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
  </p:handoutMasterIdLst>
  <p:sldIdLst>
    <p:sldId id="256" r:id="rId2"/>
    <p:sldId id="257" r:id="rId3"/>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AD893DD6-5E2D-454D-B1C4-B2124B000753}">
          <p14:sldIdLst>
            <p14:sldId id="256"/>
            <p14:sldId id="25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6" d="100"/>
          <a:sy n="86" d="100"/>
        </p:scale>
        <p:origin x="240" y="78"/>
      </p:cViewPr>
      <p:guideLst/>
    </p:cSldViewPr>
  </p:slideViewPr>
  <p:notesTextViewPr>
    <p:cViewPr>
      <p:scale>
        <a:sx n="1" d="1"/>
        <a:sy n="1" d="1"/>
      </p:scale>
      <p:origin x="0" y="0"/>
    </p:cViewPr>
  </p:notesTextViewPr>
  <p:notesViewPr>
    <p:cSldViewPr snapToGrid="0">
      <p:cViewPr varScale="1">
        <p:scale>
          <a:sx n="65" d="100"/>
          <a:sy n="65" d="100"/>
        </p:scale>
        <p:origin x="285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9E79022-E388-476C-8F5F-D55DF841D86C}"/>
              </a:ext>
            </a:extLst>
          </p:cNvPr>
          <p:cNvSpPr>
            <a:spLocks noGrp="1"/>
          </p:cNvSpPr>
          <p:nvPr>
            <p:ph type="hdr" sz="quarter"/>
          </p:nvPr>
        </p:nvSpPr>
        <p:spPr>
          <a:xfrm>
            <a:off x="0" y="0"/>
            <a:ext cx="3011488" cy="463550"/>
          </a:xfrm>
          <a:prstGeom prst="rect">
            <a:avLst/>
          </a:prstGeom>
        </p:spPr>
        <p:txBody>
          <a:bodyPr vert="horz" lIns="91435" tIns="45717" rIns="91435" bIns="45717" rtlCol="0"/>
          <a:lstStyle>
            <a:lvl1pPr algn="l">
              <a:defRPr sz="1200"/>
            </a:lvl1pPr>
          </a:lstStyle>
          <a:p>
            <a:endParaRPr lang="en-CA"/>
          </a:p>
        </p:txBody>
      </p:sp>
      <p:sp>
        <p:nvSpPr>
          <p:cNvPr id="3" name="Date Placeholder 2">
            <a:extLst>
              <a:ext uri="{FF2B5EF4-FFF2-40B4-BE49-F238E27FC236}">
                <a16:creationId xmlns:a16="http://schemas.microsoft.com/office/drawing/2014/main" id="{2BA81352-6919-4D1C-B786-C3DA924DA759}"/>
              </a:ext>
            </a:extLst>
          </p:cNvPr>
          <p:cNvSpPr>
            <a:spLocks noGrp="1"/>
          </p:cNvSpPr>
          <p:nvPr>
            <p:ph type="dt" sz="quarter" idx="1"/>
          </p:nvPr>
        </p:nvSpPr>
        <p:spPr>
          <a:xfrm>
            <a:off x="3937000" y="0"/>
            <a:ext cx="3011488" cy="463550"/>
          </a:xfrm>
          <a:prstGeom prst="rect">
            <a:avLst/>
          </a:prstGeom>
        </p:spPr>
        <p:txBody>
          <a:bodyPr vert="horz" lIns="91435" tIns="45717" rIns="91435" bIns="45717" rtlCol="0"/>
          <a:lstStyle>
            <a:lvl1pPr algn="r">
              <a:defRPr sz="1200"/>
            </a:lvl1pPr>
          </a:lstStyle>
          <a:p>
            <a:fld id="{88FF56BB-2B12-40AC-9274-D0B0583E4DA3}" type="datetimeFigureOut">
              <a:rPr lang="en-CA" smtClean="0"/>
              <a:t>2020-08-03</a:t>
            </a:fld>
            <a:endParaRPr lang="en-CA"/>
          </a:p>
        </p:txBody>
      </p:sp>
      <p:sp>
        <p:nvSpPr>
          <p:cNvPr id="4" name="Footer Placeholder 3">
            <a:extLst>
              <a:ext uri="{FF2B5EF4-FFF2-40B4-BE49-F238E27FC236}">
                <a16:creationId xmlns:a16="http://schemas.microsoft.com/office/drawing/2014/main" id="{9BC6C70F-6133-42A7-94F6-90745B30C14C}"/>
              </a:ext>
            </a:extLst>
          </p:cNvPr>
          <p:cNvSpPr>
            <a:spLocks noGrp="1"/>
          </p:cNvSpPr>
          <p:nvPr>
            <p:ph type="ftr" sz="quarter" idx="2"/>
          </p:nvPr>
        </p:nvSpPr>
        <p:spPr>
          <a:xfrm>
            <a:off x="0" y="8772525"/>
            <a:ext cx="3011488" cy="463550"/>
          </a:xfrm>
          <a:prstGeom prst="rect">
            <a:avLst/>
          </a:prstGeom>
        </p:spPr>
        <p:txBody>
          <a:bodyPr vert="horz" lIns="91435" tIns="45717" rIns="91435" bIns="45717"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491D60C4-2594-416C-A8C4-AA26860F29EA}"/>
              </a:ext>
            </a:extLst>
          </p:cNvPr>
          <p:cNvSpPr>
            <a:spLocks noGrp="1"/>
          </p:cNvSpPr>
          <p:nvPr>
            <p:ph type="sldNum" sz="quarter" idx="3"/>
          </p:nvPr>
        </p:nvSpPr>
        <p:spPr>
          <a:xfrm>
            <a:off x="3937000" y="8772525"/>
            <a:ext cx="3011488" cy="463550"/>
          </a:xfrm>
          <a:prstGeom prst="rect">
            <a:avLst/>
          </a:prstGeom>
        </p:spPr>
        <p:txBody>
          <a:bodyPr vert="horz" lIns="91435" tIns="45717" rIns="91435" bIns="45717" rtlCol="0" anchor="b"/>
          <a:lstStyle>
            <a:lvl1pPr algn="r">
              <a:defRPr sz="1200"/>
            </a:lvl1pPr>
          </a:lstStyle>
          <a:p>
            <a:fld id="{053748D9-BBA0-49D4-B24A-3E467A247178}" type="slidenum">
              <a:rPr lang="en-CA" smtClean="0"/>
              <a:t>‹#›</a:t>
            </a:fld>
            <a:endParaRPr lang="en-CA"/>
          </a:p>
        </p:txBody>
      </p:sp>
    </p:spTree>
    <p:extLst>
      <p:ext uri="{BB962C8B-B14F-4D97-AF65-F5344CB8AC3E}">
        <p14:creationId xmlns:p14="http://schemas.microsoft.com/office/powerpoint/2010/main" val="25048839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CB5D6A-8008-457B-8EDE-A4E6EE0FA525}" type="datetimeFigureOut">
              <a:rPr lang="en-CA" smtClean="0"/>
              <a:t>2020-08-03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9470A85-565A-4432-BC20-2FA7FEC89914}" type="slidenum">
              <a:rPr lang="en-CA" smtClean="0"/>
              <a:t>‹#›</a:t>
            </a:fld>
            <a:endParaRPr lang="en-CA"/>
          </a:p>
        </p:txBody>
      </p:sp>
    </p:spTree>
    <p:extLst>
      <p:ext uri="{BB962C8B-B14F-4D97-AF65-F5344CB8AC3E}">
        <p14:creationId xmlns:p14="http://schemas.microsoft.com/office/powerpoint/2010/main" val="3342145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CB5D6A-8008-457B-8EDE-A4E6EE0FA525}" type="datetimeFigureOut">
              <a:rPr lang="en-CA" smtClean="0"/>
              <a:t>2020-08-03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9470A85-565A-4432-BC20-2FA7FEC89914}" type="slidenum">
              <a:rPr lang="en-CA" smtClean="0"/>
              <a:t>‹#›</a:t>
            </a:fld>
            <a:endParaRPr lang="en-CA"/>
          </a:p>
        </p:txBody>
      </p:sp>
    </p:spTree>
    <p:extLst>
      <p:ext uri="{BB962C8B-B14F-4D97-AF65-F5344CB8AC3E}">
        <p14:creationId xmlns:p14="http://schemas.microsoft.com/office/powerpoint/2010/main" val="2322926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CB5D6A-8008-457B-8EDE-A4E6EE0FA525}" type="datetimeFigureOut">
              <a:rPr lang="en-CA" smtClean="0"/>
              <a:t>2020-08-03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9470A85-565A-4432-BC20-2FA7FEC89914}" type="slidenum">
              <a:rPr lang="en-CA" smtClean="0"/>
              <a:t>‹#›</a:t>
            </a:fld>
            <a:endParaRPr lang="en-CA"/>
          </a:p>
        </p:txBody>
      </p:sp>
    </p:spTree>
    <p:extLst>
      <p:ext uri="{BB962C8B-B14F-4D97-AF65-F5344CB8AC3E}">
        <p14:creationId xmlns:p14="http://schemas.microsoft.com/office/powerpoint/2010/main" val="2405071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CB5D6A-8008-457B-8EDE-A4E6EE0FA525}" type="datetimeFigureOut">
              <a:rPr lang="en-CA" smtClean="0"/>
              <a:t>2020-08-03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9470A85-565A-4432-BC20-2FA7FEC89914}" type="slidenum">
              <a:rPr lang="en-CA" smtClean="0"/>
              <a:t>‹#›</a:t>
            </a:fld>
            <a:endParaRPr lang="en-CA"/>
          </a:p>
        </p:txBody>
      </p:sp>
    </p:spTree>
    <p:extLst>
      <p:ext uri="{BB962C8B-B14F-4D97-AF65-F5344CB8AC3E}">
        <p14:creationId xmlns:p14="http://schemas.microsoft.com/office/powerpoint/2010/main" val="30421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CB5D6A-8008-457B-8EDE-A4E6EE0FA525}" type="datetimeFigureOut">
              <a:rPr lang="en-CA" smtClean="0"/>
              <a:t>2020-08-03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9470A85-565A-4432-BC20-2FA7FEC89914}" type="slidenum">
              <a:rPr lang="en-CA" smtClean="0"/>
              <a:t>‹#›</a:t>
            </a:fld>
            <a:endParaRPr lang="en-CA"/>
          </a:p>
        </p:txBody>
      </p:sp>
    </p:spTree>
    <p:extLst>
      <p:ext uri="{BB962C8B-B14F-4D97-AF65-F5344CB8AC3E}">
        <p14:creationId xmlns:p14="http://schemas.microsoft.com/office/powerpoint/2010/main" val="3454191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CB5D6A-8008-457B-8EDE-A4E6EE0FA525}" type="datetimeFigureOut">
              <a:rPr lang="en-CA" smtClean="0"/>
              <a:t>2020-08-03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9470A85-565A-4432-BC20-2FA7FEC89914}" type="slidenum">
              <a:rPr lang="en-CA" smtClean="0"/>
              <a:t>‹#›</a:t>
            </a:fld>
            <a:endParaRPr lang="en-CA"/>
          </a:p>
        </p:txBody>
      </p:sp>
    </p:spTree>
    <p:extLst>
      <p:ext uri="{BB962C8B-B14F-4D97-AF65-F5344CB8AC3E}">
        <p14:creationId xmlns:p14="http://schemas.microsoft.com/office/powerpoint/2010/main" val="3493722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CB5D6A-8008-457B-8EDE-A4E6EE0FA525}" type="datetimeFigureOut">
              <a:rPr lang="en-CA" smtClean="0"/>
              <a:t>2020-08-03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69470A85-565A-4432-BC20-2FA7FEC89914}" type="slidenum">
              <a:rPr lang="en-CA" smtClean="0"/>
              <a:t>‹#›</a:t>
            </a:fld>
            <a:endParaRPr lang="en-CA"/>
          </a:p>
        </p:txBody>
      </p:sp>
    </p:spTree>
    <p:extLst>
      <p:ext uri="{BB962C8B-B14F-4D97-AF65-F5344CB8AC3E}">
        <p14:creationId xmlns:p14="http://schemas.microsoft.com/office/powerpoint/2010/main" val="1030571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CB5D6A-8008-457B-8EDE-A4E6EE0FA525}" type="datetimeFigureOut">
              <a:rPr lang="en-CA" smtClean="0"/>
              <a:t>2020-08-03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69470A85-565A-4432-BC20-2FA7FEC89914}" type="slidenum">
              <a:rPr lang="en-CA" smtClean="0"/>
              <a:t>‹#›</a:t>
            </a:fld>
            <a:endParaRPr lang="en-CA"/>
          </a:p>
        </p:txBody>
      </p:sp>
    </p:spTree>
    <p:extLst>
      <p:ext uri="{BB962C8B-B14F-4D97-AF65-F5344CB8AC3E}">
        <p14:creationId xmlns:p14="http://schemas.microsoft.com/office/powerpoint/2010/main" val="141481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CB5D6A-8008-457B-8EDE-A4E6EE0FA525}" type="datetimeFigureOut">
              <a:rPr lang="en-CA" smtClean="0"/>
              <a:t>2020-08-03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69470A85-565A-4432-BC20-2FA7FEC89914}" type="slidenum">
              <a:rPr lang="en-CA" smtClean="0"/>
              <a:t>‹#›</a:t>
            </a:fld>
            <a:endParaRPr lang="en-CA"/>
          </a:p>
        </p:txBody>
      </p:sp>
    </p:spTree>
    <p:extLst>
      <p:ext uri="{BB962C8B-B14F-4D97-AF65-F5344CB8AC3E}">
        <p14:creationId xmlns:p14="http://schemas.microsoft.com/office/powerpoint/2010/main" val="2668374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CB5D6A-8008-457B-8EDE-A4E6EE0FA525}" type="datetimeFigureOut">
              <a:rPr lang="en-CA" smtClean="0"/>
              <a:t>2020-08-03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9470A85-565A-4432-BC20-2FA7FEC89914}" type="slidenum">
              <a:rPr lang="en-CA" smtClean="0"/>
              <a:t>‹#›</a:t>
            </a:fld>
            <a:endParaRPr lang="en-CA"/>
          </a:p>
        </p:txBody>
      </p:sp>
    </p:spTree>
    <p:extLst>
      <p:ext uri="{BB962C8B-B14F-4D97-AF65-F5344CB8AC3E}">
        <p14:creationId xmlns:p14="http://schemas.microsoft.com/office/powerpoint/2010/main" val="2775636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CB5D6A-8008-457B-8EDE-A4E6EE0FA525}" type="datetimeFigureOut">
              <a:rPr lang="en-CA" smtClean="0"/>
              <a:t>2020-08-03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9470A85-565A-4432-BC20-2FA7FEC89914}" type="slidenum">
              <a:rPr lang="en-CA" smtClean="0"/>
              <a:t>‹#›</a:t>
            </a:fld>
            <a:endParaRPr lang="en-CA"/>
          </a:p>
        </p:txBody>
      </p:sp>
    </p:spTree>
    <p:extLst>
      <p:ext uri="{BB962C8B-B14F-4D97-AF65-F5344CB8AC3E}">
        <p14:creationId xmlns:p14="http://schemas.microsoft.com/office/powerpoint/2010/main" val="2706770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CB5D6A-8008-457B-8EDE-A4E6EE0FA525}" type="datetimeFigureOut">
              <a:rPr lang="en-CA" smtClean="0"/>
              <a:t>2020-08-03</a:t>
            </a:fld>
            <a:endParaRPr lang="en-C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470A85-565A-4432-BC20-2FA7FEC89914}" type="slidenum">
              <a:rPr lang="en-CA" smtClean="0"/>
              <a:t>‹#›</a:t>
            </a:fld>
            <a:endParaRPr lang="en-CA"/>
          </a:p>
        </p:txBody>
      </p:sp>
    </p:spTree>
    <p:extLst>
      <p:ext uri="{BB962C8B-B14F-4D97-AF65-F5344CB8AC3E}">
        <p14:creationId xmlns:p14="http://schemas.microsoft.com/office/powerpoint/2010/main" val="35390562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edarcove">
            <a:extLst>
              <a:ext uri="{FF2B5EF4-FFF2-40B4-BE49-F238E27FC236}">
                <a16:creationId xmlns:a16="http://schemas.microsoft.com/office/drawing/2014/main" id="{428A5A4F-DAE9-4B29-BA71-192166A744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7278" y="103395"/>
            <a:ext cx="2249502" cy="1184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B8A44BDF-76A1-4151-AEEF-3B5914DE4FB6}"/>
              </a:ext>
            </a:extLst>
          </p:cNvPr>
          <p:cNvSpPr/>
          <p:nvPr/>
        </p:nvSpPr>
        <p:spPr>
          <a:xfrm>
            <a:off x="5564025" y="1249520"/>
            <a:ext cx="4572000" cy="530915"/>
          </a:xfrm>
          <a:prstGeom prst="rect">
            <a:avLst/>
          </a:prstGeom>
        </p:spPr>
        <p:txBody>
          <a:bodyPr>
            <a:spAutoFit/>
          </a:bodyPr>
          <a:lstStyle/>
          <a:p>
            <a:pPr algn="ctr">
              <a:tabLst>
                <a:tab pos="-123349" algn="l"/>
                <a:tab pos="171450" algn="l"/>
                <a:tab pos="685800" algn="l"/>
                <a:tab pos="1200150" algn="l"/>
                <a:tab pos="1714500" algn="l"/>
                <a:tab pos="1757363"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50" i="1" u="sng" dirty="0">
                <a:latin typeface="Times New Roman" panose="02020603050405020304" pitchFamily="18" charset="0"/>
                <a:ea typeface="Times New Roman" panose="02020603050405020304" pitchFamily="18" charset="0"/>
              </a:rPr>
              <a:t>One of Ontario's Finest Family Resorts</a:t>
            </a:r>
            <a:endParaRPr lang="en-CA" sz="750" dirty="0">
              <a:latin typeface="Times New Roman" panose="02020603050405020304" pitchFamily="18" charset="0"/>
              <a:ea typeface="Times New Roman" panose="02020603050405020304" pitchFamily="18" charset="0"/>
            </a:endParaRPr>
          </a:p>
          <a:p>
            <a:pPr algn="ctr">
              <a:tabLst>
                <a:tab pos="269081" algn="l"/>
                <a:tab pos="685800"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2100" b="1" dirty="0">
                <a:latin typeface="Bookman Old Style" panose="02050604050505020204" pitchFamily="18" charset="0"/>
                <a:ea typeface="Times New Roman" panose="02020603050405020304" pitchFamily="18" charset="0"/>
              </a:rPr>
              <a:t>2021</a:t>
            </a:r>
            <a:endParaRPr lang="en-CA" sz="2100" dirty="0">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EBCDC20F-3624-417B-8AC9-62DA9DF360AD}"/>
              </a:ext>
            </a:extLst>
          </p:cNvPr>
          <p:cNvSpPr txBox="1"/>
          <p:nvPr/>
        </p:nvSpPr>
        <p:spPr>
          <a:xfrm flipH="1">
            <a:off x="6657278" y="1661399"/>
            <a:ext cx="2354307" cy="1084912"/>
          </a:xfrm>
          <a:prstGeom prst="rect">
            <a:avLst/>
          </a:prstGeom>
          <a:noFill/>
          <a:ln>
            <a:noFill/>
          </a:ln>
        </p:spPr>
        <p:txBody>
          <a:bodyPr wrap="square" rtlCol="0">
            <a:spAutoFit/>
          </a:bodyPr>
          <a:lstStyle/>
          <a:p>
            <a:pPr algn="ctr"/>
            <a:r>
              <a:rPr lang="en-US" sz="600" dirty="0">
                <a:latin typeface="Bookman Old Style" panose="02050604050505020204" pitchFamily="18" charset="0"/>
              </a:rPr>
              <a:t>100 Cedar Cove Road, RR 2</a:t>
            </a:r>
          </a:p>
          <a:p>
            <a:pPr algn="ctr"/>
            <a:r>
              <a:rPr lang="en-US" sz="600" dirty="0">
                <a:latin typeface="Bookman Old Style" panose="02050604050505020204" pitchFamily="18" charset="0"/>
              </a:rPr>
              <a:t>White Lake, Ontario, K0A 3L0</a:t>
            </a:r>
          </a:p>
          <a:p>
            <a:pPr algn="ctr"/>
            <a:r>
              <a:rPr lang="en-US" sz="600" dirty="0">
                <a:latin typeface="Bookman Old Style" panose="02050604050505020204" pitchFamily="18" charset="0"/>
              </a:rPr>
              <a:t>Tel: 613-623-3133 – Fax: 613-623-5962</a:t>
            </a:r>
          </a:p>
          <a:p>
            <a:pPr algn="ctr"/>
            <a:r>
              <a:rPr lang="en-US" sz="600" dirty="0">
                <a:latin typeface="Bookman Old Style" panose="02050604050505020204" pitchFamily="18" charset="0"/>
              </a:rPr>
              <a:t>Toll Free: 888-650-8572</a:t>
            </a:r>
          </a:p>
          <a:p>
            <a:pPr algn="ctr"/>
            <a:r>
              <a:rPr lang="en-US" sz="600" dirty="0">
                <a:latin typeface="Bookman Old Style" panose="02050604050505020204" pitchFamily="18" charset="0"/>
              </a:rPr>
              <a:t>Email:  vacation@cedarcove.ca</a:t>
            </a:r>
          </a:p>
          <a:p>
            <a:pPr algn="ctr"/>
            <a:r>
              <a:rPr lang="en-US" sz="1050" b="1" u="sng" dirty="0">
                <a:latin typeface="Bookman Old Style" panose="02050604050505020204" pitchFamily="18" charset="0"/>
              </a:rPr>
              <a:t>www.cedarcove.ca</a:t>
            </a:r>
          </a:p>
          <a:p>
            <a:pPr algn="ctr"/>
            <a:endParaRPr lang="en-US" sz="600" dirty="0">
              <a:latin typeface="Bookman Old Style" panose="02050604050505020204" pitchFamily="18" charset="0"/>
            </a:endParaRPr>
          </a:p>
          <a:p>
            <a:pPr algn="ctr"/>
            <a:endParaRPr lang="en-US" sz="600" dirty="0">
              <a:latin typeface="Bookman Old Style" panose="02050604050505020204" pitchFamily="18" charset="0"/>
            </a:endParaRPr>
          </a:p>
          <a:p>
            <a:pPr algn="ctr"/>
            <a:endParaRPr lang="en-US" sz="600" dirty="0">
              <a:latin typeface="Bookman Old Style" panose="02050604050505020204" pitchFamily="18" charset="0"/>
            </a:endParaRPr>
          </a:p>
          <a:p>
            <a:endParaRPr lang="en-CA" sz="600" dirty="0"/>
          </a:p>
        </p:txBody>
      </p:sp>
      <p:sp>
        <p:nvSpPr>
          <p:cNvPr id="11" name="TextBox 10">
            <a:extLst>
              <a:ext uri="{FF2B5EF4-FFF2-40B4-BE49-F238E27FC236}">
                <a16:creationId xmlns:a16="http://schemas.microsoft.com/office/drawing/2014/main" id="{00331293-661A-40B5-89F0-7070A5AB53A4}"/>
              </a:ext>
            </a:extLst>
          </p:cNvPr>
          <p:cNvSpPr txBox="1"/>
          <p:nvPr/>
        </p:nvSpPr>
        <p:spPr>
          <a:xfrm>
            <a:off x="6657278" y="2304113"/>
            <a:ext cx="2385495" cy="646331"/>
          </a:xfrm>
          <a:prstGeom prst="rect">
            <a:avLst/>
          </a:prstGeom>
          <a:noFill/>
        </p:spPr>
        <p:txBody>
          <a:bodyPr wrap="square" rtlCol="0">
            <a:spAutoFit/>
          </a:bodyPr>
          <a:lstStyle/>
          <a:p>
            <a:pPr algn="ctr"/>
            <a:r>
              <a:rPr lang="en-US" sz="900" b="1" dirty="0">
                <a:latin typeface="Bookman Old Style" panose="02050604050505020204" pitchFamily="18" charset="0"/>
              </a:rPr>
              <a:t>INFORMATION &amp; RATES</a:t>
            </a:r>
          </a:p>
          <a:p>
            <a:pPr algn="ctr"/>
            <a:r>
              <a:rPr lang="en-US" sz="900" b="1" dirty="0">
                <a:latin typeface="Bookman Old Style" panose="02050604050505020204" pitchFamily="18" charset="0"/>
              </a:rPr>
              <a:t>SHORT TERM RENTALS</a:t>
            </a:r>
          </a:p>
          <a:p>
            <a:pPr algn="ctr"/>
            <a:r>
              <a:rPr lang="en-US" sz="900" b="1" dirty="0">
                <a:latin typeface="Bookman Old Style" panose="02050604050505020204" pitchFamily="18" charset="0"/>
              </a:rPr>
              <a:t>COTTAGES, RV’s &amp; PULL </a:t>
            </a:r>
          </a:p>
          <a:p>
            <a:pPr algn="ctr"/>
            <a:r>
              <a:rPr lang="en-US" sz="900" b="1" dirty="0">
                <a:latin typeface="Bookman Old Style" panose="02050604050505020204" pitchFamily="18" charset="0"/>
              </a:rPr>
              <a:t>THROUGH SITES</a:t>
            </a:r>
            <a:endParaRPr lang="en-CA" sz="900" b="1" dirty="0">
              <a:latin typeface="Bookman Old Style" panose="02050604050505020204" pitchFamily="18" charset="0"/>
            </a:endParaRPr>
          </a:p>
        </p:txBody>
      </p:sp>
      <p:sp>
        <p:nvSpPr>
          <p:cNvPr id="12" name="Rectangle 11">
            <a:extLst>
              <a:ext uri="{FF2B5EF4-FFF2-40B4-BE49-F238E27FC236}">
                <a16:creationId xmlns:a16="http://schemas.microsoft.com/office/drawing/2014/main" id="{C068ECAC-1B7E-4ED4-BF58-6667F2CA7686}"/>
              </a:ext>
            </a:extLst>
          </p:cNvPr>
          <p:cNvSpPr/>
          <p:nvPr/>
        </p:nvSpPr>
        <p:spPr>
          <a:xfrm>
            <a:off x="3105834" y="192713"/>
            <a:ext cx="2811425" cy="5497659"/>
          </a:xfrm>
          <a:prstGeom prst="rect">
            <a:avLst/>
          </a:prstGeom>
          <a:ln>
            <a:noFill/>
          </a:ln>
        </p:spPr>
        <p:txBody>
          <a:bodyPr wrap="square">
            <a:spAutoFit/>
          </a:bodyPr>
          <a:lstStyle/>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b="1" dirty="0">
                <a:latin typeface="Bookman Old Style" panose="02050604050505020204" pitchFamily="18" charset="0"/>
                <a:ea typeface="Times New Roman" panose="02020603050405020304" pitchFamily="18" charset="0"/>
                <a:cs typeface="Times New Roman" panose="02020603050405020304" pitchFamily="18" charset="0"/>
              </a:rPr>
              <a:t>CEDAR COVE</a:t>
            </a:r>
            <a:endParaRPr lang="en-CA" sz="700" b="1" dirty="0">
              <a:latin typeface="ITC Bookman"/>
              <a:ea typeface="Times New Roman" panose="02020603050405020304" pitchFamily="18" charset="0"/>
              <a:cs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b="1" dirty="0">
                <a:latin typeface="Bookman Old Style" panose="02050604050505020204" pitchFamily="18" charset="0"/>
                <a:ea typeface="Times New Roman" panose="02020603050405020304" pitchFamily="18" charset="0"/>
                <a:cs typeface="Times New Roman" panose="02020603050405020304" pitchFamily="18" charset="0"/>
              </a:rPr>
              <a:t>ANNUAL EVENTS-2021</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endParaRPr lang="en-CA" sz="700" b="1" dirty="0">
              <a:latin typeface="Bookman Old Style" panose="02050604050505020204" pitchFamily="18" charset="0"/>
              <a:ea typeface="Times New Roman" panose="02020603050405020304" pitchFamily="18" charset="0"/>
              <a:cs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In House "Family Bingo" – Saturdays @ 6:30pm</a:t>
            </a:r>
            <a:endParaRPr lang="en-CA" sz="700" dirty="0">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Bass Derby – June </a:t>
            </a:r>
            <a:r>
              <a:rPr lang="en-US" sz="700" dirty="0">
                <a:solidFill>
                  <a:srgbClr val="FF0000"/>
                </a:solidFill>
                <a:latin typeface="Bookman Old Style" panose="02050604050505020204" pitchFamily="18" charset="0"/>
                <a:ea typeface="Times New Roman" panose="02020603050405020304" pitchFamily="18" charset="0"/>
              </a:rPr>
              <a:t>19</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Kids Fishing Derby &amp; Super Hero Day – June </a:t>
            </a:r>
            <a:r>
              <a:rPr lang="en-US" sz="700" dirty="0">
                <a:solidFill>
                  <a:srgbClr val="C00000"/>
                </a:solidFill>
                <a:latin typeface="Bookman Old Style" panose="02050604050505020204" pitchFamily="18" charset="0"/>
                <a:ea typeface="Times New Roman" panose="02020603050405020304" pitchFamily="18" charset="0"/>
              </a:rPr>
              <a:t>26</a:t>
            </a:r>
            <a:endParaRPr lang="en-CA" sz="700" dirty="0">
              <a:solidFill>
                <a:srgbClr val="C00000"/>
              </a:solidFill>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“Canada Day” &amp; Fireworks – Saturday July </a:t>
            </a:r>
            <a:r>
              <a:rPr lang="en-US" sz="700" dirty="0">
                <a:solidFill>
                  <a:srgbClr val="C00000"/>
                </a:solidFill>
                <a:latin typeface="Bookman Old Style" panose="02050604050505020204" pitchFamily="18" charset="0"/>
                <a:ea typeface="Times New Roman" panose="02020603050405020304" pitchFamily="18" charset="0"/>
              </a:rPr>
              <a:t>3</a:t>
            </a:r>
            <a:endParaRPr lang="en-CA" sz="700" dirty="0">
              <a:solidFill>
                <a:srgbClr val="C00000"/>
              </a:solidFill>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Flea Market &amp; Wild West Weekend - July </a:t>
            </a:r>
            <a:r>
              <a:rPr lang="en-US" sz="700" dirty="0">
                <a:solidFill>
                  <a:srgbClr val="C00000"/>
                </a:solidFill>
                <a:latin typeface="Bookman Old Style" panose="02050604050505020204" pitchFamily="18" charset="0"/>
                <a:ea typeface="Times New Roman" panose="02020603050405020304" pitchFamily="18" charset="0"/>
              </a:rPr>
              <a:t>10</a:t>
            </a:r>
            <a:endParaRPr lang="en-CA" sz="700" dirty="0">
              <a:solidFill>
                <a:srgbClr val="C00000"/>
              </a:solidFill>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Fear Factor - July </a:t>
            </a:r>
            <a:r>
              <a:rPr lang="en-US" sz="700" dirty="0">
                <a:solidFill>
                  <a:srgbClr val="C00000"/>
                </a:solidFill>
                <a:latin typeface="Bookman Old Style" panose="02050604050505020204" pitchFamily="18" charset="0"/>
                <a:ea typeface="Times New Roman" panose="02020603050405020304" pitchFamily="18" charset="0"/>
              </a:rPr>
              <a:t>17</a:t>
            </a:r>
            <a:endParaRPr lang="en-CA" sz="700" dirty="0">
              <a:solidFill>
                <a:srgbClr val="C00000"/>
              </a:solidFill>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Pirate Days – July </a:t>
            </a:r>
            <a:r>
              <a:rPr lang="en-US" sz="700" dirty="0">
                <a:solidFill>
                  <a:srgbClr val="C00000"/>
                </a:solidFill>
                <a:latin typeface="Bookman Old Style" panose="02050604050505020204" pitchFamily="18" charset="0"/>
                <a:ea typeface="Times New Roman" panose="02020603050405020304" pitchFamily="18" charset="0"/>
              </a:rPr>
              <a:t>24</a:t>
            </a:r>
            <a:endParaRPr lang="en-CA" sz="700" dirty="0">
              <a:solidFill>
                <a:srgbClr val="C00000"/>
              </a:solidFill>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Long Weekend Luau &amp; Swim Across the Bay – July </a:t>
            </a:r>
            <a:r>
              <a:rPr lang="en-US" sz="700" dirty="0">
                <a:solidFill>
                  <a:srgbClr val="C00000"/>
                </a:solidFill>
                <a:latin typeface="Bookman Old Style" panose="02050604050505020204" pitchFamily="18" charset="0"/>
                <a:ea typeface="Times New Roman" panose="02020603050405020304" pitchFamily="18" charset="0"/>
              </a:rPr>
              <a:t>31</a:t>
            </a:r>
            <a:endParaRPr lang="en-CA" sz="700" dirty="0">
              <a:solidFill>
                <a:srgbClr val="C00000"/>
              </a:solidFill>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Psychedelic 60’s – August </a:t>
            </a:r>
            <a:r>
              <a:rPr lang="en-US" sz="700" dirty="0">
                <a:solidFill>
                  <a:srgbClr val="C00000"/>
                </a:solidFill>
                <a:latin typeface="Bookman Old Style" panose="02050604050505020204" pitchFamily="18" charset="0"/>
                <a:ea typeface="Times New Roman" panose="02020603050405020304" pitchFamily="18" charset="0"/>
              </a:rPr>
              <a:t>7</a:t>
            </a:r>
            <a:endParaRPr lang="en-CA" sz="700" dirty="0">
              <a:solidFill>
                <a:srgbClr val="C00000"/>
              </a:solidFill>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Annual Corn Roast &amp; Cedar Cove Idol – August </a:t>
            </a:r>
            <a:r>
              <a:rPr lang="en-US" sz="700" dirty="0">
                <a:solidFill>
                  <a:srgbClr val="C00000"/>
                </a:solidFill>
                <a:latin typeface="Bookman Old Style" panose="02050604050505020204" pitchFamily="18" charset="0"/>
                <a:ea typeface="Times New Roman" panose="02020603050405020304" pitchFamily="18" charset="0"/>
              </a:rPr>
              <a:t>14 </a:t>
            </a:r>
            <a:endParaRPr lang="en-CA" sz="700" dirty="0">
              <a:solidFill>
                <a:srgbClr val="C00000"/>
              </a:solidFill>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Halloween at Cedar Cove – August </a:t>
            </a:r>
            <a:r>
              <a:rPr lang="en-US" sz="700" dirty="0">
                <a:solidFill>
                  <a:srgbClr val="C00000"/>
                </a:solidFill>
                <a:latin typeface="Bookman Old Style" panose="02050604050505020204" pitchFamily="18" charset="0"/>
                <a:ea typeface="Times New Roman" panose="02020603050405020304" pitchFamily="18" charset="0"/>
              </a:rPr>
              <a:t>21</a:t>
            </a:r>
            <a:endParaRPr lang="en-CA" sz="700" dirty="0">
              <a:solidFill>
                <a:srgbClr val="C00000"/>
              </a:solidFill>
              <a:latin typeface="Bookman Old Style" panose="02050604050505020204" pitchFamily="18" charset="0"/>
              <a:ea typeface="Times New Roman" panose="02020603050405020304" pitchFamily="18" charset="0"/>
            </a:endParaRPr>
          </a:p>
          <a:p>
            <a:pPr algn="ctr">
              <a:tabLst>
                <a:tab pos="-123349" algn="l"/>
                <a:tab pos="171450" algn="l"/>
                <a:tab pos="685800" algn="l"/>
                <a:tab pos="1200150" algn="l"/>
                <a:tab pos="1714500" algn="l"/>
                <a:tab pos="1757363"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 pos="-157639" algn="l"/>
                <a:tab pos="94298" algn="l"/>
                <a:tab pos="1028700" algn="l"/>
                <a:tab pos="1371600" algn="l"/>
                <a:tab pos="1714500" algn="l"/>
              </a:tabLst>
            </a:pPr>
            <a:r>
              <a:rPr lang="en-US" sz="700" b="1" dirty="0">
                <a:latin typeface="Bookman Old Style" panose="02050604050505020204" pitchFamily="18" charset="0"/>
                <a:ea typeface="Times New Roman" panose="02020603050405020304" pitchFamily="18" charset="0"/>
              </a:rPr>
              <a:t>Long Weekends: July, August and September </a:t>
            </a:r>
            <a:endParaRPr lang="en-CA" sz="700" b="1" dirty="0">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Seasonal Guest Bocce Ball Tournaments</a:t>
            </a:r>
            <a:endParaRPr lang="en-CA" sz="700" dirty="0">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Seasonal Guest Golf Tourney- July </a:t>
            </a:r>
            <a:r>
              <a:rPr lang="en-US" sz="700" dirty="0">
                <a:solidFill>
                  <a:srgbClr val="C00000"/>
                </a:solidFill>
                <a:latin typeface="Bookman Old Style" panose="02050604050505020204" pitchFamily="18" charset="0"/>
                <a:ea typeface="Times New Roman" panose="02020603050405020304" pitchFamily="18" charset="0"/>
              </a:rPr>
              <a:t>10</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*Subject to change – check web site </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endParaRPr lang="en-US" sz="700" dirty="0">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b="1" dirty="0">
                <a:latin typeface="Bookman Old Style" panose="02050604050505020204" pitchFamily="18" charset="0"/>
                <a:ea typeface="Times New Roman" panose="02020603050405020304" pitchFamily="18" charset="0"/>
                <a:cs typeface="Times New Roman" panose="02020603050405020304" pitchFamily="18" charset="0"/>
              </a:rPr>
              <a:t>WHEEL CHAIR ACCESSIBILITY</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endParaRPr lang="en-US" sz="700" b="1" dirty="0">
              <a:latin typeface="Bookman Old Style" panose="02050604050505020204" pitchFamily="18" charset="0"/>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cs typeface="Times New Roman" panose="02020603050405020304" pitchFamily="18" charset="0"/>
              </a:rPr>
              <a:t>The Lakeside Grill, Reception &amp; main floor washrooms.</a:t>
            </a:r>
          </a:p>
          <a:p>
            <a:pPr marL="171450" indent="-171450">
              <a:buFont typeface="Arial" panose="020B0604020202020204" pitchFamily="34" charset="0"/>
              <a:buChar cha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cs typeface="Times New Roman" panose="02020603050405020304" pitchFamily="18" charset="0"/>
              </a:rPr>
              <a:t>Store &amp; Swimming pool.</a:t>
            </a:r>
            <a:endParaRPr lang="en-US" sz="700" dirty="0">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endParaRPr lang="en-US" sz="700" dirty="0">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b="1" dirty="0">
                <a:latin typeface="Bookman Old Style" panose="02050604050505020204" pitchFamily="18" charset="0"/>
                <a:ea typeface="Times New Roman" panose="02020603050405020304" pitchFamily="18" charset="0"/>
              </a:rPr>
              <a:t>CEDAR COVE SWIMMING POOL</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endParaRPr lang="en-US" sz="700" b="1" dirty="0">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From June 25 – </a:t>
            </a:r>
            <a:r>
              <a:rPr lang="en-US" sz="700">
                <a:latin typeface="Bookman Old Style" panose="02050604050505020204" pitchFamily="18" charset="0"/>
                <a:ea typeface="Times New Roman" panose="02020603050405020304" pitchFamily="18" charset="0"/>
              </a:rPr>
              <a:t>September 6</a:t>
            </a:r>
            <a:endParaRPr lang="en-US" sz="700" dirty="0">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The pool is usually open 10am – 8 pm. Adult swim sessions are from 12pm – 1pm &amp; 5pm – 6pm, 7 days a week.  A Life guard is on duty during most afternoon swim periods.  Children under 12 must be accompanied by and adult.</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endParaRPr lang="en-US" sz="700" dirty="0">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b="1" dirty="0">
                <a:latin typeface="Bookman Old Style" panose="02050604050505020204" pitchFamily="18" charset="0"/>
                <a:ea typeface="Times New Roman" panose="02020603050405020304" pitchFamily="18" charset="0"/>
              </a:rPr>
              <a:t>PARK AMENITIES</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endParaRPr lang="en-US" sz="700" b="1" dirty="0">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Groceries, Newspapers, Ice &amp; Firewood</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Security Gates</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Sandy Beach and Volley Ball Court</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Heated In-Ground Salt Water Swimming Pool</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Showers &amp; Laundry facilities</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Garbage</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Outdoor Pavilion, Imagination Station</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Gasoline &amp; Propane</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Gas Pumps, Boat Launch</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Worms &amp; Tackle</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Fire Permits</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dirty="0">
                <a:latin typeface="Bookman Old Style" panose="02050604050505020204" pitchFamily="18" charset="0"/>
                <a:ea typeface="Times New Roman" panose="02020603050405020304" pitchFamily="18" charset="0"/>
              </a:rPr>
              <a:t>Pet Friendly</a:t>
            </a: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endParaRPr lang="en-US" sz="700" dirty="0">
              <a:latin typeface="Bookman Old Style" panose="02050604050505020204" pitchFamily="18" charset="0"/>
              <a:ea typeface="Times New Roman" panose="020206030504050203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r>
              <a:rPr lang="en-US" sz="700" b="1" dirty="0">
                <a:latin typeface="Bookman Old Style" panose="02050604050505020204" pitchFamily="18" charset="0"/>
                <a:ea typeface="Times New Roman" panose="02020603050405020304" pitchFamily="18" charset="0"/>
              </a:rPr>
              <a:t> </a:t>
            </a:r>
            <a:r>
              <a:rPr lang="en-US" sz="700" b="1" i="1" u="sng" dirty="0">
                <a:latin typeface="Bookman Old Style" panose="02050604050505020204" pitchFamily="18" charset="0"/>
                <a:ea typeface="Times New Roman" panose="02020603050405020304" pitchFamily="18" charset="0"/>
              </a:rPr>
              <a:t>CHECK WEBSITE FOR CURRENT HOURS</a:t>
            </a:r>
            <a:endParaRPr lang="en-US" sz="700" b="1" i="1" u="sng" dirty="0">
              <a:latin typeface="Bookman Old Style" panose="02050604050505020204" pitchFamily="18" charset="0"/>
            </a:endParaRPr>
          </a:p>
          <a:p>
            <a:pPr algn="ctr">
              <a:tabLst>
                <a:tab pos="-157639" algn="l"/>
                <a:tab pos="94298"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 pos="7200900" algn="l"/>
                <a:tab pos="7543800" algn="l"/>
                <a:tab pos="7886700" algn="l"/>
                <a:tab pos="8229600" algn="l"/>
                <a:tab pos="8572500" algn="l"/>
                <a:tab pos="8915400" algn="l"/>
              </a:tabLst>
            </a:pPr>
            <a:endParaRPr lang="en-CA" sz="825" dirty="0"/>
          </a:p>
        </p:txBody>
      </p:sp>
      <p:sp>
        <p:nvSpPr>
          <p:cNvPr id="21" name="TextBox 20">
            <a:extLst>
              <a:ext uri="{FF2B5EF4-FFF2-40B4-BE49-F238E27FC236}">
                <a16:creationId xmlns:a16="http://schemas.microsoft.com/office/drawing/2014/main" id="{E7908C5E-04E0-46B5-9A1F-3C2AE466EC82}"/>
              </a:ext>
            </a:extLst>
          </p:cNvPr>
          <p:cNvSpPr txBox="1"/>
          <p:nvPr/>
        </p:nvSpPr>
        <p:spPr>
          <a:xfrm>
            <a:off x="0" y="147385"/>
            <a:ext cx="2811425" cy="6740307"/>
          </a:xfrm>
          <a:prstGeom prst="rect">
            <a:avLst/>
          </a:prstGeom>
          <a:noFill/>
          <a:ln>
            <a:noFill/>
          </a:ln>
        </p:spPr>
        <p:txBody>
          <a:bodyPr wrap="square" rtlCol="0">
            <a:spAutoFit/>
          </a:bodyPr>
          <a:lstStyle/>
          <a:p>
            <a:pPr algn="ctr"/>
            <a:r>
              <a:rPr lang="en-US" sz="1000" b="1" dirty="0">
                <a:latin typeface="Bookman Old Style" panose="02050604050505020204" pitchFamily="18" charset="0"/>
              </a:rPr>
              <a:t>RENTAL TERMS AND CONDITIONS</a:t>
            </a:r>
          </a:p>
          <a:p>
            <a:pPr algn="ctr"/>
            <a:endParaRPr lang="en-US" sz="1000" b="1" dirty="0">
              <a:latin typeface="Bookman Old Style" panose="02050604050505020204" pitchFamily="18" charset="0"/>
            </a:endParaRPr>
          </a:p>
          <a:p>
            <a:pPr marL="171450" indent="-171450">
              <a:buFont typeface="Arial" panose="020B0604020202020204" pitchFamily="34" charset="0"/>
              <a:buChar char="•"/>
            </a:pPr>
            <a:r>
              <a:rPr lang="en-US" sz="700" dirty="0">
                <a:latin typeface="Bookman Old Style" panose="02050604050505020204" pitchFamily="18" charset="0"/>
              </a:rPr>
              <a:t>Users of Resort facilities and equipment agree to </a:t>
            </a:r>
            <a:r>
              <a:rPr lang="en-US" sz="700" b="1" dirty="0">
                <a:latin typeface="Bookman Old Style" panose="02050604050505020204" pitchFamily="18" charset="0"/>
              </a:rPr>
              <a:t>HOLD HARMLESS </a:t>
            </a:r>
            <a:r>
              <a:rPr lang="en-US" sz="700" dirty="0">
                <a:latin typeface="Bookman Old Style" panose="02050604050505020204" pitchFamily="18" charset="0"/>
              </a:rPr>
              <a:t>the owners and staff of Cedar Cove Resort for injury of any kind resulting from use of the grounds or facilities of the Resort OR for loss or damage of personal property brought into or stored on Resort property.</a:t>
            </a:r>
          </a:p>
          <a:p>
            <a:pPr marL="171450" indent="-171450">
              <a:buFont typeface="Arial" panose="020B0604020202020204" pitchFamily="34" charset="0"/>
              <a:buChar char="•"/>
            </a:pPr>
            <a:r>
              <a:rPr lang="en-US" sz="700" dirty="0">
                <a:latin typeface="Bookman Old Style" panose="02050604050505020204" pitchFamily="18" charset="0"/>
              </a:rPr>
              <a:t>Rental </a:t>
            </a:r>
            <a:r>
              <a:rPr lang="en-US" sz="700" b="1" dirty="0">
                <a:latin typeface="Bookman Old Style" panose="02050604050505020204" pitchFamily="18" charset="0"/>
              </a:rPr>
              <a:t>TERMS AND CONDITIONS </a:t>
            </a:r>
            <a:r>
              <a:rPr lang="en-US" sz="700" dirty="0">
                <a:latin typeface="Bookman Old Style" panose="02050604050505020204" pitchFamily="18" charset="0"/>
              </a:rPr>
              <a:t>are listed in this brochure and on Resort registration forms.</a:t>
            </a:r>
          </a:p>
          <a:p>
            <a:pPr marL="171450" indent="-171450">
              <a:buFont typeface="Arial" panose="020B0604020202020204" pitchFamily="34" charset="0"/>
              <a:buChar char="•"/>
            </a:pPr>
            <a:r>
              <a:rPr lang="en-US" sz="700" dirty="0">
                <a:latin typeface="Bookman Old Style" panose="02050604050505020204" pitchFamily="18" charset="0"/>
              </a:rPr>
              <a:t>Rates may be paid by </a:t>
            </a:r>
            <a:r>
              <a:rPr lang="en-US" sz="700" b="1" dirty="0">
                <a:latin typeface="Bookman Old Style" panose="02050604050505020204" pitchFamily="18" charset="0"/>
              </a:rPr>
              <a:t>CASH, VISA, MASTERCARD or INTERAC.  ALL CHARGES ARE TO BE PAID UPON CHECK-IN.</a:t>
            </a:r>
          </a:p>
          <a:p>
            <a:pPr marL="171450" indent="-171450">
              <a:buFont typeface="Arial" panose="020B0604020202020204" pitchFamily="34" charset="0"/>
              <a:buChar char="•"/>
            </a:pPr>
            <a:r>
              <a:rPr lang="en-US" sz="700" b="1" dirty="0">
                <a:latin typeface="Bookman Old Style" panose="02050604050505020204" pitchFamily="18" charset="0"/>
              </a:rPr>
              <a:t>FIREWOOD </a:t>
            </a:r>
            <a:r>
              <a:rPr lang="en-US" sz="700" b="1" i="1" u="sng" dirty="0">
                <a:latin typeface="Bookman Old Style" panose="02050604050505020204" pitchFamily="18" charset="0"/>
              </a:rPr>
              <a:t>must</a:t>
            </a:r>
            <a:r>
              <a:rPr lang="en-US" sz="700" b="1" dirty="0">
                <a:latin typeface="Bookman Old Style" panose="02050604050505020204" pitchFamily="18" charset="0"/>
              </a:rPr>
              <a:t> </a:t>
            </a:r>
            <a:r>
              <a:rPr lang="en-US" sz="700" dirty="0">
                <a:latin typeface="Bookman Old Style" panose="02050604050505020204" pitchFamily="18" charset="0"/>
              </a:rPr>
              <a:t>be purchased at the Store.  </a:t>
            </a:r>
            <a:r>
              <a:rPr lang="en-US" sz="700" b="1" dirty="0">
                <a:latin typeface="Bookman Old Style" panose="02050604050505020204" pitchFamily="18" charset="0"/>
              </a:rPr>
              <a:t>Trees and shrubs</a:t>
            </a:r>
            <a:r>
              <a:rPr lang="en-US" sz="700" dirty="0">
                <a:latin typeface="Bookman Old Style" panose="02050604050505020204" pitchFamily="18" charset="0"/>
              </a:rPr>
              <a:t> are </a:t>
            </a:r>
            <a:r>
              <a:rPr lang="en-US" sz="700" b="1" dirty="0">
                <a:latin typeface="Bookman Old Style" panose="02050604050505020204" pitchFamily="18" charset="0"/>
              </a:rPr>
              <a:t>NOT</a:t>
            </a:r>
            <a:r>
              <a:rPr lang="en-US" sz="700" dirty="0">
                <a:latin typeface="Bookman Old Style" panose="02050604050505020204" pitchFamily="18" charset="0"/>
              </a:rPr>
              <a:t> to be cut down or damaged.  Cloth lines must be removed when leaving.</a:t>
            </a:r>
          </a:p>
          <a:p>
            <a:pPr marL="171450" indent="-171450">
              <a:buFont typeface="Arial" panose="020B0604020202020204" pitchFamily="34" charset="0"/>
              <a:buChar char="•"/>
            </a:pPr>
            <a:r>
              <a:rPr lang="en-US" sz="700" b="1" dirty="0">
                <a:latin typeface="Bookman Old Style" panose="02050604050505020204" pitchFamily="18" charset="0"/>
              </a:rPr>
              <a:t>LOUD NOISE </a:t>
            </a:r>
            <a:r>
              <a:rPr lang="en-US" sz="700" dirty="0">
                <a:latin typeface="Bookman Old Style" panose="02050604050505020204" pitchFamily="18" charset="0"/>
              </a:rPr>
              <a:t>is not permitted at any time.  Quiet hours are from 11 pm (midnight on Saturdays) to 8 am (10 am on Sundays)  all dependents of the guest must remain on their site between 11 pm (midnight on Saturdays) and 9 am.</a:t>
            </a:r>
          </a:p>
          <a:p>
            <a:pPr marL="171450" indent="-171450">
              <a:buFont typeface="Arial" panose="020B0604020202020204" pitchFamily="34" charset="0"/>
              <a:buChar char="•"/>
            </a:pPr>
            <a:r>
              <a:rPr lang="en-US" sz="700" dirty="0">
                <a:latin typeface="Bookman Old Style" panose="02050604050505020204" pitchFamily="18" charset="0"/>
              </a:rPr>
              <a:t>Cottages/sites are </a:t>
            </a:r>
            <a:r>
              <a:rPr lang="en-US" sz="700" b="1" dirty="0">
                <a:latin typeface="Bookman Old Style" panose="02050604050505020204" pitchFamily="18" charset="0"/>
              </a:rPr>
              <a:t>NOT</a:t>
            </a:r>
            <a:r>
              <a:rPr lang="en-US" sz="700" dirty="0">
                <a:latin typeface="Bookman Old Style" panose="02050604050505020204" pitchFamily="18" charset="0"/>
              </a:rPr>
              <a:t> rented to unsupervised groups of youths or young adults.</a:t>
            </a:r>
          </a:p>
          <a:p>
            <a:pPr marL="171450" indent="-171450">
              <a:buFont typeface="Arial" panose="020B0604020202020204" pitchFamily="34" charset="0"/>
              <a:buChar char="•"/>
            </a:pPr>
            <a:r>
              <a:rPr lang="en-US" sz="700" b="1" dirty="0">
                <a:latin typeface="Bookman Old Style" panose="02050604050505020204" pitchFamily="18" charset="0"/>
              </a:rPr>
              <a:t>NO additional tents allowed on trailer of cottage sites </a:t>
            </a:r>
            <a:r>
              <a:rPr lang="en-US" sz="700" dirty="0">
                <a:latin typeface="Bookman Old Style" panose="02050604050505020204" pitchFamily="18" charset="0"/>
              </a:rPr>
              <a:t>without permission from Cedar Cove Resort Management.  </a:t>
            </a:r>
            <a:r>
              <a:rPr lang="en-US" sz="700" b="1" dirty="0">
                <a:latin typeface="Bookman Old Style" panose="02050604050505020204" pitchFamily="18" charset="0"/>
              </a:rPr>
              <a:t>A charge of $100.00 will be charged per night for unauthorized tents.</a:t>
            </a:r>
          </a:p>
          <a:p>
            <a:pPr marL="171450" indent="-171450">
              <a:buFont typeface="Arial" panose="020B0604020202020204" pitchFamily="34" charset="0"/>
              <a:buChar char="•"/>
            </a:pPr>
            <a:r>
              <a:rPr lang="en-US" sz="700" b="1" dirty="0">
                <a:latin typeface="Bookman Old Style" panose="02050604050505020204" pitchFamily="18" charset="0"/>
              </a:rPr>
              <a:t>Alcohol/Cannabis </a:t>
            </a:r>
            <a:r>
              <a:rPr lang="en-US" sz="700" dirty="0">
                <a:latin typeface="Bookman Old Style" panose="02050604050505020204" pitchFamily="18" charset="0"/>
              </a:rPr>
              <a:t>are </a:t>
            </a:r>
            <a:r>
              <a:rPr lang="en-US" sz="700" b="1" dirty="0">
                <a:latin typeface="Bookman Old Style" panose="02050604050505020204" pitchFamily="18" charset="0"/>
              </a:rPr>
              <a:t>NOT</a:t>
            </a:r>
            <a:r>
              <a:rPr lang="en-US" sz="700" dirty="0">
                <a:latin typeface="Bookman Old Style" panose="02050604050505020204" pitchFamily="18" charset="0"/>
              </a:rPr>
              <a:t> to be taken off your site.  Do </a:t>
            </a:r>
            <a:r>
              <a:rPr lang="en-US" sz="700" b="1" dirty="0">
                <a:latin typeface="Bookman Old Style" panose="02050604050505020204" pitchFamily="18" charset="0"/>
              </a:rPr>
              <a:t>NOT</a:t>
            </a:r>
            <a:r>
              <a:rPr lang="en-US" sz="700" dirty="0">
                <a:latin typeface="Bookman Old Style" panose="02050604050505020204" pitchFamily="18" charset="0"/>
              </a:rPr>
              <a:t> walk around with Cannabis or any open alcohol of any type.</a:t>
            </a:r>
          </a:p>
          <a:p>
            <a:pPr marL="171450" indent="-171450">
              <a:buFont typeface="Arial" panose="020B0604020202020204" pitchFamily="34" charset="0"/>
              <a:buChar char="•"/>
            </a:pPr>
            <a:r>
              <a:rPr lang="en-US" sz="700" dirty="0">
                <a:latin typeface="Bookman Old Style" panose="02050604050505020204" pitchFamily="18" charset="0"/>
              </a:rPr>
              <a:t>Early arrival or late departure is not permitted in </a:t>
            </a:r>
            <a:r>
              <a:rPr lang="en-US" sz="700" b="1" dirty="0">
                <a:latin typeface="Bookman Old Style" panose="02050604050505020204" pitchFamily="18" charset="0"/>
              </a:rPr>
              <a:t>Peak Season.  Exceptions must be approved by Cedar Cove Resort Management.</a:t>
            </a:r>
          </a:p>
          <a:p>
            <a:pPr marL="171450" indent="-171450">
              <a:buFont typeface="Arial" panose="020B0604020202020204" pitchFamily="34" charset="0"/>
              <a:buChar char="•"/>
            </a:pPr>
            <a:r>
              <a:rPr lang="en-US" sz="700" dirty="0">
                <a:latin typeface="Bookman Old Style" panose="02050604050505020204" pitchFamily="18" charset="0"/>
              </a:rPr>
              <a:t>All cottages and RV’s are </a:t>
            </a:r>
            <a:r>
              <a:rPr lang="en-US" sz="700" b="1" dirty="0">
                <a:latin typeface="Bookman Old Style" panose="02050604050505020204" pitchFamily="18" charset="0"/>
              </a:rPr>
              <a:t>NON-smoking</a:t>
            </a:r>
            <a:r>
              <a:rPr lang="en-US" sz="700" dirty="0">
                <a:latin typeface="Bookman Old Style" panose="02050604050505020204" pitchFamily="18" charset="0"/>
              </a:rPr>
              <a:t> as of September 2012.  A $250.00 charge applies if you smoke inside the rental unit.</a:t>
            </a:r>
          </a:p>
          <a:p>
            <a:pPr marL="171450" indent="-171450">
              <a:buFont typeface="Arial" panose="020B0604020202020204" pitchFamily="34" charset="0"/>
              <a:buChar char="•"/>
            </a:pPr>
            <a:r>
              <a:rPr lang="en-US" sz="700" dirty="0">
                <a:latin typeface="Bookman Old Style" panose="02050604050505020204" pitchFamily="18" charset="0"/>
              </a:rPr>
              <a:t>Towels are </a:t>
            </a:r>
            <a:r>
              <a:rPr lang="en-US" sz="700" b="1" dirty="0">
                <a:latin typeface="Bookman Old Style" panose="02050604050505020204" pitchFamily="18" charset="0"/>
              </a:rPr>
              <a:t>not</a:t>
            </a:r>
            <a:r>
              <a:rPr lang="en-US" sz="700" dirty="0">
                <a:latin typeface="Bookman Old Style" panose="02050604050505020204" pitchFamily="18" charset="0"/>
              </a:rPr>
              <a:t> provided by Cedar Cove Resort for any rental unit.</a:t>
            </a:r>
          </a:p>
          <a:p>
            <a:pPr marL="171450" indent="-171450">
              <a:buFont typeface="Arial" panose="020B0604020202020204" pitchFamily="34" charset="0"/>
              <a:buChar char="•"/>
            </a:pPr>
            <a:r>
              <a:rPr lang="en-US" sz="700" dirty="0">
                <a:latin typeface="Bookman Old Style" panose="02050604050505020204" pitchFamily="18" charset="0"/>
              </a:rPr>
              <a:t>Pets are </a:t>
            </a:r>
            <a:r>
              <a:rPr lang="en-US" sz="700" b="1" dirty="0">
                <a:latin typeface="Bookman Old Style" panose="02050604050505020204" pitchFamily="18" charset="0"/>
              </a:rPr>
              <a:t>not</a:t>
            </a:r>
            <a:r>
              <a:rPr lang="en-US" sz="700" dirty="0">
                <a:latin typeface="Bookman Old Style" panose="02050604050505020204" pitchFamily="18" charset="0"/>
              </a:rPr>
              <a:t> permitted on beds or furniture.  Cats must be neutered.  If the rental unit requires additional cleaning or is damaged as a result of the pet, additional charges will apply.</a:t>
            </a:r>
          </a:p>
          <a:p>
            <a:pPr marL="171450" indent="-171450">
              <a:buFont typeface="Arial" panose="020B0604020202020204" pitchFamily="34" charset="0"/>
              <a:buChar char="•"/>
            </a:pPr>
            <a:endParaRPr lang="en-US" sz="700" dirty="0">
              <a:latin typeface="Bookman Old Style" panose="02050604050505020204" pitchFamily="18" charset="0"/>
            </a:endParaRPr>
          </a:p>
          <a:p>
            <a:pPr algn="ctr"/>
            <a:r>
              <a:rPr lang="en-US" sz="900" b="1" dirty="0">
                <a:latin typeface="Bookman Old Style" panose="02050604050505020204" pitchFamily="18" charset="0"/>
              </a:rPr>
              <a:t>CANCELLATION POLICY</a:t>
            </a:r>
            <a:endParaRPr lang="en-US" sz="900" dirty="0">
              <a:latin typeface="Bookman Old Style" panose="02050604050505020204" pitchFamily="18" charset="0"/>
            </a:endParaRPr>
          </a:p>
          <a:p>
            <a:pPr algn="ctr"/>
            <a:r>
              <a:rPr lang="en-US" sz="1000" b="1" dirty="0">
                <a:latin typeface="Bookman Old Style" panose="02050604050505020204" pitchFamily="18" charset="0"/>
              </a:rPr>
              <a:t>COTTAGES, RV’S AND D-SITE RENTAL</a:t>
            </a:r>
          </a:p>
          <a:p>
            <a:pPr algn="ctr"/>
            <a:endParaRPr lang="en-US" sz="1000" b="1" dirty="0">
              <a:latin typeface="Bookman Old Style" panose="02050604050505020204" pitchFamily="18" charset="0"/>
            </a:endParaRPr>
          </a:p>
          <a:p>
            <a:pPr marL="228600" indent="-228600">
              <a:buFont typeface="+mj-lt"/>
              <a:buAutoNum type="alphaUcPeriod"/>
            </a:pPr>
            <a:r>
              <a:rPr lang="en-US" sz="800" dirty="0">
                <a:latin typeface="Bookman Old Style" panose="02050604050505020204" pitchFamily="18" charset="0"/>
              </a:rPr>
              <a:t>70% of the reservation deposit is refunded if a reservation is cancelled at least 28 days prior to the first day of the rental period. Less than 28 days is totally non refundable.</a:t>
            </a:r>
          </a:p>
          <a:p>
            <a:pPr marL="228600" indent="-228600">
              <a:buFont typeface="+mj-lt"/>
              <a:buAutoNum type="alphaUcPeriod"/>
            </a:pPr>
            <a:r>
              <a:rPr lang="en-US" sz="800" dirty="0">
                <a:latin typeface="Bookman Old Style" panose="02050604050505020204" pitchFamily="18" charset="0"/>
              </a:rPr>
              <a:t>Cottages, RV &amp; D-Sites may be rented to others if quests have not checked in by scheduled arrival date, during office hours, unless late arrival arrangements have been made with Cedar Cove Management.</a:t>
            </a:r>
          </a:p>
          <a:p>
            <a:pPr marL="228600" indent="-228600">
              <a:buFont typeface="+mj-lt"/>
              <a:buAutoNum type="alphaUcPeriod"/>
            </a:pPr>
            <a:r>
              <a:rPr lang="en-US" sz="800" b="1" dirty="0">
                <a:latin typeface="Bookman Old Style" panose="02050604050505020204" pitchFamily="18" charset="0"/>
              </a:rPr>
              <a:t>CEDAR COVE DOES NOT PROVIDE REFUNDS FOR EARLY TERMINATION OF RENTAL ARRANGEMENT</a:t>
            </a:r>
            <a:endParaRPr lang="en-US" b="1" dirty="0"/>
          </a:p>
        </p:txBody>
      </p:sp>
      <p:sp>
        <p:nvSpPr>
          <p:cNvPr id="22" name="TextBox 21">
            <a:extLst>
              <a:ext uri="{FF2B5EF4-FFF2-40B4-BE49-F238E27FC236}">
                <a16:creationId xmlns:a16="http://schemas.microsoft.com/office/drawing/2014/main" id="{186E927A-B65E-4290-9D12-94D11D6296CD}"/>
              </a:ext>
            </a:extLst>
          </p:cNvPr>
          <p:cNvSpPr txBox="1"/>
          <p:nvPr/>
        </p:nvSpPr>
        <p:spPr>
          <a:xfrm>
            <a:off x="6672873" y="2887682"/>
            <a:ext cx="2369900" cy="3847207"/>
          </a:xfrm>
          <a:prstGeom prst="rect">
            <a:avLst/>
          </a:prstGeom>
          <a:noFill/>
          <a:ln>
            <a:noFill/>
          </a:ln>
        </p:spPr>
        <p:txBody>
          <a:bodyPr wrap="square" rtlCol="0">
            <a:spAutoFit/>
          </a:bodyPr>
          <a:lstStyle/>
          <a:p>
            <a:r>
              <a:rPr lang="en-US" sz="800" dirty="0">
                <a:latin typeface="Bookman Old Style" panose="02050604050505020204" pitchFamily="18" charset="0"/>
              </a:rPr>
              <a:t>From OTTAWA take Queensway/highway 417 west to Pakenham, turn off Exit 169 on County Road 20, cross the stone bridge &amp; turn left again, turn right at Karson’s gas, follow the signs to Cedar Cove Resort.</a:t>
            </a:r>
          </a:p>
          <a:p>
            <a:endParaRPr lang="en-US" sz="800" dirty="0">
              <a:latin typeface="Bookman Old Style" panose="02050604050505020204" pitchFamily="18" charset="0"/>
            </a:endParaRPr>
          </a:p>
          <a:p>
            <a:r>
              <a:rPr lang="en-US" sz="800" dirty="0">
                <a:latin typeface="Bookman Old Style" panose="02050604050505020204" pitchFamily="18" charset="0"/>
              </a:rPr>
              <a:t>From RENFREW &amp; ARNPRIOR take County Roads to White Lake Village.  Follow signs to Cedar Cove Resort.</a:t>
            </a:r>
          </a:p>
          <a:p>
            <a:endParaRPr lang="en-US" sz="800" dirty="0">
              <a:latin typeface="Bookman Old Style" panose="02050604050505020204" pitchFamily="18" charset="0"/>
            </a:endParaRPr>
          </a:p>
          <a:p>
            <a:r>
              <a:rPr lang="en-US" sz="800" dirty="0">
                <a:latin typeface="Bookman Old Style" panose="02050604050505020204" pitchFamily="18" charset="0"/>
              </a:rPr>
              <a:t>From TORONTO, KINSTON, SMITHS FALLS &amp; CARLETON PLACE, take highway 401, highway 15 &amp; County Road 29 to Pakenham.  Turn left at Karson’s gas and follow the signs to Cedar Cove Resort.</a:t>
            </a:r>
          </a:p>
          <a:p>
            <a:pPr algn="ctr"/>
            <a:r>
              <a:rPr lang="en-US" sz="800" b="1" dirty="0">
                <a:latin typeface="Bookman Old Style" panose="02050604050505020204" pitchFamily="18" charset="0"/>
              </a:rPr>
              <a:t>DO NOT USE CALIFORNIA ROAD AS ACCESS TO CEDAR COVE RESORT.</a:t>
            </a:r>
            <a:endParaRPr lang="en-US" b="1" dirty="0">
              <a:latin typeface="Bookman Old Style" panose="02050604050505020204" pitchFamily="18" charset="0"/>
            </a:endParaRPr>
          </a:p>
          <a:p>
            <a:endParaRPr lang="en-US" dirty="0">
              <a:latin typeface="Bookman Old Style" panose="02050604050505020204" pitchFamily="18" charset="0"/>
            </a:endParaRPr>
          </a:p>
          <a:p>
            <a:endParaRPr lang="en-US" dirty="0"/>
          </a:p>
          <a:p>
            <a:endParaRPr lang="en-US" dirty="0"/>
          </a:p>
          <a:p>
            <a:endParaRPr lang="en-US" dirty="0"/>
          </a:p>
          <a:p>
            <a:endParaRPr lang="en-US" dirty="0"/>
          </a:p>
          <a:p>
            <a:endParaRPr lang="en-CA" dirty="0"/>
          </a:p>
        </p:txBody>
      </p:sp>
      <p:sp>
        <p:nvSpPr>
          <p:cNvPr id="3" name="TextBox 2">
            <a:extLst>
              <a:ext uri="{FF2B5EF4-FFF2-40B4-BE49-F238E27FC236}">
                <a16:creationId xmlns:a16="http://schemas.microsoft.com/office/drawing/2014/main" id="{4A99B794-7EF5-49E1-841D-C62EA33A4007}"/>
              </a:ext>
            </a:extLst>
          </p:cNvPr>
          <p:cNvSpPr txBox="1"/>
          <p:nvPr/>
        </p:nvSpPr>
        <p:spPr>
          <a:xfrm>
            <a:off x="6729328" y="5099965"/>
            <a:ext cx="2256990" cy="1569660"/>
          </a:xfrm>
          <a:prstGeom prst="rect">
            <a:avLst/>
          </a:prstGeom>
          <a:noFill/>
          <a:ln w="57150">
            <a:solidFill>
              <a:schemeClr val="tx1"/>
            </a:solidFill>
            <a:prstDash val="sysDash"/>
          </a:ln>
        </p:spPr>
        <p:txBody>
          <a:bodyPr wrap="square" rtlCol="0">
            <a:spAutoFit/>
          </a:bodyPr>
          <a:lstStyle/>
          <a:p>
            <a:pPr lvl="0" algn="ctr" defTabSz="914400" eaLnBrk="0" fontAlgn="base" hangingPunct="0">
              <a:spcBef>
                <a:spcPct val="0"/>
              </a:spcBef>
              <a:spcAft>
                <a:spcPct val="0"/>
              </a:spcAft>
              <a:tabLst>
                <a:tab pos="-209550" algn="l"/>
                <a:tab pos="125413"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altLang="en-US" sz="800" b="1" i="1" dirty="0">
                <a:latin typeface="Arial" panose="020B0604020202020204" pitchFamily="34" charset="0"/>
                <a:ea typeface="Times New Roman" panose="02020603050405020304" pitchFamily="18" charset="0"/>
              </a:rPr>
              <a:t>The Lakeside Grill</a:t>
            </a:r>
            <a:endParaRPr lang="en-CA" altLang="en-US" sz="800" dirty="0">
              <a:latin typeface="Arial" panose="020B0604020202020204" pitchFamily="34" charset="0"/>
            </a:endParaRPr>
          </a:p>
          <a:p>
            <a:pPr lvl="0" algn="ctr" defTabSz="914400" eaLnBrk="0" fontAlgn="base" hangingPunct="0">
              <a:spcBef>
                <a:spcPct val="0"/>
              </a:spcBef>
              <a:spcAft>
                <a:spcPct val="0"/>
              </a:spcAft>
              <a:tabLst>
                <a:tab pos="-209550" algn="l"/>
                <a:tab pos="125413"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altLang="en-US" sz="800" dirty="0">
                <a:latin typeface="Arial" panose="020B0604020202020204" pitchFamily="34" charset="0"/>
                <a:ea typeface="Times New Roman" panose="02020603050405020304" pitchFamily="18" charset="0"/>
              </a:rPr>
              <a:t>Overlooks beautiful White Lake</a:t>
            </a:r>
            <a:endParaRPr lang="en-CA" altLang="en-US" sz="800" dirty="0">
              <a:latin typeface="Arial" panose="020B0604020202020204" pitchFamily="34" charset="0"/>
            </a:endParaRPr>
          </a:p>
          <a:p>
            <a:pPr lvl="0" algn="ctr" defTabSz="914400" eaLnBrk="0" fontAlgn="base" hangingPunct="0">
              <a:spcBef>
                <a:spcPct val="0"/>
              </a:spcBef>
              <a:spcAft>
                <a:spcPct val="0"/>
              </a:spcAft>
              <a:tabLst>
                <a:tab pos="-209550" algn="l"/>
                <a:tab pos="125413"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altLang="en-US" sz="800" dirty="0">
                <a:latin typeface="Arial" panose="020B0604020202020204" pitchFamily="34" charset="0"/>
                <a:ea typeface="Times New Roman" panose="02020603050405020304" pitchFamily="18" charset="0"/>
              </a:rPr>
              <a:t>Offers a full menu in a</a:t>
            </a:r>
            <a:endParaRPr lang="en-CA" altLang="en-US" sz="800" dirty="0">
              <a:latin typeface="Arial" panose="020B0604020202020204" pitchFamily="34" charset="0"/>
            </a:endParaRPr>
          </a:p>
          <a:p>
            <a:pPr lvl="0" algn="ctr" defTabSz="914400" eaLnBrk="0" fontAlgn="base" hangingPunct="0">
              <a:spcBef>
                <a:spcPct val="0"/>
              </a:spcBef>
              <a:spcAft>
                <a:spcPct val="0"/>
              </a:spcAft>
              <a:tabLst>
                <a:tab pos="-209550" algn="l"/>
                <a:tab pos="125413"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altLang="en-US" sz="800" dirty="0">
                <a:latin typeface="Arial" panose="020B0604020202020204" pitchFamily="34" charset="0"/>
                <a:ea typeface="Times New Roman" panose="02020603050405020304" pitchFamily="18" charset="0"/>
              </a:rPr>
              <a:t>Licensed and relaxing atmosphere.</a:t>
            </a:r>
            <a:endParaRPr lang="en-CA" altLang="en-US" sz="800" dirty="0">
              <a:latin typeface="Arial" panose="020B0604020202020204" pitchFamily="34" charset="0"/>
            </a:endParaRPr>
          </a:p>
          <a:p>
            <a:pPr lvl="0" algn="ctr" defTabSz="914400" eaLnBrk="0" fontAlgn="base" hangingPunct="0">
              <a:spcBef>
                <a:spcPct val="0"/>
              </a:spcBef>
              <a:spcAft>
                <a:spcPct val="0"/>
              </a:spcAft>
              <a:tabLst>
                <a:tab pos="-209550" algn="l"/>
                <a:tab pos="125413"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altLang="en-US" sz="800" b="1" dirty="0">
                <a:latin typeface="Arial" panose="020B0604020202020204" pitchFamily="34" charset="0"/>
                <a:ea typeface="Times New Roman" panose="02020603050405020304" pitchFamily="18" charset="0"/>
              </a:rPr>
              <a:t>Peak Season: Friday June 25-Sept 6,  2021</a:t>
            </a:r>
            <a:endParaRPr lang="en-CA" altLang="en-US" sz="800" dirty="0">
              <a:latin typeface="Arial" panose="020B0604020202020204" pitchFamily="34" charset="0"/>
            </a:endParaRPr>
          </a:p>
          <a:p>
            <a:pPr lvl="0" algn="ctr" defTabSz="914400" eaLnBrk="0" fontAlgn="base" hangingPunct="0">
              <a:spcBef>
                <a:spcPct val="0"/>
              </a:spcBef>
              <a:spcAft>
                <a:spcPct val="0"/>
              </a:spcAft>
              <a:tabLst>
                <a:tab pos="-209550" algn="l"/>
                <a:tab pos="125413"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altLang="en-US" sz="800" b="1" dirty="0">
                <a:latin typeface="Arial" panose="020B0604020202020204" pitchFamily="34" charset="0"/>
                <a:ea typeface="Times New Roman" panose="02020603050405020304" pitchFamily="18" charset="0"/>
              </a:rPr>
              <a:t>Monday and Thursday -</a:t>
            </a:r>
            <a:r>
              <a:rPr lang="en-US" altLang="en-US" sz="800" dirty="0">
                <a:latin typeface="Arial" panose="020B0604020202020204" pitchFamily="34" charset="0"/>
                <a:ea typeface="Times New Roman" panose="02020603050405020304" pitchFamily="18" charset="0"/>
              </a:rPr>
              <a:t> 12:00pm – 8:00pm</a:t>
            </a:r>
            <a:endParaRPr lang="en-CA" altLang="en-US" sz="800" dirty="0">
              <a:latin typeface="Arial" panose="020B0604020202020204" pitchFamily="34" charset="0"/>
            </a:endParaRPr>
          </a:p>
          <a:p>
            <a:pPr lvl="0" algn="ctr" defTabSz="914400" eaLnBrk="0" fontAlgn="base" hangingPunct="0">
              <a:spcBef>
                <a:spcPct val="0"/>
              </a:spcBef>
              <a:spcAft>
                <a:spcPct val="0"/>
              </a:spcAft>
              <a:tabLst>
                <a:tab pos="-209550" algn="l"/>
                <a:tab pos="125413"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altLang="en-US" sz="800" b="1" dirty="0">
                <a:latin typeface="Arial" panose="020B0604020202020204" pitchFamily="34" charset="0"/>
                <a:ea typeface="Times New Roman" panose="02020603050405020304" pitchFamily="18" charset="0"/>
              </a:rPr>
              <a:t>Tuesday and Wednesday</a:t>
            </a:r>
            <a:r>
              <a:rPr lang="en-US" altLang="en-US" sz="800" dirty="0">
                <a:latin typeface="Arial" panose="020B0604020202020204" pitchFamily="34" charset="0"/>
                <a:ea typeface="Times New Roman" panose="02020603050405020304" pitchFamily="18" charset="0"/>
              </a:rPr>
              <a:t> - CLOSED</a:t>
            </a:r>
            <a:endParaRPr lang="en-CA" altLang="en-US" sz="800" dirty="0">
              <a:latin typeface="Arial" panose="020B0604020202020204" pitchFamily="34" charset="0"/>
            </a:endParaRPr>
          </a:p>
          <a:p>
            <a:pPr lvl="0" algn="ctr" defTabSz="914400" eaLnBrk="0" fontAlgn="base" hangingPunct="0">
              <a:spcBef>
                <a:spcPct val="0"/>
              </a:spcBef>
              <a:spcAft>
                <a:spcPct val="0"/>
              </a:spcAft>
              <a:tabLst>
                <a:tab pos="-209550" algn="l"/>
                <a:tab pos="125413"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altLang="en-US" sz="800" b="1" dirty="0">
                <a:latin typeface="Arial" panose="020B0604020202020204" pitchFamily="34" charset="0"/>
                <a:ea typeface="Times New Roman" panose="02020603050405020304" pitchFamily="18" charset="0"/>
              </a:rPr>
              <a:t>Friday</a:t>
            </a:r>
            <a:r>
              <a:rPr lang="en-US" altLang="en-US" sz="800" dirty="0">
                <a:latin typeface="Arial" panose="020B0604020202020204" pitchFamily="34" charset="0"/>
                <a:ea typeface="Times New Roman" panose="02020603050405020304" pitchFamily="18" charset="0"/>
              </a:rPr>
              <a:t> 12pm - 9:00pm</a:t>
            </a:r>
            <a:r>
              <a:rPr lang="en-US" altLang="en-US" sz="800" b="1" dirty="0">
                <a:latin typeface="Arial" panose="020B0604020202020204" pitchFamily="34" charset="0"/>
                <a:ea typeface="Times New Roman" panose="02020603050405020304" pitchFamily="18" charset="0"/>
              </a:rPr>
              <a:t> Saturday </a:t>
            </a:r>
            <a:r>
              <a:rPr lang="en-US" altLang="en-US" sz="800" dirty="0">
                <a:latin typeface="Arial" panose="020B0604020202020204" pitchFamily="34" charset="0"/>
                <a:ea typeface="Times New Roman" panose="02020603050405020304" pitchFamily="18" charset="0"/>
              </a:rPr>
              <a:t>12:00pm – 9:00pm</a:t>
            </a:r>
            <a:endParaRPr lang="en-CA" altLang="en-US" sz="800" dirty="0">
              <a:latin typeface="Arial" panose="020B0604020202020204" pitchFamily="34" charset="0"/>
            </a:endParaRPr>
          </a:p>
          <a:p>
            <a:pPr lvl="0" algn="ctr" defTabSz="914400" eaLnBrk="0" fontAlgn="base" hangingPunct="0">
              <a:spcBef>
                <a:spcPct val="0"/>
              </a:spcBef>
              <a:spcAft>
                <a:spcPct val="0"/>
              </a:spcAft>
              <a:tabLst>
                <a:tab pos="-209550" algn="l"/>
                <a:tab pos="125413"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altLang="en-US" sz="800" b="1" dirty="0">
                <a:latin typeface="Arial" panose="020B0604020202020204" pitchFamily="34" charset="0"/>
                <a:ea typeface="Times New Roman" panose="02020603050405020304" pitchFamily="18" charset="0"/>
              </a:rPr>
              <a:t>Sunday -</a:t>
            </a:r>
            <a:r>
              <a:rPr lang="en-US" altLang="en-US" sz="800" dirty="0">
                <a:latin typeface="Arial" panose="020B0604020202020204" pitchFamily="34" charset="0"/>
                <a:ea typeface="Times New Roman" panose="02020603050405020304" pitchFamily="18" charset="0"/>
              </a:rPr>
              <a:t> 12:00pm – 8:00pm</a:t>
            </a:r>
            <a:endParaRPr lang="en-CA" altLang="en-US" sz="800" dirty="0">
              <a:latin typeface="Arial" panose="020B0604020202020204" pitchFamily="34" charset="0"/>
            </a:endParaRPr>
          </a:p>
          <a:p>
            <a:pPr lvl="0" algn="ctr" defTabSz="914400" eaLnBrk="0" fontAlgn="base" hangingPunct="0">
              <a:spcBef>
                <a:spcPct val="0"/>
              </a:spcBef>
              <a:spcAft>
                <a:spcPct val="0"/>
              </a:spcAft>
              <a:tabLst>
                <a:tab pos="-209550" algn="l"/>
                <a:tab pos="125413"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altLang="en-US" sz="800" dirty="0">
                <a:latin typeface="Arial" panose="020B0604020202020204" pitchFamily="34" charset="0"/>
                <a:ea typeface="Times New Roman" panose="02020603050405020304" pitchFamily="18" charset="0"/>
              </a:rPr>
              <a:t>Check www.cedarcove.ca for off-season hours</a:t>
            </a:r>
            <a:endParaRPr lang="en-CA" dirty="0"/>
          </a:p>
        </p:txBody>
      </p:sp>
      <p:sp>
        <p:nvSpPr>
          <p:cNvPr id="4" name="TextBox 3">
            <a:extLst>
              <a:ext uri="{FF2B5EF4-FFF2-40B4-BE49-F238E27FC236}">
                <a16:creationId xmlns:a16="http://schemas.microsoft.com/office/drawing/2014/main" id="{2F554FB1-DE29-4B5F-B2A0-9EEC37FABFC9}"/>
              </a:ext>
            </a:extLst>
          </p:cNvPr>
          <p:cNvSpPr txBox="1"/>
          <p:nvPr/>
        </p:nvSpPr>
        <p:spPr>
          <a:xfrm>
            <a:off x="3106703" y="6326733"/>
            <a:ext cx="2922596" cy="338554"/>
          </a:xfrm>
          <a:prstGeom prst="rect">
            <a:avLst/>
          </a:prstGeom>
          <a:noFill/>
          <a:ln w="38100">
            <a:solidFill>
              <a:schemeClr val="tx1"/>
            </a:solidFill>
          </a:ln>
        </p:spPr>
        <p:txBody>
          <a:bodyPr wrap="none" rtlCol="0">
            <a:spAutoFit/>
          </a:bodyPr>
          <a:lstStyle/>
          <a:p>
            <a:pPr algn="ctr"/>
            <a:r>
              <a:rPr lang="en-US" sz="800" dirty="0">
                <a:latin typeface="Bookman Old Style" panose="02050604050505020204" pitchFamily="18" charset="0"/>
              </a:rPr>
              <a:t>February 2, 2020:  This Brochure replaces all previous</a:t>
            </a:r>
          </a:p>
          <a:p>
            <a:pPr algn="ctr"/>
            <a:r>
              <a:rPr lang="en-US" sz="800" dirty="0">
                <a:latin typeface="Bookman Old Style" panose="02050604050505020204" pitchFamily="18" charset="0"/>
              </a:rPr>
              <a:t> Rate Brochures issued by C.C.R.</a:t>
            </a:r>
            <a:endParaRPr lang="en-CA" sz="800" dirty="0">
              <a:latin typeface="Bookman Old Style" panose="02050604050505020204" pitchFamily="18" charset="0"/>
            </a:endParaRPr>
          </a:p>
        </p:txBody>
      </p:sp>
      <p:sp>
        <p:nvSpPr>
          <p:cNvPr id="2" name="Rectangle 1">
            <a:extLst>
              <a:ext uri="{FF2B5EF4-FFF2-40B4-BE49-F238E27FC236}">
                <a16:creationId xmlns:a16="http://schemas.microsoft.com/office/drawing/2014/main" id="{DBCD2AE3-73B4-47AC-9EC7-23EF9ED69C03}"/>
              </a:ext>
            </a:extLst>
          </p:cNvPr>
          <p:cNvSpPr/>
          <p:nvPr/>
        </p:nvSpPr>
        <p:spPr>
          <a:xfrm>
            <a:off x="3162288" y="5259110"/>
            <a:ext cx="2811426" cy="984885"/>
          </a:xfrm>
          <a:prstGeom prst="rect">
            <a:avLst/>
          </a:prstGeom>
        </p:spPr>
        <p:txBody>
          <a:bodyPr wrap="square">
            <a:spAutoFit/>
          </a:bodyPr>
          <a:lstStyle/>
          <a:p>
            <a:endParaRPr lang="en-US" dirty="0">
              <a:latin typeface="Bookman Old Style" panose="02050604050505020204" pitchFamily="18" charset="0"/>
            </a:endParaRPr>
          </a:p>
          <a:p>
            <a:pPr algn="ctr"/>
            <a:r>
              <a:rPr lang="en-US" sz="800" b="1" dirty="0">
                <a:latin typeface="Bookman Old Style" panose="02050604050505020204" pitchFamily="18" charset="0"/>
              </a:rPr>
              <a:t>NEWSLETTER IN PEAK SEASON</a:t>
            </a:r>
          </a:p>
          <a:p>
            <a:pPr algn="ctr"/>
            <a:r>
              <a:rPr lang="en-US" sz="800" b="1" dirty="0">
                <a:latin typeface="Bookman Old Style" panose="02050604050505020204" pitchFamily="18" charset="0"/>
              </a:rPr>
              <a:t>“The Echo” </a:t>
            </a:r>
          </a:p>
          <a:p>
            <a:pPr algn="ctr"/>
            <a:r>
              <a:rPr lang="en-US" sz="800" dirty="0">
                <a:latin typeface="Bookman Old Style" panose="02050604050505020204" pitchFamily="18" charset="0"/>
              </a:rPr>
              <a:t>Published quarterly before the long weekends</a:t>
            </a:r>
          </a:p>
          <a:p>
            <a:pPr algn="ctr"/>
            <a:r>
              <a:rPr lang="en-US" sz="800" b="1" dirty="0">
                <a:latin typeface="Bookman Old Style" panose="02050604050505020204" pitchFamily="18" charset="0"/>
              </a:rPr>
              <a:t>“Recho”</a:t>
            </a:r>
          </a:p>
          <a:p>
            <a:pPr algn="ctr"/>
            <a:r>
              <a:rPr lang="en-US" sz="800" dirty="0">
                <a:latin typeface="Bookman Old Style" panose="02050604050505020204" pitchFamily="18" charset="0"/>
              </a:rPr>
              <a:t>Recreation ECHO – Published every Friday </a:t>
            </a:r>
          </a:p>
        </p:txBody>
      </p:sp>
    </p:spTree>
    <p:extLst>
      <p:ext uri="{BB962C8B-B14F-4D97-AF65-F5344CB8AC3E}">
        <p14:creationId xmlns:p14="http://schemas.microsoft.com/office/powerpoint/2010/main" val="3856458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40FB371-B70C-43AA-9021-38E81E3737E3}"/>
              </a:ext>
            </a:extLst>
          </p:cNvPr>
          <p:cNvSpPr txBox="1"/>
          <p:nvPr/>
        </p:nvSpPr>
        <p:spPr>
          <a:xfrm>
            <a:off x="-11670" y="259160"/>
            <a:ext cx="2732049" cy="4385816"/>
          </a:xfrm>
          <a:prstGeom prst="rect">
            <a:avLst/>
          </a:prstGeom>
          <a:noFill/>
          <a:ln>
            <a:noFill/>
          </a:ln>
        </p:spPr>
        <p:txBody>
          <a:bodyPr wrap="square" rtlCol="0">
            <a:spAutoFit/>
          </a:bodyPr>
          <a:lstStyle/>
          <a:p>
            <a:pPr algn="ctr"/>
            <a:r>
              <a:rPr lang="en-US" sz="1000" b="1" dirty="0">
                <a:latin typeface="Bookman Old Style" panose="02050604050505020204" pitchFamily="18" charset="0"/>
              </a:rPr>
              <a:t>2021 COTTAGE &amp; RV RENTALS</a:t>
            </a:r>
          </a:p>
          <a:p>
            <a:pPr algn="ctr"/>
            <a:r>
              <a:rPr lang="en-US" sz="800" b="1" dirty="0">
                <a:latin typeface="Bookman Old Style" panose="02050604050505020204" pitchFamily="18" charset="0"/>
              </a:rPr>
              <a:t>RATES QUOTED ARE BASED ON 4 PEOPLE</a:t>
            </a:r>
          </a:p>
          <a:p>
            <a:pPr algn="ctr"/>
            <a:endParaRPr lang="en-US" sz="900" b="1" dirty="0">
              <a:latin typeface="Bookman Old Style" panose="02050604050505020204" pitchFamily="18" charset="0"/>
            </a:endParaRPr>
          </a:p>
          <a:p>
            <a:pPr algn="ctr"/>
            <a:r>
              <a:rPr lang="en-US" sz="900" dirty="0">
                <a:latin typeface="Bookman Old Style" panose="02050604050505020204" pitchFamily="18" charset="0"/>
              </a:rPr>
              <a:t>Each unit contains an equipped kitchen, BBQ, washroom, sitting room, spacious deck, satellite TV, microwave, coffee maker, pleasant memories, many smiles &amp; lots of laughter </a:t>
            </a:r>
            <a:r>
              <a:rPr lang="en-US" sz="900" b="1" dirty="0">
                <a:latin typeface="Bookman Old Style" panose="02050604050505020204" pitchFamily="18" charset="0"/>
                <a:sym typeface="Wingdings" panose="05000000000000000000" pitchFamily="2" charset="2"/>
              </a:rPr>
              <a:t></a:t>
            </a:r>
          </a:p>
          <a:p>
            <a:pPr algn="ctr"/>
            <a:endParaRPr lang="en-US" sz="900" b="1" dirty="0">
              <a:latin typeface="Bookman Old Style" panose="02050604050505020204" pitchFamily="18" charset="0"/>
              <a:sym typeface="Wingdings" panose="05000000000000000000" pitchFamily="2" charset="2"/>
            </a:endParaRPr>
          </a:p>
          <a:p>
            <a:endParaRPr lang="en-US" sz="900" b="1" dirty="0"/>
          </a:p>
          <a:p>
            <a:r>
              <a:rPr lang="en-US" sz="900" b="1" dirty="0">
                <a:latin typeface="Bookman Old Style" panose="02050604050505020204" pitchFamily="18" charset="0"/>
              </a:rPr>
              <a:t>Unit number		</a:t>
            </a:r>
            <a:r>
              <a:rPr lang="en-US" sz="900" b="1" u="sng" dirty="0">
                <a:latin typeface="Bookman Old Style" panose="02050604050505020204" pitchFamily="18" charset="0"/>
              </a:rPr>
              <a:t>11</a:t>
            </a:r>
            <a:r>
              <a:rPr lang="en-US" sz="900" b="1" dirty="0">
                <a:latin typeface="Bookman Old Style" panose="02050604050505020204" pitchFamily="18" charset="0"/>
              </a:rPr>
              <a:t>  </a:t>
            </a:r>
            <a:r>
              <a:rPr lang="en-US" sz="900" b="1" u="sng" dirty="0">
                <a:latin typeface="Bookman Old Style" panose="02050604050505020204" pitchFamily="18" charset="0"/>
              </a:rPr>
              <a:t>12</a:t>
            </a:r>
          </a:p>
          <a:p>
            <a:r>
              <a:rPr lang="en-US" sz="800" dirty="0">
                <a:latin typeface="Bookman Old Style" panose="02050604050505020204" pitchFamily="18" charset="0"/>
              </a:rPr>
              <a:t>Bedrooms		3       2	     	</a:t>
            </a:r>
          </a:p>
          <a:p>
            <a:r>
              <a:rPr lang="en-US" sz="800" dirty="0">
                <a:latin typeface="Bookman Old Style" panose="02050604050505020204" pitchFamily="18" charset="0"/>
              </a:rPr>
              <a:t>Double or Queen beds	2       1       </a:t>
            </a:r>
          </a:p>
          <a:p>
            <a:r>
              <a:rPr lang="en-US" sz="800" dirty="0">
                <a:latin typeface="Bookman Old Style" panose="02050604050505020204" pitchFamily="18" charset="0"/>
              </a:rPr>
              <a:t>Single beds		2       2       </a:t>
            </a:r>
          </a:p>
          <a:p>
            <a:r>
              <a:rPr lang="en-US" sz="800" dirty="0">
                <a:latin typeface="Bookman Old Style" panose="02050604050505020204" pitchFamily="18" charset="0"/>
              </a:rPr>
              <a:t>Double hide-a-bed	1       2       </a:t>
            </a:r>
          </a:p>
          <a:p>
            <a:r>
              <a:rPr lang="en-US" sz="800" dirty="0">
                <a:latin typeface="Bookman Old Style" panose="02050604050505020204" pitchFamily="18" charset="0"/>
              </a:rPr>
              <a:t>Tub with shower		1       1       </a:t>
            </a:r>
          </a:p>
          <a:p>
            <a:r>
              <a:rPr lang="en-US" sz="800" dirty="0">
                <a:latin typeface="Bookman Old Style" panose="02050604050505020204" pitchFamily="18" charset="0"/>
              </a:rPr>
              <a:t>Satellite TV		1       1       </a:t>
            </a:r>
          </a:p>
          <a:p>
            <a:r>
              <a:rPr lang="en-US" sz="800" dirty="0">
                <a:latin typeface="Bookman Old Style" panose="02050604050505020204" pitchFamily="18" charset="0"/>
              </a:rPr>
              <a:t>Pets permitted		NO    </a:t>
            </a:r>
            <a:r>
              <a:rPr lang="en-US" sz="800" dirty="0" err="1">
                <a:latin typeface="Bookman Old Style" panose="02050604050505020204" pitchFamily="18" charset="0"/>
              </a:rPr>
              <a:t>NO</a:t>
            </a:r>
            <a:r>
              <a:rPr lang="en-US" sz="800" dirty="0">
                <a:latin typeface="Bookman Old Style" panose="02050604050505020204" pitchFamily="18" charset="0"/>
              </a:rPr>
              <a:t>    </a:t>
            </a:r>
          </a:p>
          <a:p>
            <a:r>
              <a:rPr lang="en-US" sz="800" b="1" dirty="0">
                <a:latin typeface="Bookman Old Style" panose="02050604050505020204" pitchFamily="18" charset="0"/>
              </a:rPr>
              <a:t>Maximum occupancy	8       6      </a:t>
            </a:r>
          </a:p>
          <a:p>
            <a:endParaRPr lang="en-US" sz="1000" b="1" dirty="0">
              <a:latin typeface="Bookman Old Style" panose="02050604050505020204" pitchFamily="18" charset="0"/>
            </a:endParaRPr>
          </a:p>
          <a:p>
            <a:endParaRPr lang="en-US" sz="800" b="1" dirty="0">
              <a:latin typeface="Bookman Old Style" panose="02050604050505020204" pitchFamily="18" charset="0"/>
            </a:endParaRPr>
          </a:p>
          <a:p>
            <a:pPr marL="171450" indent="-171450">
              <a:buFont typeface="Arial" panose="020B0604020202020204" pitchFamily="34" charset="0"/>
              <a:buChar char="•"/>
            </a:pPr>
            <a:r>
              <a:rPr lang="en-US" sz="800" dirty="0">
                <a:latin typeface="Bookman Old Style" panose="02050604050505020204" pitchFamily="18" charset="0"/>
              </a:rPr>
              <a:t>Cottages rented with regular beds made</a:t>
            </a:r>
          </a:p>
          <a:p>
            <a:pPr marL="171450" indent="-171450">
              <a:buFont typeface="Arial" panose="020B0604020202020204" pitchFamily="34" charset="0"/>
              <a:buChar char="•"/>
            </a:pPr>
            <a:r>
              <a:rPr lang="en-US" sz="800" b="1" dirty="0">
                <a:latin typeface="Bookman Old Style" panose="02050604050505020204" pitchFamily="18" charset="0"/>
              </a:rPr>
              <a:t>CHECK-IN time:  3pm</a:t>
            </a:r>
          </a:p>
          <a:p>
            <a:pPr marL="171450" indent="-171450">
              <a:buFont typeface="Arial" panose="020B0604020202020204" pitchFamily="34" charset="0"/>
              <a:buChar char="•"/>
            </a:pPr>
            <a:r>
              <a:rPr lang="en-US" sz="800" b="1" dirty="0">
                <a:latin typeface="Bookman Old Style" panose="02050604050505020204" pitchFamily="18" charset="0"/>
              </a:rPr>
              <a:t>CHECK-OUT time:  11am</a:t>
            </a:r>
          </a:p>
          <a:p>
            <a:pPr marL="171450" indent="-171450">
              <a:buFont typeface="Arial" panose="020B0604020202020204" pitchFamily="34" charset="0"/>
              <a:buChar char="•"/>
            </a:pPr>
            <a:r>
              <a:rPr lang="en-US" sz="800" dirty="0">
                <a:latin typeface="Bookman Old Style" panose="02050604050505020204" pitchFamily="18" charset="0"/>
              </a:rPr>
              <a:t>Rental by week only June  25 – Sept 6</a:t>
            </a:r>
          </a:p>
          <a:p>
            <a:pPr marL="171450" indent="-171450">
              <a:buFont typeface="Arial" panose="020B0604020202020204" pitchFamily="34" charset="0"/>
              <a:buChar char="•"/>
            </a:pPr>
            <a:r>
              <a:rPr lang="en-US" sz="800" dirty="0">
                <a:latin typeface="Bookman Old Style" panose="02050604050505020204" pitchFamily="18" charset="0"/>
              </a:rPr>
              <a:t>Saturday to Saturday – N01, N02, E29</a:t>
            </a:r>
          </a:p>
          <a:p>
            <a:pPr marL="171450" indent="-171450">
              <a:buFont typeface="Arial" panose="020B0604020202020204" pitchFamily="34" charset="0"/>
              <a:buChar char="•"/>
            </a:pPr>
            <a:r>
              <a:rPr lang="en-US" sz="800" dirty="0">
                <a:latin typeface="Bookman Old Style" panose="02050604050505020204" pitchFamily="18" charset="0"/>
              </a:rPr>
              <a:t>Minimum “Other times” rental periods – 2 nights (long weekend 3 nights)</a:t>
            </a:r>
          </a:p>
          <a:p>
            <a:pPr marL="171450" indent="-171450">
              <a:buFont typeface="Arial" panose="020B0604020202020204" pitchFamily="34" charset="0"/>
              <a:buChar char="•"/>
            </a:pPr>
            <a:r>
              <a:rPr lang="en-US" sz="800" dirty="0">
                <a:latin typeface="Bookman Old Style" panose="02050604050505020204" pitchFamily="18" charset="0"/>
              </a:rPr>
              <a:t>Cedar Cove Resort does NOT provide bath/beach towels</a:t>
            </a:r>
          </a:p>
          <a:p>
            <a:endParaRPr lang="en-US" sz="800" dirty="0">
              <a:latin typeface="Bookman Old Style" panose="02050604050505020204" pitchFamily="18" charset="0"/>
            </a:endParaRPr>
          </a:p>
          <a:p>
            <a:pPr algn="ctr"/>
            <a:endParaRPr lang="en-CA" sz="1000" b="1" dirty="0"/>
          </a:p>
        </p:txBody>
      </p:sp>
      <p:sp>
        <p:nvSpPr>
          <p:cNvPr id="5" name="TextBox 4">
            <a:extLst>
              <a:ext uri="{FF2B5EF4-FFF2-40B4-BE49-F238E27FC236}">
                <a16:creationId xmlns:a16="http://schemas.microsoft.com/office/drawing/2014/main" id="{DE6B3AD1-5138-40F7-B01A-0FAB528F61A3}"/>
              </a:ext>
            </a:extLst>
          </p:cNvPr>
          <p:cNvSpPr txBox="1"/>
          <p:nvPr/>
        </p:nvSpPr>
        <p:spPr>
          <a:xfrm>
            <a:off x="3166945" y="245327"/>
            <a:ext cx="2810109" cy="6063198"/>
          </a:xfrm>
          <a:prstGeom prst="rect">
            <a:avLst/>
          </a:prstGeom>
          <a:noFill/>
          <a:ln>
            <a:noFill/>
          </a:ln>
        </p:spPr>
        <p:txBody>
          <a:bodyPr wrap="square" rtlCol="0">
            <a:spAutoFit/>
          </a:bodyPr>
          <a:lstStyle/>
          <a:p>
            <a:pPr algn="ctr"/>
            <a:r>
              <a:rPr lang="en-US" sz="1000" b="1" dirty="0">
                <a:latin typeface="Bookman Old Style" panose="02050604050505020204" pitchFamily="18" charset="0"/>
              </a:rPr>
              <a:t>2021 COTTAGE &amp; RV RATES</a:t>
            </a:r>
          </a:p>
          <a:p>
            <a:pPr algn="ctr"/>
            <a:r>
              <a:rPr lang="en-US" sz="800" b="1" dirty="0">
                <a:latin typeface="Bookman Old Style" panose="02050604050505020204" pitchFamily="18" charset="0"/>
              </a:rPr>
              <a:t>RATES QUOTED ARE BASED ON 4 PEOPLE</a:t>
            </a:r>
          </a:p>
          <a:p>
            <a:pPr algn="ctr"/>
            <a:r>
              <a:rPr lang="en-US" sz="800" dirty="0">
                <a:latin typeface="Bookman Old Style" panose="02050604050505020204" pitchFamily="18" charset="0"/>
              </a:rPr>
              <a:t>Additional charges will apply for extra guests</a:t>
            </a:r>
          </a:p>
          <a:p>
            <a:pPr algn="ctr"/>
            <a:r>
              <a:rPr lang="en-US" sz="1000" dirty="0">
                <a:latin typeface="Bookman Old Style" panose="02050604050505020204" pitchFamily="18" charset="0"/>
              </a:rPr>
              <a:t>Peak Season:  June 25 – September 6</a:t>
            </a:r>
          </a:p>
          <a:p>
            <a:endParaRPr lang="en-US" sz="1000" dirty="0"/>
          </a:p>
          <a:p>
            <a:r>
              <a:rPr lang="en-US" sz="1000" b="1" dirty="0">
                <a:latin typeface="Bookman Old Style" panose="02050604050505020204" pitchFamily="18" charset="0"/>
              </a:rPr>
              <a:t>	</a:t>
            </a:r>
            <a:r>
              <a:rPr lang="en-US" sz="1000" b="1" u="sng" dirty="0">
                <a:latin typeface="Bookman Old Style" panose="02050604050505020204" pitchFamily="18" charset="0"/>
              </a:rPr>
              <a:t>Peak Season</a:t>
            </a:r>
            <a:r>
              <a:rPr lang="en-US" sz="1000" b="1" dirty="0">
                <a:latin typeface="Bookman Old Style" panose="02050604050505020204" pitchFamily="18" charset="0"/>
              </a:rPr>
              <a:t>  </a:t>
            </a:r>
            <a:r>
              <a:rPr lang="en-US" sz="1000" b="1" u="sng" dirty="0">
                <a:latin typeface="Bookman Old Style" panose="02050604050505020204" pitchFamily="18" charset="0"/>
              </a:rPr>
              <a:t>Other Times</a:t>
            </a:r>
            <a:r>
              <a:rPr lang="en-US" sz="900" dirty="0"/>
              <a:t>	</a:t>
            </a:r>
          </a:p>
          <a:p>
            <a:r>
              <a:rPr lang="en-US" sz="900" dirty="0"/>
              <a:t>	</a:t>
            </a:r>
            <a:r>
              <a:rPr lang="en-US" sz="900" b="1" u="sng" dirty="0"/>
              <a:t>Day</a:t>
            </a:r>
            <a:r>
              <a:rPr lang="en-US" sz="900" dirty="0"/>
              <a:t>	</a:t>
            </a:r>
            <a:r>
              <a:rPr lang="en-US" sz="900" b="1" u="sng" dirty="0"/>
              <a:t>Week</a:t>
            </a:r>
            <a:r>
              <a:rPr lang="en-US" sz="900" dirty="0"/>
              <a:t>	</a:t>
            </a:r>
            <a:r>
              <a:rPr lang="en-US" sz="900" b="1" u="sng" dirty="0"/>
              <a:t>Day</a:t>
            </a:r>
            <a:r>
              <a:rPr lang="en-US" sz="900" dirty="0"/>
              <a:t>	</a:t>
            </a:r>
            <a:r>
              <a:rPr lang="en-US" sz="900" b="1" u="sng" dirty="0"/>
              <a:t>Week</a:t>
            </a:r>
          </a:p>
          <a:p>
            <a:endParaRPr lang="en-US" sz="1000" b="1" dirty="0">
              <a:latin typeface="Bookman Old Style" panose="02050604050505020204" pitchFamily="18" charset="0"/>
            </a:endParaRPr>
          </a:p>
          <a:p>
            <a:r>
              <a:rPr lang="en-US" sz="900" b="1" dirty="0">
                <a:latin typeface="Bookman Old Style" panose="02050604050505020204" pitchFamily="18" charset="0"/>
              </a:rPr>
              <a:t>11</a:t>
            </a:r>
            <a:r>
              <a:rPr lang="en-US" sz="1000" b="1" dirty="0">
                <a:latin typeface="Bookman Old Style" panose="02050604050505020204" pitchFamily="18" charset="0"/>
              </a:rPr>
              <a:t>	</a:t>
            </a:r>
            <a:r>
              <a:rPr lang="en-US" sz="1000" dirty="0">
                <a:latin typeface="Bookman Old Style" panose="02050604050505020204" pitchFamily="18" charset="0"/>
              </a:rPr>
              <a:t>N/A	1298 	200	  1008</a:t>
            </a:r>
          </a:p>
          <a:p>
            <a:r>
              <a:rPr lang="en-US" sz="900" b="1" dirty="0">
                <a:latin typeface="Bookman Old Style" panose="02050604050505020204" pitchFamily="18" charset="0"/>
              </a:rPr>
              <a:t>12</a:t>
            </a:r>
            <a:r>
              <a:rPr lang="en-US" sz="1000" dirty="0">
                <a:latin typeface="Bookman Old Style" panose="02050604050505020204" pitchFamily="18" charset="0"/>
              </a:rPr>
              <a:t>	N/A</a:t>
            </a:r>
            <a:r>
              <a:rPr lang="en-US" sz="1000">
                <a:latin typeface="Bookman Old Style" panose="02050604050505020204" pitchFamily="18" charset="0"/>
              </a:rPr>
              <a:t>	1178	170</a:t>
            </a:r>
            <a:r>
              <a:rPr lang="en-US" sz="1000" dirty="0">
                <a:latin typeface="Bookman Old Style" panose="02050604050505020204" pitchFamily="18" charset="0"/>
              </a:rPr>
              <a:t>	</a:t>
            </a:r>
            <a:r>
              <a:rPr lang="en-US" sz="1000">
                <a:latin typeface="Bookman Old Style" panose="02050604050505020204" pitchFamily="18" charset="0"/>
              </a:rPr>
              <a:t>  858</a:t>
            </a:r>
            <a:endParaRPr lang="en-US" sz="1000" dirty="0">
              <a:latin typeface="Bookman Old Style" panose="02050604050505020204" pitchFamily="18" charset="0"/>
            </a:endParaRPr>
          </a:p>
          <a:p>
            <a:endParaRPr lang="en-US" sz="1000" dirty="0">
              <a:latin typeface="Bookman Old Style" panose="02050604050505020204" pitchFamily="18" charset="0"/>
            </a:endParaRPr>
          </a:p>
          <a:p>
            <a:endParaRPr lang="en-US" sz="1000" dirty="0">
              <a:latin typeface="Bookman Old Style" panose="02050604050505020204" pitchFamily="18" charset="0"/>
            </a:endParaRPr>
          </a:p>
          <a:p>
            <a:pPr algn="ctr"/>
            <a:r>
              <a:rPr lang="en-US" sz="1000" b="1" dirty="0">
                <a:latin typeface="Bookman Old Style" panose="02050604050505020204" pitchFamily="18" charset="0"/>
              </a:rPr>
              <a:t>Cottage &amp; RV Rental Reservation Deposit</a:t>
            </a:r>
          </a:p>
          <a:p>
            <a:r>
              <a:rPr lang="en-US" sz="1000" b="1" dirty="0">
                <a:latin typeface="Bookman Old Style" panose="02050604050505020204" pitchFamily="18" charset="0"/>
              </a:rPr>
              <a:t>	</a:t>
            </a:r>
            <a:r>
              <a:rPr lang="en-US" sz="1000" b="1" u="sng" dirty="0">
                <a:latin typeface="Bookman Old Style" panose="02050604050505020204" pitchFamily="18" charset="0"/>
              </a:rPr>
              <a:t>Peak Season</a:t>
            </a:r>
            <a:r>
              <a:rPr lang="en-US" sz="1000" b="1" dirty="0">
                <a:latin typeface="Bookman Old Style" panose="02050604050505020204" pitchFamily="18" charset="0"/>
              </a:rPr>
              <a:t>  	</a:t>
            </a:r>
            <a:r>
              <a:rPr lang="en-US" sz="1000" b="1" u="sng" dirty="0">
                <a:latin typeface="Bookman Old Style" panose="02050604050505020204" pitchFamily="18" charset="0"/>
              </a:rPr>
              <a:t>Other Times</a:t>
            </a:r>
            <a:r>
              <a:rPr lang="en-US" sz="900" dirty="0"/>
              <a:t>	</a:t>
            </a:r>
          </a:p>
          <a:p>
            <a:r>
              <a:rPr lang="en-US" sz="900" dirty="0"/>
              <a:t>	</a:t>
            </a:r>
            <a:r>
              <a:rPr lang="en-US" sz="900" b="1" u="sng" dirty="0"/>
              <a:t>Day</a:t>
            </a:r>
            <a:r>
              <a:rPr lang="en-US" sz="900" dirty="0"/>
              <a:t>	</a:t>
            </a:r>
            <a:r>
              <a:rPr lang="en-US" sz="900" b="1" u="sng" dirty="0"/>
              <a:t>Week</a:t>
            </a:r>
            <a:r>
              <a:rPr lang="en-US" sz="900" dirty="0"/>
              <a:t>	</a:t>
            </a:r>
            <a:r>
              <a:rPr lang="en-US" sz="900" b="1" u="sng" dirty="0"/>
              <a:t>Day</a:t>
            </a:r>
            <a:r>
              <a:rPr lang="en-US" sz="900" dirty="0"/>
              <a:t>	</a:t>
            </a:r>
            <a:r>
              <a:rPr lang="en-US" sz="900" b="1" u="sng" dirty="0"/>
              <a:t>Week</a:t>
            </a:r>
          </a:p>
          <a:p>
            <a:pPr algn="ctr"/>
            <a:endParaRPr lang="en-US" sz="1000" b="1" dirty="0">
              <a:latin typeface="Bookman Old Style" panose="02050604050505020204" pitchFamily="18" charset="0"/>
            </a:endParaRPr>
          </a:p>
          <a:p>
            <a:r>
              <a:rPr lang="en-US" sz="1000" b="1" dirty="0">
                <a:latin typeface="Bookman Old Style" panose="02050604050505020204" pitchFamily="18" charset="0"/>
              </a:rPr>
              <a:t>	</a:t>
            </a:r>
            <a:r>
              <a:rPr lang="en-US" sz="1000" dirty="0">
                <a:latin typeface="Bookman Old Style" panose="02050604050505020204" pitchFamily="18" charset="0"/>
              </a:rPr>
              <a:t>N/A	  300	  35	  200</a:t>
            </a:r>
            <a:endParaRPr lang="en-US" sz="1000" b="1" dirty="0">
              <a:latin typeface="Bookman Old Style" panose="02050604050505020204" pitchFamily="18" charset="0"/>
            </a:endParaRPr>
          </a:p>
          <a:p>
            <a:pPr algn="ctr"/>
            <a:endParaRPr lang="en-US" sz="800" b="1" dirty="0">
              <a:latin typeface="Bookman Old Style" panose="02050604050505020204" pitchFamily="18" charset="0"/>
            </a:endParaRPr>
          </a:p>
          <a:p>
            <a:pPr algn="ctr"/>
            <a:r>
              <a:rPr lang="en-US" sz="800" b="1" dirty="0">
                <a:latin typeface="Bookman Old Style" panose="02050604050505020204" pitchFamily="18" charset="0"/>
              </a:rPr>
              <a:t>*</a:t>
            </a:r>
            <a:r>
              <a:rPr lang="en-US" sz="800" dirty="0">
                <a:latin typeface="Bookman Old Style" panose="02050604050505020204" pitchFamily="18" charset="0"/>
              </a:rPr>
              <a:t>When booking a Cottage or RV for 2 or more consecutive weeks, </a:t>
            </a:r>
            <a:r>
              <a:rPr lang="en-US" sz="800" b="1" dirty="0">
                <a:latin typeface="Bookman Old Style" panose="02050604050505020204" pitchFamily="18" charset="0"/>
              </a:rPr>
              <a:t>SAVE 15</a:t>
            </a:r>
            <a:r>
              <a:rPr lang="en-US" sz="800" dirty="0">
                <a:latin typeface="Bookman Old Style" panose="02050604050505020204" pitchFamily="18" charset="0"/>
              </a:rPr>
              <a:t>% on additional weeks within Peak Season*</a:t>
            </a:r>
          </a:p>
          <a:p>
            <a:pPr algn="ctr"/>
            <a:r>
              <a:rPr lang="en-US" sz="1000" dirty="0">
                <a:latin typeface="Bookman Old Style" panose="02050604050505020204" pitchFamily="18" charset="0"/>
              </a:rPr>
              <a:t>	</a:t>
            </a:r>
          </a:p>
          <a:p>
            <a:pPr algn="ctr"/>
            <a:r>
              <a:rPr lang="en-US" sz="1000" b="1" dirty="0">
                <a:latin typeface="Bookman Old Style" panose="02050604050505020204" pitchFamily="18" charset="0"/>
              </a:rPr>
              <a:t>SHORT TERM PULL THROUGH SITE RATES</a:t>
            </a:r>
            <a:r>
              <a:rPr lang="en-US" sz="1000" dirty="0">
                <a:latin typeface="Bookman Old Style" panose="02050604050505020204" pitchFamily="18" charset="0"/>
              </a:rPr>
              <a:t>:</a:t>
            </a:r>
          </a:p>
          <a:p>
            <a:pPr algn="ctr"/>
            <a:r>
              <a:rPr lang="en-US" sz="800" b="1" dirty="0">
                <a:latin typeface="Bookman Old Style" panose="02050604050505020204" pitchFamily="18" charset="0"/>
              </a:rPr>
              <a:t>RATES QUOTED ARE BASED ON 4 PEOPLE</a:t>
            </a:r>
          </a:p>
          <a:p>
            <a:pPr algn="ctr"/>
            <a:r>
              <a:rPr lang="en-US" sz="800" dirty="0">
                <a:latin typeface="Bookman Old Style" panose="02050604050505020204" pitchFamily="18" charset="0"/>
              </a:rPr>
              <a:t>Additional charges will apply for extra guests</a:t>
            </a:r>
          </a:p>
          <a:p>
            <a:pPr algn="ctr"/>
            <a:endParaRPr lang="en-US" sz="800" b="1" dirty="0">
              <a:latin typeface="Bookman Old Style" panose="02050604050505020204" pitchFamily="18" charset="0"/>
            </a:endParaRPr>
          </a:p>
          <a:p>
            <a:pPr algn="ctr"/>
            <a:r>
              <a:rPr lang="en-US" sz="800" b="1" dirty="0">
                <a:latin typeface="Bookman Old Style" panose="02050604050505020204" pitchFamily="18" charset="0"/>
              </a:rPr>
              <a:t>One Trailer, RV or Tent per site &amp; one vehicle per site</a:t>
            </a:r>
          </a:p>
          <a:p>
            <a:pPr algn="ctr"/>
            <a:endParaRPr lang="en-US" sz="800" b="1" dirty="0">
              <a:latin typeface="Bookman Old Style" panose="02050604050505020204" pitchFamily="18" charset="0"/>
            </a:endParaRPr>
          </a:p>
          <a:p>
            <a:r>
              <a:rPr lang="en-US" sz="800" b="1" dirty="0">
                <a:latin typeface="Bookman Old Style" panose="02050604050505020204" pitchFamily="18" charset="0"/>
              </a:rPr>
              <a:t>Basic Charges		</a:t>
            </a:r>
            <a:r>
              <a:rPr lang="en-US" sz="800" b="1" u="sng" dirty="0">
                <a:latin typeface="Bookman Old Style" panose="02050604050505020204" pitchFamily="18" charset="0"/>
              </a:rPr>
              <a:t>Day</a:t>
            </a:r>
            <a:r>
              <a:rPr lang="en-US" sz="800" b="1" dirty="0">
                <a:latin typeface="Bookman Old Style" panose="02050604050505020204" pitchFamily="18" charset="0"/>
              </a:rPr>
              <a:t>	</a:t>
            </a:r>
            <a:r>
              <a:rPr lang="en-US" sz="800" b="1" u="sng" dirty="0">
                <a:latin typeface="Bookman Old Style" panose="02050604050505020204" pitchFamily="18" charset="0"/>
              </a:rPr>
              <a:t>Week</a:t>
            </a:r>
          </a:p>
          <a:p>
            <a:r>
              <a:rPr lang="en-US" sz="800" dirty="0">
                <a:latin typeface="Bookman Old Style" panose="02050604050505020204" pitchFamily="18" charset="0"/>
              </a:rPr>
              <a:t>Pull through site</a:t>
            </a:r>
          </a:p>
          <a:p>
            <a:r>
              <a:rPr lang="en-US" sz="800" dirty="0">
                <a:latin typeface="Bookman Old Style" panose="02050604050505020204" pitchFamily="18" charset="0"/>
              </a:rPr>
              <a:t>30 AMP service and</a:t>
            </a:r>
          </a:p>
          <a:p>
            <a:r>
              <a:rPr lang="en-US" sz="800" dirty="0">
                <a:latin typeface="Bookman Old Style" panose="02050604050505020204" pitchFamily="18" charset="0"/>
              </a:rPr>
              <a:t>full hook up		$65	$350</a:t>
            </a:r>
          </a:p>
          <a:p>
            <a:endParaRPr lang="en-US" sz="800" dirty="0">
              <a:latin typeface="Bookman Old Style" panose="02050604050505020204" pitchFamily="18" charset="0"/>
            </a:endParaRPr>
          </a:p>
          <a:p>
            <a:pPr algn="ctr"/>
            <a:r>
              <a:rPr lang="en-US" sz="800" b="1" dirty="0">
                <a:latin typeface="Bookman Old Style" panose="02050604050505020204" pitchFamily="18" charset="0"/>
              </a:rPr>
              <a:t>Pull Through Site Reservation Deposit:</a:t>
            </a:r>
          </a:p>
          <a:p>
            <a:r>
              <a:rPr lang="en-US" sz="800" dirty="0">
                <a:latin typeface="Bookman Old Style" panose="02050604050505020204" pitchFamily="18" charset="0"/>
              </a:rPr>
              <a:t>			</a:t>
            </a:r>
            <a:r>
              <a:rPr lang="en-US" sz="800" b="1" u="sng" dirty="0">
                <a:latin typeface="Bookman Old Style" panose="02050604050505020204" pitchFamily="18" charset="0"/>
              </a:rPr>
              <a:t>Day</a:t>
            </a:r>
            <a:r>
              <a:rPr lang="en-US" sz="800" dirty="0">
                <a:latin typeface="Bookman Old Style" panose="02050604050505020204" pitchFamily="18" charset="0"/>
              </a:rPr>
              <a:t>	</a:t>
            </a:r>
            <a:r>
              <a:rPr lang="en-US" sz="800" b="1" u="sng" dirty="0">
                <a:latin typeface="Bookman Old Style" panose="02050604050505020204" pitchFamily="18" charset="0"/>
              </a:rPr>
              <a:t>Week</a:t>
            </a:r>
          </a:p>
          <a:p>
            <a:r>
              <a:rPr lang="en-US" sz="800" dirty="0">
                <a:latin typeface="Bookman Old Style" panose="02050604050505020204" pitchFamily="18" charset="0"/>
              </a:rPr>
              <a:t>			$20	$60</a:t>
            </a:r>
          </a:p>
          <a:p>
            <a:r>
              <a:rPr lang="en-US" sz="800" dirty="0">
                <a:latin typeface="Bookman Old Style" panose="02050604050505020204" pitchFamily="18" charset="0"/>
              </a:rPr>
              <a:t>Minimum rental periods:  2 nights (long weekend 3 nights)</a:t>
            </a:r>
          </a:p>
          <a:p>
            <a:pPr marL="171450" indent="-171450">
              <a:buFont typeface="Arial" panose="020B0604020202020204" pitchFamily="34" charset="0"/>
              <a:buChar char="•"/>
            </a:pPr>
            <a:r>
              <a:rPr lang="en-US" sz="800" b="1" dirty="0">
                <a:latin typeface="Bookman Old Style" panose="02050604050505020204" pitchFamily="18" charset="0"/>
              </a:rPr>
              <a:t>CHECK-IN time:	2pm</a:t>
            </a:r>
          </a:p>
          <a:p>
            <a:pPr marL="171450" indent="-171450">
              <a:buFont typeface="Arial" panose="020B0604020202020204" pitchFamily="34" charset="0"/>
              <a:buChar char="•"/>
            </a:pPr>
            <a:r>
              <a:rPr lang="en-US" sz="800" b="1" dirty="0">
                <a:latin typeface="Bookman Old Style" panose="02050604050505020204" pitchFamily="18" charset="0"/>
              </a:rPr>
              <a:t>CHECK-OUT time:	12pm</a:t>
            </a:r>
          </a:p>
          <a:p>
            <a:pPr marL="171450" indent="-171450">
              <a:buFont typeface="Arial" panose="020B0604020202020204" pitchFamily="34" charset="0"/>
              <a:buChar char="•"/>
            </a:pPr>
            <a:endParaRPr lang="en-US" sz="800" b="1" dirty="0">
              <a:latin typeface="Bookman Old Style" panose="02050604050505020204" pitchFamily="18" charset="0"/>
            </a:endParaRPr>
          </a:p>
        </p:txBody>
      </p:sp>
      <p:sp>
        <p:nvSpPr>
          <p:cNvPr id="6" name="TextBox 5">
            <a:extLst>
              <a:ext uri="{FF2B5EF4-FFF2-40B4-BE49-F238E27FC236}">
                <a16:creationId xmlns:a16="http://schemas.microsoft.com/office/drawing/2014/main" id="{BD108347-DBA9-4C75-995B-9D17B9EF0B26}"/>
              </a:ext>
            </a:extLst>
          </p:cNvPr>
          <p:cNvSpPr txBox="1"/>
          <p:nvPr/>
        </p:nvSpPr>
        <p:spPr>
          <a:xfrm>
            <a:off x="6222390" y="476159"/>
            <a:ext cx="2732049" cy="6186309"/>
          </a:xfrm>
          <a:prstGeom prst="rect">
            <a:avLst/>
          </a:prstGeom>
          <a:noFill/>
          <a:ln>
            <a:noFill/>
          </a:ln>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CA" dirty="0"/>
          </a:p>
        </p:txBody>
      </p:sp>
      <p:sp>
        <p:nvSpPr>
          <p:cNvPr id="2" name="Rectangle 1">
            <a:extLst>
              <a:ext uri="{FF2B5EF4-FFF2-40B4-BE49-F238E27FC236}">
                <a16:creationId xmlns:a16="http://schemas.microsoft.com/office/drawing/2014/main" id="{4AE79D56-9652-4994-BD73-29EE1D6D9B11}"/>
              </a:ext>
            </a:extLst>
          </p:cNvPr>
          <p:cNvSpPr/>
          <p:nvPr/>
        </p:nvSpPr>
        <p:spPr>
          <a:xfrm>
            <a:off x="6436094" y="1941221"/>
            <a:ext cx="2732049" cy="6263253"/>
          </a:xfrm>
          <a:prstGeom prst="rect">
            <a:avLst/>
          </a:prstGeom>
          <a:ln>
            <a:noFill/>
          </a:ln>
        </p:spPr>
        <p:txBody>
          <a:bodyPr wrap="square">
            <a:spAutoFit/>
          </a:bodyPr>
          <a:lstStyle/>
          <a:p>
            <a:pPr algn="ctr"/>
            <a:r>
              <a:rPr lang="en-US" sz="900" b="1" dirty="0">
                <a:latin typeface="Bookman Old Style" panose="02050604050505020204" pitchFamily="18" charset="0"/>
              </a:rPr>
              <a:t>**Cottage, RV &amp; Pull Through</a:t>
            </a:r>
          </a:p>
          <a:p>
            <a:pPr algn="ctr"/>
            <a:r>
              <a:rPr lang="en-US" sz="900" b="1" dirty="0">
                <a:latin typeface="Bookman Old Style" panose="02050604050505020204" pitchFamily="18" charset="0"/>
              </a:rPr>
              <a:t>Deposit taken off total amount, </a:t>
            </a:r>
          </a:p>
          <a:p>
            <a:pPr algn="ctr"/>
            <a:r>
              <a:rPr lang="en-US" sz="900" b="1" dirty="0">
                <a:latin typeface="Bookman Old Style" panose="02050604050505020204" pitchFamily="18" charset="0"/>
              </a:rPr>
              <a:t>remaining balance payable upon arrival. </a:t>
            </a:r>
          </a:p>
          <a:p>
            <a:pPr algn="ctr"/>
            <a:r>
              <a:rPr lang="en-US" sz="900" b="1" dirty="0">
                <a:latin typeface="Bookman Old Style" panose="02050604050505020204" pitchFamily="18" charset="0"/>
              </a:rPr>
              <a:t> Taxes NOT included**</a:t>
            </a:r>
          </a:p>
          <a:p>
            <a:pPr algn="ctr"/>
            <a:endParaRPr lang="en-US" sz="900" b="1" dirty="0">
              <a:latin typeface="Bookman Old Style" panose="02050604050505020204" pitchFamily="18" charset="0"/>
            </a:endParaRPr>
          </a:p>
          <a:p>
            <a:pPr algn="ctr"/>
            <a:r>
              <a:rPr lang="en-US" sz="900" b="1" u="sng" dirty="0">
                <a:latin typeface="Bookman Old Style" panose="02050604050505020204" pitchFamily="18" charset="0"/>
              </a:rPr>
              <a:t>PLEASE NOTE:  NO CHECK-INS</a:t>
            </a:r>
          </a:p>
          <a:p>
            <a:pPr algn="ctr"/>
            <a:r>
              <a:rPr lang="en-US" sz="900" b="1" u="sng" dirty="0">
                <a:latin typeface="Bookman Old Style" panose="02050604050505020204" pitchFamily="18" charset="0"/>
              </a:rPr>
              <a:t>AFTER OFFICE HOURS</a:t>
            </a:r>
          </a:p>
          <a:p>
            <a:pPr algn="ctr"/>
            <a:r>
              <a:rPr lang="en-US" sz="900" b="1" u="sng" dirty="0">
                <a:latin typeface="Bookman Old Style" panose="02050604050505020204" pitchFamily="18" charset="0"/>
              </a:rPr>
              <a:t>PEAK SEASON HOURS ARE AS FOLLOWS:</a:t>
            </a:r>
          </a:p>
          <a:p>
            <a:pPr algn="ctr"/>
            <a:r>
              <a:rPr lang="en-US" sz="900" b="1" dirty="0">
                <a:latin typeface="Bookman Old Style" panose="02050604050505020204" pitchFamily="18" charset="0"/>
              </a:rPr>
              <a:t>9:00 am – 8:00 pm (Sunday-Thursday)</a:t>
            </a:r>
          </a:p>
          <a:p>
            <a:pPr algn="ctr"/>
            <a:r>
              <a:rPr lang="en-US" sz="900" b="1" dirty="0">
                <a:latin typeface="Bookman Old Style" panose="02050604050505020204" pitchFamily="18" charset="0"/>
              </a:rPr>
              <a:t>9:00 am – 9:00 pm (Friday – Saturday) </a:t>
            </a:r>
          </a:p>
          <a:p>
            <a:pPr algn="ctr"/>
            <a:endParaRPr lang="en-US" sz="900" b="1" dirty="0">
              <a:latin typeface="Bookman Old Style" panose="02050604050505020204" pitchFamily="18" charset="0"/>
            </a:endParaRPr>
          </a:p>
          <a:p>
            <a:pPr algn="ctr"/>
            <a:r>
              <a:rPr lang="en-US" sz="900" b="1" dirty="0">
                <a:latin typeface="Bookman Old Style" panose="02050604050505020204" pitchFamily="18" charset="0"/>
              </a:rPr>
              <a:t>Additional Visitors: – Cottages, RV’s &amp; Pull </a:t>
            </a:r>
          </a:p>
          <a:p>
            <a:pPr algn="ctr"/>
            <a:r>
              <a:rPr lang="en-US" sz="900" b="1" dirty="0">
                <a:latin typeface="Bookman Old Style" panose="02050604050505020204" pitchFamily="18" charset="0"/>
              </a:rPr>
              <a:t>Through sites: </a:t>
            </a:r>
          </a:p>
          <a:p>
            <a:pPr algn="ctr"/>
            <a:r>
              <a:rPr lang="en-US" sz="900" b="1" dirty="0">
                <a:latin typeface="Bookman Old Style" panose="02050604050505020204" pitchFamily="18" charset="0"/>
              </a:rPr>
              <a:t>MUST be registered at Reception</a:t>
            </a:r>
          </a:p>
          <a:p>
            <a:pPr algn="ctr"/>
            <a:r>
              <a:rPr lang="en-US" sz="900" b="1" dirty="0">
                <a:latin typeface="Bookman Old Style" panose="02050604050505020204" pitchFamily="18" charset="0"/>
              </a:rPr>
              <a:t> **Any person entering the park must be</a:t>
            </a:r>
          </a:p>
          <a:p>
            <a:pPr algn="ctr"/>
            <a:r>
              <a:rPr lang="en-US" sz="900" b="1" dirty="0">
                <a:latin typeface="Bookman Old Style" panose="02050604050505020204" pitchFamily="18" charset="0"/>
              </a:rPr>
              <a:t>Visiting a registered guest**</a:t>
            </a:r>
          </a:p>
          <a:p>
            <a:pPr algn="ctr"/>
            <a:r>
              <a:rPr lang="en-US" sz="900" b="1" dirty="0">
                <a:latin typeface="Bookman Old Style" panose="02050604050505020204" pitchFamily="18" charset="0"/>
              </a:rPr>
              <a:t>RATES:</a:t>
            </a:r>
          </a:p>
          <a:p>
            <a:r>
              <a:rPr lang="en-US" sz="900" b="1" dirty="0">
                <a:latin typeface="Bookman Old Style" panose="02050604050505020204" pitchFamily="18" charset="0"/>
              </a:rPr>
              <a:t>		  </a:t>
            </a:r>
            <a:r>
              <a:rPr lang="en-US" sz="900" b="1" u="sng" dirty="0">
                <a:latin typeface="Bookman Old Style" panose="02050604050505020204" pitchFamily="18" charset="0"/>
              </a:rPr>
              <a:t>Day</a:t>
            </a:r>
            <a:r>
              <a:rPr lang="en-US" sz="900" b="1" dirty="0">
                <a:latin typeface="Bookman Old Style" panose="02050604050505020204" pitchFamily="18" charset="0"/>
              </a:rPr>
              <a:t>	  </a:t>
            </a:r>
            <a:r>
              <a:rPr lang="en-US" sz="900" b="1" u="sng" dirty="0">
                <a:latin typeface="Bookman Old Style" panose="02050604050505020204" pitchFamily="18" charset="0"/>
              </a:rPr>
              <a:t>Night</a:t>
            </a:r>
            <a:r>
              <a:rPr lang="en-US" sz="900" b="1" dirty="0">
                <a:latin typeface="Bookman Old Style" panose="02050604050505020204" pitchFamily="18" charset="0"/>
              </a:rPr>
              <a:t>	  </a:t>
            </a:r>
            <a:r>
              <a:rPr lang="en-US" sz="900" b="1" u="sng" dirty="0">
                <a:latin typeface="Bookman Old Style" panose="02050604050505020204" pitchFamily="18" charset="0"/>
              </a:rPr>
              <a:t>Week</a:t>
            </a:r>
          </a:p>
          <a:p>
            <a:r>
              <a:rPr lang="en-US" sz="800" dirty="0">
                <a:latin typeface="Bookman Old Style" panose="02050604050505020204" pitchFamily="18" charset="0"/>
              </a:rPr>
              <a:t>Persons under 18   $7	   $10	   $50</a:t>
            </a:r>
          </a:p>
          <a:p>
            <a:r>
              <a:rPr lang="en-US" sz="800" dirty="0">
                <a:latin typeface="Bookman Old Style" panose="02050604050505020204" pitchFamily="18" charset="0"/>
              </a:rPr>
              <a:t>Persons over 18	  $10	   $12	   $60</a:t>
            </a:r>
          </a:p>
          <a:p>
            <a:r>
              <a:rPr lang="en-US" sz="800" dirty="0">
                <a:latin typeface="Bookman Old Style" panose="02050604050505020204" pitchFamily="18" charset="0"/>
              </a:rPr>
              <a:t>Under 5		  FREE</a:t>
            </a:r>
          </a:p>
          <a:p>
            <a:r>
              <a:rPr lang="en-US" sz="800" dirty="0">
                <a:latin typeface="Bookman Old Style" panose="02050604050505020204" pitchFamily="18" charset="0"/>
              </a:rPr>
              <a:t>Parking (extra vehicle)	   $6	   $30</a:t>
            </a:r>
            <a:endParaRPr lang="en-US" sz="900" b="1" dirty="0">
              <a:latin typeface="Bookman Old Style" panose="02050604050505020204" pitchFamily="18" charset="0"/>
            </a:endParaRPr>
          </a:p>
          <a:p>
            <a:pPr algn="ctr"/>
            <a:endParaRPr lang="en-US" sz="900" b="1" dirty="0">
              <a:latin typeface="Bookman Old Style" panose="02050604050505020204" pitchFamily="18" charset="0"/>
            </a:endParaRPr>
          </a:p>
          <a:p>
            <a:pPr algn="ctr"/>
            <a:r>
              <a:rPr lang="en-US" sz="900" b="1" dirty="0">
                <a:latin typeface="Bookman Old Style" panose="02050604050505020204" pitchFamily="18" charset="0"/>
              </a:rPr>
              <a:t>NO </a:t>
            </a:r>
            <a:r>
              <a:rPr lang="en-US" sz="900" dirty="0">
                <a:latin typeface="Bookman Old Style" panose="02050604050505020204" pitchFamily="18" charset="0"/>
              </a:rPr>
              <a:t>extra sleeping tents are allowed</a:t>
            </a:r>
          </a:p>
          <a:p>
            <a:pPr algn="ctr"/>
            <a:r>
              <a:rPr lang="en-US" sz="900" dirty="0">
                <a:latin typeface="Bookman Old Style" panose="02050604050505020204" pitchFamily="18" charset="0"/>
              </a:rPr>
              <a:t>on any cottage, RV or Pull Through site.</a:t>
            </a:r>
          </a:p>
          <a:p>
            <a:pPr algn="ctr"/>
            <a:r>
              <a:rPr lang="en-US" sz="900" b="1" dirty="0">
                <a:latin typeface="Bookman Old Style" panose="02050604050505020204" pitchFamily="18" charset="0"/>
              </a:rPr>
              <a:t>A $100 charge </a:t>
            </a:r>
            <a:r>
              <a:rPr lang="en-US" sz="900" dirty="0">
                <a:latin typeface="Bookman Old Style" panose="02050604050505020204" pitchFamily="18" charset="0"/>
              </a:rPr>
              <a:t>will be applied if a tent</a:t>
            </a:r>
          </a:p>
          <a:p>
            <a:pPr algn="ctr"/>
            <a:r>
              <a:rPr lang="en-US" sz="900" dirty="0">
                <a:latin typeface="Bookman Old Style" panose="02050604050505020204" pitchFamily="18" charset="0"/>
              </a:rPr>
              <a:t>is on their site during their stay, without </a:t>
            </a:r>
          </a:p>
          <a:p>
            <a:pPr algn="ctr"/>
            <a:r>
              <a:rPr lang="en-US" sz="900" dirty="0">
                <a:latin typeface="Bookman Old Style" panose="02050604050505020204" pitchFamily="18" charset="0"/>
              </a:rPr>
              <a:t>obtaining permission from</a:t>
            </a:r>
          </a:p>
          <a:p>
            <a:pPr algn="ctr"/>
            <a:r>
              <a:rPr lang="en-US" sz="900" dirty="0">
                <a:latin typeface="Bookman Old Style" panose="02050604050505020204" pitchFamily="18" charset="0"/>
              </a:rPr>
              <a:t>Cedar Cove Management</a:t>
            </a:r>
            <a:endParaRPr lang="en-US" sz="900" b="1" dirty="0">
              <a:latin typeface="Bookman Old Style" panose="02050604050505020204" pitchFamily="18" charset="0"/>
            </a:endParaRPr>
          </a:p>
          <a:p>
            <a:pPr algn="ctr"/>
            <a:r>
              <a:rPr lang="en-US" sz="900" b="1" dirty="0">
                <a:latin typeface="Bookman Old Style" panose="02050604050505020204" pitchFamily="18" charset="0"/>
              </a:rPr>
              <a:t>GATE FEES:</a:t>
            </a:r>
          </a:p>
          <a:p>
            <a:pPr algn="ctr"/>
            <a:r>
              <a:rPr lang="en-US" sz="900" dirty="0">
                <a:latin typeface="Bookman Old Style" panose="02050604050505020204" pitchFamily="18" charset="0"/>
              </a:rPr>
              <a:t>Cedar Cove Resort is a gated facility.</a:t>
            </a:r>
          </a:p>
          <a:p>
            <a:pPr algn="ctr"/>
            <a:r>
              <a:rPr lang="en-US" sz="900" dirty="0">
                <a:latin typeface="Bookman Old Style" panose="02050604050505020204" pitchFamily="18" charset="0"/>
              </a:rPr>
              <a:t>All guests require a Key Fob to gain</a:t>
            </a:r>
          </a:p>
          <a:p>
            <a:pPr algn="ctr"/>
            <a:r>
              <a:rPr lang="en-US" sz="900" dirty="0">
                <a:latin typeface="Bookman Old Style" panose="02050604050505020204" pitchFamily="18" charset="0"/>
              </a:rPr>
              <a:t>access to the park.  A $5.00 refundable</a:t>
            </a:r>
          </a:p>
          <a:p>
            <a:pPr algn="ctr"/>
            <a:r>
              <a:rPr lang="en-US" sz="900" dirty="0">
                <a:latin typeface="Bookman Old Style" panose="02050604050505020204" pitchFamily="18" charset="0"/>
              </a:rPr>
              <a:t>deposit is required when</a:t>
            </a:r>
          </a:p>
          <a:p>
            <a:pPr algn="ctr"/>
            <a:r>
              <a:rPr lang="en-US" sz="900" dirty="0">
                <a:latin typeface="Bookman Old Style" panose="02050604050505020204" pitchFamily="18" charset="0"/>
              </a:rPr>
              <a:t>Key Fob is issued</a:t>
            </a:r>
            <a:r>
              <a:rPr lang="en-US" sz="900" b="1" dirty="0">
                <a:latin typeface="Bookman Old Style" panose="02050604050505020204" pitchFamily="18" charset="0"/>
              </a:rPr>
              <a:t>.</a:t>
            </a:r>
            <a:endParaRPr lang="en-CA" sz="900" dirty="0"/>
          </a:p>
          <a:p>
            <a:pPr algn="ctr"/>
            <a:endParaRPr lang="en-US" sz="900" b="1" dirty="0">
              <a:latin typeface="Bookman Old Style" panose="02050604050505020204" pitchFamily="18" charset="0"/>
            </a:endParaRPr>
          </a:p>
          <a:p>
            <a:pPr algn="ctr"/>
            <a:endParaRPr lang="en-US" sz="900" b="1" dirty="0">
              <a:latin typeface="Bookman Old Style" panose="02050604050505020204" pitchFamily="18" charset="0"/>
            </a:endParaRPr>
          </a:p>
          <a:p>
            <a:pPr algn="ctr"/>
            <a:endParaRPr lang="en-US" sz="900" b="1" dirty="0">
              <a:latin typeface="Bookman Old Style" panose="02050604050505020204" pitchFamily="18" charset="0"/>
            </a:endParaRPr>
          </a:p>
          <a:p>
            <a:pPr algn="ctr"/>
            <a:endParaRPr lang="en-US" sz="900" b="1" dirty="0">
              <a:latin typeface="Bookman Old Style" panose="02050604050505020204" pitchFamily="18" charset="0"/>
            </a:endParaRPr>
          </a:p>
          <a:p>
            <a:pPr algn="ctr"/>
            <a:endParaRPr lang="en-US" sz="900" b="1" dirty="0">
              <a:latin typeface="Bookman Old Style" panose="02050604050505020204" pitchFamily="18" charset="0"/>
            </a:endParaRPr>
          </a:p>
          <a:p>
            <a:pPr algn="ctr"/>
            <a:endParaRPr lang="en-US" sz="900" b="1" dirty="0">
              <a:latin typeface="Bookman Old Style" panose="02050604050505020204" pitchFamily="18" charset="0"/>
            </a:endParaRPr>
          </a:p>
          <a:p>
            <a:pPr algn="ctr"/>
            <a:endParaRPr lang="en-US" sz="900" b="1" dirty="0">
              <a:latin typeface="Bookman Old Style" panose="02050604050505020204" pitchFamily="18" charset="0"/>
            </a:endParaRPr>
          </a:p>
          <a:p>
            <a:pPr algn="ctr"/>
            <a:endParaRPr lang="en-US" sz="900" b="1" dirty="0">
              <a:latin typeface="Bookman Old Style" panose="02050604050505020204" pitchFamily="18" charset="0"/>
            </a:endParaRPr>
          </a:p>
          <a:p>
            <a:pPr algn="ctr"/>
            <a:endParaRPr lang="en-US" sz="900" b="1" dirty="0">
              <a:latin typeface="Bookman Old Style" panose="02050604050505020204" pitchFamily="18" charset="0"/>
            </a:endParaRPr>
          </a:p>
          <a:p>
            <a:pPr algn="ctr"/>
            <a:endParaRPr lang="en-US" sz="900" b="1" dirty="0">
              <a:latin typeface="Bookman Old Style" panose="02050604050505020204" pitchFamily="18" charset="0"/>
            </a:endParaRPr>
          </a:p>
        </p:txBody>
      </p:sp>
      <p:sp>
        <p:nvSpPr>
          <p:cNvPr id="8" name="TextBox 7">
            <a:extLst>
              <a:ext uri="{FF2B5EF4-FFF2-40B4-BE49-F238E27FC236}">
                <a16:creationId xmlns:a16="http://schemas.microsoft.com/office/drawing/2014/main" id="{DC8BF0B9-F743-405A-A1F1-164903D2C53C}"/>
              </a:ext>
            </a:extLst>
          </p:cNvPr>
          <p:cNvSpPr txBox="1"/>
          <p:nvPr/>
        </p:nvSpPr>
        <p:spPr>
          <a:xfrm>
            <a:off x="6521576" y="245327"/>
            <a:ext cx="2561086" cy="1785104"/>
          </a:xfrm>
          <a:prstGeom prst="rect">
            <a:avLst/>
          </a:prstGeom>
          <a:noFill/>
        </p:spPr>
        <p:txBody>
          <a:bodyPr wrap="none" rtlCol="0">
            <a:spAutoFit/>
          </a:bodyPr>
          <a:lstStyle/>
          <a:p>
            <a:pPr algn="ctr"/>
            <a:r>
              <a:rPr lang="en-US" sz="1000" b="1" dirty="0">
                <a:latin typeface="Bookman Old Style" panose="02050604050505020204" pitchFamily="18" charset="0"/>
              </a:rPr>
              <a:t>2021 DOCK SLIP RATES:</a:t>
            </a:r>
          </a:p>
          <a:p>
            <a:pPr algn="ctr"/>
            <a:r>
              <a:rPr lang="en-US" sz="1000" b="1" dirty="0">
                <a:latin typeface="Bookman Old Style" panose="02050604050505020204" pitchFamily="18" charset="0"/>
              </a:rPr>
              <a:t>X &amp; Y DOCKS ONLY</a:t>
            </a:r>
          </a:p>
          <a:p>
            <a:pPr algn="ctr"/>
            <a:r>
              <a:rPr lang="en-US" sz="900" dirty="0">
                <a:latin typeface="Bookman Old Style" panose="02050604050505020204" pitchFamily="18" charset="0"/>
              </a:rPr>
              <a:t>Fishing only permitted off X &amp; Y docks</a:t>
            </a:r>
          </a:p>
          <a:p>
            <a:pPr algn="ctr"/>
            <a:endParaRPr lang="en-US" sz="900" dirty="0">
              <a:latin typeface="Bookman Old Style" panose="02050604050505020204" pitchFamily="18" charset="0"/>
            </a:endParaRPr>
          </a:p>
          <a:p>
            <a:r>
              <a:rPr lang="en-CA" sz="900" dirty="0">
                <a:latin typeface="Bookman Old Style" panose="02050604050505020204" pitchFamily="18" charset="0"/>
              </a:rPr>
              <a:t>     1 day:  $24             2 days: $31 </a:t>
            </a:r>
          </a:p>
          <a:p>
            <a:r>
              <a:rPr lang="en-CA" sz="900" dirty="0">
                <a:latin typeface="Bookman Old Style" panose="02050604050505020204" pitchFamily="18" charset="0"/>
              </a:rPr>
              <a:t>     3 days: $38            1 week: $70</a:t>
            </a:r>
          </a:p>
          <a:p>
            <a:endParaRPr lang="en-CA" sz="900" dirty="0">
              <a:latin typeface="Bookman Old Style" panose="02050604050505020204" pitchFamily="18" charset="0"/>
            </a:endParaRPr>
          </a:p>
          <a:p>
            <a:pPr algn="ctr"/>
            <a:r>
              <a:rPr lang="en-CA" sz="900" b="1" dirty="0">
                <a:latin typeface="Bookman Old Style" panose="02050604050505020204" pitchFamily="18" charset="0"/>
              </a:rPr>
              <a:t>**NO boats allowed on sites**</a:t>
            </a:r>
          </a:p>
          <a:p>
            <a:pPr algn="ctr"/>
            <a:r>
              <a:rPr lang="en-CA" sz="900" b="1" dirty="0">
                <a:latin typeface="Bookman Old Style" panose="02050604050505020204" pitchFamily="18" charset="0"/>
              </a:rPr>
              <a:t>Boat Trailers </a:t>
            </a:r>
            <a:r>
              <a:rPr lang="en-CA" sz="900" dirty="0">
                <a:latin typeface="Bookman Old Style" panose="02050604050505020204" pitchFamily="18" charset="0"/>
              </a:rPr>
              <a:t>must</a:t>
            </a:r>
            <a:r>
              <a:rPr lang="en-CA" sz="900" b="1" dirty="0">
                <a:latin typeface="Bookman Old Style" panose="02050604050505020204" pitchFamily="18" charset="0"/>
              </a:rPr>
              <a:t> </a:t>
            </a:r>
            <a:r>
              <a:rPr lang="en-CA" sz="900" dirty="0">
                <a:latin typeface="Bookman Old Style" panose="02050604050505020204" pitchFamily="18" charset="0"/>
              </a:rPr>
              <a:t>park in designated</a:t>
            </a:r>
          </a:p>
          <a:p>
            <a:pPr algn="ctr"/>
            <a:r>
              <a:rPr lang="en-CA" sz="900" b="1" dirty="0">
                <a:latin typeface="Bookman Old Style" panose="02050604050505020204" pitchFamily="18" charset="0"/>
              </a:rPr>
              <a:t>OVERFLOW PARKING </a:t>
            </a:r>
            <a:r>
              <a:rPr lang="en-CA" sz="900" dirty="0">
                <a:latin typeface="Bookman Old Style" panose="02050604050505020204" pitchFamily="18" charset="0"/>
              </a:rPr>
              <a:t>located</a:t>
            </a:r>
          </a:p>
          <a:p>
            <a:pPr algn="ctr"/>
            <a:r>
              <a:rPr lang="en-CA" sz="900" dirty="0">
                <a:latin typeface="Bookman Old Style" panose="02050604050505020204" pitchFamily="18" charset="0"/>
              </a:rPr>
              <a:t>on the other side of the Imagination</a:t>
            </a:r>
          </a:p>
          <a:p>
            <a:pPr algn="ctr"/>
            <a:r>
              <a:rPr lang="en-CA" sz="900" dirty="0">
                <a:latin typeface="Bookman Old Style" panose="02050604050505020204" pitchFamily="18" charset="0"/>
              </a:rPr>
              <a:t>Station  </a:t>
            </a:r>
          </a:p>
        </p:txBody>
      </p:sp>
      <p:sp>
        <p:nvSpPr>
          <p:cNvPr id="9" name="Rectangle 8">
            <a:extLst>
              <a:ext uri="{FF2B5EF4-FFF2-40B4-BE49-F238E27FC236}">
                <a16:creationId xmlns:a16="http://schemas.microsoft.com/office/drawing/2014/main" id="{6614F354-7B0F-4E17-8435-3168604E4CE9}"/>
              </a:ext>
            </a:extLst>
          </p:cNvPr>
          <p:cNvSpPr/>
          <p:nvPr/>
        </p:nvSpPr>
        <p:spPr>
          <a:xfrm>
            <a:off x="243167" y="4520515"/>
            <a:ext cx="2222373" cy="3016210"/>
          </a:xfrm>
          <a:prstGeom prst="rect">
            <a:avLst/>
          </a:prstGeom>
        </p:spPr>
        <p:txBody>
          <a:bodyPr wrap="square">
            <a:spAutoFit/>
          </a:bodyPr>
          <a:lstStyle/>
          <a:p>
            <a:pPr algn="ctr"/>
            <a:r>
              <a:rPr lang="en-US" sz="1000" b="1" dirty="0">
                <a:latin typeface="Bookman Old Style" panose="02050604050505020204" pitchFamily="18" charset="0"/>
              </a:rPr>
              <a:t>DAY PASSES and DAY PARKING</a:t>
            </a:r>
          </a:p>
          <a:p>
            <a:pPr algn="ctr"/>
            <a:r>
              <a:rPr lang="en-US" sz="1000" b="1" dirty="0">
                <a:latin typeface="Bookman Old Style" panose="02050604050505020204" pitchFamily="18" charset="0"/>
              </a:rPr>
              <a:t>ARE NOT AVAILABLE</a:t>
            </a:r>
          </a:p>
          <a:p>
            <a:pPr algn="ctr"/>
            <a:r>
              <a:rPr lang="en-US" sz="1000" b="1" dirty="0">
                <a:latin typeface="Bookman Old Style" panose="02050604050505020204" pitchFamily="18" charset="0"/>
              </a:rPr>
              <a:t>Cedar Cove Resort is a Private Park</a:t>
            </a:r>
          </a:p>
          <a:p>
            <a:pPr algn="ctr"/>
            <a:endParaRPr lang="en-US" sz="1000" b="1" dirty="0">
              <a:latin typeface="Bookman Old Style" panose="02050604050505020204" pitchFamily="18" charset="0"/>
            </a:endParaRPr>
          </a:p>
          <a:p>
            <a:pPr algn="ctr"/>
            <a:endParaRPr lang="en-US" sz="1000" b="1" dirty="0">
              <a:latin typeface="Bookman Old Style" panose="02050604050505020204" pitchFamily="18" charset="0"/>
            </a:endParaRPr>
          </a:p>
          <a:p>
            <a:pPr algn="ctr"/>
            <a:r>
              <a:rPr lang="en-US" sz="1000" b="1" dirty="0">
                <a:latin typeface="Bookman Old Style" panose="02050604050505020204" pitchFamily="18" charset="0"/>
              </a:rPr>
              <a:t>Launching/Retrieving</a:t>
            </a:r>
            <a:r>
              <a:rPr lang="en-US" sz="1000" dirty="0">
                <a:latin typeface="Bookman Old Style" panose="02050604050505020204" pitchFamily="18" charset="0"/>
              </a:rPr>
              <a:t> (no docking or parking)  $10 taxes included.  * $5 refundable deposit required for a Key Fob to gain access to boat launch</a:t>
            </a:r>
          </a:p>
          <a:p>
            <a:pPr algn="ctr"/>
            <a:endParaRPr lang="en-US" sz="1000" b="1" dirty="0">
              <a:latin typeface="Bookman Old Style" panose="02050604050505020204" pitchFamily="18" charset="0"/>
            </a:endParaRPr>
          </a:p>
          <a:p>
            <a:pPr algn="ctr"/>
            <a:endParaRPr lang="en-US" sz="1000" b="1" dirty="0">
              <a:latin typeface="Bookman Old Style" panose="02050604050505020204" pitchFamily="18" charset="0"/>
            </a:endParaRPr>
          </a:p>
          <a:p>
            <a:pPr algn="ctr"/>
            <a:endParaRPr lang="en-US" sz="1000" b="1" dirty="0">
              <a:latin typeface="Bookman Old Style" panose="02050604050505020204" pitchFamily="18" charset="0"/>
            </a:endParaRPr>
          </a:p>
          <a:p>
            <a:pPr algn="ctr"/>
            <a:endParaRPr lang="en-US" sz="1000" b="1" dirty="0">
              <a:latin typeface="Bookman Old Style" panose="02050604050505020204" pitchFamily="18" charset="0"/>
            </a:endParaRPr>
          </a:p>
          <a:p>
            <a:pPr algn="ctr"/>
            <a:endParaRPr lang="en-US" sz="1000" b="1" dirty="0">
              <a:latin typeface="Bookman Old Style" panose="02050604050505020204" pitchFamily="18" charset="0"/>
            </a:endParaRPr>
          </a:p>
          <a:p>
            <a:pPr algn="ctr"/>
            <a:endParaRPr lang="en-US" sz="1000" b="1" dirty="0">
              <a:latin typeface="Bookman Old Style" panose="02050604050505020204" pitchFamily="18" charset="0"/>
            </a:endParaRPr>
          </a:p>
          <a:p>
            <a:pPr algn="ctr"/>
            <a:endParaRPr lang="en-US" sz="1000" b="1" dirty="0">
              <a:latin typeface="Bookman Old Style" panose="02050604050505020204" pitchFamily="18" charset="0"/>
            </a:endParaRPr>
          </a:p>
        </p:txBody>
      </p:sp>
    </p:spTree>
    <p:extLst>
      <p:ext uri="{BB962C8B-B14F-4D97-AF65-F5344CB8AC3E}">
        <p14:creationId xmlns:p14="http://schemas.microsoft.com/office/powerpoint/2010/main" val="12364351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930</TotalTime>
  <Words>1673</Words>
  <Application>Microsoft Office PowerPoint</Application>
  <PresentationFormat>On-screen Show (4:3)</PresentationFormat>
  <Paragraphs>255</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Bookman Old Style</vt:lpstr>
      <vt:lpstr>Calibri</vt:lpstr>
      <vt:lpstr>Calibri Light</vt:lpstr>
      <vt:lpstr>ITC Bookman</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Reception</dc:creator>
  <cp:lastModifiedBy>Reception</cp:lastModifiedBy>
  <cp:revision>98</cp:revision>
  <cp:lastPrinted>2020-02-14T23:07:23Z</cp:lastPrinted>
  <dcterms:created xsi:type="dcterms:W3CDTF">2020-02-01T21:35:57Z</dcterms:created>
  <dcterms:modified xsi:type="dcterms:W3CDTF">2020-08-03T23:10:35Z</dcterms:modified>
</cp:coreProperties>
</file>