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97" r:id="rId3"/>
    <p:sldId id="257" r:id="rId4"/>
    <p:sldId id="303" r:id="rId5"/>
    <p:sldId id="286" r:id="rId6"/>
    <p:sldId id="298" r:id="rId7"/>
    <p:sldId id="302" r:id="rId8"/>
    <p:sldId id="301" r:id="rId9"/>
    <p:sldId id="299" r:id="rId10"/>
    <p:sldId id="290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BB3B"/>
    <a:srgbClr val="377F35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9" autoAdjust="0"/>
    <p:restoredTop sz="87519" autoAdjust="0"/>
  </p:normalViewPr>
  <p:slideViewPr>
    <p:cSldViewPr snapToGrid="0">
      <p:cViewPr varScale="1">
        <p:scale>
          <a:sx n="75" d="100"/>
          <a:sy n="75" d="100"/>
        </p:scale>
        <p:origin x="1051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6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3FB2778-81BF-439C-A5AE-9D9EB201B92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FEBF9A0-F990-4737-8E5C-54E86AC881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396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BF9A0-F990-4737-8E5C-54E86AC8816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757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BF9A0-F990-4737-8E5C-54E86AC8816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757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BF9A0-F990-4737-8E5C-54E86AC8816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667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BF9A0-F990-4737-8E5C-54E86AC8816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667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BF9A0-F990-4737-8E5C-54E86AC8816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667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BF9A0-F990-4737-8E5C-54E86AC8816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6678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BF9A0-F990-4737-8E5C-54E86AC8816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667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BF9A0-F990-4737-8E5C-54E86AC8816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868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025" y="157528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025" y="4187964"/>
            <a:ext cx="9144000" cy="80128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2" descr="https://pbs.twimg.com/profile_images/576142403410661376/3Dx3nKjo.jpe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4" b="38397"/>
          <a:stretch/>
        </p:blipFill>
        <p:spPr bwMode="auto">
          <a:xfrm>
            <a:off x="8396036" y="1350196"/>
            <a:ext cx="2428847" cy="762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9E10C-8289-43FE-AC8D-AA411C770C9B}" type="datetime1">
              <a:rPr lang="en-US" smtClean="0"/>
              <a:pPr/>
              <a:t>2/26/2020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Company Confidential.  All Rights Reserved. 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9448800" y="6492874"/>
            <a:ext cx="2743200" cy="365125"/>
          </a:xfrm>
        </p:spPr>
        <p:txBody>
          <a:bodyPr/>
          <a:lstStyle/>
          <a:p>
            <a:fld id="{E7C80F92-CA9A-4B82-BCBF-57EAC604A2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45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BAF6B-A2B5-45F6-A8EE-C891AD65F42C}" type="datetime1">
              <a:rPr lang="en-US" smtClean="0"/>
              <a:pPr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Confidential.  All Rights Reserved.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440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3EDB6-AE5D-42A2-9000-DCA2CAAD9E1A}" type="datetime1">
              <a:rPr lang="en-US" smtClean="0"/>
              <a:pPr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Confidential.  All Rights Reserved.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6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9C9DE-4B84-4160-A504-1CE808B3D3F0}" type="datetime1">
              <a:rPr lang="en-US" smtClean="0"/>
              <a:pPr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27799"/>
            <a:ext cx="12192000" cy="330201"/>
          </a:xfrm>
        </p:spPr>
        <p:txBody>
          <a:bodyPr/>
          <a:lstStyle>
            <a:lvl1pPr>
              <a:defRPr sz="800"/>
            </a:lvl1pPr>
          </a:lstStyle>
          <a:p>
            <a:r>
              <a:rPr lang="en-US" dirty="0"/>
              <a:t>Company Confidential.  All Rights Reserved.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48800" y="6491738"/>
            <a:ext cx="2743200" cy="365125"/>
          </a:xfrm>
        </p:spPr>
        <p:txBody>
          <a:bodyPr/>
          <a:lstStyle/>
          <a:p>
            <a:fld id="{E7C80F92-CA9A-4B82-BCBF-57EAC604A2A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 descr="https://pbs.twimg.com/profile_images/576142403410661376/3Dx3nKjo.jpe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4" b="38397"/>
          <a:stretch/>
        </p:blipFill>
        <p:spPr bwMode="auto">
          <a:xfrm>
            <a:off x="9274184" y="365125"/>
            <a:ext cx="2428847" cy="762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12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136C-51E4-48DA-9308-99BD40DF7106}" type="datetime1">
              <a:rPr lang="en-US" smtClean="0"/>
              <a:pPr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Company Confidential.  All Rights Reserved.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87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B0D4-BDDF-4573-A13C-ED2CD1B03734}" type="datetime1">
              <a:rPr lang="en-US" smtClean="0"/>
              <a:pPr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Confidential.  All Rights Reserved.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7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2459-8D71-4FD6-B24A-D3243B6A18BD}" type="datetime1">
              <a:rPr lang="en-US" smtClean="0"/>
              <a:pPr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Confidential.  All Rights Reserved.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68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ABC5C-A764-4899-BBEC-3B21133EA380}" type="datetime1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Confidential.  All Rights Reserved.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228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5518-4BA7-468F-9528-F9A51095CDCF}" type="datetime1">
              <a:rPr lang="en-US" smtClean="0"/>
              <a:pPr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Confidential.  All Rights Reserved.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23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5E4F2-00B1-4E5C-816C-70FB3776D9DA}" type="datetime1">
              <a:rPr lang="en-US" smtClean="0"/>
              <a:pPr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Confidential.  All Rights Reserved.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8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9364-5065-458E-B7AE-1CFFA4845FD9}" type="datetime1">
              <a:rPr lang="en-US" smtClean="0"/>
              <a:pPr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Confidential.  All Rights Reserved.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45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E0123-E5E3-43B9-AD8B-1283357B8732}" type="datetime1">
              <a:rPr lang="en-US" smtClean="0"/>
              <a:pPr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Company Confidential.  All Rights Reserved.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4928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80F92-CA9A-4B82-BCBF-57EAC604A2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228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essentexcompany@gmail.co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0125" y="1562580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lang="en-US" sz="7200" spc="300" dirty="0" err="1">
                <a:latin typeface="Tw Cen MT" panose="020B06020201040206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Essentex</a:t>
            </a:r>
            <a:endParaRPr lang="en-US" sz="7200" spc="3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6325" y="3785080"/>
            <a:ext cx="9144000" cy="174704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rgbClr val="99BB3B"/>
                </a:solidFill>
                <a:latin typeface="Tw Cen MT" panose="020B0602020104020603" pitchFamily="34" charset="0"/>
              </a:rPr>
              <a:t>Solution for all Plastic needs.</a:t>
            </a:r>
          </a:p>
          <a:p>
            <a:pPr algn="l"/>
            <a:endParaRPr lang="en-US" sz="2800" dirty="0">
              <a:solidFill>
                <a:srgbClr val="99BB3B"/>
              </a:solidFill>
              <a:latin typeface="Tw Cen MT" panose="020B0602020104020603" pitchFamily="34" charset="0"/>
            </a:endParaRPr>
          </a:p>
          <a:p>
            <a:pPr algn="l"/>
            <a:r>
              <a:rPr lang="en-US" sz="2800" dirty="0">
                <a:solidFill>
                  <a:srgbClr val="99BB3B"/>
                </a:solidFill>
                <a:latin typeface="Tw Cen MT" panose="020B0602020104020603" pitchFamily="34" charset="0"/>
              </a:rPr>
              <a:t>Distributor and Supplier of Plastic granules and Polymers.</a:t>
            </a:r>
          </a:p>
          <a:p>
            <a:pPr algn="l"/>
            <a:endParaRPr lang="en-US" sz="2800" dirty="0">
              <a:solidFill>
                <a:srgbClr val="99BB3B"/>
              </a:solidFill>
              <a:latin typeface="Tw Cen MT" panose="020B0602020104020603" pitchFamily="34" charset="0"/>
            </a:endParaRPr>
          </a:p>
          <a:p>
            <a:pPr algn="l"/>
            <a:endParaRPr lang="en-US" sz="2800" dirty="0">
              <a:solidFill>
                <a:srgbClr val="99BB3B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645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w Cen MT" panose="020B0602020104020603" pitchFamily="34" charset="0"/>
              </a:rPr>
              <a:t>Essentex</a:t>
            </a:r>
            <a:endParaRPr lang="en-US" dirty="0">
              <a:latin typeface="Tw Cen MT" panose="020B0602020104020603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Company Confidential.  All Rights Reserved.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838200" y="1232906"/>
            <a:ext cx="9144000" cy="801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99BB3B"/>
                </a:solidFill>
                <a:latin typeface="Tw Cen MT" panose="020B0602020104020603" pitchFamily="34" charset="0"/>
              </a:rPr>
              <a:t>Service Detail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24064" y="3327185"/>
            <a:ext cx="1073792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lnSpc>
                <a:spcPct val="100000"/>
              </a:lnSpc>
            </a:pPr>
            <a:r>
              <a:rPr lang="en-US" altLang="en-US" sz="2000" dirty="0">
                <a:latin typeface="Tw Cen MT" panose="020B0602020104020603" pitchFamily="34" charset="0"/>
                <a:ea typeface="Calibri" panose="020F0502020204030204" pitchFamily="34" charset="0"/>
              </a:rPr>
              <a:t>Want to get associated</a:t>
            </a:r>
            <a:r>
              <a:rPr lang="en-US" altLang="en-US" sz="2000" dirty="0"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?</a:t>
            </a:r>
            <a:r>
              <a:rPr lang="en-US" altLang="en-US" sz="2000" dirty="0">
                <a:latin typeface="Tw Cen MT" panose="020B0602020104020603" pitchFamily="34" charset="0"/>
                <a:ea typeface="Calibri" panose="020F0502020204030204" pitchFamily="34" charset="0"/>
              </a:rPr>
              <a:t> </a:t>
            </a:r>
            <a:r>
              <a:rPr lang="en-US" altLang="en-US" sz="2000" b="1" dirty="0">
                <a:latin typeface="Tw Cen MT" panose="020B0602020104020603" pitchFamily="34" charset="0"/>
                <a:ea typeface="Calibri" panose="020F0502020204030204" pitchFamily="34" charset="0"/>
              </a:rPr>
              <a:t>Sunil Trivedi, </a:t>
            </a:r>
            <a:r>
              <a:rPr lang="en-US" altLang="en-US" sz="2000" b="1" dirty="0">
                <a:latin typeface="Tw Cen MT" panose="020B0602020104020603" pitchFamily="34" charset="0"/>
                <a:ea typeface="Calibri" panose="020F0502020204030204" pitchFamily="34" charset="0"/>
                <a:hlinkClick r:id="rId3"/>
              </a:rPr>
              <a:t>essentexcompany@gmail.com</a:t>
            </a:r>
            <a:r>
              <a:rPr lang="en-US" altLang="en-US" sz="2000" b="1" dirty="0">
                <a:latin typeface="Tw Cen MT" panose="020B0602020104020603" pitchFamily="34" charset="0"/>
                <a:ea typeface="Calibri" panose="020F0502020204030204" pitchFamily="34" charset="0"/>
              </a:rPr>
              <a:t> or +91-9029487268</a:t>
            </a:r>
            <a:br>
              <a:rPr lang="en-US" altLang="en-US" sz="2000" b="1" dirty="0">
                <a:latin typeface="Tw Cen MT" panose="020B0602020104020603" pitchFamily="34" charset="0"/>
                <a:ea typeface="Calibri" panose="020F0502020204030204" pitchFamily="34" charset="0"/>
              </a:rPr>
            </a:b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w Cen MT" panose="020B0602020104020603" pitchFamily="34" charset="0"/>
              <a:ea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2000" dirty="0">
                <a:latin typeface="Tw Cen MT" panose="020B0602020104020603" pitchFamily="34" charset="0"/>
              </a:rPr>
              <a:t>All other inquiries or if you’re unable to contact any of the above, please use our Landline number +91 22 49748107 </a:t>
            </a:r>
            <a:r>
              <a:rPr lang="en-US" sz="2000" b="1" dirty="0">
                <a:latin typeface="Tw Cen MT" panose="020B0602020104020603" pitchFamily="34" charset="0"/>
              </a:rPr>
              <a:t>or reach us at FB 49-50,High Street Mall,Kapurbawdi,Thane(W)</a:t>
            </a:r>
            <a:r>
              <a:rPr lang="en-US" sz="2000" dirty="0">
                <a:latin typeface="Tw Cen MT" panose="020B0602020104020603" pitchFamily="34" charset="0"/>
              </a:rPr>
              <a:t> </a:t>
            </a:r>
            <a:r>
              <a:rPr lang="en-US" sz="2000" b="1" dirty="0">
                <a:latin typeface="Tw Cen MT" panose="020B0602020104020603" pitchFamily="34" charset="0"/>
              </a:rPr>
              <a:t>,400607</a:t>
            </a:r>
            <a:r>
              <a:rPr lang="en-US" sz="2000" dirty="0">
                <a:latin typeface="Tw Cen MT" panose="020B0602020104020603" pitchFamily="34" charset="0"/>
              </a:rPr>
              <a:t>.</a:t>
            </a:r>
            <a:endParaRPr lang="en-US" altLang="en-US" sz="20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34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w Cen MT" panose="020B0602020104020603" pitchFamily="34" charset="0"/>
              </a:rPr>
              <a:t>ESSENTEX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2400" dirty="0">
                <a:latin typeface="Tw Cen MT" panose="020B0602020104020603" pitchFamily="34" charset="0"/>
              </a:rPr>
              <a:t>18 years of expertise in providing premium quality product in polymer segment.</a:t>
            </a:r>
          </a:p>
          <a:p>
            <a:pPr marL="0" indent="0"/>
            <a:r>
              <a:rPr lang="en-US" sz="2400" dirty="0">
                <a:latin typeface="Tw Cen MT" panose="020B0602020104020603" pitchFamily="34" charset="0"/>
              </a:rPr>
              <a:t>Strong technical acumen to provide quality improvement suggestions and customized compounds to maximize value.</a:t>
            </a:r>
          </a:p>
          <a:p>
            <a:pPr marL="0" indent="0"/>
            <a:r>
              <a:rPr lang="en-US" sz="2400" dirty="0">
                <a:latin typeface="Tw Cen MT" panose="020B0602020104020603" pitchFamily="34" charset="0"/>
              </a:rPr>
              <a:t>Tailor-made finance options to suit smaller players who don’t want to get the working capital blocked by importing in bulk.</a:t>
            </a:r>
          </a:p>
          <a:p>
            <a:pPr marL="0" indent="0"/>
            <a:r>
              <a:rPr lang="en-US" sz="2400" dirty="0">
                <a:latin typeface="Tw Cen MT" panose="020B0602020104020603" pitchFamily="34" charset="0"/>
              </a:rPr>
              <a:t>Total customer satisfaction .</a:t>
            </a:r>
          </a:p>
          <a:p>
            <a:pPr marL="0" indent="0"/>
            <a:r>
              <a:rPr lang="en-US" sz="2400" dirty="0">
                <a:latin typeface="Tw Cen MT" panose="020B0602020104020603" pitchFamily="34" charset="0"/>
              </a:rPr>
              <a:t>Diligent team of professionals.</a:t>
            </a:r>
          </a:p>
          <a:p>
            <a:pPr marL="0" indent="0">
              <a:buNone/>
            </a:pPr>
            <a:endParaRPr lang="en-US" sz="2400" dirty="0">
              <a:latin typeface="Tw Cen MT" panose="020B0602020104020603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875908" y="1195198"/>
            <a:ext cx="9144000" cy="801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99BB3B"/>
                </a:solidFill>
                <a:latin typeface="Tw Cen MT" panose="020B0602020104020603" pitchFamily="34" charset="0"/>
              </a:rPr>
              <a:t>Why Us</a:t>
            </a:r>
          </a:p>
        </p:txBody>
      </p:sp>
    </p:spTree>
    <p:extLst>
      <p:ext uri="{BB962C8B-B14F-4D97-AF65-F5344CB8AC3E}">
        <p14:creationId xmlns:p14="http://schemas.microsoft.com/office/powerpoint/2010/main" val="336699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w Cen MT" panose="020B0602020104020603" pitchFamily="34" charset="0"/>
              </a:rPr>
              <a:t>ESSENTEX</a:t>
            </a:r>
            <a:br>
              <a:rPr lang="en-US" dirty="0">
                <a:latin typeface="Tw Cen MT" panose="020B0602020104020603" pitchFamily="34" charset="0"/>
              </a:rPr>
            </a:br>
            <a:r>
              <a:rPr lang="en-US" sz="2700" dirty="0">
                <a:solidFill>
                  <a:srgbClr val="99BB3B"/>
                </a:solidFill>
                <a:latin typeface="Tw Cen MT" panose="020B0602020104020603" pitchFamily="34" charset="0"/>
              </a:rPr>
              <a:t>Our Products</a:t>
            </a:r>
            <a:br>
              <a:rPr lang="en-US" dirty="0">
                <a:solidFill>
                  <a:srgbClr val="99BB3B"/>
                </a:solidFill>
                <a:latin typeface="Tw Cen MT" panose="020B0602020104020603" pitchFamily="34" charset="0"/>
              </a:rPr>
            </a:br>
            <a:endParaRPr lang="en-US" dirty="0"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HIPS-High Impact Polystyrene</a:t>
            </a:r>
          </a:p>
          <a:p>
            <a:r>
              <a:rPr lang="en-US" dirty="0"/>
              <a:t>ABS- </a:t>
            </a:r>
            <a:r>
              <a:rPr lang="en-US" dirty="0" err="1"/>
              <a:t>Acrylonitrile</a:t>
            </a:r>
            <a:r>
              <a:rPr lang="en-US" dirty="0"/>
              <a:t> Butadiene Styrene.</a:t>
            </a:r>
          </a:p>
          <a:p>
            <a:r>
              <a:rPr lang="en-US" dirty="0"/>
              <a:t>GPPS- General Purpose Polystyrene.</a:t>
            </a:r>
          </a:p>
          <a:p>
            <a:r>
              <a:rPr lang="en-US" dirty="0"/>
              <a:t>SAN-</a:t>
            </a:r>
          </a:p>
          <a:p>
            <a:r>
              <a:rPr lang="en-US" dirty="0"/>
              <a:t>PMMA-</a:t>
            </a:r>
          </a:p>
          <a:p>
            <a:r>
              <a:rPr lang="en-US" dirty="0"/>
              <a:t>SAN-</a:t>
            </a:r>
          </a:p>
          <a:p>
            <a:r>
              <a:rPr lang="en-US" dirty="0"/>
              <a:t>Nylons</a:t>
            </a:r>
          </a:p>
          <a:p>
            <a:r>
              <a:rPr lang="en-US" dirty="0"/>
              <a:t>Polycarbonates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14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w Cen MT" panose="020B0602020104020603" pitchFamily="34" charset="0"/>
              </a:rPr>
              <a:t>ESSENTEX</a:t>
            </a:r>
            <a:br>
              <a:rPr lang="en-US" dirty="0">
                <a:latin typeface="Tw Cen MT" panose="020B0602020104020603" pitchFamily="34" charset="0"/>
              </a:rPr>
            </a:br>
            <a:r>
              <a:rPr lang="en-US" sz="2700" dirty="0">
                <a:solidFill>
                  <a:srgbClr val="99BB3B"/>
                </a:solidFill>
                <a:latin typeface="Tw Cen MT" panose="020B0602020104020603" pitchFamily="34" charset="0"/>
              </a:rPr>
              <a:t>Our Products</a:t>
            </a:r>
            <a:br>
              <a:rPr lang="en-US" dirty="0">
                <a:solidFill>
                  <a:srgbClr val="99BB3B"/>
                </a:solidFill>
                <a:latin typeface="Tw Cen MT" panose="020B0602020104020603" pitchFamily="34" charset="0"/>
              </a:rPr>
            </a:br>
            <a:endParaRPr lang="en-US" dirty="0"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APPLICATIONS</a:t>
            </a:r>
          </a:p>
          <a:p>
            <a:pPr marL="457200" lvl="1" indent="0"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Kitchen Appliances, Refrigerators &amp; Washing Machines.</a:t>
            </a:r>
          </a:p>
          <a:p>
            <a:pPr>
              <a:buNone/>
            </a:pPr>
            <a:r>
              <a:rPr lang="en-US" dirty="0"/>
              <a:t>	Writing instruments, Novelty items.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Electrcals</a:t>
            </a:r>
            <a:r>
              <a:rPr lang="en-US" dirty="0"/>
              <a:t> accessories, </a:t>
            </a:r>
            <a:r>
              <a:rPr lang="en-US" dirty="0" err="1"/>
              <a:t>Moduler</a:t>
            </a:r>
            <a:r>
              <a:rPr lang="en-US" dirty="0"/>
              <a:t> Switches.</a:t>
            </a:r>
          </a:p>
          <a:p>
            <a:pPr>
              <a:buNone/>
            </a:pPr>
            <a:r>
              <a:rPr lang="en-US" dirty="0"/>
              <a:t>	Helmets &amp; Mobile covers</a:t>
            </a:r>
          </a:p>
          <a:p>
            <a:pPr>
              <a:buNone/>
            </a:pPr>
            <a:r>
              <a:rPr lang="en-US" dirty="0"/>
              <a:t>	Luggage</a:t>
            </a:r>
          </a:p>
          <a:p>
            <a:pPr>
              <a:buNone/>
            </a:pPr>
            <a:r>
              <a:rPr lang="en-US" dirty="0"/>
              <a:t>	Automotive applications 2 wheelers,4 Wheelers ,Buses &amp; heavy </a:t>
            </a:r>
            <a:r>
              <a:rPr lang="en-US" dirty="0" err="1"/>
              <a:t>vehicels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14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w Cen MT" panose="020B0602020104020603" pitchFamily="34" charset="0"/>
              </a:rPr>
              <a:t>ESSENTEX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33574"/>
            <a:ext cx="11049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latin typeface="Tw Cen MT" panose="020B0602020104020603" pitchFamily="34" charset="0"/>
            </a:endParaRPr>
          </a:p>
          <a:p>
            <a:pPr lvl="1"/>
            <a:r>
              <a:rPr lang="en-US" dirty="0">
                <a:latin typeface="Tw Cen MT" panose="020B0602020104020603" pitchFamily="34" charset="0"/>
              </a:rPr>
              <a:t>Automotive segments</a:t>
            </a:r>
          </a:p>
          <a:p>
            <a:pPr lvl="1"/>
            <a:r>
              <a:rPr lang="en-US" dirty="0">
                <a:latin typeface="Tw Cen MT" panose="020B0602020104020603" pitchFamily="34" charset="0"/>
              </a:rPr>
              <a:t>Appliance Segments</a:t>
            </a:r>
          </a:p>
          <a:p>
            <a:pPr lvl="1"/>
            <a:r>
              <a:rPr lang="en-US" dirty="0">
                <a:latin typeface="Tw Cen MT" panose="020B0602020104020603" pitchFamily="34" charset="0"/>
              </a:rPr>
              <a:t>Writing instrument industry</a:t>
            </a:r>
          </a:p>
          <a:p>
            <a:pPr lvl="1"/>
            <a:r>
              <a:rPr lang="en-US" dirty="0">
                <a:latin typeface="Tw Cen MT" panose="020B0602020104020603" pitchFamily="34" charset="0"/>
              </a:rPr>
              <a:t>Electrical industry</a:t>
            </a:r>
          </a:p>
          <a:p>
            <a:pPr lvl="1"/>
            <a:r>
              <a:rPr lang="en-US" dirty="0">
                <a:latin typeface="Tw Cen MT" panose="020B0602020104020603" pitchFamily="34" charset="0"/>
              </a:rPr>
              <a:t>Toys accessories, novelty and personal care.</a:t>
            </a:r>
          </a:p>
          <a:p>
            <a:pPr lvl="1"/>
            <a:r>
              <a:rPr lang="en-US" dirty="0">
                <a:latin typeface="Tw Cen MT" panose="020B0602020104020603" pitchFamily="34" charset="0"/>
              </a:rPr>
              <a:t>Imitation jewellery.</a:t>
            </a:r>
          </a:p>
          <a:p>
            <a:pPr marL="0" indent="0">
              <a:buNone/>
            </a:pPr>
            <a:endParaRPr lang="en-US" sz="2400" dirty="0">
              <a:latin typeface="Tw Cen MT" panose="020B0602020104020603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838200" y="1232906"/>
            <a:ext cx="9144000" cy="801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99BB3B"/>
                </a:solidFill>
                <a:latin typeface="Tw Cen MT" panose="020B0602020104020603" pitchFamily="34" charset="0"/>
              </a:rPr>
              <a:t>Segments Served</a:t>
            </a:r>
          </a:p>
        </p:txBody>
      </p:sp>
    </p:spTree>
    <p:extLst>
      <p:ext uri="{BB962C8B-B14F-4D97-AF65-F5344CB8AC3E}">
        <p14:creationId xmlns:p14="http://schemas.microsoft.com/office/powerpoint/2010/main" val="2906877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w Cen MT" panose="020B0602020104020603" pitchFamily="34" charset="0"/>
              </a:rPr>
              <a:t>ESSENTEX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33574"/>
            <a:ext cx="11049000" cy="4351338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dirty="0">
                <a:solidFill>
                  <a:srgbClr val="99BB3B"/>
                </a:solidFill>
                <a:latin typeface="Tw Cen MT" panose="020B0602020104020603" pitchFamily="34" charset="0"/>
              </a:rPr>
              <a:t>Automotive Segments:</a:t>
            </a:r>
          </a:p>
          <a:p>
            <a:pPr lvl="1">
              <a:buNone/>
            </a:pPr>
            <a:r>
              <a:rPr lang="en-US" dirty="0">
                <a:latin typeface="Tw Cen MT" panose="020B0602020104020603" pitchFamily="34" charset="0"/>
              </a:rPr>
              <a:t>We supply raw material to major 2 and 4 wheeler manufactures majorly TATA’s ,Bajaj etc. Majorly ABS is consumed in this segment.</a:t>
            </a:r>
          </a:p>
          <a:p>
            <a:pPr lvl="1">
              <a:buNone/>
            </a:pPr>
            <a:r>
              <a:rPr lang="en-US" dirty="0">
                <a:solidFill>
                  <a:srgbClr val="99BB3B"/>
                </a:solidFill>
                <a:latin typeface="Tw Cen MT" panose="020B0602020104020603" pitchFamily="34" charset="0"/>
              </a:rPr>
              <a:t>Appliance Segments:</a:t>
            </a:r>
          </a:p>
          <a:p>
            <a:pPr lvl="1">
              <a:buNone/>
            </a:pPr>
            <a:r>
              <a:rPr lang="en-US" dirty="0">
                <a:latin typeface="Tw Cen MT" panose="020B0602020104020603" pitchFamily="34" charset="0"/>
              </a:rPr>
              <a:t>This is very vast and fastest growing industry having organized manufacturers  dealing in mixers, water purifiers, kitchenware etc.</a:t>
            </a:r>
          </a:p>
          <a:p>
            <a:pPr lvl="1">
              <a:buNone/>
            </a:pPr>
            <a:r>
              <a:rPr lang="en-US" dirty="0">
                <a:solidFill>
                  <a:srgbClr val="99BB3B"/>
                </a:solidFill>
                <a:latin typeface="Tw Cen MT" panose="020B0602020104020603" pitchFamily="34" charset="0"/>
              </a:rPr>
              <a:t>Writing instrument industry:</a:t>
            </a:r>
          </a:p>
          <a:p>
            <a:pPr lvl="1">
              <a:buNone/>
            </a:pPr>
            <a:r>
              <a:rPr lang="en-US" dirty="0">
                <a:latin typeface="Tw Cen MT" panose="020B0602020104020603" pitchFamily="34" charset="0"/>
              </a:rPr>
              <a:t>We have some good contacts in unorganized and large manufacturers. GPPS </a:t>
            </a:r>
            <a:r>
              <a:rPr lang="en-US" dirty="0" err="1">
                <a:latin typeface="Tw Cen MT" panose="020B0602020104020603" pitchFamily="34" charset="0"/>
              </a:rPr>
              <a:t>ABS,SAN,Polycarbonates</a:t>
            </a:r>
            <a:r>
              <a:rPr lang="en-US" dirty="0">
                <a:latin typeface="Tw Cen MT" panose="020B0602020104020603" pitchFamily="34" charset="0"/>
              </a:rPr>
              <a:t> and Elastomer are major raw material which goes into this industry.</a:t>
            </a:r>
          </a:p>
          <a:p>
            <a:pPr lvl="1">
              <a:buNone/>
            </a:pPr>
            <a:endParaRPr lang="en-US" dirty="0">
              <a:latin typeface="Tw Cen MT" panose="020B0602020104020603" pitchFamily="34" charset="0"/>
            </a:endParaRPr>
          </a:p>
          <a:p>
            <a:pPr marL="0" indent="0">
              <a:buNone/>
            </a:pPr>
            <a:endParaRPr lang="en-US" sz="2400" dirty="0">
              <a:latin typeface="Tw Cen MT" panose="020B0602020104020603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09600" y="1370066"/>
            <a:ext cx="9144000" cy="29109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>
              <a:solidFill>
                <a:srgbClr val="99BB3B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877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w Cen MT" panose="020B0602020104020603" pitchFamily="34" charset="0"/>
              </a:rPr>
              <a:t>ESSENTEX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33574"/>
            <a:ext cx="11049000" cy="4351338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dirty="0">
                <a:solidFill>
                  <a:srgbClr val="99BB3B"/>
                </a:solidFill>
                <a:latin typeface="Tw Cen MT" panose="020B0602020104020603" pitchFamily="34" charset="0"/>
              </a:rPr>
              <a:t>Electrical Industry:</a:t>
            </a:r>
          </a:p>
          <a:p>
            <a:pPr lvl="1">
              <a:buNone/>
            </a:pPr>
            <a:r>
              <a:rPr lang="en-US" dirty="0">
                <a:latin typeface="Tw Cen MT" panose="020B0602020104020603" pitchFamily="34" charset="0"/>
              </a:rPr>
              <a:t>We have been working very closely in this segment. Modular switches and MCB are the major products which consume ABS &amp; POLYCARBONATES</a:t>
            </a:r>
          </a:p>
          <a:p>
            <a:pPr lvl="1">
              <a:buNone/>
            </a:pPr>
            <a:endParaRPr lang="en-US" dirty="0">
              <a:latin typeface="Tw Cen MT" panose="020B0602020104020603" pitchFamily="34" charset="0"/>
            </a:endParaRPr>
          </a:p>
          <a:p>
            <a:pPr lvl="1">
              <a:buNone/>
            </a:pPr>
            <a:r>
              <a:rPr lang="en-US" dirty="0">
                <a:solidFill>
                  <a:srgbClr val="99BB3B"/>
                </a:solidFill>
                <a:latin typeface="Tw Cen MT" panose="020B0602020104020603" pitchFamily="34" charset="0"/>
              </a:rPr>
              <a:t>Toys accessories ,Novelty and Personal Care :</a:t>
            </a:r>
          </a:p>
          <a:p>
            <a:pPr lvl="1">
              <a:buNone/>
            </a:pPr>
            <a:r>
              <a:rPr lang="en-US" dirty="0">
                <a:solidFill>
                  <a:srgbClr val="99BB3B"/>
                </a:solidFill>
                <a:latin typeface="Tw Cen MT" panose="020B0602020104020603" pitchFamily="34" charset="0"/>
              </a:rPr>
              <a:t> </a:t>
            </a:r>
            <a:r>
              <a:rPr lang="en-US" dirty="0">
                <a:latin typeface="Tw Cen MT" panose="020B0602020104020603" pitchFamily="34" charset="0"/>
              </a:rPr>
              <a:t>This is also a very fast moving industry  which consumes ABS,SAN,HIPS &amp; GPPS primarily.</a:t>
            </a:r>
            <a:endParaRPr lang="en-US" dirty="0">
              <a:solidFill>
                <a:srgbClr val="99BB3B"/>
              </a:solidFill>
              <a:latin typeface="Tw Cen MT" panose="020B0602020104020603" pitchFamily="34" charset="0"/>
            </a:endParaRPr>
          </a:p>
          <a:p>
            <a:pPr lvl="1">
              <a:buNone/>
            </a:pPr>
            <a:endParaRPr lang="en-US" dirty="0">
              <a:solidFill>
                <a:srgbClr val="99BB3B"/>
              </a:solidFill>
              <a:latin typeface="Tw Cen MT" panose="020B0602020104020603" pitchFamily="34" charset="0"/>
            </a:endParaRPr>
          </a:p>
          <a:p>
            <a:pPr lvl="1">
              <a:buNone/>
            </a:pPr>
            <a:r>
              <a:rPr lang="en-US" dirty="0">
                <a:solidFill>
                  <a:srgbClr val="99BB3B"/>
                </a:solidFill>
                <a:latin typeface="Tw Cen MT" panose="020B0602020104020603" pitchFamily="34" charset="0"/>
              </a:rPr>
              <a:t>Imitation </a:t>
            </a:r>
            <a:r>
              <a:rPr lang="en-US" dirty="0" err="1">
                <a:solidFill>
                  <a:srgbClr val="99BB3B"/>
                </a:solidFill>
                <a:latin typeface="Tw Cen MT" panose="020B0602020104020603" pitchFamily="34" charset="0"/>
              </a:rPr>
              <a:t>Jewellry</a:t>
            </a:r>
            <a:r>
              <a:rPr lang="en-US" dirty="0">
                <a:solidFill>
                  <a:srgbClr val="99BB3B"/>
                </a:solidFill>
                <a:latin typeface="Tw Cen MT" panose="020B0602020104020603" pitchFamily="34" charset="0"/>
              </a:rPr>
              <a:t>:</a:t>
            </a:r>
          </a:p>
          <a:p>
            <a:pPr lvl="1">
              <a:buNone/>
            </a:pPr>
            <a:r>
              <a:rPr lang="en-US" dirty="0">
                <a:latin typeface="Tw Cen MT" panose="020B0602020104020603" pitchFamily="34" charset="0"/>
              </a:rPr>
              <a:t>SAN &amp; PMMA is the major raw material which goes into this industry and is growing continuously YOY.</a:t>
            </a:r>
          </a:p>
          <a:p>
            <a:pPr lvl="1">
              <a:buNone/>
            </a:pPr>
            <a:endParaRPr lang="en-US" dirty="0">
              <a:latin typeface="Tw Cen MT" panose="020B0602020104020603" pitchFamily="34" charset="0"/>
            </a:endParaRPr>
          </a:p>
          <a:p>
            <a:pPr marL="0" indent="0">
              <a:buNone/>
            </a:pPr>
            <a:endParaRPr lang="en-US" sz="2400" dirty="0">
              <a:latin typeface="Tw Cen MT" panose="020B0602020104020603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09600" y="1370066"/>
            <a:ext cx="9144000" cy="29109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>
              <a:solidFill>
                <a:srgbClr val="99BB3B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877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w Cen MT" panose="020B0602020104020603" pitchFamily="34" charset="0"/>
              </a:rPr>
              <a:t>ESSENTEX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33574"/>
            <a:ext cx="11049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latin typeface="Tw Cen MT" panose="020B0602020104020603" pitchFamily="34" charset="0"/>
            </a:endParaRPr>
          </a:p>
          <a:p>
            <a:pPr lvl="1"/>
            <a:r>
              <a:rPr lang="en-US" dirty="0" err="1">
                <a:latin typeface="Tw Cen MT" panose="020B0602020104020603" pitchFamily="34" charset="0"/>
              </a:rPr>
              <a:t>Kalpana</a:t>
            </a:r>
            <a:r>
              <a:rPr lang="en-US" dirty="0">
                <a:latin typeface="Tw Cen MT" panose="020B0602020104020603" pitchFamily="34" charset="0"/>
              </a:rPr>
              <a:t> Industries.</a:t>
            </a:r>
          </a:p>
          <a:p>
            <a:pPr lvl="1"/>
            <a:r>
              <a:rPr lang="en-US" dirty="0" err="1">
                <a:latin typeface="Tw Cen MT" panose="020B0602020104020603" pitchFamily="34" charset="0"/>
              </a:rPr>
              <a:t>Kumho</a:t>
            </a:r>
            <a:r>
              <a:rPr lang="en-US" dirty="0">
                <a:latin typeface="Tw Cen MT" panose="020B0602020104020603" pitchFamily="34" charset="0"/>
              </a:rPr>
              <a:t> </a:t>
            </a:r>
            <a:r>
              <a:rPr lang="en-US" dirty="0" err="1">
                <a:latin typeface="Tw Cen MT" panose="020B0602020104020603" pitchFamily="34" charset="0"/>
              </a:rPr>
              <a:t>petrochem,Korea</a:t>
            </a:r>
            <a:endParaRPr lang="en-US" dirty="0">
              <a:latin typeface="Tw Cen MT" panose="020B0602020104020603" pitchFamily="34" charset="0"/>
            </a:endParaRPr>
          </a:p>
          <a:p>
            <a:pPr lvl="1"/>
            <a:r>
              <a:rPr lang="en-US" dirty="0" err="1">
                <a:latin typeface="Tw Cen MT" panose="020B0602020104020603" pitchFamily="34" charset="0"/>
              </a:rPr>
              <a:t>Lotte</a:t>
            </a:r>
            <a:r>
              <a:rPr lang="en-US" dirty="0">
                <a:latin typeface="Tw Cen MT" panose="020B0602020104020603" pitchFamily="34" charset="0"/>
              </a:rPr>
              <a:t> Advanced Materials Korea</a:t>
            </a:r>
          </a:p>
          <a:p>
            <a:pPr lvl="1"/>
            <a:r>
              <a:rPr lang="en-US" dirty="0">
                <a:latin typeface="Tw Cen MT" panose="020B0602020104020603" pitchFamily="34" charset="0"/>
              </a:rPr>
              <a:t>LG </a:t>
            </a:r>
            <a:r>
              <a:rPr lang="en-US" dirty="0" err="1">
                <a:latin typeface="Tw Cen MT" panose="020B0602020104020603" pitchFamily="34" charset="0"/>
              </a:rPr>
              <a:t>Chem</a:t>
            </a:r>
            <a:r>
              <a:rPr lang="en-US" dirty="0">
                <a:latin typeface="Tw Cen MT" panose="020B0602020104020603" pitchFamily="34" charset="0"/>
              </a:rPr>
              <a:t> Korea</a:t>
            </a:r>
          </a:p>
          <a:p>
            <a:pPr lvl="1"/>
            <a:r>
              <a:rPr lang="en-US" dirty="0">
                <a:latin typeface="Tw Cen MT" panose="020B0602020104020603" pitchFamily="34" charset="0"/>
              </a:rPr>
              <a:t>LG Polymers India</a:t>
            </a:r>
          </a:p>
          <a:p>
            <a:pPr lvl="1"/>
            <a:r>
              <a:rPr lang="en-US" dirty="0" err="1">
                <a:latin typeface="Tw Cen MT" panose="020B0602020104020603" pitchFamily="34" charset="0"/>
              </a:rPr>
              <a:t>Mitshubishi</a:t>
            </a:r>
            <a:endParaRPr lang="en-US" dirty="0">
              <a:latin typeface="Tw Cen MT" panose="020B0602020104020603" pitchFamily="34" charset="0"/>
            </a:endParaRPr>
          </a:p>
          <a:p>
            <a:pPr lvl="1"/>
            <a:r>
              <a:rPr lang="en-US" dirty="0">
                <a:latin typeface="Tw Cen MT" panose="020B0602020104020603" pitchFamily="34" charset="0"/>
              </a:rPr>
              <a:t>Toray International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838200" y="1232906"/>
            <a:ext cx="9144000" cy="801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99BB3B"/>
                </a:solidFill>
                <a:latin typeface="Tw Cen MT" panose="020B0602020104020603" pitchFamily="34" charset="0"/>
              </a:rPr>
              <a:t>Our partners</a:t>
            </a:r>
          </a:p>
        </p:txBody>
      </p:sp>
    </p:spTree>
    <p:extLst>
      <p:ext uri="{BB962C8B-B14F-4D97-AF65-F5344CB8AC3E}">
        <p14:creationId xmlns:p14="http://schemas.microsoft.com/office/powerpoint/2010/main" val="2906877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w Cen MT" panose="020B0602020104020603" pitchFamily="34" charset="0"/>
              </a:rPr>
              <a:t>ESSENTEX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33574"/>
            <a:ext cx="110490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n-US" sz="2900" dirty="0">
              <a:latin typeface="Tw Cen MT" panose="020B0602020104020603" pitchFamily="34" charset="0"/>
            </a:endParaRPr>
          </a:p>
          <a:p>
            <a:r>
              <a:rPr lang="en-US" sz="2900" dirty="0">
                <a:latin typeface="Tw Cen MT" panose="020B0602020104020603" pitchFamily="34" charset="0"/>
              </a:rPr>
              <a:t>AR Associates :</a:t>
            </a:r>
            <a:r>
              <a:rPr lang="en-US" sz="2900" dirty="0"/>
              <a:t> </a:t>
            </a:r>
            <a:r>
              <a:rPr lang="en-US" sz="2900" dirty="0" err="1"/>
              <a:t>Authorised</a:t>
            </a:r>
            <a:r>
              <a:rPr lang="en-US" sz="2900" dirty="0"/>
              <a:t> distributor of Crompton Greaves –Fan Division</a:t>
            </a:r>
            <a:br>
              <a:rPr lang="en-US" sz="2900" dirty="0"/>
            </a:br>
            <a:endParaRPr lang="en-US" sz="2900" dirty="0"/>
          </a:p>
          <a:p>
            <a:r>
              <a:rPr lang="en-US" sz="2900" dirty="0"/>
              <a:t>AR Enterprises :</a:t>
            </a:r>
            <a:r>
              <a:rPr lang="en-US" sz="2900" dirty="0" err="1"/>
              <a:t>Authorised</a:t>
            </a:r>
            <a:r>
              <a:rPr lang="en-US" sz="2900" dirty="0"/>
              <a:t> distributors of </a:t>
            </a:r>
            <a:r>
              <a:rPr lang="en-US" sz="2900" dirty="0" err="1"/>
              <a:t>Morphy</a:t>
            </a:r>
            <a:r>
              <a:rPr lang="en-US" sz="2900" dirty="0"/>
              <a:t> Richards all division For thane &amp; </a:t>
            </a:r>
            <a:r>
              <a:rPr lang="en-US" sz="2900" dirty="0" err="1"/>
              <a:t>Raigad</a:t>
            </a:r>
            <a:r>
              <a:rPr lang="en-US" sz="2900" dirty="0"/>
              <a:t> &amp; Orient Fans division for </a:t>
            </a:r>
            <a:r>
              <a:rPr lang="en-US" sz="2900" dirty="0" err="1"/>
              <a:t>Navi</a:t>
            </a:r>
            <a:r>
              <a:rPr lang="en-US" sz="2900" dirty="0"/>
              <a:t> Mumbai.</a:t>
            </a:r>
          </a:p>
          <a:p>
            <a:r>
              <a:rPr lang="en-US" sz="2900" dirty="0" err="1"/>
              <a:t>Gurukripa</a:t>
            </a:r>
            <a:r>
              <a:rPr lang="en-US" sz="2900" dirty="0"/>
              <a:t> Associates : For Bajaj all divisions including Fans, Kitchen appliances, Lighting &amp; Domestic appliances.</a:t>
            </a:r>
            <a:br>
              <a:rPr lang="en-US" sz="2900" dirty="0"/>
            </a:br>
            <a:endParaRPr lang="en-US" sz="2900" dirty="0"/>
          </a:p>
          <a:p>
            <a:r>
              <a:rPr lang="en-US" sz="2900" dirty="0"/>
              <a:t>The universe of the total counter in our above associates region is 1100 including all A class counter </a:t>
            </a:r>
          </a:p>
          <a:p>
            <a:pPr lvl="1"/>
            <a:endParaRPr lang="en-US" dirty="0">
              <a:latin typeface="Tw Cen MT" panose="020B0602020104020603" pitchFamily="34" charset="0"/>
            </a:endParaRPr>
          </a:p>
          <a:p>
            <a:pPr lvl="1"/>
            <a:endParaRPr lang="en-US" dirty="0">
              <a:latin typeface="Tw Cen MT" panose="020B0602020104020603" pitchFamily="34" charset="0"/>
            </a:endParaRPr>
          </a:p>
          <a:p>
            <a:pPr lvl="1"/>
            <a:endParaRPr lang="en-US" dirty="0">
              <a:latin typeface="Tw Cen MT" panose="020B0602020104020603" pitchFamily="34" charset="0"/>
            </a:endParaRPr>
          </a:p>
          <a:p>
            <a:pPr lvl="1"/>
            <a:endParaRPr lang="en-US" dirty="0">
              <a:latin typeface="Tw Cen MT" panose="020B0602020104020603" pitchFamily="34" charset="0"/>
            </a:endParaRPr>
          </a:p>
          <a:p>
            <a:pPr lvl="1"/>
            <a:endParaRPr lang="en-US" dirty="0">
              <a:latin typeface="Tw Cen MT" panose="020B0602020104020603" pitchFamily="34" charset="0"/>
            </a:endParaRPr>
          </a:p>
          <a:p>
            <a:pPr marL="0" indent="0">
              <a:buNone/>
            </a:pPr>
            <a:endParaRPr lang="en-US" sz="2400" dirty="0">
              <a:latin typeface="Tw Cen MT" panose="020B0602020104020603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80F92-CA9A-4B82-BCBF-57EAC604A2A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838200" y="1232906"/>
            <a:ext cx="9144000" cy="801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99BB3B"/>
                </a:solidFill>
                <a:latin typeface="Tw Cen MT" panose="020B0602020104020603" pitchFamily="34" charset="0"/>
              </a:rPr>
              <a:t>Our Associates</a:t>
            </a:r>
          </a:p>
        </p:txBody>
      </p:sp>
    </p:spTree>
    <p:extLst>
      <p:ext uri="{BB962C8B-B14F-4D97-AF65-F5344CB8AC3E}">
        <p14:creationId xmlns:p14="http://schemas.microsoft.com/office/powerpoint/2010/main" val="2906877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23843</TotalTime>
  <Words>520</Words>
  <Application>Microsoft Office PowerPoint</Application>
  <PresentationFormat>Widescreen</PresentationFormat>
  <Paragraphs>104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Unicode MS</vt:lpstr>
      <vt:lpstr>Calibri</vt:lpstr>
      <vt:lpstr>Calibri Light</vt:lpstr>
      <vt:lpstr>Segoe UI</vt:lpstr>
      <vt:lpstr>Tw Cen MT</vt:lpstr>
      <vt:lpstr>Office Theme</vt:lpstr>
      <vt:lpstr>Essentex</vt:lpstr>
      <vt:lpstr>ESSENTEX</vt:lpstr>
      <vt:lpstr>ESSENTEX Our Products </vt:lpstr>
      <vt:lpstr>ESSENTEX Our Products </vt:lpstr>
      <vt:lpstr>ESSENTEX </vt:lpstr>
      <vt:lpstr>ESSENTEX </vt:lpstr>
      <vt:lpstr>ESSENTEX </vt:lpstr>
      <vt:lpstr>ESSENTEX </vt:lpstr>
      <vt:lpstr>ESSENTEX </vt:lpstr>
      <vt:lpstr>Essentex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Hennemann</dc:creator>
  <cp:lastModifiedBy>sunil Trivedi</cp:lastModifiedBy>
  <cp:revision>440</cp:revision>
  <cp:lastPrinted>2016-07-21T20:41:09Z</cp:lastPrinted>
  <dcterms:created xsi:type="dcterms:W3CDTF">2016-06-07T13:51:50Z</dcterms:created>
  <dcterms:modified xsi:type="dcterms:W3CDTF">2020-02-26T08:22:54Z</dcterms:modified>
</cp:coreProperties>
</file>