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3"/>
  </p:notesMasterIdLst>
  <p:sldIdLst>
    <p:sldId id="511" r:id="rId6"/>
    <p:sldId id="740" r:id="rId7"/>
    <p:sldId id="480" r:id="rId8"/>
    <p:sldId id="741" r:id="rId9"/>
    <p:sldId id="693" r:id="rId10"/>
    <p:sldId id="736" r:id="rId11"/>
    <p:sldId id="737" r:id="rId12"/>
    <p:sldId id="738" r:id="rId13"/>
    <p:sldId id="739" r:id="rId14"/>
    <p:sldId id="690" r:id="rId15"/>
    <p:sldId id="726" r:id="rId16"/>
    <p:sldId id="729" r:id="rId17"/>
    <p:sldId id="728" r:id="rId18"/>
    <p:sldId id="730" r:id="rId19"/>
    <p:sldId id="734" r:id="rId20"/>
    <p:sldId id="735" r:id="rId21"/>
    <p:sldId id="70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raden, Diana" initials="VD" lastIdx="1" clrIdx="0">
    <p:extLst>
      <p:ext uri="{19B8F6BF-5375-455C-9EA6-DF929625EA0E}">
        <p15:presenceInfo xmlns:p15="http://schemas.microsoft.com/office/powerpoint/2012/main" userId="S::dvaraden@ic.ac.uk::60c5b46e-9a6a-43d0-a7b6-1cb7502ffc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9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9" autoAdjust="0"/>
    <p:restoredTop sz="81172" autoAdjust="0"/>
  </p:normalViewPr>
  <p:slideViewPr>
    <p:cSldViewPr>
      <p:cViewPr varScale="1">
        <p:scale>
          <a:sx n="66" d="100"/>
          <a:sy n="66" d="100"/>
        </p:scale>
        <p:origin x="1229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30T16:58:25.082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F4619-1F14-498C-8D37-2D34EE5AFE0D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FD480-AA4B-40C6-A3B9-191E63043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943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257175" indent="-257175">
              <a:buFont typeface="Wingdings" charset="2"/>
              <a:buChar char="ü"/>
            </a:pPr>
            <a:r>
              <a:rPr lang="en-US" sz="1400" b="0" dirty="0">
                <a:solidFill>
                  <a:srgbClr val="003E74"/>
                </a:solidFill>
                <a:latin typeface="Georgia" panose="02040502050405020303" pitchFamily="18" charset="0"/>
              </a:rPr>
              <a:t>What do we know so far?</a:t>
            </a:r>
            <a:endParaRPr lang="en-GB" sz="1400" b="0" dirty="0">
              <a:latin typeface="Georgia" charset="0"/>
              <a:ea typeface="Georgia" charset="0"/>
              <a:cs typeface="Georgia" charset="0"/>
            </a:endParaRPr>
          </a:p>
          <a:p>
            <a:pPr marL="257175" indent="-257175">
              <a:buFont typeface="Wingdings" charset="2"/>
              <a:buChar char="ü"/>
            </a:pPr>
            <a:endParaRPr lang="en-GB" sz="1400" b="0" dirty="0">
              <a:latin typeface="Georgia" charset="0"/>
              <a:ea typeface="Georgia" charset="0"/>
              <a:cs typeface="Georgia" charset="0"/>
            </a:endParaRPr>
          </a:p>
          <a:p>
            <a:pPr marL="257175" indent="-257175">
              <a:buFont typeface="Wingdings" charset="2"/>
              <a:buChar char="ü"/>
            </a:pPr>
            <a:r>
              <a:rPr lang="en-GB" sz="1400" b="0" dirty="0">
                <a:latin typeface="Georgia" charset="0"/>
                <a:ea typeface="Georgia" charset="0"/>
                <a:cs typeface="Georgia" charset="0"/>
              </a:rPr>
              <a:t>Air pollution has been associated with a wide variety of health problems.</a:t>
            </a:r>
          </a:p>
          <a:p>
            <a:pPr marL="257175" indent="-257175">
              <a:buFont typeface="Wingdings" charset="2"/>
              <a:buChar char="ü"/>
            </a:pPr>
            <a:endParaRPr lang="en-GB" sz="1400" b="0" dirty="0">
              <a:latin typeface="Georgia" charset="0"/>
              <a:ea typeface="Georgia" charset="0"/>
              <a:cs typeface="Georgia" charset="0"/>
            </a:endParaRPr>
          </a:p>
          <a:p>
            <a:pPr marL="257175" indent="-257175">
              <a:buFont typeface="Wingdings" charset="2"/>
              <a:buChar char="ü"/>
            </a:pPr>
            <a:r>
              <a:rPr lang="en-GB" sz="1400" b="0" dirty="0">
                <a:latin typeface="Georgia" charset="0"/>
                <a:ea typeface="Georgia" charset="0"/>
                <a:cs typeface="Georgia" charset="0"/>
              </a:rPr>
              <a:t>Air pollution contributes to about 40,000 early deaths a year in the UK.</a:t>
            </a:r>
          </a:p>
          <a:p>
            <a:pPr marL="257175" indent="-257175">
              <a:buFont typeface="Wingdings" charset="2"/>
              <a:buChar char="ü"/>
            </a:pPr>
            <a:endParaRPr lang="en-GB" sz="1400" b="0" dirty="0">
              <a:latin typeface="Georgia" charset="0"/>
              <a:ea typeface="Georgia" charset="0"/>
              <a:cs typeface="Georgia" charset="0"/>
            </a:endParaRPr>
          </a:p>
          <a:p>
            <a:pPr marL="257175" indent="-257175">
              <a:buFont typeface="Wingdings" charset="2"/>
              <a:buChar char="ü"/>
            </a:pPr>
            <a:r>
              <a:rPr lang="en-GB" sz="1400" b="0" dirty="0">
                <a:latin typeface="Georgia" charset="0"/>
                <a:ea typeface="Georgia" charset="0"/>
                <a:cs typeface="Georgia" charset="0"/>
              </a:rPr>
              <a:t>The problem of air pollution is particularly significant in large urban settings. </a:t>
            </a:r>
          </a:p>
          <a:p>
            <a:pPr marL="0" indent="0">
              <a:buNone/>
            </a:pPr>
            <a:r>
              <a:rPr lang="en-GB" sz="1400" dirty="0">
                <a:latin typeface="Georgia" charset="0"/>
                <a:ea typeface="Georgia" charset="0"/>
                <a:cs typeface="Georgia" charset="0"/>
              </a:rPr>
              <a:t>                              and much more</a:t>
            </a:r>
            <a:r>
              <a:rPr lang="is-IS" sz="1400" dirty="0">
                <a:latin typeface="Georgia" charset="0"/>
                <a:ea typeface="Georgia" charset="0"/>
                <a:cs typeface="Georgia" charset="0"/>
              </a:rPr>
              <a:t>….. </a:t>
            </a:r>
            <a:endParaRPr lang="en-GB" sz="1400" b="0" dirty="0">
              <a:latin typeface="Georgia" charset="0"/>
              <a:ea typeface="Georgia" charset="0"/>
              <a:cs typeface="Georgia" charset="0"/>
            </a:endParaRPr>
          </a:p>
          <a:p>
            <a:pPr lvl="1"/>
            <a:r>
              <a:rPr lang="en-GB" dirty="0">
                <a:latin typeface="Georgia" charset="0"/>
                <a:ea typeface="Georgia" charset="0"/>
                <a:cs typeface="Georgia" charset="0"/>
              </a:rPr>
              <a:t>						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latin typeface="Arial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rial" charset="0"/>
              </a:rPr>
              <a:t>However</a:t>
            </a:r>
            <a:r>
              <a:rPr lang="is-IS" altLang="en-US" sz="1200" dirty="0">
                <a:latin typeface="Arial" charset="0"/>
              </a:rPr>
              <a:t>…</a:t>
            </a:r>
            <a:r>
              <a:rPr lang="en-US" altLang="en-US" sz="1200" dirty="0">
                <a:latin typeface="Arial" charset="0"/>
              </a:rPr>
              <a:t> although the impacts of air pollution on public health have been compared to those of </a:t>
            </a:r>
            <a:r>
              <a:rPr lang="en-US" altLang="en-US" sz="1200" b="1" dirty="0">
                <a:latin typeface="Arial" charset="0"/>
              </a:rPr>
              <a:t>obesity and smoking</a:t>
            </a:r>
            <a:r>
              <a:rPr lang="en-US" altLang="en-US" sz="1200" dirty="0">
                <a:latin typeface="Arial" charset="0"/>
              </a:rPr>
              <a:t>, the public and political awareness of the problem remains low.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latin typeface="Arial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rial" charset="0"/>
              </a:rPr>
              <a:t>This is partly a reflection of undeveloped methods for information dissemination and public engagement. </a:t>
            </a:r>
            <a:r>
              <a:rPr lang="en-US" altLang="en-US" sz="1200" b="1" i="1" dirty="0">
                <a:latin typeface="Arial" charset="0"/>
              </a:rPr>
              <a:t>Hence, it is of particular importance that we identify engaging and effective ways to communicate the health risks of air pollution to the general public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D35C32B-10D1-1447-A35B-280119DE9D12}" type="datetime3">
              <a:rPr lang="en-GB" smtClean="0"/>
              <a:pPr/>
              <a:t>8 February,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38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FD480-AA4B-40C6-A3B9-191E63043C0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091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FD480-AA4B-40C6-A3B9-191E63043C0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077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c1/Desktop/KCL%20LOGO%20WOB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c1/Desktop/_DSC8668.jpg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file://localhost/Users/mac1/Desktop/KCL_box_red_485_rgb.png" TargetMode="Externa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A650033-C2C5-4F75-AFE9-7CC6CA30A3B8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AA5D8B-5965-4A7A-B939-F95DECF66B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A650033-C2C5-4F75-AFE9-7CC6CA30A3B8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AA5D8B-5965-4A7A-B939-F95DECF66B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with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110108"/>
            <a:ext cx="4948811" cy="957848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609600" y="1545984"/>
            <a:ext cx="4948811" cy="2153335"/>
          </a:xfrm>
        </p:spPr>
        <p:txBody>
          <a:bodyPr/>
          <a:lstStyle>
            <a:lvl1pPr>
              <a:defRPr sz="4000" b="0">
                <a:solidFill>
                  <a:srgbClr val="003E7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491352"/>
            <a:ext cx="4801568" cy="339811"/>
          </a:xfrm>
        </p:spPr>
        <p:txBody>
          <a:bodyPr/>
          <a:lstStyle>
            <a:lvl1pPr marL="0" indent="0" algn="l">
              <a:buNone/>
              <a:defRPr sz="1200" baseline="0">
                <a:solidFill>
                  <a:srgbClr val="9D9D9D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/>
              <a:t>Click to edit author name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341535" y="1546225"/>
            <a:ext cx="5240867" cy="4284936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</a:lstStyle>
          <a:p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738569" y="662860"/>
            <a:ext cx="2843833" cy="312291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/>
              <a:t>Click to edit presentation title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653257" y="984351"/>
            <a:ext cx="1929145" cy="257175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3166107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 Cover slide">
    <p:bg>
      <p:bgPr>
        <a:solidFill>
          <a:srgbClr val="D808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CL-LOGO-INTERNATIONAL.png"/>
          <p:cNvPicPr>
            <a:picLocks noChangeAspect="1"/>
          </p:cNvPicPr>
          <p:nvPr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8958" y="1397958"/>
            <a:ext cx="7814084" cy="406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7430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ottom -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_DSC1517.jpg"/>
          <p:cNvPicPr>
            <a:picLocks noChangeAspect="1"/>
          </p:cNvPicPr>
          <p:nvPr userDrawn="1"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3460750"/>
            <a:ext cx="12192000" cy="339725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0000"/>
                </a:schemeClr>
              </a:gs>
              <a:gs pos="100000">
                <a:srgbClr val="FFFFFF">
                  <a:alpha val="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0000" y="2708276"/>
            <a:ext cx="11232000" cy="2709726"/>
          </a:xfrm>
        </p:spPr>
        <p:txBody>
          <a:bodyPr anchor="b" anchorCtr="0">
            <a:normAutofit/>
          </a:bodyPr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0000" y="5598000"/>
            <a:ext cx="11232000" cy="8917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9912000" y="1"/>
            <a:ext cx="2280000" cy="1303021"/>
            <a:chOff x="7949775" y="1"/>
            <a:chExt cx="1194225" cy="910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7949775" y="1"/>
              <a:ext cx="1194225" cy="91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9" name="KCL-LOGO-UK-1.png"/>
            <p:cNvPicPr>
              <a:picLocks noChangeAspect="1"/>
            </p:cNvPicPr>
            <p:nvPr userDrawn="1"/>
          </p:nvPicPr>
          <p:blipFill>
            <a:blip r:embed="rId4" r:link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49775" y="258"/>
              <a:ext cx="1194225" cy="9094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934628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xt and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0">
                <a:solidFill>
                  <a:srgbClr val="0A2D50"/>
                </a:solidFill>
                <a:latin typeface="Impact"/>
                <a:cs typeface="Impac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2000">
                <a:latin typeface="Georgia"/>
                <a:cs typeface="Georgia"/>
              </a:defRPr>
            </a:lvl2pPr>
            <a:lvl3pPr marL="269875" indent="-269875">
              <a:lnSpc>
                <a:spcPct val="120000"/>
              </a:lnSpc>
              <a:spcBef>
                <a:spcPts val="0"/>
              </a:spcBef>
              <a:defRPr sz="2000">
                <a:latin typeface="Georgia"/>
                <a:cs typeface="Georgia"/>
              </a:defRPr>
            </a:lvl3pPr>
            <a:lvl4pPr marL="539750" indent="-269875">
              <a:lnSpc>
                <a:spcPct val="120000"/>
              </a:lnSpc>
              <a:spcBef>
                <a:spcPts val="0"/>
              </a:spcBef>
              <a:defRPr sz="2000">
                <a:latin typeface="Georgia"/>
                <a:cs typeface="Georgia"/>
              </a:defRPr>
            </a:lvl4pPr>
            <a:lvl5pPr marL="809625" indent="-269875">
              <a:lnSpc>
                <a:spcPct val="120000"/>
              </a:lnSpc>
              <a:spcBef>
                <a:spcPts val="0"/>
              </a:spcBef>
              <a:defRPr sz="2000">
                <a:latin typeface="Georgia"/>
                <a:cs typeface="Georgia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80000" y="909220"/>
            <a:ext cx="11232000" cy="0"/>
          </a:xfrm>
          <a:prstGeom prst="line">
            <a:avLst/>
          </a:prstGeom>
          <a:ln w="12700">
            <a:solidFill>
              <a:srgbClr val="C2B6A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80000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1345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-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69875" indent="-269875">
              <a:lnSpc>
                <a:spcPct val="120000"/>
              </a:lnSpc>
              <a:spcBef>
                <a:spcPts val="0"/>
              </a:spcBef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39750" indent="-269875">
              <a:lnSpc>
                <a:spcPct val="120000"/>
              </a:lnSpc>
              <a:spcBef>
                <a:spcPts val="0"/>
              </a:spcBef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09625" indent="-269875">
              <a:lnSpc>
                <a:spcPct val="120000"/>
              </a:lnSpc>
              <a:spcBef>
                <a:spcPts val="0"/>
              </a:spcBef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79500" indent="-269875">
              <a:lnSpc>
                <a:spcPct val="120000"/>
              </a:lnSpc>
              <a:spcBef>
                <a:spcPts val="0"/>
              </a:spcBef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41438" indent="-261938">
              <a:lnSpc>
                <a:spcPct val="120000"/>
              </a:lnSpc>
              <a:spcBef>
                <a:spcPts val="0"/>
              </a:spcBef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80000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35920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 - text and bullets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00" y="1088721"/>
            <a:ext cx="5376000" cy="48605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A2D50"/>
                </a:solidFill>
                <a:latin typeface="Impact"/>
                <a:cs typeface="Impact"/>
              </a:defRPr>
            </a:lvl1pPr>
            <a:lvl2pPr marL="0" indent="0">
              <a:buNone/>
              <a:defRPr sz="2000"/>
            </a:lvl2pPr>
            <a:lvl3pPr marL="269875" indent="-269875">
              <a:defRPr sz="2000"/>
            </a:lvl3pPr>
            <a:lvl4pPr marL="539750" indent="-269875">
              <a:defRPr sz="2000"/>
            </a:lvl4pPr>
            <a:lvl5pPr marL="809625" indent="-2698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6000" y="1088721"/>
            <a:ext cx="5376000" cy="48605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A2D50"/>
                </a:solidFill>
                <a:latin typeface="Impact"/>
                <a:cs typeface="Impact"/>
              </a:defRPr>
            </a:lvl1pPr>
            <a:lvl2pPr marL="0" indent="0">
              <a:buNone/>
              <a:defRPr sz="2000"/>
            </a:lvl2pPr>
            <a:lvl3pPr marL="269875" indent="-269875">
              <a:defRPr sz="2000"/>
            </a:lvl3pPr>
            <a:lvl4pPr marL="539750" indent="-269875">
              <a:defRPr sz="2000"/>
            </a:lvl4pPr>
            <a:lvl5pPr marL="809625" indent="-2698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6D31-4F81-C84C-9C9E-CC304FB2B6EB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D54F-FA85-F344-8424-FB00D2AE8D0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0000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45916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 - bullets only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00" y="1088721"/>
            <a:ext cx="5376000" cy="4860560"/>
          </a:xfrm>
        </p:spPr>
        <p:txBody>
          <a:bodyPr>
            <a:normAutofit/>
          </a:bodyPr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6000" y="1088721"/>
            <a:ext cx="5376000" cy="4860560"/>
          </a:xfrm>
        </p:spPr>
        <p:txBody>
          <a:bodyPr>
            <a:normAutofit/>
          </a:bodyPr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6D31-4F81-C84C-9C9E-CC304FB2B6EB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D54F-FA85-F344-8424-FB00D2AE8D0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80000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06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x1  with caption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0000" y="1088721"/>
            <a:ext cx="11232000" cy="46805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0" y="5949280"/>
            <a:ext cx="11232000" cy="5487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6D31-4F81-C84C-9C9E-CC304FB2B6EB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D54F-FA85-F344-8424-FB00D2AE8D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0000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66656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09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52737"/>
            <a:ext cx="10972800" cy="491643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2" descr="C:\Users\chs08\Desktop\MRC-PHE Centre for Environ and Health logo (draft3)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24325" y="6411676"/>
            <a:ext cx="2976331" cy="4017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x 6 with caption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0001" y="1088720"/>
            <a:ext cx="3600028" cy="22502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0" y="5949280"/>
            <a:ext cx="11232000" cy="5487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6D31-4F81-C84C-9C9E-CC304FB2B6EB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D54F-FA85-F344-8424-FB00D2AE8D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idx="13"/>
          </p:nvPr>
        </p:nvSpPr>
        <p:spPr>
          <a:xfrm>
            <a:off x="480001" y="3519000"/>
            <a:ext cx="3600028" cy="2254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idx="14"/>
          </p:nvPr>
        </p:nvSpPr>
        <p:spPr>
          <a:xfrm>
            <a:off x="8111971" y="1088720"/>
            <a:ext cx="3603072" cy="22502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idx="15"/>
          </p:nvPr>
        </p:nvSpPr>
        <p:spPr>
          <a:xfrm>
            <a:off x="8111971" y="3519000"/>
            <a:ext cx="3603072" cy="2254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idx="16"/>
          </p:nvPr>
        </p:nvSpPr>
        <p:spPr>
          <a:xfrm>
            <a:off x="4295985" y="1088720"/>
            <a:ext cx="3603072" cy="22502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idx="17"/>
          </p:nvPr>
        </p:nvSpPr>
        <p:spPr>
          <a:xfrm>
            <a:off x="4295985" y="3519000"/>
            <a:ext cx="3603072" cy="2254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80000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1650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x 4 with caption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0000" y="1088720"/>
            <a:ext cx="5496000" cy="22502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0" y="5949280"/>
            <a:ext cx="11232000" cy="5487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6D31-4F81-C84C-9C9E-CC304FB2B6EB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D54F-FA85-F344-8424-FB00D2AE8D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idx="13"/>
          </p:nvPr>
        </p:nvSpPr>
        <p:spPr>
          <a:xfrm>
            <a:off x="480000" y="3519000"/>
            <a:ext cx="5496000" cy="2254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idx="14"/>
          </p:nvPr>
        </p:nvSpPr>
        <p:spPr>
          <a:xfrm>
            <a:off x="6216000" y="1088720"/>
            <a:ext cx="5499043" cy="22502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idx="15"/>
          </p:nvPr>
        </p:nvSpPr>
        <p:spPr>
          <a:xfrm>
            <a:off x="6216000" y="3519000"/>
            <a:ext cx="5499043" cy="2254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80000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25896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bullets and image - alt 1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00" y="1088721"/>
            <a:ext cx="5376000" cy="48605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6D31-4F81-C84C-9C9E-CC304FB2B6EB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D54F-FA85-F344-8424-FB00D2AE8D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39901" y="1089025"/>
            <a:ext cx="5372100" cy="4860925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0000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4042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bullets and image - alt 2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6000" y="1088721"/>
            <a:ext cx="5376000" cy="48605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6D31-4F81-C84C-9C9E-CC304FB2B6EB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D54F-FA85-F344-8424-FB00D2AE8D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0001" y="1089025"/>
            <a:ext cx="5372100" cy="4860925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0000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72231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- text/bullets and image - alt 1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00" y="1088721"/>
            <a:ext cx="5376000" cy="48605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A2D50"/>
                </a:solidFill>
                <a:latin typeface="Impact"/>
                <a:cs typeface="Impact"/>
              </a:defRPr>
            </a:lvl1pPr>
            <a:lvl2pPr marL="0" indent="0">
              <a:buNone/>
              <a:defRPr sz="2000"/>
            </a:lvl2pPr>
            <a:lvl3pPr marL="269875" indent="-269875">
              <a:defRPr sz="2000"/>
            </a:lvl3pPr>
            <a:lvl4pPr marL="539750" indent="-269875">
              <a:defRPr sz="2000"/>
            </a:lvl4pPr>
            <a:lvl5pPr marL="809625" indent="-2698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6D31-4F81-C84C-9C9E-CC304FB2B6EB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D54F-FA85-F344-8424-FB00D2AE8D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335667" y="1089025"/>
            <a:ext cx="5376333" cy="4860925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0000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84934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- text/bullets and image - alt 2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6000" y="1088721"/>
            <a:ext cx="5376000" cy="48605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A2D50"/>
                </a:solidFill>
                <a:latin typeface="Impact"/>
                <a:cs typeface="Impact"/>
              </a:defRPr>
            </a:lvl1pPr>
            <a:lvl2pPr marL="0" indent="0">
              <a:buNone/>
              <a:defRPr sz="2000"/>
            </a:lvl2pPr>
            <a:lvl3pPr marL="269875" indent="-269875">
              <a:defRPr sz="2000"/>
            </a:lvl3pPr>
            <a:lvl4pPr marL="539750" indent="-269875">
              <a:defRPr sz="2000"/>
            </a:lvl4pPr>
            <a:lvl5pPr marL="809625" indent="-2698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6D31-4F81-C84C-9C9E-CC304FB2B6EB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D54F-FA85-F344-8424-FB00D2AE8D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0000" y="1088356"/>
            <a:ext cx="5376333" cy="4860925"/>
          </a:xfrm>
        </p:spPr>
        <p:txBody>
          <a:bodyPr/>
          <a:lstStyle/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0000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6782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00" y="3420000"/>
            <a:ext cx="11232000" cy="2520000"/>
          </a:xfrm>
        </p:spPr>
        <p:txBody>
          <a:bodyPr anchor="b" anchorCtr="0">
            <a:normAutofit/>
          </a:bodyPr>
          <a:lstStyle>
            <a:lvl1pPr>
              <a:defRPr sz="1600" b="0" baseline="0">
                <a:solidFill>
                  <a:srgbClr val="FFFFFF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00" y="6120001"/>
            <a:ext cx="11232000" cy="35840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20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7456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33" y="553810"/>
            <a:ext cx="10160000" cy="642942"/>
          </a:xfrm>
        </p:spPr>
        <p:txBody>
          <a:bodyPr/>
          <a:lstStyle>
            <a:lvl1pPr>
              <a:defRPr sz="3600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FF484-E9CD-46BF-BCD7-1DE6B2A4A8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86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A650033-C2C5-4F75-AFE9-7CC6CA30A3B8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AA5D8B-5965-4A7A-B939-F95DECF66B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A650033-C2C5-4F75-AFE9-7CC6CA30A3B8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AA5D8B-5965-4A7A-B939-F95DECF66B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A650033-C2C5-4F75-AFE9-7CC6CA30A3B8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AA5D8B-5965-4A7A-B939-F95DECF66B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10972800" cy="72008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2" descr="C:\Users\chs08\Desktop\MRC-PHE Centre for Environ and Health logo (draft3)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24325" y="6370016"/>
            <a:ext cx="2976331" cy="4433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A650033-C2C5-4F75-AFE9-7CC6CA30A3B8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AA5D8B-5965-4A7A-B939-F95DECF66B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A650033-C2C5-4F75-AFE9-7CC6CA30A3B8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AA5D8B-5965-4A7A-B939-F95DECF66B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A650033-C2C5-4F75-AFE9-7CC6CA30A3B8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AA5D8B-5965-4A7A-B939-F95DECF66B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68760"/>
            <a:ext cx="109728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379F9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00" y="180000"/>
            <a:ext cx="1123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00" y="1089220"/>
            <a:ext cx="11232000" cy="4856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00" y="6498000"/>
            <a:ext cx="96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fld id="{46D46D31-4F81-C84C-9C9E-CC304FB2B6EB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000" y="6498000"/>
            <a:ext cx="9312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2000" y="6498000"/>
            <a:ext cx="960000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lvl1pPr algn="r">
              <a:defRPr sz="100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30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>
    <p:fade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0A2D50"/>
          </a:solidFill>
          <a:latin typeface="Impact"/>
          <a:ea typeface="+mj-ea"/>
          <a:cs typeface="Impact"/>
        </a:defRPr>
      </a:lvl1pPr>
    </p:titleStyle>
    <p:bodyStyle>
      <a:lvl1pPr marL="269875" indent="-269875" algn="l" defTabSz="457200" rtl="0" eaLnBrk="1" latinLnBrk="0" hangingPunct="1">
        <a:lnSpc>
          <a:spcPct val="120000"/>
        </a:lnSpc>
        <a:spcBef>
          <a:spcPts val="0"/>
        </a:spcBef>
        <a:buClr>
          <a:srgbClr val="0A2D50"/>
        </a:buClr>
        <a:buFont typeface="Arial"/>
        <a:buChar char="•"/>
        <a:defRPr sz="2000" kern="1200">
          <a:solidFill>
            <a:schemeClr val="tx1"/>
          </a:solidFill>
          <a:latin typeface="Georgia"/>
          <a:ea typeface="+mn-ea"/>
          <a:cs typeface="Georgia"/>
        </a:defRPr>
      </a:lvl1pPr>
      <a:lvl2pPr marL="539750" indent="-269875" algn="l" defTabSz="457200" rtl="0" eaLnBrk="1" latinLnBrk="0" hangingPunct="1">
        <a:lnSpc>
          <a:spcPct val="120000"/>
        </a:lnSpc>
        <a:spcBef>
          <a:spcPts val="0"/>
        </a:spcBef>
        <a:buClr>
          <a:srgbClr val="0A2D50"/>
        </a:buClr>
        <a:buFont typeface="Arial"/>
        <a:buChar char="•"/>
        <a:defRPr sz="2000" kern="1200">
          <a:solidFill>
            <a:schemeClr val="tx1"/>
          </a:solidFill>
          <a:latin typeface="Georgia"/>
          <a:ea typeface="+mn-ea"/>
          <a:cs typeface="Georgia"/>
        </a:defRPr>
      </a:lvl2pPr>
      <a:lvl3pPr marL="809625" indent="-269875" algn="l" defTabSz="457200" rtl="0" eaLnBrk="1" latinLnBrk="0" hangingPunct="1">
        <a:lnSpc>
          <a:spcPct val="120000"/>
        </a:lnSpc>
        <a:spcBef>
          <a:spcPts val="0"/>
        </a:spcBef>
        <a:buClr>
          <a:srgbClr val="0A2D50"/>
        </a:buClr>
        <a:buFont typeface="Arial"/>
        <a:buChar char="•"/>
        <a:defRPr sz="2000" kern="1200">
          <a:solidFill>
            <a:schemeClr val="tx1"/>
          </a:solidFill>
          <a:latin typeface="Georgia"/>
          <a:ea typeface="+mn-ea"/>
          <a:cs typeface="Georgia"/>
        </a:defRPr>
      </a:lvl3pPr>
      <a:lvl4pPr marL="1079500" indent="-269875" algn="l" defTabSz="457200" rtl="0" eaLnBrk="1" latinLnBrk="0" hangingPunct="1">
        <a:lnSpc>
          <a:spcPct val="120000"/>
        </a:lnSpc>
        <a:spcBef>
          <a:spcPts val="0"/>
        </a:spcBef>
        <a:buClr>
          <a:srgbClr val="0A2D50"/>
        </a:buClr>
        <a:buFont typeface="Arial"/>
        <a:buChar char="•"/>
        <a:defRPr sz="2000" kern="1200">
          <a:solidFill>
            <a:schemeClr val="tx1"/>
          </a:solidFill>
          <a:latin typeface="Georgia"/>
          <a:ea typeface="+mn-ea"/>
          <a:cs typeface="Georgia"/>
        </a:defRPr>
      </a:lvl4pPr>
      <a:lvl5pPr marL="1341438" indent="-261938" algn="l" defTabSz="457200" rtl="0" eaLnBrk="1" latinLnBrk="0" hangingPunct="1">
        <a:lnSpc>
          <a:spcPct val="120000"/>
        </a:lnSpc>
        <a:spcBef>
          <a:spcPts val="0"/>
        </a:spcBef>
        <a:buClr>
          <a:srgbClr val="0A2D50"/>
        </a:buClr>
        <a:buFont typeface="Arial"/>
        <a:buChar char="•"/>
        <a:defRPr sz="20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4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air pollution pedestrian london">
            <a:extLst>
              <a:ext uri="{FF2B5EF4-FFF2-40B4-BE49-F238E27FC236}">
                <a16:creationId xmlns:a16="http://schemas.microsoft.com/office/drawing/2014/main" id="{CF96DB03-B725-5B49-BEA6-7ED677CAE3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-9380" y="-65575"/>
            <a:ext cx="12210759" cy="58517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F587294-EA24-F54C-91C1-E37FCB924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7342" y="3592895"/>
            <a:ext cx="6972301" cy="1255601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latin typeface="Maiandra GD" panose="020E0502030308020204" pitchFamily="34" charset="77"/>
              </a:rPr>
              <a:t>Dr Benjamin Barratt and Dr Diana Varaden </a:t>
            </a:r>
          </a:p>
          <a:p>
            <a:pPr algn="ctr"/>
            <a:r>
              <a:rPr lang="en-GB" sz="1600" dirty="0">
                <a:latin typeface="Maiandra GD" panose="020E0502030308020204" pitchFamily="34" charset="77"/>
              </a:rPr>
              <a:t>Environmental Research Group </a:t>
            </a:r>
          </a:p>
          <a:p>
            <a:pPr algn="ctr"/>
            <a:r>
              <a:rPr lang="en-GB" sz="1600" dirty="0">
                <a:latin typeface="Maiandra GD" panose="020E0502030308020204" pitchFamily="34" charset="77"/>
              </a:rPr>
              <a:t>School of Public Health, Imperial College London  </a:t>
            </a:r>
          </a:p>
          <a:p>
            <a:pPr algn="ctr"/>
            <a:r>
              <a:rPr lang="en-US" sz="1600" dirty="0">
                <a:latin typeface="Maiandra GD" panose="020E0502030308020204" pitchFamily="34" charset="77"/>
              </a:rPr>
              <a:t>February 2021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F5243F-0ECF-3D46-9B04-CB477BFF6C3A}"/>
              </a:ext>
            </a:extLst>
          </p:cNvPr>
          <p:cNvSpPr/>
          <p:nvPr/>
        </p:nvSpPr>
        <p:spPr>
          <a:xfrm>
            <a:off x="1847528" y="1071801"/>
            <a:ext cx="7920568" cy="187743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  <a:latin typeface="Maiandra GD" panose="020E0502030308020204" pitchFamily="34" charset="77"/>
                <a:ea typeface="+mj-ea"/>
                <a:cs typeface="Arial"/>
              </a:rPr>
              <a:t>Monitoring children’s exposure to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  <a:latin typeface="Maiandra GD" panose="020E0502030308020204" pitchFamily="34" charset="77"/>
                <a:ea typeface="+mj-ea"/>
                <a:cs typeface="Arial"/>
              </a:rPr>
              <a:t>air pollution:</a:t>
            </a:r>
          </a:p>
          <a:p>
            <a:pPr algn="ctr"/>
            <a:r>
              <a:rPr lang="en-US" sz="3200" b="1">
                <a:solidFill>
                  <a:srgbClr val="C00000"/>
                </a:solidFill>
                <a:latin typeface="Maiandra GD"/>
                <a:ea typeface="+mj-ea"/>
                <a:cs typeface="Arial"/>
              </a:rPr>
              <a:t>The Breathe London Wearables Study</a:t>
            </a:r>
            <a:br>
              <a:rPr lang="en-US" sz="2800" dirty="0">
                <a:solidFill>
                  <a:srgbClr val="C00000"/>
                </a:solidFill>
                <a:latin typeface="Arial"/>
                <a:ea typeface="+mj-ea"/>
                <a:cs typeface="Arial"/>
              </a:rPr>
            </a:br>
            <a:endParaRPr lang="en-US" sz="2000" dirty="0">
              <a:solidFill>
                <a:srgbClr val="C00000"/>
              </a:solidFill>
              <a:latin typeface="Maiandra GD" panose="020E0502030308020204" pitchFamily="34" charset="77"/>
              <a:ea typeface="+mj-ea"/>
              <a:cs typeface="Arial"/>
            </a:endParaRPr>
          </a:p>
        </p:txBody>
      </p:sp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4346E46E-FE9D-E74D-990E-C0765F48B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719" y="5901317"/>
            <a:ext cx="907596" cy="92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C2CAD30-0282-744E-A16E-60044CF86DF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4521" y="5961368"/>
            <a:ext cx="2295651" cy="869911"/>
          </a:xfrm>
          <a:prstGeom prst="rect">
            <a:avLst/>
          </a:prstGeom>
        </p:spPr>
      </p:pic>
      <p:pic>
        <p:nvPicPr>
          <p:cNvPr id="10" name="Picture 1" descr="image001">
            <a:extLst>
              <a:ext uri="{FF2B5EF4-FFF2-40B4-BE49-F238E27FC236}">
                <a16:creationId xmlns:a16="http://schemas.microsoft.com/office/drawing/2014/main" id="{906AAFD0-6802-4949-927E-8BF717B50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7238" y="5901317"/>
            <a:ext cx="919043" cy="92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56E3893-0037-5844-BD3D-1408EE58B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2064" y="6238137"/>
            <a:ext cx="28829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6464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433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82EF8C-57C5-45F4-A315-E13B70F2C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Sensors to engage, educate and empower</a:t>
            </a:r>
          </a:p>
        </p:txBody>
      </p:sp>
      <p:pic>
        <p:nvPicPr>
          <p:cNvPr id="8" name="Picture 7" descr="Air pollution monitoring backpacks">
            <a:extLst>
              <a:ext uri="{FF2B5EF4-FFF2-40B4-BE49-F238E27FC236}">
                <a16:creationId xmlns:a16="http://schemas.microsoft.com/office/drawing/2014/main" id="{D4863DF1-95A9-4221-99D8-FF2719631F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1209548"/>
            <a:ext cx="9144000" cy="547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4874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5E979-2FD8-5141-9D26-4A0CD969F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289304"/>
            <a:ext cx="11232000" cy="720000"/>
          </a:xfrm>
        </p:spPr>
        <p:txBody>
          <a:bodyPr/>
          <a:lstStyle/>
          <a:p>
            <a:r>
              <a:rPr lang="en-US" dirty="0"/>
              <a:t>Our approach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ED39B3-16FA-4B44-82E2-2682BB225F36}"/>
              </a:ext>
            </a:extLst>
          </p:cNvPr>
          <p:cNvSpPr/>
          <p:nvPr/>
        </p:nvSpPr>
        <p:spPr>
          <a:xfrm>
            <a:off x="597452" y="3081723"/>
            <a:ext cx="4451279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Maiandra GD" panose="020E0502030308020204" pitchFamily="34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Maiandra GD" panose="020E0502030308020204" pitchFamily="34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Maiandra GD" panose="020E0502030308020204" pitchFamily="34" charset="77"/>
              </a:rPr>
              <a:t>Making it personal (but avoidable)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Maiandra GD" panose="020E0502030308020204" pitchFamily="34" charset="77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sz="2400" dirty="0"/>
          </a:p>
          <a:p>
            <a:pPr marL="285750" indent="-285750">
              <a:buFont typeface="Wingdings" pitchFamily="2" charset="2"/>
              <a:buChar char="ü"/>
            </a:pPr>
            <a:endParaRPr lang="en-US" dirty="0"/>
          </a:p>
        </p:txBody>
      </p:sp>
      <p:pic>
        <p:nvPicPr>
          <p:cNvPr id="9" name="Picture 8" descr="A person presenting to a group of people&#10;&#10;Description automatically generated with medium confidence">
            <a:extLst>
              <a:ext uri="{FF2B5EF4-FFF2-40B4-BE49-F238E27FC236}">
                <a16:creationId xmlns:a16="http://schemas.microsoft.com/office/drawing/2014/main" id="{80D19093-79CA-564D-A396-8482646F40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128" y="1008524"/>
            <a:ext cx="3240360" cy="2562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Content Placeholder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E1CEDD5-BEE6-794F-8383-0FCE751B7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920" y="3707193"/>
            <a:ext cx="4209401" cy="2710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5EA32E5-0307-4841-AA86-DF6501401E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190" y="4039476"/>
            <a:ext cx="4127810" cy="2639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224205A-6815-F24D-8F44-64678852040A}"/>
              </a:ext>
            </a:extLst>
          </p:cNvPr>
          <p:cNvSpPr/>
          <p:nvPr/>
        </p:nvSpPr>
        <p:spPr>
          <a:xfrm>
            <a:off x="654790" y="116874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Maiandra GD" panose="020E0502030308020204" pitchFamily="34" charset="77"/>
              </a:rPr>
              <a:t>Raising awareness 	</a:t>
            </a:r>
            <a:r>
              <a:rPr lang="en-US" dirty="0">
                <a:latin typeface="Maiandra GD" panose="020E0502030308020204" pitchFamily="34" charset="77"/>
              </a:rPr>
              <a:t>	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81EEF1-E042-8C40-919F-A65D6E4AC836}"/>
              </a:ext>
            </a:extLst>
          </p:cNvPr>
          <p:cNvSpPr/>
          <p:nvPr/>
        </p:nvSpPr>
        <p:spPr>
          <a:xfrm>
            <a:off x="574341" y="1986864"/>
            <a:ext cx="30816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Maiandra GD" panose="020E0502030308020204" pitchFamily="34" charset="77"/>
              </a:rPr>
              <a:t>Raising understanding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C8BE2-2A67-404F-8E7D-026D696AC5A8}"/>
              </a:ext>
            </a:extLst>
          </p:cNvPr>
          <p:cNvSpPr/>
          <p:nvPr/>
        </p:nvSpPr>
        <p:spPr>
          <a:xfrm>
            <a:off x="576123" y="2791004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Maiandra GD" panose="020E0502030308020204" pitchFamily="34" charset="77"/>
              </a:rPr>
              <a:t>Making air pollution ‘visible’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Maiandra GD" panose="020E0502030308020204" pitchFamily="34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931F24-3912-E045-B2AC-8CC69C336AA1}"/>
              </a:ext>
            </a:extLst>
          </p:cNvPr>
          <p:cNvSpPr/>
          <p:nvPr/>
        </p:nvSpPr>
        <p:spPr>
          <a:xfrm>
            <a:off x="597452" y="4816140"/>
            <a:ext cx="2485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Maiandra GD" panose="020E0502030308020204" pitchFamily="34" charset="77"/>
              </a:rPr>
              <a:t>Providing choice</a:t>
            </a:r>
          </a:p>
        </p:txBody>
      </p:sp>
    </p:spTree>
    <p:extLst>
      <p:ext uri="{BB962C8B-B14F-4D97-AF65-F5344CB8AC3E}">
        <p14:creationId xmlns:p14="http://schemas.microsoft.com/office/powerpoint/2010/main" val="31136045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7B1E5-81C2-3946-A876-1D37B050B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828" y="329513"/>
            <a:ext cx="11232000" cy="720000"/>
          </a:xfrm>
        </p:spPr>
        <p:txBody>
          <a:bodyPr/>
          <a:lstStyle/>
          <a:p>
            <a:r>
              <a:rPr lang="en-US" dirty="0"/>
              <a:t>The impact of our approach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74E4C-030B-0A4D-8106-43FF6436A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18" y="1049513"/>
            <a:ext cx="4968552" cy="488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GB" sz="2400" dirty="0">
                <a:solidFill>
                  <a:srgbClr val="C00000"/>
                </a:solidFill>
                <a:latin typeface="Maiandra GD" panose="020E0502030308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Children </a:t>
            </a:r>
            <a:r>
              <a:rPr lang="en-GB" sz="2400" dirty="0">
                <a:solidFill>
                  <a:srgbClr val="C00000"/>
                </a:solidFill>
                <a:latin typeface="Maiandra GD" panose="020E0502030308020204" pitchFamily="34" charset="77"/>
                <a:cs typeface="Times New Roman" panose="02020603050405020304" pitchFamily="18" charset="0"/>
              </a:rPr>
              <a:t>learn about air </a:t>
            </a:r>
            <a:r>
              <a:rPr lang="en-GB" sz="2400" dirty="0">
                <a:solidFill>
                  <a:srgbClr val="C00000"/>
                </a:solidFill>
                <a:latin typeface="Maiandra GD" panose="020E0502030308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quality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66A977-66BF-0B4B-BBAC-DA3AFFA0ADBA}"/>
              </a:ext>
            </a:extLst>
          </p:cNvPr>
          <p:cNvSpPr/>
          <p:nvPr/>
        </p:nvSpPr>
        <p:spPr>
          <a:xfrm>
            <a:off x="321204" y="4161438"/>
            <a:ext cx="4623035" cy="14257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0085CA"/>
              </a:buClr>
            </a:pPr>
            <a:r>
              <a:rPr lang="en-GB" sz="1733" i="1" dirty="0">
                <a:latin typeface="Calibri" panose="020F0502020204030204" pitchFamily="34" charset="0"/>
                <a:cs typeface="Calibri" panose="020F0502020204030204" pitchFamily="34" charset="0"/>
              </a:rPr>
              <a:t>“I think this project is very important, It is important to  empower the children and give the children knowledge about what is going on about a problem that is very real particularly for them and for their future” (Teacher)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FAF5A-0FCF-F144-8489-2C9767D241D9}"/>
              </a:ext>
            </a:extLst>
          </p:cNvPr>
          <p:cNvSpPr/>
          <p:nvPr/>
        </p:nvSpPr>
        <p:spPr>
          <a:xfrm>
            <a:off x="4483759" y="5470072"/>
            <a:ext cx="3994353" cy="115903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0085CA"/>
              </a:buClr>
            </a:pPr>
            <a:r>
              <a:rPr lang="en-GB" sz="1733" i="1" dirty="0">
                <a:latin typeface="Calibri" panose="020F0502020204030204" pitchFamily="34" charset="0"/>
                <a:cs typeface="Calibri" panose="020F0502020204030204" pitchFamily="34" charset="0"/>
              </a:rPr>
              <a:t>“Thank you for working so hard on this project. It is good to get some empirical data. The kids have got involved, became aware and learnt a lot” (Parent)</a:t>
            </a:r>
          </a:p>
        </p:txBody>
      </p:sp>
      <p:pic>
        <p:nvPicPr>
          <p:cNvPr id="17" name="Picture 16" descr="A picture containing person, indoor, group, people&#10;&#10;Description automatically generated">
            <a:extLst>
              <a:ext uri="{FF2B5EF4-FFF2-40B4-BE49-F238E27FC236}">
                <a16:creationId xmlns:a16="http://schemas.microsoft.com/office/drawing/2014/main" id="{50D21D1D-D084-084A-90AA-C4B2F9C396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298" y="3861048"/>
            <a:ext cx="3204282" cy="2667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6C951BAF-4AFE-BD40-89CF-E148C8D20D50}"/>
              </a:ext>
            </a:extLst>
          </p:cNvPr>
          <p:cNvSpPr/>
          <p:nvPr/>
        </p:nvSpPr>
        <p:spPr>
          <a:xfrm>
            <a:off x="8637892" y="1049513"/>
            <a:ext cx="3052936" cy="1621791"/>
          </a:xfrm>
          <a:prstGeom prst="wedgeRectCallout">
            <a:avLst>
              <a:gd name="adj1" fmla="val 28180"/>
              <a:gd name="adj2" fmla="val 153819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GB" sz="1200" i="1" dirty="0">
                <a:cs typeface="Calibri" panose="020F0502020204030204" pitchFamily="34" charset="0"/>
              </a:rPr>
              <a:t>“I was a bit scared before the project but now I am happy to know that I can do something about it because I didn’t know anything about it but now, I know that I could walk through the parks or back roads and try to stay away from traffic as much as possible” </a:t>
            </a:r>
          </a:p>
          <a:p>
            <a:pPr algn="just"/>
            <a:r>
              <a:rPr lang="en-GB" sz="1200" i="1" dirty="0">
                <a:cs typeface="Calibri" panose="020F0502020204030204" pitchFamily="34" charset="0"/>
              </a:rPr>
              <a:t>(Child - year 4)</a:t>
            </a:r>
            <a:endParaRPr lang="en-US" sz="1200" i="1" dirty="0">
              <a:cs typeface="Calibri" panose="020F0502020204030204" pitchFamily="34" charset="0"/>
            </a:endParaRPr>
          </a:p>
        </p:txBody>
      </p:sp>
      <p:sp>
        <p:nvSpPr>
          <p:cNvPr id="19" name="Rectangular Callout 18">
            <a:extLst>
              <a:ext uri="{FF2B5EF4-FFF2-40B4-BE49-F238E27FC236}">
                <a16:creationId xmlns:a16="http://schemas.microsoft.com/office/drawing/2014/main" id="{E1EED1A0-52B2-3442-97CA-9BBECAAE600A}"/>
              </a:ext>
            </a:extLst>
          </p:cNvPr>
          <p:cNvSpPr/>
          <p:nvPr/>
        </p:nvSpPr>
        <p:spPr>
          <a:xfrm>
            <a:off x="4943872" y="1270851"/>
            <a:ext cx="3600400" cy="1870148"/>
          </a:xfrm>
          <a:prstGeom prst="wedgeRectCallout">
            <a:avLst>
              <a:gd name="adj1" fmla="val 64424"/>
              <a:gd name="adj2" fmla="val 125083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GB" sz="12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GB" sz="1200" i="1" dirty="0">
                <a:cs typeface="Calibri" panose="020F0502020204030204" pitchFamily="34" charset="0"/>
              </a:rPr>
              <a:t>With the project we found that is better to walk than drive and if you do drive to school, you could drive a bit, stop and get out of your car and walk the rest of the way. We also found out that is a lot more polluted on the main roads and that it is better to go through back streets to go wherever you are going” (Child –Year 3 ). </a:t>
            </a:r>
            <a:endParaRPr lang="en-US" sz="1200" i="1" dirty="0"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2257C498-0713-8147-AA64-6F096F441C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1669222"/>
            <a:ext cx="3600400" cy="205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868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7" grpId="0" animBg="1"/>
      <p:bldP spid="15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207654-1E4C-484B-8FFD-2C8BF7CE8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06" y="1075763"/>
            <a:ext cx="5246629" cy="4881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GB" sz="2400" dirty="0">
                <a:solidFill>
                  <a:srgbClr val="C00000"/>
                </a:solidFill>
                <a:latin typeface="Maiandra GD" panose="020E0502030308020204" pitchFamily="34" charset="77"/>
                <a:cs typeface="Times New Roman" panose="02020603050405020304" pitchFamily="18" charset="0"/>
              </a:rPr>
              <a:t>Children conduct research in air quality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DDF3AD-A453-714D-8A47-0D9F48802E63}"/>
              </a:ext>
            </a:extLst>
          </p:cNvPr>
          <p:cNvSpPr/>
          <p:nvPr/>
        </p:nvSpPr>
        <p:spPr>
          <a:xfrm>
            <a:off x="218762" y="1990848"/>
            <a:ext cx="4104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Maiandra GD" panose="020E0502030308020204" pitchFamily="34" charset="0"/>
              </a:rPr>
              <a:t>Children were an active part of the research process.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F48CD0-8D87-7944-9E62-6A4998D190D7}"/>
              </a:ext>
            </a:extLst>
          </p:cNvPr>
          <p:cNvSpPr/>
          <p:nvPr/>
        </p:nvSpPr>
        <p:spPr>
          <a:xfrm>
            <a:off x="458828" y="5950272"/>
            <a:ext cx="5544616" cy="6256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0085CA"/>
              </a:buClr>
            </a:pPr>
            <a:r>
              <a:rPr lang="en-GB" sz="1733" i="1" dirty="0">
                <a:latin typeface="Calibri" panose="020F0502020204030204" pitchFamily="34" charset="0"/>
                <a:cs typeface="Calibri" panose="020F0502020204030204" pitchFamily="34" charset="0"/>
              </a:rPr>
              <a:t>“The project make the children feel like real scientists, like they were taking part in something real” (Teacher)</a:t>
            </a:r>
          </a:p>
        </p:txBody>
      </p:sp>
      <p:pic>
        <p:nvPicPr>
          <p:cNvPr id="10" name="Picture 9" descr="A group of people sitting in a room&#10;&#10;Description automatically generated with low confidence">
            <a:extLst>
              <a:ext uri="{FF2B5EF4-FFF2-40B4-BE49-F238E27FC236}">
                <a16:creationId xmlns:a16="http://schemas.microsoft.com/office/drawing/2014/main" id="{01B14F9E-F737-E24F-8466-A5CA96422D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152" y="3383508"/>
            <a:ext cx="3630369" cy="3276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BC659282-AA4B-BC46-866C-3A9EAC244574}"/>
              </a:ext>
            </a:extLst>
          </p:cNvPr>
          <p:cNvSpPr/>
          <p:nvPr/>
        </p:nvSpPr>
        <p:spPr>
          <a:xfrm>
            <a:off x="9187676" y="1049303"/>
            <a:ext cx="2812980" cy="1200329"/>
          </a:xfrm>
          <a:prstGeom prst="wedgeRectCallout">
            <a:avLst>
              <a:gd name="adj1" fmla="val 32170"/>
              <a:gd name="adj2" fmla="val 230438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200" i="1" dirty="0">
                <a:cs typeface="Calibri" panose="020F0502020204030204" pitchFamily="34" charset="0"/>
              </a:rPr>
              <a:t>“My role in the project was to be a scientist and discover different types of pollution to help to see how much pollution is there and the difference in the different roads” (Child, Year 3) </a:t>
            </a:r>
          </a:p>
        </p:txBody>
      </p:sp>
      <p:sp>
        <p:nvSpPr>
          <p:cNvPr id="16" name="Rectangular Callout 15">
            <a:extLst>
              <a:ext uri="{FF2B5EF4-FFF2-40B4-BE49-F238E27FC236}">
                <a16:creationId xmlns:a16="http://schemas.microsoft.com/office/drawing/2014/main" id="{A88833E2-94CD-8744-B1E3-49B2A43EFB59}"/>
              </a:ext>
            </a:extLst>
          </p:cNvPr>
          <p:cNvSpPr/>
          <p:nvPr/>
        </p:nvSpPr>
        <p:spPr>
          <a:xfrm>
            <a:off x="6672066" y="1049159"/>
            <a:ext cx="2030223" cy="859992"/>
          </a:xfrm>
          <a:prstGeom prst="wedgeRectCallout">
            <a:avLst>
              <a:gd name="adj1" fmla="val 155935"/>
              <a:gd name="adj2" fmla="val 35975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i="1" dirty="0">
                <a:cs typeface="Calibri" panose="020F0502020204030204" pitchFamily="34" charset="0"/>
              </a:rPr>
              <a:t>“It mostly made me feel that I am doing something for the environment”</a:t>
            </a:r>
          </a:p>
          <a:p>
            <a:r>
              <a:rPr lang="en-US" sz="1200" i="1" dirty="0">
                <a:cs typeface="Calibri" panose="020F0502020204030204" pitchFamily="34" charset="0"/>
              </a:rPr>
              <a:t>(Child – year 2 )</a:t>
            </a:r>
          </a:p>
        </p:txBody>
      </p:sp>
      <p:sp>
        <p:nvSpPr>
          <p:cNvPr id="18" name="Rectangular Callout 17">
            <a:extLst>
              <a:ext uri="{FF2B5EF4-FFF2-40B4-BE49-F238E27FC236}">
                <a16:creationId xmlns:a16="http://schemas.microsoft.com/office/drawing/2014/main" id="{F8CC12F6-F33C-044D-AEAC-1EBC2AF60DC0}"/>
              </a:ext>
            </a:extLst>
          </p:cNvPr>
          <p:cNvSpPr/>
          <p:nvPr/>
        </p:nvSpPr>
        <p:spPr>
          <a:xfrm>
            <a:off x="4871864" y="3501008"/>
            <a:ext cx="2952328" cy="825008"/>
          </a:xfrm>
          <a:prstGeom prst="wedgeRectCallout">
            <a:avLst>
              <a:gd name="adj1" fmla="val 66756"/>
              <a:gd name="adj2" fmla="val 120060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i="1" dirty="0">
                <a:cs typeface="Calibri" panose="020F0502020204030204" pitchFamily="34" charset="0"/>
              </a:rPr>
              <a:t>“I found interesting how the monitor can actually study the air in one second!” (Child – year 4 )</a:t>
            </a:r>
          </a:p>
        </p:txBody>
      </p:sp>
      <p:sp>
        <p:nvSpPr>
          <p:cNvPr id="20" name="Rectangular Callout 19">
            <a:extLst>
              <a:ext uri="{FF2B5EF4-FFF2-40B4-BE49-F238E27FC236}">
                <a16:creationId xmlns:a16="http://schemas.microsoft.com/office/drawing/2014/main" id="{69E6AF63-42D5-A340-98C5-F12C57D5237B}"/>
              </a:ext>
            </a:extLst>
          </p:cNvPr>
          <p:cNvSpPr/>
          <p:nvPr/>
        </p:nvSpPr>
        <p:spPr>
          <a:xfrm>
            <a:off x="5749961" y="2409341"/>
            <a:ext cx="2952328" cy="825008"/>
          </a:xfrm>
          <a:prstGeom prst="wedgeRectCallout">
            <a:avLst>
              <a:gd name="adj1" fmla="val 78412"/>
              <a:gd name="adj2" fmla="val 254730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i="1" dirty="0">
                <a:cs typeface="Calibri" panose="020F0502020204030204" pitchFamily="34" charset="0"/>
              </a:rPr>
              <a:t>“I actually got to help collecting information and help to see what we can improve” (Child – year 5 )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8133D34-9FC1-0D40-B9B2-C45C61F7E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828" y="329513"/>
            <a:ext cx="11232000" cy="720000"/>
          </a:xfrm>
        </p:spPr>
        <p:txBody>
          <a:bodyPr/>
          <a:lstStyle/>
          <a:p>
            <a:r>
              <a:rPr lang="en-US" dirty="0"/>
              <a:t>The impact of our approach </a:t>
            </a:r>
          </a:p>
        </p:txBody>
      </p:sp>
      <p:pic>
        <p:nvPicPr>
          <p:cNvPr id="3" name="Picture 2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65993FE1-09B5-374D-8941-CBEF61B7E4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79" y="3230923"/>
            <a:ext cx="4197077" cy="218220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9702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8" grpId="0" animBg="1"/>
      <p:bldP spid="11" grpId="0" animBg="1"/>
      <p:bldP spid="16" grpId="0" animBg="1"/>
      <p:bldP spid="18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8621B-8271-2343-9320-AD161CB3B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60" y="994996"/>
            <a:ext cx="3625993" cy="4881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GB" sz="2400" dirty="0">
                <a:solidFill>
                  <a:srgbClr val="C00000"/>
                </a:solidFill>
                <a:latin typeface="Maiandra GD" panose="020E0502030308020204" pitchFamily="34" charset="77"/>
                <a:cs typeface="Times New Roman" panose="02020603050405020304" pitchFamily="18" charset="0"/>
              </a:rPr>
              <a:t>Children act for air quality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A2E724-EEF1-7C46-A1D7-508C8AF380C8}"/>
              </a:ext>
            </a:extLst>
          </p:cNvPr>
          <p:cNvSpPr/>
          <p:nvPr/>
        </p:nvSpPr>
        <p:spPr>
          <a:xfrm>
            <a:off x="455360" y="2065074"/>
            <a:ext cx="5501063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A2D50"/>
              </a:buClr>
            </a:pPr>
            <a:r>
              <a:rPr lang="en-GB" sz="2400" b="1" dirty="0">
                <a:solidFill>
                  <a:prstClr val="black"/>
                </a:solidFill>
                <a:latin typeface="Maiandra GD" panose="020E0502030308020204" pitchFamily="34" charset="77"/>
                <a:cs typeface="Calibri" panose="020F0502020204030204" pitchFamily="34" charset="0"/>
              </a:rPr>
              <a:t>Did you tell your parents about the project? What did you say?</a:t>
            </a:r>
          </a:p>
          <a:p>
            <a:pPr>
              <a:buClr>
                <a:srgbClr val="0A2D50"/>
              </a:buClr>
            </a:pPr>
            <a:endParaRPr lang="en-GB" dirty="0">
              <a:solidFill>
                <a:prstClr val="black"/>
              </a:solidFill>
              <a:latin typeface="Maiandra GD" panose="020E0502030308020204" pitchFamily="34" charset="77"/>
              <a:cs typeface="Calibri" panose="020F0502020204030204" pitchFamily="34" charset="0"/>
            </a:endParaRPr>
          </a:p>
          <a:p>
            <a:pPr>
              <a:buClr>
                <a:srgbClr val="0A2D50"/>
              </a:buClr>
            </a:pPr>
            <a:r>
              <a:rPr lang="en-GB" sz="2000" i="1" dirty="0">
                <a:solidFill>
                  <a:prstClr val="black"/>
                </a:solidFill>
                <a:latin typeface="Maiandra GD" panose="020E0502030308020204" pitchFamily="34" charset="77"/>
                <a:cs typeface="Calibri" panose="020F0502020204030204" pitchFamily="34" charset="0"/>
              </a:rPr>
              <a:t>"Can we walk to school today?" "Let's go through a different route!" (Child Year 5)</a:t>
            </a:r>
            <a:endParaRPr lang="en-GB" sz="2000" dirty="0">
              <a:solidFill>
                <a:prstClr val="black"/>
              </a:solidFill>
              <a:latin typeface="Maiandra GD" panose="020E0502030308020204" pitchFamily="34" charset="77"/>
              <a:cs typeface="Calibri" panose="020F0502020204030204" pitchFamily="34" charset="0"/>
            </a:endParaRPr>
          </a:p>
          <a:p>
            <a:pPr>
              <a:buClr>
                <a:srgbClr val="0A2D50"/>
              </a:buClr>
            </a:pPr>
            <a:endParaRPr lang="en-GB" sz="2000" i="1" dirty="0">
              <a:solidFill>
                <a:prstClr val="black"/>
              </a:solidFill>
              <a:latin typeface="Maiandra GD" panose="020E0502030308020204" pitchFamily="34" charset="77"/>
              <a:cs typeface="Calibri" panose="020F0502020204030204" pitchFamily="34" charset="0"/>
            </a:endParaRPr>
          </a:p>
          <a:p>
            <a:pPr>
              <a:buClr>
                <a:srgbClr val="0A2D50"/>
              </a:buClr>
            </a:pPr>
            <a:r>
              <a:rPr lang="en-GB" sz="2000" i="1" dirty="0">
                <a:solidFill>
                  <a:prstClr val="black"/>
                </a:solidFill>
                <a:latin typeface="Maiandra GD" panose="020E0502030308020204" pitchFamily="34" charset="77"/>
                <a:cs typeface="Calibri" panose="020F0502020204030204" pitchFamily="34" charset="0"/>
              </a:rPr>
              <a:t>“We need to don't make pollution, the earth is going to be a rubbish land” (Child Year 5)</a:t>
            </a:r>
          </a:p>
          <a:p>
            <a:pPr>
              <a:buClr>
                <a:srgbClr val="0A2D50"/>
              </a:buClr>
            </a:pPr>
            <a:endParaRPr lang="en-GB" sz="2000" i="1" dirty="0">
              <a:solidFill>
                <a:prstClr val="black"/>
              </a:solidFill>
              <a:latin typeface="Maiandra GD" panose="020E0502030308020204" pitchFamily="34" charset="77"/>
              <a:cs typeface="Calibri" panose="020F0502020204030204" pitchFamily="34" charset="0"/>
            </a:endParaRPr>
          </a:p>
          <a:p>
            <a:pPr>
              <a:buClr>
                <a:srgbClr val="0A2D50"/>
              </a:buClr>
            </a:pPr>
            <a:r>
              <a:rPr lang="en-GB" sz="2000" i="1" dirty="0">
                <a:solidFill>
                  <a:prstClr val="black"/>
                </a:solidFill>
                <a:latin typeface="Maiandra GD" panose="020E0502030308020204" pitchFamily="34" charset="77"/>
                <a:cs typeface="Calibri" panose="020F0502020204030204" pitchFamily="34" charset="0"/>
              </a:rPr>
              <a:t>“I said to my dad – try to use your car less” (Child, Year 4)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8C948B-DAE7-E04F-A18D-58737B579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828" y="329513"/>
            <a:ext cx="11232000" cy="720000"/>
          </a:xfrm>
        </p:spPr>
        <p:txBody>
          <a:bodyPr/>
          <a:lstStyle/>
          <a:p>
            <a:r>
              <a:rPr lang="en-US" dirty="0"/>
              <a:t>The impact of our approach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860E43-88F6-8B4C-9013-1734030E4D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5579" y="2480213"/>
            <a:ext cx="5710391" cy="33584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37558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C63B1B-FDA7-8E4C-BA11-A453F17B6E1A}"/>
              </a:ext>
            </a:extLst>
          </p:cNvPr>
          <p:cNvSpPr/>
          <p:nvPr/>
        </p:nvSpPr>
        <p:spPr>
          <a:xfrm>
            <a:off x="456907" y="2108606"/>
            <a:ext cx="5639093" cy="4524315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i="1" dirty="0">
                <a:solidFill>
                  <a:schemeClr val="dk1"/>
                </a:solidFill>
                <a:cs typeface="Calibri" panose="020F0502020204030204" pitchFamily="34" charset="0"/>
              </a:rPr>
              <a:t>“We have 54% of decrease in the  number of people that come by car since we did the project, we got a huge increase in walking, I had to buy extra bicycle sheds now because the majority of the  children are choosing to come by scooter and bike. Even though it was a small group, they did go and speak  and it was talk about in the playground all of that week and afterwards” </a:t>
            </a:r>
          </a:p>
          <a:p>
            <a:r>
              <a:rPr lang="en-GB" sz="1600" i="1" dirty="0">
                <a:solidFill>
                  <a:schemeClr val="dk1"/>
                </a:solidFill>
                <a:cs typeface="Calibri" panose="020F0502020204030204" pitchFamily="34" charset="0"/>
              </a:rPr>
              <a:t>(Teacher 1 school B) </a:t>
            </a:r>
          </a:p>
          <a:p>
            <a:endParaRPr lang="en-GB" sz="1600" i="1" dirty="0">
              <a:cs typeface="Calibri" panose="020F0502020204030204" pitchFamily="34" charset="0"/>
            </a:endParaRPr>
          </a:p>
          <a:p>
            <a:endParaRPr lang="en-GB" sz="1600" i="1" dirty="0">
              <a:solidFill>
                <a:schemeClr val="dk1"/>
              </a:solidFill>
              <a:cs typeface="Calibri" panose="020F0502020204030204" pitchFamily="34" charset="0"/>
            </a:endParaRPr>
          </a:p>
          <a:p>
            <a:endParaRPr lang="en-GB" sz="1600" i="1" dirty="0">
              <a:cs typeface="Calibri" panose="020F0502020204030204" pitchFamily="34" charset="0"/>
            </a:endParaRPr>
          </a:p>
          <a:p>
            <a:endParaRPr lang="en-GB" sz="1600" i="1" dirty="0">
              <a:solidFill>
                <a:schemeClr val="dk1"/>
              </a:solidFill>
              <a:cs typeface="Calibri" panose="020F0502020204030204" pitchFamily="34" charset="0"/>
            </a:endParaRPr>
          </a:p>
          <a:p>
            <a:endParaRPr lang="en-GB" sz="1600" i="1" dirty="0">
              <a:cs typeface="Calibri" panose="020F0502020204030204" pitchFamily="34" charset="0"/>
            </a:endParaRPr>
          </a:p>
          <a:p>
            <a:endParaRPr lang="en-GB" sz="1600" i="1" dirty="0">
              <a:cs typeface="Calibri" panose="020F0502020204030204" pitchFamily="34" charset="0"/>
            </a:endParaRPr>
          </a:p>
          <a:p>
            <a:endParaRPr lang="en-GB" sz="1600" i="1" dirty="0">
              <a:cs typeface="Calibri" panose="020F0502020204030204" pitchFamily="34" charset="0"/>
            </a:endParaRPr>
          </a:p>
          <a:p>
            <a:endParaRPr lang="en-GB" sz="1600" i="1" dirty="0">
              <a:cs typeface="Calibri" panose="020F0502020204030204" pitchFamily="34" charset="0"/>
            </a:endParaRPr>
          </a:p>
          <a:p>
            <a:endParaRPr lang="en-GB" sz="1600" i="1" dirty="0">
              <a:solidFill>
                <a:schemeClr val="dk1"/>
              </a:solidFill>
              <a:cs typeface="Calibri" panose="020F0502020204030204" pitchFamily="34" charset="0"/>
            </a:endParaRPr>
          </a:p>
          <a:p>
            <a:endParaRPr lang="en-GB" sz="1600" i="1" dirty="0">
              <a:solidFill>
                <a:schemeClr val="dk1"/>
              </a:solidFill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06E65D-07B6-D943-A160-82C5F45B52B0}"/>
              </a:ext>
            </a:extLst>
          </p:cNvPr>
          <p:cNvSpPr/>
          <p:nvPr/>
        </p:nvSpPr>
        <p:spPr>
          <a:xfrm>
            <a:off x="422687" y="1190780"/>
            <a:ext cx="11161240" cy="78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latin typeface="Maiandra GD" panose="020E0502030308020204" pitchFamily="34" charset="77"/>
                <a:ea typeface="Calibri" panose="020F0502020204030204" pitchFamily="34" charset="0"/>
                <a:cs typeface="Arial" panose="020B0604020202020204" pitchFamily="34" charset="0"/>
              </a:rPr>
              <a:t>Raising children’s awareness to air pollution and actively involving them in research activities can lead to positive changes in behaviour throughout the community.</a:t>
            </a:r>
            <a:endParaRPr lang="en-GB" sz="1600" dirty="0">
              <a:latin typeface="Maiandra GD" panose="020E0502030308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36B883-09F2-C44E-B65F-DA88AA721014}"/>
              </a:ext>
            </a:extLst>
          </p:cNvPr>
          <p:cNvSpPr/>
          <p:nvPr/>
        </p:nvSpPr>
        <p:spPr>
          <a:xfrm>
            <a:off x="384965" y="875458"/>
            <a:ext cx="4112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  <a:latin typeface="Maiandra GD" panose="020E0502030308020204" pitchFamily="34" charset="77"/>
                <a:cs typeface="Times New Roman" panose="02020603050405020304" pitchFamily="18" charset="0"/>
              </a:rPr>
              <a:t>Positive changes in behaviour</a:t>
            </a:r>
            <a:endParaRPr lang="en-US" sz="2400" dirty="0">
              <a:solidFill>
                <a:srgbClr val="C00000"/>
              </a:solidFill>
              <a:latin typeface="Maiandra GD" panose="020E0502030308020204" pitchFamily="34" charset="77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C29297-9A81-C943-AE67-D9B6D68EF655}"/>
              </a:ext>
            </a:extLst>
          </p:cNvPr>
          <p:cNvSpPr/>
          <p:nvPr/>
        </p:nvSpPr>
        <p:spPr>
          <a:xfrm>
            <a:off x="6918363" y="2839876"/>
            <a:ext cx="4968552" cy="3108543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i="1" dirty="0">
                <a:solidFill>
                  <a:schemeClr val="dk1"/>
                </a:solidFill>
                <a:cs typeface="Calibri" panose="020F0502020204030204" pitchFamily="34" charset="0"/>
              </a:rPr>
              <a:t>As a result of taking part in the study, 31% of the children and parents questioned changed the way they commute to and from school in order to reduce their exposure to air pollution</a:t>
            </a:r>
            <a:endParaRPr lang="en-US" sz="2800" i="1" dirty="0">
              <a:solidFill>
                <a:schemeClr val="dk1"/>
              </a:solidFill>
              <a:cs typeface="Calibri" panose="020F0502020204030204" pitchFamily="34" charset="0"/>
            </a:endParaRPr>
          </a:p>
        </p:txBody>
      </p:sp>
      <p:pic>
        <p:nvPicPr>
          <p:cNvPr id="13" name="Picture 12" descr="A picture containing outdoor, person, playground&#10;&#10;Description automatically generated">
            <a:extLst>
              <a:ext uri="{FF2B5EF4-FFF2-40B4-BE49-F238E27FC236}">
                <a16:creationId xmlns:a16="http://schemas.microsoft.com/office/drawing/2014/main" id="{AE14B1B9-ECF1-C74F-B996-1647547AA8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61" y="4193161"/>
            <a:ext cx="2994696" cy="22226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5351BB-5381-1742-AD7A-1C93A1C705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215" y="4434633"/>
            <a:ext cx="1464051" cy="195206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20F2462-A2B6-3540-A000-6A468E0F5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828" y="329513"/>
            <a:ext cx="11232000" cy="720000"/>
          </a:xfrm>
        </p:spPr>
        <p:txBody>
          <a:bodyPr/>
          <a:lstStyle/>
          <a:p>
            <a:r>
              <a:rPr lang="en-US" dirty="0"/>
              <a:t>The impact of our approach </a:t>
            </a:r>
          </a:p>
        </p:txBody>
      </p:sp>
    </p:spTree>
    <p:extLst>
      <p:ext uri="{BB962C8B-B14F-4D97-AF65-F5344CB8AC3E}">
        <p14:creationId xmlns:p14="http://schemas.microsoft.com/office/powerpoint/2010/main" val="19279670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8391D-90A3-8447-9F36-C03445856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0E971-322E-C84C-B590-DBA97920C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628800"/>
            <a:ext cx="11232000" cy="4856400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GB" dirty="0">
                <a:latin typeface="Maiandra GD" panose="020E0502030308020204" pitchFamily="34" charset="77"/>
                <a:ea typeface="Calibri" panose="020F0502020204030204" pitchFamily="34" charset="0"/>
              </a:rPr>
              <a:t>With suitable technical support, portable air pollution technology offers the potential for school children to carry out their own air pollution monitoring projects.</a:t>
            </a:r>
          </a:p>
          <a:p>
            <a:pPr marL="342900" lvl="0" indent="-342900">
              <a:lnSpc>
                <a:spcPct val="115000"/>
              </a:lnSpc>
              <a:buFont typeface="Symbol" pitchFamily="2" charset="2"/>
              <a:buChar char=""/>
            </a:pPr>
            <a:endParaRPr lang="en-GB" dirty="0">
              <a:latin typeface="Maiandra GD" panose="020E0502030308020204" pitchFamily="34" charset="77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GB" dirty="0">
                <a:solidFill>
                  <a:srgbClr val="000000"/>
                </a:solidFill>
                <a:latin typeface="Maiandra GD" panose="020E0502030308020204" pitchFamily="34" charset="77"/>
                <a:ea typeface="Calibri" panose="020F0502020204030204" pitchFamily="34" charset="0"/>
              </a:rPr>
              <a:t>Citizen science can encourage participation and stimulate compliance with study protocols.</a:t>
            </a:r>
          </a:p>
          <a:p>
            <a:pPr marL="342900" lvl="0" indent="-342900">
              <a:lnSpc>
                <a:spcPct val="115000"/>
              </a:lnSpc>
              <a:buFont typeface="Symbol" pitchFamily="2" charset="2"/>
              <a:buChar char=""/>
            </a:pPr>
            <a:endParaRPr lang="en-GB" dirty="0">
              <a:latin typeface="Maiandra GD" panose="020E0502030308020204" pitchFamily="34" charset="77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GB" dirty="0">
                <a:solidFill>
                  <a:srgbClr val="000000"/>
                </a:solidFill>
                <a:latin typeface="Maiandra GD" panose="020E0502030308020204" pitchFamily="34" charset="77"/>
                <a:ea typeface="Calibri" panose="020F0502020204030204" pitchFamily="34" charset="0"/>
              </a:rPr>
              <a:t>Raising children’s awareness to air pollution and actively involving them in research activities can lead to positive changes in behaviour</a:t>
            </a:r>
          </a:p>
          <a:p>
            <a:pPr marL="342900" lvl="0" indent="-342900">
              <a:lnSpc>
                <a:spcPct val="115000"/>
              </a:lnSpc>
              <a:buFont typeface="Symbol" pitchFamily="2" charset="2"/>
              <a:buChar char=""/>
            </a:pPr>
            <a:endParaRPr lang="en-GB" dirty="0">
              <a:latin typeface="Maiandra GD" panose="020E0502030308020204" pitchFamily="34" charset="77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GB" dirty="0">
                <a:latin typeface="Maiandra GD" panose="020E0502030308020204" pitchFamily="34" charset="77"/>
                <a:ea typeface="Calibri" panose="020F0502020204030204" pitchFamily="34" charset="0"/>
              </a:rPr>
              <a:t>Understanding where and when children are exposed to higher levels of air pollution will allow to focus resources in these areas.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75119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CEF5937-8390-4C29-8648-A94B03BFE88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21767" y="5661248"/>
            <a:ext cx="8748464" cy="9794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Many thanks to all our air quality scientists (the children), their parents and teachers</a:t>
            </a:r>
          </a:p>
          <a:p>
            <a:pPr marL="0" indent="0" algn="ctr">
              <a:buNone/>
            </a:pPr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Backpacks were designed and provided by Dyson Ltd following a competitive selection process.</a:t>
            </a:r>
          </a:p>
          <a:p>
            <a:pPr marL="0" indent="0" algn="ctr">
              <a:buNone/>
            </a:pPr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Approved by the King’s College Research Ethics Committee, King’s College London. </a:t>
            </a:r>
          </a:p>
          <a:p>
            <a:endParaRPr lang="en-GB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0B5324-697E-445D-8C18-585F59A0A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989768" y="1191376"/>
            <a:ext cx="2541017" cy="39919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1302AEB-FFB8-B143-8D90-F65DAF6E7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43912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09BCE-9AC1-3D4B-9574-1553643CD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340768"/>
            <a:ext cx="11232000" cy="485640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GB">
                <a:latin typeface="Maiandra GD"/>
                <a:cs typeface="Calibri"/>
              </a:rPr>
              <a:t>To tackle the air pollution issue and implement effective strategies to reduce child exposure, is important to understand</a:t>
            </a:r>
            <a:r>
              <a:rPr lang="en-GB" b="1" u="sng">
                <a:latin typeface="Maiandra GD"/>
                <a:cs typeface="Calibri"/>
              </a:rPr>
              <a:t> how </a:t>
            </a:r>
            <a:r>
              <a:rPr lang="en-GB">
                <a:latin typeface="Maiandra GD"/>
                <a:cs typeface="Calibri"/>
              </a:rPr>
              <a:t>children are exposed to this risk, and </a:t>
            </a:r>
            <a:r>
              <a:rPr lang="en-GB" b="1" u="sng">
                <a:latin typeface="Maiandra GD"/>
                <a:cs typeface="Calibri"/>
              </a:rPr>
              <a:t>where</a:t>
            </a:r>
            <a:r>
              <a:rPr lang="en-GB">
                <a:latin typeface="Maiandra GD"/>
                <a:cs typeface="Calibri"/>
              </a:rPr>
              <a:t> and </a:t>
            </a:r>
            <a:r>
              <a:rPr lang="en-GB" b="1" u="sng">
                <a:latin typeface="Maiandra GD"/>
                <a:cs typeface="Calibri"/>
              </a:rPr>
              <a:t>when</a:t>
            </a:r>
            <a:r>
              <a:rPr lang="en-GB">
                <a:latin typeface="Maiandra GD"/>
                <a:cs typeface="Calibri"/>
              </a:rPr>
              <a:t> the risks are highest.</a:t>
            </a:r>
            <a:endParaRPr lang="en-US" dirty="0"/>
          </a:p>
          <a:p>
            <a:endParaRPr lang="en-GB" dirty="0">
              <a:latin typeface="Maiandra GD" panose="020E0502030308020204" pitchFamily="34" charset="77"/>
            </a:endParaRPr>
          </a:p>
          <a:p>
            <a:r>
              <a:rPr lang="en-GB">
                <a:latin typeface="Maiandra GD"/>
                <a:cs typeface="Calibri"/>
              </a:rPr>
              <a:t>Children's</a:t>
            </a:r>
            <a:r>
              <a:rPr lang="en-GB" dirty="0">
                <a:latin typeface="Maiandra GD"/>
                <a:cs typeface="Calibri"/>
              </a:rPr>
              <a:t> exposures to air pollution </a:t>
            </a:r>
            <a:r>
              <a:rPr lang="en-GB">
                <a:latin typeface="Maiandra GD"/>
                <a:cs typeface="Calibri"/>
              </a:rPr>
              <a:t>are heterogenous, based on weather conditions, geography, commuting behaviour, school environment and home environment.</a:t>
            </a:r>
            <a:endParaRPr lang="en-GB" dirty="0">
              <a:latin typeface="Maiandra GD"/>
              <a:cs typeface="Calibri"/>
            </a:endParaRPr>
          </a:p>
          <a:p>
            <a:endParaRPr lang="en-GB" dirty="0">
              <a:latin typeface="Maiandra GD" panose="020E0502030308020204" pitchFamily="34" charset="77"/>
            </a:endParaRPr>
          </a:p>
          <a:p>
            <a:endParaRPr lang="en-GB" dirty="0">
              <a:latin typeface="Maiandra GD" panose="020E0502030308020204" pitchFamily="34" charset="77"/>
            </a:endParaRPr>
          </a:p>
          <a:p>
            <a:pPr marL="0" indent="0">
              <a:buNone/>
            </a:pPr>
            <a:r>
              <a:rPr lang="en-GB" dirty="0">
                <a:latin typeface="Maiandra GD"/>
                <a:cs typeface="Calibri"/>
              </a:rPr>
              <a:t>We conducted a large-scale study to (</a:t>
            </a:r>
            <a:r>
              <a:rPr lang="en-GB" dirty="0" err="1">
                <a:latin typeface="Maiandra GD"/>
                <a:cs typeface="Calibri"/>
              </a:rPr>
              <a:t>i</a:t>
            </a:r>
            <a:r>
              <a:rPr lang="en-GB" dirty="0">
                <a:latin typeface="Maiandra GD"/>
                <a:cs typeface="Calibri"/>
              </a:rPr>
              <a:t>) characterise school children’s exposure to air pollution during a typical school week using low-cost sensors and (ii) assess the extent to which a citizen science approach to data collection could contribute to and impact the research development and outcomes.  </a:t>
            </a:r>
            <a:endParaRPr lang="en-GB" dirty="0">
              <a:latin typeface="Maiandra GD" panose="020E0502030308020204" pitchFamily="34" charset="77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74ED29-F0F2-6741-AA77-BCBC415AB195}"/>
              </a:ext>
            </a:extLst>
          </p:cNvPr>
          <p:cNvSpPr/>
          <p:nvPr/>
        </p:nvSpPr>
        <p:spPr>
          <a:xfrm>
            <a:off x="480000" y="327605"/>
            <a:ext cx="47227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0A2D50"/>
                </a:solidFill>
                <a:latin typeface="Impact"/>
                <a:ea typeface="+mj-ea"/>
              </a:rPr>
              <a:t>Breathe London Wearables</a:t>
            </a:r>
            <a:endParaRPr lang="en-US" sz="3200" dirty="0">
              <a:solidFill>
                <a:srgbClr val="0A2D50"/>
              </a:solidFill>
              <a:latin typeface="Impac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4798285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404CA6C-D3C8-467C-8B6E-D44EAA14B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Breathe London Wearables</a:t>
            </a:r>
            <a:endParaRPr lang="en-GB" baseline="-25000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88A09F48-E924-0F47-8F23-F9B142132C89}"/>
              </a:ext>
            </a:extLst>
          </p:cNvPr>
          <p:cNvSpPr txBox="1">
            <a:spLocks/>
          </p:cNvSpPr>
          <p:nvPr/>
        </p:nvSpPr>
        <p:spPr>
          <a:xfrm>
            <a:off x="463110" y="1264003"/>
            <a:ext cx="4783504" cy="2710468"/>
          </a:xfrm>
          <a:prstGeom prst="rect">
            <a:avLst/>
          </a:prstGeom>
        </p:spPr>
        <p:txBody>
          <a:bodyPr lIns="91440" tIns="45720" rIns="91440" bIns="45720" anchor="t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»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GB" sz="3800" dirty="0">
                <a:latin typeface="Maiandra GD" panose="020E0502030308020204" pitchFamily="34" charset="77"/>
              </a:rPr>
              <a:t>5 weeks </a:t>
            </a:r>
          </a:p>
          <a:p>
            <a:pPr>
              <a:spcBef>
                <a:spcPts val="600"/>
              </a:spcBef>
            </a:pPr>
            <a:r>
              <a:rPr lang="en-GB" sz="3800" dirty="0">
                <a:latin typeface="Maiandra GD" panose="020E0502030308020204" pitchFamily="34" charset="77"/>
              </a:rPr>
              <a:t>5 primary schools</a:t>
            </a:r>
          </a:p>
          <a:p>
            <a:pPr>
              <a:spcBef>
                <a:spcPts val="600"/>
              </a:spcBef>
            </a:pPr>
            <a:r>
              <a:rPr lang="en-GB" sz="3800" dirty="0">
                <a:latin typeface="Maiandra GD" panose="020E0502030308020204" pitchFamily="34" charset="77"/>
              </a:rPr>
              <a:t>258 children</a:t>
            </a:r>
          </a:p>
          <a:p>
            <a:pPr>
              <a:spcBef>
                <a:spcPts val="600"/>
              </a:spcBef>
            </a:pPr>
            <a:r>
              <a:rPr lang="en-GB" sz="3800" dirty="0">
                <a:latin typeface="Maiandra GD" panose="020E0502030308020204" pitchFamily="34" charset="77"/>
              </a:rPr>
              <a:t>30 teachers</a:t>
            </a:r>
          </a:p>
          <a:p>
            <a:pPr>
              <a:spcBef>
                <a:spcPts val="600"/>
              </a:spcBef>
            </a:pPr>
            <a:r>
              <a:rPr lang="en-GB" sz="3800" dirty="0">
                <a:latin typeface="Maiandra GD" panose="020E0502030308020204" pitchFamily="34" charset="77"/>
              </a:rPr>
              <a:t>80 Dyson sensor backpacks</a:t>
            </a:r>
          </a:p>
          <a:p>
            <a:pPr>
              <a:spcBef>
                <a:spcPts val="600"/>
              </a:spcBef>
            </a:pPr>
            <a:r>
              <a:rPr lang="en-GB" sz="3800" dirty="0">
                <a:latin typeface="Maiandra GD" panose="020E0502030308020204" pitchFamily="34" charset="77"/>
              </a:rPr>
              <a:t>2,000 school journeys</a:t>
            </a:r>
          </a:p>
          <a:p>
            <a:endParaRPr lang="en-GB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7348911-0026-BA4D-8B40-B400983B5084}"/>
              </a:ext>
            </a:extLst>
          </p:cNvPr>
          <p:cNvSpPr txBox="1">
            <a:spLocks/>
          </p:cNvSpPr>
          <p:nvPr/>
        </p:nvSpPr>
        <p:spPr>
          <a:xfrm>
            <a:off x="5884006" y="1307419"/>
            <a:ext cx="6116650" cy="303105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»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GB" sz="2400" dirty="0">
                <a:latin typeface="Maiandra GD" panose="020E0502030308020204" pitchFamily="34" charset="77"/>
              </a:rPr>
              <a:t>490 million measurements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GB" sz="2400" dirty="0">
                <a:latin typeface="Maiandra GD" panose="020E0502030308020204" pitchFamily="34" charset="77"/>
              </a:rPr>
              <a:t>10 education sessions 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GB" sz="2400" dirty="0">
                <a:latin typeface="Maiandra GD" panose="020E0502030308020204" pitchFamily="34" charset="77"/>
              </a:rPr>
              <a:t>300 “I’m an air quality scientist” badges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GB" sz="2400" dirty="0">
                <a:latin typeface="Maiandra GD" panose="020E0502030308020204" pitchFamily="34" charset="77"/>
              </a:rPr>
              <a:t>700 surveys (children and parents)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GB" sz="2400" dirty="0">
                <a:latin typeface="Maiandra GD" panose="020E0502030308020204" pitchFamily="34" charset="77"/>
              </a:rPr>
              <a:t>20 focus groups (children and parents)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GB" sz="2400" dirty="0">
                <a:latin typeface="Maiandra GD" panose="020E0502030308020204" pitchFamily="34" charset="77"/>
              </a:rPr>
              <a:t>10 Interviews</a:t>
            </a:r>
          </a:p>
          <a:p>
            <a:endParaRPr lang="en-GB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06AE1A-BF29-1341-B075-BF215CD67F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78" y="4367105"/>
            <a:ext cx="2750922" cy="1684940"/>
          </a:xfrm>
          <a:prstGeom prst="rect">
            <a:avLst/>
          </a:prstGeom>
        </p:spPr>
      </p:pic>
      <p:pic>
        <p:nvPicPr>
          <p:cNvPr id="14" name="Picture 13" descr="A picture containing person, indoor, person, sitting&#10;&#10;Description automatically generated">
            <a:extLst>
              <a:ext uri="{FF2B5EF4-FFF2-40B4-BE49-F238E27FC236}">
                <a16:creationId xmlns:a16="http://schemas.microsoft.com/office/drawing/2014/main" id="{2668E36E-EEE8-A649-A2B6-38E6BBCA14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5386" y="4522110"/>
            <a:ext cx="2058620" cy="1994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623E75-32CD-674C-BA1C-7A56230623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167557" y="4560300"/>
            <a:ext cx="1221244" cy="1918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A picture containing indoor, filled, black, full&#10;&#10;Description automatically generated">
            <a:extLst>
              <a:ext uri="{FF2B5EF4-FFF2-40B4-BE49-F238E27FC236}">
                <a16:creationId xmlns:a16="http://schemas.microsoft.com/office/drawing/2014/main" id="{5E1A346C-ACED-7444-ADFB-32F6928856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738" y="4338474"/>
            <a:ext cx="2944854" cy="169044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190640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389B8-FEAE-4383-99DE-3E983692D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Sensor development and testing</a:t>
            </a:r>
          </a:p>
        </p:txBody>
      </p:sp>
      <p:pic>
        <p:nvPicPr>
          <p:cNvPr id="8" name="Picture 8" descr="A bunch of luggage sitting on top of a building&#10;&#10;Description automatically generated">
            <a:extLst>
              <a:ext uri="{FF2B5EF4-FFF2-40B4-BE49-F238E27FC236}">
                <a16:creationId xmlns:a16="http://schemas.microsoft.com/office/drawing/2014/main" id="{436C2AD6-9497-470A-AD3E-FB3CD7D91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278" y="1097066"/>
            <a:ext cx="4109224" cy="5481623"/>
          </a:xfrm>
          <a:prstGeom prst="rect">
            <a:avLst/>
          </a:prstGeom>
        </p:spPr>
      </p:pic>
      <p:pic>
        <p:nvPicPr>
          <p:cNvPr id="9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F7F29A2-0586-4634-9094-C06ED40AA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44" y="1328567"/>
            <a:ext cx="6887736" cy="372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877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39ABE-0C69-45C3-B44F-D51A80841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/>
              </a:rPr>
              <a:t>Embedded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736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D468FBF9-9410-AF45-B399-92D1FC0A0D0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54" y="1680343"/>
            <a:ext cx="6823135" cy="4019394"/>
          </a:xfrm>
          <a:prstGeom prst="rect">
            <a:avLst/>
          </a:prstGeom>
        </p:spPr>
      </p:pic>
      <p:pic>
        <p:nvPicPr>
          <p:cNvPr id="6" name="Picture 5" descr="A group of people walking in front of a building&#10;&#10;Description automatically generated">
            <a:extLst>
              <a:ext uri="{FF2B5EF4-FFF2-40B4-BE49-F238E27FC236}">
                <a16:creationId xmlns:a16="http://schemas.microsoft.com/office/drawing/2014/main" id="{D0BD7AC3-9867-804A-8486-6E7F394AE8F9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2452" y="290379"/>
            <a:ext cx="2740197" cy="29585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00B45D-1268-734E-9EA4-85E0193B543A}"/>
              </a:ext>
            </a:extLst>
          </p:cNvPr>
          <p:cNvSpPr/>
          <p:nvPr/>
        </p:nvSpPr>
        <p:spPr>
          <a:xfrm>
            <a:off x="407368" y="404664"/>
            <a:ext cx="5923160" cy="369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>
              <a:lnSpc>
                <a:spcPct val="107000"/>
              </a:lnSpc>
              <a:spcBef>
                <a:spcPts val="200"/>
              </a:spcBef>
            </a:pPr>
            <a:r>
              <a:rPr lang="en-GB" b="1" dirty="0">
                <a:solidFill>
                  <a:srgbClr val="2F5496"/>
                </a:solidFill>
                <a:latin typeface="Maiandra GD" panose="020E0502030308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Children's exposure to PM</a:t>
            </a:r>
            <a:r>
              <a:rPr lang="en-GB" b="1" baseline="-25000" dirty="0">
                <a:solidFill>
                  <a:srgbClr val="2F5496"/>
                </a:solidFill>
                <a:latin typeface="Maiandra GD" panose="020E0502030308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2.5 </a:t>
            </a:r>
            <a:r>
              <a:rPr lang="en-GB" b="1" dirty="0">
                <a:solidFill>
                  <a:srgbClr val="2F5496"/>
                </a:solidFill>
                <a:latin typeface="Maiandra GD" panose="020E0502030308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during a typical school day  </a:t>
            </a:r>
          </a:p>
        </p:txBody>
      </p:sp>
      <p:pic>
        <p:nvPicPr>
          <p:cNvPr id="2" name="Picture 3" descr="Map&#10;&#10;Description automatically generated">
            <a:extLst>
              <a:ext uri="{FF2B5EF4-FFF2-40B4-BE49-F238E27FC236}">
                <a16:creationId xmlns:a16="http://schemas.microsoft.com/office/drawing/2014/main" id="{8E28FACA-AAFD-4342-9432-0A4D878B4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0157" y="3457516"/>
            <a:ext cx="4049485" cy="313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4575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2A52-CF1A-384E-93E8-A37B3D89B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5165784"/>
            <a:ext cx="5976664" cy="1364492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Maiandra GD" panose="020E0502030308020204" pitchFamily="34" charset="77"/>
              </a:rPr>
              <a:t>60% of journeys were by foot (42-88%)</a:t>
            </a:r>
          </a:p>
          <a:p>
            <a:r>
              <a:rPr lang="en-GB" sz="2400" dirty="0">
                <a:latin typeface="Maiandra GD" panose="020E0502030308020204" pitchFamily="34" charset="77"/>
              </a:rPr>
              <a:t>45% of journeys were less than 10 minutes</a:t>
            </a:r>
          </a:p>
          <a:p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BD63E2B-8717-9242-883F-717037CA80E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468" y="1268760"/>
            <a:ext cx="9577064" cy="35283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3B005F-1E70-6F40-AE83-395378CAC3AD}"/>
              </a:ext>
            </a:extLst>
          </p:cNvPr>
          <p:cNvSpPr/>
          <p:nvPr/>
        </p:nvSpPr>
        <p:spPr>
          <a:xfrm>
            <a:off x="407368" y="520344"/>
            <a:ext cx="8355107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333"/>
              </a:spcAft>
            </a:pPr>
            <a:r>
              <a:rPr lang="en-GB" sz="1867" dirty="0">
                <a:solidFill>
                  <a:srgbClr val="44546A"/>
                </a:solidFill>
                <a:latin typeface="Maiandra GD" panose="020E0502030308020204" pitchFamily="34" charset="77"/>
                <a:ea typeface="Calibri" panose="020F0502020204030204" pitchFamily="34" charset="0"/>
              </a:rPr>
              <a:t>Transport modes of participating children during the monitoring periods </a:t>
            </a:r>
            <a:endParaRPr lang="en-GB" sz="1867" i="1" dirty="0">
              <a:solidFill>
                <a:srgbClr val="44546A"/>
              </a:solidFill>
              <a:latin typeface="Maiandra GD" panose="020E0502030308020204" pitchFamily="34" charset="77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63574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962CA1-25D9-FD4D-B804-3A0651F01E7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08" y="1412776"/>
            <a:ext cx="6362700" cy="46355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43D3CC5-7C3E-5642-A0AA-40BC7FC17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377716"/>
            <a:ext cx="11232000" cy="72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07000"/>
              </a:lnSpc>
              <a:spcBef>
                <a:spcPts val="200"/>
              </a:spcBef>
            </a:pPr>
            <a:r>
              <a:rPr lang="en-GB" sz="1600" b="1" dirty="0">
                <a:solidFill>
                  <a:srgbClr val="2F5496"/>
                </a:solidFill>
                <a:latin typeface="Maiandra GD" panose="020E0502030308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Transport activity patterns and exposure to PM</a:t>
            </a:r>
            <a:r>
              <a:rPr lang="en-GB" sz="1600" b="1" baseline="-25000" dirty="0">
                <a:solidFill>
                  <a:srgbClr val="2F5496"/>
                </a:solidFill>
                <a:latin typeface="Maiandra GD" panose="020E0502030308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2.5 </a:t>
            </a:r>
            <a:endParaRPr lang="en-GB" sz="1600" b="1" dirty="0">
              <a:solidFill>
                <a:srgbClr val="2F5496"/>
              </a:solidFill>
              <a:latin typeface="Maiandra GD" panose="020E0502030308020204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FA71FD-8A60-E945-9A88-D30135C99E5B}"/>
              </a:ext>
            </a:extLst>
          </p:cNvPr>
          <p:cNvSpPr/>
          <p:nvPr/>
        </p:nvSpPr>
        <p:spPr>
          <a:xfrm>
            <a:off x="7392144" y="2420888"/>
            <a:ext cx="46085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Maiandra GD" panose="020E0502030308020204" pitchFamily="34" charset="77"/>
              </a:rPr>
              <a:t>Those walking along back streets were exposed to the lowest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Maiandra GD" panose="020E050203030802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Maiandra GD" panose="020E0502030308020204" pitchFamily="34" charset="77"/>
              </a:rPr>
              <a:t>Some extremely high concentrations were recorded in cars and buses</a:t>
            </a:r>
          </a:p>
        </p:txBody>
      </p:sp>
    </p:spTree>
    <p:extLst>
      <p:ext uri="{BB962C8B-B14F-4D97-AF65-F5344CB8AC3E}">
        <p14:creationId xmlns:p14="http://schemas.microsoft.com/office/powerpoint/2010/main" val="297879631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4073F-1E47-4440-BA73-320EB080B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491279"/>
            <a:ext cx="11232000" cy="720000"/>
          </a:xfrm>
        </p:spPr>
        <p:txBody>
          <a:bodyPr/>
          <a:lstStyle/>
          <a:p>
            <a:r>
              <a:rPr lang="en-GB" sz="1600" b="1" dirty="0">
                <a:solidFill>
                  <a:srgbClr val="2F5496"/>
                </a:solidFill>
                <a:latin typeface="Maiandra GD" panose="020E0502030308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Child’s commute to and from school, on a typical school day</a:t>
            </a:r>
            <a:endParaRPr lang="en-US" sz="1600" b="1" dirty="0">
              <a:solidFill>
                <a:srgbClr val="2F5496"/>
              </a:solidFill>
              <a:latin typeface="Maiandra GD" panose="020E0502030308020204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grpSp>
        <p:nvGrpSpPr>
          <p:cNvPr id="7" name="Gruppe 44">
            <a:extLst>
              <a:ext uri="{FF2B5EF4-FFF2-40B4-BE49-F238E27FC236}">
                <a16:creationId xmlns:a16="http://schemas.microsoft.com/office/drawing/2014/main" id="{BA2FCD6D-23D4-1F4E-A7B3-AA27DD2FC3D1}"/>
              </a:ext>
            </a:extLst>
          </p:cNvPr>
          <p:cNvGrpSpPr/>
          <p:nvPr/>
        </p:nvGrpSpPr>
        <p:grpSpPr>
          <a:xfrm>
            <a:off x="1595500" y="1667779"/>
            <a:ext cx="9001000" cy="3960440"/>
            <a:chOff x="1" y="0"/>
            <a:chExt cx="6183540" cy="2876550"/>
          </a:xfrm>
        </p:grpSpPr>
        <p:grpSp>
          <p:nvGrpSpPr>
            <p:cNvPr id="8" name="Gruppe 45">
              <a:extLst>
                <a:ext uri="{FF2B5EF4-FFF2-40B4-BE49-F238E27FC236}">
                  <a16:creationId xmlns:a16="http://schemas.microsoft.com/office/drawing/2014/main" id="{715944E1-5F73-E445-8E9D-D4472122C091}"/>
                </a:ext>
              </a:extLst>
            </p:cNvPr>
            <p:cNvGrpSpPr/>
            <p:nvPr/>
          </p:nvGrpSpPr>
          <p:grpSpPr>
            <a:xfrm>
              <a:off x="1" y="0"/>
              <a:ext cx="6183540" cy="2876550"/>
              <a:chOff x="1055" y="0"/>
              <a:chExt cx="6182575" cy="2876550"/>
            </a:xfrm>
          </p:grpSpPr>
          <p:pic>
            <p:nvPicPr>
              <p:cNvPr id="11" name="Bilde 46">
                <a:extLst>
                  <a:ext uri="{FF2B5EF4-FFF2-40B4-BE49-F238E27FC236}">
                    <a16:creationId xmlns:a16="http://schemas.microsoft.com/office/drawing/2014/main" id="{C75738E3-A724-0F44-BD01-9833A30A0F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4040" y="0"/>
                <a:ext cx="1799590" cy="2876550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</p:pic>
          <p:pic>
            <p:nvPicPr>
              <p:cNvPr id="12" name="Bilde 47">
                <a:extLst>
                  <a:ext uri="{FF2B5EF4-FFF2-40B4-BE49-F238E27FC236}">
                    <a16:creationId xmlns:a16="http://schemas.microsoft.com/office/drawing/2014/main" id="{E8242264-981F-1547-9A54-6D895F63AA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65800" y="142240"/>
                <a:ext cx="71755" cy="71755"/>
              </a:xfrm>
              <a:prstGeom prst="rect">
                <a:avLst/>
              </a:prstGeom>
            </p:spPr>
          </p:pic>
          <p:pic>
            <p:nvPicPr>
              <p:cNvPr id="13" name="Bilde 48">
                <a:extLst>
                  <a:ext uri="{FF2B5EF4-FFF2-40B4-BE49-F238E27FC236}">
                    <a16:creationId xmlns:a16="http://schemas.microsoft.com/office/drawing/2014/main" id="{E7F3C5F9-7BD9-744C-8876-510D5318AE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65800" y="66040"/>
                <a:ext cx="71755" cy="71755"/>
              </a:xfrm>
              <a:prstGeom prst="rect">
                <a:avLst/>
              </a:prstGeom>
            </p:spPr>
          </p:pic>
          <p:pic>
            <p:nvPicPr>
              <p:cNvPr id="14" name="Bilde 49">
                <a:extLst>
                  <a:ext uri="{FF2B5EF4-FFF2-40B4-BE49-F238E27FC236}">
                    <a16:creationId xmlns:a16="http://schemas.microsoft.com/office/drawing/2014/main" id="{8323B687-35BF-4542-9FE5-9479CC77EE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055" y="264160"/>
                <a:ext cx="4317793" cy="247459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9" name="Ellipse 50">
              <a:extLst>
                <a:ext uri="{FF2B5EF4-FFF2-40B4-BE49-F238E27FC236}">
                  <a16:creationId xmlns:a16="http://schemas.microsoft.com/office/drawing/2014/main" id="{F409047D-1DE6-5249-934B-E481540E4A20}"/>
                </a:ext>
              </a:extLst>
            </p:cNvPr>
            <p:cNvSpPr/>
            <p:nvPr/>
          </p:nvSpPr>
          <p:spPr>
            <a:xfrm>
              <a:off x="2666913" y="1136650"/>
              <a:ext cx="550985" cy="1036955"/>
            </a:xfrm>
            <a:prstGeom prst="ellips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cxnSp>
          <p:nvCxnSpPr>
            <p:cNvPr id="10" name="Rett pilkobling 51">
              <a:extLst>
                <a:ext uri="{FF2B5EF4-FFF2-40B4-BE49-F238E27FC236}">
                  <a16:creationId xmlns:a16="http://schemas.microsoft.com/office/drawing/2014/main" id="{2DF013CD-7E52-7947-A73D-FC21703C9FAE}"/>
                </a:ext>
              </a:extLst>
            </p:cNvPr>
            <p:cNvCxnSpPr/>
            <p:nvPr/>
          </p:nvCxnSpPr>
          <p:spPr>
            <a:xfrm flipV="1">
              <a:off x="3219363" y="1549400"/>
              <a:ext cx="1167130" cy="113538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/>
              <a:tailEnd type="triangle"/>
            </a:ln>
            <a:effectLst/>
          </p:spPr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0BF061D-FE97-CB41-8C2D-A6A318CC415C}"/>
              </a:ext>
            </a:extLst>
          </p:cNvPr>
          <p:cNvSpPr/>
          <p:nvPr/>
        </p:nvSpPr>
        <p:spPr>
          <a:xfrm>
            <a:off x="1500463" y="5628219"/>
            <a:ext cx="67504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GB" sz="11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Note: Data points within 100m of the child’s home has been excluded. </a:t>
            </a:r>
            <a:endParaRPr lang="en-GB" sz="1100" i="1" dirty="0">
              <a:solidFill>
                <a:srgbClr val="44546A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52968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CL UPDATE v4 4x3">
  <a:themeElements>
    <a:clrScheme name="KCL">
      <a:dk1>
        <a:sysClr val="windowText" lastClr="000000"/>
      </a:dk1>
      <a:lt1>
        <a:sysClr val="window" lastClr="FFFFFF"/>
      </a:lt1>
      <a:dk2>
        <a:srgbClr val="0A2D50"/>
      </a:dk2>
      <a:lt2>
        <a:srgbClr val="CDD7DC"/>
      </a:lt2>
      <a:accent1>
        <a:srgbClr val="E2231A"/>
      </a:accent1>
      <a:accent2>
        <a:srgbClr val="FF5F05"/>
      </a:accent2>
      <a:accent3>
        <a:srgbClr val="F5B90F"/>
      </a:accent3>
      <a:accent4>
        <a:srgbClr val="C8E128"/>
      </a:accent4>
      <a:accent5>
        <a:srgbClr val="009EA0"/>
      </a:accent5>
      <a:accent6>
        <a:srgbClr val="005AD2"/>
      </a:accent6>
      <a:hlink>
        <a:srgbClr val="E2231A"/>
      </a:hlink>
      <a:folHlink>
        <a:srgbClr val="E2231A"/>
      </a:folHlink>
    </a:clrScheme>
    <a:fontScheme name="KCL-fonts">
      <a:majorFont>
        <a:latin typeface="Impact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8081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 xmlns="c709c24e-4ca4-42c0-9746-103c185bce4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CEB640621AA0478DE5131A6C2B1231" ma:contentTypeVersion="13" ma:contentTypeDescription="Create a new document." ma:contentTypeScope="" ma:versionID="9d1e13896ab0c31000d46d435475bf9d">
  <xsd:schema xmlns:xsd="http://www.w3.org/2001/XMLSchema" xmlns:xs="http://www.w3.org/2001/XMLSchema" xmlns:p="http://schemas.microsoft.com/office/2006/metadata/properties" xmlns:ns2="c709c24e-4ca4-42c0-9746-103c185bce48" xmlns:ns3="32553172-51db-4502-8894-138481b177ae" targetNamespace="http://schemas.microsoft.com/office/2006/metadata/properties" ma:root="true" ma:fieldsID="1a77a4f5866a5cf8fbadef57a14d2500" ns2:_="" ns3:_="">
    <xsd:import namespace="c709c24e-4ca4-42c0-9746-103c185bce48"/>
    <xsd:import namespace="32553172-51db-4502-8894-138481b177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Im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09c24e-4ca4-42c0-9746-103c185bce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Image" ma:index="20" nillable="true" ma:displayName="Image" ma:format="Thumbnail" ma:internalName="Imag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553172-51db-4502-8894-138481b17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26B668-6F25-40B3-AA3C-9C875B51E870}">
  <ds:schemaRefs>
    <ds:schemaRef ds:uri="32553172-51db-4502-8894-138481b177ae"/>
    <ds:schemaRef ds:uri="c709c24e-4ca4-42c0-9746-103c185bce4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496E5F9-0F96-45DC-B437-72043ED1EE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E1022E-16F3-4E1C-8DC2-7A4B6EFCC270}">
  <ds:schemaRefs>
    <ds:schemaRef ds:uri="32553172-51db-4502-8894-138481b177ae"/>
    <ds:schemaRef ds:uri="c709c24e-4ca4-42c0-9746-103c185bce4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11006</TotalTime>
  <Words>1211</Words>
  <Application>Microsoft Office PowerPoint</Application>
  <PresentationFormat>Widescreen</PresentationFormat>
  <Paragraphs>116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Georgia</vt:lpstr>
      <vt:lpstr>Impact</vt:lpstr>
      <vt:lpstr>Maiandra GD</vt:lpstr>
      <vt:lpstr>Symbol</vt:lpstr>
      <vt:lpstr>Wingdings</vt:lpstr>
      <vt:lpstr>Office Theme</vt:lpstr>
      <vt:lpstr>KCL UPDATE v4 4x3</vt:lpstr>
      <vt:lpstr>PowerPoint Presentation</vt:lpstr>
      <vt:lpstr>PowerPoint Presentation</vt:lpstr>
      <vt:lpstr>Breathe London Wearables</vt:lpstr>
      <vt:lpstr>Sensor development and testing</vt:lpstr>
      <vt:lpstr>Embedded video</vt:lpstr>
      <vt:lpstr>PowerPoint Presentation</vt:lpstr>
      <vt:lpstr>PowerPoint Presentation</vt:lpstr>
      <vt:lpstr>Transport activity patterns and exposure to PM2.5 </vt:lpstr>
      <vt:lpstr>Child’s commute to and from school, on a typical school day</vt:lpstr>
      <vt:lpstr>Sensors to engage, educate and empower</vt:lpstr>
      <vt:lpstr>Our approach </vt:lpstr>
      <vt:lpstr>The impact of our approach </vt:lpstr>
      <vt:lpstr>The impact of our approach </vt:lpstr>
      <vt:lpstr>The impact of our approach </vt:lpstr>
      <vt:lpstr>The impact of our approach </vt:lpstr>
      <vt:lpstr>Conclusions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Chun Siew</dc:creator>
  <cp:lastModifiedBy>Sophy Bristow</cp:lastModifiedBy>
  <cp:revision>211</cp:revision>
  <dcterms:created xsi:type="dcterms:W3CDTF">2014-06-02T09:48:25Z</dcterms:created>
  <dcterms:modified xsi:type="dcterms:W3CDTF">2021-02-08T19:28:54Z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0x01010017CEB640621AA0478DE5131A6C2B1231</vt:lpwstr>
  </property>
</Properties>
</file>