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sldIdLst>
    <p:sldId id="256" r:id="rId6"/>
    <p:sldId id="257" r:id="rId7"/>
    <p:sldId id="260" r:id="rId8"/>
    <p:sldId id="272" r:id="rId9"/>
    <p:sldId id="261" r:id="rId10"/>
    <p:sldId id="262" r:id="rId11"/>
    <p:sldId id="267" r:id="rId12"/>
    <p:sldId id="268" r:id="rId13"/>
    <p:sldId id="263" r:id="rId14"/>
    <p:sldId id="264" r:id="rId15"/>
    <p:sldId id="265" r:id="rId16"/>
    <p:sldId id="266" r:id="rId17"/>
    <p:sldId id="273" r:id="rId18"/>
    <p:sldId id="274"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C3C6D5-BA65-BCE6-03B6-2C0701DA1278}" name="Larissa Lockwood" initials="LL" userId="S::larissa.lockwood@globalactionplan.org.uk::f451a208-4825-4ff6-b5d3-9d393849bf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90"/>
  </p:normalViewPr>
  <p:slideViewPr>
    <p:cSldViewPr snapToGrid="0">
      <p:cViewPr varScale="1">
        <p:scale>
          <a:sx n="99" d="100"/>
          <a:sy n="99" d="100"/>
        </p:scale>
        <p:origin x="5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972B-7D87-4C6E-9085-28A1E3DB31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A8A34B-ED5B-4ABB-9F0F-6092403B70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921F6D-5906-4434-8802-ECC2E1CA8B58}"/>
              </a:ext>
            </a:extLst>
          </p:cNvPr>
          <p:cNvSpPr>
            <a:spLocks noGrp="1"/>
          </p:cNvSpPr>
          <p:nvPr>
            <p:ph type="dt" sz="half" idx="10"/>
          </p:nvPr>
        </p:nvSpPr>
        <p:spPr/>
        <p:txBody>
          <a:bodyPr/>
          <a:lstStyle/>
          <a:p>
            <a:fld id="{52A76807-15D9-4DBB-BD7B-0D1C5C21D96F}" type="datetimeFigureOut">
              <a:rPr lang="en-GB" smtClean="0"/>
              <a:t>04/07/2022</a:t>
            </a:fld>
            <a:endParaRPr lang="en-GB"/>
          </a:p>
        </p:txBody>
      </p:sp>
      <p:sp>
        <p:nvSpPr>
          <p:cNvPr id="5" name="Footer Placeholder 4">
            <a:extLst>
              <a:ext uri="{FF2B5EF4-FFF2-40B4-BE49-F238E27FC236}">
                <a16:creationId xmlns:a16="http://schemas.microsoft.com/office/drawing/2014/main" id="{7CADAA3F-7A88-46C6-A588-818C2D8FE4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A37407-4E4B-4AA9-A7A7-736EF1507BD8}"/>
              </a:ext>
            </a:extLst>
          </p:cNvPr>
          <p:cNvSpPr>
            <a:spLocks noGrp="1"/>
          </p:cNvSpPr>
          <p:nvPr>
            <p:ph type="sldNum" sz="quarter" idx="12"/>
          </p:nvPr>
        </p:nvSpPr>
        <p:spPr/>
        <p:txBody>
          <a:bodyPr/>
          <a:lstStyle/>
          <a:p>
            <a:fld id="{67A10190-0843-4CA6-9577-43906F20EFD9}" type="slidenum">
              <a:rPr lang="en-GB" smtClean="0"/>
              <a:t>‹#›</a:t>
            </a:fld>
            <a:endParaRPr lang="en-GB"/>
          </a:p>
        </p:txBody>
      </p:sp>
    </p:spTree>
    <p:extLst>
      <p:ext uri="{BB962C8B-B14F-4D97-AF65-F5344CB8AC3E}">
        <p14:creationId xmlns:p14="http://schemas.microsoft.com/office/powerpoint/2010/main" val="401045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6DE9-3CB6-42F7-AFCF-7EA89B013C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4AD516-1B1A-4E0E-AB55-DDCD44DBFB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9236EC-8994-4200-B935-CFC83EDD6212}"/>
              </a:ext>
            </a:extLst>
          </p:cNvPr>
          <p:cNvSpPr>
            <a:spLocks noGrp="1"/>
          </p:cNvSpPr>
          <p:nvPr>
            <p:ph type="dt" sz="half" idx="10"/>
          </p:nvPr>
        </p:nvSpPr>
        <p:spPr/>
        <p:txBody>
          <a:bodyPr/>
          <a:lstStyle/>
          <a:p>
            <a:fld id="{52A76807-15D9-4DBB-BD7B-0D1C5C21D96F}" type="datetimeFigureOut">
              <a:rPr lang="en-GB" smtClean="0"/>
              <a:t>04/07/2022</a:t>
            </a:fld>
            <a:endParaRPr lang="en-GB"/>
          </a:p>
        </p:txBody>
      </p:sp>
      <p:sp>
        <p:nvSpPr>
          <p:cNvPr id="5" name="Footer Placeholder 4">
            <a:extLst>
              <a:ext uri="{FF2B5EF4-FFF2-40B4-BE49-F238E27FC236}">
                <a16:creationId xmlns:a16="http://schemas.microsoft.com/office/drawing/2014/main" id="{6E5001DB-9A8D-4816-B0F8-5B7997FE4A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835FC-54E9-4E26-B903-997FCFDB335E}"/>
              </a:ext>
            </a:extLst>
          </p:cNvPr>
          <p:cNvSpPr>
            <a:spLocks noGrp="1"/>
          </p:cNvSpPr>
          <p:nvPr>
            <p:ph type="sldNum" sz="quarter" idx="12"/>
          </p:nvPr>
        </p:nvSpPr>
        <p:spPr/>
        <p:txBody>
          <a:bodyPr/>
          <a:lstStyle/>
          <a:p>
            <a:fld id="{67A10190-0843-4CA6-9577-43906F20EFD9}" type="slidenum">
              <a:rPr lang="en-GB" smtClean="0"/>
              <a:t>‹#›</a:t>
            </a:fld>
            <a:endParaRPr lang="en-GB"/>
          </a:p>
        </p:txBody>
      </p:sp>
    </p:spTree>
    <p:extLst>
      <p:ext uri="{BB962C8B-B14F-4D97-AF65-F5344CB8AC3E}">
        <p14:creationId xmlns:p14="http://schemas.microsoft.com/office/powerpoint/2010/main" val="198082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EE5F68-1037-4AA2-8497-BE34554A62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92CEC-D4F5-47D5-92E6-5EA6D836DB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B057ED-4174-4534-B0FD-455AA75663A3}"/>
              </a:ext>
            </a:extLst>
          </p:cNvPr>
          <p:cNvSpPr>
            <a:spLocks noGrp="1"/>
          </p:cNvSpPr>
          <p:nvPr>
            <p:ph type="dt" sz="half" idx="10"/>
          </p:nvPr>
        </p:nvSpPr>
        <p:spPr/>
        <p:txBody>
          <a:bodyPr/>
          <a:lstStyle/>
          <a:p>
            <a:fld id="{52A76807-15D9-4DBB-BD7B-0D1C5C21D96F}" type="datetimeFigureOut">
              <a:rPr lang="en-GB" smtClean="0"/>
              <a:t>04/07/2022</a:t>
            </a:fld>
            <a:endParaRPr lang="en-GB"/>
          </a:p>
        </p:txBody>
      </p:sp>
      <p:sp>
        <p:nvSpPr>
          <p:cNvPr id="5" name="Footer Placeholder 4">
            <a:extLst>
              <a:ext uri="{FF2B5EF4-FFF2-40B4-BE49-F238E27FC236}">
                <a16:creationId xmlns:a16="http://schemas.microsoft.com/office/drawing/2014/main" id="{1229F25B-012A-4D44-9207-92F7273462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61EE48-E6E6-40EB-BC2B-71DF14BCCFAE}"/>
              </a:ext>
            </a:extLst>
          </p:cNvPr>
          <p:cNvSpPr>
            <a:spLocks noGrp="1"/>
          </p:cNvSpPr>
          <p:nvPr>
            <p:ph type="sldNum" sz="quarter" idx="12"/>
          </p:nvPr>
        </p:nvSpPr>
        <p:spPr/>
        <p:txBody>
          <a:bodyPr/>
          <a:lstStyle/>
          <a:p>
            <a:fld id="{67A10190-0843-4CA6-9577-43906F20EFD9}" type="slidenum">
              <a:rPr lang="en-GB" smtClean="0"/>
              <a:t>‹#›</a:t>
            </a:fld>
            <a:endParaRPr lang="en-GB"/>
          </a:p>
        </p:txBody>
      </p:sp>
    </p:spTree>
    <p:extLst>
      <p:ext uri="{BB962C8B-B14F-4D97-AF65-F5344CB8AC3E}">
        <p14:creationId xmlns:p14="http://schemas.microsoft.com/office/powerpoint/2010/main" val="4082773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0F58B-6021-4D75-8619-428E7F1622F2}"/>
              </a:ext>
            </a:extLst>
          </p:cNvPr>
          <p:cNvSpPr>
            <a:spLocks noGrp="1"/>
          </p:cNvSpPr>
          <p:nvPr>
            <p:ph type="dt" sz="half" idx="10"/>
          </p:nvPr>
        </p:nvSpPr>
        <p:spPr/>
        <p:txBody>
          <a:bodyPr/>
          <a:lstStyle/>
          <a:p>
            <a:fld id="{B21C856E-9A0C-4B49-8EED-74BFD26F2FAD}" type="datetimeFigureOut">
              <a:rPr lang="en-GB" smtClean="0"/>
              <a:t>04/07/2022</a:t>
            </a:fld>
            <a:endParaRPr lang="en-GB"/>
          </a:p>
        </p:txBody>
      </p:sp>
      <p:sp>
        <p:nvSpPr>
          <p:cNvPr id="3" name="Footer Placeholder 2">
            <a:extLst>
              <a:ext uri="{FF2B5EF4-FFF2-40B4-BE49-F238E27FC236}">
                <a16:creationId xmlns:a16="http://schemas.microsoft.com/office/drawing/2014/main" id="{18D65D13-502A-4F58-B3FF-537DCE24A2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E19E93-48E4-427A-AA55-1A2D34C0723A}"/>
              </a:ext>
            </a:extLst>
          </p:cNvPr>
          <p:cNvSpPr>
            <a:spLocks noGrp="1"/>
          </p:cNvSpPr>
          <p:nvPr>
            <p:ph type="sldNum" sz="quarter" idx="12"/>
          </p:nvPr>
        </p:nvSpPr>
        <p:spPr/>
        <p:txBody>
          <a:bodyPr/>
          <a:lstStyle/>
          <a:p>
            <a:fld id="{1658EB0D-D698-41FF-B9CB-B7810C5AF8E9}" type="slidenum">
              <a:rPr lang="en-GB" smtClean="0"/>
              <a:t>‹#›</a:t>
            </a:fld>
            <a:endParaRPr lang="en-GB"/>
          </a:p>
        </p:txBody>
      </p:sp>
    </p:spTree>
    <p:extLst>
      <p:ext uri="{BB962C8B-B14F-4D97-AF65-F5344CB8AC3E}">
        <p14:creationId xmlns:p14="http://schemas.microsoft.com/office/powerpoint/2010/main" val="425961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249F-E665-4B5F-9221-E219D72686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D96D94-06EE-490E-AA21-AACDF1A3F6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920BEE-CB59-45B1-9106-1DB038C0432F}"/>
              </a:ext>
            </a:extLst>
          </p:cNvPr>
          <p:cNvSpPr>
            <a:spLocks noGrp="1"/>
          </p:cNvSpPr>
          <p:nvPr>
            <p:ph type="dt" sz="half" idx="10"/>
          </p:nvPr>
        </p:nvSpPr>
        <p:spPr/>
        <p:txBody>
          <a:bodyPr/>
          <a:lstStyle/>
          <a:p>
            <a:fld id="{52A76807-15D9-4DBB-BD7B-0D1C5C21D96F}" type="datetimeFigureOut">
              <a:rPr lang="en-GB" smtClean="0"/>
              <a:t>04/07/2022</a:t>
            </a:fld>
            <a:endParaRPr lang="en-GB"/>
          </a:p>
        </p:txBody>
      </p:sp>
      <p:sp>
        <p:nvSpPr>
          <p:cNvPr id="5" name="Footer Placeholder 4">
            <a:extLst>
              <a:ext uri="{FF2B5EF4-FFF2-40B4-BE49-F238E27FC236}">
                <a16:creationId xmlns:a16="http://schemas.microsoft.com/office/drawing/2014/main" id="{A8878837-F69D-4A7A-BF8E-BF0089DB3E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AB5248-865E-4A46-B68E-34140D6C1D60}"/>
              </a:ext>
            </a:extLst>
          </p:cNvPr>
          <p:cNvSpPr>
            <a:spLocks noGrp="1"/>
          </p:cNvSpPr>
          <p:nvPr>
            <p:ph type="sldNum" sz="quarter" idx="12"/>
          </p:nvPr>
        </p:nvSpPr>
        <p:spPr/>
        <p:txBody>
          <a:bodyPr/>
          <a:lstStyle/>
          <a:p>
            <a:fld id="{67A10190-0843-4CA6-9577-43906F20EFD9}" type="slidenum">
              <a:rPr lang="en-GB" smtClean="0"/>
              <a:t>‹#›</a:t>
            </a:fld>
            <a:endParaRPr lang="en-GB"/>
          </a:p>
        </p:txBody>
      </p:sp>
    </p:spTree>
    <p:extLst>
      <p:ext uri="{BB962C8B-B14F-4D97-AF65-F5344CB8AC3E}">
        <p14:creationId xmlns:p14="http://schemas.microsoft.com/office/powerpoint/2010/main" val="412110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7F7E-83AC-4101-A886-3793381DC1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4644B1-95FF-4C14-AD26-4039639DE2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857C0F-6647-4C05-88DA-D82B64CB3753}"/>
              </a:ext>
            </a:extLst>
          </p:cNvPr>
          <p:cNvSpPr>
            <a:spLocks noGrp="1"/>
          </p:cNvSpPr>
          <p:nvPr>
            <p:ph type="dt" sz="half" idx="10"/>
          </p:nvPr>
        </p:nvSpPr>
        <p:spPr/>
        <p:txBody>
          <a:bodyPr/>
          <a:lstStyle/>
          <a:p>
            <a:fld id="{52A76807-15D9-4DBB-BD7B-0D1C5C21D96F}" type="datetimeFigureOut">
              <a:rPr lang="en-GB" smtClean="0"/>
              <a:t>04/07/2022</a:t>
            </a:fld>
            <a:endParaRPr lang="en-GB"/>
          </a:p>
        </p:txBody>
      </p:sp>
      <p:sp>
        <p:nvSpPr>
          <p:cNvPr id="5" name="Footer Placeholder 4">
            <a:extLst>
              <a:ext uri="{FF2B5EF4-FFF2-40B4-BE49-F238E27FC236}">
                <a16:creationId xmlns:a16="http://schemas.microsoft.com/office/drawing/2014/main" id="{C46EE6E5-E0E4-462C-AAE9-1CFB53E50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74BA80-1730-407E-BA11-D9698116953F}"/>
              </a:ext>
            </a:extLst>
          </p:cNvPr>
          <p:cNvSpPr>
            <a:spLocks noGrp="1"/>
          </p:cNvSpPr>
          <p:nvPr>
            <p:ph type="sldNum" sz="quarter" idx="12"/>
          </p:nvPr>
        </p:nvSpPr>
        <p:spPr/>
        <p:txBody>
          <a:bodyPr/>
          <a:lstStyle/>
          <a:p>
            <a:fld id="{67A10190-0843-4CA6-9577-43906F20EFD9}" type="slidenum">
              <a:rPr lang="en-GB" smtClean="0"/>
              <a:t>‹#›</a:t>
            </a:fld>
            <a:endParaRPr lang="en-GB"/>
          </a:p>
        </p:txBody>
      </p:sp>
    </p:spTree>
    <p:extLst>
      <p:ext uri="{BB962C8B-B14F-4D97-AF65-F5344CB8AC3E}">
        <p14:creationId xmlns:p14="http://schemas.microsoft.com/office/powerpoint/2010/main" val="362106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3951-49C1-4D90-BD08-D9BEF6937F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A4660A-0FD8-45B8-92D2-2ABB4F37D4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8FC547-3D78-4E93-9AEA-D0F82F35AE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5C82D-ADE7-4AE0-8187-418A8E0C156D}"/>
              </a:ext>
            </a:extLst>
          </p:cNvPr>
          <p:cNvSpPr>
            <a:spLocks noGrp="1"/>
          </p:cNvSpPr>
          <p:nvPr>
            <p:ph type="dt" sz="half" idx="10"/>
          </p:nvPr>
        </p:nvSpPr>
        <p:spPr/>
        <p:txBody>
          <a:bodyPr/>
          <a:lstStyle/>
          <a:p>
            <a:fld id="{52A76807-15D9-4DBB-BD7B-0D1C5C21D96F}" type="datetimeFigureOut">
              <a:rPr lang="en-GB" smtClean="0"/>
              <a:t>04/07/2022</a:t>
            </a:fld>
            <a:endParaRPr lang="en-GB"/>
          </a:p>
        </p:txBody>
      </p:sp>
      <p:sp>
        <p:nvSpPr>
          <p:cNvPr id="6" name="Footer Placeholder 5">
            <a:extLst>
              <a:ext uri="{FF2B5EF4-FFF2-40B4-BE49-F238E27FC236}">
                <a16:creationId xmlns:a16="http://schemas.microsoft.com/office/drawing/2014/main" id="{B6D76D2F-8160-4DFF-A6B1-CE642CC8E6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4F0AA0-5AF9-4874-97F4-BA99DCAD0A23}"/>
              </a:ext>
            </a:extLst>
          </p:cNvPr>
          <p:cNvSpPr>
            <a:spLocks noGrp="1"/>
          </p:cNvSpPr>
          <p:nvPr>
            <p:ph type="sldNum" sz="quarter" idx="12"/>
          </p:nvPr>
        </p:nvSpPr>
        <p:spPr/>
        <p:txBody>
          <a:bodyPr/>
          <a:lstStyle/>
          <a:p>
            <a:fld id="{67A10190-0843-4CA6-9577-43906F20EFD9}" type="slidenum">
              <a:rPr lang="en-GB" smtClean="0"/>
              <a:t>‹#›</a:t>
            </a:fld>
            <a:endParaRPr lang="en-GB"/>
          </a:p>
        </p:txBody>
      </p:sp>
    </p:spTree>
    <p:extLst>
      <p:ext uri="{BB962C8B-B14F-4D97-AF65-F5344CB8AC3E}">
        <p14:creationId xmlns:p14="http://schemas.microsoft.com/office/powerpoint/2010/main" val="311739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D946-24CE-4E1D-94B2-A5ABADE2FF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DA29A7-FB5A-4B55-ABAD-71D260D79B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438C70-165C-4DCC-98A0-CD49E00A16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9D6413-A222-49CC-9E62-4F277F9119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D06273-F455-4182-9AF2-C8B0239D9F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488004-FD48-4558-945D-E08ACE9D35B1}"/>
              </a:ext>
            </a:extLst>
          </p:cNvPr>
          <p:cNvSpPr>
            <a:spLocks noGrp="1"/>
          </p:cNvSpPr>
          <p:nvPr>
            <p:ph type="dt" sz="half" idx="10"/>
          </p:nvPr>
        </p:nvSpPr>
        <p:spPr/>
        <p:txBody>
          <a:bodyPr/>
          <a:lstStyle/>
          <a:p>
            <a:fld id="{52A76807-15D9-4DBB-BD7B-0D1C5C21D96F}" type="datetimeFigureOut">
              <a:rPr lang="en-GB" smtClean="0"/>
              <a:t>04/07/2022</a:t>
            </a:fld>
            <a:endParaRPr lang="en-GB"/>
          </a:p>
        </p:txBody>
      </p:sp>
      <p:sp>
        <p:nvSpPr>
          <p:cNvPr id="8" name="Footer Placeholder 7">
            <a:extLst>
              <a:ext uri="{FF2B5EF4-FFF2-40B4-BE49-F238E27FC236}">
                <a16:creationId xmlns:a16="http://schemas.microsoft.com/office/drawing/2014/main" id="{773F03FE-B525-462F-8057-2C02B0EEBD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49D91E-FAC7-454E-86CF-9E964A9BEDEC}"/>
              </a:ext>
            </a:extLst>
          </p:cNvPr>
          <p:cNvSpPr>
            <a:spLocks noGrp="1"/>
          </p:cNvSpPr>
          <p:nvPr>
            <p:ph type="sldNum" sz="quarter" idx="12"/>
          </p:nvPr>
        </p:nvSpPr>
        <p:spPr/>
        <p:txBody>
          <a:bodyPr/>
          <a:lstStyle/>
          <a:p>
            <a:fld id="{67A10190-0843-4CA6-9577-43906F20EFD9}" type="slidenum">
              <a:rPr lang="en-GB" smtClean="0"/>
              <a:t>‹#›</a:t>
            </a:fld>
            <a:endParaRPr lang="en-GB"/>
          </a:p>
        </p:txBody>
      </p:sp>
    </p:spTree>
    <p:extLst>
      <p:ext uri="{BB962C8B-B14F-4D97-AF65-F5344CB8AC3E}">
        <p14:creationId xmlns:p14="http://schemas.microsoft.com/office/powerpoint/2010/main" val="1389835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4324C-3323-46ED-A03A-D9022CFADE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CCE7B03-DE83-4ADF-8735-C9245356B446}"/>
              </a:ext>
            </a:extLst>
          </p:cNvPr>
          <p:cNvSpPr>
            <a:spLocks noGrp="1"/>
          </p:cNvSpPr>
          <p:nvPr>
            <p:ph type="dt" sz="half" idx="10"/>
          </p:nvPr>
        </p:nvSpPr>
        <p:spPr/>
        <p:txBody>
          <a:bodyPr/>
          <a:lstStyle/>
          <a:p>
            <a:fld id="{52A76807-15D9-4DBB-BD7B-0D1C5C21D96F}" type="datetimeFigureOut">
              <a:rPr lang="en-GB" smtClean="0"/>
              <a:t>04/07/2022</a:t>
            </a:fld>
            <a:endParaRPr lang="en-GB"/>
          </a:p>
        </p:txBody>
      </p:sp>
      <p:sp>
        <p:nvSpPr>
          <p:cNvPr id="4" name="Footer Placeholder 3">
            <a:extLst>
              <a:ext uri="{FF2B5EF4-FFF2-40B4-BE49-F238E27FC236}">
                <a16:creationId xmlns:a16="http://schemas.microsoft.com/office/drawing/2014/main" id="{65A01DB8-B164-413C-9531-39D93FD959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362E07E-A2C4-4F00-92F3-78608F682732}"/>
              </a:ext>
            </a:extLst>
          </p:cNvPr>
          <p:cNvSpPr>
            <a:spLocks noGrp="1"/>
          </p:cNvSpPr>
          <p:nvPr>
            <p:ph type="sldNum" sz="quarter" idx="12"/>
          </p:nvPr>
        </p:nvSpPr>
        <p:spPr/>
        <p:txBody>
          <a:bodyPr/>
          <a:lstStyle/>
          <a:p>
            <a:fld id="{67A10190-0843-4CA6-9577-43906F20EFD9}" type="slidenum">
              <a:rPr lang="en-GB" smtClean="0"/>
              <a:t>‹#›</a:t>
            </a:fld>
            <a:endParaRPr lang="en-GB"/>
          </a:p>
        </p:txBody>
      </p:sp>
    </p:spTree>
    <p:extLst>
      <p:ext uri="{BB962C8B-B14F-4D97-AF65-F5344CB8AC3E}">
        <p14:creationId xmlns:p14="http://schemas.microsoft.com/office/powerpoint/2010/main" val="362689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3D464-1C41-49CF-896A-A90B37AD9CDF}"/>
              </a:ext>
            </a:extLst>
          </p:cNvPr>
          <p:cNvSpPr>
            <a:spLocks noGrp="1"/>
          </p:cNvSpPr>
          <p:nvPr>
            <p:ph type="dt" sz="half" idx="10"/>
          </p:nvPr>
        </p:nvSpPr>
        <p:spPr/>
        <p:txBody>
          <a:bodyPr/>
          <a:lstStyle/>
          <a:p>
            <a:fld id="{52A76807-15D9-4DBB-BD7B-0D1C5C21D96F}" type="datetimeFigureOut">
              <a:rPr lang="en-GB" smtClean="0"/>
              <a:t>04/07/2022</a:t>
            </a:fld>
            <a:endParaRPr lang="en-GB"/>
          </a:p>
        </p:txBody>
      </p:sp>
      <p:sp>
        <p:nvSpPr>
          <p:cNvPr id="3" name="Footer Placeholder 2">
            <a:extLst>
              <a:ext uri="{FF2B5EF4-FFF2-40B4-BE49-F238E27FC236}">
                <a16:creationId xmlns:a16="http://schemas.microsoft.com/office/drawing/2014/main" id="{B92A6964-C229-49AD-9B0A-F5D1761BFA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2DFCE7-6323-4152-9E40-5FD9A3F3060C}"/>
              </a:ext>
            </a:extLst>
          </p:cNvPr>
          <p:cNvSpPr>
            <a:spLocks noGrp="1"/>
          </p:cNvSpPr>
          <p:nvPr>
            <p:ph type="sldNum" sz="quarter" idx="12"/>
          </p:nvPr>
        </p:nvSpPr>
        <p:spPr/>
        <p:txBody>
          <a:bodyPr/>
          <a:lstStyle/>
          <a:p>
            <a:fld id="{67A10190-0843-4CA6-9577-43906F20EFD9}" type="slidenum">
              <a:rPr lang="en-GB" smtClean="0"/>
              <a:t>‹#›</a:t>
            </a:fld>
            <a:endParaRPr lang="en-GB"/>
          </a:p>
        </p:txBody>
      </p:sp>
    </p:spTree>
    <p:extLst>
      <p:ext uri="{BB962C8B-B14F-4D97-AF65-F5344CB8AC3E}">
        <p14:creationId xmlns:p14="http://schemas.microsoft.com/office/powerpoint/2010/main" val="356983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A5C12-9741-4E29-AB62-CE7197AEC7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BE3884-525A-441C-ADB8-983D8EFB94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FFCB43-7006-42D0-A089-38006B0AD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17D00-1477-480F-AA9D-07E09D27FED5}"/>
              </a:ext>
            </a:extLst>
          </p:cNvPr>
          <p:cNvSpPr>
            <a:spLocks noGrp="1"/>
          </p:cNvSpPr>
          <p:nvPr>
            <p:ph type="dt" sz="half" idx="10"/>
          </p:nvPr>
        </p:nvSpPr>
        <p:spPr/>
        <p:txBody>
          <a:bodyPr/>
          <a:lstStyle/>
          <a:p>
            <a:fld id="{52A76807-15D9-4DBB-BD7B-0D1C5C21D96F}" type="datetimeFigureOut">
              <a:rPr lang="en-GB" smtClean="0"/>
              <a:t>04/07/2022</a:t>
            </a:fld>
            <a:endParaRPr lang="en-GB"/>
          </a:p>
        </p:txBody>
      </p:sp>
      <p:sp>
        <p:nvSpPr>
          <p:cNvPr id="6" name="Footer Placeholder 5">
            <a:extLst>
              <a:ext uri="{FF2B5EF4-FFF2-40B4-BE49-F238E27FC236}">
                <a16:creationId xmlns:a16="http://schemas.microsoft.com/office/drawing/2014/main" id="{A63F7610-36D4-462E-815D-949BE18B1A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1C4FA7-DB89-41EB-8881-328D2910A348}"/>
              </a:ext>
            </a:extLst>
          </p:cNvPr>
          <p:cNvSpPr>
            <a:spLocks noGrp="1"/>
          </p:cNvSpPr>
          <p:nvPr>
            <p:ph type="sldNum" sz="quarter" idx="12"/>
          </p:nvPr>
        </p:nvSpPr>
        <p:spPr/>
        <p:txBody>
          <a:bodyPr/>
          <a:lstStyle/>
          <a:p>
            <a:fld id="{67A10190-0843-4CA6-9577-43906F20EFD9}" type="slidenum">
              <a:rPr lang="en-GB" smtClean="0"/>
              <a:t>‹#›</a:t>
            </a:fld>
            <a:endParaRPr lang="en-GB"/>
          </a:p>
        </p:txBody>
      </p:sp>
    </p:spTree>
    <p:extLst>
      <p:ext uri="{BB962C8B-B14F-4D97-AF65-F5344CB8AC3E}">
        <p14:creationId xmlns:p14="http://schemas.microsoft.com/office/powerpoint/2010/main" val="59005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1586-3485-4153-AB5D-F79E88E44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AFB865-6E2F-46B6-B817-33F060896E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2C07A9-7133-49F2-8DBF-CB313E346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BA27F-2A47-42A3-B50D-25425EF0C769}"/>
              </a:ext>
            </a:extLst>
          </p:cNvPr>
          <p:cNvSpPr>
            <a:spLocks noGrp="1"/>
          </p:cNvSpPr>
          <p:nvPr>
            <p:ph type="dt" sz="half" idx="10"/>
          </p:nvPr>
        </p:nvSpPr>
        <p:spPr/>
        <p:txBody>
          <a:bodyPr/>
          <a:lstStyle/>
          <a:p>
            <a:fld id="{52A76807-15D9-4DBB-BD7B-0D1C5C21D96F}" type="datetimeFigureOut">
              <a:rPr lang="en-GB" smtClean="0"/>
              <a:t>04/07/2022</a:t>
            </a:fld>
            <a:endParaRPr lang="en-GB"/>
          </a:p>
        </p:txBody>
      </p:sp>
      <p:sp>
        <p:nvSpPr>
          <p:cNvPr id="6" name="Footer Placeholder 5">
            <a:extLst>
              <a:ext uri="{FF2B5EF4-FFF2-40B4-BE49-F238E27FC236}">
                <a16:creationId xmlns:a16="http://schemas.microsoft.com/office/drawing/2014/main" id="{A5E7E041-A829-4554-96DE-319C7AE232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B765E7-1312-4F87-B6EC-54AEBB325E3D}"/>
              </a:ext>
            </a:extLst>
          </p:cNvPr>
          <p:cNvSpPr>
            <a:spLocks noGrp="1"/>
          </p:cNvSpPr>
          <p:nvPr>
            <p:ph type="sldNum" sz="quarter" idx="12"/>
          </p:nvPr>
        </p:nvSpPr>
        <p:spPr/>
        <p:txBody>
          <a:bodyPr/>
          <a:lstStyle/>
          <a:p>
            <a:fld id="{67A10190-0843-4CA6-9577-43906F20EFD9}" type="slidenum">
              <a:rPr lang="en-GB" smtClean="0"/>
              <a:t>‹#›</a:t>
            </a:fld>
            <a:endParaRPr lang="en-GB"/>
          </a:p>
        </p:txBody>
      </p:sp>
    </p:spTree>
    <p:extLst>
      <p:ext uri="{BB962C8B-B14F-4D97-AF65-F5344CB8AC3E}">
        <p14:creationId xmlns:p14="http://schemas.microsoft.com/office/powerpoint/2010/main" val="180815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14A29E-0021-4B9C-B360-0E5373AB66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6D0B12-6877-4DFE-85F7-2A5088641D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B25176-3A25-447A-A9A4-F0128BB54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76807-15D9-4DBB-BD7B-0D1C5C21D96F}" type="datetimeFigureOut">
              <a:rPr lang="en-GB" smtClean="0"/>
              <a:t>04/07/2022</a:t>
            </a:fld>
            <a:endParaRPr lang="en-GB"/>
          </a:p>
        </p:txBody>
      </p:sp>
      <p:sp>
        <p:nvSpPr>
          <p:cNvPr id="5" name="Footer Placeholder 4">
            <a:extLst>
              <a:ext uri="{FF2B5EF4-FFF2-40B4-BE49-F238E27FC236}">
                <a16:creationId xmlns:a16="http://schemas.microsoft.com/office/drawing/2014/main" id="{9E8236C9-DD0F-4320-BC58-F8075F0F0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3A793-5E6C-44A6-B6D8-13BB3F2599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10190-0843-4CA6-9577-43906F20EFD9}" type="slidenum">
              <a:rPr lang="en-GB" smtClean="0"/>
              <a:t>‹#›</a:t>
            </a:fld>
            <a:endParaRPr lang="en-GB"/>
          </a:p>
        </p:txBody>
      </p:sp>
    </p:spTree>
    <p:extLst>
      <p:ext uri="{BB962C8B-B14F-4D97-AF65-F5344CB8AC3E}">
        <p14:creationId xmlns:p14="http://schemas.microsoft.com/office/powerpoint/2010/main" val="1252527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AEDDF5-7360-4F7B-8039-3CCE5CEEC2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BB628F-8C2C-43A9-846E-7D6EB2B45F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B44D14-2384-46C3-A048-FC3F4A380A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C856E-9A0C-4B49-8EED-74BFD26F2FAD}" type="datetimeFigureOut">
              <a:rPr lang="en-GB" smtClean="0"/>
              <a:t>04/07/2022</a:t>
            </a:fld>
            <a:endParaRPr lang="en-GB"/>
          </a:p>
        </p:txBody>
      </p:sp>
      <p:sp>
        <p:nvSpPr>
          <p:cNvPr id="5" name="Footer Placeholder 4">
            <a:extLst>
              <a:ext uri="{FF2B5EF4-FFF2-40B4-BE49-F238E27FC236}">
                <a16:creationId xmlns:a16="http://schemas.microsoft.com/office/drawing/2014/main" id="{0B5E2898-4E1E-4C56-9C85-75297DBA97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5857CB6-C4E4-4118-B8AE-16C1431BE5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8EB0D-D698-41FF-B9CB-B7810C5AF8E9}" type="slidenum">
              <a:rPr lang="en-GB" smtClean="0"/>
              <a:t>‹#›</a:t>
            </a:fld>
            <a:endParaRPr lang="en-GB"/>
          </a:p>
        </p:txBody>
      </p:sp>
    </p:spTree>
    <p:extLst>
      <p:ext uri="{BB962C8B-B14F-4D97-AF65-F5344CB8AC3E}">
        <p14:creationId xmlns:p14="http://schemas.microsoft.com/office/powerpoint/2010/main" val="39610325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apasnetwork.co.uk/lunchtime-seminars" TargetMode="External"/><Relationship Id="rId2" Type="http://schemas.openxmlformats.org/officeDocument/2006/relationships/hyperlink" Target="http://www.transform-our-world.org/programmes/clean-air-for-schoo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v.uk/government/collections/guidance-for-schools-coronavirus-covid-19"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news/all-schools-to-receive-carbon-dioxide-monito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2739-FBBB-41DD-B0A8-8334B43921E6}"/>
              </a:ext>
            </a:extLst>
          </p:cNvPr>
          <p:cNvSpPr>
            <a:spLocks noGrp="1"/>
          </p:cNvSpPr>
          <p:nvPr>
            <p:ph type="ctrTitle"/>
          </p:nvPr>
        </p:nvSpPr>
        <p:spPr>
          <a:xfrm>
            <a:off x="1524000" y="1944255"/>
            <a:ext cx="9144000" cy="2387600"/>
          </a:xfrm>
        </p:spPr>
        <p:txBody>
          <a:bodyPr>
            <a:normAutofit fontScale="90000"/>
          </a:bodyPr>
          <a:lstStyle/>
          <a:p>
            <a:r>
              <a:rPr lang="en-US"/>
              <a:t>How to use the DfE CO</a:t>
            </a:r>
            <a:r>
              <a:rPr lang="en-US" baseline="-25000"/>
              <a:t>2</a:t>
            </a:r>
            <a:r>
              <a:rPr lang="en-US"/>
              <a:t> monitors in our school</a:t>
            </a:r>
            <a:br>
              <a:rPr lang="en-US"/>
            </a:br>
            <a:br>
              <a:rPr lang="en-US"/>
            </a:br>
            <a:r>
              <a:rPr lang="en-US"/>
              <a:t>(and why air quality matters for your children’s learning)</a:t>
            </a:r>
            <a:endParaRPr lang="en-GB"/>
          </a:p>
        </p:txBody>
      </p:sp>
      <p:sp>
        <p:nvSpPr>
          <p:cNvPr id="3" name="Subtitle 2">
            <a:extLst>
              <a:ext uri="{FF2B5EF4-FFF2-40B4-BE49-F238E27FC236}">
                <a16:creationId xmlns:a16="http://schemas.microsoft.com/office/drawing/2014/main" id="{911A1420-C311-49D0-8103-B5396297C3E0}"/>
              </a:ext>
            </a:extLst>
          </p:cNvPr>
          <p:cNvSpPr>
            <a:spLocks noGrp="1"/>
          </p:cNvSpPr>
          <p:nvPr>
            <p:ph type="subTitle" idx="1"/>
          </p:nvPr>
        </p:nvSpPr>
        <p:spPr>
          <a:xfrm>
            <a:off x="1666875" y="4572998"/>
            <a:ext cx="9144000" cy="729817"/>
          </a:xfrm>
          <a:solidFill>
            <a:srgbClr val="FFFF00"/>
          </a:solidFill>
        </p:spPr>
        <p:txBody>
          <a:bodyPr>
            <a:normAutofit lnSpcReduction="10000"/>
          </a:bodyPr>
          <a:lstStyle/>
          <a:p>
            <a:r>
              <a:rPr lang="en-GB"/>
              <a:t>Template presentation – editing is required within each school prior to presentation</a:t>
            </a:r>
          </a:p>
        </p:txBody>
      </p:sp>
      <p:pic>
        <p:nvPicPr>
          <p:cNvPr id="5" name="Picture 4" descr="Graphical user interface&#10;&#10;Description automatically generated with low confidence">
            <a:extLst>
              <a:ext uri="{FF2B5EF4-FFF2-40B4-BE49-F238E27FC236}">
                <a16:creationId xmlns:a16="http://schemas.microsoft.com/office/drawing/2014/main" id="{42CB8C59-C027-4434-AF68-39593FA6E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667" y="5588159"/>
            <a:ext cx="4533333" cy="1269841"/>
          </a:xfrm>
          <a:prstGeom prst="rect">
            <a:avLst/>
          </a:prstGeom>
        </p:spPr>
      </p:pic>
    </p:spTree>
    <p:extLst>
      <p:ext uri="{BB962C8B-B14F-4D97-AF65-F5344CB8AC3E}">
        <p14:creationId xmlns:p14="http://schemas.microsoft.com/office/powerpoint/2010/main" val="3888157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56ADF-5FC2-4EBB-8932-45FA145CEB5C}"/>
              </a:ext>
            </a:extLst>
          </p:cNvPr>
          <p:cNvSpPr>
            <a:spLocks noGrp="1"/>
          </p:cNvSpPr>
          <p:nvPr>
            <p:ph type="title"/>
          </p:nvPr>
        </p:nvSpPr>
        <p:spPr/>
        <p:txBody>
          <a:bodyPr/>
          <a:lstStyle/>
          <a:p>
            <a:r>
              <a:rPr lang="en-GB"/>
              <a:t>How to improve ventilation using windows</a:t>
            </a:r>
          </a:p>
        </p:txBody>
      </p:sp>
      <p:sp>
        <p:nvSpPr>
          <p:cNvPr id="3" name="Content Placeholder 2">
            <a:extLst>
              <a:ext uri="{FF2B5EF4-FFF2-40B4-BE49-F238E27FC236}">
                <a16:creationId xmlns:a16="http://schemas.microsoft.com/office/drawing/2014/main" id="{B4A5D6D4-ED0D-48B8-8B46-5E41E9EC3F53}"/>
              </a:ext>
            </a:extLst>
          </p:cNvPr>
          <p:cNvSpPr>
            <a:spLocks noGrp="1"/>
          </p:cNvSpPr>
          <p:nvPr>
            <p:ph idx="1"/>
          </p:nvPr>
        </p:nvSpPr>
        <p:spPr/>
        <p:txBody>
          <a:bodyPr>
            <a:normAutofit fontScale="92500" lnSpcReduction="10000"/>
          </a:bodyPr>
          <a:lstStyle/>
          <a:p>
            <a:r>
              <a:rPr lang="en-US"/>
              <a:t>Opening windows and doors is the simplest way of improving ventilation. </a:t>
            </a:r>
          </a:p>
          <a:p>
            <a:endParaRPr lang="en-US"/>
          </a:p>
          <a:p>
            <a:r>
              <a:rPr lang="en-US"/>
              <a:t>Ventilating rooms does not mean they should be cold. The weather can affect the amount of air that flows through openings. In colder weather you can open the windows slightly to reduce the impact of cold drafts while still providing adequate ventilation.</a:t>
            </a:r>
          </a:p>
          <a:p>
            <a:endParaRPr lang="en-US"/>
          </a:p>
          <a:p>
            <a:r>
              <a:rPr lang="en-US"/>
              <a:t>Make sure trickle vents (small vents usually on the top of a window) are open and not blocked. Air which flows in from these vents will mix with warm room air as it enters, which helps keep the room a comfortable temperature.</a:t>
            </a:r>
          </a:p>
        </p:txBody>
      </p:sp>
    </p:spTree>
    <p:extLst>
      <p:ext uri="{BB962C8B-B14F-4D97-AF65-F5344CB8AC3E}">
        <p14:creationId xmlns:p14="http://schemas.microsoft.com/office/powerpoint/2010/main" val="81696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CF8E-CBC3-4E99-A660-DE73F1E402B6}"/>
              </a:ext>
            </a:extLst>
          </p:cNvPr>
          <p:cNvSpPr>
            <a:spLocks noGrp="1"/>
          </p:cNvSpPr>
          <p:nvPr>
            <p:ph type="title"/>
          </p:nvPr>
        </p:nvSpPr>
        <p:spPr/>
        <p:txBody>
          <a:bodyPr/>
          <a:lstStyle/>
          <a:p>
            <a:r>
              <a:rPr lang="en-GB"/>
              <a:t>How to improve ventilation using windows</a:t>
            </a:r>
          </a:p>
        </p:txBody>
      </p:sp>
      <p:sp>
        <p:nvSpPr>
          <p:cNvPr id="3" name="Content Placeholder 2">
            <a:extLst>
              <a:ext uri="{FF2B5EF4-FFF2-40B4-BE49-F238E27FC236}">
                <a16:creationId xmlns:a16="http://schemas.microsoft.com/office/drawing/2014/main" id="{22A82ADB-121C-4B7F-A1FF-D57523383B87}"/>
              </a:ext>
            </a:extLst>
          </p:cNvPr>
          <p:cNvSpPr>
            <a:spLocks noGrp="1"/>
          </p:cNvSpPr>
          <p:nvPr>
            <p:ph idx="1"/>
          </p:nvPr>
        </p:nvSpPr>
        <p:spPr/>
        <p:txBody>
          <a:bodyPr>
            <a:normAutofit fontScale="92500" lnSpcReduction="20000"/>
          </a:bodyPr>
          <a:lstStyle/>
          <a:p>
            <a:r>
              <a:rPr lang="en-US"/>
              <a:t>If you have high-level windows or your windows have openings at both the top and the bottom (such as sash windows), using just the higher opening may be sufficient and will help reduce cold draughts. Opening windows at both low- and high-levels will help provide even more airflow when appropriate or required.</a:t>
            </a:r>
          </a:p>
          <a:p>
            <a:endParaRPr lang="en-US"/>
          </a:p>
          <a:p>
            <a:r>
              <a:rPr lang="en-US"/>
              <a:t>Opening windows and doors on opposite sides, and/or on different walls, of your room will provide increased air flows, this is known as cross-ventilation.</a:t>
            </a:r>
          </a:p>
          <a:p>
            <a:endParaRPr lang="en-US"/>
          </a:p>
          <a:p>
            <a:r>
              <a:rPr lang="en-US"/>
              <a:t>Don’t close doors or windows completely when people are in a naturally ventilated area. This can result in very low levels of ventilation.</a:t>
            </a:r>
          </a:p>
        </p:txBody>
      </p:sp>
    </p:spTree>
    <p:extLst>
      <p:ext uri="{BB962C8B-B14F-4D97-AF65-F5344CB8AC3E}">
        <p14:creationId xmlns:p14="http://schemas.microsoft.com/office/powerpoint/2010/main" val="4111362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3782A-D845-4D99-B547-59FD78D792C7}"/>
              </a:ext>
            </a:extLst>
          </p:cNvPr>
          <p:cNvSpPr>
            <a:spLocks noGrp="1"/>
          </p:cNvSpPr>
          <p:nvPr>
            <p:ph type="title"/>
          </p:nvPr>
        </p:nvSpPr>
        <p:spPr/>
        <p:txBody>
          <a:bodyPr/>
          <a:lstStyle/>
          <a:p>
            <a:r>
              <a:rPr lang="en-GB"/>
              <a:t>How to improve ventilation by airing rooms</a:t>
            </a:r>
          </a:p>
        </p:txBody>
      </p:sp>
      <p:sp>
        <p:nvSpPr>
          <p:cNvPr id="3" name="Content Placeholder 2">
            <a:extLst>
              <a:ext uri="{FF2B5EF4-FFF2-40B4-BE49-F238E27FC236}">
                <a16:creationId xmlns:a16="http://schemas.microsoft.com/office/drawing/2014/main" id="{E05E18C0-7AAB-43FB-A216-67468B22FDA7}"/>
              </a:ext>
            </a:extLst>
          </p:cNvPr>
          <p:cNvSpPr>
            <a:spLocks noGrp="1"/>
          </p:cNvSpPr>
          <p:nvPr>
            <p:ph idx="1"/>
          </p:nvPr>
        </p:nvSpPr>
        <p:spPr/>
        <p:txBody>
          <a:bodyPr>
            <a:normAutofit lnSpcReduction="10000"/>
          </a:bodyPr>
          <a:lstStyle/>
          <a:p>
            <a:r>
              <a:rPr lang="en-GB"/>
              <a:t>Especially when occupancy changes from one group, or period, to the next; you should try to air the space between groups by fully opening windows and doors to increase the airflows.</a:t>
            </a:r>
          </a:p>
          <a:p>
            <a:endParaRPr lang="en-GB"/>
          </a:p>
          <a:p>
            <a:r>
              <a:rPr lang="en-GB"/>
              <a:t>When possible, do this when the room is unoccupied, such as during break times. </a:t>
            </a:r>
          </a:p>
          <a:p>
            <a:endParaRPr lang="en-GB"/>
          </a:p>
          <a:p>
            <a:r>
              <a:rPr lang="en-GB"/>
              <a:t>Depending on the size of your room you may not need to air the space for a while but remember anything is better than nothing!</a:t>
            </a:r>
          </a:p>
          <a:p>
            <a:pPr lvl="1"/>
            <a:r>
              <a:rPr lang="en-GB"/>
              <a:t>CO</a:t>
            </a:r>
            <a:r>
              <a:rPr lang="en-GB" baseline="-25000"/>
              <a:t>2</a:t>
            </a:r>
            <a:r>
              <a:rPr lang="en-GB"/>
              <a:t> monitors can be used to assess how effective the airing has been and how long might be required next time.</a:t>
            </a:r>
          </a:p>
          <a:p>
            <a:endParaRPr lang="en-GB"/>
          </a:p>
        </p:txBody>
      </p:sp>
    </p:spTree>
    <p:extLst>
      <p:ext uri="{BB962C8B-B14F-4D97-AF65-F5344CB8AC3E}">
        <p14:creationId xmlns:p14="http://schemas.microsoft.com/office/powerpoint/2010/main" val="393485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BC8D-F7A7-2F4F-3E54-89205D261C85}"/>
              </a:ext>
            </a:extLst>
          </p:cNvPr>
          <p:cNvSpPr>
            <a:spLocks noGrp="1"/>
          </p:cNvSpPr>
          <p:nvPr>
            <p:ph type="title"/>
          </p:nvPr>
        </p:nvSpPr>
        <p:spPr/>
        <p:txBody>
          <a:bodyPr/>
          <a:lstStyle/>
          <a:p>
            <a:r>
              <a:rPr lang="en-GB" dirty="0"/>
              <a:t>How to improve air quality beyond ventilation</a:t>
            </a:r>
          </a:p>
        </p:txBody>
      </p:sp>
      <p:sp>
        <p:nvSpPr>
          <p:cNvPr id="3" name="Content Placeholder 2">
            <a:extLst>
              <a:ext uri="{FF2B5EF4-FFF2-40B4-BE49-F238E27FC236}">
                <a16:creationId xmlns:a16="http://schemas.microsoft.com/office/drawing/2014/main" id="{3C056750-4653-CF6D-8547-3DB239D5D187}"/>
              </a:ext>
            </a:extLst>
          </p:cNvPr>
          <p:cNvSpPr>
            <a:spLocks noGrp="1"/>
          </p:cNvSpPr>
          <p:nvPr>
            <p:ph idx="1"/>
          </p:nvPr>
        </p:nvSpPr>
        <p:spPr>
          <a:xfrm>
            <a:off x="707009" y="1568192"/>
            <a:ext cx="10812545" cy="5049423"/>
          </a:xfrm>
        </p:spPr>
        <p:txBody>
          <a:bodyPr>
            <a:noAutofit/>
          </a:bodyPr>
          <a:lstStyle/>
          <a:p>
            <a:r>
              <a:rPr lang="en-GB" sz="2400" b="1" dirty="0"/>
              <a:t>Improving air quality will help protect children's health, development and their ability to learn. </a:t>
            </a:r>
            <a:r>
              <a:rPr lang="en-GB" sz="2400" dirty="0"/>
              <a:t>There are many opportunities beyond ventilation alone to do this, for example:</a:t>
            </a:r>
          </a:p>
          <a:p>
            <a:endParaRPr lang="en-GB" sz="2400" dirty="0"/>
          </a:p>
          <a:p>
            <a:pPr lvl="1"/>
            <a:r>
              <a:rPr lang="en-GB" sz="2000" b="0" i="0" dirty="0">
                <a:effectLst/>
              </a:rPr>
              <a:t>Tackling the air pollution generated at the school gates e.g. through a student led active travel campaign, or by providing cycl</a:t>
            </a:r>
            <a:r>
              <a:rPr lang="en-GB" sz="2000" dirty="0"/>
              <a:t>e training /</a:t>
            </a:r>
            <a:r>
              <a:rPr lang="en-GB" sz="2000" b="0" i="0" dirty="0">
                <a:effectLst/>
              </a:rPr>
              <a:t> scooter and bicycle parking.</a:t>
            </a:r>
            <a:br>
              <a:rPr lang="en-GB" sz="2000" b="0" i="0" dirty="0">
                <a:effectLst/>
              </a:rPr>
            </a:br>
            <a:endParaRPr lang="en-GB" sz="2000" dirty="0"/>
          </a:p>
          <a:p>
            <a:pPr lvl="1"/>
            <a:r>
              <a:rPr lang="en-GB" sz="2000" b="0" i="0" dirty="0">
                <a:effectLst/>
              </a:rPr>
              <a:t>Raising awareness of air pollution (sources, impacts &amp; solutions) with the school community e.g. through student led campaigns, assemblies, events, or the school newsletter.</a:t>
            </a:r>
            <a:br>
              <a:rPr lang="en-GB" sz="2000" b="0" i="0" dirty="0">
                <a:effectLst/>
              </a:rPr>
            </a:br>
            <a:endParaRPr lang="en-GB" sz="2000" b="0" i="0" dirty="0">
              <a:effectLst/>
            </a:endParaRPr>
          </a:p>
          <a:p>
            <a:pPr lvl="1"/>
            <a:r>
              <a:rPr lang="en-GB" sz="2000" b="0" i="0" dirty="0">
                <a:effectLst/>
              </a:rPr>
              <a:t>Cutting the air pollution that the school generates and reducing pollution levels in the classroom e.g. through consolidating deliveries or changing the cleaning products used on site.</a:t>
            </a:r>
            <a:br>
              <a:rPr lang="en-GB" sz="2000" b="0" i="0" dirty="0">
                <a:effectLst/>
              </a:rPr>
            </a:br>
            <a:endParaRPr lang="en-GB" sz="2000" b="0" i="0" dirty="0">
              <a:effectLst/>
            </a:endParaRPr>
          </a:p>
          <a:p>
            <a:pPr lvl="1"/>
            <a:r>
              <a:rPr lang="en-GB" sz="2000" b="0" i="0" dirty="0">
                <a:effectLst/>
              </a:rPr>
              <a:t>Campaigning for change using student/school voices, e.g. by working with your local authority to have a school street put in, or changes to the local road layout. (This might also address road safety concerns).</a:t>
            </a:r>
          </a:p>
          <a:p>
            <a:pPr marL="457200" lvl="1" indent="0">
              <a:buNone/>
            </a:pPr>
            <a:endParaRPr lang="en-GB" sz="2000" b="0" i="0" dirty="0">
              <a:solidFill>
                <a:srgbClr val="0070C0"/>
              </a:solidFill>
              <a:effectLst/>
            </a:endParaRPr>
          </a:p>
        </p:txBody>
      </p:sp>
    </p:spTree>
    <p:extLst>
      <p:ext uri="{BB962C8B-B14F-4D97-AF65-F5344CB8AC3E}">
        <p14:creationId xmlns:p14="http://schemas.microsoft.com/office/powerpoint/2010/main" val="4130756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BC8D-F7A7-2F4F-3E54-89205D261C85}"/>
              </a:ext>
            </a:extLst>
          </p:cNvPr>
          <p:cNvSpPr>
            <a:spLocks noGrp="1"/>
          </p:cNvSpPr>
          <p:nvPr>
            <p:ph type="title"/>
          </p:nvPr>
        </p:nvSpPr>
        <p:spPr/>
        <p:txBody>
          <a:bodyPr/>
          <a:lstStyle/>
          <a:p>
            <a:r>
              <a:rPr lang="en-GB" dirty="0"/>
              <a:t>How to improve air quality beyond ventilation</a:t>
            </a:r>
          </a:p>
        </p:txBody>
      </p:sp>
      <p:sp>
        <p:nvSpPr>
          <p:cNvPr id="3" name="Content Placeholder 2">
            <a:extLst>
              <a:ext uri="{FF2B5EF4-FFF2-40B4-BE49-F238E27FC236}">
                <a16:creationId xmlns:a16="http://schemas.microsoft.com/office/drawing/2014/main" id="{3C056750-4653-CF6D-8547-3DB239D5D187}"/>
              </a:ext>
            </a:extLst>
          </p:cNvPr>
          <p:cNvSpPr>
            <a:spLocks noGrp="1"/>
          </p:cNvSpPr>
          <p:nvPr>
            <p:ph idx="1"/>
          </p:nvPr>
        </p:nvSpPr>
        <p:spPr>
          <a:xfrm>
            <a:off x="838200" y="1568193"/>
            <a:ext cx="10515600" cy="4351338"/>
          </a:xfrm>
        </p:spPr>
        <p:txBody>
          <a:bodyPr>
            <a:noAutofit/>
          </a:bodyPr>
          <a:lstStyle/>
          <a:p>
            <a:pPr marL="0" indent="0">
              <a:buNone/>
            </a:pPr>
            <a:endParaRPr lang="en-GB" sz="2000" b="0" i="0" dirty="0">
              <a:solidFill>
                <a:srgbClr val="0070C0"/>
              </a:solidFill>
              <a:effectLst/>
            </a:endParaRPr>
          </a:p>
          <a:p>
            <a:r>
              <a:rPr lang="en-GB" sz="2400" b="1" i="0" dirty="0">
                <a:effectLst/>
              </a:rPr>
              <a:t>Free resources to help schools do this:</a:t>
            </a:r>
          </a:p>
          <a:p>
            <a:endParaRPr lang="en-GB" sz="2400" b="1" i="0" dirty="0">
              <a:effectLst/>
            </a:endParaRPr>
          </a:p>
          <a:p>
            <a:pPr lvl="1"/>
            <a:r>
              <a:rPr lang="en-GB" sz="2000" b="1" dirty="0"/>
              <a:t>Clean Air for Schools Framework:</a:t>
            </a:r>
            <a:r>
              <a:rPr lang="en-GB" sz="2000" dirty="0"/>
              <a:t> an online self assessment tool, which creates a tailored action plan for your school and links to all the resources you need. </a:t>
            </a:r>
            <a:r>
              <a:rPr lang="en-GB" sz="2000" b="0" i="0" dirty="0">
                <a:effectLst/>
                <a:hlinkClick r:id="rId2">
                  <a:extLst>
                    <a:ext uri="{A12FA001-AC4F-418D-AE19-62706E023703}">
                      <ahyp:hlinkClr xmlns:ahyp="http://schemas.microsoft.com/office/drawing/2018/hyperlinkcolor" val="tx"/>
                    </a:ext>
                  </a:extLst>
                </a:hlinkClick>
              </a:rPr>
              <a:t>http://www.transform-our-world.org/programmes/clean-air-for-schools</a:t>
            </a:r>
            <a:r>
              <a:rPr lang="en-GB" sz="2000" b="0" i="0" dirty="0">
                <a:effectLst/>
              </a:rPr>
              <a:t> </a:t>
            </a:r>
            <a:br>
              <a:rPr lang="en-GB" sz="2000" b="0" i="0" dirty="0">
                <a:effectLst/>
              </a:rPr>
            </a:br>
            <a:endParaRPr lang="en-GB" sz="2000" dirty="0"/>
          </a:p>
          <a:p>
            <a:pPr lvl="1"/>
            <a:r>
              <a:rPr lang="en-GB" sz="2000" b="1" i="0" dirty="0">
                <a:effectLst/>
              </a:rPr>
              <a:t>Action for Clean Air Schools website:</a:t>
            </a:r>
            <a:r>
              <a:rPr lang="en-GB" sz="2000" b="0" i="0" dirty="0">
                <a:effectLst/>
              </a:rPr>
              <a:t> practical tools to tackle air pollution, including curriculum linked resources and information on how air pollution affects children’s health.  </a:t>
            </a:r>
            <a:r>
              <a:rPr lang="en-GB" sz="2000" b="0" i="0" u="sng" dirty="0">
                <a:effectLst/>
              </a:rPr>
              <a:t>https://www.actionforcleanair.org.uk/</a:t>
            </a:r>
          </a:p>
          <a:p>
            <a:pPr marL="457200" lvl="1" indent="0">
              <a:buNone/>
            </a:pPr>
            <a:endParaRPr lang="en-GB" sz="2000" b="0" i="0" u="sng" dirty="0">
              <a:effectLst/>
            </a:endParaRPr>
          </a:p>
          <a:p>
            <a:pPr lvl="1"/>
            <a:r>
              <a:rPr lang="en-GB" sz="2000" b="1" dirty="0"/>
              <a:t>Tackling Air Pollution at School (TAPAS) Network</a:t>
            </a:r>
            <a:r>
              <a:rPr lang="en-GB" sz="2000" dirty="0"/>
              <a:t>: seminar series from academic experts on tackling air pollution at school </a:t>
            </a:r>
            <a:r>
              <a:rPr lang="en-GB" sz="2000" dirty="0">
                <a:hlinkClick r:id="rId3">
                  <a:extLst>
                    <a:ext uri="{A12FA001-AC4F-418D-AE19-62706E023703}">
                      <ahyp:hlinkClr xmlns:ahyp="http://schemas.microsoft.com/office/drawing/2018/hyperlinkcolor" val="tx"/>
                    </a:ext>
                  </a:extLst>
                </a:hlinkClick>
              </a:rPr>
              <a:t>https://tapasnetwork.co.uk/lunchtime-seminars</a:t>
            </a:r>
            <a:endParaRPr lang="en-GB" sz="2000" dirty="0"/>
          </a:p>
          <a:p>
            <a:pPr marL="457200" lvl="1" indent="0">
              <a:buNone/>
            </a:pPr>
            <a:endParaRPr lang="en-GB" sz="2000" b="0" i="0" u="sng" dirty="0">
              <a:solidFill>
                <a:srgbClr val="0070C0"/>
              </a:solidFill>
              <a:effectLst/>
            </a:endParaRPr>
          </a:p>
        </p:txBody>
      </p:sp>
    </p:spTree>
    <p:extLst>
      <p:ext uri="{BB962C8B-B14F-4D97-AF65-F5344CB8AC3E}">
        <p14:creationId xmlns:p14="http://schemas.microsoft.com/office/powerpoint/2010/main" val="211474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7128704-1248-456E-80D6-536A23458022}"/>
              </a:ext>
            </a:extLst>
          </p:cNvPr>
          <p:cNvGraphicFramePr>
            <a:graphicFrameLocks noGrp="1"/>
          </p:cNvGraphicFramePr>
          <p:nvPr>
            <p:extLst>
              <p:ext uri="{D42A27DB-BD31-4B8C-83A1-F6EECF244321}">
                <p14:modId xmlns:p14="http://schemas.microsoft.com/office/powerpoint/2010/main" val="962099731"/>
              </p:ext>
            </p:extLst>
          </p:nvPr>
        </p:nvGraphicFramePr>
        <p:xfrm>
          <a:off x="0" y="909320"/>
          <a:ext cx="12192000" cy="5948680"/>
        </p:xfrm>
        <a:graphic>
          <a:graphicData uri="http://schemas.openxmlformats.org/drawingml/2006/table">
            <a:tbl>
              <a:tblPr>
                <a:tableStyleId>{5940675A-B579-460E-94D1-54222C63F5DA}</a:tableStyleId>
              </a:tblPr>
              <a:tblGrid>
                <a:gridCol w="2136449">
                  <a:extLst>
                    <a:ext uri="{9D8B030D-6E8A-4147-A177-3AD203B41FA5}">
                      <a16:colId xmlns:a16="http://schemas.microsoft.com/office/drawing/2014/main" val="19120076"/>
                    </a:ext>
                  </a:extLst>
                </a:gridCol>
                <a:gridCol w="2119357">
                  <a:extLst>
                    <a:ext uri="{9D8B030D-6E8A-4147-A177-3AD203B41FA5}">
                      <a16:colId xmlns:a16="http://schemas.microsoft.com/office/drawing/2014/main" val="3809703654"/>
                    </a:ext>
                  </a:extLst>
                </a:gridCol>
                <a:gridCol w="3093577">
                  <a:extLst>
                    <a:ext uri="{9D8B030D-6E8A-4147-A177-3AD203B41FA5}">
                      <a16:colId xmlns:a16="http://schemas.microsoft.com/office/drawing/2014/main" val="3197271358"/>
                    </a:ext>
                  </a:extLst>
                </a:gridCol>
                <a:gridCol w="4842617">
                  <a:extLst>
                    <a:ext uri="{9D8B030D-6E8A-4147-A177-3AD203B41FA5}">
                      <a16:colId xmlns:a16="http://schemas.microsoft.com/office/drawing/2014/main" val="2084541144"/>
                    </a:ext>
                  </a:extLst>
                </a:gridCol>
              </a:tblGrid>
              <a:tr h="370840">
                <a:tc>
                  <a:txBody>
                    <a:bodyPr/>
                    <a:lstStyle/>
                    <a:p>
                      <a:r>
                        <a:rPr lang="en-GB" b="1"/>
                        <a:t>CO</a:t>
                      </a:r>
                      <a:r>
                        <a:rPr lang="en-GB" b="1" baseline="-25000"/>
                        <a:t>2 </a:t>
                      </a:r>
                      <a:r>
                        <a:rPr lang="en-GB" b="1" baseline="0"/>
                        <a:t>level</a:t>
                      </a:r>
                      <a:endParaRPr lang="en-GB" b="1"/>
                    </a:p>
                  </a:txBody>
                  <a:tcPr/>
                </a:tc>
                <a:tc>
                  <a:txBody>
                    <a:bodyPr/>
                    <a:lstStyle/>
                    <a:p>
                      <a:r>
                        <a:rPr lang="en-GB" b="1"/>
                        <a:t>Description</a:t>
                      </a:r>
                    </a:p>
                  </a:txBody>
                  <a:tcPr/>
                </a:tc>
                <a:tc>
                  <a:txBody>
                    <a:bodyPr/>
                    <a:lstStyle/>
                    <a:p>
                      <a:r>
                        <a:rPr lang="en-GB" b="1"/>
                        <a:t>Actions</a:t>
                      </a:r>
                    </a:p>
                  </a:txBody>
                  <a:tcPr/>
                </a:tc>
                <a:tc>
                  <a:txBody>
                    <a:bodyPr/>
                    <a:lstStyle/>
                    <a:p>
                      <a:r>
                        <a:rPr lang="en-GB" b="1"/>
                        <a:t>Outcomes</a:t>
                      </a:r>
                    </a:p>
                  </a:txBody>
                  <a:tcPr/>
                </a:tc>
                <a:extLst>
                  <a:ext uri="{0D108BD9-81ED-4DB2-BD59-A6C34878D82A}">
                    <a16:rowId xmlns:a16="http://schemas.microsoft.com/office/drawing/2014/main" val="1101718721"/>
                  </a:ext>
                </a:extLst>
              </a:tr>
              <a:tr h="370840">
                <a:tc>
                  <a:txBody>
                    <a:bodyPr/>
                    <a:lstStyle/>
                    <a:p>
                      <a:r>
                        <a:rPr lang="en-GB" sz="2400" b="1"/>
                        <a:t>&gt; 1500 ppm.</a:t>
                      </a:r>
                    </a:p>
                  </a:txBody>
                  <a:tcPr>
                    <a:solidFill>
                      <a:srgbClr val="E3221D"/>
                    </a:solidFill>
                  </a:tcPr>
                </a:tc>
                <a:tc>
                  <a:txBody>
                    <a:bodyPr/>
                    <a:lstStyle/>
                    <a:p>
                      <a:r>
                        <a:rPr lang="en-GB"/>
                        <a:t>Indicative of inadequate ventilation.</a:t>
                      </a:r>
                    </a:p>
                  </a:txBody>
                  <a:tcPr>
                    <a:noFill/>
                  </a:tcPr>
                </a:tc>
                <a:tc>
                  <a:txBody>
                    <a:bodyPr/>
                    <a:lstStyle/>
                    <a:p>
                      <a:r>
                        <a:rPr lang="en-GB"/>
                        <a:t>Keep checking ventilation provision (e.g. windows and doors are open) and the CO</a:t>
                      </a:r>
                      <a:r>
                        <a:rPr lang="en-GB" baseline="-25000"/>
                        <a:t>2</a:t>
                      </a:r>
                      <a:r>
                        <a:rPr lang="en-GB"/>
                        <a:t> levels.</a:t>
                      </a:r>
                    </a:p>
                    <a:p>
                      <a:r>
                        <a:rPr lang="en-GB"/>
                        <a:t>If consistent, notify school leadership.</a:t>
                      </a:r>
                    </a:p>
                  </a:txBody>
                  <a:tcPr>
                    <a:noFill/>
                  </a:tcPr>
                </a:tc>
                <a:tc>
                  <a:txBody>
                    <a:bodyPr/>
                    <a:lstStyle/>
                    <a:p>
                      <a:r>
                        <a:rPr lang="en-GB"/>
                        <a:t>There are quite high levels of shared/rebreathed air in your classroom which, if maintained, might lead to poorer learning and poorer health outcomes.</a:t>
                      </a:r>
                    </a:p>
                  </a:txBody>
                  <a:tcPr>
                    <a:noFill/>
                  </a:tcPr>
                </a:tc>
                <a:extLst>
                  <a:ext uri="{0D108BD9-81ED-4DB2-BD59-A6C34878D82A}">
                    <a16:rowId xmlns:a16="http://schemas.microsoft.com/office/drawing/2014/main" val="1980250226"/>
                  </a:ext>
                </a:extLst>
              </a:tr>
              <a:tr h="370840">
                <a:tc>
                  <a:txBody>
                    <a:bodyPr/>
                    <a:lstStyle/>
                    <a:p>
                      <a:r>
                        <a:rPr lang="en-GB" sz="2400" b="1"/>
                        <a:t>800 ppm to 1500 ppm.</a:t>
                      </a:r>
                    </a:p>
                  </a:txBody>
                  <a:tcPr>
                    <a:solidFill>
                      <a:srgbClr val="FFC000"/>
                    </a:solidFill>
                  </a:tcPr>
                </a:tc>
                <a:tc>
                  <a:txBody>
                    <a:bodyPr/>
                    <a:lstStyle/>
                    <a:p>
                      <a:r>
                        <a:rPr lang="en-GB"/>
                        <a:t>Potential for stuffy/stale air and lethargic learners.</a:t>
                      </a:r>
                    </a:p>
                  </a:txBody>
                  <a:tcPr>
                    <a:noFill/>
                  </a:tcPr>
                </a:tc>
                <a:tc>
                  <a:txBody>
                    <a:bodyPr/>
                    <a:lstStyle/>
                    <a:p>
                      <a:r>
                        <a:rPr lang="en-GB"/>
                        <a:t>Open windows and/or doors –higher-level openings first and then lower-level openings.</a:t>
                      </a:r>
                    </a:p>
                  </a:txBody>
                  <a:tcPr>
                    <a:noFill/>
                  </a:tcPr>
                </a:tc>
                <a:tc>
                  <a:txBody>
                    <a:bodyPr/>
                    <a:lstStyle/>
                    <a:p>
                      <a:r>
                        <a:rPr lang="en-GB"/>
                        <a:t>Potential to improve ventilation in your classroom should be considered for better health and learning outcomes.</a:t>
                      </a:r>
                    </a:p>
                  </a:txBody>
                  <a:tcPr>
                    <a:noFill/>
                  </a:tcPr>
                </a:tc>
                <a:extLst>
                  <a:ext uri="{0D108BD9-81ED-4DB2-BD59-A6C34878D82A}">
                    <a16:rowId xmlns:a16="http://schemas.microsoft.com/office/drawing/2014/main" val="2190247696"/>
                  </a:ext>
                </a:extLst>
              </a:tr>
              <a:tr h="370840">
                <a:tc>
                  <a:txBody>
                    <a:bodyPr/>
                    <a:lstStyle/>
                    <a:p>
                      <a:r>
                        <a:rPr lang="en-GB" sz="2400" b="1"/>
                        <a:t>&lt; 800 ppm.</a:t>
                      </a:r>
                    </a:p>
                  </a:txBody>
                  <a:tcPr>
                    <a:solidFill>
                      <a:srgbClr val="92D050"/>
                    </a:solidFill>
                  </a:tcPr>
                </a:tc>
                <a:tc>
                  <a:txBody>
                    <a:bodyPr/>
                    <a:lstStyle/>
                    <a:p>
                      <a:r>
                        <a:rPr lang="en-GB"/>
                        <a:t>Indicative of good ventilation.</a:t>
                      </a:r>
                    </a:p>
                  </a:txBody>
                  <a:tcPr>
                    <a:noFill/>
                  </a:tcPr>
                </a:tc>
                <a:tc>
                  <a:txBody>
                    <a:bodyPr/>
                    <a:lstStyle/>
                    <a:p>
                      <a:r>
                        <a:rPr lang="en-GB"/>
                        <a:t>If CO</a:t>
                      </a:r>
                      <a:r>
                        <a:rPr lang="en-GB" baseline="-25000"/>
                        <a:t>2</a:t>
                      </a:r>
                      <a:r>
                        <a:rPr lang="en-GB"/>
                        <a:t> levels are not rising, and if the classroom is cold then you can consider slightly closing your window opening extents. Do so slowly and steadily.</a:t>
                      </a:r>
                    </a:p>
                  </a:txBody>
                  <a:tcPr>
                    <a:noFill/>
                  </a:tcPr>
                </a:tc>
                <a:tc>
                  <a:txBody>
                    <a:bodyPr/>
                    <a:lstStyle/>
                    <a:p>
                      <a:r>
                        <a:rPr lang="en-GB"/>
                        <a:t>Ventilation should be acting to help reduce the risk of airborne transmission but only as part of a fuller range of mitigation measures (</a:t>
                      </a:r>
                      <a:r>
                        <a:rPr lang="en-GB" sz="1800" b="0" i="0" u="none" strike="noStrike" kern="1200">
                          <a:solidFill>
                            <a:schemeClr val="tx1"/>
                          </a:solidFill>
                          <a:effectLst/>
                          <a:latin typeface="+mn-lt"/>
                          <a:ea typeface="+mn-ea"/>
                          <a:cs typeface="+mn-cs"/>
                          <a:hlinkClick r:id="rId2"/>
                        </a:rPr>
                        <a:t>https://www.gov.uk/government/collections/guidance-for-schools-coronavirus-covid-19</a:t>
                      </a:r>
                      <a:r>
                        <a:rPr lang="en-GB"/>
                        <a:t>).</a:t>
                      </a:r>
                    </a:p>
                  </a:txBody>
                  <a:tcPr>
                    <a:noFill/>
                  </a:tcPr>
                </a:tc>
                <a:extLst>
                  <a:ext uri="{0D108BD9-81ED-4DB2-BD59-A6C34878D82A}">
                    <a16:rowId xmlns:a16="http://schemas.microsoft.com/office/drawing/2014/main" val="1615341903"/>
                  </a:ext>
                </a:extLst>
              </a:tr>
              <a:tr h="370840">
                <a:tc>
                  <a:txBody>
                    <a:bodyPr/>
                    <a:lstStyle/>
                    <a:p>
                      <a:r>
                        <a:rPr lang="en-GB" sz="2400" b="1"/>
                        <a:t>Close to, or just above,  400 ppm.</a:t>
                      </a:r>
                    </a:p>
                  </a:txBody>
                  <a:tcPr>
                    <a:solidFill>
                      <a:srgbClr val="00B0F0"/>
                    </a:solidFill>
                  </a:tcPr>
                </a:tc>
                <a:tc>
                  <a:txBody>
                    <a:bodyPr/>
                    <a:lstStyle/>
                    <a:p>
                      <a:r>
                        <a:rPr lang="en-GB"/>
                        <a:t>Typical outdoor reading.</a:t>
                      </a:r>
                    </a:p>
                  </a:txBody>
                  <a:tcPr>
                    <a:noFill/>
                  </a:tcPr>
                </a:tc>
                <a:tc>
                  <a:txBody>
                    <a:bodyPr/>
                    <a:lstStyle/>
                    <a:p>
                      <a:r>
                        <a:rPr lang="en-GB"/>
                        <a:t>No actions required, but if your classroom is cold then the windows can be slightly closed.</a:t>
                      </a:r>
                    </a:p>
                  </a:txBody>
                  <a:tcPr>
                    <a:noFill/>
                  </a:tcPr>
                </a:tc>
                <a:tc>
                  <a:txBody>
                    <a:bodyPr/>
                    <a:lstStyle/>
                    <a:p>
                      <a:r>
                        <a:rPr lang="en-GB"/>
                        <a:t>Your classroom might be overventilated – this might not be any direct concern, but if your classroom is cold then you might be wasting energy and the learning experience affected.</a:t>
                      </a:r>
                    </a:p>
                  </a:txBody>
                  <a:tcPr>
                    <a:noFill/>
                  </a:tcPr>
                </a:tc>
                <a:extLst>
                  <a:ext uri="{0D108BD9-81ED-4DB2-BD59-A6C34878D82A}">
                    <a16:rowId xmlns:a16="http://schemas.microsoft.com/office/drawing/2014/main" val="2996756451"/>
                  </a:ext>
                </a:extLst>
              </a:tr>
            </a:tbl>
          </a:graphicData>
        </a:graphic>
      </p:graphicFrame>
      <p:sp>
        <p:nvSpPr>
          <p:cNvPr id="3" name="Title 1">
            <a:extLst>
              <a:ext uri="{FF2B5EF4-FFF2-40B4-BE49-F238E27FC236}">
                <a16:creationId xmlns:a16="http://schemas.microsoft.com/office/drawing/2014/main" id="{10D4A28A-E969-4B31-8CF9-A68FFE3B409B}"/>
              </a:ext>
            </a:extLst>
          </p:cNvPr>
          <p:cNvSpPr txBox="1">
            <a:spLocks/>
          </p:cNvSpPr>
          <p:nvPr/>
        </p:nvSpPr>
        <p:spPr>
          <a:xfrm>
            <a:off x="838200" y="111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Summary </a:t>
            </a:r>
          </a:p>
        </p:txBody>
      </p:sp>
    </p:spTree>
    <p:extLst>
      <p:ext uri="{BB962C8B-B14F-4D97-AF65-F5344CB8AC3E}">
        <p14:creationId xmlns:p14="http://schemas.microsoft.com/office/powerpoint/2010/main" val="80463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2600-7AAE-4F16-9382-AC76BEC4247A}"/>
              </a:ext>
            </a:extLst>
          </p:cNvPr>
          <p:cNvSpPr>
            <a:spLocks noGrp="1"/>
          </p:cNvSpPr>
          <p:nvPr>
            <p:ph type="title"/>
          </p:nvPr>
        </p:nvSpPr>
        <p:spPr/>
        <p:txBody>
          <a:bodyPr/>
          <a:lstStyle/>
          <a:p>
            <a:r>
              <a:rPr lang="en-GB"/>
              <a:t>CO</a:t>
            </a:r>
            <a:r>
              <a:rPr lang="en-GB" baseline="-25000"/>
              <a:t>2</a:t>
            </a:r>
            <a:r>
              <a:rPr lang="en-GB"/>
              <a:t> monitor programme </a:t>
            </a:r>
          </a:p>
        </p:txBody>
      </p:sp>
      <p:sp>
        <p:nvSpPr>
          <p:cNvPr id="3" name="Content Placeholder 2">
            <a:extLst>
              <a:ext uri="{FF2B5EF4-FFF2-40B4-BE49-F238E27FC236}">
                <a16:creationId xmlns:a16="http://schemas.microsoft.com/office/drawing/2014/main" id="{802B1635-3434-4715-8010-DE1AFCB1A37E}"/>
              </a:ext>
            </a:extLst>
          </p:cNvPr>
          <p:cNvSpPr>
            <a:spLocks noGrp="1"/>
          </p:cNvSpPr>
          <p:nvPr>
            <p:ph idx="1"/>
          </p:nvPr>
        </p:nvSpPr>
        <p:spPr/>
        <p:txBody>
          <a:bodyPr>
            <a:normAutofit/>
          </a:bodyPr>
          <a:lstStyle/>
          <a:p>
            <a:r>
              <a:rPr lang="en-GB"/>
              <a:t>In August 2021 the government announced education settings would be provided with environmental monitors that measure carbon dioxide, temperature and relative humidity. </a:t>
            </a:r>
          </a:p>
          <a:p>
            <a:r>
              <a:rPr lang="en-GB"/>
              <a:t>These monitors can help identify spaces where ventilation needs to be improved. </a:t>
            </a:r>
          </a:p>
          <a:p>
            <a:r>
              <a:rPr lang="en-GB"/>
              <a:t>In spaces with adequate ventilation, these monitors can help staff strike a balance between ventilation and warmth (thermal comfort)</a:t>
            </a:r>
          </a:p>
          <a:p>
            <a:r>
              <a:rPr lang="en-GB">
                <a:hlinkClick r:id="rId2"/>
              </a:rPr>
              <a:t>https://www.gov.uk/government/news/all-schools-to-receive-carbon-dioxide-monitors</a:t>
            </a:r>
            <a:r>
              <a:rPr lang="en-GB"/>
              <a:t> </a:t>
            </a:r>
          </a:p>
          <a:p>
            <a:pPr marL="0" indent="0">
              <a:buNone/>
            </a:pPr>
            <a:endParaRPr lang="en-GB"/>
          </a:p>
        </p:txBody>
      </p:sp>
    </p:spTree>
    <p:extLst>
      <p:ext uri="{BB962C8B-B14F-4D97-AF65-F5344CB8AC3E}">
        <p14:creationId xmlns:p14="http://schemas.microsoft.com/office/powerpoint/2010/main" val="11914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13B7-209F-44A9-8F83-F7739CF0C8EC}"/>
              </a:ext>
            </a:extLst>
          </p:cNvPr>
          <p:cNvSpPr>
            <a:spLocks noGrp="1"/>
          </p:cNvSpPr>
          <p:nvPr>
            <p:ph type="title"/>
          </p:nvPr>
        </p:nvSpPr>
        <p:spPr/>
        <p:txBody>
          <a:bodyPr/>
          <a:lstStyle/>
          <a:p>
            <a:r>
              <a:rPr lang="en-GB"/>
              <a:t>Why measure CO</a:t>
            </a:r>
            <a:r>
              <a:rPr lang="en-GB" baseline="-25000"/>
              <a:t>2</a:t>
            </a:r>
            <a:r>
              <a:rPr lang="en-GB"/>
              <a:t> levels?</a:t>
            </a:r>
          </a:p>
        </p:txBody>
      </p:sp>
      <p:sp>
        <p:nvSpPr>
          <p:cNvPr id="3" name="Content Placeholder 2">
            <a:extLst>
              <a:ext uri="{FF2B5EF4-FFF2-40B4-BE49-F238E27FC236}">
                <a16:creationId xmlns:a16="http://schemas.microsoft.com/office/drawing/2014/main" id="{CCB41D68-CEC3-4301-A647-35CDE539AF78}"/>
              </a:ext>
            </a:extLst>
          </p:cNvPr>
          <p:cNvSpPr>
            <a:spLocks noGrp="1"/>
          </p:cNvSpPr>
          <p:nvPr>
            <p:ph idx="1"/>
          </p:nvPr>
        </p:nvSpPr>
        <p:spPr/>
        <p:txBody>
          <a:bodyPr>
            <a:normAutofit fontScale="85000" lnSpcReduction="20000"/>
          </a:bodyPr>
          <a:lstStyle/>
          <a:p>
            <a:r>
              <a:rPr lang="en-US" dirty="0"/>
              <a:t>When a room is occupied, CO</a:t>
            </a:r>
            <a:r>
              <a:rPr lang="en-US" baseline="-25000" dirty="0"/>
              <a:t>2</a:t>
            </a:r>
            <a:r>
              <a:rPr lang="en-US" dirty="0"/>
              <a:t> levels will increase until the level can be kept stable by ventilation changing stale air with outdoor air</a:t>
            </a:r>
          </a:p>
          <a:p>
            <a:r>
              <a:rPr lang="en-US" dirty="0"/>
              <a:t>CO</a:t>
            </a:r>
            <a:r>
              <a:rPr lang="en-US" baseline="-25000" dirty="0"/>
              <a:t>2</a:t>
            </a:r>
            <a:r>
              <a:rPr lang="en-US" dirty="0"/>
              <a:t> monitors give useful real-time indications of the ventilation in your spaces</a:t>
            </a:r>
          </a:p>
          <a:p>
            <a:r>
              <a:rPr lang="en-US" dirty="0"/>
              <a:t>CO</a:t>
            </a:r>
            <a:r>
              <a:rPr lang="en-US" baseline="-25000" dirty="0"/>
              <a:t>2</a:t>
            </a:r>
            <a:r>
              <a:rPr lang="en-US" dirty="0"/>
              <a:t> monitors allow you to ensure adequate ventilation while maintaining a thermally comfortable environment</a:t>
            </a:r>
          </a:p>
          <a:p>
            <a:r>
              <a:rPr lang="en-US" dirty="0"/>
              <a:t>Adequate ventilation is a key mitigation for airborne transmission of any airborne pathogens, e.g. the viral particles that cause COVID-19.</a:t>
            </a:r>
          </a:p>
          <a:p>
            <a:r>
              <a:rPr lang="en-US" dirty="0"/>
              <a:t>Adequate ventilation prevents build up of CO</a:t>
            </a:r>
            <a:r>
              <a:rPr lang="en-US" baseline="-25000" dirty="0"/>
              <a:t>2</a:t>
            </a:r>
            <a:r>
              <a:rPr lang="en-US" dirty="0"/>
              <a:t>; high levels of CO</a:t>
            </a:r>
            <a:r>
              <a:rPr lang="en-US" baseline="-25000" dirty="0"/>
              <a:t>2</a:t>
            </a:r>
            <a:r>
              <a:rPr lang="en-US" dirty="0"/>
              <a:t> can affect learning and attainment.</a:t>
            </a:r>
          </a:p>
          <a:p>
            <a:r>
              <a:rPr lang="en-US" dirty="0"/>
              <a:t>CO</a:t>
            </a:r>
            <a:r>
              <a:rPr lang="en-US" baseline="-25000" dirty="0"/>
              <a:t>2 </a:t>
            </a:r>
            <a:r>
              <a:rPr lang="en-US" dirty="0"/>
              <a:t>is often used as an indicator for air pollution. Children’s health, development and learning is particularly affected by the impacts of air pollution. When CO</a:t>
            </a:r>
            <a:r>
              <a:rPr lang="en-US" baseline="-25000" dirty="0"/>
              <a:t>2</a:t>
            </a:r>
            <a:r>
              <a:rPr lang="en-US" dirty="0"/>
              <a:t> levels are high, air pollutants such as nitrogen dioxide (NO</a:t>
            </a:r>
            <a:r>
              <a:rPr lang="en-US" baseline="-25000" dirty="0"/>
              <a:t>2</a:t>
            </a:r>
            <a:r>
              <a:rPr lang="en-US" dirty="0"/>
              <a:t>), particulate matter (PM) and volatile organic compounds (VOCs) can be high too. </a:t>
            </a:r>
            <a:endParaRPr lang="en-GB" dirty="0"/>
          </a:p>
        </p:txBody>
      </p:sp>
    </p:spTree>
    <p:extLst>
      <p:ext uri="{BB962C8B-B14F-4D97-AF65-F5344CB8AC3E}">
        <p14:creationId xmlns:p14="http://schemas.microsoft.com/office/powerpoint/2010/main" val="156212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13B7-209F-44A9-8F83-F7739CF0C8EC}"/>
              </a:ext>
            </a:extLst>
          </p:cNvPr>
          <p:cNvSpPr>
            <a:spLocks noGrp="1"/>
          </p:cNvSpPr>
          <p:nvPr>
            <p:ph type="title"/>
          </p:nvPr>
        </p:nvSpPr>
        <p:spPr/>
        <p:txBody>
          <a:bodyPr/>
          <a:lstStyle/>
          <a:p>
            <a:r>
              <a:rPr lang="en-GB"/>
              <a:t>Why does ventilation matter?</a:t>
            </a:r>
          </a:p>
        </p:txBody>
      </p:sp>
      <p:sp>
        <p:nvSpPr>
          <p:cNvPr id="3" name="Content Placeholder 2">
            <a:extLst>
              <a:ext uri="{FF2B5EF4-FFF2-40B4-BE49-F238E27FC236}">
                <a16:creationId xmlns:a16="http://schemas.microsoft.com/office/drawing/2014/main" id="{CCB41D68-CEC3-4301-A647-35CDE539AF78}"/>
              </a:ext>
            </a:extLst>
          </p:cNvPr>
          <p:cNvSpPr>
            <a:spLocks noGrp="1"/>
          </p:cNvSpPr>
          <p:nvPr>
            <p:ph idx="1"/>
          </p:nvPr>
        </p:nvSpPr>
        <p:spPr/>
        <p:txBody>
          <a:bodyPr>
            <a:normAutofit fontScale="85000" lnSpcReduction="20000"/>
          </a:bodyPr>
          <a:lstStyle/>
          <a:p>
            <a:r>
              <a:rPr lang="en-US" dirty="0"/>
              <a:t>Adequate ventilation is a key mitigation for airborne transmission of any airborne pathogens, including the viral particles that cause COVID-19.</a:t>
            </a:r>
          </a:p>
          <a:p>
            <a:endParaRPr lang="en-US" dirty="0"/>
          </a:p>
          <a:p>
            <a:r>
              <a:rPr lang="en-GB" dirty="0">
                <a:effectLst/>
                <a:ea typeface="Calibri" panose="020F0502020204030204" pitchFamily="34" charset="0"/>
              </a:rPr>
              <a:t>Because of this, adequate ventilation will help reduce the spread of colds and flu, and thus absence levels, in the winter season when these illnesses are more common</a:t>
            </a:r>
            <a:endParaRPr lang="en-GB" dirty="0"/>
          </a:p>
          <a:p>
            <a:pPr marL="0" indent="0">
              <a:buNone/>
            </a:pPr>
            <a:endParaRPr lang="en-US" dirty="0"/>
          </a:p>
          <a:p>
            <a:r>
              <a:rPr lang="en-US" dirty="0"/>
              <a:t>Adequate ventilation also prevents build up  of CO</a:t>
            </a:r>
            <a:r>
              <a:rPr lang="en-US" baseline="-25000" dirty="0"/>
              <a:t>2</a:t>
            </a:r>
            <a:r>
              <a:rPr lang="en-US" dirty="0"/>
              <a:t> which can affect concentration, learning and attainment in the classroom.</a:t>
            </a:r>
          </a:p>
          <a:p>
            <a:pPr marL="0" indent="0">
              <a:buNone/>
            </a:pPr>
            <a:endParaRPr lang="en-US" dirty="0"/>
          </a:p>
          <a:p>
            <a:r>
              <a:rPr lang="en-US" dirty="0"/>
              <a:t>Adequate ventilation also reduces exposure to air pollution, which affects children’s physical and cognitive development and affects their ability to learn. </a:t>
            </a:r>
          </a:p>
        </p:txBody>
      </p:sp>
    </p:spTree>
    <p:extLst>
      <p:ext uri="{BB962C8B-B14F-4D97-AF65-F5344CB8AC3E}">
        <p14:creationId xmlns:p14="http://schemas.microsoft.com/office/powerpoint/2010/main" val="1149100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2CAAB-451F-43B5-818C-9223FAF51828}"/>
              </a:ext>
            </a:extLst>
          </p:cNvPr>
          <p:cNvSpPr>
            <a:spLocks noGrp="1"/>
          </p:cNvSpPr>
          <p:nvPr>
            <p:ph type="title"/>
          </p:nvPr>
        </p:nvSpPr>
        <p:spPr/>
        <p:txBody>
          <a:bodyPr/>
          <a:lstStyle/>
          <a:p>
            <a:r>
              <a:rPr lang="en-GB"/>
              <a:t>Where should the monitors be placed?</a:t>
            </a:r>
          </a:p>
        </p:txBody>
      </p:sp>
      <p:sp>
        <p:nvSpPr>
          <p:cNvPr id="3" name="Content Placeholder 2">
            <a:extLst>
              <a:ext uri="{FF2B5EF4-FFF2-40B4-BE49-F238E27FC236}">
                <a16:creationId xmlns:a16="http://schemas.microsoft.com/office/drawing/2014/main" id="{9EEAFE26-6BE6-4EA2-BA87-EF5A6347EB78}"/>
              </a:ext>
            </a:extLst>
          </p:cNvPr>
          <p:cNvSpPr>
            <a:spLocks noGrp="1"/>
          </p:cNvSpPr>
          <p:nvPr>
            <p:ph idx="1"/>
          </p:nvPr>
        </p:nvSpPr>
        <p:spPr/>
        <p:txBody>
          <a:bodyPr/>
          <a:lstStyle/>
          <a:p>
            <a:r>
              <a:rPr lang="en-GB"/>
              <a:t>In densely occupied rooms for long periods of time (e.g. classrooms and other teaching spaces, indoor play spaces, large shared offices …)</a:t>
            </a:r>
          </a:p>
          <a:p>
            <a:r>
              <a:rPr lang="en-GB"/>
              <a:t>If the monitor cannot be easily seen by the staff responsible for managing the ventilation (e.g. opening windows) then it is of little use</a:t>
            </a:r>
          </a:p>
          <a:p>
            <a:r>
              <a:rPr lang="en-GB"/>
              <a:t>When possible it is best to place monitors: </a:t>
            </a:r>
          </a:p>
          <a:p>
            <a:pPr lvl="1"/>
            <a:r>
              <a:rPr lang="en-GB"/>
              <a:t>At head height when seated 	</a:t>
            </a:r>
          </a:p>
          <a:p>
            <a:pPr lvl="1"/>
            <a:r>
              <a:rPr lang="en-GB"/>
              <a:t>Away from doors or windows</a:t>
            </a:r>
          </a:p>
          <a:p>
            <a:pPr lvl="1"/>
            <a:r>
              <a:rPr lang="en-GB"/>
              <a:t>At least 0.5 m away from people </a:t>
            </a:r>
          </a:p>
        </p:txBody>
      </p:sp>
    </p:spTree>
    <p:extLst>
      <p:ext uri="{BB962C8B-B14F-4D97-AF65-F5344CB8AC3E}">
        <p14:creationId xmlns:p14="http://schemas.microsoft.com/office/powerpoint/2010/main" val="1982556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018E-1623-4F02-B2BE-FBE47072B22D}"/>
              </a:ext>
            </a:extLst>
          </p:cNvPr>
          <p:cNvSpPr>
            <a:spLocks noGrp="1"/>
          </p:cNvSpPr>
          <p:nvPr>
            <p:ph type="title"/>
          </p:nvPr>
        </p:nvSpPr>
        <p:spPr/>
        <p:txBody>
          <a:bodyPr/>
          <a:lstStyle/>
          <a:p>
            <a:r>
              <a:rPr lang="en-GB"/>
              <a:t>What do the monitors look like?</a:t>
            </a:r>
          </a:p>
        </p:txBody>
      </p:sp>
      <p:sp>
        <p:nvSpPr>
          <p:cNvPr id="3" name="Content Placeholder 2">
            <a:extLst>
              <a:ext uri="{FF2B5EF4-FFF2-40B4-BE49-F238E27FC236}">
                <a16:creationId xmlns:a16="http://schemas.microsoft.com/office/drawing/2014/main" id="{E1834A18-CEE2-4AAA-BAC4-9A5DF50E52AD}"/>
              </a:ext>
            </a:extLst>
          </p:cNvPr>
          <p:cNvSpPr>
            <a:spLocks noGrp="1"/>
          </p:cNvSpPr>
          <p:nvPr>
            <p:ph idx="1"/>
          </p:nvPr>
        </p:nvSpPr>
        <p:spPr/>
        <p:txBody>
          <a:bodyPr/>
          <a:lstStyle/>
          <a:p>
            <a:pPr marL="0" indent="0">
              <a:buNone/>
            </a:pPr>
            <a:endParaRPr lang="en-GB"/>
          </a:p>
        </p:txBody>
      </p:sp>
      <p:pic>
        <p:nvPicPr>
          <p:cNvPr id="4" name="Content Placeholder 16">
            <a:extLst>
              <a:ext uri="{FF2B5EF4-FFF2-40B4-BE49-F238E27FC236}">
                <a16:creationId xmlns:a16="http://schemas.microsoft.com/office/drawing/2014/main" id="{F656B58B-22D4-4987-B15C-A605FE750D46}"/>
              </a:ext>
            </a:extLst>
          </p:cNvPr>
          <p:cNvPicPr>
            <a:picLocks noChangeAspect="1"/>
          </p:cNvPicPr>
          <p:nvPr/>
        </p:nvPicPr>
        <p:blipFill>
          <a:blip r:embed="rId2">
            <a:extLst>
              <a:ext uri="{28A0092B-C50C-407E-A947-70E740481C1C}">
                <a14:useLocalDpi xmlns:a14="http://schemas.microsoft.com/office/drawing/2010/main" val="0"/>
              </a:ext>
            </a:extLst>
          </a:blip>
          <a:srcRect t="536" b="536"/>
          <a:stretch/>
        </p:blipFill>
        <p:spPr>
          <a:xfrm>
            <a:off x="1211205" y="2302185"/>
            <a:ext cx="2586183" cy="2558472"/>
          </a:xfrm>
          <a:prstGeom prst="rect">
            <a:avLst/>
          </a:prstGeom>
        </p:spPr>
      </p:pic>
      <p:pic>
        <p:nvPicPr>
          <p:cNvPr id="5" name="Picture 4">
            <a:extLst>
              <a:ext uri="{FF2B5EF4-FFF2-40B4-BE49-F238E27FC236}">
                <a16:creationId xmlns:a16="http://schemas.microsoft.com/office/drawing/2014/main" id="{72F8392C-6D70-4CF1-A0BD-EFB076906420}"/>
              </a:ext>
            </a:extLst>
          </p:cNvPr>
          <p:cNvPicPr>
            <a:picLocks noChangeAspect="1"/>
          </p:cNvPicPr>
          <p:nvPr/>
        </p:nvPicPr>
        <p:blipFill>
          <a:blip r:embed="rId3">
            <a:extLst>
              <a:ext uri="{28A0092B-C50C-407E-A947-70E740481C1C}">
                <a14:useLocalDpi xmlns:a14="http://schemas.microsoft.com/office/drawing/2010/main" val="0"/>
              </a:ext>
            </a:extLst>
          </a:blip>
          <a:srcRect t="850" b="850"/>
          <a:stretch/>
        </p:blipFill>
        <p:spPr>
          <a:xfrm>
            <a:off x="4795082" y="2302185"/>
            <a:ext cx="2601836" cy="2558472"/>
          </a:xfrm>
          <a:prstGeom prst="rect">
            <a:avLst/>
          </a:prstGeom>
        </p:spPr>
      </p:pic>
      <p:pic>
        <p:nvPicPr>
          <p:cNvPr id="6" name="Picture 5">
            <a:extLst>
              <a:ext uri="{FF2B5EF4-FFF2-40B4-BE49-F238E27FC236}">
                <a16:creationId xmlns:a16="http://schemas.microsoft.com/office/drawing/2014/main" id="{FE8B8378-0C4F-4850-B0B8-665A49EB9620}"/>
              </a:ext>
            </a:extLst>
          </p:cNvPr>
          <p:cNvPicPr>
            <a:picLocks noChangeAspect="1"/>
          </p:cNvPicPr>
          <p:nvPr/>
        </p:nvPicPr>
        <p:blipFill>
          <a:blip r:embed="rId4">
            <a:extLst>
              <a:ext uri="{28A0092B-C50C-407E-A947-70E740481C1C}">
                <a14:useLocalDpi xmlns:a14="http://schemas.microsoft.com/office/drawing/2010/main" val="0"/>
              </a:ext>
            </a:extLst>
          </a:blip>
          <a:srcRect t="596" b="596"/>
          <a:stretch/>
        </p:blipFill>
        <p:spPr>
          <a:xfrm>
            <a:off x="8367619" y="2302185"/>
            <a:ext cx="2586183" cy="2558472"/>
          </a:xfrm>
          <a:prstGeom prst="rect">
            <a:avLst/>
          </a:prstGeom>
        </p:spPr>
      </p:pic>
      <p:sp>
        <p:nvSpPr>
          <p:cNvPr id="16" name="TextBox 15">
            <a:extLst>
              <a:ext uri="{FF2B5EF4-FFF2-40B4-BE49-F238E27FC236}">
                <a16:creationId xmlns:a16="http://schemas.microsoft.com/office/drawing/2014/main" id="{03A1E4EA-E6DF-40A5-B34F-3084FA5D707E}"/>
              </a:ext>
            </a:extLst>
          </p:cNvPr>
          <p:cNvSpPr txBox="1"/>
          <p:nvPr/>
        </p:nvSpPr>
        <p:spPr>
          <a:xfrm>
            <a:off x="1211204" y="4920953"/>
            <a:ext cx="2586183" cy="1015663"/>
          </a:xfrm>
          <a:prstGeom prst="rect">
            <a:avLst/>
          </a:prstGeom>
          <a:noFill/>
        </p:spPr>
        <p:txBody>
          <a:bodyPr wrap="square" rtlCol="0">
            <a:spAutoFit/>
          </a:bodyPr>
          <a:lstStyle/>
          <a:p>
            <a:pPr marL="285750" indent="-285750">
              <a:buFont typeface="Arial" panose="020B0604020202020204" pitchFamily="34" charset="0"/>
              <a:buChar char="•"/>
            </a:pPr>
            <a:r>
              <a:rPr lang="en-GB" sz="2000"/>
              <a:t>Green </a:t>
            </a:r>
          </a:p>
          <a:p>
            <a:pPr marL="285750" indent="-285750">
              <a:buFont typeface="Arial" panose="020B0604020202020204" pitchFamily="34" charset="0"/>
              <a:buChar char="•"/>
            </a:pPr>
            <a:r>
              <a:rPr lang="en-GB" sz="2000"/>
              <a:t>Low CO</a:t>
            </a:r>
            <a:r>
              <a:rPr lang="en-GB" sz="2000" baseline="-25000"/>
              <a:t>2</a:t>
            </a:r>
            <a:r>
              <a:rPr lang="en-GB" sz="2000"/>
              <a:t> reading (525 ppm)</a:t>
            </a:r>
          </a:p>
        </p:txBody>
      </p:sp>
      <p:sp>
        <p:nvSpPr>
          <p:cNvPr id="17" name="TextBox 16">
            <a:extLst>
              <a:ext uri="{FF2B5EF4-FFF2-40B4-BE49-F238E27FC236}">
                <a16:creationId xmlns:a16="http://schemas.microsoft.com/office/drawing/2014/main" id="{1646310D-5A5E-494B-B3CA-4B796B6179C3}"/>
              </a:ext>
            </a:extLst>
          </p:cNvPr>
          <p:cNvSpPr txBox="1"/>
          <p:nvPr/>
        </p:nvSpPr>
        <p:spPr>
          <a:xfrm>
            <a:off x="4795082" y="4920953"/>
            <a:ext cx="2785038" cy="1015663"/>
          </a:xfrm>
          <a:prstGeom prst="rect">
            <a:avLst/>
          </a:prstGeom>
          <a:noFill/>
        </p:spPr>
        <p:txBody>
          <a:bodyPr wrap="square" rtlCol="0">
            <a:spAutoFit/>
          </a:bodyPr>
          <a:lstStyle/>
          <a:p>
            <a:pPr marL="285750" indent="-285750">
              <a:buFont typeface="Arial" panose="020B0604020202020204" pitchFamily="34" charset="0"/>
              <a:buChar char="•"/>
            </a:pPr>
            <a:r>
              <a:rPr lang="en-GB" sz="2000"/>
              <a:t>Amber </a:t>
            </a:r>
          </a:p>
          <a:p>
            <a:pPr marL="285750" indent="-285750">
              <a:buFont typeface="Arial" panose="020B0604020202020204" pitchFamily="34" charset="0"/>
              <a:buChar char="•"/>
            </a:pPr>
            <a:r>
              <a:rPr lang="en-GB" sz="2000"/>
              <a:t>Medium CO</a:t>
            </a:r>
            <a:r>
              <a:rPr lang="en-GB" sz="2000" baseline="-25000"/>
              <a:t>2</a:t>
            </a:r>
            <a:r>
              <a:rPr lang="en-GB" sz="2000"/>
              <a:t> reading (1202 ppm)</a:t>
            </a:r>
          </a:p>
        </p:txBody>
      </p:sp>
      <p:sp>
        <p:nvSpPr>
          <p:cNvPr id="18" name="TextBox 17">
            <a:extLst>
              <a:ext uri="{FF2B5EF4-FFF2-40B4-BE49-F238E27FC236}">
                <a16:creationId xmlns:a16="http://schemas.microsoft.com/office/drawing/2014/main" id="{E539DF28-776A-49FD-8EF7-E10A8673796C}"/>
              </a:ext>
            </a:extLst>
          </p:cNvPr>
          <p:cNvSpPr txBox="1"/>
          <p:nvPr/>
        </p:nvSpPr>
        <p:spPr>
          <a:xfrm>
            <a:off x="8367618" y="4930923"/>
            <a:ext cx="2586183" cy="1015663"/>
          </a:xfrm>
          <a:prstGeom prst="rect">
            <a:avLst/>
          </a:prstGeom>
          <a:noFill/>
        </p:spPr>
        <p:txBody>
          <a:bodyPr wrap="square" rtlCol="0">
            <a:spAutoFit/>
          </a:bodyPr>
          <a:lstStyle/>
          <a:p>
            <a:pPr marL="285750" indent="-285750">
              <a:buFont typeface="Arial" panose="020B0604020202020204" pitchFamily="34" charset="0"/>
              <a:buChar char="•"/>
            </a:pPr>
            <a:r>
              <a:rPr lang="en-GB" sz="2000"/>
              <a:t>Red</a:t>
            </a:r>
          </a:p>
          <a:p>
            <a:pPr marL="285750" indent="-285750">
              <a:buFont typeface="Arial" panose="020B0604020202020204" pitchFamily="34" charset="0"/>
              <a:buChar char="•"/>
            </a:pPr>
            <a:r>
              <a:rPr lang="en-GB" sz="2000"/>
              <a:t>High CO</a:t>
            </a:r>
            <a:r>
              <a:rPr lang="en-GB" sz="2000" baseline="-25000"/>
              <a:t>2</a:t>
            </a:r>
            <a:r>
              <a:rPr lang="en-GB" sz="2000"/>
              <a:t> reading (1905 ppm)</a:t>
            </a:r>
          </a:p>
        </p:txBody>
      </p:sp>
      <p:sp>
        <p:nvSpPr>
          <p:cNvPr id="8" name="TextBox 7">
            <a:extLst>
              <a:ext uri="{FF2B5EF4-FFF2-40B4-BE49-F238E27FC236}">
                <a16:creationId xmlns:a16="http://schemas.microsoft.com/office/drawing/2014/main" id="{37C15BB3-4A9A-4229-896A-3FE04DC437F4}"/>
              </a:ext>
            </a:extLst>
          </p:cNvPr>
          <p:cNvSpPr txBox="1"/>
          <p:nvPr/>
        </p:nvSpPr>
        <p:spPr>
          <a:xfrm>
            <a:off x="1211203" y="2318500"/>
            <a:ext cx="2586183" cy="2554545"/>
          </a:xfrm>
          <a:prstGeom prst="rect">
            <a:avLst/>
          </a:prstGeom>
          <a:noFill/>
          <a:ln w="76200">
            <a:solidFill>
              <a:srgbClr val="FFFF00"/>
            </a:solidFill>
          </a:ln>
        </p:spPr>
        <p:txBody>
          <a:bodyPr wrap="square" rtlCol="0">
            <a:spAutoFit/>
          </a:bodyPr>
          <a:lstStyle/>
          <a:p>
            <a:pPr algn="ctr"/>
            <a:r>
              <a:rPr lang="en-GB" sz="3200">
                <a:highlight>
                  <a:srgbClr val="FFFF00"/>
                </a:highlight>
              </a:rPr>
              <a:t>Update image with your school’s model if different</a:t>
            </a:r>
          </a:p>
        </p:txBody>
      </p:sp>
      <p:sp>
        <p:nvSpPr>
          <p:cNvPr id="14" name="TextBox 13">
            <a:extLst>
              <a:ext uri="{FF2B5EF4-FFF2-40B4-BE49-F238E27FC236}">
                <a16:creationId xmlns:a16="http://schemas.microsoft.com/office/drawing/2014/main" id="{C0225715-388C-48BF-B463-EFD90408C8D4}"/>
              </a:ext>
            </a:extLst>
          </p:cNvPr>
          <p:cNvSpPr txBox="1"/>
          <p:nvPr/>
        </p:nvSpPr>
        <p:spPr>
          <a:xfrm>
            <a:off x="4810735" y="2298939"/>
            <a:ext cx="2586183" cy="2554545"/>
          </a:xfrm>
          <a:prstGeom prst="rect">
            <a:avLst/>
          </a:prstGeom>
          <a:noFill/>
          <a:ln w="76200">
            <a:solidFill>
              <a:srgbClr val="FFFF00"/>
            </a:solidFill>
          </a:ln>
        </p:spPr>
        <p:txBody>
          <a:bodyPr wrap="square" rtlCol="0">
            <a:spAutoFit/>
          </a:bodyPr>
          <a:lstStyle/>
          <a:p>
            <a:pPr algn="ctr"/>
            <a:r>
              <a:rPr lang="en-GB" sz="3200">
                <a:highlight>
                  <a:srgbClr val="FFFF00"/>
                </a:highlight>
              </a:rPr>
              <a:t>Update image with your school’s model if different</a:t>
            </a:r>
          </a:p>
        </p:txBody>
      </p:sp>
      <p:sp>
        <p:nvSpPr>
          <p:cNvPr id="15" name="TextBox 14">
            <a:extLst>
              <a:ext uri="{FF2B5EF4-FFF2-40B4-BE49-F238E27FC236}">
                <a16:creationId xmlns:a16="http://schemas.microsoft.com/office/drawing/2014/main" id="{903002B0-7759-4381-937F-2A86152B747D}"/>
              </a:ext>
            </a:extLst>
          </p:cNvPr>
          <p:cNvSpPr txBox="1"/>
          <p:nvPr/>
        </p:nvSpPr>
        <p:spPr>
          <a:xfrm>
            <a:off x="8367617" y="2298938"/>
            <a:ext cx="2586183" cy="2554545"/>
          </a:xfrm>
          <a:prstGeom prst="rect">
            <a:avLst/>
          </a:prstGeom>
          <a:noFill/>
          <a:ln w="76200">
            <a:solidFill>
              <a:srgbClr val="FFFF00"/>
            </a:solidFill>
          </a:ln>
        </p:spPr>
        <p:txBody>
          <a:bodyPr wrap="square" rtlCol="0">
            <a:spAutoFit/>
          </a:bodyPr>
          <a:lstStyle/>
          <a:p>
            <a:pPr algn="ctr"/>
            <a:r>
              <a:rPr lang="en-GB" sz="3200">
                <a:highlight>
                  <a:srgbClr val="FFFF00"/>
                </a:highlight>
              </a:rPr>
              <a:t>Update image with your school’s model if different</a:t>
            </a:r>
          </a:p>
        </p:txBody>
      </p:sp>
    </p:spTree>
    <p:extLst>
      <p:ext uri="{BB962C8B-B14F-4D97-AF65-F5344CB8AC3E}">
        <p14:creationId xmlns:p14="http://schemas.microsoft.com/office/powerpoint/2010/main" val="1446827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6329-DE82-49CA-AE2E-702FF6874C77}"/>
              </a:ext>
            </a:extLst>
          </p:cNvPr>
          <p:cNvSpPr>
            <a:spLocks noGrp="1"/>
          </p:cNvSpPr>
          <p:nvPr>
            <p:ph type="title"/>
          </p:nvPr>
        </p:nvSpPr>
        <p:spPr/>
        <p:txBody>
          <a:bodyPr/>
          <a:lstStyle/>
          <a:p>
            <a:r>
              <a:rPr lang="en-US"/>
              <a:t>What do the readings mean? </a:t>
            </a:r>
            <a:endParaRPr lang="en-GB"/>
          </a:p>
        </p:txBody>
      </p:sp>
      <p:graphicFrame>
        <p:nvGraphicFramePr>
          <p:cNvPr id="4" name="Table 4">
            <a:extLst>
              <a:ext uri="{FF2B5EF4-FFF2-40B4-BE49-F238E27FC236}">
                <a16:creationId xmlns:a16="http://schemas.microsoft.com/office/drawing/2014/main" id="{F5FF3BF8-3D50-491C-B45C-CCED15A2D78D}"/>
              </a:ext>
            </a:extLst>
          </p:cNvPr>
          <p:cNvGraphicFramePr>
            <a:graphicFrameLocks noGrp="1"/>
          </p:cNvGraphicFramePr>
          <p:nvPr>
            <p:ph idx="1"/>
            <p:extLst>
              <p:ext uri="{D42A27DB-BD31-4B8C-83A1-F6EECF244321}">
                <p14:modId xmlns:p14="http://schemas.microsoft.com/office/powerpoint/2010/main" val="3337042851"/>
              </p:ext>
            </p:extLst>
          </p:nvPr>
        </p:nvGraphicFramePr>
        <p:xfrm>
          <a:off x="838200" y="1529854"/>
          <a:ext cx="10515600" cy="2834640"/>
        </p:xfrm>
        <a:graphic>
          <a:graphicData uri="http://schemas.openxmlformats.org/drawingml/2006/table">
            <a:tbl>
              <a:tblPr>
                <a:tableStyleId>{793D81CF-94F2-401A-BA57-92F5A7B2D0C5}</a:tableStyleId>
              </a:tblPr>
              <a:tblGrid>
                <a:gridCol w="3216564">
                  <a:extLst>
                    <a:ext uri="{9D8B030D-6E8A-4147-A177-3AD203B41FA5}">
                      <a16:colId xmlns:a16="http://schemas.microsoft.com/office/drawing/2014/main" val="744073950"/>
                    </a:ext>
                  </a:extLst>
                </a:gridCol>
                <a:gridCol w="7299036">
                  <a:extLst>
                    <a:ext uri="{9D8B030D-6E8A-4147-A177-3AD203B41FA5}">
                      <a16:colId xmlns:a16="http://schemas.microsoft.com/office/drawing/2014/main" val="2169231719"/>
                    </a:ext>
                  </a:extLst>
                </a:gridCol>
              </a:tblGrid>
              <a:tr h="370840">
                <a:tc>
                  <a:txBody>
                    <a:bodyPr/>
                    <a:lstStyle/>
                    <a:p>
                      <a:r>
                        <a:rPr lang="en-GB" sz="2800"/>
                        <a:t>Value over 1500 ppm</a:t>
                      </a:r>
                    </a:p>
                  </a:txBody>
                  <a:tcPr>
                    <a:lnR w="12700" cap="flat" cmpd="sng" algn="ctr">
                      <a:solidFill>
                        <a:schemeClr val="tx1"/>
                      </a:solidFill>
                      <a:prstDash val="solid"/>
                      <a:round/>
                      <a:headEnd type="none" w="med" len="med"/>
                      <a:tailEnd type="none" w="med" len="med"/>
                    </a:ln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Additional ventilation should be provided. There is no need to stop using the room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12612148"/>
                  </a:ext>
                </a:extLst>
              </a:tr>
              <a:tr h="370840">
                <a:tc>
                  <a:txBody>
                    <a:bodyPr/>
                    <a:lstStyle/>
                    <a:p>
                      <a:r>
                        <a:rPr lang="en-GB" sz="2800"/>
                        <a:t>Values between 800 and 1500 ppm </a:t>
                      </a:r>
                    </a:p>
                  </a:txBody>
                  <a:tcPr>
                    <a:lnR w="12700" cap="flat" cmpd="sng" algn="ctr">
                      <a:solidFill>
                        <a:schemeClr val="tx1"/>
                      </a:solidFill>
                      <a:prstDash val="solid"/>
                      <a:round/>
                      <a:headEnd type="none" w="med" len="med"/>
                      <a:tailEnd type="none" w="med" len="med"/>
                    </a:ln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Steps should be taken to increase ventilation if possible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91479654"/>
                  </a:ext>
                </a:extLst>
              </a:tr>
              <a:tr h="370840">
                <a:tc>
                  <a:txBody>
                    <a:bodyPr/>
                    <a:lstStyle/>
                    <a:p>
                      <a:r>
                        <a:rPr lang="en-GB" sz="2800"/>
                        <a:t>Value under 800 ppm </a:t>
                      </a:r>
                    </a:p>
                  </a:txBody>
                  <a:tcPr>
                    <a:lnR w="12700" cap="flat" cmpd="sng" algn="ctr">
                      <a:solidFill>
                        <a:schemeClr val="tx1"/>
                      </a:solidFill>
                      <a:prstDash val="solid"/>
                      <a:round/>
                      <a:headEnd type="none" w="med" len="med"/>
                      <a:tailEnd type="none" w="med" len="med"/>
                    </a:ln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t>The space is well ventilated and no further actions are required</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69419747"/>
                  </a:ext>
                </a:extLst>
              </a:tr>
            </a:tbl>
          </a:graphicData>
        </a:graphic>
      </p:graphicFrame>
      <p:sp>
        <p:nvSpPr>
          <p:cNvPr id="5" name="TextBox 4">
            <a:extLst>
              <a:ext uri="{FF2B5EF4-FFF2-40B4-BE49-F238E27FC236}">
                <a16:creationId xmlns:a16="http://schemas.microsoft.com/office/drawing/2014/main" id="{A42A8C71-C695-4D82-9988-D755B0C238C6}"/>
              </a:ext>
            </a:extLst>
          </p:cNvPr>
          <p:cNvSpPr txBox="1"/>
          <p:nvPr/>
        </p:nvSpPr>
        <p:spPr>
          <a:xfrm>
            <a:off x="838200" y="4560305"/>
            <a:ext cx="10515600" cy="1815882"/>
          </a:xfrm>
          <a:prstGeom prst="rect">
            <a:avLst/>
          </a:prstGeom>
          <a:noFill/>
        </p:spPr>
        <p:txBody>
          <a:bodyPr wrap="square" rtlCol="0">
            <a:spAutoFit/>
          </a:bodyPr>
          <a:lstStyle/>
          <a:p>
            <a:pPr marL="285750" indent="-285750">
              <a:buFont typeface="Arial" panose="020B0604020202020204" pitchFamily="34" charset="0"/>
              <a:buChar char="•"/>
            </a:pPr>
            <a:r>
              <a:rPr lang="en-GB" sz="2800"/>
              <a:t>If you see an amber or red reading wait for </a:t>
            </a:r>
            <a:r>
              <a:rPr lang="en-GB" sz="2800" b="1"/>
              <a:t>5 minutes </a:t>
            </a:r>
            <a:r>
              <a:rPr lang="en-GB" sz="2800"/>
              <a:t>before taking any actions so the reading can settle.</a:t>
            </a:r>
          </a:p>
          <a:p>
            <a:pPr marL="285750" indent="-285750">
              <a:buFont typeface="Arial" panose="020B0604020202020204" pitchFamily="34" charset="0"/>
              <a:buChar char="•"/>
            </a:pPr>
            <a:r>
              <a:rPr lang="en-GB" sz="2800"/>
              <a:t>Remember CO</a:t>
            </a:r>
            <a:r>
              <a:rPr lang="en-GB" sz="2800" baseline="-25000"/>
              <a:t>2</a:t>
            </a:r>
            <a:r>
              <a:rPr lang="en-GB" sz="2800"/>
              <a:t> is a proxy for ventilation and does not inherently indicate any risk</a:t>
            </a:r>
          </a:p>
        </p:txBody>
      </p:sp>
    </p:spTree>
    <p:extLst>
      <p:ext uri="{BB962C8B-B14F-4D97-AF65-F5344CB8AC3E}">
        <p14:creationId xmlns:p14="http://schemas.microsoft.com/office/powerpoint/2010/main" val="93330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0E93-5E09-4AEA-8909-4CA6474618BA}"/>
              </a:ext>
            </a:extLst>
          </p:cNvPr>
          <p:cNvSpPr>
            <a:spLocks noGrp="1"/>
          </p:cNvSpPr>
          <p:nvPr>
            <p:ph type="title"/>
          </p:nvPr>
        </p:nvSpPr>
        <p:spPr/>
        <p:txBody>
          <a:bodyPr/>
          <a:lstStyle/>
          <a:p>
            <a:r>
              <a:rPr lang="en-GB"/>
              <a:t>How accurate are the readings ? </a:t>
            </a:r>
          </a:p>
        </p:txBody>
      </p:sp>
      <p:sp>
        <p:nvSpPr>
          <p:cNvPr id="3" name="Content Placeholder 2">
            <a:extLst>
              <a:ext uri="{FF2B5EF4-FFF2-40B4-BE49-F238E27FC236}">
                <a16:creationId xmlns:a16="http://schemas.microsoft.com/office/drawing/2014/main" id="{082BCBE4-C09E-4750-A15E-D4E03AB0A5A0}"/>
              </a:ext>
            </a:extLst>
          </p:cNvPr>
          <p:cNvSpPr>
            <a:spLocks noGrp="1"/>
          </p:cNvSpPr>
          <p:nvPr>
            <p:ph idx="1"/>
          </p:nvPr>
        </p:nvSpPr>
        <p:spPr/>
        <p:txBody>
          <a:bodyPr/>
          <a:lstStyle/>
          <a:p>
            <a:r>
              <a:rPr lang="en-GB"/>
              <a:t>Two monitors placed next to each other should show similar values but there might be a difference up to 100 ppm. </a:t>
            </a:r>
          </a:p>
          <a:p>
            <a:r>
              <a:rPr lang="en-GB"/>
              <a:t>If a monitor shows consistent high values despite improvements in ventilation:</a:t>
            </a:r>
          </a:p>
          <a:p>
            <a:pPr lvl="1"/>
            <a:r>
              <a:rPr lang="en-GB"/>
              <a:t> Check whether the monitor shows values below 500 ppm first thing in the morning.</a:t>
            </a:r>
          </a:p>
          <a:p>
            <a:pPr lvl="1"/>
            <a:r>
              <a:rPr lang="en-GB"/>
              <a:t>If not, place the monitor in a sheltered spot outside for 15 minutes. If the readings are still above 500 ppm, ask the leadership team to contact the manufacturer</a:t>
            </a:r>
          </a:p>
        </p:txBody>
      </p:sp>
    </p:spTree>
    <p:extLst>
      <p:ext uri="{BB962C8B-B14F-4D97-AF65-F5344CB8AC3E}">
        <p14:creationId xmlns:p14="http://schemas.microsoft.com/office/powerpoint/2010/main" val="33337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6127-15CA-4F83-9B6E-3A3B051111B7}"/>
              </a:ext>
            </a:extLst>
          </p:cNvPr>
          <p:cNvSpPr>
            <a:spLocks noGrp="1"/>
          </p:cNvSpPr>
          <p:nvPr>
            <p:ph type="title"/>
          </p:nvPr>
        </p:nvSpPr>
        <p:spPr/>
        <p:txBody>
          <a:bodyPr/>
          <a:lstStyle/>
          <a:p>
            <a:r>
              <a:rPr lang="en-GB"/>
              <a:t>How to improve ventilation </a:t>
            </a:r>
          </a:p>
        </p:txBody>
      </p:sp>
      <p:sp>
        <p:nvSpPr>
          <p:cNvPr id="3" name="Content Placeholder 2">
            <a:extLst>
              <a:ext uri="{FF2B5EF4-FFF2-40B4-BE49-F238E27FC236}">
                <a16:creationId xmlns:a16="http://schemas.microsoft.com/office/drawing/2014/main" id="{E2AD8408-937E-4C10-92CA-C5F1ABF2AB5C}"/>
              </a:ext>
            </a:extLst>
          </p:cNvPr>
          <p:cNvSpPr>
            <a:spLocks noGrp="1"/>
          </p:cNvSpPr>
          <p:nvPr>
            <p:ph idx="1"/>
          </p:nvPr>
        </p:nvSpPr>
        <p:spPr/>
        <p:txBody>
          <a:bodyPr>
            <a:normAutofit lnSpcReduction="10000"/>
          </a:bodyPr>
          <a:lstStyle/>
          <a:p>
            <a:r>
              <a:rPr lang="en-US"/>
              <a:t>How you maintain or improve ventilation will depend on the building. Buildings are ventilated by:</a:t>
            </a:r>
          </a:p>
          <a:p>
            <a:pPr lvl="1"/>
            <a:r>
              <a:rPr lang="en-US"/>
              <a:t>Natural systems such as windows, doors and vents</a:t>
            </a:r>
          </a:p>
          <a:p>
            <a:pPr lvl="1"/>
            <a:r>
              <a:rPr lang="en-US"/>
              <a:t>And/or by mechanical systems which drive airflows though fans. </a:t>
            </a:r>
          </a:p>
          <a:p>
            <a:pPr lvl="2"/>
            <a:r>
              <a:rPr lang="en-US"/>
              <a:t>Mechanical systems need to be connected to the outdoor environment (often through duct work that ends at the room with vents with grilles). </a:t>
            </a:r>
          </a:p>
          <a:p>
            <a:endParaRPr lang="en-US"/>
          </a:p>
          <a:p>
            <a:r>
              <a:rPr lang="en-US"/>
              <a:t>Any actions to improve ventilation should not compromise other aspects of safety and security (for example, avoid propping open fire doors), and should consider other consequences such as health and wellbeing impacts from cold environments.</a:t>
            </a:r>
          </a:p>
          <a:p>
            <a:endParaRPr lang="en-GB"/>
          </a:p>
        </p:txBody>
      </p:sp>
    </p:spTree>
    <p:extLst>
      <p:ext uri="{BB962C8B-B14F-4D97-AF65-F5344CB8AC3E}">
        <p14:creationId xmlns:p14="http://schemas.microsoft.com/office/powerpoint/2010/main" val="2121715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493637-91d3-40f9-802b-f852cb2783f9" xsi:nil="true"/>
    <TaxKeywordTaxHTField xmlns="b3493637-91d3-40f9-802b-f852cb2783f9">
      <Terms xmlns="http://schemas.microsoft.com/office/infopath/2007/PartnerControls"/>
    </TaxKeywordTaxHTField>
    <acdv xmlns="15beabfd-36fb-41ac-afc4-02f51862359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E0B4F1B4450E4E8A5FE18239308EEA" ma:contentTypeVersion="22" ma:contentTypeDescription="Create a new document." ma:contentTypeScope="" ma:versionID="f6d94f2fc243c85d97626f0b74485b25">
  <xsd:schema xmlns:xsd="http://www.w3.org/2001/XMLSchema" xmlns:xs="http://www.w3.org/2001/XMLSchema" xmlns:p="http://schemas.microsoft.com/office/2006/metadata/properties" xmlns:ns2="15beabfd-36fb-41ac-afc4-02f51862359f" xmlns:ns3="b3493637-91d3-40f9-802b-f852cb2783f9" targetNamespace="http://schemas.microsoft.com/office/2006/metadata/properties" ma:root="true" ma:fieldsID="5ac4b19fe50edfd4bcf6b82760696e59" ns2:_="" ns3:_="">
    <xsd:import namespace="15beabfd-36fb-41ac-afc4-02f51862359f"/>
    <xsd:import namespace="b3493637-91d3-40f9-802b-f852cb2783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TaxKeywordTaxHTField" minOccurs="0"/>
                <xsd:element ref="ns3:TaxCatchAll"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acdv"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eabfd-36fb-41ac-afc4-02f5186235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acdv" ma:index="23" nillable="true" ma:displayName="Text" ma:internalName="acdv">
      <xsd:simpleType>
        <xsd:restriction base="dms:Text"/>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493637-91d3-40f9-802b-f852cb2783f9" elementFormDefault="qualified">
    <xsd:import namespace="http://schemas.microsoft.com/office/2006/documentManagement/types"/>
    <xsd:import namespace="http://schemas.microsoft.com/office/infopath/2007/PartnerControls"/>
    <xsd:element name="TaxKeywordTaxHTField" ma:index="15" nillable="true" ma:taxonomy="true" ma:internalName="TaxKeywordTaxHTField" ma:taxonomyFieldName="TaxKeyword" ma:displayName="Enterprise Keywords" ma:readOnly="false" ma:fieldId="{23f27201-bee3-471e-b2e7-b64fd8b7ca38}" ma:taxonomyMulti="true" ma:sspId="c7cf4bdf-6ea0-4761-a6db-ba0d02b66f81"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e67a50d2-8246-48d2-8ccf-f5a8fe27e81d}" ma:internalName="TaxCatchAll" ma:showField="CatchAllData" ma:web="b3493637-91d3-40f9-802b-f852cb2783f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AE7C0B-5F5E-4B20-9640-4F9610775D14}">
  <ds:schemaRefs>
    <ds:schemaRef ds:uri="15beabfd-36fb-41ac-afc4-02f51862359f"/>
    <ds:schemaRef ds:uri="b3493637-91d3-40f9-802b-f852cb2783f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F0D4B60-6421-4AFB-98E9-9C827FA317FA}">
  <ds:schemaRefs>
    <ds:schemaRef ds:uri="http://schemas.microsoft.com/sharepoint/v3/contenttype/forms"/>
  </ds:schemaRefs>
</ds:datastoreItem>
</file>

<file path=customXml/itemProps3.xml><?xml version="1.0" encoding="utf-8"?>
<ds:datastoreItem xmlns:ds="http://schemas.openxmlformats.org/officeDocument/2006/customXml" ds:itemID="{610D97AA-E21C-4E5F-8ECE-19CC1243C203}">
  <ds:schemaRefs>
    <ds:schemaRef ds:uri="15beabfd-36fb-41ac-afc4-02f51862359f"/>
    <ds:schemaRef ds:uri="b3493637-91d3-40f9-802b-f852cb2783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1699</Words>
  <Application>Microsoft Macintosh PowerPoint</Application>
  <PresentationFormat>Widescreen</PresentationFormat>
  <Paragraphs>116</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Office Theme</vt:lpstr>
      <vt:lpstr>How to use the DfE CO2 monitors in our school  (and why air quality matters for your children’s learning)</vt:lpstr>
      <vt:lpstr>CO2 monitor programme </vt:lpstr>
      <vt:lpstr>Why measure CO2 levels?</vt:lpstr>
      <vt:lpstr>Why does ventilation matter?</vt:lpstr>
      <vt:lpstr>Where should the monitors be placed?</vt:lpstr>
      <vt:lpstr>What do the monitors look like?</vt:lpstr>
      <vt:lpstr>What do the readings mean? </vt:lpstr>
      <vt:lpstr>How accurate are the readings ? </vt:lpstr>
      <vt:lpstr>How to improve ventilation </vt:lpstr>
      <vt:lpstr>How to improve ventilation using windows</vt:lpstr>
      <vt:lpstr>How to improve ventilation using windows</vt:lpstr>
      <vt:lpstr>How to improve ventilation by airing rooms</vt:lpstr>
      <vt:lpstr>How to improve air quality beyond ventilation</vt:lpstr>
      <vt:lpstr>How to improve air quality beyond ventilation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CO2 monitors in your school</dc:title>
  <dc:creator>Carolanne Vouriot</dc:creator>
  <cp:lastModifiedBy>Katherine Roberts</cp:lastModifiedBy>
  <cp:revision>5</cp:revision>
  <dcterms:created xsi:type="dcterms:W3CDTF">2021-11-29T16:10:39Z</dcterms:created>
  <dcterms:modified xsi:type="dcterms:W3CDTF">2022-07-04T08:16:53Z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0x010100FAE0B4F1B4450E4E8A5FE18239308EEA</vt:lpwstr>
  </property>
</Properties>
</file>