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3" r:id="rId2"/>
    <p:sldId id="339" r:id="rId3"/>
    <p:sldId id="340" r:id="rId4"/>
    <p:sldId id="342" r:id="rId5"/>
    <p:sldId id="347" r:id="rId6"/>
    <p:sldId id="348" r:id="rId7"/>
    <p:sldId id="349" r:id="rId8"/>
    <p:sldId id="351" r:id="rId9"/>
    <p:sldId id="352" r:id="rId10"/>
    <p:sldId id="350" r:id="rId11"/>
    <p:sldId id="346" r:id="rId12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6ED92D-DA00-4A0F-8AA2-B14871971E08}">
          <p14:sldIdLst>
            <p14:sldId id="323"/>
            <p14:sldId id="339"/>
            <p14:sldId id="340"/>
            <p14:sldId id="342"/>
            <p14:sldId id="347"/>
            <p14:sldId id="348"/>
            <p14:sldId id="349"/>
            <p14:sldId id="351"/>
            <p14:sldId id="352"/>
            <p14:sldId id="350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009FE3"/>
    <a:srgbClr val="FF7900"/>
    <a:srgbClr val="FF00FF"/>
    <a:srgbClr val="00B8E4"/>
    <a:srgbClr val="00A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83" autoAdjust="0"/>
  </p:normalViewPr>
  <p:slideViewPr>
    <p:cSldViewPr>
      <p:cViewPr varScale="1">
        <p:scale>
          <a:sx n="57" d="100"/>
          <a:sy n="57" d="100"/>
        </p:scale>
        <p:origin x="14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31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387" y="0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/>
          <a:lstStyle>
            <a:lvl1pPr algn="r">
              <a:defRPr sz="1200"/>
            </a:lvl1pPr>
          </a:lstStyle>
          <a:p>
            <a:fld id="{BB4A6348-C70C-414B-ABD9-773BF172B4B4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387" y="9444385"/>
            <a:ext cx="2952054" cy="496586"/>
          </a:xfrm>
          <a:prstGeom prst="rect">
            <a:avLst/>
          </a:prstGeom>
        </p:spPr>
        <p:txBody>
          <a:bodyPr vert="horz" lIns="88377" tIns="44188" rIns="88377" bIns="44188" rtlCol="0" anchor="b"/>
          <a:lstStyle>
            <a:lvl1pPr algn="r">
              <a:defRPr sz="1200"/>
            </a:lvl1pPr>
          </a:lstStyle>
          <a:p>
            <a:fld id="{23272FFC-B66D-467D-A7D1-D0CCB13F9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r">
              <a:defRPr sz="1300"/>
            </a:lvl1pPr>
          </a:lstStyle>
          <a:p>
            <a:fld id="{514CC14F-54F8-4EE0-BBE6-039DC1124C50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0" tIns="47865" rIns="95730" bIns="478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730" tIns="47865" rIns="95730" bIns="478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r">
              <a:defRPr sz="1300"/>
            </a:lvl1pPr>
          </a:lstStyle>
          <a:p>
            <a:fld id="{66F57EDF-FFD7-4232-8337-AB14B5A33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8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3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7900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9FE3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6007E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1520" y="5445224"/>
            <a:ext cx="1368152" cy="1412776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5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8" r:id="rId5"/>
    <p:sldLayoutId id="2147483665" r:id="rId6"/>
    <p:sldLayoutId id="2147483660" r:id="rId7"/>
    <p:sldLayoutId id="2147483662" r:id="rId8"/>
    <p:sldLayoutId id="2147483663" r:id="rId9"/>
    <p:sldLayoutId id="2147483650" r:id="rId10"/>
    <p:sldLayoutId id="2147483670" r:id="rId11"/>
    <p:sldLayoutId id="2147483671" r:id="rId12"/>
    <p:sldLayoutId id="214748367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hsW2en6j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work.org.uk/wp-content/uploads/2019/08/Air_Quality_GI_Toolkit_for_Schools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-305" r="222" b="2694"/>
          <a:stretch/>
        </p:blipFill>
        <p:spPr>
          <a:xfrm>
            <a:off x="-137" y="-27384"/>
            <a:ext cx="9144137" cy="6885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33056"/>
            <a:ext cx="5940288" cy="292494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43744" y="417829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Groundwork: Improving air quality through partnership working   </a:t>
            </a:r>
          </a:p>
          <a:p>
            <a:endParaRPr lang="en-GB" sz="2400" dirty="0">
              <a:solidFill>
                <a:schemeClr val="bg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" y="4224079"/>
            <a:ext cx="542247" cy="415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743" y="4725144"/>
            <a:ext cx="468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 Heavy" panose="020F0902020204030203" pitchFamily="34" charset="0"/>
            </a:endParaRPr>
          </a:p>
          <a:p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7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TAPAS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368152"/>
          </a:xfrm>
        </p:spPr>
        <p:txBody>
          <a:bodyPr/>
          <a:lstStyle/>
          <a:p>
            <a:r>
              <a:rPr lang="en-US" sz="2000" dirty="0"/>
              <a:t>We deliver practical interventions and want to ensure they’re based on latest technical knowledge</a:t>
            </a:r>
          </a:p>
          <a:p>
            <a:r>
              <a:rPr lang="en-US" sz="2000" dirty="0"/>
              <a:t>Collaborations, partnerships</a:t>
            </a:r>
          </a:p>
        </p:txBody>
      </p:sp>
      <p:sp>
        <p:nvSpPr>
          <p:cNvPr id="4" name="Oval 3"/>
          <p:cNvSpPr/>
          <p:nvPr/>
        </p:nvSpPr>
        <p:spPr>
          <a:xfrm>
            <a:off x="3851920" y="3501008"/>
            <a:ext cx="1728192" cy="1656184"/>
          </a:xfrm>
          <a:prstGeom prst="ellipse">
            <a:avLst/>
          </a:prstGeom>
          <a:noFill/>
          <a:ln>
            <a:solidFill>
              <a:srgbClr val="00B8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27784" y="3429000"/>
            <a:ext cx="1800200" cy="1728192"/>
          </a:xfrm>
          <a:prstGeom prst="ellipse">
            <a:avLst/>
          </a:prstGeom>
          <a:noFill/>
          <a:ln>
            <a:solidFill>
              <a:srgbClr val="00AE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75856" y="2420888"/>
            <a:ext cx="1728192" cy="165618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636912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Behaviour</a:t>
            </a:r>
            <a:r>
              <a:rPr lang="en-US" sz="1400" dirty="0"/>
              <a:t> change Community engagement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4005064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Technical research &amp; expertise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Infrastructure changes  / landscaping </a:t>
            </a:r>
            <a:r>
              <a:rPr lang="en-US" sz="1400" dirty="0" err="1"/>
              <a:t>etc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11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you- any 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0890"/>
            <a:ext cx="3600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46" y="3068960"/>
            <a:ext cx="4364851" cy="21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056518"/>
            <a:ext cx="3722549" cy="180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4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Groundwork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424847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London’s foremost social &amp; environmental regeneration charity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000" dirty="0"/>
              <a:t>30 years experience delivering projects to improve open spaces &amp; support greener living and working</a:t>
            </a:r>
          </a:p>
          <a:p>
            <a:r>
              <a:rPr lang="en-GB" sz="2000" dirty="0"/>
              <a:t>Multi Disciplinary Team: Landscape Design Services,  Community Engagement Team, Education, Business, Employment Skills and Training Teams</a:t>
            </a:r>
          </a:p>
          <a:p>
            <a:r>
              <a:rPr lang="en-GB" sz="2000" dirty="0"/>
              <a:t>Large staff team with wide range of skill sets and areas of expertise </a:t>
            </a:r>
          </a:p>
          <a:p>
            <a:r>
              <a:rPr lang="en-GB" sz="2000" dirty="0"/>
              <a:t>Collaborative , flexible and responsive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3226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Core Themes &amp;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01608" cy="3600400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Creating better places- supporting greener living and working- improving people’s prospects </a:t>
            </a:r>
          </a:p>
          <a:p>
            <a:r>
              <a:rPr lang="en-GB" sz="2000" dirty="0"/>
              <a:t>Open/ green space/ public realm improvements  </a:t>
            </a:r>
          </a:p>
          <a:p>
            <a:r>
              <a:rPr lang="en-GB" sz="2000" dirty="0"/>
              <a:t>Green infrastructure &amp; behaviour change project</a:t>
            </a:r>
          </a:p>
          <a:p>
            <a:r>
              <a:rPr lang="en-GB" sz="2000" dirty="0"/>
              <a:t>Grant management for GLA, TFL, etc.</a:t>
            </a:r>
          </a:p>
          <a:p>
            <a:r>
              <a:rPr lang="en-GB" sz="2000" dirty="0"/>
              <a:t>Green Doctors</a:t>
            </a:r>
          </a:p>
          <a:p>
            <a:r>
              <a:rPr lang="en-GB" sz="2000" dirty="0"/>
              <a:t>Employment, Skills &amp; Training  </a:t>
            </a: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53" y="3336218"/>
            <a:ext cx="4327127" cy="20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0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Quality: GW Priority Business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7"/>
            <a:ext cx="8147248" cy="3600400"/>
          </a:xfrm>
        </p:spPr>
        <p:txBody>
          <a:bodyPr/>
          <a:lstStyle/>
          <a:p>
            <a:r>
              <a:rPr lang="en-GB" sz="2000" dirty="0"/>
              <a:t>Enhancing/ creating green infrastructure </a:t>
            </a:r>
          </a:p>
          <a:p>
            <a:r>
              <a:rPr lang="en-GB" sz="2000" dirty="0"/>
              <a:t>Awareness raising, education, engagement, behaviour change </a:t>
            </a:r>
          </a:p>
          <a:p>
            <a:r>
              <a:rPr lang="en-GB" sz="2000" dirty="0"/>
              <a:t>Action research</a:t>
            </a:r>
          </a:p>
          <a:p>
            <a:r>
              <a:rPr lang="en-GB" sz="2000" dirty="0"/>
              <a:t>Maximise impact by linking interventions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427984" cy="21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8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 and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Background: GPE funding /  Education and Landscape team /  co-design methodology /  based on audits</a:t>
            </a:r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000" dirty="0" err="1"/>
              <a:t>Marner</a:t>
            </a:r>
            <a:r>
              <a:rPr lang="en-US" sz="2000" dirty="0"/>
              <a:t> Primary - Landscape improvement project - creation of new air quality garden and new boundary hedge, consultation with school stakeholder</a:t>
            </a:r>
          </a:p>
          <a:p>
            <a:pPr lvl="0"/>
            <a:r>
              <a:rPr lang="en-US" sz="2000" dirty="0" err="1"/>
              <a:t>Netley</a:t>
            </a:r>
            <a:r>
              <a:rPr lang="en-US" sz="2000" dirty="0"/>
              <a:t> Primary - Landscape improvement project - Installation of new boundary hedge, consultation with school stakeholder</a:t>
            </a:r>
          </a:p>
          <a:p>
            <a:pPr lvl="0"/>
            <a:r>
              <a:rPr lang="en-US" sz="2000" dirty="0"/>
              <a:t>Oliver Goldsmith - Community landscape project - Installation of ivy green screen, delivery of curriculum based AQ lessons, community planting days with parents and pupils </a:t>
            </a:r>
          </a:p>
          <a:p>
            <a:pPr lvl="0"/>
            <a:r>
              <a:rPr lang="en-US" sz="2000" dirty="0"/>
              <a:t>Ark Priory - Curriculum based AQ week </a:t>
            </a:r>
            <a:r>
              <a:rPr lang="en-US" sz="2000" dirty="0" err="1"/>
              <a:t>programme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58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Pictures of school greening</a:t>
            </a:r>
          </a:p>
        </p:txBody>
      </p:sp>
      <p:pic>
        <p:nvPicPr>
          <p:cNvPr id="4" name="Content Placeholder 3" descr="5 - 20190903_082613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b="19432"/>
          <a:stretch>
            <a:fillRect/>
          </a:stretch>
        </p:blipFill>
        <p:spPr>
          <a:xfrm>
            <a:off x="2771800" y="3573016"/>
            <a:ext cx="3926548" cy="1800200"/>
          </a:xfrm>
        </p:spPr>
      </p:pic>
      <p:pic>
        <p:nvPicPr>
          <p:cNvPr id="5" name="Picture 4" descr="5 - 20190903_082613 (2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1"/>
          <a:stretch/>
        </p:blipFill>
        <p:spPr>
          <a:xfrm>
            <a:off x="827584" y="1047836"/>
            <a:ext cx="3419872" cy="2309156"/>
          </a:xfrm>
          <a:prstGeom prst="rect">
            <a:avLst/>
          </a:prstGeom>
        </p:spPr>
      </p:pic>
      <p:pic>
        <p:nvPicPr>
          <p:cNvPr id="6" name="Picture 5" descr="5 - 20190903_082613 (3)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>
          <a:xfrm>
            <a:off x="4932040" y="1052736"/>
            <a:ext cx="3419872" cy="22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Pictures of school </a:t>
            </a:r>
            <a:r>
              <a:rPr lang="en-US" sz="3600" dirty="0" err="1"/>
              <a:t>behaviour</a:t>
            </a:r>
            <a:r>
              <a:rPr lang="en-US" sz="3600" dirty="0"/>
              <a:t> change</a:t>
            </a:r>
          </a:p>
        </p:txBody>
      </p:sp>
      <p:pic>
        <p:nvPicPr>
          <p:cNvPr id="7" name="Picture 6" descr="Screen Shot 2020-10-22 at 18.02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349856" cy="422108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95936" y="1124744"/>
            <a:ext cx="4824536" cy="3888432"/>
          </a:xfrm>
        </p:spPr>
        <p:txBody>
          <a:bodyPr/>
          <a:lstStyle/>
          <a:p>
            <a:r>
              <a:rPr lang="en-US" sz="2000" dirty="0"/>
              <a:t>Experiments measuring particulates (Science)</a:t>
            </a:r>
          </a:p>
          <a:p>
            <a:r>
              <a:rPr lang="en-US" sz="2000" dirty="0"/>
              <a:t>Data analysis: of diffusion tube data (</a:t>
            </a:r>
            <a:r>
              <a:rPr lang="en-US" sz="2000" dirty="0" err="1"/>
              <a:t>Maths</a:t>
            </a:r>
            <a:r>
              <a:rPr lang="en-US" sz="2000" dirty="0"/>
              <a:t>)</a:t>
            </a:r>
          </a:p>
          <a:p>
            <a:r>
              <a:rPr lang="en-US" sz="2000" dirty="0"/>
              <a:t>Greening and planting (Biology) </a:t>
            </a:r>
          </a:p>
          <a:p>
            <a:r>
              <a:rPr lang="en-US" sz="2000" dirty="0"/>
              <a:t>Route mapping and traffic surveys (Geography) </a:t>
            </a:r>
          </a:p>
          <a:p>
            <a:r>
              <a:rPr lang="en-US" sz="2000" dirty="0"/>
              <a:t>Action Plans, Campaigns and Events </a:t>
            </a:r>
            <a:r>
              <a:rPr lang="en-US" sz="2000" dirty="0" err="1"/>
              <a:t>e.g</a:t>
            </a:r>
            <a:r>
              <a:rPr lang="en-US" sz="2000" dirty="0"/>
              <a:t> walk to school / car free day (English / PSHE) 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580526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stop frame animation produced by pupils themselves (facilitated by Groundwork): </a:t>
            </a:r>
            <a:r>
              <a:rPr lang="en-GB" u="sng" dirty="0">
                <a:hlinkClick r:id="rId3"/>
              </a:rPr>
              <a:t>https://www.youtube.com/watch?v=eYhsW2en6js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7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 </a:t>
            </a:r>
            <a:r>
              <a:rPr lang="mr-IN" dirty="0"/>
              <a:t>–</a:t>
            </a:r>
            <a:r>
              <a:rPr lang="en-US" dirty="0"/>
              <a:t> school greening</a:t>
            </a:r>
          </a:p>
        </p:txBody>
      </p:sp>
      <p:pic>
        <p:nvPicPr>
          <p:cNvPr id="5" name="Picture 4" descr="Screen Shot 2020-10-22 at 18.0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755">
            <a:off x="1509846" y="1175814"/>
            <a:ext cx="6749847" cy="465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62373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https://www.groundwork.org.uk/wp-content/uploads/2019/08/Air_Quality_GI_Toolkit_for_Schools.pdf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54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/>
              <a:t>Plant toolkit</a:t>
            </a:r>
          </a:p>
        </p:txBody>
      </p:sp>
      <p:pic>
        <p:nvPicPr>
          <p:cNvPr id="4" name="Picture 3" descr="Screen Shot 2020-10-29 at 10.38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91988"/>
      </p:ext>
    </p:extLst>
  </p:cSld>
  <p:clrMapOvr>
    <a:masterClrMapping/>
  </p:clrMapOvr>
</p:sld>
</file>

<file path=ppt/theme/theme1.xml><?xml version="1.0" encoding="utf-8"?>
<a:theme xmlns:a="http://schemas.openxmlformats.org/drawingml/2006/main" name="Groundwork 2016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Groundwork 2016 PowerPoint Template</Template>
  <TotalTime>744</TotalTime>
  <Words>401</Words>
  <Application>Microsoft Office PowerPoint</Application>
  <PresentationFormat>On-screen Show (4:3)</PresentationFormat>
  <Paragraphs>52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</vt:lpstr>
      <vt:lpstr>Lato Heavy</vt:lpstr>
      <vt:lpstr>Groundwork 2016 PowerPoint Template</vt:lpstr>
      <vt:lpstr>PowerPoint Presentation</vt:lpstr>
      <vt:lpstr>About Groundwork  </vt:lpstr>
      <vt:lpstr>Our Core Themes &amp; Experience</vt:lpstr>
      <vt:lpstr>Air Quality: GW Priority Business Area</vt:lpstr>
      <vt:lpstr>Air Quality and Education </vt:lpstr>
      <vt:lpstr>Pictures of school greening</vt:lpstr>
      <vt:lpstr>Pictures of school behaviour change</vt:lpstr>
      <vt:lpstr>Toolkit – school greening</vt:lpstr>
      <vt:lpstr>Plant toolkit</vt:lpstr>
      <vt:lpstr>TAPAS network</vt:lpstr>
      <vt:lpstr>Thank you- any questions? </vt:lpstr>
    </vt:vector>
  </TitlesOfParts>
  <Company>Groundwork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sandrahoisz</dc:creator>
  <cp:lastModifiedBy>Sophy Bristow</cp:lastModifiedBy>
  <cp:revision>45</cp:revision>
  <cp:lastPrinted>2018-07-12T11:03:12Z</cp:lastPrinted>
  <dcterms:created xsi:type="dcterms:W3CDTF">2018-07-09T15:47:31Z</dcterms:created>
  <dcterms:modified xsi:type="dcterms:W3CDTF">2020-10-29T17:51:42Z</dcterms:modified>
</cp:coreProperties>
</file>