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7"/>
  </p:sldMasterIdLst>
  <p:notesMasterIdLst>
    <p:notesMasterId r:id="rId21"/>
  </p:notesMasterIdLst>
  <p:handoutMasterIdLst>
    <p:handoutMasterId r:id="rId22"/>
  </p:handoutMasterIdLst>
  <p:sldIdLst>
    <p:sldId id="256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8" r:id="rId19"/>
    <p:sldId id="277" r:id="rId20"/>
  </p:sldIdLst>
  <p:sldSz cx="12190413" cy="6858000"/>
  <p:notesSz cx="6858000" cy="9144000"/>
  <p:custDataLst>
    <p:tags r:id="rId23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098" autoAdjust="0"/>
  </p:normalViewPr>
  <p:slideViewPr>
    <p:cSldViewPr showGuides="1">
      <p:cViewPr varScale="1">
        <p:scale>
          <a:sx n="64" d="100"/>
          <a:sy n="64" d="100"/>
        </p:scale>
        <p:origin x="64" y="5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tof\Documents\My%20documents\Projekter\2019%20Realdania%20Totalv&#230;rdi%20og%20indeklima%20i%20skoler\Rapport\Performance%20kurv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trendline>
            <c:spPr>
              <a:ln w="25400" cap="rnd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'CO2 ventilationsrate'!$E$3:$E$14</c:f>
              <c:numCache>
                <c:formatCode>General</c:formatCode>
                <c:ptCount val="12"/>
                <c:pt idx="0">
                  <c:v>900</c:v>
                </c:pt>
                <c:pt idx="1">
                  <c:v>1000</c:v>
                </c:pt>
                <c:pt idx="2">
                  <c:v>1100</c:v>
                </c:pt>
                <c:pt idx="3">
                  <c:v>1200</c:v>
                </c:pt>
                <c:pt idx="4">
                  <c:v>1300</c:v>
                </c:pt>
                <c:pt idx="5">
                  <c:v>1400</c:v>
                </c:pt>
                <c:pt idx="6">
                  <c:v>1500</c:v>
                </c:pt>
                <c:pt idx="7">
                  <c:v>1600</c:v>
                </c:pt>
                <c:pt idx="8">
                  <c:v>1700</c:v>
                </c:pt>
                <c:pt idx="9">
                  <c:v>1800</c:v>
                </c:pt>
                <c:pt idx="10">
                  <c:v>1900</c:v>
                </c:pt>
                <c:pt idx="11">
                  <c:v>2000</c:v>
                </c:pt>
              </c:numCache>
            </c:numRef>
          </c:xVal>
          <c:yVal>
            <c:numRef>
              <c:f>'CO2 ventilationsrate'!$H$3:$H$14</c:f>
              <c:numCache>
                <c:formatCode>General</c:formatCode>
                <c:ptCount val="12"/>
                <c:pt idx="0">
                  <c:v>100</c:v>
                </c:pt>
                <c:pt idx="1">
                  <c:v>97</c:v>
                </c:pt>
                <c:pt idx="3">
                  <c:v>92</c:v>
                </c:pt>
                <c:pt idx="5">
                  <c:v>88.5</c:v>
                </c:pt>
                <c:pt idx="7">
                  <c:v>86</c:v>
                </c:pt>
                <c:pt idx="9">
                  <c:v>85.5</c:v>
                </c:pt>
                <c:pt idx="11">
                  <c:v>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7C-473D-93C7-C816BDF4A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074432"/>
        <c:axId val="580071808"/>
      </c:scatterChart>
      <c:valAx>
        <c:axId val="580074432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</a:t>
                </a:r>
                <a:r>
                  <a:rPr lang="en-US" sz="2400" baseline="-25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</a:t>
                </a:r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c</a:t>
                </a:r>
                <a:r>
                  <a:rPr lang="en-US" sz="24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oncentration </a:t>
                </a:r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(ppm)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da-DK"/>
          </a:p>
        </c:txPr>
        <c:crossAx val="580071808"/>
        <c:crosses val="autoZero"/>
        <c:crossBetween val="midCat"/>
      </c:valAx>
      <c:valAx>
        <c:axId val="580071808"/>
        <c:scaling>
          <c:orientation val="minMax"/>
          <c:max val="100"/>
          <c:min val="7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en-US" sz="24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Performance (%)</a:t>
                </a:r>
                <a:endPara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da-DK"/>
          </a:p>
        </c:txPr>
        <c:crossAx val="580074432"/>
        <c:crosses val="autoZero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'Temp performance'!$B$1</c:f>
              <c:strCache>
                <c:ptCount val="1"/>
                <c:pt idx="0">
                  <c:v>Wargocki et al. 2019b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'Temp performance'!$A$2:$A$15</c:f>
              <c:numCache>
                <c:formatCode>General</c:formatCode>
                <c:ptCount val="1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22.5</c:v>
                </c:pt>
                <c:pt idx="4">
                  <c:v>23</c:v>
                </c:pt>
                <c:pt idx="5">
                  <c:v>23.5</c:v>
                </c:pt>
                <c:pt idx="6">
                  <c:v>24</c:v>
                </c:pt>
                <c:pt idx="7">
                  <c:v>24.5</c:v>
                </c:pt>
                <c:pt idx="8">
                  <c:v>25</c:v>
                </c:pt>
                <c:pt idx="9">
                  <c:v>25.5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</c:numCache>
            </c:numRef>
          </c:xVal>
          <c:yVal>
            <c:numRef>
              <c:f>'Temp performance'!$B$2:$B$15</c:f>
              <c:numCache>
                <c:formatCode>0.0</c:formatCode>
                <c:ptCount val="14"/>
                <c:pt idx="0">
                  <c:v>99.779999999999973</c:v>
                </c:pt>
                <c:pt idx="1">
                  <c:v>95.641899999999964</c:v>
                </c:pt>
                <c:pt idx="2">
                  <c:v>91.957599999999957</c:v>
                </c:pt>
                <c:pt idx="3">
                  <c:v>90.342349999999954</c:v>
                </c:pt>
                <c:pt idx="4">
                  <c:v>88.72709999999995</c:v>
                </c:pt>
                <c:pt idx="5">
                  <c:v>87.338749999999962</c:v>
                </c:pt>
                <c:pt idx="6">
                  <c:v>85.950399999999973</c:v>
                </c:pt>
                <c:pt idx="7">
                  <c:v>84.788949999999957</c:v>
                </c:pt>
                <c:pt idx="8">
                  <c:v>83.627499999999941</c:v>
                </c:pt>
                <c:pt idx="9">
                  <c:v>82.692949999999954</c:v>
                </c:pt>
                <c:pt idx="10">
                  <c:v>81.758399999999966</c:v>
                </c:pt>
                <c:pt idx="11">
                  <c:v>80.343099999999936</c:v>
                </c:pt>
                <c:pt idx="12">
                  <c:v>79.381599999999963</c:v>
                </c:pt>
                <c:pt idx="13">
                  <c:v>78.873899999999935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20-4853-A516-E5BBACC3F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5411720"/>
        <c:axId val="715412376"/>
      </c:scatterChart>
      <c:valAx>
        <c:axId val="715411720"/>
        <c:scaling>
          <c:orientation val="minMax"/>
          <c:max val="30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en-US" sz="24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Temperature </a:t>
                </a:r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</a:t>
                </a:r>
                <a:r>
                  <a:rPr lang="en-US" sz="2400" baseline="30000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</a:t>
                </a:r>
                <a:r>
                  <a:rPr lang="en-US" sz="2400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</a:t>
                </a:r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da-DK"/>
          </a:p>
        </c:txPr>
        <c:crossAx val="715412376"/>
        <c:crosses val="autoZero"/>
        <c:crossBetween val="midCat"/>
        <c:majorUnit val="1"/>
      </c:valAx>
      <c:valAx>
        <c:axId val="715412376"/>
        <c:scaling>
          <c:orientation val="minMax"/>
          <c:max val="100"/>
          <c:min val="70"/>
        </c:scaling>
        <c:delete val="0"/>
        <c:axPos val="l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en-US" sz="24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Performance </a:t>
                </a:r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da-D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da-DK"/>
          </a:p>
        </c:txPr>
        <c:crossAx val="715411720"/>
        <c:crosses val="autoZero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'CO2 ventilationsrate fravær'!$K$1</c:f>
              <c:strCache>
                <c:ptCount val="1"/>
                <c:pt idx="0">
                  <c:v>Average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15875">
                <a:noFill/>
              </a:ln>
              <a:effectLst/>
            </c:spPr>
          </c:marker>
          <c:trendline>
            <c:spPr>
              <a:ln w="25400" cap="rnd">
                <a:solidFill>
                  <a:schemeClr val="accent2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'CO2 ventilationsrate fravær'!$E$2:$E$14</c:f>
              <c:numCache>
                <c:formatCode>General</c:formatCode>
                <c:ptCount val="13"/>
                <c:pt idx="0">
                  <c:v>800</c:v>
                </c:pt>
                <c:pt idx="1">
                  <c:v>900</c:v>
                </c:pt>
                <c:pt idx="2">
                  <c:v>1000</c:v>
                </c:pt>
                <c:pt idx="3">
                  <c:v>1100</c:v>
                </c:pt>
                <c:pt idx="4">
                  <c:v>1200</c:v>
                </c:pt>
                <c:pt idx="5">
                  <c:v>1300</c:v>
                </c:pt>
                <c:pt idx="6">
                  <c:v>1400</c:v>
                </c:pt>
                <c:pt idx="7">
                  <c:v>1500</c:v>
                </c:pt>
                <c:pt idx="8">
                  <c:v>1600</c:v>
                </c:pt>
                <c:pt idx="9">
                  <c:v>1700</c:v>
                </c:pt>
                <c:pt idx="10">
                  <c:v>1800</c:v>
                </c:pt>
                <c:pt idx="11">
                  <c:v>1900</c:v>
                </c:pt>
                <c:pt idx="12">
                  <c:v>2000</c:v>
                </c:pt>
              </c:numCache>
            </c:numRef>
          </c:xVal>
          <c:yVal>
            <c:numRef>
              <c:f>'CO2 ventilationsrate fravær'!$K$2:$K$14</c:f>
              <c:numCache>
                <c:formatCode>0</c:formatCode>
                <c:ptCount val="13"/>
                <c:pt idx="0">
                  <c:v>100</c:v>
                </c:pt>
                <c:pt idx="1">
                  <c:v>99.063319088319091</c:v>
                </c:pt>
                <c:pt idx="2">
                  <c:v>98.361087369420702</c:v>
                </c:pt>
                <c:pt idx="3">
                  <c:v>97.792826617826606</c:v>
                </c:pt>
                <c:pt idx="4">
                  <c:v>97.308297720797711</c:v>
                </c:pt>
                <c:pt idx="5">
                  <c:v>96.879590060145617</c:v>
                </c:pt>
                <c:pt idx="6">
                  <c:v>96.489957264957255</c:v>
                </c:pt>
                <c:pt idx="7">
                  <c:v>96.128742553742541</c:v>
                </c:pt>
                <c:pt idx="8">
                  <c:v>95.788841405508066</c:v>
                </c:pt>
                <c:pt idx="9">
                  <c:v>95.465335305719918</c:v>
                </c:pt>
                <c:pt idx="10">
                  <c:v>95.154711029711024</c:v>
                </c:pt>
                <c:pt idx="11">
                  <c:v>94.854392212725543</c:v>
                </c:pt>
                <c:pt idx="12">
                  <c:v>94.562446581196582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8F-4442-87CE-54EDC4A2D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7745040"/>
        <c:axId val="677745368"/>
      </c:scatterChart>
      <c:valAx>
        <c:axId val="677745040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</a:t>
                </a:r>
                <a:r>
                  <a:rPr lang="en-US" sz="2400" baseline="-25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</a:t>
                </a:r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c</a:t>
                </a:r>
                <a:r>
                  <a:rPr lang="en-US" sz="24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oncentration </a:t>
                </a:r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[ppm]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da-DK"/>
          </a:p>
        </c:txPr>
        <c:crossAx val="677745368"/>
        <c:crosses val="autoZero"/>
        <c:crossBetween val="midCat"/>
      </c:valAx>
      <c:valAx>
        <c:axId val="677745368"/>
        <c:scaling>
          <c:orientation val="minMax"/>
          <c:max val="100"/>
          <c:min val="70"/>
        </c:scaling>
        <c:delete val="0"/>
        <c:axPos val="l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en-US" sz="24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Presence </a:t>
                </a:r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6000918273645542E-3"/>
              <c:y val="0.198253749617385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da-DK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da-DK"/>
          </a:p>
        </c:txPr>
        <c:crossAx val="677745040"/>
        <c:crosses val="autoZero"/>
        <c:crossBetween val="midCat"/>
        <c:majorUnit val="5"/>
      </c:valAx>
      <c:spPr>
        <a:solidFill>
          <a:schemeClr val="bg1"/>
        </a:solidFill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24793388429755"/>
          <c:y val="7.4109411436977107E-2"/>
          <c:w val="0.78898312672176307"/>
          <c:h val="0.766916357416397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'Sygefravær lærere'!$F$10</c:f>
              <c:strCache>
                <c:ptCount val="1"/>
                <c:pt idx="0">
                  <c:v>% sygefravær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trendline>
            <c:spPr>
              <a:ln w="25400" cap="rnd">
                <a:solidFill>
                  <a:schemeClr val="accent2"/>
                </a:solidFill>
                <a:prstDash val="solid"/>
              </a:ln>
              <a:effectLst/>
            </c:spPr>
            <c:trendlineType val="exp"/>
            <c:backward val="10"/>
            <c:dispRSqr val="0"/>
            <c:dispEq val="0"/>
          </c:trendline>
          <c:xVal>
            <c:numRef>
              <c:f>'Sygefravær lærere'!$E$11:$E$12</c:f>
              <c:numCache>
                <c:formatCode>General</c:formatCode>
                <c:ptCount val="2"/>
                <c:pt idx="0">
                  <c:v>12</c:v>
                </c:pt>
                <c:pt idx="1">
                  <c:v>24</c:v>
                </c:pt>
              </c:numCache>
            </c:numRef>
          </c:xVal>
          <c:yVal>
            <c:numRef>
              <c:f>'Sygefravær lærere'!$F$11:$F$12</c:f>
              <c:numCache>
                <c:formatCode>General</c:formatCode>
                <c:ptCount val="2"/>
                <c:pt idx="0">
                  <c:v>0.02</c:v>
                </c:pt>
                <c:pt idx="1">
                  <c:v>1.4500000000000001E-2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15-47DD-BAF2-4BBF4E637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617232"/>
        <c:axId val="579617560"/>
      </c:scatterChart>
      <c:valAx>
        <c:axId val="579617232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en-US" sz="24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Ventilation rate </a:t>
                </a:r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L/(s person)</a:t>
                </a:r>
              </a:p>
            </c:rich>
          </c:tx>
          <c:layout>
            <c:manualLayout>
              <c:xMode val="edge"/>
              <c:yMode val="edge"/>
              <c:x val="0.3471352157055122"/>
              <c:y val="0.924302038092327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da-DK"/>
          </a:p>
        </c:txPr>
        <c:crossAx val="579617560"/>
        <c:crosses val="autoZero"/>
        <c:crossBetween val="midCat"/>
      </c:valAx>
      <c:valAx>
        <c:axId val="57961756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en-US" sz="2400" dirty="0" smtClean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Absence (%)</a:t>
                </a:r>
                <a:endPara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334683042572778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da-DK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da-DK"/>
          </a:p>
        </c:txPr>
        <c:crossAx val="579617232"/>
        <c:crosses val="autoZero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Date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6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105" y="1929546"/>
            <a:ext cx="5530645" cy="3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8" y="1916832"/>
            <a:ext cx="5525075" cy="36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2678" y="336279"/>
            <a:ext cx="9349034" cy="10361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</a:t>
            </a:r>
            <a:r>
              <a:rPr lang="da-DK" sz="3200" baseline="-25000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da-DK" sz="3200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CONCENTRATION BEFORE AND AFTER INSTALLATION</a:t>
            </a:r>
          </a:p>
          <a:p>
            <a:pPr algn="l">
              <a:spcBef>
                <a:spcPts val="432"/>
              </a:spcBef>
            </a:pPr>
            <a:r>
              <a:rPr lang="da-DK" sz="3200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A VENTILATION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52200" y="1581864"/>
            <a:ext cx="6767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Before</a:t>
            </a:r>
            <a:endParaRPr lang="da-DK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9400" y="1581864"/>
            <a:ext cx="5184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After</a:t>
            </a:r>
            <a:endParaRPr lang="da-DK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46369"/>
              </p:ext>
            </p:extLst>
          </p:nvPr>
        </p:nvGraphicFramePr>
        <p:xfrm>
          <a:off x="982638" y="1052736"/>
          <a:ext cx="7776864" cy="472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9001">
                  <a:extLst>
                    <a:ext uri="{9D8B030D-6E8A-4147-A177-3AD203B41FA5}">
                      <a16:colId xmlns:a16="http://schemas.microsoft.com/office/drawing/2014/main" val="1770357669"/>
                    </a:ext>
                  </a:extLst>
                </a:gridCol>
                <a:gridCol w="1587641">
                  <a:extLst>
                    <a:ext uri="{9D8B030D-6E8A-4147-A177-3AD203B41FA5}">
                      <a16:colId xmlns:a16="http://schemas.microsoft.com/office/drawing/2014/main" val="3786929908"/>
                    </a:ext>
                  </a:extLst>
                </a:gridCol>
                <a:gridCol w="2700222">
                  <a:extLst>
                    <a:ext uri="{9D8B030D-6E8A-4147-A177-3AD203B41FA5}">
                      <a16:colId xmlns:a16="http://schemas.microsoft.com/office/drawing/2014/main" val="3186658340"/>
                    </a:ext>
                  </a:extLst>
                </a:gridCol>
              </a:tblGrid>
              <a:tr h="1110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Present values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mio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€)</a:t>
                      </a:r>
                      <a:endParaRPr lang="da-DK" sz="2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One-sided natural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ventilation</a:t>
                      </a:r>
                      <a:endParaRPr lang="da-DK" sz="2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Combined one-sided natural ventilation and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mechanical ventilation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mio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€)</a:t>
                      </a:r>
                      <a:endParaRPr lang="da-DK" sz="2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185284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Reduced absence pupils</a:t>
                      </a:r>
                      <a:endParaRPr lang="da-DK" sz="2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endParaRPr lang="da-DK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1.1</a:t>
                      </a:r>
                      <a:endParaRPr lang="da-DK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378051"/>
                  </a:ext>
                </a:extLst>
              </a:tr>
              <a:tr h="740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Reduced absence teachers</a:t>
                      </a:r>
                      <a:endParaRPr lang="da-DK" sz="2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endParaRPr lang="da-DK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0.1</a:t>
                      </a:r>
                      <a:endParaRPr lang="da-DK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109701"/>
                  </a:ext>
                </a:extLst>
              </a:tr>
              <a:tr h="757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Higher pupil performance</a:t>
                      </a:r>
                      <a:endParaRPr lang="da-DK" sz="2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endParaRPr lang="da-DK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1.0</a:t>
                      </a:r>
                      <a:endParaRPr lang="da-DK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70792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Higher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learning outcome due to reduced illness absence</a:t>
                      </a:r>
                      <a:endParaRPr lang="da-DK" sz="2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endParaRPr lang="da-DK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0.2</a:t>
                      </a:r>
                      <a:endParaRPr lang="da-DK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283148"/>
                  </a:ext>
                </a:extLst>
              </a:tr>
              <a:tr h="370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  <a:endParaRPr lang="da-DK" sz="20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endParaRPr lang="da-DK" sz="2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2.4</a:t>
                      </a:r>
                      <a:endParaRPr lang="da-DK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81419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81302" y="1268760"/>
            <a:ext cx="2239331" cy="10259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500 pupils</a:t>
            </a:r>
          </a:p>
          <a:p>
            <a:pPr algn="l">
              <a:spcBef>
                <a:spcPts val="432"/>
              </a:spcBef>
            </a:pPr>
            <a:r>
              <a:rPr lang="da-DK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40 </a:t>
            </a:r>
            <a:r>
              <a:rPr lang="da-DK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teachers</a:t>
            </a:r>
            <a:endParaRPr lang="da-DK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spcBef>
                <a:spcPts val="432"/>
              </a:spcBef>
            </a:pPr>
            <a:r>
              <a:rPr lang="da-DK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System </a:t>
            </a:r>
            <a:r>
              <a:rPr lang="da-DK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lifetime</a:t>
            </a:r>
            <a:r>
              <a:rPr lang="da-DK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20 </a:t>
            </a:r>
            <a:r>
              <a:rPr lang="da-DK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yrs</a:t>
            </a:r>
            <a:endParaRPr lang="da-DK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1302" y="2708920"/>
            <a:ext cx="3073918" cy="666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Installation and </a:t>
            </a:r>
            <a:r>
              <a:rPr lang="da-DK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running</a:t>
            </a:r>
            <a:r>
              <a:rPr lang="da-DK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costs</a:t>
            </a:r>
            <a:r>
              <a:rPr lang="da-DK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l">
              <a:spcBef>
                <a:spcPts val="432"/>
              </a:spcBef>
            </a:pPr>
            <a:r>
              <a:rPr lang="da-DK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0.5 </a:t>
            </a:r>
            <a:r>
              <a:rPr lang="da-DK" sz="2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mio</a:t>
            </a:r>
            <a:r>
              <a:rPr lang="da-DK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2638" y="332656"/>
            <a:ext cx="252710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BUSINESS CASE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831510" y="1052736"/>
            <a:ext cx="3358903" cy="2448272"/>
          </a:xfrm>
          <a:prstGeom prst="rect">
            <a:avLst/>
          </a:prstGeom>
          <a:noFill/>
          <a:ln w="222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3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66814" y="1398588"/>
            <a:ext cx="7656135" cy="26673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Benefits</a:t>
            </a:r>
            <a:r>
              <a:rPr lang="da-DK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3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exceed</a:t>
            </a:r>
            <a:r>
              <a:rPr lang="da-DK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3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costs</a:t>
            </a:r>
            <a:r>
              <a:rPr lang="da-DK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by a factor of 5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algn="l">
              <a:spcBef>
                <a:spcPts val="432"/>
              </a:spcBef>
            </a:pPr>
            <a:endParaRPr lang="da-DK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spcBef>
                <a:spcPts val="432"/>
              </a:spcBef>
            </a:pP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Different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accounts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investment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benefits</a:t>
            </a:r>
            <a:endParaRPr lang="da-DK" sz="32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spcBef>
                <a:spcPts val="432"/>
              </a:spcBef>
            </a:pPr>
            <a:endParaRPr lang="da-DK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spcBef>
                <a:spcPts val="432"/>
              </a:spcBef>
            </a:pP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Benefits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very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long-term</a:t>
            </a:r>
            <a:endParaRPr lang="da-DK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6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694" y="1124744"/>
            <a:ext cx="921412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4184" y="2132856"/>
            <a:ext cx="1120582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600" dirty="0" err="1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Prepping</a:t>
            </a:r>
            <a:r>
              <a:rPr lang="da-DK" sz="3600" dirty="0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decision </a:t>
            </a:r>
            <a:r>
              <a:rPr lang="da-DK" sz="3600" dirty="0" err="1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makers</a:t>
            </a:r>
            <a:r>
              <a:rPr lang="da-DK" sz="3600" dirty="0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da-DK" sz="3600" dirty="0" err="1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estimating</a:t>
            </a:r>
            <a:r>
              <a:rPr lang="da-DK" sz="3600" dirty="0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da-DK" sz="3600" dirty="0" err="1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value</a:t>
            </a:r>
            <a:r>
              <a:rPr lang="da-DK" sz="3600" dirty="0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of the </a:t>
            </a:r>
            <a:r>
              <a:rPr lang="da-DK" sz="3600" dirty="0" err="1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wider</a:t>
            </a:r>
            <a:r>
              <a:rPr lang="da-DK" sz="3600" dirty="0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3600" dirty="0" err="1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benefits</a:t>
            </a:r>
            <a:r>
              <a:rPr lang="da-DK" sz="3600" dirty="0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da-DK" sz="3600" dirty="0" err="1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improved</a:t>
            </a:r>
            <a:r>
              <a:rPr lang="da-DK" sz="3600" dirty="0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IEQ in </a:t>
            </a:r>
            <a:r>
              <a:rPr lang="da-DK" sz="3600" dirty="0" err="1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classrooms</a:t>
            </a:r>
            <a:endParaRPr lang="da-DK" sz="3600" dirty="0" smtClean="0">
              <a:solidFill>
                <a:srgbClr val="FFFFFF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873" y="1397173"/>
            <a:ext cx="701147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US" sz="2400" dirty="0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HB23 Workshop: Indoor </a:t>
            </a:r>
            <a:r>
              <a:rPr lang="en-US" sz="240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environmental quality in schools</a:t>
            </a:r>
            <a:endParaRPr lang="da-DK" sz="2400" dirty="0" err="1">
              <a:solidFill>
                <a:srgbClr val="FFFFFF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332" y="3501008"/>
            <a:ext cx="4610236" cy="913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2800" dirty="0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Jørn Toftum</a:t>
            </a:r>
          </a:p>
          <a:p>
            <a:pPr algn="l">
              <a:spcBef>
                <a:spcPts val="432"/>
              </a:spcBef>
            </a:pPr>
            <a:r>
              <a:rPr lang="da-DK" sz="2800" dirty="0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Technical </a:t>
            </a:r>
            <a:r>
              <a:rPr lang="da-DK" sz="2800" dirty="0" err="1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University</a:t>
            </a:r>
            <a:r>
              <a:rPr lang="da-DK" sz="2800" dirty="0" smtClean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of Denmark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70670" y="1152366"/>
            <a:ext cx="442121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know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very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well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670" y="1844824"/>
            <a:ext cx="10441160" cy="2046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Poor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classroom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environment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affects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pupil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well-being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illness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absence, and performance</a:t>
            </a:r>
            <a:endParaRPr lang="da-DK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Technical solutions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are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available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but at a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cost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and with</a:t>
            </a:r>
            <a:b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implications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energy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use</a:t>
            </a:r>
            <a:endParaRPr lang="da-DK" sz="32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1275" y="4941168"/>
            <a:ext cx="512595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to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reach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decision </a:t>
            </a:r>
            <a:r>
              <a:rPr lang="da-DK" sz="3200" dirty="0" err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makers</a:t>
            </a:r>
            <a:r>
              <a:rPr lang="da-DK" sz="32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393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196763"/>
              </p:ext>
            </p:extLst>
          </p:nvPr>
        </p:nvGraphicFramePr>
        <p:xfrm>
          <a:off x="1414686" y="1592796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659602" y="6001646"/>
            <a:ext cx="2432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(Wargocki </a:t>
            </a:r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 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2020)</a:t>
            </a:r>
            <a:endParaRPr lang="da-DK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686" y="222580"/>
            <a:ext cx="912442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600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</a:t>
            </a:r>
            <a:r>
              <a:rPr lang="da-DK" sz="3600" baseline="-25000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da-DK" sz="3600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CONCENTRATION AND PUPIL PERFORMANCE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718942" y="1852094"/>
            <a:ext cx="1512168" cy="3420380"/>
          </a:xfrm>
          <a:prstGeom prst="rect">
            <a:avLst/>
          </a:prstGeom>
          <a:solidFill>
            <a:schemeClr val="accent3">
              <a:alpha val="2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28419" y="1852094"/>
            <a:ext cx="830783" cy="3420380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59202" y="1852094"/>
            <a:ext cx="468052" cy="3420380"/>
          </a:xfrm>
          <a:prstGeom prst="rect">
            <a:avLst/>
          </a:prstGeom>
          <a:solidFill>
            <a:srgbClr val="FFC000">
              <a:alpha val="2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18976" y="1844824"/>
            <a:ext cx="1016390" cy="3420380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27105" y="1818851"/>
            <a:ext cx="2124236" cy="3434920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8951" y="776578"/>
            <a:ext cx="14730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Category</a:t>
            </a:r>
            <a:endParaRPr lang="da-DK" sz="3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3018" y="1284597"/>
            <a:ext cx="1440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1149" y="1284597"/>
            <a:ext cx="3213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1210" y="1284597"/>
            <a:ext cx="3308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2848" y="1284597"/>
            <a:ext cx="35165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73768" y="1284597"/>
            <a:ext cx="280115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Outside</a:t>
            </a:r>
            <a:r>
              <a:rPr lang="da-D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category</a:t>
            </a:r>
            <a:endParaRPr lang="da-DK" sz="3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4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301345"/>
              </p:ext>
            </p:extLst>
          </p:nvPr>
        </p:nvGraphicFramePr>
        <p:xfrm>
          <a:off x="1659127" y="1530818"/>
          <a:ext cx="8712000" cy="510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92033" y="156083"/>
            <a:ext cx="78461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600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TEMPERATURE AND PUPIL PERFORMANCE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691333" y="1772816"/>
            <a:ext cx="1395761" cy="3704188"/>
          </a:xfrm>
          <a:prstGeom prst="rect">
            <a:avLst/>
          </a:prstGeom>
          <a:solidFill>
            <a:schemeClr val="accent3">
              <a:alpha val="2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87095" y="1772816"/>
            <a:ext cx="712096" cy="3704188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30530" y="1774540"/>
            <a:ext cx="688446" cy="3702464"/>
          </a:xfrm>
          <a:prstGeom prst="rect">
            <a:avLst/>
          </a:prstGeom>
          <a:solidFill>
            <a:srgbClr val="FFC000">
              <a:alpha val="2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18976" y="1772816"/>
            <a:ext cx="715527" cy="3704188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30708" y="1772816"/>
            <a:ext cx="2824938" cy="3704188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8951" y="792154"/>
            <a:ext cx="14730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Category</a:t>
            </a:r>
            <a:endParaRPr lang="da-DK" sz="3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3018" y="1284597"/>
            <a:ext cx="1440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1149" y="1284597"/>
            <a:ext cx="3213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1210" y="1284597"/>
            <a:ext cx="3308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2848" y="1284597"/>
            <a:ext cx="35165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73768" y="1284597"/>
            <a:ext cx="271183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Outside</a:t>
            </a:r>
            <a:r>
              <a:rPr lang="da-DK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kategori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74558" y="6051520"/>
            <a:ext cx="2461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(Wargocki </a:t>
            </a:r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 </a:t>
            </a:r>
            <a:r>
              <a:rPr lang="it-IT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2019)</a:t>
            </a:r>
            <a:endParaRPr lang="da-DK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886" y="1089057"/>
            <a:ext cx="5580620" cy="543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82838" y="42545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3600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VENTILATION </a:t>
            </a:r>
            <a:r>
              <a:rPr lang="da-DK" sz="3600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da-DK" sz="3600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ILLNESS ABSENCE</a:t>
            </a:r>
            <a:endParaRPr lang="da-DK" sz="3600" dirty="0">
              <a:solidFill>
                <a:srgbClr val="8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1550" y="5850521"/>
            <a:ext cx="232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sz="2000" kern="0" dirty="0">
                <a:latin typeface="Calibri Light" panose="020F0302020204030204" pitchFamily="34" charset="0"/>
              </a:rPr>
              <a:t>(Mendell et al. 2013)</a:t>
            </a:r>
          </a:p>
        </p:txBody>
      </p:sp>
    </p:spTree>
    <p:extLst>
      <p:ext uri="{BB962C8B-B14F-4D97-AF65-F5344CB8AC3E}">
        <p14:creationId xmlns:p14="http://schemas.microsoft.com/office/powerpoint/2010/main" val="16533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841560"/>
              </p:ext>
            </p:extLst>
          </p:nvPr>
        </p:nvGraphicFramePr>
        <p:xfrm>
          <a:off x="1810730" y="1314000"/>
          <a:ext cx="8712000" cy="52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8982" y="446324"/>
            <a:ext cx="583525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600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PUPIL PRESENCE (1 – ABSENCE)</a:t>
            </a:r>
          </a:p>
        </p:txBody>
      </p:sp>
    </p:spTree>
    <p:extLst>
      <p:ext uri="{BB962C8B-B14F-4D97-AF65-F5344CB8AC3E}">
        <p14:creationId xmlns:p14="http://schemas.microsoft.com/office/powerpoint/2010/main" val="31916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3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174166"/>
              </p:ext>
            </p:extLst>
          </p:nvPr>
        </p:nvGraphicFramePr>
        <p:xfrm>
          <a:off x="1611506" y="840515"/>
          <a:ext cx="7950075" cy="541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61581" y="6051520"/>
            <a:ext cx="2161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a-DK" sz="2000" kern="0" dirty="0">
                <a:latin typeface="Calibri Light" panose="020F0302020204030204" pitchFamily="34" charset="0"/>
              </a:rPr>
              <a:t>(</a:t>
            </a:r>
            <a:r>
              <a:rPr lang="da-DK" sz="2000" kern="0" dirty="0" smtClean="0">
                <a:latin typeface="Calibri Light" panose="020F0302020204030204" pitchFamily="34" charset="0"/>
              </a:rPr>
              <a:t>Milton </a:t>
            </a:r>
            <a:r>
              <a:rPr lang="da-DK" sz="2000" kern="0" dirty="0">
                <a:latin typeface="Calibri Light" panose="020F0302020204030204" pitchFamily="34" charset="0"/>
              </a:rPr>
              <a:t>et al. </a:t>
            </a:r>
            <a:r>
              <a:rPr lang="da-DK" sz="2000" kern="0" dirty="0" smtClean="0">
                <a:latin typeface="Calibri Light" panose="020F0302020204030204" pitchFamily="34" charset="0"/>
              </a:rPr>
              <a:t>2000)</a:t>
            </a:r>
            <a:endParaRPr lang="da-DK" sz="2000" kern="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9002" y="466744"/>
            <a:ext cx="351827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600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TEACHER ABSENCE</a:t>
            </a:r>
          </a:p>
        </p:txBody>
      </p:sp>
    </p:spTree>
    <p:extLst>
      <p:ext uri="{BB962C8B-B14F-4D97-AF65-F5344CB8AC3E}">
        <p14:creationId xmlns:p14="http://schemas.microsoft.com/office/powerpoint/2010/main" val="18801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48" name="Group 47"/>
          <p:cNvGrpSpPr/>
          <p:nvPr/>
        </p:nvGrpSpPr>
        <p:grpSpPr>
          <a:xfrm>
            <a:off x="517662" y="1398588"/>
            <a:ext cx="11227858" cy="5014617"/>
            <a:chOff x="259813" y="1236958"/>
            <a:chExt cx="11227858" cy="5014617"/>
          </a:xfrm>
        </p:grpSpPr>
        <p:grpSp>
          <p:nvGrpSpPr>
            <p:cNvPr id="10" name="Group 9"/>
            <p:cNvGrpSpPr/>
            <p:nvPr/>
          </p:nvGrpSpPr>
          <p:grpSpPr>
            <a:xfrm>
              <a:off x="576821" y="1236958"/>
              <a:ext cx="2232248" cy="684076"/>
              <a:chOff x="1054646" y="1268760"/>
              <a:chExt cx="2232248" cy="684076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301468" y="1329858"/>
                <a:ext cx="173860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432"/>
                  </a:spcBef>
                </a:pPr>
                <a:r>
                  <a:rPr lang="da-DK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IEQ </a:t>
                </a:r>
                <a:r>
                  <a:rPr lang="da-DK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before</a:t>
                </a:r>
                <a:r>
                  <a:rPr lang="da-DK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renovation</a:t>
                </a:r>
              </a:p>
            </p:txBody>
          </p:sp>
          <p:sp>
            <p:nvSpPr>
              <p:cNvPr id="5" name="Flowchart: Terminator 4"/>
              <p:cNvSpPr/>
              <p:nvPr/>
            </p:nvSpPr>
            <p:spPr bwMode="auto">
              <a:xfrm>
                <a:off x="1054646" y="1268760"/>
                <a:ext cx="2232248" cy="684076"/>
              </a:xfrm>
              <a:prstGeom prst="flowChartTerminator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32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ＭＳ Ｐゴシック" pitchFamily="-80" charset="-128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62558" y="2548204"/>
              <a:ext cx="2860775" cy="1160732"/>
              <a:chOff x="991116" y="2412285"/>
              <a:chExt cx="2860775" cy="1160732"/>
            </a:xfrm>
          </p:grpSpPr>
          <p:sp>
            <p:nvSpPr>
              <p:cNvPr id="6" name="Flowchart: Process 5"/>
              <p:cNvSpPr/>
              <p:nvPr/>
            </p:nvSpPr>
            <p:spPr bwMode="auto">
              <a:xfrm>
                <a:off x="1088062" y="2412285"/>
                <a:ext cx="2666884" cy="1160732"/>
              </a:xfrm>
              <a:prstGeom prst="flowChartProcess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32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ＭＳ Ｐゴシック" pitchFamily="-80" charset="-128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1116" y="2694837"/>
                <a:ext cx="286077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432"/>
                  </a:spcBef>
                </a:pPr>
                <a:r>
                  <a:rPr lang="da-DK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Definition of renovation measures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59813" y="4257092"/>
              <a:ext cx="2860775" cy="1155600"/>
              <a:chOff x="864849" y="4032466"/>
              <a:chExt cx="2860775" cy="1155600"/>
            </a:xfrm>
          </p:grpSpPr>
          <p:sp>
            <p:nvSpPr>
              <p:cNvPr id="7" name="Flowchart: Process 6"/>
              <p:cNvSpPr/>
              <p:nvPr/>
            </p:nvSpPr>
            <p:spPr bwMode="auto">
              <a:xfrm>
                <a:off x="991116" y="4032466"/>
                <a:ext cx="2667600" cy="1155600"/>
              </a:xfrm>
              <a:prstGeom prst="flowChartProcess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32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ＭＳ Ｐゴシック" pitchFamily="-80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64849" y="4182067"/>
                <a:ext cx="286077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432"/>
                  </a:spcBef>
                </a:pPr>
                <a:r>
                  <a:rPr lang="da-DK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Prediction</a:t>
                </a:r>
                <a:r>
                  <a:rPr lang="da-DK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of IEQ </a:t>
                </a:r>
                <a:r>
                  <a:rPr lang="da-DK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after</a:t>
                </a:r>
                <a:r>
                  <a:rPr lang="da-DK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renovation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973255" y="5315471"/>
              <a:ext cx="2514416" cy="936104"/>
              <a:chOff x="7067314" y="5445224"/>
              <a:chExt cx="2514416" cy="936104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211330" y="5605499"/>
                <a:ext cx="223224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432"/>
                  </a:spcBef>
                </a:pPr>
                <a:r>
                  <a:rPr lang="da-DK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Evaluation of </a:t>
                </a:r>
                <a:r>
                  <a:rPr lang="da-DK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socio-economy</a:t>
                </a:r>
                <a:endParaRPr lang="da-DK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Flowchart: Terminator 20"/>
              <p:cNvSpPr/>
              <p:nvPr/>
            </p:nvSpPr>
            <p:spPr bwMode="auto">
              <a:xfrm>
                <a:off x="7067314" y="5445224"/>
                <a:ext cx="2514416" cy="936104"/>
              </a:xfrm>
              <a:prstGeom prst="flowChartTerminator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432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ＭＳ Ｐゴシック" pitchFamily="-80" charset="-128"/>
                </a:endParaRPr>
              </a:p>
            </p:txBody>
          </p:sp>
        </p:grpSp>
        <p:cxnSp>
          <p:nvCxnSpPr>
            <p:cNvPr id="28" name="Straight Arrow Connector 27"/>
            <p:cNvCxnSpPr>
              <a:stCxn id="4" idx="2"/>
              <a:endCxn id="6" idx="0"/>
            </p:cNvCxnSpPr>
            <p:nvPr/>
          </p:nvCxnSpPr>
          <p:spPr bwMode="auto">
            <a:xfrm>
              <a:off x="1692945" y="1913609"/>
              <a:ext cx="1" cy="63459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8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1639735" y="3708936"/>
              <a:ext cx="0" cy="54815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8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4057342" y="2871841"/>
              <a:ext cx="5448799" cy="1384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432"/>
                </a:spcBef>
              </a:pPr>
              <a:r>
                <a:rPr lang="da-DK" sz="2000" dirty="0" err="1">
                  <a:latin typeface="+mn-lt"/>
                </a:rPr>
                <a:t>Effect</a:t>
              </a:r>
              <a:r>
                <a:rPr lang="da-DK" sz="2000" dirty="0">
                  <a:latin typeface="+mn-lt"/>
                </a:rPr>
                <a:t> of pupil performance on </a:t>
              </a:r>
              <a:r>
                <a:rPr lang="da-DK" sz="2000" dirty="0" err="1">
                  <a:latin typeface="+mn-lt"/>
                </a:rPr>
                <a:t>learning</a:t>
              </a:r>
              <a:r>
                <a:rPr lang="da-DK" sz="2000" dirty="0">
                  <a:latin typeface="+mn-lt"/>
                </a:rPr>
                <a:t> </a:t>
              </a:r>
              <a:r>
                <a:rPr lang="da-DK" sz="2000" dirty="0" err="1">
                  <a:latin typeface="+mn-lt"/>
                </a:rPr>
                <a:t>outcome</a:t>
              </a:r>
              <a:endParaRPr lang="da-DK" sz="2000" dirty="0">
                <a:latin typeface="+mn-lt"/>
              </a:endParaRPr>
            </a:p>
            <a:p>
              <a:pPr>
                <a:spcBef>
                  <a:spcPts val="432"/>
                </a:spcBef>
              </a:pPr>
              <a:r>
                <a:rPr lang="da-DK" sz="2000" dirty="0" err="1">
                  <a:latin typeface="+mn-lt"/>
                </a:rPr>
                <a:t>Effect</a:t>
              </a:r>
              <a:r>
                <a:rPr lang="da-DK" sz="2000" dirty="0">
                  <a:latin typeface="+mn-lt"/>
                </a:rPr>
                <a:t> of pupil absence on </a:t>
              </a:r>
              <a:r>
                <a:rPr lang="da-DK" sz="2000" dirty="0" err="1">
                  <a:latin typeface="+mn-lt"/>
                </a:rPr>
                <a:t>learning</a:t>
              </a:r>
              <a:r>
                <a:rPr lang="da-DK" sz="2000" dirty="0">
                  <a:latin typeface="+mn-lt"/>
                </a:rPr>
                <a:t> </a:t>
              </a:r>
              <a:r>
                <a:rPr lang="da-DK" sz="2000" dirty="0" err="1">
                  <a:latin typeface="+mn-lt"/>
                </a:rPr>
                <a:t>outcome</a:t>
              </a:r>
              <a:endParaRPr lang="da-DK" sz="2000" dirty="0">
                <a:latin typeface="+mn-lt"/>
              </a:endParaRPr>
            </a:p>
            <a:p>
              <a:pPr>
                <a:spcBef>
                  <a:spcPts val="432"/>
                </a:spcBef>
              </a:pPr>
              <a:r>
                <a:rPr lang="da-DK" sz="2000" dirty="0">
                  <a:latin typeface="+mn-lt"/>
                </a:rPr>
                <a:t>Pupil </a:t>
              </a:r>
              <a:r>
                <a:rPr lang="da-DK" sz="2000" dirty="0" err="1">
                  <a:latin typeface="+mn-lt"/>
                </a:rPr>
                <a:t>illness</a:t>
              </a:r>
              <a:r>
                <a:rPr lang="da-DK" sz="2000" dirty="0">
                  <a:latin typeface="+mn-lt"/>
                </a:rPr>
                <a:t> absence</a:t>
              </a:r>
            </a:p>
            <a:p>
              <a:pPr algn="l">
                <a:spcBef>
                  <a:spcPts val="432"/>
                </a:spcBef>
              </a:pPr>
              <a:r>
                <a:rPr lang="da-DK" sz="2000" dirty="0" smtClean="0">
                  <a:latin typeface="+mn-lt"/>
                </a:rPr>
                <a:t>Teacher </a:t>
              </a:r>
              <a:r>
                <a:rPr lang="da-DK" sz="2000" dirty="0" err="1" smtClean="0">
                  <a:latin typeface="+mn-lt"/>
                </a:rPr>
                <a:t>illness</a:t>
              </a:r>
              <a:r>
                <a:rPr lang="da-DK" sz="2000" dirty="0" smtClean="0">
                  <a:latin typeface="+mn-lt"/>
                </a:rPr>
                <a:t> absence</a:t>
              </a:r>
              <a:endParaRPr lang="da-DK" dirty="0" smtClean="0">
                <a:latin typeface="+mn-lt"/>
              </a:endParaRPr>
            </a:p>
          </p:txBody>
        </p:sp>
        <p:sp>
          <p:nvSpPr>
            <p:cNvPr id="3" name="Flowchart: Manual Input 2"/>
            <p:cNvSpPr/>
            <p:nvPr/>
          </p:nvSpPr>
          <p:spPr bwMode="auto">
            <a:xfrm>
              <a:off x="3927089" y="2417288"/>
              <a:ext cx="5798700" cy="1978911"/>
            </a:xfrm>
            <a:prstGeom prst="flowChartManualInpu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cxnSp>
          <p:nvCxnSpPr>
            <p:cNvPr id="27" name="Elbow Connector 26"/>
            <p:cNvCxnSpPr>
              <a:stCxn id="5" idx="3"/>
              <a:endCxn id="3" idx="0"/>
            </p:cNvCxnSpPr>
            <p:nvPr/>
          </p:nvCxnSpPr>
          <p:spPr bwMode="auto">
            <a:xfrm>
              <a:off x="2809069" y="1578996"/>
              <a:ext cx="3858263" cy="1036183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Elbow Connector 43"/>
            <p:cNvCxnSpPr/>
            <p:nvPr/>
          </p:nvCxnSpPr>
          <p:spPr bwMode="auto">
            <a:xfrm flipV="1">
              <a:off x="3070870" y="4396199"/>
              <a:ext cx="3640944" cy="450693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Elbow Connector 46"/>
            <p:cNvCxnSpPr>
              <a:stCxn id="3" idx="3"/>
            </p:cNvCxnSpPr>
            <p:nvPr/>
          </p:nvCxnSpPr>
          <p:spPr bwMode="auto">
            <a:xfrm>
              <a:off x="9725789" y="3406744"/>
              <a:ext cx="617889" cy="1908727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TextBox 48"/>
          <p:cNvSpPr txBox="1"/>
          <p:nvPr/>
        </p:nvSpPr>
        <p:spPr>
          <a:xfrm>
            <a:off x="1089539" y="420050"/>
            <a:ext cx="408073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600" dirty="0" smtClean="0">
                <a:solidFill>
                  <a:srgbClr val="99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CALCULATION MODEL</a:t>
            </a:r>
            <a:endParaRPr lang="da-DK" sz="3600" dirty="0">
              <a:solidFill>
                <a:srgbClr val="99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4Xm7d242HGo446IH5nRjQA=="},{"name":"PresentationTitle","value":"ZR/I84ubq+6CkRKNk7nn9w=="}]}]]></TemplafyFormConfiguration>
</file>

<file path=customXml/item3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Props1.xml><?xml version="1.0" encoding="utf-8"?>
<ds:datastoreItem xmlns:ds="http://schemas.openxmlformats.org/officeDocument/2006/customXml" ds:itemID="{56C8BFB2-A911-4310-9D4A-421D773FAFA6}">
  <ds:schemaRefs/>
</ds:datastoreItem>
</file>

<file path=customXml/itemProps2.xml><?xml version="1.0" encoding="utf-8"?>
<ds:datastoreItem xmlns:ds="http://schemas.openxmlformats.org/officeDocument/2006/customXml" ds:itemID="{05DC2B94-7C1B-4C14-83B0-9CD2A82C27E0}">
  <ds:schemaRefs/>
</ds:datastoreItem>
</file>

<file path=customXml/itemProps3.xml><?xml version="1.0" encoding="utf-8"?>
<ds:datastoreItem xmlns:ds="http://schemas.openxmlformats.org/officeDocument/2006/customXml" ds:itemID="{1334258C-C3E7-4029-A615-C886A240FB15}">
  <ds:schemaRefs/>
</ds:datastoreItem>
</file>

<file path=customXml/itemProps4.xml><?xml version="1.0" encoding="utf-8"?>
<ds:datastoreItem xmlns:ds="http://schemas.openxmlformats.org/officeDocument/2006/customXml" ds:itemID="{8660AB89-308F-4A34-B01B-CC1A9333F1B1}">
  <ds:schemaRefs/>
</ds:datastoreItem>
</file>

<file path=customXml/itemProps5.xml><?xml version="1.0" encoding="utf-8"?>
<ds:datastoreItem xmlns:ds="http://schemas.openxmlformats.org/officeDocument/2006/customXml" ds:itemID="{11FAAC39-0A3A-4CC2-A9C1-60940B78AE17}">
  <ds:schemaRefs/>
</ds:datastoreItem>
</file>

<file path=customXml/itemProps6.xml><?xml version="1.0" encoding="utf-8"?>
<ds:datastoreItem xmlns:ds="http://schemas.openxmlformats.org/officeDocument/2006/customXml" ds:itemID="{E5957E33-0059-46CE-AE7B-582F67E40B5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289</TotalTime>
  <Words>314</Words>
  <Application>Microsoft Office PowerPoint</Application>
  <PresentationFormat>Custom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Verdana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Jørn Toftum</dc:creator>
  <cp:lastModifiedBy>Jørn Toftum</cp:lastModifiedBy>
  <cp:revision>23</cp:revision>
  <dcterms:created xsi:type="dcterms:W3CDTF">2023-06-02T13:10:55Z</dcterms:created>
  <dcterms:modified xsi:type="dcterms:W3CDTF">2023-06-12T20:56:46Z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636838302414865013</vt:lpwstr>
  </property>
  <property fmtid="{D5CDD505-2E9C-101B-9397-08002B2CF9AE}" pid="6" name="TemplafyLanguageCode">
    <vt:lpwstr>en-GB</vt:lpwstr>
  </property>
</Properties>
</file>