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0" r:id="rId3"/>
    <p:sldId id="273" r:id="rId4"/>
    <p:sldId id="269" r:id="rId5"/>
    <p:sldId id="268" r:id="rId6"/>
    <p:sldId id="270" r:id="rId7"/>
    <p:sldId id="271" r:id="rId8"/>
    <p:sldId id="272" r:id="rId9"/>
    <p:sldId id="261" r:id="rId10"/>
    <p:sldId id="262" r:id="rId11"/>
    <p:sldId id="263" r:id="rId12"/>
    <p:sldId id="264" r:id="rId13"/>
    <p:sldId id="265" r:id="rId14"/>
    <p:sldId id="266" r:id="rId15"/>
    <p:sldId id="267"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1A3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10D35-1F51-4395-91AB-4FBE6938F05A}" v="67" dt="2020-10-22T21:20:35.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074" autoAdjust="0"/>
  </p:normalViewPr>
  <p:slideViewPr>
    <p:cSldViewPr>
      <p:cViewPr varScale="1">
        <p:scale>
          <a:sx n="45" d="100"/>
          <a:sy n="45" d="100"/>
        </p:scale>
        <p:origin x="179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13317-350A-4AE2-B4F9-C1846F83A62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363B072-876C-4DCB-BDA7-10124763CDF1}">
      <dgm:prSet phldrT="[Text]"/>
      <dgm:spPr/>
      <dgm:t>
        <a:bodyPr/>
        <a:lstStyle/>
        <a:p>
          <a:r>
            <a:rPr lang="en-GB" dirty="0"/>
            <a:t>FG4: 1) What support do schools need to tackle air pollution?</a:t>
          </a:r>
        </a:p>
        <a:p>
          <a:r>
            <a:rPr lang="en-GB" dirty="0"/>
            <a:t>2) What’s the best way to reach schools and to secure impact?</a:t>
          </a:r>
        </a:p>
      </dgm:t>
    </dgm:pt>
    <dgm:pt modelId="{AE121A71-4A54-42EC-A421-AC595732A68F}" type="parTrans" cxnId="{34F27288-5A67-460B-81D0-18373248DA29}">
      <dgm:prSet/>
      <dgm:spPr/>
      <dgm:t>
        <a:bodyPr/>
        <a:lstStyle/>
        <a:p>
          <a:endParaRPr lang="en-GB"/>
        </a:p>
      </dgm:t>
    </dgm:pt>
    <dgm:pt modelId="{09F751FF-0C83-4B9D-8046-1428C7252931}" type="sibTrans" cxnId="{34F27288-5A67-460B-81D0-18373248DA29}">
      <dgm:prSet/>
      <dgm:spPr/>
      <dgm:t>
        <a:bodyPr/>
        <a:lstStyle/>
        <a:p>
          <a:endParaRPr lang="en-GB"/>
        </a:p>
      </dgm:t>
    </dgm:pt>
    <dgm:pt modelId="{05C20188-595B-450F-A01C-7C5EC7A723D7}">
      <dgm:prSet phldrT="[Text]"/>
      <dgm:spPr/>
      <dgm:t>
        <a:bodyPr/>
        <a:lstStyle/>
        <a:p>
          <a:r>
            <a:rPr lang="en-GB" dirty="0"/>
            <a:t>Focus Group 1</a:t>
          </a:r>
        </a:p>
      </dgm:t>
    </dgm:pt>
    <dgm:pt modelId="{793DB134-2DD9-4D11-BC98-FA035C590CC8}" type="parTrans" cxnId="{9A73C490-675E-4C5C-B7F1-EE8E73623FA1}">
      <dgm:prSet/>
      <dgm:spPr/>
      <dgm:t>
        <a:bodyPr/>
        <a:lstStyle/>
        <a:p>
          <a:endParaRPr lang="en-GB"/>
        </a:p>
      </dgm:t>
    </dgm:pt>
    <dgm:pt modelId="{1788810C-B070-408C-8540-D656282FBC16}" type="sibTrans" cxnId="{9A73C490-675E-4C5C-B7F1-EE8E73623FA1}">
      <dgm:prSet/>
      <dgm:spPr/>
      <dgm:t>
        <a:bodyPr/>
        <a:lstStyle/>
        <a:p>
          <a:endParaRPr lang="en-GB"/>
        </a:p>
      </dgm:t>
    </dgm:pt>
    <dgm:pt modelId="{71BB477E-982D-4A2E-96ED-6D37F24750DC}">
      <dgm:prSet phldrT="[Text]"/>
      <dgm:spPr/>
      <dgm:t>
        <a:bodyPr/>
        <a:lstStyle/>
        <a:p>
          <a:r>
            <a:rPr lang="en-GB" dirty="0"/>
            <a:t>Focus Group 2 </a:t>
          </a:r>
        </a:p>
      </dgm:t>
    </dgm:pt>
    <dgm:pt modelId="{E6F8BB5C-14E1-41C5-8F21-785719A726A4}" type="parTrans" cxnId="{584DB35C-0427-402D-B0EF-92213C2F8013}">
      <dgm:prSet/>
      <dgm:spPr/>
      <dgm:t>
        <a:bodyPr/>
        <a:lstStyle/>
        <a:p>
          <a:endParaRPr lang="en-GB"/>
        </a:p>
      </dgm:t>
    </dgm:pt>
    <dgm:pt modelId="{CA6FDF76-7B59-4B32-928F-CFD0847DB6A2}" type="sibTrans" cxnId="{584DB35C-0427-402D-B0EF-92213C2F8013}">
      <dgm:prSet/>
      <dgm:spPr/>
      <dgm:t>
        <a:bodyPr/>
        <a:lstStyle/>
        <a:p>
          <a:endParaRPr lang="en-GB"/>
        </a:p>
      </dgm:t>
    </dgm:pt>
    <dgm:pt modelId="{BA60C16F-FAEE-4B86-9805-5676686B22C0}">
      <dgm:prSet phldrT="[Text]"/>
      <dgm:spPr/>
      <dgm:t>
        <a:bodyPr/>
        <a:lstStyle/>
        <a:p>
          <a:r>
            <a:rPr lang="en-GB" dirty="0"/>
            <a:t>Focus Group 3</a:t>
          </a:r>
        </a:p>
      </dgm:t>
    </dgm:pt>
    <dgm:pt modelId="{31ADF43A-FE3C-41B3-98BC-48C38F3819E7}" type="parTrans" cxnId="{D7C6E5B5-4906-47DB-8E39-712BAC0ABF83}">
      <dgm:prSet/>
      <dgm:spPr/>
      <dgm:t>
        <a:bodyPr/>
        <a:lstStyle/>
        <a:p>
          <a:endParaRPr lang="en-GB"/>
        </a:p>
      </dgm:t>
    </dgm:pt>
    <dgm:pt modelId="{0D800249-4C2A-450C-B480-6AD89CB49D5F}" type="sibTrans" cxnId="{D7C6E5B5-4906-47DB-8E39-712BAC0ABF83}">
      <dgm:prSet/>
      <dgm:spPr/>
      <dgm:t>
        <a:bodyPr/>
        <a:lstStyle/>
        <a:p>
          <a:endParaRPr lang="en-GB"/>
        </a:p>
      </dgm:t>
    </dgm:pt>
    <dgm:pt modelId="{3F208C7D-E223-4EE9-A1A0-76D4CC1850C0}">
      <dgm:prSet phldrT="[Text]"/>
      <dgm:spPr/>
      <dgm:t>
        <a:bodyPr/>
        <a:lstStyle/>
        <a:p>
          <a:r>
            <a:rPr lang="en-GB" dirty="0"/>
            <a:t>FG4: 4) Communicate outputs of  FGs to schools</a:t>
          </a:r>
        </a:p>
        <a:p>
          <a:endParaRPr lang="en-GB" dirty="0"/>
        </a:p>
      </dgm:t>
    </dgm:pt>
    <dgm:pt modelId="{0878C0F2-74FF-4AC9-9515-16C23EA690F3}" type="parTrans" cxnId="{567CB4BA-A9A5-4EC3-B065-D0284BB0843F}">
      <dgm:prSet/>
      <dgm:spPr/>
      <dgm:t>
        <a:bodyPr/>
        <a:lstStyle/>
        <a:p>
          <a:endParaRPr lang="en-GB"/>
        </a:p>
      </dgm:t>
    </dgm:pt>
    <dgm:pt modelId="{A4118698-49BB-4558-9A33-2439F067F220}" type="sibTrans" cxnId="{567CB4BA-A9A5-4EC3-B065-D0284BB0843F}">
      <dgm:prSet/>
      <dgm:spPr/>
      <dgm:t>
        <a:bodyPr/>
        <a:lstStyle/>
        <a:p>
          <a:endParaRPr lang="en-GB"/>
        </a:p>
      </dgm:t>
    </dgm:pt>
    <dgm:pt modelId="{4F9CAC0A-B7A0-4EAD-9052-672E33695E25}" type="pres">
      <dgm:prSet presAssocID="{48C13317-350A-4AE2-B4F9-C1846F83A62B}" presName="Name0" presStyleCnt="0">
        <dgm:presLayoutVars>
          <dgm:chPref val="1"/>
          <dgm:dir/>
          <dgm:animOne val="branch"/>
          <dgm:animLvl val="lvl"/>
          <dgm:resizeHandles val="exact"/>
        </dgm:presLayoutVars>
      </dgm:prSet>
      <dgm:spPr/>
    </dgm:pt>
    <dgm:pt modelId="{B35E8C1D-0997-4575-ACA0-2ECAD8C93A24}" type="pres">
      <dgm:prSet presAssocID="{2363B072-876C-4DCB-BDA7-10124763CDF1}" presName="root1" presStyleCnt="0"/>
      <dgm:spPr/>
    </dgm:pt>
    <dgm:pt modelId="{03E2ED00-83BC-49E9-928A-EFD6D9FFC4B2}" type="pres">
      <dgm:prSet presAssocID="{2363B072-876C-4DCB-BDA7-10124763CDF1}" presName="LevelOneTextNode" presStyleLbl="node0" presStyleIdx="0" presStyleCnt="2" custScaleX="252219">
        <dgm:presLayoutVars>
          <dgm:chPref val="3"/>
        </dgm:presLayoutVars>
      </dgm:prSet>
      <dgm:spPr/>
    </dgm:pt>
    <dgm:pt modelId="{10848467-4587-4DAB-BA91-6744614D9932}" type="pres">
      <dgm:prSet presAssocID="{2363B072-876C-4DCB-BDA7-10124763CDF1}" presName="level2hierChild" presStyleCnt="0"/>
      <dgm:spPr/>
    </dgm:pt>
    <dgm:pt modelId="{DDF75FBA-6DC0-46BC-95BA-D5B183329FDC}" type="pres">
      <dgm:prSet presAssocID="{793DB134-2DD9-4D11-BC98-FA035C590CC8}" presName="conn2-1" presStyleLbl="parChTrans1D2" presStyleIdx="0" presStyleCnt="3"/>
      <dgm:spPr/>
    </dgm:pt>
    <dgm:pt modelId="{181E5025-EF60-4D28-99C8-9A568C5B60A9}" type="pres">
      <dgm:prSet presAssocID="{793DB134-2DD9-4D11-BC98-FA035C590CC8}" presName="connTx" presStyleLbl="parChTrans1D2" presStyleIdx="0" presStyleCnt="3"/>
      <dgm:spPr/>
    </dgm:pt>
    <dgm:pt modelId="{F6059629-1779-4104-BBBA-8D4E6E8F99A7}" type="pres">
      <dgm:prSet presAssocID="{05C20188-595B-450F-A01C-7C5EC7A723D7}" presName="root2" presStyleCnt="0"/>
      <dgm:spPr/>
    </dgm:pt>
    <dgm:pt modelId="{794A6FCD-46CD-4EFD-A2C7-EE9ECD54C49B}" type="pres">
      <dgm:prSet presAssocID="{05C20188-595B-450F-A01C-7C5EC7A723D7}" presName="LevelTwoTextNode" presStyleLbl="node2" presStyleIdx="0" presStyleCnt="3">
        <dgm:presLayoutVars>
          <dgm:chPref val="3"/>
        </dgm:presLayoutVars>
      </dgm:prSet>
      <dgm:spPr/>
    </dgm:pt>
    <dgm:pt modelId="{65A2440F-632E-4E63-87A3-D18C78B8E184}" type="pres">
      <dgm:prSet presAssocID="{05C20188-595B-450F-A01C-7C5EC7A723D7}" presName="level3hierChild" presStyleCnt="0"/>
      <dgm:spPr/>
    </dgm:pt>
    <dgm:pt modelId="{3E32449F-6EE2-49C9-B156-B50DA2D08687}" type="pres">
      <dgm:prSet presAssocID="{E6F8BB5C-14E1-41C5-8F21-785719A726A4}" presName="conn2-1" presStyleLbl="parChTrans1D2" presStyleIdx="1" presStyleCnt="3"/>
      <dgm:spPr/>
    </dgm:pt>
    <dgm:pt modelId="{73FCC4E0-0278-4E65-BDEF-79E209F4D63C}" type="pres">
      <dgm:prSet presAssocID="{E6F8BB5C-14E1-41C5-8F21-785719A726A4}" presName="connTx" presStyleLbl="parChTrans1D2" presStyleIdx="1" presStyleCnt="3"/>
      <dgm:spPr/>
    </dgm:pt>
    <dgm:pt modelId="{1DA40266-5F9B-47A9-8FF6-6A54BDADC177}" type="pres">
      <dgm:prSet presAssocID="{71BB477E-982D-4A2E-96ED-6D37F24750DC}" presName="root2" presStyleCnt="0"/>
      <dgm:spPr/>
    </dgm:pt>
    <dgm:pt modelId="{0FA025CB-84E7-4E63-B4DA-E7F0526C7EEA}" type="pres">
      <dgm:prSet presAssocID="{71BB477E-982D-4A2E-96ED-6D37F24750DC}" presName="LevelTwoTextNode" presStyleLbl="node2" presStyleIdx="1" presStyleCnt="3">
        <dgm:presLayoutVars>
          <dgm:chPref val="3"/>
        </dgm:presLayoutVars>
      </dgm:prSet>
      <dgm:spPr/>
    </dgm:pt>
    <dgm:pt modelId="{7D059156-2F38-4990-8A3E-628C69F0FFA9}" type="pres">
      <dgm:prSet presAssocID="{71BB477E-982D-4A2E-96ED-6D37F24750DC}" presName="level3hierChild" presStyleCnt="0"/>
      <dgm:spPr/>
    </dgm:pt>
    <dgm:pt modelId="{AAB270AD-5A3F-4336-A16F-667D499835EF}" type="pres">
      <dgm:prSet presAssocID="{31ADF43A-FE3C-41B3-98BC-48C38F3819E7}" presName="conn2-1" presStyleLbl="parChTrans1D2" presStyleIdx="2" presStyleCnt="3"/>
      <dgm:spPr/>
    </dgm:pt>
    <dgm:pt modelId="{77B698C5-9EBD-47F9-8904-5151F00CD204}" type="pres">
      <dgm:prSet presAssocID="{31ADF43A-FE3C-41B3-98BC-48C38F3819E7}" presName="connTx" presStyleLbl="parChTrans1D2" presStyleIdx="2" presStyleCnt="3"/>
      <dgm:spPr/>
    </dgm:pt>
    <dgm:pt modelId="{E5971C4B-DBA6-4242-8BCF-45E67439E37E}" type="pres">
      <dgm:prSet presAssocID="{BA60C16F-FAEE-4B86-9805-5676686B22C0}" presName="root2" presStyleCnt="0"/>
      <dgm:spPr/>
    </dgm:pt>
    <dgm:pt modelId="{421D6B01-AE7E-4F66-8ADD-086BB14FC558}" type="pres">
      <dgm:prSet presAssocID="{BA60C16F-FAEE-4B86-9805-5676686B22C0}" presName="LevelTwoTextNode" presStyleLbl="node2" presStyleIdx="2" presStyleCnt="3">
        <dgm:presLayoutVars>
          <dgm:chPref val="3"/>
        </dgm:presLayoutVars>
      </dgm:prSet>
      <dgm:spPr/>
    </dgm:pt>
    <dgm:pt modelId="{E2F15056-D3C5-4A1A-AA43-9A2BD19D50B6}" type="pres">
      <dgm:prSet presAssocID="{BA60C16F-FAEE-4B86-9805-5676686B22C0}" presName="level3hierChild" presStyleCnt="0"/>
      <dgm:spPr/>
    </dgm:pt>
    <dgm:pt modelId="{F19FE155-C1D3-4F75-A465-B0F6F5BFCBC2}" type="pres">
      <dgm:prSet presAssocID="{3F208C7D-E223-4EE9-A1A0-76D4CC1850C0}" presName="root1" presStyleCnt="0"/>
      <dgm:spPr/>
    </dgm:pt>
    <dgm:pt modelId="{BB06D2FF-62FE-4412-8657-189C15863AD5}" type="pres">
      <dgm:prSet presAssocID="{3F208C7D-E223-4EE9-A1A0-76D4CC1850C0}" presName="LevelOneTextNode" presStyleLbl="node0" presStyleIdx="1" presStyleCnt="2" custScaleX="171759" custLinFactX="322064" custLinFactY="-3981" custLinFactNeighborX="400000" custLinFactNeighborY="-100000">
        <dgm:presLayoutVars>
          <dgm:chPref val="3"/>
        </dgm:presLayoutVars>
      </dgm:prSet>
      <dgm:spPr/>
    </dgm:pt>
    <dgm:pt modelId="{0CA58BD2-B708-4EBF-8E66-A007D096BC5B}" type="pres">
      <dgm:prSet presAssocID="{3F208C7D-E223-4EE9-A1A0-76D4CC1850C0}" presName="level2hierChild" presStyleCnt="0"/>
      <dgm:spPr/>
    </dgm:pt>
  </dgm:ptLst>
  <dgm:cxnLst>
    <dgm:cxn modelId="{63515A5C-2CEA-4761-97C8-515450142A0C}" type="presOf" srcId="{793DB134-2DD9-4D11-BC98-FA035C590CC8}" destId="{181E5025-EF60-4D28-99C8-9A568C5B60A9}" srcOrd="1" destOrd="0" presId="urn:microsoft.com/office/officeart/2008/layout/HorizontalMultiLevelHierarchy"/>
    <dgm:cxn modelId="{584DB35C-0427-402D-B0EF-92213C2F8013}" srcId="{2363B072-876C-4DCB-BDA7-10124763CDF1}" destId="{71BB477E-982D-4A2E-96ED-6D37F24750DC}" srcOrd="1" destOrd="0" parTransId="{E6F8BB5C-14E1-41C5-8F21-785719A726A4}" sibTransId="{CA6FDF76-7B59-4B32-928F-CFD0847DB6A2}"/>
    <dgm:cxn modelId="{33392349-0253-4583-9CA4-6B0C74C04284}" type="presOf" srcId="{E6F8BB5C-14E1-41C5-8F21-785719A726A4}" destId="{3E32449F-6EE2-49C9-B156-B50DA2D08687}" srcOrd="0" destOrd="0" presId="urn:microsoft.com/office/officeart/2008/layout/HorizontalMultiLevelHierarchy"/>
    <dgm:cxn modelId="{34F27288-5A67-460B-81D0-18373248DA29}" srcId="{48C13317-350A-4AE2-B4F9-C1846F83A62B}" destId="{2363B072-876C-4DCB-BDA7-10124763CDF1}" srcOrd="0" destOrd="0" parTransId="{AE121A71-4A54-42EC-A421-AC595732A68F}" sibTransId="{09F751FF-0C83-4B9D-8046-1428C7252931}"/>
    <dgm:cxn modelId="{9A73C490-675E-4C5C-B7F1-EE8E73623FA1}" srcId="{2363B072-876C-4DCB-BDA7-10124763CDF1}" destId="{05C20188-595B-450F-A01C-7C5EC7A723D7}" srcOrd="0" destOrd="0" parTransId="{793DB134-2DD9-4D11-BC98-FA035C590CC8}" sibTransId="{1788810C-B070-408C-8540-D656282FBC16}"/>
    <dgm:cxn modelId="{83A13294-F062-4E3F-9968-82A5713DE776}" type="presOf" srcId="{3F208C7D-E223-4EE9-A1A0-76D4CC1850C0}" destId="{BB06D2FF-62FE-4412-8657-189C15863AD5}" srcOrd="0" destOrd="0" presId="urn:microsoft.com/office/officeart/2008/layout/HorizontalMultiLevelHierarchy"/>
    <dgm:cxn modelId="{1D0C9B96-8E1B-4731-81F4-4E7240E9A4CA}" type="presOf" srcId="{E6F8BB5C-14E1-41C5-8F21-785719A726A4}" destId="{73FCC4E0-0278-4E65-BDEF-79E209F4D63C}" srcOrd="1" destOrd="0" presId="urn:microsoft.com/office/officeart/2008/layout/HorizontalMultiLevelHierarchy"/>
    <dgm:cxn modelId="{D8012097-16A2-4D5C-9539-7FF119917562}" type="presOf" srcId="{31ADF43A-FE3C-41B3-98BC-48C38F3819E7}" destId="{AAB270AD-5A3F-4336-A16F-667D499835EF}" srcOrd="0" destOrd="0" presId="urn:microsoft.com/office/officeart/2008/layout/HorizontalMultiLevelHierarchy"/>
    <dgm:cxn modelId="{6C697099-F91E-49A9-A503-A6B9396FDFC7}" type="presOf" srcId="{31ADF43A-FE3C-41B3-98BC-48C38F3819E7}" destId="{77B698C5-9EBD-47F9-8904-5151F00CD204}" srcOrd="1" destOrd="0" presId="urn:microsoft.com/office/officeart/2008/layout/HorizontalMultiLevelHierarchy"/>
    <dgm:cxn modelId="{04AAF9AA-D043-4E25-8201-07EF21CC1E5D}" type="presOf" srcId="{2363B072-876C-4DCB-BDA7-10124763CDF1}" destId="{03E2ED00-83BC-49E9-928A-EFD6D9FFC4B2}" srcOrd="0" destOrd="0" presId="urn:microsoft.com/office/officeart/2008/layout/HorizontalMultiLevelHierarchy"/>
    <dgm:cxn modelId="{D7C6E5B5-4906-47DB-8E39-712BAC0ABF83}" srcId="{2363B072-876C-4DCB-BDA7-10124763CDF1}" destId="{BA60C16F-FAEE-4B86-9805-5676686B22C0}" srcOrd="2" destOrd="0" parTransId="{31ADF43A-FE3C-41B3-98BC-48C38F3819E7}" sibTransId="{0D800249-4C2A-450C-B480-6AD89CB49D5F}"/>
    <dgm:cxn modelId="{567CB4BA-A9A5-4EC3-B065-D0284BB0843F}" srcId="{48C13317-350A-4AE2-B4F9-C1846F83A62B}" destId="{3F208C7D-E223-4EE9-A1A0-76D4CC1850C0}" srcOrd="1" destOrd="0" parTransId="{0878C0F2-74FF-4AC9-9515-16C23EA690F3}" sibTransId="{A4118698-49BB-4558-9A33-2439F067F220}"/>
    <dgm:cxn modelId="{27E9A6BB-3A9F-4873-9A65-B251F5654505}" type="presOf" srcId="{71BB477E-982D-4A2E-96ED-6D37F24750DC}" destId="{0FA025CB-84E7-4E63-B4DA-E7F0526C7EEA}" srcOrd="0" destOrd="0" presId="urn:microsoft.com/office/officeart/2008/layout/HorizontalMultiLevelHierarchy"/>
    <dgm:cxn modelId="{5AF980D6-FC42-4F9B-BBB1-AA054D55448B}" type="presOf" srcId="{BA60C16F-FAEE-4B86-9805-5676686B22C0}" destId="{421D6B01-AE7E-4F66-8ADD-086BB14FC558}" srcOrd="0" destOrd="0" presId="urn:microsoft.com/office/officeart/2008/layout/HorizontalMultiLevelHierarchy"/>
    <dgm:cxn modelId="{303F93E1-46A0-48A9-AF9F-F192C9D98443}" type="presOf" srcId="{48C13317-350A-4AE2-B4F9-C1846F83A62B}" destId="{4F9CAC0A-B7A0-4EAD-9052-672E33695E25}" srcOrd="0" destOrd="0" presId="urn:microsoft.com/office/officeart/2008/layout/HorizontalMultiLevelHierarchy"/>
    <dgm:cxn modelId="{A97D98E6-8122-4A03-A221-6C9035476ACF}" type="presOf" srcId="{05C20188-595B-450F-A01C-7C5EC7A723D7}" destId="{794A6FCD-46CD-4EFD-A2C7-EE9ECD54C49B}" srcOrd="0" destOrd="0" presId="urn:microsoft.com/office/officeart/2008/layout/HorizontalMultiLevelHierarchy"/>
    <dgm:cxn modelId="{BF5F14F6-489F-445A-A05C-337918D12DD6}" type="presOf" srcId="{793DB134-2DD9-4D11-BC98-FA035C590CC8}" destId="{DDF75FBA-6DC0-46BC-95BA-D5B183329FDC}" srcOrd="0" destOrd="0" presId="urn:microsoft.com/office/officeart/2008/layout/HorizontalMultiLevelHierarchy"/>
    <dgm:cxn modelId="{EE96514B-FFF3-4185-BB63-AD9FF5913733}" type="presParOf" srcId="{4F9CAC0A-B7A0-4EAD-9052-672E33695E25}" destId="{B35E8C1D-0997-4575-ACA0-2ECAD8C93A24}" srcOrd="0" destOrd="0" presId="urn:microsoft.com/office/officeart/2008/layout/HorizontalMultiLevelHierarchy"/>
    <dgm:cxn modelId="{219F8670-2855-47D8-91CC-927CC97B6CD7}" type="presParOf" srcId="{B35E8C1D-0997-4575-ACA0-2ECAD8C93A24}" destId="{03E2ED00-83BC-49E9-928A-EFD6D9FFC4B2}" srcOrd="0" destOrd="0" presId="urn:microsoft.com/office/officeart/2008/layout/HorizontalMultiLevelHierarchy"/>
    <dgm:cxn modelId="{65E7B6C6-9238-4272-B82F-25315CE76142}" type="presParOf" srcId="{B35E8C1D-0997-4575-ACA0-2ECAD8C93A24}" destId="{10848467-4587-4DAB-BA91-6744614D9932}" srcOrd="1" destOrd="0" presId="urn:microsoft.com/office/officeart/2008/layout/HorizontalMultiLevelHierarchy"/>
    <dgm:cxn modelId="{3A60CE80-4FD0-44CC-ADC2-75DE8A5959E0}" type="presParOf" srcId="{10848467-4587-4DAB-BA91-6744614D9932}" destId="{DDF75FBA-6DC0-46BC-95BA-D5B183329FDC}" srcOrd="0" destOrd="0" presId="urn:microsoft.com/office/officeart/2008/layout/HorizontalMultiLevelHierarchy"/>
    <dgm:cxn modelId="{A4D2B2E6-3EBB-46B4-8977-739C4602A4E5}" type="presParOf" srcId="{DDF75FBA-6DC0-46BC-95BA-D5B183329FDC}" destId="{181E5025-EF60-4D28-99C8-9A568C5B60A9}" srcOrd="0" destOrd="0" presId="urn:microsoft.com/office/officeart/2008/layout/HorizontalMultiLevelHierarchy"/>
    <dgm:cxn modelId="{63D8C936-C0AC-4DFE-B4C4-336DAC092352}" type="presParOf" srcId="{10848467-4587-4DAB-BA91-6744614D9932}" destId="{F6059629-1779-4104-BBBA-8D4E6E8F99A7}" srcOrd="1" destOrd="0" presId="urn:microsoft.com/office/officeart/2008/layout/HorizontalMultiLevelHierarchy"/>
    <dgm:cxn modelId="{F43B05B9-34F0-45A2-B98E-B70B539F6D71}" type="presParOf" srcId="{F6059629-1779-4104-BBBA-8D4E6E8F99A7}" destId="{794A6FCD-46CD-4EFD-A2C7-EE9ECD54C49B}" srcOrd="0" destOrd="0" presId="urn:microsoft.com/office/officeart/2008/layout/HorizontalMultiLevelHierarchy"/>
    <dgm:cxn modelId="{8FD8D089-A437-48D1-81A7-E0EE5C71B99F}" type="presParOf" srcId="{F6059629-1779-4104-BBBA-8D4E6E8F99A7}" destId="{65A2440F-632E-4E63-87A3-D18C78B8E184}" srcOrd="1" destOrd="0" presId="urn:microsoft.com/office/officeart/2008/layout/HorizontalMultiLevelHierarchy"/>
    <dgm:cxn modelId="{BD1BDBF8-9D0F-42F3-8E14-A2F7A4C226C7}" type="presParOf" srcId="{10848467-4587-4DAB-BA91-6744614D9932}" destId="{3E32449F-6EE2-49C9-B156-B50DA2D08687}" srcOrd="2" destOrd="0" presId="urn:microsoft.com/office/officeart/2008/layout/HorizontalMultiLevelHierarchy"/>
    <dgm:cxn modelId="{4F3E33A5-FE89-42E1-8AA2-8D7B10951834}" type="presParOf" srcId="{3E32449F-6EE2-49C9-B156-B50DA2D08687}" destId="{73FCC4E0-0278-4E65-BDEF-79E209F4D63C}" srcOrd="0" destOrd="0" presId="urn:microsoft.com/office/officeart/2008/layout/HorizontalMultiLevelHierarchy"/>
    <dgm:cxn modelId="{1D131ACF-180B-45D5-BF72-1F5343354505}" type="presParOf" srcId="{10848467-4587-4DAB-BA91-6744614D9932}" destId="{1DA40266-5F9B-47A9-8FF6-6A54BDADC177}" srcOrd="3" destOrd="0" presId="urn:microsoft.com/office/officeart/2008/layout/HorizontalMultiLevelHierarchy"/>
    <dgm:cxn modelId="{C4C7262E-55B0-457A-BFC1-C3078AB3CC5A}" type="presParOf" srcId="{1DA40266-5F9B-47A9-8FF6-6A54BDADC177}" destId="{0FA025CB-84E7-4E63-B4DA-E7F0526C7EEA}" srcOrd="0" destOrd="0" presId="urn:microsoft.com/office/officeart/2008/layout/HorizontalMultiLevelHierarchy"/>
    <dgm:cxn modelId="{FA2A84BF-DC88-463D-BE44-EE5478377DEF}" type="presParOf" srcId="{1DA40266-5F9B-47A9-8FF6-6A54BDADC177}" destId="{7D059156-2F38-4990-8A3E-628C69F0FFA9}" srcOrd="1" destOrd="0" presId="urn:microsoft.com/office/officeart/2008/layout/HorizontalMultiLevelHierarchy"/>
    <dgm:cxn modelId="{CF3DD71F-6565-4AC9-A987-DD226A0A95C7}" type="presParOf" srcId="{10848467-4587-4DAB-BA91-6744614D9932}" destId="{AAB270AD-5A3F-4336-A16F-667D499835EF}" srcOrd="4" destOrd="0" presId="urn:microsoft.com/office/officeart/2008/layout/HorizontalMultiLevelHierarchy"/>
    <dgm:cxn modelId="{E64D0DCE-74FA-456A-B43C-FF12435BAFD8}" type="presParOf" srcId="{AAB270AD-5A3F-4336-A16F-667D499835EF}" destId="{77B698C5-9EBD-47F9-8904-5151F00CD204}" srcOrd="0" destOrd="0" presId="urn:microsoft.com/office/officeart/2008/layout/HorizontalMultiLevelHierarchy"/>
    <dgm:cxn modelId="{3550B3A7-6A75-4CA2-98C2-E4584AB369BD}" type="presParOf" srcId="{10848467-4587-4DAB-BA91-6744614D9932}" destId="{E5971C4B-DBA6-4242-8BCF-45E67439E37E}" srcOrd="5" destOrd="0" presId="urn:microsoft.com/office/officeart/2008/layout/HorizontalMultiLevelHierarchy"/>
    <dgm:cxn modelId="{99E3958F-73FE-4260-8E8A-3B8325BF81E1}" type="presParOf" srcId="{E5971C4B-DBA6-4242-8BCF-45E67439E37E}" destId="{421D6B01-AE7E-4F66-8ADD-086BB14FC558}" srcOrd="0" destOrd="0" presId="urn:microsoft.com/office/officeart/2008/layout/HorizontalMultiLevelHierarchy"/>
    <dgm:cxn modelId="{AA7E72F7-BC4A-4C48-9AE4-82901601F392}" type="presParOf" srcId="{E5971C4B-DBA6-4242-8BCF-45E67439E37E}" destId="{E2F15056-D3C5-4A1A-AA43-9A2BD19D50B6}" srcOrd="1" destOrd="0" presId="urn:microsoft.com/office/officeart/2008/layout/HorizontalMultiLevelHierarchy"/>
    <dgm:cxn modelId="{5ADCD040-A989-4728-9128-8A3D4632448C}" type="presParOf" srcId="{4F9CAC0A-B7A0-4EAD-9052-672E33695E25}" destId="{F19FE155-C1D3-4F75-A465-B0F6F5BFCBC2}" srcOrd="1" destOrd="0" presId="urn:microsoft.com/office/officeart/2008/layout/HorizontalMultiLevelHierarchy"/>
    <dgm:cxn modelId="{FE33F542-5972-4640-A80C-D0E2029BE501}" type="presParOf" srcId="{F19FE155-C1D3-4F75-A465-B0F6F5BFCBC2}" destId="{BB06D2FF-62FE-4412-8657-189C15863AD5}" srcOrd="0" destOrd="0" presId="urn:microsoft.com/office/officeart/2008/layout/HorizontalMultiLevelHierarchy"/>
    <dgm:cxn modelId="{6FAE8A07-2001-49C3-9681-982808A87918}" type="presParOf" srcId="{F19FE155-C1D3-4F75-A465-B0F6F5BFCBC2}" destId="{0CA58BD2-B708-4EBF-8E66-A007D096BC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70AD-5A3F-4336-A16F-667D499835EF}">
      <dsp:nvSpPr>
        <dsp:cNvPr id="0" name=""/>
        <dsp:cNvSpPr/>
      </dsp:nvSpPr>
      <dsp:spPr>
        <a:xfrm>
          <a:off x="7425391" y="2113661"/>
          <a:ext cx="526630" cy="1003487"/>
        </a:xfrm>
        <a:custGeom>
          <a:avLst/>
          <a:gdLst/>
          <a:ahLst/>
          <a:cxnLst/>
          <a:rect l="0" t="0" r="0" b="0"/>
          <a:pathLst>
            <a:path>
              <a:moveTo>
                <a:pt x="0" y="0"/>
              </a:moveTo>
              <a:lnTo>
                <a:pt x="263315" y="0"/>
              </a:lnTo>
              <a:lnTo>
                <a:pt x="263315" y="1003487"/>
              </a:lnTo>
              <a:lnTo>
                <a:pt x="526630" y="10034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60374" y="2587073"/>
        <a:ext cx="56664" cy="56664"/>
      </dsp:txXfrm>
    </dsp:sp>
    <dsp:sp modelId="{3E32449F-6EE2-49C9-B156-B50DA2D08687}">
      <dsp:nvSpPr>
        <dsp:cNvPr id="0" name=""/>
        <dsp:cNvSpPr/>
      </dsp:nvSpPr>
      <dsp:spPr>
        <a:xfrm>
          <a:off x="7425391" y="2067941"/>
          <a:ext cx="526630" cy="91440"/>
        </a:xfrm>
        <a:custGeom>
          <a:avLst/>
          <a:gdLst/>
          <a:ahLst/>
          <a:cxnLst/>
          <a:rect l="0" t="0" r="0" b="0"/>
          <a:pathLst>
            <a:path>
              <a:moveTo>
                <a:pt x="0" y="45720"/>
              </a:moveTo>
              <a:lnTo>
                <a:pt x="5266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75541" y="2100496"/>
        <a:ext cx="26331" cy="26331"/>
      </dsp:txXfrm>
    </dsp:sp>
    <dsp:sp modelId="{DDF75FBA-6DC0-46BC-95BA-D5B183329FDC}">
      <dsp:nvSpPr>
        <dsp:cNvPr id="0" name=""/>
        <dsp:cNvSpPr/>
      </dsp:nvSpPr>
      <dsp:spPr>
        <a:xfrm>
          <a:off x="7425391" y="1110174"/>
          <a:ext cx="526630" cy="1003487"/>
        </a:xfrm>
        <a:custGeom>
          <a:avLst/>
          <a:gdLst/>
          <a:ahLst/>
          <a:cxnLst/>
          <a:rect l="0" t="0" r="0" b="0"/>
          <a:pathLst>
            <a:path>
              <a:moveTo>
                <a:pt x="0" y="1003487"/>
              </a:moveTo>
              <a:lnTo>
                <a:pt x="263315" y="1003487"/>
              </a:lnTo>
              <a:lnTo>
                <a:pt x="263315" y="0"/>
              </a:lnTo>
              <a:lnTo>
                <a:pt x="5266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660374" y="1583585"/>
        <a:ext cx="56664" cy="56664"/>
      </dsp:txXfrm>
    </dsp:sp>
    <dsp:sp modelId="{03E2ED00-83BC-49E9-928A-EFD6D9FFC4B2}">
      <dsp:nvSpPr>
        <dsp:cNvPr id="0" name=""/>
        <dsp:cNvSpPr/>
      </dsp:nvSpPr>
      <dsp:spPr>
        <a:xfrm rot="16200000">
          <a:off x="4300391" y="1101267"/>
          <a:ext cx="4225210" cy="2024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FG4: 1) What support do schools need to tackle air pollution?</a:t>
          </a:r>
        </a:p>
        <a:p>
          <a:pPr marL="0" lvl="0" indent="0" algn="ctr" defTabSz="1022350">
            <a:lnSpc>
              <a:spcPct val="90000"/>
            </a:lnSpc>
            <a:spcBef>
              <a:spcPct val="0"/>
            </a:spcBef>
            <a:spcAft>
              <a:spcPct val="35000"/>
            </a:spcAft>
            <a:buNone/>
          </a:pPr>
          <a:r>
            <a:rPr lang="en-GB" sz="2300" kern="1200" dirty="0"/>
            <a:t>2) What’s the best way to reach schools and to secure impact?</a:t>
          </a:r>
        </a:p>
      </dsp:txBody>
      <dsp:txXfrm>
        <a:off x="4300391" y="1101267"/>
        <a:ext cx="4225210" cy="2024789"/>
      </dsp:txXfrm>
    </dsp:sp>
    <dsp:sp modelId="{794A6FCD-46CD-4EFD-A2C7-EE9ECD54C49B}">
      <dsp:nvSpPr>
        <dsp:cNvPr id="0" name=""/>
        <dsp:cNvSpPr/>
      </dsp:nvSpPr>
      <dsp:spPr>
        <a:xfrm>
          <a:off x="7952021" y="708779"/>
          <a:ext cx="2633151" cy="802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Focus Group 1</a:t>
          </a:r>
        </a:p>
      </dsp:txBody>
      <dsp:txXfrm>
        <a:off x="7952021" y="708779"/>
        <a:ext cx="2633151" cy="802790"/>
      </dsp:txXfrm>
    </dsp:sp>
    <dsp:sp modelId="{0FA025CB-84E7-4E63-B4DA-E7F0526C7EEA}">
      <dsp:nvSpPr>
        <dsp:cNvPr id="0" name=""/>
        <dsp:cNvSpPr/>
      </dsp:nvSpPr>
      <dsp:spPr>
        <a:xfrm>
          <a:off x="7952021" y="1712266"/>
          <a:ext cx="2633151" cy="802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Focus Group 2 </a:t>
          </a:r>
        </a:p>
      </dsp:txBody>
      <dsp:txXfrm>
        <a:off x="7952021" y="1712266"/>
        <a:ext cx="2633151" cy="802790"/>
      </dsp:txXfrm>
    </dsp:sp>
    <dsp:sp modelId="{421D6B01-AE7E-4F66-8ADD-086BB14FC558}">
      <dsp:nvSpPr>
        <dsp:cNvPr id="0" name=""/>
        <dsp:cNvSpPr/>
      </dsp:nvSpPr>
      <dsp:spPr>
        <a:xfrm>
          <a:off x="7952021" y="2715754"/>
          <a:ext cx="2633151" cy="802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Focus Group 3</a:t>
          </a:r>
        </a:p>
      </dsp:txBody>
      <dsp:txXfrm>
        <a:off x="7952021" y="2715754"/>
        <a:ext cx="2633151" cy="802790"/>
      </dsp:txXfrm>
    </dsp:sp>
    <dsp:sp modelId="{BB06D2FF-62FE-4412-8657-189C15863AD5}">
      <dsp:nvSpPr>
        <dsp:cNvPr id="0" name=""/>
        <dsp:cNvSpPr/>
      </dsp:nvSpPr>
      <dsp:spPr>
        <a:xfrm rot="16200000">
          <a:off x="9774087" y="1456721"/>
          <a:ext cx="4225210" cy="1378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FG4: 4) Communicate outputs of  FGs to schools</a:t>
          </a:r>
        </a:p>
        <a:p>
          <a:pPr marL="0" lvl="0" indent="0" algn="ctr" defTabSz="977900">
            <a:lnSpc>
              <a:spcPct val="90000"/>
            </a:lnSpc>
            <a:spcBef>
              <a:spcPct val="0"/>
            </a:spcBef>
            <a:spcAft>
              <a:spcPct val="35000"/>
            </a:spcAft>
            <a:buNone/>
          </a:pPr>
          <a:endParaRPr lang="en-GB" sz="2200" kern="1200" dirty="0"/>
        </a:p>
      </dsp:txBody>
      <dsp:txXfrm>
        <a:off x="9774087" y="1456721"/>
        <a:ext cx="4225210" cy="137886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62E47-466C-4703-99D7-5FA44D1ECFAD}" type="datetimeFigureOut">
              <a:rPr lang="en-GB" smtClean="0"/>
              <a:t>23/10/2020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83FBA-4540-4028-A74E-1C8661D0B334}" type="slidenum">
              <a:rPr lang="en-GB" smtClean="0"/>
              <a:t>‹#›</a:t>
            </a:fld>
            <a:endParaRPr lang="en-GB"/>
          </a:p>
        </p:txBody>
      </p:sp>
    </p:spTree>
    <p:extLst>
      <p:ext uri="{BB962C8B-B14F-4D97-AF65-F5344CB8AC3E}">
        <p14:creationId xmlns:p14="http://schemas.microsoft.com/office/powerpoint/2010/main" val="124029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Larissa – Works for an environmental change charity. Developed the clean air for schools framework, which helps schools to develop a clean air action plan. Also doing work on advocacy from practitioners to policy.</a:t>
            </a:r>
          </a:p>
          <a:p>
            <a:endParaRPr lang="en-US" dirty="0"/>
          </a:p>
          <a:p>
            <a:r>
              <a:rPr lang="en-US" dirty="0"/>
              <a:t>Mark – Senior lecturer in Education. Interest in Classroom Environmental variables and their impact on learning. Experience in inquiry projects, work with schools, teacher education</a:t>
            </a:r>
          </a:p>
          <a:p>
            <a:endParaRPr lang="en-US" dirty="0"/>
          </a:p>
          <a:p>
            <a:r>
              <a:rPr lang="en-US" dirty="0"/>
              <a:t>Sarah – Network sits across science policy and practice. Focus on sustainable development. Experienced in citizen science approaches. Keen to involve schools in all aspects of the science, and at all levels – students, teachers, parents, headteachers.</a:t>
            </a:r>
          </a:p>
          <a:p>
            <a:endParaRPr lang="en-US" dirty="0"/>
          </a:p>
          <a:p>
            <a:r>
              <a:rPr lang="en-US" dirty="0"/>
              <a:t>Matteo – Environmental flow research </a:t>
            </a:r>
            <a:r>
              <a:rPr lang="en-US" dirty="0" err="1"/>
              <a:t>centre</a:t>
            </a:r>
            <a:r>
              <a:rPr lang="en-US" dirty="0"/>
              <a:t> – research on outdoor air pollution. Interested in the correlation between indoor and outdoor air quality. Keen to disseminate research ideas in order for such ideas to be applied. </a:t>
            </a:r>
          </a:p>
          <a:p>
            <a:endParaRPr lang="en-US" dirty="0"/>
          </a:p>
          <a:p>
            <a:r>
              <a:rPr lang="en-GB" dirty="0"/>
              <a:t>Maarten – Involved in modelling of air flow. Interested in making the case for a blue-green infrastructure. Keen to disseminate research findings. </a:t>
            </a:r>
          </a:p>
          <a:p>
            <a:endParaRPr lang="en-GB" dirty="0"/>
          </a:p>
          <a:p>
            <a:r>
              <a:rPr lang="en-GB" dirty="0"/>
              <a:t>Mike – Again involved in modelling, but agent-based modelling. Modelled a small primary school, and modelled epidemics before. Has undertaken some agent-based modelling of pollution, on the basis of simple diffusion (including estimates of how people move, and how people interact with their environment). Interested in understanding complex systems. For example, opening a window may seem like a good idea, but it may then affect the way in which students behave, which will itself then affect air flow. Agent-based modelling may be one effective route to dissemination: these models can be built for participation, and they can give a very visual impression of what’s going on. Seeing people moving around in the model provides a game-like environment. Dissemination to children through participatory modelling could be a good strategy.</a:t>
            </a:r>
          </a:p>
          <a:p>
            <a:endParaRPr lang="en-GB" dirty="0"/>
          </a:p>
          <a:p>
            <a:r>
              <a:rPr lang="en-GB" dirty="0"/>
              <a:t>Marc – Experienced in measuring air pollution – works with Maarten – has been involved in a number of outreach projects, having worked before with Larissa. Talked about a model of how decarbonisation would affect air pollution. Referred to people interacting with models / changing settings. Discussed a project involving measuring particles released when making toast. Interesting in getting students using equipment / taking measurements etc. Thought it important to work with children, but also to disseminate at a higher level.</a:t>
            </a:r>
          </a:p>
        </p:txBody>
      </p:sp>
      <p:sp>
        <p:nvSpPr>
          <p:cNvPr id="4" name="Slide Number Placeholder 3"/>
          <p:cNvSpPr>
            <a:spLocks noGrp="1"/>
          </p:cNvSpPr>
          <p:nvPr>
            <p:ph type="sldNum" sz="quarter" idx="5"/>
          </p:nvPr>
        </p:nvSpPr>
        <p:spPr/>
        <p:txBody>
          <a:bodyPr/>
          <a:lstStyle/>
          <a:p>
            <a:fld id="{52883FBA-4540-4028-A74E-1C8661D0B334}" type="slidenum">
              <a:rPr lang="en-GB" smtClean="0"/>
              <a:t>2</a:t>
            </a:fld>
            <a:endParaRPr lang="en-GB"/>
          </a:p>
        </p:txBody>
      </p:sp>
    </p:spTree>
    <p:extLst>
      <p:ext uri="{BB962C8B-B14F-4D97-AF65-F5344CB8AC3E}">
        <p14:creationId xmlns:p14="http://schemas.microsoft.com/office/powerpoint/2010/main" val="20988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priority is to use FG4 to enable the other FGs to achieve their aims. </a:t>
            </a:r>
            <a:endParaRPr lang="en-GB" dirty="0"/>
          </a:p>
        </p:txBody>
      </p:sp>
      <p:sp>
        <p:nvSpPr>
          <p:cNvPr id="4" name="Slide Number Placeholder 3"/>
          <p:cNvSpPr>
            <a:spLocks noGrp="1"/>
          </p:cNvSpPr>
          <p:nvPr>
            <p:ph type="sldNum" sz="quarter" idx="5"/>
          </p:nvPr>
        </p:nvSpPr>
        <p:spPr/>
        <p:txBody>
          <a:bodyPr/>
          <a:lstStyle/>
          <a:p>
            <a:fld id="{52883FBA-4540-4028-A74E-1C8661D0B334}" type="slidenum">
              <a:rPr lang="en-GB" smtClean="0"/>
              <a:t>3</a:t>
            </a:fld>
            <a:endParaRPr lang="en-GB"/>
          </a:p>
        </p:txBody>
      </p:sp>
    </p:spTree>
    <p:extLst>
      <p:ext uri="{BB962C8B-B14F-4D97-AF65-F5344CB8AC3E}">
        <p14:creationId xmlns:p14="http://schemas.microsoft.com/office/powerpoint/2010/main" val="302007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if you look on the left, we need to answer these two questions to inform the work of FG1-3. </a:t>
            </a:r>
          </a:p>
          <a:p>
            <a:endParaRPr lang="en-US" dirty="0"/>
          </a:p>
          <a:p>
            <a:r>
              <a:rPr lang="en-US" dirty="0"/>
              <a:t>We need to disseminate the tools and resources created by FG3</a:t>
            </a:r>
          </a:p>
          <a:p>
            <a:endParaRPr lang="en-US" dirty="0"/>
          </a:p>
          <a:p>
            <a:r>
              <a:rPr lang="en-US" dirty="0"/>
              <a:t>And we need to ensure the outputs of FG1-3 are communicated to schools.</a:t>
            </a:r>
            <a:endParaRPr lang="en-GB" dirty="0"/>
          </a:p>
        </p:txBody>
      </p:sp>
      <p:sp>
        <p:nvSpPr>
          <p:cNvPr id="4" name="Slide Number Placeholder 3"/>
          <p:cNvSpPr>
            <a:spLocks noGrp="1"/>
          </p:cNvSpPr>
          <p:nvPr>
            <p:ph type="sldNum" sz="quarter" idx="5"/>
          </p:nvPr>
        </p:nvSpPr>
        <p:spPr/>
        <p:txBody>
          <a:bodyPr/>
          <a:lstStyle/>
          <a:p>
            <a:fld id="{52883FBA-4540-4028-A74E-1C8661D0B334}" type="slidenum">
              <a:rPr lang="en-GB" smtClean="0"/>
              <a:t>4</a:t>
            </a:fld>
            <a:endParaRPr lang="en-GB"/>
          </a:p>
        </p:txBody>
      </p:sp>
    </p:spTree>
    <p:extLst>
      <p:ext uri="{BB962C8B-B14F-4D97-AF65-F5344CB8AC3E}">
        <p14:creationId xmlns:p14="http://schemas.microsoft.com/office/powerpoint/2010/main" val="79966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engagement with schools itself is not simple, and when we thought about dissemination, defined three approaches.</a:t>
            </a:r>
          </a:p>
          <a:p>
            <a:endParaRPr lang="en-US" dirty="0"/>
          </a:p>
          <a:p>
            <a:r>
              <a:rPr lang="en-US" dirty="0"/>
              <a:t>I’ve summarized those approaches above – read through the slide.</a:t>
            </a:r>
          </a:p>
          <a:p>
            <a:endParaRPr lang="en-US" dirty="0"/>
          </a:p>
          <a:p>
            <a:r>
              <a:rPr lang="en-US" dirty="0"/>
              <a:t>I’ve also included a little bit more detail about the rationale for each on the next three slides.</a:t>
            </a:r>
          </a:p>
          <a:p>
            <a:endParaRPr lang="en-US" dirty="0"/>
          </a:p>
        </p:txBody>
      </p:sp>
      <p:sp>
        <p:nvSpPr>
          <p:cNvPr id="4" name="Slide Number Placeholder 3"/>
          <p:cNvSpPr>
            <a:spLocks noGrp="1"/>
          </p:cNvSpPr>
          <p:nvPr>
            <p:ph type="sldNum" sz="quarter" idx="5"/>
          </p:nvPr>
        </p:nvSpPr>
        <p:spPr/>
        <p:txBody>
          <a:bodyPr/>
          <a:lstStyle/>
          <a:p>
            <a:fld id="{52883FBA-4540-4028-A74E-1C8661D0B334}" type="slidenum">
              <a:rPr lang="en-GB" smtClean="0"/>
              <a:t>5</a:t>
            </a:fld>
            <a:endParaRPr lang="en-GB"/>
          </a:p>
        </p:txBody>
      </p:sp>
    </p:spTree>
    <p:extLst>
      <p:ext uri="{BB962C8B-B14F-4D97-AF65-F5344CB8AC3E}">
        <p14:creationId xmlns:p14="http://schemas.microsoft.com/office/powerpoint/2010/main" val="210555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83FBA-4540-4028-A74E-1C8661D0B334}" type="slidenum">
              <a:rPr lang="en-GB" smtClean="0"/>
              <a:t>8</a:t>
            </a:fld>
            <a:endParaRPr lang="en-GB"/>
          </a:p>
        </p:txBody>
      </p:sp>
    </p:spTree>
    <p:extLst>
      <p:ext uri="{BB962C8B-B14F-4D97-AF65-F5344CB8AC3E}">
        <p14:creationId xmlns:p14="http://schemas.microsoft.com/office/powerpoint/2010/main" val="403559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summarise</a:t>
            </a:r>
            <a:r>
              <a:rPr lang="en-US" dirty="0"/>
              <a:t> what we’ve said, but in a chronological order, we see these </a:t>
            </a:r>
            <a:r>
              <a:rPr lang="en-US"/>
              <a:t>three steps.</a:t>
            </a:r>
            <a:endParaRPr lang="en-GB"/>
          </a:p>
        </p:txBody>
      </p:sp>
      <p:sp>
        <p:nvSpPr>
          <p:cNvPr id="4" name="Slide Number Placeholder 3"/>
          <p:cNvSpPr>
            <a:spLocks noGrp="1"/>
          </p:cNvSpPr>
          <p:nvPr>
            <p:ph type="sldNum" sz="quarter" idx="5"/>
          </p:nvPr>
        </p:nvSpPr>
        <p:spPr/>
        <p:txBody>
          <a:bodyPr/>
          <a:lstStyle/>
          <a:p>
            <a:fld id="{52883FBA-4540-4028-A74E-1C8661D0B334}" type="slidenum">
              <a:rPr lang="en-GB" smtClean="0"/>
              <a:t>9</a:t>
            </a:fld>
            <a:endParaRPr lang="en-GB"/>
          </a:p>
        </p:txBody>
      </p:sp>
    </p:spTree>
    <p:extLst>
      <p:ext uri="{BB962C8B-B14F-4D97-AF65-F5344CB8AC3E}">
        <p14:creationId xmlns:p14="http://schemas.microsoft.com/office/powerpoint/2010/main" val="847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883FBA-4540-4028-A74E-1C8661D0B334}" type="slidenum">
              <a:rPr lang="en-GB" smtClean="0"/>
              <a:t>16</a:t>
            </a:fld>
            <a:endParaRPr lang="en-GB"/>
          </a:p>
        </p:txBody>
      </p:sp>
    </p:spTree>
    <p:extLst>
      <p:ext uri="{BB962C8B-B14F-4D97-AF65-F5344CB8AC3E}">
        <p14:creationId xmlns:p14="http://schemas.microsoft.com/office/powerpoint/2010/main" val="359877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E3D390-E6E2-47A3-B469-D5C7CC70C464}" type="datetimeFigureOut">
              <a:rPr lang="en-GB" smtClean="0"/>
              <a:t>23/10/2020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D3204-19E9-40DF-8992-A67C8BCFB083}" type="slidenum">
              <a:rPr lang="en-GB" smtClean="0"/>
              <a:t>‹#›</a:t>
            </a:fld>
            <a:endParaRPr lang="en-GB"/>
          </a:p>
        </p:txBody>
      </p:sp>
      <p:sp>
        <p:nvSpPr>
          <p:cNvPr id="7" name="Rectangle 6"/>
          <p:cNvSpPr/>
          <p:nvPr userDrawn="1"/>
        </p:nvSpPr>
        <p:spPr>
          <a:xfrm>
            <a:off x="649" y="6166098"/>
            <a:ext cx="9143351" cy="216074"/>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spcCol="0" rtlCol="0" anchor="ctr"/>
          <a:lstStyle/>
          <a:p>
            <a:pPr algn="ctr"/>
            <a:endParaRPr lang="en-GB"/>
          </a:p>
        </p:txBody>
      </p:sp>
    </p:spTree>
    <p:extLst>
      <p:ext uri="{BB962C8B-B14F-4D97-AF65-F5344CB8AC3E}">
        <p14:creationId xmlns:p14="http://schemas.microsoft.com/office/powerpoint/2010/main" val="25077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E3D390-E6E2-47A3-B469-D5C7CC70C464}" type="datetimeFigureOut">
              <a:rPr lang="en-GB" smtClean="0"/>
              <a:t>23/10/2020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115639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2696"/>
            <a:ext cx="2057400" cy="543346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92696"/>
            <a:ext cx="6019800" cy="5433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E3D390-E6E2-47A3-B469-D5C7CC70C464}" type="datetimeFigureOut">
              <a:rPr lang="en-GB" smtClean="0"/>
              <a:t>23/10/2020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175553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E3D390-E6E2-47A3-B469-D5C7CC70C464}" type="datetimeFigureOut">
              <a:rPr lang="en-GB" smtClean="0"/>
              <a:t>23/10/2020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55932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3D390-E6E2-47A3-B469-D5C7CC70C464}" type="datetimeFigureOut">
              <a:rPr lang="en-GB" smtClean="0"/>
              <a:t>23/10/2020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09280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E3D390-E6E2-47A3-B469-D5C7CC70C464}" type="datetimeFigureOut">
              <a:rPr lang="en-GB" smtClean="0"/>
              <a:t>23/10/2020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6464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E3D390-E6E2-47A3-B469-D5C7CC70C464}" type="datetimeFigureOut">
              <a:rPr lang="en-GB" smtClean="0"/>
              <a:t>23/10/2020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37500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E3D390-E6E2-47A3-B469-D5C7CC70C464}" type="datetimeFigureOut">
              <a:rPr lang="en-GB" smtClean="0"/>
              <a:t>23/10/2020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125370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3D390-E6E2-47A3-B469-D5C7CC70C464}" type="datetimeFigureOut">
              <a:rPr lang="en-GB" smtClean="0"/>
              <a:t>23/10/2020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34063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692696"/>
            <a:ext cx="5111750" cy="5433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854746"/>
            <a:ext cx="3008313" cy="42714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3E3D390-E6E2-47A3-B469-D5C7CC70C464}" type="datetimeFigureOut">
              <a:rPr lang="en-GB" smtClean="0"/>
              <a:t>23/10/2020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74255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3D390-E6E2-47A3-B469-D5C7CC70C464}" type="datetimeFigureOut">
              <a:rPr lang="en-GB" smtClean="0"/>
              <a:t>23/10/2020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DD3204-19E9-40DF-8992-A67C8BCFB083}" type="slidenum">
              <a:rPr lang="en-GB" smtClean="0"/>
              <a:t>‹#›</a:t>
            </a:fld>
            <a:endParaRPr lang="en-GB"/>
          </a:p>
        </p:txBody>
      </p:sp>
    </p:spTree>
    <p:extLst>
      <p:ext uri="{BB962C8B-B14F-4D97-AF65-F5344CB8AC3E}">
        <p14:creationId xmlns:p14="http://schemas.microsoft.com/office/powerpoint/2010/main" val="30837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1018"/>
            <a:ext cx="8229600" cy="47661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417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D390-E6E2-47A3-B469-D5C7CC70C464}" type="datetimeFigureOut">
              <a:rPr lang="en-GB" smtClean="0"/>
              <a:t>23/10/2020</a:t>
            </a:fld>
            <a:endParaRPr lang="en-GB" dirty="0"/>
          </a:p>
        </p:txBody>
      </p:sp>
      <p:sp>
        <p:nvSpPr>
          <p:cNvPr id="5" name="Footer Placeholder 4"/>
          <p:cNvSpPr>
            <a:spLocks noGrp="1"/>
          </p:cNvSpPr>
          <p:nvPr>
            <p:ph type="ftr" sz="quarter" idx="3"/>
          </p:nvPr>
        </p:nvSpPr>
        <p:spPr>
          <a:xfrm>
            <a:off x="3124200" y="64156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4215" y="64156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D3204-19E9-40DF-8992-A67C8BCFB083}" type="slidenum">
              <a:rPr lang="en-GB" smtClean="0"/>
              <a:t>‹#›</a:t>
            </a:fld>
            <a:endParaRPr lang="en-GB"/>
          </a:p>
        </p:txBody>
      </p:sp>
      <p:sp>
        <p:nvSpPr>
          <p:cNvPr id="7" name="Rectangle 6"/>
          <p:cNvSpPr/>
          <p:nvPr userDrawn="1"/>
        </p:nvSpPr>
        <p:spPr>
          <a:xfrm>
            <a:off x="649" y="6166098"/>
            <a:ext cx="9143351" cy="216074"/>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spcCol="0" rtlCol="0" anchor="ctr"/>
          <a:lstStyle/>
          <a:p>
            <a:pPr algn="ctr"/>
            <a:endParaRPr lang="en-GB"/>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7254816" y="0"/>
            <a:ext cx="1889184" cy="680371"/>
          </a:xfrm>
          <a:prstGeom prst="rect">
            <a:avLst/>
          </a:prstGeom>
        </p:spPr>
      </p:pic>
    </p:spTree>
    <p:extLst>
      <p:ext uri="{BB962C8B-B14F-4D97-AF65-F5344CB8AC3E}">
        <p14:creationId xmlns:p14="http://schemas.microsoft.com/office/powerpoint/2010/main" val="229936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ansform-our-world.org/clean-air-for-schools-framework#actionpla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tapasnetwork.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twitter.com/TAPASNetwor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B8A0-FD86-A344-9CC5-71D21AE2107D}"/>
              </a:ext>
            </a:extLst>
          </p:cNvPr>
          <p:cNvSpPr>
            <a:spLocks noGrp="1"/>
          </p:cNvSpPr>
          <p:nvPr>
            <p:ph type="ctrTitle"/>
          </p:nvPr>
        </p:nvSpPr>
        <p:spPr/>
        <p:txBody>
          <a:bodyPr/>
          <a:lstStyle/>
          <a:p>
            <a:r>
              <a:rPr lang="en-US" dirty="0"/>
              <a:t>Focus Group 4: </a:t>
            </a:r>
            <a:br>
              <a:rPr lang="en-US" dirty="0"/>
            </a:br>
            <a:r>
              <a:rPr lang="en-US" dirty="0"/>
              <a:t>Dissemination and Participation </a:t>
            </a:r>
          </a:p>
        </p:txBody>
      </p:sp>
      <p:sp>
        <p:nvSpPr>
          <p:cNvPr id="3" name="Subtitle 2">
            <a:extLst>
              <a:ext uri="{FF2B5EF4-FFF2-40B4-BE49-F238E27FC236}">
                <a16:creationId xmlns:a16="http://schemas.microsoft.com/office/drawing/2014/main" id="{0EA5C3E7-E957-6245-8D26-6281CEE06B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607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9E982C-3426-4CE5-95DD-767EFD583D92}"/>
              </a:ext>
            </a:extLst>
          </p:cNvPr>
          <p:cNvSpPr>
            <a:spLocks noGrp="1"/>
          </p:cNvSpPr>
          <p:nvPr>
            <p:ph type="title"/>
          </p:nvPr>
        </p:nvSpPr>
        <p:spPr>
          <a:xfrm>
            <a:off x="457200" y="941018"/>
            <a:ext cx="8229600" cy="476619"/>
          </a:xfrm>
        </p:spPr>
        <p:txBody>
          <a:bodyPr>
            <a:normAutofit fontScale="90000"/>
          </a:bodyPr>
          <a:lstStyle/>
          <a:p>
            <a:endParaRPr lang="en-US"/>
          </a:p>
        </p:txBody>
      </p:sp>
      <p:pic>
        <p:nvPicPr>
          <p:cNvPr id="5" name="Content Placeholder 4">
            <a:hlinkClick r:id="rId2"/>
            <a:extLst>
              <a:ext uri="{FF2B5EF4-FFF2-40B4-BE49-F238E27FC236}">
                <a16:creationId xmlns:a16="http://schemas.microsoft.com/office/drawing/2014/main" id="{48620A96-27A3-452E-8D63-053613C4FB9C}"/>
              </a:ext>
            </a:extLst>
          </p:cNvPr>
          <p:cNvPicPr>
            <a:picLocks noGrp="1" noChangeAspect="1"/>
          </p:cNvPicPr>
          <p:nvPr>
            <p:ph idx="1"/>
          </p:nvPr>
        </p:nvPicPr>
        <p:blipFill>
          <a:blip r:embed="rId3"/>
          <a:stretch>
            <a:fillRect/>
          </a:stretch>
        </p:blipFill>
        <p:spPr>
          <a:xfrm>
            <a:off x="548921" y="1600200"/>
            <a:ext cx="8046157" cy="4525963"/>
          </a:xfrm>
          <a:prstGeom prst="rect">
            <a:avLst/>
          </a:prstGeom>
          <a:noFill/>
        </p:spPr>
      </p:pic>
    </p:spTree>
    <p:extLst>
      <p:ext uri="{BB962C8B-B14F-4D97-AF65-F5344CB8AC3E}">
        <p14:creationId xmlns:p14="http://schemas.microsoft.com/office/powerpoint/2010/main" val="225268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A6EE-0268-5E47-B00E-B8198E77FFC1}"/>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64B305F9-7BCD-6549-925E-A9D99B69302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312FDDBF-CB73-F143-9DCD-FA2C1E72C22F}"/>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44963D5D-A420-2949-BDB9-38BDBA7A0A89}"/>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3B64EE9E-CB62-E744-A341-7012968B6700}"/>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87794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075B-C085-074E-A049-29E332054485}"/>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33763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01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2282-F0E8-8340-B06E-9730518BAE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D1A76F-8DF9-F743-8332-9263FF7D3E74}"/>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8DECABD1-27C0-D94A-A32F-10B2E20CE2A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1146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99CC-7591-3A48-ADE6-6D7DD3F4881C}"/>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BEAC188F-3B97-6E49-B00B-ED0ACDF0AF31}"/>
              </a:ext>
            </a:extLst>
          </p:cNvPr>
          <p:cNvSpPr>
            <a:spLocks noGrp="1"/>
          </p:cNvSpPr>
          <p:nvPr>
            <p:ph type="pic" idx="1"/>
          </p:nvPr>
        </p:nvSpPr>
        <p:spPr/>
      </p:sp>
      <p:sp>
        <p:nvSpPr>
          <p:cNvPr id="4" name="Text Placeholder 3">
            <a:extLst>
              <a:ext uri="{FF2B5EF4-FFF2-40B4-BE49-F238E27FC236}">
                <a16:creationId xmlns:a16="http://schemas.microsoft.com/office/drawing/2014/main" id="{7238280E-3C89-CF40-ACE0-B9B7B5E6E53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7424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9" y="6166098"/>
            <a:ext cx="9143351" cy="216074"/>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spcCol="0" rtlCol="0" anchor="ctr"/>
          <a:lstStyle/>
          <a:p>
            <a:pPr algn="ctr"/>
            <a:endParaRPr lang="en-GB"/>
          </a:p>
        </p:txBody>
      </p:sp>
      <p:sp>
        <p:nvSpPr>
          <p:cNvPr id="11" name="TextBox 10"/>
          <p:cNvSpPr txBox="1"/>
          <p:nvPr/>
        </p:nvSpPr>
        <p:spPr>
          <a:xfrm>
            <a:off x="1752296" y="1916832"/>
            <a:ext cx="5688632" cy="2677656"/>
          </a:xfrm>
          <a:prstGeom prst="rect">
            <a:avLst/>
          </a:prstGeom>
          <a:noFill/>
        </p:spPr>
        <p:txBody>
          <a:bodyPr wrap="square" rtlCol="0">
            <a:spAutoFit/>
          </a:bodyPr>
          <a:lstStyle/>
          <a:p>
            <a:pPr algn="ctr"/>
            <a:r>
              <a:rPr lang="en-GB" sz="2400" dirty="0">
                <a:latin typeface="Trebuchet MS" panose="020B0603020202020204" pitchFamily="34" charset="0"/>
              </a:rPr>
              <a:t>Tackling Air Pollution at School (TAPAS)</a:t>
            </a:r>
          </a:p>
          <a:p>
            <a:pPr algn="ctr"/>
            <a:endParaRPr lang="en-GB" sz="2400" dirty="0">
              <a:latin typeface="Trebuchet MS" panose="020B0603020202020204" pitchFamily="34" charset="0"/>
            </a:endParaRPr>
          </a:p>
          <a:p>
            <a:pPr algn="ctr"/>
            <a:r>
              <a:rPr lang="en-GB" sz="2400" dirty="0">
                <a:latin typeface="Trebuchet MS" panose="020B0603020202020204" pitchFamily="34" charset="0"/>
              </a:rPr>
              <a:t>Web: </a:t>
            </a:r>
            <a:r>
              <a:rPr lang="en-GB" sz="2400" dirty="0" err="1">
                <a:latin typeface="Trebuchet MS" panose="020B0603020202020204" pitchFamily="34" charset="0"/>
                <a:hlinkClick r:id="rId3"/>
              </a:rPr>
              <a:t>www.tapasnetwork.co.uk</a:t>
            </a:r>
            <a:endParaRPr lang="en-GB" sz="2400" dirty="0">
              <a:latin typeface="Trebuchet MS" panose="020B0603020202020204" pitchFamily="34" charset="0"/>
            </a:endParaRPr>
          </a:p>
          <a:p>
            <a:pPr algn="ctr"/>
            <a:endParaRPr lang="en-GB" sz="2400" dirty="0">
              <a:latin typeface="Trebuchet MS" panose="020B0603020202020204" pitchFamily="34" charset="0"/>
            </a:endParaRPr>
          </a:p>
          <a:p>
            <a:pPr algn="ctr"/>
            <a:r>
              <a:rPr lang="en-GB" sz="2400" dirty="0">
                <a:latin typeface="Trebuchet MS" panose="020B0603020202020204" pitchFamily="34" charset="0"/>
              </a:rPr>
              <a:t>Twitter: </a:t>
            </a:r>
            <a:r>
              <a:rPr lang="en-GB" sz="2400" dirty="0">
                <a:latin typeface="Trebuchet MS" panose="020B0603020202020204" pitchFamily="34" charset="0"/>
                <a:hlinkClick r:id="rId4"/>
              </a:rPr>
              <a:t>@TAPASNetwork</a:t>
            </a:r>
            <a:endParaRPr lang="en-GB" sz="2400" dirty="0">
              <a:latin typeface="Trebuchet MS" panose="020B0603020202020204" pitchFamily="34" charset="0"/>
            </a:endParaRPr>
          </a:p>
          <a:p>
            <a:pPr algn="ctr"/>
            <a:endParaRPr lang="en-GB" sz="2400" dirty="0">
              <a:latin typeface="Trebuchet MS" panose="020B0603020202020204" pitchFamily="34" charset="0"/>
            </a:endParaRPr>
          </a:p>
          <a:p>
            <a:pPr algn="ctr"/>
            <a:r>
              <a:rPr lang="en-GB" sz="2400" dirty="0">
                <a:latin typeface="Trebuchet MS" panose="020B0603020202020204" pitchFamily="34" charset="0"/>
              </a:rPr>
              <a:t>Email: sb2257@cam.ac.uk</a:t>
            </a:r>
          </a:p>
        </p:txBody>
      </p:sp>
    </p:spTree>
    <p:extLst>
      <p:ext uri="{BB962C8B-B14F-4D97-AF65-F5344CB8AC3E}">
        <p14:creationId xmlns:p14="http://schemas.microsoft.com/office/powerpoint/2010/main" val="420138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0ECE2-7393-914C-8558-639E20E6F6C4}"/>
              </a:ext>
            </a:extLst>
          </p:cNvPr>
          <p:cNvSpPr>
            <a:spLocks noGrp="1"/>
          </p:cNvSpPr>
          <p:nvPr>
            <p:ph idx="1"/>
          </p:nvPr>
        </p:nvSpPr>
        <p:spPr>
          <a:xfrm>
            <a:off x="323528" y="1412776"/>
            <a:ext cx="8496944" cy="4525963"/>
          </a:xfrm>
        </p:spPr>
        <p:txBody>
          <a:bodyPr>
            <a:normAutofit fontScale="85000" lnSpcReduction="10000"/>
          </a:bodyPr>
          <a:lstStyle/>
          <a:p>
            <a:r>
              <a:rPr lang="en-US" dirty="0"/>
              <a:t>Co-Chairs: </a:t>
            </a:r>
          </a:p>
          <a:p>
            <a:pPr lvl="1"/>
            <a:r>
              <a:rPr lang="en-US" dirty="0"/>
              <a:t>Larissa Lockwood, Director of Clean Air, Global Action Plan</a:t>
            </a:r>
          </a:p>
          <a:p>
            <a:pPr lvl="1"/>
            <a:r>
              <a:rPr lang="en-US" dirty="0"/>
              <a:t>Mark Winterbottom, Faculty of Education, University of Cambridge </a:t>
            </a:r>
          </a:p>
          <a:p>
            <a:r>
              <a:rPr lang="en-US" dirty="0"/>
              <a:t>Members: </a:t>
            </a:r>
          </a:p>
          <a:p>
            <a:pPr lvl="1"/>
            <a:r>
              <a:rPr lang="en-US" dirty="0"/>
              <a:t>Sarah West, Stockholm Environment Network/University of York </a:t>
            </a:r>
          </a:p>
          <a:p>
            <a:pPr lvl="1"/>
            <a:r>
              <a:rPr lang="en-US" dirty="0"/>
              <a:t>Matteo </a:t>
            </a:r>
            <a:r>
              <a:rPr lang="en-US" dirty="0" err="1"/>
              <a:t>Carpentieri</a:t>
            </a:r>
            <a:r>
              <a:rPr lang="en-US" dirty="0"/>
              <a:t>, University of Surrey </a:t>
            </a:r>
          </a:p>
          <a:p>
            <a:pPr lvl="1"/>
            <a:r>
              <a:rPr lang="en-US" dirty="0"/>
              <a:t>Maarten </a:t>
            </a:r>
            <a:r>
              <a:rPr lang="en-GB" dirty="0"/>
              <a:t>van </a:t>
            </a:r>
            <a:r>
              <a:rPr lang="en-GB" dirty="0" err="1"/>
              <a:t>Reeuwijk</a:t>
            </a:r>
            <a:r>
              <a:rPr lang="en-GB" dirty="0"/>
              <a:t>, Imperial College</a:t>
            </a:r>
            <a:endParaRPr lang="en-US" dirty="0"/>
          </a:p>
          <a:p>
            <a:pPr lvl="1"/>
            <a:r>
              <a:rPr lang="en-US" dirty="0"/>
              <a:t>Mike </a:t>
            </a:r>
            <a:r>
              <a:rPr lang="en-US" dirty="0" err="1"/>
              <a:t>Bithell</a:t>
            </a:r>
            <a:r>
              <a:rPr lang="en-US" dirty="0"/>
              <a:t>, University of Cambridge</a:t>
            </a:r>
          </a:p>
          <a:p>
            <a:pPr lvl="1"/>
            <a:r>
              <a:rPr lang="en-US" dirty="0"/>
              <a:t>Marc Stettler, Imperial College </a:t>
            </a:r>
          </a:p>
        </p:txBody>
      </p:sp>
    </p:spTree>
    <p:extLst>
      <p:ext uri="{BB962C8B-B14F-4D97-AF65-F5344CB8AC3E}">
        <p14:creationId xmlns:p14="http://schemas.microsoft.com/office/powerpoint/2010/main" val="217936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DE276-5735-46F9-9499-351AEB73DD81}"/>
              </a:ext>
            </a:extLst>
          </p:cNvPr>
          <p:cNvGrpSpPr/>
          <p:nvPr/>
        </p:nvGrpSpPr>
        <p:grpSpPr>
          <a:xfrm rot="5400000">
            <a:off x="1763686" y="-1323528"/>
            <a:ext cx="5616628" cy="8928998"/>
            <a:chOff x="5231869" y="1057"/>
            <a:chExt cx="2193521" cy="4225212"/>
          </a:xfrm>
        </p:grpSpPr>
        <p:sp>
          <p:nvSpPr>
            <p:cNvPr id="5" name="Rectangle 4">
              <a:extLst>
                <a:ext uri="{FF2B5EF4-FFF2-40B4-BE49-F238E27FC236}">
                  <a16:creationId xmlns:a16="http://schemas.microsoft.com/office/drawing/2014/main" id="{1F3EAF8B-6B97-4587-931C-4367558501F7}"/>
                </a:ext>
              </a:extLst>
            </p:cNvPr>
            <p:cNvSpPr/>
            <p:nvPr/>
          </p:nvSpPr>
          <p:spPr>
            <a:xfrm rot="16200000">
              <a:off x="4300391" y="1101267"/>
              <a:ext cx="4225210" cy="2024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2479259-72A6-4A3F-8799-D5F56736CD2C}"/>
                </a:ext>
              </a:extLst>
            </p:cNvPr>
            <p:cNvSpPr txBox="1"/>
            <p:nvPr/>
          </p:nvSpPr>
          <p:spPr>
            <a:xfrm rot="16200000">
              <a:off x="4137612" y="1163466"/>
              <a:ext cx="4157060" cy="196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3600" dirty="0"/>
                <a:t>P</a:t>
              </a:r>
              <a:r>
                <a:rPr lang="en-GB" sz="3600" dirty="0" err="1"/>
                <a:t>rovide</a:t>
              </a:r>
              <a:r>
                <a:rPr lang="en-GB" sz="3600" dirty="0"/>
                <a:t> a service to the other FGs</a:t>
              </a:r>
              <a:endParaRPr lang="en-GB" sz="3600" kern="1200" dirty="0"/>
            </a:p>
          </p:txBody>
        </p:sp>
      </p:grpSp>
    </p:spTree>
    <p:extLst>
      <p:ext uri="{BB962C8B-B14F-4D97-AF65-F5344CB8AC3E}">
        <p14:creationId xmlns:p14="http://schemas.microsoft.com/office/powerpoint/2010/main" val="135283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B772A1-6AB4-4EC0-BA4C-505AB7D20DBF}"/>
              </a:ext>
            </a:extLst>
          </p:cNvPr>
          <p:cNvGraphicFramePr>
            <a:graphicFrameLocks noGrp="1"/>
          </p:cNvGraphicFramePr>
          <p:nvPr>
            <p:ph idx="1"/>
            <p:extLst>
              <p:ext uri="{D42A27DB-BD31-4B8C-83A1-F6EECF244321}">
                <p14:modId xmlns:p14="http://schemas.microsoft.com/office/powerpoint/2010/main" val="2582416441"/>
              </p:ext>
            </p:extLst>
          </p:nvPr>
        </p:nvGraphicFramePr>
        <p:xfrm>
          <a:off x="-4284984" y="624855"/>
          <a:ext cx="15985776" cy="865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Group 32">
            <a:extLst>
              <a:ext uri="{FF2B5EF4-FFF2-40B4-BE49-F238E27FC236}">
                <a16:creationId xmlns:a16="http://schemas.microsoft.com/office/drawing/2014/main" id="{D655D35C-FA92-4AB4-AC73-CAAEB864A332}"/>
              </a:ext>
            </a:extLst>
          </p:cNvPr>
          <p:cNvGrpSpPr/>
          <p:nvPr/>
        </p:nvGrpSpPr>
        <p:grpSpPr>
          <a:xfrm>
            <a:off x="6228184" y="1701793"/>
            <a:ext cx="936104" cy="1944216"/>
            <a:chOff x="6156176" y="2217997"/>
            <a:chExt cx="936104" cy="1944216"/>
          </a:xfrm>
        </p:grpSpPr>
        <p:cxnSp>
          <p:nvCxnSpPr>
            <p:cNvPr id="6" name="Straight Connector 5">
              <a:extLst>
                <a:ext uri="{FF2B5EF4-FFF2-40B4-BE49-F238E27FC236}">
                  <a16:creationId xmlns:a16="http://schemas.microsoft.com/office/drawing/2014/main" id="{E72C773E-3F20-448F-9671-901C60876B29}"/>
                </a:ext>
              </a:extLst>
            </p:cNvPr>
            <p:cNvCxnSpPr>
              <a:cxnSpLocks/>
            </p:cNvCxnSpPr>
            <p:nvPr/>
          </p:nvCxnSpPr>
          <p:spPr>
            <a:xfrm flipH="1">
              <a:off x="6156176" y="3180089"/>
              <a:ext cx="9361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E92814-34FE-4C59-8924-11282789152A}"/>
                </a:ext>
              </a:extLst>
            </p:cNvPr>
            <p:cNvCxnSpPr>
              <a:cxnSpLocks/>
            </p:cNvCxnSpPr>
            <p:nvPr/>
          </p:nvCxnSpPr>
          <p:spPr>
            <a:xfrm>
              <a:off x="6516216" y="2217997"/>
              <a:ext cx="0" cy="19442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ED0361-D26F-4654-99F2-CD9BEB5AD7B6}"/>
                </a:ext>
              </a:extLst>
            </p:cNvPr>
            <p:cNvCxnSpPr>
              <a:cxnSpLocks/>
            </p:cNvCxnSpPr>
            <p:nvPr/>
          </p:nvCxnSpPr>
          <p:spPr>
            <a:xfrm flipH="1">
              <a:off x="6156176" y="2217997"/>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050D49-2CAC-4E1C-911C-F2D27F9E5C9D}"/>
                </a:ext>
              </a:extLst>
            </p:cNvPr>
            <p:cNvCxnSpPr>
              <a:cxnSpLocks/>
            </p:cNvCxnSpPr>
            <p:nvPr/>
          </p:nvCxnSpPr>
          <p:spPr>
            <a:xfrm flipH="1">
              <a:off x="6156176" y="4149080"/>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5086E22-28B2-4302-BD23-8BB62DD0E13B}"/>
              </a:ext>
            </a:extLst>
          </p:cNvPr>
          <p:cNvSpPr/>
          <p:nvPr/>
        </p:nvSpPr>
        <p:spPr>
          <a:xfrm>
            <a:off x="1187624" y="5504264"/>
            <a:ext cx="7056784" cy="47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SCHOOLS</a:t>
            </a:r>
          </a:p>
        </p:txBody>
      </p:sp>
      <p:sp>
        <p:nvSpPr>
          <p:cNvPr id="22" name="Rectangle 21">
            <a:extLst>
              <a:ext uri="{FF2B5EF4-FFF2-40B4-BE49-F238E27FC236}">
                <a16:creationId xmlns:a16="http://schemas.microsoft.com/office/drawing/2014/main" id="{C97FB38D-C90B-4345-BD2A-3FF3FB229D6A}"/>
              </a:ext>
            </a:extLst>
          </p:cNvPr>
          <p:cNvSpPr/>
          <p:nvPr/>
        </p:nvSpPr>
        <p:spPr>
          <a:xfrm>
            <a:off x="2155892" y="4883630"/>
            <a:ext cx="5544616" cy="47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FG 4: 3) Share tools and resources </a:t>
            </a:r>
          </a:p>
        </p:txBody>
      </p:sp>
      <p:cxnSp>
        <p:nvCxnSpPr>
          <p:cNvPr id="35" name="Straight Arrow Connector 34">
            <a:extLst>
              <a:ext uri="{FF2B5EF4-FFF2-40B4-BE49-F238E27FC236}">
                <a16:creationId xmlns:a16="http://schemas.microsoft.com/office/drawing/2014/main" id="{5B33DDE6-824A-45D6-B503-FF9171F267E2}"/>
              </a:ext>
            </a:extLst>
          </p:cNvPr>
          <p:cNvCxnSpPr/>
          <p:nvPr/>
        </p:nvCxnSpPr>
        <p:spPr>
          <a:xfrm>
            <a:off x="4928200" y="4149080"/>
            <a:ext cx="0" cy="5605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1CF773B-A850-473A-B978-0ECAEB2AF611}"/>
              </a:ext>
            </a:extLst>
          </p:cNvPr>
          <p:cNvCxnSpPr>
            <a:cxnSpLocks/>
          </p:cNvCxnSpPr>
          <p:nvPr/>
        </p:nvCxnSpPr>
        <p:spPr>
          <a:xfrm>
            <a:off x="8028384" y="4883630"/>
            <a:ext cx="0" cy="62063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D909AB8-D592-4F48-B1FE-F100C8BC0763}"/>
              </a:ext>
            </a:extLst>
          </p:cNvPr>
          <p:cNvCxnSpPr>
            <a:cxnSpLocks/>
          </p:cNvCxnSpPr>
          <p:nvPr/>
        </p:nvCxnSpPr>
        <p:spPr>
          <a:xfrm>
            <a:off x="1619672" y="4883630"/>
            <a:ext cx="0" cy="62063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92F5C31-A482-4AF6-A3C7-3EFFE3B490F9}"/>
              </a:ext>
            </a:extLst>
          </p:cNvPr>
          <p:cNvCxnSpPr>
            <a:cxnSpLocks/>
            <a:stCxn id="22" idx="2"/>
          </p:cNvCxnSpPr>
          <p:nvPr/>
        </p:nvCxnSpPr>
        <p:spPr>
          <a:xfrm>
            <a:off x="4928200" y="5360248"/>
            <a:ext cx="0" cy="266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FF2B880-319F-4866-A244-482ACAFC5EDA}"/>
              </a:ext>
            </a:extLst>
          </p:cNvPr>
          <p:cNvCxnSpPr/>
          <p:nvPr/>
        </p:nvCxnSpPr>
        <p:spPr>
          <a:xfrm>
            <a:off x="683568" y="6093296"/>
            <a:ext cx="7920880" cy="0"/>
          </a:xfrm>
          <a:prstGeom prst="straightConnector1">
            <a:avLst/>
          </a:prstGeom>
          <a:ln w="76200">
            <a:solidFill>
              <a:srgbClr val="1A3348"/>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A41FD17-8BEC-4A59-A173-013231F9FAAD}"/>
              </a:ext>
            </a:extLst>
          </p:cNvPr>
          <p:cNvSpPr txBox="1"/>
          <p:nvPr/>
        </p:nvSpPr>
        <p:spPr>
          <a:xfrm>
            <a:off x="97160" y="5863813"/>
            <a:ext cx="720080" cy="369332"/>
          </a:xfrm>
          <a:prstGeom prst="rect">
            <a:avLst/>
          </a:prstGeom>
          <a:noFill/>
        </p:spPr>
        <p:txBody>
          <a:bodyPr wrap="square" rtlCol="0">
            <a:spAutoFit/>
          </a:bodyPr>
          <a:lstStyle/>
          <a:p>
            <a:r>
              <a:rPr lang="en-GB" dirty="0"/>
              <a:t>TIME</a:t>
            </a:r>
          </a:p>
        </p:txBody>
      </p:sp>
    </p:spTree>
    <p:extLst>
      <p:ext uri="{BB962C8B-B14F-4D97-AF65-F5344CB8AC3E}">
        <p14:creationId xmlns:p14="http://schemas.microsoft.com/office/powerpoint/2010/main" val="114359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777F-E672-462A-B079-0A466F1120CA}"/>
              </a:ext>
            </a:extLst>
          </p:cNvPr>
          <p:cNvSpPr>
            <a:spLocks noGrp="1"/>
          </p:cNvSpPr>
          <p:nvPr>
            <p:ph type="title"/>
          </p:nvPr>
        </p:nvSpPr>
        <p:spPr>
          <a:xfrm>
            <a:off x="457200" y="334184"/>
            <a:ext cx="8229600" cy="476619"/>
          </a:xfrm>
        </p:spPr>
        <p:txBody>
          <a:bodyPr>
            <a:normAutofit fontScale="90000"/>
          </a:bodyPr>
          <a:lstStyle/>
          <a:p>
            <a:r>
              <a:rPr lang="en-GB" dirty="0"/>
              <a:t>Role of Focus Group 4</a:t>
            </a:r>
          </a:p>
        </p:txBody>
      </p:sp>
      <p:sp>
        <p:nvSpPr>
          <p:cNvPr id="3" name="Content Placeholder 2">
            <a:extLst>
              <a:ext uri="{FF2B5EF4-FFF2-40B4-BE49-F238E27FC236}">
                <a16:creationId xmlns:a16="http://schemas.microsoft.com/office/drawing/2014/main" id="{DD51B2C4-0433-415F-BA81-4EB59EEB3682}"/>
              </a:ext>
            </a:extLst>
          </p:cNvPr>
          <p:cNvSpPr>
            <a:spLocks noGrp="1"/>
          </p:cNvSpPr>
          <p:nvPr>
            <p:ph idx="1"/>
          </p:nvPr>
        </p:nvSpPr>
        <p:spPr>
          <a:xfrm>
            <a:off x="251520" y="1033707"/>
            <a:ext cx="8229600" cy="4905032"/>
          </a:xfrm>
        </p:spPr>
        <p:txBody>
          <a:bodyPr>
            <a:normAutofit fontScale="92500" lnSpcReduction="20000"/>
          </a:bodyPr>
          <a:lstStyle/>
          <a:p>
            <a:r>
              <a:rPr lang="en-GB" dirty="0"/>
              <a:t>PARTICIPATION</a:t>
            </a:r>
          </a:p>
          <a:p>
            <a:pPr lvl="1"/>
            <a:r>
              <a:rPr lang="en-GB" sz="2400" dirty="0"/>
              <a:t>Co-development of solutions with </a:t>
            </a:r>
            <a:br>
              <a:rPr lang="en-GB" sz="2400" dirty="0"/>
            </a:br>
            <a:r>
              <a:rPr lang="en-GB" sz="2400" dirty="0"/>
              <a:t>schools (what do they want and </a:t>
            </a:r>
            <a:br>
              <a:rPr lang="en-GB" sz="2400" dirty="0"/>
            </a:br>
            <a:r>
              <a:rPr lang="en-GB" sz="2400" dirty="0"/>
              <a:t>need to help them tackle </a:t>
            </a:r>
            <a:br>
              <a:rPr lang="en-GB" sz="2400" dirty="0"/>
            </a:br>
            <a:r>
              <a:rPr lang="en-GB" sz="2400" dirty="0"/>
              <a:t>air pollution?)</a:t>
            </a:r>
          </a:p>
          <a:p>
            <a:r>
              <a:rPr lang="en-GB" dirty="0"/>
              <a:t>COMMUNICATION </a:t>
            </a:r>
          </a:p>
          <a:p>
            <a:pPr lvl="1"/>
            <a:r>
              <a:rPr lang="en-GB" sz="2400" dirty="0"/>
              <a:t>Articulate the case for action to </a:t>
            </a:r>
            <a:br>
              <a:rPr lang="en-GB" sz="2400" dirty="0"/>
            </a:br>
            <a:r>
              <a:rPr lang="en-GB" sz="2400" dirty="0"/>
              <a:t>schools (the problem &amp; opportunity) </a:t>
            </a:r>
          </a:p>
          <a:p>
            <a:pPr lvl="1"/>
            <a:r>
              <a:rPr lang="en-GB" sz="2400" dirty="0"/>
              <a:t>Share tools &amp; resources with them </a:t>
            </a:r>
          </a:p>
          <a:p>
            <a:r>
              <a:rPr lang="en-GB" dirty="0"/>
              <a:t>RESEARCH</a:t>
            </a:r>
          </a:p>
          <a:p>
            <a:pPr lvl="1"/>
            <a:r>
              <a:rPr lang="en-GB" sz="2400" dirty="0"/>
              <a:t>Research the best approaches to </a:t>
            </a:r>
          </a:p>
          <a:p>
            <a:pPr marL="457200" lvl="1" indent="0">
              <a:buNone/>
            </a:pPr>
            <a:r>
              <a:rPr lang="en-GB" sz="2400" dirty="0"/>
              <a:t>	achieve impact </a:t>
            </a:r>
          </a:p>
          <a:p>
            <a:pPr lvl="1"/>
            <a:r>
              <a:rPr lang="en-GB" sz="2400" dirty="0"/>
              <a:t>Inform and support other Focus </a:t>
            </a:r>
            <a:br>
              <a:rPr lang="en-GB" sz="2400" dirty="0"/>
            </a:br>
            <a:r>
              <a:rPr lang="en-GB" sz="2400" dirty="0"/>
              <a:t>Groups with learnings </a:t>
            </a:r>
          </a:p>
        </p:txBody>
      </p:sp>
      <p:pic>
        <p:nvPicPr>
          <p:cNvPr id="4" name="Picture 3">
            <a:extLst>
              <a:ext uri="{FF2B5EF4-FFF2-40B4-BE49-F238E27FC236}">
                <a16:creationId xmlns:a16="http://schemas.microsoft.com/office/drawing/2014/main" id="{FB40B464-5B3B-4A8A-BC62-C02E600420DF}"/>
              </a:ext>
            </a:extLst>
          </p:cNvPr>
          <p:cNvPicPr>
            <a:picLocks noChangeAspect="1"/>
          </p:cNvPicPr>
          <p:nvPr/>
        </p:nvPicPr>
        <p:blipFill>
          <a:blip r:embed="rId3"/>
          <a:stretch>
            <a:fillRect/>
          </a:stretch>
        </p:blipFill>
        <p:spPr>
          <a:xfrm>
            <a:off x="5364087" y="3561311"/>
            <a:ext cx="3779912" cy="2377428"/>
          </a:xfrm>
          <a:prstGeom prst="rect">
            <a:avLst/>
          </a:prstGeom>
          <a:ln>
            <a:solidFill>
              <a:srgbClr val="2C567A"/>
            </a:solidFill>
          </a:ln>
        </p:spPr>
      </p:pic>
      <p:pic>
        <p:nvPicPr>
          <p:cNvPr id="5" name="Picture 4">
            <a:extLst>
              <a:ext uri="{FF2B5EF4-FFF2-40B4-BE49-F238E27FC236}">
                <a16:creationId xmlns:a16="http://schemas.microsoft.com/office/drawing/2014/main" id="{97F086F3-7075-4859-9EFC-6F273AFA52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
          <a:stretch/>
        </p:blipFill>
        <p:spPr>
          <a:xfrm>
            <a:off x="5364088" y="1155831"/>
            <a:ext cx="3779912" cy="2405480"/>
          </a:xfrm>
          <a:prstGeom prst="rect">
            <a:avLst/>
          </a:prstGeom>
          <a:ln>
            <a:solidFill>
              <a:srgbClr val="2C567A"/>
            </a:solidFill>
          </a:ln>
        </p:spPr>
      </p:pic>
    </p:spTree>
    <p:extLst>
      <p:ext uri="{BB962C8B-B14F-4D97-AF65-F5344CB8AC3E}">
        <p14:creationId xmlns:p14="http://schemas.microsoft.com/office/powerpoint/2010/main" val="31441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DE276-5735-46F9-9499-351AEB73DD81}"/>
              </a:ext>
            </a:extLst>
          </p:cNvPr>
          <p:cNvGrpSpPr/>
          <p:nvPr/>
        </p:nvGrpSpPr>
        <p:grpSpPr>
          <a:xfrm rot="5400000">
            <a:off x="1979710" y="-1107502"/>
            <a:ext cx="5184583" cy="8928994"/>
            <a:chOff x="5400601" y="1057"/>
            <a:chExt cx="2024790" cy="4225210"/>
          </a:xfrm>
        </p:grpSpPr>
        <p:sp>
          <p:nvSpPr>
            <p:cNvPr id="5" name="Rectangle 4">
              <a:extLst>
                <a:ext uri="{FF2B5EF4-FFF2-40B4-BE49-F238E27FC236}">
                  <a16:creationId xmlns:a16="http://schemas.microsoft.com/office/drawing/2014/main" id="{1F3EAF8B-6B97-4587-931C-4367558501F7}"/>
                </a:ext>
              </a:extLst>
            </p:cNvPr>
            <p:cNvSpPr/>
            <p:nvPr/>
          </p:nvSpPr>
          <p:spPr>
            <a:xfrm rot="16200000">
              <a:off x="4300391" y="1101267"/>
              <a:ext cx="4225210" cy="2024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2479259-72A6-4A3F-8799-D5F56736CD2C}"/>
                </a:ext>
              </a:extLst>
            </p:cNvPr>
            <p:cNvSpPr txBox="1"/>
            <p:nvPr/>
          </p:nvSpPr>
          <p:spPr>
            <a:xfrm rot="16200000">
              <a:off x="4362588" y="1163464"/>
              <a:ext cx="4157060" cy="196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a:r>
                <a:rPr lang="en-US" sz="2400" dirty="0"/>
                <a:t>Participation</a:t>
              </a:r>
            </a:p>
            <a:p>
              <a:pPr algn="ctr"/>
              <a:r>
                <a:rPr lang="en-US" sz="2400" dirty="0"/>
                <a:t>To achieve impact, different stakeholders need agency to take action in their own contexts. These stakeholders include students, teachers, middle leaders, headteachers, LEA/Academy chain leadership, parents’ </a:t>
              </a:r>
              <a:r>
                <a:rPr lang="en-US" sz="2400" dirty="0" err="1"/>
                <a:t>organisations</a:t>
              </a:r>
              <a:r>
                <a:rPr lang="en-US" sz="2400" dirty="0"/>
                <a:t>, DfE. </a:t>
              </a:r>
            </a:p>
            <a:p>
              <a:pPr algn="ctr"/>
              <a:endParaRPr lang="en-US" sz="2400" dirty="0"/>
            </a:p>
            <a:p>
              <a:pPr algn="ctr"/>
              <a:r>
                <a:rPr lang="en-US" sz="2400" dirty="0"/>
                <a:t>We need to find out stakeholders’ starting points in terms of their understanding, and in terms of their approaches to managing air quality and establish what they need to take action (e.g. clean air for schools framework, science club projects etc.). Involve them as participants in co-development of solutions.</a:t>
              </a:r>
            </a:p>
            <a:p>
              <a:pPr marL="228600" indent="-228600">
                <a:buAutoNum type="arabicPeriod"/>
              </a:pPr>
              <a:endParaRPr lang="en-US" sz="1600" dirty="0"/>
            </a:p>
          </p:txBody>
        </p:sp>
      </p:grpSp>
    </p:spTree>
    <p:extLst>
      <p:ext uri="{BB962C8B-B14F-4D97-AF65-F5344CB8AC3E}">
        <p14:creationId xmlns:p14="http://schemas.microsoft.com/office/powerpoint/2010/main" val="413161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DE276-5735-46F9-9499-351AEB73DD81}"/>
              </a:ext>
            </a:extLst>
          </p:cNvPr>
          <p:cNvGrpSpPr/>
          <p:nvPr/>
        </p:nvGrpSpPr>
        <p:grpSpPr>
          <a:xfrm rot="5400000">
            <a:off x="1979710" y="-1107502"/>
            <a:ext cx="5184583" cy="8928994"/>
            <a:chOff x="5400601" y="1057"/>
            <a:chExt cx="2024790" cy="4225210"/>
          </a:xfrm>
        </p:grpSpPr>
        <p:sp>
          <p:nvSpPr>
            <p:cNvPr id="5" name="Rectangle 4">
              <a:extLst>
                <a:ext uri="{FF2B5EF4-FFF2-40B4-BE49-F238E27FC236}">
                  <a16:creationId xmlns:a16="http://schemas.microsoft.com/office/drawing/2014/main" id="{1F3EAF8B-6B97-4587-931C-4367558501F7}"/>
                </a:ext>
              </a:extLst>
            </p:cNvPr>
            <p:cNvSpPr/>
            <p:nvPr/>
          </p:nvSpPr>
          <p:spPr>
            <a:xfrm rot="16200000">
              <a:off x="4300391" y="1101267"/>
              <a:ext cx="4225210" cy="2024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2479259-72A6-4A3F-8799-D5F56736CD2C}"/>
                </a:ext>
              </a:extLst>
            </p:cNvPr>
            <p:cNvSpPr txBox="1"/>
            <p:nvPr/>
          </p:nvSpPr>
          <p:spPr>
            <a:xfrm rot="16200000">
              <a:off x="4362588" y="1163464"/>
              <a:ext cx="4157060" cy="196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R="0" lvl="0" algn="ctr" defTabSz="914400" rtl="0" eaLnBrk="1" fontAlgn="auto" latinLnBrk="0" hangingPunct="1">
                <a:lnSpc>
                  <a:spcPct val="100000"/>
                </a:lnSpc>
                <a:spcBef>
                  <a:spcPts val="0"/>
                </a:spcBef>
                <a:spcAft>
                  <a:spcPts val="0"/>
                </a:spcAft>
                <a:buClrTx/>
                <a:buSzTx/>
                <a:tabLst>
                  <a:tab pos="271463" algn="l"/>
                </a:tabLst>
                <a:defRPr/>
              </a:pPr>
              <a:r>
                <a:rPr lang="en-US" sz="2400" dirty="0"/>
                <a:t>Communication</a:t>
              </a:r>
            </a:p>
            <a:p>
              <a:pPr marR="0" lvl="0" algn="ctr" defTabSz="914400" rtl="0" eaLnBrk="1" fontAlgn="auto" latinLnBrk="0" hangingPunct="1">
                <a:lnSpc>
                  <a:spcPct val="100000"/>
                </a:lnSpc>
                <a:spcBef>
                  <a:spcPts val="0"/>
                </a:spcBef>
                <a:spcAft>
                  <a:spcPts val="0"/>
                </a:spcAft>
                <a:buClrTx/>
                <a:buSzTx/>
                <a:tabLst>
                  <a:tab pos="271463" algn="l"/>
                </a:tabLst>
                <a:defRPr/>
              </a:pPr>
              <a:r>
                <a:rPr lang="en-US" sz="2400" dirty="0"/>
                <a:t>We need to articulate the case for action to schools, targeting schools in areas with the worst air pollution, and making school leaders aware they may have a problem, and the opportunities that derive from solving such problems. These could involve improvement in learning, attendance etc. </a:t>
              </a:r>
            </a:p>
            <a:p>
              <a:pPr marR="0" lvl="0" algn="ctr" defTabSz="914400" rtl="0" eaLnBrk="1" fontAlgn="auto" latinLnBrk="0" hangingPunct="1">
                <a:lnSpc>
                  <a:spcPct val="100000"/>
                </a:lnSpc>
                <a:spcBef>
                  <a:spcPts val="0"/>
                </a:spcBef>
                <a:spcAft>
                  <a:spcPts val="0"/>
                </a:spcAft>
                <a:buClrTx/>
                <a:buSzTx/>
                <a:tabLst>
                  <a:tab pos="271463" algn="l"/>
                </a:tabLst>
                <a:defRPr/>
              </a:pPr>
              <a:r>
                <a:rPr lang="en-US" sz="2400" dirty="0"/>
                <a:t>Build a network of participating and interested schools, drawing on work with schools undertaken by other groups and institutes. Communicate information (and FG outputs) to different stakeholders (including policy makers) via Research Briefs, Case Studies, Scientists in schools (e.g. via Zoom), more classical comms. approaches. </a:t>
              </a:r>
            </a:p>
            <a:p>
              <a:pPr marR="0" lvl="0" algn="ctr" defTabSz="914400" rtl="0" eaLnBrk="1" fontAlgn="auto" latinLnBrk="0" hangingPunct="1">
                <a:lnSpc>
                  <a:spcPct val="100000"/>
                </a:lnSpc>
                <a:spcBef>
                  <a:spcPts val="0"/>
                </a:spcBef>
                <a:spcAft>
                  <a:spcPts val="0"/>
                </a:spcAft>
                <a:buClrTx/>
                <a:buSzTx/>
                <a:tabLst>
                  <a:tab pos="271463" algn="l"/>
                </a:tabLst>
                <a:defRPr/>
              </a:pPr>
              <a:endParaRPr lang="en-US" sz="2400" dirty="0"/>
            </a:p>
            <a:p>
              <a:pPr marR="0" lvl="0" algn="ctr" defTabSz="914400" rtl="0" eaLnBrk="1" fontAlgn="auto" latinLnBrk="0" hangingPunct="1">
                <a:lnSpc>
                  <a:spcPct val="100000"/>
                </a:lnSpc>
                <a:spcBef>
                  <a:spcPts val="0"/>
                </a:spcBef>
                <a:spcAft>
                  <a:spcPts val="0"/>
                </a:spcAft>
                <a:buClrTx/>
                <a:buSzTx/>
                <a:tabLst>
                  <a:tab pos="271463" algn="l"/>
                </a:tabLst>
                <a:defRPr/>
              </a:pPr>
              <a:r>
                <a:rPr lang="en-US" sz="2400" dirty="0"/>
                <a:t>Provide tools and resources to schools to support participation.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600" dirty="0"/>
            </a:p>
          </p:txBody>
        </p:sp>
      </p:grpSp>
    </p:spTree>
    <p:extLst>
      <p:ext uri="{BB962C8B-B14F-4D97-AF65-F5344CB8AC3E}">
        <p14:creationId xmlns:p14="http://schemas.microsoft.com/office/powerpoint/2010/main" val="235639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DE276-5735-46F9-9499-351AEB73DD81}"/>
              </a:ext>
            </a:extLst>
          </p:cNvPr>
          <p:cNvGrpSpPr/>
          <p:nvPr/>
        </p:nvGrpSpPr>
        <p:grpSpPr>
          <a:xfrm rot="5400000">
            <a:off x="1979710" y="-1107507"/>
            <a:ext cx="5184580" cy="8928998"/>
            <a:chOff x="5400601" y="1057"/>
            <a:chExt cx="2024789" cy="4225212"/>
          </a:xfrm>
        </p:grpSpPr>
        <p:sp>
          <p:nvSpPr>
            <p:cNvPr id="5" name="Rectangle 4">
              <a:extLst>
                <a:ext uri="{FF2B5EF4-FFF2-40B4-BE49-F238E27FC236}">
                  <a16:creationId xmlns:a16="http://schemas.microsoft.com/office/drawing/2014/main" id="{1F3EAF8B-6B97-4587-931C-4367558501F7}"/>
                </a:ext>
              </a:extLst>
            </p:cNvPr>
            <p:cNvSpPr/>
            <p:nvPr/>
          </p:nvSpPr>
          <p:spPr>
            <a:xfrm rot="16200000">
              <a:off x="4300391" y="1101267"/>
              <a:ext cx="4225210" cy="2024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2479259-72A6-4A3F-8799-D5F56736CD2C}"/>
                </a:ext>
              </a:extLst>
            </p:cNvPr>
            <p:cNvSpPr txBox="1"/>
            <p:nvPr/>
          </p:nvSpPr>
          <p:spPr>
            <a:xfrm rot="16200000">
              <a:off x="4318602" y="1163466"/>
              <a:ext cx="4157060" cy="196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600" dirty="0"/>
            </a:p>
            <a:p>
              <a:pPr algn="ctr"/>
              <a:r>
                <a:rPr lang="en-US" sz="2800" dirty="0"/>
                <a:t>Research</a:t>
              </a:r>
            </a:p>
            <a:p>
              <a:pPr algn="ctr"/>
              <a:r>
                <a:rPr lang="en-US" sz="2800" dirty="0"/>
                <a:t>Use research to inform and develop participation and communication. For example…</a:t>
              </a:r>
            </a:p>
            <a:p>
              <a:pPr algn="ctr"/>
              <a:r>
                <a:rPr lang="en-US" sz="2800" dirty="0"/>
                <a:t> …to establish starting points, a research survey focused on  teachers’ perceptions of the impact of air quality on learning and </a:t>
              </a:r>
              <a:r>
                <a:rPr lang="en-US" sz="2800" dirty="0" err="1"/>
                <a:t>behaviour</a:t>
              </a:r>
              <a:r>
                <a:rPr lang="en-US" sz="2800" dirty="0"/>
                <a:t>. </a:t>
              </a:r>
            </a:p>
            <a:p>
              <a:pPr algn="ctr"/>
              <a:r>
                <a:rPr lang="en-US" sz="2800" dirty="0"/>
                <a:t>…to establish useful approaches to participant engagement, research the efficacy of e.g. role of inquiry, citizen science or student coding approaches in building stakeholders’ knowledge and impact on air quality. </a:t>
              </a:r>
              <a:endParaRPr lang="en-GB" sz="2800" dirty="0"/>
            </a:p>
          </p:txBody>
        </p:sp>
      </p:grpSp>
    </p:spTree>
    <p:extLst>
      <p:ext uri="{BB962C8B-B14F-4D97-AF65-F5344CB8AC3E}">
        <p14:creationId xmlns:p14="http://schemas.microsoft.com/office/powerpoint/2010/main" val="169660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DE276-5735-46F9-9499-351AEB73DD81}"/>
              </a:ext>
            </a:extLst>
          </p:cNvPr>
          <p:cNvGrpSpPr/>
          <p:nvPr/>
        </p:nvGrpSpPr>
        <p:grpSpPr>
          <a:xfrm rot="5400000">
            <a:off x="1979710" y="-1107502"/>
            <a:ext cx="5184583" cy="8928994"/>
            <a:chOff x="5400601" y="1057"/>
            <a:chExt cx="2024790" cy="4225210"/>
          </a:xfrm>
        </p:grpSpPr>
        <p:sp>
          <p:nvSpPr>
            <p:cNvPr id="5" name="Rectangle 4">
              <a:extLst>
                <a:ext uri="{FF2B5EF4-FFF2-40B4-BE49-F238E27FC236}">
                  <a16:creationId xmlns:a16="http://schemas.microsoft.com/office/drawing/2014/main" id="{1F3EAF8B-6B97-4587-931C-4367558501F7}"/>
                </a:ext>
              </a:extLst>
            </p:cNvPr>
            <p:cNvSpPr/>
            <p:nvPr/>
          </p:nvSpPr>
          <p:spPr>
            <a:xfrm rot="16200000">
              <a:off x="4300391" y="1101267"/>
              <a:ext cx="4225210" cy="2024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2479259-72A6-4A3F-8799-D5F56736CD2C}"/>
                </a:ext>
              </a:extLst>
            </p:cNvPr>
            <p:cNvSpPr txBox="1"/>
            <p:nvPr/>
          </p:nvSpPr>
          <p:spPr>
            <a:xfrm rot="16200000">
              <a:off x="4362588" y="1163464"/>
              <a:ext cx="4157060" cy="196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457200" lvl="0" indent="-457200" algn="ctr" defTabSz="1022350">
                <a:lnSpc>
                  <a:spcPct val="90000"/>
                </a:lnSpc>
                <a:spcBef>
                  <a:spcPct val="0"/>
                </a:spcBef>
                <a:spcAft>
                  <a:spcPct val="35000"/>
                </a:spcAft>
                <a:buAutoNum type="arabicParenR"/>
              </a:pPr>
              <a:r>
                <a:rPr lang="en-GB" sz="2300" kern="1200" dirty="0"/>
                <a:t>Develop a network of schools, articulating the case for action to schools in areas of high pollution</a:t>
              </a:r>
            </a:p>
            <a:p>
              <a:pPr marL="457200" lvl="0" indent="-457200" algn="ctr" defTabSz="1022350">
                <a:lnSpc>
                  <a:spcPct val="90000"/>
                </a:lnSpc>
                <a:spcBef>
                  <a:spcPct val="0"/>
                </a:spcBef>
                <a:spcAft>
                  <a:spcPct val="35000"/>
                </a:spcAft>
                <a:buAutoNum type="arabicParenR"/>
              </a:pPr>
              <a:endParaRPr lang="en-GB" sz="2300" kern="1200" dirty="0"/>
            </a:p>
            <a:p>
              <a:pPr marL="457200" lvl="0" indent="-457200" algn="ctr" defTabSz="1022350">
                <a:lnSpc>
                  <a:spcPct val="90000"/>
                </a:lnSpc>
                <a:spcBef>
                  <a:spcPct val="0"/>
                </a:spcBef>
                <a:spcAft>
                  <a:spcPct val="35000"/>
                </a:spcAft>
                <a:buAutoNum type="arabicParenR"/>
              </a:pPr>
              <a:r>
                <a:rPr lang="en-GB" sz="2300" dirty="0"/>
                <a:t>Engage with stakeholders to establish what support they need / the best approaches to engage them in taking control of air quality in their context</a:t>
              </a:r>
            </a:p>
            <a:p>
              <a:pPr marL="457200" lvl="0" indent="-457200" algn="ctr" defTabSz="1022350">
                <a:lnSpc>
                  <a:spcPct val="90000"/>
                </a:lnSpc>
                <a:spcBef>
                  <a:spcPct val="0"/>
                </a:spcBef>
                <a:spcAft>
                  <a:spcPct val="35000"/>
                </a:spcAft>
                <a:buAutoNum type="arabicParenR"/>
              </a:pPr>
              <a:endParaRPr lang="en-GB" sz="2300" dirty="0"/>
            </a:p>
            <a:p>
              <a:pPr marL="457200" lvl="0" indent="-457200" algn="ctr" defTabSz="1022350">
                <a:lnSpc>
                  <a:spcPct val="90000"/>
                </a:lnSpc>
                <a:spcBef>
                  <a:spcPct val="0"/>
                </a:spcBef>
                <a:spcAft>
                  <a:spcPct val="35000"/>
                </a:spcAft>
                <a:buAutoNum type="arabicParenR"/>
              </a:pPr>
              <a:r>
                <a:rPr lang="en-GB" sz="2300" kern="1200" dirty="0"/>
                <a:t>Develop those approaches with stakeholders, drawing on the outputs of FG1-3 and the literature, providing tools and resources to schools, and researching / evaluating their efficacy to improve them</a:t>
              </a:r>
            </a:p>
          </p:txBody>
        </p:sp>
      </p:grpSp>
    </p:spTree>
    <p:extLst>
      <p:ext uri="{BB962C8B-B14F-4D97-AF65-F5344CB8AC3E}">
        <p14:creationId xmlns:p14="http://schemas.microsoft.com/office/powerpoint/2010/main" val="229593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1155</Words>
  <Application>Microsoft Office PowerPoint</Application>
  <PresentationFormat>On-screen Show (4:3)</PresentationFormat>
  <Paragraphs>88</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Office Theme</vt:lpstr>
      <vt:lpstr>Focus Group 4:  Dissemination and Participation </vt:lpstr>
      <vt:lpstr>PowerPoint Presentation</vt:lpstr>
      <vt:lpstr>PowerPoint Presentation</vt:lpstr>
      <vt:lpstr>PowerPoint Presentation</vt:lpstr>
      <vt:lpstr>Role of Focus Group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Group 4:  Dissemination and Participation</dc:title>
  <dc:creator>Larissa Lockwood</dc:creator>
  <cp:lastModifiedBy>Sophy Bristow</cp:lastModifiedBy>
  <cp:revision>1</cp:revision>
  <dcterms:created xsi:type="dcterms:W3CDTF">2020-10-23T08:30:52Z</dcterms:created>
  <dcterms:modified xsi:type="dcterms:W3CDTF">2020-10-23T09:33:58Z</dcterms:modified>
</cp:coreProperties>
</file>