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0" r:id="rId3"/>
    <p:sldId id="268" r:id="rId4"/>
    <p:sldId id="270" r:id="rId5"/>
    <p:sldId id="269" r:id="rId6"/>
    <p:sldId id="262" r:id="rId7"/>
    <p:sldId id="271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Holland" initials="MH" lastIdx="1" clrIdx="0">
    <p:extLst>
      <p:ext uri="{19B8F6BF-5375-455C-9EA6-DF929625EA0E}">
        <p15:presenceInfo xmlns:p15="http://schemas.microsoft.com/office/powerpoint/2012/main" userId="88df5be84cf4bf5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FAD4"/>
    <a:srgbClr val="FFA8F5"/>
    <a:srgbClr val="1A3348"/>
    <a:srgbClr val="2C5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91" autoAdjust="0"/>
  </p:normalViewPr>
  <p:slideViewPr>
    <p:cSldViewPr>
      <p:cViewPr varScale="1">
        <p:scale>
          <a:sx n="70" d="100"/>
          <a:sy n="70" d="100"/>
        </p:scale>
        <p:origin x="107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62E47-466C-4703-99D7-5FA44D1ECFAD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83FBA-4540-4028-A74E-1C8661D0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83FBA-4540-4028-A74E-1C8661D0B3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73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71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9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3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32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0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0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63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54746"/>
            <a:ext cx="3008313" cy="42714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55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7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1018"/>
            <a:ext cx="8229600" cy="476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74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D390-E6E2-47A3-B469-D5C7CC70C464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569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4215" y="64156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54816" y="0"/>
            <a:ext cx="1889184" cy="6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6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pasnetwork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witter.com/TAPASNet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E2F4E-0595-B240-AF0E-087926DC61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Focus Area 3:</a:t>
            </a:r>
            <a:br>
              <a:rPr lang="en-US" dirty="0"/>
            </a:br>
            <a:r>
              <a:rPr lang="en-GB" dirty="0"/>
              <a:t>Prioritising the solutions, taking an integrated approach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7802D-3E4B-484D-BCA8-22A7C7B4B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Mike Holland, EMRC and Imperial</a:t>
            </a:r>
          </a:p>
          <a:p>
            <a:r>
              <a:rPr lang="en-US" dirty="0" err="1"/>
              <a:t>Runming</a:t>
            </a:r>
            <a:r>
              <a:rPr lang="en-US" dirty="0"/>
              <a:t> Yao, Reading</a:t>
            </a:r>
          </a:p>
          <a:p>
            <a:r>
              <a:rPr lang="en-US" dirty="0" err="1"/>
              <a:t>Fangxin</a:t>
            </a:r>
            <a:r>
              <a:rPr lang="en-US" dirty="0"/>
              <a:t> Fan, Imperial</a:t>
            </a:r>
          </a:p>
          <a:p>
            <a:r>
              <a:rPr lang="en-US" dirty="0"/>
              <a:t>Elsa </a:t>
            </a:r>
            <a:r>
              <a:rPr lang="en-US" dirty="0" err="1"/>
              <a:t>Aristodemou</a:t>
            </a:r>
            <a:r>
              <a:rPr lang="en-US" dirty="0"/>
              <a:t>, Imperial</a:t>
            </a:r>
          </a:p>
          <a:p>
            <a:r>
              <a:rPr lang="en-US" dirty="0" err="1"/>
              <a:t>Liora</a:t>
            </a:r>
            <a:r>
              <a:rPr lang="en-US" dirty="0"/>
              <a:t> </a:t>
            </a:r>
            <a:r>
              <a:rPr lang="en-US" dirty="0" err="1"/>
              <a:t>Malki-Epshtein</a:t>
            </a:r>
            <a:r>
              <a:rPr lang="en-US" dirty="0"/>
              <a:t>, UCL</a:t>
            </a:r>
          </a:p>
        </p:txBody>
      </p:sp>
    </p:spTree>
    <p:extLst>
      <p:ext uri="{BB962C8B-B14F-4D97-AF65-F5344CB8AC3E}">
        <p14:creationId xmlns:p14="http://schemas.microsoft.com/office/powerpoint/2010/main" val="313421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4927D-D892-2D42-AFBF-C5672420B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 for </a:t>
            </a:r>
            <a:r>
              <a:rPr lang="en-US" dirty="0" err="1"/>
              <a:t>prioritisation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0ECE2-7393-914C-8558-639E20E6F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i="1" dirty="0"/>
              <a:t>Obtain the maximum benefits for the resources that are available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What benefits?</a:t>
            </a:r>
          </a:p>
          <a:p>
            <a:pPr lvl="1"/>
            <a:r>
              <a:rPr lang="en-US" dirty="0"/>
              <a:t>The health of children and staff</a:t>
            </a:r>
          </a:p>
          <a:p>
            <a:pPr lvl="1"/>
            <a:r>
              <a:rPr lang="en-US" dirty="0"/>
              <a:t>Learning experience of the children</a:t>
            </a:r>
          </a:p>
          <a:p>
            <a:pPr lvl="1"/>
            <a:r>
              <a:rPr lang="en-US" dirty="0"/>
              <a:t>Working environment for children and staff</a:t>
            </a:r>
          </a:p>
          <a:p>
            <a:r>
              <a:rPr lang="en-US" dirty="0"/>
              <a:t>What resources?</a:t>
            </a:r>
          </a:p>
          <a:p>
            <a:pPr lvl="1"/>
            <a:r>
              <a:rPr lang="en-US" dirty="0"/>
              <a:t>School budget</a:t>
            </a:r>
          </a:p>
          <a:p>
            <a:pPr lvl="1"/>
            <a:r>
              <a:rPr lang="en-US" dirty="0"/>
              <a:t>National or local government grants</a:t>
            </a:r>
          </a:p>
          <a:p>
            <a:pPr lvl="2"/>
            <a:r>
              <a:rPr lang="en-US" dirty="0"/>
              <a:t>Insulation </a:t>
            </a:r>
            <a:r>
              <a:rPr lang="en-US" dirty="0" err="1"/>
              <a:t>programmes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Broader initiatives by local authorities</a:t>
            </a:r>
          </a:p>
          <a:p>
            <a:pPr lvl="2"/>
            <a:r>
              <a:rPr lang="en-US" dirty="0"/>
              <a:t>Air quality action plans, local transport plans, etc.</a:t>
            </a:r>
          </a:p>
          <a:p>
            <a:pPr lvl="1"/>
            <a:r>
              <a:rPr lang="en-US" dirty="0"/>
              <a:t>Charities</a:t>
            </a:r>
          </a:p>
          <a:p>
            <a:pPr lvl="1"/>
            <a:r>
              <a:rPr lang="en-US" dirty="0"/>
              <a:t>Voluntary work e.g. by parents</a:t>
            </a:r>
          </a:p>
          <a:p>
            <a:pPr lvl="1"/>
            <a:r>
              <a:rPr lang="en-US" dirty="0"/>
              <a:t>Etc.</a:t>
            </a:r>
          </a:p>
        </p:txBody>
      </p:sp>
      <p:pic>
        <p:nvPicPr>
          <p:cNvPr id="1026" name="Picture 2" descr="primary school children working round a table with a teacher">
            <a:extLst>
              <a:ext uri="{FF2B5EF4-FFF2-40B4-BE49-F238E27FC236}">
                <a16:creationId xmlns:a16="http://schemas.microsoft.com/office/drawing/2014/main" id="{2ED4FD8D-352A-4F4A-9EFE-25A9642C0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32856"/>
            <a:ext cx="3570733" cy="240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6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058C-E921-E74D-BA78-45FB509B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for </a:t>
            </a:r>
            <a:r>
              <a:rPr lang="en-US" dirty="0" err="1"/>
              <a:t>prioritisation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28573-8FC4-2F43-A071-4718670A7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Asking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Cost-effectiveness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Cost-benefit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Multi-criteria decision analysis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Combined approaches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7502825E-2D5A-5541-8D0E-B7DF5D946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012" y="620688"/>
            <a:ext cx="2966988" cy="213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1200B1-5118-D14F-B1EF-D13B2F205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Sounds complicated?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D1C13-9184-4041-8031-27B5B3B03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Clarity is needed</a:t>
            </a:r>
          </a:p>
          <a:p>
            <a:pPr lvl="1"/>
            <a:r>
              <a:rPr lang="en-US" dirty="0"/>
              <a:t>With recommendations</a:t>
            </a:r>
          </a:p>
          <a:p>
            <a:pPr lvl="1"/>
            <a:r>
              <a:rPr lang="en-US" dirty="0"/>
              <a:t>With the rationale for those recommendations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Uncertainty must be considered</a:t>
            </a:r>
          </a:p>
          <a:p>
            <a:pPr marL="914400" lvl="1" indent="-514350"/>
            <a:r>
              <a:rPr lang="en-US" dirty="0"/>
              <a:t>Uncertainty to be expressed in a way that people understand</a:t>
            </a:r>
          </a:p>
          <a:p>
            <a:pPr marL="914400" lvl="1" indent="-514350"/>
            <a:r>
              <a:rPr lang="en-US" dirty="0"/>
              <a:t>Focused specifically on whether uncertainty could affect the </a:t>
            </a:r>
            <a:r>
              <a:rPr lang="en-US" dirty="0" err="1"/>
              <a:t>prioritised</a:t>
            </a:r>
            <a:r>
              <a:rPr lang="en-US" dirty="0"/>
              <a:t> list of measures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9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96854-3585-1F4F-BC78-A5AEAC33F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performance indicators (KPIs)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65148-2052-D746-95BC-BBE64B13B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be derived in collaboration with:</a:t>
            </a:r>
          </a:p>
          <a:p>
            <a:pPr lvl="1"/>
            <a:r>
              <a:rPr lang="en-US" dirty="0"/>
              <a:t>FA1 (understanding the problem)</a:t>
            </a:r>
          </a:p>
          <a:p>
            <a:pPr lvl="1"/>
            <a:r>
              <a:rPr lang="en-US" dirty="0"/>
              <a:t>FA2 (solutions)</a:t>
            </a:r>
          </a:p>
          <a:p>
            <a:r>
              <a:rPr lang="en-US" dirty="0"/>
              <a:t>Possible KPIs</a:t>
            </a:r>
          </a:p>
          <a:p>
            <a:pPr lvl="1"/>
            <a:r>
              <a:rPr lang="en-US" dirty="0"/>
              <a:t>Condition of the indoor air</a:t>
            </a:r>
          </a:p>
          <a:p>
            <a:pPr lvl="2"/>
            <a:r>
              <a:rPr lang="en-US" dirty="0"/>
              <a:t>Pollutant levels, humidity, temperature, etc.</a:t>
            </a:r>
          </a:p>
          <a:p>
            <a:pPr lvl="1"/>
            <a:r>
              <a:rPr lang="en-US" dirty="0"/>
              <a:t>Health indicators</a:t>
            </a:r>
          </a:p>
          <a:p>
            <a:pPr lvl="2"/>
            <a:r>
              <a:rPr lang="en-US" dirty="0"/>
              <a:t>E.g. school attendance, staff sickness, asthma incidence</a:t>
            </a:r>
          </a:p>
          <a:p>
            <a:pPr lvl="1"/>
            <a:r>
              <a:rPr lang="en-US" dirty="0"/>
              <a:t>Other effects</a:t>
            </a:r>
          </a:p>
          <a:p>
            <a:pPr lvl="2"/>
            <a:r>
              <a:rPr lang="en-US" dirty="0"/>
              <a:t>Noise, cost, etc.</a:t>
            </a:r>
          </a:p>
        </p:txBody>
      </p:sp>
    </p:spTree>
    <p:extLst>
      <p:ext uri="{BB962C8B-B14F-4D97-AF65-F5344CB8AC3E}">
        <p14:creationId xmlns:p14="http://schemas.microsoft.com/office/powerpoint/2010/main" val="346321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8066DBDC-69B8-C147-BC64-7F1F57B5E551}"/>
              </a:ext>
            </a:extLst>
          </p:cNvPr>
          <p:cNvSpPr/>
          <p:nvPr/>
        </p:nvSpPr>
        <p:spPr>
          <a:xfrm>
            <a:off x="284481" y="4577598"/>
            <a:ext cx="2736305" cy="1296862"/>
          </a:xfrm>
          <a:prstGeom prst="ellipse">
            <a:avLst/>
          </a:prstGeom>
          <a:solidFill>
            <a:srgbClr val="3AF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7E1757-434D-A843-BD98-C0C4D0B0D8C3}"/>
              </a:ext>
            </a:extLst>
          </p:cNvPr>
          <p:cNvSpPr/>
          <p:nvPr/>
        </p:nvSpPr>
        <p:spPr>
          <a:xfrm>
            <a:off x="3301008" y="4453881"/>
            <a:ext cx="3388638" cy="167761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437E08F-8741-5044-B5CB-4AB4B36C54C4}"/>
              </a:ext>
            </a:extLst>
          </p:cNvPr>
          <p:cNvSpPr/>
          <p:nvPr/>
        </p:nvSpPr>
        <p:spPr>
          <a:xfrm>
            <a:off x="578749" y="1487462"/>
            <a:ext cx="2876467" cy="129686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1CED325-3F3C-DF45-B8E7-934729F4EA01}"/>
              </a:ext>
            </a:extLst>
          </p:cNvPr>
          <p:cNvSpPr/>
          <p:nvPr/>
        </p:nvSpPr>
        <p:spPr>
          <a:xfrm>
            <a:off x="5308913" y="3178910"/>
            <a:ext cx="3388638" cy="178802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1BD073E-52FE-2844-AA92-B5D9E8C8A54A}"/>
              </a:ext>
            </a:extLst>
          </p:cNvPr>
          <p:cNvSpPr/>
          <p:nvPr/>
        </p:nvSpPr>
        <p:spPr>
          <a:xfrm>
            <a:off x="2987824" y="2060848"/>
            <a:ext cx="3609935" cy="153777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883E8E-5CCD-044E-873D-EE0317ABE3C9}"/>
              </a:ext>
            </a:extLst>
          </p:cNvPr>
          <p:cNvSpPr/>
          <p:nvPr/>
        </p:nvSpPr>
        <p:spPr>
          <a:xfrm>
            <a:off x="1331638" y="3223442"/>
            <a:ext cx="2736305" cy="12968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5FFD6E-28B9-FF44-9281-642FCC32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3948-9252-4C42-8453-89C6926A1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4874766"/>
            <a:ext cx="2448273" cy="894725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Money</a:t>
            </a:r>
          </a:p>
          <a:p>
            <a:pPr lvl="1"/>
            <a:r>
              <a:rPr lang="en-US" dirty="0"/>
              <a:t>Cost of measures</a:t>
            </a:r>
          </a:p>
          <a:p>
            <a:pPr lvl="1"/>
            <a:r>
              <a:rPr lang="en-US" dirty="0"/>
              <a:t>Source of funding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B5C5DB-83F9-9942-9186-9C7061D9CE8A}"/>
              </a:ext>
            </a:extLst>
          </p:cNvPr>
          <p:cNvSpPr txBox="1">
            <a:spLocks/>
          </p:cNvSpPr>
          <p:nvPr/>
        </p:nvSpPr>
        <p:spPr>
          <a:xfrm>
            <a:off x="3635896" y="4810073"/>
            <a:ext cx="3168353" cy="125476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Health impacts</a:t>
            </a:r>
          </a:p>
          <a:p>
            <a:pPr lvl="1"/>
            <a:r>
              <a:rPr lang="en-US" dirty="0"/>
              <a:t>Asthma and other respiratory illness</a:t>
            </a:r>
          </a:p>
          <a:p>
            <a:pPr lvl="1"/>
            <a:r>
              <a:rPr lang="en-US" dirty="0"/>
              <a:t>Chronic illness</a:t>
            </a:r>
          </a:p>
          <a:p>
            <a:pPr lvl="1"/>
            <a:r>
              <a:rPr lang="en-US" dirty="0"/>
              <a:t>Attention</a:t>
            </a:r>
          </a:p>
          <a:p>
            <a:pPr lvl="1"/>
            <a:r>
              <a:rPr lang="en-US" dirty="0"/>
              <a:t>Cognition</a:t>
            </a:r>
          </a:p>
          <a:p>
            <a:pPr lvl="1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5DAF88-4CF3-FD4C-8B43-3BEB8D1D83DD}"/>
              </a:ext>
            </a:extLst>
          </p:cNvPr>
          <p:cNvSpPr txBox="1">
            <a:spLocks/>
          </p:cNvSpPr>
          <p:nvPr/>
        </p:nvSpPr>
        <p:spPr>
          <a:xfrm>
            <a:off x="5652120" y="3427121"/>
            <a:ext cx="3168353" cy="1538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Sources of contamination</a:t>
            </a:r>
          </a:p>
          <a:p>
            <a:pPr lvl="1"/>
            <a:r>
              <a:rPr lang="en-US" dirty="0"/>
              <a:t>External (traffic, industry, etc.)</a:t>
            </a:r>
          </a:p>
          <a:p>
            <a:pPr lvl="1"/>
            <a:r>
              <a:rPr lang="en-US" dirty="0"/>
              <a:t>Internal activities </a:t>
            </a:r>
          </a:p>
          <a:p>
            <a:pPr lvl="1"/>
            <a:r>
              <a:rPr lang="en-US" dirty="0"/>
              <a:t>Building fabric</a:t>
            </a:r>
          </a:p>
          <a:p>
            <a:pPr lvl="1"/>
            <a:r>
              <a:rPr lang="en-US" dirty="0"/>
              <a:t>Decoration</a:t>
            </a:r>
          </a:p>
          <a:p>
            <a:pPr lvl="1"/>
            <a:r>
              <a:rPr lang="en-US" dirty="0"/>
              <a:t>Furnishings</a:t>
            </a:r>
          </a:p>
          <a:p>
            <a:pPr lvl="1"/>
            <a:r>
              <a:rPr lang="en-US" dirty="0"/>
              <a:t>People in the building</a:t>
            </a:r>
          </a:p>
          <a:p>
            <a:pPr lvl="1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6200CC5-62C5-8C49-808C-5FEF4349DB0C}"/>
              </a:ext>
            </a:extLst>
          </p:cNvPr>
          <p:cNvSpPr txBox="1">
            <a:spLocks/>
          </p:cNvSpPr>
          <p:nvPr/>
        </p:nvSpPr>
        <p:spPr>
          <a:xfrm>
            <a:off x="1403647" y="3490670"/>
            <a:ext cx="2592289" cy="961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Maturity of measures</a:t>
            </a:r>
          </a:p>
          <a:p>
            <a:pPr lvl="1"/>
            <a:r>
              <a:rPr lang="en-US" dirty="0"/>
              <a:t>Confidence in outcome?</a:t>
            </a:r>
          </a:p>
          <a:p>
            <a:pPr lvl="1"/>
            <a:r>
              <a:rPr lang="en-US" dirty="0"/>
              <a:t>Availability?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975CD82-B741-DB46-BCA4-AEEAD77CF18F}"/>
              </a:ext>
            </a:extLst>
          </p:cNvPr>
          <p:cNvSpPr txBox="1">
            <a:spLocks/>
          </p:cNvSpPr>
          <p:nvPr/>
        </p:nvSpPr>
        <p:spPr>
          <a:xfrm>
            <a:off x="3289245" y="2326749"/>
            <a:ext cx="3071192" cy="125476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School related factors</a:t>
            </a:r>
          </a:p>
          <a:p>
            <a:pPr lvl="1"/>
            <a:r>
              <a:rPr lang="en-US" dirty="0"/>
              <a:t>Well maintained or in need of substantial repair? </a:t>
            </a:r>
          </a:p>
          <a:p>
            <a:pPr lvl="1"/>
            <a:r>
              <a:rPr lang="en-US" dirty="0"/>
              <a:t>Location</a:t>
            </a:r>
          </a:p>
          <a:p>
            <a:pPr lvl="2"/>
            <a:r>
              <a:rPr lang="en-US" dirty="0"/>
              <a:t>Rural, urban, close to roads?</a:t>
            </a:r>
          </a:p>
          <a:p>
            <a:pPr lvl="2"/>
            <a:r>
              <a:rPr lang="en-US" dirty="0"/>
              <a:t>Local climate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516786A-473E-7B4E-ABD9-40E9C6170B3C}"/>
              </a:ext>
            </a:extLst>
          </p:cNvPr>
          <p:cNvSpPr txBox="1">
            <a:spLocks/>
          </p:cNvSpPr>
          <p:nvPr/>
        </p:nvSpPr>
        <p:spPr>
          <a:xfrm>
            <a:off x="744063" y="1716516"/>
            <a:ext cx="2736305" cy="961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Effectiveness of measures</a:t>
            </a:r>
          </a:p>
          <a:p>
            <a:pPr lvl="1"/>
            <a:r>
              <a:rPr lang="en-US" dirty="0"/>
              <a:t>Performance against KPIs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493C7C9-2240-444E-8DFC-9F804D273064}"/>
              </a:ext>
            </a:extLst>
          </p:cNvPr>
          <p:cNvSpPr/>
          <p:nvPr/>
        </p:nvSpPr>
        <p:spPr>
          <a:xfrm>
            <a:off x="5292080" y="1026737"/>
            <a:ext cx="3621579" cy="1322143"/>
          </a:xfrm>
          <a:prstGeom prst="ellipse">
            <a:avLst/>
          </a:prstGeom>
          <a:solidFill>
            <a:srgbClr val="FFA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2E7B5AF-87A6-424D-AD79-2AD3E90BAEB6}"/>
              </a:ext>
            </a:extLst>
          </p:cNvPr>
          <p:cNvSpPr txBox="1">
            <a:spLocks/>
          </p:cNvSpPr>
          <p:nvPr/>
        </p:nvSpPr>
        <p:spPr>
          <a:xfrm>
            <a:off x="5572062" y="1251850"/>
            <a:ext cx="3071192" cy="125476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The future</a:t>
            </a:r>
          </a:p>
          <a:p>
            <a:pPr lvl="1"/>
            <a:r>
              <a:rPr lang="en-US" dirty="0"/>
              <a:t>Timescale for climate actions</a:t>
            </a:r>
          </a:p>
          <a:p>
            <a:pPr lvl="1"/>
            <a:r>
              <a:rPr lang="en-US" dirty="0"/>
              <a:t>Evolution </a:t>
            </a:r>
            <a:r>
              <a:rPr lang="en-US"/>
              <a:t>of existing measures</a:t>
            </a:r>
            <a:endParaRPr lang="en-US" dirty="0"/>
          </a:p>
          <a:p>
            <a:pPr lvl="1"/>
            <a:r>
              <a:rPr lang="en-US" dirty="0"/>
              <a:t>Redundancy of some options?</a:t>
            </a:r>
          </a:p>
          <a:p>
            <a:pPr lvl="1"/>
            <a:r>
              <a:rPr lang="en-US" dirty="0"/>
              <a:t>New options?</a:t>
            </a:r>
          </a:p>
        </p:txBody>
      </p:sp>
    </p:spTree>
    <p:extLst>
      <p:ext uri="{BB962C8B-B14F-4D97-AF65-F5344CB8AC3E}">
        <p14:creationId xmlns:p14="http://schemas.microsoft.com/office/powerpoint/2010/main" val="2252680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3EDB5-91B8-5B41-A95A-3CDD054CD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Links with existing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D0F91-0FF8-3C41-B1C2-C7766090C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en-US" dirty="0"/>
              <a:t>Default position: Desirable to associate with existing initiatives</a:t>
            </a:r>
          </a:p>
          <a:p>
            <a:pPr lvl="1"/>
            <a:r>
              <a:rPr lang="en-US" dirty="0"/>
              <a:t>Knowledge</a:t>
            </a:r>
          </a:p>
          <a:p>
            <a:pPr lvl="1"/>
            <a:r>
              <a:rPr lang="en-US" dirty="0"/>
              <a:t>Contacts</a:t>
            </a:r>
          </a:p>
          <a:p>
            <a:pPr lvl="1"/>
            <a:r>
              <a:rPr lang="en-US" dirty="0"/>
              <a:t>Starting from something that already works</a:t>
            </a:r>
          </a:p>
          <a:p>
            <a:r>
              <a:rPr lang="en-US" dirty="0"/>
              <a:t>How best to integrate TAPAS outputs with existing activities?</a:t>
            </a:r>
          </a:p>
        </p:txBody>
      </p:sp>
    </p:spTree>
    <p:extLst>
      <p:ext uri="{BB962C8B-B14F-4D97-AF65-F5344CB8AC3E}">
        <p14:creationId xmlns:p14="http://schemas.microsoft.com/office/powerpoint/2010/main" val="4028234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752296" y="1916832"/>
            <a:ext cx="56886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Trebuchet MS" panose="020B0603020202020204" pitchFamily="34" charset="0"/>
              </a:rPr>
              <a:t>Tackling Air Pollution at School (TAPAS)</a:t>
            </a:r>
          </a:p>
          <a:p>
            <a:pPr algn="ctr"/>
            <a:endParaRPr lang="en-GB" sz="2400" dirty="0">
              <a:latin typeface="Trebuchet MS" panose="020B0603020202020204" pitchFamily="34" charset="0"/>
            </a:endParaRPr>
          </a:p>
          <a:p>
            <a:pPr algn="ctr"/>
            <a:r>
              <a:rPr lang="en-GB" sz="2400" dirty="0">
                <a:latin typeface="Trebuchet MS" panose="020B0603020202020204" pitchFamily="34" charset="0"/>
              </a:rPr>
              <a:t>Web: </a:t>
            </a:r>
            <a:r>
              <a:rPr lang="en-GB" sz="2400" dirty="0" err="1">
                <a:latin typeface="Trebuchet MS" panose="020B0603020202020204" pitchFamily="34" charset="0"/>
                <a:hlinkClick r:id="rId3"/>
              </a:rPr>
              <a:t>www.tapasnetwork.co.uk</a:t>
            </a:r>
            <a:endParaRPr lang="en-GB" sz="2400" dirty="0">
              <a:latin typeface="Trebuchet MS" panose="020B0603020202020204" pitchFamily="34" charset="0"/>
            </a:endParaRPr>
          </a:p>
          <a:p>
            <a:pPr algn="ctr"/>
            <a:endParaRPr lang="en-GB" sz="2400" dirty="0">
              <a:latin typeface="Trebuchet MS" panose="020B0603020202020204" pitchFamily="34" charset="0"/>
            </a:endParaRPr>
          </a:p>
          <a:p>
            <a:pPr algn="ctr"/>
            <a:r>
              <a:rPr lang="en-GB" sz="2400" dirty="0">
                <a:latin typeface="Trebuchet MS" panose="020B0603020202020204" pitchFamily="34" charset="0"/>
              </a:rPr>
              <a:t>Twitter: </a:t>
            </a:r>
            <a:r>
              <a:rPr lang="en-GB" sz="2400" dirty="0">
                <a:latin typeface="Trebuchet MS" panose="020B0603020202020204" pitchFamily="34" charset="0"/>
                <a:hlinkClick r:id="rId4"/>
              </a:rPr>
              <a:t>@TAPASNetwork</a:t>
            </a:r>
            <a:endParaRPr lang="en-GB" sz="2400" dirty="0">
              <a:latin typeface="Trebuchet MS" panose="020B0603020202020204" pitchFamily="34" charset="0"/>
            </a:endParaRPr>
          </a:p>
          <a:p>
            <a:pPr algn="ctr"/>
            <a:endParaRPr lang="en-GB" sz="2400" dirty="0">
              <a:latin typeface="Trebuchet MS" panose="020B0603020202020204" pitchFamily="34" charset="0"/>
            </a:endParaRPr>
          </a:p>
          <a:p>
            <a:pPr algn="ctr"/>
            <a:r>
              <a:rPr lang="en-GB" sz="2400" dirty="0">
                <a:latin typeface="Trebuchet MS" panose="020B0603020202020204" pitchFamily="34" charset="0"/>
              </a:rPr>
              <a:t>Email: sb2257@cam.ac.uk</a:t>
            </a:r>
          </a:p>
        </p:txBody>
      </p:sp>
    </p:spTree>
    <p:extLst>
      <p:ext uri="{BB962C8B-B14F-4D97-AF65-F5344CB8AC3E}">
        <p14:creationId xmlns:p14="http://schemas.microsoft.com/office/powerpoint/2010/main" val="420138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383</Words>
  <Application>Microsoft Office PowerPoint</Application>
  <PresentationFormat>On-screen Show (4:3)</PresentationFormat>
  <Paragraphs>92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 Theme</vt:lpstr>
      <vt:lpstr>Focus Area 3: Prioritising the solutions, taking an integrated approach </vt:lpstr>
      <vt:lpstr>Objective for prioritisation</vt:lpstr>
      <vt:lpstr>Methods for prioritisation</vt:lpstr>
      <vt:lpstr>Sounds complicated?</vt:lpstr>
      <vt:lpstr>Key performance indicators (KPIs)</vt:lpstr>
      <vt:lpstr>Criteria</vt:lpstr>
      <vt:lpstr>Links with existing tools</vt:lpstr>
      <vt:lpstr>PowerPoint Presentation</vt:lpstr>
    </vt:vector>
  </TitlesOfParts>
  <Company>University of Cambridge - Maths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Paterson</dc:creator>
  <cp:lastModifiedBy>Sophy Bristow</cp:lastModifiedBy>
  <cp:revision>30</cp:revision>
  <dcterms:created xsi:type="dcterms:W3CDTF">2017-04-12T08:55:09Z</dcterms:created>
  <dcterms:modified xsi:type="dcterms:W3CDTF">2020-10-23T09:33:08Z</dcterms:modified>
</cp:coreProperties>
</file>