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8" r:id="rId3"/>
    <p:sldId id="269" r:id="rId4"/>
    <p:sldId id="270" r:id="rId5"/>
    <p:sldId id="271" r:id="rId6"/>
    <p:sldId id="259" r:id="rId7"/>
    <p:sldId id="25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348"/>
    <a:srgbClr val="2C56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1" autoAdjust="0"/>
  </p:normalViewPr>
  <p:slideViewPr>
    <p:cSldViewPr>
      <p:cViewPr varScale="1">
        <p:scale>
          <a:sx n="70" d="100"/>
          <a:sy n="70" d="100"/>
        </p:scale>
        <p:origin x="1070"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A62E47-466C-4703-99D7-5FA44D1ECFAD}" type="datetimeFigureOut">
              <a:rPr lang="en-GB" smtClean="0"/>
              <a:t>29/10/2020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883FBA-4540-4028-A74E-1C8661D0B334}" type="slidenum">
              <a:rPr lang="en-GB" smtClean="0"/>
              <a:t>‹#›</a:t>
            </a:fld>
            <a:endParaRPr lang="en-GB"/>
          </a:p>
        </p:txBody>
      </p:sp>
    </p:spTree>
    <p:extLst>
      <p:ext uri="{BB962C8B-B14F-4D97-AF65-F5344CB8AC3E}">
        <p14:creationId xmlns:p14="http://schemas.microsoft.com/office/powerpoint/2010/main" val="124029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Abstract</a:t>
            </a:r>
          </a:p>
          <a:p>
            <a:r>
              <a:rPr lang="en-GB" sz="1200" b="0" i="0" kern="1200" dirty="0">
                <a:solidFill>
                  <a:schemeClr val="tx1"/>
                </a:solidFill>
                <a:effectLst/>
                <a:latin typeface="+mn-lt"/>
                <a:ea typeface="+mn-ea"/>
                <a:cs typeface="+mn-cs"/>
              </a:rPr>
              <a:t>This work describes and applies a methodology for estimating the impact of recirculating heating, ventilating, and air-conditioning (HVAC) particle filters on the control of size-resolved infectious aerosols in indoor environments using a modified version of the Wells-Riley model for predicting risks of infectious disease transmission. Estimates of risk reductions and associated operational costs of both HVAC filtration and equivalent outdoor air ventilation are </a:t>
            </a:r>
            <a:r>
              <a:rPr lang="en-GB" sz="1200" b="0" i="0" kern="1200" dirty="0" err="1">
                <a:solidFill>
                  <a:schemeClr val="tx1"/>
                </a:solidFill>
                <a:effectLst/>
                <a:latin typeface="+mn-lt"/>
                <a:ea typeface="+mn-ea"/>
                <a:cs typeface="+mn-cs"/>
              </a:rPr>
              <a:t>modeled</a:t>
            </a:r>
            <a:r>
              <a:rPr lang="en-GB" sz="1200" b="0" i="0" kern="1200" dirty="0">
                <a:solidFill>
                  <a:schemeClr val="tx1"/>
                </a:solidFill>
                <a:effectLst/>
                <a:latin typeface="+mn-lt"/>
                <a:ea typeface="+mn-ea"/>
                <a:cs typeface="+mn-cs"/>
              </a:rPr>
              <a:t> and compared using a case study of airborne transmission of influenza in a hypothetical office space. Overall, recirculating HVAC filtration was predicted to achieve risk reductions at lower costs of operation than equivalent levels of outdoor air ventilation, particularly for MERV 13–16 filters. Medium efficiency filtration products (MERV 7–11) are also inexpensive to operate but appear less effective in reducing infectious disease risks.</a:t>
            </a:r>
          </a:p>
          <a:p>
            <a:endParaRPr lang="en-GB" dirty="0"/>
          </a:p>
        </p:txBody>
      </p:sp>
      <p:sp>
        <p:nvSpPr>
          <p:cNvPr id="4" name="Slide Number Placeholder 3"/>
          <p:cNvSpPr>
            <a:spLocks noGrp="1"/>
          </p:cNvSpPr>
          <p:nvPr>
            <p:ph type="sldNum" sz="quarter" idx="5"/>
          </p:nvPr>
        </p:nvSpPr>
        <p:spPr/>
        <p:txBody>
          <a:bodyPr/>
          <a:lstStyle/>
          <a:p>
            <a:fld id="{3B8F2261-2504-42A8-81C2-A9ECB6A3D7F5}" type="slidenum">
              <a:rPr lang="en-GB" smtClean="0"/>
              <a:t>3</a:t>
            </a:fld>
            <a:endParaRPr lang="en-GB"/>
          </a:p>
        </p:txBody>
      </p:sp>
    </p:spTree>
    <p:extLst>
      <p:ext uri="{BB962C8B-B14F-4D97-AF65-F5344CB8AC3E}">
        <p14:creationId xmlns:p14="http://schemas.microsoft.com/office/powerpoint/2010/main" val="1639533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883FBA-4540-4028-A74E-1C8661D0B334}" type="slidenum">
              <a:rPr lang="en-GB" smtClean="0"/>
              <a:t>7</a:t>
            </a:fld>
            <a:endParaRPr lang="en-GB"/>
          </a:p>
        </p:txBody>
      </p:sp>
    </p:spTree>
    <p:extLst>
      <p:ext uri="{BB962C8B-B14F-4D97-AF65-F5344CB8AC3E}">
        <p14:creationId xmlns:p14="http://schemas.microsoft.com/office/powerpoint/2010/main" val="3598773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3E3D390-E6E2-47A3-B469-D5C7CC70C464}" type="datetimeFigureOut">
              <a:rPr lang="en-GB" smtClean="0"/>
              <a:t>29/10/2020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DD3204-19E9-40DF-8992-A67C8BCFB083}" type="slidenum">
              <a:rPr lang="en-GB" smtClean="0"/>
              <a:t>‹#›</a:t>
            </a:fld>
            <a:endParaRPr lang="en-GB"/>
          </a:p>
        </p:txBody>
      </p:sp>
      <p:sp>
        <p:nvSpPr>
          <p:cNvPr id="7" name="Rectangle 6"/>
          <p:cNvSpPr/>
          <p:nvPr userDrawn="1"/>
        </p:nvSpPr>
        <p:spPr>
          <a:xfrm>
            <a:off x="649" y="6166098"/>
            <a:ext cx="9143351" cy="216074"/>
          </a:xfrm>
          <a:prstGeom prst="rect">
            <a:avLst/>
          </a:prstGeom>
          <a:solidFill>
            <a:srgbClr val="2C567A"/>
          </a:solidFill>
          <a:ln>
            <a:noFill/>
          </a:ln>
        </p:spPr>
        <p:style>
          <a:lnRef idx="2">
            <a:schemeClr val="accent1">
              <a:shade val="50000"/>
            </a:schemeClr>
          </a:lnRef>
          <a:fillRef idx="1">
            <a:schemeClr val="accent1"/>
          </a:fillRef>
          <a:effectRef idx="0">
            <a:schemeClr val="accent1"/>
          </a:effectRef>
          <a:fontRef idx="minor">
            <a:schemeClr val="lt1"/>
          </a:fontRef>
        </p:style>
        <p:txBody>
          <a:bodyPr lIns="108850" tIns="54425" rIns="108850" bIns="54425" spcCol="0" rtlCol="0" anchor="ctr"/>
          <a:lstStyle/>
          <a:p>
            <a:pPr algn="ctr"/>
            <a:endParaRPr lang="en-GB"/>
          </a:p>
        </p:txBody>
      </p:sp>
    </p:spTree>
    <p:extLst>
      <p:ext uri="{BB962C8B-B14F-4D97-AF65-F5344CB8AC3E}">
        <p14:creationId xmlns:p14="http://schemas.microsoft.com/office/powerpoint/2010/main" val="2507718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3E3D390-E6E2-47A3-B469-D5C7CC70C464}" type="datetimeFigureOut">
              <a:rPr lang="en-GB" smtClean="0"/>
              <a:t>29/10/2020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DD3204-19E9-40DF-8992-A67C8BCFB083}" type="slidenum">
              <a:rPr lang="en-GB" smtClean="0"/>
              <a:t>‹#›</a:t>
            </a:fld>
            <a:endParaRPr lang="en-GB"/>
          </a:p>
        </p:txBody>
      </p:sp>
    </p:spTree>
    <p:extLst>
      <p:ext uri="{BB962C8B-B14F-4D97-AF65-F5344CB8AC3E}">
        <p14:creationId xmlns:p14="http://schemas.microsoft.com/office/powerpoint/2010/main" val="115639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92696"/>
            <a:ext cx="2057400" cy="543346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692696"/>
            <a:ext cx="6019800" cy="54334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3E3D390-E6E2-47A3-B469-D5C7CC70C464}" type="datetimeFigureOut">
              <a:rPr lang="en-GB" smtClean="0"/>
              <a:t>29/10/2020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DD3204-19E9-40DF-8992-A67C8BCFB083}" type="slidenum">
              <a:rPr lang="en-GB" smtClean="0"/>
              <a:t>‹#›</a:t>
            </a:fld>
            <a:endParaRPr lang="en-GB"/>
          </a:p>
        </p:txBody>
      </p:sp>
    </p:spTree>
    <p:extLst>
      <p:ext uri="{BB962C8B-B14F-4D97-AF65-F5344CB8AC3E}">
        <p14:creationId xmlns:p14="http://schemas.microsoft.com/office/powerpoint/2010/main" val="1755531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3E3D390-E6E2-47A3-B469-D5C7CC70C464}" type="datetimeFigureOut">
              <a:rPr lang="en-GB" smtClean="0"/>
              <a:t>29/10/2020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DD3204-19E9-40DF-8992-A67C8BCFB083}" type="slidenum">
              <a:rPr lang="en-GB" smtClean="0"/>
              <a:t>‹#›</a:t>
            </a:fld>
            <a:endParaRPr lang="en-GB"/>
          </a:p>
        </p:txBody>
      </p:sp>
    </p:spTree>
    <p:extLst>
      <p:ext uri="{BB962C8B-B14F-4D97-AF65-F5344CB8AC3E}">
        <p14:creationId xmlns:p14="http://schemas.microsoft.com/office/powerpoint/2010/main" val="559327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E3D390-E6E2-47A3-B469-D5C7CC70C464}" type="datetimeFigureOut">
              <a:rPr lang="en-GB" smtClean="0"/>
              <a:t>29/10/2020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DD3204-19E9-40DF-8992-A67C8BCFB083}" type="slidenum">
              <a:rPr lang="en-GB" smtClean="0"/>
              <a:t>‹#›</a:t>
            </a:fld>
            <a:endParaRPr lang="en-GB"/>
          </a:p>
        </p:txBody>
      </p:sp>
    </p:spTree>
    <p:extLst>
      <p:ext uri="{BB962C8B-B14F-4D97-AF65-F5344CB8AC3E}">
        <p14:creationId xmlns:p14="http://schemas.microsoft.com/office/powerpoint/2010/main" val="3092803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3E3D390-E6E2-47A3-B469-D5C7CC70C464}" type="datetimeFigureOut">
              <a:rPr lang="en-GB" smtClean="0"/>
              <a:t>29/10/2020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DD3204-19E9-40DF-8992-A67C8BCFB083}" type="slidenum">
              <a:rPr lang="en-GB" smtClean="0"/>
              <a:t>‹#›</a:t>
            </a:fld>
            <a:endParaRPr lang="en-GB"/>
          </a:p>
        </p:txBody>
      </p:sp>
    </p:spTree>
    <p:extLst>
      <p:ext uri="{BB962C8B-B14F-4D97-AF65-F5344CB8AC3E}">
        <p14:creationId xmlns:p14="http://schemas.microsoft.com/office/powerpoint/2010/main" val="364645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3E3D390-E6E2-47A3-B469-D5C7CC70C464}" type="datetimeFigureOut">
              <a:rPr lang="en-GB" smtClean="0"/>
              <a:t>29/10/2020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DD3204-19E9-40DF-8992-A67C8BCFB083}" type="slidenum">
              <a:rPr lang="en-GB" smtClean="0"/>
              <a:t>‹#›</a:t>
            </a:fld>
            <a:endParaRPr lang="en-GB"/>
          </a:p>
        </p:txBody>
      </p:sp>
    </p:spTree>
    <p:extLst>
      <p:ext uri="{BB962C8B-B14F-4D97-AF65-F5344CB8AC3E}">
        <p14:creationId xmlns:p14="http://schemas.microsoft.com/office/powerpoint/2010/main" val="3375003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3E3D390-E6E2-47A3-B469-D5C7CC70C464}" type="datetimeFigureOut">
              <a:rPr lang="en-GB" smtClean="0"/>
              <a:t>29/10/2020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DD3204-19E9-40DF-8992-A67C8BCFB083}" type="slidenum">
              <a:rPr lang="en-GB" smtClean="0"/>
              <a:t>‹#›</a:t>
            </a:fld>
            <a:endParaRPr lang="en-GB"/>
          </a:p>
        </p:txBody>
      </p:sp>
    </p:spTree>
    <p:extLst>
      <p:ext uri="{BB962C8B-B14F-4D97-AF65-F5344CB8AC3E}">
        <p14:creationId xmlns:p14="http://schemas.microsoft.com/office/powerpoint/2010/main" val="125370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E3D390-E6E2-47A3-B469-D5C7CC70C464}" type="datetimeFigureOut">
              <a:rPr lang="en-GB" smtClean="0"/>
              <a:t>29/10/2020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DD3204-19E9-40DF-8992-A67C8BCFB083}" type="slidenum">
              <a:rPr lang="en-GB" smtClean="0"/>
              <a:t>‹#›</a:t>
            </a:fld>
            <a:endParaRPr lang="en-GB"/>
          </a:p>
        </p:txBody>
      </p:sp>
    </p:spTree>
    <p:extLst>
      <p:ext uri="{BB962C8B-B14F-4D97-AF65-F5344CB8AC3E}">
        <p14:creationId xmlns:p14="http://schemas.microsoft.com/office/powerpoint/2010/main" val="3340633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1162050"/>
          </a:xfrm>
        </p:spPr>
        <p:txBody>
          <a:bodyPr anchor="b"/>
          <a:lstStyle>
            <a:lvl1pPr algn="l">
              <a:defRPr sz="2000" b="1"/>
            </a:lvl1pPr>
          </a:lstStyle>
          <a:p>
            <a:r>
              <a:rPr lang="en-US" dirty="0"/>
              <a:t>Click to edit Master title style</a:t>
            </a:r>
            <a:endParaRPr lang="en-GB"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1854746"/>
            <a:ext cx="3008313" cy="42714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3E3D390-E6E2-47A3-B469-D5C7CC70C464}" type="datetimeFigureOut">
              <a:rPr lang="en-GB" smtClean="0"/>
              <a:t>29/10/2020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DD3204-19E9-40DF-8992-A67C8BCFB083}" type="slidenum">
              <a:rPr lang="en-GB" smtClean="0"/>
              <a:t>‹#›</a:t>
            </a:fld>
            <a:endParaRPr lang="en-GB"/>
          </a:p>
        </p:txBody>
      </p:sp>
    </p:spTree>
    <p:extLst>
      <p:ext uri="{BB962C8B-B14F-4D97-AF65-F5344CB8AC3E}">
        <p14:creationId xmlns:p14="http://schemas.microsoft.com/office/powerpoint/2010/main" val="3742556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85799"/>
            <a:ext cx="5486400" cy="4041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E3D390-E6E2-47A3-B469-D5C7CC70C464}" type="datetimeFigureOut">
              <a:rPr lang="en-GB" smtClean="0"/>
              <a:t>29/10/2020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DD3204-19E9-40DF-8992-A67C8BCFB083}" type="slidenum">
              <a:rPr lang="en-GB" smtClean="0"/>
              <a:t>‹#›</a:t>
            </a:fld>
            <a:endParaRPr lang="en-GB"/>
          </a:p>
        </p:txBody>
      </p:sp>
    </p:spTree>
    <p:extLst>
      <p:ext uri="{BB962C8B-B14F-4D97-AF65-F5344CB8AC3E}">
        <p14:creationId xmlns:p14="http://schemas.microsoft.com/office/powerpoint/2010/main" val="3083771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41018"/>
            <a:ext cx="8229600" cy="476619"/>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41741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E3D390-E6E2-47A3-B469-D5C7CC70C464}" type="datetimeFigureOut">
              <a:rPr lang="en-GB" smtClean="0"/>
              <a:t>29/10/2020</a:t>
            </a:fld>
            <a:endParaRPr lang="en-GB" dirty="0"/>
          </a:p>
        </p:txBody>
      </p:sp>
      <p:sp>
        <p:nvSpPr>
          <p:cNvPr id="5" name="Footer Placeholder 4"/>
          <p:cNvSpPr>
            <a:spLocks noGrp="1"/>
          </p:cNvSpPr>
          <p:nvPr>
            <p:ph type="ftr" sz="quarter" idx="3"/>
          </p:nvPr>
        </p:nvSpPr>
        <p:spPr>
          <a:xfrm>
            <a:off x="3124200" y="641569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4215" y="641569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D3204-19E9-40DF-8992-A67C8BCFB083}" type="slidenum">
              <a:rPr lang="en-GB" smtClean="0"/>
              <a:t>‹#›</a:t>
            </a:fld>
            <a:endParaRPr lang="en-GB"/>
          </a:p>
        </p:txBody>
      </p:sp>
      <p:sp>
        <p:nvSpPr>
          <p:cNvPr id="7" name="Rectangle 6"/>
          <p:cNvSpPr/>
          <p:nvPr userDrawn="1"/>
        </p:nvSpPr>
        <p:spPr>
          <a:xfrm>
            <a:off x="649" y="6166098"/>
            <a:ext cx="9143351" cy="216074"/>
          </a:xfrm>
          <a:prstGeom prst="rect">
            <a:avLst/>
          </a:prstGeom>
          <a:solidFill>
            <a:srgbClr val="2C567A"/>
          </a:solidFill>
          <a:ln>
            <a:noFill/>
          </a:ln>
        </p:spPr>
        <p:style>
          <a:lnRef idx="2">
            <a:schemeClr val="accent1">
              <a:shade val="50000"/>
            </a:schemeClr>
          </a:lnRef>
          <a:fillRef idx="1">
            <a:schemeClr val="accent1"/>
          </a:fillRef>
          <a:effectRef idx="0">
            <a:schemeClr val="accent1"/>
          </a:effectRef>
          <a:fontRef idx="minor">
            <a:schemeClr val="lt1"/>
          </a:fontRef>
        </p:style>
        <p:txBody>
          <a:bodyPr lIns="108850" tIns="54425" rIns="108850" bIns="54425" spcCol="0" rtlCol="0" anchor="ctr"/>
          <a:lstStyle/>
          <a:p>
            <a:pPr algn="ctr"/>
            <a:endParaRPr lang="en-GB"/>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rcRect/>
          <a:stretch/>
        </p:blipFill>
        <p:spPr>
          <a:xfrm>
            <a:off x="7254816" y="0"/>
            <a:ext cx="1889184" cy="680371"/>
          </a:xfrm>
          <a:prstGeom prst="rect">
            <a:avLst/>
          </a:prstGeom>
        </p:spPr>
      </p:pic>
    </p:spTree>
    <p:extLst>
      <p:ext uri="{BB962C8B-B14F-4D97-AF65-F5344CB8AC3E}">
        <p14:creationId xmlns:p14="http://schemas.microsoft.com/office/powerpoint/2010/main" val="2299362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apasnetwork.co.uk/"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twitter.com/TAPASNetwor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53024-10D0-4E25-AD59-3383A6B0B1CD}"/>
              </a:ext>
            </a:extLst>
          </p:cNvPr>
          <p:cNvSpPr>
            <a:spLocks noGrp="1"/>
          </p:cNvSpPr>
          <p:nvPr>
            <p:ph type="ctrTitle"/>
          </p:nvPr>
        </p:nvSpPr>
        <p:spPr/>
        <p:txBody>
          <a:bodyPr>
            <a:normAutofit fontScale="90000"/>
          </a:bodyPr>
          <a:lstStyle/>
          <a:p>
            <a:r>
              <a:rPr lang="en-GB" sz="3100" b="1" dirty="0">
                <a:latin typeface="+mn-lt"/>
              </a:rPr>
              <a:t>FA2: Understanding the potential solutions.</a:t>
            </a:r>
            <a:br>
              <a:rPr lang="en-GB" sz="3100" b="1" dirty="0">
                <a:latin typeface="+mn-lt"/>
              </a:rPr>
            </a:br>
            <a:r>
              <a:rPr lang="en-GB" sz="3100" b="1" dirty="0">
                <a:latin typeface="+mn-lt"/>
              </a:rPr>
              <a:t>Possible interventions, across design, technology and local/national policy </a:t>
            </a:r>
            <a:endParaRPr lang="en-GB" sz="1500" dirty="0"/>
          </a:p>
        </p:txBody>
      </p:sp>
      <p:sp>
        <p:nvSpPr>
          <p:cNvPr id="3" name="Subtitle 2">
            <a:extLst>
              <a:ext uri="{FF2B5EF4-FFF2-40B4-BE49-F238E27FC236}">
                <a16:creationId xmlns:a16="http://schemas.microsoft.com/office/drawing/2014/main" id="{2946414E-09EE-4C93-9813-C18FD7CE7E82}"/>
              </a:ext>
            </a:extLst>
          </p:cNvPr>
          <p:cNvSpPr>
            <a:spLocks noGrp="1"/>
          </p:cNvSpPr>
          <p:nvPr>
            <p:ph type="subTitle" idx="1"/>
          </p:nvPr>
        </p:nvSpPr>
        <p:spPr>
          <a:xfrm>
            <a:off x="685800" y="3886200"/>
            <a:ext cx="7414592" cy="1270992"/>
          </a:xfrm>
        </p:spPr>
        <p:txBody>
          <a:bodyPr>
            <a:normAutofit/>
          </a:bodyPr>
          <a:lstStyle/>
          <a:p>
            <a:r>
              <a:rPr lang="en-GB" sz="2800" b="1" dirty="0"/>
              <a:t>Co-leads</a:t>
            </a:r>
            <a:r>
              <a:rPr lang="en-GB" sz="2800" dirty="0"/>
              <a:t>: Nic Carslaw and Alan Short</a:t>
            </a:r>
          </a:p>
          <a:p>
            <a:r>
              <a:rPr lang="en-GB" sz="2800" dirty="0"/>
              <a:t>Henry Burridge, Alan Robins, </a:t>
            </a:r>
            <a:r>
              <a:rPr lang="en-GB" sz="2800" dirty="0" err="1"/>
              <a:t>Liora</a:t>
            </a:r>
            <a:r>
              <a:rPr lang="en-GB" sz="2800" dirty="0"/>
              <a:t> </a:t>
            </a:r>
            <a:r>
              <a:rPr lang="en-GB" sz="2800" dirty="0" err="1"/>
              <a:t>Malki-Epshtei</a:t>
            </a:r>
            <a:endParaRPr lang="en-GB" sz="2800" dirty="0"/>
          </a:p>
        </p:txBody>
      </p:sp>
    </p:spTree>
    <p:extLst>
      <p:ext uri="{BB962C8B-B14F-4D97-AF65-F5344CB8AC3E}">
        <p14:creationId xmlns:p14="http://schemas.microsoft.com/office/powerpoint/2010/main" val="3243977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1BB34-D56C-4AAF-AF49-F974DAAD35D0}"/>
              </a:ext>
            </a:extLst>
          </p:cNvPr>
          <p:cNvSpPr>
            <a:spLocks noGrp="1"/>
          </p:cNvSpPr>
          <p:nvPr>
            <p:ph type="title"/>
          </p:nvPr>
        </p:nvSpPr>
        <p:spPr/>
        <p:txBody>
          <a:bodyPr>
            <a:noAutofit/>
          </a:bodyPr>
          <a:lstStyle/>
          <a:p>
            <a:r>
              <a:rPr lang="en-GB" sz="2800" b="1" dirty="0">
                <a:latin typeface="+mn-lt"/>
              </a:rPr>
              <a:t>Possible solutions</a:t>
            </a:r>
          </a:p>
        </p:txBody>
      </p:sp>
      <p:sp>
        <p:nvSpPr>
          <p:cNvPr id="3" name="Content Placeholder 2">
            <a:extLst>
              <a:ext uri="{FF2B5EF4-FFF2-40B4-BE49-F238E27FC236}">
                <a16:creationId xmlns:a16="http://schemas.microsoft.com/office/drawing/2014/main" id="{92700A4E-5BDC-4570-A455-2E0EB4BB25F7}"/>
              </a:ext>
            </a:extLst>
          </p:cNvPr>
          <p:cNvSpPr>
            <a:spLocks noGrp="1"/>
          </p:cNvSpPr>
          <p:nvPr>
            <p:ph idx="1"/>
          </p:nvPr>
        </p:nvSpPr>
        <p:spPr/>
        <p:txBody>
          <a:bodyPr>
            <a:normAutofit/>
          </a:bodyPr>
          <a:lstStyle/>
          <a:p>
            <a:r>
              <a:rPr lang="en-GB" sz="2000" dirty="0"/>
              <a:t>Building design and retrofit</a:t>
            </a:r>
          </a:p>
          <a:p>
            <a:r>
              <a:rPr lang="en-GB" sz="2000" dirty="0"/>
              <a:t>Ventilation systems, facades, glazing, materials (buildings and furnishings)</a:t>
            </a:r>
          </a:p>
          <a:p>
            <a:r>
              <a:rPr lang="en-GB" sz="2000" dirty="0"/>
              <a:t>External interventions e.g. traffic interventions like School Streets, green and blue spaces</a:t>
            </a:r>
          </a:p>
          <a:p>
            <a:r>
              <a:rPr lang="en-GB" sz="2000" dirty="0"/>
              <a:t>Behavioural aspects – how we use buildings</a:t>
            </a:r>
          </a:p>
          <a:p>
            <a:r>
              <a:rPr lang="en-GB" sz="2000" dirty="0"/>
              <a:t>Democratised ‘products’ to control the environment – e.g. intelligent devices, predictive models that can be accessed by schools</a:t>
            </a:r>
          </a:p>
          <a:p>
            <a:r>
              <a:rPr lang="en-GB" sz="2000" dirty="0"/>
              <a:t>Managing school locale and travel to and from school </a:t>
            </a:r>
          </a:p>
          <a:p>
            <a:r>
              <a:rPr lang="en-GB" sz="2000" dirty="0"/>
              <a:t>Public policy interventions</a:t>
            </a:r>
          </a:p>
        </p:txBody>
      </p:sp>
    </p:spTree>
    <p:extLst>
      <p:ext uri="{BB962C8B-B14F-4D97-AF65-F5344CB8AC3E}">
        <p14:creationId xmlns:p14="http://schemas.microsoft.com/office/powerpoint/2010/main" val="3599579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4E1CCC3-8529-40CE-85B5-98BAFDE2F228}"/>
              </a:ext>
            </a:extLst>
          </p:cNvPr>
          <p:cNvPicPr>
            <a:picLocks noChangeAspect="1"/>
          </p:cNvPicPr>
          <p:nvPr/>
        </p:nvPicPr>
        <p:blipFill>
          <a:blip r:embed="rId3"/>
          <a:stretch>
            <a:fillRect/>
          </a:stretch>
        </p:blipFill>
        <p:spPr>
          <a:xfrm>
            <a:off x="83291" y="1317355"/>
            <a:ext cx="5043488" cy="2393156"/>
          </a:xfrm>
          <a:prstGeom prst="rect">
            <a:avLst/>
          </a:prstGeom>
        </p:spPr>
      </p:pic>
      <p:pic>
        <p:nvPicPr>
          <p:cNvPr id="2" name="Picture 1">
            <a:extLst>
              <a:ext uri="{FF2B5EF4-FFF2-40B4-BE49-F238E27FC236}">
                <a16:creationId xmlns:a16="http://schemas.microsoft.com/office/drawing/2014/main" id="{05B01FF7-6F09-4231-B92F-9F0382A73567}"/>
              </a:ext>
            </a:extLst>
          </p:cNvPr>
          <p:cNvPicPr>
            <a:picLocks noChangeAspect="1"/>
          </p:cNvPicPr>
          <p:nvPr/>
        </p:nvPicPr>
        <p:blipFill>
          <a:blip r:embed="rId4"/>
          <a:stretch>
            <a:fillRect/>
          </a:stretch>
        </p:blipFill>
        <p:spPr>
          <a:xfrm>
            <a:off x="3193415" y="3429000"/>
            <a:ext cx="5512382" cy="2300131"/>
          </a:xfrm>
          <a:prstGeom prst="rect">
            <a:avLst/>
          </a:prstGeom>
        </p:spPr>
      </p:pic>
      <p:sp>
        <p:nvSpPr>
          <p:cNvPr id="4" name="TextBox 3">
            <a:extLst>
              <a:ext uri="{FF2B5EF4-FFF2-40B4-BE49-F238E27FC236}">
                <a16:creationId xmlns:a16="http://schemas.microsoft.com/office/drawing/2014/main" id="{22D4A5E0-6C7B-4B08-9D1F-11FF3E71475F}"/>
              </a:ext>
            </a:extLst>
          </p:cNvPr>
          <p:cNvSpPr txBox="1"/>
          <p:nvPr/>
        </p:nvSpPr>
        <p:spPr>
          <a:xfrm>
            <a:off x="6405824" y="2096178"/>
            <a:ext cx="2456822" cy="323165"/>
          </a:xfrm>
          <a:prstGeom prst="rect">
            <a:avLst/>
          </a:prstGeom>
          <a:noFill/>
        </p:spPr>
        <p:txBody>
          <a:bodyPr wrap="square" rtlCol="0">
            <a:spAutoFit/>
          </a:bodyPr>
          <a:lstStyle/>
          <a:p>
            <a:r>
              <a:rPr lang="en-GB" sz="1500" dirty="0"/>
              <a:t>Balance against cost….</a:t>
            </a:r>
          </a:p>
        </p:txBody>
      </p:sp>
      <p:sp>
        <p:nvSpPr>
          <p:cNvPr id="5" name="TextBox 4">
            <a:extLst>
              <a:ext uri="{FF2B5EF4-FFF2-40B4-BE49-F238E27FC236}">
                <a16:creationId xmlns:a16="http://schemas.microsoft.com/office/drawing/2014/main" id="{04C7470B-F6C3-44A7-842E-397AC87E5447}"/>
              </a:ext>
            </a:extLst>
          </p:cNvPr>
          <p:cNvSpPr txBox="1"/>
          <p:nvPr/>
        </p:nvSpPr>
        <p:spPr>
          <a:xfrm>
            <a:off x="396910" y="4379499"/>
            <a:ext cx="2208125" cy="715581"/>
          </a:xfrm>
          <a:prstGeom prst="rect">
            <a:avLst/>
          </a:prstGeom>
          <a:noFill/>
        </p:spPr>
        <p:txBody>
          <a:bodyPr wrap="square" rtlCol="0">
            <a:spAutoFit/>
          </a:bodyPr>
          <a:lstStyle/>
          <a:p>
            <a:r>
              <a:rPr lang="en-GB" sz="1350" dirty="0"/>
              <a:t>500 m</a:t>
            </a:r>
            <a:r>
              <a:rPr lang="en-GB" sz="1350" baseline="30000" dirty="0"/>
              <a:t>2</a:t>
            </a:r>
            <a:r>
              <a:rPr lang="en-GB" sz="1350" dirty="0"/>
              <a:t> office space, 25 occupants, one with influenza.</a:t>
            </a:r>
          </a:p>
        </p:txBody>
      </p:sp>
    </p:spTree>
    <p:extLst>
      <p:ext uri="{BB962C8B-B14F-4D97-AF65-F5344CB8AC3E}">
        <p14:creationId xmlns:p14="http://schemas.microsoft.com/office/powerpoint/2010/main" val="1311380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63723A2-2DC4-40B2-92BA-51959125C36F}"/>
              </a:ext>
            </a:extLst>
          </p:cNvPr>
          <p:cNvPicPr>
            <a:picLocks noChangeAspect="1"/>
          </p:cNvPicPr>
          <p:nvPr/>
        </p:nvPicPr>
        <p:blipFill>
          <a:blip r:embed="rId2"/>
          <a:stretch>
            <a:fillRect/>
          </a:stretch>
        </p:blipFill>
        <p:spPr>
          <a:xfrm>
            <a:off x="539552" y="836712"/>
            <a:ext cx="3598179" cy="2786633"/>
          </a:xfrm>
          <a:prstGeom prst="rect">
            <a:avLst/>
          </a:prstGeom>
        </p:spPr>
      </p:pic>
      <p:pic>
        <p:nvPicPr>
          <p:cNvPr id="3" name="Picture 2">
            <a:extLst>
              <a:ext uri="{FF2B5EF4-FFF2-40B4-BE49-F238E27FC236}">
                <a16:creationId xmlns:a16="http://schemas.microsoft.com/office/drawing/2014/main" id="{86D4499A-D7D0-4894-BDC9-0CA3A5B23FB1}"/>
              </a:ext>
            </a:extLst>
          </p:cNvPr>
          <p:cNvPicPr>
            <a:picLocks noChangeAspect="1"/>
          </p:cNvPicPr>
          <p:nvPr/>
        </p:nvPicPr>
        <p:blipFill>
          <a:blip r:embed="rId3"/>
          <a:stretch>
            <a:fillRect/>
          </a:stretch>
        </p:blipFill>
        <p:spPr>
          <a:xfrm>
            <a:off x="467544" y="3861048"/>
            <a:ext cx="4246041" cy="1710635"/>
          </a:xfrm>
          <a:prstGeom prst="rect">
            <a:avLst/>
          </a:prstGeom>
        </p:spPr>
      </p:pic>
      <p:pic>
        <p:nvPicPr>
          <p:cNvPr id="4" name="Picture 3">
            <a:extLst>
              <a:ext uri="{FF2B5EF4-FFF2-40B4-BE49-F238E27FC236}">
                <a16:creationId xmlns:a16="http://schemas.microsoft.com/office/drawing/2014/main" id="{D1CE68AD-5255-433F-8275-3228F7D496CC}"/>
              </a:ext>
            </a:extLst>
          </p:cNvPr>
          <p:cNvPicPr>
            <a:picLocks noChangeAspect="1"/>
          </p:cNvPicPr>
          <p:nvPr/>
        </p:nvPicPr>
        <p:blipFill>
          <a:blip r:embed="rId4"/>
          <a:stretch>
            <a:fillRect/>
          </a:stretch>
        </p:blipFill>
        <p:spPr>
          <a:xfrm>
            <a:off x="4572000" y="1700808"/>
            <a:ext cx="4193955" cy="3091234"/>
          </a:xfrm>
          <a:prstGeom prst="rect">
            <a:avLst/>
          </a:prstGeom>
        </p:spPr>
      </p:pic>
    </p:spTree>
    <p:extLst>
      <p:ext uri="{BB962C8B-B14F-4D97-AF65-F5344CB8AC3E}">
        <p14:creationId xmlns:p14="http://schemas.microsoft.com/office/powerpoint/2010/main" val="100253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98601B-7549-4295-B3BD-FFD8E6475288}"/>
              </a:ext>
            </a:extLst>
          </p:cNvPr>
          <p:cNvPicPr>
            <a:picLocks noChangeAspect="1"/>
          </p:cNvPicPr>
          <p:nvPr/>
        </p:nvPicPr>
        <p:blipFill>
          <a:blip r:embed="rId2"/>
          <a:stretch>
            <a:fillRect/>
          </a:stretch>
        </p:blipFill>
        <p:spPr>
          <a:xfrm>
            <a:off x="971600" y="1052736"/>
            <a:ext cx="6781800" cy="3429000"/>
          </a:xfrm>
          <a:prstGeom prst="rect">
            <a:avLst/>
          </a:prstGeom>
        </p:spPr>
      </p:pic>
      <p:sp>
        <p:nvSpPr>
          <p:cNvPr id="3" name="TextBox 2">
            <a:extLst>
              <a:ext uri="{FF2B5EF4-FFF2-40B4-BE49-F238E27FC236}">
                <a16:creationId xmlns:a16="http://schemas.microsoft.com/office/drawing/2014/main" id="{CF0AF957-9982-4A65-8FA1-31DCCC7C3982}"/>
              </a:ext>
            </a:extLst>
          </p:cNvPr>
          <p:cNvSpPr txBox="1"/>
          <p:nvPr/>
        </p:nvSpPr>
        <p:spPr>
          <a:xfrm>
            <a:off x="1043608" y="4797152"/>
            <a:ext cx="6781800" cy="646331"/>
          </a:xfrm>
          <a:prstGeom prst="rect">
            <a:avLst/>
          </a:prstGeom>
          <a:noFill/>
        </p:spPr>
        <p:txBody>
          <a:bodyPr wrap="square" rtlCol="0">
            <a:spAutoFit/>
          </a:bodyPr>
          <a:lstStyle/>
          <a:p>
            <a:r>
              <a:rPr lang="en-GB" dirty="0"/>
              <a:t>We will aim to provide a similar review for indoor air quality and then pass on to FA3 to rank effectiveness…</a:t>
            </a:r>
          </a:p>
        </p:txBody>
      </p:sp>
    </p:spTree>
    <p:extLst>
      <p:ext uri="{BB962C8B-B14F-4D97-AF65-F5344CB8AC3E}">
        <p14:creationId xmlns:p14="http://schemas.microsoft.com/office/powerpoint/2010/main" val="340289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130D23-B455-4F29-8CD1-D48BDD88A3F6}"/>
              </a:ext>
            </a:extLst>
          </p:cNvPr>
          <p:cNvSpPr>
            <a:spLocks noGrp="1"/>
          </p:cNvSpPr>
          <p:nvPr>
            <p:ph type="title"/>
          </p:nvPr>
        </p:nvSpPr>
        <p:spPr/>
        <p:txBody>
          <a:bodyPr>
            <a:noAutofit/>
          </a:bodyPr>
          <a:lstStyle/>
          <a:p>
            <a:r>
              <a:rPr lang="en-GB" sz="3600" b="1" dirty="0"/>
              <a:t>Ongoing Activities</a:t>
            </a:r>
          </a:p>
        </p:txBody>
      </p:sp>
      <p:sp>
        <p:nvSpPr>
          <p:cNvPr id="5" name="Content Placeholder 4">
            <a:extLst>
              <a:ext uri="{FF2B5EF4-FFF2-40B4-BE49-F238E27FC236}">
                <a16:creationId xmlns:a16="http://schemas.microsoft.com/office/drawing/2014/main" id="{11ECF574-663F-4937-B7DF-412A6487A1D5}"/>
              </a:ext>
            </a:extLst>
          </p:cNvPr>
          <p:cNvSpPr>
            <a:spLocks noGrp="1"/>
          </p:cNvSpPr>
          <p:nvPr>
            <p:ph idx="1"/>
          </p:nvPr>
        </p:nvSpPr>
        <p:spPr/>
        <p:txBody>
          <a:bodyPr>
            <a:normAutofit/>
          </a:bodyPr>
          <a:lstStyle/>
          <a:p>
            <a:r>
              <a:rPr lang="en-GB" sz="2000" dirty="0"/>
              <a:t>Split interventions into internal and external</a:t>
            </a:r>
          </a:p>
          <a:p>
            <a:r>
              <a:rPr lang="en-GB" sz="2000" dirty="0"/>
              <a:t>Sub-groups will review material to report back at group meetings</a:t>
            </a:r>
          </a:p>
          <a:p>
            <a:r>
              <a:rPr lang="en-GB" sz="2000" dirty="0"/>
              <a:t>Review of school buildings to see if we can characterise them</a:t>
            </a:r>
          </a:p>
          <a:p>
            <a:r>
              <a:rPr lang="en-GB" sz="2000" dirty="0"/>
              <a:t>Identify partners to help</a:t>
            </a:r>
          </a:p>
          <a:p>
            <a:r>
              <a:rPr lang="en-GB" sz="2000" dirty="0"/>
              <a:t>Work towards a review paper and workshop next year</a:t>
            </a:r>
          </a:p>
          <a:p>
            <a:r>
              <a:rPr lang="en-GB" sz="2000" dirty="0"/>
              <a:t>Start thinking about links to FA3</a:t>
            </a:r>
          </a:p>
          <a:p>
            <a:pPr lvl="1"/>
            <a:r>
              <a:rPr lang="en-GB" sz="2000" dirty="0"/>
              <a:t>need to decide what is the intervention we are aiming at (is it a change of temperature, air changes, pollutant levels etc.)</a:t>
            </a:r>
          </a:p>
          <a:p>
            <a:pPr lvl="1"/>
            <a:r>
              <a:rPr lang="en-GB" sz="2000" dirty="0"/>
              <a:t>providing a means of comparing the efficacy of different interventions.</a:t>
            </a:r>
          </a:p>
          <a:p>
            <a:endParaRPr lang="en-GB" dirty="0"/>
          </a:p>
        </p:txBody>
      </p:sp>
    </p:spTree>
    <p:extLst>
      <p:ext uri="{BB962C8B-B14F-4D97-AF65-F5344CB8AC3E}">
        <p14:creationId xmlns:p14="http://schemas.microsoft.com/office/powerpoint/2010/main" val="3776073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49" y="6166098"/>
            <a:ext cx="9143351" cy="216074"/>
          </a:xfrm>
          <a:prstGeom prst="rect">
            <a:avLst/>
          </a:prstGeom>
          <a:solidFill>
            <a:srgbClr val="2C567A"/>
          </a:solidFill>
          <a:ln>
            <a:noFill/>
          </a:ln>
        </p:spPr>
        <p:style>
          <a:lnRef idx="2">
            <a:schemeClr val="accent1">
              <a:shade val="50000"/>
            </a:schemeClr>
          </a:lnRef>
          <a:fillRef idx="1">
            <a:schemeClr val="accent1"/>
          </a:fillRef>
          <a:effectRef idx="0">
            <a:schemeClr val="accent1"/>
          </a:effectRef>
          <a:fontRef idx="minor">
            <a:schemeClr val="lt1"/>
          </a:fontRef>
        </p:style>
        <p:txBody>
          <a:bodyPr lIns="108850" tIns="54425" rIns="108850" bIns="54425" spcCol="0" rtlCol="0" anchor="ctr"/>
          <a:lstStyle/>
          <a:p>
            <a:pPr algn="ctr"/>
            <a:endParaRPr lang="en-GB"/>
          </a:p>
        </p:txBody>
      </p:sp>
      <p:sp>
        <p:nvSpPr>
          <p:cNvPr id="11" name="TextBox 10"/>
          <p:cNvSpPr txBox="1"/>
          <p:nvPr/>
        </p:nvSpPr>
        <p:spPr>
          <a:xfrm>
            <a:off x="1752296" y="1916832"/>
            <a:ext cx="5688632" cy="2677656"/>
          </a:xfrm>
          <a:prstGeom prst="rect">
            <a:avLst/>
          </a:prstGeom>
          <a:noFill/>
        </p:spPr>
        <p:txBody>
          <a:bodyPr wrap="square" rtlCol="0">
            <a:spAutoFit/>
          </a:bodyPr>
          <a:lstStyle/>
          <a:p>
            <a:pPr algn="ctr"/>
            <a:r>
              <a:rPr lang="en-GB" sz="2400" dirty="0">
                <a:latin typeface="Trebuchet MS" panose="020B0603020202020204" pitchFamily="34" charset="0"/>
              </a:rPr>
              <a:t>Tackling Air Pollution at School (TAPAS)</a:t>
            </a:r>
          </a:p>
          <a:p>
            <a:pPr algn="ctr"/>
            <a:endParaRPr lang="en-GB" sz="2400" dirty="0">
              <a:latin typeface="Trebuchet MS" panose="020B0603020202020204" pitchFamily="34" charset="0"/>
            </a:endParaRPr>
          </a:p>
          <a:p>
            <a:pPr algn="ctr"/>
            <a:r>
              <a:rPr lang="en-GB" sz="2400" dirty="0">
                <a:latin typeface="Trebuchet MS" panose="020B0603020202020204" pitchFamily="34" charset="0"/>
              </a:rPr>
              <a:t>Web: </a:t>
            </a:r>
            <a:r>
              <a:rPr lang="en-GB" sz="2400" dirty="0" err="1">
                <a:latin typeface="Trebuchet MS" panose="020B0603020202020204" pitchFamily="34" charset="0"/>
                <a:hlinkClick r:id="rId3"/>
              </a:rPr>
              <a:t>www.tapasnetwork.co.uk</a:t>
            </a:r>
            <a:endParaRPr lang="en-GB" sz="2400" dirty="0">
              <a:latin typeface="Trebuchet MS" panose="020B0603020202020204" pitchFamily="34" charset="0"/>
            </a:endParaRPr>
          </a:p>
          <a:p>
            <a:pPr algn="ctr"/>
            <a:endParaRPr lang="en-GB" sz="2400" dirty="0">
              <a:latin typeface="Trebuchet MS" panose="020B0603020202020204" pitchFamily="34" charset="0"/>
            </a:endParaRPr>
          </a:p>
          <a:p>
            <a:pPr algn="ctr"/>
            <a:r>
              <a:rPr lang="en-GB" sz="2400" dirty="0">
                <a:latin typeface="Trebuchet MS" panose="020B0603020202020204" pitchFamily="34" charset="0"/>
              </a:rPr>
              <a:t>Twitter: </a:t>
            </a:r>
            <a:r>
              <a:rPr lang="en-GB" sz="2400" dirty="0">
                <a:latin typeface="Trebuchet MS" panose="020B0603020202020204" pitchFamily="34" charset="0"/>
                <a:hlinkClick r:id="rId4"/>
              </a:rPr>
              <a:t>@TAPASNetwork</a:t>
            </a:r>
            <a:endParaRPr lang="en-GB" sz="2400" dirty="0">
              <a:latin typeface="Trebuchet MS" panose="020B0603020202020204" pitchFamily="34" charset="0"/>
            </a:endParaRPr>
          </a:p>
          <a:p>
            <a:pPr algn="ctr"/>
            <a:endParaRPr lang="en-GB" sz="2400" dirty="0">
              <a:latin typeface="Trebuchet MS" panose="020B0603020202020204" pitchFamily="34" charset="0"/>
            </a:endParaRPr>
          </a:p>
          <a:p>
            <a:pPr algn="ctr"/>
            <a:r>
              <a:rPr lang="en-GB" sz="2400" dirty="0">
                <a:latin typeface="Trebuchet MS" panose="020B0603020202020204" pitchFamily="34" charset="0"/>
              </a:rPr>
              <a:t>Email: sb2257@cam.ac.uk</a:t>
            </a:r>
          </a:p>
        </p:txBody>
      </p:sp>
    </p:spTree>
    <p:extLst>
      <p:ext uri="{BB962C8B-B14F-4D97-AF65-F5344CB8AC3E}">
        <p14:creationId xmlns:p14="http://schemas.microsoft.com/office/powerpoint/2010/main" val="4201383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408</Words>
  <Application>Microsoft Office PowerPoint</Application>
  <PresentationFormat>On-screen Show (4:3)</PresentationFormat>
  <Paragraphs>34</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Trebuchet MS</vt:lpstr>
      <vt:lpstr>Office Theme</vt:lpstr>
      <vt:lpstr>FA2: Understanding the potential solutions. Possible interventions, across design, technology and local/national policy </vt:lpstr>
      <vt:lpstr>Possible solutions</vt:lpstr>
      <vt:lpstr>PowerPoint Presentation</vt:lpstr>
      <vt:lpstr>PowerPoint Presentation</vt:lpstr>
      <vt:lpstr>PowerPoint Presentation</vt:lpstr>
      <vt:lpstr>Ongoing Activities</vt:lpstr>
      <vt:lpstr>PowerPoint Presentation</vt:lpstr>
    </vt:vector>
  </TitlesOfParts>
  <Company>University of Cambridge - Maths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Elaine Paterson</dc:creator>
  <cp:lastModifiedBy>Sophy Bristow</cp:lastModifiedBy>
  <cp:revision>26</cp:revision>
  <dcterms:created xsi:type="dcterms:W3CDTF">2017-04-12T08:55:09Z</dcterms:created>
  <dcterms:modified xsi:type="dcterms:W3CDTF">2020-10-29T11:54:13Z</dcterms:modified>
</cp:coreProperties>
</file>