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8" r:id="rId6"/>
    <p:sldId id="256" r:id="rId7"/>
    <p:sldId id="259" r:id="rId8"/>
    <p:sldId id="260" r:id="rId9"/>
    <p:sldId id="261" r:id="rId10"/>
    <p:sldId id="262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B1039-20AA-437C-B668-B86DE1EEA09B}" v="54" dt="2020-10-20T11:10:33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Number of STARS accredited schools between 2014 and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Tracker'!$A$2</c:f>
              <c:strCache>
                <c:ptCount val="1"/>
                <c:pt idx="0">
                  <c:v>Engaged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'Annual Tracker'!$B$1:$F$1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'Annual Tracker'!$B$2:$F$2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8-467E-B7D5-8C0A4F14DD42}"/>
            </c:ext>
          </c:extLst>
        </c:ser>
        <c:ser>
          <c:idx val="1"/>
          <c:order val="1"/>
          <c:tx>
            <c:strRef>
              <c:f>'Annual Tracker'!$A$3</c:f>
              <c:strCache>
                <c:ptCount val="1"/>
                <c:pt idx="0">
                  <c:v>Bronze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'Annual Tracker'!$B$1:$F$1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'Annual Tracker'!$B$3:$F$3</c:f>
              <c:numCache>
                <c:formatCode>General</c:formatCode>
                <c:ptCount val="5"/>
                <c:pt idx="0">
                  <c:v>3</c:v>
                </c:pt>
                <c:pt idx="1">
                  <c:v>15</c:v>
                </c:pt>
                <c:pt idx="2">
                  <c:v>25</c:v>
                </c:pt>
                <c:pt idx="3">
                  <c:v>26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8-467E-B7D5-8C0A4F14DD42}"/>
            </c:ext>
          </c:extLst>
        </c:ser>
        <c:ser>
          <c:idx val="2"/>
          <c:order val="2"/>
          <c:tx>
            <c:strRef>
              <c:f>'Annual Tracker'!$A$4</c:f>
              <c:strCache>
                <c:ptCount val="1"/>
                <c:pt idx="0">
                  <c:v>Silver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'Annual Tracker'!$B$1:$F$1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'Annual Tracker'!$B$4:$F$4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8-467E-B7D5-8C0A4F14DD42}"/>
            </c:ext>
          </c:extLst>
        </c:ser>
        <c:ser>
          <c:idx val="3"/>
          <c:order val="3"/>
          <c:tx>
            <c:strRef>
              <c:f>'Annual Tracker'!$A$5</c:f>
              <c:strCache>
                <c:ptCount val="1"/>
                <c:pt idx="0">
                  <c:v>Gold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'Annual Tracker'!$B$1:$F$1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'Annual Tracker'!$B$5:$F$5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9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88-467E-B7D5-8C0A4F14DD42}"/>
            </c:ext>
          </c:extLst>
        </c:ser>
        <c:ser>
          <c:idx val="4"/>
          <c:order val="4"/>
          <c:tx>
            <c:strRef>
              <c:f>'Annual Tracker'!$A$6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'Annual Tracker'!$B$1:$F$1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'Annual Tracker'!$B$6:$F$6</c:f>
              <c:numCache>
                <c:formatCode>General</c:formatCode>
                <c:ptCount val="5"/>
                <c:pt idx="0">
                  <c:v>3</c:v>
                </c:pt>
                <c:pt idx="1">
                  <c:v>17</c:v>
                </c:pt>
                <c:pt idx="2">
                  <c:v>41</c:v>
                </c:pt>
                <c:pt idx="3">
                  <c:v>52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88-467E-B7D5-8C0A4F14D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191055"/>
        <c:axId val="686650335"/>
      </c:barChart>
      <c:catAx>
        <c:axId val="68619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6650335"/>
        <c:crosses val="autoZero"/>
        <c:auto val="1"/>
        <c:lblAlgn val="ctr"/>
        <c:lblOffset val="100"/>
        <c:noMultiLvlLbl val="0"/>
      </c:catAx>
      <c:valAx>
        <c:axId val="686650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6191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244B-0A5F-48EB-999D-974B935BC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E8171-E6CF-45C6-9FFE-532E911CC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483FC-5FE7-4827-9455-85501329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CA596-E3DD-455C-B811-A6E372E4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AA6A6-3F1D-48C3-872E-800CF0C2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9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D08D-25F0-4239-BABA-A7F69F53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0C75-3D3F-4029-912F-D6C968C0A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F495C-6772-4564-8FFB-C4CDD769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420A9-A895-4B54-850A-1254F0B5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A40D-7D40-4E15-91D6-F180EA2C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6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28386-B037-47FC-A7E9-A124F5D05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1E330-4707-4EAF-9D94-C244F9009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1C89E-6542-4372-BD48-840C3F59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2D926-E778-4FB4-B50C-99ABBE74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D7CCE-30F3-47EE-8B20-FAADD39D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4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1D5B61-4FE6-414D-B213-7F3A1B473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19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7162" y="2757344"/>
            <a:ext cx="4852935" cy="530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667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 of Presentation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7156" y="3287619"/>
            <a:ext cx="3292877" cy="3901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 heading position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4467C-207C-BB40-95E4-4F1C5989E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302" y="5555675"/>
            <a:ext cx="1488180" cy="819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9B206-5E91-2049-9C80-8A4C7875C4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95119" y="475437"/>
            <a:ext cx="1294495" cy="7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78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033" y="1402683"/>
            <a:ext cx="8354744" cy="5793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73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033" y="2417233"/>
            <a:ext cx="8354744" cy="35505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>
                <a:latin typeface="Arial"/>
                <a:cs typeface="Arial"/>
              </a:defRPr>
            </a:lvl1pPr>
            <a:lvl2pPr algn="l">
              <a:defRPr sz="1867" b="0" i="0">
                <a:latin typeface="Arial"/>
                <a:cs typeface="Arial"/>
              </a:defRPr>
            </a:lvl2pPr>
            <a:lvl3pPr algn="l">
              <a:tabLst/>
              <a:defRPr sz="16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219C85-6948-1D4C-B496-9896AA8CF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69" y="483599"/>
            <a:ext cx="2039936" cy="58944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55E890-20E9-F149-AF07-A3B54B49EA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0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033" y="1402683"/>
            <a:ext cx="8354744" cy="5793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73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033" y="2417233"/>
            <a:ext cx="8354744" cy="35505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>
                <a:latin typeface="Arial"/>
                <a:cs typeface="Arial"/>
              </a:defRPr>
            </a:lvl1pPr>
            <a:lvl2pPr algn="l">
              <a:defRPr sz="1867" b="0" i="0">
                <a:latin typeface="Arial"/>
                <a:cs typeface="Arial"/>
              </a:defRPr>
            </a:lvl2pPr>
            <a:lvl3pPr algn="l">
              <a:tabLst/>
              <a:defRPr sz="16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4A99F-8BD9-E54F-B99C-8B804FFBC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69" y="483599"/>
            <a:ext cx="2039936" cy="58944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EA8804-DD32-5143-8B9E-0999F8DCA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6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033" y="1402683"/>
            <a:ext cx="8354744" cy="5793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73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033" y="2417233"/>
            <a:ext cx="8354744" cy="35505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>
                <a:latin typeface="Arial"/>
                <a:cs typeface="Arial"/>
              </a:defRPr>
            </a:lvl1pPr>
            <a:lvl2pPr algn="l">
              <a:defRPr sz="1867" b="0" i="0">
                <a:latin typeface="Arial"/>
                <a:cs typeface="Arial"/>
              </a:defRPr>
            </a:lvl2pPr>
            <a:lvl3pPr algn="l">
              <a:tabLst/>
              <a:defRPr sz="16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42BA4-2F29-9D41-B4A8-4769C406B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69" y="483599"/>
            <a:ext cx="2039936" cy="589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87904-4123-3344-B97B-8B0952E2C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4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033" y="1402683"/>
            <a:ext cx="8354744" cy="5793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73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033" y="2417233"/>
            <a:ext cx="8354744" cy="35505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>
                <a:latin typeface="Arial"/>
                <a:cs typeface="Arial"/>
              </a:defRPr>
            </a:lvl1pPr>
            <a:lvl2pPr algn="l">
              <a:defRPr sz="1867" b="0" i="0">
                <a:latin typeface="Arial"/>
                <a:cs typeface="Arial"/>
              </a:defRPr>
            </a:lvl2pPr>
            <a:lvl3pPr algn="l">
              <a:tabLst/>
              <a:defRPr sz="16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9D4C9-711E-B244-96DF-5A6C8D6B6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69" y="483599"/>
            <a:ext cx="2039936" cy="58944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864A052-18F9-9640-8BC4-E93E47038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8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033" y="1402683"/>
            <a:ext cx="8354744" cy="5793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73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033" y="2417233"/>
            <a:ext cx="8354744" cy="35505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>
                <a:latin typeface="Arial"/>
                <a:cs typeface="Arial"/>
              </a:defRPr>
            </a:lvl1pPr>
            <a:lvl2pPr algn="l">
              <a:defRPr sz="1867" b="0" i="0">
                <a:latin typeface="Arial"/>
                <a:cs typeface="Arial"/>
              </a:defRPr>
            </a:lvl2pPr>
            <a:lvl3pPr algn="l">
              <a:tabLst/>
              <a:defRPr sz="16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C5C660-50DF-F442-967C-23D500613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69" y="483599"/>
            <a:ext cx="2039936" cy="58944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51FE84-0A4A-4849-B1A4-FF2E56333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7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7AEF-B404-4D7C-B11C-F6E9386B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B407-F974-4AFF-BF7C-C17DC58D7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92A3C-1702-4B03-BCD0-FDAEA2CF3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98A79-EFDF-4D93-8669-BEEA104A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943-E1A5-459B-8C10-529F7E15B234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29FF2-00B5-47BD-AD51-F270D24D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A79D9-8DEA-4F02-B13A-E766B187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4306-A847-4DB0-978A-8186C5B9F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7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E4B19-9969-4DAF-9A51-8568ACD1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FA69-028D-423B-9C7B-120E8AB8A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287B2-B20B-4BCF-B562-F72EF0CC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12B19-0824-478A-8A82-5F603000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81FC0-84D3-4607-82FA-D36BB1B2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8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4FB2-5E8B-4D11-8324-35606FBB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4565D-6873-4229-9567-E14E773B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F98FE-21F7-4129-B0DF-D8DA6608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DA7D9-FD79-438F-A875-75C05820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FED71-57C8-473F-84C3-603ECA6A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329A-6A89-4B8B-ACA2-C3BF87F1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837B3-A9C1-40E9-83E3-D1140FB54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8CEBA-3728-4F8B-BCBC-1B07B05AD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11D1A-2969-4F53-8F0F-11D89BA0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7BC2A-3230-4C9B-873D-37CC8E7E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719A3-5D36-4F57-B82F-57FA394E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0E91-7DD9-4D15-ADB7-B7C21BE8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28626-EFAD-4048-ACA8-BE8CFAB8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0911F-8AB6-48F4-B2FB-6842C0BE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A548D-C4EF-4138-A129-2D23460C6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31BF3-DDE2-4E06-A243-A2C05C85A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BB98C-5218-4722-AECE-F29A1549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91861-9F65-44A9-AC23-B5A2B59F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B18F4E-B22B-4EEB-81F1-BF4F5B98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7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C7C2-A7D2-4962-A0AE-CFEB1256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99619-12DD-4A02-BAFF-80857EAF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2767C-2CC6-4B82-8DEA-F885118F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B1532-7B20-4E9F-AC5F-91A37850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5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2C935-FD78-4D34-88FF-2063520E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C28D3-3109-4D07-B054-CB2611F9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CBA77-6F7C-4833-A737-472BC791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6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671D-4F7D-4144-AADA-3B674B27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179C7-2EA5-4BD3-8A23-A12951407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43F4B-951F-4963-B90A-22733F6A1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A58F2-3956-47C6-9FC6-9FE14369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24FEE-17B1-4DEB-844B-E499AF1B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2E0DC-329B-42CC-A632-5C248D7E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6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4E63-6526-4881-93F6-00FC4CB8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17D51-1B2C-46A2-A70E-3BED32ACE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50EB1-6D6B-4FCC-A6E6-17B245E76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2634B-1B06-4CC0-A8C1-B04E1919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64F4B-2CBC-4BAD-82B5-DA9D5918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1ED1C-169E-4D16-8F38-EC66958F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3526C-72C7-4F0C-9119-D05C7EEE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B2285-2C82-4890-9913-745D34265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1CA2-6E60-44AE-A1A6-7BF5E2E29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85730-7397-4CBC-AD34-803A6F332306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935D8-28AF-4A2B-A537-1960AEBD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50C39-6CC1-409C-BC35-CC71EFAA6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1705-3C31-4F5B-86B2-556805452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8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FD06262-2E68-7A43-95FB-5BA7EF5AE622}"/>
              </a:ext>
            </a:extLst>
          </p:cNvPr>
          <p:cNvSpPr/>
          <p:nvPr userDrawn="1"/>
        </p:nvSpPr>
        <p:spPr>
          <a:xfrm>
            <a:off x="476469" y="483599"/>
            <a:ext cx="11211035" cy="5894400"/>
          </a:xfrm>
          <a:custGeom>
            <a:avLst/>
            <a:gdLst>
              <a:gd name="connsiteX0" fmla="*/ 0 w 8408276"/>
              <a:gd name="connsiteY0" fmla="*/ 0 h 4420800"/>
              <a:gd name="connsiteX1" fmla="*/ 8408276 w 8408276"/>
              <a:gd name="connsiteY1" fmla="*/ 0 h 4420800"/>
              <a:gd name="connsiteX2" fmla="*/ 8408276 w 8408276"/>
              <a:gd name="connsiteY2" fmla="*/ 3411978 h 4420800"/>
              <a:gd name="connsiteX3" fmla="*/ 6758955 w 8408276"/>
              <a:gd name="connsiteY3" fmla="*/ 4420800 h 4420800"/>
              <a:gd name="connsiteX4" fmla="*/ 0 w 8408276"/>
              <a:gd name="connsiteY4" fmla="*/ 4420800 h 44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8276" h="4420800">
                <a:moveTo>
                  <a:pt x="0" y="0"/>
                </a:moveTo>
                <a:lnTo>
                  <a:pt x="8408276" y="0"/>
                </a:lnTo>
                <a:lnTo>
                  <a:pt x="8408276" y="3411978"/>
                </a:lnTo>
                <a:lnTo>
                  <a:pt x="6758955" y="4420800"/>
                </a:lnTo>
                <a:lnTo>
                  <a:pt x="0" y="442080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8E03977C-A74E-0547-84D5-0C68DFF8A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455" y="5892166"/>
            <a:ext cx="1359339" cy="366183"/>
          </a:xfrm>
          <a:prstGeom prst="rect">
            <a:avLst/>
          </a:prstGeom>
        </p:spPr>
        <p:txBody>
          <a:bodyPr/>
          <a:lstStyle>
            <a:lvl1pPr algn="ctr">
              <a:defRPr sz="13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3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enjoywalthamforest.co.uk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stars.tfl.gov.uk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1C77C5-755E-AE46-BB14-5CD4540A7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with schools in Waltham Forest to tackle air pollution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F078A8B-F918-C640-9FA0-CD370E56F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7155" y="3675232"/>
            <a:ext cx="5180920" cy="1182518"/>
          </a:xfrm>
        </p:spPr>
        <p:txBody>
          <a:bodyPr>
            <a:normAutofit fontScale="92500"/>
          </a:bodyPr>
          <a:lstStyle/>
          <a:p>
            <a:r>
              <a:rPr lang="en-US" sz="1700" dirty="0"/>
              <a:t>Peter Carey</a:t>
            </a:r>
          </a:p>
          <a:p>
            <a:r>
              <a:rPr lang="en-US" sz="1700" dirty="0"/>
              <a:t>Service Manager, Air Quality &amp; Environmental Protection</a:t>
            </a:r>
          </a:p>
          <a:p>
            <a:endParaRPr lang="en-US" sz="1700" dirty="0"/>
          </a:p>
          <a:p>
            <a:r>
              <a:rPr lang="en-US" sz="1700" dirty="0"/>
              <a:t>23 October 2020</a:t>
            </a:r>
          </a:p>
        </p:txBody>
      </p:sp>
    </p:spTree>
    <p:extLst>
      <p:ext uri="{BB962C8B-B14F-4D97-AF65-F5344CB8AC3E}">
        <p14:creationId xmlns:p14="http://schemas.microsoft.com/office/powerpoint/2010/main" val="110271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D25099-A6DB-437A-9198-D25DABBA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Waltham Forest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4CF9DE-25EA-4F42-B6B9-157BD7A99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2795"/>
            <a:ext cx="5181600" cy="435133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Borough in north east London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Population c.275,000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One of the host boroughs for 2012 Olympics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AQMA designated in 2001 regarding PM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NO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8E11305B-BD5A-4AED-AF95-AC03BA3A3B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481742"/>
            <a:ext cx="6154347" cy="4351337"/>
          </a:xfrm>
        </p:spPr>
      </p:pic>
    </p:spTree>
    <p:extLst>
      <p:ext uri="{BB962C8B-B14F-4D97-AF65-F5344CB8AC3E}">
        <p14:creationId xmlns:p14="http://schemas.microsoft.com/office/powerpoint/2010/main" val="359500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BCF-88F6-44F5-9B65-A3F8D49C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Mini-Holland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FCA64-CBA8-4259-BAE7-9540756F81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Mayor of London award to three London boroughs in 2014 of £27M to improve cycling in each borough.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WF’s priorities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network of excellent cycle routes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Making our residential areas great places to cycle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Making cycle parking easy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Involving the community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Encouraging more people to cycle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Making cycling safer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Monitoring our progress and learning from what we do</a:t>
            </a: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457200" lvl="1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https://enjoywalthamforest.co.uk/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 descr="Graphical user interface&#10;&#10;Description automatically generated">
            <a:extLst>
              <a:ext uri="{FF2B5EF4-FFF2-40B4-BE49-F238E27FC236}">
                <a16:creationId xmlns:a16="http://schemas.microsoft.com/office/drawing/2014/main" id="{E2D9BFB6-01E8-4A71-B3A8-C4522AFD3E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2" t="21193" r="44804" b="8665"/>
          <a:stretch/>
        </p:blipFill>
        <p:spPr>
          <a:xfrm>
            <a:off x="6973964" y="871906"/>
            <a:ext cx="4201160" cy="5305057"/>
          </a:xfrm>
        </p:spPr>
      </p:pic>
    </p:spTree>
    <p:extLst>
      <p:ext uri="{BB962C8B-B14F-4D97-AF65-F5344CB8AC3E}">
        <p14:creationId xmlns:p14="http://schemas.microsoft.com/office/powerpoint/2010/main" val="203207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4D22-0E32-4FBC-B8BE-A9ED358F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Working with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E06C-8E8D-4917-BFCC-177A265532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Half of car journeys in outer London less than two miles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‘School run’ journeys in London account for more than 1 in 5 car journeys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Children are particularly affected by air pollution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Opportunities to influence behaviour of children and their parents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752F8F-D0CD-47FB-B384-23BCEC63BB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1920" y="1502732"/>
            <a:ext cx="4521199" cy="50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7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77C3-024E-4FC5-A7F9-7F4A2C6B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Transport for London ‘STARS’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E3CC-4332-4783-99F1-A605483A16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STARS – Sustainable Travel: Active, Responsible, Safe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Range of activities tailored to what each schools wants to do. Bronze, Silver, Gold levels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57 schools in Waltham Forest currently accredited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https://stars.tfl.gov.uk/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B541BC-1D50-4690-BD2C-CDD900D12CE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9711879"/>
              </p:ext>
            </p:extLst>
          </p:nvPr>
        </p:nvGraphicFramePr>
        <p:xfrm>
          <a:off x="6517640" y="16906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438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689A-4A10-47FA-909D-9CA85519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 activities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B300-971A-4690-9B65-B759262F23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Walk to school week – 52 primary schools participated in 2019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Mini tour de Waltham Forest – 19 primary schools and 190 pupils taking part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Teen Tour de Waltham Forest – 5 secondary schools attended, held at the Velodrome in the Olympic Park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Pedometer challenge in 2019 to encourage walking to school, over 7000 pedometers distributed to school children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C92DB6-E2B0-4D83-8854-99FE52813D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1550" y="1365568"/>
            <a:ext cx="4123350" cy="273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60D2BB-CD79-4590-8B78-1D5BA4BEF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575" y="4001294"/>
            <a:ext cx="4101300" cy="27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8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A7D5BF-9BB3-4EFC-96FF-351A4FE17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6" y="1081723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Anti-idling events at schools</a:t>
            </a:r>
          </a:p>
          <a:p>
            <a:pPr algn="ctr"/>
            <a:r>
              <a:rPr lang="en-GB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including school assemblies</a:t>
            </a:r>
          </a:p>
          <a:p>
            <a:endParaRPr lang="en-GB" dirty="0"/>
          </a:p>
        </p:txBody>
      </p:sp>
      <p:pic>
        <p:nvPicPr>
          <p:cNvPr id="12" name="Content Placeholder 11" descr="A picture containing outdoor, sign, road, grass&#10;&#10;Description automatically generated">
            <a:extLst>
              <a:ext uri="{FF2B5EF4-FFF2-40B4-BE49-F238E27FC236}">
                <a16:creationId xmlns:a16="http://schemas.microsoft.com/office/drawing/2014/main" id="{053AAA74-CF55-43D0-B7AF-FEAF65DEA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6" y="2314674"/>
            <a:ext cx="2971536" cy="222865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CC5484-C8A6-45E2-937F-B0B7EBA3A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4367" y="1127126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screens between </a:t>
            </a:r>
          </a:p>
          <a:p>
            <a:pPr algn="ctr"/>
            <a:r>
              <a:rPr lang="en-GB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playgrounds and busy roads</a:t>
            </a:r>
          </a:p>
          <a:p>
            <a:endParaRPr lang="en-GB" dirty="0"/>
          </a:p>
        </p:txBody>
      </p:sp>
      <p:pic>
        <p:nvPicPr>
          <p:cNvPr id="10" name="Content Placeholder 9" descr="A sign on the side of a road&#10;&#10;Description automatically generated">
            <a:extLst>
              <a:ext uri="{FF2B5EF4-FFF2-40B4-BE49-F238E27FC236}">
                <a16:creationId xmlns:a16="http://schemas.microsoft.com/office/drawing/2014/main" id="{63BE7601-0269-4145-B5EA-7F617438B6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49" y="2474595"/>
            <a:ext cx="4450425" cy="3684588"/>
          </a:xfrm>
        </p:spPr>
      </p:pic>
      <p:pic>
        <p:nvPicPr>
          <p:cNvPr id="14" name="Picture 13" descr="A person standing on a sidewalk next to a car&#10;&#10;Description automatically generated">
            <a:extLst>
              <a:ext uri="{FF2B5EF4-FFF2-40B4-BE49-F238E27FC236}">
                <a16:creationId xmlns:a16="http://schemas.microsoft.com/office/drawing/2014/main" id="{5A0C89B2-321A-483C-8F5D-F860E2DA1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38" y="4189610"/>
            <a:ext cx="2971537" cy="22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7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88D4-AEA5-440F-A6EB-3B63EDBD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School Streets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E7F72-B24A-4FE7-A9CE-5C727A23B1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Aim is to make the areas around school safer and healthier at the start and end of the school day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Driving into selected streets is prohibited during these times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Nine schemes in place, one more next month, and more next year</a:t>
            </a:r>
          </a:p>
        </p:txBody>
      </p:sp>
      <p:pic>
        <p:nvPicPr>
          <p:cNvPr id="10" name="Content Placeholder 9" descr="A sign hanging from a tree&#10;&#10;Description automatically generated">
            <a:extLst>
              <a:ext uri="{FF2B5EF4-FFF2-40B4-BE49-F238E27FC236}">
                <a16:creationId xmlns:a16="http://schemas.microsoft.com/office/drawing/2014/main" id="{0FB0298F-1E2F-4662-8577-87AF43818F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62271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782C-28C0-4313-AAF1-D0CCCD7E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8912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levels 2013-2020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BD8B45-9CCA-416C-B202-624EB2F75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35" t="16417" r="20843" b="13535"/>
          <a:stretch/>
        </p:blipFill>
        <p:spPr>
          <a:xfrm>
            <a:off x="2304118" y="1514475"/>
            <a:ext cx="7583763" cy="497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EA417-0D99-44B0-B08B-1027722C1848}"/>
              </a:ext>
            </a:extLst>
          </p:cNvPr>
          <p:cNvSpPr txBox="1"/>
          <p:nvPr/>
        </p:nvSpPr>
        <p:spPr>
          <a:xfrm>
            <a:off x="409108" y="5829295"/>
            <a:ext cx="2600792" cy="66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Annual mean NO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concentrations (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µ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65281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WC-CF">
      <a:dk1>
        <a:srgbClr val="212121"/>
      </a:dk1>
      <a:lt1>
        <a:srgbClr val="FFFFFF"/>
      </a:lt1>
      <a:dk2>
        <a:srgbClr val="E50051"/>
      </a:dk2>
      <a:lt2>
        <a:srgbClr val="EAEAEA"/>
      </a:lt2>
      <a:accent1>
        <a:srgbClr val="009ECE"/>
      </a:accent1>
      <a:accent2>
        <a:srgbClr val="F08700"/>
      </a:accent2>
      <a:accent3>
        <a:srgbClr val="04ABA9"/>
      </a:accent3>
      <a:accent4>
        <a:srgbClr val="8064A2"/>
      </a:accent4>
      <a:accent5>
        <a:srgbClr val="9C9D9C"/>
      </a:accent5>
      <a:accent6>
        <a:srgbClr val="D7AF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B806CEA4F7D4488DCD226D1ECF8FB8" ma:contentTypeVersion="13" ma:contentTypeDescription="Create a new document." ma:contentTypeScope="" ma:versionID="d7841a57d90e0c4b6e6d2a484634f6fb">
  <xsd:schema xmlns:xsd="http://www.w3.org/2001/XMLSchema" xmlns:xs="http://www.w3.org/2001/XMLSchema" xmlns:p="http://schemas.microsoft.com/office/2006/metadata/properties" xmlns:ns3="7e69a8e9-fe71-410b-9cb6-8791b6c1610d" xmlns:ns4="9a83abd2-2652-48e7-9215-f900afb026c5" targetNamespace="http://schemas.microsoft.com/office/2006/metadata/properties" ma:root="true" ma:fieldsID="ec6cde8a4b8381353e6a2a7fd453176e" ns3:_="" ns4:_="">
    <xsd:import namespace="7e69a8e9-fe71-410b-9cb6-8791b6c1610d"/>
    <xsd:import namespace="9a83abd2-2652-48e7-9215-f900afb026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9a8e9-fe71-410b-9cb6-8791b6c16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3abd2-2652-48e7-9215-f900afb026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74BAB0-ABD7-4831-830C-781D06BCF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69a8e9-fe71-410b-9cb6-8791b6c1610d"/>
    <ds:schemaRef ds:uri="9a83abd2-2652-48e7-9215-f900afb02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9294FF-B72E-4C03-8048-7D84D78DDF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471A08-C97B-4F64-808F-EA4679CAA2C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362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1_Office Theme</vt:lpstr>
      <vt:lpstr>Working with schools in Waltham Forest to tackle air pollution</vt:lpstr>
      <vt:lpstr>Waltham Forest</vt:lpstr>
      <vt:lpstr>Mini-Holland</vt:lpstr>
      <vt:lpstr>Working with schools</vt:lpstr>
      <vt:lpstr>Transport for London ‘STARS’ programme</vt:lpstr>
      <vt:lpstr>Other activities and events</vt:lpstr>
      <vt:lpstr>PowerPoint Presentation</vt:lpstr>
      <vt:lpstr>School Streets</vt:lpstr>
      <vt:lpstr>NO2 levels 2013-2020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Carey</dc:creator>
  <cp:lastModifiedBy>Sophy Bristow</cp:lastModifiedBy>
  <cp:revision>2</cp:revision>
  <dcterms:created xsi:type="dcterms:W3CDTF">2020-10-19T11:01:48Z</dcterms:created>
  <dcterms:modified xsi:type="dcterms:W3CDTF">2020-10-27T16:14:42Z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0x010100D4B806CEA4F7D4488DCD226D1ECF8FB8</vt:lpwstr>
  </property>
</Properties>
</file>