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87A"/>
    <a:srgbClr val="1A3348"/>
    <a:srgbClr val="DD4A00"/>
    <a:srgbClr val="2C5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 autoAdjust="0"/>
  </p:normalViewPr>
  <p:slideViewPr>
    <p:cSldViewPr>
      <p:cViewPr varScale="1">
        <p:scale>
          <a:sx n="70" d="100"/>
          <a:sy n="70" d="100"/>
        </p:scale>
        <p:origin x="10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62E47-466C-4703-99D7-5FA44D1ECFAD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83FBA-4540-4028-A74E-1C8661D0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71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9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3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32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0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0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63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54746"/>
            <a:ext cx="3008313" cy="42714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55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7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1018"/>
            <a:ext cx="8229600" cy="476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74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D390-E6E2-47A3-B469-D5C7CC70C464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569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4215" y="64156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54816" y="0"/>
            <a:ext cx="1889184" cy="6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6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4927D-D892-2D42-AFBF-C5672420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236296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Project Structure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650D89-FC65-5E4B-A5AF-67AF09E10802}"/>
              </a:ext>
            </a:extLst>
          </p:cNvPr>
          <p:cNvSpPr/>
          <p:nvPr/>
        </p:nvSpPr>
        <p:spPr>
          <a:xfrm>
            <a:off x="2098830" y="969154"/>
            <a:ext cx="4938655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C587A"/>
                </a:solidFill>
              </a:rPr>
              <a:t>Vision: Develop research base for healthy schools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6BD8C2-78B1-5E49-82ED-A61E1345267E}"/>
              </a:ext>
            </a:extLst>
          </p:cNvPr>
          <p:cNvSpPr/>
          <p:nvPr/>
        </p:nvSpPr>
        <p:spPr>
          <a:xfrm>
            <a:off x="828847" y="4949135"/>
            <a:ext cx="7483649" cy="504056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Network Partners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CEC9EF-CAA0-2D4F-813D-45117AE08DDF}"/>
              </a:ext>
            </a:extLst>
          </p:cNvPr>
          <p:cNvSpPr/>
          <p:nvPr/>
        </p:nvSpPr>
        <p:spPr>
          <a:xfrm>
            <a:off x="2098225" y="1519466"/>
            <a:ext cx="1620000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Goal 1: Understand school estate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BD9B1-88EE-CD4F-A3E2-D7733E007938}"/>
              </a:ext>
            </a:extLst>
          </p:cNvPr>
          <p:cNvSpPr/>
          <p:nvPr/>
        </p:nvSpPr>
        <p:spPr>
          <a:xfrm>
            <a:off x="5423091" y="1515586"/>
            <a:ext cx="1620000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Goal 3: Identify gaps in knowledge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1A5191-8A75-DC4A-8EC4-CEAE1C66BB14}"/>
              </a:ext>
            </a:extLst>
          </p:cNvPr>
          <p:cNvSpPr/>
          <p:nvPr/>
        </p:nvSpPr>
        <p:spPr>
          <a:xfrm>
            <a:off x="828847" y="976628"/>
            <a:ext cx="1226943" cy="1772583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C587A"/>
                </a:solidFill>
              </a:rPr>
              <a:t>Research Projects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0E69EC-E9BE-1B4D-9B93-395C3008E7E3}"/>
              </a:ext>
            </a:extLst>
          </p:cNvPr>
          <p:cNvSpPr/>
          <p:nvPr/>
        </p:nvSpPr>
        <p:spPr>
          <a:xfrm>
            <a:off x="3768295" y="1515586"/>
            <a:ext cx="1620000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Goal 2: Build on existing initiatives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ECCAEF5-6D5A-E341-A715-3FEFE6EAFACF}"/>
              </a:ext>
            </a:extLst>
          </p:cNvPr>
          <p:cNvSpPr/>
          <p:nvPr/>
        </p:nvSpPr>
        <p:spPr>
          <a:xfrm>
            <a:off x="2098224" y="2070704"/>
            <a:ext cx="1620000" cy="67379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Goal 4: Beyond building efficiency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558AED3-5E86-C742-86EB-C3CDAB4F81C8}"/>
              </a:ext>
            </a:extLst>
          </p:cNvPr>
          <p:cNvSpPr/>
          <p:nvPr/>
        </p:nvSpPr>
        <p:spPr>
          <a:xfrm>
            <a:off x="5417485" y="2067272"/>
            <a:ext cx="1620000" cy="672369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Goal 6: Build community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A0F7913-12E7-E04B-BC42-37835DA2A332}"/>
              </a:ext>
            </a:extLst>
          </p:cNvPr>
          <p:cNvSpPr/>
          <p:nvPr/>
        </p:nvSpPr>
        <p:spPr>
          <a:xfrm>
            <a:off x="3760658" y="2065845"/>
            <a:ext cx="1620000" cy="67379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Goal 5: Aerosol disease transmission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311BEED-56BA-9447-B95F-2253C929E21F}"/>
              </a:ext>
            </a:extLst>
          </p:cNvPr>
          <p:cNvSpPr/>
          <p:nvPr/>
        </p:nvSpPr>
        <p:spPr>
          <a:xfrm>
            <a:off x="831503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FA1: Problems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FACC97-519E-BB49-8C0D-DB728DD493B8}"/>
              </a:ext>
            </a:extLst>
          </p:cNvPr>
          <p:cNvSpPr/>
          <p:nvPr/>
        </p:nvSpPr>
        <p:spPr>
          <a:xfrm>
            <a:off x="2721001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FA2: Solutions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0EA323-5E19-7541-9610-402E7C6458AC}"/>
              </a:ext>
            </a:extLst>
          </p:cNvPr>
          <p:cNvSpPr/>
          <p:nvPr/>
        </p:nvSpPr>
        <p:spPr>
          <a:xfrm>
            <a:off x="4645402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FA3: </a:t>
            </a:r>
            <a:r>
              <a:rPr lang="en-US" dirty="0" err="1"/>
              <a:t>Prioritisation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343DE8-C570-B648-B75E-B903270DDC27}"/>
              </a:ext>
            </a:extLst>
          </p:cNvPr>
          <p:cNvSpPr/>
          <p:nvPr/>
        </p:nvSpPr>
        <p:spPr>
          <a:xfrm>
            <a:off x="6531226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FA4: Dissemination &amp;</a:t>
            </a:r>
          </a:p>
          <a:p>
            <a:pPr algn="ctr"/>
            <a:r>
              <a:rPr lang="en-US" dirty="0"/>
              <a:t>Participation</a:t>
            </a:r>
          </a:p>
        </p:txBody>
      </p:sp>
      <p:sp>
        <p:nvSpPr>
          <p:cNvPr id="37" name="Up-Down Arrow 36">
            <a:extLst>
              <a:ext uri="{FF2B5EF4-FFF2-40B4-BE49-F238E27FC236}">
                <a16:creationId xmlns:a16="http://schemas.microsoft.com/office/drawing/2014/main" id="{6259933E-1037-D747-84B1-C361C708B19C}"/>
              </a:ext>
            </a:extLst>
          </p:cNvPr>
          <p:cNvSpPr/>
          <p:nvPr/>
        </p:nvSpPr>
        <p:spPr>
          <a:xfrm>
            <a:off x="1515141" y="4513552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73EB8C4-9131-F646-A1FD-3BB3589DA42A}"/>
              </a:ext>
            </a:extLst>
          </p:cNvPr>
          <p:cNvSpPr/>
          <p:nvPr/>
        </p:nvSpPr>
        <p:spPr>
          <a:xfrm>
            <a:off x="7087555" y="970995"/>
            <a:ext cx="1226943" cy="1772583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C587A"/>
                </a:solidFill>
              </a:rPr>
              <a:t>Working With Schools</a:t>
            </a:r>
          </a:p>
        </p:txBody>
      </p:sp>
      <p:sp>
        <p:nvSpPr>
          <p:cNvPr id="45" name="Up-Down Arrow 44">
            <a:extLst>
              <a:ext uri="{FF2B5EF4-FFF2-40B4-BE49-F238E27FC236}">
                <a16:creationId xmlns:a16="http://schemas.microsoft.com/office/drawing/2014/main" id="{549BA3D9-27EF-A943-976D-640EB85D4D6B}"/>
              </a:ext>
            </a:extLst>
          </p:cNvPr>
          <p:cNvSpPr/>
          <p:nvPr/>
        </p:nvSpPr>
        <p:spPr>
          <a:xfrm>
            <a:off x="3582083" y="4496790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Up-Down Arrow 45">
            <a:extLst>
              <a:ext uri="{FF2B5EF4-FFF2-40B4-BE49-F238E27FC236}">
                <a16:creationId xmlns:a16="http://schemas.microsoft.com/office/drawing/2014/main" id="{9B3562D4-CE82-324E-9EC6-A6E79E731AFD}"/>
              </a:ext>
            </a:extLst>
          </p:cNvPr>
          <p:cNvSpPr/>
          <p:nvPr/>
        </p:nvSpPr>
        <p:spPr>
          <a:xfrm>
            <a:off x="5417485" y="4531757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Up-Down Arrow 46">
            <a:extLst>
              <a:ext uri="{FF2B5EF4-FFF2-40B4-BE49-F238E27FC236}">
                <a16:creationId xmlns:a16="http://schemas.microsoft.com/office/drawing/2014/main" id="{F43FEB72-AB8D-2E41-A335-F774E97EA8D5}"/>
              </a:ext>
            </a:extLst>
          </p:cNvPr>
          <p:cNvSpPr/>
          <p:nvPr/>
        </p:nvSpPr>
        <p:spPr>
          <a:xfrm>
            <a:off x="7308011" y="4527615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Up Arrow 49">
            <a:extLst>
              <a:ext uri="{FF2B5EF4-FFF2-40B4-BE49-F238E27FC236}">
                <a16:creationId xmlns:a16="http://schemas.microsoft.com/office/drawing/2014/main" id="{30EEFB38-DFA7-FD48-9633-0B72E7EC56BF}"/>
              </a:ext>
            </a:extLst>
          </p:cNvPr>
          <p:cNvSpPr/>
          <p:nvPr/>
        </p:nvSpPr>
        <p:spPr>
          <a:xfrm>
            <a:off x="2855274" y="2797088"/>
            <a:ext cx="3397159" cy="552245"/>
          </a:xfrm>
          <a:prstGeom prst="upArrow">
            <a:avLst>
              <a:gd name="adj1" fmla="val 50000"/>
              <a:gd name="adj2" fmla="val 51259"/>
            </a:avLst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Contributions</a:t>
            </a:r>
          </a:p>
        </p:txBody>
      </p:sp>
      <p:sp>
        <p:nvSpPr>
          <p:cNvPr id="51" name="Up Arrow 50">
            <a:extLst>
              <a:ext uri="{FF2B5EF4-FFF2-40B4-BE49-F238E27FC236}">
                <a16:creationId xmlns:a16="http://schemas.microsoft.com/office/drawing/2014/main" id="{335F0E16-C260-6648-82AE-ACF63EEB824A}"/>
              </a:ext>
            </a:extLst>
          </p:cNvPr>
          <p:cNvSpPr/>
          <p:nvPr/>
        </p:nvSpPr>
        <p:spPr>
          <a:xfrm>
            <a:off x="2873420" y="463002"/>
            <a:ext cx="3397159" cy="504056"/>
          </a:xfrm>
          <a:prstGeom prst="upArrow">
            <a:avLst>
              <a:gd name="adj1" fmla="val 50000"/>
              <a:gd name="adj2" fmla="val 51259"/>
            </a:avLst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Outputs</a:t>
            </a:r>
          </a:p>
        </p:txBody>
      </p:sp>
      <p:sp>
        <p:nvSpPr>
          <p:cNvPr id="3" name="Up-Down Arrow 47">
            <a:extLst>
              <a:ext uri="{FF2B5EF4-FFF2-40B4-BE49-F238E27FC236}">
                <a16:creationId xmlns:a16="http://schemas.microsoft.com/office/drawing/2014/main" id="{0C825944-0A63-4BF5-98A4-881402E28018}"/>
              </a:ext>
            </a:extLst>
          </p:cNvPr>
          <p:cNvSpPr/>
          <p:nvPr/>
        </p:nvSpPr>
        <p:spPr>
          <a:xfrm flipH="1">
            <a:off x="1513883" y="2829633"/>
            <a:ext cx="237065" cy="553841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B1E62648-0966-4B4D-8F8E-8BBFF07847E3}"/>
              </a:ext>
            </a:extLst>
          </p:cNvPr>
          <p:cNvSpPr/>
          <p:nvPr/>
        </p:nvSpPr>
        <p:spPr>
          <a:xfrm>
            <a:off x="3117285" y="5483522"/>
            <a:ext cx="2945723" cy="651572"/>
          </a:xfrm>
          <a:prstGeom prst="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Outreach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1CE997C-872F-4654-A019-2856BCE6E06D}"/>
              </a:ext>
            </a:extLst>
          </p:cNvPr>
          <p:cNvCxnSpPr>
            <a:stCxn id="51" idx="3"/>
          </p:cNvCxnSpPr>
          <p:nvPr/>
        </p:nvCxnSpPr>
        <p:spPr>
          <a:xfrm>
            <a:off x="6270579" y="721376"/>
            <a:ext cx="2466168" cy="5110189"/>
          </a:xfrm>
          <a:prstGeom prst="bentConnector2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071A5E-5AEF-4408-807F-E35E71EBFB3C}"/>
              </a:ext>
            </a:extLst>
          </p:cNvPr>
          <p:cNvCxnSpPr/>
          <p:nvPr/>
        </p:nvCxnSpPr>
        <p:spPr>
          <a:xfrm flipH="1">
            <a:off x="6270579" y="5831564"/>
            <a:ext cx="2466168" cy="0"/>
          </a:xfrm>
          <a:prstGeom prst="straightConnector1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8A2920C-80FB-4E60-8727-7BE78CA6A1BB}"/>
              </a:ext>
            </a:extLst>
          </p:cNvPr>
          <p:cNvCxnSpPr>
            <a:stCxn id="51" idx="1"/>
          </p:cNvCxnSpPr>
          <p:nvPr/>
        </p:nvCxnSpPr>
        <p:spPr>
          <a:xfrm rot="10800000" flipV="1">
            <a:off x="683568" y="721376"/>
            <a:ext cx="2189852" cy="5110188"/>
          </a:xfrm>
          <a:prstGeom prst="bentConnector2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62BBD56-7AFA-4C9C-8A4A-5E727CD3B011}"/>
              </a:ext>
            </a:extLst>
          </p:cNvPr>
          <p:cNvCxnSpPr>
            <a:cxnSpLocks/>
          </p:cNvCxnSpPr>
          <p:nvPr/>
        </p:nvCxnSpPr>
        <p:spPr>
          <a:xfrm>
            <a:off x="683567" y="5831564"/>
            <a:ext cx="2304257" cy="0"/>
          </a:xfrm>
          <a:prstGeom prst="straightConnector1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Up-Down Arrow 47">
            <a:extLst>
              <a:ext uri="{FF2B5EF4-FFF2-40B4-BE49-F238E27FC236}">
                <a16:creationId xmlns:a16="http://schemas.microsoft.com/office/drawing/2014/main" id="{07BE38BD-856D-4035-BE71-5494B4194561}"/>
              </a:ext>
            </a:extLst>
          </p:cNvPr>
          <p:cNvSpPr/>
          <p:nvPr/>
        </p:nvSpPr>
        <p:spPr>
          <a:xfrm flipH="1">
            <a:off x="7294174" y="2829633"/>
            <a:ext cx="237065" cy="553841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6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Project Structure</vt:lpstr>
    </vt:vector>
  </TitlesOfParts>
  <Company>University of Cambridge - Maths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Paterson</dc:creator>
  <cp:lastModifiedBy>Sophy Bristow</cp:lastModifiedBy>
  <cp:revision>30</cp:revision>
  <dcterms:created xsi:type="dcterms:W3CDTF">2017-04-12T08:55:09Z</dcterms:created>
  <dcterms:modified xsi:type="dcterms:W3CDTF">2020-10-23T09:37:54Z</dcterms:modified>
</cp:coreProperties>
</file>