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4" r:id="rId3"/>
    <p:sldId id="258" r:id="rId4"/>
    <p:sldId id="265" r:id="rId5"/>
    <p:sldId id="266" r:id="rId6"/>
    <p:sldId id="267" r:id="rId7"/>
    <p:sldId id="259" r:id="rId8"/>
    <p:sldId id="260" r:id="rId9"/>
    <p:sldId id="261" r:id="rId10"/>
    <p:sldId id="262" r:id="rId11"/>
    <p:sldId id="268"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1"/>
  </p:normalViewPr>
  <p:slideViewPr>
    <p:cSldViewPr snapToGrid="0">
      <p:cViewPr varScale="1">
        <p:scale>
          <a:sx n="104" d="100"/>
          <a:sy n="104" d="100"/>
        </p:scale>
        <p:origin x="896"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BDC8686-C167-480D-8103-1989163613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E2C5A6-8189-4104-ACAD-92ECB91665CB}">
      <dgm:prSet/>
      <dgm:spPr/>
      <dgm:t>
        <a:bodyPr/>
        <a:lstStyle/>
        <a:p>
          <a:r>
            <a:rPr lang="en-AU" b="0" i="0"/>
            <a:t>Physical symptoms. Examples- fatigue, insomnia, other sleep disturbances, diarrhea, frequent headaches etc. </a:t>
          </a:r>
          <a:endParaRPr lang="en-US"/>
        </a:p>
      </dgm:t>
    </dgm:pt>
    <dgm:pt modelId="{3251AA8A-3080-4334-A6B2-EFA0ABC7A19A}" type="parTrans" cxnId="{4792D0B2-E777-43EE-A01E-218192BD20DE}">
      <dgm:prSet/>
      <dgm:spPr/>
      <dgm:t>
        <a:bodyPr/>
        <a:lstStyle/>
        <a:p>
          <a:endParaRPr lang="en-US"/>
        </a:p>
      </dgm:t>
    </dgm:pt>
    <dgm:pt modelId="{1A2FAD59-1272-4383-B607-34963BA4CDF1}" type="sibTrans" cxnId="{4792D0B2-E777-43EE-A01E-218192BD20DE}">
      <dgm:prSet/>
      <dgm:spPr/>
      <dgm:t>
        <a:bodyPr/>
        <a:lstStyle/>
        <a:p>
          <a:endParaRPr lang="en-US"/>
        </a:p>
      </dgm:t>
    </dgm:pt>
    <dgm:pt modelId="{2FAF2D7E-5FF4-45F8-8FAD-9FEFD11BD795}">
      <dgm:prSet/>
      <dgm:spPr/>
      <dgm:t>
        <a:bodyPr/>
        <a:lstStyle/>
        <a:p>
          <a:r>
            <a:rPr lang="en-AU" dirty="0"/>
            <a:t>Psychological symptoms. Examples- </a:t>
          </a:r>
          <a:r>
            <a:rPr lang="en-AU" b="0" i="0" dirty="0"/>
            <a:t>worry, anger, irritability, helplessness, difficulties with concentration or memory etc. </a:t>
          </a:r>
          <a:endParaRPr lang="en-US" dirty="0"/>
        </a:p>
      </dgm:t>
    </dgm:pt>
    <dgm:pt modelId="{54301392-9B38-413D-A4A3-5D1FF7291895}" type="parTrans" cxnId="{8B6CCE57-B770-4297-86B2-1ED66F6D2DBB}">
      <dgm:prSet/>
      <dgm:spPr/>
      <dgm:t>
        <a:bodyPr/>
        <a:lstStyle/>
        <a:p>
          <a:endParaRPr lang="en-US"/>
        </a:p>
      </dgm:t>
    </dgm:pt>
    <dgm:pt modelId="{E4F1D4EC-6373-474B-96D3-FB3989AA441F}" type="sibTrans" cxnId="{8B6CCE57-B770-4297-86B2-1ED66F6D2DBB}">
      <dgm:prSet/>
      <dgm:spPr/>
      <dgm:t>
        <a:bodyPr/>
        <a:lstStyle/>
        <a:p>
          <a:endParaRPr lang="en-US"/>
        </a:p>
      </dgm:t>
    </dgm:pt>
    <dgm:pt modelId="{CD6F49B3-E315-491B-A2E7-2B2DB635776A}" type="pres">
      <dgm:prSet presAssocID="{ABDC8686-C167-480D-8103-19891636137C}" presName="root" presStyleCnt="0">
        <dgm:presLayoutVars>
          <dgm:dir/>
          <dgm:resizeHandles val="exact"/>
        </dgm:presLayoutVars>
      </dgm:prSet>
      <dgm:spPr/>
    </dgm:pt>
    <dgm:pt modelId="{A58AF9BB-4652-4C77-841C-240B6A000B10}" type="pres">
      <dgm:prSet presAssocID="{03E2C5A6-8189-4104-ACAD-92ECB91665CB}" presName="compNode" presStyleCnt="0"/>
      <dgm:spPr/>
    </dgm:pt>
    <dgm:pt modelId="{39F5FECF-3F40-450C-A572-3579671E7D7D}" type="pres">
      <dgm:prSet presAssocID="{03E2C5A6-8189-4104-ACAD-92ECB91665CB}" presName="bgRect" presStyleLbl="bgShp" presStyleIdx="0" presStyleCnt="2"/>
      <dgm:spPr/>
    </dgm:pt>
    <dgm:pt modelId="{1DD8C510-84AF-4A94-BF9F-6508976B54FC}" type="pres">
      <dgm:prSet presAssocID="{03E2C5A6-8189-4104-ACAD-92ECB91665C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rain in head"/>
        </a:ext>
      </dgm:extLst>
    </dgm:pt>
    <dgm:pt modelId="{51BBE772-28EA-46C8-915A-5B904B458B04}" type="pres">
      <dgm:prSet presAssocID="{03E2C5A6-8189-4104-ACAD-92ECB91665CB}" presName="spaceRect" presStyleCnt="0"/>
      <dgm:spPr/>
    </dgm:pt>
    <dgm:pt modelId="{48D5A389-5BEE-483F-A3A0-D188B6B65083}" type="pres">
      <dgm:prSet presAssocID="{03E2C5A6-8189-4104-ACAD-92ECB91665CB}" presName="parTx" presStyleLbl="revTx" presStyleIdx="0" presStyleCnt="2">
        <dgm:presLayoutVars>
          <dgm:chMax val="0"/>
          <dgm:chPref val="0"/>
        </dgm:presLayoutVars>
      </dgm:prSet>
      <dgm:spPr/>
    </dgm:pt>
    <dgm:pt modelId="{9A574FCA-79BA-4D41-AECE-8ED6AC71C160}" type="pres">
      <dgm:prSet presAssocID="{1A2FAD59-1272-4383-B607-34963BA4CDF1}" presName="sibTrans" presStyleCnt="0"/>
      <dgm:spPr/>
    </dgm:pt>
    <dgm:pt modelId="{4EFE81FA-920F-4D3C-9AD6-3FAEC22ED3BD}" type="pres">
      <dgm:prSet presAssocID="{2FAF2D7E-5FF4-45F8-8FAD-9FEFD11BD795}" presName="compNode" presStyleCnt="0"/>
      <dgm:spPr/>
    </dgm:pt>
    <dgm:pt modelId="{C05AE071-F05D-461B-BA80-111CE62A9272}" type="pres">
      <dgm:prSet presAssocID="{2FAF2D7E-5FF4-45F8-8FAD-9FEFD11BD795}" presName="bgRect" presStyleLbl="bgShp" presStyleIdx="1" presStyleCnt="2"/>
      <dgm:spPr/>
    </dgm:pt>
    <dgm:pt modelId="{491F4382-6279-407C-B3B4-D54787075E37}" type="pres">
      <dgm:prSet presAssocID="{2FAF2D7E-5FF4-45F8-8FAD-9FEFD11BD795}"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5348C19C-3104-45EB-A222-A66D3E7F2A3F}" type="pres">
      <dgm:prSet presAssocID="{2FAF2D7E-5FF4-45F8-8FAD-9FEFD11BD795}" presName="spaceRect" presStyleCnt="0"/>
      <dgm:spPr/>
    </dgm:pt>
    <dgm:pt modelId="{FFB35525-DEC4-4781-8717-36BE298EAC69}" type="pres">
      <dgm:prSet presAssocID="{2FAF2D7E-5FF4-45F8-8FAD-9FEFD11BD795}" presName="parTx" presStyleLbl="revTx" presStyleIdx="1" presStyleCnt="2">
        <dgm:presLayoutVars>
          <dgm:chMax val="0"/>
          <dgm:chPref val="0"/>
        </dgm:presLayoutVars>
      </dgm:prSet>
      <dgm:spPr/>
    </dgm:pt>
  </dgm:ptLst>
  <dgm:cxnLst>
    <dgm:cxn modelId="{9F69C915-EFB6-4868-8B5C-0B823C5E6DAC}" type="presOf" srcId="{03E2C5A6-8189-4104-ACAD-92ECB91665CB}" destId="{48D5A389-5BEE-483F-A3A0-D188B6B65083}" srcOrd="0" destOrd="0" presId="urn:microsoft.com/office/officeart/2018/2/layout/IconVerticalSolidList"/>
    <dgm:cxn modelId="{8B6CCE57-B770-4297-86B2-1ED66F6D2DBB}" srcId="{ABDC8686-C167-480D-8103-19891636137C}" destId="{2FAF2D7E-5FF4-45F8-8FAD-9FEFD11BD795}" srcOrd="1" destOrd="0" parTransId="{54301392-9B38-413D-A4A3-5D1FF7291895}" sibTransId="{E4F1D4EC-6373-474B-96D3-FB3989AA441F}"/>
    <dgm:cxn modelId="{3C51A872-B74F-4D00-862F-01F4B083488C}" type="presOf" srcId="{2FAF2D7E-5FF4-45F8-8FAD-9FEFD11BD795}" destId="{FFB35525-DEC4-4781-8717-36BE298EAC69}" srcOrd="0" destOrd="0" presId="urn:microsoft.com/office/officeart/2018/2/layout/IconVerticalSolidList"/>
    <dgm:cxn modelId="{4792D0B2-E777-43EE-A01E-218192BD20DE}" srcId="{ABDC8686-C167-480D-8103-19891636137C}" destId="{03E2C5A6-8189-4104-ACAD-92ECB91665CB}" srcOrd="0" destOrd="0" parTransId="{3251AA8A-3080-4334-A6B2-EFA0ABC7A19A}" sibTransId="{1A2FAD59-1272-4383-B607-34963BA4CDF1}"/>
    <dgm:cxn modelId="{D3B4D2F2-EAA4-4AC6-9DEE-5FBECB5585D2}" type="presOf" srcId="{ABDC8686-C167-480D-8103-19891636137C}" destId="{CD6F49B3-E315-491B-A2E7-2B2DB635776A}" srcOrd="0" destOrd="0" presId="urn:microsoft.com/office/officeart/2018/2/layout/IconVerticalSolidList"/>
    <dgm:cxn modelId="{F90ACB86-1421-445C-9671-BD0550E878C8}" type="presParOf" srcId="{CD6F49B3-E315-491B-A2E7-2B2DB635776A}" destId="{A58AF9BB-4652-4C77-841C-240B6A000B10}" srcOrd="0" destOrd="0" presId="urn:microsoft.com/office/officeart/2018/2/layout/IconVerticalSolidList"/>
    <dgm:cxn modelId="{6F2CC521-FBBD-4D43-9C5E-C900B0C970F1}" type="presParOf" srcId="{A58AF9BB-4652-4C77-841C-240B6A000B10}" destId="{39F5FECF-3F40-450C-A572-3579671E7D7D}" srcOrd="0" destOrd="0" presId="urn:microsoft.com/office/officeart/2018/2/layout/IconVerticalSolidList"/>
    <dgm:cxn modelId="{434B2DC9-023D-4E06-A124-31B2B0857C0A}" type="presParOf" srcId="{A58AF9BB-4652-4C77-841C-240B6A000B10}" destId="{1DD8C510-84AF-4A94-BF9F-6508976B54FC}" srcOrd="1" destOrd="0" presId="urn:microsoft.com/office/officeart/2018/2/layout/IconVerticalSolidList"/>
    <dgm:cxn modelId="{84D87B07-1320-4FA0-AEB0-91EC99AD788D}" type="presParOf" srcId="{A58AF9BB-4652-4C77-841C-240B6A000B10}" destId="{51BBE772-28EA-46C8-915A-5B904B458B04}" srcOrd="2" destOrd="0" presId="urn:microsoft.com/office/officeart/2018/2/layout/IconVerticalSolidList"/>
    <dgm:cxn modelId="{B189E0CD-0B20-4E0B-976A-A8B8F5D41A5D}" type="presParOf" srcId="{A58AF9BB-4652-4C77-841C-240B6A000B10}" destId="{48D5A389-5BEE-483F-A3A0-D188B6B65083}" srcOrd="3" destOrd="0" presId="urn:microsoft.com/office/officeart/2018/2/layout/IconVerticalSolidList"/>
    <dgm:cxn modelId="{C3FDDBF5-0622-408D-AA65-05B4583CA661}" type="presParOf" srcId="{CD6F49B3-E315-491B-A2E7-2B2DB635776A}" destId="{9A574FCA-79BA-4D41-AECE-8ED6AC71C160}" srcOrd="1" destOrd="0" presId="urn:microsoft.com/office/officeart/2018/2/layout/IconVerticalSolidList"/>
    <dgm:cxn modelId="{2F3DB302-D03C-4A51-BE1F-EB2EE21837CA}" type="presParOf" srcId="{CD6F49B3-E315-491B-A2E7-2B2DB635776A}" destId="{4EFE81FA-920F-4D3C-9AD6-3FAEC22ED3BD}" srcOrd="2" destOrd="0" presId="urn:microsoft.com/office/officeart/2018/2/layout/IconVerticalSolidList"/>
    <dgm:cxn modelId="{E2CDCFBC-31A0-43B2-B101-82DAF6B0B57C}" type="presParOf" srcId="{4EFE81FA-920F-4D3C-9AD6-3FAEC22ED3BD}" destId="{C05AE071-F05D-461B-BA80-111CE62A9272}" srcOrd="0" destOrd="0" presId="urn:microsoft.com/office/officeart/2018/2/layout/IconVerticalSolidList"/>
    <dgm:cxn modelId="{A66E3E6B-704C-45E1-952E-996AE6B5F160}" type="presParOf" srcId="{4EFE81FA-920F-4D3C-9AD6-3FAEC22ED3BD}" destId="{491F4382-6279-407C-B3B4-D54787075E37}" srcOrd="1" destOrd="0" presId="urn:microsoft.com/office/officeart/2018/2/layout/IconVerticalSolidList"/>
    <dgm:cxn modelId="{1162CF13-52F4-4317-B402-C32DB60DF396}" type="presParOf" srcId="{4EFE81FA-920F-4D3C-9AD6-3FAEC22ED3BD}" destId="{5348C19C-3104-45EB-A222-A66D3E7F2A3F}" srcOrd="2" destOrd="0" presId="urn:microsoft.com/office/officeart/2018/2/layout/IconVerticalSolidList"/>
    <dgm:cxn modelId="{AAAD3197-E40E-45EA-827E-963DE5720BF1}" type="presParOf" srcId="{4EFE81FA-920F-4D3C-9AD6-3FAEC22ED3BD}" destId="{FFB35525-DEC4-4781-8717-36BE298EAC69}"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FECF-3F40-450C-A572-3579671E7D7D}">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8C510-84AF-4A94-BF9F-6508976B54FC}">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D5A389-5BEE-483F-A3A0-D188B6B65083}">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AU" sz="2500" b="0" i="0" kern="1200"/>
            <a:t>Physical symptoms. Examples- fatigue, insomnia, other sleep disturbances, diarrhea, frequent headaches etc. </a:t>
          </a:r>
          <a:endParaRPr lang="en-US" sz="2500" kern="1200"/>
        </a:p>
      </dsp:txBody>
      <dsp:txXfrm>
        <a:off x="1507738" y="707092"/>
        <a:ext cx="9007861" cy="1305401"/>
      </dsp:txXfrm>
    </dsp:sp>
    <dsp:sp modelId="{C05AE071-F05D-461B-BA80-111CE62A9272}">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F4382-6279-407C-B3B4-D54787075E37}">
      <dsp:nvSpPr>
        <dsp:cNvPr id="0" name=""/>
        <dsp:cNvSpPr/>
      </dsp:nvSpPr>
      <dsp:spPr>
        <a:xfrm>
          <a:off x="394883" y="2632559"/>
          <a:ext cx="717970" cy="71797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B35525-DEC4-4781-8717-36BE298EAC6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AU" sz="2500" kern="1200" dirty="0"/>
            <a:t>Psychological symptoms. Examples- </a:t>
          </a:r>
          <a:r>
            <a:rPr lang="en-AU" sz="2500" b="0" i="0" kern="1200" dirty="0"/>
            <a:t>worry, anger, irritability, helplessness, difficulties with concentration or memory etc. </a:t>
          </a:r>
          <a:endParaRPr lang="en-US" sz="2500" kern="1200" dirty="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86946-527C-1D4B-AEAB-0F8CCB02901A}" type="datetimeFigureOut">
              <a:rPr lang="en-US" smtClean="0"/>
              <a:t>10/27/23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7181C-58D2-F048-9886-044A183349EE}" type="slidenum">
              <a:rPr lang="en-US" smtClean="0"/>
              <a:t>‹#›</a:t>
            </a:fld>
            <a:endParaRPr lang="en-US"/>
          </a:p>
        </p:txBody>
      </p:sp>
    </p:spTree>
    <p:extLst>
      <p:ext uri="{BB962C8B-B14F-4D97-AF65-F5344CB8AC3E}">
        <p14:creationId xmlns:p14="http://schemas.microsoft.com/office/powerpoint/2010/main" val="342347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sychcentral.com/stress/why-does-stress-make-me-want-to-sleep"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sychcentral.com/stress/stress-vs-anxie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Australian Psychological Association. </a:t>
            </a:r>
          </a:p>
        </p:txBody>
      </p:sp>
      <p:sp>
        <p:nvSpPr>
          <p:cNvPr id="4" name="Slide Number Placeholder 3"/>
          <p:cNvSpPr>
            <a:spLocks noGrp="1"/>
          </p:cNvSpPr>
          <p:nvPr>
            <p:ph type="sldNum" sz="quarter" idx="5"/>
          </p:nvPr>
        </p:nvSpPr>
        <p:spPr/>
        <p:txBody>
          <a:bodyPr/>
          <a:lstStyle/>
          <a:p>
            <a:fld id="{5947181C-58D2-F048-9886-044A183349EE}" type="slidenum">
              <a:rPr lang="en-US" smtClean="0"/>
              <a:t>3</a:t>
            </a:fld>
            <a:endParaRPr lang="en-US"/>
          </a:p>
        </p:txBody>
      </p:sp>
    </p:spTree>
    <p:extLst>
      <p:ext uri="{BB962C8B-B14F-4D97-AF65-F5344CB8AC3E}">
        <p14:creationId xmlns:p14="http://schemas.microsoft.com/office/powerpoint/2010/main" val="312166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living in Australia and need urgent support please contact our emergency services on 000. You can also contact 24 hour support line numbers such as lifeline on 13 11 14 if necessary. </a:t>
            </a:r>
          </a:p>
          <a:p>
            <a:endParaRPr lang="en-US" dirty="0"/>
          </a:p>
          <a:p>
            <a:r>
              <a:rPr lang="en-US" dirty="0"/>
              <a:t>Treatment CBT- </a:t>
            </a:r>
            <a:r>
              <a:rPr lang="en-US" dirty="0" err="1"/>
              <a:t>Mindfluness</a:t>
            </a:r>
            <a:r>
              <a:rPr lang="en-US" dirty="0"/>
              <a:t>  based </a:t>
            </a:r>
            <a:r>
              <a:rPr lang="en-US" dirty="0" err="1"/>
              <a:t>treatmmnet</a:t>
            </a:r>
            <a:r>
              <a:rPr lang="en-US" dirty="0"/>
              <a:t> </a:t>
            </a:r>
          </a:p>
        </p:txBody>
      </p:sp>
      <p:sp>
        <p:nvSpPr>
          <p:cNvPr id="4" name="Slide Number Placeholder 3"/>
          <p:cNvSpPr>
            <a:spLocks noGrp="1"/>
          </p:cNvSpPr>
          <p:nvPr>
            <p:ph type="sldNum" sz="quarter" idx="5"/>
          </p:nvPr>
        </p:nvSpPr>
        <p:spPr/>
        <p:txBody>
          <a:bodyPr/>
          <a:lstStyle/>
          <a:p>
            <a:fld id="{5947181C-58D2-F048-9886-044A183349EE}" type="slidenum">
              <a:rPr lang="en-US" smtClean="0"/>
              <a:t>12</a:t>
            </a:fld>
            <a:endParaRPr lang="en-US"/>
          </a:p>
        </p:txBody>
      </p:sp>
    </p:spTree>
    <p:extLst>
      <p:ext uri="{BB962C8B-B14F-4D97-AF65-F5344CB8AC3E}">
        <p14:creationId xmlns:p14="http://schemas.microsoft.com/office/powerpoint/2010/main" val="276058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power point we are going to look at acute vs chronic stress. Acute refers to stressors that last only for a shot </a:t>
            </a:r>
            <a:r>
              <a:rPr lang="en-US" dirty="0" err="1"/>
              <a:t>perido</a:t>
            </a:r>
            <a:r>
              <a:rPr lang="en-US" dirty="0"/>
              <a:t> of time. Some </a:t>
            </a:r>
            <a:r>
              <a:rPr lang="en-US" dirty="0" err="1"/>
              <a:t>examplees</a:t>
            </a:r>
            <a:r>
              <a:rPr lang="en-US" dirty="0"/>
              <a:t> </a:t>
            </a:r>
            <a:r>
              <a:rPr lang="en-US" dirty="0" err="1"/>
              <a:t>inludes</a:t>
            </a:r>
            <a:r>
              <a:rPr lang="en-US" dirty="0"/>
              <a:t>, </a:t>
            </a:r>
            <a:r>
              <a:rPr lang="en-US" dirty="0" err="1"/>
              <a:t>sittng</a:t>
            </a:r>
            <a:r>
              <a:rPr lang="en-US" dirty="0"/>
              <a:t> an exam, faced with work deadlines or </a:t>
            </a:r>
            <a:r>
              <a:rPr lang="en-US" dirty="0" err="1"/>
              <a:t>strating</a:t>
            </a:r>
            <a:r>
              <a:rPr lang="en-US" dirty="0"/>
              <a:t> a new job. </a:t>
            </a:r>
          </a:p>
          <a:p>
            <a:endParaRPr lang="en-US" dirty="0"/>
          </a:p>
          <a:p>
            <a:r>
              <a:rPr lang="en-US" dirty="0"/>
              <a:t>Research suggest </a:t>
            </a:r>
            <a:r>
              <a:rPr lang="en-US" dirty="0" err="1"/>
              <a:t>wetypically</a:t>
            </a:r>
            <a:r>
              <a:rPr lang="en-US" dirty="0"/>
              <a:t> bounce well from acute stress. However, if the stress </a:t>
            </a:r>
            <a:r>
              <a:rPr lang="en-US" dirty="0" err="1"/>
              <a:t>experinces</a:t>
            </a:r>
            <a:r>
              <a:rPr lang="en-US" dirty="0"/>
              <a:t> are </a:t>
            </a:r>
            <a:r>
              <a:rPr lang="en-US" dirty="0" err="1"/>
              <a:t>serever</a:t>
            </a:r>
            <a:r>
              <a:rPr lang="en-US" dirty="0"/>
              <a:t> this can </a:t>
            </a:r>
            <a:r>
              <a:rPr lang="en-US" dirty="0" err="1"/>
              <a:t>signficnayly</a:t>
            </a:r>
            <a:r>
              <a:rPr lang="en-US" dirty="0"/>
              <a:t> impact mental health. </a:t>
            </a:r>
          </a:p>
          <a:p>
            <a:endParaRPr lang="en-US" dirty="0"/>
          </a:p>
          <a:p>
            <a:r>
              <a:rPr lang="en-US" dirty="0"/>
              <a:t>On the other hand, chronic stress </a:t>
            </a:r>
            <a:r>
              <a:rPr lang="en-US" dirty="0" err="1"/>
              <a:t>contiues</a:t>
            </a:r>
            <a:r>
              <a:rPr lang="en-US" dirty="0"/>
              <a:t> for a long period of time. For </a:t>
            </a:r>
            <a:r>
              <a:rPr lang="en-US" dirty="0" err="1"/>
              <a:t>exmaoke</a:t>
            </a:r>
            <a:r>
              <a:rPr lang="en-US" dirty="0"/>
              <a:t>, </a:t>
            </a:r>
            <a:r>
              <a:rPr lang="en-US" dirty="0" err="1"/>
              <a:t>experince</a:t>
            </a:r>
            <a:r>
              <a:rPr lang="en-US" dirty="0"/>
              <a:t> of bullying, </a:t>
            </a:r>
            <a:r>
              <a:rPr lang="en-US" dirty="0" err="1"/>
              <a:t>lononlness</a:t>
            </a:r>
            <a:r>
              <a:rPr lang="en-US" dirty="0"/>
              <a:t>, </a:t>
            </a:r>
            <a:r>
              <a:rPr lang="en-US" dirty="0" err="1"/>
              <a:t>overweoked</a:t>
            </a:r>
            <a:r>
              <a:rPr lang="en-US" dirty="0"/>
              <a:t>, </a:t>
            </a:r>
            <a:r>
              <a:rPr lang="en-US" dirty="0" err="1"/>
              <a:t>chornic</a:t>
            </a:r>
            <a:r>
              <a:rPr lang="en-US" dirty="0"/>
              <a:t> health violence etc. </a:t>
            </a:r>
          </a:p>
        </p:txBody>
      </p:sp>
      <p:sp>
        <p:nvSpPr>
          <p:cNvPr id="4" name="Slide Number Placeholder 3"/>
          <p:cNvSpPr>
            <a:spLocks noGrp="1"/>
          </p:cNvSpPr>
          <p:nvPr>
            <p:ph type="sldNum" sz="quarter" idx="5"/>
          </p:nvPr>
        </p:nvSpPr>
        <p:spPr/>
        <p:txBody>
          <a:bodyPr/>
          <a:lstStyle/>
          <a:p>
            <a:fld id="{5947181C-58D2-F048-9886-044A183349EE}" type="slidenum">
              <a:rPr lang="en-US" smtClean="0"/>
              <a:t>4</a:t>
            </a:fld>
            <a:endParaRPr lang="en-US"/>
          </a:p>
        </p:txBody>
      </p:sp>
    </p:spTree>
    <p:extLst>
      <p:ext uri="{BB962C8B-B14F-4D97-AF65-F5344CB8AC3E}">
        <p14:creationId xmlns:p14="http://schemas.microsoft.com/office/powerpoint/2010/main" val="28443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27863D"/>
                </a:solidFill>
                <a:effectLst/>
                <a:latin typeface="Helvetica" pitchFamily="2" charset="0"/>
              </a:rPr>
              <a:t>“Brain response:</a:t>
            </a:r>
            <a:r>
              <a:rPr lang="en-AU" dirty="0">
                <a:solidFill>
                  <a:srgbClr val="141413"/>
                </a:solidFill>
                <a:effectLst/>
                <a:latin typeface="Helvetica" pitchFamily="2" charset="0"/>
              </a:rPr>
              <a:t> threats are detected at the level of</a:t>
            </a:r>
          </a:p>
          <a:p>
            <a:r>
              <a:rPr lang="en-AU" dirty="0">
                <a:solidFill>
                  <a:srgbClr val="141413"/>
                </a:solidFill>
                <a:effectLst/>
                <a:latin typeface="Helvetica" pitchFamily="2" charset="0"/>
              </a:rPr>
              <a:t>the amygdala ,  but the hypothalamus is responsible</a:t>
            </a:r>
          </a:p>
          <a:p>
            <a:r>
              <a:rPr lang="en-AU" dirty="0">
                <a:solidFill>
                  <a:srgbClr val="141413"/>
                </a:solidFill>
                <a:effectLst/>
                <a:latin typeface="Helvetica" pitchFamily="2" charset="0"/>
              </a:rPr>
              <a:t>for activating body systems in response to the</a:t>
            </a:r>
          </a:p>
          <a:p>
            <a:r>
              <a:rPr lang="en-AU" dirty="0">
                <a:solidFill>
                  <a:srgbClr val="141413"/>
                </a:solidFill>
                <a:effectLst/>
                <a:latin typeface="Helvetica" pitchFamily="2" charset="0"/>
              </a:rPr>
              <a:t>stress.</a:t>
            </a:r>
          </a:p>
          <a:p>
            <a:endParaRPr lang="en-AU" dirty="0">
              <a:solidFill>
                <a:srgbClr val="27863D"/>
              </a:solidFill>
              <a:effectLst/>
              <a:latin typeface="Helvetica" pitchFamily="2" charset="0"/>
            </a:endParaRPr>
          </a:p>
          <a:p>
            <a:r>
              <a:rPr lang="en-AU" dirty="0">
                <a:solidFill>
                  <a:srgbClr val="141413"/>
                </a:solidFill>
                <a:effectLst/>
                <a:latin typeface="Helvetica" pitchFamily="2" charset="0"/>
              </a:rPr>
              <a:t>The </a:t>
            </a:r>
            <a:r>
              <a:rPr lang="en-AU" dirty="0">
                <a:solidFill>
                  <a:srgbClr val="27863D"/>
                </a:solidFill>
                <a:effectLst/>
                <a:latin typeface="Helvetica" pitchFamily="2" charset="0"/>
              </a:rPr>
              <a:t>hypothalamus </a:t>
            </a:r>
            <a:r>
              <a:rPr lang="en-AU" dirty="0">
                <a:solidFill>
                  <a:srgbClr val="141413"/>
                </a:solidFill>
                <a:effectLst/>
                <a:latin typeface="Helvetica" pitchFamily="2" charset="0"/>
              </a:rPr>
              <a:t>releases hormones.</a:t>
            </a:r>
          </a:p>
          <a:p>
            <a:endParaRPr lang="en-AU" dirty="0">
              <a:solidFill>
                <a:srgbClr val="27863D"/>
              </a:solidFill>
              <a:effectLst/>
              <a:latin typeface="Helvetica" pitchFamily="2" charset="0"/>
            </a:endParaRPr>
          </a:p>
          <a:p>
            <a:r>
              <a:rPr lang="en-AU" dirty="0">
                <a:solidFill>
                  <a:srgbClr val="141413"/>
                </a:solidFill>
                <a:effectLst/>
                <a:latin typeface="Helvetica" pitchFamily="2" charset="0"/>
              </a:rPr>
              <a:t>The</a:t>
            </a:r>
            <a:r>
              <a:rPr lang="en-AU" dirty="0">
                <a:solidFill>
                  <a:srgbClr val="27863D"/>
                </a:solidFill>
                <a:effectLst/>
                <a:latin typeface="Helvetica" pitchFamily="2" charset="0"/>
              </a:rPr>
              <a:t> adrenal glands </a:t>
            </a:r>
            <a:r>
              <a:rPr lang="en-AU" dirty="0">
                <a:solidFill>
                  <a:srgbClr val="141413"/>
                </a:solidFill>
                <a:effectLst/>
                <a:latin typeface="Helvetica" pitchFamily="2" charset="0"/>
              </a:rPr>
              <a:t>respond by releasing</a:t>
            </a:r>
          </a:p>
          <a:p>
            <a:r>
              <a:rPr lang="en-AU" dirty="0">
                <a:solidFill>
                  <a:srgbClr val="141413"/>
                </a:solidFill>
                <a:effectLst/>
                <a:latin typeface="Helvetica" pitchFamily="2" charset="0"/>
              </a:rPr>
              <a:t>epinephrine (adrenaline) and cortisol which</a:t>
            </a:r>
          </a:p>
          <a:p>
            <a:r>
              <a:rPr lang="en-AU" dirty="0">
                <a:solidFill>
                  <a:srgbClr val="141413"/>
                </a:solidFill>
                <a:effectLst/>
                <a:latin typeface="Helvetica" pitchFamily="2" charset="0"/>
              </a:rPr>
              <a:t>stimulate a number of further systems with the</a:t>
            </a:r>
          </a:p>
          <a:p>
            <a:r>
              <a:rPr lang="en-AU" dirty="0">
                <a:solidFill>
                  <a:srgbClr val="141413"/>
                </a:solidFill>
                <a:effectLst/>
                <a:latin typeface="Helvetica" pitchFamily="2" charset="0"/>
              </a:rPr>
              <a:t>effect of preparing the body to respond to the</a:t>
            </a:r>
          </a:p>
          <a:p>
            <a:r>
              <a:rPr lang="en-AU" dirty="0">
                <a:solidFill>
                  <a:srgbClr val="141413"/>
                </a:solidFill>
                <a:effectLst/>
                <a:latin typeface="Helvetica" pitchFamily="2" charset="0"/>
              </a:rPr>
              <a:t>stress or threat.</a:t>
            </a:r>
          </a:p>
          <a:p>
            <a:endParaRPr lang="en-AU" dirty="0">
              <a:solidFill>
                <a:srgbClr val="27863D"/>
              </a:solidFill>
              <a:effectLst/>
              <a:latin typeface="Helvetica" pitchFamily="2" charset="0"/>
            </a:endParaRPr>
          </a:p>
          <a:p>
            <a:r>
              <a:rPr lang="en-AU" dirty="0">
                <a:solidFill>
                  <a:srgbClr val="27863D"/>
                </a:solidFill>
                <a:effectLst/>
                <a:latin typeface="Helvetica" pitchFamily="2" charset="0"/>
              </a:rPr>
              <a:t>Bronchioles </a:t>
            </a:r>
            <a:r>
              <a:rPr lang="en-AU" dirty="0">
                <a:solidFill>
                  <a:srgbClr val="141413"/>
                </a:solidFill>
                <a:effectLst/>
                <a:latin typeface="Helvetica" pitchFamily="2" charset="0"/>
              </a:rPr>
              <a:t>dilate facilitating higher oxygen intake.</a:t>
            </a:r>
          </a:p>
          <a:p>
            <a:endParaRPr lang="en-AU" dirty="0">
              <a:solidFill>
                <a:srgbClr val="27863D"/>
              </a:solidFill>
              <a:effectLst/>
              <a:latin typeface="Helvetica" pitchFamily="2" charset="0"/>
            </a:endParaRPr>
          </a:p>
          <a:p>
            <a:r>
              <a:rPr lang="en-AU" dirty="0">
                <a:solidFill>
                  <a:srgbClr val="27863D"/>
                </a:solidFill>
                <a:effectLst/>
                <a:latin typeface="Helvetica" pitchFamily="2" charset="0"/>
              </a:rPr>
              <a:t>Heart rate</a:t>
            </a:r>
            <a:r>
              <a:rPr lang="en-AU" dirty="0">
                <a:solidFill>
                  <a:srgbClr val="141413"/>
                </a:solidFill>
                <a:effectLst/>
                <a:latin typeface="Helvetica" pitchFamily="2" charset="0"/>
              </a:rPr>
              <a:t> increases facilitating greater oxygen and</a:t>
            </a:r>
          </a:p>
          <a:p>
            <a:r>
              <a:rPr lang="en-AU" dirty="0">
                <a:solidFill>
                  <a:srgbClr val="141413"/>
                </a:solidFill>
                <a:effectLst/>
                <a:latin typeface="Helvetica" pitchFamily="2" charset="0"/>
              </a:rPr>
              <a:t>glucose transport.</a:t>
            </a:r>
          </a:p>
          <a:p>
            <a:endParaRPr lang="en-AU" dirty="0">
              <a:solidFill>
                <a:srgbClr val="27863D"/>
              </a:solidFill>
              <a:effectLst/>
              <a:latin typeface="Helvetica" pitchFamily="2" charset="0"/>
            </a:endParaRPr>
          </a:p>
          <a:p>
            <a:r>
              <a:rPr lang="en-AU" dirty="0">
                <a:solidFill>
                  <a:srgbClr val="27863D"/>
                </a:solidFill>
                <a:effectLst/>
                <a:latin typeface="Helvetica" pitchFamily="2" charset="0"/>
              </a:rPr>
              <a:t>Blood pressure</a:t>
            </a:r>
            <a:r>
              <a:rPr lang="en-AU" dirty="0">
                <a:solidFill>
                  <a:srgbClr val="141413"/>
                </a:solidFill>
                <a:effectLst/>
                <a:latin typeface="Helvetica" pitchFamily="2" charset="0"/>
              </a:rPr>
              <a:t> increases in response to the</a:t>
            </a:r>
          </a:p>
          <a:p>
            <a:r>
              <a:rPr lang="en-AU" dirty="0">
                <a:solidFill>
                  <a:srgbClr val="141413"/>
                </a:solidFill>
                <a:effectLst/>
                <a:latin typeface="Helvetica" pitchFamily="2" charset="0"/>
              </a:rPr>
              <a:t>increase in heart rate.</a:t>
            </a:r>
          </a:p>
          <a:p>
            <a:endParaRPr lang="en-AU" dirty="0">
              <a:solidFill>
                <a:srgbClr val="27863D"/>
              </a:solidFill>
              <a:effectLst/>
              <a:latin typeface="Helvetica" pitchFamily="2" charset="0"/>
            </a:endParaRPr>
          </a:p>
          <a:p>
            <a:r>
              <a:rPr lang="en-AU" dirty="0">
                <a:solidFill>
                  <a:srgbClr val="27863D"/>
                </a:solidFill>
                <a:effectLst/>
                <a:latin typeface="Helvetica" pitchFamily="2" charset="0"/>
              </a:rPr>
              <a:t>Liver</a:t>
            </a:r>
            <a:r>
              <a:rPr lang="en-AU" dirty="0">
                <a:solidFill>
                  <a:srgbClr val="141413"/>
                </a:solidFill>
                <a:effectLst/>
                <a:latin typeface="Helvetica" pitchFamily="2" charset="0"/>
              </a:rPr>
              <a:t> converts </a:t>
            </a:r>
            <a:r>
              <a:rPr lang="en-AU" dirty="0" err="1">
                <a:solidFill>
                  <a:srgbClr val="141413"/>
                </a:solidFill>
                <a:effectLst/>
                <a:latin typeface="Helvetica" pitchFamily="2" charset="0"/>
              </a:rPr>
              <a:t>gly</a:t>
            </a:r>
            <a:r>
              <a:rPr lang="en-AU" dirty="0">
                <a:solidFill>
                  <a:srgbClr val="141413"/>
                </a:solidFill>
                <a:effectLst/>
                <a:latin typeface="Helvetica" pitchFamily="2" charset="0"/>
              </a:rPr>
              <a:t>  (K) </a:t>
            </a:r>
            <a:r>
              <a:rPr lang="en-AU" dirty="0" err="1">
                <a:solidFill>
                  <a:srgbClr val="141413"/>
                </a:solidFill>
                <a:effectLst/>
                <a:latin typeface="Helvetica" pitchFamily="2" charset="0"/>
              </a:rPr>
              <a:t>cogen</a:t>
            </a:r>
            <a:r>
              <a:rPr lang="en-AU" dirty="0">
                <a:solidFill>
                  <a:srgbClr val="141413"/>
                </a:solidFill>
                <a:effectLst/>
                <a:latin typeface="Helvetica" pitchFamily="2" charset="0"/>
              </a:rPr>
              <a:t> to glucose allowing for</a:t>
            </a:r>
          </a:p>
          <a:p>
            <a:r>
              <a:rPr lang="en-AU" dirty="0">
                <a:solidFill>
                  <a:srgbClr val="141413"/>
                </a:solidFill>
                <a:effectLst/>
                <a:latin typeface="Helvetica" pitchFamily="2" charset="0"/>
              </a:rPr>
              <a:t>greater energy expenditure.</a:t>
            </a:r>
          </a:p>
          <a:p>
            <a:endParaRPr lang="en-AU" dirty="0">
              <a:solidFill>
                <a:srgbClr val="27863D"/>
              </a:solidFill>
              <a:effectLst/>
              <a:latin typeface="Helvetica" pitchFamily="2" charset="0"/>
            </a:endParaRPr>
          </a:p>
          <a:p>
            <a:r>
              <a:rPr lang="en-AU" dirty="0">
                <a:solidFill>
                  <a:srgbClr val="141413"/>
                </a:solidFill>
                <a:effectLst/>
                <a:latin typeface="Helvetica" pitchFamily="2" charset="0"/>
              </a:rPr>
              <a:t>The (non-essential)</a:t>
            </a:r>
            <a:r>
              <a:rPr lang="en-AU" dirty="0">
                <a:solidFill>
                  <a:srgbClr val="27863D"/>
                </a:solidFill>
                <a:effectLst/>
                <a:latin typeface="Helvetica" pitchFamily="2" charset="0"/>
              </a:rPr>
              <a:t> digestive system</a:t>
            </a:r>
            <a:r>
              <a:rPr lang="en-AU" dirty="0">
                <a:solidFill>
                  <a:srgbClr val="141413"/>
                </a:solidFill>
                <a:effectLst/>
                <a:latin typeface="Helvetica" pitchFamily="2" charset="0"/>
              </a:rPr>
              <a:t> is down-</a:t>
            </a:r>
          </a:p>
          <a:p>
            <a:r>
              <a:rPr lang="en-AU" dirty="0">
                <a:solidFill>
                  <a:srgbClr val="141413"/>
                </a:solidFill>
                <a:effectLst/>
                <a:latin typeface="Helvetica" pitchFamily="2" charset="0"/>
              </a:rPr>
              <a:t>regulated to facilitate greater energy expenditure</a:t>
            </a:r>
          </a:p>
          <a:p>
            <a:r>
              <a:rPr lang="en-AU" dirty="0">
                <a:solidFill>
                  <a:srgbClr val="141413"/>
                </a:solidFill>
                <a:effectLst/>
                <a:latin typeface="Helvetica" pitchFamily="2" charset="0"/>
              </a:rPr>
              <a:t>Elsewhere” Psychology Tools Reference </a:t>
            </a:r>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5</a:t>
            </a:fld>
            <a:endParaRPr lang="en-US"/>
          </a:p>
        </p:txBody>
      </p:sp>
    </p:spTree>
    <p:extLst>
      <p:ext uri="{BB962C8B-B14F-4D97-AF65-F5344CB8AC3E}">
        <p14:creationId xmlns:p14="http://schemas.microsoft.com/office/powerpoint/2010/main" val="367157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6</a:t>
            </a:fld>
            <a:endParaRPr lang="en-US"/>
          </a:p>
        </p:txBody>
      </p:sp>
    </p:spTree>
    <p:extLst>
      <p:ext uri="{BB962C8B-B14F-4D97-AF65-F5344CB8AC3E}">
        <p14:creationId xmlns:p14="http://schemas.microsoft.com/office/powerpoint/2010/main" val="24504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12121"/>
                </a:solidFill>
                <a:effectLst/>
                <a:latin typeface="Roboto" panose="02000000000000000000" pitchFamily="2" charset="0"/>
              </a:rPr>
              <a:t>SELYE H. Stress and the general adaptation syndrome. Br Med J. 1950 Jun 17;1(4667):1383-92. </a:t>
            </a:r>
            <a:r>
              <a:rPr lang="en-AU" b="0" i="0" dirty="0" err="1">
                <a:solidFill>
                  <a:srgbClr val="212121"/>
                </a:solidFill>
                <a:effectLst/>
                <a:latin typeface="Roboto" panose="02000000000000000000" pitchFamily="2" charset="0"/>
              </a:rPr>
              <a:t>doi</a:t>
            </a:r>
            <a:r>
              <a:rPr lang="en-AU" b="0" i="0" dirty="0">
                <a:solidFill>
                  <a:srgbClr val="212121"/>
                </a:solidFill>
                <a:effectLst/>
                <a:latin typeface="Roboto" panose="02000000000000000000" pitchFamily="2" charset="0"/>
              </a:rPr>
              <a:t>: 10.1136/bmj.1.4667.1383. PMID: 15426759; PMCID: PMC2038162. </a:t>
            </a:r>
          </a:p>
          <a:p>
            <a:pPr algn="l"/>
            <a:endParaRPr lang="en-AU" b="0" i="0" dirty="0">
              <a:solidFill>
                <a:srgbClr val="212121"/>
              </a:solidFill>
              <a:effectLst/>
              <a:latin typeface="Roboto" panose="02000000000000000000" pitchFamily="2" charset="0"/>
            </a:endParaRPr>
          </a:p>
          <a:p>
            <a:pPr algn="l"/>
            <a:r>
              <a:rPr lang="en-AU" b="0" i="0" dirty="0">
                <a:solidFill>
                  <a:srgbClr val="231F20"/>
                </a:solidFill>
                <a:effectLst/>
                <a:latin typeface="Proxima Nova"/>
              </a:rPr>
              <a:t>Hungarian scientist and researcher Hans </a:t>
            </a:r>
            <a:r>
              <a:rPr lang="en-AU" b="0" i="0" dirty="0" err="1">
                <a:solidFill>
                  <a:srgbClr val="231F20"/>
                </a:solidFill>
                <a:effectLst/>
                <a:latin typeface="Proxima Nova"/>
              </a:rPr>
              <a:t>Seyle</a:t>
            </a:r>
            <a:r>
              <a:rPr lang="en-AU" b="0" i="0" dirty="0">
                <a:solidFill>
                  <a:srgbClr val="231F20"/>
                </a:solidFill>
                <a:effectLst/>
                <a:latin typeface="Proxima Nova"/>
              </a:rPr>
              <a:t> defined general adaptation syndrome (GAS) as the body’s typical response to stress. </a:t>
            </a:r>
            <a:r>
              <a:rPr lang="en-AU" b="0" i="0" dirty="0" err="1">
                <a:solidFill>
                  <a:srgbClr val="231F20"/>
                </a:solidFill>
                <a:effectLst/>
                <a:latin typeface="Proxima Nova"/>
              </a:rPr>
              <a:t>Seyle</a:t>
            </a:r>
            <a:r>
              <a:rPr lang="en-AU" b="0" i="0" dirty="0">
                <a:solidFill>
                  <a:srgbClr val="231F20"/>
                </a:solidFill>
                <a:effectLst/>
                <a:latin typeface="Proxima Nova"/>
              </a:rPr>
              <a:t> concluded that stress typically manifests as a series of physiological changes that affect the whole body. These changes occur in three stages:</a:t>
            </a:r>
          </a:p>
          <a:p>
            <a:pPr algn="l">
              <a:buFont typeface="Arial" panose="020B0604020202020204" pitchFamily="34" charset="0"/>
              <a:buChar char="•"/>
            </a:pPr>
            <a:r>
              <a:rPr lang="en-AU" b="0" i="0" dirty="0">
                <a:solidFill>
                  <a:srgbClr val="231F20"/>
                </a:solidFill>
                <a:effectLst/>
                <a:latin typeface="Proxima Nova"/>
              </a:rPr>
              <a:t>alarm reaction stage</a:t>
            </a:r>
          </a:p>
          <a:p>
            <a:pPr algn="l">
              <a:buFont typeface="Arial" panose="020B0604020202020204" pitchFamily="34" charset="0"/>
              <a:buChar char="•"/>
            </a:pPr>
            <a:r>
              <a:rPr lang="en-AU" b="0" i="0" dirty="0">
                <a:solidFill>
                  <a:srgbClr val="231F20"/>
                </a:solidFill>
                <a:effectLst/>
                <a:latin typeface="Proxima Nova"/>
              </a:rPr>
              <a:t>resistance stage</a:t>
            </a:r>
          </a:p>
          <a:p>
            <a:pPr algn="l">
              <a:buFont typeface="Arial" panose="020B0604020202020204" pitchFamily="34" charset="0"/>
              <a:buChar char="•"/>
            </a:pPr>
            <a:r>
              <a:rPr lang="en-AU" b="0" i="0" dirty="0">
                <a:solidFill>
                  <a:srgbClr val="231F20"/>
                </a:solidFill>
                <a:effectLst/>
                <a:latin typeface="Proxima Nova"/>
              </a:rPr>
              <a:t>exhaustion stage</a:t>
            </a:r>
          </a:p>
          <a:p>
            <a:pPr algn="l"/>
            <a:endParaRPr lang="en-AU" b="0" i="0" dirty="0">
              <a:solidFill>
                <a:srgbClr val="231F20"/>
              </a:solidFill>
              <a:effectLst/>
              <a:latin typeface="Proxima Nova"/>
            </a:endParaRPr>
          </a:p>
          <a:p>
            <a:br>
              <a:rPr lang="en-AU" dirty="0"/>
            </a:br>
            <a:endParaRPr lang="en-US" dirty="0"/>
          </a:p>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7</a:t>
            </a:fld>
            <a:endParaRPr lang="en-US"/>
          </a:p>
        </p:txBody>
      </p:sp>
    </p:spTree>
    <p:extLst>
      <p:ext uri="{BB962C8B-B14F-4D97-AF65-F5344CB8AC3E}">
        <p14:creationId xmlns:p14="http://schemas.microsoft.com/office/powerpoint/2010/main" val="9152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231F20"/>
                </a:solidFill>
                <a:effectLst/>
                <a:latin typeface="Calibri" panose="020F0502020204030204" pitchFamily="34" charset="0"/>
                <a:cs typeface="Calibri" panose="020F0502020204030204" pitchFamily="34" charset="0"/>
              </a:rPr>
              <a:t>Any stressor, whether real or imagined, alerts the brain to stimulate the autonomic nervous system.</a:t>
            </a:r>
          </a:p>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8</a:t>
            </a:fld>
            <a:endParaRPr lang="en-US"/>
          </a:p>
        </p:txBody>
      </p:sp>
    </p:spTree>
    <p:extLst>
      <p:ext uri="{BB962C8B-B14F-4D97-AF65-F5344CB8AC3E}">
        <p14:creationId xmlns:p14="http://schemas.microsoft.com/office/powerpoint/2010/main" val="15243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dirty="0">
                <a:solidFill>
                  <a:srgbClr val="231F20"/>
                </a:solidFill>
                <a:effectLst/>
                <a:latin typeface="Calibri" panose="020F0502020204030204" pitchFamily="34" charset="0"/>
                <a:cs typeface="Calibri" panose="020F0502020204030204" pitchFamily="34" charset="0"/>
              </a:rPr>
              <a:t>If the stressful event continues, the hormonal changes from the alarm stage continue to keep you in a state of alert.  As a result, you may experience increased glucose levels and higher blood pressure.</a:t>
            </a:r>
          </a:p>
          <a:p>
            <a:r>
              <a:rPr lang="en-AU" sz="1200" b="0" i="0" dirty="0">
                <a:solidFill>
                  <a:srgbClr val="231F20"/>
                </a:solidFill>
                <a:effectLst/>
                <a:latin typeface="Calibri" panose="020F0502020204030204" pitchFamily="34" charset="0"/>
                <a:cs typeface="Calibri" panose="020F0502020204030204" pitchFamily="34" charset="0"/>
              </a:rPr>
              <a:t>If the stressful event passes, your stress hormones begin to decrease. Your heart rate and blood pressure return to normal as your body shifts to a state of repair.</a:t>
            </a:r>
            <a:endParaRPr lang="en-AU" sz="1200" dirty="0">
              <a:solidFill>
                <a:srgbClr val="231F2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9</a:t>
            </a:fld>
            <a:endParaRPr lang="en-US"/>
          </a:p>
        </p:txBody>
      </p:sp>
    </p:spTree>
    <p:extLst>
      <p:ext uri="{BB962C8B-B14F-4D97-AF65-F5344CB8AC3E}">
        <p14:creationId xmlns:p14="http://schemas.microsoft.com/office/powerpoint/2010/main" val="26811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31F20"/>
                </a:solidFill>
                <a:effectLst/>
                <a:latin typeface="Proxima Nova"/>
              </a:rPr>
              <a:t>The third and final stage of  is the exhaustion stage. In this stage, your body’s resources are depleted after attempting to repair itself during the resistance stage.</a:t>
            </a:r>
          </a:p>
          <a:p>
            <a:pPr algn="l"/>
            <a:r>
              <a:rPr lang="en-AU" b="0" i="0" dirty="0">
                <a:solidFill>
                  <a:srgbClr val="231F20"/>
                </a:solidFill>
                <a:effectLst/>
                <a:latin typeface="Proxima Nova"/>
              </a:rPr>
              <a:t>If the original threat has passed, your body will continue to recover. But if stress continues, the body no longer has the energy to fight it, which may lead to:</a:t>
            </a:r>
          </a:p>
          <a:p>
            <a:pPr algn="l">
              <a:buFont typeface="Arial" panose="020B0604020202020204" pitchFamily="34" charset="0"/>
              <a:buChar char="•"/>
            </a:pPr>
            <a:r>
              <a:rPr lang="en-AU" b="0" i="0" dirty="0">
                <a:solidFill>
                  <a:srgbClr val="231F20"/>
                </a:solidFill>
                <a:effectLst/>
                <a:latin typeface="Proxima Nova"/>
              </a:rPr>
              <a:t>feeling </a:t>
            </a:r>
            <a:r>
              <a:rPr lang="en-AU" b="0" i="0" u="sng" dirty="0">
                <a:solidFill>
                  <a:srgbClr val="3D5A99"/>
                </a:solidFill>
                <a:effectLst/>
                <a:latin typeface="Proxima Nova"/>
                <a:hlinkClick r:id="rId3"/>
              </a:rPr>
              <a:t>tired or fatigued</a:t>
            </a:r>
            <a:endParaRPr lang="en-AU" b="0" i="0" dirty="0">
              <a:solidFill>
                <a:srgbClr val="231F20"/>
              </a:solidFill>
              <a:effectLst/>
              <a:latin typeface="Proxima Nova"/>
            </a:endParaRPr>
          </a:p>
          <a:p>
            <a:pPr algn="l">
              <a:buFont typeface="Arial" panose="020B0604020202020204" pitchFamily="34" charset="0"/>
              <a:buChar char="•"/>
            </a:pPr>
            <a:r>
              <a:rPr lang="en-AU" b="0" i="0" dirty="0">
                <a:solidFill>
                  <a:srgbClr val="231F20"/>
                </a:solidFill>
                <a:effectLst/>
                <a:latin typeface="Proxima Nova"/>
              </a:rPr>
              <a:t>irritability</a:t>
            </a:r>
          </a:p>
          <a:p>
            <a:pPr algn="l">
              <a:buFont typeface="Arial" panose="020B0604020202020204" pitchFamily="34" charset="0"/>
              <a:buChar char="•"/>
            </a:pPr>
            <a:r>
              <a:rPr lang="en-AU" b="0" i="0" u="sng" dirty="0">
                <a:solidFill>
                  <a:srgbClr val="3D5A99"/>
                </a:solidFill>
                <a:effectLst/>
                <a:latin typeface="Proxima Nova"/>
                <a:hlinkClick r:id="rId4"/>
              </a:rPr>
              <a:t>anxiety</a:t>
            </a:r>
            <a:endParaRPr lang="en-AU" b="0" i="0" dirty="0">
              <a:solidFill>
                <a:srgbClr val="231F20"/>
              </a:solidFill>
              <a:effectLst/>
              <a:latin typeface="Proxima Nova"/>
            </a:endParaRPr>
          </a:p>
          <a:p>
            <a:pPr algn="l">
              <a:buFont typeface="Arial" panose="020B0604020202020204" pitchFamily="34" charset="0"/>
              <a:buChar char="•"/>
            </a:pPr>
            <a:r>
              <a:rPr lang="en-AU" b="0" i="0" dirty="0">
                <a:solidFill>
                  <a:srgbClr val="231F20"/>
                </a:solidFill>
                <a:effectLst/>
                <a:latin typeface="Proxima Nova"/>
              </a:rPr>
              <a:t>depression</a:t>
            </a:r>
          </a:p>
          <a:p>
            <a:pPr algn="l">
              <a:buFont typeface="Arial" panose="020B0604020202020204" pitchFamily="34" charset="0"/>
              <a:buChar char="•"/>
            </a:pPr>
            <a:r>
              <a:rPr lang="en-AU" b="0" i="0" dirty="0">
                <a:solidFill>
                  <a:srgbClr val="231F20"/>
                </a:solidFill>
                <a:effectLst/>
                <a:latin typeface="Proxima Nova"/>
              </a:rPr>
              <a:t>other stress-related health conditions</a:t>
            </a:r>
          </a:p>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10</a:t>
            </a:fld>
            <a:endParaRPr lang="en-US"/>
          </a:p>
        </p:txBody>
      </p:sp>
    </p:spTree>
    <p:extLst>
      <p:ext uri="{BB962C8B-B14F-4D97-AF65-F5344CB8AC3E}">
        <p14:creationId xmlns:p14="http://schemas.microsoft.com/office/powerpoint/2010/main" val="289398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47181C-58D2-F048-9886-044A183349EE}" type="slidenum">
              <a:rPr lang="en-US" smtClean="0"/>
              <a:t>11</a:t>
            </a:fld>
            <a:endParaRPr lang="en-US"/>
          </a:p>
        </p:txBody>
      </p:sp>
    </p:spTree>
    <p:extLst>
      <p:ext uri="{BB962C8B-B14F-4D97-AF65-F5344CB8AC3E}">
        <p14:creationId xmlns:p14="http://schemas.microsoft.com/office/powerpoint/2010/main" val="369221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5FBE-830C-CCD4-F914-EF79EF2855A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9CCC21-2A8F-3B21-09DD-08D455285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B1A3DA-41F5-D4C2-77EF-60C2EFA56505}"/>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0C1D586B-D2CF-FE51-62D6-21BCF0410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2B00C-EC32-53DA-C565-1DF796878956}"/>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1026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D801-3C5A-4119-8BF7-715FC5D7DC1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DDCBF0-548C-0C44-F92A-5917BBB44E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41D7E3-A760-38E0-E282-D0321F946EF3}"/>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B786C3AC-A32D-2763-3257-7CE2F9D96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9AFD4-25F0-CCF3-7904-1BC7BD0B75A8}"/>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197597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F1D5C-7D07-3D20-E536-8448B8B530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D179F3-AA09-BA5F-C0AD-71218EF6BD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45BFA0-A653-88C6-69A0-FA78AA855C5A}"/>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4C3EFD9C-0EB6-5FD8-C686-D5BCBFC8E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31435-03B5-2EAE-7530-7031584C7E3E}"/>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411624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2ABD-46D9-DC22-CF39-E2ACD2C5D0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E9F783-D3FB-9FD1-F7D9-6BFCC973FE3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3A43F4-2C6C-F18A-FDCE-AC34521E0C49}"/>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D85769F8-8E53-DA13-EAAF-C54E34546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CB22E-BF4D-5A58-6FA4-4B4923EAE41A}"/>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370821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0020-4E93-9E2F-08B1-9ED6FFAD57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660DAF-1A09-3931-0348-F1C7CB999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2B8E97-8CB6-4AF6-FA29-6BCDC51CF8D4}"/>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4800345F-532F-41BF-CB52-3BEE7CD6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AFD1B-035F-625F-8F52-88B3B590845E}"/>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10041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63E4-A6B7-A132-A5C3-D54624526B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A6A863-A877-0532-9088-015B51A82A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E844864-ED55-70C0-2AC9-AEA35B67B8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D0B732C-ABE2-11BB-B83F-5A6C4B49F6B7}"/>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6" name="Footer Placeholder 5">
            <a:extLst>
              <a:ext uri="{FF2B5EF4-FFF2-40B4-BE49-F238E27FC236}">
                <a16:creationId xmlns:a16="http://schemas.microsoft.com/office/drawing/2014/main" id="{5ACA856D-6794-0807-1664-AE7A86111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71444-70D2-1ECB-1CEA-7E91DA2DA949}"/>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260703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CD91-5744-2830-E8EC-84E5E949F39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944161-766A-D95D-45AD-90B10A90E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2316B2-050D-10CD-D934-ED836CE484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8C6198A-B6EC-8FC9-D8C1-42ADDEA959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96BFAB-1F9F-91CA-7EFC-27858A49BC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C82F5-8AC2-3781-9051-832A43C4DB10}"/>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8" name="Footer Placeholder 7">
            <a:extLst>
              <a:ext uri="{FF2B5EF4-FFF2-40B4-BE49-F238E27FC236}">
                <a16:creationId xmlns:a16="http://schemas.microsoft.com/office/drawing/2014/main" id="{2D57ED7D-E209-8339-741D-0CC390647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716CE-9327-C3AD-F500-44F5E5543DEA}"/>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148262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49CB-AC7C-CFB2-E3D2-CF9B7C1BC5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D8697D-04CE-15A6-B26B-03F857AEAE9E}"/>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4" name="Footer Placeholder 3">
            <a:extLst>
              <a:ext uri="{FF2B5EF4-FFF2-40B4-BE49-F238E27FC236}">
                <a16:creationId xmlns:a16="http://schemas.microsoft.com/office/drawing/2014/main" id="{1945BE58-8470-4767-32BC-D752FBBE2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2E7FE0-8D0F-80C5-EFD2-EF768A345022}"/>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403415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F55A6-A0FB-48F6-7A72-073F937535B4}"/>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3" name="Footer Placeholder 2">
            <a:extLst>
              <a:ext uri="{FF2B5EF4-FFF2-40B4-BE49-F238E27FC236}">
                <a16:creationId xmlns:a16="http://schemas.microsoft.com/office/drawing/2014/main" id="{226E2C2E-DD10-D995-D350-FAC1D232E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CDAB91-9595-7BB9-32AE-AE6A8CFA0F0C}"/>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143629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506E-3752-21DD-D23E-BEC6CA94A3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D7BD885-94AD-50EE-175D-6A27BEF0C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43E9C04-6CC9-4821-E8EF-BCC779058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CCC651-20C1-6F51-8ECE-A421570EE93F}"/>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6" name="Footer Placeholder 5">
            <a:extLst>
              <a:ext uri="{FF2B5EF4-FFF2-40B4-BE49-F238E27FC236}">
                <a16:creationId xmlns:a16="http://schemas.microsoft.com/office/drawing/2014/main" id="{EAEFD028-CB1B-2F3B-B48B-5960D3AC8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B40B3-95EA-9787-6744-326604011E0C}"/>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284878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2813-881C-EF3D-85BE-424152CFBC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94C2C6F-E46E-F32E-EB33-125B4CB8C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9782BD-EFBD-2475-E157-0B8F248D7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26CC34-D3B0-362C-9F1B-F33A97ACBA2D}"/>
              </a:ext>
            </a:extLst>
          </p:cNvPr>
          <p:cNvSpPr>
            <a:spLocks noGrp="1"/>
          </p:cNvSpPr>
          <p:nvPr>
            <p:ph type="dt" sz="half" idx="10"/>
          </p:nvPr>
        </p:nvSpPr>
        <p:spPr/>
        <p:txBody>
          <a:bodyPr/>
          <a:lstStyle/>
          <a:p>
            <a:fld id="{AAB32370-3953-5247-A5FF-D22AEA9F2750}" type="datetimeFigureOut">
              <a:rPr lang="en-US" smtClean="0"/>
              <a:t>10/27/23</a:t>
            </a:fld>
            <a:endParaRPr lang="en-US"/>
          </a:p>
        </p:txBody>
      </p:sp>
      <p:sp>
        <p:nvSpPr>
          <p:cNvPr id="6" name="Footer Placeholder 5">
            <a:extLst>
              <a:ext uri="{FF2B5EF4-FFF2-40B4-BE49-F238E27FC236}">
                <a16:creationId xmlns:a16="http://schemas.microsoft.com/office/drawing/2014/main" id="{2CE97F9B-3E27-EED1-E7E5-B4AC51F9C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B195F-88F1-87F0-B341-92BFAFDDED24}"/>
              </a:ext>
            </a:extLst>
          </p:cNvPr>
          <p:cNvSpPr>
            <a:spLocks noGrp="1"/>
          </p:cNvSpPr>
          <p:nvPr>
            <p:ph type="sldNum" sz="quarter" idx="12"/>
          </p:nvPr>
        </p:nvSpPr>
        <p:spPr/>
        <p:txBody>
          <a:bodyPr/>
          <a:lstStyle/>
          <a:p>
            <a:fld id="{C9F9CB1A-7434-E342-B23D-71A49A35A045}" type="slidenum">
              <a:rPr lang="en-US" smtClean="0"/>
              <a:t>‹#›</a:t>
            </a:fld>
            <a:endParaRPr lang="en-US"/>
          </a:p>
        </p:txBody>
      </p:sp>
    </p:spTree>
    <p:extLst>
      <p:ext uri="{BB962C8B-B14F-4D97-AF65-F5344CB8AC3E}">
        <p14:creationId xmlns:p14="http://schemas.microsoft.com/office/powerpoint/2010/main" val="382278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E43E9-B67F-7B50-7728-1DDC77845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F09106-F07E-6E3B-F1C2-D76A4E256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1BF06A-FA94-6FE1-4124-8412FC1E8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32370-3953-5247-A5FF-D22AEA9F2750}" type="datetimeFigureOut">
              <a:rPr lang="en-US" smtClean="0"/>
              <a:t>10/27/23</a:t>
            </a:fld>
            <a:endParaRPr lang="en-US"/>
          </a:p>
        </p:txBody>
      </p:sp>
      <p:sp>
        <p:nvSpPr>
          <p:cNvPr id="5" name="Footer Placeholder 4">
            <a:extLst>
              <a:ext uri="{FF2B5EF4-FFF2-40B4-BE49-F238E27FC236}">
                <a16:creationId xmlns:a16="http://schemas.microsoft.com/office/drawing/2014/main" id="{491202E5-6C6B-9ADE-8204-2831CBFF0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6820A-8214-B80F-87C6-E9405869E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9CB1A-7434-E342-B23D-71A49A35A045}" type="slidenum">
              <a:rPr lang="en-US" smtClean="0"/>
              <a:t>‹#›</a:t>
            </a:fld>
            <a:endParaRPr lang="en-US"/>
          </a:p>
        </p:txBody>
      </p:sp>
    </p:spTree>
    <p:extLst>
      <p:ext uri="{BB962C8B-B14F-4D97-AF65-F5344CB8AC3E}">
        <p14:creationId xmlns:p14="http://schemas.microsoft.com/office/powerpoint/2010/main" val="143429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publicdomainpictures.net/en/view-image.php?image=154900&amp;picture=exhausted" TargetMode="External"/><Relationship Id="rId5" Type="http://schemas.openxmlformats.org/officeDocument/2006/relationships/image" Target="../media/image9.jp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hyperlink" Target="https://psychology.org.au/for-the-public/psychology-topics/stress" TargetMode="Externa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77128-4298-0124-D58B-DED69CA29792}"/>
              </a:ext>
            </a:extLst>
          </p:cNvPr>
          <p:cNvSpPr>
            <a:spLocks noGrp="1"/>
          </p:cNvSpPr>
          <p:nvPr>
            <p:ph type="ctrTitle"/>
          </p:nvPr>
        </p:nvSpPr>
        <p:spPr>
          <a:xfrm>
            <a:off x="804672" y="4267832"/>
            <a:ext cx="4805996" cy="1297115"/>
          </a:xfrm>
        </p:spPr>
        <p:txBody>
          <a:bodyPr anchor="t">
            <a:normAutofit/>
          </a:bodyPr>
          <a:lstStyle/>
          <a:p>
            <a:pPr algn="l"/>
            <a:r>
              <a:rPr lang="en-US" sz="4000" dirty="0">
                <a:solidFill>
                  <a:schemeClr val="tx2"/>
                </a:solidFill>
              </a:rPr>
              <a:t>Stress psychoeducation </a:t>
            </a:r>
          </a:p>
        </p:txBody>
      </p:sp>
      <p:sp>
        <p:nvSpPr>
          <p:cNvPr id="3" name="Subtitle 2">
            <a:extLst>
              <a:ext uri="{FF2B5EF4-FFF2-40B4-BE49-F238E27FC236}">
                <a16:creationId xmlns:a16="http://schemas.microsoft.com/office/drawing/2014/main" id="{A06E67A8-E1A9-2084-9717-36F56C3C2C6E}"/>
              </a:ext>
            </a:extLst>
          </p:cNvPr>
          <p:cNvSpPr>
            <a:spLocks noGrp="1"/>
          </p:cNvSpPr>
          <p:nvPr>
            <p:ph type="subTitle" idx="1"/>
          </p:nvPr>
        </p:nvSpPr>
        <p:spPr>
          <a:xfrm>
            <a:off x="804672" y="3428999"/>
            <a:ext cx="4805691" cy="838831"/>
          </a:xfrm>
        </p:spPr>
        <p:txBody>
          <a:bodyPr anchor="b">
            <a:normAutofit/>
          </a:bodyPr>
          <a:lstStyle/>
          <a:p>
            <a:pPr algn="l"/>
            <a:r>
              <a:rPr lang="en-US" sz="2000" dirty="0" err="1">
                <a:solidFill>
                  <a:schemeClr val="tx2"/>
                </a:solidFill>
              </a:rPr>
              <a:t>Yasamin</a:t>
            </a:r>
            <a:r>
              <a:rPr lang="en-US" sz="2000" dirty="0">
                <a:solidFill>
                  <a:schemeClr val="tx2"/>
                </a:solidFill>
              </a:rPr>
              <a:t> Mansour </a:t>
            </a:r>
          </a:p>
        </p:txBody>
      </p:sp>
      <p:grpSp>
        <p:nvGrpSpPr>
          <p:cNvPr id="33" name="Group 3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34" name="Freeform: Shape 33">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Logo&#10;&#10;Description automatically generated">
            <a:extLst>
              <a:ext uri="{FF2B5EF4-FFF2-40B4-BE49-F238E27FC236}">
                <a16:creationId xmlns:a16="http://schemas.microsoft.com/office/drawing/2014/main" id="{DCB034AD-1375-1B60-81B0-8DA54E0D7B18}"/>
              </a:ext>
            </a:extLst>
          </p:cNvPr>
          <p:cNvPicPr>
            <a:picLocks noChangeAspect="1"/>
          </p:cNvPicPr>
          <p:nvPr/>
        </p:nvPicPr>
        <p:blipFill>
          <a:blip r:embed="rId4"/>
          <a:stretch>
            <a:fillRect/>
          </a:stretch>
        </p:blipFill>
        <p:spPr>
          <a:xfrm>
            <a:off x="7729652" y="1859078"/>
            <a:ext cx="3821102" cy="3821102"/>
          </a:xfrm>
          <a:prstGeom prst="rect">
            <a:avLst/>
          </a:prstGeom>
          <a:ln>
            <a:noFill/>
          </a:ln>
        </p:spPr>
      </p:pic>
      <p:pic>
        <p:nvPicPr>
          <p:cNvPr id="8" name="Video 7">
            <a:extLst>
              <a:ext uri="{FF2B5EF4-FFF2-40B4-BE49-F238E27FC236}">
                <a16:creationId xmlns:a16="http://schemas.microsoft.com/office/drawing/2014/main" id="{48F5DF6C-B3B0-2A33-BE82-51681C441A1F}"/>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14" name="Audio 13">
            <a:extLst>
              <a:ext uri="{FF2B5EF4-FFF2-40B4-BE49-F238E27FC236}">
                <a16:creationId xmlns:a16="http://schemas.microsoft.com/office/drawing/2014/main" id="{BA11AE80-145A-F53C-5CA5-61F4998D79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05334465"/>
      </p:ext>
    </p:extLst>
  </p:cSld>
  <p:clrMapOvr>
    <a:masterClrMapping/>
  </p:clrMapOvr>
  <mc:AlternateContent xmlns:mc="http://schemas.openxmlformats.org/markup-compatibility/2006" xmlns:p14="http://schemas.microsoft.com/office/powerpoint/2010/main">
    <mc:Choice Requires="p14">
      <p:transition spd="slow" p14:dur="2000" advTm="10485"/>
    </mc:Choice>
    <mc:Fallback xmlns="">
      <p:transition spd="slow" advTm="10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9A052-8B94-BA97-4D5B-74939F1C9F78}"/>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5400"/>
              <a:t>Exhaustion stage</a:t>
            </a:r>
          </a:p>
        </p:txBody>
      </p:sp>
      <p:pic>
        <p:nvPicPr>
          <p:cNvPr id="5" name="Content Placeholder 4" descr="A cartoon of a person sleeping at a desk&#10;&#10;Description automatically generated">
            <a:extLst>
              <a:ext uri="{FF2B5EF4-FFF2-40B4-BE49-F238E27FC236}">
                <a16:creationId xmlns:a16="http://schemas.microsoft.com/office/drawing/2014/main" id="{07AA945A-2B09-5E7B-2450-A99F3EC2ED9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8020" r="10177"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9"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Audio 21">
            <a:extLst>
              <a:ext uri="{FF2B5EF4-FFF2-40B4-BE49-F238E27FC236}">
                <a16:creationId xmlns:a16="http://schemas.microsoft.com/office/drawing/2014/main" id="{DA7211F5-D703-FB68-4C1D-0C0964866B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44320796"/>
      </p:ext>
    </p:extLst>
  </p:cSld>
  <p:clrMapOvr>
    <a:masterClrMapping/>
  </p:clrMapOvr>
  <mc:AlternateContent xmlns:mc="http://schemas.openxmlformats.org/markup-compatibility/2006" xmlns:p14="http://schemas.microsoft.com/office/powerpoint/2010/main">
    <mc:Choice Requires="p14">
      <p:transition spd="slow" p14:dur="2000" advTm="48074"/>
    </mc:Choice>
    <mc:Fallback xmlns="">
      <p:transition spd="slow" advTm="48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2"/>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4423-189D-D929-4A2C-C22943043928}"/>
              </a:ext>
            </a:extLst>
          </p:cNvPr>
          <p:cNvSpPr>
            <a:spLocks noGrp="1"/>
          </p:cNvSpPr>
          <p:nvPr>
            <p:ph type="title"/>
          </p:nvPr>
        </p:nvSpPr>
        <p:spPr>
          <a:xfrm>
            <a:off x="838200" y="500062"/>
            <a:ext cx="10515600" cy="1325563"/>
          </a:xfrm>
        </p:spPr>
        <p:txBody>
          <a:bodyPr/>
          <a:lstStyle/>
          <a:p>
            <a:r>
              <a:rPr lang="en-US" dirty="0"/>
              <a:t>Reference </a:t>
            </a:r>
          </a:p>
        </p:txBody>
      </p:sp>
      <p:sp>
        <p:nvSpPr>
          <p:cNvPr id="3" name="Content Placeholder 2">
            <a:extLst>
              <a:ext uri="{FF2B5EF4-FFF2-40B4-BE49-F238E27FC236}">
                <a16:creationId xmlns:a16="http://schemas.microsoft.com/office/drawing/2014/main" id="{F31A8747-B025-7131-1CB8-98777E2DA9CD}"/>
              </a:ext>
            </a:extLst>
          </p:cNvPr>
          <p:cNvSpPr>
            <a:spLocks noGrp="1"/>
          </p:cNvSpPr>
          <p:nvPr>
            <p:ph idx="1"/>
          </p:nvPr>
        </p:nvSpPr>
        <p:spPr/>
        <p:txBody>
          <a:bodyPr>
            <a:normAutofit/>
          </a:bodyPr>
          <a:lstStyle/>
          <a:p>
            <a:r>
              <a:rPr lang="en-US" sz="2200" dirty="0">
                <a:latin typeface="Calibri" panose="020F0502020204030204" pitchFamily="34" charset="0"/>
                <a:cs typeface="Calibri" panose="020F0502020204030204" pitchFamily="34" charset="0"/>
                <a:hlinkClick r:id="rId5"/>
              </a:rPr>
              <a:t>https://psychology.org.au/for-the-public/psychology-topics/stress</a:t>
            </a:r>
            <a:r>
              <a:rPr lang="en-US" sz="2200" dirty="0">
                <a:latin typeface="Calibri" panose="020F0502020204030204" pitchFamily="34" charset="0"/>
                <a:cs typeface="Calibri" panose="020F0502020204030204" pitchFamily="34" charset="0"/>
              </a:rPr>
              <a:t> </a:t>
            </a:r>
          </a:p>
          <a:p>
            <a:r>
              <a:rPr lang="en-AU" sz="2200" b="0" i="0" dirty="0">
                <a:solidFill>
                  <a:srgbClr val="212121"/>
                </a:solidFill>
                <a:effectLst/>
                <a:latin typeface="Calibri" panose="020F0502020204030204" pitchFamily="34" charset="0"/>
                <a:cs typeface="Calibri" panose="020F0502020204030204" pitchFamily="34" charset="0"/>
              </a:rPr>
              <a:t>SELYE H. Stress and the general adaptation syndrome. Br Med J. 1950 Jun 17;1(4667):1383-92. </a:t>
            </a:r>
            <a:r>
              <a:rPr lang="en-AU" sz="2200" b="0" i="0" dirty="0" err="1">
                <a:solidFill>
                  <a:srgbClr val="212121"/>
                </a:solidFill>
                <a:effectLst/>
                <a:latin typeface="Calibri" panose="020F0502020204030204" pitchFamily="34" charset="0"/>
                <a:cs typeface="Calibri" panose="020F0502020204030204" pitchFamily="34" charset="0"/>
              </a:rPr>
              <a:t>doi</a:t>
            </a:r>
            <a:r>
              <a:rPr lang="en-AU" sz="2200" b="0" i="0" dirty="0">
                <a:solidFill>
                  <a:srgbClr val="212121"/>
                </a:solidFill>
                <a:effectLst/>
                <a:latin typeface="Calibri" panose="020F0502020204030204" pitchFamily="34" charset="0"/>
                <a:cs typeface="Calibri" panose="020F0502020204030204" pitchFamily="34" charset="0"/>
              </a:rPr>
              <a:t>: 10.1136/bmj.1.4667.1383. PMID: 15426759; PMCID: PMC2038162. </a:t>
            </a:r>
          </a:p>
          <a:p>
            <a:r>
              <a:rPr lang="en-AU" sz="2200" b="0" i="0" dirty="0">
                <a:solidFill>
                  <a:srgbClr val="212121"/>
                </a:solidFill>
                <a:effectLst/>
                <a:latin typeface="Calibri" panose="020F0502020204030204" pitchFamily="34" charset="0"/>
                <a:cs typeface="Calibri" panose="020F0502020204030204" pitchFamily="34" charset="0"/>
              </a:rPr>
              <a:t>Schneiderman N, </a:t>
            </a:r>
            <a:r>
              <a:rPr lang="en-AU" sz="2200" b="0" i="0" dirty="0" err="1">
                <a:solidFill>
                  <a:srgbClr val="212121"/>
                </a:solidFill>
                <a:effectLst/>
                <a:latin typeface="Calibri" panose="020F0502020204030204" pitchFamily="34" charset="0"/>
                <a:cs typeface="Calibri" panose="020F0502020204030204" pitchFamily="34" charset="0"/>
              </a:rPr>
              <a:t>Ironson</a:t>
            </a:r>
            <a:r>
              <a:rPr lang="en-AU" sz="2200" b="0" i="0" dirty="0">
                <a:solidFill>
                  <a:srgbClr val="212121"/>
                </a:solidFill>
                <a:effectLst/>
                <a:latin typeface="Calibri" panose="020F0502020204030204" pitchFamily="34" charset="0"/>
                <a:cs typeface="Calibri" panose="020F0502020204030204" pitchFamily="34" charset="0"/>
              </a:rPr>
              <a:t> G, Siegel SD. Stress and health: psychological, </a:t>
            </a:r>
            <a:r>
              <a:rPr lang="en-AU" sz="2200" b="0" i="0" dirty="0" err="1">
                <a:solidFill>
                  <a:srgbClr val="212121"/>
                </a:solidFill>
                <a:effectLst/>
                <a:latin typeface="Calibri" panose="020F0502020204030204" pitchFamily="34" charset="0"/>
                <a:cs typeface="Calibri" panose="020F0502020204030204" pitchFamily="34" charset="0"/>
              </a:rPr>
              <a:t>behavioral</a:t>
            </a:r>
            <a:r>
              <a:rPr lang="en-AU" sz="2200" b="0" i="0" dirty="0">
                <a:solidFill>
                  <a:srgbClr val="212121"/>
                </a:solidFill>
                <a:effectLst/>
                <a:latin typeface="Calibri" panose="020F0502020204030204" pitchFamily="34" charset="0"/>
                <a:cs typeface="Calibri" panose="020F0502020204030204" pitchFamily="34" charset="0"/>
              </a:rPr>
              <a:t>, and biological determinants. </a:t>
            </a:r>
            <a:r>
              <a:rPr lang="en-AU" sz="2200" b="0" i="0" dirty="0" err="1">
                <a:solidFill>
                  <a:srgbClr val="212121"/>
                </a:solidFill>
                <a:effectLst/>
                <a:latin typeface="Calibri" panose="020F0502020204030204" pitchFamily="34" charset="0"/>
                <a:cs typeface="Calibri" panose="020F0502020204030204" pitchFamily="34" charset="0"/>
              </a:rPr>
              <a:t>Annu</a:t>
            </a:r>
            <a:r>
              <a:rPr lang="en-AU" sz="2200" b="0" i="0" dirty="0">
                <a:solidFill>
                  <a:srgbClr val="212121"/>
                </a:solidFill>
                <a:effectLst/>
                <a:latin typeface="Calibri" panose="020F0502020204030204" pitchFamily="34" charset="0"/>
                <a:cs typeface="Calibri" panose="020F0502020204030204" pitchFamily="34" charset="0"/>
              </a:rPr>
              <a:t> Rev Clin Psychol. 2005;1:607-28. </a:t>
            </a:r>
            <a:r>
              <a:rPr lang="en-AU" sz="2200" b="0" i="0" dirty="0" err="1">
                <a:solidFill>
                  <a:srgbClr val="212121"/>
                </a:solidFill>
                <a:effectLst/>
                <a:latin typeface="Calibri" panose="020F0502020204030204" pitchFamily="34" charset="0"/>
                <a:cs typeface="Calibri" panose="020F0502020204030204" pitchFamily="34" charset="0"/>
              </a:rPr>
              <a:t>doi</a:t>
            </a:r>
            <a:r>
              <a:rPr lang="en-AU" sz="2200" b="0" i="0" dirty="0">
                <a:solidFill>
                  <a:srgbClr val="212121"/>
                </a:solidFill>
                <a:effectLst/>
                <a:latin typeface="Calibri" panose="020F0502020204030204" pitchFamily="34" charset="0"/>
                <a:cs typeface="Calibri" panose="020F0502020204030204" pitchFamily="34" charset="0"/>
              </a:rPr>
              <a:t>: 10.1146/annurev.clinpsy.1.102803.144141. PMID: 17716101; PMCID: PMC2568977.</a:t>
            </a:r>
          </a:p>
          <a:p>
            <a:r>
              <a:rPr lang="en-AU" sz="2200" b="0" i="0" dirty="0" err="1">
                <a:solidFill>
                  <a:srgbClr val="212121"/>
                </a:solidFill>
                <a:effectLst/>
                <a:latin typeface="Calibri" panose="020F0502020204030204" pitchFamily="34" charset="0"/>
                <a:cs typeface="Calibri" panose="020F0502020204030204" pitchFamily="34" charset="0"/>
              </a:rPr>
              <a:t>Chaves</a:t>
            </a:r>
            <a:r>
              <a:rPr lang="en-AU" sz="2200" b="0" i="0" dirty="0">
                <a:solidFill>
                  <a:srgbClr val="212121"/>
                </a:solidFill>
                <a:effectLst/>
                <a:latin typeface="Calibri" panose="020F0502020204030204" pitchFamily="34" charset="0"/>
                <a:cs typeface="Calibri" panose="020F0502020204030204" pitchFamily="34" charset="0"/>
              </a:rPr>
              <a:t> T, Fazekas CL, </a:t>
            </a:r>
            <a:r>
              <a:rPr lang="en-AU" sz="2200" b="0" i="0" dirty="0" err="1">
                <a:solidFill>
                  <a:srgbClr val="212121"/>
                </a:solidFill>
                <a:effectLst/>
                <a:latin typeface="Calibri" panose="020F0502020204030204" pitchFamily="34" charset="0"/>
                <a:cs typeface="Calibri" panose="020F0502020204030204" pitchFamily="34" charset="0"/>
              </a:rPr>
              <a:t>Horváth</a:t>
            </a:r>
            <a:r>
              <a:rPr lang="en-AU" sz="2200" b="0" i="0" dirty="0">
                <a:solidFill>
                  <a:srgbClr val="212121"/>
                </a:solidFill>
                <a:effectLst/>
                <a:latin typeface="Calibri" panose="020F0502020204030204" pitchFamily="34" charset="0"/>
                <a:cs typeface="Calibri" panose="020F0502020204030204" pitchFamily="34" charset="0"/>
              </a:rPr>
              <a:t> K, Correia P, </a:t>
            </a:r>
            <a:r>
              <a:rPr lang="en-AU" sz="2200" b="0" i="0" dirty="0" err="1">
                <a:solidFill>
                  <a:srgbClr val="212121"/>
                </a:solidFill>
                <a:effectLst/>
                <a:latin typeface="Calibri" panose="020F0502020204030204" pitchFamily="34" charset="0"/>
                <a:cs typeface="Calibri" panose="020F0502020204030204" pitchFamily="34" charset="0"/>
              </a:rPr>
              <a:t>Szabó</a:t>
            </a:r>
            <a:r>
              <a:rPr lang="en-AU" sz="2200" b="0" i="0" dirty="0">
                <a:solidFill>
                  <a:srgbClr val="212121"/>
                </a:solidFill>
                <a:effectLst/>
                <a:latin typeface="Calibri" panose="020F0502020204030204" pitchFamily="34" charset="0"/>
                <a:cs typeface="Calibri" panose="020F0502020204030204" pitchFamily="34" charset="0"/>
              </a:rPr>
              <a:t> A, </a:t>
            </a:r>
            <a:r>
              <a:rPr lang="en-AU" sz="2200" b="0" i="0" dirty="0" err="1">
                <a:solidFill>
                  <a:srgbClr val="212121"/>
                </a:solidFill>
                <a:effectLst/>
                <a:latin typeface="Calibri" panose="020F0502020204030204" pitchFamily="34" charset="0"/>
                <a:cs typeface="Calibri" panose="020F0502020204030204" pitchFamily="34" charset="0"/>
              </a:rPr>
              <a:t>Török</a:t>
            </a:r>
            <a:r>
              <a:rPr lang="en-AU" sz="2200" b="0" i="0" dirty="0">
                <a:solidFill>
                  <a:srgbClr val="212121"/>
                </a:solidFill>
                <a:effectLst/>
                <a:latin typeface="Calibri" panose="020F0502020204030204" pitchFamily="34" charset="0"/>
                <a:cs typeface="Calibri" panose="020F0502020204030204" pitchFamily="34" charset="0"/>
              </a:rPr>
              <a:t> B, </a:t>
            </a:r>
            <a:r>
              <a:rPr lang="en-AU" sz="2200" b="0" i="0" dirty="0" err="1">
                <a:solidFill>
                  <a:srgbClr val="212121"/>
                </a:solidFill>
                <a:effectLst/>
                <a:latin typeface="Calibri" panose="020F0502020204030204" pitchFamily="34" charset="0"/>
                <a:cs typeface="Calibri" panose="020F0502020204030204" pitchFamily="34" charset="0"/>
              </a:rPr>
              <a:t>Bánrévi</a:t>
            </a:r>
            <a:r>
              <a:rPr lang="en-AU" sz="2200" b="0" i="0" dirty="0">
                <a:solidFill>
                  <a:srgbClr val="212121"/>
                </a:solidFill>
                <a:effectLst/>
                <a:latin typeface="Calibri" panose="020F0502020204030204" pitchFamily="34" charset="0"/>
                <a:cs typeface="Calibri" panose="020F0502020204030204" pitchFamily="34" charset="0"/>
              </a:rPr>
              <a:t> K, </a:t>
            </a:r>
            <a:r>
              <a:rPr lang="en-AU" sz="2200" b="0" i="0" dirty="0" err="1">
                <a:solidFill>
                  <a:srgbClr val="212121"/>
                </a:solidFill>
                <a:effectLst/>
                <a:latin typeface="Calibri" panose="020F0502020204030204" pitchFamily="34" charset="0"/>
                <a:cs typeface="Calibri" panose="020F0502020204030204" pitchFamily="34" charset="0"/>
              </a:rPr>
              <a:t>Zelena</a:t>
            </a:r>
            <a:r>
              <a:rPr lang="en-AU" sz="2200" b="0" i="0" dirty="0">
                <a:solidFill>
                  <a:srgbClr val="212121"/>
                </a:solidFill>
                <a:effectLst/>
                <a:latin typeface="Calibri" panose="020F0502020204030204" pitchFamily="34" charset="0"/>
                <a:cs typeface="Calibri" panose="020F0502020204030204" pitchFamily="34" charset="0"/>
              </a:rPr>
              <a:t> D. Stress Adaptation and the Brainstem with Focus on Corticotropin-Releasing Hormone. Int J Mol Sci. 2021 Aug 23;22(16):9090. </a:t>
            </a:r>
            <a:r>
              <a:rPr lang="en-AU" sz="2200" b="0" i="0" dirty="0" err="1">
                <a:solidFill>
                  <a:srgbClr val="212121"/>
                </a:solidFill>
                <a:effectLst/>
                <a:latin typeface="Calibri" panose="020F0502020204030204" pitchFamily="34" charset="0"/>
                <a:cs typeface="Calibri" panose="020F0502020204030204" pitchFamily="34" charset="0"/>
              </a:rPr>
              <a:t>doi</a:t>
            </a:r>
            <a:r>
              <a:rPr lang="en-AU" sz="2200" b="0" i="0" dirty="0">
                <a:solidFill>
                  <a:srgbClr val="212121"/>
                </a:solidFill>
                <a:effectLst/>
                <a:latin typeface="Calibri" panose="020F0502020204030204" pitchFamily="34" charset="0"/>
                <a:cs typeface="Calibri" panose="020F0502020204030204" pitchFamily="34" charset="0"/>
              </a:rPr>
              <a:t>: 10.3390/ijms22169090. PMID: 34445795; PMCID: PMC8396605.</a:t>
            </a:r>
          </a:p>
          <a:p>
            <a:pPr marL="0" indent="0">
              <a:buNone/>
            </a:pPr>
            <a:endParaRPr lang="en-US" sz="2200" dirty="0">
              <a:latin typeface="Calibri" panose="020F0502020204030204" pitchFamily="34" charset="0"/>
              <a:cs typeface="Calibri" panose="020F0502020204030204" pitchFamily="34" charset="0"/>
            </a:endParaRPr>
          </a:p>
        </p:txBody>
      </p:sp>
      <p:pic>
        <p:nvPicPr>
          <p:cNvPr id="19" name="Audio 18">
            <a:extLst>
              <a:ext uri="{FF2B5EF4-FFF2-40B4-BE49-F238E27FC236}">
                <a16:creationId xmlns:a16="http://schemas.microsoft.com/office/drawing/2014/main" id="{BC44E271-54C2-91FB-0602-D2BE770A8D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492099"/>
      </p:ext>
    </p:extLst>
  </p:cSld>
  <p:clrMapOvr>
    <a:masterClrMapping/>
  </p:clrMapOvr>
  <mc:AlternateContent xmlns:mc="http://schemas.openxmlformats.org/markup-compatibility/2006" xmlns:p14="http://schemas.microsoft.com/office/powerpoint/2010/main">
    <mc:Choice Requires="p14">
      <p:transition spd="slow" p14:dur="2000" advTm="11204"/>
    </mc:Choice>
    <mc:Fallback xmlns="">
      <p:transition spd="slow" advTm="11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Isosceles Triangle 5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Logo&#10;&#10;Description automatically generated">
            <a:extLst>
              <a:ext uri="{FF2B5EF4-FFF2-40B4-BE49-F238E27FC236}">
                <a16:creationId xmlns:a16="http://schemas.microsoft.com/office/drawing/2014/main" id="{B1327397-2663-55C8-5E79-8F6ECEED68D0}"/>
              </a:ext>
            </a:extLst>
          </p:cNvPr>
          <p:cNvPicPr>
            <a:picLocks noChangeAspect="1"/>
          </p:cNvPicPr>
          <p:nvPr/>
        </p:nvPicPr>
        <p:blipFill rotWithShape="1">
          <a:blip r:embed="rId5"/>
          <a:srcRect t="26422" r="-1" b="17327"/>
          <a:stretch/>
        </p:blipFill>
        <p:spPr>
          <a:xfrm>
            <a:off x="1143981" y="643467"/>
            <a:ext cx="9904037" cy="5571065"/>
          </a:xfrm>
          <a:prstGeom prst="rect">
            <a:avLst/>
          </a:prstGeom>
          <a:ln>
            <a:noFill/>
          </a:ln>
        </p:spPr>
      </p:pic>
      <p:sp>
        <p:nvSpPr>
          <p:cNvPr id="62" name="Isosceles Triangle 6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Audio 146">
            <a:extLst>
              <a:ext uri="{FF2B5EF4-FFF2-40B4-BE49-F238E27FC236}">
                <a16:creationId xmlns:a16="http://schemas.microsoft.com/office/drawing/2014/main" id="{6194533A-7806-4700-00FC-59690C3F03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1236231"/>
      </p:ext>
    </p:extLst>
  </p:cSld>
  <p:clrMapOvr>
    <a:masterClrMapping/>
  </p:clrMapOvr>
  <mc:AlternateContent xmlns:mc="http://schemas.openxmlformats.org/markup-compatibility/2006" xmlns:p14="http://schemas.microsoft.com/office/powerpoint/2010/main">
    <mc:Choice Requires="p14">
      <p:transition spd="slow" p14:dur="2000" advTm="58575"/>
    </mc:Choice>
    <mc:Fallback xmlns="">
      <p:transition spd="slow" advTm="58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F042920-2995-BA48-5FF7-DB0F18332ACD}"/>
              </a:ext>
            </a:extLst>
          </p:cNvPr>
          <p:cNvSpPr>
            <a:spLocks noGrp="1"/>
          </p:cNvSpPr>
          <p:nvPr>
            <p:ph idx="1"/>
          </p:nvPr>
        </p:nvSpPr>
        <p:spPr>
          <a:xfrm>
            <a:off x="640080" y="2872899"/>
            <a:ext cx="4243589" cy="3320668"/>
          </a:xfrm>
        </p:spPr>
        <p:txBody>
          <a:bodyPr>
            <a:normAutofit fontScale="92500"/>
          </a:bodyPr>
          <a:lstStyle/>
          <a:p>
            <a:r>
              <a:rPr lang="en-US" sz="2200" dirty="0"/>
              <a:t>AMHSW – 6 years of experience </a:t>
            </a:r>
          </a:p>
          <a:p>
            <a:r>
              <a:rPr lang="en-US" sz="2200" dirty="0"/>
              <a:t>Aged groups 9-72</a:t>
            </a:r>
          </a:p>
          <a:p>
            <a:r>
              <a:rPr lang="en-US" sz="2200" dirty="0"/>
              <a:t>I am based in Sydney </a:t>
            </a:r>
          </a:p>
          <a:p>
            <a:r>
              <a:rPr lang="en-US" sz="2200" dirty="0"/>
              <a:t>Telehealth and Face to Face service</a:t>
            </a:r>
          </a:p>
          <a:p>
            <a:r>
              <a:rPr lang="en-US" sz="2200" dirty="0"/>
              <a:t>Free psycho education on stress</a:t>
            </a:r>
          </a:p>
          <a:p>
            <a:endParaRPr lang="en-US" sz="2200" dirty="0"/>
          </a:p>
          <a:p>
            <a:endParaRPr lang="en-US" sz="2200" dirty="0"/>
          </a:p>
          <a:p>
            <a:pPr marL="0" indent="0">
              <a:buNone/>
            </a:pPr>
            <a:r>
              <a:rPr lang="en-US" sz="2200" dirty="0"/>
              <a:t> </a:t>
            </a:r>
          </a:p>
          <a:p>
            <a:endParaRPr lang="en-US" sz="2200" dirty="0"/>
          </a:p>
        </p:txBody>
      </p:sp>
      <p:pic>
        <p:nvPicPr>
          <p:cNvPr id="5" name="Content Placeholder 4" descr="A person taking a selfie&#10;&#10;Description automatically generated">
            <a:extLst>
              <a:ext uri="{FF2B5EF4-FFF2-40B4-BE49-F238E27FC236}">
                <a16:creationId xmlns:a16="http://schemas.microsoft.com/office/drawing/2014/main" id="{6A23E4C6-783C-1C9D-5894-B1977635B97C}"/>
              </a:ext>
            </a:extLst>
          </p:cNvPr>
          <p:cNvPicPr>
            <a:picLocks noChangeAspect="1"/>
          </p:cNvPicPr>
          <p:nvPr/>
        </p:nvPicPr>
        <p:blipFill rotWithShape="1">
          <a:blip r:embed="rId4"/>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2" name="Audio 61">
            <a:extLst>
              <a:ext uri="{FF2B5EF4-FFF2-40B4-BE49-F238E27FC236}">
                <a16:creationId xmlns:a16="http://schemas.microsoft.com/office/drawing/2014/main" id="{1F63D3AC-8DD0-C237-01BF-5FF882C171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65515282"/>
      </p:ext>
    </p:extLst>
  </p:cSld>
  <p:clrMapOvr>
    <a:masterClrMapping/>
  </p:clrMapOvr>
  <mc:AlternateContent xmlns:mc="http://schemas.openxmlformats.org/markup-compatibility/2006" xmlns:p14="http://schemas.microsoft.com/office/powerpoint/2010/main">
    <mc:Choice Requires="p14">
      <p:transition spd="slow" p14:dur="2000" advTm="26656"/>
    </mc:Choice>
    <mc:Fallback xmlns="">
      <p:transition spd="slow" advTm="26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663F3-83A6-5235-CC6A-043FBFF7D2BE}"/>
              </a:ext>
            </a:extLst>
          </p:cNvPr>
          <p:cNvSpPr>
            <a:spLocks noGrp="1"/>
          </p:cNvSpPr>
          <p:nvPr>
            <p:ph type="title"/>
          </p:nvPr>
        </p:nvSpPr>
        <p:spPr>
          <a:xfrm>
            <a:off x="838200" y="365125"/>
            <a:ext cx="10515600" cy="1325563"/>
          </a:xfrm>
        </p:spPr>
        <p:txBody>
          <a:bodyPr>
            <a:normAutofit/>
          </a:bodyPr>
          <a:lstStyle/>
          <a:p>
            <a:r>
              <a:rPr lang="en-US" sz="5400" dirty="0"/>
              <a:t>What is stress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F7845-E6E0-3F39-3F1C-4294817395E9}"/>
              </a:ext>
            </a:extLst>
          </p:cNvPr>
          <p:cNvSpPr>
            <a:spLocks noGrp="1"/>
          </p:cNvSpPr>
          <p:nvPr>
            <p:ph idx="1"/>
          </p:nvPr>
        </p:nvSpPr>
        <p:spPr>
          <a:xfrm>
            <a:off x="838200" y="1929384"/>
            <a:ext cx="10515600" cy="4251960"/>
          </a:xfrm>
        </p:spPr>
        <p:txBody>
          <a:bodyPr>
            <a:normAutofit/>
          </a:bodyPr>
          <a:lstStyle/>
          <a:p>
            <a:pPr marL="0" indent="0">
              <a:buNone/>
            </a:pPr>
            <a:r>
              <a:rPr lang="en-AU" sz="2200" b="1" dirty="0">
                <a:effectLst/>
                <a:latin typeface="Calibri" panose="020F0502020204030204" pitchFamily="34" charset="0"/>
                <a:cs typeface="Calibri" panose="020F0502020204030204" pitchFamily="34" charset="0"/>
              </a:rPr>
              <a:t>“Stress is often described as feeling overloaded, tense and worried and occurs when we face a situation we feel we can’t cope with” APA. </a:t>
            </a:r>
          </a:p>
          <a:p>
            <a:r>
              <a:rPr lang="en-AU" sz="2200" dirty="0">
                <a:latin typeface="Calibri" panose="020F0502020204030204" pitchFamily="34" charset="0"/>
                <a:cs typeface="Calibri" panose="020F0502020204030204" pitchFamily="34" charset="0"/>
              </a:rPr>
              <a:t>S</a:t>
            </a:r>
            <a:r>
              <a:rPr lang="en-AU" sz="2200" b="0" i="0" dirty="0">
                <a:effectLst/>
                <a:latin typeface="Calibri" panose="020F0502020204030204" pitchFamily="34" charset="0"/>
                <a:cs typeface="Calibri" panose="020F0502020204030204" pitchFamily="34" charset="0"/>
              </a:rPr>
              <a:t>tress is usually referred to as a negative experience, not all stress is bad. Some stress can be helpful, motivating us to get a task finished. </a:t>
            </a:r>
          </a:p>
          <a:p>
            <a:r>
              <a:rPr lang="en-AU" sz="2200" dirty="0">
                <a:latin typeface="Calibri" panose="020F0502020204030204" pitchFamily="34" charset="0"/>
                <a:cs typeface="Calibri" panose="020F0502020204030204" pitchFamily="34" charset="0"/>
              </a:rPr>
              <a:t>Although,</a:t>
            </a:r>
            <a:r>
              <a:rPr lang="en-AU" sz="2200" b="0" i="0" dirty="0">
                <a:effectLst/>
                <a:latin typeface="Calibri" panose="020F0502020204030204" pitchFamily="34" charset="0"/>
                <a:cs typeface="Calibri" panose="020F0502020204030204" pitchFamily="34" charset="0"/>
              </a:rPr>
              <a:t> the stress response continues over a long period, this can impact negatively on our physical and mental health. Did you know there are different types of stress? </a:t>
            </a:r>
          </a:p>
          <a:p>
            <a:pPr marL="0" indent="0">
              <a:buNone/>
            </a:pPr>
            <a:endParaRPr lang="en-US" sz="2200" dirty="0"/>
          </a:p>
        </p:txBody>
      </p:sp>
      <p:pic>
        <p:nvPicPr>
          <p:cNvPr id="37" name="Audio 36">
            <a:extLst>
              <a:ext uri="{FF2B5EF4-FFF2-40B4-BE49-F238E27FC236}">
                <a16:creationId xmlns:a16="http://schemas.microsoft.com/office/drawing/2014/main" id="{D59EA584-F30B-F9F6-5083-153B07ED6F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26123298"/>
      </p:ext>
    </p:extLst>
  </p:cSld>
  <p:clrMapOvr>
    <a:masterClrMapping/>
  </p:clrMapOvr>
  <mc:AlternateContent xmlns:mc="http://schemas.openxmlformats.org/markup-compatibility/2006" xmlns:p14="http://schemas.microsoft.com/office/powerpoint/2010/main">
    <mc:Choice Requires="p14">
      <p:transition spd="slow" p14:dur="2000" advTm="36984"/>
    </mc:Choice>
    <mc:Fallback xmlns="">
      <p:transition spd="slow" advTm="369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A386F-75BC-9404-5CF2-A4446D88DBE9}"/>
              </a:ext>
            </a:extLst>
          </p:cNvPr>
          <p:cNvSpPr>
            <a:spLocks noGrp="1"/>
          </p:cNvSpPr>
          <p:nvPr>
            <p:ph type="title"/>
          </p:nvPr>
        </p:nvSpPr>
        <p:spPr>
          <a:xfrm>
            <a:off x="838200" y="365125"/>
            <a:ext cx="10515600" cy="1325563"/>
          </a:xfrm>
        </p:spPr>
        <p:txBody>
          <a:bodyPr>
            <a:normAutofit/>
          </a:bodyPr>
          <a:lstStyle/>
          <a:p>
            <a:r>
              <a:rPr lang="en-US" sz="5400"/>
              <a:t>Acute vs Chronic</a:t>
            </a:r>
            <a:endParaRPr lang="en-US" sz="5400"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8ACE36A3-8B0D-3972-A971-F608B8616619}"/>
              </a:ext>
            </a:extLst>
          </p:cNvPr>
          <p:cNvSpPr>
            <a:spLocks noGrp="1"/>
          </p:cNvSpPr>
          <p:nvPr>
            <p:ph idx="1"/>
          </p:nvPr>
        </p:nvSpPr>
        <p:spPr>
          <a:xfrm>
            <a:off x="838200" y="1929384"/>
            <a:ext cx="10515600" cy="4251960"/>
          </a:xfrm>
        </p:spPr>
        <p:txBody>
          <a:bodyPr>
            <a:normAutofit/>
          </a:bodyPr>
          <a:lstStyle/>
          <a:p>
            <a:r>
              <a:rPr lang="en-AU" sz="2200" b="0" i="0" dirty="0">
                <a:effectLst/>
                <a:latin typeface="Calibri" panose="020F0502020204030204" pitchFamily="34" charset="0"/>
                <a:cs typeface="Calibri" panose="020F0502020204030204" pitchFamily="34" charset="0"/>
              </a:rPr>
              <a:t>Acute stress is stress that lasts only for a short period of time. For example, sitting an exam, faced with work deadlines or starting a new job. </a:t>
            </a:r>
          </a:p>
          <a:p>
            <a:r>
              <a:rPr lang="en-AU" sz="2200" dirty="0">
                <a:latin typeface="Calibri" panose="020F0502020204030204" pitchFamily="34" charset="0"/>
                <a:cs typeface="Calibri" panose="020F0502020204030204" pitchFamily="34" charset="0"/>
              </a:rPr>
              <a:t>We typically bounce well from acute stress. However, if stress experience is sever this can significantly impact mental health.</a:t>
            </a:r>
          </a:p>
          <a:p>
            <a:r>
              <a:rPr lang="en-AU" sz="2200" dirty="0">
                <a:latin typeface="Calibri" panose="020F0502020204030204" pitchFamily="34" charset="0"/>
                <a:cs typeface="Calibri" panose="020F0502020204030204" pitchFamily="34" charset="0"/>
              </a:rPr>
              <a:t>Chronic stress that continues for a long period of time. For example, experiences of  bullying, loneliness, overworked, chronic health , violence etc. </a:t>
            </a:r>
          </a:p>
          <a:p>
            <a:endParaRPr lang="en-AU" sz="2200" b="0" i="0" dirty="0">
              <a:effectLst/>
              <a:latin typeface="Inter"/>
            </a:endParaRPr>
          </a:p>
        </p:txBody>
      </p:sp>
      <p:pic>
        <p:nvPicPr>
          <p:cNvPr id="146" name="Audio 145">
            <a:extLst>
              <a:ext uri="{FF2B5EF4-FFF2-40B4-BE49-F238E27FC236}">
                <a16:creationId xmlns:a16="http://schemas.microsoft.com/office/drawing/2014/main" id="{D8242FB0-294D-605F-9C0C-65D895F29E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847483999"/>
      </p:ext>
    </p:extLst>
  </p:cSld>
  <p:clrMapOvr>
    <a:masterClrMapping/>
  </p:clrMapOvr>
  <mc:AlternateContent xmlns:mc="http://schemas.openxmlformats.org/markup-compatibility/2006" xmlns:p14="http://schemas.microsoft.com/office/powerpoint/2010/main">
    <mc:Choice Requires="p14">
      <p:transition spd="slow" p14:dur="2000" advTm="60330"/>
    </mc:Choice>
    <mc:Fallback xmlns="">
      <p:transition spd="slow" advTm="60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BC3CBF-524C-A793-371D-4B4DB0460936}"/>
              </a:ext>
            </a:extLst>
          </p:cNvPr>
          <p:cNvPicPr>
            <a:picLocks noGrp="1" noChangeAspect="1"/>
          </p:cNvPicPr>
          <p:nvPr>
            <p:ph idx="1"/>
          </p:nvPr>
        </p:nvPicPr>
        <p:blipFill>
          <a:blip r:embed="rId5"/>
          <a:stretch>
            <a:fillRect/>
          </a:stretch>
        </p:blipFill>
        <p:spPr>
          <a:xfrm>
            <a:off x="2157413" y="185738"/>
            <a:ext cx="7586662" cy="6357937"/>
          </a:xfrm>
          <a:prstGeom prst="rect">
            <a:avLst/>
          </a:prstGeom>
        </p:spPr>
      </p:pic>
      <p:pic>
        <p:nvPicPr>
          <p:cNvPr id="236" name="Audio 235">
            <a:extLst>
              <a:ext uri="{FF2B5EF4-FFF2-40B4-BE49-F238E27FC236}">
                <a16:creationId xmlns:a16="http://schemas.microsoft.com/office/drawing/2014/main" id="{EF4863B8-E16C-E411-4E96-4FDCF5DEC9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22009933"/>
      </p:ext>
    </p:extLst>
  </p:cSld>
  <p:clrMapOvr>
    <a:masterClrMapping/>
  </p:clrMapOvr>
  <mc:AlternateContent xmlns:mc="http://schemas.openxmlformats.org/markup-compatibility/2006" xmlns:p14="http://schemas.microsoft.com/office/powerpoint/2010/main">
    <mc:Choice Requires="p14">
      <p:transition spd="slow" p14:dur="2000" advTm="114527"/>
    </mc:Choice>
    <mc:Fallback xmlns="">
      <p:transition spd="slow" advTm="114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39F088-3DF8-5D75-C680-557EB7C15101}"/>
              </a:ext>
            </a:extLst>
          </p:cNvPr>
          <p:cNvSpPr>
            <a:spLocks noGrp="1"/>
          </p:cNvSpPr>
          <p:nvPr>
            <p:ph type="title"/>
          </p:nvPr>
        </p:nvSpPr>
        <p:spPr>
          <a:xfrm>
            <a:off x="838200" y="365125"/>
            <a:ext cx="10515600" cy="1325563"/>
          </a:xfrm>
        </p:spPr>
        <p:txBody>
          <a:bodyPr>
            <a:normAutofit/>
          </a:bodyPr>
          <a:lstStyle/>
          <a:p>
            <a:pPr algn="ctr"/>
            <a:r>
              <a:rPr lang="en-US"/>
              <a:t>Physical &amp; Psychological symptoms </a:t>
            </a:r>
          </a:p>
        </p:txBody>
      </p:sp>
      <p:graphicFrame>
        <p:nvGraphicFramePr>
          <p:cNvPr id="22" name="Content Placeholder 2">
            <a:extLst>
              <a:ext uri="{FF2B5EF4-FFF2-40B4-BE49-F238E27FC236}">
                <a16:creationId xmlns:a16="http://schemas.microsoft.com/office/drawing/2014/main" id="{34F81777-C221-C764-2C63-B787BFF9286B}"/>
              </a:ext>
            </a:extLst>
          </p:cNvPr>
          <p:cNvGraphicFramePr>
            <a:graphicFrameLocks noGrp="1"/>
          </p:cNvGraphicFramePr>
          <p:nvPr>
            <p:ph idx="1"/>
            <p:extLst>
              <p:ext uri="{D42A27DB-BD31-4B8C-83A1-F6EECF244321}">
                <p14:modId xmlns:p14="http://schemas.microsoft.com/office/powerpoint/2010/main" val="911977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3" name="Audio 82">
            <a:extLst>
              <a:ext uri="{FF2B5EF4-FFF2-40B4-BE49-F238E27FC236}">
                <a16:creationId xmlns:a16="http://schemas.microsoft.com/office/drawing/2014/main" id="{9946D2F2-774F-C9B9-C68D-364C812539E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93164227"/>
      </p:ext>
    </p:extLst>
  </p:cSld>
  <p:clrMapOvr>
    <a:masterClrMapping/>
  </p:clrMapOvr>
  <mc:AlternateContent xmlns:mc="http://schemas.openxmlformats.org/markup-compatibility/2006" xmlns:p14="http://schemas.microsoft.com/office/powerpoint/2010/main">
    <mc:Choice Requires="p14">
      <p:transition spd="slow" p14:dur="2000" advTm="35060"/>
    </mc:Choice>
    <mc:Fallback xmlns="">
      <p:transition spd="slow" advTm="35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04A0D-064A-7CE9-6713-A9F8D74CDC2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Stress and General Adaptation </a:t>
            </a:r>
          </a:p>
        </p:txBody>
      </p:sp>
      <p:pic>
        <p:nvPicPr>
          <p:cNvPr id="4" name="Content Placeholder 3">
            <a:extLst>
              <a:ext uri="{FF2B5EF4-FFF2-40B4-BE49-F238E27FC236}">
                <a16:creationId xmlns:a16="http://schemas.microsoft.com/office/drawing/2014/main" id="{7D95A5BE-5E42-0E94-75F5-AB88C9B8F821}"/>
              </a:ext>
            </a:extLst>
          </p:cNvPr>
          <p:cNvPicPr>
            <a:picLocks noGrp="1" noChangeAspect="1"/>
          </p:cNvPicPr>
          <p:nvPr>
            <p:ph idx="1"/>
          </p:nvPr>
        </p:nvPicPr>
        <p:blipFill>
          <a:blip r:embed="rId5"/>
          <a:stretch>
            <a:fillRect/>
          </a:stretch>
        </p:blipFill>
        <p:spPr>
          <a:xfrm>
            <a:off x="4777316" y="1063067"/>
            <a:ext cx="6780700" cy="4729537"/>
          </a:xfrm>
          <a:prstGeom prst="rect">
            <a:avLst/>
          </a:prstGeom>
        </p:spPr>
      </p:pic>
      <p:pic>
        <p:nvPicPr>
          <p:cNvPr id="19" name="Audio 18">
            <a:extLst>
              <a:ext uri="{FF2B5EF4-FFF2-40B4-BE49-F238E27FC236}">
                <a16:creationId xmlns:a16="http://schemas.microsoft.com/office/drawing/2014/main" id="{29463A16-463E-7B30-41D4-038A102E33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93399066"/>
      </p:ext>
    </p:extLst>
  </p:cSld>
  <p:clrMapOvr>
    <a:masterClrMapping/>
  </p:clrMapOvr>
  <mc:AlternateContent xmlns:mc="http://schemas.openxmlformats.org/markup-compatibility/2006" xmlns:p14="http://schemas.microsoft.com/office/powerpoint/2010/main">
    <mc:Choice Requires="p14">
      <p:transition spd="slow" p14:dur="2000" advTm="51886"/>
    </mc:Choice>
    <mc:Fallback xmlns="">
      <p:transition spd="slow" advTm="5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24B5-D170-FD8D-5FAA-A44B59471D01}"/>
              </a:ext>
            </a:extLst>
          </p:cNvPr>
          <p:cNvSpPr>
            <a:spLocks noGrp="1"/>
          </p:cNvSpPr>
          <p:nvPr>
            <p:ph type="title"/>
          </p:nvPr>
        </p:nvSpPr>
        <p:spPr/>
        <p:txBody>
          <a:bodyPr/>
          <a:lstStyle/>
          <a:p>
            <a:r>
              <a:rPr lang="en-US" dirty="0"/>
              <a:t>Alarm stages</a:t>
            </a:r>
          </a:p>
        </p:txBody>
      </p:sp>
      <p:sp>
        <p:nvSpPr>
          <p:cNvPr id="3" name="Content Placeholder 2">
            <a:extLst>
              <a:ext uri="{FF2B5EF4-FFF2-40B4-BE49-F238E27FC236}">
                <a16:creationId xmlns:a16="http://schemas.microsoft.com/office/drawing/2014/main" id="{89500081-C4C0-D2E5-4C7E-E8C0E328626D}"/>
              </a:ext>
            </a:extLst>
          </p:cNvPr>
          <p:cNvSpPr>
            <a:spLocks noGrp="1"/>
          </p:cNvSpPr>
          <p:nvPr>
            <p:ph idx="1"/>
          </p:nvPr>
        </p:nvSpPr>
        <p:spPr/>
        <p:txBody>
          <a:bodyPr>
            <a:normAutofit/>
          </a:bodyPr>
          <a:lstStyle/>
          <a:p>
            <a:pPr algn="l"/>
            <a:r>
              <a:rPr lang="en-AU" sz="2200" b="0" i="0" dirty="0">
                <a:solidFill>
                  <a:srgbClr val="231F20"/>
                </a:solidFill>
                <a:effectLst/>
                <a:latin typeface="Calibri" panose="020F0502020204030204" pitchFamily="34" charset="0"/>
                <a:cs typeface="Calibri" panose="020F0502020204030204" pitchFamily="34" charset="0"/>
              </a:rPr>
              <a:t>The alarm reaction stage is the initial stage that happens shortly after exposure to a stressor.</a:t>
            </a:r>
          </a:p>
          <a:p>
            <a:pPr algn="l"/>
            <a:r>
              <a:rPr lang="en-AU" sz="2200" b="0" i="0" dirty="0">
                <a:solidFill>
                  <a:srgbClr val="231F20"/>
                </a:solidFill>
                <a:effectLst/>
                <a:latin typeface="Calibri" panose="020F0502020204030204" pitchFamily="34" charset="0"/>
                <a:cs typeface="Calibri" panose="020F0502020204030204" pitchFamily="34" charset="0"/>
              </a:rPr>
              <a:t>During this stage body goes into Fight, Flight or Freeze mode in an effort to confront or flee the threat. </a:t>
            </a:r>
          </a:p>
          <a:p>
            <a:pPr algn="l"/>
            <a:r>
              <a:rPr lang="en-AU" sz="2200" b="0" i="0" dirty="0">
                <a:solidFill>
                  <a:srgbClr val="231F20"/>
                </a:solidFill>
                <a:effectLst/>
                <a:latin typeface="Calibri" panose="020F0502020204030204" pitchFamily="34" charset="0"/>
                <a:cs typeface="Calibri" panose="020F0502020204030204" pitchFamily="34" charset="0"/>
              </a:rPr>
              <a:t>This causes the body to release the stress hormones cortisol and adrenaline, which starts a series of changes in your body. </a:t>
            </a:r>
          </a:p>
          <a:p>
            <a:pPr marL="0" indent="0">
              <a:buNone/>
            </a:pPr>
            <a:br>
              <a:rPr lang="en-AU" dirty="0"/>
            </a:br>
            <a:endParaRPr lang="en-US" dirty="0"/>
          </a:p>
        </p:txBody>
      </p:sp>
      <p:pic>
        <p:nvPicPr>
          <p:cNvPr id="25" name="Audio 24">
            <a:extLst>
              <a:ext uri="{FF2B5EF4-FFF2-40B4-BE49-F238E27FC236}">
                <a16:creationId xmlns:a16="http://schemas.microsoft.com/office/drawing/2014/main" id="{FFC0081D-57AE-7B97-7A99-E0611BD5AF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70303344"/>
      </p:ext>
    </p:extLst>
  </p:cSld>
  <p:clrMapOvr>
    <a:masterClrMapping/>
  </p:clrMapOvr>
  <mc:AlternateContent xmlns:mc="http://schemas.openxmlformats.org/markup-compatibility/2006" xmlns:p14="http://schemas.microsoft.com/office/powerpoint/2010/main">
    <mc:Choice Requires="p14">
      <p:transition spd="slow" p14:dur="2000" advTm="53555"/>
    </mc:Choice>
    <mc:Fallback xmlns="">
      <p:transition spd="slow" advTm="53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152C2F-3AE1-2ECA-F490-5153D5A793CF}"/>
              </a:ext>
            </a:extLst>
          </p:cNvPr>
          <p:cNvSpPr>
            <a:spLocks noGrp="1"/>
          </p:cNvSpPr>
          <p:nvPr>
            <p:ph type="title"/>
          </p:nvPr>
        </p:nvSpPr>
        <p:spPr>
          <a:xfrm>
            <a:off x="841248" y="548640"/>
            <a:ext cx="3600860" cy="5431536"/>
          </a:xfrm>
        </p:spPr>
        <p:txBody>
          <a:bodyPr>
            <a:normAutofit/>
          </a:bodyPr>
          <a:lstStyle/>
          <a:p>
            <a:r>
              <a:rPr lang="en-US" sz="5400"/>
              <a:t>The resistance stage </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AF528E-43BF-5ACF-A328-B19D42B7B797}"/>
              </a:ext>
            </a:extLst>
          </p:cNvPr>
          <p:cNvSpPr>
            <a:spLocks noGrp="1"/>
          </p:cNvSpPr>
          <p:nvPr>
            <p:ph idx="1"/>
          </p:nvPr>
        </p:nvSpPr>
        <p:spPr>
          <a:xfrm>
            <a:off x="5126418" y="552091"/>
            <a:ext cx="6224335" cy="5431536"/>
          </a:xfrm>
        </p:spPr>
        <p:txBody>
          <a:bodyPr anchor="ctr">
            <a:normAutofit/>
          </a:bodyPr>
          <a:lstStyle/>
          <a:p>
            <a:r>
              <a:rPr lang="en-AU" sz="2200" b="0" i="0">
                <a:effectLst/>
                <a:latin typeface="Calibri" panose="020F0502020204030204" pitchFamily="34" charset="0"/>
                <a:cs typeface="Calibri" panose="020F0502020204030204" pitchFamily="34" charset="0"/>
              </a:rPr>
              <a:t>In the second stage, as your body adapts to the threat, it begins to counteract, or resist, the physiological changes. </a:t>
            </a:r>
          </a:p>
          <a:p>
            <a:endParaRPr lang="en-AU" sz="2200" b="0" i="0">
              <a:effectLst/>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pic>
        <p:nvPicPr>
          <p:cNvPr id="34" name="Audio 33">
            <a:extLst>
              <a:ext uri="{FF2B5EF4-FFF2-40B4-BE49-F238E27FC236}">
                <a16:creationId xmlns:a16="http://schemas.microsoft.com/office/drawing/2014/main" id="{53767995-2F1A-A3D8-7D6D-137395405F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99090738"/>
      </p:ext>
    </p:extLst>
  </p:cSld>
  <p:clrMapOvr>
    <a:masterClrMapping/>
  </p:clrMapOvr>
  <mc:AlternateContent xmlns:mc="http://schemas.openxmlformats.org/markup-compatibility/2006" xmlns:p14="http://schemas.microsoft.com/office/powerpoint/2010/main">
    <mc:Choice Requires="p14">
      <p:transition spd="slow" p14:dur="2000" advTm="55284"/>
    </mc:Choice>
    <mc:Fallback xmlns="">
      <p:transition spd="slow" advTm="55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1049</Words>
  <Application>Microsoft Macintosh PowerPoint</Application>
  <PresentationFormat>Widescreen</PresentationFormat>
  <Paragraphs>99</Paragraphs>
  <Slides>12</Slides>
  <Notes>10</Notes>
  <HiddenSlides>0</HiddenSlides>
  <MMClips>12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Helvetica</vt:lpstr>
      <vt:lpstr>Inter</vt:lpstr>
      <vt:lpstr>Proxima Nova</vt:lpstr>
      <vt:lpstr>Roboto</vt:lpstr>
      <vt:lpstr>Office Theme</vt:lpstr>
      <vt:lpstr>Stress psychoeducation </vt:lpstr>
      <vt:lpstr>PowerPoint Presentation</vt:lpstr>
      <vt:lpstr>What is stress</vt:lpstr>
      <vt:lpstr>Acute vs Chronic</vt:lpstr>
      <vt:lpstr>PowerPoint Presentation</vt:lpstr>
      <vt:lpstr>Physical &amp; Psychological symptoms </vt:lpstr>
      <vt:lpstr>Stress and General Adaptation </vt:lpstr>
      <vt:lpstr>Alarm stages</vt:lpstr>
      <vt:lpstr>The resistance stage </vt:lpstr>
      <vt:lpstr>Exhaustion stage</vt:lpstr>
      <vt:lpstr>Reference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yasamin mansour</dc:creator>
  <cp:lastModifiedBy>yasamin mansour</cp:lastModifiedBy>
  <cp:revision>6</cp:revision>
  <dcterms:created xsi:type="dcterms:W3CDTF">2023-10-15T03:59:19Z</dcterms:created>
  <dcterms:modified xsi:type="dcterms:W3CDTF">2023-10-27T08:26:28Z</dcterms:modified>
</cp:coreProperties>
</file>