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75" r:id="rId15"/>
    <p:sldId id="269" r:id="rId16"/>
    <p:sldId id="270" r:id="rId17"/>
    <p:sldId id="274" r:id="rId18"/>
    <p:sldId id="271" r:id="rId19"/>
    <p:sldId id="272"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7006" autoAdjust="0"/>
    <p:restoredTop sz="94662" autoAdjust="0"/>
  </p:normalViewPr>
  <p:slideViewPr>
    <p:cSldViewPr snapToGrid="0">
      <p:cViewPr varScale="1">
        <p:scale>
          <a:sx n="115" d="100"/>
          <a:sy n="115" d="100"/>
        </p:scale>
        <p:origin x="316" y="72"/>
      </p:cViewPr>
      <p:guideLst/>
    </p:cSldViewPr>
  </p:slideViewPr>
  <p:notesTextViewPr>
    <p:cViewPr>
      <p:scale>
        <a:sx n="1" d="1"/>
        <a:sy n="1" d="1"/>
      </p:scale>
      <p:origin x="0" y="0"/>
    </p:cViewPr>
  </p:notesTextViewPr>
  <p:notesViewPr>
    <p:cSldViewPr snapToGrid="0">
      <p:cViewPr varScale="1">
        <p:scale>
          <a:sx n="65" d="100"/>
          <a:sy n="65" d="100"/>
        </p:scale>
        <p:origin x="265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7080C1-DB03-452C-84ED-5DA14C8F1C9F}" type="datetimeFigureOut">
              <a:rPr lang="en-US" smtClean="0"/>
              <a:t>8/22/2020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756091-DEA9-424C-9BA8-A12119389EA0}" type="slidenum">
              <a:rPr lang="en-US" smtClean="0"/>
              <a:t>‹#›</a:t>
            </a:fld>
            <a:endParaRPr lang="en-US" dirty="0"/>
          </a:p>
        </p:txBody>
      </p:sp>
    </p:spTree>
    <p:extLst>
      <p:ext uri="{BB962C8B-B14F-4D97-AF65-F5344CB8AC3E}">
        <p14:creationId xmlns:p14="http://schemas.microsoft.com/office/powerpoint/2010/main" val="3725259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What we are going to do is the inform you what bullying in the workplace really is. It is a health harming scourge of society.</a:t>
            </a:r>
          </a:p>
          <a:p>
            <a:r>
              <a:rPr lang="en-US" sz="1800" b="1" dirty="0">
                <a:latin typeface="Century Gothic" panose="020B0502020202020204" pitchFamily="34" charset="0"/>
              </a:rPr>
              <a:t>We are also going to inform you as to how to recognize it. But in the second session, we will also inform you as to how to create a case and how to work with your harmed member who has to be treated like a “fragile flower”</a:t>
            </a:r>
          </a:p>
        </p:txBody>
      </p:sp>
      <p:sp>
        <p:nvSpPr>
          <p:cNvPr id="4" name="Slide Number Placeholder 3"/>
          <p:cNvSpPr>
            <a:spLocks noGrp="1"/>
          </p:cNvSpPr>
          <p:nvPr>
            <p:ph type="sldNum" sz="quarter" idx="5"/>
          </p:nvPr>
        </p:nvSpPr>
        <p:spPr/>
        <p:txBody>
          <a:bodyPr/>
          <a:lstStyle/>
          <a:p>
            <a:fld id="{BC756091-DEA9-424C-9BA8-A12119389EA0}" type="slidenum">
              <a:rPr lang="en-US" smtClean="0"/>
              <a:t>1</a:t>
            </a:fld>
            <a:endParaRPr lang="en-US" dirty="0"/>
          </a:p>
        </p:txBody>
      </p:sp>
    </p:spTree>
    <p:extLst>
      <p:ext uri="{BB962C8B-B14F-4D97-AF65-F5344CB8AC3E}">
        <p14:creationId xmlns:p14="http://schemas.microsoft.com/office/powerpoint/2010/main" val="3508116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Does this case have all of the essential elements of a Bullying case? If Not, what is missing? …. What part of the contract is possibly being violated here?</a:t>
            </a:r>
          </a:p>
          <a:p>
            <a:endParaRPr lang="en-US" sz="1800" b="1" dirty="0">
              <a:latin typeface="Century Gothic" panose="020B0502020202020204" pitchFamily="34" charset="0"/>
            </a:endParaRPr>
          </a:p>
          <a:p>
            <a:r>
              <a:rPr lang="en-US" sz="1800" b="1" dirty="0">
                <a:latin typeface="Century Gothic" panose="020B0502020202020204" pitchFamily="34" charset="0"/>
              </a:rPr>
              <a:t>This is an example of a couple of events that actually happened in a large case that I had that took me 8 months to document. This supervisor had been bullying 15 years prior to me getting the case. This was only what I could document</a:t>
            </a:r>
          </a:p>
          <a:p>
            <a:endParaRPr lang="en-US" sz="1800" b="1" dirty="0">
              <a:latin typeface="Century Gothic" panose="020B0502020202020204" pitchFamily="34" charset="0"/>
            </a:endParaRPr>
          </a:p>
          <a:p>
            <a:endParaRPr lang="en-US" sz="1800" b="1" dirty="0">
              <a:latin typeface="Century Gothic" panose="020B0502020202020204" pitchFamily="34" charset="0"/>
            </a:endParaRPr>
          </a:p>
          <a:p>
            <a:endParaRPr lang="en-US" sz="1800" b="1" dirty="0">
              <a:latin typeface="Century Gothic" panose="020B0502020202020204" pitchFamily="34" charset="0"/>
            </a:endParaRPr>
          </a:p>
        </p:txBody>
      </p:sp>
      <p:sp>
        <p:nvSpPr>
          <p:cNvPr id="4" name="Slide Number Placeholder 3"/>
          <p:cNvSpPr>
            <a:spLocks noGrp="1"/>
          </p:cNvSpPr>
          <p:nvPr>
            <p:ph type="sldNum" sz="quarter" idx="5"/>
          </p:nvPr>
        </p:nvSpPr>
        <p:spPr/>
        <p:txBody>
          <a:bodyPr/>
          <a:lstStyle/>
          <a:p>
            <a:fld id="{BC756091-DEA9-424C-9BA8-A12119389EA0}" type="slidenum">
              <a:rPr lang="en-US" smtClean="0"/>
              <a:t>10</a:t>
            </a:fld>
            <a:endParaRPr lang="en-US" dirty="0"/>
          </a:p>
        </p:txBody>
      </p:sp>
    </p:spTree>
    <p:extLst>
      <p:ext uri="{BB962C8B-B14F-4D97-AF65-F5344CB8AC3E}">
        <p14:creationId xmlns:p14="http://schemas.microsoft.com/office/powerpoint/2010/main" val="3566978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This is an important point. Lets discuss this for a minute. This is also a very common part of this societal scourge.</a:t>
            </a:r>
          </a:p>
          <a:p>
            <a:r>
              <a:rPr lang="en-US" sz="1800" b="1" dirty="0">
                <a:latin typeface="Century Gothic" panose="020B0502020202020204" pitchFamily="34" charset="0"/>
              </a:rPr>
              <a:t>As stated earlier, think about how a battered spouse has ended their abuse in domestic violence. Here the target looks to their spouse for help and can blame them when the spouse does not know what to do. So the target can take it in their own hands and can take it out on the family. This is how it progresses into explosive domestic violence.</a:t>
            </a:r>
          </a:p>
        </p:txBody>
      </p:sp>
      <p:sp>
        <p:nvSpPr>
          <p:cNvPr id="4" name="Slide Number Placeholder 3"/>
          <p:cNvSpPr>
            <a:spLocks noGrp="1"/>
          </p:cNvSpPr>
          <p:nvPr>
            <p:ph type="sldNum" sz="quarter" idx="5"/>
          </p:nvPr>
        </p:nvSpPr>
        <p:spPr/>
        <p:txBody>
          <a:bodyPr/>
          <a:lstStyle/>
          <a:p>
            <a:fld id="{BC756091-DEA9-424C-9BA8-A12119389EA0}" type="slidenum">
              <a:rPr lang="en-US" smtClean="0"/>
              <a:t>11</a:t>
            </a:fld>
            <a:endParaRPr lang="en-US" dirty="0"/>
          </a:p>
        </p:txBody>
      </p:sp>
    </p:spTree>
    <p:extLst>
      <p:ext uri="{BB962C8B-B14F-4D97-AF65-F5344CB8AC3E}">
        <p14:creationId xmlns:p14="http://schemas.microsoft.com/office/powerpoint/2010/main" val="101132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So now that you have the idea of what is Bullying in the Workplace, lets see what is not Bullying in the Workplace.</a:t>
            </a:r>
          </a:p>
        </p:txBody>
      </p:sp>
      <p:sp>
        <p:nvSpPr>
          <p:cNvPr id="4" name="Slide Number Placeholder 3"/>
          <p:cNvSpPr>
            <a:spLocks noGrp="1"/>
          </p:cNvSpPr>
          <p:nvPr>
            <p:ph type="sldNum" sz="quarter" idx="5"/>
          </p:nvPr>
        </p:nvSpPr>
        <p:spPr/>
        <p:txBody>
          <a:bodyPr/>
          <a:lstStyle/>
          <a:p>
            <a:fld id="{BC756091-DEA9-424C-9BA8-A12119389EA0}" type="slidenum">
              <a:rPr lang="en-US" smtClean="0"/>
              <a:t>12</a:t>
            </a:fld>
            <a:endParaRPr lang="en-US" dirty="0"/>
          </a:p>
        </p:txBody>
      </p:sp>
    </p:spTree>
    <p:extLst>
      <p:ext uri="{BB962C8B-B14F-4D97-AF65-F5344CB8AC3E}">
        <p14:creationId xmlns:p14="http://schemas.microsoft.com/office/powerpoint/2010/main" val="1378801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Bullying in the Workplace is typically neither lethal nor physical. It is however, all psychological warfare. However, it can cause Domestic Violence.</a:t>
            </a:r>
          </a:p>
        </p:txBody>
      </p:sp>
      <p:sp>
        <p:nvSpPr>
          <p:cNvPr id="4" name="Slide Number Placeholder 3"/>
          <p:cNvSpPr>
            <a:spLocks noGrp="1"/>
          </p:cNvSpPr>
          <p:nvPr>
            <p:ph type="sldNum" sz="quarter" idx="5"/>
          </p:nvPr>
        </p:nvSpPr>
        <p:spPr/>
        <p:txBody>
          <a:bodyPr/>
          <a:lstStyle/>
          <a:p>
            <a:fld id="{BC756091-DEA9-424C-9BA8-A12119389EA0}" type="slidenum">
              <a:rPr lang="en-US" smtClean="0"/>
              <a:t>13</a:t>
            </a:fld>
            <a:endParaRPr lang="en-US" dirty="0"/>
          </a:p>
        </p:txBody>
      </p:sp>
    </p:spTree>
    <p:extLst>
      <p:ext uri="{BB962C8B-B14F-4D97-AF65-F5344CB8AC3E}">
        <p14:creationId xmlns:p14="http://schemas.microsoft.com/office/powerpoint/2010/main" val="1282520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Bullying is repeated events that occur over time. It is not a one time event. It is also escalated over time.</a:t>
            </a:r>
          </a:p>
          <a:p>
            <a:r>
              <a:rPr lang="en-US" sz="1800" b="1" dirty="0">
                <a:latin typeface="Century Gothic" panose="020B0502020202020204" pitchFamily="34" charset="0"/>
              </a:rPr>
              <a:t>The bully is always the more powerful person who gets satisfaction of their ego by doing bullying events. This is even true on the rank and file person that bullies the boss.</a:t>
            </a:r>
          </a:p>
        </p:txBody>
      </p:sp>
      <p:sp>
        <p:nvSpPr>
          <p:cNvPr id="4" name="Slide Number Placeholder 3"/>
          <p:cNvSpPr>
            <a:spLocks noGrp="1"/>
          </p:cNvSpPr>
          <p:nvPr>
            <p:ph type="sldNum" sz="quarter" idx="5"/>
          </p:nvPr>
        </p:nvSpPr>
        <p:spPr/>
        <p:txBody>
          <a:bodyPr/>
          <a:lstStyle/>
          <a:p>
            <a:fld id="{BC756091-DEA9-424C-9BA8-A12119389EA0}" type="slidenum">
              <a:rPr lang="en-US" smtClean="0"/>
              <a:t>14</a:t>
            </a:fld>
            <a:endParaRPr lang="en-US" dirty="0"/>
          </a:p>
        </p:txBody>
      </p:sp>
    </p:spTree>
    <p:extLst>
      <p:ext uri="{BB962C8B-B14F-4D97-AF65-F5344CB8AC3E}">
        <p14:creationId xmlns:p14="http://schemas.microsoft.com/office/powerpoint/2010/main" val="8391365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Okay, now that we have stated what bullying is, let us now turn to the member and the kinds of effects that member may have and not even know it.  Even if they have PTSD, the member in most cases does not even know that they have it until you can identify it or recognize its signs.</a:t>
            </a:r>
          </a:p>
        </p:txBody>
      </p:sp>
      <p:sp>
        <p:nvSpPr>
          <p:cNvPr id="4" name="Slide Number Placeholder 3"/>
          <p:cNvSpPr>
            <a:spLocks noGrp="1"/>
          </p:cNvSpPr>
          <p:nvPr>
            <p:ph type="sldNum" sz="quarter" idx="5"/>
          </p:nvPr>
        </p:nvSpPr>
        <p:spPr/>
        <p:txBody>
          <a:bodyPr/>
          <a:lstStyle/>
          <a:p>
            <a:fld id="{BC756091-DEA9-424C-9BA8-A12119389EA0}" type="slidenum">
              <a:rPr lang="en-US" smtClean="0"/>
              <a:t>15</a:t>
            </a:fld>
            <a:endParaRPr lang="en-US" dirty="0"/>
          </a:p>
        </p:txBody>
      </p:sp>
    </p:spTree>
    <p:extLst>
      <p:ext uri="{BB962C8B-B14F-4D97-AF65-F5344CB8AC3E}">
        <p14:creationId xmlns:p14="http://schemas.microsoft.com/office/powerpoint/2010/main" val="36682706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348429"/>
          </a:xfrm>
        </p:spPr>
        <p:txBody>
          <a:bodyPr/>
          <a:lstStyle/>
          <a:p>
            <a:r>
              <a:rPr lang="en-US" sz="1800" b="1" dirty="0">
                <a:latin typeface="Century Gothic" panose="020B0502020202020204" pitchFamily="34" charset="0"/>
              </a:rPr>
              <a:t>The member may have suffered from 3 to 5 years prior to them coming to you. The first affect is shame. The member just typically wants to do a good job and yet they cannot understand as to why it is happening to them. This can lead to them having PTSD symptoms and they may not even know that they have it. Shame and worthlessness is a common opinion of themselves and you are going to have to reassure them that they are not responsible for what was and is happening to them.</a:t>
            </a:r>
          </a:p>
          <a:p>
            <a:r>
              <a:rPr lang="en-US" sz="1800" b="1" dirty="0">
                <a:latin typeface="Century Gothic" panose="020B0502020202020204" pitchFamily="34" charset="0"/>
              </a:rPr>
              <a:t>Night mares are common to the member that occurs over time. Be on the look out for this as well. In other words, they are suffering in silence.</a:t>
            </a:r>
          </a:p>
        </p:txBody>
      </p:sp>
      <p:sp>
        <p:nvSpPr>
          <p:cNvPr id="4" name="Slide Number Placeholder 3"/>
          <p:cNvSpPr>
            <a:spLocks noGrp="1"/>
          </p:cNvSpPr>
          <p:nvPr>
            <p:ph type="sldNum" sz="quarter" idx="5"/>
          </p:nvPr>
        </p:nvSpPr>
        <p:spPr/>
        <p:txBody>
          <a:bodyPr/>
          <a:lstStyle/>
          <a:p>
            <a:fld id="{BC756091-DEA9-424C-9BA8-A12119389EA0}" type="slidenum">
              <a:rPr lang="en-US" smtClean="0"/>
              <a:t>16</a:t>
            </a:fld>
            <a:endParaRPr lang="en-US" dirty="0"/>
          </a:p>
        </p:txBody>
      </p:sp>
    </p:spTree>
    <p:extLst>
      <p:ext uri="{BB962C8B-B14F-4D97-AF65-F5344CB8AC3E}">
        <p14:creationId xmlns:p14="http://schemas.microsoft.com/office/powerpoint/2010/main" val="19352564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This is when I start referring to the member as a “Fragile Flower”. Therefore, these sorts of cases will involve some hand holding.</a:t>
            </a:r>
          </a:p>
          <a:p>
            <a:r>
              <a:rPr lang="en-US" sz="1800" b="1" dirty="0">
                <a:latin typeface="Century Gothic" panose="020B0502020202020204" pitchFamily="34" charset="0"/>
              </a:rPr>
              <a:t>The military analogy, is a technique that I have found that works.</a:t>
            </a:r>
          </a:p>
          <a:p>
            <a:r>
              <a:rPr lang="en-US" sz="1800" b="1" dirty="0">
                <a:latin typeface="Century Gothic" panose="020B0502020202020204" pitchFamily="34" charset="0"/>
              </a:rPr>
              <a:t>Remember, most members do not want to fight these cases. Therefore, it is important for you to encourage the member and gain their trust. However, since the psychological effects have harmed their </a:t>
            </a:r>
            <a:r>
              <a:rPr lang="en-US" sz="1800" b="1" dirty="0" err="1">
                <a:latin typeface="Century Gothic" panose="020B0502020202020204" pitchFamily="34" charset="0"/>
              </a:rPr>
              <a:t>psychy</a:t>
            </a:r>
            <a:r>
              <a:rPr lang="en-US" sz="1800" b="1" dirty="0">
                <a:latin typeface="Century Gothic" panose="020B0502020202020204" pitchFamily="34" charset="0"/>
              </a:rPr>
              <a:t> which makes this task so much harder.</a:t>
            </a:r>
          </a:p>
          <a:p>
            <a:r>
              <a:rPr lang="en-US" sz="1800" b="1" dirty="0">
                <a:latin typeface="Century Gothic" panose="020B0502020202020204" pitchFamily="34" charset="0"/>
              </a:rPr>
              <a:t>With the affects of the shame, you will never get them to agree to organizing around their case.</a:t>
            </a:r>
          </a:p>
        </p:txBody>
      </p:sp>
      <p:sp>
        <p:nvSpPr>
          <p:cNvPr id="4" name="Slide Number Placeholder 3"/>
          <p:cNvSpPr>
            <a:spLocks noGrp="1"/>
          </p:cNvSpPr>
          <p:nvPr>
            <p:ph type="sldNum" sz="quarter" idx="5"/>
          </p:nvPr>
        </p:nvSpPr>
        <p:spPr/>
        <p:txBody>
          <a:bodyPr/>
          <a:lstStyle/>
          <a:p>
            <a:fld id="{BC756091-DEA9-424C-9BA8-A12119389EA0}" type="slidenum">
              <a:rPr lang="en-US" smtClean="0"/>
              <a:t>17</a:t>
            </a:fld>
            <a:endParaRPr lang="en-US" dirty="0"/>
          </a:p>
        </p:txBody>
      </p:sp>
    </p:spTree>
    <p:extLst>
      <p:ext uri="{BB962C8B-B14F-4D97-AF65-F5344CB8AC3E}">
        <p14:creationId xmlns:p14="http://schemas.microsoft.com/office/powerpoint/2010/main" val="35904428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r>
              <a:rPr lang="en-US" sz="1800" b="1" dirty="0">
                <a:latin typeface="Century Gothic" panose="020B0502020202020204" pitchFamily="34" charset="0"/>
              </a:rPr>
              <a:t>These are some important points to remember when dealing with the member. </a:t>
            </a:r>
          </a:p>
          <a:p>
            <a:r>
              <a:rPr lang="en-US" sz="1800" b="1" dirty="0">
                <a:latin typeface="Century Gothic" panose="020B0502020202020204" pitchFamily="34" charset="0"/>
              </a:rPr>
              <a:t>In the unit, the target’s coworkers see how the target is being treated, and so there is fear in the rest of the unit as to who is next.</a:t>
            </a:r>
          </a:p>
          <a:p>
            <a:r>
              <a:rPr lang="en-US" sz="1800" b="1" dirty="0">
                <a:latin typeface="Century Gothic" panose="020B0502020202020204" pitchFamily="34" charset="0"/>
              </a:rPr>
              <a:t>To adequately being able to fight this, your member will have to be in a protected class under Title VI, VII, ADA, FEHA or CFRA. This means that it will have to be listed under these laws as a protected class. If they are not in a protected class, then I would recommend that you grieve it. But understand that Bullying in the workplace is very weak and misunderstood by the state.</a:t>
            </a:r>
          </a:p>
        </p:txBody>
      </p:sp>
      <p:sp>
        <p:nvSpPr>
          <p:cNvPr id="4" name="Slide Number Placeholder 3"/>
          <p:cNvSpPr>
            <a:spLocks noGrp="1"/>
          </p:cNvSpPr>
          <p:nvPr>
            <p:ph type="sldNum" sz="quarter" idx="5"/>
          </p:nvPr>
        </p:nvSpPr>
        <p:spPr/>
        <p:txBody>
          <a:bodyPr/>
          <a:lstStyle/>
          <a:p>
            <a:fld id="{BC756091-DEA9-424C-9BA8-A12119389EA0}" type="slidenum">
              <a:rPr lang="en-US" smtClean="0"/>
              <a:t>18</a:t>
            </a:fld>
            <a:endParaRPr lang="en-US" dirty="0"/>
          </a:p>
        </p:txBody>
      </p:sp>
    </p:spTree>
    <p:extLst>
      <p:ext uri="{BB962C8B-B14F-4D97-AF65-F5344CB8AC3E}">
        <p14:creationId xmlns:p14="http://schemas.microsoft.com/office/powerpoint/2010/main" val="1714552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So we are almost to the end.</a:t>
            </a:r>
          </a:p>
        </p:txBody>
      </p:sp>
      <p:sp>
        <p:nvSpPr>
          <p:cNvPr id="4" name="Slide Number Placeholder 3"/>
          <p:cNvSpPr>
            <a:spLocks noGrp="1"/>
          </p:cNvSpPr>
          <p:nvPr>
            <p:ph type="sldNum" sz="quarter" idx="5"/>
          </p:nvPr>
        </p:nvSpPr>
        <p:spPr/>
        <p:txBody>
          <a:bodyPr/>
          <a:lstStyle/>
          <a:p>
            <a:fld id="{BC756091-DEA9-424C-9BA8-A12119389EA0}" type="slidenum">
              <a:rPr lang="en-US" smtClean="0"/>
              <a:t>19</a:t>
            </a:fld>
            <a:endParaRPr lang="en-US" dirty="0"/>
          </a:p>
        </p:txBody>
      </p:sp>
    </p:spTree>
    <p:extLst>
      <p:ext uri="{BB962C8B-B14F-4D97-AF65-F5344CB8AC3E}">
        <p14:creationId xmlns:p14="http://schemas.microsoft.com/office/powerpoint/2010/main" val="2812437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Here is how we define Bullying in the Workplace, currently. The essential components of this definition the word “repeated” and “abusive”.</a:t>
            </a:r>
          </a:p>
          <a:p>
            <a:endParaRPr lang="en-US" sz="1800" b="1" dirty="0">
              <a:latin typeface="Century Gothic" panose="020B0502020202020204" pitchFamily="34" charset="0"/>
            </a:endParaRPr>
          </a:p>
          <a:p>
            <a:r>
              <a:rPr lang="en-US" sz="1800" b="1" dirty="0">
                <a:latin typeface="Century Gothic" panose="020B0502020202020204" pitchFamily="34" charset="0"/>
              </a:rPr>
              <a:t>It also has to be understood that there can 3 different form of this definition. We will discuss this later on.</a:t>
            </a:r>
          </a:p>
        </p:txBody>
      </p:sp>
      <p:sp>
        <p:nvSpPr>
          <p:cNvPr id="4" name="Slide Number Placeholder 3"/>
          <p:cNvSpPr>
            <a:spLocks noGrp="1"/>
          </p:cNvSpPr>
          <p:nvPr>
            <p:ph type="sldNum" sz="quarter" idx="5"/>
          </p:nvPr>
        </p:nvSpPr>
        <p:spPr/>
        <p:txBody>
          <a:bodyPr/>
          <a:lstStyle/>
          <a:p>
            <a:fld id="{BC756091-DEA9-424C-9BA8-A12119389EA0}" type="slidenum">
              <a:rPr lang="en-US" smtClean="0"/>
              <a:t>2</a:t>
            </a:fld>
            <a:endParaRPr lang="en-US" dirty="0"/>
          </a:p>
        </p:txBody>
      </p:sp>
    </p:spTree>
    <p:extLst>
      <p:ext uri="{BB962C8B-B14F-4D97-AF65-F5344CB8AC3E}">
        <p14:creationId xmlns:p14="http://schemas.microsoft.com/office/powerpoint/2010/main" val="37885540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In Summary, we have defined Bullying in the Workplace. We have identified the elements of Bullying in the Workplace. We have shown you the three forms of bullying. We have shown the relationship to domestic violence. We have discussed the affects on the Target whom is typically our member.</a:t>
            </a:r>
          </a:p>
          <a:p>
            <a:endParaRPr lang="en-US" sz="1800" b="1" dirty="0">
              <a:latin typeface="Century Gothic" panose="020B0502020202020204" pitchFamily="34" charset="0"/>
            </a:endParaRPr>
          </a:p>
          <a:p>
            <a:r>
              <a:rPr lang="en-US" sz="1800" b="1" dirty="0">
                <a:latin typeface="Century Gothic" panose="020B0502020202020204" pitchFamily="34" charset="0"/>
              </a:rPr>
              <a:t>Questions???</a:t>
            </a:r>
          </a:p>
          <a:p>
            <a:endParaRPr lang="en-US" sz="1800" b="1" dirty="0">
              <a:latin typeface="Century Gothic" panose="020B0502020202020204" pitchFamily="34" charset="0"/>
            </a:endParaRPr>
          </a:p>
          <a:p>
            <a:r>
              <a:rPr lang="en-US" sz="1800" b="1" dirty="0">
                <a:latin typeface="Century Gothic" panose="020B0502020202020204" pitchFamily="34" charset="0"/>
              </a:rPr>
              <a:t>A special thank you to Dr. Gary Namie for his help in putting this together with me.</a:t>
            </a:r>
          </a:p>
          <a:p>
            <a:endParaRPr lang="en-US" dirty="0"/>
          </a:p>
        </p:txBody>
      </p:sp>
      <p:sp>
        <p:nvSpPr>
          <p:cNvPr id="4" name="Slide Number Placeholder 3"/>
          <p:cNvSpPr>
            <a:spLocks noGrp="1"/>
          </p:cNvSpPr>
          <p:nvPr>
            <p:ph type="sldNum" sz="quarter" idx="5"/>
          </p:nvPr>
        </p:nvSpPr>
        <p:spPr/>
        <p:txBody>
          <a:bodyPr/>
          <a:lstStyle/>
          <a:p>
            <a:fld id="{BC756091-DEA9-424C-9BA8-A12119389EA0}" type="slidenum">
              <a:rPr lang="en-US" smtClean="0"/>
              <a:t>20</a:t>
            </a:fld>
            <a:endParaRPr lang="en-US" dirty="0"/>
          </a:p>
        </p:txBody>
      </p:sp>
    </p:spTree>
    <p:extLst>
      <p:ext uri="{BB962C8B-B14F-4D97-AF65-F5344CB8AC3E}">
        <p14:creationId xmlns:p14="http://schemas.microsoft.com/office/powerpoint/2010/main" val="3623415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502048"/>
          </a:xfrm>
        </p:spPr>
        <p:txBody>
          <a:bodyPr/>
          <a:lstStyle/>
          <a:p>
            <a:r>
              <a:rPr lang="en-US" sz="1600" b="1" dirty="0">
                <a:latin typeface="Century Gothic" panose="020B0502020202020204" pitchFamily="34" charset="0"/>
              </a:rPr>
              <a:t>Let’s just say that the typical target is the one that is the most productive, knows more than the supervisor on the subject, may have a Reasonable Accommodation. These characteristics are important to be able to spot.</a:t>
            </a:r>
          </a:p>
          <a:p>
            <a:r>
              <a:rPr lang="en-US" sz="1600" b="1" dirty="0">
                <a:latin typeface="Century Gothic" panose="020B0502020202020204" pitchFamily="34" charset="0"/>
              </a:rPr>
              <a:t>Most bullies, if you trace their history by talking to former employees, have a history of bullying over 10 years prior to you even getting the case. As such, management tends to circle the wagons and there are few consequences to the bully and this why they will continue on for years until they are told to retire, or leave the department.</a:t>
            </a:r>
          </a:p>
          <a:p>
            <a:r>
              <a:rPr lang="en-US" sz="1600" b="1" dirty="0">
                <a:latin typeface="Century Gothic" panose="020B0502020202020204" pitchFamily="34" charset="0"/>
              </a:rPr>
              <a:t>The personal agendas of these bullies are costing the state hundreds of millions in court judgements, settlement fees at SPB, sick leave and Victims Compensation claims.</a:t>
            </a:r>
          </a:p>
          <a:p>
            <a:r>
              <a:rPr lang="en-US" sz="1600" b="1" dirty="0">
                <a:latin typeface="Century Gothic" panose="020B0502020202020204" pitchFamily="34" charset="0"/>
              </a:rPr>
              <a:t>Bullying must be treated as a Domestic Violence case that only occurs in the workplace.</a:t>
            </a:r>
          </a:p>
        </p:txBody>
      </p:sp>
      <p:sp>
        <p:nvSpPr>
          <p:cNvPr id="4" name="Slide Number Placeholder 3"/>
          <p:cNvSpPr>
            <a:spLocks noGrp="1"/>
          </p:cNvSpPr>
          <p:nvPr>
            <p:ph type="sldNum" sz="quarter" idx="5"/>
          </p:nvPr>
        </p:nvSpPr>
        <p:spPr/>
        <p:txBody>
          <a:bodyPr/>
          <a:lstStyle/>
          <a:p>
            <a:fld id="{BC756091-DEA9-424C-9BA8-A12119389EA0}" type="slidenum">
              <a:rPr lang="en-US" smtClean="0"/>
              <a:t>3</a:t>
            </a:fld>
            <a:endParaRPr lang="en-US" dirty="0"/>
          </a:p>
        </p:txBody>
      </p:sp>
    </p:spTree>
    <p:extLst>
      <p:ext uri="{BB962C8B-B14F-4D97-AF65-F5344CB8AC3E}">
        <p14:creationId xmlns:p14="http://schemas.microsoft.com/office/powerpoint/2010/main" val="2607471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0710"/>
            <a:ext cx="5486400" cy="3997300"/>
          </a:xfrm>
        </p:spPr>
        <p:txBody>
          <a:bodyPr/>
          <a:lstStyle/>
          <a:p>
            <a:r>
              <a:rPr lang="en-US" sz="1800" b="1" dirty="0">
                <a:latin typeface="Century Gothic" panose="020B0502020202020204" pitchFamily="34" charset="0"/>
              </a:rPr>
              <a:t>These are the essential elements that are needed to prove a case of bullying. However, there are no laws that pertain exclusively to Bullying in the Workplace. If you are missing any of these elements, that is not bullying in the workplace. What is important to know is that bullying in the workplace is always escalated. It may start out innocently, but with escalation, it becomes more recognizable. From this list, you can also see how it is related to other types of harassment and discrimination. Also, keep in mind, that every case of bullying in the workplace </a:t>
            </a:r>
            <a:r>
              <a:rPr lang="en-US" sz="1800" b="1" u="sng" dirty="0">
                <a:latin typeface="Century Gothic" panose="020B0502020202020204" pitchFamily="34" charset="0"/>
              </a:rPr>
              <a:t>has an element of Disparate Treatment.</a:t>
            </a:r>
          </a:p>
        </p:txBody>
      </p:sp>
      <p:sp>
        <p:nvSpPr>
          <p:cNvPr id="4" name="Slide Number Placeholder 3"/>
          <p:cNvSpPr>
            <a:spLocks noGrp="1"/>
          </p:cNvSpPr>
          <p:nvPr>
            <p:ph type="sldNum" sz="quarter" idx="5"/>
          </p:nvPr>
        </p:nvSpPr>
        <p:spPr/>
        <p:txBody>
          <a:bodyPr/>
          <a:lstStyle/>
          <a:p>
            <a:fld id="{BC756091-DEA9-424C-9BA8-A12119389EA0}" type="slidenum">
              <a:rPr lang="en-US" smtClean="0"/>
              <a:t>4</a:t>
            </a:fld>
            <a:endParaRPr lang="en-US" dirty="0"/>
          </a:p>
        </p:txBody>
      </p:sp>
    </p:spTree>
    <p:extLst>
      <p:ext uri="{BB962C8B-B14F-4D97-AF65-F5344CB8AC3E}">
        <p14:creationId xmlns:p14="http://schemas.microsoft.com/office/powerpoint/2010/main" val="3195932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These are just some of the Synonyms that are commonly referring to Bullying in the Workplace.</a:t>
            </a:r>
          </a:p>
          <a:p>
            <a:r>
              <a:rPr lang="en-US" sz="1800" b="1" dirty="0">
                <a:latin typeface="Century Gothic" panose="020B0502020202020204" pitchFamily="34" charset="0"/>
              </a:rPr>
              <a:t>But please pay careful attention to the underlined paragraph. This is why management enables the bully.</a:t>
            </a:r>
          </a:p>
          <a:p>
            <a:r>
              <a:rPr lang="en-US" sz="1800" b="1" dirty="0">
                <a:latin typeface="Century Gothic" panose="020B0502020202020204" pitchFamily="34" charset="0"/>
              </a:rPr>
              <a:t>CalHR currently considers Bullying in the Workplace as a Managerial Style. If that is true, then why are they allowing a preventable costs to the state budget of hundreds of millions of dollars being spent on the affects of bullying?</a:t>
            </a:r>
          </a:p>
        </p:txBody>
      </p:sp>
      <p:sp>
        <p:nvSpPr>
          <p:cNvPr id="4" name="Slide Number Placeholder 3"/>
          <p:cNvSpPr>
            <a:spLocks noGrp="1"/>
          </p:cNvSpPr>
          <p:nvPr>
            <p:ph type="sldNum" sz="quarter" idx="5"/>
          </p:nvPr>
        </p:nvSpPr>
        <p:spPr/>
        <p:txBody>
          <a:bodyPr/>
          <a:lstStyle/>
          <a:p>
            <a:fld id="{BC756091-DEA9-424C-9BA8-A12119389EA0}" type="slidenum">
              <a:rPr lang="en-US" smtClean="0"/>
              <a:t>5</a:t>
            </a:fld>
            <a:endParaRPr lang="en-US" dirty="0"/>
          </a:p>
        </p:txBody>
      </p:sp>
    </p:spTree>
    <p:extLst>
      <p:ext uri="{BB962C8B-B14F-4D97-AF65-F5344CB8AC3E}">
        <p14:creationId xmlns:p14="http://schemas.microsoft.com/office/powerpoint/2010/main" val="2846834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Let’s explore this subject for a moment. As a society, we deplore Domestic Violence in the home, but why don’t we deplore it in the Workplace?</a:t>
            </a:r>
          </a:p>
        </p:txBody>
      </p:sp>
      <p:sp>
        <p:nvSpPr>
          <p:cNvPr id="4" name="Slide Number Placeholder 3"/>
          <p:cNvSpPr>
            <a:spLocks noGrp="1"/>
          </p:cNvSpPr>
          <p:nvPr>
            <p:ph type="sldNum" sz="quarter" idx="5"/>
          </p:nvPr>
        </p:nvSpPr>
        <p:spPr/>
        <p:txBody>
          <a:bodyPr/>
          <a:lstStyle/>
          <a:p>
            <a:fld id="{BC756091-DEA9-424C-9BA8-A12119389EA0}" type="slidenum">
              <a:rPr lang="en-US" smtClean="0"/>
              <a:t>6</a:t>
            </a:fld>
            <a:endParaRPr lang="en-US" dirty="0"/>
          </a:p>
        </p:txBody>
      </p:sp>
    </p:spTree>
    <p:extLst>
      <p:ext uri="{BB962C8B-B14F-4D97-AF65-F5344CB8AC3E}">
        <p14:creationId xmlns:p14="http://schemas.microsoft.com/office/powerpoint/2010/main" val="1810828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r>
              <a:rPr lang="en-US" sz="1800" b="1" dirty="0">
                <a:latin typeface="Century Gothic" panose="020B0502020202020204" pitchFamily="34" charset="0"/>
              </a:rPr>
              <a:t>Questions: Does a battered spouse have PTSD?</a:t>
            </a:r>
          </a:p>
          <a:p>
            <a:r>
              <a:rPr lang="en-US" sz="1800" b="1" dirty="0">
                <a:latin typeface="Century Gothic" panose="020B0502020202020204" pitchFamily="34" charset="0"/>
              </a:rPr>
              <a:t>Can a Battered Spouse not have any bruises?</a:t>
            </a:r>
          </a:p>
          <a:p>
            <a:r>
              <a:rPr lang="en-US" sz="1800" b="1" dirty="0">
                <a:latin typeface="Century Gothic" panose="020B0502020202020204" pitchFamily="34" charset="0"/>
              </a:rPr>
              <a:t>What kinds harm does a battered Spouse have?</a:t>
            </a:r>
          </a:p>
          <a:p>
            <a:endParaRPr lang="en-US" sz="1800" b="1" dirty="0">
              <a:latin typeface="Century Gothic" panose="020B0502020202020204" pitchFamily="34" charset="0"/>
            </a:endParaRPr>
          </a:p>
          <a:p>
            <a:r>
              <a:rPr lang="en-US" sz="1800" b="1" dirty="0">
                <a:latin typeface="Century Gothic" panose="020B0502020202020204" pitchFamily="34" charset="0"/>
              </a:rPr>
              <a:t>The kinds of violence that happens in bullying could be such things as inviting the member to a meeting and then </a:t>
            </a:r>
            <a:r>
              <a:rPr lang="en-US" sz="1800" b="1" dirty="0" err="1">
                <a:latin typeface="Century Gothic" panose="020B0502020202020204" pitchFamily="34" charset="0"/>
              </a:rPr>
              <a:t>slaming</a:t>
            </a:r>
            <a:r>
              <a:rPr lang="en-US" sz="1800" b="1" dirty="0">
                <a:latin typeface="Century Gothic" panose="020B0502020202020204" pitchFamily="34" charset="0"/>
              </a:rPr>
              <a:t> the office door behind them. Slamming books down on the desk, etc. </a:t>
            </a:r>
          </a:p>
          <a:p>
            <a:r>
              <a:rPr lang="en-US" sz="1800" b="1" dirty="0">
                <a:latin typeface="Century Gothic" panose="020B0502020202020204" pitchFamily="34" charset="0"/>
              </a:rPr>
              <a:t>Another casualty of bullying is the family unit outside of the workplace. In most cases, the spouse does not have the tools, training to help their spouse and as such can lead to  behaviors that destroy the family unit.</a:t>
            </a:r>
          </a:p>
        </p:txBody>
      </p:sp>
      <p:sp>
        <p:nvSpPr>
          <p:cNvPr id="4" name="Slide Number Placeholder 3"/>
          <p:cNvSpPr>
            <a:spLocks noGrp="1"/>
          </p:cNvSpPr>
          <p:nvPr>
            <p:ph type="sldNum" sz="quarter" idx="5"/>
          </p:nvPr>
        </p:nvSpPr>
        <p:spPr/>
        <p:txBody>
          <a:bodyPr/>
          <a:lstStyle/>
          <a:p>
            <a:fld id="{BC756091-DEA9-424C-9BA8-A12119389EA0}" type="slidenum">
              <a:rPr lang="en-US" smtClean="0"/>
              <a:t>7</a:t>
            </a:fld>
            <a:endParaRPr lang="en-US" dirty="0"/>
          </a:p>
        </p:txBody>
      </p:sp>
    </p:spTree>
    <p:extLst>
      <p:ext uri="{BB962C8B-B14F-4D97-AF65-F5344CB8AC3E}">
        <p14:creationId xmlns:p14="http://schemas.microsoft.com/office/powerpoint/2010/main" val="2299206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As stated earlier, there are 3 forms of bullying.</a:t>
            </a:r>
          </a:p>
        </p:txBody>
      </p:sp>
      <p:sp>
        <p:nvSpPr>
          <p:cNvPr id="4" name="Slide Number Placeholder 3"/>
          <p:cNvSpPr>
            <a:spLocks noGrp="1"/>
          </p:cNvSpPr>
          <p:nvPr>
            <p:ph type="sldNum" sz="quarter" idx="5"/>
          </p:nvPr>
        </p:nvSpPr>
        <p:spPr/>
        <p:txBody>
          <a:bodyPr/>
          <a:lstStyle/>
          <a:p>
            <a:fld id="{BC756091-DEA9-424C-9BA8-A12119389EA0}" type="slidenum">
              <a:rPr lang="en-US" smtClean="0"/>
              <a:t>8</a:t>
            </a:fld>
            <a:endParaRPr lang="en-US" dirty="0"/>
          </a:p>
        </p:txBody>
      </p:sp>
    </p:spTree>
    <p:extLst>
      <p:ext uri="{BB962C8B-B14F-4D97-AF65-F5344CB8AC3E}">
        <p14:creationId xmlns:p14="http://schemas.microsoft.com/office/powerpoint/2010/main" val="3138441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latin typeface="Century Gothic" panose="020B0502020202020204" pitchFamily="34" charset="0"/>
              </a:rPr>
              <a:t>These are the three forms of bullying in the workplace.</a:t>
            </a:r>
          </a:p>
          <a:p>
            <a:r>
              <a:rPr lang="en-US" sz="1800" b="1" dirty="0">
                <a:latin typeface="Century Gothic" panose="020B0502020202020204" pitchFamily="34" charset="0"/>
              </a:rPr>
              <a:t>The second kind could be a member on member situation.</a:t>
            </a:r>
          </a:p>
        </p:txBody>
      </p:sp>
      <p:sp>
        <p:nvSpPr>
          <p:cNvPr id="4" name="Slide Number Placeholder 3"/>
          <p:cNvSpPr>
            <a:spLocks noGrp="1"/>
          </p:cNvSpPr>
          <p:nvPr>
            <p:ph type="sldNum" sz="quarter" idx="5"/>
          </p:nvPr>
        </p:nvSpPr>
        <p:spPr/>
        <p:txBody>
          <a:bodyPr/>
          <a:lstStyle/>
          <a:p>
            <a:fld id="{BC756091-DEA9-424C-9BA8-A12119389EA0}" type="slidenum">
              <a:rPr lang="en-US" smtClean="0"/>
              <a:t>9</a:t>
            </a:fld>
            <a:endParaRPr lang="en-US" dirty="0"/>
          </a:p>
        </p:txBody>
      </p:sp>
    </p:spTree>
    <p:extLst>
      <p:ext uri="{BB962C8B-B14F-4D97-AF65-F5344CB8AC3E}">
        <p14:creationId xmlns:p14="http://schemas.microsoft.com/office/powerpoint/2010/main" val="2867558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C1437B-CE1F-45AB-B906-4AB3D4AF02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EACCA06B-8948-48CC-90D7-5DA8FC5212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224BCE4-3978-4E85-A8A9-05B9843D3D0A}"/>
              </a:ext>
            </a:extLst>
          </p:cNvPr>
          <p:cNvSpPr>
            <a:spLocks noGrp="1"/>
          </p:cNvSpPr>
          <p:nvPr>
            <p:ph type="dt" sz="half" idx="10"/>
          </p:nvPr>
        </p:nvSpPr>
        <p:spPr/>
        <p:txBody>
          <a:bodyPr/>
          <a:lstStyle/>
          <a:p>
            <a:fld id="{04495E91-76F8-45E0-AE3F-787658521BD2}" type="datetimeFigureOut">
              <a:rPr lang="en-US" smtClean="0"/>
              <a:t>8/22/2020</a:t>
            </a:fld>
            <a:endParaRPr lang="en-US" dirty="0"/>
          </a:p>
        </p:txBody>
      </p:sp>
      <p:sp>
        <p:nvSpPr>
          <p:cNvPr id="5" name="Footer Placeholder 4">
            <a:extLst>
              <a:ext uri="{FF2B5EF4-FFF2-40B4-BE49-F238E27FC236}">
                <a16:creationId xmlns:a16="http://schemas.microsoft.com/office/drawing/2014/main" xmlns="" id="{09907F81-E745-4C99-ADF6-4225FD33117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315D9200-549E-4DF1-A135-CDB25F004254}"/>
              </a:ext>
            </a:extLst>
          </p:cNvPr>
          <p:cNvSpPr>
            <a:spLocks noGrp="1"/>
          </p:cNvSpPr>
          <p:nvPr>
            <p:ph type="sldNum" sz="quarter" idx="12"/>
          </p:nvPr>
        </p:nvSpPr>
        <p:spPr/>
        <p:txBody>
          <a:bodyPr/>
          <a:lstStyle/>
          <a:p>
            <a:fld id="{E989728E-9BE8-4767-8220-6783A96B816B}" type="slidenum">
              <a:rPr lang="en-US" smtClean="0"/>
              <a:t>‹#›</a:t>
            </a:fld>
            <a:endParaRPr lang="en-US" dirty="0"/>
          </a:p>
        </p:txBody>
      </p:sp>
    </p:spTree>
    <p:extLst>
      <p:ext uri="{BB962C8B-B14F-4D97-AF65-F5344CB8AC3E}">
        <p14:creationId xmlns:p14="http://schemas.microsoft.com/office/powerpoint/2010/main" val="180791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DFB733-903F-452B-B2AE-CF80A3856D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FE262D5-25B4-4998-A47C-EAC99FF28D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DE0989F-A1DA-4C85-AB61-AED8CD8A6889}"/>
              </a:ext>
            </a:extLst>
          </p:cNvPr>
          <p:cNvSpPr>
            <a:spLocks noGrp="1"/>
          </p:cNvSpPr>
          <p:nvPr>
            <p:ph type="dt" sz="half" idx="10"/>
          </p:nvPr>
        </p:nvSpPr>
        <p:spPr/>
        <p:txBody>
          <a:bodyPr/>
          <a:lstStyle/>
          <a:p>
            <a:fld id="{04495E91-76F8-45E0-AE3F-787658521BD2}" type="datetimeFigureOut">
              <a:rPr lang="en-US" smtClean="0"/>
              <a:t>8/22/2020</a:t>
            </a:fld>
            <a:endParaRPr lang="en-US" dirty="0"/>
          </a:p>
        </p:txBody>
      </p:sp>
      <p:sp>
        <p:nvSpPr>
          <p:cNvPr id="5" name="Footer Placeholder 4">
            <a:extLst>
              <a:ext uri="{FF2B5EF4-FFF2-40B4-BE49-F238E27FC236}">
                <a16:creationId xmlns:a16="http://schemas.microsoft.com/office/drawing/2014/main" xmlns="" id="{335EA386-B0C1-4326-B4FD-D48DEB2427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9400E9B5-78DA-4F8F-A5AE-4914FB758EFE}"/>
              </a:ext>
            </a:extLst>
          </p:cNvPr>
          <p:cNvSpPr>
            <a:spLocks noGrp="1"/>
          </p:cNvSpPr>
          <p:nvPr>
            <p:ph type="sldNum" sz="quarter" idx="12"/>
          </p:nvPr>
        </p:nvSpPr>
        <p:spPr/>
        <p:txBody>
          <a:bodyPr/>
          <a:lstStyle/>
          <a:p>
            <a:fld id="{E989728E-9BE8-4767-8220-6783A96B816B}" type="slidenum">
              <a:rPr lang="en-US" smtClean="0"/>
              <a:t>‹#›</a:t>
            </a:fld>
            <a:endParaRPr lang="en-US" dirty="0"/>
          </a:p>
        </p:txBody>
      </p:sp>
    </p:spTree>
    <p:extLst>
      <p:ext uri="{BB962C8B-B14F-4D97-AF65-F5344CB8AC3E}">
        <p14:creationId xmlns:p14="http://schemas.microsoft.com/office/powerpoint/2010/main" val="1709044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E50F904-6280-48C5-93AB-EECE372AFB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D4CD44EA-9756-4E68-81A0-DC6B916243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9EF59F1-FFD8-4A52-A21D-AC910755D124}"/>
              </a:ext>
            </a:extLst>
          </p:cNvPr>
          <p:cNvSpPr>
            <a:spLocks noGrp="1"/>
          </p:cNvSpPr>
          <p:nvPr>
            <p:ph type="dt" sz="half" idx="10"/>
          </p:nvPr>
        </p:nvSpPr>
        <p:spPr/>
        <p:txBody>
          <a:bodyPr/>
          <a:lstStyle/>
          <a:p>
            <a:fld id="{04495E91-76F8-45E0-AE3F-787658521BD2}" type="datetimeFigureOut">
              <a:rPr lang="en-US" smtClean="0"/>
              <a:t>8/22/2020</a:t>
            </a:fld>
            <a:endParaRPr lang="en-US" dirty="0"/>
          </a:p>
        </p:txBody>
      </p:sp>
      <p:sp>
        <p:nvSpPr>
          <p:cNvPr id="5" name="Footer Placeholder 4">
            <a:extLst>
              <a:ext uri="{FF2B5EF4-FFF2-40B4-BE49-F238E27FC236}">
                <a16:creationId xmlns:a16="http://schemas.microsoft.com/office/drawing/2014/main" xmlns="" id="{5D1BF782-0687-46A3-8229-E551620E325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DFCC16C3-FF3F-43B0-9C65-2F554B96EE6D}"/>
              </a:ext>
            </a:extLst>
          </p:cNvPr>
          <p:cNvSpPr>
            <a:spLocks noGrp="1"/>
          </p:cNvSpPr>
          <p:nvPr>
            <p:ph type="sldNum" sz="quarter" idx="12"/>
          </p:nvPr>
        </p:nvSpPr>
        <p:spPr/>
        <p:txBody>
          <a:bodyPr/>
          <a:lstStyle/>
          <a:p>
            <a:fld id="{E989728E-9BE8-4767-8220-6783A96B816B}" type="slidenum">
              <a:rPr lang="en-US" smtClean="0"/>
              <a:t>‹#›</a:t>
            </a:fld>
            <a:endParaRPr lang="en-US" dirty="0"/>
          </a:p>
        </p:txBody>
      </p:sp>
    </p:spTree>
    <p:extLst>
      <p:ext uri="{BB962C8B-B14F-4D97-AF65-F5344CB8AC3E}">
        <p14:creationId xmlns:p14="http://schemas.microsoft.com/office/powerpoint/2010/main" val="2823963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F67F81-361E-4A0D-9C51-F39BADD860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2C77494-C333-4A15-8C9D-081AAE902C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781BDA8-1955-40F4-AFCE-0CA5A19CF0A3}"/>
              </a:ext>
            </a:extLst>
          </p:cNvPr>
          <p:cNvSpPr>
            <a:spLocks noGrp="1"/>
          </p:cNvSpPr>
          <p:nvPr>
            <p:ph type="dt" sz="half" idx="10"/>
          </p:nvPr>
        </p:nvSpPr>
        <p:spPr/>
        <p:txBody>
          <a:bodyPr/>
          <a:lstStyle/>
          <a:p>
            <a:fld id="{04495E91-76F8-45E0-AE3F-787658521BD2}" type="datetimeFigureOut">
              <a:rPr lang="en-US" smtClean="0"/>
              <a:t>8/22/2020</a:t>
            </a:fld>
            <a:endParaRPr lang="en-US" dirty="0"/>
          </a:p>
        </p:txBody>
      </p:sp>
      <p:sp>
        <p:nvSpPr>
          <p:cNvPr id="5" name="Footer Placeholder 4">
            <a:extLst>
              <a:ext uri="{FF2B5EF4-FFF2-40B4-BE49-F238E27FC236}">
                <a16:creationId xmlns:a16="http://schemas.microsoft.com/office/drawing/2014/main" xmlns="" id="{5CEAD044-210A-4C7B-90C0-0FD0B8ED7C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815DE0C7-4230-4387-A991-0AEE7F5BCD45}"/>
              </a:ext>
            </a:extLst>
          </p:cNvPr>
          <p:cNvSpPr>
            <a:spLocks noGrp="1"/>
          </p:cNvSpPr>
          <p:nvPr>
            <p:ph type="sldNum" sz="quarter" idx="12"/>
          </p:nvPr>
        </p:nvSpPr>
        <p:spPr/>
        <p:txBody>
          <a:bodyPr/>
          <a:lstStyle/>
          <a:p>
            <a:fld id="{E989728E-9BE8-4767-8220-6783A96B816B}" type="slidenum">
              <a:rPr lang="en-US" smtClean="0"/>
              <a:t>‹#›</a:t>
            </a:fld>
            <a:endParaRPr lang="en-US" dirty="0"/>
          </a:p>
        </p:txBody>
      </p:sp>
    </p:spTree>
    <p:extLst>
      <p:ext uri="{BB962C8B-B14F-4D97-AF65-F5344CB8AC3E}">
        <p14:creationId xmlns:p14="http://schemas.microsoft.com/office/powerpoint/2010/main" val="2605592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5D51C7-1ADE-462E-A779-DF4C0EA781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528CA04-12DE-4123-AC0B-CDD9D3B34E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BD46328-6CF2-4070-A998-598930D45B11}"/>
              </a:ext>
            </a:extLst>
          </p:cNvPr>
          <p:cNvSpPr>
            <a:spLocks noGrp="1"/>
          </p:cNvSpPr>
          <p:nvPr>
            <p:ph type="dt" sz="half" idx="10"/>
          </p:nvPr>
        </p:nvSpPr>
        <p:spPr/>
        <p:txBody>
          <a:bodyPr/>
          <a:lstStyle/>
          <a:p>
            <a:fld id="{04495E91-76F8-45E0-AE3F-787658521BD2}" type="datetimeFigureOut">
              <a:rPr lang="en-US" smtClean="0"/>
              <a:t>8/22/2020</a:t>
            </a:fld>
            <a:endParaRPr lang="en-US" dirty="0"/>
          </a:p>
        </p:txBody>
      </p:sp>
      <p:sp>
        <p:nvSpPr>
          <p:cNvPr id="5" name="Footer Placeholder 4">
            <a:extLst>
              <a:ext uri="{FF2B5EF4-FFF2-40B4-BE49-F238E27FC236}">
                <a16:creationId xmlns:a16="http://schemas.microsoft.com/office/drawing/2014/main" xmlns="" id="{D3DC5C03-9058-4DD9-8840-837825C7DDD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AEADEF57-3BD8-4C54-8E19-3798F58B4755}"/>
              </a:ext>
            </a:extLst>
          </p:cNvPr>
          <p:cNvSpPr>
            <a:spLocks noGrp="1"/>
          </p:cNvSpPr>
          <p:nvPr>
            <p:ph type="sldNum" sz="quarter" idx="12"/>
          </p:nvPr>
        </p:nvSpPr>
        <p:spPr/>
        <p:txBody>
          <a:bodyPr/>
          <a:lstStyle/>
          <a:p>
            <a:fld id="{E989728E-9BE8-4767-8220-6783A96B816B}" type="slidenum">
              <a:rPr lang="en-US" smtClean="0"/>
              <a:t>‹#›</a:t>
            </a:fld>
            <a:endParaRPr lang="en-US" dirty="0"/>
          </a:p>
        </p:txBody>
      </p:sp>
    </p:spTree>
    <p:extLst>
      <p:ext uri="{BB962C8B-B14F-4D97-AF65-F5344CB8AC3E}">
        <p14:creationId xmlns:p14="http://schemas.microsoft.com/office/powerpoint/2010/main" val="1937646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9F3855-48A5-47C3-86D4-3C1A9F2F26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92A9753-3FAE-4AB4-B76E-087F9FB318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0E5DD5F2-5D61-4817-8647-81B7F915B0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45C51EE-69A1-42C7-B5E5-4FD172ADA7B8}"/>
              </a:ext>
            </a:extLst>
          </p:cNvPr>
          <p:cNvSpPr>
            <a:spLocks noGrp="1"/>
          </p:cNvSpPr>
          <p:nvPr>
            <p:ph type="dt" sz="half" idx="10"/>
          </p:nvPr>
        </p:nvSpPr>
        <p:spPr/>
        <p:txBody>
          <a:bodyPr/>
          <a:lstStyle/>
          <a:p>
            <a:fld id="{04495E91-76F8-45E0-AE3F-787658521BD2}" type="datetimeFigureOut">
              <a:rPr lang="en-US" smtClean="0"/>
              <a:t>8/22/2020</a:t>
            </a:fld>
            <a:endParaRPr lang="en-US" dirty="0"/>
          </a:p>
        </p:txBody>
      </p:sp>
      <p:sp>
        <p:nvSpPr>
          <p:cNvPr id="6" name="Footer Placeholder 5">
            <a:extLst>
              <a:ext uri="{FF2B5EF4-FFF2-40B4-BE49-F238E27FC236}">
                <a16:creationId xmlns:a16="http://schemas.microsoft.com/office/drawing/2014/main" xmlns="" id="{BDA6815E-AE21-4DF6-A3EB-C261CED8086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AD98B95F-E177-42FC-962A-675BEB16D822}"/>
              </a:ext>
            </a:extLst>
          </p:cNvPr>
          <p:cNvSpPr>
            <a:spLocks noGrp="1"/>
          </p:cNvSpPr>
          <p:nvPr>
            <p:ph type="sldNum" sz="quarter" idx="12"/>
          </p:nvPr>
        </p:nvSpPr>
        <p:spPr/>
        <p:txBody>
          <a:bodyPr/>
          <a:lstStyle/>
          <a:p>
            <a:fld id="{E989728E-9BE8-4767-8220-6783A96B816B}" type="slidenum">
              <a:rPr lang="en-US" smtClean="0"/>
              <a:t>‹#›</a:t>
            </a:fld>
            <a:endParaRPr lang="en-US" dirty="0"/>
          </a:p>
        </p:txBody>
      </p:sp>
    </p:spTree>
    <p:extLst>
      <p:ext uri="{BB962C8B-B14F-4D97-AF65-F5344CB8AC3E}">
        <p14:creationId xmlns:p14="http://schemas.microsoft.com/office/powerpoint/2010/main" val="1756584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77DF6B-3946-4712-9CBF-6ACEC042DE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89797A8-7702-479A-9E70-10F9B68FF7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1402187-3FF7-4807-B379-3DFEF53B12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594399E-81D3-40FC-B7B5-D51294BC62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662D051-85CD-41F3-9B8B-310E0BE995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1628781-894C-41CE-ACB9-B297CE25645A}"/>
              </a:ext>
            </a:extLst>
          </p:cNvPr>
          <p:cNvSpPr>
            <a:spLocks noGrp="1"/>
          </p:cNvSpPr>
          <p:nvPr>
            <p:ph type="dt" sz="half" idx="10"/>
          </p:nvPr>
        </p:nvSpPr>
        <p:spPr/>
        <p:txBody>
          <a:bodyPr/>
          <a:lstStyle/>
          <a:p>
            <a:fld id="{04495E91-76F8-45E0-AE3F-787658521BD2}" type="datetimeFigureOut">
              <a:rPr lang="en-US" smtClean="0"/>
              <a:t>8/22/2020</a:t>
            </a:fld>
            <a:endParaRPr lang="en-US" dirty="0"/>
          </a:p>
        </p:txBody>
      </p:sp>
      <p:sp>
        <p:nvSpPr>
          <p:cNvPr id="8" name="Footer Placeholder 7">
            <a:extLst>
              <a:ext uri="{FF2B5EF4-FFF2-40B4-BE49-F238E27FC236}">
                <a16:creationId xmlns:a16="http://schemas.microsoft.com/office/drawing/2014/main" xmlns="" id="{E6332559-6C30-4DC5-89E8-DF22CE790C8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21BCD7E4-C7DD-4AAD-BAB0-394C382C7AC4}"/>
              </a:ext>
            </a:extLst>
          </p:cNvPr>
          <p:cNvSpPr>
            <a:spLocks noGrp="1"/>
          </p:cNvSpPr>
          <p:nvPr>
            <p:ph type="sldNum" sz="quarter" idx="12"/>
          </p:nvPr>
        </p:nvSpPr>
        <p:spPr/>
        <p:txBody>
          <a:bodyPr/>
          <a:lstStyle/>
          <a:p>
            <a:fld id="{E989728E-9BE8-4767-8220-6783A96B816B}" type="slidenum">
              <a:rPr lang="en-US" smtClean="0"/>
              <a:t>‹#›</a:t>
            </a:fld>
            <a:endParaRPr lang="en-US" dirty="0"/>
          </a:p>
        </p:txBody>
      </p:sp>
    </p:spTree>
    <p:extLst>
      <p:ext uri="{BB962C8B-B14F-4D97-AF65-F5344CB8AC3E}">
        <p14:creationId xmlns:p14="http://schemas.microsoft.com/office/powerpoint/2010/main" val="40390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E2931C-D670-48AA-AACC-F247B3C9C0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B3C4E398-0756-4FBD-9635-ECC6297A071B}"/>
              </a:ext>
            </a:extLst>
          </p:cNvPr>
          <p:cNvSpPr>
            <a:spLocks noGrp="1"/>
          </p:cNvSpPr>
          <p:nvPr>
            <p:ph type="dt" sz="half" idx="10"/>
          </p:nvPr>
        </p:nvSpPr>
        <p:spPr/>
        <p:txBody>
          <a:bodyPr/>
          <a:lstStyle/>
          <a:p>
            <a:fld id="{04495E91-76F8-45E0-AE3F-787658521BD2}" type="datetimeFigureOut">
              <a:rPr lang="en-US" smtClean="0"/>
              <a:t>8/22/2020</a:t>
            </a:fld>
            <a:endParaRPr lang="en-US" dirty="0"/>
          </a:p>
        </p:txBody>
      </p:sp>
      <p:sp>
        <p:nvSpPr>
          <p:cNvPr id="4" name="Footer Placeholder 3">
            <a:extLst>
              <a:ext uri="{FF2B5EF4-FFF2-40B4-BE49-F238E27FC236}">
                <a16:creationId xmlns:a16="http://schemas.microsoft.com/office/drawing/2014/main" xmlns="" id="{2EA07C3C-1C05-49F4-AF2C-BB4D8B892D0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xmlns="" id="{724C54DC-C6BA-4065-9BF5-722695951947}"/>
              </a:ext>
            </a:extLst>
          </p:cNvPr>
          <p:cNvSpPr>
            <a:spLocks noGrp="1"/>
          </p:cNvSpPr>
          <p:nvPr>
            <p:ph type="sldNum" sz="quarter" idx="12"/>
          </p:nvPr>
        </p:nvSpPr>
        <p:spPr/>
        <p:txBody>
          <a:bodyPr/>
          <a:lstStyle/>
          <a:p>
            <a:fld id="{E989728E-9BE8-4767-8220-6783A96B816B}" type="slidenum">
              <a:rPr lang="en-US" smtClean="0"/>
              <a:t>‹#›</a:t>
            </a:fld>
            <a:endParaRPr lang="en-US" dirty="0"/>
          </a:p>
        </p:txBody>
      </p:sp>
    </p:spTree>
    <p:extLst>
      <p:ext uri="{BB962C8B-B14F-4D97-AF65-F5344CB8AC3E}">
        <p14:creationId xmlns:p14="http://schemas.microsoft.com/office/powerpoint/2010/main" val="2613078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234EFDE-4B8D-4685-BCE1-281A4BBF560F}"/>
              </a:ext>
            </a:extLst>
          </p:cNvPr>
          <p:cNvSpPr>
            <a:spLocks noGrp="1"/>
          </p:cNvSpPr>
          <p:nvPr>
            <p:ph type="dt" sz="half" idx="10"/>
          </p:nvPr>
        </p:nvSpPr>
        <p:spPr/>
        <p:txBody>
          <a:bodyPr/>
          <a:lstStyle/>
          <a:p>
            <a:fld id="{04495E91-76F8-45E0-AE3F-787658521BD2}" type="datetimeFigureOut">
              <a:rPr lang="en-US" smtClean="0"/>
              <a:t>8/22/2020</a:t>
            </a:fld>
            <a:endParaRPr lang="en-US" dirty="0"/>
          </a:p>
        </p:txBody>
      </p:sp>
      <p:sp>
        <p:nvSpPr>
          <p:cNvPr id="3" name="Footer Placeholder 2">
            <a:extLst>
              <a:ext uri="{FF2B5EF4-FFF2-40B4-BE49-F238E27FC236}">
                <a16:creationId xmlns:a16="http://schemas.microsoft.com/office/drawing/2014/main" xmlns="" id="{3E18518C-725C-42DD-8EA1-10B83DA1D91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xmlns="" id="{59595110-467D-4B7C-A945-F65CF2783AF9}"/>
              </a:ext>
            </a:extLst>
          </p:cNvPr>
          <p:cNvSpPr>
            <a:spLocks noGrp="1"/>
          </p:cNvSpPr>
          <p:nvPr>
            <p:ph type="sldNum" sz="quarter" idx="12"/>
          </p:nvPr>
        </p:nvSpPr>
        <p:spPr/>
        <p:txBody>
          <a:bodyPr/>
          <a:lstStyle/>
          <a:p>
            <a:fld id="{E989728E-9BE8-4767-8220-6783A96B816B}" type="slidenum">
              <a:rPr lang="en-US" smtClean="0"/>
              <a:t>‹#›</a:t>
            </a:fld>
            <a:endParaRPr lang="en-US" dirty="0"/>
          </a:p>
        </p:txBody>
      </p:sp>
    </p:spTree>
    <p:extLst>
      <p:ext uri="{BB962C8B-B14F-4D97-AF65-F5344CB8AC3E}">
        <p14:creationId xmlns:p14="http://schemas.microsoft.com/office/powerpoint/2010/main" val="3227279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0E8014-5B9D-4BE9-83EB-20FBFC4B64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54A47FA-A74B-46BA-ACC4-CC16A66C4A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52CB6E6D-0C87-4B52-9C40-0357D82440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3BEB2A4-CE06-4105-B383-811955355062}"/>
              </a:ext>
            </a:extLst>
          </p:cNvPr>
          <p:cNvSpPr>
            <a:spLocks noGrp="1"/>
          </p:cNvSpPr>
          <p:nvPr>
            <p:ph type="dt" sz="half" idx="10"/>
          </p:nvPr>
        </p:nvSpPr>
        <p:spPr/>
        <p:txBody>
          <a:bodyPr/>
          <a:lstStyle/>
          <a:p>
            <a:fld id="{04495E91-76F8-45E0-AE3F-787658521BD2}" type="datetimeFigureOut">
              <a:rPr lang="en-US" smtClean="0"/>
              <a:t>8/22/2020</a:t>
            </a:fld>
            <a:endParaRPr lang="en-US" dirty="0"/>
          </a:p>
        </p:txBody>
      </p:sp>
      <p:sp>
        <p:nvSpPr>
          <p:cNvPr id="6" name="Footer Placeholder 5">
            <a:extLst>
              <a:ext uri="{FF2B5EF4-FFF2-40B4-BE49-F238E27FC236}">
                <a16:creationId xmlns:a16="http://schemas.microsoft.com/office/drawing/2014/main" xmlns="" id="{3CFB66FC-5B83-4123-BE01-23056A721D1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4FED40E0-463E-4D42-BD33-54C6B05BCB93}"/>
              </a:ext>
            </a:extLst>
          </p:cNvPr>
          <p:cNvSpPr>
            <a:spLocks noGrp="1"/>
          </p:cNvSpPr>
          <p:nvPr>
            <p:ph type="sldNum" sz="quarter" idx="12"/>
          </p:nvPr>
        </p:nvSpPr>
        <p:spPr/>
        <p:txBody>
          <a:bodyPr/>
          <a:lstStyle/>
          <a:p>
            <a:fld id="{E989728E-9BE8-4767-8220-6783A96B816B}" type="slidenum">
              <a:rPr lang="en-US" smtClean="0"/>
              <a:t>‹#›</a:t>
            </a:fld>
            <a:endParaRPr lang="en-US" dirty="0"/>
          </a:p>
        </p:txBody>
      </p:sp>
    </p:spTree>
    <p:extLst>
      <p:ext uri="{BB962C8B-B14F-4D97-AF65-F5344CB8AC3E}">
        <p14:creationId xmlns:p14="http://schemas.microsoft.com/office/powerpoint/2010/main" val="187215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A404B6-659D-4061-9977-4B6A3A57EF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C4BBCD9-FBF4-494A-987B-F3B5858971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xmlns="" id="{7D1EA5FA-5D20-4AA7-A656-ADF44FA0F8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0B6D9EB-67F9-4D48-925E-5BC8BC9FC415}"/>
              </a:ext>
            </a:extLst>
          </p:cNvPr>
          <p:cNvSpPr>
            <a:spLocks noGrp="1"/>
          </p:cNvSpPr>
          <p:nvPr>
            <p:ph type="dt" sz="half" idx="10"/>
          </p:nvPr>
        </p:nvSpPr>
        <p:spPr/>
        <p:txBody>
          <a:bodyPr/>
          <a:lstStyle/>
          <a:p>
            <a:fld id="{04495E91-76F8-45E0-AE3F-787658521BD2}" type="datetimeFigureOut">
              <a:rPr lang="en-US" smtClean="0"/>
              <a:t>8/22/2020</a:t>
            </a:fld>
            <a:endParaRPr lang="en-US" dirty="0"/>
          </a:p>
        </p:txBody>
      </p:sp>
      <p:sp>
        <p:nvSpPr>
          <p:cNvPr id="6" name="Footer Placeholder 5">
            <a:extLst>
              <a:ext uri="{FF2B5EF4-FFF2-40B4-BE49-F238E27FC236}">
                <a16:creationId xmlns:a16="http://schemas.microsoft.com/office/drawing/2014/main" xmlns="" id="{C2E0AB2A-BBE4-4ECE-9655-89CCBE1AEF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37A4E726-8A64-4665-B84D-A1D5C0BC4C4A}"/>
              </a:ext>
            </a:extLst>
          </p:cNvPr>
          <p:cNvSpPr>
            <a:spLocks noGrp="1"/>
          </p:cNvSpPr>
          <p:nvPr>
            <p:ph type="sldNum" sz="quarter" idx="12"/>
          </p:nvPr>
        </p:nvSpPr>
        <p:spPr/>
        <p:txBody>
          <a:bodyPr/>
          <a:lstStyle/>
          <a:p>
            <a:fld id="{E989728E-9BE8-4767-8220-6783A96B816B}" type="slidenum">
              <a:rPr lang="en-US" smtClean="0"/>
              <a:t>‹#›</a:t>
            </a:fld>
            <a:endParaRPr lang="en-US" dirty="0"/>
          </a:p>
        </p:txBody>
      </p:sp>
    </p:spTree>
    <p:extLst>
      <p:ext uri="{BB962C8B-B14F-4D97-AF65-F5344CB8AC3E}">
        <p14:creationId xmlns:p14="http://schemas.microsoft.com/office/powerpoint/2010/main" val="253636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189C72C-D275-4151-8F34-FD7AC849ED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26A8C17C-C56F-40F4-B0BA-FF83D3C44B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C9CD4B5-28A2-4050-B095-1431C336FE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95E91-76F8-45E0-AE3F-787658521BD2}" type="datetimeFigureOut">
              <a:rPr lang="en-US" smtClean="0"/>
              <a:t>8/22/2020</a:t>
            </a:fld>
            <a:endParaRPr lang="en-US" dirty="0"/>
          </a:p>
        </p:txBody>
      </p:sp>
      <p:sp>
        <p:nvSpPr>
          <p:cNvPr id="5" name="Footer Placeholder 4">
            <a:extLst>
              <a:ext uri="{FF2B5EF4-FFF2-40B4-BE49-F238E27FC236}">
                <a16:creationId xmlns:a16="http://schemas.microsoft.com/office/drawing/2014/main" xmlns="" id="{69C3DF55-2584-47D2-A8F2-E8744A6B66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B3722AAB-43B4-48D9-B008-A93C2B9BA2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89728E-9BE8-4767-8220-6783A96B816B}" type="slidenum">
              <a:rPr lang="en-US" smtClean="0"/>
              <a:t>‹#›</a:t>
            </a:fld>
            <a:endParaRPr lang="en-US" dirty="0"/>
          </a:p>
        </p:txBody>
      </p:sp>
    </p:spTree>
    <p:extLst>
      <p:ext uri="{BB962C8B-B14F-4D97-AF65-F5344CB8AC3E}">
        <p14:creationId xmlns:p14="http://schemas.microsoft.com/office/powerpoint/2010/main" val="1033399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workplacebullying.org/2013/02/07/consequences"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tomdispatch.com/authors/tom"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F68D97-C57D-4306-B52F-9210F2676197}"/>
              </a:ext>
            </a:extLst>
          </p:cNvPr>
          <p:cNvSpPr>
            <a:spLocks noGrp="1"/>
          </p:cNvSpPr>
          <p:nvPr>
            <p:ph type="ctrTitle"/>
          </p:nvPr>
        </p:nvSpPr>
        <p:spPr>
          <a:xfrm>
            <a:off x="1524000" y="1122362"/>
            <a:ext cx="9144000" cy="4779674"/>
          </a:xfrm>
        </p:spPr>
        <p:txBody>
          <a:bodyPr>
            <a:noAutofit/>
          </a:bodyPr>
          <a:lstStyle/>
          <a:p>
            <a:r>
              <a:rPr lang="en-US" sz="6600" b="1" dirty="0">
                <a:latin typeface="Century Gothic" panose="020B0502020202020204" pitchFamily="34" charset="0"/>
              </a:rPr>
              <a:t>Bullying</a:t>
            </a:r>
            <a:br>
              <a:rPr lang="en-US" sz="6600" b="1" dirty="0">
                <a:latin typeface="Century Gothic" panose="020B0502020202020204" pitchFamily="34" charset="0"/>
              </a:rPr>
            </a:br>
            <a:r>
              <a:rPr lang="en-US" sz="6600" b="1" dirty="0">
                <a:latin typeface="Century Gothic" panose="020B0502020202020204" pitchFamily="34" charset="0"/>
              </a:rPr>
              <a:t>What It Is;</a:t>
            </a:r>
            <a:br>
              <a:rPr lang="en-US" sz="6600" b="1" dirty="0">
                <a:latin typeface="Century Gothic" panose="020B0502020202020204" pitchFamily="34" charset="0"/>
              </a:rPr>
            </a:br>
            <a:r>
              <a:rPr lang="en-US" sz="6600" b="1" dirty="0">
                <a:latin typeface="Century Gothic" panose="020B0502020202020204" pitchFamily="34" charset="0"/>
              </a:rPr>
              <a:t>What It Is Not;</a:t>
            </a:r>
            <a:br>
              <a:rPr lang="en-US" sz="6600" b="1" dirty="0">
                <a:latin typeface="Century Gothic" panose="020B0502020202020204" pitchFamily="34" charset="0"/>
              </a:rPr>
            </a:br>
            <a:r>
              <a:rPr lang="en-US" sz="6600" b="1" dirty="0">
                <a:latin typeface="Century Gothic" panose="020B0502020202020204" pitchFamily="34" charset="0"/>
              </a:rPr>
              <a:t>And How to Recognize It;</a:t>
            </a:r>
          </a:p>
        </p:txBody>
      </p:sp>
    </p:spTree>
    <p:extLst>
      <p:ext uri="{BB962C8B-B14F-4D97-AF65-F5344CB8AC3E}">
        <p14:creationId xmlns:p14="http://schemas.microsoft.com/office/powerpoint/2010/main" val="4063345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8F4316A-F976-4D0A-A1AC-867D5ED5B0FE}"/>
              </a:ext>
            </a:extLst>
          </p:cNvPr>
          <p:cNvSpPr txBox="1"/>
          <p:nvPr/>
        </p:nvSpPr>
        <p:spPr>
          <a:xfrm>
            <a:off x="215845" y="302183"/>
            <a:ext cx="11918596" cy="5509200"/>
          </a:xfrm>
          <a:prstGeom prst="rect">
            <a:avLst/>
          </a:prstGeom>
          <a:noFill/>
        </p:spPr>
        <p:txBody>
          <a:bodyPr wrap="square" rtlCol="0">
            <a:spAutoFit/>
          </a:bodyPr>
          <a:lstStyle/>
          <a:p>
            <a:r>
              <a:rPr lang="en-US" sz="3200" b="1" u="sng" dirty="0">
                <a:latin typeface="Century Gothic" panose="020B0502020202020204" pitchFamily="34" charset="0"/>
              </a:rPr>
              <a:t>Case Example</a:t>
            </a:r>
          </a:p>
          <a:p>
            <a:r>
              <a:rPr lang="en-US" sz="3200" b="1" dirty="0">
                <a:latin typeface="Century Gothic" panose="020B0502020202020204" pitchFamily="34" charset="0"/>
              </a:rPr>
              <a:t>Supervisor calls you into a meeting. You walk in the office and she slams the door behind you. In the meeting yells at you. When you get out of the meeting, you find that your coworker has deleted your report that is supposed to go to the legal department. The next day, you are teleworking. Every 15 minutes you receive an email from your boss that says “What are you working on? Why haven’t you finished it yet? You had 15 minutes to work on it, so why aren’t you finished?”</a:t>
            </a:r>
          </a:p>
          <a:p>
            <a:r>
              <a:rPr lang="en-US" sz="3200" b="1" dirty="0">
                <a:latin typeface="Century Gothic" panose="020B0502020202020204" pitchFamily="34" charset="0"/>
              </a:rPr>
              <a:t>Is this bullying? If so why? If not, Why not? What is missing?</a:t>
            </a:r>
          </a:p>
        </p:txBody>
      </p:sp>
    </p:spTree>
    <p:extLst>
      <p:ext uri="{BB962C8B-B14F-4D97-AF65-F5344CB8AC3E}">
        <p14:creationId xmlns:p14="http://schemas.microsoft.com/office/powerpoint/2010/main" val="2238116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EACA76F8-3D58-4496-833D-F25D347BBF2D}"/>
              </a:ext>
            </a:extLst>
          </p:cNvPr>
          <p:cNvSpPr txBox="1"/>
          <p:nvPr/>
        </p:nvSpPr>
        <p:spPr>
          <a:xfrm>
            <a:off x="180525" y="204072"/>
            <a:ext cx="11863654" cy="6093976"/>
          </a:xfrm>
          <a:prstGeom prst="rect">
            <a:avLst/>
          </a:prstGeom>
          <a:noFill/>
        </p:spPr>
        <p:txBody>
          <a:bodyPr wrap="square" rtlCol="0">
            <a:spAutoFit/>
          </a:bodyPr>
          <a:lstStyle/>
          <a:p>
            <a:r>
              <a:rPr lang="en-US" sz="2600" b="1" dirty="0">
                <a:solidFill>
                  <a:srgbClr val="0071BC"/>
                </a:solidFill>
                <a:latin typeface="Century Gothic" panose="020B0502020202020204" pitchFamily="34" charset="0"/>
              </a:rPr>
              <a:t>When Bullying Causes Domestic Violence</a:t>
            </a:r>
          </a:p>
          <a:p>
            <a:pPr algn="just"/>
            <a:r>
              <a:rPr lang="en-US" sz="2600" b="1" dirty="0">
                <a:latin typeface="Century Gothic" panose="020B0502020202020204" pitchFamily="34" charset="0"/>
              </a:rPr>
              <a:t>It is also now time to make another important link between work and domestic violence that explores a different causal link. Mistreatment at work can cause domestic violence. We've documented elsewhere the various ways that bullying indirectly impacts families through damage to the Target's emotional and physical health, and to financial well-being. For the family, the strain can be great.</a:t>
            </a:r>
          </a:p>
          <a:p>
            <a:pPr algn="just"/>
            <a:r>
              <a:rPr lang="en-US" sz="2600" b="1" dirty="0">
                <a:latin typeface="Century Gothic" panose="020B0502020202020204" pitchFamily="34" charset="0"/>
              </a:rPr>
              <a:t>It begins with a hostile workplace that features an aggressive, intimidating, verbally abusive bully singling out a Target for systematic, deliberate destruction. The cumulative nature of bullying erodes the Target's defenses and begins to traumatize the person. At first, the Target keeps the shameful secret private. The workplace psychological violence goes home with the Target and affects the family. Let's assume that the home is a stable, safe place. The Target initially has a strong, mutually respectful relationship with the spouse or partner.</a:t>
            </a:r>
          </a:p>
        </p:txBody>
      </p:sp>
    </p:spTree>
    <p:extLst>
      <p:ext uri="{BB962C8B-B14F-4D97-AF65-F5344CB8AC3E}">
        <p14:creationId xmlns:p14="http://schemas.microsoft.com/office/powerpoint/2010/main" val="121238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1CBC3A-9F49-4AF2-9C51-973141672B0A}"/>
              </a:ext>
            </a:extLst>
          </p:cNvPr>
          <p:cNvSpPr>
            <a:spLocks noGrp="1"/>
          </p:cNvSpPr>
          <p:nvPr>
            <p:ph type="ctrTitle"/>
          </p:nvPr>
        </p:nvSpPr>
        <p:spPr>
          <a:xfrm>
            <a:off x="1524000" y="1122362"/>
            <a:ext cx="9144000" cy="3123907"/>
          </a:xfrm>
        </p:spPr>
        <p:txBody>
          <a:bodyPr>
            <a:normAutofit/>
          </a:bodyPr>
          <a:lstStyle/>
          <a:p>
            <a:r>
              <a:rPr lang="en-US" b="1" dirty="0">
                <a:latin typeface="Century Gothic" panose="020B0502020202020204" pitchFamily="34" charset="0"/>
              </a:rPr>
              <a:t>What is Not Considered to be Bullying in the Workplace</a:t>
            </a:r>
          </a:p>
        </p:txBody>
      </p:sp>
    </p:spTree>
    <p:extLst>
      <p:ext uri="{BB962C8B-B14F-4D97-AF65-F5344CB8AC3E}">
        <p14:creationId xmlns:p14="http://schemas.microsoft.com/office/powerpoint/2010/main" val="4248153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5E2617A1-12C6-4FCB-9120-C0D80AA2BC3E}"/>
              </a:ext>
            </a:extLst>
          </p:cNvPr>
          <p:cNvSpPr txBox="1"/>
          <p:nvPr/>
        </p:nvSpPr>
        <p:spPr>
          <a:xfrm>
            <a:off x="368900" y="310033"/>
            <a:ext cx="11537922" cy="3662541"/>
          </a:xfrm>
          <a:prstGeom prst="rect">
            <a:avLst/>
          </a:prstGeom>
          <a:noFill/>
        </p:spPr>
        <p:txBody>
          <a:bodyPr wrap="square" rtlCol="0">
            <a:spAutoFit/>
          </a:bodyPr>
          <a:lstStyle/>
          <a:p>
            <a:pPr marL="342900" indent="-342900">
              <a:buFont typeface="+mj-lt"/>
              <a:buAutoNum type="arabicPeriod"/>
            </a:pPr>
            <a:r>
              <a:rPr lang="en-US" sz="4000" b="1" dirty="0">
                <a:latin typeface="Century Gothic" panose="020B0502020202020204" pitchFamily="34" charset="0"/>
              </a:rPr>
              <a:t>Physical Workplace Violence</a:t>
            </a:r>
          </a:p>
          <a:p>
            <a:r>
              <a:rPr lang="en-US" sz="4000" b="1" dirty="0">
                <a:latin typeface="Century Gothic" panose="020B0502020202020204" pitchFamily="34" charset="0"/>
              </a:rPr>
              <a:t>   Bullying in the workplace is typically Non-Physical violence</a:t>
            </a:r>
          </a:p>
          <a:p>
            <a:r>
              <a:rPr lang="en-US" sz="4000" b="1" dirty="0">
                <a:latin typeface="Century Gothic" panose="020B0502020202020204" pitchFamily="34" charset="0"/>
              </a:rPr>
              <a:t>2. Lethal violence-Bullying is typically sub-lethal (non-homicidal) and non-physical</a:t>
            </a:r>
          </a:p>
          <a:p>
            <a:endParaRPr lang="en-US" sz="3200" b="1" dirty="0">
              <a:latin typeface="Century Gothic" panose="020B0502020202020204" pitchFamily="34" charset="0"/>
            </a:endParaRPr>
          </a:p>
        </p:txBody>
      </p:sp>
    </p:spTree>
    <p:extLst>
      <p:ext uri="{BB962C8B-B14F-4D97-AF65-F5344CB8AC3E}">
        <p14:creationId xmlns:p14="http://schemas.microsoft.com/office/powerpoint/2010/main" val="3170902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9D4EB12-85F1-4A5A-8A18-22D89CDAC280}"/>
              </a:ext>
            </a:extLst>
          </p:cNvPr>
          <p:cNvSpPr txBox="1"/>
          <p:nvPr/>
        </p:nvSpPr>
        <p:spPr>
          <a:xfrm>
            <a:off x="554182" y="321425"/>
            <a:ext cx="11089178" cy="5355312"/>
          </a:xfrm>
          <a:prstGeom prst="rect">
            <a:avLst/>
          </a:prstGeom>
          <a:noFill/>
        </p:spPr>
        <p:txBody>
          <a:bodyPr wrap="square" rtlCol="0">
            <a:spAutoFit/>
          </a:bodyPr>
          <a:lstStyle/>
          <a:p>
            <a:r>
              <a:rPr lang="en-US" sz="3600" b="1" dirty="0">
                <a:latin typeface="Century Gothic" panose="020B0502020202020204" pitchFamily="34" charset="0"/>
              </a:rPr>
              <a:t>3. Bullying is NOT a one time event-In fact most bullies are of a serial nature and have been bullying for years prior to you even seeing the case. In every case that I have had, I have been able to trace most of the bullies history of bullying to at least 10 or more years before I have even seen the case.</a:t>
            </a:r>
          </a:p>
          <a:p>
            <a:r>
              <a:rPr lang="en-US" sz="3600" b="1" dirty="0">
                <a:latin typeface="Century Gothic" panose="020B0502020202020204" pitchFamily="34" charset="0"/>
              </a:rPr>
              <a:t>4. Nor is it routine managerial prerogative or Conflict between 2 parties with equal power.</a:t>
            </a:r>
          </a:p>
          <a:p>
            <a:endParaRPr lang="en-US" dirty="0"/>
          </a:p>
        </p:txBody>
      </p:sp>
    </p:spTree>
    <p:extLst>
      <p:ext uri="{BB962C8B-B14F-4D97-AF65-F5344CB8AC3E}">
        <p14:creationId xmlns:p14="http://schemas.microsoft.com/office/powerpoint/2010/main" val="2398085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911280-CC3D-4C31-B353-0FAB4503DD94}"/>
              </a:ext>
            </a:extLst>
          </p:cNvPr>
          <p:cNvSpPr>
            <a:spLocks noGrp="1"/>
          </p:cNvSpPr>
          <p:nvPr>
            <p:ph type="ctrTitle"/>
          </p:nvPr>
        </p:nvSpPr>
        <p:spPr/>
        <p:txBody>
          <a:bodyPr>
            <a:normAutofit/>
          </a:bodyPr>
          <a:lstStyle/>
          <a:p>
            <a:r>
              <a:rPr lang="en-US" sz="6600" b="1" dirty="0">
                <a:latin typeface="Century Gothic" panose="020B0502020202020204" pitchFamily="34" charset="0"/>
              </a:rPr>
              <a:t>The Member</a:t>
            </a:r>
          </a:p>
        </p:txBody>
      </p:sp>
    </p:spTree>
    <p:extLst>
      <p:ext uri="{BB962C8B-B14F-4D97-AF65-F5344CB8AC3E}">
        <p14:creationId xmlns:p14="http://schemas.microsoft.com/office/powerpoint/2010/main" val="1970821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1C3CA62D-DC0C-48DE-A3C6-0BBB0709A402}"/>
              </a:ext>
            </a:extLst>
          </p:cNvPr>
          <p:cNvSpPr txBox="1"/>
          <p:nvPr/>
        </p:nvSpPr>
        <p:spPr>
          <a:xfrm>
            <a:off x="200148" y="207997"/>
            <a:ext cx="11847955" cy="4401205"/>
          </a:xfrm>
          <a:prstGeom prst="rect">
            <a:avLst/>
          </a:prstGeom>
          <a:noFill/>
        </p:spPr>
        <p:txBody>
          <a:bodyPr wrap="square" rtlCol="0">
            <a:spAutoFit/>
          </a:bodyPr>
          <a:lstStyle/>
          <a:p>
            <a:pPr marL="285750" indent="-285750">
              <a:buFont typeface="Arial" panose="020B0604020202020204" pitchFamily="34" charset="0"/>
              <a:buChar char="•"/>
            </a:pPr>
            <a:r>
              <a:rPr lang="en-US" sz="4000" b="1" dirty="0">
                <a:latin typeface="Century Gothic" panose="020B0502020202020204" pitchFamily="34" charset="0"/>
              </a:rPr>
              <a:t>The Member is ashamed that they have to come to someone for help with their case-personal shame, worthlessness.</a:t>
            </a:r>
          </a:p>
          <a:p>
            <a:pPr marL="742950" lvl="1" indent="-285750">
              <a:buFont typeface="Arial" panose="020B0604020202020204" pitchFamily="34" charset="0"/>
              <a:buChar char="•"/>
            </a:pPr>
            <a:r>
              <a:rPr lang="en-US" sz="4000" b="1" dirty="0">
                <a:latin typeface="Century Gothic" panose="020B0502020202020204" pitchFamily="34" charset="0"/>
              </a:rPr>
              <a:t>Their case maybe going on for years before they come to you</a:t>
            </a:r>
          </a:p>
          <a:p>
            <a:pPr marL="742950" lvl="1" indent="-285750">
              <a:buFont typeface="Arial" panose="020B0604020202020204" pitchFamily="34" charset="0"/>
              <a:buChar char="•"/>
            </a:pPr>
            <a:r>
              <a:rPr lang="en-US" sz="4000" b="1" dirty="0">
                <a:latin typeface="Century Gothic" panose="020B0502020202020204" pitchFamily="34" charset="0"/>
              </a:rPr>
              <a:t>Because of this, they may have developed PTSD</a:t>
            </a:r>
          </a:p>
        </p:txBody>
      </p:sp>
    </p:spTree>
    <p:extLst>
      <p:ext uri="{BB962C8B-B14F-4D97-AF65-F5344CB8AC3E}">
        <p14:creationId xmlns:p14="http://schemas.microsoft.com/office/powerpoint/2010/main" val="3624377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CFFF6BD-DC0A-4BCF-B5D5-6BD0C10B24D5}"/>
              </a:ext>
            </a:extLst>
          </p:cNvPr>
          <p:cNvSpPr txBox="1"/>
          <p:nvPr/>
        </p:nvSpPr>
        <p:spPr>
          <a:xfrm>
            <a:off x="349135" y="304800"/>
            <a:ext cx="11355185" cy="5293757"/>
          </a:xfrm>
          <a:prstGeom prst="rect">
            <a:avLst/>
          </a:prstGeom>
          <a:noFill/>
        </p:spPr>
        <p:txBody>
          <a:bodyPr wrap="square" rtlCol="0">
            <a:spAutoFit/>
          </a:bodyPr>
          <a:lstStyle/>
          <a:p>
            <a:pPr marL="285750" indent="-285750">
              <a:buFont typeface="Arial" panose="020B0604020202020204" pitchFamily="34" charset="0"/>
              <a:buChar char="•"/>
            </a:pPr>
            <a:r>
              <a:rPr lang="en-US" sz="3200" b="1" dirty="0">
                <a:latin typeface="Century Gothic" panose="020B0502020202020204" pitchFamily="34" charset="0"/>
              </a:rPr>
              <a:t>You should always handle them as if they are a emotionally wounded person not capable of following through with all you ask them to do.</a:t>
            </a:r>
          </a:p>
          <a:p>
            <a:pPr marL="742950" lvl="1" indent="-285750">
              <a:buFont typeface="Arial" panose="020B0604020202020204" pitchFamily="34" charset="0"/>
              <a:buChar char="•"/>
            </a:pPr>
            <a:r>
              <a:rPr lang="en-US" sz="3200" b="1" dirty="0">
                <a:latin typeface="Century Gothic" panose="020B0502020202020204" pitchFamily="34" charset="0"/>
              </a:rPr>
              <a:t>One thing is that if they have been in the military, you need to inform them in terms that they understand i.e. we need a war plan, we need to prepare for a war, etc.</a:t>
            </a:r>
          </a:p>
          <a:p>
            <a:pPr marL="285750" indent="-285750">
              <a:buFont typeface="Arial" panose="020B0604020202020204" pitchFamily="34" charset="0"/>
              <a:buChar char="•"/>
            </a:pPr>
            <a:r>
              <a:rPr lang="en-US" sz="3200" b="1" dirty="0">
                <a:latin typeface="Century Gothic" panose="020B0502020202020204" pitchFamily="34" charset="0"/>
              </a:rPr>
              <a:t>You will need to have the member’s participation in the case</a:t>
            </a:r>
          </a:p>
          <a:p>
            <a:pPr marL="285750" indent="-285750">
              <a:buFont typeface="Arial" panose="020B0604020202020204" pitchFamily="34" charset="0"/>
              <a:buChar char="•"/>
            </a:pPr>
            <a:endParaRPr lang="en-US" sz="3200" b="1" dirty="0">
              <a:latin typeface="Century Gothic" panose="020B0502020202020204" pitchFamily="34" charset="0"/>
            </a:endParaRPr>
          </a:p>
          <a:p>
            <a:endParaRPr lang="en-US" dirty="0"/>
          </a:p>
        </p:txBody>
      </p:sp>
    </p:spTree>
    <p:extLst>
      <p:ext uri="{BB962C8B-B14F-4D97-AF65-F5344CB8AC3E}">
        <p14:creationId xmlns:p14="http://schemas.microsoft.com/office/powerpoint/2010/main" val="4018088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48EFC8D-EB82-44E4-A9FA-5CF09750B4CB}"/>
              </a:ext>
            </a:extLst>
          </p:cNvPr>
          <p:cNvSpPr txBox="1"/>
          <p:nvPr/>
        </p:nvSpPr>
        <p:spPr>
          <a:xfrm>
            <a:off x="207997" y="180525"/>
            <a:ext cx="11887200" cy="6555641"/>
          </a:xfrm>
          <a:prstGeom prst="rect">
            <a:avLst/>
          </a:prstGeom>
          <a:noFill/>
        </p:spPr>
        <p:txBody>
          <a:bodyPr wrap="square" rtlCol="0">
            <a:spAutoFit/>
          </a:bodyPr>
          <a:lstStyle/>
          <a:p>
            <a:r>
              <a:rPr lang="en-US" sz="3000" b="1" dirty="0">
                <a:latin typeface="Century Gothic" panose="020B0502020202020204" pitchFamily="34" charset="0"/>
              </a:rPr>
              <a:t>The member will need constant reassurance</a:t>
            </a:r>
          </a:p>
          <a:p>
            <a:pPr marL="457200" indent="-457200">
              <a:buFont typeface="Arial" panose="020B0604020202020204" pitchFamily="34" charset="0"/>
              <a:buChar char="•"/>
            </a:pPr>
            <a:r>
              <a:rPr lang="en-US" sz="3000" b="1" dirty="0">
                <a:latin typeface="Century Gothic" panose="020B0502020202020204" pitchFamily="34" charset="0"/>
              </a:rPr>
              <a:t>If you lose the member, they will vote with their feet</a:t>
            </a:r>
          </a:p>
          <a:p>
            <a:pPr marL="457200" indent="-457200">
              <a:buFont typeface="Arial" panose="020B0604020202020204" pitchFamily="34" charset="0"/>
              <a:buChar char="•"/>
            </a:pPr>
            <a:r>
              <a:rPr lang="en-US" sz="3000" b="1" dirty="0">
                <a:latin typeface="Century Gothic" panose="020B0502020202020204" pitchFamily="34" charset="0"/>
              </a:rPr>
              <a:t>They are so ashamed that they do not want to fight that they will vote with their feet as well.</a:t>
            </a:r>
          </a:p>
          <a:p>
            <a:pPr marL="1371600" lvl="2" indent="-457200">
              <a:buFont typeface="Arial" panose="020B0604020202020204" pitchFamily="34" charset="0"/>
              <a:buChar char="•"/>
            </a:pPr>
            <a:r>
              <a:rPr lang="en-US" sz="3000" b="1" dirty="0">
                <a:latin typeface="Century Gothic" panose="020B0502020202020204" pitchFamily="34" charset="0"/>
              </a:rPr>
              <a:t>They will look for a job elsewhere and the bully has moved on to the next target and has won this game.</a:t>
            </a:r>
          </a:p>
          <a:p>
            <a:pPr marL="457200" indent="-457200">
              <a:buFont typeface="Arial" panose="020B0604020202020204" pitchFamily="34" charset="0"/>
              <a:buChar char="•"/>
            </a:pPr>
            <a:r>
              <a:rPr lang="en-US" sz="3000" b="1" dirty="0">
                <a:latin typeface="Century Gothic" panose="020B0502020202020204" pitchFamily="34" charset="0"/>
              </a:rPr>
              <a:t>You may need to constantly reassure the member and possibly do some hand holding</a:t>
            </a:r>
          </a:p>
          <a:p>
            <a:pPr marL="457200" indent="-457200">
              <a:buFont typeface="Arial" panose="020B0604020202020204" pitchFamily="34" charset="0"/>
              <a:buChar char="•"/>
            </a:pPr>
            <a:r>
              <a:rPr lang="en-US" sz="3000" b="1" dirty="0">
                <a:latin typeface="Century Gothic" panose="020B0502020202020204" pitchFamily="34" charset="0"/>
              </a:rPr>
              <a:t>Note: this is not about the employee’s performance since in most cases, the target is the best performing employee in the unit.</a:t>
            </a:r>
          </a:p>
          <a:p>
            <a:pPr marL="457200" indent="-457200">
              <a:buFont typeface="Arial" panose="020B0604020202020204" pitchFamily="34" charset="0"/>
              <a:buChar char="•"/>
            </a:pPr>
            <a:r>
              <a:rPr lang="en-US" sz="3000" b="1" dirty="0">
                <a:latin typeface="Century Gothic" panose="020B0502020202020204" pitchFamily="34" charset="0"/>
              </a:rPr>
              <a:t>The bullying case may also include some elements of harassment-may be in a protected class or may not.</a:t>
            </a:r>
          </a:p>
          <a:p>
            <a:pPr marL="457200" indent="-457200">
              <a:buFont typeface="Arial" panose="020B0604020202020204" pitchFamily="34" charset="0"/>
              <a:buChar char="•"/>
            </a:pPr>
            <a:r>
              <a:rPr lang="en-US" sz="3000" b="1" dirty="0">
                <a:latin typeface="Century Gothic" panose="020B0502020202020204" pitchFamily="34" charset="0"/>
              </a:rPr>
              <a:t>Typically most cases include disparate treatment</a:t>
            </a:r>
          </a:p>
        </p:txBody>
      </p:sp>
    </p:spTree>
    <p:extLst>
      <p:ext uri="{BB962C8B-B14F-4D97-AF65-F5344CB8AC3E}">
        <p14:creationId xmlns:p14="http://schemas.microsoft.com/office/powerpoint/2010/main" val="3645287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067D9D-4814-4B9D-B002-30D839340970}"/>
              </a:ext>
            </a:extLst>
          </p:cNvPr>
          <p:cNvSpPr>
            <a:spLocks noGrp="1"/>
          </p:cNvSpPr>
          <p:nvPr>
            <p:ph type="ctrTitle"/>
          </p:nvPr>
        </p:nvSpPr>
        <p:spPr/>
        <p:txBody>
          <a:bodyPr>
            <a:normAutofit/>
          </a:bodyPr>
          <a:lstStyle/>
          <a:p>
            <a:r>
              <a:rPr lang="en-US" sz="6600" b="1" dirty="0">
                <a:latin typeface="Century Gothic" panose="020B0502020202020204" pitchFamily="34" charset="0"/>
              </a:rPr>
              <a:t>Conclusion</a:t>
            </a:r>
          </a:p>
        </p:txBody>
      </p:sp>
    </p:spTree>
    <p:extLst>
      <p:ext uri="{BB962C8B-B14F-4D97-AF65-F5344CB8AC3E}">
        <p14:creationId xmlns:p14="http://schemas.microsoft.com/office/powerpoint/2010/main" val="3626256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F7BDAD-6CC7-41A1-9E2C-65C5C5E279FF}"/>
              </a:ext>
            </a:extLst>
          </p:cNvPr>
          <p:cNvSpPr>
            <a:spLocks noGrp="1"/>
          </p:cNvSpPr>
          <p:nvPr>
            <p:ph type="title" idx="4294967295"/>
          </p:nvPr>
        </p:nvSpPr>
        <p:spPr>
          <a:xfrm>
            <a:off x="0" y="365125"/>
            <a:ext cx="10515600" cy="1325563"/>
          </a:xfrm>
        </p:spPr>
        <p:txBody>
          <a:bodyPr>
            <a:normAutofit/>
          </a:bodyPr>
          <a:lstStyle/>
          <a:p>
            <a:pPr algn="ctr"/>
            <a:r>
              <a:rPr lang="en-US" sz="6600" b="1" dirty="0">
                <a:latin typeface="Century Gothic" panose="020B0502020202020204" pitchFamily="34" charset="0"/>
              </a:rPr>
              <a:t>Definition:</a:t>
            </a:r>
          </a:p>
        </p:txBody>
      </p:sp>
      <p:sp>
        <p:nvSpPr>
          <p:cNvPr id="3" name="Content Placeholder 2">
            <a:extLst>
              <a:ext uri="{FF2B5EF4-FFF2-40B4-BE49-F238E27FC236}">
                <a16:creationId xmlns:a16="http://schemas.microsoft.com/office/drawing/2014/main" xmlns="" id="{960BE6B7-A935-45E5-8D93-E8328AFFB3A9}"/>
              </a:ext>
            </a:extLst>
          </p:cNvPr>
          <p:cNvSpPr>
            <a:spLocks noGrp="1"/>
          </p:cNvSpPr>
          <p:nvPr>
            <p:ph idx="4294967295"/>
          </p:nvPr>
        </p:nvSpPr>
        <p:spPr>
          <a:xfrm>
            <a:off x="0" y="1825625"/>
            <a:ext cx="10515600" cy="4951413"/>
          </a:xfrm>
        </p:spPr>
        <p:txBody>
          <a:bodyPr>
            <a:normAutofit fontScale="92500" lnSpcReduction="10000"/>
          </a:bodyPr>
          <a:lstStyle/>
          <a:p>
            <a:pPr marL="0" indent="0">
              <a:buNone/>
            </a:pPr>
            <a:r>
              <a:rPr lang="en-US" sz="4000" b="1" dirty="0">
                <a:latin typeface="Century Gothic" panose="020B0502020202020204" pitchFamily="34" charset="0"/>
              </a:rPr>
              <a:t>	Workplace Bullying is repeated, health-	harming mistreatment of one or more 	persons (the targets) by one or more 	perpetrators. It is abusive conduct that is:</a:t>
            </a:r>
          </a:p>
          <a:p>
            <a:pPr marL="0" indent="0">
              <a:buNone/>
            </a:pPr>
            <a:endParaRPr lang="en-US" sz="4000" b="1" dirty="0">
              <a:latin typeface="Century Gothic" panose="020B0502020202020204" pitchFamily="34" charset="0"/>
            </a:endParaRPr>
          </a:p>
          <a:p>
            <a:pPr marL="1028700" lvl="1" indent="-571500"/>
            <a:r>
              <a:rPr lang="en-US" sz="4000" b="1" dirty="0">
                <a:latin typeface="Century Gothic" panose="020B0502020202020204" pitchFamily="34" charset="0"/>
              </a:rPr>
              <a:t>Threatening, humiliating, or intimidating, or</a:t>
            </a:r>
          </a:p>
          <a:p>
            <a:pPr marL="1028700" lvl="1" indent="-571500"/>
            <a:r>
              <a:rPr lang="en-US" sz="4000" b="1" dirty="0">
                <a:latin typeface="Century Gothic" panose="020B0502020202020204" pitchFamily="34" charset="0"/>
              </a:rPr>
              <a:t>Work interference — sabotage — which prevents work from getting done, or</a:t>
            </a:r>
          </a:p>
          <a:p>
            <a:pPr marL="1028700" lvl="1" indent="-571500"/>
            <a:r>
              <a:rPr lang="en-US" sz="4000" b="1" dirty="0">
                <a:latin typeface="Century Gothic" panose="020B0502020202020204" pitchFamily="34" charset="0"/>
              </a:rPr>
              <a:t>Verbal abuse</a:t>
            </a:r>
          </a:p>
          <a:p>
            <a:endParaRPr lang="en-US" dirty="0">
              <a:latin typeface="Century Gothic" panose="020B0502020202020204" pitchFamily="34" charset="0"/>
            </a:endParaRPr>
          </a:p>
        </p:txBody>
      </p:sp>
    </p:spTree>
    <p:extLst>
      <p:ext uri="{BB962C8B-B14F-4D97-AF65-F5344CB8AC3E}">
        <p14:creationId xmlns:p14="http://schemas.microsoft.com/office/powerpoint/2010/main" val="1628000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C459A602-63E3-4A5B-B28A-C1C50E1F10D5}"/>
              </a:ext>
            </a:extLst>
          </p:cNvPr>
          <p:cNvSpPr txBox="1"/>
          <p:nvPr/>
        </p:nvSpPr>
        <p:spPr>
          <a:xfrm>
            <a:off x="400295" y="380673"/>
            <a:ext cx="11502603" cy="7478970"/>
          </a:xfrm>
          <a:prstGeom prst="rect">
            <a:avLst/>
          </a:prstGeom>
          <a:noFill/>
        </p:spPr>
        <p:txBody>
          <a:bodyPr wrap="square" rtlCol="0">
            <a:spAutoFit/>
          </a:bodyPr>
          <a:lstStyle/>
          <a:p>
            <a:r>
              <a:rPr lang="en-US" sz="3200" b="1" dirty="0">
                <a:latin typeface="Century Gothic" panose="020B0502020202020204" pitchFamily="34" charset="0"/>
              </a:rPr>
              <a:t>We Discussed:</a:t>
            </a:r>
          </a:p>
          <a:p>
            <a:pPr marL="514350" indent="-514350">
              <a:buFont typeface="+mj-lt"/>
              <a:buAutoNum type="arabicPeriod"/>
            </a:pPr>
            <a:r>
              <a:rPr lang="en-US" sz="3200" b="1" dirty="0">
                <a:latin typeface="Century Gothic" panose="020B0502020202020204" pitchFamily="34" charset="0"/>
              </a:rPr>
              <a:t>The Definition of Bullying in the Workplace</a:t>
            </a:r>
          </a:p>
          <a:p>
            <a:pPr marL="514350" indent="-514350">
              <a:buFont typeface="+mj-lt"/>
              <a:buAutoNum type="arabicPeriod"/>
            </a:pPr>
            <a:r>
              <a:rPr lang="en-US" sz="3200" b="1" dirty="0">
                <a:latin typeface="Century Gothic" panose="020B0502020202020204" pitchFamily="34" charset="0"/>
              </a:rPr>
              <a:t>What bullying in the Workplace actually is</a:t>
            </a:r>
          </a:p>
          <a:p>
            <a:pPr marL="514350" indent="-514350">
              <a:buFont typeface="+mj-lt"/>
              <a:buAutoNum type="arabicPeriod"/>
            </a:pPr>
            <a:r>
              <a:rPr lang="en-US" sz="3200" b="1" dirty="0">
                <a:latin typeface="Century Gothic" panose="020B0502020202020204" pitchFamily="34" charset="0"/>
              </a:rPr>
              <a:t>It’s relationship to Domestic Violence</a:t>
            </a:r>
          </a:p>
          <a:p>
            <a:pPr marL="514350" indent="-514350">
              <a:buFont typeface="+mj-lt"/>
              <a:buAutoNum type="arabicPeriod"/>
            </a:pPr>
            <a:r>
              <a:rPr lang="en-US" sz="3200" b="1" dirty="0">
                <a:latin typeface="Century Gothic" panose="020B0502020202020204" pitchFamily="34" charset="0"/>
              </a:rPr>
              <a:t>The Various forms of bullying</a:t>
            </a:r>
          </a:p>
          <a:p>
            <a:pPr marL="514350" indent="-514350">
              <a:buFont typeface="+mj-lt"/>
              <a:buAutoNum type="arabicPeriod"/>
            </a:pPr>
            <a:r>
              <a:rPr lang="en-US" sz="3200" b="1" dirty="0">
                <a:latin typeface="Century Gothic" panose="020B0502020202020204" pitchFamily="34" charset="0"/>
              </a:rPr>
              <a:t>When Bullying Causes Domestic Violence</a:t>
            </a:r>
          </a:p>
          <a:p>
            <a:pPr marL="514350" indent="-514350">
              <a:buFont typeface="+mj-lt"/>
              <a:buAutoNum type="arabicPeriod"/>
            </a:pPr>
            <a:r>
              <a:rPr lang="en-US" sz="3200" b="1" dirty="0">
                <a:latin typeface="Century Gothic" panose="020B0502020202020204" pitchFamily="34" charset="0"/>
              </a:rPr>
              <a:t>What is not considered Bullying in the Workplace</a:t>
            </a:r>
          </a:p>
          <a:p>
            <a:pPr marL="514350" indent="-514350">
              <a:buFont typeface="+mj-lt"/>
              <a:buAutoNum type="arabicPeriod"/>
            </a:pPr>
            <a:r>
              <a:rPr lang="en-US" sz="3200" b="1" dirty="0">
                <a:latin typeface="Century Gothic" panose="020B0502020202020204" pitchFamily="34" charset="0"/>
              </a:rPr>
              <a:t>The Member</a:t>
            </a:r>
          </a:p>
          <a:p>
            <a:pPr marL="514350" indent="-514350">
              <a:buFont typeface="+mj-lt"/>
              <a:buAutoNum type="arabicPeriod"/>
            </a:pPr>
            <a:endParaRPr lang="en-US" sz="3200" b="1" dirty="0">
              <a:latin typeface="Century Gothic" panose="020B0502020202020204" pitchFamily="34" charset="0"/>
            </a:endParaRPr>
          </a:p>
          <a:p>
            <a:r>
              <a:rPr lang="en-US" sz="3200" b="1" dirty="0">
                <a:latin typeface="Century Gothic" panose="020B0502020202020204" pitchFamily="34" charset="0"/>
              </a:rPr>
              <a:t>In the next session, we will tell you how to build the case (Nuts and Bolts of a case)</a:t>
            </a:r>
          </a:p>
          <a:p>
            <a:pPr marL="514350" indent="-514350">
              <a:buFont typeface="+mj-lt"/>
              <a:buAutoNum type="arabicPeriod"/>
            </a:pPr>
            <a:endParaRPr lang="en-US" sz="3200" b="1" dirty="0">
              <a:latin typeface="Century Gothic" panose="020B0502020202020204" pitchFamily="34" charset="0"/>
            </a:endParaRPr>
          </a:p>
          <a:p>
            <a:pPr marL="514350" indent="-514350">
              <a:buFont typeface="+mj-lt"/>
              <a:buAutoNum type="arabicPeriod"/>
            </a:pPr>
            <a:endParaRPr lang="en-US" sz="3200" b="1" dirty="0">
              <a:latin typeface="Century Gothic" panose="020B0502020202020204" pitchFamily="34" charset="0"/>
            </a:endParaRPr>
          </a:p>
          <a:p>
            <a:pPr marL="514350" indent="-514350">
              <a:buFont typeface="+mj-lt"/>
              <a:buAutoNum type="arabicPeriod"/>
            </a:pPr>
            <a:endParaRPr lang="en-US" sz="3200" b="1" dirty="0">
              <a:latin typeface="Century Gothic" panose="020B0502020202020204" pitchFamily="34" charset="0"/>
            </a:endParaRPr>
          </a:p>
          <a:p>
            <a:pPr marL="514350" indent="-514350">
              <a:buFont typeface="+mj-lt"/>
              <a:buAutoNum type="arabicPeriod"/>
            </a:pPr>
            <a:endParaRPr lang="en-US" sz="3200" b="1" dirty="0">
              <a:latin typeface="Century Gothic" panose="020B0502020202020204" pitchFamily="34" charset="0"/>
            </a:endParaRPr>
          </a:p>
        </p:txBody>
      </p:sp>
    </p:spTree>
    <p:extLst>
      <p:ext uri="{BB962C8B-B14F-4D97-AF65-F5344CB8AC3E}">
        <p14:creationId xmlns:p14="http://schemas.microsoft.com/office/powerpoint/2010/main" val="2222757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71896908-9455-4084-919F-BFC131DE06C5}"/>
              </a:ext>
            </a:extLst>
          </p:cNvPr>
          <p:cNvSpPr txBox="1"/>
          <p:nvPr/>
        </p:nvSpPr>
        <p:spPr>
          <a:xfrm>
            <a:off x="465513" y="227215"/>
            <a:ext cx="10601498" cy="707886"/>
          </a:xfrm>
          <a:prstGeom prst="rect">
            <a:avLst/>
          </a:prstGeom>
          <a:noFill/>
        </p:spPr>
        <p:txBody>
          <a:bodyPr wrap="square" rtlCol="0">
            <a:spAutoFit/>
          </a:bodyPr>
          <a:lstStyle/>
          <a:p>
            <a:r>
              <a:rPr lang="en-US" sz="4000" b="1" dirty="0">
                <a:latin typeface="Century Gothic" panose="020B0502020202020204" pitchFamily="34" charset="0"/>
              </a:rPr>
              <a:t>Workplace Bullying…</a:t>
            </a:r>
          </a:p>
        </p:txBody>
      </p:sp>
      <p:sp>
        <p:nvSpPr>
          <p:cNvPr id="3" name="TextBox 2">
            <a:extLst>
              <a:ext uri="{FF2B5EF4-FFF2-40B4-BE49-F238E27FC236}">
                <a16:creationId xmlns:a16="http://schemas.microsoft.com/office/drawing/2014/main" xmlns="" id="{14DED6BB-E543-4310-BF72-0412E7992EC7}"/>
              </a:ext>
            </a:extLst>
          </p:cNvPr>
          <p:cNvSpPr txBox="1"/>
          <p:nvPr/>
        </p:nvSpPr>
        <p:spPr>
          <a:xfrm>
            <a:off x="714895" y="1091738"/>
            <a:ext cx="11310850" cy="5970865"/>
          </a:xfrm>
          <a:prstGeom prst="rect">
            <a:avLst/>
          </a:prstGeom>
          <a:noFill/>
        </p:spPr>
        <p:txBody>
          <a:bodyPr wrap="square" rtlCol="0">
            <a:spAutoFit/>
          </a:bodyPr>
          <a:lstStyle/>
          <a:p>
            <a:pPr>
              <a:buFont typeface="Arial" panose="020B0604020202020204" pitchFamily="34" charset="0"/>
              <a:buChar char="•"/>
            </a:pPr>
            <a:r>
              <a:rPr lang="en-US" sz="2800" b="1" dirty="0">
                <a:latin typeface="Century Gothic" panose="020B0502020202020204" pitchFamily="34" charset="0"/>
              </a:rPr>
              <a:t>Is driven by perpetrators' need to control the targeted individual(s).</a:t>
            </a:r>
          </a:p>
          <a:p>
            <a:pPr>
              <a:buFont typeface="Arial" panose="020B0604020202020204" pitchFamily="34" charset="0"/>
              <a:buChar char="•"/>
            </a:pPr>
            <a:r>
              <a:rPr lang="en-US" sz="2800" b="1" dirty="0">
                <a:latin typeface="Century Gothic" panose="020B0502020202020204" pitchFamily="34" charset="0"/>
              </a:rPr>
              <a:t>Is initiated by bullies who choose their targets, timing, location, and methods.</a:t>
            </a:r>
          </a:p>
          <a:p>
            <a:pPr>
              <a:buFont typeface="Arial" panose="020B0604020202020204" pitchFamily="34" charset="0"/>
              <a:buChar char="•"/>
            </a:pPr>
            <a:r>
              <a:rPr lang="en-US" sz="2800" b="1" dirty="0">
                <a:latin typeface="Century Gothic" panose="020B0502020202020204" pitchFamily="34" charset="0"/>
              </a:rPr>
              <a:t>Is a set of acts of commission (doing things to others) or omission (withholding resources from others)</a:t>
            </a:r>
          </a:p>
          <a:p>
            <a:pPr>
              <a:buFont typeface="Arial" panose="020B0604020202020204" pitchFamily="34" charset="0"/>
              <a:buChar char="•"/>
            </a:pPr>
            <a:r>
              <a:rPr lang="en-US" sz="2800" b="1" u="sng" dirty="0">
                <a:latin typeface="Century Gothic" panose="020B0502020202020204" pitchFamily="34" charset="0"/>
                <a:hlinkClick r:id="rId3">
                  <a:extLst>
                    <a:ext uri="{A12FA001-AC4F-418D-AE19-62706E023703}">
                      <ahyp:hlinkClr xmlns:ahyp="http://schemas.microsoft.com/office/drawing/2018/hyperlinkcolor" xmlns="" val="tx"/>
                    </a:ext>
                  </a:extLst>
                </a:hlinkClick>
              </a:rPr>
              <a:t>Requires consequences for the targeted individual</a:t>
            </a:r>
            <a:endParaRPr lang="en-US" sz="2800" b="1" dirty="0">
              <a:latin typeface="Century Gothic" panose="020B0502020202020204" pitchFamily="34" charset="0"/>
            </a:endParaRPr>
          </a:p>
          <a:p>
            <a:pPr>
              <a:buFont typeface="Arial" panose="020B0604020202020204" pitchFamily="34" charset="0"/>
              <a:buChar char="•"/>
            </a:pPr>
            <a:r>
              <a:rPr lang="en-US" sz="2800" b="1" dirty="0">
                <a:latin typeface="Century Gothic" panose="020B0502020202020204" pitchFamily="34" charset="0"/>
              </a:rPr>
              <a:t>Escalates to involve others who side with the bully, either voluntarily or through coercion.</a:t>
            </a:r>
          </a:p>
          <a:p>
            <a:pPr>
              <a:buFont typeface="Arial" panose="020B0604020202020204" pitchFamily="34" charset="0"/>
              <a:buChar char="•"/>
            </a:pPr>
            <a:r>
              <a:rPr lang="en-US" sz="2800" b="1" dirty="0">
                <a:latin typeface="Century Gothic" panose="020B0502020202020204" pitchFamily="34" charset="0"/>
              </a:rPr>
              <a:t>Undermines legitimate business interests when bullies' personal agendas take precedence over work itself.</a:t>
            </a:r>
          </a:p>
          <a:p>
            <a:pPr>
              <a:buFont typeface="Arial" panose="020B0604020202020204" pitchFamily="34" charset="0"/>
              <a:buChar char="•"/>
            </a:pPr>
            <a:r>
              <a:rPr lang="en-US" sz="2800" b="1" dirty="0">
                <a:latin typeface="Century Gothic" panose="020B0502020202020204" pitchFamily="34" charset="0"/>
              </a:rPr>
              <a:t>Is akin to domestic violence at work, where the abuser is on the payroll.</a:t>
            </a:r>
          </a:p>
          <a:p>
            <a:endParaRPr lang="en-US" dirty="0"/>
          </a:p>
        </p:txBody>
      </p:sp>
    </p:spTree>
    <p:extLst>
      <p:ext uri="{BB962C8B-B14F-4D97-AF65-F5344CB8AC3E}">
        <p14:creationId xmlns:p14="http://schemas.microsoft.com/office/powerpoint/2010/main" val="286953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B2269B28-3DC3-415A-A4D0-99F9809A3F50}"/>
              </a:ext>
            </a:extLst>
          </p:cNvPr>
          <p:cNvSpPr txBox="1"/>
          <p:nvPr/>
        </p:nvSpPr>
        <p:spPr>
          <a:xfrm>
            <a:off x="401782" y="393470"/>
            <a:ext cx="11388436" cy="584775"/>
          </a:xfrm>
          <a:prstGeom prst="rect">
            <a:avLst/>
          </a:prstGeom>
          <a:noFill/>
        </p:spPr>
        <p:txBody>
          <a:bodyPr wrap="square" rtlCol="0">
            <a:spAutoFit/>
          </a:bodyPr>
          <a:lstStyle/>
          <a:p>
            <a:pPr algn="ctr"/>
            <a:r>
              <a:rPr lang="en-US" sz="3200" b="1" dirty="0">
                <a:latin typeface="Century Gothic" panose="020B0502020202020204" pitchFamily="34" charset="0"/>
              </a:rPr>
              <a:t>Some Essential Elements of Bullying in the Workplace</a:t>
            </a:r>
          </a:p>
        </p:txBody>
      </p:sp>
      <p:sp>
        <p:nvSpPr>
          <p:cNvPr id="3" name="TextBox 2">
            <a:extLst>
              <a:ext uri="{FF2B5EF4-FFF2-40B4-BE49-F238E27FC236}">
                <a16:creationId xmlns:a16="http://schemas.microsoft.com/office/drawing/2014/main" xmlns="" id="{1C5D8010-CD07-457D-BED6-FFAF57A4D119}"/>
              </a:ext>
            </a:extLst>
          </p:cNvPr>
          <p:cNvSpPr txBox="1"/>
          <p:nvPr/>
        </p:nvSpPr>
        <p:spPr>
          <a:xfrm>
            <a:off x="881149" y="978245"/>
            <a:ext cx="10745586" cy="5632311"/>
          </a:xfrm>
          <a:prstGeom prst="rect">
            <a:avLst/>
          </a:prstGeom>
          <a:noFill/>
        </p:spPr>
        <p:txBody>
          <a:bodyPr wrap="square" rtlCol="0">
            <a:spAutoFit/>
          </a:bodyPr>
          <a:lstStyle/>
          <a:p>
            <a:pPr marL="457200" indent="-457200">
              <a:buFont typeface="Arial" panose="020B0604020202020204" pitchFamily="34" charset="0"/>
              <a:buChar char="•"/>
            </a:pPr>
            <a:r>
              <a:rPr lang="en-US" sz="3000" b="1" dirty="0">
                <a:latin typeface="Century Gothic" panose="020B0502020202020204" pitchFamily="34" charset="0"/>
              </a:rPr>
              <a:t>Type: Behavior that is inappropriate in the Working Environment</a:t>
            </a:r>
          </a:p>
          <a:p>
            <a:pPr marL="457200" indent="-457200">
              <a:buFont typeface="Arial" panose="020B0604020202020204" pitchFamily="34" charset="0"/>
              <a:buChar char="•"/>
            </a:pPr>
            <a:r>
              <a:rPr lang="en-US" sz="3000" b="1" dirty="0">
                <a:latin typeface="Century Gothic" panose="020B0502020202020204" pitchFamily="34" charset="0"/>
              </a:rPr>
              <a:t>Personal Nature: Conduct that is directed at the person rather than at their work</a:t>
            </a:r>
          </a:p>
          <a:p>
            <a:pPr marL="457200" indent="-457200">
              <a:buFont typeface="Arial" panose="020B0604020202020204" pitchFamily="34" charset="0"/>
              <a:buChar char="•"/>
            </a:pPr>
            <a:r>
              <a:rPr lang="en-US" sz="3000" b="1" dirty="0">
                <a:latin typeface="Century Gothic" panose="020B0502020202020204" pitchFamily="34" charset="0"/>
              </a:rPr>
              <a:t>Intent: The purpose of the behavior is to </a:t>
            </a:r>
            <a:r>
              <a:rPr lang="en-US" sz="3000" b="1" u="sng" dirty="0">
                <a:latin typeface="Century Gothic" panose="020B0502020202020204" pitchFamily="34" charset="0"/>
              </a:rPr>
              <a:t>wound</a:t>
            </a:r>
            <a:r>
              <a:rPr lang="en-US" sz="3000" b="1" dirty="0">
                <a:latin typeface="Century Gothic" panose="020B0502020202020204" pitchFamily="34" charset="0"/>
              </a:rPr>
              <a:t>, </a:t>
            </a:r>
            <a:r>
              <a:rPr lang="en-US" sz="3000" b="1" u="sng" dirty="0">
                <a:latin typeface="Century Gothic" panose="020B0502020202020204" pitchFamily="34" charset="0"/>
              </a:rPr>
              <a:t>demean</a:t>
            </a:r>
            <a:r>
              <a:rPr lang="en-US" sz="3000" b="1" dirty="0">
                <a:latin typeface="Century Gothic" panose="020B0502020202020204" pitchFamily="34" charset="0"/>
              </a:rPr>
              <a:t>, or </a:t>
            </a:r>
            <a:r>
              <a:rPr lang="en-US" sz="3000" b="1" u="sng" dirty="0">
                <a:latin typeface="Century Gothic" panose="020B0502020202020204" pitchFamily="34" charset="0"/>
              </a:rPr>
              <a:t>harm</a:t>
            </a:r>
            <a:r>
              <a:rPr lang="en-US" sz="3000" b="1" dirty="0">
                <a:latin typeface="Century Gothic" panose="020B0502020202020204" pitchFamily="34" charset="0"/>
              </a:rPr>
              <a:t> the target</a:t>
            </a:r>
          </a:p>
          <a:p>
            <a:pPr marL="457200" indent="-457200">
              <a:buFont typeface="Arial" panose="020B0604020202020204" pitchFamily="34" charset="0"/>
              <a:buChar char="•"/>
            </a:pPr>
            <a:r>
              <a:rPr lang="en-US" sz="3000" b="1" dirty="0">
                <a:latin typeface="Century Gothic" panose="020B0502020202020204" pitchFamily="34" charset="0"/>
              </a:rPr>
              <a:t>Repetition: An ongoing pattern of Repeated behaviors</a:t>
            </a:r>
          </a:p>
          <a:p>
            <a:pPr marL="457200" indent="-457200">
              <a:buFont typeface="Arial" panose="020B0604020202020204" pitchFamily="34" charset="0"/>
              <a:buChar char="•"/>
            </a:pPr>
            <a:r>
              <a:rPr lang="en-US" sz="3000" b="1" dirty="0">
                <a:latin typeface="Century Gothic" panose="020B0502020202020204" pitchFamily="34" charset="0"/>
              </a:rPr>
              <a:t>Duration: Persists over time</a:t>
            </a:r>
          </a:p>
          <a:p>
            <a:pPr marL="457200" indent="-457200">
              <a:buFont typeface="Arial" panose="020B0604020202020204" pitchFamily="34" charset="0"/>
              <a:buChar char="•"/>
            </a:pPr>
            <a:r>
              <a:rPr lang="en-US" sz="3000" b="1" dirty="0">
                <a:latin typeface="Century Gothic" panose="020B0502020202020204" pitchFamily="34" charset="0"/>
              </a:rPr>
              <a:t>Escalation: Increasing levels of aggression</a:t>
            </a:r>
          </a:p>
          <a:p>
            <a:pPr marL="457200" indent="-457200">
              <a:buFont typeface="Arial" panose="020B0604020202020204" pitchFamily="34" charset="0"/>
              <a:buChar char="•"/>
            </a:pPr>
            <a:r>
              <a:rPr lang="en-US" sz="3000" b="1" dirty="0">
                <a:latin typeface="Century Gothic" panose="020B0502020202020204" pitchFamily="34" charset="0"/>
              </a:rPr>
              <a:t>Power Disparity: Employee cannot take action against Supervisor/Manager</a:t>
            </a:r>
          </a:p>
          <a:p>
            <a:pPr marL="457200" indent="-457200">
              <a:buFont typeface="Arial" panose="020B0604020202020204" pitchFamily="34" charset="0"/>
              <a:buChar char="•"/>
            </a:pPr>
            <a:r>
              <a:rPr lang="en-US" sz="3000" b="1" dirty="0">
                <a:latin typeface="Century Gothic" panose="020B0502020202020204" pitchFamily="34" charset="0"/>
              </a:rPr>
              <a:t>“Harm and cause Distress for” the Target</a:t>
            </a:r>
          </a:p>
        </p:txBody>
      </p:sp>
    </p:spTree>
    <p:extLst>
      <p:ext uri="{BB962C8B-B14F-4D97-AF65-F5344CB8AC3E}">
        <p14:creationId xmlns:p14="http://schemas.microsoft.com/office/powerpoint/2010/main" val="832094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C5957343-52C1-44A0-A4C5-42F6A5369032}"/>
              </a:ext>
            </a:extLst>
          </p:cNvPr>
          <p:cNvSpPr txBox="1"/>
          <p:nvPr/>
        </p:nvSpPr>
        <p:spPr>
          <a:xfrm>
            <a:off x="471055" y="349135"/>
            <a:ext cx="11344101" cy="6647974"/>
          </a:xfrm>
          <a:prstGeom prst="rect">
            <a:avLst/>
          </a:prstGeom>
          <a:noFill/>
        </p:spPr>
        <p:txBody>
          <a:bodyPr wrap="square" rtlCol="0">
            <a:spAutoFit/>
          </a:bodyPr>
          <a:lstStyle/>
          <a:p>
            <a:pPr algn="just"/>
            <a:r>
              <a:rPr lang="en-US" sz="2400" b="1" i="1" dirty="0">
                <a:latin typeface="Century Gothic" panose="020B0502020202020204" pitchFamily="34" charset="0"/>
              </a:rPr>
              <a:t>Synonyms that reflect the seriousness of bullying</a:t>
            </a:r>
            <a:r>
              <a:rPr lang="en-US" sz="2400" b="1" dirty="0">
                <a:latin typeface="Century Gothic" panose="020B0502020202020204" pitchFamily="34" charset="0"/>
              </a:rPr>
              <a:t>: </a:t>
            </a:r>
          </a:p>
          <a:p>
            <a:pPr algn="just"/>
            <a:endParaRPr lang="en-US" sz="2400" b="1" dirty="0">
              <a:latin typeface="Century Gothic" panose="020B0502020202020204" pitchFamily="34" charset="0"/>
            </a:endParaRPr>
          </a:p>
          <a:p>
            <a:pPr algn="just"/>
            <a:r>
              <a:rPr lang="en-US" sz="2400" b="1" dirty="0">
                <a:latin typeface="Century Gothic" panose="020B0502020202020204" pitchFamily="34" charset="0"/>
              </a:rPr>
              <a:t>Psychological Violence, Psychological Harassment, Personal Harassment, 'Status-Blind' Harassment, Mobbing, Emotional Abuse at Work</a:t>
            </a:r>
          </a:p>
          <a:p>
            <a:pPr algn="just"/>
            <a:endParaRPr lang="en-US" sz="2400" b="1" dirty="0">
              <a:latin typeface="Century Gothic" panose="020B0502020202020204" pitchFamily="34" charset="0"/>
            </a:endParaRPr>
          </a:p>
          <a:p>
            <a:pPr algn="just"/>
            <a:r>
              <a:rPr lang="en-US" sz="2400" b="1" i="1" dirty="0">
                <a:latin typeface="Century Gothic" panose="020B0502020202020204" pitchFamily="34" charset="0"/>
              </a:rPr>
              <a:t>Euphemisms intended to trivialize bullying and its impact on bullied people</a:t>
            </a:r>
            <a:r>
              <a:rPr lang="en-US" sz="2400" b="1" dirty="0">
                <a:latin typeface="Century Gothic" panose="020B0502020202020204" pitchFamily="34" charset="0"/>
              </a:rPr>
              <a:t>: Incivility, Disrespect, Difficult People, Personality Conflict, Negative Conduct, Ill Treatment</a:t>
            </a:r>
          </a:p>
          <a:p>
            <a:pPr algn="just"/>
            <a:endParaRPr lang="en-US" sz="2400" b="1" dirty="0">
              <a:latin typeface="Century Gothic" panose="020B0502020202020204" pitchFamily="34" charset="0"/>
            </a:endParaRPr>
          </a:p>
          <a:p>
            <a:pPr algn="just"/>
            <a:r>
              <a:rPr lang="en-US" sz="2400" b="1" i="1" u="sng" dirty="0">
                <a:latin typeface="Century Gothic" panose="020B0502020202020204" pitchFamily="34" charset="0"/>
              </a:rPr>
              <a:t>Not calling bullying "bullying," in order to avoid offending the sensibilities of those who made the bullying possible, is a disservice to bullied individuals whose jobs, careers, and health have been threatened as the result. </a:t>
            </a:r>
            <a:r>
              <a:rPr lang="en-US" sz="2400" b="1" i="1" u="sng" dirty="0">
                <a:latin typeface="Century Gothic" panose="020B0502020202020204" pitchFamily="34" charset="0"/>
                <a:hlinkClick r:id="rId3">
                  <a:extLst>
                    <a:ext uri="{A12FA001-AC4F-418D-AE19-62706E023703}">
                      <ahyp:hlinkClr xmlns:ahyp="http://schemas.microsoft.com/office/drawing/2018/hyperlinkcolor" xmlns="" val="tx"/>
                    </a:ext>
                  </a:extLst>
                </a:hlinkClick>
              </a:rPr>
              <a:t>Tom Engelhardt</a:t>
            </a:r>
            <a:r>
              <a:rPr lang="en-US" sz="2400" b="1" i="1" u="sng" dirty="0">
                <a:latin typeface="Century Gothic" panose="020B0502020202020204" pitchFamily="34" charset="0"/>
              </a:rPr>
              <a:t> said it wisely when he said, "Words denied mean analyses not offered, things not grasped, surprise not registered, strangeness not taken in, all of which means that terrible mistakes are repeated, wounding ways of acting in the world never seriously reconsidered. The words' absence chains you to the present, to what's accepted and acceptable."</a:t>
            </a:r>
            <a:endParaRPr lang="en-US" sz="2400" b="1" i="1" u="sng" dirty="0">
              <a:effectLst/>
              <a:latin typeface="Century Gothic" panose="020B0502020202020204" pitchFamily="34" charset="0"/>
            </a:endParaRPr>
          </a:p>
          <a:p>
            <a:endParaRPr lang="en-US" dirty="0">
              <a:latin typeface="Century Gothic" panose="020B0502020202020204" pitchFamily="34" charset="0"/>
            </a:endParaRPr>
          </a:p>
        </p:txBody>
      </p:sp>
    </p:spTree>
    <p:extLst>
      <p:ext uri="{BB962C8B-B14F-4D97-AF65-F5344CB8AC3E}">
        <p14:creationId xmlns:p14="http://schemas.microsoft.com/office/powerpoint/2010/main" val="3847004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D5452B-6221-456D-A5B4-33F969E515F2}"/>
              </a:ext>
            </a:extLst>
          </p:cNvPr>
          <p:cNvSpPr>
            <a:spLocks noGrp="1"/>
          </p:cNvSpPr>
          <p:nvPr>
            <p:ph type="ctrTitle"/>
          </p:nvPr>
        </p:nvSpPr>
        <p:spPr>
          <a:xfrm>
            <a:off x="1524000" y="1122363"/>
            <a:ext cx="9144000" cy="2995208"/>
          </a:xfrm>
        </p:spPr>
        <p:txBody>
          <a:bodyPr>
            <a:normAutofit/>
          </a:bodyPr>
          <a:lstStyle/>
          <a:p>
            <a:r>
              <a:rPr lang="en-US" sz="6600" b="1" dirty="0">
                <a:latin typeface="Century Gothic" panose="020B0502020202020204" pitchFamily="34" charset="0"/>
              </a:rPr>
              <a:t>The Relation To Domestic Violence</a:t>
            </a:r>
          </a:p>
        </p:txBody>
      </p:sp>
    </p:spTree>
    <p:extLst>
      <p:ext uri="{BB962C8B-B14F-4D97-AF65-F5344CB8AC3E}">
        <p14:creationId xmlns:p14="http://schemas.microsoft.com/office/powerpoint/2010/main" val="1615053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37BCCB3-A1C6-4CE8-9CF8-BF0A88D48B2B}"/>
              </a:ext>
            </a:extLst>
          </p:cNvPr>
          <p:cNvSpPr txBox="1"/>
          <p:nvPr/>
        </p:nvSpPr>
        <p:spPr>
          <a:xfrm>
            <a:off x="487680" y="365760"/>
            <a:ext cx="11510356" cy="7140416"/>
          </a:xfrm>
          <a:prstGeom prst="rect">
            <a:avLst/>
          </a:prstGeom>
          <a:noFill/>
        </p:spPr>
        <p:txBody>
          <a:bodyPr wrap="square" rtlCol="0">
            <a:spAutoFit/>
          </a:bodyPr>
          <a:lstStyle/>
          <a:p>
            <a:r>
              <a:rPr lang="en-US" sz="3800" b="1" dirty="0">
                <a:latin typeface="Century Gothic" panose="020B0502020202020204" pitchFamily="34" charset="0"/>
              </a:rPr>
              <a:t>Being bullied at work most closely resembles the experience of being a battered spouse. The abuser inflicts pain when and where she or he chooses, keeping the target (victim) off balance knowing that violence can happen on a whim, but dangling the hope that safety is possible during a period of peace of unknown duration. The target is kept close to the abuser by the nature of the relationship between them -- husband to wife or boss to subordinate or co-worker to co-worker.</a:t>
            </a:r>
          </a:p>
          <a:p>
            <a:endParaRPr lang="en-US" sz="3800" dirty="0"/>
          </a:p>
        </p:txBody>
      </p:sp>
    </p:spTree>
    <p:extLst>
      <p:ext uri="{BB962C8B-B14F-4D97-AF65-F5344CB8AC3E}">
        <p14:creationId xmlns:p14="http://schemas.microsoft.com/office/powerpoint/2010/main" val="1809236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69D049-3757-461F-A220-8176FEC7B8E9}"/>
              </a:ext>
            </a:extLst>
          </p:cNvPr>
          <p:cNvSpPr>
            <a:spLocks noGrp="1"/>
          </p:cNvSpPr>
          <p:nvPr>
            <p:ph type="ctrTitle"/>
          </p:nvPr>
        </p:nvSpPr>
        <p:spPr>
          <a:xfrm>
            <a:off x="1524000" y="1122363"/>
            <a:ext cx="9144000" cy="2857044"/>
          </a:xfrm>
        </p:spPr>
        <p:txBody>
          <a:bodyPr>
            <a:normAutofit/>
          </a:bodyPr>
          <a:lstStyle/>
          <a:p>
            <a:r>
              <a:rPr lang="en-US" sz="6600" b="1" dirty="0">
                <a:latin typeface="Century Gothic" panose="020B0502020202020204" pitchFamily="34" charset="0"/>
              </a:rPr>
              <a:t>Forms of Bullying</a:t>
            </a:r>
          </a:p>
        </p:txBody>
      </p:sp>
    </p:spTree>
    <p:extLst>
      <p:ext uri="{BB962C8B-B14F-4D97-AF65-F5344CB8AC3E}">
        <p14:creationId xmlns:p14="http://schemas.microsoft.com/office/powerpoint/2010/main" val="2438678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02965F3A-FDA5-41FA-BAC1-12C288BD09E7}"/>
              </a:ext>
            </a:extLst>
          </p:cNvPr>
          <p:cNvSpPr txBox="1"/>
          <p:nvPr/>
        </p:nvSpPr>
        <p:spPr>
          <a:xfrm>
            <a:off x="325730" y="325730"/>
            <a:ext cx="11502603" cy="5632311"/>
          </a:xfrm>
          <a:prstGeom prst="rect">
            <a:avLst/>
          </a:prstGeom>
          <a:noFill/>
        </p:spPr>
        <p:txBody>
          <a:bodyPr wrap="square" rtlCol="0">
            <a:spAutoFit/>
          </a:bodyPr>
          <a:lstStyle/>
          <a:p>
            <a:pPr marL="342900" indent="-342900">
              <a:buFont typeface="+mj-lt"/>
              <a:buAutoNum type="arabicPeriod"/>
            </a:pPr>
            <a:r>
              <a:rPr lang="en-US" sz="4000" b="1" dirty="0">
                <a:latin typeface="Century Gothic" panose="020B0502020202020204" pitchFamily="34" charset="0"/>
              </a:rPr>
              <a:t>Top Down Bullying</a:t>
            </a:r>
          </a:p>
          <a:p>
            <a:r>
              <a:rPr lang="en-US" sz="4000" b="1" dirty="0">
                <a:latin typeface="Century Gothic" panose="020B0502020202020204" pitchFamily="34" charset="0"/>
              </a:rPr>
              <a:t>    Example: Supervisor to rank and file</a:t>
            </a:r>
          </a:p>
          <a:p>
            <a:r>
              <a:rPr lang="en-US" sz="4000" b="1" dirty="0">
                <a:latin typeface="Century Gothic" panose="020B0502020202020204" pitchFamily="34" charset="0"/>
              </a:rPr>
              <a:t>2. Coworker to Coworker</a:t>
            </a:r>
          </a:p>
          <a:p>
            <a:r>
              <a:rPr lang="en-US" sz="4000" b="1" dirty="0">
                <a:latin typeface="Century Gothic" panose="020B0502020202020204" pitchFamily="34" charset="0"/>
              </a:rPr>
              <a:t>     Example: Coworker of a slightly superior classification to a lower or the same classification coworker</a:t>
            </a:r>
          </a:p>
          <a:p>
            <a:r>
              <a:rPr lang="en-US" sz="4000" b="1" dirty="0">
                <a:latin typeface="Century Gothic" panose="020B0502020202020204" pitchFamily="34" charset="0"/>
              </a:rPr>
              <a:t>3. Bottom up</a:t>
            </a:r>
          </a:p>
          <a:p>
            <a:r>
              <a:rPr lang="en-US" sz="4000" b="1" dirty="0">
                <a:latin typeface="Century Gothic" panose="020B0502020202020204" pitchFamily="34" charset="0"/>
              </a:rPr>
              <a:t>    Example: Rank and file bullies the Supervisor</a:t>
            </a:r>
          </a:p>
        </p:txBody>
      </p:sp>
    </p:spTree>
    <p:extLst>
      <p:ext uri="{BB962C8B-B14F-4D97-AF65-F5344CB8AC3E}">
        <p14:creationId xmlns:p14="http://schemas.microsoft.com/office/powerpoint/2010/main" val="314219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983</TotalTime>
  <Words>2615</Words>
  <Application>Microsoft Office PowerPoint</Application>
  <PresentationFormat>Widescreen</PresentationFormat>
  <Paragraphs>149</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Century Gothic</vt:lpstr>
      <vt:lpstr>Office Theme</vt:lpstr>
      <vt:lpstr>Bullying What It Is; What It Is Not; And How to Recognize It;</vt:lpstr>
      <vt:lpstr>Definition:</vt:lpstr>
      <vt:lpstr>PowerPoint Presentation</vt:lpstr>
      <vt:lpstr>PowerPoint Presentation</vt:lpstr>
      <vt:lpstr>PowerPoint Presentation</vt:lpstr>
      <vt:lpstr>The Relation To Domestic Violence</vt:lpstr>
      <vt:lpstr>PowerPoint Presentation</vt:lpstr>
      <vt:lpstr>Forms of Bullying</vt:lpstr>
      <vt:lpstr>PowerPoint Presentation</vt:lpstr>
      <vt:lpstr>PowerPoint Presentation</vt:lpstr>
      <vt:lpstr>PowerPoint Presentation</vt:lpstr>
      <vt:lpstr>What is Not Considered to be Bullying in the Workplace</vt:lpstr>
      <vt:lpstr>PowerPoint Presentation</vt:lpstr>
      <vt:lpstr>PowerPoint Presentation</vt:lpstr>
      <vt:lpstr>The Member</vt:lpstr>
      <vt:lpstr>PowerPoint Presentation</vt:lpstr>
      <vt:lpstr>PowerPoint Presentation</vt:lpstr>
      <vt:lpstr>PowerPoint Presentation</vt:lpstr>
      <vt:lpstr>Conclusion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 What It Is; What It Is Not; And How to Recognize It;</dc:title>
  <dc:creator>Jeffrey Recht</dc:creator>
  <cp:lastModifiedBy>Angie Martinez</cp:lastModifiedBy>
  <cp:revision>56</cp:revision>
  <dcterms:created xsi:type="dcterms:W3CDTF">2019-03-09T22:46:04Z</dcterms:created>
  <dcterms:modified xsi:type="dcterms:W3CDTF">2020-08-22T18:19:33Z</dcterms:modified>
</cp:coreProperties>
</file>