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7006" autoAdjust="0"/>
    <p:restoredTop sz="94660"/>
  </p:normalViewPr>
  <p:slideViewPr>
    <p:cSldViewPr snapToGrid="0">
      <p:cViewPr varScale="1">
        <p:scale>
          <a:sx n="162" d="100"/>
          <a:sy n="162" d="100"/>
        </p:scale>
        <p:origin x="100" y="-416"/>
      </p:cViewPr>
      <p:guideLst/>
    </p:cSldViewPr>
  </p:slideViewPr>
  <p:notesTextViewPr>
    <p:cViewPr>
      <p:scale>
        <a:sx n="1" d="1"/>
        <a:sy n="1" d="1"/>
      </p:scale>
      <p:origin x="0" y="0"/>
    </p:cViewPr>
  </p:notesTextViewPr>
  <p:notesViewPr>
    <p:cSldViewPr snapToGrid="0">
      <p:cViewPr varScale="1">
        <p:scale>
          <a:sx n="65" d="100"/>
          <a:sy n="65" d="100"/>
        </p:scale>
        <p:origin x="265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64B580-AC23-4010-BAC9-1BE43BAD5B3F}" type="datetimeFigureOut">
              <a:rPr lang="en-US" smtClean="0"/>
              <a:t>8/22/2020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2E2873-1901-440D-A33C-825DCE5E7847}" type="slidenum">
              <a:rPr lang="en-US" smtClean="0"/>
              <a:t>‹#›</a:t>
            </a:fld>
            <a:endParaRPr lang="en-US"/>
          </a:p>
        </p:txBody>
      </p:sp>
    </p:spTree>
    <p:extLst>
      <p:ext uri="{BB962C8B-B14F-4D97-AF65-F5344CB8AC3E}">
        <p14:creationId xmlns:p14="http://schemas.microsoft.com/office/powerpoint/2010/main" val="2922305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Welcome to the second half of Bullying in the Workplace. We are now going to discuss how to build a case on Bullying in the Workplace. </a:t>
            </a:r>
          </a:p>
          <a:p>
            <a:endParaRPr lang="en-US" sz="1800" b="1" dirty="0">
              <a:latin typeface="Century Gothic" panose="020B0502020202020204" pitchFamily="34" charset="0"/>
            </a:endParaRPr>
          </a:p>
          <a:p>
            <a:r>
              <a:rPr lang="en-US" sz="1800" b="1" dirty="0">
                <a:latin typeface="Century Gothic" panose="020B0502020202020204" pitchFamily="34" charset="0"/>
              </a:rPr>
              <a:t>We are going to show you techniques that have proved to be successful in documenting a case.</a:t>
            </a:r>
          </a:p>
        </p:txBody>
      </p:sp>
      <p:sp>
        <p:nvSpPr>
          <p:cNvPr id="4" name="Slide Number Placeholder 3"/>
          <p:cNvSpPr>
            <a:spLocks noGrp="1"/>
          </p:cNvSpPr>
          <p:nvPr>
            <p:ph type="sldNum" sz="quarter" idx="5"/>
          </p:nvPr>
        </p:nvSpPr>
        <p:spPr/>
        <p:txBody>
          <a:bodyPr/>
          <a:lstStyle/>
          <a:p>
            <a:fld id="{8C2E2873-1901-440D-A33C-825DCE5E7847}" type="slidenum">
              <a:rPr lang="en-US" smtClean="0"/>
              <a:t>1</a:t>
            </a:fld>
            <a:endParaRPr lang="en-US"/>
          </a:p>
        </p:txBody>
      </p:sp>
    </p:spTree>
    <p:extLst>
      <p:ext uri="{BB962C8B-B14F-4D97-AF65-F5344CB8AC3E}">
        <p14:creationId xmlns:p14="http://schemas.microsoft.com/office/powerpoint/2010/main" val="2889730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r>
              <a:rPr lang="en-US" sz="1800" b="1" dirty="0">
                <a:latin typeface="Century Gothic" panose="020B0502020202020204" pitchFamily="34" charset="0"/>
              </a:rPr>
              <a:t>Both the Ralph C. Dills and the California Public Records can be very good tools to document your case. These tools can be used for discovery of data.</a:t>
            </a:r>
          </a:p>
          <a:p>
            <a:pPr marL="285750" indent="-285750">
              <a:buFont typeface="Arial" panose="020B0604020202020204" pitchFamily="34" charset="0"/>
              <a:buChar char="•"/>
            </a:pPr>
            <a:r>
              <a:rPr lang="en-US" sz="1800" b="1" dirty="0">
                <a:latin typeface="Century Gothic" panose="020B0502020202020204" pitchFamily="34" charset="0"/>
              </a:rPr>
              <a:t>Other useful tools is Article 13.1D and H to look in both files for useful material for documentation of your case.</a:t>
            </a:r>
          </a:p>
          <a:p>
            <a:pPr marL="285750" indent="-285750">
              <a:buFont typeface="Arial" panose="020B0604020202020204" pitchFamily="34" charset="0"/>
              <a:buChar char="•"/>
            </a:pPr>
            <a:r>
              <a:rPr lang="en-US" sz="1800" b="1" dirty="0">
                <a:latin typeface="Century Gothic" panose="020B0502020202020204" pitchFamily="34" charset="0"/>
              </a:rPr>
              <a:t>Interviews of former employees under the supervisor who is bullying-this goes to showing the history of the supervisor’s track record of serial bullying.</a:t>
            </a:r>
          </a:p>
          <a:p>
            <a:pPr marL="285750" indent="-285750">
              <a:buFont typeface="Arial" panose="020B0604020202020204" pitchFamily="34" charset="0"/>
              <a:buChar char="•"/>
            </a:pPr>
            <a:r>
              <a:rPr lang="en-US" sz="1800" b="1" dirty="0">
                <a:latin typeface="Century Gothic" panose="020B0502020202020204" pitchFamily="34" charset="0"/>
              </a:rPr>
              <a:t>Agency sensitive data can be email from the supervisor and other materials that would document the case-This is where the Public Records Act will help.</a:t>
            </a:r>
          </a:p>
        </p:txBody>
      </p:sp>
      <p:sp>
        <p:nvSpPr>
          <p:cNvPr id="4" name="Slide Number Placeholder 3"/>
          <p:cNvSpPr>
            <a:spLocks noGrp="1"/>
          </p:cNvSpPr>
          <p:nvPr>
            <p:ph type="sldNum" sz="quarter" idx="5"/>
          </p:nvPr>
        </p:nvSpPr>
        <p:spPr/>
        <p:txBody>
          <a:bodyPr/>
          <a:lstStyle/>
          <a:p>
            <a:fld id="{8C2E2873-1901-440D-A33C-825DCE5E7847}" type="slidenum">
              <a:rPr lang="en-US" smtClean="0"/>
              <a:t>2</a:t>
            </a:fld>
            <a:endParaRPr lang="en-US"/>
          </a:p>
        </p:txBody>
      </p:sp>
    </p:spTree>
    <p:extLst>
      <p:ext uri="{BB962C8B-B14F-4D97-AF65-F5344CB8AC3E}">
        <p14:creationId xmlns:p14="http://schemas.microsoft.com/office/powerpoint/2010/main" val="1331140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606290"/>
          </a:xfrm>
        </p:spPr>
        <p:txBody>
          <a:bodyPr/>
          <a:lstStyle/>
          <a:p>
            <a:r>
              <a:rPr lang="en-US" sz="1800" b="1" dirty="0">
                <a:latin typeface="Century Gothic" panose="020B0502020202020204" pitchFamily="34" charset="0"/>
              </a:rPr>
              <a:t>Almost every case has an element of Disparate Treatment. In other words, the target is almost always singled out. So, in emailing Labor Relations describing each event, you say, that this event could be a violation of Article 4.1B.</a:t>
            </a:r>
          </a:p>
          <a:p>
            <a:r>
              <a:rPr lang="en-US" sz="1800" b="1" dirty="0">
                <a:latin typeface="Century Gothic" panose="020B0502020202020204" pitchFamily="34" charset="0"/>
              </a:rPr>
              <a:t>We do not want to file a grievance since the contract is so weak on this issue. However, we may need to do it for members who are not in a protected class. It is better to file a complaint with the DFEH or EEOC. One caution, EEOC has been gutted since it was never a friend to President Trump.</a:t>
            </a:r>
          </a:p>
          <a:p>
            <a:r>
              <a:rPr lang="en-US" sz="1800" b="1" dirty="0">
                <a:latin typeface="Century Gothic" panose="020B0502020202020204" pitchFamily="34" charset="0"/>
              </a:rPr>
              <a:t>Another caution: If you file a grievance and the outcome is against the member, you just lost a chance to fight it in the courts, if the member is a member of a protected class.</a:t>
            </a:r>
          </a:p>
        </p:txBody>
      </p:sp>
      <p:sp>
        <p:nvSpPr>
          <p:cNvPr id="4" name="Slide Number Placeholder 3"/>
          <p:cNvSpPr>
            <a:spLocks noGrp="1"/>
          </p:cNvSpPr>
          <p:nvPr>
            <p:ph type="sldNum" sz="quarter" idx="5"/>
          </p:nvPr>
        </p:nvSpPr>
        <p:spPr/>
        <p:txBody>
          <a:bodyPr/>
          <a:lstStyle/>
          <a:p>
            <a:fld id="{8C2E2873-1901-440D-A33C-825DCE5E7847}" type="slidenum">
              <a:rPr lang="en-US" smtClean="0"/>
              <a:t>3</a:t>
            </a:fld>
            <a:endParaRPr lang="en-US"/>
          </a:p>
        </p:txBody>
      </p:sp>
    </p:spTree>
    <p:extLst>
      <p:ext uri="{BB962C8B-B14F-4D97-AF65-F5344CB8AC3E}">
        <p14:creationId xmlns:p14="http://schemas.microsoft.com/office/powerpoint/2010/main" val="2449493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In any case, your best collection of information is your member’s OPF and Drop file. Things that will help to document is a drop off in performance, which is typical with a bullying case. Stress is also fairly easy to document, you are also going to need timesheets showing more and more sick leave, FMLA time applied for to be used for stress leave, also Workers Compensation claims for stress. </a:t>
            </a:r>
          </a:p>
        </p:txBody>
      </p:sp>
      <p:sp>
        <p:nvSpPr>
          <p:cNvPr id="4" name="Slide Number Placeholder 3"/>
          <p:cNvSpPr>
            <a:spLocks noGrp="1"/>
          </p:cNvSpPr>
          <p:nvPr>
            <p:ph type="sldNum" sz="quarter" idx="5"/>
          </p:nvPr>
        </p:nvSpPr>
        <p:spPr/>
        <p:txBody>
          <a:bodyPr/>
          <a:lstStyle/>
          <a:p>
            <a:fld id="{8C2E2873-1901-440D-A33C-825DCE5E7847}" type="slidenum">
              <a:rPr lang="en-US" smtClean="0"/>
              <a:t>4</a:t>
            </a:fld>
            <a:endParaRPr lang="en-US"/>
          </a:p>
        </p:txBody>
      </p:sp>
    </p:spTree>
    <p:extLst>
      <p:ext uri="{BB962C8B-B14F-4D97-AF65-F5344CB8AC3E}">
        <p14:creationId xmlns:p14="http://schemas.microsoft.com/office/powerpoint/2010/main" val="1905733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We also need  the member to create a diary for each event. However, you will need to check this regularly to make sure that the member is keeping it up.</a:t>
            </a:r>
          </a:p>
          <a:p>
            <a:r>
              <a:rPr lang="en-US" sz="1800" b="1" dirty="0">
                <a:latin typeface="Century Gothic" panose="020B0502020202020204" pitchFamily="34" charset="0"/>
              </a:rPr>
              <a:t>This dairy will be the foundation for the member’s complaint. This will also organize the events in chronological order and is admissible in court as evidence.</a:t>
            </a:r>
          </a:p>
        </p:txBody>
      </p:sp>
      <p:sp>
        <p:nvSpPr>
          <p:cNvPr id="4" name="Slide Number Placeholder 3"/>
          <p:cNvSpPr>
            <a:spLocks noGrp="1"/>
          </p:cNvSpPr>
          <p:nvPr>
            <p:ph type="sldNum" sz="quarter" idx="5"/>
          </p:nvPr>
        </p:nvSpPr>
        <p:spPr/>
        <p:txBody>
          <a:bodyPr/>
          <a:lstStyle/>
          <a:p>
            <a:fld id="{8C2E2873-1901-440D-A33C-825DCE5E7847}" type="slidenum">
              <a:rPr lang="en-US" smtClean="0"/>
              <a:t>5</a:t>
            </a:fld>
            <a:endParaRPr lang="en-US"/>
          </a:p>
        </p:txBody>
      </p:sp>
    </p:spTree>
    <p:extLst>
      <p:ext uri="{BB962C8B-B14F-4D97-AF65-F5344CB8AC3E}">
        <p14:creationId xmlns:p14="http://schemas.microsoft.com/office/powerpoint/2010/main" val="1216518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Here is where your documentation will come in. What documents that you can get through your discovery of information comes in. These will become the exhibits to the complaint.</a:t>
            </a:r>
          </a:p>
        </p:txBody>
      </p:sp>
      <p:sp>
        <p:nvSpPr>
          <p:cNvPr id="4" name="Slide Number Placeholder 3"/>
          <p:cNvSpPr>
            <a:spLocks noGrp="1"/>
          </p:cNvSpPr>
          <p:nvPr>
            <p:ph type="sldNum" sz="quarter" idx="5"/>
          </p:nvPr>
        </p:nvSpPr>
        <p:spPr/>
        <p:txBody>
          <a:bodyPr/>
          <a:lstStyle/>
          <a:p>
            <a:fld id="{8C2E2873-1901-440D-A33C-825DCE5E7847}" type="slidenum">
              <a:rPr lang="en-US" smtClean="0"/>
              <a:t>6</a:t>
            </a:fld>
            <a:endParaRPr lang="en-US"/>
          </a:p>
        </p:txBody>
      </p:sp>
    </p:spTree>
    <p:extLst>
      <p:ext uri="{BB962C8B-B14F-4D97-AF65-F5344CB8AC3E}">
        <p14:creationId xmlns:p14="http://schemas.microsoft.com/office/powerpoint/2010/main" val="3155333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179570"/>
          </a:xfrm>
        </p:spPr>
        <p:txBody>
          <a:bodyPr/>
          <a:lstStyle/>
          <a:p>
            <a:r>
              <a:rPr lang="en-US" sz="1800" b="1" dirty="0">
                <a:latin typeface="Century Gothic" panose="020B0502020202020204" pitchFamily="34" charset="0"/>
              </a:rPr>
              <a:t>Basic writing skills apply here</a:t>
            </a:r>
          </a:p>
          <a:p>
            <a:pPr marL="342900" indent="-342900">
              <a:buFont typeface="+mj-lt"/>
              <a:buAutoNum type="arabicPeriod"/>
            </a:pPr>
            <a:r>
              <a:rPr lang="en-US" sz="1800" b="1" dirty="0">
                <a:latin typeface="Century Gothic" panose="020B0502020202020204" pitchFamily="34" charset="0"/>
              </a:rPr>
              <a:t>Take the diary to make an outline to work as a guide to the order of events</a:t>
            </a:r>
          </a:p>
          <a:p>
            <a:pPr marL="342900" indent="-342900">
              <a:buFont typeface="+mj-lt"/>
              <a:buAutoNum type="arabicPeriod"/>
            </a:pPr>
            <a:r>
              <a:rPr lang="en-US" sz="1800" b="1" dirty="0">
                <a:latin typeface="Century Gothic" panose="020B0502020202020204" pitchFamily="34" charset="0"/>
              </a:rPr>
              <a:t>Expand it into a rough draft and refer to each exhibit</a:t>
            </a:r>
          </a:p>
          <a:p>
            <a:pPr marL="800100" lvl="1" indent="-342900">
              <a:buFont typeface="+mj-lt"/>
              <a:buAutoNum type="arabicPeriod"/>
            </a:pPr>
            <a:r>
              <a:rPr lang="en-US" sz="1800" b="1" dirty="0">
                <a:latin typeface="Century Gothic" panose="020B0502020202020204" pitchFamily="34" charset="0"/>
              </a:rPr>
              <a:t>Check in regularly with the member to make sure that the member is advancing the case. The follow through is difficult for the member/target when in the early stages of abuse.</a:t>
            </a:r>
          </a:p>
          <a:p>
            <a:pPr marL="342900" indent="-342900">
              <a:buFont typeface="+mj-lt"/>
              <a:buAutoNum type="arabicPeriod"/>
            </a:pPr>
            <a:r>
              <a:rPr lang="en-US" sz="1800" b="1" dirty="0">
                <a:latin typeface="Century Gothic" panose="020B0502020202020204" pitchFamily="34" charset="0"/>
              </a:rPr>
              <a:t>Make sure that the draft has the member’s feeling noted for each event.</a:t>
            </a:r>
          </a:p>
          <a:p>
            <a:pPr marL="800100" lvl="1" indent="-342900">
              <a:buFont typeface="+mj-lt"/>
              <a:buAutoNum type="arabicPeriod"/>
            </a:pPr>
            <a:r>
              <a:rPr lang="en-US" sz="1800" b="1" dirty="0">
                <a:latin typeface="Century Gothic" panose="020B0502020202020204" pitchFamily="34" charset="0"/>
              </a:rPr>
              <a:t>Putting this together may trigger night mares, reliving of events, </a:t>
            </a:r>
            <a:r>
              <a:rPr lang="en-US" sz="1800" b="1" dirty="0" err="1">
                <a:latin typeface="Century Gothic" panose="020B0502020202020204" pitchFamily="34" charset="0"/>
              </a:rPr>
              <a:t>etc</a:t>
            </a:r>
            <a:endParaRPr lang="en-US" sz="1800" b="1" dirty="0">
              <a:latin typeface="Century Gothic" panose="020B0502020202020204" pitchFamily="34" charset="0"/>
            </a:endParaRPr>
          </a:p>
        </p:txBody>
      </p:sp>
      <p:sp>
        <p:nvSpPr>
          <p:cNvPr id="4" name="Slide Number Placeholder 3"/>
          <p:cNvSpPr>
            <a:spLocks noGrp="1"/>
          </p:cNvSpPr>
          <p:nvPr>
            <p:ph type="sldNum" sz="quarter" idx="5"/>
          </p:nvPr>
        </p:nvSpPr>
        <p:spPr/>
        <p:txBody>
          <a:bodyPr/>
          <a:lstStyle/>
          <a:p>
            <a:fld id="{8C2E2873-1901-440D-A33C-825DCE5E7847}" type="slidenum">
              <a:rPr lang="en-US" smtClean="0"/>
              <a:t>7</a:t>
            </a:fld>
            <a:endParaRPr lang="en-US"/>
          </a:p>
        </p:txBody>
      </p:sp>
    </p:spTree>
    <p:extLst>
      <p:ext uri="{BB962C8B-B14F-4D97-AF65-F5344CB8AC3E}">
        <p14:creationId xmlns:p14="http://schemas.microsoft.com/office/powerpoint/2010/main" val="2065701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You will want to make sure that the story flow and is consistent in what the complaint says.</a:t>
            </a:r>
          </a:p>
          <a:p>
            <a:r>
              <a:rPr lang="en-US" sz="1800" b="1" dirty="0">
                <a:latin typeface="Century Gothic" panose="020B0502020202020204" pitchFamily="34" charset="0"/>
              </a:rPr>
              <a:t>Help the member in turning the rough draft into the final draft. </a:t>
            </a:r>
          </a:p>
          <a:p>
            <a:r>
              <a:rPr lang="en-US" sz="1800" b="1" dirty="0">
                <a:latin typeface="Century Gothic" panose="020B0502020202020204" pitchFamily="34" charset="0"/>
              </a:rPr>
              <a:t>An executive summary makes it easier for the initial person that the case is presented to inform your member if they are taking the case. This is an important section for the complaint.</a:t>
            </a:r>
          </a:p>
          <a:p>
            <a:endParaRPr lang="en-US" sz="1800" b="1" dirty="0">
              <a:latin typeface="Century Gothic" panose="020B0502020202020204" pitchFamily="34" charset="0"/>
            </a:endParaRPr>
          </a:p>
          <a:p>
            <a:r>
              <a:rPr lang="en-US" sz="1800" b="1" dirty="0">
                <a:latin typeface="Century Gothic" panose="020B0502020202020204" pitchFamily="34" charset="0"/>
              </a:rPr>
              <a:t>A special thanks to Dr. Gary Namie for his help in putting this </a:t>
            </a:r>
            <a:r>
              <a:rPr lang="en-US" sz="1800" b="1">
                <a:latin typeface="Century Gothic" panose="020B0502020202020204" pitchFamily="34" charset="0"/>
              </a:rPr>
              <a:t>presentation together.</a:t>
            </a:r>
            <a:endParaRPr lang="en-US" sz="1800" b="1" dirty="0">
              <a:latin typeface="Century Gothic" panose="020B0502020202020204" pitchFamily="34" charset="0"/>
            </a:endParaRPr>
          </a:p>
        </p:txBody>
      </p:sp>
      <p:sp>
        <p:nvSpPr>
          <p:cNvPr id="4" name="Slide Number Placeholder 3"/>
          <p:cNvSpPr>
            <a:spLocks noGrp="1"/>
          </p:cNvSpPr>
          <p:nvPr>
            <p:ph type="sldNum" sz="quarter" idx="5"/>
          </p:nvPr>
        </p:nvSpPr>
        <p:spPr/>
        <p:txBody>
          <a:bodyPr/>
          <a:lstStyle/>
          <a:p>
            <a:fld id="{8C2E2873-1901-440D-A33C-825DCE5E7847}" type="slidenum">
              <a:rPr lang="en-US" smtClean="0"/>
              <a:t>8</a:t>
            </a:fld>
            <a:endParaRPr lang="en-US"/>
          </a:p>
        </p:txBody>
      </p:sp>
    </p:spTree>
    <p:extLst>
      <p:ext uri="{BB962C8B-B14F-4D97-AF65-F5344CB8AC3E}">
        <p14:creationId xmlns:p14="http://schemas.microsoft.com/office/powerpoint/2010/main" val="934576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85B3AC-84F4-443C-A299-295D773E28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6A3E387-B62A-4DC5-8590-26F8B0A8DE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F4691955-09F8-46D2-854B-487778DFD8E6}"/>
              </a:ext>
            </a:extLst>
          </p:cNvPr>
          <p:cNvSpPr>
            <a:spLocks noGrp="1"/>
          </p:cNvSpPr>
          <p:nvPr>
            <p:ph type="dt" sz="half" idx="10"/>
          </p:nvPr>
        </p:nvSpPr>
        <p:spPr/>
        <p:txBody>
          <a:bodyPr/>
          <a:lstStyle/>
          <a:p>
            <a:fld id="{CEFC8FE7-44A5-4B27-9AF4-EF0A6DDD4E7C}" type="datetimeFigureOut">
              <a:rPr lang="en-US" smtClean="0"/>
              <a:t>8/22/2020</a:t>
            </a:fld>
            <a:endParaRPr lang="en-US" dirty="0"/>
          </a:p>
        </p:txBody>
      </p:sp>
      <p:sp>
        <p:nvSpPr>
          <p:cNvPr id="5" name="Footer Placeholder 4">
            <a:extLst>
              <a:ext uri="{FF2B5EF4-FFF2-40B4-BE49-F238E27FC236}">
                <a16:creationId xmlns:a16="http://schemas.microsoft.com/office/drawing/2014/main" xmlns="" id="{3E4F446D-8F8A-464D-9712-DF5C9FD9F5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3F52BBFF-4F3F-4B8A-8F67-C93A5FA318A4}"/>
              </a:ext>
            </a:extLst>
          </p:cNvPr>
          <p:cNvSpPr>
            <a:spLocks noGrp="1"/>
          </p:cNvSpPr>
          <p:nvPr>
            <p:ph type="sldNum" sz="quarter" idx="12"/>
          </p:nvPr>
        </p:nvSpPr>
        <p:spPr/>
        <p:txBody>
          <a:bodyPr/>
          <a:lstStyle/>
          <a:p>
            <a:fld id="{F7FA69BE-302D-4E9C-A254-B03EB4412130}" type="slidenum">
              <a:rPr lang="en-US" smtClean="0"/>
              <a:t>‹#›</a:t>
            </a:fld>
            <a:endParaRPr lang="en-US" dirty="0"/>
          </a:p>
        </p:txBody>
      </p:sp>
    </p:spTree>
    <p:extLst>
      <p:ext uri="{BB962C8B-B14F-4D97-AF65-F5344CB8AC3E}">
        <p14:creationId xmlns:p14="http://schemas.microsoft.com/office/powerpoint/2010/main" val="1452566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B2F5F9-8642-408E-916B-91A43524E4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9067EF69-AB60-48E2-8A77-0244764ED0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1F3B117-CBD9-4A63-970F-06FFFAF5A2F4}"/>
              </a:ext>
            </a:extLst>
          </p:cNvPr>
          <p:cNvSpPr>
            <a:spLocks noGrp="1"/>
          </p:cNvSpPr>
          <p:nvPr>
            <p:ph type="dt" sz="half" idx="10"/>
          </p:nvPr>
        </p:nvSpPr>
        <p:spPr/>
        <p:txBody>
          <a:bodyPr/>
          <a:lstStyle/>
          <a:p>
            <a:fld id="{CEFC8FE7-44A5-4B27-9AF4-EF0A6DDD4E7C}" type="datetimeFigureOut">
              <a:rPr lang="en-US" smtClean="0"/>
              <a:t>8/22/2020</a:t>
            </a:fld>
            <a:endParaRPr lang="en-US" dirty="0"/>
          </a:p>
        </p:txBody>
      </p:sp>
      <p:sp>
        <p:nvSpPr>
          <p:cNvPr id="5" name="Footer Placeholder 4">
            <a:extLst>
              <a:ext uri="{FF2B5EF4-FFF2-40B4-BE49-F238E27FC236}">
                <a16:creationId xmlns:a16="http://schemas.microsoft.com/office/drawing/2014/main" xmlns="" id="{D92F1D00-DDA6-4486-AAAD-53E13D1BC48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B714718F-962E-43EE-AD9E-523CCF5BFB91}"/>
              </a:ext>
            </a:extLst>
          </p:cNvPr>
          <p:cNvSpPr>
            <a:spLocks noGrp="1"/>
          </p:cNvSpPr>
          <p:nvPr>
            <p:ph type="sldNum" sz="quarter" idx="12"/>
          </p:nvPr>
        </p:nvSpPr>
        <p:spPr/>
        <p:txBody>
          <a:bodyPr/>
          <a:lstStyle/>
          <a:p>
            <a:fld id="{F7FA69BE-302D-4E9C-A254-B03EB4412130}" type="slidenum">
              <a:rPr lang="en-US" smtClean="0"/>
              <a:t>‹#›</a:t>
            </a:fld>
            <a:endParaRPr lang="en-US" dirty="0"/>
          </a:p>
        </p:txBody>
      </p:sp>
    </p:spTree>
    <p:extLst>
      <p:ext uri="{BB962C8B-B14F-4D97-AF65-F5344CB8AC3E}">
        <p14:creationId xmlns:p14="http://schemas.microsoft.com/office/powerpoint/2010/main" val="3034119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A27FC32-D8C2-48D1-A056-4A03F9C9679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9284EE63-9382-40D2-9453-C2E5DF4FAA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4BC2E6C-CCC3-4E75-8A3E-34CEA67BB0F1}"/>
              </a:ext>
            </a:extLst>
          </p:cNvPr>
          <p:cNvSpPr>
            <a:spLocks noGrp="1"/>
          </p:cNvSpPr>
          <p:nvPr>
            <p:ph type="dt" sz="half" idx="10"/>
          </p:nvPr>
        </p:nvSpPr>
        <p:spPr/>
        <p:txBody>
          <a:bodyPr/>
          <a:lstStyle/>
          <a:p>
            <a:fld id="{CEFC8FE7-44A5-4B27-9AF4-EF0A6DDD4E7C}" type="datetimeFigureOut">
              <a:rPr lang="en-US" smtClean="0"/>
              <a:t>8/22/2020</a:t>
            </a:fld>
            <a:endParaRPr lang="en-US" dirty="0"/>
          </a:p>
        </p:txBody>
      </p:sp>
      <p:sp>
        <p:nvSpPr>
          <p:cNvPr id="5" name="Footer Placeholder 4">
            <a:extLst>
              <a:ext uri="{FF2B5EF4-FFF2-40B4-BE49-F238E27FC236}">
                <a16:creationId xmlns:a16="http://schemas.microsoft.com/office/drawing/2014/main" xmlns="" id="{41360997-2D08-4344-9F6B-DF27DDED80C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9CFD6F5E-0FCB-4D51-9C7C-329DBD65051A}"/>
              </a:ext>
            </a:extLst>
          </p:cNvPr>
          <p:cNvSpPr>
            <a:spLocks noGrp="1"/>
          </p:cNvSpPr>
          <p:nvPr>
            <p:ph type="sldNum" sz="quarter" idx="12"/>
          </p:nvPr>
        </p:nvSpPr>
        <p:spPr/>
        <p:txBody>
          <a:bodyPr/>
          <a:lstStyle/>
          <a:p>
            <a:fld id="{F7FA69BE-302D-4E9C-A254-B03EB4412130}" type="slidenum">
              <a:rPr lang="en-US" smtClean="0"/>
              <a:t>‹#›</a:t>
            </a:fld>
            <a:endParaRPr lang="en-US" dirty="0"/>
          </a:p>
        </p:txBody>
      </p:sp>
    </p:spTree>
    <p:extLst>
      <p:ext uri="{BB962C8B-B14F-4D97-AF65-F5344CB8AC3E}">
        <p14:creationId xmlns:p14="http://schemas.microsoft.com/office/powerpoint/2010/main" val="3393359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DABB88-3BF5-4400-A293-D3DD68133D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E858F5D-F9FF-473C-B39A-D6E51E8575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64BBDD9-C698-42A4-93D2-E0D09420323D}"/>
              </a:ext>
            </a:extLst>
          </p:cNvPr>
          <p:cNvSpPr>
            <a:spLocks noGrp="1"/>
          </p:cNvSpPr>
          <p:nvPr>
            <p:ph type="dt" sz="half" idx="10"/>
          </p:nvPr>
        </p:nvSpPr>
        <p:spPr/>
        <p:txBody>
          <a:bodyPr/>
          <a:lstStyle/>
          <a:p>
            <a:fld id="{CEFC8FE7-44A5-4B27-9AF4-EF0A6DDD4E7C}" type="datetimeFigureOut">
              <a:rPr lang="en-US" smtClean="0"/>
              <a:t>8/22/2020</a:t>
            </a:fld>
            <a:endParaRPr lang="en-US" dirty="0"/>
          </a:p>
        </p:txBody>
      </p:sp>
      <p:sp>
        <p:nvSpPr>
          <p:cNvPr id="5" name="Footer Placeholder 4">
            <a:extLst>
              <a:ext uri="{FF2B5EF4-FFF2-40B4-BE49-F238E27FC236}">
                <a16:creationId xmlns:a16="http://schemas.microsoft.com/office/drawing/2014/main" xmlns="" id="{B7ADE44D-032E-4C32-BAF7-3639F28E9EB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BEB6732-6323-405B-87F1-4593B4819B8D}"/>
              </a:ext>
            </a:extLst>
          </p:cNvPr>
          <p:cNvSpPr>
            <a:spLocks noGrp="1"/>
          </p:cNvSpPr>
          <p:nvPr>
            <p:ph type="sldNum" sz="quarter" idx="12"/>
          </p:nvPr>
        </p:nvSpPr>
        <p:spPr/>
        <p:txBody>
          <a:bodyPr/>
          <a:lstStyle/>
          <a:p>
            <a:fld id="{F7FA69BE-302D-4E9C-A254-B03EB4412130}" type="slidenum">
              <a:rPr lang="en-US" smtClean="0"/>
              <a:t>‹#›</a:t>
            </a:fld>
            <a:endParaRPr lang="en-US" dirty="0"/>
          </a:p>
        </p:txBody>
      </p:sp>
    </p:spTree>
    <p:extLst>
      <p:ext uri="{BB962C8B-B14F-4D97-AF65-F5344CB8AC3E}">
        <p14:creationId xmlns:p14="http://schemas.microsoft.com/office/powerpoint/2010/main" val="829305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51814A-406B-4A0F-8F0B-3D31114370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AC945281-FD1C-4FFC-A458-255EFFC7F9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EED0131-24C1-4684-AA97-3D47D8CAEBC9}"/>
              </a:ext>
            </a:extLst>
          </p:cNvPr>
          <p:cNvSpPr>
            <a:spLocks noGrp="1"/>
          </p:cNvSpPr>
          <p:nvPr>
            <p:ph type="dt" sz="half" idx="10"/>
          </p:nvPr>
        </p:nvSpPr>
        <p:spPr/>
        <p:txBody>
          <a:bodyPr/>
          <a:lstStyle/>
          <a:p>
            <a:fld id="{CEFC8FE7-44A5-4B27-9AF4-EF0A6DDD4E7C}" type="datetimeFigureOut">
              <a:rPr lang="en-US" smtClean="0"/>
              <a:t>8/22/2020</a:t>
            </a:fld>
            <a:endParaRPr lang="en-US" dirty="0"/>
          </a:p>
        </p:txBody>
      </p:sp>
      <p:sp>
        <p:nvSpPr>
          <p:cNvPr id="5" name="Footer Placeholder 4">
            <a:extLst>
              <a:ext uri="{FF2B5EF4-FFF2-40B4-BE49-F238E27FC236}">
                <a16:creationId xmlns:a16="http://schemas.microsoft.com/office/drawing/2014/main" xmlns="" id="{E0192EBC-D68B-41C7-B6E0-87AE937953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D60260E5-2F87-419A-A4A1-A1FFF4BAD2EC}"/>
              </a:ext>
            </a:extLst>
          </p:cNvPr>
          <p:cNvSpPr>
            <a:spLocks noGrp="1"/>
          </p:cNvSpPr>
          <p:nvPr>
            <p:ph type="sldNum" sz="quarter" idx="12"/>
          </p:nvPr>
        </p:nvSpPr>
        <p:spPr/>
        <p:txBody>
          <a:bodyPr/>
          <a:lstStyle/>
          <a:p>
            <a:fld id="{F7FA69BE-302D-4E9C-A254-B03EB4412130}" type="slidenum">
              <a:rPr lang="en-US" smtClean="0"/>
              <a:t>‹#›</a:t>
            </a:fld>
            <a:endParaRPr lang="en-US" dirty="0"/>
          </a:p>
        </p:txBody>
      </p:sp>
    </p:spTree>
    <p:extLst>
      <p:ext uri="{BB962C8B-B14F-4D97-AF65-F5344CB8AC3E}">
        <p14:creationId xmlns:p14="http://schemas.microsoft.com/office/powerpoint/2010/main" val="2149456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9E5D43-96E2-41AB-89AA-AEB0D98E5B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6B748A3-F69F-4690-AFDC-EAC6809946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B9C0F98-6249-4EFA-BE29-EBB3D55735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8EAD86B1-9726-4099-A310-055B8B097358}"/>
              </a:ext>
            </a:extLst>
          </p:cNvPr>
          <p:cNvSpPr>
            <a:spLocks noGrp="1"/>
          </p:cNvSpPr>
          <p:nvPr>
            <p:ph type="dt" sz="half" idx="10"/>
          </p:nvPr>
        </p:nvSpPr>
        <p:spPr/>
        <p:txBody>
          <a:bodyPr/>
          <a:lstStyle/>
          <a:p>
            <a:fld id="{CEFC8FE7-44A5-4B27-9AF4-EF0A6DDD4E7C}" type="datetimeFigureOut">
              <a:rPr lang="en-US" smtClean="0"/>
              <a:t>8/22/2020</a:t>
            </a:fld>
            <a:endParaRPr lang="en-US" dirty="0"/>
          </a:p>
        </p:txBody>
      </p:sp>
      <p:sp>
        <p:nvSpPr>
          <p:cNvPr id="6" name="Footer Placeholder 5">
            <a:extLst>
              <a:ext uri="{FF2B5EF4-FFF2-40B4-BE49-F238E27FC236}">
                <a16:creationId xmlns:a16="http://schemas.microsoft.com/office/drawing/2014/main" xmlns="" id="{E7F516AD-6244-4B36-947F-D44F754051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FC26DFA3-DB57-4F6A-AF56-3E7F73CD2D28}"/>
              </a:ext>
            </a:extLst>
          </p:cNvPr>
          <p:cNvSpPr>
            <a:spLocks noGrp="1"/>
          </p:cNvSpPr>
          <p:nvPr>
            <p:ph type="sldNum" sz="quarter" idx="12"/>
          </p:nvPr>
        </p:nvSpPr>
        <p:spPr/>
        <p:txBody>
          <a:bodyPr/>
          <a:lstStyle/>
          <a:p>
            <a:fld id="{F7FA69BE-302D-4E9C-A254-B03EB4412130}" type="slidenum">
              <a:rPr lang="en-US" smtClean="0"/>
              <a:t>‹#›</a:t>
            </a:fld>
            <a:endParaRPr lang="en-US" dirty="0"/>
          </a:p>
        </p:txBody>
      </p:sp>
    </p:spTree>
    <p:extLst>
      <p:ext uri="{BB962C8B-B14F-4D97-AF65-F5344CB8AC3E}">
        <p14:creationId xmlns:p14="http://schemas.microsoft.com/office/powerpoint/2010/main" val="1974822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AE39FF-A16F-4297-A188-732A4059F9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73D5086-97AC-4AE8-9073-71DD9683FB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C249B6A-08A5-46C8-A086-3F98294D62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8EDE472-D36A-4971-A762-0005EE085B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C322A321-6338-40E1-A5FD-8BA0554E4E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36B6637-592F-4839-924D-5270FC5CE64C}"/>
              </a:ext>
            </a:extLst>
          </p:cNvPr>
          <p:cNvSpPr>
            <a:spLocks noGrp="1"/>
          </p:cNvSpPr>
          <p:nvPr>
            <p:ph type="dt" sz="half" idx="10"/>
          </p:nvPr>
        </p:nvSpPr>
        <p:spPr/>
        <p:txBody>
          <a:bodyPr/>
          <a:lstStyle/>
          <a:p>
            <a:fld id="{CEFC8FE7-44A5-4B27-9AF4-EF0A6DDD4E7C}" type="datetimeFigureOut">
              <a:rPr lang="en-US" smtClean="0"/>
              <a:t>8/22/2020</a:t>
            </a:fld>
            <a:endParaRPr lang="en-US" dirty="0"/>
          </a:p>
        </p:txBody>
      </p:sp>
      <p:sp>
        <p:nvSpPr>
          <p:cNvPr id="8" name="Footer Placeholder 7">
            <a:extLst>
              <a:ext uri="{FF2B5EF4-FFF2-40B4-BE49-F238E27FC236}">
                <a16:creationId xmlns:a16="http://schemas.microsoft.com/office/drawing/2014/main" xmlns="" id="{624F0867-FC37-4851-A12A-C479361D793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7124A127-7936-4138-AA0F-1EC3AC0195B4}"/>
              </a:ext>
            </a:extLst>
          </p:cNvPr>
          <p:cNvSpPr>
            <a:spLocks noGrp="1"/>
          </p:cNvSpPr>
          <p:nvPr>
            <p:ph type="sldNum" sz="quarter" idx="12"/>
          </p:nvPr>
        </p:nvSpPr>
        <p:spPr/>
        <p:txBody>
          <a:bodyPr/>
          <a:lstStyle/>
          <a:p>
            <a:fld id="{F7FA69BE-302D-4E9C-A254-B03EB4412130}" type="slidenum">
              <a:rPr lang="en-US" smtClean="0"/>
              <a:t>‹#›</a:t>
            </a:fld>
            <a:endParaRPr lang="en-US" dirty="0"/>
          </a:p>
        </p:txBody>
      </p:sp>
    </p:spTree>
    <p:extLst>
      <p:ext uri="{BB962C8B-B14F-4D97-AF65-F5344CB8AC3E}">
        <p14:creationId xmlns:p14="http://schemas.microsoft.com/office/powerpoint/2010/main" val="2916986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1A530E-75C2-4179-A065-BBA5D7587A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F6D226A-26C7-4901-989F-FCF891261380}"/>
              </a:ext>
            </a:extLst>
          </p:cNvPr>
          <p:cNvSpPr>
            <a:spLocks noGrp="1"/>
          </p:cNvSpPr>
          <p:nvPr>
            <p:ph type="dt" sz="half" idx="10"/>
          </p:nvPr>
        </p:nvSpPr>
        <p:spPr/>
        <p:txBody>
          <a:bodyPr/>
          <a:lstStyle/>
          <a:p>
            <a:fld id="{CEFC8FE7-44A5-4B27-9AF4-EF0A6DDD4E7C}" type="datetimeFigureOut">
              <a:rPr lang="en-US" smtClean="0"/>
              <a:t>8/22/2020</a:t>
            </a:fld>
            <a:endParaRPr lang="en-US" dirty="0"/>
          </a:p>
        </p:txBody>
      </p:sp>
      <p:sp>
        <p:nvSpPr>
          <p:cNvPr id="4" name="Footer Placeholder 3">
            <a:extLst>
              <a:ext uri="{FF2B5EF4-FFF2-40B4-BE49-F238E27FC236}">
                <a16:creationId xmlns:a16="http://schemas.microsoft.com/office/drawing/2014/main" xmlns="" id="{933F0DDC-A2D7-47FC-9941-E9FDD0AE37F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C132F019-EA50-4FEB-9045-0A16277001A9}"/>
              </a:ext>
            </a:extLst>
          </p:cNvPr>
          <p:cNvSpPr>
            <a:spLocks noGrp="1"/>
          </p:cNvSpPr>
          <p:nvPr>
            <p:ph type="sldNum" sz="quarter" idx="12"/>
          </p:nvPr>
        </p:nvSpPr>
        <p:spPr/>
        <p:txBody>
          <a:bodyPr/>
          <a:lstStyle/>
          <a:p>
            <a:fld id="{F7FA69BE-302D-4E9C-A254-B03EB4412130}" type="slidenum">
              <a:rPr lang="en-US" smtClean="0"/>
              <a:t>‹#›</a:t>
            </a:fld>
            <a:endParaRPr lang="en-US" dirty="0"/>
          </a:p>
        </p:txBody>
      </p:sp>
    </p:spTree>
    <p:extLst>
      <p:ext uri="{BB962C8B-B14F-4D97-AF65-F5344CB8AC3E}">
        <p14:creationId xmlns:p14="http://schemas.microsoft.com/office/powerpoint/2010/main" val="3324216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1F5F2C2-D230-4CC9-97BF-419D24E0151B}"/>
              </a:ext>
            </a:extLst>
          </p:cNvPr>
          <p:cNvSpPr>
            <a:spLocks noGrp="1"/>
          </p:cNvSpPr>
          <p:nvPr>
            <p:ph type="dt" sz="half" idx="10"/>
          </p:nvPr>
        </p:nvSpPr>
        <p:spPr/>
        <p:txBody>
          <a:bodyPr/>
          <a:lstStyle/>
          <a:p>
            <a:fld id="{CEFC8FE7-44A5-4B27-9AF4-EF0A6DDD4E7C}" type="datetimeFigureOut">
              <a:rPr lang="en-US" smtClean="0"/>
              <a:t>8/22/2020</a:t>
            </a:fld>
            <a:endParaRPr lang="en-US" dirty="0"/>
          </a:p>
        </p:txBody>
      </p:sp>
      <p:sp>
        <p:nvSpPr>
          <p:cNvPr id="3" name="Footer Placeholder 2">
            <a:extLst>
              <a:ext uri="{FF2B5EF4-FFF2-40B4-BE49-F238E27FC236}">
                <a16:creationId xmlns:a16="http://schemas.microsoft.com/office/drawing/2014/main" xmlns="" id="{9F0775E0-3280-4FED-8EBA-D9508B2A6A8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9E8ECF2D-7763-4399-989D-C8201E524452}"/>
              </a:ext>
            </a:extLst>
          </p:cNvPr>
          <p:cNvSpPr>
            <a:spLocks noGrp="1"/>
          </p:cNvSpPr>
          <p:nvPr>
            <p:ph type="sldNum" sz="quarter" idx="12"/>
          </p:nvPr>
        </p:nvSpPr>
        <p:spPr/>
        <p:txBody>
          <a:bodyPr/>
          <a:lstStyle/>
          <a:p>
            <a:fld id="{F7FA69BE-302D-4E9C-A254-B03EB4412130}" type="slidenum">
              <a:rPr lang="en-US" smtClean="0"/>
              <a:t>‹#›</a:t>
            </a:fld>
            <a:endParaRPr lang="en-US" dirty="0"/>
          </a:p>
        </p:txBody>
      </p:sp>
    </p:spTree>
    <p:extLst>
      <p:ext uri="{BB962C8B-B14F-4D97-AF65-F5344CB8AC3E}">
        <p14:creationId xmlns:p14="http://schemas.microsoft.com/office/powerpoint/2010/main" val="265325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8BDF6C-2732-453F-8C42-C6F5CCBD62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2DC18099-D04C-4183-96B2-BDD49B812E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E4D436D-FC3D-4756-814A-46C958043F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3ACAECA-E224-4570-B07F-50842D692D59}"/>
              </a:ext>
            </a:extLst>
          </p:cNvPr>
          <p:cNvSpPr>
            <a:spLocks noGrp="1"/>
          </p:cNvSpPr>
          <p:nvPr>
            <p:ph type="dt" sz="half" idx="10"/>
          </p:nvPr>
        </p:nvSpPr>
        <p:spPr/>
        <p:txBody>
          <a:bodyPr/>
          <a:lstStyle/>
          <a:p>
            <a:fld id="{CEFC8FE7-44A5-4B27-9AF4-EF0A6DDD4E7C}" type="datetimeFigureOut">
              <a:rPr lang="en-US" smtClean="0"/>
              <a:t>8/22/2020</a:t>
            </a:fld>
            <a:endParaRPr lang="en-US" dirty="0"/>
          </a:p>
        </p:txBody>
      </p:sp>
      <p:sp>
        <p:nvSpPr>
          <p:cNvPr id="6" name="Footer Placeholder 5">
            <a:extLst>
              <a:ext uri="{FF2B5EF4-FFF2-40B4-BE49-F238E27FC236}">
                <a16:creationId xmlns:a16="http://schemas.microsoft.com/office/drawing/2014/main" xmlns="" id="{A0893DFE-25F9-4A23-B37C-4298E3DF165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3A93ECD1-E670-4C3D-A30F-946E702C05E2}"/>
              </a:ext>
            </a:extLst>
          </p:cNvPr>
          <p:cNvSpPr>
            <a:spLocks noGrp="1"/>
          </p:cNvSpPr>
          <p:nvPr>
            <p:ph type="sldNum" sz="quarter" idx="12"/>
          </p:nvPr>
        </p:nvSpPr>
        <p:spPr/>
        <p:txBody>
          <a:bodyPr/>
          <a:lstStyle/>
          <a:p>
            <a:fld id="{F7FA69BE-302D-4E9C-A254-B03EB4412130}" type="slidenum">
              <a:rPr lang="en-US" smtClean="0"/>
              <a:t>‹#›</a:t>
            </a:fld>
            <a:endParaRPr lang="en-US" dirty="0"/>
          </a:p>
        </p:txBody>
      </p:sp>
    </p:spTree>
    <p:extLst>
      <p:ext uri="{BB962C8B-B14F-4D97-AF65-F5344CB8AC3E}">
        <p14:creationId xmlns:p14="http://schemas.microsoft.com/office/powerpoint/2010/main" val="450782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FAD483-A503-4828-97DB-6BF2A87D85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54670B6C-B944-4830-A62E-9852EEB8DD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28D7A04E-6BC3-4DD8-AE53-D2F5F38553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76E6DBD-691B-40F2-9820-97BCF1FAEE72}"/>
              </a:ext>
            </a:extLst>
          </p:cNvPr>
          <p:cNvSpPr>
            <a:spLocks noGrp="1"/>
          </p:cNvSpPr>
          <p:nvPr>
            <p:ph type="dt" sz="half" idx="10"/>
          </p:nvPr>
        </p:nvSpPr>
        <p:spPr/>
        <p:txBody>
          <a:bodyPr/>
          <a:lstStyle/>
          <a:p>
            <a:fld id="{CEFC8FE7-44A5-4B27-9AF4-EF0A6DDD4E7C}" type="datetimeFigureOut">
              <a:rPr lang="en-US" smtClean="0"/>
              <a:t>8/22/2020</a:t>
            </a:fld>
            <a:endParaRPr lang="en-US" dirty="0"/>
          </a:p>
        </p:txBody>
      </p:sp>
      <p:sp>
        <p:nvSpPr>
          <p:cNvPr id="6" name="Footer Placeholder 5">
            <a:extLst>
              <a:ext uri="{FF2B5EF4-FFF2-40B4-BE49-F238E27FC236}">
                <a16:creationId xmlns:a16="http://schemas.microsoft.com/office/drawing/2014/main" xmlns="" id="{BFD944A9-A4F6-46B7-AE8A-65656DD6433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49068129-E8D7-4CB7-9238-63B64B490B73}"/>
              </a:ext>
            </a:extLst>
          </p:cNvPr>
          <p:cNvSpPr>
            <a:spLocks noGrp="1"/>
          </p:cNvSpPr>
          <p:nvPr>
            <p:ph type="sldNum" sz="quarter" idx="12"/>
          </p:nvPr>
        </p:nvSpPr>
        <p:spPr/>
        <p:txBody>
          <a:bodyPr/>
          <a:lstStyle/>
          <a:p>
            <a:fld id="{F7FA69BE-302D-4E9C-A254-B03EB4412130}" type="slidenum">
              <a:rPr lang="en-US" smtClean="0"/>
              <a:t>‹#›</a:t>
            </a:fld>
            <a:endParaRPr lang="en-US" dirty="0"/>
          </a:p>
        </p:txBody>
      </p:sp>
    </p:spTree>
    <p:extLst>
      <p:ext uri="{BB962C8B-B14F-4D97-AF65-F5344CB8AC3E}">
        <p14:creationId xmlns:p14="http://schemas.microsoft.com/office/powerpoint/2010/main" val="2928189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991C038-CEA3-4583-8D0A-8D38F82671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384645A5-E6A6-41BA-A346-57B292C3EB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59831E1-A8EF-4D24-AB4D-412FB722A4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FC8FE7-44A5-4B27-9AF4-EF0A6DDD4E7C}" type="datetimeFigureOut">
              <a:rPr lang="en-US" smtClean="0"/>
              <a:t>8/22/2020</a:t>
            </a:fld>
            <a:endParaRPr lang="en-US" dirty="0"/>
          </a:p>
        </p:txBody>
      </p:sp>
      <p:sp>
        <p:nvSpPr>
          <p:cNvPr id="5" name="Footer Placeholder 4">
            <a:extLst>
              <a:ext uri="{FF2B5EF4-FFF2-40B4-BE49-F238E27FC236}">
                <a16:creationId xmlns:a16="http://schemas.microsoft.com/office/drawing/2014/main" xmlns="" id="{0AB3684C-1C98-4EBA-885A-3533873C76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45C5CDCC-E5A8-49F4-9AD6-F2E1020775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A69BE-302D-4E9C-A254-B03EB4412130}" type="slidenum">
              <a:rPr lang="en-US" smtClean="0"/>
              <a:t>‹#›</a:t>
            </a:fld>
            <a:endParaRPr lang="en-US" dirty="0"/>
          </a:p>
        </p:txBody>
      </p:sp>
    </p:spTree>
    <p:extLst>
      <p:ext uri="{BB962C8B-B14F-4D97-AF65-F5344CB8AC3E}">
        <p14:creationId xmlns:p14="http://schemas.microsoft.com/office/powerpoint/2010/main" val="3118892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32D336-F403-40E9-B87F-52D65BDAE232}"/>
              </a:ext>
            </a:extLst>
          </p:cNvPr>
          <p:cNvSpPr>
            <a:spLocks noGrp="1"/>
          </p:cNvSpPr>
          <p:nvPr>
            <p:ph type="ctrTitle"/>
          </p:nvPr>
        </p:nvSpPr>
        <p:spPr/>
        <p:txBody>
          <a:bodyPr>
            <a:normAutofit/>
          </a:bodyPr>
          <a:lstStyle/>
          <a:p>
            <a:r>
              <a:rPr lang="en-US" sz="6600" b="1" dirty="0">
                <a:latin typeface="Century Gothic" panose="020B0502020202020204" pitchFamily="34" charset="0"/>
              </a:rPr>
              <a:t>How to Build A Bullying Case</a:t>
            </a:r>
          </a:p>
        </p:txBody>
      </p:sp>
    </p:spTree>
    <p:extLst>
      <p:ext uri="{BB962C8B-B14F-4D97-AF65-F5344CB8AC3E}">
        <p14:creationId xmlns:p14="http://schemas.microsoft.com/office/powerpoint/2010/main" val="1587399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19BEB4D-8E32-4451-B03B-7D5A724943DF}"/>
              </a:ext>
            </a:extLst>
          </p:cNvPr>
          <p:cNvSpPr txBox="1"/>
          <p:nvPr/>
        </p:nvSpPr>
        <p:spPr>
          <a:xfrm>
            <a:off x="209304" y="207997"/>
            <a:ext cx="11773391" cy="5632311"/>
          </a:xfrm>
          <a:prstGeom prst="rect">
            <a:avLst/>
          </a:prstGeom>
          <a:noFill/>
        </p:spPr>
        <p:txBody>
          <a:bodyPr wrap="square" rtlCol="0">
            <a:spAutoFit/>
          </a:bodyPr>
          <a:lstStyle/>
          <a:p>
            <a:r>
              <a:rPr lang="en-US" sz="3000" b="1" u="sng" dirty="0">
                <a:latin typeface="Century Gothic" panose="020B0502020202020204" pitchFamily="34" charset="0"/>
              </a:rPr>
              <a:t>Use Information Requests to Build Evidence Against the Bully</a:t>
            </a:r>
          </a:p>
          <a:p>
            <a:pPr marL="457200" indent="-457200">
              <a:buFont typeface="Arial" panose="020B0604020202020204" pitchFamily="34" charset="0"/>
              <a:buChar char="•"/>
            </a:pPr>
            <a:r>
              <a:rPr lang="en-US" sz="3000" b="1" dirty="0">
                <a:latin typeface="Century Gothic" panose="020B0502020202020204" pitchFamily="34" charset="0"/>
              </a:rPr>
              <a:t>Through the Ralph C. Dills Act</a:t>
            </a:r>
          </a:p>
          <a:p>
            <a:pPr marL="914400" lvl="1" indent="-457200">
              <a:buFont typeface="Arial" panose="020B0604020202020204" pitchFamily="34" charset="0"/>
              <a:buChar char="•"/>
            </a:pPr>
            <a:r>
              <a:rPr lang="en-US" sz="3000" b="1" dirty="0">
                <a:latin typeface="Century Gothic" panose="020B0502020202020204" pitchFamily="34" charset="0"/>
              </a:rPr>
              <a:t>Using this Information Request for any Information that is related to your representation of a member</a:t>
            </a:r>
          </a:p>
          <a:p>
            <a:pPr marL="457200" indent="-457200">
              <a:buFont typeface="Arial" panose="020B0604020202020204" pitchFamily="34" charset="0"/>
              <a:buChar char="•"/>
            </a:pPr>
            <a:r>
              <a:rPr lang="en-US" sz="3000" b="1" dirty="0">
                <a:latin typeface="Century Gothic" panose="020B0502020202020204" pitchFamily="34" charset="0"/>
              </a:rPr>
              <a:t>Through the California Public Records Act</a:t>
            </a:r>
          </a:p>
          <a:p>
            <a:pPr marL="914400" lvl="1" indent="-457200">
              <a:buFont typeface="Arial" panose="020B0604020202020204" pitchFamily="34" charset="0"/>
              <a:buChar char="•"/>
            </a:pPr>
            <a:r>
              <a:rPr lang="en-US" sz="3000" b="1" dirty="0">
                <a:latin typeface="Century Gothic" panose="020B0502020202020204" pitchFamily="34" charset="0"/>
              </a:rPr>
              <a:t>This can include email of the Supervisor</a:t>
            </a:r>
          </a:p>
          <a:p>
            <a:pPr marL="914400" lvl="1" indent="-457200">
              <a:buFont typeface="Arial" panose="020B0604020202020204" pitchFamily="34" charset="0"/>
              <a:buChar char="•"/>
            </a:pPr>
            <a:r>
              <a:rPr lang="en-US" sz="3000" b="1" dirty="0">
                <a:latin typeface="Century Gothic" panose="020B0502020202020204" pitchFamily="34" charset="0"/>
              </a:rPr>
              <a:t>Actually most of the information that is not considered under the Ralph C. Dills Act</a:t>
            </a:r>
          </a:p>
          <a:p>
            <a:pPr marL="1371600" lvl="2" indent="-457200">
              <a:buFont typeface="Arial" panose="020B0604020202020204" pitchFamily="34" charset="0"/>
              <a:buChar char="•"/>
            </a:pPr>
            <a:r>
              <a:rPr lang="en-US" sz="3000" b="1" dirty="0">
                <a:latin typeface="Century Gothic" panose="020B0502020202020204" pitchFamily="34" charset="0"/>
              </a:rPr>
              <a:t>Information typically not available includes:</a:t>
            </a:r>
          </a:p>
          <a:p>
            <a:pPr marL="1828800" lvl="3" indent="-457200">
              <a:buFont typeface="Arial" panose="020B0604020202020204" pitchFamily="34" charset="0"/>
              <a:buChar char="•"/>
            </a:pPr>
            <a:r>
              <a:rPr lang="en-US" sz="3000" b="1" dirty="0">
                <a:latin typeface="Century Gothic" panose="020B0502020202020204" pitchFamily="34" charset="0"/>
              </a:rPr>
              <a:t>Agency Sensitive Information</a:t>
            </a:r>
          </a:p>
          <a:p>
            <a:pPr marL="1828800" lvl="3" indent="-457200">
              <a:buFont typeface="Arial" panose="020B0604020202020204" pitchFamily="34" charset="0"/>
              <a:buChar char="•"/>
            </a:pPr>
            <a:r>
              <a:rPr lang="en-US" sz="3000" b="1" dirty="0">
                <a:latin typeface="Century Gothic" panose="020B0502020202020204" pitchFamily="34" charset="0"/>
              </a:rPr>
              <a:t>Personnel Information (may only be available under the Ralph C. Dills Act on your member only)</a:t>
            </a:r>
          </a:p>
        </p:txBody>
      </p:sp>
    </p:spTree>
    <p:extLst>
      <p:ext uri="{BB962C8B-B14F-4D97-AF65-F5344CB8AC3E}">
        <p14:creationId xmlns:p14="http://schemas.microsoft.com/office/powerpoint/2010/main" val="1539339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B7B7AA20-AAFC-4B71-894A-E14EC121516B}"/>
              </a:ext>
            </a:extLst>
          </p:cNvPr>
          <p:cNvSpPr txBox="1"/>
          <p:nvPr/>
        </p:nvSpPr>
        <p:spPr>
          <a:xfrm>
            <a:off x="244625" y="220674"/>
            <a:ext cx="11702750" cy="5632311"/>
          </a:xfrm>
          <a:prstGeom prst="rect">
            <a:avLst/>
          </a:prstGeom>
          <a:noFill/>
        </p:spPr>
        <p:txBody>
          <a:bodyPr wrap="square" rtlCol="0">
            <a:spAutoFit/>
          </a:bodyPr>
          <a:lstStyle/>
          <a:p>
            <a:r>
              <a:rPr lang="en-US" sz="3600" b="1" dirty="0">
                <a:latin typeface="Century Gothic" panose="020B0502020202020204" pitchFamily="34" charset="0"/>
              </a:rPr>
              <a:t>Use of email to aid the member in documenting the case</a:t>
            </a:r>
          </a:p>
          <a:p>
            <a:pPr marL="457200" indent="-457200">
              <a:buFont typeface="Arial" panose="020B0604020202020204" pitchFamily="34" charset="0"/>
              <a:buChar char="•"/>
            </a:pPr>
            <a:r>
              <a:rPr lang="en-US" sz="3600" b="1" dirty="0">
                <a:latin typeface="Century Gothic" panose="020B0502020202020204" pitchFamily="34" charset="0"/>
              </a:rPr>
              <a:t>Typically a Bullying Case contains Disparate Treatment</a:t>
            </a:r>
          </a:p>
          <a:p>
            <a:pPr marL="914400" lvl="1" indent="-457200">
              <a:buFont typeface="Arial" panose="020B0604020202020204" pitchFamily="34" charset="0"/>
              <a:buChar char="•"/>
            </a:pPr>
            <a:r>
              <a:rPr lang="en-US" sz="3600" b="1" dirty="0">
                <a:latin typeface="Century Gothic" panose="020B0502020202020204" pitchFamily="34" charset="0"/>
              </a:rPr>
              <a:t>Article 4.1B –State’s Rights Article</a:t>
            </a:r>
          </a:p>
          <a:p>
            <a:pPr marL="1371600" lvl="2" indent="-457200">
              <a:buFont typeface="Arial" panose="020B0604020202020204" pitchFamily="34" charset="0"/>
              <a:buChar char="•"/>
            </a:pPr>
            <a:r>
              <a:rPr lang="en-US" sz="3600" b="1" dirty="0">
                <a:latin typeface="Century Gothic" panose="020B0502020202020204" pitchFamily="34" charset="0"/>
              </a:rPr>
              <a:t>Do not file this as a grievance-This has to do with adjudication of this part of the case</a:t>
            </a:r>
          </a:p>
          <a:p>
            <a:pPr marL="1371600" lvl="2" indent="-457200">
              <a:buFont typeface="Arial" panose="020B0604020202020204" pitchFamily="34" charset="0"/>
              <a:buChar char="•"/>
            </a:pPr>
            <a:r>
              <a:rPr lang="en-US" sz="3600" b="1" dirty="0">
                <a:latin typeface="Century Gothic" panose="020B0502020202020204" pitchFamily="34" charset="0"/>
              </a:rPr>
              <a:t>But in your email, imply that this article could have been violated by each event that is being documented in this way.</a:t>
            </a:r>
          </a:p>
        </p:txBody>
      </p:sp>
    </p:spTree>
    <p:extLst>
      <p:ext uri="{BB962C8B-B14F-4D97-AF65-F5344CB8AC3E}">
        <p14:creationId xmlns:p14="http://schemas.microsoft.com/office/powerpoint/2010/main" val="4068472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99D0B79-9998-442E-B219-95A962D0D873}"/>
              </a:ext>
            </a:extLst>
          </p:cNvPr>
          <p:cNvSpPr txBox="1"/>
          <p:nvPr/>
        </p:nvSpPr>
        <p:spPr>
          <a:xfrm>
            <a:off x="227619" y="215845"/>
            <a:ext cx="11537923" cy="5078313"/>
          </a:xfrm>
          <a:prstGeom prst="rect">
            <a:avLst/>
          </a:prstGeom>
          <a:noFill/>
        </p:spPr>
        <p:txBody>
          <a:bodyPr wrap="square" rtlCol="0">
            <a:spAutoFit/>
          </a:bodyPr>
          <a:lstStyle/>
          <a:p>
            <a:pPr algn="ctr"/>
            <a:r>
              <a:rPr lang="en-US" sz="3600" b="1" u="sng" dirty="0">
                <a:latin typeface="Century Gothic" panose="020B0502020202020204" pitchFamily="34" charset="0"/>
              </a:rPr>
              <a:t>Ask For File Reviews in Both the OPF and Drop File</a:t>
            </a:r>
          </a:p>
          <a:p>
            <a:pPr algn="ctr"/>
            <a:r>
              <a:rPr lang="en-US" sz="3600" b="1" dirty="0">
                <a:latin typeface="Century Gothic" panose="020B0502020202020204" pitchFamily="34" charset="0"/>
              </a:rPr>
              <a:t>We will Be Looking for Information Related to Performance of the Member both Prior to the events of Bullying and compared to After the Bullying Events Started.</a:t>
            </a:r>
          </a:p>
          <a:p>
            <a:pPr algn="ctr"/>
            <a:r>
              <a:rPr lang="en-US" sz="3600" b="1" dirty="0">
                <a:latin typeface="Century Gothic" panose="020B0502020202020204" pitchFamily="34" charset="0"/>
              </a:rPr>
              <a:t>Usually the target is the most productive, most knowledgeable person or a veteran in the unit.</a:t>
            </a:r>
          </a:p>
          <a:p>
            <a:pPr algn="ctr"/>
            <a:r>
              <a:rPr lang="en-US" sz="3600" b="1" dirty="0">
                <a:latin typeface="Century Gothic" panose="020B0502020202020204" pitchFamily="34" charset="0"/>
              </a:rPr>
              <a:t>Outcome: </a:t>
            </a:r>
            <a:r>
              <a:rPr lang="en-US" sz="3600" b="1" i="1" dirty="0">
                <a:latin typeface="Century Gothic" panose="020B0502020202020204" pitchFamily="34" charset="0"/>
              </a:rPr>
              <a:t>We are looking for a drop off in production due to the stress of the bullying</a:t>
            </a:r>
            <a:r>
              <a:rPr lang="en-US" sz="3600" b="1" dirty="0">
                <a:latin typeface="Century Gothic" panose="020B0502020202020204" pitchFamily="34" charset="0"/>
              </a:rPr>
              <a:t>.</a:t>
            </a:r>
          </a:p>
        </p:txBody>
      </p:sp>
    </p:spTree>
    <p:extLst>
      <p:ext uri="{BB962C8B-B14F-4D97-AF65-F5344CB8AC3E}">
        <p14:creationId xmlns:p14="http://schemas.microsoft.com/office/powerpoint/2010/main" val="3657045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7180CEB-5BF1-43F2-B07D-604C3A6FAB1A}"/>
              </a:ext>
            </a:extLst>
          </p:cNvPr>
          <p:cNvSpPr txBox="1"/>
          <p:nvPr/>
        </p:nvSpPr>
        <p:spPr>
          <a:xfrm>
            <a:off x="255090" y="372824"/>
            <a:ext cx="11663506" cy="6124754"/>
          </a:xfrm>
          <a:prstGeom prst="rect">
            <a:avLst/>
          </a:prstGeom>
          <a:noFill/>
        </p:spPr>
        <p:txBody>
          <a:bodyPr wrap="square" rtlCol="0">
            <a:spAutoFit/>
          </a:bodyPr>
          <a:lstStyle/>
          <a:p>
            <a:pPr algn="ctr"/>
            <a:r>
              <a:rPr lang="en-US" sz="4000" b="1" dirty="0">
                <a:latin typeface="Century Gothic" panose="020B0502020202020204" pitchFamily="34" charset="0"/>
              </a:rPr>
              <a:t>Member’s Diary of Events</a:t>
            </a:r>
          </a:p>
          <a:p>
            <a:r>
              <a:rPr lang="en-US" sz="3200" b="1" dirty="0">
                <a:latin typeface="Century Gothic" panose="020B0502020202020204" pitchFamily="34" charset="0"/>
              </a:rPr>
              <a:t>The Diary needs to include the following information in each entry:</a:t>
            </a:r>
          </a:p>
          <a:p>
            <a:pPr marL="514350" indent="-514350">
              <a:buFont typeface="+mj-lt"/>
              <a:buAutoNum type="arabicPeriod"/>
            </a:pPr>
            <a:r>
              <a:rPr lang="en-US" sz="3200" b="1" dirty="0">
                <a:latin typeface="Century Gothic" panose="020B0502020202020204" pitchFamily="34" charset="0"/>
              </a:rPr>
              <a:t>Who committed the event</a:t>
            </a:r>
          </a:p>
          <a:p>
            <a:pPr marL="514350" indent="-514350">
              <a:buFont typeface="+mj-lt"/>
              <a:buAutoNum type="arabicPeriod"/>
            </a:pPr>
            <a:r>
              <a:rPr lang="en-US" sz="3200" b="1" dirty="0">
                <a:latin typeface="Century Gothic" panose="020B0502020202020204" pitchFamily="34" charset="0"/>
              </a:rPr>
              <a:t>What was the event</a:t>
            </a:r>
          </a:p>
          <a:p>
            <a:pPr marL="514350" indent="-514350">
              <a:buFont typeface="+mj-lt"/>
              <a:buAutoNum type="arabicPeriod"/>
            </a:pPr>
            <a:r>
              <a:rPr lang="en-US" sz="3200" b="1" dirty="0">
                <a:latin typeface="Century Gothic" panose="020B0502020202020204" pitchFamily="34" charset="0"/>
              </a:rPr>
              <a:t>Where the event took place</a:t>
            </a:r>
          </a:p>
          <a:p>
            <a:pPr marL="514350" indent="-514350">
              <a:buFont typeface="+mj-lt"/>
              <a:buAutoNum type="arabicPeriod"/>
            </a:pPr>
            <a:r>
              <a:rPr lang="en-US" sz="3200" b="1" dirty="0">
                <a:latin typeface="Century Gothic" panose="020B0502020202020204" pitchFamily="34" charset="0"/>
              </a:rPr>
              <a:t>Why the event took place</a:t>
            </a:r>
          </a:p>
          <a:p>
            <a:pPr marL="514350" indent="-514350">
              <a:buFont typeface="+mj-lt"/>
              <a:buAutoNum type="arabicPeriod"/>
            </a:pPr>
            <a:r>
              <a:rPr lang="en-US" sz="3200" b="1" dirty="0">
                <a:latin typeface="Century Gothic" panose="020B0502020202020204" pitchFamily="34" charset="0"/>
              </a:rPr>
              <a:t>Any witnesses and/or witnesses’ reactions. If any, what information, if any, was shared by the target with witnesses</a:t>
            </a:r>
          </a:p>
          <a:p>
            <a:pPr marL="514350" indent="-514350">
              <a:buFont typeface="+mj-lt"/>
              <a:buAutoNum type="arabicPeriod"/>
            </a:pPr>
            <a:r>
              <a:rPr lang="en-US" sz="3200" b="1" dirty="0">
                <a:solidFill>
                  <a:srgbClr val="FF0000"/>
                </a:solidFill>
                <a:latin typeface="Century Gothic" panose="020B0502020202020204" pitchFamily="34" charset="0"/>
              </a:rPr>
              <a:t>How the event made the member/target feel-</a:t>
            </a:r>
            <a:r>
              <a:rPr lang="en-US" sz="3200" b="1" dirty="0">
                <a:latin typeface="Century Gothic" panose="020B0502020202020204" pitchFamily="34" charset="0"/>
              </a:rPr>
              <a:t>This is a very important component of each entry</a:t>
            </a:r>
            <a:endParaRPr lang="en-US" sz="3200" b="1"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834486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4269677-E59E-4676-9CB0-97CBD7B07301}"/>
              </a:ext>
            </a:extLst>
          </p:cNvPr>
          <p:cNvSpPr txBox="1"/>
          <p:nvPr/>
        </p:nvSpPr>
        <p:spPr>
          <a:xfrm>
            <a:off x="349277" y="294335"/>
            <a:ext cx="11596790" cy="6863417"/>
          </a:xfrm>
          <a:prstGeom prst="rect">
            <a:avLst/>
          </a:prstGeom>
          <a:noFill/>
        </p:spPr>
        <p:txBody>
          <a:bodyPr wrap="square" rtlCol="0">
            <a:spAutoFit/>
          </a:bodyPr>
          <a:lstStyle/>
          <a:p>
            <a:r>
              <a:rPr lang="en-US" sz="4000" b="1" dirty="0">
                <a:latin typeface="Century Gothic" panose="020B0502020202020204" pitchFamily="34" charset="0"/>
              </a:rPr>
              <a:t>Other Important Components Necessary to the CASE</a:t>
            </a:r>
          </a:p>
          <a:p>
            <a:pPr marL="571500" indent="-571500">
              <a:buFont typeface="Arial" panose="020B0604020202020204" pitchFamily="34" charset="0"/>
              <a:buChar char="•"/>
            </a:pPr>
            <a:r>
              <a:rPr lang="en-US" sz="4000" b="1" dirty="0">
                <a:latin typeface="Century Gothic" panose="020B0502020202020204" pitchFamily="34" charset="0"/>
              </a:rPr>
              <a:t>Add as many exhibits as necessary to prove the case</a:t>
            </a:r>
          </a:p>
          <a:p>
            <a:pPr marL="571500" indent="-571500">
              <a:buFont typeface="Arial" panose="020B0604020202020204" pitchFamily="34" charset="0"/>
              <a:buChar char="•"/>
            </a:pPr>
            <a:r>
              <a:rPr lang="en-US" sz="4000" b="1" dirty="0">
                <a:latin typeface="Century Gothic" panose="020B0502020202020204" pitchFamily="34" charset="0"/>
              </a:rPr>
              <a:t>Witness Statements and/or Affidavits</a:t>
            </a:r>
          </a:p>
          <a:p>
            <a:pPr marL="571500" indent="-571500">
              <a:buFont typeface="Arial" panose="020B0604020202020204" pitchFamily="34" charset="0"/>
              <a:buChar char="•"/>
            </a:pPr>
            <a:r>
              <a:rPr lang="en-US" sz="4000" b="1" dirty="0">
                <a:latin typeface="Century Gothic" panose="020B0502020202020204" pitchFamily="34" charset="0"/>
              </a:rPr>
              <a:t>A Documentation of the Internal Politics</a:t>
            </a:r>
          </a:p>
          <a:p>
            <a:pPr marL="1485900" lvl="2" indent="-571500">
              <a:buFont typeface="Arial" panose="020B0604020202020204" pitchFamily="34" charset="0"/>
              <a:buChar char="•"/>
            </a:pPr>
            <a:r>
              <a:rPr lang="en-US" sz="4000" b="1" dirty="0">
                <a:latin typeface="Century Gothic" panose="020B0502020202020204" pitchFamily="34" charset="0"/>
              </a:rPr>
              <a:t>This may show an unwillingness to testify</a:t>
            </a:r>
          </a:p>
          <a:p>
            <a:pPr marL="1485900" lvl="2" indent="-571500">
              <a:buFont typeface="Arial" panose="020B0604020202020204" pitchFamily="34" charset="0"/>
              <a:buChar char="•"/>
            </a:pPr>
            <a:r>
              <a:rPr lang="en-US" sz="4000" b="1" dirty="0">
                <a:latin typeface="Century Gothic" panose="020B0502020202020204" pitchFamily="34" charset="0"/>
              </a:rPr>
              <a:t>Coworkers betraying the member</a:t>
            </a:r>
          </a:p>
          <a:p>
            <a:pPr marL="1485900" lvl="2" indent="-571500">
              <a:buFont typeface="Arial" panose="020B0604020202020204" pitchFamily="34" charset="0"/>
              <a:buChar char="•"/>
            </a:pPr>
            <a:r>
              <a:rPr lang="en-US" sz="4000" b="1" dirty="0">
                <a:latin typeface="Century Gothic" panose="020B0502020202020204" pitchFamily="34" charset="0"/>
              </a:rPr>
              <a:t>Or Both</a:t>
            </a:r>
          </a:p>
          <a:p>
            <a:pPr marL="571500" indent="-571500">
              <a:buFont typeface="Arial" panose="020B0604020202020204" pitchFamily="34" charset="0"/>
              <a:buChar char="•"/>
            </a:pPr>
            <a:r>
              <a:rPr lang="en-US" sz="4000" b="1" dirty="0">
                <a:latin typeface="Century Gothic" panose="020B0502020202020204" pitchFamily="34" charset="0"/>
              </a:rPr>
              <a:t>Avoid self-blame in the narrative</a:t>
            </a:r>
          </a:p>
          <a:p>
            <a:pPr marL="571500" indent="-571500">
              <a:buFont typeface="Arial" panose="020B0604020202020204" pitchFamily="34" charset="0"/>
              <a:buChar char="•"/>
            </a:pPr>
            <a:endParaRPr lang="en-US" sz="4000" b="1" dirty="0">
              <a:latin typeface="Century Gothic" panose="020B0502020202020204" pitchFamily="34" charset="0"/>
            </a:endParaRPr>
          </a:p>
        </p:txBody>
      </p:sp>
    </p:spTree>
    <p:extLst>
      <p:ext uri="{BB962C8B-B14F-4D97-AF65-F5344CB8AC3E}">
        <p14:creationId xmlns:p14="http://schemas.microsoft.com/office/powerpoint/2010/main" val="2204039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4E0A76C-4102-4302-ACAC-4B6B8CDFCC99}"/>
              </a:ext>
            </a:extLst>
          </p:cNvPr>
          <p:cNvSpPr txBox="1"/>
          <p:nvPr/>
        </p:nvSpPr>
        <p:spPr>
          <a:xfrm>
            <a:off x="204072" y="231543"/>
            <a:ext cx="11482980" cy="5786199"/>
          </a:xfrm>
          <a:prstGeom prst="rect">
            <a:avLst/>
          </a:prstGeom>
          <a:noFill/>
        </p:spPr>
        <p:txBody>
          <a:bodyPr wrap="square" rtlCol="0">
            <a:spAutoFit/>
          </a:bodyPr>
          <a:lstStyle/>
          <a:p>
            <a:pPr algn="ctr"/>
            <a:r>
              <a:rPr lang="en-US" sz="4000" b="1" dirty="0">
                <a:latin typeface="Century Gothic" panose="020B0502020202020204" pitchFamily="34" charset="0"/>
              </a:rPr>
              <a:t>How To Put It All Together</a:t>
            </a:r>
          </a:p>
          <a:p>
            <a:pPr marL="742950" indent="-742950">
              <a:buFont typeface="+mj-lt"/>
              <a:buAutoNum type="arabicPeriod"/>
            </a:pPr>
            <a:r>
              <a:rPr lang="en-US" sz="3000" b="1" dirty="0">
                <a:latin typeface="Century Gothic" panose="020B0502020202020204" pitchFamily="34" charset="0"/>
              </a:rPr>
              <a:t>The member will have to make the rough draft of the complaint from all of these elements</a:t>
            </a:r>
          </a:p>
          <a:p>
            <a:pPr marL="1200150" lvl="1" indent="-742950">
              <a:buFont typeface="+mj-lt"/>
              <a:buAutoNum type="alphaLcParenR"/>
            </a:pPr>
            <a:r>
              <a:rPr lang="en-US" sz="3000" b="1" dirty="0">
                <a:latin typeface="Century Gothic" panose="020B0502020202020204" pitchFamily="34" charset="0"/>
              </a:rPr>
              <a:t>This may prove to be a difficult task for the emotionally injured member</a:t>
            </a:r>
          </a:p>
          <a:p>
            <a:pPr marL="1657350" lvl="2" indent="-742950">
              <a:buFont typeface="+mj-lt"/>
              <a:buAutoNum type="alphaLcParenR"/>
            </a:pPr>
            <a:r>
              <a:rPr lang="en-US" sz="3000" b="1" dirty="0">
                <a:latin typeface="Century Gothic" panose="020B0502020202020204" pitchFamily="34" charset="0"/>
              </a:rPr>
              <a:t>Help the member by breaking the narrative task into sections rather than wait for a completed comprehensive first draft</a:t>
            </a:r>
          </a:p>
          <a:p>
            <a:pPr marL="1657350" lvl="2" indent="-742950">
              <a:buFont typeface="+mj-lt"/>
              <a:buAutoNum type="alphaLcParenR"/>
            </a:pPr>
            <a:r>
              <a:rPr lang="en-US" sz="3000" b="1" dirty="0">
                <a:latin typeface="Century Gothic" panose="020B0502020202020204" pitchFamily="34" charset="0"/>
              </a:rPr>
              <a:t>Follow through is hard for all bullied targets when in the early stages of abuse.</a:t>
            </a:r>
          </a:p>
          <a:p>
            <a:pPr marL="1200150" lvl="1" indent="-742950">
              <a:buFont typeface="+mj-lt"/>
              <a:buAutoNum type="alphaLcParenR"/>
            </a:pPr>
            <a:r>
              <a:rPr lang="en-US" sz="3000" b="1" dirty="0">
                <a:latin typeface="Century Gothic" panose="020B0502020202020204" pitchFamily="34" charset="0"/>
              </a:rPr>
              <a:t>This is due to the fact that as the representative you do not know “How each event made you feel”</a:t>
            </a:r>
          </a:p>
        </p:txBody>
      </p:sp>
    </p:spTree>
    <p:extLst>
      <p:ext uri="{BB962C8B-B14F-4D97-AF65-F5344CB8AC3E}">
        <p14:creationId xmlns:p14="http://schemas.microsoft.com/office/powerpoint/2010/main" val="1883921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B4DBCCB-7B7C-493C-B769-07422B77DDE0}"/>
              </a:ext>
            </a:extLst>
          </p:cNvPr>
          <p:cNvSpPr txBox="1"/>
          <p:nvPr/>
        </p:nvSpPr>
        <p:spPr>
          <a:xfrm>
            <a:off x="364975" y="247241"/>
            <a:ext cx="11588941" cy="7263527"/>
          </a:xfrm>
          <a:prstGeom prst="rect">
            <a:avLst/>
          </a:prstGeom>
          <a:noFill/>
        </p:spPr>
        <p:txBody>
          <a:bodyPr wrap="square" rtlCol="0">
            <a:spAutoFit/>
          </a:bodyPr>
          <a:lstStyle/>
          <a:p>
            <a:pPr marL="514350" indent="-514350">
              <a:buAutoNum type="alphaLcParenR" startAt="3"/>
            </a:pPr>
            <a:r>
              <a:rPr lang="en-US" sz="3200" b="1" dirty="0">
                <a:latin typeface="Century Gothic" panose="020B0502020202020204" pitchFamily="34" charset="0"/>
              </a:rPr>
              <a:t>The Steward can, however, aid the member in making the draft read a consistent story of what the member faced at the workplace</a:t>
            </a:r>
          </a:p>
          <a:p>
            <a:pPr marL="514350" indent="-514350">
              <a:buAutoNum type="alphaLcParenR" startAt="3"/>
            </a:pPr>
            <a:r>
              <a:rPr lang="en-US" sz="3200" b="1" dirty="0">
                <a:latin typeface="Century Gothic" panose="020B0502020202020204" pitchFamily="34" charset="0"/>
              </a:rPr>
              <a:t>Aid the member into making the final draft of the complaint-The same things apply with the final draft as with the rough draft.</a:t>
            </a:r>
          </a:p>
          <a:p>
            <a:pPr marL="514350" indent="-514350">
              <a:buAutoNum type="alphaLcParenR" startAt="3"/>
            </a:pPr>
            <a:r>
              <a:rPr lang="en-US" sz="3200" b="1" dirty="0">
                <a:latin typeface="Century Gothic" panose="020B0502020202020204" pitchFamily="34" charset="0"/>
              </a:rPr>
              <a:t>Finally, aid the member with making an Executive Summary</a:t>
            </a:r>
          </a:p>
          <a:p>
            <a:pPr marL="971550" lvl="1" indent="-514350">
              <a:buFont typeface="+mj-lt"/>
              <a:buAutoNum type="alphaLcParenR"/>
            </a:pPr>
            <a:r>
              <a:rPr lang="en-US" sz="3200" b="1" dirty="0">
                <a:latin typeface="Century Gothic" panose="020B0502020202020204" pitchFamily="34" charset="0"/>
              </a:rPr>
              <a:t>The purpose of this is to allow the outside agencies (DFEH or EEOC) make a decision based upon what is in the Executive Summary. They do not have the time to read the full complaint when first taking on your case. </a:t>
            </a:r>
          </a:p>
          <a:p>
            <a:pPr marL="1428750" lvl="2" indent="-514350">
              <a:buAutoNum type="alphaLcParenR" startAt="3"/>
            </a:pPr>
            <a:endParaRPr lang="en-US" sz="3200" b="1" dirty="0">
              <a:latin typeface="Century Gothic" panose="020B0502020202020204" pitchFamily="34" charset="0"/>
            </a:endParaRPr>
          </a:p>
          <a:p>
            <a:endParaRPr lang="en-US" dirty="0"/>
          </a:p>
        </p:txBody>
      </p:sp>
    </p:spTree>
    <p:extLst>
      <p:ext uri="{BB962C8B-B14F-4D97-AF65-F5344CB8AC3E}">
        <p14:creationId xmlns:p14="http://schemas.microsoft.com/office/powerpoint/2010/main" val="696326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1207</Words>
  <Application>Microsoft Office PowerPoint</Application>
  <PresentationFormat>Widescreen</PresentationFormat>
  <Paragraphs>78</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Office Theme</vt:lpstr>
      <vt:lpstr>How to Build A Bullying Case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Build A Bullying Case</dc:title>
  <dc:creator>Jeffrey Recht</dc:creator>
  <cp:lastModifiedBy>Angie Martinez</cp:lastModifiedBy>
  <cp:revision>32</cp:revision>
  <dcterms:created xsi:type="dcterms:W3CDTF">2019-03-10T17:18:08Z</dcterms:created>
  <dcterms:modified xsi:type="dcterms:W3CDTF">2020-08-22T18:21:46Z</dcterms:modified>
</cp:coreProperties>
</file>