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993" autoAdjust="0"/>
    <p:restoredTop sz="94660"/>
  </p:normalViewPr>
  <p:slideViewPr>
    <p:cSldViewPr snapToGrid="0">
      <p:cViewPr varScale="1">
        <p:scale>
          <a:sx n="108" d="100"/>
          <a:sy n="108" d="100"/>
        </p:scale>
        <p:origin x="636" y="76"/>
      </p:cViewPr>
      <p:guideLst/>
    </p:cSldViewPr>
  </p:slideViewPr>
  <p:notesTextViewPr>
    <p:cViewPr>
      <p:scale>
        <a:sx n="1" d="1"/>
        <a:sy n="1" d="1"/>
      </p:scale>
      <p:origin x="0" y="0"/>
    </p:cViewPr>
  </p:notesTextViewPr>
  <p:notesViewPr>
    <p:cSldViewPr snapToGrid="0">
      <p:cViewPr varScale="1">
        <p:scale>
          <a:sx n="84" d="100"/>
          <a:sy n="84" d="100"/>
        </p:scale>
        <p:origin x="3900"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05527-41C4-429B-B195-C7D1FE015ADC}" type="datetimeFigureOut">
              <a:rPr lang="en-US" smtClean="0"/>
              <a:t>7/6/2024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2424E1-A3AF-4CEA-852F-4F821A72AD71}" type="slidenum">
              <a:rPr lang="en-US" smtClean="0"/>
              <a:t>‹#›</a:t>
            </a:fld>
            <a:endParaRPr lang="en-US"/>
          </a:p>
        </p:txBody>
      </p:sp>
    </p:spTree>
    <p:extLst>
      <p:ext uri="{BB962C8B-B14F-4D97-AF65-F5344CB8AC3E}">
        <p14:creationId xmlns:p14="http://schemas.microsoft.com/office/powerpoint/2010/main" val="2171600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2313" y="1223963"/>
            <a:ext cx="5486400" cy="3086100"/>
          </a:xfrm>
        </p:spPr>
      </p:sp>
      <p:sp>
        <p:nvSpPr>
          <p:cNvPr id="3" name="Notes Placeholder 2"/>
          <p:cNvSpPr>
            <a:spLocks noGrp="1"/>
          </p:cNvSpPr>
          <p:nvPr>
            <p:ph type="body" idx="1"/>
          </p:nvPr>
        </p:nvSpPr>
        <p:spPr>
          <a:xfrm>
            <a:off x="722313" y="4437126"/>
            <a:ext cx="5486400" cy="3600450"/>
          </a:xfrm>
        </p:spPr>
        <p:txBody>
          <a:bodyPr/>
          <a:lstStyle/>
          <a:p>
            <a:r>
              <a:rPr lang="en-US" sz="1600" b="1" dirty="0"/>
              <a:t>This Diary serves as a time line of the series of events. Here is what we recommend to be in the diary:</a:t>
            </a:r>
          </a:p>
          <a:p>
            <a:r>
              <a:rPr lang="en-US" sz="1600" dirty="0">
                <a:effectLst/>
              </a:rPr>
              <a:t>In this diary, you need to record all of the events that are happening to you. In each entry, you need to answer the following questions:</a:t>
            </a:r>
          </a:p>
          <a:p>
            <a:r>
              <a:rPr lang="en-US" sz="1600" dirty="0">
                <a:effectLst/>
              </a:rPr>
              <a:t>1. Who were involved in this event?</a:t>
            </a:r>
          </a:p>
          <a:p>
            <a:r>
              <a:rPr lang="en-US" sz="1600" dirty="0">
                <a:effectLst/>
              </a:rPr>
              <a:t>2. Where did the event take place?</a:t>
            </a:r>
          </a:p>
          <a:p>
            <a:r>
              <a:rPr lang="en-US" sz="1600" dirty="0">
                <a:effectLst/>
              </a:rPr>
              <a:t>3. Were there any witnesses?</a:t>
            </a:r>
          </a:p>
          <a:p>
            <a:r>
              <a:rPr lang="en-US" sz="1600" dirty="0">
                <a:effectLst/>
              </a:rPr>
              <a:t>4. Why did the event take place?</a:t>
            </a:r>
          </a:p>
          <a:p>
            <a:r>
              <a:rPr lang="en-US" sz="1600" dirty="0">
                <a:effectLst/>
              </a:rPr>
              <a:t>5. What was the event-a </a:t>
            </a:r>
            <a:r>
              <a:rPr lang="en-US" sz="1600" dirty="0" err="1">
                <a:effectLst/>
              </a:rPr>
              <a:t>discription</a:t>
            </a:r>
            <a:r>
              <a:rPr lang="en-US" sz="1600" dirty="0">
                <a:effectLst/>
              </a:rPr>
              <a:t> of the event?</a:t>
            </a:r>
          </a:p>
          <a:p>
            <a:r>
              <a:rPr lang="en-US" sz="1600" dirty="0">
                <a:effectLst/>
              </a:rPr>
              <a:t>6. How did this event make you feel?    </a:t>
            </a:r>
          </a:p>
          <a:p>
            <a:r>
              <a:rPr lang="en-US" sz="1600" dirty="0">
                <a:effectLst/>
              </a:rPr>
              <a:t>This last question, is very important to your case. Do Not Keep this diary at work. This is because, if the employer gets a hold of it, it becomes the employer's property. You need this diary to form the basis of any complaint that you may want to file later.</a:t>
            </a:r>
          </a:p>
          <a:p>
            <a:r>
              <a:rPr lang="en-US" dirty="0">
                <a:effectLst/>
              </a:rPr>
              <a:t>.</a:t>
            </a:r>
          </a:p>
          <a:p>
            <a:endParaRPr lang="en-US" sz="1600" b="1" dirty="0"/>
          </a:p>
        </p:txBody>
      </p:sp>
      <p:sp>
        <p:nvSpPr>
          <p:cNvPr id="4" name="Slide Number Placeholder 3"/>
          <p:cNvSpPr>
            <a:spLocks noGrp="1"/>
          </p:cNvSpPr>
          <p:nvPr>
            <p:ph type="sldNum" sz="quarter" idx="5"/>
          </p:nvPr>
        </p:nvSpPr>
        <p:spPr/>
        <p:txBody>
          <a:bodyPr/>
          <a:lstStyle/>
          <a:p>
            <a:fld id="{682424E1-A3AF-4CEA-852F-4F821A72AD71}" type="slidenum">
              <a:rPr lang="en-US" smtClean="0"/>
              <a:t>1</a:t>
            </a:fld>
            <a:endParaRPr lang="en-US"/>
          </a:p>
        </p:txBody>
      </p:sp>
    </p:spTree>
    <p:extLst>
      <p:ext uri="{BB962C8B-B14F-4D97-AF65-F5344CB8AC3E}">
        <p14:creationId xmlns:p14="http://schemas.microsoft.com/office/powerpoint/2010/main" val="1616936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a:effectLst/>
              </a:rPr>
              <a:t>Additional Items Necessary</a:t>
            </a:r>
            <a:endParaRPr lang="en-US" sz="1600" dirty="0">
              <a:effectLst/>
            </a:endParaRPr>
          </a:p>
          <a:p>
            <a:r>
              <a:rPr lang="en-US" sz="1600" dirty="0">
                <a:effectLst/>
              </a:rPr>
              <a:t>You will want to keep email(s) involved in any incident, Policy updates, meeting notes, etc.  These will later become exhibits to any future complaint that you may want to file</a:t>
            </a:r>
            <a:endParaRPr lang="en-US" sz="1600" b="1" dirty="0">
              <a:effectLst/>
            </a:endParaRPr>
          </a:p>
          <a:p>
            <a:r>
              <a:rPr lang="en-US" sz="1600" b="1" dirty="0">
                <a:effectLst/>
              </a:rPr>
              <a:t>Recoding Audios and/or Videos</a:t>
            </a:r>
            <a:endParaRPr lang="en-US" sz="1600" dirty="0">
              <a:effectLst/>
            </a:endParaRPr>
          </a:p>
          <a:p>
            <a:r>
              <a:rPr lang="en-US" sz="1600" b="1" dirty="0">
                <a:effectLst/>
              </a:rPr>
              <a:t>Caution:  </a:t>
            </a:r>
            <a:r>
              <a:rPr lang="en-US" sz="1600" dirty="0">
                <a:effectLst/>
              </a:rPr>
              <a:t>Before you record either one of these, check your local laws before you do, since in some states, you may have to get the other party's permission before you are able to record them either as an audio or video. </a:t>
            </a:r>
            <a:r>
              <a:rPr lang="en-US" sz="1600" b="1" i="1" dirty="0">
                <a:effectLst/>
              </a:rPr>
              <a:t>But, if you have not complied with the local laws, you could be found to be liable for damages under those local laws</a:t>
            </a:r>
            <a:endParaRPr lang="en-US" sz="1600" dirty="0">
              <a:effectLst/>
            </a:endParaRPr>
          </a:p>
          <a:p>
            <a:r>
              <a:rPr lang="en-US" sz="1600" dirty="0">
                <a:effectLst/>
              </a:rPr>
              <a:t>If you have complied with the local laws on recording the audio or video of an incident, it will become another exhibit of a future complaint. </a:t>
            </a:r>
          </a:p>
          <a:p>
            <a:r>
              <a:rPr lang="en-US" sz="1600" b="1" dirty="0">
                <a:effectLst/>
              </a:rPr>
              <a:t>Note: it is always better make your entries into your diary when they are fresh in your mind rather than waiting weeks to make the entries when it is possible to miss some important details that could sink you complaint later when filed.</a:t>
            </a:r>
            <a:endParaRPr lang="en-US" sz="1600" dirty="0">
              <a:effectLst/>
            </a:endParaRPr>
          </a:p>
          <a:p>
            <a:endParaRPr lang="en-US" dirty="0"/>
          </a:p>
        </p:txBody>
      </p:sp>
      <p:sp>
        <p:nvSpPr>
          <p:cNvPr id="4" name="Slide Number Placeholder 3"/>
          <p:cNvSpPr>
            <a:spLocks noGrp="1"/>
          </p:cNvSpPr>
          <p:nvPr>
            <p:ph type="sldNum" sz="quarter" idx="5"/>
          </p:nvPr>
        </p:nvSpPr>
        <p:spPr/>
        <p:txBody>
          <a:bodyPr/>
          <a:lstStyle/>
          <a:p>
            <a:fld id="{682424E1-A3AF-4CEA-852F-4F821A72AD71}" type="slidenum">
              <a:rPr lang="en-US" smtClean="0"/>
              <a:t>2</a:t>
            </a:fld>
            <a:endParaRPr lang="en-US"/>
          </a:p>
        </p:txBody>
      </p:sp>
      <p:sp>
        <p:nvSpPr>
          <p:cNvPr id="5" name="TextBox 4">
            <a:extLst>
              <a:ext uri="{FF2B5EF4-FFF2-40B4-BE49-F238E27FC236}">
                <a16:creationId xmlns:a16="http://schemas.microsoft.com/office/drawing/2014/main" id="{36A23310-EAFF-BA5B-58BD-73ADFDA841EA}"/>
              </a:ext>
            </a:extLst>
          </p:cNvPr>
          <p:cNvSpPr txBox="1"/>
          <p:nvPr/>
        </p:nvSpPr>
        <p:spPr>
          <a:xfrm>
            <a:off x="1741017" y="1803162"/>
            <a:ext cx="4667098" cy="461665"/>
          </a:xfrm>
          <a:prstGeom prst="rect">
            <a:avLst/>
          </a:prstGeom>
          <a:noFill/>
        </p:spPr>
        <p:txBody>
          <a:bodyPr wrap="square" rtlCol="0">
            <a:spAutoFit/>
          </a:bodyPr>
          <a:lstStyle/>
          <a:p>
            <a:r>
              <a:rPr lang="en-US" sz="2400" b="1" dirty="0"/>
              <a:t>Additional Items Necessary</a:t>
            </a:r>
          </a:p>
        </p:txBody>
      </p:sp>
    </p:spTree>
    <p:extLst>
      <p:ext uri="{BB962C8B-B14F-4D97-AF65-F5344CB8AC3E}">
        <p14:creationId xmlns:p14="http://schemas.microsoft.com/office/powerpoint/2010/main" val="2216181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Building your complaint may need a lot of work. You will need to get statements from witnesses, in written form. This may be a difficult task since witnesses typically believe that if they attest to your events, the </a:t>
            </a:r>
            <a:r>
              <a:rPr lang="en-US" dirty="0" err="1">
                <a:effectLst/>
              </a:rPr>
              <a:t>perpetraitor</a:t>
            </a:r>
            <a:r>
              <a:rPr lang="en-US" dirty="0">
                <a:effectLst/>
              </a:rPr>
              <a:t> will come after them. But do not be discouraged by this.</a:t>
            </a:r>
          </a:p>
          <a:p>
            <a:br>
              <a:rPr lang="en-US" dirty="0">
                <a:effectLst/>
              </a:rPr>
            </a:br>
            <a:endParaRPr lang="en-US" dirty="0">
              <a:effectLst/>
            </a:endParaRPr>
          </a:p>
          <a:p>
            <a:r>
              <a:rPr lang="en-US" dirty="0">
                <a:effectLst/>
              </a:rPr>
              <a:t>Each state has their equivalent of the Freedom of Information Act. You can use these laws to get internal documents that is related to your case. </a:t>
            </a:r>
            <a:r>
              <a:rPr lang="en-US" b="1" dirty="0">
                <a:effectLst/>
              </a:rPr>
              <a:t>Caution: </a:t>
            </a:r>
            <a:r>
              <a:rPr lang="en-US" dirty="0">
                <a:effectLst/>
              </a:rPr>
              <a:t>Personnel </a:t>
            </a:r>
            <a:r>
              <a:rPr lang="en-US" dirty="0" err="1">
                <a:effectLst/>
              </a:rPr>
              <a:t>recods</a:t>
            </a:r>
            <a:r>
              <a:rPr lang="en-US" dirty="0">
                <a:effectLst/>
              </a:rPr>
              <a:t> are always considered confidential and most likely will not be released to you. For example: If you are seeking records on </a:t>
            </a:r>
            <a:r>
              <a:rPr lang="en-US" dirty="0" err="1">
                <a:effectLst/>
              </a:rPr>
              <a:t>disiplinary</a:t>
            </a:r>
            <a:r>
              <a:rPr lang="en-US" dirty="0">
                <a:effectLst/>
              </a:rPr>
              <a:t> actions against a </a:t>
            </a:r>
            <a:r>
              <a:rPr lang="en-US" dirty="0" err="1">
                <a:effectLst/>
              </a:rPr>
              <a:t>perpetraitor</a:t>
            </a:r>
            <a:r>
              <a:rPr lang="en-US" dirty="0">
                <a:effectLst/>
              </a:rPr>
              <a:t>, most likely your request will be denied due to confidential nature of these records. </a:t>
            </a:r>
          </a:p>
          <a:p>
            <a:br>
              <a:rPr lang="en-US" dirty="0">
                <a:effectLst/>
              </a:rPr>
            </a:br>
            <a:endParaRPr lang="en-US" dirty="0">
              <a:effectLst/>
            </a:endParaRPr>
          </a:p>
          <a:p>
            <a:r>
              <a:rPr lang="en-US" dirty="0">
                <a:effectLst/>
              </a:rPr>
              <a:t>By internal documents that are typically requested would be like emails between a </a:t>
            </a:r>
            <a:r>
              <a:rPr lang="en-US" dirty="0" err="1">
                <a:effectLst/>
              </a:rPr>
              <a:t>perpetraitor</a:t>
            </a:r>
            <a:r>
              <a:rPr lang="en-US" dirty="0">
                <a:effectLst/>
              </a:rPr>
              <a:t> and their supervisor that would be related to your event(s) of your case. </a:t>
            </a:r>
          </a:p>
          <a:p>
            <a:br>
              <a:rPr lang="en-US" dirty="0">
                <a:effectLst/>
              </a:rPr>
            </a:br>
            <a:endParaRPr lang="en-US" dirty="0">
              <a:effectLst/>
            </a:endParaRPr>
          </a:p>
          <a:p>
            <a:r>
              <a:rPr lang="en-US" dirty="0">
                <a:effectLst/>
              </a:rPr>
              <a:t>Another item, that could be asked for under these laws would be virtual meetings, since they would be considered public records. These would not fall under recording of audios and videos, since these meeting would include the </a:t>
            </a:r>
            <a:r>
              <a:rPr lang="en-US" dirty="0" err="1">
                <a:effectLst/>
              </a:rPr>
              <a:t>perpetraitor</a:t>
            </a:r>
            <a:r>
              <a:rPr lang="en-US" dirty="0">
                <a:effectLst/>
              </a:rPr>
              <a:t> and would be considered public records and that the </a:t>
            </a:r>
            <a:r>
              <a:rPr lang="en-US" dirty="0" err="1">
                <a:effectLst/>
              </a:rPr>
              <a:t>perpetraitor</a:t>
            </a:r>
            <a:r>
              <a:rPr lang="en-US" dirty="0">
                <a:effectLst/>
              </a:rPr>
              <a:t> was a willing participant in the virtual meeting. But if you request it, make sure that it is something that the local public information act covers. </a:t>
            </a:r>
          </a:p>
          <a:p>
            <a:endParaRPr lang="en-US" dirty="0"/>
          </a:p>
        </p:txBody>
      </p:sp>
      <p:sp>
        <p:nvSpPr>
          <p:cNvPr id="4" name="Slide Number Placeholder 3"/>
          <p:cNvSpPr>
            <a:spLocks noGrp="1"/>
          </p:cNvSpPr>
          <p:nvPr>
            <p:ph type="sldNum" sz="quarter" idx="5"/>
          </p:nvPr>
        </p:nvSpPr>
        <p:spPr/>
        <p:txBody>
          <a:bodyPr/>
          <a:lstStyle/>
          <a:p>
            <a:fld id="{682424E1-A3AF-4CEA-852F-4F821A72AD71}" type="slidenum">
              <a:rPr lang="en-US" smtClean="0"/>
              <a:t>3</a:t>
            </a:fld>
            <a:endParaRPr lang="en-US"/>
          </a:p>
        </p:txBody>
      </p:sp>
      <p:sp>
        <p:nvSpPr>
          <p:cNvPr id="5" name="TextBox 4">
            <a:extLst>
              <a:ext uri="{FF2B5EF4-FFF2-40B4-BE49-F238E27FC236}">
                <a16:creationId xmlns:a16="http://schemas.microsoft.com/office/drawing/2014/main" id="{DDB184F4-B595-B6FB-FBBB-C71313281FF0}"/>
              </a:ext>
            </a:extLst>
          </p:cNvPr>
          <p:cNvSpPr txBox="1"/>
          <p:nvPr/>
        </p:nvSpPr>
        <p:spPr>
          <a:xfrm>
            <a:off x="1236269" y="2245766"/>
            <a:ext cx="4572000" cy="584775"/>
          </a:xfrm>
          <a:prstGeom prst="rect">
            <a:avLst/>
          </a:prstGeom>
          <a:noFill/>
        </p:spPr>
        <p:txBody>
          <a:bodyPr wrap="square" rtlCol="0">
            <a:spAutoFit/>
          </a:bodyPr>
          <a:lstStyle/>
          <a:p>
            <a:pPr algn="ctr"/>
            <a:r>
              <a:rPr lang="en-US" sz="3200" b="1" dirty="0"/>
              <a:t>How To Build A Complaint</a:t>
            </a:r>
          </a:p>
        </p:txBody>
      </p:sp>
    </p:spTree>
    <p:extLst>
      <p:ext uri="{BB962C8B-B14F-4D97-AF65-F5344CB8AC3E}">
        <p14:creationId xmlns:p14="http://schemas.microsoft.com/office/powerpoint/2010/main" val="1291187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effectLst/>
              </a:rPr>
              <a:t>Make sure that your emails, witness statements , and other documents are organized to follow the </a:t>
            </a:r>
            <a:r>
              <a:rPr lang="en-US" sz="1600" dirty="0" err="1">
                <a:effectLst/>
              </a:rPr>
              <a:t>chronlogical</a:t>
            </a:r>
            <a:r>
              <a:rPr lang="en-US" sz="1600" dirty="0">
                <a:effectLst/>
              </a:rPr>
              <a:t> order of the events that are in your diary. This is important, since you will refer to these as "</a:t>
            </a:r>
            <a:r>
              <a:rPr lang="en-US" sz="1600" dirty="0" err="1">
                <a:effectLst/>
              </a:rPr>
              <a:t>Exhibt</a:t>
            </a:r>
            <a:r>
              <a:rPr lang="en-US" sz="1600" dirty="0">
                <a:effectLst/>
              </a:rPr>
              <a:t> A", "Exhibit B", </a:t>
            </a:r>
            <a:r>
              <a:rPr lang="en-US" sz="1600" dirty="0" err="1">
                <a:effectLst/>
              </a:rPr>
              <a:t>etc</a:t>
            </a:r>
            <a:r>
              <a:rPr lang="en-US" sz="1600" dirty="0">
                <a:effectLst/>
              </a:rPr>
              <a:t> as you write out your complaint. </a:t>
            </a:r>
          </a:p>
          <a:p>
            <a:endParaRPr lang="en-US" dirty="0"/>
          </a:p>
        </p:txBody>
      </p:sp>
      <p:sp>
        <p:nvSpPr>
          <p:cNvPr id="4" name="Slide Number Placeholder 3"/>
          <p:cNvSpPr>
            <a:spLocks noGrp="1"/>
          </p:cNvSpPr>
          <p:nvPr>
            <p:ph type="sldNum" sz="quarter" idx="5"/>
          </p:nvPr>
        </p:nvSpPr>
        <p:spPr/>
        <p:txBody>
          <a:bodyPr/>
          <a:lstStyle/>
          <a:p>
            <a:fld id="{682424E1-A3AF-4CEA-852F-4F821A72AD71}" type="slidenum">
              <a:rPr lang="en-US" smtClean="0"/>
              <a:t>4</a:t>
            </a:fld>
            <a:endParaRPr lang="en-US"/>
          </a:p>
        </p:txBody>
      </p:sp>
      <p:sp>
        <p:nvSpPr>
          <p:cNvPr id="5" name="TextBox 4">
            <a:extLst>
              <a:ext uri="{FF2B5EF4-FFF2-40B4-BE49-F238E27FC236}">
                <a16:creationId xmlns:a16="http://schemas.microsoft.com/office/drawing/2014/main" id="{A3094BBB-BF9A-A42A-8038-178CF1243617}"/>
              </a:ext>
            </a:extLst>
          </p:cNvPr>
          <p:cNvSpPr txBox="1"/>
          <p:nvPr/>
        </p:nvSpPr>
        <p:spPr>
          <a:xfrm>
            <a:off x="826618" y="2487168"/>
            <a:ext cx="5084064" cy="584775"/>
          </a:xfrm>
          <a:prstGeom prst="rect">
            <a:avLst/>
          </a:prstGeom>
          <a:noFill/>
        </p:spPr>
        <p:txBody>
          <a:bodyPr wrap="square" rtlCol="0">
            <a:spAutoFit/>
          </a:bodyPr>
          <a:lstStyle/>
          <a:p>
            <a:r>
              <a:rPr lang="en-US" sz="3200" b="1" dirty="0"/>
              <a:t>Organize Your Exhibits</a:t>
            </a:r>
          </a:p>
        </p:txBody>
      </p:sp>
    </p:spTree>
    <p:extLst>
      <p:ext uri="{BB962C8B-B14F-4D97-AF65-F5344CB8AC3E}">
        <p14:creationId xmlns:p14="http://schemas.microsoft.com/office/powerpoint/2010/main" val="652132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385005"/>
          </a:xfrm>
        </p:spPr>
        <p:txBody>
          <a:bodyPr/>
          <a:lstStyle/>
          <a:p>
            <a:r>
              <a:rPr lang="en-US" sz="1400" dirty="0">
                <a:effectLst/>
              </a:rPr>
              <a:t>This is a very important step. You will want to organize the events of your case so that the complaint tells a story of your case. At each point, you will need to refer to your exhibits as evidence of your story. Keep in mind that your complaint can only cover the last 365 days. However, if your events are longer than that, you can put the older events into a section of your complaint called "Background Information" .</a:t>
            </a:r>
          </a:p>
          <a:p>
            <a:r>
              <a:rPr lang="en-US" sz="1400" dirty="0">
                <a:effectLst/>
              </a:rPr>
              <a:t>These background events will also build the story. Based on our </a:t>
            </a:r>
            <a:r>
              <a:rPr lang="en-US" sz="1400" dirty="0" err="1">
                <a:effectLst/>
              </a:rPr>
              <a:t>expertice</a:t>
            </a:r>
            <a:r>
              <a:rPr lang="en-US" sz="1400" dirty="0">
                <a:effectLst/>
              </a:rPr>
              <a:t>, most of the cases that we have seen, have gone on for years prior to target asking for help. Usually, the agency that you are complaining to, will want to know if these events have been going on for some time. Normally, once they start, it takes them a long time to get them to stop. So these earlier events are also very important. </a:t>
            </a:r>
          </a:p>
          <a:p>
            <a:r>
              <a:rPr lang="en-US" sz="1400" dirty="0">
                <a:effectLst/>
              </a:rPr>
              <a:t>Build the outline so that you do not miss any of your six question on each event. If necessary, have someone look it over to make sure that you have not forgot anything that is in your diary, in the outline. This is important since when you develop the complaint, it is harder to put missing pieces into it later.</a:t>
            </a:r>
          </a:p>
          <a:p>
            <a:r>
              <a:rPr lang="en-US" sz="1400" dirty="0">
                <a:effectLst/>
              </a:rPr>
              <a:t>Make sure that your outline refers to each exhibit in the </a:t>
            </a:r>
            <a:r>
              <a:rPr lang="en-US" sz="1400" dirty="0" err="1">
                <a:effectLst/>
              </a:rPr>
              <a:t>chornogical</a:t>
            </a:r>
            <a:r>
              <a:rPr lang="en-US" sz="1400" dirty="0">
                <a:effectLst/>
              </a:rPr>
              <a:t> order of the outline as a check or review of your outline.</a:t>
            </a:r>
          </a:p>
          <a:p>
            <a:endParaRPr lang="en-US" dirty="0"/>
          </a:p>
        </p:txBody>
      </p:sp>
      <p:sp>
        <p:nvSpPr>
          <p:cNvPr id="4" name="Slide Number Placeholder 3"/>
          <p:cNvSpPr>
            <a:spLocks noGrp="1"/>
          </p:cNvSpPr>
          <p:nvPr>
            <p:ph type="sldNum" sz="quarter" idx="5"/>
          </p:nvPr>
        </p:nvSpPr>
        <p:spPr/>
        <p:txBody>
          <a:bodyPr/>
          <a:lstStyle/>
          <a:p>
            <a:fld id="{682424E1-A3AF-4CEA-852F-4F821A72AD71}" type="slidenum">
              <a:rPr lang="en-US" smtClean="0"/>
              <a:t>5</a:t>
            </a:fld>
            <a:endParaRPr lang="en-US" dirty="0"/>
          </a:p>
        </p:txBody>
      </p:sp>
      <p:sp>
        <p:nvSpPr>
          <p:cNvPr id="5" name="TextBox 4">
            <a:extLst>
              <a:ext uri="{FF2B5EF4-FFF2-40B4-BE49-F238E27FC236}">
                <a16:creationId xmlns:a16="http://schemas.microsoft.com/office/drawing/2014/main" id="{DBC6905F-7FAE-64DC-C966-8A8D3C2A1D6F}"/>
              </a:ext>
            </a:extLst>
          </p:cNvPr>
          <p:cNvSpPr txBox="1"/>
          <p:nvPr/>
        </p:nvSpPr>
        <p:spPr>
          <a:xfrm>
            <a:off x="1046074" y="2531059"/>
            <a:ext cx="4798771" cy="1077218"/>
          </a:xfrm>
          <a:prstGeom prst="rect">
            <a:avLst/>
          </a:prstGeom>
          <a:noFill/>
        </p:spPr>
        <p:txBody>
          <a:bodyPr wrap="square" rtlCol="0">
            <a:spAutoFit/>
          </a:bodyPr>
          <a:lstStyle/>
          <a:p>
            <a:r>
              <a:rPr lang="en-US" sz="3200" b="1" dirty="0"/>
              <a:t>Create an Outline of Your Complaint</a:t>
            </a:r>
          </a:p>
        </p:txBody>
      </p:sp>
    </p:spTree>
    <p:extLst>
      <p:ext uri="{BB962C8B-B14F-4D97-AF65-F5344CB8AC3E}">
        <p14:creationId xmlns:p14="http://schemas.microsoft.com/office/powerpoint/2010/main" val="2231167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2788" y="1062038"/>
            <a:ext cx="5486400" cy="3086100"/>
          </a:xfrm>
        </p:spPr>
      </p:sp>
      <p:sp>
        <p:nvSpPr>
          <p:cNvPr id="3" name="Notes Placeholder 2"/>
          <p:cNvSpPr>
            <a:spLocks noGrp="1"/>
          </p:cNvSpPr>
          <p:nvPr>
            <p:ph type="body" idx="1"/>
          </p:nvPr>
        </p:nvSpPr>
        <p:spPr>
          <a:xfrm>
            <a:off x="685800" y="4400550"/>
            <a:ext cx="5486400" cy="4355744"/>
          </a:xfrm>
        </p:spPr>
        <p:txBody>
          <a:bodyPr/>
          <a:lstStyle/>
          <a:p>
            <a:r>
              <a:rPr lang="en-US" sz="1600" dirty="0">
                <a:effectLst/>
              </a:rPr>
              <a:t>Before you start this, we have </a:t>
            </a:r>
            <a:r>
              <a:rPr lang="en-US" sz="1600" dirty="0" err="1">
                <a:effectLst/>
              </a:rPr>
              <a:t>somthing</a:t>
            </a:r>
            <a:r>
              <a:rPr lang="en-US" sz="1600" dirty="0">
                <a:effectLst/>
              </a:rPr>
              <a:t> to let you know that every target that we have helped in this process, has stated that this process causes them to relive all of the events that have been recorded in their diary or their outlines. This reliving happens more strongly to targets that have gotten PTSD from these events. Some have had nightmares, sweats, nausea </a:t>
            </a:r>
            <a:r>
              <a:rPr lang="en-US" sz="1600" dirty="0" err="1">
                <a:effectLst/>
              </a:rPr>
              <a:t>etc</a:t>
            </a:r>
            <a:r>
              <a:rPr lang="en-US" sz="1600" dirty="0">
                <a:effectLst/>
              </a:rPr>
              <a:t> as part of this reliving experiences. But this process is vital to making a well told story/complaint about the </a:t>
            </a:r>
            <a:r>
              <a:rPr lang="en-US" sz="1600" dirty="0" err="1">
                <a:effectLst/>
              </a:rPr>
              <a:t>perpetraitor</a:t>
            </a:r>
            <a:r>
              <a:rPr lang="en-US" sz="1600" dirty="0">
                <a:effectLst/>
              </a:rPr>
              <a:t>. </a:t>
            </a:r>
          </a:p>
          <a:p>
            <a:br>
              <a:rPr lang="en-US" sz="1600" dirty="0">
                <a:effectLst/>
              </a:rPr>
            </a:br>
            <a:r>
              <a:rPr lang="en-US" sz="1600" dirty="0">
                <a:effectLst/>
              </a:rPr>
              <a:t>AS you are building out this draft, it is possible that you may go through several drafts until you have gotten it </a:t>
            </a:r>
            <a:r>
              <a:rPr lang="en-US" sz="1600" dirty="0" err="1">
                <a:effectLst/>
              </a:rPr>
              <a:t>consise</a:t>
            </a:r>
            <a:r>
              <a:rPr lang="en-US" sz="1600" dirty="0">
                <a:effectLst/>
              </a:rPr>
              <a:t> enough that it tells a complete story that is backed by evidence. </a:t>
            </a:r>
          </a:p>
          <a:p>
            <a:br>
              <a:rPr lang="en-US" sz="1600" dirty="0">
                <a:effectLst/>
              </a:rPr>
            </a:br>
            <a:r>
              <a:rPr lang="en-US" sz="1600" b="1" dirty="0">
                <a:effectLst/>
              </a:rPr>
              <a:t>REMEMBER:</a:t>
            </a:r>
            <a:r>
              <a:rPr lang="en-US" sz="1600" dirty="0">
                <a:effectLst/>
              </a:rPr>
              <a:t> No one can tell the same story like yourself, because they cannot answer the sixth question of "How did the event make you feel?" since they were not there when the event happened to you.</a:t>
            </a:r>
          </a:p>
          <a:p>
            <a:endParaRPr lang="en-US" dirty="0"/>
          </a:p>
        </p:txBody>
      </p:sp>
      <p:sp>
        <p:nvSpPr>
          <p:cNvPr id="4" name="Slide Number Placeholder 3"/>
          <p:cNvSpPr>
            <a:spLocks noGrp="1"/>
          </p:cNvSpPr>
          <p:nvPr>
            <p:ph type="sldNum" sz="quarter" idx="5"/>
          </p:nvPr>
        </p:nvSpPr>
        <p:spPr/>
        <p:txBody>
          <a:bodyPr/>
          <a:lstStyle/>
          <a:p>
            <a:fld id="{682424E1-A3AF-4CEA-852F-4F821A72AD71}" type="slidenum">
              <a:rPr lang="en-US" smtClean="0"/>
              <a:t>6</a:t>
            </a:fld>
            <a:endParaRPr lang="en-US"/>
          </a:p>
        </p:txBody>
      </p:sp>
      <p:sp>
        <p:nvSpPr>
          <p:cNvPr id="5" name="TextBox 4">
            <a:extLst>
              <a:ext uri="{FF2B5EF4-FFF2-40B4-BE49-F238E27FC236}">
                <a16:creationId xmlns:a16="http://schemas.microsoft.com/office/drawing/2014/main" id="{56C62BA8-23C3-C930-9A27-524FF422B7C5}"/>
              </a:ext>
            </a:extLst>
          </p:cNvPr>
          <p:cNvSpPr txBox="1"/>
          <p:nvPr/>
        </p:nvSpPr>
        <p:spPr>
          <a:xfrm>
            <a:off x="870509" y="1755631"/>
            <a:ext cx="5040173" cy="1569660"/>
          </a:xfrm>
          <a:prstGeom prst="rect">
            <a:avLst/>
          </a:prstGeom>
          <a:noFill/>
        </p:spPr>
        <p:txBody>
          <a:bodyPr wrap="square" rtlCol="0">
            <a:spAutoFit/>
          </a:bodyPr>
          <a:lstStyle/>
          <a:p>
            <a:r>
              <a:rPr lang="en-US" sz="3200" b="1" dirty="0"/>
              <a:t>Build The Outline into a Draft Version of Your Complaint</a:t>
            </a:r>
          </a:p>
        </p:txBody>
      </p:sp>
    </p:spTree>
    <p:extLst>
      <p:ext uri="{BB962C8B-B14F-4D97-AF65-F5344CB8AC3E}">
        <p14:creationId xmlns:p14="http://schemas.microsoft.com/office/powerpoint/2010/main" val="256509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rPr>
              <a:t>This is an important step. The person that receives your complaint, may not have </a:t>
            </a:r>
            <a:r>
              <a:rPr lang="en-US" sz="1800" dirty="0" err="1">
                <a:effectLst/>
              </a:rPr>
              <a:t>tme</a:t>
            </a:r>
            <a:r>
              <a:rPr lang="en-US" sz="1800" dirty="0">
                <a:effectLst/>
              </a:rPr>
              <a:t> to read the full complaint. Therefore, an Executive Summary is important to get your </a:t>
            </a:r>
            <a:r>
              <a:rPr lang="en-US" sz="1800" dirty="0" err="1">
                <a:effectLst/>
              </a:rPr>
              <a:t>compaint</a:t>
            </a:r>
            <a:r>
              <a:rPr lang="en-US" sz="1800" dirty="0">
                <a:effectLst/>
              </a:rPr>
              <a:t> in the door, so to speak. Usually at these agencies, there is a counter person that </a:t>
            </a:r>
            <a:r>
              <a:rPr lang="en-US" sz="1800" dirty="0" err="1">
                <a:effectLst/>
              </a:rPr>
              <a:t>wil</a:t>
            </a:r>
            <a:r>
              <a:rPr lang="en-US" sz="1800" dirty="0">
                <a:effectLst/>
              </a:rPr>
              <a:t> glance at the complaint and will determine if the agency will take your complaint or not. Therefore, your Executive Summary is an important piece of the puzzle. Also, your Executive Summary should not, as a rule of thumb, should not be over 2 pages. Remember it is a short summary of your story. The details of your story is in your complaint.</a:t>
            </a:r>
          </a:p>
          <a:p>
            <a:endParaRPr lang="en-US" dirty="0"/>
          </a:p>
        </p:txBody>
      </p:sp>
      <p:sp>
        <p:nvSpPr>
          <p:cNvPr id="4" name="Slide Number Placeholder 3"/>
          <p:cNvSpPr>
            <a:spLocks noGrp="1"/>
          </p:cNvSpPr>
          <p:nvPr>
            <p:ph type="sldNum" sz="quarter" idx="5"/>
          </p:nvPr>
        </p:nvSpPr>
        <p:spPr/>
        <p:txBody>
          <a:bodyPr/>
          <a:lstStyle/>
          <a:p>
            <a:fld id="{682424E1-A3AF-4CEA-852F-4F821A72AD71}" type="slidenum">
              <a:rPr lang="en-US" smtClean="0"/>
              <a:t>7</a:t>
            </a:fld>
            <a:endParaRPr lang="en-US"/>
          </a:p>
        </p:txBody>
      </p:sp>
      <p:sp>
        <p:nvSpPr>
          <p:cNvPr id="5" name="TextBox 4">
            <a:extLst>
              <a:ext uri="{FF2B5EF4-FFF2-40B4-BE49-F238E27FC236}">
                <a16:creationId xmlns:a16="http://schemas.microsoft.com/office/drawing/2014/main" id="{9B262C3A-25D8-55B7-A773-DE8FCDFA8A42}"/>
              </a:ext>
            </a:extLst>
          </p:cNvPr>
          <p:cNvSpPr txBox="1"/>
          <p:nvPr/>
        </p:nvSpPr>
        <p:spPr>
          <a:xfrm>
            <a:off x="972922" y="1660553"/>
            <a:ext cx="5018227" cy="2062103"/>
          </a:xfrm>
          <a:prstGeom prst="rect">
            <a:avLst/>
          </a:prstGeom>
          <a:noFill/>
        </p:spPr>
        <p:txBody>
          <a:bodyPr wrap="square" rtlCol="0">
            <a:spAutoFit/>
          </a:bodyPr>
          <a:lstStyle/>
          <a:p>
            <a:r>
              <a:rPr lang="en-US" sz="3200" b="1" dirty="0"/>
              <a:t>Finally Take the Final Version of the Complaint and Create an Executive Summary</a:t>
            </a:r>
          </a:p>
        </p:txBody>
      </p:sp>
    </p:spTree>
    <p:extLst>
      <p:ext uri="{BB962C8B-B14F-4D97-AF65-F5344CB8AC3E}">
        <p14:creationId xmlns:p14="http://schemas.microsoft.com/office/powerpoint/2010/main" val="82250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05F87-0D90-FEAA-BB49-D6E2FA5161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955E6B-0841-9A23-32D6-FA7F0291F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49292A-7C61-4FFF-9956-1C1B4E88C9F5}"/>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5" name="Footer Placeholder 4">
            <a:extLst>
              <a:ext uri="{FF2B5EF4-FFF2-40B4-BE49-F238E27FC236}">
                <a16:creationId xmlns:a16="http://schemas.microsoft.com/office/drawing/2014/main" id="{D08E3CA4-6221-4704-DE12-C4A2A8703A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20C5A3-02B1-5393-AF7F-11176480642B}"/>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1085730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C684-1BC0-7E7A-B799-DED8EF1FB3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324CD7-3E78-E827-1191-C834B78EBA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CAB1DC-1214-C15D-D61B-73116778CD8B}"/>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5" name="Footer Placeholder 4">
            <a:extLst>
              <a:ext uri="{FF2B5EF4-FFF2-40B4-BE49-F238E27FC236}">
                <a16:creationId xmlns:a16="http://schemas.microsoft.com/office/drawing/2014/main" id="{C042D8DE-ADEC-198B-94D7-4DF7D08ACE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650254-1F22-254B-8C9F-43D1D28357C2}"/>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1736692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78BF7B-BF9F-5D00-8596-C663D0A65B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87C546-BA7F-A49B-CAB1-CAD53DCE25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84C1D-C546-9511-1FFC-C99CAA9AAB40}"/>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5" name="Footer Placeholder 4">
            <a:extLst>
              <a:ext uri="{FF2B5EF4-FFF2-40B4-BE49-F238E27FC236}">
                <a16:creationId xmlns:a16="http://schemas.microsoft.com/office/drawing/2014/main" id="{5EE20426-F1A8-21B9-2D5B-BEA276EAE9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C6773B-9EAA-68CE-543D-F2F21B1926EF}"/>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3795798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4E9C4-8810-C851-6881-10C74A7355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23A7BD-3499-23BB-07AA-B252B620C0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AF83A8-E325-9641-5BC3-4BC467025E9F}"/>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5" name="Footer Placeholder 4">
            <a:extLst>
              <a:ext uri="{FF2B5EF4-FFF2-40B4-BE49-F238E27FC236}">
                <a16:creationId xmlns:a16="http://schemas.microsoft.com/office/drawing/2014/main" id="{192B02CE-14B1-3CFD-041E-9640FE973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079F3B-F86B-E31E-E784-69B46704077C}"/>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391380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4F6DF-3C42-D80C-82B3-F968AA768B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F1866A-2C10-40CD-A1B7-C8198B77D8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ECE236-E56D-5E88-B949-4FF34A8352FD}"/>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5" name="Footer Placeholder 4">
            <a:extLst>
              <a:ext uri="{FF2B5EF4-FFF2-40B4-BE49-F238E27FC236}">
                <a16:creationId xmlns:a16="http://schemas.microsoft.com/office/drawing/2014/main" id="{6579DC6F-6065-283B-02AC-96EE6C325A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ECAA86-71F4-FCBA-D781-BB1A9BE39F0F}"/>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513320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B27B9-B113-47ED-7A0D-7A59BDFEA8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733709-5535-9388-F8E6-5CEBCDEB13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18B1A1-4750-7FA5-1A0F-82EAF6B75F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11FEC8-7615-2DD5-1B93-EA5ECDBEA9F8}"/>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6" name="Footer Placeholder 5">
            <a:extLst>
              <a:ext uri="{FF2B5EF4-FFF2-40B4-BE49-F238E27FC236}">
                <a16:creationId xmlns:a16="http://schemas.microsoft.com/office/drawing/2014/main" id="{3DA86821-4901-4130-4F09-37DCF91022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410ED1-CD14-F280-48C2-89B6C238D6A7}"/>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1295795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D2F4-7FDE-C90C-1ABC-A2B492D5C1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E3006DF-104F-1D64-75B2-5B007679DB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7C0C7D-E42B-6ED6-650B-A1C4C05020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CB6F6E-5C04-63C8-A676-56DE6A37C2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0ACF05-6C86-75B0-2D61-71C8364855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7F6D97-128F-BB01-C0B8-0FB74E30D93B}"/>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8" name="Footer Placeholder 7">
            <a:extLst>
              <a:ext uri="{FF2B5EF4-FFF2-40B4-BE49-F238E27FC236}">
                <a16:creationId xmlns:a16="http://schemas.microsoft.com/office/drawing/2014/main" id="{47976553-3250-5C11-D2D8-A346A41A7F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9A09A3-A97B-D177-C47F-BDFB89200003}"/>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443335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575FB-319E-9BBF-CC45-935AC20ED1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D74596-1535-B22D-4283-4F00B623B7BB}"/>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4" name="Footer Placeholder 3">
            <a:extLst>
              <a:ext uri="{FF2B5EF4-FFF2-40B4-BE49-F238E27FC236}">
                <a16:creationId xmlns:a16="http://schemas.microsoft.com/office/drawing/2014/main" id="{E5C35DAE-4DB3-5407-A2B8-AC037A0EE9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0D5E8C-EE5B-0F39-0344-35EB2087B3B0}"/>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772549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F8AD2F-B79B-13AB-4AFF-29FC14907E1B}"/>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3" name="Footer Placeholder 2">
            <a:extLst>
              <a:ext uri="{FF2B5EF4-FFF2-40B4-BE49-F238E27FC236}">
                <a16:creationId xmlns:a16="http://schemas.microsoft.com/office/drawing/2014/main" id="{AC85B877-6E7A-CFA5-42D3-A1AE370D97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D68F90-C6DE-538A-8189-DA1AD0F03AFC}"/>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1810774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BB54-B62B-6795-88E1-ABDD1BA291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151477-5A14-7AD5-5C6B-FC2B3FDB8E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B5A694-989B-0D26-063D-E6562043AC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CCAFAF-8455-591C-8A40-514CAD976E56}"/>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6" name="Footer Placeholder 5">
            <a:extLst>
              <a:ext uri="{FF2B5EF4-FFF2-40B4-BE49-F238E27FC236}">
                <a16:creationId xmlns:a16="http://schemas.microsoft.com/office/drawing/2014/main" id="{F24F4C64-5446-70B7-48C9-38C6336FAB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90F5CA-BC17-B162-1F7E-1E86E3F25CA7}"/>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3010643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71DC4-6B1F-AC28-A769-D42BF571A1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B5842E-5A48-413C-9256-42CA3D563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6AAEDD-DBB8-C44A-2494-3B42AA5CD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EE76B9-0AE0-FF9B-E472-B1453E231729}"/>
              </a:ext>
            </a:extLst>
          </p:cNvPr>
          <p:cNvSpPr>
            <a:spLocks noGrp="1"/>
          </p:cNvSpPr>
          <p:nvPr>
            <p:ph type="dt" sz="half" idx="10"/>
          </p:nvPr>
        </p:nvSpPr>
        <p:spPr/>
        <p:txBody>
          <a:bodyPr/>
          <a:lstStyle/>
          <a:p>
            <a:fld id="{F7FF54C5-0DA3-493D-89A8-83BD59BA9285}" type="datetimeFigureOut">
              <a:rPr lang="en-US" smtClean="0"/>
              <a:t>7/6/2024</a:t>
            </a:fld>
            <a:endParaRPr lang="en-US"/>
          </a:p>
        </p:txBody>
      </p:sp>
      <p:sp>
        <p:nvSpPr>
          <p:cNvPr id="6" name="Footer Placeholder 5">
            <a:extLst>
              <a:ext uri="{FF2B5EF4-FFF2-40B4-BE49-F238E27FC236}">
                <a16:creationId xmlns:a16="http://schemas.microsoft.com/office/drawing/2014/main" id="{8CC30C07-A6E3-05AB-B38B-9FC922531E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05AB56-6524-8E35-10D4-62B4D6635846}"/>
              </a:ext>
            </a:extLst>
          </p:cNvPr>
          <p:cNvSpPr>
            <a:spLocks noGrp="1"/>
          </p:cNvSpPr>
          <p:nvPr>
            <p:ph type="sldNum" sz="quarter" idx="12"/>
          </p:nvPr>
        </p:nvSpPr>
        <p:spPr/>
        <p:txBody>
          <a:bodyPr/>
          <a:lstStyle/>
          <a:p>
            <a:fld id="{3ADC9D9B-D62C-4A49-8AA2-914E9C540026}" type="slidenum">
              <a:rPr lang="en-US" smtClean="0"/>
              <a:t>‹#›</a:t>
            </a:fld>
            <a:endParaRPr lang="en-US"/>
          </a:p>
        </p:txBody>
      </p:sp>
    </p:spTree>
    <p:extLst>
      <p:ext uri="{BB962C8B-B14F-4D97-AF65-F5344CB8AC3E}">
        <p14:creationId xmlns:p14="http://schemas.microsoft.com/office/powerpoint/2010/main" val="390661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5BE10D-243A-88C1-464F-29455BC441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0A4B79-D899-85E6-DBF0-E0E2FCE253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B57090-E819-D9E1-6D15-FE710DF860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FF54C5-0DA3-493D-89A8-83BD59BA9285}" type="datetimeFigureOut">
              <a:rPr lang="en-US" smtClean="0"/>
              <a:t>7/6/2024</a:t>
            </a:fld>
            <a:endParaRPr lang="en-US"/>
          </a:p>
        </p:txBody>
      </p:sp>
      <p:sp>
        <p:nvSpPr>
          <p:cNvPr id="5" name="Footer Placeholder 4">
            <a:extLst>
              <a:ext uri="{FF2B5EF4-FFF2-40B4-BE49-F238E27FC236}">
                <a16:creationId xmlns:a16="http://schemas.microsoft.com/office/drawing/2014/main" id="{A3B82492-5048-B742-0832-EF0AB8CAE7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03749B-CC6D-1C01-7A5C-01A8F68BDD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DC9D9B-D62C-4A49-8AA2-914E9C540026}" type="slidenum">
              <a:rPr lang="en-US" smtClean="0"/>
              <a:t>‹#›</a:t>
            </a:fld>
            <a:endParaRPr lang="en-US"/>
          </a:p>
        </p:txBody>
      </p:sp>
    </p:spTree>
    <p:extLst>
      <p:ext uri="{BB962C8B-B14F-4D97-AF65-F5344CB8AC3E}">
        <p14:creationId xmlns:p14="http://schemas.microsoft.com/office/powerpoint/2010/main" val="3276689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707A8-991B-D5F1-8113-1C292C666E1A}"/>
              </a:ext>
            </a:extLst>
          </p:cNvPr>
          <p:cNvSpPr>
            <a:spLocks noGrp="1"/>
          </p:cNvSpPr>
          <p:nvPr>
            <p:ph type="ctrTitle"/>
          </p:nvPr>
        </p:nvSpPr>
        <p:spPr/>
        <p:txBody>
          <a:bodyPr/>
          <a:lstStyle/>
          <a:p>
            <a:r>
              <a:rPr lang="en-US" b="1" dirty="0"/>
              <a:t>How To Document Your Case</a:t>
            </a:r>
          </a:p>
        </p:txBody>
      </p:sp>
      <p:sp>
        <p:nvSpPr>
          <p:cNvPr id="3" name="Subtitle 2">
            <a:extLst>
              <a:ext uri="{FF2B5EF4-FFF2-40B4-BE49-F238E27FC236}">
                <a16:creationId xmlns:a16="http://schemas.microsoft.com/office/drawing/2014/main" id="{EF325568-8C39-63C7-FA94-CF6BF55176A6}"/>
              </a:ext>
            </a:extLst>
          </p:cNvPr>
          <p:cNvSpPr>
            <a:spLocks noGrp="1"/>
          </p:cNvSpPr>
          <p:nvPr>
            <p:ph type="subTitle" idx="1"/>
          </p:nvPr>
        </p:nvSpPr>
        <p:spPr/>
        <p:txBody>
          <a:bodyPr>
            <a:normAutofit/>
          </a:bodyPr>
          <a:lstStyle/>
          <a:p>
            <a:r>
              <a:rPr lang="en-US" sz="3200" b="1" dirty="0"/>
              <a:t>Keep a Diary</a:t>
            </a:r>
          </a:p>
        </p:txBody>
      </p:sp>
    </p:spTree>
    <p:extLst>
      <p:ext uri="{BB962C8B-B14F-4D97-AF65-F5344CB8AC3E}">
        <p14:creationId xmlns:p14="http://schemas.microsoft.com/office/powerpoint/2010/main" val="53604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9947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499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28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3801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8640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50191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1280</Words>
  <Application>Microsoft Office PowerPoint</Application>
  <PresentationFormat>Widescreen</PresentationFormat>
  <Paragraphs>47</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How To Document Your Case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Jeffrey Recht</dc:creator>
  <cp:lastModifiedBy>Jeffrey Recht</cp:lastModifiedBy>
  <cp:revision>3</cp:revision>
  <dcterms:created xsi:type="dcterms:W3CDTF">2024-06-25T13:33:23Z</dcterms:created>
  <dcterms:modified xsi:type="dcterms:W3CDTF">2024-07-06T20:34:38Z</dcterms:modified>
</cp:coreProperties>
</file>