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327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F6BE-8D1B-4640-BF4A-56A2FCFC7BA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CE05C3E-8242-4B33-A8AF-435F561A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098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F6BE-8D1B-4640-BF4A-56A2FCFC7BA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C3E-8242-4B33-A8AF-435F561A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84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F6BE-8D1B-4640-BF4A-56A2FCFC7BA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C3E-8242-4B33-A8AF-435F561A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610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F6BE-8D1B-4640-BF4A-56A2FCFC7BA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C3E-8242-4B33-A8AF-435F561A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405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613F6BE-8D1B-4640-BF4A-56A2FCFC7BA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CE05C3E-8242-4B33-A8AF-435F561A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93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F6BE-8D1B-4640-BF4A-56A2FCFC7BA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C3E-8242-4B33-A8AF-435F561A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44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F6BE-8D1B-4640-BF4A-56A2FCFC7BA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C3E-8242-4B33-A8AF-435F561A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21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F6BE-8D1B-4640-BF4A-56A2FCFC7BA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C3E-8242-4B33-A8AF-435F561A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695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F6BE-8D1B-4640-BF4A-56A2FCFC7BA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C3E-8242-4B33-A8AF-435F561A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35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F6BE-8D1B-4640-BF4A-56A2FCFC7BA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C3E-8242-4B33-A8AF-435F561A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31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F6BE-8D1B-4640-BF4A-56A2FCFC7BA9}" type="datetimeFigureOut">
              <a:rPr lang="tr-TR" smtClean="0"/>
              <a:t>12.02.2025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5C3E-8242-4B33-A8AF-435F561A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79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613F6BE-8D1B-4640-BF4A-56A2FCFC7BA9}" type="datetimeFigureOut">
              <a:rPr lang="tr-TR" smtClean="0"/>
              <a:t>12.02.2025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CE05C3E-8242-4B33-A8AF-435F561AB4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07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CE7B7C-CED5-6451-3D62-E19C5A17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Algerian" panose="04020705040A02060702" pitchFamily="82" charset="0"/>
              </a:rPr>
              <a:t>EĞİTİMLERE talhaaba.com adresinden ulaşabilirsiniz 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44C3BCB-C586-0674-BB5B-20D6CBD6B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27524"/>
            <a:ext cx="8839200" cy="38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5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8233E1CD-E466-41E0-BD1C-D8F48D6B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04" y="386374"/>
            <a:ext cx="10058400" cy="1609725"/>
          </a:xfrm>
        </p:spPr>
        <p:txBody>
          <a:bodyPr>
            <a:normAutofit/>
          </a:bodyPr>
          <a:lstStyle/>
          <a:p>
            <a:r>
              <a:rPr lang="tr-TR" dirty="0" err="1"/>
              <a:t>EBYS’de</a:t>
            </a:r>
            <a:r>
              <a:rPr lang="tr-TR" dirty="0"/>
              <a:t> birime evrak havale etme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D84BBE5-D48A-4803-A429-ACDB5CEC8B66}"/>
              </a:ext>
            </a:extLst>
          </p:cNvPr>
          <p:cNvSpPr txBox="1">
            <a:spLocks/>
          </p:cNvSpPr>
          <p:nvPr/>
        </p:nvSpPr>
        <p:spPr>
          <a:xfrm>
            <a:off x="9224075" y="1216403"/>
            <a:ext cx="3003258" cy="566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Evrak </a:t>
            </a:r>
            <a:r>
              <a:rPr lang="tr-TR" dirty="0" err="1"/>
              <a:t>Önizleme</a:t>
            </a:r>
            <a:r>
              <a:rPr lang="tr-TR" dirty="0"/>
              <a:t> den evrakın hangi birime ait olduğu görülür.</a:t>
            </a:r>
          </a:p>
          <a:p>
            <a:r>
              <a:rPr lang="tr-TR" dirty="0"/>
              <a:t>Yukarıdaki sekmelerde Evrak Geçmişi, Evrak Notları, Evrak Ekleri, İlgi Bilgileri görüntülenebilir.</a:t>
            </a:r>
          </a:p>
          <a:p>
            <a:r>
              <a:rPr lang="tr-TR" dirty="0"/>
              <a:t>Evrak görüldüğü gibi Bilgi İşlemi ilgilendiriyor. İlgi kısmında görüyoruz. Teslim </a:t>
            </a:r>
            <a:r>
              <a:rPr lang="tr-TR" dirty="0" err="1"/>
              <a:t>al’a</a:t>
            </a:r>
            <a:r>
              <a:rPr lang="tr-TR" dirty="0"/>
              <a:t> tıklayıp birime havale edebiliriz ya da teslim al havale et deyip direk birime havale edebiliriz.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142EF4-FAD9-40C6-9CF6-5D9C81556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7" y="1124124"/>
            <a:ext cx="8980035" cy="5461234"/>
          </a:xfrm>
          <a:prstGeom prst="rect">
            <a:avLst/>
          </a:prstGeom>
        </p:spPr>
      </p:pic>
      <p:pic>
        <p:nvPicPr>
          <p:cNvPr id="2" name="ttsmaker-file-2025-2-12-9-42-28">
            <a:hlinkClick r:id="" action="ppaction://media"/>
            <a:extLst>
              <a:ext uri="{FF2B5EF4-FFF2-40B4-BE49-F238E27FC236}">
                <a16:creationId xmlns:a16="http://schemas.microsoft.com/office/drawing/2014/main" id="{13BD3F9F-1CAF-4B4F-B709-03E642DAD3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70534" y="58009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8233E1CD-E466-41E0-BD1C-D8F48D6B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04" y="386374"/>
            <a:ext cx="10058400" cy="1609725"/>
          </a:xfrm>
        </p:spPr>
        <p:txBody>
          <a:bodyPr>
            <a:normAutofit/>
          </a:bodyPr>
          <a:lstStyle/>
          <a:p>
            <a:r>
              <a:rPr lang="tr-TR" dirty="0" err="1"/>
              <a:t>EBYS’de</a:t>
            </a:r>
            <a:r>
              <a:rPr lang="tr-TR" dirty="0"/>
              <a:t> birime evrak havale etme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D84BBE5-D48A-4803-A429-ACDB5CEC8B66}"/>
              </a:ext>
            </a:extLst>
          </p:cNvPr>
          <p:cNvSpPr txBox="1">
            <a:spLocks/>
          </p:cNvSpPr>
          <p:nvPr/>
        </p:nvSpPr>
        <p:spPr>
          <a:xfrm>
            <a:off x="9224075" y="1216403"/>
            <a:ext cx="3003258" cy="566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Teslim Al ve Havale Et dedikten sonra açılan sayfada ağaç yapısından birim seçilir. Gereği için gönder seçeneği ile gönderilir. Diğer birimlere bilgi için gönderilebilir.</a:t>
            </a:r>
          </a:p>
          <a:p>
            <a:r>
              <a:rPr lang="tr-TR" dirty="0"/>
              <a:t>Bir evrakı birden fazla birime gönderip üst amirin onayından geçsin istiyorsak onaylayacak kişiyi de seçebiliyoruz.</a:t>
            </a:r>
          </a:p>
          <a:p>
            <a:r>
              <a:rPr lang="tr-TR" dirty="0"/>
              <a:t>Ek ekleme yapılabilir. İşlem süresi seçilebilir.</a:t>
            </a:r>
          </a:p>
          <a:p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E720BF1-A127-4303-9AE5-19D0AFD2E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9" y="1124117"/>
            <a:ext cx="9047906" cy="5587076"/>
          </a:xfrm>
          <a:prstGeom prst="rect">
            <a:avLst/>
          </a:prstGeom>
        </p:spPr>
      </p:pic>
      <p:pic>
        <p:nvPicPr>
          <p:cNvPr id="2" name="ttsmaker-file-2025-2-12-9-43-19">
            <a:hlinkClick r:id="" action="ppaction://media"/>
            <a:extLst>
              <a:ext uri="{FF2B5EF4-FFF2-40B4-BE49-F238E27FC236}">
                <a16:creationId xmlns:a16="http://schemas.microsoft.com/office/drawing/2014/main" id="{A7CE12E6-A963-8151-FBC8-0A54E90233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0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8233E1CD-E466-41E0-BD1C-D8F48D6B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79" y="235613"/>
            <a:ext cx="9969936" cy="1576650"/>
          </a:xfrm>
        </p:spPr>
        <p:txBody>
          <a:bodyPr>
            <a:normAutofit/>
          </a:bodyPr>
          <a:lstStyle/>
          <a:p>
            <a:r>
              <a:rPr lang="tr-TR" dirty="0" err="1"/>
              <a:t>EBYS’de</a:t>
            </a:r>
            <a:r>
              <a:rPr lang="tr-TR" dirty="0"/>
              <a:t> kişiye evrak havale etme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D84BBE5-D48A-4803-A429-ACDB5CEC8B66}"/>
              </a:ext>
            </a:extLst>
          </p:cNvPr>
          <p:cNvSpPr txBox="1">
            <a:spLocks/>
          </p:cNvSpPr>
          <p:nvPr/>
        </p:nvSpPr>
        <p:spPr>
          <a:xfrm>
            <a:off x="9576412" y="1040715"/>
            <a:ext cx="2615588" cy="5666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İl Mem ya da İlçe Mem de bir şubedeki evrakları o şubedeki kişilere evrak havalesi nasıl yapılır?</a:t>
            </a:r>
          </a:p>
          <a:p>
            <a:r>
              <a:rPr lang="tr-TR" dirty="0"/>
              <a:t>Birim seçimi yapılır. Teslim alınmayı bekleyen evraklar-evrak içeriği göster-Teslim al ve havale et- Kişiye havale et yanında sekmeye tıklanır birimimizle ilgili personel çıkar. Personelle ilgili seçimler yapıldıktan sonra Teslim al gönder denilir.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4488D909-92F0-4725-A596-94E40CB61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1" y="1023938"/>
            <a:ext cx="9349151" cy="566676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026C984-BE86-4DEC-A78D-905E11791E7D}"/>
              </a:ext>
            </a:extLst>
          </p:cNvPr>
          <p:cNvSpPr/>
          <p:nvPr/>
        </p:nvSpPr>
        <p:spPr>
          <a:xfrm>
            <a:off x="4655890" y="2139193"/>
            <a:ext cx="293615" cy="461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ttsmaker-file-2025-2-12-9-45-20">
            <a:hlinkClick r:id="" action="ppaction://media"/>
            <a:extLst>
              <a:ext uri="{FF2B5EF4-FFF2-40B4-BE49-F238E27FC236}">
                <a16:creationId xmlns:a16="http://schemas.microsoft.com/office/drawing/2014/main" id="{120C0BB0-07D5-42FD-917C-F31DB0736F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4204" y="733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8233E1CD-E466-41E0-BD1C-D8F48D6B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99" y="235613"/>
            <a:ext cx="10926281" cy="157665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EBYS’de</a:t>
            </a:r>
            <a:r>
              <a:rPr lang="tr-TR" dirty="0"/>
              <a:t> Toplu Evrak Paraflama ve imzalama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D84BBE5-D48A-4803-A429-ACDB5CEC8B66}"/>
              </a:ext>
            </a:extLst>
          </p:cNvPr>
          <p:cNvSpPr txBox="1">
            <a:spLocks/>
          </p:cNvSpPr>
          <p:nvPr/>
        </p:nvSpPr>
        <p:spPr>
          <a:xfrm>
            <a:off x="9840286" y="1224414"/>
            <a:ext cx="2457975" cy="566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Sayfamızda birim seçtikten sonra işlem bekleyen evraklar- İmza Bekleyenler kısmına tıkladıktan sonra açılan sayfada evraklar için sağda toplu olarak seçim yapılır. Sağ üstte imzala butonu ile imza seçeneği seçilir.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3592C15-4066-4937-9B09-E691376BC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" y="979931"/>
            <a:ext cx="9714451" cy="5642455"/>
          </a:xfrm>
          <a:prstGeom prst="rect">
            <a:avLst/>
          </a:prstGeom>
        </p:spPr>
      </p:pic>
      <p:pic>
        <p:nvPicPr>
          <p:cNvPr id="2" name="ttsmaker-file-2025-2-12-9-46-14">
            <a:hlinkClick r:id="" action="ppaction://media"/>
            <a:extLst>
              <a:ext uri="{FF2B5EF4-FFF2-40B4-BE49-F238E27FC236}">
                <a16:creationId xmlns:a16="http://schemas.microsoft.com/office/drawing/2014/main" id="{208755BD-5BDE-8442-C5FE-030F027EF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8396" y="5784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8233E1CD-E466-41E0-BD1C-D8F48D6B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99" y="235613"/>
            <a:ext cx="10926281" cy="157665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EBYS’de</a:t>
            </a:r>
            <a:r>
              <a:rPr lang="tr-TR" dirty="0"/>
              <a:t> Toplu Evrak Paraflama ve imzalama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D84BBE5-D48A-4803-A429-ACDB5CEC8B66}"/>
              </a:ext>
            </a:extLst>
          </p:cNvPr>
          <p:cNvSpPr txBox="1">
            <a:spLocks/>
          </p:cNvSpPr>
          <p:nvPr/>
        </p:nvSpPr>
        <p:spPr>
          <a:xfrm>
            <a:off x="10064488" y="1383944"/>
            <a:ext cx="1982337" cy="566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/>
              <a:t>Parafçı</a:t>
            </a:r>
            <a:r>
              <a:rPr lang="tr-TR" dirty="0"/>
              <a:t> isek Sayısal imza seçeneği ile seçim yapılıp imzala dendiğinde şifre girilip toplu olarak evraklar imzalanmış olur.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AF9A20-A999-43F4-8E8B-CFE529568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7" y="1023938"/>
            <a:ext cx="9774689" cy="5598449"/>
          </a:xfrm>
          <a:prstGeom prst="rect">
            <a:avLst/>
          </a:prstGeom>
        </p:spPr>
      </p:pic>
      <p:pic>
        <p:nvPicPr>
          <p:cNvPr id="2" name="ttsmaker-file-2025-2-12-9-46-58">
            <a:hlinkClick r:id="" action="ppaction://media"/>
            <a:extLst>
              <a:ext uri="{FF2B5EF4-FFF2-40B4-BE49-F238E27FC236}">
                <a16:creationId xmlns:a16="http://schemas.microsoft.com/office/drawing/2014/main" id="{F929301F-4E21-FC7C-98E0-98D426633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2591" y="49278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8233E1CD-E466-41E0-BD1C-D8F48D6B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99" y="235613"/>
            <a:ext cx="10926281" cy="1576650"/>
          </a:xfrm>
        </p:spPr>
        <p:txBody>
          <a:bodyPr>
            <a:normAutofit/>
          </a:bodyPr>
          <a:lstStyle/>
          <a:p>
            <a:r>
              <a:rPr lang="tr-TR" dirty="0" err="1"/>
              <a:t>EBYS’de</a:t>
            </a:r>
            <a:r>
              <a:rPr lang="tr-TR" dirty="0"/>
              <a:t> birime Toplu Evrak havale etme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D84BBE5-D48A-4803-A429-ACDB5CEC8B66}"/>
              </a:ext>
            </a:extLst>
          </p:cNvPr>
          <p:cNvSpPr txBox="1">
            <a:spLocks/>
          </p:cNvSpPr>
          <p:nvPr/>
        </p:nvSpPr>
        <p:spPr>
          <a:xfrm>
            <a:off x="9605395" y="1191237"/>
            <a:ext cx="2843867" cy="566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Bu yapacağımız işlemin </a:t>
            </a:r>
            <a:r>
              <a:rPr lang="tr-TR" dirty="0" err="1"/>
              <a:t>DYS’deki</a:t>
            </a:r>
            <a:r>
              <a:rPr lang="tr-TR" dirty="0"/>
              <a:t> karşılığı Yetkili personel Rolü</a:t>
            </a:r>
          </a:p>
          <a:p>
            <a:r>
              <a:rPr lang="tr-TR" dirty="0"/>
              <a:t>Yetkili Personelin birimlere evrak dağıtması işlemi </a:t>
            </a:r>
            <a:r>
              <a:rPr lang="tr-TR" dirty="0" err="1"/>
              <a:t>DYS’de</a:t>
            </a:r>
            <a:r>
              <a:rPr lang="tr-TR" dirty="0"/>
              <a:t> bu işlem tek tek yapılıyordu. </a:t>
            </a:r>
            <a:r>
              <a:rPr lang="tr-TR" dirty="0" err="1"/>
              <a:t>EBYS’de</a:t>
            </a:r>
            <a:r>
              <a:rPr lang="tr-TR" dirty="0"/>
              <a:t> bu işlem toplu olarak yapılabiliyor.</a:t>
            </a:r>
          </a:p>
          <a:p>
            <a:r>
              <a:rPr lang="tr-TR" dirty="0"/>
              <a:t>İl </a:t>
            </a:r>
            <a:r>
              <a:rPr lang="tr-TR" dirty="0" err="1"/>
              <a:t>MEM’de</a:t>
            </a:r>
            <a:r>
              <a:rPr lang="tr-TR" dirty="0"/>
              <a:t> bu işlem Evrak şubesindeki yetkili personel kim ise o yapabilecek.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025E364-32F9-4ED3-8078-4027C07F2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6" y="955624"/>
            <a:ext cx="9315596" cy="5666763"/>
          </a:xfrm>
          <a:prstGeom prst="rect">
            <a:avLst/>
          </a:prstGeom>
        </p:spPr>
      </p:pic>
      <p:pic>
        <p:nvPicPr>
          <p:cNvPr id="2" name="ttsmaker-file-2025-2-12-9-47-47">
            <a:hlinkClick r:id="" action="ppaction://media"/>
            <a:extLst>
              <a:ext uri="{FF2B5EF4-FFF2-40B4-BE49-F238E27FC236}">
                <a16:creationId xmlns:a16="http://schemas.microsoft.com/office/drawing/2014/main" id="{201BDD31-CE1D-402A-EE41-8AF3194745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7957" y="5523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8233E1CD-E466-41E0-BD1C-D8F48D6B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99" y="235613"/>
            <a:ext cx="10926281" cy="1576650"/>
          </a:xfrm>
        </p:spPr>
        <p:txBody>
          <a:bodyPr>
            <a:normAutofit/>
          </a:bodyPr>
          <a:lstStyle/>
          <a:p>
            <a:r>
              <a:rPr lang="tr-TR" dirty="0" err="1"/>
              <a:t>EBYS’de</a:t>
            </a:r>
            <a:r>
              <a:rPr lang="tr-TR" dirty="0"/>
              <a:t> birime Toplu Evrak havale etme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D84BBE5-D48A-4803-A429-ACDB5CEC8B66}"/>
              </a:ext>
            </a:extLst>
          </p:cNvPr>
          <p:cNvSpPr txBox="1">
            <a:spLocks/>
          </p:cNvSpPr>
          <p:nvPr/>
        </p:nvSpPr>
        <p:spPr>
          <a:xfrm>
            <a:off x="9446005" y="1191237"/>
            <a:ext cx="3003258" cy="566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Havale edilecek evraklar seçildikten sonra teslim al ve havale et dedikten sonra açılan sayfadan seçim yapılır.</a:t>
            </a:r>
          </a:p>
          <a:p>
            <a:r>
              <a:rPr lang="tr-TR" dirty="0"/>
              <a:t>Örnek Bilgi İşlemi ilgilendiren evrakların havalesi için seçim yapılıp gereği için gönder seçeneği seçilir. Teslim Al Gönder dedikten sonra evrak gönderilmiş olur.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56B2E4D-5D55-483D-A07F-516119F63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" y="928044"/>
            <a:ext cx="9320170" cy="5391749"/>
          </a:xfrm>
          <a:prstGeom prst="rect">
            <a:avLst/>
          </a:prstGeom>
        </p:spPr>
      </p:pic>
      <p:pic>
        <p:nvPicPr>
          <p:cNvPr id="2" name="ttsmaker-file-2025-2-12-9-48-33">
            <a:hlinkClick r:id="" action="ppaction://media"/>
            <a:extLst>
              <a:ext uri="{FF2B5EF4-FFF2-40B4-BE49-F238E27FC236}">
                <a16:creationId xmlns:a16="http://schemas.microsoft.com/office/drawing/2014/main" id="{C9C0D1D4-9EC5-9C16-53B8-F81D1692C4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9608" y="4902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7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8233E1CD-E466-41E0-BD1C-D8F48D6B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99" y="235613"/>
            <a:ext cx="10926281" cy="1576650"/>
          </a:xfrm>
        </p:spPr>
        <p:txBody>
          <a:bodyPr>
            <a:normAutofit/>
          </a:bodyPr>
          <a:lstStyle/>
          <a:p>
            <a:r>
              <a:rPr lang="tr-TR" dirty="0" err="1"/>
              <a:t>EBYS’de</a:t>
            </a:r>
            <a:r>
              <a:rPr lang="tr-TR" dirty="0"/>
              <a:t> kişiye Toplu Evrak havale etme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D84BBE5-D48A-4803-A429-ACDB5CEC8B66}"/>
              </a:ext>
            </a:extLst>
          </p:cNvPr>
          <p:cNvSpPr txBox="1">
            <a:spLocks/>
          </p:cNvSpPr>
          <p:nvPr/>
        </p:nvSpPr>
        <p:spPr>
          <a:xfrm>
            <a:off x="9446005" y="1191237"/>
            <a:ext cx="2650920" cy="5666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Birimimizi seçip başlıyoruz. </a:t>
            </a:r>
          </a:p>
          <a:p>
            <a:r>
              <a:rPr lang="tr-TR" dirty="0"/>
              <a:t>Bu işlemi Amir ya da amir yetkisi olan kişi yapabilir. Örnek Şube Müdürü Şef’e Şef kişilere dağıtım yapabilir.</a:t>
            </a:r>
          </a:p>
          <a:p>
            <a:r>
              <a:rPr lang="tr-TR" dirty="0"/>
              <a:t>Toplu evrak havale işlemlerinde evrak açılıp okunup kimi ilgilendiriyorsa ona göre havale yapılması gerekir.</a:t>
            </a:r>
          </a:p>
          <a:p>
            <a:r>
              <a:rPr lang="tr-TR" dirty="0"/>
              <a:t>Evrak seçimleri tamamlandıktan sonra kişileri seçip gönder diyoruz.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C862E7F-ABAA-490D-8E00-0AC86AA70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0" y="1023938"/>
            <a:ext cx="9278224" cy="571757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3D83DA5-B06E-4DFF-8A63-1F6F3894C8D5}"/>
              </a:ext>
            </a:extLst>
          </p:cNvPr>
          <p:cNvSpPr/>
          <p:nvPr/>
        </p:nvSpPr>
        <p:spPr>
          <a:xfrm>
            <a:off x="8019875" y="1577130"/>
            <a:ext cx="293615" cy="3607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ttsmaker-file-2025-2-12-9-49-42">
            <a:hlinkClick r:id="" action="ppaction://media"/>
            <a:extLst>
              <a:ext uri="{FF2B5EF4-FFF2-40B4-BE49-F238E27FC236}">
                <a16:creationId xmlns:a16="http://schemas.microsoft.com/office/drawing/2014/main" id="{16F156C4-7E78-687D-E90A-FA79B34CD2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85777" y="5120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8233E1CD-E466-41E0-BD1C-D8F48D6B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51" y="243761"/>
            <a:ext cx="10058400" cy="1609725"/>
          </a:xfrm>
        </p:spPr>
        <p:txBody>
          <a:bodyPr/>
          <a:lstStyle/>
          <a:p>
            <a:r>
              <a:rPr lang="tr-TR" dirty="0" err="1"/>
              <a:t>EBYS’de</a:t>
            </a:r>
            <a:r>
              <a:rPr lang="tr-TR" dirty="0"/>
              <a:t> evrak arama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D84BBE5-D48A-4803-A429-ACDB5CEC8B66}"/>
              </a:ext>
            </a:extLst>
          </p:cNvPr>
          <p:cNvSpPr txBox="1">
            <a:spLocks/>
          </p:cNvSpPr>
          <p:nvPr/>
        </p:nvSpPr>
        <p:spPr>
          <a:xfrm>
            <a:off x="9258650" y="1120290"/>
            <a:ext cx="3075963" cy="560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/>
              <a:t>EBYS’de</a:t>
            </a:r>
            <a:r>
              <a:rPr lang="tr-TR" dirty="0"/>
              <a:t> daha önce oluşturduğumuz evrakları bulabilmek için önce birim seçilir sonra Evrak İşlemleri- Evrak Arama kısmından evrak arama sayfasına gelinir.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109FB0F6-622D-4C8B-8C47-D0EF825DB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2" y="1048624"/>
            <a:ext cx="8881145" cy="5676857"/>
          </a:xfrm>
        </p:spPr>
      </p:pic>
      <p:pic>
        <p:nvPicPr>
          <p:cNvPr id="2" name="ttsmaker-file-2025-2-12-9-34-53">
            <a:hlinkClick r:id="" action="ppaction://media"/>
            <a:extLst>
              <a:ext uri="{FF2B5EF4-FFF2-40B4-BE49-F238E27FC236}">
                <a16:creationId xmlns:a16="http://schemas.microsoft.com/office/drawing/2014/main" id="{5FC302B5-39A1-58E0-145E-B584CFB024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5479" y="3922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8233E1CD-E466-41E0-BD1C-D8F48D6B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51" y="243761"/>
            <a:ext cx="10058400" cy="1609725"/>
          </a:xfrm>
        </p:spPr>
        <p:txBody>
          <a:bodyPr/>
          <a:lstStyle/>
          <a:p>
            <a:r>
              <a:rPr lang="tr-TR" dirty="0" err="1"/>
              <a:t>EBYS’de</a:t>
            </a:r>
            <a:r>
              <a:rPr lang="tr-TR" dirty="0"/>
              <a:t> evrak arama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D84BBE5-D48A-4803-A429-ACDB5CEC8B66}"/>
              </a:ext>
            </a:extLst>
          </p:cNvPr>
          <p:cNvSpPr txBox="1">
            <a:spLocks/>
          </p:cNvSpPr>
          <p:nvPr/>
        </p:nvSpPr>
        <p:spPr>
          <a:xfrm>
            <a:off x="9258650" y="1120290"/>
            <a:ext cx="3075963" cy="560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Evrak arama kriterleri girilir. </a:t>
            </a:r>
          </a:p>
          <a:p>
            <a:r>
              <a:rPr lang="tr-TR" dirty="0"/>
              <a:t>Evrakın sayısı, tarihi vb.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205C6F6B-EDAE-4538-857E-6E4535124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4" y="1048623"/>
            <a:ext cx="8931430" cy="5676858"/>
          </a:xfrm>
        </p:spPr>
      </p:pic>
      <p:pic>
        <p:nvPicPr>
          <p:cNvPr id="2" name="ttsmaker-file-2025-2-12-9-35-50">
            <a:hlinkClick r:id="" action="ppaction://media"/>
            <a:extLst>
              <a:ext uri="{FF2B5EF4-FFF2-40B4-BE49-F238E27FC236}">
                <a16:creationId xmlns:a16="http://schemas.microsoft.com/office/drawing/2014/main" id="{3BFDF7E2-54D2-707C-88FC-440F78B5C3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1072" y="3336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8233E1CD-E466-41E0-BD1C-D8F48D6B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51" y="243761"/>
            <a:ext cx="10058400" cy="1609725"/>
          </a:xfrm>
        </p:spPr>
        <p:txBody>
          <a:bodyPr/>
          <a:lstStyle/>
          <a:p>
            <a:r>
              <a:rPr lang="tr-TR" dirty="0" err="1"/>
              <a:t>EBYS’de</a:t>
            </a:r>
            <a:r>
              <a:rPr lang="tr-TR" dirty="0"/>
              <a:t> evrak arama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D84BBE5-D48A-4803-A429-ACDB5CEC8B66}"/>
              </a:ext>
            </a:extLst>
          </p:cNvPr>
          <p:cNvSpPr txBox="1">
            <a:spLocks/>
          </p:cNvSpPr>
          <p:nvPr/>
        </p:nvSpPr>
        <p:spPr>
          <a:xfrm>
            <a:off x="9258650" y="1120290"/>
            <a:ext cx="3075963" cy="560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Evrak kriterleri girildikten sonra ara denildiğinde evrak aşağıya bilgileri ile birlikte gelir. </a:t>
            </a:r>
          </a:p>
          <a:p>
            <a:r>
              <a:rPr lang="tr-TR" dirty="0"/>
              <a:t>Evrak bilgileri sağ üst köşede </a:t>
            </a:r>
            <a:r>
              <a:rPr lang="tr-TR" dirty="0" err="1"/>
              <a:t>excel</a:t>
            </a:r>
            <a:r>
              <a:rPr lang="tr-TR" dirty="0"/>
              <a:t> ve </a:t>
            </a:r>
            <a:r>
              <a:rPr lang="tr-TR" dirty="0" err="1"/>
              <a:t>pdf</a:t>
            </a:r>
            <a:r>
              <a:rPr lang="tr-TR" dirty="0"/>
              <a:t> olarak evrakı rapor olarak alma seçenekleri bulunmaktadır.</a:t>
            </a:r>
          </a:p>
          <a:p>
            <a:r>
              <a:rPr lang="tr-TR" dirty="0"/>
              <a:t>Evrak bilgileri kısmında detay kısmına tıkladığımızda evrakın bilgilerini detaylı şekilde görmemizi sağlar.</a:t>
            </a:r>
          </a:p>
        </p:txBody>
      </p:sp>
      <p:pic>
        <p:nvPicPr>
          <p:cNvPr id="12" name="İçerik Yer Tutucusu 11">
            <a:extLst>
              <a:ext uri="{FF2B5EF4-FFF2-40B4-BE49-F238E27FC236}">
                <a16:creationId xmlns:a16="http://schemas.microsoft.com/office/drawing/2014/main" id="{65D8E90C-0260-4113-B24C-6BE079652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1" y="1120289"/>
            <a:ext cx="9054074" cy="5054007"/>
          </a:xfrm>
        </p:spPr>
      </p:pic>
      <p:pic>
        <p:nvPicPr>
          <p:cNvPr id="2" name="ttsmaker-file-2025-2-12-9-37-8">
            <a:hlinkClick r:id="" action="ppaction://media"/>
            <a:extLst>
              <a:ext uri="{FF2B5EF4-FFF2-40B4-BE49-F238E27FC236}">
                <a16:creationId xmlns:a16="http://schemas.microsoft.com/office/drawing/2014/main" id="{E0C80ABC-F4F2-A280-A66C-A7DE61ADF9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4481" y="56408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3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8233E1CD-E466-41E0-BD1C-D8F48D6B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51" y="243761"/>
            <a:ext cx="10058400" cy="1609725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EBYS’de</a:t>
            </a:r>
            <a:r>
              <a:rPr lang="tr-TR" dirty="0"/>
              <a:t> evrak paraflama ve imzalama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D84BBE5-D48A-4803-A429-ACDB5CEC8B66}"/>
              </a:ext>
            </a:extLst>
          </p:cNvPr>
          <p:cNvSpPr txBox="1">
            <a:spLocks/>
          </p:cNvSpPr>
          <p:nvPr/>
        </p:nvSpPr>
        <p:spPr>
          <a:xfrm>
            <a:off x="9258650" y="1120290"/>
            <a:ext cx="3075963" cy="5605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Daha önce oluşturulup kaydedilmiş ve imzalanmamış bir evraka ulaşmak için önce birim seçilir. </a:t>
            </a:r>
          </a:p>
          <a:p>
            <a:r>
              <a:rPr lang="tr-TR" dirty="0"/>
              <a:t>Birimin altındaki sekmelerde işlem bekleyen evraklar kısmından imza bekleyenler ve paraf bekleyenler kısmında evrak olup olmadığı görülür.</a:t>
            </a:r>
          </a:p>
          <a:p>
            <a:r>
              <a:rPr lang="tr-TR" dirty="0"/>
              <a:t>Paraf bekleyen kısmında 2 evrak olduğu görülür tıklanıldığında evraklar gelir içeriği görüntülemek için içeriği göster sekmesinden evrak görüntülenir.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20837104-FD29-4554-979D-C28A61DC3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5" y="1009049"/>
            <a:ext cx="9048925" cy="5605190"/>
          </a:xfrm>
        </p:spPr>
      </p:pic>
      <p:pic>
        <p:nvPicPr>
          <p:cNvPr id="2" name="ttsmaker-file-2025-2-12-9-37-58">
            <a:hlinkClick r:id="" action="ppaction://media"/>
            <a:extLst>
              <a:ext uri="{FF2B5EF4-FFF2-40B4-BE49-F238E27FC236}">
                <a16:creationId xmlns:a16="http://schemas.microsoft.com/office/drawing/2014/main" id="{F2C611D3-18F6-5997-67B6-2849E7805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41160" y="4273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8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8233E1CD-E466-41E0-BD1C-D8F48D6B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51" y="243761"/>
            <a:ext cx="10058400" cy="1609725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EBYS’de</a:t>
            </a:r>
            <a:r>
              <a:rPr lang="tr-TR" dirty="0"/>
              <a:t> evrak paraflama ve imzalama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D84BBE5-D48A-4803-A429-ACDB5CEC8B66}"/>
              </a:ext>
            </a:extLst>
          </p:cNvPr>
          <p:cNvSpPr txBox="1">
            <a:spLocks/>
          </p:cNvSpPr>
          <p:nvPr/>
        </p:nvSpPr>
        <p:spPr>
          <a:xfrm>
            <a:off x="9258650" y="1252809"/>
            <a:ext cx="3075963" cy="560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Evrak açıldıktan sonra eğer biz </a:t>
            </a:r>
            <a:r>
              <a:rPr lang="tr-TR" dirty="0" err="1"/>
              <a:t>parafçı</a:t>
            </a:r>
            <a:r>
              <a:rPr lang="tr-TR" dirty="0"/>
              <a:t> isek yukarıdaki sekmede parafla imzacı isek imzala butonu gelir.</a:t>
            </a:r>
          </a:p>
          <a:p>
            <a:r>
              <a:rPr lang="tr-TR" dirty="0"/>
              <a:t>Evrakla ilgili yapılabilecek tüm işlemlerle ilgili sekmeler bu sayfada gelir.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2" name="İçerik Yer Tutucusu 11">
            <a:extLst>
              <a:ext uri="{FF2B5EF4-FFF2-40B4-BE49-F238E27FC236}">
                <a16:creationId xmlns:a16="http://schemas.microsoft.com/office/drawing/2014/main" id="{BAFBCF53-E9E5-42AD-B8C6-F20916991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2" y="1120289"/>
            <a:ext cx="9079378" cy="5288899"/>
          </a:xfrm>
        </p:spPr>
      </p:pic>
      <p:pic>
        <p:nvPicPr>
          <p:cNvPr id="2" name="ttsmaker-file-2025-2-12-9-38-40">
            <a:hlinkClick r:id="" action="ppaction://media"/>
            <a:extLst>
              <a:ext uri="{FF2B5EF4-FFF2-40B4-BE49-F238E27FC236}">
                <a16:creationId xmlns:a16="http://schemas.microsoft.com/office/drawing/2014/main" id="{F6CC97E9-00FD-FBA4-6273-E1F7B03D88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3366" y="46997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4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8233E1CD-E466-41E0-BD1C-D8F48D6B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51" y="243761"/>
            <a:ext cx="10058400" cy="1609725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EBYS’de</a:t>
            </a:r>
            <a:r>
              <a:rPr lang="tr-TR" dirty="0"/>
              <a:t> evrak paraflama ve imzalama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D84BBE5-D48A-4803-A429-ACDB5CEC8B66}"/>
              </a:ext>
            </a:extLst>
          </p:cNvPr>
          <p:cNvSpPr txBox="1">
            <a:spLocks/>
          </p:cNvSpPr>
          <p:nvPr/>
        </p:nvSpPr>
        <p:spPr>
          <a:xfrm>
            <a:off x="9258650" y="1252809"/>
            <a:ext cx="2773959" cy="560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Parafla dedikten sonra evrak imzalama sekmesi gelir. E imzası olan e imzasını, sayısal imza kullanacak olan sayısal imzayı seçerek şifre girilir imzala dendikten sonra evrakı imzalar.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6D350590-FDA1-4C92-A5C1-2271E21A1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1" y="1048623"/>
            <a:ext cx="9177556" cy="5605190"/>
          </a:xfrm>
        </p:spPr>
      </p:pic>
      <p:pic>
        <p:nvPicPr>
          <p:cNvPr id="3" name="ttsmaker-file-2025-2-12-9-53-27">
            <a:hlinkClick r:id="" action="ppaction://media"/>
            <a:extLst>
              <a:ext uri="{FF2B5EF4-FFF2-40B4-BE49-F238E27FC236}">
                <a16:creationId xmlns:a16="http://schemas.microsoft.com/office/drawing/2014/main" id="{E0959771-AFBD-DF00-F1ED-0E3720AAE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2258" y="46997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9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8233E1CD-E466-41E0-BD1C-D8F48D6B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04" y="386374"/>
            <a:ext cx="10058400" cy="1609725"/>
          </a:xfrm>
        </p:spPr>
        <p:txBody>
          <a:bodyPr>
            <a:normAutofit/>
          </a:bodyPr>
          <a:lstStyle/>
          <a:p>
            <a:r>
              <a:rPr lang="tr-TR" dirty="0" err="1"/>
              <a:t>EBYS’de</a:t>
            </a:r>
            <a:r>
              <a:rPr lang="tr-TR" dirty="0"/>
              <a:t> birime evrak havale etme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D84BBE5-D48A-4803-A429-ACDB5CEC8B66}"/>
              </a:ext>
            </a:extLst>
          </p:cNvPr>
          <p:cNvSpPr txBox="1">
            <a:spLocks/>
          </p:cNvSpPr>
          <p:nvPr/>
        </p:nvSpPr>
        <p:spPr>
          <a:xfrm>
            <a:off x="9236279" y="1191237"/>
            <a:ext cx="3003258" cy="5666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Bu işlemi okullar yapmayacak. Okulların alt birimi olmadığı için okullar kişiye havale yapacak.</a:t>
            </a:r>
          </a:p>
          <a:p>
            <a:r>
              <a:rPr lang="tr-TR" dirty="0"/>
              <a:t>Bu işlemi il, ilçe ve bakanlıklar yapabilir.</a:t>
            </a:r>
          </a:p>
          <a:p>
            <a:r>
              <a:rPr lang="tr-TR" dirty="0"/>
              <a:t>Örnek İl Milli Eğitim Müdürlüklerine Okullardan, diğer İllerden, Bakanlıktan gelen evrakları evrak şubesi karşılıyor.</a:t>
            </a:r>
          </a:p>
          <a:p>
            <a:r>
              <a:rPr lang="tr-TR" dirty="0"/>
              <a:t>Evrak şubesinde bu yetkiyi verdiğimiz kişi karşılayacak. Bu evrakın dağıtımını yapacak. Bunun </a:t>
            </a:r>
            <a:r>
              <a:rPr lang="tr-TR" dirty="0" err="1"/>
              <a:t>Dys’deki</a:t>
            </a:r>
            <a:r>
              <a:rPr lang="tr-TR" dirty="0"/>
              <a:t> karşılığı yetkili personel gelen evraktır.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28A8B70-7BAD-4D55-BED4-C4BB73EE9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0" y="1191237"/>
            <a:ext cx="8984609" cy="5201174"/>
          </a:xfrm>
          <a:prstGeom prst="rect">
            <a:avLst/>
          </a:prstGeom>
        </p:spPr>
      </p:pic>
      <p:pic>
        <p:nvPicPr>
          <p:cNvPr id="2" name="ttsmaker-file-2025-2-12-9-40-24">
            <a:hlinkClick r:id="" action="ppaction://media"/>
            <a:extLst>
              <a:ext uri="{FF2B5EF4-FFF2-40B4-BE49-F238E27FC236}">
                <a16:creationId xmlns:a16="http://schemas.microsoft.com/office/drawing/2014/main" id="{889913A6-1FBC-F97C-3672-87C0AFB6C1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26172" y="5221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8233E1CD-E466-41E0-BD1C-D8F48D6B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04" y="386374"/>
            <a:ext cx="10058400" cy="1609725"/>
          </a:xfrm>
        </p:spPr>
        <p:txBody>
          <a:bodyPr>
            <a:normAutofit/>
          </a:bodyPr>
          <a:lstStyle/>
          <a:p>
            <a:r>
              <a:rPr lang="tr-TR" dirty="0" err="1"/>
              <a:t>EBYS’de</a:t>
            </a:r>
            <a:r>
              <a:rPr lang="tr-TR" dirty="0"/>
              <a:t> birime evrak havale etme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3D84BBE5-D48A-4803-A429-ACDB5CEC8B66}"/>
              </a:ext>
            </a:extLst>
          </p:cNvPr>
          <p:cNvSpPr txBox="1">
            <a:spLocks/>
          </p:cNvSpPr>
          <p:nvPr/>
        </p:nvSpPr>
        <p:spPr>
          <a:xfrm>
            <a:off x="9224075" y="1216403"/>
            <a:ext cx="3003258" cy="566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Birimimizi seçip teslim alınmayı bekleyen evraklar kısmına tıkladığımızda evraklar listelenir.</a:t>
            </a:r>
          </a:p>
          <a:p>
            <a:r>
              <a:rPr lang="tr-TR" dirty="0"/>
              <a:t>İstenilen evraklardan birine tıklanıp açılıp işlem yapılır.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CC5287A-8085-4C5F-B23E-FAB76A395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8" y="1114011"/>
            <a:ext cx="8900721" cy="5513292"/>
          </a:xfrm>
          <a:prstGeom prst="rect">
            <a:avLst/>
          </a:prstGeom>
        </p:spPr>
      </p:pic>
      <p:pic>
        <p:nvPicPr>
          <p:cNvPr id="2" name="ttsmaker-file-2025-2-12-9-41-15">
            <a:hlinkClick r:id="" action="ppaction://media"/>
            <a:extLst>
              <a:ext uri="{FF2B5EF4-FFF2-40B4-BE49-F238E27FC236}">
                <a16:creationId xmlns:a16="http://schemas.microsoft.com/office/drawing/2014/main" id="{D8A03CA4-C189-E106-ABEA-A3FC34971A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9979" y="455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hta Yazı">
  <a:themeElements>
    <a:clrScheme name="Tahta Ya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ahta Yaz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ahta Yaz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1817</TotalTime>
  <Words>700</Words>
  <Application>Microsoft Office PowerPoint</Application>
  <PresentationFormat>Geniş ekran</PresentationFormat>
  <Paragraphs>54</Paragraphs>
  <Slides>17</Slides>
  <Notes>0</Notes>
  <HiddenSlides>0</HiddenSlides>
  <MMClips>16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Algerian</vt:lpstr>
      <vt:lpstr>Rockwell</vt:lpstr>
      <vt:lpstr>Rockwell Condensed</vt:lpstr>
      <vt:lpstr>Wingdings</vt:lpstr>
      <vt:lpstr>Tahta Yazı</vt:lpstr>
      <vt:lpstr>EĞİTİMLERE talhaaba.com adresinden ulaşabilirsiniz </vt:lpstr>
      <vt:lpstr>EBYS’de evrak arama </vt:lpstr>
      <vt:lpstr>EBYS’de evrak arama </vt:lpstr>
      <vt:lpstr>EBYS’de evrak arama </vt:lpstr>
      <vt:lpstr>EBYS’de evrak paraflama ve imzalama </vt:lpstr>
      <vt:lpstr>EBYS’de evrak paraflama ve imzalama </vt:lpstr>
      <vt:lpstr>EBYS’de evrak paraflama ve imzalama </vt:lpstr>
      <vt:lpstr>EBYS’de birime evrak havale etme </vt:lpstr>
      <vt:lpstr>EBYS’de birime evrak havale etme </vt:lpstr>
      <vt:lpstr>EBYS’de birime evrak havale etme </vt:lpstr>
      <vt:lpstr>EBYS’de birime evrak havale etme </vt:lpstr>
      <vt:lpstr>EBYS’de kişiye evrak havale etme </vt:lpstr>
      <vt:lpstr>EBYS’de Toplu Evrak Paraflama ve imzalama </vt:lpstr>
      <vt:lpstr>EBYS’de Toplu Evrak Paraflama ve imzalama </vt:lpstr>
      <vt:lpstr>EBYS’de birime Toplu Evrak havale etme </vt:lpstr>
      <vt:lpstr>EBYS’de birime Toplu Evrak havale etme </vt:lpstr>
      <vt:lpstr>EBYS’de kişiye Toplu Evrak havale etme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Elektronik belge yönetim sistemi(ebys)</dc:title>
  <dc:creator>HacerGUNER</dc:creator>
  <cp:lastModifiedBy>TalhaABA</cp:lastModifiedBy>
  <cp:revision>133</cp:revision>
  <dcterms:created xsi:type="dcterms:W3CDTF">2024-04-03T13:35:19Z</dcterms:created>
  <dcterms:modified xsi:type="dcterms:W3CDTF">2025-02-12T13:44:02Z</dcterms:modified>
</cp:coreProperties>
</file>