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4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DCCF-D529-44B9-BF48-9BA574803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5AD26-392C-49B0-8D23-BCF709C5D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A8F48-FAC8-4EDA-A173-667EBEB6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5C9B4-553C-4FFB-98C5-A52E8237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99914-6A1D-42E5-B05F-5D4AC800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BBFB-2C19-4EEA-9C6D-5131C3CE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C8891-5637-41E8-8664-635193F00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C7FF-1AB0-4F01-9844-25C3A09C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EEA8C-2BB6-4C1A-BD5A-5F0A8278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70558-1D5C-483B-81F3-182BD52C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9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AAC19C-4303-4A74-8C6D-54168C56E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C933E-1EB8-45BB-B52E-17DE45D30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B88F-46A9-4253-B662-6C2565B8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9923-2DF7-4904-86CB-0A5B673C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C7912-93E2-4647-A80E-985EB22A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4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302F-23DB-4397-9FF0-33484543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1E39-E19B-4253-9B05-C274A88FF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F7520-DBC0-4E71-AA68-912745CD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8947-7E88-4635-9383-D3689351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D28F4-42AE-4FA9-8AFE-B5C33CF7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46FB-2E0A-40B1-98F9-8B97F460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89B2-EF38-4256-B647-05EBD5ED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B0AA-7861-40EC-ADAB-AA8B2F59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6EBA3-C17E-46EC-AE84-8561A5A2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CFB8-6762-416E-9E04-BE2F1CD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0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7690-195F-4088-A22C-10D57AE0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FCBA4-FB6D-4025-8669-48C7D5A20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1BCEE-887D-48AB-A4AA-D6DFDE5D4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C989-713C-4DE7-B68D-E2A65486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EF5B8-A187-44EF-9E6F-E506C85B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D80D7-5BDA-4078-9525-C0A354E6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2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2D37-8BA6-4DCA-A03F-3921BC27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99AEE-FCFD-45CB-B780-12174BD1E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9FEEB-9448-466E-936E-E6DE876E4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E16D7-151E-4D35-AE2B-4C3BEA68D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32223-C45B-406F-BA4F-C0C5A2612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B911A-6F01-4A98-AE6A-7DDED96F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3F588-3CBC-49EA-B867-D008CAEF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1B3C1-8621-4B48-9951-E875A330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5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7094-C709-491B-AAF2-11C036F5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B3919-9F16-4262-8C69-834374C6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E1F73-5319-4D8F-871F-A6C17564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BCECB-61A4-479D-819C-E0BB658A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EC65B-CD48-4611-9067-567A61A9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B0EDC-FE59-475B-92E7-343E29B2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D4C8A-A989-4C66-9A18-005C82AA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4BEF-ACA8-45A0-A6A2-C5920F44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9C52-B871-4A92-95EC-3F41E1E5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0CE5C-DEBB-43AA-BA55-3F9DACC7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2219C-D336-431F-8D21-6E4603A4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2DB1A-456B-46DC-8CA6-978965B7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9FBAC-F438-41C4-A4B2-66D9BC20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1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A59E-A05A-4E0A-8D55-558B7143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C4573-4496-440D-A702-A16F6D485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12CC1-2A15-4F55-BA0C-9BECA92BC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42CEE-E6F1-42B6-A3F2-78B52F94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E35C-3E38-4811-A20F-96B96395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C02BD-88B4-4A75-A3E8-DB54A5A7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5D8F1-AC22-4A59-B496-F586B1AC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89BEB-2194-4F48-A73A-692993F27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EF738-2FCA-468A-8F77-3CF70AF70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AC41D-1131-498D-8AF3-844F6755D41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FDD5F-2D3E-468A-83D9-38ACF1A04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03188-FA8C-467D-8F15-57B6123DE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58362-7E83-4985-9B48-DFC452367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Prevent Trauma from Becoming PTSD | Anxiety and Depression  Association of America, ADAA">
            <a:extLst>
              <a:ext uri="{FF2B5EF4-FFF2-40B4-BE49-F238E27FC236}">
                <a16:creationId xmlns:a16="http://schemas.microsoft.com/office/drawing/2014/main" id="{84E4BDE0-4963-4DDF-9CDE-631631977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0" y="821094"/>
            <a:ext cx="6848669" cy="55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8F8489-BB27-4A02-B812-591559CBC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9925" y="1032523"/>
            <a:ext cx="4262535" cy="435133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990000"/>
                </a:solidFill>
              </a:rPr>
              <a:t>POSITIVE OUTLETS TO COPE WITH PTSD, ANXIETY, AND DEPRESSION</a:t>
            </a:r>
          </a:p>
        </p:txBody>
      </p:sp>
    </p:spTree>
    <p:extLst>
      <p:ext uri="{BB962C8B-B14F-4D97-AF65-F5344CB8AC3E}">
        <p14:creationId xmlns:p14="http://schemas.microsoft.com/office/powerpoint/2010/main" val="372276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elf Care Wood Sign Selfcare is the best care Wood Sign | Etsy">
            <a:extLst>
              <a:ext uri="{FF2B5EF4-FFF2-40B4-BE49-F238E27FC236}">
                <a16:creationId xmlns:a16="http://schemas.microsoft.com/office/drawing/2014/main" id="{C56C832C-D3B1-4CF1-829B-BF0A1F6E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44" y="816076"/>
            <a:ext cx="10437845" cy="58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B08154-F74A-49A3-B8C6-3B1564B9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2" y="0"/>
            <a:ext cx="11347580" cy="7825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+mn-lt"/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372839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114930-C8C6-486A-95FA-091140A5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+mn-lt"/>
              </a:rPr>
              <a:t> COVID-19 ANXIETY REDUCTION TECHNIQUES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5D346-40E7-4D72-AD9F-B48EF5E7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5957" y="1926235"/>
            <a:ext cx="5157787" cy="36845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990000"/>
                </a:solidFill>
              </a:rPr>
              <a:t>1. </a:t>
            </a:r>
            <a:r>
              <a:rPr lang="en-US" sz="2400" b="1" u="sng" dirty="0">
                <a:solidFill>
                  <a:srgbClr val="990000"/>
                </a:solidFill>
              </a:rPr>
              <a:t>MEDIA DISTANCING  </a:t>
            </a:r>
          </a:p>
          <a:p>
            <a:endParaRPr lang="en-US" sz="2400" dirty="0"/>
          </a:p>
          <a:p>
            <a:r>
              <a:rPr lang="en-US" sz="2400" b="1" i="0" dirty="0">
                <a:solidFill>
                  <a:srgbClr val="990000"/>
                </a:solidFill>
                <a:effectLst/>
                <a:latin typeface="Arimo"/>
              </a:rPr>
              <a:t>To stop the spread of COVID-19, we’ve had to practice social distancing. </a:t>
            </a:r>
          </a:p>
          <a:p>
            <a:r>
              <a:rPr lang="en-US" sz="2400" b="1" i="0" dirty="0">
                <a:solidFill>
                  <a:srgbClr val="990000"/>
                </a:solidFill>
                <a:effectLst/>
                <a:latin typeface="Arimo"/>
              </a:rPr>
              <a:t> But to stop the spread of anxiety, we must distance ourselves from the media. </a:t>
            </a:r>
            <a:endParaRPr lang="en-US" sz="2400" b="1" dirty="0">
              <a:solidFill>
                <a:srgbClr val="990000"/>
              </a:solidFill>
              <a:latin typeface="Arimo"/>
            </a:endParaRPr>
          </a:p>
          <a:p>
            <a:r>
              <a:rPr lang="en-US" sz="2400" b="1" i="0" dirty="0">
                <a:solidFill>
                  <a:srgbClr val="990000"/>
                </a:solidFill>
                <a:effectLst/>
                <a:latin typeface="Arimo"/>
              </a:rPr>
              <a:t> The media, which is 24/7 Coronavirus and virtually all negative, is the driver of those thoughts. </a:t>
            </a:r>
            <a:endParaRPr lang="en-US" sz="2400" b="1" dirty="0">
              <a:solidFill>
                <a:srgbClr val="990000"/>
              </a:solidFill>
            </a:endParaRPr>
          </a:p>
        </p:txBody>
      </p:sp>
      <p:pic>
        <p:nvPicPr>
          <p:cNvPr id="2054" name="Picture 6" descr="Why people don't watch the news anymore | by Bea Ball | Medium">
            <a:extLst>
              <a:ext uri="{FF2B5EF4-FFF2-40B4-BE49-F238E27FC236}">
                <a16:creationId xmlns:a16="http://schemas.microsoft.com/office/drawing/2014/main" id="{EBD69D1F-6B43-4DF2-ADC9-CEAA062EACD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12" y="2592198"/>
            <a:ext cx="5259897" cy="35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4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F79B-1144-4081-8D5E-DAD25B03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+mn-lt"/>
              </a:rPr>
              <a:t>COVID-19 ANXIETY REDUCTION TECHNIQUES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6C32-41F2-4085-B629-B3C3E7C2D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8633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990000"/>
                </a:solidFill>
              </a:rPr>
              <a:t>2. DO NOT WORRY, TAKE ACTION!!</a:t>
            </a: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Arimo"/>
              </a:rPr>
              <a:t> Whether you are worried about contracting the virus, your struggling business, or being unemployed, the more your mind focuses on worst-case scenarios, the more anxious you feel.</a:t>
            </a:r>
            <a:endParaRPr lang="en-US" b="1" i="0" dirty="0">
              <a:solidFill>
                <a:srgbClr val="990000"/>
              </a:solidFill>
              <a:effectLst/>
              <a:latin typeface="Arimo"/>
            </a:endParaRP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Arimo"/>
              </a:rPr>
              <a:t>You can’t stop thoughts from entering your mind, but you can choose to stop dwelling, and you can choose to take action to solve problems.</a:t>
            </a:r>
            <a:endParaRPr lang="en-US" b="1" dirty="0">
              <a:solidFill>
                <a:srgbClr val="9900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stop worrying and start being a warrior - Motivation Quote Anxiety Support  - Magnet | TeePublic">
            <a:extLst>
              <a:ext uri="{FF2B5EF4-FFF2-40B4-BE49-F238E27FC236}">
                <a16:creationId xmlns:a16="http://schemas.microsoft.com/office/drawing/2014/main" id="{213168DF-2CC8-4860-BD12-F3B2C5CCEB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7" y="1912690"/>
            <a:ext cx="4103484" cy="41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3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f you realized how powerful your thoughts are, you would never think a  negative thought: Writing careers journals and notebook. A way towards  enhancement: Amazon.in: Turner, William: Books">
            <a:extLst>
              <a:ext uri="{FF2B5EF4-FFF2-40B4-BE49-F238E27FC236}">
                <a16:creationId xmlns:a16="http://schemas.microsoft.com/office/drawing/2014/main" id="{0BC11EA7-5582-4670-8356-2084CF92C7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3534" y="109056"/>
            <a:ext cx="6434356" cy="67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5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A4E69C-CBFB-474E-B5B7-FB532394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+mn-lt"/>
              </a:rPr>
              <a:t>COVID-19 ANXIETY REDUCTION</a:t>
            </a:r>
            <a:br>
              <a:rPr lang="en-US" b="1" dirty="0">
                <a:solidFill>
                  <a:srgbClr val="990000"/>
                </a:solidFill>
                <a:latin typeface="+mn-lt"/>
              </a:rPr>
            </a:br>
            <a:r>
              <a:rPr lang="en-US" b="1" dirty="0">
                <a:solidFill>
                  <a:srgbClr val="990000"/>
                </a:solidFill>
                <a:latin typeface="+mn-lt"/>
              </a:rPr>
              <a:t> TECHNIQUES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35FD3-B388-4D53-8E26-08559084D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>
                <a:solidFill>
                  <a:srgbClr val="990000"/>
                </a:solidFill>
              </a:rPr>
              <a:t>3.  FOCUS ON PRESENT ODDS</a:t>
            </a:r>
          </a:p>
          <a:p>
            <a:r>
              <a:rPr lang="en-US" b="1" dirty="0"/>
              <a:t> </a:t>
            </a:r>
            <a:r>
              <a:rPr lang="en-US" sz="14400" b="1" i="0" dirty="0">
                <a:effectLst/>
              </a:rPr>
              <a:t>All deaths are tragic, but we must maintain proper perspective. </a:t>
            </a:r>
          </a:p>
          <a:p>
            <a:r>
              <a:rPr lang="en-US" sz="14400" b="1" i="0" dirty="0">
                <a:effectLst/>
              </a:rPr>
              <a:t>The vast majority of people infected with COVID-19 have mild to moderate symptoms or no symptoms at all</a:t>
            </a:r>
          </a:p>
          <a:p>
            <a:r>
              <a:rPr lang="en-US" sz="14400" b="1" i="0" dirty="0">
                <a:effectLst/>
              </a:rPr>
              <a:t>The number of deaths will continue to climb (and the news will report every one) and yet, the chance of you or a loved-one dying is still remote, especially with everyone’s effort to maintain distance and isolate.</a:t>
            </a:r>
            <a:endParaRPr lang="en-US" sz="14400" b="1" dirty="0"/>
          </a:p>
          <a:p>
            <a:endParaRPr lang="en-US" sz="144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953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602F-65E8-4EE5-8BF7-6C184B15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+mn-lt"/>
              </a:rPr>
              <a:t> COVID-19 ANXIETY REDUCTION</a:t>
            </a:r>
            <a:br>
              <a:rPr lang="en-US" b="1" dirty="0">
                <a:solidFill>
                  <a:srgbClr val="990000"/>
                </a:solidFill>
                <a:latin typeface="+mn-lt"/>
              </a:rPr>
            </a:br>
            <a:r>
              <a:rPr lang="en-US" b="1" dirty="0">
                <a:solidFill>
                  <a:srgbClr val="990000"/>
                </a:solidFill>
                <a:latin typeface="+mn-lt"/>
              </a:rPr>
              <a:t>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E16D0-E1F3-407B-8E25-28AD811D6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832596" cy="5032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990000"/>
                </a:solidFill>
              </a:rPr>
              <a:t>4.</a:t>
            </a:r>
            <a:r>
              <a:rPr lang="en-US" sz="3600" b="1" i="0" dirty="0">
                <a:solidFill>
                  <a:srgbClr val="990000"/>
                </a:solidFill>
                <a:effectLst/>
                <a:latin typeface="Arimo"/>
              </a:rPr>
              <a:t>  Focus on Being Productive and New Ways of Enjoying Life</a:t>
            </a:r>
          </a:p>
          <a:p>
            <a:r>
              <a:rPr lang="en-US" sz="3600" b="1" i="0" dirty="0">
                <a:solidFill>
                  <a:srgbClr val="333333"/>
                </a:solidFill>
                <a:effectLst/>
              </a:rPr>
              <a:t>Focus on what you are grateful for</a:t>
            </a:r>
          </a:p>
          <a:p>
            <a:r>
              <a:rPr lang="en-US" sz="3600" b="1" dirty="0">
                <a:solidFill>
                  <a:srgbClr val="333333"/>
                </a:solidFill>
              </a:rPr>
              <a:t>E</a:t>
            </a:r>
            <a:r>
              <a:rPr lang="en-US" sz="3600" b="1" i="0" dirty="0">
                <a:solidFill>
                  <a:srgbClr val="333333"/>
                </a:solidFill>
                <a:effectLst/>
              </a:rPr>
              <a:t>xercise your body</a:t>
            </a:r>
          </a:p>
          <a:p>
            <a:r>
              <a:rPr lang="en-US" sz="3600" b="1" i="0" dirty="0">
                <a:solidFill>
                  <a:srgbClr val="333333"/>
                </a:solidFill>
                <a:effectLst/>
              </a:rPr>
              <a:t>Relaxing your mind will help give you the peace you desire. </a:t>
            </a:r>
          </a:p>
          <a:p>
            <a:r>
              <a:rPr lang="en-US" sz="3600" b="1" i="0" dirty="0">
                <a:solidFill>
                  <a:srgbClr val="333333"/>
                </a:solidFill>
                <a:effectLst/>
              </a:rPr>
              <a:t>Guided meditation, yoga, music, art, &amp; exercise</a:t>
            </a:r>
          </a:p>
          <a:p>
            <a:r>
              <a:rPr lang="en-US" sz="3600" b="1" i="0" dirty="0">
                <a:solidFill>
                  <a:srgbClr val="333333"/>
                </a:solidFill>
                <a:effectLst/>
              </a:rPr>
              <a:t> A gratitude journal </a:t>
            </a:r>
          </a:p>
          <a:p>
            <a:r>
              <a:rPr lang="en-US" sz="3600" b="1" dirty="0">
                <a:solidFill>
                  <a:srgbClr val="333333"/>
                </a:solidFill>
              </a:rPr>
              <a:t>These </a:t>
            </a:r>
            <a:r>
              <a:rPr lang="en-US" sz="3600" b="1" i="0" dirty="0">
                <a:solidFill>
                  <a:srgbClr val="333333"/>
                </a:solidFill>
                <a:effectLst/>
              </a:rPr>
              <a:t>are all practices that lower stress.</a:t>
            </a:r>
            <a:endParaRPr lang="en-US" sz="3600" b="1" dirty="0">
              <a:solidFill>
                <a:srgbClr val="333333"/>
              </a:solidFill>
            </a:endParaRPr>
          </a:p>
          <a:p>
            <a:endParaRPr lang="en-US" sz="3600" b="1" i="0" dirty="0">
              <a:solidFill>
                <a:srgbClr val="333333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5124" name="Picture 4" descr="How an 'Attitude of Gratitude' Can Take You to Astronomical Heights -  ANTHONY ZOLEZZI">
            <a:extLst>
              <a:ext uri="{FF2B5EF4-FFF2-40B4-BE49-F238E27FC236}">
                <a16:creationId xmlns:a16="http://schemas.microsoft.com/office/drawing/2014/main" id="{535D4CF3-F24D-419E-951A-2615AFF48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03" y="2303565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9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EB4A-5AE8-4E4B-A03E-4384196C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+mn-lt"/>
              </a:rPr>
              <a:t>COVID-19 ANXIETY REDUCTION</a:t>
            </a:r>
            <a:br>
              <a:rPr lang="en-US" b="1" dirty="0">
                <a:solidFill>
                  <a:srgbClr val="990000"/>
                </a:solidFill>
                <a:latin typeface="+mn-lt"/>
              </a:rPr>
            </a:br>
            <a:r>
              <a:rPr lang="en-US" b="1" dirty="0">
                <a:solidFill>
                  <a:srgbClr val="990000"/>
                </a:solidFill>
                <a:latin typeface="+mn-lt"/>
              </a:rPr>
              <a:t>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84187-6CA1-4175-B257-65BBA3A19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348"/>
            <a:ext cx="8049426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990000"/>
                </a:solidFill>
              </a:rPr>
              <a:t>5.</a:t>
            </a:r>
            <a:r>
              <a:rPr lang="en-US" sz="3600" b="1" i="0" dirty="0">
                <a:solidFill>
                  <a:srgbClr val="990000"/>
                </a:solidFill>
                <a:effectLst/>
              </a:rPr>
              <a:t> Be Kind to Yourself and Others and Have Faith</a:t>
            </a: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Arimo"/>
              </a:rPr>
              <a:t> </a:t>
            </a:r>
            <a:r>
              <a:rPr lang="en-US" sz="3200" b="1" i="0" dirty="0">
                <a:solidFill>
                  <a:srgbClr val="333333"/>
                </a:solidFill>
                <a:effectLst/>
              </a:rPr>
              <a:t>It’s normal to feel anxious and worried during a national crisis</a:t>
            </a:r>
          </a:p>
          <a:p>
            <a:r>
              <a:rPr lang="en-US" sz="3200" b="1" i="0" dirty="0">
                <a:solidFill>
                  <a:srgbClr val="333333"/>
                </a:solidFill>
                <a:effectLst/>
              </a:rPr>
              <a:t>Reaching out to relatives and friends who are isolated or in need will boost their spirits and yours.</a:t>
            </a:r>
          </a:p>
          <a:p>
            <a:r>
              <a:rPr lang="en-US" sz="3200" b="1" i="0" dirty="0">
                <a:solidFill>
                  <a:srgbClr val="333333"/>
                </a:solidFill>
                <a:effectLst/>
              </a:rPr>
              <a:t>If you are unemployed or your business is suffering, your new job is to weather this storm as best as you can until it passes. </a:t>
            </a:r>
            <a:endParaRPr lang="en-US" sz="3200" b="1" dirty="0">
              <a:solidFill>
                <a:srgbClr val="333333"/>
              </a:solidFill>
            </a:endParaRPr>
          </a:p>
          <a:p>
            <a:r>
              <a:rPr lang="en-US" sz="3200" b="1" i="0" dirty="0">
                <a:solidFill>
                  <a:srgbClr val="333333"/>
                </a:solidFill>
                <a:effectLst/>
              </a:rPr>
              <a:t> Have faith that it will, despite not having all the answers.</a:t>
            </a:r>
            <a:endParaRPr lang="en-US" sz="3200" b="1" dirty="0">
              <a:solidFill>
                <a:srgbClr val="990000"/>
              </a:solidFill>
            </a:endParaRPr>
          </a:p>
          <a:p>
            <a:endParaRPr lang="en-US" sz="3600" b="1" dirty="0">
              <a:solidFill>
                <a:srgbClr val="990000"/>
              </a:solidFill>
            </a:endParaRPr>
          </a:p>
        </p:txBody>
      </p:sp>
      <p:pic>
        <p:nvPicPr>
          <p:cNvPr id="7170" name="Picture 2" descr="Be Kind to Others, Be Kind to Yourself (SVG Cut file) by Creative Fabrica  Crafts · Creative Fabrica">
            <a:extLst>
              <a:ext uri="{FF2B5EF4-FFF2-40B4-BE49-F238E27FC236}">
                <a16:creationId xmlns:a16="http://schemas.microsoft.com/office/drawing/2014/main" id="{5F4F3AE7-185F-4A6D-966F-9623CD70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230" y="2359404"/>
            <a:ext cx="3535770" cy="26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2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539C-C59A-4ED5-8BED-81C07F90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+mn-lt"/>
              </a:rPr>
              <a:t>COVID-19 ANXIETY REDUCTION</a:t>
            </a:r>
            <a:br>
              <a:rPr lang="en-US" b="1" dirty="0">
                <a:solidFill>
                  <a:srgbClr val="990000"/>
                </a:solidFill>
                <a:latin typeface="+mn-lt"/>
              </a:rPr>
            </a:br>
            <a:r>
              <a:rPr lang="en-US" b="1" dirty="0">
                <a:solidFill>
                  <a:srgbClr val="990000"/>
                </a:solidFill>
                <a:latin typeface="+mn-lt"/>
              </a:rPr>
              <a:t>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AD968-A17B-4025-9A10-535E2060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11353800" cy="539557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990000"/>
                </a:solidFill>
              </a:rPr>
              <a:t>6</a:t>
            </a:r>
            <a:r>
              <a:rPr lang="en-US" sz="3600" dirty="0">
                <a:solidFill>
                  <a:srgbClr val="990000"/>
                </a:solidFill>
              </a:rPr>
              <a:t>. </a:t>
            </a:r>
            <a:r>
              <a:rPr lang="en-US" sz="3600" b="1" i="0" dirty="0">
                <a:solidFill>
                  <a:srgbClr val="990000"/>
                </a:solidFill>
                <a:effectLst/>
              </a:rPr>
              <a:t> Seek Out Professional Help</a:t>
            </a: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Arimo"/>
              </a:rPr>
              <a:t> </a:t>
            </a:r>
            <a:r>
              <a:rPr lang="en-US" sz="3000" b="1" i="0" dirty="0">
                <a:solidFill>
                  <a:srgbClr val="333333"/>
                </a:solidFill>
                <a:effectLst/>
              </a:rPr>
              <a:t>You don’t need to do this alone. </a:t>
            </a:r>
            <a:endParaRPr lang="en-US" sz="3000" b="1" dirty="0">
              <a:solidFill>
                <a:srgbClr val="990000"/>
              </a:solidFill>
            </a:endParaRPr>
          </a:p>
          <a:p>
            <a:r>
              <a:rPr lang="en-US" sz="3000" b="1" i="0" dirty="0">
                <a:solidFill>
                  <a:srgbClr val="333333"/>
                </a:solidFill>
                <a:effectLst/>
              </a:rPr>
              <a:t>If you are experiencing an escalation of anxiety, talk to a professional who can help you through this difficult time.</a:t>
            </a:r>
            <a:endParaRPr lang="en-US" sz="3000" b="1" i="0" dirty="0">
              <a:solidFill>
                <a:srgbClr val="990000"/>
              </a:solidFill>
              <a:effectLst/>
            </a:endParaRPr>
          </a:p>
          <a:p>
            <a:r>
              <a:rPr lang="en-US" sz="3000" b="1" i="0" dirty="0">
                <a:solidFill>
                  <a:srgbClr val="333333"/>
                </a:solidFill>
                <a:effectLst/>
              </a:rPr>
              <a:t>Almost all therapists are using telehealth, so you are not limited to professionals in your area. </a:t>
            </a:r>
            <a:endParaRPr lang="en-US" sz="3000" b="1" dirty="0">
              <a:solidFill>
                <a:srgbClr val="990000"/>
              </a:solidFill>
            </a:endParaRPr>
          </a:p>
          <a:p>
            <a:r>
              <a:rPr lang="en-US" sz="3000" b="1" i="0" dirty="0">
                <a:solidFill>
                  <a:srgbClr val="333333"/>
                </a:solidFill>
                <a:effectLst/>
              </a:rPr>
              <a:t>Medication for anxiety, depression, and insomnia might also be needed and can be prescribed by a psychiatrist or your primary care physician</a:t>
            </a:r>
            <a:endParaRPr lang="en-US" sz="3000" b="1" i="0" dirty="0">
              <a:solidFill>
                <a:srgbClr val="990000"/>
              </a:solidFill>
              <a:effectLst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990000"/>
                </a:solidFill>
              </a:rPr>
              <a:t>https://adaa.org/learn-from-us/from-the-experts/blog-posts/consumer/top-ten-covid-19-anxiety-reduction-strategies</a:t>
            </a:r>
          </a:p>
        </p:txBody>
      </p:sp>
    </p:spTree>
    <p:extLst>
      <p:ext uri="{BB962C8B-B14F-4D97-AF65-F5344CB8AC3E}">
        <p14:creationId xmlns:p14="http://schemas.microsoft.com/office/powerpoint/2010/main" val="56858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78E-F158-4ED4-9B2A-755519F0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8" y="365125"/>
            <a:ext cx="74271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660066"/>
                </a:solidFill>
                <a:latin typeface="+mn-lt"/>
              </a:rPr>
              <a:t>JACQUELINE SMITH, CEO/ FOUNDER</a:t>
            </a:r>
            <a:br>
              <a:rPr lang="en-US" dirty="0">
                <a:solidFill>
                  <a:srgbClr val="660066"/>
                </a:solidFill>
              </a:rPr>
            </a:b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5F6D-2E64-4494-A86B-A727E785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816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660066"/>
                </a:solidFill>
              </a:rPr>
              <a:t>THE JACQUELINE SMITH FOUNDATION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660066"/>
                </a:solidFill>
              </a:rPr>
              <a:t>P. O. BOX 17401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660066"/>
                </a:solidFill>
              </a:rPr>
              <a:t>SAN ANTONIO, TX 78217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660066"/>
                </a:solidFill>
              </a:rPr>
              <a:t>210-646-8408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660066"/>
                </a:solidFill>
              </a:rPr>
              <a:t>outreach@thejsmithfoundation.org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04B57-AE5F-4D6C-B5D7-D559E26E5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988" y="4364647"/>
            <a:ext cx="2562583" cy="2372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E6E435-E482-48FD-8474-62959D118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31" y="0"/>
            <a:ext cx="5068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29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513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Arimo</vt:lpstr>
      <vt:lpstr>Calibri</vt:lpstr>
      <vt:lpstr>Calibri Light</vt:lpstr>
      <vt:lpstr>Office Theme</vt:lpstr>
      <vt:lpstr>PowerPoint Presentation</vt:lpstr>
      <vt:lpstr> COVID-19 ANXIETY REDUCTION TECHNIQUES</vt:lpstr>
      <vt:lpstr>COVID-19 ANXIETY REDUCTION TECHNIQUES</vt:lpstr>
      <vt:lpstr>PowerPoint Presentation</vt:lpstr>
      <vt:lpstr>COVID-19 ANXIETY REDUCTION  TECHNIQUES</vt:lpstr>
      <vt:lpstr> COVID-19 ANXIETY REDUCTION  TECHNIQUES</vt:lpstr>
      <vt:lpstr>COVID-19 ANXIETY REDUCTION  TECHNIQUES</vt:lpstr>
      <vt:lpstr>COVID-19 ANXIETY REDUCTION  TECHNIQUES</vt:lpstr>
      <vt:lpstr>JACQUELINE SMITH, CEO/ FOUNDER 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smith</dc:creator>
  <cp:lastModifiedBy>jackie smith</cp:lastModifiedBy>
  <cp:revision>12</cp:revision>
  <dcterms:created xsi:type="dcterms:W3CDTF">2020-09-03T03:33:11Z</dcterms:created>
  <dcterms:modified xsi:type="dcterms:W3CDTF">2020-09-03T05:00:26Z</dcterms:modified>
</cp:coreProperties>
</file>