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693400" cx="7556500"/>
  <p:notesSz cx="6858000" cy="9144000"/>
  <p:embeddedFontLst>
    <p:embeddedFont>
      <p:font typeface="Montserrat"/>
      <p:bold r:id="rId13"/>
      <p:boldItalic r:id="rId14"/>
    </p:embeddedFont>
    <p:embeddedFont>
      <p:font typeface="Libre Baskerville"/>
      <p:regular r:id="rId15"/>
      <p:bold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Baskerville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ibreBaskerville-italic.fntdata"/><Relationship Id="rId16" Type="http://schemas.openxmlformats.org/officeDocument/2006/relationships/font" Target="fonts/LibreBaskervill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7.jp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1" Type="http://schemas.openxmlformats.org/officeDocument/2006/relationships/image" Target="../media/image18.jpg"/><Relationship Id="rId10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2718" r="12717" t="0"/>
          <a:stretch/>
        </p:blipFill>
        <p:spPr>
          <a:xfrm>
            <a:off x="-112715" y="527883"/>
            <a:ext cx="7937099" cy="52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4612" r="4611" t="0"/>
          <a:stretch/>
        </p:blipFill>
        <p:spPr>
          <a:xfrm>
            <a:off x="-296753" y="4972491"/>
            <a:ext cx="8121136" cy="445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779001" y="-1205861"/>
            <a:ext cx="10307778" cy="17337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 rot="10800000">
            <a:off x="1990532" y="-1552729"/>
            <a:ext cx="6553105" cy="652522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72B5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1583649" y="1422036"/>
            <a:ext cx="7917074" cy="7847929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373889" y="9269964"/>
            <a:ext cx="10307778" cy="17337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77598" y="6887728"/>
            <a:ext cx="4673612" cy="2228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1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</a:t>
            </a:r>
            <a:endParaRPr/>
          </a:p>
          <a:p>
            <a:pPr indent="0" lvl="0" marL="0" marR="0" rtl="0" algn="l">
              <a:lnSpc>
                <a:spcPct val="11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1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ADS 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03714" y="9279489"/>
            <a:ext cx="7356286" cy="1119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1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RESULTS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B5E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1115411"/>
            <a:ext cx="652587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3260221"/>
            <a:ext cx="6527800" cy="688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b="0" l="52824" r="19050" t="0"/>
          <a:stretch/>
        </p:blipFill>
        <p:spPr>
          <a:xfrm>
            <a:off x="508000" y="3247521"/>
            <a:ext cx="2590800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521395" y="3503857"/>
            <a:ext cx="3007308" cy="6319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have worked with hundreds clients in dozens of industries running lead generation and digital ads for them. Our post popular industries are: 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27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Attorneys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Auto dealers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Chiropractors 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Coaches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gyms and crossfire centers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Day spas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Dentists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Hair salons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Home services and handymen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Martial art gyms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Medical spas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mortgage loans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Pest control companies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Realtors 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Restaurants 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Solar businesses</a:t>
            </a:r>
            <a:endParaRPr/>
          </a:p>
          <a:p>
            <a:pPr indent="0" lvl="0" marL="0" marR="0" rtl="0" algn="l">
              <a:lnSpc>
                <a:spcPct val="182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7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Yoga studios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8132" y="-1000199"/>
            <a:ext cx="11168404" cy="1614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4"/>
          <p:cNvGrpSpPr/>
          <p:nvPr/>
        </p:nvGrpSpPr>
        <p:grpSpPr>
          <a:xfrm>
            <a:off x="600481" y="251191"/>
            <a:ext cx="6344562" cy="144278"/>
            <a:chOff x="0" y="19050"/>
            <a:chExt cx="8459416" cy="192371"/>
          </a:xfrm>
        </p:grpSpPr>
        <p:sp>
          <p:nvSpPr>
            <p:cNvPr id="102" name="Google Shape;102;p14"/>
            <p:cNvSpPr txBox="1"/>
            <p:nvPr/>
          </p:nvSpPr>
          <p:spPr>
            <a:xfrm>
              <a:off x="0" y="19050"/>
              <a:ext cx="2908300" cy="192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1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3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OVERVIEW</a:t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5551116" y="19050"/>
              <a:ext cx="2908300" cy="192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6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825500" y="1528539"/>
            <a:ext cx="4800953" cy="937186"/>
            <a:chOff x="0" y="0"/>
            <a:chExt cx="6401271" cy="1249582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0" y="0"/>
              <a:ext cx="6401271" cy="710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8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2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OUR CLIENTS</a:t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939748"/>
              <a:ext cx="3606800" cy="309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6100" y="1572611"/>
            <a:ext cx="902603" cy="131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37079" y="3384173"/>
            <a:ext cx="13878910" cy="763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4993"/>
            <a:ext cx="12971426" cy="441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8132" y="-1166899"/>
            <a:ext cx="11001976" cy="1771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5"/>
          <p:cNvGrpSpPr/>
          <p:nvPr/>
        </p:nvGrpSpPr>
        <p:grpSpPr>
          <a:xfrm>
            <a:off x="1472810" y="7357635"/>
            <a:ext cx="5043458" cy="2892866"/>
            <a:chOff x="0" y="0"/>
            <a:chExt cx="7981950" cy="4578350"/>
          </a:xfrm>
        </p:grpSpPr>
        <p:sp>
          <p:nvSpPr>
            <p:cNvPr id="116" name="Google Shape;116;p15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962660" y="276860"/>
              <a:ext cx="6055360" cy="3789680"/>
            </a:xfrm>
            <a:custGeom>
              <a:rect b="b" l="l" r="r" t="t"/>
              <a:pathLst>
                <a:path extrusionOk="0"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11177" l="10508" r="10524" t="604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1090408" y="7793983"/>
            <a:ext cx="1251126" cy="2474963"/>
            <a:chOff x="0" y="0"/>
            <a:chExt cx="2620010" cy="5182870"/>
          </a:xfrm>
        </p:grpSpPr>
        <p:sp>
          <p:nvSpPr>
            <p:cNvPr id="122" name="Google Shape;122;p15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42483" l="7076" r="7027" t="3011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1" name="Google Shape;1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41535" y="985838"/>
            <a:ext cx="537048" cy="54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5910" y="1228376"/>
            <a:ext cx="477680" cy="4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55207" y="1706057"/>
            <a:ext cx="618118" cy="61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94539" y="830135"/>
            <a:ext cx="3319336" cy="400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70993" y="1706057"/>
            <a:ext cx="3152114" cy="210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471254" y="933187"/>
            <a:ext cx="4316026" cy="155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2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endParaRPr/>
          </a:p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2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ADS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376952" y="2913168"/>
            <a:ext cx="3250850" cy="140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setup ads like this one with Facebook and Google PPC campaigns to find new clients. 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600481" y="255953"/>
            <a:ext cx="2181225" cy="139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WE DID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613627" y="5241223"/>
            <a:ext cx="6332746" cy="704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 NOURISHING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00481" y="6001388"/>
            <a:ext cx="6405713" cy="104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also setup automated lead campaigns that send automated text reminders, follow ups, and more to the leads.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B5E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 amt="27000"/>
          </a:blip>
          <a:srcRect b="0" l="45940" r="35943" t="0"/>
          <a:stretch/>
        </p:blipFill>
        <p:spPr>
          <a:xfrm>
            <a:off x="-180876" y="-499284"/>
            <a:ext cx="3176653" cy="1169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 b="0" l="22909" r="22908" t="0"/>
          <a:stretch/>
        </p:blipFill>
        <p:spPr>
          <a:xfrm>
            <a:off x="2994070" y="0"/>
            <a:ext cx="6169096" cy="1138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16949" y="-805716"/>
            <a:ext cx="10223250" cy="14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0000" y="602145"/>
            <a:ext cx="3140467" cy="1008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9392" y="2057519"/>
            <a:ext cx="1616522" cy="13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325508" y="2862812"/>
            <a:ext cx="2312874" cy="104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They are encouraged to book a consult.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9392" y="3846624"/>
            <a:ext cx="1616522" cy="133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2245" y="5182861"/>
            <a:ext cx="1616522" cy="133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9392" y="7049789"/>
            <a:ext cx="1616522" cy="133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9392" y="9011969"/>
            <a:ext cx="1616522" cy="13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325508" y="837456"/>
            <a:ext cx="2163885" cy="1762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Leads are contacted as soon as they respond to an ad.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325508" y="4598485"/>
            <a:ext cx="2312874" cy="1762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They receive automated follow ups over several days/weeks.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306458" y="6623358"/>
            <a:ext cx="2312874" cy="140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they book their consult they are sent a confirmation.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325508" y="8445901"/>
            <a:ext cx="2385662" cy="1762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they receive appointment reminders so they don't forget.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600481" y="255953"/>
            <a:ext cx="2181225" cy="139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AUTOMATED FOLLOWUPS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4225151" y="6998344"/>
            <a:ext cx="1143000" cy="102889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4238438" y="9275791"/>
            <a:ext cx="1143000" cy="102889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599223" y="6870701"/>
            <a:ext cx="769827" cy="76200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5454650" y="9126220"/>
            <a:ext cx="990600" cy="76200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5092839" y="1490980"/>
            <a:ext cx="1143000" cy="10288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-611233" y="0"/>
            <a:ext cx="8518078" cy="120568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3650927" y="570388"/>
            <a:ext cx="6630731" cy="5756125"/>
          </a:xfrm>
          <a:custGeom>
            <a:rect b="b" l="l" r="r" t="t"/>
            <a:pathLst>
              <a:path extrusionOk="0" h="5499100" w="635000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908" r="-149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11432" y="-1000199"/>
            <a:ext cx="10613118" cy="161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58" y="2850285"/>
            <a:ext cx="6341911" cy="721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9094" y="5034592"/>
            <a:ext cx="4043999" cy="223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1094" y="6999446"/>
            <a:ext cx="4920640" cy="2398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7"/>
          <p:cNvGrpSpPr/>
          <p:nvPr/>
        </p:nvGrpSpPr>
        <p:grpSpPr>
          <a:xfrm>
            <a:off x="603151" y="1070377"/>
            <a:ext cx="3782396" cy="1362659"/>
            <a:chOff x="0" y="-57150"/>
            <a:chExt cx="5043194" cy="1816880"/>
          </a:xfrm>
        </p:grpSpPr>
        <p:sp>
          <p:nvSpPr>
            <p:cNvPr id="176" name="Google Shape;176;p17"/>
            <p:cNvSpPr txBox="1"/>
            <p:nvPr/>
          </p:nvSpPr>
          <p:spPr>
            <a:xfrm>
              <a:off x="1294" y="480567"/>
              <a:ext cx="5041900" cy="1279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2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29">
                  <a:solidFill>
                    <a:srgbClr val="55555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CRM DASHBOARD</a:t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0" y="-57150"/>
              <a:ext cx="2883656" cy="36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6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4">
                  <a:solidFill>
                    <a:srgbClr val="72B5EB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tracking the data</a:t>
              </a:r>
              <a:endParaRPr/>
            </a:p>
          </p:txBody>
        </p:sp>
      </p:grpSp>
      <p:sp>
        <p:nvSpPr>
          <p:cNvPr id="178" name="Google Shape;178;p17"/>
          <p:cNvSpPr txBox="1"/>
          <p:nvPr/>
        </p:nvSpPr>
        <p:spPr>
          <a:xfrm>
            <a:off x="600481" y="255953"/>
            <a:ext cx="2181225" cy="139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TRACKING AND ANALYTICS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949094" y="3218290"/>
            <a:ext cx="5662640" cy="142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Included with this service is free access to our CRM dashboard that allows you see all the leads, communicate with them in real time, and track the results.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2469673" y="5956300"/>
            <a:ext cx="32964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4540250" y="5945976"/>
            <a:ext cx="32964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4540250" y="5137823"/>
            <a:ext cx="32964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3151463" y="5150359"/>
            <a:ext cx="32964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1797050" y="5127499"/>
            <a:ext cx="329646" cy="457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55555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/>
          <p:nvPr/>
        </p:nvSpPr>
        <p:spPr>
          <a:xfrm>
            <a:off x="233003" y="1846062"/>
            <a:ext cx="2329339" cy="2223265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72B5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4997659" y="1835381"/>
            <a:ext cx="2329339" cy="2223265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72B5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2618784" y="1846062"/>
            <a:ext cx="2329339" cy="2223265"/>
          </a:xfrm>
          <a:custGeom>
            <a:rect b="b" l="l" r="r" t="t"/>
            <a:pathLst>
              <a:path extrusionOk="0" h="6360176" w="6663624">
                <a:moveTo>
                  <a:pt x="3331812" y="5088"/>
                </a:moveTo>
                <a:lnTo>
                  <a:pt x="3331812" y="5088"/>
                </a:lnTo>
                <a:cubicBezTo>
                  <a:pt x="2194111" y="0"/>
                  <a:pt x="1140649" y="604036"/>
                  <a:pt x="570324" y="1588475"/>
                </a:cubicBezTo>
                <a:cubicBezTo>
                  <a:pt x="0" y="2572913"/>
                  <a:pt x="0" y="3787263"/>
                  <a:pt x="570324" y="4771701"/>
                </a:cubicBezTo>
                <a:cubicBezTo>
                  <a:pt x="1140649" y="5756140"/>
                  <a:pt x="2194111" y="6360176"/>
                  <a:pt x="3331812" y="6355088"/>
                </a:cubicBezTo>
                <a:cubicBezTo>
                  <a:pt x="4469513" y="6360176"/>
                  <a:pt x="5522976" y="5756140"/>
                  <a:pt x="6093300" y="4771701"/>
                </a:cubicBezTo>
                <a:cubicBezTo>
                  <a:pt x="6663624" y="3787263"/>
                  <a:pt x="6663624" y="2572913"/>
                  <a:pt x="6093300" y="1588475"/>
                </a:cubicBezTo>
                <a:cubicBezTo>
                  <a:pt x="5522976" y="604036"/>
                  <a:pt x="4469513" y="0"/>
                  <a:pt x="3331812" y="5088"/>
                </a:cubicBezTo>
                <a:close/>
              </a:path>
            </a:pathLst>
          </a:custGeom>
          <a:solidFill>
            <a:srgbClr val="72B5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4782" y="-1111332"/>
            <a:ext cx="10390172" cy="171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0833" y="4416365"/>
            <a:ext cx="3682539" cy="352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769" y="5717105"/>
            <a:ext cx="2117124" cy="4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372" y="6793719"/>
            <a:ext cx="2117124" cy="4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5">
            <a:alphaModFix/>
          </a:blip>
          <a:srcRect b="62" l="0" r="0" t="61"/>
          <a:stretch/>
        </p:blipFill>
        <p:spPr>
          <a:xfrm>
            <a:off x="3051563" y="4416365"/>
            <a:ext cx="6048000" cy="4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5722" y="8286185"/>
            <a:ext cx="8359167" cy="800684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420430" y="4554793"/>
            <a:ext cx="2024797" cy="457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6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17%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397430" y="5022630"/>
            <a:ext cx="2070400" cy="545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leads book a consultation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427898" y="5898213"/>
            <a:ext cx="2024797" cy="457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6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405096" y="6349319"/>
            <a:ext cx="2070400" cy="26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appointments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600481" y="255953"/>
            <a:ext cx="2181225" cy="139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510718" y="2102880"/>
            <a:ext cx="1773908" cy="1524085"/>
            <a:chOff x="0" y="19050"/>
            <a:chExt cx="2365210" cy="2032113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60983" y="1245891"/>
              <a:ext cx="2199656" cy="805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90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5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IMPRESSIONS (PEOPLE WHO SAW THE ADS)</a:t>
              </a:r>
              <a:endParaRPr/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170217" y="19050"/>
              <a:ext cx="2047544" cy="69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2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96</a:t>
              </a:r>
              <a:endParaRPr/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0" y="658988"/>
              <a:ext cx="2365210" cy="384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8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3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THOUSAND</a:t>
              </a:r>
              <a:endParaRPr/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2927879" y="2102880"/>
            <a:ext cx="1742528" cy="1702559"/>
            <a:chOff x="0" y="19050"/>
            <a:chExt cx="2323370" cy="2270078"/>
          </a:xfrm>
        </p:grpSpPr>
        <p:sp>
          <p:nvSpPr>
            <p:cNvPr id="208" name="Google Shape;208;p18"/>
            <p:cNvSpPr txBox="1"/>
            <p:nvPr/>
          </p:nvSpPr>
          <p:spPr>
            <a:xfrm>
              <a:off x="59904" y="1223178"/>
              <a:ext cx="2160745" cy="106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9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6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PEOPLE CLICKED THROUGH OR ENGAGED WITH THE AD</a:t>
              </a:r>
              <a:endParaRPr/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167206" y="19050"/>
              <a:ext cx="2011324" cy="684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2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64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2803</a:t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0" y="636794"/>
              <a:ext cx="2323370" cy="388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5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5275374" y="2116168"/>
            <a:ext cx="1773908" cy="1314695"/>
            <a:chOff x="0" y="19050"/>
            <a:chExt cx="2365210" cy="1752926"/>
          </a:xfrm>
        </p:grpSpPr>
        <p:sp>
          <p:nvSpPr>
            <p:cNvPr id="212" name="Google Shape;212;p18"/>
            <p:cNvSpPr txBox="1"/>
            <p:nvPr/>
          </p:nvSpPr>
          <p:spPr>
            <a:xfrm>
              <a:off x="60983" y="1245891"/>
              <a:ext cx="2199656" cy="526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90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5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TOTAL LEADS GENERATED</a:t>
              </a:r>
              <a:endParaRPr/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70217" y="19050"/>
              <a:ext cx="2047544" cy="69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2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204</a:t>
              </a:r>
              <a:endParaRPr/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0" y="658988"/>
              <a:ext cx="2365210" cy="384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811649" y="962432"/>
            <a:ext cx="5936702" cy="782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AVERAGE NUMBERS PER $2,000 SPENT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420430" y="7008476"/>
            <a:ext cx="2024797" cy="457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6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415512" y="7456728"/>
            <a:ext cx="2070400" cy="26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closing ratio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510718" y="8610292"/>
            <a:ext cx="6516182" cy="457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6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SALES MADE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4227692" y="10334551"/>
            <a:ext cx="5042250" cy="26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the ads and lead campaigns 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513865" y="9258514"/>
            <a:ext cx="6079993" cy="457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6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THOUSANDS IN REVENUE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566368" y="9957497"/>
            <a:ext cx="3046923" cy="424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4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POSITIVE ROI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55555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0" l="25378" r="25378" t="0"/>
          <a:stretch/>
        </p:blipFill>
        <p:spPr>
          <a:xfrm>
            <a:off x="480179" y="502538"/>
            <a:ext cx="6606114" cy="96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3323" y="1209638"/>
            <a:ext cx="10613118" cy="1619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/>
          <p:nvPr/>
        </p:nvSpPr>
        <p:spPr>
          <a:xfrm>
            <a:off x="756000" y="3552755"/>
            <a:ext cx="6048000" cy="2805427"/>
          </a:xfrm>
          <a:custGeom>
            <a:rect b="b" l="l" r="r" t="t"/>
            <a:pathLst>
              <a:path extrusionOk="0" h="1291313" w="2783840">
                <a:moveTo>
                  <a:pt x="0" y="0"/>
                </a:moveTo>
                <a:lnTo>
                  <a:pt x="2783840" y="0"/>
                </a:lnTo>
                <a:lnTo>
                  <a:pt x="2783840" y="1291313"/>
                </a:lnTo>
                <a:lnTo>
                  <a:pt x="0" y="1291313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1108839" y="1417569"/>
            <a:ext cx="4095654" cy="740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>
            <a:off x="3455289" y="2251430"/>
            <a:ext cx="2851463" cy="26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the work we did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1108839" y="3904121"/>
            <a:ext cx="5354837" cy="2036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2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ads are great for local and non-local businesses. Our special dashboard and automation ensures that you get the most our of all the advertising money you are spending, and your customers are always taken care of.</a:t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756000" y="6886557"/>
            <a:ext cx="6048000" cy="2805427"/>
          </a:xfrm>
          <a:custGeom>
            <a:rect b="b" l="l" r="r" t="t"/>
            <a:pathLst>
              <a:path extrusionOk="0" h="1291313" w="2783840">
                <a:moveTo>
                  <a:pt x="0" y="0"/>
                </a:moveTo>
                <a:lnTo>
                  <a:pt x="2783840" y="0"/>
                </a:lnTo>
                <a:lnTo>
                  <a:pt x="2783840" y="1291313"/>
                </a:lnTo>
                <a:lnTo>
                  <a:pt x="0" y="1291313"/>
                </a:lnTo>
                <a:close/>
              </a:path>
            </a:pathLst>
          </a:custGeom>
          <a:solidFill>
            <a:srgbClr val="72B5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1810746" y="7149863"/>
            <a:ext cx="3938507" cy="30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8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</a:t>
            </a:r>
            <a:endParaRPr/>
          </a:p>
          <a:p>
            <a:pPr indent="0" lvl="0" marL="0" marR="0" rtl="0" algn="ctr">
              <a:lnSpc>
                <a:spcPct val="112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8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</a:t>
            </a:r>
            <a:endParaRPr/>
          </a:p>
          <a:p>
            <a:pPr indent="0" lvl="0" marL="0" marR="0" rtl="0" algn="ctr">
              <a:lnSpc>
                <a:spcPct val="112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8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TODAY!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