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y="6858000" cx="12192000"/>
  <p:notesSz cx="6858000" cy="9144000"/>
  <p:embeddedFontLst>
    <p:embeddedFont>
      <p:font typeface="Teko"/>
      <p:regular r:id="rId15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15">
          <p15:clr>
            <a:srgbClr val="A4A3A4"/>
          </p15:clr>
        </p15:guide>
        <p15:guide id="2" pos="3840">
          <p15:clr>
            <a:srgbClr val="A4A3A4"/>
          </p15:clr>
        </p15:guide>
        <p15:guide id="3" pos="3749">
          <p15:clr>
            <a:srgbClr val="A4A3A4"/>
          </p15:clr>
        </p15:guide>
        <p15:guide id="4" pos="39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DE4AF05-8AD5-459F-B3E4-28CAE2F72A43}">
  <a:tblStyle styleId="{5DE4AF05-8AD5-459F-B3E4-28CAE2F72A4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9F9F9"/>
          </a:solidFill>
        </a:fill>
      </a:tcStyle>
    </a:wholeTbl>
    <a:band1H>
      <a:tcTxStyle b="off" i="off"/>
      <a:tcStyle>
        <a:fill>
          <a:solidFill>
            <a:srgbClr val="F2F2F2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F2F2F2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15" orient="horz"/>
        <p:guide pos="3840"/>
        <p:guide pos="3749"/>
        <p:guide pos="3912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Teko-regular.fntdata"/><Relationship Id="rId14" Type="http://schemas.openxmlformats.org/officeDocument/2006/relationships/slide" Target="slides/slide8.xml"/><Relationship Id="rId16" Type="http://schemas.openxmlformats.org/officeDocument/2006/relationships/font" Target="fonts/Teko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" name="Google Shape;1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" name="Google Shape;2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" name="Google Shape;4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4" name="Google Shape;74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flipH="1">
            <a:off x="9534524" y="5452115"/>
            <a:ext cx="240030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fld id="{00000000-1234-1234-1234-123412341234}" type="slidenum">
              <a:rPr b="1" i="0" lang="en-US" sz="9600" u="none" cap="none" strike="noStrike">
                <a:solidFill>
                  <a:srgbClr val="F2F2F2"/>
                </a:solidFill>
                <a:latin typeface="Teko"/>
                <a:ea typeface="Teko"/>
                <a:cs typeface="Teko"/>
                <a:sym typeface="Teko"/>
              </a:rPr>
              <a:t>‹#›</a:t>
            </a:fld>
            <a:endParaRPr b="1" i="0" sz="28700" u="none" cap="none" strike="noStrike">
              <a:solidFill>
                <a:srgbClr val="F2F2F2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28">
          <p15:clr>
            <a:srgbClr val="F26B43"/>
          </p15:clr>
        </p15:guide>
        <p15:guide id="2" orient="horz" pos="480">
          <p15:clr>
            <a:srgbClr val="F26B43"/>
          </p15:clr>
        </p15:guide>
        <p15:guide id="3" pos="7152">
          <p15:clr>
            <a:srgbClr val="F26B43"/>
          </p15:clr>
        </p15:guide>
        <p15:guide id="4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/>
          <p:cNvPicPr preferRelativeResize="0"/>
          <p:nvPr/>
        </p:nvPicPr>
        <p:blipFill rotWithShape="1">
          <a:blip r:embed="rId3">
            <a:alphaModFix/>
          </a:blip>
          <a:srcRect b="104" l="1291" r="31967" t="105"/>
          <a:stretch/>
        </p:blipFill>
        <p:spPr>
          <a:xfrm>
            <a:off x="5311775" y="0"/>
            <a:ext cx="6880225" cy="6858000"/>
          </a:xfrm>
          <a:custGeom>
            <a:rect b="b" l="l" r="r" t="t"/>
            <a:pathLst>
              <a:path extrusionOk="0" h="6858000" w="6880225">
                <a:moveTo>
                  <a:pt x="0" y="0"/>
                </a:moveTo>
                <a:lnTo>
                  <a:pt x="4274739" y="0"/>
                </a:lnTo>
                <a:lnTo>
                  <a:pt x="6880225" y="2605574"/>
                </a:lnTo>
                <a:lnTo>
                  <a:pt x="6880225" y="4260366"/>
                </a:lnTo>
                <a:lnTo>
                  <a:pt x="4282677" y="6858000"/>
                </a:lnTo>
                <a:lnTo>
                  <a:pt x="7938" y="6858000"/>
                </a:lnTo>
                <a:lnTo>
                  <a:pt x="3432855" y="343297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" name="Google Shape;15;p5"/>
          <p:cNvSpPr/>
          <p:nvPr/>
        </p:nvSpPr>
        <p:spPr>
          <a:xfrm>
            <a:off x="1051958" y="0"/>
            <a:ext cx="7707086" cy="6865257"/>
          </a:xfrm>
          <a:custGeom>
            <a:rect b="b" l="l" r="r" t="t"/>
            <a:pathLst>
              <a:path extrusionOk="0" h="6865257" w="7707086">
                <a:moveTo>
                  <a:pt x="0" y="0"/>
                </a:moveTo>
                <a:lnTo>
                  <a:pt x="4274458" y="0"/>
                </a:lnTo>
                <a:lnTo>
                  <a:pt x="7707086" y="3432629"/>
                </a:lnTo>
                <a:lnTo>
                  <a:pt x="4274458" y="6865257"/>
                </a:lnTo>
                <a:lnTo>
                  <a:pt x="0" y="6865257"/>
                </a:lnTo>
                <a:lnTo>
                  <a:pt x="3432629" y="3432629"/>
                </a:lnTo>
                <a:close/>
              </a:path>
            </a:pathLst>
          </a:custGeom>
          <a:solidFill>
            <a:srgbClr val="F2F2F2">
              <a:alpha val="4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5"/>
          <p:cNvSpPr txBox="1"/>
          <p:nvPr/>
        </p:nvSpPr>
        <p:spPr>
          <a:xfrm>
            <a:off x="2715544" y="2419186"/>
            <a:ext cx="4629149" cy="2354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DIGITAL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ADS FOR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REAL ESTATE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Google Shape;17;p5"/>
          <p:cNvCxnSpPr/>
          <p:nvPr/>
        </p:nvCxnSpPr>
        <p:spPr>
          <a:xfrm>
            <a:off x="2163763" y="2338388"/>
            <a:ext cx="0" cy="2181224"/>
          </a:xfrm>
          <a:prstGeom prst="straightConnector1">
            <a:avLst/>
          </a:prstGeom>
          <a:noFill/>
          <a:ln cap="flat" cmpd="sng" w="12700">
            <a:solidFill>
              <a:srgbClr val="26262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" name="Google Shape;18;p5"/>
          <p:cNvSpPr/>
          <p:nvPr/>
        </p:nvSpPr>
        <p:spPr>
          <a:xfrm>
            <a:off x="825734" y="3142138"/>
            <a:ext cx="773768" cy="549124"/>
          </a:xfrm>
          <a:custGeom>
            <a:rect b="b" l="l" r="r" t="t"/>
            <a:pathLst>
              <a:path extrusionOk="0" h="549124" w="773768">
                <a:moveTo>
                  <a:pt x="354966" y="474244"/>
                </a:moveTo>
                <a:lnTo>
                  <a:pt x="359646" y="486724"/>
                </a:lnTo>
                <a:lnTo>
                  <a:pt x="414122" y="486724"/>
                </a:lnTo>
                <a:lnTo>
                  <a:pt x="418802" y="474244"/>
                </a:lnTo>
                <a:close/>
                <a:moveTo>
                  <a:pt x="24960" y="474244"/>
                </a:moveTo>
                <a:lnTo>
                  <a:pt x="24960" y="505444"/>
                </a:lnTo>
                <a:cubicBezTo>
                  <a:pt x="24969" y="515779"/>
                  <a:pt x="33345" y="524155"/>
                  <a:pt x="43680" y="524164"/>
                </a:cubicBezTo>
                <a:lnTo>
                  <a:pt x="730087" y="524164"/>
                </a:lnTo>
                <a:cubicBezTo>
                  <a:pt x="740423" y="524155"/>
                  <a:pt x="748799" y="515779"/>
                  <a:pt x="748808" y="505444"/>
                </a:cubicBezTo>
                <a:lnTo>
                  <a:pt x="748808" y="474244"/>
                </a:lnTo>
                <a:lnTo>
                  <a:pt x="445447" y="474244"/>
                </a:lnTo>
                <a:lnTo>
                  <a:pt x="434449" y="503587"/>
                </a:lnTo>
                <a:cubicBezTo>
                  <a:pt x="432620" y="508456"/>
                  <a:pt x="427965" y="511681"/>
                  <a:pt x="422764" y="511684"/>
                </a:cubicBezTo>
                <a:lnTo>
                  <a:pt x="351004" y="511684"/>
                </a:lnTo>
                <a:cubicBezTo>
                  <a:pt x="345803" y="511681"/>
                  <a:pt x="341148" y="508456"/>
                  <a:pt x="339319" y="503587"/>
                </a:cubicBezTo>
                <a:lnTo>
                  <a:pt x="328321" y="474244"/>
                </a:lnTo>
                <a:close/>
                <a:moveTo>
                  <a:pt x="409824" y="312004"/>
                </a:moveTo>
                <a:lnTo>
                  <a:pt x="511070" y="312004"/>
                </a:lnTo>
                <a:cubicBezTo>
                  <a:pt x="517283" y="312004"/>
                  <a:pt x="522319" y="317592"/>
                  <a:pt x="522319" y="324484"/>
                </a:cubicBezTo>
                <a:cubicBezTo>
                  <a:pt x="522319" y="331377"/>
                  <a:pt x="517283" y="336964"/>
                  <a:pt x="511070" y="336964"/>
                </a:cubicBezTo>
                <a:lnTo>
                  <a:pt x="409824" y="336964"/>
                </a:lnTo>
                <a:cubicBezTo>
                  <a:pt x="403611" y="336964"/>
                  <a:pt x="398574" y="331377"/>
                  <a:pt x="398574" y="324484"/>
                </a:cubicBezTo>
                <a:cubicBezTo>
                  <a:pt x="398574" y="317592"/>
                  <a:pt x="403611" y="312004"/>
                  <a:pt x="409824" y="312004"/>
                </a:cubicBezTo>
                <a:close/>
                <a:moveTo>
                  <a:pt x="409824" y="274564"/>
                </a:moveTo>
                <a:lnTo>
                  <a:pt x="601067" y="274564"/>
                </a:lnTo>
                <a:cubicBezTo>
                  <a:pt x="607280" y="274564"/>
                  <a:pt x="612316" y="280152"/>
                  <a:pt x="612316" y="287044"/>
                </a:cubicBezTo>
                <a:cubicBezTo>
                  <a:pt x="612316" y="293937"/>
                  <a:pt x="607280" y="299524"/>
                  <a:pt x="601067" y="299524"/>
                </a:cubicBezTo>
                <a:lnTo>
                  <a:pt x="409824" y="299524"/>
                </a:lnTo>
                <a:cubicBezTo>
                  <a:pt x="403611" y="299524"/>
                  <a:pt x="398574" y="293937"/>
                  <a:pt x="398574" y="287044"/>
                </a:cubicBezTo>
                <a:cubicBezTo>
                  <a:pt x="398574" y="280152"/>
                  <a:pt x="403611" y="274564"/>
                  <a:pt x="409824" y="274564"/>
                </a:cubicBezTo>
                <a:close/>
                <a:moveTo>
                  <a:pt x="261292" y="274564"/>
                </a:moveTo>
                <a:lnTo>
                  <a:pt x="261292" y="324484"/>
                </a:lnTo>
                <a:lnTo>
                  <a:pt x="286252" y="324484"/>
                </a:lnTo>
                <a:lnTo>
                  <a:pt x="286252" y="274564"/>
                </a:lnTo>
                <a:close/>
                <a:moveTo>
                  <a:pt x="409824" y="237124"/>
                </a:moveTo>
                <a:lnTo>
                  <a:pt x="601067" y="237124"/>
                </a:lnTo>
                <a:cubicBezTo>
                  <a:pt x="607280" y="237124"/>
                  <a:pt x="612316" y="242712"/>
                  <a:pt x="612316" y="249604"/>
                </a:cubicBezTo>
                <a:cubicBezTo>
                  <a:pt x="612316" y="256497"/>
                  <a:pt x="607280" y="262084"/>
                  <a:pt x="601067" y="262084"/>
                </a:cubicBezTo>
                <a:lnTo>
                  <a:pt x="409824" y="262084"/>
                </a:lnTo>
                <a:cubicBezTo>
                  <a:pt x="403611" y="262084"/>
                  <a:pt x="398574" y="256497"/>
                  <a:pt x="398574" y="249604"/>
                </a:cubicBezTo>
                <a:cubicBezTo>
                  <a:pt x="398574" y="242712"/>
                  <a:pt x="403611" y="237124"/>
                  <a:pt x="409824" y="237124"/>
                </a:cubicBezTo>
                <a:close/>
                <a:moveTo>
                  <a:pt x="421073" y="187203"/>
                </a:moveTo>
                <a:lnTo>
                  <a:pt x="421073" y="199683"/>
                </a:lnTo>
                <a:lnTo>
                  <a:pt x="589817" y="199683"/>
                </a:lnTo>
                <a:lnTo>
                  <a:pt x="589817" y="187203"/>
                </a:lnTo>
                <a:close/>
                <a:moveTo>
                  <a:pt x="409824" y="162243"/>
                </a:moveTo>
                <a:lnTo>
                  <a:pt x="601067" y="162243"/>
                </a:lnTo>
                <a:cubicBezTo>
                  <a:pt x="607280" y="162243"/>
                  <a:pt x="612316" y="167831"/>
                  <a:pt x="612316" y="174723"/>
                </a:cubicBezTo>
                <a:lnTo>
                  <a:pt x="612316" y="212163"/>
                </a:lnTo>
                <a:cubicBezTo>
                  <a:pt x="612316" y="219056"/>
                  <a:pt x="607280" y="224643"/>
                  <a:pt x="601067" y="224643"/>
                </a:cubicBezTo>
                <a:lnTo>
                  <a:pt x="409824" y="224643"/>
                </a:lnTo>
                <a:cubicBezTo>
                  <a:pt x="403611" y="224643"/>
                  <a:pt x="398574" y="219056"/>
                  <a:pt x="398574" y="212163"/>
                </a:cubicBezTo>
                <a:lnTo>
                  <a:pt x="398574" y="174723"/>
                </a:lnTo>
                <a:cubicBezTo>
                  <a:pt x="398574" y="167831"/>
                  <a:pt x="403611" y="162243"/>
                  <a:pt x="409824" y="162243"/>
                </a:cubicBezTo>
                <a:close/>
                <a:moveTo>
                  <a:pt x="273772" y="151994"/>
                </a:moveTo>
                <a:lnTo>
                  <a:pt x="186411" y="206594"/>
                </a:lnTo>
                <a:lnTo>
                  <a:pt x="186411" y="324484"/>
                </a:lnTo>
                <a:lnTo>
                  <a:pt x="236332" y="324484"/>
                </a:lnTo>
                <a:lnTo>
                  <a:pt x="236332" y="262084"/>
                </a:lnTo>
                <a:cubicBezTo>
                  <a:pt x="236332" y="255191"/>
                  <a:pt x="241919" y="249604"/>
                  <a:pt x="248812" y="249604"/>
                </a:cubicBezTo>
                <a:lnTo>
                  <a:pt x="298732" y="249604"/>
                </a:lnTo>
                <a:cubicBezTo>
                  <a:pt x="305625" y="249604"/>
                  <a:pt x="311213" y="255191"/>
                  <a:pt x="311213" y="262084"/>
                </a:cubicBezTo>
                <a:lnTo>
                  <a:pt x="311213" y="324484"/>
                </a:lnTo>
                <a:lnTo>
                  <a:pt x="361133" y="324484"/>
                </a:lnTo>
                <a:lnTo>
                  <a:pt x="361133" y="206594"/>
                </a:lnTo>
                <a:close/>
                <a:moveTo>
                  <a:pt x="267158" y="126706"/>
                </a:moveTo>
                <a:cubicBezTo>
                  <a:pt x="271201" y="124163"/>
                  <a:pt x="276344" y="124163"/>
                  <a:pt x="280387" y="126706"/>
                </a:cubicBezTo>
                <a:lnTo>
                  <a:pt x="380228" y="189107"/>
                </a:lnTo>
                <a:cubicBezTo>
                  <a:pt x="383878" y="191383"/>
                  <a:pt x="386095" y="195382"/>
                  <a:pt x="386093" y="199683"/>
                </a:cubicBezTo>
                <a:lnTo>
                  <a:pt x="386093" y="336965"/>
                </a:lnTo>
                <a:cubicBezTo>
                  <a:pt x="386093" y="343857"/>
                  <a:pt x="380506" y="349445"/>
                  <a:pt x="373613" y="349445"/>
                </a:cubicBezTo>
                <a:lnTo>
                  <a:pt x="173931" y="349445"/>
                </a:lnTo>
                <a:cubicBezTo>
                  <a:pt x="167039" y="349445"/>
                  <a:pt x="161451" y="343857"/>
                  <a:pt x="161451" y="336965"/>
                </a:cubicBezTo>
                <a:lnTo>
                  <a:pt x="161451" y="199683"/>
                </a:lnTo>
                <a:cubicBezTo>
                  <a:pt x="161449" y="195382"/>
                  <a:pt x="163667" y="191383"/>
                  <a:pt x="167317" y="189107"/>
                </a:cubicBezTo>
                <a:close/>
                <a:moveTo>
                  <a:pt x="137281" y="62400"/>
                </a:moveTo>
                <a:lnTo>
                  <a:pt x="137281" y="411843"/>
                </a:lnTo>
                <a:lnTo>
                  <a:pt x="636486" y="411843"/>
                </a:lnTo>
                <a:lnTo>
                  <a:pt x="636486" y="62400"/>
                </a:lnTo>
                <a:close/>
                <a:moveTo>
                  <a:pt x="124801" y="37440"/>
                </a:moveTo>
                <a:lnTo>
                  <a:pt x="648966" y="37440"/>
                </a:lnTo>
                <a:cubicBezTo>
                  <a:pt x="655859" y="37440"/>
                  <a:pt x="661447" y="43028"/>
                  <a:pt x="661447" y="49920"/>
                </a:cubicBezTo>
                <a:lnTo>
                  <a:pt x="661447" y="424323"/>
                </a:lnTo>
                <a:cubicBezTo>
                  <a:pt x="661447" y="431215"/>
                  <a:pt x="655859" y="436803"/>
                  <a:pt x="648966" y="436803"/>
                </a:cubicBezTo>
                <a:lnTo>
                  <a:pt x="124801" y="436803"/>
                </a:lnTo>
                <a:cubicBezTo>
                  <a:pt x="117909" y="436803"/>
                  <a:pt x="112321" y="431215"/>
                  <a:pt x="112321" y="424323"/>
                </a:cubicBezTo>
                <a:lnTo>
                  <a:pt x="112321" y="49920"/>
                </a:lnTo>
                <a:cubicBezTo>
                  <a:pt x="112321" y="43028"/>
                  <a:pt x="117909" y="37440"/>
                  <a:pt x="124801" y="37440"/>
                </a:cubicBezTo>
                <a:close/>
                <a:moveTo>
                  <a:pt x="118561" y="24960"/>
                </a:moveTo>
                <a:cubicBezTo>
                  <a:pt x="108226" y="24969"/>
                  <a:pt x="99850" y="33345"/>
                  <a:pt x="99841" y="43680"/>
                </a:cubicBezTo>
                <a:lnTo>
                  <a:pt x="99841" y="449283"/>
                </a:lnTo>
                <a:lnTo>
                  <a:pt x="673927" y="449283"/>
                </a:lnTo>
                <a:lnTo>
                  <a:pt x="673927" y="43680"/>
                </a:lnTo>
                <a:cubicBezTo>
                  <a:pt x="673918" y="33345"/>
                  <a:pt x="665542" y="24969"/>
                  <a:pt x="655207" y="24960"/>
                </a:cubicBezTo>
                <a:close/>
                <a:moveTo>
                  <a:pt x="118561" y="0"/>
                </a:moveTo>
                <a:lnTo>
                  <a:pt x="655207" y="0"/>
                </a:lnTo>
                <a:cubicBezTo>
                  <a:pt x="679320" y="27"/>
                  <a:pt x="698860" y="19567"/>
                  <a:pt x="698887" y="43680"/>
                </a:cubicBezTo>
                <a:lnTo>
                  <a:pt x="698887" y="449283"/>
                </a:lnTo>
                <a:lnTo>
                  <a:pt x="761288" y="449283"/>
                </a:lnTo>
                <a:cubicBezTo>
                  <a:pt x="768180" y="449283"/>
                  <a:pt x="773768" y="454871"/>
                  <a:pt x="773768" y="461763"/>
                </a:cubicBezTo>
                <a:lnTo>
                  <a:pt x="773768" y="505444"/>
                </a:lnTo>
                <a:cubicBezTo>
                  <a:pt x="773741" y="529557"/>
                  <a:pt x="754200" y="549097"/>
                  <a:pt x="730087" y="549124"/>
                </a:cubicBezTo>
                <a:lnTo>
                  <a:pt x="43680" y="549124"/>
                </a:lnTo>
                <a:cubicBezTo>
                  <a:pt x="19567" y="549097"/>
                  <a:pt x="27" y="529557"/>
                  <a:pt x="0" y="505444"/>
                </a:cubicBezTo>
                <a:lnTo>
                  <a:pt x="0" y="461763"/>
                </a:lnTo>
                <a:cubicBezTo>
                  <a:pt x="0" y="454871"/>
                  <a:pt x="5588" y="449283"/>
                  <a:pt x="12480" y="449283"/>
                </a:cubicBezTo>
                <a:lnTo>
                  <a:pt x="74881" y="449283"/>
                </a:lnTo>
                <a:lnTo>
                  <a:pt x="74881" y="43680"/>
                </a:lnTo>
                <a:cubicBezTo>
                  <a:pt x="74907" y="19567"/>
                  <a:pt x="94448" y="27"/>
                  <a:pt x="118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 b="0" l="32036" r="20647" t="0"/>
          <a:stretch/>
        </p:blipFill>
        <p:spPr>
          <a:xfrm>
            <a:off x="0" y="0"/>
            <a:ext cx="4867274" cy="6858000"/>
          </a:xfrm>
          <a:custGeom>
            <a:rect b="b" l="l" r="r" t="t"/>
            <a:pathLst>
              <a:path extrusionOk="0" h="6858000" w="4867274">
                <a:moveTo>
                  <a:pt x="0" y="0"/>
                </a:moveTo>
                <a:lnTo>
                  <a:pt x="4867274" y="0"/>
                </a:lnTo>
                <a:lnTo>
                  <a:pt x="486727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4" name="Google Shape;24;p6"/>
          <p:cNvSpPr/>
          <p:nvPr/>
        </p:nvSpPr>
        <p:spPr>
          <a:xfrm>
            <a:off x="-1" y="1"/>
            <a:ext cx="4867275" cy="6858000"/>
          </a:xfrm>
          <a:prstGeom prst="rect">
            <a:avLst/>
          </a:prstGeom>
          <a:solidFill>
            <a:srgbClr val="262626">
              <a:alpha val="6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6"/>
          <p:cNvSpPr txBox="1"/>
          <p:nvPr/>
        </p:nvSpPr>
        <p:spPr>
          <a:xfrm>
            <a:off x="838200" y="256655"/>
            <a:ext cx="532447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OVERVIEW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 txBox="1"/>
          <p:nvPr/>
        </p:nvSpPr>
        <p:spPr>
          <a:xfrm>
            <a:off x="838200" y="3141113"/>
            <a:ext cx="3457575" cy="718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THE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7;p6"/>
          <p:cNvGrpSpPr/>
          <p:nvPr/>
        </p:nvGrpSpPr>
        <p:grpSpPr>
          <a:xfrm>
            <a:off x="4054115" y="2623957"/>
            <a:ext cx="1622432" cy="1610086"/>
            <a:chOff x="4054115" y="2623957"/>
            <a:chExt cx="1622432" cy="1610086"/>
          </a:xfrm>
        </p:grpSpPr>
        <p:sp>
          <p:nvSpPr>
            <p:cNvPr id="28" name="Google Shape;28;p6"/>
            <p:cNvSpPr/>
            <p:nvPr/>
          </p:nvSpPr>
          <p:spPr>
            <a:xfrm>
              <a:off x="4054115" y="2623957"/>
              <a:ext cx="1622432" cy="1610086"/>
            </a:xfrm>
            <a:prstGeom prst="flowChartDecision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6"/>
            <p:cNvSpPr/>
            <p:nvPr/>
          </p:nvSpPr>
          <p:spPr>
            <a:xfrm>
              <a:off x="4565649" y="3129334"/>
              <a:ext cx="599362" cy="599331"/>
            </a:xfrm>
            <a:custGeom>
              <a:rect b="b" l="l" r="r" t="t"/>
              <a:pathLst>
                <a:path extrusionOk="0" h="599331" w="599362">
                  <a:moveTo>
                    <a:pt x="77646" y="366403"/>
                  </a:moveTo>
                  <a:cubicBezTo>
                    <a:pt x="73385" y="364984"/>
                    <a:pt x="68583" y="365192"/>
                    <a:pt x="64245" y="367357"/>
                  </a:cubicBezTo>
                  <a:lnTo>
                    <a:pt x="41115" y="378922"/>
                  </a:lnTo>
                  <a:lnTo>
                    <a:pt x="130767" y="558215"/>
                  </a:lnTo>
                  <a:lnTo>
                    <a:pt x="153886" y="546650"/>
                  </a:lnTo>
                  <a:cubicBezTo>
                    <a:pt x="162561" y="542307"/>
                    <a:pt x="166072" y="531773"/>
                    <a:pt x="161741" y="523100"/>
                  </a:cubicBezTo>
                  <a:lnTo>
                    <a:pt x="87797" y="375212"/>
                  </a:lnTo>
                  <a:cubicBezTo>
                    <a:pt x="85626" y="370869"/>
                    <a:pt x="81907" y="367823"/>
                    <a:pt x="77646" y="366403"/>
                  </a:cubicBezTo>
                  <a:close/>
                  <a:moveTo>
                    <a:pt x="211876" y="311301"/>
                  </a:moveTo>
                  <a:cubicBezTo>
                    <a:pt x="191142" y="311301"/>
                    <a:pt x="170409" y="318574"/>
                    <a:pt x="153875" y="333118"/>
                  </a:cubicBezTo>
                  <a:lnTo>
                    <a:pt x="120643" y="362370"/>
                  </a:lnTo>
                  <a:lnTo>
                    <a:pt x="186440" y="493976"/>
                  </a:lnTo>
                  <a:lnTo>
                    <a:pt x="406190" y="493976"/>
                  </a:lnTo>
                  <a:cubicBezTo>
                    <a:pt x="433674" y="493976"/>
                    <a:pt x="459930" y="480854"/>
                    <a:pt x="476423" y="458859"/>
                  </a:cubicBezTo>
                  <a:lnTo>
                    <a:pt x="560714" y="346462"/>
                  </a:lnTo>
                  <a:cubicBezTo>
                    <a:pt x="566065" y="339345"/>
                    <a:pt x="565314" y="328938"/>
                    <a:pt x="558362" y="322852"/>
                  </a:cubicBezTo>
                  <a:cubicBezTo>
                    <a:pt x="551713" y="317034"/>
                    <a:pt x="540874" y="316402"/>
                    <a:pt x="533803" y="323987"/>
                  </a:cubicBezTo>
                  <a:lnTo>
                    <a:pt x="456500" y="406969"/>
                  </a:lnTo>
                  <a:cubicBezTo>
                    <a:pt x="446574" y="417632"/>
                    <a:pt x="432526" y="423743"/>
                    <a:pt x="417953" y="423743"/>
                  </a:cubicBezTo>
                  <a:lnTo>
                    <a:pt x="316512" y="423743"/>
                  </a:lnTo>
                  <a:cubicBezTo>
                    <a:pt x="306821" y="423743"/>
                    <a:pt x="298954" y="415876"/>
                    <a:pt x="298954" y="406184"/>
                  </a:cubicBezTo>
                  <a:cubicBezTo>
                    <a:pt x="298954" y="396493"/>
                    <a:pt x="306820" y="388626"/>
                    <a:pt x="316512" y="388626"/>
                  </a:cubicBezTo>
                  <a:lnTo>
                    <a:pt x="406188" y="388626"/>
                  </a:lnTo>
                  <a:cubicBezTo>
                    <a:pt x="415868" y="388626"/>
                    <a:pt x="423747" y="380748"/>
                    <a:pt x="423747" y="371068"/>
                  </a:cubicBezTo>
                  <a:cubicBezTo>
                    <a:pt x="423747" y="361388"/>
                    <a:pt x="415869" y="353510"/>
                    <a:pt x="406188" y="353510"/>
                  </a:cubicBezTo>
                  <a:lnTo>
                    <a:pt x="314089" y="353510"/>
                  </a:lnTo>
                  <a:cubicBezTo>
                    <a:pt x="301470" y="353510"/>
                    <a:pt x="289355" y="350267"/>
                    <a:pt x="269877" y="333118"/>
                  </a:cubicBezTo>
                  <a:cubicBezTo>
                    <a:pt x="253343" y="318574"/>
                    <a:pt x="232610" y="311301"/>
                    <a:pt x="211876" y="311301"/>
                  </a:cubicBezTo>
                  <a:close/>
                  <a:moveTo>
                    <a:pt x="211596" y="276205"/>
                  </a:moveTo>
                  <a:cubicBezTo>
                    <a:pt x="240530" y="276141"/>
                    <a:pt x="269480" y="286196"/>
                    <a:pt x="292622" y="306371"/>
                  </a:cubicBezTo>
                  <a:cubicBezTo>
                    <a:pt x="304762" y="315723"/>
                    <a:pt x="307102" y="318392"/>
                    <a:pt x="314090" y="318392"/>
                  </a:cubicBezTo>
                  <a:lnTo>
                    <a:pt x="406190" y="318392"/>
                  </a:lnTo>
                  <a:cubicBezTo>
                    <a:pt x="429799" y="318392"/>
                    <a:pt x="449827" y="334007"/>
                    <a:pt x="456500" y="355452"/>
                  </a:cubicBezTo>
                  <a:lnTo>
                    <a:pt x="508109" y="300049"/>
                  </a:lnTo>
                  <a:cubicBezTo>
                    <a:pt x="528898" y="277738"/>
                    <a:pt x="560573" y="279155"/>
                    <a:pt x="580613" y="295671"/>
                  </a:cubicBezTo>
                  <a:cubicBezTo>
                    <a:pt x="602573" y="313803"/>
                    <a:pt x="605160" y="345748"/>
                    <a:pt x="588808" y="367534"/>
                  </a:cubicBezTo>
                  <a:lnTo>
                    <a:pt x="504515" y="479930"/>
                  </a:lnTo>
                  <a:cubicBezTo>
                    <a:pt x="481432" y="510716"/>
                    <a:pt x="444665" y="529093"/>
                    <a:pt x="406188" y="529093"/>
                  </a:cubicBezTo>
                  <a:lnTo>
                    <a:pt x="198696" y="529093"/>
                  </a:lnTo>
                  <a:cubicBezTo>
                    <a:pt x="199386" y="548968"/>
                    <a:pt x="188735" y="568494"/>
                    <a:pt x="169596" y="578057"/>
                  </a:cubicBezTo>
                  <a:lnTo>
                    <a:pt x="130769" y="597477"/>
                  </a:lnTo>
                  <a:cubicBezTo>
                    <a:pt x="122094" y="601807"/>
                    <a:pt x="111548" y="598296"/>
                    <a:pt x="107205" y="589622"/>
                  </a:cubicBezTo>
                  <a:lnTo>
                    <a:pt x="1854" y="378922"/>
                  </a:lnTo>
                  <a:cubicBezTo>
                    <a:pt x="-2476" y="370247"/>
                    <a:pt x="1035" y="359701"/>
                    <a:pt x="9709" y="355358"/>
                  </a:cubicBezTo>
                  <a:lnTo>
                    <a:pt x="48537" y="335950"/>
                  </a:lnTo>
                  <a:cubicBezTo>
                    <a:pt x="63837" y="328306"/>
                    <a:pt x="81606" y="328505"/>
                    <a:pt x="96823" y="336559"/>
                  </a:cubicBezTo>
                  <a:lnTo>
                    <a:pt x="130675" y="306757"/>
                  </a:lnTo>
                  <a:cubicBezTo>
                    <a:pt x="153747" y="286454"/>
                    <a:pt x="182663" y="276270"/>
                    <a:pt x="211596" y="276205"/>
                  </a:cubicBezTo>
                  <a:close/>
                  <a:moveTo>
                    <a:pt x="318397" y="141638"/>
                  </a:moveTo>
                  <a:cubicBezTo>
                    <a:pt x="279687" y="141638"/>
                    <a:pt x="246994" y="174331"/>
                    <a:pt x="246994" y="213042"/>
                  </a:cubicBezTo>
                  <a:lnTo>
                    <a:pt x="388630" y="213042"/>
                  </a:lnTo>
                  <a:cubicBezTo>
                    <a:pt x="388630" y="173664"/>
                    <a:pt x="357119" y="141638"/>
                    <a:pt x="318397" y="141638"/>
                  </a:cubicBezTo>
                  <a:close/>
                  <a:moveTo>
                    <a:pt x="318397" y="35118"/>
                  </a:moveTo>
                  <a:cubicBezTo>
                    <a:pt x="299071" y="35118"/>
                    <a:pt x="282110" y="52079"/>
                    <a:pt x="282110" y="71405"/>
                  </a:cubicBezTo>
                  <a:cubicBezTo>
                    <a:pt x="282110" y="90438"/>
                    <a:pt x="298732" y="106521"/>
                    <a:pt x="318397" y="106521"/>
                  </a:cubicBezTo>
                  <a:cubicBezTo>
                    <a:pt x="337758" y="106521"/>
                    <a:pt x="353514" y="90766"/>
                    <a:pt x="353514" y="71405"/>
                  </a:cubicBezTo>
                  <a:cubicBezTo>
                    <a:pt x="353514" y="51739"/>
                    <a:pt x="337430" y="35118"/>
                    <a:pt x="318397" y="35118"/>
                  </a:cubicBezTo>
                  <a:close/>
                  <a:moveTo>
                    <a:pt x="318397" y="0"/>
                  </a:moveTo>
                  <a:cubicBezTo>
                    <a:pt x="357400" y="0"/>
                    <a:pt x="388630" y="32752"/>
                    <a:pt x="388630" y="71404"/>
                  </a:cubicBezTo>
                  <a:cubicBezTo>
                    <a:pt x="388630" y="90169"/>
                    <a:pt x="381220" y="107212"/>
                    <a:pt x="369199" y="119819"/>
                  </a:cubicBezTo>
                  <a:cubicBezTo>
                    <a:pt x="401895" y="138220"/>
                    <a:pt x="423747" y="173313"/>
                    <a:pt x="423748" y="213042"/>
                  </a:cubicBezTo>
                  <a:lnTo>
                    <a:pt x="423748" y="230600"/>
                  </a:lnTo>
                  <a:cubicBezTo>
                    <a:pt x="423748" y="240291"/>
                    <a:pt x="415881" y="248158"/>
                    <a:pt x="406190" y="248158"/>
                  </a:cubicBezTo>
                  <a:lnTo>
                    <a:pt x="229435" y="248158"/>
                  </a:lnTo>
                  <a:cubicBezTo>
                    <a:pt x="219744" y="248158"/>
                    <a:pt x="211877" y="240291"/>
                    <a:pt x="211877" y="230600"/>
                  </a:cubicBezTo>
                  <a:lnTo>
                    <a:pt x="211877" y="213042"/>
                  </a:lnTo>
                  <a:cubicBezTo>
                    <a:pt x="211877" y="172517"/>
                    <a:pt x="234961" y="137962"/>
                    <a:pt x="267069" y="119959"/>
                  </a:cubicBezTo>
                  <a:cubicBezTo>
                    <a:pt x="254123" y="106766"/>
                    <a:pt x="246994" y="89594"/>
                    <a:pt x="246994" y="71404"/>
                  </a:cubicBezTo>
                  <a:cubicBezTo>
                    <a:pt x="246994" y="32693"/>
                    <a:pt x="279687" y="0"/>
                    <a:pt x="318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6"/>
          <p:cNvSpPr txBox="1"/>
          <p:nvPr/>
        </p:nvSpPr>
        <p:spPr>
          <a:xfrm>
            <a:off x="6096000" y="1220521"/>
            <a:ext cx="5257798" cy="5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 real estate company in Las Vegas, NV contracted us to run digital ads for their subdivision.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"/>
          <p:cNvSpPr txBox="1"/>
          <p:nvPr/>
        </p:nvSpPr>
        <p:spPr>
          <a:xfrm>
            <a:off x="6096000" y="2176723"/>
            <a:ext cx="5257798" cy="5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They wanted to sell the remaining 20 homes in their 122 home community.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" name="Google Shape;32;p6"/>
          <p:cNvCxnSpPr/>
          <p:nvPr/>
        </p:nvCxnSpPr>
        <p:spPr>
          <a:xfrm>
            <a:off x="6162675" y="1994697"/>
            <a:ext cx="512444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" name="Google Shape;33;p6"/>
          <p:cNvCxnSpPr/>
          <p:nvPr/>
        </p:nvCxnSpPr>
        <p:spPr>
          <a:xfrm>
            <a:off x="6162675" y="2950899"/>
            <a:ext cx="512444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" name="Google Shape;34;p6"/>
          <p:cNvSpPr txBox="1"/>
          <p:nvPr/>
        </p:nvSpPr>
        <p:spPr>
          <a:xfrm>
            <a:off x="6096000" y="3132925"/>
            <a:ext cx="5257798" cy="5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They had exhausted all other "traditional" marketing methods and needed to expand online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" name="Google Shape;35;p6"/>
          <p:cNvCxnSpPr/>
          <p:nvPr/>
        </p:nvCxnSpPr>
        <p:spPr>
          <a:xfrm>
            <a:off x="6162675" y="3907101"/>
            <a:ext cx="512444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" name="Google Shape;36;p6"/>
          <p:cNvSpPr txBox="1"/>
          <p:nvPr/>
        </p:nvSpPr>
        <p:spPr>
          <a:xfrm>
            <a:off x="6096000" y="4089127"/>
            <a:ext cx="5257798" cy="5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 ran Google, Facebook, and Instagram ads to generate high quality leads for them.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" name="Google Shape;37;p6"/>
          <p:cNvCxnSpPr/>
          <p:nvPr/>
        </p:nvCxnSpPr>
        <p:spPr>
          <a:xfrm>
            <a:off x="6162675" y="4863303"/>
            <a:ext cx="5124448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" name="Google Shape;38;p6"/>
          <p:cNvSpPr txBox="1"/>
          <p:nvPr/>
        </p:nvSpPr>
        <p:spPr>
          <a:xfrm>
            <a:off x="6096000" y="5045329"/>
            <a:ext cx="5257798" cy="5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 started on a 6 month contract with a fixed retainer of $4,000 a month.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/>
          <p:nvPr/>
        </p:nvSpPr>
        <p:spPr>
          <a:xfrm>
            <a:off x="5397948" y="1"/>
            <a:ext cx="6794051" cy="685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95000" rotWithShape="0" algn="tl" dir="2700000" dist="381000" sy="95000">
              <a:srgbClr val="000000">
                <a:alpha val="1411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7"/>
          <p:cNvSpPr txBox="1"/>
          <p:nvPr/>
        </p:nvSpPr>
        <p:spPr>
          <a:xfrm>
            <a:off x="5759898" y="1761518"/>
            <a:ext cx="5593901" cy="592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 also setup automated lead campaigns that send automated text reminders, follow ups, and more to the leads.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7"/>
          <p:cNvSpPr txBox="1"/>
          <p:nvPr/>
        </p:nvSpPr>
        <p:spPr>
          <a:xfrm>
            <a:off x="5759898" y="1058449"/>
            <a:ext cx="5593901" cy="71865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LEAD NOURISHING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" name="Google Shape;46;p7"/>
          <p:cNvGrpSpPr/>
          <p:nvPr/>
        </p:nvGrpSpPr>
        <p:grpSpPr>
          <a:xfrm>
            <a:off x="6718167" y="2647026"/>
            <a:ext cx="5093914" cy="2871744"/>
            <a:chOff x="541037" y="1981485"/>
            <a:chExt cx="5782533" cy="3395163"/>
          </a:xfrm>
        </p:grpSpPr>
        <p:pic>
          <p:nvPicPr>
            <p:cNvPr id="47" name="Google Shape;47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41037" y="1981485"/>
              <a:ext cx="5782533" cy="33951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48;p7"/>
            <p:cNvSpPr/>
            <p:nvPr/>
          </p:nvSpPr>
          <p:spPr>
            <a:xfrm flipH="1" rot="10800000">
              <a:off x="3058581" y="5064124"/>
              <a:ext cx="713320" cy="119989"/>
            </a:xfrm>
            <a:prstGeom prst="rect">
              <a:avLst/>
            </a:prstGeom>
            <a:solidFill>
              <a:srgbClr val="191919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" name="Google Shape;4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31097" y="2831904"/>
            <a:ext cx="3868053" cy="2325728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/>
          <p:nvPr/>
        </p:nvSpPr>
        <p:spPr>
          <a:xfrm>
            <a:off x="838200" y="256655"/>
            <a:ext cx="532447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WHAT WE DID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" name="Google Shape;51;p7"/>
          <p:cNvGrpSpPr/>
          <p:nvPr/>
        </p:nvGrpSpPr>
        <p:grpSpPr>
          <a:xfrm>
            <a:off x="6315339" y="3293419"/>
            <a:ext cx="1270062" cy="2637481"/>
            <a:chOff x="6315339" y="3293419"/>
            <a:chExt cx="1270062" cy="2637481"/>
          </a:xfrm>
        </p:grpSpPr>
        <p:pic>
          <p:nvPicPr>
            <p:cNvPr id="52" name="Google Shape;52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315339" y="3293419"/>
              <a:ext cx="1270062" cy="26374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Google Shape;53;p7"/>
            <p:cNvSpPr/>
            <p:nvPr/>
          </p:nvSpPr>
          <p:spPr>
            <a:xfrm>
              <a:off x="6373279" y="3453743"/>
              <a:ext cx="1149792" cy="2341319"/>
            </a:xfrm>
            <a:prstGeom prst="roundRect">
              <a:avLst>
                <a:gd fmla="val 3695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4" name="Google Shape;54;p7"/>
            <p:cNvPicPr preferRelativeResize="0"/>
            <p:nvPr/>
          </p:nvPicPr>
          <p:blipFill rotWithShape="1">
            <a:blip r:embed="rId6">
              <a:alphaModFix/>
            </a:blip>
            <a:srcRect b="19107" l="14047" r="9011" t="4354"/>
            <a:stretch/>
          </p:blipFill>
          <p:spPr>
            <a:xfrm>
              <a:off x="6373279" y="3453744"/>
              <a:ext cx="1149791" cy="2341316"/>
            </a:xfrm>
            <a:custGeom>
              <a:rect b="b" l="l" r="r" t="t"/>
              <a:pathLst>
                <a:path extrusionOk="0" h="10423785" w="5118989">
                  <a:moveTo>
                    <a:pt x="189150" y="0"/>
                  </a:moveTo>
                  <a:lnTo>
                    <a:pt x="4929842" y="0"/>
                  </a:lnTo>
                  <a:cubicBezTo>
                    <a:pt x="5034306" y="0"/>
                    <a:pt x="5118989" y="84682"/>
                    <a:pt x="5118989" y="189147"/>
                  </a:cubicBezTo>
                  <a:lnTo>
                    <a:pt x="5118989" y="10234638"/>
                  </a:lnTo>
                  <a:cubicBezTo>
                    <a:pt x="5118989" y="10339103"/>
                    <a:pt x="5034306" y="10423785"/>
                    <a:pt x="4929842" y="10423785"/>
                  </a:cubicBezTo>
                  <a:lnTo>
                    <a:pt x="189150" y="10423785"/>
                  </a:lnTo>
                  <a:cubicBezTo>
                    <a:pt x="84682" y="10423785"/>
                    <a:pt x="0" y="10339103"/>
                    <a:pt x="0" y="10234638"/>
                  </a:cubicBezTo>
                  <a:lnTo>
                    <a:pt x="0" y="189147"/>
                  </a:lnTo>
                  <a:cubicBezTo>
                    <a:pt x="0" y="84682"/>
                    <a:pt x="84682" y="0"/>
                    <a:pt x="189150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grpSp>
        <p:nvGrpSpPr>
          <p:cNvPr id="55" name="Google Shape;55;p7"/>
          <p:cNvGrpSpPr/>
          <p:nvPr/>
        </p:nvGrpSpPr>
        <p:grpSpPr>
          <a:xfrm>
            <a:off x="2943057" y="1785490"/>
            <a:ext cx="1996195" cy="4145409"/>
            <a:chOff x="2771493" y="1659704"/>
            <a:chExt cx="2056767" cy="4271196"/>
          </a:xfrm>
        </p:grpSpPr>
        <p:grpSp>
          <p:nvGrpSpPr>
            <p:cNvPr id="56" name="Google Shape;56;p7"/>
            <p:cNvGrpSpPr/>
            <p:nvPr/>
          </p:nvGrpSpPr>
          <p:grpSpPr>
            <a:xfrm>
              <a:off x="2771493" y="1659704"/>
              <a:ext cx="2056767" cy="4271196"/>
              <a:chOff x="2771493" y="1659704"/>
              <a:chExt cx="2056767" cy="4271196"/>
            </a:xfrm>
          </p:grpSpPr>
          <p:pic>
            <p:nvPicPr>
              <p:cNvPr id="57" name="Google Shape;57;p7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771493" y="1659704"/>
                <a:ext cx="2056767" cy="42711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" name="Google Shape;58;p7"/>
              <p:cNvSpPr/>
              <p:nvPr/>
            </p:nvSpPr>
            <p:spPr>
              <a:xfrm>
                <a:off x="2865323" y="1919336"/>
                <a:ext cx="1861999" cy="3791584"/>
              </a:xfrm>
              <a:prstGeom prst="roundRect">
                <a:avLst>
                  <a:gd fmla="val 3695" name="adj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59" name="Google Shape;59;p7"/>
            <p:cNvPicPr preferRelativeResize="0"/>
            <p:nvPr/>
          </p:nvPicPr>
          <p:blipFill rotWithShape="1">
            <a:blip r:embed="rId7">
              <a:alphaModFix/>
            </a:blip>
            <a:srcRect b="418" l="1858" r="0" t="1380"/>
            <a:stretch/>
          </p:blipFill>
          <p:spPr>
            <a:xfrm>
              <a:off x="2868878" y="1919336"/>
              <a:ext cx="1858445" cy="2812208"/>
            </a:xfrm>
            <a:custGeom>
              <a:rect b="b" l="l" r="r" t="t"/>
              <a:pathLst>
                <a:path extrusionOk="0" h="2469734" w="1858445">
                  <a:moveTo>
                    <a:pt x="68802" y="0"/>
                  </a:moveTo>
                  <a:lnTo>
                    <a:pt x="1793198" y="0"/>
                  </a:lnTo>
                  <a:cubicBezTo>
                    <a:pt x="1821697" y="0"/>
                    <a:pt x="1846148" y="17327"/>
                    <a:pt x="1856593" y="42021"/>
                  </a:cubicBezTo>
                  <a:lnTo>
                    <a:pt x="1858445" y="51198"/>
                  </a:lnTo>
                  <a:lnTo>
                    <a:pt x="1858445" y="2469734"/>
                  </a:lnTo>
                  <a:lnTo>
                    <a:pt x="0" y="2469734"/>
                  </a:lnTo>
                  <a:lnTo>
                    <a:pt x="0" y="68801"/>
                  </a:lnTo>
                  <a:cubicBezTo>
                    <a:pt x="0" y="30803"/>
                    <a:pt x="30803" y="0"/>
                    <a:pt x="68802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sp>
        <p:nvSpPr>
          <p:cNvPr id="60" name="Google Shape;60;p7"/>
          <p:cNvSpPr txBox="1"/>
          <p:nvPr/>
        </p:nvSpPr>
        <p:spPr>
          <a:xfrm>
            <a:off x="838200" y="1058449"/>
            <a:ext cx="4252090" cy="718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OUR ADS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7"/>
          <p:cNvSpPr txBox="1"/>
          <p:nvPr/>
        </p:nvSpPr>
        <p:spPr>
          <a:xfrm>
            <a:off x="838200" y="1785491"/>
            <a:ext cx="1832355" cy="1109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 setup ads like this one on setup Google PPC campaigns to find buyers.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"/>
          <p:cNvSpPr/>
          <p:nvPr/>
        </p:nvSpPr>
        <p:spPr>
          <a:xfrm>
            <a:off x="6877050" y="3802380"/>
            <a:ext cx="346710" cy="4571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7"/>
          <p:cNvSpPr/>
          <p:nvPr/>
        </p:nvSpPr>
        <p:spPr>
          <a:xfrm>
            <a:off x="7851621" y="3367880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7851621" y="3552758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7851620" y="3768196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7830728" y="3974261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830728" y="4180107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"/>
          <p:cNvSpPr/>
          <p:nvPr/>
        </p:nvSpPr>
        <p:spPr>
          <a:xfrm>
            <a:off x="7819175" y="4362879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7"/>
          <p:cNvSpPr/>
          <p:nvPr/>
        </p:nvSpPr>
        <p:spPr>
          <a:xfrm>
            <a:off x="7835072" y="4575274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7"/>
          <p:cNvSpPr/>
          <p:nvPr/>
        </p:nvSpPr>
        <p:spPr>
          <a:xfrm>
            <a:off x="7851620" y="4784662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7"/>
          <p:cNvSpPr/>
          <p:nvPr/>
        </p:nvSpPr>
        <p:spPr>
          <a:xfrm>
            <a:off x="7863261" y="4987185"/>
            <a:ext cx="237009" cy="6112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2031" l="0" r="0" t="2342"/>
          <a:stretch/>
        </p:blipFill>
        <p:spPr>
          <a:xfrm>
            <a:off x="0" y="431350"/>
            <a:ext cx="12191999" cy="53339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/>
          <p:nvPr/>
        </p:nvSpPr>
        <p:spPr>
          <a:xfrm>
            <a:off x="4388" y="430038"/>
            <a:ext cx="12183236" cy="5336618"/>
          </a:xfrm>
          <a:custGeom>
            <a:rect b="b" l="l" r="r" t="t"/>
            <a:pathLst>
              <a:path extrusionOk="0" h="3476624" w="10617199">
                <a:moveTo>
                  <a:pt x="0" y="0"/>
                </a:moveTo>
                <a:lnTo>
                  <a:pt x="10617199" y="0"/>
                </a:lnTo>
                <a:lnTo>
                  <a:pt x="10617199" y="3476624"/>
                </a:lnTo>
                <a:lnTo>
                  <a:pt x="0" y="3476624"/>
                </a:lnTo>
                <a:close/>
              </a:path>
            </a:pathLst>
          </a:custGeom>
          <a:solidFill>
            <a:srgbClr val="262626">
              <a:alpha val="6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8"/>
          <p:cNvSpPr txBox="1"/>
          <p:nvPr/>
        </p:nvSpPr>
        <p:spPr>
          <a:xfrm>
            <a:off x="8728440" y="1178904"/>
            <a:ext cx="3136800" cy="19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LIVE REPORTING DASHBOARD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8"/>
          <p:cNvSpPr/>
          <p:nvPr/>
        </p:nvSpPr>
        <p:spPr>
          <a:xfrm>
            <a:off x="-1" y="3714161"/>
            <a:ext cx="6299079" cy="3143839"/>
          </a:xfrm>
          <a:custGeom>
            <a:rect b="b" l="l" r="r" t="t"/>
            <a:pathLst>
              <a:path extrusionOk="0" h="3143839" w="6299079">
                <a:moveTo>
                  <a:pt x="2570779" y="0"/>
                </a:moveTo>
                <a:lnTo>
                  <a:pt x="3155240" y="0"/>
                </a:lnTo>
                <a:lnTo>
                  <a:pt x="6299079" y="3143838"/>
                </a:lnTo>
                <a:lnTo>
                  <a:pt x="2570779" y="3143838"/>
                </a:lnTo>
                <a:close/>
                <a:moveTo>
                  <a:pt x="0" y="0"/>
                </a:moveTo>
                <a:lnTo>
                  <a:pt x="2570778" y="0"/>
                </a:lnTo>
                <a:lnTo>
                  <a:pt x="2570778" y="3143839"/>
                </a:lnTo>
                <a:lnTo>
                  <a:pt x="0" y="314383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8"/>
          <p:cNvSpPr txBox="1"/>
          <p:nvPr/>
        </p:nvSpPr>
        <p:spPr>
          <a:xfrm>
            <a:off x="594712" y="3950750"/>
            <a:ext cx="2764500" cy="24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provide full transparency! 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clients get free access to a live reporting dashboard to track real-time advertising metrics, including CTR, impressions, reach, audience demographics, and more.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" name="Google Shape;81;p8"/>
          <p:cNvGrpSpPr/>
          <p:nvPr/>
        </p:nvGrpSpPr>
        <p:grpSpPr>
          <a:xfrm>
            <a:off x="1712060" y="1407042"/>
            <a:ext cx="906907" cy="906907"/>
            <a:chOff x="1724262" y="1981200"/>
            <a:chExt cx="693301" cy="693301"/>
          </a:xfrm>
        </p:grpSpPr>
        <p:sp>
          <p:nvSpPr>
            <p:cNvPr id="82" name="Google Shape;82;p8"/>
            <p:cNvSpPr/>
            <p:nvPr/>
          </p:nvSpPr>
          <p:spPr>
            <a:xfrm>
              <a:off x="1724262" y="2241093"/>
              <a:ext cx="693301" cy="433408"/>
            </a:xfrm>
            <a:custGeom>
              <a:rect b="b" l="l" r="r" t="t"/>
              <a:pathLst>
                <a:path extrusionOk="0" h="433408" w="693301">
                  <a:moveTo>
                    <a:pt x="683146" y="369319"/>
                  </a:moveTo>
                  <a:lnTo>
                    <a:pt x="641318" y="369319"/>
                  </a:lnTo>
                  <a:lnTo>
                    <a:pt x="641318" y="210875"/>
                  </a:lnTo>
                  <a:cubicBezTo>
                    <a:pt x="641318" y="205266"/>
                    <a:pt x="636771" y="200719"/>
                    <a:pt x="631162" y="200719"/>
                  </a:cubicBezTo>
                  <a:cubicBezTo>
                    <a:pt x="625553" y="200719"/>
                    <a:pt x="621006" y="205266"/>
                    <a:pt x="621006" y="210875"/>
                  </a:cubicBezTo>
                  <a:lnTo>
                    <a:pt x="621006" y="369319"/>
                  </a:lnTo>
                  <a:lnTo>
                    <a:pt x="531893" y="369319"/>
                  </a:lnTo>
                  <a:lnTo>
                    <a:pt x="531893" y="20312"/>
                  </a:lnTo>
                  <a:lnTo>
                    <a:pt x="621006" y="20312"/>
                  </a:lnTo>
                  <a:lnTo>
                    <a:pt x="621006" y="163481"/>
                  </a:lnTo>
                  <a:cubicBezTo>
                    <a:pt x="621006" y="169090"/>
                    <a:pt x="625553" y="173637"/>
                    <a:pt x="631162" y="173637"/>
                  </a:cubicBezTo>
                  <a:cubicBezTo>
                    <a:pt x="636771" y="173637"/>
                    <a:pt x="641318" y="169090"/>
                    <a:pt x="641318" y="163481"/>
                  </a:cubicBezTo>
                  <a:lnTo>
                    <a:pt x="641318" y="10156"/>
                  </a:lnTo>
                  <a:cubicBezTo>
                    <a:pt x="641318" y="4547"/>
                    <a:pt x="636771" y="0"/>
                    <a:pt x="631162" y="0"/>
                  </a:cubicBezTo>
                  <a:lnTo>
                    <a:pt x="521737" y="0"/>
                  </a:lnTo>
                  <a:cubicBezTo>
                    <a:pt x="516128" y="0"/>
                    <a:pt x="511581" y="4547"/>
                    <a:pt x="511581" y="10156"/>
                  </a:cubicBezTo>
                  <a:lnTo>
                    <a:pt x="511581" y="369319"/>
                  </a:lnTo>
                  <a:lnTo>
                    <a:pt x="488123" y="369319"/>
                  </a:lnTo>
                  <a:lnTo>
                    <a:pt x="488123" y="64871"/>
                  </a:lnTo>
                  <a:cubicBezTo>
                    <a:pt x="488123" y="59262"/>
                    <a:pt x="483575" y="54715"/>
                    <a:pt x="477967" y="54715"/>
                  </a:cubicBezTo>
                  <a:lnTo>
                    <a:pt x="368537" y="54715"/>
                  </a:lnTo>
                  <a:cubicBezTo>
                    <a:pt x="362929" y="54715"/>
                    <a:pt x="358382" y="59262"/>
                    <a:pt x="358382" y="64871"/>
                  </a:cubicBezTo>
                  <a:lnTo>
                    <a:pt x="358382" y="369319"/>
                  </a:lnTo>
                  <a:lnTo>
                    <a:pt x="334922" y="369319"/>
                  </a:lnTo>
                  <a:lnTo>
                    <a:pt x="334922" y="146943"/>
                  </a:lnTo>
                  <a:cubicBezTo>
                    <a:pt x="334922" y="141335"/>
                    <a:pt x="330375" y="136788"/>
                    <a:pt x="324766" y="136788"/>
                  </a:cubicBezTo>
                  <a:lnTo>
                    <a:pt x="215337" y="136788"/>
                  </a:lnTo>
                  <a:cubicBezTo>
                    <a:pt x="209728" y="136788"/>
                    <a:pt x="205181" y="141335"/>
                    <a:pt x="205181" y="146943"/>
                  </a:cubicBezTo>
                  <a:lnTo>
                    <a:pt x="205181" y="369319"/>
                  </a:lnTo>
                  <a:lnTo>
                    <a:pt x="181721" y="369319"/>
                  </a:lnTo>
                  <a:lnTo>
                    <a:pt x="181721" y="212601"/>
                  </a:lnTo>
                  <a:cubicBezTo>
                    <a:pt x="181721" y="206993"/>
                    <a:pt x="177174" y="202446"/>
                    <a:pt x="171565" y="202446"/>
                  </a:cubicBezTo>
                  <a:lnTo>
                    <a:pt x="62134" y="202446"/>
                  </a:lnTo>
                  <a:cubicBezTo>
                    <a:pt x="56526" y="202446"/>
                    <a:pt x="51979" y="206993"/>
                    <a:pt x="51979" y="212601"/>
                  </a:cubicBezTo>
                  <a:lnTo>
                    <a:pt x="51979" y="369319"/>
                  </a:lnTo>
                  <a:lnTo>
                    <a:pt x="10156" y="369319"/>
                  </a:lnTo>
                  <a:cubicBezTo>
                    <a:pt x="4547" y="369319"/>
                    <a:pt x="0" y="373866"/>
                    <a:pt x="0" y="379475"/>
                  </a:cubicBezTo>
                  <a:lnTo>
                    <a:pt x="0" y="423253"/>
                  </a:lnTo>
                  <a:cubicBezTo>
                    <a:pt x="0" y="428861"/>
                    <a:pt x="4547" y="433409"/>
                    <a:pt x="10156" y="433409"/>
                  </a:cubicBezTo>
                  <a:lnTo>
                    <a:pt x="119838" y="433409"/>
                  </a:lnTo>
                  <a:cubicBezTo>
                    <a:pt x="125447" y="433409"/>
                    <a:pt x="129994" y="428861"/>
                    <a:pt x="129994" y="423253"/>
                  </a:cubicBezTo>
                  <a:cubicBezTo>
                    <a:pt x="129994" y="417644"/>
                    <a:pt x="125447" y="413097"/>
                    <a:pt x="119838" y="413097"/>
                  </a:cubicBezTo>
                  <a:lnTo>
                    <a:pt x="20312" y="413097"/>
                  </a:lnTo>
                  <a:lnTo>
                    <a:pt x="20312" y="389630"/>
                  </a:lnTo>
                  <a:lnTo>
                    <a:pt x="672990" y="389630"/>
                  </a:lnTo>
                  <a:lnTo>
                    <a:pt x="672990" y="413097"/>
                  </a:lnTo>
                  <a:lnTo>
                    <a:pt x="167232" y="413097"/>
                  </a:lnTo>
                  <a:cubicBezTo>
                    <a:pt x="161623" y="413097"/>
                    <a:pt x="157076" y="417644"/>
                    <a:pt x="157076" y="423253"/>
                  </a:cubicBezTo>
                  <a:cubicBezTo>
                    <a:pt x="157076" y="428861"/>
                    <a:pt x="161623" y="433409"/>
                    <a:pt x="167232" y="433409"/>
                  </a:cubicBezTo>
                  <a:lnTo>
                    <a:pt x="683146" y="433409"/>
                  </a:lnTo>
                  <a:cubicBezTo>
                    <a:pt x="688755" y="433409"/>
                    <a:pt x="693302" y="428861"/>
                    <a:pt x="693302" y="423253"/>
                  </a:cubicBezTo>
                  <a:lnTo>
                    <a:pt x="693302" y="379475"/>
                  </a:lnTo>
                  <a:cubicBezTo>
                    <a:pt x="693302" y="373866"/>
                    <a:pt x="688755" y="369319"/>
                    <a:pt x="683146" y="369319"/>
                  </a:cubicBezTo>
                  <a:close/>
                  <a:moveTo>
                    <a:pt x="378693" y="75027"/>
                  </a:moveTo>
                  <a:lnTo>
                    <a:pt x="467811" y="75027"/>
                  </a:lnTo>
                  <a:lnTo>
                    <a:pt x="467811" y="369319"/>
                  </a:lnTo>
                  <a:lnTo>
                    <a:pt x="378693" y="369319"/>
                  </a:lnTo>
                  <a:close/>
                  <a:moveTo>
                    <a:pt x="225491" y="157099"/>
                  </a:moveTo>
                  <a:lnTo>
                    <a:pt x="314609" y="157099"/>
                  </a:lnTo>
                  <a:lnTo>
                    <a:pt x="314609" y="369319"/>
                  </a:lnTo>
                  <a:lnTo>
                    <a:pt x="225491" y="369319"/>
                  </a:lnTo>
                  <a:close/>
                  <a:moveTo>
                    <a:pt x="72290" y="222757"/>
                  </a:moveTo>
                  <a:lnTo>
                    <a:pt x="161408" y="222757"/>
                  </a:lnTo>
                  <a:lnTo>
                    <a:pt x="161408" y="369319"/>
                  </a:lnTo>
                  <a:lnTo>
                    <a:pt x="72290" y="369319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1774878" y="1981200"/>
              <a:ext cx="590701" cy="370483"/>
            </a:xfrm>
            <a:custGeom>
              <a:rect b="b" l="l" r="r" t="t"/>
              <a:pathLst>
                <a:path extrusionOk="0" h="370483" w="590701">
                  <a:moveTo>
                    <a:pt x="10156" y="370483"/>
                  </a:moveTo>
                  <a:lnTo>
                    <a:pt x="164713" y="370483"/>
                  </a:lnTo>
                  <a:cubicBezTo>
                    <a:pt x="173680" y="370483"/>
                    <a:pt x="182292" y="366696"/>
                    <a:pt x="188341" y="360095"/>
                  </a:cubicBezTo>
                  <a:lnTo>
                    <a:pt x="314232" y="222750"/>
                  </a:lnTo>
                  <a:lnTo>
                    <a:pt x="399989" y="222750"/>
                  </a:lnTo>
                  <a:cubicBezTo>
                    <a:pt x="408551" y="222750"/>
                    <a:pt x="416599" y="219419"/>
                    <a:pt x="422647" y="213370"/>
                  </a:cubicBezTo>
                  <a:lnTo>
                    <a:pt x="526625" y="109393"/>
                  </a:lnTo>
                  <a:lnTo>
                    <a:pt x="526625" y="141476"/>
                  </a:lnTo>
                  <a:cubicBezTo>
                    <a:pt x="526625" y="147084"/>
                    <a:pt x="531172" y="151631"/>
                    <a:pt x="536781" y="151631"/>
                  </a:cubicBezTo>
                  <a:lnTo>
                    <a:pt x="580546" y="151631"/>
                  </a:lnTo>
                  <a:cubicBezTo>
                    <a:pt x="586154" y="151631"/>
                    <a:pt x="590701" y="147084"/>
                    <a:pt x="590701" y="141476"/>
                  </a:cubicBezTo>
                  <a:lnTo>
                    <a:pt x="590701" y="32038"/>
                  </a:lnTo>
                  <a:cubicBezTo>
                    <a:pt x="590701" y="14372"/>
                    <a:pt x="576329" y="0"/>
                    <a:pt x="558663" y="0"/>
                  </a:cubicBezTo>
                  <a:lnTo>
                    <a:pt x="449238" y="0"/>
                  </a:lnTo>
                  <a:cubicBezTo>
                    <a:pt x="443629" y="0"/>
                    <a:pt x="439082" y="4547"/>
                    <a:pt x="439082" y="10156"/>
                  </a:cubicBezTo>
                  <a:lnTo>
                    <a:pt x="439082" y="53934"/>
                  </a:lnTo>
                  <a:cubicBezTo>
                    <a:pt x="439082" y="59543"/>
                    <a:pt x="443629" y="64090"/>
                    <a:pt x="449238" y="64090"/>
                  </a:cubicBezTo>
                  <a:lnTo>
                    <a:pt x="481309" y="64090"/>
                  </a:lnTo>
                  <a:lnTo>
                    <a:pt x="386724" y="158674"/>
                  </a:lnTo>
                  <a:lnTo>
                    <a:pt x="300137" y="158674"/>
                  </a:lnTo>
                  <a:cubicBezTo>
                    <a:pt x="291180" y="158674"/>
                    <a:pt x="282572" y="162462"/>
                    <a:pt x="276525" y="169061"/>
                  </a:cubicBezTo>
                  <a:lnTo>
                    <a:pt x="150619" y="306407"/>
                  </a:lnTo>
                  <a:lnTo>
                    <a:pt x="122614" y="306407"/>
                  </a:lnTo>
                  <a:cubicBezTo>
                    <a:pt x="117006" y="306407"/>
                    <a:pt x="112458" y="310954"/>
                    <a:pt x="112458" y="316563"/>
                  </a:cubicBezTo>
                  <a:cubicBezTo>
                    <a:pt x="112458" y="322171"/>
                    <a:pt x="117006" y="326719"/>
                    <a:pt x="122614" y="326719"/>
                  </a:cubicBezTo>
                  <a:lnTo>
                    <a:pt x="155086" y="326719"/>
                  </a:lnTo>
                  <a:cubicBezTo>
                    <a:pt x="157932" y="326719"/>
                    <a:pt x="160648" y="325524"/>
                    <a:pt x="162571" y="323425"/>
                  </a:cubicBezTo>
                  <a:lnTo>
                    <a:pt x="291497" y="182787"/>
                  </a:lnTo>
                  <a:cubicBezTo>
                    <a:pt x="293710" y="180372"/>
                    <a:pt x="296858" y="178987"/>
                    <a:pt x="300136" y="178987"/>
                  </a:cubicBezTo>
                  <a:lnTo>
                    <a:pt x="390929" y="178987"/>
                  </a:lnTo>
                  <a:cubicBezTo>
                    <a:pt x="393622" y="178987"/>
                    <a:pt x="396206" y="177917"/>
                    <a:pt x="398110" y="176012"/>
                  </a:cubicBezTo>
                  <a:lnTo>
                    <a:pt x="513006" y="61116"/>
                  </a:lnTo>
                  <a:cubicBezTo>
                    <a:pt x="515910" y="58212"/>
                    <a:pt x="516779" y="53843"/>
                    <a:pt x="515207" y="50049"/>
                  </a:cubicBezTo>
                  <a:cubicBezTo>
                    <a:pt x="513635" y="46254"/>
                    <a:pt x="509932" y="43780"/>
                    <a:pt x="505825" y="43780"/>
                  </a:cubicBezTo>
                  <a:lnTo>
                    <a:pt x="459392" y="43780"/>
                  </a:lnTo>
                  <a:lnTo>
                    <a:pt x="459392" y="20312"/>
                  </a:lnTo>
                  <a:lnTo>
                    <a:pt x="558662" y="20312"/>
                  </a:lnTo>
                  <a:cubicBezTo>
                    <a:pt x="565128" y="20312"/>
                    <a:pt x="570389" y="25572"/>
                    <a:pt x="570389" y="32038"/>
                  </a:cubicBezTo>
                  <a:lnTo>
                    <a:pt x="570389" y="131321"/>
                  </a:lnTo>
                  <a:lnTo>
                    <a:pt x="546935" y="131321"/>
                  </a:lnTo>
                  <a:lnTo>
                    <a:pt x="546935" y="84875"/>
                  </a:lnTo>
                  <a:cubicBezTo>
                    <a:pt x="546935" y="80768"/>
                    <a:pt x="544461" y="77065"/>
                    <a:pt x="540666" y="75493"/>
                  </a:cubicBezTo>
                  <a:cubicBezTo>
                    <a:pt x="536873" y="73923"/>
                    <a:pt x="532502" y="74790"/>
                    <a:pt x="529599" y="77695"/>
                  </a:cubicBezTo>
                  <a:lnTo>
                    <a:pt x="408286" y="199007"/>
                  </a:lnTo>
                  <a:cubicBezTo>
                    <a:pt x="406073" y="201220"/>
                    <a:pt x="403125" y="202439"/>
                    <a:pt x="399989" y="202439"/>
                  </a:cubicBezTo>
                  <a:lnTo>
                    <a:pt x="309765" y="202439"/>
                  </a:lnTo>
                  <a:cubicBezTo>
                    <a:pt x="306917" y="202439"/>
                    <a:pt x="304203" y="203633"/>
                    <a:pt x="302278" y="205732"/>
                  </a:cubicBezTo>
                  <a:lnTo>
                    <a:pt x="173366" y="346371"/>
                  </a:lnTo>
                  <a:cubicBezTo>
                    <a:pt x="171154" y="348786"/>
                    <a:pt x="168000" y="350172"/>
                    <a:pt x="164713" y="350172"/>
                  </a:cubicBezTo>
                  <a:lnTo>
                    <a:pt x="20312" y="350172"/>
                  </a:lnTo>
                  <a:lnTo>
                    <a:pt x="20312" y="326719"/>
                  </a:lnTo>
                  <a:lnTo>
                    <a:pt x="75221" y="326719"/>
                  </a:lnTo>
                  <a:cubicBezTo>
                    <a:pt x="80829" y="326719"/>
                    <a:pt x="85376" y="322171"/>
                    <a:pt x="85376" y="316563"/>
                  </a:cubicBezTo>
                  <a:cubicBezTo>
                    <a:pt x="85376" y="310954"/>
                    <a:pt x="80829" y="306407"/>
                    <a:pt x="75221" y="306407"/>
                  </a:cubicBezTo>
                  <a:lnTo>
                    <a:pt x="10156" y="306407"/>
                  </a:lnTo>
                  <a:cubicBezTo>
                    <a:pt x="4547" y="306407"/>
                    <a:pt x="0" y="310954"/>
                    <a:pt x="0" y="316563"/>
                  </a:cubicBezTo>
                  <a:lnTo>
                    <a:pt x="0" y="360327"/>
                  </a:lnTo>
                  <a:cubicBezTo>
                    <a:pt x="0" y="365936"/>
                    <a:pt x="4547" y="370483"/>
                    <a:pt x="10156" y="37048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8"/>
          <p:cNvSpPr txBox="1"/>
          <p:nvPr/>
        </p:nvSpPr>
        <p:spPr>
          <a:xfrm>
            <a:off x="402200" y="70705"/>
            <a:ext cx="53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TRACKING AND ANALYTICS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1225" y="1178901"/>
            <a:ext cx="4880638" cy="429980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8"/>
          <p:cNvSpPr txBox="1"/>
          <p:nvPr/>
        </p:nvSpPr>
        <p:spPr>
          <a:xfrm>
            <a:off x="7337325" y="5788200"/>
            <a:ext cx="307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*Image just for new dashboard view, see other slides for 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/>
        </p:nvSpPr>
        <p:spPr>
          <a:xfrm>
            <a:off x="838200" y="256655"/>
            <a:ext cx="5324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MONITORING THE LEADS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9"/>
          <p:cNvSpPr txBox="1"/>
          <p:nvPr/>
        </p:nvSpPr>
        <p:spPr>
          <a:xfrm>
            <a:off x="838200" y="3987683"/>
            <a:ext cx="51435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CRM INTEGRATION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9"/>
          <p:cNvSpPr txBox="1"/>
          <p:nvPr/>
        </p:nvSpPr>
        <p:spPr>
          <a:xfrm>
            <a:off x="922025" y="4689675"/>
            <a:ext cx="4887900" cy="18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For our lead generation campaigns, we set clients up with an account on our CRM dashboard. With it, we run automated lead follow-up campaigns to maximize the potential of each lead.</a:t>
            </a:r>
            <a:endParaRPr b="0" i="0" sz="14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Using the CRM clients can monitor their leads, communicate with them in real time by text, voice, email, etc, schedule them for appointments, and more!*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" name="Google Shape;94;p9"/>
          <p:cNvGrpSpPr/>
          <p:nvPr/>
        </p:nvGrpSpPr>
        <p:grpSpPr>
          <a:xfrm>
            <a:off x="953295" y="3671143"/>
            <a:ext cx="1278000" cy="281661"/>
            <a:chOff x="2895600" y="81833"/>
            <a:chExt cx="1278000" cy="281661"/>
          </a:xfrm>
        </p:grpSpPr>
        <p:sp>
          <p:nvSpPr>
            <p:cNvPr id="95" name="Google Shape;95;p9"/>
            <p:cNvSpPr/>
            <p:nvPr/>
          </p:nvSpPr>
          <p:spPr>
            <a:xfrm>
              <a:off x="2895600" y="81833"/>
              <a:ext cx="1278000" cy="25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>
              <a:outerShdw blurRad="698500" sx="94000" rotWithShape="0" algn="tl" dir="2700000" dist="114300" sy="94000">
                <a:srgbClr val="000000">
                  <a:alpha val="8627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9"/>
            <p:cNvSpPr txBox="1"/>
            <p:nvPr/>
          </p:nvSpPr>
          <p:spPr>
            <a:xfrm>
              <a:off x="2912269" y="86594"/>
              <a:ext cx="1244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200" u="none" cap="none" strike="noStrike">
                  <a:solidFill>
                    <a:schemeClr val="lt1"/>
                  </a:solidFill>
                  <a:latin typeface="Teko"/>
                  <a:ea typeface="Teko"/>
                  <a:cs typeface="Teko"/>
                  <a:sym typeface="Teko"/>
                </a:rPr>
                <a:t>Track Your Leads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9"/>
          <p:cNvSpPr/>
          <p:nvPr/>
        </p:nvSpPr>
        <p:spPr>
          <a:xfrm>
            <a:off x="922022" y="2162623"/>
            <a:ext cx="1508850" cy="1508537"/>
          </a:xfrm>
          <a:custGeom>
            <a:rect b="b" l="l" r="r" t="t"/>
            <a:pathLst>
              <a:path extrusionOk="0" h="1508537" w="1508850">
                <a:moveTo>
                  <a:pt x="427576" y="1407972"/>
                </a:moveTo>
                <a:cubicBezTo>
                  <a:pt x="399803" y="1407972"/>
                  <a:pt x="377290" y="1430485"/>
                  <a:pt x="377290" y="1458257"/>
                </a:cubicBezTo>
                <a:lnTo>
                  <a:pt x="1131560" y="1458257"/>
                </a:lnTo>
                <a:cubicBezTo>
                  <a:pt x="1131560" y="1430485"/>
                  <a:pt x="1109047" y="1407972"/>
                  <a:pt x="1081274" y="1407972"/>
                </a:cubicBezTo>
                <a:close/>
                <a:moveTo>
                  <a:pt x="578430" y="1307400"/>
                </a:moveTo>
                <a:lnTo>
                  <a:pt x="578430" y="1357686"/>
                </a:lnTo>
                <a:lnTo>
                  <a:pt x="930423" y="1357686"/>
                </a:lnTo>
                <a:lnTo>
                  <a:pt x="930423" y="1307400"/>
                </a:lnTo>
                <a:close/>
                <a:moveTo>
                  <a:pt x="50441" y="1106264"/>
                </a:moveTo>
                <a:lnTo>
                  <a:pt x="50441" y="1167964"/>
                </a:lnTo>
                <a:cubicBezTo>
                  <a:pt x="47041" y="1213285"/>
                  <a:pt x="80608" y="1252963"/>
                  <a:pt x="125868" y="1257118"/>
                </a:cubicBezTo>
                <a:lnTo>
                  <a:pt x="1382982" y="1257118"/>
                </a:lnTo>
                <a:cubicBezTo>
                  <a:pt x="1428244" y="1252963"/>
                  <a:pt x="1461812" y="1213285"/>
                  <a:pt x="1458412" y="1167964"/>
                </a:cubicBezTo>
                <a:lnTo>
                  <a:pt x="1458412" y="1106264"/>
                </a:lnTo>
                <a:close/>
                <a:moveTo>
                  <a:pt x="348250" y="861326"/>
                </a:moveTo>
                <a:lnTo>
                  <a:pt x="259889" y="914343"/>
                </a:lnTo>
                <a:cubicBezTo>
                  <a:pt x="301285" y="960153"/>
                  <a:pt x="370000" y="968706"/>
                  <a:pt x="421364" y="934440"/>
                </a:cubicBezTo>
                <a:close/>
                <a:moveTo>
                  <a:pt x="377290" y="706500"/>
                </a:moveTo>
                <a:lnTo>
                  <a:pt x="377290" y="819287"/>
                </a:lnTo>
                <a:lnTo>
                  <a:pt x="456915" y="898889"/>
                </a:lnTo>
                <a:cubicBezTo>
                  <a:pt x="480015" y="864092"/>
                  <a:pt x="484287" y="820085"/>
                  <a:pt x="468318" y="781497"/>
                </a:cubicBezTo>
                <a:cubicBezTo>
                  <a:pt x="452345" y="742908"/>
                  <a:pt x="418221" y="714794"/>
                  <a:pt x="377290" y="706500"/>
                </a:cubicBezTo>
                <a:close/>
                <a:moveTo>
                  <a:pt x="327004" y="706500"/>
                </a:moveTo>
                <a:cubicBezTo>
                  <a:pt x="268513" y="718527"/>
                  <a:pt x="226512" y="769979"/>
                  <a:pt x="226436" y="829696"/>
                </a:cubicBezTo>
                <a:cubicBezTo>
                  <a:pt x="226557" y="843871"/>
                  <a:pt x="229108" y="857920"/>
                  <a:pt x="233978" y="871231"/>
                </a:cubicBezTo>
                <a:lnTo>
                  <a:pt x="327004" y="815442"/>
                </a:lnTo>
                <a:close/>
                <a:moveTo>
                  <a:pt x="352148" y="653701"/>
                </a:moveTo>
                <a:cubicBezTo>
                  <a:pt x="449302" y="653810"/>
                  <a:pt x="528032" y="732543"/>
                  <a:pt x="528144" y="829696"/>
                </a:cubicBezTo>
                <a:cubicBezTo>
                  <a:pt x="528144" y="926894"/>
                  <a:pt x="449346" y="1005692"/>
                  <a:pt x="352148" y="1005692"/>
                </a:cubicBezTo>
                <a:cubicBezTo>
                  <a:pt x="254951" y="1005692"/>
                  <a:pt x="176153" y="926894"/>
                  <a:pt x="176153" y="829696"/>
                </a:cubicBezTo>
                <a:cubicBezTo>
                  <a:pt x="176153" y="732499"/>
                  <a:pt x="254948" y="653701"/>
                  <a:pt x="352148" y="653701"/>
                </a:cubicBezTo>
                <a:close/>
                <a:moveTo>
                  <a:pt x="729283" y="603419"/>
                </a:moveTo>
                <a:cubicBezTo>
                  <a:pt x="743167" y="603419"/>
                  <a:pt x="754425" y="614674"/>
                  <a:pt x="754425" y="628560"/>
                </a:cubicBezTo>
                <a:lnTo>
                  <a:pt x="754425" y="819290"/>
                </a:lnTo>
                <a:lnTo>
                  <a:pt x="801667" y="772048"/>
                </a:lnTo>
                <a:cubicBezTo>
                  <a:pt x="831519" y="743560"/>
                  <a:pt x="878493" y="743560"/>
                  <a:pt x="908346" y="772048"/>
                </a:cubicBezTo>
                <a:lnTo>
                  <a:pt x="937786" y="801515"/>
                </a:lnTo>
                <a:cubicBezTo>
                  <a:pt x="947603" y="811329"/>
                  <a:pt x="963520" y="811329"/>
                  <a:pt x="973337" y="801515"/>
                </a:cubicBezTo>
                <a:lnTo>
                  <a:pt x="1078230" y="696621"/>
                </a:lnTo>
                <a:cubicBezTo>
                  <a:pt x="1108074" y="668136"/>
                  <a:pt x="1155036" y="668136"/>
                  <a:pt x="1184883" y="696621"/>
                </a:cubicBezTo>
                <a:lnTo>
                  <a:pt x="1214350" y="726088"/>
                </a:lnTo>
                <a:cubicBezTo>
                  <a:pt x="1224167" y="735902"/>
                  <a:pt x="1240083" y="735902"/>
                  <a:pt x="1249901" y="726088"/>
                </a:cubicBezTo>
                <a:lnTo>
                  <a:pt x="1340062" y="635953"/>
                </a:lnTo>
                <a:cubicBezTo>
                  <a:pt x="1349927" y="626424"/>
                  <a:pt x="1365607" y="626560"/>
                  <a:pt x="1375307" y="636259"/>
                </a:cubicBezTo>
                <a:cubicBezTo>
                  <a:pt x="1385006" y="645956"/>
                  <a:pt x="1385142" y="661639"/>
                  <a:pt x="1375613" y="671504"/>
                </a:cubicBezTo>
                <a:lnTo>
                  <a:pt x="1285451" y="761665"/>
                </a:lnTo>
                <a:cubicBezTo>
                  <a:pt x="1255964" y="791029"/>
                  <a:pt x="1208286" y="791029"/>
                  <a:pt x="1178799" y="761665"/>
                </a:cubicBezTo>
                <a:lnTo>
                  <a:pt x="1149332" y="732172"/>
                </a:lnTo>
                <a:cubicBezTo>
                  <a:pt x="1139400" y="722638"/>
                  <a:pt x="1123714" y="722638"/>
                  <a:pt x="1113781" y="732172"/>
                </a:cubicBezTo>
                <a:lnTo>
                  <a:pt x="1008888" y="837066"/>
                </a:lnTo>
                <a:cubicBezTo>
                  <a:pt x="979436" y="866512"/>
                  <a:pt x="931690" y="866512"/>
                  <a:pt x="902235" y="837066"/>
                </a:cubicBezTo>
                <a:lnTo>
                  <a:pt x="872768" y="807599"/>
                </a:lnTo>
                <a:cubicBezTo>
                  <a:pt x="862836" y="798065"/>
                  <a:pt x="847150" y="798065"/>
                  <a:pt x="837218" y="807599"/>
                </a:cubicBezTo>
                <a:lnTo>
                  <a:pt x="754425" y="890392"/>
                </a:lnTo>
                <a:lnTo>
                  <a:pt x="754425" y="930268"/>
                </a:lnTo>
                <a:cubicBezTo>
                  <a:pt x="754425" y="944155"/>
                  <a:pt x="765680" y="955410"/>
                  <a:pt x="779566" y="955410"/>
                </a:cubicBezTo>
                <a:lnTo>
                  <a:pt x="1357841" y="955410"/>
                </a:lnTo>
                <a:cubicBezTo>
                  <a:pt x="1371727" y="955410"/>
                  <a:pt x="1382982" y="966665"/>
                  <a:pt x="1382985" y="980554"/>
                </a:cubicBezTo>
                <a:cubicBezTo>
                  <a:pt x="1382985" y="994437"/>
                  <a:pt x="1371730" y="1005695"/>
                  <a:pt x="1357844" y="1005695"/>
                </a:cubicBezTo>
                <a:lnTo>
                  <a:pt x="779569" y="1005695"/>
                </a:lnTo>
                <a:cubicBezTo>
                  <a:pt x="737910" y="1005695"/>
                  <a:pt x="704142" y="971924"/>
                  <a:pt x="704142" y="930268"/>
                </a:cubicBezTo>
                <a:lnTo>
                  <a:pt x="704142" y="628560"/>
                </a:lnTo>
                <a:cubicBezTo>
                  <a:pt x="704142" y="614677"/>
                  <a:pt x="715400" y="603419"/>
                  <a:pt x="729283" y="603419"/>
                </a:cubicBezTo>
                <a:close/>
                <a:moveTo>
                  <a:pt x="1257272" y="377135"/>
                </a:moveTo>
                <a:lnTo>
                  <a:pt x="1257272" y="452562"/>
                </a:lnTo>
                <a:lnTo>
                  <a:pt x="1307555" y="452562"/>
                </a:lnTo>
                <a:lnTo>
                  <a:pt x="1307558" y="452562"/>
                </a:lnTo>
                <a:lnTo>
                  <a:pt x="1307558" y="377135"/>
                </a:lnTo>
                <a:close/>
                <a:moveTo>
                  <a:pt x="201294" y="351993"/>
                </a:moveTo>
                <a:cubicBezTo>
                  <a:pt x="215181" y="351993"/>
                  <a:pt x="226436" y="363248"/>
                  <a:pt x="226436" y="377134"/>
                </a:cubicBezTo>
                <a:lnTo>
                  <a:pt x="226436" y="553130"/>
                </a:lnTo>
                <a:lnTo>
                  <a:pt x="477861" y="553130"/>
                </a:lnTo>
                <a:lnTo>
                  <a:pt x="477861" y="377134"/>
                </a:lnTo>
                <a:cubicBezTo>
                  <a:pt x="477861" y="363248"/>
                  <a:pt x="489116" y="351993"/>
                  <a:pt x="503002" y="351993"/>
                </a:cubicBezTo>
                <a:cubicBezTo>
                  <a:pt x="516886" y="351993"/>
                  <a:pt x="528144" y="363248"/>
                  <a:pt x="528147" y="377134"/>
                </a:cubicBezTo>
                <a:lnTo>
                  <a:pt x="528147" y="569019"/>
                </a:lnTo>
                <a:cubicBezTo>
                  <a:pt x="527896" y="588227"/>
                  <a:pt x="512154" y="603610"/>
                  <a:pt x="492946" y="603415"/>
                </a:cubicBezTo>
                <a:lnTo>
                  <a:pt x="211353" y="603415"/>
                </a:lnTo>
                <a:cubicBezTo>
                  <a:pt x="192158" y="603654"/>
                  <a:pt x="176400" y="588292"/>
                  <a:pt x="176153" y="569096"/>
                </a:cubicBezTo>
                <a:lnTo>
                  <a:pt x="176153" y="377134"/>
                </a:lnTo>
                <a:cubicBezTo>
                  <a:pt x="176153" y="363248"/>
                  <a:pt x="187408" y="351993"/>
                  <a:pt x="201294" y="351993"/>
                </a:cubicBezTo>
                <a:close/>
                <a:moveTo>
                  <a:pt x="1056133" y="301708"/>
                </a:moveTo>
                <a:lnTo>
                  <a:pt x="1056133" y="452562"/>
                </a:lnTo>
                <a:lnTo>
                  <a:pt x="1106418" y="452562"/>
                </a:lnTo>
                <a:lnTo>
                  <a:pt x="1106418" y="301708"/>
                </a:lnTo>
                <a:close/>
                <a:moveTo>
                  <a:pt x="854993" y="175995"/>
                </a:moveTo>
                <a:lnTo>
                  <a:pt x="854993" y="452562"/>
                </a:lnTo>
                <a:lnTo>
                  <a:pt x="905279" y="452562"/>
                </a:lnTo>
                <a:lnTo>
                  <a:pt x="905279" y="175995"/>
                </a:lnTo>
                <a:close/>
                <a:moveTo>
                  <a:pt x="351851" y="100616"/>
                </a:moveTo>
                <a:cubicBezTo>
                  <a:pt x="360511" y="100548"/>
                  <a:pt x="369195" y="103504"/>
                  <a:pt x="376208" y="109495"/>
                </a:cubicBezTo>
                <a:lnTo>
                  <a:pt x="570053" y="282977"/>
                </a:lnTo>
                <a:cubicBezTo>
                  <a:pt x="576841" y="288944"/>
                  <a:pt x="579905" y="298095"/>
                  <a:pt x="578079" y="306946"/>
                </a:cubicBezTo>
                <a:cubicBezTo>
                  <a:pt x="576252" y="315800"/>
                  <a:pt x="569817" y="322989"/>
                  <a:pt x="561220" y="325779"/>
                </a:cubicBezTo>
                <a:cubicBezTo>
                  <a:pt x="552625" y="328570"/>
                  <a:pt x="543191" y="326531"/>
                  <a:pt x="536514" y="320441"/>
                </a:cubicBezTo>
                <a:lnTo>
                  <a:pt x="352145" y="155406"/>
                </a:lnTo>
                <a:lnTo>
                  <a:pt x="167776" y="320441"/>
                </a:lnTo>
                <a:cubicBezTo>
                  <a:pt x="157414" y="329548"/>
                  <a:pt x="141651" y="328605"/>
                  <a:pt x="132449" y="318325"/>
                </a:cubicBezTo>
                <a:cubicBezTo>
                  <a:pt x="123248" y="308045"/>
                  <a:pt x="124046" y="292273"/>
                  <a:pt x="134238" y="282977"/>
                </a:cubicBezTo>
                <a:lnTo>
                  <a:pt x="176153" y="245464"/>
                </a:lnTo>
                <a:lnTo>
                  <a:pt x="176153" y="188567"/>
                </a:lnTo>
                <a:cubicBezTo>
                  <a:pt x="176153" y="174681"/>
                  <a:pt x="187408" y="163426"/>
                  <a:pt x="201294" y="163426"/>
                </a:cubicBezTo>
                <a:cubicBezTo>
                  <a:pt x="215181" y="163426"/>
                  <a:pt x="226436" y="174681"/>
                  <a:pt x="226436" y="188567"/>
                </a:cubicBezTo>
                <a:lnTo>
                  <a:pt x="226436" y="200435"/>
                </a:lnTo>
                <a:lnTo>
                  <a:pt x="327635" y="109873"/>
                </a:lnTo>
                <a:cubicBezTo>
                  <a:pt x="334555" y="103774"/>
                  <a:pt x="343191" y="100684"/>
                  <a:pt x="351851" y="100616"/>
                </a:cubicBezTo>
                <a:close/>
                <a:moveTo>
                  <a:pt x="729283" y="100571"/>
                </a:moveTo>
                <a:cubicBezTo>
                  <a:pt x="743167" y="100571"/>
                  <a:pt x="754425" y="111826"/>
                  <a:pt x="754425" y="125712"/>
                </a:cubicBezTo>
                <a:lnTo>
                  <a:pt x="754425" y="427420"/>
                </a:lnTo>
                <a:cubicBezTo>
                  <a:pt x="754425" y="441304"/>
                  <a:pt x="765680" y="452562"/>
                  <a:pt x="779566" y="452562"/>
                </a:cubicBezTo>
                <a:lnTo>
                  <a:pt x="804707" y="452562"/>
                </a:lnTo>
                <a:lnTo>
                  <a:pt x="804707" y="175995"/>
                </a:lnTo>
                <a:cubicBezTo>
                  <a:pt x="804707" y="148223"/>
                  <a:pt x="827221" y="125709"/>
                  <a:pt x="854993" y="125709"/>
                </a:cubicBezTo>
                <a:lnTo>
                  <a:pt x="905279" y="125709"/>
                </a:lnTo>
                <a:cubicBezTo>
                  <a:pt x="933051" y="125709"/>
                  <a:pt x="955564" y="148223"/>
                  <a:pt x="955564" y="175995"/>
                </a:cubicBezTo>
                <a:lnTo>
                  <a:pt x="955564" y="452562"/>
                </a:lnTo>
                <a:lnTo>
                  <a:pt x="1005847" y="452562"/>
                </a:lnTo>
                <a:lnTo>
                  <a:pt x="1005847" y="294919"/>
                </a:lnTo>
                <a:cubicBezTo>
                  <a:pt x="1005877" y="270909"/>
                  <a:pt x="1025334" y="251452"/>
                  <a:pt x="1049341" y="251422"/>
                </a:cubicBezTo>
                <a:lnTo>
                  <a:pt x="1113204" y="251422"/>
                </a:lnTo>
                <a:cubicBezTo>
                  <a:pt x="1137217" y="251452"/>
                  <a:pt x="1156675" y="270909"/>
                  <a:pt x="1156701" y="294919"/>
                </a:cubicBezTo>
                <a:lnTo>
                  <a:pt x="1156701" y="452562"/>
                </a:lnTo>
                <a:lnTo>
                  <a:pt x="1206987" y="452562"/>
                </a:lnTo>
                <a:lnTo>
                  <a:pt x="1206987" y="366498"/>
                </a:lnTo>
                <a:cubicBezTo>
                  <a:pt x="1207001" y="344607"/>
                  <a:pt x="1224744" y="326864"/>
                  <a:pt x="1246636" y="326849"/>
                </a:cubicBezTo>
                <a:lnTo>
                  <a:pt x="1318191" y="326849"/>
                </a:lnTo>
                <a:cubicBezTo>
                  <a:pt x="1340083" y="326864"/>
                  <a:pt x="1357826" y="344607"/>
                  <a:pt x="1357841" y="366498"/>
                </a:cubicBezTo>
                <a:lnTo>
                  <a:pt x="1357841" y="452562"/>
                </a:lnTo>
                <a:cubicBezTo>
                  <a:pt x="1371727" y="452562"/>
                  <a:pt x="1382985" y="463820"/>
                  <a:pt x="1382985" y="477706"/>
                </a:cubicBezTo>
                <a:cubicBezTo>
                  <a:pt x="1382985" y="491592"/>
                  <a:pt x="1371730" y="502847"/>
                  <a:pt x="1357844" y="502847"/>
                </a:cubicBezTo>
                <a:lnTo>
                  <a:pt x="779569" y="502847"/>
                </a:lnTo>
                <a:cubicBezTo>
                  <a:pt x="737910" y="502847"/>
                  <a:pt x="704142" y="469076"/>
                  <a:pt x="704142" y="427420"/>
                </a:cubicBezTo>
                <a:lnTo>
                  <a:pt x="704142" y="125712"/>
                </a:lnTo>
                <a:cubicBezTo>
                  <a:pt x="704142" y="111826"/>
                  <a:pt x="715400" y="100571"/>
                  <a:pt x="729283" y="100571"/>
                </a:cubicBezTo>
                <a:close/>
                <a:moveTo>
                  <a:pt x="125868" y="50283"/>
                </a:moveTo>
                <a:cubicBezTo>
                  <a:pt x="80611" y="54425"/>
                  <a:pt x="47041" y="94095"/>
                  <a:pt x="50441" y="139413"/>
                </a:cubicBezTo>
                <a:lnTo>
                  <a:pt x="50441" y="1055978"/>
                </a:lnTo>
                <a:lnTo>
                  <a:pt x="1458409" y="1055978"/>
                </a:lnTo>
                <a:lnTo>
                  <a:pt x="1458409" y="139413"/>
                </a:lnTo>
                <a:cubicBezTo>
                  <a:pt x="1461812" y="94095"/>
                  <a:pt x="1428239" y="54425"/>
                  <a:pt x="1382985" y="50283"/>
                </a:cubicBezTo>
                <a:close/>
                <a:moveTo>
                  <a:pt x="125868" y="0"/>
                </a:moveTo>
                <a:lnTo>
                  <a:pt x="1382982" y="0"/>
                </a:lnTo>
                <a:cubicBezTo>
                  <a:pt x="1456064" y="4057"/>
                  <a:pt x="1512192" y="66302"/>
                  <a:pt x="1508695" y="139413"/>
                </a:cubicBezTo>
                <a:lnTo>
                  <a:pt x="1508695" y="1167961"/>
                </a:lnTo>
                <a:cubicBezTo>
                  <a:pt x="1512204" y="1241081"/>
                  <a:pt x="1456076" y="1303343"/>
                  <a:pt x="1382985" y="1307400"/>
                </a:cubicBezTo>
                <a:lnTo>
                  <a:pt x="980709" y="1307400"/>
                </a:lnTo>
                <a:lnTo>
                  <a:pt x="980709" y="1357686"/>
                </a:lnTo>
                <a:lnTo>
                  <a:pt x="1081277" y="1357686"/>
                </a:lnTo>
                <a:cubicBezTo>
                  <a:pt x="1136819" y="1357686"/>
                  <a:pt x="1181846" y="1402712"/>
                  <a:pt x="1181846" y="1458254"/>
                </a:cubicBezTo>
                <a:lnTo>
                  <a:pt x="1181846" y="1483396"/>
                </a:lnTo>
                <a:cubicBezTo>
                  <a:pt x="1181846" y="1497282"/>
                  <a:pt x="1170591" y="1508537"/>
                  <a:pt x="1156704" y="1508537"/>
                </a:cubicBezTo>
                <a:lnTo>
                  <a:pt x="352149" y="1508537"/>
                </a:lnTo>
                <a:cubicBezTo>
                  <a:pt x="338262" y="1508537"/>
                  <a:pt x="327007" y="1497282"/>
                  <a:pt x="327007" y="1483396"/>
                </a:cubicBezTo>
                <a:lnTo>
                  <a:pt x="327007" y="1458254"/>
                </a:lnTo>
                <a:cubicBezTo>
                  <a:pt x="327007" y="1402712"/>
                  <a:pt x="372034" y="1357686"/>
                  <a:pt x="427576" y="1357686"/>
                </a:cubicBezTo>
                <a:lnTo>
                  <a:pt x="528144" y="1357686"/>
                </a:lnTo>
                <a:lnTo>
                  <a:pt x="528144" y="1307400"/>
                </a:lnTo>
                <a:lnTo>
                  <a:pt x="125868" y="1307400"/>
                </a:lnTo>
                <a:cubicBezTo>
                  <a:pt x="52774" y="1303340"/>
                  <a:pt x="-3354" y="1241081"/>
                  <a:pt x="155" y="1167961"/>
                </a:cubicBezTo>
                <a:lnTo>
                  <a:pt x="155" y="139413"/>
                </a:lnTo>
                <a:cubicBezTo>
                  <a:pt x="-3342" y="66305"/>
                  <a:pt x="52786" y="4060"/>
                  <a:pt x="125868" y="0"/>
                </a:cubicBezTo>
                <a:close/>
              </a:path>
            </a:pathLst>
          </a:custGeom>
          <a:gradFill>
            <a:gsLst>
              <a:gs pos="0">
                <a:srgbClr val="DDDDDD">
                  <a:alpha val="49019"/>
                </a:srgbClr>
              </a:gs>
              <a:gs pos="100000">
                <a:srgbClr val="DDDDDD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9"/>
          <p:cNvSpPr txBox="1"/>
          <p:nvPr/>
        </p:nvSpPr>
        <p:spPr>
          <a:xfrm>
            <a:off x="6296025" y="6373875"/>
            <a:ext cx="488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*Some features such as SMS may be limited outside of the USA.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woman signing on white printer paper beside woman about to touch the documents" id="99" name="Google Shape;9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7963" y="0"/>
            <a:ext cx="6903303" cy="6857999"/>
          </a:xfrm>
          <a:custGeom>
            <a:rect b="b" l="l" r="r" t="t"/>
            <a:pathLst>
              <a:path extrusionOk="0" h="6857999" w="6903303">
                <a:moveTo>
                  <a:pt x="0" y="0"/>
                </a:moveTo>
                <a:lnTo>
                  <a:pt x="6903303" y="0"/>
                </a:lnTo>
                <a:lnTo>
                  <a:pt x="6903303" y="6857999"/>
                </a:lnTo>
                <a:lnTo>
                  <a:pt x="6857887" y="685799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00" name="Google Shape;100;p9"/>
          <p:cNvSpPr/>
          <p:nvPr/>
        </p:nvSpPr>
        <p:spPr>
          <a:xfrm>
            <a:off x="5287963" y="0"/>
            <a:ext cx="6904037" cy="6858000"/>
          </a:xfrm>
          <a:custGeom>
            <a:rect b="b" l="l" r="r" t="t"/>
            <a:pathLst>
              <a:path extrusionOk="0" h="6858000" w="6904037">
                <a:moveTo>
                  <a:pt x="0" y="0"/>
                </a:moveTo>
                <a:lnTo>
                  <a:pt x="6904037" y="0"/>
                </a:lnTo>
                <a:lnTo>
                  <a:pt x="6904037" y="6858000"/>
                </a:lnTo>
                <a:lnTo>
                  <a:pt x="6858616" y="6858000"/>
                </a:lnTo>
                <a:close/>
              </a:path>
            </a:pathLst>
          </a:custGeom>
          <a:solidFill>
            <a:srgbClr val="262626">
              <a:alpha val="6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4525" y="3429000"/>
            <a:ext cx="5176881" cy="2524179"/>
          </a:xfrm>
          <a:prstGeom prst="rect">
            <a:avLst/>
          </a:prstGeom>
          <a:noFill/>
          <a:ln>
            <a:noFill/>
          </a:ln>
          <a:effectLst>
            <a:outerShdw blurRad="571500" rotWithShape="0" algn="t" dir="5400000" dist="190500">
              <a:srgbClr val="000000">
                <a:alpha val="9019"/>
              </a:srgbClr>
            </a:outerShdw>
          </a:effectLst>
        </p:spPr>
      </p:pic>
      <p:grpSp>
        <p:nvGrpSpPr>
          <p:cNvPr id="102" name="Google Shape;102;p9"/>
          <p:cNvGrpSpPr/>
          <p:nvPr/>
        </p:nvGrpSpPr>
        <p:grpSpPr>
          <a:xfrm>
            <a:off x="3507701" y="892623"/>
            <a:ext cx="4887757" cy="2930154"/>
            <a:chOff x="685037" y="3635071"/>
            <a:chExt cx="4197661" cy="2516450"/>
          </a:xfrm>
        </p:grpSpPr>
        <p:pic>
          <p:nvPicPr>
            <p:cNvPr id="103" name="Google Shape;103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5037" y="3827822"/>
              <a:ext cx="4197650" cy="23236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4" name="Google Shape;104;p9"/>
            <p:cNvGrpSpPr/>
            <p:nvPr/>
          </p:nvGrpSpPr>
          <p:grpSpPr>
            <a:xfrm>
              <a:off x="685065" y="3635071"/>
              <a:ext cx="4197633" cy="192806"/>
              <a:chOff x="-2064738" y="-2798182"/>
              <a:chExt cx="7282500" cy="334500"/>
            </a:xfrm>
          </p:grpSpPr>
          <p:sp>
            <p:nvSpPr>
              <p:cNvPr id="105" name="Google Shape;105;p9"/>
              <p:cNvSpPr/>
              <p:nvPr/>
            </p:nvSpPr>
            <p:spPr>
              <a:xfrm>
                <a:off x="-2064738" y="-2798182"/>
                <a:ext cx="7282500" cy="334500"/>
              </a:xfrm>
              <a:prstGeom prst="round2SameRect">
                <a:avLst>
                  <a:gd fmla="val 31856" name="adj1"/>
                  <a:gd fmla="val 0" name="adj2"/>
                </a:avLst>
              </a:prstGeom>
              <a:gradFill>
                <a:gsLst>
                  <a:gs pos="0">
                    <a:schemeClr val="accent6"/>
                  </a:gs>
                  <a:gs pos="100000">
                    <a:srgbClr val="161616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6" name="Google Shape;106;p9"/>
              <p:cNvGrpSpPr/>
              <p:nvPr/>
            </p:nvGrpSpPr>
            <p:grpSpPr>
              <a:xfrm>
                <a:off x="-1866961" y="-2683827"/>
                <a:ext cx="440521" cy="105710"/>
                <a:chOff x="-1752600" y="-203200"/>
                <a:chExt cx="661343" cy="158700"/>
              </a:xfrm>
            </p:grpSpPr>
            <p:sp>
              <p:nvSpPr>
                <p:cNvPr id="107" name="Google Shape;107;p9"/>
                <p:cNvSpPr/>
                <p:nvPr/>
              </p:nvSpPr>
              <p:spPr>
                <a:xfrm>
                  <a:off x="-1752600" y="-203200"/>
                  <a:ext cx="158700" cy="1587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" name="Google Shape;108;p9"/>
                <p:cNvSpPr/>
                <p:nvPr/>
              </p:nvSpPr>
              <p:spPr>
                <a:xfrm>
                  <a:off x="-1498600" y="-203200"/>
                  <a:ext cx="158700" cy="1587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" name="Google Shape;109;p9"/>
                <p:cNvSpPr/>
                <p:nvPr/>
              </p:nvSpPr>
              <p:spPr>
                <a:xfrm>
                  <a:off x="-1249957" y="-203200"/>
                  <a:ext cx="158700" cy="1587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0" name="Google Shape;110;p9"/>
          <p:cNvSpPr/>
          <p:nvPr/>
        </p:nvSpPr>
        <p:spPr>
          <a:xfrm>
            <a:off x="7826221" y="1235794"/>
            <a:ext cx="413539" cy="6280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9"/>
          <p:cNvSpPr/>
          <p:nvPr/>
        </p:nvSpPr>
        <p:spPr>
          <a:xfrm>
            <a:off x="6162600" y="1235794"/>
            <a:ext cx="413539" cy="6280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9"/>
          <p:cNvSpPr/>
          <p:nvPr/>
        </p:nvSpPr>
        <p:spPr>
          <a:xfrm>
            <a:off x="7826221" y="2210227"/>
            <a:ext cx="413539" cy="6280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9"/>
          <p:cNvSpPr/>
          <p:nvPr/>
        </p:nvSpPr>
        <p:spPr>
          <a:xfrm>
            <a:off x="4498979" y="1221802"/>
            <a:ext cx="413539" cy="6280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9"/>
          <p:cNvSpPr/>
          <p:nvPr/>
        </p:nvSpPr>
        <p:spPr>
          <a:xfrm>
            <a:off x="5376066" y="2189115"/>
            <a:ext cx="413539" cy="6280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0"/>
          <p:cNvPicPr preferRelativeResize="0"/>
          <p:nvPr/>
        </p:nvPicPr>
        <p:blipFill rotWithShape="1">
          <a:blip r:embed="rId3">
            <a:alphaModFix/>
          </a:blip>
          <a:srcRect b="6933" l="30963" r="0" t="0"/>
          <a:stretch/>
        </p:blipFill>
        <p:spPr>
          <a:xfrm>
            <a:off x="4200" y="663375"/>
            <a:ext cx="7773307" cy="5469255"/>
          </a:xfrm>
          <a:custGeom>
            <a:rect b="b" l="l" r="r" t="t"/>
            <a:pathLst>
              <a:path extrusionOk="0" h="3429000" w="6545943">
                <a:moveTo>
                  <a:pt x="0" y="0"/>
                </a:moveTo>
                <a:lnTo>
                  <a:pt x="6545943" y="0"/>
                </a:lnTo>
                <a:lnTo>
                  <a:pt x="6545943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0" name="Google Shape;120;p10"/>
          <p:cNvSpPr/>
          <p:nvPr/>
        </p:nvSpPr>
        <p:spPr>
          <a:xfrm>
            <a:off x="0" y="646675"/>
            <a:ext cx="7765143" cy="5467350"/>
          </a:xfrm>
          <a:custGeom>
            <a:rect b="b" l="l" r="r" t="t"/>
            <a:pathLst>
              <a:path extrusionOk="0" h="5334000" w="7765143">
                <a:moveTo>
                  <a:pt x="0" y="0"/>
                </a:moveTo>
                <a:lnTo>
                  <a:pt x="7765143" y="0"/>
                </a:lnTo>
                <a:lnTo>
                  <a:pt x="7765143" y="5334000"/>
                </a:lnTo>
                <a:lnTo>
                  <a:pt x="0" y="5334000"/>
                </a:lnTo>
                <a:close/>
              </a:path>
            </a:pathLst>
          </a:custGeom>
          <a:solidFill>
            <a:srgbClr val="262626">
              <a:alpha val="6352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0"/>
          <p:cNvSpPr txBox="1"/>
          <p:nvPr/>
        </p:nvSpPr>
        <p:spPr>
          <a:xfrm>
            <a:off x="838201" y="256655"/>
            <a:ext cx="1795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AUTOMATED FOLLOW-UPS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16067" y="564432"/>
            <a:ext cx="1795612" cy="576903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95000" rotWithShape="0" algn="tl" dir="2700000" dist="381000" sy="95000">
              <a:srgbClr val="000000">
                <a:alpha val="9019"/>
              </a:srgbClr>
            </a:outerShdw>
          </a:effectLst>
        </p:spPr>
      </p:pic>
      <p:grpSp>
        <p:nvGrpSpPr>
          <p:cNvPr id="123" name="Google Shape;123;p10"/>
          <p:cNvGrpSpPr/>
          <p:nvPr/>
        </p:nvGrpSpPr>
        <p:grpSpPr>
          <a:xfrm>
            <a:off x="717214" y="1644138"/>
            <a:ext cx="7127421" cy="4145499"/>
            <a:chOff x="917539" y="1433588"/>
            <a:chExt cx="7127421" cy="4145499"/>
          </a:xfrm>
        </p:grpSpPr>
        <p:sp>
          <p:nvSpPr>
            <p:cNvPr id="124" name="Google Shape;124;p10"/>
            <p:cNvSpPr txBox="1"/>
            <p:nvPr/>
          </p:nvSpPr>
          <p:spPr>
            <a:xfrm>
              <a:off x="1788460" y="1433588"/>
              <a:ext cx="6256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Leads are contacted as soon as they respond to an ad.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0"/>
            <p:cNvSpPr txBox="1"/>
            <p:nvPr/>
          </p:nvSpPr>
          <p:spPr>
            <a:xfrm>
              <a:off x="1765152" y="2385287"/>
              <a:ext cx="6256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They are encouraged to book their free trial, consultation, etc.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0"/>
            <p:cNvSpPr txBox="1"/>
            <p:nvPr/>
          </p:nvSpPr>
          <p:spPr>
            <a:xfrm>
              <a:off x="1765152" y="3336986"/>
              <a:ext cx="6256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They receive automated follow ups over several days/weeks.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0"/>
            <p:cNvSpPr txBox="1"/>
            <p:nvPr/>
          </p:nvSpPr>
          <p:spPr>
            <a:xfrm>
              <a:off x="1765152" y="4288685"/>
              <a:ext cx="6256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When they respond, they can book an appointment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8" name="Google Shape;128;p10"/>
            <p:cNvCxnSpPr/>
            <p:nvPr/>
          </p:nvCxnSpPr>
          <p:spPr>
            <a:xfrm>
              <a:off x="917539" y="1945612"/>
              <a:ext cx="6097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9" name="Google Shape;129;p10"/>
            <p:cNvCxnSpPr/>
            <p:nvPr/>
          </p:nvCxnSpPr>
          <p:spPr>
            <a:xfrm>
              <a:off x="917539" y="2897311"/>
              <a:ext cx="6097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0" name="Google Shape;130;p10"/>
            <p:cNvCxnSpPr/>
            <p:nvPr/>
          </p:nvCxnSpPr>
          <p:spPr>
            <a:xfrm>
              <a:off x="917539" y="3849010"/>
              <a:ext cx="6097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31" name="Google Shape;131;p10"/>
            <p:cNvSpPr txBox="1"/>
            <p:nvPr/>
          </p:nvSpPr>
          <p:spPr>
            <a:xfrm>
              <a:off x="1765152" y="5240387"/>
              <a:ext cx="6256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And they receive appointment reminders so they don't forget.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2" name="Google Shape;132;p10"/>
            <p:cNvCxnSpPr/>
            <p:nvPr/>
          </p:nvCxnSpPr>
          <p:spPr>
            <a:xfrm>
              <a:off x="917539" y="4800709"/>
              <a:ext cx="6097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3" name="Google Shape;133;p10"/>
          <p:cNvSpPr/>
          <p:nvPr/>
        </p:nvSpPr>
        <p:spPr>
          <a:xfrm>
            <a:off x="7289191" y="1615038"/>
            <a:ext cx="1729500" cy="427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3"/>
              </a:gs>
              <a:gs pos="100000">
                <a:srgbClr val="DDDDDD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7289191" y="2574074"/>
            <a:ext cx="1729500" cy="427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3"/>
              </a:gs>
              <a:gs pos="100000">
                <a:srgbClr val="DDDDDD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7289191" y="3533110"/>
            <a:ext cx="1729500" cy="427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3"/>
              </a:gs>
              <a:gs pos="100000">
                <a:srgbClr val="DDDDDD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"/>
          <p:cNvSpPr/>
          <p:nvPr/>
        </p:nvSpPr>
        <p:spPr>
          <a:xfrm>
            <a:off x="7289191" y="4492146"/>
            <a:ext cx="1729500" cy="427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3"/>
              </a:gs>
              <a:gs pos="100000">
                <a:srgbClr val="DDDDDD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0"/>
          <p:cNvSpPr/>
          <p:nvPr/>
        </p:nvSpPr>
        <p:spPr>
          <a:xfrm>
            <a:off x="7289191" y="5451184"/>
            <a:ext cx="1729500" cy="4275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chemeClr val="accent3"/>
              </a:gs>
              <a:gs pos="100000">
                <a:srgbClr val="DDDDDD">
                  <a:alpha val="0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 txBox="1"/>
          <p:nvPr/>
        </p:nvSpPr>
        <p:spPr>
          <a:xfrm>
            <a:off x="917539" y="1500822"/>
            <a:ext cx="69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01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 txBox="1"/>
          <p:nvPr/>
        </p:nvSpPr>
        <p:spPr>
          <a:xfrm>
            <a:off x="917539" y="2176943"/>
            <a:ext cx="69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0"/>
          <p:cNvSpPr txBox="1"/>
          <p:nvPr/>
        </p:nvSpPr>
        <p:spPr>
          <a:xfrm>
            <a:off x="917539" y="3116681"/>
            <a:ext cx="69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0"/>
          <p:cNvSpPr txBox="1"/>
          <p:nvPr/>
        </p:nvSpPr>
        <p:spPr>
          <a:xfrm>
            <a:off x="917538" y="4002327"/>
            <a:ext cx="75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04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0"/>
          <p:cNvSpPr txBox="1"/>
          <p:nvPr/>
        </p:nvSpPr>
        <p:spPr>
          <a:xfrm>
            <a:off x="917539" y="5043490"/>
            <a:ext cx="692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05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0"/>
          <p:cNvSpPr txBox="1"/>
          <p:nvPr/>
        </p:nvSpPr>
        <p:spPr>
          <a:xfrm>
            <a:off x="762610" y="770238"/>
            <a:ext cx="62565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CRM maximizes the potential of each lead by automating a portion of the follow-up and communication.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10"/>
          <p:cNvCxnSpPr/>
          <p:nvPr/>
        </p:nvCxnSpPr>
        <p:spPr>
          <a:xfrm>
            <a:off x="717214" y="1548762"/>
            <a:ext cx="6097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0"/>
          <p:cNvSpPr/>
          <p:nvPr/>
        </p:nvSpPr>
        <p:spPr>
          <a:xfrm>
            <a:off x="10154131" y="1072886"/>
            <a:ext cx="413539" cy="6280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0"/>
          <p:cNvSpPr/>
          <p:nvPr/>
        </p:nvSpPr>
        <p:spPr>
          <a:xfrm>
            <a:off x="9577791" y="4222313"/>
            <a:ext cx="576340" cy="62804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0"/>
          <p:cNvSpPr/>
          <p:nvPr/>
        </p:nvSpPr>
        <p:spPr>
          <a:xfrm>
            <a:off x="9577791" y="5535456"/>
            <a:ext cx="576340" cy="4571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0"/>
          <p:cNvSpPr/>
          <p:nvPr/>
        </p:nvSpPr>
        <p:spPr>
          <a:xfrm>
            <a:off x="10266555" y="5433379"/>
            <a:ext cx="538605" cy="6280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0"/>
          <p:cNvSpPr/>
          <p:nvPr/>
        </p:nvSpPr>
        <p:spPr>
          <a:xfrm>
            <a:off x="10357571" y="4133376"/>
            <a:ext cx="447589" cy="62803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1"/>
          <p:cNvPicPr preferRelativeResize="0"/>
          <p:nvPr/>
        </p:nvPicPr>
        <p:blipFill rotWithShape="1">
          <a:blip r:embed="rId3">
            <a:alphaModFix/>
          </a:blip>
          <a:srcRect b="41119" l="106" r="0" t="18543"/>
          <a:stretch/>
        </p:blipFill>
        <p:spPr>
          <a:xfrm>
            <a:off x="4393848" y="1"/>
            <a:ext cx="7798152" cy="2029689"/>
          </a:xfrm>
          <a:custGeom>
            <a:rect b="b" l="l" r="r" t="t"/>
            <a:pathLst>
              <a:path extrusionOk="0" h="2029689" w="7798152">
                <a:moveTo>
                  <a:pt x="0" y="0"/>
                </a:moveTo>
                <a:lnTo>
                  <a:pt x="7798152" y="0"/>
                </a:lnTo>
                <a:lnTo>
                  <a:pt x="7798152" y="2029689"/>
                </a:lnTo>
                <a:lnTo>
                  <a:pt x="0" y="202968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5" name="Google Shape;155;p11"/>
          <p:cNvSpPr/>
          <p:nvPr/>
        </p:nvSpPr>
        <p:spPr>
          <a:xfrm>
            <a:off x="4393848" y="1058449"/>
            <a:ext cx="7806487" cy="971241"/>
          </a:xfrm>
          <a:prstGeom prst="rect">
            <a:avLst/>
          </a:prstGeom>
          <a:solidFill>
            <a:srgbClr val="262626">
              <a:alpha val="7411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p11"/>
          <p:cNvGrpSpPr/>
          <p:nvPr/>
        </p:nvGrpSpPr>
        <p:grpSpPr>
          <a:xfrm>
            <a:off x="4744379" y="1228931"/>
            <a:ext cx="2269976" cy="707886"/>
            <a:chOff x="4309951" y="3976199"/>
            <a:chExt cx="2269976" cy="707886"/>
          </a:xfrm>
        </p:grpSpPr>
        <p:sp>
          <p:nvSpPr>
            <p:cNvPr id="157" name="Google Shape;157;p11"/>
            <p:cNvSpPr txBox="1"/>
            <p:nvPr/>
          </p:nvSpPr>
          <p:spPr>
            <a:xfrm>
              <a:off x="4309951" y="3976199"/>
              <a:ext cx="866660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Teko"/>
                  <a:ea typeface="Teko"/>
                  <a:cs typeface="Teko"/>
                  <a:sym typeface="Teko"/>
                </a:rPr>
                <a:t>21%</a:t>
              </a:r>
              <a:endParaRPr b="0" i="0" sz="11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158" name="Google Shape;158;p11"/>
            <p:cNvSpPr txBox="1"/>
            <p:nvPr/>
          </p:nvSpPr>
          <p:spPr>
            <a:xfrm>
              <a:off x="5163886" y="4019741"/>
              <a:ext cx="1416041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Leads book a strategy session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11"/>
          <p:cNvGrpSpPr/>
          <p:nvPr/>
        </p:nvGrpSpPr>
        <p:grpSpPr>
          <a:xfrm>
            <a:off x="7724889" y="1228931"/>
            <a:ext cx="1604419" cy="707886"/>
            <a:chOff x="4540358" y="3976199"/>
            <a:chExt cx="1604419" cy="707886"/>
          </a:xfrm>
        </p:grpSpPr>
        <p:sp>
          <p:nvSpPr>
            <p:cNvPr id="160" name="Google Shape;160;p11"/>
            <p:cNvSpPr txBox="1"/>
            <p:nvPr/>
          </p:nvSpPr>
          <p:spPr>
            <a:xfrm>
              <a:off x="4540358" y="3976199"/>
              <a:ext cx="636253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Teko"/>
                  <a:ea typeface="Teko"/>
                  <a:cs typeface="Teko"/>
                  <a:sym typeface="Teko"/>
                </a:rPr>
                <a:t>65</a:t>
              </a:r>
              <a:endParaRPr b="0" i="0" sz="11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161" name="Google Shape;161;p11"/>
            <p:cNvSpPr txBox="1"/>
            <p:nvPr/>
          </p:nvSpPr>
          <p:spPr>
            <a:xfrm>
              <a:off x="5163887" y="4127462"/>
              <a:ext cx="98089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Showings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11"/>
          <p:cNvGrpSpPr/>
          <p:nvPr/>
        </p:nvGrpSpPr>
        <p:grpSpPr>
          <a:xfrm>
            <a:off x="10039844" y="1228931"/>
            <a:ext cx="1533323" cy="707886"/>
            <a:chOff x="4403588" y="3976199"/>
            <a:chExt cx="1533323" cy="707886"/>
          </a:xfrm>
        </p:grpSpPr>
        <p:sp>
          <p:nvSpPr>
            <p:cNvPr id="163" name="Google Shape;163;p11"/>
            <p:cNvSpPr txBox="1"/>
            <p:nvPr/>
          </p:nvSpPr>
          <p:spPr>
            <a:xfrm>
              <a:off x="4403588" y="3976199"/>
              <a:ext cx="773024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Teko"/>
                  <a:ea typeface="Teko"/>
                  <a:cs typeface="Teko"/>
                  <a:sym typeface="Teko"/>
                </a:rPr>
                <a:t>11%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1"/>
            <p:cNvSpPr txBox="1"/>
            <p:nvPr/>
          </p:nvSpPr>
          <p:spPr>
            <a:xfrm>
              <a:off x="5163887" y="4019741"/>
              <a:ext cx="7730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Closing Ratio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65" name="Google Shape;165;p11"/>
          <p:cNvCxnSpPr/>
          <p:nvPr/>
        </p:nvCxnSpPr>
        <p:spPr>
          <a:xfrm>
            <a:off x="7369622" y="1257764"/>
            <a:ext cx="0" cy="523220"/>
          </a:xfrm>
          <a:prstGeom prst="straightConnector1">
            <a:avLst/>
          </a:prstGeom>
          <a:noFill/>
          <a:ln cap="flat" cmpd="sng" w="9525">
            <a:solidFill>
              <a:schemeClr val="lt1">
                <a:alpha val="74117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6" name="Google Shape;166;p11"/>
          <p:cNvCxnSpPr/>
          <p:nvPr/>
        </p:nvCxnSpPr>
        <p:spPr>
          <a:xfrm>
            <a:off x="9684575" y="1257764"/>
            <a:ext cx="0" cy="523220"/>
          </a:xfrm>
          <a:prstGeom prst="straightConnector1">
            <a:avLst/>
          </a:prstGeom>
          <a:noFill/>
          <a:ln cap="flat" cmpd="sng" w="9525">
            <a:solidFill>
              <a:schemeClr val="lt1">
                <a:alpha val="74117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7" name="Google Shape;167;p11"/>
          <p:cNvSpPr/>
          <p:nvPr/>
        </p:nvSpPr>
        <p:spPr>
          <a:xfrm>
            <a:off x="1" y="1"/>
            <a:ext cx="4393847" cy="685799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96000" rotWithShape="0" algn="tl" dir="2700000" dist="63500" sy="96000">
              <a:srgbClr val="000000">
                <a:alpha val="901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1"/>
          <p:cNvSpPr txBox="1"/>
          <p:nvPr/>
        </p:nvSpPr>
        <p:spPr>
          <a:xfrm>
            <a:off x="838200" y="256655"/>
            <a:ext cx="32409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1"/>
          <p:cNvSpPr txBox="1"/>
          <p:nvPr/>
        </p:nvSpPr>
        <p:spPr>
          <a:xfrm>
            <a:off x="838200" y="1058449"/>
            <a:ext cx="3240911" cy="1328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NUMBERS &amp; ANALYTICS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891378" y="2567001"/>
            <a:ext cx="3052100" cy="1116000"/>
            <a:chOff x="-4804701" y="1058016"/>
            <a:chExt cx="3052100" cy="1116000"/>
          </a:xfrm>
        </p:grpSpPr>
        <p:sp>
          <p:nvSpPr>
            <p:cNvPr id="171" name="Google Shape;171;p11"/>
            <p:cNvSpPr/>
            <p:nvPr/>
          </p:nvSpPr>
          <p:spPr>
            <a:xfrm>
              <a:off x="-4752975" y="1058016"/>
              <a:ext cx="3000374" cy="11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1"/>
            <p:cNvSpPr txBox="1"/>
            <p:nvPr/>
          </p:nvSpPr>
          <p:spPr>
            <a:xfrm>
              <a:off x="-4804701" y="1137946"/>
              <a:ext cx="1552002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400" u="none" cap="none" strike="noStrike">
                  <a:solidFill>
                    <a:srgbClr val="3F3F3F"/>
                  </a:solidFill>
                  <a:latin typeface="Teko"/>
                  <a:ea typeface="Teko"/>
                  <a:cs typeface="Teko"/>
                  <a:sym typeface="Teko"/>
                </a:rPr>
                <a:t>222</a:t>
              </a:r>
              <a:endParaRPr b="0" i="0" sz="1200" u="none" cap="none" strike="noStrike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173" name="Google Shape;173;p11"/>
            <p:cNvSpPr txBox="1"/>
            <p:nvPr/>
          </p:nvSpPr>
          <p:spPr>
            <a:xfrm>
              <a:off x="-4679200" y="1707503"/>
              <a:ext cx="1301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3F3F3F"/>
                  </a:solidFill>
                  <a:latin typeface="Teko"/>
                  <a:ea typeface="Teko"/>
                  <a:cs typeface="Teko"/>
                  <a:sym typeface="Teko"/>
                </a:rPr>
                <a:t>THOUSAND</a:t>
              </a:r>
              <a:endParaRPr b="0" i="0" sz="1600" u="none" cap="none" strike="noStrike">
                <a:solidFill>
                  <a:srgbClr val="3F3F3F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174" name="Google Shape;174;p11"/>
            <p:cNvSpPr txBox="1"/>
            <p:nvPr/>
          </p:nvSpPr>
          <p:spPr>
            <a:xfrm>
              <a:off x="-3458963" y="1205728"/>
              <a:ext cx="1589924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Impressions (people who see the ads)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" name="Google Shape;175;p11"/>
          <p:cNvGrpSpPr/>
          <p:nvPr/>
        </p:nvGrpSpPr>
        <p:grpSpPr>
          <a:xfrm>
            <a:off x="856454" y="3813803"/>
            <a:ext cx="3087024" cy="1080000"/>
            <a:chOff x="-4839625" y="3279032"/>
            <a:chExt cx="3087024" cy="1080000"/>
          </a:xfrm>
        </p:grpSpPr>
        <p:sp>
          <p:nvSpPr>
            <p:cNvPr id="176" name="Google Shape;176;p11"/>
            <p:cNvSpPr/>
            <p:nvPr/>
          </p:nvSpPr>
          <p:spPr>
            <a:xfrm>
              <a:off x="-4752975" y="3279032"/>
              <a:ext cx="3000374" cy="108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1"/>
            <p:cNvSpPr txBox="1"/>
            <p:nvPr/>
          </p:nvSpPr>
          <p:spPr>
            <a:xfrm>
              <a:off x="-4839625" y="3437798"/>
              <a:ext cx="1612062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400" u="none" cap="none" strike="noStrike">
                  <a:solidFill>
                    <a:schemeClr val="lt1"/>
                  </a:solidFill>
                  <a:latin typeface="Teko"/>
                  <a:ea typeface="Teko"/>
                  <a:cs typeface="Teko"/>
                  <a:sym typeface="Teko"/>
                </a:rPr>
                <a:t>7,632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 txBox="1"/>
            <p:nvPr/>
          </p:nvSpPr>
          <p:spPr>
            <a:xfrm>
              <a:off x="-3458963" y="3453186"/>
              <a:ext cx="1589924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People click through or engage with the ads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11"/>
          <p:cNvGrpSpPr/>
          <p:nvPr/>
        </p:nvGrpSpPr>
        <p:grpSpPr>
          <a:xfrm>
            <a:off x="856454" y="5024605"/>
            <a:ext cx="3087024" cy="936000"/>
            <a:chOff x="-4839625" y="5652271"/>
            <a:chExt cx="3087024" cy="936000"/>
          </a:xfrm>
        </p:grpSpPr>
        <p:sp>
          <p:nvSpPr>
            <p:cNvPr id="180" name="Google Shape;180;p11"/>
            <p:cNvSpPr/>
            <p:nvPr/>
          </p:nvSpPr>
          <p:spPr>
            <a:xfrm>
              <a:off x="-4752975" y="5652271"/>
              <a:ext cx="3000374" cy="936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1"/>
            <p:cNvSpPr txBox="1"/>
            <p:nvPr/>
          </p:nvSpPr>
          <p:spPr>
            <a:xfrm>
              <a:off x="-4839625" y="5811037"/>
              <a:ext cx="1589924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b="0" i="0" lang="en-US" sz="4400" u="none" cap="none" strike="noStrike">
                  <a:solidFill>
                    <a:schemeClr val="lt1"/>
                  </a:solidFill>
                  <a:latin typeface="Teko"/>
                  <a:ea typeface="Teko"/>
                  <a:cs typeface="Teko"/>
                  <a:sym typeface="Teko"/>
                </a:rPr>
                <a:t>306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1"/>
            <p:cNvSpPr txBox="1"/>
            <p:nvPr/>
          </p:nvSpPr>
          <p:spPr>
            <a:xfrm>
              <a:off x="-3458963" y="5861837"/>
              <a:ext cx="1589924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Total Leads Generated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83" name="Google Shape;183;p11"/>
          <p:cNvGraphicFramePr/>
          <p:nvPr/>
        </p:nvGraphicFramePr>
        <p:xfrm>
          <a:off x="4845977" y="22414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{5DE4AF05-8AD5-459F-B3E4-28CAE2F72A43}</a:tableStyleId>
              </a:tblPr>
              <a:tblGrid>
                <a:gridCol w="2052000"/>
                <a:gridCol w="864000"/>
              </a:tblGrid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595959"/>
                          </a:solidFill>
                        </a:rPr>
                        <a:t>Total Results</a:t>
                      </a:r>
                      <a:endParaRPr sz="14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595959"/>
                          </a:solidFill>
                        </a:rPr>
                        <a:t>Total</a:t>
                      </a:r>
                      <a:endParaRPr sz="14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Total impressions generated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221,988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Total clicks generated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7,632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Total leads generated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306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4" name="Google Shape;184;p11"/>
          <p:cNvGraphicFramePr/>
          <p:nvPr/>
        </p:nvGraphicFramePr>
        <p:xfrm>
          <a:off x="8046388" y="22414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{5DE4AF05-8AD5-459F-B3E4-28CAE2F72A43}</a:tableStyleId>
              </a:tblPr>
              <a:tblGrid>
                <a:gridCol w="2628000"/>
                <a:gridCol w="792000"/>
              </a:tblGrid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595959"/>
                          </a:solidFill>
                        </a:rPr>
                        <a:t>Total Results</a:t>
                      </a:r>
                      <a:endParaRPr sz="14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cap="none" strike="noStrike">
                          <a:solidFill>
                            <a:srgbClr val="595959"/>
                          </a:solidFill>
                        </a:rPr>
                        <a:t>Total</a:t>
                      </a:r>
                      <a:endParaRPr sz="14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2F2F2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Impressions generated on Google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177,720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Impressions generated on FB/IG</a:t>
                      </a:r>
                      <a:endParaRPr b="0" i="0" sz="1200" u="none" cap="none" strike="noStrik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44,268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Clicks to website generated on Google</a:t>
                      </a:r>
                      <a:endParaRPr b="0" i="0" sz="1200" u="none" cap="none" strike="noStrik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6,774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Clicks generates on Facebook/IG</a:t>
                      </a:r>
                      <a:endParaRPr b="0" i="0" sz="1200" u="none" cap="none" strike="noStrik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858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Leads generates on Google</a:t>
                      </a:r>
                      <a:endParaRPr b="0" i="0" sz="1200" u="none" cap="none" strike="noStrik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42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Leads generates on Facebook/IG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60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Leads generates on the website</a:t>
                      </a:r>
                      <a:endParaRPr b="0" i="0" sz="1200" u="none" cap="none" strike="noStrik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42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200"/>
                        <a:buFont typeface="Calibri"/>
                        <a:buNone/>
                      </a:pPr>
                      <a:r>
                        <a:rPr b="0" i="0" lang="en-US" sz="1200" u="none" cap="none" strike="noStrik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Leads generates on our landing pages</a:t>
                      </a:r>
                      <a:endParaRPr b="0" i="0" sz="1200" u="none" cap="none" strike="noStrik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cap="none" strike="noStrike">
                          <a:solidFill>
                            <a:srgbClr val="595959"/>
                          </a:solidFill>
                        </a:rPr>
                        <a:t>204</a:t>
                      </a:r>
                      <a:endParaRPr sz="1200" u="none" cap="none" strike="noStrike">
                        <a:solidFill>
                          <a:srgbClr val="595959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grpSp>
        <p:nvGrpSpPr>
          <p:cNvPr id="185" name="Google Shape;185;p11"/>
          <p:cNvGrpSpPr/>
          <p:nvPr/>
        </p:nvGrpSpPr>
        <p:grpSpPr>
          <a:xfrm>
            <a:off x="4845976" y="3969696"/>
            <a:ext cx="2915999" cy="907083"/>
            <a:chOff x="4845976" y="3710909"/>
            <a:chExt cx="2915999" cy="907083"/>
          </a:xfrm>
        </p:grpSpPr>
        <p:sp>
          <p:nvSpPr>
            <p:cNvPr id="186" name="Google Shape;186;p11"/>
            <p:cNvSpPr txBox="1"/>
            <p:nvPr/>
          </p:nvSpPr>
          <p:spPr>
            <a:xfrm>
              <a:off x="4845977" y="3710909"/>
              <a:ext cx="2529114" cy="683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3200" u="none" cap="none" strike="noStrike">
                  <a:solidFill>
                    <a:srgbClr val="3F3F3F"/>
                  </a:solidFill>
                  <a:latin typeface="Teko"/>
                  <a:ea typeface="Teko"/>
                  <a:cs typeface="Teko"/>
                  <a:sym typeface="Teko"/>
                </a:rPr>
                <a:t>7 HOMES SOLD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1"/>
            <p:cNvSpPr txBox="1"/>
            <p:nvPr/>
          </p:nvSpPr>
          <p:spPr>
            <a:xfrm>
              <a:off x="4845976" y="4284375"/>
              <a:ext cx="2915999" cy="33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from the ads and lead campaigns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11"/>
          <p:cNvGrpSpPr/>
          <p:nvPr/>
        </p:nvGrpSpPr>
        <p:grpSpPr>
          <a:xfrm>
            <a:off x="4845976" y="5101677"/>
            <a:ext cx="2915999" cy="907083"/>
            <a:chOff x="4845976" y="3710909"/>
            <a:chExt cx="2915999" cy="907083"/>
          </a:xfrm>
        </p:grpSpPr>
        <p:sp>
          <p:nvSpPr>
            <p:cNvPr id="189" name="Google Shape;189;p11"/>
            <p:cNvSpPr txBox="1"/>
            <p:nvPr/>
          </p:nvSpPr>
          <p:spPr>
            <a:xfrm>
              <a:off x="4845977" y="3710909"/>
              <a:ext cx="1538419" cy="683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3200" u="none" cap="none" strike="noStrike">
                  <a:solidFill>
                    <a:srgbClr val="3F3F3F"/>
                  </a:solidFill>
                  <a:latin typeface="Teko"/>
                  <a:ea typeface="Teko"/>
                  <a:cs typeface="Teko"/>
                  <a:sym typeface="Teko"/>
                </a:rPr>
                <a:t>$2,083,515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1"/>
            <p:cNvSpPr txBox="1"/>
            <p:nvPr/>
          </p:nvSpPr>
          <p:spPr>
            <a:xfrm>
              <a:off x="4845976" y="4284375"/>
              <a:ext cx="2915999" cy="33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In revenue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" name="Google Shape;191;p11"/>
          <p:cNvGrpSpPr/>
          <p:nvPr/>
        </p:nvGrpSpPr>
        <p:grpSpPr>
          <a:xfrm>
            <a:off x="6818069" y="5101677"/>
            <a:ext cx="4041588" cy="907083"/>
            <a:chOff x="4845976" y="3710909"/>
            <a:chExt cx="4041588" cy="907083"/>
          </a:xfrm>
        </p:grpSpPr>
        <p:sp>
          <p:nvSpPr>
            <p:cNvPr id="192" name="Google Shape;192;p11"/>
            <p:cNvSpPr txBox="1"/>
            <p:nvPr/>
          </p:nvSpPr>
          <p:spPr>
            <a:xfrm>
              <a:off x="4845977" y="3710909"/>
              <a:ext cx="2529114" cy="683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0" i="0" lang="en-US" sz="3200" u="none" cap="none" strike="noStrike">
                  <a:solidFill>
                    <a:srgbClr val="3F3F3F"/>
                  </a:solidFill>
                  <a:latin typeface="Teko"/>
                  <a:ea typeface="Teko"/>
                  <a:cs typeface="Teko"/>
                  <a:sym typeface="Teko"/>
                </a:rPr>
                <a:t>8,700% ROI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1"/>
            <p:cNvSpPr txBox="1"/>
            <p:nvPr/>
          </p:nvSpPr>
          <p:spPr>
            <a:xfrm>
              <a:off x="4845976" y="4284375"/>
              <a:ext cx="4041588" cy="33361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14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generated from the $24,000 marketing comtract</a:t>
              </a:r>
              <a:endPara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4" name="Google Shape;194;p11"/>
          <p:cNvCxnSpPr/>
          <p:nvPr/>
        </p:nvCxnSpPr>
        <p:spPr>
          <a:xfrm>
            <a:off x="4845977" y="5036853"/>
            <a:ext cx="2916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95" name="Google Shape;195;p11"/>
          <p:cNvCxnSpPr/>
          <p:nvPr/>
        </p:nvCxnSpPr>
        <p:spPr>
          <a:xfrm>
            <a:off x="6515100" y="5036853"/>
            <a:ext cx="0" cy="971907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2"/>
          <p:cNvPicPr preferRelativeResize="0"/>
          <p:nvPr/>
        </p:nvPicPr>
        <p:blipFill rotWithShape="1">
          <a:blip r:embed="rId3">
            <a:alphaModFix/>
          </a:blip>
          <a:srcRect b="0" l="13780" r="23001" t="0"/>
          <a:stretch/>
        </p:blipFill>
        <p:spPr>
          <a:xfrm>
            <a:off x="0" y="3"/>
            <a:ext cx="7707086" cy="6857999"/>
          </a:xfrm>
          <a:custGeom>
            <a:rect b="b" l="l" r="r" t="t"/>
            <a:pathLst>
              <a:path extrusionOk="0" h="6857999" w="7707086">
                <a:moveTo>
                  <a:pt x="0" y="0"/>
                </a:moveTo>
                <a:lnTo>
                  <a:pt x="4274460" y="0"/>
                </a:lnTo>
                <a:lnTo>
                  <a:pt x="7707086" y="3432627"/>
                </a:lnTo>
                <a:lnTo>
                  <a:pt x="4281714" y="6857999"/>
                </a:lnTo>
                <a:lnTo>
                  <a:pt x="0" y="6857999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1" name="Google Shape;201;p12"/>
          <p:cNvSpPr/>
          <p:nvPr/>
        </p:nvSpPr>
        <p:spPr>
          <a:xfrm>
            <a:off x="5133975" y="0"/>
            <a:ext cx="7707086" cy="6865257"/>
          </a:xfrm>
          <a:custGeom>
            <a:rect b="b" l="l" r="r" t="t"/>
            <a:pathLst>
              <a:path extrusionOk="0" h="6865257" w="7707086">
                <a:moveTo>
                  <a:pt x="0" y="0"/>
                </a:moveTo>
                <a:lnTo>
                  <a:pt x="4274458" y="0"/>
                </a:lnTo>
                <a:lnTo>
                  <a:pt x="7707086" y="3432629"/>
                </a:lnTo>
                <a:lnTo>
                  <a:pt x="4274458" y="6865257"/>
                </a:lnTo>
                <a:lnTo>
                  <a:pt x="0" y="6865257"/>
                </a:lnTo>
                <a:lnTo>
                  <a:pt x="3432629" y="3432629"/>
                </a:lnTo>
                <a:close/>
              </a:path>
            </a:pathLst>
          </a:custGeom>
          <a:solidFill>
            <a:srgbClr val="F2F2F2">
              <a:alpha val="49019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0" y="0"/>
            <a:ext cx="7707086" cy="6865257"/>
          </a:xfrm>
          <a:custGeom>
            <a:rect b="b" l="l" r="r" t="t"/>
            <a:pathLst>
              <a:path extrusionOk="0" h="6865257" w="7707086">
                <a:moveTo>
                  <a:pt x="0" y="0"/>
                </a:moveTo>
                <a:lnTo>
                  <a:pt x="3836464" y="0"/>
                </a:lnTo>
                <a:lnTo>
                  <a:pt x="4274458" y="0"/>
                </a:lnTo>
                <a:lnTo>
                  <a:pt x="7707086" y="3432629"/>
                </a:lnTo>
                <a:lnTo>
                  <a:pt x="4274458" y="6865257"/>
                </a:lnTo>
                <a:lnTo>
                  <a:pt x="3836464" y="6865257"/>
                </a:lnTo>
                <a:lnTo>
                  <a:pt x="0" y="6865257"/>
                </a:lnTo>
                <a:close/>
              </a:path>
            </a:pathLst>
          </a:custGeom>
          <a:solidFill>
            <a:srgbClr val="262626">
              <a:alpha val="7411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8610599" y="3497927"/>
            <a:ext cx="2743199" cy="1209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CONTACT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rgbClr val="262626"/>
                </a:solidFill>
                <a:latin typeface="Teko"/>
                <a:ea typeface="Teko"/>
                <a:cs typeface="Teko"/>
                <a:sym typeface="Teko"/>
              </a:rPr>
              <a:t>US TODAY!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/>
          <p:nvPr/>
        </p:nvSpPr>
        <p:spPr>
          <a:xfrm>
            <a:off x="8720135" y="2150511"/>
            <a:ext cx="1006571" cy="1006571"/>
          </a:xfrm>
          <a:custGeom>
            <a:rect b="b" l="l" r="r" t="t"/>
            <a:pathLst>
              <a:path extrusionOk="0" h="1209562" w="1209562">
                <a:moveTo>
                  <a:pt x="264591" y="377988"/>
                </a:moveTo>
                <a:lnTo>
                  <a:pt x="566981" y="377988"/>
                </a:lnTo>
                <a:cubicBezTo>
                  <a:pt x="587846" y="377988"/>
                  <a:pt x="604780" y="394922"/>
                  <a:pt x="604780" y="415787"/>
                </a:cubicBezTo>
                <a:cubicBezTo>
                  <a:pt x="604780" y="436652"/>
                  <a:pt x="587846" y="453586"/>
                  <a:pt x="566981" y="453586"/>
                </a:cubicBezTo>
                <a:lnTo>
                  <a:pt x="264591" y="453586"/>
                </a:lnTo>
                <a:cubicBezTo>
                  <a:pt x="243726" y="453586"/>
                  <a:pt x="226792" y="436652"/>
                  <a:pt x="226792" y="415787"/>
                </a:cubicBezTo>
                <a:cubicBezTo>
                  <a:pt x="226792" y="394922"/>
                  <a:pt x="243726" y="377988"/>
                  <a:pt x="264591" y="377988"/>
                </a:cubicBezTo>
                <a:close/>
                <a:moveTo>
                  <a:pt x="1058366" y="302390"/>
                </a:moveTo>
                <a:cubicBezTo>
                  <a:pt x="1141750" y="302390"/>
                  <a:pt x="1209562" y="370201"/>
                  <a:pt x="1209562" y="453585"/>
                </a:cubicBezTo>
                <a:lnTo>
                  <a:pt x="1209562" y="1171763"/>
                </a:lnTo>
                <a:cubicBezTo>
                  <a:pt x="1209562" y="1186277"/>
                  <a:pt x="1201246" y="1199507"/>
                  <a:pt x="1188167" y="1205857"/>
                </a:cubicBezTo>
                <a:cubicBezTo>
                  <a:pt x="1182876" y="1208352"/>
                  <a:pt x="1177281" y="1209562"/>
                  <a:pt x="1171763" y="1209562"/>
                </a:cubicBezTo>
                <a:cubicBezTo>
                  <a:pt x="1163371" y="1209562"/>
                  <a:pt x="1154980" y="1206764"/>
                  <a:pt x="1148101" y="1201321"/>
                </a:cubicBezTo>
                <a:lnTo>
                  <a:pt x="969464" y="1058366"/>
                </a:lnTo>
                <a:lnTo>
                  <a:pt x="453585" y="1058366"/>
                </a:lnTo>
                <a:cubicBezTo>
                  <a:pt x="370201" y="1058366"/>
                  <a:pt x="302390" y="990555"/>
                  <a:pt x="302390" y="907171"/>
                </a:cubicBezTo>
                <a:lnTo>
                  <a:pt x="302390" y="869372"/>
                </a:lnTo>
                <a:cubicBezTo>
                  <a:pt x="302390" y="848507"/>
                  <a:pt x="319324" y="831573"/>
                  <a:pt x="340189" y="831573"/>
                </a:cubicBezTo>
                <a:cubicBezTo>
                  <a:pt x="361054" y="831573"/>
                  <a:pt x="377988" y="848507"/>
                  <a:pt x="377988" y="869372"/>
                </a:cubicBezTo>
                <a:lnTo>
                  <a:pt x="377988" y="907171"/>
                </a:lnTo>
                <a:cubicBezTo>
                  <a:pt x="377988" y="948825"/>
                  <a:pt x="411855" y="982769"/>
                  <a:pt x="453585" y="982769"/>
                </a:cubicBezTo>
                <a:lnTo>
                  <a:pt x="982769" y="982769"/>
                </a:lnTo>
                <a:cubicBezTo>
                  <a:pt x="991311" y="982769"/>
                  <a:pt x="999703" y="985717"/>
                  <a:pt x="1006355" y="991009"/>
                </a:cubicBezTo>
                <a:lnTo>
                  <a:pt x="1133964" y="1093066"/>
                </a:lnTo>
                <a:lnTo>
                  <a:pt x="1133964" y="453585"/>
                </a:lnTo>
                <a:cubicBezTo>
                  <a:pt x="1133964" y="411931"/>
                  <a:pt x="1100096" y="377988"/>
                  <a:pt x="1058366" y="377988"/>
                </a:cubicBezTo>
                <a:cubicBezTo>
                  <a:pt x="1037501" y="377988"/>
                  <a:pt x="1020567" y="361054"/>
                  <a:pt x="1020567" y="340189"/>
                </a:cubicBezTo>
                <a:cubicBezTo>
                  <a:pt x="1020567" y="319324"/>
                  <a:pt x="1037501" y="302390"/>
                  <a:pt x="1058366" y="302390"/>
                </a:cubicBezTo>
                <a:close/>
                <a:moveTo>
                  <a:pt x="264591" y="226792"/>
                </a:moveTo>
                <a:lnTo>
                  <a:pt x="718177" y="226792"/>
                </a:lnTo>
                <a:cubicBezTo>
                  <a:pt x="739042" y="226792"/>
                  <a:pt x="755975" y="243726"/>
                  <a:pt x="755975" y="264591"/>
                </a:cubicBezTo>
                <a:cubicBezTo>
                  <a:pt x="755975" y="285456"/>
                  <a:pt x="739042" y="302390"/>
                  <a:pt x="718177" y="302390"/>
                </a:cubicBezTo>
                <a:lnTo>
                  <a:pt x="264591" y="302390"/>
                </a:lnTo>
                <a:cubicBezTo>
                  <a:pt x="243726" y="302390"/>
                  <a:pt x="226792" y="285456"/>
                  <a:pt x="226792" y="264591"/>
                </a:cubicBezTo>
                <a:cubicBezTo>
                  <a:pt x="226792" y="243726"/>
                  <a:pt x="243726" y="226792"/>
                  <a:pt x="264591" y="226792"/>
                </a:cubicBezTo>
                <a:close/>
                <a:moveTo>
                  <a:pt x="151195" y="75598"/>
                </a:moveTo>
                <a:cubicBezTo>
                  <a:pt x="109465" y="75598"/>
                  <a:pt x="75598" y="109541"/>
                  <a:pt x="75598" y="151195"/>
                </a:cubicBezTo>
                <a:lnTo>
                  <a:pt x="75598" y="826509"/>
                </a:lnTo>
                <a:lnTo>
                  <a:pt x="240400" y="689148"/>
                </a:lnTo>
                <a:cubicBezTo>
                  <a:pt x="247204" y="683478"/>
                  <a:pt x="255747" y="680379"/>
                  <a:pt x="264592" y="680379"/>
                </a:cubicBezTo>
                <a:lnTo>
                  <a:pt x="831574" y="680379"/>
                </a:lnTo>
                <a:cubicBezTo>
                  <a:pt x="873304" y="680379"/>
                  <a:pt x="907172" y="646435"/>
                  <a:pt x="907172" y="604781"/>
                </a:cubicBezTo>
                <a:lnTo>
                  <a:pt x="907172" y="151195"/>
                </a:lnTo>
                <a:cubicBezTo>
                  <a:pt x="907172" y="109541"/>
                  <a:pt x="873304" y="75598"/>
                  <a:pt x="831574" y="75598"/>
                </a:cubicBezTo>
                <a:close/>
                <a:moveTo>
                  <a:pt x="151195" y="0"/>
                </a:moveTo>
                <a:lnTo>
                  <a:pt x="831574" y="0"/>
                </a:lnTo>
                <a:cubicBezTo>
                  <a:pt x="914958" y="0"/>
                  <a:pt x="982769" y="67811"/>
                  <a:pt x="982769" y="151195"/>
                </a:cubicBezTo>
                <a:lnTo>
                  <a:pt x="982769" y="604781"/>
                </a:lnTo>
                <a:cubicBezTo>
                  <a:pt x="982769" y="688165"/>
                  <a:pt x="914958" y="755976"/>
                  <a:pt x="831574" y="755976"/>
                </a:cubicBezTo>
                <a:lnTo>
                  <a:pt x="278275" y="755976"/>
                </a:lnTo>
                <a:lnTo>
                  <a:pt x="61990" y="936201"/>
                </a:lnTo>
                <a:cubicBezTo>
                  <a:pt x="55111" y="941946"/>
                  <a:pt x="46493" y="944970"/>
                  <a:pt x="37799" y="944970"/>
                </a:cubicBezTo>
                <a:cubicBezTo>
                  <a:pt x="32356" y="944970"/>
                  <a:pt x="26837" y="943761"/>
                  <a:pt x="21772" y="941417"/>
                </a:cubicBezTo>
                <a:cubicBezTo>
                  <a:pt x="8467" y="935218"/>
                  <a:pt x="0" y="921837"/>
                  <a:pt x="0" y="907172"/>
                </a:cubicBezTo>
                <a:lnTo>
                  <a:pt x="0" y="151195"/>
                </a:lnTo>
                <a:cubicBezTo>
                  <a:pt x="0" y="67811"/>
                  <a:pt x="67811" y="0"/>
                  <a:pt x="151195" y="0"/>
                </a:cubicBezTo>
                <a:close/>
              </a:path>
            </a:pathLst>
          </a:custGeom>
          <a:gradFill>
            <a:gsLst>
              <a:gs pos="0">
                <a:srgbClr val="DDDDDD">
                  <a:alpha val="74117"/>
                </a:srgbClr>
              </a:gs>
              <a:gs pos="100000">
                <a:srgbClr val="DDDDDD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2"/>
          <p:cNvSpPr txBox="1"/>
          <p:nvPr/>
        </p:nvSpPr>
        <p:spPr>
          <a:xfrm>
            <a:off x="838200" y="3141113"/>
            <a:ext cx="3457575" cy="7186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SUMMARY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2"/>
          <p:cNvSpPr/>
          <p:nvPr/>
        </p:nvSpPr>
        <p:spPr>
          <a:xfrm>
            <a:off x="4177768" y="1953000"/>
            <a:ext cx="3836465" cy="295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270000" sx="95000" rotWithShape="0" algn="tl" dir="2700000" dist="381000" sy="95000">
              <a:srgbClr val="000000">
                <a:alpha val="9019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7" name="Google Shape;207;p12"/>
          <p:cNvGrpSpPr/>
          <p:nvPr/>
        </p:nvGrpSpPr>
        <p:grpSpPr>
          <a:xfrm>
            <a:off x="4539195" y="2272447"/>
            <a:ext cx="3113610" cy="2313107"/>
            <a:chOff x="4610100" y="1830841"/>
            <a:chExt cx="3113610" cy="2313107"/>
          </a:xfrm>
        </p:grpSpPr>
        <p:sp>
          <p:nvSpPr>
            <p:cNvPr id="208" name="Google Shape;208;p12"/>
            <p:cNvSpPr txBox="1"/>
            <p:nvPr/>
          </p:nvSpPr>
          <p:spPr>
            <a:xfrm>
              <a:off x="4610100" y="1830841"/>
              <a:ext cx="3113610" cy="9589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For this client we helped them sell the rest of their homes and close out the subdivision project.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2"/>
            <p:cNvSpPr txBox="1"/>
            <p:nvPr/>
          </p:nvSpPr>
          <p:spPr>
            <a:xfrm>
              <a:off x="4610100" y="3184968"/>
              <a:ext cx="3113610" cy="9589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3F3F3F"/>
                  </a:solidFill>
                  <a:latin typeface="Calibri"/>
                  <a:ea typeface="Calibri"/>
                  <a:cs typeface="Calibri"/>
                  <a:sym typeface="Calibri"/>
                </a:rPr>
                <a:t>These campaigns can be done for realtors, home builders, brokerages and clients in other niches.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0" name="Google Shape;210;p12"/>
            <p:cNvCxnSpPr/>
            <p:nvPr/>
          </p:nvCxnSpPr>
          <p:spPr>
            <a:xfrm>
              <a:off x="4649584" y="2987395"/>
              <a:ext cx="3034642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211" name="Google Shape;211;p12"/>
          <p:cNvGrpSpPr/>
          <p:nvPr/>
        </p:nvGrpSpPr>
        <p:grpSpPr>
          <a:xfrm>
            <a:off x="953295" y="3770195"/>
            <a:ext cx="1512000" cy="281720"/>
            <a:chOff x="2895600" y="81833"/>
            <a:chExt cx="1512000" cy="281720"/>
          </a:xfrm>
        </p:grpSpPr>
        <p:sp>
          <p:nvSpPr>
            <p:cNvPr id="212" name="Google Shape;212;p12"/>
            <p:cNvSpPr/>
            <p:nvPr/>
          </p:nvSpPr>
          <p:spPr>
            <a:xfrm>
              <a:off x="2895600" y="81833"/>
              <a:ext cx="1512000" cy="2570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698500" sx="94000" rotWithShape="0" algn="tl" dir="2700000" dist="114300" sy="94000">
                <a:srgbClr val="000000">
                  <a:alpha val="8235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2"/>
            <p:cNvSpPr txBox="1"/>
            <p:nvPr/>
          </p:nvSpPr>
          <p:spPr>
            <a:xfrm>
              <a:off x="2912269" y="86594"/>
              <a:ext cx="1468436" cy="2769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595959"/>
                  </a:solidFill>
                  <a:latin typeface="Teko"/>
                  <a:ea typeface="Teko"/>
                  <a:cs typeface="Teko"/>
                  <a:sym typeface="Teko"/>
                </a:rPr>
                <a:t>from the work we do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RDER - Dylan Monopoliz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