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321" r:id="rId3"/>
    <p:sldId id="335" r:id="rId4"/>
    <p:sldId id="331" r:id="rId5"/>
    <p:sldId id="336" r:id="rId6"/>
    <p:sldId id="33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94D99-AD78-4BCE-ACBA-A989DF6E1D9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9C9CC-F78D-405E-AEA4-D2DDD9BFA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338" y="3535749"/>
            <a:ext cx="7772400" cy="1246016"/>
          </a:xfrm>
        </p:spPr>
        <p:txBody>
          <a:bodyPr anchor="b">
            <a:normAutofit/>
          </a:bodyPr>
          <a:lstStyle>
            <a:lvl1pPr algn="ctr">
              <a:defRPr sz="32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62" y="4871545"/>
            <a:ext cx="6858000" cy="86409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3363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26637663-8587-434D-89A4-74F42A679515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5262" y="6356351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RESURGENT MONTREAL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FECFB-22D6-4E95-9A1B-2C264565C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" y="6300523"/>
            <a:ext cx="441435" cy="4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D04-A480-4CF0-8421-2AEA0B413348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12F0-BC0B-412D-BA14-F2FE4298ED8C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28" y="192012"/>
            <a:ext cx="7886700" cy="4338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28" y="720354"/>
            <a:ext cx="7886700" cy="5489575"/>
          </a:xfrm>
        </p:spPr>
        <p:txBody>
          <a:bodyPr>
            <a:normAutofit/>
          </a:bodyPr>
          <a:lstStyle>
            <a:lvl1pPr>
              <a:defRPr sz="1600">
                <a:latin typeface="Garamond" panose="02020404030301010803" pitchFamily="18" charset="0"/>
              </a:defRPr>
            </a:lvl1pPr>
            <a:lvl2pPr>
              <a:defRPr sz="1400">
                <a:latin typeface="Garamond" panose="02020404030301010803" pitchFamily="18" charset="0"/>
              </a:defRPr>
            </a:lvl2pPr>
            <a:lvl3pPr>
              <a:defRPr sz="1200">
                <a:latin typeface="Garamond" panose="02020404030301010803" pitchFamily="18" charset="0"/>
              </a:defRPr>
            </a:lvl3pPr>
            <a:lvl4pPr>
              <a:defRPr sz="1100">
                <a:latin typeface="Garamond" panose="02020404030301010803" pitchFamily="18" charset="0"/>
              </a:defRPr>
            </a:lvl4pPr>
            <a:lvl5pPr>
              <a:defRPr sz="110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BB87CB-E7E8-4E03-8C4A-BDA56FCE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33363" y="6356350"/>
            <a:ext cx="2057400" cy="365125"/>
          </a:xfrm>
        </p:spPr>
        <p:txBody>
          <a:bodyPr/>
          <a:lstStyle/>
          <a:p>
            <a:fld id="{32EC8C8A-FE0F-4E3C-8A98-18664D302C8C}" type="datetime1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E5FB49-B60E-41C0-AA4E-AA33114D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262" y="6356351"/>
            <a:ext cx="3086100" cy="365125"/>
          </a:xfrm>
        </p:spPr>
        <p:txBody>
          <a:bodyPr/>
          <a:lstStyle>
            <a:lvl1pPr algn="l"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RESURGENT MONTREAL INC.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325906-3C49-4E85-BF36-AB2E8028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32493"/>
            <a:ext cx="2057400" cy="365125"/>
          </a:xfrm>
        </p:spPr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7AEB-E9C3-4278-95A0-66BCD8E3D5BA}"/>
              </a:ext>
            </a:extLst>
          </p:cNvPr>
          <p:cNvSpPr/>
          <p:nvPr userDrawn="1"/>
        </p:nvSpPr>
        <p:spPr>
          <a:xfrm>
            <a:off x="725262" y="6258687"/>
            <a:ext cx="77900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428110-90EF-4471-80AB-313A1585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" y="6300523"/>
            <a:ext cx="441435" cy="4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62FD-33E3-48E9-B9C8-2DF649CE06F2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1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561E-3D83-4A63-8419-8FCFF5E9BC43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1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B49F-FA66-4B6A-91DF-EB0BDDFF4DD4}" type="datetime1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8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FAE8-D623-4B15-AC22-1722BBC34F50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89A-01CE-4F43-960E-687AA44E7128}" type="datetime1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1DBB-66BC-48EB-A589-BB97F3F903C7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A3A3-039C-4843-9DB8-C9962BD55EE9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A115-78F6-4CBC-85BD-E8122DF0CCC6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RESURGENT MONTREAL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7778-4D58-4B13-9AFB-FB402425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rgentmontreal.ca/" TargetMode="External"/><Relationship Id="rId2" Type="http://schemas.openxmlformats.org/officeDocument/2006/relationships/hyperlink" Target="https://www.linkedin.com/in/arnab-de-08191a9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nabde@resurgentmontreal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814306-E43A-4C54-9F6B-8864159C3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057" y="4889924"/>
            <a:ext cx="6858000" cy="864092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Arnab De</a:t>
            </a:r>
          </a:p>
          <a:p>
            <a:r>
              <a:rPr lang="en-US" sz="1600" dirty="0">
                <a:latin typeface="Garamond" panose="02020404030301010803" pitchFamily="18" charset="0"/>
              </a:rPr>
              <a:t>December 2018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8A71D5-0067-4DC2-91AA-2EC09B3D3ACA}"/>
              </a:ext>
            </a:extLst>
          </p:cNvPr>
          <p:cNvSpPr/>
          <p:nvPr/>
        </p:nvSpPr>
        <p:spPr>
          <a:xfrm>
            <a:off x="2793745" y="556297"/>
            <a:ext cx="3556510" cy="36024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FINANCIAL SERVICES THAT HELPS YOU GROW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61B1C2-3A9E-4396-BA5D-26C7920B3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Resurgent Montreal Inc</a:t>
            </a:r>
          </a:p>
        </p:txBody>
      </p:sp>
    </p:spTree>
    <p:extLst>
      <p:ext uri="{BB962C8B-B14F-4D97-AF65-F5344CB8AC3E}">
        <p14:creationId xmlns:p14="http://schemas.microsoft.com/office/powerpoint/2010/main" val="282996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3A8C229-5AD9-4E50-B690-63D7C97F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2800"/>
              <a:t>Introduction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2ABEBA7-B1E1-4E68-91A1-35312419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0A37778-4D58-4B13-9AFB-FB4024251CF3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EAB7B45-F4F8-4797-81D2-BFA17578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650" y="720354"/>
            <a:ext cx="5945677" cy="54895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We offer </a:t>
            </a:r>
            <a:r>
              <a:rPr lang="en-US" sz="2000" dirty="0" err="1"/>
              <a:t>Customised</a:t>
            </a:r>
            <a:r>
              <a:rPr lang="en-US" sz="2000" dirty="0"/>
              <a:t> Corporate and Financial Services to help YOU Grow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Why US</a:t>
            </a:r>
            <a:r>
              <a:rPr lang="en-US" sz="2000" dirty="0"/>
              <a:t>? </a:t>
            </a:r>
            <a:r>
              <a:rPr lang="en-US" sz="2000" i="1" dirty="0"/>
              <a:t>Because we have seen how quickly </a:t>
            </a:r>
            <a:r>
              <a:rPr lang="en-US" sz="2000" i="1" dirty="0" err="1"/>
              <a:t>hings</a:t>
            </a:r>
            <a:r>
              <a:rPr lang="en-US" sz="2000" i="1" dirty="0"/>
              <a:t> could go wrong unless..!!!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WE LISTEN </a:t>
            </a:r>
            <a:r>
              <a:rPr lang="en-US" sz="2000" dirty="0"/>
              <a:t>– at any time of the day (and night) – if YOU need us, we are there by YOUR side.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Be happy to dump YOUR problems on our shoulders.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Our aim is to be </a:t>
            </a:r>
            <a:r>
              <a:rPr lang="en-US" sz="2000" b="1" dirty="0">
                <a:solidFill>
                  <a:srgbClr val="C00000"/>
                </a:solidFill>
              </a:rPr>
              <a:t>YOUR PARTNER OF CHOICE</a:t>
            </a:r>
            <a:r>
              <a:rPr lang="en-US" sz="2000" dirty="0"/>
              <a:t>, because we understand YOU better.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We prescribe only what YOU need.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No sophisticated “good to have” processes where only consultants make money.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Together we plan strengthening of existing processes in step with YOUR growth plans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86F5C9-35D1-4172-A5CB-50641949DFBC}"/>
              </a:ext>
            </a:extLst>
          </p:cNvPr>
          <p:cNvSpPr/>
          <p:nvPr/>
        </p:nvSpPr>
        <p:spPr>
          <a:xfrm>
            <a:off x="255181" y="861237"/>
            <a:ext cx="2009554" cy="7868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Know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810C78-BC5D-4D4C-81A7-C0AE318FC276}"/>
              </a:ext>
            </a:extLst>
          </p:cNvPr>
          <p:cNvSpPr/>
          <p:nvPr/>
        </p:nvSpPr>
        <p:spPr>
          <a:xfrm>
            <a:off x="255181" y="2052084"/>
            <a:ext cx="2009554" cy="7868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Listen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8CEBD5-EED3-45D4-9774-C9880655A039}"/>
              </a:ext>
            </a:extLst>
          </p:cNvPr>
          <p:cNvSpPr/>
          <p:nvPr/>
        </p:nvSpPr>
        <p:spPr>
          <a:xfrm>
            <a:off x="255181" y="3242931"/>
            <a:ext cx="2009554" cy="7868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Care </a:t>
            </a:r>
          </a:p>
        </p:txBody>
      </p:sp>
    </p:spTree>
    <p:extLst>
      <p:ext uri="{BB962C8B-B14F-4D97-AF65-F5344CB8AC3E}">
        <p14:creationId xmlns:p14="http://schemas.microsoft.com/office/powerpoint/2010/main" val="414465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3A8C229-5AD9-4E50-B690-63D7C97F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2800" dirty="0"/>
              <a:t>Who am I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2ABEBA7-B1E1-4E68-91A1-35312419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0A37778-4D58-4B13-9AFB-FB4024251CF3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EAB7B45-F4F8-4797-81D2-BFA17578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847" y="720354"/>
            <a:ext cx="5465132" cy="54895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Arnab De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976563" algn="l"/>
              </a:tabLst>
            </a:pPr>
            <a:r>
              <a:rPr lang="en-US" dirty="0"/>
              <a:t>Professional Qualifications: CIMA (UK), CGMA (UK), CMA(Ind), MBA(Ind), CPA(Ontario) </a:t>
            </a:r>
            <a:r>
              <a:rPr lang="en-US" sz="1200" dirty="0"/>
              <a:t>[Applied For]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19 Years in Tata Group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CFO of Tata Steel Minerals Canada Ltd for 7 years.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Currently consulting – VP Strategy and Finance in a US Based </a:t>
            </a:r>
            <a:r>
              <a:rPr lang="en-US" dirty="0" err="1"/>
              <a:t>Pelletising</a:t>
            </a:r>
            <a:r>
              <a:rPr lang="en-US" dirty="0"/>
              <a:t> Project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Industry Exposure: Mining, Steel, Cables, Manufacturing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Area of exposure: Finance, M&amp;A, Business Valuations, Business Modelling, Power BI, Negotiations, etc.,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Venturing out to have my own Accounting Firm – Resurgent Montreal Inc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LinkedIn Profile: 	</a:t>
            </a:r>
            <a:r>
              <a:rPr lang="en-US" u="sng" dirty="0">
                <a:hlinkClick r:id="rId2"/>
              </a:rPr>
              <a:t>linkedin.com/in/arnab-de-08191a95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Web Site: 	</a:t>
            </a:r>
            <a:r>
              <a:rPr lang="en-US" dirty="0">
                <a:hlinkClick r:id="rId3"/>
              </a:rPr>
              <a:t>https://resurgentmontreal.ca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Email: 		</a:t>
            </a:r>
            <a:r>
              <a:rPr lang="en-US" dirty="0">
                <a:hlinkClick r:id="rId4"/>
              </a:rPr>
              <a:t>arnabde@resurgentmontreal.ca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840314-8EF7-434F-85AB-766525E3E063}"/>
              </a:ext>
            </a:extLst>
          </p:cNvPr>
          <p:cNvSpPr/>
          <p:nvPr/>
        </p:nvSpPr>
        <p:spPr>
          <a:xfrm>
            <a:off x="106326" y="861237"/>
            <a:ext cx="3370521" cy="7868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 Years of Industry Experience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A9DD10-FCB9-413B-AFA8-4AD5C6F8604C}"/>
              </a:ext>
            </a:extLst>
          </p:cNvPr>
          <p:cNvSpPr/>
          <p:nvPr/>
        </p:nvSpPr>
        <p:spPr>
          <a:xfrm>
            <a:off x="106326" y="2052084"/>
            <a:ext cx="3370521" cy="7868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Tata Product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7742E9-4B69-4317-97C5-F2EB19CFA53C}"/>
              </a:ext>
            </a:extLst>
          </p:cNvPr>
          <p:cNvSpPr/>
          <p:nvPr/>
        </p:nvSpPr>
        <p:spPr>
          <a:xfrm>
            <a:off x="106326" y="3242931"/>
            <a:ext cx="3370521" cy="7868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CFO for 9 years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BD18C0-A525-444A-A8DC-80C76D72E0E7}"/>
              </a:ext>
            </a:extLst>
          </p:cNvPr>
          <p:cNvSpPr/>
          <p:nvPr/>
        </p:nvSpPr>
        <p:spPr>
          <a:xfrm>
            <a:off x="106326" y="4433778"/>
            <a:ext cx="3370521" cy="7868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Extensive experience in Finance, M&amp;A, Business Valuation</a:t>
            </a:r>
          </a:p>
        </p:txBody>
      </p:sp>
    </p:spTree>
    <p:extLst>
      <p:ext uri="{BB962C8B-B14F-4D97-AF65-F5344CB8AC3E}">
        <p14:creationId xmlns:p14="http://schemas.microsoft.com/office/powerpoint/2010/main" val="230385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3A8C229-5AD9-4E50-B690-63D7C97F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2800" dirty="0"/>
              <a:t>What we do – Brief Summary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B0E43D78-5707-4D88-A7B0-5094BA23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0A37778-4D58-4B13-9AFB-FB4024251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0AB4FC-D694-41E6-94A0-7B82E5A9F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816627"/>
              </p:ext>
            </p:extLst>
          </p:nvPr>
        </p:nvGraphicFramePr>
        <p:xfrm>
          <a:off x="308344" y="625876"/>
          <a:ext cx="8697433" cy="614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8614">
                  <a:extLst>
                    <a:ext uri="{9D8B030D-6E8A-4147-A177-3AD203B41FA5}">
                      <a16:colId xmlns:a16="http://schemas.microsoft.com/office/drawing/2014/main" val="2163886160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1608256441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3037135065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1882136342"/>
                    </a:ext>
                  </a:extLst>
                </a:gridCol>
              </a:tblGrid>
              <a:tr h="650114">
                <a:tc>
                  <a:txBody>
                    <a:bodyPr/>
                    <a:lstStyle/>
                    <a:p>
                      <a:r>
                        <a:rPr lang="en-US" dirty="0"/>
                        <a:t>A Snap Shot of Services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ups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Corporates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60667"/>
                  </a:ext>
                </a:extLst>
              </a:tr>
              <a:tr h="866819">
                <a:tc>
                  <a:txBody>
                    <a:bodyPr/>
                    <a:lstStyle/>
                    <a:p>
                      <a:r>
                        <a:rPr lang="en-US" dirty="0"/>
                        <a:t>Setting up:</a:t>
                      </a:r>
                    </a:p>
                    <a:p>
                      <a:r>
                        <a:rPr lang="en-US" sz="1600" dirty="0"/>
                        <a:t>Articles / Memorandum, Bus. No.; QBO; COA; Payroll, Banking, Payment &amp; Receipt platforms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119012"/>
                  </a:ext>
                </a:extLst>
              </a:tr>
              <a:tr h="371494">
                <a:tc>
                  <a:txBody>
                    <a:bodyPr/>
                    <a:lstStyle/>
                    <a:p>
                      <a:r>
                        <a:rPr lang="en-US" dirty="0"/>
                        <a:t>Tax Structuring / Tax Planning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09281"/>
                  </a:ext>
                </a:extLst>
              </a:tr>
              <a:tr h="6191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Services: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Book Keeping, Payroll, AR – AP, GST/ PST, Trial Balance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36155"/>
                  </a:ext>
                </a:extLst>
              </a:tr>
              <a:tr h="12615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CFO Services: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Governance Structure; Business Plan, Business Model, Negotiation with Banks and other Commercial Agencies, Preparation of Accounts, Management of Audit, Stock Exchange regulation compliance,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3237"/>
                  </a:ext>
                </a:extLst>
              </a:tr>
              <a:tr h="11144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CFO Services: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Finance, Syndicated Loans, Financial Modelling, Introduction of Lenders and Investors; Listing at SEs (Reverse Mergers); IFRS Compliance – IFRS 15, IFRS 16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01330"/>
                  </a:ext>
                </a:extLst>
              </a:tr>
              <a:tr h="12615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CFO Services: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Controls / Project Management, WBS Reconciliation and Fixed Assets Register, Financing, Negotiation with First Nations, Restructuring, Bankruptcy; Forex management and Hedging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67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3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F560-863D-457E-99F5-AD054331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many of us- This has been our First Year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7607F-9C27-4950-AC4A-6951EA9A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B35B8-7CBC-47B0-8A2F-0E5F3734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5</a:t>
            </a:fld>
            <a:endParaRPr lang="en-US"/>
          </a:p>
        </p:txBody>
      </p:sp>
      <p:pic>
        <p:nvPicPr>
          <p:cNvPr id="7" name="1507940147251-drlcss">
            <a:hlinkClick r:id="" action="ppaction://media"/>
            <a:extLst>
              <a:ext uri="{FF2B5EF4-FFF2-40B4-BE49-F238E27FC236}">
                <a16:creationId xmlns:a16="http://schemas.microsoft.com/office/drawing/2014/main" id="{9771C035-AC2C-4660-A4AD-77567F14F7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250" y="85725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E04C-4656-4686-B66D-C75A4A6A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B5AE-E139-4DD5-8E9B-E69B6EA6B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Wishing everyone All The Very Best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BF1C3-2842-4BCB-8F0A-1B460799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RESURGENT MONTREAL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917A5-A1E9-4C9A-85F8-3E28A85B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7778-4D58-4B13-9AFB-FB4024251C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03705EB-1930-462C-BC59-36562BBA45C9}" vid="{48BAA819-AB73-441C-AC16-59D2966F5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Decoding IFRS 15</Template>
  <TotalTime>4361</TotalTime>
  <Words>462</Words>
  <Application>Microsoft Office PowerPoint</Application>
  <PresentationFormat>On-screen Show (4:3)</PresentationFormat>
  <Paragraphs>69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Wingdings</vt:lpstr>
      <vt:lpstr>Office Theme</vt:lpstr>
      <vt:lpstr>Resurgent Montreal Inc</vt:lpstr>
      <vt:lpstr>Introduction </vt:lpstr>
      <vt:lpstr>Who am I</vt:lpstr>
      <vt:lpstr>What we do – Brief Summary</vt:lpstr>
      <vt:lpstr>Like many of us- This has been our First Year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IFRS 15</dc:title>
  <dc:creator>Arnab De</dc:creator>
  <cp:lastModifiedBy>Arnab De</cp:lastModifiedBy>
  <cp:revision>138</cp:revision>
  <dcterms:created xsi:type="dcterms:W3CDTF">2018-07-02T14:34:15Z</dcterms:created>
  <dcterms:modified xsi:type="dcterms:W3CDTF">2018-12-04T03:45:14Z</dcterms:modified>
</cp:coreProperties>
</file>