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6"/>
  </p:sldMasterIdLst>
  <p:notesMasterIdLst>
    <p:notesMasterId r:id="rId8"/>
  </p:notesMasterIdLst>
  <p:handoutMasterIdLst>
    <p:handoutMasterId r:id="rId9"/>
  </p:handoutMasterIdLst>
  <p:sldIdLst>
    <p:sldId id="256" r:id="rId7"/>
  </p:sldIdLst>
  <p:sldSz cx="32918400" cy="19202400"/>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913828" indent="-541576" algn="l" rtl="0" fontAlgn="base">
      <a:spcBef>
        <a:spcPct val="0"/>
      </a:spcBef>
      <a:spcAft>
        <a:spcPct val="0"/>
      </a:spcAft>
      <a:defRPr kern="1200">
        <a:solidFill>
          <a:schemeClr val="tx1"/>
        </a:solidFill>
        <a:latin typeface="Arial" charset="0"/>
        <a:ea typeface="+mn-ea"/>
        <a:cs typeface="+mn-cs"/>
      </a:defRPr>
    </a:lvl2pPr>
    <a:lvl3pPr marL="1828948" indent="-1084444" algn="l" rtl="0" fontAlgn="base">
      <a:spcBef>
        <a:spcPct val="0"/>
      </a:spcBef>
      <a:spcAft>
        <a:spcPct val="0"/>
      </a:spcAft>
      <a:defRPr kern="1200">
        <a:solidFill>
          <a:schemeClr val="tx1"/>
        </a:solidFill>
        <a:latin typeface="Arial" charset="0"/>
        <a:ea typeface="+mn-ea"/>
        <a:cs typeface="+mn-cs"/>
      </a:defRPr>
    </a:lvl3pPr>
    <a:lvl4pPr marL="2742775" indent="-1626018" algn="l" rtl="0" fontAlgn="base">
      <a:spcBef>
        <a:spcPct val="0"/>
      </a:spcBef>
      <a:spcAft>
        <a:spcPct val="0"/>
      </a:spcAft>
      <a:defRPr kern="1200">
        <a:solidFill>
          <a:schemeClr val="tx1"/>
        </a:solidFill>
        <a:latin typeface="Arial" charset="0"/>
        <a:ea typeface="+mn-ea"/>
        <a:cs typeface="+mn-cs"/>
      </a:defRPr>
    </a:lvl4pPr>
    <a:lvl5pPr marL="3657895" indent="-2168886" algn="l" rtl="0" fontAlgn="base">
      <a:spcBef>
        <a:spcPct val="0"/>
      </a:spcBef>
      <a:spcAft>
        <a:spcPct val="0"/>
      </a:spcAft>
      <a:defRPr kern="1200">
        <a:solidFill>
          <a:schemeClr val="tx1"/>
        </a:solidFill>
        <a:latin typeface="Arial" charset="0"/>
        <a:ea typeface="+mn-ea"/>
        <a:cs typeface="+mn-cs"/>
      </a:defRPr>
    </a:lvl5pPr>
    <a:lvl6pPr marL="1861261" algn="l" defTabSz="744504" rtl="0" eaLnBrk="1" latinLnBrk="0" hangingPunct="1">
      <a:defRPr kern="1200">
        <a:solidFill>
          <a:schemeClr val="tx1"/>
        </a:solidFill>
        <a:latin typeface="Arial" charset="0"/>
        <a:ea typeface="+mn-ea"/>
        <a:cs typeface="+mn-cs"/>
      </a:defRPr>
    </a:lvl6pPr>
    <a:lvl7pPr marL="2233513" algn="l" defTabSz="744504" rtl="0" eaLnBrk="1" latinLnBrk="0" hangingPunct="1">
      <a:defRPr kern="1200">
        <a:solidFill>
          <a:schemeClr val="tx1"/>
        </a:solidFill>
        <a:latin typeface="Arial" charset="0"/>
        <a:ea typeface="+mn-ea"/>
        <a:cs typeface="+mn-cs"/>
      </a:defRPr>
    </a:lvl7pPr>
    <a:lvl8pPr marL="2605766" algn="l" defTabSz="744504" rtl="0" eaLnBrk="1" latinLnBrk="0" hangingPunct="1">
      <a:defRPr kern="1200">
        <a:solidFill>
          <a:schemeClr val="tx1"/>
        </a:solidFill>
        <a:latin typeface="Arial" charset="0"/>
        <a:ea typeface="+mn-ea"/>
        <a:cs typeface="+mn-cs"/>
      </a:defRPr>
    </a:lvl8pPr>
    <a:lvl9pPr marL="2978018" algn="l" defTabSz="744504"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11439" userDrawn="1">
          <p15:clr>
            <a:srgbClr val="A4A3A4"/>
          </p15:clr>
        </p15:guide>
        <p15:guide id="2" orient="horz" pos="2016" userDrawn="1">
          <p15:clr>
            <a:srgbClr val="A4A3A4"/>
          </p15:clr>
        </p15:guide>
        <p15:guide id="3" orient="horz" pos="144" userDrawn="1">
          <p15:clr>
            <a:srgbClr val="A4A3A4"/>
          </p15:clr>
        </p15:guide>
        <p15:guide id="4" pos="20592" userDrawn="1">
          <p15:clr>
            <a:srgbClr val="A4A3A4"/>
          </p15:clr>
        </p15:guide>
        <p15:guide id="10" pos="144" userDrawn="1">
          <p15:clr>
            <a:srgbClr val="A4A3A4"/>
          </p15:clr>
        </p15:guide>
        <p15:guide id="11" pos="3888" userDrawn="1">
          <p15:clr>
            <a:srgbClr val="A4A3A4"/>
          </p15:clr>
        </p15:guide>
        <p15:guide id="12" pos="4032" userDrawn="1">
          <p15:clr>
            <a:srgbClr val="A4A3A4"/>
          </p15:clr>
        </p15:guide>
        <p15:guide id="13" pos="7397" userDrawn="1">
          <p15:clr>
            <a:srgbClr val="A4A3A4"/>
          </p15:clr>
        </p15:guide>
        <p15:guide id="15" pos="10843" userDrawn="1">
          <p15:clr>
            <a:srgbClr val="A4A3A4"/>
          </p15:clr>
        </p15:guide>
        <p15:guide id="16" pos="10889" userDrawn="1">
          <p15:clr>
            <a:srgbClr val="A4A3A4"/>
          </p15:clr>
        </p15:guide>
        <p15:guide id="17" pos="7406" userDrawn="1">
          <p15:clr>
            <a:srgbClr val="A4A3A4"/>
          </p15:clr>
        </p15:guide>
        <p15:guide id="18" pos="7451"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orres, Ekaterina" initials="TE" lastIdx="3" clrIdx="0">
    <p:extLst>
      <p:ext uri="{19B8F6BF-5375-455C-9EA6-DF929625EA0E}">
        <p15:presenceInfo xmlns:p15="http://schemas.microsoft.com/office/powerpoint/2012/main" userId="S-1-5-21-436374069-879983540-682003330-925946" providerId="AD"/>
      </p:ext>
    </p:extLst>
  </p:cmAuthor>
  <p:cmAuthor id="2" name="Lisowski, Michelle" initials="LM" lastIdx="3" clrIdx="1">
    <p:extLst>
      <p:ext uri="{19B8F6BF-5375-455C-9EA6-DF929625EA0E}">
        <p15:presenceInfo xmlns:p15="http://schemas.microsoft.com/office/powerpoint/2012/main" userId="S-1-5-21-436374069-879983540-682003330-8657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4A245E"/>
    <a:srgbClr val="0093CF"/>
    <a:srgbClr val="E6E0EC"/>
    <a:srgbClr val="61636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392" autoAdjust="0"/>
    <p:restoredTop sz="96046" autoAdjust="0"/>
  </p:normalViewPr>
  <p:slideViewPr>
    <p:cSldViewPr showGuides="1">
      <p:cViewPr>
        <p:scale>
          <a:sx n="75" d="100"/>
          <a:sy n="75" d="100"/>
        </p:scale>
        <p:origin x="-5635" y="-514"/>
      </p:cViewPr>
      <p:guideLst>
        <p:guide orient="horz" pos="11439"/>
        <p:guide orient="horz" pos="2016"/>
        <p:guide orient="horz" pos="144"/>
        <p:guide pos="20592"/>
        <p:guide pos="144"/>
        <p:guide pos="3888"/>
        <p:guide pos="4032"/>
        <p:guide pos="7397"/>
        <p:guide pos="10843"/>
        <p:guide pos="10889"/>
        <p:guide pos="7406"/>
        <p:guide pos="7451"/>
      </p:guideLst>
    </p:cSldViewPr>
  </p:slideViewPr>
  <p:notesTextViewPr>
    <p:cViewPr>
      <p:scale>
        <a:sx n="100" d="100"/>
        <a:sy n="100" d="100"/>
      </p:scale>
      <p:origin x="0" y="0"/>
    </p:cViewPr>
  </p:notesTextViewPr>
  <p:notesViewPr>
    <p:cSldViewPr showGuides="1">
      <p:cViewPr varScale="1">
        <p:scale>
          <a:sx n="68" d="100"/>
          <a:sy n="68" d="100"/>
        </p:scale>
        <p:origin x="-3240" y="-96"/>
      </p:cViewPr>
      <p:guideLst>
        <p:guide orient="horz" pos="2880"/>
        <p:guide pos="2160"/>
      </p:guideLst>
    </p:cSldViewPr>
  </p:notesViewPr>
  <p:gridSpacing cx="228600" cy="2286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presProps" Target="presProps.xml"/><Relationship Id="rId5" Type="http://schemas.openxmlformats.org/officeDocument/2006/relationships/customXml" Target="../customXml/item5.xml"/><Relationship Id="rId10" Type="http://schemas.openxmlformats.org/officeDocument/2006/relationships/commentAuthors" Target="commentAuthors.xml"/><Relationship Id="rId4" Type="http://schemas.openxmlformats.org/officeDocument/2006/relationships/customXml" Target="../customXml/item4.xml"/><Relationship Id="rId9" Type="http://schemas.openxmlformats.org/officeDocument/2006/relationships/handoutMaster" Target="handoutMasters/handout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35" tIns="45718" rIns="91435" bIns="45718" rtlCol="0"/>
          <a:lstStyle>
            <a:lvl1pPr algn="l">
              <a:defRPr sz="1200"/>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35" tIns="45718" rIns="91435" bIns="45718" rtlCol="0"/>
          <a:lstStyle>
            <a:lvl1pPr algn="r">
              <a:defRPr sz="1200"/>
            </a:lvl1pPr>
          </a:lstStyle>
          <a:p>
            <a:pPr>
              <a:defRPr/>
            </a:pPr>
            <a:fld id="{18950252-9612-4795-AC94-9057CF942459}" type="datetimeFigureOut">
              <a:rPr lang="en-US"/>
              <a:pPr>
                <a:defRPr/>
              </a:pPr>
              <a:t>6/28/2019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35" tIns="45718" rIns="91435" bIns="45718"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35" tIns="45718" rIns="91435" bIns="45718" rtlCol="0" anchor="b"/>
          <a:lstStyle>
            <a:lvl1pPr algn="r">
              <a:defRPr sz="1200"/>
            </a:lvl1pPr>
          </a:lstStyle>
          <a:p>
            <a:pPr>
              <a:defRPr/>
            </a:pPr>
            <a:fld id="{587699E4-2FDC-4E1D-ADD5-2869C6309695}" type="slidenum">
              <a:rPr lang="en-US"/>
              <a:pPr>
                <a:defRPr/>
              </a:pPr>
              <a:t>‹#›</a:t>
            </a:fld>
            <a:endParaRPr lang="en-US"/>
          </a:p>
        </p:txBody>
      </p:sp>
    </p:spTree>
    <p:extLst>
      <p:ext uri="{BB962C8B-B14F-4D97-AF65-F5344CB8AC3E}">
        <p14:creationId xmlns:p14="http://schemas.microsoft.com/office/powerpoint/2010/main" val="8653650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5" tIns="45718" rIns="91435" bIns="45718" numCol="1" anchor="t" anchorCtr="0" compatLnSpc="1">
            <a:prstTxWarp prst="textNoShape">
              <a:avLst/>
            </a:prstTxWarp>
          </a:bodyPr>
          <a:lstStyle>
            <a:lvl1pPr>
              <a:defRPr sz="1200"/>
            </a:lvl1pPr>
          </a:lstStyle>
          <a:p>
            <a:pPr>
              <a:defRPr/>
            </a:pPr>
            <a:endParaRPr lang="en-US" altLang="en-US"/>
          </a:p>
        </p:txBody>
      </p:sp>
      <p:sp>
        <p:nvSpPr>
          <p:cNvPr id="717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5" tIns="45718" rIns="91435" bIns="45718" numCol="1" anchor="t" anchorCtr="0" compatLnSpc="1">
            <a:prstTxWarp prst="textNoShape">
              <a:avLst/>
            </a:prstTxWarp>
          </a:bodyPr>
          <a:lstStyle>
            <a:lvl1pPr algn="r">
              <a:defRPr sz="1200"/>
            </a:lvl1pPr>
          </a:lstStyle>
          <a:p>
            <a:pPr>
              <a:defRPr/>
            </a:pPr>
            <a:endParaRPr lang="en-US" altLang="en-US"/>
          </a:p>
        </p:txBody>
      </p:sp>
      <p:sp>
        <p:nvSpPr>
          <p:cNvPr id="3076" name="Rectangle 4"/>
          <p:cNvSpPr>
            <a:spLocks noGrp="1" noRot="1" noChangeAspect="1" noChangeArrowheads="1" noTextEdit="1"/>
          </p:cNvSpPr>
          <p:nvPr>
            <p:ph type="sldImg" idx="2"/>
          </p:nvPr>
        </p:nvSpPr>
        <p:spPr bwMode="auto">
          <a:xfrm>
            <a:off x="490538" y="685800"/>
            <a:ext cx="5876925"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17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5" tIns="45718" rIns="91435" bIns="45718"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7174"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5" tIns="45718" rIns="91435" bIns="45718" numCol="1" anchor="b" anchorCtr="0" compatLnSpc="1">
            <a:prstTxWarp prst="textNoShape">
              <a:avLst/>
            </a:prstTxWarp>
          </a:bodyPr>
          <a:lstStyle>
            <a:lvl1pPr>
              <a:defRPr sz="1200"/>
            </a:lvl1pPr>
          </a:lstStyle>
          <a:p>
            <a:pPr>
              <a:defRPr/>
            </a:pPr>
            <a:endParaRPr lang="en-US" altLang="en-US"/>
          </a:p>
        </p:txBody>
      </p:sp>
      <p:sp>
        <p:nvSpPr>
          <p:cNvPr id="717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5" tIns="45718" rIns="91435" bIns="45718" numCol="1" anchor="b" anchorCtr="0" compatLnSpc="1">
            <a:prstTxWarp prst="textNoShape">
              <a:avLst/>
            </a:prstTxWarp>
          </a:bodyPr>
          <a:lstStyle>
            <a:lvl1pPr algn="r">
              <a:defRPr sz="1200"/>
            </a:lvl1pPr>
          </a:lstStyle>
          <a:p>
            <a:pPr>
              <a:defRPr/>
            </a:pPr>
            <a:fld id="{0737C3C0-6FBA-409A-A491-F6F7C7B687A7}" type="slidenum">
              <a:rPr lang="en-US" altLang="en-US"/>
              <a:pPr>
                <a:defRPr/>
              </a:pPr>
              <a:t>‹#›</a:t>
            </a:fld>
            <a:endParaRPr lang="en-US" altLang="en-US"/>
          </a:p>
        </p:txBody>
      </p:sp>
    </p:spTree>
    <p:extLst>
      <p:ext uri="{BB962C8B-B14F-4D97-AF65-F5344CB8AC3E}">
        <p14:creationId xmlns:p14="http://schemas.microsoft.com/office/powerpoint/2010/main" val="199409515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2443" kern="1200">
        <a:solidFill>
          <a:schemeClr val="tx1"/>
        </a:solidFill>
        <a:latin typeface="Arial" charset="0"/>
        <a:ea typeface="+mn-ea"/>
        <a:cs typeface="+mn-cs"/>
      </a:defRPr>
    </a:lvl1pPr>
    <a:lvl2pPr marL="913828" algn="l" rtl="0" eaLnBrk="0" fontAlgn="base" hangingPunct="0">
      <a:spcBef>
        <a:spcPct val="30000"/>
      </a:spcBef>
      <a:spcAft>
        <a:spcPct val="0"/>
      </a:spcAft>
      <a:defRPr sz="2443" kern="1200">
        <a:solidFill>
          <a:schemeClr val="tx1"/>
        </a:solidFill>
        <a:latin typeface="Arial" charset="0"/>
        <a:ea typeface="+mn-ea"/>
        <a:cs typeface="+mn-cs"/>
      </a:defRPr>
    </a:lvl2pPr>
    <a:lvl3pPr marL="1828948" algn="l" rtl="0" eaLnBrk="0" fontAlgn="base" hangingPunct="0">
      <a:spcBef>
        <a:spcPct val="30000"/>
      </a:spcBef>
      <a:spcAft>
        <a:spcPct val="0"/>
      </a:spcAft>
      <a:defRPr sz="2443" kern="1200">
        <a:solidFill>
          <a:schemeClr val="tx1"/>
        </a:solidFill>
        <a:latin typeface="Arial" charset="0"/>
        <a:ea typeface="+mn-ea"/>
        <a:cs typeface="+mn-cs"/>
      </a:defRPr>
    </a:lvl3pPr>
    <a:lvl4pPr marL="2742775" algn="l" rtl="0" eaLnBrk="0" fontAlgn="base" hangingPunct="0">
      <a:spcBef>
        <a:spcPct val="30000"/>
      </a:spcBef>
      <a:spcAft>
        <a:spcPct val="0"/>
      </a:spcAft>
      <a:defRPr sz="2443" kern="1200">
        <a:solidFill>
          <a:schemeClr val="tx1"/>
        </a:solidFill>
        <a:latin typeface="Arial" charset="0"/>
        <a:ea typeface="+mn-ea"/>
        <a:cs typeface="+mn-cs"/>
      </a:defRPr>
    </a:lvl4pPr>
    <a:lvl5pPr marL="3657895" algn="l" rtl="0" eaLnBrk="0" fontAlgn="base" hangingPunct="0">
      <a:spcBef>
        <a:spcPct val="30000"/>
      </a:spcBef>
      <a:spcAft>
        <a:spcPct val="0"/>
      </a:spcAft>
      <a:defRPr sz="2443" kern="1200">
        <a:solidFill>
          <a:schemeClr val="tx1"/>
        </a:solidFill>
        <a:latin typeface="Arial" charset="0"/>
        <a:ea typeface="+mn-ea"/>
        <a:cs typeface="+mn-cs"/>
      </a:defRPr>
    </a:lvl5pPr>
    <a:lvl6pPr marL="4573305" algn="l" defTabSz="1829322" rtl="0" eaLnBrk="1" latinLnBrk="0" hangingPunct="1">
      <a:defRPr sz="2443" kern="1200">
        <a:solidFill>
          <a:schemeClr val="tx1"/>
        </a:solidFill>
        <a:latin typeface="+mn-lt"/>
        <a:ea typeface="+mn-ea"/>
        <a:cs typeface="+mn-cs"/>
      </a:defRPr>
    </a:lvl6pPr>
    <a:lvl7pPr marL="5487966" algn="l" defTabSz="1829322" rtl="0" eaLnBrk="1" latinLnBrk="0" hangingPunct="1">
      <a:defRPr sz="2443" kern="1200">
        <a:solidFill>
          <a:schemeClr val="tx1"/>
        </a:solidFill>
        <a:latin typeface="+mn-lt"/>
        <a:ea typeface="+mn-ea"/>
        <a:cs typeface="+mn-cs"/>
      </a:defRPr>
    </a:lvl7pPr>
    <a:lvl8pPr marL="6402627" algn="l" defTabSz="1829322" rtl="0" eaLnBrk="1" latinLnBrk="0" hangingPunct="1">
      <a:defRPr sz="2443" kern="1200">
        <a:solidFill>
          <a:schemeClr val="tx1"/>
        </a:solidFill>
        <a:latin typeface="+mn-lt"/>
        <a:ea typeface="+mn-ea"/>
        <a:cs typeface="+mn-cs"/>
      </a:defRPr>
    </a:lvl8pPr>
    <a:lvl9pPr marL="7317288" algn="l" defTabSz="1829322" rtl="0" eaLnBrk="1" latinLnBrk="0" hangingPunct="1">
      <a:defRPr sz="244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90538" y="685800"/>
            <a:ext cx="587692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737C3C0-6FBA-409A-A491-F6F7C7B687A7}" type="slidenum">
              <a:rPr lang="en-US" altLang="en-US" smtClean="0"/>
              <a:pPr>
                <a:defRPr/>
              </a:pPr>
              <a:t>1</a:t>
            </a:fld>
            <a:endParaRPr lang="en-US" altLang="en-US"/>
          </a:p>
        </p:txBody>
      </p:sp>
    </p:spTree>
    <p:extLst>
      <p:ext uri="{BB962C8B-B14F-4D97-AF65-F5344CB8AC3E}">
        <p14:creationId xmlns:p14="http://schemas.microsoft.com/office/powerpoint/2010/main" val="33839423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22"/>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1146751" y="492941"/>
            <a:ext cx="1346065" cy="936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5"/>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9591540" y="1523504"/>
            <a:ext cx="3326860" cy="166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9558899"/>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p:cNvSpPr/>
          <p:nvPr userDrawn="1"/>
        </p:nvSpPr>
        <p:spPr>
          <a:xfrm>
            <a:off x="0" y="0"/>
            <a:ext cx="32918400" cy="3130826"/>
          </a:xfrm>
          <a:prstGeom prst="rect">
            <a:avLst/>
          </a:prstGeom>
          <a:solidFill>
            <a:srgbClr val="4A24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2" name="Rectangle 41"/>
          <p:cNvSpPr/>
          <p:nvPr userDrawn="1"/>
        </p:nvSpPr>
        <p:spPr>
          <a:xfrm>
            <a:off x="0" y="18576237"/>
            <a:ext cx="32918400" cy="626165"/>
          </a:xfrm>
          <a:prstGeom prst="rect">
            <a:avLst/>
          </a:prstGeom>
          <a:solidFill>
            <a:srgbClr val="4A24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6" name="Rectangle 45"/>
          <p:cNvSpPr/>
          <p:nvPr userDrawn="1"/>
        </p:nvSpPr>
        <p:spPr>
          <a:xfrm>
            <a:off x="0" y="0"/>
            <a:ext cx="32918400" cy="208722"/>
          </a:xfrm>
          <a:prstGeom prst="rect">
            <a:avLst/>
          </a:prstGeom>
          <a:solidFill>
            <a:srgbClr val="0093C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 bg1="lt1" tx1="dk1" bg2="lt2" tx2="dk2" accent1="accent1" accent2="accent2" accent3="accent3" accent4="accent4" accent5="accent5" accent6="accent6" hlink="hlink" folHlink="folHlink"/>
  <p:sldLayoutIdLst>
    <p:sldLayoutId id="2147483649" r:id="rId1"/>
  </p:sldLayoutIdLst>
  <p:hf hdr="0" ftr="0" dt="0"/>
  <p:txStyles>
    <p:titleStyle>
      <a:lvl1pPr algn="l" rtl="0" eaLnBrk="0" fontAlgn="base" hangingPunct="0">
        <a:spcBef>
          <a:spcPct val="0"/>
        </a:spcBef>
        <a:spcAft>
          <a:spcPct val="0"/>
        </a:spcAft>
        <a:defRPr sz="5285" b="1">
          <a:solidFill>
            <a:schemeClr val="bg1"/>
          </a:solidFill>
          <a:latin typeface="+mj-lt"/>
          <a:ea typeface="+mj-ea"/>
          <a:cs typeface="+mj-cs"/>
        </a:defRPr>
      </a:lvl1pPr>
      <a:lvl2pPr algn="l" rtl="0" eaLnBrk="0" fontAlgn="base" hangingPunct="0">
        <a:spcBef>
          <a:spcPct val="0"/>
        </a:spcBef>
        <a:spcAft>
          <a:spcPct val="0"/>
        </a:spcAft>
        <a:defRPr sz="5285" b="1">
          <a:solidFill>
            <a:schemeClr val="bg1"/>
          </a:solidFill>
          <a:latin typeface="Arial" charset="0"/>
        </a:defRPr>
      </a:lvl2pPr>
      <a:lvl3pPr algn="l" rtl="0" eaLnBrk="0" fontAlgn="base" hangingPunct="0">
        <a:spcBef>
          <a:spcPct val="0"/>
        </a:spcBef>
        <a:spcAft>
          <a:spcPct val="0"/>
        </a:spcAft>
        <a:defRPr sz="5285" b="1">
          <a:solidFill>
            <a:schemeClr val="bg1"/>
          </a:solidFill>
          <a:latin typeface="Arial" charset="0"/>
        </a:defRPr>
      </a:lvl3pPr>
      <a:lvl4pPr algn="l" rtl="0" eaLnBrk="0" fontAlgn="base" hangingPunct="0">
        <a:spcBef>
          <a:spcPct val="0"/>
        </a:spcBef>
        <a:spcAft>
          <a:spcPct val="0"/>
        </a:spcAft>
        <a:defRPr sz="5285" b="1">
          <a:solidFill>
            <a:schemeClr val="bg1"/>
          </a:solidFill>
          <a:latin typeface="Arial" charset="0"/>
        </a:defRPr>
      </a:lvl4pPr>
      <a:lvl5pPr algn="l" rtl="0" eaLnBrk="0" fontAlgn="base" hangingPunct="0">
        <a:spcBef>
          <a:spcPct val="0"/>
        </a:spcBef>
        <a:spcAft>
          <a:spcPct val="0"/>
        </a:spcAft>
        <a:defRPr sz="5285" b="1">
          <a:solidFill>
            <a:schemeClr val="bg1"/>
          </a:solidFill>
          <a:latin typeface="Arial" charset="0"/>
        </a:defRPr>
      </a:lvl5pPr>
      <a:lvl6pPr marL="860514" algn="l" rtl="0" fontAlgn="base">
        <a:spcBef>
          <a:spcPct val="0"/>
        </a:spcBef>
        <a:spcAft>
          <a:spcPct val="0"/>
        </a:spcAft>
        <a:defRPr sz="6051" b="1">
          <a:solidFill>
            <a:schemeClr val="bg1"/>
          </a:solidFill>
          <a:latin typeface="Arial" charset="0"/>
        </a:defRPr>
      </a:lvl6pPr>
      <a:lvl7pPr marL="1721027" algn="l" rtl="0" fontAlgn="base">
        <a:spcBef>
          <a:spcPct val="0"/>
        </a:spcBef>
        <a:spcAft>
          <a:spcPct val="0"/>
        </a:spcAft>
        <a:defRPr sz="6051" b="1">
          <a:solidFill>
            <a:schemeClr val="bg1"/>
          </a:solidFill>
          <a:latin typeface="Arial" charset="0"/>
        </a:defRPr>
      </a:lvl7pPr>
      <a:lvl8pPr marL="2581542" algn="l" rtl="0" fontAlgn="base">
        <a:spcBef>
          <a:spcPct val="0"/>
        </a:spcBef>
        <a:spcAft>
          <a:spcPct val="0"/>
        </a:spcAft>
        <a:defRPr sz="6051" b="1">
          <a:solidFill>
            <a:schemeClr val="bg1"/>
          </a:solidFill>
          <a:latin typeface="Arial" charset="0"/>
        </a:defRPr>
      </a:lvl8pPr>
      <a:lvl9pPr marL="3442055" algn="l" rtl="0" fontAlgn="base">
        <a:spcBef>
          <a:spcPct val="0"/>
        </a:spcBef>
        <a:spcAft>
          <a:spcPct val="0"/>
        </a:spcAft>
        <a:defRPr sz="6051" b="1">
          <a:solidFill>
            <a:schemeClr val="bg1"/>
          </a:solidFill>
          <a:latin typeface="Arial" charset="0"/>
        </a:defRPr>
      </a:lvl9pPr>
    </p:titleStyle>
    <p:bodyStyle>
      <a:lvl1pPr marL="438985" indent="-438985" algn="l" rtl="0" eaLnBrk="0" fontAlgn="base" hangingPunct="0">
        <a:spcBef>
          <a:spcPct val="0"/>
        </a:spcBef>
        <a:spcAft>
          <a:spcPts val="1887"/>
        </a:spcAft>
        <a:buClr>
          <a:schemeClr val="accent1"/>
        </a:buClr>
        <a:buChar char="•"/>
        <a:defRPr sz="4519">
          <a:solidFill>
            <a:srgbClr val="616365"/>
          </a:solidFill>
          <a:latin typeface="+mn-lt"/>
          <a:ea typeface="+mn-ea"/>
          <a:cs typeface="+mn-cs"/>
        </a:defRPr>
      </a:lvl1pPr>
      <a:lvl2pPr marL="839057" indent="-396424" algn="l" rtl="0" eaLnBrk="0" fontAlgn="base" hangingPunct="0">
        <a:spcBef>
          <a:spcPct val="0"/>
        </a:spcBef>
        <a:spcAft>
          <a:spcPts val="1887"/>
        </a:spcAft>
        <a:buClr>
          <a:schemeClr val="accent1"/>
        </a:buClr>
        <a:buChar char="–"/>
        <a:defRPr sz="3753">
          <a:solidFill>
            <a:srgbClr val="616365"/>
          </a:solidFill>
          <a:latin typeface="+mn-lt"/>
        </a:defRPr>
      </a:lvl2pPr>
      <a:lvl3pPr marL="1281690" indent="-438985" algn="l" rtl="0" eaLnBrk="0" fontAlgn="base" hangingPunct="0">
        <a:spcBef>
          <a:spcPct val="0"/>
        </a:spcBef>
        <a:spcAft>
          <a:spcPts val="1887"/>
        </a:spcAft>
        <a:buClr>
          <a:schemeClr val="accent1"/>
        </a:buClr>
        <a:buChar char="•"/>
        <a:defRPr>
          <a:solidFill>
            <a:srgbClr val="616365"/>
          </a:solidFill>
          <a:latin typeface="+mn-lt"/>
        </a:defRPr>
      </a:lvl3pPr>
      <a:lvl4pPr marL="1700003" indent="-414665" algn="l" rtl="0" eaLnBrk="0" fontAlgn="base" hangingPunct="0">
        <a:spcBef>
          <a:spcPct val="0"/>
        </a:spcBef>
        <a:spcAft>
          <a:spcPts val="1887"/>
        </a:spcAft>
        <a:buClr>
          <a:schemeClr val="accent1"/>
        </a:buClr>
        <a:buChar char="–"/>
        <a:defRPr sz="3064">
          <a:solidFill>
            <a:srgbClr val="616365"/>
          </a:solidFill>
          <a:latin typeface="+mn-lt"/>
        </a:defRPr>
      </a:lvl4pPr>
      <a:lvl5pPr marL="2239918" indent="-537483" algn="l" rtl="0" eaLnBrk="0" fontAlgn="base" hangingPunct="0">
        <a:spcBef>
          <a:spcPct val="0"/>
        </a:spcBef>
        <a:spcAft>
          <a:spcPts val="1887"/>
        </a:spcAft>
        <a:buClr>
          <a:schemeClr val="accent1"/>
        </a:buClr>
        <a:buFont typeface="Arial" charset="0"/>
        <a:buChar char="•"/>
        <a:defRPr sz="3064">
          <a:solidFill>
            <a:srgbClr val="616365"/>
          </a:solidFill>
          <a:latin typeface="+mn-lt"/>
        </a:defRPr>
      </a:lvl5pPr>
      <a:lvl6pPr marL="3002836" indent="-439221" algn="l" rtl="0" fontAlgn="base">
        <a:spcBef>
          <a:spcPct val="0"/>
        </a:spcBef>
        <a:spcAft>
          <a:spcPct val="0"/>
        </a:spcAft>
        <a:buChar char="»"/>
        <a:defRPr sz="3064">
          <a:solidFill>
            <a:schemeClr val="bg2"/>
          </a:solidFill>
          <a:latin typeface="+mn-lt"/>
        </a:defRPr>
      </a:lvl6pPr>
      <a:lvl7pPr marL="3863349" indent="-439221" algn="l" rtl="0" fontAlgn="base">
        <a:spcBef>
          <a:spcPct val="0"/>
        </a:spcBef>
        <a:spcAft>
          <a:spcPct val="0"/>
        </a:spcAft>
        <a:buChar char="»"/>
        <a:defRPr sz="3064">
          <a:solidFill>
            <a:schemeClr val="bg2"/>
          </a:solidFill>
          <a:latin typeface="+mn-lt"/>
        </a:defRPr>
      </a:lvl7pPr>
      <a:lvl8pPr marL="4723863" indent="-439221" algn="l" rtl="0" fontAlgn="base">
        <a:spcBef>
          <a:spcPct val="0"/>
        </a:spcBef>
        <a:spcAft>
          <a:spcPct val="0"/>
        </a:spcAft>
        <a:buChar char="»"/>
        <a:defRPr sz="3064">
          <a:solidFill>
            <a:schemeClr val="bg2"/>
          </a:solidFill>
          <a:latin typeface="+mn-lt"/>
        </a:defRPr>
      </a:lvl8pPr>
      <a:lvl9pPr marL="5584377" indent="-439221" algn="l" rtl="0" fontAlgn="base">
        <a:spcBef>
          <a:spcPct val="0"/>
        </a:spcBef>
        <a:spcAft>
          <a:spcPct val="0"/>
        </a:spcAft>
        <a:buChar char="»"/>
        <a:defRPr sz="3064">
          <a:solidFill>
            <a:schemeClr val="bg2"/>
          </a:solidFill>
          <a:latin typeface="+mn-lt"/>
        </a:defRPr>
      </a:lvl9pPr>
    </p:bodyStyle>
    <p:otherStyle>
      <a:defPPr>
        <a:defRPr lang="en-US"/>
      </a:defPPr>
      <a:lvl1pPr marL="0" algn="l" defTabSz="1721027" rtl="0" eaLnBrk="1" latinLnBrk="0" hangingPunct="1">
        <a:defRPr sz="3370" kern="1200">
          <a:solidFill>
            <a:schemeClr val="tx1"/>
          </a:solidFill>
          <a:latin typeface="+mn-lt"/>
          <a:ea typeface="+mn-ea"/>
          <a:cs typeface="+mn-cs"/>
        </a:defRPr>
      </a:lvl1pPr>
      <a:lvl2pPr marL="860514" algn="l" defTabSz="1721027" rtl="0" eaLnBrk="1" latinLnBrk="0" hangingPunct="1">
        <a:defRPr sz="3370" kern="1200">
          <a:solidFill>
            <a:schemeClr val="tx1"/>
          </a:solidFill>
          <a:latin typeface="+mn-lt"/>
          <a:ea typeface="+mn-ea"/>
          <a:cs typeface="+mn-cs"/>
        </a:defRPr>
      </a:lvl2pPr>
      <a:lvl3pPr marL="1721027" algn="l" defTabSz="1721027" rtl="0" eaLnBrk="1" latinLnBrk="0" hangingPunct="1">
        <a:defRPr sz="3370" kern="1200">
          <a:solidFill>
            <a:schemeClr val="tx1"/>
          </a:solidFill>
          <a:latin typeface="+mn-lt"/>
          <a:ea typeface="+mn-ea"/>
          <a:cs typeface="+mn-cs"/>
        </a:defRPr>
      </a:lvl3pPr>
      <a:lvl4pPr marL="2581542" algn="l" defTabSz="1721027" rtl="0" eaLnBrk="1" latinLnBrk="0" hangingPunct="1">
        <a:defRPr sz="3370" kern="1200">
          <a:solidFill>
            <a:schemeClr val="tx1"/>
          </a:solidFill>
          <a:latin typeface="+mn-lt"/>
          <a:ea typeface="+mn-ea"/>
          <a:cs typeface="+mn-cs"/>
        </a:defRPr>
      </a:lvl4pPr>
      <a:lvl5pPr marL="3442055" algn="l" defTabSz="1721027" rtl="0" eaLnBrk="1" latinLnBrk="0" hangingPunct="1">
        <a:defRPr sz="3370" kern="1200">
          <a:solidFill>
            <a:schemeClr val="tx1"/>
          </a:solidFill>
          <a:latin typeface="+mn-lt"/>
          <a:ea typeface="+mn-ea"/>
          <a:cs typeface="+mn-cs"/>
        </a:defRPr>
      </a:lvl5pPr>
      <a:lvl6pPr marL="4302569" algn="l" defTabSz="1721027" rtl="0" eaLnBrk="1" latinLnBrk="0" hangingPunct="1">
        <a:defRPr sz="3370" kern="1200">
          <a:solidFill>
            <a:schemeClr val="tx1"/>
          </a:solidFill>
          <a:latin typeface="+mn-lt"/>
          <a:ea typeface="+mn-ea"/>
          <a:cs typeface="+mn-cs"/>
        </a:defRPr>
      </a:lvl6pPr>
      <a:lvl7pPr marL="5163083" algn="l" defTabSz="1721027" rtl="0" eaLnBrk="1" latinLnBrk="0" hangingPunct="1">
        <a:defRPr sz="3370" kern="1200">
          <a:solidFill>
            <a:schemeClr val="tx1"/>
          </a:solidFill>
          <a:latin typeface="+mn-lt"/>
          <a:ea typeface="+mn-ea"/>
          <a:cs typeface="+mn-cs"/>
        </a:defRPr>
      </a:lvl7pPr>
      <a:lvl8pPr marL="6023596" algn="l" defTabSz="1721027" rtl="0" eaLnBrk="1" latinLnBrk="0" hangingPunct="1">
        <a:defRPr sz="3370" kern="1200">
          <a:solidFill>
            <a:schemeClr val="tx1"/>
          </a:solidFill>
          <a:latin typeface="+mn-lt"/>
          <a:ea typeface="+mn-ea"/>
          <a:cs typeface="+mn-cs"/>
        </a:defRPr>
      </a:lvl8pPr>
      <a:lvl9pPr marL="6884110" algn="l" defTabSz="1721027" rtl="0" eaLnBrk="1" latinLnBrk="0" hangingPunct="1">
        <a:defRPr sz="337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9" Type="http://schemas.openxmlformats.org/officeDocument/2006/relationships/image" Target="../media/image39.png"/><Relationship Id="rId21" Type="http://schemas.openxmlformats.org/officeDocument/2006/relationships/image" Target="../media/image21.png"/><Relationship Id="rId34" Type="http://schemas.openxmlformats.org/officeDocument/2006/relationships/image" Target="../media/image34.png"/><Relationship Id="rId42" Type="http://schemas.openxmlformats.org/officeDocument/2006/relationships/image" Target="../media/image42.png"/><Relationship Id="rId7" Type="http://schemas.openxmlformats.org/officeDocument/2006/relationships/image" Target="../media/image7.png"/><Relationship Id="rId2" Type="http://schemas.openxmlformats.org/officeDocument/2006/relationships/notesSlide" Target="../notesSlides/notesSlide1.xml"/><Relationship Id="rId16" Type="http://schemas.openxmlformats.org/officeDocument/2006/relationships/image" Target="../media/image16.png"/><Relationship Id="rId29" Type="http://schemas.openxmlformats.org/officeDocument/2006/relationships/image" Target="../media/image29.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32" Type="http://schemas.openxmlformats.org/officeDocument/2006/relationships/image" Target="../media/image32.png"/><Relationship Id="rId37" Type="http://schemas.openxmlformats.org/officeDocument/2006/relationships/image" Target="../media/image37.png"/><Relationship Id="rId40" Type="http://schemas.openxmlformats.org/officeDocument/2006/relationships/image" Target="../media/image40.png"/><Relationship Id="rId45" Type="http://schemas.openxmlformats.org/officeDocument/2006/relationships/image" Target="../media/image45.gif"/><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36" Type="http://schemas.openxmlformats.org/officeDocument/2006/relationships/image" Target="../media/image36.png"/><Relationship Id="rId10" Type="http://schemas.openxmlformats.org/officeDocument/2006/relationships/image" Target="../media/image10.png"/><Relationship Id="rId19" Type="http://schemas.openxmlformats.org/officeDocument/2006/relationships/image" Target="../media/image19.png"/><Relationship Id="rId31" Type="http://schemas.openxmlformats.org/officeDocument/2006/relationships/image" Target="../media/image31.png"/><Relationship Id="rId44" Type="http://schemas.openxmlformats.org/officeDocument/2006/relationships/image" Target="../media/image44.gif"/><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 Id="rId30" Type="http://schemas.openxmlformats.org/officeDocument/2006/relationships/image" Target="../media/image30.png"/><Relationship Id="rId35" Type="http://schemas.openxmlformats.org/officeDocument/2006/relationships/image" Target="../media/image35.png"/><Relationship Id="rId43" Type="http://schemas.openxmlformats.org/officeDocument/2006/relationships/image" Target="../media/image43.png"/><Relationship Id="rId8" Type="http://schemas.openxmlformats.org/officeDocument/2006/relationships/image" Target="../media/image8.png"/><Relationship Id="rId3" Type="http://schemas.openxmlformats.org/officeDocument/2006/relationships/image" Target="../media/image3.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33" Type="http://schemas.openxmlformats.org/officeDocument/2006/relationships/image" Target="../media/image33.png"/><Relationship Id="rId38" Type="http://schemas.openxmlformats.org/officeDocument/2006/relationships/image" Target="../media/image38.png"/><Relationship Id="rId20" Type="http://schemas.openxmlformats.org/officeDocument/2006/relationships/image" Target="../media/image20.png"/><Relationship Id="rId41"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62D442AC-E67E-4BE7-AFFD-F41CBEDABAED}"/>
              </a:ext>
            </a:extLst>
          </p:cNvPr>
          <p:cNvPicPr>
            <a:picLocks noChangeAspect="1"/>
          </p:cNvPicPr>
          <p:nvPr/>
        </p:nvPicPr>
        <p:blipFill>
          <a:blip r:embed="rId3"/>
          <a:stretch>
            <a:fillRect/>
          </a:stretch>
        </p:blipFill>
        <p:spPr>
          <a:xfrm>
            <a:off x="19220975" y="11225750"/>
            <a:ext cx="1797645" cy="1432963"/>
          </a:xfrm>
          <a:prstGeom prst="rect">
            <a:avLst/>
          </a:prstGeom>
        </p:spPr>
      </p:pic>
      <p:pic>
        <p:nvPicPr>
          <p:cNvPr id="31" name="Picture 30">
            <a:extLst>
              <a:ext uri="{FF2B5EF4-FFF2-40B4-BE49-F238E27FC236}">
                <a16:creationId xmlns:a16="http://schemas.microsoft.com/office/drawing/2014/main" id="{72865C90-990A-4FF1-B249-FD0AF9D371BB}"/>
              </a:ext>
            </a:extLst>
          </p:cNvPr>
          <p:cNvPicPr>
            <a:picLocks noChangeAspect="1"/>
          </p:cNvPicPr>
          <p:nvPr/>
        </p:nvPicPr>
        <p:blipFill>
          <a:blip r:embed="rId4"/>
          <a:stretch>
            <a:fillRect/>
          </a:stretch>
        </p:blipFill>
        <p:spPr>
          <a:xfrm>
            <a:off x="17352431" y="11227181"/>
            <a:ext cx="1780363" cy="1419187"/>
          </a:xfrm>
          <a:prstGeom prst="rect">
            <a:avLst/>
          </a:prstGeom>
        </p:spPr>
      </p:pic>
      <p:sp>
        <p:nvSpPr>
          <p:cNvPr id="143" name="TextBox 142">
            <a:extLst>
              <a:ext uri="{FF2B5EF4-FFF2-40B4-BE49-F238E27FC236}">
                <a16:creationId xmlns:a16="http://schemas.microsoft.com/office/drawing/2014/main" id="{96FF48BB-7A42-4FA9-BF06-5EF2CBCF3309}"/>
              </a:ext>
            </a:extLst>
          </p:cNvPr>
          <p:cNvSpPr txBox="1"/>
          <p:nvPr/>
        </p:nvSpPr>
        <p:spPr>
          <a:xfrm>
            <a:off x="17299203" y="10163395"/>
            <a:ext cx="3891159" cy="584775"/>
          </a:xfrm>
          <a:prstGeom prst="rect">
            <a:avLst/>
          </a:prstGeom>
          <a:solidFill>
            <a:srgbClr val="4A245E"/>
          </a:solidFill>
        </p:spPr>
        <p:txBody>
          <a:bodyPr wrap="square" tIns="182880" bIns="182880">
            <a:spAutoFit/>
          </a:bodyPr>
          <a:lstStyle/>
          <a:p>
            <a:pPr>
              <a:spcBef>
                <a:spcPts val="0"/>
              </a:spcBef>
              <a:spcAft>
                <a:spcPts val="0"/>
              </a:spcAft>
              <a:defRPr/>
            </a:pPr>
            <a:r>
              <a:rPr lang="en-US" sz="1400" b="1" dirty="0">
                <a:solidFill>
                  <a:schemeClr val="bg1"/>
                </a:solidFill>
                <a:latin typeface="+mj-lt"/>
              </a:rPr>
              <a:t>Figure 6. Reported Results ≥ 5 µm</a:t>
            </a:r>
            <a:endParaRPr lang="en-US" sz="1400" dirty="0">
              <a:solidFill>
                <a:schemeClr val="bg1"/>
              </a:solidFill>
              <a:latin typeface="+mj-lt"/>
            </a:endParaRPr>
          </a:p>
        </p:txBody>
      </p:sp>
      <p:sp>
        <p:nvSpPr>
          <p:cNvPr id="141" name="TextBox 140">
            <a:extLst>
              <a:ext uri="{FF2B5EF4-FFF2-40B4-BE49-F238E27FC236}">
                <a16:creationId xmlns:a16="http://schemas.microsoft.com/office/drawing/2014/main" id="{13CBD9BF-3385-4725-9CE8-73534E4D4E8F}"/>
              </a:ext>
            </a:extLst>
          </p:cNvPr>
          <p:cNvSpPr txBox="1"/>
          <p:nvPr/>
        </p:nvSpPr>
        <p:spPr>
          <a:xfrm>
            <a:off x="17296411" y="5554111"/>
            <a:ext cx="15393390" cy="584775"/>
          </a:xfrm>
          <a:prstGeom prst="rect">
            <a:avLst/>
          </a:prstGeom>
          <a:solidFill>
            <a:srgbClr val="4A245E"/>
          </a:solidFill>
        </p:spPr>
        <p:txBody>
          <a:bodyPr wrap="square" tIns="182880" bIns="182880">
            <a:spAutoFit/>
          </a:bodyPr>
          <a:lstStyle/>
          <a:p>
            <a:pPr>
              <a:spcBef>
                <a:spcPts val="0"/>
              </a:spcBef>
              <a:spcAft>
                <a:spcPts val="0"/>
              </a:spcAft>
              <a:defRPr/>
            </a:pPr>
            <a:r>
              <a:rPr lang="en-US" sz="1400" b="1" dirty="0">
                <a:solidFill>
                  <a:schemeClr val="bg1"/>
                </a:solidFill>
                <a:latin typeface="+mj-lt"/>
              </a:rPr>
              <a:t>Figure 5. Separated Silicone at 2-3 µm, 3-5 µm, 5-10 µm and 10-25 µm, grouped by size bins</a:t>
            </a:r>
            <a:endParaRPr lang="en-US" sz="1400" dirty="0">
              <a:solidFill>
                <a:schemeClr val="bg1"/>
              </a:solidFill>
              <a:latin typeface="+mj-lt"/>
            </a:endParaRPr>
          </a:p>
        </p:txBody>
      </p:sp>
      <p:sp>
        <p:nvSpPr>
          <p:cNvPr id="15" name="Text Box 14">
            <a:extLst>
              <a:ext uri="{FF2B5EF4-FFF2-40B4-BE49-F238E27FC236}">
                <a16:creationId xmlns:a16="http://schemas.microsoft.com/office/drawing/2014/main" id="{82DD8456-D2B0-4B7E-973B-7CCE64F01F3E}"/>
              </a:ext>
            </a:extLst>
          </p:cNvPr>
          <p:cNvSpPr txBox="1">
            <a:spLocks noChangeArrowheads="1"/>
          </p:cNvSpPr>
          <p:nvPr/>
        </p:nvSpPr>
        <p:spPr bwMode="auto">
          <a:xfrm>
            <a:off x="228600" y="804268"/>
            <a:ext cx="31857510" cy="1743736"/>
          </a:xfrm>
          <a:prstGeom prst="rect">
            <a:avLst/>
          </a:prstGeom>
          <a:noFill/>
          <a:ln w="9525">
            <a:noFill/>
            <a:miter lim="800000"/>
            <a:headEnd/>
            <a:tailEnd/>
          </a:ln>
          <a:effectLst/>
        </p:spPr>
        <p:txBody>
          <a:bodyPr wrap="square" lIns="50472" tIns="25236" rIns="50472" bIns="25236">
            <a:spAutoFit/>
          </a:bodyPr>
          <a:lstStyle/>
          <a:p>
            <a:pPr defTabSz="2423022">
              <a:spcBef>
                <a:spcPts val="0"/>
              </a:spcBef>
              <a:spcAft>
                <a:spcPts val="0"/>
              </a:spcAft>
            </a:pPr>
            <a:r>
              <a:rPr lang="en-US" sz="5400" b="1" dirty="0">
                <a:solidFill>
                  <a:schemeClr val="bg1"/>
                </a:solidFill>
                <a:latin typeface="+mj-lt"/>
                <a:cs typeface="Times New Roman" panose="02020603050405020304" pitchFamily="18" charset="0"/>
              </a:rPr>
              <a:t>Aspects of silicone separation in protein-silicone mixtures using S-factor-style electronic filter</a:t>
            </a:r>
          </a:p>
          <a:p>
            <a:pPr defTabSz="2423022">
              <a:spcBef>
                <a:spcPts val="0"/>
              </a:spcBef>
              <a:spcAft>
                <a:spcPts val="0"/>
              </a:spcAft>
            </a:pPr>
            <a:r>
              <a:rPr lang="en-US" sz="3200" dirty="0">
                <a:solidFill>
                  <a:schemeClr val="bg1"/>
                </a:solidFill>
                <a:latin typeface="+mj-lt"/>
              </a:rPr>
              <a:t>E. Torres </a:t>
            </a:r>
            <a:r>
              <a:rPr lang="en-US" sz="3200" baseline="30000" dirty="0">
                <a:solidFill>
                  <a:schemeClr val="bg1"/>
                </a:solidFill>
                <a:latin typeface="+mj-lt"/>
              </a:rPr>
              <a:t>1</a:t>
            </a:r>
            <a:r>
              <a:rPr lang="en-US" sz="3200" dirty="0">
                <a:solidFill>
                  <a:schemeClr val="bg1"/>
                </a:solidFill>
                <a:latin typeface="+mj-lt"/>
              </a:rPr>
              <a:t>, A. Mehta </a:t>
            </a:r>
            <a:r>
              <a:rPr lang="en-US" sz="3200" baseline="30000" dirty="0">
                <a:solidFill>
                  <a:schemeClr val="bg1"/>
                </a:solidFill>
                <a:latin typeface="+mj-lt"/>
              </a:rPr>
              <a:t>1 </a:t>
            </a:r>
            <a:r>
              <a:rPr lang="en-US" sz="3200" dirty="0">
                <a:solidFill>
                  <a:schemeClr val="bg1"/>
                </a:solidFill>
                <a:latin typeface="+mj-lt"/>
              </a:rPr>
              <a:t>,L. Rosner </a:t>
            </a:r>
            <a:r>
              <a:rPr lang="en-US" sz="3200" baseline="30000" dirty="0">
                <a:solidFill>
                  <a:schemeClr val="bg1"/>
                </a:solidFill>
                <a:latin typeface="+mj-lt"/>
              </a:rPr>
              <a:t>1 , </a:t>
            </a:r>
            <a:r>
              <a:rPr lang="en-US" sz="3200" dirty="0">
                <a:solidFill>
                  <a:schemeClr val="bg1"/>
                </a:solidFill>
                <a:latin typeface="+mj-lt"/>
              </a:rPr>
              <a:t>M. Lisowski </a:t>
            </a:r>
            <a:r>
              <a:rPr lang="en-US" sz="3200" baseline="30000" dirty="0">
                <a:solidFill>
                  <a:schemeClr val="bg1"/>
                </a:solidFill>
                <a:latin typeface="+mj-lt"/>
              </a:rPr>
              <a:t>1</a:t>
            </a:r>
            <a:r>
              <a:rPr lang="en-US" sz="3200" dirty="0">
                <a:solidFill>
                  <a:schemeClr val="bg1"/>
                </a:solidFill>
                <a:latin typeface="+mj-lt"/>
              </a:rPr>
              <a:t>, P. Kolhe </a:t>
            </a:r>
            <a:r>
              <a:rPr lang="en-US" sz="3200" baseline="30000" dirty="0">
                <a:solidFill>
                  <a:schemeClr val="bg1"/>
                </a:solidFill>
                <a:latin typeface="+mj-lt"/>
              </a:rPr>
              <a:t>1</a:t>
            </a:r>
            <a:r>
              <a:rPr lang="en-US" sz="3200" dirty="0">
                <a:solidFill>
                  <a:schemeClr val="bg1"/>
                </a:solidFill>
                <a:latin typeface="+mj-lt"/>
              </a:rPr>
              <a:t>, C. Merchant </a:t>
            </a:r>
            <a:r>
              <a:rPr lang="en-US" sz="3200" baseline="30000" dirty="0">
                <a:solidFill>
                  <a:schemeClr val="bg1"/>
                </a:solidFill>
                <a:latin typeface="+mj-lt"/>
              </a:rPr>
              <a:t>2</a:t>
            </a:r>
            <a:r>
              <a:rPr lang="en-US" sz="3200" dirty="0">
                <a:solidFill>
                  <a:schemeClr val="bg1"/>
                </a:solidFill>
                <a:latin typeface="+mj-lt"/>
              </a:rPr>
              <a:t>, D. Thomas </a:t>
            </a:r>
            <a:r>
              <a:rPr lang="en-US" sz="3200" baseline="30000" dirty="0">
                <a:solidFill>
                  <a:schemeClr val="bg1"/>
                </a:solidFill>
                <a:latin typeface="+mj-lt"/>
              </a:rPr>
              <a:t>2</a:t>
            </a:r>
            <a:endParaRPr lang="en-US" sz="2000" b="1" baseline="30000" dirty="0">
              <a:solidFill>
                <a:schemeClr val="bg1"/>
              </a:solidFill>
              <a:latin typeface="+mj-lt"/>
              <a:ea typeface="ＭＳ Ｐゴシック" charset="-128"/>
              <a:cs typeface="Times New Roman" panose="02020603050405020304" pitchFamily="18" charset="0"/>
            </a:endParaRPr>
          </a:p>
          <a:p>
            <a:pPr defTabSz="2423022">
              <a:spcBef>
                <a:spcPts val="0"/>
              </a:spcBef>
              <a:spcAft>
                <a:spcPts val="0"/>
              </a:spcAft>
            </a:pPr>
            <a:r>
              <a:rPr lang="en-US" altLang="en-US" sz="2400" baseline="30000" dirty="0">
                <a:solidFill>
                  <a:schemeClr val="bg1"/>
                </a:solidFill>
                <a:latin typeface="+mj-lt"/>
                <a:cs typeface="Times New Roman" panose="02020603050405020304" pitchFamily="18" charset="0"/>
              </a:rPr>
              <a:t>1 </a:t>
            </a:r>
            <a:r>
              <a:rPr lang="en-US" altLang="en-US" sz="2400" dirty="0">
                <a:solidFill>
                  <a:schemeClr val="bg1"/>
                </a:solidFill>
                <a:latin typeface="+mj-lt"/>
                <a:cs typeface="Times New Roman" panose="02020603050405020304" pitchFamily="18" charset="0"/>
              </a:rPr>
              <a:t>Pfizer </a:t>
            </a:r>
            <a:r>
              <a:rPr lang="en-US" altLang="en-US" sz="2400" dirty="0" err="1">
                <a:solidFill>
                  <a:schemeClr val="bg1"/>
                </a:solidFill>
                <a:latin typeface="+mj-lt"/>
                <a:cs typeface="Times New Roman" panose="02020603050405020304" pitchFamily="18" charset="0"/>
              </a:rPr>
              <a:t>BioTherapeutics</a:t>
            </a:r>
            <a:r>
              <a:rPr lang="en-US" altLang="en-US" sz="2400" dirty="0">
                <a:solidFill>
                  <a:schemeClr val="bg1"/>
                </a:solidFill>
                <a:latin typeface="+mj-lt"/>
                <a:cs typeface="Times New Roman" panose="02020603050405020304" pitchFamily="18" charset="0"/>
              </a:rPr>
              <a:t> Pharmaceutical R &amp; D;   </a:t>
            </a:r>
            <a:r>
              <a:rPr lang="en-US" altLang="en-US" sz="2400" baseline="30000" dirty="0">
                <a:solidFill>
                  <a:schemeClr val="bg1"/>
                </a:solidFill>
                <a:latin typeface="+mj-lt"/>
                <a:cs typeface="Times New Roman" panose="02020603050405020304" pitchFamily="18" charset="0"/>
              </a:rPr>
              <a:t>2</a:t>
            </a:r>
            <a:r>
              <a:rPr lang="en-US" altLang="en-US" sz="2400" dirty="0">
                <a:solidFill>
                  <a:schemeClr val="bg1"/>
                </a:solidFill>
                <a:latin typeface="+mj-lt"/>
                <a:cs typeface="Times New Roman" panose="02020603050405020304" pitchFamily="18" charset="0"/>
              </a:rPr>
              <a:t> Lumetics Inc.</a:t>
            </a:r>
            <a:endParaRPr lang="en-US" sz="2400" b="1" dirty="0">
              <a:solidFill>
                <a:schemeClr val="bg1"/>
              </a:solidFill>
              <a:latin typeface="+mj-lt"/>
              <a:ea typeface="ＭＳ Ｐゴシック" charset="-128"/>
              <a:cs typeface="Times New Roman" panose="02020603050405020304" pitchFamily="18" charset="0"/>
            </a:endParaRPr>
          </a:p>
        </p:txBody>
      </p:sp>
      <p:sp>
        <p:nvSpPr>
          <p:cNvPr id="21" name="Text Box 36">
            <a:extLst>
              <a:ext uri="{FF2B5EF4-FFF2-40B4-BE49-F238E27FC236}">
                <a16:creationId xmlns:a16="http://schemas.microsoft.com/office/drawing/2014/main" id="{1F2375B1-01CC-4575-AD3B-7C99079E0B93}"/>
              </a:ext>
            </a:extLst>
          </p:cNvPr>
          <p:cNvSpPr txBox="1">
            <a:spLocks noChangeArrowheads="1"/>
          </p:cNvSpPr>
          <p:nvPr/>
        </p:nvSpPr>
        <p:spPr bwMode="auto">
          <a:xfrm>
            <a:off x="17280484" y="16786773"/>
            <a:ext cx="15321879" cy="911255"/>
          </a:xfrm>
          <a:prstGeom prst="rect">
            <a:avLst/>
          </a:prstGeom>
          <a:noFill/>
          <a:ln w="57150" cmpd="thinThick">
            <a:noFill/>
            <a:miter lim="800000"/>
            <a:headEnd/>
            <a:tailEnd/>
          </a:ln>
          <a:effectLst/>
        </p:spPr>
        <p:txBody>
          <a:bodyPr wrap="square" lIns="33763" tIns="16881" rIns="33763" bIns="16881">
            <a:spAutoFit/>
          </a:bodyPr>
          <a:lstStyle/>
          <a:p>
            <a:pPr defTabSz="295858" eaLnBrk="0" hangingPunct="0">
              <a:lnSpc>
                <a:spcPct val="95000"/>
              </a:lnSpc>
            </a:pPr>
            <a:r>
              <a:rPr lang="en-US" sz="2000" b="1" dirty="0">
                <a:solidFill>
                  <a:srgbClr val="0093CF"/>
                </a:solidFill>
                <a:latin typeface="+mj-lt"/>
                <a:cs typeface="Times New Roman" panose="02020603050405020304" pitchFamily="18" charset="0"/>
              </a:rPr>
              <a:t>REFERENCES</a:t>
            </a:r>
            <a:endParaRPr lang="en-US" sz="2000" baseline="30000" dirty="0">
              <a:solidFill>
                <a:srgbClr val="696A6C"/>
              </a:solidFill>
              <a:latin typeface="+mj-lt"/>
              <a:cs typeface="Times New Roman" panose="02020603050405020304" pitchFamily="18" charset="0"/>
            </a:endParaRPr>
          </a:p>
          <a:p>
            <a:pPr defTabSz="295858" eaLnBrk="0" hangingPunct="0">
              <a:lnSpc>
                <a:spcPct val="95000"/>
              </a:lnSpc>
            </a:pPr>
            <a:r>
              <a:rPr lang="en-US" sz="1000" dirty="0" err="1">
                <a:solidFill>
                  <a:srgbClr val="696A6C"/>
                </a:solidFill>
                <a:latin typeface="+mj-lt"/>
                <a:cs typeface="Times New Roman" panose="02020603050405020304" pitchFamily="18" charset="0"/>
              </a:rPr>
              <a:t>Strehl</a:t>
            </a:r>
            <a:r>
              <a:rPr lang="en-US" sz="1000" dirty="0">
                <a:solidFill>
                  <a:srgbClr val="696A6C"/>
                </a:solidFill>
                <a:latin typeface="+mj-lt"/>
                <a:cs typeface="Times New Roman" panose="02020603050405020304" pitchFamily="18" charset="0"/>
              </a:rPr>
              <a:t>, R., </a:t>
            </a:r>
            <a:r>
              <a:rPr lang="en-US" sz="1000" dirty="0" err="1">
                <a:solidFill>
                  <a:srgbClr val="696A6C"/>
                </a:solidFill>
                <a:latin typeface="+mj-lt"/>
                <a:cs typeface="Times New Roman" panose="02020603050405020304" pitchFamily="18" charset="0"/>
              </a:rPr>
              <a:t>Rombach-Riegraf</a:t>
            </a:r>
            <a:r>
              <a:rPr lang="en-US" sz="1000" dirty="0">
                <a:solidFill>
                  <a:srgbClr val="696A6C"/>
                </a:solidFill>
                <a:latin typeface="+mj-lt"/>
                <a:cs typeface="Times New Roman" panose="02020603050405020304" pitchFamily="18" charset="0"/>
              </a:rPr>
              <a:t>, V., Diez, M., </a:t>
            </a:r>
            <a:r>
              <a:rPr lang="en-US" sz="1000" dirty="0" err="1">
                <a:solidFill>
                  <a:srgbClr val="696A6C"/>
                </a:solidFill>
                <a:latin typeface="+mj-lt"/>
                <a:cs typeface="Times New Roman" panose="02020603050405020304" pitchFamily="18" charset="0"/>
              </a:rPr>
              <a:t>Egodage</a:t>
            </a:r>
            <a:r>
              <a:rPr lang="en-US" sz="1000" dirty="0">
                <a:solidFill>
                  <a:srgbClr val="696A6C"/>
                </a:solidFill>
                <a:latin typeface="+mj-lt"/>
                <a:cs typeface="Times New Roman" panose="02020603050405020304" pitchFamily="18" charset="0"/>
              </a:rPr>
              <a:t>, K. , </a:t>
            </a:r>
            <a:r>
              <a:rPr lang="en-US" sz="1000" dirty="0" err="1">
                <a:solidFill>
                  <a:srgbClr val="696A6C"/>
                </a:solidFill>
                <a:latin typeface="+mj-lt"/>
                <a:cs typeface="Times New Roman" panose="02020603050405020304" pitchFamily="18" charset="0"/>
              </a:rPr>
              <a:t>Blumel</a:t>
            </a:r>
            <a:r>
              <a:rPr lang="en-US" sz="1000" dirty="0">
                <a:solidFill>
                  <a:srgbClr val="696A6C"/>
                </a:solidFill>
                <a:latin typeface="+mj-lt"/>
                <a:cs typeface="Times New Roman" panose="02020603050405020304" pitchFamily="18" charset="0"/>
              </a:rPr>
              <a:t>, M., </a:t>
            </a:r>
            <a:r>
              <a:rPr lang="en-US" sz="1000" dirty="0" err="1">
                <a:solidFill>
                  <a:srgbClr val="696A6C"/>
                </a:solidFill>
                <a:latin typeface="+mj-lt"/>
                <a:cs typeface="Times New Roman" panose="02020603050405020304" pitchFamily="18" charset="0"/>
              </a:rPr>
              <a:t>Jeschke</a:t>
            </a:r>
            <a:r>
              <a:rPr lang="en-US" sz="1000" dirty="0">
                <a:solidFill>
                  <a:srgbClr val="696A6C"/>
                </a:solidFill>
                <a:latin typeface="+mj-lt"/>
                <a:cs typeface="Times New Roman" panose="02020603050405020304" pitchFamily="18" charset="0"/>
              </a:rPr>
              <a:t>, M., </a:t>
            </a:r>
            <a:r>
              <a:rPr lang="en-US" sz="1000" dirty="0" err="1">
                <a:solidFill>
                  <a:srgbClr val="696A6C"/>
                </a:solidFill>
                <a:latin typeface="+mj-lt"/>
                <a:cs typeface="Times New Roman" panose="02020603050405020304" pitchFamily="18" charset="0"/>
              </a:rPr>
              <a:t>Koulov</a:t>
            </a:r>
            <a:r>
              <a:rPr lang="en-US" sz="1000" dirty="0">
                <a:solidFill>
                  <a:srgbClr val="696A6C"/>
                </a:solidFill>
                <a:latin typeface="+mj-lt"/>
                <a:cs typeface="Times New Roman" panose="02020603050405020304" pitchFamily="18" charset="0"/>
              </a:rPr>
              <a:t>, A. V. "Discrimination between Silicone Oil Droplets and Protein Aggregates in Biopharmaceuticals: A Novel Multiparametric Image Filter for Sub-Visible Particles in Microflow Imaging Analysis." Pharm Res 29 (2011): 594-602</a:t>
            </a:r>
          </a:p>
          <a:p>
            <a:pPr defTabSz="295858" eaLnBrk="0" hangingPunct="0">
              <a:lnSpc>
                <a:spcPct val="95000"/>
              </a:lnSpc>
            </a:pPr>
            <a:endParaRPr lang="en-US" sz="1000" dirty="0">
              <a:solidFill>
                <a:srgbClr val="696A6C"/>
              </a:solidFill>
              <a:latin typeface="+mj-lt"/>
              <a:cs typeface="Times New Roman" panose="02020603050405020304" pitchFamily="18" charset="0"/>
            </a:endParaRPr>
          </a:p>
          <a:p>
            <a:pPr defTabSz="295858" eaLnBrk="0" hangingPunct="0">
              <a:lnSpc>
                <a:spcPct val="95000"/>
              </a:lnSpc>
            </a:pPr>
            <a:r>
              <a:rPr lang="en-US" sz="1000" dirty="0" err="1">
                <a:solidFill>
                  <a:srgbClr val="696A6C"/>
                </a:solidFill>
                <a:latin typeface="+mj-lt"/>
                <a:cs typeface="Times New Roman" panose="02020603050405020304" pitchFamily="18" charset="0"/>
              </a:rPr>
              <a:t>Zolls</a:t>
            </a:r>
            <a:r>
              <a:rPr lang="en-US" sz="1000" dirty="0">
                <a:solidFill>
                  <a:srgbClr val="696A6C"/>
                </a:solidFill>
                <a:latin typeface="+mj-lt"/>
                <a:cs typeface="Times New Roman" panose="02020603050405020304" pitchFamily="18" charset="0"/>
              </a:rPr>
              <a:t>, S., M. </a:t>
            </a:r>
            <a:r>
              <a:rPr lang="en-US" sz="1000" dirty="0" err="1">
                <a:solidFill>
                  <a:srgbClr val="696A6C"/>
                </a:solidFill>
                <a:latin typeface="+mj-lt"/>
                <a:cs typeface="Times New Roman" panose="02020603050405020304" pitchFamily="18" charset="0"/>
              </a:rPr>
              <a:t>Gregoritza</a:t>
            </a:r>
            <a:r>
              <a:rPr lang="en-US" sz="1000" dirty="0">
                <a:solidFill>
                  <a:srgbClr val="696A6C"/>
                </a:solidFill>
                <a:latin typeface="+mj-lt"/>
                <a:cs typeface="Times New Roman" panose="02020603050405020304" pitchFamily="18" charset="0"/>
              </a:rPr>
              <a:t>, R. </a:t>
            </a:r>
            <a:r>
              <a:rPr lang="en-US" sz="1000" dirty="0" err="1">
                <a:solidFill>
                  <a:srgbClr val="696A6C"/>
                </a:solidFill>
                <a:latin typeface="+mj-lt"/>
                <a:cs typeface="Times New Roman" panose="02020603050405020304" pitchFamily="18" charset="0"/>
              </a:rPr>
              <a:t>Tantipolphan</a:t>
            </a:r>
            <a:r>
              <a:rPr lang="en-US" sz="1000" dirty="0">
                <a:solidFill>
                  <a:srgbClr val="696A6C"/>
                </a:solidFill>
                <a:latin typeface="+mj-lt"/>
                <a:cs typeface="Times New Roman" panose="02020603050405020304" pitchFamily="18" charset="0"/>
              </a:rPr>
              <a:t>, M. </a:t>
            </a:r>
            <a:r>
              <a:rPr lang="en-US" sz="1000" dirty="0" err="1">
                <a:solidFill>
                  <a:srgbClr val="696A6C"/>
                </a:solidFill>
                <a:latin typeface="+mj-lt"/>
                <a:cs typeface="Times New Roman" panose="02020603050405020304" pitchFamily="18" charset="0"/>
              </a:rPr>
              <a:t>Wiggenhorn</a:t>
            </a:r>
            <a:r>
              <a:rPr lang="en-US" sz="1000" dirty="0">
                <a:solidFill>
                  <a:srgbClr val="696A6C"/>
                </a:solidFill>
                <a:latin typeface="+mj-lt"/>
                <a:cs typeface="Times New Roman" panose="02020603050405020304" pitchFamily="18" charset="0"/>
              </a:rPr>
              <a:t>, G. Winter, W. </a:t>
            </a:r>
            <a:r>
              <a:rPr lang="en-US" sz="1000" dirty="0" err="1">
                <a:solidFill>
                  <a:srgbClr val="696A6C"/>
                </a:solidFill>
                <a:latin typeface="+mj-lt"/>
                <a:cs typeface="Times New Roman" panose="02020603050405020304" pitchFamily="18" charset="0"/>
              </a:rPr>
              <a:t>Friess</a:t>
            </a:r>
            <a:r>
              <a:rPr lang="en-US" sz="1000" dirty="0">
                <a:solidFill>
                  <a:srgbClr val="696A6C"/>
                </a:solidFill>
                <a:latin typeface="+mj-lt"/>
                <a:cs typeface="Times New Roman" panose="02020603050405020304" pitchFamily="18" charset="0"/>
              </a:rPr>
              <a:t>, and A. </a:t>
            </a:r>
            <a:r>
              <a:rPr lang="en-US" sz="1000" dirty="0" err="1">
                <a:solidFill>
                  <a:srgbClr val="696A6C"/>
                </a:solidFill>
                <a:latin typeface="+mj-lt"/>
                <a:cs typeface="Times New Roman" panose="02020603050405020304" pitchFamily="18" charset="0"/>
              </a:rPr>
              <a:t>Hawe</a:t>
            </a:r>
            <a:r>
              <a:rPr lang="en-US" sz="1000" dirty="0">
                <a:solidFill>
                  <a:srgbClr val="696A6C"/>
                </a:solidFill>
                <a:latin typeface="+mj-lt"/>
                <a:cs typeface="Times New Roman" panose="02020603050405020304" pitchFamily="18" charset="0"/>
              </a:rPr>
              <a:t>. "How Subvisible Particles Become Invisible-Relevance of the Refractive Index for Protein Particle Analysis." J Pharm Sci 102, no. 5 (May 2013): 1434-46. </a:t>
            </a:r>
          </a:p>
        </p:txBody>
      </p:sp>
      <p:sp>
        <p:nvSpPr>
          <p:cNvPr id="22" name="TextBox 24">
            <a:extLst>
              <a:ext uri="{FF2B5EF4-FFF2-40B4-BE49-F238E27FC236}">
                <a16:creationId xmlns:a16="http://schemas.microsoft.com/office/drawing/2014/main" id="{B3A6E7F8-4546-49CB-9A71-2AAB0DF2BE90}"/>
              </a:ext>
            </a:extLst>
          </p:cNvPr>
          <p:cNvSpPr txBox="1">
            <a:spLocks noChangeArrowheads="1"/>
          </p:cNvSpPr>
          <p:nvPr/>
        </p:nvSpPr>
        <p:spPr bwMode="auto">
          <a:xfrm>
            <a:off x="250046" y="3225436"/>
            <a:ext cx="5949510" cy="5667647"/>
          </a:xfrm>
          <a:prstGeom prst="rect">
            <a:avLst/>
          </a:prstGeom>
          <a:solidFill>
            <a:srgbClr val="E6E0E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88333" tIns="44167" rIns="88333" bIns="44167">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1159"/>
              </a:spcAft>
              <a:defRPr/>
            </a:pPr>
            <a:r>
              <a:rPr lang="en-US" altLang="en-US" sz="2000" b="1" dirty="0">
                <a:solidFill>
                  <a:srgbClr val="4A245E"/>
                </a:solidFill>
                <a:latin typeface="+mj-lt"/>
                <a:cs typeface="Times New Roman" panose="02020603050405020304" pitchFamily="18" charset="0"/>
              </a:rPr>
              <a:t>ABSTRACT</a:t>
            </a:r>
          </a:p>
          <a:p>
            <a:pPr algn="just" defTabSz="2119296">
              <a:lnSpc>
                <a:spcPct val="95000"/>
              </a:lnSpc>
            </a:pPr>
            <a:r>
              <a:rPr lang="en-US" sz="1400" dirty="0">
                <a:solidFill>
                  <a:schemeClr val="tx1">
                    <a:lumMod val="50000"/>
                  </a:schemeClr>
                </a:solidFill>
                <a:latin typeface="+mj-lt"/>
                <a:ea typeface="ＭＳ Ｐゴシック" charset="-128"/>
                <a:cs typeface="Times New Roman" panose="02020603050405020304" pitchFamily="18" charset="0"/>
              </a:rPr>
              <a:t>Distinguishing between silicone oil vs. non-silicone oil particulates in protein formulations is important both in terms of accurately detecting protein aggregation during stress/stability, as well as for studying the protein-silicone oil interactions. </a:t>
            </a:r>
          </a:p>
          <a:p>
            <a:pPr algn="just" defTabSz="2119296">
              <a:lnSpc>
                <a:spcPct val="95000"/>
              </a:lnSpc>
            </a:pPr>
            <a:endParaRPr lang="en-US" sz="1400" dirty="0">
              <a:solidFill>
                <a:schemeClr val="tx1">
                  <a:lumMod val="50000"/>
                </a:schemeClr>
              </a:solidFill>
              <a:latin typeface="+mj-lt"/>
              <a:ea typeface="ＭＳ Ｐゴシック" charset="-128"/>
              <a:cs typeface="Times New Roman" panose="02020603050405020304" pitchFamily="18" charset="0"/>
            </a:endParaRPr>
          </a:p>
          <a:p>
            <a:pPr algn="just" defTabSz="2119296">
              <a:lnSpc>
                <a:spcPct val="95000"/>
              </a:lnSpc>
            </a:pPr>
            <a:r>
              <a:rPr lang="en-US" sz="1400" dirty="0" err="1">
                <a:solidFill>
                  <a:schemeClr val="tx1">
                    <a:lumMod val="50000"/>
                  </a:schemeClr>
                </a:solidFill>
                <a:latin typeface="+mj-lt"/>
                <a:ea typeface="ＭＳ Ｐゴシック" charset="-128"/>
                <a:cs typeface="Times New Roman" panose="02020603050405020304" pitchFamily="18" charset="0"/>
              </a:rPr>
              <a:t>Strehl</a:t>
            </a:r>
            <a:r>
              <a:rPr lang="en-US" sz="1400" dirty="0">
                <a:solidFill>
                  <a:schemeClr val="tx1">
                    <a:lumMod val="50000"/>
                  </a:schemeClr>
                </a:solidFill>
                <a:latin typeface="+mj-lt"/>
                <a:ea typeface="ＭＳ Ｐゴシック" charset="-128"/>
                <a:cs typeface="Times New Roman" panose="02020603050405020304" pitchFamily="18" charset="0"/>
              </a:rPr>
              <a:t> et al. first reported a multi-parametric S-factor function capable of electronically filtering particles from data generated using a </a:t>
            </a:r>
            <a:r>
              <a:rPr lang="en-US" sz="1400" dirty="0" err="1">
                <a:solidFill>
                  <a:schemeClr val="tx1">
                    <a:lumMod val="50000"/>
                  </a:schemeClr>
                </a:solidFill>
                <a:latin typeface="+mj-lt"/>
                <a:ea typeface="ＭＳ Ｐゴシック" charset="-128"/>
                <a:cs typeface="Times New Roman" panose="02020603050405020304" pitchFamily="18" charset="0"/>
              </a:rPr>
              <a:t>ProteinSimple</a:t>
            </a:r>
            <a:r>
              <a:rPr lang="en-US" sz="1400" dirty="0">
                <a:solidFill>
                  <a:schemeClr val="tx1">
                    <a:lumMod val="50000"/>
                  </a:schemeClr>
                </a:solidFill>
                <a:latin typeface="+mj-lt"/>
                <a:ea typeface="ＭＳ Ｐゴシック" charset="-128"/>
                <a:cs typeface="Times New Roman" panose="02020603050405020304" pitchFamily="18" charset="0"/>
              </a:rPr>
              <a:t> MFI 4100 flow microscopy system with a 400 µm flow cell. However, any function permitting distinction between silicone oil and proteinaceous particulates is dependent both on the optics and image processing of the flow microscopy system utilized, as well as the optical properties of the sample (i.e. difference in refractive Index between fluid and particulate).  Therefore, time-consuming offline data processing may be needed for S-factor optimization in each instance. To simplify the time consuming assessment and address optical properties challenges, we took an approach of understanding refractive properties of silicone oil/protein mixtures and used this to create an effective silicone oil filter using the </a:t>
            </a:r>
            <a:r>
              <a:rPr lang="en-US" sz="1400" dirty="0" err="1">
                <a:solidFill>
                  <a:schemeClr val="tx1">
                    <a:lumMod val="50000"/>
                  </a:schemeClr>
                </a:solidFill>
                <a:latin typeface="+mj-lt"/>
                <a:ea typeface="ＭＳ Ｐゴシック" charset="-128"/>
                <a:cs typeface="Times New Roman" panose="02020603050405020304" pitchFamily="18" charset="0"/>
              </a:rPr>
              <a:t>Lumetics</a:t>
            </a:r>
            <a:r>
              <a:rPr lang="en-US" sz="1400" dirty="0">
                <a:solidFill>
                  <a:schemeClr val="tx1">
                    <a:lumMod val="50000"/>
                  </a:schemeClr>
                </a:solidFill>
                <a:latin typeface="+mj-lt"/>
                <a:ea typeface="ＭＳ Ｐゴシック" charset="-128"/>
                <a:cs typeface="Times New Roman" panose="02020603050405020304" pitchFamily="18" charset="0"/>
              </a:rPr>
              <a:t> LINK software package. </a:t>
            </a:r>
          </a:p>
          <a:p>
            <a:pPr algn="just" defTabSz="2119296">
              <a:lnSpc>
                <a:spcPct val="95000"/>
              </a:lnSpc>
            </a:pPr>
            <a:endParaRPr lang="en-US" sz="1400" dirty="0">
              <a:solidFill>
                <a:schemeClr val="tx1">
                  <a:lumMod val="50000"/>
                </a:schemeClr>
              </a:solidFill>
              <a:latin typeface="+mj-lt"/>
              <a:ea typeface="ＭＳ Ｐゴシック" charset="-128"/>
              <a:cs typeface="Times New Roman" panose="02020603050405020304" pitchFamily="18" charset="0"/>
            </a:endParaRPr>
          </a:p>
          <a:p>
            <a:pPr algn="just" defTabSz="2119296">
              <a:lnSpc>
                <a:spcPct val="95000"/>
              </a:lnSpc>
            </a:pPr>
            <a:r>
              <a:rPr lang="en-US" sz="1400" dirty="0">
                <a:solidFill>
                  <a:schemeClr val="tx1">
                    <a:lumMod val="50000"/>
                  </a:schemeClr>
                </a:solidFill>
                <a:latin typeface="+mj-lt"/>
                <a:ea typeface="ＭＳ Ｐゴシック" charset="-128"/>
                <a:cs typeface="Times New Roman" panose="02020603050405020304" pitchFamily="18" charset="0"/>
              </a:rPr>
              <a:t>In this poster an S-factor style filter was generated and applied to silicone oil and protein mixtures from data collected with a MFI 4200/5200 system and a 100 µm flow cell. A discussion on silicone oil quantification limitations due to a shift in solution refractive properties, as well as the linearity observed within silicone oil/protein mixtures as a function of specific particulate size ranges, will be presented. </a:t>
            </a:r>
          </a:p>
        </p:txBody>
      </p:sp>
      <p:sp>
        <p:nvSpPr>
          <p:cNvPr id="24" name="TextBox 34">
            <a:extLst>
              <a:ext uri="{FF2B5EF4-FFF2-40B4-BE49-F238E27FC236}">
                <a16:creationId xmlns:a16="http://schemas.microsoft.com/office/drawing/2014/main" id="{70532D29-60DD-4420-9CF6-23D6FC5CC8E8}"/>
              </a:ext>
            </a:extLst>
          </p:cNvPr>
          <p:cNvSpPr txBox="1">
            <a:spLocks noChangeArrowheads="1"/>
          </p:cNvSpPr>
          <p:nvPr/>
        </p:nvSpPr>
        <p:spPr bwMode="auto">
          <a:xfrm>
            <a:off x="17261130" y="13326390"/>
            <a:ext cx="15451122" cy="3351628"/>
          </a:xfrm>
          <a:prstGeom prst="rect">
            <a:avLst/>
          </a:prstGeom>
          <a:solidFill>
            <a:srgbClr val="E6E0E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88333" tIns="44167" rIns="88333" bIns="44167">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1159"/>
              </a:spcAft>
              <a:defRPr/>
            </a:pPr>
            <a:r>
              <a:rPr lang="en-US" altLang="en-US" sz="2000" b="1" dirty="0">
                <a:solidFill>
                  <a:srgbClr val="4A245E"/>
                </a:solidFill>
                <a:latin typeface="+mj-lt"/>
                <a:cs typeface="Times New Roman" panose="02020603050405020304" pitchFamily="18" charset="0"/>
              </a:rPr>
              <a:t>CONCLUSION</a:t>
            </a:r>
          </a:p>
          <a:p>
            <a:r>
              <a:rPr lang="en-US" sz="1400" dirty="0">
                <a:latin typeface="+mj-lt"/>
              </a:rPr>
              <a:t>S-factor can be calculated for various flow imaging systems with different optical configurations. Yet silicone filters are strongly affected by the optical properties of a flow imaging system.</a:t>
            </a:r>
          </a:p>
          <a:p>
            <a:r>
              <a:rPr lang="en-US" sz="1400" dirty="0">
                <a:latin typeface="+mj-lt"/>
              </a:rPr>
              <a:t>While electronic separation can be used for the sizes in the 3-5 µm range, for MFI 4200/5200 it is suggested to limit the use of S-factor to ≥ 5 µm range where the errors are expected not to exceed 3% and images are available to confirm the separation quality. Caution needs to be used with interpreting information received from low count samples. In order to obtain the highest quality data, counts in the samples need to exceed those in the background at least 10-fold (signal to noise ratio ≥10).</a:t>
            </a:r>
          </a:p>
          <a:p>
            <a:r>
              <a:rPr lang="en-US" sz="1400" dirty="0">
                <a:latin typeface="+mj-lt"/>
              </a:rPr>
              <a:t> </a:t>
            </a:r>
          </a:p>
          <a:p>
            <a:r>
              <a:rPr lang="en-US" sz="1400" dirty="0">
                <a:latin typeface="+mj-lt"/>
              </a:rPr>
              <a:t>Silicone oil is transparent for visible wavelengths, and therefore particle imaging/detection in a bright-field system such as MFI is due to the refractive index difference (delta RI) alone between the silicone oil and the carrier fluid. The combination of delta RI effects and the spherical shape of silicone oil droplets provides a lensing effect in the particle image, which can result in image characteristics that change as a function of delta RI. For cases where the carrier fluid’s refractive index gets close to that of silicone oil, very little light is refracted, and the particle can disappear to the imaging system completely. For the S-factor to work properly, it is suggested not to exceed delta RI of 0.065 unless additional validation is performed. </a:t>
            </a:r>
          </a:p>
          <a:p>
            <a:r>
              <a:rPr lang="en-US" sz="1400" dirty="0">
                <a:latin typeface="+mj-lt"/>
              </a:rPr>
              <a:t> </a:t>
            </a:r>
          </a:p>
          <a:p>
            <a:r>
              <a:rPr lang="en-US" sz="1400" dirty="0">
                <a:latin typeface="+mj-lt"/>
              </a:rPr>
              <a:t>For the mixture of protein, source of aggregation (such as heat or pH), as well as type of the source a protein, may </a:t>
            </a:r>
            <a:r>
              <a:rPr lang="en-US" sz="1400">
                <a:latin typeface="+mj-lt"/>
              </a:rPr>
              <a:t>have an effect </a:t>
            </a:r>
            <a:r>
              <a:rPr lang="en-US" sz="1400" dirty="0">
                <a:latin typeface="+mj-lt"/>
              </a:rPr>
              <a:t>on the separation linearity for different size ranges. Interaction of silicone and protein is suspected. </a:t>
            </a:r>
            <a:r>
              <a:rPr lang="en-CA" sz="1400" dirty="0">
                <a:latin typeface="+mj-lt"/>
              </a:rPr>
              <a:t>Further work is needed to understand the exact phenomena of silicone and protein aggregates interactions in these systems by utilizing biophysical instrumentation. </a:t>
            </a:r>
            <a:endParaRPr lang="en-US" sz="1400" dirty="0">
              <a:latin typeface="+mj-lt"/>
            </a:endParaRPr>
          </a:p>
        </p:txBody>
      </p:sp>
      <p:sp>
        <p:nvSpPr>
          <p:cNvPr id="26" name="TextBox 29">
            <a:extLst>
              <a:ext uri="{FF2B5EF4-FFF2-40B4-BE49-F238E27FC236}">
                <a16:creationId xmlns:a16="http://schemas.microsoft.com/office/drawing/2014/main" id="{1EADCF28-9713-4B7A-953B-54140C29D381}"/>
              </a:ext>
            </a:extLst>
          </p:cNvPr>
          <p:cNvSpPr txBox="1">
            <a:spLocks noChangeArrowheads="1"/>
          </p:cNvSpPr>
          <p:nvPr/>
        </p:nvSpPr>
        <p:spPr bwMode="auto">
          <a:xfrm>
            <a:off x="17213263" y="17732168"/>
            <a:ext cx="14884006" cy="766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8333" tIns="44167" rIns="88333" bIns="44167">
            <a:spAutoFit/>
          </a:bodyPr>
          <a:lstStyle/>
          <a:p>
            <a:pPr>
              <a:lnSpc>
                <a:spcPct val="150000"/>
              </a:lnSpc>
            </a:pPr>
            <a:r>
              <a:rPr lang="en-US" altLang="en-US" sz="2000" b="1" dirty="0">
                <a:solidFill>
                  <a:srgbClr val="0093CF"/>
                </a:solidFill>
                <a:latin typeface="+mj-lt"/>
                <a:cs typeface="Times New Roman" panose="02020603050405020304" pitchFamily="18" charset="0"/>
              </a:rPr>
              <a:t>ACKNOWLEDGEMENTS</a:t>
            </a:r>
          </a:p>
          <a:p>
            <a:r>
              <a:rPr lang="pt-BR" altLang="en-US" sz="1400" dirty="0">
                <a:latin typeface="+mj-lt"/>
                <a:cs typeface="Times New Roman" panose="02020603050405020304" pitchFamily="18" charset="0"/>
              </a:rPr>
              <a:t>The authors would like to thank Satish Singh and Priya Saambhavi for their contributions to the study.</a:t>
            </a:r>
            <a:endParaRPr lang="en-US" altLang="en-US" sz="1400" b="1" i="1" dirty="0">
              <a:solidFill>
                <a:srgbClr val="0093CF"/>
              </a:solidFill>
              <a:latin typeface="+mj-lt"/>
              <a:cs typeface="Times New Roman" panose="02020603050405020304" pitchFamily="18" charset="0"/>
            </a:endParaRPr>
          </a:p>
        </p:txBody>
      </p:sp>
      <p:sp>
        <p:nvSpPr>
          <p:cNvPr id="28" name="TextBox 27">
            <a:extLst>
              <a:ext uri="{FF2B5EF4-FFF2-40B4-BE49-F238E27FC236}">
                <a16:creationId xmlns:a16="http://schemas.microsoft.com/office/drawing/2014/main" id="{5CB10563-E182-4618-9905-3E3A9CAC8C2C}"/>
              </a:ext>
            </a:extLst>
          </p:cNvPr>
          <p:cNvSpPr txBox="1"/>
          <p:nvPr/>
        </p:nvSpPr>
        <p:spPr>
          <a:xfrm>
            <a:off x="234420" y="8988985"/>
            <a:ext cx="5945420" cy="1292603"/>
          </a:xfrm>
          <a:prstGeom prst="rect">
            <a:avLst/>
          </a:prstGeom>
          <a:noFill/>
          <a:ln>
            <a:noFill/>
          </a:ln>
        </p:spPr>
        <p:txBody>
          <a:bodyPr wrap="square" lIns="88333" tIns="44167" rIns="88333" bIns="44167">
            <a:spAutoFit/>
          </a:bodyPr>
          <a:lstStyle/>
          <a:p>
            <a:pPr>
              <a:spcAft>
                <a:spcPts val="580"/>
              </a:spcAft>
              <a:defRPr/>
            </a:pPr>
            <a:r>
              <a:rPr lang="en-US" sz="2000" b="1" dirty="0">
                <a:solidFill>
                  <a:srgbClr val="0093CF"/>
                </a:solidFill>
                <a:latin typeface="+mj-lt"/>
                <a:cs typeface="Times New Roman" panose="02020603050405020304" pitchFamily="18" charset="0"/>
              </a:rPr>
              <a:t>INSTRUMENTS</a:t>
            </a:r>
            <a:endParaRPr lang="en-US" altLang="en-US" b="1" dirty="0">
              <a:solidFill>
                <a:srgbClr val="4A245E"/>
              </a:solidFill>
              <a:latin typeface="+mj-lt"/>
              <a:cs typeface="Times New Roman" panose="02020603050405020304" pitchFamily="18" charset="0"/>
            </a:endParaRPr>
          </a:p>
          <a:p>
            <a:pPr algn="just" defTabSz="2119296">
              <a:lnSpc>
                <a:spcPct val="95000"/>
              </a:lnSpc>
            </a:pPr>
            <a:r>
              <a:rPr lang="en-CA" sz="1400" dirty="0">
                <a:solidFill>
                  <a:schemeClr val="tx1">
                    <a:lumMod val="50000"/>
                  </a:schemeClr>
                </a:solidFill>
                <a:latin typeface="+mj-lt"/>
                <a:ea typeface="ＭＳ Ｐゴシック" charset="-128"/>
                <a:cs typeface="Times New Roman" panose="02020603050405020304" pitchFamily="18" charset="0"/>
              </a:rPr>
              <a:t>MFI data were collected using </a:t>
            </a:r>
            <a:r>
              <a:rPr lang="en-CA" sz="1400" dirty="0" err="1">
                <a:solidFill>
                  <a:schemeClr val="tx1">
                    <a:lumMod val="50000"/>
                  </a:schemeClr>
                </a:solidFill>
                <a:latin typeface="+mj-lt"/>
                <a:ea typeface="ＭＳ Ｐゴシック" charset="-128"/>
                <a:cs typeface="Times New Roman" panose="02020603050405020304" pitchFamily="18" charset="0"/>
              </a:rPr>
              <a:t>ProteinSimple</a:t>
            </a:r>
            <a:r>
              <a:rPr lang="en-CA" sz="1400" dirty="0">
                <a:solidFill>
                  <a:schemeClr val="tx1">
                    <a:lumMod val="50000"/>
                  </a:schemeClr>
                </a:solidFill>
                <a:latin typeface="+mj-lt"/>
                <a:ea typeface="ＭＳ Ｐゴシック" charset="-128"/>
                <a:cs typeface="Times New Roman" panose="02020603050405020304" pitchFamily="18" charset="0"/>
              </a:rPr>
              <a:t> MFI 4200 and 5200 instruments in manual mode, equipped with a 100 µm flow cell.</a:t>
            </a:r>
          </a:p>
          <a:p>
            <a:pPr algn="just" defTabSz="2119296">
              <a:lnSpc>
                <a:spcPct val="95000"/>
              </a:lnSpc>
            </a:pPr>
            <a:r>
              <a:rPr lang="en-CA" sz="1400" dirty="0">
                <a:solidFill>
                  <a:schemeClr val="tx1">
                    <a:lumMod val="50000"/>
                  </a:schemeClr>
                </a:solidFill>
                <a:latin typeface="+mj-lt"/>
                <a:ea typeface="ＭＳ Ｐゴシック" charset="-128"/>
                <a:cs typeface="Times New Roman" panose="02020603050405020304" pitchFamily="18" charset="0"/>
              </a:rPr>
              <a:t>Refractive Index data were collected </a:t>
            </a:r>
            <a:r>
              <a:rPr lang="en-US" sz="1400" dirty="0">
                <a:solidFill>
                  <a:schemeClr val="tx1">
                    <a:lumMod val="50000"/>
                  </a:schemeClr>
                </a:solidFill>
                <a:latin typeface="+mj-lt"/>
                <a:ea typeface="ＭＳ Ｐゴシック" charset="-128"/>
                <a:cs typeface="Times New Roman" panose="02020603050405020304" pitchFamily="18" charset="0"/>
              </a:rPr>
              <a:t> at  room temperature </a:t>
            </a:r>
            <a:r>
              <a:rPr lang="en-CA" sz="1400" dirty="0">
                <a:solidFill>
                  <a:schemeClr val="tx1">
                    <a:lumMod val="50000"/>
                  </a:schemeClr>
                </a:solidFill>
                <a:latin typeface="+mj-lt"/>
                <a:ea typeface="ＭＳ Ｐゴシック" charset="-128"/>
                <a:cs typeface="Times New Roman" panose="02020603050405020304" pitchFamily="18" charset="0"/>
              </a:rPr>
              <a:t>on </a:t>
            </a:r>
            <a:r>
              <a:rPr lang="en-US" sz="1400" dirty="0">
                <a:solidFill>
                  <a:schemeClr val="tx1">
                    <a:lumMod val="50000"/>
                  </a:schemeClr>
                </a:solidFill>
                <a:latin typeface="+mj-lt"/>
                <a:ea typeface="ＭＳ Ｐゴシック" charset="-128"/>
                <a:cs typeface="Times New Roman" panose="02020603050405020304" pitchFamily="18" charset="0"/>
              </a:rPr>
              <a:t>Reichert Arias 500 Leica instrument with 589 nm wavelength light source.</a:t>
            </a:r>
            <a:endParaRPr lang="en-CA" sz="1400" dirty="0">
              <a:solidFill>
                <a:schemeClr val="tx1">
                  <a:lumMod val="50000"/>
                </a:schemeClr>
              </a:solidFill>
              <a:latin typeface="+mj-lt"/>
              <a:ea typeface="ＭＳ Ｐゴシック" charset="-128"/>
              <a:cs typeface="Times New Roman" panose="02020603050405020304" pitchFamily="18" charset="0"/>
            </a:endParaRPr>
          </a:p>
        </p:txBody>
      </p:sp>
      <p:graphicFrame>
        <p:nvGraphicFramePr>
          <p:cNvPr id="29" name="Table 28">
            <a:extLst>
              <a:ext uri="{FF2B5EF4-FFF2-40B4-BE49-F238E27FC236}">
                <a16:creationId xmlns:a16="http://schemas.microsoft.com/office/drawing/2014/main" id="{4086F045-A25D-4092-B9BF-298911479F68}"/>
              </a:ext>
            </a:extLst>
          </p:cNvPr>
          <p:cNvGraphicFramePr>
            <a:graphicFrameLocks noGrp="1"/>
          </p:cNvGraphicFramePr>
          <p:nvPr>
            <p:extLst>
              <p:ext uri="{D42A27DB-BD31-4B8C-83A1-F6EECF244321}">
                <p14:modId xmlns:p14="http://schemas.microsoft.com/office/powerpoint/2010/main" val="2197128736"/>
              </p:ext>
            </p:extLst>
          </p:nvPr>
        </p:nvGraphicFramePr>
        <p:xfrm>
          <a:off x="6436144" y="12088969"/>
          <a:ext cx="7293712" cy="2970609"/>
        </p:xfrm>
        <a:graphic>
          <a:graphicData uri="http://schemas.openxmlformats.org/drawingml/2006/table">
            <a:tbl>
              <a:tblPr>
                <a:tableStyleId>{B301B821-A1FF-4177-AEE7-76D212191A09}</a:tableStyleId>
              </a:tblPr>
              <a:tblGrid>
                <a:gridCol w="1282872">
                  <a:extLst>
                    <a:ext uri="{9D8B030D-6E8A-4147-A177-3AD203B41FA5}">
                      <a16:colId xmlns:a16="http://schemas.microsoft.com/office/drawing/2014/main" val="20000"/>
                    </a:ext>
                  </a:extLst>
                </a:gridCol>
                <a:gridCol w="562946">
                  <a:extLst>
                    <a:ext uri="{9D8B030D-6E8A-4147-A177-3AD203B41FA5}">
                      <a16:colId xmlns:a16="http://schemas.microsoft.com/office/drawing/2014/main" val="20001"/>
                    </a:ext>
                  </a:extLst>
                </a:gridCol>
                <a:gridCol w="739292">
                  <a:extLst>
                    <a:ext uri="{9D8B030D-6E8A-4147-A177-3AD203B41FA5}">
                      <a16:colId xmlns:a16="http://schemas.microsoft.com/office/drawing/2014/main" val="20002"/>
                    </a:ext>
                  </a:extLst>
                </a:gridCol>
                <a:gridCol w="841029">
                  <a:extLst>
                    <a:ext uri="{9D8B030D-6E8A-4147-A177-3AD203B41FA5}">
                      <a16:colId xmlns:a16="http://schemas.microsoft.com/office/drawing/2014/main" val="20003"/>
                    </a:ext>
                  </a:extLst>
                </a:gridCol>
                <a:gridCol w="881917">
                  <a:extLst>
                    <a:ext uri="{9D8B030D-6E8A-4147-A177-3AD203B41FA5}">
                      <a16:colId xmlns:a16="http://schemas.microsoft.com/office/drawing/2014/main" val="20004"/>
                    </a:ext>
                  </a:extLst>
                </a:gridCol>
                <a:gridCol w="2985656">
                  <a:extLst>
                    <a:ext uri="{9D8B030D-6E8A-4147-A177-3AD203B41FA5}">
                      <a16:colId xmlns:a16="http://schemas.microsoft.com/office/drawing/2014/main" val="20005"/>
                    </a:ext>
                  </a:extLst>
                </a:gridCol>
              </a:tblGrid>
              <a:tr h="689845">
                <a:tc>
                  <a:txBody>
                    <a:bodyPr/>
                    <a:lstStyle/>
                    <a:p>
                      <a:pPr algn="l" fontAlgn="b"/>
                      <a:r>
                        <a:rPr lang="en-US" sz="1000" kern="1200" dirty="0">
                          <a:solidFill>
                            <a:schemeClr val="bg1"/>
                          </a:solidFill>
                          <a:latin typeface="Times New Roman" panose="02020603050405020304" pitchFamily="18" charset="0"/>
                          <a:ea typeface="+mn-ea"/>
                          <a:cs typeface="Times New Roman" panose="02020603050405020304" pitchFamily="18" charset="0"/>
                        </a:rPr>
                        <a:t>Sample Type</a:t>
                      </a:r>
                    </a:p>
                  </a:txBody>
                  <a:tcPr marL="46800" marR="5443" marT="5443"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solidFill>
                      <a:schemeClr val="accent1"/>
                    </a:solidFill>
                  </a:tcPr>
                </a:tc>
                <a:tc>
                  <a:txBody>
                    <a:bodyPr/>
                    <a:lstStyle/>
                    <a:p>
                      <a:pPr algn="ctr" fontAlgn="b"/>
                      <a:r>
                        <a:rPr lang="en-US" sz="1000" kern="1200" dirty="0">
                          <a:solidFill>
                            <a:schemeClr val="bg1"/>
                          </a:solidFill>
                          <a:latin typeface="Times New Roman" panose="02020603050405020304" pitchFamily="18" charset="0"/>
                          <a:ea typeface="+mn-ea"/>
                          <a:cs typeface="Times New Roman" panose="02020603050405020304" pitchFamily="18" charset="0"/>
                        </a:rPr>
                        <a:t> RI at </a:t>
                      </a:r>
                    </a:p>
                    <a:p>
                      <a:pPr algn="ctr" fontAlgn="b"/>
                      <a:r>
                        <a:rPr lang="en-US" sz="1000" kern="1200" dirty="0">
                          <a:solidFill>
                            <a:schemeClr val="bg1"/>
                          </a:solidFill>
                          <a:latin typeface="Times New Roman" panose="02020603050405020304" pitchFamily="18" charset="0"/>
                          <a:ea typeface="+mn-ea"/>
                          <a:cs typeface="Times New Roman" panose="02020603050405020304" pitchFamily="18" charset="0"/>
                        </a:rPr>
                        <a:t>589 nm</a:t>
                      </a:r>
                    </a:p>
                  </a:txBody>
                  <a:tcPr marL="5443" marR="5443" marT="54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solidFill>
                      <a:schemeClr val="accent1"/>
                    </a:solidFill>
                  </a:tcPr>
                </a:tc>
                <a:tc>
                  <a:txBody>
                    <a:bodyPr/>
                    <a:lstStyle/>
                    <a:p>
                      <a:pPr algn="ctr" fontAlgn="b"/>
                      <a:r>
                        <a:rPr lang="en-US" sz="1000" kern="1200" dirty="0">
                          <a:solidFill>
                            <a:schemeClr val="bg1"/>
                          </a:solidFill>
                          <a:latin typeface="Times New Roman" panose="02020603050405020304" pitchFamily="18" charset="0"/>
                          <a:ea typeface="+mn-ea"/>
                          <a:cs typeface="Times New Roman" panose="02020603050405020304" pitchFamily="18" charset="0"/>
                        </a:rPr>
                        <a:t>Delta RI from Silicone (1.41)</a:t>
                      </a:r>
                    </a:p>
                  </a:txBody>
                  <a:tcPr marL="5443" marR="5443" marT="54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solidFill>
                      <a:schemeClr val="accent1"/>
                    </a:solidFill>
                  </a:tcPr>
                </a:tc>
                <a:tc>
                  <a:txBody>
                    <a:bodyPr/>
                    <a:lstStyle/>
                    <a:p>
                      <a:pPr algn="ctr" fontAlgn="b"/>
                      <a:r>
                        <a:rPr lang="en-US" sz="1000" kern="1200" dirty="0">
                          <a:solidFill>
                            <a:schemeClr val="bg1"/>
                          </a:solidFill>
                          <a:latin typeface="Times New Roman" panose="02020603050405020304" pitchFamily="18" charset="0"/>
                          <a:ea typeface="+mn-ea"/>
                          <a:cs typeface="Times New Roman" panose="02020603050405020304" pitchFamily="18" charset="0"/>
                        </a:rPr>
                        <a:t>MFI Counts/mL ≥</a:t>
                      </a:r>
                      <a:r>
                        <a:rPr lang="en-US" sz="1000" kern="1200" baseline="0" dirty="0">
                          <a:solidFill>
                            <a:schemeClr val="bg1"/>
                          </a:solidFill>
                          <a:latin typeface="Times New Roman" panose="02020603050405020304" pitchFamily="18" charset="0"/>
                          <a:ea typeface="+mn-ea"/>
                          <a:cs typeface="Times New Roman" panose="02020603050405020304" pitchFamily="18" charset="0"/>
                        </a:rPr>
                        <a:t> 5 </a:t>
                      </a:r>
                      <a:r>
                        <a:rPr lang="en-US" sz="1000" u="none" strike="noStrike" dirty="0">
                          <a:solidFill>
                            <a:schemeClr val="bg1"/>
                          </a:solidFill>
                          <a:effectLst/>
                          <a:latin typeface="Times New Roman" panose="02020603050405020304" pitchFamily="18" charset="0"/>
                          <a:cs typeface="Times New Roman" panose="02020603050405020304" pitchFamily="18" charset="0"/>
                        </a:rPr>
                        <a:t>µm</a:t>
                      </a:r>
                      <a:endParaRPr lang="en-US" sz="1000" kern="1200" dirty="0">
                        <a:solidFill>
                          <a:schemeClr val="bg1"/>
                        </a:solidFill>
                        <a:latin typeface="Times New Roman" panose="02020603050405020304" pitchFamily="18" charset="0"/>
                        <a:ea typeface="+mn-ea"/>
                        <a:cs typeface="Times New Roman" panose="02020603050405020304" pitchFamily="18" charset="0"/>
                      </a:endParaRPr>
                    </a:p>
                  </a:txBody>
                  <a:tcPr marL="5443" marR="5443" marT="54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solidFill>
                      <a:schemeClr val="accent1"/>
                    </a:solidFill>
                  </a:tcPr>
                </a:tc>
                <a:tc>
                  <a:txBody>
                    <a:bodyPr/>
                    <a:lstStyle/>
                    <a:p>
                      <a:pPr algn="ctr" fontAlgn="b"/>
                      <a:r>
                        <a:rPr lang="en-US" sz="1000" kern="1200" dirty="0">
                          <a:solidFill>
                            <a:schemeClr val="bg1"/>
                          </a:solidFill>
                          <a:latin typeface="Times New Roman" panose="02020603050405020304" pitchFamily="18" charset="0"/>
                          <a:ea typeface="+mn-ea"/>
                          <a:cs typeface="Times New Roman" panose="02020603050405020304" pitchFamily="18" charset="0"/>
                        </a:rPr>
                        <a:t>% Classified as silicone</a:t>
                      </a:r>
                    </a:p>
                  </a:txBody>
                  <a:tcPr marL="5443" marR="5443" marT="54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solidFill>
                      <a:schemeClr val="accent1"/>
                    </a:solidFill>
                  </a:tcPr>
                </a:tc>
                <a:tc>
                  <a:txBody>
                    <a:bodyPr/>
                    <a:lstStyle/>
                    <a:p>
                      <a:pPr algn="ctr" fontAlgn="b"/>
                      <a:r>
                        <a:rPr lang="en-US" sz="1000" kern="1200" dirty="0">
                          <a:solidFill>
                            <a:schemeClr val="bg1"/>
                          </a:solidFill>
                          <a:latin typeface="Times New Roman" panose="02020603050405020304" pitchFamily="18" charset="0"/>
                          <a:ea typeface="+mn-ea"/>
                          <a:cs typeface="Times New Roman" panose="02020603050405020304" pitchFamily="18" charset="0"/>
                        </a:rPr>
                        <a:t>Detected Silicone Particulates</a:t>
                      </a:r>
                    </a:p>
                  </a:txBody>
                  <a:tcPr marL="5443" marR="5443" marT="5443"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solidFill>
                      <a:schemeClr val="accent1"/>
                    </a:solidFill>
                  </a:tcPr>
                </a:tc>
                <a:extLst>
                  <a:ext uri="{0D108BD9-81ED-4DB2-BD59-A6C34878D82A}">
                    <a16:rowId xmlns:a16="http://schemas.microsoft.com/office/drawing/2014/main" val="10000"/>
                  </a:ext>
                </a:extLst>
              </a:tr>
              <a:tr h="281503">
                <a:tc>
                  <a:txBody>
                    <a:bodyPr/>
                    <a:lstStyle/>
                    <a:p>
                      <a:pPr algn="l" fontAlgn="b"/>
                      <a:r>
                        <a:rPr lang="en-US" sz="1000" u="none" strike="noStrike" dirty="0">
                          <a:solidFill>
                            <a:schemeClr val="tx1">
                              <a:lumMod val="50000"/>
                            </a:schemeClr>
                          </a:solidFill>
                          <a:effectLst/>
                          <a:latin typeface="Times New Roman" panose="02020603050405020304" pitchFamily="18" charset="0"/>
                          <a:cs typeface="Times New Roman" panose="02020603050405020304" pitchFamily="18" charset="0"/>
                        </a:rPr>
                        <a:t>Water</a:t>
                      </a:r>
                      <a:endPar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46800" marR="46800" marT="5443"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ctr" fontAlgn="b"/>
                      <a:r>
                        <a:rPr lang="en-US" sz="1000" u="none" strike="noStrike" dirty="0">
                          <a:solidFill>
                            <a:schemeClr val="tx1">
                              <a:lumMod val="50000"/>
                            </a:schemeClr>
                          </a:solidFill>
                          <a:effectLst/>
                          <a:latin typeface="Times New Roman" panose="02020603050405020304" pitchFamily="18" charset="0"/>
                          <a:cs typeface="Times New Roman" panose="02020603050405020304" pitchFamily="18" charset="0"/>
                        </a:rPr>
                        <a:t>1.333</a:t>
                      </a:r>
                      <a:endPar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46800" marR="46800" marT="54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ctr" fontAlgn="b"/>
                      <a:r>
                        <a:rPr lang="en-US" sz="1000" u="none" strike="noStrike" dirty="0">
                          <a:solidFill>
                            <a:schemeClr val="tx1">
                              <a:lumMod val="50000"/>
                            </a:schemeClr>
                          </a:solidFill>
                          <a:effectLst/>
                          <a:latin typeface="Times New Roman" panose="02020603050405020304" pitchFamily="18" charset="0"/>
                          <a:cs typeface="Times New Roman" panose="02020603050405020304" pitchFamily="18" charset="0"/>
                        </a:rPr>
                        <a:t>0.078</a:t>
                      </a:r>
                      <a:endPar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46800" marR="46800" marT="54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r" fontAlgn="b"/>
                      <a:r>
                        <a:rPr lang="en-US" sz="1000" u="none" strike="noStrike" dirty="0">
                          <a:solidFill>
                            <a:schemeClr val="tx1">
                              <a:lumMod val="50000"/>
                            </a:schemeClr>
                          </a:solidFill>
                          <a:effectLst/>
                          <a:latin typeface="Times New Roman" panose="02020603050405020304" pitchFamily="18" charset="0"/>
                          <a:cs typeface="Times New Roman" panose="02020603050405020304" pitchFamily="18" charset="0"/>
                        </a:rPr>
                        <a:t>15,381</a:t>
                      </a:r>
                      <a:r>
                        <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rPr>
                        <a:t>± 1,399</a:t>
                      </a:r>
                    </a:p>
                  </a:txBody>
                  <a:tcPr marL="46800" marR="46800" marT="54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r" fontAlgn="b"/>
                      <a:r>
                        <a:rPr lang="en-US" sz="1000" u="none" strike="noStrike" dirty="0">
                          <a:solidFill>
                            <a:schemeClr val="tx1">
                              <a:lumMod val="50000"/>
                            </a:schemeClr>
                          </a:solidFill>
                          <a:effectLst/>
                          <a:latin typeface="Times New Roman" panose="02020603050405020304" pitchFamily="18" charset="0"/>
                          <a:cs typeface="Times New Roman" panose="02020603050405020304" pitchFamily="18" charset="0"/>
                        </a:rPr>
                        <a:t>99% </a:t>
                      </a:r>
                      <a:r>
                        <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rPr>
                        <a:t>± 0%</a:t>
                      </a:r>
                    </a:p>
                  </a:txBody>
                  <a:tcPr marL="46800" marR="46800" marT="54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ctr" fontAlgn="b"/>
                      <a:endParaRPr lang="en-US" sz="1100" b="0" i="0" u="none" strike="noStrike" dirty="0">
                        <a:solidFill>
                          <a:schemeClr val="tx1">
                            <a:lumMod val="50000"/>
                          </a:schemeClr>
                        </a:solidFill>
                        <a:effectLst/>
                        <a:latin typeface="Calibri"/>
                      </a:endParaRPr>
                    </a:p>
                  </a:txBody>
                  <a:tcPr marL="5443" marR="5443" marT="5443"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solidFill>
                      <a:schemeClr val="bg1">
                        <a:lumMod val="95000"/>
                      </a:schemeClr>
                    </a:solidFill>
                  </a:tcPr>
                </a:tc>
                <a:extLst>
                  <a:ext uri="{0D108BD9-81ED-4DB2-BD59-A6C34878D82A}">
                    <a16:rowId xmlns:a16="http://schemas.microsoft.com/office/drawing/2014/main" val="10001"/>
                  </a:ext>
                </a:extLst>
              </a:tr>
              <a:tr h="281503">
                <a:tc>
                  <a:txBody>
                    <a:bodyPr/>
                    <a:lstStyle/>
                    <a:p>
                      <a:pPr algn="l" fontAlgn="b"/>
                      <a:r>
                        <a:rPr lang="en-US" sz="1000" u="none" strike="noStrike" dirty="0">
                          <a:solidFill>
                            <a:schemeClr val="tx1">
                              <a:lumMod val="50000"/>
                            </a:schemeClr>
                          </a:solidFill>
                          <a:effectLst/>
                          <a:latin typeface="Times New Roman" panose="02020603050405020304" pitchFamily="18" charset="0"/>
                          <a:cs typeface="Times New Roman" panose="02020603050405020304" pitchFamily="18" charset="0"/>
                        </a:rPr>
                        <a:t>0.2% w/v PS80</a:t>
                      </a:r>
                      <a:endPar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46800" marR="46800" marT="5443"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ctr" fontAlgn="b"/>
                      <a:r>
                        <a:rPr lang="en-US" sz="1000" u="none" strike="noStrike" dirty="0">
                          <a:solidFill>
                            <a:schemeClr val="tx1">
                              <a:lumMod val="50000"/>
                            </a:schemeClr>
                          </a:solidFill>
                          <a:effectLst/>
                          <a:latin typeface="Times New Roman" panose="02020603050405020304" pitchFamily="18" charset="0"/>
                          <a:cs typeface="Times New Roman" panose="02020603050405020304" pitchFamily="18" charset="0"/>
                        </a:rPr>
                        <a:t>1.333</a:t>
                      </a:r>
                      <a:endPar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46800" marR="46800" marT="54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ctr" fontAlgn="b"/>
                      <a:r>
                        <a:rPr lang="en-US" sz="1000" u="none" strike="noStrike" dirty="0">
                          <a:solidFill>
                            <a:schemeClr val="tx1">
                              <a:lumMod val="50000"/>
                            </a:schemeClr>
                          </a:solidFill>
                          <a:effectLst/>
                          <a:latin typeface="Times New Roman" panose="02020603050405020304" pitchFamily="18" charset="0"/>
                          <a:cs typeface="Times New Roman" panose="02020603050405020304" pitchFamily="18" charset="0"/>
                        </a:rPr>
                        <a:t>0.077</a:t>
                      </a:r>
                      <a:endPar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46800" marR="46800" marT="54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r" fontAlgn="b"/>
                      <a:r>
                        <a:rPr lang="en-US" sz="1000" u="none" strike="noStrike" dirty="0">
                          <a:solidFill>
                            <a:schemeClr val="tx1">
                              <a:lumMod val="50000"/>
                            </a:schemeClr>
                          </a:solidFill>
                          <a:effectLst/>
                          <a:latin typeface="Times New Roman" panose="02020603050405020304" pitchFamily="18" charset="0"/>
                          <a:cs typeface="Times New Roman" panose="02020603050405020304" pitchFamily="18" charset="0"/>
                        </a:rPr>
                        <a:t>16,486</a:t>
                      </a:r>
                      <a:r>
                        <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rPr>
                        <a:t>±1,722</a:t>
                      </a:r>
                    </a:p>
                  </a:txBody>
                  <a:tcPr marL="46800" marR="46800" marT="54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r" fontAlgn="b"/>
                      <a:r>
                        <a:rPr lang="en-US" sz="1000" u="none" strike="noStrike" dirty="0">
                          <a:solidFill>
                            <a:schemeClr val="tx1">
                              <a:lumMod val="50000"/>
                            </a:schemeClr>
                          </a:solidFill>
                          <a:effectLst/>
                          <a:latin typeface="Times New Roman" panose="02020603050405020304" pitchFamily="18" charset="0"/>
                          <a:cs typeface="Times New Roman" panose="02020603050405020304" pitchFamily="18" charset="0"/>
                        </a:rPr>
                        <a:t>99%</a:t>
                      </a:r>
                      <a:r>
                        <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rPr>
                        <a:t>± 0%</a:t>
                      </a:r>
                    </a:p>
                  </a:txBody>
                  <a:tcPr marL="46800" marR="46800" marT="54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ctr" fontAlgn="b"/>
                      <a:endParaRPr lang="en-US" sz="1100" b="0" i="0" u="none" strike="noStrike" dirty="0">
                        <a:solidFill>
                          <a:schemeClr val="tx1">
                            <a:lumMod val="50000"/>
                          </a:schemeClr>
                        </a:solidFill>
                        <a:effectLst/>
                        <a:latin typeface="Calibri"/>
                      </a:endParaRPr>
                    </a:p>
                  </a:txBody>
                  <a:tcPr marL="5443" marR="5443" marT="5443"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solidFill>
                      <a:schemeClr val="bg1">
                        <a:lumMod val="95000"/>
                      </a:schemeClr>
                    </a:solidFill>
                  </a:tcPr>
                </a:tc>
                <a:extLst>
                  <a:ext uri="{0D108BD9-81ED-4DB2-BD59-A6C34878D82A}">
                    <a16:rowId xmlns:a16="http://schemas.microsoft.com/office/drawing/2014/main" val="10002"/>
                  </a:ext>
                </a:extLst>
              </a:tr>
              <a:tr h="281503">
                <a:tc>
                  <a:txBody>
                    <a:bodyPr/>
                    <a:lstStyle/>
                    <a:p>
                      <a:pPr algn="l" fontAlgn="b"/>
                      <a:r>
                        <a:rPr lang="en-US" sz="1000" u="none" strike="noStrike" dirty="0">
                          <a:solidFill>
                            <a:schemeClr val="tx1">
                              <a:lumMod val="50000"/>
                            </a:schemeClr>
                          </a:solidFill>
                          <a:effectLst/>
                          <a:latin typeface="Times New Roman" panose="02020603050405020304" pitchFamily="18" charset="0"/>
                          <a:cs typeface="Times New Roman" panose="02020603050405020304" pitchFamily="18" charset="0"/>
                        </a:rPr>
                        <a:t>200 </a:t>
                      </a:r>
                      <a:r>
                        <a:rPr lang="en-US" sz="1000" u="none" strike="noStrike" dirty="0" err="1">
                          <a:solidFill>
                            <a:schemeClr val="tx1">
                              <a:lumMod val="50000"/>
                            </a:schemeClr>
                          </a:solidFill>
                          <a:effectLst/>
                          <a:latin typeface="Times New Roman" panose="02020603050405020304" pitchFamily="18" charset="0"/>
                          <a:cs typeface="Times New Roman" panose="02020603050405020304" pitchFamily="18" charset="0"/>
                        </a:rPr>
                        <a:t>mM</a:t>
                      </a:r>
                      <a:r>
                        <a:rPr lang="en-US" sz="1000" u="none" strike="noStrike" dirty="0">
                          <a:solidFill>
                            <a:schemeClr val="tx1">
                              <a:lumMod val="50000"/>
                            </a:schemeClr>
                          </a:solidFill>
                          <a:effectLst/>
                          <a:latin typeface="Times New Roman" panose="02020603050405020304" pitchFamily="18" charset="0"/>
                          <a:cs typeface="Times New Roman" panose="02020603050405020304" pitchFamily="18" charset="0"/>
                        </a:rPr>
                        <a:t> Histidine</a:t>
                      </a:r>
                      <a:endPar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46800" marR="46800" marT="5443"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ctr" fontAlgn="b"/>
                      <a:r>
                        <a:rPr lang="en-US" sz="1000" u="none" strike="noStrike" dirty="0">
                          <a:solidFill>
                            <a:schemeClr val="tx1">
                              <a:lumMod val="50000"/>
                            </a:schemeClr>
                          </a:solidFill>
                          <a:effectLst/>
                          <a:latin typeface="Times New Roman" panose="02020603050405020304" pitchFamily="18" charset="0"/>
                          <a:cs typeface="Times New Roman" panose="02020603050405020304" pitchFamily="18" charset="0"/>
                        </a:rPr>
                        <a:t>1.340</a:t>
                      </a:r>
                      <a:endPar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46800" marR="46800" marT="54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ctr" fontAlgn="b"/>
                      <a:r>
                        <a:rPr lang="en-US" sz="1000" u="none" strike="noStrike" dirty="0">
                          <a:solidFill>
                            <a:schemeClr val="tx1">
                              <a:lumMod val="50000"/>
                            </a:schemeClr>
                          </a:solidFill>
                          <a:effectLst/>
                          <a:latin typeface="Times New Roman" panose="02020603050405020304" pitchFamily="18" charset="0"/>
                          <a:cs typeface="Times New Roman" panose="02020603050405020304" pitchFamily="18" charset="0"/>
                        </a:rPr>
                        <a:t>0.070</a:t>
                      </a:r>
                      <a:endPar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46800" marR="46800" marT="54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r" fontAlgn="b"/>
                      <a:r>
                        <a:rPr lang="en-US" sz="1000" u="none" strike="noStrike" dirty="0">
                          <a:solidFill>
                            <a:schemeClr val="tx1">
                              <a:lumMod val="50000"/>
                            </a:schemeClr>
                          </a:solidFill>
                          <a:effectLst/>
                          <a:latin typeface="Times New Roman" panose="02020603050405020304" pitchFamily="18" charset="0"/>
                          <a:cs typeface="Times New Roman" panose="02020603050405020304" pitchFamily="18" charset="0"/>
                        </a:rPr>
                        <a:t>22,378</a:t>
                      </a:r>
                      <a:r>
                        <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rPr>
                        <a:t>±3,394</a:t>
                      </a:r>
                    </a:p>
                  </a:txBody>
                  <a:tcPr marL="46800" marR="46800" marT="54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r" fontAlgn="b"/>
                      <a:r>
                        <a:rPr lang="en-US" sz="1000" u="none" strike="noStrike" dirty="0">
                          <a:solidFill>
                            <a:schemeClr val="tx1">
                              <a:lumMod val="50000"/>
                            </a:schemeClr>
                          </a:solidFill>
                          <a:effectLst/>
                          <a:latin typeface="Times New Roman" panose="02020603050405020304" pitchFamily="18" charset="0"/>
                          <a:cs typeface="Times New Roman" panose="02020603050405020304" pitchFamily="18" charset="0"/>
                        </a:rPr>
                        <a:t>97%</a:t>
                      </a:r>
                      <a:r>
                        <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rPr>
                        <a:t>±1%</a:t>
                      </a:r>
                    </a:p>
                  </a:txBody>
                  <a:tcPr marL="46800" marR="46800" marT="54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ctr" fontAlgn="b"/>
                      <a:endParaRPr lang="en-US" sz="1100" b="0" i="0" u="none" strike="noStrike" dirty="0">
                        <a:solidFill>
                          <a:schemeClr val="tx1">
                            <a:lumMod val="50000"/>
                          </a:schemeClr>
                        </a:solidFill>
                        <a:effectLst/>
                        <a:latin typeface="Calibri"/>
                      </a:endParaRPr>
                    </a:p>
                  </a:txBody>
                  <a:tcPr marL="5443" marR="5443" marT="5443"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solidFill>
                      <a:schemeClr val="bg1">
                        <a:lumMod val="95000"/>
                      </a:schemeClr>
                    </a:solidFill>
                  </a:tcPr>
                </a:tc>
                <a:extLst>
                  <a:ext uri="{0D108BD9-81ED-4DB2-BD59-A6C34878D82A}">
                    <a16:rowId xmlns:a16="http://schemas.microsoft.com/office/drawing/2014/main" val="10003"/>
                  </a:ext>
                </a:extLst>
              </a:tr>
              <a:tr h="281503">
                <a:tc>
                  <a:txBody>
                    <a:bodyPr/>
                    <a:lstStyle/>
                    <a:p>
                      <a:pPr algn="l" fontAlgn="b"/>
                      <a:r>
                        <a:rPr lang="en-US" sz="1000" u="none" strike="noStrike" dirty="0">
                          <a:solidFill>
                            <a:schemeClr val="tx1">
                              <a:lumMod val="50000"/>
                            </a:schemeClr>
                          </a:solidFill>
                          <a:effectLst/>
                          <a:latin typeface="Times New Roman" panose="02020603050405020304" pitchFamily="18" charset="0"/>
                          <a:cs typeface="Times New Roman" panose="02020603050405020304" pitchFamily="18" charset="0"/>
                        </a:rPr>
                        <a:t>Placebo</a:t>
                      </a:r>
                      <a:endPar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46800" marR="46800" marT="5443"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ctr" fontAlgn="b"/>
                      <a:r>
                        <a:rPr lang="en-US" sz="1000" u="none" strike="noStrike" kern="1200" dirty="0">
                          <a:solidFill>
                            <a:schemeClr val="tx1">
                              <a:lumMod val="50000"/>
                            </a:schemeClr>
                          </a:solidFill>
                          <a:effectLst/>
                          <a:latin typeface="Times New Roman" panose="02020603050405020304" pitchFamily="18" charset="0"/>
                          <a:ea typeface="+mn-ea"/>
                          <a:cs typeface="Times New Roman" panose="02020603050405020304" pitchFamily="18" charset="0"/>
                        </a:rPr>
                        <a:t>1.345</a:t>
                      </a:r>
                    </a:p>
                  </a:txBody>
                  <a:tcPr marL="46800" marR="46800" marT="54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ctr" fontAlgn="b"/>
                      <a:r>
                        <a:rPr lang="en-US" sz="1000" u="none" strike="noStrike" dirty="0">
                          <a:solidFill>
                            <a:schemeClr val="tx1">
                              <a:lumMod val="50000"/>
                            </a:schemeClr>
                          </a:solidFill>
                          <a:effectLst/>
                          <a:latin typeface="Times New Roman" panose="02020603050405020304" pitchFamily="18" charset="0"/>
                          <a:cs typeface="Times New Roman" panose="02020603050405020304" pitchFamily="18" charset="0"/>
                        </a:rPr>
                        <a:t>0.065</a:t>
                      </a:r>
                      <a:endPar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46800" marR="46800" marT="54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r" fontAlgn="b"/>
                      <a:r>
                        <a:rPr lang="en-US" sz="1000" u="none" strike="noStrike" dirty="0">
                          <a:solidFill>
                            <a:schemeClr val="tx1">
                              <a:lumMod val="50000"/>
                            </a:schemeClr>
                          </a:solidFill>
                          <a:effectLst/>
                          <a:latin typeface="Times New Roman" panose="02020603050405020304" pitchFamily="18" charset="0"/>
                          <a:cs typeface="Times New Roman" panose="02020603050405020304" pitchFamily="18" charset="0"/>
                        </a:rPr>
                        <a:t>16,833</a:t>
                      </a:r>
                      <a:r>
                        <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rPr>
                        <a:t>±1,441</a:t>
                      </a:r>
                    </a:p>
                  </a:txBody>
                  <a:tcPr marL="46800" marR="46800" marT="54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r" fontAlgn="b"/>
                      <a:r>
                        <a:rPr lang="en-US" sz="1000" u="none" strike="noStrike" dirty="0">
                          <a:solidFill>
                            <a:schemeClr val="tx1">
                              <a:lumMod val="50000"/>
                            </a:schemeClr>
                          </a:solidFill>
                          <a:effectLst/>
                          <a:latin typeface="Times New Roman" panose="02020603050405020304" pitchFamily="18" charset="0"/>
                          <a:cs typeface="Times New Roman" panose="02020603050405020304" pitchFamily="18" charset="0"/>
                        </a:rPr>
                        <a:t>98%</a:t>
                      </a:r>
                      <a:r>
                        <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rPr>
                        <a:t>±1%</a:t>
                      </a:r>
                    </a:p>
                  </a:txBody>
                  <a:tcPr marL="46800" marR="46800" marT="54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ctr" fontAlgn="b"/>
                      <a:endParaRPr lang="en-US" sz="1100" b="0" i="0" u="none" strike="noStrike" dirty="0">
                        <a:solidFill>
                          <a:schemeClr val="tx1">
                            <a:lumMod val="50000"/>
                          </a:schemeClr>
                        </a:solidFill>
                        <a:effectLst/>
                        <a:latin typeface="Calibri"/>
                      </a:endParaRPr>
                    </a:p>
                  </a:txBody>
                  <a:tcPr marL="5443" marR="5443" marT="5443"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solidFill>
                      <a:schemeClr val="bg1">
                        <a:lumMod val="95000"/>
                      </a:schemeClr>
                    </a:solidFill>
                  </a:tcPr>
                </a:tc>
                <a:extLst>
                  <a:ext uri="{0D108BD9-81ED-4DB2-BD59-A6C34878D82A}">
                    <a16:rowId xmlns:a16="http://schemas.microsoft.com/office/drawing/2014/main" val="10004"/>
                  </a:ext>
                </a:extLst>
              </a:tr>
              <a:tr h="281503">
                <a:tc>
                  <a:txBody>
                    <a:bodyPr/>
                    <a:lstStyle/>
                    <a:p>
                      <a:pPr algn="l" fontAlgn="b"/>
                      <a:r>
                        <a:rPr lang="en-US" sz="1000" u="none" strike="noStrike" dirty="0">
                          <a:solidFill>
                            <a:schemeClr val="tx1">
                              <a:lumMod val="50000"/>
                            </a:schemeClr>
                          </a:solidFill>
                          <a:effectLst/>
                          <a:latin typeface="Times New Roman" panose="02020603050405020304" pitchFamily="18" charset="0"/>
                          <a:cs typeface="Times New Roman" panose="02020603050405020304" pitchFamily="18" charset="0"/>
                        </a:rPr>
                        <a:t>High-concentration non-aggregated protein</a:t>
                      </a:r>
                      <a:endPar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46800" marR="46800" marT="5443"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ctr" fontAlgn="b"/>
                      <a:r>
                        <a:rPr lang="en-US" sz="1000" u="none" strike="noStrike">
                          <a:solidFill>
                            <a:schemeClr val="tx1">
                              <a:lumMod val="50000"/>
                            </a:schemeClr>
                          </a:solidFill>
                          <a:effectLst/>
                          <a:latin typeface="Times New Roman" panose="02020603050405020304" pitchFamily="18" charset="0"/>
                          <a:cs typeface="Times New Roman" panose="02020603050405020304" pitchFamily="18" charset="0"/>
                        </a:rPr>
                        <a:t>1.379</a:t>
                      </a:r>
                      <a:endParaRPr lang="en-US" sz="1000" b="0" i="0" u="none" strike="noStrike">
                        <a:solidFill>
                          <a:schemeClr val="tx1">
                            <a:lumMod val="50000"/>
                          </a:schemeClr>
                        </a:solidFill>
                        <a:effectLst/>
                        <a:latin typeface="Times New Roman" panose="02020603050405020304" pitchFamily="18" charset="0"/>
                        <a:cs typeface="Times New Roman" panose="02020603050405020304" pitchFamily="18" charset="0"/>
                      </a:endParaRPr>
                    </a:p>
                  </a:txBody>
                  <a:tcPr marL="46800" marR="46800" marT="54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ctr" fontAlgn="b"/>
                      <a:r>
                        <a:rPr lang="en-US" sz="1000" u="none" strike="noStrike" dirty="0">
                          <a:solidFill>
                            <a:schemeClr val="tx1">
                              <a:lumMod val="50000"/>
                            </a:schemeClr>
                          </a:solidFill>
                          <a:effectLst/>
                          <a:latin typeface="Times New Roman" panose="02020603050405020304" pitchFamily="18" charset="0"/>
                          <a:cs typeface="Times New Roman" panose="02020603050405020304" pitchFamily="18" charset="0"/>
                        </a:rPr>
                        <a:t>0.032</a:t>
                      </a:r>
                      <a:endPar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46800" marR="46800" marT="54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r" fontAlgn="b"/>
                      <a:r>
                        <a:rPr lang="en-US" sz="1000" u="none" strike="noStrike" dirty="0">
                          <a:solidFill>
                            <a:schemeClr val="tx1">
                              <a:lumMod val="50000"/>
                            </a:schemeClr>
                          </a:solidFill>
                          <a:effectLst/>
                          <a:latin typeface="Times New Roman" panose="02020603050405020304" pitchFamily="18" charset="0"/>
                          <a:cs typeface="Times New Roman" panose="02020603050405020304" pitchFamily="18" charset="0"/>
                        </a:rPr>
                        <a:t>10,728</a:t>
                      </a:r>
                      <a:r>
                        <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rPr>
                        <a:t>±5,617</a:t>
                      </a:r>
                    </a:p>
                  </a:txBody>
                  <a:tcPr marL="46800" marR="46800" marT="54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r" fontAlgn="b"/>
                      <a:r>
                        <a:rPr lang="en-US" sz="1000" u="none" strike="noStrike" dirty="0">
                          <a:solidFill>
                            <a:schemeClr val="tx1">
                              <a:lumMod val="50000"/>
                            </a:schemeClr>
                          </a:solidFill>
                          <a:effectLst/>
                          <a:latin typeface="Times New Roman" panose="02020603050405020304" pitchFamily="18" charset="0"/>
                          <a:cs typeface="Times New Roman" panose="02020603050405020304" pitchFamily="18" charset="0"/>
                        </a:rPr>
                        <a:t>61%</a:t>
                      </a:r>
                      <a:r>
                        <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rPr>
                        <a:t>±7%</a:t>
                      </a:r>
                    </a:p>
                  </a:txBody>
                  <a:tcPr marL="46800" marR="46800" marT="54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ctr" fontAlgn="b"/>
                      <a:endParaRPr lang="en-US" sz="1100" b="0" i="0" u="none" strike="noStrike" dirty="0">
                        <a:solidFill>
                          <a:schemeClr val="tx1">
                            <a:lumMod val="50000"/>
                          </a:schemeClr>
                        </a:solidFill>
                        <a:effectLst/>
                        <a:latin typeface="Calibri"/>
                      </a:endParaRPr>
                    </a:p>
                  </a:txBody>
                  <a:tcPr marL="5443" marR="5443" marT="5443"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solidFill>
                      <a:schemeClr val="bg1">
                        <a:lumMod val="95000"/>
                      </a:schemeClr>
                    </a:solidFill>
                  </a:tcPr>
                </a:tc>
                <a:extLst>
                  <a:ext uri="{0D108BD9-81ED-4DB2-BD59-A6C34878D82A}">
                    <a16:rowId xmlns:a16="http://schemas.microsoft.com/office/drawing/2014/main" val="10005"/>
                  </a:ext>
                </a:extLst>
              </a:tr>
              <a:tr h="281503">
                <a:tc>
                  <a:txBody>
                    <a:bodyPr/>
                    <a:lstStyle/>
                    <a:p>
                      <a:pPr algn="l" fontAlgn="b"/>
                      <a:r>
                        <a:rPr lang="en-US" sz="1000" u="none" strike="noStrike">
                          <a:solidFill>
                            <a:schemeClr val="tx1">
                              <a:lumMod val="50000"/>
                            </a:schemeClr>
                          </a:solidFill>
                          <a:effectLst/>
                          <a:latin typeface="Times New Roman" panose="02020603050405020304" pitchFamily="18" charset="0"/>
                          <a:cs typeface="Times New Roman" panose="02020603050405020304" pitchFamily="18" charset="0"/>
                        </a:rPr>
                        <a:t>41% w/v Trehalose</a:t>
                      </a:r>
                      <a:endParaRPr lang="en-US" sz="1000" b="0" i="0" u="none" strike="noStrike">
                        <a:solidFill>
                          <a:schemeClr val="tx1">
                            <a:lumMod val="50000"/>
                          </a:schemeClr>
                        </a:solidFill>
                        <a:effectLst/>
                        <a:latin typeface="Times New Roman" panose="02020603050405020304" pitchFamily="18" charset="0"/>
                        <a:cs typeface="Times New Roman" panose="02020603050405020304" pitchFamily="18" charset="0"/>
                      </a:endParaRPr>
                    </a:p>
                  </a:txBody>
                  <a:tcPr marL="46800" marR="46800" marT="5443"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ctr" fontAlgn="b"/>
                      <a:r>
                        <a:rPr lang="en-US" sz="1000" u="none" strike="noStrike" dirty="0">
                          <a:solidFill>
                            <a:schemeClr val="tx1">
                              <a:lumMod val="50000"/>
                            </a:schemeClr>
                          </a:solidFill>
                          <a:effectLst/>
                          <a:latin typeface="Times New Roman" panose="02020603050405020304" pitchFamily="18" charset="0"/>
                          <a:cs typeface="Times New Roman" panose="02020603050405020304" pitchFamily="18" charset="0"/>
                        </a:rPr>
                        <a:t>1.383</a:t>
                      </a:r>
                      <a:endPar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46800" marR="46800" marT="54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ctr" fontAlgn="b"/>
                      <a:r>
                        <a:rPr lang="en-US" sz="1000" u="none" strike="noStrike" dirty="0">
                          <a:solidFill>
                            <a:schemeClr val="tx1">
                              <a:lumMod val="50000"/>
                            </a:schemeClr>
                          </a:solidFill>
                          <a:effectLst/>
                          <a:latin typeface="Times New Roman" panose="02020603050405020304" pitchFamily="18" charset="0"/>
                          <a:cs typeface="Times New Roman" panose="02020603050405020304" pitchFamily="18" charset="0"/>
                        </a:rPr>
                        <a:t>0.028</a:t>
                      </a:r>
                      <a:endPar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46800" marR="46800" marT="54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r" fontAlgn="b"/>
                      <a:r>
                        <a:rPr lang="en-US" sz="1000" u="none" strike="noStrike" dirty="0">
                          <a:solidFill>
                            <a:schemeClr val="tx1">
                              <a:lumMod val="50000"/>
                            </a:schemeClr>
                          </a:solidFill>
                          <a:effectLst/>
                          <a:latin typeface="Times New Roman" panose="02020603050405020304" pitchFamily="18" charset="0"/>
                          <a:cs typeface="Times New Roman" panose="02020603050405020304" pitchFamily="18" charset="0"/>
                        </a:rPr>
                        <a:t>156</a:t>
                      </a:r>
                      <a:r>
                        <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rPr>
                        <a:t>± 33</a:t>
                      </a:r>
                    </a:p>
                  </a:txBody>
                  <a:tcPr marL="46800" marR="46800" marT="54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r" fontAlgn="b"/>
                      <a:r>
                        <a:rPr lang="en-US" sz="1000" u="none" strike="noStrike" dirty="0">
                          <a:solidFill>
                            <a:schemeClr val="tx1">
                              <a:lumMod val="50000"/>
                            </a:schemeClr>
                          </a:solidFill>
                          <a:effectLst/>
                          <a:latin typeface="Times New Roman" panose="02020603050405020304" pitchFamily="18" charset="0"/>
                          <a:cs typeface="Times New Roman" panose="02020603050405020304" pitchFamily="18" charset="0"/>
                        </a:rPr>
                        <a:t>48%</a:t>
                      </a:r>
                      <a:r>
                        <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rPr>
                        <a:t>±2%</a:t>
                      </a:r>
                    </a:p>
                  </a:txBody>
                  <a:tcPr marL="46800" marR="46800" marT="54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ctr" fontAlgn="b"/>
                      <a:endParaRPr lang="en-US" sz="1100" b="0" i="0" u="none" strike="noStrike" dirty="0">
                        <a:solidFill>
                          <a:schemeClr val="tx1">
                            <a:lumMod val="50000"/>
                          </a:schemeClr>
                        </a:solidFill>
                        <a:effectLst/>
                        <a:latin typeface="Calibri"/>
                      </a:endParaRPr>
                    </a:p>
                  </a:txBody>
                  <a:tcPr marL="5443" marR="5443" marT="5443"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solidFill>
                      <a:schemeClr val="bg1">
                        <a:lumMod val="95000"/>
                      </a:schemeClr>
                    </a:solidFill>
                  </a:tcPr>
                </a:tc>
                <a:extLst>
                  <a:ext uri="{0D108BD9-81ED-4DB2-BD59-A6C34878D82A}">
                    <a16:rowId xmlns:a16="http://schemas.microsoft.com/office/drawing/2014/main" val="10006"/>
                  </a:ext>
                </a:extLst>
              </a:tr>
              <a:tr h="281503">
                <a:tc>
                  <a:txBody>
                    <a:bodyPr/>
                    <a:lstStyle/>
                    <a:p>
                      <a:pPr marL="0" algn="l" defTabSz="2725690" rtl="0" eaLnBrk="1" fontAlgn="b" latinLnBrk="0" hangingPunct="1"/>
                      <a:r>
                        <a:rPr lang="en-US" sz="1000" u="none" strike="noStrike" kern="1200" dirty="0">
                          <a:solidFill>
                            <a:schemeClr val="tx1">
                              <a:lumMod val="50000"/>
                            </a:schemeClr>
                          </a:solidFill>
                          <a:effectLst/>
                          <a:latin typeface="Times New Roman" panose="02020603050405020304" pitchFamily="18" charset="0"/>
                          <a:ea typeface="+mn-ea"/>
                          <a:cs typeface="Times New Roman" panose="02020603050405020304" pitchFamily="18" charset="0"/>
                        </a:rPr>
                        <a:t>55% w/v Glycerol</a:t>
                      </a:r>
                    </a:p>
                  </a:txBody>
                  <a:tcPr marL="46800" marR="46800"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marL="0" algn="ctr" defTabSz="2725690" rtl="0" eaLnBrk="1" fontAlgn="b" latinLnBrk="0" hangingPunct="1"/>
                      <a:r>
                        <a:rPr lang="en-US" sz="1000" u="none" strike="noStrike" kern="1200">
                          <a:solidFill>
                            <a:schemeClr val="tx1">
                              <a:lumMod val="50000"/>
                            </a:schemeClr>
                          </a:solidFill>
                          <a:effectLst/>
                          <a:latin typeface="Times New Roman" panose="02020603050405020304" pitchFamily="18" charset="0"/>
                          <a:ea typeface="+mn-ea"/>
                          <a:cs typeface="Times New Roman" panose="02020603050405020304" pitchFamily="18" charset="0"/>
                        </a:rPr>
                        <a:t>1.398</a:t>
                      </a:r>
                    </a:p>
                  </a:txBody>
                  <a:tcPr marL="46800" marR="46800"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marL="0" algn="ctr" defTabSz="2725690" rtl="0" eaLnBrk="1" fontAlgn="b" latinLnBrk="0" hangingPunct="1"/>
                      <a:r>
                        <a:rPr lang="en-US" sz="1000" u="none" strike="noStrike" kern="1200" dirty="0">
                          <a:solidFill>
                            <a:schemeClr val="tx1">
                              <a:lumMod val="50000"/>
                            </a:schemeClr>
                          </a:solidFill>
                          <a:effectLst/>
                          <a:latin typeface="Times New Roman" panose="02020603050405020304" pitchFamily="18" charset="0"/>
                          <a:ea typeface="+mn-ea"/>
                          <a:cs typeface="Times New Roman" panose="02020603050405020304" pitchFamily="18" charset="0"/>
                        </a:rPr>
                        <a:t>0.012</a:t>
                      </a:r>
                    </a:p>
                  </a:txBody>
                  <a:tcPr marL="46800" marR="46800"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r" fontAlgn="b"/>
                      <a:r>
                        <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rPr>
                        <a:t>1243</a:t>
                      </a:r>
                    </a:p>
                  </a:txBody>
                  <a:tcPr marL="46800" marR="46800" marT="54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r" fontAlgn="b"/>
                      <a:r>
                        <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rPr>
                        <a:t>63%</a:t>
                      </a:r>
                    </a:p>
                  </a:txBody>
                  <a:tcPr marL="46800" marR="46800" marT="54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ctr" fontAlgn="b"/>
                      <a:endParaRPr lang="en-US" sz="1100" b="0" i="0" u="none" strike="noStrike" dirty="0">
                        <a:solidFill>
                          <a:schemeClr val="tx1">
                            <a:lumMod val="50000"/>
                          </a:schemeClr>
                        </a:solidFill>
                        <a:effectLst/>
                        <a:latin typeface="Calibri"/>
                      </a:endParaRPr>
                    </a:p>
                  </a:txBody>
                  <a:tcPr marL="5443" marR="5443" marT="5443"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solidFill>
                      <a:schemeClr val="bg1">
                        <a:lumMod val="95000"/>
                      </a:schemeClr>
                    </a:solidFill>
                  </a:tcPr>
                </a:tc>
                <a:extLst>
                  <a:ext uri="{0D108BD9-81ED-4DB2-BD59-A6C34878D82A}">
                    <a16:rowId xmlns:a16="http://schemas.microsoft.com/office/drawing/2014/main" val="3894676802"/>
                  </a:ext>
                </a:extLst>
              </a:tr>
              <a:tr h="281503">
                <a:tc>
                  <a:txBody>
                    <a:bodyPr/>
                    <a:lstStyle/>
                    <a:p>
                      <a:pPr marL="0" algn="l" defTabSz="2725690" rtl="0" eaLnBrk="1" fontAlgn="b" latinLnBrk="0" hangingPunct="1"/>
                      <a:r>
                        <a:rPr lang="en-US" sz="1000" u="none" strike="noStrike" kern="1200" dirty="0">
                          <a:solidFill>
                            <a:schemeClr val="tx1">
                              <a:lumMod val="50000"/>
                            </a:schemeClr>
                          </a:solidFill>
                          <a:effectLst/>
                          <a:latin typeface="Times New Roman" panose="02020603050405020304" pitchFamily="18" charset="0"/>
                          <a:ea typeface="+mn-ea"/>
                          <a:cs typeface="Times New Roman" panose="02020603050405020304" pitchFamily="18" charset="0"/>
                        </a:rPr>
                        <a:t>65% w/v Glycerol</a:t>
                      </a:r>
                    </a:p>
                  </a:txBody>
                  <a:tcPr marL="46800" marR="46800"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noFill/>
                      <a:prstDash val="solid"/>
                      <a:round/>
                      <a:headEnd type="none" w="med" len="med"/>
                      <a:tailEnd type="none" w="med" len="med"/>
                    </a:lnB>
                    <a:solidFill>
                      <a:schemeClr val="bg1">
                        <a:lumMod val="95000"/>
                      </a:schemeClr>
                    </a:solidFill>
                  </a:tcPr>
                </a:tc>
                <a:tc>
                  <a:txBody>
                    <a:bodyPr/>
                    <a:lstStyle/>
                    <a:p>
                      <a:pPr marL="0" algn="ctr" defTabSz="2725690" rtl="0" eaLnBrk="1" fontAlgn="b" latinLnBrk="0" hangingPunct="1"/>
                      <a:r>
                        <a:rPr lang="en-US" sz="1000" u="none" strike="noStrike" kern="1200">
                          <a:solidFill>
                            <a:schemeClr val="tx1">
                              <a:lumMod val="50000"/>
                            </a:schemeClr>
                          </a:solidFill>
                          <a:effectLst/>
                          <a:latin typeface="Times New Roman" panose="02020603050405020304" pitchFamily="18" charset="0"/>
                          <a:ea typeface="+mn-ea"/>
                          <a:cs typeface="Times New Roman" panose="02020603050405020304" pitchFamily="18" charset="0"/>
                        </a:rPr>
                        <a:t>1.411</a:t>
                      </a:r>
                    </a:p>
                  </a:txBody>
                  <a:tcPr marL="46800" marR="46800"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noFill/>
                      <a:prstDash val="solid"/>
                      <a:round/>
                      <a:headEnd type="none" w="med" len="med"/>
                      <a:tailEnd type="none" w="med" len="med"/>
                    </a:lnB>
                    <a:solidFill>
                      <a:schemeClr val="bg1">
                        <a:lumMod val="95000"/>
                      </a:schemeClr>
                    </a:solidFill>
                  </a:tcPr>
                </a:tc>
                <a:tc>
                  <a:txBody>
                    <a:bodyPr/>
                    <a:lstStyle/>
                    <a:p>
                      <a:pPr marL="0" algn="ctr" defTabSz="2725690" rtl="0" eaLnBrk="1" fontAlgn="b" latinLnBrk="0" hangingPunct="1"/>
                      <a:r>
                        <a:rPr lang="en-US" sz="1000" u="none" strike="noStrike" kern="1200" dirty="0">
                          <a:solidFill>
                            <a:schemeClr val="tx1">
                              <a:lumMod val="50000"/>
                            </a:schemeClr>
                          </a:solidFill>
                          <a:effectLst/>
                          <a:latin typeface="Times New Roman" panose="02020603050405020304" pitchFamily="18" charset="0"/>
                          <a:ea typeface="+mn-ea"/>
                          <a:cs typeface="Times New Roman" panose="02020603050405020304" pitchFamily="18" charset="0"/>
                        </a:rPr>
                        <a:t>0.000</a:t>
                      </a:r>
                    </a:p>
                  </a:txBody>
                  <a:tcPr marL="46800" marR="46800"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noFill/>
                      <a:prstDash val="solid"/>
                      <a:round/>
                      <a:headEnd type="none" w="med" len="med"/>
                      <a:tailEnd type="none" w="med" len="med"/>
                    </a:lnB>
                    <a:solidFill>
                      <a:schemeClr val="bg1">
                        <a:lumMod val="95000"/>
                      </a:schemeClr>
                    </a:solidFill>
                  </a:tcPr>
                </a:tc>
                <a:tc>
                  <a:txBody>
                    <a:bodyPr/>
                    <a:lstStyle/>
                    <a:p>
                      <a:pPr algn="r" fontAlgn="b"/>
                      <a:r>
                        <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rPr>
                        <a:t>531</a:t>
                      </a:r>
                    </a:p>
                  </a:txBody>
                  <a:tcPr marL="46800" marR="46800" marT="54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noFill/>
                      <a:prstDash val="solid"/>
                      <a:round/>
                      <a:headEnd type="none" w="med" len="med"/>
                      <a:tailEnd type="none" w="med" len="med"/>
                    </a:lnB>
                    <a:solidFill>
                      <a:schemeClr val="bg1">
                        <a:lumMod val="95000"/>
                      </a:schemeClr>
                    </a:solidFill>
                  </a:tcPr>
                </a:tc>
                <a:tc>
                  <a:txBody>
                    <a:bodyPr/>
                    <a:lstStyle/>
                    <a:p>
                      <a:pPr marL="0" algn="r" defTabSz="2725690" rtl="0" eaLnBrk="1" fontAlgn="b" latinLnBrk="0" hangingPunct="1"/>
                      <a:r>
                        <a:rPr lang="en-US" sz="1000" b="0" i="0" u="none" strike="noStrike" kern="1200" dirty="0">
                          <a:solidFill>
                            <a:schemeClr val="tx1">
                              <a:lumMod val="50000"/>
                            </a:schemeClr>
                          </a:solidFill>
                          <a:effectLst/>
                          <a:latin typeface="Times New Roman" panose="02020603050405020304" pitchFamily="18" charset="0"/>
                          <a:ea typeface="+mn-ea"/>
                          <a:cs typeface="Times New Roman" panose="02020603050405020304" pitchFamily="18" charset="0"/>
                        </a:rPr>
                        <a:t>70%</a:t>
                      </a:r>
                    </a:p>
                  </a:txBody>
                  <a:tcPr marL="46800" marR="46800" marT="54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noFill/>
                      <a:prstDash val="solid"/>
                      <a:round/>
                      <a:headEnd type="none" w="med" len="med"/>
                      <a:tailEnd type="none" w="med" len="med"/>
                    </a:lnB>
                    <a:solidFill>
                      <a:schemeClr val="bg1">
                        <a:lumMod val="95000"/>
                      </a:schemeClr>
                    </a:solidFill>
                  </a:tcPr>
                </a:tc>
                <a:tc>
                  <a:txBody>
                    <a:bodyPr/>
                    <a:lstStyle/>
                    <a:p>
                      <a:pPr algn="l" fontAlgn="b"/>
                      <a:r>
                        <a:rPr lang="en-US" sz="1000" b="0" i="0" u="none" strike="noStrike" kern="1200" dirty="0">
                          <a:solidFill>
                            <a:schemeClr val="tx1">
                              <a:lumMod val="50000"/>
                            </a:schemeClr>
                          </a:solidFill>
                          <a:effectLst/>
                          <a:latin typeface="Times New Roman" panose="02020603050405020304" pitchFamily="18" charset="0"/>
                          <a:ea typeface="+mn-ea"/>
                          <a:cs typeface="Times New Roman" panose="02020603050405020304" pitchFamily="18" charset="0"/>
                        </a:rPr>
                        <a:t>   None</a:t>
                      </a:r>
                      <a:r>
                        <a:rPr lang="en-US" sz="1100" b="0" i="0" u="none" strike="noStrike" dirty="0">
                          <a:solidFill>
                            <a:schemeClr val="tx1">
                              <a:lumMod val="50000"/>
                            </a:schemeClr>
                          </a:solidFill>
                          <a:effectLst/>
                          <a:latin typeface="Calibri"/>
                        </a:rPr>
                        <a:t> </a:t>
                      </a:r>
                    </a:p>
                  </a:txBody>
                  <a:tcPr marL="5443" marR="5443" marT="5443"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47701097"/>
                  </a:ext>
                </a:extLst>
              </a:tr>
            </a:tbl>
          </a:graphicData>
        </a:graphic>
      </p:graphicFrame>
      <p:sp>
        <p:nvSpPr>
          <p:cNvPr id="36" name="Rectangle 35">
            <a:extLst>
              <a:ext uri="{FF2B5EF4-FFF2-40B4-BE49-F238E27FC236}">
                <a16:creationId xmlns:a16="http://schemas.microsoft.com/office/drawing/2014/main" id="{EB657B1B-36DE-406F-B992-D845C8AB6244}"/>
              </a:ext>
            </a:extLst>
          </p:cNvPr>
          <p:cNvSpPr/>
          <p:nvPr/>
        </p:nvSpPr>
        <p:spPr>
          <a:xfrm>
            <a:off x="6400799" y="3172554"/>
            <a:ext cx="10733083" cy="586009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pic>
        <p:nvPicPr>
          <p:cNvPr id="37" name="Picture 36">
            <a:extLst>
              <a:ext uri="{FF2B5EF4-FFF2-40B4-BE49-F238E27FC236}">
                <a16:creationId xmlns:a16="http://schemas.microsoft.com/office/drawing/2014/main" id="{67275312-CC0F-40BC-BB65-F3EBC61993ED}"/>
              </a:ext>
            </a:extLst>
          </p:cNvPr>
          <p:cNvPicPr>
            <a:picLocks noChangeAspect="1"/>
          </p:cNvPicPr>
          <p:nvPr/>
        </p:nvPicPr>
        <p:blipFill>
          <a:blip r:embed="rId5"/>
          <a:stretch>
            <a:fillRect/>
          </a:stretch>
        </p:blipFill>
        <p:spPr>
          <a:xfrm>
            <a:off x="10807444" y="12816533"/>
            <a:ext cx="2774704" cy="201515"/>
          </a:xfrm>
          <a:prstGeom prst="rect">
            <a:avLst/>
          </a:prstGeom>
        </p:spPr>
      </p:pic>
      <p:pic>
        <p:nvPicPr>
          <p:cNvPr id="38" name="Picture 37">
            <a:extLst>
              <a:ext uri="{FF2B5EF4-FFF2-40B4-BE49-F238E27FC236}">
                <a16:creationId xmlns:a16="http://schemas.microsoft.com/office/drawing/2014/main" id="{7EBBD441-AE3E-47FB-ABFC-856113B8EBBD}"/>
              </a:ext>
            </a:extLst>
          </p:cNvPr>
          <p:cNvPicPr>
            <a:picLocks noChangeAspect="1"/>
          </p:cNvPicPr>
          <p:nvPr/>
        </p:nvPicPr>
        <p:blipFill>
          <a:blip r:embed="rId6"/>
          <a:stretch>
            <a:fillRect/>
          </a:stretch>
        </p:blipFill>
        <p:spPr>
          <a:xfrm>
            <a:off x="10815333" y="13114155"/>
            <a:ext cx="2769843" cy="194239"/>
          </a:xfrm>
          <a:prstGeom prst="rect">
            <a:avLst/>
          </a:prstGeom>
        </p:spPr>
      </p:pic>
      <p:pic>
        <p:nvPicPr>
          <p:cNvPr id="39" name="Picture 38">
            <a:extLst>
              <a:ext uri="{FF2B5EF4-FFF2-40B4-BE49-F238E27FC236}">
                <a16:creationId xmlns:a16="http://schemas.microsoft.com/office/drawing/2014/main" id="{70456DE1-8016-4C22-A98A-1AEE8F7B912B}"/>
              </a:ext>
            </a:extLst>
          </p:cNvPr>
          <p:cNvPicPr>
            <a:picLocks noChangeAspect="1"/>
          </p:cNvPicPr>
          <p:nvPr/>
        </p:nvPicPr>
        <p:blipFill>
          <a:blip r:embed="rId7"/>
          <a:stretch>
            <a:fillRect/>
          </a:stretch>
        </p:blipFill>
        <p:spPr>
          <a:xfrm>
            <a:off x="10827965" y="13401014"/>
            <a:ext cx="2774704" cy="187322"/>
          </a:xfrm>
          <a:prstGeom prst="rect">
            <a:avLst/>
          </a:prstGeom>
        </p:spPr>
      </p:pic>
      <p:pic>
        <p:nvPicPr>
          <p:cNvPr id="40" name="Picture 39">
            <a:extLst>
              <a:ext uri="{FF2B5EF4-FFF2-40B4-BE49-F238E27FC236}">
                <a16:creationId xmlns:a16="http://schemas.microsoft.com/office/drawing/2014/main" id="{BF567B9C-36D2-469E-A299-A52B372B128A}"/>
              </a:ext>
            </a:extLst>
          </p:cNvPr>
          <p:cNvPicPr>
            <a:picLocks noChangeAspect="1"/>
          </p:cNvPicPr>
          <p:nvPr/>
        </p:nvPicPr>
        <p:blipFill>
          <a:blip r:embed="rId8"/>
          <a:stretch>
            <a:fillRect/>
          </a:stretch>
        </p:blipFill>
        <p:spPr>
          <a:xfrm>
            <a:off x="10827965" y="13676770"/>
            <a:ext cx="2769843" cy="190621"/>
          </a:xfrm>
          <a:prstGeom prst="rect">
            <a:avLst/>
          </a:prstGeom>
        </p:spPr>
      </p:pic>
      <p:pic>
        <p:nvPicPr>
          <p:cNvPr id="41" name="Picture 40">
            <a:extLst>
              <a:ext uri="{FF2B5EF4-FFF2-40B4-BE49-F238E27FC236}">
                <a16:creationId xmlns:a16="http://schemas.microsoft.com/office/drawing/2014/main" id="{06CD9ACC-122D-4A0B-B383-AD364E46429C}"/>
              </a:ext>
            </a:extLst>
          </p:cNvPr>
          <p:cNvPicPr>
            <a:picLocks noChangeAspect="1"/>
          </p:cNvPicPr>
          <p:nvPr/>
        </p:nvPicPr>
        <p:blipFill>
          <a:blip r:embed="rId9"/>
          <a:stretch>
            <a:fillRect/>
          </a:stretch>
        </p:blipFill>
        <p:spPr>
          <a:xfrm>
            <a:off x="10827965" y="13960955"/>
            <a:ext cx="2780008" cy="205050"/>
          </a:xfrm>
          <a:prstGeom prst="rect">
            <a:avLst/>
          </a:prstGeom>
        </p:spPr>
      </p:pic>
      <p:pic>
        <p:nvPicPr>
          <p:cNvPr id="42" name="Picture 41">
            <a:extLst>
              <a:ext uri="{FF2B5EF4-FFF2-40B4-BE49-F238E27FC236}">
                <a16:creationId xmlns:a16="http://schemas.microsoft.com/office/drawing/2014/main" id="{449D6E2C-82FB-4F4C-9540-0BB1831AE1FE}"/>
              </a:ext>
            </a:extLst>
          </p:cNvPr>
          <p:cNvPicPr>
            <a:picLocks noChangeAspect="1"/>
          </p:cNvPicPr>
          <p:nvPr/>
        </p:nvPicPr>
        <p:blipFill>
          <a:blip r:embed="rId10"/>
          <a:stretch>
            <a:fillRect/>
          </a:stretch>
        </p:blipFill>
        <p:spPr>
          <a:xfrm>
            <a:off x="10832776" y="14248418"/>
            <a:ext cx="2775197" cy="201330"/>
          </a:xfrm>
          <a:prstGeom prst="rect">
            <a:avLst/>
          </a:prstGeom>
        </p:spPr>
      </p:pic>
      <p:graphicFrame>
        <p:nvGraphicFramePr>
          <p:cNvPr id="43" name="Table 42">
            <a:extLst>
              <a:ext uri="{FF2B5EF4-FFF2-40B4-BE49-F238E27FC236}">
                <a16:creationId xmlns:a16="http://schemas.microsoft.com/office/drawing/2014/main" id="{C79223EA-469E-42B4-BD3C-EFA453A89940}"/>
              </a:ext>
            </a:extLst>
          </p:cNvPr>
          <p:cNvGraphicFramePr>
            <a:graphicFrameLocks noGrp="1"/>
          </p:cNvGraphicFramePr>
          <p:nvPr>
            <p:extLst>
              <p:ext uri="{D42A27DB-BD31-4B8C-83A1-F6EECF244321}">
                <p14:modId xmlns:p14="http://schemas.microsoft.com/office/powerpoint/2010/main" val="4144188535"/>
              </p:ext>
            </p:extLst>
          </p:nvPr>
        </p:nvGraphicFramePr>
        <p:xfrm>
          <a:off x="6440046" y="15684362"/>
          <a:ext cx="7289810" cy="2418136"/>
        </p:xfrm>
        <a:graphic>
          <a:graphicData uri="http://schemas.openxmlformats.org/drawingml/2006/table">
            <a:tbl>
              <a:tblPr>
                <a:tableStyleId>{B301B821-A1FF-4177-AEE7-76D212191A09}</a:tableStyleId>
              </a:tblPr>
              <a:tblGrid>
                <a:gridCol w="1334891">
                  <a:extLst>
                    <a:ext uri="{9D8B030D-6E8A-4147-A177-3AD203B41FA5}">
                      <a16:colId xmlns:a16="http://schemas.microsoft.com/office/drawing/2014/main" val="20000"/>
                    </a:ext>
                  </a:extLst>
                </a:gridCol>
                <a:gridCol w="458071">
                  <a:extLst>
                    <a:ext uri="{9D8B030D-6E8A-4147-A177-3AD203B41FA5}">
                      <a16:colId xmlns:a16="http://schemas.microsoft.com/office/drawing/2014/main" val="20001"/>
                    </a:ext>
                  </a:extLst>
                </a:gridCol>
                <a:gridCol w="1651831">
                  <a:extLst>
                    <a:ext uri="{9D8B030D-6E8A-4147-A177-3AD203B41FA5}">
                      <a16:colId xmlns:a16="http://schemas.microsoft.com/office/drawing/2014/main" val="20003"/>
                    </a:ext>
                  </a:extLst>
                </a:gridCol>
                <a:gridCol w="867558">
                  <a:extLst>
                    <a:ext uri="{9D8B030D-6E8A-4147-A177-3AD203B41FA5}">
                      <a16:colId xmlns:a16="http://schemas.microsoft.com/office/drawing/2014/main" val="20004"/>
                    </a:ext>
                  </a:extLst>
                </a:gridCol>
                <a:gridCol w="2977459">
                  <a:extLst>
                    <a:ext uri="{9D8B030D-6E8A-4147-A177-3AD203B41FA5}">
                      <a16:colId xmlns:a16="http://schemas.microsoft.com/office/drawing/2014/main" val="20005"/>
                    </a:ext>
                  </a:extLst>
                </a:gridCol>
              </a:tblGrid>
              <a:tr h="469648">
                <a:tc>
                  <a:txBody>
                    <a:bodyPr/>
                    <a:lstStyle/>
                    <a:p>
                      <a:pPr algn="l" fontAlgn="b"/>
                      <a:r>
                        <a:rPr lang="en-US" sz="1000" kern="1200" dirty="0">
                          <a:solidFill>
                            <a:schemeClr val="bg1"/>
                          </a:solidFill>
                          <a:latin typeface="Times New Roman" panose="02020603050405020304" pitchFamily="18" charset="0"/>
                          <a:ea typeface="+mn-ea"/>
                          <a:cs typeface="Times New Roman" panose="02020603050405020304" pitchFamily="18" charset="0"/>
                        </a:rPr>
                        <a:t>Sample Type</a:t>
                      </a:r>
                    </a:p>
                  </a:txBody>
                  <a:tcPr marL="46800" marR="5443" marT="5443" marB="0" anchor="ctr">
                    <a:lnR w="12700" cap="flat" cmpd="sng" algn="ctr">
                      <a:solidFill>
                        <a:schemeClr val="tx1"/>
                      </a:solidFill>
                      <a:prstDash val="solid"/>
                      <a:round/>
                      <a:headEnd type="none" w="med" len="med"/>
                      <a:tailEnd type="none" w="med" len="med"/>
                    </a:lnR>
                    <a:solidFill>
                      <a:schemeClr val="accent1"/>
                    </a:solidFill>
                  </a:tcPr>
                </a:tc>
                <a:tc>
                  <a:txBody>
                    <a:bodyPr/>
                    <a:lstStyle/>
                    <a:p>
                      <a:pPr algn="ctr" fontAlgn="b"/>
                      <a:r>
                        <a:rPr lang="en-US" sz="1000" kern="1200" dirty="0">
                          <a:solidFill>
                            <a:schemeClr val="bg1"/>
                          </a:solidFill>
                          <a:latin typeface="Times New Roman" panose="02020603050405020304" pitchFamily="18" charset="0"/>
                          <a:ea typeface="+mn-ea"/>
                          <a:cs typeface="Times New Roman" panose="02020603050405020304" pitchFamily="18" charset="0"/>
                        </a:rPr>
                        <a:t> RI at 589 nm</a:t>
                      </a:r>
                    </a:p>
                  </a:txBody>
                  <a:tcPr marL="5443" marR="5443" marT="54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solidFill>
                  </a:tcPr>
                </a:tc>
                <a:tc>
                  <a:txBody>
                    <a:bodyPr/>
                    <a:lstStyle/>
                    <a:p>
                      <a:pPr algn="ctr" fontAlgn="b"/>
                      <a:r>
                        <a:rPr lang="en-US" sz="1000" kern="1200" dirty="0">
                          <a:solidFill>
                            <a:schemeClr val="bg1"/>
                          </a:solidFill>
                          <a:latin typeface="Times New Roman" panose="02020603050405020304" pitchFamily="18" charset="0"/>
                          <a:ea typeface="+mn-ea"/>
                          <a:cs typeface="Times New Roman" panose="02020603050405020304" pitchFamily="18" charset="0"/>
                        </a:rPr>
                        <a:t>MFI Counts/mL ≥</a:t>
                      </a:r>
                      <a:r>
                        <a:rPr lang="en-US" sz="1000" kern="1200" baseline="0" dirty="0">
                          <a:solidFill>
                            <a:schemeClr val="bg1"/>
                          </a:solidFill>
                          <a:latin typeface="Times New Roman" panose="02020603050405020304" pitchFamily="18" charset="0"/>
                          <a:ea typeface="+mn-ea"/>
                          <a:cs typeface="Times New Roman" panose="02020603050405020304" pitchFamily="18" charset="0"/>
                        </a:rPr>
                        <a:t> 5 </a:t>
                      </a:r>
                      <a:r>
                        <a:rPr lang="en-US" sz="1000" u="none" strike="noStrike" dirty="0">
                          <a:solidFill>
                            <a:schemeClr val="bg1"/>
                          </a:solidFill>
                          <a:effectLst/>
                          <a:latin typeface="Times New Roman" panose="02020603050405020304" pitchFamily="18" charset="0"/>
                          <a:cs typeface="Times New Roman" panose="02020603050405020304" pitchFamily="18" charset="0"/>
                        </a:rPr>
                        <a:t>µm</a:t>
                      </a:r>
                      <a:endParaRPr lang="en-US" sz="1000" kern="1200" dirty="0">
                        <a:solidFill>
                          <a:schemeClr val="bg1"/>
                        </a:solidFill>
                        <a:latin typeface="Times New Roman" panose="02020603050405020304" pitchFamily="18" charset="0"/>
                        <a:ea typeface="+mn-ea"/>
                        <a:cs typeface="Times New Roman" panose="02020603050405020304" pitchFamily="18" charset="0"/>
                      </a:endParaRPr>
                    </a:p>
                  </a:txBody>
                  <a:tcPr marL="5443" marR="5443" marT="54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solidFill>
                  </a:tcPr>
                </a:tc>
                <a:tc>
                  <a:txBody>
                    <a:bodyPr/>
                    <a:lstStyle/>
                    <a:p>
                      <a:pPr algn="ctr" fontAlgn="b"/>
                      <a:r>
                        <a:rPr lang="en-US" sz="1000" kern="1200" dirty="0">
                          <a:solidFill>
                            <a:schemeClr val="bg1"/>
                          </a:solidFill>
                          <a:latin typeface="Times New Roman" panose="02020603050405020304" pitchFamily="18" charset="0"/>
                          <a:ea typeface="+mn-ea"/>
                          <a:cs typeface="Times New Roman" panose="02020603050405020304" pitchFamily="18" charset="0"/>
                        </a:rPr>
                        <a:t>% Classified as protein</a:t>
                      </a:r>
                    </a:p>
                  </a:txBody>
                  <a:tcPr marL="5443" marR="5443" marT="54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solidFill>
                  </a:tcPr>
                </a:tc>
                <a:tc>
                  <a:txBody>
                    <a:bodyPr/>
                    <a:lstStyle/>
                    <a:p>
                      <a:pPr marL="0" algn="ctr" defTabSz="2725690" rtl="0" eaLnBrk="1" fontAlgn="b" latinLnBrk="0" hangingPunct="1"/>
                      <a:r>
                        <a:rPr lang="en-US" sz="1000" kern="1200" dirty="0">
                          <a:solidFill>
                            <a:schemeClr val="bg1"/>
                          </a:solidFill>
                          <a:latin typeface="Times New Roman" panose="02020603050405020304" pitchFamily="18" charset="0"/>
                          <a:ea typeface="+mn-ea"/>
                          <a:cs typeface="Times New Roman" panose="02020603050405020304" pitchFamily="18" charset="0"/>
                        </a:rPr>
                        <a:t>Classified as Protein</a:t>
                      </a:r>
                    </a:p>
                  </a:txBody>
                  <a:tcPr marL="5443" marR="5443" marT="54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solidFill>
                  </a:tcPr>
                </a:tc>
                <a:extLst>
                  <a:ext uri="{0D108BD9-81ED-4DB2-BD59-A6C34878D82A}">
                    <a16:rowId xmlns:a16="http://schemas.microsoft.com/office/drawing/2014/main" val="10000"/>
                  </a:ext>
                </a:extLst>
              </a:tr>
              <a:tr h="337076">
                <a:tc>
                  <a:txBody>
                    <a:bodyPr/>
                    <a:lstStyle/>
                    <a:p>
                      <a:pPr algn="l" fontAlgn="b"/>
                      <a:r>
                        <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rPr>
                        <a:t>Protein Lot A</a:t>
                      </a:r>
                    </a:p>
                    <a:p>
                      <a:pPr algn="l" fontAlgn="b"/>
                      <a:r>
                        <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rPr>
                        <a:t>(heat treated)</a:t>
                      </a:r>
                    </a:p>
                  </a:txBody>
                  <a:tcPr marL="46800" marR="7620" marT="7620" marB="0" anchor="ctr">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ctr" fontAlgn="b"/>
                      <a:r>
                        <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rPr>
                        <a:t>1.341</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r" fontAlgn="b"/>
                      <a:r>
                        <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rPr>
                        <a:t>6,554 ±    356</a:t>
                      </a:r>
                    </a:p>
                  </a:txBody>
                  <a:tcPr marL="7620" marR="4680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r" fontAlgn="b"/>
                      <a:r>
                        <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rPr>
                        <a:t>98% ± 0%</a:t>
                      </a:r>
                    </a:p>
                  </a:txBody>
                  <a:tcPr marL="7620" marR="4680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ctr" fontAlgn="b"/>
                      <a:endParaRPr lang="en-US" sz="1100" b="0" i="0" u="none" strike="noStrike" dirty="0">
                        <a:solidFill>
                          <a:schemeClr val="tx1">
                            <a:lumMod val="50000"/>
                          </a:schemeClr>
                        </a:solidFill>
                        <a:effectLst/>
                        <a:latin typeface="Calibri"/>
                      </a:endParaRPr>
                    </a:p>
                  </a:txBody>
                  <a:tcPr marL="5443" marR="5443" marT="544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extLst>
                  <a:ext uri="{0D108BD9-81ED-4DB2-BD59-A6C34878D82A}">
                    <a16:rowId xmlns:a16="http://schemas.microsoft.com/office/drawing/2014/main" val="10001"/>
                  </a:ext>
                </a:extLst>
              </a:tr>
              <a:tr h="337076">
                <a:tc>
                  <a:txBody>
                    <a:bodyPr/>
                    <a:lstStyle/>
                    <a:p>
                      <a:pPr algn="l" fontAlgn="b"/>
                      <a:r>
                        <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rPr>
                        <a:t>Protein Lot C </a:t>
                      </a:r>
                    </a:p>
                    <a:p>
                      <a:pPr algn="l" fontAlgn="b"/>
                      <a:r>
                        <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rPr>
                        <a:t>(heat treated)</a:t>
                      </a:r>
                    </a:p>
                  </a:txBody>
                  <a:tcPr marL="46800" marR="7620" marT="7620" marB="0" anchor="ctr">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ctr" fontAlgn="b"/>
                      <a:r>
                        <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rPr>
                        <a:t>1.341</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r" fontAlgn="b"/>
                      <a:r>
                        <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rPr>
                        <a:t>53,478 ±    467</a:t>
                      </a:r>
                    </a:p>
                  </a:txBody>
                  <a:tcPr marL="7620" marR="4680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r" fontAlgn="b"/>
                      <a:r>
                        <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rPr>
                        <a:t>98% ± 0%</a:t>
                      </a:r>
                    </a:p>
                  </a:txBody>
                  <a:tcPr marL="7620" marR="4680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ctr" fontAlgn="b"/>
                      <a:endParaRPr lang="en-US" sz="1100" b="0" i="0" u="none" strike="noStrike" dirty="0">
                        <a:solidFill>
                          <a:schemeClr val="tx1">
                            <a:lumMod val="50000"/>
                          </a:schemeClr>
                        </a:solidFill>
                        <a:effectLst/>
                        <a:latin typeface="Calibri"/>
                      </a:endParaRPr>
                    </a:p>
                  </a:txBody>
                  <a:tcPr marL="5443" marR="5443" marT="544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extLst>
                  <a:ext uri="{0D108BD9-81ED-4DB2-BD59-A6C34878D82A}">
                    <a16:rowId xmlns:a16="http://schemas.microsoft.com/office/drawing/2014/main" val="10002"/>
                  </a:ext>
                </a:extLst>
              </a:tr>
              <a:tr h="300789">
                <a:tc>
                  <a:txBody>
                    <a:bodyPr/>
                    <a:lstStyle/>
                    <a:p>
                      <a:pPr algn="l" fontAlgn="b"/>
                      <a:r>
                        <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rPr>
                        <a:t>Protein Lot D (heat treated)</a:t>
                      </a:r>
                    </a:p>
                  </a:txBody>
                  <a:tcPr marL="46800" marR="7620" marT="7620" marB="0" anchor="ctr">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ctr" fontAlgn="b"/>
                      <a:r>
                        <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rPr>
                        <a:t>1.347</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r" fontAlgn="b"/>
                      <a:r>
                        <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rPr>
                        <a:t>13,669 ± 1,070</a:t>
                      </a:r>
                    </a:p>
                  </a:txBody>
                  <a:tcPr marL="7620" marR="4680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r" fontAlgn="b"/>
                      <a:r>
                        <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rPr>
                        <a:t>98% ± 1%</a:t>
                      </a:r>
                    </a:p>
                  </a:txBody>
                  <a:tcPr marL="7620" marR="4680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ctr" fontAlgn="b"/>
                      <a:endParaRPr lang="en-US" sz="1100" b="0" i="0" u="none" strike="noStrike" dirty="0">
                        <a:solidFill>
                          <a:schemeClr val="tx1">
                            <a:lumMod val="50000"/>
                          </a:schemeClr>
                        </a:solidFill>
                        <a:effectLst/>
                        <a:latin typeface="Calibri"/>
                      </a:endParaRPr>
                    </a:p>
                  </a:txBody>
                  <a:tcPr marL="5443" marR="5443" marT="544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extLst>
                  <a:ext uri="{0D108BD9-81ED-4DB2-BD59-A6C34878D82A}">
                    <a16:rowId xmlns:a16="http://schemas.microsoft.com/office/drawing/2014/main" val="10003"/>
                  </a:ext>
                </a:extLst>
              </a:tr>
              <a:tr h="300789">
                <a:tc>
                  <a:txBody>
                    <a:bodyPr/>
                    <a:lstStyle/>
                    <a:p>
                      <a:pPr algn="l" fontAlgn="b"/>
                      <a:r>
                        <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rPr>
                        <a:t>Protein Lot B (acid treated)</a:t>
                      </a:r>
                    </a:p>
                  </a:txBody>
                  <a:tcPr marL="46800" marR="7620" marT="7620" marB="0" anchor="ctr">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ctr" fontAlgn="b"/>
                      <a:r>
                        <a:rPr lang="en-US" sz="1000" b="0" i="0" u="none" strike="noStrike">
                          <a:solidFill>
                            <a:schemeClr val="tx1">
                              <a:lumMod val="50000"/>
                            </a:schemeClr>
                          </a:solidFill>
                          <a:effectLst/>
                          <a:latin typeface="Times New Roman" panose="02020603050405020304" pitchFamily="18" charset="0"/>
                          <a:cs typeface="Times New Roman" panose="02020603050405020304" pitchFamily="18" charset="0"/>
                        </a:rPr>
                        <a:t>1.350</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r" fontAlgn="b"/>
                      <a:r>
                        <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rPr>
                        <a:t>5,958  ± 435</a:t>
                      </a:r>
                    </a:p>
                  </a:txBody>
                  <a:tcPr marL="7620" marR="4680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r" fontAlgn="b"/>
                      <a:r>
                        <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rPr>
                        <a:t>97% ± 0%</a:t>
                      </a:r>
                    </a:p>
                  </a:txBody>
                  <a:tcPr marL="7620" marR="4680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ctr" fontAlgn="b"/>
                      <a:endParaRPr lang="en-US" sz="1100" b="0" i="0" u="none" strike="noStrike" dirty="0">
                        <a:solidFill>
                          <a:schemeClr val="tx1">
                            <a:lumMod val="50000"/>
                          </a:schemeClr>
                        </a:solidFill>
                        <a:effectLst/>
                        <a:latin typeface="Calibri"/>
                      </a:endParaRPr>
                    </a:p>
                  </a:txBody>
                  <a:tcPr marL="5443" marR="5443" marT="544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extLst>
                  <a:ext uri="{0D108BD9-81ED-4DB2-BD59-A6C34878D82A}">
                    <a16:rowId xmlns:a16="http://schemas.microsoft.com/office/drawing/2014/main" val="10004"/>
                  </a:ext>
                </a:extLst>
              </a:tr>
              <a:tr h="337076">
                <a:tc>
                  <a:txBody>
                    <a:bodyPr/>
                    <a:lstStyle/>
                    <a:p>
                      <a:pPr algn="l" fontAlgn="b"/>
                      <a:r>
                        <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rPr>
                        <a:t>Protein High Con. Non-Aggregated</a:t>
                      </a:r>
                    </a:p>
                  </a:txBody>
                  <a:tcPr marL="46800" marR="7620" marT="7620" marB="0" anchor="ctr">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ctr" fontAlgn="b"/>
                      <a:r>
                        <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rPr>
                        <a:t>1.379</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r" fontAlgn="b"/>
                      <a:r>
                        <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rPr>
                        <a:t>81</a:t>
                      </a:r>
                    </a:p>
                  </a:txBody>
                  <a:tcPr marL="7620" marR="4680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r" fontAlgn="b"/>
                      <a:r>
                        <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rPr>
                        <a:t>87%</a:t>
                      </a:r>
                    </a:p>
                  </a:txBody>
                  <a:tcPr marL="7620" marR="4680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ctr" fontAlgn="b"/>
                      <a:endParaRPr lang="en-US" sz="1100" b="0" i="0" u="none" strike="noStrike" dirty="0">
                        <a:solidFill>
                          <a:schemeClr val="tx1">
                            <a:lumMod val="50000"/>
                          </a:schemeClr>
                        </a:solidFill>
                        <a:effectLst/>
                        <a:latin typeface="Calibri"/>
                      </a:endParaRPr>
                    </a:p>
                  </a:txBody>
                  <a:tcPr marL="5443" marR="5443" marT="544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extLst>
                  <a:ext uri="{0D108BD9-81ED-4DB2-BD59-A6C34878D82A}">
                    <a16:rowId xmlns:a16="http://schemas.microsoft.com/office/drawing/2014/main" val="2349797871"/>
                  </a:ext>
                </a:extLst>
              </a:tr>
              <a:tr h="300789">
                <a:tc>
                  <a:txBody>
                    <a:bodyPr/>
                    <a:lstStyle/>
                    <a:p>
                      <a:pPr algn="l" fontAlgn="b"/>
                      <a:r>
                        <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rPr>
                        <a:t>Protein Lot D (acid treated)</a:t>
                      </a:r>
                    </a:p>
                  </a:txBody>
                  <a:tcPr marL="46800" marR="7620" marT="7620" marB="0" anchor="ctr">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ctr" fontAlgn="b"/>
                      <a:r>
                        <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rPr>
                        <a:t>1.347</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r" fontAlgn="b"/>
                      <a:r>
                        <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rPr>
                        <a:t>18,256 ± 7,590</a:t>
                      </a:r>
                    </a:p>
                  </a:txBody>
                  <a:tcPr marL="7620" marR="4680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r" fontAlgn="b"/>
                      <a:r>
                        <a:rPr lang="en-US" sz="1000" b="0" i="0" u="none" strike="noStrike" dirty="0">
                          <a:solidFill>
                            <a:schemeClr val="tx1">
                              <a:lumMod val="50000"/>
                            </a:schemeClr>
                          </a:solidFill>
                          <a:effectLst/>
                          <a:latin typeface="Times New Roman" panose="02020603050405020304" pitchFamily="18" charset="0"/>
                          <a:cs typeface="Times New Roman" panose="02020603050405020304" pitchFamily="18" charset="0"/>
                        </a:rPr>
                        <a:t>80%  ± 1%</a:t>
                      </a:r>
                    </a:p>
                  </a:txBody>
                  <a:tcPr marL="7620" marR="4680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ctr" fontAlgn="b"/>
                      <a:endParaRPr lang="en-US" sz="1100" b="0" i="0" u="none" strike="noStrike" dirty="0">
                        <a:solidFill>
                          <a:schemeClr val="tx1">
                            <a:lumMod val="50000"/>
                          </a:schemeClr>
                        </a:solidFill>
                        <a:effectLst/>
                        <a:latin typeface="Calibri"/>
                      </a:endParaRPr>
                    </a:p>
                  </a:txBody>
                  <a:tcPr marL="5443" marR="5443" marT="544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extLst>
                  <a:ext uri="{0D108BD9-81ED-4DB2-BD59-A6C34878D82A}">
                    <a16:rowId xmlns:a16="http://schemas.microsoft.com/office/drawing/2014/main" val="835844676"/>
                  </a:ext>
                </a:extLst>
              </a:tr>
            </a:tbl>
          </a:graphicData>
        </a:graphic>
      </p:graphicFrame>
      <p:graphicFrame>
        <p:nvGraphicFramePr>
          <p:cNvPr id="44" name="Table 43">
            <a:extLst>
              <a:ext uri="{FF2B5EF4-FFF2-40B4-BE49-F238E27FC236}">
                <a16:creationId xmlns:a16="http://schemas.microsoft.com/office/drawing/2014/main" id="{315EC349-8D2F-4350-8D5E-30781E37D8C0}"/>
              </a:ext>
            </a:extLst>
          </p:cNvPr>
          <p:cNvGraphicFramePr>
            <a:graphicFrameLocks noGrp="1"/>
          </p:cNvGraphicFramePr>
          <p:nvPr>
            <p:extLst>
              <p:ext uri="{D42A27DB-BD31-4B8C-83A1-F6EECF244321}">
                <p14:modId xmlns:p14="http://schemas.microsoft.com/office/powerpoint/2010/main" val="498094765"/>
              </p:ext>
            </p:extLst>
          </p:nvPr>
        </p:nvGraphicFramePr>
        <p:xfrm>
          <a:off x="17346230" y="3815810"/>
          <a:ext cx="15343570" cy="1706012"/>
        </p:xfrm>
        <a:graphic>
          <a:graphicData uri="http://schemas.openxmlformats.org/drawingml/2006/table">
            <a:tbl>
              <a:tblPr>
                <a:tableStyleId>{5C22544A-7EE6-4342-B048-85BDC9FD1C3A}</a:tableStyleId>
              </a:tblPr>
              <a:tblGrid>
                <a:gridCol w="756860">
                  <a:extLst>
                    <a:ext uri="{9D8B030D-6E8A-4147-A177-3AD203B41FA5}">
                      <a16:colId xmlns:a16="http://schemas.microsoft.com/office/drawing/2014/main" val="3879635001"/>
                    </a:ext>
                  </a:extLst>
                </a:gridCol>
                <a:gridCol w="847281">
                  <a:extLst>
                    <a:ext uri="{9D8B030D-6E8A-4147-A177-3AD203B41FA5}">
                      <a16:colId xmlns:a16="http://schemas.microsoft.com/office/drawing/2014/main" val="3701698853"/>
                    </a:ext>
                  </a:extLst>
                </a:gridCol>
                <a:gridCol w="1103547">
                  <a:extLst>
                    <a:ext uri="{9D8B030D-6E8A-4147-A177-3AD203B41FA5}">
                      <a16:colId xmlns:a16="http://schemas.microsoft.com/office/drawing/2014/main" val="2208902433"/>
                    </a:ext>
                  </a:extLst>
                </a:gridCol>
                <a:gridCol w="902563">
                  <a:extLst>
                    <a:ext uri="{9D8B030D-6E8A-4147-A177-3AD203B41FA5}">
                      <a16:colId xmlns:a16="http://schemas.microsoft.com/office/drawing/2014/main" val="752453776"/>
                    </a:ext>
                  </a:extLst>
                </a:gridCol>
                <a:gridCol w="902563">
                  <a:extLst>
                    <a:ext uri="{9D8B030D-6E8A-4147-A177-3AD203B41FA5}">
                      <a16:colId xmlns:a16="http://schemas.microsoft.com/office/drawing/2014/main" val="1886906568"/>
                    </a:ext>
                  </a:extLst>
                </a:gridCol>
                <a:gridCol w="902563">
                  <a:extLst>
                    <a:ext uri="{9D8B030D-6E8A-4147-A177-3AD203B41FA5}">
                      <a16:colId xmlns:a16="http://schemas.microsoft.com/office/drawing/2014/main" val="3592055965"/>
                    </a:ext>
                  </a:extLst>
                </a:gridCol>
                <a:gridCol w="902563">
                  <a:extLst>
                    <a:ext uri="{9D8B030D-6E8A-4147-A177-3AD203B41FA5}">
                      <a16:colId xmlns:a16="http://schemas.microsoft.com/office/drawing/2014/main" val="3647003553"/>
                    </a:ext>
                  </a:extLst>
                </a:gridCol>
                <a:gridCol w="902563">
                  <a:extLst>
                    <a:ext uri="{9D8B030D-6E8A-4147-A177-3AD203B41FA5}">
                      <a16:colId xmlns:a16="http://schemas.microsoft.com/office/drawing/2014/main" val="1257741887"/>
                    </a:ext>
                  </a:extLst>
                </a:gridCol>
                <a:gridCol w="902563">
                  <a:extLst>
                    <a:ext uri="{9D8B030D-6E8A-4147-A177-3AD203B41FA5}">
                      <a16:colId xmlns:a16="http://schemas.microsoft.com/office/drawing/2014/main" val="2018134389"/>
                    </a:ext>
                  </a:extLst>
                </a:gridCol>
                <a:gridCol w="902563">
                  <a:extLst>
                    <a:ext uri="{9D8B030D-6E8A-4147-A177-3AD203B41FA5}">
                      <a16:colId xmlns:a16="http://schemas.microsoft.com/office/drawing/2014/main" val="419147072"/>
                    </a:ext>
                  </a:extLst>
                </a:gridCol>
                <a:gridCol w="902563">
                  <a:extLst>
                    <a:ext uri="{9D8B030D-6E8A-4147-A177-3AD203B41FA5}">
                      <a16:colId xmlns:a16="http://schemas.microsoft.com/office/drawing/2014/main" val="1845094423"/>
                    </a:ext>
                  </a:extLst>
                </a:gridCol>
                <a:gridCol w="902563">
                  <a:extLst>
                    <a:ext uri="{9D8B030D-6E8A-4147-A177-3AD203B41FA5}">
                      <a16:colId xmlns:a16="http://schemas.microsoft.com/office/drawing/2014/main" val="1780684964"/>
                    </a:ext>
                  </a:extLst>
                </a:gridCol>
                <a:gridCol w="902563">
                  <a:extLst>
                    <a:ext uri="{9D8B030D-6E8A-4147-A177-3AD203B41FA5}">
                      <a16:colId xmlns:a16="http://schemas.microsoft.com/office/drawing/2014/main" val="696326058"/>
                    </a:ext>
                  </a:extLst>
                </a:gridCol>
                <a:gridCol w="902563">
                  <a:extLst>
                    <a:ext uri="{9D8B030D-6E8A-4147-A177-3AD203B41FA5}">
                      <a16:colId xmlns:a16="http://schemas.microsoft.com/office/drawing/2014/main" val="1963038598"/>
                    </a:ext>
                  </a:extLst>
                </a:gridCol>
                <a:gridCol w="902563">
                  <a:extLst>
                    <a:ext uri="{9D8B030D-6E8A-4147-A177-3AD203B41FA5}">
                      <a16:colId xmlns:a16="http://schemas.microsoft.com/office/drawing/2014/main" val="1645022955"/>
                    </a:ext>
                  </a:extLst>
                </a:gridCol>
                <a:gridCol w="902563">
                  <a:extLst>
                    <a:ext uri="{9D8B030D-6E8A-4147-A177-3AD203B41FA5}">
                      <a16:colId xmlns:a16="http://schemas.microsoft.com/office/drawing/2014/main" val="3730268518"/>
                    </a:ext>
                  </a:extLst>
                </a:gridCol>
                <a:gridCol w="902563">
                  <a:extLst>
                    <a:ext uri="{9D8B030D-6E8A-4147-A177-3AD203B41FA5}">
                      <a16:colId xmlns:a16="http://schemas.microsoft.com/office/drawing/2014/main" val="4227098076"/>
                    </a:ext>
                  </a:extLst>
                </a:gridCol>
              </a:tblGrid>
              <a:tr h="125261">
                <a:tc>
                  <a:txBody>
                    <a:bodyPr/>
                    <a:lstStyle/>
                    <a:p>
                      <a:pPr algn="ctr" fontAlgn="b"/>
                      <a:endParaRPr lang="en-US" sz="1050" b="1" i="0" u="none" strike="noStrike" dirty="0">
                        <a:solidFill>
                          <a:schemeClr val="bg1"/>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1"/>
                    </a:solidFill>
                  </a:tcPr>
                </a:tc>
                <a:tc gridSpan="4">
                  <a:txBody>
                    <a:bodyPr/>
                    <a:lstStyle/>
                    <a:p>
                      <a:pPr algn="ctr" fontAlgn="b"/>
                      <a:r>
                        <a:rPr lang="en-US" sz="1050" b="1" u="none" strike="noStrike" dirty="0">
                          <a:solidFill>
                            <a:schemeClr val="bg1"/>
                          </a:solidFill>
                          <a:effectLst/>
                          <a:latin typeface="Times New Roman" panose="02020603050405020304" pitchFamily="18" charset="0"/>
                          <a:cs typeface="Times New Roman" panose="02020603050405020304" pitchFamily="18" charset="0"/>
                        </a:rPr>
                        <a:t>Placebo + Silicone</a:t>
                      </a:r>
                      <a:endParaRPr lang="en-US" sz="1050" b="1" i="0" u="none" strike="noStrike" dirty="0">
                        <a:solidFill>
                          <a:schemeClr val="bg1"/>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3">
                  <a:txBody>
                    <a:bodyPr/>
                    <a:lstStyle/>
                    <a:p>
                      <a:pPr algn="ctr" fontAlgn="b"/>
                      <a:r>
                        <a:rPr lang="en-US" sz="1050" b="1" u="none" strike="noStrike" dirty="0">
                          <a:solidFill>
                            <a:schemeClr val="bg1"/>
                          </a:solidFill>
                          <a:effectLst/>
                          <a:latin typeface="Times New Roman" panose="02020603050405020304" pitchFamily="18" charset="0"/>
                          <a:cs typeface="Times New Roman" panose="02020603050405020304" pitchFamily="18" charset="0"/>
                        </a:rPr>
                        <a:t>Protein A (heat treated) + Silicone</a:t>
                      </a:r>
                      <a:endParaRPr lang="en-US" sz="1050" b="1" i="0" u="none" strike="noStrike" dirty="0">
                        <a:solidFill>
                          <a:schemeClr val="bg1"/>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1"/>
                    </a:solidFill>
                  </a:tcPr>
                </a:tc>
                <a:tc hMerge="1">
                  <a:txBody>
                    <a:bodyPr/>
                    <a:lstStyle/>
                    <a:p>
                      <a:endParaRPr lang="en-US"/>
                    </a:p>
                  </a:txBody>
                  <a:tcPr/>
                </a:tc>
                <a:tc hMerge="1">
                  <a:txBody>
                    <a:bodyPr/>
                    <a:lstStyle/>
                    <a:p>
                      <a:endParaRPr lang="en-US"/>
                    </a:p>
                  </a:txBody>
                  <a:tcPr/>
                </a:tc>
                <a:tc gridSpan="3">
                  <a:txBody>
                    <a:bodyPr/>
                    <a:lstStyle/>
                    <a:p>
                      <a:pPr algn="ctr" fontAlgn="b"/>
                      <a:r>
                        <a:rPr lang="en-US" sz="1050" b="1" u="none" strike="noStrike" dirty="0">
                          <a:solidFill>
                            <a:schemeClr val="bg1"/>
                          </a:solidFill>
                          <a:effectLst/>
                          <a:latin typeface="Times New Roman" panose="02020603050405020304" pitchFamily="18" charset="0"/>
                          <a:cs typeface="Times New Roman" panose="02020603050405020304" pitchFamily="18" charset="0"/>
                        </a:rPr>
                        <a:t>Protein B (acid treated) + Silicone</a:t>
                      </a:r>
                      <a:endParaRPr lang="en-US" sz="1050" b="1" i="0" u="none" strike="noStrike" dirty="0">
                        <a:solidFill>
                          <a:schemeClr val="bg1"/>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1"/>
                    </a:solidFill>
                  </a:tcPr>
                </a:tc>
                <a:tc hMerge="1">
                  <a:txBody>
                    <a:bodyPr/>
                    <a:lstStyle/>
                    <a:p>
                      <a:endParaRPr lang="en-US"/>
                    </a:p>
                  </a:txBody>
                  <a:tcPr/>
                </a:tc>
                <a:tc hMerge="1">
                  <a:txBody>
                    <a:bodyPr/>
                    <a:lstStyle/>
                    <a:p>
                      <a:endParaRPr lang="en-US"/>
                    </a:p>
                  </a:txBody>
                  <a:tcPr/>
                </a:tc>
                <a:tc gridSpan="3">
                  <a:txBody>
                    <a:bodyPr/>
                    <a:lstStyle/>
                    <a:p>
                      <a:pPr algn="ctr" fontAlgn="b"/>
                      <a:r>
                        <a:rPr lang="en-US" sz="1050" b="1" u="none" strike="noStrike" dirty="0">
                          <a:solidFill>
                            <a:schemeClr val="bg1"/>
                          </a:solidFill>
                          <a:effectLst/>
                          <a:latin typeface="Times New Roman" panose="02020603050405020304" pitchFamily="18" charset="0"/>
                          <a:cs typeface="Times New Roman" panose="02020603050405020304" pitchFamily="18" charset="0"/>
                        </a:rPr>
                        <a:t>Protein C (heat treated) + Silicone</a:t>
                      </a:r>
                      <a:endParaRPr lang="en-US" sz="1050" b="1" i="0" u="none" strike="noStrike" dirty="0">
                        <a:solidFill>
                          <a:schemeClr val="bg1"/>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1"/>
                    </a:solidFill>
                  </a:tcPr>
                </a:tc>
                <a:tc hMerge="1">
                  <a:txBody>
                    <a:bodyPr/>
                    <a:lstStyle/>
                    <a:p>
                      <a:endParaRPr lang="en-US"/>
                    </a:p>
                  </a:txBody>
                  <a:tcPr/>
                </a:tc>
                <a:tc hMerge="1">
                  <a:txBody>
                    <a:bodyPr/>
                    <a:lstStyle/>
                    <a:p>
                      <a:endParaRPr lang="en-US"/>
                    </a:p>
                  </a:txBody>
                  <a:tcPr/>
                </a:tc>
                <a:tc gridSpan="3">
                  <a:txBody>
                    <a:bodyPr/>
                    <a:lstStyle/>
                    <a:p>
                      <a:pPr algn="ctr" fontAlgn="b"/>
                      <a:r>
                        <a:rPr lang="en-US" sz="1050" b="1" u="none" strike="noStrike" dirty="0">
                          <a:solidFill>
                            <a:schemeClr val="bg1"/>
                          </a:solidFill>
                          <a:effectLst/>
                          <a:latin typeface="Times New Roman" panose="02020603050405020304" pitchFamily="18" charset="0"/>
                          <a:cs typeface="Times New Roman" panose="02020603050405020304" pitchFamily="18" charset="0"/>
                        </a:rPr>
                        <a:t>Protein D (heat treated) + Silicone</a:t>
                      </a:r>
                      <a:endParaRPr lang="en-US" sz="1050" b="1" i="0" u="none" strike="noStrike" dirty="0">
                        <a:solidFill>
                          <a:schemeClr val="bg1"/>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50957418"/>
                  </a:ext>
                </a:extLst>
              </a:tr>
              <a:tr h="364892">
                <a:tc>
                  <a:txBody>
                    <a:bodyPr/>
                    <a:lstStyle/>
                    <a:p>
                      <a:pPr algn="ctr" fontAlgn="b"/>
                      <a:r>
                        <a:rPr lang="en-US" sz="1050" b="1" u="none" strike="noStrike" dirty="0">
                          <a:solidFill>
                            <a:schemeClr val="bg1"/>
                          </a:solidFill>
                          <a:effectLst/>
                          <a:latin typeface="Times New Roman" panose="02020603050405020304" pitchFamily="18" charset="0"/>
                          <a:cs typeface="Times New Roman" panose="02020603050405020304" pitchFamily="18" charset="0"/>
                        </a:rPr>
                        <a:t>Theoretical Silicone (%)</a:t>
                      </a:r>
                      <a:endParaRPr lang="en-US" sz="1050" b="1" i="0" u="none" strike="noStrike" dirty="0">
                        <a:solidFill>
                          <a:schemeClr val="bg1"/>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solidFill>
                  </a:tcPr>
                </a:tc>
                <a:tc>
                  <a:txBody>
                    <a:bodyPr/>
                    <a:lstStyle/>
                    <a:p>
                      <a:pPr algn="ctr" fontAlgn="b"/>
                      <a:r>
                        <a:rPr lang="en-US" sz="1050" b="1" u="none" strike="noStrike" dirty="0">
                          <a:solidFill>
                            <a:schemeClr val="bg1"/>
                          </a:solidFill>
                          <a:effectLst/>
                          <a:latin typeface="Times New Roman" panose="02020603050405020304" pitchFamily="18" charset="0"/>
                          <a:cs typeface="Times New Roman" panose="02020603050405020304" pitchFamily="18" charset="0"/>
                        </a:rPr>
                        <a:t>counts/mL</a:t>
                      </a:r>
                    </a:p>
                    <a:p>
                      <a:pPr algn="ctr" fontAlgn="b"/>
                      <a:r>
                        <a:rPr lang="en-US" sz="1050" b="1" i="0" u="none" strike="noStrike" dirty="0">
                          <a:solidFill>
                            <a:schemeClr val="bg1"/>
                          </a:solidFill>
                          <a:effectLst/>
                          <a:latin typeface="Times New Roman" panose="02020603050405020304" pitchFamily="18" charset="0"/>
                          <a:cs typeface="Times New Roman" panose="02020603050405020304" pitchFamily="18" charset="0"/>
                        </a:rPr>
                        <a:t>Average</a:t>
                      </a:r>
                    </a:p>
                  </a:txBody>
                  <a:tcPr marL="7620" marR="7620" marT="7620" marB="0" anchor="b">
                    <a:lnL w="12700" cap="flat" cmpd="sng" algn="ctr">
                      <a:solidFill>
                        <a:schemeClr val="tx1"/>
                      </a:solidFill>
                      <a:prstDash val="solid"/>
                      <a:round/>
                      <a:headEnd type="none" w="med" len="med"/>
                      <a:tailEnd type="none" w="med" len="med"/>
                    </a:lnL>
                    <a:solidFill>
                      <a:schemeClr val="accent1"/>
                    </a:solidFill>
                  </a:tcPr>
                </a:tc>
                <a:tc>
                  <a:txBody>
                    <a:bodyPr/>
                    <a:lstStyle/>
                    <a:p>
                      <a:pPr algn="ctr" fontAlgn="b"/>
                      <a:r>
                        <a:rPr lang="en-US" sz="1050" b="1" u="none" strike="noStrike" dirty="0">
                          <a:solidFill>
                            <a:schemeClr val="bg1"/>
                          </a:solidFill>
                          <a:effectLst/>
                          <a:latin typeface="Times New Roman" panose="02020603050405020304" pitchFamily="18" charset="0"/>
                          <a:cs typeface="Times New Roman" panose="02020603050405020304" pitchFamily="18" charset="0"/>
                        </a:rPr>
                        <a:t>% count from total</a:t>
                      </a:r>
                      <a:endParaRPr lang="en-US" sz="1050" b="1" i="0" u="none" strike="noStrike" dirty="0">
                        <a:solidFill>
                          <a:schemeClr val="bg1"/>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solidFill>
                  </a:tcPr>
                </a:tc>
                <a:tc>
                  <a:txBody>
                    <a:bodyPr/>
                    <a:lstStyle/>
                    <a:p>
                      <a:pPr algn="ctr" fontAlgn="b"/>
                      <a:r>
                        <a:rPr lang="en-US" sz="1050" b="1" u="none" strike="noStrike" dirty="0">
                          <a:solidFill>
                            <a:schemeClr val="bg1"/>
                          </a:solidFill>
                          <a:effectLst/>
                          <a:latin typeface="Times New Roman" panose="02020603050405020304" pitchFamily="18" charset="0"/>
                          <a:cs typeface="Times New Roman" panose="02020603050405020304" pitchFamily="18" charset="0"/>
                        </a:rPr>
                        <a:t>% separated Silicone</a:t>
                      </a:r>
                      <a:endParaRPr lang="en-US" sz="1050" b="1" i="0" u="none" strike="noStrike" dirty="0">
                        <a:solidFill>
                          <a:schemeClr val="bg1"/>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solidFill>
                  </a:tcPr>
                </a:tc>
                <a:tc>
                  <a:txBody>
                    <a:bodyPr/>
                    <a:lstStyle/>
                    <a:p>
                      <a:pPr algn="ctr" fontAlgn="b"/>
                      <a:r>
                        <a:rPr lang="en-US" sz="1050" b="1" u="none" strike="noStrike" dirty="0">
                          <a:solidFill>
                            <a:schemeClr val="bg1"/>
                          </a:solidFill>
                          <a:effectLst/>
                          <a:latin typeface="Times New Roman" panose="02020603050405020304" pitchFamily="18" charset="0"/>
                          <a:cs typeface="Times New Roman" panose="02020603050405020304" pitchFamily="18" charset="0"/>
                        </a:rPr>
                        <a:t>% Error from Theoretical</a:t>
                      </a:r>
                      <a:endParaRPr lang="en-US" sz="1050" b="1" i="0" u="none" strike="noStrike" dirty="0">
                        <a:solidFill>
                          <a:schemeClr val="bg1"/>
                        </a:solidFill>
                        <a:effectLst/>
                        <a:latin typeface="Times New Roman" panose="02020603050405020304" pitchFamily="18" charset="0"/>
                        <a:cs typeface="Times New Roman" panose="02020603050405020304" pitchFamily="18" charset="0"/>
                      </a:endParaRPr>
                    </a:p>
                  </a:txBody>
                  <a:tcPr marL="7620" marR="7620" marT="7620" marB="0" anchor="b">
                    <a:lnR w="12700" cap="flat" cmpd="sng" algn="ctr">
                      <a:solidFill>
                        <a:schemeClr val="tx1"/>
                      </a:solidFill>
                      <a:prstDash val="solid"/>
                      <a:round/>
                      <a:headEnd type="none" w="med" len="med"/>
                      <a:tailEnd type="none" w="med" len="med"/>
                    </a:lnR>
                    <a:solidFill>
                      <a:schemeClr val="accent1"/>
                    </a:solidFill>
                  </a:tcPr>
                </a:tc>
                <a:tc>
                  <a:txBody>
                    <a:bodyPr/>
                    <a:lstStyle/>
                    <a:p>
                      <a:pPr algn="ctr" fontAlgn="b"/>
                      <a:r>
                        <a:rPr lang="en-US" sz="1050" b="1" u="none" strike="noStrike" dirty="0">
                          <a:solidFill>
                            <a:schemeClr val="bg1"/>
                          </a:solidFill>
                          <a:effectLst/>
                          <a:latin typeface="Times New Roman" panose="02020603050405020304" pitchFamily="18" charset="0"/>
                          <a:cs typeface="Times New Roman" panose="02020603050405020304" pitchFamily="18" charset="0"/>
                        </a:rPr>
                        <a:t>counts/mL</a:t>
                      </a:r>
                    </a:p>
                    <a:p>
                      <a:pPr algn="ctr" fontAlgn="b"/>
                      <a:r>
                        <a:rPr lang="en-US" sz="1050" b="1" i="0" u="none" strike="noStrike" dirty="0">
                          <a:solidFill>
                            <a:schemeClr val="bg1"/>
                          </a:solidFill>
                          <a:effectLst/>
                          <a:latin typeface="Times New Roman" panose="02020603050405020304" pitchFamily="18" charset="0"/>
                          <a:cs typeface="Times New Roman" panose="02020603050405020304" pitchFamily="18" charset="0"/>
                        </a:rPr>
                        <a:t>Average</a:t>
                      </a:r>
                    </a:p>
                  </a:txBody>
                  <a:tcPr marL="7620" marR="7620" marT="7620" marB="0" anchor="b">
                    <a:lnL w="12700" cap="flat" cmpd="sng" algn="ctr">
                      <a:solidFill>
                        <a:schemeClr val="tx1"/>
                      </a:solidFill>
                      <a:prstDash val="solid"/>
                      <a:round/>
                      <a:headEnd type="none" w="med" len="med"/>
                      <a:tailEnd type="none" w="med" len="med"/>
                    </a:lnL>
                    <a:solidFill>
                      <a:schemeClr val="accent1"/>
                    </a:solidFill>
                  </a:tcPr>
                </a:tc>
                <a:tc>
                  <a:txBody>
                    <a:bodyPr/>
                    <a:lstStyle/>
                    <a:p>
                      <a:pPr algn="ctr" fontAlgn="b"/>
                      <a:r>
                        <a:rPr lang="en-US" sz="1050" b="1" u="none" strike="noStrike" dirty="0">
                          <a:solidFill>
                            <a:schemeClr val="bg1"/>
                          </a:solidFill>
                          <a:effectLst/>
                          <a:latin typeface="Times New Roman" panose="02020603050405020304" pitchFamily="18" charset="0"/>
                          <a:cs typeface="Times New Roman" panose="02020603050405020304" pitchFamily="18" charset="0"/>
                        </a:rPr>
                        <a:t>% separated Silicone</a:t>
                      </a:r>
                      <a:endParaRPr lang="en-US" sz="1050" b="1" i="0" u="none" strike="noStrike" dirty="0">
                        <a:solidFill>
                          <a:schemeClr val="bg1"/>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solidFill>
                  </a:tcPr>
                </a:tc>
                <a:tc>
                  <a:txBody>
                    <a:bodyPr/>
                    <a:lstStyle/>
                    <a:p>
                      <a:pPr algn="ctr" fontAlgn="b"/>
                      <a:r>
                        <a:rPr lang="en-US" sz="1050" b="1" u="none" strike="noStrike" dirty="0">
                          <a:solidFill>
                            <a:schemeClr val="bg1"/>
                          </a:solidFill>
                          <a:effectLst/>
                          <a:latin typeface="Times New Roman" panose="02020603050405020304" pitchFamily="18" charset="0"/>
                          <a:cs typeface="Times New Roman" panose="02020603050405020304" pitchFamily="18" charset="0"/>
                        </a:rPr>
                        <a:t>% Error from Theoretical</a:t>
                      </a:r>
                      <a:endParaRPr lang="en-US" sz="1050" b="1" i="0" u="none" strike="noStrike" dirty="0">
                        <a:solidFill>
                          <a:schemeClr val="bg1"/>
                        </a:solidFill>
                        <a:effectLst/>
                        <a:latin typeface="Times New Roman" panose="02020603050405020304" pitchFamily="18" charset="0"/>
                        <a:cs typeface="Times New Roman" panose="02020603050405020304" pitchFamily="18" charset="0"/>
                      </a:endParaRPr>
                    </a:p>
                  </a:txBody>
                  <a:tcPr marL="7620" marR="7620" marT="7620" marB="0" anchor="b">
                    <a:lnR w="12700" cap="flat" cmpd="sng" algn="ctr">
                      <a:solidFill>
                        <a:schemeClr val="tx1"/>
                      </a:solidFill>
                      <a:prstDash val="solid"/>
                      <a:round/>
                      <a:headEnd type="none" w="med" len="med"/>
                      <a:tailEnd type="none" w="med" len="med"/>
                    </a:lnR>
                    <a:solidFill>
                      <a:schemeClr val="accent1"/>
                    </a:solidFill>
                  </a:tcPr>
                </a:tc>
                <a:tc>
                  <a:txBody>
                    <a:bodyPr/>
                    <a:lstStyle/>
                    <a:p>
                      <a:pPr algn="ctr" fontAlgn="b"/>
                      <a:r>
                        <a:rPr lang="en-US" sz="1050" b="1" u="none" strike="noStrike" dirty="0">
                          <a:solidFill>
                            <a:schemeClr val="bg1"/>
                          </a:solidFill>
                          <a:effectLst/>
                          <a:latin typeface="Times New Roman" panose="02020603050405020304" pitchFamily="18" charset="0"/>
                          <a:cs typeface="Times New Roman" panose="02020603050405020304" pitchFamily="18" charset="0"/>
                        </a:rPr>
                        <a:t>counts/mL</a:t>
                      </a:r>
                    </a:p>
                    <a:p>
                      <a:pPr algn="ctr" fontAlgn="b"/>
                      <a:r>
                        <a:rPr lang="en-US" sz="1050" b="1" i="0" u="none" strike="noStrike" dirty="0">
                          <a:solidFill>
                            <a:schemeClr val="bg1"/>
                          </a:solidFill>
                          <a:effectLst/>
                          <a:latin typeface="Times New Roman" panose="02020603050405020304" pitchFamily="18" charset="0"/>
                          <a:cs typeface="Times New Roman" panose="02020603050405020304" pitchFamily="18" charset="0"/>
                        </a:rPr>
                        <a:t>Average</a:t>
                      </a:r>
                    </a:p>
                  </a:txBody>
                  <a:tcPr marL="7620" marR="7620" marT="7620" marB="0" anchor="b">
                    <a:lnL w="12700" cap="flat" cmpd="sng" algn="ctr">
                      <a:solidFill>
                        <a:schemeClr val="tx1"/>
                      </a:solidFill>
                      <a:prstDash val="solid"/>
                      <a:round/>
                      <a:headEnd type="none" w="med" len="med"/>
                      <a:tailEnd type="none" w="med" len="med"/>
                    </a:lnL>
                    <a:solidFill>
                      <a:schemeClr val="accent1"/>
                    </a:solidFill>
                  </a:tcPr>
                </a:tc>
                <a:tc>
                  <a:txBody>
                    <a:bodyPr/>
                    <a:lstStyle/>
                    <a:p>
                      <a:pPr algn="ctr" fontAlgn="b"/>
                      <a:r>
                        <a:rPr lang="en-US" sz="1050" b="1" u="none" strike="noStrike">
                          <a:solidFill>
                            <a:schemeClr val="bg1"/>
                          </a:solidFill>
                          <a:effectLst/>
                          <a:latin typeface="Times New Roman" panose="02020603050405020304" pitchFamily="18" charset="0"/>
                          <a:cs typeface="Times New Roman" panose="02020603050405020304" pitchFamily="18" charset="0"/>
                        </a:rPr>
                        <a:t>% separated Silicone</a:t>
                      </a:r>
                      <a:endParaRPr lang="en-US" sz="1050" b="1" i="0" u="none" strike="noStrike">
                        <a:solidFill>
                          <a:schemeClr val="bg1"/>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solidFill>
                  </a:tcPr>
                </a:tc>
                <a:tc>
                  <a:txBody>
                    <a:bodyPr/>
                    <a:lstStyle/>
                    <a:p>
                      <a:pPr algn="ctr" fontAlgn="b"/>
                      <a:r>
                        <a:rPr lang="en-US" sz="1050" b="1" u="none" strike="noStrike" dirty="0">
                          <a:solidFill>
                            <a:schemeClr val="bg1"/>
                          </a:solidFill>
                          <a:effectLst/>
                          <a:latin typeface="Times New Roman" panose="02020603050405020304" pitchFamily="18" charset="0"/>
                          <a:cs typeface="Times New Roman" panose="02020603050405020304" pitchFamily="18" charset="0"/>
                        </a:rPr>
                        <a:t>% Error from Theoretical</a:t>
                      </a:r>
                      <a:endParaRPr lang="en-US" sz="1050" b="1" i="0" u="none" strike="noStrike" dirty="0">
                        <a:solidFill>
                          <a:schemeClr val="bg1"/>
                        </a:solidFill>
                        <a:effectLst/>
                        <a:latin typeface="Times New Roman" panose="02020603050405020304" pitchFamily="18" charset="0"/>
                        <a:cs typeface="Times New Roman" panose="02020603050405020304" pitchFamily="18" charset="0"/>
                      </a:endParaRPr>
                    </a:p>
                  </a:txBody>
                  <a:tcPr marL="7620" marR="7620" marT="7620" marB="0" anchor="b">
                    <a:lnR w="12700" cap="flat" cmpd="sng" algn="ctr">
                      <a:solidFill>
                        <a:schemeClr val="tx1"/>
                      </a:solidFill>
                      <a:prstDash val="solid"/>
                      <a:round/>
                      <a:headEnd type="none" w="med" len="med"/>
                      <a:tailEnd type="none" w="med" len="med"/>
                    </a:lnR>
                    <a:solidFill>
                      <a:schemeClr val="accent1"/>
                    </a:solidFill>
                  </a:tcPr>
                </a:tc>
                <a:tc>
                  <a:txBody>
                    <a:bodyPr/>
                    <a:lstStyle/>
                    <a:p>
                      <a:pPr algn="ctr" fontAlgn="b"/>
                      <a:r>
                        <a:rPr lang="en-US" sz="1050" b="1" u="none" strike="noStrike" dirty="0">
                          <a:solidFill>
                            <a:schemeClr val="bg1"/>
                          </a:solidFill>
                          <a:effectLst/>
                          <a:latin typeface="Times New Roman" panose="02020603050405020304" pitchFamily="18" charset="0"/>
                          <a:cs typeface="Times New Roman" panose="02020603050405020304" pitchFamily="18" charset="0"/>
                        </a:rPr>
                        <a:t>counts/mL</a:t>
                      </a:r>
                    </a:p>
                    <a:p>
                      <a:pPr algn="ctr" fontAlgn="b"/>
                      <a:r>
                        <a:rPr lang="en-US" sz="1050" b="1" i="0" u="none" strike="noStrike" dirty="0">
                          <a:solidFill>
                            <a:schemeClr val="bg1"/>
                          </a:solidFill>
                          <a:effectLst/>
                          <a:latin typeface="Times New Roman" panose="02020603050405020304" pitchFamily="18" charset="0"/>
                          <a:cs typeface="Times New Roman" panose="02020603050405020304" pitchFamily="18" charset="0"/>
                        </a:rPr>
                        <a:t>Average</a:t>
                      </a:r>
                    </a:p>
                  </a:txBody>
                  <a:tcPr marL="7620" marR="7620" marT="7620" marB="0" anchor="b">
                    <a:lnL w="12700" cap="flat" cmpd="sng" algn="ctr">
                      <a:solidFill>
                        <a:schemeClr val="tx1"/>
                      </a:solidFill>
                      <a:prstDash val="solid"/>
                      <a:round/>
                      <a:headEnd type="none" w="med" len="med"/>
                      <a:tailEnd type="none" w="med" len="med"/>
                    </a:lnL>
                    <a:solidFill>
                      <a:schemeClr val="accent1"/>
                    </a:solidFill>
                  </a:tcPr>
                </a:tc>
                <a:tc>
                  <a:txBody>
                    <a:bodyPr/>
                    <a:lstStyle/>
                    <a:p>
                      <a:pPr algn="ctr" fontAlgn="b"/>
                      <a:r>
                        <a:rPr lang="en-US" sz="1050" b="1" u="none" strike="noStrike">
                          <a:solidFill>
                            <a:schemeClr val="bg1"/>
                          </a:solidFill>
                          <a:effectLst/>
                          <a:latin typeface="Times New Roman" panose="02020603050405020304" pitchFamily="18" charset="0"/>
                          <a:cs typeface="Times New Roman" panose="02020603050405020304" pitchFamily="18" charset="0"/>
                        </a:rPr>
                        <a:t>% separated Silicone</a:t>
                      </a:r>
                      <a:endParaRPr lang="en-US" sz="1050" b="1" i="0" u="none" strike="noStrike">
                        <a:solidFill>
                          <a:schemeClr val="bg1"/>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solidFill>
                  </a:tcPr>
                </a:tc>
                <a:tc>
                  <a:txBody>
                    <a:bodyPr/>
                    <a:lstStyle/>
                    <a:p>
                      <a:pPr algn="ctr" fontAlgn="b"/>
                      <a:r>
                        <a:rPr lang="en-US" sz="1050" b="1" u="none" strike="noStrike" dirty="0">
                          <a:solidFill>
                            <a:schemeClr val="bg1"/>
                          </a:solidFill>
                          <a:effectLst/>
                          <a:latin typeface="Times New Roman" panose="02020603050405020304" pitchFamily="18" charset="0"/>
                          <a:cs typeface="Times New Roman" panose="02020603050405020304" pitchFamily="18" charset="0"/>
                        </a:rPr>
                        <a:t>% Error from Theoretical</a:t>
                      </a:r>
                      <a:endParaRPr lang="en-US" sz="1050" b="1" i="0" u="none" strike="noStrike" dirty="0">
                        <a:solidFill>
                          <a:schemeClr val="bg1"/>
                        </a:solidFill>
                        <a:effectLst/>
                        <a:latin typeface="Times New Roman" panose="02020603050405020304" pitchFamily="18" charset="0"/>
                        <a:cs typeface="Times New Roman" panose="02020603050405020304" pitchFamily="18" charset="0"/>
                      </a:endParaRPr>
                    </a:p>
                  </a:txBody>
                  <a:tcPr marL="7620" marR="7620" marT="7620" marB="0" anchor="b">
                    <a:lnR w="12700" cap="flat" cmpd="sng" algn="ctr">
                      <a:solidFill>
                        <a:schemeClr val="tx1"/>
                      </a:solidFill>
                      <a:prstDash val="solid"/>
                      <a:round/>
                      <a:headEnd type="none" w="med" len="med"/>
                      <a:tailEnd type="none" w="med" len="med"/>
                    </a:lnR>
                    <a:solidFill>
                      <a:schemeClr val="accent1"/>
                    </a:solidFill>
                  </a:tcPr>
                </a:tc>
                <a:tc>
                  <a:txBody>
                    <a:bodyPr/>
                    <a:lstStyle/>
                    <a:p>
                      <a:pPr algn="ctr" fontAlgn="b"/>
                      <a:r>
                        <a:rPr lang="en-US" sz="1050" b="1" u="none" strike="noStrike" dirty="0">
                          <a:solidFill>
                            <a:schemeClr val="bg1"/>
                          </a:solidFill>
                          <a:effectLst/>
                          <a:latin typeface="Times New Roman" panose="02020603050405020304" pitchFamily="18" charset="0"/>
                          <a:cs typeface="Times New Roman" panose="02020603050405020304" pitchFamily="18" charset="0"/>
                        </a:rPr>
                        <a:t>counts/mL</a:t>
                      </a:r>
                    </a:p>
                    <a:p>
                      <a:pPr algn="ctr" fontAlgn="b"/>
                      <a:r>
                        <a:rPr lang="en-US" sz="1050" b="1" i="0" u="none" strike="noStrike" dirty="0">
                          <a:solidFill>
                            <a:schemeClr val="bg1"/>
                          </a:solidFill>
                          <a:effectLst/>
                          <a:latin typeface="Times New Roman" panose="02020603050405020304" pitchFamily="18" charset="0"/>
                          <a:cs typeface="Times New Roman" panose="02020603050405020304" pitchFamily="18" charset="0"/>
                        </a:rPr>
                        <a:t>Average</a:t>
                      </a:r>
                    </a:p>
                  </a:txBody>
                  <a:tcPr marL="7620" marR="7620" marT="7620" marB="0" anchor="b">
                    <a:lnL w="12700" cap="flat" cmpd="sng" algn="ctr">
                      <a:solidFill>
                        <a:schemeClr val="tx1"/>
                      </a:solidFill>
                      <a:prstDash val="solid"/>
                      <a:round/>
                      <a:headEnd type="none" w="med" len="med"/>
                      <a:tailEnd type="none" w="med" len="med"/>
                    </a:lnL>
                    <a:solidFill>
                      <a:schemeClr val="accent1"/>
                    </a:solidFill>
                  </a:tcPr>
                </a:tc>
                <a:tc>
                  <a:txBody>
                    <a:bodyPr/>
                    <a:lstStyle/>
                    <a:p>
                      <a:pPr algn="ctr" fontAlgn="b"/>
                      <a:r>
                        <a:rPr lang="en-US" sz="1050" b="1" u="none" strike="noStrike" dirty="0">
                          <a:solidFill>
                            <a:schemeClr val="bg1"/>
                          </a:solidFill>
                          <a:effectLst/>
                          <a:latin typeface="Times New Roman" panose="02020603050405020304" pitchFamily="18" charset="0"/>
                          <a:cs typeface="Times New Roman" panose="02020603050405020304" pitchFamily="18" charset="0"/>
                        </a:rPr>
                        <a:t>% separated Silicone</a:t>
                      </a:r>
                      <a:endParaRPr lang="en-US" sz="1050" b="1" i="0" u="none" strike="noStrike" dirty="0">
                        <a:solidFill>
                          <a:schemeClr val="bg1"/>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solidFill>
                  </a:tcPr>
                </a:tc>
                <a:tc>
                  <a:txBody>
                    <a:bodyPr/>
                    <a:lstStyle/>
                    <a:p>
                      <a:pPr algn="ctr" fontAlgn="b"/>
                      <a:r>
                        <a:rPr lang="en-US" sz="1050" b="1" u="none" strike="noStrike" dirty="0">
                          <a:solidFill>
                            <a:schemeClr val="bg1"/>
                          </a:solidFill>
                          <a:effectLst/>
                          <a:latin typeface="Times New Roman" panose="02020603050405020304" pitchFamily="18" charset="0"/>
                          <a:cs typeface="Times New Roman" panose="02020603050405020304" pitchFamily="18" charset="0"/>
                        </a:rPr>
                        <a:t>% Error from Theoretical</a:t>
                      </a:r>
                      <a:endParaRPr lang="en-US" sz="1050" b="1" i="0" u="none" strike="noStrike" dirty="0">
                        <a:solidFill>
                          <a:schemeClr val="bg1"/>
                        </a:solidFill>
                        <a:effectLst/>
                        <a:latin typeface="Times New Roman" panose="02020603050405020304" pitchFamily="18" charset="0"/>
                        <a:cs typeface="Times New Roman" panose="02020603050405020304" pitchFamily="18" charset="0"/>
                      </a:endParaRPr>
                    </a:p>
                  </a:txBody>
                  <a:tcPr marL="7620" marR="7620" marT="7620" marB="0" anchor="b">
                    <a:lnR w="12700" cap="flat" cmpd="sng" algn="ctr">
                      <a:solidFill>
                        <a:schemeClr val="tx1"/>
                      </a:solidFill>
                      <a:prstDash val="solid"/>
                      <a:round/>
                      <a:headEnd type="none" w="med" len="med"/>
                      <a:tailEnd type="none" w="med" len="med"/>
                    </a:lnR>
                    <a:solidFill>
                      <a:schemeClr val="accent1"/>
                    </a:solidFill>
                  </a:tcPr>
                </a:tc>
                <a:extLst>
                  <a:ext uri="{0D108BD9-81ED-4DB2-BD59-A6C34878D82A}">
                    <a16:rowId xmlns:a16="http://schemas.microsoft.com/office/drawing/2014/main" val="1628989750"/>
                  </a:ext>
                </a:extLst>
              </a:tr>
              <a:tr h="125261">
                <a:tc>
                  <a:txBody>
                    <a:bodyPr/>
                    <a:lstStyle/>
                    <a:p>
                      <a:pPr algn="ctr" fontAlgn="b"/>
                      <a:r>
                        <a:rPr lang="en-US" sz="1050" b="1" u="none" strike="noStrike" dirty="0">
                          <a:solidFill>
                            <a:schemeClr val="bg1"/>
                          </a:solidFill>
                          <a:effectLst/>
                          <a:latin typeface="Times New Roman" panose="02020603050405020304" pitchFamily="18" charset="0"/>
                          <a:cs typeface="Times New Roman" panose="02020603050405020304" pitchFamily="18" charset="0"/>
                        </a:rPr>
                        <a:t>0 %</a:t>
                      </a:r>
                      <a:endParaRPr lang="en-US" sz="1050" b="1" i="0" u="none" strike="noStrike" dirty="0">
                        <a:solidFill>
                          <a:schemeClr val="bg1"/>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solidFill>
                  </a:tcPr>
                </a:tc>
                <a:tc>
                  <a:txBody>
                    <a:bodyPr/>
                    <a:lstStyle/>
                    <a:p>
                      <a:pPr algn="ctr" fontAlgn="b"/>
                      <a:r>
                        <a:rPr lang="en-US" sz="1050" u="none" strike="noStrike">
                          <a:solidFill>
                            <a:schemeClr val="tx1">
                              <a:lumMod val="50000"/>
                            </a:schemeClr>
                          </a:solidFill>
                          <a:effectLst/>
                          <a:latin typeface="Times New Roman" panose="02020603050405020304" pitchFamily="18" charset="0"/>
                          <a:cs typeface="Times New Roman" panose="02020603050405020304" pitchFamily="18" charset="0"/>
                        </a:rPr>
                        <a:t>            58 </a:t>
                      </a:r>
                      <a:endParaRPr lang="en-US" sz="1050" b="0" i="0" u="none" strike="noStrike">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tcPr>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0% (blank)</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74% ± 10%</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R w="12700" cap="flat" cmpd="sng" algn="ctr">
                      <a:solidFill>
                        <a:schemeClr val="tx1"/>
                      </a:solidFill>
                      <a:prstDash val="solid"/>
                      <a:round/>
                      <a:headEnd type="none" w="med" len="med"/>
                      <a:tailEnd type="none" w="med" len="med"/>
                    </a:lnR>
                  </a:tcPr>
                </a:tc>
                <a:tc>
                  <a:txBody>
                    <a:bodyPr/>
                    <a:lstStyle/>
                    <a:p>
                      <a:pPr algn="ctr" fontAlgn="b"/>
                      <a:r>
                        <a:rPr lang="en-US" sz="1050" u="none" strike="noStrike">
                          <a:solidFill>
                            <a:schemeClr val="tx1">
                              <a:lumMod val="50000"/>
                            </a:schemeClr>
                          </a:solidFill>
                          <a:effectLst/>
                          <a:latin typeface="Times New Roman" panose="02020603050405020304" pitchFamily="18" charset="0"/>
                          <a:cs typeface="Times New Roman" panose="02020603050405020304" pitchFamily="18" charset="0"/>
                        </a:rPr>
                        <a:t>       6,683 </a:t>
                      </a:r>
                      <a:endParaRPr lang="en-US" sz="1050" b="0" i="0" u="none" strike="noStrike">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tcPr>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2% ± 0%</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R w="12700" cap="flat" cmpd="sng" algn="ctr">
                      <a:solidFill>
                        <a:schemeClr val="tx1"/>
                      </a:solidFill>
                      <a:prstDash val="solid"/>
                      <a:round/>
                      <a:headEnd type="none" w="med" len="med"/>
                      <a:tailEnd type="none" w="med" len="med"/>
                    </a:lnR>
                  </a:tcPr>
                </a:tc>
                <a:tc>
                  <a:txBody>
                    <a:bodyPr/>
                    <a:lstStyle/>
                    <a:p>
                      <a:pPr algn="ctr" fontAlgn="b"/>
                      <a:r>
                        <a:rPr lang="en-US" sz="1050" u="none" strike="noStrike">
                          <a:solidFill>
                            <a:schemeClr val="tx1">
                              <a:lumMod val="50000"/>
                            </a:schemeClr>
                          </a:solidFill>
                          <a:effectLst/>
                          <a:latin typeface="Times New Roman" panose="02020603050405020304" pitchFamily="18" charset="0"/>
                          <a:cs typeface="Times New Roman" panose="02020603050405020304" pitchFamily="18" charset="0"/>
                        </a:rPr>
                        <a:t>       6,133 </a:t>
                      </a:r>
                      <a:endParaRPr lang="en-US" sz="1050" b="0" i="0" u="none" strike="noStrike">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tcPr>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3% ± 0%</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R w="12700" cap="flat" cmpd="sng" algn="ctr">
                      <a:solidFill>
                        <a:schemeClr val="tx1"/>
                      </a:solidFill>
                      <a:prstDash val="solid"/>
                      <a:round/>
                      <a:headEnd type="none" w="med" len="med"/>
                      <a:tailEnd type="none" w="med" len="med"/>
                    </a:lnR>
                  </a:tcPr>
                </a:tc>
                <a:tc>
                  <a:txBody>
                    <a:bodyPr/>
                    <a:lstStyle/>
                    <a:p>
                      <a:pPr algn="ctr" fontAlgn="b"/>
                      <a:r>
                        <a:rPr lang="en-US" sz="1050" u="none" strike="noStrike">
                          <a:solidFill>
                            <a:schemeClr val="tx1">
                              <a:lumMod val="50000"/>
                            </a:schemeClr>
                          </a:solidFill>
                          <a:effectLst/>
                          <a:latin typeface="Times New Roman" panose="02020603050405020304" pitchFamily="18" charset="0"/>
                          <a:cs typeface="Times New Roman" panose="02020603050405020304" pitchFamily="18" charset="0"/>
                        </a:rPr>
                        <a:t>     54,381 </a:t>
                      </a:r>
                      <a:endParaRPr lang="en-US" sz="1050" b="0" i="0" u="none" strike="noStrike">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tcPr>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2% ± 0%</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R w="12700" cap="flat" cmpd="sng" algn="ctr">
                      <a:solidFill>
                        <a:schemeClr val="tx1"/>
                      </a:solidFill>
                      <a:prstDash val="solid"/>
                      <a:round/>
                      <a:headEnd type="none" w="med" len="med"/>
                      <a:tailEnd type="none" w="med" len="med"/>
                    </a:lnR>
                  </a:tcPr>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     13,986 </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tcPr>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2% ± 1%</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084582671"/>
                  </a:ext>
                </a:extLst>
              </a:tr>
              <a:tr h="34432">
                <a:tc>
                  <a:txBody>
                    <a:bodyPr/>
                    <a:lstStyle/>
                    <a:p>
                      <a:pPr algn="ctr" fontAlgn="b"/>
                      <a:r>
                        <a:rPr lang="en-US" sz="1050" b="1" u="none" strike="noStrike" dirty="0">
                          <a:solidFill>
                            <a:schemeClr val="bg1"/>
                          </a:solidFill>
                          <a:effectLst/>
                          <a:latin typeface="Times New Roman" panose="02020603050405020304" pitchFamily="18" charset="0"/>
                          <a:cs typeface="Times New Roman" panose="02020603050405020304" pitchFamily="18" charset="0"/>
                        </a:rPr>
                        <a:t>5 %</a:t>
                      </a:r>
                      <a:endParaRPr lang="en-US" sz="1050" b="1" i="0" u="none" strike="noStrike" dirty="0">
                        <a:solidFill>
                          <a:schemeClr val="bg1"/>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solidFill>
                  </a:tcPr>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       1,015 </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tcPr>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6%</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98% ± 2%</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2%</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R w="12700" cap="flat" cmpd="sng" algn="ctr">
                      <a:solidFill>
                        <a:schemeClr val="tx1"/>
                      </a:solidFill>
                      <a:prstDash val="solid"/>
                      <a:round/>
                      <a:headEnd type="none" w="med" len="med"/>
                      <a:tailEnd type="none" w="med" len="med"/>
                    </a:lnR>
                  </a:tcPr>
                </a:tc>
                <a:tc>
                  <a:txBody>
                    <a:bodyPr/>
                    <a:lstStyle/>
                    <a:p>
                      <a:pPr algn="ctr" fontAlgn="b"/>
                      <a:r>
                        <a:rPr lang="en-US" sz="1050" u="none" strike="noStrike">
                          <a:solidFill>
                            <a:schemeClr val="tx1">
                              <a:lumMod val="50000"/>
                            </a:schemeClr>
                          </a:solidFill>
                          <a:effectLst/>
                          <a:latin typeface="Times New Roman" panose="02020603050405020304" pitchFamily="18" charset="0"/>
                          <a:cs typeface="Times New Roman" panose="02020603050405020304" pitchFamily="18" charset="0"/>
                        </a:rPr>
                        <a:t>       7,663 </a:t>
                      </a:r>
                      <a:endParaRPr lang="en-US" sz="1050" b="0" i="0" u="none" strike="noStrike">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tcPr>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4% ±  1%</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US" sz="1050" u="none" strike="noStrike">
                          <a:solidFill>
                            <a:schemeClr val="tx1">
                              <a:lumMod val="50000"/>
                            </a:schemeClr>
                          </a:solidFill>
                          <a:effectLst/>
                          <a:latin typeface="Times New Roman" panose="02020603050405020304" pitchFamily="18" charset="0"/>
                          <a:cs typeface="Times New Roman" panose="02020603050405020304" pitchFamily="18" charset="0"/>
                        </a:rPr>
                        <a:t>13%</a:t>
                      </a:r>
                      <a:endParaRPr lang="en-US" sz="1050" b="0" i="0" u="none" strike="noStrike">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R w="12700" cap="flat" cmpd="sng" algn="ctr">
                      <a:solidFill>
                        <a:schemeClr val="tx1"/>
                      </a:solidFill>
                      <a:prstDash val="solid"/>
                      <a:round/>
                      <a:headEnd type="none" w="med" len="med"/>
                      <a:tailEnd type="none" w="med" len="med"/>
                    </a:lnR>
                  </a:tcPr>
                </a:tc>
                <a:tc>
                  <a:txBody>
                    <a:bodyPr/>
                    <a:lstStyle/>
                    <a:p>
                      <a:pPr algn="ctr" fontAlgn="b"/>
                      <a:r>
                        <a:rPr lang="en-US" sz="1050" u="none" strike="noStrike">
                          <a:solidFill>
                            <a:schemeClr val="tx1">
                              <a:lumMod val="50000"/>
                            </a:schemeClr>
                          </a:solidFill>
                          <a:effectLst/>
                          <a:latin typeface="Times New Roman" panose="02020603050405020304" pitchFamily="18" charset="0"/>
                          <a:cs typeface="Times New Roman" panose="02020603050405020304" pitchFamily="18" charset="0"/>
                        </a:rPr>
                        <a:t>       7,062 </a:t>
                      </a:r>
                      <a:endParaRPr lang="en-US" sz="1050" b="0" i="0" u="none" strike="noStrike">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tcPr>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16% ± 0%</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US" sz="1050" u="none" strike="noStrike">
                          <a:solidFill>
                            <a:schemeClr val="tx1">
                              <a:lumMod val="50000"/>
                            </a:schemeClr>
                          </a:solidFill>
                          <a:effectLst/>
                          <a:latin typeface="Times New Roman" panose="02020603050405020304" pitchFamily="18" charset="0"/>
                          <a:cs typeface="Times New Roman" panose="02020603050405020304" pitchFamily="18" charset="0"/>
                        </a:rPr>
                        <a:t>-220%</a:t>
                      </a:r>
                      <a:endParaRPr lang="en-US" sz="1050" b="0" i="0" u="none" strike="noStrike">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R w="12700" cap="flat" cmpd="sng" algn="ctr">
                      <a:solidFill>
                        <a:schemeClr val="tx1"/>
                      </a:solidFill>
                      <a:prstDash val="solid"/>
                      <a:round/>
                      <a:headEnd type="none" w="med" len="med"/>
                      <a:tailEnd type="none" w="med" len="med"/>
                    </a:lnR>
                  </a:tcPr>
                </a:tc>
                <a:tc>
                  <a:txBody>
                    <a:bodyPr/>
                    <a:lstStyle/>
                    <a:p>
                      <a:pPr algn="ctr" fontAlgn="b"/>
                      <a:r>
                        <a:rPr lang="en-US" sz="1050" u="none" strike="noStrike">
                          <a:solidFill>
                            <a:schemeClr val="tx1">
                              <a:lumMod val="50000"/>
                            </a:schemeClr>
                          </a:solidFill>
                          <a:effectLst/>
                          <a:latin typeface="Times New Roman" panose="02020603050405020304" pitchFamily="18" charset="0"/>
                          <a:cs typeface="Times New Roman" panose="02020603050405020304" pitchFamily="18" charset="0"/>
                        </a:rPr>
                        <a:t>     50,802 </a:t>
                      </a:r>
                      <a:endParaRPr lang="en-US" sz="1050" b="0" i="0" u="none" strike="noStrike">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tcPr>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3% ± 0%</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US" sz="1050" u="none" strike="noStrike">
                          <a:solidFill>
                            <a:schemeClr val="tx1">
                              <a:lumMod val="50000"/>
                            </a:schemeClr>
                          </a:solidFill>
                          <a:effectLst/>
                          <a:latin typeface="Times New Roman" panose="02020603050405020304" pitchFamily="18" charset="0"/>
                          <a:cs typeface="Times New Roman" panose="02020603050405020304" pitchFamily="18" charset="0"/>
                        </a:rPr>
                        <a:t>40%</a:t>
                      </a:r>
                      <a:endParaRPr lang="en-US" sz="1050" b="0" i="0" u="none" strike="noStrike">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R w="12700" cap="flat" cmpd="sng" algn="ctr">
                      <a:solidFill>
                        <a:schemeClr val="tx1"/>
                      </a:solidFill>
                      <a:prstDash val="solid"/>
                      <a:round/>
                      <a:headEnd type="none" w="med" len="med"/>
                      <a:tailEnd type="none" w="med" len="med"/>
                    </a:lnR>
                  </a:tcPr>
                </a:tc>
                <a:tc>
                  <a:txBody>
                    <a:bodyPr/>
                    <a:lstStyle/>
                    <a:p>
                      <a:pPr algn="ctr" fontAlgn="b"/>
                      <a:r>
                        <a:rPr lang="en-US" sz="1050" u="none" strike="noStrike">
                          <a:solidFill>
                            <a:schemeClr val="tx1">
                              <a:lumMod val="50000"/>
                            </a:schemeClr>
                          </a:solidFill>
                          <a:effectLst/>
                          <a:latin typeface="Times New Roman" panose="02020603050405020304" pitchFamily="18" charset="0"/>
                          <a:cs typeface="Times New Roman" panose="02020603050405020304" pitchFamily="18" charset="0"/>
                        </a:rPr>
                        <a:t>     15,269 </a:t>
                      </a:r>
                      <a:endParaRPr lang="en-US" sz="1050" b="0" i="0" u="none" strike="noStrike">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tcPr>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9% ± 1%</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-73%</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080469452"/>
                  </a:ext>
                </a:extLst>
              </a:tr>
              <a:tr h="125261">
                <a:tc>
                  <a:txBody>
                    <a:bodyPr/>
                    <a:lstStyle/>
                    <a:p>
                      <a:pPr algn="ctr" fontAlgn="b"/>
                      <a:r>
                        <a:rPr lang="en-US" sz="1050" b="1" u="none" strike="noStrike" dirty="0">
                          <a:solidFill>
                            <a:schemeClr val="bg1"/>
                          </a:solidFill>
                          <a:effectLst/>
                          <a:latin typeface="Times New Roman" panose="02020603050405020304" pitchFamily="18" charset="0"/>
                          <a:cs typeface="Times New Roman" panose="02020603050405020304" pitchFamily="18" charset="0"/>
                        </a:rPr>
                        <a:t>30 %</a:t>
                      </a:r>
                      <a:endParaRPr lang="en-US" sz="1050" b="1" i="0" u="none" strike="noStrike" dirty="0">
                        <a:solidFill>
                          <a:schemeClr val="bg1"/>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solidFill>
                  </a:tcPr>
                </a:tc>
                <a:tc>
                  <a:txBody>
                    <a:bodyPr/>
                    <a:lstStyle/>
                    <a:p>
                      <a:pPr algn="ctr" fontAlgn="b"/>
                      <a:r>
                        <a:rPr lang="en-US" sz="1050" u="none" strike="noStrike">
                          <a:solidFill>
                            <a:schemeClr val="tx1">
                              <a:lumMod val="50000"/>
                            </a:schemeClr>
                          </a:solidFill>
                          <a:effectLst/>
                          <a:latin typeface="Times New Roman" panose="02020603050405020304" pitchFamily="18" charset="0"/>
                          <a:cs typeface="Times New Roman" panose="02020603050405020304" pitchFamily="18" charset="0"/>
                        </a:rPr>
                        <a:t>       5,596 </a:t>
                      </a:r>
                      <a:endParaRPr lang="en-US" sz="1050" b="0" i="0" u="none" strike="noStrike">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tcPr>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32%</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99% ± 0%</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US" sz="1050" u="none" strike="noStrike">
                          <a:solidFill>
                            <a:schemeClr val="tx1">
                              <a:lumMod val="50000"/>
                            </a:schemeClr>
                          </a:solidFill>
                          <a:effectLst/>
                          <a:latin typeface="Times New Roman" panose="02020603050405020304" pitchFamily="18" charset="0"/>
                          <a:cs typeface="Times New Roman" panose="02020603050405020304" pitchFamily="18" charset="0"/>
                        </a:rPr>
                        <a:t>1%</a:t>
                      </a:r>
                      <a:endParaRPr lang="en-US" sz="1050" b="0" i="0" u="none" strike="noStrike">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R w="12700" cap="flat" cmpd="sng" algn="ctr">
                      <a:solidFill>
                        <a:schemeClr val="tx1"/>
                      </a:solidFill>
                      <a:prstDash val="solid"/>
                      <a:round/>
                      <a:headEnd type="none" w="med" len="med"/>
                      <a:tailEnd type="none" w="med" len="med"/>
                    </a:lnR>
                  </a:tcPr>
                </a:tc>
                <a:tc>
                  <a:txBody>
                    <a:bodyPr/>
                    <a:lstStyle/>
                    <a:p>
                      <a:pPr algn="ctr" fontAlgn="b"/>
                      <a:r>
                        <a:rPr lang="en-US" sz="1050" u="none" strike="noStrike">
                          <a:solidFill>
                            <a:schemeClr val="tx1">
                              <a:lumMod val="50000"/>
                            </a:schemeClr>
                          </a:solidFill>
                          <a:effectLst/>
                          <a:latin typeface="Times New Roman" panose="02020603050405020304" pitchFamily="18" charset="0"/>
                          <a:cs typeface="Times New Roman" panose="02020603050405020304" pitchFamily="18" charset="0"/>
                        </a:rPr>
                        <a:t>       6,665 </a:t>
                      </a:r>
                      <a:endParaRPr lang="en-US" sz="1050" b="0" i="0" u="none" strike="noStrike">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tcPr>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15% ± 0%</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50%</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R w="12700" cap="flat" cmpd="sng" algn="ctr">
                      <a:solidFill>
                        <a:schemeClr val="tx1"/>
                      </a:solidFill>
                      <a:prstDash val="solid"/>
                      <a:round/>
                      <a:headEnd type="none" w="med" len="med"/>
                      <a:tailEnd type="none" w="med" len="med"/>
                    </a:lnR>
                  </a:tcPr>
                </a:tc>
                <a:tc>
                  <a:txBody>
                    <a:bodyPr/>
                    <a:lstStyle/>
                    <a:p>
                      <a:pPr algn="ctr" fontAlgn="b"/>
                      <a:r>
                        <a:rPr lang="en-US" sz="1050" u="none" strike="noStrike">
                          <a:solidFill>
                            <a:schemeClr val="tx1">
                              <a:lumMod val="50000"/>
                            </a:schemeClr>
                          </a:solidFill>
                          <a:effectLst/>
                          <a:latin typeface="Times New Roman" panose="02020603050405020304" pitchFamily="18" charset="0"/>
                          <a:cs typeface="Times New Roman" panose="02020603050405020304" pitchFamily="18" charset="0"/>
                        </a:rPr>
                        <a:t>       9,733 </a:t>
                      </a:r>
                      <a:endParaRPr lang="en-US" sz="1050" b="0" i="0" u="none" strike="noStrike">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tcPr>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54% ± 3%</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-81%</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R w="12700" cap="flat" cmpd="sng" algn="ctr">
                      <a:solidFill>
                        <a:schemeClr val="tx1"/>
                      </a:solidFill>
                      <a:prstDash val="solid"/>
                      <a:round/>
                      <a:headEnd type="none" w="med" len="med"/>
                      <a:tailEnd type="none" w="med" len="med"/>
                    </a:lnR>
                  </a:tcPr>
                </a:tc>
                <a:tc>
                  <a:txBody>
                    <a:bodyPr/>
                    <a:lstStyle/>
                    <a:p>
                      <a:pPr algn="ctr" fontAlgn="b"/>
                      <a:r>
                        <a:rPr lang="en-US" sz="1050" u="none" strike="noStrike">
                          <a:solidFill>
                            <a:schemeClr val="tx1">
                              <a:lumMod val="50000"/>
                            </a:schemeClr>
                          </a:solidFill>
                          <a:effectLst/>
                          <a:latin typeface="Times New Roman" panose="02020603050405020304" pitchFamily="18" charset="0"/>
                          <a:cs typeface="Times New Roman" panose="02020603050405020304" pitchFamily="18" charset="0"/>
                        </a:rPr>
                        <a:t>     43,386 </a:t>
                      </a:r>
                      <a:endParaRPr lang="en-US" sz="1050" b="0" i="0" u="none" strike="noStrike">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tcPr>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11% ± 1%</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US" sz="1050" u="none" strike="noStrike">
                          <a:solidFill>
                            <a:schemeClr val="tx1">
                              <a:lumMod val="50000"/>
                            </a:schemeClr>
                          </a:solidFill>
                          <a:effectLst/>
                          <a:latin typeface="Times New Roman" panose="02020603050405020304" pitchFamily="18" charset="0"/>
                          <a:cs typeface="Times New Roman" panose="02020603050405020304" pitchFamily="18" charset="0"/>
                        </a:rPr>
                        <a:t>62%</a:t>
                      </a:r>
                      <a:endParaRPr lang="en-US" sz="1050" b="0" i="0" u="none" strike="noStrike">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R w="12700" cap="flat" cmpd="sng" algn="ctr">
                      <a:solidFill>
                        <a:schemeClr val="tx1"/>
                      </a:solidFill>
                      <a:prstDash val="solid"/>
                      <a:round/>
                      <a:headEnd type="none" w="med" len="med"/>
                      <a:tailEnd type="none" w="med" len="med"/>
                    </a:lnR>
                  </a:tcPr>
                </a:tc>
                <a:tc>
                  <a:txBody>
                    <a:bodyPr/>
                    <a:lstStyle/>
                    <a:p>
                      <a:pPr algn="ctr" fontAlgn="b"/>
                      <a:r>
                        <a:rPr lang="en-US" sz="1050" u="none" strike="noStrike">
                          <a:solidFill>
                            <a:schemeClr val="tx1">
                              <a:lumMod val="50000"/>
                            </a:schemeClr>
                          </a:solidFill>
                          <a:effectLst/>
                          <a:latin typeface="Times New Roman" panose="02020603050405020304" pitchFamily="18" charset="0"/>
                          <a:cs typeface="Times New Roman" panose="02020603050405020304" pitchFamily="18" charset="0"/>
                        </a:rPr>
                        <a:t>     16,024 </a:t>
                      </a:r>
                      <a:endParaRPr lang="en-US" sz="1050" b="0" i="0" u="none" strike="noStrike">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tcPr>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35% ± 4%</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-16%</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50754613"/>
                  </a:ext>
                </a:extLst>
              </a:tr>
              <a:tr h="125261">
                <a:tc>
                  <a:txBody>
                    <a:bodyPr/>
                    <a:lstStyle/>
                    <a:p>
                      <a:pPr algn="ctr" fontAlgn="b"/>
                      <a:r>
                        <a:rPr lang="en-US" sz="1050" b="1" u="none" strike="noStrike" dirty="0">
                          <a:solidFill>
                            <a:schemeClr val="bg1"/>
                          </a:solidFill>
                          <a:effectLst/>
                          <a:latin typeface="Times New Roman" panose="02020603050405020304" pitchFamily="18" charset="0"/>
                          <a:cs typeface="Times New Roman" panose="02020603050405020304" pitchFamily="18" charset="0"/>
                        </a:rPr>
                        <a:t>70 %</a:t>
                      </a:r>
                      <a:endParaRPr lang="en-US" sz="1050" b="1" i="0" u="none" strike="noStrike" dirty="0">
                        <a:solidFill>
                          <a:schemeClr val="bg1"/>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solidFill>
                  </a:tcPr>
                </a:tc>
                <a:tc>
                  <a:txBody>
                    <a:bodyPr/>
                    <a:lstStyle/>
                    <a:p>
                      <a:pPr algn="ctr" fontAlgn="b"/>
                      <a:r>
                        <a:rPr lang="en-US" sz="1050" u="none" strike="noStrike">
                          <a:solidFill>
                            <a:schemeClr val="tx1">
                              <a:lumMod val="50000"/>
                            </a:schemeClr>
                          </a:solidFill>
                          <a:effectLst/>
                          <a:latin typeface="Times New Roman" panose="02020603050405020304" pitchFamily="18" charset="0"/>
                          <a:cs typeface="Times New Roman" panose="02020603050405020304" pitchFamily="18" charset="0"/>
                        </a:rPr>
                        <a:t>     13,229 </a:t>
                      </a:r>
                      <a:endParaRPr lang="en-US" sz="1050" b="0" i="0" u="none" strike="noStrike">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tcPr>
                </a:tc>
                <a:tc>
                  <a:txBody>
                    <a:bodyPr/>
                    <a:lstStyle/>
                    <a:p>
                      <a:pPr algn="ctr" fontAlgn="b"/>
                      <a:r>
                        <a:rPr lang="en-US" sz="1050" u="none" strike="noStrike">
                          <a:solidFill>
                            <a:schemeClr val="tx1">
                              <a:lumMod val="50000"/>
                            </a:schemeClr>
                          </a:solidFill>
                          <a:effectLst/>
                          <a:latin typeface="Times New Roman" panose="02020603050405020304" pitchFamily="18" charset="0"/>
                          <a:cs typeface="Times New Roman" panose="02020603050405020304" pitchFamily="18" charset="0"/>
                        </a:rPr>
                        <a:t>77%</a:t>
                      </a:r>
                      <a:endParaRPr lang="en-US" sz="1050" b="0" i="0" u="none" strike="noStrike">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98% ± 1%</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2%</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R w="12700" cap="flat" cmpd="sng" algn="ctr">
                      <a:solidFill>
                        <a:schemeClr val="tx1"/>
                      </a:solidFill>
                      <a:prstDash val="solid"/>
                      <a:round/>
                      <a:headEnd type="none" w="med" len="med"/>
                      <a:tailEnd type="none" w="med" len="med"/>
                    </a:lnR>
                  </a:tcPr>
                </a:tc>
                <a:tc>
                  <a:txBody>
                    <a:bodyPr/>
                    <a:lstStyle/>
                    <a:p>
                      <a:pPr algn="ctr" fontAlgn="b"/>
                      <a:r>
                        <a:rPr lang="en-US" sz="1050" u="none" strike="noStrike">
                          <a:solidFill>
                            <a:schemeClr val="tx1">
                              <a:lumMod val="50000"/>
                            </a:schemeClr>
                          </a:solidFill>
                          <a:effectLst/>
                          <a:latin typeface="Times New Roman" panose="02020603050405020304" pitchFamily="18" charset="0"/>
                          <a:cs typeface="Times New Roman" panose="02020603050405020304" pitchFamily="18" charset="0"/>
                        </a:rPr>
                        <a:t>       4,743 </a:t>
                      </a:r>
                      <a:endParaRPr lang="en-US" sz="1050" b="0" i="0" u="none" strike="noStrike">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tcPr>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45% ± 2%</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36%</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R w="12700" cap="flat" cmpd="sng" algn="ctr">
                      <a:solidFill>
                        <a:schemeClr val="tx1"/>
                      </a:solidFill>
                      <a:prstDash val="solid"/>
                      <a:round/>
                      <a:headEnd type="none" w="med" len="med"/>
                      <a:tailEnd type="none" w="med" len="med"/>
                    </a:lnR>
                  </a:tcPr>
                </a:tc>
                <a:tc>
                  <a:txBody>
                    <a:bodyPr/>
                    <a:lstStyle/>
                    <a:p>
                      <a:pPr algn="ctr" fontAlgn="b"/>
                      <a:r>
                        <a:rPr lang="en-US" sz="1050" u="none" strike="noStrike">
                          <a:solidFill>
                            <a:schemeClr val="tx1">
                              <a:lumMod val="50000"/>
                            </a:schemeClr>
                          </a:solidFill>
                          <a:effectLst/>
                          <a:latin typeface="Times New Roman" panose="02020603050405020304" pitchFamily="18" charset="0"/>
                          <a:cs typeface="Times New Roman" panose="02020603050405020304" pitchFamily="18" charset="0"/>
                        </a:rPr>
                        <a:t>     14,451 </a:t>
                      </a:r>
                      <a:endParaRPr lang="en-US" sz="1050" b="0" i="0" u="none" strike="noStrike">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tcPr>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84% ± 2%</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-20%</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R w="12700" cap="flat" cmpd="sng" algn="ctr">
                      <a:solidFill>
                        <a:schemeClr val="tx1"/>
                      </a:solidFill>
                      <a:prstDash val="solid"/>
                      <a:round/>
                      <a:headEnd type="none" w="med" len="med"/>
                      <a:tailEnd type="none" w="med" len="med"/>
                    </a:lnR>
                  </a:tcPr>
                </a:tc>
                <a:tc>
                  <a:txBody>
                    <a:bodyPr/>
                    <a:lstStyle/>
                    <a:p>
                      <a:pPr algn="ctr" fontAlgn="b"/>
                      <a:r>
                        <a:rPr lang="en-US" sz="1050" u="none" strike="noStrike">
                          <a:solidFill>
                            <a:schemeClr val="tx1">
                              <a:lumMod val="50000"/>
                            </a:schemeClr>
                          </a:solidFill>
                          <a:effectLst/>
                          <a:latin typeface="Times New Roman" panose="02020603050405020304" pitchFamily="18" charset="0"/>
                          <a:cs typeface="Times New Roman" panose="02020603050405020304" pitchFamily="18" charset="0"/>
                        </a:rPr>
                        <a:t>     27,102 </a:t>
                      </a:r>
                      <a:endParaRPr lang="en-US" sz="1050" b="0" i="0" u="none" strike="noStrike">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tcPr>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36% ± 1%</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US" sz="1050" u="none" strike="noStrike">
                          <a:solidFill>
                            <a:schemeClr val="tx1">
                              <a:lumMod val="50000"/>
                            </a:schemeClr>
                          </a:solidFill>
                          <a:effectLst/>
                          <a:latin typeface="Times New Roman" panose="02020603050405020304" pitchFamily="18" charset="0"/>
                          <a:cs typeface="Times New Roman" panose="02020603050405020304" pitchFamily="18" charset="0"/>
                        </a:rPr>
                        <a:t>48%</a:t>
                      </a:r>
                      <a:endParaRPr lang="en-US" sz="1050" b="0" i="0" u="none" strike="noStrike">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R w="12700" cap="flat" cmpd="sng" algn="ctr">
                      <a:solidFill>
                        <a:schemeClr val="tx1"/>
                      </a:solidFill>
                      <a:prstDash val="solid"/>
                      <a:round/>
                      <a:headEnd type="none" w="med" len="med"/>
                      <a:tailEnd type="none" w="med" len="med"/>
                    </a:lnR>
                  </a:tcPr>
                </a:tc>
                <a:tc>
                  <a:txBody>
                    <a:bodyPr/>
                    <a:lstStyle/>
                    <a:p>
                      <a:pPr algn="ctr" fontAlgn="b"/>
                      <a:r>
                        <a:rPr lang="en-US" sz="1050" u="none" strike="noStrike">
                          <a:solidFill>
                            <a:schemeClr val="tx1">
                              <a:lumMod val="50000"/>
                            </a:schemeClr>
                          </a:solidFill>
                          <a:effectLst/>
                          <a:latin typeface="Times New Roman" panose="02020603050405020304" pitchFamily="18" charset="0"/>
                          <a:cs typeface="Times New Roman" panose="02020603050405020304" pitchFamily="18" charset="0"/>
                        </a:rPr>
                        <a:t>     18,300 </a:t>
                      </a:r>
                      <a:endParaRPr lang="en-US" sz="1050" b="0" i="0" u="none" strike="noStrike">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tcPr>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68% ± 4%</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3%</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143498621"/>
                  </a:ext>
                </a:extLst>
              </a:tr>
              <a:tr h="125261">
                <a:tc>
                  <a:txBody>
                    <a:bodyPr/>
                    <a:lstStyle/>
                    <a:p>
                      <a:pPr algn="ctr" fontAlgn="b"/>
                      <a:r>
                        <a:rPr lang="en-US" sz="1050" b="1" u="none" strike="noStrike" dirty="0">
                          <a:solidFill>
                            <a:schemeClr val="bg1"/>
                          </a:solidFill>
                          <a:effectLst/>
                          <a:latin typeface="Times New Roman" panose="02020603050405020304" pitchFamily="18" charset="0"/>
                          <a:cs typeface="Times New Roman" panose="02020603050405020304" pitchFamily="18" charset="0"/>
                        </a:rPr>
                        <a:t>85 %</a:t>
                      </a:r>
                      <a:endParaRPr lang="en-US" sz="1050" b="1" i="0" u="none" strike="noStrike" dirty="0">
                        <a:solidFill>
                          <a:schemeClr val="bg1"/>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solidFill>
                  </a:tcPr>
                </a:tc>
                <a:tc>
                  <a:txBody>
                    <a:bodyPr/>
                    <a:lstStyle/>
                    <a:p>
                      <a:pPr algn="ctr" fontAlgn="b"/>
                      <a:r>
                        <a:rPr lang="en-US" sz="1050" u="none" strike="noStrike">
                          <a:solidFill>
                            <a:schemeClr val="tx1">
                              <a:lumMod val="50000"/>
                            </a:schemeClr>
                          </a:solidFill>
                          <a:effectLst/>
                          <a:latin typeface="Times New Roman" panose="02020603050405020304" pitchFamily="18" charset="0"/>
                          <a:cs typeface="Times New Roman" panose="02020603050405020304" pitchFamily="18" charset="0"/>
                        </a:rPr>
                        <a:t>     15,517 </a:t>
                      </a:r>
                      <a:endParaRPr lang="en-US" sz="1050" b="0" i="0" u="none" strike="noStrike">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tcPr>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90%</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98% ± 0%</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2%</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R w="12700" cap="flat" cmpd="sng" algn="ctr">
                      <a:solidFill>
                        <a:schemeClr val="tx1"/>
                      </a:solidFill>
                      <a:prstDash val="solid"/>
                      <a:round/>
                      <a:headEnd type="none" w="med" len="med"/>
                      <a:tailEnd type="none" w="med" len="med"/>
                    </a:lnR>
                  </a:tcPr>
                </a:tc>
                <a:tc>
                  <a:txBody>
                    <a:bodyPr/>
                    <a:lstStyle/>
                    <a:p>
                      <a:pPr algn="ctr" fontAlgn="b"/>
                      <a:r>
                        <a:rPr lang="en-US" sz="1050" u="none" strike="noStrike">
                          <a:solidFill>
                            <a:schemeClr val="tx1">
                              <a:lumMod val="50000"/>
                            </a:schemeClr>
                          </a:solidFill>
                          <a:effectLst/>
                          <a:latin typeface="Times New Roman" panose="02020603050405020304" pitchFamily="18" charset="0"/>
                          <a:cs typeface="Times New Roman" panose="02020603050405020304" pitchFamily="18" charset="0"/>
                        </a:rPr>
                        <a:t>       3,706 </a:t>
                      </a:r>
                      <a:endParaRPr lang="en-US" sz="1050" b="0" i="0" u="none" strike="noStrike">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tcPr>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68% ± 3%</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20%</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R w="12700" cap="flat" cmpd="sng" algn="ctr">
                      <a:solidFill>
                        <a:schemeClr val="tx1"/>
                      </a:solidFill>
                      <a:prstDash val="solid"/>
                      <a:round/>
                      <a:headEnd type="none" w="med" len="med"/>
                      <a:tailEnd type="none" w="med" len="med"/>
                    </a:lnR>
                  </a:tcPr>
                </a:tc>
                <a:tc>
                  <a:txBody>
                    <a:bodyPr/>
                    <a:lstStyle/>
                    <a:p>
                      <a:pPr algn="ctr" fontAlgn="b"/>
                      <a:r>
                        <a:rPr lang="en-US" sz="1050" u="none" strike="noStrike">
                          <a:solidFill>
                            <a:schemeClr val="tx1">
                              <a:lumMod val="50000"/>
                            </a:schemeClr>
                          </a:solidFill>
                          <a:effectLst/>
                          <a:latin typeface="Times New Roman" panose="02020603050405020304" pitchFamily="18" charset="0"/>
                          <a:cs typeface="Times New Roman" panose="02020603050405020304" pitchFamily="18" charset="0"/>
                        </a:rPr>
                        <a:t>     16,195 </a:t>
                      </a:r>
                      <a:endParaRPr lang="en-US" sz="1050" b="0" i="0" u="none" strike="noStrike">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tcPr>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91% ± 1%</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US" sz="1050" u="none" strike="noStrike">
                          <a:solidFill>
                            <a:schemeClr val="tx1">
                              <a:lumMod val="50000"/>
                            </a:schemeClr>
                          </a:solidFill>
                          <a:effectLst/>
                          <a:latin typeface="Times New Roman" panose="02020603050405020304" pitchFamily="18" charset="0"/>
                          <a:cs typeface="Times New Roman" panose="02020603050405020304" pitchFamily="18" charset="0"/>
                        </a:rPr>
                        <a:t>-7%</a:t>
                      </a:r>
                      <a:endParaRPr lang="en-US" sz="1050" b="0" i="0" u="none" strike="noStrike">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R w="12700" cap="flat" cmpd="sng" algn="ctr">
                      <a:solidFill>
                        <a:schemeClr val="tx1"/>
                      </a:solidFill>
                      <a:prstDash val="solid"/>
                      <a:round/>
                      <a:headEnd type="none" w="med" len="med"/>
                      <a:tailEnd type="none" w="med" len="med"/>
                    </a:lnR>
                  </a:tcPr>
                </a:tc>
                <a:tc>
                  <a:txBody>
                    <a:bodyPr/>
                    <a:lstStyle/>
                    <a:p>
                      <a:pPr algn="ctr" fontAlgn="b"/>
                      <a:r>
                        <a:rPr lang="en-US" sz="1050" u="none" strike="noStrike">
                          <a:solidFill>
                            <a:schemeClr val="tx1">
                              <a:lumMod val="50000"/>
                            </a:schemeClr>
                          </a:solidFill>
                          <a:effectLst/>
                          <a:latin typeface="Times New Roman" panose="02020603050405020304" pitchFamily="18" charset="0"/>
                          <a:cs typeface="Times New Roman" panose="02020603050405020304" pitchFamily="18" charset="0"/>
                        </a:rPr>
                        <a:t>     20,559 </a:t>
                      </a:r>
                      <a:endParaRPr lang="en-US" sz="1050" b="0" i="0" u="none" strike="noStrike">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tcPr>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54% ± 1%</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36%</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R w="12700" cap="flat" cmpd="sng" algn="ctr">
                      <a:solidFill>
                        <a:schemeClr val="tx1"/>
                      </a:solidFill>
                      <a:prstDash val="solid"/>
                      <a:round/>
                      <a:headEnd type="none" w="med" len="med"/>
                      <a:tailEnd type="none" w="med" len="med"/>
                    </a:lnR>
                  </a:tcPr>
                </a:tc>
                <a:tc>
                  <a:txBody>
                    <a:bodyPr/>
                    <a:lstStyle/>
                    <a:p>
                      <a:pPr algn="ctr" fontAlgn="b"/>
                      <a:r>
                        <a:rPr lang="en-US" sz="1050" u="none" strike="noStrike">
                          <a:solidFill>
                            <a:schemeClr val="tx1">
                              <a:lumMod val="50000"/>
                            </a:schemeClr>
                          </a:solidFill>
                          <a:effectLst/>
                          <a:latin typeface="Times New Roman" panose="02020603050405020304" pitchFamily="18" charset="0"/>
                          <a:cs typeface="Times New Roman" panose="02020603050405020304" pitchFamily="18" charset="0"/>
                        </a:rPr>
                        <a:t>     18,791 </a:t>
                      </a:r>
                      <a:endParaRPr lang="en-US" sz="1050" b="0" i="0" u="none" strike="noStrike">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tcPr>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79% ± 5%</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7%</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624037700"/>
                  </a:ext>
                </a:extLst>
              </a:tr>
              <a:tr h="125261">
                <a:tc>
                  <a:txBody>
                    <a:bodyPr/>
                    <a:lstStyle/>
                    <a:p>
                      <a:pPr algn="ctr" fontAlgn="b"/>
                      <a:r>
                        <a:rPr lang="en-US" sz="1050" b="1" u="none" strike="noStrike" dirty="0">
                          <a:solidFill>
                            <a:schemeClr val="bg1"/>
                          </a:solidFill>
                          <a:effectLst/>
                          <a:latin typeface="Times New Roman" panose="02020603050405020304" pitchFamily="18" charset="0"/>
                          <a:cs typeface="Times New Roman" panose="02020603050405020304" pitchFamily="18" charset="0"/>
                        </a:rPr>
                        <a:t>95 %</a:t>
                      </a:r>
                      <a:endParaRPr lang="en-US" sz="1050" b="1" i="0" u="none" strike="noStrike" dirty="0">
                        <a:solidFill>
                          <a:schemeClr val="bg1"/>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solidFill>
                  </a:tcPr>
                </a:tc>
                <a:tc>
                  <a:txBody>
                    <a:bodyPr/>
                    <a:lstStyle/>
                    <a:p>
                      <a:pPr algn="ctr" fontAlgn="b"/>
                      <a:r>
                        <a:rPr lang="en-US" sz="1050" u="none" strike="noStrike">
                          <a:solidFill>
                            <a:schemeClr val="tx1">
                              <a:lumMod val="50000"/>
                            </a:schemeClr>
                          </a:solidFill>
                          <a:effectLst/>
                          <a:latin typeface="Times New Roman" panose="02020603050405020304" pitchFamily="18" charset="0"/>
                          <a:cs typeface="Times New Roman" panose="02020603050405020304" pitchFamily="18" charset="0"/>
                        </a:rPr>
                        <a:t>     17,021 </a:t>
                      </a:r>
                      <a:endParaRPr lang="en-US" sz="1050" b="0" i="0" u="none" strike="noStrike">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tcPr>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99%</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98% ± 0%</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2%</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R w="12700" cap="flat" cmpd="sng" algn="ctr">
                      <a:solidFill>
                        <a:schemeClr val="tx1"/>
                      </a:solidFill>
                      <a:prstDash val="solid"/>
                      <a:round/>
                      <a:headEnd type="none" w="med" len="med"/>
                      <a:tailEnd type="none" w="med" len="med"/>
                    </a:lnR>
                  </a:tcPr>
                </a:tc>
                <a:tc>
                  <a:txBody>
                    <a:bodyPr/>
                    <a:lstStyle/>
                    <a:p>
                      <a:pPr algn="ctr" fontAlgn="b"/>
                      <a:r>
                        <a:rPr lang="en-US" sz="1050" u="none" strike="noStrike">
                          <a:solidFill>
                            <a:schemeClr val="tx1">
                              <a:lumMod val="50000"/>
                            </a:schemeClr>
                          </a:solidFill>
                          <a:effectLst/>
                          <a:latin typeface="Times New Roman" panose="02020603050405020304" pitchFamily="18" charset="0"/>
                          <a:cs typeface="Times New Roman" panose="02020603050405020304" pitchFamily="18" charset="0"/>
                        </a:rPr>
                        <a:t>       3,218 </a:t>
                      </a:r>
                      <a:endParaRPr lang="en-US" sz="1050" b="0" i="0" u="none" strike="noStrike">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tcPr>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86% ± 1%</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US" sz="1050" u="none" strike="noStrike">
                          <a:solidFill>
                            <a:schemeClr val="tx1">
                              <a:lumMod val="50000"/>
                            </a:schemeClr>
                          </a:solidFill>
                          <a:effectLst/>
                          <a:latin typeface="Times New Roman" panose="02020603050405020304" pitchFamily="18" charset="0"/>
                          <a:cs typeface="Times New Roman" panose="02020603050405020304" pitchFamily="18" charset="0"/>
                        </a:rPr>
                        <a:t>9%</a:t>
                      </a:r>
                      <a:endParaRPr lang="en-US" sz="1050" b="0" i="0" u="none" strike="noStrike">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R w="12700" cap="flat" cmpd="sng" algn="ctr">
                      <a:solidFill>
                        <a:schemeClr val="tx1"/>
                      </a:solidFill>
                      <a:prstDash val="solid"/>
                      <a:round/>
                      <a:headEnd type="none" w="med" len="med"/>
                      <a:tailEnd type="none" w="med" len="med"/>
                    </a:lnR>
                  </a:tcPr>
                </a:tc>
                <a:tc>
                  <a:txBody>
                    <a:bodyPr/>
                    <a:lstStyle/>
                    <a:p>
                      <a:pPr algn="ctr" fontAlgn="b"/>
                      <a:r>
                        <a:rPr lang="en-US" sz="1050" u="none" strike="noStrike">
                          <a:solidFill>
                            <a:schemeClr val="tx1">
                              <a:lumMod val="50000"/>
                            </a:schemeClr>
                          </a:solidFill>
                          <a:effectLst/>
                          <a:latin typeface="Times New Roman" panose="02020603050405020304" pitchFamily="18" charset="0"/>
                          <a:cs typeface="Times New Roman" panose="02020603050405020304" pitchFamily="18" charset="0"/>
                        </a:rPr>
                        <a:t>     16,822 </a:t>
                      </a:r>
                      <a:endParaRPr lang="en-US" sz="1050" b="0" i="0" u="none" strike="noStrike">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tcPr>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96% ± 1%</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US" sz="1050" u="none" strike="noStrike">
                          <a:solidFill>
                            <a:schemeClr val="tx1">
                              <a:lumMod val="50000"/>
                            </a:schemeClr>
                          </a:solidFill>
                          <a:effectLst/>
                          <a:latin typeface="Times New Roman" panose="02020603050405020304" pitchFamily="18" charset="0"/>
                          <a:cs typeface="Times New Roman" panose="02020603050405020304" pitchFamily="18" charset="0"/>
                        </a:rPr>
                        <a:t>-1%</a:t>
                      </a:r>
                      <a:endParaRPr lang="en-US" sz="1050" b="0" i="0" u="none" strike="noStrike">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R w="12700" cap="flat" cmpd="sng" algn="ctr">
                      <a:solidFill>
                        <a:schemeClr val="tx1"/>
                      </a:solidFill>
                      <a:prstDash val="solid"/>
                      <a:round/>
                      <a:headEnd type="none" w="med" len="med"/>
                      <a:tailEnd type="none" w="med" len="med"/>
                    </a:lnR>
                  </a:tcPr>
                </a:tc>
                <a:tc>
                  <a:txBody>
                    <a:bodyPr/>
                    <a:lstStyle/>
                    <a:p>
                      <a:pPr algn="ctr" fontAlgn="b"/>
                      <a:r>
                        <a:rPr lang="en-US" sz="1050" u="none" strike="noStrike">
                          <a:solidFill>
                            <a:schemeClr val="tx1">
                              <a:lumMod val="50000"/>
                            </a:schemeClr>
                          </a:solidFill>
                          <a:effectLst/>
                          <a:latin typeface="Times New Roman" panose="02020603050405020304" pitchFamily="18" charset="0"/>
                          <a:cs typeface="Times New Roman" panose="02020603050405020304" pitchFamily="18" charset="0"/>
                        </a:rPr>
                        <a:t>     12,912 </a:t>
                      </a:r>
                      <a:endParaRPr lang="en-US" sz="1050" b="0" i="0" u="none" strike="noStrike">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tcPr>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75% ± 0%</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US" sz="1050" u="none" strike="noStrike">
                          <a:solidFill>
                            <a:schemeClr val="tx1">
                              <a:lumMod val="50000"/>
                            </a:schemeClr>
                          </a:solidFill>
                          <a:effectLst/>
                          <a:latin typeface="Times New Roman" panose="02020603050405020304" pitchFamily="18" charset="0"/>
                          <a:cs typeface="Times New Roman" panose="02020603050405020304" pitchFamily="18" charset="0"/>
                        </a:rPr>
                        <a:t>21%</a:t>
                      </a:r>
                      <a:endParaRPr lang="en-US" sz="1050" b="0" i="0" u="none" strike="noStrike">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R w="12700" cap="flat" cmpd="sng" algn="ctr">
                      <a:solidFill>
                        <a:schemeClr val="tx1"/>
                      </a:solidFill>
                      <a:prstDash val="solid"/>
                      <a:round/>
                      <a:headEnd type="none" w="med" len="med"/>
                      <a:tailEnd type="none" w="med" len="med"/>
                    </a:lnR>
                  </a:tcPr>
                </a:tc>
                <a:tc>
                  <a:txBody>
                    <a:bodyPr/>
                    <a:lstStyle/>
                    <a:p>
                      <a:pPr algn="ctr" fontAlgn="b"/>
                      <a:r>
                        <a:rPr lang="en-US" sz="1050" u="none" strike="noStrike">
                          <a:solidFill>
                            <a:schemeClr val="tx1">
                              <a:lumMod val="50000"/>
                            </a:schemeClr>
                          </a:solidFill>
                          <a:effectLst/>
                          <a:latin typeface="Times New Roman" panose="02020603050405020304" pitchFamily="18" charset="0"/>
                          <a:cs typeface="Times New Roman" panose="02020603050405020304" pitchFamily="18" charset="0"/>
                        </a:rPr>
                        <a:t>     18,086 </a:t>
                      </a:r>
                      <a:endParaRPr lang="en-US" sz="1050" b="0" i="0" u="none" strike="noStrike">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tcPr>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89% ± 4%</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US" sz="1050" u="none" strike="noStrike">
                          <a:solidFill>
                            <a:schemeClr val="tx1">
                              <a:lumMod val="50000"/>
                            </a:schemeClr>
                          </a:solidFill>
                          <a:effectLst/>
                          <a:latin typeface="Times New Roman" panose="02020603050405020304" pitchFamily="18" charset="0"/>
                          <a:cs typeface="Times New Roman" panose="02020603050405020304" pitchFamily="18" charset="0"/>
                        </a:rPr>
                        <a:t>6%</a:t>
                      </a:r>
                      <a:endParaRPr lang="en-US" sz="1050" b="0" i="0" u="none" strike="noStrike">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673006094"/>
                  </a:ext>
                </a:extLst>
              </a:tr>
              <a:tr h="125261">
                <a:tc>
                  <a:txBody>
                    <a:bodyPr/>
                    <a:lstStyle/>
                    <a:p>
                      <a:pPr algn="ctr" fontAlgn="b"/>
                      <a:r>
                        <a:rPr lang="en-US" sz="1050" b="1" u="none" strike="noStrike" dirty="0">
                          <a:solidFill>
                            <a:schemeClr val="bg1"/>
                          </a:solidFill>
                          <a:effectLst/>
                          <a:latin typeface="Times New Roman" panose="02020603050405020304" pitchFamily="18" charset="0"/>
                          <a:cs typeface="Times New Roman" panose="02020603050405020304" pitchFamily="18" charset="0"/>
                        </a:rPr>
                        <a:t>100 %</a:t>
                      </a:r>
                      <a:endParaRPr lang="en-US" sz="1050" b="1" i="0" u="none" strike="noStrike" dirty="0">
                        <a:solidFill>
                          <a:schemeClr val="bg1"/>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1"/>
                    </a:solidFill>
                  </a:tcPr>
                </a:tc>
                <a:tc>
                  <a:txBody>
                    <a:bodyPr/>
                    <a:lstStyle/>
                    <a:p>
                      <a:pPr algn="ctr" fontAlgn="b"/>
                      <a:r>
                        <a:rPr lang="en-US" sz="1050" b="0" u="none" strike="noStrike" dirty="0">
                          <a:solidFill>
                            <a:schemeClr val="tx1">
                              <a:lumMod val="50000"/>
                            </a:schemeClr>
                          </a:solidFill>
                          <a:effectLst/>
                          <a:latin typeface="Times New Roman" panose="02020603050405020304" pitchFamily="18" charset="0"/>
                          <a:cs typeface="Times New Roman" panose="02020603050405020304" pitchFamily="18" charset="0"/>
                        </a:rPr>
                        <a:t>     17,254 </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fontAlgn="b"/>
                      <a:r>
                        <a:rPr lang="en-US" sz="1050" b="0" u="none" strike="noStrike" dirty="0">
                          <a:solidFill>
                            <a:schemeClr val="tx1">
                              <a:lumMod val="50000"/>
                            </a:schemeClr>
                          </a:solidFill>
                          <a:effectLst/>
                          <a:latin typeface="Times New Roman" panose="02020603050405020304" pitchFamily="18" charset="0"/>
                          <a:cs typeface="Times New Roman" panose="02020603050405020304" pitchFamily="18" charset="0"/>
                        </a:rPr>
                        <a:t>100%</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B w="12700" cap="flat" cmpd="sng" algn="ctr">
                      <a:solidFill>
                        <a:schemeClr val="tx1"/>
                      </a:solidFill>
                      <a:prstDash val="solid"/>
                      <a:round/>
                      <a:headEnd type="none" w="med" len="med"/>
                      <a:tailEnd type="none" w="med" len="med"/>
                    </a:lnB>
                  </a:tcPr>
                </a:tc>
                <a:tc>
                  <a:txBody>
                    <a:bodyPr/>
                    <a:lstStyle/>
                    <a:p>
                      <a:pPr algn="ctr" fontAlgn="b"/>
                      <a:r>
                        <a:rPr lang="en-US" sz="1050" b="0" u="none" strike="noStrike" dirty="0">
                          <a:solidFill>
                            <a:schemeClr val="tx1">
                              <a:lumMod val="50000"/>
                            </a:schemeClr>
                          </a:solidFill>
                          <a:effectLst/>
                          <a:latin typeface="Times New Roman" panose="02020603050405020304" pitchFamily="18" charset="0"/>
                          <a:cs typeface="Times New Roman" panose="02020603050405020304" pitchFamily="18" charset="0"/>
                        </a:rPr>
                        <a:t>98% ± 1%</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B w="12700" cap="flat" cmpd="sng" algn="ctr">
                      <a:solidFill>
                        <a:schemeClr val="tx1"/>
                      </a:solidFill>
                      <a:prstDash val="solid"/>
                      <a:round/>
                      <a:headEnd type="none" w="med" len="med"/>
                      <a:tailEnd type="none" w="med" len="med"/>
                    </a:lnB>
                  </a:tcPr>
                </a:tc>
                <a:tc>
                  <a:txBody>
                    <a:bodyPr/>
                    <a:lstStyle/>
                    <a:p>
                      <a:pPr algn="ctr" fontAlgn="b"/>
                      <a:r>
                        <a:rPr lang="en-US" sz="1050" b="0" u="none" strike="noStrike" dirty="0">
                          <a:solidFill>
                            <a:schemeClr val="tx1">
                              <a:lumMod val="50000"/>
                            </a:schemeClr>
                          </a:solidFill>
                          <a:effectLst/>
                          <a:latin typeface="Times New Roman" panose="02020603050405020304" pitchFamily="18" charset="0"/>
                          <a:cs typeface="Times New Roman" panose="02020603050405020304" pitchFamily="18" charset="0"/>
                        </a:rPr>
                        <a:t>2%</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fontAlgn="b"/>
                      <a:r>
                        <a:rPr lang="en-US" sz="1050" b="0" u="none" strike="noStrike" dirty="0">
                          <a:solidFill>
                            <a:schemeClr val="tx1">
                              <a:lumMod val="50000"/>
                            </a:schemeClr>
                          </a:solidFill>
                          <a:effectLst/>
                          <a:latin typeface="Times New Roman" panose="02020603050405020304" pitchFamily="18" charset="0"/>
                          <a:cs typeface="Times New Roman" panose="02020603050405020304" pitchFamily="18" charset="0"/>
                        </a:rPr>
                        <a:t>       2,785 </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97% ± 1%</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B w="12700" cap="flat" cmpd="sng" algn="ctr">
                      <a:solidFill>
                        <a:schemeClr val="tx1"/>
                      </a:solidFill>
                      <a:prstDash val="solid"/>
                      <a:round/>
                      <a:headEnd type="none" w="med" len="med"/>
                      <a:tailEnd type="none" w="med" len="med"/>
                    </a:lnB>
                  </a:tcPr>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3%</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     17,254 </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98% ± 1%</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B w="12700" cap="flat" cmpd="sng" algn="ctr">
                      <a:solidFill>
                        <a:schemeClr val="tx1"/>
                      </a:solidFill>
                      <a:prstDash val="solid"/>
                      <a:round/>
                      <a:headEnd type="none" w="med" len="med"/>
                      <a:tailEnd type="none" w="med" len="med"/>
                    </a:lnB>
                  </a:tcPr>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2%</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       9,116 </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98% ± 0%</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B w="12700" cap="flat" cmpd="sng" algn="ctr">
                      <a:solidFill>
                        <a:schemeClr val="tx1"/>
                      </a:solidFill>
                      <a:prstDash val="solid"/>
                      <a:round/>
                      <a:headEnd type="none" w="med" len="med"/>
                      <a:tailEnd type="none" w="med" len="med"/>
                    </a:lnB>
                  </a:tcPr>
                </a:tc>
                <a:tc>
                  <a:txBody>
                    <a:bodyPr/>
                    <a:lstStyle/>
                    <a:p>
                      <a:pPr algn="ctr" fontAlgn="b"/>
                      <a:r>
                        <a:rPr lang="en-US" sz="1050" u="none" strike="noStrike">
                          <a:solidFill>
                            <a:schemeClr val="tx1">
                              <a:lumMod val="50000"/>
                            </a:schemeClr>
                          </a:solidFill>
                          <a:effectLst/>
                          <a:latin typeface="Times New Roman" panose="02020603050405020304" pitchFamily="18" charset="0"/>
                          <a:cs typeface="Times New Roman" panose="02020603050405020304" pitchFamily="18" charset="0"/>
                        </a:rPr>
                        <a:t>2%</a:t>
                      </a:r>
                      <a:endParaRPr lang="en-US" sz="1050" b="0" i="0" u="none" strike="noStrike">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fontAlgn="b"/>
                      <a:r>
                        <a:rPr lang="en-US" sz="1050" u="none" strike="noStrike">
                          <a:solidFill>
                            <a:schemeClr val="tx1">
                              <a:lumMod val="50000"/>
                            </a:schemeClr>
                          </a:solidFill>
                          <a:effectLst/>
                          <a:latin typeface="Times New Roman" panose="02020603050405020304" pitchFamily="18" charset="0"/>
                          <a:cs typeface="Times New Roman" panose="02020603050405020304" pitchFamily="18" charset="0"/>
                        </a:rPr>
                        <a:t>     17,254 </a:t>
                      </a:r>
                      <a:endParaRPr lang="en-US" sz="1050" b="0" i="0" u="none" strike="noStrike">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98% ± 1%</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B w="12700" cap="flat" cmpd="sng" algn="ctr">
                      <a:solidFill>
                        <a:schemeClr val="tx1"/>
                      </a:solidFill>
                      <a:prstDash val="solid"/>
                      <a:round/>
                      <a:headEnd type="none" w="med" len="med"/>
                      <a:tailEnd type="none" w="med" len="med"/>
                    </a:lnB>
                  </a:tcPr>
                </a:tc>
                <a:tc>
                  <a:txBody>
                    <a:bodyPr/>
                    <a:lstStyle/>
                    <a:p>
                      <a:pPr algn="ctr" fontAlgn="b"/>
                      <a:r>
                        <a:rPr lang="en-US" sz="1050" u="none" strike="noStrike" dirty="0">
                          <a:solidFill>
                            <a:schemeClr val="tx1">
                              <a:lumMod val="50000"/>
                            </a:schemeClr>
                          </a:solidFill>
                          <a:effectLst/>
                          <a:latin typeface="Times New Roman" panose="02020603050405020304" pitchFamily="18" charset="0"/>
                          <a:cs typeface="Times New Roman" panose="02020603050405020304" pitchFamily="18" charset="0"/>
                        </a:rPr>
                        <a:t>2%</a:t>
                      </a:r>
                      <a:endParaRPr lang="en-US" sz="1050" b="0" i="0" u="none" strike="noStrike" dirty="0">
                        <a:solidFill>
                          <a:schemeClr val="tx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62638417"/>
                  </a:ext>
                </a:extLst>
              </a:tr>
            </a:tbl>
          </a:graphicData>
        </a:graphic>
      </p:graphicFrame>
      <p:pic>
        <p:nvPicPr>
          <p:cNvPr id="45" name="Picture 44">
            <a:extLst>
              <a:ext uri="{FF2B5EF4-FFF2-40B4-BE49-F238E27FC236}">
                <a16:creationId xmlns:a16="http://schemas.microsoft.com/office/drawing/2014/main" id="{DB7C39D1-45D6-4EF8-A0F4-4EA8BF9C3685}"/>
              </a:ext>
            </a:extLst>
          </p:cNvPr>
          <p:cNvPicPr>
            <a:picLocks noChangeAspect="1"/>
          </p:cNvPicPr>
          <p:nvPr/>
        </p:nvPicPr>
        <p:blipFill>
          <a:blip r:embed="rId11"/>
          <a:stretch>
            <a:fillRect/>
          </a:stretch>
        </p:blipFill>
        <p:spPr>
          <a:xfrm>
            <a:off x="18957923" y="6238556"/>
            <a:ext cx="2654309" cy="1610707"/>
          </a:xfrm>
          <a:prstGeom prst="rect">
            <a:avLst/>
          </a:prstGeom>
          <a:ln>
            <a:solidFill>
              <a:schemeClr val="bg1"/>
            </a:solidFill>
          </a:ln>
        </p:spPr>
      </p:pic>
      <p:pic>
        <p:nvPicPr>
          <p:cNvPr id="46" name="Picture 45">
            <a:extLst>
              <a:ext uri="{FF2B5EF4-FFF2-40B4-BE49-F238E27FC236}">
                <a16:creationId xmlns:a16="http://schemas.microsoft.com/office/drawing/2014/main" id="{EF46C246-3494-4927-B6DA-32C75BF1BDC4}"/>
              </a:ext>
            </a:extLst>
          </p:cNvPr>
          <p:cNvPicPr>
            <a:picLocks noChangeAspect="1"/>
          </p:cNvPicPr>
          <p:nvPr/>
        </p:nvPicPr>
        <p:blipFill>
          <a:blip r:embed="rId12"/>
          <a:stretch>
            <a:fillRect/>
          </a:stretch>
        </p:blipFill>
        <p:spPr>
          <a:xfrm>
            <a:off x="21724561" y="6238556"/>
            <a:ext cx="2647067" cy="1610707"/>
          </a:xfrm>
          <a:prstGeom prst="rect">
            <a:avLst/>
          </a:prstGeom>
        </p:spPr>
      </p:pic>
      <p:sp>
        <p:nvSpPr>
          <p:cNvPr id="47" name="Rectangle 46">
            <a:extLst>
              <a:ext uri="{FF2B5EF4-FFF2-40B4-BE49-F238E27FC236}">
                <a16:creationId xmlns:a16="http://schemas.microsoft.com/office/drawing/2014/main" id="{87FB049F-18D3-434E-AE0C-B02017C0AF59}"/>
              </a:ext>
            </a:extLst>
          </p:cNvPr>
          <p:cNvSpPr/>
          <p:nvPr/>
        </p:nvSpPr>
        <p:spPr>
          <a:xfrm>
            <a:off x="6403301" y="9105668"/>
            <a:ext cx="10736051" cy="94120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pic>
        <p:nvPicPr>
          <p:cNvPr id="49" name="Picture 48">
            <a:extLst>
              <a:ext uri="{FF2B5EF4-FFF2-40B4-BE49-F238E27FC236}">
                <a16:creationId xmlns:a16="http://schemas.microsoft.com/office/drawing/2014/main" id="{2449E9B3-3E94-497D-A8F7-1B0BD20D6C5D}"/>
              </a:ext>
            </a:extLst>
          </p:cNvPr>
          <p:cNvPicPr>
            <a:picLocks noChangeAspect="1"/>
          </p:cNvPicPr>
          <p:nvPr/>
        </p:nvPicPr>
        <p:blipFill>
          <a:blip r:embed="rId13"/>
          <a:stretch>
            <a:fillRect/>
          </a:stretch>
        </p:blipFill>
        <p:spPr>
          <a:xfrm>
            <a:off x="19051256" y="8064950"/>
            <a:ext cx="1346844" cy="816269"/>
          </a:xfrm>
          <a:prstGeom prst="rect">
            <a:avLst/>
          </a:prstGeom>
        </p:spPr>
      </p:pic>
      <p:pic>
        <p:nvPicPr>
          <p:cNvPr id="50" name="Picture 49">
            <a:extLst>
              <a:ext uri="{FF2B5EF4-FFF2-40B4-BE49-F238E27FC236}">
                <a16:creationId xmlns:a16="http://schemas.microsoft.com/office/drawing/2014/main" id="{A84BBE10-7D6A-442C-8444-D6D31BB29D71}"/>
              </a:ext>
            </a:extLst>
          </p:cNvPr>
          <p:cNvPicPr>
            <a:picLocks noChangeAspect="1"/>
          </p:cNvPicPr>
          <p:nvPr/>
        </p:nvPicPr>
        <p:blipFill>
          <a:blip r:embed="rId14"/>
          <a:stretch>
            <a:fillRect/>
          </a:stretch>
        </p:blipFill>
        <p:spPr>
          <a:xfrm>
            <a:off x="21743394" y="8089854"/>
            <a:ext cx="1219081" cy="804784"/>
          </a:xfrm>
          <a:prstGeom prst="rect">
            <a:avLst/>
          </a:prstGeom>
        </p:spPr>
      </p:pic>
      <p:pic>
        <p:nvPicPr>
          <p:cNvPr id="51" name="Picture 50">
            <a:extLst>
              <a:ext uri="{FF2B5EF4-FFF2-40B4-BE49-F238E27FC236}">
                <a16:creationId xmlns:a16="http://schemas.microsoft.com/office/drawing/2014/main" id="{38632117-45CB-49CD-97BD-73862EA5EA12}"/>
              </a:ext>
            </a:extLst>
          </p:cNvPr>
          <p:cNvPicPr>
            <a:picLocks noChangeAspect="1"/>
          </p:cNvPicPr>
          <p:nvPr/>
        </p:nvPicPr>
        <p:blipFill>
          <a:blip r:embed="rId15"/>
          <a:stretch>
            <a:fillRect/>
          </a:stretch>
        </p:blipFill>
        <p:spPr>
          <a:xfrm>
            <a:off x="27276341" y="8129028"/>
            <a:ext cx="1158906" cy="760671"/>
          </a:xfrm>
          <a:prstGeom prst="rect">
            <a:avLst/>
          </a:prstGeom>
        </p:spPr>
      </p:pic>
      <p:pic>
        <p:nvPicPr>
          <p:cNvPr id="52" name="Picture 51">
            <a:extLst>
              <a:ext uri="{FF2B5EF4-FFF2-40B4-BE49-F238E27FC236}">
                <a16:creationId xmlns:a16="http://schemas.microsoft.com/office/drawing/2014/main" id="{034182E4-B0CA-47D4-A8BF-92693C786597}"/>
              </a:ext>
            </a:extLst>
          </p:cNvPr>
          <p:cNvPicPr>
            <a:picLocks noChangeAspect="1"/>
          </p:cNvPicPr>
          <p:nvPr/>
        </p:nvPicPr>
        <p:blipFill>
          <a:blip r:embed="rId16"/>
          <a:stretch>
            <a:fillRect/>
          </a:stretch>
        </p:blipFill>
        <p:spPr>
          <a:xfrm>
            <a:off x="30090802" y="8148526"/>
            <a:ext cx="1017182" cy="732174"/>
          </a:xfrm>
          <a:prstGeom prst="rect">
            <a:avLst/>
          </a:prstGeom>
        </p:spPr>
      </p:pic>
      <p:pic>
        <p:nvPicPr>
          <p:cNvPr id="53" name="Picture 52">
            <a:extLst>
              <a:ext uri="{FF2B5EF4-FFF2-40B4-BE49-F238E27FC236}">
                <a16:creationId xmlns:a16="http://schemas.microsoft.com/office/drawing/2014/main" id="{7B8D9F40-ACF1-4AB9-A2BE-6588821B81E1}"/>
              </a:ext>
            </a:extLst>
          </p:cNvPr>
          <p:cNvPicPr>
            <a:picLocks noChangeAspect="1"/>
          </p:cNvPicPr>
          <p:nvPr/>
        </p:nvPicPr>
        <p:blipFill>
          <a:blip r:embed="rId17"/>
          <a:stretch>
            <a:fillRect/>
          </a:stretch>
        </p:blipFill>
        <p:spPr>
          <a:xfrm>
            <a:off x="24576069" y="8127256"/>
            <a:ext cx="948353" cy="754371"/>
          </a:xfrm>
          <a:prstGeom prst="rect">
            <a:avLst/>
          </a:prstGeom>
        </p:spPr>
      </p:pic>
      <p:pic>
        <p:nvPicPr>
          <p:cNvPr id="54" name="Picture 53">
            <a:extLst>
              <a:ext uri="{FF2B5EF4-FFF2-40B4-BE49-F238E27FC236}">
                <a16:creationId xmlns:a16="http://schemas.microsoft.com/office/drawing/2014/main" id="{DB7B3667-70F7-4353-B48A-5869344A958F}"/>
              </a:ext>
            </a:extLst>
          </p:cNvPr>
          <p:cNvPicPr>
            <a:picLocks noChangeAspect="1"/>
          </p:cNvPicPr>
          <p:nvPr/>
        </p:nvPicPr>
        <p:blipFill>
          <a:blip r:embed="rId18"/>
          <a:stretch>
            <a:fillRect/>
          </a:stretch>
        </p:blipFill>
        <p:spPr>
          <a:xfrm>
            <a:off x="20539913" y="8115532"/>
            <a:ext cx="889787" cy="793594"/>
          </a:xfrm>
          <a:prstGeom prst="rect">
            <a:avLst/>
          </a:prstGeom>
        </p:spPr>
      </p:pic>
      <p:pic>
        <p:nvPicPr>
          <p:cNvPr id="55" name="Picture 54">
            <a:extLst>
              <a:ext uri="{FF2B5EF4-FFF2-40B4-BE49-F238E27FC236}">
                <a16:creationId xmlns:a16="http://schemas.microsoft.com/office/drawing/2014/main" id="{9760B43C-2A70-4B50-9283-28FECAC06867}"/>
              </a:ext>
            </a:extLst>
          </p:cNvPr>
          <p:cNvPicPr>
            <a:picLocks noChangeAspect="1"/>
          </p:cNvPicPr>
          <p:nvPr/>
        </p:nvPicPr>
        <p:blipFill>
          <a:blip r:embed="rId19"/>
          <a:stretch>
            <a:fillRect/>
          </a:stretch>
        </p:blipFill>
        <p:spPr>
          <a:xfrm>
            <a:off x="23183434" y="8097280"/>
            <a:ext cx="1004787" cy="808198"/>
          </a:xfrm>
          <a:prstGeom prst="rect">
            <a:avLst/>
          </a:prstGeom>
        </p:spPr>
      </p:pic>
      <p:pic>
        <p:nvPicPr>
          <p:cNvPr id="56" name="Picture 55">
            <a:extLst>
              <a:ext uri="{FF2B5EF4-FFF2-40B4-BE49-F238E27FC236}">
                <a16:creationId xmlns:a16="http://schemas.microsoft.com/office/drawing/2014/main" id="{5AE338EA-7028-4123-A9A7-18BFEBB95CE7}"/>
              </a:ext>
            </a:extLst>
          </p:cNvPr>
          <p:cNvPicPr>
            <a:picLocks noChangeAspect="1"/>
          </p:cNvPicPr>
          <p:nvPr/>
        </p:nvPicPr>
        <p:blipFill>
          <a:blip r:embed="rId20"/>
          <a:stretch>
            <a:fillRect/>
          </a:stretch>
        </p:blipFill>
        <p:spPr>
          <a:xfrm>
            <a:off x="25903085" y="8060825"/>
            <a:ext cx="948353" cy="857165"/>
          </a:xfrm>
          <a:prstGeom prst="rect">
            <a:avLst/>
          </a:prstGeom>
        </p:spPr>
      </p:pic>
      <p:pic>
        <p:nvPicPr>
          <p:cNvPr id="57" name="Picture 56">
            <a:extLst>
              <a:ext uri="{FF2B5EF4-FFF2-40B4-BE49-F238E27FC236}">
                <a16:creationId xmlns:a16="http://schemas.microsoft.com/office/drawing/2014/main" id="{365EB7B7-B9BE-4857-A34F-277F645EA02A}"/>
              </a:ext>
            </a:extLst>
          </p:cNvPr>
          <p:cNvPicPr>
            <a:picLocks noChangeAspect="1"/>
          </p:cNvPicPr>
          <p:nvPr/>
        </p:nvPicPr>
        <p:blipFill>
          <a:blip r:embed="rId21"/>
          <a:stretch>
            <a:fillRect/>
          </a:stretch>
        </p:blipFill>
        <p:spPr>
          <a:xfrm>
            <a:off x="28678339" y="8122770"/>
            <a:ext cx="1000189" cy="786356"/>
          </a:xfrm>
          <a:prstGeom prst="rect">
            <a:avLst/>
          </a:prstGeom>
        </p:spPr>
      </p:pic>
      <p:pic>
        <p:nvPicPr>
          <p:cNvPr id="58" name="Picture 57">
            <a:extLst>
              <a:ext uri="{FF2B5EF4-FFF2-40B4-BE49-F238E27FC236}">
                <a16:creationId xmlns:a16="http://schemas.microsoft.com/office/drawing/2014/main" id="{59B318C7-F37E-4BD7-9867-38E7B2C3667A}"/>
              </a:ext>
            </a:extLst>
          </p:cNvPr>
          <p:cNvPicPr>
            <a:picLocks noChangeAspect="1"/>
          </p:cNvPicPr>
          <p:nvPr/>
        </p:nvPicPr>
        <p:blipFill>
          <a:blip r:embed="rId22"/>
          <a:stretch>
            <a:fillRect/>
          </a:stretch>
        </p:blipFill>
        <p:spPr>
          <a:xfrm>
            <a:off x="31442570" y="8107140"/>
            <a:ext cx="905970" cy="760782"/>
          </a:xfrm>
          <a:prstGeom prst="rect">
            <a:avLst/>
          </a:prstGeom>
        </p:spPr>
      </p:pic>
      <p:pic>
        <p:nvPicPr>
          <p:cNvPr id="59" name="Picture 58">
            <a:extLst>
              <a:ext uri="{FF2B5EF4-FFF2-40B4-BE49-F238E27FC236}">
                <a16:creationId xmlns:a16="http://schemas.microsoft.com/office/drawing/2014/main" id="{4DA9C189-CF53-4E40-81BD-A60EE74535E9}"/>
              </a:ext>
            </a:extLst>
          </p:cNvPr>
          <p:cNvPicPr>
            <a:picLocks noChangeAspect="1"/>
          </p:cNvPicPr>
          <p:nvPr/>
        </p:nvPicPr>
        <p:blipFill>
          <a:blip r:embed="rId23"/>
          <a:stretch>
            <a:fillRect/>
          </a:stretch>
        </p:blipFill>
        <p:spPr>
          <a:xfrm>
            <a:off x="24479322" y="6246910"/>
            <a:ext cx="2647066" cy="1591056"/>
          </a:xfrm>
          <a:prstGeom prst="rect">
            <a:avLst/>
          </a:prstGeom>
        </p:spPr>
      </p:pic>
      <p:sp>
        <p:nvSpPr>
          <p:cNvPr id="60" name="TextBox 59">
            <a:extLst>
              <a:ext uri="{FF2B5EF4-FFF2-40B4-BE49-F238E27FC236}">
                <a16:creationId xmlns:a16="http://schemas.microsoft.com/office/drawing/2014/main" id="{60672CF7-251F-414B-B253-71C1A7D5BB6B}"/>
              </a:ext>
            </a:extLst>
          </p:cNvPr>
          <p:cNvSpPr txBox="1"/>
          <p:nvPr/>
        </p:nvSpPr>
        <p:spPr>
          <a:xfrm>
            <a:off x="17351323" y="8028263"/>
            <a:ext cx="1586625" cy="553998"/>
          </a:xfrm>
          <a:prstGeom prst="rect">
            <a:avLst/>
          </a:prstGeom>
          <a:noFill/>
        </p:spPr>
        <p:txBody>
          <a:bodyPr wrap="square" rtlCol="0">
            <a:spAutoFit/>
          </a:bodyPr>
          <a:lstStyle/>
          <a:p>
            <a:r>
              <a:rPr lang="en-US" sz="1000" dirty="0">
                <a:solidFill>
                  <a:srgbClr val="000000"/>
                </a:solidFill>
                <a:latin typeface="+mj-lt"/>
                <a:ea typeface="ＭＳ Ｐゴシック" charset="-128"/>
                <a:cs typeface="Times New Roman" panose="02020603050405020304" pitchFamily="18" charset="0"/>
              </a:rPr>
              <a:t>Example of Images        ≥ 5 µm separated for 75% silicone samples</a:t>
            </a:r>
          </a:p>
        </p:txBody>
      </p:sp>
      <p:sp>
        <p:nvSpPr>
          <p:cNvPr id="62" name="Text Box 19">
            <a:extLst>
              <a:ext uri="{FF2B5EF4-FFF2-40B4-BE49-F238E27FC236}">
                <a16:creationId xmlns:a16="http://schemas.microsoft.com/office/drawing/2014/main" id="{C7968599-3403-40A1-87BA-372D93234748}"/>
              </a:ext>
            </a:extLst>
          </p:cNvPr>
          <p:cNvSpPr txBox="1">
            <a:spLocks noChangeArrowheads="1"/>
          </p:cNvSpPr>
          <p:nvPr/>
        </p:nvSpPr>
        <p:spPr bwMode="auto">
          <a:xfrm>
            <a:off x="11818989" y="6530322"/>
            <a:ext cx="4854675" cy="249251"/>
          </a:xfrm>
          <a:prstGeom prst="rect">
            <a:avLst/>
          </a:prstGeom>
          <a:noFill/>
          <a:ln w="9525">
            <a:noFill/>
            <a:miter lim="800000"/>
            <a:headEnd/>
            <a:tailEnd/>
          </a:ln>
        </p:spPr>
        <p:txBody>
          <a:bodyPr wrap="square" lIns="44149" tIns="22074" rIns="44149" bIns="22074">
            <a:spAutoFit/>
          </a:bodyPr>
          <a:lstStyle/>
          <a:p>
            <a:pPr algn="just" defTabSz="2119296">
              <a:lnSpc>
                <a:spcPct val="95000"/>
              </a:lnSpc>
            </a:pPr>
            <a:r>
              <a:rPr lang="en-US" sz="1400" b="1" dirty="0">
                <a:solidFill>
                  <a:schemeClr val="tx1">
                    <a:lumMod val="50000"/>
                  </a:schemeClr>
                </a:solidFill>
                <a:latin typeface="+mj-lt"/>
                <a:ea typeface="ＭＳ Ｐゴシック" charset="-128"/>
                <a:cs typeface="Times New Roman" panose="02020603050405020304" pitchFamily="18" charset="0"/>
              </a:rPr>
              <a:t>Extrinsic particles in a Blank, mis-classified as Silicone</a:t>
            </a:r>
          </a:p>
        </p:txBody>
      </p:sp>
      <p:sp>
        <p:nvSpPr>
          <p:cNvPr id="65" name="Text Box 19">
            <a:extLst>
              <a:ext uri="{FF2B5EF4-FFF2-40B4-BE49-F238E27FC236}">
                <a16:creationId xmlns:a16="http://schemas.microsoft.com/office/drawing/2014/main" id="{A4DCA81D-9A8C-4AB6-B562-C1185E981F16}"/>
              </a:ext>
            </a:extLst>
          </p:cNvPr>
          <p:cNvSpPr txBox="1">
            <a:spLocks noChangeArrowheads="1"/>
          </p:cNvSpPr>
          <p:nvPr/>
        </p:nvSpPr>
        <p:spPr bwMode="auto">
          <a:xfrm>
            <a:off x="11786149" y="5597738"/>
            <a:ext cx="4796866" cy="249251"/>
          </a:xfrm>
          <a:prstGeom prst="rect">
            <a:avLst/>
          </a:prstGeom>
          <a:noFill/>
          <a:ln w="9525">
            <a:noFill/>
            <a:miter lim="800000"/>
            <a:headEnd/>
            <a:tailEnd/>
          </a:ln>
        </p:spPr>
        <p:txBody>
          <a:bodyPr wrap="square" lIns="44149" tIns="22074" rIns="44149" bIns="22074">
            <a:spAutoFit/>
          </a:bodyPr>
          <a:lstStyle/>
          <a:p>
            <a:pPr algn="just" defTabSz="2119296">
              <a:lnSpc>
                <a:spcPct val="95000"/>
              </a:lnSpc>
            </a:pPr>
            <a:r>
              <a:rPr lang="en-US" sz="1400" b="1" dirty="0">
                <a:solidFill>
                  <a:schemeClr val="accent2"/>
                </a:solidFill>
                <a:latin typeface="+mj-lt"/>
                <a:ea typeface="ＭＳ Ｐゴシック" charset="-128"/>
                <a:cs typeface="Times New Roman" panose="02020603050405020304" pitchFamily="18" charset="0"/>
              </a:rPr>
              <a:t>Typical Silicone particles, classified as Silicone</a:t>
            </a:r>
          </a:p>
        </p:txBody>
      </p:sp>
      <p:sp>
        <p:nvSpPr>
          <p:cNvPr id="69" name="Text Box 19">
            <a:extLst>
              <a:ext uri="{FF2B5EF4-FFF2-40B4-BE49-F238E27FC236}">
                <a16:creationId xmlns:a16="http://schemas.microsoft.com/office/drawing/2014/main" id="{B7E7F99E-9A0D-4F9C-84C9-B2BC8D3C8977}"/>
              </a:ext>
            </a:extLst>
          </p:cNvPr>
          <p:cNvSpPr txBox="1">
            <a:spLocks noChangeArrowheads="1"/>
          </p:cNvSpPr>
          <p:nvPr/>
        </p:nvSpPr>
        <p:spPr bwMode="auto">
          <a:xfrm>
            <a:off x="6391325" y="5619868"/>
            <a:ext cx="5042176" cy="249251"/>
          </a:xfrm>
          <a:prstGeom prst="rect">
            <a:avLst/>
          </a:prstGeom>
          <a:noFill/>
          <a:ln w="9525">
            <a:noFill/>
            <a:miter lim="800000"/>
            <a:headEnd/>
            <a:tailEnd/>
          </a:ln>
        </p:spPr>
        <p:txBody>
          <a:bodyPr wrap="square" lIns="44149" tIns="22074" rIns="44149" bIns="22074">
            <a:spAutoFit/>
          </a:bodyPr>
          <a:lstStyle/>
          <a:p>
            <a:pPr algn="just" defTabSz="2119296">
              <a:lnSpc>
                <a:spcPct val="95000"/>
              </a:lnSpc>
            </a:pPr>
            <a:r>
              <a:rPr lang="en-US" sz="1400" b="1" dirty="0">
                <a:solidFill>
                  <a:schemeClr val="accent1"/>
                </a:solidFill>
                <a:latin typeface="+mj-lt"/>
                <a:ea typeface="ＭＳ Ｐゴシック" charset="-128"/>
                <a:cs typeface="Times New Roman" panose="02020603050405020304" pitchFamily="18" charset="0"/>
              </a:rPr>
              <a:t>Typical Protein Aggregates, classified as Protein</a:t>
            </a:r>
          </a:p>
        </p:txBody>
      </p:sp>
      <p:sp>
        <p:nvSpPr>
          <p:cNvPr id="73" name="TextBox 72">
            <a:extLst>
              <a:ext uri="{FF2B5EF4-FFF2-40B4-BE49-F238E27FC236}">
                <a16:creationId xmlns:a16="http://schemas.microsoft.com/office/drawing/2014/main" id="{658F7646-6A5A-47A3-B48E-F412B6513657}"/>
              </a:ext>
            </a:extLst>
          </p:cNvPr>
          <p:cNvSpPr txBox="1"/>
          <p:nvPr/>
        </p:nvSpPr>
        <p:spPr>
          <a:xfrm>
            <a:off x="6400800" y="7023481"/>
            <a:ext cx="10736050" cy="2012800"/>
          </a:xfrm>
          <a:prstGeom prst="rect">
            <a:avLst/>
          </a:prstGeom>
          <a:noFill/>
          <a:ln>
            <a:solidFill>
              <a:schemeClr val="accent1"/>
            </a:solidFill>
          </a:ln>
        </p:spPr>
        <p:txBody>
          <a:bodyPr wrap="square" lIns="88333" tIns="44167" rIns="88333" bIns="44167">
            <a:spAutoFit/>
          </a:bodyPr>
          <a:lstStyle/>
          <a:p>
            <a:pPr>
              <a:spcAft>
                <a:spcPts val="580"/>
              </a:spcAft>
              <a:defRPr/>
            </a:pPr>
            <a:r>
              <a:rPr lang="en-CA" sz="1000" dirty="0">
                <a:solidFill>
                  <a:schemeClr val="tx1">
                    <a:lumMod val="50000"/>
                  </a:schemeClr>
                </a:solidFill>
                <a:latin typeface="+mj-lt"/>
                <a:ea typeface="ＭＳ Ｐゴシック" charset="-128"/>
                <a:cs typeface="Times New Roman" panose="02020603050405020304" pitchFamily="18" charset="0"/>
              </a:rPr>
              <a:t>Each point on Figures 1 and 2 represents an average of triplicate measurements in each 0.250 µm size bin. The points are off-set by the standard deviation from the average of the triplicate.</a:t>
            </a:r>
            <a:endParaRPr lang="en-US" sz="1000" dirty="0">
              <a:solidFill>
                <a:schemeClr val="tx1">
                  <a:lumMod val="50000"/>
                </a:schemeClr>
              </a:solidFill>
              <a:latin typeface="+mj-lt"/>
              <a:ea typeface="ＭＳ Ｐゴシック" charset="-128"/>
              <a:cs typeface="Times New Roman" panose="02020603050405020304" pitchFamily="18" charset="0"/>
            </a:endParaRPr>
          </a:p>
          <a:p>
            <a:pPr>
              <a:spcAft>
                <a:spcPts val="580"/>
              </a:spcAft>
              <a:defRPr/>
            </a:pPr>
            <a:r>
              <a:rPr lang="en-CA" sz="1000" dirty="0">
                <a:solidFill>
                  <a:schemeClr val="tx1">
                    <a:lumMod val="50000"/>
                  </a:schemeClr>
                </a:solidFill>
                <a:latin typeface="+mj-lt"/>
                <a:ea typeface="ＭＳ Ｐゴシック" charset="-128"/>
                <a:cs typeface="Times New Roman" panose="02020603050405020304" pitchFamily="18" charset="0"/>
              </a:rPr>
              <a:t>S-factor separates protein aggregates from silicone droplets based on the shape and intensity values calculated by the instrument from each individual particle image. </a:t>
            </a:r>
            <a:r>
              <a:rPr lang="en-US" sz="1000" dirty="0">
                <a:solidFill>
                  <a:schemeClr val="tx1">
                    <a:lumMod val="50000"/>
                  </a:schemeClr>
                </a:solidFill>
                <a:latin typeface="+mj-lt"/>
                <a:ea typeface="ＭＳ Ｐゴシック" charset="-128"/>
                <a:cs typeface="Times New Roman" panose="02020603050405020304" pitchFamily="18" charset="0"/>
              </a:rPr>
              <a:t>For MFI instruments </a:t>
            </a:r>
            <a:r>
              <a:rPr lang="en-CA" sz="1000" dirty="0">
                <a:solidFill>
                  <a:schemeClr val="tx1">
                    <a:lumMod val="50000"/>
                  </a:schemeClr>
                </a:solidFill>
                <a:latin typeface="+mj-lt"/>
                <a:ea typeface="ＭＳ Ｐゴシック" charset="-128"/>
                <a:cs typeface="Times New Roman" panose="02020603050405020304" pitchFamily="18" charset="0"/>
              </a:rPr>
              <a:t>these properties start losing distinction for particles &lt;&lt; 3 µm as can be seen on </a:t>
            </a:r>
            <a:r>
              <a:rPr lang="en-CA" sz="1000" dirty="0">
                <a:solidFill>
                  <a:schemeClr val="accent1"/>
                </a:solidFill>
                <a:latin typeface="+mj-lt"/>
                <a:ea typeface="ＭＳ Ｐゴシック" charset="-128"/>
                <a:cs typeface="Times New Roman" panose="02020603050405020304" pitchFamily="18" charset="0"/>
              </a:rPr>
              <a:t>Figure 1 and Figure 2</a:t>
            </a:r>
            <a:r>
              <a:rPr lang="en-CA" sz="1000" dirty="0">
                <a:solidFill>
                  <a:schemeClr val="tx1">
                    <a:lumMod val="50000"/>
                  </a:schemeClr>
                </a:solidFill>
                <a:latin typeface="+mj-lt"/>
                <a:ea typeface="ＭＳ Ｐゴシック" charset="-128"/>
                <a:cs typeface="Times New Roman" panose="02020603050405020304" pitchFamily="18" charset="0"/>
              </a:rPr>
              <a:t>. These figures also demonstrate how a filter designed for an MFI 4100/5100 with 400 µm cell is no longer applicable to MFI 4200/5200 with 100 µm cell due</a:t>
            </a:r>
            <a:r>
              <a:rPr lang="en-US" sz="1000" dirty="0">
                <a:solidFill>
                  <a:schemeClr val="tx1">
                    <a:lumMod val="50000"/>
                  </a:schemeClr>
                </a:solidFill>
                <a:latin typeface="+mj-lt"/>
                <a:ea typeface="ＭＳ Ｐゴシック" charset="-128"/>
                <a:cs typeface="Times New Roman" panose="02020603050405020304" pitchFamily="18" charset="0"/>
              </a:rPr>
              <a:t> to different instrument optical settings (magnification and aperture). This results in changes to the image of a given particle and therefore its measured morphological parameters. Particle data ≤3 µm collected by MFI do not contain enough shape &amp; intensity information to be subjected to electronic separation. </a:t>
            </a:r>
            <a:endParaRPr lang="en-CA" sz="1000" dirty="0">
              <a:solidFill>
                <a:schemeClr val="tx1">
                  <a:lumMod val="50000"/>
                </a:schemeClr>
              </a:solidFill>
              <a:latin typeface="+mj-lt"/>
              <a:ea typeface="ＭＳ Ｐゴシック" charset="-128"/>
              <a:cs typeface="Times New Roman" panose="02020603050405020304" pitchFamily="18" charset="0"/>
            </a:endParaRPr>
          </a:p>
          <a:p>
            <a:pPr>
              <a:spcAft>
                <a:spcPts val="580"/>
              </a:spcAft>
              <a:defRPr/>
            </a:pPr>
            <a:r>
              <a:rPr lang="en-CA" sz="1000" dirty="0">
                <a:solidFill>
                  <a:schemeClr val="tx1">
                    <a:lumMod val="50000"/>
                  </a:schemeClr>
                </a:solidFill>
                <a:latin typeface="+mj-lt"/>
                <a:ea typeface="ＭＳ Ｐゴシック" charset="-128"/>
                <a:cs typeface="Times New Roman" panose="02020603050405020304" pitchFamily="18" charset="0"/>
              </a:rPr>
              <a:t>It is nearly impossible to create a silicone-spiked sample free of extrinsic particulates, therefore minor presence of the extrinsic/environmental particles needs to be acknowledged. </a:t>
            </a:r>
            <a:r>
              <a:rPr lang="en-US" sz="1000" dirty="0">
                <a:solidFill>
                  <a:schemeClr val="tx1">
                    <a:lumMod val="50000"/>
                  </a:schemeClr>
                </a:solidFill>
                <a:latin typeface="+mj-lt"/>
                <a:ea typeface="ＭＳ Ｐゴシック" charset="-128"/>
                <a:cs typeface="Times New Roman" panose="02020603050405020304" pitchFamily="18" charset="0"/>
              </a:rPr>
              <a:t>In addition to the background particulates, </a:t>
            </a:r>
            <a:r>
              <a:rPr lang="en-CA" sz="1000" dirty="0">
                <a:solidFill>
                  <a:schemeClr val="tx1">
                    <a:lumMod val="50000"/>
                  </a:schemeClr>
                </a:solidFill>
                <a:latin typeface="+mj-lt"/>
                <a:ea typeface="ＭＳ Ｐゴシック" charset="-128"/>
                <a:cs typeface="Times New Roman" panose="02020603050405020304" pitchFamily="18" charset="0"/>
              </a:rPr>
              <a:t>blanks are often contaminated with the small number of tiny silicone droplets from previous runs as well as small round particles. Therefore most particles in the blanks are classified as silicone. Fiber-like extrinsic particles, silicone doublets and any other non-spherical background particles are classified as protein. </a:t>
            </a:r>
          </a:p>
          <a:p>
            <a:pPr>
              <a:spcAft>
                <a:spcPts val="580"/>
              </a:spcAft>
              <a:defRPr/>
            </a:pPr>
            <a:r>
              <a:rPr lang="en-US" sz="1000" dirty="0">
                <a:solidFill>
                  <a:schemeClr val="tx1">
                    <a:lumMod val="50000"/>
                  </a:schemeClr>
                </a:solidFill>
                <a:latin typeface="+mj-lt"/>
                <a:ea typeface="ＭＳ Ｐゴシック" charset="-128"/>
                <a:cs typeface="Times New Roman" panose="02020603050405020304" pitchFamily="18" charset="0"/>
              </a:rPr>
              <a:t>The lowest quantification limit for the filter should be defined as the signal to noise ratio (SN) &gt;10, which means that counts in sample divided by the counts blank in the given size range  should be higher than 10. For MFI instruments S/N ratio was determined to be the lowest in the 5-10 µm region or ≥ 5 µm (data not shown).</a:t>
            </a:r>
          </a:p>
        </p:txBody>
      </p:sp>
      <p:sp>
        <p:nvSpPr>
          <p:cNvPr id="84" name="TextBox 83">
            <a:extLst>
              <a:ext uri="{FF2B5EF4-FFF2-40B4-BE49-F238E27FC236}">
                <a16:creationId xmlns:a16="http://schemas.microsoft.com/office/drawing/2014/main" id="{618F4622-A3C7-49AB-8F1E-282A59AD5F44}"/>
              </a:ext>
            </a:extLst>
          </p:cNvPr>
          <p:cNvSpPr txBox="1"/>
          <p:nvPr/>
        </p:nvSpPr>
        <p:spPr>
          <a:xfrm>
            <a:off x="13852970" y="12109585"/>
            <a:ext cx="3228167" cy="2636048"/>
          </a:xfrm>
          <a:prstGeom prst="rect">
            <a:avLst/>
          </a:prstGeom>
          <a:noFill/>
          <a:ln>
            <a:noFill/>
          </a:ln>
        </p:spPr>
        <p:txBody>
          <a:bodyPr wrap="square" lIns="88333" tIns="44167" rIns="88333" bIns="44167">
            <a:spAutoFit/>
          </a:bodyPr>
          <a:lstStyle/>
          <a:p>
            <a:pPr>
              <a:spcAft>
                <a:spcPts val="580"/>
              </a:spcAft>
              <a:defRPr/>
            </a:pPr>
            <a:r>
              <a:rPr lang="en-CA" sz="1050" dirty="0">
                <a:solidFill>
                  <a:srgbClr val="696A6C"/>
                </a:solidFill>
                <a:latin typeface="+mj-lt"/>
                <a:ea typeface="ＭＳ Ｐゴシック" charset="-128"/>
                <a:cs typeface="Times New Roman" panose="02020603050405020304" pitchFamily="18" charset="0"/>
              </a:rPr>
              <a:t>F</a:t>
            </a:r>
            <a:r>
              <a:rPr lang="en-CA" sz="1000" dirty="0">
                <a:solidFill>
                  <a:schemeClr val="tx1">
                    <a:lumMod val="50000"/>
                  </a:schemeClr>
                </a:solidFill>
                <a:latin typeface="+mj-lt"/>
                <a:ea typeface="ＭＳ Ｐゴシック" charset="-128"/>
                <a:cs typeface="Times New Roman" panose="02020603050405020304" pitchFamily="18" charset="0"/>
              </a:rPr>
              <a:t>or silicone, S-factor is sensitive to the differences between the solution and particle refractive properties. </a:t>
            </a:r>
          </a:p>
          <a:p>
            <a:pPr>
              <a:spcAft>
                <a:spcPts val="580"/>
              </a:spcAft>
              <a:defRPr/>
            </a:pPr>
            <a:r>
              <a:rPr lang="en-CA" sz="1000" dirty="0">
                <a:solidFill>
                  <a:schemeClr val="tx1">
                    <a:lumMod val="50000"/>
                  </a:schemeClr>
                </a:solidFill>
                <a:latin typeface="+mj-lt"/>
                <a:ea typeface="ＭＳ Ｐゴシック" charset="-128"/>
                <a:cs typeface="Times New Roman" panose="02020603050405020304" pitchFamily="18" charset="0"/>
              </a:rPr>
              <a:t>Same silicone stock dissolved in water was mixed with  dry histidine, </a:t>
            </a:r>
            <a:r>
              <a:rPr lang="en-CA" sz="1000" dirty="0" err="1">
                <a:solidFill>
                  <a:schemeClr val="tx1">
                    <a:lumMod val="50000"/>
                  </a:schemeClr>
                </a:solidFill>
                <a:latin typeface="+mj-lt"/>
                <a:ea typeface="ＭＳ Ｐゴシック" charset="-128"/>
                <a:cs typeface="Times New Roman" panose="02020603050405020304" pitchFamily="18" charset="0"/>
              </a:rPr>
              <a:t>trehalose</a:t>
            </a:r>
            <a:r>
              <a:rPr lang="en-CA" sz="1000" dirty="0">
                <a:solidFill>
                  <a:schemeClr val="tx1">
                    <a:lumMod val="50000"/>
                  </a:schemeClr>
                </a:solidFill>
                <a:latin typeface="+mj-lt"/>
                <a:ea typeface="ＭＳ Ｐゴシック" charset="-128"/>
                <a:cs typeface="Times New Roman" panose="02020603050405020304" pitchFamily="18" charset="0"/>
              </a:rPr>
              <a:t> and concentrated PS80 and glycerol. In glycerol and </a:t>
            </a:r>
            <a:r>
              <a:rPr lang="en-CA" sz="1000" dirty="0" err="1">
                <a:solidFill>
                  <a:schemeClr val="tx1">
                    <a:lumMod val="50000"/>
                  </a:schemeClr>
                </a:solidFill>
                <a:latin typeface="+mj-lt"/>
                <a:ea typeface="ＭＳ Ｐゴシック" charset="-128"/>
                <a:cs typeface="Times New Roman" panose="02020603050405020304" pitchFamily="18" charset="0"/>
              </a:rPr>
              <a:t>trehalose</a:t>
            </a:r>
            <a:r>
              <a:rPr lang="en-CA" sz="1000" dirty="0">
                <a:solidFill>
                  <a:schemeClr val="tx1">
                    <a:lumMod val="50000"/>
                  </a:schemeClr>
                </a:solidFill>
                <a:latin typeface="+mj-lt"/>
                <a:ea typeface="ＭＳ Ｐゴシック" charset="-128"/>
                <a:cs typeface="Times New Roman" panose="02020603050405020304" pitchFamily="18" charset="0"/>
              </a:rPr>
              <a:t> solutions, as RI difference approached zero, counts decreased by 25-30-fold due to decrease in the detectability of the particle.</a:t>
            </a:r>
          </a:p>
          <a:p>
            <a:pPr>
              <a:spcAft>
                <a:spcPts val="580"/>
              </a:spcAft>
              <a:defRPr/>
            </a:pPr>
            <a:r>
              <a:rPr lang="en-CA" sz="1000" dirty="0">
                <a:solidFill>
                  <a:schemeClr val="tx1">
                    <a:lumMod val="50000"/>
                  </a:schemeClr>
                </a:solidFill>
                <a:latin typeface="+mj-lt"/>
                <a:ea typeface="ＭＳ Ｐゴシック" charset="-128"/>
                <a:cs typeface="Times New Roman" panose="02020603050405020304" pitchFamily="18" charset="0"/>
              </a:rPr>
              <a:t>S-factor filter no longer provided proper separation when </a:t>
            </a:r>
            <a:r>
              <a:rPr lang="en-CA" sz="1000" dirty="0" err="1">
                <a:solidFill>
                  <a:schemeClr val="tx1">
                    <a:lumMod val="50000"/>
                  </a:schemeClr>
                </a:solidFill>
                <a:latin typeface="+mj-lt"/>
                <a:ea typeface="ＭＳ Ｐゴシック" charset="-128"/>
                <a:cs typeface="Times New Roman" panose="02020603050405020304" pitchFamily="18" charset="0"/>
              </a:rPr>
              <a:t>dRI</a:t>
            </a:r>
            <a:r>
              <a:rPr lang="en-CA" sz="1000" dirty="0">
                <a:solidFill>
                  <a:schemeClr val="tx1">
                    <a:lumMod val="50000"/>
                  </a:schemeClr>
                </a:solidFill>
                <a:latin typeface="+mj-lt"/>
                <a:ea typeface="ＭＳ Ｐゴシック" charset="-128"/>
                <a:cs typeface="Times New Roman" panose="02020603050405020304" pitchFamily="18" charset="0"/>
              </a:rPr>
              <a:t> approached 0.032 (RI=1.379). The edge of robustness can be noted visually from the circular images obtaining light center. If separation would be desired for such samples, the S-factor would need to be re-calibrated. </a:t>
            </a:r>
          </a:p>
          <a:p>
            <a:pPr>
              <a:spcAft>
                <a:spcPts val="580"/>
              </a:spcAft>
              <a:defRPr/>
            </a:pPr>
            <a:r>
              <a:rPr lang="en-CA" sz="1000" dirty="0">
                <a:solidFill>
                  <a:schemeClr val="tx1">
                    <a:lumMod val="50000"/>
                  </a:schemeClr>
                </a:solidFill>
                <a:latin typeface="+mj-lt"/>
                <a:ea typeface="ＭＳ Ｐゴシック" charset="-128"/>
                <a:cs typeface="Times New Roman" panose="02020603050405020304" pitchFamily="18" charset="0"/>
              </a:rPr>
              <a:t>Delta RI ≥0.065 provides separation accuracy of ≥97%</a:t>
            </a:r>
          </a:p>
        </p:txBody>
      </p:sp>
      <p:pic>
        <p:nvPicPr>
          <p:cNvPr id="85" name="Picture 84">
            <a:extLst>
              <a:ext uri="{FF2B5EF4-FFF2-40B4-BE49-F238E27FC236}">
                <a16:creationId xmlns:a16="http://schemas.microsoft.com/office/drawing/2014/main" id="{ABEF5C8F-5BB9-47CF-806F-CB877ED44FBB}"/>
              </a:ext>
            </a:extLst>
          </p:cNvPr>
          <p:cNvPicPr>
            <a:picLocks noChangeAspect="1"/>
          </p:cNvPicPr>
          <p:nvPr/>
        </p:nvPicPr>
        <p:blipFill>
          <a:blip r:embed="rId24"/>
          <a:stretch>
            <a:fillRect/>
          </a:stretch>
        </p:blipFill>
        <p:spPr>
          <a:xfrm>
            <a:off x="10815333" y="14565470"/>
            <a:ext cx="1730989" cy="141718"/>
          </a:xfrm>
          <a:prstGeom prst="rect">
            <a:avLst/>
          </a:prstGeom>
        </p:spPr>
      </p:pic>
      <p:sp>
        <p:nvSpPr>
          <p:cNvPr id="88" name="TextBox 87">
            <a:extLst>
              <a:ext uri="{FF2B5EF4-FFF2-40B4-BE49-F238E27FC236}">
                <a16:creationId xmlns:a16="http://schemas.microsoft.com/office/drawing/2014/main" id="{DB3B7014-F7E7-4474-BFBA-E81A63B1A88E}"/>
              </a:ext>
            </a:extLst>
          </p:cNvPr>
          <p:cNvSpPr txBox="1"/>
          <p:nvPr/>
        </p:nvSpPr>
        <p:spPr>
          <a:xfrm>
            <a:off x="13863339" y="15718197"/>
            <a:ext cx="3277691" cy="2397521"/>
          </a:xfrm>
          <a:prstGeom prst="rect">
            <a:avLst/>
          </a:prstGeom>
          <a:noFill/>
          <a:ln>
            <a:noFill/>
          </a:ln>
        </p:spPr>
        <p:txBody>
          <a:bodyPr wrap="square" lIns="88333" tIns="44167" rIns="88333" bIns="44167">
            <a:spAutoFit/>
          </a:bodyPr>
          <a:lstStyle/>
          <a:p>
            <a:pPr>
              <a:spcAft>
                <a:spcPts val="580"/>
              </a:spcAft>
              <a:defRPr/>
            </a:pPr>
            <a:r>
              <a:rPr lang="en-CA" sz="1000" dirty="0">
                <a:solidFill>
                  <a:schemeClr val="tx1">
                    <a:lumMod val="50000"/>
                  </a:schemeClr>
                </a:solidFill>
                <a:latin typeface="+mj-lt"/>
                <a:ea typeface="ＭＳ Ｐゴシック" charset="-128"/>
                <a:cs typeface="Times New Roman" panose="02020603050405020304" pitchFamily="18" charset="0"/>
              </a:rPr>
              <a:t>For protein, S-factor is sensitive not only to the differences between the solution and particle refractive properties but also protein particle shape. </a:t>
            </a:r>
          </a:p>
          <a:p>
            <a:pPr>
              <a:spcAft>
                <a:spcPts val="580"/>
              </a:spcAft>
              <a:defRPr/>
            </a:pPr>
            <a:r>
              <a:rPr lang="en-CA" sz="1000" dirty="0">
                <a:solidFill>
                  <a:schemeClr val="tx1">
                    <a:lumMod val="50000"/>
                  </a:schemeClr>
                </a:solidFill>
                <a:latin typeface="+mj-lt"/>
                <a:ea typeface="ＭＳ Ｐゴシック" charset="-128"/>
                <a:cs typeface="Times New Roman" panose="02020603050405020304" pitchFamily="18" charset="0"/>
              </a:rPr>
              <a:t>The harshly acid-treated lot D had 2 types of aggregates formed: large dark particles, which were easily separated, and small light particles, which were classified  as silicone due to roundness and similarity in intensity deviation. RI of the acid treated protein D was similar to the heat-treated protein D.</a:t>
            </a:r>
          </a:p>
          <a:p>
            <a:pPr>
              <a:spcAft>
                <a:spcPts val="580"/>
              </a:spcAft>
              <a:defRPr/>
            </a:pPr>
            <a:r>
              <a:rPr lang="en-CA" sz="1000" dirty="0">
                <a:solidFill>
                  <a:schemeClr val="tx1">
                    <a:lumMod val="50000"/>
                  </a:schemeClr>
                </a:solidFill>
                <a:latin typeface="+mj-lt"/>
                <a:ea typeface="ＭＳ Ｐゴシック" charset="-128"/>
                <a:cs typeface="Times New Roman" panose="02020603050405020304" pitchFamily="18" charset="0"/>
              </a:rPr>
              <a:t>This data demonstrates that individual aggregates may have different individual refractive properties, which are impossible to measure in bulk. Therefore images need to be examined before application of the S-factor filter to a previously not studied protein.</a:t>
            </a:r>
          </a:p>
        </p:txBody>
      </p:sp>
      <p:pic>
        <p:nvPicPr>
          <p:cNvPr id="89" name="Picture 88">
            <a:extLst>
              <a:ext uri="{FF2B5EF4-FFF2-40B4-BE49-F238E27FC236}">
                <a16:creationId xmlns:a16="http://schemas.microsoft.com/office/drawing/2014/main" id="{CEB63BD8-3D38-45A0-BF17-DA35017A795B}"/>
              </a:ext>
            </a:extLst>
          </p:cNvPr>
          <p:cNvPicPr>
            <a:picLocks noChangeAspect="1"/>
          </p:cNvPicPr>
          <p:nvPr/>
        </p:nvPicPr>
        <p:blipFill>
          <a:blip r:embed="rId25"/>
          <a:stretch>
            <a:fillRect/>
          </a:stretch>
        </p:blipFill>
        <p:spPr>
          <a:xfrm>
            <a:off x="10788019" y="16234313"/>
            <a:ext cx="2864710" cy="196762"/>
          </a:xfrm>
          <a:prstGeom prst="rect">
            <a:avLst/>
          </a:prstGeom>
        </p:spPr>
      </p:pic>
      <p:pic>
        <p:nvPicPr>
          <p:cNvPr id="90" name="Picture 89">
            <a:extLst>
              <a:ext uri="{FF2B5EF4-FFF2-40B4-BE49-F238E27FC236}">
                <a16:creationId xmlns:a16="http://schemas.microsoft.com/office/drawing/2014/main" id="{BEF37E27-8FA3-4213-859C-9789E7E99FC0}"/>
              </a:ext>
            </a:extLst>
          </p:cNvPr>
          <p:cNvPicPr>
            <a:picLocks noChangeAspect="1"/>
          </p:cNvPicPr>
          <p:nvPr/>
        </p:nvPicPr>
        <p:blipFill>
          <a:blip r:embed="rId26"/>
          <a:stretch>
            <a:fillRect/>
          </a:stretch>
        </p:blipFill>
        <p:spPr>
          <a:xfrm>
            <a:off x="10788019" y="16519532"/>
            <a:ext cx="2846118" cy="267241"/>
          </a:xfrm>
          <a:prstGeom prst="rect">
            <a:avLst/>
          </a:prstGeom>
        </p:spPr>
      </p:pic>
      <p:pic>
        <p:nvPicPr>
          <p:cNvPr id="91" name="Picture 90">
            <a:extLst>
              <a:ext uri="{FF2B5EF4-FFF2-40B4-BE49-F238E27FC236}">
                <a16:creationId xmlns:a16="http://schemas.microsoft.com/office/drawing/2014/main" id="{4ED6191F-140D-439A-A155-91AF97FD12C6}"/>
              </a:ext>
            </a:extLst>
          </p:cNvPr>
          <p:cNvPicPr>
            <a:picLocks noChangeAspect="1"/>
          </p:cNvPicPr>
          <p:nvPr/>
        </p:nvPicPr>
        <p:blipFill>
          <a:blip r:embed="rId27"/>
          <a:stretch>
            <a:fillRect/>
          </a:stretch>
        </p:blipFill>
        <p:spPr>
          <a:xfrm>
            <a:off x="10781854" y="16878904"/>
            <a:ext cx="2373576" cy="230080"/>
          </a:xfrm>
          <a:prstGeom prst="rect">
            <a:avLst/>
          </a:prstGeom>
        </p:spPr>
      </p:pic>
      <p:pic>
        <p:nvPicPr>
          <p:cNvPr id="92" name="Picture 91">
            <a:extLst>
              <a:ext uri="{FF2B5EF4-FFF2-40B4-BE49-F238E27FC236}">
                <a16:creationId xmlns:a16="http://schemas.microsoft.com/office/drawing/2014/main" id="{E11A7F57-BEC5-40A4-B8D4-12C34B83D29F}"/>
              </a:ext>
            </a:extLst>
          </p:cNvPr>
          <p:cNvPicPr>
            <a:picLocks noChangeAspect="1"/>
          </p:cNvPicPr>
          <p:nvPr/>
        </p:nvPicPr>
        <p:blipFill>
          <a:blip r:embed="rId28"/>
          <a:stretch>
            <a:fillRect/>
          </a:stretch>
        </p:blipFill>
        <p:spPr>
          <a:xfrm>
            <a:off x="10778175" y="17201115"/>
            <a:ext cx="2865805" cy="213517"/>
          </a:xfrm>
          <a:prstGeom prst="rect">
            <a:avLst/>
          </a:prstGeom>
        </p:spPr>
      </p:pic>
      <p:pic>
        <p:nvPicPr>
          <p:cNvPr id="93" name="Picture 92">
            <a:extLst>
              <a:ext uri="{FF2B5EF4-FFF2-40B4-BE49-F238E27FC236}">
                <a16:creationId xmlns:a16="http://schemas.microsoft.com/office/drawing/2014/main" id="{6C7CA1C7-0642-4EDC-8A37-DD45A0D9F36A}"/>
              </a:ext>
            </a:extLst>
          </p:cNvPr>
          <p:cNvPicPr>
            <a:picLocks noChangeAspect="1"/>
          </p:cNvPicPr>
          <p:nvPr/>
        </p:nvPicPr>
        <p:blipFill>
          <a:blip r:embed="rId29"/>
          <a:stretch>
            <a:fillRect/>
          </a:stretch>
        </p:blipFill>
        <p:spPr>
          <a:xfrm>
            <a:off x="10788019" y="17524619"/>
            <a:ext cx="1494371" cy="239099"/>
          </a:xfrm>
          <a:prstGeom prst="rect">
            <a:avLst/>
          </a:prstGeom>
        </p:spPr>
      </p:pic>
      <p:pic>
        <p:nvPicPr>
          <p:cNvPr id="94" name="Picture 93">
            <a:extLst>
              <a:ext uri="{FF2B5EF4-FFF2-40B4-BE49-F238E27FC236}">
                <a16:creationId xmlns:a16="http://schemas.microsoft.com/office/drawing/2014/main" id="{D19A8C61-6482-4931-A215-29F3FFCDACFB}"/>
              </a:ext>
            </a:extLst>
          </p:cNvPr>
          <p:cNvPicPr>
            <a:picLocks noChangeAspect="1"/>
          </p:cNvPicPr>
          <p:nvPr/>
        </p:nvPicPr>
        <p:blipFill>
          <a:blip r:embed="rId30"/>
          <a:stretch>
            <a:fillRect/>
          </a:stretch>
        </p:blipFill>
        <p:spPr>
          <a:xfrm>
            <a:off x="10815333" y="17896083"/>
            <a:ext cx="1565275" cy="143673"/>
          </a:xfrm>
          <a:prstGeom prst="rect">
            <a:avLst/>
          </a:prstGeom>
        </p:spPr>
      </p:pic>
      <p:pic>
        <p:nvPicPr>
          <p:cNvPr id="95" name="Picture 94">
            <a:extLst>
              <a:ext uri="{FF2B5EF4-FFF2-40B4-BE49-F238E27FC236}">
                <a16:creationId xmlns:a16="http://schemas.microsoft.com/office/drawing/2014/main" id="{AA5A3FD1-6C7F-45C2-93D1-8D11DD58E09F}"/>
              </a:ext>
            </a:extLst>
          </p:cNvPr>
          <p:cNvPicPr>
            <a:picLocks noChangeAspect="1"/>
          </p:cNvPicPr>
          <p:nvPr/>
        </p:nvPicPr>
        <p:blipFill>
          <a:blip r:embed="rId31"/>
          <a:stretch>
            <a:fillRect/>
          </a:stretch>
        </p:blipFill>
        <p:spPr>
          <a:xfrm>
            <a:off x="12413685" y="17918115"/>
            <a:ext cx="1230295" cy="125606"/>
          </a:xfrm>
          <a:prstGeom prst="rect">
            <a:avLst/>
          </a:prstGeom>
        </p:spPr>
      </p:pic>
      <p:sp>
        <p:nvSpPr>
          <p:cNvPr id="97" name="TextBox 96">
            <a:extLst>
              <a:ext uri="{FF2B5EF4-FFF2-40B4-BE49-F238E27FC236}">
                <a16:creationId xmlns:a16="http://schemas.microsoft.com/office/drawing/2014/main" id="{EFCC3E14-FB16-4F6D-A7FF-AB61DE5C3F7C}"/>
              </a:ext>
            </a:extLst>
          </p:cNvPr>
          <p:cNvSpPr txBox="1"/>
          <p:nvPr/>
        </p:nvSpPr>
        <p:spPr>
          <a:xfrm>
            <a:off x="18918463" y="7892864"/>
            <a:ext cx="1530592" cy="246221"/>
          </a:xfrm>
          <a:prstGeom prst="rect">
            <a:avLst/>
          </a:prstGeom>
          <a:noFill/>
        </p:spPr>
        <p:txBody>
          <a:bodyPr wrap="square" rtlCol="0">
            <a:spAutoFit/>
          </a:bodyPr>
          <a:lstStyle/>
          <a:p>
            <a:r>
              <a:rPr lang="en-US" sz="1000" dirty="0">
                <a:latin typeface="+mj-lt"/>
                <a:cs typeface="Times New Roman" panose="02020603050405020304" pitchFamily="18" charset="0"/>
              </a:rPr>
              <a:t>Classified as Protein</a:t>
            </a:r>
          </a:p>
        </p:txBody>
      </p:sp>
      <p:sp>
        <p:nvSpPr>
          <p:cNvPr id="98" name="TextBox 97">
            <a:extLst>
              <a:ext uri="{FF2B5EF4-FFF2-40B4-BE49-F238E27FC236}">
                <a16:creationId xmlns:a16="http://schemas.microsoft.com/office/drawing/2014/main" id="{58D2A3A1-7AC1-42B7-8B34-09170EB61AF9}"/>
              </a:ext>
            </a:extLst>
          </p:cNvPr>
          <p:cNvSpPr txBox="1"/>
          <p:nvPr/>
        </p:nvSpPr>
        <p:spPr>
          <a:xfrm>
            <a:off x="20257540" y="7892864"/>
            <a:ext cx="1530592" cy="246221"/>
          </a:xfrm>
          <a:prstGeom prst="rect">
            <a:avLst/>
          </a:prstGeom>
          <a:noFill/>
        </p:spPr>
        <p:txBody>
          <a:bodyPr wrap="square" rtlCol="0">
            <a:spAutoFit/>
          </a:bodyPr>
          <a:lstStyle/>
          <a:p>
            <a:r>
              <a:rPr lang="en-US" sz="1000" dirty="0">
                <a:latin typeface="+mj-lt"/>
                <a:cs typeface="Times New Roman" panose="02020603050405020304" pitchFamily="18" charset="0"/>
              </a:rPr>
              <a:t>Classified as Silicone</a:t>
            </a:r>
          </a:p>
        </p:txBody>
      </p:sp>
      <p:sp>
        <p:nvSpPr>
          <p:cNvPr id="99" name="TextBox 98">
            <a:extLst>
              <a:ext uri="{FF2B5EF4-FFF2-40B4-BE49-F238E27FC236}">
                <a16:creationId xmlns:a16="http://schemas.microsoft.com/office/drawing/2014/main" id="{3032CC03-0925-4D17-B18B-0F1B164EC39E}"/>
              </a:ext>
            </a:extLst>
          </p:cNvPr>
          <p:cNvSpPr txBox="1"/>
          <p:nvPr/>
        </p:nvSpPr>
        <p:spPr>
          <a:xfrm>
            <a:off x="21676791" y="7892864"/>
            <a:ext cx="1530592" cy="246221"/>
          </a:xfrm>
          <a:prstGeom prst="rect">
            <a:avLst/>
          </a:prstGeom>
          <a:noFill/>
        </p:spPr>
        <p:txBody>
          <a:bodyPr wrap="square" rtlCol="0">
            <a:spAutoFit/>
          </a:bodyPr>
          <a:lstStyle/>
          <a:p>
            <a:r>
              <a:rPr lang="en-US" sz="1000" dirty="0">
                <a:latin typeface="+mj-lt"/>
                <a:cs typeface="Times New Roman" panose="02020603050405020304" pitchFamily="18" charset="0"/>
              </a:rPr>
              <a:t>Classified as Protein</a:t>
            </a:r>
          </a:p>
        </p:txBody>
      </p:sp>
      <p:sp>
        <p:nvSpPr>
          <p:cNvPr id="100" name="TextBox 99">
            <a:extLst>
              <a:ext uri="{FF2B5EF4-FFF2-40B4-BE49-F238E27FC236}">
                <a16:creationId xmlns:a16="http://schemas.microsoft.com/office/drawing/2014/main" id="{31FAD554-91F4-4254-9215-C744E74D46F4}"/>
              </a:ext>
            </a:extLst>
          </p:cNvPr>
          <p:cNvSpPr txBox="1"/>
          <p:nvPr/>
        </p:nvSpPr>
        <p:spPr>
          <a:xfrm>
            <a:off x="23013878" y="7892864"/>
            <a:ext cx="1530592" cy="246221"/>
          </a:xfrm>
          <a:prstGeom prst="rect">
            <a:avLst/>
          </a:prstGeom>
          <a:noFill/>
        </p:spPr>
        <p:txBody>
          <a:bodyPr wrap="square" rtlCol="0">
            <a:spAutoFit/>
          </a:bodyPr>
          <a:lstStyle/>
          <a:p>
            <a:r>
              <a:rPr lang="en-US" sz="1000" dirty="0">
                <a:latin typeface="+mj-lt"/>
                <a:cs typeface="Times New Roman" panose="02020603050405020304" pitchFamily="18" charset="0"/>
              </a:rPr>
              <a:t>Classified as Silicone</a:t>
            </a:r>
          </a:p>
        </p:txBody>
      </p:sp>
      <p:sp>
        <p:nvSpPr>
          <p:cNvPr id="101" name="TextBox 100">
            <a:extLst>
              <a:ext uri="{FF2B5EF4-FFF2-40B4-BE49-F238E27FC236}">
                <a16:creationId xmlns:a16="http://schemas.microsoft.com/office/drawing/2014/main" id="{CA7A78B6-8874-47CD-8622-1A12BDA35C9F}"/>
              </a:ext>
            </a:extLst>
          </p:cNvPr>
          <p:cNvSpPr txBox="1"/>
          <p:nvPr/>
        </p:nvSpPr>
        <p:spPr>
          <a:xfrm>
            <a:off x="24437077" y="7892864"/>
            <a:ext cx="1530592" cy="246221"/>
          </a:xfrm>
          <a:prstGeom prst="rect">
            <a:avLst/>
          </a:prstGeom>
          <a:noFill/>
        </p:spPr>
        <p:txBody>
          <a:bodyPr wrap="square" rtlCol="0">
            <a:spAutoFit/>
          </a:bodyPr>
          <a:lstStyle/>
          <a:p>
            <a:r>
              <a:rPr lang="en-US" sz="1000" dirty="0">
                <a:latin typeface="+mj-lt"/>
                <a:cs typeface="Times New Roman" panose="02020603050405020304" pitchFamily="18" charset="0"/>
              </a:rPr>
              <a:t>Classified as Protein</a:t>
            </a:r>
          </a:p>
        </p:txBody>
      </p:sp>
      <p:sp>
        <p:nvSpPr>
          <p:cNvPr id="102" name="TextBox 101">
            <a:extLst>
              <a:ext uri="{FF2B5EF4-FFF2-40B4-BE49-F238E27FC236}">
                <a16:creationId xmlns:a16="http://schemas.microsoft.com/office/drawing/2014/main" id="{9D196F1E-2D6D-415E-929F-52AE0335E646}"/>
              </a:ext>
            </a:extLst>
          </p:cNvPr>
          <p:cNvSpPr txBox="1"/>
          <p:nvPr/>
        </p:nvSpPr>
        <p:spPr>
          <a:xfrm>
            <a:off x="25721761" y="7892864"/>
            <a:ext cx="1530592" cy="246221"/>
          </a:xfrm>
          <a:prstGeom prst="rect">
            <a:avLst/>
          </a:prstGeom>
          <a:noFill/>
        </p:spPr>
        <p:txBody>
          <a:bodyPr wrap="square" rtlCol="0">
            <a:spAutoFit/>
          </a:bodyPr>
          <a:lstStyle/>
          <a:p>
            <a:r>
              <a:rPr lang="en-US" sz="1000" dirty="0">
                <a:latin typeface="+mj-lt"/>
                <a:cs typeface="Times New Roman" panose="02020603050405020304" pitchFamily="18" charset="0"/>
              </a:rPr>
              <a:t>Classified as Silicone</a:t>
            </a:r>
          </a:p>
        </p:txBody>
      </p:sp>
      <p:sp>
        <p:nvSpPr>
          <p:cNvPr id="103" name="TextBox 102">
            <a:extLst>
              <a:ext uri="{FF2B5EF4-FFF2-40B4-BE49-F238E27FC236}">
                <a16:creationId xmlns:a16="http://schemas.microsoft.com/office/drawing/2014/main" id="{1FC0FB57-758D-4E22-B5A7-840005EC6696}"/>
              </a:ext>
            </a:extLst>
          </p:cNvPr>
          <p:cNvSpPr txBox="1"/>
          <p:nvPr/>
        </p:nvSpPr>
        <p:spPr>
          <a:xfrm>
            <a:off x="27214653" y="7892864"/>
            <a:ext cx="1530592" cy="246221"/>
          </a:xfrm>
          <a:prstGeom prst="rect">
            <a:avLst/>
          </a:prstGeom>
          <a:noFill/>
        </p:spPr>
        <p:txBody>
          <a:bodyPr wrap="square" rtlCol="0">
            <a:spAutoFit/>
          </a:bodyPr>
          <a:lstStyle/>
          <a:p>
            <a:r>
              <a:rPr lang="en-US" sz="1000" dirty="0">
                <a:latin typeface="+mj-lt"/>
                <a:cs typeface="Times New Roman" panose="02020603050405020304" pitchFamily="18" charset="0"/>
              </a:rPr>
              <a:t>Classified as Protein</a:t>
            </a:r>
          </a:p>
        </p:txBody>
      </p:sp>
      <p:sp>
        <p:nvSpPr>
          <p:cNvPr id="104" name="TextBox 103">
            <a:extLst>
              <a:ext uri="{FF2B5EF4-FFF2-40B4-BE49-F238E27FC236}">
                <a16:creationId xmlns:a16="http://schemas.microsoft.com/office/drawing/2014/main" id="{2463D20D-90DC-405B-B042-DDEA526FD5BA}"/>
              </a:ext>
            </a:extLst>
          </p:cNvPr>
          <p:cNvSpPr txBox="1"/>
          <p:nvPr/>
        </p:nvSpPr>
        <p:spPr>
          <a:xfrm>
            <a:off x="28482436" y="7892864"/>
            <a:ext cx="1530592" cy="246221"/>
          </a:xfrm>
          <a:prstGeom prst="rect">
            <a:avLst/>
          </a:prstGeom>
          <a:noFill/>
        </p:spPr>
        <p:txBody>
          <a:bodyPr wrap="square" rtlCol="0">
            <a:spAutoFit/>
          </a:bodyPr>
          <a:lstStyle/>
          <a:p>
            <a:r>
              <a:rPr lang="en-US" sz="1000" dirty="0">
                <a:latin typeface="+mj-lt"/>
                <a:cs typeface="Times New Roman" panose="02020603050405020304" pitchFamily="18" charset="0"/>
              </a:rPr>
              <a:t>Classified as Silicone</a:t>
            </a:r>
          </a:p>
        </p:txBody>
      </p:sp>
      <p:sp>
        <p:nvSpPr>
          <p:cNvPr id="105" name="TextBox 104">
            <a:extLst>
              <a:ext uri="{FF2B5EF4-FFF2-40B4-BE49-F238E27FC236}">
                <a16:creationId xmlns:a16="http://schemas.microsoft.com/office/drawing/2014/main" id="{9AD5F529-E56E-4DFF-8B10-8D50CD4DF68D}"/>
              </a:ext>
            </a:extLst>
          </p:cNvPr>
          <p:cNvSpPr txBox="1"/>
          <p:nvPr/>
        </p:nvSpPr>
        <p:spPr>
          <a:xfrm>
            <a:off x="29950077" y="7892864"/>
            <a:ext cx="1530592" cy="246221"/>
          </a:xfrm>
          <a:prstGeom prst="rect">
            <a:avLst/>
          </a:prstGeom>
          <a:noFill/>
        </p:spPr>
        <p:txBody>
          <a:bodyPr wrap="square" rtlCol="0">
            <a:spAutoFit/>
          </a:bodyPr>
          <a:lstStyle/>
          <a:p>
            <a:r>
              <a:rPr lang="en-US" sz="1000" dirty="0">
                <a:latin typeface="+mj-lt"/>
                <a:cs typeface="Times New Roman" panose="02020603050405020304" pitchFamily="18" charset="0"/>
              </a:rPr>
              <a:t>Classified as Protein</a:t>
            </a:r>
          </a:p>
        </p:txBody>
      </p:sp>
      <p:sp>
        <p:nvSpPr>
          <p:cNvPr id="106" name="TextBox 105">
            <a:extLst>
              <a:ext uri="{FF2B5EF4-FFF2-40B4-BE49-F238E27FC236}">
                <a16:creationId xmlns:a16="http://schemas.microsoft.com/office/drawing/2014/main" id="{8665713F-A94E-44B5-910C-746CD708B34D}"/>
              </a:ext>
            </a:extLst>
          </p:cNvPr>
          <p:cNvSpPr txBox="1"/>
          <p:nvPr/>
        </p:nvSpPr>
        <p:spPr>
          <a:xfrm>
            <a:off x="17381229" y="6279504"/>
            <a:ext cx="1530592" cy="861774"/>
          </a:xfrm>
          <a:prstGeom prst="rect">
            <a:avLst/>
          </a:prstGeom>
          <a:noFill/>
        </p:spPr>
        <p:txBody>
          <a:bodyPr wrap="square" rtlCol="0">
            <a:spAutoFit/>
          </a:bodyPr>
          <a:lstStyle/>
          <a:p>
            <a:r>
              <a:rPr lang="en-US" sz="1000" dirty="0">
                <a:solidFill>
                  <a:srgbClr val="000000"/>
                </a:solidFill>
                <a:latin typeface="+mj-lt"/>
                <a:ea typeface="ＭＳ Ｐゴシック" charset="-128"/>
                <a:cs typeface="Times New Roman" panose="02020603050405020304" pitchFamily="18" charset="0"/>
              </a:rPr>
              <a:t>Protein/silicone separation per selected size bins, compared to silicone-placebo mixture</a:t>
            </a:r>
          </a:p>
        </p:txBody>
      </p:sp>
      <p:sp>
        <p:nvSpPr>
          <p:cNvPr id="107" name="Text Box 19">
            <a:extLst>
              <a:ext uri="{FF2B5EF4-FFF2-40B4-BE49-F238E27FC236}">
                <a16:creationId xmlns:a16="http://schemas.microsoft.com/office/drawing/2014/main" id="{495FBDED-97DE-42FD-9AFD-01D0BDE11AF4}"/>
              </a:ext>
            </a:extLst>
          </p:cNvPr>
          <p:cNvSpPr txBox="1">
            <a:spLocks noChangeArrowheads="1"/>
          </p:cNvSpPr>
          <p:nvPr/>
        </p:nvSpPr>
        <p:spPr bwMode="auto">
          <a:xfrm>
            <a:off x="18957102" y="6220713"/>
            <a:ext cx="2661631" cy="249251"/>
          </a:xfrm>
          <a:prstGeom prst="rect">
            <a:avLst/>
          </a:prstGeom>
          <a:solidFill>
            <a:schemeClr val="bg1"/>
          </a:solidFill>
          <a:ln w="9525">
            <a:noFill/>
            <a:miter lim="800000"/>
            <a:headEnd/>
            <a:tailEnd/>
          </a:ln>
        </p:spPr>
        <p:txBody>
          <a:bodyPr wrap="square" lIns="44149" tIns="22074" rIns="44149" bIns="22074">
            <a:spAutoFit/>
          </a:bodyPr>
          <a:lstStyle/>
          <a:p>
            <a:pPr algn="ctr" defTabSz="2119296">
              <a:lnSpc>
                <a:spcPct val="95000"/>
              </a:lnSpc>
            </a:pPr>
            <a:r>
              <a:rPr lang="en-US" sz="1200" b="1" dirty="0">
                <a:solidFill>
                  <a:srgbClr val="696A6C"/>
                </a:solidFill>
                <a:latin typeface="+mj-lt"/>
                <a:ea typeface="ＭＳ Ｐゴシック" charset="-128"/>
                <a:cs typeface="Times New Roman" panose="02020603050405020304" pitchFamily="18" charset="0"/>
              </a:rPr>
              <a:t>Placebo, no protein </a:t>
            </a:r>
            <a:r>
              <a:rPr lang="en-US" sz="1400" b="1" dirty="0">
                <a:solidFill>
                  <a:srgbClr val="696A6C"/>
                </a:solidFill>
                <a:latin typeface="+mj-lt"/>
                <a:ea typeface="ＭＳ Ｐゴシック" charset="-128"/>
                <a:cs typeface="Times New Roman" panose="02020603050405020304" pitchFamily="18" charset="0"/>
              </a:rPr>
              <a:t> </a:t>
            </a:r>
            <a:endParaRPr lang="en-US" sz="1200" b="1" dirty="0">
              <a:solidFill>
                <a:srgbClr val="696A6C"/>
              </a:solidFill>
              <a:latin typeface="+mj-lt"/>
              <a:ea typeface="ＭＳ Ｐゴシック" charset="-128"/>
              <a:cs typeface="Times New Roman" panose="02020603050405020304" pitchFamily="18" charset="0"/>
            </a:endParaRPr>
          </a:p>
        </p:txBody>
      </p:sp>
      <p:sp>
        <p:nvSpPr>
          <p:cNvPr id="108" name="Text Box 19">
            <a:extLst>
              <a:ext uri="{FF2B5EF4-FFF2-40B4-BE49-F238E27FC236}">
                <a16:creationId xmlns:a16="http://schemas.microsoft.com/office/drawing/2014/main" id="{896448DA-ABC9-4378-8FE4-589178AC078D}"/>
              </a:ext>
            </a:extLst>
          </p:cNvPr>
          <p:cNvSpPr txBox="1">
            <a:spLocks noChangeArrowheads="1"/>
          </p:cNvSpPr>
          <p:nvPr/>
        </p:nvSpPr>
        <p:spPr bwMode="auto">
          <a:xfrm>
            <a:off x="21742995" y="6215950"/>
            <a:ext cx="2618318" cy="249251"/>
          </a:xfrm>
          <a:prstGeom prst="rect">
            <a:avLst/>
          </a:prstGeom>
          <a:solidFill>
            <a:schemeClr val="bg1"/>
          </a:solidFill>
          <a:ln w="9525">
            <a:noFill/>
            <a:miter lim="800000"/>
            <a:headEnd/>
            <a:tailEnd/>
          </a:ln>
        </p:spPr>
        <p:txBody>
          <a:bodyPr wrap="square" lIns="44149" tIns="22074" rIns="44149" bIns="22074">
            <a:spAutoFit/>
          </a:bodyPr>
          <a:lstStyle/>
          <a:p>
            <a:pPr algn="ctr" defTabSz="2119296">
              <a:lnSpc>
                <a:spcPct val="95000"/>
              </a:lnSpc>
            </a:pPr>
            <a:r>
              <a:rPr lang="en-US" sz="1200" b="1" dirty="0">
                <a:solidFill>
                  <a:srgbClr val="696A6C"/>
                </a:solidFill>
                <a:latin typeface="+mj-lt"/>
                <a:ea typeface="ＭＳ Ｐゴシック" charset="-128"/>
                <a:cs typeface="Times New Roman" panose="02020603050405020304" pitchFamily="18" charset="0"/>
              </a:rPr>
              <a:t>Protein Lot A</a:t>
            </a:r>
            <a:r>
              <a:rPr lang="en-US" sz="1400" b="1" dirty="0">
                <a:solidFill>
                  <a:srgbClr val="696A6C"/>
                </a:solidFill>
                <a:latin typeface="+mj-lt"/>
                <a:ea typeface="ＭＳ Ｐゴシック" charset="-128"/>
                <a:cs typeface="Times New Roman" panose="02020603050405020304" pitchFamily="18" charset="0"/>
              </a:rPr>
              <a:t> </a:t>
            </a:r>
            <a:r>
              <a:rPr lang="en-US" sz="1200" b="1" dirty="0">
                <a:solidFill>
                  <a:srgbClr val="696A6C"/>
                </a:solidFill>
                <a:latin typeface="+mj-lt"/>
                <a:ea typeface="ＭＳ Ｐゴシック" charset="-128"/>
                <a:cs typeface="Times New Roman" panose="02020603050405020304" pitchFamily="18" charset="0"/>
              </a:rPr>
              <a:t> </a:t>
            </a:r>
          </a:p>
        </p:txBody>
      </p:sp>
      <p:sp>
        <p:nvSpPr>
          <p:cNvPr id="109" name="Text Box 19">
            <a:extLst>
              <a:ext uri="{FF2B5EF4-FFF2-40B4-BE49-F238E27FC236}">
                <a16:creationId xmlns:a16="http://schemas.microsoft.com/office/drawing/2014/main" id="{EC76A8BC-BBA8-493F-AAD7-3E2E078E8696}"/>
              </a:ext>
            </a:extLst>
          </p:cNvPr>
          <p:cNvSpPr txBox="1">
            <a:spLocks noChangeArrowheads="1"/>
          </p:cNvSpPr>
          <p:nvPr/>
        </p:nvSpPr>
        <p:spPr bwMode="auto">
          <a:xfrm>
            <a:off x="24377308" y="6223891"/>
            <a:ext cx="2809740" cy="220012"/>
          </a:xfrm>
          <a:prstGeom prst="rect">
            <a:avLst/>
          </a:prstGeom>
          <a:solidFill>
            <a:schemeClr val="bg1"/>
          </a:solidFill>
          <a:ln w="9525">
            <a:noFill/>
            <a:miter lim="800000"/>
            <a:headEnd/>
            <a:tailEnd/>
          </a:ln>
        </p:spPr>
        <p:txBody>
          <a:bodyPr wrap="square" lIns="44149" tIns="22074" rIns="44149" bIns="22074">
            <a:spAutoFit/>
          </a:bodyPr>
          <a:lstStyle/>
          <a:p>
            <a:pPr algn="ctr" defTabSz="2119296">
              <a:lnSpc>
                <a:spcPct val="95000"/>
              </a:lnSpc>
            </a:pPr>
            <a:r>
              <a:rPr lang="en-US" sz="1200" b="1" dirty="0">
                <a:solidFill>
                  <a:srgbClr val="696A6C"/>
                </a:solidFill>
                <a:latin typeface="+mj-lt"/>
                <a:ea typeface="ＭＳ Ｐゴシック" charset="-128"/>
                <a:cs typeface="Times New Roman" panose="02020603050405020304" pitchFamily="18" charset="0"/>
              </a:rPr>
              <a:t>Protein Lot B (acid treated)</a:t>
            </a:r>
          </a:p>
        </p:txBody>
      </p:sp>
      <p:sp>
        <p:nvSpPr>
          <p:cNvPr id="114" name="Text Box 19">
            <a:extLst>
              <a:ext uri="{FF2B5EF4-FFF2-40B4-BE49-F238E27FC236}">
                <a16:creationId xmlns:a16="http://schemas.microsoft.com/office/drawing/2014/main" id="{51F607F1-0C0A-41FD-B302-A9E80BBAF004}"/>
              </a:ext>
            </a:extLst>
          </p:cNvPr>
          <p:cNvSpPr txBox="1">
            <a:spLocks noChangeArrowheads="1"/>
          </p:cNvSpPr>
          <p:nvPr/>
        </p:nvSpPr>
        <p:spPr bwMode="auto">
          <a:xfrm>
            <a:off x="19199318" y="10875432"/>
            <a:ext cx="1927595" cy="249251"/>
          </a:xfrm>
          <a:prstGeom prst="rect">
            <a:avLst/>
          </a:prstGeom>
          <a:solidFill>
            <a:schemeClr val="bg1"/>
          </a:solidFill>
          <a:ln w="9525">
            <a:noFill/>
            <a:miter lim="800000"/>
            <a:headEnd/>
            <a:tailEnd/>
          </a:ln>
        </p:spPr>
        <p:txBody>
          <a:bodyPr wrap="square" lIns="44149" tIns="22074" rIns="44149" bIns="22074">
            <a:spAutoFit/>
          </a:bodyPr>
          <a:lstStyle/>
          <a:p>
            <a:pPr defTabSz="2119296">
              <a:lnSpc>
                <a:spcPct val="95000"/>
              </a:lnSpc>
            </a:pPr>
            <a:r>
              <a:rPr lang="en-US" sz="1400" b="1" dirty="0">
                <a:solidFill>
                  <a:srgbClr val="696A6C"/>
                </a:solidFill>
                <a:latin typeface="+mj-lt"/>
                <a:ea typeface="ＭＳ Ｐゴシック" charset="-128"/>
                <a:cs typeface="Times New Roman" panose="02020603050405020304" pitchFamily="18" charset="0"/>
              </a:rPr>
              <a:t>% Separated Silicone</a:t>
            </a:r>
          </a:p>
        </p:txBody>
      </p:sp>
      <p:sp>
        <p:nvSpPr>
          <p:cNvPr id="117" name="Text Box 19">
            <a:extLst>
              <a:ext uri="{FF2B5EF4-FFF2-40B4-BE49-F238E27FC236}">
                <a16:creationId xmlns:a16="http://schemas.microsoft.com/office/drawing/2014/main" id="{B1CF17E7-B657-4D61-B2A5-7D4C3CDE1444}"/>
              </a:ext>
            </a:extLst>
          </p:cNvPr>
          <p:cNvSpPr txBox="1">
            <a:spLocks noChangeArrowheads="1"/>
          </p:cNvSpPr>
          <p:nvPr/>
        </p:nvSpPr>
        <p:spPr bwMode="auto">
          <a:xfrm>
            <a:off x="17437979" y="10909170"/>
            <a:ext cx="1697447" cy="249251"/>
          </a:xfrm>
          <a:prstGeom prst="rect">
            <a:avLst/>
          </a:prstGeom>
          <a:solidFill>
            <a:schemeClr val="bg1"/>
          </a:solidFill>
          <a:ln w="9525">
            <a:noFill/>
            <a:miter lim="800000"/>
            <a:headEnd/>
            <a:tailEnd/>
          </a:ln>
        </p:spPr>
        <p:txBody>
          <a:bodyPr wrap="square" lIns="44149" tIns="22074" rIns="44149" bIns="22074">
            <a:spAutoFit/>
          </a:bodyPr>
          <a:lstStyle/>
          <a:p>
            <a:pPr algn="just" defTabSz="2119296">
              <a:lnSpc>
                <a:spcPct val="95000"/>
              </a:lnSpc>
            </a:pPr>
            <a:r>
              <a:rPr lang="en-US" sz="1400" b="1" dirty="0">
                <a:solidFill>
                  <a:srgbClr val="696A6C"/>
                </a:solidFill>
                <a:latin typeface="+mj-lt"/>
                <a:ea typeface="ＭＳ Ｐゴシック" charset="-128"/>
                <a:cs typeface="Times New Roman" panose="02020603050405020304" pitchFamily="18" charset="0"/>
              </a:rPr>
              <a:t>Total counts/mL</a:t>
            </a:r>
          </a:p>
        </p:txBody>
      </p:sp>
      <p:sp>
        <p:nvSpPr>
          <p:cNvPr id="118" name="TextBox 117">
            <a:extLst>
              <a:ext uri="{FF2B5EF4-FFF2-40B4-BE49-F238E27FC236}">
                <a16:creationId xmlns:a16="http://schemas.microsoft.com/office/drawing/2014/main" id="{7FFC4544-2895-4B12-B748-16C3E48C1953}"/>
              </a:ext>
            </a:extLst>
          </p:cNvPr>
          <p:cNvSpPr txBox="1"/>
          <p:nvPr/>
        </p:nvSpPr>
        <p:spPr>
          <a:xfrm>
            <a:off x="26119920" y="10759646"/>
            <a:ext cx="6423097" cy="2397521"/>
          </a:xfrm>
          <a:prstGeom prst="rect">
            <a:avLst/>
          </a:prstGeom>
          <a:noFill/>
          <a:ln>
            <a:noFill/>
          </a:ln>
        </p:spPr>
        <p:txBody>
          <a:bodyPr wrap="square" lIns="88333" tIns="44167" rIns="88333" bIns="44167">
            <a:spAutoFit/>
          </a:bodyPr>
          <a:lstStyle/>
          <a:p>
            <a:pPr>
              <a:spcAft>
                <a:spcPts val="580"/>
              </a:spcAft>
              <a:defRPr/>
            </a:pPr>
            <a:r>
              <a:rPr lang="en-CA" sz="1000" dirty="0">
                <a:solidFill>
                  <a:schemeClr val="tx1">
                    <a:lumMod val="50000"/>
                  </a:schemeClr>
                </a:solidFill>
                <a:latin typeface="+mj-lt"/>
                <a:ea typeface="ＭＳ Ｐゴシック" charset="-128"/>
                <a:cs typeface="Times New Roman" panose="02020603050405020304" pitchFamily="18" charset="0"/>
              </a:rPr>
              <a:t>As MFI images below 5 µm are too small to be used for the visual confirmation of the proper separation, it is suggested to report S-factor results for MFI 4200/5200 for the sizes ≥5 µm. Sizes ≥5 µm are shown to be representative of the trends observed in 2-5 </a:t>
            </a:r>
            <a:r>
              <a:rPr lang="en-US" sz="1000" dirty="0">
                <a:solidFill>
                  <a:schemeClr val="tx1">
                    <a:lumMod val="50000"/>
                  </a:schemeClr>
                </a:solidFill>
                <a:latin typeface="+mj-lt"/>
                <a:ea typeface="ＭＳ Ｐゴシック" charset="-128"/>
                <a:cs typeface="Times New Roman" panose="02020603050405020304" pitchFamily="18" charset="0"/>
              </a:rPr>
              <a:t>µm region for all the tested proteins.</a:t>
            </a:r>
            <a:endParaRPr lang="en-CA" sz="1000" dirty="0">
              <a:solidFill>
                <a:schemeClr val="tx1">
                  <a:lumMod val="50000"/>
                </a:schemeClr>
              </a:solidFill>
              <a:latin typeface="+mj-lt"/>
              <a:ea typeface="ＭＳ Ｐゴシック" charset="-128"/>
              <a:cs typeface="Times New Roman" panose="02020603050405020304" pitchFamily="18" charset="0"/>
            </a:endParaRPr>
          </a:p>
          <a:p>
            <a:pPr>
              <a:spcAft>
                <a:spcPts val="580"/>
              </a:spcAft>
              <a:defRPr/>
            </a:pPr>
            <a:r>
              <a:rPr lang="en-CA" sz="1000" dirty="0">
                <a:solidFill>
                  <a:schemeClr val="accent1"/>
                </a:solidFill>
                <a:ea typeface="ＭＳ Ｐゴシック" charset="-128"/>
                <a:cs typeface="Times New Roman" panose="02020603050405020304" pitchFamily="18" charset="0"/>
              </a:rPr>
              <a:t>Figure 6 </a:t>
            </a:r>
            <a:r>
              <a:rPr lang="en-CA" sz="1000" dirty="0">
                <a:solidFill>
                  <a:schemeClr val="tx1">
                    <a:lumMod val="50000"/>
                  </a:schemeClr>
                </a:solidFill>
                <a:ea typeface="ＭＳ Ｐゴシック" charset="-128"/>
                <a:cs typeface="Times New Roman" panose="02020603050405020304" pitchFamily="18" charset="0"/>
              </a:rPr>
              <a:t> shows data plotted for the counts ≥ 5 µm and demonstrates </a:t>
            </a:r>
            <a:r>
              <a:rPr lang="en-CA" sz="1000" dirty="0">
                <a:solidFill>
                  <a:schemeClr val="tx1">
                    <a:lumMod val="50000"/>
                  </a:schemeClr>
                </a:solidFill>
                <a:latin typeface="+mj-lt"/>
                <a:ea typeface="ＭＳ Ｐゴシック" charset="-128"/>
                <a:cs typeface="Times New Roman" panose="02020603050405020304" pitchFamily="18" charset="0"/>
              </a:rPr>
              <a:t>how silicone separation trends are not affected by the total counts (as long as S/N ratio ≥10 is observed). Proteins A and C show high differences in total counts, yet separated results follow the same pattern. </a:t>
            </a:r>
          </a:p>
          <a:p>
            <a:pPr>
              <a:spcAft>
                <a:spcPts val="580"/>
              </a:spcAft>
              <a:defRPr/>
            </a:pPr>
            <a:r>
              <a:rPr lang="en-CA" sz="1000" dirty="0">
                <a:solidFill>
                  <a:schemeClr val="accent1"/>
                </a:solidFill>
                <a:ea typeface="ＭＳ Ｐゴシック" charset="-128"/>
                <a:cs typeface="Times New Roman" panose="02020603050405020304" pitchFamily="18" charset="0"/>
              </a:rPr>
              <a:t>Figure 6, Table 3 and Table 4 </a:t>
            </a:r>
            <a:r>
              <a:rPr lang="en-CA" sz="1000" dirty="0">
                <a:solidFill>
                  <a:schemeClr val="tx1">
                    <a:lumMod val="50000"/>
                  </a:schemeClr>
                </a:solidFill>
                <a:ea typeface="ＭＳ Ｐゴシック" charset="-128"/>
                <a:cs typeface="Times New Roman" panose="02020603050405020304" pitchFamily="18" charset="0"/>
              </a:rPr>
              <a:t>also demonstrate the method repeatability. For placebo, protein B, and protein D each of 3 replicates were collected on a different MFI 5200 instruments, and for proteins A and C</a:t>
            </a:r>
            <a:r>
              <a:rPr lang="en-CA" sz="1000" b="1" dirty="0">
                <a:solidFill>
                  <a:schemeClr val="tx1">
                    <a:lumMod val="50000"/>
                  </a:schemeClr>
                </a:solidFill>
                <a:ea typeface="ＭＳ Ｐゴシック" charset="-128"/>
                <a:cs typeface="Times New Roman" panose="02020603050405020304" pitchFamily="18" charset="0"/>
              </a:rPr>
              <a:t>,</a:t>
            </a:r>
            <a:r>
              <a:rPr lang="en-CA" sz="1000" dirty="0">
                <a:solidFill>
                  <a:schemeClr val="tx1">
                    <a:lumMod val="50000"/>
                  </a:schemeClr>
                </a:solidFill>
                <a:ea typeface="ＭＳ Ｐゴシック" charset="-128"/>
                <a:cs typeface="Times New Roman" panose="02020603050405020304" pitchFamily="18" charset="0"/>
              </a:rPr>
              <a:t> replicates were collected on MFI 4200, by 4 different analysts. Standard deviations in the S-factor generated results were tight for a particle-counting method. </a:t>
            </a:r>
          </a:p>
          <a:p>
            <a:pPr>
              <a:spcAft>
                <a:spcPts val="580"/>
              </a:spcAft>
              <a:defRPr/>
            </a:pPr>
            <a:r>
              <a:rPr lang="en-CA" sz="1000" dirty="0">
                <a:solidFill>
                  <a:schemeClr val="accent1"/>
                </a:solidFill>
                <a:ea typeface="ＭＳ Ｐゴシック" charset="-128"/>
                <a:cs typeface="Times New Roman" panose="02020603050405020304" pitchFamily="18" charset="0"/>
              </a:rPr>
              <a:t>Table 4 </a:t>
            </a:r>
            <a:r>
              <a:rPr lang="en-CA" sz="1000" dirty="0">
                <a:solidFill>
                  <a:schemeClr val="tx1">
                    <a:lumMod val="50000"/>
                  </a:schemeClr>
                </a:solidFill>
                <a:ea typeface="ＭＳ Ｐゴシック" charset="-128"/>
                <a:cs typeface="Times New Roman" panose="02020603050405020304" pitchFamily="18" charset="0"/>
              </a:rPr>
              <a:t>shows that for the majority of readings coefficient of variability (% CV) in triplicate measurements was smaller for the separated silicone compared to % CV in the total counts for the same set of replicates. %CV values for 0% theoretical silicone are expected to be high due to the low value of the result</a:t>
            </a:r>
          </a:p>
        </p:txBody>
      </p:sp>
      <p:sp>
        <p:nvSpPr>
          <p:cNvPr id="124" name="TextBox 123">
            <a:extLst>
              <a:ext uri="{FF2B5EF4-FFF2-40B4-BE49-F238E27FC236}">
                <a16:creationId xmlns:a16="http://schemas.microsoft.com/office/drawing/2014/main" id="{9D40429D-DB32-47BF-9B31-16E0993758BC}"/>
              </a:ext>
            </a:extLst>
          </p:cNvPr>
          <p:cNvSpPr txBox="1"/>
          <p:nvPr/>
        </p:nvSpPr>
        <p:spPr>
          <a:xfrm>
            <a:off x="31162960" y="7892864"/>
            <a:ext cx="1530592" cy="246221"/>
          </a:xfrm>
          <a:prstGeom prst="rect">
            <a:avLst/>
          </a:prstGeom>
          <a:noFill/>
        </p:spPr>
        <p:txBody>
          <a:bodyPr wrap="square" rtlCol="0">
            <a:spAutoFit/>
          </a:bodyPr>
          <a:lstStyle/>
          <a:p>
            <a:r>
              <a:rPr lang="en-US" sz="1000" dirty="0">
                <a:latin typeface="+mj-lt"/>
                <a:cs typeface="Times New Roman" panose="02020603050405020304" pitchFamily="18" charset="0"/>
              </a:rPr>
              <a:t>Classified as Silicone</a:t>
            </a:r>
          </a:p>
        </p:txBody>
      </p:sp>
      <p:pic>
        <p:nvPicPr>
          <p:cNvPr id="125" name="Picture 124">
            <a:extLst>
              <a:ext uri="{FF2B5EF4-FFF2-40B4-BE49-F238E27FC236}">
                <a16:creationId xmlns:a16="http://schemas.microsoft.com/office/drawing/2014/main" id="{ADF2EC76-52CC-4413-BE06-D52AC6073CA6}"/>
              </a:ext>
            </a:extLst>
          </p:cNvPr>
          <p:cNvPicPr>
            <a:picLocks noChangeAspect="1"/>
          </p:cNvPicPr>
          <p:nvPr/>
        </p:nvPicPr>
        <p:blipFill>
          <a:blip r:embed="rId32"/>
          <a:stretch>
            <a:fillRect/>
          </a:stretch>
        </p:blipFill>
        <p:spPr>
          <a:xfrm>
            <a:off x="27189515" y="6229629"/>
            <a:ext cx="2647067" cy="1591056"/>
          </a:xfrm>
          <a:prstGeom prst="rect">
            <a:avLst/>
          </a:prstGeom>
        </p:spPr>
      </p:pic>
      <p:pic>
        <p:nvPicPr>
          <p:cNvPr id="126" name="Picture 125">
            <a:extLst>
              <a:ext uri="{FF2B5EF4-FFF2-40B4-BE49-F238E27FC236}">
                <a16:creationId xmlns:a16="http://schemas.microsoft.com/office/drawing/2014/main" id="{540095CC-AE66-4F50-815A-3F6B5C78484A}"/>
              </a:ext>
            </a:extLst>
          </p:cNvPr>
          <p:cNvPicPr>
            <a:picLocks noChangeAspect="1"/>
          </p:cNvPicPr>
          <p:nvPr/>
        </p:nvPicPr>
        <p:blipFill>
          <a:blip r:embed="rId33"/>
          <a:stretch>
            <a:fillRect/>
          </a:stretch>
        </p:blipFill>
        <p:spPr>
          <a:xfrm>
            <a:off x="29968992" y="6221681"/>
            <a:ext cx="2647066" cy="1591056"/>
          </a:xfrm>
          <a:prstGeom prst="rect">
            <a:avLst/>
          </a:prstGeom>
        </p:spPr>
      </p:pic>
      <p:sp>
        <p:nvSpPr>
          <p:cNvPr id="127" name="Rectangle 126">
            <a:extLst>
              <a:ext uri="{FF2B5EF4-FFF2-40B4-BE49-F238E27FC236}">
                <a16:creationId xmlns:a16="http://schemas.microsoft.com/office/drawing/2014/main" id="{97FE81C2-BC70-47C8-99B0-A03F1B0455C2}"/>
              </a:ext>
            </a:extLst>
          </p:cNvPr>
          <p:cNvSpPr/>
          <p:nvPr/>
        </p:nvSpPr>
        <p:spPr>
          <a:xfrm>
            <a:off x="17335126" y="6192888"/>
            <a:ext cx="15320326" cy="2771928"/>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28" name="Rectangle 127">
            <a:extLst>
              <a:ext uri="{FF2B5EF4-FFF2-40B4-BE49-F238E27FC236}">
                <a16:creationId xmlns:a16="http://schemas.microsoft.com/office/drawing/2014/main" id="{210D3E15-617D-4AB4-ACE5-763CD534C2CD}"/>
              </a:ext>
            </a:extLst>
          </p:cNvPr>
          <p:cNvSpPr/>
          <p:nvPr/>
        </p:nvSpPr>
        <p:spPr>
          <a:xfrm>
            <a:off x="17286287" y="3182899"/>
            <a:ext cx="15403513" cy="993125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29" name="Text Box 19">
            <a:extLst>
              <a:ext uri="{FF2B5EF4-FFF2-40B4-BE49-F238E27FC236}">
                <a16:creationId xmlns:a16="http://schemas.microsoft.com/office/drawing/2014/main" id="{BFAB663A-D24C-42DE-AE1A-3F8B1DE18295}"/>
              </a:ext>
            </a:extLst>
          </p:cNvPr>
          <p:cNvSpPr txBox="1">
            <a:spLocks noChangeArrowheads="1"/>
          </p:cNvSpPr>
          <p:nvPr/>
        </p:nvSpPr>
        <p:spPr bwMode="auto">
          <a:xfrm>
            <a:off x="27182774" y="6223891"/>
            <a:ext cx="2653808" cy="220012"/>
          </a:xfrm>
          <a:prstGeom prst="rect">
            <a:avLst/>
          </a:prstGeom>
          <a:solidFill>
            <a:schemeClr val="bg1"/>
          </a:solidFill>
          <a:ln w="9525">
            <a:noFill/>
            <a:miter lim="800000"/>
            <a:headEnd/>
            <a:tailEnd/>
          </a:ln>
        </p:spPr>
        <p:txBody>
          <a:bodyPr wrap="square" lIns="44149" tIns="22074" rIns="44149" bIns="22074">
            <a:spAutoFit/>
          </a:bodyPr>
          <a:lstStyle/>
          <a:p>
            <a:pPr algn="ctr" defTabSz="2119296">
              <a:lnSpc>
                <a:spcPct val="95000"/>
              </a:lnSpc>
            </a:pPr>
            <a:r>
              <a:rPr lang="en-US" sz="1200" b="1" dirty="0">
                <a:solidFill>
                  <a:srgbClr val="696A6C"/>
                </a:solidFill>
                <a:latin typeface="+mj-lt"/>
                <a:ea typeface="ＭＳ Ｐゴシック" charset="-128"/>
                <a:cs typeface="Times New Roman" panose="02020603050405020304" pitchFamily="18" charset="0"/>
              </a:rPr>
              <a:t>Protein Lot C</a:t>
            </a:r>
          </a:p>
        </p:txBody>
      </p:sp>
      <p:sp>
        <p:nvSpPr>
          <p:cNvPr id="130" name="Text Box 19">
            <a:extLst>
              <a:ext uri="{FF2B5EF4-FFF2-40B4-BE49-F238E27FC236}">
                <a16:creationId xmlns:a16="http://schemas.microsoft.com/office/drawing/2014/main" id="{91746BD2-E879-46E5-95F0-3DEA1827E100}"/>
              </a:ext>
            </a:extLst>
          </p:cNvPr>
          <p:cNvSpPr txBox="1">
            <a:spLocks noChangeArrowheads="1"/>
          </p:cNvSpPr>
          <p:nvPr/>
        </p:nvSpPr>
        <p:spPr bwMode="auto">
          <a:xfrm>
            <a:off x="29973104" y="6223891"/>
            <a:ext cx="2642953" cy="220012"/>
          </a:xfrm>
          <a:prstGeom prst="rect">
            <a:avLst/>
          </a:prstGeom>
          <a:solidFill>
            <a:schemeClr val="bg1"/>
          </a:solidFill>
          <a:ln w="9525">
            <a:noFill/>
            <a:miter lim="800000"/>
            <a:headEnd/>
            <a:tailEnd/>
          </a:ln>
        </p:spPr>
        <p:txBody>
          <a:bodyPr wrap="square" lIns="44149" tIns="22074" rIns="44149" bIns="22074">
            <a:spAutoFit/>
          </a:bodyPr>
          <a:lstStyle/>
          <a:p>
            <a:pPr algn="ctr" defTabSz="2119296">
              <a:lnSpc>
                <a:spcPct val="95000"/>
              </a:lnSpc>
            </a:pPr>
            <a:r>
              <a:rPr lang="en-US" sz="1200" b="1" dirty="0">
                <a:solidFill>
                  <a:srgbClr val="696A6C"/>
                </a:solidFill>
                <a:latin typeface="+mj-lt"/>
                <a:ea typeface="ＭＳ Ｐゴシック" charset="-128"/>
                <a:cs typeface="Times New Roman" panose="02020603050405020304" pitchFamily="18" charset="0"/>
              </a:rPr>
              <a:t>Protein Lot D</a:t>
            </a:r>
          </a:p>
        </p:txBody>
      </p:sp>
      <p:sp>
        <p:nvSpPr>
          <p:cNvPr id="131" name="TextBox 130">
            <a:extLst>
              <a:ext uri="{FF2B5EF4-FFF2-40B4-BE49-F238E27FC236}">
                <a16:creationId xmlns:a16="http://schemas.microsoft.com/office/drawing/2014/main" id="{45A149A7-0EFF-4F80-AF19-2AE40B91FA2B}"/>
              </a:ext>
            </a:extLst>
          </p:cNvPr>
          <p:cNvSpPr txBox="1"/>
          <p:nvPr/>
        </p:nvSpPr>
        <p:spPr>
          <a:xfrm>
            <a:off x="224926" y="10337797"/>
            <a:ext cx="5972918" cy="8049068"/>
          </a:xfrm>
          <a:prstGeom prst="rect">
            <a:avLst/>
          </a:prstGeom>
          <a:noFill/>
          <a:ln>
            <a:noFill/>
          </a:ln>
        </p:spPr>
        <p:txBody>
          <a:bodyPr wrap="square" lIns="88333" tIns="44167" rIns="88333" bIns="44167">
            <a:spAutoFit/>
          </a:bodyPr>
          <a:lstStyle/>
          <a:p>
            <a:pPr>
              <a:spcAft>
                <a:spcPts val="580"/>
              </a:spcAft>
              <a:defRPr/>
            </a:pPr>
            <a:r>
              <a:rPr lang="en-US" sz="2000" b="1" dirty="0">
                <a:solidFill>
                  <a:srgbClr val="0093CF"/>
                </a:solidFill>
                <a:latin typeface="+mj-lt"/>
                <a:cs typeface="Times New Roman" panose="02020603050405020304" pitchFamily="18" charset="0"/>
              </a:rPr>
              <a:t>METHODS</a:t>
            </a:r>
            <a:endParaRPr lang="en-US" altLang="en-US" sz="2000" b="1" dirty="0">
              <a:solidFill>
                <a:srgbClr val="0093CF"/>
              </a:solidFill>
              <a:latin typeface="+mj-lt"/>
              <a:cs typeface="Times New Roman" panose="02020603050405020304" pitchFamily="18" charset="0"/>
            </a:endParaRPr>
          </a:p>
          <a:p>
            <a:pPr algn="just" defTabSz="2119296">
              <a:lnSpc>
                <a:spcPct val="95000"/>
              </a:lnSpc>
              <a:spcBef>
                <a:spcPts val="0"/>
              </a:spcBef>
            </a:pPr>
            <a:r>
              <a:rPr lang="en-CA" sz="1400" dirty="0">
                <a:solidFill>
                  <a:schemeClr val="tx1">
                    <a:lumMod val="50000"/>
                  </a:schemeClr>
                </a:solidFill>
                <a:latin typeface="+mj-lt"/>
                <a:ea typeface="ＭＳ Ｐゴシック" charset="-128"/>
                <a:cs typeface="Times New Roman" panose="02020603050405020304" pitchFamily="18" charset="0"/>
              </a:rPr>
              <a:t>Monoclonal antibodies (protein) were formulated in histidine buffer with PS80, </a:t>
            </a:r>
            <a:r>
              <a:rPr lang="en-CA" sz="1400" dirty="0" err="1">
                <a:solidFill>
                  <a:schemeClr val="tx1">
                    <a:lumMod val="50000"/>
                  </a:schemeClr>
                </a:solidFill>
                <a:latin typeface="+mj-lt"/>
                <a:ea typeface="ＭＳ Ｐゴシック" charset="-128"/>
                <a:cs typeface="Times New Roman" panose="02020603050405020304" pitchFamily="18" charset="0"/>
              </a:rPr>
              <a:t>trehalose</a:t>
            </a:r>
            <a:r>
              <a:rPr lang="en-CA" sz="1400" dirty="0">
                <a:solidFill>
                  <a:schemeClr val="tx1">
                    <a:lumMod val="50000"/>
                  </a:schemeClr>
                </a:solidFill>
                <a:latin typeface="+mj-lt"/>
                <a:ea typeface="ＭＳ Ｐゴシック" charset="-128"/>
                <a:cs typeface="Times New Roman" panose="02020603050405020304" pitchFamily="18" charset="0"/>
              </a:rPr>
              <a:t>, </a:t>
            </a:r>
            <a:r>
              <a:rPr lang="en-CA" sz="1400" dirty="0" err="1">
                <a:solidFill>
                  <a:schemeClr val="tx1">
                    <a:lumMod val="50000"/>
                  </a:schemeClr>
                </a:solidFill>
                <a:latin typeface="+mj-lt"/>
                <a:ea typeface="ＭＳ Ｐゴシック" charset="-128"/>
                <a:cs typeface="Times New Roman" panose="02020603050405020304" pitchFamily="18" charset="0"/>
              </a:rPr>
              <a:t>EDTA</a:t>
            </a:r>
            <a:r>
              <a:rPr lang="en-CA" sz="1400" dirty="0">
                <a:solidFill>
                  <a:schemeClr val="tx1">
                    <a:lumMod val="50000"/>
                  </a:schemeClr>
                </a:solidFill>
                <a:latin typeface="+mj-lt"/>
                <a:ea typeface="ＭＳ Ｐゴシック" charset="-128"/>
                <a:cs typeface="Times New Roman" panose="02020603050405020304" pitchFamily="18" charset="0"/>
              </a:rPr>
              <a:t> and methionine, and stressed by heat and acid treatments to generate aggregates. Protein  samples were mixed with silicone leached from glass BD syringes filled with same formulation (placebo). Silicone oil suspension was mixed with each protein and placebo in the following ratios: 100/0%, 95/5%, 85/15%, 70/30%, 30/70%, 5/95%, and 0/100%. Each ratio was prepared immediately before the measurement. Placebo and Proteins lot B and D were analyzed by 2 analysts using 3 different MFI 5200 instruments and proteins lot A and C were analyzed using a single MFI 4200 instrument. </a:t>
            </a:r>
          </a:p>
          <a:p>
            <a:pPr algn="just" defTabSz="2119296">
              <a:lnSpc>
                <a:spcPct val="95000"/>
              </a:lnSpc>
              <a:spcBef>
                <a:spcPts val="600"/>
              </a:spcBef>
            </a:pPr>
            <a:r>
              <a:rPr lang="en-CA" sz="1400" dirty="0">
                <a:solidFill>
                  <a:schemeClr val="tx1">
                    <a:lumMod val="50000"/>
                  </a:schemeClr>
                </a:solidFill>
                <a:latin typeface="+mj-lt"/>
                <a:ea typeface="ＭＳ Ｐゴシック" charset="-128"/>
                <a:cs typeface="Times New Roman" panose="02020603050405020304" pitchFamily="18" charset="0"/>
              </a:rPr>
              <a:t>Additionally, histidine, </a:t>
            </a:r>
            <a:r>
              <a:rPr lang="en-CA" sz="1400" dirty="0" err="1">
                <a:solidFill>
                  <a:schemeClr val="tx1">
                    <a:lumMod val="50000"/>
                  </a:schemeClr>
                </a:solidFill>
                <a:latin typeface="+mj-lt"/>
                <a:ea typeface="ＭＳ Ｐゴシック" charset="-128"/>
                <a:cs typeface="Times New Roman" panose="02020603050405020304" pitchFamily="18" charset="0"/>
              </a:rPr>
              <a:t>trehalose</a:t>
            </a:r>
            <a:r>
              <a:rPr lang="en-CA" sz="1400" dirty="0">
                <a:solidFill>
                  <a:schemeClr val="tx1">
                    <a:lumMod val="50000"/>
                  </a:schemeClr>
                </a:solidFill>
                <a:latin typeface="+mj-lt"/>
                <a:ea typeface="ＭＳ Ｐゴシック" charset="-128"/>
                <a:cs typeface="Times New Roman" panose="02020603050405020304" pitchFamily="18" charset="0"/>
              </a:rPr>
              <a:t> powder, PS80 and glycerol were spiked into silicone suspension leached from glass BD syringes filled with water to simulate various Refractive Index (RI) conditions. Readings were collected on 2 MFI 5200 instruments. Silicone-free controls were prepared for each condition to normalize for the background. </a:t>
            </a:r>
          </a:p>
          <a:p>
            <a:pPr algn="just" defTabSz="2119296">
              <a:lnSpc>
                <a:spcPct val="95000"/>
              </a:lnSpc>
              <a:spcBef>
                <a:spcPts val="600"/>
              </a:spcBef>
            </a:pPr>
            <a:r>
              <a:rPr lang="en-CA" sz="1400" dirty="0">
                <a:solidFill>
                  <a:schemeClr val="tx1">
                    <a:lumMod val="50000"/>
                  </a:schemeClr>
                </a:solidFill>
                <a:latin typeface="+mj-lt"/>
                <a:ea typeface="ＭＳ Ｐゴシック" charset="-128"/>
                <a:cs typeface="Times New Roman" panose="02020603050405020304" pitchFamily="18" charset="0"/>
              </a:rPr>
              <a:t>Refractive index was measured in triplicate at 589 nm wavelength and 23.5 ºC.</a:t>
            </a:r>
          </a:p>
          <a:p>
            <a:pPr algn="just" defTabSz="2119296">
              <a:lnSpc>
                <a:spcPct val="95000"/>
              </a:lnSpc>
              <a:spcBef>
                <a:spcPts val="600"/>
              </a:spcBef>
            </a:pPr>
            <a:endParaRPr lang="en-CA" sz="200" dirty="0">
              <a:solidFill>
                <a:schemeClr val="tx1">
                  <a:lumMod val="50000"/>
                </a:schemeClr>
              </a:solidFill>
              <a:latin typeface="+mj-lt"/>
              <a:ea typeface="ＭＳ Ｐゴシック" charset="-128"/>
              <a:cs typeface="Times New Roman" panose="02020603050405020304" pitchFamily="18" charset="0"/>
            </a:endParaRPr>
          </a:p>
          <a:p>
            <a:pPr algn="just" defTabSz="2119296">
              <a:lnSpc>
                <a:spcPct val="95000"/>
              </a:lnSpc>
              <a:spcBef>
                <a:spcPts val="600"/>
              </a:spcBef>
            </a:pPr>
            <a:r>
              <a:rPr lang="en-CA" sz="1400" dirty="0">
                <a:solidFill>
                  <a:schemeClr val="tx1">
                    <a:lumMod val="50000"/>
                  </a:schemeClr>
                </a:solidFill>
                <a:latin typeface="+mj-lt"/>
                <a:ea typeface="ＭＳ Ｐゴシック" charset="-128"/>
                <a:cs typeface="Times New Roman" panose="02020603050405020304" pitchFamily="18" charset="0"/>
              </a:rPr>
              <a:t>No sample filtration was performed as silicone content and droplet size is known to be affected by filtration.</a:t>
            </a:r>
          </a:p>
          <a:p>
            <a:pPr algn="just" defTabSz="2119296">
              <a:lnSpc>
                <a:spcPct val="95000"/>
              </a:lnSpc>
              <a:spcBef>
                <a:spcPts val="600"/>
              </a:spcBef>
            </a:pPr>
            <a:endParaRPr lang="en-CA" sz="300" dirty="0">
              <a:solidFill>
                <a:schemeClr val="tx1">
                  <a:lumMod val="50000"/>
                </a:schemeClr>
              </a:solidFill>
              <a:latin typeface="+mj-lt"/>
              <a:ea typeface="ＭＳ Ｐゴシック" charset="-128"/>
              <a:cs typeface="Times New Roman" panose="02020603050405020304" pitchFamily="18" charset="0"/>
            </a:endParaRPr>
          </a:p>
          <a:p>
            <a:pPr algn="just" defTabSz="2119296">
              <a:lnSpc>
                <a:spcPct val="95000"/>
              </a:lnSpc>
              <a:spcBef>
                <a:spcPts val="600"/>
              </a:spcBef>
            </a:pPr>
            <a:r>
              <a:rPr lang="en-CA" sz="1400" dirty="0">
                <a:solidFill>
                  <a:schemeClr val="tx1">
                    <a:lumMod val="50000"/>
                  </a:schemeClr>
                </a:solidFill>
                <a:latin typeface="+mj-lt"/>
                <a:ea typeface="ＭＳ Ｐゴシック" charset="-128"/>
                <a:cs typeface="Times New Roman" panose="02020603050405020304" pitchFamily="18" charset="0"/>
              </a:rPr>
              <a:t>Electronic separation of silicone from non-silicone particles (Figure 1) was calculated for MFI4200/5200 systems using data from 100% and 0% samples and applying sum of the following functions:</a:t>
            </a:r>
          </a:p>
          <a:p>
            <a:pPr algn="just" defTabSz="2119296">
              <a:lnSpc>
                <a:spcPct val="95000"/>
              </a:lnSpc>
              <a:spcBef>
                <a:spcPts val="600"/>
              </a:spcBef>
            </a:pPr>
            <a:endParaRPr lang="en-CA" sz="300" dirty="0">
              <a:solidFill>
                <a:schemeClr val="tx1">
                  <a:lumMod val="50000"/>
                </a:schemeClr>
              </a:solidFill>
              <a:latin typeface="+mj-lt"/>
              <a:ea typeface="ＭＳ Ｐゴシック" charset="-128"/>
              <a:cs typeface="Times New Roman" panose="02020603050405020304" pitchFamily="18" charset="0"/>
            </a:endParaRPr>
          </a:p>
          <a:p>
            <a:pPr algn="just" defTabSz="2119296">
              <a:lnSpc>
                <a:spcPct val="95000"/>
              </a:lnSpc>
              <a:spcBef>
                <a:spcPts val="600"/>
              </a:spcBef>
            </a:pPr>
            <a:r>
              <a:rPr lang="en-CA" sz="1400" dirty="0">
                <a:solidFill>
                  <a:schemeClr val="tx1">
                    <a:lumMod val="50000"/>
                  </a:schemeClr>
                </a:solidFill>
                <a:latin typeface="+mj-lt"/>
                <a:ea typeface="ＭＳ Ｐゴシック" charset="-128"/>
                <a:cs typeface="Times New Roman" panose="02020603050405020304" pitchFamily="18" charset="0"/>
              </a:rPr>
              <a:t>S=</a:t>
            </a:r>
            <a:r>
              <a:rPr lang="en-CA" sz="1400" dirty="0" err="1">
                <a:solidFill>
                  <a:schemeClr val="tx1">
                    <a:lumMod val="50000"/>
                  </a:schemeClr>
                </a:solidFill>
                <a:latin typeface="+mj-lt"/>
                <a:ea typeface="ＭＳ Ｐゴシック" charset="-128"/>
                <a:cs typeface="Times New Roman" panose="02020603050405020304" pitchFamily="18" charset="0"/>
              </a:rPr>
              <a:t>AspectRatio</a:t>
            </a:r>
            <a:r>
              <a:rPr lang="en-CA" sz="1400" dirty="0">
                <a:solidFill>
                  <a:schemeClr val="tx1">
                    <a:lumMod val="50000"/>
                  </a:schemeClr>
                </a:solidFill>
                <a:latin typeface="+mj-lt"/>
                <a:ea typeface="ＭＳ Ｐゴシック" charset="-128"/>
                <a:cs typeface="Times New Roman" panose="02020603050405020304" pitchFamily="18" charset="0"/>
              </a:rPr>
              <a:t> * Circularity *  </a:t>
            </a:r>
            <a:r>
              <a:rPr lang="en-CA" sz="1400" dirty="0" err="1">
                <a:solidFill>
                  <a:schemeClr val="tx1">
                    <a:lumMod val="50000"/>
                  </a:schemeClr>
                </a:solidFill>
                <a:latin typeface="+mj-lt"/>
                <a:ea typeface="ＭＳ Ｐゴシック" charset="-128"/>
                <a:cs typeface="Times New Roman" panose="02020603050405020304" pitchFamily="18" charset="0"/>
              </a:rPr>
              <a:t>IntensityMax</a:t>
            </a:r>
            <a:r>
              <a:rPr lang="en-CA" sz="1400" dirty="0">
                <a:solidFill>
                  <a:schemeClr val="tx1">
                    <a:lumMod val="50000"/>
                  </a:schemeClr>
                </a:solidFill>
                <a:latin typeface="+mj-lt"/>
                <a:ea typeface="ＭＳ Ｐゴシック" charset="-128"/>
                <a:cs typeface="Times New Roman" panose="02020603050405020304" pitchFamily="18" charset="0"/>
              </a:rPr>
              <a:t> *  </a:t>
            </a:r>
            <a:r>
              <a:rPr lang="en-CA" sz="1400" dirty="0" err="1">
                <a:solidFill>
                  <a:schemeClr val="tx1">
                    <a:lumMod val="50000"/>
                  </a:schemeClr>
                </a:solidFill>
                <a:latin typeface="+mj-lt"/>
                <a:ea typeface="ＭＳ Ｐゴシック" charset="-128"/>
                <a:cs typeface="Times New Roman" panose="02020603050405020304" pitchFamily="18" charset="0"/>
              </a:rPr>
              <a:t>IntensitySTD</a:t>
            </a:r>
            <a:endParaRPr lang="en-CA" sz="1400" dirty="0">
              <a:solidFill>
                <a:schemeClr val="tx1">
                  <a:lumMod val="50000"/>
                </a:schemeClr>
              </a:solidFill>
              <a:latin typeface="+mj-lt"/>
              <a:ea typeface="ＭＳ Ｐゴシック" charset="-128"/>
              <a:cs typeface="Times New Roman" panose="02020603050405020304" pitchFamily="18" charset="0"/>
            </a:endParaRPr>
          </a:p>
          <a:p>
            <a:pPr algn="just" defTabSz="2119296">
              <a:lnSpc>
                <a:spcPct val="95000"/>
              </a:lnSpc>
              <a:spcBef>
                <a:spcPts val="600"/>
              </a:spcBef>
            </a:pPr>
            <a:endParaRPr lang="en-CA" sz="500" dirty="0">
              <a:solidFill>
                <a:schemeClr val="tx1">
                  <a:lumMod val="50000"/>
                </a:schemeClr>
              </a:solidFill>
              <a:latin typeface="+mj-lt"/>
              <a:ea typeface="ＭＳ Ｐゴシック" charset="-128"/>
              <a:cs typeface="Times New Roman" panose="02020603050405020304" pitchFamily="18" charset="0"/>
            </a:endParaRPr>
          </a:p>
          <a:p>
            <a:pPr algn="just" defTabSz="2119296">
              <a:lnSpc>
                <a:spcPct val="95000"/>
              </a:lnSpc>
              <a:spcBef>
                <a:spcPts val="600"/>
              </a:spcBef>
            </a:pPr>
            <a:r>
              <a:rPr lang="en-CA" sz="1400" dirty="0">
                <a:solidFill>
                  <a:schemeClr val="tx1">
                    <a:lumMod val="50000"/>
                  </a:schemeClr>
                </a:solidFill>
                <a:latin typeface="+mj-lt"/>
                <a:ea typeface="ＭＳ Ｐゴシック" charset="-128"/>
                <a:cs typeface="Times New Roman" panose="02020603050405020304" pitchFamily="18" charset="0"/>
              </a:rPr>
              <a:t>Modified MFI 4200/5200 (100 </a:t>
            </a:r>
            <a:r>
              <a:rPr lang="en-US" sz="1400" dirty="0">
                <a:solidFill>
                  <a:schemeClr val="tx1">
                    <a:lumMod val="50000"/>
                  </a:schemeClr>
                </a:solidFill>
                <a:latin typeface="+mj-lt"/>
                <a:ea typeface="ＭＳ Ｐゴシック" charset="-128"/>
                <a:cs typeface="Times New Roman" panose="02020603050405020304" pitchFamily="18" charset="0"/>
              </a:rPr>
              <a:t>µ</a:t>
            </a:r>
            <a:r>
              <a:rPr lang="en-CA" sz="1400" dirty="0">
                <a:solidFill>
                  <a:schemeClr val="tx1">
                    <a:lumMod val="50000"/>
                  </a:schemeClr>
                </a:solidFill>
                <a:latin typeface="+mj-lt"/>
                <a:ea typeface="ＭＳ Ｐゴシック" charset="-128"/>
                <a:cs typeface="Times New Roman" panose="02020603050405020304" pitchFamily="18" charset="0"/>
              </a:rPr>
              <a:t>m)</a:t>
            </a:r>
          </a:p>
          <a:p>
            <a:pPr lvl="1" algn="just" defTabSz="2119296">
              <a:lnSpc>
                <a:spcPct val="95000"/>
              </a:lnSpc>
              <a:spcBef>
                <a:spcPts val="600"/>
              </a:spcBef>
            </a:pPr>
            <a:r>
              <a:rPr lang="en-US" sz="1200" dirty="0">
                <a:solidFill>
                  <a:schemeClr val="tx1">
                    <a:lumMod val="50000"/>
                  </a:schemeClr>
                </a:solidFill>
                <a:ea typeface="ＭＳ Ｐゴシック" charset="-128"/>
                <a:cs typeface="Times New Roman" panose="02020603050405020304" pitchFamily="18" charset="0"/>
              </a:rPr>
              <a:t>≥ </a:t>
            </a:r>
            <a:r>
              <a:rPr lang="en-US" sz="1200" dirty="0">
                <a:solidFill>
                  <a:schemeClr val="tx1">
                    <a:lumMod val="50000"/>
                  </a:schemeClr>
                </a:solidFill>
                <a:latin typeface="+mj-lt"/>
                <a:ea typeface="ＭＳ Ｐゴシック" charset="-128"/>
                <a:cs typeface="Times New Roman" panose="02020603050405020304" pitchFamily="18" charset="0"/>
              </a:rPr>
              <a:t>1.125 and ≤ 2.625 µm	    29732* LN(ECD)+3913</a:t>
            </a:r>
          </a:p>
          <a:p>
            <a:pPr lvl="1" algn="just" defTabSz="2119296">
              <a:lnSpc>
                <a:spcPct val="95000"/>
              </a:lnSpc>
              <a:spcBef>
                <a:spcPts val="0"/>
              </a:spcBef>
            </a:pPr>
            <a:r>
              <a:rPr lang="en-US" sz="1200" dirty="0">
                <a:solidFill>
                  <a:schemeClr val="tx1">
                    <a:lumMod val="50000"/>
                  </a:schemeClr>
                </a:solidFill>
                <a:ea typeface="ＭＳ Ｐゴシック" charset="-128"/>
                <a:cs typeface="Times New Roman" panose="02020603050405020304" pitchFamily="18" charset="0"/>
              </a:rPr>
              <a:t>≥ </a:t>
            </a:r>
            <a:r>
              <a:rPr lang="en-US" sz="1200" dirty="0">
                <a:solidFill>
                  <a:schemeClr val="tx1">
                    <a:lumMod val="50000"/>
                  </a:schemeClr>
                </a:solidFill>
                <a:latin typeface="+mj-lt"/>
                <a:ea typeface="ＭＳ Ｐゴシック" charset="-128"/>
                <a:cs typeface="Times New Roman" panose="02020603050405020304" pitchFamily="18" charset="0"/>
              </a:rPr>
              <a:t>2.875 </a:t>
            </a:r>
            <a:r>
              <a:rPr lang="en-US" sz="1200" dirty="0">
                <a:solidFill>
                  <a:schemeClr val="tx1">
                    <a:lumMod val="50000"/>
                  </a:schemeClr>
                </a:solidFill>
                <a:ea typeface="ＭＳ Ｐゴシック" charset="-128"/>
                <a:cs typeface="Times New Roman" panose="02020603050405020304" pitchFamily="18" charset="0"/>
              </a:rPr>
              <a:t>and</a:t>
            </a:r>
            <a:r>
              <a:rPr lang="en-US" sz="1200" dirty="0">
                <a:solidFill>
                  <a:schemeClr val="tx1">
                    <a:lumMod val="50000"/>
                  </a:schemeClr>
                </a:solidFill>
                <a:latin typeface="+mj-lt"/>
                <a:ea typeface="ＭＳ Ｐゴシック" charset="-128"/>
                <a:cs typeface="Times New Roman" panose="02020603050405020304" pitchFamily="18" charset="0"/>
              </a:rPr>
              <a:t> ≤ 5.875 µm	    46609*LN(ECD)-10464</a:t>
            </a:r>
          </a:p>
          <a:p>
            <a:pPr lvl="1" algn="just" defTabSz="2119296">
              <a:lnSpc>
                <a:spcPct val="95000"/>
              </a:lnSpc>
              <a:spcBef>
                <a:spcPts val="0"/>
              </a:spcBef>
            </a:pPr>
            <a:r>
              <a:rPr lang="en-US" sz="1200" dirty="0">
                <a:solidFill>
                  <a:schemeClr val="tx1">
                    <a:lumMod val="50000"/>
                  </a:schemeClr>
                </a:solidFill>
                <a:ea typeface="ＭＳ Ｐゴシック" charset="-128"/>
                <a:cs typeface="Times New Roman" panose="02020603050405020304" pitchFamily="18" charset="0"/>
              </a:rPr>
              <a:t>≥ </a:t>
            </a:r>
            <a:r>
              <a:rPr lang="en-US" sz="1200" dirty="0">
                <a:solidFill>
                  <a:schemeClr val="tx1">
                    <a:lumMod val="50000"/>
                  </a:schemeClr>
                </a:solidFill>
                <a:latin typeface="+mj-lt"/>
                <a:ea typeface="ＭＳ Ｐゴシック" charset="-128"/>
                <a:cs typeface="Times New Roman" panose="02020603050405020304" pitchFamily="18" charset="0"/>
              </a:rPr>
              <a:t>6.125 µm	    3368*(ECD)+49124</a:t>
            </a:r>
          </a:p>
          <a:p>
            <a:pPr algn="just" defTabSz="2119296">
              <a:lnSpc>
                <a:spcPct val="95000"/>
              </a:lnSpc>
            </a:pPr>
            <a:endParaRPr lang="en-CA" sz="1400" dirty="0">
              <a:solidFill>
                <a:schemeClr val="tx1">
                  <a:lumMod val="50000"/>
                </a:schemeClr>
              </a:solidFill>
              <a:latin typeface="+mj-lt"/>
              <a:ea typeface="ＭＳ Ｐゴシック" charset="-128"/>
              <a:cs typeface="Times New Roman" panose="02020603050405020304" pitchFamily="18" charset="0"/>
            </a:endParaRPr>
          </a:p>
          <a:p>
            <a:pPr algn="just" defTabSz="2119296">
              <a:lnSpc>
                <a:spcPct val="95000"/>
              </a:lnSpc>
            </a:pPr>
            <a:r>
              <a:rPr lang="en-CA" sz="1400" dirty="0" err="1">
                <a:solidFill>
                  <a:schemeClr val="tx1">
                    <a:lumMod val="50000"/>
                  </a:schemeClr>
                </a:solidFill>
                <a:latin typeface="+mj-lt"/>
                <a:ea typeface="ＭＳ Ｐゴシック" charset="-128"/>
                <a:cs typeface="Times New Roman" panose="02020603050405020304" pitchFamily="18" charset="0"/>
              </a:rPr>
              <a:t>Strehl</a:t>
            </a:r>
            <a:r>
              <a:rPr lang="en-CA" sz="1400" dirty="0">
                <a:solidFill>
                  <a:schemeClr val="tx1">
                    <a:lumMod val="50000"/>
                  </a:schemeClr>
                </a:solidFill>
                <a:latin typeface="+mj-lt"/>
                <a:ea typeface="ＭＳ Ｐゴシック" charset="-128"/>
                <a:cs typeface="Times New Roman" panose="02020603050405020304" pitchFamily="18" charset="0"/>
              </a:rPr>
              <a:t> et al: MFI 4100/5100 (400 </a:t>
            </a:r>
            <a:r>
              <a:rPr lang="en-US" sz="1400" dirty="0">
                <a:solidFill>
                  <a:schemeClr val="tx1">
                    <a:lumMod val="50000"/>
                  </a:schemeClr>
                </a:solidFill>
                <a:latin typeface="+mj-lt"/>
                <a:ea typeface="ＭＳ Ｐゴシック" charset="-128"/>
                <a:cs typeface="Times New Roman" panose="02020603050405020304" pitchFamily="18" charset="0"/>
              </a:rPr>
              <a:t>µ</a:t>
            </a:r>
            <a:r>
              <a:rPr lang="en-CA" sz="1400" dirty="0">
                <a:solidFill>
                  <a:schemeClr val="tx1">
                    <a:lumMod val="50000"/>
                  </a:schemeClr>
                </a:solidFill>
                <a:latin typeface="+mj-lt"/>
                <a:ea typeface="ＭＳ Ｐゴシック" charset="-128"/>
                <a:cs typeface="Times New Roman" panose="02020603050405020304" pitchFamily="18" charset="0"/>
              </a:rPr>
              <a:t>m)</a:t>
            </a:r>
          </a:p>
          <a:p>
            <a:pPr lvl="1" algn="just" defTabSz="2119296">
              <a:lnSpc>
                <a:spcPct val="95000"/>
              </a:lnSpc>
              <a:spcBef>
                <a:spcPts val="600"/>
              </a:spcBef>
            </a:pPr>
            <a:r>
              <a:rPr lang="en-US" sz="1200" dirty="0">
                <a:solidFill>
                  <a:schemeClr val="tx1">
                    <a:lumMod val="50000"/>
                  </a:schemeClr>
                </a:solidFill>
                <a:ea typeface="ＭＳ Ｐゴシック" charset="-128"/>
                <a:cs typeface="Times New Roman" panose="02020603050405020304" pitchFamily="18" charset="0"/>
              </a:rPr>
              <a:t>≥ </a:t>
            </a:r>
            <a:r>
              <a:rPr lang="en-US" sz="1200" dirty="0">
                <a:solidFill>
                  <a:schemeClr val="tx1">
                    <a:lumMod val="50000"/>
                  </a:schemeClr>
                </a:solidFill>
                <a:latin typeface="+mj-lt"/>
                <a:ea typeface="ＭＳ Ｐゴシック" charset="-128"/>
                <a:cs typeface="Times New Roman" panose="02020603050405020304" pitchFamily="18" charset="0"/>
              </a:rPr>
              <a:t>2.13 </a:t>
            </a:r>
            <a:r>
              <a:rPr lang="en-US" sz="1200" dirty="0">
                <a:solidFill>
                  <a:schemeClr val="tx1">
                    <a:lumMod val="50000"/>
                  </a:schemeClr>
                </a:solidFill>
                <a:ea typeface="ＭＳ Ｐゴシック" charset="-128"/>
                <a:cs typeface="Times New Roman" panose="02020603050405020304" pitchFamily="18" charset="0"/>
              </a:rPr>
              <a:t>and</a:t>
            </a:r>
            <a:r>
              <a:rPr lang="en-US" sz="1200" dirty="0">
                <a:solidFill>
                  <a:schemeClr val="tx1">
                    <a:lumMod val="50000"/>
                  </a:schemeClr>
                </a:solidFill>
                <a:latin typeface="+mj-lt"/>
                <a:ea typeface="ＭＳ Ｐゴシック" charset="-128"/>
                <a:cs typeface="Times New Roman" panose="02020603050405020304" pitchFamily="18" charset="0"/>
              </a:rPr>
              <a:t>  ≤ 4.38 µm	    36375* LN(ECD)-23108</a:t>
            </a:r>
          </a:p>
          <a:p>
            <a:pPr lvl="1" algn="just" defTabSz="2119296">
              <a:lnSpc>
                <a:spcPct val="95000"/>
              </a:lnSpc>
              <a:spcBef>
                <a:spcPts val="0"/>
              </a:spcBef>
            </a:pPr>
            <a:r>
              <a:rPr lang="en-US" sz="1200" dirty="0">
                <a:solidFill>
                  <a:schemeClr val="tx1">
                    <a:lumMod val="50000"/>
                  </a:schemeClr>
                </a:solidFill>
                <a:ea typeface="ＭＳ Ｐゴシック" charset="-128"/>
                <a:cs typeface="Times New Roman" panose="02020603050405020304" pitchFamily="18" charset="0"/>
              </a:rPr>
              <a:t>≥ </a:t>
            </a:r>
            <a:r>
              <a:rPr lang="en-US" sz="1200" dirty="0">
                <a:solidFill>
                  <a:schemeClr val="tx1">
                    <a:lumMod val="50000"/>
                  </a:schemeClr>
                </a:solidFill>
                <a:latin typeface="+mj-lt"/>
                <a:ea typeface="ＭＳ Ｐゴシック" charset="-128"/>
                <a:cs typeface="Times New Roman" panose="02020603050405020304" pitchFamily="18" charset="0"/>
              </a:rPr>
              <a:t>4.63</a:t>
            </a:r>
            <a:r>
              <a:rPr lang="en-US" sz="1200" dirty="0">
                <a:solidFill>
                  <a:schemeClr val="tx1">
                    <a:lumMod val="50000"/>
                  </a:schemeClr>
                </a:solidFill>
                <a:ea typeface="ＭＳ Ｐゴシック" charset="-128"/>
                <a:cs typeface="Times New Roman" panose="02020603050405020304" pitchFamily="18" charset="0"/>
              </a:rPr>
              <a:t> and</a:t>
            </a:r>
            <a:r>
              <a:rPr lang="en-US" sz="1200" dirty="0">
                <a:solidFill>
                  <a:schemeClr val="tx1">
                    <a:lumMod val="50000"/>
                  </a:schemeClr>
                </a:solidFill>
                <a:latin typeface="+mj-lt"/>
                <a:ea typeface="ＭＳ Ｐゴシック" charset="-128"/>
                <a:cs typeface="Times New Roman" panose="02020603050405020304" pitchFamily="18" charset="0"/>
              </a:rPr>
              <a:t>  ≤ 10.88 µm	    38767*LN(ECD)-27428</a:t>
            </a:r>
          </a:p>
          <a:p>
            <a:pPr lvl="1" algn="just" defTabSz="2119296">
              <a:lnSpc>
                <a:spcPct val="95000"/>
              </a:lnSpc>
              <a:spcBef>
                <a:spcPts val="0"/>
              </a:spcBef>
            </a:pPr>
            <a:r>
              <a:rPr lang="en-US" sz="1200" dirty="0">
                <a:solidFill>
                  <a:schemeClr val="tx1">
                    <a:lumMod val="50000"/>
                  </a:schemeClr>
                </a:solidFill>
                <a:ea typeface="ＭＳ Ｐゴシック" charset="-128"/>
                <a:cs typeface="Times New Roman" panose="02020603050405020304" pitchFamily="18" charset="0"/>
              </a:rPr>
              <a:t>≥ </a:t>
            </a:r>
            <a:r>
              <a:rPr lang="en-US" sz="1200" dirty="0">
                <a:solidFill>
                  <a:schemeClr val="tx1">
                    <a:lumMod val="50000"/>
                  </a:schemeClr>
                </a:solidFill>
                <a:latin typeface="+mj-lt"/>
                <a:ea typeface="ＭＳ Ｐゴシック" charset="-128"/>
                <a:cs typeface="Times New Roman" panose="02020603050405020304" pitchFamily="18" charset="0"/>
              </a:rPr>
              <a:t>11.13 µm	    7200</a:t>
            </a:r>
          </a:p>
        </p:txBody>
      </p:sp>
      <p:sp>
        <p:nvSpPr>
          <p:cNvPr id="132" name="TextBox 37">
            <a:extLst>
              <a:ext uri="{FF2B5EF4-FFF2-40B4-BE49-F238E27FC236}">
                <a16:creationId xmlns:a16="http://schemas.microsoft.com/office/drawing/2014/main" id="{E9617127-739D-403C-A50A-B58D5C384C07}"/>
              </a:ext>
            </a:extLst>
          </p:cNvPr>
          <p:cNvSpPr txBox="1">
            <a:spLocks noChangeArrowheads="1"/>
          </p:cNvSpPr>
          <p:nvPr/>
        </p:nvSpPr>
        <p:spPr bwMode="auto">
          <a:xfrm>
            <a:off x="19476146" y="18720692"/>
            <a:ext cx="12945269"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2400" b="1" dirty="0">
                <a:solidFill>
                  <a:schemeClr val="bg1"/>
                </a:solidFill>
                <a:latin typeface="+mj-lt"/>
              </a:rPr>
              <a:t>Poster #</a:t>
            </a:r>
          </a:p>
        </p:txBody>
      </p:sp>
      <p:pic>
        <p:nvPicPr>
          <p:cNvPr id="12" name="Picture 11">
            <a:extLst>
              <a:ext uri="{FF2B5EF4-FFF2-40B4-BE49-F238E27FC236}">
                <a16:creationId xmlns:a16="http://schemas.microsoft.com/office/drawing/2014/main" id="{F76D5192-A771-4094-B3EE-FF877E4422E3}"/>
              </a:ext>
            </a:extLst>
          </p:cNvPr>
          <p:cNvPicPr>
            <a:picLocks noChangeAspect="1"/>
          </p:cNvPicPr>
          <p:nvPr/>
        </p:nvPicPr>
        <p:blipFill>
          <a:blip r:embed="rId34"/>
          <a:stretch>
            <a:fillRect/>
          </a:stretch>
        </p:blipFill>
        <p:spPr>
          <a:xfrm>
            <a:off x="6460624" y="6767503"/>
            <a:ext cx="2144919" cy="219447"/>
          </a:xfrm>
          <a:prstGeom prst="rect">
            <a:avLst/>
          </a:prstGeom>
        </p:spPr>
      </p:pic>
      <p:pic>
        <p:nvPicPr>
          <p:cNvPr id="25" name="Picture 24">
            <a:extLst>
              <a:ext uri="{FF2B5EF4-FFF2-40B4-BE49-F238E27FC236}">
                <a16:creationId xmlns:a16="http://schemas.microsoft.com/office/drawing/2014/main" id="{3D2DB007-FD71-47F9-B4A6-A7E91B77597F}"/>
              </a:ext>
            </a:extLst>
          </p:cNvPr>
          <p:cNvPicPr>
            <a:picLocks noChangeAspect="1"/>
          </p:cNvPicPr>
          <p:nvPr/>
        </p:nvPicPr>
        <p:blipFill>
          <a:blip r:embed="rId35"/>
          <a:stretch>
            <a:fillRect/>
          </a:stretch>
        </p:blipFill>
        <p:spPr>
          <a:xfrm>
            <a:off x="11871734" y="6820049"/>
            <a:ext cx="4369063" cy="113596"/>
          </a:xfrm>
          <a:prstGeom prst="rect">
            <a:avLst/>
          </a:prstGeom>
        </p:spPr>
      </p:pic>
      <p:sp>
        <p:nvSpPr>
          <p:cNvPr id="133" name="Text Box 19">
            <a:extLst>
              <a:ext uri="{FF2B5EF4-FFF2-40B4-BE49-F238E27FC236}">
                <a16:creationId xmlns:a16="http://schemas.microsoft.com/office/drawing/2014/main" id="{FA9E3AD5-5408-4D78-8717-B04F7EB1A212}"/>
              </a:ext>
            </a:extLst>
          </p:cNvPr>
          <p:cNvSpPr txBox="1">
            <a:spLocks noChangeArrowheads="1"/>
          </p:cNvSpPr>
          <p:nvPr/>
        </p:nvSpPr>
        <p:spPr bwMode="auto">
          <a:xfrm>
            <a:off x="6398504" y="6528295"/>
            <a:ext cx="4854675" cy="249251"/>
          </a:xfrm>
          <a:prstGeom prst="rect">
            <a:avLst/>
          </a:prstGeom>
          <a:noFill/>
          <a:ln w="9525">
            <a:noFill/>
            <a:miter lim="800000"/>
            <a:headEnd/>
            <a:tailEnd/>
          </a:ln>
        </p:spPr>
        <p:txBody>
          <a:bodyPr wrap="square" lIns="44149" tIns="22074" rIns="44149" bIns="22074">
            <a:spAutoFit/>
          </a:bodyPr>
          <a:lstStyle/>
          <a:p>
            <a:pPr algn="just" defTabSz="2119296">
              <a:lnSpc>
                <a:spcPct val="95000"/>
              </a:lnSpc>
            </a:pPr>
            <a:r>
              <a:rPr lang="en-US" sz="1400" b="1" dirty="0">
                <a:solidFill>
                  <a:schemeClr val="tx1">
                    <a:lumMod val="50000"/>
                  </a:schemeClr>
                </a:solidFill>
                <a:latin typeface="+mj-lt"/>
                <a:ea typeface="ＭＳ Ｐゴシック" charset="-128"/>
                <a:cs typeface="Times New Roman" panose="02020603050405020304" pitchFamily="18" charset="0"/>
              </a:rPr>
              <a:t>Extrinsic particles in a Blank, mis-classified as Protein</a:t>
            </a:r>
          </a:p>
        </p:txBody>
      </p:sp>
      <p:sp>
        <p:nvSpPr>
          <p:cNvPr id="134" name="Text Box 19">
            <a:extLst>
              <a:ext uri="{FF2B5EF4-FFF2-40B4-BE49-F238E27FC236}">
                <a16:creationId xmlns:a16="http://schemas.microsoft.com/office/drawing/2014/main" id="{1CF44F89-4E47-4E31-A7D1-EB936CCE3318}"/>
              </a:ext>
            </a:extLst>
          </p:cNvPr>
          <p:cNvSpPr txBox="1">
            <a:spLocks noChangeArrowheads="1"/>
          </p:cNvSpPr>
          <p:nvPr/>
        </p:nvSpPr>
        <p:spPr bwMode="auto">
          <a:xfrm>
            <a:off x="11808879" y="6108006"/>
            <a:ext cx="5004778" cy="249251"/>
          </a:xfrm>
          <a:prstGeom prst="rect">
            <a:avLst/>
          </a:prstGeom>
          <a:noFill/>
          <a:ln w="9525">
            <a:noFill/>
            <a:miter lim="800000"/>
            <a:headEnd/>
            <a:tailEnd/>
          </a:ln>
        </p:spPr>
        <p:txBody>
          <a:bodyPr wrap="square" lIns="44149" tIns="22074" rIns="44149" bIns="22074">
            <a:spAutoFit/>
          </a:bodyPr>
          <a:lstStyle/>
          <a:p>
            <a:pPr algn="just" defTabSz="2119296">
              <a:lnSpc>
                <a:spcPct val="95000"/>
              </a:lnSpc>
            </a:pPr>
            <a:r>
              <a:rPr lang="en-US" sz="1400" b="1" dirty="0">
                <a:solidFill>
                  <a:schemeClr val="accent2"/>
                </a:solidFill>
                <a:latin typeface="+mj-lt"/>
                <a:ea typeface="ＭＳ Ｐゴシック" charset="-128"/>
                <a:cs typeface="Times New Roman" panose="02020603050405020304" pitchFamily="18" charset="0"/>
              </a:rPr>
              <a:t>Extrinsic/doublets in  Silicone, mis-classified as Protein</a:t>
            </a:r>
          </a:p>
        </p:txBody>
      </p:sp>
      <p:pic>
        <p:nvPicPr>
          <p:cNvPr id="27" name="Picture 26">
            <a:extLst>
              <a:ext uri="{FF2B5EF4-FFF2-40B4-BE49-F238E27FC236}">
                <a16:creationId xmlns:a16="http://schemas.microsoft.com/office/drawing/2014/main" id="{547BDE53-7BC7-408A-8FA8-C408C112716A}"/>
              </a:ext>
            </a:extLst>
          </p:cNvPr>
          <p:cNvPicPr>
            <a:picLocks noChangeAspect="1"/>
          </p:cNvPicPr>
          <p:nvPr/>
        </p:nvPicPr>
        <p:blipFill>
          <a:blip r:embed="rId36"/>
          <a:stretch>
            <a:fillRect/>
          </a:stretch>
        </p:blipFill>
        <p:spPr>
          <a:xfrm>
            <a:off x="11828463" y="6312492"/>
            <a:ext cx="4827969" cy="201476"/>
          </a:xfrm>
          <a:prstGeom prst="rect">
            <a:avLst/>
          </a:prstGeom>
        </p:spPr>
      </p:pic>
      <p:sp>
        <p:nvSpPr>
          <p:cNvPr id="135" name="Text Box 19">
            <a:extLst>
              <a:ext uri="{FF2B5EF4-FFF2-40B4-BE49-F238E27FC236}">
                <a16:creationId xmlns:a16="http://schemas.microsoft.com/office/drawing/2014/main" id="{706E99FE-2663-4768-8929-5A9C3200DEFA}"/>
              </a:ext>
            </a:extLst>
          </p:cNvPr>
          <p:cNvSpPr txBox="1">
            <a:spLocks noChangeArrowheads="1"/>
          </p:cNvSpPr>
          <p:nvPr/>
        </p:nvSpPr>
        <p:spPr bwMode="auto">
          <a:xfrm>
            <a:off x="6400383" y="6061948"/>
            <a:ext cx="5314097" cy="249251"/>
          </a:xfrm>
          <a:prstGeom prst="rect">
            <a:avLst/>
          </a:prstGeom>
          <a:noFill/>
          <a:ln w="9525">
            <a:noFill/>
            <a:miter lim="800000"/>
            <a:headEnd/>
            <a:tailEnd/>
          </a:ln>
        </p:spPr>
        <p:txBody>
          <a:bodyPr wrap="square" lIns="44149" tIns="22074" rIns="44149" bIns="22074">
            <a:spAutoFit/>
          </a:bodyPr>
          <a:lstStyle/>
          <a:p>
            <a:pPr algn="just" defTabSz="2119296">
              <a:lnSpc>
                <a:spcPct val="95000"/>
              </a:lnSpc>
            </a:pPr>
            <a:r>
              <a:rPr lang="en-US" sz="1400" b="1" dirty="0">
                <a:solidFill>
                  <a:schemeClr val="accent1"/>
                </a:solidFill>
                <a:latin typeface="+mj-lt"/>
                <a:ea typeface="ＭＳ Ｐゴシック" charset="-128"/>
                <a:cs typeface="Times New Roman" panose="02020603050405020304" pitchFamily="18" charset="0"/>
              </a:rPr>
              <a:t>Protein Aggregates mis-classified as Silicone</a:t>
            </a:r>
          </a:p>
        </p:txBody>
      </p:sp>
      <p:pic>
        <p:nvPicPr>
          <p:cNvPr id="34" name="Picture 33">
            <a:extLst>
              <a:ext uri="{FF2B5EF4-FFF2-40B4-BE49-F238E27FC236}">
                <a16:creationId xmlns:a16="http://schemas.microsoft.com/office/drawing/2014/main" id="{4999AFEA-54F1-4E2F-A0CD-BC80175D0814}"/>
              </a:ext>
            </a:extLst>
          </p:cNvPr>
          <p:cNvPicPr>
            <a:picLocks noChangeAspect="1"/>
          </p:cNvPicPr>
          <p:nvPr/>
        </p:nvPicPr>
        <p:blipFill>
          <a:blip r:embed="rId37"/>
          <a:stretch>
            <a:fillRect/>
          </a:stretch>
        </p:blipFill>
        <p:spPr>
          <a:xfrm>
            <a:off x="6432611" y="6290121"/>
            <a:ext cx="4065563" cy="189832"/>
          </a:xfrm>
          <a:prstGeom prst="rect">
            <a:avLst/>
          </a:prstGeom>
        </p:spPr>
      </p:pic>
      <p:sp>
        <p:nvSpPr>
          <p:cNvPr id="152" name="TextBox 151">
            <a:extLst>
              <a:ext uri="{FF2B5EF4-FFF2-40B4-BE49-F238E27FC236}">
                <a16:creationId xmlns:a16="http://schemas.microsoft.com/office/drawing/2014/main" id="{0DCEFEB1-EEEA-4152-B01E-7F90C1989DEE}"/>
              </a:ext>
            </a:extLst>
          </p:cNvPr>
          <p:cNvSpPr txBox="1"/>
          <p:nvPr/>
        </p:nvSpPr>
        <p:spPr>
          <a:xfrm>
            <a:off x="6400383" y="3187655"/>
            <a:ext cx="5356642" cy="584775"/>
          </a:xfrm>
          <a:prstGeom prst="rect">
            <a:avLst/>
          </a:prstGeom>
          <a:solidFill>
            <a:srgbClr val="4A245E"/>
          </a:solidFill>
        </p:spPr>
        <p:txBody>
          <a:bodyPr wrap="square" tIns="182880" bIns="182880">
            <a:spAutoFit/>
          </a:bodyPr>
          <a:lstStyle/>
          <a:p>
            <a:pPr>
              <a:spcBef>
                <a:spcPts val="0"/>
              </a:spcBef>
              <a:spcAft>
                <a:spcPts val="0"/>
              </a:spcAft>
              <a:defRPr/>
            </a:pPr>
            <a:r>
              <a:rPr lang="en-US" sz="1400" b="1" dirty="0">
                <a:solidFill>
                  <a:schemeClr val="bg1"/>
                </a:solidFill>
                <a:latin typeface="+mj-lt"/>
              </a:rPr>
              <a:t>Figure 1. Protein and Blank separated by S-Factor</a:t>
            </a:r>
            <a:endParaRPr lang="en-US" sz="1400" dirty="0">
              <a:solidFill>
                <a:schemeClr val="bg1"/>
              </a:solidFill>
              <a:latin typeface="+mj-lt"/>
            </a:endParaRPr>
          </a:p>
        </p:txBody>
      </p:sp>
      <p:sp>
        <p:nvSpPr>
          <p:cNvPr id="153" name="TextBox 152">
            <a:extLst>
              <a:ext uri="{FF2B5EF4-FFF2-40B4-BE49-F238E27FC236}">
                <a16:creationId xmlns:a16="http://schemas.microsoft.com/office/drawing/2014/main" id="{611BF026-214F-44B8-B80A-AD64558EC447}"/>
              </a:ext>
            </a:extLst>
          </p:cNvPr>
          <p:cNvSpPr txBox="1"/>
          <p:nvPr/>
        </p:nvSpPr>
        <p:spPr>
          <a:xfrm>
            <a:off x="6400800" y="11488352"/>
            <a:ext cx="10736989" cy="584775"/>
          </a:xfrm>
          <a:prstGeom prst="rect">
            <a:avLst/>
          </a:prstGeom>
          <a:solidFill>
            <a:srgbClr val="4A245E"/>
          </a:solidFill>
        </p:spPr>
        <p:txBody>
          <a:bodyPr wrap="square" tIns="182880" bIns="182880">
            <a:spAutoFit/>
          </a:bodyPr>
          <a:lstStyle>
            <a:defPPr>
              <a:defRPr lang="en-US"/>
            </a:defPPr>
            <a:lvl1pPr>
              <a:spcBef>
                <a:spcPts val="0"/>
              </a:spcBef>
              <a:spcAft>
                <a:spcPts val="0"/>
              </a:spcAft>
              <a:defRPr sz="2000" b="1">
                <a:solidFill>
                  <a:schemeClr val="bg1"/>
                </a:solidFill>
                <a:latin typeface="+mj-lt"/>
              </a:defRPr>
            </a:lvl1pPr>
          </a:lstStyle>
          <a:p>
            <a:r>
              <a:rPr lang="en-US" sz="1400" dirty="0"/>
              <a:t>Table 1. Separation of Silicone at different Refractive Indexes in Silicone-Spiked Samples ≥ 5 µm</a:t>
            </a:r>
          </a:p>
        </p:txBody>
      </p:sp>
      <p:sp>
        <p:nvSpPr>
          <p:cNvPr id="154" name="TextBox 153">
            <a:extLst>
              <a:ext uri="{FF2B5EF4-FFF2-40B4-BE49-F238E27FC236}">
                <a16:creationId xmlns:a16="http://schemas.microsoft.com/office/drawing/2014/main" id="{47984383-42CE-4BE1-9A9E-84A62B6EF3CC}"/>
              </a:ext>
            </a:extLst>
          </p:cNvPr>
          <p:cNvSpPr txBox="1"/>
          <p:nvPr/>
        </p:nvSpPr>
        <p:spPr>
          <a:xfrm>
            <a:off x="6405991" y="9118217"/>
            <a:ext cx="5352757" cy="584775"/>
          </a:xfrm>
          <a:prstGeom prst="rect">
            <a:avLst/>
          </a:prstGeom>
          <a:solidFill>
            <a:srgbClr val="4A245E"/>
          </a:solidFill>
        </p:spPr>
        <p:txBody>
          <a:bodyPr wrap="square" tIns="182880" bIns="182880">
            <a:spAutoFit/>
          </a:bodyPr>
          <a:lstStyle/>
          <a:p>
            <a:pPr>
              <a:spcBef>
                <a:spcPts val="0"/>
              </a:spcBef>
              <a:spcAft>
                <a:spcPts val="0"/>
              </a:spcAft>
              <a:defRPr/>
            </a:pPr>
            <a:r>
              <a:rPr lang="en-US" sz="1400" b="1" dirty="0">
                <a:solidFill>
                  <a:schemeClr val="bg1"/>
                </a:solidFill>
                <a:latin typeface="+mj-lt"/>
              </a:rPr>
              <a:t>Figure 3. Proteins with different light properties </a:t>
            </a:r>
            <a:endParaRPr lang="en-US" sz="1400" dirty="0">
              <a:solidFill>
                <a:schemeClr val="bg1"/>
              </a:solidFill>
              <a:latin typeface="+mj-lt"/>
            </a:endParaRPr>
          </a:p>
        </p:txBody>
      </p:sp>
      <p:sp>
        <p:nvSpPr>
          <p:cNvPr id="122" name="TextBox 121">
            <a:extLst>
              <a:ext uri="{FF2B5EF4-FFF2-40B4-BE49-F238E27FC236}">
                <a16:creationId xmlns:a16="http://schemas.microsoft.com/office/drawing/2014/main" id="{9E2E9D6F-D9CC-462E-AFCA-9415DAC02848}"/>
              </a:ext>
            </a:extLst>
          </p:cNvPr>
          <p:cNvSpPr txBox="1"/>
          <p:nvPr/>
        </p:nvSpPr>
        <p:spPr>
          <a:xfrm>
            <a:off x="11811556" y="3184998"/>
            <a:ext cx="5329474" cy="584775"/>
          </a:xfrm>
          <a:prstGeom prst="rect">
            <a:avLst/>
          </a:prstGeom>
          <a:solidFill>
            <a:srgbClr val="4A245E"/>
          </a:solidFill>
        </p:spPr>
        <p:txBody>
          <a:bodyPr wrap="square" tIns="182880" bIns="182880">
            <a:spAutoFit/>
          </a:bodyPr>
          <a:lstStyle/>
          <a:p>
            <a:pPr>
              <a:spcBef>
                <a:spcPts val="0"/>
              </a:spcBef>
              <a:spcAft>
                <a:spcPts val="0"/>
              </a:spcAft>
              <a:defRPr/>
            </a:pPr>
            <a:r>
              <a:rPr lang="en-US" sz="1400" b="1" dirty="0">
                <a:solidFill>
                  <a:schemeClr val="bg1"/>
                </a:solidFill>
                <a:latin typeface="+mj-lt"/>
              </a:rPr>
              <a:t>Figure 2. Silicone </a:t>
            </a:r>
            <a:r>
              <a:rPr lang="en-US" sz="1400" b="1" dirty="0">
                <a:solidFill>
                  <a:schemeClr val="bg1"/>
                </a:solidFill>
              </a:rPr>
              <a:t>and Blank </a:t>
            </a:r>
            <a:r>
              <a:rPr lang="en-US" sz="1400" b="1" dirty="0">
                <a:solidFill>
                  <a:schemeClr val="bg1"/>
                </a:solidFill>
                <a:latin typeface="+mj-lt"/>
              </a:rPr>
              <a:t>separated by S-Factor</a:t>
            </a:r>
            <a:endParaRPr lang="en-US" sz="1400" dirty="0">
              <a:solidFill>
                <a:schemeClr val="bg1"/>
              </a:solidFill>
              <a:latin typeface="+mj-lt"/>
            </a:endParaRPr>
          </a:p>
        </p:txBody>
      </p:sp>
      <p:pic>
        <p:nvPicPr>
          <p:cNvPr id="5" name="Picture 4">
            <a:extLst>
              <a:ext uri="{FF2B5EF4-FFF2-40B4-BE49-F238E27FC236}">
                <a16:creationId xmlns:a16="http://schemas.microsoft.com/office/drawing/2014/main" id="{FC04D710-EC4B-46D0-B479-2B11E82EB02F}"/>
              </a:ext>
            </a:extLst>
          </p:cNvPr>
          <p:cNvPicPr>
            <a:picLocks noChangeAspect="1"/>
          </p:cNvPicPr>
          <p:nvPr/>
        </p:nvPicPr>
        <p:blipFill>
          <a:blip r:embed="rId38"/>
          <a:stretch>
            <a:fillRect/>
          </a:stretch>
        </p:blipFill>
        <p:spPr>
          <a:xfrm>
            <a:off x="11821937" y="5914349"/>
            <a:ext cx="5089095" cy="160761"/>
          </a:xfrm>
          <a:prstGeom prst="rect">
            <a:avLst/>
          </a:prstGeom>
        </p:spPr>
      </p:pic>
      <p:pic>
        <p:nvPicPr>
          <p:cNvPr id="6" name="Picture 5">
            <a:extLst>
              <a:ext uri="{FF2B5EF4-FFF2-40B4-BE49-F238E27FC236}">
                <a16:creationId xmlns:a16="http://schemas.microsoft.com/office/drawing/2014/main" id="{E7D2D0BE-01D3-40D3-892B-92D6153C87E0}"/>
              </a:ext>
            </a:extLst>
          </p:cNvPr>
          <p:cNvPicPr>
            <a:picLocks noChangeAspect="1"/>
          </p:cNvPicPr>
          <p:nvPr/>
        </p:nvPicPr>
        <p:blipFill>
          <a:blip r:embed="rId39"/>
          <a:stretch>
            <a:fillRect/>
          </a:stretch>
        </p:blipFill>
        <p:spPr>
          <a:xfrm>
            <a:off x="6435841" y="5864558"/>
            <a:ext cx="5264060" cy="161318"/>
          </a:xfrm>
          <a:prstGeom prst="rect">
            <a:avLst/>
          </a:prstGeom>
        </p:spPr>
      </p:pic>
      <p:pic>
        <p:nvPicPr>
          <p:cNvPr id="11" name="Picture 10">
            <a:extLst>
              <a:ext uri="{FF2B5EF4-FFF2-40B4-BE49-F238E27FC236}">
                <a16:creationId xmlns:a16="http://schemas.microsoft.com/office/drawing/2014/main" id="{345312A3-3B28-47BE-95D5-404A874E87D1}"/>
              </a:ext>
            </a:extLst>
          </p:cNvPr>
          <p:cNvPicPr>
            <a:picLocks noChangeAspect="1"/>
          </p:cNvPicPr>
          <p:nvPr/>
        </p:nvPicPr>
        <p:blipFill>
          <a:blip r:embed="rId40"/>
          <a:stretch>
            <a:fillRect/>
          </a:stretch>
        </p:blipFill>
        <p:spPr>
          <a:xfrm>
            <a:off x="6405991" y="3631936"/>
            <a:ext cx="5335735" cy="1935885"/>
          </a:xfrm>
          <a:prstGeom prst="rect">
            <a:avLst/>
          </a:prstGeom>
          <a:ln>
            <a:solidFill>
              <a:schemeClr val="accent1"/>
            </a:solidFill>
          </a:ln>
        </p:spPr>
      </p:pic>
      <p:sp>
        <p:nvSpPr>
          <p:cNvPr id="138" name="TextBox 137">
            <a:extLst>
              <a:ext uri="{FF2B5EF4-FFF2-40B4-BE49-F238E27FC236}">
                <a16:creationId xmlns:a16="http://schemas.microsoft.com/office/drawing/2014/main" id="{9466C882-FDCE-4BBC-97A7-F2548A64175B}"/>
              </a:ext>
            </a:extLst>
          </p:cNvPr>
          <p:cNvSpPr txBox="1"/>
          <p:nvPr/>
        </p:nvSpPr>
        <p:spPr>
          <a:xfrm>
            <a:off x="11837750" y="9100007"/>
            <a:ext cx="5310600" cy="584775"/>
          </a:xfrm>
          <a:prstGeom prst="rect">
            <a:avLst/>
          </a:prstGeom>
          <a:solidFill>
            <a:srgbClr val="4A245E"/>
          </a:solidFill>
        </p:spPr>
        <p:txBody>
          <a:bodyPr wrap="square" tIns="182880" bIns="182880">
            <a:spAutoFit/>
          </a:bodyPr>
          <a:lstStyle/>
          <a:p>
            <a:pPr>
              <a:spcBef>
                <a:spcPts val="0"/>
              </a:spcBef>
              <a:spcAft>
                <a:spcPts val="0"/>
              </a:spcAft>
              <a:defRPr/>
            </a:pPr>
            <a:r>
              <a:rPr lang="en-US" sz="1400" b="1" dirty="0">
                <a:solidFill>
                  <a:schemeClr val="bg1"/>
                </a:solidFill>
                <a:latin typeface="+mj-lt"/>
              </a:rPr>
              <a:t>Figure 4. Protein/excipients with different light properties </a:t>
            </a:r>
            <a:endParaRPr lang="en-US" sz="1400" dirty="0">
              <a:solidFill>
                <a:schemeClr val="bg1"/>
              </a:solidFill>
              <a:latin typeface="+mj-lt"/>
            </a:endParaRPr>
          </a:p>
        </p:txBody>
      </p:sp>
      <p:sp>
        <p:nvSpPr>
          <p:cNvPr id="139" name="TextBox 138">
            <a:extLst>
              <a:ext uri="{FF2B5EF4-FFF2-40B4-BE49-F238E27FC236}">
                <a16:creationId xmlns:a16="http://schemas.microsoft.com/office/drawing/2014/main" id="{CE624BBF-77C6-46A7-9089-33C9C552DDA2}"/>
              </a:ext>
            </a:extLst>
          </p:cNvPr>
          <p:cNvSpPr txBox="1"/>
          <p:nvPr/>
        </p:nvSpPr>
        <p:spPr>
          <a:xfrm>
            <a:off x="6391325" y="15073682"/>
            <a:ext cx="10736989" cy="584775"/>
          </a:xfrm>
          <a:prstGeom prst="rect">
            <a:avLst/>
          </a:prstGeom>
          <a:solidFill>
            <a:srgbClr val="4A245E"/>
          </a:solidFill>
        </p:spPr>
        <p:txBody>
          <a:bodyPr wrap="square" tIns="182880" bIns="182880">
            <a:spAutoFit/>
          </a:bodyPr>
          <a:lstStyle>
            <a:defPPr>
              <a:defRPr lang="en-US"/>
            </a:defPPr>
            <a:lvl1pPr>
              <a:spcBef>
                <a:spcPts val="0"/>
              </a:spcBef>
              <a:spcAft>
                <a:spcPts val="0"/>
              </a:spcAft>
              <a:defRPr sz="2000" b="1">
                <a:solidFill>
                  <a:schemeClr val="bg1"/>
                </a:solidFill>
                <a:latin typeface="+mj-lt"/>
              </a:defRPr>
            </a:lvl1pPr>
          </a:lstStyle>
          <a:p>
            <a:r>
              <a:rPr lang="en-US" sz="1400" dirty="0"/>
              <a:t>Table 2. Separation of Silicone at different Refractive Indexes in Protein Samples ≥ 5 µm</a:t>
            </a:r>
          </a:p>
        </p:txBody>
      </p:sp>
      <p:pic>
        <p:nvPicPr>
          <p:cNvPr id="13" name="Picture 12">
            <a:extLst>
              <a:ext uri="{FF2B5EF4-FFF2-40B4-BE49-F238E27FC236}">
                <a16:creationId xmlns:a16="http://schemas.microsoft.com/office/drawing/2014/main" id="{2B0418BA-7DB1-47BE-AD8E-D78C4E0AFCE3}"/>
              </a:ext>
            </a:extLst>
          </p:cNvPr>
          <p:cNvPicPr>
            <a:picLocks noChangeAspect="1"/>
          </p:cNvPicPr>
          <p:nvPr/>
        </p:nvPicPr>
        <p:blipFill>
          <a:blip r:embed="rId41"/>
          <a:stretch>
            <a:fillRect/>
          </a:stretch>
        </p:blipFill>
        <p:spPr>
          <a:xfrm>
            <a:off x="11822669" y="3631937"/>
            <a:ext cx="5304766" cy="1941266"/>
          </a:xfrm>
          <a:prstGeom prst="rect">
            <a:avLst/>
          </a:prstGeom>
          <a:ln>
            <a:solidFill>
              <a:schemeClr val="accent1"/>
            </a:solidFill>
          </a:ln>
        </p:spPr>
      </p:pic>
      <p:sp>
        <p:nvSpPr>
          <p:cNvPr id="140" name="TextBox 139">
            <a:extLst>
              <a:ext uri="{FF2B5EF4-FFF2-40B4-BE49-F238E27FC236}">
                <a16:creationId xmlns:a16="http://schemas.microsoft.com/office/drawing/2014/main" id="{175D1869-5875-42D2-A7D4-257C09A58181}"/>
              </a:ext>
            </a:extLst>
          </p:cNvPr>
          <p:cNvSpPr txBox="1"/>
          <p:nvPr/>
        </p:nvSpPr>
        <p:spPr>
          <a:xfrm>
            <a:off x="17281689" y="3189294"/>
            <a:ext cx="15386666" cy="584775"/>
          </a:xfrm>
          <a:prstGeom prst="rect">
            <a:avLst/>
          </a:prstGeom>
          <a:solidFill>
            <a:srgbClr val="4A245E"/>
          </a:solidFill>
        </p:spPr>
        <p:txBody>
          <a:bodyPr wrap="square" tIns="182880" bIns="182880">
            <a:spAutoFit/>
          </a:bodyPr>
          <a:lstStyle>
            <a:defPPr>
              <a:defRPr lang="en-US"/>
            </a:defPPr>
            <a:lvl1pPr>
              <a:spcBef>
                <a:spcPts val="0"/>
              </a:spcBef>
              <a:spcAft>
                <a:spcPts val="0"/>
              </a:spcAft>
              <a:defRPr sz="2000" b="1">
                <a:solidFill>
                  <a:schemeClr val="bg1"/>
                </a:solidFill>
                <a:latin typeface="+mj-lt"/>
              </a:defRPr>
            </a:lvl1pPr>
          </a:lstStyle>
          <a:p>
            <a:r>
              <a:rPr lang="en-US" sz="1400" dirty="0"/>
              <a:t>Table 3. Separation of Silicone in Protein/Silicone Mixtures  ≥ 5 µm</a:t>
            </a:r>
          </a:p>
        </p:txBody>
      </p:sp>
      <p:sp>
        <p:nvSpPr>
          <p:cNvPr id="110" name="Rectangle 109">
            <a:extLst>
              <a:ext uri="{FF2B5EF4-FFF2-40B4-BE49-F238E27FC236}">
                <a16:creationId xmlns:a16="http://schemas.microsoft.com/office/drawing/2014/main" id="{F742FD44-1224-4980-8A6A-87257754F779}"/>
              </a:ext>
            </a:extLst>
          </p:cNvPr>
          <p:cNvSpPr/>
          <p:nvPr/>
        </p:nvSpPr>
        <p:spPr>
          <a:xfrm>
            <a:off x="18949307" y="6210655"/>
            <a:ext cx="2663746" cy="2725984"/>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42" name="Rectangle 141">
            <a:extLst>
              <a:ext uri="{FF2B5EF4-FFF2-40B4-BE49-F238E27FC236}">
                <a16:creationId xmlns:a16="http://schemas.microsoft.com/office/drawing/2014/main" id="{89128EC1-3270-4B6C-BC0F-E10268BDBEBC}"/>
              </a:ext>
            </a:extLst>
          </p:cNvPr>
          <p:cNvSpPr/>
          <p:nvPr/>
        </p:nvSpPr>
        <p:spPr>
          <a:xfrm>
            <a:off x="21725259" y="6210655"/>
            <a:ext cx="2636054" cy="2725984"/>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44" name="Rectangle 143">
            <a:extLst>
              <a:ext uri="{FF2B5EF4-FFF2-40B4-BE49-F238E27FC236}">
                <a16:creationId xmlns:a16="http://schemas.microsoft.com/office/drawing/2014/main" id="{EA21CECE-53BD-43DC-BD4B-519668F92D11}"/>
              </a:ext>
            </a:extLst>
          </p:cNvPr>
          <p:cNvSpPr/>
          <p:nvPr/>
        </p:nvSpPr>
        <p:spPr>
          <a:xfrm>
            <a:off x="24473642" y="6210655"/>
            <a:ext cx="2646174" cy="2725984"/>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45" name="Rectangle 144">
            <a:extLst>
              <a:ext uri="{FF2B5EF4-FFF2-40B4-BE49-F238E27FC236}">
                <a16:creationId xmlns:a16="http://schemas.microsoft.com/office/drawing/2014/main" id="{793A872F-78D1-4E22-A737-97A96BD37C8F}"/>
              </a:ext>
            </a:extLst>
          </p:cNvPr>
          <p:cNvSpPr/>
          <p:nvPr/>
        </p:nvSpPr>
        <p:spPr>
          <a:xfrm>
            <a:off x="27185241" y="6210655"/>
            <a:ext cx="2653808" cy="2725984"/>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46" name="Rectangle 145">
            <a:extLst>
              <a:ext uri="{FF2B5EF4-FFF2-40B4-BE49-F238E27FC236}">
                <a16:creationId xmlns:a16="http://schemas.microsoft.com/office/drawing/2014/main" id="{D8CB2D50-D6E9-4D3B-A8B7-3C0E832A9AFC}"/>
              </a:ext>
            </a:extLst>
          </p:cNvPr>
          <p:cNvSpPr/>
          <p:nvPr/>
        </p:nvSpPr>
        <p:spPr>
          <a:xfrm>
            <a:off x="29968991" y="6210655"/>
            <a:ext cx="2647066" cy="2725984"/>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49" name="TextBox 148">
            <a:extLst>
              <a:ext uri="{FF2B5EF4-FFF2-40B4-BE49-F238E27FC236}">
                <a16:creationId xmlns:a16="http://schemas.microsoft.com/office/drawing/2014/main" id="{DC037B59-0EA6-4DD7-A4B6-B1075622FA6D}"/>
              </a:ext>
            </a:extLst>
          </p:cNvPr>
          <p:cNvSpPr txBox="1"/>
          <p:nvPr/>
        </p:nvSpPr>
        <p:spPr>
          <a:xfrm>
            <a:off x="17477316" y="12521344"/>
            <a:ext cx="1530592" cy="230832"/>
          </a:xfrm>
          <a:prstGeom prst="rect">
            <a:avLst/>
          </a:prstGeom>
          <a:solidFill>
            <a:schemeClr val="bg1"/>
          </a:solidFill>
        </p:spPr>
        <p:txBody>
          <a:bodyPr wrap="square" rtlCol="0">
            <a:spAutoFit/>
          </a:bodyPr>
          <a:lstStyle/>
          <a:p>
            <a:r>
              <a:rPr lang="en-US" sz="900" dirty="0">
                <a:latin typeface="+mj-lt"/>
                <a:cs typeface="Times New Roman" panose="02020603050405020304" pitchFamily="18" charset="0"/>
              </a:rPr>
              <a:t>Theoretical Silicone, %</a:t>
            </a:r>
          </a:p>
        </p:txBody>
      </p:sp>
      <p:sp>
        <p:nvSpPr>
          <p:cNvPr id="155" name="Rectangle 154">
            <a:extLst>
              <a:ext uri="{FF2B5EF4-FFF2-40B4-BE49-F238E27FC236}">
                <a16:creationId xmlns:a16="http://schemas.microsoft.com/office/drawing/2014/main" id="{294F2BD9-11ED-44D1-8D44-844DE61E12E0}"/>
              </a:ext>
            </a:extLst>
          </p:cNvPr>
          <p:cNvSpPr/>
          <p:nvPr/>
        </p:nvSpPr>
        <p:spPr>
          <a:xfrm>
            <a:off x="17294767" y="10756900"/>
            <a:ext cx="8699403" cy="2307075"/>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56" name="Rectangle 155">
            <a:extLst>
              <a:ext uri="{FF2B5EF4-FFF2-40B4-BE49-F238E27FC236}">
                <a16:creationId xmlns:a16="http://schemas.microsoft.com/office/drawing/2014/main" id="{7B07CEAC-A85B-47F8-BFEB-4E489E96CA3C}"/>
              </a:ext>
            </a:extLst>
          </p:cNvPr>
          <p:cNvSpPr/>
          <p:nvPr/>
        </p:nvSpPr>
        <p:spPr>
          <a:xfrm>
            <a:off x="26090293" y="10756900"/>
            <a:ext cx="6525765" cy="2318178"/>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3" name="Rectangle 2">
            <a:extLst>
              <a:ext uri="{FF2B5EF4-FFF2-40B4-BE49-F238E27FC236}">
                <a16:creationId xmlns:a16="http://schemas.microsoft.com/office/drawing/2014/main" id="{07D85CFB-72D2-4440-9E4C-757C379F1F8E}"/>
              </a:ext>
            </a:extLst>
          </p:cNvPr>
          <p:cNvSpPr/>
          <p:nvPr/>
        </p:nvSpPr>
        <p:spPr>
          <a:xfrm>
            <a:off x="17297572" y="8976709"/>
            <a:ext cx="15260983" cy="1200329"/>
          </a:xfrm>
          <a:prstGeom prst="rect">
            <a:avLst/>
          </a:prstGeom>
        </p:spPr>
        <p:txBody>
          <a:bodyPr wrap="square">
            <a:spAutoFit/>
          </a:bodyPr>
          <a:lstStyle/>
          <a:p>
            <a:r>
              <a:rPr lang="en-CA" sz="1000" dirty="0">
                <a:solidFill>
                  <a:srgbClr val="000000"/>
                </a:solidFill>
                <a:ea typeface="ＭＳ Ｐゴシック" charset="-128"/>
                <a:cs typeface="Times New Roman" panose="02020603050405020304" pitchFamily="18" charset="0"/>
              </a:rPr>
              <a:t>M</a:t>
            </a:r>
            <a:r>
              <a:rPr lang="en-CA" sz="1000" dirty="0">
                <a:solidFill>
                  <a:schemeClr val="tx1">
                    <a:lumMod val="50000"/>
                  </a:schemeClr>
                </a:solidFill>
                <a:ea typeface="ＭＳ Ｐゴシック" charset="-128"/>
                <a:cs typeface="Times New Roman" panose="02020603050405020304" pitchFamily="18" charset="0"/>
              </a:rPr>
              <a:t>ixtures of protein and silicone can be separated using S-factor filter, as shown in </a:t>
            </a:r>
            <a:r>
              <a:rPr lang="en-CA" sz="1000" dirty="0">
                <a:solidFill>
                  <a:schemeClr val="accent1"/>
                </a:solidFill>
                <a:ea typeface="ＭＳ Ｐゴシック" charset="-128"/>
                <a:cs typeface="Times New Roman" panose="02020603050405020304" pitchFamily="18" charset="0"/>
              </a:rPr>
              <a:t>Table 3, Figure 5 and Figure 6. </a:t>
            </a:r>
          </a:p>
          <a:p>
            <a:r>
              <a:rPr lang="en-CA" sz="1200" dirty="0">
                <a:solidFill>
                  <a:schemeClr val="accent1"/>
                </a:solidFill>
                <a:latin typeface="+mj-lt"/>
                <a:ea typeface="ＭＳ Ｐゴシック" charset="-128"/>
                <a:cs typeface="Times New Roman" panose="02020603050405020304" pitchFamily="18" charset="0"/>
              </a:rPr>
              <a:t>F</a:t>
            </a:r>
            <a:r>
              <a:rPr lang="en-CA" sz="1000" dirty="0">
                <a:solidFill>
                  <a:schemeClr val="accent1"/>
                </a:solidFill>
                <a:latin typeface="+mj-lt"/>
                <a:ea typeface="ＭＳ Ｐゴシック" charset="-128"/>
                <a:cs typeface="Times New Roman" panose="02020603050405020304" pitchFamily="18" charset="0"/>
              </a:rPr>
              <a:t>igure 5</a:t>
            </a:r>
            <a:r>
              <a:rPr lang="en-CA" sz="1000" dirty="0">
                <a:solidFill>
                  <a:schemeClr val="tx1">
                    <a:lumMod val="50000"/>
                  </a:schemeClr>
                </a:solidFill>
                <a:latin typeface="+mj-lt"/>
                <a:ea typeface="ＭＳ Ｐゴシック" charset="-128"/>
                <a:cs typeface="Times New Roman" panose="02020603050405020304" pitchFamily="18" charset="0"/>
              </a:rPr>
              <a:t> demonstrates randomly selected images for the 70% silicone + 30% protein mixture. After inspection of 5000 images for each set it was determined, that very few silicone-like images were visually detected in the protein population.</a:t>
            </a:r>
          </a:p>
          <a:p>
            <a:r>
              <a:rPr lang="en-CA" sz="1000" dirty="0">
                <a:solidFill>
                  <a:schemeClr val="tx1">
                    <a:lumMod val="50000"/>
                  </a:schemeClr>
                </a:solidFill>
                <a:latin typeface="+mj-lt"/>
                <a:ea typeface="ＭＳ Ｐゴシック" charset="-128"/>
                <a:cs typeface="Times New Roman" panose="02020603050405020304" pitchFamily="18" charset="0"/>
              </a:rPr>
              <a:t>Yet separation did not follow linear trend for all the sizes :</a:t>
            </a:r>
          </a:p>
          <a:p>
            <a:pPr marL="171450" indent="-171450">
              <a:buFont typeface="Arial" panose="020B0604020202020204" pitchFamily="34" charset="0"/>
              <a:buChar char="•"/>
            </a:pPr>
            <a:r>
              <a:rPr lang="en-CA" sz="1000" dirty="0">
                <a:solidFill>
                  <a:schemeClr val="tx1">
                    <a:lumMod val="50000"/>
                  </a:schemeClr>
                </a:solidFill>
                <a:latin typeface="+mj-lt"/>
                <a:ea typeface="ＭＳ Ｐゴシック" charset="-128"/>
                <a:cs typeface="Times New Roman" panose="02020603050405020304" pitchFamily="18" charset="0"/>
              </a:rPr>
              <a:t>For a mildly acid-treated protein (Lot B), linearity was observed for the large particles ≥10 µm, which suggests that pH-induced aggregates might lose ability to interact with silicone above certain size range. Silicone overcounting was observed for the sizes &lt;10 µm.   In acid-treated sample interaction phenomena for small aggregates &lt; 10 µm is unclear.</a:t>
            </a:r>
          </a:p>
          <a:p>
            <a:pPr marL="171450" indent="-171450">
              <a:buFont typeface="Arial" panose="020B0604020202020204" pitchFamily="34" charset="0"/>
              <a:buChar char="•"/>
            </a:pPr>
            <a:r>
              <a:rPr lang="en-CA" sz="1000" dirty="0">
                <a:solidFill>
                  <a:schemeClr val="tx1">
                    <a:lumMod val="50000"/>
                  </a:schemeClr>
                </a:solidFill>
                <a:ea typeface="ＭＳ Ｐゴシック" charset="-128"/>
                <a:cs typeface="Times New Roman" panose="02020603050405020304" pitchFamily="18" charset="0"/>
              </a:rPr>
              <a:t>The opposite case was observed for the heat-induced aggregates (Lots A, C) , whereby the linear relationship was observed for particles below &lt;5 µm and undercounting was observed for silicone particles ≥ 5 µm, suggesting possible silicone-protein interaction.</a:t>
            </a:r>
          </a:p>
          <a:p>
            <a:pPr marL="171450" indent="-171450">
              <a:buFont typeface="Arial" panose="020B0604020202020204" pitchFamily="34" charset="0"/>
              <a:buChar char="•"/>
            </a:pPr>
            <a:r>
              <a:rPr lang="en-CA" sz="1000" dirty="0">
                <a:solidFill>
                  <a:schemeClr val="tx1">
                    <a:lumMod val="50000"/>
                  </a:schemeClr>
                </a:solidFill>
                <a:ea typeface="ＭＳ Ｐゴシック" charset="-128"/>
                <a:cs typeface="Times New Roman" panose="02020603050405020304" pitchFamily="18" charset="0"/>
              </a:rPr>
              <a:t>For the heat-induced aggregates in Lot D undercounting was observed only for silicone particles ≥ 10 µm.</a:t>
            </a:r>
            <a:endParaRPr lang="en-CA" sz="1000" dirty="0">
              <a:solidFill>
                <a:schemeClr val="tx1">
                  <a:lumMod val="50000"/>
                </a:schemeClr>
              </a:solidFill>
              <a:latin typeface="+mj-lt"/>
              <a:ea typeface="ＭＳ Ｐゴシック" charset="-128"/>
              <a:cs typeface="Times New Roman" panose="02020603050405020304" pitchFamily="18" charset="0"/>
            </a:endParaRPr>
          </a:p>
        </p:txBody>
      </p:sp>
      <p:sp>
        <p:nvSpPr>
          <p:cNvPr id="123" name="Rectangle 122">
            <a:extLst>
              <a:ext uri="{FF2B5EF4-FFF2-40B4-BE49-F238E27FC236}">
                <a16:creationId xmlns:a16="http://schemas.microsoft.com/office/drawing/2014/main" id="{6468FD8F-875D-4E04-85FD-3B089EBA2775}"/>
              </a:ext>
            </a:extLst>
          </p:cNvPr>
          <p:cNvSpPr/>
          <p:nvPr/>
        </p:nvSpPr>
        <p:spPr>
          <a:xfrm>
            <a:off x="6396120" y="3187758"/>
            <a:ext cx="5351892" cy="3808356"/>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36" name="Rectangle 135">
            <a:extLst>
              <a:ext uri="{FF2B5EF4-FFF2-40B4-BE49-F238E27FC236}">
                <a16:creationId xmlns:a16="http://schemas.microsoft.com/office/drawing/2014/main" id="{57584707-9186-4A71-BBD0-1B98E4E6C1C0}"/>
              </a:ext>
            </a:extLst>
          </p:cNvPr>
          <p:cNvSpPr/>
          <p:nvPr/>
        </p:nvSpPr>
        <p:spPr>
          <a:xfrm>
            <a:off x="11808858" y="3187758"/>
            <a:ext cx="5329623" cy="3808357"/>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pic>
        <p:nvPicPr>
          <p:cNvPr id="4" name="Picture 3">
            <a:extLst>
              <a:ext uri="{FF2B5EF4-FFF2-40B4-BE49-F238E27FC236}">
                <a16:creationId xmlns:a16="http://schemas.microsoft.com/office/drawing/2014/main" id="{55A3E748-5C13-4789-949A-E3FB7774DABE}"/>
              </a:ext>
            </a:extLst>
          </p:cNvPr>
          <p:cNvPicPr>
            <a:picLocks noChangeAspect="1"/>
          </p:cNvPicPr>
          <p:nvPr/>
        </p:nvPicPr>
        <p:blipFill>
          <a:blip r:embed="rId42"/>
          <a:stretch>
            <a:fillRect/>
          </a:stretch>
        </p:blipFill>
        <p:spPr>
          <a:xfrm>
            <a:off x="6403915" y="9601200"/>
            <a:ext cx="5349749" cy="1889683"/>
          </a:xfrm>
          <a:prstGeom prst="rect">
            <a:avLst/>
          </a:prstGeom>
          <a:ln>
            <a:solidFill>
              <a:schemeClr val="accent1"/>
            </a:solidFill>
          </a:ln>
        </p:spPr>
      </p:pic>
      <p:sp>
        <p:nvSpPr>
          <p:cNvPr id="7" name="Rectangle 6">
            <a:extLst>
              <a:ext uri="{FF2B5EF4-FFF2-40B4-BE49-F238E27FC236}">
                <a16:creationId xmlns:a16="http://schemas.microsoft.com/office/drawing/2014/main" id="{9A96C5AE-7B48-4666-BC19-844DAA56098B}"/>
              </a:ext>
            </a:extLst>
          </p:cNvPr>
          <p:cNvSpPr/>
          <p:nvPr/>
        </p:nvSpPr>
        <p:spPr>
          <a:xfrm>
            <a:off x="6440046" y="18201717"/>
            <a:ext cx="8629285" cy="246221"/>
          </a:xfrm>
          <a:prstGeom prst="rect">
            <a:avLst/>
          </a:prstGeom>
        </p:spPr>
        <p:txBody>
          <a:bodyPr wrap="none">
            <a:spAutoFit/>
          </a:bodyPr>
          <a:lstStyle/>
          <a:p>
            <a:pPr>
              <a:spcAft>
                <a:spcPts val="580"/>
              </a:spcAft>
              <a:defRPr/>
            </a:pPr>
            <a:r>
              <a:rPr lang="en-US" sz="1000" dirty="0">
                <a:solidFill>
                  <a:schemeClr val="tx1">
                    <a:lumMod val="50000"/>
                  </a:schemeClr>
                </a:solidFill>
                <a:ea typeface="ＭＳ Ｐゴシック" charset="-128"/>
                <a:cs typeface="Times New Roman" panose="02020603050405020304" pitchFamily="18" charset="0"/>
              </a:rPr>
              <a:t>Based on </a:t>
            </a:r>
            <a:r>
              <a:rPr lang="en-US" sz="1000" dirty="0">
                <a:solidFill>
                  <a:schemeClr val="accent1"/>
                </a:solidFill>
                <a:ea typeface="ＭＳ Ｐゴシック" charset="-128"/>
                <a:cs typeface="Times New Roman" panose="02020603050405020304" pitchFamily="18" charset="0"/>
              </a:rPr>
              <a:t>Figures 1, 2, 3 and 4</a:t>
            </a:r>
            <a:r>
              <a:rPr lang="en-US" sz="1000" dirty="0">
                <a:solidFill>
                  <a:schemeClr val="tx1">
                    <a:lumMod val="50000"/>
                  </a:schemeClr>
                </a:solidFill>
                <a:ea typeface="ＭＳ Ｐゴシック" charset="-128"/>
                <a:cs typeface="Times New Roman" panose="02020603050405020304" pitchFamily="18" charset="0"/>
              </a:rPr>
              <a:t> re-optimization of the S factor cutoff function can and should be considered when the RI of the fluid varies significantly.</a:t>
            </a:r>
          </a:p>
        </p:txBody>
      </p:sp>
      <p:pic>
        <p:nvPicPr>
          <p:cNvPr id="151" name="Picture 150">
            <a:extLst>
              <a:ext uri="{FF2B5EF4-FFF2-40B4-BE49-F238E27FC236}">
                <a16:creationId xmlns:a16="http://schemas.microsoft.com/office/drawing/2014/main" id="{8B1F6622-BD31-406E-AF6C-024224D6FE33}"/>
              </a:ext>
            </a:extLst>
          </p:cNvPr>
          <p:cNvPicPr>
            <a:picLocks noChangeAspect="1"/>
          </p:cNvPicPr>
          <p:nvPr/>
        </p:nvPicPr>
        <p:blipFill>
          <a:blip r:embed="rId43"/>
          <a:stretch>
            <a:fillRect/>
          </a:stretch>
        </p:blipFill>
        <p:spPr>
          <a:xfrm>
            <a:off x="11844531" y="9611827"/>
            <a:ext cx="5292534" cy="1881064"/>
          </a:xfrm>
          <a:prstGeom prst="rect">
            <a:avLst/>
          </a:prstGeom>
          <a:ln>
            <a:solidFill>
              <a:schemeClr val="accent1"/>
            </a:solidFill>
          </a:ln>
        </p:spPr>
      </p:pic>
      <p:sp>
        <p:nvSpPr>
          <p:cNvPr id="8" name="Rectangle 7">
            <a:extLst>
              <a:ext uri="{FF2B5EF4-FFF2-40B4-BE49-F238E27FC236}">
                <a16:creationId xmlns:a16="http://schemas.microsoft.com/office/drawing/2014/main" id="{A0175290-2358-4515-81D0-D3A6B8FE2450}"/>
              </a:ext>
            </a:extLst>
          </p:cNvPr>
          <p:cNvSpPr/>
          <p:nvPr/>
        </p:nvSpPr>
        <p:spPr>
          <a:xfrm>
            <a:off x="13827732" y="12124551"/>
            <a:ext cx="3317268" cy="2905713"/>
          </a:xfrm>
          <a:prstGeom prst="rect">
            <a:avLst/>
          </a:prstGeom>
          <a:no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ectangle 119">
            <a:extLst>
              <a:ext uri="{FF2B5EF4-FFF2-40B4-BE49-F238E27FC236}">
                <a16:creationId xmlns:a16="http://schemas.microsoft.com/office/drawing/2014/main" id="{B18C9D59-9248-4D07-B041-2C2FAD35E036}"/>
              </a:ext>
            </a:extLst>
          </p:cNvPr>
          <p:cNvSpPr/>
          <p:nvPr/>
        </p:nvSpPr>
        <p:spPr>
          <a:xfrm>
            <a:off x="13838542" y="15707890"/>
            <a:ext cx="3222820" cy="2418136"/>
          </a:xfrm>
          <a:prstGeom prst="rect">
            <a:avLst/>
          </a:prstGeom>
          <a:no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8" name="Table 47">
            <a:extLst>
              <a:ext uri="{FF2B5EF4-FFF2-40B4-BE49-F238E27FC236}">
                <a16:creationId xmlns:a16="http://schemas.microsoft.com/office/drawing/2014/main" id="{334D6F1C-E582-4EFD-A2C9-D95E61DD7B87}"/>
              </a:ext>
            </a:extLst>
          </p:cNvPr>
          <p:cNvGraphicFramePr>
            <a:graphicFrameLocks noGrp="1"/>
          </p:cNvGraphicFramePr>
          <p:nvPr>
            <p:extLst>
              <p:ext uri="{D42A27DB-BD31-4B8C-83A1-F6EECF244321}">
                <p14:modId xmlns:p14="http://schemas.microsoft.com/office/powerpoint/2010/main" val="709469289"/>
              </p:ext>
            </p:extLst>
          </p:nvPr>
        </p:nvGraphicFramePr>
        <p:xfrm>
          <a:off x="21174377" y="10784094"/>
          <a:ext cx="4805001" cy="2249955"/>
        </p:xfrm>
        <a:graphic>
          <a:graphicData uri="http://schemas.openxmlformats.org/drawingml/2006/table">
            <a:tbl>
              <a:tblPr>
                <a:tableStyleId>{5C22544A-7EE6-4342-B048-85BDC9FD1C3A}</a:tableStyleId>
              </a:tblPr>
              <a:tblGrid>
                <a:gridCol w="542623">
                  <a:extLst>
                    <a:ext uri="{9D8B030D-6E8A-4147-A177-3AD203B41FA5}">
                      <a16:colId xmlns:a16="http://schemas.microsoft.com/office/drawing/2014/main" val="3733072671"/>
                    </a:ext>
                  </a:extLst>
                </a:gridCol>
                <a:gridCol w="418631">
                  <a:extLst>
                    <a:ext uri="{9D8B030D-6E8A-4147-A177-3AD203B41FA5}">
                      <a16:colId xmlns:a16="http://schemas.microsoft.com/office/drawing/2014/main" val="2483158593"/>
                    </a:ext>
                  </a:extLst>
                </a:gridCol>
                <a:gridCol w="427083">
                  <a:extLst>
                    <a:ext uri="{9D8B030D-6E8A-4147-A177-3AD203B41FA5}">
                      <a16:colId xmlns:a16="http://schemas.microsoft.com/office/drawing/2014/main" val="448285626"/>
                    </a:ext>
                  </a:extLst>
                </a:gridCol>
                <a:gridCol w="427083">
                  <a:extLst>
                    <a:ext uri="{9D8B030D-6E8A-4147-A177-3AD203B41FA5}">
                      <a16:colId xmlns:a16="http://schemas.microsoft.com/office/drawing/2014/main" val="235635138"/>
                    </a:ext>
                  </a:extLst>
                </a:gridCol>
                <a:gridCol w="427083">
                  <a:extLst>
                    <a:ext uri="{9D8B030D-6E8A-4147-A177-3AD203B41FA5}">
                      <a16:colId xmlns:a16="http://schemas.microsoft.com/office/drawing/2014/main" val="4179536944"/>
                    </a:ext>
                  </a:extLst>
                </a:gridCol>
                <a:gridCol w="427083">
                  <a:extLst>
                    <a:ext uri="{9D8B030D-6E8A-4147-A177-3AD203B41FA5}">
                      <a16:colId xmlns:a16="http://schemas.microsoft.com/office/drawing/2014/main" val="4004585351"/>
                    </a:ext>
                  </a:extLst>
                </a:gridCol>
                <a:gridCol w="427083">
                  <a:extLst>
                    <a:ext uri="{9D8B030D-6E8A-4147-A177-3AD203B41FA5}">
                      <a16:colId xmlns:a16="http://schemas.microsoft.com/office/drawing/2014/main" val="2687117943"/>
                    </a:ext>
                  </a:extLst>
                </a:gridCol>
                <a:gridCol w="427083">
                  <a:extLst>
                    <a:ext uri="{9D8B030D-6E8A-4147-A177-3AD203B41FA5}">
                      <a16:colId xmlns:a16="http://schemas.microsoft.com/office/drawing/2014/main" val="430360815"/>
                    </a:ext>
                  </a:extLst>
                </a:gridCol>
                <a:gridCol w="427083">
                  <a:extLst>
                    <a:ext uri="{9D8B030D-6E8A-4147-A177-3AD203B41FA5}">
                      <a16:colId xmlns:a16="http://schemas.microsoft.com/office/drawing/2014/main" val="2566708987"/>
                    </a:ext>
                  </a:extLst>
                </a:gridCol>
                <a:gridCol w="427083">
                  <a:extLst>
                    <a:ext uri="{9D8B030D-6E8A-4147-A177-3AD203B41FA5}">
                      <a16:colId xmlns:a16="http://schemas.microsoft.com/office/drawing/2014/main" val="3461394280"/>
                    </a:ext>
                  </a:extLst>
                </a:gridCol>
                <a:gridCol w="427083">
                  <a:extLst>
                    <a:ext uri="{9D8B030D-6E8A-4147-A177-3AD203B41FA5}">
                      <a16:colId xmlns:a16="http://schemas.microsoft.com/office/drawing/2014/main" val="896720850"/>
                    </a:ext>
                  </a:extLst>
                </a:gridCol>
              </a:tblGrid>
              <a:tr h="440844">
                <a:tc>
                  <a:txBody>
                    <a:bodyPr/>
                    <a:lstStyle/>
                    <a:p>
                      <a:pPr algn="ctr" fontAlgn="b"/>
                      <a:r>
                        <a:rPr lang="en-US" sz="1000" u="none" strike="noStrike" dirty="0">
                          <a:solidFill>
                            <a:schemeClr val="bg1"/>
                          </a:solidFill>
                          <a:effectLst/>
                        </a:rPr>
                        <a:t> </a:t>
                      </a:r>
                      <a:endParaRPr lang="en-US" sz="1000" b="0" i="0" u="none" strike="noStrike" dirty="0">
                        <a:solidFill>
                          <a:schemeClr val="bg1"/>
                        </a:solidFill>
                        <a:effectLst/>
                        <a:latin typeface="Arial" panose="020B0604020202020204" pitchFamily="34" charset="0"/>
                      </a:endParaRPr>
                    </a:p>
                  </a:txBody>
                  <a:tcPr marL="7620" marR="7620" marT="7620" marB="0" anchor="b">
                    <a:solidFill>
                      <a:schemeClr val="accent1"/>
                    </a:solidFill>
                  </a:tcPr>
                </a:tc>
                <a:tc gridSpan="2">
                  <a:txBody>
                    <a:bodyPr/>
                    <a:lstStyle/>
                    <a:p>
                      <a:pPr algn="ctr" rtl="0" fontAlgn="b"/>
                      <a:r>
                        <a:rPr lang="en-US" sz="1050" b="1" u="none" strike="noStrike" kern="1200" dirty="0">
                          <a:solidFill>
                            <a:schemeClr val="bg1"/>
                          </a:solidFill>
                          <a:effectLst/>
                          <a:latin typeface="Times New Roman" panose="02020603050405020304" pitchFamily="18" charset="0"/>
                          <a:ea typeface="+mn-ea"/>
                          <a:cs typeface="Times New Roman" panose="02020603050405020304" pitchFamily="18" charset="0"/>
                        </a:rPr>
                        <a:t>Placebo + Silicone</a:t>
                      </a:r>
                    </a:p>
                  </a:txBody>
                  <a:tcPr marL="7620" marR="7620" marT="7620" marB="0" anchor="b">
                    <a:solidFill>
                      <a:schemeClr val="accent1"/>
                    </a:solidFill>
                  </a:tcPr>
                </a:tc>
                <a:tc hMerge="1">
                  <a:txBody>
                    <a:bodyPr/>
                    <a:lstStyle/>
                    <a:p>
                      <a:endParaRPr lang="en-US"/>
                    </a:p>
                  </a:txBody>
                  <a:tcPr/>
                </a:tc>
                <a:tc gridSpan="2">
                  <a:txBody>
                    <a:bodyPr/>
                    <a:lstStyle/>
                    <a:p>
                      <a:pPr algn="ctr" rtl="0" fontAlgn="b"/>
                      <a:r>
                        <a:rPr lang="en-US" sz="1050" b="1" u="none" strike="noStrike" kern="1200">
                          <a:solidFill>
                            <a:schemeClr val="bg1"/>
                          </a:solidFill>
                          <a:effectLst/>
                          <a:latin typeface="Times New Roman" panose="02020603050405020304" pitchFamily="18" charset="0"/>
                          <a:ea typeface="+mn-ea"/>
                          <a:cs typeface="Times New Roman" panose="02020603050405020304" pitchFamily="18" charset="0"/>
                        </a:rPr>
                        <a:t>Protein A (heat treated) + Silicone</a:t>
                      </a:r>
                    </a:p>
                  </a:txBody>
                  <a:tcPr marL="7620" marR="7620" marT="7620" marB="0" anchor="b">
                    <a:solidFill>
                      <a:schemeClr val="accent1"/>
                    </a:solidFill>
                  </a:tcPr>
                </a:tc>
                <a:tc hMerge="1">
                  <a:txBody>
                    <a:bodyPr/>
                    <a:lstStyle/>
                    <a:p>
                      <a:endParaRPr lang="en-US"/>
                    </a:p>
                  </a:txBody>
                  <a:tcPr/>
                </a:tc>
                <a:tc gridSpan="2">
                  <a:txBody>
                    <a:bodyPr/>
                    <a:lstStyle/>
                    <a:p>
                      <a:pPr algn="ctr" rtl="0" fontAlgn="b"/>
                      <a:r>
                        <a:rPr lang="en-US" sz="1050" b="1" u="none" strike="noStrike" kern="1200">
                          <a:solidFill>
                            <a:schemeClr val="bg1"/>
                          </a:solidFill>
                          <a:effectLst/>
                          <a:latin typeface="Times New Roman" panose="02020603050405020304" pitchFamily="18" charset="0"/>
                          <a:ea typeface="+mn-ea"/>
                          <a:cs typeface="Times New Roman" panose="02020603050405020304" pitchFamily="18" charset="0"/>
                        </a:rPr>
                        <a:t>Protein B (acid treated) + Silicone</a:t>
                      </a:r>
                    </a:p>
                  </a:txBody>
                  <a:tcPr marL="7620" marR="7620" marT="7620" marB="0" anchor="b">
                    <a:solidFill>
                      <a:schemeClr val="accent1"/>
                    </a:solidFill>
                  </a:tcPr>
                </a:tc>
                <a:tc hMerge="1">
                  <a:txBody>
                    <a:bodyPr/>
                    <a:lstStyle/>
                    <a:p>
                      <a:endParaRPr lang="en-US"/>
                    </a:p>
                  </a:txBody>
                  <a:tcPr/>
                </a:tc>
                <a:tc gridSpan="2">
                  <a:txBody>
                    <a:bodyPr/>
                    <a:lstStyle/>
                    <a:p>
                      <a:pPr algn="ctr" rtl="0" fontAlgn="b"/>
                      <a:r>
                        <a:rPr lang="en-US" sz="1050" b="1" u="none" strike="noStrike" kern="1200">
                          <a:solidFill>
                            <a:schemeClr val="bg1"/>
                          </a:solidFill>
                          <a:effectLst/>
                          <a:latin typeface="Times New Roman" panose="02020603050405020304" pitchFamily="18" charset="0"/>
                          <a:ea typeface="+mn-ea"/>
                          <a:cs typeface="Times New Roman" panose="02020603050405020304" pitchFamily="18" charset="0"/>
                        </a:rPr>
                        <a:t>Protein C (heat treated) + Silicone</a:t>
                      </a:r>
                    </a:p>
                  </a:txBody>
                  <a:tcPr marL="7620" marR="7620" marT="7620" marB="0" anchor="b">
                    <a:solidFill>
                      <a:schemeClr val="accent1"/>
                    </a:solidFill>
                  </a:tcPr>
                </a:tc>
                <a:tc hMerge="1">
                  <a:txBody>
                    <a:bodyPr/>
                    <a:lstStyle/>
                    <a:p>
                      <a:endParaRPr lang="en-US"/>
                    </a:p>
                  </a:txBody>
                  <a:tcPr/>
                </a:tc>
                <a:tc gridSpan="2">
                  <a:txBody>
                    <a:bodyPr/>
                    <a:lstStyle/>
                    <a:p>
                      <a:pPr algn="ctr" rtl="0" fontAlgn="b"/>
                      <a:r>
                        <a:rPr lang="en-US" sz="1050" b="1" u="none" strike="noStrike" kern="1200" dirty="0">
                          <a:solidFill>
                            <a:schemeClr val="bg1"/>
                          </a:solidFill>
                          <a:effectLst/>
                          <a:latin typeface="Times New Roman" panose="02020603050405020304" pitchFamily="18" charset="0"/>
                          <a:ea typeface="+mn-ea"/>
                          <a:cs typeface="Times New Roman" panose="02020603050405020304" pitchFamily="18" charset="0"/>
                        </a:rPr>
                        <a:t>Protein D (heat treated) + Silicone</a:t>
                      </a:r>
                    </a:p>
                  </a:txBody>
                  <a:tcPr marL="7620" marR="7620" marT="7620" marB="0" anchor="b">
                    <a:solidFill>
                      <a:schemeClr val="accent1"/>
                    </a:solidFill>
                  </a:tcPr>
                </a:tc>
                <a:tc hMerge="1">
                  <a:txBody>
                    <a:bodyPr/>
                    <a:lstStyle/>
                    <a:p>
                      <a:endParaRPr lang="en-US"/>
                    </a:p>
                  </a:txBody>
                  <a:tcPr/>
                </a:tc>
                <a:extLst>
                  <a:ext uri="{0D108BD9-81ED-4DB2-BD59-A6C34878D82A}">
                    <a16:rowId xmlns:a16="http://schemas.microsoft.com/office/drawing/2014/main" val="720035194"/>
                  </a:ext>
                </a:extLst>
              </a:tr>
              <a:tr h="588795">
                <a:tc>
                  <a:txBody>
                    <a:bodyPr/>
                    <a:lstStyle/>
                    <a:p>
                      <a:pPr algn="ctr" rtl="0" fontAlgn="b"/>
                      <a:r>
                        <a:rPr lang="en-US" sz="800" b="1" u="none" strike="noStrike" kern="1200" dirty="0">
                          <a:solidFill>
                            <a:schemeClr val="bg1"/>
                          </a:solidFill>
                          <a:effectLst/>
                          <a:latin typeface="Times New Roman" panose="02020603050405020304" pitchFamily="18" charset="0"/>
                          <a:ea typeface="+mn-ea"/>
                          <a:cs typeface="Times New Roman" panose="02020603050405020304" pitchFamily="18" charset="0"/>
                        </a:rPr>
                        <a:t>Theoretical</a:t>
                      </a:r>
                      <a:r>
                        <a:rPr lang="en-US" sz="700" b="0" u="none" strike="noStrike" dirty="0">
                          <a:solidFill>
                            <a:schemeClr val="bg1"/>
                          </a:solidFill>
                          <a:effectLst/>
                          <a:latin typeface="Times New Roman" panose="02020603050405020304" pitchFamily="18" charset="0"/>
                          <a:cs typeface="Times New Roman" panose="02020603050405020304" pitchFamily="18" charset="0"/>
                        </a:rPr>
                        <a:t> </a:t>
                      </a:r>
                      <a:r>
                        <a:rPr lang="en-US" sz="800" b="1" u="none" strike="noStrike" kern="1200" dirty="0">
                          <a:solidFill>
                            <a:schemeClr val="bg1"/>
                          </a:solidFill>
                          <a:effectLst/>
                          <a:latin typeface="Times New Roman" panose="02020603050405020304" pitchFamily="18" charset="0"/>
                          <a:ea typeface="+mn-ea"/>
                          <a:cs typeface="Times New Roman" panose="02020603050405020304" pitchFamily="18" charset="0"/>
                        </a:rPr>
                        <a:t>Silicone</a:t>
                      </a:r>
                      <a:r>
                        <a:rPr lang="en-US" sz="700" b="0" u="none" strike="noStrike" dirty="0">
                          <a:solidFill>
                            <a:schemeClr val="bg1"/>
                          </a:solidFill>
                          <a:effectLst/>
                          <a:latin typeface="Times New Roman" panose="02020603050405020304" pitchFamily="18" charset="0"/>
                          <a:cs typeface="Times New Roman" panose="02020603050405020304" pitchFamily="18" charset="0"/>
                        </a:rPr>
                        <a:t> </a:t>
                      </a:r>
                      <a:r>
                        <a:rPr lang="en-US" sz="800" b="1" u="none" strike="noStrike" kern="1200" dirty="0">
                          <a:solidFill>
                            <a:schemeClr val="bg1"/>
                          </a:solidFill>
                          <a:effectLst/>
                          <a:latin typeface="Times New Roman" panose="02020603050405020304" pitchFamily="18" charset="0"/>
                          <a:ea typeface="+mn-ea"/>
                          <a:cs typeface="Times New Roman" panose="02020603050405020304" pitchFamily="18" charset="0"/>
                        </a:rPr>
                        <a:t>(%)</a:t>
                      </a:r>
                    </a:p>
                  </a:txBody>
                  <a:tcPr marL="7620" marR="7620" marT="7620" marB="0" anchor="ctr">
                    <a:solidFill>
                      <a:schemeClr val="accent1"/>
                    </a:solidFill>
                  </a:tcPr>
                </a:tc>
                <a:tc>
                  <a:txBody>
                    <a:bodyPr/>
                    <a:lstStyle/>
                    <a:p>
                      <a:pPr algn="ctr" rtl="0" fontAlgn="b"/>
                      <a:r>
                        <a:rPr lang="en-US" sz="800" b="0" i="0" u="none" strike="noStrike" dirty="0">
                          <a:solidFill>
                            <a:schemeClr val="bg1">
                              <a:lumMod val="50000"/>
                            </a:schemeClr>
                          </a:solidFill>
                          <a:effectLst/>
                          <a:latin typeface="Times New Roman" panose="02020603050405020304" pitchFamily="18" charset="0"/>
                        </a:rPr>
                        <a:t>Counts</a:t>
                      </a:r>
                    </a:p>
                    <a:p>
                      <a:pPr algn="ctr" rtl="0" fontAlgn="b"/>
                      <a:r>
                        <a:rPr lang="en-US" sz="800" b="0" i="0" u="none" strike="noStrike" dirty="0">
                          <a:solidFill>
                            <a:schemeClr val="bg1">
                              <a:lumMod val="50000"/>
                            </a:schemeClr>
                          </a:solidFill>
                          <a:effectLst/>
                          <a:latin typeface="Times New Roman" panose="02020603050405020304" pitchFamily="18" charset="0"/>
                        </a:rPr>
                        <a:t>/mL</a:t>
                      </a:r>
                    </a:p>
                  </a:txBody>
                  <a:tcPr marL="7620" marR="7620" marT="7620" marB="0" anchor="ctr">
                    <a:solidFill>
                      <a:schemeClr val="accent1"/>
                    </a:solidFill>
                  </a:tcPr>
                </a:tc>
                <a:tc>
                  <a:txBody>
                    <a:bodyPr/>
                    <a:lstStyle/>
                    <a:p>
                      <a:pPr algn="ctr" rtl="0" fontAlgn="b"/>
                      <a:r>
                        <a:rPr lang="en-US" sz="800" b="0" i="0" u="none" strike="noStrike" dirty="0">
                          <a:solidFill>
                            <a:srgbClr val="FFFFFF"/>
                          </a:solidFill>
                          <a:effectLst/>
                          <a:latin typeface="Times New Roman" panose="02020603050405020304" pitchFamily="18" charset="0"/>
                        </a:rPr>
                        <a:t>%</a:t>
                      </a:r>
                    </a:p>
                    <a:p>
                      <a:pPr algn="ctr" rtl="0" fontAlgn="b"/>
                      <a:r>
                        <a:rPr lang="en-US" sz="800" b="0" i="0" u="none" strike="noStrike" dirty="0">
                          <a:solidFill>
                            <a:srgbClr val="FFFFFF"/>
                          </a:solidFill>
                          <a:effectLst/>
                          <a:latin typeface="Times New Roman" panose="02020603050405020304" pitchFamily="18" charset="0"/>
                        </a:rPr>
                        <a:t>Separated</a:t>
                      </a:r>
                    </a:p>
                  </a:txBody>
                  <a:tcPr marL="7620" marR="7620" marT="7620" marB="0" anchor="ctr">
                    <a:solidFill>
                      <a:schemeClr val="accent1"/>
                    </a:solidFill>
                  </a:tcPr>
                </a:tc>
                <a:tc>
                  <a:txBody>
                    <a:bodyPr/>
                    <a:lstStyle/>
                    <a:p>
                      <a:pPr algn="ctr" rtl="0" fontAlgn="b"/>
                      <a:r>
                        <a:rPr lang="en-US" sz="800" b="0" i="0" u="none" strike="noStrike" dirty="0">
                          <a:solidFill>
                            <a:schemeClr val="bg1">
                              <a:lumMod val="50000"/>
                            </a:schemeClr>
                          </a:solidFill>
                          <a:effectLst/>
                          <a:latin typeface="Times New Roman" panose="02020603050405020304" pitchFamily="18" charset="0"/>
                        </a:rPr>
                        <a:t>Counts</a:t>
                      </a:r>
                    </a:p>
                    <a:p>
                      <a:pPr algn="ctr" rtl="0" fontAlgn="b"/>
                      <a:r>
                        <a:rPr lang="en-US" sz="800" b="0" i="0" u="none" strike="noStrike" dirty="0">
                          <a:solidFill>
                            <a:schemeClr val="bg1">
                              <a:lumMod val="50000"/>
                            </a:schemeClr>
                          </a:solidFill>
                          <a:effectLst/>
                          <a:latin typeface="Times New Roman" panose="02020603050405020304" pitchFamily="18" charset="0"/>
                        </a:rPr>
                        <a:t>/mL</a:t>
                      </a:r>
                    </a:p>
                  </a:txBody>
                  <a:tcPr marL="7620" marR="7620" marT="7620" marB="0" anchor="ctr">
                    <a:solidFill>
                      <a:schemeClr val="accent1"/>
                    </a:solidFill>
                  </a:tcPr>
                </a:tc>
                <a:tc>
                  <a:txBody>
                    <a:bodyPr/>
                    <a:lstStyle/>
                    <a:p>
                      <a:pPr algn="ctr" rtl="0" fontAlgn="b"/>
                      <a:r>
                        <a:rPr lang="en-US" sz="800" b="0" i="0" u="none" strike="noStrike" dirty="0">
                          <a:solidFill>
                            <a:srgbClr val="FFFFFF"/>
                          </a:solidFill>
                          <a:effectLst/>
                          <a:latin typeface="Times New Roman" panose="02020603050405020304" pitchFamily="18" charset="0"/>
                        </a:rPr>
                        <a:t>% Separated</a:t>
                      </a:r>
                    </a:p>
                  </a:txBody>
                  <a:tcPr marL="7620" marR="7620" marT="7620" marB="0" anchor="ctr">
                    <a:solidFill>
                      <a:schemeClr val="accent1"/>
                    </a:solidFill>
                  </a:tcPr>
                </a:tc>
                <a:tc>
                  <a:txBody>
                    <a:bodyPr/>
                    <a:lstStyle/>
                    <a:p>
                      <a:pPr algn="ctr" rtl="0" fontAlgn="b"/>
                      <a:r>
                        <a:rPr lang="en-US" sz="800" b="0" i="0" u="none" strike="noStrike" dirty="0">
                          <a:solidFill>
                            <a:schemeClr val="bg1">
                              <a:lumMod val="50000"/>
                            </a:schemeClr>
                          </a:solidFill>
                          <a:effectLst/>
                          <a:latin typeface="Times New Roman" panose="02020603050405020304" pitchFamily="18" charset="0"/>
                        </a:rPr>
                        <a:t>Counts</a:t>
                      </a:r>
                    </a:p>
                    <a:p>
                      <a:pPr algn="ctr" rtl="0" fontAlgn="b"/>
                      <a:r>
                        <a:rPr lang="en-US" sz="800" b="0" i="0" u="none" strike="noStrike" dirty="0">
                          <a:solidFill>
                            <a:schemeClr val="bg1">
                              <a:lumMod val="50000"/>
                            </a:schemeClr>
                          </a:solidFill>
                          <a:effectLst/>
                          <a:latin typeface="Times New Roman" panose="02020603050405020304" pitchFamily="18" charset="0"/>
                        </a:rPr>
                        <a:t>/mL</a:t>
                      </a:r>
                    </a:p>
                  </a:txBody>
                  <a:tcPr marL="7620" marR="7620" marT="7620" marB="0" anchor="ctr">
                    <a:solidFill>
                      <a:schemeClr val="accent1"/>
                    </a:solidFill>
                  </a:tcPr>
                </a:tc>
                <a:tc>
                  <a:txBody>
                    <a:bodyPr/>
                    <a:lstStyle/>
                    <a:p>
                      <a:pPr algn="ctr" rtl="0" fontAlgn="b"/>
                      <a:r>
                        <a:rPr lang="en-US" sz="800" b="0" i="0" u="none" strike="noStrike" dirty="0">
                          <a:solidFill>
                            <a:srgbClr val="FFFFFF"/>
                          </a:solidFill>
                          <a:effectLst/>
                          <a:latin typeface="Times New Roman" panose="02020603050405020304" pitchFamily="18" charset="0"/>
                        </a:rPr>
                        <a:t>% Separated</a:t>
                      </a:r>
                    </a:p>
                  </a:txBody>
                  <a:tcPr marL="7620" marR="7620" marT="7620" marB="0" anchor="ctr">
                    <a:solidFill>
                      <a:schemeClr val="accent1"/>
                    </a:solidFill>
                  </a:tcPr>
                </a:tc>
                <a:tc>
                  <a:txBody>
                    <a:bodyPr/>
                    <a:lstStyle/>
                    <a:p>
                      <a:pPr algn="ctr" rtl="0" fontAlgn="b"/>
                      <a:r>
                        <a:rPr lang="en-US" sz="800" b="0" i="0" u="none" strike="noStrike" dirty="0">
                          <a:solidFill>
                            <a:schemeClr val="bg1">
                              <a:lumMod val="50000"/>
                            </a:schemeClr>
                          </a:solidFill>
                          <a:effectLst/>
                          <a:latin typeface="Times New Roman" panose="02020603050405020304" pitchFamily="18" charset="0"/>
                        </a:rPr>
                        <a:t>Counts</a:t>
                      </a:r>
                    </a:p>
                    <a:p>
                      <a:pPr algn="ctr" rtl="0" fontAlgn="b"/>
                      <a:r>
                        <a:rPr lang="en-US" sz="800" b="0" i="0" u="none" strike="noStrike" dirty="0">
                          <a:solidFill>
                            <a:schemeClr val="bg1">
                              <a:lumMod val="50000"/>
                            </a:schemeClr>
                          </a:solidFill>
                          <a:effectLst/>
                          <a:latin typeface="Times New Roman" panose="02020603050405020304" pitchFamily="18" charset="0"/>
                        </a:rPr>
                        <a:t>/mL</a:t>
                      </a:r>
                    </a:p>
                  </a:txBody>
                  <a:tcPr marL="7620" marR="7620" marT="7620" marB="0" anchor="ctr">
                    <a:solidFill>
                      <a:schemeClr val="accent1"/>
                    </a:solidFill>
                  </a:tcPr>
                </a:tc>
                <a:tc>
                  <a:txBody>
                    <a:bodyPr/>
                    <a:lstStyle/>
                    <a:p>
                      <a:pPr algn="ctr" rtl="0" fontAlgn="b"/>
                      <a:r>
                        <a:rPr lang="en-US" sz="800" b="0" i="0" u="none" strike="noStrike" dirty="0">
                          <a:solidFill>
                            <a:srgbClr val="FFFFFF"/>
                          </a:solidFill>
                          <a:effectLst/>
                          <a:latin typeface="Times New Roman" panose="02020603050405020304" pitchFamily="18" charset="0"/>
                        </a:rPr>
                        <a:t>% Separated</a:t>
                      </a:r>
                    </a:p>
                  </a:txBody>
                  <a:tcPr marL="7620" marR="7620" marT="7620" marB="0" anchor="ctr">
                    <a:solidFill>
                      <a:schemeClr val="accent1"/>
                    </a:solidFill>
                  </a:tcPr>
                </a:tc>
                <a:tc>
                  <a:txBody>
                    <a:bodyPr/>
                    <a:lstStyle/>
                    <a:p>
                      <a:pPr algn="ctr" rtl="0" fontAlgn="b"/>
                      <a:r>
                        <a:rPr lang="en-US" sz="800" b="0" i="0" u="none" strike="noStrike" dirty="0">
                          <a:solidFill>
                            <a:schemeClr val="bg1">
                              <a:lumMod val="50000"/>
                            </a:schemeClr>
                          </a:solidFill>
                          <a:effectLst/>
                          <a:latin typeface="Times New Roman" panose="02020603050405020304" pitchFamily="18" charset="0"/>
                        </a:rPr>
                        <a:t>Counts</a:t>
                      </a:r>
                    </a:p>
                    <a:p>
                      <a:pPr algn="ctr" rtl="0" fontAlgn="b"/>
                      <a:r>
                        <a:rPr lang="en-US" sz="800" b="0" i="0" u="none" strike="noStrike" dirty="0">
                          <a:solidFill>
                            <a:schemeClr val="bg1">
                              <a:lumMod val="50000"/>
                            </a:schemeClr>
                          </a:solidFill>
                          <a:effectLst/>
                          <a:latin typeface="Times New Roman" panose="02020603050405020304" pitchFamily="18" charset="0"/>
                        </a:rPr>
                        <a:t>/mL</a:t>
                      </a:r>
                    </a:p>
                  </a:txBody>
                  <a:tcPr marL="7620" marR="7620" marT="7620" marB="0" anchor="ctr">
                    <a:solidFill>
                      <a:schemeClr val="accent1"/>
                    </a:solidFill>
                  </a:tcPr>
                </a:tc>
                <a:tc>
                  <a:txBody>
                    <a:bodyPr/>
                    <a:lstStyle/>
                    <a:p>
                      <a:pPr algn="ctr" rtl="0" fontAlgn="b"/>
                      <a:r>
                        <a:rPr lang="en-US" sz="800" b="0" i="0" u="none" strike="noStrike" dirty="0">
                          <a:solidFill>
                            <a:srgbClr val="FFFFFF"/>
                          </a:solidFill>
                          <a:effectLst/>
                          <a:latin typeface="Times New Roman" panose="02020603050405020304" pitchFamily="18" charset="0"/>
                        </a:rPr>
                        <a:t>% Separated</a:t>
                      </a:r>
                    </a:p>
                  </a:txBody>
                  <a:tcPr marL="7620" marR="7620" marT="7620" marB="0" anchor="ctr">
                    <a:solidFill>
                      <a:schemeClr val="accent1"/>
                    </a:solidFill>
                  </a:tcPr>
                </a:tc>
                <a:extLst>
                  <a:ext uri="{0D108BD9-81ED-4DB2-BD59-A6C34878D82A}">
                    <a16:rowId xmlns:a16="http://schemas.microsoft.com/office/drawing/2014/main" val="1454261411"/>
                  </a:ext>
                </a:extLst>
              </a:tr>
              <a:tr h="152651">
                <a:tc>
                  <a:txBody>
                    <a:bodyPr/>
                    <a:lstStyle/>
                    <a:p>
                      <a:pPr algn="ctr" rtl="0" fontAlgn="b"/>
                      <a:r>
                        <a:rPr lang="en-US" sz="1050" u="none" strike="noStrike" dirty="0">
                          <a:solidFill>
                            <a:schemeClr val="bg1"/>
                          </a:solidFill>
                          <a:effectLst/>
                          <a:latin typeface="Times New Roman" panose="02020603050405020304" pitchFamily="18" charset="0"/>
                          <a:cs typeface="Times New Roman" panose="02020603050405020304" pitchFamily="18" charset="0"/>
                        </a:rPr>
                        <a:t>0%</a:t>
                      </a:r>
                      <a:endParaRPr lang="en-US" sz="1050" b="1" i="0" u="none" strike="noStrike" dirty="0">
                        <a:solidFill>
                          <a:schemeClr val="bg1"/>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solidFill>
                  </a:tcPr>
                </a:tc>
                <a:tc>
                  <a:txBody>
                    <a:bodyPr/>
                    <a:lstStyle/>
                    <a:p>
                      <a:pPr algn="ctr" rtl="0" fontAlgn="b"/>
                      <a:r>
                        <a:rPr lang="en-US" sz="1050" u="none" strike="noStrike" dirty="0">
                          <a:solidFill>
                            <a:schemeClr val="bg1">
                              <a:lumMod val="50000"/>
                            </a:schemeClr>
                          </a:solidFill>
                          <a:effectLst/>
                          <a:latin typeface="Times New Roman" panose="02020603050405020304" pitchFamily="18" charset="0"/>
                          <a:cs typeface="Times New Roman" panose="02020603050405020304" pitchFamily="18" charset="0"/>
                        </a:rPr>
                        <a:t>10%</a:t>
                      </a:r>
                      <a:endParaRPr lang="en-US" sz="1050" b="0" i="0" u="none" strike="noStrike" dirty="0">
                        <a:solidFill>
                          <a:schemeClr val="bg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dirty="0">
                          <a:solidFill>
                            <a:srgbClr val="000000"/>
                          </a:solidFill>
                          <a:effectLst/>
                          <a:latin typeface="Times New Roman" panose="02020603050405020304" pitchFamily="18" charset="0"/>
                          <a:cs typeface="Times New Roman" panose="02020603050405020304" pitchFamily="18" charset="0"/>
                        </a:rPr>
                        <a:t>44%</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dirty="0">
                          <a:solidFill>
                            <a:schemeClr val="bg1">
                              <a:lumMod val="50000"/>
                            </a:schemeClr>
                          </a:solidFill>
                          <a:effectLst/>
                          <a:latin typeface="Times New Roman" panose="02020603050405020304" pitchFamily="18" charset="0"/>
                          <a:cs typeface="Times New Roman" panose="02020603050405020304" pitchFamily="18" charset="0"/>
                        </a:rPr>
                        <a:t>6%</a:t>
                      </a:r>
                      <a:endParaRPr lang="en-US" sz="1050" b="0" i="0" u="none" strike="noStrike" dirty="0">
                        <a:solidFill>
                          <a:schemeClr val="bg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dirty="0">
                          <a:solidFill>
                            <a:srgbClr val="000000"/>
                          </a:solidFill>
                          <a:effectLst/>
                          <a:latin typeface="Times New Roman" panose="02020603050405020304" pitchFamily="18" charset="0"/>
                          <a:cs typeface="Times New Roman" panose="02020603050405020304" pitchFamily="18" charset="0"/>
                        </a:rPr>
                        <a:t>0%</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dirty="0">
                          <a:solidFill>
                            <a:schemeClr val="bg1">
                              <a:lumMod val="50000"/>
                            </a:schemeClr>
                          </a:solidFill>
                          <a:effectLst/>
                          <a:latin typeface="Times New Roman" panose="02020603050405020304" pitchFamily="18" charset="0"/>
                          <a:cs typeface="Times New Roman" panose="02020603050405020304" pitchFamily="18" charset="0"/>
                        </a:rPr>
                        <a:t>7%</a:t>
                      </a:r>
                      <a:endParaRPr lang="en-US" sz="1050" b="0" i="0" u="none" strike="noStrike" dirty="0">
                        <a:solidFill>
                          <a:schemeClr val="bg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a:solidFill>
                            <a:srgbClr val="000000"/>
                          </a:solidFill>
                          <a:effectLst/>
                          <a:latin typeface="Times New Roman" panose="02020603050405020304" pitchFamily="18" charset="0"/>
                          <a:cs typeface="Times New Roman" panose="02020603050405020304" pitchFamily="18" charset="0"/>
                        </a:rPr>
                        <a:t>0%</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dirty="0">
                          <a:solidFill>
                            <a:schemeClr val="bg1">
                              <a:lumMod val="50000"/>
                            </a:schemeClr>
                          </a:solidFill>
                          <a:effectLst/>
                          <a:latin typeface="Times New Roman" panose="02020603050405020304" pitchFamily="18" charset="0"/>
                          <a:cs typeface="Times New Roman" panose="02020603050405020304" pitchFamily="18" charset="0"/>
                        </a:rPr>
                        <a:t>1%</a:t>
                      </a:r>
                      <a:endParaRPr lang="en-US" sz="1050" b="0" i="0" u="none" strike="noStrike" dirty="0">
                        <a:solidFill>
                          <a:schemeClr val="bg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a:solidFill>
                            <a:srgbClr val="000000"/>
                          </a:solidFill>
                          <a:effectLst/>
                          <a:latin typeface="Times New Roman" panose="02020603050405020304" pitchFamily="18" charset="0"/>
                          <a:cs typeface="Times New Roman" panose="02020603050405020304" pitchFamily="18" charset="0"/>
                        </a:rPr>
                        <a:t>0%</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a:solidFill>
                            <a:schemeClr val="bg1">
                              <a:lumMod val="50000"/>
                            </a:schemeClr>
                          </a:solidFill>
                          <a:effectLst/>
                          <a:latin typeface="Times New Roman" panose="02020603050405020304" pitchFamily="18" charset="0"/>
                          <a:cs typeface="Times New Roman" panose="02020603050405020304" pitchFamily="18" charset="0"/>
                        </a:rPr>
                        <a:t>8%</a:t>
                      </a:r>
                      <a:endParaRPr lang="en-US" sz="1050" b="0" i="0" u="none" strike="noStrike">
                        <a:solidFill>
                          <a:schemeClr val="bg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dirty="0">
                          <a:solidFill>
                            <a:srgbClr val="000000"/>
                          </a:solidFill>
                          <a:effectLst/>
                          <a:latin typeface="Times New Roman" panose="02020603050405020304" pitchFamily="18" charset="0"/>
                          <a:cs typeface="Times New Roman" panose="02020603050405020304" pitchFamily="18" charset="0"/>
                        </a:rPr>
                        <a:t>25%</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4163873391"/>
                  </a:ext>
                </a:extLst>
              </a:tr>
              <a:tr h="152651">
                <a:tc>
                  <a:txBody>
                    <a:bodyPr/>
                    <a:lstStyle/>
                    <a:p>
                      <a:pPr algn="ctr" rtl="0" fontAlgn="b"/>
                      <a:r>
                        <a:rPr lang="en-US" sz="1050" u="none" strike="noStrike" dirty="0">
                          <a:solidFill>
                            <a:schemeClr val="bg1"/>
                          </a:solidFill>
                          <a:effectLst/>
                          <a:latin typeface="Times New Roman" panose="02020603050405020304" pitchFamily="18" charset="0"/>
                          <a:cs typeface="Times New Roman" panose="02020603050405020304" pitchFamily="18" charset="0"/>
                        </a:rPr>
                        <a:t>5%</a:t>
                      </a:r>
                      <a:endParaRPr lang="en-US" sz="1050" b="1" i="0" u="none" strike="noStrike" dirty="0">
                        <a:solidFill>
                          <a:schemeClr val="bg1"/>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solidFill>
                  </a:tcPr>
                </a:tc>
                <a:tc>
                  <a:txBody>
                    <a:bodyPr/>
                    <a:lstStyle/>
                    <a:p>
                      <a:pPr algn="ctr" rtl="0" fontAlgn="b"/>
                      <a:r>
                        <a:rPr lang="en-US" sz="1050" u="none" strike="noStrike" dirty="0">
                          <a:solidFill>
                            <a:schemeClr val="bg1">
                              <a:lumMod val="50000"/>
                            </a:schemeClr>
                          </a:solidFill>
                          <a:effectLst/>
                          <a:latin typeface="Times New Roman" panose="02020603050405020304" pitchFamily="18" charset="0"/>
                          <a:cs typeface="Times New Roman" panose="02020603050405020304" pitchFamily="18" charset="0"/>
                        </a:rPr>
                        <a:t>8%</a:t>
                      </a:r>
                      <a:endParaRPr lang="en-US" sz="1050" b="0" i="0" u="none" strike="noStrike" dirty="0">
                        <a:solidFill>
                          <a:schemeClr val="bg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dirty="0">
                          <a:solidFill>
                            <a:srgbClr val="000000"/>
                          </a:solidFill>
                          <a:effectLst/>
                          <a:latin typeface="Times New Roman" panose="02020603050405020304" pitchFamily="18" charset="0"/>
                          <a:cs typeface="Times New Roman" panose="02020603050405020304" pitchFamily="18" charset="0"/>
                        </a:rPr>
                        <a:t>4%</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dirty="0">
                          <a:solidFill>
                            <a:schemeClr val="bg1">
                              <a:lumMod val="50000"/>
                            </a:schemeClr>
                          </a:solidFill>
                          <a:effectLst/>
                          <a:latin typeface="Times New Roman" panose="02020603050405020304" pitchFamily="18" charset="0"/>
                          <a:cs typeface="Times New Roman" panose="02020603050405020304" pitchFamily="18" charset="0"/>
                        </a:rPr>
                        <a:t>6%</a:t>
                      </a:r>
                      <a:endParaRPr lang="en-US" sz="1050" b="0" i="0" u="none" strike="noStrike" dirty="0">
                        <a:solidFill>
                          <a:schemeClr val="bg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dirty="0">
                          <a:solidFill>
                            <a:srgbClr val="000000"/>
                          </a:solidFill>
                          <a:effectLst/>
                          <a:latin typeface="Times New Roman" panose="02020603050405020304" pitchFamily="18" charset="0"/>
                          <a:cs typeface="Times New Roman" panose="02020603050405020304" pitchFamily="18" charset="0"/>
                        </a:rPr>
                        <a:t>13%</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dirty="0">
                          <a:solidFill>
                            <a:schemeClr val="bg1">
                              <a:lumMod val="50000"/>
                            </a:schemeClr>
                          </a:solidFill>
                          <a:effectLst/>
                          <a:latin typeface="Times New Roman" panose="02020603050405020304" pitchFamily="18" charset="0"/>
                          <a:cs typeface="Times New Roman" panose="02020603050405020304" pitchFamily="18" charset="0"/>
                        </a:rPr>
                        <a:t>8%</a:t>
                      </a:r>
                      <a:endParaRPr lang="en-US" sz="1050" b="0" i="0" u="none" strike="noStrike" dirty="0">
                        <a:solidFill>
                          <a:schemeClr val="bg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dirty="0">
                          <a:solidFill>
                            <a:srgbClr val="000000"/>
                          </a:solidFill>
                          <a:effectLst/>
                          <a:latin typeface="Times New Roman" panose="02020603050405020304" pitchFamily="18" charset="0"/>
                          <a:cs typeface="Times New Roman" panose="02020603050405020304" pitchFamily="18" charset="0"/>
                        </a:rPr>
                        <a:t>0%</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a:solidFill>
                            <a:schemeClr val="bg1">
                              <a:lumMod val="50000"/>
                            </a:schemeClr>
                          </a:solidFill>
                          <a:effectLst/>
                          <a:latin typeface="Times New Roman" panose="02020603050405020304" pitchFamily="18" charset="0"/>
                          <a:cs typeface="Times New Roman" panose="02020603050405020304" pitchFamily="18" charset="0"/>
                        </a:rPr>
                        <a:t>2%</a:t>
                      </a:r>
                      <a:endParaRPr lang="en-US" sz="1050" b="0" i="0" u="none" strike="noStrike">
                        <a:solidFill>
                          <a:schemeClr val="bg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a:solidFill>
                            <a:srgbClr val="000000"/>
                          </a:solidFill>
                          <a:effectLst/>
                          <a:latin typeface="Times New Roman" panose="02020603050405020304" pitchFamily="18" charset="0"/>
                          <a:cs typeface="Times New Roman" panose="02020603050405020304" pitchFamily="18" charset="0"/>
                        </a:rPr>
                        <a:t>0%</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a:solidFill>
                            <a:schemeClr val="bg1">
                              <a:lumMod val="50000"/>
                            </a:schemeClr>
                          </a:solidFill>
                          <a:effectLst/>
                          <a:latin typeface="Times New Roman" panose="02020603050405020304" pitchFamily="18" charset="0"/>
                          <a:cs typeface="Times New Roman" panose="02020603050405020304" pitchFamily="18" charset="0"/>
                        </a:rPr>
                        <a:t>12%</a:t>
                      </a:r>
                      <a:endParaRPr lang="en-US" sz="1050" b="0" i="0" u="none" strike="noStrike">
                        <a:solidFill>
                          <a:schemeClr val="bg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dirty="0">
                          <a:solidFill>
                            <a:srgbClr val="000000"/>
                          </a:solidFill>
                          <a:effectLst/>
                          <a:latin typeface="Times New Roman" panose="02020603050405020304" pitchFamily="18" charset="0"/>
                          <a:cs typeface="Times New Roman" panose="02020603050405020304" pitchFamily="18" charset="0"/>
                        </a:rPr>
                        <a:t>13%</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2439823785"/>
                  </a:ext>
                </a:extLst>
              </a:tr>
              <a:tr h="152651">
                <a:tc>
                  <a:txBody>
                    <a:bodyPr/>
                    <a:lstStyle/>
                    <a:p>
                      <a:pPr algn="ctr" rtl="0" fontAlgn="b"/>
                      <a:r>
                        <a:rPr lang="en-US" sz="1050" u="none" strike="noStrike" dirty="0">
                          <a:solidFill>
                            <a:schemeClr val="bg1"/>
                          </a:solidFill>
                          <a:effectLst/>
                          <a:latin typeface="Times New Roman" panose="02020603050405020304" pitchFamily="18" charset="0"/>
                          <a:cs typeface="Times New Roman" panose="02020603050405020304" pitchFamily="18" charset="0"/>
                        </a:rPr>
                        <a:t>30%</a:t>
                      </a:r>
                      <a:endParaRPr lang="en-US" sz="1050" b="1" i="0" u="none" strike="noStrike" dirty="0">
                        <a:solidFill>
                          <a:schemeClr val="bg1"/>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solidFill>
                  </a:tcPr>
                </a:tc>
                <a:tc>
                  <a:txBody>
                    <a:bodyPr/>
                    <a:lstStyle/>
                    <a:p>
                      <a:pPr algn="ctr" rtl="0" fontAlgn="b"/>
                      <a:r>
                        <a:rPr lang="en-US" sz="1050" u="none" strike="noStrike" dirty="0">
                          <a:solidFill>
                            <a:schemeClr val="bg1">
                              <a:lumMod val="50000"/>
                            </a:schemeClr>
                          </a:solidFill>
                          <a:effectLst/>
                          <a:latin typeface="Times New Roman" panose="02020603050405020304" pitchFamily="18" charset="0"/>
                          <a:cs typeface="Times New Roman" panose="02020603050405020304" pitchFamily="18" charset="0"/>
                        </a:rPr>
                        <a:t>10%</a:t>
                      </a:r>
                      <a:endParaRPr lang="en-US" sz="1050" b="0" i="0" u="none" strike="noStrike" dirty="0">
                        <a:solidFill>
                          <a:schemeClr val="bg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dirty="0">
                          <a:solidFill>
                            <a:srgbClr val="000000"/>
                          </a:solidFill>
                          <a:effectLst/>
                          <a:latin typeface="Times New Roman" panose="02020603050405020304" pitchFamily="18" charset="0"/>
                          <a:cs typeface="Times New Roman" panose="02020603050405020304" pitchFamily="18" charset="0"/>
                        </a:rPr>
                        <a:t>1%</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dirty="0">
                          <a:solidFill>
                            <a:schemeClr val="bg1">
                              <a:lumMod val="50000"/>
                            </a:schemeClr>
                          </a:solidFill>
                          <a:effectLst/>
                          <a:latin typeface="Times New Roman" panose="02020603050405020304" pitchFamily="18" charset="0"/>
                          <a:cs typeface="Times New Roman" panose="02020603050405020304" pitchFamily="18" charset="0"/>
                        </a:rPr>
                        <a:t>3%</a:t>
                      </a:r>
                      <a:endParaRPr lang="en-US" sz="1050" b="0" i="0" u="none" strike="noStrike" dirty="0">
                        <a:solidFill>
                          <a:schemeClr val="bg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a:solidFill>
                            <a:srgbClr val="000000"/>
                          </a:solidFill>
                          <a:effectLst/>
                          <a:latin typeface="Times New Roman" panose="02020603050405020304" pitchFamily="18" charset="0"/>
                          <a:cs typeface="Times New Roman" panose="02020603050405020304" pitchFamily="18" charset="0"/>
                        </a:rPr>
                        <a:t>0%</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dirty="0">
                          <a:solidFill>
                            <a:schemeClr val="bg1">
                              <a:lumMod val="50000"/>
                            </a:schemeClr>
                          </a:solidFill>
                          <a:effectLst/>
                          <a:latin typeface="Times New Roman" panose="02020603050405020304" pitchFamily="18" charset="0"/>
                          <a:cs typeface="Times New Roman" panose="02020603050405020304" pitchFamily="18" charset="0"/>
                        </a:rPr>
                        <a:t>9%</a:t>
                      </a:r>
                      <a:endParaRPr lang="en-US" sz="1050" b="0" i="0" u="none" strike="noStrike" dirty="0">
                        <a:solidFill>
                          <a:schemeClr val="bg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a:solidFill>
                            <a:srgbClr val="000000"/>
                          </a:solidFill>
                          <a:effectLst/>
                          <a:latin typeface="Times New Roman" panose="02020603050405020304" pitchFamily="18" charset="0"/>
                          <a:cs typeface="Times New Roman" panose="02020603050405020304" pitchFamily="18" charset="0"/>
                        </a:rPr>
                        <a:t>6%</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a:solidFill>
                            <a:schemeClr val="bg1">
                              <a:lumMod val="50000"/>
                            </a:schemeClr>
                          </a:solidFill>
                          <a:effectLst/>
                          <a:latin typeface="Times New Roman" panose="02020603050405020304" pitchFamily="18" charset="0"/>
                          <a:cs typeface="Times New Roman" panose="02020603050405020304" pitchFamily="18" charset="0"/>
                        </a:rPr>
                        <a:t>3%</a:t>
                      </a:r>
                      <a:endParaRPr lang="en-US" sz="1050" b="0" i="0" u="none" strike="noStrike">
                        <a:solidFill>
                          <a:schemeClr val="bg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a:solidFill>
                            <a:srgbClr val="000000"/>
                          </a:solidFill>
                          <a:effectLst/>
                          <a:latin typeface="Times New Roman" panose="02020603050405020304" pitchFamily="18" charset="0"/>
                          <a:cs typeface="Times New Roman" panose="02020603050405020304" pitchFamily="18" charset="0"/>
                        </a:rPr>
                        <a:t>5%</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dirty="0">
                          <a:solidFill>
                            <a:schemeClr val="bg1">
                              <a:lumMod val="50000"/>
                            </a:schemeClr>
                          </a:solidFill>
                          <a:effectLst/>
                          <a:latin typeface="Times New Roman" panose="02020603050405020304" pitchFamily="18" charset="0"/>
                          <a:cs typeface="Times New Roman" panose="02020603050405020304" pitchFamily="18" charset="0"/>
                        </a:rPr>
                        <a:t>10%</a:t>
                      </a:r>
                      <a:endParaRPr lang="en-US" sz="1050" b="0" i="0" u="none" strike="noStrike" dirty="0">
                        <a:solidFill>
                          <a:schemeClr val="bg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a:solidFill>
                            <a:srgbClr val="000000"/>
                          </a:solidFill>
                          <a:effectLst/>
                          <a:latin typeface="Times New Roman" panose="02020603050405020304" pitchFamily="18" charset="0"/>
                          <a:cs typeface="Times New Roman" panose="02020603050405020304" pitchFamily="18" charset="0"/>
                        </a:rPr>
                        <a:t>12%</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3841816464"/>
                  </a:ext>
                </a:extLst>
              </a:tr>
              <a:tr h="152651">
                <a:tc>
                  <a:txBody>
                    <a:bodyPr/>
                    <a:lstStyle/>
                    <a:p>
                      <a:pPr algn="ctr" rtl="0" fontAlgn="b"/>
                      <a:r>
                        <a:rPr lang="en-US" sz="1050" u="none" strike="noStrike" dirty="0">
                          <a:solidFill>
                            <a:schemeClr val="bg1"/>
                          </a:solidFill>
                          <a:effectLst/>
                          <a:latin typeface="Times New Roman" panose="02020603050405020304" pitchFamily="18" charset="0"/>
                          <a:cs typeface="Times New Roman" panose="02020603050405020304" pitchFamily="18" charset="0"/>
                        </a:rPr>
                        <a:t>70%</a:t>
                      </a:r>
                      <a:endParaRPr lang="en-US" sz="1050" b="1" i="0" u="none" strike="noStrike" dirty="0">
                        <a:solidFill>
                          <a:schemeClr val="bg1"/>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solidFill>
                  </a:tcPr>
                </a:tc>
                <a:tc>
                  <a:txBody>
                    <a:bodyPr/>
                    <a:lstStyle/>
                    <a:p>
                      <a:pPr algn="ctr" rtl="0" fontAlgn="b"/>
                      <a:r>
                        <a:rPr lang="en-US" sz="1050" u="none" strike="noStrike" dirty="0">
                          <a:solidFill>
                            <a:schemeClr val="bg1">
                              <a:lumMod val="50000"/>
                            </a:schemeClr>
                          </a:solidFill>
                          <a:effectLst/>
                          <a:latin typeface="Times New Roman" panose="02020603050405020304" pitchFamily="18" charset="0"/>
                          <a:cs typeface="Times New Roman" panose="02020603050405020304" pitchFamily="18" charset="0"/>
                        </a:rPr>
                        <a:t>10%</a:t>
                      </a:r>
                      <a:endParaRPr lang="en-US" sz="1050" b="0" i="0" u="none" strike="noStrike" dirty="0">
                        <a:solidFill>
                          <a:schemeClr val="bg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a:solidFill>
                            <a:srgbClr val="000000"/>
                          </a:solidFill>
                          <a:effectLst/>
                          <a:latin typeface="Times New Roman" panose="02020603050405020304" pitchFamily="18" charset="0"/>
                          <a:cs typeface="Times New Roman" panose="02020603050405020304" pitchFamily="18" charset="0"/>
                        </a:rPr>
                        <a:t>1%</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dirty="0">
                          <a:solidFill>
                            <a:schemeClr val="bg1">
                              <a:lumMod val="50000"/>
                            </a:schemeClr>
                          </a:solidFill>
                          <a:effectLst/>
                          <a:latin typeface="Times New Roman" panose="02020603050405020304" pitchFamily="18" charset="0"/>
                          <a:cs typeface="Times New Roman" panose="02020603050405020304" pitchFamily="18" charset="0"/>
                        </a:rPr>
                        <a:t>4%</a:t>
                      </a:r>
                      <a:endParaRPr lang="en-US" sz="1050" b="0" i="0" u="none" strike="noStrike" dirty="0">
                        <a:solidFill>
                          <a:schemeClr val="bg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dirty="0">
                          <a:solidFill>
                            <a:srgbClr val="000000"/>
                          </a:solidFill>
                          <a:effectLst/>
                          <a:latin typeface="Times New Roman" panose="02020603050405020304" pitchFamily="18" charset="0"/>
                          <a:cs typeface="Times New Roman" panose="02020603050405020304" pitchFamily="18" charset="0"/>
                        </a:rPr>
                        <a:t>5%</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a:solidFill>
                            <a:schemeClr val="bg1">
                              <a:lumMod val="50000"/>
                            </a:schemeClr>
                          </a:solidFill>
                          <a:effectLst/>
                          <a:latin typeface="Times New Roman" panose="02020603050405020304" pitchFamily="18" charset="0"/>
                          <a:cs typeface="Times New Roman" panose="02020603050405020304" pitchFamily="18" charset="0"/>
                        </a:rPr>
                        <a:t>10%</a:t>
                      </a:r>
                      <a:endParaRPr lang="en-US" sz="1050" b="0" i="0" u="none" strike="noStrike">
                        <a:solidFill>
                          <a:schemeClr val="bg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a:solidFill>
                            <a:srgbClr val="000000"/>
                          </a:solidFill>
                          <a:effectLst/>
                          <a:latin typeface="Times New Roman" panose="02020603050405020304" pitchFamily="18" charset="0"/>
                          <a:cs typeface="Times New Roman" panose="02020603050405020304" pitchFamily="18" charset="0"/>
                        </a:rPr>
                        <a:t>2%</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dirty="0">
                          <a:solidFill>
                            <a:schemeClr val="bg1">
                              <a:lumMod val="50000"/>
                            </a:schemeClr>
                          </a:solidFill>
                          <a:effectLst/>
                          <a:latin typeface="Times New Roman" panose="02020603050405020304" pitchFamily="18" charset="0"/>
                          <a:cs typeface="Times New Roman" panose="02020603050405020304" pitchFamily="18" charset="0"/>
                        </a:rPr>
                        <a:t>3%</a:t>
                      </a:r>
                      <a:endParaRPr lang="en-US" sz="1050" b="0" i="0" u="none" strike="noStrike" dirty="0">
                        <a:solidFill>
                          <a:schemeClr val="bg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dirty="0">
                          <a:solidFill>
                            <a:srgbClr val="000000"/>
                          </a:solidFill>
                          <a:effectLst/>
                          <a:latin typeface="Times New Roman" panose="02020603050405020304" pitchFamily="18" charset="0"/>
                          <a:cs typeface="Times New Roman" panose="02020603050405020304" pitchFamily="18" charset="0"/>
                        </a:rPr>
                        <a:t>2%</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a:solidFill>
                            <a:schemeClr val="bg1">
                              <a:lumMod val="50000"/>
                            </a:schemeClr>
                          </a:solidFill>
                          <a:effectLst/>
                          <a:latin typeface="Times New Roman" panose="02020603050405020304" pitchFamily="18" charset="0"/>
                          <a:cs typeface="Times New Roman" panose="02020603050405020304" pitchFamily="18" charset="0"/>
                        </a:rPr>
                        <a:t>3%</a:t>
                      </a:r>
                      <a:endParaRPr lang="en-US" sz="1050" b="0" i="0" u="none" strike="noStrike">
                        <a:solidFill>
                          <a:schemeClr val="bg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dirty="0">
                          <a:solidFill>
                            <a:srgbClr val="000000"/>
                          </a:solidFill>
                          <a:effectLst/>
                          <a:latin typeface="Times New Roman" panose="02020603050405020304" pitchFamily="18" charset="0"/>
                          <a:cs typeface="Times New Roman" panose="02020603050405020304" pitchFamily="18" charset="0"/>
                        </a:rPr>
                        <a:t>6%</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2383224826"/>
                  </a:ext>
                </a:extLst>
              </a:tr>
              <a:tr h="152651">
                <a:tc>
                  <a:txBody>
                    <a:bodyPr/>
                    <a:lstStyle/>
                    <a:p>
                      <a:pPr algn="ctr" rtl="0" fontAlgn="b"/>
                      <a:r>
                        <a:rPr lang="en-US" sz="1050" u="none" strike="noStrike" dirty="0">
                          <a:solidFill>
                            <a:schemeClr val="bg1"/>
                          </a:solidFill>
                          <a:effectLst/>
                          <a:latin typeface="Times New Roman" panose="02020603050405020304" pitchFamily="18" charset="0"/>
                          <a:cs typeface="Times New Roman" panose="02020603050405020304" pitchFamily="18" charset="0"/>
                        </a:rPr>
                        <a:t>85%</a:t>
                      </a:r>
                      <a:endParaRPr lang="en-US" sz="1050" b="1" i="0" u="none" strike="noStrike" dirty="0">
                        <a:solidFill>
                          <a:schemeClr val="bg1"/>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solidFill>
                  </a:tcPr>
                </a:tc>
                <a:tc>
                  <a:txBody>
                    <a:bodyPr/>
                    <a:lstStyle/>
                    <a:p>
                      <a:pPr algn="ctr" rtl="0" fontAlgn="b"/>
                      <a:r>
                        <a:rPr lang="en-US" sz="1050" u="none" strike="noStrike" dirty="0">
                          <a:solidFill>
                            <a:schemeClr val="bg1">
                              <a:lumMod val="50000"/>
                            </a:schemeClr>
                          </a:solidFill>
                          <a:effectLst/>
                          <a:latin typeface="Times New Roman" panose="02020603050405020304" pitchFamily="18" charset="0"/>
                          <a:cs typeface="Times New Roman" panose="02020603050405020304" pitchFamily="18" charset="0"/>
                        </a:rPr>
                        <a:t>9%</a:t>
                      </a:r>
                      <a:endParaRPr lang="en-US" sz="1050" b="0" i="0" u="none" strike="noStrike" dirty="0">
                        <a:solidFill>
                          <a:schemeClr val="bg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a:solidFill>
                            <a:srgbClr val="000000"/>
                          </a:solidFill>
                          <a:effectLst/>
                          <a:latin typeface="Times New Roman" panose="02020603050405020304" pitchFamily="18" charset="0"/>
                          <a:cs typeface="Times New Roman" panose="02020603050405020304" pitchFamily="18" charset="0"/>
                        </a:rPr>
                        <a:t>1%</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dirty="0">
                          <a:solidFill>
                            <a:schemeClr val="bg1">
                              <a:lumMod val="50000"/>
                            </a:schemeClr>
                          </a:solidFill>
                          <a:effectLst/>
                          <a:latin typeface="Times New Roman" panose="02020603050405020304" pitchFamily="18" charset="0"/>
                          <a:cs typeface="Times New Roman" panose="02020603050405020304" pitchFamily="18" charset="0"/>
                        </a:rPr>
                        <a:t>3%</a:t>
                      </a:r>
                      <a:endParaRPr lang="en-US" sz="1050" b="0" i="0" u="none" strike="noStrike" dirty="0">
                        <a:solidFill>
                          <a:schemeClr val="bg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dirty="0">
                          <a:solidFill>
                            <a:srgbClr val="000000"/>
                          </a:solidFill>
                          <a:effectLst/>
                          <a:latin typeface="Times New Roman" panose="02020603050405020304" pitchFamily="18" charset="0"/>
                          <a:cs typeface="Times New Roman" panose="02020603050405020304" pitchFamily="18" charset="0"/>
                        </a:rPr>
                        <a:t>5%</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dirty="0">
                          <a:solidFill>
                            <a:schemeClr val="bg1">
                              <a:lumMod val="50000"/>
                            </a:schemeClr>
                          </a:solidFill>
                          <a:effectLst/>
                          <a:latin typeface="Times New Roman" panose="02020603050405020304" pitchFamily="18" charset="0"/>
                          <a:cs typeface="Times New Roman" panose="02020603050405020304" pitchFamily="18" charset="0"/>
                        </a:rPr>
                        <a:t>9%</a:t>
                      </a:r>
                      <a:endParaRPr lang="en-US" sz="1050" b="0" i="0" u="none" strike="noStrike" dirty="0">
                        <a:solidFill>
                          <a:schemeClr val="bg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dirty="0">
                          <a:solidFill>
                            <a:srgbClr val="000000"/>
                          </a:solidFill>
                          <a:effectLst/>
                          <a:latin typeface="Times New Roman" panose="02020603050405020304" pitchFamily="18" charset="0"/>
                          <a:cs typeface="Times New Roman" panose="02020603050405020304" pitchFamily="18" charset="0"/>
                        </a:rPr>
                        <a:t>1%</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dirty="0">
                          <a:solidFill>
                            <a:schemeClr val="bg1">
                              <a:lumMod val="50000"/>
                            </a:schemeClr>
                          </a:solidFill>
                          <a:effectLst/>
                          <a:latin typeface="Times New Roman" panose="02020603050405020304" pitchFamily="18" charset="0"/>
                          <a:cs typeface="Times New Roman" panose="02020603050405020304" pitchFamily="18" charset="0"/>
                        </a:rPr>
                        <a:t>2%</a:t>
                      </a:r>
                      <a:endParaRPr lang="en-US" sz="1050" b="0" i="0" u="none" strike="noStrike" dirty="0">
                        <a:solidFill>
                          <a:schemeClr val="bg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dirty="0">
                          <a:solidFill>
                            <a:srgbClr val="000000"/>
                          </a:solidFill>
                          <a:effectLst/>
                          <a:latin typeface="Times New Roman" panose="02020603050405020304" pitchFamily="18" charset="0"/>
                          <a:cs typeface="Times New Roman" panose="02020603050405020304" pitchFamily="18" charset="0"/>
                        </a:rPr>
                        <a:t>1%</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dirty="0">
                          <a:solidFill>
                            <a:schemeClr val="bg1">
                              <a:lumMod val="50000"/>
                            </a:schemeClr>
                          </a:solidFill>
                          <a:effectLst/>
                          <a:latin typeface="Times New Roman" panose="02020603050405020304" pitchFamily="18" charset="0"/>
                          <a:cs typeface="Times New Roman" panose="02020603050405020304" pitchFamily="18" charset="0"/>
                        </a:rPr>
                        <a:t>10%</a:t>
                      </a:r>
                      <a:endParaRPr lang="en-US" sz="1050" b="0" i="0" u="none" strike="noStrike" dirty="0">
                        <a:solidFill>
                          <a:schemeClr val="bg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a:solidFill>
                            <a:srgbClr val="000000"/>
                          </a:solidFill>
                          <a:effectLst/>
                          <a:latin typeface="Times New Roman" panose="02020603050405020304" pitchFamily="18" charset="0"/>
                          <a:cs typeface="Times New Roman" panose="02020603050405020304" pitchFamily="18" charset="0"/>
                        </a:rPr>
                        <a:t>6%</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4126097352"/>
                  </a:ext>
                </a:extLst>
              </a:tr>
              <a:tr h="152651">
                <a:tc>
                  <a:txBody>
                    <a:bodyPr/>
                    <a:lstStyle/>
                    <a:p>
                      <a:pPr algn="ctr" rtl="0" fontAlgn="b"/>
                      <a:r>
                        <a:rPr lang="en-US" sz="1050" u="none" strike="noStrike" dirty="0">
                          <a:solidFill>
                            <a:schemeClr val="bg1"/>
                          </a:solidFill>
                          <a:effectLst/>
                          <a:latin typeface="Times New Roman" panose="02020603050405020304" pitchFamily="18" charset="0"/>
                          <a:cs typeface="Times New Roman" panose="02020603050405020304" pitchFamily="18" charset="0"/>
                        </a:rPr>
                        <a:t>95%</a:t>
                      </a:r>
                      <a:endParaRPr lang="en-US" sz="1050" b="1" i="0" u="none" strike="noStrike" dirty="0">
                        <a:solidFill>
                          <a:schemeClr val="bg1"/>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solidFill>
                  </a:tcPr>
                </a:tc>
                <a:tc>
                  <a:txBody>
                    <a:bodyPr/>
                    <a:lstStyle/>
                    <a:p>
                      <a:pPr algn="ctr" rtl="0" fontAlgn="b"/>
                      <a:r>
                        <a:rPr lang="en-US" sz="1050" u="none" strike="noStrike" dirty="0">
                          <a:solidFill>
                            <a:schemeClr val="bg1">
                              <a:lumMod val="50000"/>
                            </a:schemeClr>
                          </a:solidFill>
                          <a:effectLst/>
                          <a:latin typeface="Times New Roman" panose="02020603050405020304" pitchFamily="18" charset="0"/>
                          <a:cs typeface="Times New Roman" panose="02020603050405020304" pitchFamily="18" charset="0"/>
                        </a:rPr>
                        <a:t>12%</a:t>
                      </a:r>
                      <a:endParaRPr lang="en-US" sz="1050" b="0" i="0" u="none" strike="noStrike" dirty="0">
                        <a:solidFill>
                          <a:schemeClr val="bg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a:solidFill>
                            <a:srgbClr val="000000"/>
                          </a:solidFill>
                          <a:effectLst/>
                          <a:latin typeface="Times New Roman" panose="02020603050405020304" pitchFamily="18" charset="0"/>
                          <a:cs typeface="Times New Roman" panose="02020603050405020304" pitchFamily="18" charset="0"/>
                        </a:rPr>
                        <a:t>1%</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dirty="0">
                          <a:solidFill>
                            <a:schemeClr val="bg1">
                              <a:lumMod val="50000"/>
                            </a:schemeClr>
                          </a:solidFill>
                          <a:effectLst/>
                          <a:latin typeface="Times New Roman" panose="02020603050405020304" pitchFamily="18" charset="0"/>
                          <a:cs typeface="Times New Roman" panose="02020603050405020304" pitchFamily="18" charset="0"/>
                        </a:rPr>
                        <a:t>4%</a:t>
                      </a:r>
                      <a:endParaRPr lang="en-US" sz="1050" b="0" i="0" u="none" strike="noStrike" dirty="0">
                        <a:solidFill>
                          <a:schemeClr val="bg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dirty="0">
                          <a:solidFill>
                            <a:srgbClr val="000000"/>
                          </a:solidFill>
                          <a:effectLst/>
                          <a:latin typeface="Times New Roman" panose="02020603050405020304" pitchFamily="18" charset="0"/>
                          <a:cs typeface="Times New Roman" panose="02020603050405020304" pitchFamily="18" charset="0"/>
                        </a:rPr>
                        <a:t>1%</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dirty="0">
                          <a:solidFill>
                            <a:schemeClr val="bg1">
                              <a:lumMod val="50000"/>
                            </a:schemeClr>
                          </a:solidFill>
                          <a:effectLst/>
                          <a:latin typeface="Times New Roman" panose="02020603050405020304" pitchFamily="18" charset="0"/>
                          <a:cs typeface="Times New Roman" panose="02020603050405020304" pitchFamily="18" charset="0"/>
                        </a:rPr>
                        <a:t>7%</a:t>
                      </a:r>
                      <a:endParaRPr lang="en-US" sz="1050" b="0" i="0" u="none" strike="noStrike" dirty="0">
                        <a:solidFill>
                          <a:schemeClr val="bg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a:solidFill>
                            <a:srgbClr val="000000"/>
                          </a:solidFill>
                          <a:effectLst/>
                          <a:latin typeface="Times New Roman" panose="02020603050405020304" pitchFamily="18" charset="0"/>
                          <a:cs typeface="Times New Roman" panose="02020603050405020304" pitchFamily="18" charset="0"/>
                        </a:rPr>
                        <a:t>1%</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a:solidFill>
                            <a:schemeClr val="bg1">
                              <a:lumMod val="50000"/>
                            </a:schemeClr>
                          </a:solidFill>
                          <a:effectLst/>
                          <a:latin typeface="Times New Roman" panose="02020603050405020304" pitchFamily="18" charset="0"/>
                          <a:cs typeface="Times New Roman" panose="02020603050405020304" pitchFamily="18" charset="0"/>
                        </a:rPr>
                        <a:t>2%</a:t>
                      </a:r>
                      <a:endParaRPr lang="en-US" sz="1050" b="0" i="0" u="none" strike="noStrike">
                        <a:solidFill>
                          <a:schemeClr val="bg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a:solidFill>
                            <a:srgbClr val="000000"/>
                          </a:solidFill>
                          <a:effectLst/>
                          <a:latin typeface="Times New Roman" panose="02020603050405020304" pitchFamily="18" charset="0"/>
                          <a:cs typeface="Times New Roman" panose="02020603050405020304" pitchFamily="18" charset="0"/>
                        </a:rPr>
                        <a:t>0%</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dirty="0">
                          <a:solidFill>
                            <a:schemeClr val="bg1">
                              <a:lumMod val="50000"/>
                            </a:schemeClr>
                          </a:solidFill>
                          <a:effectLst/>
                          <a:latin typeface="Times New Roman" panose="02020603050405020304" pitchFamily="18" charset="0"/>
                          <a:cs typeface="Times New Roman" panose="02020603050405020304" pitchFamily="18" charset="0"/>
                        </a:rPr>
                        <a:t>14%</a:t>
                      </a:r>
                      <a:endParaRPr lang="en-US" sz="1050" b="0" i="0" u="none" strike="noStrike" dirty="0">
                        <a:solidFill>
                          <a:schemeClr val="bg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a:solidFill>
                            <a:srgbClr val="000000"/>
                          </a:solidFill>
                          <a:effectLst/>
                          <a:latin typeface="Times New Roman" panose="02020603050405020304" pitchFamily="18" charset="0"/>
                          <a:cs typeface="Times New Roman" panose="02020603050405020304" pitchFamily="18" charset="0"/>
                        </a:rPr>
                        <a:t>4%</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3026198610"/>
                  </a:ext>
                </a:extLst>
              </a:tr>
              <a:tr h="0">
                <a:tc>
                  <a:txBody>
                    <a:bodyPr/>
                    <a:lstStyle/>
                    <a:p>
                      <a:pPr algn="ctr" rtl="0" fontAlgn="b"/>
                      <a:r>
                        <a:rPr lang="en-US" sz="1050" u="none" strike="noStrike" dirty="0">
                          <a:solidFill>
                            <a:schemeClr val="bg1"/>
                          </a:solidFill>
                          <a:effectLst/>
                          <a:latin typeface="Times New Roman" panose="02020603050405020304" pitchFamily="18" charset="0"/>
                          <a:cs typeface="Times New Roman" panose="02020603050405020304" pitchFamily="18" charset="0"/>
                        </a:rPr>
                        <a:t>100%</a:t>
                      </a:r>
                      <a:endParaRPr lang="en-US" sz="1050" b="1" i="0" u="none" strike="noStrike" dirty="0">
                        <a:solidFill>
                          <a:schemeClr val="bg1"/>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solidFill>
                  </a:tcPr>
                </a:tc>
                <a:tc>
                  <a:txBody>
                    <a:bodyPr/>
                    <a:lstStyle/>
                    <a:p>
                      <a:pPr algn="ctr" rtl="0" fontAlgn="b"/>
                      <a:r>
                        <a:rPr lang="en-US" sz="1050" u="none" strike="noStrike" dirty="0">
                          <a:solidFill>
                            <a:schemeClr val="bg1">
                              <a:lumMod val="50000"/>
                            </a:schemeClr>
                          </a:solidFill>
                          <a:effectLst/>
                          <a:latin typeface="Times New Roman" panose="02020603050405020304" pitchFamily="18" charset="0"/>
                          <a:cs typeface="Times New Roman" panose="02020603050405020304" pitchFamily="18" charset="0"/>
                        </a:rPr>
                        <a:t>8%</a:t>
                      </a:r>
                      <a:endParaRPr lang="en-US" sz="1050" b="0" i="0" u="none" strike="noStrike" dirty="0">
                        <a:solidFill>
                          <a:schemeClr val="bg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a:solidFill>
                            <a:srgbClr val="000000"/>
                          </a:solidFill>
                          <a:effectLst/>
                          <a:latin typeface="Times New Roman" panose="02020603050405020304" pitchFamily="18" charset="0"/>
                          <a:cs typeface="Times New Roman" panose="02020603050405020304" pitchFamily="18" charset="0"/>
                        </a:rPr>
                        <a:t>0%</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dirty="0">
                          <a:solidFill>
                            <a:schemeClr val="bg1">
                              <a:lumMod val="50000"/>
                            </a:schemeClr>
                          </a:solidFill>
                          <a:effectLst/>
                          <a:latin typeface="Times New Roman" panose="02020603050405020304" pitchFamily="18" charset="0"/>
                          <a:cs typeface="Times New Roman" panose="02020603050405020304" pitchFamily="18" charset="0"/>
                        </a:rPr>
                        <a:t>2%</a:t>
                      </a:r>
                      <a:endParaRPr lang="en-US" sz="1050" b="0" i="0" u="none" strike="noStrike" dirty="0">
                        <a:solidFill>
                          <a:schemeClr val="bg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a:solidFill>
                            <a:srgbClr val="000000"/>
                          </a:solidFill>
                          <a:effectLst/>
                          <a:latin typeface="Times New Roman" panose="02020603050405020304" pitchFamily="18" charset="0"/>
                          <a:cs typeface="Times New Roman" panose="02020603050405020304" pitchFamily="18" charset="0"/>
                        </a:rPr>
                        <a:t>1%</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dirty="0">
                          <a:solidFill>
                            <a:schemeClr val="bg1">
                              <a:lumMod val="50000"/>
                            </a:schemeClr>
                          </a:solidFill>
                          <a:effectLst/>
                          <a:latin typeface="Times New Roman" panose="02020603050405020304" pitchFamily="18" charset="0"/>
                          <a:cs typeface="Times New Roman" panose="02020603050405020304" pitchFamily="18" charset="0"/>
                        </a:rPr>
                        <a:t>8%</a:t>
                      </a:r>
                      <a:endParaRPr lang="en-US" sz="1050" b="0" i="0" u="none" strike="noStrike" dirty="0">
                        <a:solidFill>
                          <a:schemeClr val="bg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a:solidFill>
                            <a:srgbClr val="000000"/>
                          </a:solidFill>
                          <a:effectLst/>
                          <a:latin typeface="Times New Roman" panose="02020603050405020304" pitchFamily="18" charset="0"/>
                          <a:cs typeface="Times New Roman" panose="02020603050405020304" pitchFamily="18" charset="0"/>
                        </a:rPr>
                        <a:t>1%</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dirty="0">
                          <a:solidFill>
                            <a:schemeClr val="bg1">
                              <a:lumMod val="50000"/>
                            </a:schemeClr>
                          </a:solidFill>
                          <a:effectLst/>
                          <a:latin typeface="Times New Roman" panose="02020603050405020304" pitchFamily="18" charset="0"/>
                          <a:cs typeface="Times New Roman" panose="02020603050405020304" pitchFamily="18" charset="0"/>
                        </a:rPr>
                        <a:t>3%</a:t>
                      </a:r>
                      <a:endParaRPr lang="en-US" sz="1050" b="0" i="0" u="none" strike="noStrike" dirty="0">
                        <a:solidFill>
                          <a:schemeClr val="bg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a:solidFill>
                            <a:srgbClr val="000000"/>
                          </a:solidFill>
                          <a:effectLst/>
                          <a:latin typeface="Times New Roman" panose="02020603050405020304" pitchFamily="18" charset="0"/>
                          <a:cs typeface="Times New Roman" panose="02020603050405020304" pitchFamily="18" charset="0"/>
                        </a:rPr>
                        <a:t>0%</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dirty="0">
                          <a:solidFill>
                            <a:schemeClr val="bg1">
                              <a:lumMod val="50000"/>
                            </a:schemeClr>
                          </a:solidFill>
                          <a:effectLst/>
                          <a:latin typeface="Times New Roman" panose="02020603050405020304" pitchFamily="18" charset="0"/>
                          <a:cs typeface="Times New Roman" panose="02020603050405020304" pitchFamily="18" charset="0"/>
                        </a:rPr>
                        <a:t>8%</a:t>
                      </a:r>
                      <a:endParaRPr lang="en-US" sz="1050" b="0" i="0" u="none" strike="noStrike" dirty="0">
                        <a:solidFill>
                          <a:schemeClr val="bg1">
                            <a:lumMod val="50000"/>
                          </a:schemeClr>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rtl="0" fontAlgn="b"/>
                      <a:r>
                        <a:rPr lang="en-US" sz="1050" u="none" strike="noStrike" dirty="0">
                          <a:solidFill>
                            <a:srgbClr val="000000"/>
                          </a:solidFill>
                          <a:effectLst/>
                          <a:latin typeface="Times New Roman" panose="02020603050405020304" pitchFamily="18" charset="0"/>
                          <a:cs typeface="Times New Roman" panose="02020603050405020304" pitchFamily="18" charset="0"/>
                        </a:rPr>
                        <a:t>1%</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1943770113"/>
                  </a:ext>
                </a:extLst>
              </a:tr>
            </a:tbl>
          </a:graphicData>
        </a:graphic>
      </p:graphicFrame>
      <p:sp>
        <p:nvSpPr>
          <p:cNvPr id="164" name="TextBox 163">
            <a:extLst>
              <a:ext uri="{FF2B5EF4-FFF2-40B4-BE49-F238E27FC236}">
                <a16:creationId xmlns:a16="http://schemas.microsoft.com/office/drawing/2014/main" id="{AD8C8A2A-29E1-411B-B9B4-E479CECE27AA}"/>
              </a:ext>
            </a:extLst>
          </p:cNvPr>
          <p:cNvSpPr txBox="1"/>
          <p:nvPr/>
        </p:nvSpPr>
        <p:spPr>
          <a:xfrm>
            <a:off x="21215408" y="10156303"/>
            <a:ext cx="11462261" cy="584775"/>
          </a:xfrm>
          <a:prstGeom prst="rect">
            <a:avLst/>
          </a:prstGeom>
          <a:solidFill>
            <a:srgbClr val="4A245E"/>
          </a:solidFill>
        </p:spPr>
        <p:txBody>
          <a:bodyPr wrap="square" tIns="182880" bIns="182880">
            <a:spAutoFit/>
          </a:bodyPr>
          <a:lstStyle/>
          <a:p>
            <a:pPr>
              <a:spcBef>
                <a:spcPts val="0"/>
              </a:spcBef>
              <a:spcAft>
                <a:spcPts val="0"/>
              </a:spcAft>
              <a:defRPr/>
            </a:pPr>
            <a:r>
              <a:rPr lang="en-US" sz="1400" b="1" dirty="0">
                <a:solidFill>
                  <a:schemeClr val="bg1"/>
                </a:solidFill>
                <a:latin typeface="+mj-lt"/>
              </a:rPr>
              <a:t>Table 4. Separation variability (% CV) in 3 replicate readings ≥ 5 µm</a:t>
            </a:r>
            <a:endParaRPr lang="en-US" sz="1400" dirty="0">
              <a:solidFill>
                <a:schemeClr val="bg1"/>
              </a:solidFill>
              <a:latin typeface="+mj-lt"/>
            </a:endParaRPr>
          </a:p>
        </p:txBody>
      </p:sp>
      <p:sp>
        <p:nvSpPr>
          <p:cNvPr id="165" name="TextBox 164">
            <a:extLst>
              <a:ext uri="{FF2B5EF4-FFF2-40B4-BE49-F238E27FC236}">
                <a16:creationId xmlns:a16="http://schemas.microsoft.com/office/drawing/2014/main" id="{2597D3E1-E5A9-456C-8318-0DAE612C5F7E}"/>
              </a:ext>
            </a:extLst>
          </p:cNvPr>
          <p:cNvSpPr txBox="1"/>
          <p:nvPr/>
        </p:nvSpPr>
        <p:spPr>
          <a:xfrm>
            <a:off x="19354501" y="12528948"/>
            <a:ext cx="1530592" cy="230832"/>
          </a:xfrm>
          <a:prstGeom prst="rect">
            <a:avLst/>
          </a:prstGeom>
          <a:solidFill>
            <a:schemeClr val="bg1"/>
          </a:solidFill>
        </p:spPr>
        <p:txBody>
          <a:bodyPr wrap="square" rtlCol="0">
            <a:spAutoFit/>
          </a:bodyPr>
          <a:lstStyle/>
          <a:p>
            <a:r>
              <a:rPr lang="en-US" sz="900" dirty="0">
                <a:latin typeface="+mj-lt"/>
                <a:cs typeface="Times New Roman" panose="02020603050405020304" pitchFamily="18" charset="0"/>
              </a:rPr>
              <a:t>Theoretical Silicone, %</a:t>
            </a:r>
          </a:p>
        </p:txBody>
      </p:sp>
      <p:grpSp>
        <p:nvGrpSpPr>
          <p:cNvPr id="32" name="Group 31">
            <a:extLst>
              <a:ext uri="{FF2B5EF4-FFF2-40B4-BE49-F238E27FC236}">
                <a16:creationId xmlns:a16="http://schemas.microsoft.com/office/drawing/2014/main" id="{56DCE0E4-34DD-417C-9DE6-D280D1AD9505}"/>
              </a:ext>
            </a:extLst>
          </p:cNvPr>
          <p:cNvGrpSpPr/>
          <p:nvPr/>
        </p:nvGrpSpPr>
        <p:grpSpPr>
          <a:xfrm>
            <a:off x="26171070" y="1981200"/>
            <a:ext cx="3555471" cy="952881"/>
            <a:chOff x="26266822" y="2083773"/>
            <a:chExt cx="3555471" cy="952881"/>
          </a:xfrm>
        </p:grpSpPr>
        <p:pic>
          <p:nvPicPr>
            <p:cNvPr id="14" name="Picture 13">
              <a:extLst>
                <a:ext uri="{FF2B5EF4-FFF2-40B4-BE49-F238E27FC236}">
                  <a16:creationId xmlns:a16="http://schemas.microsoft.com/office/drawing/2014/main" id="{E72E1931-8E68-4B69-9423-A2F359E847BC}"/>
                </a:ext>
              </a:extLst>
            </p:cNvPr>
            <p:cNvPicPr>
              <a:picLocks noChangeAspect="1"/>
            </p:cNvPicPr>
            <p:nvPr/>
          </p:nvPicPr>
          <p:blipFill>
            <a:blip r:embed="rId44" cstate="print">
              <a:extLst>
                <a:ext uri="{28A0092B-C50C-407E-A947-70E740481C1C}">
                  <a14:useLocalDpi xmlns:a14="http://schemas.microsoft.com/office/drawing/2010/main" val="0"/>
                </a:ext>
              </a:extLst>
            </a:blip>
            <a:stretch>
              <a:fillRect/>
            </a:stretch>
          </p:blipFill>
          <p:spPr>
            <a:xfrm>
              <a:off x="26312465" y="2083773"/>
              <a:ext cx="2356349" cy="706643"/>
            </a:xfrm>
            <a:prstGeom prst="rect">
              <a:avLst/>
            </a:prstGeom>
          </p:spPr>
        </p:pic>
        <p:pic>
          <p:nvPicPr>
            <p:cNvPr id="23" name="Picture 22">
              <a:extLst>
                <a:ext uri="{FF2B5EF4-FFF2-40B4-BE49-F238E27FC236}">
                  <a16:creationId xmlns:a16="http://schemas.microsoft.com/office/drawing/2014/main" id="{9CFF7E7D-B1FB-49C5-8527-E761BA45A84A}"/>
                </a:ext>
              </a:extLst>
            </p:cNvPr>
            <p:cNvPicPr>
              <a:picLocks noChangeAspect="1"/>
            </p:cNvPicPr>
            <p:nvPr/>
          </p:nvPicPr>
          <p:blipFill>
            <a:blip r:embed="rId45" cstate="print">
              <a:extLst>
                <a:ext uri="{28A0092B-C50C-407E-A947-70E740481C1C}">
                  <a14:useLocalDpi xmlns:a14="http://schemas.microsoft.com/office/drawing/2010/main" val="0"/>
                </a:ext>
              </a:extLst>
            </a:blip>
            <a:stretch>
              <a:fillRect/>
            </a:stretch>
          </p:blipFill>
          <p:spPr>
            <a:xfrm>
              <a:off x="28765528" y="2285999"/>
              <a:ext cx="890562" cy="503361"/>
            </a:xfrm>
            <a:prstGeom prst="rect">
              <a:avLst/>
            </a:prstGeom>
          </p:spPr>
        </p:pic>
        <p:sp>
          <p:nvSpPr>
            <p:cNvPr id="137" name="Rectangle 136">
              <a:extLst>
                <a:ext uri="{FF2B5EF4-FFF2-40B4-BE49-F238E27FC236}">
                  <a16:creationId xmlns:a16="http://schemas.microsoft.com/office/drawing/2014/main" id="{FFC308AA-5379-4677-8CD1-DFA7D2E851A1}"/>
                </a:ext>
              </a:extLst>
            </p:cNvPr>
            <p:cNvSpPr/>
            <p:nvPr/>
          </p:nvSpPr>
          <p:spPr>
            <a:xfrm>
              <a:off x="26266822" y="2759655"/>
              <a:ext cx="3555471" cy="276999"/>
            </a:xfrm>
            <a:prstGeom prst="rect">
              <a:avLst/>
            </a:prstGeom>
          </p:spPr>
          <p:txBody>
            <a:bodyPr wrap="square">
              <a:spAutoFit/>
            </a:bodyPr>
            <a:lstStyle/>
            <a:p>
              <a:r>
                <a:rPr lang="en-CA" sz="1200" b="1" dirty="0">
                  <a:solidFill>
                    <a:schemeClr val="bg1"/>
                  </a:solidFill>
                  <a:latin typeface="+mj-lt"/>
                </a:rPr>
                <a:t>Data Management and Analysis for Scientists</a:t>
              </a:r>
            </a:p>
          </p:txBody>
        </p:sp>
      </p:grpSp>
    </p:spTree>
  </p:cSld>
  <p:clrMapOvr>
    <a:masterClrMapping/>
  </p:clrMapOvr>
</p:sld>
</file>

<file path=ppt/theme/theme1.xml><?xml version="1.0" encoding="utf-8"?>
<a:theme xmlns:a="http://schemas.openxmlformats.org/drawingml/2006/main" name="Default Design">
  <a:themeElements>
    <a:clrScheme name="Pfizer Biotech Colors">
      <a:dk1>
        <a:srgbClr val="616365"/>
      </a:dk1>
      <a:lt1>
        <a:srgbClr val="FFFFFF"/>
      </a:lt1>
      <a:dk2>
        <a:srgbClr val="0093CF"/>
      </a:dk2>
      <a:lt2>
        <a:srgbClr val="FFFFFF"/>
      </a:lt2>
      <a:accent1>
        <a:srgbClr val="4A245E"/>
      </a:accent1>
      <a:accent2>
        <a:srgbClr val="0093CF"/>
      </a:accent2>
      <a:accent3>
        <a:srgbClr val="75D1E0"/>
      </a:accent3>
      <a:accent4>
        <a:srgbClr val="002596"/>
      </a:accent4>
      <a:accent5>
        <a:srgbClr val="D6006E"/>
      </a:accent5>
      <a:accent6>
        <a:srgbClr val="7DBA00"/>
      </a:accent6>
      <a:hlink>
        <a:srgbClr val="0093CF"/>
      </a:hlink>
      <a:folHlink>
        <a:srgbClr val="0093CF"/>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3.xml><?xml version="1.0" encoding="utf-8"?>
<LongProperties xmlns="http://schemas.microsoft.com/office/2006/metadata/longProperties"/>
</file>

<file path=customXml/item4.xml><?xml version="1.0" encoding="utf-8"?>
<ct:contentTypeSchema xmlns:ct="http://schemas.microsoft.com/office/2006/metadata/contentType" xmlns:ma="http://schemas.microsoft.com/office/2006/metadata/properties/metaAttributes" ct:_="" ma:_="" ma:contentTypeName="Document" ma:contentTypeID="0x010100A9F8A6B82931064A84090106FC77B3C0" ma:contentTypeVersion="4" ma:contentTypeDescription="Create a new document." ma:contentTypeScope="" ma:versionID="55518a14086788dac0e93119f6fdb28d">
  <xsd:schema xmlns:xsd="http://www.w3.org/2001/XMLSchema" xmlns:xs="http://www.w3.org/2001/XMLSchema" xmlns:p="http://schemas.microsoft.com/office/2006/metadata/properties" xmlns:ns2="6c2b7f1a-d077-4292-b4d7-863207734e0e" targetNamespace="http://schemas.microsoft.com/office/2006/metadata/properties" ma:root="true" ma:fieldsID="d649780512e89761a0632af1d6ef92fa" ns2:_="">
    <xsd:import namespace="6c2b7f1a-d077-4292-b4d7-863207734e0e"/>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c2b7f1a-d077-4292-b4d7-863207734e0e"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p:properties xmlns:p="http://schemas.microsoft.com/office/2006/metadata/properties" xmlns:xsi="http://www.w3.org/2001/XMLSchema-instance" xmlns:pc="http://schemas.microsoft.com/office/infopath/2007/PartnerControls">
  <documentManagement>
    <_dlc_DocId xmlns="6c2b7f1a-d077-4292-b4d7-863207734e0e">FFQAP6237ND6-125-23</_dlc_DocId>
    <_dlc_DocIdUrl xmlns="6c2b7f1a-d077-4292-b4d7-863207734e0e">
      <Url>http://ecfmp.pfizer.com/btxps/BIOS/_layouts/DocIdRedir.aspx?ID=FFQAP6237ND6-125-23</Url>
      <Description>FFQAP6237ND6-125-23</Description>
    </_dlc_DocIdUrl>
  </documentManagement>
</p:properties>
</file>

<file path=customXml/itemProps1.xml><?xml version="1.0" encoding="utf-8"?>
<ds:datastoreItem xmlns:ds="http://schemas.openxmlformats.org/officeDocument/2006/customXml" ds:itemID="{4A220FCF-F860-4032-8419-84D20BC25D8F}">
  <ds:schemaRefs>
    <ds:schemaRef ds:uri="http://schemas.microsoft.com/sharepoint/v3/contenttype/forms"/>
  </ds:schemaRefs>
</ds:datastoreItem>
</file>

<file path=customXml/itemProps2.xml><?xml version="1.0" encoding="utf-8"?>
<ds:datastoreItem xmlns:ds="http://schemas.openxmlformats.org/officeDocument/2006/customXml" ds:itemID="{8FAE77CA-A116-42FE-A1A1-025C4E3C72FF}">
  <ds:schemaRefs>
    <ds:schemaRef ds:uri="http://schemas.microsoft.com/sharepoint/events"/>
  </ds:schemaRefs>
</ds:datastoreItem>
</file>

<file path=customXml/itemProps3.xml><?xml version="1.0" encoding="utf-8"?>
<ds:datastoreItem xmlns:ds="http://schemas.openxmlformats.org/officeDocument/2006/customXml" ds:itemID="{92A6BD75-2356-43B2-85A2-437EFBE7B48C}">
  <ds:schemaRefs>
    <ds:schemaRef ds:uri="http://schemas.microsoft.com/office/2006/metadata/longProperties"/>
  </ds:schemaRefs>
</ds:datastoreItem>
</file>

<file path=customXml/itemProps4.xml><?xml version="1.0" encoding="utf-8"?>
<ds:datastoreItem xmlns:ds="http://schemas.openxmlformats.org/officeDocument/2006/customXml" ds:itemID="{58FB4055-9004-4643-9972-AB8D82BF2A0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c2b7f1a-d077-4292-b4d7-863207734e0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5.xml><?xml version="1.0" encoding="utf-8"?>
<ds:datastoreItem xmlns:ds="http://schemas.openxmlformats.org/officeDocument/2006/customXml" ds:itemID="{3AC00E1E-AC31-4D3F-85CA-C404F214F50B}">
  <ds:schemaRefs>
    <ds:schemaRef ds:uri="http://purl.org/dc/terms/"/>
    <ds:schemaRef ds:uri="http://schemas.microsoft.com/office/infopath/2007/PartnerControls"/>
    <ds:schemaRef ds:uri="http://purl.org/dc/dcmitype/"/>
    <ds:schemaRef ds:uri="http://schemas.microsoft.com/office/2006/documentManagement/types"/>
    <ds:schemaRef ds:uri="http://www.w3.org/XML/1998/namespace"/>
    <ds:schemaRef ds:uri="http://schemas.openxmlformats.org/package/2006/metadata/core-properties"/>
    <ds:schemaRef ds:uri="6c2b7f1a-d077-4292-b4d7-863207734e0e"/>
    <ds:schemaRef ds:uri="http://schemas.microsoft.com/office/2006/metadata/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
  <TotalTime>13</TotalTime>
  <Words>3088</Words>
  <Application>Microsoft Office PowerPoint</Application>
  <PresentationFormat>Custom</PresentationFormat>
  <Paragraphs>432</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ＭＳ Ｐゴシック</vt:lpstr>
      <vt:lpstr>Arial</vt:lpstr>
      <vt:lpstr>Calibri</vt:lpstr>
      <vt:lpstr>Times New Roman</vt:lpstr>
      <vt:lpstr>Default Design</vt:lpstr>
      <vt:lpstr>PowerPoint Presentation</vt:lpstr>
    </vt:vector>
  </TitlesOfParts>
  <Company>RR Donnelley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Pfizer Biotech Poster Template_94x46</dc:title>
  <dc:creator>garajagopal</dc:creator>
  <cp:lastModifiedBy>Torres, Ekaterina</cp:lastModifiedBy>
  <cp:revision>166</cp:revision>
  <cp:lastPrinted>2019-06-04T21:48:16Z</cp:lastPrinted>
  <dcterms:created xsi:type="dcterms:W3CDTF">2012-11-26T11:19:08Z</dcterms:created>
  <dcterms:modified xsi:type="dcterms:W3CDTF">2019-06-28T22:42:23Z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
    <vt:lpwstr>FFQAP6237ND6-26-11</vt:lpwstr>
  </property>
  <property fmtid="{D5CDD505-2E9C-101B-9397-08002B2CF9AE}" pid="3" name="_dlc_DocIdItemGuid">
    <vt:lpwstr>94acdf9d-a23c-4b4d-bf88-8df5ff0a15f7</vt:lpwstr>
  </property>
  <property fmtid="{D5CDD505-2E9C-101B-9397-08002B2CF9AE}" pid="4" name="_dlc_DocIdUrl">
    <vt:lpwstr>http://ecfmp.pfizer.com/btxps/BIOS/_layouts/DocIdRedir.aspx?ID=FFQAP6237ND6-26-11, FFQAP6237ND6-26-11</vt:lpwstr>
  </property>
  <property fmtid="{D5CDD505-2E9C-101B-9397-08002B2CF9AE}" pid="5" name="ArticulateGUID">
    <vt:lpwstr>B571218C-8032-4FE4-8A59-F191ED94842C</vt:lpwstr>
  </property>
  <property fmtid="{D5CDD505-2E9C-101B-9397-08002B2CF9AE}" pid="6" name="ArticulatePath">
    <vt:lpwstr>http://ecfmp.pfizer.com/btxps/BIOS/SiteAssets/Wiki%20Library/Pfizer%20Biotech%20Community%20Templates/Pfizer%20Biotech%20Slide%20Template_Final</vt:lpwstr>
  </property>
  <property fmtid="{D5CDD505-2E9C-101B-9397-08002B2CF9AE}" pid="7" name="ContentTypeId">
    <vt:lpwstr>0x010100A9F8A6B82931064A84090106FC77B3C0</vt:lpwstr>
  </property>
  <property fmtid="{D5CDD505-2E9C-101B-9397-08002B2CF9AE}" pid="8" name="Order">
    <vt:r8>1500</vt:r8>
  </property>
</Properties>
</file>