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91" r:id="rId2"/>
    <p:sldId id="256" r:id="rId3"/>
    <p:sldId id="352" r:id="rId4"/>
    <p:sldId id="366" r:id="rId5"/>
    <p:sldId id="383" r:id="rId6"/>
    <p:sldId id="365" r:id="rId7"/>
    <p:sldId id="367" r:id="rId8"/>
    <p:sldId id="258" r:id="rId9"/>
    <p:sldId id="368" r:id="rId10"/>
    <p:sldId id="369" r:id="rId11"/>
    <p:sldId id="370" r:id="rId12"/>
    <p:sldId id="378" r:id="rId13"/>
    <p:sldId id="371" r:id="rId14"/>
    <p:sldId id="372" r:id="rId15"/>
    <p:sldId id="373" r:id="rId16"/>
    <p:sldId id="374" r:id="rId17"/>
    <p:sldId id="379" r:id="rId18"/>
    <p:sldId id="376" r:id="rId19"/>
    <p:sldId id="354" r:id="rId20"/>
    <p:sldId id="377" r:id="rId21"/>
    <p:sldId id="380" r:id="rId22"/>
    <p:sldId id="381" r:id="rId23"/>
    <p:sldId id="385" r:id="rId24"/>
    <p:sldId id="386" r:id="rId25"/>
    <p:sldId id="388" r:id="rId26"/>
    <p:sldId id="389" r:id="rId27"/>
    <p:sldId id="387" r:id="rId28"/>
    <p:sldId id="390" r:id="rId29"/>
    <p:sldId id="350" r:id="rId30"/>
    <p:sldId id="392" r:id="rId31"/>
  </p:sldIdLst>
  <p:sldSz cx="9144000" cy="6858000" type="screen4x3"/>
  <p:notesSz cx="7010400" cy="92964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59967"/>
    <a:srgbClr val="9EA173"/>
    <a:srgbClr val="33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25" autoAdjust="0"/>
    <p:restoredTop sz="94606"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850"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7010400"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300" tIns="46150" rIns="92300" bIns="46150" numCol="1" anchor="t" anchorCtr="0" compatLnSpc="1">
            <a:prstTxWarp prst="textNoShape">
              <a:avLst/>
            </a:prstTxWarp>
          </a:bodyPr>
          <a:lstStyle>
            <a:lvl1pPr algn="ctr" defTabSz="922338">
              <a:defRPr b="0"/>
            </a:lvl1pPr>
          </a:lstStyle>
          <a:p>
            <a:pPr>
              <a:defRPr/>
            </a:pPr>
            <a:endParaRPr lang="en-US"/>
          </a:p>
        </p:txBody>
      </p:sp>
      <p:sp>
        <p:nvSpPr>
          <p:cNvPr id="121861" name="Rectangle 5"/>
          <p:cNvSpPr>
            <a:spLocks noGrp="1" noChangeArrowheads="1"/>
          </p:cNvSpPr>
          <p:nvPr>
            <p:ph type="sldNum" sz="quarter" idx="3"/>
          </p:nvPr>
        </p:nvSpPr>
        <p:spPr bwMode="auto">
          <a:xfrm>
            <a:off x="3970338" y="8831263"/>
            <a:ext cx="3038475"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2300" tIns="46150" rIns="92300" bIns="46150" numCol="1" anchor="b" anchorCtr="0" compatLnSpc="1">
            <a:prstTxWarp prst="textNoShape">
              <a:avLst/>
            </a:prstTxWarp>
          </a:bodyPr>
          <a:lstStyle>
            <a:lvl1pPr algn="r" defTabSz="922338">
              <a:defRPr sz="1200" b="0"/>
            </a:lvl1pPr>
          </a:lstStyle>
          <a:p>
            <a:pPr>
              <a:defRPr/>
            </a:pPr>
            <a:fld id="{8C438627-9F3E-48A8-A08B-8D7B482702AD}" type="slidenum">
              <a:rPr lang="en-US"/>
              <a:pPr>
                <a:defRPr/>
              </a:pPr>
              <a:t>‹#›</a:t>
            </a:fld>
            <a:endParaRPr lang="en-US"/>
          </a:p>
        </p:txBody>
      </p:sp>
      <p:sp>
        <p:nvSpPr>
          <p:cNvPr id="121862" name="Text Box 6"/>
          <p:cNvSpPr txBox="1">
            <a:spLocks noChangeArrowheads="1"/>
          </p:cNvSpPr>
          <p:nvPr/>
        </p:nvSpPr>
        <p:spPr bwMode="auto">
          <a:xfrm>
            <a:off x="4911725" y="684213"/>
            <a:ext cx="612775" cy="276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300" tIns="46150" rIns="92300" bIns="46150">
            <a:spAutoFit/>
          </a:bodyPr>
          <a:lstStyle>
            <a:lvl1pPr defTabSz="922338">
              <a:defRPr>
                <a:solidFill>
                  <a:schemeClr val="tx1"/>
                </a:solidFill>
                <a:latin typeface="Arial" charset="0"/>
              </a:defRPr>
            </a:lvl1pPr>
            <a:lvl2pPr marL="461963" defTabSz="922338">
              <a:defRPr>
                <a:solidFill>
                  <a:schemeClr val="tx1"/>
                </a:solidFill>
                <a:latin typeface="Arial" charset="0"/>
              </a:defRPr>
            </a:lvl2pPr>
            <a:lvl3pPr marL="922338" defTabSz="922338">
              <a:defRPr>
                <a:solidFill>
                  <a:schemeClr val="tx1"/>
                </a:solidFill>
                <a:latin typeface="Arial" charset="0"/>
              </a:defRPr>
            </a:lvl3pPr>
            <a:lvl4pPr marL="1384300" defTabSz="922338">
              <a:defRPr>
                <a:solidFill>
                  <a:schemeClr val="tx1"/>
                </a:solidFill>
                <a:latin typeface="Arial" charset="0"/>
              </a:defRPr>
            </a:lvl4pPr>
            <a:lvl5pPr marL="1846263" defTabSz="922338">
              <a:defRPr>
                <a:solidFill>
                  <a:schemeClr val="tx1"/>
                </a:solidFill>
                <a:latin typeface="Arial" charset="0"/>
              </a:defRPr>
            </a:lvl5pPr>
            <a:lvl6pPr marL="2303463" defTabSz="922338" fontAlgn="base">
              <a:spcBef>
                <a:spcPct val="0"/>
              </a:spcBef>
              <a:spcAft>
                <a:spcPct val="0"/>
              </a:spcAft>
              <a:defRPr>
                <a:solidFill>
                  <a:schemeClr val="tx1"/>
                </a:solidFill>
                <a:latin typeface="Arial" charset="0"/>
              </a:defRPr>
            </a:lvl6pPr>
            <a:lvl7pPr marL="2760663" defTabSz="922338" fontAlgn="base">
              <a:spcBef>
                <a:spcPct val="0"/>
              </a:spcBef>
              <a:spcAft>
                <a:spcPct val="0"/>
              </a:spcAft>
              <a:defRPr>
                <a:solidFill>
                  <a:schemeClr val="tx1"/>
                </a:solidFill>
                <a:latin typeface="Arial" charset="0"/>
              </a:defRPr>
            </a:lvl7pPr>
            <a:lvl8pPr marL="3217863" defTabSz="922338" fontAlgn="base">
              <a:spcBef>
                <a:spcPct val="0"/>
              </a:spcBef>
              <a:spcAft>
                <a:spcPct val="0"/>
              </a:spcAft>
              <a:defRPr>
                <a:solidFill>
                  <a:schemeClr val="tx1"/>
                </a:solidFill>
                <a:latin typeface="Arial" charset="0"/>
              </a:defRPr>
            </a:lvl8pPr>
            <a:lvl9pPr marL="3675063" defTabSz="922338" fontAlgn="base">
              <a:spcBef>
                <a:spcPct val="0"/>
              </a:spcBef>
              <a:spcAft>
                <a:spcPct val="0"/>
              </a:spcAft>
              <a:defRPr>
                <a:solidFill>
                  <a:schemeClr val="tx1"/>
                </a:solidFill>
                <a:latin typeface="Arial" charset="0"/>
              </a:defRPr>
            </a:lvl9pPr>
          </a:lstStyle>
          <a:p>
            <a:pPr>
              <a:defRPr/>
            </a:pPr>
            <a:r>
              <a:rPr lang="en-US" sz="1200" u="sng"/>
              <a:t>Notes</a:t>
            </a:r>
          </a:p>
        </p:txBody>
      </p:sp>
    </p:spTree>
    <p:extLst>
      <p:ext uri="{BB962C8B-B14F-4D97-AF65-F5344CB8AC3E}">
        <p14:creationId xmlns="" xmlns:p14="http://schemas.microsoft.com/office/powerpoint/2010/main" val="6489189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38475"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3177" tIns="46588" rIns="93177" bIns="46588" numCol="1" anchor="t" anchorCtr="0" compatLnSpc="1">
            <a:prstTxWarp prst="textNoShape">
              <a:avLst/>
            </a:prstTxWarp>
          </a:bodyPr>
          <a:lstStyle>
            <a:lvl1pPr defTabSz="930275">
              <a:defRPr sz="1200" b="0"/>
            </a:lvl1pPr>
          </a:lstStyle>
          <a:p>
            <a:pPr>
              <a:defRPr/>
            </a:pPr>
            <a:endParaRPr lang="en-US"/>
          </a:p>
        </p:txBody>
      </p:sp>
      <p:sp>
        <p:nvSpPr>
          <p:cNvPr id="9219" name="Rectangle 3"/>
          <p:cNvSpPr>
            <a:spLocks noGrp="1" noChangeArrowheads="1"/>
          </p:cNvSpPr>
          <p:nvPr>
            <p:ph type="dt" idx="1"/>
          </p:nvPr>
        </p:nvSpPr>
        <p:spPr bwMode="auto">
          <a:xfrm>
            <a:off x="3970338" y="0"/>
            <a:ext cx="3038475"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3177" tIns="46588" rIns="93177" bIns="46588" numCol="1" anchor="t" anchorCtr="0" compatLnSpc="1">
            <a:prstTxWarp prst="textNoShape">
              <a:avLst/>
            </a:prstTxWarp>
          </a:bodyPr>
          <a:lstStyle>
            <a:lvl1pPr algn="r" defTabSz="930275">
              <a:defRPr sz="1200" b="0"/>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9221" name="Rectangle 5"/>
          <p:cNvSpPr>
            <a:spLocks noGrp="1" noChangeArrowheads="1"/>
          </p:cNvSpPr>
          <p:nvPr>
            <p:ph type="body" sz="quarter" idx="3"/>
          </p:nvPr>
        </p:nvSpPr>
        <p:spPr bwMode="auto">
          <a:xfrm>
            <a:off x="701675" y="4416425"/>
            <a:ext cx="5607050" cy="4181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3177" tIns="46588" rIns="93177" bIns="4658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831263"/>
            <a:ext cx="3038475"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3177" tIns="46588" rIns="93177" bIns="46588" numCol="1" anchor="b" anchorCtr="0" compatLnSpc="1">
            <a:prstTxWarp prst="textNoShape">
              <a:avLst/>
            </a:prstTxWarp>
          </a:bodyPr>
          <a:lstStyle>
            <a:lvl1pPr defTabSz="930275">
              <a:defRPr sz="1200" b="0"/>
            </a:lvl1pPr>
          </a:lstStyle>
          <a:p>
            <a:pPr>
              <a:defRPr/>
            </a:pPr>
            <a:endParaRPr lang="en-US"/>
          </a:p>
        </p:txBody>
      </p:sp>
      <p:sp>
        <p:nvSpPr>
          <p:cNvPr id="9223" name="Rectangle 7"/>
          <p:cNvSpPr>
            <a:spLocks noGrp="1" noChangeArrowheads="1"/>
          </p:cNvSpPr>
          <p:nvPr>
            <p:ph type="sldNum" sz="quarter" idx="5"/>
          </p:nvPr>
        </p:nvSpPr>
        <p:spPr bwMode="auto">
          <a:xfrm>
            <a:off x="3970338" y="8831263"/>
            <a:ext cx="3038475"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3177" tIns="46588" rIns="93177" bIns="46588" numCol="1" anchor="b" anchorCtr="0" compatLnSpc="1">
            <a:prstTxWarp prst="textNoShape">
              <a:avLst/>
            </a:prstTxWarp>
          </a:bodyPr>
          <a:lstStyle>
            <a:lvl1pPr algn="r" defTabSz="930275">
              <a:defRPr sz="1200" b="0"/>
            </a:lvl1pPr>
          </a:lstStyle>
          <a:p>
            <a:pPr>
              <a:defRPr/>
            </a:pPr>
            <a:fld id="{E04A429D-36EE-4320-9A86-C14E5E09F88C}" type="slidenum">
              <a:rPr lang="en-US"/>
              <a:pPr>
                <a:defRPr/>
              </a:pPr>
              <a:t>‹#›</a:t>
            </a:fld>
            <a:endParaRPr lang="en-US"/>
          </a:p>
        </p:txBody>
      </p:sp>
    </p:spTree>
    <p:extLst>
      <p:ext uri="{BB962C8B-B14F-4D97-AF65-F5344CB8AC3E}">
        <p14:creationId xmlns="" xmlns:p14="http://schemas.microsoft.com/office/powerpoint/2010/main" val="41380794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E581D0B-0270-4239-B126-48C0BD352E5F}" type="slidenum">
              <a:rPr lang="en-US" altLang="en-US" smtClean="0"/>
              <a:pPr eaLnBrk="1" hangingPunct="1">
                <a:spcBef>
                  <a:spcPct val="0"/>
                </a:spcBef>
              </a:pPr>
              <a:t>2</a:t>
            </a:fld>
            <a:endParaRPr lang="en-US" alt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12</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19</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04A429D-36EE-4320-9A86-C14E5E09F88C}" type="slidenum">
              <a:rPr lang="en-US" smtClean="0"/>
              <a:pPr>
                <a:defRPr/>
              </a:pPr>
              <a:t>21</a:t>
            </a:fld>
            <a:endParaRPr lang="en-US"/>
          </a:p>
        </p:txBody>
      </p:sp>
    </p:spTree>
    <p:extLst>
      <p:ext uri="{BB962C8B-B14F-4D97-AF65-F5344CB8AC3E}">
        <p14:creationId xmlns="" xmlns:p14="http://schemas.microsoft.com/office/powerpoint/2010/main" val="3278453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04A429D-36EE-4320-9A86-C14E5E09F88C}" type="slidenum">
              <a:rPr lang="en-US" smtClean="0"/>
              <a:pPr>
                <a:defRPr/>
              </a:pPr>
              <a:t>22</a:t>
            </a:fld>
            <a:endParaRPr lang="en-US"/>
          </a:p>
        </p:txBody>
      </p:sp>
    </p:spTree>
    <p:extLst>
      <p:ext uri="{BB962C8B-B14F-4D97-AF65-F5344CB8AC3E}">
        <p14:creationId xmlns="" xmlns:p14="http://schemas.microsoft.com/office/powerpoint/2010/main" val="1807078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3</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4</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6</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04A429D-36EE-4320-9A86-C14E5E09F88C}" type="slidenum">
              <a:rPr lang="en-US" smtClean="0"/>
              <a:pPr>
                <a:defRPr/>
              </a:pPr>
              <a:t>7</a:t>
            </a:fld>
            <a:endParaRPr lang="en-US"/>
          </a:p>
        </p:txBody>
      </p:sp>
    </p:spTree>
    <p:extLst>
      <p:ext uri="{BB962C8B-B14F-4D97-AF65-F5344CB8AC3E}">
        <p14:creationId xmlns="" xmlns:p14="http://schemas.microsoft.com/office/powerpoint/2010/main" val="868707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8</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9</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10</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30275" eaLnBrk="0" hangingPunct="0">
              <a:spcBef>
                <a:spcPct val="30000"/>
              </a:spcBef>
              <a:defRPr sz="1200">
                <a:solidFill>
                  <a:schemeClr val="tx1"/>
                </a:solidFill>
                <a:latin typeface="Arial" charset="0"/>
              </a:defRPr>
            </a:lvl1pPr>
            <a:lvl2pPr marL="742950" indent="-285750" defTabSz="930275" eaLnBrk="0" hangingPunct="0">
              <a:spcBef>
                <a:spcPct val="30000"/>
              </a:spcBef>
              <a:defRPr sz="1200">
                <a:solidFill>
                  <a:schemeClr val="tx1"/>
                </a:solidFill>
                <a:latin typeface="Arial" charset="0"/>
              </a:defRPr>
            </a:lvl2pPr>
            <a:lvl3pPr marL="1143000" indent="-228600" defTabSz="930275" eaLnBrk="0" hangingPunct="0">
              <a:spcBef>
                <a:spcPct val="30000"/>
              </a:spcBef>
              <a:defRPr sz="1200">
                <a:solidFill>
                  <a:schemeClr val="tx1"/>
                </a:solidFill>
                <a:latin typeface="Arial" charset="0"/>
              </a:defRPr>
            </a:lvl3pPr>
            <a:lvl4pPr marL="1600200" indent="-228600" defTabSz="930275" eaLnBrk="0" hangingPunct="0">
              <a:spcBef>
                <a:spcPct val="30000"/>
              </a:spcBef>
              <a:defRPr sz="1200">
                <a:solidFill>
                  <a:schemeClr val="tx1"/>
                </a:solidFill>
                <a:latin typeface="Arial" charset="0"/>
              </a:defRPr>
            </a:lvl4pPr>
            <a:lvl5pPr marL="2057400" indent="-228600" defTabSz="930275" eaLnBrk="0" hangingPunct="0">
              <a:spcBef>
                <a:spcPct val="30000"/>
              </a:spcBef>
              <a:defRPr sz="1200">
                <a:solidFill>
                  <a:schemeClr val="tx1"/>
                </a:solidFill>
                <a:latin typeface="Arial" charset="0"/>
              </a:defRPr>
            </a:lvl5pPr>
            <a:lvl6pPr marL="2514600" indent="-228600" defTabSz="930275" eaLnBrk="0" fontAlgn="base" hangingPunct="0">
              <a:spcBef>
                <a:spcPct val="30000"/>
              </a:spcBef>
              <a:spcAft>
                <a:spcPct val="0"/>
              </a:spcAft>
              <a:defRPr sz="1200">
                <a:solidFill>
                  <a:schemeClr val="tx1"/>
                </a:solidFill>
                <a:latin typeface="Arial" charset="0"/>
              </a:defRPr>
            </a:lvl6pPr>
            <a:lvl7pPr marL="2971800" indent="-228600" defTabSz="930275" eaLnBrk="0" fontAlgn="base" hangingPunct="0">
              <a:spcBef>
                <a:spcPct val="30000"/>
              </a:spcBef>
              <a:spcAft>
                <a:spcPct val="0"/>
              </a:spcAft>
              <a:defRPr sz="1200">
                <a:solidFill>
                  <a:schemeClr val="tx1"/>
                </a:solidFill>
                <a:latin typeface="Arial" charset="0"/>
              </a:defRPr>
            </a:lvl7pPr>
            <a:lvl8pPr marL="3429000" indent="-228600" defTabSz="930275" eaLnBrk="0" fontAlgn="base" hangingPunct="0">
              <a:spcBef>
                <a:spcPct val="30000"/>
              </a:spcBef>
              <a:spcAft>
                <a:spcPct val="0"/>
              </a:spcAft>
              <a:defRPr sz="1200">
                <a:solidFill>
                  <a:schemeClr val="tx1"/>
                </a:solidFill>
                <a:latin typeface="Arial" charset="0"/>
              </a:defRPr>
            </a:lvl8pPr>
            <a:lvl9pPr marL="3886200" indent="-228600" defTabSz="9302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A1E77FE-1AEC-4133-9275-DA55FEDAC2CB}" type="slidenum">
              <a:rPr lang="en-US" altLang="en-US" smtClean="0"/>
              <a:pPr eaLnBrk="1" hangingPunct="1">
                <a:spcBef>
                  <a:spcPct val="0"/>
                </a:spcBef>
              </a:pPr>
              <a:t>11</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933450" y="4416425"/>
            <a:ext cx="5143500" cy="4181475"/>
          </a:xfrm>
          <a:noFill/>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wabkg"/>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8"/>
          <p:cNvSpPr>
            <a:spLocks noChangeArrowheads="1"/>
          </p:cNvSpPr>
          <p:nvPr userDrawn="1"/>
        </p:nvSpPr>
        <p:spPr bwMode="auto">
          <a:xfrm>
            <a:off x="0" y="6477000"/>
            <a:ext cx="9144000" cy="304800"/>
          </a:xfrm>
          <a:prstGeom prst="rect">
            <a:avLst/>
          </a:prstGeom>
          <a:solidFill>
            <a:schemeClr val="accent2"/>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defRPr/>
            </a:pPr>
            <a:endParaRPr lang="en-US" altLang="en-US"/>
          </a:p>
        </p:txBody>
      </p:sp>
      <p:sp>
        <p:nvSpPr>
          <p:cNvPr id="3075" name="Rectangle 3"/>
          <p:cNvSpPr>
            <a:spLocks noGrp="1" noChangeArrowheads="1"/>
          </p:cNvSpPr>
          <p:nvPr>
            <p:ph type="ctrTitle"/>
          </p:nvPr>
        </p:nvSpPr>
        <p:spPr>
          <a:xfrm>
            <a:off x="685800" y="2720975"/>
            <a:ext cx="7772400" cy="1470025"/>
          </a:xfrm>
        </p:spPr>
        <p:txBody>
          <a:bodyPr/>
          <a:lstStyle>
            <a:lvl1pPr>
              <a:defRPr>
                <a:solidFill>
                  <a:schemeClr val="tx1"/>
                </a:solidFill>
              </a:defRPr>
            </a:lvl1pPr>
          </a:lstStyle>
          <a:p>
            <a:pPr lvl="0"/>
            <a:r>
              <a:rPr lang="en-US" noProof="0"/>
              <a:t>Click to edit Master title style</a:t>
            </a:r>
          </a:p>
        </p:txBody>
      </p:sp>
      <p:sp>
        <p:nvSpPr>
          <p:cNvPr id="3076" name="Rectangle 4"/>
          <p:cNvSpPr>
            <a:spLocks noGrp="1" noChangeArrowheads="1"/>
          </p:cNvSpPr>
          <p:nvPr>
            <p:ph type="subTitle" idx="1"/>
          </p:nvPr>
        </p:nvSpPr>
        <p:spPr>
          <a:xfrm>
            <a:off x="1371600" y="4343400"/>
            <a:ext cx="6400800" cy="1752600"/>
          </a:xfrm>
        </p:spPr>
        <p:txBody>
          <a:bodyPr/>
          <a:lstStyle>
            <a:lvl1pPr marL="0" indent="0" algn="ctr">
              <a:buFont typeface="Wingdings" pitchFamily="2" charset="2"/>
              <a:buNone/>
              <a:defRPr sz="1800">
                <a:solidFill>
                  <a:srgbClr val="959967"/>
                </a:solidFill>
              </a:defRPr>
            </a:lvl1pPr>
          </a:lstStyle>
          <a:p>
            <a:pPr lvl="0"/>
            <a:r>
              <a:rPr lang="en-US" noProof="0"/>
              <a:t>Presented by </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6"/>
          <p:cNvSpPr>
            <a:spLocks noGrp="1" noChangeArrowheads="1"/>
          </p:cNvSpPr>
          <p:nvPr>
            <p:ph type="ftr" sz="quarter" idx="11"/>
          </p:nvPr>
        </p:nvSpPr>
        <p:spPr/>
        <p:txBody>
          <a:bodyPr/>
          <a:lstStyle>
            <a:lvl1pPr>
              <a:defRPr/>
            </a:lvl1pPr>
          </a:lstStyle>
          <a:p>
            <a:pPr>
              <a:defRPr/>
            </a:pPr>
            <a:endParaRPr lang="en-US"/>
          </a:p>
        </p:txBody>
      </p:sp>
      <p:sp>
        <p:nvSpPr>
          <p:cNvPr id="8" name="Rectangle 7"/>
          <p:cNvSpPr>
            <a:spLocks noGrp="1" noChangeArrowheads="1"/>
          </p:cNvSpPr>
          <p:nvPr>
            <p:ph type="sldNum" sz="quarter" idx="12"/>
          </p:nvPr>
        </p:nvSpPr>
        <p:spPr>
          <a:xfrm>
            <a:off x="6553200" y="6245225"/>
            <a:ext cx="2133600" cy="476250"/>
          </a:xfrm>
        </p:spPr>
        <p:txBody>
          <a:bodyPr/>
          <a:lstStyle>
            <a:lvl1pPr>
              <a:defRPr/>
            </a:lvl1pPr>
          </a:lstStyle>
          <a:p>
            <a:pPr>
              <a:defRPr/>
            </a:pPr>
            <a:fld id="{836C1D29-AD6A-47AB-82C9-1290C01807F9}" type="slidenum">
              <a:rPr lang="en-US"/>
              <a:pPr>
                <a:defRPr/>
              </a:pPr>
              <a:t>‹#›</a:t>
            </a:fld>
            <a:endParaRPr lang="en-US"/>
          </a:p>
        </p:txBody>
      </p:sp>
    </p:spTree>
    <p:extLst>
      <p:ext uri="{BB962C8B-B14F-4D97-AF65-F5344CB8AC3E}">
        <p14:creationId xmlns="" xmlns:p14="http://schemas.microsoft.com/office/powerpoint/2010/main" val="98140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C2FD26-5AAF-4F12-B9C8-6AFAA3724D58}" type="slidenum">
              <a:rPr lang="en-US"/>
              <a:pPr>
                <a:defRPr/>
              </a:pPr>
              <a:t>‹#›</a:t>
            </a:fld>
            <a:endParaRPr lang="en-US"/>
          </a:p>
        </p:txBody>
      </p:sp>
    </p:spTree>
    <p:extLst>
      <p:ext uri="{BB962C8B-B14F-4D97-AF65-F5344CB8AC3E}">
        <p14:creationId xmlns="" xmlns:p14="http://schemas.microsoft.com/office/powerpoint/2010/main" val="230008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1813C1-A74D-4B89-90B5-EBA2F819AE1A}" type="slidenum">
              <a:rPr lang="en-US"/>
              <a:pPr>
                <a:defRPr/>
              </a:pPr>
              <a:t>‹#›</a:t>
            </a:fld>
            <a:endParaRPr lang="en-US"/>
          </a:p>
        </p:txBody>
      </p:sp>
    </p:spTree>
    <p:extLst>
      <p:ext uri="{BB962C8B-B14F-4D97-AF65-F5344CB8AC3E}">
        <p14:creationId xmlns="" xmlns:p14="http://schemas.microsoft.com/office/powerpoint/2010/main" val="676064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B4B51E-F355-45C8-B1EA-B1E6EF719CDC}" type="slidenum">
              <a:rPr lang="en-US"/>
              <a:pPr>
                <a:defRPr/>
              </a:pPr>
              <a:t>‹#›</a:t>
            </a:fld>
            <a:endParaRPr lang="en-US"/>
          </a:p>
        </p:txBody>
      </p:sp>
    </p:spTree>
    <p:extLst>
      <p:ext uri="{BB962C8B-B14F-4D97-AF65-F5344CB8AC3E}">
        <p14:creationId xmlns="" xmlns:p14="http://schemas.microsoft.com/office/powerpoint/2010/main" val="2886323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3938588"/>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0A4697F-9BBF-4F33-BE62-9F2EA407D001}" type="slidenum">
              <a:rPr lang="en-US"/>
              <a:pPr>
                <a:defRPr/>
              </a:pPr>
              <a:t>‹#›</a:t>
            </a:fld>
            <a:endParaRPr lang="en-US"/>
          </a:p>
        </p:txBody>
      </p:sp>
    </p:spTree>
    <p:extLst>
      <p:ext uri="{BB962C8B-B14F-4D97-AF65-F5344CB8AC3E}">
        <p14:creationId xmlns="" xmlns:p14="http://schemas.microsoft.com/office/powerpoint/2010/main" val="2416395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3CAB3C-7B0B-44FA-A667-FFC739F2BEAA}" type="slidenum">
              <a:rPr lang="en-US"/>
              <a:pPr>
                <a:defRPr/>
              </a:pPr>
              <a:t>‹#›</a:t>
            </a:fld>
            <a:endParaRPr lang="en-US"/>
          </a:p>
        </p:txBody>
      </p:sp>
    </p:spTree>
    <p:extLst>
      <p:ext uri="{BB962C8B-B14F-4D97-AF65-F5344CB8AC3E}">
        <p14:creationId xmlns="" xmlns:p14="http://schemas.microsoft.com/office/powerpoint/2010/main" val="335439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F56D1D-4E53-4BB9-B1A9-862F87D08573}" type="slidenum">
              <a:rPr lang="en-US"/>
              <a:pPr>
                <a:defRPr/>
              </a:pPr>
              <a:t>‹#›</a:t>
            </a:fld>
            <a:endParaRPr lang="en-US"/>
          </a:p>
        </p:txBody>
      </p:sp>
    </p:spTree>
    <p:extLst>
      <p:ext uri="{BB962C8B-B14F-4D97-AF65-F5344CB8AC3E}">
        <p14:creationId xmlns="" xmlns:p14="http://schemas.microsoft.com/office/powerpoint/2010/main" val="20610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E52E26-80E4-4B70-A6DC-8AD1E2FF59EC}" type="slidenum">
              <a:rPr lang="en-US"/>
              <a:pPr>
                <a:defRPr/>
              </a:pPr>
              <a:t>‹#›</a:t>
            </a:fld>
            <a:endParaRPr lang="en-US"/>
          </a:p>
        </p:txBody>
      </p:sp>
    </p:spTree>
    <p:extLst>
      <p:ext uri="{BB962C8B-B14F-4D97-AF65-F5344CB8AC3E}">
        <p14:creationId xmlns="" xmlns:p14="http://schemas.microsoft.com/office/powerpoint/2010/main" val="3065313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2E3D116-3DD7-446E-BF88-4E525DE7C538}" type="slidenum">
              <a:rPr lang="en-US"/>
              <a:pPr>
                <a:defRPr/>
              </a:pPr>
              <a:t>‹#›</a:t>
            </a:fld>
            <a:endParaRPr lang="en-US"/>
          </a:p>
        </p:txBody>
      </p:sp>
    </p:spTree>
    <p:extLst>
      <p:ext uri="{BB962C8B-B14F-4D97-AF65-F5344CB8AC3E}">
        <p14:creationId xmlns="" xmlns:p14="http://schemas.microsoft.com/office/powerpoint/2010/main" val="274523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CA06FFB-CCAF-4D77-98A7-C0824C561D16}" type="slidenum">
              <a:rPr lang="en-US"/>
              <a:pPr>
                <a:defRPr/>
              </a:pPr>
              <a:t>‹#›</a:t>
            </a:fld>
            <a:endParaRPr lang="en-US"/>
          </a:p>
        </p:txBody>
      </p:sp>
    </p:spTree>
    <p:extLst>
      <p:ext uri="{BB962C8B-B14F-4D97-AF65-F5344CB8AC3E}">
        <p14:creationId xmlns="" xmlns:p14="http://schemas.microsoft.com/office/powerpoint/2010/main" val="4040238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D3C6DAF-FC0B-4531-87E9-BC22344439CE}" type="slidenum">
              <a:rPr lang="en-US"/>
              <a:pPr>
                <a:defRPr/>
              </a:pPr>
              <a:t>‹#›</a:t>
            </a:fld>
            <a:endParaRPr lang="en-US"/>
          </a:p>
        </p:txBody>
      </p:sp>
    </p:spTree>
    <p:extLst>
      <p:ext uri="{BB962C8B-B14F-4D97-AF65-F5344CB8AC3E}">
        <p14:creationId xmlns="" xmlns:p14="http://schemas.microsoft.com/office/powerpoint/2010/main" val="3049195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1EF211-9B42-46A7-8633-15B58215B2DF}" type="slidenum">
              <a:rPr lang="en-US"/>
              <a:pPr>
                <a:defRPr/>
              </a:pPr>
              <a:t>‹#›</a:t>
            </a:fld>
            <a:endParaRPr lang="en-US"/>
          </a:p>
        </p:txBody>
      </p:sp>
    </p:spTree>
    <p:extLst>
      <p:ext uri="{BB962C8B-B14F-4D97-AF65-F5344CB8AC3E}">
        <p14:creationId xmlns="" xmlns:p14="http://schemas.microsoft.com/office/powerpoint/2010/main" val="3192831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CD8FBD5-849F-4CFC-B0FE-9A28627D740D}" type="slidenum">
              <a:rPr lang="en-US"/>
              <a:pPr>
                <a:defRPr/>
              </a:pPr>
              <a:t>‹#›</a:t>
            </a:fld>
            <a:endParaRPr lang="en-US"/>
          </a:p>
        </p:txBody>
      </p:sp>
    </p:spTree>
    <p:extLst>
      <p:ext uri="{BB962C8B-B14F-4D97-AF65-F5344CB8AC3E}">
        <p14:creationId xmlns="" xmlns:p14="http://schemas.microsoft.com/office/powerpoint/2010/main" val="446331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wabkg"/>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0" y="0"/>
            <a:ext cx="9144000" cy="144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pPr>
              <a:defRPr/>
            </a:pPr>
            <a:endParaRPr lang="en-US"/>
          </a:p>
        </p:txBody>
      </p:sp>
      <p:sp>
        <p:nvSpPr>
          <p:cNvPr id="1030" name="Rectangle 6"/>
          <p:cNvSpPr>
            <a:spLocks noGrp="1" noChangeArrowheads="1"/>
          </p:cNvSpPr>
          <p:nvPr>
            <p:ph type="sldNum" sz="quarter" idx="4"/>
          </p:nvPr>
        </p:nvSpPr>
        <p:spPr bwMode="auto">
          <a:xfrm>
            <a:off x="6858000" y="6096000"/>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pPr>
              <a:defRPr/>
            </a:pPr>
            <a:fld id="{799B636C-2A28-4673-A75B-9751725C2031}" type="slidenum">
              <a:rPr lang="en-US"/>
              <a:pPr>
                <a:defRPr/>
              </a:pPr>
              <a:t>‹#›</a:t>
            </a:fld>
            <a:endParaRPr lang="en-US"/>
          </a:p>
        </p:txBody>
      </p:sp>
      <p:sp>
        <p:nvSpPr>
          <p:cNvPr id="1032" name="Rectangle 11"/>
          <p:cNvSpPr>
            <a:spLocks noChangeArrowheads="1"/>
          </p:cNvSpPr>
          <p:nvPr userDrawn="1"/>
        </p:nvSpPr>
        <p:spPr bwMode="auto">
          <a:xfrm>
            <a:off x="0" y="6477000"/>
            <a:ext cx="9144000" cy="304800"/>
          </a:xfrm>
          <a:prstGeom prst="rect">
            <a:avLst/>
          </a:prstGeom>
          <a:solidFill>
            <a:schemeClr val="accent2"/>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defRPr/>
            </a:pPr>
            <a:endParaRPr lang="en-US" altLang="en-US"/>
          </a:p>
        </p:txBody>
      </p:sp>
      <p:pic>
        <p:nvPicPr>
          <p:cNvPr id="1033" name="Picture 12" descr="WA Logo"/>
          <p:cNvPicPr>
            <a:picLocks noChangeAspect="1" noChangeArrowheads="1"/>
          </p:cNvPicPr>
          <p:nvPr userDrawn="1"/>
        </p:nvPicPr>
        <p:blipFill>
          <a:blip r:embed="rId16" cstate="print">
            <a:extLst>
              <a:ext uri="{28A0092B-C50C-407E-A947-70E740481C1C}">
                <a14:useLocalDpi xmlns="" xmlns:a14="http://schemas.microsoft.com/office/drawing/2010/main" val="0"/>
              </a:ext>
            </a:extLst>
          </a:blip>
          <a:srcRect/>
          <a:stretch>
            <a:fillRect/>
          </a:stretch>
        </p:blipFill>
        <p:spPr bwMode="auto">
          <a:xfrm>
            <a:off x="6781800" y="6356350"/>
            <a:ext cx="1905000" cy="322263"/>
          </a:xfrm>
          <a:prstGeom prst="rect">
            <a:avLst/>
          </a:prstGeom>
          <a:noFill/>
          <a:ln w="25400">
            <a:solidFill>
              <a:srgbClr val="333399"/>
            </a:solidFill>
            <a:miter lim="800000"/>
            <a:headEnd/>
            <a:tailEnd/>
          </a:ln>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3"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hf hdr="0" ftr="0" dt="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93CAB3C-7B0B-44FA-A667-FFC739F2BEAA}" type="slidenum">
              <a:rPr lang="en-US" smtClean="0"/>
              <a:pPr>
                <a:defRPr/>
              </a:pPr>
              <a:t>1</a:t>
            </a:fld>
            <a:endParaRPr lang="en-US"/>
          </a:p>
        </p:txBody>
      </p:sp>
      <p:sp>
        <p:nvSpPr>
          <p:cNvPr id="5" name="Title 1">
            <a:extLst>
              <a:ext uri="{FF2B5EF4-FFF2-40B4-BE49-F238E27FC236}">
                <a16:creationId xmlns="" xmlns:a16="http://schemas.microsoft.com/office/drawing/2014/main" id="{5CB6F86B-2627-4D94-96B8-477995654B23}"/>
              </a:ext>
            </a:extLst>
          </p:cNvPr>
          <p:cNvSpPr txBox="1">
            <a:spLocks/>
          </p:cNvSpPr>
          <p:nvPr/>
        </p:nvSpPr>
        <p:spPr>
          <a:xfrm>
            <a:off x="914400" y="1143000"/>
            <a:ext cx="7766936" cy="1096899"/>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Arial Rounded MT Bold" panose="020F0704030504030204" pitchFamily="34" charset="0"/>
                <a:ea typeface="+mj-ea"/>
                <a:cs typeface="+mj-cs"/>
              </a:rPr>
              <a:t>CFMA Rocky Mountain</a:t>
            </a:r>
            <a:endParaRPr kumimoji="0" lang="en-US" sz="4400" b="0" i="0" u="none" strike="noStrike" kern="0" cap="none" spc="0" normalizeH="0" baseline="0" noProof="0" dirty="0">
              <a:ln>
                <a:noFill/>
              </a:ln>
              <a:solidFill>
                <a:schemeClr val="accent6">
                  <a:lumMod val="75000"/>
                </a:schemeClr>
              </a:solidFill>
              <a:effectLst/>
              <a:uLnTx/>
              <a:uFillTx/>
              <a:latin typeface="Arial Rounded MT Bold" panose="020F0704030504030204" pitchFamily="34" charset="0"/>
              <a:ea typeface="+mj-ea"/>
              <a:cs typeface="+mj-cs"/>
            </a:endParaRPr>
          </a:p>
        </p:txBody>
      </p:sp>
      <p:sp>
        <p:nvSpPr>
          <p:cNvPr id="6" name="Subtitle 2">
            <a:extLst>
              <a:ext uri="{FF2B5EF4-FFF2-40B4-BE49-F238E27FC236}">
                <a16:creationId xmlns="" xmlns:a16="http://schemas.microsoft.com/office/drawing/2014/main" id="{E4F1E042-BC39-4E3C-BF08-F43813BE7E84}"/>
              </a:ext>
            </a:extLst>
          </p:cNvPr>
          <p:cNvSpPr txBox="1">
            <a:spLocks/>
          </p:cNvSpPr>
          <p:nvPr/>
        </p:nvSpPr>
        <p:spPr>
          <a:xfrm>
            <a:off x="5181600" y="5562600"/>
            <a:ext cx="3790938" cy="1096899"/>
          </a:xfrm>
          <a:prstGeom prst="rect">
            <a:avLst/>
          </a:prstGeom>
        </p:spPr>
        <p:txBody>
          <a:bodyPr>
            <a:normAutofit fontScale="55000" lnSpcReduction="20000"/>
          </a:bodyPr>
          <a:lstStyle/>
          <a:p>
            <a:pPr marL="342900" marR="0" lvl="0" indent="-342900"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Wi-Fi Network Login</a:t>
            </a:r>
          </a:p>
          <a:p>
            <a:pPr marL="342900" marR="0" lvl="0" indent="-342900"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Network Name: </a:t>
            </a:r>
            <a:r>
              <a:rPr kumimoji="0" lang="en-US" sz="3200" b="0" i="0" u="none" strike="noStrike" kern="0" cap="none" spc="0" normalizeH="0" baseline="0" noProof="0" dirty="0" err="1" smtClean="0">
                <a:ln>
                  <a:noFill/>
                </a:ln>
                <a:solidFill>
                  <a:schemeClr val="tx1"/>
                </a:solidFill>
                <a:effectLst/>
                <a:uLnTx/>
                <a:uFillTx/>
                <a:latin typeface="+mn-lt"/>
                <a:ea typeface="+mn-ea"/>
                <a:cs typeface="+mn-cs"/>
              </a:rPr>
              <a:t>Ritz_Carlton</a:t>
            </a:r>
            <a:r>
              <a:rPr kumimoji="0" lang="en-US" sz="3200" b="0" i="0" u="none" strike="noStrike" kern="0" cap="none" spc="0" normalizeH="0" baseline="0" noProof="0" dirty="0" smtClean="0">
                <a:ln>
                  <a:noFill/>
                </a:ln>
                <a:solidFill>
                  <a:schemeClr val="tx1"/>
                </a:solidFill>
                <a:effectLst/>
                <a:uLnTx/>
                <a:uFillTx/>
                <a:latin typeface="+mn-lt"/>
                <a:ea typeface="+mn-ea"/>
                <a:cs typeface="+mn-cs"/>
              </a:rPr>
              <a:t> Conference</a:t>
            </a:r>
          </a:p>
          <a:p>
            <a:pPr marL="342900" marR="0" lvl="0" indent="-342900"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Password: B2WSoftware</a:t>
            </a:r>
          </a:p>
          <a:p>
            <a:pPr marL="342900" marR="0" lvl="0" indent="-34290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
        <p:nvSpPr>
          <p:cNvPr id="7" name="TextBox 6">
            <a:extLst>
              <a:ext uri="{FF2B5EF4-FFF2-40B4-BE49-F238E27FC236}">
                <a16:creationId xmlns="" xmlns:a16="http://schemas.microsoft.com/office/drawing/2014/main" id="{F670EE50-500C-463F-9CAF-2FDC753D7822}"/>
              </a:ext>
            </a:extLst>
          </p:cNvPr>
          <p:cNvSpPr txBox="1"/>
          <p:nvPr/>
        </p:nvSpPr>
        <p:spPr>
          <a:xfrm>
            <a:off x="2514600" y="2362200"/>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8" name="Picture 7">
            <a:extLst>
              <a:ext uri="{FF2B5EF4-FFF2-40B4-BE49-F238E27FC236}">
                <a16:creationId xmlns="" xmlns:a16="http://schemas.microsoft.com/office/drawing/2014/main" id="{23C54068-86AB-4463-8140-4F9D02790724}"/>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57600" y="4114800"/>
            <a:ext cx="1981200" cy="1267968"/>
          </a:xfrm>
          <a:prstGeom prst="rect">
            <a:avLst/>
          </a:prstGeom>
        </p:spPr>
      </p:pic>
      <p:pic>
        <p:nvPicPr>
          <p:cNvPr id="9" name="Picture 8" descr="A picture containing clipart&#10;&#10;Description generated with very high confidence">
            <a:extLst>
              <a:ext uri="{FF2B5EF4-FFF2-40B4-BE49-F238E27FC236}">
                <a16:creationId xmlns="" xmlns:a16="http://schemas.microsoft.com/office/drawing/2014/main" id="{8D95B9C2-6378-4F0E-BF09-A029AA31B3B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86000" y="2667000"/>
            <a:ext cx="4650888" cy="1460670"/>
          </a:xfrm>
          <a:prstGeom prst="rect">
            <a:avLst/>
          </a:prstGeom>
        </p:spPr>
      </p:pic>
      <p:sp>
        <p:nvSpPr>
          <p:cNvPr id="10" name="TextBox 9">
            <a:extLst>
              <a:ext uri="{FF2B5EF4-FFF2-40B4-BE49-F238E27FC236}">
                <a16:creationId xmlns="" xmlns:a16="http://schemas.microsoft.com/office/drawing/2014/main" id="{2C0C429D-DF59-4B7D-A3DC-A50568BE8EE6}"/>
              </a:ext>
            </a:extLst>
          </p:cNvPr>
          <p:cNvSpPr txBox="1"/>
          <p:nvPr/>
        </p:nvSpPr>
        <p:spPr>
          <a:xfrm>
            <a:off x="1524000" y="6019800"/>
            <a:ext cx="2351314" cy="369332"/>
          </a:xfrm>
          <a:prstGeom prst="rect">
            <a:avLst/>
          </a:prstGeom>
          <a:noFill/>
        </p:spPr>
        <p:txBody>
          <a:bodyPr wrap="square" rtlCol="0">
            <a:spAutoFit/>
          </a:bodyPr>
          <a:lstStyle/>
          <a:p>
            <a:r>
              <a:rPr lang="en-US" dirty="0"/>
              <a:t>#CFMARM2018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10</a:t>
            </a:fld>
            <a:endParaRPr lang="en-US" altLang="en-US" sz="1400"/>
          </a:p>
        </p:txBody>
      </p:sp>
      <p:sp>
        <p:nvSpPr>
          <p:cNvPr id="7171" name="Rectangle 2"/>
          <p:cNvSpPr>
            <a:spLocks noGrp="1" noChangeArrowheads="1"/>
          </p:cNvSpPr>
          <p:nvPr>
            <p:ph type="title"/>
          </p:nvPr>
        </p:nvSpPr>
        <p:spPr>
          <a:xfrm>
            <a:off x="457200" y="0"/>
            <a:ext cx="8382000" cy="1143000"/>
          </a:xfrm>
        </p:spPr>
        <p:txBody>
          <a:bodyPr/>
          <a:lstStyle/>
          <a:p>
            <a:pPr eaLnBrk="1" hangingPunct="1"/>
            <a:r>
              <a:rPr lang="en-US" altLang="en-US" dirty="0"/>
              <a:t/>
            </a:r>
            <a:br>
              <a:rPr lang="en-US" altLang="en-US" dirty="0"/>
            </a:br>
            <a:r>
              <a:rPr lang="en-US" altLang="en-US" sz="3600" b="1" dirty="0"/>
              <a:t>AIA A312 – 2010</a:t>
            </a:r>
            <a:r>
              <a:rPr lang="en-US" altLang="en-US" b="1" dirty="0"/>
              <a:t/>
            </a:r>
            <a:br>
              <a:rPr lang="en-US" altLang="en-US" b="1" dirty="0"/>
            </a:br>
            <a:r>
              <a:rPr lang="en-US" altLang="en-US" sz="3200" b="1" dirty="0"/>
              <a:t>Conditions to Trigger Bond (Cont.)</a:t>
            </a:r>
            <a:r>
              <a:rPr lang="en-US" altLang="en-US" dirty="0"/>
              <a:t/>
            </a:r>
            <a:br>
              <a:rPr lang="en-US" altLang="en-US" dirty="0"/>
            </a:br>
            <a:endParaRPr lang="en-US" altLang="en-US" dirty="0"/>
          </a:p>
        </p:txBody>
      </p:sp>
      <p:sp>
        <p:nvSpPr>
          <p:cNvPr id="7173" name="Rectangle 6"/>
          <p:cNvSpPr>
            <a:spLocks noGrp="1" noChangeArrowheads="1"/>
          </p:cNvSpPr>
          <p:nvPr>
            <p:ph type="body" sz="half" idx="2"/>
          </p:nvPr>
        </p:nvSpPr>
        <p:spPr>
          <a:xfrm>
            <a:off x="381000" y="1371600"/>
            <a:ext cx="8610600" cy="4876800"/>
          </a:xfrm>
        </p:spPr>
        <p:txBody>
          <a:bodyPr/>
          <a:lstStyle/>
          <a:p>
            <a:pPr marL="514350" indent="-514350" eaLnBrk="1" hangingPunct="1">
              <a:lnSpc>
                <a:spcPct val="90000"/>
              </a:lnSpc>
              <a:spcBef>
                <a:spcPct val="0"/>
              </a:spcBef>
              <a:spcAft>
                <a:spcPts val="1800"/>
              </a:spcAft>
              <a:buFont typeface="+mj-lt"/>
              <a:buAutoNum type="arabicPeriod" startAt="4"/>
            </a:pPr>
            <a:r>
              <a:rPr lang="en-US" altLang="en-US" sz="3000" dirty="0"/>
              <a:t>Owner </a:t>
            </a:r>
            <a:r>
              <a:rPr lang="en-US" altLang="en-US" sz="3000" i="1" dirty="0"/>
              <a:t>declares</a:t>
            </a:r>
            <a:r>
              <a:rPr lang="en-US" altLang="en-US" sz="3000" dirty="0"/>
              <a:t> Contractor in default</a:t>
            </a:r>
          </a:p>
          <a:p>
            <a:pPr marL="514350" indent="-514350" eaLnBrk="1" hangingPunct="1">
              <a:lnSpc>
                <a:spcPct val="90000"/>
              </a:lnSpc>
              <a:spcBef>
                <a:spcPct val="0"/>
              </a:spcBef>
              <a:spcAft>
                <a:spcPts val="1800"/>
              </a:spcAft>
              <a:buFont typeface="+mj-lt"/>
              <a:buAutoNum type="arabicPeriod" startAt="4"/>
            </a:pPr>
            <a:r>
              <a:rPr lang="en-US" altLang="en-US" sz="3000" dirty="0"/>
              <a:t>Owner formally </a:t>
            </a:r>
            <a:r>
              <a:rPr lang="en-US" altLang="en-US" sz="3000" i="1" dirty="0"/>
              <a:t>terminates</a:t>
            </a:r>
            <a:r>
              <a:rPr lang="en-US" altLang="en-US" sz="3000" dirty="0"/>
              <a:t> bonded contract</a:t>
            </a:r>
          </a:p>
          <a:p>
            <a:pPr marL="514350" indent="-514350" eaLnBrk="1" hangingPunct="1">
              <a:lnSpc>
                <a:spcPct val="90000"/>
              </a:lnSpc>
              <a:spcBef>
                <a:spcPct val="0"/>
              </a:spcBef>
              <a:spcAft>
                <a:spcPts val="1800"/>
              </a:spcAft>
              <a:buFont typeface="+mj-lt"/>
              <a:buAutoNum type="arabicPeriod" startAt="4"/>
            </a:pPr>
            <a:r>
              <a:rPr lang="en-US" altLang="en-US" sz="3000" dirty="0"/>
              <a:t>Owner notifies surety</a:t>
            </a:r>
          </a:p>
          <a:p>
            <a:pPr marL="514350" indent="-514350" eaLnBrk="1" hangingPunct="1">
              <a:lnSpc>
                <a:spcPct val="90000"/>
              </a:lnSpc>
              <a:spcBef>
                <a:spcPct val="0"/>
              </a:spcBef>
              <a:spcAft>
                <a:spcPts val="1800"/>
              </a:spcAft>
              <a:buFont typeface="+mj-lt"/>
              <a:buAutoNum type="arabicPeriod" startAt="4"/>
            </a:pPr>
            <a:r>
              <a:rPr lang="en-US" altLang="en-US" sz="3000" dirty="0"/>
              <a:t>Owner agrees to pay “Balance of the Contract Price” to surety or selected contractor</a:t>
            </a:r>
          </a:p>
          <a:p>
            <a:pPr marL="914400" lvl="1" indent="-514350" eaLnBrk="1" hangingPunct="1">
              <a:lnSpc>
                <a:spcPct val="90000"/>
              </a:lnSpc>
              <a:spcBef>
                <a:spcPct val="0"/>
              </a:spcBef>
              <a:spcAft>
                <a:spcPts val="1800"/>
              </a:spcAft>
            </a:pPr>
            <a:r>
              <a:rPr lang="en-US" altLang="en-US" sz="2600" dirty="0"/>
              <a:t>“Balance of Contract Price” is defined (Para.14.1)</a:t>
            </a:r>
            <a:endParaRPr lang="en-US" altLang="en-US" sz="2200" dirty="0"/>
          </a:p>
          <a:p>
            <a:pPr marL="514350" indent="-514350" eaLnBrk="1" hangingPunct="1">
              <a:lnSpc>
                <a:spcPct val="90000"/>
              </a:lnSpc>
              <a:spcBef>
                <a:spcPct val="0"/>
              </a:spcBef>
              <a:spcAft>
                <a:spcPts val="1800"/>
              </a:spcAft>
              <a:buFont typeface="+mj-lt"/>
              <a:buAutoNum type="arabicPeriod" startAt="4"/>
            </a:pPr>
            <a:r>
              <a:rPr lang="en-US" altLang="en-US" sz="3000" dirty="0"/>
              <a:t>If Surety fails to proceed with “reasonable promptness,” Owner provides surety an additional seven-day written notice (Para. 6)</a:t>
            </a:r>
            <a:endParaRPr lang="en-US" altLang="en-US" sz="2600" dirty="0"/>
          </a:p>
          <a:p>
            <a:pPr marL="971550" lvl="1" indent="-514350" eaLnBrk="1" hangingPunct="1">
              <a:lnSpc>
                <a:spcPct val="90000"/>
              </a:lnSpc>
              <a:spcBef>
                <a:spcPct val="0"/>
              </a:spcBef>
              <a:spcAft>
                <a:spcPts val="1800"/>
              </a:spcAft>
              <a:buFont typeface="+mj-lt"/>
              <a:buAutoNum type="arabicPeriod"/>
            </a:pPr>
            <a:endParaRPr lang="en-US" altLang="en-US" sz="2600" dirty="0"/>
          </a:p>
          <a:p>
            <a:pPr lvl="1" eaLnBrk="1" hangingPunct="1">
              <a:lnSpc>
                <a:spcPct val="90000"/>
              </a:lnSpc>
              <a:spcBef>
                <a:spcPct val="0"/>
              </a:spcBef>
              <a:spcAft>
                <a:spcPts val="1800"/>
              </a:spcAft>
            </a:pPr>
            <a:endParaRPr lang="en-US" altLang="en-US" sz="2600" dirty="0"/>
          </a:p>
          <a:p>
            <a:pPr eaLnBrk="1" hangingPunct="1">
              <a:lnSpc>
                <a:spcPct val="90000"/>
              </a:lnSpc>
              <a:spcBef>
                <a:spcPct val="0"/>
              </a:spcBef>
              <a:spcAft>
                <a:spcPts val="1800"/>
              </a:spcAft>
            </a:pPr>
            <a:endParaRPr lang="en-US" altLang="en-US" sz="3000" dirty="0"/>
          </a:p>
        </p:txBody>
      </p:sp>
    </p:spTree>
    <p:extLst>
      <p:ext uri="{BB962C8B-B14F-4D97-AF65-F5344CB8AC3E}">
        <p14:creationId xmlns="" xmlns:p14="http://schemas.microsoft.com/office/powerpoint/2010/main" val="3312891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11</a:t>
            </a:fld>
            <a:endParaRPr lang="en-US" altLang="en-US" sz="1400"/>
          </a:p>
        </p:txBody>
      </p:sp>
      <p:sp>
        <p:nvSpPr>
          <p:cNvPr id="7171" name="Rectangle 2"/>
          <p:cNvSpPr>
            <a:spLocks noGrp="1" noChangeArrowheads="1"/>
          </p:cNvSpPr>
          <p:nvPr>
            <p:ph type="title"/>
          </p:nvPr>
        </p:nvSpPr>
        <p:spPr>
          <a:xfrm>
            <a:off x="457200" y="0"/>
            <a:ext cx="8382000" cy="1143000"/>
          </a:xfrm>
        </p:spPr>
        <p:txBody>
          <a:bodyPr/>
          <a:lstStyle/>
          <a:p>
            <a:pPr eaLnBrk="1" hangingPunct="1"/>
            <a:r>
              <a:rPr lang="en-US" altLang="en-US" dirty="0"/>
              <a:t/>
            </a:r>
            <a:br>
              <a:rPr lang="en-US" altLang="en-US" dirty="0"/>
            </a:br>
            <a:r>
              <a:rPr lang="en-US" altLang="en-US" sz="3600" b="1" dirty="0"/>
              <a:t>AIA A312 – 2010</a:t>
            </a:r>
            <a:r>
              <a:rPr lang="en-US" altLang="en-US" b="1" dirty="0"/>
              <a:t/>
            </a:r>
            <a:br>
              <a:rPr lang="en-US" altLang="en-US" b="1" dirty="0"/>
            </a:br>
            <a:r>
              <a:rPr lang="en-US" altLang="en-US" sz="2800" b="1" dirty="0"/>
              <a:t>Surety Options to Satisfy Bond Obligation</a:t>
            </a:r>
            <a:r>
              <a:rPr lang="en-US" altLang="en-US" dirty="0"/>
              <a:t/>
            </a:r>
            <a:br>
              <a:rPr lang="en-US" altLang="en-US" dirty="0"/>
            </a:br>
            <a:endParaRPr lang="en-US" altLang="en-US" dirty="0"/>
          </a:p>
        </p:txBody>
      </p:sp>
      <p:sp>
        <p:nvSpPr>
          <p:cNvPr id="7173" name="Rectangle 6"/>
          <p:cNvSpPr>
            <a:spLocks noGrp="1" noChangeArrowheads="1"/>
          </p:cNvSpPr>
          <p:nvPr>
            <p:ph type="body" sz="half" idx="2"/>
          </p:nvPr>
        </p:nvSpPr>
        <p:spPr>
          <a:xfrm>
            <a:off x="381000" y="1371600"/>
            <a:ext cx="8610600" cy="4876800"/>
          </a:xfrm>
        </p:spPr>
        <p:txBody>
          <a:bodyPr/>
          <a:lstStyle/>
          <a:p>
            <a:pPr marL="514350" indent="-514350" eaLnBrk="1" hangingPunct="1">
              <a:lnSpc>
                <a:spcPct val="90000"/>
              </a:lnSpc>
              <a:spcBef>
                <a:spcPct val="0"/>
              </a:spcBef>
              <a:spcAft>
                <a:spcPts val="1800"/>
              </a:spcAft>
              <a:buFont typeface="+mj-lt"/>
              <a:buAutoNum type="arabicPeriod"/>
            </a:pPr>
            <a:r>
              <a:rPr lang="en-US" altLang="en-US" sz="3000" dirty="0"/>
              <a:t>Arrange for Contractor to continue (subject to Owner’s consent)</a:t>
            </a:r>
          </a:p>
          <a:p>
            <a:pPr marL="514350" indent="-514350" eaLnBrk="1" hangingPunct="1">
              <a:lnSpc>
                <a:spcPct val="90000"/>
              </a:lnSpc>
              <a:spcBef>
                <a:spcPct val="0"/>
              </a:spcBef>
              <a:spcAft>
                <a:spcPts val="1800"/>
              </a:spcAft>
              <a:buFont typeface="+mj-lt"/>
              <a:buAutoNum type="arabicPeriod"/>
            </a:pPr>
            <a:r>
              <a:rPr lang="en-US" altLang="en-US" sz="3000" dirty="0"/>
              <a:t>Take over and complete the contract itself</a:t>
            </a:r>
          </a:p>
          <a:p>
            <a:pPr marL="514350" indent="-514350" eaLnBrk="1" hangingPunct="1">
              <a:lnSpc>
                <a:spcPct val="90000"/>
              </a:lnSpc>
              <a:spcBef>
                <a:spcPct val="0"/>
              </a:spcBef>
              <a:spcAft>
                <a:spcPts val="1800"/>
              </a:spcAft>
              <a:buFont typeface="+mj-lt"/>
              <a:buAutoNum type="arabicPeriod"/>
            </a:pPr>
            <a:r>
              <a:rPr lang="en-US" altLang="en-US" sz="3000" dirty="0"/>
              <a:t>Tender substitute contractor (with contract terms and new bond acceptable to Owner) plus pay excess costs (up to penal sum)</a:t>
            </a:r>
          </a:p>
          <a:p>
            <a:pPr marL="514350" indent="-514350" eaLnBrk="1" hangingPunct="1">
              <a:lnSpc>
                <a:spcPct val="90000"/>
              </a:lnSpc>
              <a:spcBef>
                <a:spcPct val="0"/>
              </a:spcBef>
              <a:spcAft>
                <a:spcPts val="1800"/>
              </a:spcAft>
              <a:buFont typeface="+mj-lt"/>
              <a:buAutoNum type="arabicPeriod"/>
            </a:pPr>
            <a:r>
              <a:rPr lang="en-US" altLang="en-US" sz="3000" dirty="0"/>
              <a:t>Seek a “buy back” by tendering payment for “the amount for which it may be liable”</a:t>
            </a:r>
          </a:p>
          <a:p>
            <a:pPr marL="514350" indent="-514350" eaLnBrk="1" hangingPunct="1">
              <a:lnSpc>
                <a:spcPct val="90000"/>
              </a:lnSpc>
              <a:spcBef>
                <a:spcPct val="0"/>
              </a:spcBef>
              <a:spcAft>
                <a:spcPts val="1800"/>
              </a:spcAft>
              <a:buFont typeface="+mj-lt"/>
              <a:buAutoNum type="arabicPeriod"/>
            </a:pPr>
            <a:r>
              <a:rPr lang="en-US" altLang="en-US" sz="3000" dirty="0"/>
              <a:t>Deny liability and notify Owner</a:t>
            </a:r>
          </a:p>
          <a:p>
            <a:pPr marL="971550" lvl="1" indent="-514350" eaLnBrk="1" hangingPunct="1">
              <a:lnSpc>
                <a:spcPct val="90000"/>
              </a:lnSpc>
              <a:spcBef>
                <a:spcPct val="0"/>
              </a:spcBef>
              <a:spcAft>
                <a:spcPts val="1800"/>
              </a:spcAft>
              <a:buFont typeface="+mj-lt"/>
              <a:buAutoNum type="arabicPeriod"/>
            </a:pPr>
            <a:endParaRPr lang="en-US" altLang="en-US" sz="2600" dirty="0"/>
          </a:p>
          <a:p>
            <a:pPr lvl="1" eaLnBrk="1" hangingPunct="1">
              <a:lnSpc>
                <a:spcPct val="90000"/>
              </a:lnSpc>
              <a:spcBef>
                <a:spcPct val="0"/>
              </a:spcBef>
              <a:spcAft>
                <a:spcPts val="1800"/>
              </a:spcAft>
            </a:pPr>
            <a:endParaRPr lang="en-US" altLang="en-US" sz="2600" dirty="0"/>
          </a:p>
          <a:p>
            <a:pPr eaLnBrk="1" hangingPunct="1">
              <a:lnSpc>
                <a:spcPct val="90000"/>
              </a:lnSpc>
              <a:spcBef>
                <a:spcPct val="0"/>
              </a:spcBef>
              <a:spcAft>
                <a:spcPts val="1800"/>
              </a:spcAft>
            </a:pPr>
            <a:endParaRPr lang="en-US" altLang="en-US" sz="3000" dirty="0"/>
          </a:p>
        </p:txBody>
      </p:sp>
    </p:spTree>
    <p:extLst>
      <p:ext uri="{BB962C8B-B14F-4D97-AF65-F5344CB8AC3E}">
        <p14:creationId xmlns="" xmlns:p14="http://schemas.microsoft.com/office/powerpoint/2010/main" val="115116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12</a:t>
            </a:fld>
            <a:endParaRPr lang="en-US" altLang="en-US" sz="1400"/>
          </a:p>
        </p:txBody>
      </p:sp>
      <p:sp>
        <p:nvSpPr>
          <p:cNvPr id="7171" name="Rectangle 2"/>
          <p:cNvSpPr>
            <a:spLocks noGrp="1" noChangeArrowheads="1"/>
          </p:cNvSpPr>
          <p:nvPr>
            <p:ph type="title"/>
          </p:nvPr>
        </p:nvSpPr>
        <p:spPr>
          <a:xfrm>
            <a:off x="457200" y="274638"/>
            <a:ext cx="8229600" cy="792162"/>
          </a:xfrm>
        </p:spPr>
        <p:txBody>
          <a:bodyPr/>
          <a:lstStyle/>
          <a:p>
            <a:pPr eaLnBrk="1" hangingPunct="1"/>
            <a:r>
              <a:rPr lang="en-US" altLang="en-US" sz="3600" b="1" dirty="0"/>
              <a:t>AIA A312 - 2010</a:t>
            </a:r>
          </a:p>
        </p:txBody>
      </p:sp>
      <p:sp>
        <p:nvSpPr>
          <p:cNvPr id="7173" name="Rectangle 6"/>
          <p:cNvSpPr>
            <a:spLocks noGrp="1" noChangeArrowheads="1"/>
          </p:cNvSpPr>
          <p:nvPr>
            <p:ph type="body" sz="half" idx="2"/>
          </p:nvPr>
        </p:nvSpPr>
        <p:spPr>
          <a:xfrm>
            <a:off x="4572000" y="1676400"/>
            <a:ext cx="4267200" cy="4343400"/>
          </a:xfrm>
        </p:spPr>
        <p:txBody>
          <a:bodyPr/>
          <a:lstStyle/>
          <a:p>
            <a:pPr eaLnBrk="1" hangingPunct="1">
              <a:lnSpc>
                <a:spcPct val="90000"/>
              </a:lnSpc>
              <a:spcBef>
                <a:spcPct val="0"/>
              </a:spcBef>
              <a:spcAft>
                <a:spcPts val="1800"/>
              </a:spcAft>
            </a:pPr>
            <a:r>
              <a:rPr lang="en-US" altLang="en-US" sz="2800" dirty="0"/>
              <a:t>Is it the right choice for:</a:t>
            </a:r>
          </a:p>
          <a:p>
            <a:pPr lvl="1" eaLnBrk="1" hangingPunct="1">
              <a:lnSpc>
                <a:spcPct val="90000"/>
              </a:lnSpc>
              <a:spcBef>
                <a:spcPct val="0"/>
              </a:spcBef>
              <a:spcAft>
                <a:spcPts val="2400"/>
              </a:spcAft>
            </a:pPr>
            <a:r>
              <a:rPr lang="en-US" altLang="en-US" dirty="0"/>
              <a:t>Owner ?</a:t>
            </a:r>
          </a:p>
          <a:p>
            <a:pPr lvl="1" eaLnBrk="1" hangingPunct="1">
              <a:lnSpc>
                <a:spcPct val="90000"/>
              </a:lnSpc>
              <a:spcBef>
                <a:spcPct val="0"/>
              </a:spcBef>
              <a:spcAft>
                <a:spcPts val="2400"/>
              </a:spcAft>
            </a:pPr>
            <a:r>
              <a:rPr lang="en-US" altLang="en-US" dirty="0"/>
              <a:t>GC ?</a:t>
            </a:r>
          </a:p>
          <a:p>
            <a:pPr lvl="1" eaLnBrk="1" hangingPunct="1">
              <a:lnSpc>
                <a:spcPct val="90000"/>
              </a:lnSpc>
              <a:spcBef>
                <a:spcPct val="0"/>
              </a:spcBef>
              <a:spcAft>
                <a:spcPts val="2400"/>
              </a:spcAft>
            </a:pPr>
            <a:r>
              <a:rPr lang="en-US" altLang="en-US" dirty="0"/>
              <a:t>Sub ?</a:t>
            </a:r>
          </a:p>
          <a:p>
            <a:pPr lvl="1" eaLnBrk="1" hangingPunct="1">
              <a:lnSpc>
                <a:spcPct val="90000"/>
              </a:lnSpc>
              <a:spcBef>
                <a:spcPct val="0"/>
              </a:spcBef>
              <a:spcAft>
                <a:spcPts val="2400"/>
              </a:spcAft>
            </a:pPr>
            <a:r>
              <a:rPr lang="en-US" altLang="en-US" dirty="0"/>
              <a:t>Surety ?</a:t>
            </a:r>
          </a:p>
          <a:p>
            <a:pPr eaLnBrk="1" hangingPunct="1">
              <a:lnSpc>
                <a:spcPct val="90000"/>
              </a:lnSpc>
              <a:spcBef>
                <a:spcPct val="0"/>
              </a:spcBef>
              <a:spcAft>
                <a:spcPts val="1800"/>
              </a:spcAft>
            </a:pPr>
            <a:endParaRPr lang="en-US" altLang="en-US" sz="3000" dirty="0"/>
          </a:p>
        </p:txBody>
      </p:sp>
      <p:pic>
        <p:nvPicPr>
          <p:cNvPr id="512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4800" y="1371600"/>
            <a:ext cx="3810000" cy="444330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910541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sz="3800" b="1" dirty="0"/>
              <a:t>ConsensusDocs 260/706</a:t>
            </a:r>
          </a:p>
        </p:txBody>
      </p:sp>
      <p:sp>
        <p:nvSpPr>
          <p:cNvPr id="4" name="Text Placeholder 3"/>
          <p:cNvSpPr>
            <a:spLocks noGrp="1"/>
          </p:cNvSpPr>
          <p:nvPr>
            <p:ph type="body" sz="half" idx="2"/>
          </p:nvPr>
        </p:nvSpPr>
        <p:spPr>
          <a:xfrm>
            <a:off x="3505200" y="1295400"/>
            <a:ext cx="5486400" cy="4525963"/>
          </a:xfrm>
        </p:spPr>
        <p:txBody>
          <a:bodyPr/>
          <a:lstStyle/>
          <a:p>
            <a:pPr>
              <a:spcBef>
                <a:spcPts val="1800"/>
              </a:spcBef>
            </a:pPr>
            <a:r>
              <a:rPr lang="en-US" dirty="0"/>
              <a:t>Published 2007, rev. 2011</a:t>
            </a:r>
          </a:p>
          <a:p>
            <a:pPr lvl="1">
              <a:spcBef>
                <a:spcPts val="1800"/>
              </a:spcBef>
            </a:pPr>
            <a:r>
              <a:rPr lang="en-US" dirty="0"/>
              <a:t>CD 260 – (Prime Contract)</a:t>
            </a:r>
          </a:p>
          <a:p>
            <a:pPr lvl="1">
              <a:spcBef>
                <a:spcPts val="1800"/>
              </a:spcBef>
            </a:pPr>
            <a:r>
              <a:rPr lang="en-US" dirty="0"/>
              <a:t>CD 706 – (Subcontract)</a:t>
            </a:r>
          </a:p>
          <a:p>
            <a:pPr>
              <a:spcBef>
                <a:spcPts val="1800"/>
              </a:spcBef>
            </a:pPr>
            <a:r>
              <a:rPr lang="en-US" dirty="0"/>
              <a:t>Differences from AIA A312</a:t>
            </a:r>
          </a:p>
          <a:p>
            <a:pPr lvl="1">
              <a:spcBef>
                <a:spcPts val="1800"/>
              </a:spcBef>
            </a:pPr>
            <a:r>
              <a:rPr lang="en-US" dirty="0"/>
              <a:t>Fewer steps to “trigger”</a:t>
            </a:r>
          </a:p>
          <a:p>
            <a:pPr lvl="1">
              <a:spcBef>
                <a:spcPts val="1800"/>
              </a:spcBef>
            </a:pPr>
            <a:r>
              <a:rPr lang="en-US" dirty="0"/>
              <a:t>Similar surety options</a:t>
            </a:r>
          </a:p>
          <a:p>
            <a:pPr lvl="1">
              <a:spcBef>
                <a:spcPts val="1800"/>
              </a:spcBef>
            </a:pPr>
            <a:r>
              <a:rPr lang="en-US" dirty="0"/>
              <a:t>Less expansive liability</a:t>
            </a:r>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13</a:t>
            </a:fld>
            <a:endParaRPr lang="en-US"/>
          </a:p>
        </p:txBody>
      </p:sp>
      <p:pic>
        <p:nvPicPr>
          <p:cNvPr id="10242" name="Picture 2"/>
          <p:cNvPicPr>
            <a:picLocks noGrp="1" noChangeAspect="1" noChangeArrowheads="1"/>
          </p:cNvPicPr>
          <p:nvPr>
            <p:ph sz="half"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785812" y="1757363"/>
            <a:ext cx="2238375" cy="20478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2400" y="4267200"/>
            <a:ext cx="3505200" cy="1600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687462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sz="3800" b="1" dirty="0"/>
              <a:t>ConsensusDocs 260/706</a:t>
            </a:r>
            <a:br>
              <a:rPr lang="en-US" sz="3800" b="1" dirty="0"/>
            </a:br>
            <a:r>
              <a:rPr lang="en-US" sz="3200" b="1" dirty="0"/>
              <a:t>Conditions</a:t>
            </a:r>
            <a:r>
              <a:rPr lang="en-US" altLang="en-US" sz="3200" b="1" dirty="0"/>
              <a:t> to Trigger Bond</a:t>
            </a:r>
            <a:endParaRPr lang="en-US" sz="3800" b="1" dirty="0"/>
          </a:p>
        </p:txBody>
      </p:sp>
      <p:sp>
        <p:nvSpPr>
          <p:cNvPr id="4" name="Text Placeholder 3"/>
          <p:cNvSpPr>
            <a:spLocks noGrp="1"/>
          </p:cNvSpPr>
          <p:nvPr>
            <p:ph type="body" sz="half" idx="2"/>
          </p:nvPr>
        </p:nvSpPr>
        <p:spPr>
          <a:xfrm>
            <a:off x="381000" y="1447800"/>
            <a:ext cx="8534400" cy="4800600"/>
          </a:xfrm>
        </p:spPr>
        <p:txBody>
          <a:bodyPr/>
          <a:lstStyle/>
          <a:p>
            <a:pPr marL="514350" indent="-514350" eaLnBrk="1" hangingPunct="1">
              <a:lnSpc>
                <a:spcPct val="90000"/>
              </a:lnSpc>
              <a:spcBef>
                <a:spcPct val="0"/>
              </a:spcBef>
              <a:spcAft>
                <a:spcPts val="2400"/>
              </a:spcAft>
              <a:buFont typeface="+mj-lt"/>
              <a:buAutoNum type="arabicPeriod"/>
            </a:pPr>
            <a:r>
              <a:rPr lang="en-US" altLang="en-US" sz="3000" dirty="0"/>
              <a:t>Owner has performed its obligations (Para. 1)</a:t>
            </a:r>
          </a:p>
          <a:p>
            <a:pPr marL="514350" indent="-514350" eaLnBrk="1" hangingPunct="1">
              <a:lnSpc>
                <a:spcPct val="90000"/>
              </a:lnSpc>
              <a:spcBef>
                <a:spcPct val="0"/>
              </a:spcBef>
              <a:spcAft>
                <a:spcPts val="2400"/>
              </a:spcAft>
              <a:buFont typeface="+mj-lt"/>
              <a:buAutoNum type="arabicPeriod"/>
            </a:pPr>
            <a:r>
              <a:rPr lang="en-US" altLang="en-US" sz="3000" dirty="0"/>
              <a:t>Contractor is in “Default” and Owner has declared Contractor in Default (Para. 2)</a:t>
            </a:r>
          </a:p>
          <a:p>
            <a:pPr marL="914400" lvl="1" indent="-514350" eaLnBrk="1" hangingPunct="1">
              <a:lnSpc>
                <a:spcPct val="90000"/>
              </a:lnSpc>
              <a:spcBef>
                <a:spcPct val="0"/>
              </a:spcBef>
              <a:spcAft>
                <a:spcPts val="2400"/>
              </a:spcAft>
            </a:pPr>
            <a:r>
              <a:rPr lang="en-US" altLang="en-US" sz="2400" dirty="0"/>
              <a:t>“Default” determined by terms of the bonded contract</a:t>
            </a:r>
            <a:endParaRPr lang="en-US" altLang="en-US" sz="2600" dirty="0"/>
          </a:p>
          <a:p>
            <a:pPr marL="514350" indent="-514350" eaLnBrk="1" hangingPunct="1">
              <a:lnSpc>
                <a:spcPct val="90000"/>
              </a:lnSpc>
              <a:spcBef>
                <a:spcPct val="0"/>
              </a:spcBef>
              <a:spcAft>
                <a:spcPts val="2400"/>
              </a:spcAft>
              <a:buFont typeface="+mj-lt"/>
              <a:buAutoNum type="arabicPeriod"/>
            </a:pPr>
            <a:r>
              <a:rPr lang="en-US" altLang="en-US" sz="3000" dirty="0"/>
              <a:t>Demand on Surety</a:t>
            </a:r>
          </a:p>
          <a:p>
            <a:pPr marL="514350" indent="-514350" eaLnBrk="1" hangingPunct="1">
              <a:lnSpc>
                <a:spcPct val="90000"/>
              </a:lnSpc>
              <a:spcBef>
                <a:spcPct val="0"/>
              </a:spcBef>
              <a:spcAft>
                <a:spcPts val="2400"/>
              </a:spcAft>
              <a:buFont typeface="+mj-lt"/>
              <a:buAutoNum type="arabicPeriod"/>
            </a:pPr>
            <a:r>
              <a:rPr lang="en-US" altLang="en-US" sz="3000" dirty="0"/>
              <a:t>Owner makes “Contract Balance” available</a:t>
            </a:r>
          </a:p>
          <a:p>
            <a:pPr marL="914400" lvl="1" indent="-514350" eaLnBrk="1" hangingPunct="1">
              <a:lnSpc>
                <a:spcPct val="90000"/>
              </a:lnSpc>
              <a:spcBef>
                <a:spcPct val="0"/>
              </a:spcBef>
              <a:spcAft>
                <a:spcPts val="2400"/>
              </a:spcAft>
            </a:pPr>
            <a:r>
              <a:rPr lang="en-US" altLang="en-US" sz="2600" dirty="0"/>
              <a:t>Contract Balance = total amount payable per Contract less amounts properly paid by Owner</a:t>
            </a:r>
          </a:p>
          <a:p>
            <a:endParaRPr lang="en-US" dirty="0"/>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14</a:t>
            </a:fld>
            <a:endParaRPr lang="en-US"/>
          </a:p>
        </p:txBody>
      </p:sp>
    </p:spTree>
    <p:extLst>
      <p:ext uri="{BB962C8B-B14F-4D97-AF65-F5344CB8AC3E}">
        <p14:creationId xmlns="" xmlns:p14="http://schemas.microsoft.com/office/powerpoint/2010/main" val="1942122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sz="3600" b="1" dirty="0"/>
              <a:t>ConsensusDocs 260/706</a:t>
            </a:r>
            <a:br>
              <a:rPr lang="en-US" sz="3600" b="1" dirty="0"/>
            </a:br>
            <a:r>
              <a:rPr lang="en-US" altLang="en-US" sz="2800" b="1" dirty="0"/>
              <a:t>Surety Options to Satisfy Bond Obligation</a:t>
            </a:r>
            <a:endParaRPr lang="en-US" sz="2800" b="1" dirty="0"/>
          </a:p>
        </p:txBody>
      </p:sp>
      <p:sp>
        <p:nvSpPr>
          <p:cNvPr id="4" name="Text Placeholder 3"/>
          <p:cNvSpPr>
            <a:spLocks noGrp="1"/>
          </p:cNvSpPr>
          <p:nvPr>
            <p:ph type="body" sz="half" idx="2"/>
          </p:nvPr>
        </p:nvSpPr>
        <p:spPr>
          <a:xfrm>
            <a:off x="381000" y="1447800"/>
            <a:ext cx="8534400" cy="4678363"/>
          </a:xfrm>
        </p:spPr>
        <p:txBody>
          <a:bodyPr/>
          <a:lstStyle/>
          <a:p>
            <a:pPr marL="514350" indent="-514350" eaLnBrk="1" hangingPunct="1">
              <a:lnSpc>
                <a:spcPct val="90000"/>
              </a:lnSpc>
              <a:spcBef>
                <a:spcPct val="0"/>
              </a:spcBef>
              <a:spcAft>
                <a:spcPts val="1800"/>
              </a:spcAft>
              <a:buFont typeface="+mj-lt"/>
              <a:buAutoNum type="arabicPeriod"/>
            </a:pPr>
            <a:r>
              <a:rPr lang="en-US" altLang="en-US" dirty="0"/>
              <a:t>Remedy the default</a:t>
            </a:r>
          </a:p>
          <a:p>
            <a:pPr marL="514350" indent="-514350" eaLnBrk="1" hangingPunct="1">
              <a:lnSpc>
                <a:spcPct val="90000"/>
              </a:lnSpc>
              <a:spcBef>
                <a:spcPct val="0"/>
              </a:spcBef>
              <a:spcAft>
                <a:spcPts val="1800"/>
              </a:spcAft>
              <a:buFont typeface="+mj-lt"/>
              <a:buAutoNum type="arabicPeriod"/>
            </a:pPr>
            <a:r>
              <a:rPr lang="en-US" altLang="en-US" dirty="0"/>
              <a:t>Arrange for Contractor to complete (subject to Owner’s consent)</a:t>
            </a:r>
          </a:p>
          <a:p>
            <a:pPr marL="514350" indent="-514350" eaLnBrk="1" hangingPunct="1">
              <a:lnSpc>
                <a:spcPct val="90000"/>
              </a:lnSpc>
              <a:spcBef>
                <a:spcPct val="0"/>
              </a:spcBef>
              <a:spcAft>
                <a:spcPts val="1800"/>
              </a:spcAft>
              <a:buFont typeface="+mj-lt"/>
              <a:buAutoNum type="arabicPeriod"/>
            </a:pPr>
            <a:r>
              <a:rPr lang="en-US" altLang="en-US" dirty="0"/>
              <a:t>Tender substitute contractor (with contract terms and new bond acceptable to Owner) plus pay excess costs (up to penal sum)</a:t>
            </a:r>
          </a:p>
          <a:p>
            <a:pPr marL="514350" indent="-514350" eaLnBrk="1" hangingPunct="1">
              <a:lnSpc>
                <a:spcPct val="90000"/>
              </a:lnSpc>
              <a:spcBef>
                <a:spcPct val="0"/>
              </a:spcBef>
              <a:spcAft>
                <a:spcPts val="1800"/>
              </a:spcAft>
              <a:buFont typeface="+mj-lt"/>
              <a:buAutoNum type="arabicPeriod"/>
            </a:pPr>
            <a:r>
              <a:rPr lang="en-US" altLang="en-US" dirty="0"/>
              <a:t>Reimburse Owner its reasonable costs to complete the Work (less Contract Balance and subject to the Bond Sum)</a:t>
            </a:r>
          </a:p>
          <a:p>
            <a:endParaRPr lang="en-US" dirty="0"/>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15</a:t>
            </a:fld>
            <a:endParaRPr lang="en-US"/>
          </a:p>
        </p:txBody>
      </p:sp>
    </p:spTree>
    <p:extLst>
      <p:ext uri="{BB962C8B-B14F-4D97-AF65-F5344CB8AC3E}">
        <p14:creationId xmlns="" xmlns:p14="http://schemas.microsoft.com/office/powerpoint/2010/main" val="1056415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sz="3800" b="1" dirty="0"/>
              <a:t>ConsensusDocs 260/706</a:t>
            </a:r>
          </a:p>
        </p:txBody>
      </p:sp>
      <p:sp>
        <p:nvSpPr>
          <p:cNvPr id="4" name="Text Placeholder 3"/>
          <p:cNvSpPr>
            <a:spLocks noGrp="1"/>
          </p:cNvSpPr>
          <p:nvPr>
            <p:ph type="body" sz="half" idx="2"/>
          </p:nvPr>
        </p:nvSpPr>
        <p:spPr>
          <a:xfrm>
            <a:off x="4724400" y="1498600"/>
            <a:ext cx="4267200" cy="4343400"/>
          </a:xfrm>
        </p:spPr>
        <p:txBody>
          <a:bodyPr/>
          <a:lstStyle/>
          <a:p>
            <a:pPr eaLnBrk="1" hangingPunct="1">
              <a:lnSpc>
                <a:spcPct val="90000"/>
              </a:lnSpc>
              <a:spcBef>
                <a:spcPct val="0"/>
              </a:spcBef>
              <a:spcAft>
                <a:spcPts val="1800"/>
              </a:spcAft>
            </a:pPr>
            <a:r>
              <a:rPr lang="en-US" altLang="en-US" sz="2800" dirty="0"/>
              <a:t>Is it the right choice for:</a:t>
            </a:r>
          </a:p>
          <a:p>
            <a:pPr lvl="1" eaLnBrk="1" hangingPunct="1">
              <a:lnSpc>
                <a:spcPct val="90000"/>
              </a:lnSpc>
              <a:spcBef>
                <a:spcPct val="0"/>
              </a:spcBef>
              <a:spcAft>
                <a:spcPts val="2400"/>
              </a:spcAft>
            </a:pPr>
            <a:r>
              <a:rPr lang="en-US" altLang="en-US" dirty="0"/>
              <a:t>Owner ?</a:t>
            </a:r>
          </a:p>
          <a:p>
            <a:pPr lvl="1" eaLnBrk="1" hangingPunct="1">
              <a:lnSpc>
                <a:spcPct val="90000"/>
              </a:lnSpc>
              <a:spcBef>
                <a:spcPct val="0"/>
              </a:spcBef>
              <a:spcAft>
                <a:spcPts val="2400"/>
              </a:spcAft>
            </a:pPr>
            <a:r>
              <a:rPr lang="en-US" altLang="en-US" dirty="0"/>
              <a:t>GC ?</a:t>
            </a:r>
          </a:p>
          <a:p>
            <a:pPr lvl="1" eaLnBrk="1" hangingPunct="1">
              <a:lnSpc>
                <a:spcPct val="90000"/>
              </a:lnSpc>
              <a:spcBef>
                <a:spcPct val="0"/>
              </a:spcBef>
              <a:spcAft>
                <a:spcPts val="2400"/>
              </a:spcAft>
            </a:pPr>
            <a:r>
              <a:rPr lang="en-US" altLang="en-US" dirty="0"/>
              <a:t>Sub ?</a:t>
            </a:r>
          </a:p>
          <a:p>
            <a:pPr lvl="1" eaLnBrk="1" hangingPunct="1">
              <a:lnSpc>
                <a:spcPct val="90000"/>
              </a:lnSpc>
              <a:spcBef>
                <a:spcPct val="0"/>
              </a:spcBef>
              <a:spcAft>
                <a:spcPts val="2400"/>
              </a:spcAft>
            </a:pPr>
            <a:r>
              <a:rPr lang="en-US" altLang="en-US" dirty="0"/>
              <a:t>Surety ?</a:t>
            </a:r>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16</a:t>
            </a:fld>
            <a:endParaRPr lang="en-US"/>
          </a:p>
        </p:txBody>
      </p:sp>
      <p:pic>
        <p:nvPicPr>
          <p:cNvPr id="10242" name="Picture 2"/>
          <p:cNvPicPr>
            <a:picLocks noGrp="1" noChangeAspect="1" noChangeArrowheads="1"/>
          </p:cNvPicPr>
          <p:nvPr>
            <p:ph sz="half"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47210" y="1434670"/>
            <a:ext cx="2283958" cy="208957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3550" y="3810000"/>
            <a:ext cx="4005943" cy="19526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67901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sz="4000" b="1" dirty="0"/>
              <a:t>Manuscript Performance Bonds</a:t>
            </a:r>
          </a:p>
        </p:txBody>
      </p:sp>
      <p:sp>
        <p:nvSpPr>
          <p:cNvPr id="3" name="Content Placeholder 2"/>
          <p:cNvSpPr>
            <a:spLocks noGrp="1"/>
          </p:cNvSpPr>
          <p:nvPr>
            <p:ph sz="half" idx="1"/>
          </p:nvPr>
        </p:nvSpPr>
        <p:spPr>
          <a:xfrm>
            <a:off x="304800" y="1447800"/>
            <a:ext cx="5486400" cy="4876800"/>
          </a:xfrm>
        </p:spPr>
        <p:txBody>
          <a:bodyPr/>
          <a:lstStyle/>
          <a:p>
            <a:r>
              <a:rPr lang="en-US" dirty="0"/>
              <a:t>Proprietary (non-standard)</a:t>
            </a:r>
          </a:p>
          <a:p>
            <a:r>
              <a:rPr lang="en-US" dirty="0"/>
              <a:t>Customized</a:t>
            </a:r>
          </a:p>
          <a:p>
            <a:pPr lvl="1"/>
            <a:r>
              <a:rPr lang="en-US" dirty="0"/>
              <a:t>Type of project / project risks</a:t>
            </a:r>
          </a:p>
          <a:p>
            <a:pPr lvl="1"/>
            <a:r>
              <a:rPr lang="en-US" dirty="0"/>
              <a:t>Project delivery method</a:t>
            </a:r>
          </a:p>
          <a:p>
            <a:pPr lvl="1"/>
            <a:r>
              <a:rPr lang="en-US" dirty="0"/>
              <a:t>Schedule</a:t>
            </a:r>
          </a:p>
          <a:p>
            <a:pPr lvl="1"/>
            <a:r>
              <a:rPr lang="en-US" dirty="0"/>
              <a:t>Subcontractor trade</a:t>
            </a:r>
          </a:p>
          <a:p>
            <a:r>
              <a:rPr lang="en-US" dirty="0"/>
              <a:t>Oft-used by sophisticated Owners or GCs</a:t>
            </a:r>
          </a:p>
          <a:p>
            <a:r>
              <a:rPr lang="en-US" dirty="0"/>
              <a:t>Often harsh or one-sided</a:t>
            </a:r>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17</a:t>
            </a:fld>
            <a:endParaRPr lang="en-US"/>
          </a:p>
        </p:txBody>
      </p:sp>
      <p:pic>
        <p:nvPicPr>
          <p:cNvPr id="4" name="Picture 3">
            <a:extLst>
              <a:ext uri="{FF2B5EF4-FFF2-40B4-BE49-F238E27FC236}">
                <a16:creationId xmlns="" xmlns:a16="http://schemas.microsoft.com/office/drawing/2014/main" id="{FB6D85FB-C8F9-44F1-83A9-51673DE27EF7}"/>
              </a:ext>
            </a:extLst>
          </p:cNvPr>
          <p:cNvPicPr>
            <a:picLocks noChangeAspect="1"/>
          </p:cNvPicPr>
          <p:nvPr/>
        </p:nvPicPr>
        <p:blipFill>
          <a:blip r:embed="rId2" cstate="print"/>
          <a:stretch>
            <a:fillRect/>
          </a:stretch>
        </p:blipFill>
        <p:spPr>
          <a:xfrm>
            <a:off x="6217422" y="1473199"/>
            <a:ext cx="2590800" cy="2413001"/>
          </a:xfrm>
          <a:prstGeom prst="rect">
            <a:avLst/>
          </a:prstGeom>
        </p:spPr>
      </p:pic>
      <p:pic>
        <p:nvPicPr>
          <p:cNvPr id="6" name="Picture 5">
            <a:extLst>
              <a:ext uri="{FF2B5EF4-FFF2-40B4-BE49-F238E27FC236}">
                <a16:creationId xmlns="" xmlns:a16="http://schemas.microsoft.com/office/drawing/2014/main" id="{9FF0275A-5941-49E5-ACCB-E18AF6BB2989}"/>
              </a:ext>
            </a:extLst>
          </p:cNvPr>
          <p:cNvPicPr>
            <a:picLocks noChangeAspect="1"/>
          </p:cNvPicPr>
          <p:nvPr/>
        </p:nvPicPr>
        <p:blipFill>
          <a:blip r:embed="rId3" cstate="print"/>
          <a:stretch>
            <a:fillRect/>
          </a:stretch>
        </p:blipFill>
        <p:spPr>
          <a:xfrm>
            <a:off x="6192022" y="4029074"/>
            <a:ext cx="2570978" cy="2057359"/>
          </a:xfrm>
          <a:prstGeom prst="rect">
            <a:avLst/>
          </a:prstGeom>
        </p:spPr>
      </p:pic>
    </p:spTree>
    <p:extLst>
      <p:ext uri="{BB962C8B-B14F-4D97-AF65-F5344CB8AC3E}">
        <p14:creationId xmlns="" xmlns:p14="http://schemas.microsoft.com/office/powerpoint/2010/main" val="3805163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sz="4000" b="1" dirty="0"/>
              <a:t>Manuscript Performance Bonds</a:t>
            </a:r>
          </a:p>
        </p:txBody>
      </p:sp>
      <p:sp>
        <p:nvSpPr>
          <p:cNvPr id="3" name="Content Placeholder 2"/>
          <p:cNvSpPr>
            <a:spLocks noGrp="1"/>
          </p:cNvSpPr>
          <p:nvPr>
            <p:ph sz="half" idx="1"/>
          </p:nvPr>
        </p:nvSpPr>
        <p:spPr>
          <a:xfrm>
            <a:off x="304800" y="1447800"/>
            <a:ext cx="8610600" cy="4800600"/>
          </a:xfrm>
        </p:spPr>
        <p:txBody>
          <a:bodyPr/>
          <a:lstStyle/>
          <a:p>
            <a:r>
              <a:rPr lang="en-US" sz="3000" dirty="0"/>
              <a:t>“If Principal shall fully indemnify and save harmless the Obligee from all loss or damage which Obligee may incur by reason of Principal’s failure to keep and perform each, every and all terms and conditions of the subcontract, then this obligation shall be of no effect, but otherwise shall remain in full force and effect.”</a:t>
            </a:r>
          </a:p>
          <a:p>
            <a:r>
              <a:rPr lang="en-US" sz="3000" dirty="0"/>
              <a:t>No conditions / no surety options</a:t>
            </a:r>
          </a:p>
          <a:p>
            <a:r>
              <a:rPr lang="en-US" sz="3000" dirty="0"/>
              <a:t>All losses and damages recoverable</a:t>
            </a:r>
          </a:p>
          <a:p>
            <a:endParaRPr lang="en-US" sz="3000" dirty="0"/>
          </a:p>
          <a:p>
            <a:endParaRPr lang="en-US" sz="3000"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18</a:t>
            </a:fld>
            <a:endParaRPr lang="en-US"/>
          </a:p>
        </p:txBody>
      </p:sp>
    </p:spTree>
    <p:extLst>
      <p:ext uri="{BB962C8B-B14F-4D97-AF65-F5344CB8AC3E}">
        <p14:creationId xmlns="" xmlns:p14="http://schemas.microsoft.com/office/powerpoint/2010/main" val="522132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19</a:t>
            </a:fld>
            <a:endParaRPr lang="en-US" altLang="en-US" sz="1400"/>
          </a:p>
        </p:txBody>
      </p:sp>
      <p:sp>
        <p:nvSpPr>
          <p:cNvPr id="7171" name="Rectangle 2"/>
          <p:cNvSpPr>
            <a:spLocks noGrp="1" noChangeArrowheads="1"/>
          </p:cNvSpPr>
          <p:nvPr>
            <p:ph type="title"/>
          </p:nvPr>
        </p:nvSpPr>
        <p:spPr>
          <a:xfrm>
            <a:off x="457200" y="274638"/>
            <a:ext cx="8229600" cy="792162"/>
          </a:xfrm>
        </p:spPr>
        <p:txBody>
          <a:bodyPr/>
          <a:lstStyle/>
          <a:p>
            <a:pPr eaLnBrk="1" hangingPunct="1"/>
            <a:r>
              <a:rPr lang="en-US" altLang="en-US" sz="3600" b="1" dirty="0"/>
              <a:t>Manuscript Bonds</a:t>
            </a:r>
          </a:p>
        </p:txBody>
      </p:sp>
      <p:sp>
        <p:nvSpPr>
          <p:cNvPr id="7173" name="Rectangle 6"/>
          <p:cNvSpPr>
            <a:spLocks noGrp="1" noChangeArrowheads="1"/>
          </p:cNvSpPr>
          <p:nvPr>
            <p:ph type="body" sz="half" idx="2"/>
          </p:nvPr>
        </p:nvSpPr>
        <p:spPr>
          <a:xfrm>
            <a:off x="381000" y="1676400"/>
            <a:ext cx="4495800" cy="4343400"/>
          </a:xfrm>
        </p:spPr>
        <p:txBody>
          <a:bodyPr/>
          <a:lstStyle/>
          <a:p>
            <a:pPr eaLnBrk="1" hangingPunct="1">
              <a:lnSpc>
                <a:spcPct val="90000"/>
              </a:lnSpc>
              <a:spcBef>
                <a:spcPct val="0"/>
              </a:spcBef>
              <a:spcAft>
                <a:spcPts val="1800"/>
              </a:spcAft>
            </a:pPr>
            <a:r>
              <a:rPr lang="en-US" altLang="en-US" sz="2800" dirty="0"/>
              <a:t>Is it the right choice for:</a:t>
            </a:r>
          </a:p>
          <a:p>
            <a:pPr lvl="1" eaLnBrk="1" hangingPunct="1">
              <a:lnSpc>
                <a:spcPct val="90000"/>
              </a:lnSpc>
              <a:spcBef>
                <a:spcPct val="0"/>
              </a:spcBef>
              <a:spcAft>
                <a:spcPts val="2400"/>
              </a:spcAft>
            </a:pPr>
            <a:r>
              <a:rPr lang="en-US" altLang="en-US" dirty="0"/>
              <a:t>Owner ?</a:t>
            </a:r>
          </a:p>
          <a:p>
            <a:pPr lvl="1" eaLnBrk="1" hangingPunct="1">
              <a:lnSpc>
                <a:spcPct val="90000"/>
              </a:lnSpc>
              <a:spcBef>
                <a:spcPct val="0"/>
              </a:spcBef>
              <a:spcAft>
                <a:spcPts val="2400"/>
              </a:spcAft>
            </a:pPr>
            <a:r>
              <a:rPr lang="en-US" altLang="en-US" dirty="0"/>
              <a:t>GC ?</a:t>
            </a:r>
          </a:p>
          <a:p>
            <a:pPr lvl="1" eaLnBrk="1" hangingPunct="1">
              <a:lnSpc>
                <a:spcPct val="90000"/>
              </a:lnSpc>
              <a:spcBef>
                <a:spcPct val="0"/>
              </a:spcBef>
              <a:spcAft>
                <a:spcPts val="2400"/>
              </a:spcAft>
            </a:pPr>
            <a:r>
              <a:rPr lang="en-US" altLang="en-US" dirty="0"/>
              <a:t>Sub ?</a:t>
            </a:r>
          </a:p>
          <a:p>
            <a:pPr lvl="1" eaLnBrk="1" hangingPunct="1">
              <a:lnSpc>
                <a:spcPct val="90000"/>
              </a:lnSpc>
              <a:spcBef>
                <a:spcPct val="0"/>
              </a:spcBef>
              <a:spcAft>
                <a:spcPts val="2400"/>
              </a:spcAft>
            </a:pPr>
            <a:r>
              <a:rPr lang="en-US" altLang="en-US" dirty="0"/>
              <a:t>Surety ?</a:t>
            </a:r>
          </a:p>
          <a:p>
            <a:pPr eaLnBrk="1" hangingPunct="1">
              <a:lnSpc>
                <a:spcPct val="90000"/>
              </a:lnSpc>
              <a:spcBef>
                <a:spcPct val="0"/>
              </a:spcBef>
              <a:spcAft>
                <a:spcPts val="1800"/>
              </a:spcAft>
            </a:pPr>
            <a:endParaRPr lang="en-US" altLang="en-US" sz="3000" dirty="0"/>
          </a:p>
        </p:txBody>
      </p:sp>
      <p:pic>
        <p:nvPicPr>
          <p:cNvPr id="3" name="Picture 2">
            <a:extLst>
              <a:ext uri="{FF2B5EF4-FFF2-40B4-BE49-F238E27FC236}">
                <a16:creationId xmlns="" xmlns:a16="http://schemas.microsoft.com/office/drawing/2014/main" id="{A0204B61-DAAC-4C12-9C8D-0F887A9664AF}"/>
              </a:ext>
            </a:extLst>
          </p:cNvPr>
          <p:cNvPicPr>
            <a:picLocks noChangeAspect="1"/>
          </p:cNvPicPr>
          <p:nvPr/>
        </p:nvPicPr>
        <p:blipFill>
          <a:blip r:embed="rId3" cstate="print"/>
          <a:stretch>
            <a:fillRect/>
          </a:stretch>
        </p:blipFill>
        <p:spPr>
          <a:xfrm>
            <a:off x="5333999" y="1600199"/>
            <a:ext cx="3124201" cy="4406819"/>
          </a:xfrm>
          <a:prstGeom prst="rect">
            <a:avLst/>
          </a:prstGeom>
        </p:spPr>
      </p:pic>
    </p:spTree>
    <p:extLst>
      <p:ext uri="{BB962C8B-B14F-4D97-AF65-F5344CB8AC3E}">
        <p14:creationId xmlns="" xmlns:p14="http://schemas.microsoft.com/office/powerpoint/2010/main" val="2006808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C5CFCA76-74F6-48CF-A985-CFAE95C7000B}" type="slidenum">
              <a:rPr lang="en-US" altLang="en-US" sz="1400" smtClean="0"/>
              <a:pPr eaLnBrk="1" hangingPunct="1">
                <a:spcBef>
                  <a:spcPct val="0"/>
                </a:spcBef>
                <a:buClrTx/>
                <a:buFontTx/>
                <a:buNone/>
              </a:pPr>
              <a:t>2</a:t>
            </a:fld>
            <a:endParaRPr lang="en-US" altLang="en-US" sz="1400"/>
          </a:p>
        </p:txBody>
      </p:sp>
      <p:sp>
        <p:nvSpPr>
          <p:cNvPr id="5123" name="Rectangle 2"/>
          <p:cNvSpPr>
            <a:spLocks noGrp="1" noChangeArrowheads="1"/>
          </p:cNvSpPr>
          <p:nvPr>
            <p:ph type="ctrTitle"/>
          </p:nvPr>
        </p:nvSpPr>
        <p:spPr>
          <a:xfrm>
            <a:off x="457201" y="2793385"/>
            <a:ext cx="8229599" cy="2181225"/>
          </a:xfrm>
        </p:spPr>
        <p:txBody>
          <a:bodyPr/>
          <a:lstStyle/>
          <a:p>
            <a:pPr eaLnBrk="1" hangingPunct="1">
              <a:spcAft>
                <a:spcPts val="4800"/>
              </a:spcAft>
            </a:pPr>
            <a:r>
              <a:rPr lang="en-US" altLang="en-US" sz="4000" dirty="0"/>
              <a:t>Performance Bond Claims: </a:t>
            </a:r>
            <a:br>
              <a:rPr lang="en-US" altLang="en-US" sz="4000" dirty="0"/>
            </a:br>
            <a:r>
              <a:rPr lang="en-US" altLang="en-US" sz="2800" dirty="0"/>
              <a:t>Managing Risks</a:t>
            </a:r>
            <a:br>
              <a:rPr lang="en-US" altLang="en-US" sz="2800" dirty="0"/>
            </a:br>
            <a:r>
              <a:rPr lang="en-US" altLang="en-US" sz="2000" dirty="0"/>
              <a:t/>
            </a:r>
            <a:br>
              <a:rPr lang="en-US" altLang="en-US" sz="2000" dirty="0"/>
            </a:br>
            <a:endParaRPr lang="en-US" altLang="en-US" sz="3600" dirty="0"/>
          </a:p>
        </p:txBody>
      </p:sp>
      <p:sp>
        <p:nvSpPr>
          <p:cNvPr id="5124" name="Rectangle 3"/>
          <p:cNvSpPr>
            <a:spLocks noGrp="1" noChangeArrowheads="1"/>
          </p:cNvSpPr>
          <p:nvPr>
            <p:ph type="subTitle" idx="1"/>
          </p:nvPr>
        </p:nvSpPr>
        <p:spPr>
          <a:xfrm>
            <a:off x="990597" y="4362442"/>
            <a:ext cx="7162800" cy="457200"/>
          </a:xfrm>
        </p:spPr>
        <p:txBody>
          <a:bodyPr/>
          <a:lstStyle/>
          <a:p>
            <a:pPr eaLnBrk="1" hangingPunct="1">
              <a:lnSpc>
                <a:spcPct val="90000"/>
              </a:lnSpc>
            </a:pPr>
            <a:r>
              <a:rPr lang="en-US" altLang="en-US" sz="2400" dirty="0"/>
              <a:t>Presented by Kory D. George</a:t>
            </a:r>
          </a:p>
          <a:p>
            <a:pPr eaLnBrk="1" hangingPunct="1">
              <a:lnSpc>
                <a:spcPct val="90000"/>
              </a:lnSpc>
            </a:pPr>
            <a:endParaRPr lang="en-US" altLang="en-US" sz="2400" dirty="0"/>
          </a:p>
        </p:txBody>
      </p:sp>
      <p:pic>
        <p:nvPicPr>
          <p:cNvPr id="5125" name="Picture 6" descr="WA Log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09624" y="5129578"/>
            <a:ext cx="4324747" cy="7320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 xmlns:a16="http://schemas.microsoft.com/office/drawing/2014/main" id="{F91B14C9-E57B-4324-B7BD-89764F941DA8}"/>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658249" y="1181738"/>
            <a:ext cx="3827495" cy="145219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a:t>Contract Considerations</a:t>
            </a:r>
          </a:p>
        </p:txBody>
      </p:sp>
      <p:sp>
        <p:nvSpPr>
          <p:cNvPr id="3" name="Content Placeholder 2"/>
          <p:cNvSpPr>
            <a:spLocks noGrp="1"/>
          </p:cNvSpPr>
          <p:nvPr>
            <p:ph sz="half" idx="1"/>
          </p:nvPr>
        </p:nvSpPr>
        <p:spPr>
          <a:xfrm>
            <a:off x="3949700" y="1235868"/>
            <a:ext cx="5029200" cy="4891882"/>
          </a:xfrm>
        </p:spPr>
        <p:txBody>
          <a:bodyPr/>
          <a:lstStyle/>
          <a:p>
            <a:r>
              <a:rPr lang="en-US" dirty="0"/>
              <a:t>Surety “stands in the shoes” of Contractor</a:t>
            </a:r>
          </a:p>
          <a:p>
            <a:pPr lvl="1"/>
            <a:r>
              <a:rPr lang="en-US" dirty="0"/>
              <a:t>Surety is entitled to the Principal’s claims and contract defenses</a:t>
            </a:r>
          </a:p>
          <a:p>
            <a:r>
              <a:rPr lang="en-US" dirty="0"/>
              <a:t>First breach defense for improper payment or nonpayment</a:t>
            </a:r>
          </a:p>
          <a:p>
            <a:r>
              <a:rPr lang="en-US" dirty="0"/>
              <a:t>Definition of “default”</a:t>
            </a:r>
          </a:p>
          <a:p>
            <a:pPr marL="0" indent="0">
              <a:buNone/>
            </a:pPr>
            <a:endParaRPr lang="en-US" dirty="0"/>
          </a:p>
          <a:p>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20</a:t>
            </a:fld>
            <a:endParaRPr lang="en-US"/>
          </a:p>
        </p:txBody>
      </p:sp>
      <p:pic>
        <p:nvPicPr>
          <p:cNvPr id="9" name="Picture 8">
            <a:extLst>
              <a:ext uri="{FF2B5EF4-FFF2-40B4-BE49-F238E27FC236}">
                <a16:creationId xmlns="" xmlns:a16="http://schemas.microsoft.com/office/drawing/2014/main" id="{DC2747A0-9E48-4FCC-A4F2-5E8A0430DB15}"/>
              </a:ext>
            </a:extLst>
          </p:cNvPr>
          <p:cNvPicPr>
            <a:picLocks noChangeAspect="1"/>
          </p:cNvPicPr>
          <p:nvPr/>
        </p:nvPicPr>
        <p:blipFill>
          <a:blip r:embed="rId2" cstate="print"/>
          <a:stretch>
            <a:fillRect/>
          </a:stretch>
        </p:blipFill>
        <p:spPr>
          <a:xfrm>
            <a:off x="-107950" y="1479550"/>
            <a:ext cx="3917950" cy="4648200"/>
          </a:xfrm>
          <a:prstGeom prst="rect">
            <a:avLst/>
          </a:prstGeom>
        </p:spPr>
      </p:pic>
    </p:spTree>
    <p:extLst>
      <p:ext uri="{BB962C8B-B14F-4D97-AF65-F5344CB8AC3E}">
        <p14:creationId xmlns="" xmlns:p14="http://schemas.microsoft.com/office/powerpoint/2010/main" val="107423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a:t>Killer Contract Provisions</a:t>
            </a:r>
          </a:p>
        </p:txBody>
      </p:sp>
      <p:sp>
        <p:nvSpPr>
          <p:cNvPr id="3" name="Content Placeholder 2"/>
          <p:cNvSpPr>
            <a:spLocks noGrp="1"/>
          </p:cNvSpPr>
          <p:nvPr>
            <p:ph sz="half" idx="1"/>
          </p:nvPr>
        </p:nvSpPr>
        <p:spPr>
          <a:xfrm>
            <a:off x="152400" y="1334293"/>
            <a:ext cx="4953000" cy="4999832"/>
          </a:xfrm>
        </p:spPr>
        <p:txBody>
          <a:bodyPr/>
          <a:lstStyle/>
          <a:p>
            <a:r>
              <a:rPr lang="en-US" dirty="0"/>
              <a:t>No mercy on schedule </a:t>
            </a:r>
          </a:p>
          <a:p>
            <a:r>
              <a:rPr lang="en-US" dirty="0"/>
              <a:t>No right to “cure”</a:t>
            </a:r>
          </a:p>
          <a:p>
            <a:r>
              <a:rPr lang="en-US" dirty="0"/>
              <a:t>Wrongful termination conversion clauses</a:t>
            </a:r>
          </a:p>
          <a:p>
            <a:r>
              <a:rPr lang="en-US" dirty="0"/>
              <a:t>No waiver of consequential damage</a:t>
            </a:r>
          </a:p>
          <a:p>
            <a:r>
              <a:rPr lang="en-US" dirty="0"/>
              <a:t>Payment withholding and work through disputes provisions</a:t>
            </a:r>
          </a:p>
          <a:p>
            <a:endParaRPr lang="en-US" dirty="0"/>
          </a:p>
          <a:p>
            <a:pPr marL="0" indent="0">
              <a:buNone/>
            </a:pPr>
            <a:endParaRPr lang="en-US" dirty="0"/>
          </a:p>
          <a:p>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21</a:t>
            </a:fld>
            <a:endParaRPr lang="en-US"/>
          </a:p>
        </p:txBody>
      </p:sp>
      <p:pic>
        <p:nvPicPr>
          <p:cNvPr id="8" name="Picture 7">
            <a:extLst>
              <a:ext uri="{FF2B5EF4-FFF2-40B4-BE49-F238E27FC236}">
                <a16:creationId xmlns="" xmlns:a16="http://schemas.microsoft.com/office/drawing/2014/main" id="{5F912115-7E15-4F73-96BE-3077A906BDF6}"/>
              </a:ext>
            </a:extLst>
          </p:cNvPr>
          <p:cNvPicPr>
            <a:picLocks noChangeAspect="1"/>
          </p:cNvPicPr>
          <p:nvPr/>
        </p:nvPicPr>
        <p:blipFill>
          <a:blip r:embed="rId3" cstate="print"/>
          <a:stretch>
            <a:fillRect/>
          </a:stretch>
        </p:blipFill>
        <p:spPr>
          <a:xfrm>
            <a:off x="4876800" y="1447800"/>
            <a:ext cx="3962400" cy="4384619"/>
          </a:xfrm>
          <a:prstGeom prst="rect">
            <a:avLst/>
          </a:prstGeom>
        </p:spPr>
      </p:pic>
    </p:spTree>
    <p:extLst>
      <p:ext uri="{BB962C8B-B14F-4D97-AF65-F5344CB8AC3E}">
        <p14:creationId xmlns="" xmlns:p14="http://schemas.microsoft.com/office/powerpoint/2010/main" val="3462604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a:t>Special Issues in Colorado</a:t>
            </a:r>
          </a:p>
        </p:txBody>
      </p:sp>
      <p:sp>
        <p:nvSpPr>
          <p:cNvPr id="3" name="Content Placeholder 2"/>
          <p:cNvSpPr>
            <a:spLocks noGrp="1"/>
          </p:cNvSpPr>
          <p:nvPr>
            <p:ph sz="half" idx="1"/>
          </p:nvPr>
        </p:nvSpPr>
        <p:spPr>
          <a:xfrm>
            <a:off x="152400" y="1334293"/>
            <a:ext cx="8839200" cy="4999832"/>
          </a:xfrm>
        </p:spPr>
        <p:txBody>
          <a:bodyPr/>
          <a:lstStyle/>
          <a:p>
            <a:r>
              <a:rPr lang="en-US" i="1" dirty="0"/>
              <a:t>Transamerica v. Brighton School Dist., </a:t>
            </a:r>
            <a:r>
              <a:rPr lang="en-US" dirty="0"/>
              <a:t>940 P.2d 348 (Colo. 1997)</a:t>
            </a:r>
          </a:p>
          <a:p>
            <a:pPr lvl="1"/>
            <a:r>
              <a:rPr lang="en-US" dirty="0"/>
              <a:t>Policy factors supporting bad faith claims against insurers apply to bad faith claims against sureties</a:t>
            </a:r>
          </a:p>
          <a:p>
            <a:pPr lvl="1"/>
            <a:r>
              <a:rPr lang="en-US" dirty="0"/>
              <a:t>Once a claim arises, the surety has a duty to </a:t>
            </a:r>
            <a:r>
              <a:rPr lang="en-US" i="1" dirty="0"/>
              <a:t>independently </a:t>
            </a:r>
            <a:r>
              <a:rPr lang="en-US" dirty="0"/>
              <a:t>investigate the claim</a:t>
            </a:r>
          </a:p>
          <a:p>
            <a:r>
              <a:rPr lang="en-US" i="1" dirty="0"/>
              <a:t>Denny Constr. v. City and County of Denver</a:t>
            </a:r>
            <a:r>
              <a:rPr lang="en-US" dirty="0"/>
              <a:t>, 199 P.3d 742 (Colo. 2009) </a:t>
            </a:r>
          </a:p>
          <a:p>
            <a:pPr lvl="1"/>
            <a:r>
              <a:rPr lang="en-US" dirty="0"/>
              <a:t>Allowed recovery of claims based on impaired bonding capacity</a:t>
            </a:r>
          </a:p>
          <a:p>
            <a:pPr lvl="1"/>
            <a:endParaRPr lang="en-US" dirty="0"/>
          </a:p>
          <a:p>
            <a:pPr lvl="1"/>
            <a:endParaRPr lang="en-US" dirty="0"/>
          </a:p>
          <a:p>
            <a:pPr lvl="1"/>
            <a:endParaRPr lang="en-US" dirty="0"/>
          </a:p>
          <a:p>
            <a:pPr marL="0" indent="0">
              <a:buNone/>
            </a:pPr>
            <a:endParaRPr lang="en-US" dirty="0"/>
          </a:p>
          <a:p>
            <a:pPr marL="0" indent="0">
              <a:buNone/>
            </a:pPr>
            <a:endParaRPr lang="en-US" dirty="0"/>
          </a:p>
          <a:p>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22</a:t>
            </a:fld>
            <a:endParaRPr lang="en-US"/>
          </a:p>
        </p:txBody>
      </p:sp>
    </p:spTree>
    <p:extLst>
      <p:ext uri="{BB962C8B-B14F-4D97-AF65-F5344CB8AC3E}">
        <p14:creationId xmlns="" xmlns:p14="http://schemas.microsoft.com/office/powerpoint/2010/main" val="759767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E239AE-FE3E-499F-98EF-2F343931F7A1}"/>
              </a:ext>
            </a:extLst>
          </p:cNvPr>
          <p:cNvSpPr>
            <a:spLocks noGrp="1"/>
          </p:cNvSpPr>
          <p:nvPr>
            <p:ph type="title"/>
          </p:nvPr>
        </p:nvSpPr>
        <p:spPr/>
        <p:txBody>
          <a:bodyPr/>
          <a:lstStyle/>
          <a:p>
            <a:r>
              <a:rPr lang="en-US" dirty="0"/>
              <a:t>Case Study: Emergencies</a:t>
            </a:r>
          </a:p>
        </p:txBody>
      </p:sp>
      <p:sp>
        <p:nvSpPr>
          <p:cNvPr id="3" name="Content Placeholder 2">
            <a:extLst>
              <a:ext uri="{FF2B5EF4-FFF2-40B4-BE49-F238E27FC236}">
                <a16:creationId xmlns="" xmlns:a16="http://schemas.microsoft.com/office/drawing/2014/main" id="{41396893-A1D5-4C43-86BB-0200DAB1CC88}"/>
              </a:ext>
            </a:extLst>
          </p:cNvPr>
          <p:cNvSpPr>
            <a:spLocks noGrp="1"/>
          </p:cNvSpPr>
          <p:nvPr>
            <p:ph idx="1"/>
          </p:nvPr>
        </p:nvSpPr>
        <p:spPr/>
        <p:txBody>
          <a:bodyPr/>
          <a:lstStyle/>
          <a:p>
            <a:r>
              <a:rPr lang="en-US" dirty="0"/>
              <a:t>How is a contractor or owner supposed to handle making a bond claim when it needs a replacement contractor or sub immediately?</a:t>
            </a:r>
          </a:p>
        </p:txBody>
      </p:sp>
      <p:sp>
        <p:nvSpPr>
          <p:cNvPr id="4" name="Slide Number Placeholder 3">
            <a:extLst>
              <a:ext uri="{FF2B5EF4-FFF2-40B4-BE49-F238E27FC236}">
                <a16:creationId xmlns="" xmlns:a16="http://schemas.microsoft.com/office/drawing/2014/main" id="{97036EF3-4F4A-4373-9AE1-A75BE947734B}"/>
              </a:ext>
            </a:extLst>
          </p:cNvPr>
          <p:cNvSpPr>
            <a:spLocks noGrp="1"/>
          </p:cNvSpPr>
          <p:nvPr>
            <p:ph type="sldNum" sz="quarter" idx="12"/>
          </p:nvPr>
        </p:nvSpPr>
        <p:spPr/>
        <p:txBody>
          <a:bodyPr/>
          <a:lstStyle/>
          <a:p>
            <a:pPr>
              <a:defRPr/>
            </a:pPr>
            <a:fld id="{593CAB3C-7B0B-44FA-A667-FFC739F2BEAA}" type="slidenum">
              <a:rPr lang="en-US" smtClean="0"/>
              <a:pPr>
                <a:defRPr/>
              </a:pPr>
              <a:t>23</a:t>
            </a:fld>
            <a:endParaRPr lang="en-US"/>
          </a:p>
        </p:txBody>
      </p:sp>
    </p:spTree>
    <p:extLst>
      <p:ext uri="{BB962C8B-B14F-4D97-AF65-F5344CB8AC3E}">
        <p14:creationId xmlns="" xmlns:p14="http://schemas.microsoft.com/office/powerpoint/2010/main" val="887011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74F8CCE-0E12-43F0-A2AA-2E91303CDFCB}"/>
              </a:ext>
            </a:extLst>
          </p:cNvPr>
          <p:cNvSpPr>
            <a:spLocks noGrp="1"/>
          </p:cNvSpPr>
          <p:nvPr>
            <p:ph type="title"/>
          </p:nvPr>
        </p:nvSpPr>
        <p:spPr/>
        <p:txBody>
          <a:bodyPr/>
          <a:lstStyle/>
          <a:p>
            <a:r>
              <a:rPr lang="en-US" dirty="0"/>
              <a:t>Case Study: Termination</a:t>
            </a:r>
          </a:p>
        </p:txBody>
      </p:sp>
      <p:sp>
        <p:nvSpPr>
          <p:cNvPr id="3" name="Content Placeholder 2">
            <a:extLst>
              <a:ext uri="{FF2B5EF4-FFF2-40B4-BE49-F238E27FC236}">
                <a16:creationId xmlns="" xmlns:a16="http://schemas.microsoft.com/office/drawing/2014/main" id="{5A354404-E94A-46C9-9749-F8003FC0F209}"/>
              </a:ext>
            </a:extLst>
          </p:cNvPr>
          <p:cNvSpPr>
            <a:spLocks noGrp="1"/>
          </p:cNvSpPr>
          <p:nvPr>
            <p:ph idx="1"/>
          </p:nvPr>
        </p:nvSpPr>
        <p:spPr/>
        <p:txBody>
          <a:bodyPr/>
          <a:lstStyle/>
          <a:p>
            <a:r>
              <a:rPr lang="en-US" dirty="0"/>
              <a:t>Even if your bond form does not require termination of the default GC/Sub, does the GC/Sub still need to be terminated to trigger the surety’s obligations?</a:t>
            </a:r>
          </a:p>
        </p:txBody>
      </p:sp>
      <p:sp>
        <p:nvSpPr>
          <p:cNvPr id="4" name="Slide Number Placeholder 3">
            <a:extLst>
              <a:ext uri="{FF2B5EF4-FFF2-40B4-BE49-F238E27FC236}">
                <a16:creationId xmlns="" xmlns:a16="http://schemas.microsoft.com/office/drawing/2014/main" id="{6AF43EFB-66B2-4301-B6B0-916BA3C2257B}"/>
              </a:ext>
            </a:extLst>
          </p:cNvPr>
          <p:cNvSpPr>
            <a:spLocks noGrp="1"/>
          </p:cNvSpPr>
          <p:nvPr>
            <p:ph type="sldNum" sz="quarter" idx="12"/>
          </p:nvPr>
        </p:nvSpPr>
        <p:spPr/>
        <p:txBody>
          <a:bodyPr/>
          <a:lstStyle/>
          <a:p>
            <a:pPr>
              <a:defRPr/>
            </a:pPr>
            <a:fld id="{593CAB3C-7B0B-44FA-A667-FFC739F2BEAA}" type="slidenum">
              <a:rPr lang="en-US" smtClean="0"/>
              <a:pPr>
                <a:defRPr/>
              </a:pPr>
              <a:t>24</a:t>
            </a:fld>
            <a:endParaRPr lang="en-US"/>
          </a:p>
        </p:txBody>
      </p:sp>
    </p:spTree>
    <p:extLst>
      <p:ext uri="{BB962C8B-B14F-4D97-AF65-F5344CB8AC3E}">
        <p14:creationId xmlns="" xmlns:p14="http://schemas.microsoft.com/office/powerpoint/2010/main" val="836515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F87841-1B1A-47A9-8D8E-464CD796C2A4}"/>
              </a:ext>
            </a:extLst>
          </p:cNvPr>
          <p:cNvSpPr>
            <a:spLocks noGrp="1"/>
          </p:cNvSpPr>
          <p:nvPr>
            <p:ph type="title"/>
          </p:nvPr>
        </p:nvSpPr>
        <p:spPr/>
        <p:txBody>
          <a:bodyPr/>
          <a:lstStyle/>
          <a:p>
            <a:r>
              <a:rPr lang="en-US" dirty="0"/>
              <a:t>Case Study: Attorneys Fee</a:t>
            </a:r>
          </a:p>
        </p:txBody>
      </p:sp>
      <p:sp>
        <p:nvSpPr>
          <p:cNvPr id="3" name="Content Placeholder 2">
            <a:extLst>
              <a:ext uri="{FF2B5EF4-FFF2-40B4-BE49-F238E27FC236}">
                <a16:creationId xmlns="" xmlns:a16="http://schemas.microsoft.com/office/drawing/2014/main" id="{B9D50799-1113-42CE-879D-738A473D82EC}"/>
              </a:ext>
            </a:extLst>
          </p:cNvPr>
          <p:cNvSpPr>
            <a:spLocks noGrp="1"/>
          </p:cNvSpPr>
          <p:nvPr>
            <p:ph idx="1"/>
          </p:nvPr>
        </p:nvSpPr>
        <p:spPr/>
        <p:txBody>
          <a:bodyPr/>
          <a:lstStyle/>
          <a:p>
            <a:r>
              <a:rPr lang="en-US" dirty="0"/>
              <a:t>Does the surety have to pay attorneys fees and how do you know?</a:t>
            </a:r>
          </a:p>
          <a:p>
            <a:pPr lvl="1"/>
            <a:r>
              <a:rPr lang="en-US" dirty="0"/>
              <a:t>If the principal defaulted and the contract permits attorneys fees, perhaps</a:t>
            </a:r>
          </a:p>
          <a:p>
            <a:pPr lvl="1"/>
            <a:r>
              <a:rPr lang="en-US" dirty="0"/>
              <a:t>If the bond includes an attorneys fees provision, yes</a:t>
            </a:r>
          </a:p>
        </p:txBody>
      </p:sp>
      <p:sp>
        <p:nvSpPr>
          <p:cNvPr id="4" name="Slide Number Placeholder 3">
            <a:extLst>
              <a:ext uri="{FF2B5EF4-FFF2-40B4-BE49-F238E27FC236}">
                <a16:creationId xmlns="" xmlns:a16="http://schemas.microsoft.com/office/drawing/2014/main" id="{BBC5F93E-21C7-4116-BE53-4FFD72594346}"/>
              </a:ext>
            </a:extLst>
          </p:cNvPr>
          <p:cNvSpPr>
            <a:spLocks noGrp="1"/>
          </p:cNvSpPr>
          <p:nvPr>
            <p:ph type="sldNum" sz="quarter" idx="12"/>
          </p:nvPr>
        </p:nvSpPr>
        <p:spPr/>
        <p:txBody>
          <a:bodyPr/>
          <a:lstStyle/>
          <a:p>
            <a:pPr>
              <a:defRPr/>
            </a:pPr>
            <a:fld id="{593CAB3C-7B0B-44FA-A667-FFC739F2BEAA}" type="slidenum">
              <a:rPr lang="en-US" smtClean="0"/>
              <a:pPr>
                <a:defRPr/>
              </a:pPr>
              <a:t>25</a:t>
            </a:fld>
            <a:endParaRPr lang="en-US"/>
          </a:p>
        </p:txBody>
      </p:sp>
    </p:spTree>
    <p:extLst>
      <p:ext uri="{BB962C8B-B14F-4D97-AF65-F5344CB8AC3E}">
        <p14:creationId xmlns="" xmlns:p14="http://schemas.microsoft.com/office/powerpoint/2010/main" val="6187041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985A757-6E46-4813-839A-D9886A5ED19D}"/>
              </a:ext>
            </a:extLst>
          </p:cNvPr>
          <p:cNvSpPr>
            <a:spLocks noGrp="1"/>
          </p:cNvSpPr>
          <p:nvPr>
            <p:ph type="title"/>
          </p:nvPr>
        </p:nvSpPr>
        <p:spPr/>
        <p:txBody>
          <a:bodyPr/>
          <a:lstStyle/>
          <a:p>
            <a:r>
              <a:rPr lang="en-US" dirty="0"/>
              <a:t>Case Study: Penal Sum</a:t>
            </a:r>
          </a:p>
        </p:txBody>
      </p:sp>
      <p:sp>
        <p:nvSpPr>
          <p:cNvPr id="3" name="Content Placeholder 2">
            <a:extLst>
              <a:ext uri="{FF2B5EF4-FFF2-40B4-BE49-F238E27FC236}">
                <a16:creationId xmlns="" xmlns:a16="http://schemas.microsoft.com/office/drawing/2014/main" id="{C2ADC081-5F28-4852-AD70-99743C88E32C}"/>
              </a:ext>
            </a:extLst>
          </p:cNvPr>
          <p:cNvSpPr>
            <a:spLocks noGrp="1"/>
          </p:cNvSpPr>
          <p:nvPr>
            <p:ph idx="1"/>
          </p:nvPr>
        </p:nvSpPr>
        <p:spPr/>
        <p:txBody>
          <a:bodyPr/>
          <a:lstStyle/>
          <a:p>
            <a:r>
              <a:rPr lang="en-US" dirty="0"/>
              <a:t>Does the penal sum of the bond increase if the underlying contract amount increases?</a:t>
            </a:r>
          </a:p>
        </p:txBody>
      </p:sp>
      <p:sp>
        <p:nvSpPr>
          <p:cNvPr id="4" name="Slide Number Placeholder 3">
            <a:extLst>
              <a:ext uri="{FF2B5EF4-FFF2-40B4-BE49-F238E27FC236}">
                <a16:creationId xmlns="" xmlns:a16="http://schemas.microsoft.com/office/drawing/2014/main" id="{5B813970-B69C-4171-89C4-CE561D696BED}"/>
              </a:ext>
            </a:extLst>
          </p:cNvPr>
          <p:cNvSpPr>
            <a:spLocks noGrp="1"/>
          </p:cNvSpPr>
          <p:nvPr>
            <p:ph type="sldNum" sz="quarter" idx="12"/>
          </p:nvPr>
        </p:nvSpPr>
        <p:spPr/>
        <p:txBody>
          <a:bodyPr/>
          <a:lstStyle/>
          <a:p>
            <a:pPr>
              <a:defRPr/>
            </a:pPr>
            <a:fld id="{593CAB3C-7B0B-44FA-A667-FFC739F2BEAA}" type="slidenum">
              <a:rPr lang="en-US" smtClean="0"/>
              <a:pPr>
                <a:defRPr/>
              </a:pPr>
              <a:t>26</a:t>
            </a:fld>
            <a:endParaRPr lang="en-US"/>
          </a:p>
        </p:txBody>
      </p:sp>
    </p:spTree>
    <p:extLst>
      <p:ext uri="{BB962C8B-B14F-4D97-AF65-F5344CB8AC3E}">
        <p14:creationId xmlns="" xmlns:p14="http://schemas.microsoft.com/office/powerpoint/2010/main" val="20576865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27411F-4060-4F22-A557-3E4966A586B4}"/>
              </a:ext>
            </a:extLst>
          </p:cNvPr>
          <p:cNvSpPr>
            <a:spLocks noGrp="1"/>
          </p:cNvSpPr>
          <p:nvPr>
            <p:ph type="title"/>
          </p:nvPr>
        </p:nvSpPr>
        <p:spPr/>
        <p:txBody>
          <a:bodyPr/>
          <a:lstStyle/>
          <a:p>
            <a:r>
              <a:rPr lang="en-US" dirty="0"/>
              <a:t>Case Study: Tendering</a:t>
            </a:r>
          </a:p>
        </p:txBody>
      </p:sp>
      <p:sp>
        <p:nvSpPr>
          <p:cNvPr id="3" name="Content Placeholder 2">
            <a:extLst>
              <a:ext uri="{FF2B5EF4-FFF2-40B4-BE49-F238E27FC236}">
                <a16:creationId xmlns="" xmlns:a16="http://schemas.microsoft.com/office/drawing/2014/main" id="{74C3EC6A-6CA9-4A57-82E6-F65231C1407B}"/>
              </a:ext>
            </a:extLst>
          </p:cNvPr>
          <p:cNvSpPr>
            <a:spLocks noGrp="1"/>
          </p:cNvSpPr>
          <p:nvPr>
            <p:ph idx="1"/>
          </p:nvPr>
        </p:nvSpPr>
        <p:spPr/>
        <p:txBody>
          <a:bodyPr/>
          <a:lstStyle/>
          <a:p>
            <a:r>
              <a:rPr lang="en-US" dirty="0"/>
              <a:t>If the bond form requires that the Owner/GC tender the contract balance, when do you have to tender it to the surety?</a:t>
            </a:r>
          </a:p>
        </p:txBody>
      </p:sp>
      <p:sp>
        <p:nvSpPr>
          <p:cNvPr id="4" name="Slide Number Placeholder 3">
            <a:extLst>
              <a:ext uri="{FF2B5EF4-FFF2-40B4-BE49-F238E27FC236}">
                <a16:creationId xmlns="" xmlns:a16="http://schemas.microsoft.com/office/drawing/2014/main" id="{DB7BE78B-36E5-4635-9CB6-C50DCAFF73E6}"/>
              </a:ext>
            </a:extLst>
          </p:cNvPr>
          <p:cNvSpPr>
            <a:spLocks noGrp="1"/>
          </p:cNvSpPr>
          <p:nvPr>
            <p:ph type="sldNum" sz="quarter" idx="12"/>
          </p:nvPr>
        </p:nvSpPr>
        <p:spPr/>
        <p:txBody>
          <a:bodyPr/>
          <a:lstStyle/>
          <a:p>
            <a:pPr>
              <a:defRPr/>
            </a:pPr>
            <a:fld id="{593CAB3C-7B0B-44FA-A667-FFC739F2BEAA}" type="slidenum">
              <a:rPr lang="en-US" smtClean="0"/>
              <a:pPr>
                <a:defRPr/>
              </a:pPr>
              <a:t>27</a:t>
            </a:fld>
            <a:endParaRPr lang="en-US"/>
          </a:p>
        </p:txBody>
      </p:sp>
    </p:spTree>
    <p:extLst>
      <p:ext uri="{BB962C8B-B14F-4D97-AF65-F5344CB8AC3E}">
        <p14:creationId xmlns="" xmlns:p14="http://schemas.microsoft.com/office/powerpoint/2010/main" val="2570081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2361DB-C9A5-43FF-85E6-D507BE8C5C50}"/>
              </a:ext>
            </a:extLst>
          </p:cNvPr>
          <p:cNvSpPr>
            <a:spLocks noGrp="1"/>
          </p:cNvSpPr>
          <p:nvPr>
            <p:ph type="title"/>
          </p:nvPr>
        </p:nvSpPr>
        <p:spPr/>
        <p:txBody>
          <a:bodyPr/>
          <a:lstStyle/>
          <a:p>
            <a:r>
              <a:rPr lang="en-US" sz="4000" dirty="0"/>
              <a:t>Case Study: Payment Obligations</a:t>
            </a:r>
          </a:p>
        </p:txBody>
      </p:sp>
      <p:sp>
        <p:nvSpPr>
          <p:cNvPr id="3" name="Content Placeholder 2">
            <a:extLst>
              <a:ext uri="{FF2B5EF4-FFF2-40B4-BE49-F238E27FC236}">
                <a16:creationId xmlns="" xmlns:a16="http://schemas.microsoft.com/office/drawing/2014/main" id="{4E20FDC8-C53E-4C36-A20F-F80FE6E3991C}"/>
              </a:ext>
            </a:extLst>
          </p:cNvPr>
          <p:cNvSpPr>
            <a:spLocks noGrp="1"/>
          </p:cNvSpPr>
          <p:nvPr>
            <p:ph idx="1"/>
          </p:nvPr>
        </p:nvSpPr>
        <p:spPr/>
        <p:txBody>
          <a:bodyPr/>
          <a:lstStyle/>
          <a:p>
            <a:r>
              <a:rPr lang="en-US" dirty="0"/>
              <a:t>Does a performance bond include the obligation to make payments to subs, vendors, and laborers?</a:t>
            </a:r>
          </a:p>
        </p:txBody>
      </p:sp>
      <p:sp>
        <p:nvSpPr>
          <p:cNvPr id="4" name="Slide Number Placeholder 3">
            <a:extLst>
              <a:ext uri="{FF2B5EF4-FFF2-40B4-BE49-F238E27FC236}">
                <a16:creationId xmlns="" xmlns:a16="http://schemas.microsoft.com/office/drawing/2014/main" id="{A134743B-D7AB-4BA0-8506-7D0CEBE3A997}"/>
              </a:ext>
            </a:extLst>
          </p:cNvPr>
          <p:cNvSpPr>
            <a:spLocks noGrp="1"/>
          </p:cNvSpPr>
          <p:nvPr>
            <p:ph type="sldNum" sz="quarter" idx="12"/>
          </p:nvPr>
        </p:nvSpPr>
        <p:spPr/>
        <p:txBody>
          <a:bodyPr/>
          <a:lstStyle/>
          <a:p>
            <a:pPr>
              <a:defRPr/>
            </a:pPr>
            <a:fld id="{593CAB3C-7B0B-44FA-A667-FFC739F2BEAA}" type="slidenum">
              <a:rPr lang="en-US" smtClean="0"/>
              <a:pPr>
                <a:defRPr/>
              </a:pPr>
              <a:t>28</a:t>
            </a:fld>
            <a:endParaRPr lang="en-US"/>
          </a:p>
        </p:txBody>
      </p:sp>
    </p:spTree>
    <p:extLst>
      <p:ext uri="{BB962C8B-B14F-4D97-AF65-F5344CB8AC3E}">
        <p14:creationId xmlns="" xmlns:p14="http://schemas.microsoft.com/office/powerpoint/2010/main" val="19874059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ctrTitle"/>
          </p:nvPr>
        </p:nvSpPr>
        <p:spPr>
          <a:xfrm>
            <a:off x="533400" y="1828800"/>
            <a:ext cx="8229600" cy="1066799"/>
          </a:xfrm>
        </p:spPr>
        <p:txBody>
          <a:bodyPr/>
          <a:lstStyle/>
          <a:p>
            <a:r>
              <a:rPr lang="en-US" altLang="en-US" dirty="0"/>
              <a:t/>
            </a:r>
            <a:br>
              <a:rPr lang="en-US" altLang="en-US" dirty="0"/>
            </a:br>
            <a:r>
              <a:rPr lang="en-US" altLang="en-US" sz="5400" dirty="0"/>
              <a:t>Questions?</a:t>
            </a:r>
            <a:r>
              <a:rPr lang="en-US" altLang="en-US" dirty="0"/>
              <a:t/>
            </a:r>
            <a:br>
              <a:rPr lang="en-US" altLang="en-US" dirty="0"/>
            </a:br>
            <a:r>
              <a:rPr lang="en-US" altLang="en-US" dirty="0"/>
              <a:t/>
            </a:r>
            <a:br>
              <a:rPr lang="en-US" altLang="en-US" dirty="0"/>
            </a:br>
            <a:endParaRPr lang="en-US" altLang="en-US" dirty="0"/>
          </a:p>
        </p:txBody>
      </p:sp>
      <p:sp>
        <p:nvSpPr>
          <p:cNvPr id="5" name="Subtitle 4"/>
          <p:cNvSpPr>
            <a:spLocks noGrp="1"/>
          </p:cNvSpPr>
          <p:nvPr>
            <p:ph type="subTitle" idx="1"/>
          </p:nvPr>
        </p:nvSpPr>
        <p:spPr>
          <a:xfrm>
            <a:off x="457200" y="3200400"/>
            <a:ext cx="8229600" cy="2133600"/>
          </a:xfrm>
        </p:spPr>
        <p:txBody>
          <a:bodyPr>
            <a:normAutofit fontScale="77500" lnSpcReduction="20000"/>
          </a:bodyPr>
          <a:lstStyle/>
          <a:p>
            <a:pPr>
              <a:defRPr/>
            </a:pPr>
            <a:r>
              <a:rPr lang="en-US" sz="2800" dirty="0"/>
              <a:t>Kory D. George</a:t>
            </a:r>
          </a:p>
          <a:p>
            <a:pPr>
              <a:defRPr/>
            </a:pPr>
            <a:r>
              <a:rPr lang="en-US" sz="2800" dirty="0"/>
              <a:t>Woods &amp; Aitken LLP</a:t>
            </a:r>
          </a:p>
          <a:p>
            <a:pPr>
              <a:defRPr/>
            </a:pPr>
            <a:r>
              <a:rPr lang="en-US" sz="2800" dirty="0"/>
              <a:t>8055 E. Tufts Ave. Suite 525</a:t>
            </a:r>
          </a:p>
          <a:p>
            <a:pPr>
              <a:defRPr/>
            </a:pPr>
            <a:r>
              <a:rPr lang="en-US" sz="2800" dirty="0"/>
              <a:t>Denver, CO 80237</a:t>
            </a:r>
          </a:p>
          <a:p>
            <a:pPr>
              <a:defRPr/>
            </a:pPr>
            <a:r>
              <a:rPr lang="en-US" sz="2800" dirty="0"/>
              <a:t>kgeorge@woodsaitken.com</a:t>
            </a:r>
          </a:p>
          <a:p>
            <a:pPr>
              <a:defRPr/>
            </a:pPr>
            <a:r>
              <a:rPr lang="en-US" sz="2800" dirty="0"/>
              <a:t>(303) 606-6737</a:t>
            </a:r>
          </a:p>
          <a:p>
            <a:pPr>
              <a:defRPr/>
            </a:pPr>
            <a:endParaRPr lang="en-US" sz="2800" dirty="0"/>
          </a:p>
          <a:p>
            <a:pPr>
              <a:defRPr/>
            </a:pPr>
            <a:endParaRPr lang="en-US" dirty="0"/>
          </a:p>
          <a:p>
            <a:pP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3</a:t>
            </a:fld>
            <a:endParaRPr lang="en-US" altLang="en-US" sz="1400"/>
          </a:p>
        </p:txBody>
      </p:sp>
      <p:sp>
        <p:nvSpPr>
          <p:cNvPr id="7171" name="Rectangle 2"/>
          <p:cNvSpPr>
            <a:spLocks noGrp="1" noChangeArrowheads="1"/>
          </p:cNvSpPr>
          <p:nvPr>
            <p:ph type="title"/>
          </p:nvPr>
        </p:nvSpPr>
        <p:spPr>
          <a:xfrm>
            <a:off x="381000" y="0"/>
            <a:ext cx="8305800" cy="1066800"/>
          </a:xfrm>
        </p:spPr>
        <p:txBody>
          <a:bodyPr/>
          <a:lstStyle/>
          <a:p>
            <a:pPr eaLnBrk="1" hangingPunct="1"/>
            <a:r>
              <a:rPr lang="en-US" altLang="en-US" sz="3600" b="1" dirty="0"/>
              <a:t>Types of Surety Bonds</a:t>
            </a:r>
            <a:endParaRPr lang="en-US" altLang="en-US" sz="3600" dirty="0"/>
          </a:p>
        </p:txBody>
      </p:sp>
      <p:sp>
        <p:nvSpPr>
          <p:cNvPr id="7173" name="Rectangle 6"/>
          <p:cNvSpPr>
            <a:spLocks noGrp="1" noChangeArrowheads="1"/>
          </p:cNvSpPr>
          <p:nvPr>
            <p:ph type="body" sz="half" idx="2"/>
          </p:nvPr>
        </p:nvSpPr>
        <p:spPr>
          <a:xfrm>
            <a:off x="304800" y="1536700"/>
            <a:ext cx="3200400" cy="4406900"/>
          </a:xfrm>
        </p:spPr>
        <p:txBody>
          <a:bodyPr/>
          <a:lstStyle/>
          <a:p>
            <a:pPr eaLnBrk="1" hangingPunct="1">
              <a:lnSpc>
                <a:spcPct val="90000"/>
              </a:lnSpc>
              <a:spcBef>
                <a:spcPct val="0"/>
              </a:spcBef>
              <a:spcAft>
                <a:spcPts val="3600"/>
              </a:spcAft>
            </a:pPr>
            <a:r>
              <a:rPr lang="en-US" altLang="en-US" sz="3600" dirty="0"/>
              <a:t>Bid </a:t>
            </a:r>
          </a:p>
          <a:p>
            <a:pPr eaLnBrk="1" hangingPunct="1">
              <a:lnSpc>
                <a:spcPct val="90000"/>
              </a:lnSpc>
              <a:spcBef>
                <a:spcPct val="0"/>
              </a:spcBef>
              <a:spcAft>
                <a:spcPts val="3600"/>
              </a:spcAft>
            </a:pPr>
            <a:r>
              <a:rPr lang="en-US" altLang="en-US" sz="3600" dirty="0"/>
              <a:t>Payment</a:t>
            </a:r>
          </a:p>
          <a:p>
            <a:pPr eaLnBrk="1" hangingPunct="1">
              <a:lnSpc>
                <a:spcPct val="90000"/>
              </a:lnSpc>
              <a:spcBef>
                <a:spcPct val="0"/>
              </a:spcBef>
              <a:spcAft>
                <a:spcPts val="3600"/>
              </a:spcAft>
            </a:pPr>
            <a:r>
              <a:rPr lang="en-US" altLang="en-US" sz="3600" i="1" u="sng" dirty="0">
                <a:solidFill>
                  <a:schemeClr val="accent2"/>
                </a:solidFill>
              </a:rPr>
              <a:t>Performance</a:t>
            </a:r>
          </a:p>
          <a:p>
            <a:pPr eaLnBrk="1" hangingPunct="1">
              <a:lnSpc>
                <a:spcPct val="90000"/>
              </a:lnSpc>
              <a:spcBef>
                <a:spcPct val="0"/>
              </a:spcBef>
              <a:spcAft>
                <a:spcPts val="3600"/>
              </a:spcAft>
            </a:pPr>
            <a:r>
              <a:rPr lang="en-US" altLang="en-US" sz="3600" dirty="0"/>
              <a:t>Warranty</a:t>
            </a:r>
          </a:p>
          <a:p>
            <a:pPr eaLnBrk="1" hangingPunct="1">
              <a:lnSpc>
                <a:spcPct val="90000"/>
              </a:lnSpc>
              <a:spcBef>
                <a:spcPct val="0"/>
              </a:spcBef>
              <a:spcAft>
                <a:spcPts val="3600"/>
              </a:spcAft>
            </a:pPr>
            <a:r>
              <a:rPr lang="en-US" altLang="en-US" sz="3600" dirty="0"/>
              <a:t>Other</a:t>
            </a:r>
          </a:p>
        </p:txBody>
      </p:sp>
      <p:pic>
        <p:nvPicPr>
          <p:cNvPr id="3080" name="Picture 8"/>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03618" y="1752600"/>
            <a:ext cx="5082634" cy="3733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686916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CPE </a:t>
            </a:r>
            <a:r>
              <a:rPr lang="en-US" sz="4400" smtClean="0"/>
              <a:t>Code Word – “math”</a:t>
            </a:r>
            <a:endParaRPr lang="en-US" sz="4400"/>
          </a:p>
        </p:txBody>
      </p:sp>
      <p:sp>
        <p:nvSpPr>
          <p:cNvPr id="4" name="Slide Number Placeholder 3"/>
          <p:cNvSpPr>
            <a:spLocks noGrp="1"/>
          </p:cNvSpPr>
          <p:nvPr>
            <p:ph type="sldNum" sz="quarter" idx="12"/>
          </p:nvPr>
        </p:nvSpPr>
        <p:spPr/>
        <p:txBody>
          <a:bodyPr/>
          <a:lstStyle/>
          <a:p>
            <a:pPr>
              <a:defRPr/>
            </a:pPr>
            <a:fld id="{593CAB3C-7B0B-44FA-A667-FFC739F2BEAA}" type="slidenum">
              <a:rPr lang="en-US" smtClean="0"/>
              <a:pPr>
                <a:defRPr/>
              </a:pPr>
              <a:t>30</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154" y="1524000"/>
            <a:ext cx="4648200" cy="4419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4</a:t>
            </a:fld>
            <a:endParaRPr lang="en-US" altLang="en-US" sz="1400"/>
          </a:p>
        </p:txBody>
      </p:sp>
      <p:sp>
        <p:nvSpPr>
          <p:cNvPr id="7171" name="Rectangle 2"/>
          <p:cNvSpPr>
            <a:spLocks noGrp="1" noChangeArrowheads="1"/>
          </p:cNvSpPr>
          <p:nvPr>
            <p:ph type="title"/>
          </p:nvPr>
        </p:nvSpPr>
        <p:spPr>
          <a:xfrm>
            <a:off x="381000" y="0"/>
            <a:ext cx="8305800" cy="1066800"/>
          </a:xfrm>
        </p:spPr>
        <p:txBody>
          <a:bodyPr/>
          <a:lstStyle/>
          <a:p>
            <a:pPr eaLnBrk="1" hangingPunct="1"/>
            <a:r>
              <a:rPr lang="en-US" altLang="en-US" sz="3600" b="1" dirty="0"/>
              <a:t>Performance Bonds</a:t>
            </a:r>
            <a:endParaRPr lang="en-US" altLang="en-US" sz="3600" dirty="0"/>
          </a:p>
        </p:txBody>
      </p:sp>
      <p:sp>
        <p:nvSpPr>
          <p:cNvPr id="8" name="Rectangle 6">
            <a:extLst>
              <a:ext uri="{FF2B5EF4-FFF2-40B4-BE49-F238E27FC236}">
                <a16:creationId xmlns="" xmlns:a16="http://schemas.microsoft.com/office/drawing/2014/main" id="{E6099EA2-7555-422E-81E7-91EBDCC72025}"/>
              </a:ext>
            </a:extLst>
          </p:cNvPr>
          <p:cNvSpPr txBox="1">
            <a:spLocks noChangeArrowheads="1"/>
          </p:cNvSpPr>
          <p:nvPr/>
        </p:nvSpPr>
        <p:spPr>
          <a:xfrm>
            <a:off x="4323347" y="1194134"/>
            <a:ext cx="4762499" cy="5410200"/>
          </a:xfrm>
          <a:prstGeom prst="rect">
            <a:avLst/>
          </a:prstGeom>
        </p:spPr>
        <p:txBody>
          <a:bodyPr vert="horz" lIns="91440" tIns="45720" rIns="91440" bIns="45720" rtlCol="0">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ct val="0"/>
              </a:spcBef>
              <a:spcAft>
                <a:spcPts val="1800"/>
              </a:spcAft>
              <a:buClr>
                <a:schemeClr val="accent2"/>
              </a:buClr>
              <a:buFont typeface="Wingdings" panose="05000000000000000000" pitchFamily="2" charset="2"/>
              <a:buChar char="§"/>
            </a:pPr>
            <a:r>
              <a:rPr lang="en-US" sz="6200" b="0" dirty="0"/>
              <a:t>Obligee: Typically Owner or GC</a:t>
            </a:r>
          </a:p>
          <a:p>
            <a:pPr>
              <a:lnSpc>
                <a:spcPct val="120000"/>
              </a:lnSpc>
              <a:spcBef>
                <a:spcPct val="0"/>
              </a:spcBef>
              <a:spcAft>
                <a:spcPts val="1800"/>
              </a:spcAft>
              <a:buClr>
                <a:schemeClr val="accent2"/>
              </a:buClr>
              <a:buFont typeface="Wingdings" panose="05000000000000000000" pitchFamily="2" charset="2"/>
              <a:buChar char="§"/>
            </a:pPr>
            <a:r>
              <a:rPr lang="en-US" sz="6200" b="0" dirty="0"/>
              <a:t>Principal: Typically GC or Sub</a:t>
            </a:r>
          </a:p>
          <a:p>
            <a:pPr>
              <a:lnSpc>
                <a:spcPct val="120000"/>
              </a:lnSpc>
              <a:spcBef>
                <a:spcPct val="0"/>
              </a:spcBef>
              <a:spcAft>
                <a:spcPts val="1800"/>
              </a:spcAft>
              <a:buClr>
                <a:schemeClr val="accent2"/>
              </a:buClr>
              <a:buFont typeface="Wingdings" panose="05000000000000000000" pitchFamily="2" charset="2"/>
              <a:buChar char="§"/>
            </a:pPr>
            <a:r>
              <a:rPr lang="en-US" sz="6200" b="0" dirty="0"/>
              <a:t>Surety guarantees to the Owner/GC the performance of all the GC’s/Sub’s contractual obligations</a:t>
            </a:r>
          </a:p>
          <a:p>
            <a:pPr>
              <a:lnSpc>
                <a:spcPct val="120000"/>
              </a:lnSpc>
              <a:spcBef>
                <a:spcPct val="0"/>
              </a:spcBef>
              <a:spcAft>
                <a:spcPts val="1800"/>
              </a:spcAft>
              <a:buClr>
                <a:schemeClr val="accent2"/>
              </a:buClr>
              <a:buFont typeface="Wingdings" panose="05000000000000000000" pitchFamily="2" charset="2"/>
              <a:buChar char="§"/>
            </a:pPr>
            <a:r>
              <a:rPr lang="en-US" sz="6200" b="0" dirty="0"/>
              <a:t>Surety and GC/Sub has a separate Indemnity Agreement</a:t>
            </a:r>
          </a:p>
          <a:p>
            <a:pPr lvl="1">
              <a:lnSpc>
                <a:spcPct val="120000"/>
              </a:lnSpc>
              <a:spcBef>
                <a:spcPct val="0"/>
              </a:spcBef>
              <a:spcAft>
                <a:spcPts val="1800"/>
              </a:spcAft>
              <a:buClr>
                <a:schemeClr val="accent2"/>
              </a:buClr>
              <a:buFont typeface="Wingdings" panose="05000000000000000000" pitchFamily="2" charset="2"/>
              <a:buChar char="§"/>
            </a:pPr>
            <a:r>
              <a:rPr lang="en-US" sz="5500" b="0" dirty="0"/>
              <a:t>GC/Sub agreed to indemnify Surety if Surety must fulfill the GC’s/Sub’s obligations</a:t>
            </a:r>
          </a:p>
          <a:p>
            <a:pPr>
              <a:lnSpc>
                <a:spcPct val="120000"/>
              </a:lnSpc>
              <a:spcBef>
                <a:spcPct val="0"/>
              </a:spcBef>
              <a:spcAft>
                <a:spcPts val="1800"/>
              </a:spcAft>
              <a:buClr>
                <a:schemeClr val="accent2"/>
              </a:buClr>
              <a:buFont typeface="Wingdings" panose="05000000000000000000" pitchFamily="2" charset="2"/>
              <a:buChar char="§"/>
            </a:pPr>
            <a:r>
              <a:rPr lang="en-US" sz="6200" b="0" dirty="0"/>
              <a:t>Necessary on Public Jobs </a:t>
            </a:r>
          </a:p>
          <a:p>
            <a:pPr>
              <a:lnSpc>
                <a:spcPct val="120000"/>
              </a:lnSpc>
              <a:spcBef>
                <a:spcPct val="0"/>
              </a:spcBef>
              <a:spcAft>
                <a:spcPts val="1800"/>
              </a:spcAft>
              <a:buClr>
                <a:schemeClr val="accent2"/>
              </a:buClr>
              <a:buFont typeface="Wingdings" panose="05000000000000000000" pitchFamily="2" charset="2"/>
              <a:buChar char="§"/>
            </a:pPr>
            <a:r>
              <a:rPr lang="en-US" sz="6200" b="0" dirty="0"/>
              <a:t>Commonplace on Private Jobs</a:t>
            </a:r>
          </a:p>
          <a:p>
            <a:pPr>
              <a:spcBef>
                <a:spcPct val="0"/>
              </a:spcBef>
              <a:spcAft>
                <a:spcPts val="1800"/>
              </a:spcAft>
              <a:buClr>
                <a:schemeClr val="accent2"/>
              </a:buClr>
              <a:buFont typeface="Wingdings" panose="05000000000000000000" pitchFamily="2" charset="2"/>
              <a:buChar char="§"/>
            </a:pPr>
            <a:endParaRPr lang="en-US" altLang="en-US" sz="3600" b="0" dirty="0"/>
          </a:p>
        </p:txBody>
      </p:sp>
    </p:spTree>
    <p:extLst>
      <p:ext uri="{BB962C8B-B14F-4D97-AF65-F5344CB8AC3E}">
        <p14:creationId xmlns="" xmlns:p14="http://schemas.microsoft.com/office/powerpoint/2010/main" val="522817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199EBA-F742-4E11-B263-2C11C9AD516C}"/>
              </a:ext>
            </a:extLst>
          </p:cNvPr>
          <p:cNvSpPr>
            <a:spLocks noGrp="1"/>
          </p:cNvSpPr>
          <p:nvPr>
            <p:ph type="title"/>
          </p:nvPr>
        </p:nvSpPr>
        <p:spPr/>
        <p:txBody>
          <a:bodyPr/>
          <a:lstStyle/>
          <a:p>
            <a:r>
              <a:rPr lang="en-US" dirty="0"/>
              <a:t>Managing Risks</a:t>
            </a:r>
          </a:p>
        </p:txBody>
      </p:sp>
      <p:sp>
        <p:nvSpPr>
          <p:cNvPr id="3" name="Content Placeholder 2">
            <a:extLst>
              <a:ext uri="{FF2B5EF4-FFF2-40B4-BE49-F238E27FC236}">
                <a16:creationId xmlns="" xmlns:a16="http://schemas.microsoft.com/office/drawing/2014/main" id="{EA274D2A-36FA-4E1E-A443-6DBD4A818CF4}"/>
              </a:ext>
            </a:extLst>
          </p:cNvPr>
          <p:cNvSpPr>
            <a:spLocks noGrp="1"/>
          </p:cNvSpPr>
          <p:nvPr>
            <p:ph idx="1"/>
          </p:nvPr>
        </p:nvSpPr>
        <p:spPr>
          <a:xfrm>
            <a:off x="457200" y="1493837"/>
            <a:ext cx="8229600" cy="4525963"/>
          </a:xfrm>
        </p:spPr>
        <p:txBody>
          <a:bodyPr/>
          <a:lstStyle/>
          <a:p>
            <a:r>
              <a:rPr lang="en-US" dirty="0"/>
              <a:t>Managing risks in performance bond claims is all about knowing your performance bond language and the particular form</a:t>
            </a:r>
          </a:p>
        </p:txBody>
      </p:sp>
      <p:sp>
        <p:nvSpPr>
          <p:cNvPr id="4" name="Slide Number Placeholder 3">
            <a:extLst>
              <a:ext uri="{FF2B5EF4-FFF2-40B4-BE49-F238E27FC236}">
                <a16:creationId xmlns="" xmlns:a16="http://schemas.microsoft.com/office/drawing/2014/main" id="{6B5A8FB6-7AF2-4A7C-9812-827EAAC55707}"/>
              </a:ext>
            </a:extLst>
          </p:cNvPr>
          <p:cNvSpPr>
            <a:spLocks noGrp="1"/>
          </p:cNvSpPr>
          <p:nvPr>
            <p:ph type="sldNum" sz="quarter" idx="12"/>
          </p:nvPr>
        </p:nvSpPr>
        <p:spPr/>
        <p:txBody>
          <a:bodyPr/>
          <a:lstStyle/>
          <a:p>
            <a:pPr>
              <a:defRPr/>
            </a:pPr>
            <a:fld id="{593CAB3C-7B0B-44FA-A667-FFC739F2BEAA}" type="slidenum">
              <a:rPr lang="en-US" smtClean="0"/>
              <a:pPr>
                <a:defRPr/>
              </a:pPr>
              <a:t>5</a:t>
            </a:fld>
            <a:endParaRPr lang="en-US"/>
          </a:p>
        </p:txBody>
      </p:sp>
      <p:pic>
        <p:nvPicPr>
          <p:cNvPr id="5" name="Picture 3">
            <a:extLst>
              <a:ext uri="{FF2B5EF4-FFF2-40B4-BE49-F238E27FC236}">
                <a16:creationId xmlns="" xmlns:a16="http://schemas.microsoft.com/office/drawing/2014/main" id="{7C856B99-D90F-4D1F-836C-D2AAC8C7DDEA}"/>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86000" y="3687062"/>
            <a:ext cx="4100763" cy="261497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030653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6</a:t>
            </a:fld>
            <a:endParaRPr lang="en-US" altLang="en-US" sz="1400"/>
          </a:p>
        </p:txBody>
      </p:sp>
      <p:sp>
        <p:nvSpPr>
          <p:cNvPr id="7171" name="Rectangle 2"/>
          <p:cNvSpPr>
            <a:spLocks noGrp="1" noChangeArrowheads="1"/>
          </p:cNvSpPr>
          <p:nvPr>
            <p:ph type="title"/>
          </p:nvPr>
        </p:nvSpPr>
        <p:spPr>
          <a:xfrm>
            <a:off x="381000" y="0"/>
            <a:ext cx="8305800" cy="1066800"/>
          </a:xfrm>
        </p:spPr>
        <p:txBody>
          <a:bodyPr/>
          <a:lstStyle/>
          <a:p>
            <a:pPr eaLnBrk="1" hangingPunct="1"/>
            <a:r>
              <a:rPr lang="en-US" altLang="en-US" sz="3600" b="1" dirty="0"/>
              <a:t>Types of Performance Bonds</a:t>
            </a:r>
            <a:endParaRPr lang="en-US" altLang="en-US" sz="3600" dirty="0"/>
          </a:p>
        </p:txBody>
      </p:sp>
      <p:sp>
        <p:nvSpPr>
          <p:cNvPr id="7173" name="Rectangle 6"/>
          <p:cNvSpPr>
            <a:spLocks noGrp="1" noChangeArrowheads="1"/>
          </p:cNvSpPr>
          <p:nvPr>
            <p:ph type="body" sz="half" idx="2"/>
          </p:nvPr>
        </p:nvSpPr>
        <p:spPr>
          <a:xfrm>
            <a:off x="304800" y="1676400"/>
            <a:ext cx="7924800" cy="4648200"/>
          </a:xfrm>
        </p:spPr>
        <p:txBody>
          <a:bodyPr/>
          <a:lstStyle/>
          <a:p>
            <a:pPr eaLnBrk="1" hangingPunct="1">
              <a:lnSpc>
                <a:spcPct val="90000"/>
              </a:lnSpc>
              <a:spcBef>
                <a:spcPct val="0"/>
              </a:spcBef>
              <a:spcAft>
                <a:spcPts val="1800"/>
              </a:spcAft>
            </a:pPr>
            <a:r>
              <a:rPr lang="en-US" altLang="en-US" dirty="0"/>
              <a:t>Traditional/standard forms</a:t>
            </a:r>
          </a:p>
          <a:p>
            <a:pPr lvl="1" eaLnBrk="1" hangingPunct="1">
              <a:lnSpc>
                <a:spcPct val="90000"/>
              </a:lnSpc>
              <a:spcBef>
                <a:spcPct val="0"/>
              </a:spcBef>
              <a:spcAft>
                <a:spcPts val="1800"/>
              </a:spcAft>
            </a:pPr>
            <a:r>
              <a:rPr lang="en-US" altLang="en-US" sz="2400" dirty="0"/>
              <a:t>AIA A312</a:t>
            </a:r>
          </a:p>
          <a:p>
            <a:pPr lvl="1" eaLnBrk="1" hangingPunct="1">
              <a:lnSpc>
                <a:spcPct val="90000"/>
              </a:lnSpc>
              <a:spcBef>
                <a:spcPct val="0"/>
              </a:spcBef>
              <a:spcAft>
                <a:spcPts val="1800"/>
              </a:spcAft>
            </a:pPr>
            <a:r>
              <a:rPr lang="en-US" altLang="en-US" sz="2400" dirty="0"/>
              <a:t>CD 260/706</a:t>
            </a:r>
          </a:p>
          <a:p>
            <a:pPr eaLnBrk="1" hangingPunct="1">
              <a:lnSpc>
                <a:spcPct val="90000"/>
              </a:lnSpc>
              <a:spcBef>
                <a:spcPct val="0"/>
              </a:spcBef>
              <a:spcAft>
                <a:spcPts val="1800"/>
              </a:spcAft>
            </a:pPr>
            <a:r>
              <a:rPr lang="en-US" altLang="en-US" dirty="0"/>
              <a:t>Manuscript</a:t>
            </a:r>
          </a:p>
          <a:p>
            <a:pPr lvl="1" eaLnBrk="1" hangingPunct="1">
              <a:lnSpc>
                <a:spcPct val="90000"/>
              </a:lnSpc>
              <a:spcBef>
                <a:spcPct val="0"/>
              </a:spcBef>
              <a:spcAft>
                <a:spcPts val="1800"/>
              </a:spcAft>
            </a:pPr>
            <a:r>
              <a:rPr lang="en-US" altLang="en-US" dirty="0"/>
              <a:t>Non-standard / customized</a:t>
            </a:r>
          </a:p>
        </p:txBody>
      </p:sp>
    </p:spTree>
    <p:extLst>
      <p:ext uri="{BB962C8B-B14F-4D97-AF65-F5344CB8AC3E}">
        <p14:creationId xmlns="" xmlns:p14="http://schemas.microsoft.com/office/powerpoint/2010/main" val="2359263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b="1" dirty="0"/>
              <a:t>Performance Bond Forms:</a:t>
            </a:r>
            <a:br>
              <a:rPr lang="en-US" b="1" dirty="0"/>
            </a:br>
            <a:r>
              <a:rPr lang="en-US" sz="3600" b="1" dirty="0"/>
              <a:t>Important Provisions to Consider</a:t>
            </a:r>
          </a:p>
        </p:txBody>
      </p:sp>
      <p:sp>
        <p:nvSpPr>
          <p:cNvPr id="4" name="Text Placeholder 3"/>
          <p:cNvSpPr>
            <a:spLocks noGrp="1"/>
          </p:cNvSpPr>
          <p:nvPr>
            <p:ph type="body" sz="half" idx="2"/>
          </p:nvPr>
        </p:nvSpPr>
        <p:spPr>
          <a:xfrm>
            <a:off x="381000" y="1371600"/>
            <a:ext cx="8610600" cy="4754563"/>
          </a:xfrm>
        </p:spPr>
        <p:txBody>
          <a:bodyPr/>
          <a:lstStyle/>
          <a:p>
            <a:pPr marL="514350" indent="-514350">
              <a:spcBef>
                <a:spcPts val="2400"/>
              </a:spcBef>
              <a:buFont typeface="+mj-lt"/>
              <a:buAutoNum type="arabicPeriod"/>
            </a:pPr>
            <a:r>
              <a:rPr lang="en-US" sz="2800" dirty="0"/>
              <a:t>Scope (incorporation of bonded contract)</a:t>
            </a:r>
          </a:p>
          <a:p>
            <a:pPr marL="514350" indent="-514350">
              <a:spcBef>
                <a:spcPts val="2400"/>
              </a:spcBef>
              <a:buFont typeface="+mj-lt"/>
              <a:buAutoNum type="arabicPeriod"/>
            </a:pPr>
            <a:r>
              <a:rPr lang="en-US" sz="2800" dirty="0"/>
              <a:t>Conditions to “trigger” bond </a:t>
            </a:r>
          </a:p>
          <a:p>
            <a:pPr marL="514350" indent="-514350">
              <a:spcBef>
                <a:spcPts val="2400"/>
              </a:spcBef>
              <a:buFont typeface="+mj-lt"/>
              <a:buAutoNum type="arabicPeriod"/>
            </a:pPr>
            <a:r>
              <a:rPr lang="en-US" sz="2800" dirty="0"/>
              <a:t>Surety’s options upon Principal default</a:t>
            </a:r>
          </a:p>
          <a:p>
            <a:pPr marL="514350" indent="-514350">
              <a:spcBef>
                <a:spcPts val="2400"/>
              </a:spcBef>
              <a:buFont typeface="+mj-lt"/>
              <a:buAutoNum type="arabicPeriod"/>
            </a:pPr>
            <a:r>
              <a:rPr lang="en-US" sz="2800" dirty="0"/>
              <a:t>Other Considerations:</a:t>
            </a:r>
          </a:p>
          <a:p>
            <a:pPr lvl="1">
              <a:spcBef>
                <a:spcPts val="600"/>
              </a:spcBef>
              <a:buClr>
                <a:schemeClr val="accent2"/>
              </a:buClr>
              <a:buFont typeface="Arial" panose="020B0604020202020204" pitchFamily="34" charset="0"/>
              <a:buChar char="•"/>
            </a:pPr>
            <a:r>
              <a:rPr lang="en-US" sz="2400" dirty="0"/>
              <a:t>Liquidated damages</a:t>
            </a:r>
          </a:p>
          <a:p>
            <a:pPr lvl="1">
              <a:spcBef>
                <a:spcPts val="600"/>
              </a:spcBef>
              <a:buClr>
                <a:schemeClr val="accent2"/>
              </a:buClr>
              <a:buFont typeface="Arial" panose="020B0604020202020204" pitchFamily="34" charset="0"/>
              <a:buChar char="•"/>
            </a:pPr>
            <a:r>
              <a:rPr lang="en-US" sz="2400" dirty="0"/>
              <a:t>Attorneys fees</a:t>
            </a:r>
          </a:p>
          <a:p>
            <a:pPr lvl="1">
              <a:spcBef>
                <a:spcPts val="600"/>
              </a:spcBef>
              <a:buClr>
                <a:schemeClr val="accent2"/>
              </a:buClr>
              <a:buFont typeface="Arial" panose="020B0604020202020204" pitchFamily="34" charset="0"/>
              <a:buChar char="•"/>
            </a:pPr>
            <a:r>
              <a:rPr lang="en-US" sz="2400" dirty="0"/>
              <a:t>Penal sum</a:t>
            </a:r>
          </a:p>
          <a:p>
            <a:pPr lvl="1">
              <a:spcBef>
                <a:spcPts val="600"/>
              </a:spcBef>
              <a:buClr>
                <a:schemeClr val="accent2"/>
              </a:buClr>
              <a:buFont typeface="Arial" panose="020B0604020202020204" pitchFamily="34" charset="0"/>
              <a:buChar char="•"/>
            </a:pPr>
            <a:r>
              <a:rPr lang="en-US" sz="2400" dirty="0"/>
              <a:t>Waiver of notice of changes</a:t>
            </a:r>
          </a:p>
          <a:p>
            <a:pPr lvl="1">
              <a:spcBef>
                <a:spcPts val="600"/>
              </a:spcBef>
              <a:buClr>
                <a:schemeClr val="accent2"/>
              </a:buClr>
              <a:buFont typeface="Arial" panose="020B0604020202020204" pitchFamily="34" charset="0"/>
              <a:buChar char="•"/>
            </a:pPr>
            <a:r>
              <a:rPr lang="en-US" sz="2400" dirty="0"/>
              <a:t>Statutory considerations</a:t>
            </a:r>
          </a:p>
          <a:p>
            <a:pPr marL="514350" indent="-514350">
              <a:buFont typeface="+mj-lt"/>
              <a:buAutoNum type="arabicPeriod"/>
            </a:pPr>
            <a:endParaRPr lang="en-US" dirty="0"/>
          </a:p>
          <a:p>
            <a:pPr marL="514350" indent="-514350">
              <a:buFont typeface="+mj-lt"/>
              <a:buAutoNum type="arabicPeriod"/>
            </a:pPr>
            <a:endParaRPr lang="en-US" dirty="0"/>
          </a:p>
          <a:p>
            <a:endParaRPr lang="en-US" dirty="0"/>
          </a:p>
          <a:p>
            <a:endParaRPr lang="en-US" dirty="0"/>
          </a:p>
          <a:p>
            <a:endParaRPr lang="en-US" dirty="0"/>
          </a:p>
          <a:p>
            <a:endParaRPr lang="en-US" dirty="0"/>
          </a:p>
        </p:txBody>
      </p:sp>
      <p:sp>
        <p:nvSpPr>
          <p:cNvPr id="5" name="Slide Number Placeholder 4"/>
          <p:cNvSpPr>
            <a:spLocks noGrp="1"/>
          </p:cNvSpPr>
          <p:nvPr>
            <p:ph type="sldNum" sz="quarter" idx="12"/>
          </p:nvPr>
        </p:nvSpPr>
        <p:spPr/>
        <p:txBody>
          <a:bodyPr/>
          <a:lstStyle/>
          <a:p>
            <a:pPr>
              <a:defRPr/>
            </a:pPr>
            <a:fld id="{04B4B51E-F355-45C8-B1EA-B1E6EF719CDC}" type="slidenum">
              <a:rPr lang="en-US" smtClean="0"/>
              <a:pPr>
                <a:defRPr/>
              </a:pPr>
              <a:t>7</a:t>
            </a:fld>
            <a:endParaRPr lang="en-US"/>
          </a:p>
        </p:txBody>
      </p:sp>
    </p:spTree>
    <p:extLst>
      <p:ext uri="{BB962C8B-B14F-4D97-AF65-F5344CB8AC3E}">
        <p14:creationId xmlns="" xmlns:p14="http://schemas.microsoft.com/office/powerpoint/2010/main" val="2465178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8</a:t>
            </a:fld>
            <a:endParaRPr lang="en-US" altLang="en-US" sz="1400"/>
          </a:p>
        </p:txBody>
      </p:sp>
      <p:sp>
        <p:nvSpPr>
          <p:cNvPr id="7171" name="Rectangle 2"/>
          <p:cNvSpPr>
            <a:spLocks noGrp="1" noChangeArrowheads="1"/>
          </p:cNvSpPr>
          <p:nvPr>
            <p:ph type="title"/>
          </p:nvPr>
        </p:nvSpPr>
        <p:spPr>
          <a:xfrm>
            <a:off x="457200" y="76200"/>
            <a:ext cx="8382000" cy="990600"/>
          </a:xfrm>
        </p:spPr>
        <p:txBody>
          <a:bodyPr/>
          <a:lstStyle/>
          <a:p>
            <a:pPr eaLnBrk="1" hangingPunct="1"/>
            <a:r>
              <a:rPr lang="en-US" altLang="en-US" dirty="0"/>
              <a:t/>
            </a:r>
            <a:br>
              <a:rPr lang="en-US" altLang="en-US" dirty="0"/>
            </a:br>
            <a:r>
              <a:rPr lang="en-US" altLang="en-US" b="1" dirty="0"/>
              <a:t>AIA A312 - 2010</a:t>
            </a:r>
            <a:r>
              <a:rPr lang="en-US" altLang="en-US" dirty="0"/>
              <a:t/>
            </a:r>
            <a:br>
              <a:rPr lang="en-US" altLang="en-US" dirty="0"/>
            </a:br>
            <a:endParaRPr lang="en-US" altLang="en-US" dirty="0"/>
          </a:p>
        </p:txBody>
      </p:sp>
      <p:sp>
        <p:nvSpPr>
          <p:cNvPr id="7173" name="Rectangle 6"/>
          <p:cNvSpPr>
            <a:spLocks noGrp="1" noChangeArrowheads="1"/>
          </p:cNvSpPr>
          <p:nvPr>
            <p:ph type="body" sz="half" idx="2"/>
          </p:nvPr>
        </p:nvSpPr>
        <p:spPr>
          <a:xfrm>
            <a:off x="3733800" y="1371600"/>
            <a:ext cx="5257800" cy="4876800"/>
          </a:xfrm>
        </p:spPr>
        <p:txBody>
          <a:bodyPr/>
          <a:lstStyle/>
          <a:p>
            <a:pPr eaLnBrk="1" hangingPunct="1">
              <a:lnSpc>
                <a:spcPct val="90000"/>
              </a:lnSpc>
              <a:spcBef>
                <a:spcPct val="0"/>
              </a:spcBef>
              <a:spcAft>
                <a:spcPts val="1200"/>
              </a:spcAft>
            </a:pPr>
            <a:r>
              <a:rPr lang="en-US" altLang="en-US" sz="3000" dirty="0"/>
              <a:t>Same form for:</a:t>
            </a:r>
          </a:p>
          <a:p>
            <a:pPr lvl="1" eaLnBrk="1" hangingPunct="1">
              <a:lnSpc>
                <a:spcPct val="90000"/>
              </a:lnSpc>
              <a:spcBef>
                <a:spcPct val="0"/>
              </a:spcBef>
              <a:spcAft>
                <a:spcPts val="1200"/>
              </a:spcAft>
            </a:pPr>
            <a:r>
              <a:rPr lang="en-US" altLang="en-US" sz="2600" dirty="0"/>
              <a:t>GC/Sub (Para. 15)</a:t>
            </a:r>
          </a:p>
          <a:p>
            <a:pPr lvl="1" eaLnBrk="1" hangingPunct="1">
              <a:lnSpc>
                <a:spcPct val="90000"/>
              </a:lnSpc>
              <a:spcBef>
                <a:spcPct val="0"/>
              </a:spcBef>
              <a:spcAft>
                <a:spcPts val="1200"/>
              </a:spcAft>
            </a:pPr>
            <a:r>
              <a:rPr lang="en-US" altLang="en-US" sz="2600" dirty="0"/>
              <a:t>Private or public (Para. 13)</a:t>
            </a:r>
          </a:p>
          <a:p>
            <a:pPr eaLnBrk="1" hangingPunct="1">
              <a:lnSpc>
                <a:spcPct val="90000"/>
              </a:lnSpc>
              <a:spcBef>
                <a:spcPct val="0"/>
              </a:spcBef>
              <a:spcAft>
                <a:spcPts val="1200"/>
              </a:spcAft>
            </a:pPr>
            <a:r>
              <a:rPr lang="en-US" altLang="en-US" sz="3000" dirty="0"/>
              <a:t>Important Provisions:</a:t>
            </a:r>
          </a:p>
          <a:p>
            <a:pPr lvl="1" eaLnBrk="1" hangingPunct="1">
              <a:lnSpc>
                <a:spcPct val="90000"/>
              </a:lnSpc>
              <a:spcBef>
                <a:spcPct val="0"/>
              </a:spcBef>
              <a:spcAft>
                <a:spcPts val="1200"/>
              </a:spcAft>
            </a:pPr>
            <a:r>
              <a:rPr lang="en-US" altLang="en-US" sz="2600" dirty="0"/>
              <a:t>Scope (Para. 1)</a:t>
            </a:r>
          </a:p>
          <a:p>
            <a:pPr lvl="1" eaLnBrk="1" hangingPunct="1">
              <a:lnSpc>
                <a:spcPct val="90000"/>
              </a:lnSpc>
              <a:spcBef>
                <a:spcPct val="0"/>
              </a:spcBef>
              <a:spcAft>
                <a:spcPts val="1200"/>
              </a:spcAft>
            </a:pPr>
            <a:r>
              <a:rPr lang="en-US" altLang="en-US" sz="2600" dirty="0"/>
              <a:t>Steps to trigger (Para. 3)</a:t>
            </a:r>
          </a:p>
          <a:p>
            <a:pPr lvl="1" eaLnBrk="1" hangingPunct="1">
              <a:lnSpc>
                <a:spcPct val="90000"/>
              </a:lnSpc>
              <a:spcBef>
                <a:spcPct val="0"/>
              </a:spcBef>
              <a:spcAft>
                <a:spcPts val="1200"/>
              </a:spcAft>
            </a:pPr>
            <a:r>
              <a:rPr lang="en-US" altLang="en-US" sz="2600" dirty="0"/>
              <a:t>Surety’s options (Para. 5)</a:t>
            </a:r>
          </a:p>
          <a:p>
            <a:pPr lvl="1" eaLnBrk="1" hangingPunct="1">
              <a:lnSpc>
                <a:spcPct val="90000"/>
              </a:lnSpc>
              <a:spcBef>
                <a:spcPct val="0"/>
              </a:spcBef>
              <a:spcAft>
                <a:spcPts val="1200"/>
              </a:spcAft>
            </a:pPr>
            <a:r>
              <a:rPr lang="en-US" altLang="en-US" sz="2600" dirty="0"/>
              <a:t>Duration (Para. 11)</a:t>
            </a:r>
          </a:p>
          <a:p>
            <a:pPr eaLnBrk="1" hangingPunct="1">
              <a:lnSpc>
                <a:spcPct val="90000"/>
              </a:lnSpc>
              <a:spcBef>
                <a:spcPct val="0"/>
              </a:spcBef>
              <a:spcAft>
                <a:spcPts val="1800"/>
              </a:spcAft>
            </a:pPr>
            <a:r>
              <a:rPr lang="en-US" altLang="en-US" sz="3000" dirty="0"/>
              <a:t>Expansive liability (Para. 7)</a:t>
            </a:r>
          </a:p>
          <a:p>
            <a:pPr eaLnBrk="1" hangingPunct="1">
              <a:lnSpc>
                <a:spcPct val="90000"/>
              </a:lnSpc>
              <a:spcBef>
                <a:spcPct val="0"/>
              </a:spcBef>
              <a:spcAft>
                <a:spcPts val="1800"/>
              </a:spcAft>
            </a:pPr>
            <a:endParaRPr lang="en-US" altLang="en-US" sz="3000" dirty="0"/>
          </a:p>
          <a:p>
            <a:pPr marL="971550" lvl="1" indent="-514350" eaLnBrk="1" hangingPunct="1">
              <a:lnSpc>
                <a:spcPct val="90000"/>
              </a:lnSpc>
              <a:spcBef>
                <a:spcPct val="0"/>
              </a:spcBef>
              <a:spcAft>
                <a:spcPts val="1800"/>
              </a:spcAft>
              <a:buFont typeface="+mj-lt"/>
              <a:buAutoNum type="arabicPeriod"/>
            </a:pPr>
            <a:endParaRPr lang="en-US" altLang="en-US" sz="2600" dirty="0"/>
          </a:p>
          <a:p>
            <a:pPr marL="971550" lvl="1" indent="-514350" eaLnBrk="1" hangingPunct="1">
              <a:lnSpc>
                <a:spcPct val="90000"/>
              </a:lnSpc>
              <a:spcBef>
                <a:spcPct val="0"/>
              </a:spcBef>
              <a:spcAft>
                <a:spcPts val="1800"/>
              </a:spcAft>
              <a:buFont typeface="+mj-lt"/>
              <a:buAutoNum type="arabicPeriod"/>
            </a:pPr>
            <a:endParaRPr lang="en-US" altLang="en-US" sz="2600" dirty="0"/>
          </a:p>
          <a:p>
            <a:pPr lvl="1" eaLnBrk="1" hangingPunct="1">
              <a:lnSpc>
                <a:spcPct val="90000"/>
              </a:lnSpc>
              <a:spcBef>
                <a:spcPct val="0"/>
              </a:spcBef>
              <a:spcAft>
                <a:spcPts val="1800"/>
              </a:spcAft>
            </a:pPr>
            <a:endParaRPr lang="en-US" altLang="en-US" sz="2600" dirty="0"/>
          </a:p>
          <a:p>
            <a:pPr eaLnBrk="1" hangingPunct="1">
              <a:lnSpc>
                <a:spcPct val="90000"/>
              </a:lnSpc>
              <a:spcBef>
                <a:spcPct val="0"/>
              </a:spcBef>
              <a:spcAft>
                <a:spcPts val="1800"/>
              </a:spcAft>
            </a:pPr>
            <a:endParaRPr lang="en-US" altLang="en-US" sz="3000" dirty="0"/>
          </a:p>
        </p:txBody>
      </p:sp>
      <p:pic>
        <p:nvPicPr>
          <p:cNvPr id="2055" name="Picture 7"/>
          <p:cNvPicPr>
            <a:picLocks noGrp="1" noChangeAspect="1" noChangeArrowheads="1"/>
          </p:cNvPicPr>
          <p:nvPr>
            <p:ph sz="half"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2400" y="1219200"/>
            <a:ext cx="3733800" cy="5105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lvl1pPr eaLnBrk="0" hangingPunct="0">
              <a:spcBef>
                <a:spcPct val="20000"/>
              </a:spcBef>
              <a:buClr>
                <a:schemeClr val="accent2"/>
              </a:buClr>
              <a:buFont typeface="Wingdings" pitchFamily="2" charset="2"/>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lr>
                <a:schemeClr val="accent2"/>
              </a:buClr>
              <a:buSzPct val="75000"/>
              <a:buFont typeface="Wingdings" pitchFamily="2" charset="2"/>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8F5DFE7-02C3-41B0-BA8A-279A3FC2E160}" type="slidenum">
              <a:rPr lang="en-US" altLang="en-US" sz="1400" smtClean="0"/>
              <a:pPr eaLnBrk="1" hangingPunct="1">
                <a:spcBef>
                  <a:spcPct val="0"/>
                </a:spcBef>
                <a:buClrTx/>
                <a:buFontTx/>
                <a:buNone/>
              </a:pPr>
              <a:t>9</a:t>
            </a:fld>
            <a:endParaRPr lang="en-US" altLang="en-US" sz="1400"/>
          </a:p>
        </p:txBody>
      </p:sp>
      <p:sp>
        <p:nvSpPr>
          <p:cNvPr id="7171" name="Rectangle 2"/>
          <p:cNvSpPr>
            <a:spLocks noGrp="1" noChangeArrowheads="1"/>
          </p:cNvSpPr>
          <p:nvPr>
            <p:ph type="title"/>
          </p:nvPr>
        </p:nvSpPr>
        <p:spPr>
          <a:xfrm>
            <a:off x="457200" y="0"/>
            <a:ext cx="8382000" cy="1143000"/>
          </a:xfrm>
        </p:spPr>
        <p:txBody>
          <a:bodyPr/>
          <a:lstStyle/>
          <a:p>
            <a:pPr eaLnBrk="1" hangingPunct="1"/>
            <a:r>
              <a:rPr lang="en-US" altLang="en-US" dirty="0"/>
              <a:t/>
            </a:r>
            <a:br>
              <a:rPr lang="en-US" altLang="en-US" dirty="0"/>
            </a:br>
            <a:r>
              <a:rPr lang="en-US" altLang="en-US" sz="3600" b="1" dirty="0"/>
              <a:t>AIA A312 – 2010</a:t>
            </a:r>
            <a:r>
              <a:rPr lang="en-US" altLang="en-US" b="1" dirty="0"/>
              <a:t/>
            </a:r>
            <a:br>
              <a:rPr lang="en-US" altLang="en-US" b="1" dirty="0"/>
            </a:br>
            <a:r>
              <a:rPr lang="en-US" altLang="en-US" sz="3200" b="1" dirty="0"/>
              <a:t>Conditions to Trigger Bond</a:t>
            </a:r>
            <a:r>
              <a:rPr lang="en-US" altLang="en-US" dirty="0"/>
              <a:t/>
            </a:r>
            <a:br>
              <a:rPr lang="en-US" altLang="en-US" dirty="0"/>
            </a:br>
            <a:endParaRPr lang="en-US" altLang="en-US" dirty="0"/>
          </a:p>
        </p:txBody>
      </p:sp>
      <p:sp>
        <p:nvSpPr>
          <p:cNvPr id="7173" name="Rectangle 6"/>
          <p:cNvSpPr>
            <a:spLocks noGrp="1" noChangeArrowheads="1"/>
          </p:cNvSpPr>
          <p:nvPr>
            <p:ph type="body" sz="half" idx="2"/>
          </p:nvPr>
        </p:nvSpPr>
        <p:spPr>
          <a:xfrm>
            <a:off x="381000" y="1371600"/>
            <a:ext cx="8610600" cy="4876800"/>
          </a:xfrm>
        </p:spPr>
        <p:txBody>
          <a:bodyPr/>
          <a:lstStyle/>
          <a:p>
            <a:pPr marL="514350" indent="-514350" eaLnBrk="1" hangingPunct="1">
              <a:lnSpc>
                <a:spcPct val="90000"/>
              </a:lnSpc>
              <a:spcBef>
                <a:spcPct val="0"/>
              </a:spcBef>
              <a:spcAft>
                <a:spcPts val="1800"/>
              </a:spcAft>
              <a:buFont typeface="+mj-lt"/>
              <a:buAutoNum type="arabicPeriod"/>
            </a:pPr>
            <a:r>
              <a:rPr lang="en-US" altLang="en-US" sz="3000" dirty="0"/>
              <a:t>Owner is not in default (Para. 3)</a:t>
            </a:r>
          </a:p>
          <a:p>
            <a:pPr marL="514350" indent="-514350" eaLnBrk="1" hangingPunct="1">
              <a:lnSpc>
                <a:spcPct val="90000"/>
              </a:lnSpc>
              <a:spcBef>
                <a:spcPct val="0"/>
              </a:spcBef>
              <a:spcAft>
                <a:spcPts val="1800"/>
              </a:spcAft>
              <a:buFont typeface="+mj-lt"/>
              <a:buAutoNum type="arabicPeriod"/>
            </a:pPr>
            <a:r>
              <a:rPr lang="en-US" altLang="en-US" sz="3000" dirty="0"/>
              <a:t>Owner notifies Contractor and Surety that Owner is </a:t>
            </a:r>
            <a:r>
              <a:rPr lang="en-US" altLang="en-US" sz="3000" i="1" dirty="0"/>
              <a:t>considering</a:t>
            </a:r>
            <a:r>
              <a:rPr lang="en-US" altLang="en-US" sz="3000" dirty="0"/>
              <a:t> declaring a “Default”</a:t>
            </a:r>
          </a:p>
          <a:p>
            <a:pPr marL="914400" lvl="1" indent="-514350" eaLnBrk="1" hangingPunct="1">
              <a:lnSpc>
                <a:spcPct val="90000"/>
              </a:lnSpc>
              <a:spcBef>
                <a:spcPct val="0"/>
              </a:spcBef>
              <a:spcAft>
                <a:spcPts val="1800"/>
              </a:spcAft>
            </a:pPr>
            <a:r>
              <a:rPr lang="en-US" altLang="en-US" sz="2600" dirty="0"/>
              <a:t>“Default” is defined (Para. 14.3)</a:t>
            </a:r>
          </a:p>
          <a:p>
            <a:pPr marL="514350" indent="-514350" eaLnBrk="1" hangingPunct="1">
              <a:lnSpc>
                <a:spcPct val="90000"/>
              </a:lnSpc>
              <a:spcBef>
                <a:spcPct val="0"/>
              </a:spcBef>
              <a:spcAft>
                <a:spcPts val="1800"/>
              </a:spcAft>
              <a:buFont typeface="+mj-lt"/>
              <a:buAutoNum type="arabicPeriod"/>
            </a:pPr>
            <a:r>
              <a:rPr lang="en-US" altLang="en-US" sz="3000" dirty="0"/>
              <a:t>If requested, have a meeting among Owner, Surety, and Contractor to discuss performance</a:t>
            </a:r>
          </a:p>
          <a:p>
            <a:pPr marL="914400" lvl="1" indent="-514350" eaLnBrk="1" hangingPunct="1">
              <a:lnSpc>
                <a:spcPct val="90000"/>
              </a:lnSpc>
              <a:spcBef>
                <a:spcPct val="0"/>
              </a:spcBef>
              <a:spcAft>
                <a:spcPts val="1800"/>
              </a:spcAft>
            </a:pPr>
            <a:r>
              <a:rPr lang="en-US" altLang="en-US" sz="2600" dirty="0"/>
              <a:t>Conference is not a condition precedent (unless surety can show actual prejudice (Para. 4)</a:t>
            </a:r>
          </a:p>
          <a:p>
            <a:pPr eaLnBrk="1" hangingPunct="1">
              <a:lnSpc>
                <a:spcPct val="90000"/>
              </a:lnSpc>
              <a:spcBef>
                <a:spcPct val="0"/>
              </a:spcBef>
              <a:spcAft>
                <a:spcPts val="1800"/>
              </a:spcAft>
            </a:pPr>
            <a:endParaRPr lang="en-US" altLang="en-US" sz="3000" dirty="0"/>
          </a:p>
          <a:p>
            <a:pPr marL="971550" lvl="1" indent="-514350" eaLnBrk="1" hangingPunct="1">
              <a:lnSpc>
                <a:spcPct val="90000"/>
              </a:lnSpc>
              <a:spcBef>
                <a:spcPct val="0"/>
              </a:spcBef>
              <a:spcAft>
                <a:spcPts val="1800"/>
              </a:spcAft>
              <a:buFont typeface="+mj-lt"/>
              <a:buAutoNum type="arabicPeriod"/>
            </a:pPr>
            <a:endParaRPr lang="en-US" altLang="en-US" sz="2600" dirty="0"/>
          </a:p>
          <a:p>
            <a:pPr marL="971550" lvl="1" indent="-514350" eaLnBrk="1" hangingPunct="1">
              <a:lnSpc>
                <a:spcPct val="90000"/>
              </a:lnSpc>
              <a:spcBef>
                <a:spcPct val="0"/>
              </a:spcBef>
              <a:spcAft>
                <a:spcPts val="1800"/>
              </a:spcAft>
              <a:buFont typeface="+mj-lt"/>
              <a:buAutoNum type="arabicPeriod"/>
            </a:pPr>
            <a:endParaRPr lang="en-US" altLang="en-US" sz="2600" dirty="0"/>
          </a:p>
          <a:p>
            <a:pPr lvl="1" eaLnBrk="1" hangingPunct="1">
              <a:lnSpc>
                <a:spcPct val="90000"/>
              </a:lnSpc>
              <a:spcBef>
                <a:spcPct val="0"/>
              </a:spcBef>
              <a:spcAft>
                <a:spcPts val="1800"/>
              </a:spcAft>
            </a:pPr>
            <a:endParaRPr lang="en-US" altLang="en-US" sz="2600" dirty="0"/>
          </a:p>
          <a:p>
            <a:pPr eaLnBrk="1" hangingPunct="1">
              <a:lnSpc>
                <a:spcPct val="90000"/>
              </a:lnSpc>
              <a:spcBef>
                <a:spcPct val="0"/>
              </a:spcBef>
              <a:spcAft>
                <a:spcPts val="1800"/>
              </a:spcAft>
            </a:pPr>
            <a:endParaRPr lang="en-US" altLang="en-US" sz="3000" dirty="0"/>
          </a:p>
        </p:txBody>
      </p:sp>
    </p:spTree>
    <p:extLst>
      <p:ext uri="{BB962C8B-B14F-4D97-AF65-F5344CB8AC3E}">
        <p14:creationId xmlns="" xmlns:p14="http://schemas.microsoft.com/office/powerpoint/2010/main" val="123857880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6331</TotalTime>
  <Words>1120</Words>
  <Application>Microsoft Office PowerPoint</Application>
  <PresentationFormat>On-screen Show (4:3)</PresentationFormat>
  <Paragraphs>221</Paragraphs>
  <Slides>30</Slides>
  <Notes>13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Design</vt:lpstr>
      <vt:lpstr>Slide 1</vt:lpstr>
      <vt:lpstr>Performance Bond Claims:  Managing Risks  </vt:lpstr>
      <vt:lpstr>Types of Surety Bonds</vt:lpstr>
      <vt:lpstr>Performance Bonds</vt:lpstr>
      <vt:lpstr>Managing Risks</vt:lpstr>
      <vt:lpstr>Types of Performance Bonds</vt:lpstr>
      <vt:lpstr>Performance Bond Forms: Important Provisions to Consider</vt:lpstr>
      <vt:lpstr> AIA A312 - 2010 </vt:lpstr>
      <vt:lpstr> AIA A312 – 2010 Conditions to Trigger Bond </vt:lpstr>
      <vt:lpstr> AIA A312 – 2010 Conditions to Trigger Bond (Cont.) </vt:lpstr>
      <vt:lpstr> AIA A312 – 2010 Surety Options to Satisfy Bond Obligation </vt:lpstr>
      <vt:lpstr>AIA A312 - 2010</vt:lpstr>
      <vt:lpstr>ConsensusDocs 260/706</vt:lpstr>
      <vt:lpstr>ConsensusDocs 260/706 Conditions to Trigger Bond</vt:lpstr>
      <vt:lpstr>ConsensusDocs 260/706 Surety Options to Satisfy Bond Obligation</vt:lpstr>
      <vt:lpstr>ConsensusDocs 260/706</vt:lpstr>
      <vt:lpstr>Manuscript Performance Bonds</vt:lpstr>
      <vt:lpstr>Manuscript Performance Bonds</vt:lpstr>
      <vt:lpstr>Manuscript Bonds</vt:lpstr>
      <vt:lpstr>Contract Considerations</vt:lpstr>
      <vt:lpstr>Killer Contract Provisions</vt:lpstr>
      <vt:lpstr>Special Issues in Colorado</vt:lpstr>
      <vt:lpstr>Case Study: Emergencies</vt:lpstr>
      <vt:lpstr>Case Study: Termination</vt:lpstr>
      <vt:lpstr>Case Study: Attorneys Fee</vt:lpstr>
      <vt:lpstr>Case Study: Penal Sum</vt:lpstr>
      <vt:lpstr>Case Study: Tendering</vt:lpstr>
      <vt:lpstr>Case Study: Payment Obligations</vt:lpstr>
      <vt:lpstr> Questions?  </vt:lpstr>
      <vt:lpstr>Slide 30</vt:lpstr>
    </vt:vector>
  </TitlesOfParts>
  <Company>Woods &amp; Aitken LLP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Drew Thompson</dc:creator>
  <cp:lastModifiedBy>Jeremiah Wolcott</cp:lastModifiedBy>
  <cp:revision>142</cp:revision>
  <cp:lastPrinted>2018-09-14T21:31:20Z</cp:lastPrinted>
  <dcterms:created xsi:type="dcterms:W3CDTF">2007-04-18T19:32:45Z</dcterms:created>
  <dcterms:modified xsi:type="dcterms:W3CDTF">2018-09-20T06:38:03Z</dcterms:modified>
</cp:coreProperties>
</file>