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Default Extension="xlsx" ContentType="application/vnd.openxmlformats-officedocument.spreadsheetml.sheet"/>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charts/chart1.xml" ContentType="application/vnd.openxmlformats-officedocument.drawingml.char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charts/style1.xml" ContentType="application/vnd.ms-office.chartstyl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charts/colors1.xml" ContentType="application/vnd.ms-office.chartcolorstyle+xml"/>
  <Override PartName="/ppt/slideLayouts/slideLayout10.xml" ContentType="application/vnd.openxmlformats-officedocument.presentationml.slideLayout+xml"/>
  <Override PartName="/ppt/notesSlides/notesSlide8.xml" ContentType="application/vnd.openxmlformats-officedocument.presentationml.notesSlide+xml"/>
  <Default Extension="vml" ContentType="application/vnd.openxmlformats-officedocument.vmlDrawing"/>
  <Override PartName="/ppt/notesSlides/notesSlide1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Lst>
  <p:notesMasterIdLst>
    <p:notesMasterId r:id="rId52"/>
  </p:notesMasterIdLst>
  <p:handoutMasterIdLst>
    <p:handoutMasterId r:id="rId53"/>
  </p:handoutMasterIdLst>
  <p:sldIdLst>
    <p:sldId id="603" r:id="rId2"/>
    <p:sldId id="529" r:id="rId3"/>
    <p:sldId id="600" r:id="rId4"/>
    <p:sldId id="601" r:id="rId5"/>
    <p:sldId id="566" r:id="rId6"/>
    <p:sldId id="482" r:id="rId7"/>
    <p:sldId id="479" r:id="rId8"/>
    <p:sldId id="483" r:id="rId9"/>
    <p:sldId id="568" r:id="rId10"/>
    <p:sldId id="569" r:id="rId11"/>
    <p:sldId id="570" r:id="rId12"/>
    <p:sldId id="571" r:id="rId13"/>
    <p:sldId id="572" r:id="rId14"/>
    <p:sldId id="567" r:id="rId15"/>
    <p:sldId id="573" r:id="rId16"/>
    <p:sldId id="574" r:id="rId17"/>
    <p:sldId id="575" r:id="rId18"/>
    <p:sldId id="485" r:id="rId19"/>
    <p:sldId id="577" r:id="rId20"/>
    <p:sldId id="576" r:id="rId21"/>
    <p:sldId id="578" r:id="rId22"/>
    <p:sldId id="579" r:id="rId23"/>
    <p:sldId id="580" r:id="rId24"/>
    <p:sldId id="581" r:id="rId25"/>
    <p:sldId id="484" r:id="rId26"/>
    <p:sldId id="582" r:id="rId27"/>
    <p:sldId id="583" r:id="rId28"/>
    <p:sldId id="503" r:id="rId29"/>
    <p:sldId id="504" r:id="rId30"/>
    <p:sldId id="563" r:id="rId31"/>
    <p:sldId id="506" r:id="rId32"/>
    <p:sldId id="602" r:id="rId33"/>
    <p:sldId id="564" r:id="rId34"/>
    <p:sldId id="584" r:id="rId35"/>
    <p:sldId id="585" r:id="rId36"/>
    <p:sldId id="586" r:id="rId37"/>
    <p:sldId id="587" r:id="rId38"/>
    <p:sldId id="588" r:id="rId39"/>
    <p:sldId id="589" r:id="rId40"/>
    <p:sldId id="590" r:id="rId41"/>
    <p:sldId id="591" r:id="rId42"/>
    <p:sldId id="592" r:id="rId43"/>
    <p:sldId id="593" r:id="rId44"/>
    <p:sldId id="594" r:id="rId45"/>
    <p:sldId id="595" r:id="rId46"/>
    <p:sldId id="597" r:id="rId47"/>
    <p:sldId id="596" r:id="rId48"/>
    <p:sldId id="598" r:id="rId49"/>
    <p:sldId id="599" r:id="rId50"/>
    <p:sldId id="604" r:id="rId51"/>
  </p:sldIdLst>
  <p:sldSz cx="9144000" cy="6858000" type="screen4x3"/>
  <p:notesSz cx="7010400" cy="92964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521415D9-36F7-43E2-AB2F-B90AF26B5E84}">
      <p14:sectionLst xmlns="" xmlns:p14="http://schemas.microsoft.com/office/powerpoint/2010/main">
        <p14:section name="Default Section" id="{AC54DC3C-333C-4892-8090-E9479AC264DC}">
          <p14:sldIdLst>
            <p14:sldId id="529"/>
            <p14:sldId id="600"/>
            <p14:sldId id="601"/>
            <p14:sldId id="566"/>
            <p14:sldId id="482"/>
            <p14:sldId id="479"/>
            <p14:sldId id="483"/>
            <p14:sldId id="568"/>
            <p14:sldId id="569"/>
            <p14:sldId id="570"/>
            <p14:sldId id="571"/>
            <p14:sldId id="572"/>
            <p14:sldId id="567"/>
            <p14:sldId id="573"/>
            <p14:sldId id="574"/>
            <p14:sldId id="575"/>
            <p14:sldId id="485"/>
            <p14:sldId id="577"/>
            <p14:sldId id="576"/>
            <p14:sldId id="578"/>
            <p14:sldId id="579"/>
            <p14:sldId id="580"/>
            <p14:sldId id="581"/>
            <p14:sldId id="484"/>
            <p14:sldId id="582"/>
            <p14:sldId id="583"/>
            <p14:sldId id="503"/>
            <p14:sldId id="504"/>
            <p14:sldId id="563"/>
            <p14:sldId id="506"/>
            <p14:sldId id="602"/>
            <p14:sldId id="564"/>
            <p14:sldId id="584"/>
            <p14:sldId id="585"/>
            <p14:sldId id="586"/>
            <p14:sldId id="587"/>
            <p14:sldId id="588"/>
            <p14:sldId id="589"/>
            <p14:sldId id="590"/>
            <p14:sldId id="591"/>
            <p14:sldId id="592"/>
            <p14:sldId id="593"/>
            <p14:sldId id="594"/>
            <p14:sldId id="595"/>
            <p14:sldId id="597"/>
            <p14:sldId id="596"/>
            <p14:sldId id="598"/>
            <p14:sldId id="599"/>
          </p14:sldIdLst>
        </p14:section>
        <p14:section name="Untitled Section" id="{62B4821C-4216-49AE-A9DF-23D45A48B223}">
          <p14:sldIdLst/>
        </p14:section>
      </p14:sectionLst>
    </p:ex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4B8D"/>
    <a:srgbClr val="D11242"/>
    <a:srgbClr val="00CC00"/>
    <a:srgbClr val="0000FF"/>
    <a:srgbClr val="00FF00"/>
    <a:srgbClr val="C70566"/>
    <a:srgbClr val="FFFF99"/>
    <a:srgbClr val="0099FF"/>
    <a:srgbClr val="0066CC"/>
    <a:srgbClr val="00CC66"/>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152" autoAdjust="0"/>
  </p:normalViewPr>
  <p:slideViewPr>
    <p:cSldViewPr>
      <p:cViewPr varScale="1">
        <p:scale>
          <a:sx n="69" d="100"/>
          <a:sy n="69" d="100"/>
        </p:scale>
        <p:origin x="-1416"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oleObject" Target="file:///C:\Users\tstueven\Desktop\LEASE%20EXAMPLE%20-%20UP%20TO%20DATE%20-%20Copy.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lang val="en-US"/>
  <c:chart>
    <c:plotArea>
      <c:layout/>
      <c:lineChart>
        <c:grouping val="standard"/>
        <c:ser>
          <c:idx val="0"/>
          <c:order val="0"/>
          <c:tx>
            <c:strRef>
              <c:f>'Example - Operating vs Finance'!$D$3</c:f>
              <c:strCache>
                <c:ptCount val="1"/>
                <c:pt idx="0">
                  <c:v>Operating</c:v>
                </c:pt>
              </c:strCache>
            </c:strRef>
          </c:tx>
          <c:spPr>
            <a:ln w="28575" cap="rnd" cmpd="sng" algn="ctr">
              <a:solidFill>
                <a:schemeClr val="accent1">
                  <a:shade val="95000"/>
                  <a:satMod val="105000"/>
                </a:schemeClr>
              </a:solidFill>
              <a:prstDash val="solid"/>
              <a:round/>
            </a:ln>
            <a:effectLst/>
          </c:spPr>
          <c:marker>
            <c:symbol val="none"/>
          </c:marker>
          <c:val>
            <c:numRef>
              <c:f>'Example - Operating vs Finance'!$D$4:$D$13</c:f>
              <c:numCache>
                <c:formatCode>_(* #,##0_);_(* \(#,##0\);_(* "-"??_);_(@_)</c:formatCode>
                <c:ptCount val="10"/>
                <c:pt idx="0">
                  <c:v>63000</c:v>
                </c:pt>
                <c:pt idx="1">
                  <c:v>63000</c:v>
                </c:pt>
                <c:pt idx="2">
                  <c:v>63000</c:v>
                </c:pt>
                <c:pt idx="3">
                  <c:v>63000</c:v>
                </c:pt>
                <c:pt idx="4">
                  <c:v>63000</c:v>
                </c:pt>
                <c:pt idx="5">
                  <c:v>63000</c:v>
                </c:pt>
                <c:pt idx="6">
                  <c:v>63000</c:v>
                </c:pt>
                <c:pt idx="7">
                  <c:v>63000</c:v>
                </c:pt>
                <c:pt idx="8">
                  <c:v>63000</c:v>
                </c:pt>
                <c:pt idx="9">
                  <c:v>63000</c:v>
                </c:pt>
              </c:numCache>
            </c:numRef>
          </c:val>
          <c:extLst xmlns:c16r2="http://schemas.microsoft.com/office/drawing/2015/06/chart">
            <c:ext xmlns:c16="http://schemas.microsoft.com/office/drawing/2014/chart" uri="{C3380CC4-5D6E-409C-BE32-E72D297353CC}">
              <c16:uniqueId val="{00000000-EF81-41BC-8D89-6735EC83D279}"/>
            </c:ext>
          </c:extLst>
        </c:ser>
        <c:ser>
          <c:idx val="1"/>
          <c:order val="1"/>
          <c:tx>
            <c:strRef>
              <c:f>'Example - Operating vs Finance'!$E$3</c:f>
              <c:strCache>
                <c:ptCount val="1"/>
                <c:pt idx="0">
                  <c:v>Finance</c:v>
                </c:pt>
              </c:strCache>
            </c:strRef>
          </c:tx>
          <c:spPr>
            <a:ln w="28575" cap="rnd" cmpd="sng" algn="ctr">
              <a:solidFill>
                <a:schemeClr val="accent2">
                  <a:shade val="95000"/>
                  <a:satMod val="105000"/>
                </a:schemeClr>
              </a:solidFill>
              <a:prstDash val="solid"/>
              <a:round/>
            </a:ln>
            <a:effectLst/>
          </c:spPr>
          <c:marker>
            <c:symbol val="none"/>
          </c:marker>
          <c:val>
            <c:numRef>
              <c:f>'Example - Operating vs Finance'!$E$4:$E$13</c:f>
              <c:numCache>
                <c:formatCode>_(* #,##0_);_(* \(#,##0\);_(* "-"??_);_(@_)</c:formatCode>
                <c:ptCount val="10"/>
                <c:pt idx="0">
                  <c:v>74338</c:v>
                </c:pt>
                <c:pt idx="1">
                  <c:v>72300</c:v>
                </c:pt>
                <c:pt idx="2">
                  <c:v>70142</c:v>
                </c:pt>
                <c:pt idx="3">
                  <c:v>67857</c:v>
                </c:pt>
                <c:pt idx="4">
                  <c:v>65438</c:v>
                </c:pt>
                <c:pt idx="5">
                  <c:v>62526</c:v>
                </c:pt>
                <c:pt idx="6">
                  <c:v>59442</c:v>
                </c:pt>
                <c:pt idx="7">
                  <c:v>56177</c:v>
                </c:pt>
                <c:pt idx="8">
                  <c:v>52720</c:v>
                </c:pt>
                <c:pt idx="9">
                  <c:v>49061</c:v>
                </c:pt>
              </c:numCache>
            </c:numRef>
          </c:val>
          <c:extLst xmlns:c16r2="http://schemas.microsoft.com/office/drawing/2015/06/chart">
            <c:ext xmlns:c16="http://schemas.microsoft.com/office/drawing/2014/chart" uri="{C3380CC4-5D6E-409C-BE32-E72D297353CC}">
              <c16:uniqueId val="{00000001-EF81-41BC-8D89-6735EC83D279}"/>
            </c:ext>
          </c:extLst>
        </c:ser>
        <c:marker val="1"/>
        <c:axId val="235899520"/>
        <c:axId val="235913600"/>
      </c:lineChart>
      <c:catAx>
        <c:axId val="235899520"/>
        <c:scaling>
          <c:orientation val="minMax"/>
        </c:scaling>
        <c:axPos val="b"/>
        <c:tickLblPos val="nextTo"/>
        <c:spPr>
          <a:noFill/>
          <a:ln w="9525" cap="flat" cmpd="sng" algn="ctr">
            <a:solidFill>
              <a:schemeClr val="tx1">
                <a:tint val="75000"/>
                <a:shade val="95000"/>
                <a:satMod val="105000"/>
              </a:schemeClr>
            </a:solidFill>
            <a:prstDash val="solid"/>
            <a:round/>
          </a:ln>
          <a:effectLst/>
        </c:spPr>
        <c:txPr>
          <a:bodyPr rot="-600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crossAx val="235913600"/>
        <c:crosses val="autoZero"/>
        <c:auto val="1"/>
        <c:lblAlgn val="ctr"/>
        <c:lblOffset val="100"/>
      </c:catAx>
      <c:valAx>
        <c:axId val="235913600"/>
        <c:scaling>
          <c:orientation val="minMax"/>
        </c:scaling>
        <c:axPos val="l"/>
        <c:majorGridlines>
          <c:spPr>
            <a:ln w="9525" cap="flat" cmpd="sng" algn="ctr">
              <a:solidFill>
                <a:schemeClr val="tx1">
                  <a:tint val="75000"/>
                  <a:shade val="95000"/>
                  <a:satMod val="105000"/>
                </a:schemeClr>
              </a:solidFill>
              <a:prstDash val="solid"/>
              <a:round/>
            </a:ln>
            <a:effectLst/>
          </c:spPr>
        </c:majorGridlines>
        <c:numFmt formatCode="_(* #,##0_);_(* \(#,##0\);_(* &quot;-&quot;??_);_(@_)" sourceLinked="1"/>
        <c:tickLblPos val="nextTo"/>
        <c:spPr>
          <a:noFill/>
          <a:ln w="9525" cap="flat" cmpd="sng" algn="ctr">
            <a:solidFill>
              <a:schemeClr val="tx1">
                <a:tint val="75000"/>
                <a:shade val="95000"/>
                <a:satMod val="105000"/>
              </a:schemeClr>
            </a:solidFill>
            <a:prstDash val="solid"/>
            <a:round/>
          </a:ln>
          <a:effectLst/>
        </c:spPr>
        <c:txPr>
          <a:bodyPr rot="-600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crossAx val="235899520"/>
        <c:crosses val="autoZero"/>
        <c:crossBetween val="between"/>
      </c:valAx>
      <c:spPr>
        <a:noFill/>
        <a:ln>
          <a:noFill/>
        </a:ln>
        <a:effectLst/>
      </c:spPr>
    </c:plotArea>
    <c:legend>
      <c:legendPos val="r"/>
      <c:spPr>
        <a:noFill/>
        <a:ln>
          <a:noFill/>
        </a:ln>
        <a:effectLst/>
      </c:spPr>
      <c:txPr>
        <a:bodyPr rot="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legend>
    <c:plotVisOnly val="1"/>
    <c:dispBlanksAs val="zero"/>
  </c:chart>
  <c:spPr>
    <a:noFill/>
    <a:ln w="9525" cap="flat" cmpd="sng" algn="ctr">
      <a:noFill/>
      <a:prstDash val="solid"/>
    </a:ln>
    <a:effectLst/>
  </c:spPr>
  <c:txPr>
    <a:bodyPr/>
    <a:lstStyle/>
    <a:p>
      <a:pPr>
        <a:defRPr/>
      </a:pPr>
      <a:endParaRPr lang="en-US"/>
    </a:p>
  </c:txPr>
  <c:externalData r:id="rId1"/>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drawings/_rels/vmlDrawing1.vml.rels><?xml version="1.0" encoding="UTF-8" standalone="yes"?>
<Relationships xmlns="http://schemas.openxmlformats.org/package/2006/relationships"><Relationship Id="rId1" Type="http://schemas.openxmlformats.org/officeDocument/2006/relationships/image" Target="../media/image7.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3058" name="Rectangle 2"/>
          <p:cNvSpPr>
            <a:spLocks noGrp="1" noChangeArrowheads="1"/>
          </p:cNvSpPr>
          <p:nvPr>
            <p:ph type="hdr" sz="quarter"/>
          </p:nvPr>
        </p:nvSpPr>
        <p:spPr bwMode="auto">
          <a:xfrm>
            <a:off x="1" y="0"/>
            <a:ext cx="3036887" cy="465138"/>
          </a:xfrm>
          <a:prstGeom prst="rect">
            <a:avLst/>
          </a:prstGeom>
          <a:noFill/>
          <a:ln w="9525">
            <a:noFill/>
            <a:miter lim="800000"/>
            <a:headEnd/>
            <a:tailEnd/>
          </a:ln>
          <a:effectLst/>
        </p:spPr>
        <p:txBody>
          <a:bodyPr vert="horz" wrap="square" lIns="92936" tIns="46468" rIns="92936" bIns="46468" numCol="1" anchor="t" anchorCtr="0" compatLnSpc="1">
            <a:prstTxWarp prst="textNoShape">
              <a:avLst/>
            </a:prstTxWarp>
          </a:bodyPr>
          <a:lstStyle>
            <a:lvl1pPr defTabSz="928867" eaLnBrk="1" hangingPunct="1">
              <a:defRPr sz="1200">
                <a:latin typeface="Arial" pitchFamily="34" charset="0"/>
              </a:defRPr>
            </a:lvl1pPr>
          </a:lstStyle>
          <a:p>
            <a:pPr>
              <a:defRPr/>
            </a:pPr>
            <a:endParaRPr lang="en-US" dirty="0"/>
          </a:p>
        </p:txBody>
      </p:sp>
      <p:sp>
        <p:nvSpPr>
          <p:cNvPr id="173059" name="Rectangle 3"/>
          <p:cNvSpPr>
            <a:spLocks noGrp="1" noChangeArrowheads="1"/>
          </p:cNvSpPr>
          <p:nvPr>
            <p:ph type="dt" sz="quarter" idx="1"/>
          </p:nvPr>
        </p:nvSpPr>
        <p:spPr bwMode="auto">
          <a:xfrm>
            <a:off x="3971926" y="0"/>
            <a:ext cx="3036887" cy="465138"/>
          </a:xfrm>
          <a:prstGeom prst="rect">
            <a:avLst/>
          </a:prstGeom>
          <a:noFill/>
          <a:ln w="9525">
            <a:noFill/>
            <a:miter lim="800000"/>
            <a:headEnd/>
            <a:tailEnd/>
          </a:ln>
          <a:effectLst/>
        </p:spPr>
        <p:txBody>
          <a:bodyPr vert="horz" wrap="square" lIns="92936" tIns="46468" rIns="92936" bIns="46468" numCol="1" anchor="t" anchorCtr="0" compatLnSpc="1">
            <a:prstTxWarp prst="textNoShape">
              <a:avLst/>
            </a:prstTxWarp>
          </a:bodyPr>
          <a:lstStyle>
            <a:lvl1pPr algn="r" defTabSz="928867" eaLnBrk="1" hangingPunct="1">
              <a:defRPr sz="1200">
                <a:latin typeface="Arial" pitchFamily="34" charset="0"/>
              </a:defRPr>
            </a:lvl1pPr>
          </a:lstStyle>
          <a:p>
            <a:pPr>
              <a:defRPr/>
            </a:pPr>
            <a:endParaRPr lang="en-US" dirty="0"/>
          </a:p>
        </p:txBody>
      </p:sp>
      <p:sp>
        <p:nvSpPr>
          <p:cNvPr id="173060" name="Rectangle 4"/>
          <p:cNvSpPr>
            <a:spLocks noGrp="1" noChangeArrowheads="1"/>
          </p:cNvSpPr>
          <p:nvPr>
            <p:ph type="ftr" sz="quarter" idx="2"/>
          </p:nvPr>
        </p:nvSpPr>
        <p:spPr bwMode="auto">
          <a:xfrm>
            <a:off x="1" y="8829676"/>
            <a:ext cx="3036887" cy="465138"/>
          </a:xfrm>
          <a:prstGeom prst="rect">
            <a:avLst/>
          </a:prstGeom>
          <a:noFill/>
          <a:ln w="9525">
            <a:noFill/>
            <a:miter lim="800000"/>
            <a:headEnd/>
            <a:tailEnd/>
          </a:ln>
          <a:effectLst/>
        </p:spPr>
        <p:txBody>
          <a:bodyPr vert="horz" wrap="square" lIns="92936" tIns="46468" rIns="92936" bIns="46468" numCol="1" anchor="b" anchorCtr="0" compatLnSpc="1">
            <a:prstTxWarp prst="textNoShape">
              <a:avLst/>
            </a:prstTxWarp>
          </a:bodyPr>
          <a:lstStyle>
            <a:lvl1pPr defTabSz="928867" eaLnBrk="1" hangingPunct="1">
              <a:defRPr sz="1200">
                <a:latin typeface="Arial" pitchFamily="34" charset="0"/>
              </a:defRPr>
            </a:lvl1pPr>
          </a:lstStyle>
          <a:p>
            <a:pPr>
              <a:defRPr/>
            </a:pPr>
            <a:endParaRPr lang="en-US" dirty="0"/>
          </a:p>
        </p:txBody>
      </p:sp>
      <p:sp>
        <p:nvSpPr>
          <p:cNvPr id="173061" name="Rectangle 5"/>
          <p:cNvSpPr>
            <a:spLocks noGrp="1" noChangeArrowheads="1"/>
          </p:cNvSpPr>
          <p:nvPr>
            <p:ph type="sldNum" sz="quarter" idx="3"/>
          </p:nvPr>
        </p:nvSpPr>
        <p:spPr bwMode="auto">
          <a:xfrm>
            <a:off x="3971926" y="8829676"/>
            <a:ext cx="3036887" cy="465138"/>
          </a:xfrm>
          <a:prstGeom prst="rect">
            <a:avLst/>
          </a:prstGeom>
          <a:noFill/>
          <a:ln w="9525">
            <a:noFill/>
            <a:miter lim="800000"/>
            <a:headEnd/>
            <a:tailEnd/>
          </a:ln>
          <a:effectLst/>
        </p:spPr>
        <p:txBody>
          <a:bodyPr vert="horz" wrap="square" lIns="92936" tIns="46468" rIns="92936" bIns="46468" numCol="1" anchor="b" anchorCtr="0" compatLnSpc="1">
            <a:prstTxWarp prst="textNoShape">
              <a:avLst/>
            </a:prstTxWarp>
          </a:bodyPr>
          <a:lstStyle>
            <a:lvl1pPr algn="r" defTabSz="928867" eaLnBrk="1" hangingPunct="1">
              <a:defRPr sz="1200">
                <a:latin typeface="Arial" pitchFamily="34" charset="0"/>
              </a:defRPr>
            </a:lvl1pPr>
          </a:lstStyle>
          <a:p>
            <a:pPr>
              <a:defRPr/>
            </a:pPr>
            <a:fld id="{73A561A1-2F2E-4309-9715-AADBD7FC09AD}" type="slidenum">
              <a:rPr lang="en-US"/>
              <a:pPr>
                <a:defRPr/>
              </a:pPr>
              <a:t>‹#›</a:t>
            </a:fld>
            <a:endParaRPr lang="en-US" dirty="0"/>
          </a:p>
        </p:txBody>
      </p:sp>
    </p:spTree>
    <p:extLst>
      <p:ext uri="{BB962C8B-B14F-4D97-AF65-F5344CB8AC3E}">
        <p14:creationId xmlns="" xmlns:p14="http://schemas.microsoft.com/office/powerpoint/2010/main" val="375754250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9266" name="Rectangle 2"/>
          <p:cNvSpPr>
            <a:spLocks noGrp="1" noChangeArrowheads="1"/>
          </p:cNvSpPr>
          <p:nvPr>
            <p:ph type="hdr" sz="quarter"/>
          </p:nvPr>
        </p:nvSpPr>
        <p:spPr bwMode="auto">
          <a:xfrm>
            <a:off x="1" y="0"/>
            <a:ext cx="3036887" cy="465138"/>
          </a:xfrm>
          <a:prstGeom prst="rect">
            <a:avLst/>
          </a:prstGeom>
          <a:noFill/>
          <a:ln w="9525">
            <a:noFill/>
            <a:miter lim="800000"/>
            <a:headEnd/>
            <a:tailEnd/>
          </a:ln>
          <a:effectLst/>
        </p:spPr>
        <p:txBody>
          <a:bodyPr vert="horz" wrap="square" lIns="92936" tIns="46468" rIns="92936" bIns="46468" numCol="1" anchor="t" anchorCtr="0" compatLnSpc="1">
            <a:prstTxWarp prst="textNoShape">
              <a:avLst/>
            </a:prstTxWarp>
          </a:bodyPr>
          <a:lstStyle>
            <a:lvl1pPr defTabSz="928867" eaLnBrk="1" hangingPunct="1">
              <a:defRPr sz="1200">
                <a:latin typeface="Arial" pitchFamily="34" charset="0"/>
              </a:defRPr>
            </a:lvl1pPr>
          </a:lstStyle>
          <a:p>
            <a:pPr>
              <a:defRPr/>
            </a:pPr>
            <a:endParaRPr lang="en-US" dirty="0"/>
          </a:p>
        </p:txBody>
      </p:sp>
      <p:sp>
        <p:nvSpPr>
          <p:cNvPr id="139267" name="Rectangle 3"/>
          <p:cNvSpPr>
            <a:spLocks noGrp="1" noChangeArrowheads="1"/>
          </p:cNvSpPr>
          <p:nvPr>
            <p:ph type="dt" idx="1"/>
          </p:nvPr>
        </p:nvSpPr>
        <p:spPr bwMode="auto">
          <a:xfrm>
            <a:off x="3971926" y="0"/>
            <a:ext cx="3036887" cy="465138"/>
          </a:xfrm>
          <a:prstGeom prst="rect">
            <a:avLst/>
          </a:prstGeom>
          <a:noFill/>
          <a:ln w="9525">
            <a:noFill/>
            <a:miter lim="800000"/>
            <a:headEnd/>
            <a:tailEnd/>
          </a:ln>
          <a:effectLst/>
        </p:spPr>
        <p:txBody>
          <a:bodyPr vert="horz" wrap="square" lIns="92936" tIns="46468" rIns="92936" bIns="46468" numCol="1" anchor="t" anchorCtr="0" compatLnSpc="1">
            <a:prstTxWarp prst="textNoShape">
              <a:avLst/>
            </a:prstTxWarp>
          </a:bodyPr>
          <a:lstStyle>
            <a:lvl1pPr algn="r" defTabSz="928867" eaLnBrk="1" hangingPunct="1">
              <a:defRPr sz="1200">
                <a:latin typeface="Arial" pitchFamily="34" charset="0"/>
              </a:defRPr>
            </a:lvl1pPr>
          </a:lstStyle>
          <a:p>
            <a:pPr>
              <a:defRPr/>
            </a:pPr>
            <a:endParaRPr lang="en-US" dirty="0"/>
          </a:p>
        </p:txBody>
      </p:sp>
      <p:sp>
        <p:nvSpPr>
          <p:cNvPr id="28676" name="Rectangle 4"/>
          <p:cNvSpPr>
            <a:spLocks noGrp="1" noRot="1" noChangeAspect="1" noChangeArrowheads="1" noTextEdit="1"/>
          </p:cNvSpPr>
          <p:nvPr>
            <p:ph type="sldImg" idx="2"/>
          </p:nvPr>
        </p:nvSpPr>
        <p:spPr bwMode="auto">
          <a:xfrm>
            <a:off x="1184275" y="696913"/>
            <a:ext cx="4645025" cy="3484562"/>
          </a:xfrm>
          <a:prstGeom prst="rect">
            <a:avLst/>
          </a:prstGeom>
          <a:noFill/>
          <a:ln w="9525">
            <a:solidFill>
              <a:srgbClr val="000000"/>
            </a:solidFill>
            <a:miter lim="800000"/>
            <a:headEnd/>
            <a:tailEnd/>
          </a:ln>
        </p:spPr>
      </p:sp>
      <p:sp>
        <p:nvSpPr>
          <p:cNvPr id="139269" name="Rectangle 5"/>
          <p:cNvSpPr>
            <a:spLocks noGrp="1" noChangeArrowheads="1"/>
          </p:cNvSpPr>
          <p:nvPr>
            <p:ph type="body" sz="quarter" idx="3"/>
          </p:nvPr>
        </p:nvSpPr>
        <p:spPr bwMode="auto">
          <a:xfrm>
            <a:off x="700090" y="4416433"/>
            <a:ext cx="5610224" cy="4181476"/>
          </a:xfrm>
          <a:prstGeom prst="rect">
            <a:avLst/>
          </a:prstGeom>
          <a:noFill/>
          <a:ln w="9525">
            <a:noFill/>
            <a:miter lim="800000"/>
            <a:headEnd/>
            <a:tailEnd/>
          </a:ln>
          <a:effectLst/>
        </p:spPr>
        <p:txBody>
          <a:bodyPr vert="horz" wrap="square" lIns="92936" tIns="46468" rIns="92936" bIns="46468"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39270" name="Rectangle 6"/>
          <p:cNvSpPr>
            <a:spLocks noGrp="1" noChangeArrowheads="1"/>
          </p:cNvSpPr>
          <p:nvPr>
            <p:ph type="ftr" sz="quarter" idx="4"/>
          </p:nvPr>
        </p:nvSpPr>
        <p:spPr bwMode="auto">
          <a:xfrm>
            <a:off x="1" y="8829676"/>
            <a:ext cx="3036887" cy="465138"/>
          </a:xfrm>
          <a:prstGeom prst="rect">
            <a:avLst/>
          </a:prstGeom>
          <a:noFill/>
          <a:ln w="9525">
            <a:noFill/>
            <a:miter lim="800000"/>
            <a:headEnd/>
            <a:tailEnd/>
          </a:ln>
          <a:effectLst/>
        </p:spPr>
        <p:txBody>
          <a:bodyPr vert="horz" wrap="square" lIns="92936" tIns="46468" rIns="92936" bIns="46468" numCol="1" anchor="b" anchorCtr="0" compatLnSpc="1">
            <a:prstTxWarp prst="textNoShape">
              <a:avLst/>
            </a:prstTxWarp>
          </a:bodyPr>
          <a:lstStyle>
            <a:lvl1pPr defTabSz="928867" eaLnBrk="1" hangingPunct="1">
              <a:defRPr sz="1200">
                <a:latin typeface="Arial" pitchFamily="34" charset="0"/>
              </a:defRPr>
            </a:lvl1pPr>
          </a:lstStyle>
          <a:p>
            <a:pPr>
              <a:defRPr/>
            </a:pPr>
            <a:endParaRPr lang="en-US" dirty="0"/>
          </a:p>
        </p:txBody>
      </p:sp>
      <p:sp>
        <p:nvSpPr>
          <p:cNvPr id="139271" name="Rectangle 7"/>
          <p:cNvSpPr>
            <a:spLocks noGrp="1" noChangeArrowheads="1"/>
          </p:cNvSpPr>
          <p:nvPr>
            <p:ph type="sldNum" sz="quarter" idx="5"/>
          </p:nvPr>
        </p:nvSpPr>
        <p:spPr bwMode="auto">
          <a:xfrm>
            <a:off x="3971926" y="8829676"/>
            <a:ext cx="3036887" cy="465138"/>
          </a:xfrm>
          <a:prstGeom prst="rect">
            <a:avLst/>
          </a:prstGeom>
          <a:noFill/>
          <a:ln w="9525">
            <a:noFill/>
            <a:miter lim="800000"/>
            <a:headEnd/>
            <a:tailEnd/>
          </a:ln>
          <a:effectLst/>
        </p:spPr>
        <p:txBody>
          <a:bodyPr vert="horz" wrap="square" lIns="92936" tIns="46468" rIns="92936" bIns="46468" numCol="1" anchor="b" anchorCtr="0" compatLnSpc="1">
            <a:prstTxWarp prst="textNoShape">
              <a:avLst/>
            </a:prstTxWarp>
          </a:bodyPr>
          <a:lstStyle>
            <a:lvl1pPr algn="r" defTabSz="928867" eaLnBrk="1" hangingPunct="1">
              <a:defRPr sz="1200">
                <a:latin typeface="Arial" pitchFamily="34" charset="0"/>
              </a:defRPr>
            </a:lvl1pPr>
          </a:lstStyle>
          <a:p>
            <a:pPr>
              <a:defRPr/>
            </a:pPr>
            <a:fld id="{42134D9F-0B9B-4A0B-B889-5353F0B3B9A8}" type="slidenum">
              <a:rPr lang="en-US"/>
              <a:pPr>
                <a:defRPr/>
              </a:pPr>
              <a:t>‹#›</a:t>
            </a:fld>
            <a:endParaRPr lang="en-US" dirty="0"/>
          </a:p>
        </p:txBody>
      </p:sp>
    </p:spTree>
    <p:extLst>
      <p:ext uri="{BB962C8B-B14F-4D97-AF65-F5344CB8AC3E}">
        <p14:creationId xmlns="" xmlns:p14="http://schemas.microsoft.com/office/powerpoint/2010/main" val="420722189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 xmlns:p14="http://schemas.microsoft.com/office/powerpoint/2010/main" val="31859296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2134D9F-0B9B-4A0B-B889-5353F0B3B9A8}" type="slidenum">
              <a:rPr lang="en-US" smtClean="0"/>
              <a:pPr>
                <a:defRPr/>
              </a:pPr>
              <a:t>31</a:t>
            </a:fld>
            <a:endParaRPr lang="en-US" dirty="0"/>
          </a:p>
        </p:txBody>
      </p:sp>
    </p:spTree>
    <p:extLst>
      <p:ext uri="{BB962C8B-B14F-4D97-AF65-F5344CB8AC3E}">
        <p14:creationId xmlns="" xmlns:p14="http://schemas.microsoft.com/office/powerpoint/2010/main" val="3899062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42134D9F-0B9B-4A0B-B889-5353F0B3B9A8}" type="slidenum">
              <a:rPr lang="en-US" smtClean="0"/>
              <a:pPr>
                <a:defRPr/>
              </a:pPr>
              <a:t>32</a:t>
            </a:fld>
            <a:endParaRPr lang="en-US" dirty="0"/>
          </a:p>
        </p:txBody>
      </p:sp>
    </p:spTree>
    <p:extLst>
      <p:ext uri="{BB962C8B-B14F-4D97-AF65-F5344CB8AC3E}">
        <p14:creationId xmlns="" xmlns:p14="http://schemas.microsoft.com/office/powerpoint/2010/main" val="42026799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42134D9F-0B9B-4A0B-B889-5353F0B3B9A8}" type="slidenum">
              <a:rPr lang="en-US" smtClean="0"/>
              <a:pPr>
                <a:defRPr/>
              </a:pPr>
              <a:t>33</a:t>
            </a:fld>
            <a:endParaRPr lang="en-US" dirty="0"/>
          </a:p>
        </p:txBody>
      </p:sp>
    </p:spTree>
    <p:extLst>
      <p:ext uri="{BB962C8B-B14F-4D97-AF65-F5344CB8AC3E}">
        <p14:creationId xmlns="" xmlns:p14="http://schemas.microsoft.com/office/powerpoint/2010/main" val="37668340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42134D9F-0B9B-4A0B-B889-5353F0B3B9A8}" type="slidenum">
              <a:rPr lang="en-US" smtClean="0"/>
              <a:pPr>
                <a:defRPr/>
              </a:pPr>
              <a:t>6</a:t>
            </a:fld>
            <a:endParaRPr lang="en-US" dirty="0"/>
          </a:p>
        </p:txBody>
      </p:sp>
    </p:spTree>
    <p:extLst>
      <p:ext uri="{BB962C8B-B14F-4D97-AF65-F5344CB8AC3E}">
        <p14:creationId xmlns="" xmlns:p14="http://schemas.microsoft.com/office/powerpoint/2010/main" val="15907879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42134D9F-0B9B-4A0B-B889-5353F0B3B9A8}" type="slidenum">
              <a:rPr lang="en-US" smtClean="0"/>
              <a:pPr>
                <a:defRPr/>
              </a:pPr>
              <a:t>7</a:t>
            </a:fld>
            <a:endParaRPr lang="en-US" dirty="0"/>
          </a:p>
        </p:txBody>
      </p:sp>
    </p:spTree>
    <p:extLst>
      <p:ext uri="{BB962C8B-B14F-4D97-AF65-F5344CB8AC3E}">
        <p14:creationId xmlns="" xmlns:p14="http://schemas.microsoft.com/office/powerpoint/2010/main" val="5654461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42134D9F-0B9B-4A0B-B889-5353F0B3B9A8}" type="slidenum">
              <a:rPr lang="en-US" smtClean="0"/>
              <a:pPr>
                <a:defRPr/>
              </a:pPr>
              <a:t>8</a:t>
            </a:fld>
            <a:endParaRPr lang="en-US" dirty="0"/>
          </a:p>
        </p:txBody>
      </p:sp>
    </p:spTree>
    <p:extLst>
      <p:ext uri="{BB962C8B-B14F-4D97-AF65-F5344CB8AC3E}">
        <p14:creationId xmlns="" xmlns:p14="http://schemas.microsoft.com/office/powerpoint/2010/main" val="1098087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42134D9F-0B9B-4A0B-B889-5353F0B3B9A8}" type="slidenum">
              <a:rPr lang="en-US" smtClean="0"/>
              <a:pPr>
                <a:defRPr/>
              </a:pPr>
              <a:t>18</a:t>
            </a:fld>
            <a:endParaRPr lang="en-US" dirty="0"/>
          </a:p>
        </p:txBody>
      </p:sp>
    </p:spTree>
    <p:extLst>
      <p:ext uri="{BB962C8B-B14F-4D97-AF65-F5344CB8AC3E}">
        <p14:creationId xmlns="" xmlns:p14="http://schemas.microsoft.com/office/powerpoint/2010/main" val="35643351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42134D9F-0B9B-4A0B-B889-5353F0B3B9A8}" type="slidenum">
              <a:rPr lang="en-US" smtClean="0"/>
              <a:pPr>
                <a:defRPr/>
              </a:pPr>
              <a:t>25</a:t>
            </a:fld>
            <a:endParaRPr lang="en-US" dirty="0"/>
          </a:p>
        </p:txBody>
      </p:sp>
    </p:spTree>
    <p:extLst>
      <p:ext uri="{BB962C8B-B14F-4D97-AF65-F5344CB8AC3E}">
        <p14:creationId xmlns="" xmlns:p14="http://schemas.microsoft.com/office/powerpoint/2010/main" val="33351872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42134D9F-0B9B-4A0B-B889-5353F0B3B9A8}" type="slidenum">
              <a:rPr lang="en-US" smtClean="0"/>
              <a:pPr>
                <a:defRPr/>
              </a:pPr>
              <a:t>28</a:t>
            </a:fld>
            <a:endParaRPr lang="en-US" dirty="0"/>
          </a:p>
        </p:txBody>
      </p:sp>
    </p:spTree>
    <p:extLst>
      <p:ext uri="{BB962C8B-B14F-4D97-AF65-F5344CB8AC3E}">
        <p14:creationId xmlns="" xmlns:p14="http://schemas.microsoft.com/office/powerpoint/2010/main" val="8567777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2134D9F-0B9B-4A0B-B889-5353F0B3B9A8}" type="slidenum">
              <a:rPr lang="en-US" smtClean="0"/>
              <a:pPr>
                <a:defRPr/>
              </a:pPr>
              <a:t>29</a:t>
            </a:fld>
            <a:endParaRPr lang="en-US" dirty="0"/>
          </a:p>
        </p:txBody>
      </p:sp>
    </p:spTree>
    <p:extLst>
      <p:ext uri="{BB962C8B-B14F-4D97-AF65-F5344CB8AC3E}">
        <p14:creationId xmlns="" xmlns:p14="http://schemas.microsoft.com/office/powerpoint/2010/main" val="35326048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42134D9F-0B9B-4A0B-B889-5353F0B3B9A8}" type="slidenum">
              <a:rPr lang="en-US" smtClean="0"/>
              <a:pPr>
                <a:defRPr/>
              </a:pPr>
              <a:t>30</a:t>
            </a:fld>
            <a:endParaRPr lang="en-US" dirty="0"/>
          </a:p>
        </p:txBody>
      </p:sp>
    </p:spTree>
    <p:extLst>
      <p:ext uri="{BB962C8B-B14F-4D97-AF65-F5344CB8AC3E}">
        <p14:creationId xmlns="" xmlns:p14="http://schemas.microsoft.com/office/powerpoint/2010/main" val="34526751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xfrm>
            <a:off x="457200" y="6245225"/>
            <a:ext cx="2133600" cy="476250"/>
          </a:xfrm>
          <a:prstGeom prst="rect">
            <a:avLst/>
          </a:prstGeom>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xfrm>
            <a:off x="3124200" y="6245225"/>
            <a:ext cx="2895600" cy="476250"/>
          </a:xfrm>
          <a:prstGeom prst="rect">
            <a:avLst/>
          </a:prstGeom>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xfrm>
            <a:off x="4191000" y="6248400"/>
            <a:ext cx="533400" cy="476250"/>
          </a:xfrm>
        </p:spPr>
        <p:txBody>
          <a:bodyPr/>
          <a:lstStyle>
            <a:lvl1pPr>
              <a:defRPr/>
            </a:lvl1pPr>
          </a:lstStyle>
          <a:p>
            <a:pPr>
              <a:defRPr/>
            </a:pPr>
            <a:fld id="{14009C64-B4CD-4CC8-94C1-D069C6A8DD04}" type="slidenum">
              <a:rPr lang="en-US"/>
              <a:pPr>
                <a:defRPr/>
              </a:pPr>
              <a:t>‹#›</a:t>
            </a:fld>
            <a:endParaRPr lang="en-US" dirty="0"/>
          </a:p>
        </p:txBody>
      </p:sp>
    </p:spTree>
  </p:cSld>
  <p:clrMapOvr>
    <a:masterClrMapping/>
  </p:clrMapOvr>
  <p:transition>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xfrm>
            <a:off x="457200" y="6245225"/>
            <a:ext cx="2133600" cy="476250"/>
          </a:xfrm>
          <a:prstGeom prst="rect">
            <a:avLst/>
          </a:prstGeom>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xfrm>
            <a:off x="3124200" y="6245225"/>
            <a:ext cx="2895600" cy="476250"/>
          </a:xfrm>
          <a:prstGeom prst="rect">
            <a:avLst/>
          </a:prstGeom>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p:txBody>
          <a:bodyPr/>
          <a:lstStyle>
            <a:lvl1pPr>
              <a:defRPr/>
            </a:lvl1pPr>
          </a:lstStyle>
          <a:p>
            <a:pPr>
              <a:defRPr/>
            </a:pPr>
            <a:fld id="{7C4C3470-C5E2-411E-B195-BCD5F0115361}" type="slidenum">
              <a:rPr lang="en-US"/>
              <a:pPr>
                <a:defRPr/>
              </a:pPr>
              <a:t>‹#›</a:t>
            </a:fld>
            <a:endParaRPr lang="en-US" dirty="0"/>
          </a:p>
        </p:txBody>
      </p:sp>
      <p:sp>
        <p:nvSpPr>
          <p:cNvPr id="9" name="Rectangle 6"/>
          <p:cNvSpPr txBox="1">
            <a:spLocks noChangeArrowheads="1"/>
          </p:cNvSpPr>
          <p:nvPr userDrawn="1"/>
        </p:nvSpPr>
        <p:spPr bwMode="auto">
          <a:xfrm>
            <a:off x="4191000" y="6248400"/>
            <a:ext cx="5334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14009C64-B4CD-4CC8-94C1-D069C6A8DD04}" type="slidenum">
              <a:rPr kumimoji="0" lang="en-US" sz="1400" b="0" i="0" u="none" strike="noStrike" kern="1200" cap="none" spc="0" normalizeH="0" baseline="0" noProof="0" smtClean="0">
                <a:ln>
                  <a:noFill/>
                </a:ln>
                <a:solidFill>
                  <a:schemeClr val="tx1"/>
                </a:solidFill>
                <a:effectLst/>
                <a:uLnTx/>
                <a:uFillTx/>
                <a:latin typeface="Arial"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400" b="0" i="0" u="none" strike="noStrike" kern="1200" cap="none" spc="0" normalizeH="0" baseline="0" noProof="0" dirty="0">
              <a:ln>
                <a:noFill/>
              </a:ln>
              <a:solidFill>
                <a:schemeClr val="tx1"/>
              </a:solidFill>
              <a:effectLst/>
              <a:uLnTx/>
              <a:uFillTx/>
              <a:latin typeface="Arial" pitchFamily="34" charset="0"/>
              <a:ea typeface="+mn-ea"/>
              <a:cs typeface="+mn-cs"/>
            </a:endParaRPr>
          </a:p>
        </p:txBody>
      </p:sp>
    </p:spTree>
  </p:cSld>
  <p:clrMapOvr>
    <a:masterClrMapping/>
  </p:clrMapOvr>
  <p:transition>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85800"/>
            <a:ext cx="2057400" cy="544036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685800"/>
            <a:ext cx="6019800" cy="54403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xfrm>
            <a:off x="457200" y="6245225"/>
            <a:ext cx="2133600" cy="476250"/>
          </a:xfrm>
          <a:prstGeom prst="rect">
            <a:avLst/>
          </a:prstGeom>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xfrm>
            <a:off x="3124200" y="6245225"/>
            <a:ext cx="2895600" cy="476250"/>
          </a:xfrm>
          <a:prstGeom prst="rect">
            <a:avLst/>
          </a:prstGeom>
        </p:spPr>
        <p:txBody>
          <a:bodyPr/>
          <a:lstStyle>
            <a:lvl1pPr>
              <a:defRPr/>
            </a:lvl1pPr>
          </a:lstStyle>
          <a:p>
            <a:pPr>
              <a:defRPr/>
            </a:pPr>
            <a:endParaRPr lang="en-US" dirty="0"/>
          </a:p>
        </p:txBody>
      </p:sp>
      <p:sp>
        <p:nvSpPr>
          <p:cNvPr id="9" name="Rectangle 6"/>
          <p:cNvSpPr txBox="1">
            <a:spLocks noChangeArrowheads="1"/>
          </p:cNvSpPr>
          <p:nvPr userDrawn="1"/>
        </p:nvSpPr>
        <p:spPr bwMode="auto">
          <a:xfrm>
            <a:off x="4191000" y="6248400"/>
            <a:ext cx="5334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14009C64-B4CD-4CC8-94C1-D069C6A8DD04}" type="slidenum">
              <a:rPr kumimoji="0" lang="en-US" sz="1400" b="0" i="0" u="none" strike="noStrike" kern="1200" cap="none" spc="0" normalizeH="0" baseline="0" noProof="0" smtClean="0">
                <a:ln>
                  <a:noFill/>
                </a:ln>
                <a:solidFill>
                  <a:schemeClr val="tx1"/>
                </a:solidFill>
                <a:effectLst/>
                <a:uLnTx/>
                <a:uFillTx/>
                <a:latin typeface="Arial"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400" b="0" i="0" u="none" strike="noStrike" kern="1200" cap="none" spc="0" normalizeH="0" baseline="0" noProof="0" dirty="0">
              <a:ln>
                <a:noFill/>
              </a:ln>
              <a:solidFill>
                <a:schemeClr val="tx1"/>
              </a:solidFill>
              <a:effectLst/>
              <a:uLnTx/>
              <a:uFillTx/>
              <a:latin typeface="Arial" pitchFamily="34" charset="0"/>
              <a:ea typeface="+mn-ea"/>
              <a:cs typeface="+mn-cs"/>
            </a:endParaRPr>
          </a:p>
        </p:txBody>
      </p:sp>
    </p:spTree>
  </p:cSld>
  <p:clrMapOvr>
    <a:masterClrMapping/>
  </p:clrMapOvr>
  <p:transition>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xfrm>
            <a:off x="457200" y="2133600"/>
            <a:ext cx="8229600" cy="399256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5"/>
          <p:cNvSpPr>
            <a:spLocks noGrp="1" noChangeArrowheads="1"/>
          </p:cNvSpPr>
          <p:nvPr>
            <p:ph type="ftr" sz="quarter" idx="10"/>
          </p:nvPr>
        </p:nvSpPr>
        <p:spPr>
          <a:xfrm>
            <a:off x="3124200" y="6245225"/>
            <a:ext cx="2895600" cy="476250"/>
          </a:xfrm>
          <a:prstGeom prst="rect">
            <a:avLst/>
          </a:prstGeom>
        </p:spPr>
        <p:txBody>
          <a:bodyPr/>
          <a:lstStyle>
            <a:lvl1pPr>
              <a:defRPr/>
            </a:lvl1pPr>
          </a:lstStyle>
          <a:p>
            <a:pPr>
              <a:defRPr/>
            </a:pPr>
            <a:endParaRPr lang="en-US" dirty="0"/>
          </a:p>
        </p:txBody>
      </p:sp>
      <p:sp>
        <p:nvSpPr>
          <p:cNvPr id="5" name="Rectangle 6"/>
          <p:cNvSpPr>
            <a:spLocks noGrp="1" noChangeArrowheads="1"/>
          </p:cNvSpPr>
          <p:nvPr>
            <p:ph type="sldNum" sz="quarter" idx="11"/>
          </p:nvPr>
        </p:nvSpPr>
        <p:spPr>
          <a:xfrm>
            <a:off x="4191000" y="6248400"/>
            <a:ext cx="533400" cy="457200"/>
          </a:xfrm>
        </p:spPr>
        <p:txBody>
          <a:bodyPr/>
          <a:lstStyle>
            <a:lvl1pPr>
              <a:defRPr/>
            </a:lvl1pPr>
          </a:lstStyle>
          <a:p>
            <a:pPr>
              <a:defRPr/>
            </a:pPr>
            <a:fld id="{216B27D4-CED2-4587-A6F8-29C0030BA98B}" type="slidenum">
              <a:rPr lang="en-US"/>
              <a:pPr>
                <a:defRPr/>
              </a:pPr>
              <a:t>‹#›</a:t>
            </a:fld>
            <a:endParaRPr lang="en-US" dirty="0"/>
          </a:p>
        </p:txBody>
      </p:sp>
    </p:spTree>
  </p:cSld>
  <p:clrMapOvr>
    <a:masterClrMapping/>
  </p:clrMapOvr>
  <p:transition>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dirty="0"/>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a:t>Click to edit Master text styles</a:t>
            </a:r>
          </a:p>
        </p:txBody>
      </p:sp>
      <p:sp>
        <p:nvSpPr>
          <p:cNvPr id="4" name="Rectangle 4"/>
          <p:cNvSpPr>
            <a:spLocks noGrp="1" noChangeArrowheads="1"/>
          </p:cNvSpPr>
          <p:nvPr>
            <p:ph type="dt" sz="half" idx="10"/>
          </p:nvPr>
        </p:nvSpPr>
        <p:spPr>
          <a:xfrm>
            <a:off x="457200" y="6245225"/>
            <a:ext cx="2133600" cy="476250"/>
          </a:xfrm>
          <a:prstGeom prst="rect">
            <a:avLst/>
          </a:prstGeom>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xfrm>
            <a:off x="3124200" y="6245225"/>
            <a:ext cx="2895600" cy="476250"/>
          </a:xfrm>
          <a:prstGeom prst="rect">
            <a:avLst/>
          </a:prstGeom>
        </p:spPr>
        <p:txBody>
          <a:bodyPr/>
          <a:lstStyle>
            <a:lvl1pPr>
              <a:defRPr/>
            </a:lvl1pPr>
          </a:lstStyle>
          <a:p>
            <a:pPr>
              <a:defRPr/>
            </a:pPr>
            <a:endParaRPr lang="en-US" dirty="0"/>
          </a:p>
        </p:txBody>
      </p:sp>
      <p:sp>
        <p:nvSpPr>
          <p:cNvPr id="9" name="Rectangle 6"/>
          <p:cNvSpPr txBox="1">
            <a:spLocks noChangeArrowheads="1"/>
          </p:cNvSpPr>
          <p:nvPr userDrawn="1"/>
        </p:nvSpPr>
        <p:spPr bwMode="auto">
          <a:xfrm>
            <a:off x="4191000" y="6248400"/>
            <a:ext cx="5334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14009C64-B4CD-4CC8-94C1-D069C6A8DD04}" type="slidenum">
              <a:rPr kumimoji="0" lang="en-US" sz="1400" b="0" i="0" u="none" strike="noStrike" kern="1200" cap="none" spc="0" normalizeH="0" baseline="0" noProof="0" smtClean="0">
                <a:ln>
                  <a:noFill/>
                </a:ln>
                <a:solidFill>
                  <a:schemeClr val="tx1"/>
                </a:solidFill>
                <a:effectLst/>
                <a:uLnTx/>
                <a:uFillTx/>
                <a:latin typeface="Arial"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400" b="0" i="0" u="none" strike="noStrike" kern="1200" cap="none" spc="0" normalizeH="0" baseline="0" noProof="0" dirty="0">
              <a:ln>
                <a:noFill/>
              </a:ln>
              <a:solidFill>
                <a:schemeClr val="tx1"/>
              </a:solidFill>
              <a:effectLst/>
              <a:uLnTx/>
              <a:uFillTx/>
              <a:latin typeface="Arial" pitchFamily="34" charset="0"/>
              <a:ea typeface="+mn-ea"/>
              <a:cs typeface="+mn-cs"/>
            </a:endParaRPr>
          </a:p>
        </p:txBody>
      </p:sp>
    </p:spTree>
  </p:cSld>
  <p:clrMapOvr>
    <a:masterClrMapping/>
  </p:clrMapOvr>
  <p:transition>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noChangeArrowheads="1"/>
          </p:cNvSpPr>
          <p:nvPr>
            <p:ph type="dt" sz="half" idx="10"/>
          </p:nvPr>
        </p:nvSpPr>
        <p:spPr>
          <a:xfrm>
            <a:off x="457200" y="6245225"/>
            <a:ext cx="2133600" cy="476250"/>
          </a:xfrm>
          <a:prstGeom prst="rect">
            <a:avLst/>
          </a:prstGeom>
        </p:spPr>
        <p:txBody>
          <a:bodyPr/>
          <a:lstStyle>
            <a:lvl1pPr>
              <a:defRPr/>
            </a:lvl1pPr>
          </a:lstStyle>
          <a:p>
            <a:pPr>
              <a:defRPr/>
            </a:pPr>
            <a:endParaRPr lang="en-US" dirty="0"/>
          </a:p>
        </p:txBody>
      </p:sp>
      <p:sp>
        <p:nvSpPr>
          <p:cNvPr id="6" name="Footer Placeholder 5"/>
          <p:cNvSpPr>
            <a:spLocks noGrp="1" noChangeArrowheads="1"/>
          </p:cNvSpPr>
          <p:nvPr>
            <p:ph type="ftr" sz="quarter" idx="11"/>
          </p:nvPr>
        </p:nvSpPr>
        <p:spPr>
          <a:xfrm>
            <a:off x="3124200" y="6245225"/>
            <a:ext cx="2895600" cy="476250"/>
          </a:xfrm>
          <a:prstGeom prst="rect">
            <a:avLst/>
          </a:prstGeom>
        </p:spPr>
        <p:txBody>
          <a:bodyPr/>
          <a:lstStyle>
            <a:lvl1pPr>
              <a:defRPr/>
            </a:lvl1pPr>
          </a:lstStyle>
          <a:p>
            <a:pPr>
              <a:defRPr/>
            </a:pPr>
            <a:endParaRPr lang="en-US" dirty="0"/>
          </a:p>
        </p:txBody>
      </p:sp>
      <p:sp>
        <p:nvSpPr>
          <p:cNvPr id="10" name="Rectangle 6"/>
          <p:cNvSpPr txBox="1">
            <a:spLocks noChangeArrowheads="1"/>
          </p:cNvSpPr>
          <p:nvPr userDrawn="1"/>
        </p:nvSpPr>
        <p:spPr bwMode="auto">
          <a:xfrm>
            <a:off x="4191000" y="6248400"/>
            <a:ext cx="5334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14009C64-B4CD-4CC8-94C1-D069C6A8DD04}" type="slidenum">
              <a:rPr kumimoji="0" lang="en-US" sz="1400" b="0" i="0" u="none" strike="noStrike" kern="1200" cap="none" spc="0" normalizeH="0" baseline="0" noProof="0" smtClean="0">
                <a:ln>
                  <a:noFill/>
                </a:ln>
                <a:solidFill>
                  <a:schemeClr val="tx1"/>
                </a:solidFill>
                <a:effectLst/>
                <a:uLnTx/>
                <a:uFillTx/>
                <a:latin typeface="Arial"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400" b="0" i="0" u="none" strike="noStrike" kern="1200" cap="none" spc="0" normalizeH="0" baseline="0" noProof="0" dirty="0">
              <a:ln>
                <a:noFill/>
              </a:ln>
              <a:solidFill>
                <a:schemeClr val="tx1"/>
              </a:solidFill>
              <a:effectLst/>
              <a:uLnTx/>
              <a:uFillTx/>
              <a:latin typeface="Arial" pitchFamily="34" charset="0"/>
              <a:ea typeface="+mn-ea"/>
              <a:cs typeface="+mn-cs"/>
            </a:endParaRPr>
          </a:p>
        </p:txBody>
      </p:sp>
    </p:spTree>
  </p:cSld>
  <p:clrMapOvr>
    <a:masterClrMapping/>
  </p:clrMapOvr>
  <p:transition>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xfrm>
            <a:off x="457200" y="6245225"/>
            <a:ext cx="2133600" cy="476250"/>
          </a:xfrm>
          <a:prstGeom prst="rect">
            <a:avLst/>
          </a:prstGeom>
        </p:spPr>
        <p:txBody>
          <a:bodyPr/>
          <a:lstStyle>
            <a:lvl1pPr>
              <a:defRPr/>
            </a:lvl1pPr>
          </a:lstStyle>
          <a:p>
            <a:pPr>
              <a:defRPr/>
            </a:pPr>
            <a:endParaRPr lang="en-US" dirty="0"/>
          </a:p>
        </p:txBody>
      </p:sp>
      <p:sp>
        <p:nvSpPr>
          <p:cNvPr id="8" name="Rectangle 5"/>
          <p:cNvSpPr>
            <a:spLocks noGrp="1" noChangeArrowheads="1"/>
          </p:cNvSpPr>
          <p:nvPr>
            <p:ph type="ftr" sz="quarter" idx="11"/>
          </p:nvPr>
        </p:nvSpPr>
        <p:spPr>
          <a:xfrm>
            <a:off x="3124200" y="6245225"/>
            <a:ext cx="2895600" cy="476250"/>
          </a:xfrm>
          <a:prstGeom prst="rect">
            <a:avLst/>
          </a:prstGeom>
        </p:spPr>
        <p:txBody>
          <a:bodyPr/>
          <a:lstStyle>
            <a:lvl1pPr>
              <a:defRPr/>
            </a:lvl1pPr>
          </a:lstStyle>
          <a:p>
            <a:pPr>
              <a:defRPr/>
            </a:pPr>
            <a:endParaRPr lang="en-US" dirty="0"/>
          </a:p>
        </p:txBody>
      </p:sp>
      <p:sp>
        <p:nvSpPr>
          <p:cNvPr id="12" name="Rectangle 6"/>
          <p:cNvSpPr>
            <a:spLocks noGrp="1" noChangeArrowheads="1"/>
          </p:cNvSpPr>
          <p:nvPr>
            <p:ph type="sldNum" sz="quarter" idx="12"/>
          </p:nvPr>
        </p:nvSpPr>
        <p:spPr>
          <a:xfrm>
            <a:off x="4191000" y="6248400"/>
            <a:ext cx="533400" cy="476250"/>
          </a:xfrm>
        </p:spPr>
        <p:txBody>
          <a:bodyPr/>
          <a:lstStyle>
            <a:lvl1pPr>
              <a:defRPr/>
            </a:lvl1pPr>
          </a:lstStyle>
          <a:p>
            <a:pPr>
              <a:defRPr/>
            </a:pPr>
            <a:fld id="{14009C64-B4CD-4CC8-94C1-D069C6A8DD04}" type="slidenum">
              <a:rPr lang="en-US"/>
              <a:pPr>
                <a:defRPr/>
              </a:pPr>
              <a:t>‹#›</a:t>
            </a:fld>
            <a:endParaRPr lang="en-US" dirty="0"/>
          </a:p>
        </p:txBody>
      </p:sp>
    </p:spTree>
  </p:cSld>
  <p:clrMapOvr>
    <a:masterClrMapping/>
  </p:clrMapOvr>
  <p:transition>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xfrm>
            <a:off x="457200" y="6245225"/>
            <a:ext cx="2133600" cy="476250"/>
          </a:xfrm>
          <a:prstGeom prst="rect">
            <a:avLst/>
          </a:prstGeom>
        </p:spPr>
        <p:txBody>
          <a:bodyPr/>
          <a:lstStyle>
            <a:lvl1pPr>
              <a:defRPr/>
            </a:lvl1pPr>
          </a:lstStyle>
          <a:p>
            <a:pPr>
              <a:defRPr/>
            </a:pPr>
            <a:endParaRPr lang="en-US" dirty="0"/>
          </a:p>
        </p:txBody>
      </p:sp>
      <p:sp>
        <p:nvSpPr>
          <p:cNvPr id="4" name="Rectangle 5"/>
          <p:cNvSpPr>
            <a:spLocks noGrp="1" noChangeArrowheads="1"/>
          </p:cNvSpPr>
          <p:nvPr>
            <p:ph type="ftr" sz="quarter" idx="11"/>
          </p:nvPr>
        </p:nvSpPr>
        <p:spPr>
          <a:xfrm>
            <a:off x="3124200" y="6245225"/>
            <a:ext cx="2895600" cy="476250"/>
          </a:xfrm>
          <a:prstGeom prst="rect">
            <a:avLst/>
          </a:prstGeom>
        </p:spPr>
        <p:txBody>
          <a:bodyPr/>
          <a:lstStyle>
            <a:lvl1pPr>
              <a:defRPr/>
            </a:lvl1pPr>
          </a:lstStyle>
          <a:p>
            <a:pPr>
              <a:defRPr/>
            </a:pPr>
            <a:endParaRPr lang="en-US" dirty="0"/>
          </a:p>
        </p:txBody>
      </p:sp>
      <p:sp>
        <p:nvSpPr>
          <p:cNvPr id="8" name="Rectangle 6"/>
          <p:cNvSpPr>
            <a:spLocks noGrp="1" noChangeArrowheads="1"/>
          </p:cNvSpPr>
          <p:nvPr>
            <p:ph type="sldNum" sz="quarter" idx="12"/>
          </p:nvPr>
        </p:nvSpPr>
        <p:spPr>
          <a:xfrm>
            <a:off x="4191000" y="6248400"/>
            <a:ext cx="533400" cy="476250"/>
          </a:xfrm>
        </p:spPr>
        <p:txBody>
          <a:bodyPr/>
          <a:lstStyle>
            <a:lvl1pPr>
              <a:defRPr/>
            </a:lvl1pPr>
          </a:lstStyle>
          <a:p>
            <a:pPr>
              <a:defRPr/>
            </a:pPr>
            <a:fld id="{14009C64-B4CD-4CC8-94C1-D069C6A8DD04}" type="slidenum">
              <a:rPr lang="en-US"/>
              <a:pPr>
                <a:defRPr/>
              </a:pPr>
              <a:t>‹#›</a:t>
            </a:fld>
            <a:endParaRPr lang="en-US" dirty="0"/>
          </a:p>
        </p:txBody>
      </p:sp>
    </p:spTree>
  </p:cSld>
  <p:clrMapOvr>
    <a:masterClrMapping/>
  </p:clrMapOvr>
  <p:transition>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xfrm>
            <a:off x="457200" y="6245225"/>
            <a:ext cx="2133600" cy="476250"/>
          </a:xfrm>
          <a:prstGeom prst="rect">
            <a:avLst/>
          </a:prstGeom>
        </p:spPr>
        <p:txBody>
          <a:bodyPr/>
          <a:lstStyle>
            <a:lvl1pPr>
              <a:defRPr/>
            </a:lvl1pPr>
          </a:lstStyle>
          <a:p>
            <a:pPr>
              <a:defRPr/>
            </a:pPr>
            <a:endParaRPr lang="en-US" dirty="0"/>
          </a:p>
        </p:txBody>
      </p:sp>
      <p:sp>
        <p:nvSpPr>
          <p:cNvPr id="3" name="Rectangle 5"/>
          <p:cNvSpPr>
            <a:spLocks noGrp="1" noChangeArrowheads="1"/>
          </p:cNvSpPr>
          <p:nvPr>
            <p:ph type="ftr" sz="quarter" idx="11"/>
          </p:nvPr>
        </p:nvSpPr>
        <p:spPr>
          <a:xfrm>
            <a:off x="3124200" y="6245225"/>
            <a:ext cx="2895600" cy="476250"/>
          </a:xfrm>
          <a:prstGeom prst="rect">
            <a:avLst/>
          </a:prstGeom>
        </p:spPr>
        <p:txBody>
          <a:bodyPr/>
          <a:lstStyle>
            <a:lvl1pPr>
              <a:defRPr/>
            </a:lvl1pPr>
          </a:lstStyle>
          <a:p>
            <a:pPr>
              <a:defRPr/>
            </a:pPr>
            <a:endParaRPr lang="en-US" dirty="0"/>
          </a:p>
        </p:txBody>
      </p:sp>
      <p:sp>
        <p:nvSpPr>
          <p:cNvPr id="7" name="Rectangle 6"/>
          <p:cNvSpPr txBox="1">
            <a:spLocks noChangeArrowheads="1"/>
          </p:cNvSpPr>
          <p:nvPr userDrawn="1"/>
        </p:nvSpPr>
        <p:spPr bwMode="auto">
          <a:xfrm>
            <a:off x="4191000" y="6248400"/>
            <a:ext cx="5334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14009C64-B4CD-4CC8-94C1-D069C6A8DD04}" type="slidenum">
              <a:rPr kumimoji="0" lang="en-US" sz="1400" b="0" i="0" u="none" strike="noStrike" kern="1200" cap="none" spc="0" normalizeH="0" baseline="0" noProof="0" smtClean="0">
                <a:ln>
                  <a:noFill/>
                </a:ln>
                <a:solidFill>
                  <a:schemeClr val="tx1"/>
                </a:solidFill>
                <a:effectLst/>
                <a:uLnTx/>
                <a:uFillTx/>
                <a:latin typeface="Arial"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400" b="0" i="0" u="none" strike="noStrike" kern="1200" cap="none" spc="0" normalizeH="0" baseline="0" noProof="0" dirty="0">
              <a:ln>
                <a:noFill/>
              </a:ln>
              <a:solidFill>
                <a:schemeClr val="tx1"/>
              </a:solidFill>
              <a:effectLst/>
              <a:uLnTx/>
              <a:uFillTx/>
              <a:latin typeface="Arial" pitchFamily="34" charset="0"/>
              <a:ea typeface="+mn-ea"/>
              <a:cs typeface="+mn-cs"/>
            </a:endParaRPr>
          </a:p>
        </p:txBody>
      </p:sp>
    </p:spTree>
  </p:cSld>
  <p:clrMapOvr>
    <a:masterClrMapping/>
  </p:clrMapOvr>
  <p:transition>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noChangeArrowheads="1"/>
          </p:cNvSpPr>
          <p:nvPr>
            <p:ph type="dt" sz="half" idx="10"/>
          </p:nvPr>
        </p:nvSpPr>
        <p:spPr>
          <a:xfrm>
            <a:off x="457200" y="6245225"/>
            <a:ext cx="2133600" cy="476250"/>
          </a:xfrm>
          <a:prstGeom prst="rect">
            <a:avLst/>
          </a:prstGeom>
        </p:spPr>
        <p:txBody>
          <a:bodyPr/>
          <a:lstStyle>
            <a:lvl1pPr>
              <a:defRPr/>
            </a:lvl1pPr>
          </a:lstStyle>
          <a:p>
            <a:pPr>
              <a:defRPr/>
            </a:pPr>
            <a:endParaRPr lang="en-US" dirty="0"/>
          </a:p>
        </p:txBody>
      </p:sp>
      <p:sp>
        <p:nvSpPr>
          <p:cNvPr id="6" name="Footer Placeholder 5"/>
          <p:cNvSpPr>
            <a:spLocks noGrp="1" noChangeArrowheads="1"/>
          </p:cNvSpPr>
          <p:nvPr>
            <p:ph type="ftr" sz="quarter" idx="11"/>
          </p:nvPr>
        </p:nvSpPr>
        <p:spPr>
          <a:xfrm>
            <a:off x="3124200" y="6245225"/>
            <a:ext cx="2895600" cy="476250"/>
          </a:xfrm>
          <a:prstGeom prst="rect">
            <a:avLst/>
          </a:prstGeom>
        </p:spPr>
        <p:txBody>
          <a:bodyPr/>
          <a:lstStyle>
            <a:lvl1pPr>
              <a:defRPr/>
            </a:lvl1pPr>
          </a:lstStyle>
          <a:p>
            <a:pPr>
              <a:defRPr/>
            </a:pPr>
            <a:endParaRPr lang="en-US" dirty="0"/>
          </a:p>
        </p:txBody>
      </p:sp>
      <p:sp>
        <p:nvSpPr>
          <p:cNvPr id="10" name="Rectangle 6"/>
          <p:cNvSpPr txBox="1">
            <a:spLocks noChangeArrowheads="1"/>
          </p:cNvSpPr>
          <p:nvPr userDrawn="1"/>
        </p:nvSpPr>
        <p:spPr bwMode="auto">
          <a:xfrm>
            <a:off x="4191000" y="6248400"/>
            <a:ext cx="5334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14009C64-B4CD-4CC8-94C1-D069C6A8DD04}" type="slidenum">
              <a:rPr kumimoji="0" lang="en-US" sz="1400" b="0" i="0" u="none" strike="noStrike" kern="1200" cap="none" spc="0" normalizeH="0" baseline="0" noProof="0" smtClean="0">
                <a:ln>
                  <a:noFill/>
                </a:ln>
                <a:solidFill>
                  <a:schemeClr val="tx1"/>
                </a:solidFill>
                <a:effectLst/>
                <a:uLnTx/>
                <a:uFillTx/>
                <a:latin typeface="Arial"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400" b="0" i="0" u="none" strike="noStrike" kern="1200" cap="none" spc="0" normalizeH="0" baseline="0" noProof="0" dirty="0">
              <a:ln>
                <a:noFill/>
              </a:ln>
              <a:solidFill>
                <a:schemeClr val="tx1"/>
              </a:solidFill>
              <a:effectLst/>
              <a:uLnTx/>
              <a:uFillTx/>
              <a:latin typeface="Arial" pitchFamily="34" charset="0"/>
              <a:ea typeface="+mn-ea"/>
              <a:cs typeface="+mn-cs"/>
            </a:endParaRPr>
          </a:p>
        </p:txBody>
      </p:sp>
    </p:spTree>
  </p:cSld>
  <p:clrMapOvr>
    <a:masterClrMapping/>
  </p:clrMapOvr>
  <p:transition>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noChangeArrowheads="1"/>
          </p:cNvSpPr>
          <p:nvPr>
            <p:ph type="dt" sz="half" idx="10"/>
          </p:nvPr>
        </p:nvSpPr>
        <p:spPr>
          <a:xfrm>
            <a:off x="457200" y="6245225"/>
            <a:ext cx="2133600" cy="476250"/>
          </a:xfrm>
          <a:prstGeom prst="rect">
            <a:avLst/>
          </a:prstGeom>
        </p:spPr>
        <p:txBody>
          <a:bodyPr/>
          <a:lstStyle>
            <a:lvl1pPr>
              <a:defRPr/>
            </a:lvl1pPr>
          </a:lstStyle>
          <a:p>
            <a:pPr>
              <a:defRPr/>
            </a:pPr>
            <a:endParaRPr lang="en-US" dirty="0"/>
          </a:p>
        </p:txBody>
      </p:sp>
      <p:sp>
        <p:nvSpPr>
          <p:cNvPr id="6" name="Footer Placeholder 5"/>
          <p:cNvSpPr>
            <a:spLocks noGrp="1" noChangeArrowheads="1"/>
          </p:cNvSpPr>
          <p:nvPr>
            <p:ph type="ftr" sz="quarter" idx="11"/>
          </p:nvPr>
        </p:nvSpPr>
        <p:spPr>
          <a:xfrm>
            <a:off x="3124200" y="6245225"/>
            <a:ext cx="2895600" cy="476250"/>
          </a:xfrm>
          <a:prstGeom prst="rect">
            <a:avLst/>
          </a:prstGeom>
        </p:spPr>
        <p:txBody>
          <a:bodyPr/>
          <a:lstStyle>
            <a:lvl1pPr>
              <a:defRPr/>
            </a:lvl1pPr>
          </a:lstStyle>
          <a:p>
            <a:pPr>
              <a:defRPr/>
            </a:pPr>
            <a:endParaRPr lang="en-US" dirty="0"/>
          </a:p>
        </p:txBody>
      </p:sp>
      <p:sp>
        <p:nvSpPr>
          <p:cNvPr id="10" name="Rectangle 6"/>
          <p:cNvSpPr>
            <a:spLocks noGrp="1" noChangeArrowheads="1"/>
          </p:cNvSpPr>
          <p:nvPr>
            <p:ph type="sldNum" sz="quarter" idx="12"/>
          </p:nvPr>
        </p:nvSpPr>
        <p:spPr>
          <a:xfrm>
            <a:off x="4191000" y="6248400"/>
            <a:ext cx="533400" cy="476250"/>
          </a:xfrm>
        </p:spPr>
        <p:txBody>
          <a:bodyPr/>
          <a:lstStyle>
            <a:lvl1pPr>
              <a:defRPr/>
            </a:lvl1pPr>
          </a:lstStyle>
          <a:p>
            <a:pPr>
              <a:defRPr/>
            </a:pPr>
            <a:fld id="{14009C64-B4CD-4CC8-94C1-D069C6A8DD04}" type="slidenum">
              <a:rPr lang="en-US"/>
              <a:pPr>
                <a:defRPr/>
              </a:pPr>
              <a:t>‹#›</a:t>
            </a:fld>
            <a:endParaRPr lang="en-US" dirty="0"/>
          </a:p>
        </p:txBody>
      </p:sp>
    </p:spTree>
  </p:cSld>
  <p:clrMapOvr>
    <a:masterClrMapping/>
  </p:clrMapOvr>
  <p:transition>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bwMode="auto">
          <a:xfrm>
            <a:off x="304800" y="228600"/>
            <a:ext cx="8839200" cy="103663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8" name="Rectangle 3"/>
          <p:cNvSpPr>
            <a:spLocks noGrp="1" noChangeArrowheads="1"/>
          </p:cNvSpPr>
          <p:nvPr>
            <p:ph type="body" idx="1"/>
          </p:nvPr>
        </p:nvSpPr>
        <p:spPr bwMode="auto">
          <a:xfrm>
            <a:off x="457199" y="1600200"/>
            <a:ext cx="8491371"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65222" name="Rectangle 6"/>
          <p:cNvSpPr>
            <a:spLocks noGrp="1" noChangeArrowheads="1"/>
          </p:cNvSpPr>
          <p:nvPr>
            <p:ph type="sldNum" sz="quarter" idx="4"/>
          </p:nvPr>
        </p:nvSpPr>
        <p:spPr bwMode="auto">
          <a:xfrm>
            <a:off x="457200" y="6248400"/>
            <a:ext cx="5334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latin typeface="Arial" pitchFamily="34" charset="0"/>
              </a:defRPr>
            </a:lvl1pPr>
          </a:lstStyle>
          <a:p>
            <a:pPr>
              <a:defRPr/>
            </a:pPr>
            <a:fld id="{B4271DB2-4B09-4A93-B8B4-D73926F50D92}" type="slidenum">
              <a:rPr lang="en-US"/>
              <a:pPr>
                <a:defRPr/>
              </a:pPr>
              <a:t>‹#›</a:t>
            </a:fld>
            <a:endParaRPr lang="en-US" dirty="0"/>
          </a:p>
        </p:txBody>
      </p:sp>
      <p:sp>
        <p:nvSpPr>
          <p:cNvPr id="265226" name="Rectangle 10"/>
          <p:cNvSpPr>
            <a:spLocks noChangeArrowheads="1"/>
          </p:cNvSpPr>
          <p:nvPr userDrawn="1"/>
        </p:nvSpPr>
        <p:spPr bwMode="auto">
          <a:xfrm>
            <a:off x="0" y="0"/>
            <a:ext cx="9144000" cy="0"/>
          </a:xfrm>
          <a:prstGeom prst="rect">
            <a:avLst/>
          </a:prstGeom>
          <a:noFill/>
          <a:ln w="9525">
            <a:noFill/>
            <a:miter lim="800000"/>
            <a:headEnd/>
            <a:tailEnd/>
          </a:ln>
          <a:effectLst/>
        </p:spPr>
        <p:txBody>
          <a:bodyPr wrap="none" anchor="ctr">
            <a:spAutoFit/>
          </a:bodyPr>
          <a:lstStyle/>
          <a:p>
            <a:pPr>
              <a:defRPr/>
            </a:pPr>
            <a:endParaRPr lang="en-US" dirty="0">
              <a:latin typeface="Arial" pitchFamily="34" charset="0"/>
            </a:endParaRPr>
          </a:p>
        </p:txBody>
      </p:sp>
      <p:sp>
        <p:nvSpPr>
          <p:cNvPr id="265228" name="Rectangle 12"/>
          <p:cNvSpPr>
            <a:spLocks noChangeArrowheads="1"/>
          </p:cNvSpPr>
          <p:nvPr userDrawn="1"/>
        </p:nvSpPr>
        <p:spPr bwMode="auto">
          <a:xfrm>
            <a:off x="0" y="0"/>
            <a:ext cx="9144000" cy="0"/>
          </a:xfrm>
          <a:prstGeom prst="rect">
            <a:avLst/>
          </a:prstGeom>
          <a:noFill/>
          <a:ln w="9525">
            <a:noFill/>
            <a:miter lim="800000"/>
            <a:headEnd/>
            <a:tailEnd/>
          </a:ln>
          <a:effectLst/>
        </p:spPr>
        <p:txBody>
          <a:bodyPr wrap="none" anchor="ctr">
            <a:spAutoFit/>
          </a:bodyPr>
          <a:lstStyle/>
          <a:p>
            <a:pPr>
              <a:defRPr/>
            </a:pPr>
            <a:endParaRPr lang="en-US" dirty="0">
              <a:latin typeface="Arial" pitchFamily="34" charset="0"/>
            </a:endParaRPr>
          </a:p>
        </p:txBody>
      </p:sp>
      <p:pic>
        <p:nvPicPr>
          <p:cNvPr id="1032" name="Picture 12" descr="Logo - accountants and consultants gif.gif"/>
          <p:cNvPicPr>
            <a:picLocks noChangeAspect="1"/>
          </p:cNvPicPr>
          <p:nvPr userDrawn="1"/>
        </p:nvPicPr>
        <p:blipFill>
          <a:blip r:embed="rId13" cstate="print"/>
          <a:srcRect/>
          <a:stretch>
            <a:fillRect/>
          </a:stretch>
        </p:blipFill>
        <p:spPr bwMode="auto">
          <a:xfrm>
            <a:off x="7696200" y="6045200"/>
            <a:ext cx="1252371" cy="660400"/>
          </a:xfrm>
          <a:prstGeom prst="rect">
            <a:avLst/>
          </a:prstGeom>
          <a:noFill/>
          <a:ln w="9525">
            <a:noFill/>
            <a:miter lim="800000"/>
            <a:headEnd/>
            <a:tailEnd/>
          </a:ln>
        </p:spPr>
      </p:pic>
      <p:sp>
        <p:nvSpPr>
          <p:cNvPr id="9" name="Rectangle 8"/>
          <p:cNvSpPr/>
          <p:nvPr userDrawn="1"/>
        </p:nvSpPr>
        <p:spPr bwMode="auto">
          <a:xfrm>
            <a:off x="0" y="0"/>
            <a:ext cx="9144000" cy="228600"/>
          </a:xfrm>
          <a:prstGeom prst="rect">
            <a:avLst/>
          </a:prstGeom>
          <a:solidFill>
            <a:srgbClr val="000066"/>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pitchFamily="34" charset="0"/>
            </a:endParaRPr>
          </a:p>
        </p:txBody>
      </p:sp>
      <p:sp>
        <p:nvSpPr>
          <p:cNvPr id="10" name="Rectangle 9"/>
          <p:cNvSpPr/>
          <p:nvPr userDrawn="1"/>
        </p:nvSpPr>
        <p:spPr bwMode="auto">
          <a:xfrm>
            <a:off x="0" y="0"/>
            <a:ext cx="304800" cy="6858000"/>
          </a:xfrm>
          <a:prstGeom prst="rect">
            <a:avLst/>
          </a:prstGeom>
          <a:solidFill>
            <a:srgbClr val="000066"/>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pitchFamily="34" charset="0"/>
            </a:endParaRPr>
          </a:p>
        </p:txBody>
      </p:sp>
      <p:pic>
        <p:nvPicPr>
          <p:cNvPr id="12" name="Picture 11" descr="BDO Alliance Logo TM6.7.jpg"/>
          <p:cNvPicPr>
            <a:picLocks noChangeAspect="1"/>
          </p:cNvPicPr>
          <p:nvPr userDrawn="1"/>
        </p:nvPicPr>
        <p:blipFill>
          <a:blip r:embed="rId14" cstate="print"/>
          <a:stretch>
            <a:fillRect/>
          </a:stretch>
        </p:blipFill>
        <p:spPr>
          <a:xfrm>
            <a:off x="457200" y="6045200"/>
            <a:ext cx="990601" cy="704943"/>
          </a:xfrm>
          <a:prstGeom prst="rect">
            <a:avLst/>
          </a:prstGeom>
        </p:spPr>
      </p:pic>
    </p:spTree>
  </p:cSld>
  <p:clrMap bg1="lt1" tx1="dk1" bg2="lt2" tx2="dk2" accent1="accent1" accent2="accent2" accent3="accent3" accent4="accent4" accent5="accent5" accent6="accent6" hlink="hlink" folHlink="folHlink"/>
  <p:sldLayoutIdLst>
    <p:sldLayoutId id="2147483770" r:id="rId1"/>
    <p:sldLayoutId id="2147483771" r:id="rId2"/>
    <p:sldLayoutId id="2147483772" r:id="rId3"/>
    <p:sldLayoutId id="2147483773" r:id="rId4"/>
    <p:sldLayoutId id="2147483774" r:id="rId5"/>
    <p:sldLayoutId id="2147483775" r:id="rId6"/>
    <p:sldLayoutId id="2147483776" r:id="rId7"/>
    <p:sldLayoutId id="2147483777" r:id="rId8"/>
    <p:sldLayoutId id="2147483778" r:id="rId9"/>
    <p:sldLayoutId id="2147483779" r:id="rId10"/>
    <p:sldLayoutId id="2147483780" r:id="rId11"/>
  </p:sldLayoutIdLst>
  <p:transition>
    <p:random/>
  </p:transition>
  <p:hf hdr="0" ftr="0" dt="0"/>
  <p:txStyles>
    <p:titleStyle>
      <a:lvl1pPr algn="ctr" rtl="0" eaLnBrk="0" fontAlgn="base" hangingPunct="0">
        <a:spcBef>
          <a:spcPct val="0"/>
        </a:spcBef>
        <a:spcAft>
          <a:spcPct val="0"/>
        </a:spcAft>
        <a:defRPr sz="4400" b="1">
          <a:solidFill>
            <a:schemeClr val="tx2"/>
          </a:solidFill>
          <a:latin typeface="Garamond" panose="02020404030301010803" pitchFamily="18" charset="0"/>
          <a:ea typeface="+mj-ea"/>
          <a:cs typeface="+mj-cs"/>
        </a:defRPr>
      </a:lvl1pPr>
      <a:lvl2pPr algn="ctr" rtl="0" eaLnBrk="0" fontAlgn="base" hangingPunct="0">
        <a:spcBef>
          <a:spcPct val="0"/>
        </a:spcBef>
        <a:spcAft>
          <a:spcPct val="0"/>
        </a:spcAft>
        <a:defRPr sz="4400">
          <a:solidFill>
            <a:schemeClr val="tx2"/>
          </a:solidFill>
          <a:latin typeface="Arial" pitchFamily="34" charset="0"/>
        </a:defRPr>
      </a:lvl2pPr>
      <a:lvl3pPr algn="ctr" rtl="0" eaLnBrk="0" fontAlgn="base" hangingPunct="0">
        <a:spcBef>
          <a:spcPct val="0"/>
        </a:spcBef>
        <a:spcAft>
          <a:spcPct val="0"/>
        </a:spcAft>
        <a:defRPr sz="4400">
          <a:solidFill>
            <a:schemeClr val="tx2"/>
          </a:solidFill>
          <a:latin typeface="Arial" pitchFamily="34" charset="0"/>
        </a:defRPr>
      </a:lvl3pPr>
      <a:lvl4pPr algn="ctr" rtl="0" eaLnBrk="0" fontAlgn="base" hangingPunct="0">
        <a:spcBef>
          <a:spcPct val="0"/>
        </a:spcBef>
        <a:spcAft>
          <a:spcPct val="0"/>
        </a:spcAft>
        <a:defRPr sz="4400">
          <a:solidFill>
            <a:schemeClr val="tx2"/>
          </a:solidFill>
          <a:latin typeface="Arial" pitchFamily="34" charset="0"/>
        </a:defRPr>
      </a:lvl4pPr>
      <a:lvl5pPr algn="ctr" rtl="0" eaLnBrk="0" fontAlgn="base" hangingPunct="0">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p:titleStyle>
    <p:bodyStyle>
      <a:lvl1pPr marL="342900" indent="-342900" algn="l" rtl="0" eaLnBrk="0" fontAlgn="base" hangingPunct="0">
        <a:spcBef>
          <a:spcPct val="20000"/>
        </a:spcBef>
        <a:spcAft>
          <a:spcPct val="0"/>
        </a:spcAft>
        <a:buClr>
          <a:srgbClr val="C00000"/>
        </a:buClr>
        <a:buFont typeface="Wingdings" panose="05000000000000000000" pitchFamily="2" charset="2"/>
        <a:buChar char="§"/>
        <a:defRPr sz="3200">
          <a:solidFill>
            <a:schemeClr val="tx1"/>
          </a:solidFill>
          <a:latin typeface="Gill Sans MT" panose="020B0502020104020203" pitchFamily="34" charset="0"/>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Gill Sans MT" panose="020B0502020104020203" pitchFamily="34" charset="0"/>
        </a:defRPr>
      </a:lvl2pPr>
      <a:lvl3pPr marL="1143000" indent="-228600" algn="l" rtl="0" eaLnBrk="0" fontAlgn="base" hangingPunct="0">
        <a:spcBef>
          <a:spcPct val="20000"/>
        </a:spcBef>
        <a:spcAft>
          <a:spcPct val="0"/>
        </a:spcAft>
        <a:buFont typeface="Gill Sans MT" panose="020B0502020104020203" pitchFamily="34" charset="0"/>
        <a:buChar char="–"/>
        <a:defRPr sz="2400">
          <a:solidFill>
            <a:schemeClr val="tx1"/>
          </a:solidFill>
          <a:latin typeface="Gill Sans MT" panose="020B0502020104020203" pitchFamily="34" charset="0"/>
        </a:defRPr>
      </a:lvl3pPr>
      <a:lvl4pPr marL="1600200" indent="-228600" algn="l" rtl="0" eaLnBrk="0" fontAlgn="base" hangingPunct="0">
        <a:spcBef>
          <a:spcPct val="20000"/>
        </a:spcBef>
        <a:spcAft>
          <a:spcPct val="0"/>
        </a:spcAft>
        <a:buFont typeface="Gill Sans MT" panose="020B0502020104020203" pitchFamily="34" charset="0"/>
        <a:buChar char="»"/>
        <a:defRPr sz="2000">
          <a:solidFill>
            <a:schemeClr val="tx1"/>
          </a:solidFill>
          <a:latin typeface="Gill Sans MT" panose="020B0502020104020203" pitchFamily="34" charset="0"/>
        </a:defRPr>
      </a:lvl4pPr>
      <a:lvl5pPr marL="2057400" indent="-228600" algn="l" rtl="0" eaLnBrk="0" fontAlgn="base" hangingPunct="0">
        <a:spcBef>
          <a:spcPct val="20000"/>
        </a:spcBef>
        <a:spcAft>
          <a:spcPct val="0"/>
        </a:spcAft>
        <a:buFont typeface="Gill Sans MT" panose="020B0502020104020203" pitchFamily="34" charset="0"/>
        <a:buChar char="›"/>
        <a:defRPr sz="1800">
          <a:solidFill>
            <a:schemeClr val="tx1"/>
          </a:solidFill>
          <a:latin typeface="Gill Sans MT" panose="020B0502020104020203" pitchFamily="34" charset="0"/>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hyperlink" Target="mailto:rwatkins@acmllp.com" TargetMode="External"/><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package" Target="../embeddings/Microsoft_Office_Excel_Worksheet1.xlsx"/></Relationships>
</file>

<file path=ppt/slides/_rels/slide32.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intranet.acmllp.com/Employee%20Pictures/Sean%20Searley.jpg" TargetMode="External"/><Relationship Id="rId2" Type="http://schemas.openxmlformats.org/officeDocument/2006/relationships/hyperlink" Target="mailto:ssearley@acmllp.com" TargetMode="Externa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0" y="6248400"/>
            <a:ext cx="533400" cy="457200"/>
          </a:xfrm>
        </p:spPr>
        <p:txBody>
          <a:bodyPr/>
          <a:lstStyle/>
          <a:p>
            <a:pPr>
              <a:defRPr/>
            </a:pPr>
            <a:fld id="{216B27D4-CED2-4587-A6F8-29C0030BA98B}" type="slidenum">
              <a:rPr lang="en-US" smtClean="0"/>
              <a:pPr>
                <a:defRPr/>
              </a:pPr>
              <a:t>1</a:t>
            </a:fld>
            <a:endParaRPr lang="en-US" dirty="0"/>
          </a:p>
        </p:txBody>
      </p:sp>
      <p:sp>
        <p:nvSpPr>
          <p:cNvPr id="5" name="Title 1">
            <a:extLst>
              <a:ext uri="{FF2B5EF4-FFF2-40B4-BE49-F238E27FC236}">
                <a16:creationId xmlns:a16="http://schemas.microsoft.com/office/drawing/2014/main" xmlns="" id="{5CB6F86B-2627-4D94-96B8-477995654B23}"/>
              </a:ext>
            </a:extLst>
          </p:cNvPr>
          <p:cNvSpPr txBox="1">
            <a:spLocks/>
          </p:cNvSpPr>
          <p:nvPr/>
        </p:nvSpPr>
        <p:spPr>
          <a:xfrm>
            <a:off x="762000" y="609600"/>
            <a:ext cx="7766936" cy="1096899"/>
          </a:xfrm>
          <a:prstGeom prst="rect">
            <a:avLst/>
          </a:prstGeom>
        </p:spPr>
        <p:txBody>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4400" b="1" i="0" u="none" strike="noStrike" kern="0" cap="none" spc="0" normalizeH="0" baseline="0" noProof="0" dirty="0" smtClean="0">
                <a:ln>
                  <a:noFill/>
                </a:ln>
                <a:solidFill>
                  <a:schemeClr val="accent6">
                    <a:lumMod val="75000"/>
                  </a:schemeClr>
                </a:solidFill>
                <a:effectLst/>
                <a:uLnTx/>
                <a:uFillTx/>
                <a:latin typeface="Arial Rounded MT Bold" panose="020F0704030504030204" pitchFamily="34" charset="0"/>
                <a:ea typeface="+mj-ea"/>
                <a:cs typeface="+mj-cs"/>
              </a:rPr>
              <a:t>CFMA Rocky Mountain</a:t>
            </a:r>
            <a:endParaRPr kumimoji="0" lang="en-US" sz="4400" b="1" i="0" u="none" strike="noStrike" kern="0" cap="none" spc="0" normalizeH="0" baseline="0" noProof="0" dirty="0">
              <a:ln>
                <a:noFill/>
              </a:ln>
              <a:solidFill>
                <a:schemeClr val="accent6">
                  <a:lumMod val="75000"/>
                </a:schemeClr>
              </a:solidFill>
              <a:effectLst/>
              <a:uLnTx/>
              <a:uFillTx/>
              <a:latin typeface="Arial Rounded MT Bold" panose="020F0704030504030204" pitchFamily="34" charset="0"/>
              <a:ea typeface="+mj-ea"/>
              <a:cs typeface="+mj-cs"/>
            </a:endParaRPr>
          </a:p>
        </p:txBody>
      </p:sp>
      <p:sp>
        <p:nvSpPr>
          <p:cNvPr id="6" name="Subtitle 2">
            <a:extLst>
              <a:ext uri="{FF2B5EF4-FFF2-40B4-BE49-F238E27FC236}">
                <a16:creationId xmlns:a16="http://schemas.microsoft.com/office/drawing/2014/main" xmlns="" id="{E4F1E042-BC39-4E3C-BF08-F43813BE7E84}"/>
              </a:ext>
            </a:extLst>
          </p:cNvPr>
          <p:cNvSpPr txBox="1">
            <a:spLocks/>
          </p:cNvSpPr>
          <p:nvPr/>
        </p:nvSpPr>
        <p:spPr>
          <a:xfrm>
            <a:off x="5638800" y="5410200"/>
            <a:ext cx="3505200" cy="1096899"/>
          </a:xfrm>
          <a:prstGeom prst="rect">
            <a:avLst/>
          </a:prstGeom>
        </p:spPr>
        <p:txBody>
          <a:bodyPr>
            <a:normAutofit fontScale="55000" lnSpcReduction="20000"/>
          </a:bodyPr>
          <a:lstStyle/>
          <a:p>
            <a:pPr marL="342900" marR="0" lvl="0" indent="-342900" defTabSz="914400" rtl="0" eaLnBrk="0" fontAlgn="base" latinLnBrk="0" hangingPunct="0">
              <a:lnSpc>
                <a:spcPct val="100000"/>
              </a:lnSpc>
              <a:spcBef>
                <a:spcPct val="20000"/>
              </a:spcBef>
              <a:spcAft>
                <a:spcPct val="0"/>
              </a:spcAft>
              <a:buClr>
                <a:srgbClr val="C00000"/>
              </a:buClr>
              <a:buSzTx/>
              <a:buFont typeface="Wingdings" panose="05000000000000000000" pitchFamily="2" charset="2"/>
              <a:buChar char="§"/>
              <a:tabLst/>
              <a:defRPr/>
            </a:pPr>
            <a:r>
              <a:rPr kumimoji="0" lang="en-US" sz="3200" b="0" i="0" u="none" strike="noStrike" kern="0" cap="none" spc="0" normalizeH="0" baseline="0" noProof="0" dirty="0" smtClean="0">
                <a:ln>
                  <a:noFill/>
                </a:ln>
                <a:solidFill>
                  <a:schemeClr val="tx1"/>
                </a:solidFill>
                <a:effectLst/>
                <a:uLnTx/>
                <a:uFillTx/>
                <a:latin typeface="Gill Sans MT" panose="020B0502020104020203" pitchFamily="34" charset="0"/>
                <a:ea typeface="+mn-ea"/>
                <a:cs typeface="+mn-cs"/>
              </a:rPr>
              <a:t>Wi-Fi Network Login</a:t>
            </a:r>
          </a:p>
          <a:p>
            <a:pPr marL="342900" marR="0" lvl="0" indent="-342900" defTabSz="914400" rtl="0" eaLnBrk="0" fontAlgn="base" latinLnBrk="0" hangingPunct="0">
              <a:lnSpc>
                <a:spcPct val="100000"/>
              </a:lnSpc>
              <a:spcBef>
                <a:spcPct val="20000"/>
              </a:spcBef>
              <a:spcAft>
                <a:spcPct val="0"/>
              </a:spcAft>
              <a:buClr>
                <a:srgbClr val="C00000"/>
              </a:buClr>
              <a:buSzTx/>
              <a:buFont typeface="Wingdings" panose="05000000000000000000" pitchFamily="2" charset="2"/>
              <a:buChar char="§"/>
              <a:tabLst/>
              <a:defRPr/>
            </a:pPr>
            <a:r>
              <a:rPr kumimoji="0" lang="en-US" sz="3200" b="0" i="0" u="none" strike="noStrike" kern="0" cap="none" spc="0" normalizeH="0" baseline="0" noProof="0" dirty="0" smtClean="0">
                <a:ln>
                  <a:noFill/>
                </a:ln>
                <a:solidFill>
                  <a:schemeClr val="tx1"/>
                </a:solidFill>
                <a:effectLst/>
                <a:uLnTx/>
                <a:uFillTx/>
                <a:latin typeface="Gill Sans MT" panose="020B0502020104020203" pitchFamily="34" charset="0"/>
                <a:ea typeface="+mn-ea"/>
                <a:cs typeface="+mn-cs"/>
              </a:rPr>
              <a:t>Network Name: </a:t>
            </a:r>
            <a:r>
              <a:rPr kumimoji="0" lang="en-US" sz="3200" b="0" i="0" u="none" strike="noStrike" kern="0" cap="none" spc="0" normalizeH="0" baseline="0" noProof="0" dirty="0" err="1" smtClean="0">
                <a:ln>
                  <a:noFill/>
                </a:ln>
                <a:solidFill>
                  <a:schemeClr val="tx1"/>
                </a:solidFill>
                <a:effectLst/>
                <a:uLnTx/>
                <a:uFillTx/>
                <a:latin typeface="Gill Sans MT" panose="020B0502020104020203" pitchFamily="34" charset="0"/>
                <a:ea typeface="+mn-ea"/>
                <a:cs typeface="+mn-cs"/>
              </a:rPr>
              <a:t>Ritz_Carlton</a:t>
            </a:r>
            <a:r>
              <a:rPr kumimoji="0" lang="en-US" sz="3200" b="0" i="0" u="none" strike="noStrike" kern="0" cap="none" spc="0" normalizeH="0" baseline="0" noProof="0" dirty="0" smtClean="0">
                <a:ln>
                  <a:noFill/>
                </a:ln>
                <a:solidFill>
                  <a:schemeClr val="tx1"/>
                </a:solidFill>
                <a:effectLst/>
                <a:uLnTx/>
                <a:uFillTx/>
                <a:latin typeface="Gill Sans MT" panose="020B0502020104020203" pitchFamily="34" charset="0"/>
                <a:ea typeface="+mn-ea"/>
                <a:cs typeface="+mn-cs"/>
              </a:rPr>
              <a:t> Conference</a:t>
            </a:r>
          </a:p>
          <a:p>
            <a:pPr marL="342900" marR="0" lvl="0" indent="-342900" defTabSz="914400" rtl="0" eaLnBrk="0" fontAlgn="base" latinLnBrk="0" hangingPunct="0">
              <a:lnSpc>
                <a:spcPct val="100000"/>
              </a:lnSpc>
              <a:spcBef>
                <a:spcPct val="20000"/>
              </a:spcBef>
              <a:spcAft>
                <a:spcPct val="0"/>
              </a:spcAft>
              <a:buClr>
                <a:srgbClr val="C00000"/>
              </a:buClr>
              <a:buSzTx/>
              <a:buFont typeface="Wingdings" panose="05000000000000000000" pitchFamily="2" charset="2"/>
              <a:buChar char="§"/>
              <a:tabLst/>
              <a:defRPr/>
            </a:pPr>
            <a:r>
              <a:rPr kumimoji="0" lang="en-US" sz="3200" b="0" i="0" u="none" strike="noStrike" kern="0" cap="none" spc="0" normalizeH="0" baseline="0" noProof="0" dirty="0" smtClean="0">
                <a:ln>
                  <a:noFill/>
                </a:ln>
                <a:solidFill>
                  <a:schemeClr val="tx1"/>
                </a:solidFill>
                <a:effectLst/>
                <a:uLnTx/>
                <a:uFillTx/>
                <a:latin typeface="Gill Sans MT" panose="020B0502020104020203" pitchFamily="34" charset="0"/>
                <a:ea typeface="+mn-ea"/>
                <a:cs typeface="+mn-cs"/>
              </a:rPr>
              <a:t>Password: B2WSoftware</a:t>
            </a:r>
          </a:p>
          <a:p>
            <a:pPr marL="342900" marR="0" lvl="0" indent="-342900" algn="l" defTabSz="914400" rtl="0" eaLnBrk="0" fontAlgn="base" latinLnBrk="0" hangingPunct="0">
              <a:lnSpc>
                <a:spcPct val="100000"/>
              </a:lnSpc>
              <a:spcBef>
                <a:spcPct val="20000"/>
              </a:spcBef>
              <a:spcAft>
                <a:spcPct val="0"/>
              </a:spcAft>
              <a:buClr>
                <a:srgbClr val="C00000"/>
              </a:buClr>
              <a:buSzTx/>
              <a:buFont typeface="Wingdings" panose="05000000000000000000" pitchFamily="2" charset="2"/>
              <a:buChar char="§"/>
              <a:tabLst/>
              <a:defRPr/>
            </a:pPr>
            <a:endParaRPr kumimoji="0" lang="en-US" sz="3200" b="0" i="0" u="none" strike="noStrike" kern="0" cap="none" spc="0" normalizeH="0" baseline="0" noProof="0" dirty="0">
              <a:ln>
                <a:noFill/>
              </a:ln>
              <a:solidFill>
                <a:schemeClr val="tx1"/>
              </a:solidFill>
              <a:effectLst/>
              <a:uLnTx/>
              <a:uFillTx/>
              <a:latin typeface="Gill Sans MT" panose="020B0502020104020203" pitchFamily="34" charset="0"/>
              <a:ea typeface="+mn-ea"/>
              <a:cs typeface="+mn-cs"/>
            </a:endParaRPr>
          </a:p>
        </p:txBody>
      </p:sp>
      <p:sp>
        <p:nvSpPr>
          <p:cNvPr id="7" name="TextBox 6">
            <a:extLst>
              <a:ext uri="{FF2B5EF4-FFF2-40B4-BE49-F238E27FC236}">
                <a16:creationId xmlns:a16="http://schemas.microsoft.com/office/drawing/2014/main" xmlns="" id="{F670EE50-500C-463F-9CAF-2FDC753D7822}"/>
              </a:ext>
            </a:extLst>
          </p:cNvPr>
          <p:cNvSpPr txBox="1"/>
          <p:nvPr/>
        </p:nvSpPr>
        <p:spPr>
          <a:xfrm>
            <a:off x="2362200" y="1981200"/>
            <a:ext cx="4408715" cy="369332"/>
          </a:xfrm>
          <a:prstGeom prst="rect">
            <a:avLst/>
          </a:prstGeom>
          <a:noFill/>
        </p:spPr>
        <p:txBody>
          <a:bodyPr wrap="square" rtlCol="0">
            <a:spAutoFit/>
          </a:bodyPr>
          <a:lstStyle/>
          <a:p>
            <a:pPr algn="ctr"/>
            <a:r>
              <a:rPr lang="en-US" dirty="0">
                <a:solidFill>
                  <a:schemeClr val="accent6">
                    <a:lumMod val="75000"/>
                  </a:schemeClr>
                </a:solidFill>
              </a:rPr>
              <a:t>Principle Sponsors</a:t>
            </a:r>
          </a:p>
        </p:txBody>
      </p:sp>
      <p:pic>
        <p:nvPicPr>
          <p:cNvPr id="8" name="Picture 7">
            <a:extLst>
              <a:ext uri="{FF2B5EF4-FFF2-40B4-BE49-F238E27FC236}">
                <a16:creationId xmlns:a16="http://schemas.microsoft.com/office/drawing/2014/main" xmlns="" id="{23C54068-86AB-4463-8140-4F9D02790724}"/>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3657600" y="3962400"/>
            <a:ext cx="1981200" cy="1267968"/>
          </a:xfrm>
          <a:prstGeom prst="rect">
            <a:avLst/>
          </a:prstGeom>
        </p:spPr>
      </p:pic>
      <p:pic>
        <p:nvPicPr>
          <p:cNvPr id="9" name="Picture 8" descr="A picture containing clipart&#10;&#10;Description generated with very high confidence">
            <a:extLst>
              <a:ext uri="{FF2B5EF4-FFF2-40B4-BE49-F238E27FC236}">
                <a16:creationId xmlns:a16="http://schemas.microsoft.com/office/drawing/2014/main" xmlns="" id="{8D95B9C2-6378-4F0E-BF09-A029AA31B3B9}"/>
              </a:ext>
            </a:extLst>
          </p:cNvPr>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2057400" y="2438400"/>
            <a:ext cx="4650888" cy="1460670"/>
          </a:xfrm>
          <a:prstGeom prst="rect">
            <a:avLst/>
          </a:prstGeom>
        </p:spPr>
      </p:pic>
      <p:sp>
        <p:nvSpPr>
          <p:cNvPr id="10" name="TextBox 9">
            <a:extLst>
              <a:ext uri="{FF2B5EF4-FFF2-40B4-BE49-F238E27FC236}">
                <a16:creationId xmlns:a16="http://schemas.microsoft.com/office/drawing/2014/main" xmlns="" id="{2C0C429D-DF59-4B7D-A3DC-A50568BE8EE6}"/>
              </a:ext>
            </a:extLst>
          </p:cNvPr>
          <p:cNvSpPr txBox="1"/>
          <p:nvPr/>
        </p:nvSpPr>
        <p:spPr>
          <a:xfrm>
            <a:off x="762000" y="5715000"/>
            <a:ext cx="2351314" cy="369332"/>
          </a:xfrm>
          <a:prstGeom prst="rect">
            <a:avLst/>
          </a:prstGeom>
          <a:noFill/>
        </p:spPr>
        <p:txBody>
          <a:bodyPr wrap="square" rtlCol="0">
            <a:spAutoFit/>
          </a:bodyPr>
          <a:lstStyle/>
          <a:p>
            <a:r>
              <a:rPr lang="en-US" dirty="0"/>
              <a:t>#CFMARM2018</a:t>
            </a:r>
          </a:p>
        </p:txBody>
      </p:sp>
    </p:spTree>
  </p:cSld>
  <p:clrMapOvr>
    <a:masterClrMapping/>
  </p:clrMapOvr>
  <p:transition>
    <p:random/>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71C09F2-55BE-4ED0-BCFE-34F2458D3680}"/>
              </a:ext>
            </a:extLst>
          </p:cNvPr>
          <p:cNvSpPr>
            <a:spLocks noGrp="1"/>
          </p:cNvSpPr>
          <p:nvPr>
            <p:ph type="title"/>
          </p:nvPr>
        </p:nvSpPr>
        <p:spPr/>
        <p:txBody>
          <a:bodyPr/>
          <a:lstStyle/>
          <a:p>
            <a:r>
              <a:rPr lang="en-US" dirty="0"/>
              <a:t>Identifying a Lease</a:t>
            </a:r>
          </a:p>
        </p:txBody>
      </p:sp>
      <p:sp>
        <p:nvSpPr>
          <p:cNvPr id="3" name="Content Placeholder 2">
            <a:extLst>
              <a:ext uri="{FF2B5EF4-FFF2-40B4-BE49-F238E27FC236}">
                <a16:creationId xmlns="" xmlns:a16="http://schemas.microsoft.com/office/drawing/2014/main" id="{FB8EAFC3-1E6A-4FA1-8032-E4D4C3A82381}"/>
              </a:ext>
            </a:extLst>
          </p:cNvPr>
          <p:cNvSpPr>
            <a:spLocks noGrp="1"/>
          </p:cNvSpPr>
          <p:nvPr>
            <p:ph idx="1"/>
          </p:nvPr>
        </p:nvSpPr>
        <p:spPr>
          <a:xfrm>
            <a:off x="457200" y="1752600"/>
            <a:ext cx="8229600" cy="4373563"/>
          </a:xfrm>
        </p:spPr>
        <p:txBody>
          <a:bodyPr/>
          <a:lstStyle/>
          <a:p>
            <a:pPr lvl="1">
              <a:buClr>
                <a:srgbClr val="C00000"/>
              </a:buClr>
              <a:buFont typeface="Wingdings" panose="05000000000000000000" pitchFamily="2" charset="2"/>
              <a:buChar char="§"/>
            </a:pPr>
            <a:r>
              <a:rPr lang="en-US" sz="2400" dirty="0"/>
              <a:t>Right to control use of the identified asset depends upon:</a:t>
            </a:r>
          </a:p>
          <a:p>
            <a:pPr lvl="2"/>
            <a:r>
              <a:rPr lang="en-US" sz="2000" dirty="0"/>
              <a:t>Right to obtain economic benefits from the use of the identified asset (e.g., through using, holding, or subleasing the asset).</a:t>
            </a:r>
          </a:p>
          <a:p>
            <a:pPr lvl="3">
              <a:buFont typeface="Arial" panose="020B0604020202020204" pitchFamily="34" charset="0"/>
              <a:buChar char="•"/>
            </a:pPr>
            <a:r>
              <a:rPr lang="en-US" dirty="0"/>
              <a:t>“Economic benefits” is fairly broad</a:t>
            </a:r>
          </a:p>
          <a:p>
            <a:pPr lvl="3">
              <a:buFont typeface="Arial" panose="020B0604020202020204" pitchFamily="34" charset="0"/>
              <a:buChar char="•"/>
            </a:pPr>
            <a:r>
              <a:rPr lang="en-US" dirty="0"/>
              <a:t>Consider within defined scope of customer’s contractual right to use the asset</a:t>
            </a:r>
          </a:p>
          <a:p>
            <a:pPr lvl="2"/>
            <a:r>
              <a:rPr lang="en-US" sz="2000" dirty="0"/>
              <a:t>Right to direct the use of an identified asset. This exists when customer has the right to direct how and for what purpose the asset is used, including the right to change how and for what purpose the asset is used, throughout the period of use.   </a:t>
            </a:r>
          </a:p>
          <a:p>
            <a:endParaRPr lang="en-US" dirty="0"/>
          </a:p>
        </p:txBody>
      </p:sp>
      <p:sp>
        <p:nvSpPr>
          <p:cNvPr id="4" name="Slide Number Placeholder 3">
            <a:extLst>
              <a:ext uri="{FF2B5EF4-FFF2-40B4-BE49-F238E27FC236}">
                <a16:creationId xmlns="" xmlns:a16="http://schemas.microsoft.com/office/drawing/2014/main" id="{4E1726DE-3ACE-4659-A06D-B5DE98D4D753}"/>
              </a:ext>
            </a:extLst>
          </p:cNvPr>
          <p:cNvSpPr>
            <a:spLocks noGrp="1"/>
          </p:cNvSpPr>
          <p:nvPr>
            <p:ph type="sldNum" sz="quarter" idx="11"/>
          </p:nvPr>
        </p:nvSpPr>
        <p:spPr/>
        <p:txBody>
          <a:bodyPr/>
          <a:lstStyle/>
          <a:p>
            <a:pPr>
              <a:defRPr/>
            </a:pPr>
            <a:fld id="{216B27D4-CED2-4587-A6F8-29C0030BA98B}" type="slidenum">
              <a:rPr lang="en-US" smtClean="0"/>
              <a:pPr>
                <a:defRPr/>
              </a:pPr>
              <a:t>10</a:t>
            </a:fld>
            <a:endParaRPr lang="en-US" dirty="0"/>
          </a:p>
        </p:txBody>
      </p:sp>
    </p:spTree>
    <p:extLst>
      <p:ext uri="{BB962C8B-B14F-4D97-AF65-F5344CB8AC3E}">
        <p14:creationId xmlns="" xmlns:p14="http://schemas.microsoft.com/office/powerpoint/2010/main" val="506721408"/>
      </p:ext>
    </p:extLst>
  </p:cSld>
  <p:clrMapOvr>
    <a:masterClrMapping/>
  </p:clrMapOvr>
  <p:transition>
    <p:random/>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5314C296-74C8-44FA-9155-6C777A4A4CE4}"/>
              </a:ext>
            </a:extLst>
          </p:cNvPr>
          <p:cNvSpPr>
            <a:spLocks noGrp="1"/>
          </p:cNvSpPr>
          <p:nvPr>
            <p:ph type="title"/>
          </p:nvPr>
        </p:nvSpPr>
        <p:spPr>
          <a:xfrm>
            <a:off x="304800" y="457200"/>
            <a:ext cx="8839200" cy="990600"/>
          </a:xfrm>
        </p:spPr>
        <p:txBody>
          <a:bodyPr/>
          <a:lstStyle/>
          <a:p>
            <a:r>
              <a:rPr lang="en-US" dirty="0"/>
              <a:t>Identifying a Lease: Fiber Optic Cables</a:t>
            </a:r>
          </a:p>
        </p:txBody>
      </p:sp>
      <p:sp>
        <p:nvSpPr>
          <p:cNvPr id="3" name="Content Placeholder 2">
            <a:extLst>
              <a:ext uri="{FF2B5EF4-FFF2-40B4-BE49-F238E27FC236}">
                <a16:creationId xmlns="" xmlns:a16="http://schemas.microsoft.com/office/drawing/2014/main" id="{6218FC68-6AA3-4193-9746-15B6D612EC82}"/>
              </a:ext>
            </a:extLst>
          </p:cNvPr>
          <p:cNvSpPr>
            <a:spLocks noGrp="1"/>
          </p:cNvSpPr>
          <p:nvPr>
            <p:ph idx="1"/>
          </p:nvPr>
        </p:nvSpPr>
        <p:spPr>
          <a:xfrm>
            <a:off x="457200" y="1981200"/>
            <a:ext cx="8229600" cy="4144963"/>
          </a:xfrm>
        </p:spPr>
        <p:txBody>
          <a:bodyPr/>
          <a:lstStyle/>
          <a:p>
            <a:r>
              <a:rPr lang="en-US" sz="2400" dirty="0"/>
              <a:t>Customer enters into a 15-year contract with a utilities company (Supplier) for the right to use three specified, physically distinct dark fibers within a larger cable connecting New York to London. </a:t>
            </a:r>
          </a:p>
          <a:p>
            <a:r>
              <a:rPr lang="en-US" sz="2400" dirty="0"/>
              <a:t>Customer makes all of the decisions about the use of the fibers by connecting each end of the fibers to its electronics equipment (i.e. Customer ‘lights’ the fibers). </a:t>
            </a:r>
          </a:p>
          <a:p>
            <a:pPr marL="0" indent="0">
              <a:buNone/>
            </a:pPr>
            <a:r>
              <a:rPr lang="en-US" sz="2400" dirty="0">
                <a:solidFill>
                  <a:srgbClr val="C00000"/>
                </a:solidFill>
              </a:rPr>
              <a:t>The arrangement contains a lease</a:t>
            </a:r>
            <a:r>
              <a:rPr lang="en-US" dirty="0">
                <a:solidFill>
                  <a:srgbClr val="C00000"/>
                </a:solidFill>
              </a:rPr>
              <a:t>. </a:t>
            </a:r>
          </a:p>
        </p:txBody>
      </p:sp>
      <p:sp>
        <p:nvSpPr>
          <p:cNvPr id="4" name="Slide Number Placeholder 3">
            <a:extLst>
              <a:ext uri="{FF2B5EF4-FFF2-40B4-BE49-F238E27FC236}">
                <a16:creationId xmlns="" xmlns:a16="http://schemas.microsoft.com/office/drawing/2014/main" id="{0C32CE3D-0236-4650-85DC-A483E2747366}"/>
              </a:ext>
            </a:extLst>
          </p:cNvPr>
          <p:cNvSpPr>
            <a:spLocks noGrp="1"/>
          </p:cNvSpPr>
          <p:nvPr>
            <p:ph type="sldNum" sz="quarter" idx="11"/>
          </p:nvPr>
        </p:nvSpPr>
        <p:spPr/>
        <p:txBody>
          <a:bodyPr/>
          <a:lstStyle/>
          <a:p>
            <a:pPr>
              <a:defRPr/>
            </a:pPr>
            <a:fld id="{216B27D4-CED2-4587-A6F8-29C0030BA98B}" type="slidenum">
              <a:rPr lang="en-US" smtClean="0"/>
              <a:pPr>
                <a:defRPr/>
              </a:pPr>
              <a:t>11</a:t>
            </a:fld>
            <a:endParaRPr lang="en-US" dirty="0"/>
          </a:p>
        </p:txBody>
      </p:sp>
    </p:spTree>
    <p:extLst>
      <p:ext uri="{BB962C8B-B14F-4D97-AF65-F5344CB8AC3E}">
        <p14:creationId xmlns="" xmlns:p14="http://schemas.microsoft.com/office/powerpoint/2010/main" val="445671408"/>
      </p:ext>
    </p:extLst>
  </p:cSld>
  <p:clrMapOvr>
    <a:masterClrMapping/>
  </p:clrMapOvr>
  <p:transition>
    <p:random/>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48F6BE20-719B-4155-8877-FB3ED5AD1298}"/>
              </a:ext>
            </a:extLst>
          </p:cNvPr>
          <p:cNvSpPr>
            <a:spLocks noGrp="1"/>
          </p:cNvSpPr>
          <p:nvPr>
            <p:ph type="title"/>
          </p:nvPr>
        </p:nvSpPr>
        <p:spPr>
          <a:xfrm>
            <a:off x="304800" y="228600"/>
            <a:ext cx="8839200" cy="1524000"/>
          </a:xfrm>
        </p:spPr>
        <p:txBody>
          <a:bodyPr/>
          <a:lstStyle/>
          <a:p>
            <a:r>
              <a:rPr lang="en-US" dirty="0"/>
              <a:t>Identifying a Lease: Fiber Optic Cables</a:t>
            </a:r>
          </a:p>
        </p:txBody>
      </p:sp>
      <p:sp>
        <p:nvSpPr>
          <p:cNvPr id="3" name="Content Placeholder 2">
            <a:extLst>
              <a:ext uri="{FF2B5EF4-FFF2-40B4-BE49-F238E27FC236}">
                <a16:creationId xmlns="" xmlns:a16="http://schemas.microsoft.com/office/drawing/2014/main" id="{926DE3EA-D4B8-410B-813A-B3C46A7F3CAC}"/>
              </a:ext>
            </a:extLst>
          </p:cNvPr>
          <p:cNvSpPr>
            <a:spLocks noGrp="1"/>
          </p:cNvSpPr>
          <p:nvPr>
            <p:ph idx="1"/>
          </p:nvPr>
        </p:nvSpPr>
        <p:spPr/>
        <p:txBody>
          <a:bodyPr/>
          <a:lstStyle/>
          <a:p>
            <a:r>
              <a:rPr lang="en-US" sz="2400" dirty="0"/>
              <a:t>Customer enters into a 15-year contract with Supplier for the right to use a specified amount of capacity within a cable connecting New York to London. </a:t>
            </a:r>
          </a:p>
          <a:p>
            <a:r>
              <a:rPr lang="en-US" sz="2400" dirty="0"/>
              <a:t>The specified amount is equivalent to Customer having the use of the full capacity of three fiber strands within the cable (the cable contains 15 fibers with similar capacities). </a:t>
            </a:r>
          </a:p>
          <a:p>
            <a:pPr marL="0" indent="0">
              <a:buNone/>
            </a:pPr>
            <a:endParaRPr lang="en-US" sz="2400" dirty="0"/>
          </a:p>
          <a:p>
            <a:pPr marL="0" indent="0">
              <a:buNone/>
            </a:pPr>
            <a:r>
              <a:rPr lang="en-US" sz="2400" dirty="0">
                <a:solidFill>
                  <a:srgbClr val="C00000"/>
                </a:solidFill>
              </a:rPr>
              <a:t>The arrangement does NOT contain a lease.</a:t>
            </a:r>
          </a:p>
        </p:txBody>
      </p:sp>
      <p:sp>
        <p:nvSpPr>
          <p:cNvPr id="4" name="Slide Number Placeholder 3">
            <a:extLst>
              <a:ext uri="{FF2B5EF4-FFF2-40B4-BE49-F238E27FC236}">
                <a16:creationId xmlns="" xmlns:a16="http://schemas.microsoft.com/office/drawing/2014/main" id="{E9F1CD56-1C7A-46DC-85E4-39B8C8513145}"/>
              </a:ext>
            </a:extLst>
          </p:cNvPr>
          <p:cNvSpPr>
            <a:spLocks noGrp="1"/>
          </p:cNvSpPr>
          <p:nvPr>
            <p:ph type="sldNum" sz="quarter" idx="11"/>
          </p:nvPr>
        </p:nvSpPr>
        <p:spPr/>
        <p:txBody>
          <a:bodyPr/>
          <a:lstStyle/>
          <a:p>
            <a:pPr>
              <a:defRPr/>
            </a:pPr>
            <a:fld id="{216B27D4-CED2-4587-A6F8-29C0030BA98B}" type="slidenum">
              <a:rPr lang="en-US" smtClean="0"/>
              <a:pPr>
                <a:defRPr/>
              </a:pPr>
              <a:t>12</a:t>
            </a:fld>
            <a:endParaRPr lang="en-US" dirty="0"/>
          </a:p>
        </p:txBody>
      </p:sp>
    </p:spTree>
    <p:extLst>
      <p:ext uri="{BB962C8B-B14F-4D97-AF65-F5344CB8AC3E}">
        <p14:creationId xmlns="" xmlns:p14="http://schemas.microsoft.com/office/powerpoint/2010/main" val="1729842289"/>
      </p:ext>
    </p:extLst>
  </p:cSld>
  <p:clrMapOvr>
    <a:masterClrMapping/>
  </p:clrMapOvr>
  <p:transition>
    <p:random/>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4A0F1AB-5CDA-4632-8A53-B6E729F2A11A}"/>
              </a:ext>
            </a:extLst>
          </p:cNvPr>
          <p:cNvSpPr>
            <a:spLocks noGrp="1"/>
          </p:cNvSpPr>
          <p:nvPr>
            <p:ph type="title"/>
          </p:nvPr>
        </p:nvSpPr>
        <p:spPr/>
        <p:txBody>
          <a:bodyPr/>
          <a:lstStyle/>
          <a:p>
            <a:r>
              <a:rPr lang="en-US" dirty="0"/>
              <a:t>Multiple Arrangements</a:t>
            </a:r>
          </a:p>
        </p:txBody>
      </p:sp>
      <p:sp>
        <p:nvSpPr>
          <p:cNvPr id="3" name="Content Placeholder 2">
            <a:extLst>
              <a:ext uri="{FF2B5EF4-FFF2-40B4-BE49-F238E27FC236}">
                <a16:creationId xmlns="" xmlns:a16="http://schemas.microsoft.com/office/drawing/2014/main" id="{97D1AAF6-2D42-47AB-8D60-AB4772F11E5E}"/>
              </a:ext>
            </a:extLst>
          </p:cNvPr>
          <p:cNvSpPr>
            <a:spLocks noGrp="1"/>
          </p:cNvSpPr>
          <p:nvPr>
            <p:ph idx="1"/>
          </p:nvPr>
        </p:nvSpPr>
        <p:spPr>
          <a:xfrm>
            <a:off x="457200" y="1752600"/>
            <a:ext cx="8229600" cy="4373563"/>
          </a:xfrm>
        </p:spPr>
        <p:txBody>
          <a:bodyPr/>
          <a:lstStyle/>
          <a:p>
            <a:r>
              <a:rPr lang="en-US" sz="2200" dirty="0"/>
              <a:t>Contract combinations: multiple contracts should be combined when entered into with the same counterparty if:</a:t>
            </a:r>
          </a:p>
          <a:p>
            <a:pPr marL="622300" lvl="1">
              <a:buFont typeface="Trebuchet MS" panose="020B0603020202020204" pitchFamily="34" charset="0"/>
              <a:buChar char="–"/>
            </a:pPr>
            <a:r>
              <a:rPr lang="en-US" sz="2000" dirty="0"/>
              <a:t>The contracts are negotiated as a package</a:t>
            </a:r>
          </a:p>
          <a:p>
            <a:pPr marL="622300" lvl="1">
              <a:buFont typeface="Trebuchet MS" panose="020B0603020202020204" pitchFamily="34" charset="0"/>
              <a:buChar char="–"/>
            </a:pPr>
            <a:r>
              <a:rPr lang="en-US" sz="2000" dirty="0"/>
              <a:t>The price in one depends on the other</a:t>
            </a:r>
          </a:p>
          <a:p>
            <a:pPr marL="622300" lvl="1">
              <a:buFont typeface="Trebuchet MS" panose="020B0603020202020204" pitchFamily="34" charset="0"/>
              <a:buChar char="–"/>
            </a:pPr>
            <a:r>
              <a:rPr lang="en-US" sz="2000" dirty="0"/>
              <a:t>Underlying assets conveyed by the contracts are a single lease component</a:t>
            </a:r>
          </a:p>
          <a:p>
            <a:pPr marL="336550" lvl="1" indent="0">
              <a:buNone/>
            </a:pPr>
            <a:endParaRPr lang="en-US" sz="1200" dirty="0"/>
          </a:p>
          <a:p>
            <a:r>
              <a:rPr lang="en-US" sz="2200" dirty="0"/>
              <a:t>Non-lease components:  if an arrangement contains both lease and non-lease components, they must be accounted for separately</a:t>
            </a:r>
          </a:p>
          <a:p>
            <a:pPr marL="679450" lvl="1" indent="-342900">
              <a:buFont typeface="Trebuchet MS" panose="020B0603020202020204" pitchFamily="34" charset="0"/>
              <a:buChar char="–"/>
            </a:pPr>
            <a:r>
              <a:rPr lang="en-US" sz="2000" dirty="0"/>
              <a:t>Lessees can elect a practical expedient to combine and account for as one lease</a:t>
            </a:r>
          </a:p>
          <a:p>
            <a:endParaRPr lang="en-US" dirty="0"/>
          </a:p>
        </p:txBody>
      </p:sp>
      <p:sp>
        <p:nvSpPr>
          <p:cNvPr id="4" name="Slide Number Placeholder 3">
            <a:extLst>
              <a:ext uri="{FF2B5EF4-FFF2-40B4-BE49-F238E27FC236}">
                <a16:creationId xmlns="" xmlns:a16="http://schemas.microsoft.com/office/drawing/2014/main" id="{82A959C3-19A9-44ED-B1BE-8C0D03432BE0}"/>
              </a:ext>
            </a:extLst>
          </p:cNvPr>
          <p:cNvSpPr>
            <a:spLocks noGrp="1"/>
          </p:cNvSpPr>
          <p:nvPr>
            <p:ph type="sldNum" sz="quarter" idx="11"/>
          </p:nvPr>
        </p:nvSpPr>
        <p:spPr/>
        <p:txBody>
          <a:bodyPr/>
          <a:lstStyle/>
          <a:p>
            <a:pPr>
              <a:defRPr/>
            </a:pPr>
            <a:fld id="{216B27D4-CED2-4587-A6F8-29C0030BA98B}" type="slidenum">
              <a:rPr lang="en-US" smtClean="0"/>
              <a:pPr>
                <a:defRPr/>
              </a:pPr>
              <a:t>13</a:t>
            </a:fld>
            <a:endParaRPr lang="en-US" dirty="0"/>
          </a:p>
        </p:txBody>
      </p:sp>
    </p:spTree>
    <p:extLst>
      <p:ext uri="{BB962C8B-B14F-4D97-AF65-F5344CB8AC3E}">
        <p14:creationId xmlns="" xmlns:p14="http://schemas.microsoft.com/office/powerpoint/2010/main" val="2075085894"/>
      </p:ext>
    </p:extLst>
  </p:cSld>
  <p:clrMapOvr>
    <a:masterClrMapping/>
  </p:clrMapOvr>
  <p:transition>
    <p:random/>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C134BEE-CA56-43BD-A127-225F82249156}"/>
              </a:ext>
            </a:extLst>
          </p:cNvPr>
          <p:cNvSpPr>
            <a:spLocks noGrp="1"/>
          </p:cNvSpPr>
          <p:nvPr>
            <p:ph type="title"/>
          </p:nvPr>
        </p:nvSpPr>
        <p:spPr/>
        <p:txBody>
          <a:bodyPr/>
          <a:lstStyle/>
          <a:p>
            <a:r>
              <a:rPr lang="en-US" dirty="0"/>
              <a:t>Lessee Accounting</a:t>
            </a:r>
          </a:p>
        </p:txBody>
      </p:sp>
      <p:sp>
        <p:nvSpPr>
          <p:cNvPr id="3" name="Content Placeholder 2">
            <a:extLst>
              <a:ext uri="{FF2B5EF4-FFF2-40B4-BE49-F238E27FC236}">
                <a16:creationId xmlns="" xmlns:a16="http://schemas.microsoft.com/office/drawing/2014/main" id="{B3644703-B6C8-4D45-8113-F376E2EB0136}"/>
              </a:ext>
            </a:extLst>
          </p:cNvPr>
          <p:cNvSpPr>
            <a:spLocks noGrp="1"/>
          </p:cNvSpPr>
          <p:nvPr>
            <p:ph idx="1"/>
          </p:nvPr>
        </p:nvSpPr>
        <p:spPr>
          <a:xfrm>
            <a:off x="457200" y="1981200"/>
            <a:ext cx="8229600" cy="4144963"/>
          </a:xfrm>
        </p:spPr>
        <p:txBody>
          <a:bodyPr/>
          <a:lstStyle/>
          <a:p>
            <a:r>
              <a:rPr lang="en-US" sz="2600" dirty="0"/>
              <a:t>Step 2: Identify the Classification of the Lease (5 criteria)</a:t>
            </a:r>
          </a:p>
          <a:p>
            <a:pPr lvl="1"/>
            <a:r>
              <a:rPr lang="en-US" sz="2200" dirty="0"/>
              <a:t>If one or more of the below are met, classify as finance lease.</a:t>
            </a:r>
          </a:p>
          <a:p>
            <a:pPr marL="914400" lvl="2">
              <a:buFont typeface="+mj-lt"/>
              <a:buAutoNum type="arabicPeriod"/>
            </a:pPr>
            <a:r>
              <a:rPr lang="en-US" sz="1800" dirty="0"/>
              <a:t>Transfer of ownership of underlying asset to lessee by end of lease term</a:t>
            </a:r>
          </a:p>
          <a:p>
            <a:pPr marL="914400" lvl="2">
              <a:buFont typeface="+mj-lt"/>
              <a:buAutoNum type="arabicPeriod"/>
            </a:pPr>
            <a:r>
              <a:rPr lang="en-US" sz="1800" dirty="0"/>
              <a:t>Option to purchase underlying asset that lessee is reasonably certain to exercise</a:t>
            </a:r>
          </a:p>
          <a:p>
            <a:pPr marL="914400" lvl="2">
              <a:buFont typeface="+mj-lt"/>
              <a:buAutoNum type="arabicPeriod"/>
            </a:pPr>
            <a:r>
              <a:rPr lang="en-US" sz="1800" dirty="0"/>
              <a:t>Lease term = major part of remaining economic life of underlying asset</a:t>
            </a:r>
          </a:p>
          <a:p>
            <a:pPr marL="914400" lvl="2">
              <a:buFont typeface="+mj-lt"/>
              <a:buAutoNum type="arabicPeriod"/>
            </a:pPr>
            <a:r>
              <a:rPr lang="en-US" sz="1800" dirty="0"/>
              <a:t>Sum of PV lease payments and PV any residual value guaranteed by lessee ≥ substantially all of the FV of underlying asset</a:t>
            </a:r>
          </a:p>
          <a:p>
            <a:pPr marL="914400" lvl="2">
              <a:buFont typeface="+mj-lt"/>
              <a:buAutoNum type="arabicPeriod"/>
            </a:pPr>
            <a:r>
              <a:rPr lang="en-US" sz="1800" dirty="0"/>
              <a:t>Underlying asset is of such a specialized nature that it is expected to have no alternative use to lessor at end of lease term</a:t>
            </a:r>
          </a:p>
          <a:p>
            <a:endParaRPr lang="en-US" dirty="0"/>
          </a:p>
        </p:txBody>
      </p:sp>
      <p:sp>
        <p:nvSpPr>
          <p:cNvPr id="4" name="Slide Number Placeholder 3">
            <a:extLst>
              <a:ext uri="{FF2B5EF4-FFF2-40B4-BE49-F238E27FC236}">
                <a16:creationId xmlns="" xmlns:a16="http://schemas.microsoft.com/office/drawing/2014/main" id="{46CBE90B-7A6A-43C8-8F10-048B8D9CFE4F}"/>
              </a:ext>
            </a:extLst>
          </p:cNvPr>
          <p:cNvSpPr>
            <a:spLocks noGrp="1"/>
          </p:cNvSpPr>
          <p:nvPr>
            <p:ph type="sldNum" sz="quarter" idx="11"/>
          </p:nvPr>
        </p:nvSpPr>
        <p:spPr/>
        <p:txBody>
          <a:bodyPr/>
          <a:lstStyle/>
          <a:p>
            <a:pPr>
              <a:defRPr/>
            </a:pPr>
            <a:fld id="{216B27D4-CED2-4587-A6F8-29C0030BA98B}" type="slidenum">
              <a:rPr lang="en-US" smtClean="0"/>
              <a:pPr>
                <a:defRPr/>
              </a:pPr>
              <a:t>14</a:t>
            </a:fld>
            <a:endParaRPr lang="en-US" dirty="0"/>
          </a:p>
        </p:txBody>
      </p:sp>
    </p:spTree>
    <p:extLst>
      <p:ext uri="{BB962C8B-B14F-4D97-AF65-F5344CB8AC3E}">
        <p14:creationId xmlns="" xmlns:p14="http://schemas.microsoft.com/office/powerpoint/2010/main" val="4268836718"/>
      </p:ext>
    </p:extLst>
  </p:cSld>
  <p:clrMapOvr>
    <a:masterClrMapping/>
  </p:clrMapOvr>
  <p:transition>
    <p:random/>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84734E6A-BDB5-4274-BF7A-CFD0C71563ED}"/>
              </a:ext>
            </a:extLst>
          </p:cNvPr>
          <p:cNvSpPr>
            <a:spLocks noGrp="1"/>
          </p:cNvSpPr>
          <p:nvPr>
            <p:ph type="title"/>
          </p:nvPr>
        </p:nvSpPr>
        <p:spPr/>
        <p:txBody>
          <a:bodyPr/>
          <a:lstStyle/>
          <a:p>
            <a:r>
              <a:rPr lang="en-US" dirty="0"/>
              <a:t>Lease Classification</a:t>
            </a:r>
          </a:p>
        </p:txBody>
      </p:sp>
      <p:sp>
        <p:nvSpPr>
          <p:cNvPr id="3" name="Content Placeholder 2">
            <a:extLst>
              <a:ext uri="{FF2B5EF4-FFF2-40B4-BE49-F238E27FC236}">
                <a16:creationId xmlns="" xmlns:a16="http://schemas.microsoft.com/office/drawing/2014/main" id="{E5C17C31-030A-4B9C-B4F8-635515465D43}"/>
              </a:ext>
            </a:extLst>
          </p:cNvPr>
          <p:cNvSpPr>
            <a:spLocks noGrp="1"/>
          </p:cNvSpPr>
          <p:nvPr>
            <p:ph idx="1"/>
          </p:nvPr>
        </p:nvSpPr>
        <p:spPr>
          <a:xfrm>
            <a:off x="457200" y="1600200"/>
            <a:ext cx="8229600" cy="4525963"/>
          </a:xfrm>
        </p:spPr>
        <p:txBody>
          <a:bodyPr/>
          <a:lstStyle/>
          <a:p>
            <a:pPr marL="0" lvl="0" indent="0">
              <a:buNone/>
            </a:pPr>
            <a:endParaRPr lang="en-US" sz="1050" dirty="0"/>
          </a:p>
          <a:p>
            <a:pPr marL="0" indent="0">
              <a:buNone/>
            </a:pPr>
            <a:r>
              <a:rPr lang="en-US" sz="2000" dirty="0"/>
              <a:t>When none of the first five criteria are met, two other criteria for direct financing classification should be evaluated (lessor):</a:t>
            </a:r>
          </a:p>
          <a:p>
            <a:endParaRPr lang="en-US" sz="1200" dirty="0"/>
          </a:p>
          <a:p>
            <a:pPr>
              <a:buClrTx/>
              <a:buFont typeface="+mj-lt"/>
              <a:buAutoNum type="arabicPeriod"/>
            </a:pPr>
            <a:r>
              <a:rPr lang="en-US" sz="2000" dirty="0"/>
              <a:t>PV of lease payments + residual value guarantee by third party equals or exceeds substantially all of underlying asset FV.</a:t>
            </a:r>
          </a:p>
          <a:p>
            <a:pPr>
              <a:buClrTx/>
              <a:buFont typeface="+mj-lt"/>
              <a:buAutoNum type="arabicPeriod"/>
            </a:pPr>
            <a:r>
              <a:rPr lang="en-US" sz="2000" dirty="0"/>
              <a:t>It is </a:t>
            </a:r>
            <a:r>
              <a:rPr lang="en-US" sz="2000" b="1" i="1" dirty="0">
                <a:solidFill>
                  <a:srgbClr val="C00000"/>
                </a:solidFill>
              </a:rPr>
              <a:t>probable</a:t>
            </a:r>
            <a:r>
              <a:rPr lang="en-US" sz="2000" b="1" dirty="0">
                <a:solidFill>
                  <a:schemeClr val="accent2"/>
                </a:solidFill>
              </a:rPr>
              <a:t> </a:t>
            </a:r>
            <a:r>
              <a:rPr lang="en-US" sz="2000" dirty="0"/>
              <a:t>that lessor will collect lease payments plus residual value guarantee.</a:t>
            </a:r>
          </a:p>
          <a:p>
            <a:pPr marL="0" indent="0">
              <a:buNone/>
            </a:pPr>
            <a:endParaRPr lang="en-US" sz="1200" dirty="0">
              <a:solidFill>
                <a:srgbClr val="C00000"/>
              </a:solidFill>
            </a:endParaRPr>
          </a:p>
          <a:p>
            <a:pPr marL="0" indent="0">
              <a:buNone/>
            </a:pPr>
            <a:r>
              <a:rPr lang="en-US" sz="2000" i="1" dirty="0">
                <a:solidFill>
                  <a:srgbClr val="C00000"/>
                </a:solidFill>
              </a:rPr>
              <a:t>Both of the above criteria must be met for a lessor to classify as direct financing.  Otherwise, classify as an operating lease.</a:t>
            </a:r>
          </a:p>
          <a:p>
            <a:endParaRPr lang="en-US" dirty="0"/>
          </a:p>
        </p:txBody>
      </p:sp>
      <p:sp>
        <p:nvSpPr>
          <p:cNvPr id="4" name="Slide Number Placeholder 3">
            <a:extLst>
              <a:ext uri="{FF2B5EF4-FFF2-40B4-BE49-F238E27FC236}">
                <a16:creationId xmlns="" xmlns:a16="http://schemas.microsoft.com/office/drawing/2014/main" id="{037C923A-13D4-47F1-88E4-E4D462FBFA91}"/>
              </a:ext>
            </a:extLst>
          </p:cNvPr>
          <p:cNvSpPr>
            <a:spLocks noGrp="1"/>
          </p:cNvSpPr>
          <p:nvPr>
            <p:ph type="sldNum" sz="quarter" idx="11"/>
          </p:nvPr>
        </p:nvSpPr>
        <p:spPr/>
        <p:txBody>
          <a:bodyPr/>
          <a:lstStyle/>
          <a:p>
            <a:pPr>
              <a:defRPr/>
            </a:pPr>
            <a:fld id="{216B27D4-CED2-4587-A6F8-29C0030BA98B}" type="slidenum">
              <a:rPr lang="en-US" smtClean="0"/>
              <a:pPr>
                <a:defRPr/>
              </a:pPr>
              <a:t>15</a:t>
            </a:fld>
            <a:endParaRPr lang="en-US" dirty="0"/>
          </a:p>
        </p:txBody>
      </p:sp>
    </p:spTree>
    <p:extLst>
      <p:ext uri="{BB962C8B-B14F-4D97-AF65-F5344CB8AC3E}">
        <p14:creationId xmlns="" xmlns:p14="http://schemas.microsoft.com/office/powerpoint/2010/main" val="1593721692"/>
      </p:ext>
    </p:extLst>
  </p:cSld>
  <p:clrMapOvr>
    <a:masterClrMapping/>
  </p:clrMapOvr>
  <p:transition>
    <p:random/>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97AB6783-25B9-4A47-804C-A176928FA5CA}"/>
              </a:ext>
            </a:extLst>
          </p:cNvPr>
          <p:cNvSpPr>
            <a:spLocks noGrp="1"/>
          </p:cNvSpPr>
          <p:nvPr>
            <p:ph type="title"/>
          </p:nvPr>
        </p:nvSpPr>
        <p:spPr/>
        <p:txBody>
          <a:bodyPr/>
          <a:lstStyle/>
          <a:p>
            <a:r>
              <a:rPr lang="en-US" dirty="0"/>
              <a:t>Short Term Leases</a:t>
            </a:r>
          </a:p>
        </p:txBody>
      </p:sp>
      <p:sp>
        <p:nvSpPr>
          <p:cNvPr id="3" name="Content Placeholder 2">
            <a:extLst>
              <a:ext uri="{FF2B5EF4-FFF2-40B4-BE49-F238E27FC236}">
                <a16:creationId xmlns="" xmlns:a16="http://schemas.microsoft.com/office/drawing/2014/main" id="{A2646A4B-56EC-4649-A3BC-2768233E9596}"/>
              </a:ext>
            </a:extLst>
          </p:cNvPr>
          <p:cNvSpPr>
            <a:spLocks noGrp="1"/>
          </p:cNvSpPr>
          <p:nvPr>
            <p:ph idx="1"/>
          </p:nvPr>
        </p:nvSpPr>
        <p:spPr>
          <a:xfrm>
            <a:off x="457200" y="1600200"/>
            <a:ext cx="8229600" cy="4525963"/>
          </a:xfrm>
        </p:spPr>
        <p:txBody>
          <a:bodyPr/>
          <a:lstStyle/>
          <a:p>
            <a:pPr marL="0" indent="0">
              <a:buNone/>
            </a:pPr>
            <a:r>
              <a:rPr lang="en-US" sz="2200" dirty="0"/>
              <a:t>Two criteria for short-term leases:</a:t>
            </a:r>
          </a:p>
          <a:p>
            <a:r>
              <a:rPr lang="en-US" sz="2000" dirty="0"/>
              <a:t>Lease term of 12 months or less</a:t>
            </a:r>
          </a:p>
          <a:p>
            <a:r>
              <a:rPr lang="en-US" sz="2000" dirty="0"/>
              <a:t>No option to purchase underlying asset that lessee is reasonably certain to exercise</a:t>
            </a:r>
          </a:p>
          <a:p>
            <a:pPr marL="285750" indent="-285750">
              <a:buFont typeface="Arial" panose="020B0604020202020204" pitchFamily="34" charset="0"/>
              <a:buChar char="•"/>
            </a:pPr>
            <a:endParaRPr lang="en-US" sz="1200" dirty="0"/>
          </a:p>
          <a:p>
            <a:pPr marL="0" indent="0">
              <a:buNone/>
            </a:pPr>
            <a:r>
              <a:rPr lang="en-US" sz="2200" dirty="0"/>
              <a:t>If short-term lease, lessee can elect not to apply recognition requirements (no balance sheet gross-up for ROU asset and related lease liability)</a:t>
            </a:r>
          </a:p>
          <a:p>
            <a:r>
              <a:rPr lang="en-US" sz="2000" dirty="0"/>
              <a:t>Recognize lease payments in P&amp;L on straight-line basis</a:t>
            </a:r>
          </a:p>
          <a:p>
            <a:r>
              <a:rPr lang="en-US" sz="2000" dirty="0"/>
              <a:t>Recognize variable lease payments as they are incurred</a:t>
            </a:r>
          </a:p>
          <a:p>
            <a:pPr marL="0" indent="0">
              <a:buNone/>
            </a:pPr>
            <a:endParaRPr lang="en-US" sz="1200" dirty="0"/>
          </a:p>
          <a:p>
            <a:pPr marL="0" indent="0">
              <a:buNone/>
            </a:pPr>
            <a:r>
              <a:rPr lang="en-US" sz="2000" dirty="0"/>
              <a:t>Accounting policy must be made by class of underlying asset and be disclosed </a:t>
            </a:r>
          </a:p>
          <a:p>
            <a:pPr marL="0" indent="0">
              <a:buNone/>
            </a:pPr>
            <a:endParaRPr lang="en-US" dirty="0"/>
          </a:p>
        </p:txBody>
      </p:sp>
      <p:sp>
        <p:nvSpPr>
          <p:cNvPr id="4" name="Slide Number Placeholder 3">
            <a:extLst>
              <a:ext uri="{FF2B5EF4-FFF2-40B4-BE49-F238E27FC236}">
                <a16:creationId xmlns="" xmlns:a16="http://schemas.microsoft.com/office/drawing/2014/main" id="{50793187-759B-4776-A912-6161D60D99D2}"/>
              </a:ext>
            </a:extLst>
          </p:cNvPr>
          <p:cNvSpPr>
            <a:spLocks noGrp="1"/>
          </p:cNvSpPr>
          <p:nvPr>
            <p:ph type="sldNum" sz="quarter" idx="11"/>
          </p:nvPr>
        </p:nvSpPr>
        <p:spPr/>
        <p:txBody>
          <a:bodyPr/>
          <a:lstStyle/>
          <a:p>
            <a:pPr>
              <a:defRPr/>
            </a:pPr>
            <a:fld id="{216B27D4-CED2-4587-A6F8-29C0030BA98B}" type="slidenum">
              <a:rPr lang="en-US" smtClean="0"/>
              <a:pPr>
                <a:defRPr/>
              </a:pPr>
              <a:t>16</a:t>
            </a:fld>
            <a:endParaRPr lang="en-US" dirty="0"/>
          </a:p>
        </p:txBody>
      </p:sp>
    </p:spTree>
    <p:extLst>
      <p:ext uri="{BB962C8B-B14F-4D97-AF65-F5344CB8AC3E}">
        <p14:creationId xmlns="" xmlns:p14="http://schemas.microsoft.com/office/powerpoint/2010/main" val="2667960795"/>
      </p:ext>
    </p:extLst>
  </p:cSld>
  <p:clrMapOvr>
    <a:masterClrMapping/>
  </p:clrMapOvr>
  <p:transition>
    <p:random/>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1F9C15E6-08EB-4A31-A1BC-C1AA7DFBE55C}"/>
              </a:ext>
            </a:extLst>
          </p:cNvPr>
          <p:cNvSpPr>
            <a:spLocks noGrp="1"/>
          </p:cNvSpPr>
          <p:nvPr>
            <p:ph type="title"/>
          </p:nvPr>
        </p:nvSpPr>
        <p:spPr/>
        <p:txBody>
          <a:bodyPr/>
          <a:lstStyle/>
          <a:p>
            <a:r>
              <a:rPr lang="en-US" dirty="0"/>
              <a:t>Lease Term and Payments	</a:t>
            </a:r>
          </a:p>
        </p:txBody>
      </p:sp>
      <p:sp>
        <p:nvSpPr>
          <p:cNvPr id="6" name="Content Placeholder 5">
            <a:extLst>
              <a:ext uri="{FF2B5EF4-FFF2-40B4-BE49-F238E27FC236}">
                <a16:creationId xmlns="" xmlns:a16="http://schemas.microsoft.com/office/drawing/2014/main" id="{1435935F-5F42-4D8B-B454-A51AF169693F}"/>
              </a:ext>
            </a:extLst>
          </p:cNvPr>
          <p:cNvSpPr>
            <a:spLocks noGrp="1"/>
          </p:cNvSpPr>
          <p:nvPr>
            <p:ph idx="1"/>
          </p:nvPr>
        </p:nvSpPr>
        <p:spPr>
          <a:xfrm>
            <a:off x="457200" y="1752600"/>
            <a:ext cx="3733800" cy="4373563"/>
          </a:xfrm>
          <a:ln>
            <a:solidFill>
              <a:schemeClr val="tx1"/>
            </a:solidFill>
          </a:ln>
        </p:spPr>
        <p:txBody>
          <a:bodyPr/>
          <a:lstStyle/>
          <a:p>
            <a:pPr marL="0" indent="0" algn="ctr">
              <a:buNone/>
            </a:pPr>
            <a:r>
              <a:rPr lang="en-US" sz="1800" b="1" dirty="0">
                <a:solidFill>
                  <a:schemeClr val="tx2"/>
                </a:solidFill>
              </a:rPr>
              <a:t>Lease Term</a:t>
            </a:r>
          </a:p>
          <a:p>
            <a:pPr lvl="1"/>
            <a:r>
              <a:rPr lang="en-US" sz="1800" dirty="0"/>
              <a:t>Estimated as the non-cancellable period of the lease</a:t>
            </a:r>
          </a:p>
          <a:p>
            <a:pPr lvl="1"/>
            <a:r>
              <a:rPr lang="en-US" sz="1800" dirty="0"/>
              <a:t>Include periods under option to extend IF lessee is </a:t>
            </a:r>
            <a:r>
              <a:rPr lang="en-US" sz="1800" i="1" dirty="0"/>
              <a:t>reasonably certain</a:t>
            </a:r>
            <a:r>
              <a:rPr lang="en-US" sz="1800" dirty="0"/>
              <a:t> to exercise option</a:t>
            </a:r>
          </a:p>
          <a:p>
            <a:pPr lvl="1"/>
            <a:r>
              <a:rPr lang="en-US" sz="1800" dirty="0"/>
              <a:t>Include periods under option to terminate IF lessee has </a:t>
            </a:r>
            <a:r>
              <a:rPr lang="en-US" sz="1800" i="1" dirty="0"/>
              <a:t>is reasonably certain NOT to exercise </a:t>
            </a:r>
            <a:r>
              <a:rPr lang="en-US" sz="1800" dirty="0"/>
              <a:t>option</a:t>
            </a:r>
          </a:p>
          <a:p>
            <a:pPr lvl="1"/>
            <a:r>
              <a:rPr lang="en-US" sz="1800" dirty="0"/>
              <a:t>Same analysis for purchase options</a:t>
            </a:r>
          </a:p>
          <a:p>
            <a:pPr marL="0" indent="0" algn="ctr">
              <a:buNone/>
            </a:pPr>
            <a:endParaRPr lang="en-US" dirty="0"/>
          </a:p>
        </p:txBody>
      </p:sp>
      <p:sp>
        <p:nvSpPr>
          <p:cNvPr id="7" name="TextBox 6">
            <a:extLst>
              <a:ext uri="{FF2B5EF4-FFF2-40B4-BE49-F238E27FC236}">
                <a16:creationId xmlns="" xmlns:a16="http://schemas.microsoft.com/office/drawing/2014/main" id="{960638A5-E4F3-4688-93D3-7319BDCE9B41}"/>
              </a:ext>
            </a:extLst>
          </p:cNvPr>
          <p:cNvSpPr txBox="1"/>
          <p:nvPr/>
        </p:nvSpPr>
        <p:spPr>
          <a:xfrm>
            <a:off x="457200" y="1265238"/>
            <a:ext cx="6705600" cy="400110"/>
          </a:xfrm>
          <a:prstGeom prst="rect">
            <a:avLst/>
          </a:prstGeom>
          <a:noFill/>
        </p:spPr>
        <p:txBody>
          <a:bodyPr wrap="square" rtlCol="0">
            <a:spAutoFit/>
          </a:bodyPr>
          <a:lstStyle/>
          <a:p>
            <a:r>
              <a:rPr lang="en-US" sz="2000" b="1" dirty="0">
                <a:solidFill>
                  <a:schemeClr val="tx2"/>
                </a:solidFill>
                <a:latin typeface="Gill Sans MT" panose="020B0502020104020203" pitchFamily="34" charset="0"/>
              </a:rPr>
              <a:t>Two elements form basis for PV of lease payments:</a:t>
            </a:r>
            <a:endParaRPr lang="en-US" sz="2000" b="1" dirty="0">
              <a:latin typeface="Gill Sans MT" panose="020B0502020104020203" pitchFamily="34" charset="0"/>
            </a:endParaRPr>
          </a:p>
        </p:txBody>
      </p:sp>
      <p:sp>
        <p:nvSpPr>
          <p:cNvPr id="10" name="Rectangle 9">
            <a:extLst>
              <a:ext uri="{FF2B5EF4-FFF2-40B4-BE49-F238E27FC236}">
                <a16:creationId xmlns="" xmlns:a16="http://schemas.microsoft.com/office/drawing/2014/main" id="{6AB36438-C57B-4C24-AC1D-8D7FC18EB182}"/>
              </a:ext>
            </a:extLst>
          </p:cNvPr>
          <p:cNvSpPr/>
          <p:nvPr/>
        </p:nvSpPr>
        <p:spPr>
          <a:xfrm>
            <a:off x="4572000" y="1787049"/>
            <a:ext cx="4191000" cy="3970318"/>
          </a:xfrm>
          <a:prstGeom prst="rect">
            <a:avLst/>
          </a:prstGeom>
          <a:ln>
            <a:solidFill>
              <a:schemeClr val="tx1"/>
            </a:solidFill>
          </a:ln>
        </p:spPr>
        <p:txBody>
          <a:bodyPr wrap="square">
            <a:spAutoFit/>
          </a:bodyPr>
          <a:lstStyle/>
          <a:p>
            <a:pPr algn="ctr"/>
            <a:r>
              <a:rPr lang="en-US" b="1" dirty="0">
                <a:solidFill>
                  <a:schemeClr val="tx2"/>
                </a:solidFill>
                <a:latin typeface="Gill Sans MT" panose="020B0502020104020203" pitchFamily="34" charset="0"/>
              </a:rPr>
              <a:t>Lease Payments (Rentals)</a:t>
            </a:r>
          </a:p>
          <a:p>
            <a:pPr marL="742950" lvl="1" indent="-285750">
              <a:buFont typeface="Arial" panose="020B0604020202020204" pitchFamily="34" charset="0"/>
              <a:buChar char="•"/>
            </a:pPr>
            <a:r>
              <a:rPr lang="en-US" dirty="0">
                <a:latin typeface="Gill Sans MT" panose="020B0502020104020203" pitchFamily="34" charset="0"/>
              </a:rPr>
              <a:t>Fixed lease payments (less incentives to be paid by lessor)</a:t>
            </a:r>
          </a:p>
          <a:p>
            <a:pPr marL="742950" lvl="1" indent="-285750">
              <a:buFont typeface="Arial" panose="020B0604020202020204" pitchFamily="34" charset="0"/>
              <a:buChar char="•"/>
            </a:pPr>
            <a:r>
              <a:rPr lang="en-US" dirty="0">
                <a:latin typeface="Gill Sans MT" panose="020B0502020104020203" pitchFamily="34" charset="0"/>
              </a:rPr>
              <a:t>Variable payments tied to an index</a:t>
            </a:r>
          </a:p>
          <a:p>
            <a:pPr marL="742950" lvl="1" indent="-285750">
              <a:buFont typeface="Arial" panose="020B0604020202020204" pitchFamily="34" charset="0"/>
              <a:buChar char="•"/>
            </a:pPr>
            <a:r>
              <a:rPr lang="en-US" dirty="0">
                <a:latin typeface="Gill Sans MT" panose="020B0502020104020203" pitchFamily="34" charset="0"/>
              </a:rPr>
              <a:t>Variable payments which are in-substance fixed payments </a:t>
            </a:r>
          </a:p>
          <a:p>
            <a:pPr marL="742950" lvl="1" indent="-285750">
              <a:buFont typeface="Arial" panose="020B0604020202020204" pitchFamily="34" charset="0"/>
              <a:buChar char="•"/>
            </a:pPr>
            <a:r>
              <a:rPr lang="en-US" dirty="0">
                <a:latin typeface="Gill Sans MT" panose="020B0502020104020203" pitchFamily="34" charset="0"/>
              </a:rPr>
              <a:t>Residual value guarantees (probable amount)</a:t>
            </a:r>
          </a:p>
          <a:p>
            <a:pPr marL="742950" lvl="1" indent="-285750">
              <a:buFont typeface="Arial" panose="020B0604020202020204" pitchFamily="34" charset="0"/>
              <a:buChar char="•"/>
            </a:pPr>
            <a:r>
              <a:rPr lang="en-US" dirty="0">
                <a:latin typeface="Gill Sans MT" panose="020B0502020104020203" pitchFamily="34" charset="0"/>
              </a:rPr>
              <a:t>Exercise price of purchase option IF lessee is reasonably certain </a:t>
            </a:r>
            <a:r>
              <a:rPr lang="en-US" i="1" dirty="0">
                <a:latin typeface="Gill Sans MT" panose="020B0502020104020203" pitchFamily="34" charset="0"/>
              </a:rPr>
              <a:t>to exercise </a:t>
            </a:r>
            <a:r>
              <a:rPr lang="en-US" dirty="0">
                <a:latin typeface="Gill Sans MT" panose="020B0502020104020203" pitchFamily="34" charset="0"/>
              </a:rPr>
              <a:t>option</a:t>
            </a:r>
          </a:p>
          <a:p>
            <a:pPr marL="742950" lvl="1" indent="-285750">
              <a:buFont typeface="Arial" panose="020B0604020202020204" pitchFamily="34" charset="0"/>
              <a:buChar char="•"/>
            </a:pPr>
            <a:r>
              <a:rPr lang="en-US" dirty="0">
                <a:latin typeface="Gill Sans MT" panose="020B0502020104020203" pitchFamily="34" charset="0"/>
              </a:rPr>
              <a:t>Termination penalties IF lease term reflects lessee exercising option</a:t>
            </a:r>
          </a:p>
          <a:p>
            <a:pPr marL="742950" lvl="1" indent="-285750">
              <a:buFont typeface="Arial" panose="020B0604020202020204" pitchFamily="34" charset="0"/>
              <a:buChar char="•"/>
            </a:pPr>
            <a:r>
              <a:rPr lang="en-US" dirty="0">
                <a:latin typeface="Gill Sans MT" panose="020B0502020104020203" pitchFamily="34" charset="0"/>
              </a:rPr>
              <a:t>Fees paid to structure an SPE</a:t>
            </a:r>
          </a:p>
        </p:txBody>
      </p:sp>
      <p:sp>
        <p:nvSpPr>
          <p:cNvPr id="3" name="Slide Number Placeholder 2">
            <a:extLst>
              <a:ext uri="{FF2B5EF4-FFF2-40B4-BE49-F238E27FC236}">
                <a16:creationId xmlns="" xmlns:a16="http://schemas.microsoft.com/office/drawing/2014/main" id="{F28DEBD3-BEFC-4B2A-A041-7E64CE14A4DE}"/>
              </a:ext>
            </a:extLst>
          </p:cNvPr>
          <p:cNvSpPr>
            <a:spLocks noGrp="1"/>
          </p:cNvSpPr>
          <p:nvPr>
            <p:ph type="sldNum" sz="quarter" idx="11"/>
          </p:nvPr>
        </p:nvSpPr>
        <p:spPr/>
        <p:txBody>
          <a:bodyPr/>
          <a:lstStyle/>
          <a:p>
            <a:pPr>
              <a:defRPr/>
            </a:pPr>
            <a:fld id="{216B27D4-CED2-4587-A6F8-29C0030BA98B}" type="slidenum">
              <a:rPr lang="en-US" smtClean="0"/>
              <a:pPr>
                <a:defRPr/>
              </a:pPr>
              <a:t>17</a:t>
            </a:fld>
            <a:endParaRPr lang="en-US" dirty="0"/>
          </a:p>
        </p:txBody>
      </p:sp>
    </p:spTree>
    <p:extLst>
      <p:ext uri="{BB962C8B-B14F-4D97-AF65-F5344CB8AC3E}">
        <p14:creationId xmlns="" xmlns:p14="http://schemas.microsoft.com/office/powerpoint/2010/main" val="2723530247"/>
      </p:ext>
    </p:extLst>
  </p:cSld>
  <p:clrMapOvr>
    <a:masterClrMapping/>
  </p:clrMapOvr>
  <p:transition>
    <p:random/>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304800" y="411162"/>
            <a:ext cx="8839200" cy="1036638"/>
          </a:xfrm>
        </p:spPr>
        <p:txBody>
          <a:bodyPr/>
          <a:lstStyle/>
          <a:p>
            <a:r>
              <a:rPr lang="en-US" altLang="en-US" dirty="0"/>
              <a:t>Lessee Accounting</a:t>
            </a:r>
          </a:p>
        </p:txBody>
      </p:sp>
      <p:sp>
        <p:nvSpPr>
          <p:cNvPr id="6147" name="Content Placeholder 2"/>
          <p:cNvSpPr>
            <a:spLocks noGrp="1"/>
          </p:cNvSpPr>
          <p:nvPr>
            <p:ph idx="1"/>
          </p:nvPr>
        </p:nvSpPr>
        <p:spPr>
          <a:xfrm>
            <a:off x="304800" y="1905000"/>
            <a:ext cx="8534400" cy="3916363"/>
          </a:xfrm>
        </p:spPr>
        <p:txBody>
          <a:bodyPr/>
          <a:lstStyle/>
          <a:p>
            <a:r>
              <a:rPr lang="en-US" altLang="en-US" sz="2600" dirty="0"/>
              <a:t>Step 3: Identify the Lease Term </a:t>
            </a:r>
          </a:p>
          <a:p>
            <a:pPr lvl="1"/>
            <a:r>
              <a:rPr lang="en-US" sz="2000" dirty="0"/>
              <a:t>Estimated as the non-cancellable period of the lease</a:t>
            </a:r>
          </a:p>
          <a:p>
            <a:pPr lvl="1"/>
            <a:r>
              <a:rPr lang="en-US" sz="2000" dirty="0"/>
              <a:t>Include periods under option to extend IF lessee is </a:t>
            </a:r>
            <a:r>
              <a:rPr lang="en-US" sz="2000" i="1" dirty="0"/>
              <a:t>reasonably certain</a:t>
            </a:r>
            <a:r>
              <a:rPr lang="en-US" sz="2000" dirty="0"/>
              <a:t> to exercise option. </a:t>
            </a:r>
            <a:r>
              <a:rPr lang="en-US" sz="2000" dirty="0">
                <a:solidFill>
                  <a:srgbClr val="D11242"/>
                </a:solidFill>
              </a:rPr>
              <a:t>Includes assessment of economic incentives</a:t>
            </a:r>
          </a:p>
          <a:p>
            <a:pPr marL="0" indent="0">
              <a:buNone/>
            </a:pPr>
            <a:endParaRPr lang="en-US" sz="1600" dirty="0">
              <a:solidFill>
                <a:srgbClr val="D11242"/>
              </a:solidFill>
            </a:endParaRPr>
          </a:p>
        </p:txBody>
      </p:sp>
      <p:sp>
        <p:nvSpPr>
          <p:cNvPr id="2" name="Slide Number Placeholder 1">
            <a:extLst>
              <a:ext uri="{FF2B5EF4-FFF2-40B4-BE49-F238E27FC236}">
                <a16:creationId xmlns="" xmlns:a16="http://schemas.microsoft.com/office/drawing/2014/main" id="{0155FED7-19E3-4C9F-BDA5-409A0C40E548}"/>
              </a:ext>
            </a:extLst>
          </p:cNvPr>
          <p:cNvSpPr>
            <a:spLocks noGrp="1"/>
          </p:cNvSpPr>
          <p:nvPr>
            <p:ph type="sldNum" sz="quarter" idx="11"/>
          </p:nvPr>
        </p:nvSpPr>
        <p:spPr/>
        <p:txBody>
          <a:bodyPr/>
          <a:lstStyle/>
          <a:p>
            <a:pPr>
              <a:defRPr/>
            </a:pPr>
            <a:fld id="{216B27D4-CED2-4587-A6F8-29C0030BA98B}" type="slidenum">
              <a:rPr lang="en-US" smtClean="0"/>
              <a:pPr>
                <a:defRPr/>
              </a:pPr>
              <a:t>18</a:t>
            </a:fld>
            <a:endParaRPr lang="en-US" dirty="0"/>
          </a:p>
        </p:txBody>
      </p:sp>
    </p:spTree>
    <p:extLst>
      <p:ext uri="{BB962C8B-B14F-4D97-AF65-F5344CB8AC3E}">
        <p14:creationId xmlns="" xmlns:p14="http://schemas.microsoft.com/office/powerpoint/2010/main" val="2011098733"/>
      </p:ext>
    </p:extLst>
  </p:cSld>
  <p:clrMapOvr>
    <a:masterClrMapping/>
  </p:clrMapOvr>
  <p:transition>
    <p:random/>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907030E-B9E2-47B9-8EE0-6B1D2D5BA36F}"/>
              </a:ext>
            </a:extLst>
          </p:cNvPr>
          <p:cNvSpPr>
            <a:spLocks noGrp="1"/>
          </p:cNvSpPr>
          <p:nvPr>
            <p:ph type="title"/>
          </p:nvPr>
        </p:nvSpPr>
        <p:spPr/>
        <p:txBody>
          <a:bodyPr/>
          <a:lstStyle/>
          <a:p>
            <a:r>
              <a:rPr lang="en-US" dirty="0"/>
              <a:t>Lease Term</a:t>
            </a:r>
          </a:p>
        </p:txBody>
      </p:sp>
      <p:sp>
        <p:nvSpPr>
          <p:cNvPr id="3" name="Content Placeholder 2">
            <a:extLst>
              <a:ext uri="{FF2B5EF4-FFF2-40B4-BE49-F238E27FC236}">
                <a16:creationId xmlns="" xmlns:a16="http://schemas.microsoft.com/office/drawing/2014/main" id="{472ACBBF-616C-4546-8432-499A59BF5CAC}"/>
              </a:ext>
            </a:extLst>
          </p:cNvPr>
          <p:cNvSpPr>
            <a:spLocks noGrp="1"/>
          </p:cNvSpPr>
          <p:nvPr>
            <p:ph idx="1"/>
          </p:nvPr>
        </p:nvSpPr>
        <p:spPr/>
        <p:txBody>
          <a:bodyPr/>
          <a:lstStyle/>
          <a:p>
            <a:r>
              <a:rPr lang="en-US" sz="2400" i="1" dirty="0"/>
              <a:t>Reasonably certain</a:t>
            </a:r>
            <a:r>
              <a:rPr lang="en-US" sz="2400" dirty="0"/>
              <a:t> is a high threshold substantially the same as </a:t>
            </a:r>
            <a:r>
              <a:rPr lang="en-US" sz="2400" i="1" dirty="0"/>
              <a:t>reasonably assured</a:t>
            </a:r>
            <a:r>
              <a:rPr lang="en-US" sz="2400" dirty="0"/>
              <a:t> in existing U.S. GAAP. </a:t>
            </a:r>
          </a:p>
          <a:p>
            <a:pPr marL="622300" lvl="1">
              <a:buFont typeface="Arial" panose="020B0604020202020204" pitchFamily="34" charset="0"/>
              <a:buChar char="­"/>
            </a:pPr>
            <a:r>
              <a:rPr lang="en-US" sz="2200" dirty="0"/>
              <a:t>Includes assessment of economic incentives.</a:t>
            </a:r>
          </a:p>
          <a:p>
            <a:pPr marL="285750" indent="-285750">
              <a:buFont typeface="Arial" panose="020B0604020202020204" pitchFamily="34" charset="0"/>
              <a:buChar char="•"/>
            </a:pPr>
            <a:endParaRPr lang="en-US" sz="2400" dirty="0"/>
          </a:p>
          <a:p>
            <a:r>
              <a:rPr lang="en-US" sz="2400" dirty="0"/>
              <a:t>Reassess the lease term only upon the occurrence of a significant event or change in circumstances that are within the control of the lessee. </a:t>
            </a:r>
          </a:p>
          <a:p>
            <a:endParaRPr lang="en-US" dirty="0"/>
          </a:p>
        </p:txBody>
      </p:sp>
      <p:sp>
        <p:nvSpPr>
          <p:cNvPr id="4" name="Slide Number Placeholder 3">
            <a:extLst>
              <a:ext uri="{FF2B5EF4-FFF2-40B4-BE49-F238E27FC236}">
                <a16:creationId xmlns="" xmlns:a16="http://schemas.microsoft.com/office/drawing/2014/main" id="{6BD406E0-FA56-40BC-B6A4-DA47ECD57C82}"/>
              </a:ext>
            </a:extLst>
          </p:cNvPr>
          <p:cNvSpPr>
            <a:spLocks noGrp="1"/>
          </p:cNvSpPr>
          <p:nvPr>
            <p:ph type="sldNum" sz="quarter" idx="11"/>
          </p:nvPr>
        </p:nvSpPr>
        <p:spPr/>
        <p:txBody>
          <a:bodyPr/>
          <a:lstStyle/>
          <a:p>
            <a:pPr>
              <a:defRPr/>
            </a:pPr>
            <a:fld id="{216B27D4-CED2-4587-A6F8-29C0030BA98B}" type="slidenum">
              <a:rPr lang="en-US" smtClean="0"/>
              <a:pPr>
                <a:defRPr/>
              </a:pPr>
              <a:t>19</a:t>
            </a:fld>
            <a:endParaRPr lang="en-US" dirty="0"/>
          </a:p>
        </p:txBody>
      </p:sp>
    </p:spTree>
    <p:extLst>
      <p:ext uri="{BB962C8B-B14F-4D97-AF65-F5344CB8AC3E}">
        <p14:creationId xmlns="" xmlns:p14="http://schemas.microsoft.com/office/powerpoint/2010/main" val="3822669271"/>
      </p:ext>
    </p:extLst>
  </p:cSld>
  <p:clrMapOvr>
    <a:masterClrMapping/>
  </p:clrMapOvr>
  <p:transition>
    <p:random/>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752600"/>
            <a:ext cx="7772400" cy="2133600"/>
          </a:xfrm>
        </p:spPr>
        <p:txBody>
          <a:bodyPr/>
          <a:lstStyle/>
          <a:p>
            <a:r>
              <a:rPr lang="en-US" sz="7200" dirty="0">
                <a:solidFill>
                  <a:srgbClr val="C00000"/>
                </a:solidFill>
              </a:rPr>
              <a:t>New Lease Standard </a:t>
            </a:r>
            <a:br>
              <a:rPr lang="en-US" sz="7200" dirty="0">
                <a:solidFill>
                  <a:srgbClr val="C00000"/>
                </a:solidFill>
              </a:rPr>
            </a:br>
            <a:r>
              <a:rPr lang="en-US" sz="7200" dirty="0">
                <a:solidFill>
                  <a:srgbClr val="C00000"/>
                </a:solidFill>
              </a:rPr>
              <a:t>ASC Topic 842	</a:t>
            </a:r>
            <a:endParaRPr lang="en-US" sz="7200" b="1" dirty="0">
              <a:solidFill>
                <a:srgbClr val="C00000"/>
              </a:solidFill>
            </a:endParaRPr>
          </a:p>
        </p:txBody>
      </p:sp>
    </p:spTree>
    <p:extLst>
      <p:ext uri="{BB962C8B-B14F-4D97-AF65-F5344CB8AC3E}">
        <p14:creationId xmlns="" xmlns:p14="http://schemas.microsoft.com/office/powerpoint/2010/main" val="2472729780"/>
      </p:ext>
    </p:extLst>
  </p:cSld>
  <p:clrMapOvr>
    <a:masterClrMapping/>
  </p:clrMapOvr>
  <p:transition>
    <p:random/>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FC68C5B-43E3-4D9E-838A-E1E1543D6D89}"/>
              </a:ext>
            </a:extLst>
          </p:cNvPr>
          <p:cNvSpPr>
            <a:spLocks noGrp="1"/>
          </p:cNvSpPr>
          <p:nvPr>
            <p:ph type="title"/>
          </p:nvPr>
        </p:nvSpPr>
        <p:spPr/>
        <p:txBody>
          <a:bodyPr/>
          <a:lstStyle/>
          <a:p>
            <a:r>
              <a:rPr lang="en-US" dirty="0"/>
              <a:t>Lessee Accounting</a:t>
            </a:r>
          </a:p>
        </p:txBody>
      </p:sp>
      <p:sp>
        <p:nvSpPr>
          <p:cNvPr id="3" name="Content Placeholder 2">
            <a:extLst>
              <a:ext uri="{FF2B5EF4-FFF2-40B4-BE49-F238E27FC236}">
                <a16:creationId xmlns="" xmlns:a16="http://schemas.microsoft.com/office/drawing/2014/main" id="{0D3C8240-7A56-4488-A71D-8ECE790FCFAD}"/>
              </a:ext>
            </a:extLst>
          </p:cNvPr>
          <p:cNvSpPr>
            <a:spLocks noGrp="1"/>
          </p:cNvSpPr>
          <p:nvPr>
            <p:ph idx="1"/>
          </p:nvPr>
        </p:nvSpPr>
        <p:spPr>
          <a:xfrm>
            <a:off x="457200" y="1600200"/>
            <a:ext cx="8229600" cy="4525963"/>
          </a:xfrm>
        </p:spPr>
        <p:txBody>
          <a:bodyPr/>
          <a:lstStyle/>
          <a:p>
            <a:r>
              <a:rPr lang="en-US" sz="2600" dirty="0"/>
              <a:t>Step 4: Identify Lease Payments</a:t>
            </a:r>
          </a:p>
          <a:p>
            <a:pPr lvl="1"/>
            <a:r>
              <a:rPr lang="en-US" sz="1800" dirty="0"/>
              <a:t>Fixed lease payments (</a:t>
            </a:r>
            <a:r>
              <a:rPr lang="en-US" sz="1800" dirty="0">
                <a:solidFill>
                  <a:srgbClr val="D11242"/>
                </a:solidFill>
              </a:rPr>
              <a:t>less</a:t>
            </a:r>
            <a:r>
              <a:rPr lang="en-US" sz="1800" dirty="0"/>
              <a:t> </a:t>
            </a:r>
            <a:r>
              <a:rPr lang="en-US" sz="1800" dirty="0">
                <a:solidFill>
                  <a:srgbClr val="D11242"/>
                </a:solidFill>
              </a:rPr>
              <a:t>incentives to be paid by lessor</a:t>
            </a:r>
            <a:r>
              <a:rPr lang="en-US" sz="1800" dirty="0"/>
              <a:t>)</a:t>
            </a:r>
          </a:p>
          <a:p>
            <a:pPr lvl="1"/>
            <a:r>
              <a:rPr lang="en-US" sz="1800" dirty="0"/>
              <a:t>Variable payments tied to an index (i.e.</a:t>
            </a:r>
            <a:r>
              <a:rPr lang="en-US" sz="1800" dirty="0">
                <a:solidFill>
                  <a:srgbClr val="FF0000"/>
                </a:solidFill>
              </a:rPr>
              <a:t> </a:t>
            </a:r>
            <a:r>
              <a:rPr lang="en-US" sz="1800" dirty="0">
                <a:solidFill>
                  <a:srgbClr val="D11242"/>
                </a:solidFill>
              </a:rPr>
              <a:t>CPI</a:t>
            </a:r>
            <a:r>
              <a:rPr lang="en-US" sz="1800" dirty="0"/>
              <a:t>). </a:t>
            </a:r>
            <a:r>
              <a:rPr lang="en-US" sz="1800" dirty="0">
                <a:solidFill>
                  <a:srgbClr val="D11242"/>
                </a:solidFill>
              </a:rPr>
              <a:t>Measurement based on the rate at commencement</a:t>
            </a:r>
          </a:p>
          <a:p>
            <a:pPr lvl="1"/>
            <a:r>
              <a:rPr lang="en-US" sz="1800" dirty="0"/>
              <a:t>Variable payments which are in-substance fixed payments </a:t>
            </a:r>
          </a:p>
          <a:p>
            <a:pPr lvl="1"/>
            <a:r>
              <a:rPr lang="en-US" sz="1800" dirty="0"/>
              <a:t>Residual value guarantees (probable amount)</a:t>
            </a:r>
          </a:p>
          <a:p>
            <a:pPr lvl="1"/>
            <a:r>
              <a:rPr lang="en-US" sz="1800" dirty="0"/>
              <a:t>Exercise price of purchase option IF lessee is reasonably certain </a:t>
            </a:r>
            <a:r>
              <a:rPr lang="en-US" sz="1800" i="1" dirty="0"/>
              <a:t>to exercise </a:t>
            </a:r>
            <a:r>
              <a:rPr lang="en-US" sz="1800" dirty="0"/>
              <a:t>option</a:t>
            </a:r>
          </a:p>
          <a:p>
            <a:pPr lvl="1"/>
            <a:r>
              <a:rPr lang="en-US" sz="1800" dirty="0"/>
              <a:t>Termination penalties IF lease term reflects lessee exercising option</a:t>
            </a:r>
          </a:p>
          <a:p>
            <a:pPr lvl="1">
              <a:buClr>
                <a:schemeClr val="tx1"/>
              </a:buClr>
            </a:pPr>
            <a:r>
              <a:rPr lang="en-US" sz="1800" dirty="0">
                <a:solidFill>
                  <a:srgbClr val="D11242"/>
                </a:solidFill>
              </a:rPr>
              <a:t>%Rent or Triple Net Leases???</a:t>
            </a:r>
          </a:p>
          <a:p>
            <a:endParaRPr lang="en-US" dirty="0"/>
          </a:p>
        </p:txBody>
      </p:sp>
      <p:sp>
        <p:nvSpPr>
          <p:cNvPr id="4" name="Slide Number Placeholder 3">
            <a:extLst>
              <a:ext uri="{FF2B5EF4-FFF2-40B4-BE49-F238E27FC236}">
                <a16:creationId xmlns="" xmlns:a16="http://schemas.microsoft.com/office/drawing/2014/main" id="{43C2C38D-6843-4A44-915A-772863576FBF}"/>
              </a:ext>
            </a:extLst>
          </p:cNvPr>
          <p:cNvSpPr>
            <a:spLocks noGrp="1"/>
          </p:cNvSpPr>
          <p:nvPr>
            <p:ph type="sldNum" sz="quarter" idx="11"/>
          </p:nvPr>
        </p:nvSpPr>
        <p:spPr/>
        <p:txBody>
          <a:bodyPr/>
          <a:lstStyle/>
          <a:p>
            <a:pPr>
              <a:defRPr/>
            </a:pPr>
            <a:fld id="{216B27D4-CED2-4587-A6F8-29C0030BA98B}" type="slidenum">
              <a:rPr lang="en-US" smtClean="0"/>
              <a:pPr>
                <a:defRPr/>
              </a:pPr>
              <a:t>20</a:t>
            </a:fld>
            <a:endParaRPr lang="en-US" dirty="0"/>
          </a:p>
        </p:txBody>
      </p:sp>
    </p:spTree>
    <p:extLst>
      <p:ext uri="{BB962C8B-B14F-4D97-AF65-F5344CB8AC3E}">
        <p14:creationId xmlns="" xmlns:p14="http://schemas.microsoft.com/office/powerpoint/2010/main" val="1766545778"/>
      </p:ext>
    </p:extLst>
  </p:cSld>
  <p:clrMapOvr>
    <a:masterClrMapping/>
  </p:clrMapOvr>
  <p:transition>
    <p:random/>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6BCE891D-0A0C-407A-85BD-5A77CEF8D64A}"/>
              </a:ext>
            </a:extLst>
          </p:cNvPr>
          <p:cNvSpPr>
            <a:spLocks noGrp="1"/>
          </p:cNvSpPr>
          <p:nvPr>
            <p:ph type="title"/>
          </p:nvPr>
        </p:nvSpPr>
        <p:spPr/>
        <p:txBody>
          <a:bodyPr/>
          <a:lstStyle/>
          <a:p>
            <a:r>
              <a:rPr lang="en-US" dirty="0"/>
              <a:t>Lease Payments</a:t>
            </a:r>
          </a:p>
        </p:txBody>
      </p:sp>
      <p:sp>
        <p:nvSpPr>
          <p:cNvPr id="3" name="Content Placeholder 2">
            <a:extLst>
              <a:ext uri="{FF2B5EF4-FFF2-40B4-BE49-F238E27FC236}">
                <a16:creationId xmlns="" xmlns:a16="http://schemas.microsoft.com/office/drawing/2014/main" id="{B6C904D7-A744-4E41-8E44-3F4909A7403F}"/>
              </a:ext>
            </a:extLst>
          </p:cNvPr>
          <p:cNvSpPr>
            <a:spLocks noGrp="1"/>
          </p:cNvSpPr>
          <p:nvPr>
            <p:ph idx="1"/>
          </p:nvPr>
        </p:nvSpPr>
        <p:spPr>
          <a:xfrm>
            <a:off x="457200" y="1265238"/>
            <a:ext cx="8229600" cy="4860925"/>
          </a:xfrm>
        </p:spPr>
        <p:txBody>
          <a:bodyPr/>
          <a:lstStyle/>
          <a:p>
            <a:r>
              <a:rPr lang="en-US" sz="2400" dirty="0"/>
              <a:t>Variable payments</a:t>
            </a:r>
            <a:r>
              <a:rPr lang="en-US" sz="2000" dirty="0"/>
              <a:t>:</a:t>
            </a:r>
          </a:p>
          <a:p>
            <a:pPr marL="679450" lvl="1" indent="-342900">
              <a:buFont typeface="Trebuchet MS" panose="020B0603020202020204" pitchFamily="34" charset="0"/>
              <a:buChar char="‐"/>
            </a:pPr>
            <a:r>
              <a:rPr lang="en-US" sz="2000" dirty="0"/>
              <a:t>Day 1 - include index-based payments (e.g., CPI escalator) measurement based on the rate at commencement.  </a:t>
            </a:r>
          </a:p>
          <a:p>
            <a:pPr marL="679450" lvl="1" indent="-342900">
              <a:buFont typeface="Trebuchet MS" panose="020B0603020202020204" pitchFamily="34" charset="0"/>
              <a:buChar char="‐"/>
            </a:pPr>
            <a:r>
              <a:rPr lang="en-US" sz="2000" dirty="0"/>
              <a:t>Day 2 - only reassess when the lease liability is reassessed for other reasons (e.g., contract modification).  Otherwise, changes in the index are period expenses. </a:t>
            </a:r>
          </a:p>
          <a:p>
            <a:pPr marL="679450" lvl="1" indent="-342900">
              <a:buFont typeface="Trebuchet MS" panose="020B0603020202020204" pitchFamily="34" charset="0"/>
              <a:buChar char="‐"/>
            </a:pPr>
            <a:endParaRPr lang="en-US" sz="1200" dirty="0"/>
          </a:p>
          <a:p>
            <a:r>
              <a:rPr lang="en-US" sz="2400" dirty="0"/>
              <a:t>In-substance fixed payments are included in Day 1 lease liability, consistent with current practice.</a:t>
            </a:r>
          </a:p>
          <a:p>
            <a:pPr marL="285750" indent="-285750">
              <a:buFont typeface="Arial" panose="020B0604020202020204" pitchFamily="34" charset="0"/>
              <a:buChar char="•"/>
            </a:pPr>
            <a:endParaRPr lang="en-US" sz="1200" dirty="0"/>
          </a:p>
          <a:p>
            <a:r>
              <a:rPr lang="en-US" sz="2400" dirty="0"/>
              <a:t>Discount rate - use the rate implicit in the lease if determinable, otherwise use incremental borrowing rate.</a:t>
            </a:r>
          </a:p>
          <a:p>
            <a:pPr marL="679450" lvl="1" indent="-342900">
              <a:buFont typeface="Trebuchet MS" panose="020B0603020202020204" pitchFamily="34" charset="0"/>
              <a:buChar char="‐"/>
            </a:pPr>
            <a:r>
              <a:rPr lang="en-US" sz="2000" dirty="0"/>
              <a:t>Nonpublic entities – policy election to use risk-free rate</a:t>
            </a:r>
          </a:p>
          <a:p>
            <a:endParaRPr lang="en-US" dirty="0"/>
          </a:p>
        </p:txBody>
      </p:sp>
      <p:sp>
        <p:nvSpPr>
          <p:cNvPr id="4" name="Slide Number Placeholder 3">
            <a:extLst>
              <a:ext uri="{FF2B5EF4-FFF2-40B4-BE49-F238E27FC236}">
                <a16:creationId xmlns="" xmlns:a16="http://schemas.microsoft.com/office/drawing/2014/main" id="{98B9ECDC-1CA7-4AC0-8F88-CBAA619FC689}"/>
              </a:ext>
            </a:extLst>
          </p:cNvPr>
          <p:cNvSpPr>
            <a:spLocks noGrp="1"/>
          </p:cNvSpPr>
          <p:nvPr>
            <p:ph type="sldNum" sz="quarter" idx="11"/>
          </p:nvPr>
        </p:nvSpPr>
        <p:spPr/>
        <p:txBody>
          <a:bodyPr/>
          <a:lstStyle/>
          <a:p>
            <a:pPr>
              <a:defRPr/>
            </a:pPr>
            <a:fld id="{216B27D4-CED2-4587-A6F8-29C0030BA98B}" type="slidenum">
              <a:rPr lang="en-US" smtClean="0"/>
              <a:pPr>
                <a:defRPr/>
              </a:pPr>
              <a:t>21</a:t>
            </a:fld>
            <a:endParaRPr lang="en-US" dirty="0"/>
          </a:p>
        </p:txBody>
      </p:sp>
    </p:spTree>
    <p:extLst>
      <p:ext uri="{BB962C8B-B14F-4D97-AF65-F5344CB8AC3E}">
        <p14:creationId xmlns="" xmlns:p14="http://schemas.microsoft.com/office/powerpoint/2010/main" val="1399381009"/>
      </p:ext>
    </p:extLst>
  </p:cSld>
  <p:clrMapOvr>
    <a:masterClrMapping/>
  </p:clrMapOvr>
  <p:transition>
    <p:random/>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9C7B0BF1-478C-473C-92BB-FE4FEC480A7D}"/>
              </a:ext>
            </a:extLst>
          </p:cNvPr>
          <p:cNvSpPr>
            <a:spLocks noGrp="1"/>
          </p:cNvSpPr>
          <p:nvPr>
            <p:ph type="title"/>
          </p:nvPr>
        </p:nvSpPr>
        <p:spPr>
          <a:xfrm>
            <a:off x="304800" y="457200"/>
            <a:ext cx="8839200" cy="1143000"/>
          </a:xfrm>
        </p:spPr>
        <p:txBody>
          <a:bodyPr/>
          <a:lstStyle/>
          <a:p>
            <a:r>
              <a:rPr lang="en-US" dirty="0"/>
              <a:t>Lease Term and Payments:</a:t>
            </a:r>
            <a:br>
              <a:rPr lang="en-US" dirty="0"/>
            </a:br>
            <a:r>
              <a:rPr lang="en-US" dirty="0"/>
              <a:t>Retail Store</a:t>
            </a:r>
          </a:p>
        </p:txBody>
      </p:sp>
      <p:sp>
        <p:nvSpPr>
          <p:cNvPr id="3" name="Content Placeholder 2">
            <a:extLst>
              <a:ext uri="{FF2B5EF4-FFF2-40B4-BE49-F238E27FC236}">
                <a16:creationId xmlns="" xmlns:a16="http://schemas.microsoft.com/office/drawing/2014/main" id="{797F9D8F-089F-4FE3-9694-F9EF51318396}"/>
              </a:ext>
            </a:extLst>
          </p:cNvPr>
          <p:cNvSpPr>
            <a:spLocks noGrp="1"/>
          </p:cNvSpPr>
          <p:nvPr>
            <p:ph idx="1"/>
          </p:nvPr>
        </p:nvSpPr>
        <p:spPr/>
        <p:txBody>
          <a:bodyPr/>
          <a:lstStyle/>
          <a:p>
            <a:r>
              <a:rPr lang="en-US" sz="2200" dirty="0"/>
              <a:t>Retailer enters into a 5-year lease agreement with a mall operator that includes three 5-year renewal options.  Rent payments are $5,000/month plus 1% of sales during the initial term, with base rent growing 10% in each renewal period.</a:t>
            </a:r>
          </a:p>
          <a:p>
            <a:pPr>
              <a:buClr>
                <a:schemeClr val="accent2"/>
              </a:buClr>
              <a:buFont typeface="Wingdings" panose="05000000000000000000" pitchFamily="2" charset="2"/>
              <a:buChar char="Ø"/>
            </a:pPr>
            <a:endParaRPr lang="en-US" sz="2000" dirty="0"/>
          </a:p>
          <a:p>
            <a:r>
              <a:rPr lang="en-US" sz="2200" dirty="0"/>
              <a:t>Retailer incurs costs of $100,000 installing leasehold improvements to customize space to its brand requirements.  LHI has a useful life of 8 years. </a:t>
            </a:r>
          </a:p>
          <a:p>
            <a:endParaRPr lang="en-US" dirty="0"/>
          </a:p>
        </p:txBody>
      </p:sp>
      <p:sp>
        <p:nvSpPr>
          <p:cNvPr id="4" name="Slide Number Placeholder 3">
            <a:extLst>
              <a:ext uri="{FF2B5EF4-FFF2-40B4-BE49-F238E27FC236}">
                <a16:creationId xmlns="" xmlns:a16="http://schemas.microsoft.com/office/drawing/2014/main" id="{851EF85A-D70C-449D-B44F-50232F4FBFE3}"/>
              </a:ext>
            </a:extLst>
          </p:cNvPr>
          <p:cNvSpPr>
            <a:spLocks noGrp="1"/>
          </p:cNvSpPr>
          <p:nvPr>
            <p:ph type="sldNum" sz="quarter" idx="11"/>
          </p:nvPr>
        </p:nvSpPr>
        <p:spPr/>
        <p:txBody>
          <a:bodyPr/>
          <a:lstStyle/>
          <a:p>
            <a:pPr>
              <a:defRPr/>
            </a:pPr>
            <a:fld id="{216B27D4-CED2-4587-A6F8-29C0030BA98B}" type="slidenum">
              <a:rPr lang="en-US" smtClean="0"/>
              <a:pPr>
                <a:defRPr/>
              </a:pPr>
              <a:t>22</a:t>
            </a:fld>
            <a:endParaRPr lang="en-US" dirty="0"/>
          </a:p>
        </p:txBody>
      </p:sp>
    </p:spTree>
    <p:extLst>
      <p:ext uri="{BB962C8B-B14F-4D97-AF65-F5344CB8AC3E}">
        <p14:creationId xmlns="" xmlns:p14="http://schemas.microsoft.com/office/powerpoint/2010/main" val="1391249783"/>
      </p:ext>
    </p:extLst>
  </p:cSld>
  <p:clrMapOvr>
    <a:masterClrMapping/>
  </p:clrMapOvr>
  <p:transition>
    <p:random/>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E6D506A-8870-422D-8492-DD088F188E72}"/>
              </a:ext>
            </a:extLst>
          </p:cNvPr>
          <p:cNvSpPr>
            <a:spLocks noGrp="1"/>
          </p:cNvSpPr>
          <p:nvPr>
            <p:ph type="title"/>
          </p:nvPr>
        </p:nvSpPr>
        <p:spPr>
          <a:xfrm>
            <a:off x="304800" y="609600"/>
            <a:ext cx="8839200" cy="655638"/>
          </a:xfrm>
        </p:spPr>
        <p:txBody>
          <a:bodyPr/>
          <a:lstStyle/>
          <a:p>
            <a:r>
              <a:rPr lang="en-US" dirty="0"/>
              <a:t>Lease Term and Payments:</a:t>
            </a:r>
            <a:br>
              <a:rPr lang="en-US" dirty="0"/>
            </a:br>
            <a:r>
              <a:rPr lang="en-US" dirty="0"/>
              <a:t>Retail Store</a:t>
            </a:r>
          </a:p>
        </p:txBody>
      </p:sp>
      <p:sp>
        <p:nvSpPr>
          <p:cNvPr id="3" name="Content Placeholder 2">
            <a:extLst>
              <a:ext uri="{FF2B5EF4-FFF2-40B4-BE49-F238E27FC236}">
                <a16:creationId xmlns="" xmlns:a16="http://schemas.microsoft.com/office/drawing/2014/main" id="{B932AF86-C5BC-4585-B562-3ADF9121A46A}"/>
              </a:ext>
            </a:extLst>
          </p:cNvPr>
          <p:cNvSpPr>
            <a:spLocks noGrp="1"/>
          </p:cNvSpPr>
          <p:nvPr>
            <p:ph idx="1"/>
          </p:nvPr>
        </p:nvSpPr>
        <p:spPr/>
        <p:txBody>
          <a:bodyPr/>
          <a:lstStyle/>
          <a:p>
            <a:r>
              <a:rPr lang="en-US" sz="2200" dirty="0"/>
              <a:t>The existence of significant leasehold improvements with a useful live longer than the base lease term indicates that Retailer would incur an economic loss from not exercising the first renewal option.</a:t>
            </a:r>
          </a:p>
          <a:p>
            <a:pPr>
              <a:buClr>
                <a:schemeClr val="accent2"/>
              </a:buClr>
              <a:buFont typeface="Wingdings" panose="05000000000000000000" pitchFamily="2" charset="2"/>
              <a:buChar char="Ø"/>
            </a:pPr>
            <a:endParaRPr lang="en-US" sz="1000" dirty="0">
              <a:solidFill>
                <a:srgbClr val="C00000"/>
              </a:solidFill>
            </a:endParaRPr>
          </a:p>
          <a:p>
            <a:pPr marL="0" indent="0">
              <a:buClr>
                <a:schemeClr val="accent2"/>
              </a:buClr>
              <a:buNone/>
            </a:pPr>
            <a:r>
              <a:rPr lang="en-US" sz="2000" dirty="0">
                <a:solidFill>
                  <a:srgbClr val="C00000"/>
                </a:solidFill>
              </a:rPr>
              <a:t>Lease term is 10 years, base term plus one renewal period.</a:t>
            </a:r>
          </a:p>
          <a:p>
            <a:pPr>
              <a:buClr>
                <a:schemeClr val="accent2"/>
              </a:buClr>
              <a:buFont typeface="Wingdings" panose="05000000000000000000" pitchFamily="2" charset="2"/>
              <a:buChar char="Ø"/>
            </a:pPr>
            <a:endParaRPr lang="en-US" sz="1600" dirty="0"/>
          </a:p>
          <a:p>
            <a:r>
              <a:rPr lang="en-US" sz="2200" dirty="0"/>
              <a:t>Percentage rent is variable, and thus is not included in lease payments. Instead expensed as incurred.</a:t>
            </a:r>
          </a:p>
          <a:p>
            <a:pPr>
              <a:buClr>
                <a:schemeClr val="accent2"/>
              </a:buClr>
              <a:buFont typeface="Wingdings" panose="05000000000000000000" pitchFamily="2" charset="2"/>
              <a:buChar char="Ø"/>
            </a:pPr>
            <a:endParaRPr lang="en-US" sz="1200" dirty="0">
              <a:solidFill>
                <a:srgbClr val="C00000"/>
              </a:solidFill>
            </a:endParaRPr>
          </a:p>
          <a:p>
            <a:pPr marL="0" indent="0">
              <a:buClr>
                <a:schemeClr val="accent2"/>
              </a:buClr>
              <a:buNone/>
            </a:pPr>
            <a:r>
              <a:rPr lang="en-US" sz="2000" dirty="0">
                <a:solidFill>
                  <a:srgbClr val="C00000"/>
                </a:solidFill>
              </a:rPr>
              <a:t>Lease payments total $126,000 ($60k for base + $66k for renewal).</a:t>
            </a:r>
          </a:p>
          <a:p>
            <a:endParaRPr lang="en-US" dirty="0"/>
          </a:p>
        </p:txBody>
      </p:sp>
      <p:sp>
        <p:nvSpPr>
          <p:cNvPr id="4" name="Slide Number Placeholder 3">
            <a:extLst>
              <a:ext uri="{FF2B5EF4-FFF2-40B4-BE49-F238E27FC236}">
                <a16:creationId xmlns="" xmlns:a16="http://schemas.microsoft.com/office/drawing/2014/main" id="{80EB48A8-056C-4E5F-93D9-4DED5112C530}"/>
              </a:ext>
            </a:extLst>
          </p:cNvPr>
          <p:cNvSpPr>
            <a:spLocks noGrp="1"/>
          </p:cNvSpPr>
          <p:nvPr>
            <p:ph type="sldNum" sz="quarter" idx="11"/>
          </p:nvPr>
        </p:nvSpPr>
        <p:spPr/>
        <p:txBody>
          <a:bodyPr/>
          <a:lstStyle/>
          <a:p>
            <a:pPr>
              <a:defRPr/>
            </a:pPr>
            <a:fld id="{216B27D4-CED2-4587-A6F8-29C0030BA98B}" type="slidenum">
              <a:rPr lang="en-US" smtClean="0"/>
              <a:pPr>
                <a:defRPr/>
              </a:pPr>
              <a:t>23</a:t>
            </a:fld>
            <a:endParaRPr lang="en-US" dirty="0"/>
          </a:p>
        </p:txBody>
      </p:sp>
    </p:spTree>
    <p:extLst>
      <p:ext uri="{BB962C8B-B14F-4D97-AF65-F5344CB8AC3E}">
        <p14:creationId xmlns="" xmlns:p14="http://schemas.microsoft.com/office/powerpoint/2010/main" val="3349671434"/>
      </p:ext>
    </p:extLst>
  </p:cSld>
  <p:clrMapOvr>
    <a:masterClrMapping/>
  </p:clrMapOvr>
  <p:transition>
    <p:random/>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8071B49-EEB0-4E36-830F-B8BFC3DBD7C5}"/>
              </a:ext>
            </a:extLst>
          </p:cNvPr>
          <p:cNvSpPr>
            <a:spLocks noGrp="1"/>
          </p:cNvSpPr>
          <p:nvPr>
            <p:ph type="title"/>
          </p:nvPr>
        </p:nvSpPr>
        <p:spPr/>
        <p:txBody>
          <a:bodyPr/>
          <a:lstStyle/>
          <a:p>
            <a:r>
              <a:rPr lang="en-US" dirty="0"/>
              <a:t>Initial Direct Costs</a:t>
            </a:r>
          </a:p>
        </p:txBody>
      </p:sp>
      <p:sp>
        <p:nvSpPr>
          <p:cNvPr id="3" name="Content Placeholder 2">
            <a:extLst>
              <a:ext uri="{FF2B5EF4-FFF2-40B4-BE49-F238E27FC236}">
                <a16:creationId xmlns="" xmlns:a16="http://schemas.microsoft.com/office/drawing/2014/main" id="{317A1E0A-2CC4-444A-8CBF-7F9B1928D03B}"/>
              </a:ext>
            </a:extLst>
          </p:cNvPr>
          <p:cNvSpPr>
            <a:spLocks noGrp="1"/>
          </p:cNvSpPr>
          <p:nvPr>
            <p:ph idx="1"/>
          </p:nvPr>
        </p:nvSpPr>
        <p:spPr>
          <a:xfrm>
            <a:off x="457200" y="1524000"/>
            <a:ext cx="8229600" cy="4602163"/>
          </a:xfrm>
        </p:spPr>
        <p:txBody>
          <a:bodyPr/>
          <a:lstStyle/>
          <a:p>
            <a:pPr marL="0" indent="0">
              <a:buNone/>
            </a:pPr>
            <a:r>
              <a:rPr lang="en-US" sz="2000" dirty="0"/>
              <a:t>Include:</a:t>
            </a:r>
          </a:p>
          <a:p>
            <a:pPr marL="285750" indent="-285750">
              <a:buClrTx/>
              <a:buFont typeface="Arial" panose="020B0604020202020204" pitchFamily="34" charset="0"/>
              <a:buChar char="•"/>
            </a:pPr>
            <a:r>
              <a:rPr lang="en-US" sz="1800" dirty="0"/>
              <a:t>Commissions</a:t>
            </a:r>
          </a:p>
          <a:p>
            <a:pPr marL="285750" indent="-285750">
              <a:buClrTx/>
              <a:buFont typeface="Arial" panose="020B0604020202020204" pitchFamily="34" charset="0"/>
              <a:buChar char="•"/>
            </a:pPr>
            <a:r>
              <a:rPr lang="en-US" sz="1800" dirty="0"/>
              <a:t>Payments made to an existing tenant as an incentive to terminate its lease</a:t>
            </a:r>
          </a:p>
          <a:p>
            <a:pPr marL="0" indent="0">
              <a:spcBef>
                <a:spcPts val="1200"/>
              </a:spcBef>
              <a:buNone/>
            </a:pPr>
            <a:r>
              <a:rPr lang="en-US" sz="2000" dirty="0"/>
              <a:t>Do not include costs to negotiate or arrange a lease that would have been incurred regardless of whether the lease was obtained, such as:</a:t>
            </a:r>
          </a:p>
          <a:p>
            <a:pPr marL="285750" indent="-285750">
              <a:buClrTx/>
              <a:buFont typeface="Arial" panose="020B0604020202020204" pitchFamily="34" charset="0"/>
              <a:buChar char="•"/>
            </a:pPr>
            <a:r>
              <a:rPr lang="en-US" sz="1800" dirty="0"/>
              <a:t>General overhead costs</a:t>
            </a:r>
          </a:p>
          <a:p>
            <a:pPr marL="622300" lvl="1">
              <a:buFont typeface="Arial" panose="020B0604020202020204" pitchFamily="34" charset="0"/>
              <a:buChar char="­"/>
            </a:pPr>
            <a:r>
              <a:rPr lang="en-US" sz="1600" dirty="0"/>
              <a:t>Examples: depreciation, occupancy and equipment costs, unsuccessful origination efforts, and idle time </a:t>
            </a:r>
          </a:p>
          <a:p>
            <a:pPr marL="285750" indent="-285750">
              <a:buClrTx/>
              <a:buFont typeface="Arial" panose="020B0604020202020204" pitchFamily="34" charset="0"/>
              <a:buChar char="•"/>
            </a:pPr>
            <a:r>
              <a:rPr lang="en-US" sz="1800" dirty="0"/>
              <a:t>Costs related to activities performed by the lessor for advertising, soliciting potential lessees, servicing existing leases, or other ancillary activities</a:t>
            </a:r>
          </a:p>
          <a:p>
            <a:pPr marL="285750" indent="-285750">
              <a:buClrTx/>
              <a:buFont typeface="Arial" panose="020B0604020202020204" pitchFamily="34" charset="0"/>
              <a:buChar char="•"/>
            </a:pPr>
            <a:r>
              <a:rPr lang="en-US" sz="1800" dirty="0"/>
              <a:t>Costs related to activities that occur before the lease is obtained</a:t>
            </a:r>
          </a:p>
          <a:p>
            <a:pPr marL="679450" lvl="1" indent="-342900">
              <a:buFont typeface="Arial" panose="020B0604020202020204" pitchFamily="34" charset="0"/>
              <a:buChar char="­"/>
            </a:pPr>
            <a:r>
              <a:rPr lang="en-US" sz="1600" dirty="0"/>
              <a:t>Examples: costs of obtaining tax or legal advice, negotiating lease terms and conditions, or evaluating a prospective lessee’s financial condition</a:t>
            </a:r>
          </a:p>
          <a:p>
            <a:endParaRPr lang="en-US" dirty="0"/>
          </a:p>
        </p:txBody>
      </p:sp>
      <p:sp>
        <p:nvSpPr>
          <p:cNvPr id="4" name="Slide Number Placeholder 3">
            <a:extLst>
              <a:ext uri="{FF2B5EF4-FFF2-40B4-BE49-F238E27FC236}">
                <a16:creationId xmlns="" xmlns:a16="http://schemas.microsoft.com/office/drawing/2014/main" id="{394EB72A-429E-4F67-84D2-5D0B47D0D0B8}"/>
              </a:ext>
            </a:extLst>
          </p:cNvPr>
          <p:cNvSpPr>
            <a:spLocks noGrp="1"/>
          </p:cNvSpPr>
          <p:nvPr>
            <p:ph type="sldNum" sz="quarter" idx="11"/>
          </p:nvPr>
        </p:nvSpPr>
        <p:spPr/>
        <p:txBody>
          <a:bodyPr/>
          <a:lstStyle/>
          <a:p>
            <a:pPr>
              <a:defRPr/>
            </a:pPr>
            <a:fld id="{216B27D4-CED2-4587-A6F8-29C0030BA98B}" type="slidenum">
              <a:rPr lang="en-US" smtClean="0"/>
              <a:pPr>
                <a:defRPr/>
              </a:pPr>
              <a:t>24</a:t>
            </a:fld>
            <a:endParaRPr lang="en-US" dirty="0"/>
          </a:p>
        </p:txBody>
      </p:sp>
    </p:spTree>
    <p:extLst>
      <p:ext uri="{BB962C8B-B14F-4D97-AF65-F5344CB8AC3E}">
        <p14:creationId xmlns="" xmlns:p14="http://schemas.microsoft.com/office/powerpoint/2010/main" val="2835013199"/>
      </p:ext>
    </p:extLst>
  </p:cSld>
  <p:clrMapOvr>
    <a:masterClrMapping/>
  </p:clrMapOvr>
  <p:transition>
    <p:random/>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304800" y="411162"/>
            <a:ext cx="8839200" cy="1036638"/>
          </a:xfrm>
        </p:spPr>
        <p:txBody>
          <a:bodyPr/>
          <a:lstStyle/>
          <a:p>
            <a:r>
              <a:rPr lang="en-US" altLang="en-US" dirty="0"/>
              <a:t>Lessee Accounting</a:t>
            </a:r>
          </a:p>
        </p:txBody>
      </p:sp>
      <p:sp>
        <p:nvSpPr>
          <p:cNvPr id="6147" name="Content Placeholder 2"/>
          <p:cNvSpPr>
            <a:spLocks noGrp="1"/>
          </p:cNvSpPr>
          <p:nvPr>
            <p:ph idx="1"/>
          </p:nvPr>
        </p:nvSpPr>
        <p:spPr>
          <a:xfrm>
            <a:off x="304800" y="1524000"/>
            <a:ext cx="8610600" cy="4449763"/>
          </a:xfrm>
        </p:spPr>
        <p:txBody>
          <a:bodyPr/>
          <a:lstStyle/>
          <a:p>
            <a:r>
              <a:rPr lang="en-US" altLang="en-US" sz="2600" dirty="0"/>
              <a:t>Step 5: Record the Right of Use Asset</a:t>
            </a:r>
          </a:p>
        </p:txBody>
      </p:sp>
      <p:graphicFrame>
        <p:nvGraphicFramePr>
          <p:cNvPr id="2" name="Table 1">
            <a:extLst>
              <a:ext uri="{FF2B5EF4-FFF2-40B4-BE49-F238E27FC236}">
                <a16:creationId xmlns="" xmlns:a16="http://schemas.microsoft.com/office/drawing/2014/main" id="{5BC0B200-2996-4E84-A06A-A4187E4BF0DB}"/>
              </a:ext>
            </a:extLst>
          </p:cNvPr>
          <p:cNvGraphicFramePr>
            <a:graphicFrameLocks noGrp="1"/>
          </p:cNvGraphicFramePr>
          <p:nvPr>
            <p:extLst>
              <p:ext uri="{D42A27DB-BD31-4B8C-83A1-F6EECF244321}">
                <p14:modId xmlns="" xmlns:p14="http://schemas.microsoft.com/office/powerpoint/2010/main" val="4141673461"/>
              </p:ext>
            </p:extLst>
          </p:nvPr>
        </p:nvGraphicFramePr>
        <p:xfrm>
          <a:off x="685800" y="2133600"/>
          <a:ext cx="8229600" cy="3573683"/>
        </p:xfrm>
        <a:graphic>
          <a:graphicData uri="http://schemas.openxmlformats.org/drawingml/2006/table">
            <a:tbl>
              <a:tblPr firstRow="1" bandRow="1">
                <a:tableStyleId>{5C22544A-7EE6-4342-B048-85BDC9FD1C3A}</a:tableStyleId>
              </a:tblPr>
              <a:tblGrid>
                <a:gridCol w="1936376">
                  <a:extLst>
                    <a:ext uri="{9D8B030D-6E8A-4147-A177-3AD203B41FA5}">
                      <a16:colId xmlns="" xmlns:a16="http://schemas.microsoft.com/office/drawing/2014/main" val="479342603"/>
                    </a:ext>
                  </a:extLst>
                </a:gridCol>
                <a:gridCol w="6293224">
                  <a:extLst>
                    <a:ext uri="{9D8B030D-6E8A-4147-A177-3AD203B41FA5}">
                      <a16:colId xmlns="" xmlns:a16="http://schemas.microsoft.com/office/drawing/2014/main" val="3714710705"/>
                    </a:ext>
                  </a:extLst>
                </a:gridCol>
              </a:tblGrid>
              <a:tr h="1900167">
                <a:tc>
                  <a:txBody>
                    <a:bodyPr/>
                    <a:lstStyle/>
                    <a:p>
                      <a:r>
                        <a:rPr lang="en-US" sz="1600" dirty="0"/>
                        <a:t>Initial Measurement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90000"/>
                        <a:lumOff val="10000"/>
                      </a:schemeClr>
                    </a:solidFill>
                  </a:tcPr>
                </a:tc>
                <a:tc>
                  <a:txBody>
                    <a:bodyPr/>
                    <a:lstStyle/>
                    <a:p>
                      <a:r>
                        <a:rPr lang="en-US" sz="1400" dirty="0">
                          <a:solidFill>
                            <a:schemeClr val="tx1"/>
                          </a:solidFill>
                          <a:latin typeface="Gill Sans MT" panose="020B0502020104020203" pitchFamily="34" charset="0"/>
                          <a:ea typeface="+mn-ea"/>
                          <a:cs typeface="+mn-cs"/>
                        </a:rPr>
                        <a:t>Right-of-use asset</a:t>
                      </a:r>
                    </a:p>
                    <a:p>
                      <a:pPr marL="342900" indent="-342900">
                        <a:buFont typeface="Arial" panose="020B0604020202020204" pitchFamily="34" charset="0"/>
                        <a:buChar char="•"/>
                      </a:pPr>
                      <a:r>
                        <a:rPr lang="en-US" sz="1400" b="0" dirty="0">
                          <a:solidFill>
                            <a:schemeClr val="tx1"/>
                          </a:solidFill>
                          <a:latin typeface="Gill Sans MT" panose="020B0502020104020203" pitchFamily="34" charset="0"/>
                          <a:ea typeface="+mn-ea"/>
                          <a:cs typeface="+mn-cs"/>
                        </a:rPr>
                        <a:t>Present value (PV) of lease payments + lessee’s initial direct costs </a:t>
                      </a:r>
                    </a:p>
                    <a:p>
                      <a:pPr marL="342900" indent="-342900">
                        <a:buFont typeface="Arial" panose="020B0604020202020204" pitchFamily="34" charset="0"/>
                        <a:buChar char="•"/>
                      </a:pPr>
                      <a:r>
                        <a:rPr lang="en-US" sz="1400" b="0" dirty="0">
                          <a:solidFill>
                            <a:schemeClr val="tx1"/>
                          </a:solidFill>
                          <a:latin typeface="Gill Sans MT" panose="020B0502020104020203" pitchFamily="34" charset="0"/>
                          <a:ea typeface="+mn-ea"/>
                          <a:cs typeface="+mn-cs"/>
                        </a:rPr>
                        <a:t>Initial direct costs: Incremental costs directly attributable to negotiating and arranging a lease</a:t>
                      </a:r>
                    </a:p>
                    <a:p>
                      <a:pPr marL="342900" indent="-342900">
                        <a:buFont typeface="Arial" panose="020B0604020202020204" pitchFamily="34" charset="0"/>
                        <a:buChar char="•"/>
                      </a:pPr>
                      <a:r>
                        <a:rPr lang="en-US" sz="1400" b="0" dirty="0">
                          <a:solidFill>
                            <a:schemeClr val="tx1"/>
                          </a:solidFill>
                          <a:latin typeface="Gill Sans MT" panose="020B0502020104020203" pitchFamily="34" charset="0"/>
                          <a:ea typeface="+mn-ea"/>
                          <a:cs typeface="+mn-cs"/>
                        </a:rPr>
                        <a:t>Recognize lease incentives as a reduction in the right-of-use asset</a:t>
                      </a:r>
                    </a:p>
                    <a:p>
                      <a:pPr marL="0" indent="0">
                        <a:buFont typeface="Arial" panose="020B0604020202020204" pitchFamily="34" charset="0"/>
                        <a:buNone/>
                      </a:pPr>
                      <a:r>
                        <a:rPr lang="en-US" sz="1400" b="1" dirty="0">
                          <a:solidFill>
                            <a:schemeClr val="tx1"/>
                          </a:solidFill>
                          <a:latin typeface="Gill Sans MT" panose="020B0502020104020203" pitchFamily="34" charset="0"/>
                          <a:ea typeface="+mn-ea"/>
                          <a:cs typeface="+mn-cs"/>
                        </a:rPr>
                        <a:t>Lease liability (LL)</a:t>
                      </a:r>
                    </a:p>
                    <a:p>
                      <a:pPr marL="285750" indent="-285750">
                        <a:buFont typeface="Arial" panose="020B0604020202020204" pitchFamily="34" charset="0"/>
                        <a:buChar char="•"/>
                      </a:pPr>
                      <a:r>
                        <a:rPr lang="en-US" sz="1400" b="0" dirty="0">
                          <a:solidFill>
                            <a:schemeClr val="tx1"/>
                          </a:solidFill>
                          <a:latin typeface="Gill Sans MT" panose="020B0502020104020203" pitchFamily="34" charset="0"/>
                          <a:ea typeface="+mn-ea"/>
                          <a:cs typeface="+mn-cs"/>
                        </a:rPr>
                        <a:t>PV of lease payments</a:t>
                      </a:r>
                    </a:p>
                    <a:p>
                      <a:pPr marL="285750" indent="-285750">
                        <a:buFont typeface="Arial" panose="020B0604020202020204" pitchFamily="34" charset="0"/>
                        <a:buChar char="•"/>
                      </a:pPr>
                      <a:r>
                        <a:rPr lang="en-US" sz="1400" b="0" dirty="0">
                          <a:solidFill>
                            <a:schemeClr val="tx1"/>
                          </a:solidFill>
                          <a:latin typeface="Gill Sans MT" panose="020B0502020104020203" pitchFamily="34" charset="0"/>
                          <a:ea typeface="+mn-ea"/>
                          <a:cs typeface="+mn-cs"/>
                        </a:rPr>
                        <a:t>Private company practical expedient – use of risk-free rate to measure LL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1218882283"/>
                  </a:ext>
                </a:extLst>
              </a:tr>
              <a:tr h="1673516">
                <a:tc>
                  <a:txBody>
                    <a:bodyPr/>
                    <a:lstStyle/>
                    <a:p>
                      <a:pPr marL="0" algn="l" defTabSz="914400" rtl="0" eaLnBrk="1" latinLnBrk="0" hangingPunct="1"/>
                      <a:r>
                        <a:rPr lang="en-US" sz="1600" b="1" kern="1200" dirty="0">
                          <a:solidFill>
                            <a:schemeClr val="lt1"/>
                          </a:solidFill>
                          <a:latin typeface="+mn-lt"/>
                          <a:ea typeface="+mn-ea"/>
                          <a:cs typeface="+mn-cs"/>
                        </a:rPr>
                        <a:t>Subsequent  Measurement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90000"/>
                        <a:lumOff val="10000"/>
                      </a:schemeClr>
                    </a:solidFill>
                  </a:tcPr>
                </a:tc>
                <a:tc>
                  <a:txBody>
                    <a:bodyPr/>
                    <a:lstStyle/>
                    <a:p>
                      <a:pPr marL="0" indent="0" algn="l" defTabSz="914400" rtl="0" eaLnBrk="1" latinLnBrk="0" hangingPunct="1">
                        <a:buFont typeface="Arial" panose="020B0604020202020204" pitchFamily="34" charset="0"/>
                        <a:buNone/>
                      </a:pPr>
                      <a:r>
                        <a:rPr lang="en-US" sz="1400" b="1" kern="1200" dirty="0">
                          <a:solidFill>
                            <a:schemeClr val="tx1"/>
                          </a:solidFill>
                          <a:latin typeface="Gill Sans MT" panose="020B0502020104020203" pitchFamily="34" charset="0"/>
                          <a:ea typeface="+mn-ea"/>
                          <a:cs typeface="+mn-cs"/>
                        </a:rPr>
                        <a:t>Right-of-use asset</a:t>
                      </a:r>
                    </a:p>
                    <a:p>
                      <a:pPr marL="342900" indent="-342900" algn="l" defTabSz="914400" rtl="0" eaLnBrk="1" latinLnBrk="0" hangingPunct="1">
                        <a:buFont typeface="Arial" panose="020B0604020202020204" pitchFamily="34" charset="0"/>
                        <a:buChar char="•"/>
                      </a:pPr>
                      <a:r>
                        <a:rPr lang="en-US" sz="1400" b="0" kern="1200" dirty="0">
                          <a:solidFill>
                            <a:schemeClr val="tx1"/>
                          </a:solidFill>
                          <a:latin typeface="Gill Sans MT" panose="020B0502020104020203" pitchFamily="34" charset="0"/>
                          <a:ea typeface="+mn-ea"/>
                          <a:cs typeface="+mn-cs"/>
                        </a:rPr>
                        <a:t>Amortized cost: Method of amortization depends on lease classification (finance or operating)</a:t>
                      </a:r>
                    </a:p>
                    <a:p>
                      <a:pPr marL="342900" indent="-342900" algn="l" defTabSz="914400" rtl="0" eaLnBrk="1" latinLnBrk="0" hangingPunct="1">
                        <a:buFont typeface="Arial" panose="020B0604020202020204" pitchFamily="34" charset="0"/>
                        <a:buChar char="•"/>
                      </a:pPr>
                      <a:r>
                        <a:rPr lang="en-US" sz="1400" b="0" kern="1200" dirty="0">
                          <a:solidFill>
                            <a:schemeClr val="tx1"/>
                          </a:solidFill>
                          <a:latin typeface="Gill Sans MT" panose="020B0502020104020203" pitchFamily="34" charset="0"/>
                          <a:ea typeface="+mn-ea"/>
                          <a:cs typeface="+mn-cs"/>
                        </a:rPr>
                        <a:t>Impairment: Refer to existing standards (ASC 360)</a:t>
                      </a:r>
                    </a:p>
                    <a:p>
                      <a:pPr marL="0" indent="0" algn="l" defTabSz="914400" rtl="0" eaLnBrk="1" latinLnBrk="0" hangingPunct="1">
                        <a:buFont typeface="Arial" panose="020B0604020202020204" pitchFamily="34" charset="0"/>
                        <a:buNone/>
                      </a:pPr>
                      <a:r>
                        <a:rPr lang="en-US" sz="1400" b="1" kern="1200" dirty="0">
                          <a:solidFill>
                            <a:schemeClr val="tx1"/>
                          </a:solidFill>
                          <a:latin typeface="Gill Sans MT" panose="020B0502020104020203" pitchFamily="34" charset="0"/>
                          <a:ea typeface="+mn-ea"/>
                          <a:cs typeface="+mn-cs"/>
                        </a:rPr>
                        <a:t>Lease liability</a:t>
                      </a:r>
                    </a:p>
                    <a:p>
                      <a:pPr marL="342900" indent="-342900" algn="l" defTabSz="914400" rtl="0" eaLnBrk="1" latinLnBrk="0" hangingPunct="1">
                        <a:buFont typeface="Arial" panose="020B0604020202020204" pitchFamily="34" charset="0"/>
                        <a:buChar char="•"/>
                      </a:pPr>
                      <a:r>
                        <a:rPr lang="en-US" sz="1400" b="0" kern="1200" dirty="0">
                          <a:solidFill>
                            <a:schemeClr val="tx1"/>
                          </a:solidFill>
                          <a:latin typeface="Gill Sans MT" panose="020B0502020104020203" pitchFamily="34" charset="0"/>
                          <a:ea typeface="+mn-ea"/>
                          <a:cs typeface="+mn-cs"/>
                        </a:rPr>
                        <a:t>Amortized cost: Use the effective interest method</a:t>
                      </a:r>
                    </a:p>
                    <a:p>
                      <a:pPr marL="342900" indent="-342900" algn="l" defTabSz="914400" rtl="0" eaLnBrk="1" latinLnBrk="0" hangingPunct="1">
                        <a:buFont typeface="Arial" panose="020B0604020202020204" pitchFamily="34" charset="0"/>
                        <a:buChar char="•"/>
                      </a:pPr>
                      <a:r>
                        <a:rPr lang="en-US" sz="1400" b="0" kern="1200" dirty="0">
                          <a:solidFill>
                            <a:schemeClr val="tx1"/>
                          </a:solidFill>
                          <a:latin typeface="Gill Sans MT" panose="020B0502020104020203" pitchFamily="34" charset="0"/>
                          <a:ea typeface="+mn-ea"/>
                          <a:cs typeface="+mn-cs"/>
                        </a:rPr>
                        <a:t>Private company practical expedient – use risk-free rate to measure LL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619573469"/>
                  </a:ext>
                </a:extLst>
              </a:tr>
            </a:tbl>
          </a:graphicData>
        </a:graphic>
      </p:graphicFrame>
      <p:sp>
        <p:nvSpPr>
          <p:cNvPr id="3" name="Slide Number Placeholder 2">
            <a:extLst>
              <a:ext uri="{FF2B5EF4-FFF2-40B4-BE49-F238E27FC236}">
                <a16:creationId xmlns="" xmlns:a16="http://schemas.microsoft.com/office/drawing/2014/main" id="{7253C5A7-937D-4BBC-8E62-A60069A3C405}"/>
              </a:ext>
            </a:extLst>
          </p:cNvPr>
          <p:cNvSpPr>
            <a:spLocks noGrp="1"/>
          </p:cNvSpPr>
          <p:nvPr>
            <p:ph type="sldNum" sz="quarter" idx="11"/>
          </p:nvPr>
        </p:nvSpPr>
        <p:spPr/>
        <p:txBody>
          <a:bodyPr/>
          <a:lstStyle/>
          <a:p>
            <a:pPr>
              <a:defRPr/>
            </a:pPr>
            <a:fld id="{216B27D4-CED2-4587-A6F8-29C0030BA98B}" type="slidenum">
              <a:rPr lang="en-US" smtClean="0"/>
              <a:pPr>
                <a:defRPr/>
              </a:pPr>
              <a:t>25</a:t>
            </a:fld>
            <a:endParaRPr lang="en-US" dirty="0"/>
          </a:p>
        </p:txBody>
      </p:sp>
    </p:spTree>
    <p:extLst>
      <p:ext uri="{BB962C8B-B14F-4D97-AF65-F5344CB8AC3E}">
        <p14:creationId xmlns="" xmlns:p14="http://schemas.microsoft.com/office/powerpoint/2010/main" val="356758898"/>
      </p:ext>
    </p:extLst>
  </p:cSld>
  <p:clrMapOvr>
    <a:masterClrMapping/>
  </p:clrMapOvr>
  <p:transition>
    <p:random/>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80212793-E575-41F5-A872-3D531EF43417}"/>
              </a:ext>
            </a:extLst>
          </p:cNvPr>
          <p:cNvSpPr>
            <a:spLocks noGrp="1"/>
          </p:cNvSpPr>
          <p:nvPr>
            <p:ph type="title"/>
          </p:nvPr>
        </p:nvSpPr>
        <p:spPr/>
        <p:txBody>
          <a:bodyPr/>
          <a:lstStyle/>
          <a:p>
            <a:r>
              <a:rPr lang="en-US" dirty="0"/>
              <a:t>Lessee Accounting</a:t>
            </a:r>
          </a:p>
        </p:txBody>
      </p:sp>
      <p:sp>
        <p:nvSpPr>
          <p:cNvPr id="3" name="Content Placeholder 2">
            <a:extLst>
              <a:ext uri="{FF2B5EF4-FFF2-40B4-BE49-F238E27FC236}">
                <a16:creationId xmlns="" xmlns:a16="http://schemas.microsoft.com/office/drawing/2014/main" id="{F83B21F7-D9AB-4A44-8A02-E70B2A4B89B3}"/>
              </a:ext>
            </a:extLst>
          </p:cNvPr>
          <p:cNvSpPr>
            <a:spLocks noGrp="1"/>
          </p:cNvSpPr>
          <p:nvPr>
            <p:ph idx="1"/>
          </p:nvPr>
        </p:nvSpPr>
        <p:spPr>
          <a:xfrm>
            <a:off x="457200" y="1981200"/>
            <a:ext cx="3657600" cy="4144963"/>
          </a:xfrm>
        </p:spPr>
        <p:txBody>
          <a:bodyPr/>
          <a:lstStyle/>
          <a:p>
            <a:pPr marL="0" lvl="1" indent="0">
              <a:buNone/>
            </a:pPr>
            <a:r>
              <a:rPr lang="en-US" sz="2000" b="1" dirty="0">
                <a:solidFill>
                  <a:schemeClr val="tx2"/>
                </a:solidFill>
              </a:rPr>
              <a:t>Balance Sheet</a:t>
            </a:r>
            <a:endParaRPr lang="en-US" sz="2000" dirty="0">
              <a:solidFill>
                <a:schemeClr val="tx2"/>
              </a:solidFill>
            </a:endParaRPr>
          </a:p>
          <a:p>
            <a:pPr marL="0" lvl="1" indent="0">
              <a:buNone/>
            </a:pPr>
            <a:r>
              <a:rPr lang="en-US" sz="2000" i="1" u="sng" dirty="0"/>
              <a:t>All leases:</a:t>
            </a:r>
          </a:p>
          <a:p>
            <a:pPr marL="0" lvl="1" indent="0">
              <a:buNone/>
            </a:pPr>
            <a:r>
              <a:rPr lang="en-US" sz="2000" dirty="0"/>
              <a:t>Present separately</a:t>
            </a:r>
            <a:r>
              <a:rPr lang="en-US" sz="2000" dirty="0">
                <a:solidFill>
                  <a:schemeClr val="accent1"/>
                </a:solidFill>
              </a:rPr>
              <a:t>*</a:t>
            </a:r>
            <a:r>
              <a:rPr lang="en-US" sz="2000" dirty="0"/>
              <a:t> or within similar classes of assets and liabilities with proper disclosure </a:t>
            </a:r>
          </a:p>
          <a:p>
            <a:pPr marL="341313" lvl="1" indent="-109538">
              <a:buNone/>
            </a:pPr>
            <a:r>
              <a:rPr lang="en-US" sz="1800" dirty="0">
                <a:solidFill>
                  <a:srgbClr val="C00000"/>
                </a:solidFill>
              </a:rPr>
              <a:t>*No co-mingling </a:t>
            </a:r>
            <a:r>
              <a:rPr lang="en-US" sz="1800" dirty="0"/>
              <a:t>of finance and operating leases</a:t>
            </a:r>
          </a:p>
          <a:p>
            <a:endParaRPr lang="en-US" dirty="0"/>
          </a:p>
        </p:txBody>
      </p:sp>
      <p:sp>
        <p:nvSpPr>
          <p:cNvPr id="5" name="Rectangle 4">
            <a:extLst>
              <a:ext uri="{FF2B5EF4-FFF2-40B4-BE49-F238E27FC236}">
                <a16:creationId xmlns="" xmlns:a16="http://schemas.microsoft.com/office/drawing/2014/main" id="{B41590A9-233A-48A0-BE43-C07772BE2475}"/>
              </a:ext>
            </a:extLst>
          </p:cNvPr>
          <p:cNvSpPr/>
          <p:nvPr/>
        </p:nvSpPr>
        <p:spPr>
          <a:xfrm>
            <a:off x="4343400" y="1981200"/>
            <a:ext cx="4114800" cy="3477875"/>
          </a:xfrm>
          <a:prstGeom prst="rect">
            <a:avLst/>
          </a:prstGeom>
        </p:spPr>
        <p:txBody>
          <a:bodyPr wrap="square">
            <a:spAutoFit/>
          </a:bodyPr>
          <a:lstStyle/>
          <a:p>
            <a:pPr lvl="1">
              <a:buNone/>
            </a:pPr>
            <a:r>
              <a:rPr lang="en-US" sz="2000" b="1" dirty="0">
                <a:latin typeface="Gill Sans MT" panose="020B0502020104020203" pitchFamily="34" charset="0"/>
              </a:rPr>
              <a:t>Income Statement</a:t>
            </a:r>
          </a:p>
          <a:p>
            <a:pPr lvl="1"/>
            <a:r>
              <a:rPr lang="en-US" sz="2000" dirty="0">
                <a:latin typeface="Gill Sans MT" panose="020B0502020104020203" pitchFamily="34" charset="0"/>
              </a:rPr>
              <a:t>Finance: Display interest on lease liability and amortization of ROU asset consistently with other interest and amortization expenses (combine or separate)</a:t>
            </a:r>
          </a:p>
          <a:p>
            <a:pPr lvl="1"/>
            <a:r>
              <a:rPr lang="en-US" sz="2000" dirty="0">
                <a:latin typeface="Gill Sans MT" panose="020B0502020104020203" pitchFamily="34" charset="0"/>
              </a:rPr>
              <a:t>Operating: Display interest on lease liability </a:t>
            </a:r>
            <a:r>
              <a:rPr lang="en-US" sz="2000" dirty="0">
                <a:solidFill>
                  <a:srgbClr val="C00000"/>
                </a:solidFill>
                <a:latin typeface="Gill Sans MT" panose="020B0502020104020203" pitchFamily="34" charset="0"/>
              </a:rPr>
              <a:t>together with </a:t>
            </a:r>
            <a:r>
              <a:rPr lang="en-US" sz="2000" dirty="0">
                <a:latin typeface="Gill Sans MT" panose="020B0502020104020203" pitchFamily="34" charset="0"/>
              </a:rPr>
              <a:t>amortization of ROU asset, within income from continuing operations</a:t>
            </a:r>
          </a:p>
        </p:txBody>
      </p:sp>
      <p:sp>
        <p:nvSpPr>
          <p:cNvPr id="6" name="TextBox 5">
            <a:extLst>
              <a:ext uri="{FF2B5EF4-FFF2-40B4-BE49-F238E27FC236}">
                <a16:creationId xmlns="" xmlns:a16="http://schemas.microsoft.com/office/drawing/2014/main" id="{8834948A-C082-408D-BCAA-A07F8638DE38}"/>
              </a:ext>
            </a:extLst>
          </p:cNvPr>
          <p:cNvSpPr txBox="1"/>
          <p:nvPr/>
        </p:nvSpPr>
        <p:spPr>
          <a:xfrm>
            <a:off x="457200" y="1386483"/>
            <a:ext cx="4343400" cy="430887"/>
          </a:xfrm>
          <a:prstGeom prst="rect">
            <a:avLst/>
          </a:prstGeom>
          <a:noFill/>
        </p:spPr>
        <p:txBody>
          <a:bodyPr wrap="square" rtlCol="0">
            <a:spAutoFit/>
          </a:bodyPr>
          <a:lstStyle/>
          <a:p>
            <a:r>
              <a:rPr lang="en-US" sz="2200" b="1" dirty="0">
                <a:solidFill>
                  <a:schemeClr val="tx2"/>
                </a:solidFill>
                <a:latin typeface="Gill Sans MT" panose="020B0502020104020203" pitchFamily="34" charset="0"/>
              </a:rPr>
              <a:t>Presentation for LESSEES:</a:t>
            </a:r>
          </a:p>
        </p:txBody>
      </p:sp>
      <p:sp>
        <p:nvSpPr>
          <p:cNvPr id="4" name="Slide Number Placeholder 3">
            <a:extLst>
              <a:ext uri="{FF2B5EF4-FFF2-40B4-BE49-F238E27FC236}">
                <a16:creationId xmlns="" xmlns:a16="http://schemas.microsoft.com/office/drawing/2014/main" id="{32B209D8-12F5-4DAA-A590-4F2CC7756255}"/>
              </a:ext>
            </a:extLst>
          </p:cNvPr>
          <p:cNvSpPr>
            <a:spLocks noGrp="1"/>
          </p:cNvSpPr>
          <p:nvPr>
            <p:ph type="sldNum" sz="quarter" idx="11"/>
          </p:nvPr>
        </p:nvSpPr>
        <p:spPr/>
        <p:txBody>
          <a:bodyPr/>
          <a:lstStyle/>
          <a:p>
            <a:pPr>
              <a:defRPr/>
            </a:pPr>
            <a:fld id="{216B27D4-CED2-4587-A6F8-29C0030BA98B}" type="slidenum">
              <a:rPr lang="en-US" smtClean="0"/>
              <a:pPr>
                <a:defRPr/>
              </a:pPr>
              <a:t>26</a:t>
            </a:fld>
            <a:endParaRPr lang="en-US" dirty="0"/>
          </a:p>
        </p:txBody>
      </p:sp>
    </p:spTree>
    <p:extLst>
      <p:ext uri="{BB962C8B-B14F-4D97-AF65-F5344CB8AC3E}">
        <p14:creationId xmlns="" xmlns:p14="http://schemas.microsoft.com/office/powerpoint/2010/main" val="1387746888"/>
      </p:ext>
    </p:extLst>
  </p:cSld>
  <p:clrMapOvr>
    <a:masterClrMapping/>
  </p:clrMapOvr>
  <p:transition>
    <p:random/>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179FEDD4-153B-40D9-8F0D-94E8049E70C4}"/>
              </a:ext>
            </a:extLst>
          </p:cNvPr>
          <p:cNvSpPr>
            <a:spLocks noGrp="1"/>
          </p:cNvSpPr>
          <p:nvPr>
            <p:ph type="title"/>
          </p:nvPr>
        </p:nvSpPr>
        <p:spPr/>
        <p:txBody>
          <a:bodyPr/>
          <a:lstStyle/>
          <a:p>
            <a:r>
              <a:rPr lang="en-US" dirty="0"/>
              <a:t>Lessee Accounting</a:t>
            </a:r>
          </a:p>
        </p:txBody>
      </p:sp>
      <p:sp>
        <p:nvSpPr>
          <p:cNvPr id="3" name="Text Placeholder 2">
            <a:extLst>
              <a:ext uri="{FF2B5EF4-FFF2-40B4-BE49-F238E27FC236}">
                <a16:creationId xmlns="" xmlns:a16="http://schemas.microsoft.com/office/drawing/2014/main" id="{11AB2299-4A4F-4875-8E03-BE2CD8D2D4D8}"/>
              </a:ext>
            </a:extLst>
          </p:cNvPr>
          <p:cNvSpPr>
            <a:spLocks noGrp="1"/>
          </p:cNvSpPr>
          <p:nvPr>
            <p:ph type="body" idx="1"/>
          </p:nvPr>
        </p:nvSpPr>
        <p:spPr>
          <a:xfrm>
            <a:off x="457200" y="1417639"/>
            <a:ext cx="4040188" cy="639762"/>
          </a:xfrm>
        </p:spPr>
        <p:txBody>
          <a:bodyPr/>
          <a:lstStyle/>
          <a:p>
            <a:r>
              <a:rPr lang="en-US" sz="2200" dirty="0">
                <a:solidFill>
                  <a:schemeClr val="tx2"/>
                </a:solidFill>
              </a:rPr>
              <a:t>Presentation for LESSEES:</a:t>
            </a:r>
          </a:p>
        </p:txBody>
      </p:sp>
      <p:sp>
        <p:nvSpPr>
          <p:cNvPr id="4" name="Content Placeholder 3">
            <a:extLst>
              <a:ext uri="{FF2B5EF4-FFF2-40B4-BE49-F238E27FC236}">
                <a16:creationId xmlns="" xmlns:a16="http://schemas.microsoft.com/office/drawing/2014/main" id="{9DED6778-A174-4095-AEBD-C9A73912575C}"/>
              </a:ext>
            </a:extLst>
          </p:cNvPr>
          <p:cNvSpPr>
            <a:spLocks noGrp="1"/>
          </p:cNvSpPr>
          <p:nvPr>
            <p:ph sz="half" idx="2"/>
          </p:nvPr>
        </p:nvSpPr>
        <p:spPr>
          <a:xfrm>
            <a:off x="457200" y="2174875"/>
            <a:ext cx="7162800" cy="3844925"/>
          </a:xfrm>
        </p:spPr>
        <p:txBody>
          <a:bodyPr/>
          <a:lstStyle/>
          <a:p>
            <a:pPr marL="0" indent="0">
              <a:buNone/>
            </a:pPr>
            <a:r>
              <a:rPr lang="en-US" sz="2000" b="1" dirty="0">
                <a:solidFill>
                  <a:schemeClr val="tx2"/>
                </a:solidFill>
              </a:rPr>
              <a:t>Statement of Cash Flows </a:t>
            </a:r>
          </a:p>
          <a:p>
            <a:pPr lvl="1"/>
            <a:r>
              <a:rPr lang="en-US" dirty="0"/>
              <a:t>Operating activities</a:t>
            </a:r>
          </a:p>
          <a:p>
            <a:pPr lvl="2"/>
            <a:r>
              <a:rPr lang="en-US" dirty="0"/>
              <a:t>Interest on lease liability arising from finance leases*</a:t>
            </a:r>
          </a:p>
          <a:p>
            <a:pPr lvl="2"/>
            <a:r>
              <a:rPr lang="en-US" dirty="0"/>
              <a:t>Payments arising from operating leases</a:t>
            </a:r>
          </a:p>
          <a:p>
            <a:pPr lvl="2"/>
            <a:r>
              <a:rPr lang="en-US" dirty="0"/>
              <a:t>Variable lease payments and S/T lease payments not included in lease liability</a:t>
            </a:r>
          </a:p>
          <a:p>
            <a:pPr lvl="1"/>
            <a:r>
              <a:rPr lang="en-US" dirty="0"/>
              <a:t>Financing activities</a:t>
            </a:r>
          </a:p>
          <a:p>
            <a:pPr lvl="2"/>
            <a:r>
              <a:rPr lang="en-US" dirty="0"/>
              <a:t>Principal repayments on finance leases</a:t>
            </a:r>
          </a:p>
          <a:p>
            <a:pPr marL="338137" lvl="2" indent="0">
              <a:buNone/>
            </a:pPr>
            <a:endParaRPr lang="en-US" sz="2000" dirty="0"/>
          </a:p>
          <a:p>
            <a:pPr marL="338137" lvl="2" indent="0">
              <a:buNone/>
            </a:pPr>
            <a:r>
              <a:rPr lang="en-US" sz="1600" i="1" dirty="0"/>
              <a:t>*the requirement is to present consistent with Topic 230, which generally will result in operating classification</a:t>
            </a:r>
          </a:p>
          <a:p>
            <a:pPr marL="338137" lvl="2" indent="0">
              <a:buNone/>
            </a:pPr>
            <a:r>
              <a:rPr lang="en-US" sz="2000" dirty="0"/>
              <a:t> </a:t>
            </a:r>
          </a:p>
          <a:p>
            <a:endParaRPr lang="en-US" dirty="0"/>
          </a:p>
        </p:txBody>
      </p:sp>
      <p:sp>
        <p:nvSpPr>
          <p:cNvPr id="5" name="Slide Number Placeholder 4">
            <a:extLst>
              <a:ext uri="{FF2B5EF4-FFF2-40B4-BE49-F238E27FC236}">
                <a16:creationId xmlns="" xmlns:a16="http://schemas.microsoft.com/office/drawing/2014/main" id="{57F8674B-9D38-4204-B0AD-7E688D245346}"/>
              </a:ext>
            </a:extLst>
          </p:cNvPr>
          <p:cNvSpPr>
            <a:spLocks noGrp="1"/>
          </p:cNvSpPr>
          <p:nvPr>
            <p:ph type="sldNum" sz="quarter" idx="12"/>
          </p:nvPr>
        </p:nvSpPr>
        <p:spPr/>
        <p:txBody>
          <a:bodyPr/>
          <a:lstStyle/>
          <a:p>
            <a:pPr>
              <a:defRPr/>
            </a:pPr>
            <a:fld id="{14009C64-B4CD-4CC8-94C1-D069C6A8DD04}" type="slidenum">
              <a:rPr lang="en-US" smtClean="0"/>
              <a:pPr>
                <a:defRPr/>
              </a:pPr>
              <a:t>27</a:t>
            </a:fld>
            <a:endParaRPr lang="en-US" dirty="0"/>
          </a:p>
        </p:txBody>
      </p:sp>
    </p:spTree>
    <p:extLst>
      <p:ext uri="{BB962C8B-B14F-4D97-AF65-F5344CB8AC3E}">
        <p14:creationId xmlns="" xmlns:p14="http://schemas.microsoft.com/office/powerpoint/2010/main" val="2296963510"/>
      </p:ext>
    </p:extLst>
  </p:cSld>
  <p:clrMapOvr>
    <a:masterClrMapping/>
  </p:clrMapOvr>
  <p:transition>
    <p:random/>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87338" y="457200"/>
            <a:ext cx="8569325" cy="971550"/>
          </a:xfrm>
          <a:prstGeom prst="rect">
            <a:avLst/>
          </a:prstGeom>
        </p:spPr>
        <p:txBody>
          <a:bodyPr/>
          <a:lst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pitchFamily="34" charset="0"/>
              </a:defRPr>
            </a:lvl2pPr>
            <a:lvl3pPr algn="ctr" rtl="0" eaLnBrk="1" fontAlgn="base" hangingPunct="1">
              <a:spcBef>
                <a:spcPct val="0"/>
              </a:spcBef>
              <a:spcAft>
                <a:spcPct val="0"/>
              </a:spcAft>
              <a:defRPr sz="4400">
                <a:solidFill>
                  <a:schemeClr val="tx2"/>
                </a:solidFill>
                <a:latin typeface="Arial" pitchFamily="34" charset="0"/>
              </a:defRPr>
            </a:lvl3pPr>
            <a:lvl4pPr algn="ctr" rtl="0" eaLnBrk="1" fontAlgn="base" hangingPunct="1">
              <a:spcBef>
                <a:spcPct val="0"/>
              </a:spcBef>
              <a:spcAft>
                <a:spcPct val="0"/>
              </a:spcAft>
              <a:defRPr sz="4400">
                <a:solidFill>
                  <a:schemeClr val="tx2"/>
                </a:solidFill>
                <a:latin typeface="Arial" pitchFamily="34" charset="0"/>
              </a:defRPr>
            </a:lvl4pPr>
            <a:lvl5pPr algn="ctr" rtl="0" eaLnBrk="1" fontAlgn="base" hangingPunct="1">
              <a:spcBef>
                <a:spcPct val="0"/>
              </a:spcBef>
              <a:spcAft>
                <a:spcPct val="0"/>
              </a:spcAft>
              <a:defRPr sz="4400">
                <a:solidFill>
                  <a:schemeClr val="tx2"/>
                </a:solidFill>
                <a:latin typeface="Arial" pitchFamily="34" charset="0"/>
              </a:defRPr>
            </a:lvl5pPr>
            <a:lvl6pPr marL="457200" algn="ctr" rtl="0" eaLnBrk="1" fontAlgn="base" hangingPunct="1">
              <a:spcBef>
                <a:spcPct val="0"/>
              </a:spcBef>
              <a:spcAft>
                <a:spcPct val="0"/>
              </a:spcAft>
              <a:defRPr sz="4400">
                <a:solidFill>
                  <a:schemeClr val="tx2"/>
                </a:solidFill>
                <a:latin typeface="Arial" pitchFamily="34" charset="0"/>
              </a:defRPr>
            </a:lvl6pPr>
            <a:lvl7pPr marL="914400" algn="ctr" rtl="0" eaLnBrk="1" fontAlgn="base" hangingPunct="1">
              <a:spcBef>
                <a:spcPct val="0"/>
              </a:spcBef>
              <a:spcAft>
                <a:spcPct val="0"/>
              </a:spcAft>
              <a:defRPr sz="4400">
                <a:solidFill>
                  <a:schemeClr val="tx2"/>
                </a:solidFill>
                <a:latin typeface="Arial" pitchFamily="34" charset="0"/>
              </a:defRPr>
            </a:lvl7pPr>
            <a:lvl8pPr marL="1371600" algn="ctr" rtl="0" eaLnBrk="1" fontAlgn="base" hangingPunct="1">
              <a:spcBef>
                <a:spcPct val="0"/>
              </a:spcBef>
              <a:spcAft>
                <a:spcPct val="0"/>
              </a:spcAft>
              <a:defRPr sz="4400">
                <a:solidFill>
                  <a:schemeClr val="tx2"/>
                </a:solidFill>
                <a:latin typeface="Arial" pitchFamily="34" charset="0"/>
              </a:defRPr>
            </a:lvl8pPr>
            <a:lvl9pPr marL="1828800" algn="ctr" rtl="0" eaLnBrk="1" fontAlgn="base" hangingPunct="1">
              <a:spcBef>
                <a:spcPct val="0"/>
              </a:spcBef>
              <a:spcAft>
                <a:spcPct val="0"/>
              </a:spcAft>
              <a:defRPr sz="4400">
                <a:solidFill>
                  <a:schemeClr val="tx2"/>
                </a:solidFill>
                <a:latin typeface="Arial" pitchFamily="34" charset="0"/>
              </a:defRPr>
            </a:lvl9pPr>
          </a:lstStyle>
          <a:p>
            <a:pPr eaLnBrk="0" hangingPunct="0"/>
            <a:r>
              <a:rPr lang="en-US" altLang="en-US" b="1" dirty="0">
                <a:latin typeface="Garamond" panose="02020404030301010803" pitchFamily="18" charset="0"/>
              </a:rPr>
              <a:t>Example</a:t>
            </a:r>
            <a:endParaRPr lang="en-US" b="1" dirty="0">
              <a:latin typeface="Garamond" panose="02020404030301010803" pitchFamily="18" charset="0"/>
            </a:endParaRPr>
          </a:p>
        </p:txBody>
      </p:sp>
      <p:sp>
        <p:nvSpPr>
          <p:cNvPr id="3" name="Content Placeholder 2"/>
          <p:cNvSpPr txBox="1">
            <a:spLocks/>
          </p:cNvSpPr>
          <p:nvPr/>
        </p:nvSpPr>
        <p:spPr>
          <a:xfrm>
            <a:off x="319817" y="1428750"/>
            <a:ext cx="8435558" cy="4046538"/>
          </a:xfrm>
          <a:prstGeom prst="rect">
            <a:avLst/>
          </a:prstGeom>
        </p:spPr>
        <p:txBody>
          <a:bodyPr/>
          <a:lst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eaLnBrk="0" hangingPunct="0">
              <a:buClr>
                <a:srgbClr val="C00000"/>
              </a:buClr>
              <a:buFont typeface="Wingdings" panose="05000000000000000000" pitchFamily="2" charset="2"/>
              <a:buChar char="§"/>
            </a:pPr>
            <a:r>
              <a:rPr lang="en-US" sz="2600" dirty="0">
                <a:latin typeface="Gill Sans MT" panose="020B0502020104020203" pitchFamily="34" charset="0"/>
              </a:rPr>
              <a:t>Facts</a:t>
            </a:r>
          </a:p>
          <a:p>
            <a:pPr lvl="1" eaLnBrk="0" hangingPunct="0">
              <a:buClr>
                <a:schemeClr val="accent2"/>
              </a:buClr>
              <a:buFont typeface="Arial" panose="020B0604020202020204" pitchFamily="34" charset="0"/>
              <a:buChar char="•"/>
            </a:pPr>
            <a:r>
              <a:rPr lang="en-US" sz="1800" u="sng" dirty="0">
                <a:latin typeface="Gill Sans MT" panose="020B0502020104020203" pitchFamily="34" charset="0"/>
              </a:rPr>
              <a:t>Lease Term:</a:t>
            </a:r>
            <a:r>
              <a:rPr lang="en-US" sz="1800" dirty="0">
                <a:latin typeface="Gill Sans MT" panose="020B0502020104020203" pitchFamily="34" charset="0"/>
              </a:rPr>
              <a:t> Retailer enters into a 5-year lease agreement with a mall operator that includes three 5-year renewal options.  </a:t>
            </a:r>
          </a:p>
          <a:p>
            <a:pPr lvl="1" eaLnBrk="0" hangingPunct="0">
              <a:buClr>
                <a:schemeClr val="accent2"/>
              </a:buClr>
              <a:buFont typeface="Arial" panose="020B0604020202020204" pitchFamily="34" charset="0"/>
              <a:buChar char="•"/>
            </a:pPr>
            <a:r>
              <a:rPr lang="en-US" sz="1800" u="sng" dirty="0">
                <a:latin typeface="Gill Sans MT" panose="020B0502020104020203" pitchFamily="34" charset="0"/>
              </a:rPr>
              <a:t>Lease Payments:</a:t>
            </a:r>
            <a:r>
              <a:rPr lang="en-US" sz="1800" dirty="0">
                <a:latin typeface="Gill Sans MT" panose="020B0502020104020203" pitchFamily="34" charset="0"/>
              </a:rPr>
              <a:t> Rent payments are $5,000/month plus 1% of sales during the initial term.  Base rent shall increase 10% in each renewal period.</a:t>
            </a:r>
          </a:p>
          <a:p>
            <a:pPr lvl="1" eaLnBrk="0" hangingPunct="0">
              <a:buClr>
                <a:schemeClr val="accent2"/>
              </a:buClr>
              <a:buFont typeface="Arial" panose="020B0604020202020204" pitchFamily="34" charset="0"/>
              <a:buChar char="•"/>
            </a:pPr>
            <a:r>
              <a:rPr lang="en-US" sz="1800" u="sng" dirty="0">
                <a:latin typeface="Gill Sans MT" panose="020B0502020104020203" pitchFamily="34" charset="0"/>
              </a:rPr>
              <a:t>Additional Information:</a:t>
            </a:r>
            <a:r>
              <a:rPr lang="en-US" sz="1800" dirty="0">
                <a:latin typeface="Gill Sans MT" panose="020B0502020104020203" pitchFamily="34" charset="0"/>
              </a:rPr>
              <a:t> </a:t>
            </a:r>
            <a:r>
              <a:rPr lang="en-US" sz="1800" i="1" dirty="0">
                <a:latin typeface="Gill Sans MT" panose="020B0502020104020203" pitchFamily="34" charset="0"/>
              </a:rPr>
              <a:t>Retailer incurs </a:t>
            </a:r>
            <a:r>
              <a:rPr lang="en-US" sz="1800" dirty="0">
                <a:latin typeface="Gill Sans MT" panose="020B0502020104020203" pitchFamily="34" charset="0"/>
              </a:rPr>
              <a:t>costs of $125,000 installing leasehold improvements to customize space to its brand requirements.  LHI has a useful life of 8 years.  The Retailers Borrowing rate = 5.87%</a:t>
            </a:r>
          </a:p>
          <a:p>
            <a:pPr marL="342900" lvl="1" indent="-342900" eaLnBrk="0" hangingPunct="0">
              <a:buClr>
                <a:srgbClr val="C00000"/>
              </a:buClr>
              <a:buFont typeface="Wingdings" panose="05000000000000000000" pitchFamily="2" charset="2"/>
              <a:buChar char="§"/>
            </a:pPr>
            <a:r>
              <a:rPr lang="en-US" sz="2600" dirty="0">
                <a:latin typeface="Gill Sans MT" panose="020B0502020104020203" pitchFamily="34" charset="0"/>
              </a:rPr>
              <a:t>Questions</a:t>
            </a:r>
          </a:p>
          <a:p>
            <a:pPr marL="800100" lvl="1" indent="-342900" eaLnBrk="0" hangingPunct="0">
              <a:buClr>
                <a:schemeClr val="accent2"/>
              </a:buClr>
              <a:buFont typeface="+mj-lt"/>
              <a:buAutoNum type="arabicPeriod"/>
            </a:pPr>
            <a:r>
              <a:rPr lang="en-US" sz="1800" dirty="0">
                <a:latin typeface="Gill Sans MT" panose="020B0502020104020203" pitchFamily="34" charset="0"/>
              </a:rPr>
              <a:t>Is this a contract that meets the definition of a lease (Step 1)? </a:t>
            </a:r>
          </a:p>
          <a:p>
            <a:pPr marL="800100" lvl="1" indent="-342900" eaLnBrk="0" hangingPunct="0">
              <a:buClr>
                <a:schemeClr val="accent2"/>
              </a:buClr>
              <a:buFont typeface="+mj-lt"/>
              <a:buAutoNum type="arabicPeriod"/>
            </a:pPr>
            <a:r>
              <a:rPr lang="en-US" sz="1800" dirty="0">
                <a:latin typeface="Gill Sans MT" panose="020B0502020104020203" pitchFamily="34" charset="0"/>
              </a:rPr>
              <a:t>How should the lease be classified (Step 2)?</a:t>
            </a:r>
          </a:p>
          <a:p>
            <a:pPr marL="800100" lvl="1" indent="-342900" eaLnBrk="0" hangingPunct="0">
              <a:buClr>
                <a:schemeClr val="accent2"/>
              </a:buClr>
              <a:buFont typeface="+mj-lt"/>
              <a:buAutoNum type="arabicPeriod"/>
            </a:pPr>
            <a:r>
              <a:rPr lang="en-US" sz="1800" dirty="0">
                <a:latin typeface="Gill Sans MT" panose="020B0502020104020203" pitchFamily="34" charset="0"/>
              </a:rPr>
              <a:t>What should be used as the lease term (Step 3)?</a:t>
            </a:r>
          </a:p>
          <a:p>
            <a:pPr marL="800100" lvl="1" indent="-342900" eaLnBrk="0" hangingPunct="0">
              <a:buClr>
                <a:schemeClr val="accent2"/>
              </a:buClr>
              <a:buFont typeface="+mj-lt"/>
              <a:buAutoNum type="arabicPeriod"/>
            </a:pPr>
            <a:r>
              <a:rPr lang="en-US" sz="1800" dirty="0">
                <a:latin typeface="Gill Sans MT" panose="020B0502020104020203" pitchFamily="34" charset="0"/>
              </a:rPr>
              <a:t>What are the identified payments that should be included in ROU Calculation? </a:t>
            </a:r>
          </a:p>
          <a:p>
            <a:pPr>
              <a:buClr>
                <a:schemeClr val="accent2"/>
              </a:buClr>
              <a:buFont typeface="Arial" panose="020B0604020202020204" pitchFamily="34" charset="0"/>
              <a:buChar char="•"/>
            </a:pPr>
            <a:endParaRPr lang="en-US" sz="1800" kern="0" dirty="0"/>
          </a:p>
          <a:p>
            <a:pPr>
              <a:buFont typeface="Arial" panose="020B0604020202020204" pitchFamily="34" charset="0"/>
              <a:buChar char="•"/>
            </a:pPr>
            <a:endParaRPr lang="en-US" sz="1800" kern="0" dirty="0"/>
          </a:p>
        </p:txBody>
      </p:sp>
      <p:sp>
        <p:nvSpPr>
          <p:cNvPr id="4" name="TextBox 3"/>
          <p:cNvSpPr txBox="1"/>
          <p:nvPr/>
        </p:nvSpPr>
        <p:spPr>
          <a:xfrm>
            <a:off x="4267200" y="6172200"/>
            <a:ext cx="457200" cy="307777"/>
          </a:xfrm>
          <a:prstGeom prst="rect">
            <a:avLst/>
          </a:prstGeom>
          <a:solidFill>
            <a:schemeClr val="bg1"/>
          </a:solidFill>
        </p:spPr>
        <p:txBody>
          <a:bodyPr wrap="square" rtlCol="0">
            <a:spAutoFit/>
          </a:bodyPr>
          <a:lstStyle/>
          <a:p>
            <a:fld id="{14009C64-B4CD-4CC8-94C1-D069C6A8DD04}" type="slidenum">
              <a:rPr lang="en-US" sz="1400"/>
              <a:pPr/>
              <a:t>28</a:t>
            </a:fld>
            <a:endParaRPr lang="en-US" sz="1400" dirty="0"/>
          </a:p>
        </p:txBody>
      </p:sp>
    </p:spTree>
    <p:extLst>
      <p:ext uri="{BB962C8B-B14F-4D97-AF65-F5344CB8AC3E}">
        <p14:creationId xmlns="" xmlns:p14="http://schemas.microsoft.com/office/powerpoint/2010/main" val="2302831190"/>
      </p:ext>
    </p:extLst>
  </p:cSld>
  <p:clrMapOvr>
    <a:masterClrMapping/>
  </p:clrMapOvr>
  <p:transition>
    <p:random/>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87338" y="457200"/>
            <a:ext cx="8569325" cy="971550"/>
          </a:xfrm>
          <a:prstGeom prst="rect">
            <a:avLst/>
          </a:prstGeom>
        </p:spPr>
        <p:txBody>
          <a:bodyPr/>
          <a:lst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pitchFamily="34" charset="0"/>
              </a:defRPr>
            </a:lvl2pPr>
            <a:lvl3pPr algn="ctr" rtl="0" eaLnBrk="1" fontAlgn="base" hangingPunct="1">
              <a:spcBef>
                <a:spcPct val="0"/>
              </a:spcBef>
              <a:spcAft>
                <a:spcPct val="0"/>
              </a:spcAft>
              <a:defRPr sz="4400">
                <a:solidFill>
                  <a:schemeClr val="tx2"/>
                </a:solidFill>
                <a:latin typeface="Arial" pitchFamily="34" charset="0"/>
              </a:defRPr>
            </a:lvl3pPr>
            <a:lvl4pPr algn="ctr" rtl="0" eaLnBrk="1" fontAlgn="base" hangingPunct="1">
              <a:spcBef>
                <a:spcPct val="0"/>
              </a:spcBef>
              <a:spcAft>
                <a:spcPct val="0"/>
              </a:spcAft>
              <a:defRPr sz="4400">
                <a:solidFill>
                  <a:schemeClr val="tx2"/>
                </a:solidFill>
                <a:latin typeface="Arial" pitchFamily="34" charset="0"/>
              </a:defRPr>
            </a:lvl4pPr>
            <a:lvl5pPr algn="ctr" rtl="0" eaLnBrk="1" fontAlgn="base" hangingPunct="1">
              <a:spcBef>
                <a:spcPct val="0"/>
              </a:spcBef>
              <a:spcAft>
                <a:spcPct val="0"/>
              </a:spcAft>
              <a:defRPr sz="4400">
                <a:solidFill>
                  <a:schemeClr val="tx2"/>
                </a:solidFill>
                <a:latin typeface="Arial" pitchFamily="34" charset="0"/>
              </a:defRPr>
            </a:lvl5pPr>
            <a:lvl6pPr marL="457200" algn="ctr" rtl="0" eaLnBrk="1" fontAlgn="base" hangingPunct="1">
              <a:spcBef>
                <a:spcPct val="0"/>
              </a:spcBef>
              <a:spcAft>
                <a:spcPct val="0"/>
              </a:spcAft>
              <a:defRPr sz="4400">
                <a:solidFill>
                  <a:schemeClr val="tx2"/>
                </a:solidFill>
                <a:latin typeface="Arial" pitchFamily="34" charset="0"/>
              </a:defRPr>
            </a:lvl6pPr>
            <a:lvl7pPr marL="914400" algn="ctr" rtl="0" eaLnBrk="1" fontAlgn="base" hangingPunct="1">
              <a:spcBef>
                <a:spcPct val="0"/>
              </a:spcBef>
              <a:spcAft>
                <a:spcPct val="0"/>
              </a:spcAft>
              <a:defRPr sz="4400">
                <a:solidFill>
                  <a:schemeClr val="tx2"/>
                </a:solidFill>
                <a:latin typeface="Arial" pitchFamily="34" charset="0"/>
              </a:defRPr>
            </a:lvl7pPr>
            <a:lvl8pPr marL="1371600" algn="ctr" rtl="0" eaLnBrk="1" fontAlgn="base" hangingPunct="1">
              <a:spcBef>
                <a:spcPct val="0"/>
              </a:spcBef>
              <a:spcAft>
                <a:spcPct val="0"/>
              </a:spcAft>
              <a:defRPr sz="4400">
                <a:solidFill>
                  <a:schemeClr val="tx2"/>
                </a:solidFill>
                <a:latin typeface="Arial" pitchFamily="34" charset="0"/>
              </a:defRPr>
            </a:lvl8pPr>
            <a:lvl9pPr marL="1828800" algn="ctr" rtl="0" eaLnBrk="1" fontAlgn="base" hangingPunct="1">
              <a:spcBef>
                <a:spcPct val="0"/>
              </a:spcBef>
              <a:spcAft>
                <a:spcPct val="0"/>
              </a:spcAft>
              <a:defRPr sz="4400">
                <a:solidFill>
                  <a:schemeClr val="tx2"/>
                </a:solidFill>
                <a:latin typeface="Arial" pitchFamily="34" charset="0"/>
              </a:defRPr>
            </a:lvl9pPr>
          </a:lstStyle>
          <a:p>
            <a:pPr eaLnBrk="0" hangingPunct="0"/>
            <a:r>
              <a:rPr lang="en-US" altLang="en-US" b="1" dirty="0">
                <a:latin typeface="Garamond" panose="02020404030301010803" pitchFamily="18" charset="0"/>
              </a:rPr>
              <a:t>Example</a:t>
            </a:r>
            <a:endParaRPr lang="en-US" b="1" dirty="0">
              <a:latin typeface="Garamond" panose="02020404030301010803" pitchFamily="18" charset="0"/>
            </a:endParaRPr>
          </a:p>
        </p:txBody>
      </p:sp>
      <p:sp>
        <p:nvSpPr>
          <p:cNvPr id="3" name="Content Placeholder 2"/>
          <p:cNvSpPr txBox="1">
            <a:spLocks/>
          </p:cNvSpPr>
          <p:nvPr/>
        </p:nvSpPr>
        <p:spPr>
          <a:xfrm>
            <a:off x="287336" y="1428750"/>
            <a:ext cx="8569327" cy="4062412"/>
          </a:xfrm>
          <a:prstGeom prst="rect">
            <a:avLst/>
          </a:prstGeom>
        </p:spPr>
        <p:txBody>
          <a:bodyPr/>
          <a:lst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eaLnBrk="0" hangingPunct="0">
              <a:buClr>
                <a:srgbClr val="C00000"/>
              </a:buClr>
              <a:buFont typeface="Wingdings" panose="05000000000000000000" pitchFamily="2" charset="2"/>
              <a:buChar char="§"/>
            </a:pPr>
            <a:r>
              <a:rPr lang="en-US" sz="2600" dirty="0">
                <a:latin typeface="Gill Sans MT" panose="020B0502020104020203" pitchFamily="34" charset="0"/>
              </a:rPr>
              <a:t>Answers</a:t>
            </a:r>
          </a:p>
          <a:p>
            <a:pPr marL="800100" lvl="1" indent="-342900" eaLnBrk="0" hangingPunct="0">
              <a:buClr>
                <a:schemeClr val="accent2"/>
              </a:buClr>
              <a:buFont typeface="+mj-lt"/>
              <a:buAutoNum type="arabicPeriod"/>
            </a:pPr>
            <a:r>
              <a:rPr lang="en-US" sz="1800" b="1" dirty="0">
                <a:latin typeface="Gill Sans MT" panose="020B0502020104020203" pitchFamily="34" charset="0"/>
              </a:rPr>
              <a:t>Lease</a:t>
            </a:r>
            <a:r>
              <a:rPr lang="en-US" sz="1800" dirty="0">
                <a:latin typeface="Gill Sans MT" panose="020B0502020104020203" pitchFamily="34" charset="0"/>
              </a:rPr>
              <a:t>:  Yes - this contract meets the definition of a lease.  There is a specific asset being utilized by the Retailer.</a:t>
            </a:r>
          </a:p>
          <a:p>
            <a:pPr marL="800100" lvl="1" indent="-342900" eaLnBrk="0" hangingPunct="0">
              <a:buClr>
                <a:schemeClr val="accent2"/>
              </a:buClr>
              <a:buFont typeface="+mj-lt"/>
              <a:buAutoNum type="arabicPeriod"/>
            </a:pPr>
            <a:endParaRPr lang="en-US" sz="1400" dirty="0">
              <a:latin typeface="Gill Sans MT" panose="020B0502020104020203" pitchFamily="34" charset="0"/>
            </a:endParaRPr>
          </a:p>
          <a:p>
            <a:pPr marL="800100" lvl="1" indent="-342900" eaLnBrk="0" hangingPunct="0">
              <a:buClr>
                <a:schemeClr val="accent2"/>
              </a:buClr>
              <a:buFont typeface="+mj-lt"/>
              <a:buAutoNum type="arabicPeriod"/>
            </a:pPr>
            <a:r>
              <a:rPr lang="en-US" sz="1800" b="1" dirty="0">
                <a:latin typeface="Gill Sans MT" panose="020B0502020104020203" pitchFamily="34" charset="0"/>
              </a:rPr>
              <a:t>Classification</a:t>
            </a:r>
            <a:r>
              <a:rPr lang="en-US" sz="1800" dirty="0">
                <a:latin typeface="Gill Sans MT" panose="020B0502020104020203" pitchFamily="34" charset="0"/>
              </a:rPr>
              <a:t>:  Operating – All classification criteria would be presumed to be no</a:t>
            </a:r>
          </a:p>
          <a:p>
            <a:pPr marL="800100" lvl="1" indent="-342900" eaLnBrk="0" hangingPunct="0">
              <a:buClr>
                <a:schemeClr val="accent2"/>
              </a:buClr>
              <a:buFont typeface="+mj-lt"/>
              <a:buAutoNum type="arabicPeriod"/>
            </a:pPr>
            <a:endParaRPr lang="en-US" sz="1400" dirty="0">
              <a:latin typeface="Gill Sans MT" panose="020B0502020104020203" pitchFamily="34" charset="0"/>
            </a:endParaRPr>
          </a:p>
          <a:p>
            <a:pPr marL="800100" lvl="1" indent="-342900" eaLnBrk="0" hangingPunct="0">
              <a:buClr>
                <a:schemeClr val="accent2"/>
              </a:buClr>
              <a:buFont typeface="+mj-lt"/>
              <a:buAutoNum type="arabicPeriod"/>
            </a:pPr>
            <a:r>
              <a:rPr lang="en-US" sz="1800" b="1" dirty="0">
                <a:latin typeface="Gill Sans MT" panose="020B0502020104020203" pitchFamily="34" charset="0"/>
              </a:rPr>
              <a:t>Lease Term: </a:t>
            </a:r>
            <a:r>
              <a:rPr lang="en-US" sz="1800" dirty="0">
                <a:latin typeface="Gill Sans MT" panose="020B0502020104020203" pitchFamily="34" charset="0"/>
              </a:rPr>
              <a:t>10 Years - The existence of significant leasehold improvements with a useful live longer than the base lease term indicates that Retailer would incur an economic loss from not exercising the first renewal option.</a:t>
            </a:r>
          </a:p>
          <a:p>
            <a:pPr marL="800100" lvl="1" indent="-342900" eaLnBrk="0" hangingPunct="0">
              <a:buClr>
                <a:schemeClr val="accent2"/>
              </a:buClr>
              <a:buFont typeface="+mj-lt"/>
              <a:buAutoNum type="arabicPeriod"/>
            </a:pPr>
            <a:endParaRPr lang="en-US" sz="1400" dirty="0">
              <a:latin typeface="Gill Sans MT" panose="020B0502020104020203" pitchFamily="34" charset="0"/>
            </a:endParaRPr>
          </a:p>
          <a:p>
            <a:pPr marL="800100" lvl="1" indent="-342900" eaLnBrk="0" hangingPunct="0">
              <a:buClr>
                <a:schemeClr val="accent2"/>
              </a:buClr>
              <a:buFont typeface="+mj-lt"/>
              <a:buAutoNum type="arabicPeriod"/>
            </a:pPr>
            <a:r>
              <a:rPr lang="en-US" sz="1800" b="1" dirty="0">
                <a:latin typeface="Gill Sans MT" panose="020B0502020104020203" pitchFamily="34" charset="0"/>
              </a:rPr>
              <a:t>Identified payments: </a:t>
            </a:r>
            <a:r>
              <a:rPr lang="en-US" sz="1800" dirty="0">
                <a:latin typeface="Gill Sans MT" panose="020B0502020104020203" pitchFamily="34" charset="0"/>
              </a:rPr>
              <a:t>(1) the base rent during the initial period: $60,000/year; and (2) the first renewal option: $66,000/year after first renewal.  The Percentage rent is variable, and thus is not included in lease payments. Instead expensed as incurred.</a:t>
            </a:r>
          </a:p>
          <a:p>
            <a:pPr>
              <a:buClr>
                <a:schemeClr val="accent2"/>
              </a:buClr>
              <a:buFont typeface="Wingdings" panose="05000000000000000000" pitchFamily="2" charset="2"/>
              <a:buChar char="Ø"/>
            </a:pPr>
            <a:endParaRPr lang="en-US" sz="1800" kern="0" dirty="0"/>
          </a:p>
          <a:p>
            <a:pPr>
              <a:buFont typeface="Arial" panose="020B0604020202020204" pitchFamily="34" charset="0"/>
              <a:buChar char="•"/>
            </a:pPr>
            <a:endParaRPr lang="en-US" sz="2400" i="1" kern="0" dirty="0"/>
          </a:p>
        </p:txBody>
      </p:sp>
      <p:sp>
        <p:nvSpPr>
          <p:cNvPr id="4" name="TextBox 3"/>
          <p:cNvSpPr txBox="1"/>
          <p:nvPr/>
        </p:nvSpPr>
        <p:spPr>
          <a:xfrm>
            <a:off x="4267200" y="6172200"/>
            <a:ext cx="457200" cy="307777"/>
          </a:xfrm>
          <a:prstGeom prst="rect">
            <a:avLst/>
          </a:prstGeom>
          <a:solidFill>
            <a:schemeClr val="bg1"/>
          </a:solidFill>
        </p:spPr>
        <p:txBody>
          <a:bodyPr wrap="square" rtlCol="0">
            <a:spAutoFit/>
          </a:bodyPr>
          <a:lstStyle/>
          <a:p>
            <a:fld id="{14009C64-B4CD-4CC8-94C1-D069C6A8DD04}" type="slidenum">
              <a:rPr lang="en-US" sz="1400"/>
              <a:pPr/>
              <a:t>29</a:t>
            </a:fld>
            <a:endParaRPr lang="en-US" sz="1400" dirty="0"/>
          </a:p>
        </p:txBody>
      </p:sp>
    </p:spTree>
    <p:extLst>
      <p:ext uri="{BB962C8B-B14F-4D97-AF65-F5344CB8AC3E}">
        <p14:creationId xmlns="" xmlns:p14="http://schemas.microsoft.com/office/powerpoint/2010/main" val="2484466732"/>
      </p:ext>
    </p:extLst>
  </p:cSld>
  <p:clrMapOvr>
    <a:masterClrMapping/>
  </p:clrMapOvr>
  <p:transition>
    <p:random/>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D204EC6-9442-4320-ADCB-1DB49228FEDF}"/>
              </a:ext>
            </a:extLst>
          </p:cNvPr>
          <p:cNvSpPr>
            <a:spLocks noGrp="1"/>
          </p:cNvSpPr>
          <p:nvPr>
            <p:ph type="title"/>
          </p:nvPr>
        </p:nvSpPr>
        <p:spPr>
          <a:xfrm>
            <a:off x="304800" y="533400"/>
            <a:ext cx="8839200" cy="731838"/>
          </a:xfrm>
        </p:spPr>
        <p:txBody>
          <a:bodyPr/>
          <a:lstStyle/>
          <a:p>
            <a:r>
              <a:rPr lang="en-US" dirty="0"/>
              <a:t>Randy Watkins</a:t>
            </a:r>
          </a:p>
        </p:txBody>
      </p:sp>
      <p:sp>
        <p:nvSpPr>
          <p:cNvPr id="11" name="Slide Number Placeholder 10">
            <a:extLst>
              <a:ext uri="{FF2B5EF4-FFF2-40B4-BE49-F238E27FC236}">
                <a16:creationId xmlns="" xmlns:a16="http://schemas.microsoft.com/office/drawing/2014/main" id="{97B42378-EC95-4846-9FEF-FB4F9DC635B0}"/>
              </a:ext>
            </a:extLst>
          </p:cNvPr>
          <p:cNvSpPr>
            <a:spLocks noGrp="1"/>
          </p:cNvSpPr>
          <p:nvPr>
            <p:ph type="sldNum" sz="quarter" idx="11"/>
          </p:nvPr>
        </p:nvSpPr>
        <p:spPr/>
        <p:txBody>
          <a:bodyPr/>
          <a:lstStyle/>
          <a:p>
            <a:pPr>
              <a:defRPr/>
            </a:pPr>
            <a:fld id="{216B27D4-CED2-4587-A6F8-29C0030BA98B}" type="slidenum">
              <a:rPr lang="en-US" smtClean="0"/>
              <a:pPr>
                <a:defRPr/>
              </a:pPr>
              <a:t>3</a:t>
            </a:fld>
            <a:endParaRPr lang="en-US" dirty="0"/>
          </a:p>
        </p:txBody>
      </p:sp>
      <p:pic>
        <p:nvPicPr>
          <p:cNvPr id="5" name="Picture 4">
            <a:extLst>
              <a:ext uri="{FF2B5EF4-FFF2-40B4-BE49-F238E27FC236}">
                <a16:creationId xmlns="" xmlns:a16="http://schemas.microsoft.com/office/drawing/2014/main" id="{CA6D8A8F-E962-4580-97DF-B49D8C6E5F63}"/>
              </a:ext>
            </a:extLst>
          </p:cNvPr>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6477000" y="1265238"/>
            <a:ext cx="2345184" cy="4543794"/>
          </a:xfrm>
          <a:prstGeom prst="rect">
            <a:avLst/>
          </a:prstGeom>
        </p:spPr>
      </p:pic>
      <p:sp>
        <p:nvSpPr>
          <p:cNvPr id="3" name="TextBox 2">
            <a:extLst>
              <a:ext uri="{FF2B5EF4-FFF2-40B4-BE49-F238E27FC236}">
                <a16:creationId xmlns="" xmlns:a16="http://schemas.microsoft.com/office/drawing/2014/main" id="{75575354-4FCC-438F-8C70-87D718EA15FF}"/>
              </a:ext>
            </a:extLst>
          </p:cNvPr>
          <p:cNvSpPr txBox="1"/>
          <p:nvPr/>
        </p:nvSpPr>
        <p:spPr>
          <a:xfrm>
            <a:off x="685800" y="1600200"/>
            <a:ext cx="5715000" cy="4431983"/>
          </a:xfrm>
          <a:prstGeom prst="rect">
            <a:avLst/>
          </a:prstGeom>
          <a:noFill/>
        </p:spPr>
        <p:txBody>
          <a:bodyPr wrap="square" rtlCol="0">
            <a:spAutoFit/>
          </a:bodyPr>
          <a:lstStyle/>
          <a:p>
            <a:pPr>
              <a:spcAft>
                <a:spcPts val="1200"/>
              </a:spcAft>
            </a:pPr>
            <a:r>
              <a:rPr lang="en-US" sz="2400" b="1" dirty="0">
                <a:solidFill>
                  <a:srgbClr val="FF0000"/>
                </a:solidFill>
                <a:latin typeface="Trebuchet MS" panose="020B0603020202020204" pitchFamily="34" charset="0"/>
              </a:rPr>
              <a:t>Audit Partner – Construction Niche</a:t>
            </a:r>
          </a:p>
          <a:p>
            <a:pPr marL="285750" indent="-285750">
              <a:spcAft>
                <a:spcPts val="1200"/>
              </a:spcAft>
              <a:buFont typeface="Arial" panose="020B0604020202020204" pitchFamily="34" charset="0"/>
              <a:buChar char="•"/>
            </a:pPr>
            <a:r>
              <a:rPr lang="en-US" dirty="0">
                <a:latin typeface="Trebuchet MS" panose="020B0603020202020204" pitchFamily="34" charset="0"/>
              </a:rPr>
              <a:t>CPA, CCIFP and CGMA</a:t>
            </a:r>
          </a:p>
          <a:p>
            <a:pPr marL="285750" indent="-285750">
              <a:spcAft>
                <a:spcPts val="1200"/>
              </a:spcAft>
              <a:buFont typeface="Arial" panose="020B0604020202020204" pitchFamily="34" charset="0"/>
              <a:buChar char="•"/>
            </a:pPr>
            <a:r>
              <a:rPr lang="en-US" dirty="0">
                <a:latin typeface="Trebuchet MS" panose="020B0603020202020204" pitchFamily="34" charset="0"/>
              </a:rPr>
              <a:t>Nearly 20 years of experience serving clients, both public and private, primarily in the Construction, Manufacturing and Distribution, Hospitality, Governmental and Non-Profit Industries</a:t>
            </a:r>
          </a:p>
          <a:p>
            <a:pPr marL="285750" indent="-285750">
              <a:spcAft>
                <a:spcPts val="1200"/>
              </a:spcAft>
              <a:buFont typeface="Arial" panose="020B0604020202020204" pitchFamily="34" charset="0"/>
              <a:buChar char="•"/>
            </a:pPr>
            <a:r>
              <a:rPr lang="en-US" dirty="0">
                <a:latin typeface="Trebuchet MS" panose="020B0603020202020204" pitchFamily="34" charset="0"/>
              </a:rPr>
              <a:t>Lives in Greeley Colorado with his wife, Nicole, and two daughters, Lennon and McCartney (Yep – Beatles Fan)</a:t>
            </a:r>
          </a:p>
          <a:p>
            <a:pPr marL="285750" indent="-285750">
              <a:spcAft>
                <a:spcPts val="1200"/>
              </a:spcAft>
              <a:buFont typeface="Arial" panose="020B0604020202020204" pitchFamily="34" charset="0"/>
              <a:buChar char="•"/>
            </a:pPr>
            <a:endParaRPr lang="en-US" dirty="0">
              <a:latin typeface="Trebuchet MS" panose="020B0603020202020204" pitchFamily="34" charset="0"/>
            </a:endParaRPr>
          </a:p>
          <a:p>
            <a:pPr>
              <a:spcAft>
                <a:spcPts val="1200"/>
              </a:spcAft>
            </a:pPr>
            <a:r>
              <a:rPr lang="en-US" dirty="0">
                <a:latin typeface="Trebuchet MS" panose="020B0603020202020204" pitchFamily="34" charset="0"/>
              </a:rPr>
              <a:t>E-mail:  </a:t>
            </a:r>
            <a:r>
              <a:rPr lang="en-US" dirty="0">
                <a:latin typeface="Trebuchet MS" panose="020B0603020202020204" pitchFamily="34" charset="0"/>
                <a:hlinkClick r:id="rId3"/>
              </a:rPr>
              <a:t>rwatkins@acmllp.com</a:t>
            </a:r>
            <a:endParaRPr lang="en-US" dirty="0">
              <a:latin typeface="Trebuchet MS" panose="020B0603020202020204" pitchFamily="34" charset="0"/>
            </a:endParaRPr>
          </a:p>
          <a:p>
            <a:pPr>
              <a:spcAft>
                <a:spcPts val="1200"/>
              </a:spcAft>
            </a:pPr>
            <a:r>
              <a:rPr lang="en-US" dirty="0">
                <a:latin typeface="Trebuchet MS" panose="020B0603020202020204" pitchFamily="34" charset="0"/>
              </a:rPr>
              <a:t>Phone:  (970) 576-9175</a:t>
            </a:r>
          </a:p>
        </p:txBody>
      </p:sp>
    </p:spTree>
    <p:extLst>
      <p:ext uri="{BB962C8B-B14F-4D97-AF65-F5344CB8AC3E}">
        <p14:creationId xmlns="" xmlns:p14="http://schemas.microsoft.com/office/powerpoint/2010/main" val="2790019062"/>
      </p:ext>
    </p:extLst>
  </p:cSld>
  <p:clrMapOvr>
    <a:masterClrMapping/>
  </p:clrMapOvr>
  <p:transition>
    <p:random/>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87338" y="457200"/>
            <a:ext cx="8569325" cy="971550"/>
          </a:xfrm>
          <a:prstGeom prst="rect">
            <a:avLst/>
          </a:prstGeom>
        </p:spPr>
        <p:txBody>
          <a:bodyPr/>
          <a:lst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pitchFamily="34" charset="0"/>
              </a:defRPr>
            </a:lvl2pPr>
            <a:lvl3pPr algn="ctr" rtl="0" eaLnBrk="1" fontAlgn="base" hangingPunct="1">
              <a:spcBef>
                <a:spcPct val="0"/>
              </a:spcBef>
              <a:spcAft>
                <a:spcPct val="0"/>
              </a:spcAft>
              <a:defRPr sz="4400">
                <a:solidFill>
                  <a:schemeClr val="tx2"/>
                </a:solidFill>
                <a:latin typeface="Arial" pitchFamily="34" charset="0"/>
              </a:defRPr>
            </a:lvl3pPr>
            <a:lvl4pPr algn="ctr" rtl="0" eaLnBrk="1" fontAlgn="base" hangingPunct="1">
              <a:spcBef>
                <a:spcPct val="0"/>
              </a:spcBef>
              <a:spcAft>
                <a:spcPct val="0"/>
              </a:spcAft>
              <a:defRPr sz="4400">
                <a:solidFill>
                  <a:schemeClr val="tx2"/>
                </a:solidFill>
                <a:latin typeface="Arial" pitchFamily="34" charset="0"/>
              </a:defRPr>
            </a:lvl4pPr>
            <a:lvl5pPr algn="ctr" rtl="0" eaLnBrk="1" fontAlgn="base" hangingPunct="1">
              <a:spcBef>
                <a:spcPct val="0"/>
              </a:spcBef>
              <a:spcAft>
                <a:spcPct val="0"/>
              </a:spcAft>
              <a:defRPr sz="4400">
                <a:solidFill>
                  <a:schemeClr val="tx2"/>
                </a:solidFill>
                <a:latin typeface="Arial" pitchFamily="34" charset="0"/>
              </a:defRPr>
            </a:lvl5pPr>
            <a:lvl6pPr marL="457200" algn="ctr" rtl="0" eaLnBrk="1" fontAlgn="base" hangingPunct="1">
              <a:spcBef>
                <a:spcPct val="0"/>
              </a:spcBef>
              <a:spcAft>
                <a:spcPct val="0"/>
              </a:spcAft>
              <a:defRPr sz="4400">
                <a:solidFill>
                  <a:schemeClr val="tx2"/>
                </a:solidFill>
                <a:latin typeface="Arial" pitchFamily="34" charset="0"/>
              </a:defRPr>
            </a:lvl6pPr>
            <a:lvl7pPr marL="914400" algn="ctr" rtl="0" eaLnBrk="1" fontAlgn="base" hangingPunct="1">
              <a:spcBef>
                <a:spcPct val="0"/>
              </a:spcBef>
              <a:spcAft>
                <a:spcPct val="0"/>
              </a:spcAft>
              <a:defRPr sz="4400">
                <a:solidFill>
                  <a:schemeClr val="tx2"/>
                </a:solidFill>
                <a:latin typeface="Arial" pitchFamily="34" charset="0"/>
              </a:defRPr>
            </a:lvl7pPr>
            <a:lvl8pPr marL="1371600" algn="ctr" rtl="0" eaLnBrk="1" fontAlgn="base" hangingPunct="1">
              <a:spcBef>
                <a:spcPct val="0"/>
              </a:spcBef>
              <a:spcAft>
                <a:spcPct val="0"/>
              </a:spcAft>
              <a:defRPr sz="4400">
                <a:solidFill>
                  <a:schemeClr val="tx2"/>
                </a:solidFill>
                <a:latin typeface="Arial" pitchFamily="34" charset="0"/>
              </a:defRPr>
            </a:lvl8pPr>
            <a:lvl9pPr marL="1828800" algn="ctr" rtl="0" eaLnBrk="1" fontAlgn="base" hangingPunct="1">
              <a:spcBef>
                <a:spcPct val="0"/>
              </a:spcBef>
              <a:spcAft>
                <a:spcPct val="0"/>
              </a:spcAft>
              <a:defRPr sz="4400">
                <a:solidFill>
                  <a:schemeClr val="tx2"/>
                </a:solidFill>
                <a:latin typeface="Arial" pitchFamily="34" charset="0"/>
              </a:defRPr>
            </a:lvl9pPr>
          </a:lstStyle>
          <a:p>
            <a:pPr eaLnBrk="0" hangingPunct="0"/>
            <a:r>
              <a:rPr lang="en-US" altLang="en-US" b="1" dirty="0">
                <a:latin typeface="Garamond" panose="02020404030301010803" pitchFamily="18" charset="0"/>
              </a:rPr>
              <a:t>Example - Operating</a:t>
            </a:r>
            <a:endParaRPr lang="en-US" b="1" dirty="0">
              <a:latin typeface="Garamond" panose="02020404030301010803" pitchFamily="18" charset="0"/>
            </a:endParaRPr>
          </a:p>
        </p:txBody>
      </p:sp>
      <p:sp>
        <p:nvSpPr>
          <p:cNvPr id="3" name="Content Placeholder 2"/>
          <p:cNvSpPr txBox="1">
            <a:spLocks/>
          </p:cNvSpPr>
          <p:nvPr/>
        </p:nvSpPr>
        <p:spPr>
          <a:xfrm>
            <a:off x="287337" y="1820863"/>
            <a:ext cx="8569326" cy="3814762"/>
          </a:xfrm>
          <a:prstGeom prst="rect">
            <a:avLst/>
          </a:prstGeom>
        </p:spPr>
        <p:txBody>
          <a:bodyPr/>
          <a:lst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marL="0" indent="0" eaLnBrk="0" hangingPunct="0">
              <a:buClr>
                <a:srgbClr val="C00000"/>
              </a:buClr>
              <a:buNone/>
            </a:pPr>
            <a:endParaRPr lang="en-US" sz="2600" dirty="0">
              <a:latin typeface="Gill Sans MT" panose="020B0502020104020203" pitchFamily="34" charset="0"/>
            </a:endParaRPr>
          </a:p>
          <a:p>
            <a:pPr eaLnBrk="0" hangingPunct="0">
              <a:buClr>
                <a:srgbClr val="C00000"/>
              </a:buClr>
              <a:buFont typeface="Wingdings" panose="05000000000000000000" pitchFamily="2" charset="2"/>
              <a:buChar char="§"/>
            </a:pPr>
            <a:endParaRPr lang="en-US" sz="2600" dirty="0">
              <a:latin typeface="Gill Sans MT" panose="020B0502020104020203" pitchFamily="34" charset="0"/>
            </a:endParaRPr>
          </a:p>
          <a:p>
            <a:pPr>
              <a:buClr>
                <a:schemeClr val="accent2"/>
              </a:buClr>
              <a:buFont typeface="Wingdings" panose="05000000000000000000" pitchFamily="2" charset="2"/>
              <a:buChar char="Ø"/>
            </a:pPr>
            <a:endParaRPr lang="en-US" sz="1800" kern="0" dirty="0"/>
          </a:p>
          <a:p>
            <a:pPr>
              <a:buFont typeface="Arial" panose="020B0604020202020204" pitchFamily="34" charset="0"/>
              <a:buChar char="•"/>
            </a:pPr>
            <a:endParaRPr lang="en-US" sz="2400" i="1" kern="0" dirty="0"/>
          </a:p>
        </p:txBody>
      </p:sp>
      <p:sp>
        <p:nvSpPr>
          <p:cNvPr id="7" name="TextBox 6"/>
          <p:cNvSpPr txBox="1"/>
          <p:nvPr/>
        </p:nvSpPr>
        <p:spPr>
          <a:xfrm>
            <a:off x="4267200" y="6172200"/>
            <a:ext cx="457200" cy="307777"/>
          </a:xfrm>
          <a:prstGeom prst="rect">
            <a:avLst/>
          </a:prstGeom>
          <a:solidFill>
            <a:schemeClr val="bg1"/>
          </a:solidFill>
        </p:spPr>
        <p:txBody>
          <a:bodyPr wrap="square" rtlCol="0">
            <a:spAutoFit/>
          </a:bodyPr>
          <a:lstStyle/>
          <a:p>
            <a:fld id="{14009C64-B4CD-4CC8-94C1-D069C6A8DD04}" type="slidenum">
              <a:rPr lang="en-US" sz="1400"/>
              <a:pPr/>
              <a:t>30</a:t>
            </a:fld>
            <a:endParaRPr lang="en-US" sz="1400" dirty="0"/>
          </a:p>
        </p:txBody>
      </p:sp>
      <p:graphicFrame>
        <p:nvGraphicFramePr>
          <p:cNvPr id="9" name="Table 8"/>
          <p:cNvGraphicFramePr>
            <a:graphicFrameLocks noGrp="1"/>
          </p:cNvGraphicFramePr>
          <p:nvPr>
            <p:extLst>
              <p:ext uri="{D42A27DB-BD31-4B8C-83A1-F6EECF244321}">
                <p14:modId xmlns="" xmlns:p14="http://schemas.microsoft.com/office/powerpoint/2010/main" val="2589813433"/>
              </p:ext>
            </p:extLst>
          </p:nvPr>
        </p:nvGraphicFramePr>
        <p:xfrm>
          <a:off x="1143001" y="1600203"/>
          <a:ext cx="7238999" cy="3821268"/>
        </p:xfrm>
        <a:graphic>
          <a:graphicData uri="http://schemas.openxmlformats.org/drawingml/2006/table">
            <a:tbl>
              <a:tblPr/>
              <a:tblGrid>
                <a:gridCol w="4480559">
                  <a:extLst>
                    <a:ext uri="{9D8B030D-6E8A-4147-A177-3AD203B41FA5}">
                      <a16:colId xmlns="" xmlns:a16="http://schemas.microsoft.com/office/drawing/2014/main" val="45207279"/>
                    </a:ext>
                  </a:extLst>
                </a:gridCol>
                <a:gridCol w="1143000">
                  <a:extLst>
                    <a:ext uri="{9D8B030D-6E8A-4147-A177-3AD203B41FA5}">
                      <a16:colId xmlns="" xmlns:a16="http://schemas.microsoft.com/office/drawing/2014/main" val="2558403423"/>
                    </a:ext>
                  </a:extLst>
                </a:gridCol>
                <a:gridCol w="1143000">
                  <a:extLst>
                    <a:ext uri="{9D8B030D-6E8A-4147-A177-3AD203B41FA5}">
                      <a16:colId xmlns="" xmlns:a16="http://schemas.microsoft.com/office/drawing/2014/main" val="1814146973"/>
                    </a:ext>
                  </a:extLst>
                </a:gridCol>
                <a:gridCol w="472440">
                  <a:extLst>
                    <a:ext uri="{9D8B030D-6E8A-4147-A177-3AD203B41FA5}">
                      <a16:colId xmlns="" xmlns:a16="http://schemas.microsoft.com/office/drawing/2014/main" val="3814105342"/>
                    </a:ext>
                  </a:extLst>
                </a:gridCol>
              </a:tblGrid>
              <a:tr h="203367">
                <a:tc gridSpan="3">
                  <a:txBody>
                    <a:bodyPr/>
                    <a:lstStyle/>
                    <a:p>
                      <a:pPr algn="l" fontAlgn="b"/>
                      <a:r>
                        <a:rPr lang="en-US" sz="1100" b="1" i="0" u="sng" strike="noStrike" dirty="0">
                          <a:solidFill>
                            <a:srgbClr val="000000"/>
                          </a:solidFill>
                          <a:effectLst/>
                          <a:latin typeface="Calibri" panose="020F0502020204030204" pitchFamily="34" charset="0"/>
                        </a:rPr>
                        <a:t>Initial Entry of Right of Use Asset and Liability</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 xmlns:a16="http://schemas.microsoft.com/office/drawing/2014/main" val="4011142327"/>
                  </a:ext>
                </a:extLst>
              </a:tr>
              <a:tr h="203367">
                <a:tc>
                  <a:txBody>
                    <a:bodyPr/>
                    <a:lstStyle/>
                    <a:p>
                      <a:pPr algn="l" fontAlgn="b"/>
                      <a:r>
                        <a:rPr lang="en-US" sz="1100" b="0" i="0" u="none" strike="noStrike">
                          <a:solidFill>
                            <a:srgbClr val="000000"/>
                          </a:solidFill>
                          <a:effectLst/>
                          <a:latin typeface="Calibri" panose="020F0502020204030204" pitchFamily="34" charset="0"/>
                        </a:rPr>
                        <a:t>Right of Use Asset</a:t>
                      </a:r>
                    </a:p>
                  </a:txBody>
                  <a:tcPr marL="9525" marR="9525" marT="9525" marB="0" anchor="b">
                    <a:lnL>
                      <a:noFill/>
                    </a:lnL>
                    <a:lnR>
                      <a:noFill/>
                    </a:lnR>
                    <a:lnT>
                      <a:noFill/>
                    </a:lnT>
                    <a:lnB>
                      <a:noFill/>
                    </a:lnB>
                  </a:tcPr>
                </a:tc>
                <a:tc>
                  <a:txBody>
                    <a:bodyPr/>
                    <a:lstStyle/>
                    <a:p>
                      <a:pPr algn="l" fontAlgn="b"/>
                      <a:r>
                        <a:rPr lang="en-US" sz="1100" b="0" i="0" u="none" strike="noStrike">
                          <a:solidFill>
                            <a:srgbClr val="000000"/>
                          </a:solidFill>
                          <a:effectLst/>
                          <a:latin typeface="Calibri" panose="020F0502020204030204" pitchFamily="34" charset="0"/>
                        </a:rPr>
                        <a:t>       490,610 </a:t>
                      </a: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r>
                        <a:rPr lang="en-US" sz="11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extLst>
                  <a:ext uri="{0D108BD9-81ED-4DB2-BD59-A6C34878D82A}">
                    <a16:rowId xmlns="" xmlns:a16="http://schemas.microsoft.com/office/drawing/2014/main" val="2621693666"/>
                  </a:ext>
                </a:extLst>
              </a:tr>
              <a:tr h="203367">
                <a:tc>
                  <a:txBody>
                    <a:bodyPr/>
                    <a:lstStyle/>
                    <a:p>
                      <a:pPr algn="l" fontAlgn="b"/>
                      <a:r>
                        <a:rPr lang="en-US" sz="1100" b="0" i="0" u="none" strike="noStrike">
                          <a:solidFill>
                            <a:srgbClr val="000000"/>
                          </a:solidFill>
                          <a:effectLst/>
                          <a:latin typeface="Calibri" panose="020F0502020204030204" pitchFamily="34" charset="0"/>
                        </a:rPr>
                        <a:t>Lease Liability</a:t>
                      </a: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r>
                        <a:rPr lang="en-US" sz="1100" b="0" i="0" u="none" strike="noStrike">
                          <a:solidFill>
                            <a:srgbClr val="000000"/>
                          </a:solidFill>
                          <a:effectLst/>
                          <a:latin typeface="Calibri" panose="020F0502020204030204" pitchFamily="34" charset="0"/>
                        </a:rPr>
                        <a:t>    (490,610)</a:t>
                      </a: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 xmlns:a16="http://schemas.microsoft.com/office/drawing/2014/main" val="395175888"/>
                  </a:ext>
                </a:extLst>
              </a:tr>
              <a:tr h="189132">
                <a:tc>
                  <a:txBody>
                    <a:bodyPr/>
                    <a:lstStyle/>
                    <a:p>
                      <a:pPr algn="l" fontAlgn="b"/>
                      <a:endParaRPr lang="en-US" sz="1100" b="1" i="0" u="sng" strike="noStrike" dirty="0">
                        <a:solidFill>
                          <a:srgbClr val="000000"/>
                        </a:solidFill>
                        <a:effectLst/>
                        <a:latin typeface="Calibri" panose="020F0502020204030204" pitchFamily="34" charset="0"/>
                      </a:endParaRPr>
                    </a:p>
                  </a:txBody>
                  <a:tcPr marL="9525" marR="9525" marT="9525" marB="0" anchor="b">
                    <a:lnL>
                      <a:noFill/>
                    </a:lnL>
                    <a:lnR>
                      <a:noFill/>
                    </a:lnR>
                    <a:lnT>
                      <a:noFill/>
                    </a:lnT>
                    <a:lnB>
                      <a:noFill/>
                    </a:lnB>
                    <a:solidFill>
                      <a:srgbClr val="D9D9D9"/>
                    </a:solidFill>
                  </a:tcPr>
                </a:tc>
                <a:tc>
                  <a:txBody>
                    <a:bodyPr/>
                    <a:lstStyle/>
                    <a:p>
                      <a:pPr algn="l" fontAlgn="b"/>
                      <a:r>
                        <a:rPr lang="en-US" sz="1100" b="0" i="0" u="none" strike="noStrike">
                          <a:solidFill>
                            <a:srgbClr val="000000"/>
                          </a:solidFill>
                          <a:effectLst/>
                          <a:latin typeface="Calibri" panose="020F0502020204030204" pitchFamily="34" charset="0"/>
                        </a:rPr>
                        <a:t> </a:t>
                      </a:r>
                    </a:p>
                  </a:txBody>
                  <a:tcPr marL="9525" marR="9525" marT="9525" marB="0" anchor="b">
                    <a:lnL>
                      <a:noFill/>
                    </a:lnL>
                    <a:lnR>
                      <a:noFill/>
                    </a:lnR>
                    <a:lnT>
                      <a:noFill/>
                    </a:lnT>
                    <a:lnB>
                      <a:noFill/>
                    </a:lnB>
                    <a:solidFill>
                      <a:srgbClr val="D9D9D9"/>
                    </a:solidFill>
                  </a:tcPr>
                </a:tc>
                <a:tc>
                  <a:txBody>
                    <a:bodyPr/>
                    <a:lstStyle/>
                    <a:p>
                      <a:pPr algn="l" fontAlgn="b"/>
                      <a:r>
                        <a:rPr lang="en-US" sz="1100" b="0" i="0" u="none" strike="noStrike">
                          <a:solidFill>
                            <a:srgbClr val="000000"/>
                          </a:solidFill>
                          <a:effectLst/>
                          <a:latin typeface="Calibri" panose="020F0502020204030204" pitchFamily="34" charset="0"/>
                        </a:rPr>
                        <a:t> </a:t>
                      </a:r>
                    </a:p>
                  </a:txBody>
                  <a:tcPr marL="9525" marR="9525" marT="9525" marB="0" anchor="b">
                    <a:lnL>
                      <a:noFill/>
                    </a:lnL>
                    <a:lnR>
                      <a:noFill/>
                    </a:lnR>
                    <a:lnT>
                      <a:noFill/>
                    </a:lnT>
                    <a:lnB>
                      <a:noFill/>
                    </a:lnB>
                    <a:solidFill>
                      <a:srgbClr val="D9D9D9"/>
                    </a:solidFill>
                  </a:tcPr>
                </a:tc>
                <a:tc>
                  <a:txBody>
                    <a:bodyPr/>
                    <a:lstStyle/>
                    <a:p>
                      <a:pPr algn="l" fontAlgn="b"/>
                      <a:r>
                        <a:rPr lang="en-US" sz="1100" b="0" i="0" u="none" strike="noStrike">
                          <a:solidFill>
                            <a:srgbClr val="000000"/>
                          </a:solidFill>
                          <a:effectLst/>
                          <a:latin typeface="Calibri" panose="020F0502020204030204" pitchFamily="34" charset="0"/>
                        </a:rPr>
                        <a:t> </a:t>
                      </a:r>
                    </a:p>
                  </a:txBody>
                  <a:tcPr marL="9525" marR="9525" marT="9525" marB="0" anchor="b">
                    <a:lnL>
                      <a:noFill/>
                    </a:lnL>
                    <a:lnR>
                      <a:noFill/>
                    </a:lnR>
                    <a:lnT>
                      <a:noFill/>
                    </a:lnT>
                    <a:lnB>
                      <a:noFill/>
                    </a:lnB>
                    <a:solidFill>
                      <a:srgbClr val="D9D9D9"/>
                    </a:solidFill>
                  </a:tcPr>
                </a:tc>
                <a:extLst>
                  <a:ext uri="{0D108BD9-81ED-4DB2-BD59-A6C34878D82A}">
                    <a16:rowId xmlns="" xmlns:a16="http://schemas.microsoft.com/office/drawing/2014/main" val="710528962"/>
                  </a:ext>
                </a:extLst>
              </a:tr>
              <a:tr h="203367">
                <a:tc>
                  <a:txBody>
                    <a:bodyPr/>
                    <a:lstStyle/>
                    <a:p>
                      <a:pPr algn="l" fontAlgn="b"/>
                      <a:r>
                        <a:rPr lang="en-US" sz="1100" b="1" i="0" u="sng" strike="noStrike">
                          <a:solidFill>
                            <a:srgbClr val="000000"/>
                          </a:solidFill>
                          <a:effectLst/>
                          <a:latin typeface="Calibri" panose="020F0502020204030204" pitchFamily="34" charset="0"/>
                        </a:rPr>
                        <a:t>Entry to record Year 1 Payment</a:t>
                      </a: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 xmlns:a16="http://schemas.microsoft.com/office/drawing/2014/main" val="3489208921"/>
                  </a:ext>
                </a:extLst>
              </a:tr>
              <a:tr h="203367">
                <a:tc>
                  <a:txBody>
                    <a:bodyPr/>
                    <a:lstStyle/>
                    <a:p>
                      <a:pPr algn="l" fontAlgn="b"/>
                      <a:r>
                        <a:rPr lang="en-US" sz="1100" b="0" i="0" u="none" strike="noStrike">
                          <a:solidFill>
                            <a:srgbClr val="000000"/>
                          </a:solidFill>
                          <a:effectLst/>
                          <a:latin typeface="Calibri" panose="020F0502020204030204" pitchFamily="34" charset="0"/>
                        </a:rPr>
                        <a:t>Lease Liability (Represents Cash Paid)</a:t>
                      </a:r>
                    </a:p>
                  </a:txBody>
                  <a:tcPr marL="9525" marR="9525" marT="9525" marB="0" anchor="b">
                    <a:lnL>
                      <a:noFill/>
                    </a:lnL>
                    <a:lnR>
                      <a:noFill/>
                    </a:lnR>
                    <a:lnT>
                      <a:noFill/>
                    </a:lnT>
                    <a:lnB>
                      <a:noFill/>
                    </a:lnB>
                  </a:tcPr>
                </a:tc>
                <a:tc>
                  <a:txBody>
                    <a:bodyPr/>
                    <a:lstStyle/>
                    <a:p>
                      <a:pPr algn="l" fontAlgn="b"/>
                      <a:r>
                        <a:rPr lang="en-US" sz="1100" b="0" i="0" u="none" strike="noStrike">
                          <a:solidFill>
                            <a:srgbClr val="000000"/>
                          </a:solidFill>
                          <a:effectLst/>
                          <a:latin typeface="Calibri" panose="020F0502020204030204" pitchFamily="34" charset="0"/>
                        </a:rPr>
                        <a:t>         60,000 </a:t>
                      </a: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r>
                        <a:rPr lang="en-US" sz="1100" b="0" i="0" u="none" strike="noStrike">
                          <a:solidFill>
                            <a:srgbClr val="000000"/>
                          </a:solidFill>
                          <a:effectLst/>
                          <a:latin typeface="Calibri" panose="020F0502020204030204" pitchFamily="34" charset="0"/>
                        </a:rPr>
                        <a:t>(2)</a:t>
                      </a:r>
                    </a:p>
                  </a:txBody>
                  <a:tcPr marL="9525" marR="9525" marT="9525" marB="0" anchor="b">
                    <a:lnL>
                      <a:noFill/>
                    </a:lnL>
                    <a:lnR>
                      <a:noFill/>
                    </a:lnR>
                    <a:lnT>
                      <a:noFill/>
                    </a:lnT>
                    <a:lnB>
                      <a:noFill/>
                    </a:lnB>
                  </a:tcPr>
                </a:tc>
                <a:extLst>
                  <a:ext uri="{0D108BD9-81ED-4DB2-BD59-A6C34878D82A}">
                    <a16:rowId xmlns="" xmlns:a16="http://schemas.microsoft.com/office/drawing/2014/main" val="2550122043"/>
                  </a:ext>
                </a:extLst>
              </a:tr>
              <a:tr h="203367">
                <a:tc>
                  <a:txBody>
                    <a:bodyPr/>
                    <a:lstStyle/>
                    <a:p>
                      <a:pPr algn="l" fontAlgn="b"/>
                      <a:r>
                        <a:rPr lang="en-US" sz="1100" b="0" i="0" u="none" strike="noStrike">
                          <a:solidFill>
                            <a:srgbClr val="000000"/>
                          </a:solidFill>
                          <a:effectLst/>
                          <a:latin typeface="Calibri" panose="020F0502020204030204" pitchFamily="34" charset="0"/>
                        </a:rPr>
                        <a:t>Cash </a:t>
                      </a: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r>
                        <a:rPr lang="en-US" sz="1100" b="0" i="0" u="none" strike="noStrike">
                          <a:solidFill>
                            <a:srgbClr val="000000"/>
                          </a:solidFill>
                          <a:effectLst/>
                          <a:latin typeface="Calibri" panose="020F0502020204030204" pitchFamily="34" charset="0"/>
                        </a:rPr>
                        <a:t>       (60,000)</a:t>
                      </a: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 xmlns:a16="http://schemas.microsoft.com/office/drawing/2014/main" val="1794517570"/>
                  </a:ext>
                </a:extLst>
              </a:tr>
              <a:tr h="189132">
                <a:tc>
                  <a:txBody>
                    <a:bodyPr/>
                    <a:lstStyle/>
                    <a:p>
                      <a:pPr algn="l" fontAlgn="b"/>
                      <a:endParaRPr lang="en-US" sz="1100" b="1" i="0" u="sng" strike="noStrike" dirty="0">
                        <a:solidFill>
                          <a:srgbClr val="000000"/>
                        </a:solidFill>
                        <a:effectLst/>
                        <a:latin typeface="Calibri" panose="020F0502020204030204" pitchFamily="34" charset="0"/>
                      </a:endParaRPr>
                    </a:p>
                  </a:txBody>
                  <a:tcPr marL="9525" marR="9525" marT="9525" marB="0" anchor="b">
                    <a:lnL>
                      <a:noFill/>
                    </a:lnL>
                    <a:lnR>
                      <a:noFill/>
                    </a:lnR>
                    <a:lnT>
                      <a:noFill/>
                    </a:lnT>
                    <a:lnB>
                      <a:noFill/>
                    </a:lnB>
                    <a:solidFill>
                      <a:srgbClr val="D9D9D9"/>
                    </a:solidFill>
                  </a:tcPr>
                </a:tc>
                <a:tc>
                  <a:txBody>
                    <a:bodyPr/>
                    <a:lstStyle/>
                    <a:p>
                      <a:pPr algn="l" fontAlgn="b"/>
                      <a:r>
                        <a:rPr lang="en-US" sz="1100" b="0" i="0" u="none" strike="noStrike">
                          <a:solidFill>
                            <a:srgbClr val="000000"/>
                          </a:solidFill>
                          <a:effectLst/>
                          <a:latin typeface="Calibri" panose="020F0502020204030204" pitchFamily="34" charset="0"/>
                        </a:rPr>
                        <a:t> </a:t>
                      </a:r>
                    </a:p>
                  </a:txBody>
                  <a:tcPr marL="9525" marR="9525" marT="9525" marB="0" anchor="b">
                    <a:lnL>
                      <a:noFill/>
                    </a:lnL>
                    <a:lnR>
                      <a:noFill/>
                    </a:lnR>
                    <a:lnT>
                      <a:noFill/>
                    </a:lnT>
                    <a:lnB>
                      <a:noFill/>
                    </a:lnB>
                    <a:solidFill>
                      <a:srgbClr val="D9D9D9"/>
                    </a:solidFill>
                  </a:tcPr>
                </a:tc>
                <a:tc>
                  <a:txBody>
                    <a:bodyPr/>
                    <a:lstStyle/>
                    <a:p>
                      <a:pPr algn="l" fontAlgn="b"/>
                      <a:r>
                        <a:rPr lang="en-US" sz="1100" b="0" i="0" u="none" strike="noStrike">
                          <a:solidFill>
                            <a:srgbClr val="000000"/>
                          </a:solidFill>
                          <a:effectLst/>
                          <a:latin typeface="Calibri" panose="020F0502020204030204" pitchFamily="34" charset="0"/>
                        </a:rPr>
                        <a:t> </a:t>
                      </a:r>
                    </a:p>
                  </a:txBody>
                  <a:tcPr marL="9525" marR="9525" marT="9525" marB="0" anchor="b">
                    <a:lnL>
                      <a:noFill/>
                    </a:lnL>
                    <a:lnR>
                      <a:noFill/>
                    </a:lnR>
                    <a:lnT>
                      <a:noFill/>
                    </a:lnT>
                    <a:lnB>
                      <a:noFill/>
                    </a:lnB>
                    <a:solidFill>
                      <a:srgbClr val="D9D9D9"/>
                    </a:solidFill>
                  </a:tcPr>
                </a:tc>
                <a:tc>
                  <a:txBody>
                    <a:bodyPr/>
                    <a:lstStyle/>
                    <a:p>
                      <a:pPr algn="l" fontAlgn="b"/>
                      <a:r>
                        <a:rPr lang="en-US" sz="1100" b="0" i="0" u="none" strike="noStrike">
                          <a:solidFill>
                            <a:srgbClr val="000000"/>
                          </a:solidFill>
                          <a:effectLst/>
                          <a:latin typeface="Calibri" panose="020F0502020204030204" pitchFamily="34" charset="0"/>
                        </a:rPr>
                        <a:t> </a:t>
                      </a:r>
                    </a:p>
                  </a:txBody>
                  <a:tcPr marL="9525" marR="9525" marT="9525" marB="0" anchor="b">
                    <a:lnL>
                      <a:noFill/>
                    </a:lnL>
                    <a:lnR>
                      <a:noFill/>
                    </a:lnR>
                    <a:lnT>
                      <a:noFill/>
                    </a:lnT>
                    <a:lnB>
                      <a:noFill/>
                    </a:lnB>
                    <a:solidFill>
                      <a:srgbClr val="D9D9D9"/>
                    </a:solidFill>
                  </a:tcPr>
                </a:tc>
                <a:extLst>
                  <a:ext uri="{0D108BD9-81ED-4DB2-BD59-A6C34878D82A}">
                    <a16:rowId xmlns="" xmlns:a16="http://schemas.microsoft.com/office/drawing/2014/main" val="924349424"/>
                  </a:ext>
                </a:extLst>
              </a:tr>
              <a:tr h="203367">
                <a:tc>
                  <a:txBody>
                    <a:bodyPr/>
                    <a:lstStyle/>
                    <a:p>
                      <a:pPr algn="l" fontAlgn="b"/>
                      <a:r>
                        <a:rPr lang="en-US" sz="1100" b="1" i="0" u="sng" strike="noStrike">
                          <a:solidFill>
                            <a:srgbClr val="000000"/>
                          </a:solidFill>
                          <a:effectLst/>
                          <a:latin typeface="Calibri" panose="020F0502020204030204" pitchFamily="34" charset="0"/>
                        </a:rPr>
                        <a:t>Entry to record Year 1 Expense</a:t>
                      </a: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 xmlns:a16="http://schemas.microsoft.com/office/drawing/2014/main" val="2313021893"/>
                  </a:ext>
                </a:extLst>
              </a:tr>
              <a:tr h="203367">
                <a:tc>
                  <a:txBody>
                    <a:bodyPr/>
                    <a:lstStyle/>
                    <a:p>
                      <a:pPr algn="l" fontAlgn="b"/>
                      <a:r>
                        <a:rPr lang="en-US" sz="1100" b="0" i="0" u="none" strike="noStrike">
                          <a:solidFill>
                            <a:srgbClr val="000000"/>
                          </a:solidFill>
                          <a:effectLst/>
                          <a:latin typeface="Calibri" panose="020F0502020204030204" pitchFamily="34" charset="0"/>
                        </a:rPr>
                        <a:t>DR: Lease Expense </a:t>
                      </a:r>
                    </a:p>
                  </a:txBody>
                  <a:tcPr marL="9525" marR="9525" marT="9525" marB="0" anchor="b">
                    <a:lnL>
                      <a:noFill/>
                    </a:lnL>
                    <a:lnR>
                      <a:noFill/>
                    </a:lnR>
                    <a:lnT>
                      <a:noFill/>
                    </a:lnT>
                    <a:lnB>
                      <a:noFill/>
                    </a:lnB>
                  </a:tcPr>
                </a:tc>
                <a:tc>
                  <a:txBody>
                    <a:bodyPr/>
                    <a:lstStyle/>
                    <a:p>
                      <a:pPr algn="l" fontAlgn="b"/>
                      <a:r>
                        <a:rPr lang="en-US" sz="1100" b="0" i="0" u="none" strike="noStrike">
                          <a:solidFill>
                            <a:srgbClr val="000000"/>
                          </a:solidFill>
                          <a:effectLst/>
                          <a:latin typeface="Calibri" panose="020F0502020204030204" pitchFamily="34" charset="0"/>
                        </a:rPr>
                        <a:t>         63,000 </a:t>
                      </a: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r>
                        <a:rPr lang="en-US" sz="1100" b="0" i="0" u="none" strike="noStrike">
                          <a:solidFill>
                            <a:srgbClr val="000000"/>
                          </a:solidFill>
                          <a:effectLst/>
                          <a:latin typeface="Calibri" panose="020F0502020204030204" pitchFamily="34" charset="0"/>
                        </a:rPr>
                        <a:t>(3)</a:t>
                      </a:r>
                    </a:p>
                  </a:txBody>
                  <a:tcPr marL="9525" marR="9525" marT="9525" marB="0" anchor="b">
                    <a:lnL>
                      <a:noFill/>
                    </a:lnL>
                    <a:lnR>
                      <a:noFill/>
                    </a:lnR>
                    <a:lnT>
                      <a:noFill/>
                    </a:lnT>
                    <a:lnB>
                      <a:noFill/>
                    </a:lnB>
                  </a:tcPr>
                </a:tc>
                <a:extLst>
                  <a:ext uri="{0D108BD9-81ED-4DB2-BD59-A6C34878D82A}">
                    <a16:rowId xmlns="" xmlns:a16="http://schemas.microsoft.com/office/drawing/2014/main" val="2995659817"/>
                  </a:ext>
                </a:extLst>
              </a:tr>
              <a:tr h="203367">
                <a:tc>
                  <a:txBody>
                    <a:bodyPr/>
                    <a:lstStyle/>
                    <a:p>
                      <a:pPr algn="l" fontAlgn="b"/>
                      <a:r>
                        <a:rPr lang="en-US" sz="1100" b="0" i="0" u="none" strike="noStrike" dirty="0">
                          <a:solidFill>
                            <a:srgbClr val="000000"/>
                          </a:solidFill>
                          <a:effectLst/>
                          <a:latin typeface="Calibri" panose="020F0502020204030204" pitchFamily="34" charset="0"/>
                        </a:rPr>
                        <a:t>CR: Lease Liability </a:t>
                      </a: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r>
                        <a:rPr lang="en-US" sz="1100" b="0" i="0" u="none" strike="noStrike">
                          <a:solidFill>
                            <a:srgbClr val="000000"/>
                          </a:solidFill>
                          <a:effectLst/>
                          <a:latin typeface="Calibri" panose="020F0502020204030204" pitchFamily="34" charset="0"/>
                        </a:rPr>
                        <a:t>       (25,277)</a:t>
                      </a:r>
                    </a:p>
                  </a:txBody>
                  <a:tcPr marL="9525" marR="9525" marT="9525" marB="0" anchor="b">
                    <a:lnL>
                      <a:noFill/>
                    </a:lnL>
                    <a:lnR>
                      <a:noFill/>
                    </a:lnR>
                    <a:lnT>
                      <a:noFill/>
                    </a:lnT>
                    <a:lnB>
                      <a:noFill/>
                    </a:lnB>
                  </a:tcPr>
                </a:tc>
                <a:tc>
                  <a:txBody>
                    <a:bodyPr/>
                    <a:lstStyle/>
                    <a:p>
                      <a:pPr algn="l" fontAlgn="b"/>
                      <a:r>
                        <a:rPr lang="en-US" sz="1100" b="0" i="0" u="none" strike="noStrike">
                          <a:solidFill>
                            <a:srgbClr val="000000"/>
                          </a:solidFill>
                          <a:effectLst/>
                          <a:latin typeface="Calibri" panose="020F0502020204030204" pitchFamily="34" charset="0"/>
                        </a:rPr>
                        <a:t>(4)</a:t>
                      </a:r>
                    </a:p>
                  </a:txBody>
                  <a:tcPr marL="9525" marR="9525" marT="9525" marB="0" anchor="b">
                    <a:lnL>
                      <a:noFill/>
                    </a:lnL>
                    <a:lnR>
                      <a:noFill/>
                    </a:lnR>
                    <a:lnT>
                      <a:noFill/>
                    </a:lnT>
                    <a:lnB>
                      <a:noFill/>
                    </a:lnB>
                  </a:tcPr>
                </a:tc>
                <a:extLst>
                  <a:ext uri="{0D108BD9-81ED-4DB2-BD59-A6C34878D82A}">
                    <a16:rowId xmlns="" xmlns:a16="http://schemas.microsoft.com/office/drawing/2014/main" val="1053257339"/>
                  </a:ext>
                </a:extLst>
              </a:tr>
              <a:tr h="203367">
                <a:tc>
                  <a:txBody>
                    <a:bodyPr/>
                    <a:lstStyle/>
                    <a:p>
                      <a:pPr algn="l" fontAlgn="b"/>
                      <a:r>
                        <a:rPr lang="en-US" sz="1100" b="0" i="0" u="none" strike="noStrike" dirty="0">
                          <a:solidFill>
                            <a:srgbClr val="000000"/>
                          </a:solidFill>
                          <a:effectLst/>
                          <a:latin typeface="Calibri" panose="020F0502020204030204" pitchFamily="34" charset="0"/>
                        </a:rPr>
                        <a:t>CR: ROU Asset </a:t>
                      </a: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r>
                        <a:rPr lang="en-US" sz="1100" b="0" i="0" u="none" strike="noStrike">
                          <a:solidFill>
                            <a:srgbClr val="000000"/>
                          </a:solidFill>
                          <a:effectLst/>
                          <a:latin typeface="Calibri" panose="020F0502020204030204" pitchFamily="34" charset="0"/>
                        </a:rPr>
                        <a:t>       (37,723)</a:t>
                      </a:r>
                    </a:p>
                  </a:txBody>
                  <a:tcPr marL="9525" marR="9525" marT="9525" marB="0" anchor="b">
                    <a:lnL>
                      <a:noFill/>
                    </a:lnL>
                    <a:lnR>
                      <a:noFill/>
                    </a:lnR>
                    <a:lnT>
                      <a:noFill/>
                    </a:lnT>
                    <a:lnB>
                      <a:noFill/>
                    </a:lnB>
                  </a:tcPr>
                </a:tc>
                <a:tc>
                  <a:txBody>
                    <a:bodyPr/>
                    <a:lstStyle/>
                    <a:p>
                      <a:pPr algn="l" fontAlgn="b"/>
                      <a:r>
                        <a:rPr lang="en-US" sz="1100" b="0" i="0" u="none" strike="noStrike">
                          <a:solidFill>
                            <a:srgbClr val="000000"/>
                          </a:solidFill>
                          <a:effectLst/>
                          <a:latin typeface="Calibri" panose="020F0502020204030204" pitchFamily="34" charset="0"/>
                        </a:rPr>
                        <a:t>(5)</a:t>
                      </a:r>
                    </a:p>
                  </a:txBody>
                  <a:tcPr marL="9525" marR="9525" marT="9525" marB="0" anchor="b">
                    <a:lnL>
                      <a:noFill/>
                    </a:lnL>
                    <a:lnR>
                      <a:noFill/>
                    </a:lnR>
                    <a:lnT>
                      <a:noFill/>
                    </a:lnT>
                    <a:lnB>
                      <a:noFill/>
                    </a:lnB>
                  </a:tcPr>
                </a:tc>
                <a:extLst>
                  <a:ext uri="{0D108BD9-81ED-4DB2-BD59-A6C34878D82A}">
                    <a16:rowId xmlns="" xmlns:a16="http://schemas.microsoft.com/office/drawing/2014/main" val="1417037607"/>
                  </a:ext>
                </a:extLst>
              </a:tr>
              <a:tr h="189132">
                <a:tc>
                  <a:txBody>
                    <a:bodyPr/>
                    <a:lstStyle/>
                    <a:p>
                      <a:pPr algn="l" fontAlgn="b"/>
                      <a:endParaRPr lang="en-US" sz="1100" b="1" i="0" u="sng" strike="noStrike" dirty="0">
                        <a:solidFill>
                          <a:srgbClr val="000000"/>
                        </a:solidFill>
                        <a:effectLst/>
                        <a:latin typeface="Calibri" panose="020F0502020204030204" pitchFamily="34" charset="0"/>
                      </a:endParaRPr>
                    </a:p>
                  </a:txBody>
                  <a:tcPr marL="9525" marR="9525" marT="9525" marB="0" anchor="b">
                    <a:lnL>
                      <a:noFill/>
                    </a:lnL>
                    <a:lnR>
                      <a:noFill/>
                    </a:lnR>
                    <a:lnT>
                      <a:noFill/>
                    </a:lnT>
                    <a:lnB>
                      <a:noFill/>
                    </a:lnB>
                    <a:solidFill>
                      <a:srgbClr val="D9D9D9"/>
                    </a:solidFill>
                  </a:tcPr>
                </a:tc>
                <a:tc>
                  <a:txBody>
                    <a:bodyPr/>
                    <a:lstStyle/>
                    <a:p>
                      <a:pPr algn="l" fontAlgn="b"/>
                      <a:r>
                        <a:rPr lang="en-US" sz="1100" b="0" i="0" u="none" strike="noStrike">
                          <a:solidFill>
                            <a:srgbClr val="000000"/>
                          </a:solidFill>
                          <a:effectLst/>
                          <a:latin typeface="Calibri" panose="020F0502020204030204" pitchFamily="34" charset="0"/>
                        </a:rPr>
                        <a:t> </a:t>
                      </a:r>
                    </a:p>
                  </a:txBody>
                  <a:tcPr marL="9525" marR="9525" marT="9525" marB="0" anchor="b">
                    <a:lnL>
                      <a:noFill/>
                    </a:lnL>
                    <a:lnR>
                      <a:noFill/>
                    </a:lnR>
                    <a:lnT>
                      <a:noFill/>
                    </a:lnT>
                    <a:lnB>
                      <a:noFill/>
                    </a:lnB>
                    <a:solidFill>
                      <a:srgbClr val="D9D9D9"/>
                    </a:solidFill>
                  </a:tcPr>
                </a:tc>
                <a:tc>
                  <a:txBody>
                    <a:bodyPr/>
                    <a:lstStyle/>
                    <a:p>
                      <a:pPr algn="l" fontAlgn="b"/>
                      <a:r>
                        <a:rPr lang="en-US" sz="1100" b="0" i="0" u="none" strike="noStrike">
                          <a:solidFill>
                            <a:srgbClr val="000000"/>
                          </a:solidFill>
                          <a:effectLst/>
                          <a:latin typeface="Calibri" panose="020F0502020204030204" pitchFamily="34" charset="0"/>
                        </a:rPr>
                        <a:t> </a:t>
                      </a:r>
                    </a:p>
                  </a:txBody>
                  <a:tcPr marL="9525" marR="9525" marT="9525" marB="0" anchor="b">
                    <a:lnL>
                      <a:noFill/>
                    </a:lnL>
                    <a:lnR>
                      <a:noFill/>
                    </a:lnR>
                    <a:lnT>
                      <a:noFill/>
                    </a:lnT>
                    <a:lnB>
                      <a:noFill/>
                    </a:lnB>
                    <a:solidFill>
                      <a:srgbClr val="D9D9D9"/>
                    </a:solidFill>
                  </a:tcPr>
                </a:tc>
                <a:tc>
                  <a:txBody>
                    <a:bodyPr/>
                    <a:lstStyle/>
                    <a:p>
                      <a:pPr algn="l" fontAlgn="b"/>
                      <a:r>
                        <a:rPr lang="en-US" sz="1100" b="0" i="0" u="none" strike="noStrike">
                          <a:solidFill>
                            <a:srgbClr val="000000"/>
                          </a:solidFill>
                          <a:effectLst/>
                          <a:latin typeface="Calibri" panose="020F0502020204030204" pitchFamily="34" charset="0"/>
                        </a:rPr>
                        <a:t> </a:t>
                      </a:r>
                    </a:p>
                  </a:txBody>
                  <a:tcPr marL="9525" marR="9525" marT="9525" marB="0" anchor="b">
                    <a:lnL>
                      <a:noFill/>
                    </a:lnL>
                    <a:lnR>
                      <a:noFill/>
                    </a:lnR>
                    <a:lnT>
                      <a:noFill/>
                    </a:lnT>
                    <a:lnB>
                      <a:noFill/>
                    </a:lnB>
                    <a:solidFill>
                      <a:srgbClr val="D9D9D9"/>
                    </a:solidFill>
                  </a:tcPr>
                </a:tc>
                <a:extLst>
                  <a:ext uri="{0D108BD9-81ED-4DB2-BD59-A6C34878D82A}">
                    <a16:rowId xmlns="" xmlns:a16="http://schemas.microsoft.com/office/drawing/2014/main" val="931666115"/>
                  </a:ext>
                </a:extLst>
              </a:tr>
              <a:tr h="203367">
                <a:tc>
                  <a:txBody>
                    <a:bodyPr/>
                    <a:lstStyle/>
                    <a:p>
                      <a:pPr algn="l" fontAlgn="b"/>
                      <a:r>
                        <a:rPr lang="en-US" sz="1100" b="1" i="0" u="sng" strike="noStrike">
                          <a:solidFill>
                            <a:srgbClr val="000000"/>
                          </a:solidFill>
                          <a:effectLst/>
                          <a:latin typeface="Calibri" panose="020F0502020204030204" pitchFamily="34" charset="0"/>
                        </a:rPr>
                        <a:t>Calculations</a:t>
                      </a: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 xmlns:a16="http://schemas.microsoft.com/office/drawing/2014/main" val="3295272974"/>
                  </a:ext>
                </a:extLst>
              </a:tr>
              <a:tr h="203367">
                <a:tc>
                  <a:txBody>
                    <a:bodyPr/>
                    <a:lstStyle/>
                    <a:p>
                      <a:pPr algn="l" fontAlgn="b"/>
                      <a:r>
                        <a:rPr lang="en-US" sz="1100" b="0" i="0" u="none" strike="noStrike">
                          <a:solidFill>
                            <a:srgbClr val="000000"/>
                          </a:solidFill>
                          <a:effectLst/>
                          <a:latin typeface="Calibri" panose="020F0502020204030204" pitchFamily="34" charset="0"/>
                        </a:rPr>
                        <a:t>(1) Calcuated in excel using PV Calc </a:t>
                      </a: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 xmlns:a16="http://schemas.microsoft.com/office/drawing/2014/main" val="4099137667"/>
                  </a:ext>
                </a:extLst>
              </a:tr>
              <a:tr h="203367">
                <a:tc>
                  <a:txBody>
                    <a:bodyPr/>
                    <a:lstStyle/>
                    <a:p>
                      <a:pPr algn="l" fontAlgn="b"/>
                      <a:r>
                        <a:rPr lang="en-US" sz="1100" b="0" i="0" u="none" strike="noStrike">
                          <a:solidFill>
                            <a:srgbClr val="000000"/>
                          </a:solidFill>
                          <a:effectLst/>
                          <a:latin typeface="Calibri" panose="020F0502020204030204" pitchFamily="34" charset="0"/>
                        </a:rPr>
                        <a:t>(2) Represents the first years cash paid for rent</a:t>
                      </a: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 xmlns:a16="http://schemas.microsoft.com/office/drawing/2014/main" val="1300315585"/>
                  </a:ext>
                </a:extLst>
              </a:tr>
              <a:tr h="203367">
                <a:tc>
                  <a:txBody>
                    <a:bodyPr/>
                    <a:lstStyle/>
                    <a:p>
                      <a:pPr algn="l" fontAlgn="b"/>
                      <a:r>
                        <a:rPr lang="en-US" sz="1100" b="0" i="0" u="none" strike="noStrike">
                          <a:solidFill>
                            <a:srgbClr val="000000"/>
                          </a:solidFill>
                          <a:effectLst/>
                          <a:latin typeface="Calibri" panose="020F0502020204030204" pitchFamily="34" charset="0"/>
                        </a:rPr>
                        <a:t>(3) Calculated as follows: $630,000 / 10 years</a:t>
                      </a: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 xmlns:a16="http://schemas.microsoft.com/office/drawing/2014/main" val="3079938510"/>
                  </a:ext>
                </a:extLst>
              </a:tr>
              <a:tr h="203367">
                <a:tc gridSpan="2">
                  <a:txBody>
                    <a:bodyPr/>
                    <a:lstStyle/>
                    <a:p>
                      <a:pPr algn="l" fontAlgn="b"/>
                      <a:r>
                        <a:rPr lang="en-US" sz="1100" b="0" i="0" u="none" strike="noStrike">
                          <a:solidFill>
                            <a:srgbClr val="000000"/>
                          </a:solidFill>
                          <a:effectLst/>
                          <a:latin typeface="Calibri" panose="020F0502020204030204" pitchFamily="34" charset="0"/>
                        </a:rPr>
                        <a:t>(4) Calculated as follows: ($490,610 - $60,000) * 5.87%</a:t>
                      </a:r>
                    </a:p>
                  </a:txBody>
                  <a:tcPr marL="9525" marR="9525" marT="9525" marB="0" anchor="b">
                    <a:lnL>
                      <a:noFill/>
                    </a:lnL>
                    <a:lnR>
                      <a:noFill/>
                    </a:lnR>
                    <a:lnT>
                      <a:noFill/>
                    </a:lnT>
                    <a:lnB>
                      <a:noFill/>
                    </a:lnB>
                  </a:tcPr>
                </a:tc>
                <a:tc hMerge="1">
                  <a:txBody>
                    <a:bodyPr/>
                    <a:lstStyle/>
                    <a:p>
                      <a:endParaRPr lang="en-US"/>
                    </a:p>
                  </a:txBody>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 xmlns:a16="http://schemas.microsoft.com/office/drawing/2014/main" val="452608454"/>
                  </a:ext>
                </a:extLst>
              </a:tr>
              <a:tr h="203367">
                <a:tc gridSpan="2">
                  <a:txBody>
                    <a:bodyPr/>
                    <a:lstStyle/>
                    <a:p>
                      <a:pPr algn="l" fontAlgn="b"/>
                      <a:r>
                        <a:rPr lang="en-US" sz="1100" b="0" i="0" u="none" strike="noStrike">
                          <a:solidFill>
                            <a:srgbClr val="000000"/>
                          </a:solidFill>
                          <a:effectLst/>
                          <a:latin typeface="Calibri" panose="020F0502020204030204" pitchFamily="34" charset="0"/>
                        </a:rPr>
                        <a:t>(5) Calculates as the difference between (3) and (4) above</a:t>
                      </a:r>
                    </a:p>
                  </a:txBody>
                  <a:tcPr marL="9525" marR="9525" marT="9525" marB="0" anchor="b">
                    <a:lnL>
                      <a:noFill/>
                    </a:lnL>
                    <a:lnR>
                      <a:noFill/>
                    </a:lnR>
                    <a:lnT>
                      <a:noFill/>
                    </a:lnT>
                    <a:lnB>
                      <a:noFill/>
                    </a:lnB>
                  </a:tcPr>
                </a:tc>
                <a:tc hMerge="1">
                  <a:txBody>
                    <a:bodyPr/>
                    <a:lstStyle/>
                    <a:p>
                      <a:endParaRPr lang="en-US"/>
                    </a:p>
                  </a:txBody>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dirty="0">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 xmlns:a16="http://schemas.microsoft.com/office/drawing/2014/main" val="4085814378"/>
                  </a:ext>
                </a:extLst>
              </a:tr>
            </a:tbl>
          </a:graphicData>
        </a:graphic>
      </p:graphicFrame>
    </p:spTree>
    <p:extLst>
      <p:ext uri="{BB962C8B-B14F-4D97-AF65-F5344CB8AC3E}">
        <p14:creationId xmlns="" xmlns:p14="http://schemas.microsoft.com/office/powerpoint/2010/main" val="379777512"/>
      </p:ext>
    </p:extLst>
  </p:cSld>
  <p:clrMapOvr>
    <a:masterClrMapping/>
  </p:clrMapOvr>
  <p:transition>
    <p:random/>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87338" y="457200"/>
            <a:ext cx="8569325" cy="971550"/>
          </a:xfrm>
          <a:prstGeom prst="rect">
            <a:avLst/>
          </a:prstGeom>
        </p:spPr>
        <p:txBody>
          <a:bodyPr/>
          <a:lst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pitchFamily="34" charset="0"/>
              </a:defRPr>
            </a:lvl2pPr>
            <a:lvl3pPr algn="ctr" rtl="0" eaLnBrk="1" fontAlgn="base" hangingPunct="1">
              <a:spcBef>
                <a:spcPct val="0"/>
              </a:spcBef>
              <a:spcAft>
                <a:spcPct val="0"/>
              </a:spcAft>
              <a:defRPr sz="4400">
                <a:solidFill>
                  <a:schemeClr val="tx2"/>
                </a:solidFill>
                <a:latin typeface="Arial" pitchFamily="34" charset="0"/>
              </a:defRPr>
            </a:lvl3pPr>
            <a:lvl4pPr algn="ctr" rtl="0" eaLnBrk="1" fontAlgn="base" hangingPunct="1">
              <a:spcBef>
                <a:spcPct val="0"/>
              </a:spcBef>
              <a:spcAft>
                <a:spcPct val="0"/>
              </a:spcAft>
              <a:defRPr sz="4400">
                <a:solidFill>
                  <a:schemeClr val="tx2"/>
                </a:solidFill>
                <a:latin typeface="Arial" pitchFamily="34" charset="0"/>
              </a:defRPr>
            </a:lvl4pPr>
            <a:lvl5pPr algn="ctr" rtl="0" eaLnBrk="1" fontAlgn="base" hangingPunct="1">
              <a:spcBef>
                <a:spcPct val="0"/>
              </a:spcBef>
              <a:spcAft>
                <a:spcPct val="0"/>
              </a:spcAft>
              <a:defRPr sz="4400">
                <a:solidFill>
                  <a:schemeClr val="tx2"/>
                </a:solidFill>
                <a:latin typeface="Arial" pitchFamily="34" charset="0"/>
              </a:defRPr>
            </a:lvl5pPr>
            <a:lvl6pPr marL="457200" algn="ctr" rtl="0" eaLnBrk="1" fontAlgn="base" hangingPunct="1">
              <a:spcBef>
                <a:spcPct val="0"/>
              </a:spcBef>
              <a:spcAft>
                <a:spcPct val="0"/>
              </a:spcAft>
              <a:defRPr sz="4400">
                <a:solidFill>
                  <a:schemeClr val="tx2"/>
                </a:solidFill>
                <a:latin typeface="Arial" pitchFamily="34" charset="0"/>
              </a:defRPr>
            </a:lvl6pPr>
            <a:lvl7pPr marL="914400" algn="ctr" rtl="0" eaLnBrk="1" fontAlgn="base" hangingPunct="1">
              <a:spcBef>
                <a:spcPct val="0"/>
              </a:spcBef>
              <a:spcAft>
                <a:spcPct val="0"/>
              </a:spcAft>
              <a:defRPr sz="4400">
                <a:solidFill>
                  <a:schemeClr val="tx2"/>
                </a:solidFill>
                <a:latin typeface="Arial" pitchFamily="34" charset="0"/>
              </a:defRPr>
            </a:lvl7pPr>
            <a:lvl8pPr marL="1371600" algn="ctr" rtl="0" eaLnBrk="1" fontAlgn="base" hangingPunct="1">
              <a:spcBef>
                <a:spcPct val="0"/>
              </a:spcBef>
              <a:spcAft>
                <a:spcPct val="0"/>
              </a:spcAft>
              <a:defRPr sz="4400">
                <a:solidFill>
                  <a:schemeClr val="tx2"/>
                </a:solidFill>
                <a:latin typeface="Arial" pitchFamily="34" charset="0"/>
              </a:defRPr>
            </a:lvl8pPr>
            <a:lvl9pPr marL="1828800" algn="ctr" rtl="0" eaLnBrk="1" fontAlgn="base" hangingPunct="1">
              <a:spcBef>
                <a:spcPct val="0"/>
              </a:spcBef>
              <a:spcAft>
                <a:spcPct val="0"/>
              </a:spcAft>
              <a:defRPr sz="4400">
                <a:solidFill>
                  <a:schemeClr val="tx2"/>
                </a:solidFill>
                <a:latin typeface="Arial" pitchFamily="34" charset="0"/>
              </a:defRPr>
            </a:lvl9pPr>
          </a:lstStyle>
          <a:p>
            <a:pPr eaLnBrk="0" hangingPunct="0"/>
            <a:r>
              <a:rPr lang="en-US" altLang="en-US" b="1" dirty="0">
                <a:latin typeface="Garamond" panose="02020404030301010803" pitchFamily="18" charset="0"/>
              </a:rPr>
              <a:t>Example - Operating</a:t>
            </a:r>
            <a:endParaRPr lang="en-US" b="1" dirty="0">
              <a:latin typeface="Garamond" panose="02020404030301010803" pitchFamily="18" charset="0"/>
            </a:endParaRPr>
          </a:p>
        </p:txBody>
      </p:sp>
      <p:sp>
        <p:nvSpPr>
          <p:cNvPr id="3" name="Content Placeholder 2"/>
          <p:cNvSpPr txBox="1">
            <a:spLocks/>
          </p:cNvSpPr>
          <p:nvPr/>
        </p:nvSpPr>
        <p:spPr>
          <a:xfrm>
            <a:off x="287337" y="1820863"/>
            <a:ext cx="8569326" cy="3814762"/>
          </a:xfrm>
          <a:prstGeom prst="rect">
            <a:avLst/>
          </a:prstGeom>
        </p:spPr>
        <p:txBody>
          <a:bodyPr/>
          <a:lst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marL="0" indent="0" eaLnBrk="0" hangingPunct="0">
              <a:buClr>
                <a:srgbClr val="C00000"/>
              </a:buClr>
              <a:buNone/>
            </a:pPr>
            <a:endParaRPr lang="en-US" sz="2600" dirty="0">
              <a:latin typeface="Gill Sans MT" panose="020B0502020104020203" pitchFamily="34" charset="0"/>
            </a:endParaRPr>
          </a:p>
          <a:p>
            <a:pPr eaLnBrk="0" hangingPunct="0">
              <a:buClr>
                <a:srgbClr val="C00000"/>
              </a:buClr>
              <a:buFont typeface="Wingdings" panose="05000000000000000000" pitchFamily="2" charset="2"/>
              <a:buChar char="§"/>
            </a:pPr>
            <a:endParaRPr lang="en-US" sz="2600" dirty="0">
              <a:latin typeface="Gill Sans MT" panose="020B0502020104020203" pitchFamily="34" charset="0"/>
            </a:endParaRPr>
          </a:p>
          <a:p>
            <a:pPr>
              <a:buClr>
                <a:schemeClr val="accent2"/>
              </a:buClr>
              <a:buFont typeface="Wingdings" panose="05000000000000000000" pitchFamily="2" charset="2"/>
              <a:buChar char="Ø"/>
            </a:pPr>
            <a:endParaRPr lang="en-US" sz="1800" kern="0" dirty="0"/>
          </a:p>
          <a:p>
            <a:pPr>
              <a:buFont typeface="Arial" panose="020B0604020202020204" pitchFamily="34" charset="0"/>
              <a:buChar char="•"/>
            </a:pPr>
            <a:endParaRPr lang="en-US" sz="2400" i="1" kern="0" dirty="0"/>
          </a:p>
        </p:txBody>
      </p:sp>
      <p:graphicFrame>
        <p:nvGraphicFramePr>
          <p:cNvPr id="15" name="Object 14"/>
          <p:cNvGraphicFramePr>
            <a:graphicFrameLocks noChangeAspect="1"/>
          </p:cNvGraphicFramePr>
          <p:nvPr>
            <p:extLst>
              <p:ext uri="{D42A27DB-BD31-4B8C-83A1-F6EECF244321}">
                <p14:modId xmlns="" xmlns:p14="http://schemas.microsoft.com/office/powerpoint/2010/main" val="3402841323"/>
              </p:ext>
            </p:extLst>
          </p:nvPr>
        </p:nvGraphicFramePr>
        <p:xfrm>
          <a:off x="1828800" y="1820863"/>
          <a:ext cx="5257800" cy="4267200"/>
        </p:xfrm>
        <a:graphic>
          <a:graphicData uri="http://schemas.openxmlformats.org/presentationml/2006/ole">
            <p:oleObj spid="_x0000_s1100" name="Worksheet" r:id="rId4" imgW="5257948" imgH="4470312" progId="Excel.Sheet.12">
              <p:embed/>
            </p:oleObj>
          </a:graphicData>
        </a:graphic>
      </p:graphicFrame>
      <p:sp>
        <p:nvSpPr>
          <p:cNvPr id="16" name="Rectangle 15"/>
          <p:cNvSpPr/>
          <p:nvPr/>
        </p:nvSpPr>
        <p:spPr bwMode="auto">
          <a:xfrm>
            <a:off x="1676400" y="3352800"/>
            <a:ext cx="5562600" cy="304800"/>
          </a:xfrm>
          <a:prstGeom prst="rect">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34" charset="0"/>
            </a:endParaRPr>
          </a:p>
        </p:txBody>
      </p:sp>
      <p:sp>
        <p:nvSpPr>
          <p:cNvPr id="17" name="Rectangle 16"/>
          <p:cNvSpPr/>
          <p:nvPr/>
        </p:nvSpPr>
        <p:spPr bwMode="auto">
          <a:xfrm>
            <a:off x="1707931" y="4884736"/>
            <a:ext cx="5562600" cy="449263"/>
          </a:xfrm>
          <a:prstGeom prst="rect">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34" charset="0"/>
            </a:endParaRPr>
          </a:p>
        </p:txBody>
      </p:sp>
      <p:sp>
        <p:nvSpPr>
          <p:cNvPr id="7" name="TextBox 6"/>
          <p:cNvSpPr txBox="1"/>
          <p:nvPr/>
        </p:nvSpPr>
        <p:spPr>
          <a:xfrm>
            <a:off x="4267200" y="6172200"/>
            <a:ext cx="457200" cy="307777"/>
          </a:xfrm>
          <a:prstGeom prst="rect">
            <a:avLst/>
          </a:prstGeom>
          <a:solidFill>
            <a:schemeClr val="bg1"/>
          </a:solidFill>
        </p:spPr>
        <p:txBody>
          <a:bodyPr wrap="square" rtlCol="0">
            <a:spAutoFit/>
          </a:bodyPr>
          <a:lstStyle/>
          <a:p>
            <a:fld id="{14009C64-B4CD-4CC8-94C1-D069C6A8DD04}" type="slidenum">
              <a:rPr lang="en-US" sz="1400"/>
              <a:pPr/>
              <a:t>31</a:t>
            </a:fld>
            <a:endParaRPr lang="en-US" sz="1400" dirty="0"/>
          </a:p>
        </p:txBody>
      </p:sp>
    </p:spTree>
    <p:extLst>
      <p:ext uri="{BB962C8B-B14F-4D97-AF65-F5344CB8AC3E}">
        <p14:creationId xmlns="" xmlns:p14="http://schemas.microsoft.com/office/powerpoint/2010/main" val="3434729108"/>
      </p:ext>
    </p:extLst>
  </p:cSld>
  <p:clrMapOvr>
    <a:masterClrMapping/>
  </p:clrMapOvr>
  <p:transition>
    <p:random/>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87338" y="457200"/>
            <a:ext cx="8569325" cy="971550"/>
          </a:xfrm>
          <a:prstGeom prst="rect">
            <a:avLst/>
          </a:prstGeom>
        </p:spPr>
        <p:txBody>
          <a:bodyPr/>
          <a:lst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pitchFamily="34" charset="0"/>
              </a:defRPr>
            </a:lvl2pPr>
            <a:lvl3pPr algn="ctr" rtl="0" eaLnBrk="1" fontAlgn="base" hangingPunct="1">
              <a:spcBef>
                <a:spcPct val="0"/>
              </a:spcBef>
              <a:spcAft>
                <a:spcPct val="0"/>
              </a:spcAft>
              <a:defRPr sz="4400">
                <a:solidFill>
                  <a:schemeClr val="tx2"/>
                </a:solidFill>
                <a:latin typeface="Arial" pitchFamily="34" charset="0"/>
              </a:defRPr>
            </a:lvl3pPr>
            <a:lvl4pPr algn="ctr" rtl="0" eaLnBrk="1" fontAlgn="base" hangingPunct="1">
              <a:spcBef>
                <a:spcPct val="0"/>
              </a:spcBef>
              <a:spcAft>
                <a:spcPct val="0"/>
              </a:spcAft>
              <a:defRPr sz="4400">
                <a:solidFill>
                  <a:schemeClr val="tx2"/>
                </a:solidFill>
                <a:latin typeface="Arial" pitchFamily="34" charset="0"/>
              </a:defRPr>
            </a:lvl4pPr>
            <a:lvl5pPr algn="ctr" rtl="0" eaLnBrk="1" fontAlgn="base" hangingPunct="1">
              <a:spcBef>
                <a:spcPct val="0"/>
              </a:spcBef>
              <a:spcAft>
                <a:spcPct val="0"/>
              </a:spcAft>
              <a:defRPr sz="4400">
                <a:solidFill>
                  <a:schemeClr val="tx2"/>
                </a:solidFill>
                <a:latin typeface="Arial" pitchFamily="34" charset="0"/>
              </a:defRPr>
            </a:lvl5pPr>
            <a:lvl6pPr marL="457200" algn="ctr" rtl="0" eaLnBrk="1" fontAlgn="base" hangingPunct="1">
              <a:spcBef>
                <a:spcPct val="0"/>
              </a:spcBef>
              <a:spcAft>
                <a:spcPct val="0"/>
              </a:spcAft>
              <a:defRPr sz="4400">
                <a:solidFill>
                  <a:schemeClr val="tx2"/>
                </a:solidFill>
                <a:latin typeface="Arial" pitchFamily="34" charset="0"/>
              </a:defRPr>
            </a:lvl6pPr>
            <a:lvl7pPr marL="914400" algn="ctr" rtl="0" eaLnBrk="1" fontAlgn="base" hangingPunct="1">
              <a:spcBef>
                <a:spcPct val="0"/>
              </a:spcBef>
              <a:spcAft>
                <a:spcPct val="0"/>
              </a:spcAft>
              <a:defRPr sz="4400">
                <a:solidFill>
                  <a:schemeClr val="tx2"/>
                </a:solidFill>
                <a:latin typeface="Arial" pitchFamily="34" charset="0"/>
              </a:defRPr>
            </a:lvl7pPr>
            <a:lvl8pPr marL="1371600" algn="ctr" rtl="0" eaLnBrk="1" fontAlgn="base" hangingPunct="1">
              <a:spcBef>
                <a:spcPct val="0"/>
              </a:spcBef>
              <a:spcAft>
                <a:spcPct val="0"/>
              </a:spcAft>
              <a:defRPr sz="4400">
                <a:solidFill>
                  <a:schemeClr val="tx2"/>
                </a:solidFill>
                <a:latin typeface="Arial" pitchFamily="34" charset="0"/>
              </a:defRPr>
            </a:lvl8pPr>
            <a:lvl9pPr marL="1828800" algn="ctr" rtl="0" eaLnBrk="1" fontAlgn="base" hangingPunct="1">
              <a:spcBef>
                <a:spcPct val="0"/>
              </a:spcBef>
              <a:spcAft>
                <a:spcPct val="0"/>
              </a:spcAft>
              <a:defRPr sz="4400">
                <a:solidFill>
                  <a:schemeClr val="tx2"/>
                </a:solidFill>
                <a:latin typeface="Arial" pitchFamily="34" charset="0"/>
              </a:defRPr>
            </a:lvl9pPr>
          </a:lstStyle>
          <a:p>
            <a:pPr eaLnBrk="0" hangingPunct="0"/>
            <a:r>
              <a:rPr lang="en-US" altLang="en-US" b="1" dirty="0">
                <a:latin typeface="Garamond" panose="02020404030301010803" pitchFamily="18" charset="0"/>
              </a:rPr>
              <a:t>Example - Finance</a:t>
            </a:r>
            <a:endParaRPr lang="en-US" b="1" dirty="0">
              <a:latin typeface="Garamond" panose="02020404030301010803" pitchFamily="18" charset="0"/>
            </a:endParaRPr>
          </a:p>
        </p:txBody>
      </p:sp>
      <p:sp>
        <p:nvSpPr>
          <p:cNvPr id="3" name="Content Placeholder 2"/>
          <p:cNvSpPr txBox="1">
            <a:spLocks/>
          </p:cNvSpPr>
          <p:nvPr/>
        </p:nvSpPr>
        <p:spPr>
          <a:xfrm>
            <a:off x="287337" y="1820863"/>
            <a:ext cx="8569326" cy="3814762"/>
          </a:xfrm>
          <a:prstGeom prst="rect">
            <a:avLst/>
          </a:prstGeom>
        </p:spPr>
        <p:txBody>
          <a:bodyPr/>
          <a:lst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marL="0" indent="0" eaLnBrk="0" hangingPunct="0">
              <a:buClr>
                <a:srgbClr val="C00000"/>
              </a:buClr>
              <a:buNone/>
            </a:pPr>
            <a:endParaRPr lang="en-US" sz="2600" dirty="0">
              <a:latin typeface="Gill Sans MT" panose="020B0502020104020203" pitchFamily="34" charset="0"/>
            </a:endParaRPr>
          </a:p>
          <a:p>
            <a:pPr eaLnBrk="0" hangingPunct="0">
              <a:buClr>
                <a:srgbClr val="C00000"/>
              </a:buClr>
              <a:buFont typeface="Wingdings" panose="05000000000000000000" pitchFamily="2" charset="2"/>
              <a:buChar char="§"/>
            </a:pPr>
            <a:endParaRPr lang="en-US" sz="2600" dirty="0">
              <a:latin typeface="Gill Sans MT" panose="020B0502020104020203" pitchFamily="34" charset="0"/>
            </a:endParaRPr>
          </a:p>
          <a:p>
            <a:pPr>
              <a:buClr>
                <a:schemeClr val="accent2"/>
              </a:buClr>
              <a:buFont typeface="Wingdings" panose="05000000000000000000" pitchFamily="2" charset="2"/>
              <a:buChar char="Ø"/>
            </a:pPr>
            <a:endParaRPr lang="en-US" sz="1800" kern="0" dirty="0"/>
          </a:p>
          <a:p>
            <a:pPr>
              <a:buFont typeface="Arial" panose="020B0604020202020204" pitchFamily="34" charset="0"/>
              <a:buChar char="•"/>
            </a:pPr>
            <a:endParaRPr lang="en-US" sz="2400" i="1" kern="0" dirty="0"/>
          </a:p>
        </p:txBody>
      </p:sp>
      <p:sp>
        <p:nvSpPr>
          <p:cNvPr id="7" name="TextBox 6"/>
          <p:cNvSpPr txBox="1"/>
          <p:nvPr/>
        </p:nvSpPr>
        <p:spPr>
          <a:xfrm>
            <a:off x="4267200" y="6172200"/>
            <a:ext cx="457200" cy="307777"/>
          </a:xfrm>
          <a:prstGeom prst="rect">
            <a:avLst/>
          </a:prstGeom>
          <a:solidFill>
            <a:schemeClr val="bg1"/>
          </a:solidFill>
        </p:spPr>
        <p:txBody>
          <a:bodyPr wrap="square" rtlCol="0">
            <a:spAutoFit/>
          </a:bodyPr>
          <a:lstStyle/>
          <a:p>
            <a:fld id="{14009C64-B4CD-4CC8-94C1-D069C6A8DD04}" type="slidenum">
              <a:rPr lang="en-US" sz="1400"/>
              <a:pPr/>
              <a:t>32</a:t>
            </a:fld>
            <a:endParaRPr lang="en-US" sz="1400" dirty="0"/>
          </a:p>
        </p:txBody>
      </p:sp>
      <p:pic>
        <p:nvPicPr>
          <p:cNvPr id="5" name="Picture 4">
            <a:extLst>
              <a:ext uri="{FF2B5EF4-FFF2-40B4-BE49-F238E27FC236}">
                <a16:creationId xmlns="" xmlns:a16="http://schemas.microsoft.com/office/drawing/2014/main" id="{972656DE-D94A-4E4E-8EEA-3C3FBAF8A311}"/>
              </a:ext>
            </a:extLst>
          </p:cNvPr>
          <p:cNvPicPr>
            <a:picLocks noChangeAspect="1"/>
          </p:cNvPicPr>
          <p:nvPr/>
        </p:nvPicPr>
        <p:blipFill>
          <a:blip r:embed="rId3" cstate="print"/>
          <a:stretch>
            <a:fillRect/>
          </a:stretch>
        </p:blipFill>
        <p:spPr>
          <a:xfrm>
            <a:off x="748566" y="1524000"/>
            <a:ext cx="7952742" cy="3962400"/>
          </a:xfrm>
          <a:prstGeom prst="rect">
            <a:avLst/>
          </a:prstGeom>
        </p:spPr>
      </p:pic>
    </p:spTree>
    <p:extLst>
      <p:ext uri="{BB962C8B-B14F-4D97-AF65-F5344CB8AC3E}">
        <p14:creationId xmlns="" xmlns:p14="http://schemas.microsoft.com/office/powerpoint/2010/main" val="2521917673"/>
      </p:ext>
    </p:extLst>
  </p:cSld>
  <p:clrMapOvr>
    <a:masterClrMapping/>
  </p:clrMapOvr>
  <p:transition>
    <p:random/>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87338" y="457200"/>
            <a:ext cx="8569325" cy="971550"/>
          </a:xfrm>
          <a:prstGeom prst="rect">
            <a:avLst/>
          </a:prstGeom>
        </p:spPr>
        <p:txBody>
          <a:bodyPr/>
          <a:lst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pitchFamily="34" charset="0"/>
              </a:defRPr>
            </a:lvl2pPr>
            <a:lvl3pPr algn="ctr" rtl="0" eaLnBrk="1" fontAlgn="base" hangingPunct="1">
              <a:spcBef>
                <a:spcPct val="0"/>
              </a:spcBef>
              <a:spcAft>
                <a:spcPct val="0"/>
              </a:spcAft>
              <a:defRPr sz="4400">
                <a:solidFill>
                  <a:schemeClr val="tx2"/>
                </a:solidFill>
                <a:latin typeface="Arial" pitchFamily="34" charset="0"/>
              </a:defRPr>
            </a:lvl3pPr>
            <a:lvl4pPr algn="ctr" rtl="0" eaLnBrk="1" fontAlgn="base" hangingPunct="1">
              <a:spcBef>
                <a:spcPct val="0"/>
              </a:spcBef>
              <a:spcAft>
                <a:spcPct val="0"/>
              </a:spcAft>
              <a:defRPr sz="4400">
                <a:solidFill>
                  <a:schemeClr val="tx2"/>
                </a:solidFill>
                <a:latin typeface="Arial" pitchFamily="34" charset="0"/>
              </a:defRPr>
            </a:lvl4pPr>
            <a:lvl5pPr algn="ctr" rtl="0" eaLnBrk="1" fontAlgn="base" hangingPunct="1">
              <a:spcBef>
                <a:spcPct val="0"/>
              </a:spcBef>
              <a:spcAft>
                <a:spcPct val="0"/>
              </a:spcAft>
              <a:defRPr sz="4400">
                <a:solidFill>
                  <a:schemeClr val="tx2"/>
                </a:solidFill>
                <a:latin typeface="Arial" pitchFamily="34" charset="0"/>
              </a:defRPr>
            </a:lvl5pPr>
            <a:lvl6pPr marL="457200" algn="ctr" rtl="0" eaLnBrk="1" fontAlgn="base" hangingPunct="1">
              <a:spcBef>
                <a:spcPct val="0"/>
              </a:spcBef>
              <a:spcAft>
                <a:spcPct val="0"/>
              </a:spcAft>
              <a:defRPr sz="4400">
                <a:solidFill>
                  <a:schemeClr val="tx2"/>
                </a:solidFill>
                <a:latin typeface="Arial" pitchFamily="34" charset="0"/>
              </a:defRPr>
            </a:lvl6pPr>
            <a:lvl7pPr marL="914400" algn="ctr" rtl="0" eaLnBrk="1" fontAlgn="base" hangingPunct="1">
              <a:spcBef>
                <a:spcPct val="0"/>
              </a:spcBef>
              <a:spcAft>
                <a:spcPct val="0"/>
              </a:spcAft>
              <a:defRPr sz="4400">
                <a:solidFill>
                  <a:schemeClr val="tx2"/>
                </a:solidFill>
                <a:latin typeface="Arial" pitchFamily="34" charset="0"/>
              </a:defRPr>
            </a:lvl7pPr>
            <a:lvl8pPr marL="1371600" algn="ctr" rtl="0" eaLnBrk="1" fontAlgn="base" hangingPunct="1">
              <a:spcBef>
                <a:spcPct val="0"/>
              </a:spcBef>
              <a:spcAft>
                <a:spcPct val="0"/>
              </a:spcAft>
              <a:defRPr sz="4400">
                <a:solidFill>
                  <a:schemeClr val="tx2"/>
                </a:solidFill>
                <a:latin typeface="Arial" pitchFamily="34" charset="0"/>
              </a:defRPr>
            </a:lvl8pPr>
            <a:lvl9pPr marL="1828800" algn="ctr" rtl="0" eaLnBrk="1" fontAlgn="base" hangingPunct="1">
              <a:spcBef>
                <a:spcPct val="0"/>
              </a:spcBef>
              <a:spcAft>
                <a:spcPct val="0"/>
              </a:spcAft>
              <a:defRPr sz="4400">
                <a:solidFill>
                  <a:schemeClr val="tx2"/>
                </a:solidFill>
                <a:latin typeface="Arial" pitchFamily="34" charset="0"/>
              </a:defRPr>
            </a:lvl9pPr>
          </a:lstStyle>
          <a:p>
            <a:pPr eaLnBrk="0" hangingPunct="0"/>
            <a:r>
              <a:rPr lang="en-US" altLang="en-US" b="1" dirty="0">
                <a:latin typeface="Garamond" panose="02020404030301010803" pitchFamily="18" charset="0"/>
              </a:rPr>
              <a:t>Example</a:t>
            </a:r>
            <a:endParaRPr lang="en-US" b="1" dirty="0">
              <a:latin typeface="Garamond" panose="02020404030301010803" pitchFamily="18" charset="0"/>
            </a:endParaRPr>
          </a:p>
        </p:txBody>
      </p:sp>
      <p:sp>
        <p:nvSpPr>
          <p:cNvPr id="3" name="Content Placeholder 2"/>
          <p:cNvSpPr txBox="1">
            <a:spLocks/>
          </p:cNvSpPr>
          <p:nvPr/>
        </p:nvSpPr>
        <p:spPr>
          <a:xfrm>
            <a:off x="287337" y="1820863"/>
            <a:ext cx="8569326" cy="3814762"/>
          </a:xfrm>
          <a:prstGeom prst="rect">
            <a:avLst/>
          </a:prstGeom>
        </p:spPr>
        <p:txBody>
          <a:bodyPr/>
          <a:lst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marL="0" indent="0" eaLnBrk="0" hangingPunct="0">
              <a:buClr>
                <a:srgbClr val="C00000"/>
              </a:buClr>
              <a:buNone/>
            </a:pPr>
            <a:endParaRPr lang="en-US" sz="2600" dirty="0">
              <a:latin typeface="Gill Sans MT" panose="020B0502020104020203" pitchFamily="34" charset="0"/>
            </a:endParaRPr>
          </a:p>
          <a:p>
            <a:pPr eaLnBrk="0" hangingPunct="0">
              <a:buClr>
                <a:srgbClr val="C00000"/>
              </a:buClr>
              <a:buFont typeface="Wingdings" panose="05000000000000000000" pitchFamily="2" charset="2"/>
              <a:buChar char="§"/>
            </a:pPr>
            <a:endParaRPr lang="en-US" sz="2600" dirty="0">
              <a:latin typeface="Gill Sans MT" panose="020B0502020104020203" pitchFamily="34" charset="0"/>
            </a:endParaRPr>
          </a:p>
          <a:p>
            <a:pPr>
              <a:buClr>
                <a:schemeClr val="accent2"/>
              </a:buClr>
              <a:buFont typeface="Wingdings" panose="05000000000000000000" pitchFamily="2" charset="2"/>
              <a:buChar char="Ø"/>
            </a:pPr>
            <a:endParaRPr lang="en-US" sz="1800" kern="0" dirty="0"/>
          </a:p>
          <a:p>
            <a:pPr>
              <a:buFont typeface="Arial" panose="020B0604020202020204" pitchFamily="34" charset="0"/>
              <a:buChar char="•"/>
            </a:pPr>
            <a:endParaRPr lang="en-US" sz="2400" i="1" kern="0" dirty="0"/>
          </a:p>
        </p:txBody>
      </p:sp>
      <p:sp>
        <p:nvSpPr>
          <p:cNvPr id="7" name="TextBox 6"/>
          <p:cNvSpPr txBox="1"/>
          <p:nvPr/>
        </p:nvSpPr>
        <p:spPr>
          <a:xfrm>
            <a:off x="4267200" y="6172200"/>
            <a:ext cx="457200" cy="307777"/>
          </a:xfrm>
          <a:prstGeom prst="rect">
            <a:avLst/>
          </a:prstGeom>
          <a:solidFill>
            <a:schemeClr val="bg1"/>
          </a:solidFill>
        </p:spPr>
        <p:txBody>
          <a:bodyPr wrap="square" rtlCol="0">
            <a:spAutoFit/>
          </a:bodyPr>
          <a:lstStyle/>
          <a:p>
            <a:fld id="{14009C64-B4CD-4CC8-94C1-D069C6A8DD04}" type="slidenum">
              <a:rPr lang="en-US" sz="1400"/>
              <a:pPr/>
              <a:t>33</a:t>
            </a:fld>
            <a:endParaRPr lang="en-US" sz="1400" dirty="0"/>
          </a:p>
        </p:txBody>
      </p:sp>
      <p:graphicFrame>
        <p:nvGraphicFramePr>
          <p:cNvPr id="8" name="Chart 7"/>
          <p:cNvGraphicFramePr>
            <a:graphicFrameLocks/>
          </p:cNvGraphicFramePr>
          <p:nvPr>
            <p:extLst>
              <p:ext uri="{D42A27DB-BD31-4B8C-83A1-F6EECF244321}">
                <p14:modId xmlns="" xmlns:p14="http://schemas.microsoft.com/office/powerpoint/2010/main" val="3411268033"/>
              </p:ext>
            </p:extLst>
          </p:nvPr>
        </p:nvGraphicFramePr>
        <p:xfrm>
          <a:off x="1219200" y="1600200"/>
          <a:ext cx="6934200" cy="38862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 xmlns:p14="http://schemas.microsoft.com/office/powerpoint/2010/main" val="198591331"/>
      </p:ext>
    </p:extLst>
  </p:cSld>
  <p:clrMapOvr>
    <a:masterClrMapping/>
  </p:clrMapOvr>
  <p:transition>
    <p:random/>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6B78831F-0F17-4467-9171-D7A7F6407ADD}"/>
              </a:ext>
            </a:extLst>
          </p:cNvPr>
          <p:cNvSpPr>
            <a:spLocks noGrp="1"/>
          </p:cNvSpPr>
          <p:nvPr>
            <p:ph type="title"/>
          </p:nvPr>
        </p:nvSpPr>
        <p:spPr/>
        <p:txBody>
          <a:bodyPr/>
          <a:lstStyle/>
          <a:p>
            <a:r>
              <a:rPr lang="en-US" dirty="0"/>
              <a:t>Lease Modification</a:t>
            </a:r>
          </a:p>
        </p:txBody>
      </p:sp>
      <p:sp>
        <p:nvSpPr>
          <p:cNvPr id="3" name="Content Placeholder 2">
            <a:extLst>
              <a:ext uri="{FF2B5EF4-FFF2-40B4-BE49-F238E27FC236}">
                <a16:creationId xmlns="" xmlns:a16="http://schemas.microsoft.com/office/drawing/2014/main" id="{6FCE3644-5F32-4758-9EE9-F6B966D65418}"/>
              </a:ext>
            </a:extLst>
          </p:cNvPr>
          <p:cNvSpPr>
            <a:spLocks noGrp="1"/>
          </p:cNvSpPr>
          <p:nvPr>
            <p:ph idx="1"/>
          </p:nvPr>
        </p:nvSpPr>
        <p:spPr>
          <a:xfrm>
            <a:off x="457200" y="1752600"/>
            <a:ext cx="8229600" cy="4373563"/>
          </a:xfrm>
        </p:spPr>
        <p:txBody>
          <a:bodyPr/>
          <a:lstStyle/>
          <a:p>
            <a:r>
              <a:rPr lang="en-US" sz="2200" dirty="0"/>
              <a:t>Any change to contractual terms and conditions of a lease that was not part of the original terms and conditions of a lease</a:t>
            </a:r>
          </a:p>
          <a:p>
            <a:pPr marL="622300" lvl="1">
              <a:spcBef>
                <a:spcPts val="1200"/>
              </a:spcBef>
              <a:buFont typeface="Trebuchet MS" panose="020B0603020202020204" pitchFamily="34" charset="0"/>
              <a:buChar char="–"/>
            </a:pPr>
            <a:r>
              <a:rPr lang="en-US" sz="2000" dirty="0"/>
              <a:t>New lease: additional right of use priced on a standalone basis</a:t>
            </a:r>
          </a:p>
          <a:p>
            <a:pPr marL="984250" lvl="2" indent="-342900">
              <a:buFont typeface="Arial" panose="020B0604020202020204" pitchFamily="34" charset="0"/>
              <a:buChar char="•"/>
            </a:pPr>
            <a:r>
              <a:rPr lang="en-US" sz="1800" dirty="0"/>
              <a:t>Generally require adjustment to lease asset and liability without affecting P&amp;L  </a:t>
            </a:r>
          </a:p>
          <a:p>
            <a:pPr marL="984250" lvl="2" indent="-342900">
              <a:buFont typeface="Arial" panose="020B0604020202020204" pitchFamily="34" charset="0"/>
              <a:buChar char="•"/>
            </a:pPr>
            <a:r>
              <a:rPr lang="en-US" sz="1800" dirty="0"/>
              <a:t>Exception is a reduction of the lease’s scope which would reduce lease asset and liability proportionately, with any difference recognized in P&amp;L</a:t>
            </a:r>
          </a:p>
          <a:p>
            <a:pPr marL="622300" lvl="1">
              <a:spcBef>
                <a:spcPts val="1200"/>
              </a:spcBef>
              <a:buFont typeface="Trebuchet MS" panose="020B0603020202020204" pitchFamily="34" charset="0"/>
              <a:buChar char="–"/>
            </a:pPr>
            <a:r>
              <a:rPr lang="en-US" sz="2000" dirty="0"/>
              <a:t>Modified lease: change in terms with no additional right of use or additional right of use not consistent with standalone value</a:t>
            </a:r>
          </a:p>
          <a:p>
            <a:pPr marL="984250" lvl="2" indent="-342900">
              <a:buFont typeface="Arial" panose="020B0604020202020204" pitchFamily="34" charset="0"/>
              <a:buChar char="•"/>
            </a:pPr>
            <a:r>
              <a:rPr lang="en-US" sz="1800" dirty="0"/>
              <a:t>Reassess classification as of date of modification</a:t>
            </a:r>
          </a:p>
          <a:p>
            <a:endParaRPr lang="en-US" dirty="0"/>
          </a:p>
        </p:txBody>
      </p:sp>
      <p:sp>
        <p:nvSpPr>
          <p:cNvPr id="4" name="Slide Number Placeholder 3">
            <a:extLst>
              <a:ext uri="{FF2B5EF4-FFF2-40B4-BE49-F238E27FC236}">
                <a16:creationId xmlns="" xmlns:a16="http://schemas.microsoft.com/office/drawing/2014/main" id="{2ECC72F0-7D2C-47C8-99BF-713390289C50}"/>
              </a:ext>
            </a:extLst>
          </p:cNvPr>
          <p:cNvSpPr>
            <a:spLocks noGrp="1"/>
          </p:cNvSpPr>
          <p:nvPr>
            <p:ph type="sldNum" sz="quarter" idx="11"/>
          </p:nvPr>
        </p:nvSpPr>
        <p:spPr/>
        <p:txBody>
          <a:bodyPr/>
          <a:lstStyle/>
          <a:p>
            <a:pPr>
              <a:defRPr/>
            </a:pPr>
            <a:fld id="{216B27D4-CED2-4587-A6F8-29C0030BA98B}" type="slidenum">
              <a:rPr lang="en-US" smtClean="0"/>
              <a:pPr>
                <a:defRPr/>
              </a:pPr>
              <a:t>34</a:t>
            </a:fld>
            <a:endParaRPr lang="en-US" dirty="0"/>
          </a:p>
        </p:txBody>
      </p:sp>
    </p:spTree>
    <p:extLst>
      <p:ext uri="{BB962C8B-B14F-4D97-AF65-F5344CB8AC3E}">
        <p14:creationId xmlns="" xmlns:p14="http://schemas.microsoft.com/office/powerpoint/2010/main" val="511252659"/>
      </p:ext>
    </p:extLst>
  </p:cSld>
  <p:clrMapOvr>
    <a:masterClrMapping/>
  </p:clrMapOvr>
  <p:transition>
    <p:random/>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88DD4209-EDE3-44D9-8208-61EAE828CC07}"/>
              </a:ext>
            </a:extLst>
          </p:cNvPr>
          <p:cNvSpPr>
            <a:spLocks noGrp="1"/>
          </p:cNvSpPr>
          <p:nvPr>
            <p:ph type="title"/>
          </p:nvPr>
        </p:nvSpPr>
        <p:spPr>
          <a:xfrm>
            <a:off x="304800" y="228600"/>
            <a:ext cx="8839200" cy="1447800"/>
          </a:xfrm>
        </p:spPr>
        <p:txBody>
          <a:bodyPr/>
          <a:lstStyle/>
          <a:p>
            <a:r>
              <a:rPr lang="en-US" dirty="0"/>
              <a:t>Lease Modification:</a:t>
            </a:r>
            <a:br>
              <a:rPr lang="en-US" dirty="0"/>
            </a:br>
            <a:r>
              <a:rPr lang="en-US" dirty="0"/>
              <a:t>Office Space</a:t>
            </a:r>
          </a:p>
        </p:txBody>
      </p:sp>
      <p:sp>
        <p:nvSpPr>
          <p:cNvPr id="3" name="Content Placeholder 2">
            <a:extLst>
              <a:ext uri="{FF2B5EF4-FFF2-40B4-BE49-F238E27FC236}">
                <a16:creationId xmlns="" xmlns:a16="http://schemas.microsoft.com/office/drawing/2014/main" id="{EC11B4E5-6D48-4239-976A-A7FEEAC0F3A5}"/>
              </a:ext>
            </a:extLst>
          </p:cNvPr>
          <p:cNvSpPr>
            <a:spLocks noGrp="1"/>
          </p:cNvSpPr>
          <p:nvPr>
            <p:ph idx="1"/>
          </p:nvPr>
        </p:nvSpPr>
        <p:spPr>
          <a:xfrm>
            <a:off x="457200" y="1981200"/>
            <a:ext cx="8229600" cy="4144963"/>
          </a:xfrm>
        </p:spPr>
        <p:txBody>
          <a:bodyPr/>
          <a:lstStyle/>
          <a:p>
            <a:r>
              <a:rPr lang="en-US" sz="2000" dirty="0"/>
              <a:t>A company leases one floor of an office building, which it uses to house its headquarters.  The lease commences on 1/1/2016, has a term of 10 years, and a price of $70/ft</a:t>
            </a:r>
            <a:r>
              <a:rPr lang="en-US" sz="2000" baseline="30000" dirty="0"/>
              <a:t>2</a:t>
            </a:r>
            <a:r>
              <a:rPr lang="en-US" sz="2000" dirty="0"/>
              <a:t>.</a:t>
            </a:r>
          </a:p>
          <a:p>
            <a:pPr marL="0" indent="0">
              <a:buNone/>
            </a:pPr>
            <a:endParaRPr lang="en-US" sz="2000" dirty="0"/>
          </a:p>
          <a:p>
            <a:r>
              <a:rPr lang="en-US" sz="2000" dirty="0"/>
              <a:t>The company experiences tremendous growth, so that on 1/1/2018, it modifies the lease to include an additional 6,000 ft</a:t>
            </a:r>
            <a:r>
              <a:rPr lang="en-US" sz="2000" baseline="30000" dirty="0"/>
              <a:t>2</a:t>
            </a:r>
            <a:r>
              <a:rPr lang="en-US" sz="2000" dirty="0"/>
              <a:t> on a second floor of the building.  The price for the new space is $80/ft</a:t>
            </a:r>
            <a:r>
              <a:rPr lang="en-US" sz="2000" baseline="30000" dirty="0"/>
              <a:t>2</a:t>
            </a:r>
            <a:r>
              <a:rPr lang="en-US" sz="2000" dirty="0"/>
              <a:t>, the then current market price.  The term remains unchanged.</a:t>
            </a:r>
          </a:p>
          <a:p>
            <a:pPr marL="0" indent="0">
              <a:buNone/>
            </a:pPr>
            <a:endParaRPr lang="en-US" sz="1200" dirty="0"/>
          </a:p>
          <a:p>
            <a:pPr marL="0" indent="0">
              <a:buNone/>
            </a:pPr>
            <a:r>
              <a:rPr lang="en-US" sz="2000" dirty="0">
                <a:solidFill>
                  <a:srgbClr val="C00000"/>
                </a:solidFill>
              </a:rPr>
              <a:t>The modification results in a new lease.  Recognize new ROU asset and lease liability. </a:t>
            </a:r>
            <a:endParaRPr lang="en-US" sz="2000" i="1" dirty="0">
              <a:solidFill>
                <a:srgbClr val="C00000"/>
              </a:solidFill>
            </a:endParaRPr>
          </a:p>
          <a:p>
            <a:pPr marL="0" indent="0">
              <a:buNone/>
            </a:pPr>
            <a:endParaRPr lang="en-US" dirty="0"/>
          </a:p>
        </p:txBody>
      </p:sp>
      <p:sp>
        <p:nvSpPr>
          <p:cNvPr id="4" name="Slide Number Placeholder 3">
            <a:extLst>
              <a:ext uri="{FF2B5EF4-FFF2-40B4-BE49-F238E27FC236}">
                <a16:creationId xmlns="" xmlns:a16="http://schemas.microsoft.com/office/drawing/2014/main" id="{84CCD674-4FB2-4417-9D0B-80DE13D48DF0}"/>
              </a:ext>
            </a:extLst>
          </p:cNvPr>
          <p:cNvSpPr>
            <a:spLocks noGrp="1"/>
          </p:cNvSpPr>
          <p:nvPr>
            <p:ph type="sldNum" sz="quarter" idx="11"/>
          </p:nvPr>
        </p:nvSpPr>
        <p:spPr/>
        <p:txBody>
          <a:bodyPr/>
          <a:lstStyle/>
          <a:p>
            <a:pPr>
              <a:defRPr/>
            </a:pPr>
            <a:fld id="{216B27D4-CED2-4587-A6F8-29C0030BA98B}" type="slidenum">
              <a:rPr lang="en-US" smtClean="0"/>
              <a:pPr>
                <a:defRPr/>
              </a:pPr>
              <a:t>35</a:t>
            </a:fld>
            <a:endParaRPr lang="en-US" dirty="0"/>
          </a:p>
        </p:txBody>
      </p:sp>
    </p:spTree>
    <p:extLst>
      <p:ext uri="{BB962C8B-B14F-4D97-AF65-F5344CB8AC3E}">
        <p14:creationId xmlns="" xmlns:p14="http://schemas.microsoft.com/office/powerpoint/2010/main" val="2796943713"/>
      </p:ext>
    </p:extLst>
  </p:cSld>
  <p:clrMapOvr>
    <a:masterClrMapping/>
  </p:clrMapOvr>
  <p:transition>
    <p:random/>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7423416-50FF-4589-9DEC-4613CF700BEA}"/>
              </a:ext>
            </a:extLst>
          </p:cNvPr>
          <p:cNvSpPr>
            <a:spLocks noGrp="1"/>
          </p:cNvSpPr>
          <p:nvPr>
            <p:ph type="title"/>
          </p:nvPr>
        </p:nvSpPr>
        <p:spPr>
          <a:xfrm>
            <a:off x="304800" y="228600"/>
            <a:ext cx="8839200" cy="1371600"/>
          </a:xfrm>
        </p:spPr>
        <p:txBody>
          <a:bodyPr/>
          <a:lstStyle/>
          <a:p>
            <a:r>
              <a:rPr lang="en-US" dirty="0"/>
              <a:t>Lease Modification:</a:t>
            </a:r>
            <a:br>
              <a:rPr lang="en-US" dirty="0"/>
            </a:br>
            <a:r>
              <a:rPr lang="en-US" dirty="0"/>
              <a:t>Office Space</a:t>
            </a:r>
          </a:p>
        </p:txBody>
      </p:sp>
      <p:sp>
        <p:nvSpPr>
          <p:cNvPr id="3" name="Content Placeholder 2">
            <a:extLst>
              <a:ext uri="{FF2B5EF4-FFF2-40B4-BE49-F238E27FC236}">
                <a16:creationId xmlns="" xmlns:a16="http://schemas.microsoft.com/office/drawing/2014/main" id="{7C1B38F5-4761-421B-BBF1-D96B5DE6C647}"/>
              </a:ext>
            </a:extLst>
          </p:cNvPr>
          <p:cNvSpPr>
            <a:spLocks noGrp="1"/>
          </p:cNvSpPr>
          <p:nvPr>
            <p:ph idx="1"/>
          </p:nvPr>
        </p:nvSpPr>
        <p:spPr>
          <a:xfrm>
            <a:off x="457200" y="2057400"/>
            <a:ext cx="8229600" cy="4068763"/>
          </a:xfrm>
        </p:spPr>
        <p:txBody>
          <a:bodyPr/>
          <a:lstStyle/>
          <a:p>
            <a:r>
              <a:rPr lang="en-US" sz="2200" dirty="0"/>
              <a:t>Same facts as last example, except that the lease was modified to reprice the entire space (existing floor plus new 6,000 ft</a:t>
            </a:r>
            <a:r>
              <a:rPr lang="en-US" sz="2200" baseline="30000" dirty="0"/>
              <a:t>2</a:t>
            </a:r>
            <a:r>
              <a:rPr lang="en-US" sz="2200" dirty="0"/>
              <a:t>) at $75/ ft</a:t>
            </a:r>
            <a:r>
              <a:rPr lang="en-US" sz="2200" baseline="30000" dirty="0"/>
              <a:t>2</a:t>
            </a:r>
            <a:r>
              <a:rPr lang="en-US" sz="2200" dirty="0"/>
              <a:t>, and the term of the combined lease was extended for an additional five years. </a:t>
            </a:r>
          </a:p>
          <a:p>
            <a:endParaRPr lang="en-US" sz="2000" dirty="0"/>
          </a:p>
          <a:p>
            <a:pPr marL="0" indent="0">
              <a:buNone/>
            </a:pPr>
            <a:r>
              <a:rPr lang="en-US" sz="2000" dirty="0">
                <a:solidFill>
                  <a:srgbClr val="C00000"/>
                </a:solidFill>
              </a:rPr>
              <a:t>The modification results in a modified lease.  Remeasure lease liability on 1/1/2018 based on the new terms.  Recognize difference between remeasured lease liability and carrying value of existing lease liability as adjustment to ROU asset. Operating or finance classification should also be reassessed.</a:t>
            </a:r>
          </a:p>
          <a:p>
            <a:pPr marL="0" indent="0">
              <a:buNone/>
            </a:pPr>
            <a:endParaRPr lang="en-US" dirty="0"/>
          </a:p>
        </p:txBody>
      </p:sp>
      <p:sp>
        <p:nvSpPr>
          <p:cNvPr id="4" name="Slide Number Placeholder 3">
            <a:extLst>
              <a:ext uri="{FF2B5EF4-FFF2-40B4-BE49-F238E27FC236}">
                <a16:creationId xmlns="" xmlns:a16="http://schemas.microsoft.com/office/drawing/2014/main" id="{93D8F6C7-DE8A-4FFA-96E5-E58586131FD0}"/>
              </a:ext>
            </a:extLst>
          </p:cNvPr>
          <p:cNvSpPr>
            <a:spLocks noGrp="1"/>
          </p:cNvSpPr>
          <p:nvPr>
            <p:ph type="sldNum" sz="quarter" idx="11"/>
          </p:nvPr>
        </p:nvSpPr>
        <p:spPr/>
        <p:txBody>
          <a:bodyPr/>
          <a:lstStyle/>
          <a:p>
            <a:pPr>
              <a:defRPr/>
            </a:pPr>
            <a:fld id="{216B27D4-CED2-4587-A6F8-29C0030BA98B}" type="slidenum">
              <a:rPr lang="en-US" smtClean="0"/>
              <a:pPr>
                <a:defRPr/>
              </a:pPr>
              <a:t>36</a:t>
            </a:fld>
            <a:endParaRPr lang="en-US" dirty="0"/>
          </a:p>
        </p:txBody>
      </p:sp>
    </p:spTree>
    <p:extLst>
      <p:ext uri="{BB962C8B-B14F-4D97-AF65-F5344CB8AC3E}">
        <p14:creationId xmlns="" xmlns:p14="http://schemas.microsoft.com/office/powerpoint/2010/main" val="3602989280"/>
      </p:ext>
    </p:extLst>
  </p:cSld>
  <p:clrMapOvr>
    <a:masterClrMapping/>
  </p:clrMapOvr>
  <p:transition>
    <p:random/>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AC62CD6-1EF2-4B1B-B0F4-C29204399BD2}"/>
              </a:ext>
            </a:extLst>
          </p:cNvPr>
          <p:cNvSpPr>
            <a:spLocks noGrp="1"/>
          </p:cNvSpPr>
          <p:nvPr>
            <p:ph type="title"/>
          </p:nvPr>
        </p:nvSpPr>
        <p:spPr>
          <a:xfrm>
            <a:off x="304800" y="0"/>
            <a:ext cx="8839200" cy="1265238"/>
          </a:xfrm>
        </p:spPr>
        <p:txBody>
          <a:bodyPr/>
          <a:lstStyle/>
          <a:p>
            <a:r>
              <a:rPr lang="en-US" dirty="0"/>
              <a:t>Lessor Accounting</a:t>
            </a:r>
          </a:p>
        </p:txBody>
      </p:sp>
      <p:graphicFrame>
        <p:nvGraphicFramePr>
          <p:cNvPr id="8" name="Content Placeholder 7">
            <a:extLst>
              <a:ext uri="{FF2B5EF4-FFF2-40B4-BE49-F238E27FC236}">
                <a16:creationId xmlns="" xmlns:a16="http://schemas.microsoft.com/office/drawing/2014/main" id="{102DE9BE-4AA1-4720-9FA8-D7A62F72598D}"/>
              </a:ext>
            </a:extLst>
          </p:cNvPr>
          <p:cNvGraphicFramePr>
            <a:graphicFrameLocks noGrp="1"/>
          </p:cNvGraphicFramePr>
          <p:nvPr>
            <p:ph idx="1"/>
            <p:extLst>
              <p:ext uri="{D42A27DB-BD31-4B8C-83A1-F6EECF244321}">
                <p14:modId xmlns="" xmlns:p14="http://schemas.microsoft.com/office/powerpoint/2010/main" val="507878839"/>
              </p:ext>
            </p:extLst>
          </p:nvPr>
        </p:nvGraphicFramePr>
        <p:xfrm>
          <a:off x="457200" y="1371601"/>
          <a:ext cx="8610600" cy="4669807"/>
        </p:xfrm>
        <a:graphic>
          <a:graphicData uri="http://schemas.openxmlformats.org/drawingml/2006/table">
            <a:tbl>
              <a:tblPr firstRow="1" bandRow="1">
                <a:tableStyleId>{5C22544A-7EE6-4342-B048-85BDC9FD1C3A}</a:tableStyleId>
              </a:tblPr>
              <a:tblGrid>
                <a:gridCol w="1905000">
                  <a:extLst>
                    <a:ext uri="{9D8B030D-6E8A-4147-A177-3AD203B41FA5}">
                      <a16:colId xmlns="" xmlns:a16="http://schemas.microsoft.com/office/drawing/2014/main" val="2554045377"/>
                    </a:ext>
                  </a:extLst>
                </a:gridCol>
                <a:gridCol w="6705600">
                  <a:extLst>
                    <a:ext uri="{9D8B030D-6E8A-4147-A177-3AD203B41FA5}">
                      <a16:colId xmlns="" xmlns:a16="http://schemas.microsoft.com/office/drawing/2014/main" val="3358612635"/>
                    </a:ext>
                  </a:extLst>
                </a:gridCol>
              </a:tblGrid>
              <a:tr h="2736833">
                <a:tc>
                  <a:txBody>
                    <a:bodyPr/>
                    <a:lstStyle/>
                    <a:p>
                      <a:r>
                        <a:rPr lang="en-US" dirty="0"/>
                        <a:t>Initial Measurement</a:t>
                      </a:r>
                    </a:p>
                  </a:txBody>
                  <a:tcPr>
                    <a:lnR w="12700" cap="flat" cmpd="sng" algn="ctr">
                      <a:solidFill>
                        <a:schemeClr val="tx1"/>
                      </a:solidFill>
                      <a:prstDash val="solid"/>
                      <a:round/>
                      <a:headEnd type="none" w="med" len="med"/>
                      <a:tailEnd type="none" w="med" len="med"/>
                    </a:lnR>
                    <a:solidFill>
                      <a:schemeClr val="tx1">
                        <a:lumMod val="90000"/>
                        <a:lumOff val="10000"/>
                      </a:schemeClr>
                    </a:solidFill>
                  </a:tcPr>
                </a:tc>
                <a:tc>
                  <a:txBody>
                    <a:bodyPr/>
                    <a:lstStyle/>
                    <a:p>
                      <a:r>
                        <a:rPr lang="en-US" sz="1800" kern="1200" dirty="0">
                          <a:solidFill>
                            <a:schemeClr val="dk1"/>
                          </a:solidFill>
                          <a:latin typeface="Gill Sans MT" panose="020B0502020104020203" pitchFamily="34" charset="0"/>
                          <a:ea typeface="+mn-ea"/>
                          <a:cs typeface="+mn-cs"/>
                        </a:rPr>
                        <a:t>Net Investment in the Lease</a:t>
                      </a:r>
                    </a:p>
                    <a:p>
                      <a:pPr marL="285750" indent="-285750">
                        <a:buFont typeface="Arial" panose="020B0604020202020204" pitchFamily="34" charset="0"/>
                        <a:buChar char="•"/>
                      </a:pPr>
                      <a:r>
                        <a:rPr lang="en-US" sz="1800" b="0" kern="1200" dirty="0">
                          <a:solidFill>
                            <a:schemeClr val="dk1"/>
                          </a:solidFill>
                          <a:latin typeface="Gill Sans MT" panose="020B0502020104020203" pitchFamily="34" charset="0"/>
                          <a:ea typeface="+mn-ea"/>
                          <a:cs typeface="+mn-cs"/>
                        </a:rPr>
                        <a:t>Lease receivable + unguaranteed residual asset</a:t>
                      </a:r>
                    </a:p>
                    <a:p>
                      <a:pPr marL="0" indent="0">
                        <a:buFont typeface="Arial" panose="020B0604020202020204" pitchFamily="34" charset="0"/>
                        <a:buNone/>
                      </a:pPr>
                      <a:r>
                        <a:rPr lang="en-US" sz="1800" kern="1200" dirty="0">
                          <a:solidFill>
                            <a:schemeClr val="dk1"/>
                          </a:solidFill>
                          <a:latin typeface="Gill Sans MT" panose="020B0502020104020203" pitchFamily="34" charset="0"/>
                          <a:ea typeface="+mn-ea"/>
                          <a:cs typeface="+mn-cs"/>
                        </a:rPr>
                        <a:t>Selling Profit (Loss)</a:t>
                      </a:r>
                    </a:p>
                    <a:p>
                      <a:pPr marL="285750" indent="-285750">
                        <a:buFont typeface="Arial" panose="020B0604020202020204" pitchFamily="34" charset="0"/>
                        <a:buChar char="•"/>
                      </a:pPr>
                      <a:r>
                        <a:rPr lang="en-US" sz="1800" b="0" kern="1200" dirty="0">
                          <a:solidFill>
                            <a:schemeClr val="dk1"/>
                          </a:solidFill>
                          <a:latin typeface="Gill Sans MT" panose="020B0502020104020203" pitchFamily="34" charset="0"/>
                          <a:ea typeface="+mn-ea"/>
                          <a:cs typeface="+mn-cs"/>
                        </a:rPr>
                        <a:t>Difference between fair value of the underlying asset and its book value </a:t>
                      </a:r>
                    </a:p>
                    <a:p>
                      <a:pPr marL="0" indent="0">
                        <a:buFont typeface="Arial" panose="020B0604020202020204" pitchFamily="34" charset="0"/>
                        <a:buNone/>
                      </a:pPr>
                      <a:r>
                        <a:rPr lang="en-US" sz="1800" kern="1200" dirty="0">
                          <a:solidFill>
                            <a:schemeClr val="dk1"/>
                          </a:solidFill>
                          <a:latin typeface="Gill Sans MT" panose="020B0502020104020203" pitchFamily="34" charset="0"/>
                          <a:ea typeface="+mn-ea"/>
                          <a:cs typeface="+mn-cs"/>
                        </a:rPr>
                        <a:t>Initial Direct Costs</a:t>
                      </a:r>
                    </a:p>
                    <a:p>
                      <a:pPr marL="285750" indent="-285750">
                        <a:buFont typeface="Arial" panose="020B0604020202020204" pitchFamily="34" charset="0"/>
                        <a:buChar char="•"/>
                      </a:pPr>
                      <a:r>
                        <a:rPr lang="en-US" sz="1800" b="0" kern="1200" dirty="0">
                          <a:solidFill>
                            <a:schemeClr val="dk1"/>
                          </a:solidFill>
                          <a:latin typeface="Gill Sans MT" panose="020B0502020104020203" pitchFamily="34" charset="0"/>
                          <a:ea typeface="+mn-ea"/>
                          <a:cs typeface="+mn-cs"/>
                        </a:rPr>
                        <a:t>Expense immediately if underlying asset’s FV does not equal book value</a:t>
                      </a:r>
                    </a:p>
                    <a:p>
                      <a:pPr marL="285750" indent="-285750">
                        <a:buFont typeface="Arial" panose="020B0604020202020204" pitchFamily="34" charset="0"/>
                        <a:buChar char="•"/>
                      </a:pPr>
                      <a:r>
                        <a:rPr lang="en-US" sz="1800" b="0" kern="1200" dirty="0">
                          <a:solidFill>
                            <a:schemeClr val="dk1"/>
                          </a:solidFill>
                          <a:latin typeface="Gill Sans MT" panose="020B0502020104020203" pitchFamily="34" charset="0"/>
                          <a:ea typeface="+mn-ea"/>
                          <a:cs typeface="+mn-cs"/>
                        </a:rPr>
                        <a:t>Defer if underlying asset’s FV equals book value</a:t>
                      </a:r>
                    </a:p>
                    <a:p>
                      <a:pPr marL="0" indent="0">
                        <a:buFont typeface="Arial" panose="020B0604020202020204" pitchFamily="34" charset="0"/>
                        <a:buNone/>
                      </a:pPr>
                      <a:r>
                        <a:rPr lang="en-US" sz="1800" kern="1200" dirty="0">
                          <a:solidFill>
                            <a:schemeClr val="dk1"/>
                          </a:solidFill>
                          <a:latin typeface="Gill Sans MT" panose="020B0502020104020203" pitchFamily="34" charset="0"/>
                          <a:ea typeface="+mn-ea"/>
                          <a:cs typeface="+mn-cs"/>
                        </a:rPr>
                        <a:t>The underlying asset is derecognized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 xmlns:a16="http://schemas.microsoft.com/office/drawing/2014/main" val="646714139"/>
                  </a:ext>
                </a:extLst>
              </a:tr>
              <a:tr h="1835167">
                <a:tc>
                  <a:txBody>
                    <a:bodyPr/>
                    <a:lstStyle/>
                    <a:p>
                      <a:pPr marL="0" algn="l" defTabSz="914400" rtl="0" eaLnBrk="1" latinLnBrk="0" hangingPunct="1"/>
                      <a:r>
                        <a:rPr lang="en-US" sz="1800" b="1" kern="1200" dirty="0">
                          <a:solidFill>
                            <a:schemeClr val="lt1"/>
                          </a:solidFill>
                          <a:latin typeface="+mn-lt"/>
                          <a:ea typeface="+mn-ea"/>
                          <a:cs typeface="+mn-cs"/>
                        </a:rPr>
                        <a:t>Subsequent Measurement</a:t>
                      </a:r>
                    </a:p>
                  </a:txBody>
                  <a:tcPr>
                    <a:lnR w="12700" cap="flat" cmpd="sng" algn="ctr">
                      <a:solidFill>
                        <a:schemeClr val="tx1"/>
                      </a:solidFill>
                      <a:prstDash val="solid"/>
                      <a:round/>
                      <a:headEnd type="none" w="med" len="med"/>
                      <a:tailEnd type="none" w="med" len="med"/>
                    </a:lnR>
                    <a:solidFill>
                      <a:schemeClr val="tx1">
                        <a:lumMod val="90000"/>
                        <a:lumOff val="10000"/>
                      </a:schemeClr>
                    </a:solidFill>
                  </a:tcPr>
                </a:tc>
                <a:tc>
                  <a:txBody>
                    <a:bodyPr/>
                    <a:lstStyle/>
                    <a:p>
                      <a:r>
                        <a:rPr lang="en-US" b="1" dirty="0">
                          <a:latin typeface="Gill Sans MT" panose="020B0502020104020203" pitchFamily="34" charset="0"/>
                        </a:rPr>
                        <a:t>Net Investment</a:t>
                      </a:r>
                    </a:p>
                    <a:p>
                      <a:pPr marL="285750" indent="-285750">
                        <a:buFont typeface="Arial" panose="020B0604020202020204" pitchFamily="34" charset="0"/>
                        <a:buChar char="•"/>
                      </a:pPr>
                      <a:r>
                        <a:rPr lang="en-US" dirty="0">
                          <a:latin typeface="Gill Sans MT" panose="020B0502020104020203" pitchFamily="34" charset="0"/>
                        </a:rPr>
                        <a:t>Reduced by payments received, net of interest and accretion</a:t>
                      </a:r>
                    </a:p>
                    <a:p>
                      <a:pPr marL="285750" indent="-285750">
                        <a:buFont typeface="Arial" panose="020B0604020202020204" pitchFamily="34" charset="0"/>
                        <a:buChar char="•"/>
                      </a:pPr>
                      <a:r>
                        <a:rPr lang="en-US" dirty="0">
                          <a:latin typeface="Gill Sans MT" panose="020B0502020104020203" pitchFamily="34" charset="0"/>
                        </a:rPr>
                        <a:t>Assessed for impairment under ASC 310</a:t>
                      </a:r>
                    </a:p>
                    <a:p>
                      <a:pPr marL="0" indent="0">
                        <a:buFont typeface="Arial" panose="020B0604020202020204" pitchFamily="34" charset="0"/>
                        <a:buNone/>
                      </a:pPr>
                      <a:r>
                        <a:rPr lang="en-US" b="1" dirty="0">
                          <a:latin typeface="Gill Sans MT" panose="020B0502020104020203" pitchFamily="34" charset="0"/>
                        </a:rPr>
                        <a:t>Other, as applicable</a:t>
                      </a:r>
                    </a:p>
                    <a:p>
                      <a:pPr marL="285750" indent="-285750">
                        <a:buFont typeface="Arial" panose="020B0604020202020204" pitchFamily="34" charset="0"/>
                        <a:buChar char="•"/>
                      </a:pPr>
                      <a:r>
                        <a:rPr lang="en-US" dirty="0">
                          <a:latin typeface="Gill Sans MT" panose="020B0502020104020203" pitchFamily="34" charset="0"/>
                        </a:rPr>
                        <a:t>Variable lease payments</a:t>
                      </a:r>
                    </a:p>
                    <a:p>
                      <a:pPr marL="285750" indent="-285750">
                        <a:buFont typeface="Arial" panose="020B0604020202020204" pitchFamily="34" charset="0"/>
                        <a:buChar char="•"/>
                      </a:pPr>
                      <a:r>
                        <a:rPr lang="en-US" dirty="0">
                          <a:latin typeface="Gill Sans MT" panose="020B0502020104020203" pitchFamily="34" charset="0"/>
                        </a:rPr>
                        <a:t>Impairment of net investments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 xmlns:a16="http://schemas.microsoft.com/office/drawing/2014/main" val="631900116"/>
                  </a:ext>
                </a:extLst>
              </a:tr>
            </a:tbl>
          </a:graphicData>
        </a:graphic>
      </p:graphicFrame>
      <p:sp>
        <p:nvSpPr>
          <p:cNvPr id="9" name="TextBox 8">
            <a:extLst>
              <a:ext uri="{FF2B5EF4-FFF2-40B4-BE49-F238E27FC236}">
                <a16:creationId xmlns="" xmlns:a16="http://schemas.microsoft.com/office/drawing/2014/main" id="{A069E2D6-7BD5-44D9-9335-84F8532F18C2}"/>
              </a:ext>
            </a:extLst>
          </p:cNvPr>
          <p:cNvSpPr txBox="1"/>
          <p:nvPr/>
        </p:nvSpPr>
        <p:spPr>
          <a:xfrm>
            <a:off x="3200400" y="1012626"/>
            <a:ext cx="3352800" cy="369332"/>
          </a:xfrm>
          <a:prstGeom prst="rect">
            <a:avLst/>
          </a:prstGeom>
          <a:noFill/>
        </p:spPr>
        <p:txBody>
          <a:bodyPr wrap="square" rtlCol="0">
            <a:spAutoFit/>
          </a:bodyPr>
          <a:lstStyle/>
          <a:p>
            <a:pPr algn="ctr"/>
            <a:r>
              <a:rPr lang="en-US" b="1" dirty="0">
                <a:latin typeface="Gill Sans MT" panose="020B0502020104020203" pitchFamily="34" charset="0"/>
              </a:rPr>
              <a:t>Sales-Type Lease</a:t>
            </a:r>
          </a:p>
        </p:txBody>
      </p:sp>
      <p:sp>
        <p:nvSpPr>
          <p:cNvPr id="3" name="Slide Number Placeholder 2">
            <a:extLst>
              <a:ext uri="{FF2B5EF4-FFF2-40B4-BE49-F238E27FC236}">
                <a16:creationId xmlns="" xmlns:a16="http://schemas.microsoft.com/office/drawing/2014/main" id="{9B1BA1B6-329B-4A00-B92A-131CD9E3F9B2}"/>
              </a:ext>
            </a:extLst>
          </p:cNvPr>
          <p:cNvSpPr>
            <a:spLocks noGrp="1"/>
          </p:cNvSpPr>
          <p:nvPr>
            <p:ph type="sldNum" sz="quarter" idx="11"/>
          </p:nvPr>
        </p:nvSpPr>
        <p:spPr/>
        <p:txBody>
          <a:bodyPr/>
          <a:lstStyle/>
          <a:p>
            <a:pPr>
              <a:defRPr/>
            </a:pPr>
            <a:fld id="{216B27D4-CED2-4587-A6F8-29C0030BA98B}" type="slidenum">
              <a:rPr lang="en-US" smtClean="0"/>
              <a:pPr>
                <a:defRPr/>
              </a:pPr>
              <a:t>37</a:t>
            </a:fld>
            <a:endParaRPr lang="en-US" dirty="0"/>
          </a:p>
        </p:txBody>
      </p:sp>
    </p:spTree>
    <p:extLst>
      <p:ext uri="{BB962C8B-B14F-4D97-AF65-F5344CB8AC3E}">
        <p14:creationId xmlns="" xmlns:p14="http://schemas.microsoft.com/office/powerpoint/2010/main" val="284392403"/>
      </p:ext>
    </p:extLst>
  </p:cSld>
  <p:clrMapOvr>
    <a:masterClrMapping/>
  </p:clrMapOvr>
  <p:transition>
    <p:random/>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AC62CD6-1EF2-4B1B-B0F4-C29204399BD2}"/>
              </a:ext>
            </a:extLst>
          </p:cNvPr>
          <p:cNvSpPr>
            <a:spLocks noGrp="1"/>
          </p:cNvSpPr>
          <p:nvPr>
            <p:ph type="title"/>
          </p:nvPr>
        </p:nvSpPr>
        <p:spPr>
          <a:xfrm>
            <a:off x="304800" y="0"/>
            <a:ext cx="8839200" cy="1265238"/>
          </a:xfrm>
        </p:spPr>
        <p:txBody>
          <a:bodyPr/>
          <a:lstStyle/>
          <a:p>
            <a:r>
              <a:rPr lang="en-US" dirty="0"/>
              <a:t>Lessor Accounting</a:t>
            </a:r>
          </a:p>
        </p:txBody>
      </p:sp>
      <p:graphicFrame>
        <p:nvGraphicFramePr>
          <p:cNvPr id="8" name="Content Placeholder 7">
            <a:extLst>
              <a:ext uri="{FF2B5EF4-FFF2-40B4-BE49-F238E27FC236}">
                <a16:creationId xmlns="" xmlns:a16="http://schemas.microsoft.com/office/drawing/2014/main" id="{102DE9BE-4AA1-4720-9FA8-D7A62F72598D}"/>
              </a:ext>
            </a:extLst>
          </p:cNvPr>
          <p:cNvGraphicFramePr>
            <a:graphicFrameLocks noGrp="1"/>
          </p:cNvGraphicFramePr>
          <p:nvPr>
            <p:ph idx="1"/>
            <p:extLst>
              <p:ext uri="{D42A27DB-BD31-4B8C-83A1-F6EECF244321}">
                <p14:modId xmlns="" xmlns:p14="http://schemas.microsoft.com/office/powerpoint/2010/main" val="1322728390"/>
              </p:ext>
            </p:extLst>
          </p:nvPr>
        </p:nvGraphicFramePr>
        <p:xfrm>
          <a:off x="457200" y="1371601"/>
          <a:ext cx="8610600" cy="4572000"/>
        </p:xfrm>
        <a:graphic>
          <a:graphicData uri="http://schemas.openxmlformats.org/drawingml/2006/table">
            <a:tbl>
              <a:tblPr firstRow="1" bandRow="1">
                <a:tableStyleId>{5C22544A-7EE6-4342-B048-85BDC9FD1C3A}</a:tableStyleId>
              </a:tblPr>
              <a:tblGrid>
                <a:gridCol w="1905000">
                  <a:extLst>
                    <a:ext uri="{9D8B030D-6E8A-4147-A177-3AD203B41FA5}">
                      <a16:colId xmlns="" xmlns:a16="http://schemas.microsoft.com/office/drawing/2014/main" val="2554045377"/>
                    </a:ext>
                  </a:extLst>
                </a:gridCol>
                <a:gridCol w="6705600">
                  <a:extLst>
                    <a:ext uri="{9D8B030D-6E8A-4147-A177-3AD203B41FA5}">
                      <a16:colId xmlns="" xmlns:a16="http://schemas.microsoft.com/office/drawing/2014/main" val="3358612635"/>
                    </a:ext>
                  </a:extLst>
                </a:gridCol>
              </a:tblGrid>
              <a:tr h="2736833">
                <a:tc>
                  <a:txBody>
                    <a:bodyPr/>
                    <a:lstStyle/>
                    <a:p>
                      <a:r>
                        <a:rPr lang="en-US" dirty="0"/>
                        <a:t>Initial Measurement</a:t>
                      </a:r>
                    </a:p>
                  </a:txBody>
                  <a:tcPr>
                    <a:lnR w="12700" cap="flat" cmpd="sng" algn="ctr">
                      <a:solidFill>
                        <a:schemeClr val="tx1"/>
                      </a:solidFill>
                      <a:prstDash val="solid"/>
                      <a:round/>
                      <a:headEnd type="none" w="med" len="med"/>
                      <a:tailEnd type="none" w="med" len="med"/>
                    </a:lnR>
                    <a:solidFill>
                      <a:schemeClr val="tx1">
                        <a:lumMod val="90000"/>
                        <a:lumOff val="10000"/>
                      </a:schemeClr>
                    </a:solidFill>
                  </a:tcPr>
                </a:tc>
                <a:tc>
                  <a:txBody>
                    <a:bodyPr/>
                    <a:lstStyle/>
                    <a:p>
                      <a:r>
                        <a:rPr lang="en-US" sz="1800" kern="1200" dirty="0">
                          <a:solidFill>
                            <a:schemeClr val="dk1"/>
                          </a:solidFill>
                          <a:latin typeface="Gill Sans MT" panose="020B0502020104020203" pitchFamily="34" charset="0"/>
                          <a:ea typeface="+mn-ea"/>
                          <a:cs typeface="+mn-cs"/>
                        </a:rPr>
                        <a:t>Net Investment in the Lease</a:t>
                      </a:r>
                    </a:p>
                    <a:p>
                      <a:pPr marL="285750" indent="-285750">
                        <a:buFont typeface="Arial" panose="020B0604020202020204" pitchFamily="34" charset="0"/>
                        <a:buChar char="•"/>
                      </a:pPr>
                      <a:r>
                        <a:rPr lang="en-US" sz="1800" b="0" kern="1200" dirty="0">
                          <a:solidFill>
                            <a:schemeClr val="dk1"/>
                          </a:solidFill>
                          <a:latin typeface="Gill Sans MT" panose="020B0502020104020203" pitchFamily="34" charset="0"/>
                          <a:ea typeface="+mn-ea"/>
                          <a:cs typeface="+mn-cs"/>
                        </a:rPr>
                        <a:t>Lease receivable + unguaranteed residual asset – deferred selling profit</a:t>
                      </a:r>
                    </a:p>
                    <a:p>
                      <a:pPr marL="0" indent="0">
                        <a:buFont typeface="Arial" panose="020B0604020202020204" pitchFamily="34" charset="0"/>
                        <a:buNone/>
                      </a:pPr>
                      <a:r>
                        <a:rPr lang="en-US" sz="1800" kern="1200" dirty="0">
                          <a:solidFill>
                            <a:schemeClr val="dk1"/>
                          </a:solidFill>
                          <a:latin typeface="Gill Sans MT" panose="020B0502020104020203" pitchFamily="34" charset="0"/>
                          <a:ea typeface="+mn-ea"/>
                          <a:cs typeface="+mn-cs"/>
                        </a:rPr>
                        <a:t>Selling Loss (if applicable)</a:t>
                      </a:r>
                    </a:p>
                    <a:p>
                      <a:pPr marL="285750" indent="-285750">
                        <a:buFont typeface="Arial" panose="020B0604020202020204" pitchFamily="34" charset="0"/>
                        <a:buChar char="•"/>
                      </a:pPr>
                      <a:r>
                        <a:rPr lang="en-US" sz="1800" b="0" kern="1200" dirty="0">
                          <a:solidFill>
                            <a:schemeClr val="dk1"/>
                          </a:solidFill>
                          <a:latin typeface="Gill Sans MT" panose="020B0502020104020203" pitchFamily="34" charset="0"/>
                          <a:ea typeface="+mn-ea"/>
                          <a:cs typeface="+mn-cs"/>
                        </a:rPr>
                        <a:t>Difference between fair value of the underlying asset and its book value </a:t>
                      </a:r>
                    </a:p>
                    <a:p>
                      <a:pPr marL="285750" indent="-285750">
                        <a:buFont typeface="Arial" panose="020B0604020202020204" pitchFamily="34" charset="0"/>
                        <a:buChar char="•"/>
                      </a:pPr>
                      <a:r>
                        <a:rPr lang="en-US" sz="1800" b="0" kern="1200" dirty="0">
                          <a:solidFill>
                            <a:schemeClr val="dk1"/>
                          </a:solidFill>
                          <a:latin typeface="Gill Sans MT" panose="020B0502020104020203" pitchFamily="34" charset="0"/>
                          <a:ea typeface="+mn-ea"/>
                          <a:cs typeface="+mn-cs"/>
                        </a:rPr>
                        <a:t>Note: selling profit and IDCs are deferred</a:t>
                      </a:r>
                    </a:p>
                    <a:p>
                      <a:pPr marL="0" indent="0">
                        <a:buFont typeface="Arial" panose="020B0604020202020204" pitchFamily="34" charset="0"/>
                        <a:buNone/>
                      </a:pPr>
                      <a:endParaRPr lang="en-US" sz="1800" kern="1200" dirty="0">
                        <a:solidFill>
                          <a:schemeClr val="dk1"/>
                        </a:solidFill>
                        <a:latin typeface="Gill Sans MT" panose="020B0502020104020203" pitchFamily="34" charset="0"/>
                        <a:ea typeface="+mn-ea"/>
                        <a:cs typeface="+mn-cs"/>
                      </a:endParaRPr>
                    </a:p>
                    <a:p>
                      <a:pPr marL="0" indent="0">
                        <a:buFont typeface="Arial" panose="020B0604020202020204" pitchFamily="34" charset="0"/>
                        <a:buNone/>
                      </a:pPr>
                      <a:r>
                        <a:rPr lang="en-US" sz="1800" kern="1200" dirty="0">
                          <a:solidFill>
                            <a:schemeClr val="dk1"/>
                          </a:solidFill>
                          <a:latin typeface="Gill Sans MT" panose="020B0502020104020203" pitchFamily="34" charset="0"/>
                          <a:ea typeface="+mn-ea"/>
                          <a:cs typeface="+mn-cs"/>
                        </a:rPr>
                        <a:t>The underlying asset is derecognized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 xmlns:a16="http://schemas.microsoft.com/office/drawing/2014/main" val="646714139"/>
                  </a:ext>
                </a:extLst>
              </a:tr>
              <a:tr h="1835167">
                <a:tc>
                  <a:txBody>
                    <a:bodyPr/>
                    <a:lstStyle/>
                    <a:p>
                      <a:pPr marL="0" algn="l" defTabSz="914400" rtl="0" eaLnBrk="1" latinLnBrk="0" hangingPunct="1"/>
                      <a:r>
                        <a:rPr lang="en-US" sz="1800" b="1" kern="1200" dirty="0">
                          <a:solidFill>
                            <a:schemeClr val="lt1"/>
                          </a:solidFill>
                          <a:latin typeface="+mn-lt"/>
                          <a:ea typeface="+mn-ea"/>
                          <a:cs typeface="+mn-cs"/>
                        </a:rPr>
                        <a:t>Subsequent Measurement</a:t>
                      </a:r>
                    </a:p>
                  </a:txBody>
                  <a:tcPr>
                    <a:lnR w="12700" cap="flat" cmpd="sng" algn="ctr">
                      <a:solidFill>
                        <a:schemeClr val="tx1"/>
                      </a:solidFill>
                      <a:prstDash val="solid"/>
                      <a:round/>
                      <a:headEnd type="none" w="med" len="med"/>
                      <a:tailEnd type="none" w="med" len="med"/>
                    </a:lnR>
                    <a:solidFill>
                      <a:schemeClr val="tx1">
                        <a:lumMod val="90000"/>
                        <a:lumOff val="10000"/>
                      </a:schemeClr>
                    </a:solidFill>
                  </a:tcPr>
                </a:tc>
                <a:tc>
                  <a:txBody>
                    <a:bodyPr/>
                    <a:lstStyle/>
                    <a:p>
                      <a:r>
                        <a:rPr lang="en-US" b="1" dirty="0">
                          <a:latin typeface="Gill Sans MT" panose="020B0502020104020203" pitchFamily="34" charset="0"/>
                        </a:rPr>
                        <a:t>Net Investment</a:t>
                      </a:r>
                    </a:p>
                    <a:p>
                      <a:pPr marL="285750" indent="-285750">
                        <a:buFont typeface="Arial" panose="020B0604020202020204" pitchFamily="34" charset="0"/>
                        <a:buChar char="•"/>
                      </a:pPr>
                      <a:r>
                        <a:rPr lang="en-US" dirty="0">
                          <a:latin typeface="Gill Sans MT" panose="020B0502020104020203" pitchFamily="34" charset="0"/>
                        </a:rPr>
                        <a:t>Reduced by payments received, net of interest and accretion</a:t>
                      </a:r>
                    </a:p>
                    <a:p>
                      <a:pPr marL="285750" indent="-285750">
                        <a:buFont typeface="Arial" panose="020B0604020202020204" pitchFamily="34" charset="0"/>
                        <a:buChar char="•"/>
                      </a:pPr>
                      <a:r>
                        <a:rPr lang="en-US" dirty="0">
                          <a:latin typeface="Gill Sans MT" panose="020B0502020104020203" pitchFamily="34" charset="0"/>
                        </a:rPr>
                        <a:t>Assessed for impairment under ASC 310</a:t>
                      </a:r>
                    </a:p>
                    <a:p>
                      <a:pPr marL="0" indent="0">
                        <a:buFont typeface="Arial" panose="020B0604020202020204" pitchFamily="34" charset="0"/>
                        <a:buNone/>
                      </a:pPr>
                      <a:r>
                        <a:rPr lang="en-US" b="1" dirty="0">
                          <a:latin typeface="Gill Sans MT" panose="020B0502020104020203" pitchFamily="34" charset="0"/>
                        </a:rPr>
                        <a:t>Other, as applicable</a:t>
                      </a:r>
                    </a:p>
                    <a:p>
                      <a:pPr marL="285750" indent="-285750">
                        <a:buFont typeface="Arial" panose="020B0604020202020204" pitchFamily="34" charset="0"/>
                        <a:buChar char="•"/>
                      </a:pPr>
                      <a:r>
                        <a:rPr lang="en-US" dirty="0">
                          <a:latin typeface="Gill Sans MT" panose="020B0502020104020203" pitchFamily="34" charset="0"/>
                        </a:rPr>
                        <a:t>Variable lease payments</a:t>
                      </a:r>
                    </a:p>
                    <a:p>
                      <a:pPr marL="285750" indent="-285750">
                        <a:buFont typeface="Arial" panose="020B0604020202020204" pitchFamily="34" charset="0"/>
                        <a:buChar char="•"/>
                      </a:pPr>
                      <a:r>
                        <a:rPr lang="en-US" dirty="0">
                          <a:latin typeface="Gill Sans MT" panose="020B0502020104020203" pitchFamily="34" charset="0"/>
                        </a:rPr>
                        <a:t>Impairment of net investments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 xmlns:a16="http://schemas.microsoft.com/office/drawing/2014/main" val="631900116"/>
                  </a:ext>
                </a:extLst>
              </a:tr>
            </a:tbl>
          </a:graphicData>
        </a:graphic>
      </p:graphicFrame>
      <p:sp>
        <p:nvSpPr>
          <p:cNvPr id="9" name="TextBox 8">
            <a:extLst>
              <a:ext uri="{FF2B5EF4-FFF2-40B4-BE49-F238E27FC236}">
                <a16:creationId xmlns="" xmlns:a16="http://schemas.microsoft.com/office/drawing/2014/main" id="{A069E2D6-7BD5-44D9-9335-84F8532F18C2}"/>
              </a:ext>
            </a:extLst>
          </p:cNvPr>
          <p:cNvSpPr txBox="1"/>
          <p:nvPr/>
        </p:nvSpPr>
        <p:spPr>
          <a:xfrm>
            <a:off x="3200400" y="1012626"/>
            <a:ext cx="3352800" cy="369332"/>
          </a:xfrm>
          <a:prstGeom prst="rect">
            <a:avLst/>
          </a:prstGeom>
          <a:noFill/>
        </p:spPr>
        <p:txBody>
          <a:bodyPr wrap="square" rtlCol="0">
            <a:spAutoFit/>
          </a:bodyPr>
          <a:lstStyle/>
          <a:p>
            <a:pPr algn="ctr"/>
            <a:r>
              <a:rPr lang="en-US" b="1" dirty="0">
                <a:latin typeface="Gill Sans MT" panose="020B0502020104020203" pitchFamily="34" charset="0"/>
              </a:rPr>
              <a:t>Direct Financing Lease</a:t>
            </a:r>
          </a:p>
        </p:txBody>
      </p:sp>
      <p:sp>
        <p:nvSpPr>
          <p:cNvPr id="3" name="Slide Number Placeholder 2">
            <a:extLst>
              <a:ext uri="{FF2B5EF4-FFF2-40B4-BE49-F238E27FC236}">
                <a16:creationId xmlns="" xmlns:a16="http://schemas.microsoft.com/office/drawing/2014/main" id="{FF4B1379-FB10-4643-929B-AF1489F12DC8}"/>
              </a:ext>
            </a:extLst>
          </p:cNvPr>
          <p:cNvSpPr>
            <a:spLocks noGrp="1"/>
          </p:cNvSpPr>
          <p:nvPr>
            <p:ph type="sldNum" sz="quarter" idx="11"/>
          </p:nvPr>
        </p:nvSpPr>
        <p:spPr/>
        <p:txBody>
          <a:bodyPr/>
          <a:lstStyle/>
          <a:p>
            <a:pPr>
              <a:defRPr/>
            </a:pPr>
            <a:fld id="{216B27D4-CED2-4587-A6F8-29C0030BA98B}" type="slidenum">
              <a:rPr lang="en-US" smtClean="0"/>
              <a:pPr>
                <a:defRPr/>
              </a:pPr>
              <a:t>38</a:t>
            </a:fld>
            <a:endParaRPr lang="en-US" dirty="0"/>
          </a:p>
        </p:txBody>
      </p:sp>
    </p:spTree>
    <p:extLst>
      <p:ext uri="{BB962C8B-B14F-4D97-AF65-F5344CB8AC3E}">
        <p14:creationId xmlns="" xmlns:p14="http://schemas.microsoft.com/office/powerpoint/2010/main" val="848834825"/>
      </p:ext>
    </p:extLst>
  </p:cSld>
  <p:clrMapOvr>
    <a:masterClrMapping/>
  </p:clrMapOvr>
  <p:transition>
    <p:random/>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AC62CD6-1EF2-4B1B-B0F4-C29204399BD2}"/>
              </a:ext>
            </a:extLst>
          </p:cNvPr>
          <p:cNvSpPr>
            <a:spLocks noGrp="1"/>
          </p:cNvSpPr>
          <p:nvPr>
            <p:ph type="title"/>
          </p:nvPr>
        </p:nvSpPr>
        <p:spPr>
          <a:xfrm>
            <a:off x="304800" y="-1"/>
            <a:ext cx="8839200" cy="1405583"/>
          </a:xfrm>
        </p:spPr>
        <p:txBody>
          <a:bodyPr/>
          <a:lstStyle/>
          <a:p>
            <a:r>
              <a:rPr lang="en-US" dirty="0"/>
              <a:t>Lessor Accounting</a:t>
            </a:r>
          </a:p>
        </p:txBody>
      </p:sp>
      <p:graphicFrame>
        <p:nvGraphicFramePr>
          <p:cNvPr id="8" name="Content Placeholder 7">
            <a:extLst>
              <a:ext uri="{FF2B5EF4-FFF2-40B4-BE49-F238E27FC236}">
                <a16:creationId xmlns="" xmlns:a16="http://schemas.microsoft.com/office/drawing/2014/main" id="{102DE9BE-4AA1-4720-9FA8-D7A62F72598D}"/>
              </a:ext>
            </a:extLst>
          </p:cNvPr>
          <p:cNvGraphicFramePr>
            <a:graphicFrameLocks noGrp="1"/>
          </p:cNvGraphicFramePr>
          <p:nvPr>
            <p:ph idx="1"/>
            <p:extLst>
              <p:ext uri="{D42A27DB-BD31-4B8C-83A1-F6EECF244321}">
                <p14:modId xmlns="" xmlns:p14="http://schemas.microsoft.com/office/powerpoint/2010/main" val="1243670576"/>
              </p:ext>
            </p:extLst>
          </p:nvPr>
        </p:nvGraphicFramePr>
        <p:xfrm>
          <a:off x="419100" y="1636050"/>
          <a:ext cx="8610600" cy="3816367"/>
        </p:xfrm>
        <a:graphic>
          <a:graphicData uri="http://schemas.openxmlformats.org/drawingml/2006/table">
            <a:tbl>
              <a:tblPr firstRow="1" bandRow="1">
                <a:tableStyleId>{5C22544A-7EE6-4342-B048-85BDC9FD1C3A}</a:tableStyleId>
              </a:tblPr>
              <a:tblGrid>
                <a:gridCol w="1905000">
                  <a:extLst>
                    <a:ext uri="{9D8B030D-6E8A-4147-A177-3AD203B41FA5}">
                      <a16:colId xmlns="" xmlns:a16="http://schemas.microsoft.com/office/drawing/2014/main" val="2554045377"/>
                    </a:ext>
                  </a:extLst>
                </a:gridCol>
                <a:gridCol w="6705600">
                  <a:extLst>
                    <a:ext uri="{9D8B030D-6E8A-4147-A177-3AD203B41FA5}">
                      <a16:colId xmlns="" xmlns:a16="http://schemas.microsoft.com/office/drawing/2014/main" val="3358612635"/>
                    </a:ext>
                  </a:extLst>
                </a:gridCol>
              </a:tblGrid>
              <a:tr h="2051670">
                <a:tc>
                  <a:txBody>
                    <a:bodyPr/>
                    <a:lstStyle/>
                    <a:p>
                      <a:r>
                        <a:rPr lang="en-US" dirty="0"/>
                        <a:t>Initial Measurement</a:t>
                      </a:r>
                    </a:p>
                  </a:txBody>
                  <a:tcPr>
                    <a:lnR w="12700" cap="flat" cmpd="sng" algn="ctr">
                      <a:solidFill>
                        <a:schemeClr val="tx1"/>
                      </a:solidFill>
                      <a:prstDash val="solid"/>
                      <a:round/>
                      <a:headEnd type="none" w="med" len="med"/>
                      <a:tailEnd type="none" w="med" len="med"/>
                    </a:lnR>
                    <a:solidFill>
                      <a:schemeClr val="tx1">
                        <a:lumMod val="90000"/>
                        <a:lumOff val="10000"/>
                      </a:schemeClr>
                    </a:solidFill>
                  </a:tcPr>
                </a:tc>
                <a:tc>
                  <a:txBody>
                    <a:bodyPr/>
                    <a:lstStyle/>
                    <a:p>
                      <a:r>
                        <a:rPr lang="en-US" sz="1800" kern="1200" dirty="0">
                          <a:solidFill>
                            <a:schemeClr val="dk1"/>
                          </a:solidFill>
                          <a:latin typeface="Gill Sans MT" panose="020B0502020104020203" pitchFamily="34" charset="0"/>
                          <a:ea typeface="+mn-ea"/>
                          <a:cs typeface="+mn-cs"/>
                        </a:rPr>
                        <a:t>Underlying asset</a:t>
                      </a:r>
                    </a:p>
                    <a:p>
                      <a:pPr marL="285750" indent="-285750">
                        <a:buFont typeface="Arial" panose="020B0604020202020204" pitchFamily="34" charset="0"/>
                        <a:buChar char="•"/>
                      </a:pPr>
                      <a:r>
                        <a:rPr lang="en-US" sz="1800" b="0" kern="1200" dirty="0">
                          <a:solidFill>
                            <a:schemeClr val="dk1"/>
                          </a:solidFill>
                          <a:latin typeface="Gill Sans MT" panose="020B0502020104020203" pitchFamily="34" charset="0"/>
                          <a:ea typeface="+mn-ea"/>
                          <a:cs typeface="+mn-cs"/>
                        </a:rPr>
                        <a:t>Continue to recognize underlying asset</a:t>
                      </a:r>
                    </a:p>
                    <a:p>
                      <a:pPr marL="0" indent="0">
                        <a:buFont typeface="Arial" panose="020B0604020202020204" pitchFamily="34" charset="0"/>
                        <a:buNone/>
                      </a:pPr>
                      <a:r>
                        <a:rPr lang="en-US" sz="1800" kern="1200" dirty="0">
                          <a:solidFill>
                            <a:schemeClr val="dk1"/>
                          </a:solidFill>
                          <a:latin typeface="Gill Sans MT" panose="020B0502020104020203" pitchFamily="34" charset="0"/>
                          <a:ea typeface="+mn-ea"/>
                          <a:cs typeface="+mn-cs"/>
                        </a:rPr>
                        <a:t>Initial direct costs</a:t>
                      </a:r>
                    </a:p>
                    <a:p>
                      <a:pPr marL="285750" indent="-285750">
                        <a:buFont typeface="Arial" panose="020B0604020202020204" pitchFamily="34" charset="0"/>
                        <a:buChar char="•"/>
                      </a:pPr>
                      <a:r>
                        <a:rPr lang="en-US" sz="1800" b="0" kern="1200" dirty="0">
                          <a:solidFill>
                            <a:schemeClr val="dk1"/>
                          </a:solidFill>
                          <a:latin typeface="Gill Sans MT" panose="020B0502020104020203" pitchFamily="34" charset="0"/>
                          <a:ea typeface="+mn-ea"/>
                          <a:cs typeface="+mn-cs"/>
                        </a:rPr>
                        <a:t>Expensed over the lease term on the same basis as lease income</a:t>
                      </a:r>
                    </a:p>
                    <a:p>
                      <a:pPr marL="0" indent="0">
                        <a:buFont typeface="Arial" panose="020B0604020202020204" pitchFamily="34" charset="0"/>
                        <a:buNone/>
                      </a:pPr>
                      <a:endParaRPr lang="en-US" sz="1800" kern="1200" dirty="0">
                        <a:solidFill>
                          <a:schemeClr val="dk1"/>
                        </a:solidFill>
                        <a:latin typeface="Gill Sans MT" panose="020B0502020104020203" pitchFamily="34" charset="0"/>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 xmlns:a16="http://schemas.microsoft.com/office/drawing/2014/main" val="646714139"/>
                  </a:ext>
                </a:extLst>
              </a:tr>
              <a:tr h="1764697">
                <a:tc>
                  <a:txBody>
                    <a:bodyPr/>
                    <a:lstStyle/>
                    <a:p>
                      <a:pPr marL="0" algn="l" defTabSz="914400" rtl="0" eaLnBrk="1" latinLnBrk="0" hangingPunct="1"/>
                      <a:r>
                        <a:rPr lang="en-US" sz="1800" b="1" kern="1200" dirty="0">
                          <a:solidFill>
                            <a:schemeClr val="lt1"/>
                          </a:solidFill>
                          <a:latin typeface="+mn-lt"/>
                          <a:ea typeface="+mn-ea"/>
                          <a:cs typeface="+mn-cs"/>
                        </a:rPr>
                        <a:t>Subsequent Measurement</a:t>
                      </a:r>
                    </a:p>
                  </a:txBody>
                  <a:tcPr>
                    <a:lnR w="12700" cap="flat" cmpd="sng" algn="ctr">
                      <a:solidFill>
                        <a:schemeClr val="tx1"/>
                      </a:solidFill>
                      <a:prstDash val="solid"/>
                      <a:round/>
                      <a:headEnd type="none" w="med" len="med"/>
                      <a:tailEnd type="none" w="med" len="med"/>
                    </a:lnR>
                    <a:solidFill>
                      <a:schemeClr val="tx1">
                        <a:lumMod val="90000"/>
                        <a:lumOff val="10000"/>
                      </a:schemeClr>
                    </a:solidFill>
                  </a:tcPr>
                </a:tc>
                <a:tc>
                  <a:txBody>
                    <a:bodyPr/>
                    <a:lstStyle/>
                    <a:p>
                      <a:r>
                        <a:rPr lang="en-US" b="1" dirty="0">
                          <a:latin typeface="Gill Sans MT" panose="020B0502020104020203" pitchFamily="34" charset="0"/>
                        </a:rPr>
                        <a:t>Underling asset</a:t>
                      </a:r>
                    </a:p>
                    <a:p>
                      <a:pPr marL="285750" indent="-285750">
                        <a:buFont typeface="Arial" panose="020B0604020202020204" pitchFamily="34" charset="0"/>
                        <a:buChar char="•"/>
                      </a:pPr>
                      <a:r>
                        <a:rPr lang="en-US" dirty="0">
                          <a:latin typeface="Gill Sans MT" panose="020B0502020104020203" pitchFamily="34" charset="0"/>
                        </a:rPr>
                        <a:t>Impairment: refer to ASC 360 guidance</a:t>
                      </a:r>
                    </a:p>
                    <a:p>
                      <a:pPr marL="0" indent="0">
                        <a:buFont typeface="Arial" panose="020B0604020202020204" pitchFamily="34" charset="0"/>
                        <a:buNone/>
                      </a:pPr>
                      <a:r>
                        <a:rPr lang="en-US" b="1" dirty="0">
                          <a:latin typeface="Gill Sans MT" panose="020B0502020104020203" pitchFamily="34" charset="0"/>
                        </a:rPr>
                        <a:t>Lease Income</a:t>
                      </a:r>
                    </a:p>
                    <a:p>
                      <a:pPr marL="285750" indent="-285750">
                        <a:buFont typeface="Arial" panose="020B0604020202020204" pitchFamily="34" charset="0"/>
                        <a:buChar char="•"/>
                      </a:pPr>
                      <a:r>
                        <a:rPr lang="en-US" dirty="0">
                          <a:latin typeface="Gill Sans MT" panose="020B0502020104020203" pitchFamily="34" charset="0"/>
                        </a:rPr>
                        <a:t>Recognized on a straight line basis unless another systematic basis is more representative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 xmlns:a16="http://schemas.microsoft.com/office/drawing/2014/main" val="631900116"/>
                  </a:ext>
                </a:extLst>
              </a:tr>
            </a:tbl>
          </a:graphicData>
        </a:graphic>
      </p:graphicFrame>
      <p:sp>
        <p:nvSpPr>
          <p:cNvPr id="9" name="TextBox 8">
            <a:extLst>
              <a:ext uri="{FF2B5EF4-FFF2-40B4-BE49-F238E27FC236}">
                <a16:creationId xmlns="" xmlns:a16="http://schemas.microsoft.com/office/drawing/2014/main" id="{A069E2D6-7BD5-44D9-9335-84F8532F18C2}"/>
              </a:ext>
            </a:extLst>
          </p:cNvPr>
          <p:cNvSpPr txBox="1"/>
          <p:nvPr/>
        </p:nvSpPr>
        <p:spPr>
          <a:xfrm>
            <a:off x="3200400" y="1266718"/>
            <a:ext cx="3352800" cy="369332"/>
          </a:xfrm>
          <a:prstGeom prst="rect">
            <a:avLst/>
          </a:prstGeom>
          <a:noFill/>
        </p:spPr>
        <p:txBody>
          <a:bodyPr wrap="square" rtlCol="0">
            <a:spAutoFit/>
          </a:bodyPr>
          <a:lstStyle/>
          <a:p>
            <a:pPr algn="ctr"/>
            <a:r>
              <a:rPr lang="en-US" b="1" dirty="0">
                <a:latin typeface="Gill Sans MT" panose="020B0502020104020203" pitchFamily="34" charset="0"/>
              </a:rPr>
              <a:t>Operating Lease</a:t>
            </a:r>
          </a:p>
        </p:txBody>
      </p:sp>
      <p:sp>
        <p:nvSpPr>
          <p:cNvPr id="3" name="Slide Number Placeholder 2">
            <a:extLst>
              <a:ext uri="{FF2B5EF4-FFF2-40B4-BE49-F238E27FC236}">
                <a16:creationId xmlns="" xmlns:a16="http://schemas.microsoft.com/office/drawing/2014/main" id="{49FD2468-BC7F-4452-9935-D7DAD9917F29}"/>
              </a:ext>
            </a:extLst>
          </p:cNvPr>
          <p:cNvSpPr>
            <a:spLocks noGrp="1"/>
          </p:cNvSpPr>
          <p:nvPr>
            <p:ph type="sldNum" sz="quarter" idx="11"/>
          </p:nvPr>
        </p:nvSpPr>
        <p:spPr/>
        <p:txBody>
          <a:bodyPr/>
          <a:lstStyle/>
          <a:p>
            <a:pPr>
              <a:defRPr/>
            </a:pPr>
            <a:fld id="{216B27D4-CED2-4587-A6F8-29C0030BA98B}" type="slidenum">
              <a:rPr lang="en-US" smtClean="0"/>
              <a:pPr>
                <a:defRPr/>
              </a:pPr>
              <a:t>39</a:t>
            </a:fld>
            <a:endParaRPr lang="en-US" dirty="0"/>
          </a:p>
        </p:txBody>
      </p:sp>
    </p:spTree>
    <p:extLst>
      <p:ext uri="{BB962C8B-B14F-4D97-AF65-F5344CB8AC3E}">
        <p14:creationId xmlns="" xmlns:p14="http://schemas.microsoft.com/office/powerpoint/2010/main" val="3249129270"/>
      </p:ext>
    </p:extLst>
  </p:cSld>
  <p:clrMapOvr>
    <a:masterClrMapping/>
  </p:clrMapOvr>
  <p:transition>
    <p:random/>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5176E118-ABF8-4374-BD10-D4B01402D276}"/>
              </a:ext>
            </a:extLst>
          </p:cNvPr>
          <p:cNvSpPr>
            <a:spLocks noGrp="1"/>
          </p:cNvSpPr>
          <p:nvPr>
            <p:ph type="title"/>
          </p:nvPr>
        </p:nvSpPr>
        <p:spPr/>
        <p:txBody>
          <a:bodyPr/>
          <a:lstStyle/>
          <a:p>
            <a:r>
              <a:rPr lang="en-US" dirty="0"/>
              <a:t>Sean Searley</a:t>
            </a:r>
          </a:p>
        </p:txBody>
      </p:sp>
      <p:sp>
        <p:nvSpPr>
          <p:cNvPr id="4" name="Slide Number Placeholder 3">
            <a:extLst>
              <a:ext uri="{FF2B5EF4-FFF2-40B4-BE49-F238E27FC236}">
                <a16:creationId xmlns="" xmlns:a16="http://schemas.microsoft.com/office/drawing/2014/main" id="{1CB00667-B6C1-4BF5-806C-94D86591D24B}"/>
              </a:ext>
            </a:extLst>
          </p:cNvPr>
          <p:cNvSpPr>
            <a:spLocks noGrp="1"/>
          </p:cNvSpPr>
          <p:nvPr>
            <p:ph type="sldNum" sz="quarter" idx="11"/>
          </p:nvPr>
        </p:nvSpPr>
        <p:spPr/>
        <p:txBody>
          <a:bodyPr/>
          <a:lstStyle/>
          <a:p>
            <a:pPr>
              <a:defRPr/>
            </a:pPr>
            <a:fld id="{216B27D4-CED2-4587-A6F8-29C0030BA98B}" type="slidenum">
              <a:rPr lang="en-US" smtClean="0"/>
              <a:pPr>
                <a:defRPr/>
              </a:pPr>
              <a:t>4</a:t>
            </a:fld>
            <a:endParaRPr lang="en-US" dirty="0"/>
          </a:p>
        </p:txBody>
      </p:sp>
      <p:sp>
        <p:nvSpPr>
          <p:cNvPr id="5" name="Rectangle 4">
            <a:extLst>
              <a:ext uri="{FF2B5EF4-FFF2-40B4-BE49-F238E27FC236}">
                <a16:creationId xmlns="" xmlns:a16="http://schemas.microsoft.com/office/drawing/2014/main" id="{14F7D175-FC8E-4D66-843F-4F84714C7895}"/>
              </a:ext>
            </a:extLst>
          </p:cNvPr>
          <p:cNvSpPr/>
          <p:nvPr/>
        </p:nvSpPr>
        <p:spPr>
          <a:xfrm>
            <a:off x="685800" y="1600200"/>
            <a:ext cx="6172200" cy="4431983"/>
          </a:xfrm>
          <a:prstGeom prst="rect">
            <a:avLst/>
          </a:prstGeom>
        </p:spPr>
        <p:txBody>
          <a:bodyPr wrap="square">
            <a:spAutoFit/>
          </a:bodyPr>
          <a:lstStyle/>
          <a:p>
            <a:pPr>
              <a:spcAft>
                <a:spcPts val="1200"/>
              </a:spcAft>
            </a:pPr>
            <a:r>
              <a:rPr lang="en-US" sz="2400" b="1" dirty="0">
                <a:solidFill>
                  <a:srgbClr val="FF0000"/>
                </a:solidFill>
                <a:latin typeface="Trebuchet MS" panose="020B0603020202020204" pitchFamily="34" charset="0"/>
              </a:rPr>
              <a:t>Audit Manager – Construction Niche</a:t>
            </a:r>
          </a:p>
          <a:p>
            <a:pPr marL="285750" indent="-285750">
              <a:spcAft>
                <a:spcPts val="1200"/>
              </a:spcAft>
              <a:buFont typeface="Arial" panose="020B0604020202020204" pitchFamily="34" charset="0"/>
              <a:buChar char="•"/>
            </a:pPr>
            <a:r>
              <a:rPr lang="en-US" dirty="0">
                <a:latin typeface="Trebuchet MS" panose="020B0603020202020204" pitchFamily="34" charset="0"/>
              </a:rPr>
              <a:t>CPA</a:t>
            </a:r>
          </a:p>
          <a:p>
            <a:pPr marL="285750" indent="-285750">
              <a:spcAft>
                <a:spcPts val="1200"/>
              </a:spcAft>
              <a:buFont typeface="Arial" panose="020B0604020202020204" pitchFamily="34" charset="0"/>
              <a:buChar char="•"/>
            </a:pPr>
            <a:r>
              <a:rPr lang="en-US" dirty="0">
                <a:latin typeface="Trebuchet MS" panose="020B0603020202020204" pitchFamily="34" charset="0"/>
              </a:rPr>
              <a:t>Nearly ten years of public accounting experience and serves clients in nonprofit organizations and in a variety of industries including all types of benefit plan, construction, real estate, manufacturing and distribution</a:t>
            </a:r>
          </a:p>
          <a:p>
            <a:pPr marL="285750" indent="-285750">
              <a:spcAft>
                <a:spcPts val="1200"/>
              </a:spcAft>
              <a:buFont typeface="Arial" panose="020B0604020202020204" pitchFamily="34" charset="0"/>
              <a:buChar char="•"/>
            </a:pPr>
            <a:r>
              <a:rPr lang="en-US" dirty="0"/>
              <a:t>In his spare time he enjoys playing with his daughter and hiking, skiing and golfing</a:t>
            </a:r>
          </a:p>
          <a:p>
            <a:pPr>
              <a:spcAft>
                <a:spcPts val="1200"/>
              </a:spcAft>
            </a:pPr>
            <a:r>
              <a:rPr lang="en-US" dirty="0"/>
              <a:t> </a:t>
            </a:r>
          </a:p>
          <a:p>
            <a:pPr>
              <a:spcAft>
                <a:spcPts val="1200"/>
              </a:spcAft>
            </a:pPr>
            <a:r>
              <a:rPr lang="en-US" dirty="0">
                <a:latin typeface="Trebuchet MS" panose="020B0603020202020204" pitchFamily="34" charset="0"/>
              </a:rPr>
              <a:t>E-mail:  </a:t>
            </a:r>
            <a:r>
              <a:rPr lang="en-US" dirty="0">
                <a:latin typeface="Trebuchet MS" panose="020B0603020202020204" pitchFamily="34" charset="0"/>
                <a:hlinkClick r:id="rId2"/>
              </a:rPr>
              <a:t>ssearley@acmllp.com</a:t>
            </a:r>
            <a:endParaRPr lang="en-US" dirty="0">
              <a:latin typeface="Trebuchet MS" panose="020B0603020202020204" pitchFamily="34" charset="0"/>
            </a:endParaRPr>
          </a:p>
          <a:p>
            <a:pPr>
              <a:spcAft>
                <a:spcPts val="1200"/>
              </a:spcAft>
            </a:pPr>
            <a:r>
              <a:rPr lang="en-US" dirty="0">
                <a:latin typeface="Trebuchet MS" panose="020B0603020202020204" pitchFamily="34" charset="0"/>
              </a:rPr>
              <a:t>Phone:  (970) 576-9175</a:t>
            </a:r>
            <a:endParaRPr lang="en-US" dirty="0"/>
          </a:p>
        </p:txBody>
      </p:sp>
      <p:pic>
        <p:nvPicPr>
          <p:cNvPr id="6" name="Picture 5" descr="Picture">
            <a:hlinkClick r:id="rId3" tgtFrame="&quot;_blank&quot;"/>
            <a:extLst>
              <a:ext uri="{FF2B5EF4-FFF2-40B4-BE49-F238E27FC236}">
                <a16:creationId xmlns="" xmlns:a16="http://schemas.microsoft.com/office/drawing/2014/main" id="{49AD80D6-6557-49FD-AF1B-D0A826BAC34A}"/>
              </a:ext>
            </a:extLst>
          </p:cNvPr>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6858000" y="1619250"/>
            <a:ext cx="1600200" cy="2266950"/>
          </a:xfrm>
          <a:prstGeom prst="rect">
            <a:avLst/>
          </a:prstGeom>
          <a:noFill/>
          <a:ln>
            <a:noFill/>
          </a:ln>
        </p:spPr>
      </p:pic>
    </p:spTree>
    <p:extLst>
      <p:ext uri="{BB962C8B-B14F-4D97-AF65-F5344CB8AC3E}">
        <p14:creationId xmlns="" xmlns:p14="http://schemas.microsoft.com/office/powerpoint/2010/main" val="318148793"/>
      </p:ext>
    </p:extLst>
  </p:cSld>
  <p:clrMapOvr>
    <a:masterClrMapping/>
  </p:clrMapOvr>
  <p:transition>
    <p:random/>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368AC36-B3DA-4040-AD9D-CFA150312E15}"/>
              </a:ext>
            </a:extLst>
          </p:cNvPr>
          <p:cNvSpPr>
            <a:spLocks noGrp="1"/>
          </p:cNvSpPr>
          <p:nvPr>
            <p:ph type="title"/>
          </p:nvPr>
        </p:nvSpPr>
        <p:spPr/>
        <p:txBody>
          <a:bodyPr/>
          <a:lstStyle/>
          <a:p>
            <a:r>
              <a:rPr lang="en-US" dirty="0"/>
              <a:t>Lease Receivable</a:t>
            </a:r>
          </a:p>
        </p:txBody>
      </p:sp>
      <p:sp>
        <p:nvSpPr>
          <p:cNvPr id="3" name="Content Placeholder 2">
            <a:extLst>
              <a:ext uri="{FF2B5EF4-FFF2-40B4-BE49-F238E27FC236}">
                <a16:creationId xmlns="" xmlns:a16="http://schemas.microsoft.com/office/drawing/2014/main" id="{0FD092E3-ED50-4542-910F-F7C1DB654A7C}"/>
              </a:ext>
            </a:extLst>
          </p:cNvPr>
          <p:cNvSpPr>
            <a:spLocks noGrp="1"/>
          </p:cNvSpPr>
          <p:nvPr>
            <p:ph idx="1"/>
          </p:nvPr>
        </p:nvSpPr>
        <p:spPr>
          <a:xfrm>
            <a:off x="457200" y="1600200"/>
            <a:ext cx="8229600" cy="2133600"/>
          </a:xfrm>
          <a:solidFill>
            <a:schemeClr val="tx1">
              <a:lumMod val="90000"/>
              <a:lumOff val="10000"/>
            </a:schemeClr>
          </a:solidFill>
        </p:spPr>
        <p:txBody>
          <a:bodyPr/>
          <a:lstStyle/>
          <a:p>
            <a:pPr marL="0" indent="0" algn="ctr">
              <a:buNone/>
            </a:pPr>
            <a:r>
              <a:rPr lang="en-US" sz="2000" dirty="0">
                <a:solidFill>
                  <a:schemeClr val="bg1"/>
                </a:solidFill>
              </a:rPr>
              <a:t>Lease Receivable</a:t>
            </a:r>
          </a:p>
          <a:p>
            <a:pPr marL="0" indent="0">
              <a:buNone/>
            </a:pPr>
            <a:r>
              <a:rPr lang="en-US" sz="2000" dirty="0">
                <a:solidFill>
                  <a:schemeClr val="bg1"/>
                </a:solidFill>
              </a:rPr>
              <a:t>A lessor’s right to receive lease payments arising from a sales-type lease or a direct financing lease plus any amount that a lessor expects to derive from the underlying asset following the end of the lease term to the extent that it is guaranteed by the lessee or any other third party unrelated to the lessor, measured on a discounted basis.</a:t>
            </a:r>
          </a:p>
          <a:p>
            <a:pPr marL="0" indent="0">
              <a:buNone/>
            </a:pPr>
            <a:endParaRPr lang="en-US" sz="2400" dirty="0"/>
          </a:p>
          <a:p>
            <a:pPr marL="0" indent="0">
              <a:buNone/>
            </a:pPr>
            <a:r>
              <a:rPr lang="en-US" sz="2200" dirty="0"/>
              <a:t>Measure at present value, discounted using </a:t>
            </a:r>
            <a:r>
              <a:rPr lang="en-US" sz="2200" i="1" u="sng" dirty="0"/>
              <a:t>rate implicit in lease</a:t>
            </a:r>
            <a:r>
              <a:rPr lang="en-US" sz="2200" dirty="0"/>
              <a:t>:</a:t>
            </a:r>
          </a:p>
          <a:p>
            <a:pPr>
              <a:buFont typeface="+mj-lt"/>
              <a:buAutoNum type="arabicPeriod"/>
            </a:pPr>
            <a:r>
              <a:rPr lang="en-US" sz="2200" dirty="0"/>
              <a:t>Future lease payments, and</a:t>
            </a:r>
          </a:p>
          <a:p>
            <a:pPr>
              <a:buFont typeface="+mj-lt"/>
              <a:buAutoNum type="arabicPeriod"/>
            </a:pPr>
            <a:r>
              <a:rPr lang="en-US" sz="2200" dirty="0"/>
              <a:t>Amount lessor expects to derive from residual asset guarantee</a:t>
            </a:r>
          </a:p>
          <a:p>
            <a:pPr marL="0" indent="0">
              <a:buNone/>
            </a:pPr>
            <a:endParaRPr lang="en-US" dirty="0"/>
          </a:p>
        </p:txBody>
      </p:sp>
      <p:sp>
        <p:nvSpPr>
          <p:cNvPr id="4" name="Slide Number Placeholder 3">
            <a:extLst>
              <a:ext uri="{FF2B5EF4-FFF2-40B4-BE49-F238E27FC236}">
                <a16:creationId xmlns="" xmlns:a16="http://schemas.microsoft.com/office/drawing/2014/main" id="{AE331405-1A73-4BB9-AE4D-99AB1FF4D927}"/>
              </a:ext>
            </a:extLst>
          </p:cNvPr>
          <p:cNvSpPr>
            <a:spLocks noGrp="1"/>
          </p:cNvSpPr>
          <p:nvPr>
            <p:ph type="sldNum" sz="quarter" idx="11"/>
          </p:nvPr>
        </p:nvSpPr>
        <p:spPr/>
        <p:txBody>
          <a:bodyPr/>
          <a:lstStyle/>
          <a:p>
            <a:pPr>
              <a:defRPr/>
            </a:pPr>
            <a:fld id="{216B27D4-CED2-4587-A6F8-29C0030BA98B}" type="slidenum">
              <a:rPr lang="en-US" smtClean="0"/>
              <a:pPr>
                <a:defRPr/>
              </a:pPr>
              <a:t>40</a:t>
            </a:fld>
            <a:endParaRPr lang="en-US" dirty="0"/>
          </a:p>
        </p:txBody>
      </p:sp>
    </p:spTree>
    <p:extLst>
      <p:ext uri="{BB962C8B-B14F-4D97-AF65-F5344CB8AC3E}">
        <p14:creationId xmlns="" xmlns:p14="http://schemas.microsoft.com/office/powerpoint/2010/main" val="3190459292"/>
      </p:ext>
    </p:extLst>
  </p:cSld>
  <p:clrMapOvr>
    <a:masterClrMapping/>
  </p:clrMapOvr>
  <p:transition>
    <p:random/>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0D99B9C6-F445-458D-A7AE-1C3A9AF2A217}"/>
              </a:ext>
            </a:extLst>
          </p:cNvPr>
          <p:cNvSpPr>
            <a:spLocks noGrp="1"/>
          </p:cNvSpPr>
          <p:nvPr>
            <p:ph type="title"/>
          </p:nvPr>
        </p:nvSpPr>
        <p:spPr>
          <a:xfrm>
            <a:off x="304800" y="228600"/>
            <a:ext cx="8839200" cy="1371600"/>
          </a:xfrm>
        </p:spPr>
        <p:txBody>
          <a:bodyPr/>
          <a:lstStyle/>
          <a:p>
            <a:r>
              <a:rPr lang="en-US" dirty="0"/>
              <a:t>Collectability Not Assured at Commencement </a:t>
            </a:r>
          </a:p>
        </p:txBody>
      </p:sp>
      <p:sp>
        <p:nvSpPr>
          <p:cNvPr id="3" name="Content Placeholder 2">
            <a:extLst>
              <a:ext uri="{FF2B5EF4-FFF2-40B4-BE49-F238E27FC236}">
                <a16:creationId xmlns="" xmlns:a16="http://schemas.microsoft.com/office/drawing/2014/main" id="{AEE76F34-EC2A-4FA2-B76C-EF985D06F811}"/>
              </a:ext>
            </a:extLst>
          </p:cNvPr>
          <p:cNvSpPr>
            <a:spLocks noGrp="1"/>
          </p:cNvSpPr>
          <p:nvPr>
            <p:ph idx="1"/>
          </p:nvPr>
        </p:nvSpPr>
        <p:spPr/>
        <p:txBody>
          <a:bodyPr/>
          <a:lstStyle/>
          <a:p>
            <a:r>
              <a:rPr lang="en-US" sz="2400" dirty="0"/>
              <a:t>Sales-type lease</a:t>
            </a:r>
          </a:p>
          <a:p>
            <a:pPr marL="679450" lvl="1" indent="-342900"/>
            <a:r>
              <a:rPr lang="en-US" sz="2000" dirty="0"/>
              <a:t>Do not derecognize underlying asset</a:t>
            </a:r>
          </a:p>
          <a:p>
            <a:pPr marL="679450" lvl="1" indent="-342900"/>
            <a:r>
              <a:rPr lang="en-US" sz="2000" dirty="0"/>
              <a:t>Defer selling profit</a:t>
            </a:r>
          </a:p>
          <a:p>
            <a:r>
              <a:rPr lang="en-US" sz="2400" dirty="0"/>
              <a:t>Direct financing lease</a:t>
            </a:r>
          </a:p>
          <a:p>
            <a:pPr marL="679450" lvl="1" indent="-342900"/>
            <a:r>
              <a:rPr lang="en-US" sz="2000" dirty="0"/>
              <a:t>Treat as operating lease</a:t>
            </a:r>
          </a:p>
          <a:p>
            <a:r>
              <a:rPr lang="en-US" sz="2400" dirty="0"/>
              <a:t>Operating Lease</a:t>
            </a:r>
          </a:p>
          <a:p>
            <a:pPr lvl="1"/>
            <a:r>
              <a:rPr lang="en-US" sz="2000" dirty="0"/>
              <a:t>Lesser of straight line or lease payments collected</a:t>
            </a:r>
          </a:p>
          <a:p>
            <a:endParaRPr lang="en-US" dirty="0"/>
          </a:p>
        </p:txBody>
      </p:sp>
      <p:sp>
        <p:nvSpPr>
          <p:cNvPr id="4" name="Slide Number Placeholder 3">
            <a:extLst>
              <a:ext uri="{FF2B5EF4-FFF2-40B4-BE49-F238E27FC236}">
                <a16:creationId xmlns="" xmlns:a16="http://schemas.microsoft.com/office/drawing/2014/main" id="{00C35194-EA45-4294-B3F3-A10D76073ED8}"/>
              </a:ext>
            </a:extLst>
          </p:cNvPr>
          <p:cNvSpPr>
            <a:spLocks noGrp="1"/>
          </p:cNvSpPr>
          <p:nvPr>
            <p:ph type="sldNum" sz="quarter" idx="11"/>
          </p:nvPr>
        </p:nvSpPr>
        <p:spPr/>
        <p:txBody>
          <a:bodyPr/>
          <a:lstStyle/>
          <a:p>
            <a:pPr>
              <a:defRPr/>
            </a:pPr>
            <a:fld id="{216B27D4-CED2-4587-A6F8-29C0030BA98B}" type="slidenum">
              <a:rPr lang="en-US" smtClean="0"/>
              <a:pPr>
                <a:defRPr/>
              </a:pPr>
              <a:t>41</a:t>
            </a:fld>
            <a:endParaRPr lang="en-US" dirty="0"/>
          </a:p>
        </p:txBody>
      </p:sp>
    </p:spTree>
    <p:extLst>
      <p:ext uri="{BB962C8B-B14F-4D97-AF65-F5344CB8AC3E}">
        <p14:creationId xmlns="" xmlns:p14="http://schemas.microsoft.com/office/powerpoint/2010/main" val="3151784232"/>
      </p:ext>
    </p:extLst>
  </p:cSld>
  <p:clrMapOvr>
    <a:masterClrMapping/>
  </p:clrMapOvr>
  <p:transition>
    <p:random/>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0910FE31-5BFB-4B13-8699-28701388E00C}"/>
              </a:ext>
            </a:extLst>
          </p:cNvPr>
          <p:cNvSpPr>
            <a:spLocks noGrp="1"/>
          </p:cNvSpPr>
          <p:nvPr>
            <p:ph type="title"/>
          </p:nvPr>
        </p:nvSpPr>
        <p:spPr/>
        <p:txBody>
          <a:bodyPr/>
          <a:lstStyle/>
          <a:p>
            <a:r>
              <a:rPr lang="en-US" dirty="0"/>
              <a:t>Variable Lease Payments</a:t>
            </a:r>
          </a:p>
        </p:txBody>
      </p:sp>
      <p:sp>
        <p:nvSpPr>
          <p:cNvPr id="3" name="Content Placeholder 2">
            <a:extLst>
              <a:ext uri="{FF2B5EF4-FFF2-40B4-BE49-F238E27FC236}">
                <a16:creationId xmlns="" xmlns:a16="http://schemas.microsoft.com/office/drawing/2014/main" id="{2F8E772E-E02A-418E-8D03-872F836E77DC}"/>
              </a:ext>
            </a:extLst>
          </p:cNvPr>
          <p:cNvSpPr>
            <a:spLocks noGrp="1"/>
          </p:cNvSpPr>
          <p:nvPr>
            <p:ph idx="1"/>
          </p:nvPr>
        </p:nvSpPr>
        <p:spPr/>
        <p:txBody>
          <a:bodyPr/>
          <a:lstStyle/>
          <a:p>
            <a:r>
              <a:rPr lang="en-US" sz="2400" dirty="0"/>
              <a:t>Lessee and lessor accounting model is consistent</a:t>
            </a:r>
          </a:p>
          <a:p>
            <a:pPr marL="679450" lvl="1" indent="-342900">
              <a:buFont typeface="Arial" panose="020B0604020202020204" pitchFamily="34" charset="0"/>
              <a:buChar char="­"/>
            </a:pPr>
            <a:r>
              <a:rPr lang="en-US" sz="2000" dirty="0"/>
              <a:t>Day 1 - include index-based payments (e.g., CPI escalator) measurement based on the rate at commencement.  </a:t>
            </a:r>
          </a:p>
          <a:p>
            <a:pPr marL="679450" lvl="1" indent="-342900">
              <a:buFont typeface="Arial" panose="020B0604020202020204" pitchFamily="34" charset="0"/>
              <a:buChar char="­"/>
            </a:pPr>
            <a:r>
              <a:rPr lang="en-US" sz="2000" dirty="0"/>
              <a:t>Day 2 - only reassess when the lease liability is reassessed for other reasons (e.g., contract modification).  Otherwise, changes in the index are period expenses. </a:t>
            </a:r>
          </a:p>
          <a:p>
            <a:pPr marL="0" indent="0">
              <a:buNone/>
            </a:pPr>
            <a:endParaRPr lang="en-US" dirty="0"/>
          </a:p>
        </p:txBody>
      </p:sp>
      <p:sp>
        <p:nvSpPr>
          <p:cNvPr id="4" name="Slide Number Placeholder 3">
            <a:extLst>
              <a:ext uri="{FF2B5EF4-FFF2-40B4-BE49-F238E27FC236}">
                <a16:creationId xmlns="" xmlns:a16="http://schemas.microsoft.com/office/drawing/2014/main" id="{998E9156-BF00-463C-8023-3DD34CE439CC}"/>
              </a:ext>
            </a:extLst>
          </p:cNvPr>
          <p:cNvSpPr>
            <a:spLocks noGrp="1"/>
          </p:cNvSpPr>
          <p:nvPr>
            <p:ph type="sldNum" sz="quarter" idx="11"/>
          </p:nvPr>
        </p:nvSpPr>
        <p:spPr/>
        <p:txBody>
          <a:bodyPr/>
          <a:lstStyle/>
          <a:p>
            <a:pPr>
              <a:defRPr/>
            </a:pPr>
            <a:fld id="{216B27D4-CED2-4587-A6F8-29C0030BA98B}" type="slidenum">
              <a:rPr lang="en-US" smtClean="0"/>
              <a:pPr>
                <a:defRPr/>
              </a:pPr>
              <a:t>42</a:t>
            </a:fld>
            <a:endParaRPr lang="en-US" dirty="0"/>
          </a:p>
        </p:txBody>
      </p:sp>
    </p:spTree>
    <p:extLst>
      <p:ext uri="{BB962C8B-B14F-4D97-AF65-F5344CB8AC3E}">
        <p14:creationId xmlns="" xmlns:p14="http://schemas.microsoft.com/office/powerpoint/2010/main" val="1222865317"/>
      </p:ext>
    </p:extLst>
  </p:cSld>
  <p:clrMapOvr>
    <a:masterClrMapping/>
  </p:clrMapOvr>
  <p:transition>
    <p:random/>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FF374BB-EE03-4054-9A5E-FF9118EC2249}"/>
              </a:ext>
            </a:extLst>
          </p:cNvPr>
          <p:cNvSpPr>
            <a:spLocks noGrp="1"/>
          </p:cNvSpPr>
          <p:nvPr>
            <p:ph type="title"/>
          </p:nvPr>
        </p:nvSpPr>
        <p:spPr/>
        <p:txBody>
          <a:bodyPr/>
          <a:lstStyle/>
          <a:p>
            <a:r>
              <a:rPr lang="en-US" dirty="0"/>
              <a:t>Other Considerations</a:t>
            </a:r>
          </a:p>
        </p:txBody>
      </p:sp>
      <p:sp>
        <p:nvSpPr>
          <p:cNvPr id="3" name="Content Placeholder 2">
            <a:extLst>
              <a:ext uri="{FF2B5EF4-FFF2-40B4-BE49-F238E27FC236}">
                <a16:creationId xmlns="" xmlns:a16="http://schemas.microsoft.com/office/drawing/2014/main" id="{26695316-A4B0-4567-AB11-B25C3469C42C}"/>
              </a:ext>
            </a:extLst>
          </p:cNvPr>
          <p:cNvSpPr>
            <a:spLocks noGrp="1"/>
          </p:cNvSpPr>
          <p:nvPr>
            <p:ph idx="1"/>
          </p:nvPr>
        </p:nvSpPr>
        <p:spPr/>
        <p:txBody>
          <a:bodyPr/>
          <a:lstStyle/>
          <a:p>
            <a:pPr lvl="0"/>
            <a:r>
              <a:rPr lang="en-US" sz="2400" dirty="0"/>
              <a:t>Impairment of net investment</a:t>
            </a:r>
          </a:p>
          <a:p>
            <a:pPr lvl="0"/>
            <a:r>
              <a:rPr lang="en-US" sz="2400" dirty="0"/>
              <a:t>Modifications – change in lease type</a:t>
            </a:r>
          </a:p>
          <a:p>
            <a:pPr lvl="0"/>
            <a:r>
              <a:rPr lang="en-US" sz="2400" dirty="0"/>
              <a:t>Components</a:t>
            </a:r>
          </a:p>
          <a:p>
            <a:pPr lvl="0"/>
            <a:r>
              <a:rPr lang="en-US" sz="2400" dirty="0"/>
              <a:t>Sale/leasebacks</a:t>
            </a:r>
          </a:p>
          <a:p>
            <a:pPr lvl="0"/>
            <a:r>
              <a:rPr lang="en-US" sz="2400" dirty="0"/>
              <a:t>Leveraged leases</a:t>
            </a:r>
          </a:p>
          <a:p>
            <a:r>
              <a:rPr lang="en-US" sz="2400" dirty="0"/>
              <a:t>Alignment of principles with Topic 606 </a:t>
            </a:r>
          </a:p>
          <a:p>
            <a:pPr marL="0" indent="0">
              <a:buNone/>
            </a:pPr>
            <a:endParaRPr lang="en-US" dirty="0"/>
          </a:p>
        </p:txBody>
      </p:sp>
      <p:sp>
        <p:nvSpPr>
          <p:cNvPr id="4" name="Slide Number Placeholder 3">
            <a:extLst>
              <a:ext uri="{FF2B5EF4-FFF2-40B4-BE49-F238E27FC236}">
                <a16:creationId xmlns="" xmlns:a16="http://schemas.microsoft.com/office/drawing/2014/main" id="{FD754C51-6155-49AF-8B7A-353BA210396A}"/>
              </a:ext>
            </a:extLst>
          </p:cNvPr>
          <p:cNvSpPr>
            <a:spLocks noGrp="1"/>
          </p:cNvSpPr>
          <p:nvPr>
            <p:ph type="sldNum" sz="quarter" idx="11"/>
          </p:nvPr>
        </p:nvSpPr>
        <p:spPr/>
        <p:txBody>
          <a:bodyPr/>
          <a:lstStyle/>
          <a:p>
            <a:pPr>
              <a:defRPr/>
            </a:pPr>
            <a:fld id="{216B27D4-CED2-4587-A6F8-29C0030BA98B}" type="slidenum">
              <a:rPr lang="en-US" smtClean="0"/>
              <a:pPr>
                <a:defRPr/>
              </a:pPr>
              <a:t>43</a:t>
            </a:fld>
            <a:endParaRPr lang="en-US" dirty="0"/>
          </a:p>
        </p:txBody>
      </p:sp>
    </p:spTree>
    <p:extLst>
      <p:ext uri="{BB962C8B-B14F-4D97-AF65-F5344CB8AC3E}">
        <p14:creationId xmlns="" xmlns:p14="http://schemas.microsoft.com/office/powerpoint/2010/main" val="2272905840"/>
      </p:ext>
    </p:extLst>
  </p:cSld>
  <p:clrMapOvr>
    <a:masterClrMapping/>
  </p:clrMapOvr>
  <p:transition>
    <p:random/>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927447A-4E8D-433E-9686-4473AA7EEF1D}"/>
              </a:ext>
            </a:extLst>
          </p:cNvPr>
          <p:cNvSpPr>
            <a:spLocks noGrp="1"/>
          </p:cNvSpPr>
          <p:nvPr>
            <p:ph type="title"/>
          </p:nvPr>
        </p:nvSpPr>
        <p:spPr/>
        <p:txBody>
          <a:bodyPr/>
          <a:lstStyle/>
          <a:p>
            <a:r>
              <a:rPr lang="en-US" dirty="0"/>
              <a:t>Lessee Disclosures</a:t>
            </a:r>
          </a:p>
        </p:txBody>
      </p:sp>
      <p:sp>
        <p:nvSpPr>
          <p:cNvPr id="3" name="Content Placeholder 2">
            <a:extLst>
              <a:ext uri="{FF2B5EF4-FFF2-40B4-BE49-F238E27FC236}">
                <a16:creationId xmlns="" xmlns:a16="http://schemas.microsoft.com/office/drawing/2014/main" id="{CDABD142-189F-4B49-BFD7-1A9300B73DD9}"/>
              </a:ext>
            </a:extLst>
          </p:cNvPr>
          <p:cNvSpPr>
            <a:spLocks noGrp="1"/>
          </p:cNvSpPr>
          <p:nvPr>
            <p:ph idx="1"/>
          </p:nvPr>
        </p:nvSpPr>
        <p:spPr>
          <a:xfrm>
            <a:off x="457200" y="1143000"/>
            <a:ext cx="8229600" cy="4983163"/>
          </a:xfrm>
        </p:spPr>
        <p:txBody>
          <a:bodyPr/>
          <a:lstStyle/>
          <a:p>
            <a:pPr marL="342900" lvl="1" indent="-342900">
              <a:buClr>
                <a:srgbClr val="C00000"/>
              </a:buClr>
              <a:buFont typeface="Wingdings" panose="05000000000000000000" pitchFamily="2" charset="2"/>
              <a:buChar char="§"/>
            </a:pPr>
            <a:r>
              <a:rPr lang="en-US" sz="1800" dirty="0"/>
              <a:t>Contractual details (lease term, contingent rentals, options, etc.) and related accounting judgments*</a:t>
            </a:r>
          </a:p>
          <a:p>
            <a:pPr marL="342900" lvl="1" indent="-342900">
              <a:buClr>
                <a:srgbClr val="C00000"/>
              </a:buClr>
              <a:buFont typeface="Wingdings" panose="05000000000000000000" pitchFamily="2" charset="2"/>
              <a:buChar char="§"/>
            </a:pPr>
            <a:r>
              <a:rPr lang="en-US" sz="1800" dirty="0"/>
              <a:t>Information about significant leases that have not yet commenced</a:t>
            </a:r>
          </a:p>
          <a:p>
            <a:pPr marL="342900" lvl="1" indent="-342900">
              <a:buClr>
                <a:srgbClr val="C00000"/>
              </a:buClr>
              <a:buFont typeface="Wingdings" panose="05000000000000000000" pitchFamily="2" charset="2"/>
              <a:buChar char="§"/>
            </a:pPr>
            <a:r>
              <a:rPr lang="en-US" sz="1800" dirty="0"/>
              <a:t>Information about lease liabilities separately for operating and finance leases:</a:t>
            </a:r>
          </a:p>
          <a:p>
            <a:pPr marL="590550" lvl="2" indent="-285750">
              <a:buFont typeface="Arial" panose="020B0604020202020204" pitchFamily="34" charset="0"/>
              <a:buChar char="­"/>
            </a:pPr>
            <a:r>
              <a:rPr lang="en-US" sz="1600" dirty="0"/>
              <a:t>Maturity analyses of undiscounted lease payments</a:t>
            </a:r>
          </a:p>
          <a:p>
            <a:pPr marL="590550" lvl="2" indent="-285750">
              <a:buFont typeface="Arial" panose="020B0604020202020204" pitchFamily="34" charset="0"/>
              <a:buChar char="­"/>
            </a:pPr>
            <a:r>
              <a:rPr lang="en-US" sz="1600" dirty="0"/>
              <a:t>Weighted-average remaining lease term</a:t>
            </a:r>
          </a:p>
          <a:p>
            <a:pPr marL="590550" lvl="2" indent="-285750">
              <a:buFont typeface="Arial" panose="020B0604020202020204" pitchFamily="34" charset="0"/>
              <a:buChar char="­"/>
            </a:pPr>
            <a:r>
              <a:rPr lang="en-US" sz="1600" dirty="0"/>
              <a:t>Weighted-average discount rate</a:t>
            </a:r>
          </a:p>
          <a:p>
            <a:pPr marL="590550" lvl="2" indent="-285750">
              <a:buFont typeface="Arial" panose="020B0604020202020204" pitchFamily="34" charset="0"/>
              <a:buChar char="­"/>
            </a:pPr>
            <a:r>
              <a:rPr lang="en-US" sz="1600" dirty="0"/>
              <a:t>Cash flows and supplemental noncash information</a:t>
            </a:r>
          </a:p>
          <a:p>
            <a:r>
              <a:rPr lang="en-US" sz="1800" dirty="0"/>
              <a:t>Amounts related to lease cost (including any amounts capitalized) and related cash flows, separately for operating and finance leases</a:t>
            </a:r>
          </a:p>
          <a:p>
            <a:r>
              <a:rPr lang="en-US" sz="1800" dirty="0"/>
              <a:t>If practical expedients related to short-term leases and separation of lease and non-lease components elected, disclose that fact and related details </a:t>
            </a:r>
          </a:p>
          <a:p>
            <a:r>
              <a:rPr lang="en-US" sz="1800" dirty="0"/>
              <a:t>No specific format required; ASU provides tabular example </a:t>
            </a:r>
          </a:p>
          <a:p>
            <a:r>
              <a:rPr lang="en-US" sz="1800" dirty="0"/>
              <a:t>Judgment required to determine level of aggregation or disaggregation</a:t>
            </a:r>
          </a:p>
          <a:p>
            <a:pPr marL="0" indent="0">
              <a:buNone/>
            </a:pPr>
            <a:endParaRPr lang="en-US" sz="1800" dirty="0"/>
          </a:p>
          <a:p>
            <a:pPr marL="0" indent="0">
              <a:buNone/>
            </a:pPr>
            <a:r>
              <a:rPr lang="en-US" sz="1400" i="1" dirty="0"/>
              <a:t>* Also disclose this information about subleases if applicable</a:t>
            </a:r>
          </a:p>
          <a:p>
            <a:endParaRPr lang="en-US" dirty="0"/>
          </a:p>
        </p:txBody>
      </p:sp>
      <p:sp>
        <p:nvSpPr>
          <p:cNvPr id="4" name="Slide Number Placeholder 3">
            <a:extLst>
              <a:ext uri="{FF2B5EF4-FFF2-40B4-BE49-F238E27FC236}">
                <a16:creationId xmlns="" xmlns:a16="http://schemas.microsoft.com/office/drawing/2014/main" id="{BDEE84A4-2FB0-4808-9CD8-347BEA374AC4}"/>
              </a:ext>
            </a:extLst>
          </p:cNvPr>
          <p:cNvSpPr>
            <a:spLocks noGrp="1"/>
          </p:cNvSpPr>
          <p:nvPr>
            <p:ph type="sldNum" sz="quarter" idx="11"/>
          </p:nvPr>
        </p:nvSpPr>
        <p:spPr/>
        <p:txBody>
          <a:bodyPr/>
          <a:lstStyle/>
          <a:p>
            <a:pPr>
              <a:defRPr/>
            </a:pPr>
            <a:fld id="{216B27D4-CED2-4587-A6F8-29C0030BA98B}" type="slidenum">
              <a:rPr lang="en-US" smtClean="0"/>
              <a:pPr>
                <a:defRPr/>
              </a:pPr>
              <a:t>44</a:t>
            </a:fld>
            <a:endParaRPr lang="en-US" dirty="0"/>
          </a:p>
        </p:txBody>
      </p:sp>
    </p:spTree>
    <p:extLst>
      <p:ext uri="{BB962C8B-B14F-4D97-AF65-F5344CB8AC3E}">
        <p14:creationId xmlns="" xmlns:p14="http://schemas.microsoft.com/office/powerpoint/2010/main" val="2537377267"/>
      </p:ext>
    </p:extLst>
  </p:cSld>
  <p:clrMapOvr>
    <a:masterClrMapping/>
  </p:clrMapOvr>
  <p:transition>
    <p:random/>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D7F01299-5188-4D9B-8C76-31DE6B891806}"/>
              </a:ext>
            </a:extLst>
          </p:cNvPr>
          <p:cNvSpPr>
            <a:spLocks noGrp="1"/>
          </p:cNvSpPr>
          <p:nvPr>
            <p:ph type="title"/>
          </p:nvPr>
        </p:nvSpPr>
        <p:spPr/>
        <p:txBody>
          <a:bodyPr/>
          <a:lstStyle/>
          <a:p>
            <a:r>
              <a:rPr lang="en-US" dirty="0"/>
              <a:t>Lessor Disclosures</a:t>
            </a:r>
          </a:p>
        </p:txBody>
      </p:sp>
      <p:sp>
        <p:nvSpPr>
          <p:cNvPr id="3" name="Content Placeholder 2">
            <a:extLst>
              <a:ext uri="{FF2B5EF4-FFF2-40B4-BE49-F238E27FC236}">
                <a16:creationId xmlns="" xmlns:a16="http://schemas.microsoft.com/office/drawing/2014/main" id="{CD6DBB38-E9FE-4806-BA91-E191D1A9F1CB}"/>
              </a:ext>
            </a:extLst>
          </p:cNvPr>
          <p:cNvSpPr>
            <a:spLocks noGrp="1"/>
          </p:cNvSpPr>
          <p:nvPr>
            <p:ph idx="1"/>
          </p:nvPr>
        </p:nvSpPr>
        <p:spPr>
          <a:xfrm>
            <a:off x="457200" y="1600200"/>
            <a:ext cx="8229600" cy="4648200"/>
          </a:xfrm>
        </p:spPr>
        <p:txBody>
          <a:bodyPr/>
          <a:lstStyle/>
          <a:p>
            <a:r>
              <a:rPr lang="en-US" sz="1800" dirty="0"/>
              <a:t>Contractual details (lease term, contingent rentals, options, etc.) and related accounting judgments</a:t>
            </a:r>
          </a:p>
          <a:p>
            <a:r>
              <a:rPr lang="en-US" sz="1800" dirty="0"/>
              <a:t>Narrative disclosures about leases (including information about variable lease payments and options) </a:t>
            </a:r>
          </a:p>
          <a:p>
            <a:r>
              <a:rPr lang="en-US" sz="1800" dirty="0"/>
              <a:t>Tabular presentation of:</a:t>
            </a:r>
          </a:p>
          <a:p>
            <a:pPr lvl="1"/>
            <a:r>
              <a:rPr lang="en-US" sz="1600" dirty="0"/>
              <a:t>Profit or loss  at commencement (sales-type and direct financing)</a:t>
            </a:r>
          </a:p>
          <a:p>
            <a:pPr lvl="1"/>
            <a:r>
              <a:rPr lang="en-US" sz="1600" dirty="0"/>
              <a:t>Interest income on receivables and residual assets (sales-type and direct financing)</a:t>
            </a:r>
          </a:p>
          <a:p>
            <a:pPr lvl="1"/>
            <a:r>
              <a:rPr lang="en-US" sz="1600" dirty="0"/>
              <a:t>Lease income (operating)</a:t>
            </a:r>
          </a:p>
          <a:p>
            <a:r>
              <a:rPr lang="en-US" sz="1800" dirty="0"/>
              <a:t>Maturity analysis of lease receivables (sales-type and direct financing) or lease payments (operating)</a:t>
            </a:r>
          </a:p>
          <a:p>
            <a:r>
              <a:rPr lang="en-US" sz="1800" dirty="0"/>
              <a:t>Narrative disclosure about risk management for residual assets</a:t>
            </a:r>
          </a:p>
          <a:p>
            <a:endParaRPr lang="en-US" dirty="0"/>
          </a:p>
        </p:txBody>
      </p:sp>
      <p:sp>
        <p:nvSpPr>
          <p:cNvPr id="4" name="Slide Number Placeholder 3">
            <a:extLst>
              <a:ext uri="{FF2B5EF4-FFF2-40B4-BE49-F238E27FC236}">
                <a16:creationId xmlns="" xmlns:a16="http://schemas.microsoft.com/office/drawing/2014/main" id="{49D5E79A-6C3D-4C6B-8A00-98C5753F431A}"/>
              </a:ext>
            </a:extLst>
          </p:cNvPr>
          <p:cNvSpPr>
            <a:spLocks noGrp="1"/>
          </p:cNvSpPr>
          <p:nvPr>
            <p:ph type="sldNum" sz="quarter" idx="11"/>
          </p:nvPr>
        </p:nvSpPr>
        <p:spPr/>
        <p:txBody>
          <a:bodyPr/>
          <a:lstStyle/>
          <a:p>
            <a:pPr>
              <a:defRPr/>
            </a:pPr>
            <a:fld id="{216B27D4-CED2-4587-A6F8-29C0030BA98B}" type="slidenum">
              <a:rPr lang="en-US" smtClean="0"/>
              <a:pPr>
                <a:defRPr/>
              </a:pPr>
              <a:t>45</a:t>
            </a:fld>
            <a:endParaRPr lang="en-US" dirty="0"/>
          </a:p>
        </p:txBody>
      </p:sp>
    </p:spTree>
    <p:extLst>
      <p:ext uri="{BB962C8B-B14F-4D97-AF65-F5344CB8AC3E}">
        <p14:creationId xmlns="" xmlns:p14="http://schemas.microsoft.com/office/powerpoint/2010/main" val="2190635096"/>
      </p:ext>
    </p:extLst>
  </p:cSld>
  <p:clrMapOvr>
    <a:masterClrMapping/>
  </p:clrMapOvr>
  <p:transition>
    <p:random/>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1276C116-98D2-46F0-8A7F-476C9EF78350}"/>
              </a:ext>
            </a:extLst>
          </p:cNvPr>
          <p:cNvSpPr>
            <a:spLocks noGrp="1"/>
          </p:cNvSpPr>
          <p:nvPr>
            <p:ph type="title"/>
          </p:nvPr>
        </p:nvSpPr>
        <p:spPr/>
        <p:txBody>
          <a:bodyPr/>
          <a:lstStyle/>
          <a:p>
            <a:r>
              <a:rPr lang="en-US" dirty="0"/>
              <a:t>Transition</a:t>
            </a:r>
          </a:p>
        </p:txBody>
      </p:sp>
      <p:sp>
        <p:nvSpPr>
          <p:cNvPr id="3" name="Content Placeholder 2">
            <a:extLst>
              <a:ext uri="{FF2B5EF4-FFF2-40B4-BE49-F238E27FC236}">
                <a16:creationId xmlns="" xmlns:a16="http://schemas.microsoft.com/office/drawing/2014/main" id="{E24162A5-4BCE-42D6-890A-A60AAA9EEEEE}"/>
              </a:ext>
            </a:extLst>
          </p:cNvPr>
          <p:cNvSpPr>
            <a:spLocks noGrp="1"/>
          </p:cNvSpPr>
          <p:nvPr>
            <p:ph idx="1"/>
          </p:nvPr>
        </p:nvSpPr>
        <p:spPr>
          <a:xfrm>
            <a:off x="457200" y="1600200"/>
            <a:ext cx="8229600" cy="4525963"/>
          </a:xfrm>
        </p:spPr>
        <p:txBody>
          <a:bodyPr/>
          <a:lstStyle/>
          <a:p>
            <a:pPr marL="0" indent="0">
              <a:buNone/>
            </a:pPr>
            <a:r>
              <a:rPr lang="en-US" sz="2000" dirty="0"/>
              <a:t>Lessee &amp; lessor transition </a:t>
            </a:r>
          </a:p>
          <a:p>
            <a:pPr>
              <a:buClrTx/>
              <a:buFont typeface="Arial" panose="020B0604020202020204" pitchFamily="34" charset="0"/>
              <a:buChar char="•"/>
            </a:pPr>
            <a:r>
              <a:rPr lang="en-US" sz="1800" dirty="0"/>
              <a:t>Modified retrospective approach with hindsight allowed for evaluating renewal and purchase options on existing leases.  No option for full retrospective.</a:t>
            </a:r>
          </a:p>
          <a:p>
            <a:pPr>
              <a:buClr>
                <a:schemeClr val="tx1"/>
              </a:buClr>
              <a:buFont typeface="Arial" panose="020B0604020202020204" pitchFamily="34" charset="0"/>
              <a:buChar char="•"/>
            </a:pPr>
            <a:r>
              <a:rPr lang="en-US" sz="1800" dirty="0"/>
              <a:t>Significant relief provisions allowed as a policy election – No reassessment of:</a:t>
            </a:r>
          </a:p>
          <a:p>
            <a:pPr marL="679450" lvl="1" indent="-342900">
              <a:buFont typeface="Trebuchet MS" panose="020B0603020202020204" pitchFamily="34" charset="0"/>
              <a:buChar char="‐"/>
            </a:pPr>
            <a:r>
              <a:rPr lang="en-US" sz="1600" dirty="0"/>
              <a:t>Whether any expired or existing contracts are or contain leases</a:t>
            </a:r>
          </a:p>
          <a:p>
            <a:pPr marL="679450" lvl="1" indent="-342900">
              <a:buFont typeface="Trebuchet MS" panose="020B0603020202020204" pitchFamily="34" charset="0"/>
              <a:buChar char="‐"/>
            </a:pPr>
            <a:r>
              <a:rPr lang="en-US" sz="1600" dirty="0"/>
              <a:t>Classification for any expired or existing leases</a:t>
            </a:r>
          </a:p>
          <a:p>
            <a:pPr marL="679450" lvl="1" indent="-342900">
              <a:buFont typeface="Trebuchet MS" panose="020B0603020202020204" pitchFamily="34" charset="0"/>
              <a:buChar char="‐"/>
            </a:pPr>
            <a:r>
              <a:rPr lang="en-US" sz="1600" dirty="0"/>
              <a:t>Initial direct costs for expired or existing leases</a:t>
            </a:r>
          </a:p>
          <a:p>
            <a:pPr>
              <a:buClrTx/>
              <a:buFont typeface="Arial" panose="020B0604020202020204" pitchFamily="34" charset="0"/>
              <a:buChar char="•"/>
            </a:pPr>
            <a:r>
              <a:rPr lang="en-US" sz="1800" dirty="0"/>
              <a:t>Leveraged lease treatment grandfathered</a:t>
            </a:r>
          </a:p>
          <a:p>
            <a:pPr marL="0" indent="0">
              <a:buNone/>
            </a:pPr>
            <a:endParaRPr lang="en-US" sz="1200" dirty="0"/>
          </a:p>
          <a:p>
            <a:pPr marL="0" indent="0">
              <a:buNone/>
            </a:pPr>
            <a:r>
              <a:rPr lang="en-US" sz="2000" dirty="0"/>
              <a:t>Sale-leaseback transition</a:t>
            </a:r>
          </a:p>
          <a:p>
            <a:pPr>
              <a:buClrTx/>
              <a:buFont typeface="Arial" panose="020B0604020202020204" pitchFamily="34" charset="0"/>
              <a:buChar char="•"/>
            </a:pPr>
            <a:r>
              <a:rPr lang="en-US" sz="1800" dirty="0"/>
              <a:t>No reassessment of initial sale/leaseback conclusions</a:t>
            </a:r>
          </a:p>
          <a:p>
            <a:pPr>
              <a:buClrTx/>
              <a:buFont typeface="Arial" panose="020B0604020202020204" pitchFamily="34" charset="0"/>
              <a:buChar char="•"/>
            </a:pPr>
            <a:r>
              <a:rPr lang="en-US" sz="1800" dirty="0"/>
              <a:t>Specific transition for deferred gains (or losses) related to capital or operating leases</a:t>
            </a:r>
          </a:p>
          <a:p>
            <a:endParaRPr lang="en-US" dirty="0"/>
          </a:p>
        </p:txBody>
      </p:sp>
      <p:sp>
        <p:nvSpPr>
          <p:cNvPr id="4" name="Slide Number Placeholder 3">
            <a:extLst>
              <a:ext uri="{FF2B5EF4-FFF2-40B4-BE49-F238E27FC236}">
                <a16:creationId xmlns="" xmlns:a16="http://schemas.microsoft.com/office/drawing/2014/main" id="{71C5E4B4-2C71-44F8-99CC-4A65E1708AA5}"/>
              </a:ext>
            </a:extLst>
          </p:cNvPr>
          <p:cNvSpPr>
            <a:spLocks noGrp="1"/>
          </p:cNvSpPr>
          <p:nvPr>
            <p:ph type="sldNum" sz="quarter" idx="11"/>
          </p:nvPr>
        </p:nvSpPr>
        <p:spPr/>
        <p:txBody>
          <a:bodyPr/>
          <a:lstStyle/>
          <a:p>
            <a:pPr>
              <a:defRPr/>
            </a:pPr>
            <a:fld id="{216B27D4-CED2-4587-A6F8-29C0030BA98B}" type="slidenum">
              <a:rPr lang="en-US" smtClean="0"/>
              <a:pPr>
                <a:defRPr/>
              </a:pPr>
              <a:t>46</a:t>
            </a:fld>
            <a:endParaRPr lang="en-US" dirty="0"/>
          </a:p>
        </p:txBody>
      </p:sp>
    </p:spTree>
    <p:extLst>
      <p:ext uri="{BB962C8B-B14F-4D97-AF65-F5344CB8AC3E}">
        <p14:creationId xmlns="" xmlns:p14="http://schemas.microsoft.com/office/powerpoint/2010/main" val="42477857"/>
      </p:ext>
    </p:extLst>
  </p:cSld>
  <p:clrMapOvr>
    <a:masterClrMapping/>
  </p:clrMapOvr>
  <p:transition>
    <p:random/>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4A49A86-4CFE-4068-8D21-090669CF9933}"/>
              </a:ext>
            </a:extLst>
          </p:cNvPr>
          <p:cNvSpPr>
            <a:spLocks noGrp="1"/>
          </p:cNvSpPr>
          <p:nvPr>
            <p:ph type="title"/>
          </p:nvPr>
        </p:nvSpPr>
        <p:spPr/>
        <p:txBody>
          <a:bodyPr/>
          <a:lstStyle/>
          <a:p>
            <a:r>
              <a:rPr lang="en-US" dirty="0"/>
              <a:t>Transition Consideration</a:t>
            </a:r>
          </a:p>
        </p:txBody>
      </p:sp>
      <p:sp>
        <p:nvSpPr>
          <p:cNvPr id="3" name="Content Placeholder 2">
            <a:extLst>
              <a:ext uri="{FF2B5EF4-FFF2-40B4-BE49-F238E27FC236}">
                <a16:creationId xmlns="" xmlns:a16="http://schemas.microsoft.com/office/drawing/2014/main" id="{0006EBF5-1F67-4BA0-B170-5AC05362637E}"/>
              </a:ext>
            </a:extLst>
          </p:cNvPr>
          <p:cNvSpPr>
            <a:spLocks noGrp="1"/>
          </p:cNvSpPr>
          <p:nvPr>
            <p:ph idx="1"/>
          </p:nvPr>
        </p:nvSpPr>
        <p:spPr>
          <a:xfrm>
            <a:off x="457200" y="1752600"/>
            <a:ext cx="8229600" cy="4373563"/>
          </a:xfrm>
        </p:spPr>
        <p:txBody>
          <a:bodyPr/>
          <a:lstStyle/>
          <a:p>
            <a:pPr lvl="0"/>
            <a:r>
              <a:rPr lang="en-US" sz="2400" dirty="0"/>
              <a:t>Developing a plan to transition, including impacts on:</a:t>
            </a:r>
          </a:p>
          <a:p>
            <a:pPr lvl="1"/>
            <a:r>
              <a:rPr lang="en-US" sz="2000" dirty="0"/>
              <a:t>ICFR</a:t>
            </a:r>
          </a:p>
          <a:p>
            <a:pPr lvl="1"/>
            <a:r>
              <a:rPr lang="en-US" sz="2000" dirty="0"/>
              <a:t>Planning and budgeting</a:t>
            </a:r>
          </a:p>
          <a:p>
            <a:pPr lvl="1"/>
            <a:r>
              <a:rPr lang="en-US" sz="2000" dirty="0"/>
              <a:t>Taxes</a:t>
            </a:r>
          </a:p>
          <a:p>
            <a:pPr lvl="1"/>
            <a:r>
              <a:rPr lang="en-US" sz="2000" dirty="0"/>
              <a:t>Compensation arrangements</a:t>
            </a:r>
          </a:p>
          <a:p>
            <a:pPr lvl="1"/>
            <a:r>
              <a:rPr lang="en-US" sz="2000" dirty="0"/>
              <a:t>Debt covenants and other contracts</a:t>
            </a:r>
          </a:p>
          <a:p>
            <a:pPr lvl="1"/>
            <a:r>
              <a:rPr lang="en-US" sz="2000" dirty="0"/>
              <a:t>Internal and external communication</a:t>
            </a:r>
          </a:p>
          <a:p>
            <a:pPr lvl="1"/>
            <a:r>
              <a:rPr lang="en-US" sz="2000" dirty="0"/>
              <a:t>IT systems/data management</a:t>
            </a:r>
          </a:p>
          <a:p>
            <a:pPr lvl="1"/>
            <a:r>
              <a:rPr lang="en-US" sz="2000" dirty="0"/>
              <a:t>Lease structure strategy</a:t>
            </a:r>
          </a:p>
          <a:p>
            <a:endParaRPr lang="en-US" dirty="0"/>
          </a:p>
        </p:txBody>
      </p:sp>
      <p:sp>
        <p:nvSpPr>
          <p:cNvPr id="4" name="Slide Number Placeholder 3">
            <a:extLst>
              <a:ext uri="{FF2B5EF4-FFF2-40B4-BE49-F238E27FC236}">
                <a16:creationId xmlns="" xmlns:a16="http://schemas.microsoft.com/office/drawing/2014/main" id="{95F11957-9318-4AFA-9355-05520DF2931B}"/>
              </a:ext>
            </a:extLst>
          </p:cNvPr>
          <p:cNvSpPr>
            <a:spLocks noGrp="1"/>
          </p:cNvSpPr>
          <p:nvPr>
            <p:ph type="sldNum" sz="quarter" idx="11"/>
          </p:nvPr>
        </p:nvSpPr>
        <p:spPr/>
        <p:txBody>
          <a:bodyPr/>
          <a:lstStyle/>
          <a:p>
            <a:pPr>
              <a:defRPr/>
            </a:pPr>
            <a:fld id="{216B27D4-CED2-4587-A6F8-29C0030BA98B}" type="slidenum">
              <a:rPr lang="en-US" smtClean="0"/>
              <a:pPr>
                <a:defRPr/>
              </a:pPr>
              <a:t>47</a:t>
            </a:fld>
            <a:endParaRPr lang="en-US" dirty="0"/>
          </a:p>
        </p:txBody>
      </p:sp>
    </p:spTree>
    <p:extLst>
      <p:ext uri="{BB962C8B-B14F-4D97-AF65-F5344CB8AC3E}">
        <p14:creationId xmlns="" xmlns:p14="http://schemas.microsoft.com/office/powerpoint/2010/main" val="618113150"/>
      </p:ext>
    </p:extLst>
  </p:cSld>
  <p:clrMapOvr>
    <a:masterClrMapping/>
  </p:clrMapOvr>
  <p:transition>
    <p:random/>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D89B2C5C-09B8-4419-B8B7-1A62DBFD0AEF}"/>
              </a:ext>
            </a:extLst>
          </p:cNvPr>
          <p:cNvSpPr>
            <a:spLocks noGrp="1"/>
          </p:cNvSpPr>
          <p:nvPr>
            <p:ph type="ctrTitle"/>
          </p:nvPr>
        </p:nvSpPr>
        <p:spPr>
          <a:xfrm>
            <a:off x="685800" y="248575"/>
            <a:ext cx="7772400" cy="5009225"/>
          </a:xfrm>
        </p:spPr>
        <p:txBody>
          <a:bodyPr/>
          <a:lstStyle/>
          <a:p>
            <a:r>
              <a:rPr lang="en-US" dirty="0">
                <a:latin typeface="Gill Sans MT" panose="020B0502020104020203" pitchFamily="34" charset="0"/>
              </a:rPr>
              <a:t>Questions?</a:t>
            </a:r>
          </a:p>
        </p:txBody>
      </p:sp>
    </p:spTree>
    <p:extLst>
      <p:ext uri="{BB962C8B-B14F-4D97-AF65-F5344CB8AC3E}">
        <p14:creationId xmlns="" xmlns:p14="http://schemas.microsoft.com/office/powerpoint/2010/main" val="1399056917"/>
      </p:ext>
    </p:extLst>
  </p:cSld>
  <p:clrMapOvr>
    <a:masterClrMapping/>
  </p:clrMapOvr>
  <p:transition>
    <p:random/>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4FBF3D4D-925E-46E4-BAF2-69CA4C947529}"/>
              </a:ext>
            </a:extLst>
          </p:cNvPr>
          <p:cNvSpPr>
            <a:spLocks noGrp="1"/>
          </p:cNvSpPr>
          <p:nvPr>
            <p:ph type="title"/>
          </p:nvPr>
        </p:nvSpPr>
        <p:spPr>
          <a:xfrm>
            <a:off x="304800" y="533400"/>
            <a:ext cx="8839200" cy="4114800"/>
          </a:xfrm>
        </p:spPr>
        <p:txBody>
          <a:bodyPr/>
          <a:lstStyle/>
          <a:p>
            <a:r>
              <a:rPr lang="en-US" dirty="0"/>
              <a:t>Thank you!</a:t>
            </a:r>
          </a:p>
        </p:txBody>
      </p:sp>
    </p:spTree>
    <p:extLst>
      <p:ext uri="{BB962C8B-B14F-4D97-AF65-F5344CB8AC3E}">
        <p14:creationId xmlns="" xmlns:p14="http://schemas.microsoft.com/office/powerpoint/2010/main" val="2970058291"/>
      </p:ext>
    </p:extLst>
  </p:cSld>
  <p:clrMapOvr>
    <a:masterClrMapping/>
  </p:clrMapOvr>
  <p:transition>
    <p:random/>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9D348859-D588-464E-A79C-8FBAF47F8F4F}"/>
              </a:ext>
            </a:extLst>
          </p:cNvPr>
          <p:cNvSpPr>
            <a:spLocks noGrp="1"/>
          </p:cNvSpPr>
          <p:nvPr>
            <p:ph type="title"/>
          </p:nvPr>
        </p:nvSpPr>
        <p:spPr/>
        <p:txBody>
          <a:bodyPr/>
          <a:lstStyle/>
          <a:p>
            <a:r>
              <a:rPr lang="en-US" dirty="0"/>
              <a:t>Learning Objectives</a:t>
            </a:r>
          </a:p>
        </p:txBody>
      </p:sp>
      <p:sp>
        <p:nvSpPr>
          <p:cNvPr id="3" name="Content Placeholder 2">
            <a:extLst>
              <a:ext uri="{FF2B5EF4-FFF2-40B4-BE49-F238E27FC236}">
                <a16:creationId xmlns="" xmlns:a16="http://schemas.microsoft.com/office/drawing/2014/main" id="{E397F0D1-3FE1-4B92-B97E-446A414698DB}"/>
              </a:ext>
            </a:extLst>
          </p:cNvPr>
          <p:cNvSpPr>
            <a:spLocks noGrp="1"/>
          </p:cNvSpPr>
          <p:nvPr>
            <p:ph idx="1"/>
          </p:nvPr>
        </p:nvSpPr>
        <p:spPr/>
        <p:txBody>
          <a:bodyPr/>
          <a:lstStyle/>
          <a:p>
            <a:pPr marL="1587" lvl="1" indent="0">
              <a:buNone/>
            </a:pPr>
            <a:r>
              <a:rPr lang="en-US" sz="2400" dirty="0">
                <a:solidFill>
                  <a:schemeClr val="tx2"/>
                </a:solidFill>
              </a:rPr>
              <a:t>Upon completion of this program, participants will be able to:</a:t>
            </a:r>
          </a:p>
          <a:p>
            <a:pPr lvl="1"/>
            <a:r>
              <a:rPr lang="en-US" sz="2400" dirty="0">
                <a:solidFill>
                  <a:schemeClr val="tx2"/>
                </a:solidFill>
              </a:rPr>
              <a:t>Identify the main provisions of the new lease standard as contrasted with prior accounting requirements</a:t>
            </a:r>
          </a:p>
          <a:p>
            <a:pPr lvl="1"/>
            <a:r>
              <a:rPr lang="en-US" sz="2400" dirty="0">
                <a:solidFill>
                  <a:schemeClr val="tx2"/>
                </a:solidFill>
              </a:rPr>
              <a:t>Identify financial statement presentation and disclosures required by the new lease standard </a:t>
            </a:r>
          </a:p>
          <a:p>
            <a:pPr lvl="1"/>
            <a:r>
              <a:rPr lang="en-US" sz="2400" dirty="0">
                <a:solidFill>
                  <a:schemeClr val="tx2"/>
                </a:solidFill>
              </a:rPr>
              <a:t>Recognize operational impact of the new standard </a:t>
            </a:r>
            <a:endParaRPr lang="en-GB" sz="2400" dirty="0">
              <a:solidFill>
                <a:schemeClr val="tx2"/>
              </a:solidFill>
            </a:endParaRPr>
          </a:p>
          <a:p>
            <a:endParaRPr lang="en-US" dirty="0"/>
          </a:p>
        </p:txBody>
      </p:sp>
      <p:sp>
        <p:nvSpPr>
          <p:cNvPr id="4" name="Slide Number Placeholder 3">
            <a:extLst>
              <a:ext uri="{FF2B5EF4-FFF2-40B4-BE49-F238E27FC236}">
                <a16:creationId xmlns="" xmlns:a16="http://schemas.microsoft.com/office/drawing/2014/main" id="{18188D20-4C89-4A03-B1A6-7B5AEFFA0B36}"/>
              </a:ext>
            </a:extLst>
          </p:cNvPr>
          <p:cNvSpPr>
            <a:spLocks noGrp="1"/>
          </p:cNvSpPr>
          <p:nvPr>
            <p:ph type="sldNum" sz="quarter" idx="11"/>
          </p:nvPr>
        </p:nvSpPr>
        <p:spPr/>
        <p:txBody>
          <a:bodyPr/>
          <a:lstStyle/>
          <a:p>
            <a:pPr>
              <a:defRPr/>
            </a:pPr>
            <a:fld id="{216B27D4-CED2-4587-A6F8-29C0030BA98B}" type="slidenum">
              <a:rPr lang="en-US" smtClean="0"/>
              <a:pPr>
                <a:defRPr/>
              </a:pPr>
              <a:t>5</a:t>
            </a:fld>
            <a:endParaRPr lang="en-US" dirty="0"/>
          </a:p>
        </p:txBody>
      </p:sp>
    </p:spTree>
    <p:extLst>
      <p:ext uri="{BB962C8B-B14F-4D97-AF65-F5344CB8AC3E}">
        <p14:creationId xmlns="" xmlns:p14="http://schemas.microsoft.com/office/powerpoint/2010/main" val="989487386"/>
      </p:ext>
    </p:extLst>
  </p:cSld>
  <p:clrMapOvr>
    <a:masterClrMapping/>
  </p:clrMapOvr>
  <p:transition>
    <p:random/>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CPE Code Word – </a:t>
            </a:r>
            <a:r>
              <a:rPr lang="en-US" smtClean="0"/>
              <a:t>“momentum”</a:t>
            </a:r>
            <a:endParaRPr lang="en-US"/>
          </a:p>
        </p:txBody>
      </p:sp>
      <p:sp>
        <p:nvSpPr>
          <p:cNvPr id="3" name="Slide Number Placeholder 2"/>
          <p:cNvSpPr>
            <a:spLocks noGrp="1"/>
          </p:cNvSpPr>
          <p:nvPr>
            <p:ph type="sldNum" sz="quarter" idx="12"/>
          </p:nvPr>
        </p:nvSpPr>
        <p:spPr/>
        <p:txBody>
          <a:bodyPr/>
          <a:lstStyle/>
          <a:p>
            <a:pPr>
              <a:defRPr/>
            </a:pPr>
            <a:fld id="{14009C64-B4CD-4CC8-94C1-D069C6A8DD04}" type="slidenum">
              <a:rPr lang="en-US" smtClean="0"/>
              <a:pPr>
                <a:defRPr/>
              </a:pPr>
              <a:t>50</a:t>
            </a:fld>
            <a:endParaRPr lang="en-US" dirty="0"/>
          </a:p>
        </p:txBody>
      </p:sp>
    </p:spTree>
  </p:cSld>
  <p:clrMapOvr>
    <a:masterClrMapping/>
  </p:clrMapOvr>
  <p:transition>
    <p:random/>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304800" y="334962"/>
            <a:ext cx="8839200" cy="1036638"/>
          </a:xfrm>
        </p:spPr>
        <p:txBody>
          <a:bodyPr/>
          <a:lstStyle/>
          <a:p>
            <a:r>
              <a:rPr lang="en-US" altLang="en-US" dirty="0"/>
              <a:t>Overview</a:t>
            </a:r>
          </a:p>
        </p:txBody>
      </p:sp>
      <p:sp>
        <p:nvSpPr>
          <p:cNvPr id="6147" name="Content Placeholder 2"/>
          <p:cNvSpPr>
            <a:spLocks noGrp="1"/>
          </p:cNvSpPr>
          <p:nvPr>
            <p:ph idx="1"/>
          </p:nvPr>
        </p:nvSpPr>
        <p:spPr>
          <a:xfrm>
            <a:off x="307759" y="1447800"/>
            <a:ext cx="8305800" cy="4449763"/>
          </a:xfrm>
        </p:spPr>
        <p:txBody>
          <a:bodyPr/>
          <a:lstStyle/>
          <a:p>
            <a:r>
              <a:rPr lang="en-US" altLang="en-US" sz="2400" dirty="0"/>
              <a:t>Lessees</a:t>
            </a:r>
          </a:p>
          <a:p>
            <a:pPr lvl="1"/>
            <a:r>
              <a:rPr lang="en-US" sz="2000" dirty="0"/>
              <a:t>Right of use model – recognize ROU asset and lease liability at inception for all leases</a:t>
            </a:r>
          </a:p>
          <a:p>
            <a:pPr lvl="1"/>
            <a:r>
              <a:rPr lang="en-US" sz="2000" dirty="0"/>
              <a:t>Classify all leases as finance or operating </a:t>
            </a:r>
          </a:p>
          <a:p>
            <a:pPr lvl="2"/>
            <a:r>
              <a:rPr lang="en-US" sz="1800" dirty="0"/>
              <a:t>Finance lease – lessee effectively obtains control of underlying asset</a:t>
            </a:r>
          </a:p>
          <a:p>
            <a:pPr lvl="2"/>
            <a:r>
              <a:rPr lang="en-US" sz="1800" dirty="0"/>
              <a:t>Operating lease – lessee does not effectively obtain control of underlying asset</a:t>
            </a:r>
          </a:p>
          <a:p>
            <a:pPr lvl="1"/>
            <a:r>
              <a:rPr lang="en-US" sz="2000" dirty="0"/>
              <a:t>Similar balance sheet impact; different income statement and cash flow results</a:t>
            </a:r>
            <a:endParaRPr lang="en-US" sz="2200" dirty="0"/>
          </a:p>
          <a:p>
            <a:r>
              <a:rPr lang="en-US" sz="2400" dirty="0"/>
              <a:t>Lessors</a:t>
            </a:r>
          </a:p>
          <a:p>
            <a:pPr lvl="1"/>
            <a:r>
              <a:rPr lang="en-US" sz="2000" dirty="0"/>
              <a:t>Classify all leases as sales-type, direct finance, or operating (similar to existing U.S. GAAP) based on same criteria as lessees</a:t>
            </a:r>
          </a:p>
          <a:p>
            <a:pPr lvl="1"/>
            <a:r>
              <a:rPr lang="en-US" sz="2000" dirty="0"/>
              <a:t>Subsequent accounting is consistent with existing U.S. GAAP</a:t>
            </a:r>
          </a:p>
          <a:p>
            <a:pPr lvl="1"/>
            <a:endParaRPr lang="en-US" sz="1800" dirty="0"/>
          </a:p>
        </p:txBody>
      </p:sp>
      <p:sp>
        <p:nvSpPr>
          <p:cNvPr id="2" name="Slide Number Placeholder 1">
            <a:extLst>
              <a:ext uri="{FF2B5EF4-FFF2-40B4-BE49-F238E27FC236}">
                <a16:creationId xmlns="" xmlns:a16="http://schemas.microsoft.com/office/drawing/2014/main" id="{16D28578-B4A3-469F-BA05-FC0E24223501}"/>
              </a:ext>
            </a:extLst>
          </p:cNvPr>
          <p:cNvSpPr>
            <a:spLocks noGrp="1"/>
          </p:cNvSpPr>
          <p:nvPr>
            <p:ph type="sldNum" sz="quarter" idx="11"/>
          </p:nvPr>
        </p:nvSpPr>
        <p:spPr/>
        <p:txBody>
          <a:bodyPr/>
          <a:lstStyle/>
          <a:p>
            <a:pPr>
              <a:defRPr/>
            </a:pPr>
            <a:fld id="{216B27D4-CED2-4587-A6F8-29C0030BA98B}" type="slidenum">
              <a:rPr lang="en-US" smtClean="0"/>
              <a:pPr>
                <a:defRPr/>
              </a:pPr>
              <a:t>6</a:t>
            </a:fld>
            <a:endParaRPr lang="en-US" dirty="0"/>
          </a:p>
        </p:txBody>
      </p:sp>
    </p:spTree>
    <p:extLst>
      <p:ext uri="{BB962C8B-B14F-4D97-AF65-F5344CB8AC3E}">
        <p14:creationId xmlns="" xmlns:p14="http://schemas.microsoft.com/office/powerpoint/2010/main" val="2668864768"/>
      </p:ext>
    </p:extLst>
  </p:cSld>
  <p:clrMapOvr>
    <a:masterClrMapping/>
  </p:clrMapOvr>
  <p:transition>
    <p:random/>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Content Placeholder 2"/>
          <p:cNvSpPr>
            <a:spLocks noGrp="1"/>
          </p:cNvSpPr>
          <p:nvPr>
            <p:ph idx="1"/>
          </p:nvPr>
        </p:nvSpPr>
        <p:spPr>
          <a:xfrm>
            <a:off x="304800" y="1524000"/>
            <a:ext cx="8229600" cy="4297363"/>
          </a:xfrm>
        </p:spPr>
        <p:txBody>
          <a:bodyPr/>
          <a:lstStyle/>
          <a:p>
            <a:r>
              <a:rPr lang="en-US" altLang="en-US" sz="2400" dirty="0"/>
              <a:t>Effective Date</a:t>
            </a:r>
          </a:p>
          <a:p>
            <a:pPr marL="0" indent="0">
              <a:buNone/>
            </a:pPr>
            <a:endParaRPr lang="en-US" altLang="en-US" sz="2600" dirty="0"/>
          </a:p>
          <a:p>
            <a:pPr marL="0" indent="0">
              <a:buNone/>
            </a:pPr>
            <a:endParaRPr lang="en-US" altLang="en-US" sz="2600" dirty="0"/>
          </a:p>
          <a:p>
            <a:pPr marL="457200" lvl="1" indent="0">
              <a:buNone/>
            </a:pPr>
            <a:endParaRPr lang="en-US" altLang="en-US" sz="1800" dirty="0"/>
          </a:p>
          <a:p>
            <a:r>
              <a:rPr lang="en-US" sz="2400" dirty="0"/>
              <a:t>Applies to all leases and subleases, except: </a:t>
            </a:r>
          </a:p>
          <a:p>
            <a:pPr lvl="1"/>
            <a:r>
              <a:rPr lang="en-US" sz="1800" dirty="0"/>
              <a:t>Leases of intangible assets (Topic 350)</a:t>
            </a:r>
          </a:p>
          <a:p>
            <a:pPr lvl="1"/>
            <a:r>
              <a:rPr lang="en-US" sz="1800" dirty="0"/>
              <a:t>Leases for exploration or use of certain natural resources (Topics 930 &amp; 932)</a:t>
            </a:r>
          </a:p>
          <a:p>
            <a:pPr lvl="1"/>
            <a:r>
              <a:rPr lang="en-US" sz="1800" dirty="0"/>
              <a:t>Leases of biological assets (Topic 905)</a:t>
            </a:r>
          </a:p>
          <a:p>
            <a:pPr lvl="1"/>
            <a:r>
              <a:rPr lang="en-US" sz="1800" dirty="0"/>
              <a:t>Leases of inventory (Topic 330)</a:t>
            </a:r>
          </a:p>
          <a:p>
            <a:pPr lvl="1"/>
            <a:r>
              <a:rPr lang="en-US" sz="1800" dirty="0"/>
              <a:t>Leases of assets under construction (Topic 360)</a:t>
            </a:r>
          </a:p>
          <a:p>
            <a:pPr lvl="1">
              <a:buClr>
                <a:schemeClr val="tx1"/>
              </a:buClr>
            </a:pPr>
            <a:r>
              <a:rPr lang="en-US" sz="1800" dirty="0">
                <a:solidFill>
                  <a:srgbClr val="D11242"/>
                </a:solidFill>
              </a:rPr>
              <a:t>Scope exception for short-term leases (term less than 12 months)  Accounting policy must be made and disclosed</a:t>
            </a:r>
          </a:p>
        </p:txBody>
      </p:sp>
      <p:sp>
        <p:nvSpPr>
          <p:cNvPr id="2" name="Title 1"/>
          <p:cNvSpPr>
            <a:spLocks noGrp="1"/>
          </p:cNvSpPr>
          <p:nvPr>
            <p:ph type="title"/>
          </p:nvPr>
        </p:nvSpPr>
        <p:spPr>
          <a:xfrm>
            <a:off x="304800" y="334962"/>
            <a:ext cx="8839200" cy="1036638"/>
          </a:xfrm>
        </p:spPr>
        <p:txBody>
          <a:bodyPr/>
          <a:lstStyle/>
          <a:p>
            <a:r>
              <a:rPr lang="en-US" dirty="0"/>
              <a:t>Overview</a:t>
            </a:r>
          </a:p>
        </p:txBody>
      </p:sp>
      <p:graphicFrame>
        <p:nvGraphicFramePr>
          <p:cNvPr id="3" name="Table 2">
            <a:extLst>
              <a:ext uri="{FF2B5EF4-FFF2-40B4-BE49-F238E27FC236}">
                <a16:creationId xmlns="" xmlns:a16="http://schemas.microsoft.com/office/drawing/2014/main" id="{376875BB-E47B-48D9-A537-CDCAF67BA8C6}"/>
              </a:ext>
            </a:extLst>
          </p:cNvPr>
          <p:cNvGraphicFramePr>
            <a:graphicFrameLocks noGrp="1"/>
          </p:cNvGraphicFramePr>
          <p:nvPr>
            <p:extLst>
              <p:ext uri="{D42A27DB-BD31-4B8C-83A1-F6EECF244321}">
                <p14:modId xmlns="" xmlns:p14="http://schemas.microsoft.com/office/powerpoint/2010/main" val="2786242870"/>
              </p:ext>
            </p:extLst>
          </p:nvPr>
        </p:nvGraphicFramePr>
        <p:xfrm>
          <a:off x="685800" y="2057400"/>
          <a:ext cx="7848600" cy="1193800"/>
        </p:xfrm>
        <a:graphic>
          <a:graphicData uri="http://schemas.openxmlformats.org/drawingml/2006/table">
            <a:tbl>
              <a:tblPr firstRow="1" bandRow="1">
                <a:tableStyleId>{5C22544A-7EE6-4342-B048-85BDC9FD1C3A}</a:tableStyleId>
              </a:tblPr>
              <a:tblGrid>
                <a:gridCol w="3924300">
                  <a:extLst>
                    <a:ext uri="{9D8B030D-6E8A-4147-A177-3AD203B41FA5}">
                      <a16:colId xmlns="" xmlns:a16="http://schemas.microsoft.com/office/drawing/2014/main" val="2273360686"/>
                    </a:ext>
                  </a:extLst>
                </a:gridCol>
                <a:gridCol w="3924300">
                  <a:extLst>
                    <a:ext uri="{9D8B030D-6E8A-4147-A177-3AD203B41FA5}">
                      <a16:colId xmlns="" xmlns:a16="http://schemas.microsoft.com/office/drawing/2014/main" val="1687681640"/>
                    </a:ext>
                  </a:extLst>
                </a:gridCol>
              </a:tblGrid>
              <a:tr h="370840">
                <a:tc>
                  <a:txBody>
                    <a:bodyPr/>
                    <a:lstStyle/>
                    <a:p>
                      <a:r>
                        <a:rPr lang="en-US" dirty="0">
                          <a:highlight>
                            <a:srgbClr val="000080"/>
                          </a:highlight>
                        </a:rPr>
                        <a:t>Public Business Entities</a:t>
                      </a:r>
                    </a:p>
                  </a:txBody>
                  <a:tcPr>
                    <a:lnB w="12700" cap="flat" cmpd="sng" algn="ctr">
                      <a:solidFill>
                        <a:schemeClr val="tx1"/>
                      </a:solidFill>
                      <a:prstDash val="solid"/>
                      <a:round/>
                      <a:headEnd type="none" w="med" len="med"/>
                      <a:tailEnd type="none" w="med" len="med"/>
                    </a:lnB>
                    <a:solidFill>
                      <a:schemeClr val="tx1">
                        <a:lumMod val="90000"/>
                        <a:lumOff val="10000"/>
                      </a:schemeClr>
                    </a:solidFill>
                  </a:tcPr>
                </a:tc>
                <a:tc>
                  <a:txBody>
                    <a:bodyPr/>
                    <a:lstStyle/>
                    <a:p>
                      <a:r>
                        <a:rPr lang="en-US" dirty="0">
                          <a:highlight>
                            <a:srgbClr val="000080"/>
                          </a:highlight>
                        </a:rPr>
                        <a:t>All Other Entities</a:t>
                      </a:r>
                    </a:p>
                  </a:txBody>
                  <a:tcPr>
                    <a:lnB w="12700" cap="flat" cmpd="sng" algn="ctr">
                      <a:solidFill>
                        <a:schemeClr val="tx1"/>
                      </a:solidFill>
                      <a:prstDash val="solid"/>
                      <a:round/>
                      <a:headEnd type="none" w="med" len="med"/>
                      <a:tailEnd type="none" w="med" len="med"/>
                    </a:lnB>
                    <a:solidFill>
                      <a:schemeClr val="tx1">
                        <a:lumMod val="90000"/>
                        <a:lumOff val="10000"/>
                      </a:schemeClr>
                    </a:solidFill>
                  </a:tcPr>
                </a:tc>
                <a:extLst>
                  <a:ext uri="{0D108BD9-81ED-4DB2-BD59-A6C34878D82A}">
                    <a16:rowId xmlns="" xmlns:a16="http://schemas.microsoft.com/office/drawing/2014/main" val="884125227"/>
                  </a:ext>
                </a:extLst>
              </a:tr>
              <a:tr h="370840">
                <a:tc>
                  <a:txBody>
                    <a:bodyPr/>
                    <a:lstStyle/>
                    <a:p>
                      <a:r>
                        <a:rPr lang="en-US" sz="1600" dirty="0"/>
                        <a:t>FYs beginning after 12/15/18</a:t>
                      </a:r>
                    </a:p>
                    <a:p>
                      <a:r>
                        <a:rPr lang="en-US" sz="1600" dirty="0"/>
                        <a:t>(and interim periods within)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US" sz="1600" dirty="0"/>
                        <a:t>FYs beginning after 12/15/19</a:t>
                      </a:r>
                    </a:p>
                    <a:p>
                      <a:r>
                        <a:rPr lang="en-US" sz="1600" dirty="0"/>
                        <a:t>(interim period within FYs beginning after 12/15/20)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3198503249"/>
                  </a:ext>
                </a:extLst>
              </a:tr>
            </a:tbl>
          </a:graphicData>
        </a:graphic>
      </p:graphicFrame>
      <p:sp>
        <p:nvSpPr>
          <p:cNvPr id="4" name="Slide Number Placeholder 3">
            <a:extLst>
              <a:ext uri="{FF2B5EF4-FFF2-40B4-BE49-F238E27FC236}">
                <a16:creationId xmlns="" xmlns:a16="http://schemas.microsoft.com/office/drawing/2014/main" id="{737EA9E7-746A-4B29-BFEB-21BC668158F0}"/>
              </a:ext>
            </a:extLst>
          </p:cNvPr>
          <p:cNvSpPr>
            <a:spLocks noGrp="1"/>
          </p:cNvSpPr>
          <p:nvPr>
            <p:ph type="sldNum" sz="quarter" idx="11"/>
          </p:nvPr>
        </p:nvSpPr>
        <p:spPr/>
        <p:txBody>
          <a:bodyPr/>
          <a:lstStyle/>
          <a:p>
            <a:pPr>
              <a:defRPr/>
            </a:pPr>
            <a:fld id="{216B27D4-CED2-4587-A6F8-29C0030BA98B}" type="slidenum">
              <a:rPr lang="en-US" smtClean="0"/>
              <a:pPr>
                <a:defRPr/>
              </a:pPr>
              <a:t>7</a:t>
            </a:fld>
            <a:endParaRPr lang="en-US" dirty="0"/>
          </a:p>
        </p:txBody>
      </p:sp>
    </p:spTree>
    <p:extLst>
      <p:ext uri="{BB962C8B-B14F-4D97-AF65-F5344CB8AC3E}">
        <p14:creationId xmlns="" xmlns:p14="http://schemas.microsoft.com/office/powerpoint/2010/main" val="60717141"/>
      </p:ext>
    </p:extLst>
  </p:cSld>
  <p:clrMapOvr>
    <a:masterClrMapping/>
  </p:clrMapOvr>
  <p:transition>
    <p:random/>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304800" y="411162"/>
            <a:ext cx="8839200" cy="1036638"/>
          </a:xfrm>
        </p:spPr>
        <p:txBody>
          <a:bodyPr/>
          <a:lstStyle/>
          <a:p>
            <a:r>
              <a:rPr lang="en-US" altLang="en-US" dirty="0"/>
              <a:t>Lessee Accounting</a:t>
            </a:r>
          </a:p>
        </p:txBody>
      </p:sp>
      <p:sp>
        <p:nvSpPr>
          <p:cNvPr id="6147" name="Content Placeholder 2"/>
          <p:cNvSpPr>
            <a:spLocks noGrp="1"/>
          </p:cNvSpPr>
          <p:nvPr>
            <p:ph idx="1"/>
          </p:nvPr>
        </p:nvSpPr>
        <p:spPr>
          <a:xfrm>
            <a:off x="304800" y="1981200"/>
            <a:ext cx="8534400" cy="4221163"/>
          </a:xfrm>
        </p:spPr>
        <p:txBody>
          <a:bodyPr/>
          <a:lstStyle/>
          <a:p>
            <a:r>
              <a:rPr lang="en-US" altLang="en-US" sz="2600" dirty="0"/>
              <a:t>Step 1: Identify the Lease</a:t>
            </a:r>
          </a:p>
          <a:p>
            <a:pPr lvl="1"/>
            <a:r>
              <a:rPr lang="en-US" sz="2000" dirty="0"/>
              <a:t>A contract, or part of a contract, that conveys the right to control the use of identified property, plant, or equipment (an identified asset) for a period of time in exchange for consideration</a:t>
            </a:r>
          </a:p>
          <a:p>
            <a:pPr marL="0" indent="0">
              <a:buNone/>
            </a:pPr>
            <a:endParaRPr lang="en-US" sz="2200" dirty="0"/>
          </a:p>
        </p:txBody>
      </p:sp>
      <p:sp>
        <p:nvSpPr>
          <p:cNvPr id="2" name="Slide Number Placeholder 1">
            <a:extLst>
              <a:ext uri="{FF2B5EF4-FFF2-40B4-BE49-F238E27FC236}">
                <a16:creationId xmlns="" xmlns:a16="http://schemas.microsoft.com/office/drawing/2014/main" id="{84AD66B5-2FD9-406D-B421-CA576A1D4E68}"/>
              </a:ext>
            </a:extLst>
          </p:cNvPr>
          <p:cNvSpPr>
            <a:spLocks noGrp="1"/>
          </p:cNvSpPr>
          <p:nvPr>
            <p:ph type="sldNum" sz="quarter" idx="11"/>
          </p:nvPr>
        </p:nvSpPr>
        <p:spPr/>
        <p:txBody>
          <a:bodyPr/>
          <a:lstStyle/>
          <a:p>
            <a:pPr>
              <a:defRPr/>
            </a:pPr>
            <a:fld id="{216B27D4-CED2-4587-A6F8-29C0030BA98B}" type="slidenum">
              <a:rPr lang="en-US" smtClean="0"/>
              <a:pPr>
                <a:defRPr/>
              </a:pPr>
              <a:t>8</a:t>
            </a:fld>
            <a:endParaRPr lang="en-US" dirty="0"/>
          </a:p>
        </p:txBody>
      </p:sp>
    </p:spTree>
    <p:extLst>
      <p:ext uri="{BB962C8B-B14F-4D97-AF65-F5344CB8AC3E}">
        <p14:creationId xmlns="" xmlns:p14="http://schemas.microsoft.com/office/powerpoint/2010/main" val="4056775459"/>
      </p:ext>
    </p:extLst>
  </p:cSld>
  <p:clrMapOvr>
    <a:masterClrMapping/>
  </p:clrMapOvr>
  <p:transition>
    <p:random/>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814BF0F6-25EE-4841-B96C-2D448D74A81D}"/>
              </a:ext>
            </a:extLst>
          </p:cNvPr>
          <p:cNvSpPr>
            <a:spLocks noGrp="1"/>
          </p:cNvSpPr>
          <p:nvPr>
            <p:ph type="title"/>
          </p:nvPr>
        </p:nvSpPr>
        <p:spPr/>
        <p:txBody>
          <a:bodyPr/>
          <a:lstStyle/>
          <a:p>
            <a:r>
              <a:rPr lang="en-US" dirty="0"/>
              <a:t>Identifying a Lease	</a:t>
            </a:r>
          </a:p>
        </p:txBody>
      </p:sp>
      <p:sp>
        <p:nvSpPr>
          <p:cNvPr id="5" name="Text Placeholder 3">
            <a:extLst>
              <a:ext uri="{FF2B5EF4-FFF2-40B4-BE49-F238E27FC236}">
                <a16:creationId xmlns="" xmlns:a16="http://schemas.microsoft.com/office/drawing/2014/main" id="{8CD74BC6-0734-404B-8E87-8A231CF994B1}"/>
              </a:ext>
            </a:extLst>
          </p:cNvPr>
          <p:cNvSpPr>
            <a:spLocks noGrp="1"/>
          </p:cNvSpPr>
          <p:nvPr>
            <p:ph idx="1"/>
          </p:nvPr>
        </p:nvSpPr>
        <p:spPr>
          <a:xfrm>
            <a:off x="457200" y="1600201"/>
            <a:ext cx="8229600" cy="1600199"/>
          </a:xfrm>
          <a:solidFill>
            <a:srgbClr val="002060"/>
          </a:solidFill>
        </p:spPr>
        <p:style>
          <a:lnRef idx="0">
            <a:schemeClr val="accent2"/>
          </a:lnRef>
          <a:fillRef idx="3">
            <a:schemeClr val="accent2"/>
          </a:fillRef>
          <a:effectRef idx="3">
            <a:schemeClr val="accent2"/>
          </a:effectRef>
          <a:fontRef idx="minor">
            <a:schemeClr val="lt1"/>
          </a:fontRef>
        </p:style>
        <p:txBody>
          <a:bodyPr/>
          <a:lstStyle/>
          <a:p>
            <a:pPr marL="0" indent="0" algn="ctr">
              <a:buNone/>
            </a:pPr>
            <a:r>
              <a:rPr lang="en-US" sz="2000" b="1" dirty="0">
                <a:latin typeface="Gill Sans MT" panose="020B0502020104020203" pitchFamily="34" charset="0"/>
              </a:rPr>
              <a:t>Lease</a:t>
            </a:r>
          </a:p>
          <a:p>
            <a:pPr marL="0" indent="0" algn="ctr">
              <a:buNone/>
            </a:pPr>
            <a:r>
              <a:rPr lang="en-US" sz="2000" b="1" dirty="0">
                <a:latin typeface="Gill Sans MT" panose="020B0502020104020203" pitchFamily="34" charset="0"/>
              </a:rPr>
              <a:t>A contract, or part of a contract, that conveys the right to control the use of identified property, plant, or equipment (an identified asset) for a period of time in exchange for consideration</a:t>
            </a:r>
          </a:p>
          <a:p>
            <a:endParaRPr lang="en-US" dirty="0"/>
          </a:p>
        </p:txBody>
      </p:sp>
      <p:sp>
        <p:nvSpPr>
          <p:cNvPr id="6" name="Rectangle 5">
            <a:extLst>
              <a:ext uri="{FF2B5EF4-FFF2-40B4-BE49-F238E27FC236}">
                <a16:creationId xmlns="" xmlns:a16="http://schemas.microsoft.com/office/drawing/2014/main" id="{78713BE5-3DB5-4EC3-9574-71471566D476}"/>
              </a:ext>
            </a:extLst>
          </p:cNvPr>
          <p:cNvSpPr/>
          <p:nvPr/>
        </p:nvSpPr>
        <p:spPr>
          <a:xfrm>
            <a:off x="609600" y="3535363"/>
            <a:ext cx="7924800" cy="1938992"/>
          </a:xfrm>
          <a:prstGeom prst="rect">
            <a:avLst/>
          </a:prstGeom>
        </p:spPr>
        <p:txBody>
          <a:bodyPr wrap="square">
            <a:spAutoFit/>
          </a:bodyPr>
          <a:lstStyle/>
          <a:p>
            <a:r>
              <a:rPr lang="en-US" sz="2000" dirty="0">
                <a:latin typeface="Gill Sans MT" panose="020B0502020104020203" pitchFamily="34" charset="0"/>
              </a:rPr>
              <a:t>Determine at inception based upon:</a:t>
            </a:r>
          </a:p>
          <a:p>
            <a:pPr lvl="1"/>
            <a:r>
              <a:rPr lang="en-US" sz="2000" dirty="0">
                <a:latin typeface="Gill Sans MT" panose="020B0502020104020203" pitchFamily="34" charset="0"/>
              </a:rPr>
              <a:t>Whether contract fulfillment depends on use of an </a:t>
            </a:r>
            <a:r>
              <a:rPr lang="en-US" sz="2000" i="1" dirty="0">
                <a:latin typeface="Gill Sans MT" panose="020B0502020104020203" pitchFamily="34" charset="0"/>
              </a:rPr>
              <a:t>identified asset</a:t>
            </a:r>
            <a:r>
              <a:rPr lang="en-US" sz="2000" i="1" dirty="0">
                <a:solidFill>
                  <a:srgbClr val="ED1A3B"/>
                </a:solidFill>
                <a:latin typeface="Gill Sans MT" panose="020B0502020104020203" pitchFamily="34" charset="0"/>
              </a:rPr>
              <a:t>*</a:t>
            </a:r>
          </a:p>
          <a:p>
            <a:pPr lvl="1"/>
            <a:r>
              <a:rPr lang="en-US" sz="2000" dirty="0">
                <a:latin typeface="Gill Sans MT" panose="020B0502020104020203" pitchFamily="34" charset="0"/>
              </a:rPr>
              <a:t>Whether contract conveys right to control use of identified asset for consideration for a time period</a:t>
            </a:r>
          </a:p>
          <a:p>
            <a:endParaRPr lang="en-US" sz="2000" dirty="0">
              <a:latin typeface="Gill Sans MT" panose="020B0502020104020203" pitchFamily="34" charset="0"/>
            </a:endParaRPr>
          </a:p>
          <a:p>
            <a:r>
              <a:rPr lang="en-US" sz="2000" dirty="0">
                <a:solidFill>
                  <a:srgbClr val="ED1A3B"/>
                </a:solidFill>
                <a:latin typeface="Gill Sans MT" panose="020B0502020104020203" pitchFamily="34" charset="0"/>
              </a:rPr>
              <a:t>*</a:t>
            </a:r>
            <a:r>
              <a:rPr lang="en-US" sz="2000" dirty="0">
                <a:latin typeface="Gill Sans MT" panose="020B0502020104020203" pitchFamily="34" charset="0"/>
              </a:rPr>
              <a:t> Consider whether supplier has </a:t>
            </a:r>
            <a:r>
              <a:rPr lang="en-US" sz="2000" i="1" dirty="0">
                <a:latin typeface="Gill Sans MT" panose="020B0502020104020203" pitchFamily="34" charset="0"/>
              </a:rPr>
              <a:t>substantive right of substitution</a:t>
            </a:r>
          </a:p>
        </p:txBody>
      </p:sp>
      <p:sp>
        <p:nvSpPr>
          <p:cNvPr id="3" name="Slide Number Placeholder 2">
            <a:extLst>
              <a:ext uri="{FF2B5EF4-FFF2-40B4-BE49-F238E27FC236}">
                <a16:creationId xmlns="" xmlns:a16="http://schemas.microsoft.com/office/drawing/2014/main" id="{D3F6BF9B-7239-42C0-A847-BB2F98B1E169}"/>
              </a:ext>
            </a:extLst>
          </p:cNvPr>
          <p:cNvSpPr>
            <a:spLocks noGrp="1"/>
          </p:cNvSpPr>
          <p:nvPr>
            <p:ph type="sldNum" sz="quarter" idx="11"/>
          </p:nvPr>
        </p:nvSpPr>
        <p:spPr/>
        <p:txBody>
          <a:bodyPr/>
          <a:lstStyle/>
          <a:p>
            <a:pPr>
              <a:defRPr/>
            </a:pPr>
            <a:fld id="{216B27D4-CED2-4587-A6F8-29C0030BA98B}" type="slidenum">
              <a:rPr lang="en-US" smtClean="0"/>
              <a:pPr>
                <a:defRPr/>
              </a:pPr>
              <a:t>9</a:t>
            </a:fld>
            <a:endParaRPr lang="en-US" dirty="0"/>
          </a:p>
        </p:txBody>
      </p:sp>
    </p:spTree>
    <p:extLst>
      <p:ext uri="{BB962C8B-B14F-4D97-AF65-F5344CB8AC3E}">
        <p14:creationId xmlns="" xmlns:p14="http://schemas.microsoft.com/office/powerpoint/2010/main" val="2428137966"/>
      </p:ext>
    </p:extLst>
  </p:cSld>
  <p:clrMapOvr>
    <a:masterClrMapping/>
  </p:clrMapOvr>
  <p:transition>
    <p:random/>
  </p:transition>
</p:sld>
</file>

<file path=ppt/theme/theme1.xml><?xml version="1.0" encoding="utf-8"?>
<a:theme xmlns:a="http://schemas.openxmlformats.org/drawingml/2006/main" name="Default Design">
  <a:themeElements>
    <a:clrScheme name="Custom 1">
      <a:dk1>
        <a:srgbClr val="19194C"/>
      </a:dk1>
      <a:lt1>
        <a:srgbClr val="FFFFFF"/>
      </a:lt1>
      <a:dk2>
        <a:srgbClr val="3F3F3F"/>
      </a:dk2>
      <a:lt2>
        <a:srgbClr val="808080"/>
      </a:lt2>
      <a:accent1>
        <a:srgbClr val="BBE0E3"/>
      </a:accent1>
      <a:accent2>
        <a:srgbClr val="333399"/>
      </a:accent2>
      <a:accent3>
        <a:srgbClr val="FFFFFF"/>
      </a:accent3>
      <a:accent4>
        <a:srgbClr val="336699"/>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5549</TotalTime>
  <Words>3684</Words>
  <Application>Microsoft Office PowerPoint</Application>
  <PresentationFormat>On-screen Show (4:3)</PresentationFormat>
  <Paragraphs>482</Paragraphs>
  <Slides>50</Slides>
  <Notes>12</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50</vt:i4>
      </vt:variant>
    </vt:vector>
  </HeadingPairs>
  <TitlesOfParts>
    <vt:vector size="52" baseType="lpstr">
      <vt:lpstr>Default Design</vt:lpstr>
      <vt:lpstr>Worksheet</vt:lpstr>
      <vt:lpstr>Slide 1</vt:lpstr>
      <vt:lpstr>New Lease Standard  ASC Topic 842 </vt:lpstr>
      <vt:lpstr>Randy Watkins</vt:lpstr>
      <vt:lpstr>Sean Searley</vt:lpstr>
      <vt:lpstr>Learning Objectives</vt:lpstr>
      <vt:lpstr>Overview</vt:lpstr>
      <vt:lpstr>Overview</vt:lpstr>
      <vt:lpstr>Lessee Accounting</vt:lpstr>
      <vt:lpstr>Identifying a Lease </vt:lpstr>
      <vt:lpstr>Identifying a Lease</vt:lpstr>
      <vt:lpstr>Identifying a Lease: Fiber Optic Cables</vt:lpstr>
      <vt:lpstr>Identifying a Lease: Fiber Optic Cables</vt:lpstr>
      <vt:lpstr>Multiple Arrangements</vt:lpstr>
      <vt:lpstr>Lessee Accounting</vt:lpstr>
      <vt:lpstr>Lease Classification</vt:lpstr>
      <vt:lpstr>Short Term Leases</vt:lpstr>
      <vt:lpstr>Lease Term and Payments </vt:lpstr>
      <vt:lpstr>Lessee Accounting</vt:lpstr>
      <vt:lpstr>Lease Term</vt:lpstr>
      <vt:lpstr>Lessee Accounting</vt:lpstr>
      <vt:lpstr>Lease Payments</vt:lpstr>
      <vt:lpstr>Lease Term and Payments: Retail Store</vt:lpstr>
      <vt:lpstr>Lease Term and Payments: Retail Store</vt:lpstr>
      <vt:lpstr>Initial Direct Costs</vt:lpstr>
      <vt:lpstr>Lessee Accounting</vt:lpstr>
      <vt:lpstr>Lessee Accounting</vt:lpstr>
      <vt:lpstr>Lessee Accounting</vt:lpstr>
      <vt:lpstr>Slide 28</vt:lpstr>
      <vt:lpstr>Slide 29</vt:lpstr>
      <vt:lpstr>Slide 30</vt:lpstr>
      <vt:lpstr>Slide 31</vt:lpstr>
      <vt:lpstr>Slide 32</vt:lpstr>
      <vt:lpstr>Slide 33</vt:lpstr>
      <vt:lpstr>Lease Modification</vt:lpstr>
      <vt:lpstr>Lease Modification: Office Space</vt:lpstr>
      <vt:lpstr>Lease Modification: Office Space</vt:lpstr>
      <vt:lpstr>Lessor Accounting</vt:lpstr>
      <vt:lpstr>Lessor Accounting</vt:lpstr>
      <vt:lpstr>Lessor Accounting</vt:lpstr>
      <vt:lpstr>Lease Receivable</vt:lpstr>
      <vt:lpstr>Collectability Not Assured at Commencement </vt:lpstr>
      <vt:lpstr>Variable Lease Payments</vt:lpstr>
      <vt:lpstr>Other Considerations</vt:lpstr>
      <vt:lpstr>Lessee Disclosures</vt:lpstr>
      <vt:lpstr>Lessor Disclosures</vt:lpstr>
      <vt:lpstr>Transition</vt:lpstr>
      <vt:lpstr>Transition Consideration</vt:lpstr>
      <vt:lpstr>Questions?</vt:lpstr>
      <vt:lpstr>Thank you!</vt:lpstr>
      <vt:lpstr>CPE Code Word – “momentum”</vt:lpstr>
    </vt:vector>
  </TitlesOfParts>
  <Company>Anton Collins Mitchell LLP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Strategic Themes</dc:title>
  <dc:creator>Max Tyler</dc:creator>
  <cp:lastModifiedBy>Jeremiah Wolcott</cp:lastModifiedBy>
  <cp:revision>617</cp:revision>
  <cp:lastPrinted>2017-11-27T22:37:52Z</cp:lastPrinted>
  <dcterms:created xsi:type="dcterms:W3CDTF">2005-10-12T21:57:50Z</dcterms:created>
  <dcterms:modified xsi:type="dcterms:W3CDTF">2018-09-20T06:33:33Z</dcterms:modified>
</cp:coreProperties>
</file>