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1"/>
  </p:notesMasterIdLst>
  <p:sldIdLst>
    <p:sldId id="354" r:id="rId2"/>
    <p:sldId id="256" r:id="rId3"/>
    <p:sldId id="257" r:id="rId4"/>
    <p:sldId id="263" r:id="rId5"/>
    <p:sldId id="258" r:id="rId6"/>
    <p:sldId id="337" r:id="rId7"/>
    <p:sldId id="339" r:id="rId8"/>
    <p:sldId id="331" r:id="rId9"/>
    <p:sldId id="259" r:id="rId10"/>
    <p:sldId id="332" r:id="rId11"/>
    <p:sldId id="336" r:id="rId12"/>
    <p:sldId id="334" r:id="rId13"/>
    <p:sldId id="265" r:id="rId14"/>
    <p:sldId id="264" r:id="rId15"/>
    <p:sldId id="261" r:id="rId16"/>
    <p:sldId id="262" r:id="rId17"/>
    <p:sldId id="266" r:id="rId18"/>
    <p:sldId id="330" r:id="rId19"/>
    <p:sldId id="347" r:id="rId20"/>
    <p:sldId id="269" r:id="rId21"/>
    <p:sldId id="267" r:id="rId22"/>
    <p:sldId id="343" r:id="rId23"/>
    <p:sldId id="345" r:id="rId24"/>
    <p:sldId id="329" r:id="rId25"/>
    <p:sldId id="346" r:id="rId26"/>
    <p:sldId id="348" r:id="rId27"/>
    <p:sldId id="353" r:id="rId28"/>
    <p:sldId id="349" r:id="rId29"/>
    <p:sldId id="270" r:id="rId30"/>
    <p:sldId id="350" r:id="rId31"/>
    <p:sldId id="268" r:id="rId32"/>
    <p:sldId id="340" r:id="rId33"/>
    <p:sldId id="341" r:id="rId34"/>
    <p:sldId id="342" r:id="rId35"/>
    <p:sldId id="351" r:id="rId36"/>
    <p:sldId id="272" r:id="rId37"/>
    <p:sldId id="352" r:id="rId38"/>
    <p:sldId id="271" r:id="rId39"/>
    <p:sldId id="355" r:id="rId4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875"/>
    <a:srgbClr val="808000"/>
    <a:srgbClr val="336600"/>
    <a:srgbClr val="666633"/>
    <a:srgbClr val="008000"/>
    <a:srgbClr val="339966"/>
    <a:srgbClr val="009900"/>
    <a:srgbClr val="33CC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varScale="1">
        <p:scale>
          <a:sx n="73" d="100"/>
          <a:sy n="73" d="100"/>
        </p:scale>
        <p:origin x="-1320" y="-10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F063ABD7-0BED-4A2F-9DED-E947CCEED227}" type="datetimeFigureOut">
              <a:rPr lang="en-US" smtClean="0"/>
              <a:pPr/>
              <a:t>9/20/2018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A2BFDEF6-5D92-4E9D-BA50-C338A34CC1CF}" type="slidenum">
              <a:rPr lang="en-US" smtClean="0"/>
              <a:pPr/>
              <a:t>‹#›</a:t>
            </a:fld>
            <a:endParaRPr lang="en-US"/>
          </a:p>
        </p:txBody>
      </p:sp>
    </p:spTree>
    <p:extLst>
      <p:ext uri="{BB962C8B-B14F-4D97-AF65-F5344CB8AC3E}">
        <p14:creationId xmlns:p14="http://schemas.microsoft.com/office/powerpoint/2010/main" xmlns="" val="1559929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D0097D-36B4-4E90-8851-43BD26FF3E4B}" type="slidenum">
              <a:rPr lang="en-US" smtClean="0"/>
              <a:pPr/>
              <a:t>24</a:t>
            </a:fld>
            <a:endParaRPr lang="en-US"/>
          </a:p>
        </p:txBody>
      </p:sp>
    </p:spTree>
    <p:extLst>
      <p:ext uri="{BB962C8B-B14F-4D97-AF65-F5344CB8AC3E}">
        <p14:creationId xmlns:p14="http://schemas.microsoft.com/office/powerpoint/2010/main" xmlns="" val="485466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4E3BEB-C2EA-46C5-99B5-0E8E6D0130F7}"/>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xmlns="" id="{266E3DD5-95E8-4944-A7A9-36AB2EF786F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xmlns="" id="{171ACC42-CDC8-4F3A-8F18-0D067AB1376E}"/>
              </a:ext>
            </a:extLst>
          </p:cNvPr>
          <p:cNvSpPr>
            <a:spLocks noGrp="1"/>
          </p:cNvSpPr>
          <p:nvPr>
            <p:ph type="dt" sz="half" idx="10"/>
          </p:nvPr>
        </p:nvSpPr>
        <p:spPr/>
        <p:txBody>
          <a:bodyPr/>
          <a:lstStyle/>
          <a:p>
            <a:pPr>
              <a:defRPr/>
            </a:pPr>
            <a:fld id="{9654E00B-2099-4FAD-BBFA-2E6E6FAE740C}"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0FC132CA-0AA4-49B0-91B5-58512A06D612}"/>
              </a:ext>
            </a:extLst>
          </p:cNvPr>
          <p:cNvSpPr>
            <a:spLocks noGrp="1"/>
          </p:cNvSpPr>
          <p:nvPr>
            <p:ph type="ftr" sz="quarter" idx="11"/>
          </p:nvPr>
        </p:nvSpPr>
        <p:spPr>
          <a:xfrm>
            <a:off x="3963229" y="6370983"/>
            <a:ext cx="439807" cy="365125"/>
          </a:xfrm>
        </p:spPr>
        <p:txBody>
          <a:bodyPr/>
          <a:lstStyle/>
          <a:p>
            <a:pPr>
              <a:defRPr/>
            </a:pPr>
            <a:endParaRPr lang="en-US" dirty="0"/>
          </a:p>
        </p:txBody>
      </p:sp>
    </p:spTree>
    <p:extLst>
      <p:ext uri="{BB962C8B-B14F-4D97-AF65-F5344CB8AC3E}">
        <p14:creationId xmlns:p14="http://schemas.microsoft.com/office/powerpoint/2010/main" xmlns="" val="248687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5942BA-1DA5-4D87-8757-D46B652537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C2D658F3-1922-49AC-9CC5-E0E8CD5A044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BF3F258-C713-4DFD-93E2-112E017E49C5}"/>
              </a:ext>
            </a:extLst>
          </p:cNvPr>
          <p:cNvSpPr>
            <a:spLocks noGrp="1"/>
          </p:cNvSpPr>
          <p:nvPr>
            <p:ph type="dt" sz="half" idx="10"/>
          </p:nvPr>
        </p:nvSpPr>
        <p:spPr/>
        <p:txBody>
          <a:bodyPr/>
          <a:lstStyle/>
          <a:p>
            <a:pPr>
              <a:defRPr/>
            </a:pPr>
            <a:fld id="{B9706A35-F617-437E-BB55-63785D423253}"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D8742B83-8C26-49F8-B65E-499A02855C9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xmlns="" id="{982AE17A-B192-44FE-8832-5C83F2661C8D}"/>
              </a:ext>
            </a:extLst>
          </p:cNvPr>
          <p:cNvSpPr>
            <a:spLocks noGrp="1"/>
          </p:cNvSpPr>
          <p:nvPr>
            <p:ph type="sldNum" sz="quarter" idx="12"/>
          </p:nvPr>
        </p:nvSpPr>
        <p:spPr/>
        <p:txBody>
          <a:bodyPr/>
          <a:lstStyle/>
          <a:p>
            <a:pPr>
              <a:defRPr/>
            </a:pPr>
            <a:fld id="{22F0DE13-A55C-9141-A2B5-285834D6BC8B}" type="slidenum">
              <a:rPr lang="en-US" smtClean="0"/>
              <a:pPr>
                <a:defRPr/>
              </a:pPr>
              <a:t>‹#›</a:t>
            </a:fld>
            <a:endParaRPr lang="en-US"/>
          </a:p>
        </p:txBody>
      </p:sp>
    </p:spTree>
    <p:extLst>
      <p:ext uri="{BB962C8B-B14F-4D97-AF65-F5344CB8AC3E}">
        <p14:creationId xmlns:p14="http://schemas.microsoft.com/office/powerpoint/2010/main" xmlns="" val="2929941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6FA95418-3DFA-41CC-B0E9-988BB5938B65}"/>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B8084B91-27D0-44E8-BC09-F5A75646D8BA}"/>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C64E737-8D89-4F16-924D-565AF46143AE}"/>
              </a:ext>
            </a:extLst>
          </p:cNvPr>
          <p:cNvSpPr>
            <a:spLocks noGrp="1"/>
          </p:cNvSpPr>
          <p:nvPr>
            <p:ph type="dt" sz="half" idx="10"/>
          </p:nvPr>
        </p:nvSpPr>
        <p:spPr/>
        <p:txBody>
          <a:bodyPr/>
          <a:lstStyle/>
          <a:p>
            <a:pPr>
              <a:defRPr/>
            </a:pPr>
            <a:fld id="{A61F0A91-7380-4A4E-B755-ED7B1ADC6B6A}"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BDD03272-B6F2-49EC-A61C-DF1E42BA569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xmlns="" id="{E5D9B021-8E53-4C91-BAAA-30924D2223ED}"/>
              </a:ext>
            </a:extLst>
          </p:cNvPr>
          <p:cNvSpPr>
            <a:spLocks noGrp="1"/>
          </p:cNvSpPr>
          <p:nvPr>
            <p:ph type="sldNum" sz="quarter" idx="12"/>
          </p:nvPr>
        </p:nvSpPr>
        <p:spPr/>
        <p:txBody>
          <a:bodyPr/>
          <a:lstStyle/>
          <a:p>
            <a:pPr>
              <a:defRPr/>
            </a:pPr>
            <a:fld id="{06ED6905-A8FB-A344-AD2F-75AC99D85F5E}" type="slidenum">
              <a:rPr lang="en-US" smtClean="0"/>
              <a:pPr>
                <a:defRPr/>
              </a:pPr>
              <a:t>‹#›</a:t>
            </a:fld>
            <a:endParaRPr lang="en-US"/>
          </a:p>
        </p:txBody>
      </p:sp>
    </p:spTree>
    <p:extLst>
      <p:ext uri="{BB962C8B-B14F-4D97-AF65-F5344CB8AC3E}">
        <p14:creationId xmlns:p14="http://schemas.microsoft.com/office/powerpoint/2010/main" xmlns="" val="3512449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8B6FBBF-8254-407E-99AD-6BF7B672A714}" type="datetime1">
              <a:rPr lang="en-US" smtClean="0"/>
              <a:pPr>
                <a:defRPr/>
              </a:pPr>
              <a:t>9/20/2018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817452" y="6483236"/>
            <a:ext cx="2133600" cy="602316"/>
          </a:xfrm>
        </p:spPr>
        <p:txBody>
          <a:bodyPr/>
          <a:lstStyle>
            <a:lvl1pPr>
              <a:defRPr/>
            </a:lvl1pPr>
          </a:lstStyle>
          <a:p>
            <a:pPr>
              <a:defRPr/>
            </a:pPr>
            <a:fld id="{BEE840BD-08B4-F64F-BCDA-A1A7AFC569C1}" type="slidenum">
              <a:rPr lang="en-US"/>
              <a:pPr>
                <a:defRPr/>
              </a:pPr>
              <a:t>‹#›</a:t>
            </a:fld>
            <a:endParaRPr lang="en-US" dirty="0"/>
          </a:p>
        </p:txBody>
      </p:sp>
    </p:spTree>
    <p:extLst>
      <p:ext uri="{BB962C8B-B14F-4D97-AF65-F5344CB8AC3E}">
        <p14:creationId xmlns:p14="http://schemas.microsoft.com/office/powerpoint/2010/main" xmlns="" val="256960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2BC444-3299-4F03-B2D8-A64CED594C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9981AE1-0713-4D7C-9E07-EEDBC150C83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E7451AC-84C4-4562-91E4-838A627ABD8E}"/>
              </a:ext>
            </a:extLst>
          </p:cNvPr>
          <p:cNvSpPr>
            <a:spLocks noGrp="1"/>
          </p:cNvSpPr>
          <p:nvPr>
            <p:ph type="dt" sz="half" idx="10"/>
          </p:nvPr>
        </p:nvSpPr>
        <p:spPr/>
        <p:txBody>
          <a:bodyPr/>
          <a:lstStyle/>
          <a:p>
            <a:pPr>
              <a:defRPr/>
            </a:pPr>
            <a:fld id="{D9F3BB49-5067-4C9B-9E28-DBCAD7D3E6D6}"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94254E0B-5472-47ED-882A-0F332B6F8944}"/>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xmlns="" id="{314CC762-677F-42B1-9F78-20C5198E519C}"/>
              </a:ext>
            </a:extLst>
          </p:cNvPr>
          <p:cNvSpPr>
            <a:spLocks noGrp="1"/>
          </p:cNvSpPr>
          <p:nvPr>
            <p:ph type="sldNum" sz="quarter" idx="12"/>
          </p:nvPr>
        </p:nvSpPr>
        <p:spPr/>
        <p:txBody>
          <a:bodyPr/>
          <a:lstStyle/>
          <a:p>
            <a:fld id="{722EFE8A-CD63-4BDB-9356-8B0FD6318CBC}" type="slidenum">
              <a:rPr lang="en-US" smtClean="0"/>
              <a:pPr/>
              <a:t>‹#›</a:t>
            </a:fld>
            <a:endParaRPr lang="en-US"/>
          </a:p>
        </p:txBody>
      </p:sp>
    </p:spTree>
    <p:extLst>
      <p:ext uri="{BB962C8B-B14F-4D97-AF65-F5344CB8AC3E}">
        <p14:creationId xmlns:p14="http://schemas.microsoft.com/office/powerpoint/2010/main" xmlns="" val="4127530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2B7052-8CFC-49CC-A43A-99A42EF3CEEE}"/>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xmlns="" id="{0E789405-63B9-41DC-BCA1-5707E2DA5979}"/>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9187F60D-5768-453E-92C6-3EC2BF0276BD}"/>
              </a:ext>
            </a:extLst>
          </p:cNvPr>
          <p:cNvSpPr>
            <a:spLocks noGrp="1"/>
          </p:cNvSpPr>
          <p:nvPr>
            <p:ph type="dt" sz="half" idx="10"/>
          </p:nvPr>
        </p:nvSpPr>
        <p:spPr/>
        <p:txBody>
          <a:bodyPr/>
          <a:lstStyle/>
          <a:p>
            <a:pPr>
              <a:defRPr/>
            </a:pPr>
            <a:fld id="{5209C965-C6BE-4660-9AFD-B5C27BB3C7ED}"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FFBBCF74-00E4-49A4-99EF-1E2555E72990}"/>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xmlns="" id="{74402DE5-0FB5-4D92-814D-165ADF8F3B78}"/>
              </a:ext>
            </a:extLst>
          </p:cNvPr>
          <p:cNvSpPr>
            <a:spLocks noGrp="1"/>
          </p:cNvSpPr>
          <p:nvPr>
            <p:ph type="sldNum" sz="quarter" idx="12"/>
          </p:nvPr>
        </p:nvSpPr>
        <p:spPr/>
        <p:txBody>
          <a:bodyPr/>
          <a:lstStyle/>
          <a:p>
            <a:pPr>
              <a:defRPr/>
            </a:pPr>
            <a:fld id="{2B956B2E-60FA-CE47-BD3F-B7B05E829ECE}" type="slidenum">
              <a:rPr lang="en-US" smtClean="0"/>
              <a:pPr>
                <a:defRPr/>
              </a:pPr>
              <a:t>‹#›</a:t>
            </a:fld>
            <a:endParaRPr lang="en-US"/>
          </a:p>
        </p:txBody>
      </p:sp>
    </p:spTree>
    <p:extLst>
      <p:ext uri="{BB962C8B-B14F-4D97-AF65-F5344CB8AC3E}">
        <p14:creationId xmlns:p14="http://schemas.microsoft.com/office/powerpoint/2010/main" xmlns="" val="1757478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78CF42-C7EA-4640-B444-B896FE628D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2F913F8-2C5A-47FC-8BFA-F7BA0194FEED}"/>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24708D09-E3E6-4137-A587-9F7283A73E4C}"/>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03F4709E-1902-4C08-BB4C-3338B3C47BD4}"/>
              </a:ext>
            </a:extLst>
          </p:cNvPr>
          <p:cNvSpPr>
            <a:spLocks noGrp="1"/>
          </p:cNvSpPr>
          <p:nvPr>
            <p:ph type="dt" sz="half" idx="10"/>
          </p:nvPr>
        </p:nvSpPr>
        <p:spPr/>
        <p:txBody>
          <a:bodyPr/>
          <a:lstStyle/>
          <a:p>
            <a:pPr>
              <a:defRPr/>
            </a:pPr>
            <a:fld id="{22A18AF5-12BB-46F1-8C98-03B380A933CF}" type="datetime1">
              <a:rPr lang="en-US" smtClean="0"/>
              <a:pPr>
                <a:defRPr/>
              </a:pPr>
              <a:t>9/20/2018</a:t>
            </a:fld>
            <a:endParaRPr lang="en-US"/>
          </a:p>
        </p:txBody>
      </p:sp>
      <p:sp>
        <p:nvSpPr>
          <p:cNvPr id="6" name="Footer Placeholder 5">
            <a:extLst>
              <a:ext uri="{FF2B5EF4-FFF2-40B4-BE49-F238E27FC236}">
                <a16:creationId xmlns:a16="http://schemas.microsoft.com/office/drawing/2014/main" xmlns="" id="{FCF83F19-BA3C-4CF1-94ED-84D09A29360D}"/>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xmlns="" id="{96093CE2-E63B-4AF9-9416-841A843E9B54}"/>
              </a:ext>
            </a:extLst>
          </p:cNvPr>
          <p:cNvSpPr>
            <a:spLocks noGrp="1"/>
          </p:cNvSpPr>
          <p:nvPr>
            <p:ph type="sldNum" sz="quarter" idx="12"/>
          </p:nvPr>
        </p:nvSpPr>
        <p:spPr/>
        <p:txBody>
          <a:bodyPr/>
          <a:lstStyle/>
          <a:p>
            <a:pPr>
              <a:defRPr/>
            </a:pPr>
            <a:fld id="{5FE0ACE8-6A72-4147-8C33-7029ED5E17BB}" type="slidenum">
              <a:rPr lang="en-US" smtClean="0"/>
              <a:pPr>
                <a:defRPr/>
              </a:pPr>
              <a:t>‹#›</a:t>
            </a:fld>
            <a:endParaRPr lang="en-US"/>
          </a:p>
        </p:txBody>
      </p:sp>
    </p:spTree>
    <p:extLst>
      <p:ext uri="{BB962C8B-B14F-4D97-AF65-F5344CB8AC3E}">
        <p14:creationId xmlns:p14="http://schemas.microsoft.com/office/powerpoint/2010/main" xmlns="" val="1586557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CB8677-2BA0-45FA-A3FC-E5CAA7B07D8F}"/>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6E4F59E-E197-482E-B313-2E4F2AEFF87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xmlns="" id="{101318DC-2D27-497E-A002-EC05EFC89847}"/>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E9F3B44E-F2C7-4219-8962-DFBC93646B2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xmlns="" id="{65A2212A-B885-4CCF-A0C4-8699E58B127B}"/>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A0F4C4B8-E792-4AFB-ADF8-E72D5D5F710A}"/>
              </a:ext>
            </a:extLst>
          </p:cNvPr>
          <p:cNvSpPr>
            <a:spLocks noGrp="1"/>
          </p:cNvSpPr>
          <p:nvPr>
            <p:ph type="dt" sz="half" idx="10"/>
          </p:nvPr>
        </p:nvSpPr>
        <p:spPr/>
        <p:txBody>
          <a:bodyPr/>
          <a:lstStyle/>
          <a:p>
            <a:pPr>
              <a:defRPr/>
            </a:pPr>
            <a:fld id="{8AFC461D-2E21-4759-A350-04B04F600527}" type="datetime1">
              <a:rPr lang="en-US" smtClean="0"/>
              <a:pPr>
                <a:defRPr/>
              </a:pPr>
              <a:t>9/20/2018</a:t>
            </a:fld>
            <a:endParaRPr lang="en-US"/>
          </a:p>
        </p:txBody>
      </p:sp>
      <p:sp>
        <p:nvSpPr>
          <p:cNvPr id="8" name="Footer Placeholder 7">
            <a:extLst>
              <a:ext uri="{FF2B5EF4-FFF2-40B4-BE49-F238E27FC236}">
                <a16:creationId xmlns:a16="http://schemas.microsoft.com/office/drawing/2014/main" xmlns="" id="{5215B9F2-DAED-4A4A-A86D-0C5FD19279FE}"/>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xmlns="" id="{31CC0CAE-648A-486E-97A3-E3F2C8A7D47C}"/>
              </a:ext>
            </a:extLst>
          </p:cNvPr>
          <p:cNvSpPr>
            <a:spLocks noGrp="1"/>
          </p:cNvSpPr>
          <p:nvPr>
            <p:ph type="sldNum" sz="quarter" idx="12"/>
          </p:nvPr>
        </p:nvSpPr>
        <p:spPr/>
        <p:txBody>
          <a:bodyPr/>
          <a:lstStyle/>
          <a:p>
            <a:pPr>
              <a:defRPr/>
            </a:pPr>
            <a:fld id="{A9624B02-78C9-3541-9426-0C17F0770335}" type="slidenum">
              <a:rPr lang="en-US" smtClean="0"/>
              <a:pPr>
                <a:defRPr/>
              </a:pPr>
              <a:t>‹#›</a:t>
            </a:fld>
            <a:endParaRPr lang="en-US"/>
          </a:p>
        </p:txBody>
      </p:sp>
    </p:spTree>
    <p:extLst>
      <p:ext uri="{BB962C8B-B14F-4D97-AF65-F5344CB8AC3E}">
        <p14:creationId xmlns:p14="http://schemas.microsoft.com/office/powerpoint/2010/main" xmlns="" val="4084589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AF36A-F877-42AC-8900-84CB4F42CB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9AE597E8-799C-4264-A3C4-7E897377CDEF}"/>
              </a:ext>
            </a:extLst>
          </p:cNvPr>
          <p:cNvSpPr>
            <a:spLocks noGrp="1"/>
          </p:cNvSpPr>
          <p:nvPr>
            <p:ph type="dt" sz="half" idx="10"/>
          </p:nvPr>
        </p:nvSpPr>
        <p:spPr/>
        <p:txBody>
          <a:bodyPr/>
          <a:lstStyle/>
          <a:p>
            <a:pPr>
              <a:defRPr/>
            </a:pPr>
            <a:fld id="{EFE2734D-8306-48F0-A0EE-BF254E9CBDA5}" type="datetime1">
              <a:rPr lang="en-US" smtClean="0"/>
              <a:pPr>
                <a:defRPr/>
              </a:pPr>
              <a:t>9/20/2018</a:t>
            </a:fld>
            <a:endParaRPr lang="en-US"/>
          </a:p>
        </p:txBody>
      </p:sp>
      <p:sp>
        <p:nvSpPr>
          <p:cNvPr id="4" name="Footer Placeholder 3">
            <a:extLst>
              <a:ext uri="{FF2B5EF4-FFF2-40B4-BE49-F238E27FC236}">
                <a16:creationId xmlns:a16="http://schemas.microsoft.com/office/drawing/2014/main" xmlns="" id="{32050F8C-E604-4516-A5B6-85E6149EBE04}"/>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xmlns="" id="{3E52B974-0EDA-4F95-BB6F-0989F870A764}"/>
              </a:ext>
            </a:extLst>
          </p:cNvPr>
          <p:cNvSpPr>
            <a:spLocks noGrp="1"/>
          </p:cNvSpPr>
          <p:nvPr>
            <p:ph type="sldNum" sz="quarter" idx="12"/>
          </p:nvPr>
        </p:nvSpPr>
        <p:spPr/>
        <p:txBody>
          <a:bodyPr/>
          <a:lstStyle/>
          <a:p>
            <a:pPr>
              <a:defRPr/>
            </a:pPr>
            <a:fld id="{11DD572B-AD06-E54D-8A9B-2531B6DB6EDC}" type="slidenum">
              <a:rPr lang="en-US" smtClean="0"/>
              <a:pPr>
                <a:defRPr/>
              </a:pPr>
              <a:t>‹#›</a:t>
            </a:fld>
            <a:endParaRPr lang="en-US"/>
          </a:p>
        </p:txBody>
      </p:sp>
    </p:spTree>
    <p:extLst>
      <p:ext uri="{BB962C8B-B14F-4D97-AF65-F5344CB8AC3E}">
        <p14:creationId xmlns:p14="http://schemas.microsoft.com/office/powerpoint/2010/main" xmlns="" val="462356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D30DADC-DE08-4D17-97E7-85575E889D00}"/>
              </a:ext>
            </a:extLst>
          </p:cNvPr>
          <p:cNvSpPr>
            <a:spLocks noGrp="1"/>
          </p:cNvSpPr>
          <p:nvPr>
            <p:ph type="dt" sz="half" idx="10"/>
          </p:nvPr>
        </p:nvSpPr>
        <p:spPr/>
        <p:txBody>
          <a:bodyPr/>
          <a:lstStyle/>
          <a:p>
            <a:pPr>
              <a:defRPr/>
            </a:pPr>
            <a:fld id="{FDD8B4C2-1C44-4916-AA74-03E714C22CF1}" type="datetime1">
              <a:rPr lang="en-US" smtClean="0"/>
              <a:pPr>
                <a:defRPr/>
              </a:pPr>
              <a:t>9/20/2018</a:t>
            </a:fld>
            <a:endParaRPr lang="en-US"/>
          </a:p>
        </p:txBody>
      </p:sp>
      <p:sp>
        <p:nvSpPr>
          <p:cNvPr id="3" name="Footer Placeholder 2">
            <a:extLst>
              <a:ext uri="{FF2B5EF4-FFF2-40B4-BE49-F238E27FC236}">
                <a16:creationId xmlns:a16="http://schemas.microsoft.com/office/drawing/2014/main" xmlns="" id="{532EABE9-9CFE-4FC8-8234-7826A9EDDD6A}"/>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xmlns="" id="{CF0AB2DE-0842-473B-9F30-F326259AC5B4}"/>
              </a:ext>
            </a:extLst>
          </p:cNvPr>
          <p:cNvSpPr>
            <a:spLocks noGrp="1"/>
          </p:cNvSpPr>
          <p:nvPr>
            <p:ph type="sldNum" sz="quarter" idx="12"/>
          </p:nvPr>
        </p:nvSpPr>
        <p:spPr/>
        <p:txBody>
          <a:bodyPr/>
          <a:lstStyle/>
          <a:p>
            <a:pPr>
              <a:defRPr/>
            </a:pPr>
            <a:fld id="{A4439519-0303-BA4A-AA9D-182DB1AAEDC2}" type="slidenum">
              <a:rPr lang="en-US" smtClean="0"/>
              <a:pPr>
                <a:defRPr/>
              </a:pPr>
              <a:t>‹#›</a:t>
            </a:fld>
            <a:endParaRPr lang="en-US"/>
          </a:p>
        </p:txBody>
      </p:sp>
    </p:spTree>
    <p:extLst>
      <p:ext uri="{BB962C8B-B14F-4D97-AF65-F5344CB8AC3E}">
        <p14:creationId xmlns:p14="http://schemas.microsoft.com/office/powerpoint/2010/main" xmlns="" val="3705585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EE2827-E0DE-44A6-9771-6A899A167AC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xmlns="" id="{7A933F8E-0F86-49C7-BC7F-B699EBBD729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20ADF62-772C-48FC-B899-2DEC6B239AB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3CC0E233-5151-442B-909C-D9A67CB4F9C7}"/>
              </a:ext>
            </a:extLst>
          </p:cNvPr>
          <p:cNvSpPr>
            <a:spLocks noGrp="1"/>
          </p:cNvSpPr>
          <p:nvPr>
            <p:ph type="dt" sz="half" idx="10"/>
          </p:nvPr>
        </p:nvSpPr>
        <p:spPr/>
        <p:txBody>
          <a:bodyPr/>
          <a:lstStyle/>
          <a:p>
            <a:pPr>
              <a:defRPr/>
            </a:pPr>
            <a:fld id="{33DE817A-7B3C-4C2B-AE71-12328441255F}" type="datetime1">
              <a:rPr lang="en-US" smtClean="0"/>
              <a:pPr>
                <a:defRPr/>
              </a:pPr>
              <a:t>9/20/2018</a:t>
            </a:fld>
            <a:endParaRPr lang="en-US"/>
          </a:p>
        </p:txBody>
      </p:sp>
      <p:sp>
        <p:nvSpPr>
          <p:cNvPr id="6" name="Footer Placeholder 5">
            <a:extLst>
              <a:ext uri="{FF2B5EF4-FFF2-40B4-BE49-F238E27FC236}">
                <a16:creationId xmlns:a16="http://schemas.microsoft.com/office/drawing/2014/main" xmlns="" id="{8DC439E7-463E-4E79-AB2F-7F985907DCDB}"/>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xmlns="" id="{725402C8-BDB7-4986-AF35-25D0EC61459B}"/>
              </a:ext>
            </a:extLst>
          </p:cNvPr>
          <p:cNvSpPr>
            <a:spLocks noGrp="1"/>
          </p:cNvSpPr>
          <p:nvPr>
            <p:ph type="sldNum" sz="quarter" idx="12"/>
          </p:nvPr>
        </p:nvSpPr>
        <p:spPr/>
        <p:txBody>
          <a:bodyPr/>
          <a:lstStyle/>
          <a:p>
            <a:pPr>
              <a:defRPr/>
            </a:pPr>
            <a:fld id="{FDFFF9F9-A114-6F46-ACA0-9446C70B5C27}" type="slidenum">
              <a:rPr lang="en-US" smtClean="0"/>
              <a:pPr>
                <a:defRPr/>
              </a:pPr>
              <a:t>‹#›</a:t>
            </a:fld>
            <a:endParaRPr lang="en-US"/>
          </a:p>
        </p:txBody>
      </p:sp>
    </p:spTree>
    <p:extLst>
      <p:ext uri="{BB962C8B-B14F-4D97-AF65-F5344CB8AC3E}">
        <p14:creationId xmlns:p14="http://schemas.microsoft.com/office/powerpoint/2010/main" xmlns="" val="707387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D5A462-8CDE-4BED-BB76-0F1F717C994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xmlns="" id="{68AC7B65-9EB2-43AF-8B13-7AAD23845C7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xmlns="" id="{700DD813-4B7E-467C-9B9E-7F4818B6AB2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207BC449-06D5-4F5A-9F21-E0DCB7CE7EE1}"/>
              </a:ext>
            </a:extLst>
          </p:cNvPr>
          <p:cNvSpPr>
            <a:spLocks noGrp="1"/>
          </p:cNvSpPr>
          <p:nvPr>
            <p:ph type="dt" sz="half" idx="10"/>
          </p:nvPr>
        </p:nvSpPr>
        <p:spPr/>
        <p:txBody>
          <a:bodyPr/>
          <a:lstStyle/>
          <a:p>
            <a:pPr>
              <a:defRPr/>
            </a:pPr>
            <a:fld id="{5D809630-3269-48A0-9098-554D4AB59C72}" type="datetime1">
              <a:rPr lang="en-US" smtClean="0"/>
              <a:pPr>
                <a:defRPr/>
              </a:pPr>
              <a:t>9/20/2018</a:t>
            </a:fld>
            <a:endParaRPr lang="en-US"/>
          </a:p>
        </p:txBody>
      </p:sp>
      <p:sp>
        <p:nvSpPr>
          <p:cNvPr id="6" name="Footer Placeholder 5">
            <a:extLst>
              <a:ext uri="{FF2B5EF4-FFF2-40B4-BE49-F238E27FC236}">
                <a16:creationId xmlns:a16="http://schemas.microsoft.com/office/drawing/2014/main" xmlns="" id="{5D6D30D3-CBDB-493E-9C31-7C25F906CD56}"/>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xmlns="" id="{16828514-E526-4B55-A0E4-8559BDB2B758}"/>
              </a:ext>
            </a:extLst>
          </p:cNvPr>
          <p:cNvSpPr>
            <a:spLocks noGrp="1"/>
          </p:cNvSpPr>
          <p:nvPr>
            <p:ph type="sldNum" sz="quarter" idx="12"/>
          </p:nvPr>
        </p:nvSpPr>
        <p:spPr/>
        <p:txBody>
          <a:bodyPr/>
          <a:lstStyle/>
          <a:p>
            <a:pPr>
              <a:defRPr/>
            </a:pPr>
            <a:fld id="{89513142-3529-9145-9220-BE7B31B21DB7}" type="slidenum">
              <a:rPr lang="en-US" smtClean="0"/>
              <a:pPr>
                <a:defRPr/>
              </a:pPr>
              <a:t>‹#›</a:t>
            </a:fld>
            <a:endParaRPr lang="en-US"/>
          </a:p>
        </p:txBody>
      </p:sp>
    </p:spTree>
    <p:extLst>
      <p:ext uri="{BB962C8B-B14F-4D97-AF65-F5344CB8AC3E}">
        <p14:creationId xmlns:p14="http://schemas.microsoft.com/office/powerpoint/2010/main" xmlns="" val="1894165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F996B33-B32B-449E-A6CC-C0208D7DF94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48DB7D0-C8E4-422B-8A26-92641CC948C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9A11ADF-F610-4D77-92EA-4288713B6FF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35F20924-2F58-4FE4-9066-0B5E5136237D}" type="datetime1">
              <a:rPr lang="en-US" smtClean="0"/>
              <a:pPr>
                <a:defRPr/>
              </a:pPr>
              <a:t>9/20/2018</a:t>
            </a:fld>
            <a:endParaRPr lang="en-US"/>
          </a:p>
        </p:txBody>
      </p:sp>
      <p:sp>
        <p:nvSpPr>
          <p:cNvPr id="5" name="Footer Placeholder 4">
            <a:extLst>
              <a:ext uri="{FF2B5EF4-FFF2-40B4-BE49-F238E27FC236}">
                <a16:creationId xmlns:a16="http://schemas.microsoft.com/office/drawing/2014/main" xmlns="" id="{D043B42F-0B6A-4B2E-9582-EA74DB0E55B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xmlns="" id="{15FFB4D5-8F60-46CE-9D54-153C088F3744}"/>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C979E890-DC04-1B49-874A-7DF3E3CD6A11}" type="slidenum">
              <a:rPr lang="en-US" smtClean="0"/>
              <a:pPr>
                <a:defRPr/>
              </a:pPr>
              <a:t>‹#›</a:t>
            </a:fld>
            <a:endParaRPr lang="en-US"/>
          </a:p>
        </p:txBody>
      </p:sp>
      <p:sp>
        <p:nvSpPr>
          <p:cNvPr id="7" name="TextBox 6">
            <a:extLst>
              <a:ext uri="{FF2B5EF4-FFF2-40B4-BE49-F238E27FC236}">
                <a16:creationId xmlns:a16="http://schemas.microsoft.com/office/drawing/2014/main" xmlns="" id="{6EB0ADA2-3895-4667-9255-DFDFD6162FE3}"/>
              </a:ext>
            </a:extLst>
          </p:cNvPr>
          <p:cNvSpPr txBox="1"/>
          <p:nvPr/>
        </p:nvSpPr>
        <p:spPr>
          <a:xfrm>
            <a:off x="0" y="0"/>
            <a:ext cx="9144000" cy="923330"/>
          </a:xfrm>
          <a:prstGeom prst="rect">
            <a:avLst/>
          </a:prstGeom>
          <a:gradFill flip="none" rotWithShape="1">
            <a:gsLst>
              <a:gs pos="0">
                <a:srgbClr val="A5A5A5">
                  <a:lumMod val="5000"/>
                  <a:lumOff val="95000"/>
                </a:srgbClr>
              </a:gs>
              <a:gs pos="74000">
                <a:srgbClr val="A5A5A5">
                  <a:lumMod val="45000"/>
                  <a:lumOff val="55000"/>
                </a:srgbClr>
              </a:gs>
              <a:gs pos="83000">
                <a:srgbClr val="A5A5A5">
                  <a:lumMod val="45000"/>
                  <a:lumOff val="55000"/>
                </a:srgbClr>
              </a:gs>
              <a:gs pos="100000">
                <a:srgbClr val="A5A5A5">
                  <a:lumMod val="30000"/>
                  <a:lumOff val="70000"/>
                </a:srgbClr>
              </a:gs>
            </a:gsLst>
            <a:lin ang="16200000" scaled="1"/>
            <a:tileRect/>
          </a:grad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99CC"/>
              </a:solidFill>
              <a:effectLst/>
              <a:uLnTx/>
              <a:uFillTx/>
              <a:latin typeface="Corbel" panose="020B0503020204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5B9BD5">
                    <a:lumMod val="50000"/>
                  </a:srgbClr>
                </a:solidFill>
                <a:effectLst/>
                <a:uLnTx/>
                <a:uFillTx/>
                <a:latin typeface="Corbel" panose="020B0503020204020204" pitchFamily="34" charset="0"/>
              </a:rPr>
              <a:t>CFMA’S 2017 ROCKY MOUNTAIN REGIONAL CONFERENCE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99CC"/>
              </a:solidFill>
              <a:effectLst/>
              <a:uLnTx/>
              <a:uFillTx/>
              <a:latin typeface="Corbel" panose="020B0503020204020204" pitchFamily="34" charset="0"/>
            </a:endParaRPr>
          </a:p>
        </p:txBody>
      </p:sp>
      <p:pic>
        <p:nvPicPr>
          <p:cNvPr id="8" name="Picture 6" descr="Image result for cfma logo without background">
            <a:extLst>
              <a:ext uri="{FF2B5EF4-FFF2-40B4-BE49-F238E27FC236}">
                <a16:creationId xmlns:a16="http://schemas.microsoft.com/office/drawing/2014/main" xmlns="" id="{341A6EC7-138E-4877-878E-2913B4F93F91}"/>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96463" y="147174"/>
            <a:ext cx="643279" cy="628981"/>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a:extLst>
              <a:ext uri="{FF2B5EF4-FFF2-40B4-BE49-F238E27FC236}">
                <a16:creationId xmlns:a16="http://schemas.microsoft.com/office/drawing/2014/main" xmlns="" id="{EFCEDF72-C308-4215-BED7-0C32519E84D6}"/>
              </a:ext>
            </a:extLst>
          </p:cNvPr>
          <p:cNvSpPr txBox="1"/>
          <p:nvPr/>
        </p:nvSpPr>
        <p:spPr>
          <a:xfrm>
            <a:off x="1" y="6200866"/>
            <a:ext cx="9143999" cy="830997"/>
          </a:xfrm>
          <a:prstGeom prst="rect">
            <a:avLst/>
          </a:prstGeom>
          <a:gradFill flip="none" rotWithShape="1">
            <a:gsLst>
              <a:gs pos="0">
                <a:srgbClr val="A5A5A5">
                  <a:lumMod val="5000"/>
                  <a:lumOff val="95000"/>
                </a:srgbClr>
              </a:gs>
              <a:gs pos="74000">
                <a:srgbClr val="A5A5A5">
                  <a:lumMod val="45000"/>
                  <a:lumOff val="55000"/>
                </a:srgbClr>
              </a:gs>
              <a:gs pos="83000">
                <a:srgbClr val="A5A5A5">
                  <a:lumMod val="45000"/>
                  <a:lumOff val="55000"/>
                </a:srgbClr>
              </a:gs>
              <a:gs pos="100000">
                <a:srgbClr val="A5A5A5">
                  <a:lumMod val="30000"/>
                  <a:lumOff val="70000"/>
                </a:srgbClr>
              </a:gs>
            </a:gsLst>
            <a:lin ang="5400000" scaled="1"/>
            <a:tileRect/>
          </a:grad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339966"/>
              </a:solidFill>
              <a:effectLst/>
              <a:uLnTx/>
              <a:uFillTx/>
              <a:latin typeface="Corbel" panose="020B0503020204020204" pitchFamily="34" charset="0"/>
              <a:cs typeface="Dubai Medium" panose="020B0603030403030204" pitchFamily="34" charset="-7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339966"/>
                </a:solidFill>
                <a:effectLst/>
                <a:uLnTx/>
                <a:uFillTx/>
                <a:latin typeface="Corbel" panose="020B0503020204020204" pitchFamily="34" charset="0"/>
                <a:cs typeface="Dubai Medium" panose="020B0603030403030204" pitchFamily="34" charset="-78"/>
              </a:rPr>
              <a:t>BACHELOR GULCH</a:t>
            </a:r>
            <a:r>
              <a:rPr kumimoji="0" lang="en-US" sz="1300" b="1" i="0" u="none" strike="noStrike" kern="0" cap="none" spc="0" normalizeH="0" baseline="0" noProof="0" dirty="0">
                <a:ln>
                  <a:noFill/>
                </a:ln>
                <a:solidFill>
                  <a:srgbClr val="339966"/>
                </a:solidFill>
                <a:effectLst/>
                <a:uLnTx/>
                <a:uFillTx/>
                <a:latin typeface="Corbel" panose="020B0503020204020204" pitchFamily="34" charset="0"/>
              </a:rPr>
              <a:t>          </a:t>
            </a:r>
            <a:r>
              <a:rPr kumimoji="0" lang="en-US" sz="1300" b="1" i="0" u="none" strike="noStrike" kern="0" cap="none" spc="0" normalizeH="0" baseline="0" noProof="0" dirty="0">
                <a:ln>
                  <a:noFill/>
                </a:ln>
                <a:solidFill>
                  <a:srgbClr val="339966"/>
                </a:solidFill>
                <a:effectLst/>
                <a:uLnTx/>
                <a:uFillTx/>
                <a:latin typeface="Corbel" panose="020B0503020204020204" pitchFamily="34" charset="0"/>
                <a:cs typeface="Dubai Medium" panose="020B0603030403030204" pitchFamily="34" charset="-78"/>
              </a:rPr>
              <a:t>NOVEMBER 16-17, 2017</a:t>
            </a:r>
            <a:r>
              <a:rPr kumimoji="0" lang="en-US" sz="1300" b="1" i="0" u="none" strike="noStrike" kern="0" cap="none" spc="0" normalizeH="0" baseline="0" noProof="0" dirty="0">
                <a:ln>
                  <a:noFill/>
                </a:ln>
                <a:solidFill>
                  <a:srgbClr val="FFFFFF"/>
                </a:solidFill>
                <a:effectLst/>
                <a:uLnTx/>
                <a:uFillTx/>
                <a:latin typeface="Corbel" panose="020B0503020204020204" pitchFamily="34" charset="0"/>
                <a:cs typeface="Dubai Medium" panose="020B0603030403030204" pitchFamily="34" charset="-78"/>
              </a:rPr>
              <a:t>    </a:t>
            </a:r>
            <a:r>
              <a:rPr kumimoji="0" lang="en-US" sz="1300" b="1" i="0" u="none" strike="noStrike" kern="0" cap="none" spc="0" normalizeH="0" baseline="0" noProof="0" dirty="0">
                <a:ln>
                  <a:noFill/>
                </a:ln>
                <a:solidFill>
                  <a:srgbClr val="5B9BD5">
                    <a:lumMod val="50000"/>
                  </a:srgbClr>
                </a:solidFill>
                <a:effectLst/>
                <a:uLnTx/>
                <a:uFillTx/>
                <a:latin typeface="Corbel" panose="020B0503020204020204" pitchFamily="34" charset="0"/>
              </a:rPr>
              <a:t>CFMA’S 2017 ROCKY MOUNTAIN REGIONAL CONFERENCE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pic>
        <p:nvPicPr>
          <p:cNvPr id="10" name="Picture 9">
            <a:extLst>
              <a:ext uri="{FF2B5EF4-FFF2-40B4-BE49-F238E27FC236}">
                <a16:creationId xmlns:a16="http://schemas.microsoft.com/office/drawing/2014/main" xmlns="" id="{00956B75-DED4-49A4-AFCC-5DA909D8B464}"/>
              </a:ext>
            </a:extLst>
          </p:cNvPr>
          <p:cNvPicPr>
            <a:picLocks noChangeAspect="1"/>
          </p:cNvPicPr>
          <p:nvPr/>
        </p:nvPicPr>
        <p:blipFill>
          <a:blip r:embed="rId15">
            <a:extLst>
              <a:ext uri="{28A0092B-C50C-407E-A947-70E740481C1C}">
                <a14:useLocalDpi xmlns:a14="http://schemas.microsoft.com/office/drawing/2010/main" xmlns="" val="0"/>
              </a:ext>
            </a:extLst>
          </a:blip>
          <a:stretch>
            <a:fillRect/>
          </a:stretch>
        </p:blipFill>
        <p:spPr>
          <a:xfrm>
            <a:off x="1485960" y="6419639"/>
            <a:ext cx="307563" cy="275535"/>
          </a:xfrm>
          <a:prstGeom prst="rect">
            <a:avLst/>
          </a:prstGeom>
        </p:spPr>
      </p:pic>
      <p:pic>
        <p:nvPicPr>
          <p:cNvPr id="11" name="Picture 10">
            <a:extLst>
              <a:ext uri="{FF2B5EF4-FFF2-40B4-BE49-F238E27FC236}">
                <a16:creationId xmlns:a16="http://schemas.microsoft.com/office/drawing/2014/main" xmlns="" id="{2B13CDFE-651C-4F74-B862-1A81B11F0F57}"/>
              </a:ext>
            </a:extLst>
          </p:cNvPr>
          <p:cNvPicPr>
            <a:picLocks noChangeAspect="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7971163" y="6258262"/>
            <a:ext cx="1009693" cy="463216"/>
          </a:xfrm>
          <a:prstGeom prst="rect">
            <a:avLst/>
          </a:prstGeom>
        </p:spPr>
      </p:pic>
    </p:spTree>
    <p:extLst>
      <p:ext uri="{BB962C8B-B14F-4D97-AF65-F5344CB8AC3E}">
        <p14:creationId xmlns:p14="http://schemas.microsoft.com/office/powerpoint/2010/main" xmlns="" val="936491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49" r:id="rId1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package" Target="../embeddings/Microsoft_Office_Excel_Worksheet1.xlsx"/><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2EFE8A-CD63-4BDB-9356-8B0FD6318CBC}" type="slidenum">
              <a:rPr lang="en-US" smtClean="0"/>
              <a:pPr/>
              <a:t>1</a:t>
            </a:fld>
            <a:endParaRPr lang="en-US"/>
          </a:p>
        </p:txBody>
      </p:sp>
      <p:sp>
        <p:nvSpPr>
          <p:cNvPr id="5" name="Title 1">
            <a:extLst>
              <a:ext uri="{FF2B5EF4-FFF2-40B4-BE49-F238E27FC236}">
                <a16:creationId xmlns:a16="http://schemas.microsoft.com/office/drawing/2014/main" xmlns="" id="{5CB6F86B-2627-4D94-96B8-477995654B23}"/>
              </a:ext>
            </a:extLst>
          </p:cNvPr>
          <p:cNvSpPr txBox="1">
            <a:spLocks/>
          </p:cNvSpPr>
          <p:nvPr/>
        </p:nvSpPr>
        <p:spPr>
          <a:xfrm>
            <a:off x="752814" y="1013504"/>
            <a:ext cx="7766936" cy="1096899"/>
          </a:xfrm>
          <a:prstGeom prst="rect">
            <a:avLst/>
          </a:prstGeom>
        </p:spPr>
        <p:txBody>
          <a:body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6">
                    <a:lumMod val="75000"/>
                  </a:schemeClr>
                </a:solidFill>
                <a:effectLst/>
                <a:uLnTx/>
                <a:uFillTx/>
                <a:latin typeface="Arial Rounded MT Bold" panose="020F0704030504030204" pitchFamily="34" charset="0"/>
                <a:ea typeface="+mj-ea"/>
                <a:cs typeface="+mj-cs"/>
              </a:rPr>
              <a:t>CFMA Rocky Mountain</a:t>
            </a:r>
            <a:endParaRPr kumimoji="0" lang="en-US" sz="4000" b="0" i="0" u="none" strike="noStrike" kern="1200" cap="none" spc="0" normalizeH="0" baseline="0" noProof="0" dirty="0">
              <a:ln>
                <a:noFill/>
              </a:ln>
              <a:solidFill>
                <a:schemeClr val="accent6">
                  <a:lumMod val="75000"/>
                </a:schemeClr>
              </a:solidFill>
              <a:effectLst/>
              <a:uLnTx/>
              <a:uFillTx/>
              <a:latin typeface="Arial Rounded MT Bold" panose="020F0704030504030204" pitchFamily="34" charset="0"/>
              <a:ea typeface="+mj-ea"/>
              <a:cs typeface="+mj-cs"/>
            </a:endParaRPr>
          </a:p>
        </p:txBody>
      </p:sp>
      <p:sp>
        <p:nvSpPr>
          <p:cNvPr id="6" name="Subtitle 2">
            <a:extLst>
              <a:ext uri="{FF2B5EF4-FFF2-40B4-BE49-F238E27FC236}">
                <a16:creationId xmlns:a16="http://schemas.microsoft.com/office/drawing/2014/main" xmlns="" id="{E4F1E042-BC39-4E3C-BF08-F43813BE7E84}"/>
              </a:ext>
            </a:extLst>
          </p:cNvPr>
          <p:cNvSpPr txBox="1">
            <a:spLocks/>
          </p:cNvSpPr>
          <p:nvPr/>
        </p:nvSpPr>
        <p:spPr>
          <a:xfrm>
            <a:off x="5852100" y="5309739"/>
            <a:ext cx="2970624" cy="1096899"/>
          </a:xfrm>
          <a:prstGeom prst="rect">
            <a:avLst/>
          </a:prstGeom>
        </p:spPr>
        <p:txBody>
          <a:bodyPr>
            <a:normAutofit fontScale="85000" lnSpcReduction="20000"/>
          </a:bodyPr>
          <a:lstStyle/>
          <a:p>
            <a:pPr marL="171450" marR="0" lvl="0" indent="-171450"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Wi-Fi Network Login</a:t>
            </a:r>
          </a:p>
          <a:p>
            <a:pPr marL="171450" marR="0" lvl="0" indent="-171450"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Network Name: </a:t>
            </a:r>
            <a:r>
              <a:rPr kumimoji="0" lang="en-US" sz="2100" b="0" i="0" u="none" strike="noStrike" kern="1200" cap="none" spc="0" normalizeH="0" baseline="0" noProof="0" dirty="0" err="1" smtClean="0">
                <a:ln>
                  <a:noFill/>
                </a:ln>
                <a:solidFill>
                  <a:schemeClr val="tx1"/>
                </a:solidFill>
                <a:effectLst/>
                <a:uLnTx/>
                <a:uFillTx/>
                <a:latin typeface="+mn-lt"/>
                <a:ea typeface="+mn-ea"/>
                <a:cs typeface="+mn-cs"/>
              </a:rPr>
              <a:t>Ritz_Carlton</a:t>
            </a:r>
            <a:r>
              <a:rPr kumimoji="0" lang="en-US" sz="2100" b="0" i="0" u="none" strike="noStrike" kern="1200" cap="none" spc="0" normalizeH="0" baseline="0" noProof="0" dirty="0" smtClean="0">
                <a:ln>
                  <a:noFill/>
                </a:ln>
                <a:solidFill>
                  <a:schemeClr val="tx1"/>
                </a:solidFill>
                <a:effectLst/>
                <a:uLnTx/>
                <a:uFillTx/>
                <a:latin typeface="+mn-lt"/>
                <a:ea typeface="+mn-ea"/>
                <a:cs typeface="+mn-cs"/>
              </a:rPr>
              <a:t> Conference</a:t>
            </a:r>
          </a:p>
          <a:p>
            <a:pPr marL="171450" marR="0" lvl="0" indent="-171450"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Password: B2WSoftware</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a:extLst>
              <a:ext uri="{FF2B5EF4-FFF2-40B4-BE49-F238E27FC236}">
                <a16:creationId xmlns:a16="http://schemas.microsoft.com/office/drawing/2014/main" xmlns="" id="{F670EE50-500C-463F-9CAF-2FDC753D7822}"/>
              </a:ext>
            </a:extLst>
          </p:cNvPr>
          <p:cNvSpPr txBox="1"/>
          <p:nvPr/>
        </p:nvSpPr>
        <p:spPr>
          <a:xfrm>
            <a:off x="2085935" y="2058563"/>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8" name="Picture 7">
            <a:extLst>
              <a:ext uri="{FF2B5EF4-FFF2-40B4-BE49-F238E27FC236}">
                <a16:creationId xmlns:a16="http://schemas.microsoft.com/office/drawing/2014/main" xmlns="" id="{23C54068-86AB-4463-8140-4F9D02790724}"/>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73833" y="4115912"/>
            <a:ext cx="1981200" cy="1267968"/>
          </a:xfrm>
          <a:prstGeom prst="rect">
            <a:avLst/>
          </a:prstGeom>
        </p:spPr>
      </p:pic>
      <p:pic>
        <p:nvPicPr>
          <p:cNvPr id="9" name="Picture 8" descr="A picture containing clipart&#10;&#10;Description generated with very high confidence">
            <a:extLst>
              <a:ext uri="{FF2B5EF4-FFF2-40B4-BE49-F238E27FC236}">
                <a16:creationId xmlns:a16="http://schemas.microsoft.com/office/drawing/2014/main" xmlns="" id="{8D95B9C2-6378-4F0E-BF09-A029AA31B3B9}"/>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41280" y="2488023"/>
            <a:ext cx="4650888" cy="1460670"/>
          </a:xfrm>
          <a:prstGeom prst="rect">
            <a:avLst/>
          </a:prstGeom>
        </p:spPr>
      </p:pic>
      <p:sp>
        <p:nvSpPr>
          <p:cNvPr id="10" name="TextBox 9">
            <a:extLst>
              <a:ext uri="{FF2B5EF4-FFF2-40B4-BE49-F238E27FC236}">
                <a16:creationId xmlns:a16="http://schemas.microsoft.com/office/drawing/2014/main" xmlns="" id="{2C0C429D-DF59-4B7D-A3DC-A50568BE8EE6}"/>
              </a:ext>
            </a:extLst>
          </p:cNvPr>
          <p:cNvSpPr txBox="1"/>
          <p:nvPr/>
        </p:nvSpPr>
        <p:spPr>
          <a:xfrm>
            <a:off x="476127" y="5788245"/>
            <a:ext cx="2351314" cy="369332"/>
          </a:xfrm>
          <a:prstGeom prst="rect">
            <a:avLst/>
          </a:prstGeom>
          <a:noFill/>
        </p:spPr>
        <p:txBody>
          <a:bodyPr wrap="square" rtlCol="0">
            <a:spAutoFit/>
          </a:bodyPr>
          <a:lstStyle/>
          <a:p>
            <a:r>
              <a:rPr lang="en-US" dirty="0"/>
              <a:t>#CFMARM2018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17226" y="328627"/>
            <a:ext cx="426139"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10</a:t>
            </a:fld>
            <a:r>
              <a:rPr lang="en-US" sz="1200" b="1" dirty="0"/>
              <a:t>.</a:t>
            </a:r>
          </a:p>
        </p:txBody>
      </p:sp>
      <p:sp>
        <p:nvSpPr>
          <p:cNvPr id="14" name="TextBox 13">
            <a:extLst>
              <a:ext uri="{FF2B5EF4-FFF2-40B4-BE49-F238E27FC236}">
                <a16:creationId xmlns:a16="http://schemas.microsoft.com/office/drawing/2014/main" xmlns="" id="{6A9F5CD9-D31B-4D77-8325-805FA4415ECA}"/>
              </a:ext>
            </a:extLst>
          </p:cNvPr>
          <p:cNvSpPr txBox="1"/>
          <p:nvPr/>
        </p:nvSpPr>
        <p:spPr>
          <a:xfrm>
            <a:off x="1700458" y="941834"/>
            <a:ext cx="5743111" cy="584775"/>
          </a:xfrm>
          <a:prstGeom prst="rect">
            <a:avLst/>
          </a:prstGeom>
          <a:noFill/>
        </p:spPr>
        <p:txBody>
          <a:bodyPr wrap="none" rtlCol="0">
            <a:spAutoFit/>
          </a:bodyPr>
          <a:lstStyle/>
          <a:p>
            <a:pPr algn="ctr"/>
            <a:r>
              <a:rPr lang="en-US" sz="3200" b="1" u="sng" dirty="0">
                <a:solidFill>
                  <a:srgbClr val="003875"/>
                </a:solidFill>
              </a:rPr>
              <a:t>What Indirect costs are covered?</a:t>
            </a:r>
            <a:endParaRPr lang="en-US" sz="2400" b="1" u="sng" dirty="0">
              <a:solidFill>
                <a:srgbClr val="003875"/>
              </a:solidFill>
            </a:endParaRPr>
          </a:p>
        </p:txBody>
      </p:sp>
      <p:sp>
        <p:nvSpPr>
          <p:cNvPr id="2" name="Rectangle 1">
            <a:extLst>
              <a:ext uri="{FF2B5EF4-FFF2-40B4-BE49-F238E27FC236}">
                <a16:creationId xmlns:a16="http://schemas.microsoft.com/office/drawing/2014/main" xmlns="" id="{CE94350F-3D49-448B-88F9-2EB31E5B1329}"/>
              </a:ext>
            </a:extLst>
          </p:cNvPr>
          <p:cNvSpPr/>
          <p:nvPr/>
        </p:nvSpPr>
        <p:spPr>
          <a:xfrm>
            <a:off x="520225" y="1669976"/>
            <a:ext cx="7442678" cy="461665"/>
          </a:xfrm>
          <a:prstGeom prst="rect">
            <a:avLst/>
          </a:prstGeom>
        </p:spPr>
        <p:txBody>
          <a:bodyPr wrap="none">
            <a:spAutoFit/>
          </a:bodyPr>
          <a:lstStyle/>
          <a:p>
            <a:pPr marL="285750" indent="-285750">
              <a:buFont typeface="Arial" panose="020B0604020202020204" pitchFamily="34" charset="0"/>
              <a:buChar char="•"/>
            </a:pPr>
            <a:r>
              <a:rPr lang="en-US" sz="2400" b="1" u="sng" spc="-5" dirty="0">
                <a:solidFill>
                  <a:srgbClr val="003875"/>
                </a:solidFill>
              </a:rPr>
              <a:t>Soft Costs </a:t>
            </a:r>
            <a:r>
              <a:rPr lang="en-US" sz="2400" b="1" dirty="0">
                <a:solidFill>
                  <a:srgbClr val="003875"/>
                </a:solidFill>
              </a:rPr>
              <a:t>– </a:t>
            </a:r>
            <a:r>
              <a:rPr lang="en-US" sz="2400" b="1" spc="-5" dirty="0">
                <a:solidFill>
                  <a:srgbClr val="003875"/>
                </a:solidFill>
              </a:rPr>
              <a:t>Policies differ</a:t>
            </a:r>
            <a:r>
              <a:rPr lang="en-US" sz="2400" b="1" spc="15" dirty="0">
                <a:solidFill>
                  <a:srgbClr val="003875"/>
                </a:solidFill>
              </a:rPr>
              <a:t> but have common elements</a:t>
            </a:r>
            <a:endParaRPr lang="en-US" sz="2400" b="1" dirty="0">
              <a:solidFill>
                <a:srgbClr val="003875"/>
              </a:solidFill>
            </a:endParaRPr>
          </a:p>
        </p:txBody>
      </p:sp>
      <p:sp>
        <p:nvSpPr>
          <p:cNvPr id="3" name="TextBox 2">
            <a:extLst>
              <a:ext uri="{FF2B5EF4-FFF2-40B4-BE49-F238E27FC236}">
                <a16:creationId xmlns:a16="http://schemas.microsoft.com/office/drawing/2014/main" xmlns="" id="{8B3B6B57-BE2F-4909-80A6-31B9D1895D67}"/>
              </a:ext>
            </a:extLst>
          </p:cNvPr>
          <p:cNvSpPr txBox="1"/>
          <p:nvPr/>
        </p:nvSpPr>
        <p:spPr>
          <a:xfrm>
            <a:off x="1160440" y="2190204"/>
            <a:ext cx="2879841" cy="2462213"/>
          </a:xfrm>
          <a:prstGeom prst="rect">
            <a:avLst/>
          </a:prstGeom>
          <a:noFill/>
          <a:ln w="19050">
            <a:solidFill>
              <a:schemeClr val="accent1"/>
            </a:solidFill>
          </a:ln>
        </p:spPr>
        <p:txBody>
          <a:bodyPr wrap="square" rtlCol="0">
            <a:spAutoFit/>
          </a:bodyPr>
          <a:lstStyle/>
          <a:p>
            <a:pPr algn="ctr"/>
            <a:r>
              <a:rPr lang="en-US" sz="1400" b="1" u="sng" dirty="0"/>
              <a:t>Policy A</a:t>
            </a:r>
          </a:p>
          <a:p>
            <a:pPr marL="342900" indent="-342900">
              <a:buFont typeface="+mj-lt"/>
              <a:buAutoNum type="arabicPeriod"/>
            </a:pPr>
            <a:r>
              <a:rPr lang="en-US" sz="1400" dirty="0"/>
              <a:t>Interest on money borrowed to finance construction or repair</a:t>
            </a:r>
          </a:p>
          <a:p>
            <a:pPr marL="342900" indent="-342900">
              <a:buFont typeface="+mj-lt"/>
              <a:buAutoNum type="arabicPeriod"/>
            </a:pPr>
            <a:r>
              <a:rPr lang="en-US" sz="1400" dirty="0"/>
              <a:t>Real estate &amp; property taxes</a:t>
            </a:r>
          </a:p>
          <a:p>
            <a:pPr marL="342900" indent="-342900">
              <a:buFont typeface="+mj-lt"/>
              <a:buAutoNum type="arabicPeriod"/>
            </a:pPr>
            <a:r>
              <a:rPr lang="en-US" sz="1400" dirty="0"/>
              <a:t>Architect, engineering &amp; consulting fees</a:t>
            </a:r>
          </a:p>
          <a:p>
            <a:pPr marL="342900" indent="-342900">
              <a:buFont typeface="+mj-lt"/>
              <a:buAutoNum type="arabicPeriod"/>
            </a:pPr>
            <a:r>
              <a:rPr lang="en-US" sz="1400" dirty="0"/>
              <a:t>Legal &amp; accounting fees</a:t>
            </a:r>
          </a:p>
          <a:p>
            <a:pPr marL="342900" indent="-342900">
              <a:buFont typeface="+mj-lt"/>
              <a:buAutoNum type="arabicPeriod"/>
            </a:pPr>
            <a:r>
              <a:rPr lang="en-US" sz="1400" dirty="0"/>
              <a:t>Advertising &amp; promotional expenses</a:t>
            </a:r>
          </a:p>
          <a:p>
            <a:pPr marL="342900" indent="-342900">
              <a:buFont typeface="+mj-lt"/>
              <a:buAutoNum type="arabicPeriod"/>
            </a:pPr>
            <a:r>
              <a:rPr lang="en-US" sz="1400" dirty="0"/>
              <a:t>Rental or lease of construction equipment</a:t>
            </a:r>
          </a:p>
        </p:txBody>
      </p:sp>
      <p:sp>
        <p:nvSpPr>
          <p:cNvPr id="22" name="TextBox 21">
            <a:extLst>
              <a:ext uri="{FF2B5EF4-FFF2-40B4-BE49-F238E27FC236}">
                <a16:creationId xmlns:a16="http://schemas.microsoft.com/office/drawing/2014/main" xmlns="" id="{0CFBE231-26C3-4D62-8EA3-D8892A59B588}"/>
              </a:ext>
            </a:extLst>
          </p:cNvPr>
          <p:cNvSpPr txBox="1"/>
          <p:nvPr/>
        </p:nvSpPr>
        <p:spPr>
          <a:xfrm>
            <a:off x="1164308" y="4856149"/>
            <a:ext cx="2879841" cy="1169551"/>
          </a:xfrm>
          <a:prstGeom prst="rect">
            <a:avLst/>
          </a:prstGeom>
          <a:noFill/>
          <a:ln w="19050">
            <a:solidFill>
              <a:schemeClr val="accent2">
                <a:lumMod val="75000"/>
              </a:schemeClr>
            </a:solidFill>
          </a:ln>
        </p:spPr>
        <p:txBody>
          <a:bodyPr wrap="square" rtlCol="0">
            <a:spAutoFit/>
          </a:bodyPr>
          <a:lstStyle/>
          <a:p>
            <a:pPr algn="ctr"/>
            <a:r>
              <a:rPr lang="en-US" sz="1400" b="1" u="sng" dirty="0"/>
              <a:t>Policy B</a:t>
            </a:r>
          </a:p>
          <a:p>
            <a:pPr marL="342900" indent="-342900">
              <a:buFont typeface="+mj-lt"/>
              <a:buAutoNum type="arabicPeriod"/>
            </a:pPr>
            <a:r>
              <a:rPr lang="en-US" sz="1400" dirty="0"/>
              <a:t>Interest on money borrowed to finance the contract work</a:t>
            </a:r>
          </a:p>
          <a:p>
            <a:pPr marL="342900" indent="-342900">
              <a:buFont typeface="+mj-lt"/>
              <a:buAutoNum type="arabicPeriod"/>
            </a:pPr>
            <a:r>
              <a:rPr lang="en-US" sz="1400" dirty="0"/>
              <a:t>Other as accepted by the company</a:t>
            </a:r>
          </a:p>
        </p:txBody>
      </p:sp>
      <p:sp>
        <p:nvSpPr>
          <p:cNvPr id="23" name="TextBox 22">
            <a:extLst>
              <a:ext uri="{FF2B5EF4-FFF2-40B4-BE49-F238E27FC236}">
                <a16:creationId xmlns:a16="http://schemas.microsoft.com/office/drawing/2014/main" xmlns="" id="{2D789534-8902-47BC-BA19-75BA2C4722F9}"/>
              </a:ext>
            </a:extLst>
          </p:cNvPr>
          <p:cNvSpPr txBox="1"/>
          <p:nvPr/>
        </p:nvSpPr>
        <p:spPr>
          <a:xfrm>
            <a:off x="4678085" y="2197893"/>
            <a:ext cx="3808369" cy="3970318"/>
          </a:xfrm>
          <a:prstGeom prst="rect">
            <a:avLst/>
          </a:prstGeom>
          <a:noFill/>
          <a:ln w="19050">
            <a:solidFill>
              <a:srgbClr val="339966"/>
            </a:solidFill>
          </a:ln>
        </p:spPr>
        <p:txBody>
          <a:bodyPr wrap="square" rtlCol="0">
            <a:spAutoFit/>
          </a:bodyPr>
          <a:lstStyle/>
          <a:p>
            <a:pPr algn="ctr"/>
            <a:r>
              <a:rPr lang="en-US" sz="1400" b="1" u="sng" dirty="0"/>
              <a:t>Policy C</a:t>
            </a:r>
          </a:p>
          <a:p>
            <a:pPr marL="342900" indent="-342900">
              <a:buFont typeface="+mj-lt"/>
              <a:buAutoNum type="arabicPeriod"/>
            </a:pPr>
            <a:r>
              <a:rPr lang="en-US" sz="1400" dirty="0"/>
              <a:t>Extra construction costs incurred to continue construction &amp; meet contract dates</a:t>
            </a:r>
          </a:p>
          <a:p>
            <a:pPr marL="342900" indent="-342900">
              <a:buFont typeface="+mj-lt"/>
              <a:buAutoNum type="arabicPeriod"/>
            </a:pPr>
            <a:r>
              <a:rPr lang="en-US" sz="1400" dirty="0"/>
              <a:t>Construction loan interest on money borrowed to finance construction or repair</a:t>
            </a:r>
          </a:p>
          <a:p>
            <a:pPr marL="342900" indent="-342900">
              <a:buFont typeface="+mj-lt"/>
              <a:buAutoNum type="arabicPeriod"/>
            </a:pPr>
            <a:r>
              <a:rPr lang="en-US" sz="1400" dirty="0"/>
              <a:t>Realty taxes &amp; other assessments on the construction site accruing during the period of delay</a:t>
            </a:r>
          </a:p>
          <a:p>
            <a:pPr marL="342900" indent="-342900">
              <a:buFont typeface="+mj-lt"/>
              <a:buAutoNum type="arabicPeriod"/>
            </a:pPr>
            <a:r>
              <a:rPr lang="en-US" sz="1400" dirty="0"/>
              <a:t>Architect, engineering &amp; consultant fees</a:t>
            </a:r>
          </a:p>
          <a:p>
            <a:pPr marL="342900" indent="-342900">
              <a:buFont typeface="+mj-lt"/>
              <a:buAutoNum type="arabicPeriod"/>
            </a:pPr>
            <a:r>
              <a:rPr lang="en-US" sz="1400" dirty="0"/>
              <a:t>Legal &amp; accounting fees</a:t>
            </a:r>
          </a:p>
          <a:p>
            <a:pPr marL="342900" indent="-342900">
              <a:buFont typeface="+mj-lt"/>
              <a:buAutoNum type="arabicPeriod"/>
            </a:pPr>
            <a:r>
              <a:rPr lang="en-US" sz="1400" dirty="0"/>
              <a:t>Insurance premiums</a:t>
            </a:r>
          </a:p>
          <a:p>
            <a:pPr marL="342900" indent="-342900">
              <a:buFont typeface="+mj-lt"/>
              <a:buAutoNum type="arabicPeriod"/>
            </a:pPr>
            <a:r>
              <a:rPr lang="en-US" sz="1400" dirty="0"/>
              <a:t>License &amp; permit fees</a:t>
            </a:r>
          </a:p>
          <a:p>
            <a:pPr marL="342900" indent="-342900">
              <a:buFont typeface="+mj-lt"/>
              <a:buAutoNum type="arabicPeriod"/>
            </a:pPr>
            <a:r>
              <a:rPr lang="en-US" sz="1400" dirty="0"/>
              <a:t>Title fees</a:t>
            </a:r>
          </a:p>
          <a:p>
            <a:pPr marL="342900" indent="-342900">
              <a:buFont typeface="+mj-lt"/>
              <a:buAutoNum type="arabicPeriod"/>
            </a:pPr>
            <a:r>
              <a:rPr lang="en-US" sz="1400" dirty="0"/>
              <a:t>Additional extended general overhead</a:t>
            </a:r>
          </a:p>
          <a:p>
            <a:pPr marL="342900" indent="-342900">
              <a:buFont typeface="+mj-lt"/>
              <a:buAutoNum type="arabicPeriod"/>
            </a:pPr>
            <a:r>
              <a:rPr lang="en-US" sz="1400" dirty="0"/>
              <a:t>Additional debt service payment</a:t>
            </a:r>
          </a:p>
          <a:p>
            <a:pPr marL="342900" indent="-342900">
              <a:buFont typeface="+mj-lt"/>
              <a:buAutoNum type="arabicPeriod"/>
            </a:pPr>
            <a:r>
              <a:rPr lang="en-US" sz="1400" dirty="0"/>
              <a:t>Additional bond interest</a:t>
            </a:r>
          </a:p>
          <a:p>
            <a:pPr marL="342900" indent="-342900">
              <a:buFont typeface="+mj-lt"/>
              <a:buAutoNum type="arabicPeriod"/>
            </a:pPr>
            <a:r>
              <a:rPr lang="en-US" sz="1400" dirty="0"/>
              <a:t>Additional finance charges</a:t>
            </a:r>
          </a:p>
          <a:p>
            <a:pPr marL="342900" indent="-342900">
              <a:buFont typeface="+mj-lt"/>
              <a:buAutoNum type="arabicPeriod"/>
            </a:pPr>
            <a:r>
              <a:rPr lang="en-US" sz="1400" dirty="0"/>
              <a:t>Additional construction loan fees</a:t>
            </a:r>
          </a:p>
        </p:txBody>
      </p:sp>
    </p:spTree>
    <p:extLst>
      <p:ext uri="{BB962C8B-B14F-4D97-AF65-F5344CB8AC3E}">
        <p14:creationId xmlns:p14="http://schemas.microsoft.com/office/powerpoint/2010/main" xmlns="" val="3295671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TextBox 10">
            <a:extLst>
              <a:ext uri="{FF2B5EF4-FFF2-40B4-BE49-F238E27FC236}">
                <a16:creationId xmlns:a16="http://schemas.microsoft.com/office/drawing/2014/main" xmlns="" id="{AC0482CC-C8DC-4F72-B22A-B87E389036D0}"/>
              </a:ext>
            </a:extLst>
          </p:cNvPr>
          <p:cNvSpPr txBox="1"/>
          <p:nvPr/>
        </p:nvSpPr>
        <p:spPr>
          <a:xfrm>
            <a:off x="3075629" y="722233"/>
            <a:ext cx="2992742" cy="584775"/>
          </a:xfrm>
          <a:prstGeom prst="rect">
            <a:avLst/>
          </a:prstGeom>
          <a:noFill/>
        </p:spPr>
        <p:txBody>
          <a:bodyPr wrap="none" rtlCol="0">
            <a:spAutoFit/>
          </a:bodyPr>
          <a:lstStyle/>
          <a:p>
            <a:pPr algn="ctr"/>
            <a:r>
              <a:rPr lang="en-US" sz="3200" b="1" u="sng" dirty="0">
                <a:solidFill>
                  <a:srgbClr val="003875"/>
                </a:solidFill>
              </a:rPr>
              <a:t>Who is covered?</a:t>
            </a:r>
            <a:endParaRPr lang="en-US" sz="2400" b="1" u="sng" dirty="0">
              <a:solidFill>
                <a:srgbClr val="003875"/>
              </a:solidFill>
            </a:endParaRPr>
          </a:p>
        </p:txBody>
      </p:sp>
      <p:sp>
        <p:nvSpPr>
          <p:cNvPr id="12" name="Text Placeholder 2">
            <a:extLst>
              <a:ext uri="{FF2B5EF4-FFF2-40B4-BE49-F238E27FC236}">
                <a16:creationId xmlns:a16="http://schemas.microsoft.com/office/drawing/2014/main" xmlns="" id="{C9AEA6AA-5CA5-407E-9EF2-A73C4900D05B}"/>
              </a:ext>
            </a:extLst>
          </p:cNvPr>
          <p:cNvSpPr txBox="1">
            <a:spLocks/>
          </p:cNvSpPr>
          <p:nvPr/>
        </p:nvSpPr>
        <p:spPr bwMode="auto">
          <a:xfrm>
            <a:off x="467138" y="1345908"/>
            <a:ext cx="8249479" cy="4669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a:spcBef>
                <a:spcPts val="900"/>
              </a:spcBef>
            </a:pPr>
            <a:r>
              <a:rPr lang="en-US" altLang="en-US" sz="2400" b="1" u="sng" dirty="0">
                <a:solidFill>
                  <a:srgbClr val="003875"/>
                </a:solidFill>
                <a:ea typeface="ＭＳ Ｐゴシック" charset="-128"/>
                <a:cs typeface="ＭＳ Ｐゴシック" charset="-128"/>
              </a:rPr>
              <a:t>Builders Risk Insurance</a:t>
            </a:r>
            <a:r>
              <a:rPr lang="en-US" altLang="en-US" sz="2400" dirty="0">
                <a:solidFill>
                  <a:srgbClr val="003875"/>
                </a:solidFill>
                <a:ea typeface="ＭＳ Ｐゴシック" charset="-128"/>
                <a:cs typeface="ＭＳ Ｐゴシック" charset="-128"/>
              </a:rPr>
              <a:t>:  Owners, Contractors, Subcontractors, others.</a:t>
            </a:r>
          </a:p>
          <a:p>
            <a:pPr marL="685800" lvl="1" indent="-228600" algn="just">
              <a:spcBef>
                <a:spcPts val="600"/>
              </a:spcBef>
            </a:pPr>
            <a:r>
              <a:rPr lang="en-US" altLang="en-US" sz="2000" dirty="0">
                <a:solidFill>
                  <a:srgbClr val="003875"/>
                </a:solidFill>
                <a:ea typeface="ＭＳ Ｐゴシック" charset="-128"/>
                <a:cs typeface="ＭＳ Ｐゴシック" charset="-128"/>
              </a:rPr>
              <a:t>Sometimes Owners are “named” insureds</a:t>
            </a:r>
          </a:p>
          <a:p>
            <a:pPr marL="685800" lvl="1" indent="-228600" algn="just">
              <a:spcBef>
                <a:spcPts val="600"/>
              </a:spcBef>
            </a:pPr>
            <a:r>
              <a:rPr lang="en-US" altLang="en-US" sz="2000" dirty="0">
                <a:solidFill>
                  <a:srgbClr val="003875"/>
                </a:solidFill>
                <a:ea typeface="ＭＳ Ｐゴシック" charset="-128"/>
                <a:cs typeface="ＭＳ Ｐゴシック" charset="-128"/>
              </a:rPr>
              <a:t>Sometimes GC’s are a named insureds with the Owner</a:t>
            </a:r>
          </a:p>
          <a:p>
            <a:pPr marL="685800" lvl="1" indent="-228600" algn="just">
              <a:spcBef>
                <a:spcPts val="600"/>
              </a:spcBef>
            </a:pPr>
            <a:r>
              <a:rPr lang="en-US" altLang="en-US" sz="2000" dirty="0">
                <a:solidFill>
                  <a:srgbClr val="003875"/>
                </a:solidFill>
                <a:ea typeface="ＭＳ Ｐゴシック" charset="-128"/>
                <a:cs typeface="ＭＳ Ｐゴシック" charset="-128"/>
              </a:rPr>
              <a:t>Sometimes Owners are named insureds &amp; other parties are “additional” insureds (most carriers do not insure Architects &amp; Engineers)</a:t>
            </a:r>
          </a:p>
          <a:p>
            <a:pPr marL="685800" lvl="1" indent="-228600" algn="just">
              <a:spcBef>
                <a:spcPts val="0"/>
              </a:spcBef>
            </a:pPr>
            <a:r>
              <a:rPr lang="en-US" altLang="en-US" sz="2000" dirty="0">
                <a:solidFill>
                  <a:srgbClr val="003875"/>
                </a:solidFill>
                <a:ea typeface="ＭＳ Ｐゴシック" charset="-128"/>
                <a:cs typeface="ＭＳ Ｐゴシック" charset="-128"/>
              </a:rPr>
              <a:t>Manuscript policies are built based upon specific contract and project needs</a:t>
            </a:r>
          </a:p>
          <a:p>
            <a:pPr marL="914400" lvl="2" algn="just">
              <a:spcBef>
                <a:spcPts val="0"/>
              </a:spcBef>
            </a:pPr>
            <a:r>
              <a:rPr lang="en-US" altLang="en-US" sz="1600" dirty="0">
                <a:solidFill>
                  <a:srgbClr val="003875"/>
                </a:solidFill>
                <a:ea typeface="ＭＳ Ｐゴシック" charset="-128"/>
                <a:cs typeface="ＭＳ Ｐゴシック" charset="-128"/>
              </a:rPr>
              <a:t>AIA leaves it open as to how to "include the interests" of the stated parties. </a:t>
            </a:r>
          </a:p>
          <a:p>
            <a:pPr marL="914400" lvl="2" algn="just">
              <a:spcBef>
                <a:spcPts val="0"/>
              </a:spcBef>
            </a:pPr>
            <a:r>
              <a:rPr lang="en-US" altLang="en-US" sz="1600" dirty="0">
                <a:solidFill>
                  <a:srgbClr val="003875"/>
                </a:solidFill>
                <a:ea typeface="ＭＳ Ｐゴシック" charset="-128"/>
                <a:cs typeface="ＭＳ Ｐゴシック" charset="-128"/>
              </a:rPr>
              <a:t>Consensus DOCS requires "named insured" status.</a:t>
            </a:r>
          </a:p>
          <a:p>
            <a:pPr marL="914400" lvl="2" algn="just">
              <a:spcBef>
                <a:spcPts val="0"/>
              </a:spcBef>
            </a:pPr>
            <a:r>
              <a:rPr lang="en-US" altLang="en-US" sz="1600" dirty="0">
                <a:solidFill>
                  <a:srgbClr val="003875"/>
                </a:solidFill>
                <a:ea typeface="ＭＳ Ｐゴシック" charset="-128"/>
                <a:cs typeface="ＭＳ Ｐゴシック" charset="-128"/>
              </a:rPr>
              <a:t>Design Build Institute of America (DBIA) specifies named parties be "additional insureds" </a:t>
            </a:r>
          </a:p>
          <a:p>
            <a:pPr marL="914400" lvl="2" algn="just">
              <a:spcBef>
                <a:spcPts val="0"/>
              </a:spcBef>
            </a:pPr>
            <a:r>
              <a:rPr lang="en-US" altLang="en-US" sz="1600" dirty="0">
                <a:solidFill>
                  <a:srgbClr val="003875"/>
                </a:solidFill>
                <a:ea typeface="ＭＳ Ｐゴシック" charset="-128"/>
                <a:cs typeface="ＭＳ Ｐゴシック" charset="-128"/>
              </a:rPr>
              <a:t>Engineers Joint Contract Documents Committee (EJCDC) mandates protected parties be listed as "loss payees.“</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17226" y="328627"/>
            <a:ext cx="426139"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11</a:t>
            </a:fld>
            <a:r>
              <a:rPr lang="en-US" sz="1200" b="1" dirty="0"/>
              <a:t>.</a:t>
            </a:r>
          </a:p>
        </p:txBody>
      </p:sp>
    </p:spTree>
    <p:extLst>
      <p:ext uri="{BB962C8B-B14F-4D97-AF65-F5344CB8AC3E}">
        <p14:creationId xmlns:p14="http://schemas.microsoft.com/office/powerpoint/2010/main" xmlns="" val="2238498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577469" y="328627"/>
            <a:ext cx="48577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12</a:t>
            </a:fld>
            <a:r>
              <a:rPr lang="en-US" sz="1200" b="1" dirty="0"/>
              <a:t>.</a:t>
            </a:r>
          </a:p>
        </p:txBody>
      </p:sp>
      <p:sp>
        <p:nvSpPr>
          <p:cNvPr id="14" name="TextBox 13">
            <a:extLst>
              <a:ext uri="{FF2B5EF4-FFF2-40B4-BE49-F238E27FC236}">
                <a16:creationId xmlns:a16="http://schemas.microsoft.com/office/drawing/2014/main" xmlns="" id="{6A9F5CD9-D31B-4D77-8325-805FA4415ECA}"/>
              </a:ext>
            </a:extLst>
          </p:cNvPr>
          <p:cNvSpPr txBox="1"/>
          <p:nvPr/>
        </p:nvSpPr>
        <p:spPr>
          <a:xfrm>
            <a:off x="2008329" y="941834"/>
            <a:ext cx="5127366" cy="584775"/>
          </a:xfrm>
          <a:prstGeom prst="rect">
            <a:avLst/>
          </a:prstGeom>
          <a:noFill/>
        </p:spPr>
        <p:txBody>
          <a:bodyPr wrap="none" rtlCol="0">
            <a:spAutoFit/>
          </a:bodyPr>
          <a:lstStyle/>
          <a:p>
            <a:pPr algn="ctr"/>
            <a:r>
              <a:rPr lang="en-US" sz="3200" b="1" u="sng" dirty="0">
                <a:solidFill>
                  <a:srgbClr val="003875"/>
                </a:solidFill>
              </a:rPr>
              <a:t>What Soft costs are covered?</a:t>
            </a:r>
            <a:endParaRPr lang="en-US" sz="2400" b="1" u="sng" dirty="0">
              <a:solidFill>
                <a:srgbClr val="003875"/>
              </a:solidFill>
            </a:endParaRPr>
          </a:p>
        </p:txBody>
      </p:sp>
      <p:sp>
        <p:nvSpPr>
          <p:cNvPr id="2" name="Rectangle 1">
            <a:extLst>
              <a:ext uri="{FF2B5EF4-FFF2-40B4-BE49-F238E27FC236}">
                <a16:creationId xmlns:a16="http://schemas.microsoft.com/office/drawing/2014/main" xmlns="" id="{A0BA8A6B-8808-4287-A858-CDAA47B043B4}"/>
              </a:ext>
            </a:extLst>
          </p:cNvPr>
          <p:cNvSpPr/>
          <p:nvPr/>
        </p:nvSpPr>
        <p:spPr>
          <a:xfrm>
            <a:off x="586408" y="1992956"/>
            <a:ext cx="7971183" cy="3354765"/>
          </a:xfrm>
          <a:prstGeom prst="rect">
            <a:avLst/>
          </a:prstGeom>
        </p:spPr>
        <p:txBody>
          <a:bodyPr wrap="square">
            <a:spAutoFit/>
          </a:bodyPr>
          <a:lstStyle/>
          <a:p>
            <a:pPr marL="285750" indent="-285750">
              <a:spcBef>
                <a:spcPts val="1200"/>
              </a:spcBef>
              <a:buFont typeface="Arial" panose="020B0604020202020204" pitchFamily="34" charset="0"/>
              <a:buChar char="•"/>
            </a:pPr>
            <a:r>
              <a:rPr lang="en-US" sz="2400" dirty="0">
                <a:solidFill>
                  <a:srgbClr val="003875"/>
                </a:solidFill>
                <a:cs typeface="Calibri" panose="020F0502020204030204" pitchFamily="34" charset="0"/>
              </a:rPr>
              <a:t>Standardized builders risk policies are the exception; most insurance companies have chosen to </a:t>
            </a:r>
            <a:r>
              <a:rPr lang="en-US" sz="2400" u="sng" dirty="0">
                <a:solidFill>
                  <a:srgbClr val="003875"/>
                </a:solidFill>
                <a:cs typeface="Calibri" panose="020F0502020204030204" pitchFamily="34" charset="0"/>
              </a:rPr>
              <a:t>create their own </a:t>
            </a:r>
            <a:r>
              <a:rPr lang="en-US" sz="2400" u="sng" dirty="0" err="1">
                <a:solidFill>
                  <a:srgbClr val="003875"/>
                </a:solidFill>
                <a:cs typeface="Calibri" panose="020F0502020204030204" pitchFamily="34" charset="0"/>
              </a:rPr>
              <a:t>manuscripted</a:t>
            </a:r>
            <a:r>
              <a:rPr lang="en-US" sz="2400" u="sng" dirty="0">
                <a:solidFill>
                  <a:srgbClr val="003875"/>
                </a:solidFill>
                <a:cs typeface="Calibri" panose="020F0502020204030204" pitchFamily="34" charset="0"/>
              </a:rPr>
              <a:t> forms</a:t>
            </a:r>
            <a:r>
              <a:rPr lang="en-US" sz="2400" dirty="0">
                <a:solidFill>
                  <a:srgbClr val="003875"/>
                </a:solidFill>
                <a:cs typeface="Calibri" panose="020F0502020204030204" pitchFamily="34" charset="0"/>
              </a:rPr>
              <a:t> and coverage can vary greatly</a:t>
            </a:r>
          </a:p>
          <a:p>
            <a:pPr marL="285750" indent="-285750">
              <a:spcBef>
                <a:spcPts val="1200"/>
              </a:spcBef>
              <a:buFont typeface="Arial" panose="020B0604020202020204" pitchFamily="34" charset="0"/>
              <a:buChar char="•"/>
            </a:pPr>
            <a:r>
              <a:rPr lang="en-US" sz="2400" dirty="0">
                <a:solidFill>
                  <a:srgbClr val="003875"/>
                </a:solidFill>
                <a:cs typeface="Calibri" panose="020F0502020204030204" pitchFamily="34" charset="0"/>
              </a:rPr>
              <a:t>Because no two construction projects are the same, it is important to first analyze exposures (what could go wrong) and then tailor the builders risk coverage to match those exposures</a:t>
            </a:r>
          </a:p>
          <a:p>
            <a:pPr marL="285750" indent="-285750">
              <a:spcBef>
                <a:spcPts val="1200"/>
              </a:spcBef>
              <a:buFont typeface="Arial" panose="020B0604020202020204" pitchFamily="34" charset="0"/>
              <a:buChar char="•"/>
            </a:pPr>
            <a:r>
              <a:rPr lang="en-US" altLang="en-US" sz="2400" b="1" dirty="0">
                <a:solidFill>
                  <a:srgbClr val="003875"/>
                </a:solidFill>
                <a:ea typeface="ＭＳ Ｐゴシック" charset="-128"/>
                <a:cs typeface="ＭＳ Ｐゴシック" charset="-128"/>
              </a:rPr>
              <a:t>Again, this is where your Broker can be invaluable</a:t>
            </a:r>
            <a:endParaRPr lang="en-US" sz="2400" b="1" dirty="0">
              <a:solidFill>
                <a:srgbClr val="003875"/>
              </a:solidFill>
              <a:cs typeface="Calibri" panose="020F0502020204030204" pitchFamily="34" charset="0"/>
            </a:endParaRPr>
          </a:p>
        </p:txBody>
      </p:sp>
    </p:spTree>
    <p:extLst>
      <p:ext uri="{BB962C8B-B14F-4D97-AF65-F5344CB8AC3E}">
        <p14:creationId xmlns:p14="http://schemas.microsoft.com/office/powerpoint/2010/main" xmlns="" val="523723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13</a:t>
            </a:fld>
            <a:r>
              <a:rPr lang="en-US" sz="1200" b="1" dirty="0"/>
              <a:t>.</a:t>
            </a:r>
          </a:p>
        </p:txBody>
      </p:sp>
      <p:sp>
        <p:nvSpPr>
          <p:cNvPr id="11" name="TextBox 10">
            <a:extLst>
              <a:ext uri="{FF2B5EF4-FFF2-40B4-BE49-F238E27FC236}">
                <a16:creationId xmlns:a16="http://schemas.microsoft.com/office/drawing/2014/main" xmlns="" id="{042EE3A0-4A7B-47CF-876A-871BC75E0731}"/>
              </a:ext>
            </a:extLst>
          </p:cNvPr>
          <p:cNvSpPr txBox="1"/>
          <p:nvPr/>
        </p:nvSpPr>
        <p:spPr>
          <a:xfrm>
            <a:off x="3075638" y="941834"/>
            <a:ext cx="2992743" cy="584775"/>
          </a:xfrm>
          <a:prstGeom prst="rect">
            <a:avLst/>
          </a:prstGeom>
          <a:noFill/>
        </p:spPr>
        <p:txBody>
          <a:bodyPr wrap="none" rtlCol="0">
            <a:spAutoFit/>
          </a:bodyPr>
          <a:lstStyle/>
          <a:p>
            <a:pPr algn="ctr"/>
            <a:r>
              <a:rPr lang="en-US" sz="3200" b="1" u="sng" dirty="0">
                <a:solidFill>
                  <a:srgbClr val="003875"/>
                </a:solidFill>
              </a:rPr>
              <a:t>Who is covered?</a:t>
            </a:r>
            <a:endParaRPr lang="en-US" sz="2400" b="1" u="sng" dirty="0">
              <a:solidFill>
                <a:srgbClr val="003875"/>
              </a:solidFill>
            </a:endParaRPr>
          </a:p>
        </p:txBody>
      </p:sp>
      <p:sp>
        <p:nvSpPr>
          <p:cNvPr id="12" name="Text Placeholder 2">
            <a:extLst>
              <a:ext uri="{FF2B5EF4-FFF2-40B4-BE49-F238E27FC236}">
                <a16:creationId xmlns:a16="http://schemas.microsoft.com/office/drawing/2014/main" xmlns="" id="{8050466F-A961-4F2F-B02C-3F86A1C7C8FF}"/>
              </a:ext>
            </a:extLst>
          </p:cNvPr>
          <p:cNvSpPr txBox="1">
            <a:spLocks/>
          </p:cNvSpPr>
          <p:nvPr/>
        </p:nvSpPr>
        <p:spPr bwMode="auto">
          <a:xfrm>
            <a:off x="457200" y="1541600"/>
            <a:ext cx="8319052"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r>
              <a:rPr lang="en-US" altLang="en-US" sz="2400" b="1" u="sng" dirty="0">
                <a:solidFill>
                  <a:srgbClr val="003875"/>
                </a:solidFill>
                <a:ea typeface="ＭＳ Ｐゴシック" charset="-128"/>
                <a:cs typeface="ＭＳ Ｐゴシック" charset="-128"/>
              </a:rPr>
              <a:t>Builders Risk Insurance</a:t>
            </a:r>
            <a:r>
              <a:rPr lang="en-US" altLang="en-US" sz="2400" dirty="0">
                <a:solidFill>
                  <a:srgbClr val="003875"/>
                </a:solidFill>
                <a:ea typeface="ＭＳ Ｐゴシック" charset="-128"/>
                <a:cs typeface="ＭＳ Ｐゴシック" charset="-128"/>
              </a:rPr>
              <a:t> – GC, Subcontractors &amp; others</a:t>
            </a:r>
          </a:p>
          <a:p>
            <a:pPr marL="685800" lvl="1" indent="-228600">
              <a:spcBef>
                <a:spcPts val="900"/>
              </a:spcBef>
            </a:pPr>
            <a:r>
              <a:rPr lang="en-US" altLang="en-US" sz="2000" dirty="0" err="1">
                <a:solidFill>
                  <a:srgbClr val="003875"/>
                </a:solidFill>
                <a:ea typeface="ＭＳ Ｐゴシック" charset="-128"/>
                <a:cs typeface="ＭＳ Ｐゴシック" charset="-128"/>
              </a:rPr>
              <a:t>Soooo</a:t>
            </a:r>
            <a:r>
              <a:rPr lang="en-US" altLang="en-US" sz="2000" dirty="0">
                <a:solidFill>
                  <a:srgbClr val="003875"/>
                </a:solidFill>
                <a:ea typeface="ＭＳ Ｐゴシック" charset="-128"/>
                <a:cs typeface="ＭＳ Ｐゴシック" charset="-128"/>
              </a:rPr>
              <a:t>… either: </a:t>
            </a:r>
          </a:p>
          <a:p>
            <a:pPr lvl="2" indent="-285750">
              <a:spcBef>
                <a:spcPts val="900"/>
              </a:spcBef>
              <a:buFont typeface="Wingdings" panose="05000000000000000000" pitchFamily="2" charset="2"/>
              <a:buChar char="v"/>
            </a:pPr>
            <a:r>
              <a:rPr lang="en-US" altLang="en-US" sz="1600" b="1" dirty="0">
                <a:solidFill>
                  <a:srgbClr val="003875"/>
                </a:solidFill>
                <a:ea typeface="ＭＳ Ｐゴシック" charset="-128"/>
                <a:cs typeface="ＭＳ Ｐゴシック" charset="-128"/>
              </a:rPr>
              <a:t>(1) the GC &amp; subcontractors are an additional insured under the Owner’s policy, or</a:t>
            </a:r>
          </a:p>
          <a:p>
            <a:pPr lvl="2" indent="-285750">
              <a:spcBef>
                <a:spcPts val="900"/>
              </a:spcBef>
              <a:buFont typeface="Wingdings" panose="05000000000000000000" pitchFamily="2" charset="2"/>
              <a:buChar char="v"/>
            </a:pPr>
            <a:r>
              <a:rPr lang="en-US" altLang="en-US" sz="1600" b="1" dirty="0">
                <a:solidFill>
                  <a:srgbClr val="003875"/>
                </a:solidFill>
                <a:ea typeface="ＭＳ Ｐゴシック" charset="-128"/>
                <a:cs typeface="ＭＳ Ｐゴシック" charset="-128"/>
              </a:rPr>
              <a:t>(2) the GC &amp; Subcontractors have a claim against the Owner for damages due to the insured event and have no access to coverage under the BRI policy.</a:t>
            </a:r>
          </a:p>
          <a:p>
            <a:pPr marL="685800" lvl="1" indent="-228600">
              <a:spcBef>
                <a:spcPts val="900"/>
              </a:spcBef>
            </a:pPr>
            <a:r>
              <a:rPr lang="en-US" altLang="en-US" sz="2000" dirty="0">
                <a:solidFill>
                  <a:srgbClr val="003875"/>
                </a:solidFill>
                <a:ea typeface="ＭＳ Ｐゴシック" charset="-128"/>
                <a:cs typeface="ＭＳ Ｐゴシック" charset="-128"/>
              </a:rPr>
              <a:t>If stakeholders on the project are not covered for their Hard and Soft losses, litigation is sure to result.</a:t>
            </a:r>
          </a:p>
          <a:p>
            <a:pPr marL="685800" lvl="1" indent="-228600">
              <a:spcBef>
                <a:spcPts val="900"/>
              </a:spcBef>
            </a:pPr>
            <a:r>
              <a:rPr lang="en-US" altLang="en-US" sz="2000" dirty="0">
                <a:solidFill>
                  <a:srgbClr val="003875"/>
                </a:solidFill>
                <a:ea typeface="ＭＳ Ｐゴシック" charset="-128"/>
                <a:cs typeface="ＭＳ Ｐゴシック" charset="-128"/>
              </a:rPr>
              <a:t>These allocations of risk and coverage issues are still being debated in the industry.</a:t>
            </a:r>
          </a:p>
          <a:p>
            <a:pPr marL="685800" lvl="1" indent="-228600">
              <a:spcBef>
                <a:spcPts val="900"/>
              </a:spcBef>
            </a:pPr>
            <a:r>
              <a:rPr lang="en-US" altLang="en-US" sz="2000" dirty="0">
                <a:solidFill>
                  <a:srgbClr val="003875"/>
                </a:solidFill>
                <a:ea typeface="ＭＳ Ｐゴシック" charset="-128"/>
                <a:cs typeface="ＭＳ Ｐゴシック" charset="-128"/>
              </a:rPr>
              <a:t>This is where your </a:t>
            </a:r>
            <a:r>
              <a:rPr lang="en-US" altLang="en-US" sz="2000" u="sng" dirty="0">
                <a:solidFill>
                  <a:srgbClr val="003875"/>
                </a:solidFill>
                <a:ea typeface="ＭＳ Ｐゴシック" charset="-128"/>
                <a:cs typeface="ＭＳ Ｐゴシック" charset="-128"/>
              </a:rPr>
              <a:t>Broker and legal counsel can be invaluable</a:t>
            </a:r>
            <a:r>
              <a:rPr lang="en-US" altLang="en-US" sz="2000" dirty="0">
                <a:solidFill>
                  <a:srgbClr val="003875"/>
                </a:solidFill>
                <a:ea typeface="ＭＳ Ｐゴシック" charset="-128"/>
                <a:cs typeface="ＭＳ Ｐゴシック" charset="-128"/>
              </a:rPr>
              <a:t>, both from the Owner’s perspective &amp; the GC/Subcontractor perspective.</a:t>
            </a:r>
          </a:p>
          <a:p>
            <a:pPr lvl="2"/>
            <a:endParaRPr lang="en-US" altLang="en-US" sz="1600" dirty="0">
              <a:solidFill>
                <a:srgbClr val="003875"/>
              </a:solidFill>
              <a:ea typeface="ＭＳ Ｐゴシック" charset="-128"/>
              <a:cs typeface="ＭＳ Ｐゴシック" charset="-128"/>
            </a:endParaRPr>
          </a:p>
        </p:txBody>
      </p:sp>
    </p:spTree>
    <p:extLst>
      <p:ext uri="{BB962C8B-B14F-4D97-AF65-F5344CB8AC3E}">
        <p14:creationId xmlns:p14="http://schemas.microsoft.com/office/powerpoint/2010/main" xmlns="" val="3105066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1252" y="328627"/>
            <a:ext cx="412113"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14</a:t>
            </a:fld>
            <a:r>
              <a:rPr lang="en-US" sz="1200" b="1" dirty="0"/>
              <a:t>.</a:t>
            </a:r>
          </a:p>
        </p:txBody>
      </p:sp>
      <p:sp>
        <p:nvSpPr>
          <p:cNvPr id="14" name="TextBox 13">
            <a:extLst>
              <a:ext uri="{FF2B5EF4-FFF2-40B4-BE49-F238E27FC236}">
                <a16:creationId xmlns:a16="http://schemas.microsoft.com/office/drawing/2014/main" xmlns="" id="{6A9F5CD9-D31B-4D77-8325-805FA4415ECA}"/>
              </a:ext>
            </a:extLst>
          </p:cNvPr>
          <p:cNvSpPr txBox="1"/>
          <p:nvPr/>
        </p:nvSpPr>
        <p:spPr>
          <a:xfrm>
            <a:off x="3075638" y="941834"/>
            <a:ext cx="2992743" cy="584775"/>
          </a:xfrm>
          <a:prstGeom prst="rect">
            <a:avLst/>
          </a:prstGeom>
          <a:noFill/>
        </p:spPr>
        <p:txBody>
          <a:bodyPr wrap="none" rtlCol="0">
            <a:spAutoFit/>
          </a:bodyPr>
          <a:lstStyle/>
          <a:p>
            <a:pPr algn="ctr"/>
            <a:r>
              <a:rPr lang="en-US" sz="3200" b="1" u="sng" dirty="0">
                <a:solidFill>
                  <a:srgbClr val="003875"/>
                </a:solidFill>
              </a:rPr>
              <a:t>Who is covered?</a:t>
            </a:r>
            <a:endParaRPr lang="en-US" sz="2400" b="1" u="sng" dirty="0">
              <a:solidFill>
                <a:srgbClr val="003875"/>
              </a:solidFill>
            </a:endParaRPr>
          </a:p>
        </p:txBody>
      </p:sp>
      <p:sp>
        <p:nvSpPr>
          <p:cNvPr id="15" name="Text Placeholder 2">
            <a:extLst>
              <a:ext uri="{FF2B5EF4-FFF2-40B4-BE49-F238E27FC236}">
                <a16:creationId xmlns:a16="http://schemas.microsoft.com/office/drawing/2014/main" xmlns="" id="{11D6AE93-C6B2-45E7-A208-E740A8FD2B9D}"/>
              </a:ext>
            </a:extLst>
          </p:cNvPr>
          <p:cNvSpPr txBox="1">
            <a:spLocks/>
          </p:cNvSpPr>
          <p:nvPr/>
        </p:nvSpPr>
        <p:spPr bwMode="auto">
          <a:xfrm>
            <a:off x="417443" y="1541600"/>
            <a:ext cx="8338931"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r>
              <a:rPr lang="en-US" altLang="en-US" sz="2400" b="1" u="sng" dirty="0">
                <a:solidFill>
                  <a:srgbClr val="003875"/>
                </a:solidFill>
                <a:ea typeface="ＭＳ Ｐゴシック" charset="-128"/>
                <a:cs typeface="ＭＳ Ｐゴシック" charset="-128"/>
              </a:rPr>
              <a:t>Builders Risk Insurance</a:t>
            </a:r>
            <a:r>
              <a:rPr lang="en-US" altLang="en-US" sz="2400" dirty="0">
                <a:solidFill>
                  <a:srgbClr val="003875"/>
                </a:solidFill>
                <a:ea typeface="ＭＳ Ｐゴシック" charset="-128"/>
                <a:cs typeface="ＭＳ Ｐゴシック" charset="-128"/>
              </a:rPr>
              <a:t> – Contractors, Subcontractors &amp; others</a:t>
            </a:r>
          </a:p>
          <a:p>
            <a:pPr marL="685800" lvl="1" indent="-228600"/>
            <a:r>
              <a:rPr lang="en-US" altLang="en-US" sz="1800" b="1" u="sng" dirty="0">
                <a:solidFill>
                  <a:srgbClr val="003875"/>
                </a:solidFill>
                <a:ea typeface="ＭＳ Ｐゴシック" charset="-128"/>
                <a:cs typeface="ＭＳ Ｐゴシック" charset="-128"/>
              </a:rPr>
              <a:t>REGARDLESS</a:t>
            </a:r>
            <a:r>
              <a:rPr lang="en-US" altLang="en-US" sz="1800" dirty="0">
                <a:solidFill>
                  <a:srgbClr val="003875"/>
                </a:solidFill>
                <a:ea typeface="ＭＳ Ｐゴシック" charset="-128"/>
                <a:cs typeface="ＭＳ Ｐゴシック" charset="-128"/>
              </a:rPr>
              <a:t>… if the GC and subcontractors are NOT Stakeholders in the coverage, the GC and subcontractors are normally swept up into the claim as parties affected by the event or as additional insureds:</a:t>
            </a:r>
          </a:p>
          <a:p>
            <a:pPr marL="971550" lvl="2" indent="-285750">
              <a:buFont typeface="Wingdings" panose="05000000000000000000" pitchFamily="2" charset="2"/>
              <a:buChar char="v"/>
            </a:pPr>
            <a:r>
              <a:rPr lang="en-US" altLang="en-US" sz="1800" dirty="0">
                <a:solidFill>
                  <a:srgbClr val="003875"/>
                </a:solidFill>
                <a:ea typeface="ＭＳ Ｐゴシック" charset="-128"/>
                <a:cs typeface="ＭＳ Ｐゴシック" charset="-128"/>
              </a:rPr>
              <a:t>Damages from physical property losses if additional insureds</a:t>
            </a:r>
          </a:p>
          <a:p>
            <a:pPr marL="971550" lvl="2" indent="-285750">
              <a:buFont typeface="Wingdings" panose="05000000000000000000" pitchFamily="2" charset="2"/>
              <a:buChar char="v"/>
            </a:pPr>
            <a:r>
              <a:rPr lang="en-US" altLang="en-US" sz="1800" dirty="0">
                <a:solidFill>
                  <a:srgbClr val="003875"/>
                </a:solidFill>
                <a:ea typeface="ＭＳ Ｐゴシック" charset="-128"/>
                <a:cs typeface="ＭＳ Ｐゴシック" charset="-128"/>
              </a:rPr>
              <a:t>Damages from delay if additional insured,</a:t>
            </a:r>
          </a:p>
          <a:p>
            <a:pPr marL="971550" lvl="2" indent="-285750">
              <a:buFont typeface="Wingdings" panose="05000000000000000000" pitchFamily="2" charset="2"/>
              <a:buChar char="v"/>
            </a:pPr>
            <a:r>
              <a:rPr lang="en-US" altLang="en-US" sz="1800" dirty="0">
                <a:solidFill>
                  <a:srgbClr val="003875"/>
                </a:solidFill>
                <a:ea typeface="ＭＳ Ｐゴシック" charset="-128"/>
                <a:cs typeface="ＭＳ Ｐゴシック" charset="-128"/>
              </a:rPr>
              <a:t>Party to the repair &amp; replacement of the Owner’s property, </a:t>
            </a:r>
            <a:r>
              <a:rPr lang="en-US" altLang="en-US" sz="1800" b="1" u="sng" dirty="0">
                <a:solidFill>
                  <a:srgbClr val="003875"/>
                </a:solidFill>
                <a:ea typeface="ＭＳ Ｐゴシック" charset="-128"/>
                <a:cs typeface="ＭＳ Ｐゴシック" charset="-128"/>
              </a:rPr>
              <a:t>AND</a:t>
            </a:r>
          </a:p>
          <a:p>
            <a:pPr marL="971550" lvl="2" indent="-285750">
              <a:buFont typeface="Wingdings" panose="05000000000000000000" pitchFamily="2" charset="2"/>
              <a:buChar char="v"/>
            </a:pPr>
            <a:r>
              <a:rPr lang="en-US" altLang="en-US" sz="1800" dirty="0">
                <a:solidFill>
                  <a:srgbClr val="003875"/>
                </a:solidFill>
                <a:ea typeface="ＭＳ Ｐゴシック" charset="-128"/>
                <a:cs typeface="ＭＳ Ｐゴシック" charset="-128"/>
              </a:rPr>
              <a:t>Keeper of the project record from repair &amp; replace to final project completion</a:t>
            </a:r>
          </a:p>
          <a:p>
            <a:pPr marL="1200150" lvl="3" indent="-285750">
              <a:buFont typeface="Wingdings" panose="05000000000000000000" pitchFamily="2" charset="2"/>
              <a:buChar char="§"/>
            </a:pPr>
            <a:r>
              <a:rPr lang="en-US" altLang="en-US" sz="1400" dirty="0">
                <a:solidFill>
                  <a:srgbClr val="003875"/>
                </a:solidFill>
                <a:ea typeface="ＭＳ Ｐゴシック" charset="-128"/>
                <a:cs typeface="ＭＳ Ｐゴシック" charset="-128"/>
              </a:rPr>
              <a:t>Status of work in place and work to complete</a:t>
            </a:r>
          </a:p>
          <a:p>
            <a:pPr marL="1200150" lvl="3" indent="-285750">
              <a:buFont typeface="Wingdings" panose="05000000000000000000" pitchFamily="2" charset="2"/>
              <a:buChar char="§"/>
            </a:pPr>
            <a:r>
              <a:rPr lang="en-US" altLang="en-US" sz="1400" dirty="0">
                <a:solidFill>
                  <a:srgbClr val="003875"/>
                </a:solidFill>
                <a:ea typeface="ＭＳ Ｐゴシック" charset="-128"/>
                <a:cs typeface="ＭＳ Ｐゴシック" charset="-128"/>
              </a:rPr>
              <a:t>Project Schedule status before loss</a:t>
            </a:r>
          </a:p>
          <a:p>
            <a:pPr marL="1200150" lvl="3" indent="-285750">
              <a:buFont typeface="Wingdings" panose="05000000000000000000" pitchFamily="2" charset="2"/>
              <a:buChar char="§"/>
            </a:pPr>
            <a:r>
              <a:rPr lang="en-US" altLang="en-US" sz="1400" dirty="0">
                <a:solidFill>
                  <a:srgbClr val="003875"/>
                </a:solidFill>
                <a:ea typeface="ＭＳ Ｐゴシック" charset="-128"/>
                <a:cs typeface="ＭＳ Ｐゴシック" charset="-128"/>
              </a:rPr>
              <a:t>Actual cost incurred &amp; cost to complete before loss</a:t>
            </a:r>
          </a:p>
          <a:p>
            <a:pPr marL="1200150" lvl="3" indent="-285750">
              <a:buFont typeface="Wingdings" panose="05000000000000000000" pitchFamily="2" charset="2"/>
              <a:buChar char="§"/>
            </a:pPr>
            <a:r>
              <a:rPr lang="en-US" altLang="en-US" sz="1400" dirty="0">
                <a:solidFill>
                  <a:srgbClr val="003875"/>
                </a:solidFill>
                <a:ea typeface="ＭＳ Ｐゴシック" charset="-128"/>
                <a:cs typeface="ＭＳ Ｐゴシック" charset="-128"/>
              </a:rPr>
              <a:t>Normally placed under contract to repair and replace damage to the project</a:t>
            </a:r>
          </a:p>
          <a:p>
            <a:pPr marL="1200150" lvl="3" indent="-285750">
              <a:buFont typeface="Wingdings" panose="05000000000000000000" pitchFamily="2" charset="2"/>
              <a:buChar char="§"/>
            </a:pPr>
            <a:r>
              <a:rPr lang="en-US" altLang="en-US" sz="1400" dirty="0">
                <a:solidFill>
                  <a:srgbClr val="003875"/>
                </a:solidFill>
                <a:ea typeface="ＭＳ Ｐゴシック" charset="-128"/>
                <a:cs typeface="ＭＳ Ｐゴシック" charset="-128"/>
              </a:rPr>
              <a:t>Normally responsible for measuring the cost and time effects of the covered event on the project</a:t>
            </a:r>
          </a:p>
          <a:p>
            <a:pPr marL="685800" lvl="1" indent="-228600"/>
            <a:endParaRPr lang="en-US" altLang="en-US" sz="2000" dirty="0">
              <a:solidFill>
                <a:srgbClr val="003875"/>
              </a:solidFill>
              <a:ea typeface="ＭＳ Ｐゴシック" charset="-128"/>
              <a:cs typeface="ＭＳ Ｐゴシック" charset="-128"/>
            </a:endParaRPr>
          </a:p>
          <a:p>
            <a:pPr lvl="2"/>
            <a:endParaRPr lang="en-US" altLang="en-US" sz="1600" dirty="0">
              <a:solidFill>
                <a:srgbClr val="003875"/>
              </a:solidFill>
              <a:ea typeface="ＭＳ Ｐゴシック" charset="-128"/>
              <a:cs typeface="ＭＳ Ｐゴシック" charset="-128"/>
            </a:endParaRPr>
          </a:p>
        </p:txBody>
      </p:sp>
    </p:spTree>
    <p:extLst>
      <p:ext uri="{BB962C8B-B14F-4D97-AF65-F5344CB8AC3E}">
        <p14:creationId xmlns:p14="http://schemas.microsoft.com/office/powerpoint/2010/main" xmlns="" val="2731104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48344" y="328627"/>
            <a:ext cx="39502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15</a:t>
            </a:fld>
            <a:r>
              <a:rPr lang="en-US" sz="1200" b="1" dirty="0"/>
              <a:t>.</a:t>
            </a:r>
          </a:p>
        </p:txBody>
      </p:sp>
      <p:sp>
        <p:nvSpPr>
          <p:cNvPr id="14" name="TextBox 13">
            <a:extLst>
              <a:ext uri="{FF2B5EF4-FFF2-40B4-BE49-F238E27FC236}">
                <a16:creationId xmlns:a16="http://schemas.microsoft.com/office/drawing/2014/main" xmlns="" id="{0F3C4F87-AC8D-4D43-85E3-069640208554}"/>
              </a:ext>
            </a:extLst>
          </p:cNvPr>
          <p:cNvSpPr txBox="1"/>
          <p:nvPr/>
        </p:nvSpPr>
        <p:spPr>
          <a:xfrm>
            <a:off x="705678" y="2700521"/>
            <a:ext cx="7682947" cy="954107"/>
          </a:xfrm>
          <a:prstGeom prst="rect">
            <a:avLst/>
          </a:prstGeom>
          <a:noFill/>
        </p:spPr>
        <p:txBody>
          <a:bodyPr wrap="square" rtlCol="0">
            <a:spAutoFit/>
          </a:bodyPr>
          <a:lstStyle/>
          <a:p>
            <a:pPr marL="1600200" indent="-1600200"/>
            <a:r>
              <a:rPr lang="en-US" sz="2800" b="1" dirty="0">
                <a:solidFill>
                  <a:srgbClr val="003875"/>
                </a:solidFill>
              </a:rPr>
              <a:t>Question:	What covered losses are common to both SDI &amp; BRI policies?</a:t>
            </a:r>
          </a:p>
        </p:txBody>
      </p:sp>
    </p:spTree>
    <p:extLst>
      <p:ext uri="{BB962C8B-B14F-4D97-AF65-F5344CB8AC3E}">
        <p14:creationId xmlns:p14="http://schemas.microsoft.com/office/powerpoint/2010/main" xmlns="" val="2210739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56890" y="328627"/>
            <a:ext cx="386475"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16</a:t>
            </a:fld>
            <a:r>
              <a:rPr lang="en-US" sz="1200" b="1" dirty="0"/>
              <a:t>.</a:t>
            </a:r>
          </a:p>
        </p:txBody>
      </p:sp>
      <p:sp>
        <p:nvSpPr>
          <p:cNvPr id="14" name="TextBox 13">
            <a:extLst>
              <a:ext uri="{FF2B5EF4-FFF2-40B4-BE49-F238E27FC236}">
                <a16:creationId xmlns:a16="http://schemas.microsoft.com/office/drawing/2014/main" xmlns="" id="{0F3C4F87-AC8D-4D43-85E3-069640208554}"/>
              </a:ext>
            </a:extLst>
          </p:cNvPr>
          <p:cNvSpPr txBox="1"/>
          <p:nvPr/>
        </p:nvSpPr>
        <p:spPr>
          <a:xfrm>
            <a:off x="913582" y="3021987"/>
            <a:ext cx="7006278" cy="523220"/>
          </a:xfrm>
          <a:prstGeom prst="rect">
            <a:avLst/>
          </a:prstGeom>
          <a:noFill/>
        </p:spPr>
        <p:txBody>
          <a:bodyPr wrap="none" rtlCol="0">
            <a:spAutoFit/>
          </a:bodyPr>
          <a:lstStyle/>
          <a:p>
            <a:pPr algn="ctr"/>
            <a:r>
              <a:rPr lang="en-US" sz="2800" b="1" dirty="0">
                <a:solidFill>
                  <a:srgbClr val="003875"/>
                </a:solidFill>
              </a:rPr>
              <a:t>Answer:  Time related losses or costs of delay.</a:t>
            </a:r>
          </a:p>
        </p:txBody>
      </p:sp>
      <p:sp>
        <p:nvSpPr>
          <p:cNvPr id="11" name="TextBox 10">
            <a:extLst>
              <a:ext uri="{FF2B5EF4-FFF2-40B4-BE49-F238E27FC236}">
                <a16:creationId xmlns:a16="http://schemas.microsoft.com/office/drawing/2014/main" xmlns="" id="{EE6DAD5D-1DB7-4FD5-9B69-E796C5B1D6DF}"/>
              </a:ext>
            </a:extLst>
          </p:cNvPr>
          <p:cNvSpPr txBox="1"/>
          <p:nvPr/>
        </p:nvSpPr>
        <p:spPr>
          <a:xfrm>
            <a:off x="2357238" y="3553565"/>
            <a:ext cx="3934026" cy="954107"/>
          </a:xfrm>
          <a:prstGeom prst="rect">
            <a:avLst/>
          </a:prstGeom>
          <a:noFill/>
        </p:spPr>
        <p:txBody>
          <a:bodyPr wrap="none" rtlCol="0">
            <a:spAutoFit/>
          </a:bodyPr>
          <a:lstStyle/>
          <a:p>
            <a:r>
              <a:rPr lang="en-US" sz="2800" b="1" dirty="0">
                <a:solidFill>
                  <a:srgbClr val="003875"/>
                </a:solidFill>
              </a:rPr>
              <a:t>SDI = Indirect Cost Losses</a:t>
            </a:r>
          </a:p>
          <a:p>
            <a:r>
              <a:rPr lang="en-US" sz="2800" b="1" dirty="0">
                <a:solidFill>
                  <a:srgbClr val="003875"/>
                </a:solidFill>
              </a:rPr>
              <a:t>BRI = Soft Cost Losses</a:t>
            </a:r>
          </a:p>
        </p:txBody>
      </p:sp>
      <p:sp>
        <p:nvSpPr>
          <p:cNvPr id="12" name="TextBox 11">
            <a:extLst>
              <a:ext uri="{FF2B5EF4-FFF2-40B4-BE49-F238E27FC236}">
                <a16:creationId xmlns:a16="http://schemas.microsoft.com/office/drawing/2014/main" xmlns="" id="{0743A5F2-BBF2-4E78-9C60-30B3FEF83028}"/>
              </a:ext>
            </a:extLst>
          </p:cNvPr>
          <p:cNvSpPr txBox="1"/>
          <p:nvPr/>
        </p:nvSpPr>
        <p:spPr>
          <a:xfrm>
            <a:off x="951804" y="1867678"/>
            <a:ext cx="7515154" cy="954107"/>
          </a:xfrm>
          <a:prstGeom prst="rect">
            <a:avLst/>
          </a:prstGeom>
          <a:noFill/>
        </p:spPr>
        <p:txBody>
          <a:bodyPr wrap="square" rtlCol="0">
            <a:spAutoFit/>
          </a:bodyPr>
          <a:lstStyle/>
          <a:p>
            <a:pPr marL="1371600" indent="-1371600"/>
            <a:r>
              <a:rPr lang="en-US" sz="2800" b="1" dirty="0">
                <a:solidFill>
                  <a:srgbClr val="003875"/>
                </a:solidFill>
              </a:rPr>
              <a:t>Answer:	Legal and Professional Consulting costs &amp; expenses</a:t>
            </a:r>
          </a:p>
        </p:txBody>
      </p:sp>
      <p:sp>
        <p:nvSpPr>
          <p:cNvPr id="15" name="TextBox 14">
            <a:extLst>
              <a:ext uri="{FF2B5EF4-FFF2-40B4-BE49-F238E27FC236}">
                <a16:creationId xmlns:a16="http://schemas.microsoft.com/office/drawing/2014/main" xmlns="" id="{D127EFAF-FE2F-4081-8F38-9EBC2503EC53}"/>
              </a:ext>
            </a:extLst>
          </p:cNvPr>
          <p:cNvSpPr txBox="1"/>
          <p:nvPr/>
        </p:nvSpPr>
        <p:spPr>
          <a:xfrm>
            <a:off x="1004851" y="4774753"/>
            <a:ext cx="7515154" cy="523220"/>
          </a:xfrm>
          <a:prstGeom prst="rect">
            <a:avLst/>
          </a:prstGeom>
          <a:noFill/>
        </p:spPr>
        <p:txBody>
          <a:bodyPr wrap="square" rtlCol="0">
            <a:spAutoFit/>
          </a:bodyPr>
          <a:lstStyle/>
          <a:p>
            <a:pPr marL="1371600" indent="-1371600"/>
            <a:r>
              <a:rPr lang="en-US" sz="2800" b="1" dirty="0">
                <a:solidFill>
                  <a:srgbClr val="003875"/>
                </a:solidFill>
              </a:rPr>
              <a:t>… that are a direct result of the covered loss.</a:t>
            </a:r>
          </a:p>
        </p:txBody>
      </p:sp>
      <p:sp>
        <p:nvSpPr>
          <p:cNvPr id="16" name="TextBox 15">
            <a:extLst>
              <a:ext uri="{FF2B5EF4-FFF2-40B4-BE49-F238E27FC236}">
                <a16:creationId xmlns:a16="http://schemas.microsoft.com/office/drawing/2014/main" xmlns="" id="{A5860613-01E5-432C-BCC1-42EB3FFE57EC}"/>
              </a:ext>
            </a:extLst>
          </p:cNvPr>
          <p:cNvSpPr txBox="1"/>
          <p:nvPr/>
        </p:nvSpPr>
        <p:spPr>
          <a:xfrm>
            <a:off x="2874558" y="941834"/>
            <a:ext cx="3394904" cy="584775"/>
          </a:xfrm>
          <a:prstGeom prst="rect">
            <a:avLst/>
          </a:prstGeom>
          <a:noFill/>
        </p:spPr>
        <p:txBody>
          <a:bodyPr wrap="none" rtlCol="0">
            <a:spAutoFit/>
          </a:bodyPr>
          <a:lstStyle/>
          <a:p>
            <a:pPr algn="ctr"/>
            <a:r>
              <a:rPr lang="en-US" sz="3200" b="1" u="sng" dirty="0">
                <a:solidFill>
                  <a:srgbClr val="003875"/>
                </a:solidFill>
              </a:rPr>
              <a:t>Common Elements</a:t>
            </a:r>
            <a:endParaRPr lang="en-US" sz="2400" b="1" u="sng" dirty="0">
              <a:solidFill>
                <a:srgbClr val="003875"/>
              </a:solidFill>
            </a:endParaRPr>
          </a:p>
        </p:txBody>
      </p:sp>
    </p:spTree>
    <p:extLst>
      <p:ext uri="{BB962C8B-B14F-4D97-AF65-F5344CB8AC3E}">
        <p14:creationId xmlns:p14="http://schemas.microsoft.com/office/powerpoint/2010/main" xmlns="" val="576455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17</a:t>
            </a:fld>
            <a:r>
              <a:rPr lang="en-US" sz="1200" b="1" dirty="0"/>
              <a:t>.</a:t>
            </a:r>
          </a:p>
        </p:txBody>
      </p:sp>
      <p:sp>
        <p:nvSpPr>
          <p:cNvPr id="11" name="TextBox 10">
            <a:extLst>
              <a:ext uri="{FF2B5EF4-FFF2-40B4-BE49-F238E27FC236}">
                <a16:creationId xmlns:a16="http://schemas.microsoft.com/office/drawing/2014/main" xmlns="" id="{78C9A980-C12E-44BE-8C5C-74DED6032973}"/>
              </a:ext>
            </a:extLst>
          </p:cNvPr>
          <p:cNvSpPr txBox="1"/>
          <p:nvPr/>
        </p:nvSpPr>
        <p:spPr>
          <a:xfrm>
            <a:off x="1137566" y="1007557"/>
            <a:ext cx="6868867" cy="523220"/>
          </a:xfrm>
          <a:prstGeom prst="rect">
            <a:avLst/>
          </a:prstGeom>
          <a:noFill/>
        </p:spPr>
        <p:txBody>
          <a:bodyPr wrap="none" rtlCol="0">
            <a:spAutoFit/>
          </a:bodyPr>
          <a:lstStyle/>
          <a:p>
            <a:pPr algn="ctr"/>
            <a:r>
              <a:rPr lang="en-US" altLang="en-US" sz="2800" b="1" dirty="0">
                <a:solidFill>
                  <a:srgbClr val="003875"/>
                </a:solidFill>
                <a:ea typeface="ＭＳ Ｐゴシック" charset="-128"/>
                <a:cs typeface="ＭＳ Ｐゴシック" charset="-128"/>
              </a:rPr>
              <a:t>What the Insurance companies don’t tell you</a:t>
            </a:r>
            <a:endParaRPr lang="en-US" sz="2800" b="1" u="sng" dirty="0">
              <a:solidFill>
                <a:srgbClr val="003875"/>
              </a:solidFill>
            </a:endParaRPr>
          </a:p>
        </p:txBody>
      </p:sp>
      <p:sp>
        <p:nvSpPr>
          <p:cNvPr id="12" name="Text Placeholder 2">
            <a:extLst>
              <a:ext uri="{FF2B5EF4-FFF2-40B4-BE49-F238E27FC236}">
                <a16:creationId xmlns:a16="http://schemas.microsoft.com/office/drawing/2014/main" xmlns="" id="{A8D4233E-538B-444C-8C26-534E4FA8E048}"/>
              </a:ext>
            </a:extLst>
          </p:cNvPr>
          <p:cNvSpPr txBox="1">
            <a:spLocks/>
          </p:cNvSpPr>
          <p:nvPr/>
        </p:nvSpPr>
        <p:spPr bwMode="auto">
          <a:xfrm>
            <a:off x="457200" y="1639410"/>
            <a:ext cx="8229600" cy="4451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a:spcBef>
                <a:spcPts val="900"/>
              </a:spcBef>
            </a:pPr>
            <a:r>
              <a:rPr lang="en-US" altLang="en-US" sz="2000" dirty="0">
                <a:solidFill>
                  <a:srgbClr val="003875"/>
                </a:solidFill>
                <a:ea typeface="ＭＳ Ｐゴシック" charset="-128"/>
                <a:cs typeface="ＭＳ Ｐゴシック" charset="-128"/>
              </a:rPr>
              <a:t>What does the policy state regarding proof of loss for </a:t>
            </a:r>
            <a:r>
              <a:rPr lang="en-US" sz="2000" u="sng" dirty="0">
                <a:solidFill>
                  <a:srgbClr val="003875"/>
                </a:solidFill>
              </a:rPr>
              <a:t>time related losses or costs of delay?</a:t>
            </a:r>
            <a:endParaRPr lang="en-US" sz="2000" u="sng" dirty="0">
              <a:solidFill>
                <a:srgbClr val="003875"/>
              </a:solidFill>
              <a:ea typeface="ＭＳ Ｐゴシック" charset="-128"/>
            </a:endParaRPr>
          </a:p>
          <a:p>
            <a:pPr>
              <a:spcBef>
                <a:spcPts val="900"/>
              </a:spcBef>
            </a:pPr>
            <a:r>
              <a:rPr lang="en-US" sz="2000" dirty="0">
                <a:solidFill>
                  <a:srgbClr val="003875"/>
                </a:solidFill>
              </a:rPr>
              <a:t>How do you prove the effects of </a:t>
            </a:r>
            <a:r>
              <a:rPr lang="en-US" sz="2000" u="sng" dirty="0">
                <a:solidFill>
                  <a:srgbClr val="003875"/>
                </a:solidFill>
              </a:rPr>
              <a:t>time related losses or costs of delay?</a:t>
            </a:r>
          </a:p>
          <a:p>
            <a:pPr>
              <a:spcBef>
                <a:spcPts val="900"/>
              </a:spcBef>
            </a:pPr>
            <a:r>
              <a:rPr lang="en-US" sz="2000" dirty="0">
                <a:solidFill>
                  <a:srgbClr val="003875"/>
                </a:solidFill>
              </a:rPr>
              <a:t>What </a:t>
            </a:r>
            <a:r>
              <a:rPr lang="en-US" sz="2000" u="sng" dirty="0">
                <a:solidFill>
                  <a:srgbClr val="003875"/>
                </a:solidFill>
              </a:rPr>
              <a:t>methods</a:t>
            </a:r>
            <a:r>
              <a:rPr lang="en-US" sz="2000" dirty="0">
                <a:solidFill>
                  <a:srgbClr val="003875"/>
                </a:solidFill>
              </a:rPr>
              <a:t> are acceptable or considered </a:t>
            </a:r>
            <a:r>
              <a:rPr lang="en-US" sz="2000" u="sng" dirty="0">
                <a:solidFill>
                  <a:srgbClr val="003875"/>
                </a:solidFill>
              </a:rPr>
              <a:t>satisfactory proof of loss</a:t>
            </a:r>
            <a:r>
              <a:rPr lang="en-US" sz="2000" dirty="0">
                <a:solidFill>
                  <a:srgbClr val="003875"/>
                </a:solidFill>
              </a:rPr>
              <a:t>?</a:t>
            </a:r>
          </a:p>
          <a:p>
            <a:pPr>
              <a:spcBef>
                <a:spcPts val="900"/>
              </a:spcBef>
            </a:pPr>
            <a:r>
              <a:rPr lang="en-US" sz="2000" dirty="0">
                <a:solidFill>
                  <a:srgbClr val="003875"/>
                </a:solidFill>
              </a:rPr>
              <a:t>Which categories of Indirect or Soft costs require forensic schedule delay analysis?</a:t>
            </a:r>
          </a:p>
          <a:p>
            <a:pPr lvl="1">
              <a:spcBef>
                <a:spcPts val="900"/>
              </a:spcBef>
              <a:buFont typeface="Calibri" panose="020F0502020204030204" pitchFamily="34" charset="0"/>
              <a:buChar char="‒"/>
            </a:pPr>
            <a:r>
              <a:rPr lang="en-US" sz="2000" dirty="0">
                <a:solidFill>
                  <a:srgbClr val="003875"/>
                </a:solidFill>
              </a:rPr>
              <a:t>Example:  Overtime?</a:t>
            </a:r>
          </a:p>
          <a:p>
            <a:pPr lvl="1">
              <a:spcBef>
                <a:spcPts val="900"/>
              </a:spcBef>
              <a:buFont typeface="Calibri" panose="020F0502020204030204" pitchFamily="34" charset="0"/>
              <a:buChar char="‒"/>
            </a:pPr>
            <a:r>
              <a:rPr lang="en-US" sz="2000" dirty="0">
                <a:solidFill>
                  <a:srgbClr val="003875"/>
                </a:solidFill>
              </a:rPr>
              <a:t>What is a “Time Related” cost</a:t>
            </a:r>
          </a:p>
          <a:p>
            <a:pPr>
              <a:spcBef>
                <a:spcPts val="900"/>
              </a:spcBef>
            </a:pPr>
            <a:r>
              <a:rPr lang="en-US" sz="2000" dirty="0">
                <a:solidFill>
                  <a:srgbClr val="003875"/>
                </a:solidFill>
              </a:rPr>
              <a:t>What does the policy state regarding “pacing” or “concurrent delay”?</a:t>
            </a:r>
          </a:p>
          <a:p>
            <a:pPr>
              <a:spcBef>
                <a:spcPts val="900"/>
              </a:spcBef>
            </a:pPr>
            <a:r>
              <a:rPr lang="en-US" sz="2000" dirty="0">
                <a:solidFill>
                  <a:srgbClr val="003875"/>
                </a:solidFill>
              </a:rPr>
              <a:t>Owners don’t develop, maintain or update project schedules - what methods are acceptable under a BRI policy?  Owners must solicit assistance from the GC who </a:t>
            </a:r>
            <a:r>
              <a:rPr lang="en-US" sz="2000" u="sng" dirty="0">
                <a:solidFill>
                  <a:srgbClr val="003875"/>
                </a:solidFill>
              </a:rPr>
              <a:t>may not be a stakeholder</a:t>
            </a:r>
            <a:endParaRPr lang="en-US" sz="2000" dirty="0">
              <a:solidFill>
                <a:srgbClr val="003875"/>
              </a:solidFill>
            </a:endParaRPr>
          </a:p>
          <a:p>
            <a:pPr marL="0" indent="0">
              <a:buNone/>
            </a:pPr>
            <a:endParaRPr lang="en-US" altLang="en-US" sz="1600" u="sng" dirty="0">
              <a:solidFill>
                <a:srgbClr val="003875"/>
              </a:solidFill>
              <a:ea typeface="ＭＳ Ｐゴシック" charset="-128"/>
              <a:cs typeface="ＭＳ Ｐゴシック" charset="-128"/>
            </a:endParaRPr>
          </a:p>
        </p:txBody>
      </p:sp>
    </p:spTree>
    <p:extLst>
      <p:ext uri="{BB962C8B-B14F-4D97-AF65-F5344CB8AC3E}">
        <p14:creationId xmlns:p14="http://schemas.microsoft.com/office/powerpoint/2010/main" xmlns="" val="1295309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18</a:t>
            </a:fld>
            <a:r>
              <a:rPr lang="en-US" sz="1200" b="1" dirty="0"/>
              <a:t>.</a:t>
            </a:r>
          </a:p>
        </p:txBody>
      </p:sp>
      <p:sp>
        <p:nvSpPr>
          <p:cNvPr id="11" name="TextBox 10">
            <a:extLst>
              <a:ext uri="{FF2B5EF4-FFF2-40B4-BE49-F238E27FC236}">
                <a16:creationId xmlns:a16="http://schemas.microsoft.com/office/drawing/2014/main" xmlns="" id="{78C9A980-C12E-44BE-8C5C-74DED6032973}"/>
              </a:ext>
            </a:extLst>
          </p:cNvPr>
          <p:cNvSpPr txBox="1"/>
          <p:nvPr/>
        </p:nvSpPr>
        <p:spPr>
          <a:xfrm>
            <a:off x="1575997" y="941834"/>
            <a:ext cx="5992025" cy="523220"/>
          </a:xfrm>
          <a:prstGeom prst="rect">
            <a:avLst/>
          </a:prstGeom>
          <a:noFill/>
        </p:spPr>
        <p:txBody>
          <a:bodyPr wrap="none" rtlCol="0">
            <a:spAutoFit/>
          </a:bodyPr>
          <a:lstStyle/>
          <a:p>
            <a:pPr algn="ctr"/>
            <a:r>
              <a:rPr lang="en-US" altLang="en-US" sz="2800" b="1" dirty="0">
                <a:solidFill>
                  <a:srgbClr val="003875"/>
                </a:solidFill>
                <a:ea typeface="ＭＳ Ｐゴシック" charset="-128"/>
                <a:cs typeface="ＭＳ Ｐゴシック" charset="-128"/>
              </a:rPr>
              <a:t>What the Insurance companies tell you</a:t>
            </a:r>
            <a:endParaRPr lang="en-US" sz="2800" b="1" u="sng" dirty="0">
              <a:solidFill>
                <a:srgbClr val="003875"/>
              </a:solidFill>
            </a:endParaRPr>
          </a:p>
        </p:txBody>
      </p:sp>
      <p:sp>
        <p:nvSpPr>
          <p:cNvPr id="12" name="Text Placeholder 2">
            <a:extLst>
              <a:ext uri="{FF2B5EF4-FFF2-40B4-BE49-F238E27FC236}">
                <a16:creationId xmlns:a16="http://schemas.microsoft.com/office/drawing/2014/main" xmlns="" id="{A8D4233E-538B-444C-8C26-534E4FA8E048}"/>
              </a:ext>
            </a:extLst>
          </p:cNvPr>
          <p:cNvSpPr txBox="1">
            <a:spLocks/>
          </p:cNvSpPr>
          <p:nvPr/>
        </p:nvSpPr>
        <p:spPr bwMode="auto">
          <a:xfrm>
            <a:off x="477078" y="1526609"/>
            <a:ext cx="8229600" cy="45836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a:spcBef>
                <a:spcPts val="600"/>
              </a:spcBef>
            </a:pPr>
            <a:r>
              <a:rPr lang="en-US" altLang="en-US" sz="2200" dirty="0">
                <a:solidFill>
                  <a:srgbClr val="003875"/>
                </a:solidFill>
                <a:ea typeface="ＭＳ Ｐゴシック" charset="-128"/>
                <a:cs typeface="ＭＳ Ｐゴシック" charset="-128"/>
              </a:rPr>
              <a:t>What is “Satisfactory to Us”</a:t>
            </a:r>
          </a:p>
          <a:p>
            <a:pPr>
              <a:spcBef>
                <a:spcPts val="600"/>
              </a:spcBef>
            </a:pPr>
            <a:r>
              <a:rPr lang="en-US" altLang="en-US" sz="2200" dirty="0">
                <a:solidFill>
                  <a:srgbClr val="003875"/>
                </a:solidFill>
                <a:ea typeface="ＭＳ Ｐゴシック" charset="-128"/>
                <a:cs typeface="ＭＳ Ｐゴシック" charset="-128"/>
              </a:rPr>
              <a:t>Definition of “Industry standard” – These do not exist – Which industry?</a:t>
            </a:r>
          </a:p>
          <a:p>
            <a:pPr>
              <a:spcBef>
                <a:spcPts val="600"/>
              </a:spcBef>
            </a:pPr>
            <a:r>
              <a:rPr lang="en-US" altLang="en-US" sz="2200" dirty="0">
                <a:solidFill>
                  <a:srgbClr val="003875"/>
                </a:solidFill>
                <a:ea typeface="ＭＳ Ｐゴシック" charset="-128"/>
                <a:cs typeface="ＭＳ Ｐゴシック" charset="-128"/>
              </a:rPr>
              <a:t>The law - Proximate cause – Insurance law (lower standard)</a:t>
            </a:r>
          </a:p>
          <a:p>
            <a:pPr>
              <a:spcBef>
                <a:spcPts val="600"/>
              </a:spcBef>
            </a:pPr>
            <a:r>
              <a:rPr lang="en-US" altLang="en-US" sz="2200" dirty="0">
                <a:solidFill>
                  <a:srgbClr val="003875"/>
                </a:solidFill>
                <a:ea typeface="ＭＳ Ｐゴシック" charset="-128"/>
                <a:cs typeface="ＭＳ Ｐゴシック" charset="-128"/>
              </a:rPr>
              <a:t>The law - Cause and effect – Construction law (higher standard)</a:t>
            </a:r>
          </a:p>
          <a:p>
            <a:pPr>
              <a:spcBef>
                <a:spcPts val="600"/>
              </a:spcBef>
            </a:pPr>
            <a:r>
              <a:rPr lang="en-US" altLang="en-US" sz="2200" dirty="0">
                <a:solidFill>
                  <a:srgbClr val="003875"/>
                </a:solidFill>
                <a:ea typeface="ＭＳ Ｐゴシック" charset="-128"/>
                <a:cs typeface="ＭＳ Ｐゴシック" charset="-128"/>
              </a:rPr>
              <a:t>Conduct different if you are in a program or are a large consumer of the insurance company’s products</a:t>
            </a:r>
          </a:p>
          <a:p>
            <a:pPr>
              <a:spcBef>
                <a:spcPts val="600"/>
              </a:spcBef>
            </a:pPr>
            <a:r>
              <a:rPr lang="en-US" altLang="en-US" sz="2200" dirty="0">
                <a:solidFill>
                  <a:srgbClr val="003875"/>
                </a:solidFill>
                <a:ea typeface="ＭＳ Ｐゴシック" charset="-128"/>
                <a:cs typeface="ＭＳ Ｐゴシック" charset="-128"/>
              </a:rPr>
              <a:t>Conduct different when the claim is big or small – what is a big claim…?</a:t>
            </a:r>
          </a:p>
          <a:p>
            <a:pPr>
              <a:spcBef>
                <a:spcPts val="600"/>
              </a:spcBef>
            </a:pPr>
            <a:r>
              <a:rPr lang="en-US" altLang="en-US" sz="2200" dirty="0">
                <a:solidFill>
                  <a:srgbClr val="003875"/>
                </a:solidFill>
                <a:ea typeface="ＭＳ Ｐゴシック" charset="-128"/>
                <a:cs typeface="ＭＳ Ｐゴシック" charset="-128"/>
              </a:rPr>
              <a:t>Who is reviewing the proof of loss submission?</a:t>
            </a:r>
          </a:p>
          <a:p>
            <a:pPr lvl="1">
              <a:spcBef>
                <a:spcPts val="600"/>
              </a:spcBef>
              <a:buFont typeface="Calibri" panose="020F0502020204030204" pitchFamily="34" charset="0"/>
              <a:buChar char="‒"/>
            </a:pPr>
            <a:r>
              <a:rPr lang="en-US" altLang="en-US" sz="2000" dirty="0">
                <a:solidFill>
                  <a:srgbClr val="003875"/>
                </a:solidFill>
                <a:ea typeface="ＭＳ Ｐゴシック" charset="-128"/>
                <a:cs typeface="ＭＳ Ｐゴシック" charset="-128"/>
              </a:rPr>
              <a:t>Inhouse claims department</a:t>
            </a:r>
          </a:p>
          <a:p>
            <a:pPr lvl="1">
              <a:spcBef>
                <a:spcPts val="600"/>
              </a:spcBef>
              <a:buFont typeface="Calibri" panose="020F0502020204030204" pitchFamily="34" charset="0"/>
              <a:buChar char="‒"/>
            </a:pPr>
            <a:r>
              <a:rPr lang="en-US" altLang="en-US" sz="2000" dirty="0">
                <a:solidFill>
                  <a:srgbClr val="003875"/>
                </a:solidFill>
                <a:ea typeface="ＭＳ Ｐゴシック" charset="-128"/>
                <a:cs typeface="ＭＳ Ｐゴシック" charset="-128"/>
              </a:rPr>
              <a:t>Outside claims or forensic schedule consultant</a:t>
            </a:r>
          </a:p>
          <a:p>
            <a:endParaRPr lang="en-US" altLang="en-US" sz="2400" b="1" dirty="0">
              <a:solidFill>
                <a:srgbClr val="003875"/>
              </a:solidFill>
              <a:ea typeface="ＭＳ Ｐゴシック" charset="-128"/>
              <a:cs typeface="ＭＳ Ｐゴシック" charset="-128"/>
            </a:endParaRPr>
          </a:p>
        </p:txBody>
      </p:sp>
    </p:spTree>
    <p:extLst>
      <p:ext uri="{BB962C8B-B14F-4D97-AF65-F5344CB8AC3E}">
        <p14:creationId xmlns:p14="http://schemas.microsoft.com/office/powerpoint/2010/main" xmlns="" val="18952282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19</a:t>
            </a:fld>
            <a:r>
              <a:rPr lang="en-US" sz="1200" b="1" dirty="0"/>
              <a:t>.</a:t>
            </a:r>
          </a:p>
        </p:txBody>
      </p:sp>
      <p:sp>
        <p:nvSpPr>
          <p:cNvPr id="11" name="TextBox 10">
            <a:extLst>
              <a:ext uri="{FF2B5EF4-FFF2-40B4-BE49-F238E27FC236}">
                <a16:creationId xmlns:a16="http://schemas.microsoft.com/office/drawing/2014/main" xmlns="" id="{78C9A980-C12E-44BE-8C5C-74DED6032973}"/>
              </a:ext>
            </a:extLst>
          </p:cNvPr>
          <p:cNvSpPr txBox="1"/>
          <p:nvPr/>
        </p:nvSpPr>
        <p:spPr>
          <a:xfrm>
            <a:off x="1575997" y="941834"/>
            <a:ext cx="5992025" cy="523220"/>
          </a:xfrm>
          <a:prstGeom prst="rect">
            <a:avLst/>
          </a:prstGeom>
          <a:noFill/>
        </p:spPr>
        <p:txBody>
          <a:bodyPr wrap="none" rtlCol="0">
            <a:spAutoFit/>
          </a:bodyPr>
          <a:lstStyle/>
          <a:p>
            <a:pPr algn="ctr"/>
            <a:r>
              <a:rPr lang="en-US" altLang="en-US" sz="2800" b="1" dirty="0">
                <a:solidFill>
                  <a:srgbClr val="003875"/>
                </a:solidFill>
                <a:ea typeface="ＭＳ Ｐゴシック" charset="-128"/>
                <a:cs typeface="ＭＳ Ｐゴシック" charset="-128"/>
              </a:rPr>
              <a:t>What the Insurance companies tell you</a:t>
            </a:r>
            <a:endParaRPr lang="en-US" sz="2800" b="1" u="sng" dirty="0">
              <a:solidFill>
                <a:srgbClr val="003875"/>
              </a:solidFill>
            </a:endParaRPr>
          </a:p>
        </p:txBody>
      </p:sp>
      <p:sp>
        <p:nvSpPr>
          <p:cNvPr id="14" name="Rectangle 13">
            <a:extLst>
              <a:ext uri="{FF2B5EF4-FFF2-40B4-BE49-F238E27FC236}">
                <a16:creationId xmlns:a16="http://schemas.microsoft.com/office/drawing/2014/main" xmlns="" id="{0FAF2E11-4133-4C6F-A3C7-C6E93CFADC1E}"/>
              </a:ext>
            </a:extLst>
          </p:cNvPr>
          <p:cNvSpPr/>
          <p:nvPr/>
        </p:nvSpPr>
        <p:spPr>
          <a:xfrm>
            <a:off x="528577" y="1577235"/>
            <a:ext cx="4347903" cy="4524315"/>
          </a:xfrm>
          <a:prstGeom prst="rect">
            <a:avLst/>
          </a:prstGeom>
        </p:spPr>
        <p:txBody>
          <a:bodyPr wrap="square">
            <a:spAutoFit/>
          </a:bodyPr>
          <a:lstStyle/>
          <a:p>
            <a:pPr algn="ctr"/>
            <a:r>
              <a:rPr lang="en-US" sz="1200" b="1" u="sng" dirty="0">
                <a:solidFill>
                  <a:srgbClr val="003875"/>
                </a:solidFill>
                <a:latin typeface="Arial" panose="020B0604020202020204" pitchFamily="34" charset="0"/>
                <a:cs typeface="Arial" panose="020B0604020202020204" pitchFamily="34" charset="0"/>
              </a:rPr>
              <a:t>Zurich 2016</a:t>
            </a:r>
          </a:p>
          <a:p>
            <a:pPr algn="just"/>
            <a:r>
              <a:rPr lang="en-US" sz="1200" dirty="0">
                <a:solidFill>
                  <a:srgbClr val="003875"/>
                </a:solidFill>
                <a:latin typeface="Arial" panose="020B0604020202020204" pitchFamily="34" charset="0"/>
                <a:cs typeface="Arial" panose="020B0604020202020204" pitchFamily="34" charset="0"/>
              </a:rPr>
              <a:t>F.  Indirect Costs means costs and expenses paid by you </a:t>
            </a:r>
            <a:r>
              <a:rPr lang="en-US" sz="1200" dirty="0">
                <a:solidFill>
                  <a:srgbClr val="003875"/>
                </a:solidFill>
                <a:highlight>
                  <a:srgbClr val="FFFF00"/>
                </a:highlight>
                <a:latin typeface="Arial" panose="020B0604020202020204" pitchFamily="34" charset="0"/>
                <a:cs typeface="Arial" panose="020B0604020202020204" pitchFamily="34" charset="0"/>
              </a:rPr>
              <a:t>for time related work and corresponding project(s) delay</a:t>
            </a:r>
            <a:r>
              <a:rPr lang="en-US" sz="1200" dirty="0">
                <a:solidFill>
                  <a:srgbClr val="003875"/>
                </a:solidFill>
                <a:latin typeface="Arial" panose="020B0604020202020204" pitchFamily="34" charset="0"/>
                <a:cs typeface="Arial" panose="020B0604020202020204" pitchFamily="34" charset="0"/>
              </a:rPr>
              <a:t> to the extent caused by and solely attributable to a Default of a Subcontractor under the terms and conditions of a Contract and that are not included in Subsections II.I.1 and 2.  Indirect Costs are subject to the Each Loss Indirect Costs Sublimit of Insurance set forth in the Declarations and </a:t>
            </a:r>
            <a:r>
              <a:rPr lang="en-US" sz="1200" dirty="0">
                <a:solidFill>
                  <a:srgbClr val="003875"/>
                </a:solidFill>
                <a:highlight>
                  <a:srgbClr val="FFFF00"/>
                </a:highlight>
                <a:latin typeface="Arial" panose="020B0604020202020204" pitchFamily="34" charset="0"/>
                <a:cs typeface="Arial" panose="020B0604020202020204" pitchFamily="34" charset="0"/>
              </a:rPr>
              <a:t>include </a:t>
            </a:r>
            <a:r>
              <a:rPr lang="en-US" sz="1200" u="sng" dirty="0">
                <a:solidFill>
                  <a:srgbClr val="003875"/>
                </a:solidFill>
                <a:highlight>
                  <a:srgbClr val="FFFF00"/>
                </a:highlight>
                <a:latin typeface="Arial" panose="020B0604020202020204" pitchFamily="34" charset="0"/>
                <a:cs typeface="Arial" panose="020B0604020202020204" pitchFamily="34" charset="0"/>
              </a:rPr>
              <a:t>job acceleration</a:t>
            </a:r>
            <a:r>
              <a:rPr lang="en-US" sz="1200" dirty="0">
                <a:solidFill>
                  <a:srgbClr val="003875"/>
                </a:solidFill>
                <a:highlight>
                  <a:srgbClr val="FFFF00"/>
                </a:highlight>
                <a:latin typeface="Arial" panose="020B0604020202020204" pitchFamily="34" charset="0"/>
                <a:cs typeface="Arial" panose="020B0604020202020204" pitchFamily="34" charset="0"/>
              </a:rPr>
              <a:t>, </a:t>
            </a:r>
            <a:r>
              <a:rPr lang="en-US" sz="1200" u="sng" dirty="0">
                <a:solidFill>
                  <a:srgbClr val="003875"/>
                </a:solidFill>
                <a:highlight>
                  <a:srgbClr val="FFFF00"/>
                </a:highlight>
                <a:latin typeface="Arial" panose="020B0604020202020204" pitchFamily="34" charset="0"/>
                <a:cs typeface="Arial" panose="020B0604020202020204" pitchFamily="34" charset="0"/>
              </a:rPr>
              <a:t>extended project overhead</a:t>
            </a:r>
            <a:r>
              <a:rPr lang="en-US" sz="1200" dirty="0">
                <a:solidFill>
                  <a:srgbClr val="003875"/>
                </a:solidFill>
                <a:highlight>
                  <a:srgbClr val="FFFF00"/>
                </a:highlight>
                <a:latin typeface="Arial" panose="020B0604020202020204" pitchFamily="34" charset="0"/>
                <a:cs typeface="Arial" panose="020B0604020202020204" pitchFamily="34" charset="0"/>
              </a:rPr>
              <a:t>, </a:t>
            </a:r>
            <a:r>
              <a:rPr lang="en-US" sz="1200" u="sng" dirty="0">
                <a:solidFill>
                  <a:srgbClr val="003875"/>
                </a:solidFill>
                <a:highlight>
                  <a:srgbClr val="FFFF00"/>
                </a:highlight>
                <a:latin typeface="Arial" panose="020B0604020202020204" pitchFamily="34" charset="0"/>
                <a:cs typeface="Arial" panose="020B0604020202020204" pitchFamily="34" charset="0"/>
              </a:rPr>
              <a:t>damages</a:t>
            </a:r>
            <a:r>
              <a:rPr lang="en-US" sz="1200" dirty="0">
                <a:solidFill>
                  <a:srgbClr val="003875"/>
                </a:solidFill>
                <a:highlight>
                  <a:srgbClr val="FFFF00"/>
                </a:highlight>
                <a:latin typeface="Arial" panose="020B0604020202020204" pitchFamily="34" charset="0"/>
                <a:cs typeface="Arial" panose="020B0604020202020204" pitchFamily="34" charset="0"/>
              </a:rPr>
              <a:t>, subject to Subsection III.I., and costs and expenses incurred and paid by you as defined under your contract</a:t>
            </a:r>
            <a:r>
              <a:rPr lang="en-US" sz="1200" dirty="0">
                <a:solidFill>
                  <a:srgbClr val="003875"/>
                </a:solidFill>
                <a:latin typeface="Arial" panose="020B0604020202020204" pitchFamily="34" charset="0"/>
                <a:cs typeface="Arial" panose="020B0604020202020204" pitchFamily="34" charset="0"/>
              </a:rPr>
              <a:t> with your customer to construct the project on which there is a Default by the Subcontractor.  </a:t>
            </a:r>
            <a:r>
              <a:rPr lang="en-US" sz="1200" dirty="0">
                <a:solidFill>
                  <a:srgbClr val="003875"/>
                </a:solidFill>
                <a:highlight>
                  <a:srgbClr val="FFFF00"/>
                </a:highlight>
                <a:latin typeface="Arial" panose="020B0604020202020204" pitchFamily="34" charset="0"/>
                <a:cs typeface="Arial" panose="020B0604020202020204" pitchFamily="34" charset="0"/>
              </a:rPr>
              <a:t>Indirect Costs </a:t>
            </a:r>
            <a:r>
              <a:rPr lang="en-US" sz="1200" u="sng" dirty="0">
                <a:solidFill>
                  <a:srgbClr val="003875"/>
                </a:solidFill>
                <a:highlight>
                  <a:srgbClr val="FFFF00"/>
                </a:highlight>
                <a:latin typeface="Arial" panose="020B0604020202020204" pitchFamily="34" charset="0"/>
                <a:cs typeface="Arial" panose="020B0604020202020204" pitchFamily="34" charset="0"/>
              </a:rPr>
              <a:t>shall be subject to a Critical Path schedule analysis which apportions time and delay to all corresponding activities or parties functioning for the project</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Insured shall contemporaneously maintain updated detailed project schedules from at least the time of Default by the Subcontractor, using Critical Path scheduling methodology</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Schedules must be sufficiently detailed to permit an accurate analysis of the discreet delays to the Critical Path</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Indirect Costs do not include costs incurred by the Insured for time related work and corresponding project(s) delay if the Insured fails to maintain the data and schedules as described in this definition.</a:t>
            </a:r>
          </a:p>
        </p:txBody>
      </p:sp>
      <p:sp>
        <p:nvSpPr>
          <p:cNvPr id="2" name="TextBox 1">
            <a:extLst>
              <a:ext uri="{FF2B5EF4-FFF2-40B4-BE49-F238E27FC236}">
                <a16:creationId xmlns:a16="http://schemas.microsoft.com/office/drawing/2014/main" xmlns="" id="{C353E4A8-5C0A-43E8-B846-4DC6E77A86AA}"/>
              </a:ext>
            </a:extLst>
          </p:cNvPr>
          <p:cNvSpPr txBox="1"/>
          <p:nvPr/>
        </p:nvSpPr>
        <p:spPr>
          <a:xfrm>
            <a:off x="5247119" y="1756046"/>
            <a:ext cx="2820112" cy="4062651"/>
          </a:xfrm>
          <a:prstGeom prst="rect">
            <a:avLst/>
          </a:prstGeom>
          <a:noFill/>
        </p:spPr>
        <p:txBody>
          <a:bodyPr wrap="square" rtlCol="0">
            <a:spAutoFit/>
          </a:bodyPr>
          <a:lstStyle/>
          <a:p>
            <a:pPr marL="342900" indent="-342900" algn="just">
              <a:buFont typeface="Arial" panose="020B0604020202020204" pitchFamily="34" charset="0"/>
              <a:buChar char="•"/>
            </a:pPr>
            <a:r>
              <a:rPr lang="en-US" sz="2400" dirty="0">
                <a:solidFill>
                  <a:srgbClr val="003875"/>
                </a:solidFill>
              </a:rPr>
              <a:t>It takes some big losses to make a big carrier come clean and develop market changing requirements and language to clarify what is required to “Prove” time related costs.</a:t>
            </a:r>
          </a:p>
          <a:p>
            <a:endParaRPr lang="en-US" dirty="0"/>
          </a:p>
        </p:txBody>
      </p:sp>
    </p:spTree>
    <p:extLst>
      <p:ext uri="{BB962C8B-B14F-4D97-AF65-F5344CB8AC3E}">
        <p14:creationId xmlns:p14="http://schemas.microsoft.com/office/powerpoint/2010/main" xmlns="" val="1267616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2" name="Rectangle 1">
            <a:extLst>
              <a:ext uri="{FF2B5EF4-FFF2-40B4-BE49-F238E27FC236}">
                <a16:creationId xmlns:a16="http://schemas.microsoft.com/office/drawing/2014/main" xmlns="" id="{F9634D38-84C6-4E02-A864-FC03F6048AD0}"/>
              </a:ext>
            </a:extLst>
          </p:cNvPr>
          <p:cNvSpPr/>
          <p:nvPr/>
        </p:nvSpPr>
        <p:spPr>
          <a:xfrm>
            <a:off x="879560" y="1268225"/>
            <a:ext cx="7100545" cy="3293209"/>
          </a:xfrm>
          <a:prstGeom prst="rect">
            <a:avLst/>
          </a:prstGeom>
        </p:spPr>
        <p:txBody>
          <a:bodyPr wrap="square">
            <a:spAutoFit/>
          </a:bodyPr>
          <a:lstStyle/>
          <a:p>
            <a:pPr algn="ctr"/>
            <a:r>
              <a:rPr lang="en-US" sz="3600" b="1" dirty="0">
                <a:solidFill>
                  <a:srgbClr val="003875"/>
                </a:solidFill>
                <a:ea typeface="Times New Roman" panose="02020603050405020304" pitchFamily="18" charset="0"/>
                <a:cs typeface="Times New Roman" panose="02020603050405020304" pitchFamily="18" charset="0"/>
              </a:rPr>
              <a:t>Recovering SDI Indirect</a:t>
            </a:r>
          </a:p>
          <a:p>
            <a:pPr algn="ctr"/>
            <a:r>
              <a:rPr lang="en-US" sz="3600" b="1" dirty="0">
                <a:solidFill>
                  <a:srgbClr val="003875"/>
                </a:solidFill>
                <a:ea typeface="Times New Roman" panose="02020603050405020304" pitchFamily="18" charset="0"/>
                <a:cs typeface="Times New Roman" panose="02020603050405020304" pitchFamily="18" charset="0"/>
              </a:rPr>
              <a:t>&amp;</a:t>
            </a:r>
          </a:p>
          <a:p>
            <a:pPr algn="ctr"/>
            <a:r>
              <a:rPr lang="en-US" sz="3600" b="1" dirty="0">
                <a:solidFill>
                  <a:srgbClr val="003875"/>
                </a:solidFill>
                <a:ea typeface="Times New Roman" panose="02020603050405020304" pitchFamily="18" charset="0"/>
                <a:cs typeface="Times New Roman" panose="02020603050405020304" pitchFamily="18" charset="0"/>
              </a:rPr>
              <a:t>Builders Risk Soft Cost</a:t>
            </a:r>
          </a:p>
          <a:p>
            <a:pPr algn="ctr"/>
            <a:r>
              <a:rPr lang="en-US" sz="3600" b="1" dirty="0">
                <a:solidFill>
                  <a:srgbClr val="003875"/>
                </a:solidFill>
                <a:ea typeface="Times New Roman" panose="02020603050405020304" pitchFamily="18" charset="0"/>
                <a:cs typeface="Times New Roman" panose="02020603050405020304" pitchFamily="18" charset="0"/>
              </a:rPr>
              <a:t>Losses</a:t>
            </a:r>
          </a:p>
          <a:p>
            <a:pPr algn="ctr"/>
            <a:endParaRPr lang="en-US" b="1" dirty="0">
              <a:solidFill>
                <a:srgbClr val="003875"/>
              </a:solidFill>
              <a:ea typeface="Times New Roman" panose="02020603050405020304" pitchFamily="18" charset="0"/>
              <a:cs typeface="Times New Roman" panose="02020603050405020304" pitchFamily="18" charset="0"/>
            </a:endParaRPr>
          </a:p>
          <a:p>
            <a:pPr algn="ctr"/>
            <a:endParaRPr lang="en-US" b="1" dirty="0">
              <a:solidFill>
                <a:srgbClr val="003875"/>
              </a:solidFill>
              <a:ea typeface="Times New Roman" panose="02020603050405020304" pitchFamily="18" charset="0"/>
              <a:cs typeface="Times New Roman" panose="02020603050405020304" pitchFamily="18" charset="0"/>
            </a:endParaRPr>
          </a:p>
          <a:p>
            <a:pPr algn="ctr"/>
            <a:r>
              <a:rPr lang="en-US" sz="2800" b="1" dirty="0">
                <a:solidFill>
                  <a:srgbClr val="C00000"/>
                </a:solidFill>
                <a:ea typeface="Times New Roman" panose="02020603050405020304" pitchFamily="18" charset="0"/>
                <a:cs typeface="Times New Roman" panose="02020603050405020304" pitchFamily="18" charset="0"/>
              </a:rPr>
              <a:t>What the Insurance Companies Don’t Tell You</a:t>
            </a:r>
            <a:endParaRPr lang="en-US" sz="2800" dirty="0">
              <a:solidFill>
                <a:srgbClr val="C00000"/>
              </a:solidFill>
              <a:cs typeface="Times New Roman" panose="02020603050405020304" pitchFamily="18" charset="0"/>
            </a:endParaRPr>
          </a:p>
        </p:txBody>
      </p:sp>
      <p:sp>
        <p:nvSpPr>
          <p:cNvPr id="11" name="TextBox 10">
            <a:extLst>
              <a:ext uri="{FF2B5EF4-FFF2-40B4-BE49-F238E27FC236}">
                <a16:creationId xmlns:a16="http://schemas.microsoft.com/office/drawing/2014/main" xmlns="" id="{316BFCA8-CC49-4C8B-B7FE-34BF89C9E3D4}"/>
              </a:ext>
            </a:extLst>
          </p:cNvPr>
          <p:cNvSpPr txBox="1"/>
          <p:nvPr/>
        </p:nvSpPr>
        <p:spPr>
          <a:xfrm>
            <a:off x="2764614" y="5055708"/>
            <a:ext cx="3614771" cy="1138773"/>
          </a:xfrm>
          <a:prstGeom prst="rect">
            <a:avLst/>
          </a:prstGeom>
          <a:noFill/>
        </p:spPr>
        <p:txBody>
          <a:bodyPr wrap="none" rtlCol="0">
            <a:spAutoFit/>
          </a:bodyPr>
          <a:lstStyle/>
          <a:p>
            <a:pPr algn="ctr" fontAlgn="auto">
              <a:spcAft>
                <a:spcPts val="0"/>
              </a:spcAft>
              <a:defRPr/>
            </a:pPr>
            <a:r>
              <a:rPr lang="en-US" sz="2400" dirty="0">
                <a:solidFill>
                  <a:srgbClr val="003875"/>
                </a:solidFill>
              </a:rPr>
              <a:t>Mr. Dale Hendershot</a:t>
            </a:r>
          </a:p>
          <a:p>
            <a:pPr algn="ctr" fontAlgn="auto">
              <a:spcAft>
                <a:spcPts val="0"/>
              </a:spcAft>
              <a:defRPr/>
            </a:pPr>
            <a:r>
              <a:rPr lang="en-US" sz="2000" dirty="0">
                <a:solidFill>
                  <a:srgbClr val="003875"/>
                </a:solidFill>
              </a:rPr>
              <a:t>Owner &amp; Managing Member</a:t>
            </a:r>
          </a:p>
          <a:p>
            <a:pPr algn="ctr" fontAlgn="auto">
              <a:spcAft>
                <a:spcPts val="0"/>
              </a:spcAft>
              <a:defRPr/>
            </a:pPr>
            <a:r>
              <a:rPr lang="en-US" sz="2400" dirty="0">
                <a:solidFill>
                  <a:srgbClr val="003875"/>
                </a:solidFill>
              </a:rPr>
              <a:t>Hendershot Consulting, LLC</a:t>
            </a:r>
          </a:p>
        </p:txBody>
      </p:sp>
      <p:sp>
        <p:nvSpPr>
          <p:cNvPr id="3" name="TextBox 2">
            <a:extLst>
              <a:ext uri="{FF2B5EF4-FFF2-40B4-BE49-F238E27FC236}">
                <a16:creationId xmlns:a16="http://schemas.microsoft.com/office/drawing/2014/main" xmlns="" id="{49268CF5-E7E8-4363-9B5C-EF7448AAD591}"/>
              </a:ext>
            </a:extLst>
          </p:cNvPr>
          <p:cNvSpPr txBox="1"/>
          <p:nvPr/>
        </p:nvSpPr>
        <p:spPr>
          <a:xfrm>
            <a:off x="7795554" y="5932871"/>
            <a:ext cx="1348446" cy="261610"/>
          </a:xfrm>
          <a:prstGeom prst="rect">
            <a:avLst/>
          </a:prstGeom>
          <a:noFill/>
        </p:spPr>
        <p:txBody>
          <a:bodyPr wrap="none" rtlCol="0">
            <a:spAutoFit/>
          </a:bodyPr>
          <a:lstStyle/>
          <a:p>
            <a:r>
              <a:rPr lang="en-US" sz="1100" dirty="0">
                <a:solidFill>
                  <a:srgbClr val="002060"/>
                </a:solidFill>
              </a:rPr>
              <a:t>September 21, 2018</a:t>
            </a:r>
          </a:p>
        </p:txBody>
      </p:sp>
    </p:spTree>
    <p:extLst>
      <p:ext uri="{BB962C8B-B14F-4D97-AF65-F5344CB8AC3E}">
        <p14:creationId xmlns:p14="http://schemas.microsoft.com/office/powerpoint/2010/main" xmlns="" val="383277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4C3779F-B594-435D-9CD4-C9D0F42AE47B}"/>
              </a:ext>
            </a:extLst>
          </p:cNvPr>
          <p:cNvSpPr>
            <a:spLocks noGrp="1"/>
          </p:cNvSpPr>
          <p:nvPr>
            <p:ph idx="1"/>
          </p:nvPr>
        </p:nvSpPr>
        <p:spPr>
          <a:xfrm>
            <a:off x="384561" y="1582322"/>
            <a:ext cx="4187439" cy="4351338"/>
          </a:xfrm>
        </p:spPr>
        <p:txBody>
          <a:bodyPr/>
          <a:lstStyle/>
          <a:p>
            <a:pPr>
              <a:spcBef>
                <a:spcPts val="1200"/>
              </a:spcBef>
            </a:pPr>
            <a:r>
              <a:rPr lang="en-US" dirty="0">
                <a:solidFill>
                  <a:srgbClr val="003875"/>
                </a:solidFill>
              </a:rPr>
              <a:t>Society of Construction Law (SCL) </a:t>
            </a:r>
            <a:r>
              <a:rPr lang="en-US" sz="1800" dirty="0">
                <a:solidFill>
                  <a:srgbClr val="003875"/>
                </a:solidFill>
              </a:rPr>
              <a:t>– Too much to cover, too little time –</a:t>
            </a:r>
          </a:p>
          <a:p>
            <a:pPr>
              <a:spcBef>
                <a:spcPts val="1200"/>
              </a:spcBef>
            </a:pPr>
            <a:r>
              <a:rPr lang="en-US" dirty="0">
                <a:solidFill>
                  <a:srgbClr val="003875"/>
                </a:solidFill>
              </a:rPr>
              <a:t>Association for the Advancement of Cost Engineering International (AACE)</a:t>
            </a:r>
          </a:p>
          <a:p>
            <a:pPr>
              <a:spcBef>
                <a:spcPts val="1200"/>
              </a:spcBef>
            </a:pPr>
            <a:r>
              <a:rPr lang="en-US" dirty="0">
                <a:solidFill>
                  <a:srgbClr val="003875"/>
                </a:solidFill>
              </a:rPr>
              <a:t>Publishes Recommended Practices (RPs) - (NOT Industry Standards)</a:t>
            </a:r>
          </a:p>
          <a:p>
            <a:pPr>
              <a:spcBef>
                <a:spcPts val="1200"/>
              </a:spcBef>
            </a:pPr>
            <a:r>
              <a:rPr lang="en-US" dirty="0">
                <a:solidFill>
                  <a:srgbClr val="003875"/>
                </a:solidFill>
              </a:rPr>
              <a:t>RP 29R-03 “Forensic Scheduling Analysis”</a:t>
            </a:r>
          </a:p>
          <a:p>
            <a:pPr>
              <a:spcBef>
                <a:spcPts val="1200"/>
              </a:spcBef>
            </a:pPr>
            <a:r>
              <a:rPr lang="en-US" dirty="0">
                <a:solidFill>
                  <a:srgbClr val="003875"/>
                </a:solidFill>
              </a:rPr>
              <a:t>AACE RP 20R-03 provides basic information on how to perform forensic schedule analysis</a:t>
            </a:r>
          </a:p>
          <a:p>
            <a:endParaRPr lang="en-US" b="1" dirty="0">
              <a:solidFill>
                <a:srgbClr val="003875"/>
              </a:solidFill>
            </a:endParaRPr>
          </a:p>
        </p:txBody>
      </p:sp>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20</a:t>
            </a:fld>
            <a:endParaRPr lang="en-US"/>
          </a:p>
        </p:txBody>
      </p:sp>
      <p:sp>
        <p:nvSpPr>
          <p:cNvPr id="5" name="TextBox 4">
            <a:extLst>
              <a:ext uri="{FF2B5EF4-FFF2-40B4-BE49-F238E27FC236}">
                <a16:creationId xmlns:a16="http://schemas.microsoft.com/office/drawing/2014/main" xmlns="" id="{CAB7EBC1-DFEB-4F5E-88AD-1FC016CB812C}"/>
              </a:ext>
            </a:extLst>
          </p:cNvPr>
          <p:cNvSpPr txBox="1"/>
          <p:nvPr/>
        </p:nvSpPr>
        <p:spPr>
          <a:xfrm>
            <a:off x="1912093" y="924340"/>
            <a:ext cx="5679568" cy="584775"/>
          </a:xfrm>
          <a:prstGeom prst="rect">
            <a:avLst/>
          </a:prstGeom>
          <a:noFill/>
        </p:spPr>
        <p:txBody>
          <a:bodyPr wrap="none" rtlCol="0">
            <a:spAutoFit/>
          </a:bodyPr>
          <a:lstStyle/>
          <a:p>
            <a:r>
              <a:rPr lang="en-US" sz="3200" b="1" u="sng" dirty="0">
                <a:solidFill>
                  <a:srgbClr val="003875"/>
                </a:solidFill>
              </a:rPr>
              <a:t>Forensic </a:t>
            </a:r>
            <a:r>
              <a:rPr lang="en-US" sz="2800" b="1" u="sng" dirty="0">
                <a:solidFill>
                  <a:srgbClr val="003875"/>
                </a:solidFill>
              </a:rPr>
              <a:t>Schedule</a:t>
            </a:r>
            <a:r>
              <a:rPr lang="en-US" sz="3200" b="1" u="sng" dirty="0">
                <a:solidFill>
                  <a:srgbClr val="003875"/>
                </a:solidFill>
              </a:rPr>
              <a:t> Analysis (FSA)</a:t>
            </a:r>
          </a:p>
        </p:txBody>
      </p:sp>
      <p:pic>
        <p:nvPicPr>
          <p:cNvPr id="6" name="Picture 5">
            <a:extLst>
              <a:ext uri="{FF2B5EF4-FFF2-40B4-BE49-F238E27FC236}">
                <a16:creationId xmlns:a16="http://schemas.microsoft.com/office/drawing/2014/main" xmlns="" id="{34116131-F766-4C23-B73C-2CD780DA07AF}"/>
              </a:ext>
            </a:extLst>
          </p:cNvPr>
          <p:cNvPicPr>
            <a:picLocks noChangeAspect="1"/>
          </p:cNvPicPr>
          <p:nvPr/>
        </p:nvPicPr>
        <p:blipFill>
          <a:blip r:embed="rId2"/>
          <a:stretch>
            <a:fillRect/>
          </a:stretch>
        </p:blipFill>
        <p:spPr>
          <a:xfrm>
            <a:off x="4825497" y="1509115"/>
            <a:ext cx="3536307" cy="4580088"/>
          </a:xfrm>
          <a:prstGeom prst="rect">
            <a:avLst/>
          </a:prstGeom>
        </p:spPr>
      </p:pic>
      <p:sp>
        <p:nvSpPr>
          <p:cNvPr id="7" name="Slide Number Placeholder 5">
            <a:extLst>
              <a:ext uri="{FF2B5EF4-FFF2-40B4-BE49-F238E27FC236}">
                <a16:creationId xmlns:a16="http://schemas.microsoft.com/office/drawing/2014/main" xmlns="" id="{D9F22249-6C36-4C62-A253-2DF0DCCD30AA}"/>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20</a:t>
            </a:fld>
            <a:r>
              <a:rPr lang="en-US" sz="1200" b="1" dirty="0"/>
              <a:t>.</a:t>
            </a:r>
          </a:p>
        </p:txBody>
      </p:sp>
    </p:spTree>
    <p:extLst>
      <p:ext uri="{BB962C8B-B14F-4D97-AF65-F5344CB8AC3E}">
        <p14:creationId xmlns:p14="http://schemas.microsoft.com/office/powerpoint/2010/main" xmlns="" val="270938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7190365"/>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7184496"/>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7209387"/>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7179902"/>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21</a:t>
            </a:fld>
            <a:r>
              <a:rPr lang="en-US" sz="1200" b="1" dirty="0"/>
              <a:t>.</a:t>
            </a:r>
          </a:p>
        </p:txBody>
      </p:sp>
      <p:sp>
        <p:nvSpPr>
          <p:cNvPr id="11" name="TextBox 10">
            <a:extLst>
              <a:ext uri="{FF2B5EF4-FFF2-40B4-BE49-F238E27FC236}">
                <a16:creationId xmlns:a16="http://schemas.microsoft.com/office/drawing/2014/main" xmlns="" id="{C0AB1B19-98A4-452D-B857-6A559A251BC8}"/>
              </a:ext>
            </a:extLst>
          </p:cNvPr>
          <p:cNvSpPr txBox="1"/>
          <p:nvPr/>
        </p:nvSpPr>
        <p:spPr>
          <a:xfrm>
            <a:off x="1912093" y="924340"/>
            <a:ext cx="5679568" cy="584775"/>
          </a:xfrm>
          <a:prstGeom prst="rect">
            <a:avLst/>
          </a:prstGeom>
          <a:noFill/>
        </p:spPr>
        <p:txBody>
          <a:bodyPr wrap="none" rtlCol="0">
            <a:spAutoFit/>
          </a:bodyPr>
          <a:lstStyle/>
          <a:p>
            <a:r>
              <a:rPr lang="en-US" sz="3200" b="1" u="sng" dirty="0">
                <a:solidFill>
                  <a:srgbClr val="003875"/>
                </a:solidFill>
              </a:rPr>
              <a:t>Forensic Schedule Analysis (FSA)</a:t>
            </a:r>
          </a:p>
        </p:txBody>
      </p:sp>
      <p:sp>
        <p:nvSpPr>
          <p:cNvPr id="14" name="Text Placeholder 2">
            <a:extLst>
              <a:ext uri="{FF2B5EF4-FFF2-40B4-BE49-F238E27FC236}">
                <a16:creationId xmlns:a16="http://schemas.microsoft.com/office/drawing/2014/main" xmlns="" id="{FE81323F-6FF4-4D9C-AB45-2A335E702C49}"/>
              </a:ext>
            </a:extLst>
          </p:cNvPr>
          <p:cNvSpPr txBox="1">
            <a:spLocks/>
          </p:cNvSpPr>
          <p:nvPr/>
        </p:nvSpPr>
        <p:spPr bwMode="auto">
          <a:xfrm>
            <a:off x="407504" y="1676774"/>
            <a:ext cx="8229600" cy="46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r>
              <a:rPr lang="en-US" altLang="en-US" sz="2400" b="1" dirty="0">
                <a:solidFill>
                  <a:srgbClr val="003875"/>
                </a:solidFill>
                <a:ea typeface="ＭＳ Ｐゴシック" charset="-128"/>
                <a:cs typeface="ＭＳ Ｐゴシック" charset="-128"/>
              </a:rPr>
              <a:t>Methods most commonly used</a:t>
            </a:r>
          </a:p>
        </p:txBody>
      </p:sp>
      <p:sp>
        <p:nvSpPr>
          <p:cNvPr id="21" name="Rectangle 20">
            <a:extLst>
              <a:ext uri="{FF2B5EF4-FFF2-40B4-BE49-F238E27FC236}">
                <a16:creationId xmlns:a16="http://schemas.microsoft.com/office/drawing/2014/main" xmlns="" id="{585E8932-3FEA-460F-8A34-3792EE1D5CCD}"/>
              </a:ext>
            </a:extLst>
          </p:cNvPr>
          <p:cNvSpPr/>
          <p:nvPr/>
        </p:nvSpPr>
        <p:spPr>
          <a:xfrm>
            <a:off x="2017058" y="2205328"/>
            <a:ext cx="5728447" cy="369332"/>
          </a:xfrm>
          <a:prstGeom prst="rect">
            <a:avLst/>
          </a:prstGeom>
        </p:spPr>
        <p:txBody>
          <a:bodyPr wrap="square">
            <a:spAutoFit/>
          </a:bodyPr>
          <a:lstStyle/>
          <a:p>
            <a:r>
              <a:rPr lang="en-US" altLang="en-US" b="1" dirty="0">
                <a:solidFill>
                  <a:srgbClr val="003875"/>
                </a:solidFill>
                <a:ea typeface="ＭＳ Ｐゴシック" charset="-128"/>
                <a:cs typeface="ＭＳ Ｐゴシック" charset="-128"/>
              </a:rPr>
              <a:t>AACE International’s Recommended Practices (RP) 26R-03</a:t>
            </a:r>
            <a:endParaRPr lang="en-US" altLang="en-US" sz="1200" b="1" dirty="0">
              <a:solidFill>
                <a:srgbClr val="003875"/>
              </a:solidFill>
              <a:ea typeface="ＭＳ Ｐゴシック" charset="-128"/>
              <a:cs typeface="ＭＳ Ｐゴシック" charset="-128"/>
            </a:endParaRPr>
          </a:p>
        </p:txBody>
      </p:sp>
      <p:grpSp>
        <p:nvGrpSpPr>
          <p:cNvPr id="43" name="Group 42">
            <a:extLst>
              <a:ext uri="{FF2B5EF4-FFF2-40B4-BE49-F238E27FC236}">
                <a16:creationId xmlns:a16="http://schemas.microsoft.com/office/drawing/2014/main" xmlns="" id="{6F62ADCF-0DAC-4B8A-8AFF-BF432E22D998}"/>
              </a:ext>
            </a:extLst>
          </p:cNvPr>
          <p:cNvGrpSpPr/>
          <p:nvPr/>
        </p:nvGrpSpPr>
        <p:grpSpPr>
          <a:xfrm>
            <a:off x="397638" y="2641877"/>
            <a:ext cx="8356268" cy="2994748"/>
            <a:chOff x="397638" y="2940984"/>
            <a:chExt cx="8356268" cy="2994748"/>
          </a:xfrm>
        </p:grpSpPr>
        <p:sp>
          <p:nvSpPr>
            <p:cNvPr id="12" name="Rectangle 11">
              <a:extLst>
                <a:ext uri="{FF2B5EF4-FFF2-40B4-BE49-F238E27FC236}">
                  <a16:creationId xmlns:a16="http://schemas.microsoft.com/office/drawing/2014/main" xmlns="" id="{EDA9B98E-7D6A-419E-93D1-6206D4256405}"/>
                </a:ext>
              </a:extLst>
            </p:cNvPr>
            <p:cNvSpPr/>
            <p:nvPr/>
          </p:nvSpPr>
          <p:spPr>
            <a:xfrm>
              <a:off x="397640" y="2940984"/>
              <a:ext cx="576335" cy="1537898"/>
            </a:xfrm>
            <a:prstGeom prst="rect">
              <a:avLst/>
            </a:prstGeom>
            <a:solidFill>
              <a:schemeClr val="accent5">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Observational</a:t>
              </a:r>
            </a:p>
          </p:txBody>
        </p:sp>
        <p:sp>
          <p:nvSpPr>
            <p:cNvPr id="16" name="Rectangle 15">
              <a:extLst>
                <a:ext uri="{FF2B5EF4-FFF2-40B4-BE49-F238E27FC236}">
                  <a16:creationId xmlns:a16="http://schemas.microsoft.com/office/drawing/2014/main" xmlns="" id="{8F15EDF3-752D-441B-B08C-7D20AB2A11AC}"/>
                </a:ext>
              </a:extLst>
            </p:cNvPr>
            <p:cNvSpPr/>
            <p:nvPr/>
          </p:nvSpPr>
          <p:spPr>
            <a:xfrm>
              <a:off x="397638" y="4480714"/>
              <a:ext cx="576336" cy="1455018"/>
            </a:xfrm>
            <a:prstGeom prst="rect">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Modeled</a:t>
              </a:r>
            </a:p>
          </p:txBody>
        </p:sp>
        <p:sp>
          <p:nvSpPr>
            <p:cNvPr id="17" name="Rectangle 16">
              <a:extLst>
                <a:ext uri="{FF2B5EF4-FFF2-40B4-BE49-F238E27FC236}">
                  <a16:creationId xmlns:a16="http://schemas.microsoft.com/office/drawing/2014/main" xmlns="" id="{38F379CD-8B8C-408D-AB6A-4394FE75B5F8}"/>
                </a:ext>
              </a:extLst>
            </p:cNvPr>
            <p:cNvSpPr/>
            <p:nvPr/>
          </p:nvSpPr>
          <p:spPr>
            <a:xfrm>
              <a:off x="973974" y="2940984"/>
              <a:ext cx="2441410" cy="728821"/>
            </a:xfrm>
            <a:prstGeom prst="rect">
              <a:avLst/>
            </a:prstGeom>
            <a:solidFill>
              <a:schemeClr val="tx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As-Planned vs. As-Built</a:t>
              </a:r>
            </a:p>
          </p:txBody>
        </p:sp>
        <p:sp>
          <p:nvSpPr>
            <p:cNvPr id="18" name="Rectangle 17">
              <a:extLst>
                <a:ext uri="{FF2B5EF4-FFF2-40B4-BE49-F238E27FC236}">
                  <a16:creationId xmlns:a16="http://schemas.microsoft.com/office/drawing/2014/main" xmlns="" id="{EB1CE943-4B74-41FF-809B-4288E4A9EAF0}"/>
                </a:ext>
              </a:extLst>
            </p:cNvPr>
            <p:cNvSpPr/>
            <p:nvPr/>
          </p:nvSpPr>
          <p:spPr>
            <a:xfrm>
              <a:off x="973974" y="3645270"/>
              <a:ext cx="2441410" cy="832511"/>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Dynamic</a:t>
              </a:r>
            </a:p>
            <a:p>
              <a:pPr algn="ctr"/>
              <a:r>
                <a:rPr lang="en-US" dirty="0"/>
                <a:t>Contemporaneous Period Analysis (DCPA)</a:t>
              </a:r>
            </a:p>
          </p:txBody>
        </p:sp>
        <p:sp>
          <p:nvSpPr>
            <p:cNvPr id="19" name="Rectangle 18">
              <a:extLst>
                <a:ext uri="{FF2B5EF4-FFF2-40B4-BE49-F238E27FC236}">
                  <a16:creationId xmlns:a16="http://schemas.microsoft.com/office/drawing/2014/main" xmlns="" id="{ED0A7E2E-205D-4101-92A6-FB2EDB96C98F}"/>
                </a:ext>
              </a:extLst>
            </p:cNvPr>
            <p:cNvSpPr/>
            <p:nvPr/>
          </p:nvSpPr>
          <p:spPr>
            <a:xfrm>
              <a:off x="973974" y="4482211"/>
              <a:ext cx="2441410" cy="722005"/>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Time Impact Analysis (TIA)</a:t>
              </a:r>
            </a:p>
          </p:txBody>
        </p:sp>
        <p:sp>
          <p:nvSpPr>
            <p:cNvPr id="20" name="Rectangle 19">
              <a:extLst>
                <a:ext uri="{FF2B5EF4-FFF2-40B4-BE49-F238E27FC236}">
                  <a16:creationId xmlns:a16="http://schemas.microsoft.com/office/drawing/2014/main" xmlns="" id="{EAACE400-E2DD-4BA2-9EE7-698D59D8947D}"/>
                </a:ext>
              </a:extLst>
            </p:cNvPr>
            <p:cNvSpPr/>
            <p:nvPr/>
          </p:nvSpPr>
          <p:spPr>
            <a:xfrm>
              <a:off x="973974" y="5211187"/>
              <a:ext cx="2441410" cy="722005"/>
            </a:xfrm>
            <a:prstGeom prst="rect">
              <a:avLst/>
            </a:prstGeom>
            <a:solidFill>
              <a:srgbClr val="33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Collapsed As-Built</a:t>
              </a:r>
            </a:p>
          </p:txBody>
        </p:sp>
        <p:sp>
          <p:nvSpPr>
            <p:cNvPr id="22" name="Rectangle 21">
              <a:extLst>
                <a:ext uri="{FF2B5EF4-FFF2-40B4-BE49-F238E27FC236}">
                  <a16:creationId xmlns:a16="http://schemas.microsoft.com/office/drawing/2014/main" xmlns="" id="{7AFA21AF-7B3B-41C4-9329-2C4A39D8FEE9}"/>
                </a:ext>
              </a:extLst>
            </p:cNvPr>
            <p:cNvSpPr/>
            <p:nvPr/>
          </p:nvSpPr>
          <p:spPr>
            <a:xfrm>
              <a:off x="3415383" y="2940984"/>
              <a:ext cx="2784242" cy="356391"/>
            </a:xfrm>
            <a:prstGeom prst="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Static Gross</a:t>
              </a:r>
            </a:p>
          </p:txBody>
        </p:sp>
        <p:sp>
          <p:nvSpPr>
            <p:cNvPr id="23" name="Rectangle 22">
              <a:extLst>
                <a:ext uri="{FF2B5EF4-FFF2-40B4-BE49-F238E27FC236}">
                  <a16:creationId xmlns:a16="http://schemas.microsoft.com/office/drawing/2014/main" xmlns="" id="{BA360D0A-6AB0-4263-9F71-4C549FD328C3}"/>
                </a:ext>
              </a:extLst>
            </p:cNvPr>
            <p:cNvSpPr/>
            <p:nvPr/>
          </p:nvSpPr>
          <p:spPr>
            <a:xfrm>
              <a:off x="3415383" y="3297375"/>
              <a:ext cx="2784242" cy="343465"/>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Static Periodic</a:t>
              </a:r>
            </a:p>
          </p:txBody>
        </p:sp>
        <p:sp>
          <p:nvSpPr>
            <p:cNvPr id="24" name="Rectangle 23">
              <a:extLst>
                <a:ext uri="{FF2B5EF4-FFF2-40B4-BE49-F238E27FC236}">
                  <a16:creationId xmlns:a16="http://schemas.microsoft.com/office/drawing/2014/main" xmlns="" id="{098D9AFE-5069-42C5-A40C-0559F87D31FA}"/>
                </a:ext>
              </a:extLst>
            </p:cNvPr>
            <p:cNvSpPr/>
            <p:nvPr/>
          </p:nvSpPr>
          <p:spPr>
            <a:xfrm>
              <a:off x="3415383" y="3645270"/>
              <a:ext cx="2784242" cy="27556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2060"/>
                  </a:solidFill>
                </a:rPr>
                <a:t>DCPA As-Is</a:t>
              </a:r>
            </a:p>
          </p:txBody>
        </p:sp>
        <p:sp>
          <p:nvSpPr>
            <p:cNvPr id="26" name="Rectangle 25">
              <a:extLst>
                <a:ext uri="{FF2B5EF4-FFF2-40B4-BE49-F238E27FC236}">
                  <a16:creationId xmlns:a16="http://schemas.microsoft.com/office/drawing/2014/main" xmlns="" id="{870BED4A-9370-4F72-B901-52C51F4B5AB2}"/>
                </a:ext>
              </a:extLst>
            </p:cNvPr>
            <p:cNvSpPr/>
            <p:nvPr/>
          </p:nvSpPr>
          <p:spPr>
            <a:xfrm>
              <a:off x="3415384" y="3924885"/>
              <a:ext cx="2784242" cy="275560"/>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2060"/>
                  </a:solidFill>
                </a:rPr>
                <a:t>DCPA Split</a:t>
              </a:r>
            </a:p>
          </p:txBody>
        </p:sp>
        <p:sp>
          <p:nvSpPr>
            <p:cNvPr id="27" name="Rectangle 26">
              <a:extLst>
                <a:ext uri="{FF2B5EF4-FFF2-40B4-BE49-F238E27FC236}">
                  <a16:creationId xmlns:a16="http://schemas.microsoft.com/office/drawing/2014/main" xmlns="" id="{FC37CA23-B7D1-4FA5-AC2F-8616239871C9}"/>
                </a:ext>
              </a:extLst>
            </p:cNvPr>
            <p:cNvSpPr/>
            <p:nvPr/>
          </p:nvSpPr>
          <p:spPr>
            <a:xfrm>
              <a:off x="3415383" y="4203766"/>
              <a:ext cx="2784243" cy="275560"/>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2060"/>
                  </a:solidFill>
                </a:rPr>
                <a:t>DCPA Modified or Recreated</a:t>
              </a:r>
            </a:p>
          </p:txBody>
        </p:sp>
        <p:sp>
          <p:nvSpPr>
            <p:cNvPr id="28" name="Rectangle 27">
              <a:extLst>
                <a:ext uri="{FF2B5EF4-FFF2-40B4-BE49-F238E27FC236}">
                  <a16:creationId xmlns:a16="http://schemas.microsoft.com/office/drawing/2014/main" xmlns="" id="{0476941F-2A4C-448B-95AE-FCBEAFD36C0F}"/>
                </a:ext>
              </a:extLst>
            </p:cNvPr>
            <p:cNvSpPr/>
            <p:nvPr/>
          </p:nvSpPr>
          <p:spPr>
            <a:xfrm>
              <a:off x="3415385" y="4485616"/>
              <a:ext cx="2784243" cy="354845"/>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Additive Single Base</a:t>
              </a:r>
            </a:p>
          </p:txBody>
        </p:sp>
        <p:sp>
          <p:nvSpPr>
            <p:cNvPr id="29" name="Rectangle 28">
              <a:extLst>
                <a:ext uri="{FF2B5EF4-FFF2-40B4-BE49-F238E27FC236}">
                  <a16:creationId xmlns:a16="http://schemas.microsoft.com/office/drawing/2014/main" xmlns="" id="{F86B8887-0B1E-4FE1-B410-214FDC49788F}"/>
                </a:ext>
              </a:extLst>
            </p:cNvPr>
            <p:cNvSpPr/>
            <p:nvPr/>
          </p:nvSpPr>
          <p:spPr>
            <a:xfrm>
              <a:off x="3415384" y="4840914"/>
              <a:ext cx="2784244" cy="364799"/>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Additive Multiple Base</a:t>
              </a:r>
            </a:p>
          </p:txBody>
        </p:sp>
        <p:sp>
          <p:nvSpPr>
            <p:cNvPr id="31" name="Rectangle 30">
              <a:extLst>
                <a:ext uri="{FF2B5EF4-FFF2-40B4-BE49-F238E27FC236}">
                  <a16:creationId xmlns:a16="http://schemas.microsoft.com/office/drawing/2014/main" xmlns="" id="{694B1718-6640-4080-8F3F-9B64982EEA83}"/>
                </a:ext>
              </a:extLst>
            </p:cNvPr>
            <p:cNvSpPr/>
            <p:nvPr/>
          </p:nvSpPr>
          <p:spPr>
            <a:xfrm>
              <a:off x="3415383" y="5212003"/>
              <a:ext cx="2784245" cy="354845"/>
            </a:xfrm>
            <a:prstGeom prst="rect">
              <a:avLst/>
            </a:prstGeom>
            <a:solidFill>
              <a:srgbClr val="6666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Subtractive Single Simulation</a:t>
              </a:r>
            </a:p>
          </p:txBody>
        </p:sp>
        <p:sp>
          <p:nvSpPr>
            <p:cNvPr id="32" name="Rectangle 31">
              <a:extLst>
                <a:ext uri="{FF2B5EF4-FFF2-40B4-BE49-F238E27FC236}">
                  <a16:creationId xmlns:a16="http://schemas.microsoft.com/office/drawing/2014/main" xmlns="" id="{0D932746-1821-478C-AA6F-D415A3B5B038}"/>
                </a:ext>
              </a:extLst>
            </p:cNvPr>
            <p:cNvSpPr/>
            <p:nvPr/>
          </p:nvSpPr>
          <p:spPr>
            <a:xfrm>
              <a:off x="3415383" y="5568393"/>
              <a:ext cx="2784245" cy="364799"/>
            </a:xfrm>
            <a:prstGeom prst="rect">
              <a:avLst/>
            </a:prstGeom>
            <a:solidFill>
              <a:srgbClr val="8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Subtractive Multiple Simulation</a:t>
              </a:r>
            </a:p>
          </p:txBody>
        </p:sp>
        <p:sp>
          <p:nvSpPr>
            <p:cNvPr id="34" name="Rectangle 33">
              <a:extLst>
                <a:ext uri="{FF2B5EF4-FFF2-40B4-BE49-F238E27FC236}">
                  <a16:creationId xmlns:a16="http://schemas.microsoft.com/office/drawing/2014/main" xmlns="" id="{4223BBA4-281C-42FF-BF9F-333CF93D85FC}"/>
                </a:ext>
              </a:extLst>
            </p:cNvPr>
            <p:cNvSpPr/>
            <p:nvPr/>
          </p:nvSpPr>
          <p:spPr>
            <a:xfrm>
              <a:off x="6199431" y="2940984"/>
              <a:ext cx="2554474" cy="352626"/>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As-Planned vs. As-Built – MIP 3.1</a:t>
              </a:r>
            </a:p>
          </p:txBody>
        </p:sp>
        <p:sp>
          <p:nvSpPr>
            <p:cNvPr id="35" name="Rectangle 34">
              <a:extLst>
                <a:ext uri="{FF2B5EF4-FFF2-40B4-BE49-F238E27FC236}">
                  <a16:creationId xmlns:a16="http://schemas.microsoft.com/office/drawing/2014/main" xmlns="" id="{CE0A9A5D-FB3D-4379-861F-2E0004459264}"/>
                </a:ext>
              </a:extLst>
            </p:cNvPr>
            <p:cNvSpPr/>
            <p:nvPr/>
          </p:nvSpPr>
          <p:spPr>
            <a:xfrm>
              <a:off x="6199431" y="3296150"/>
              <a:ext cx="2554474" cy="34346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As-Planned vs. As-Built – MIP 3.2</a:t>
              </a:r>
            </a:p>
          </p:txBody>
        </p:sp>
        <p:sp>
          <p:nvSpPr>
            <p:cNvPr id="36" name="Rectangle 35">
              <a:extLst>
                <a:ext uri="{FF2B5EF4-FFF2-40B4-BE49-F238E27FC236}">
                  <a16:creationId xmlns:a16="http://schemas.microsoft.com/office/drawing/2014/main" xmlns="" id="{5C62EA0E-69FF-4A75-B679-6706E1162818}"/>
                </a:ext>
              </a:extLst>
            </p:cNvPr>
            <p:cNvSpPr/>
            <p:nvPr/>
          </p:nvSpPr>
          <p:spPr>
            <a:xfrm>
              <a:off x="6199431" y="3644045"/>
              <a:ext cx="2554474" cy="27556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As-Is – MIP 3.3</a:t>
              </a:r>
            </a:p>
          </p:txBody>
        </p:sp>
        <p:sp>
          <p:nvSpPr>
            <p:cNvPr id="37" name="Rectangle 36">
              <a:extLst>
                <a:ext uri="{FF2B5EF4-FFF2-40B4-BE49-F238E27FC236}">
                  <a16:creationId xmlns:a16="http://schemas.microsoft.com/office/drawing/2014/main" xmlns="" id="{971E55DE-D477-4BAB-B557-B692F3708FF8}"/>
                </a:ext>
              </a:extLst>
            </p:cNvPr>
            <p:cNvSpPr/>
            <p:nvPr/>
          </p:nvSpPr>
          <p:spPr>
            <a:xfrm>
              <a:off x="6199432" y="3923660"/>
              <a:ext cx="2554474" cy="27556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Bifurcation – MIP 3.4</a:t>
              </a:r>
            </a:p>
          </p:txBody>
        </p:sp>
        <p:sp>
          <p:nvSpPr>
            <p:cNvPr id="38" name="Rectangle 37">
              <a:extLst>
                <a:ext uri="{FF2B5EF4-FFF2-40B4-BE49-F238E27FC236}">
                  <a16:creationId xmlns:a16="http://schemas.microsoft.com/office/drawing/2014/main" xmlns="" id="{0D69F8EC-E2E1-4056-86FE-B7AA638297E9}"/>
                </a:ext>
              </a:extLst>
            </p:cNvPr>
            <p:cNvSpPr/>
            <p:nvPr/>
          </p:nvSpPr>
          <p:spPr>
            <a:xfrm>
              <a:off x="6199432" y="4202541"/>
              <a:ext cx="2554474" cy="27556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Modified or Recreated – MIP 3.5</a:t>
              </a:r>
            </a:p>
          </p:txBody>
        </p:sp>
        <p:sp>
          <p:nvSpPr>
            <p:cNvPr id="39" name="Rectangle 38">
              <a:extLst>
                <a:ext uri="{FF2B5EF4-FFF2-40B4-BE49-F238E27FC236}">
                  <a16:creationId xmlns:a16="http://schemas.microsoft.com/office/drawing/2014/main" xmlns="" id="{62681ED4-D4F7-4799-A3BE-5BE09F39C288}"/>
                </a:ext>
              </a:extLst>
            </p:cNvPr>
            <p:cNvSpPr/>
            <p:nvPr/>
          </p:nvSpPr>
          <p:spPr>
            <a:xfrm>
              <a:off x="6199433" y="4481851"/>
              <a:ext cx="2554473" cy="35484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Impacted As-Planned – MIP 3.6</a:t>
              </a:r>
            </a:p>
          </p:txBody>
        </p:sp>
        <p:sp>
          <p:nvSpPr>
            <p:cNvPr id="40" name="Rectangle 39">
              <a:extLst>
                <a:ext uri="{FF2B5EF4-FFF2-40B4-BE49-F238E27FC236}">
                  <a16:creationId xmlns:a16="http://schemas.microsoft.com/office/drawing/2014/main" xmlns="" id="{2C35BC13-4D4D-420E-8EA5-FD82D886193C}"/>
                </a:ext>
              </a:extLst>
            </p:cNvPr>
            <p:cNvSpPr/>
            <p:nvPr/>
          </p:nvSpPr>
          <p:spPr>
            <a:xfrm>
              <a:off x="6199432" y="4837149"/>
              <a:ext cx="2554474" cy="37195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Retrospective TISA – MIP 3.7</a:t>
              </a:r>
            </a:p>
          </p:txBody>
        </p:sp>
        <p:sp>
          <p:nvSpPr>
            <p:cNvPr id="41" name="Rectangle 40">
              <a:extLst>
                <a:ext uri="{FF2B5EF4-FFF2-40B4-BE49-F238E27FC236}">
                  <a16:creationId xmlns:a16="http://schemas.microsoft.com/office/drawing/2014/main" xmlns="" id="{3602EF67-6720-4CC4-8CA0-41ACECF33EB7}"/>
                </a:ext>
              </a:extLst>
            </p:cNvPr>
            <p:cNvSpPr/>
            <p:nvPr/>
          </p:nvSpPr>
          <p:spPr>
            <a:xfrm>
              <a:off x="6199431" y="5210778"/>
              <a:ext cx="2554475" cy="35484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Collapsed As-Built Single – MIP 3.8</a:t>
              </a:r>
            </a:p>
          </p:txBody>
        </p:sp>
        <p:sp>
          <p:nvSpPr>
            <p:cNvPr id="42" name="Rectangle 41">
              <a:extLst>
                <a:ext uri="{FF2B5EF4-FFF2-40B4-BE49-F238E27FC236}">
                  <a16:creationId xmlns:a16="http://schemas.microsoft.com/office/drawing/2014/main" xmlns="" id="{B74587DC-5A6D-4377-B218-45E0AB00B070}"/>
                </a:ext>
              </a:extLst>
            </p:cNvPr>
            <p:cNvSpPr/>
            <p:nvPr/>
          </p:nvSpPr>
          <p:spPr>
            <a:xfrm>
              <a:off x="6199431" y="5567302"/>
              <a:ext cx="2554475" cy="36696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Collapsed As-Built Multiple – MIP 3.8</a:t>
              </a:r>
            </a:p>
          </p:txBody>
        </p:sp>
      </p:grpSp>
    </p:spTree>
    <p:extLst>
      <p:ext uri="{BB962C8B-B14F-4D97-AF65-F5344CB8AC3E}">
        <p14:creationId xmlns:p14="http://schemas.microsoft.com/office/powerpoint/2010/main" xmlns="" val="2293458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4C3779F-B594-435D-9CD4-C9D0F42AE47B}"/>
              </a:ext>
            </a:extLst>
          </p:cNvPr>
          <p:cNvSpPr>
            <a:spLocks noGrp="1"/>
          </p:cNvSpPr>
          <p:nvPr>
            <p:ph idx="1"/>
          </p:nvPr>
        </p:nvSpPr>
        <p:spPr>
          <a:xfrm>
            <a:off x="628650" y="1774156"/>
            <a:ext cx="7886700" cy="4351338"/>
          </a:xfrm>
        </p:spPr>
        <p:txBody>
          <a:bodyPr>
            <a:normAutofit/>
          </a:bodyPr>
          <a:lstStyle/>
          <a:p>
            <a:pPr marL="341313" indent="-341313">
              <a:spcBef>
                <a:spcPts val="1200"/>
              </a:spcBef>
            </a:pPr>
            <a:r>
              <a:rPr lang="en-US" sz="2800" dirty="0">
                <a:solidFill>
                  <a:srgbClr val="003875"/>
                </a:solidFill>
              </a:rPr>
              <a:t>AACE has nine Method Implementation Protocols (MIP)</a:t>
            </a:r>
          </a:p>
          <a:p>
            <a:pPr marL="341313" indent="-341313">
              <a:spcBef>
                <a:spcPts val="1200"/>
              </a:spcBef>
            </a:pPr>
            <a:r>
              <a:rPr lang="en-US" sz="2800" dirty="0">
                <a:solidFill>
                  <a:srgbClr val="003875"/>
                </a:solidFill>
              </a:rPr>
              <a:t>Society of Construction Law (SCL) has 17 and counting</a:t>
            </a:r>
          </a:p>
          <a:p>
            <a:pPr marL="341313" indent="-341313">
              <a:spcBef>
                <a:spcPts val="1200"/>
              </a:spcBef>
            </a:pPr>
            <a:r>
              <a:rPr lang="en-US" sz="2800" dirty="0">
                <a:solidFill>
                  <a:srgbClr val="003875"/>
                </a:solidFill>
              </a:rPr>
              <a:t>I will present 3 of the 9 AACE methods</a:t>
            </a:r>
          </a:p>
          <a:p>
            <a:pPr marL="684213" lvl="1" indent="-342900">
              <a:spcBef>
                <a:spcPts val="1200"/>
              </a:spcBef>
              <a:buFont typeface="Calibri" panose="020F0502020204030204" pitchFamily="34" charset="0"/>
              <a:buChar char="‒"/>
            </a:pPr>
            <a:r>
              <a:rPr lang="en-US" sz="2400" u="sng" dirty="0">
                <a:solidFill>
                  <a:srgbClr val="003875"/>
                </a:solidFill>
              </a:rPr>
              <a:t>Prospective &amp; Retrospective Time Impact Analysis (TIA) </a:t>
            </a:r>
            <a:r>
              <a:rPr lang="en-US" sz="2400" dirty="0">
                <a:solidFill>
                  <a:srgbClr val="003875"/>
                </a:solidFill>
              </a:rPr>
              <a:t>– AKA – Modeled Additive Single or Multiple Base (MIP-3.6 &amp; 3.7)</a:t>
            </a:r>
          </a:p>
          <a:p>
            <a:pPr marL="684213" lvl="1" indent="-342900">
              <a:spcBef>
                <a:spcPts val="1200"/>
              </a:spcBef>
              <a:buFont typeface="Calibri" panose="020F0502020204030204" pitchFamily="34" charset="0"/>
              <a:buChar char="‒"/>
            </a:pPr>
            <a:r>
              <a:rPr lang="en-US" sz="2400" u="sng" dirty="0">
                <a:solidFill>
                  <a:srgbClr val="003875"/>
                </a:solidFill>
              </a:rPr>
              <a:t>Half-Step Analysis</a:t>
            </a:r>
            <a:r>
              <a:rPr lang="en-US" sz="2400" dirty="0">
                <a:solidFill>
                  <a:srgbClr val="003875"/>
                </a:solidFill>
              </a:rPr>
              <a:t> – AKA – Observational Dynamic Contemporaneous Split (MIP 3.4)</a:t>
            </a:r>
          </a:p>
          <a:p>
            <a:pPr marL="341313" indent="-341313">
              <a:spcBef>
                <a:spcPts val="1200"/>
              </a:spcBef>
            </a:pPr>
            <a:endParaRPr lang="en-US" sz="2800" b="1" dirty="0">
              <a:solidFill>
                <a:srgbClr val="003875"/>
              </a:solidFill>
            </a:endParaRPr>
          </a:p>
        </p:txBody>
      </p:sp>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22</a:t>
            </a:fld>
            <a:endParaRPr lang="en-US"/>
          </a:p>
        </p:txBody>
      </p:sp>
      <p:sp>
        <p:nvSpPr>
          <p:cNvPr id="5" name="TextBox 4">
            <a:extLst>
              <a:ext uri="{FF2B5EF4-FFF2-40B4-BE49-F238E27FC236}">
                <a16:creationId xmlns:a16="http://schemas.microsoft.com/office/drawing/2014/main" xmlns="" id="{CAB7EBC1-DFEB-4F5E-88AD-1FC016CB812C}"/>
              </a:ext>
            </a:extLst>
          </p:cNvPr>
          <p:cNvSpPr txBox="1"/>
          <p:nvPr/>
        </p:nvSpPr>
        <p:spPr>
          <a:xfrm>
            <a:off x="1732216" y="958524"/>
            <a:ext cx="5679568" cy="584775"/>
          </a:xfrm>
          <a:prstGeom prst="rect">
            <a:avLst/>
          </a:prstGeom>
          <a:noFill/>
        </p:spPr>
        <p:txBody>
          <a:bodyPr wrap="none" rtlCol="0">
            <a:spAutoFit/>
          </a:bodyPr>
          <a:lstStyle/>
          <a:p>
            <a:r>
              <a:rPr lang="en-US" sz="3200" b="1" u="sng" dirty="0">
                <a:solidFill>
                  <a:srgbClr val="003875"/>
                </a:solidFill>
              </a:rPr>
              <a:t>Forensic </a:t>
            </a:r>
            <a:r>
              <a:rPr lang="en-US" sz="2800" b="1" u="sng" dirty="0">
                <a:solidFill>
                  <a:srgbClr val="003875"/>
                </a:solidFill>
              </a:rPr>
              <a:t>Schedule</a:t>
            </a:r>
            <a:r>
              <a:rPr lang="en-US" sz="3200" b="1" u="sng" dirty="0">
                <a:solidFill>
                  <a:srgbClr val="003875"/>
                </a:solidFill>
              </a:rPr>
              <a:t> Analysis (FSA)</a:t>
            </a:r>
          </a:p>
        </p:txBody>
      </p:sp>
      <p:sp>
        <p:nvSpPr>
          <p:cNvPr id="6" name="Slide Number Placeholder 5">
            <a:extLst>
              <a:ext uri="{FF2B5EF4-FFF2-40B4-BE49-F238E27FC236}">
                <a16:creationId xmlns:a16="http://schemas.microsoft.com/office/drawing/2014/main" xmlns="" id="{A33FA657-35AD-4511-B90F-208ED1919283}"/>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22</a:t>
            </a:fld>
            <a:r>
              <a:rPr lang="en-US" sz="1200" b="1" dirty="0"/>
              <a:t>.</a:t>
            </a:r>
          </a:p>
        </p:txBody>
      </p:sp>
    </p:spTree>
    <p:extLst>
      <p:ext uri="{BB962C8B-B14F-4D97-AF65-F5344CB8AC3E}">
        <p14:creationId xmlns:p14="http://schemas.microsoft.com/office/powerpoint/2010/main" xmlns="" val="2501921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8EBC087-6DF9-44BD-9DBB-0F92ED1CC828}"/>
              </a:ext>
            </a:extLst>
          </p:cNvPr>
          <p:cNvSpPr>
            <a:spLocks noGrp="1"/>
          </p:cNvSpPr>
          <p:nvPr>
            <p:ph idx="1"/>
          </p:nvPr>
        </p:nvSpPr>
        <p:spPr>
          <a:xfrm>
            <a:off x="628650" y="1623701"/>
            <a:ext cx="7886700" cy="4553262"/>
          </a:xfrm>
        </p:spPr>
        <p:txBody>
          <a:bodyPr>
            <a:normAutofit lnSpcReduction="10000"/>
          </a:bodyPr>
          <a:lstStyle/>
          <a:p>
            <a:pPr marL="341313" indent="-341313">
              <a:spcBef>
                <a:spcPts val="1200"/>
              </a:spcBef>
            </a:pPr>
            <a:r>
              <a:rPr lang="en-US" sz="2800" b="1" dirty="0">
                <a:solidFill>
                  <a:srgbClr val="003875"/>
                </a:solidFill>
              </a:rPr>
              <a:t>Why go through all of this trouble and expense?</a:t>
            </a:r>
            <a:endParaRPr lang="en-US" sz="2400" b="1" dirty="0">
              <a:solidFill>
                <a:srgbClr val="003875"/>
              </a:solidFill>
            </a:endParaRPr>
          </a:p>
          <a:p>
            <a:pPr marL="684213" lvl="1" indent="-342900">
              <a:spcBef>
                <a:spcPts val="1200"/>
              </a:spcBef>
              <a:buFont typeface="Calibri" panose="020F0502020204030204" pitchFamily="34" charset="0"/>
              <a:buChar char="‒"/>
            </a:pPr>
            <a:r>
              <a:rPr lang="en-US" sz="2400" b="1" dirty="0">
                <a:solidFill>
                  <a:srgbClr val="003875"/>
                </a:solidFill>
              </a:rPr>
              <a:t>DON’T</a:t>
            </a:r>
            <a:r>
              <a:rPr lang="en-US" sz="2400" dirty="0">
                <a:solidFill>
                  <a:srgbClr val="003875"/>
                </a:solidFill>
              </a:rPr>
              <a:t> – Unless you must.</a:t>
            </a:r>
          </a:p>
          <a:p>
            <a:pPr marL="684213" lvl="1" indent="-342900">
              <a:spcBef>
                <a:spcPts val="1200"/>
              </a:spcBef>
              <a:buFont typeface="Calibri" panose="020F0502020204030204" pitchFamily="34" charset="0"/>
              <a:buChar char="‒"/>
            </a:pPr>
            <a:r>
              <a:rPr lang="en-US" sz="2400" dirty="0">
                <a:solidFill>
                  <a:srgbClr val="003875"/>
                </a:solidFill>
              </a:rPr>
              <a:t>It is a fact that “Indirect” costs and “Soft” costs are the most significant losses one will experience under your SDI program and your BRI policy.</a:t>
            </a:r>
          </a:p>
          <a:p>
            <a:pPr marL="684213" lvl="1" indent="-342900">
              <a:spcBef>
                <a:spcPts val="1200"/>
              </a:spcBef>
              <a:buFont typeface="Calibri" panose="020F0502020204030204" pitchFamily="34" charset="0"/>
              <a:buChar char="‒"/>
            </a:pPr>
            <a:r>
              <a:rPr lang="en-US" sz="2400" dirty="0">
                <a:solidFill>
                  <a:srgbClr val="003875"/>
                </a:solidFill>
              </a:rPr>
              <a:t>When the losses are large, insurance companies look to reduce exposure</a:t>
            </a:r>
          </a:p>
          <a:p>
            <a:pPr marL="684213" lvl="1" indent="-342900">
              <a:spcBef>
                <a:spcPts val="1200"/>
              </a:spcBef>
              <a:buFont typeface="Calibri" panose="020F0502020204030204" pitchFamily="34" charset="0"/>
              <a:buChar char="‒"/>
            </a:pPr>
            <a:r>
              <a:rPr lang="en-US" sz="2400" dirty="0">
                <a:solidFill>
                  <a:srgbClr val="003875"/>
                </a:solidFill>
              </a:rPr>
              <a:t>To accomplish this, they hire expert consultants to assess the claim losses</a:t>
            </a:r>
          </a:p>
          <a:p>
            <a:pPr marL="684213" lvl="1" indent="-342900">
              <a:spcBef>
                <a:spcPts val="1200"/>
              </a:spcBef>
              <a:buFont typeface="Calibri" panose="020F0502020204030204" pitchFamily="34" charset="0"/>
              <a:buChar char="‒"/>
            </a:pPr>
            <a:r>
              <a:rPr lang="en-US" sz="2400" dirty="0">
                <a:solidFill>
                  <a:srgbClr val="003875"/>
                </a:solidFill>
              </a:rPr>
              <a:t>Experts recommend the use of FSA to their big insurance company customers to establish entitlement to delay related costs</a:t>
            </a:r>
            <a:endParaRPr lang="en-US" sz="2800" dirty="0">
              <a:solidFill>
                <a:srgbClr val="003875"/>
              </a:solidFill>
            </a:endParaRPr>
          </a:p>
        </p:txBody>
      </p:sp>
      <p:sp>
        <p:nvSpPr>
          <p:cNvPr id="4" name="Slide Number Placeholder 3">
            <a:extLst>
              <a:ext uri="{FF2B5EF4-FFF2-40B4-BE49-F238E27FC236}">
                <a16:creationId xmlns:a16="http://schemas.microsoft.com/office/drawing/2014/main" xmlns="" id="{098F3A2A-5E46-4FFD-93C6-60EE4D0EA3F7}"/>
              </a:ext>
            </a:extLst>
          </p:cNvPr>
          <p:cNvSpPr>
            <a:spLocks noGrp="1"/>
          </p:cNvSpPr>
          <p:nvPr>
            <p:ph type="sldNum" sz="quarter" idx="12"/>
          </p:nvPr>
        </p:nvSpPr>
        <p:spPr/>
        <p:txBody>
          <a:bodyPr/>
          <a:lstStyle/>
          <a:p>
            <a:fld id="{722EFE8A-CD63-4BDB-9356-8B0FD6318CBC}" type="slidenum">
              <a:rPr lang="en-US" smtClean="0"/>
              <a:pPr/>
              <a:t>23</a:t>
            </a:fld>
            <a:endParaRPr lang="en-US"/>
          </a:p>
        </p:txBody>
      </p:sp>
      <p:sp>
        <p:nvSpPr>
          <p:cNvPr id="5" name="TextBox 4">
            <a:extLst>
              <a:ext uri="{FF2B5EF4-FFF2-40B4-BE49-F238E27FC236}">
                <a16:creationId xmlns:a16="http://schemas.microsoft.com/office/drawing/2014/main" xmlns="" id="{C7DDA037-09CE-4297-A524-2AFAD6D4DF64}"/>
              </a:ext>
            </a:extLst>
          </p:cNvPr>
          <p:cNvSpPr txBox="1"/>
          <p:nvPr/>
        </p:nvSpPr>
        <p:spPr>
          <a:xfrm>
            <a:off x="1732216" y="958524"/>
            <a:ext cx="5679568" cy="584775"/>
          </a:xfrm>
          <a:prstGeom prst="rect">
            <a:avLst/>
          </a:prstGeom>
          <a:noFill/>
        </p:spPr>
        <p:txBody>
          <a:bodyPr wrap="none" rtlCol="0">
            <a:spAutoFit/>
          </a:bodyPr>
          <a:lstStyle/>
          <a:p>
            <a:r>
              <a:rPr lang="en-US" sz="3200" b="1" u="sng" dirty="0">
                <a:solidFill>
                  <a:srgbClr val="003875"/>
                </a:solidFill>
              </a:rPr>
              <a:t>Forensic Schedule Analysis (FSA)</a:t>
            </a:r>
          </a:p>
        </p:txBody>
      </p:sp>
      <p:sp>
        <p:nvSpPr>
          <p:cNvPr id="6" name="Slide Number Placeholder 5">
            <a:extLst>
              <a:ext uri="{FF2B5EF4-FFF2-40B4-BE49-F238E27FC236}">
                <a16:creationId xmlns:a16="http://schemas.microsoft.com/office/drawing/2014/main" xmlns="" id="{2BC4602F-29BD-4A51-9908-6A7B80DA6AAA}"/>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23</a:t>
            </a:fld>
            <a:r>
              <a:rPr lang="en-US" sz="1200" b="1" dirty="0"/>
              <a:t>.</a:t>
            </a:r>
          </a:p>
        </p:txBody>
      </p:sp>
    </p:spTree>
    <p:extLst>
      <p:ext uri="{BB962C8B-B14F-4D97-AF65-F5344CB8AC3E}">
        <p14:creationId xmlns:p14="http://schemas.microsoft.com/office/powerpoint/2010/main" xmlns="" val="3569913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Content Placeholder 2">
            <a:extLst>
              <a:ext uri="{FF2B5EF4-FFF2-40B4-BE49-F238E27FC236}">
                <a16:creationId xmlns:a16="http://schemas.microsoft.com/office/drawing/2014/main" xmlns="" id="{DAA6B733-F8EB-4491-A9D0-4328AA183D59}"/>
              </a:ext>
            </a:extLst>
          </p:cNvPr>
          <p:cNvSpPr>
            <a:spLocks noGrp="1"/>
          </p:cNvSpPr>
          <p:nvPr>
            <p:ph idx="1"/>
          </p:nvPr>
        </p:nvSpPr>
        <p:spPr>
          <a:xfrm>
            <a:off x="628650" y="1774156"/>
            <a:ext cx="7886700" cy="4351338"/>
          </a:xfrm>
        </p:spPr>
        <p:txBody>
          <a:bodyPr>
            <a:normAutofit fontScale="77500" lnSpcReduction="20000"/>
          </a:bodyPr>
          <a:lstStyle/>
          <a:p>
            <a:pPr marL="341313" indent="-341313">
              <a:spcBef>
                <a:spcPts val="1200"/>
              </a:spcBef>
            </a:pPr>
            <a:r>
              <a:rPr lang="en-US" sz="2800" b="1" dirty="0">
                <a:solidFill>
                  <a:srgbClr val="003875"/>
                </a:solidFill>
              </a:rPr>
              <a:t>Creating a PTIA and a RTIA</a:t>
            </a:r>
          </a:p>
          <a:p>
            <a:pPr marL="684213" lvl="1" indent="-342900">
              <a:spcBef>
                <a:spcPts val="1200"/>
              </a:spcBef>
              <a:buFont typeface="Calibri" panose="020F0502020204030204" pitchFamily="34" charset="0"/>
              <a:buChar char="‒"/>
            </a:pPr>
            <a:r>
              <a:rPr lang="en-US" sz="2400" dirty="0">
                <a:solidFill>
                  <a:srgbClr val="003875"/>
                </a:solidFill>
              </a:rPr>
              <a:t>Make sure all contract time extensions have been addressed in the analysis</a:t>
            </a:r>
          </a:p>
          <a:p>
            <a:pPr marL="684213" lvl="1" indent="-342900">
              <a:spcBef>
                <a:spcPts val="1200"/>
              </a:spcBef>
              <a:buFont typeface="Calibri" panose="020F0502020204030204" pitchFamily="34" charset="0"/>
              <a:buChar char="‒"/>
            </a:pPr>
            <a:r>
              <a:rPr lang="en-US" sz="2400" dirty="0">
                <a:solidFill>
                  <a:srgbClr val="003875"/>
                </a:solidFill>
              </a:rPr>
              <a:t>Identify and quantify the delay – support with source docs</a:t>
            </a:r>
          </a:p>
          <a:p>
            <a:pPr marL="684213" lvl="1" indent="-342900">
              <a:spcBef>
                <a:spcPts val="1200"/>
              </a:spcBef>
              <a:buFont typeface="Calibri" panose="020F0502020204030204" pitchFamily="34" charset="0"/>
              <a:buChar char="‒"/>
            </a:pPr>
            <a:r>
              <a:rPr lang="en-US" sz="2400" dirty="0">
                <a:solidFill>
                  <a:srgbClr val="003875"/>
                </a:solidFill>
              </a:rPr>
              <a:t>Select the “unimpacted” CPM schedule update if not using the baseline</a:t>
            </a:r>
          </a:p>
          <a:p>
            <a:pPr marL="684213" lvl="1" indent="-342900">
              <a:spcBef>
                <a:spcPts val="1200"/>
              </a:spcBef>
              <a:buFont typeface="Calibri" panose="020F0502020204030204" pitchFamily="34" charset="0"/>
              <a:buChar char="‒"/>
            </a:pPr>
            <a:r>
              <a:rPr lang="en-US" sz="2400" dirty="0">
                <a:solidFill>
                  <a:srgbClr val="003875"/>
                </a:solidFill>
              </a:rPr>
              <a:t>ID a new analysis period for each significant change in longest path and with each </a:t>
            </a:r>
            <a:r>
              <a:rPr lang="en-US" sz="2400" u="sng" dirty="0">
                <a:solidFill>
                  <a:srgbClr val="003875"/>
                </a:solidFill>
              </a:rPr>
              <a:t>window</a:t>
            </a:r>
            <a:r>
              <a:rPr lang="en-US" sz="2400" dirty="0">
                <a:solidFill>
                  <a:srgbClr val="003875"/>
                </a:solidFill>
              </a:rPr>
              <a:t> or </a:t>
            </a:r>
            <a:r>
              <a:rPr lang="en-US" sz="2400" u="sng" dirty="0">
                <a:solidFill>
                  <a:srgbClr val="003875"/>
                </a:solidFill>
              </a:rPr>
              <a:t>periodic update</a:t>
            </a:r>
            <a:r>
              <a:rPr lang="en-US" sz="2400" dirty="0">
                <a:solidFill>
                  <a:srgbClr val="003875"/>
                </a:solidFill>
              </a:rPr>
              <a:t> (Multiple Base)</a:t>
            </a:r>
          </a:p>
          <a:p>
            <a:pPr marL="684213" lvl="1" indent="-342900">
              <a:spcBef>
                <a:spcPts val="1200"/>
              </a:spcBef>
              <a:buFont typeface="Calibri" panose="020F0502020204030204" pitchFamily="34" charset="0"/>
              <a:buChar char="‒"/>
            </a:pPr>
            <a:r>
              <a:rPr lang="en-US" sz="2400" dirty="0">
                <a:solidFill>
                  <a:srgbClr val="003875"/>
                </a:solidFill>
              </a:rPr>
              <a:t>Identify the chronological point in the schedule to insert the fragnet (Multiple Base)</a:t>
            </a:r>
          </a:p>
          <a:p>
            <a:pPr marL="684213" lvl="1" indent="-342900">
              <a:spcBef>
                <a:spcPts val="1200"/>
              </a:spcBef>
              <a:buFont typeface="Calibri" panose="020F0502020204030204" pitchFamily="34" charset="0"/>
              <a:buChar char="‒"/>
            </a:pPr>
            <a:r>
              <a:rPr lang="en-US" sz="2400" dirty="0">
                <a:solidFill>
                  <a:srgbClr val="003875"/>
                </a:solidFill>
              </a:rPr>
              <a:t>Insert fragnet durations, logic and recalculate the schedule</a:t>
            </a:r>
          </a:p>
          <a:p>
            <a:pPr marL="684213" lvl="1" indent="-342900">
              <a:spcBef>
                <a:spcPts val="1200"/>
              </a:spcBef>
              <a:buFont typeface="Calibri" panose="020F0502020204030204" pitchFamily="34" charset="0"/>
              <a:buChar char="‒"/>
            </a:pPr>
            <a:r>
              <a:rPr lang="en-US" sz="2400" dirty="0">
                <a:solidFill>
                  <a:srgbClr val="003875"/>
                </a:solidFill>
              </a:rPr>
              <a:t>Repeat this process for all delays (Multiple vs. Single Base)</a:t>
            </a:r>
          </a:p>
          <a:p>
            <a:pPr marL="684213" lvl="1" indent="-342900">
              <a:spcBef>
                <a:spcPts val="1200"/>
              </a:spcBef>
              <a:buFont typeface="Calibri" panose="020F0502020204030204" pitchFamily="34" charset="0"/>
              <a:buChar char="‒"/>
            </a:pPr>
            <a:r>
              <a:rPr lang="en-US" sz="2400" dirty="0">
                <a:solidFill>
                  <a:srgbClr val="003875"/>
                </a:solidFill>
              </a:rPr>
              <a:t>Compare Impacted CPM schedule to Unimpacted CPM schedule</a:t>
            </a:r>
          </a:p>
          <a:p>
            <a:pPr marL="684213" lvl="1" indent="-342900">
              <a:spcBef>
                <a:spcPts val="1200"/>
              </a:spcBef>
              <a:buFont typeface="Calibri" panose="020F0502020204030204" pitchFamily="34" charset="0"/>
              <a:buChar char="‒"/>
            </a:pPr>
            <a:r>
              <a:rPr lang="en-US" sz="2400" dirty="0">
                <a:solidFill>
                  <a:srgbClr val="003875"/>
                </a:solidFill>
              </a:rPr>
              <a:t>Quantify net gains and delays</a:t>
            </a:r>
          </a:p>
        </p:txBody>
      </p:sp>
      <p:sp>
        <p:nvSpPr>
          <p:cNvPr id="756" name="TextBox 755">
            <a:extLst>
              <a:ext uri="{FF2B5EF4-FFF2-40B4-BE49-F238E27FC236}">
                <a16:creationId xmlns:a16="http://schemas.microsoft.com/office/drawing/2014/main" xmlns="" id="{D6B818C8-0401-4236-8109-0585DFF3F09F}"/>
              </a:ext>
            </a:extLst>
          </p:cNvPr>
          <p:cNvSpPr txBox="1"/>
          <p:nvPr/>
        </p:nvSpPr>
        <p:spPr>
          <a:xfrm>
            <a:off x="2902664" y="995193"/>
            <a:ext cx="3338671" cy="523220"/>
          </a:xfrm>
          <a:prstGeom prst="rect">
            <a:avLst/>
          </a:prstGeom>
          <a:noFill/>
        </p:spPr>
        <p:txBody>
          <a:bodyPr wrap="none" rtlCol="0">
            <a:spAutoFit/>
          </a:bodyPr>
          <a:lstStyle/>
          <a:p>
            <a:r>
              <a:rPr lang="en-US" sz="2800" b="1" dirty="0">
                <a:solidFill>
                  <a:srgbClr val="003875"/>
                </a:solidFill>
              </a:rPr>
              <a:t>Time Impact Analysis</a:t>
            </a:r>
          </a:p>
        </p:txBody>
      </p:sp>
      <p:sp>
        <p:nvSpPr>
          <p:cNvPr id="757" name="Slide Number Placeholder 5">
            <a:extLst>
              <a:ext uri="{FF2B5EF4-FFF2-40B4-BE49-F238E27FC236}">
                <a16:creationId xmlns:a16="http://schemas.microsoft.com/office/drawing/2014/main" xmlns="" id="{EB2F7655-84DF-494D-AE7A-068BF358A0AC}"/>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24</a:t>
            </a:fld>
            <a:r>
              <a:rPr lang="en-US" sz="1200" b="1" dirty="0"/>
              <a:t>.</a:t>
            </a:r>
          </a:p>
        </p:txBody>
      </p:sp>
    </p:spTree>
    <p:extLst>
      <p:ext uri="{BB962C8B-B14F-4D97-AF65-F5344CB8AC3E}">
        <p14:creationId xmlns:p14="http://schemas.microsoft.com/office/powerpoint/2010/main" xmlns="" val="244542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a:extLst>
              <a:ext uri="{FF2B5EF4-FFF2-40B4-BE49-F238E27FC236}">
                <a16:creationId xmlns:a16="http://schemas.microsoft.com/office/drawing/2014/main" xmlns="" id="{E2A90F62-72C5-4F48-8FF4-AE3432D9F39D}"/>
              </a:ext>
            </a:extLst>
          </p:cNvPr>
          <p:cNvSpPr txBox="1"/>
          <p:nvPr/>
        </p:nvSpPr>
        <p:spPr>
          <a:xfrm>
            <a:off x="1180013" y="885306"/>
            <a:ext cx="6783973" cy="523220"/>
          </a:xfrm>
          <a:prstGeom prst="rect">
            <a:avLst/>
          </a:prstGeom>
          <a:noFill/>
        </p:spPr>
        <p:txBody>
          <a:bodyPr wrap="none" rtlCol="0">
            <a:spAutoFit/>
          </a:bodyPr>
          <a:lstStyle/>
          <a:p>
            <a:r>
              <a:rPr lang="en-US" sz="2800" b="1" dirty="0">
                <a:solidFill>
                  <a:srgbClr val="003875"/>
                </a:solidFill>
              </a:rPr>
              <a:t>Time Impact Analysis - Impacted As-Planned</a:t>
            </a:r>
          </a:p>
        </p:txBody>
      </p:sp>
      <p:sp>
        <p:nvSpPr>
          <p:cNvPr id="227" name="Slide Number Placeholder 5">
            <a:extLst>
              <a:ext uri="{FF2B5EF4-FFF2-40B4-BE49-F238E27FC236}">
                <a16:creationId xmlns:a16="http://schemas.microsoft.com/office/drawing/2014/main" xmlns="" id="{25DA2BD4-7BBE-443D-8B2A-5B6193F733D3}"/>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25</a:t>
            </a:fld>
            <a:r>
              <a:rPr lang="en-US" sz="1200" b="1" dirty="0"/>
              <a:t>.</a:t>
            </a:r>
          </a:p>
        </p:txBody>
      </p:sp>
      <p:pic>
        <p:nvPicPr>
          <p:cNvPr id="12" name="Picture 11">
            <a:extLst>
              <a:ext uri="{FF2B5EF4-FFF2-40B4-BE49-F238E27FC236}">
                <a16:creationId xmlns:a16="http://schemas.microsoft.com/office/drawing/2014/main" xmlns="" id="{FC843176-018E-4440-97B2-49A6D86B5F24}"/>
              </a:ext>
            </a:extLst>
          </p:cNvPr>
          <p:cNvPicPr>
            <a:picLocks noChangeAspect="1"/>
          </p:cNvPicPr>
          <p:nvPr/>
        </p:nvPicPr>
        <p:blipFill>
          <a:blip r:embed="rId2"/>
          <a:stretch>
            <a:fillRect/>
          </a:stretch>
        </p:blipFill>
        <p:spPr>
          <a:xfrm>
            <a:off x="1034038" y="1338952"/>
            <a:ext cx="6984018" cy="5012152"/>
          </a:xfrm>
          <a:prstGeom prst="rect">
            <a:avLst/>
          </a:prstGeom>
        </p:spPr>
      </p:pic>
    </p:spTree>
    <p:extLst>
      <p:ext uri="{BB962C8B-B14F-4D97-AF65-F5344CB8AC3E}">
        <p14:creationId xmlns:p14="http://schemas.microsoft.com/office/powerpoint/2010/main" xmlns="" val="2576179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951C7C1-EACF-4CF0-B427-E2BF85A5DCFA}"/>
              </a:ext>
            </a:extLst>
          </p:cNvPr>
          <p:cNvSpPr>
            <a:spLocks noGrp="1"/>
          </p:cNvSpPr>
          <p:nvPr>
            <p:ph idx="1"/>
          </p:nvPr>
        </p:nvSpPr>
        <p:spPr>
          <a:xfrm>
            <a:off x="628650" y="1562739"/>
            <a:ext cx="7886700" cy="4351339"/>
          </a:xfrm>
        </p:spPr>
        <p:txBody>
          <a:bodyPr>
            <a:normAutofit fontScale="92500" lnSpcReduction="20000"/>
          </a:bodyPr>
          <a:lstStyle/>
          <a:p>
            <a:pPr marL="0" indent="0">
              <a:spcBef>
                <a:spcPts val="600"/>
              </a:spcBef>
              <a:spcAft>
                <a:spcPts val="1200"/>
              </a:spcAft>
              <a:buNone/>
            </a:pPr>
            <a:r>
              <a:rPr lang="en-US" sz="2800" b="1" dirty="0">
                <a:solidFill>
                  <a:srgbClr val="003875"/>
                </a:solidFill>
              </a:rPr>
              <a:t>MIP 3.6 Modeled Single Base </a:t>
            </a:r>
            <a:r>
              <a:rPr lang="en-US" sz="2200" b="1" dirty="0">
                <a:solidFill>
                  <a:srgbClr val="003875"/>
                </a:solidFill>
              </a:rPr>
              <a:t>(AKA – Impacted As-Planned)</a:t>
            </a:r>
          </a:p>
          <a:p>
            <a:pPr marL="341313" indent="-341313">
              <a:spcBef>
                <a:spcPts val="600"/>
              </a:spcBef>
            </a:pPr>
            <a:r>
              <a:rPr lang="en-US" sz="2800" b="1" dirty="0">
                <a:solidFill>
                  <a:srgbClr val="003875"/>
                </a:solidFill>
              </a:rPr>
              <a:t>Strengths</a:t>
            </a:r>
            <a:endParaRPr lang="en-US" sz="2700" dirty="0">
              <a:solidFill>
                <a:srgbClr val="003875"/>
              </a:solidFill>
            </a:endParaRPr>
          </a:p>
          <a:p>
            <a:pPr marL="684213" lvl="1" indent="-342900">
              <a:spcBef>
                <a:spcPts val="1200"/>
              </a:spcBef>
              <a:buFont typeface="Calibri" panose="020F0502020204030204" pitchFamily="34" charset="0"/>
              <a:buChar char="‒"/>
            </a:pPr>
            <a:r>
              <a:rPr lang="en-US" sz="2400" dirty="0">
                <a:solidFill>
                  <a:srgbClr val="003875"/>
                </a:solidFill>
              </a:rPr>
              <a:t>Best suited for identifying &amp; quantifying potential delays (prospective)</a:t>
            </a:r>
          </a:p>
          <a:p>
            <a:pPr marL="684213" lvl="1" indent="-342900">
              <a:spcBef>
                <a:spcPts val="1200"/>
              </a:spcBef>
              <a:buFont typeface="Calibri" panose="020F0502020204030204" pitchFamily="34" charset="0"/>
              <a:buChar char="‒"/>
            </a:pPr>
            <a:r>
              <a:rPr lang="en-US" sz="2400" dirty="0">
                <a:solidFill>
                  <a:srgbClr val="003875"/>
                </a:solidFill>
              </a:rPr>
              <a:t>Easy to understand</a:t>
            </a:r>
          </a:p>
          <a:p>
            <a:pPr marL="684213" lvl="1" indent="-342900">
              <a:spcBef>
                <a:spcPts val="1200"/>
              </a:spcBef>
              <a:spcAft>
                <a:spcPts val="600"/>
              </a:spcAft>
              <a:buFont typeface="Calibri" panose="020F0502020204030204" pitchFamily="34" charset="0"/>
              <a:buChar char="‒"/>
            </a:pPr>
            <a:r>
              <a:rPr lang="en-US" sz="2400" dirty="0">
                <a:solidFill>
                  <a:srgbClr val="003875"/>
                </a:solidFill>
              </a:rPr>
              <a:t>Does not require as-built data or contemporaneous updates</a:t>
            </a:r>
          </a:p>
          <a:p>
            <a:pPr marL="341313" indent="-341313">
              <a:spcBef>
                <a:spcPts val="600"/>
              </a:spcBef>
            </a:pPr>
            <a:r>
              <a:rPr lang="en-US" sz="2700" b="1" dirty="0">
                <a:solidFill>
                  <a:srgbClr val="003875"/>
                </a:solidFill>
              </a:rPr>
              <a:t>Weaknesses</a:t>
            </a:r>
          </a:p>
          <a:p>
            <a:pPr marL="684213" lvl="1" indent="-342900">
              <a:spcBef>
                <a:spcPts val="1200"/>
              </a:spcBef>
              <a:buFont typeface="Calibri" panose="020F0502020204030204" pitchFamily="34" charset="0"/>
              <a:buChar char="‒"/>
            </a:pPr>
            <a:r>
              <a:rPr lang="en-US" sz="2400" dirty="0">
                <a:solidFill>
                  <a:srgbClr val="003875"/>
                </a:solidFill>
              </a:rPr>
              <a:t>It is a hypothetical model because it does not use as-built data</a:t>
            </a:r>
          </a:p>
          <a:p>
            <a:pPr marL="684213" lvl="1" indent="-342900">
              <a:spcBef>
                <a:spcPts val="1200"/>
              </a:spcBef>
              <a:buFont typeface="Calibri" panose="020F0502020204030204" pitchFamily="34" charset="0"/>
              <a:buChar char="‒"/>
            </a:pPr>
            <a:r>
              <a:rPr lang="en-US" sz="2400" dirty="0">
                <a:solidFill>
                  <a:srgbClr val="003875"/>
                </a:solidFill>
              </a:rPr>
              <a:t>Critical path impact accuracy degrades in proportion to the chronological distance from the delay event</a:t>
            </a:r>
          </a:p>
          <a:p>
            <a:pPr marL="684213" lvl="1" indent="-342900">
              <a:spcBef>
                <a:spcPts val="1200"/>
              </a:spcBef>
              <a:buFont typeface="Calibri" panose="020F0502020204030204" pitchFamily="34" charset="0"/>
              <a:buChar char="‒"/>
            </a:pPr>
            <a:r>
              <a:rPr lang="en-US" sz="2400" dirty="0">
                <a:solidFill>
                  <a:srgbClr val="003875"/>
                </a:solidFill>
              </a:rPr>
              <a:t>Susceptible to unintended or intended manipulation</a:t>
            </a:r>
          </a:p>
        </p:txBody>
      </p:sp>
      <p:sp>
        <p:nvSpPr>
          <p:cNvPr id="4" name="Slide Number Placeholder 3">
            <a:extLst>
              <a:ext uri="{FF2B5EF4-FFF2-40B4-BE49-F238E27FC236}">
                <a16:creationId xmlns:a16="http://schemas.microsoft.com/office/drawing/2014/main" xmlns="" id="{49D3F886-BBEA-483E-BCAD-E14FC7831184}"/>
              </a:ext>
            </a:extLst>
          </p:cNvPr>
          <p:cNvSpPr>
            <a:spLocks noGrp="1"/>
          </p:cNvSpPr>
          <p:nvPr>
            <p:ph type="sldNum" sz="quarter" idx="12"/>
          </p:nvPr>
        </p:nvSpPr>
        <p:spPr/>
        <p:txBody>
          <a:bodyPr/>
          <a:lstStyle/>
          <a:p>
            <a:fld id="{722EFE8A-CD63-4BDB-9356-8B0FD6318CBC}" type="slidenum">
              <a:rPr lang="en-US" smtClean="0"/>
              <a:pPr/>
              <a:t>26</a:t>
            </a:fld>
            <a:endParaRPr lang="en-US"/>
          </a:p>
        </p:txBody>
      </p:sp>
      <p:sp>
        <p:nvSpPr>
          <p:cNvPr id="5" name="TextBox 4">
            <a:extLst>
              <a:ext uri="{FF2B5EF4-FFF2-40B4-BE49-F238E27FC236}">
                <a16:creationId xmlns:a16="http://schemas.microsoft.com/office/drawing/2014/main" xmlns="" id="{501527F2-21C2-44E3-A570-3B8C800F45E9}"/>
              </a:ext>
            </a:extLst>
          </p:cNvPr>
          <p:cNvSpPr txBox="1"/>
          <p:nvPr/>
        </p:nvSpPr>
        <p:spPr>
          <a:xfrm>
            <a:off x="2902664" y="943922"/>
            <a:ext cx="3338671" cy="523220"/>
          </a:xfrm>
          <a:prstGeom prst="rect">
            <a:avLst/>
          </a:prstGeom>
          <a:noFill/>
        </p:spPr>
        <p:txBody>
          <a:bodyPr wrap="none" rtlCol="0">
            <a:spAutoFit/>
          </a:bodyPr>
          <a:lstStyle/>
          <a:p>
            <a:r>
              <a:rPr lang="en-US" sz="2800" b="1" dirty="0">
                <a:solidFill>
                  <a:srgbClr val="003875"/>
                </a:solidFill>
              </a:rPr>
              <a:t>Time Impact Analysis</a:t>
            </a:r>
          </a:p>
        </p:txBody>
      </p:sp>
      <p:sp>
        <p:nvSpPr>
          <p:cNvPr id="6" name="Slide Number Placeholder 5">
            <a:extLst>
              <a:ext uri="{FF2B5EF4-FFF2-40B4-BE49-F238E27FC236}">
                <a16:creationId xmlns:a16="http://schemas.microsoft.com/office/drawing/2014/main" xmlns="" id="{43794A46-14F5-4D61-91F8-EBA54D2280B0}"/>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26</a:t>
            </a:fld>
            <a:r>
              <a:rPr lang="en-US" sz="1200" b="1" dirty="0"/>
              <a:t>.</a:t>
            </a:r>
          </a:p>
        </p:txBody>
      </p:sp>
    </p:spTree>
    <p:extLst>
      <p:ext uri="{BB962C8B-B14F-4D97-AF65-F5344CB8AC3E}">
        <p14:creationId xmlns:p14="http://schemas.microsoft.com/office/powerpoint/2010/main" xmlns="" val="8957619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a:extLst>
              <a:ext uri="{FF2B5EF4-FFF2-40B4-BE49-F238E27FC236}">
                <a16:creationId xmlns:a16="http://schemas.microsoft.com/office/drawing/2014/main" xmlns="" id="{E2A90F62-72C5-4F48-8FF4-AE3432D9F39D}"/>
              </a:ext>
            </a:extLst>
          </p:cNvPr>
          <p:cNvSpPr txBox="1"/>
          <p:nvPr/>
        </p:nvSpPr>
        <p:spPr>
          <a:xfrm>
            <a:off x="1333713" y="785915"/>
            <a:ext cx="6379054" cy="523220"/>
          </a:xfrm>
          <a:prstGeom prst="rect">
            <a:avLst/>
          </a:prstGeom>
          <a:noFill/>
        </p:spPr>
        <p:txBody>
          <a:bodyPr wrap="none" rtlCol="0">
            <a:spAutoFit/>
          </a:bodyPr>
          <a:lstStyle/>
          <a:p>
            <a:r>
              <a:rPr lang="en-US" sz="2800" b="1" dirty="0">
                <a:solidFill>
                  <a:srgbClr val="003875"/>
                </a:solidFill>
              </a:rPr>
              <a:t>Time Impact Analysis – Windows Analysis</a:t>
            </a:r>
          </a:p>
        </p:txBody>
      </p:sp>
      <p:sp>
        <p:nvSpPr>
          <p:cNvPr id="227" name="Slide Number Placeholder 5">
            <a:extLst>
              <a:ext uri="{FF2B5EF4-FFF2-40B4-BE49-F238E27FC236}">
                <a16:creationId xmlns:a16="http://schemas.microsoft.com/office/drawing/2014/main" xmlns="" id="{25DA2BD4-7BBE-443D-8B2A-5B6193F733D3}"/>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27</a:t>
            </a:fld>
            <a:r>
              <a:rPr lang="en-US" sz="1200" b="1" dirty="0"/>
              <a:t>.</a:t>
            </a:r>
          </a:p>
        </p:txBody>
      </p:sp>
      <p:pic>
        <p:nvPicPr>
          <p:cNvPr id="3" name="Picture 2">
            <a:extLst>
              <a:ext uri="{FF2B5EF4-FFF2-40B4-BE49-F238E27FC236}">
                <a16:creationId xmlns:a16="http://schemas.microsoft.com/office/drawing/2014/main" xmlns="" id="{178149D3-A8A2-4D91-B028-49434F6B476E}"/>
              </a:ext>
            </a:extLst>
          </p:cNvPr>
          <p:cNvPicPr>
            <a:picLocks noChangeAspect="1"/>
          </p:cNvPicPr>
          <p:nvPr/>
        </p:nvPicPr>
        <p:blipFill>
          <a:blip r:embed="rId2"/>
          <a:stretch>
            <a:fillRect/>
          </a:stretch>
        </p:blipFill>
        <p:spPr>
          <a:xfrm>
            <a:off x="1212225" y="1335261"/>
            <a:ext cx="6552793" cy="4934911"/>
          </a:xfrm>
          <a:prstGeom prst="rect">
            <a:avLst/>
          </a:prstGeom>
        </p:spPr>
      </p:pic>
    </p:spTree>
    <p:extLst>
      <p:ext uri="{BB962C8B-B14F-4D97-AF65-F5344CB8AC3E}">
        <p14:creationId xmlns:p14="http://schemas.microsoft.com/office/powerpoint/2010/main" xmlns="" val="4111428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951C7C1-EACF-4CF0-B427-E2BF85A5DCFA}"/>
              </a:ext>
            </a:extLst>
          </p:cNvPr>
          <p:cNvSpPr>
            <a:spLocks noGrp="1"/>
          </p:cNvSpPr>
          <p:nvPr>
            <p:ph idx="1"/>
          </p:nvPr>
        </p:nvSpPr>
        <p:spPr>
          <a:xfrm>
            <a:off x="499929" y="1423290"/>
            <a:ext cx="8144142" cy="4742916"/>
          </a:xfrm>
        </p:spPr>
        <p:txBody>
          <a:bodyPr>
            <a:normAutofit fontScale="77500" lnSpcReduction="20000"/>
          </a:bodyPr>
          <a:lstStyle/>
          <a:p>
            <a:pPr marL="0" indent="0">
              <a:spcBef>
                <a:spcPts val="600"/>
              </a:spcBef>
              <a:spcAft>
                <a:spcPts val="600"/>
              </a:spcAft>
              <a:buNone/>
            </a:pPr>
            <a:r>
              <a:rPr lang="en-US" sz="2800" b="1" dirty="0">
                <a:solidFill>
                  <a:srgbClr val="003875"/>
                </a:solidFill>
              </a:rPr>
              <a:t>MIP 3.7 Modeled Multiple Base </a:t>
            </a:r>
            <a:r>
              <a:rPr lang="en-US" sz="2600" b="1" dirty="0">
                <a:solidFill>
                  <a:srgbClr val="003875"/>
                </a:solidFill>
              </a:rPr>
              <a:t>(AKA – Windows Analysis)</a:t>
            </a:r>
          </a:p>
          <a:p>
            <a:pPr marL="341313" indent="-341313">
              <a:spcBef>
                <a:spcPts val="600"/>
              </a:spcBef>
            </a:pPr>
            <a:r>
              <a:rPr lang="en-US" sz="2800" b="1" dirty="0">
                <a:solidFill>
                  <a:srgbClr val="003875"/>
                </a:solidFill>
              </a:rPr>
              <a:t>Strengths</a:t>
            </a:r>
            <a:endParaRPr lang="en-US" sz="2700" dirty="0">
              <a:solidFill>
                <a:srgbClr val="003875"/>
              </a:solidFill>
            </a:endParaRPr>
          </a:p>
          <a:p>
            <a:pPr marL="684213" lvl="1" indent="-342900">
              <a:spcBef>
                <a:spcPts val="600"/>
              </a:spcBef>
              <a:spcAft>
                <a:spcPts val="600"/>
              </a:spcAft>
              <a:buFont typeface="Calibri" panose="020F0502020204030204" pitchFamily="34" charset="0"/>
              <a:buChar char="‒"/>
            </a:pPr>
            <a:r>
              <a:rPr lang="en-US" sz="2400" dirty="0">
                <a:solidFill>
                  <a:srgbClr val="003875"/>
                </a:solidFill>
              </a:rPr>
              <a:t>Considers chronological order of delays, unlike MIP 3.6</a:t>
            </a:r>
          </a:p>
          <a:p>
            <a:pPr marL="684213" lvl="1" indent="-342900">
              <a:spcBef>
                <a:spcPts val="600"/>
              </a:spcBef>
              <a:spcAft>
                <a:spcPts val="600"/>
              </a:spcAft>
              <a:buFont typeface="Calibri" panose="020F0502020204030204" pitchFamily="34" charset="0"/>
              <a:buChar char="‒"/>
            </a:pPr>
            <a:r>
              <a:rPr lang="en-US" sz="2400" dirty="0">
                <a:solidFill>
                  <a:srgbClr val="003875"/>
                </a:solidFill>
              </a:rPr>
              <a:t>Take into consideration changes to critical path as the delay fragnets occurred in each period</a:t>
            </a:r>
          </a:p>
          <a:p>
            <a:pPr marL="684213" lvl="1" indent="-342900">
              <a:spcBef>
                <a:spcPts val="600"/>
              </a:spcBef>
              <a:spcAft>
                <a:spcPts val="600"/>
              </a:spcAft>
              <a:buFont typeface="Calibri" panose="020F0502020204030204" pitchFamily="34" charset="0"/>
              <a:buChar char="‒"/>
            </a:pPr>
            <a:r>
              <a:rPr lang="en-US" sz="2400" dirty="0">
                <a:solidFill>
                  <a:srgbClr val="003875"/>
                </a:solidFill>
              </a:rPr>
              <a:t>Does not require as-built data or contemporaneous updates</a:t>
            </a:r>
          </a:p>
          <a:p>
            <a:pPr marL="684213" lvl="1" indent="-342900">
              <a:spcBef>
                <a:spcPts val="600"/>
              </a:spcBef>
              <a:spcAft>
                <a:spcPts val="600"/>
              </a:spcAft>
              <a:buFont typeface="Calibri" panose="020F0502020204030204" pitchFamily="34" charset="0"/>
              <a:buChar char="‒"/>
            </a:pPr>
            <a:r>
              <a:rPr lang="en-US" sz="2400" dirty="0">
                <a:solidFill>
                  <a:srgbClr val="003875"/>
                </a:solidFill>
              </a:rPr>
              <a:t>Because it is periodic, the nature of the analysis does incorporate as-built data</a:t>
            </a:r>
          </a:p>
          <a:p>
            <a:pPr marL="341313" indent="-341313">
              <a:spcBef>
                <a:spcPts val="600"/>
              </a:spcBef>
            </a:pPr>
            <a:r>
              <a:rPr lang="en-US" sz="2700" b="1" dirty="0">
                <a:solidFill>
                  <a:srgbClr val="003875"/>
                </a:solidFill>
              </a:rPr>
              <a:t>Weaknesses</a:t>
            </a:r>
          </a:p>
          <a:p>
            <a:pPr marL="684213" lvl="1" indent="-342900">
              <a:spcBef>
                <a:spcPts val="600"/>
              </a:spcBef>
              <a:spcAft>
                <a:spcPts val="600"/>
              </a:spcAft>
              <a:buFont typeface="Calibri" panose="020F0502020204030204" pitchFamily="34" charset="0"/>
              <a:buChar char="‒"/>
            </a:pPr>
            <a:r>
              <a:rPr lang="en-US" sz="2400" dirty="0">
                <a:solidFill>
                  <a:srgbClr val="003875"/>
                </a:solidFill>
              </a:rPr>
              <a:t>It is a hypothetical model because it does not rely on the use of as-built data</a:t>
            </a:r>
          </a:p>
          <a:p>
            <a:pPr marL="684213" lvl="1" indent="-342900">
              <a:spcBef>
                <a:spcPts val="600"/>
              </a:spcBef>
              <a:spcAft>
                <a:spcPts val="600"/>
              </a:spcAft>
              <a:buFont typeface="Calibri" panose="020F0502020204030204" pitchFamily="34" charset="0"/>
              <a:buChar char="‒"/>
            </a:pPr>
            <a:r>
              <a:rPr lang="en-US" sz="2400" dirty="0">
                <a:solidFill>
                  <a:srgbClr val="003875"/>
                </a:solidFill>
              </a:rPr>
              <a:t>Requires routine schedule updates (Windows) </a:t>
            </a:r>
          </a:p>
          <a:p>
            <a:pPr marL="684213" lvl="1" indent="-342900">
              <a:spcBef>
                <a:spcPts val="600"/>
              </a:spcBef>
              <a:spcAft>
                <a:spcPts val="600"/>
              </a:spcAft>
              <a:buFont typeface="Calibri" panose="020F0502020204030204" pitchFamily="34" charset="0"/>
              <a:buChar char="‒"/>
            </a:pPr>
            <a:r>
              <a:rPr lang="en-US" sz="2400" dirty="0">
                <a:solidFill>
                  <a:srgbClr val="003875"/>
                </a:solidFill>
              </a:rPr>
              <a:t>Critical path impact accuracy degrades in proportion to the chronological distance from the delay event</a:t>
            </a:r>
          </a:p>
          <a:p>
            <a:pPr marL="684213" lvl="1" indent="-342900">
              <a:spcBef>
                <a:spcPts val="600"/>
              </a:spcBef>
              <a:spcAft>
                <a:spcPts val="600"/>
              </a:spcAft>
              <a:buFont typeface="Calibri" panose="020F0502020204030204" pitchFamily="34" charset="0"/>
              <a:buChar char="‒"/>
            </a:pPr>
            <a:r>
              <a:rPr lang="en-US" sz="2400" dirty="0">
                <a:solidFill>
                  <a:srgbClr val="003875"/>
                </a:solidFill>
              </a:rPr>
              <a:t>Labor intensive and difficult to perform</a:t>
            </a:r>
          </a:p>
        </p:txBody>
      </p:sp>
      <p:sp>
        <p:nvSpPr>
          <p:cNvPr id="4" name="Slide Number Placeholder 3">
            <a:extLst>
              <a:ext uri="{FF2B5EF4-FFF2-40B4-BE49-F238E27FC236}">
                <a16:creationId xmlns:a16="http://schemas.microsoft.com/office/drawing/2014/main" xmlns="" id="{49D3F886-BBEA-483E-BCAD-E14FC7831184}"/>
              </a:ext>
            </a:extLst>
          </p:cNvPr>
          <p:cNvSpPr>
            <a:spLocks noGrp="1"/>
          </p:cNvSpPr>
          <p:nvPr>
            <p:ph type="sldNum" sz="quarter" idx="12"/>
          </p:nvPr>
        </p:nvSpPr>
        <p:spPr/>
        <p:txBody>
          <a:bodyPr/>
          <a:lstStyle/>
          <a:p>
            <a:fld id="{722EFE8A-CD63-4BDB-9356-8B0FD6318CBC}" type="slidenum">
              <a:rPr lang="en-US" smtClean="0"/>
              <a:pPr/>
              <a:t>28</a:t>
            </a:fld>
            <a:endParaRPr lang="en-US"/>
          </a:p>
        </p:txBody>
      </p:sp>
      <p:sp>
        <p:nvSpPr>
          <p:cNvPr id="5" name="TextBox 4">
            <a:extLst>
              <a:ext uri="{FF2B5EF4-FFF2-40B4-BE49-F238E27FC236}">
                <a16:creationId xmlns:a16="http://schemas.microsoft.com/office/drawing/2014/main" xmlns="" id="{501527F2-21C2-44E3-A570-3B8C800F45E9}"/>
              </a:ext>
            </a:extLst>
          </p:cNvPr>
          <p:cNvSpPr txBox="1"/>
          <p:nvPr/>
        </p:nvSpPr>
        <p:spPr>
          <a:xfrm>
            <a:off x="2902664" y="863543"/>
            <a:ext cx="3338671" cy="523220"/>
          </a:xfrm>
          <a:prstGeom prst="rect">
            <a:avLst/>
          </a:prstGeom>
          <a:noFill/>
        </p:spPr>
        <p:txBody>
          <a:bodyPr wrap="none" rtlCol="0">
            <a:spAutoFit/>
          </a:bodyPr>
          <a:lstStyle/>
          <a:p>
            <a:r>
              <a:rPr lang="en-US" sz="2800" b="1" dirty="0">
                <a:solidFill>
                  <a:srgbClr val="003875"/>
                </a:solidFill>
              </a:rPr>
              <a:t>Time Impact Analysis</a:t>
            </a:r>
          </a:p>
        </p:txBody>
      </p:sp>
      <p:sp>
        <p:nvSpPr>
          <p:cNvPr id="6" name="Slide Number Placeholder 5">
            <a:extLst>
              <a:ext uri="{FF2B5EF4-FFF2-40B4-BE49-F238E27FC236}">
                <a16:creationId xmlns:a16="http://schemas.microsoft.com/office/drawing/2014/main" xmlns="" id="{38B5E17B-9363-4A2C-A707-8FA746AF1DF6}"/>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28</a:t>
            </a:fld>
            <a:r>
              <a:rPr lang="en-US" sz="1200" b="1" dirty="0"/>
              <a:t>.</a:t>
            </a:r>
          </a:p>
        </p:txBody>
      </p:sp>
    </p:spTree>
    <p:extLst>
      <p:ext uri="{BB962C8B-B14F-4D97-AF65-F5344CB8AC3E}">
        <p14:creationId xmlns:p14="http://schemas.microsoft.com/office/powerpoint/2010/main" xmlns="" val="30058815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29</a:t>
            </a:fld>
            <a:endParaRPr lang="en-US"/>
          </a:p>
        </p:txBody>
      </p:sp>
      <p:sp>
        <p:nvSpPr>
          <p:cNvPr id="5" name="Content Placeholder 2">
            <a:extLst>
              <a:ext uri="{FF2B5EF4-FFF2-40B4-BE49-F238E27FC236}">
                <a16:creationId xmlns:a16="http://schemas.microsoft.com/office/drawing/2014/main" xmlns="" id="{7F688523-AA7F-49CC-AAB7-6571D7EC2952}"/>
              </a:ext>
            </a:extLst>
          </p:cNvPr>
          <p:cNvSpPr>
            <a:spLocks noGrp="1"/>
          </p:cNvSpPr>
          <p:nvPr>
            <p:ph idx="1"/>
          </p:nvPr>
        </p:nvSpPr>
        <p:spPr>
          <a:xfrm>
            <a:off x="628650" y="1586149"/>
            <a:ext cx="7886700" cy="4583916"/>
          </a:xfrm>
        </p:spPr>
        <p:txBody>
          <a:bodyPr>
            <a:normAutofit fontScale="92500" lnSpcReduction="10000"/>
          </a:bodyPr>
          <a:lstStyle/>
          <a:p>
            <a:pPr marL="341313" indent="-341313">
              <a:spcBef>
                <a:spcPts val="1200"/>
              </a:spcBef>
            </a:pPr>
            <a:r>
              <a:rPr lang="en-US" sz="2800" b="1" dirty="0">
                <a:solidFill>
                  <a:srgbClr val="003875"/>
                </a:solidFill>
              </a:rPr>
              <a:t>Creating a Half-Step Analysis</a:t>
            </a:r>
          </a:p>
          <a:p>
            <a:pPr marL="684213" lvl="1" indent="-342900" algn="just">
              <a:spcBef>
                <a:spcPts val="1200"/>
              </a:spcBef>
              <a:buFont typeface="Calibri" panose="020F0502020204030204" pitchFamily="34" charset="0"/>
              <a:buChar char="‒"/>
            </a:pPr>
            <a:r>
              <a:rPr lang="en-US" sz="2400" dirty="0">
                <a:solidFill>
                  <a:srgbClr val="003875"/>
                </a:solidFill>
              </a:rPr>
              <a:t>Identify the current period project schedule</a:t>
            </a:r>
          </a:p>
          <a:p>
            <a:pPr marL="684213" lvl="1" indent="-342900" algn="just">
              <a:spcBef>
                <a:spcPts val="1200"/>
              </a:spcBef>
              <a:buFont typeface="Calibri" panose="020F0502020204030204" pitchFamily="34" charset="0"/>
              <a:buChar char="‒"/>
            </a:pPr>
            <a:r>
              <a:rPr lang="en-US" sz="2400" dirty="0">
                <a:solidFill>
                  <a:srgbClr val="003875"/>
                </a:solidFill>
              </a:rPr>
              <a:t>Make a copy of the previous period schedule update (Baseline)</a:t>
            </a:r>
          </a:p>
          <a:p>
            <a:pPr marL="684213" lvl="1" indent="-342900" algn="just">
              <a:spcBef>
                <a:spcPts val="1200"/>
              </a:spcBef>
              <a:buFont typeface="Calibri" panose="020F0502020204030204" pitchFamily="34" charset="0"/>
              <a:buChar char="‒"/>
            </a:pPr>
            <a:r>
              <a:rPr lang="en-US" sz="2400" dirty="0">
                <a:solidFill>
                  <a:srgbClr val="003875"/>
                </a:solidFill>
              </a:rPr>
              <a:t>Export the actual start dates, actual finish dates and remaining duration from the current period project schedule</a:t>
            </a:r>
          </a:p>
          <a:p>
            <a:pPr marL="684213" lvl="1" indent="-342900" algn="just">
              <a:spcBef>
                <a:spcPts val="1200"/>
              </a:spcBef>
              <a:buFont typeface="Calibri" panose="020F0502020204030204" pitchFamily="34" charset="0"/>
              <a:buChar char="‒"/>
            </a:pPr>
            <a:r>
              <a:rPr lang="en-US" sz="2400" dirty="0">
                <a:solidFill>
                  <a:srgbClr val="003875"/>
                </a:solidFill>
              </a:rPr>
              <a:t>Import the actual start, actual finish and remaining durations from the current period update into a copy of the previous period (Baseline) schedule update</a:t>
            </a:r>
          </a:p>
          <a:p>
            <a:pPr marL="684213" lvl="1" indent="-342900" algn="just">
              <a:spcBef>
                <a:spcPts val="1200"/>
              </a:spcBef>
              <a:buFont typeface="Calibri" panose="020F0502020204030204" pitchFamily="34" charset="0"/>
              <a:buChar char="‒"/>
            </a:pPr>
            <a:r>
              <a:rPr lang="en-US" sz="2400" b="1" dirty="0">
                <a:solidFill>
                  <a:srgbClr val="003875"/>
                </a:solidFill>
              </a:rPr>
              <a:t>This copied schedule containing the imported data is referred to as the </a:t>
            </a:r>
            <a:r>
              <a:rPr lang="en-US" sz="2400" b="1" u="sng" dirty="0">
                <a:solidFill>
                  <a:srgbClr val="003875"/>
                </a:solidFill>
              </a:rPr>
              <a:t>Half-Step Progress Only schedule</a:t>
            </a:r>
            <a:r>
              <a:rPr lang="en-US" sz="2400" dirty="0">
                <a:solidFill>
                  <a:srgbClr val="003875"/>
                </a:solidFill>
              </a:rPr>
              <a:t>.</a:t>
            </a:r>
          </a:p>
          <a:p>
            <a:pPr marL="684213" lvl="1" indent="-342900" algn="just">
              <a:spcBef>
                <a:spcPts val="1200"/>
              </a:spcBef>
              <a:buFont typeface="Calibri" panose="020F0502020204030204" pitchFamily="34" charset="0"/>
              <a:buChar char="‒"/>
            </a:pPr>
            <a:r>
              <a:rPr lang="en-US" sz="2400" dirty="0">
                <a:solidFill>
                  <a:srgbClr val="003875"/>
                </a:solidFill>
              </a:rPr>
              <a:t>Recalculate the Half-Step schedule using the current update schedule data date</a:t>
            </a:r>
          </a:p>
        </p:txBody>
      </p:sp>
      <p:sp>
        <p:nvSpPr>
          <p:cNvPr id="6" name="TextBox 5">
            <a:extLst>
              <a:ext uri="{FF2B5EF4-FFF2-40B4-BE49-F238E27FC236}">
                <a16:creationId xmlns:a16="http://schemas.microsoft.com/office/drawing/2014/main" xmlns="" id="{F9E5575A-7BF9-4E75-ACCC-9D8F984B6379}"/>
              </a:ext>
            </a:extLst>
          </p:cNvPr>
          <p:cNvSpPr txBox="1"/>
          <p:nvPr/>
        </p:nvSpPr>
        <p:spPr>
          <a:xfrm>
            <a:off x="2424745" y="873898"/>
            <a:ext cx="4294509" cy="523220"/>
          </a:xfrm>
          <a:prstGeom prst="rect">
            <a:avLst/>
          </a:prstGeom>
          <a:noFill/>
        </p:spPr>
        <p:txBody>
          <a:bodyPr wrap="none" rtlCol="0">
            <a:spAutoFit/>
          </a:bodyPr>
          <a:lstStyle/>
          <a:p>
            <a:r>
              <a:rPr lang="en-US" sz="2800" b="1" dirty="0">
                <a:solidFill>
                  <a:srgbClr val="003875"/>
                </a:solidFill>
              </a:rPr>
              <a:t>Half-Step Schedule Analysis</a:t>
            </a:r>
          </a:p>
        </p:txBody>
      </p:sp>
      <p:sp>
        <p:nvSpPr>
          <p:cNvPr id="7" name="Slide Number Placeholder 5">
            <a:extLst>
              <a:ext uri="{FF2B5EF4-FFF2-40B4-BE49-F238E27FC236}">
                <a16:creationId xmlns:a16="http://schemas.microsoft.com/office/drawing/2014/main" xmlns="" id="{0D311434-196C-42B4-8FD8-06F75658F9ED}"/>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29</a:t>
            </a:fld>
            <a:r>
              <a:rPr lang="en-US" sz="1200" b="1" dirty="0"/>
              <a:t>.</a:t>
            </a:r>
          </a:p>
        </p:txBody>
      </p:sp>
    </p:spTree>
    <p:extLst>
      <p:ext uri="{BB962C8B-B14F-4D97-AF65-F5344CB8AC3E}">
        <p14:creationId xmlns:p14="http://schemas.microsoft.com/office/powerpoint/2010/main" xmlns="" val="2871850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Rectangle 10">
            <a:extLst>
              <a:ext uri="{FF2B5EF4-FFF2-40B4-BE49-F238E27FC236}">
                <a16:creationId xmlns:a16="http://schemas.microsoft.com/office/drawing/2014/main" xmlns="" id="{6DB4C548-34FE-40DA-92A4-FD6F08E3636B}"/>
              </a:ext>
            </a:extLst>
          </p:cNvPr>
          <p:cNvSpPr/>
          <p:nvPr/>
        </p:nvSpPr>
        <p:spPr>
          <a:xfrm>
            <a:off x="367719" y="5360872"/>
            <a:ext cx="8408565" cy="923330"/>
          </a:xfrm>
          <a:prstGeom prst="rect">
            <a:avLst/>
          </a:prstGeom>
        </p:spPr>
        <p:txBody>
          <a:bodyPr wrap="square">
            <a:spAutoFit/>
          </a:bodyPr>
          <a:lstStyle/>
          <a:p>
            <a:pPr algn="just"/>
            <a:r>
              <a:rPr lang="en-US" sz="900" dirty="0">
                <a:solidFill>
                  <a:srgbClr val="000000"/>
                </a:solidFill>
                <a:latin typeface="Calibri" panose="020F0502020204030204" pitchFamily="34" charset="0"/>
                <a:cs typeface="Calibri" panose="020F0502020204030204" pitchFamily="34" charset="0"/>
              </a:rPr>
              <a:t>Hendershot Consulting, LLC (HCLLC) is not a law firm and its members and officers are not licensed to practice law or provide legal advice. The materials in this presentation and opinions stated while conducting this presentation are for informational purposes only and are not being provided for the purpose of providing legal advice. You should contact your attorney to obtain advice with respect to any particular legal issue or problem that may be similar to or identical to the information contained in this presentation. HCLLC and the author of this presentation disclaim any liability in connection with the use of the material, information or opinions expressed in or during this presentation.  The information provided in and opinions stated during this presentation do not create a contractual relationship between HCLLC and any person or business entity. The material contained in this presentation and opinions expressed during this presentation are the opinions of HCLLC and the author and may not reflect the opinions of the CFMA.</a:t>
            </a:r>
            <a:endParaRPr lang="en-US" sz="900" dirty="0">
              <a:latin typeface="Calibri" panose="020F0502020204030204" pitchFamily="34" charset="0"/>
              <a:cs typeface="Calibri" panose="020F0502020204030204" pitchFamily="34" charset="0"/>
            </a:endParaRPr>
          </a:p>
        </p:txBody>
      </p:sp>
      <p:sp>
        <p:nvSpPr>
          <p:cNvPr id="12" name="Text Placeholder 2">
            <a:extLst>
              <a:ext uri="{FF2B5EF4-FFF2-40B4-BE49-F238E27FC236}">
                <a16:creationId xmlns:a16="http://schemas.microsoft.com/office/drawing/2014/main" xmlns="" id="{41E4F8A4-05D8-463E-B11D-FF8E0002ABD9}"/>
              </a:ext>
            </a:extLst>
          </p:cNvPr>
          <p:cNvSpPr txBox="1">
            <a:spLocks/>
          </p:cNvSpPr>
          <p:nvPr/>
        </p:nvSpPr>
        <p:spPr bwMode="auto">
          <a:xfrm>
            <a:off x="632879" y="1845096"/>
            <a:ext cx="7067868" cy="3015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eaLnBrk="1" hangingPunct="1"/>
            <a:r>
              <a:rPr lang="en-US" altLang="en-US" sz="2800" dirty="0">
                <a:solidFill>
                  <a:srgbClr val="003875"/>
                </a:solidFill>
                <a:ea typeface="ＭＳ Ｐゴシック" charset="-128"/>
                <a:cs typeface="ＭＳ Ｐゴシック" charset="-128"/>
              </a:rPr>
              <a:t>SDI &amp; BRI Policy Overview</a:t>
            </a:r>
          </a:p>
          <a:p>
            <a:pPr eaLnBrk="1" hangingPunct="1"/>
            <a:r>
              <a:rPr lang="en-US" altLang="en-US" sz="2800" dirty="0">
                <a:solidFill>
                  <a:srgbClr val="003875"/>
                </a:solidFill>
                <a:ea typeface="ＭＳ Ｐゴシック" charset="-128"/>
                <a:cs typeface="ＭＳ Ｐゴシック" charset="-128"/>
              </a:rPr>
              <a:t>Indirect &amp; Soft Cost Coverage</a:t>
            </a:r>
          </a:p>
          <a:p>
            <a:pPr eaLnBrk="1" hangingPunct="1"/>
            <a:r>
              <a:rPr lang="en-US" altLang="en-US" sz="2800" dirty="0">
                <a:solidFill>
                  <a:srgbClr val="003875"/>
                </a:solidFill>
                <a:ea typeface="ＭＳ Ｐゴシック" charset="-128"/>
                <a:cs typeface="ＭＳ Ｐゴシック" charset="-128"/>
              </a:rPr>
              <a:t>Common Coverage Elements</a:t>
            </a:r>
          </a:p>
          <a:p>
            <a:pPr eaLnBrk="1" hangingPunct="1"/>
            <a:r>
              <a:rPr lang="en-US" altLang="en-US" sz="2800" dirty="0">
                <a:solidFill>
                  <a:srgbClr val="003875"/>
                </a:solidFill>
                <a:ea typeface="ＭＳ Ｐゴシック" charset="-128"/>
                <a:cs typeface="ＭＳ Ｐゴシック" charset="-128"/>
              </a:rPr>
              <a:t>What Carriers Tell You &amp; Don’t</a:t>
            </a:r>
          </a:p>
          <a:p>
            <a:pPr eaLnBrk="1" hangingPunct="1"/>
            <a:r>
              <a:rPr lang="en-US" altLang="en-US" sz="2800" dirty="0">
                <a:solidFill>
                  <a:srgbClr val="003875"/>
                </a:solidFill>
                <a:ea typeface="ＭＳ Ｐゴシック" charset="-128"/>
                <a:cs typeface="ＭＳ Ｐゴシック" charset="-128"/>
              </a:rPr>
              <a:t>Forensic Schedule Analysis</a:t>
            </a:r>
          </a:p>
          <a:p>
            <a:pPr eaLnBrk="1" hangingPunct="1"/>
            <a:r>
              <a:rPr lang="en-US" altLang="en-US" sz="2800" dirty="0">
                <a:solidFill>
                  <a:srgbClr val="003875"/>
                </a:solidFill>
                <a:ea typeface="ＭＳ Ｐゴシック" charset="-128"/>
                <a:cs typeface="ＭＳ Ｐゴシック" charset="-128"/>
              </a:rPr>
              <a:t>Questions and Answers</a:t>
            </a:r>
          </a:p>
        </p:txBody>
      </p:sp>
      <p:sp>
        <p:nvSpPr>
          <p:cNvPr id="13" name="TextBox 12">
            <a:extLst>
              <a:ext uri="{FF2B5EF4-FFF2-40B4-BE49-F238E27FC236}">
                <a16:creationId xmlns:a16="http://schemas.microsoft.com/office/drawing/2014/main" xmlns="" id="{6F5A16C1-8C38-43CA-9E86-A1FB4036DAFA}"/>
              </a:ext>
            </a:extLst>
          </p:cNvPr>
          <p:cNvSpPr txBox="1"/>
          <p:nvPr/>
        </p:nvSpPr>
        <p:spPr>
          <a:xfrm>
            <a:off x="2712460" y="941834"/>
            <a:ext cx="3719095" cy="584775"/>
          </a:xfrm>
          <a:prstGeom prst="rect">
            <a:avLst/>
          </a:prstGeom>
          <a:noFill/>
        </p:spPr>
        <p:txBody>
          <a:bodyPr wrap="none" rtlCol="0">
            <a:spAutoFit/>
          </a:bodyPr>
          <a:lstStyle/>
          <a:p>
            <a:pPr algn="ctr"/>
            <a:r>
              <a:rPr lang="en-US" sz="3200" b="1" u="sng" dirty="0">
                <a:solidFill>
                  <a:srgbClr val="003875"/>
                </a:solidFill>
              </a:rPr>
              <a:t>Presentation Outline</a:t>
            </a:r>
          </a:p>
        </p:txBody>
      </p:sp>
      <p:sp>
        <p:nvSpPr>
          <p:cNvPr id="14" name="Slide Number Placeholder 5">
            <a:extLst>
              <a:ext uri="{FF2B5EF4-FFF2-40B4-BE49-F238E27FC236}">
                <a16:creationId xmlns:a16="http://schemas.microsoft.com/office/drawing/2014/main" xmlns="" id="{AEB02C9B-3523-4ED6-ACE6-D36E39455B2E}"/>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a:t>
            </a:fld>
            <a:r>
              <a:rPr lang="en-US" sz="1200" b="1" dirty="0"/>
              <a:t>.</a:t>
            </a:r>
          </a:p>
        </p:txBody>
      </p:sp>
    </p:spTree>
    <p:extLst>
      <p:ext uri="{BB962C8B-B14F-4D97-AF65-F5344CB8AC3E}">
        <p14:creationId xmlns:p14="http://schemas.microsoft.com/office/powerpoint/2010/main" xmlns="" val="1299579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30</a:t>
            </a:fld>
            <a:endParaRPr lang="en-US"/>
          </a:p>
        </p:txBody>
      </p:sp>
      <p:sp>
        <p:nvSpPr>
          <p:cNvPr id="5" name="Content Placeholder 2">
            <a:extLst>
              <a:ext uri="{FF2B5EF4-FFF2-40B4-BE49-F238E27FC236}">
                <a16:creationId xmlns:a16="http://schemas.microsoft.com/office/drawing/2014/main" xmlns="" id="{7F688523-AA7F-49CC-AAB7-6571D7EC2952}"/>
              </a:ext>
            </a:extLst>
          </p:cNvPr>
          <p:cNvSpPr>
            <a:spLocks noGrp="1"/>
          </p:cNvSpPr>
          <p:nvPr>
            <p:ph idx="1"/>
          </p:nvPr>
        </p:nvSpPr>
        <p:spPr>
          <a:xfrm>
            <a:off x="534645" y="1571959"/>
            <a:ext cx="7886700" cy="4581014"/>
          </a:xfrm>
        </p:spPr>
        <p:txBody>
          <a:bodyPr>
            <a:normAutofit/>
          </a:bodyPr>
          <a:lstStyle/>
          <a:p>
            <a:pPr marL="341313" indent="-341313">
              <a:spcBef>
                <a:spcPts val="1200"/>
              </a:spcBef>
            </a:pPr>
            <a:r>
              <a:rPr lang="en-US" sz="2800" b="1" dirty="0">
                <a:solidFill>
                  <a:srgbClr val="003875"/>
                </a:solidFill>
              </a:rPr>
              <a:t>Half-Step Analysis</a:t>
            </a:r>
            <a:endParaRPr lang="en-US" b="1" dirty="0">
              <a:solidFill>
                <a:srgbClr val="003875"/>
              </a:solidFill>
            </a:endParaRPr>
          </a:p>
          <a:p>
            <a:pPr marL="684213" lvl="1" indent="-342900" algn="just">
              <a:spcBef>
                <a:spcPts val="1200"/>
              </a:spcBef>
              <a:buFont typeface="Calibri" panose="020F0502020204030204" pitchFamily="34" charset="0"/>
              <a:buChar char="‒"/>
            </a:pPr>
            <a:r>
              <a:rPr lang="en-US" sz="2400" dirty="0">
                <a:solidFill>
                  <a:srgbClr val="003875"/>
                </a:solidFill>
              </a:rPr>
              <a:t>Compare the longest path and completion dates of the Baseline and Half-Step schedules to determine gains or losses from pure progress only changes to the schedule</a:t>
            </a:r>
          </a:p>
          <a:p>
            <a:pPr marL="684213" lvl="1" indent="-342900" algn="just">
              <a:spcBef>
                <a:spcPts val="1200"/>
              </a:spcBef>
              <a:buFont typeface="Calibri" panose="020F0502020204030204" pitchFamily="34" charset="0"/>
              <a:buChar char="‒"/>
            </a:pPr>
            <a:r>
              <a:rPr lang="en-US" sz="2400" dirty="0">
                <a:solidFill>
                  <a:srgbClr val="003875"/>
                </a:solidFill>
              </a:rPr>
              <a:t>Compare the Half-Step schedule completion dates to the Current period completion dates to determine the gains or losses from nonprogress changes to the schedule</a:t>
            </a:r>
          </a:p>
          <a:p>
            <a:pPr marL="684213" lvl="1" indent="-342900" algn="just">
              <a:spcBef>
                <a:spcPts val="1200"/>
              </a:spcBef>
              <a:buFont typeface="Calibri" panose="020F0502020204030204" pitchFamily="34" charset="0"/>
              <a:buChar char="‒"/>
            </a:pPr>
            <a:r>
              <a:rPr lang="en-US" sz="2400" dirty="0">
                <a:solidFill>
                  <a:srgbClr val="003875"/>
                </a:solidFill>
              </a:rPr>
              <a:t>Calculate the </a:t>
            </a:r>
            <a:r>
              <a:rPr lang="en-US" sz="2400" b="1" u="sng" dirty="0">
                <a:solidFill>
                  <a:srgbClr val="003875"/>
                </a:solidFill>
              </a:rPr>
              <a:t>net effect</a:t>
            </a:r>
            <a:r>
              <a:rPr lang="en-US" sz="2400" dirty="0">
                <a:solidFill>
                  <a:srgbClr val="003875"/>
                </a:solidFill>
              </a:rPr>
              <a:t> of gains and losses resulting from pure progress delays and nonprogress delays</a:t>
            </a:r>
          </a:p>
          <a:p>
            <a:pPr marL="684213" lvl="1" indent="-342900" algn="just">
              <a:spcBef>
                <a:spcPts val="1200"/>
              </a:spcBef>
              <a:buFont typeface="Calibri" panose="020F0502020204030204" pitchFamily="34" charset="0"/>
              <a:buChar char="‒"/>
            </a:pPr>
            <a:r>
              <a:rPr lang="en-US" sz="2400" dirty="0">
                <a:solidFill>
                  <a:srgbClr val="003875"/>
                </a:solidFill>
              </a:rPr>
              <a:t>Analyze the cause of the variances or delays and use source documents as the basis for entitlement</a:t>
            </a:r>
          </a:p>
        </p:txBody>
      </p:sp>
      <p:sp>
        <p:nvSpPr>
          <p:cNvPr id="6" name="TextBox 5">
            <a:extLst>
              <a:ext uri="{FF2B5EF4-FFF2-40B4-BE49-F238E27FC236}">
                <a16:creationId xmlns:a16="http://schemas.microsoft.com/office/drawing/2014/main" xmlns="" id="{F9E5575A-7BF9-4E75-ACCC-9D8F984B6379}"/>
              </a:ext>
            </a:extLst>
          </p:cNvPr>
          <p:cNvSpPr txBox="1"/>
          <p:nvPr/>
        </p:nvSpPr>
        <p:spPr>
          <a:xfrm>
            <a:off x="2424745" y="873898"/>
            <a:ext cx="4294509" cy="523220"/>
          </a:xfrm>
          <a:prstGeom prst="rect">
            <a:avLst/>
          </a:prstGeom>
          <a:noFill/>
        </p:spPr>
        <p:txBody>
          <a:bodyPr wrap="none" rtlCol="0">
            <a:spAutoFit/>
          </a:bodyPr>
          <a:lstStyle/>
          <a:p>
            <a:r>
              <a:rPr lang="en-US" sz="2800" b="1" dirty="0">
                <a:solidFill>
                  <a:srgbClr val="003875"/>
                </a:solidFill>
              </a:rPr>
              <a:t>Half-Step Schedule Analysis</a:t>
            </a:r>
          </a:p>
        </p:txBody>
      </p:sp>
      <p:sp>
        <p:nvSpPr>
          <p:cNvPr id="7" name="Slide Number Placeholder 5">
            <a:extLst>
              <a:ext uri="{FF2B5EF4-FFF2-40B4-BE49-F238E27FC236}">
                <a16:creationId xmlns:a16="http://schemas.microsoft.com/office/drawing/2014/main" xmlns="" id="{073BE0D9-FD6B-4FB5-9721-694C68C9A380}"/>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30</a:t>
            </a:fld>
            <a:r>
              <a:rPr lang="en-US" sz="1200" b="1" dirty="0"/>
              <a:t>.</a:t>
            </a:r>
          </a:p>
        </p:txBody>
      </p:sp>
    </p:spTree>
    <p:extLst>
      <p:ext uri="{BB962C8B-B14F-4D97-AF65-F5344CB8AC3E}">
        <p14:creationId xmlns:p14="http://schemas.microsoft.com/office/powerpoint/2010/main" xmlns="" val="25072120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31</a:t>
            </a:fld>
            <a:r>
              <a:rPr lang="en-US" sz="1200" b="1" dirty="0"/>
              <a:t>.</a:t>
            </a:r>
          </a:p>
        </p:txBody>
      </p:sp>
      <p:pic>
        <p:nvPicPr>
          <p:cNvPr id="4" name="Picture 3">
            <a:extLst>
              <a:ext uri="{FF2B5EF4-FFF2-40B4-BE49-F238E27FC236}">
                <a16:creationId xmlns:a16="http://schemas.microsoft.com/office/drawing/2014/main" xmlns="" id="{CD3A7E1B-4AFA-4A32-959A-4C2876E0E24D}"/>
              </a:ext>
            </a:extLst>
          </p:cNvPr>
          <p:cNvPicPr>
            <a:picLocks noChangeAspect="1"/>
          </p:cNvPicPr>
          <p:nvPr/>
        </p:nvPicPr>
        <p:blipFill>
          <a:blip r:embed="rId4"/>
          <a:stretch>
            <a:fillRect/>
          </a:stretch>
        </p:blipFill>
        <p:spPr>
          <a:xfrm>
            <a:off x="4280016" y="4599135"/>
            <a:ext cx="4403010" cy="580540"/>
          </a:xfrm>
          <a:prstGeom prst="rect">
            <a:avLst/>
          </a:prstGeom>
          <a:ln>
            <a:solidFill>
              <a:schemeClr val="tx1"/>
            </a:solidFill>
          </a:ln>
        </p:spPr>
      </p:pic>
      <p:sp>
        <p:nvSpPr>
          <p:cNvPr id="12" name="TextBox 11">
            <a:extLst>
              <a:ext uri="{FF2B5EF4-FFF2-40B4-BE49-F238E27FC236}">
                <a16:creationId xmlns:a16="http://schemas.microsoft.com/office/drawing/2014/main" xmlns="" id="{14379991-854D-46FB-8988-671BF095D6F5}"/>
              </a:ext>
            </a:extLst>
          </p:cNvPr>
          <p:cNvSpPr txBox="1"/>
          <p:nvPr/>
        </p:nvSpPr>
        <p:spPr>
          <a:xfrm>
            <a:off x="5024252" y="3442706"/>
            <a:ext cx="2914538" cy="584775"/>
          </a:xfrm>
          <a:prstGeom prst="rect">
            <a:avLst/>
          </a:prstGeom>
          <a:noFill/>
        </p:spPr>
        <p:txBody>
          <a:bodyPr wrap="square" rtlCol="0">
            <a:spAutoFit/>
          </a:bodyPr>
          <a:lstStyle/>
          <a:p>
            <a:r>
              <a:rPr lang="en-US" sz="1600" dirty="0"/>
              <a:t>Export actual </a:t>
            </a:r>
            <a:r>
              <a:rPr lang="en-US" sz="1600" u="sng" dirty="0"/>
              <a:t>starts</a:t>
            </a:r>
            <a:r>
              <a:rPr lang="en-US" sz="1600" dirty="0"/>
              <a:t>, </a:t>
            </a:r>
            <a:r>
              <a:rPr lang="en-US" sz="1600" u="sng" dirty="0"/>
              <a:t>finishes</a:t>
            </a:r>
            <a:r>
              <a:rPr lang="en-US" sz="1600" dirty="0"/>
              <a:t> and </a:t>
            </a:r>
            <a:r>
              <a:rPr lang="en-US" sz="1600" u="sng" dirty="0"/>
              <a:t>remaining durations</a:t>
            </a:r>
            <a:r>
              <a:rPr lang="en-US" sz="1600" dirty="0"/>
              <a:t> from UD #2</a:t>
            </a:r>
          </a:p>
        </p:txBody>
      </p:sp>
      <p:sp>
        <p:nvSpPr>
          <p:cNvPr id="14" name="TextBox 13">
            <a:extLst>
              <a:ext uri="{FF2B5EF4-FFF2-40B4-BE49-F238E27FC236}">
                <a16:creationId xmlns:a16="http://schemas.microsoft.com/office/drawing/2014/main" xmlns="" id="{43C18890-2133-4325-BD07-13680AEC897C}"/>
              </a:ext>
            </a:extLst>
          </p:cNvPr>
          <p:cNvSpPr txBox="1"/>
          <p:nvPr/>
        </p:nvSpPr>
        <p:spPr>
          <a:xfrm>
            <a:off x="1012562" y="3170040"/>
            <a:ext cx="2237216" cy="369332"/>
          </a:xfrm>
          <a:prstGeom prst="rect">
            <a:avLst/>
          </a:prstGeom>
          <a:noFill/>
        </p:spPr>
        <p:txBody>
          <a:bodyPr wrap="none" rtlCol="0">
            <a:spAutoFit/>
          </a:bodyPr>
          <a:lstStyle/>
          <a:p>
            <a:r>
              <a:rPr lang="en-US" dirty="0"/>
              <a:t>Make a copy of UD #1</a:t>
            </a:r>
          </a:p>
        </p:txBody>
      </p:sp>
      <p:sp>
        <p:nvSpPr>
          <p:cNvPr id="15" name="Arrow: Right 14">
            <a:extLst>
              <a:ext uri="{FF2B5EF4-FFF2-40B4-BE49-F238E27FC236}">
                <a16:creationId xmlns:a16="http://schemas.microsoft.com/office/drawing/2014/main" xmlns="" id="{6758A65E-7377-4167-972C-C3A1EF32CDD5}"/>
              </a:ext>
            </a:extLst>
          </p:cNvPr>
          <p:cNvSpPr/>
          <p:nvPr/>
        </p:nvSpPr>
        <p:spPr>
          <a:xfrm rot="5400000">
            <a:off x="6288946" y="4071808"/>
            <a:ext cx="400110" cy="434567"/>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xmlns="" id="{8154C61E-5D56-4FB3-AE15-354A104108AE}"/>
              </a:ext>
            </a:extLst>
          </p:cNvPr>
          <p:cNvSpPr/>
          <p:nvPr/>
        </p:nvSpPr>
        <p:spPr>
          <a:xfrm rot="10800000">
            <a:off x="3974470" y="5389121"/>
            <a:ext cx="718383" cy="396524"/>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xmlns="" id="{DA3311DD-5261-4B4D-B6E3-D266DF20BE2A}"/>
              </a:ext>
            </a:extLst>
          </p:cNvPr>
          <p:cNvSpPr txBox="1"/>
          <p:nvPr/>
        </p:nvSpPr>
        <p:spPr>
          <a:xfrm>
            <a:off x="5644593" y="1228319"/>
            <a:ext cx="1673856" cy="338554"/>
          </a:xfrm>
          <a:prstGeom prst="rect">
            <a:avLst/>
          </a:prstGeom>
          <a:noFill/>
        </p:spPr>
        <p:txBody>
          <a:bodyPr wrap="none" rtlCol="0">
            <a:spAutoFit/>
          </a:bodyPr>
          <a:lstStyle/>
          <a:p>
            <a:r>
              <a:rPr lang="en-US" sz="1600" dirty="0"/>
              <a:t>UD #2 – 11/18/18</a:t>
            </a:r>
          </a:p>
        </p:txBody>
      </p:sp>
      <p:sp>
        <p:nvSpPr>
          <p:cNvPr id="18" name="TextBox 17">
            <a:extLst>
              <a:ext uri="{FF2B5EF4-FFF2-40B4-BE49-F238E27FC236}">
                <a16:creationId xmlns:a16="http://schemas.microsoft.com/office/drawing/2014/main" xmlns="" id="{D8BB0A6E-0EE0-41D5-BE89-8B5397BD1D18}"/>
              </a:ext>
            </a:extLst>
          </p:cNvPr>
          <p:cNvSpPr txBox="1"/>
          <p:nvPr/>
        </p:nvSpPr>
        <p:spPr>
          <a:xfrm>
            <a:off x="1258319" y="1234986"/>
            <a:ext cx="1633781" cy="338554"/>
          </a:xfrm>
          <a:prstGeom prst="rect">
            <a:avLst/>
          </a:prstGeom>
          <a:noFill/>
        </p:spPr>
        <p:txBody>
          <a:bodyPr wrap="none" rtlCol="0">
            <a:spAutoFit/>
          </a:bodyPr>
          <a:lstStyle/>
          <a:p>
            <a:r>
              <a:rPr lang="en-US" sz="1600" dirty="0"/>
              <a:t>UD #1 - 10/29/18</a:t>
            </a:r>
          </a:p>
        </p:txBody>
      </p:sp>
      <p:sp>
        <p:nvSpPr>
          <p:cNvPr id="19" name="Arrow: Right 18">
            <a:extLst>
              <a:ext uri="{FF2B5EF4-FFF2-40B4-BE49-F238E27FC236}">
                <a16:creationId xmlns:a16="http://schemas.microsoft.com/office/drawing/2014/main" xmlns="" id="{0908008B-5094-42F4-9066-BB37C4A00BDD}"/>
              </a:ext>
            </a:extLst>
          </p:cNvPr>
          <p:cNvSpPr/>
          <p:nvPr/>
        </p:nvSpPr>
        <p:spPr>
          <a:xfrm rot="5400000">
            <a:off x="1936173" y="3555096"/>
            <a:ext cx="369332" cy="434567"/>
          </a:xfrm>
          <a:prstGeom prst="rightArrow">
            <a:avLst/>
          </a:prstGeom>
          <a:solidFill>
            <a:srgbClr val="00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xmlns="" id="{D750191E-D7F7-4D20-87B0-F0B4907D4F35}"/>
              </a:ext>
            </a:extLst>
          </p:cNvPr>
          <p:cNvSpPr txBox="1"/>
          <p:nvPr/>
        </p:nvSpPr>
        <p:spPr>
          <a:xfrm>
            <a:off x="4721350" y="5294995"/>
            <a:ext cx="3773149" cy="584775"/>
          </a:xfrm>
          <a:prstGeom prst="rect">
            <a:avLst/>
          </a:prstGeom>
          <a:noFill/>
        </p:spPr>
        <p:txBody>
          <a:bodyPr wrap="square" rtlCol="0">
            <a:spAutoFit/>
          </a:bodyPr>
          <a:lstStyle/>
          <a:p>
            <a:pPr algn="ctr"/>
            <a:r>
              <a:rPr lang="en-US" sz="1600" dirty="0"/>
              <a:t>Import actual </a:t>
            </a:r>
            <a:r>
              <a:rPr lang="en-US" sz="1600" u="sng" dirty="0"/>
              <a:t>starts</a:t>
            </a:r>
            <a:r>
              <a:rPr lang="en-US" sz="1600" dirty="0"/>
              <a:t>, </a:t>
            </a:r>
            <a:r>
              <a:rPr lang="en-US" sz="1600" u="sng" dirty="0"/>
              <a:t>finishes</a:t>
            </a:r>
            <a:r>
              <a:rPr lang="en-US" sz="1600" dirty="0"/>
              <a:t> and </a:t>
            </a:r>
            <a:r>
              <a:rPr lang="en-US" sz="1600" u="sng" dirty="0"/>
              <a:t>remaining durations</a:t>
            </a:r>
            <a:r>
              <a:rPr lang="en-US" sz="1600" dirty="0"/>
              <a:t> from UD #2 into UD #1</a:t>
            </a:r>
          </a:p>
        </p:txBody>
      </p:sp>
      <p:sp>
        <p:nvSpPr>
          <p:cNvPr id="21" name="TextBox 20">
            <a:extLst>
              <a:ext uri="{FF2B5EF4-FFF2-40B4-BE49-F238E27FC236}">
                <a16:creationId xmlns:a16="http://schemas.microsoft.com/office/drawing/2014/main" xmlns="" id="{340EB3A3-8D36-48DF-ACD7-9533C104B79E}"/>
              </a:ext>
            </a:extLst>
          </p:cNvPr>
          <p:cNvSpPr txBox="1"/>
          <p:nvPr/>
        </p:nvSpPr>
        <p:spPr>
          <a:xfrm>
            <a:off x="489931" y="3904594"/>
            <a:ext cx="2995627" cy="584775"/>
          </a:xfrm>
          <a:prstGeom prst="rect">
            <a:avLst/>
          </a:prstGeom>
          <a:noFill/>
        </p:spPr>
        <p:txBody>
          <a:bodyPr wrap="none" rtlCol="0">
            <a:spAutoFit/>
          </a:bodyPr>
          <a:lstStyle/>
          <a:p>
            <a:pPr algn="ctr"/>
            <a:r>
              <a:rPr lang="en-US" sz="1600" dirty="0"/>
              <a:t>“Half-Step” Progress Only Fragnet</a:t>
            </a:r>
          </a:p>
          <a:p>
            <a:pPr algn="ctr"/>
            <a:r>
              <a:rPr lang="en-US" sz="1600" dirty="0"/>
              <a:t>10/29 18 status from 11/18/18</a:t>
            </a:r>
          </a:p>
        </p:txBody>
      </p:sp>
      <p:sp>
        <p:nvSpPr>
          <p:cNvPr id="22" name="TextBox 21">
            <a:extLst>
              <a:ext uri="{FF2B5EF4-FFF2-40B4-BE49-F238E27FC236}">
                <a16:creationId xmlns:a16="http://schemas.microsoft.com/office/drawing/2014/main" xmlns="" id="{DAE1AA04-1E65-41BA-A7C6-CE1E76DE7F77}"/>
              </a:ext>
            </a:extLst>
          </p:cNvPr>
          <p:cNvSpPr txBox="1"/>
          <p:nvPr/>
        </p:nvSpPr>
        <p:spPr>
          <a:xfrm>
            <a:off x="2815397" y="865735"/>
            <a:ext cx="3345852" cy="400110"/>
          </a:xfrm>
          <a:prstGeom prst="rect">
            <a:avLst/>
          </a:prstGeom>
          <a:noFill/>
        </p:spPr>
        <p:txBody>
          <a:bodyPr wrap="none" rtlCol="0">
            <a:spAutoFit/>
          </a:bodyPr>
          <a:lstStyle/>
          <a:p>
            <a:r>
              <a:rPr lang="en-US" sz="2000" b="1" dirty="0">
                <a:solidFill>
                  <a:srgbClr val="C00000"/>
                </a:solidFill>
              </a:rPr>
              <a:t>“Half-Step Schedule Analysis”</a:t>
            </a:r>
          </a:p>
        </p:txBody>
      </p:sp>
      <p:pic>
        <p:nvPicPr>
          <p:cNvPr id="23" name="Picture 22">
            <a:extLst>
              <a:ext uri="{FF2B5EF4-FFF2-40B4-BE49-F238E27FC236}">
                <a16:creationId xmlns:a16="http://schemas.microsoft.com/office/drawing/2014/main" xmlns="" id="{9ADB3AD9-ADEB-42A0-B0B2-F1D1B4BE9008}"/>
              </a:ext>
            </a:extLst>
          </p:cNvPr>
          <p:cNvPicPr>
            <a:picLocks noChangeAspect="1"/>
          </p:cNvPicPr>
          <p:nvPr/>
        </p:nvPicPr>
        <p:blipFill>
          <a:blip r:embed="rId5"/>
          <a:stretch>
            <a:fillRect/>
          </a:stretch>
        </p:blipFill>
        <p:spPr>
          <a:xfrm>
            <a:off x="316839" y="4518308"/>
            <a:ext cx="3543364" cy="1596268"/>
          </a:xfrm>
          <a:prstGeom prst="rect">
            <a:avLst/>
          </a:prstGeom>
          <a:ln>
            <a:solidFill>
              <a:schemeClr val="tx1"/>
            </a:solidFill>
          </a:ln>
        </p:spPr>
      </p:pic>
      <p:pic>
        <p:nvPicPr>
          <p:cNvPr id="24" name="Picture 23">
            <a:extLst>
              <a:ext uri="{FF2B5EF4-FFF2-40B4-BE49-F238E27FC236}">
                <a16:creationId xmlns:a16="http://schemas.microsoft.com/office/drawing/2014/main" xmlns="" id="{54D54E73-E3C2-4B3B-B805-6F1B715C5083}"/>
              </a:ext>
            </a:extLst>
          </p:cNvPr>
          <p:cNvPicPr>
            <a:picLocks noChangeAspect="1"/>
          </p:cNvPicPr>
          <p:nvPr/>
        </p:nvPicPr>
        <p:blipFill>
          <a:blip r:embed="rId6"/>
          <a:stretch>
            <a:fillRect/>
          </a:stretch>
        </p:blipFill>
        <p:spPr>
          <a:xfrm>
            <a:off x="316839" y="1524743"/>
            <a:ext cx="3543363" cy="2003391"/>
          </a:xfrm>
          <a:prstGeom prst="rect">
            <a:avLst/>
          </a:prstGeom>
          <a:ln>
            <a:solidFill>
              <a:schemeClr val="tx1"/>
            </a:solidFill>
          </a:ln>
        </p:spPr>
      </p:pic>
      <p:pic>
        <p:nvPicPr>
          <p:cNvPr id="25" name="Picture 24">
            <a:extLst>
              <a:ext uri="{FF2B5EF4-FFF2-40B4-BE49-F238E27FC236}">
                <a16:creationId xmlns:a16="http://schemas.microsoft.com/office/drawing/2014/main" xmlns="" id="{3AB44C1F-402F-4241-B13B-92F9BF3267AC}"/>
              </a:ext>
            </a:extLst>
          </p:cNvPr>
          <p:cNvPicPr>
            <a:picLocks noChangeAspect="1"/>
          </p:cNvPicPr>
          <p:nvPr/>
        </p:nvPicPr>
        <p:blipFill>
          <a:blip r:embed="rId7"/>
          <a:stretch>
            <a:fillRect/>
          </a:stretch>
        </p:blipFill>
        <p:spPr>
          <a:xfrm>
            <a:off x="4721350" y="1507685"/>
            <a:ext cx="3423235" cy="1935021"/>
          </a:xfrm>
          <a:prstGeom prst="rect">
            <a:avLst/>
          </a:prstGeom>
          <a:ln>
            <a:solidFill>
              <a:schemeClr val="tx1"/>
            </a:solidFill>
          </a:ln>
        </p:spPr>
      </p:pic>
    </p:spTree>
    <p:extLst>
      <p:ext uri="{BB962C8B-B14F-4D97-AF65-F5344CB8AC3E}">
        <p14:creationId xmlns:p14="http://schemas.microsoft.com/office/powerpoint/2010/main" xmlns="" val="14675498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32</a:t>
            </a:fld>
            <a:r>
              <a:rPr lang="en-US" sz="1200" b="1" dirty="0"/>
              <a:t>.</a:t>
            </a:r>
          </a:p>
        </p:txBody>
      </p:sp>
      <p:sp>
        <p:nvSpPr>
          <p:cNvPr id="22" name="TextBox 21">
            <a:extLst>
              <a:ext uri="{FF2B5EF4-FFF2-40B4-BE49-F238E27FC236}">
                <a16:creationId xmlns:a16="http://schemas.microsoft.com/office/drawing/2014/main" xmlns="" id="{DAE1AA04-1E65-41BA-A7C6-CE1E76DE7F77}"/>
              </a:ext>
            </a:extLst>
          </p:cNvPr>
          <p:cNvSpPr txBox="1"/>
          <p:nvPr/>
        </p:nvSpPr>
        <p:spPr>
          <a:xfrm>
            <a:off x="2906880" y="897733"/>
            <a:ext cx="3841564" cy="400110"/>
          </a:xfrm>
          <a:prstGeom prst="rect">
            <a:avLst/>
          </a:prstGeom>
          <a:noFill/>
        </p:spPr>
        <p:txBody>
          <a:bodyPr wrap="none" rtlCol="0">
            <a:spAutoFit/>
          </a:bodyPr>
          <a:lstStyle/>
          <a:p>
            <a:r>
              <a:rPr lang="en-US" sz="2000" b="1" dirty="0">
                <a:solidFill>
                  <a:srgbClr val="C00000"/>
                </a:solidFill>
              </a:rPr>
              <a:t>“Half-Step” Progress Only Analysis</a:t>
            </a:r>
          </a:p>
        </p:txBody>
      </p:sp>
      <p:sp>
        <p:nvSpPr>
          <p:cNvPr id="23" name="TextBox 22">
            <a:extLst>
              <a:ext uri="{FF2B5EF4-FFF2-40B4-BE49-F238E27FC236}">
                <a16:creationId xmlns:a16="http://schemas.microsoft.com/office/drawing/2014/main" xmlns="" id="{9698E994-B79E-4486-A1C3-1783D2379418}"/>
              </a:ext>
            </a:extLst>
          </p:cNvPr>
          <p:cNvSpPr txBox="1"/>
          <p:nvPr/>
        </p:nvSpPr>
        <p:spPr>
          <a:xfrm>
            <a:off x="4091014" y="4087482"/>
            <a:ext cx="2459980" cy="738664"/>
          </a:xfrm>
          <a:prstGeom prst="rect">
            <a:avLst/>
          </a:prstGeom>
          <a:noFill/>
        </p:spPr>
        <p:txBody>
          <a:bodyPr wrap="square" rtlCol="0">
            <a:spAutoFit/>
          </a:bodyPr>
          <a:lstStyle/>
          <a:p>
            <a:pPr algn="ctr"/>
            <a:r>
              <a:rPr lang="en-US" sz="1400" b="1" u="sng" dirty="0">
                <a:solidFill>
                  <a:srgbClr val="C00000"/>
                </a:solidFill>
              </a:rPr>
              <a:t>Slippage</a:t>
            </a:r>
            <a:r>
              <a:rPr lang="en-US" sz="1400" b="1" dirty="0">
                <a:solidFill>
                  <a:srgbClr val="C00000"/>
                </a:solidFill>
              </a:rPr>
              <a:t> or </a:t>
            </a:r>
            <a:r>
              <a:rPr lang="en-US" sz="1400" b="1" u="sng" dirty="0">
                <a:solidFill>
                  <a:srgbClr val="C00000"/>
                </a:solidFill>
              </a:rPr>
              <a:t>Gain</a:t>
            </a:r>
            <a:r>
              <a:rPr lang="en-US" sz="1400" b="1" dirty="0">
                <a:solidFill>
                  <a:srgbClr val="C00000"/>
                </a:solidFill>
              </a:rPr>
              <a:t> between UD #1 &amp; Half-Step Progress Only substantial Completion dates</a:t>
            </a:r>
          </a:p>
        </p:txBody>
      </p:sp>
      <p:sp>
        <p:nvSpPr>
          <p:cNvPr id="28" name="TextBox 27">
            <a:extLst>
              <a:ext uri="{FF2B5EF4-FFF2-40B4-BE49-F238E27FC236}">
                <a16:creationId xmlns:a16="http://schemas.microsoft.com/office/drawing/2014/main" xmlns="" id="{CE07E68B-B8FF-4503-BABE-86DDB61EF8C5}"/>
              </a:ext>
            </a:extLst>
          </p:cNvPr>
          <p:cNvSpPr txBox="1"/>
          <p:nvPr/>
        </p:nvSpPr>
        <p:spPr>
          <a:xfrm>
            <a:off x="1256801" y="1121539"/>
            <a:ext cx="1633781" cy="338554"/>
          </a:xfrm>
          <a:prstGeom prst="rect">
            <a:avLst/>
          </a:prstGeom>
          <a:noFill/>
        </p:spPr>
        <p:txBody>
          <a:bodyPr wrap="none" rtlCol="0">
            <a:spAutoFit/>
          </a:bodyPr>
          <a:lstStyle/>
          <a:p>
            <a:r>
              <a:rPr lang="en-US" sz="1600" dirty="0"/>
              <a:t>UD #1 - 10/29/18</a:t>
            </a:r>
          </a:p>
        </p:txBody>
      </p:sp>
      <p:sp>
        <p:nvSpPr>
          <p:cNvPr id="29" name="TextBox 28">
            <a:extLst>
              <a:ext uri="{FF2B5EF4-FFF2-40B4-BE49-F238E27FC236}">
                <a16:creationId xmlns:a16="http://schemas.microsoft.com/office/drawing/2014/main" xmlns="" id="{A9107AF3-022B-444B-8CDC-FAABC0F35F23}"/>
              </a:ext>
            </a:extLst>
          </p:cNvPr>
          <p:cNvSpPr txBox="1"/>
          <p:nvPr/>
        </p:nvSpPr>
        <p:spPr>
          <a:xfrm>
            <a:off x="575877" y="3715226"/>
            <a:ext cx="2995627" cy="584775"/>
          </a:xfrm>
          <a:prstGeom prst="rect">
            <a:avLst/>
          </a:prstGeom>
          <a:noFill/>
        </p:spPr>
        <p:txBody>
          <a:bodyPr wrap="none" rtlCol="0">
            <a:spAutoFit/>
          </a:bodyPr>
          <a:lstStyle/>
          <a:p>
            <a:pPr algn="ctr"/>
            <a:r>
              <a:rPr lang="en-US" sz="1600" dirty="0"/>
              <a:t>“Half-Step” Progress Only Fragnet</a:t>
            </a:r>
          </a:p>
          <a:p>
            <a:pPr algn="ctr"/>
            <a:r>
              <a:rPr lang="en-US" sz="1600" dirty="0"/>
              <a:t>10/29 18 status from 11/18/18</a:t>
            </a:r>
          </a:p>
        </p:txBody>
      </p:sp>
      <p:grpSp>
        <p:nvGrpSpPr>
          <p:cNvPr id="45" name="Group 44">
            <a:extLst>
              <a:ext uri="{FF2B5EF4-FFF2-40B4-BE49-F238E27FC236}">
                <a16:creationId xmlns:a16="http://schemas.microsoft.com/office/drawing/2014/main" xmlns="" id="{4824896D-E339-42E0-984D-DAF9407DB00B}"/>
              </a:ext>
            </a:extLst>
          </p:cNvPr>
          <p:cNvGrpSpPr/>
          <p:nvPr/>
        </p:nvGrpSpPr>
        <p:grpSpPr>
          <a:xfrm>
            <a:off x="6964183" y="3943369"/>
            <a:ext cx="1405115" cy="1043901"/>
            <a:chOff x="6937773" y="4047923"/>
            <a:chExt cx="1405115" cy="898946"/>
          </a:xfrm>
        </p:grpSpPr>
        <p:sp>
          <p:nvSpPr>
            <p:cNvPr id="42" name="Rectangle: Rounded Corners 41">
              <a:extLst>
                <a:ext uri="{FF2B5EF4-FFF2-40B4-BE49-F238E27FC236}">
                  <a16:creationId xmlns:a16="http://schemas.microsoft.com/office/drawing/2014/main" xmlns="" id="{5DF8978B-5F32-4D8A-BD66-52D0B6EC9048}"/>
                </a:ext>
              </a:extLst>
            </p:cNvPr>
            <p:cNvSpPr/>
            <p:nvPr/>
          </p:nvSpPr>
          <p:spPr>
            <a:xfrm>
              <a:off x="6937773" y="4047923"/>
              <a:ext cx="1405115" cy="89402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C00000"/>
                </a:solidFill>
              </a:endParaRPr>
            </a:p>
          </p:txBody>
        </p:sp>
        <p:sp>
          <p:nvSpPr>
            <p:cNvPr id="44" name="TextBox 43">
              <a:extLst>
                <a:ext uri="{FF2B5EF4-FFF2-40B4-BE49-F238E27FC236}">
                  <a16:creationId xmlns:a16="http://schemas.microsoft.com/office/drawing/2014/main" xmlns="" id="{4531444F-DBB5-4B0E-AE64-27DE8D9BC7FF}"/>
                </a:ext>
              </a:extLst>
            </p:cNvPr>
            <p:cNvSpPr txBox="1"/>
            <p:nvPr/>
          </p:nvSpPr>
          <p:spPr>
            <a:xfrm>
              <a:off x="6938197" y="4125248"/>
              <a:ext cx="1374671" cy="821621"/>
            </a:xfrm>
            <a:prstGeom prst="rect">
              <a:avLst/>
            </a:prstGeom>
            <a:noFill/>
          </p:spPr>
          <p:txBody>
            <a:bodyPr wrap="none" rtlCol="0">
              <a:spAutoFit/>
            </a:bodyPr>
            <a:lstStyle/>
            <a:p>
              <a:pPr algn="ctr"/>
              <a:r>
                <a:rPr lang="en-US" sz="1400" b="1" dirty="0">
                  <a:solidFill>
                    <a:srgbClr val="C00000"/>
                  </a:solidFill>
                </a:rPr>
                <a:t>Slippage – 8 CD</a:t>
              </a:r>
            </a:p>
            <a:p>
              <a:pPr algn="ctr"/>
              <a:r>
                <a:rPr lang="en-US" sz="1400" b="1" dirty="0">
                  <a:solidFill>
                    <a:srgbClr val="C00000"/>
                  </a:solidFill>
                </a:rPr>
                <a:t>DELAY</a:t>
              </a:r>
            </a:p>
            <a:p>
              <a:pPr algn="ctr"/>
              <a:r>
                <a:rPr lang="en-US" sz="1400" b="1" dirty="0">
                  <a:solidFill>
                    <a:srgbClr val="C00000"/>
                  </a:solidFill>
                </a:rPr>
                <a:t>(Pure Progress)</a:t>
              </a:r>
            </a:p>
            <a:p>
              <a:pPr algn="ctr"/>
              <a:r>
                <a:rPr lang="en-US" sz="1400" b="1" dirty="0">
                  <a:solidFill>
                    <a:srgbClr val="C00000"/>
                  </a:solidFill>
                </a:rPr>
                <a:t>27 Feb – 07 Mar</a:t>
              </a:r>
            </a:p>
          </p:txBody>
        </p:sp>
      </p:grpSp>
      <p:sp>
        <p:nvSpPr>
          <p:cNvPr id="46" name="TextBox 45">
            <a:extLst>
              <a:ext uri="{FF2B5EF4-FFF2-40B4-BE49-F238E27FC236}">
                <a16:creationId xmlns:a16="http://schemas.microsoft.com/office/drawing/2014/main" xmlns="" id="{71DCA90E-D7E2-4BED-A58E-9396CB31214D}"/>
              </a:ext>
            </a:extLst>
          </p:cNvPr>
          <p:cNvSpPr txBox="1"/>
          <p:nvPr/>
        </p:nvSpPr>
        <p:spPr>
          <a:xfrm>
            <a:off x="6534718" y="4146194"/>
            <a:ext cx="389850" cy="584775"/>
          </a:xfrm>
          <a:prstGeom prst="rect">
            <a:avLst/>
          </a:prstGeom>
          <a:noFill/>
        </p:spPr>
        <p:txBody>
          <a:bodyPr wrap="none" rtlCol="0">
            <a:spAutoFit/>
          </a:bodyPr>
          <a:lstStyle/>
          <a:p>
            <a:r>
              <a:rPr lang="en-US" sz="3200" dirty="0">
                <a:solidFill>
                  <a:srgbClr val="C00000"/>
                </a:solidFill>
              </a:rPr>
              <a:t>=</a:t>
            </a:r>
          </a:p>
        </p:txBody>
      </p:sp>
      <p:pic>
        <p:nvPicPr>
          <p:cNvPr id="52" name="Picture 51">
            <a:extLst>
              <a:ext uri="{FF2B5EF4-FFF2-40B4-BE49-F238E27FC236}">
                <a16:creationId xmlns:a16="http://schemas.microsoft.com/office/drawing/2014/main" xmlns="" id="{3A4DBD0D-F854-4CB5-92F3-ED7A49DD7125}"/>
              </a:ext>
            </a:extLst>
          </p:cNvPr>
          <p:cNvPicPr>
            <a:picLocks noChangeAspect="1"/>
          </p:cNvPicPr>
          <p:nvPr/>
        </p:nvPicPr>
        <p:blipFill>
          <a:blip r:embed="rId4"/>
          <a:stretch>
            <a:fillRect/>
          </a:stretch>
        </p:blipFill>
        <p:spPr>
          <a:xfrm>
            <a:off x="361051" y="1497651"/>
            <a:ext cx="3543363" cy="2003391"/>
          </a:xfrm>
          <a:prstGeom prst="rect">
            <a:avLst/>
          </a:prstGeom>
          <a:ln w="6350">
            <a:solidFill>
              <a:schemeClr val="tx1"/>
            </a:solidFill>
          </a:ln>
        </p:spPr>
      </p:pic>
      <p:pic>
        <p:nvPicPr>
          <p:cNvPr id="53" name="Picture 52">
            <a:extLst>
              <a:ext uri="{FF2B5EF4-FFF2-40B4-BE49-F238E27FC236}">
                <a16:creationId xmlns:a16="http://schemas.microsoft.com/office/drawing/2014/main" xmlns="" id="{9B4ADE4F-B4B1-405A-9C7E-77270D0868C4}"/>
              </a:ext>
            </a:extLst>
          </p:cNvPr>
          <p:cNvPicPr>
            <a:picLocks noChangeAspect="1"/>
          </p:cNvPicPr>
          <p:nvPr/>
        </p:nvPicPr>
        <p:blipFill>
          <a:blip r:embed="rId5"/>
          <a:stretch>
            <a:fillRect/>
          </a:stretch>
        </p:blipFill>
        <p:spPr>
          <a:xfrm>
            <a:off x="1670011" y="2662083"/>
            <a:ext cx="6521513" cy="964449"/>
          </a:xfrm>
          <a:prstGeom prst="rect">
            <a:avLst/>
          </a:prstGeom>
          <a:ln>
            <a:solidFill>
              <a:schemeClr val="tx1"/>
            </a:solidFill>
          </a:ln>
        </p:spPr>
      </p:pic>
      <p:sp>
        <p:nvSpPr>
          <p:cNvPr id="37" name="Rectangle 36">
            <a:extLst>
              <a:ext uri="{FF2B5EF4-FFF2-40B4-BE49-F238E27FC236}">
                <a16:creationId xmlns:a16="http://schemas.microsoft.com/office/drawing/2014/main" xmlns="" id="{2147A0E4-88A1-4164-B09D-808F91A3E0A4}"/>
              </a:ext>
            </a:extLst>
          </p:cNvPr>
          <p:cNvSpPr/>
          <p:nvPr/>
        </p:nvSpPr>
        <p:spPr>
          <a:xfrm>
            <a:off x="1857575" y="3492490"/>
            <a:ext cx="3208039" cy="15747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xmlns="" id="{DB241F39-2256-4502-B859-9D1B8ADBB710}"/>
              </a:ext>
            </a:extLst>
          </p:cNvPr>
          <p:cNvCxnSpPr>
            <a:cxnSpLocks/>
            <a:stCxn id="23" idx="0"/>
          </p:cNvCxnSpPr>
          <p:nvPr/>
        </p:nvCxnSpPr>
        <p:spPr>
          <a:xfrm flipH="1" flipV="1">
            <a:off x="4538210" y="3573632"/>
            <a:ext cx="782794" cy="51385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56" name="Picture 55">
            <a:extLst>
              <a:ext uri="{FF2B5EF4-FFF2-40B4-BE49-F238E27FC236}">
                <a16:creationId xmlns:a16="http://schemas.microsoft.com/office/drawing/2014/main" xmlns="" id="{0F894615-A4D5-46C2-9942-2330ADD92BE4}"/>
              </a:ext>
            </a:extLst>
          </p:cNvPr>
          <p:cNvPicPr>
            <a:picLocks noChangeAspect="1"/>
          </p:cNvPicPr>
          <p:nvPr/>
        </p:nvPicPr>
        <p:blipFill>
          <a:blip r:embed="rId6"/>
          <a:stretch>
            <a:fillRect/>
          </a:stretch>
        </p:blipFill>
        <p:spPr>
          <a:xfrm>
            <a:off x="331469" y="4312154"/>
            <a:ext cx="3543364" cy="1596268"/>
          </a:xfrm>
          <a:prstGeom prst="rect">
            <a:avLst/>
          </a:prstGeom>
          <a:ln>
            <a:solidFill>
              <a:schemeClr val="tx1"/>
            </a:solidFill>
          </a:ln>
        </p:spPr>
      </p:pic>
      <p:pic>
        <p:nvPicPr>
          <p:cNvPr id="55" name="Picture 54">
            <a:extLst>
              <a:ext uri="{FF2B5EF4-FFF2-40B4-BE49-F238E27FC236}">
                <a16:creationId xmlns:a16="http://schemas.microsoft.com/office/drawing/2014/main" xmlns="" id="{B7D84E28-8A11-42C3-BCD5-C390446131B5}"/>
              </a:ext>
            </a:extLst>
          </p:cNvPr>
          <p:cNvPicPr>
            <a:picLocks noChangeAspect="1"/>
          </p:cNvPicPr>
          <p:nvPr/>
        </p:nvPicPr>
        <p:blipFill>
          <a:blip r:embed="rId7"/>
          <a:stretch>
            <a:fillRect/>
          </a:stretch>
        </p:blipFill>
        <p:spPr>
          <a:xfrm>
            <a:off x="1659399" y="5301951"/>
            <a:ext cx="6521512" cy="813575"/>
          </a:xfrm>
          <a:prstGeom prst="rect">
            <a:avLst/>
          </a:prstGeom>
          <a:ln>
            <a:solidFill>
              <a:schemeClr val="tx1"/>
            </a:solidFill>
          </a:ln>
        </p:spPr>
      </p:pic>
      <p:sp>
        <p:nvSpPr>
          <p:cNvPr id="39" name="Rectangle 38">
            <a:extLst>
              <a:ext uri="{FF2B5EF4-FFF2-40B4-BE49-F238E27FC236}">
                <a16:creationId xmlns:a16="http://schemas.microsoft.com/office/drawing/2014/main" xmlns="" id="{21D5A829-111B-42E2-95A9-34C7E632E688}"/>
              </a:ext>
            </a:extLst>
          </p:cNvPr>
          <p:cNvSpPr/>
          <p:nvPr/>
        </p:nvSpPr>
        <p:spPr>
          <a:xfrm>
            <a:off x="1756781" y="5994004"/>
            <a:ext cx="3244097" cy="131113"/>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xmlns="" id="{665B50AF-D8D2-49F0-B5E1-F7425031E6E7}"/>
              </a:ext>
            </a:extLst>
          </p:cNvPr>
          <p:cNvSpPr/>
          <p:nvPr/>
        </p:nvSpPr>
        <p:spPr>
          <a:xfrm>
            <a:off x="4107648" y="5964829"/>
            <a:ext cx="428878" cy="17209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xmlns="" id="{59B5512C-669E-4736-8C39-63DD7057191F}"/>
              </a:ext>
            </a:extLst>
          </p:cNvPr>
          <p:cNvCxnSpPr>
            <a:cxnSpLocks/>
          </p:cNvCxnSpPr>
          <p:nvPr/>
        </p:nvCxnSpPr>
        <p:spPr>
          <a:xfrm flipH="1">
            <a:off x="4536526" y="4816056"/>
            <a:ext cx="784479" cy="120566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8" name="Freeform: Shape 57">
            <a:extLst>
              <a:ext uri="{FF2B5EF4-FFF2-40B4-BE49-F238E27FC236}">
                <a16:creationId xmlns:a16="http://schemas.microsoft.com/office/drawing/2014/main" xmlns="" id="{BB99E50C-9771-443F-AEF6-9644D60E198F}"/>
              </a:ext>
            </a:extLst>
          </p:cNvPr>
          <p:cNvSpPr/>
          <p:nvPr/>
        </p:nvSpPr>
        <p:spPr>
          <a:xfrm>
            <a:off x="358087" y="2651800"/>
            <a:ext cx="1307656" cy="978344"/>
          </a:xfrm>
          <a:custGeom>
            <a:avLst/>
            <a:gdLst>
              <a:gd name="connsiteX0" fmla="*/ 1304458 w 1307656"/>
              <a:gd name="connsiteY0" fmla="*/ 0 h 978344"/>
              <a:gd name="connsiteX1" fmla="*/ 0 w 1307656"/>
              <a:gd name="connsiteY1" fmla="*/ 319721 h 978344"/>
              <a:gd name="connsiteX2" fmla="*/ 0 w 1307656"/>
              <a:gd name="connsiteY2" fmla="*/ 853654 h 978344"/>
              <a:gd name="connsiteX3" fmla="*/ 1307656 w 1307656"/>
              <a:gd name="connsiteY3" fmla="*/ 978344 h 978344"/>
              <a:gd name="connsiteX4" fmla="*/ 1304458 w 1307656"/>
              <a:gd name="connsiteY4" fmla="*/ 0 h 97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7656" h="978344">
                <a:moveTo>
                  <a:pt x="1304458" y="0"/>
                </a:moveTo>
                <a:lnTo>
                  <a:pt x="0" y="319721"/>
                </a:lnTo>
                <a:lnTo>
                  <a:pt x="0" y="853654"/>
                </a:lnTo>
                <a:lnTo>
                  <a:pt x="1307656" y="978344"/>
                </a:lnTo>
                <a:lnTo>
                  <a:pt x="1304458" y="0"/>
                </a:lnTo>
                <a:close/>
              </a:path>
            </a:pathLst>
          </a:custGeom>
          <a:solidFill>
            <a:schemeClr val="bg1">
              <a:lumMod val="95000"/>
              <a:alpha val="7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xmlns="" id="{BE6E82F2-B635-4271-A3BB-54DFF8FF7B4D}"/>
              </a:ext>
            </a:extLst>
          </p:cNvPr>
          <p:cNvSpPr/>
          <p:nvPr/>
        </p:nvSpPr>
        <p:spPr>
          <a:xfrm>
            <a:off x="4163000" y="3477160"/>
            <a:ext cx="428878" cy="17209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Shape 1">
            <a:extLst>
              <a:ext uri="{FF2B5EF4-FFF2-40B4-BE49-F238E27FC236}">
                <a16:creationId xmlns:a16="http://schemas.microsoft.com/office/drawing/2014/main" xmlns="" id="{9D02D077-F149-442B-95B3-8C14869E6AD5}"/>
              </a:ext>
            </a:extLst>
          </p:cNvPr>
          <p:cNvSpPr/>
          <p:nvPr/>
        </p:nvSpPr>
        <p:spPr>
          <a:xfrm>
            <a:off x="322573" y="5294873"/>
            <a:ext cx="1330278" cy="826425"/>
          </a:xfrm>
          <a:custGeom>
            <a:avLst/>
            <a:gdLst>
              <a:gd name="connsiteX0" fmla="*/ 1327612 w 1330278"/>
              <a:gd name="connsiteY0" fmla="*/ 0 h 826425"/>
              <a:gd name="connsiteX1" fmla="*/ 0 w 1330278"/>
              <a:gd name="connsiteY1" fmla="*/ 173282 h 826425"/>
              <a:gd name="connsiteX2" fmla="*/ 2665 w 1330278"/>
              <a:gd name="connsiteY2" fmla="*/ 621152 h 826425"/>
              <a:gd name="connsiteX3" fmla="*/ 1330278 w 1330278"/>
              <a:gd name="connsiteY3" fmla="*/ 826425 h 826425"/>
              <a:gd name="connsiteX4" fmla="*/ 1327612 w 1330278"/>
              <a:gd name="connsiteY4" fmla="*/ 0 h 826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0278" h="826425">
                <a:moveTo>
                  <a:pt x="1327612" y="0"/>
                </a:moveTo>
                <a:lnTo>
                  <a:pt x="0" y="173282"/>
                </a:lnTo>
                <a:cubicBezTo>
                  <a:pt x="888" y="322572"/>
                  <a:pt x="1777" y="471862"/>
                  <a:pt x="2665" y="621152"/>
                </a:cubicBezTo>
                <a:lnTo>
                  <a:pt x="1330278" y="826425"/>
                </a:lnTo>
                <a:cubicBezTo>
                  <a:pt x="1329389" y="550950"/>
                  <a:pt x="1328501" y="275475"/>
                  <a:pt x="1327612" y="0"/>
                </a:cubicBezTo>
                <a:close/>
              </a:path>
            </a:pathLst>
          </a:custGeom>
          <a:solidFill>
            <a:schemeClr val="bg1">
              <a:lumMod val="95000"/>
              <a:alpha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85961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3"/>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4"/>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4"/>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33</a:t>
            </a:fld>
            <a:r>
              <a:rPr lang="en-US" sz="1200" b="1" dirty="0"/>
              <a:t>.</a:t>
            </a:r>
          </a:p>
        </p:txBody>
      </p:sp>
      <p:sp>
        <p:nvSpPr>
          <p:cNvPr id="22" name="TextBox 21">
            <a:extLst>
              <a:ext uri="{FF2B5EF4-FFF2-40B4-BE49-F238E27FC236}">
                <a16:creationId xmlns:a16="http://schemas.microsoft.com/office/drawing/2014/main" xmlns="" id="{DAE1AA04-1E65-41BA-A7C6-CE1E76DE7F77}"/>
              </a:ext>
            </a:extLst>
          </p:cNvPr>
          <p:cNvSpPr txBox="1"/>
          <p:nvPr/>
        </p:nvSpPr>
        <p:spPr>
          <a:xfrm>
            <a:off x="3440280" y="897733"/>
            <a:ext cx="2323136" cy="400110"/>
          </a:xfrm>
          <a:prstGeom prst="rect">
            <a:avLst/>
          </a:prstGeom>
          <a:noFill/>
        </p:spPr>
        <p:txBody>
          <a:bodyPr wrap="none" rtlCol="0">
            <a:spAutoFit/>
          </a:bodyPr>
          <a:lstStyle/>
          <a:p>
            <a:r>
              <a:rPr lang="en-US" sz="2000" b="1" dirty="0">
                <a:solidFill>
                  <a:srgbClr val="C00000"/>
                </a:solidFill>
              </a:rPr>
              <a:t>“Half-Step” Analysis</a:t>
            </a:r>
          </a:p>
        </p:txBody>
      </p:sp>
      <p:sp>
        <p:nvSpPr>
          <p:cNvPr id="29" name="TextBox 28">
            <a:extLst>
              <a:ext uri="{FF2B5EF4-FFF2-40B4-BE49-F238E27FC236}">
                <a16:creationId xmlns:a16="http://schemas.microsoft.com/office/drawing/2014/main" xmlns="" id="{A9107AF3-022B-444B-8CDC-FAABC0F35F23}"/>
              </a:ext>
            </a:extLst>
          </p:cNvPr>
          <p:cNvSpPr txBox="1"/>
          <p:nvPr/>
        </p:nvSpPr>
        <p:spPr>
          <a:xfrm>
            <a:off x="470746" y="1333607"/>
            <a:ext cx="3659951" cy="646331"/>
          </a:xfrm>
          <a:prstGeom prst="rect">
            <a:avLst/>
          </a:prstGeom>
          <a:noFill/>
        </p:spPr>
        <p:txBody>
          <a:bodyPr wrap="square" rtlCol="0">
            <a:spAutoFit/>
          </a:bodyPr>
          <a:lstStyle/>
          <a:p>
            <a:pPr algn="ctr"/>
            <a:r>
              <a:rPr lang="en-US" dirty="0"/>
              <a:t>“Half-Step” Progress Only Fragnet</a:t>
            </a:r>
          </a:p>
          <a:p>
            <a:pPr algn="ctr"/>
            <a:r>
              <a:rPr lang="en-US" dirty="0"/>
              <a:t>10/29 18 status from 11/18/18</a:t>
            </a:r>
          </a:p>
        </p:txBody>
      </p:sp>
      <p:pic>
        <p:nvPicPr>
          <p:cNvPr id="51" name="Picture 50">
            <a:extLst>
              <a:ext uri="{FF2B5EF4-FFF2-40B4-BE49-F238E27FC236}">
                <a16:creationId xmlns:a16="http://schemas.microsoft.com/office/drawing/2014/main" xmlns="" id="{1A75CC28-BA2D-4DDF-8FFD-FC7E56750966}"/>
              </a:ext>
            </a:extLst>
          </p:cNvPr>
          <p:cNvPicPr>
            <a:picLocks noChangeAspect="1"/>
          </p:cNvPicPr>
          <p:nvPr/>
        </p:nvPicPr>
        <p:blipFill>
          <a:blip r:embed="rId5"/>
          <a:stretch>
            <a:fillRect/>
          </a:stretch>
        </p:blipFill>
        <p:spPr>
          <a:xfrm>
            <a:off x="376736" y="2093838"/>
            <a:ext cx="4850524" cy="2185137"/>
          </a:xfrm>
          <a:prstGeom prst="rect">
            <a:avLst/>
          </a:prstGeom>
          <a:ln>
            <a:solidFill>
              <a:schemeClr val="tx1"/>
            </a:solidFill>
          </a:ln>
        </p:spPr>
      </p:pic>
      <p:sp>
        <p:nvSpPr>
          <p:cNvPr id="16" name="Freeform: Shape 15">
            <a:extLst>
              <a:ext uri="{FF2B5EF4-FFF2-40B4-BE49-F238E27FC236}">
                <a16:creationId xmlns:a16="http://schemas.microsoft.com/office/drawing/2014/main" xmlns="" id="{62FCB5E2-818D-4C9C-84A2-66656740B87C}"/>
              </a:ext>
            </a:extLst>
          </p:cNvPr>
          <p:cNvSpPr/>
          <p:nvPr/>
        </p:nvSpPr>
        <p:spPr>
          <a:xfrm>
            <a:off x="361950" y="2800350"/>
            <a:ext cx="8559800" cy="781050"/>
          </a:xfrm>
          <a:custGeom>
            <a:avLst/>
            <a:gdLst>
              <a:gd name="connsiteX0" fmla="*/ 8559800 w 8559800"/>
              <a:gd name="connsiteY0" fmla="*/ 781050 h 781050"/>
              <a:gd name="connsiteX1" fmla="*/ 4197350 w 8559800"/>
              <a:gd name="connsiteY1" fmla="*/ 6350 h 781050"/>
              <a:gd name="connsiteX2" fmla="*/ 0 w 8559800"/>
              <a:gd name="connsiteY2" fmla="*/ 0 h 781050"/>
              <a:gd name="connsiteX3" fmla="*/ 292100 w 8559800"/>
              <a:gd name="connsiteY3" fmla="*/ 774700 h 781050"/>
              <a:gd name="connsiteX4" fmla="*/ 8559800 w 8559800"/>
              <a:gd name="connsiteY4" fmla="*/ 781050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9800" h="781050">
                <a:moveTo>
                  <a:pt x="8559800" y="781050"/>
                </a:moveTo>
                <a:lnTo>
                  <a:pt x="4197350" y="6350"/>
                </a:lnTo>
                <a:lnTo>
                  <a:pt x="0" y="0"/>
                </a:lnTo>
                <a:lnTo>
                  <a:pt x="292100" y="774700"/>
                </a:lnTo>
                <a:lnTo>
                  <a:pt x="8559800" y="781050"/>
                </a:lnTo>
                <a:close/>
              </a:path>
            </a:pathLst>
          </a:custGeom>
          <a:solidFill>
            <a:schemeClr val="bg1">
              <a:lumMod val="95000"/>
              <a:alpha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xmlns="" id="{4D8F859F-4242-40A7-931B-00401D71B83B}"/>
              </a:ext>
            </a:extLst>
          </p:cNvPr>
          <p:cNvSpPr/>
          <p:nvPr/>
        </p:nvSpPr>
        <p:spPr>
          <a:xfrm>
            <a:off x="361950" y="2794000"/>
            <a:ext cx="285750" cy="1987550"/>
          </a:xfrm>
          <a:custGeom>
            <a:avLst/>
            <a:gdLst>
              <a:gd name="connsiteX0" fmla="*/ 0 w 285750"/>
              <a:gd name="connsiteY0" fmla="*/ 0 h 1987550"/>
              <a:gd name="connsiteX1" fmla="*/ 12700 w 285750"/>
              <a:gd name="connsiteY1" fmla="*/ 628650 h 1987550"/>
              <a:gd name="connsiteX2" fmla="*/ 279400 w 285750"/>
              <a:gd name="connsiteY2" fmla="*/ 1987550 h 1987550"/>
              <a:gd name="connsiteX3" fmla="*/ 285750 w 285750"/>
              <a:gd name="connsiteY3" fmla="*/ 774700 h 1987550"/>
              <a:gd name="connsiteX4" fmla="*/ 0 w 285750"/>
              <a:gd name="connsiteY4" fmla="*/ 0 h 1987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0" h="1987550">
                <a:moveTo>
                  <a:pt x="0" y="0"/>
                </a:moveTo>
                <a:lnTo>
                  <a:pt x="12700" y="628650"/>
                </a:lnTo>
                <a:lnTo>
                  <a:pt x="279400" y="1987550"/>
                </a:lnTo>
                <a:cubicBezTo>
                  <a:pt x="281517" y="1583267"/>
                  <a:pt x="283633" y="1178983"/>
                  <a:pt x="285750" y="774700"/>
                </a:cubicBezTo>
                <a:lnTo>
                  <a:pt x="0" y="0"/>
                </a:lnTo>
                <a:close/>
              </a:path>
            </a:pathLst>
          </a:custGeom>
          <a:solidFill>
            <a:schemeClr val="bg1">
              <a:lumMod val="95000"/>
              <a:alpha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xmlns="" id="{BA3F9929-326F-48B3-8494-AA041CC601C6}"/>
              </a:ext>
            </a:extLst>
          </p:cNvPr>
          <p:cNvPicPr>
            <a:picLocks noChangeAspect="1"/>
          </p:cNvPicPr>
          <p:nvPr/>
        </p:nvPicPr>
        <p:blipFill>
          <a:blip r:embed="rId6"/>
          <a:stretch>
            <a:fillRect/>
          </a:stretch>
        </p:blipFill>
        <p:spPr>
          <a:xfrm>
            <a:off x="662486" y="3587750"/>
            <a:ext cx="8322764" cy="1239068"/>
          </a:xfrm>
          <a:prstGeom prst="rect">
            <a:avLst/>
          </a:prstGeom>
          <a:ln>
            <a:solidFill>
              <a:schemeClr val="tx1"/>
            </a:solidFill>
          </a:ln>
        </p:spPr>
      </p:pic>
      <p:sp>
        <p:nvSpPr>
          <p:cNvPr id="52" name="Rectangle 51">
            <a:extLst>
              <a:ext uri="{FF2B5EF4-FFF2-40B4-BE49-F238E27FC236}">
                <a16:creationId xmlns:a16="http://schemas.microsoft.com/office/drawing/2014/main" xmlns="" id="{72002774-BEB4-4914-BCB7-802E81132E0A}"/>
              </a:ext>
            </a:extLst>
          </p:cNvPr>
          <p:cNvSpPr/>
          <p:nvPr/>
        </p:nvSpPr>
        <p:spPr>
          <a:xfrm>
            <a:off x="721446" y="3772715"/>
            <a:ext cx="4850525" cy="15747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xmlns="" id="{D3C8ADEF-B6A3-4F6A-BB20-621CEF938937}"/>
              </a:ext>
            </a:extLst>
          </p:cNvPr>
          <p:cNvSpPr/>
          <p:nvPr/>
        </p:nvSpPr>
        <p:spPr>
          <a:xfrm>
            <a:off x="6554436" y="3752702"/>
            <a:ext cx="1752600" cy="157472"/>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xmlns="" id="{8951FAC5-1CFC-4146-8F1B-E925D09D800F}"/>
              </a:ext>
            </a:extLst>
          </p:cNvPr>
          <p:cNvSpPr txBox="1"/>
          <p:nvPr/>
        </p:nvSpPr>
        <p:spPr>
          <a:xfrm>
            <a:off x="721446" y="5011783"/>
            <a:ext cx="7585590" cy="923330"/>
          </a:xfrm>
          <a:prstGeom prst="rect">
            <a:avLst/>
          </a:prstGeom>
          <a:noFill/>
        </p:spPr>
        <p:txBody>
          <a:bodyPr wrap="square" rtlCol="0">
            <a:spAutoFit/>
          </a:bodyPr>
          <a:lstStyle/>
          <a:p>
            <a:r>
              <a:rPr lang="en-US" dirty="0">
                <a:solidFill>
                  <a:srgbClr val="C00000"/>
                </a:solidFill>
              </a:rPr>
              <a:t>The delay to 2</a:t>
            </a:r>
            <a:r>
              <a:rPr lang="en-US" baseline="30000" dirty="0">
                <a:solidFill>
                  <a:srgbClr val="C00000"/>
                </a:solidFill>
              </a:rPr>
              <a:t>nd</a:t>
            </a:r>
            <a:r>
              <a:rPr lang="en-US" dirty="0">
                <a:solidFill>
                  <a:srgbClr val="C00000"/>
                </a:solidFill>
              </a:rPr>
              <a:t> Floor Framing is the “</a:t>
            </a:r>
            <a:r>
              <a:rPr lang="en-US" u="sng" dirty="0">
                <a:solidFill>
                  <a:srgbClr val="C00000"/>
                </a:solidFill>
              </a:rPr>
              <a:t>controlling” project delay</a:t>
            </a:r>
            <a:r>
              <a:rPr lang="en-US" dirty="0">
                <a:solidFill>
                  <a:srgbClr val="C00000"/>
                </a:solidFill>
              </a:rPr>
              <a:t> on the longest path for this Period.  Therefore, 2</a:t>
            </a:r>
            <a:r>
              <a:rPr lang="en-US" baseline="30000" dirty="0">
                <a:solidFill>
                  <a:srgbClr val="C00000"/>
                </a:solidFill>
              </a:rPr>
              <a:t>nd</a:t>
            </a:r>
            <a:r>
              <a:rPr lang="en-US" dirty="0">
                <a:solidFill>
                  <a:srgbClr val="C00000"/>
                </a:solidFill>
              </a:rPr>
              <a:t> Floor framing is the “</a:t>
            </a:r>
            <a:r>
              <a:rPr lang="en-US" u="sng" dirty="0">
                <a:solidFill>
                  <a:srgbClr val="C00000"/>
                </a:solidFill>
              </a:rPr>
              <a:t>cause</a:t>
            </a:r>
            <a:r>
              <a:rPr lang="en-US" dirty="0">
                <a:solidFill>
                  <a:srgbClr val="C00000"/>
                </a:solidFill>
              </a:rPr>
              <a:t>” of the delay to the project completion date for this period.</a:t>
            </a:r>
          </a:p>
        </p:txBody>
      </p:sp>
      <p:sp>
        <p:nvSpPr>
          <p:cNvPr id="21" name="Rectangle: Rounded Corners 20">
            <a:extLst>
              <a:ext uri="{FF2B5EF4-FFF2-40B4-BE49-F238E27FC236}">
                <a16:creationId xmlns:a16="http://schemas.microsoft.com/office/drawing/2014/main" xmlns="" id="{1EBCACCD-054F-4987-944F-A3047C9CFC5E}"/>
              </a:ext>
            </a:extLst>
          </p:cNvPr>
          <p:cNvSpPr/>
          <p:nvPr/>
        </p:nvSpPr>
        <p:spPr>
          <a:xfrm>
            <a:off x="6449839" y="3567737"/>
            <a:ext cx="1535316" cy="157472"/>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a:extLst>
              <a:ext uri="{FF2B5EF4-FFF2-40B4-BE49-F238E27FC236}">
                <a16:creationId xmlns:a16="http://schemas.microsoft.com/office/drawing/2014/main" xmlns="" id="{CDD87606-F06A-4D6E-A4DB-2AB734164BA7}"/>
              </a:ext>
            </a:extLst>
          </p:cNvPr>
          <p:cNvGraphicFramePr>
            <a:graphicFrameLocks noChangeAspect="1"/>
          </p:cNvGraphicFramePr>
          <p:nvPr>
            <p:extLst>
              <p:ext uri="{D42A27DB-BD31-4B8C-83A1-F6EECF244321}">
                <p14:modId xmlns:p14="http://schemas.microsoft.com/office/powerpoint/2010/main" xmlns="" val="406005777"/>
              </p:ext>
            </p:extLst>
          </p:nvPr>
        </p:nvGraphicFramePr>
        <p:xfrm>
          <a:off x="5711671" y="1310178"/>
          <a:ext cx="3210079" cy="1509217"/>
        </p:xfrm>
        <a:graphic>
          <a:graphicData uri="http://schemas.openxmlformats.org/presentationml/2006/ole">
            <p:oleObj spid="_x0000_s3094" name="Worksheet" r:id="rId7" imgW="3828985" imgH="1800225" progId="Excel.Sheet.12">
              <p:embed/>
            </p:oleObj>
          </a:graphicData>
        </a:graphic>
      </p:graphicFrame>
    </p:spTree>
    <p:extLst>
      <p:ext uri="{BB962C8B-B14F-4D97-AF65-F5344CB8AC3E}">
        <p14:creationId xmlns:p14="http://schemas.microsoft.com/office/powerpoint/2010/main" xmlns="" val="8102899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37104" y="328627"/>
            <a:ext cx="406261"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34</a:t>
            </a:fld>
            <a:r>
              <a:rPr lang="en-US" sz="1200" b="1" dirty="0"/>
              <a:t>.</a:t>
            </a:r>
          </a:p>
        </p:txBody>
      </p:sp>
      <p:sp>
        <p:nvSpPr>
          <p:cNvPr id="22" name="TextBox 21">
            <a:extLst>
              <a:ext uri="{FF2B5EF4-FFF2-40B4-BE49-F238E27FC236}">
                <a16:creationId xmlns:a16="http://schemas.microsoft.com/office/drawing/2014/main" xmlns="" id="{DAE1AA04-1E65-41BA-A7C6-CE1E76DE7F77}"/>
              </a:ext>
            </a:extLst>
          </p:cNvPr>
          <p:cNvSpPr txBox="1"/>
          <p:nvPr/>
        </p:nvSpPr>
        <p:spPr>
          <a:xfrm>
            <a:off x="2511167" y="882980"/>
            <a:ext cx="3811108" cy="400110"/>
          </a:xfrm>
          <a:prstGeom prst="rect">
            <a:avLst/>
          </a:prstGeom>
          <a:noFill/>
        </p:spPr>
        <p:txBody>
          <a:bodyPr wrap="none" rtlCol="0">
            <a:spAutoFit/>
          </a:bodyPr>
          <a:lstStyle/>
          <a:p>
            <a:r>
              <a:rPr lang="en-US" sz="2000" b="1" dirty="0">
                <a:solidFill>
                  <a:srgbClr val="C00000"/>
                </a:solidFill>
              </a:rPr>
              <a:t>“Half-Step” Non-Progress Analysis</a:t>
            </a:r>
          </a:p>
        </p:txBody>
      </p:sp>
      <p:sp>
        <p:nvSpPr>
          <p:cNvPr id="23" name="TextBox 22">
            <a:extLst>
              <a:ext uri="{FF2B5EF4-FFF2-40B4-BE49-F238E27FC236}">
                <a16:creationId xmlns:a16="http://schemas.microsoft.com/office/drawing/2014/main" xmlns="" id="{9698E994-B79E-4486-A1C3-1783D2379418}"/>
              </a:ext>
            </a:extLst>
          </p:cNvPr>
          <p:cNvSpPr txBox="1"/>
          <p:nvPr/>
        </p:nvSpPr>
        <p:spPr>
          <a:xfrm>
            <a:off x="4037846" y="4001757"/>
            <a:ext cx="2513148" cy="738664"/>
          </a:xfrm>
          <a:prstGeom prst="rect">
            <a:avLst/>
          </a:prstGeom>
          <a:noFill/>
        </p:spPr>
        <p:txBody>
          <a:bodyPr wrap="square" rtlCol="0">
            <a:spAutoFit/>
          </a:bodyPr>
          <a:lstStyle/>
          <a:p>
            <a:pPr algn="ctr"/>
            <a:r>
              <a:rPr lang="en-US" sz="1400" b="1" u="sng" dirty="0">
                <a:solidFill>
                  <a:srgbClr val="C00000"/>
                </a:solidFill>
              </a:rPr>
              <a:t>Slippage</a:t>
            </a:r>
            <a:r>
              <a:rPr lang="en-US" sz="1400" b="1" dirty="0">
                <a:solidFill>
                  <a:srgbClr val="C00000"/>
                </a:solidFill>
              </a:rPr>
              <a:t> or </a:t>
            </a:r>
            <a:r>
              <a:rPr lang="en-US" sz="1400" b="1" u="sng" dirty="0">
                <a:solidFill>
                  <a:srgbClr val="C00000"/>
                </a:solidFill>
              </a:rPr>
              <a:t>Gain</a:t>
            </a:r>
            <a:r>
              <a:rPr lang="en-US" sz="1400" b="1" dirty="0">
                <a:solidFill>
                  <a:srgbClr val="C00000"/>
                </a:solidFill>
              </a:rPr>
              <a:t> between Half-Step Progress Only &amp; UD #2 substantial Completion dates</a:t>
            </a:r>
          </a:p>
        </p:txBody>
      </p:sp>
      <p:sp>
        <p:nvSpPr>
          <p:cNvPr id="29" name="TextBox 28">
            <a:extLst>
              <a:ext uri="{FF2B5EF4-FFF2-40B4-BE49-F238E27FC236}">
                <a16:creationId xmlns:a16="http://schemas.microsoft.com/office/drawing/2014/main" xmlns="" id="{A9107AF3-022B-444B-8CDC-FAABC0F35F23}"/>
              </a:ext>
            </a:extLst>
          </p:cNvPr>
          <p:cNvSpPr txBox="1"/>
          <p:nvPr/>
        </p:nvSpPr>
        <p:spPr>
          <a:xfrm>
            <a:off x="1236764" y="3585608"/>
            <a:ext cx="1673855" cy="338554"/>
          </a:xfrm>
          <a:prstGeom prst="rect">
            <a:avLst/>
          </a:prstGeom>
          <a:noFill/>
        </p:spPr>
        <p:txBody>
          <a:bodyPr wrap="none" rtlCol="0">
            <a:spAutoFit/>
          </a:bodyPr>
          <a:lstStyle/>
          <a:p>
            <a:pPr algn="ctr"/>
            <a:r>
              <a:rPr lang="en-US" sz="1600" dirty="0"/>
              <a:t>UD #2 – 11/18/18</a:t>
            </a:r>
          </a:p>
        </p:txBody>
      </p:sp>
      <p:grpSp>
        <p:nvGrpSpPr>
          <p:cNvPr id="45" name="Group 44">
            <a:extLst>
              <a:ext uri="{FF2B5EF4-FFF2-40B4-BE49-F238E27FC236}">
                <a16:creationId xmlns:a16="http://schemas.microsoft.com/office/drawing/2014/main" xmlns="" id="{4824896D-E339-42E0-984D-DAF9407DB00B}"/>
              </a:ext>
            </a:extLst>
          </p:cNvPr>
          <p:cNvGrpSpPr/>
          <p:nvPr/>
        </p:nvGrpSpPr>
        <p:grpSpPr>
          <a:xfrm>
            <a:off x="6964183" y="3857646"/>
            <a:ext cx="1405115" cy="1038188"/>
            <a:chOff x="6937773" y="4047923"/>
            <a:chExt cx="1405115" cy="894026"/>
          </a:xfrm>
        </p:grpSpPr>
        <p:sp>
          <p:nvSpPr>
            <p:cNvPr id="42" name="Rectangle: Rounded Corners 41">
              <a:extLst>
                <a:ext uri="{FF2B5EF4-FFF2-40B4-BE49-F238E27FC236}">
                  <a16:creationId xmlns:a16="http://schemas.microsoft.com/office/drawing/2014/main" xmlns="" id="{5DF8978B-5F32-4D8A-BD66-52D0B6EC9048}"/>
                </a:ext>
              </a:extLst>
            </p:cNvPr>
            <p:cNvSpPr/>
            <p:nvPr/>
          </p:nvSpPr>
          <p:spPr>
            <a:xfrm>
              <a:off x="6937773" y="4047923"/>
              <a:ext cx="1405115" cy="89402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C00000"/>
                </a:solidFill>
              </a:endParaRPr>
            </a:p>
          </p:txBody>
        </p:sp>
        <p:sp>
          <p:nvSpPr>
            <p:cNvPr id="44" name="TextBox 43">
              <a:extLst>
                <a:ext uri="{FF2B5EF4-FFF2-40B4-BE49-F238E27FC236}">
                  <a16:creationId xmlns:a16="http://schemas.microsoft.com/office/drawing/2014/main" xmlns="" id="{4531444F-DBB5-4B0E-AE64-27DE8D9BC7FF}"/>
                </a:ext>
              </a:extLst>
            </p:cNvPr>
            <p:cNvSpPr txBox="1"/>
            <p:nvPr/>
          </p:nvSpPr>
          <p:spPr>
            <a:xfrm>
              <a:off x="6938196" y="4125248"/>
              <a:ext cx="1374672" cy="636094"/>
            </a:xfrm>
            <a:prstGeom prst="rect">
              <a:avLst/>
            </a:prstGeom>
            <a:noFill/>
          </p:spPr>
          <p:txBody>
            <a:bodyPr wrap="none" rtlCol="0">
              <a:spAutoFit/>
            </a:bodyPr>
            <a:lstStyle/>
            <a:p>
              <a:pPr algn="ctr"/>
              <a:r>
                <a:rPr lang="en-US" sz="1400" b="1" dirty="0">
                  <a:solidFill>
                    <a:srgbClr val="C00000"/>
                  </a:solidFill>
                </a:rPr>
                <a:t>8 CD GAIN</a:t>
              </a:r>
            </a:p>
            <a:p>
              <a:pPr algn="ctr"/>
              <a:r>
                <a:rPr lang="en-US" sz="1400" b="1" dirty="0">
                  <a:solidFill>
                    <a:srgbClr val="C00000"/>
                  </a:solidFill>
                </a:rPr>
                <a:t>(Non-Progress)</a:t>
              </a:r>
            </a:p>
            <a:p>
              <a:pPr algn="ctr"/>
              <a:r>
                <a:rPr lang="en-US" sz="1400" b="1" dirty="0">
                  <a:solidFill>
                    <a:srgbClr val="C00000"/>
                  </a:solidFill>
                </a:rPr>
                <a:t>07 Mar – 27 Feb</a:t>
              </a:r>
            </a:p>
          </p:txBody>
        </p:sp>
      </p:grpSp>
      <p:sp>
        <p:nvSpPr>
          <p:cNvPr id="46" name="TextBox 45">
            <a:extLst>
              <a:ext uri="{FF2B5EF4-FFF2-40B4-BE49-F238E27FC236}">
                <a16:creationId xmlns:a16="http://schemas.microsoft.com/office/drawing/2014/main" xmlns="" id="{71DCA90E-D7E2-4BED-A58E-9396CB31214D}"/>
              </a:ext>
            </a:extLst>
          </p:cNvPr>
          <p:cNvSpPr txBox="1"/>
          <p:nvPr/>
        </p:nvSpPr>
        <p:spPr>
          <a:xfrm>
            <a:off x="6534718" y="4060469"/>
            <a:ext cx="389850" cy="584775"/>
          </a:xfrm>
          <a:prstGeom prst="rect">
            <a:avLst/>
          </a:prstGeom>
          <a:noFill/>
        </p:spPr>
        <p:txBody>
          <a:bodyPr wrap="none" rtlCol="0">
            <a:spAutoFit/>
          </a:bodyPr>
          <a:lstStyle/>
          <a:p>
            <a:r>
              <a:rPr lang="en-US" sz="3200" dirty="0">
                <a:solidFill>
                  <a:srgbClr val="C00000"/>
                </a:solidFill>
              </a:rPr>
              <a:t>=</a:t>
            </a:r>
          </a:p>
        </p:txBody>
      </p:sp>
      <p:pic>
        <p:nvPicPr>
          <p:cNvPr id="30" name="Picture 29">
            <a:extLst>
              <a:ext uri="{FF2B5EF4-FFF2-40B4-BE49-F238E27FC236}">
                <a16:creationId xmlns:a16="http://schemas.microsoft.com/office/drawing/2014/main" xmlns="" id="{D977FD9B-3E95-4B9E-AD90-D71DF2B41C4C}"/>
              </a:ext>
            </a:extLst>
          </p:cNvPr>
          <p:cNvPicPr>
            <a:picLocks noChangeAspect="1"/>
          </p:cNvPicPr>
          <p:nvPr/>
        </p:nvPicPr>
        <p:blipFill>
          <a:blip r:embed="rId4"/>
          <a:stretch>
            <a:fillRect/>
          </a:stretch>
        </p:blipFill>
        <p:spPr>
          <a:xfrm>
            <a:off x="358087" y="3863301"/>
            <a:ext cx="3543363" cy="2002925"/>
          </a:xfrm>
          <a:prstGeom prst="rect">
            <a:avLst/>
          </a:prstGeom>
          <a:ln>
            <a:solidFill>
              <a:schemeClr val="tx1"/>
            </a:solidFill>
          </a:ln>
        </p:spPr>
      </p:pic>
      <p:sp>
        <p:nvSpPr>
          <p:cNvPr id="31" name="TextBox 30">
            <a:extLst>
              <a:ext uri="{FF2B5EF4-FFF2-40B4-BE49-F238E27FC236}">
                <a16:creationId xmlns:a16="http://schemas.microsoft.com/office/drawing/2014/main" xmlns="" id="{87B06E6E-CDD4-4E10-A2BF-A16C80D7DD78}"/>
              </a:ext>
            </a:extLst>
          </p:cNvPr>
          <p:cNvSpPr txBox="1"/>
          <p:nvPr/>
        </p:nvSpPr>
        <p:spPr>
          <a:xfrm>
            <a:off x="575877" y="1229758"/>
            <a:ext cx="2995627" cy="584775"/>
          </a:xfrm>
          <a:prstGeom prst="rect">
            <a:avLst/>
          </a:prstGeom>
          <a:noFill/>
        </p:spPr>
        <p:txBody>
          <a:bodyPr wrap="none" rtlCol="0">
            <a:spAutoFit/>
          </a:bodyPr>
          <a:lstStyle/>
          <a:p>
            <a:pPr algn="ctr"/>
            <a:r>
              <a:rPr lang="en-US" sz="1600" dirty="0"/>
              <a:t>“Half-Step” Progress Only Fragnet</a:t>
            </a:r>
          </a:p>
          <a:p>
            <a:pPr algn="ctr"/>
            <a:r>
              <a:rPr lang="en-US" sz="1600" dirty="0"/>
              <a:t>10/29 18 status from 11/18/18</a:t>
            </a:r>
          </a:p>
        </p:txBody>
      </p:sp>
      <p:pic>
        <p:nvPicPr>
          <p:cNvPr id="32" name="Picture 31">
            <a:extLst>
              <a:ext uri="{FF2B5EF4-FFF2-40B4-BE49-F238E27FC236}">
                <a16:creationId xmlns:a16="http://schemas.microsoft.com/office/drawing/2014/main" xmlns="" id="{8BA66809-3048-480E-8D9A-FC6CCDD2FAE0}"/>
              </a:ext>
            </a:extLst>
          </p:cNvPr>
          <p:cNvPicPr>
            <a:picLocks noChangeAspect="1"/>
          </p:cNvPicPr>
          <p:nvPr/>
        </p:nvPicPr>
        <p:blipFill>
          <a:blip r:embed="rId5"/>
          <a:stretch>
            <a:fillRect/>
          </a:stretch>
        </p:blipFill>
        <p:spPr>
          <a:xfrm>
            <a:off x="331469" y="1807636"/>
            <a:ext cx="3543364" cy="1596268"/>
          </a:xfrm>
          <a:prstGeom prst="rect">
            <a:avLst/>
          </a:prstGeom>
          <a:ln>
            <a:solidFill>
              <a:schemeClr val="tx1"/>
            </a:solidFill>
          </a:ln>
        </p:spPr>
      </p:pic>
      <p:pic>
        <p:nvPicPr>
          <p:cNvPr id="33" name="Picture 32">
            <a:extLst>
              <a:ext uri="{FF2B5EF4-FFF2-40B4-BE49-F238E27FC236}">
                <a16:creationId xmlns:a16="http://schemas.microsoft.com/office/drawing/2014/main" xmlns="" id="{87EBD1B8-CF81-4B31-B6A5-91817D239222}"/>
              </a:ext>
            </a:extLst>
          </p:cNvPr>
          <p:cNvPicPr>
            <a:picLocks noChangeAspect="1"/>
          </p:cNvPicPr>
          <p:nvPr/>
        </p:nvPicPr>
        <p:blipFill>
          <a:blip r:embed="rId6"/>
          <a:stretch>
            <a:fillRect/>
          </a:stretch>
        </p:blipFill>
        <p:spPr>
          <a:xfrm>
            <a:off x="1659399" y="2764505"/>
            <a:ext cx="6521512" cy="813575"/>
          </a:xfrm>
          <a:prstGeom prst="rect">
            <a:avLst/>
          </a:prstGeom>
          <a:ln>
            <a:solidFill>
              <a:schemeClr val="tx1"/>
            </a:solidFill>
          </a:ln>
        </p:spPr>
      </p:pic>
      <p:sp>
        <p:nvSpPr>
          <p:cNvPr id="34" name="Rectangle 33">
            <a:extLst>
              <a:ext uri="{FF2B5EF4-FFF2-40B4-BE49-F238E27FC236}">
                <a16:creationId xmlns:a16="http://schemas.microsoft.com/office/drawing/2014/main" xmlns="" id="{2BE05607-63D6-490B-85B5-BB972A74835C}"/>
              </a:ext>
            </a:extLst>
          </p:cNvPr>
          <p:cNvSpPr/>
          <p:nvPr/>
        </p:nvSpPr>
        <p:spPr>
          <a:xfrm>
            <a:off x="1756781" y="3456558"/>
            <a:ext cx="3244097" cy="131113"/>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xmlns="" id="{584A3250-FC5D-4706-BE29-CEEEEC1AEAA8}"/>
              </a:ext>
            </a:extLst>
          </p:cNvPr>
          <p:cNvSpPr/>
          <p:nvPr/>
        </p:nvSpPr>
        <p:spPr>
          <a:xfrm>
            <a:off x="4107648" y="3433301"/>
            <a:ext cx="428878" cy="17209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xmlns="" id="{D5AF0D76-2EAA-40CD-9EF2-80982D316573}"/>
              </a:ext>
            </a:extLst>
          </p:cNvPr>
          <p:cNvPicPr>
            <a:picLocks noChangeAspect="1"/>
          </p:cNvPicPr>
          <p:nvPr/>
        </p:nvPicPr>
        <p:blipFill>
          <a:blip r:embed="rId7"/>
          <a:stretch>
            <a:fillRect/>
          </a:stretch>
        </p:blipFill>
        <p:spPr>
          <a:xfrm>
            <a:off x="1656151" y="5142509"/>
            <a:ext cx="6521512" cy="981521"/>
          </a:xfrm>
          <a:prstGeom prst="rect">
            <a:avLst/>
          </a:prstGeom>
          <a:ln w="9525">
            <a:solidFill>
              <a:schemeClr val="tx1"/>
            </a:solidFill>
          </a:ln>
        </p:spPr>
      </p:pic>
      <p:sp>
        <p:nvSpPr>
          <p:cNvPr id="3" name="Freeform: Shape 2">
            <a:extLst>
              <a:ext uri="{FF2B5EF4-FFF2-40B4-BE49-F238E27FC236}">
                <a16:creationId xmlns:a16="http://schemas.microsoft.com/office/drawing/2014/main" xmlns="" id="{41E7F452-E4A2-4460-8C2A-87B582C29C00}"/>
              </a:ext>
            </a:extLst>
          </p:cNvPr>
          <p:cNvSpPr/>
          <p:nvPr/>
        </p:nvSpPr>
        <p:spPr>
          <a:xfrm>
            <a:off x="354061" y="5132339"/>
            <a:ext cx="1296169" cy="994449"/>
          </a:xfrm>
          <a:custGeom>
            <a:avLst/>
            <a:gdLst>
              <a:gd name="connsiteX0" fmla="*/ 1290012 w 1296169"/>
              <a:gd name="connsiteY0" fmla="*/ 0 h 994449"/>
              <a:gd name="connsiteX1" fmla="*/ 0 w 1296169"/>
              <a:gd name="connsiteY1" fmla="*/ 197043 h 994449"/>
              <a:gd name="connsiteX2" fmla="*/ 6157 w 1296169"/>
              <a:gd name="connsiteY2" fmla="*/ 723516 h 994449"/>
              <a:gd name="connsiteX3" fmla="*/ 1296169 w 1296169"/>
              <a:gd name="connsiteY3" fmla="*/ 994449 h 994449"/>
              <a:gd name="connsiteX4" fmla="*/ 1290012 w 1296169"/>
              <a:gd name="connsiteY4" fmla="*/ 0 h 994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169" h="994449">
                <a:moveTo>
                  <a:pt x="1290012" y="0"/>
                </a:moveTo>
                <a:lnTo>
                  <a:pt x="0" y="197043"/>
                </a:lnTo>
                <a:cubicBezTo>
                  <a:pt x="2052" y="372534"/>
                  <a:pt x="4105" y="548025"/>
                  <a:pt x="6157" y="723516"/>
                </a:cubicBezTo>
                <a:lnTo>
                  <a:pt x="1296169" y="994449"/>
                </a:lnTo>
                <a:cubicBezTo>
                  <a:pt x="1294117" y="662966"/>
                  <a:pt x="1292064" y="331483"/>
                  <a:pt x="1290012" y="0"/>
                </a:cubicBezTo>
                <a:close/>
              </a:path>
            </a:pathLst>
          </a:custGeom>
          <a:solidFill>
            <a:schemeClr val="bg1">
              <a:lumMod val="95000"/>
              <a:alpha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xmlns="" id="{59B5512C-669E-4736-8C39-63DD7057191F}"/>
              </a:ext>
            </a:extLst>
          </p:cNvPr>
          <p:cNvCxnSpPr>
            <a:cxnSpLocks/>
            <a:stCxn id="23" idx="2"/>
          </p:cNvCxnSpPr>
          <p:nvPr/>
        </p:nvCxnSpPr>
        <p:spPr>
          <a:xfrm flipH="1">
            <a:off x="4429834" y="4740421"/>
            <a:ext cx="864586" cy="126166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xmlns="" id="{21D5A829-111B-42E2-95A9-34C7E632E688}"/>
              </a:ext>
            </a:extLst>
          </p:cNvPr>
          <p:cNvSpPr/>
          <p:nvPr/>
        </p:nvSpPr>
        <p:spPr>
          <a:xfrm>
            <a:off x="1823043" y="5985994"/>
            <a:ext cx="3244097" cy="131113"/>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xmlns="" id="{665B50AF-D8D2-49F0-B5E1-F7425031E6E7}"/>
              </a:ext>
            </a:extLst>
          </p:cNvPr>
          <p:cNvSpPr/>
          <p:nvPr/>
        </p:nvSpPr>
        <p:spPr>
          <a:xfrm>
            <a:off x="4126206" y="5962110"/>
            <a:ext cx="428878" cy="17209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xmlns="" id="{EAEDA763-1964-409E-A394-A98160FDCD6D}"/>
              </a:ext>
            </a:extLst>
          </p:cNvPr>
          <p:cNvSpPr/>
          <p:nvPr/>
        </p:nvSpPr>
        <p:spPr>
          <a:xfrm>
            <a:off x="325515" y="2757996"/>
            <a:ext cx="1331650" cy="822664"/>
          </a:xfrm>
          <a:custGeom>
            <a:avLst/>
            <a:gdLst>
              <a:gd name="connsiteX0" fmla="*/ 1328691 w 1331650"/>
              <a:gd name="connsiteY0" fmla="*/ 0 h 822664"/>
              <a:gd name="connsiteX1" fmla="*/ 0 w 1331650"/>
              <a:gd name="connsiteY1" fmla="*/ 201227 h 822664"/>
              <a:gd name="connsiteX2" fmla="*/ 2959 w 1331650"/>
              <a:gd name="connsiteY2" fmla="*/ 651029 h 822664"/>
              <a:gd name="connsiteX3" fmla="*/ 1331650 w 1331650"/>
              <a:gd name="connsiteY3" fmla="*/ 822664 h 822664"/>
              <a:gd name="connsiteX4" fmla="*/ 1328691 w 1331650"/>
              <a:gd name="connsiteY4" fmla="*/ 0 h 822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650" h="822664">
                <a:moveTo>
                  <a:pt x="1328691" y="0"/>
                </a:moveTo>
                <a:lnTo>
                  <a:pt x="0" y="201227"/>
                </a:lnTo>
                <a:cubicBezTo>
                  <a:pt x="986" y="351161"/>
                  <a:pt x="1973" y="501095"/>
                  <a:pt x="2959" y="651029"/>
                </a:cubicBezTo>
                <a:lnTo>
                  <a:pt x="1331650" y="822664"/>
                </a:lnTo>
                <a:cubicBezTo>
                  <a:pt x="1330664" y="548443"/>
                  <a:pt x="1329677" y="274221"/>
                  <a:pt x="1328691" y="0"/>
                </a:cubicBezTo>
                <a:close/>
              </a:path>
            </a:pathLst>
          </a:custGeom>
          <a:solidFill>
            <a:schemeClr val="bg1">
              <a:lumMod val="95000"/>
              <a:alpha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xmlns="" id="{DB241F39-2256-4502-B859-9D1B8ADBB710}"/>
              </a:ext>
            </a:extLst>
          </p:cNvPr>
          <p:cNvCxnSpPr>
            <a:cxnSpLocks/>
            <a:stCxn id="23" idx="0"/>
          </p:cNvCxnSpPr>
          <p:nvPr/>
        </p:nvCxnSpPr>
        <p:spPr>
          <a:xfrm flipH="1" flipV="1">
            <a:off x="4359444" y="3558631"/>
            <a:ext cx="934976" cy="443126"/>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121967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951C7C1-EACF-4CF0-B427-E2BF85A5DCFA}"/>
              </a:ext>
            </a:extLst>
          </p:cNvPr>
          <p:cNvSpPr>
            <a:spLocks noGrp="1"/>
          </p:cNvSpPr>
          <p:nvPr>
            <p:ph idx="1"/>
          </p:nvPr>
        </p:nvSpPr>
        <p:spPr>
          <a:xfrm>
            <a:off x="504202" y="1333144"/>
            <a:ext cx="8144142" cy="4862557"/>
          </a:xfrm>
        </p:spPr>
        <p:txBody>
          <a:bodyPr>
            <a:normAutofit fontScale="77500" lnSpcReduction="20000"/>
          </a:bodyPr>
          <a:lstStyle/>
          <a:p>
            <a:pPr marL="0" indent="0">
              <a:spcBef>
                <a:spcPts val="600"/>
              </a:spcBef>
              <a:spcAft>
                <a:spcPts val="600"/>
              </a:spcAft>
              <a:buNone/>
            </a:pPr>
            <a:r>
              <a:rPr lang="en-US" sz="2800" b="1" dirty="0">
                <a:solidFill>
                  <a:srgbClr val="003875"/>
                </a:solidFill>
              </a:rPr>
              <a:t>MIP 3.4 Dynamic Contemporaneous Split </a:t>
            </a:r>
            <a:r>
              <a:rPr lang="en-US" sz="2400" b="1" dirty="0">
                <a:solidFill>
                  <a:srgbClr val="003875"/>
                </a:solidFill>
              </a:rPr>
              <a:t>(AKA Half-Step Analysis)</a:t>
            </a:r>
          </a:p>
          <a:p>
            <a:pPr marL="341313" indent="-341313" algn="just">
              <a:spcBef>
                <a:spcPts val="600"/>
              </a:spcBef>
            </a:pPr>
            <a:r>
              <a:rPr lang="en-US" sz="2800" b="1" dirty="0">
                <a:solidFill>
                  <a:srgbClr val="003875"/>
                </a:solidFill>
              </a:rPr>
              <a:t>Strengths</a:t>
            </a:r>
            <a:endParaRPr lang="en-US" sz="2700" dirty="0">
              <a:solidFill>
                <a:srgbClr val="003875"/>
              </a:solidFill>
            </a:endParaRP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Uses a tool set of contemporaneous periodic schedule updates familiar to the parties</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Credibility of periodic schedule updates is high if proven accurate reflection of the management of the project</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Accounts for the dynamic evolving events and conditions during each update period</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Considers the dynamic nature of the critical path</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Delays and acceleration can be assigned to specific controlling schedule activities</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No modifications of schedule need be made – increase credibility of analysis</a:t>
            </a:r>
          </a:p>
          <a:p>
            <a:pPr marL="341313" indent="-341313" algn="just">
              <a:spcBef>
                <a:spcPts val="600"/>
              </a:spcBef>
            </a:pPr>
            <a:r>
              <a:rPr lang="en-US" sz="2700" b="1" dirty="0">
                <a:solidFill>
                  <a:srgbClr val="003875"/>
                </a:solidFill>
              </a:rPr>
              <a:t>Weaknesses</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Must remove constraints from the schedule updates</a:t>
            </a:r>
          </a:p>
          <a:p>
            <a:pPr marL="684213" lvl="1" indent="-342900" algn="just">
              <a:spcBef>
                <a:spcPts val="600"/>
              </a:spcBef>
              <a:spcAft>
                <a:spcPts val="600"/>
              </a:spcAft>
              <a:buFont typeface="Calibri" panose="020F0502020204030204" pitchFamily="34" charset="0"/>
              <a:buChar char="‒"/>
            </a:pPr>
            <a:r>
              <a:rPr lang="en-US" sz="2400" dirty="0">
                <a:solidFill>
                  <a:srgbClr val="003875"/>
                </a:solidFill>
              </a:rPr>
              <a:t>Requires schedule updates </a:t>
            </a:r>
          </a:p>
        </p:txBody>
      </p:sp>
      <p:sp>
        <p:nvSpPr>
          <p:cNvPr id="4" name="Slide Number Placeholder 3">
            <a:extLst>
              <a:ext uri="{FF2B5EF4-FFF2-40B4-BE49-F238E27FC236}">
                <a16:creationId xmlns:a16="http://schemas.microsoft.com/office/drawing/2014/main" xmlns="" id="{49D3F886-BBEA-483E-BCAD-E14FC7831184}"/>
              </a:ext>
            </a:extLst>
          </p:cNvPr>
          <p:cNvSpPr>
            <a:spLocks noGrp="1"/>
          </p:cNvSpPr>
          <p:nvPr>
            <p:ph type="sldNum" sz="quarter" idx="12"/>
          </p:nvPr>
        </p:nvSpPr>
        <p:spPr/>
        <p:txBody>
          <a:bodyPr/>
          <a:lstStyle/>
          <a:p>
            <a:fld id="{722EFE8A-CD63-4BDB-9356-8B0FD6318CBC}" type="slidenum">
              <a:rPr lang="en-US" smtClean="0"/>
              <a:pPr/>
              <a:t>35</a:t>
            </a:fld>
            <a:endParaRPr lang="en-US"/>
          </a:p>
        </p:txBody>
      </p:sp>
      <p:sp>
        <p:nvSpPr>
          <p:cNvPr id="5" name="TextBox 4">
            <a:extLst>
              <a:ext uri="{FF2B5EF4-FFF2-40B4-BE49-F238E27FC236}">
                <a16:creationId xmlns:a16="http://schemas.microsoft.com/office/drawing/2014/main" xmlns="" id="{501527F2-21C2-44E3-A570-3B8C800F45E9}"/>
              </a:ext>
            </a:extLst>
          </p:cNvPr>
          <p:cNvSpPr txBox="1"/>
          <p:nvPr/>
        </p:nvSpPr>
        <p:spPr>
          <a:xfrm>
            <a:off x="2902664" y="863543"/>
            <a:ext cx="2864630" cy="523220"/>
          </a:xfrm>
          <a:prstGeom prst="rect">
            <a:avLst/>
          </a:prstGeom>
          <a:noFill/>
        </p:spPr>
        <p:txBody>
          <a:bodyPr wrap="none" rtlCol="0">
            <a:spAutoFit/>
          </a:bodyPr>
          <a:lstStyle/>
          <a:p>
            <a:r>
              <a:rPr lang="en-US" sz="2800" b="1" dirty="0">
                <a:solidFill>
                  <a:srgbClr val="003875"/>
                </a:solidFill>
              </a:rPr>
              <a:t>Half-Step Analysis</a:t>
            </a:r>
          </a:p>
        </p:txBody>
      </p:sp>
      <p:sp>
        <p:nvSpPr>
          <p:cNvPr id="6" name="Slide Number Placeholder 5">
            <a:extLst>
              <a:ext uri="{FF2B5EF4-FFF2-40B4-BE49-F238E27FC236}">
                <a16:creationId xmlns:a16="http://schemas.microsoft.com/office/drawing/2014/main" xmlns="" id="{7704C6B5-6AEB-4177-81A6-0502F66F551A}"/>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35</a:t>
            </a:fld>
            <a:r>
              <a:rPr lang="en-US" sz="1200" b="1" dirty="0"/>
              <a:t>.</a:t>
            </a:r>
          </a:p>
        </p:txBody>
      </p:sp>
    </p:spTree>
    <p:extLst>
      <p:ext uri="{BB962C8B-B14F-4D97-AF65-F5344CB8AC3E}">
        <p14:creationId xmlns:p14="http://schemas.microsoft.com/office/powerpoint/2010/main" xmlns="" val="20098279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4C3779F-B594-435D-9CD4-C9D0F42AE47B}"/>
              </a:ext>
            </a:extLst>
          </p:cNvPr>
          <p:cNvSpPr>
            <a:spLocks noGrp="1"/>
          </p:cNvSpPr>
          <p:nvPr>
            <p:ph idx="1"/>
          </p:nvPr>
        </p:nvSpPr>
        <p:spPr>
          <a:xfrm>
            <a:off x="628650" y="1338791"/>
            <a:ext cx="7886700" cy="4351338"/>
          </a:xfrm>
        </p:spPr>
        <p:txBody>
          <a:bodyPr>
            <a:normAutofit/>
          </a:bodyPr>
          <a:lstStyle/>
          <a:p>
            <a:pPr marL="0" indent="0" algn="ctr">
              <a:buNone/>
            </a:pPr>
            <a:endParaRPr lang="en-US" sz="5400" dirty="0"/>
          </a:p>
          <a:p>
            <a:pPr marL="0" indent="0" algn="ctr">
              <a:buNone/>
            </a:pPr>
            <a:endParaRPr lang="en-US" sz="5400" dirty="0"/>
          </a:p>
          <a:p>
            <a:pPr marL="0" indent="0" algn="ctr">
              <a:buNone/>
            </a:pPr>
            <a:r>
              <a:rPr lang="en-US" sz="5400" dirty="0">
                <a:solidFill>
                  <a:srgbClr val="003875"/>
                </a:solidFill>
              </a:rPr>
              <a:t>Questions and Answers</a:t>
            </a:r>
          </a:p>
        </p:txBody>
      </p:sp>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36</a:t>
            </a:fld>
            <a:endParaRPr lang="en-US"/>
          </a:p>
        </p:txBody>
      </p:sp>
      <p:sp>
        <p:nvSpPr>
          <p:cNvPr id="5" name="Slide Number Placeholder 5">
            <a:extLst>
              <a:ext uri="{FF2B5EF4-FFF2-40B4-BE49-F238E27FC236}">
                <a16:creationId xmlns:a16="http://schemas.microsoft.com/office/drawing/2014/main" xmlns="" id="{53493615-8277-4038-B516-C85D7DFA5D4E}"/>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36</a:t>
            </a:fld>
            <a:r>
              <a:rPr lang="en-US" sz="1200" b="1" dirty="0"/>
              <a:t>.</a:t>
            </a:r>
          </a:p>
        </p:txBody>
      </p:sp>
      <p:sp>
        <p:nvSpPr>
          <p:cNvPr id="6" name="Rectangle 5">
            <a:extLst>
              <a:ext uri="{FF2B5EF4-FFF2-40B4-BE49-F238E27FC236}">
                <a16:creationId xmlns:a16="http://schemas.microsoft.com/office/drawing/2014/main" xmlns="" id="{4E8EBD52-E9AB-4BF1-9963-824A0AC73C3C}"/>
              </a:ext>
            </a:extLst>
          </p:cNvPr>
          <p:cNvSpPr/>
          <p:nvPr/>
        </p:nvSpPr>
        <p:spPr>
          <a:xfrm>
            <a:off x="367719" y="5360872"/>
            <a:ext cx="8408565" cy="923330"/>
          </a:xfrm>
          <a:prstGeom prst="rect">
            <a:avLst/>
          </a:prstGeom>
        </p:spPr>
        <p:txBody>
          <a:bodyPr wrap="square">
            <a:spAutoFit/>
          </a:bodyPr>
          <a:lstStyle/>
          <a:p>
            <a:pPr algn="just"/>
            <a:r>
              <a:rPr lang="en-US" sz="900" dirty="0">
                <a:solidFill>
                  <a:srgbClr val="000000"/>
                </a:solidFill>
                <a:latin typeface="Calibri" panose="020F0502020204030204" pitchFamily="34" charset="0"/>
                <a:cs typeface="Calibri" panose="020F0502020204030204" pitchFamily="34" charset="0"/>
              </a:rPr>
              <a:t>Hendershot Consulting, LLC (HCLLC) is not a law firm and its members and officers are not licensed to practice law or provide legal advice. The materials in this presentation and opinions stated while conducting this presentation are for informational purposes only and are not being provided for the purpose of providing legal advice. You should contact your attorney to obtain advice with respect to any particular legal issue or problem that may be similar to or identical to the information contained in this presentation. HCLLC and the author of this presentation disclaim any liability in connection with the use of the material, information or opinions expressed in or during this presentation.  The information provided in and opinions stated during this presentation do not create a contractual relationship between HCLLC and any person or business entity. The material contained in this presentation and opinions expressed during this presentation are the opinions of HCLLC and the author and may not reflect the opinions of the CFMA.</a:t>
            </a:r>
            <a:endParaRPr lang="en-US" sz="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104494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2" name="Text Placeholder 2">
            <a:extLst>
              <a:ext uri="{FF2B5EF4-FFF2-40B4-BE49-F238E27FC236}">
                <a16:creationId xmlns:a16="http://schemas.microsoft.com/office/drawing/2014/main" xmlns="" id="{41E4F8A4-05D8-463E-B11D-FF8E0002ABD9}"/>
              </a:ext>
            </a:extLst>
          </p:cNvPr>
          <p:cNvSpPr txBox="1">
            <a:spLocks/>
          </p:cNvSpPr>
          <p:nvPr/>
        </p:nvSpPr>
        <p:spPr bwMode="auto">
          <a:xfrm>
            <a:off x="656377" y="1236205"/>
            <a:ext cx="7776183" cy="47372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marL="0" indent="0" algn="just">
              <a:buNone/>
            </a:pPr>
            <a:r>
              <a:rPr lang="en-US" sz="2800" b="1" u="sng" dirty="0">
                <a:solidFill>
                  <a:srgbClr val="003875"/>
                </a:solidFill>
              </a:rPr>
              <a:t>Learning Objectives</a:t>
            </a:r>
            <a:r>
              <a:rPr lang="en-US" sz="2800" dirty="0">
                <a:solidFill>
                  <a:srgbClr val="003875"/>
                </a:solidFill>
              </a:rPr>
              <a:t>:</a:t>
            </a:r>
          </a:p>
          <a:p>
            <a:pPr marL="341313" indent="-341313" algn="just"/>
            <a:r>
              <a:rPr lang="en-US" sz="2200" dirty="0">
                <a:solidFill>
                  <a:srgbClr val="003875"/>
                </a:solidFill>
              </a:rPr>
              <a:t>Identify who is covered and what is covered as Indirect losses under your Subcontractor Default Insurance (SDI) policy.</a:t>
            </a:r>
          </a:p>
          <a:p>
            <a:pPr marL="341313" indent="-341313" algn="just"/>
            <a:r>
              <a:rPr lang="en-US" sz="2200" dirty="0">
                <a:solidFill>
                  <a:srgbClr val="003875"/>
                </a:solidFill>
              </a:rPr>
              <a:t>Identify who is covered and what is covered as Soft cost losses under your Builders Risk Insurance policy.</a:t>
            </a:r>
          </a:p>
          <a:p>
            <a:pPr marL="341313" indent="-341313" algn="just"/>
            <a:r>
              <a:rPr lang="en-US" sz="2200" dirty="0">
                <a:solidFill>
                  <a:srgbClr val="003875"/>
                </a:solidFill>
              </a:rPr>
              <a:t>How non-stakeholders may impact recovery of time related “Soft” costs.</a:t>
            </a:r>
          </a:p>
          <a:p>
            <a:pPr marL="341313" indent="-341313" algn="just"/>
            <a:r>
              <a:rPr lang="en-US" sz="2200" dirty="0">
                <a:solidFill>
                  <a:srgbClr val="003875"/>
                </a:solidFill>
              </a:rPr>
              <a:t>Learn what insurance companies don’t tell you about recovering time related costs under your SDI and BRI policies.</a:t>
            </a:r>
          </a:p>
          <a:p>
            <a:pPr marL="341313" indent="-341313" algn="just"/>
            <a:r>
              <a:rPr lang="en-US" sz="2200" dirty="0">
                <a:solidFill>
                  <a:srgbClr val="003875"/>
                </a:solidFill>
              </a:rPr>
              <a:t>Learn the fundamental of three AACEi Forensic scheduling methods to assist in the recovery of time related “Indirect” and “Soft” costs under your SDI and BRI policies.</a:t>
            </a:r>
          </a:p>
        </p:txBody>
      </p:sp>
      <p:sp>
        <p:nvSpPr>
          <p:cNvPr id="14" name="Slide Number Placeholder 5">
            <a:extLst>
              <a:ext uri="{FF2B5EF4-FFF2-40B4-BE49-F238E27FC236}">
                <a16:creationId xmlns:a16="http://schemas.microsoft.com/office/drawing/2014/main" xmlns="" id="{AEB02C9B-3523-4ED6-ACE6-D36E39455B2E}"/>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37</a:t>
            </a:fld>
            <a:r>
              <a:rPr lang="en-US" sz="1200" b="1" dirty="0"/>
              <a:t>.</a:t>
            </a:r>
          </a:p>
        </p:txBody>
      </p:sp>
    </p:spTree>
    <p:extLst>
      <p:ext uri="{BB962C8B-B14F-4D97-AF65-F5344CB8AC3E}">
        <p14:creationId xmlns:p14="http://schemas.microsoft.com/office/powerpoint/2010/main" xmlns="" val="1032517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4C3779F-B594-435D-9CD4-C9D0F42AE47B}"/>
              </a:ext>
            </a:extLst>
          </p:cNvPr>
          <p:cNvSpPr>
            <a:spLocks noGrp="1"/>
          </p:cNvSpPr>
          <p:nvPr>
            <p:ph idx="1"/>
          </p:nvPr>
        </p:nvSpPr>
        <p:spPr>
          <a:xfrm>
            <a:off x="628650" y="1253330"/>
            <a:ext cx="7886700" cy="4809539"/>
          </a:xfrm>
        </p:spPr>
        <p:txBody>
          <a:bodyPr>
            <a:normAutofit fontScale="85000" lnSpcReduction="20000"/>
          </a:bodyPr>
          <a:lstStyle/>
          <a:p>
            <a:pPr marL="0" indent="0" algn="just">
              <a:buNone/>
            </a:pPr>
            <a:r>
              <a:rPr lang="en-US" b="1" u="sng" dirty="0">
                <a:solidFill>
                  <a:srgbClr val="003875"/>
                </a:solidFill>
              </a:rPr>
              <a:t>Presentation</a:t>
            </a:r>
            <a:r>
              <a:rPr lang="en-US" b="1" dirty="0">
                <a:solidFill>
                  <a:srgbClr val="003875"/>
                </a:solidFill>
              </a:rPr>
              <a:t>:</a:t>
            </a:r>
            <a:r>
              <a:rPr lang="en-US" dirty="0">
                <a:solidFill>
                  <a:srgbClr val="003875"/>
                </a:solidFill>
              </a:rPr>
              <a:t>  Recovering SDI Indirect &amp; Builders Risk Soft Cost Losses - What the Insurance Companies Don’t Tell You</a:t>
            </a:r>
          </a:p>
          <a:p>
            <a:pPr marL="0" indent="0" algn="just">
              <a:buNone/>
            </a:pPr>
            <a:r>
              <a:rPr lang="en-US" b="1" u="sng" dirty="0">
                <a:solidFill>
                  <a:srgbClr val="003875"/>
                </a:solidFill>
              </a:rPr>
              <a:t>Overview</a:t>
            </a:r>
            <a:r>
              <a:rPr lang="en-US" dirty="0">
                <a:solidFill>
                  <a:srgbClr val="003875"/>
                </a:solidFill>
              </a:rPr>
              <a:t>:  It is almost more important to understand what the insurance carriers don’t tell you about recovering time related costs under your SDI and BRI policies than what they tell you.  Since the insurance companies cover SDI “Indirect” costs and BRI “Soft” costs, understanding what will be required to provide adequate proof of loss is critical.  Having an understanding of industry norms and the fundamentals of Forensic Scheduling methods will improve your opportunity to recover “Indirect” and “Soft” costs under your policies. </a:t>
            </a:r>
          </a:p>
          <a:p>
            <a:pPr marL="0" indent="0" algn="just">
              <a:buNone/>
            </a:pPr>
            <a:r>
              <a:rPr lang="en-US" b="1" u="sng" dirty="0">
                <a:solidFill>
                  <a:srgbClr val="003875"/>
                </a:solidFill>
              </a:rPr>
              <a:t>Learning Objectives</a:t>
            </a:r>
            <a:r>
              <a:rPr lang="en-US" dirty="0">
                <a:solidFill>
                  <a:srgbClr val="003875"/>
                </a:solidFill>
              </a:rPr>
              <a:t>:</a:t>
            </a:r>
          </a:p>
          <a:p>
            <a:pPr marL="341313" indent="-341313" algn="just"/>
            <a:r>
              <a:rPr lang="en-US" dirty="0">
                <a:solidFill>
                  <a:srgbClr val="003875"/>
                </a:solidFill>
              </a:rPr>
              <a:t>Identify who is covered and what is covered as Indirect losses under your Subcontractor Default Insurance (SDI) policy.</a:t>
            </a:r>
          </a:p>
          <a:p>
            <a:pPr marL="341313" indent="-341313" algn="just"/>
            <a:r>
              <a:rPr lang="en-US" dirty="0">
                <a:solidFill>
                  <a:srgbClr val="003875"/>
                </a:solidFill>
              </a:rPr>
              <a:t>Identify who is covered and what is covered as Soft cost losses under your Builders Risk Insurance policy.</a:t>
            </a:r>
          </a:p>
          <a:p>
            <a:pPr marL="341313" indent="-341313" algn="just"/>
            <a:r>
              <a:rPr lang="en-US" dirty="0">
                <a:solidFill>
                  <a:srgbClr val="003875"/>
                </a:solidFill>
              </a:rPr>
              <a:t>How non-stakeholders may impact recovery of time related “Soft” costs.</a:t>
            </a:r>
          </a:p>
          <a:p>
            <a:pPr marL="341313" indent="-341313" algn="just"/>
            <a:r>
              <a:rPr lang="en-US" dirty="0">
                <a:solidFill>
                  <a:srgbClr val="003875"/>
                </a:solidFill>
              </a:rPr>
              <a:t>Learn what insurance companies don’t tell you about recovering time related costs under your SDI and BRI policies.</a:t>
            </a:r>
          </a:p>
          <a:p>
            <a:pPr marL="341313" indent="-341313" algn="just"/>
            <a:r>
              <a:rPr lang="en-US" dirty="0">
                <a:solidFill>
                  <a:srgbClr val="003875"/>
                </a:solidFill>
              </a:rPr>
              <a:t>Learn the fundamental of three AACEi Forensic scheduling methods to assist in the recovery of time related “Indirect” and “Soft” costs under your SDI and BRI policies.</a:t>
            </a:r>
          </a:p>
        </p:txBody>
      </p:sp>
      <p:sp>
        <p:nvSpPr>
          <p:cNvPr id="4" name="Slide Number Placeholder 3">
            <a:extLst>
              <a:ext uri="{FF2B5EF4-FFF2-40B4-BE49-F238E27FC236}">
                <a16:creationId xmlns:a16="http://schemas.microsoft.com/office/drawing/2014/main" xmlns="" id="{A39E2CC3-B13D-4EA0-961D-796C8DFC4165}"/>
              </a:ext>
            </a:extLst>
          </p:cNvPr>
          <p:cNvSpPr>
            <a:spLocks noGrp="1"/>
          </p:cNvSpPr>
          <p:nvPr>
            <p:ph type="sldNum" sz="quarter" idx="12"/>
          </p:nvPr>
        </p:nvSpPr>
        <p:spPr/>
        <p:txBody>
          <a:bodyPr/>
          <a:lstStyle/>
          <a:p>
            <a:fld id="{722EFE8A-CD63-4BDB-9356-8B0FD6318CBC}" type="slidenum">
              <a:rPr lang="en-US" smtClean="0"/>
              <a:pPr/>
              <a:t>38</a:t>
            </a:fld>
            <a:endParaRPr lang="en-US"/>
          </a:p>
        </p:txBody>
      </p:sp>
      <p:sp>
        <p:nvSpPr>
          <p:cNvPr id="5" name="Slide Number Placeholder 5">
            <a:extLst>
              <a:ext uri="{FF2B5EF4-FFF2-40B4-BE49-F238E27FC236}">
                <a16:creationId xmlns:a16="http://schemas.microsoft.com/office/drawing/2014/main" xmlns="" id="{1BDEED12-C895-47A9-8C9C-12D726E85EEC}"/>
              </a:ext>
            </a:extLst>
          </p:cNvPr>
          <p:cNvSpPr txBox="1">
            <a:spLocks/>
          </p:cNvSpPr>
          <p:nvPr/>
        </p:nvSpPr>
        <p:spPr>
          <a:xfrm>
            <a:off x="8639798" y="328627"/>
            <a:ext cx="403567"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38</a:t>
            </a:fld>
            <a:r>
              <a:rPr lang="en-US" sz="1200" b="1" dirty="0"/>
              <a:t>.</a:t>
            </a:r>
          </a:p>
        </p:txBody>
      </p:sp>
    </p:spTree>
    <p:extLst>
      <p:ext uri="{BB962C8B-B14F-4D97-AF65-F5344CB8AC3E}">
        <p14:creationId xmlns:p14="http://schemas.microsoft.com/office/powerpoint/2010/main" xmlns="" val="1021114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CPE Code Word – </a:t>
            </a:r>
            <a:r>
              <a:rPr lang="en-US" sz="4400" smtClean="0"/>
              <a:t>“oasis”</a:t>
            </a:r>
            <a:endParaRPr lang="en-US" sz="4400"/>
          </a:p>
        </p:txBody>
      </p:sp>
      <p:sp>
        <p:nvSpPr>
          <p:cNvPr id="4" name="Slide Number Placeholder 3"/>
          <p:cNvSpPr>
            <a:spLocks noGrp="1"/>
          </p:cNvSpPr>
          <p:nvPr>
            <p:ph type="sldNum" sz="quarter" idx="12"/>
          </p:nvPr>
        </p:nvSpPr>
        <p:spPr/>
        <p:txBody>
          <a:bodyPr/>
          <a:lstStyle/>
          <a:p>
            <a:fld id="{722EFE8A-CD63-4BDB-9356-8B0FD6318CBC}"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TextBox 10">
            <a:extLst>
              <a:ext uri="{FF2B5EF4-FFF2-40B4-BE49-F238E27FC236}">
                <a16:creationId xmlns:a16="http://schemas.microsoft.com/office/drawing/2014/main" xmlns="" id="{AC0482CC-C8DC-4F72-B22A-B87E389036D0}"/>
              </a:ext>
            </a:extLst>
          </p:cNvPr>
          <p:cNvSpPr txBox="1"/>
          <p:nvPr/>
        </p:nvSpPr>
        <p:spPr>
          <a:xfrm>
            <a:off x="3015814" y="941834"/>
            <a:ext cx="3112391" cy="584775"/>
          </a:xfrm>
          <a:prstGeom prst="rect">
            <a:avLst/>
          </a:prstGeom>
          <a:noFill/>
        </p:spPr>
        <p:txBody>
          <a:bodyPr wrap="none" rtlCol="0">
            <a:spAutoFit/>
          </a:bodyPr>
          <a:lstStyle/>
          <a:p>
            <a:pPr algn="ctr"/>
            <a:r>
              <a:rPr lang="en-US" sz="3200" b="1" u="sng" dirty="0">
                <a:solidFill>
                  <a:srgbClr val="003875"/>
                </a:solidFill>
              </a:rPr>
              <a:t>What is covered?</a:t>
            </a:r>
            <a:endParaRPr lang="en-US" sz="2400" b="1" u="sng" dirty="0">
              <a:solidFill>
                <a:srgbClr val="003875"/>
              </a:solidFill>
            </a:endParaRPr>
          </a:p>
        </p:txBody>
      </p:sp>
      <p:sp>
        <p:nvSpPr>
          <p:cNvPr id="12" name="Text Placeholder 2">
            <a:extLst>
              <a:ext uri="{FF2B5EF4-FFF2-40B4-BE49-F238E27FC236}">
                <a16:creationId xmlns:a16="http://schemas.microsoft.com/office/drawing/2014/main" xmlns="" id="{C9AEA6AA-5CA5-407E-9EF2-A73C4900D05B}"/>
              </a:ext>
            </a:extLst>
          </p:cNvPr>
          <p:cNvSpPr txBox="1">
            <a:spLocks/>
          </p:cNvSpPr>
          <p:nvPr/>
        </p:nvSpPr>
        <p:spPr bwMode="auto">
          <a:xfrm>
            <a:off x="457200" y="1541600"/>
            <a:ext cx="8229600"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marL="0" indent="0">
              <a:buNone/>
            </a:pPr>
            <a:r>
              <a:rPr lang="en-US" altLang="en-US" b="1" dirty="0">
                <a:solidFill>
                  <a:srgbClr val="003875"/>
                </a:solidFill>
                <a:ea typeface="ＭＳ Ｐゴシック" charset="-128"/>
                <a:cs typeface="ＭＳ Ｐゴシック" charset="-128"/>
              </a:rPr>
              <a:t>Generally</a:t>
            </a:r>
          </a:p>
          <a:p>
            <a:r>
              <a:rPr lang="en-US" altLang="en-US" sz="2400" b="1" u="sng" dirty="0">
                <a:solidFill>
                  <a:srgbClr val="003875"/>
                </a:solidFill>
                <a:ea typeface="ＭＳ Ｐゴシック" charset="-128"/>
                <a:cs typeface="ＭＳ Ｐゴシック" charset="-128"/>
              </a:rPr>
              <a:t>Subcontractor Default Insurance</a:t>
            </a:r>
            <a:r>
              <a:rPr lang="en-US" altLang="en-US" sz="2400" dirty="0">
                <a:solidFill>
                  <a:srgbClr val="003875"/>
                </a:solidFill>
                <a:ea typeface="ＭＳ Ｐゴシック" charset="-128"/>
                <a:cs typeface="ＭＳ Ｐゴシック" charset="-128"/>
              </a:rPr>
              <a:t>: Completion of defaulting subcontractor’s contract scope of work, rework caused by defaulting subcontractor, legal &amp; professional consulting costs, and delay related costs (LDs, Extended OH, Acceleration, etc.)</a:t>
            </a:r>
          </a:p>
          <a:p>
            <a:r>
              <a:rPr lang="en-US" altLang="en-US" sz="2400" b="1" u="sng" dirty="0">
                <a:solidFill>
                  <a:srgbClr val="003875"/>
                </a:solidFill>
                <a:ea typeface="ＭＳ Ｐゴシック" charset="-128"/>
                <a:cs typeface="ＭＳ Ｐゴシック" charset="-128"/>
              </a:rPr>
              <a:t>Builders Risk Insurance</a:t>
            </a:r>
            <a:r>
              <a:rPr lang="en-US" altLang="en-US" sz="2400" dirty="0">
                <a:solidFill>
                  <a:srgbClr val="003875"/>
                </a:solidFill>
                <a:ea typeface="ＭＳ Ｐゴシック" charset="-128"/>
                <a:cs typeface="ＭＳ Ｐゴシック" charset="-128"/>
              </a:rPr>
              <a:t>:  Property replacement and repair due to covered loss, business and economic losses, legal &amp; professional consulting costs, and delay related losses (LDs, Extended OH, Acceleration, etc.)</a:t>
            </a:r>
            <a:endParaRPr lang="en-US" altLang="en-US" sz="1600" dirty="0">
              <a:solidFill>
                <a:srgbClr val="003875"/>
              </a:solidFill>
              <a:ea typeface="ＭＳ Ｐゴシック" charset="-128"/>
              <a:cs typeface="ＭＳ Ｐゴシック" charset="-128"/>
            </a:endParaRP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4</a:t>
            </a:fld>
            <a:r>
              <a:rPr lang="en-US" sz="1200" b="1" dirty="0"/>
              <a:t>.</a:t>
            </a:r>
          </a:p>
        </p:txBody>
      </p:sp>
    </p:spTree>
    <p:extLst>
      <p:ext uri="{BB962C8B-B14F-4D97-AF65-F5344CB8AC3E}">
        <p14:creationId xmlns:p14="http://schemas.microsoft.com/office/powerpoint/2010/main" xmlns="" val="805956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Text Placeholder 2">
            <a:extLst>
              <a:ext uri="{FF2B5EF4-FFF2-40B4-BE49-F238E27FC236}">
                <a16:creationId xmlns:a16="http://schemas.microsoft.com/office/drawing/2014/main" xmlns="" id="{D4BE6A3D-9DB7-4072-92EB-493D4D96EB05}"/>
              </a:ext>
            </a:extLst>
          </p:cNvPr>
          <p:cNvSpPr txBox="1">
            <a:spLocks/>
          </p:cNvSpPr>
          <p:nvPr/>
        </p:nvSpPr>
        <p:spPr bwMode="auto">
          <a:xfrm>
            <a:off x="457200" y="1541600"/>
            <a:ext cx="8229600"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marL="0" indent="0">
              <a:spcBef>
                <a:spcPts val="900"/>
              </a:spcBef>
              <a:buNone/>
            </a:pPr>
            <a:r>
              <a:rPr lang="en-US" altLang="en-US" b="1" dirty="0">
                <a:solidFill>
                  <a:srgbClr val="003875"/>
                </a:solidFill>
                <a:ea typeface="ＭＳ Ｐゴシック" charset="-128"/>
                <a:cs typeface="ＭＳ Ｐゴシック" charset="-128"/>
              </a:rPr>
              <a:t>Generally</a:t>
            </a:r>
            <a:endParaRPr lang="en-US" altLang="en-US" dirty="0">
              <a:solidFill>
                <a:srgbClr val="003875"/>
              </a:solidFill>
              <a:ea typeface="ＭＳ Ｐゴシック" charset="-128"/>
              <a:cs typeface="ＭＳ Ｐゴシック" charset="-128"/>
            </a:endParaRPr>
          </a:p>
          <a:p>
            <a:pPr eaLnBrk="1" hangingPunct="1">
              <a:spcBef>
                <a:spcPts val="900"/>
              </a:spcBef>
            </a:pPr>
            <a:r>
              <a:rPr lang="en-US" altLang="en-US" sz="2400" dirty="0">
                <a:solidFill>
                  <a:srgbClr val="003875"/>
                </a:solidFill>
                <a:ea typeface="ＭＳ Ｐゴシック" charset="-128"/>
                <a:cs typeface="ＭＳ Ｐゴシック" charset="-128"/>
              </a:rPr>
              <a:t>Subcontractor Default Insurance (SDI) indemnifies Insured for losses due to subcontractor default</a:t>
            </a:r>
          </a:p>
          <a:p>
            <a:pPr eaLnBrk="1" hangingPunct="1">
              <a:spcBef>
                <a:spcPts val="900"/>
              </a:spcBef>
            </a:pPr>
            <a:r>
              <a:rPr lang="en-US" altLang="en-US" sz="2400" dirty="0">
                <a:solidFill>
                  <a:srgbClr val="003875"/>
                </a:solidFill>
                <a:ea typeface="ＭＳ Ｐゴシック" charset="-128"/>
                <a:cs typeface="ＭＳ Ｐゴシック" charset="-128"/>
              </a:rPr>
              <a:t>Insured can recover losses for “Direct” &amp; “Indirect” costs attributable to the subcontractor </a:t>
            </a:r>
            <a:r>
              <a:rPr lang="en-US" altLang="en-US" sz="2800" dirty="0">
                <a:solidFill>
                  <a:srgbClr val="003875"/>
                </a:solidFill>
                <a:ea typeface="ＭＳ Ｐゴシック" charset="-128"/>
                <a:cs typeface="ＭＳ Ｐゴシック" charset="-128"/>
              </a:rPr>
              <a:t>default</a:t>
            </a:r>
          </a:p>
          <a:p>
            <a:pPr lvl="1" eaLnBrk="1" hangingPunct="1">
              <a:spcBef>
                <a:spcPts val="900"/>
              </a:spcBef>
            </a:pPr>
            <a:r>
              <a:rPr lang="en-US" altLang="en-US" sz="2000" b="1" dirty="0">
                <a:solidFill>
                  <a:srgbClr val="003875"/>
                </a:solidFill>
                <a:ea typeface="ＭＳ Ｐゴシック" charset="-128"/>
                <a:cs typeface="ＭＳ Ｐゴシック" charset="-128"/>
              </a:rPr>
              <a:t>Direct costs</a:t>
            </a:r>
            <a:r>
              <a:rPr lang="en-US" altLang="en-US" sz="2000" dirty="0">
                <a:solidFill>
                  <a:srgbClr val="003875"/>
                </a:solidFill>
                <a:ea typeface="ＭＳ Ｐゴシック" charset="-128"/>
                <a:cs typeface="ＭＳ Ｐゴシック" charset="-128"/>
              </a:rPr>
              <a:t> = costs directly attributable to the default to complete subcontractor’s work; correct subcontractor’s non-conforming work, unpaid vendor costs, legal costs, professional costs</a:t>
            </a:r>
          </a:p>
          <a:p>
            <a:pPr lvl="1" eaLnBrk="1" hangingPunct="1">
              <a:spcBef>
                <a:spcPts val="900"/>
              </a:spcBef>
            </a:pPr>
            <a:r>
              <a:rPr lang="en-US" altLang="en-US" sz="2000" b="1" dirty="0">
                <a:solidFill>
                  <a:srgbClr val="003875"/>
                </a:solidFill>
                <a:ea typeface="ＭＳ Ｐゴシック" charset="-128"/>
                <a:cs typeface="ＭＳ Ｐゴシック" charset="-128"/>
              </a:rPr>
              <a:t>Indirect costs</a:t>
            </a:r>
            <a:r>
              <a:rPr lang="en-US" altLang="en-US" sz="2000" dirty="0">
                <a:solidFill>
                  <a:srgbClr val="003875"/>
                </a:solidFill>
                <a:ea typeface="ＭＳ Ｐゴシック" charset="-128"/>
                <a:cs typeface="ＭＳ Ｐゴシック" charset="-128"/>
              </a:rPr>
              <a:t> = Time related delay costs - LDs or actual damages, acceleration (OT), extended overhead (time or delay related costs), Cost of Money</a:t>
            </a:r>
          </a:p>
        </p:txBody>
      </p:sp>
      <p:sp>
        <p:nvSpPr>
          <p:cNvPr id="12" name="TextBox 11">
            <a:extLst>
              <a:ext uri="{FF2B5EF4-FFF2-40B4-BE49-F238E27FC236}">
                <a16:creationId xmlns:a16="http://schemas.microsoft.com/office/drawing/2014/main" xmlns="" id="{9A7E4550-B513-4069-86E4-204D8BA341B6}"/>
              </a:ext>
            </a:extLst>
          </p:cNvPr>
          <p:cNvSpPr txBox="1"/>
          <p:nvPr/>
        </p:nvSpPr>
        <p:spPr>
          <a:xfrm>
            <a:off x="3045400" y="941834"/>
            <a:ext cx="3053208" cy="523220"/>
          </a:xfrm>
          <a:prstGeom prst="rect">
            <a:avLst/>
          </a:prstGeom>
          <a:noFill/>
        </p:spPr>
        <p:txBody>
          <a:bodyPr wrap="none" rtlCol="0">
            <a:spAutoFit/>
          </a:bodyPr>
          <a:lstStyle/>
          <a:p>
            <a:pPr algn="ctr"/>
            <a:r>
              <a:rPr lang="en-US" sz="2800" b="1" u="sng" dirty="0">
                <a:solidFill>
                  <a:srgbClr val="003875"/>
                </a:solidFill>
              </a:rPr>
              <a:t>SDI Cost Categories</a:t>
            </a:r>
          </a:p>
        </p:txBody>
      </p:sp>
      <p:sp>
        <p:nvSpPr>
          <p:cNvPr id="13" name="Slide Number Placeholder 5">
            <a:extLst>
              <a:ext uri="{FF2B5EF4-FFF2-40B4-BE49-F238E27FC236}">
                <a16:creationId xmlns:a16="http://schemas.microsoft.com/office/drawing/2014/main" xmlns="" id="{D1620EEB-A071-47F7-85B5-45E6D4432655}"/>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5</a:t>
            </a:fld>
            <a:r>
              <a:rPr lang="en-US" sz="1200" b="1" dirty="0"/>
              <a:t>.</a:t>
            </a:r>
          </a:p>
        </p:txBody>
      </p:sp>
    </p:spTree>
    <p:extLst>
      <p:ext uri="{BB962C8B-B14F-4D97-AF65-F5344CB8AC3E}">
        <p14:creationId xmlns:p14="http://schemas.microsoft.com/office/powerpoint/2010/main" xmlns="" val="398850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6</a:t>
            </a:fld>
            <a:r>
              <a:rPr lang="en-US" sz="1200" b="1" dirty="0"/>
              <a:t>.</a:t>
            </a:r>
          </a:p>
        </p:txBody>
      </p:sp>
      <p:sp>
        <p:nvSpPr>
          <p:cNvPr id="2" name="Rectangle 1">
            <a:extLst>
              <a:ext uri="{FF2B5EF4-FFF2-40B4-BE49-F238E27FC236}">
                <a16:creationId xmlns:a16="http://schemas.microsoft.com/office/drawing/2014/main" xmlns="" id="{5BFB4127-8376-4D1C-9631-07E381C38EAB}"/>
              </a:ext>
            </a:extLst>
          </p:cNvPr>
          <p:cNvSpPr/>
          <p:nvPr/>
        </p:nvSpPr>
        <p:spPr>
          <a:xfrm>
            <a:off x="315694" y="2740390"/>
            <a:ext cx="4257892" cy="2339102"/>
          </a:xfrm>
          <a:prstGeom prst="rect">
            <a:avLst/>
          </a:prstGeom>
        </p:spPr>
        <p:txBody>
          <a:bodyPr wrap="square">
            <a:spAutoFit/>
          </a:bodyPr>
          <a:lstStyle/>
          <a:p>
            <a:pPr algn="ctr"/>
            <a:r>
              <a:rPr lang="en-US" sz="1400" b="1" u="sng" dirty="0">
                <a:solidFill>
                  <a:srgbClr val="003875"/>
                </a:solidFill>
                <a:latin typeface="Arial" panose="020B0604020202020204" pitchFamily="34" charset="0"/>
              </a:rPr>
              <a:t>Cove Programs</a:t>
            </a:r>
          </a:p>
          <a:p>
            <a:pPr algn="just"/>
            <a:r>
              <a:rPr lang="en-US" sz="1200" dirty="0">
                <a:solidFill>
                  <a:srgbClr val="003875"/>
                </a:solidFill>
                <a:latin typeface="Arial" panose="020B0604020202020204" pitchFamily="34" charset="0"/>
              </a:rPr>
              <a:t>k. </a:t>
            </a:r>
            <a:r>
              <a:rPr lang="en-US" sz="1200" b="1" dirty="0">
                <a:solidFill>
                  <a:srgbClr val="003875"/>
                </a:solidFill>
                <a:latin typeface="Arial" panose="020B0604020202020204" pitchFamily="34" charset="0"/>
              </a:rPr>
              <a:t>Indirect Costs </a:t>
            </a:r>
            <a:r>
              <a:rPr lang="en-US" sz="1200" dirty="0">
                <a:solidFill>
                  <a:srgbClr val="003875"/>
                </a:solidFill>
                <a:latin typeface="Arial" panose="020B0604020202020204" pitchFamily="34" charset="0"/>
              </a:rPr>
              <a:t>mean damages, costs and expenses incurred and paid by you caused by, arising from or relating to a </a:t>
            </a:r>
            <a:r>
              <a:rPr lang="en-US" sz="1200" b="1" dirty="0">
                <a:solidFill>
                  <a:srgbClr val="003875"/>
                </a:solidFill>
                <a:latin typeface="Arial" panose="020B0604020202020204" pitchFamily="34" charset="0"/>
              </a:rPr>
              <a:t>Default of Performance </a:t>
            </a:r>
            <a:r>
              <a:rPr lang="en-US" sz="1200" dirty="0">
                <a:solidFill>
                  <a:srgbClr val="003875"/>
                </a:solidFill>
                <a:latin typeface="Arial" panose="020B0604020202020204" pitchFamily="34" charset="0"/>
              </a:rPr>
              <a:t>of a </a:t>
            </a:r>
            <a:r>
              <a:rPr lang="en-US" sz="1200" b="1" dirty="0">
                <a:solidFill>
                  <a:srgbClr val="003875"/>
                </a:solidFill>
                <a:latin typeface="Arial" panose="020B0604020202020204" pitchFamily="34" charset="0"/>
              </a:rPr>
              <a:t>Subcontractor </a:t>
            </a:r>
            <a:r>
              <a:rPr lang="en-US" sz="1200" dirty="0">
                <a:solidFill>
                  <a:srgbClr val="003875"/>
                </a:solidFill>
                <a:latin typeface="Arial" panose="020B0604020202020204" pitchFamily="34" charset="0"/>
              </a:rPr>
              <a:t>and that are </a:t>
            </a:r>
            <a:r>
              <a:rPr lang="en-US" sz="1200" dirty="0">
                <a:solidFill>
                  <a:srgbClr val="003875"/>
                </a:solidFill>
                <a:highlight>
                  <a:srgbClr val="FFFF00"/>
                </a:highlight>
                <a:latin typeface="Arial" panose="020B0604020202020204" pitchFamily="34" charset="0"/>
              </a:rPr>
              <a:t>not specifically included in </a:t>
            </a:r>
            <a:r>
              <a:rPr lang="en-US" sz="1200" b="1" dirty="0">
                <a:solidFill>
                  <a:srgbClr val="003875"/>
                </a:solidFill>
                <a:highlight>
                  <a:srgbClr val="FFFF00"/>
                </a:highlight>
                <a:latin typeface="Arial" panose="020B0604020202020204" pitchFamily="34" charset="0"/>
              </a:rPr>
              <a:t>Direct Costs</a:t>
            </a:r>
            <a:r>
              <a:rPr lang="en-US" sz="1200" b="1" dirty="0">
                <a:solidFill>
                  <a:srgbClr val="003875"/>
                </a:solidFill>
                <a:latin typeface="Arial" panose="020B0604020202020204" pitchFamily="34" charset="0"/>
              </a:rPr>
              <a:t>. </a:t>
            </a:r>
            <a:r>
              <a:rPr lang="en-US" sz="1200" dirty="0">
                <a:solidFill>
                  <a:srgbClr val="003875"/>
                </a:solidFill>
                <a:highlight>
                  <a:srgbClr val="FFFF00"/>
                </a:highlight>
                <a:latin typeface="Arial" panose="020B0604020202020204" pitchFamily="34" charset="0"/>
              </a:rPr>
              <a:t>By way of example</a:t>
            </a:r>
            <a:r>
              <a:rPr lang="en-US" sz="1200" dirty="0">
                <a:solidFill>
                  <a:srgbClr val="003875"/>
                </a:solidFill>
                <a:latin typeface="Arial" panose="020B0604020202020204" pitchFamily="34" charset="0"/>
              </a:rPr>
              <a:t>, </a:t>
            </a:r>
            <a:r>
              <a:rPr lang="en-US" sz="1200" b="1" dirty="0">
                <a:solidFill>
                  <a:srgbClr val="003875"/>
                </a:solidFill>
                <a:highlight>
                  <a:srgbClr val="FFFF00"/>
                </a:highlight>
                <a:latin typeface="Arial" panose="020B0604020202020204" pitchFamily="34" charset="0"/>
              </a:rPr>
              <a:t>Indirect Costs </a:t>
            </a:r>
            <a:r>
              <a:rPr lang="en-US" sz="1200" dirty="0">
                <a:solidFill>
                  <a:srgbClr val="003875"/>
                </a:solidFill>
                <a:highlight>
                  <a:srgbClr val="FFFF00"/>
                </a:highlight>
                <a:latin typeface="Arial" panose="020B0604020202020204" pitchFamily="34" charset="0"/>
              </a:rPr>
              <a:t>include but are not limited to liquidated damages, delay costs incurred by the </a:t>
            </a:r>
            <a:r>
              <a:rPr lang="en-US" sz="1200" b="1" dirty="0">
                <a:solidFill>
                  <a:srgbClr val="003875"/>
                </a:solidFill>
                <a:highlight>
                  <a:srgbClr val="FFFF00"/>
                </a:highlight>
                <a:latin typeface="Arial" panose="020B0604020202020204" pitchFamily="34" charset="0"/>
              </a:rPr>
              <a:t>Insured's </a:t>
            </a:r>
            <a:r>
              <a:rPr lang="en-US" sz="1200" dirty="0">
                <a:solidFill>
                  <a:srgbClr val="003875"/>
                </a:solidFill>
                <a:highlight>
                  <a:srgbClr val="FFFF00"/>
                </a:highlight>
                <a:latin typeface="Arial" panose="020B0604020202020204" pitchFamily="34" charset="0"/>
              </a:rPr>
              <a:t>own workforce, the project owner or other subcontractors, productivity impacts to the </a:t>
            </a:r>
            <a:r>
              <a:rPr lang="en-US" sz="1200" b="1" dirty="0">
                <a:solidFill>
                  <a:srgbClr val="003875"/>
                </a:solidFill>
                <a:highlight>
                  <a:srgbClr val="FFFF00"/>
                </a:highlight>
                <a:latin typeface="Arial" panose="020B0604020202020204" pitchFamily="34" charset="0"/>
              </a:rPr>
              <a:t>Insured's </a:t>
            </a:r>
            <a:r>
              <a:rPr lang="en-US" sz="1200" dirty="0">
                <a:solidFill>
                  <a:srgbClr val="003875"/>
                </a:solidFill>
                <a:highlight>
                  <a:srgbClr val="FFFF00"/>
                </a:highlight>
                <a:latin typeface="Arial" panose="020B0604020202020204" pitchFamily="34" charset="0"/>
              </a:rPr>
              <a:t>own workforce or that of other subcontractors, and legal expenses paid to defend wrongful termination claims brought by a defaulted </a:t>
            </a:r>
            <a:r>
              <a:rPr lang="en-US" sz="1200" b="1" dirty="0">
                <a:solidFill>
                  <a:srgbClr val="003875"/>
                </a:solidFill>
                <a:highlight>
                  <a:srgbClr val="FFFF00"/>
                </a:highlight>
                <a:latin typeface="Arial" panose="020B0604020202020204" pitchFamily="34" charset="0"/>
              </a:rPr>
              <a:t>Subcontractor</a:t>
            </a:r>
            <a:r>
              <a:rPr lang="en-US" sz="1200" b="1" dirty="0">
                <a:solidFill>
                  <a:srgbClr val="003875"/>
                </a:solidFill>
                <a:latin typeface="Arial" panose="020B0604020202020204" pitchFamily="34" charset="0"/>
              </a:rPr>
              <a:t>.</a:t>
            </a:r>
          </a:p>
        </p:txBody>
      </p:sp>
      <p:sp>
        <p:nvSpPr>
          <p:cNvPr id="4" name="Rectangle 3">
            <a:extLst>
              <a:ext uri="{FF2B5EF4-FFF2-40B4-BE49-F238E27FC236}">
                <a16:creationId xmlns:a16="http://schemas.microsoft.com/office/drawing/2014/main" xmlns="" id="{BCB14745-731D-4AF0-83B7-FA59A693250F}"/>
              </a:ext>
            </a:extLst>
          </p:cNvPr>
          <p:cNvSpPr/>
          <p:nvPr/>
        </p:nvSpPr>
        <p:spPr>
          <a:xfrm>
            <a:off x="4711769" y="2749034"/>
            <a:ext cx="4143374" cy="1785104"/>
          </a:xfrm>
          <a:prstGeom prst="rect">
            <a:avLst/>
          </a:prstGeom>
        </p:spPr>
        <p:txBody>
          <a:bodyPr wrap="square">
            <a:spAutoFit/>
          </a:bodyPr>
          <a:lstStyle/>
          <a:p>
            <a:pPr algn="ctr"/>
            <a:r>
              <a:rPr lang="en-US" sz="1400" b="1" u="sng" dirty="0">
                <a:solidFill>
                  <a:srgbClr val="003875"/>
                </a:solidFill>
                <a:latin typeface="Arial" panose="020B0604020202020204" pitchFamily="34" charset="0"/>
              </a:rPr>
              <a:t>XL</a:t>
            </a:r>
          </a:p>
          <a:p>
            <a:r>
              <a:rPr lang="en-US" sz="1200" dirty="0">
                <a:solidFill>
                  <a:srgbClr val="003875"/>
                </a:solidFill>
                <a:latin typeface="Arial" panose="020B0604020202020204" pitchFamily="34" charset="0"/>
              </a:rPr>
              <a:t>f.  </a:t>
            </a:r>
            <a:r>
              <a:rPr lang="en-US" sz="1200" b="1" dirty="0">
                <a:solidFill>
                  <a:srgbClr val="003875"/>
                </a:solidFill>
                <a:latin typeface="Arial" panose="020B0604020202020204" pitchFamily="34" charset="0"/>
              </a:rPr>
              <a:t>Indirect Costs </a:t>
            </a:r>
            <a:r>
              <a:rPr lang="en-US" sz="1200" dirty="0">
                <a:solidFill>
                  <a:srgbClr val="003875"/>
                </a:solidFill>
                <a:latin typeface="Arial" panose="020B0604020202020204" pitchFamily="34" charset="0"/>
              </a:rPr>
              <a:t>mean costs and expenses paid by the </a:t>
            </a:r>
            <a:r>
              <a:rPr lang="en-US" sz="1200" b="1" dirty="0">
                <a:solidFill>
                  <a:srgbClr val="003875"/>
                </a:solidFill>
                <a:latin typeface="Arial" panose="020B0604020202020204" pitchFamily="34" charset="0"/>
              </a:rPr>
              <a:t>Insured </a:t>
            </a:r>
            <a:r>
              <a:rPr lang="en-US" sz="1200" dirty="0">
                <a:solidFill>
                  <a:srgbClr val="003875"/>
                </a:solidFill>
                <a:latin typeface="Arial" panose="020B0604020202020204" pitchFamily="34" charset="0"/>
              </a:rPr>
              <a:t>to the extent caused by a </a:t>
            </a:r>
            <a:r>
              <a:rPr lang="en-US" sz="1200" b="1" dirty="0">
                <a:solidFill>
                  <a:srgbClr val="003875"/>
                </a:solidFill>
                <a:latin typeface="Arial" panose="020B0604020202020204" pitchFamily="34" charset="0"/>
              </a:rPr>
              <a:t>Default of Performance </a:t>
            </a:r>
            <a:r>
              <a:rPr lang="en-US" sz="1200" dirty="0">
                <a:solidFill>
                  <a:srgbClr val="003875"/>
                </a:solidFill>
                <a:latin typeface="Arial" panose="020B0604020202020204" pitchFamily="34" charset="0"/>
              </a:rPr>
              <a:t>of a </a:t>
            </a:r>
            <a:r>
              <a:rPr lang="en-US" sz="1200" b="1" dirty="0">
                <a:solidFill>
                  <a:srgbClr val="003875"/>
                </a:solidFill>
                <a:latin typeface="Arial" panose="020B0604020202020204" pitchFamily="34" charset="0"/>
              </a:rPr>
              <a:t>Subcontractor/Supplier </a:t>
            </a:r>
            <a:r>
              <a:rPr lang="en-US" sz="1200" dirty="0">
                <a:solidFill>
                  <a:srgbClr val="003875"/>
                </a:solidFill>
                <a:latin typeface="Arial" panose="020B0604020202020204" pitchFamily="34" charset="0"/>
              </a:rPr>
              <a:t>and that are not specifically included in Definition </a:t>
            </a:r>
            <a:r>
              <a:rPr lang="en-US" sz="1200" b="1" dirty="0" err="1">
                <a:solidFill>
                  <a:srgbClr val="003875"/>
                </a:solidFill>
                <a:latin typeface="Arial" panose="020B0604020202020204" pitchFamily="34" charset="0"/>
              </a:rPr>
              <a:t>i</a:t>
            </a:r>
            <a:r>
              <a:rPr lang="en-US" sz="1200" b="1" dirty="0">
                <a:solidFill>
                  <a:srgbClr val="003875"/>
                </a:solidFill>
                <a:latin typeface="Arial" panose="020B0604020202020204" pitchFamily="34" charset="0"/>
              </a:rPr>
              <a:t>. Loss, </a:t>
            </a:r>
            <a:r>
              <a:rPr lang="en-US" sz="1200" dirty="0">
                <a:solidFill>
                  <a:srgbClr val="003875"/>
                </a:solidFill>
                <a:latin typeface="Arial" panose="020B0604020202020204" pitchFamily="34" charset="0"/>
              </a:rPr>
              <a:t>Items (1) through (4). </a:t>
            </a:r>
            <a:r>
              <a:rPr lang="en-US" sz="1200" b="1" dirty="0">
                <a:solidFill>
                  <a:srgbClr val="003875"/>
                </a:solidFill>
                <a:highlight>
                  <a:srgbClr val="FFFF00"/>
                </a:highlight>
                <a:latin typeface="Arial" panose="020B0604020202020204" pitchFamily="34" charset="0"/>
              </a:rPr>
              <a:t>Indirect Costs </a:t>
            </a:r>
            <a:r>
              <a:rPr lang="en-US" sz="1200" dirty="0">
                <a:solidFill>
                  <a:srgbClr val="003875"/>
                </a:solidFill>
                <a:highlight>
                  <a:srgbClr val="FFFF00"/>
                </a:highlight>
                <a:latin typeface="Arial" panose="020B0604020202020204" pitchFamily="34" charset="0"/>
              </a:rPr>
              <a:t>include, but are not limited to, those costs and expenses paid by the </a:t>
            </a:r>
            <a:r>
              <a:rPr lang="en-US" sz="1200" b="1" dirty="0">
                <a:solidFill>
                  <a:srgbClr val="003875"/>
                </a:solidFill>
                <a:highlight>
                  <a:srgbClr val="FFFF00"/>
                </a:highlight>
                <a:latin typeface="Arial" panose="020B0604020202020204" pitchFamily="34" charset="0"/>
              </a:rPr>
              <a:t>Insured </a:t>
            </a:r>
            <a:r>
              <a:rPr lang="en-US" sz="1200" dirty="0">
                <a:solidFill>
                  <a:srgbClr val="003875"/>
                </a:solidFill>
                <a:highlight>
                  <a:srgbClr val="FFFF00"/>
                </a:highlight>
                <a:latin typeface="Arial" panose="020B0604020202020204" pitchFamily="34" charset="0"/>
              </a:rPr>
              <a:t>for liquidated damages, job acceleration, and extended</a:t>
            </a:r>
          </a:p>
          <a:p>
            <a:r>
              <a:rPr lang="en-US" sz="1200" dirty="0">
                <a:solidFill>
                  <a:srgbClr val="003875"/>
                </a:solidFill>
                <a:highlight>
                  <a:srgbClr val="FFFF00"/>
                </a:highlight>
                <a:latin typeface="Arial" panose="020B0604020202020204" pitchFamily="34" charset="0"/>
              </a:rPr>
              <a:t>overhead.</a:t>
            </a:r>
          </a:p>
        </p:txBody>
      </p:sp>
      <p:sp>
        <p:nvSpPr>
          <p:cNvPr id="15" name="TextBox 14">
            <a:extLst>
              <a:ext uri="{FF2B5EF4-FFF2-40B4-BE49-F238E27FC236}">
                <a16:creationId xmlns:a16="http://schemas.microsoft.com/office/drawing/2014/main" xmlns="" id="{35143378-E763-4CA3-91D6-4ECFDCDD86CC}"/>
              </a:ext>
            </a:extLst>
          </p:cNvPr>
          <p:cNvSpPr txBox="1"/>
          <p:nvPr/>
        </p:nvSpPr>
        <p:spPr>
          <a:xfrm>
            <a:off x="2941983" y="896491"/>
            <a:ext cx="3147401" cy="584775"/>
          </a:xfrm>
          <a:prstGeom prst="rect">
            <a:avLst/>
          </a:prstGeom>
          <a:noFill/>
        </p:spPr>
        <p:txBody>
          <a:bodyPr wrap="none" rtlCol="0">
            <a:spAutoFit/>
          </a:bodyPr>
          <a:lstStyle/>
          <a:p>
            <a:pPr algn="ctr"/>
            <a:r>
              <a:rPr lang="en-US" sz="3200" b="1" u="sng" dirty="0">
                <a:solidFill>
                  <a:srgbClr val="003875"/>
                </a:solidFill>
              </a:rPr>
              <a:t>SDI Indirect Costs</a:t>
            </a:r>
            <a:endParaRPr lang="en-US" sz="2400" b="1" u="sng" dirty="0">
              <a:solidFill>
                <a:srgbClr val="003875"/>
              </a:solidFill>
            </a:endParaRPr>
          </a:p>
        </p:txBody>
      </p:sp>
    </p:spTree>
    <p:extLst>
      <p:ext uri="{BB962C8B-B14F-4D97-AF65-F5344CB8AC3E}">
        <p14:creationId xmlns:p14="http://schemas.microsoft.com/office/powerpoint/2010/main" xmlns="" val="81172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7</a:t>
            </a:fld>
            <a:r>
              <a:rPr lang="en-US" sz="1200" b="1" dirty="0"/>
              <a:t>.</a:t>
            </a:r>
          </a:p>
        </p:txBody>
      </p:sp>
      <p:sp>
        <p:nvSpPr>
          <p:cNvPr id="14" name="TextBox 13">
            <a:extLst>
              <a:ext uri="{FF2B5EF4-FFF2-40B4-BE49-F238E27FC236}">
                <a16:creationId xmlns:a16="http://schemas.microsoft.com/office/drawing/2014/main" xmlns="" id="{81B4DF91-4B80-467D-8981-614EFEB2524C}"/>
              </a:ext>
            </a:extLst>
          </p:cNvPr>
          <p:cNvSpPr txBox="1"/>
          <p:nvPr/>
        </p:nvSpPr>
        <p:spPr>
          <a:xfrm>
            <a:off x="2941983" y="896491"/>
            <a:ext cx="3147401" cy="584775"/>
          </a:xfrm>
          <a:prstGeom prst="rect">
            <a:avLst/>
          </a:prstGeom>
          <a:noFill/>
        </p:spPr>
        <p:txBody>
          <a:bodyPr wrap="none" rtlCol="0">
            <a:spAutoFit/>
          </a:bodyPr>
          <a:lstStyle/>
          <a:p>
            <a:pPr algn="ctr"/>
            <a:r>
              <a:rPr lang="en-US" sz="3200" b="1" u="sng" dirty="0">
                <a:solidFill>
                  <a:srgbClr val="003875"/>
                </a:solidFill>
              </a:rPr>
              <a:t>SDI Indirect Costs</a:t>
            </a:r>
            <a:endParaRPr lang="en-US" sz="2400" b="1" u="sng" dirty="0">
              <a:solidFill>
                <a:srgbClr val="003875"/>
              </a:solidFill>
            </a:endParaRPr>
          </a:p>
        </p:txBody>
      </p:sp>
      <p:sp>
        <p:nvSpPr>
          <p:cNvPr id="2" name="Rectangle 1">
            <a:extLst>
              <a:ext uri="{FF2B5EF4-FFF2-40B4-BE49-F238E27FC236}">
                <a16:creationId xmlns:a16="http://schemas.microsoft.com/office/drawing/2014/main" xmlns="" id="{5BFB4127-8376-4D1C-9631-07E381C38EAB}"/>
              </a:ext>
            </a:extLst>
          </p:cNvPr>
          <p:cNvSpPr/>
          <p:nvPr/>
        </p:nvSpPr>
        <p:spPr>
          <a:xfrm>
            <a:off x="273347" y="1692633"/>
            <a:ext cx="4143374" cy="1600438"/>
          </a:xfrm>
          <a:prstGeom prst="rect">
            <a:avLst/>
          </a:prstGeom>
        </p:spPr>
        <p:txBody>
          <a:bodyPr wrap="square">
            <a:spAutoFit/>
          </a:bodyPr>
          <a:lstStyle/>
          <a:p>
            <a:pPr algn="ctr"/>
            <a:r>
              <a:rPr lang="en-US" sz="1400" b="1" u="sng" dirty="0">
                <a:solidFill>
                  <a:srgbClr val="003875"/>
                </a:solidFill>
                <a:latin typeface="Arial" panose="020B0604020202020204" pitchFamily="34" charset="0"/>
                <a:cs typeface="Arial" panose="020B0604020202020204" pitchFamily="34" charset="0"/>
              </a:rPr>
              <a:t>Hudson</a:t>
            </a:r>
          </a:p>
          <a:p>
            <a:pPr algn="just"/>
            <a:r>
              <a:rPr lang="en-US" sz="1200" dirty="0" err="1">
                <a:solidFill>
                  <a:srgbClr val="003875"/>
                </a:solidFill>
                <a:latin typeface="Arial" panose="020B0604020202020204" pitchFamily="34" charset="0"/>
                <a:cs typeface="Arial" panose="020B0604020202020204" pitchFamily="34" charset="0"/>
              </a:rPr>
              <a:t>i</a:t>
            </a:r>
            <a:r>
              <a:rPr lang="en-US" sz="1200" dirty="0">
                <a:solidFill>
                  <a:srgbClr val="003875"/>
                </a:solidFill>
                <a:latin typeface="Arial" panose="020B0604020202020204" pitchFamily="34" charset="0"/>
                <a:cs typeface="Arial" panose="020B0604020202020204" pitchFamily="34" charset="0"/>
              </a:rPr>
              <a:t>. </a:t>
            </a:r>
            <a:r>
              <a:rPr lang="en-US" sz="1200" b="1" dirty="0">
                <a:solidFill>
                  <a:srgbClr val="003875"/>
                </a:solidFill>
                <a:latin typeface="Arial" panose="020B0604020202020204" pitchFamily="34" charset="0"/>
                <a:cs typeface="Arial" panose="020B0604020202020204" pitchFamily="34" charset="0"/>
              </a:rPr>
              <a:t>Indirect Costs </a:t>
            </a:r>
            <a:r>
              <a:rPr lang="en-US" sz="1200" dirty="0">
                <a:solidFill>
                  <a:srgbClr val="003875"/>
                </a:solidFill>
                <a:latin typeface="Arial" panose="020B0604020202020204" pitchFamily="34" charset="0"/>
                <a:cs typeface="Arial" panose="020B0604020202020204" pitchFamily="34" charset="0"/>
              </a:rPr>
              <a:t>means costs and expenses paid by the </a:t>
            </a:r>
            <a:r>
              <a:rPr lang="en-US" sz="1200" b="1" dirty="0">
                <a:solidFill>
                  <a:srgbClr val="003875"/>
                </a:solidFill>
                <a:latin typeface="Arial" panose="020B0604020202020204" pitchFamily="34" charset="0"/>
                <a:cs typeface="Arial" panose="020B0604020202020204" pitchFamily="34" charset="0"/>
              </a:rPr>
              <a:t>Insured </a:t>
            </a:r>
            <a:r>
              <a:rPr lang="en-US" sz="1200" dirty="0">
                <a:solidFill>
                  <a:srgbClr val="003875"/>
                </a:solidFill>
                <a:latin typeface="Arial" panose="020B0604020202020204" pitchFamily="34" charset="0"/>
                <a:cs typeface="Arial" panose="020B0604020202020204" pitchFamily="34" charset="0"/>
              </a:rPr>
              <a:t>to the extent caused by a </a:t>
            </a:r>
            <a:r>
              <a:rPr lang="en-US" sz="1200" b="1" dirty="0">
                <a:solidFill>
                  <a:srgbClr val="003875"/>
                </a:solidFill>
                <a:latin typeface="Arial" panose="020B0604020202020204" pitchFamily="34" charset="0"/>
                <a:cs typeface="Arial" panose="020B0604020202020204" pitchFamily="34" charset="0"/>
              </a:rPr>
              <a:t>Default of Performance </a:t>
            </a:r>
            <a:r>
              <a:rPr lang="en-US" sz="1200" dirty="0">
                <a:solidFill>
                  <a:srgbClr val="003875"/>
                </a:solidFill>
                <a:latin typeface="Arial" panose="020B0604020202020204" pitchFamily="34" charset="0"/>
                <a:cs typeface="Arial" panose="020B0604020202020204" pitchFamily="34" charset="0"/>
              </a:rPr>
              <a:t>of a </a:t>
            </a:r>
            <a:r>
              <a:rPr lang="en-US" sz="1200" b="1" dirty="0">
                <a:solidFill>
                  <a:srgbClr val="003875"/>
                </a:solidFill>
                <a:latin typeface="Arial" panose="020B0604020202020204" pitchFamily="34" charset="0"/>
                <a:cs typeface="Arial" panose="020B0604020202020204" pitchFamily="34" charset="0"/>
              </a:rPr>
              <a:t>Subcontractor / Supplier </a:t>
            </a:r>
            <a:r>
              <a:rPr lang="en-US" sz="1200" dirty="0">
                <a:solidFill>
                  <a:srgbClr val="003875"/>
                </a:solidFill>
                <a:latin typeface="Arial" panose="020B0604020202020204" pitchFamily="34" charset="0"/>
                <a:cs typeface="Arial" panose="020B0604020202020204" pitchFamily="34" charset="0"/>
              </a:rPr>
              <a:t>and that are not specifically included in Definition </a:t>
            </a:r>
            <a:r>
              <a:rPr lang="en-US" sz="1200" b="1" dirty="0">
                <a:solidFill>
                  <a:srgbClr val="003875"/>
                </a:solidFill>
                <a:latin typeface="Arial" panose="020B0604020202020204" pitchFamily="34" charset="0"/>
                <a:cs typeface="Arial" panose="020B0604020202020204" pitchFamily="34" charset="0"/>
              </a:rPr>
              <a:t>g. Direct Costs</a:t>
            </a:r>
            <a:r>
              <a:rPr lang="en-US" sz="1200" dirty="0">
                <a:solidFill>
                  <a:srgbClr val="003875"/>
                </a:solidFill>
                <a:latin typeface="Arial" panose="020B0604020202020204" pitchFamily="34" charset="0"/>
                <a:cs typeface="Arial" panose="020B0604020202020204" pitchFamily="34" charset="0"/>
              </a:rPr>
              <a:t>. </a:t>
            </a:r>
            <a:r>
              <a:rPr lang="en-US" sz="1200" b="1" dirty="0">
                <a:solidFill>
                  <a:srgbClr val="003875"/>
                </a:solidFill>
                <a:highlight>
                  <a:srgbClr val="FFFF00"/>
                </a:highlight>
                <a:latin typeface="Arial" panose="020B0604020202020204" pitchFamily="34" charset="0"/>
                <a:cs typeface="Arial" panose="020B0604020202020204" pitchFamily="34" charset="0"/>
              </a:rPr>
              <a:t>Indirect Costs </a:t>
            </a:r>
            <a:r>
              <a:rPr lang="en-US" sz="1200" dirty="0">
                <a:solidFill>
                  <a:srgbClr val="003875"/>
                </a:solidFill>
                <a:highlight>
                  <a:srgbClr val="FFFF00"/>
                </a:highlight>
                <a:latin typeface="Arial" panose="020B0604020202020204" pitchFamily="34" charset="0"/>
                <a:cs typeface="Arial" panose="020B0604020202020204" pitchFamily="34" charset="0"/>
              </a:rPr>
              <a:t>include, but are not limited to</a:t>
            </a:r>
            <a:r>
              <a:rPr lang="en-US" sz="1200" dirty="0">
                <a:solidFill>
                  <a:srgbClr val="003875"/>
                </a:solidFill>
                <a:latin typeface="Arial" panose="020B0604020202020204" pitchFamily="34" charset="0"/>
                <a:cs typeface="Arial" panose="020B0604020202020204" pitchFamily="34" charset="0"/>
              </a:rPr>
              <a:t>, those costs and expenses paid by the </a:t>
            </a:r>
            <a:r>
              <a:rPr lang="en-US" sz="1200" b="1" dirty="0">
                <a:solidFill>
                  <a:srgbClr val="003875"/>
                </a:solidFill>
                <a:latin typeface="Arial" panose="020B0604020202020204" pitchFamily="34" charset="0"/>
                <a:cs typeface="Arial" panose="020B0604020202020204" pitchFamily="34" charset="0"/>
              </a:rPr>
              <a:t>Insured </a:t>
            </a:r>
            <a:r>
              <a:rPr lang="en-US" sz="1200" dirty="0">
                <a:solidFill>
                  <a:srgbClr val="003875"/>
                </a:solidFill>
                <a:latin typeface="Arial" panose="020B0604020202020204" pitchFamily="34" charset="0"/>
                <a:cs typeface="Arial" panose="020B0604020202020204" pitchFamily="34" charset="0"/>
              </a:rPr>
              <a:t>for </a:t>
            </a:r>
            <a:r>
              <a:rPr lang="en-US" sz="1200" dirty="0">
                <a:solidFill>
                  <a:srgbClr val="003875"/>
                </a:solidFill>
                <a:highlight>
                  <a:srgbClr val="FFFF00"/>
                </a:highlight>
                <a:latin typeface="Arial" panose="020B0604020202020204" pitchFamily="34" charset="0"/>
                <a:cs typeface="Arial" panose="020B0604020202020204" pitchFamily="34" charset="0"/>
              </a:rPr>
              <a:t>liquidated damages, job acceleration, extended overhead.</a:t>
            </a:r>
          </a:p>
        </p:txBody>
      </p:sp>
      <p:sp>
        <p:nvSpPr>
          <p:cNvPr id="15" name="Rectangle 14">
            <a:extLst>
              <a:ext uri="{FF2B5EF4-FFF2-40B4-BE49-F238E27FC236}">
                <a16:creationId xmlns:a16="http://schemas.microsoft.com/office/drawing/2014/main" xmlns="" id="{028F54A7-F597-4939-B6C5-CC5D95140B13}"/>
              </a:ext>
            </a:extLst>
          </p:cNvPr>
          <p:cNvSpPr/>
          <p:nvPr/>
        </p:nvSpPr>
        <p:spPr>
          <a:xfrm>
            <a:off x="4572000" y="1691086"/>
            <a:ext cx="4347903" cy="4524315"/>
          </a:xfrm>
          <a:prstGeom prst="rect">
            <a:avLst/>
          </a:prstGeom>
        </p:spPr>
        <p:txBody>
          <a:bodyPr wrap="square">
            <a:spAutoFit/>
          </a:bodyPr>
          <a:lstStyle/>
          <a:p>
            <a:pPr algn="ctr"/>
            <a:r>
              <a:rPr lang="en-US" sz="1200" b="1" u="sng" dirty="0">
                <a:solidFill>
                  <a:srgbClr val="003875"/>
                </a:solidFill>
                <a:latin typeface="Arial" panose="020B0604020202020204" pitchFamily="34" charset="0"/>
                <a:cs typeface="Arial" panose="020B0604020202020204" pitchFamily="34" charset="0"/>
              </a:rPr>
              <a:t>Zurich 2016</a:t>
            </a:r>
          </a:p>
          <a:p>
            <a:pPr algn="just"/>
            <a:r>
              <a:rPr lang="en-US" sz="1200" dirty="0">
                <a:solidFill>
                  <a:srgbClr val="003875"/>
                </a:solidFill>
                <a:latin typeface="Arial" panose="020B0604020202020204" pitchFamily="34" charset="0"/>
                <a:cs typeface="Arial" panose="020B0604020202020204" pitchFamily="34" charset="0"/>
              </a:rPr>
              <a:t>F.  Indirect Costs means costs and expenses paid by you </a:t>
            </a:r>
            <a:r>
              <a:rPr lang="en-US" sz="1200" dirty="0">
                <a:solidFill>
                  <a:srgbClr val="003875"/>
                </a:solidFill>
                <a:highlight>
                  <a:srgbClr val="FFFF00"/>
                </a:highlight>
                <a:latin typeface="Arial" panose="020B0604020202020204" pitchFamily="34" charset="0"/>
                <a:cs typeface="Arial" panose="020B0604020202020204" pitchFamily="34" charset="0"/>
              </a:rPr>
              <a:t>for time related work and corresponding project(s) delay</a:t>
            </a:r>
            <a:r>
              <a:rPr lang="en-US" sz="1200" dirty="0">
                <a:solidFill>
                  <a:srgbClr val="003875"/>
                </a:solidFill>
                <a:latin typeface="Arial" panose="020B0604020202020204" pitchFamily="34" charset="0"/>
                <a:cs typeface="Arial" panose="020B0604020202020204" pitchFamily="34" charset="0"/>
              </a:rPr>
              <a:t> to the extent caused by and solely attributable to a Default of a Subcontractor under the terms and conditions of a Contract and that are not included in Subsections II.I.1 and 2.  Indirect Costs are subject to the Each Loss Indirect Costs Sublimit of Insurance set forth in the Declarations and </a:t>
            </a:r>
            <a:r>
              <a:rPr lang="en-US" sz="1200" dirty="0">
                <a:solidFill>
                  <a:srgbClr val="003875"/>
                </a:solidFill>
                <a:highlight>
                  <a:srgbClr val="FFFF00"/>
                </a:highlight>
                <a:latin typeface="Arial" panose="020B0604020202020204" pitchFamily="34" charset="0"/>
                <a:cs typeface="Arial" panose="020B0604020202020204" pitchFamily="34" charset="0"/>
              </a:rPr>
              <a:t>include </a:t>
            </a:r>
            <a:r>
              <a:rPr lang="en-US" sz="1200" u="sng" dirty="0">
                <a:solidFill>
                  <a:srgbClr val="003875"/>
                </a:solidFill>
                <a:highlight>
                  <a:srgbClr val="FFFF00"/>
                </a:highlight>
                <a:latin typeface="Arial" panose="020B0604020202020204" pitchFamily="34" charset="0"/>
                <a:cs typeface="Arial" panose="020B0604020202020204" pitchFamily="34" charset="0"/>
              </a:rPr>
              <a:t>job acceleration</a:t>
            </a:r>
            <a:r>
              <a:rPr lang="en-US" sz="1200" dirty="0">
                <a:solidFill>
                  <a:srgbClr val="003875"/>
                </a:solidFill>
                <a:highlight>
                  <a:srgbClr val="FFFF00"/>
                </a:highlight>
                <a:latin typeface="Arial" panose="020B0604020202020204" pitchFamily="34" charset="0"/>
                <a:cs typeface="Arial" panose="020B0604020202020204" pitchFamily="34" charset="0"/>
              </a:rPr>
              <a:t>, </a:t>
            </a:r>
            <a:r>
              <a:rPr lang="en-US" sz="1200" u="sng" dirty="0">
                <a:solidFill>
                  <a:srgbClr val="003875"/>
                </a:solidFill>
                <a:highlight>
                  <a:srgbClr val="FFFF00"/>
                </a:highlight>
                <a:latin typeface="Arial" panose="020B0604020202020204" pitchFamily="34" charset="0"/>
                <a:cs typeface="Arial" panose="020B0604020202020204" pitchFamily="34" charset="0"/>
              </a:rPr>
              <a:t>extended project overhead</a:t>
            </a:r>
            <a:r>
              <a:rPr lang="en-US" sz="1200" dirty="0">
                <a:solidFill>
                  <a:srgbClr val="003875"/>
                </a:solidFill>
                <a:highlight>
                  <a:srgbClr val="FFFF00"/>
                </a:highlight>
                <a:latin typeface="Arial" panose="020B0604020202020204" pitchFamily="34" charset="0"/>
                <a:cs typeface="Arial" panose="020B0604020202020204" pitchFamily="34" charset="0"/>
              </a:rPr>
              <a:t>, </a:t>
            </a:r>
            <a:r>
              <a:rPr lang="en-US" sz="1200" u="sng" dirty="0">
                <a:solidFill>
                  <a:srgbClr val="003875"/>
                </a:solidFill>
                <a:highlight>
                  <a:srgbClr val="FFFF00"/>
                </a:highlight>
                <a:latin typeface="Arial" panose="020B0604020202020204" pitchFamily="34" charset="0"/>
                <a:cs typeface="Arial" panose="020B0604020202020204" pitchFamily="34" charset="0"/>
              </a:rPr>
              <a:t>damages</a:t>
            </a:r>
            <a:r>
              <a:rPr lang="en-US" sz="1200" dirty="0">
                <a:solidFill>
                  <a:srgbClr val="003875"/>
                </a:solidFill>
                <a:highlight>
                  <a:srgbClr val="FFFF00"/>
                </a:highlight>
                <a:latin typeface="Arial" panose="020B0604020202020204" pitchFamily="34" charset="0"/>
                <a:cs typeface="Arial" panose="020B0604020202020204" pitchFamily="34" charset="0"/>
              </a:rPr>
              <a:t>, subject to Subsection III.I., and costs and expenses incurred and paid by you as defined under your contract</a:t>
            </a:r>
            <a:r>
              <a:rPr lang="en-US" sz="1200" dirty="0">
                <a:solidFill>
                  <a:srgbClr val="003875"/>
                </a:solidFill>
                <a:latin typeface="Arial" panose="020B0604020202020204" pitchFamily="34" charset="0"/>
                <a:cs typeface="Arial" panose="020B0604020202020204" pitchFamily="34" charset="0"/>
              </a:rPr>
              <a:t> with your customer to construct the project on which there is a Default by the Subcontractor.  </a:t>
            </a:r>
            <a:r>
              <a:rPr lang="en-US" sz="1200" dirty="0">
                <a:solidFill>
                  <a:srgbClr val="003875"/>
                </a:solidFill>
                <a:highlight>
                  <a:srgbClr val="FFFF00"/>
                </a:highlight>
                <a:latin typeface="Arial" panose="020B0604020202020204" pitchFamily="34" charset="0"/>
                <a:cs typeface="Arial" panose="020B0604020202020204" pitchFamily="34" charset="0"/>
              </a:rPr>
              <a:t>Indirect Costs </a:t>
            </a:r>
            <a:r>
              <a:rPr lang="en-US" sz="1200" u="sng" dirty="0">
                <a:solidFill>
                  <a:srgbClr val="003875"/>
                </a:solidFill>
                <a:highlight>
                  <a:srgbClr val="FFFF00"/>
                </a:highlight>
                <a:latin typeface="Arial" panose="020B0604020202020204" pitchFamily="34" charset="0"/>
                <a:cs typeface="Arial" panose="020B0604020202020204" pitchFamily="34" charset="0"/>
              </a:rPr>
              <a:t>shall be subject to a Critical Path schedule analysis which apportions time and delay to all corresponding activities or parties functioning for the project</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Insured shall contemporaneously maintain updated detailed project schedules from at least the time of Default by the Subcontractor, using Critical Path scheduling methodology</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Schedules must be sufficiently detailed to permit an accurate analysis of the discreet delays to the Critical Path</a:t>
            </a:r>
            <a:r>
              <a:rPr lang="en-US" sz="1200" dirty="0">
                <a:solidFill>
                  <a:srgbClr val="003875"/>
                </a:solidFill>
                <a:latin typeface="Arial" panose="020B0604020202020204" pitchFamily="34" charset="0"/>
                <a:cs typeface="Arial" panose="020B0604020202020204" pitchFamily="34" charset="0"/>
              </a:rPr>
              <a:t>.  </a:t>
            </a:r>
            <a:r>
              <a:rPr lang="en-US" sz="1200" dirty="0">
                <a:solidFill>
                  <a:srgbClr val="003875"/>
                </a:solidFill>
                <a:highlight>
                  <a:srgbClr val="FFFF00"/>
                </a:highlight>
                <a:latin typeface="Arial" panose="020B0604020202020204" pitchFamily="34" charset="0"/>
                <a:cs typeface="Arial" panose="020B0604020202020204" pitchFamily="34" charset="0"/>
              </a:rPr>
              <a:t>Indirect Costs do not include costs incurred by the Insured for time related work and corresponding project(s) delay if the Insured fails to maintain the data and schedules as described in this definition.</a:t>
            </a:r>
          </a:p>
        </p:txBody>
      </p:sp>
    </p:spTree>
    <p:extLst>
      <p:ext uri="{BB962C8B-B14F-4D97-AF65-F5344CB8AC3E}">
        <p14:creationId xmlns:p14="http://schemas.microsoft.com/office/powerpoint/2010/main" xmlns="" val="1963982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TextBox 10">
            <a:extLst>
              <a:ext uri="{FF2B5EF4-FFF2-40B4-BE49-F238E27FC236}">
                <a16:creationId xmlns:a16="http://schemas.microsoft.com/office/drawing/2014/main" xmlns="" id="{AC0482CC-C8DC-4F72-B22A-B87E389036D0}"/>
              </a:ext>
            </a:extLst>
          </p:cNvPr>
          <p:cNvSpPr txBox="1"/>
          <p:nvPr/>
        </p:nvSpPr>
        <p:spPr>
          <a:xfrm>
            <a:off x="3015814" y="941834"/>
            <a:ext cx="3112391" cy="584775"/>
          </a:xfrm>
          <a:prstGeom prst="rect">
            <a:avLst/>
          </a:prstGeom>
          <a:noFill/>
        </p:spPr>
        <p:txBody>
          <a:bodyPr wrap="none" rtlCol="0">
            <a:spAutoFit/>
          </a:bodyPr>
          <a:lstStyle/>
          <a:p>
            <a:pPr algn="ctr"/>
            <a:r>
              <a:rPr lang="en-US" sz="3200" b="1" u="sng" dirty="0">
                <a:solidFill>
                  <a:srgbClr val="003875"/>
                </a:solidFill>
              </a:rPr>
              <a:t>What is covered?</a:t>
            </a:r>
            <a:endParaRPr lang="en-US" sz="2400" b="1" u="sng" dirty="0">
              <a:solidFill>
                <a:srgbClr val="003875"/>
              </a:solidFill>
            </a:endParaRPr>
          </a:p>
        </p:txBody>
      </p:sp>
      <p:sp>
        <p:nvSpPr>
          <p:cNvPr id="12" name="Text Placeholder 2">
            <a:extLst>
              <a:ext uri="{FF2B5EF4-FFF2-40B4-BE49-F238E27FC236}">
                <a16:creationId xmlns:a16="http://schemas.microsoft.com/office/drawing/2014/main" xmlns="" id="{C9AEA6AA-5CA5-407E-9EF2-A73C4900D05B}"/>
              </a:ext>
            </a:extLst>
          </p:cNvPr>
          <p:cNvSpPr txBox="1">
            <a:spLocks/>
          </p:cNvSpPr>
          <p:nvPr/>
        </p:nvSpPr>
        <p:spPr bwMode="auto">
          <a:xfrm>
            <a:off x="437321" y="1526609"/>
            <a:ext cx="8229600"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marL="0" indent="0">
              <a:spcBef>
                <a:spcPts val="900"/>
              </a:spcBef>
              <a:buNone/>
            </a:pPr>
            <a:r>
              <a:rPr lang="en-US" altLang="en-US" b="1" dirty="0">
                <a:solidFill>
                  <a:srgbClr val="003875"/>
                </a:solidFill>
                <a:ea typeface="ＭＳ Ｐゴシック" charset="-128"/>
                <a:cs typeface="ＭＳ Ｐゴシック" charset="-128"/>
              </a:rPr>
              <a:t>Generally</a:t>
            </a:r>
            <a:endParaRPr lang="en-US" dirty="0">
              <a:solidFill>
                <a:srgbClr val="003164"/>
              </a:solidFill>
              <a:latin typeface="+mn-lt"/>
            </a:endParaRPr>
          </a:p>
          <a:p>
            <a:pPr algn="just">
              <a:spcBef>
                <a:spcPts val="900"/>
              </a:spcBef>
            </a:pPr>
            <a:r>
              <a:rPr lang="en-US" sz="2800" dirty="0">
                <a:solidFill>
                  <a:srgbClr val="003164"/>
                </a:solidFill>
                <a:latin typeface="+mn-lt"/>
              </a:rPr>
              <a:t>Two basic types of Builders Risk Insurance:</a:t>
            </a:r>
          </a:p>
          <a:p>
            <a:pPr marL="631825" lvl="1" algn="just">
              <a:spcBef>
                <a:spcPts val="900"/>
              </a:spcBef>
            </a:pPr>
            <a:r>
              <a:rPr lang="en-US" sz="2400" b="1" u="sng" dirty="0">
                <a:solidFill>
                  <a:srgbClr val="003875"/>
                </a:solidFill>
                <a:latin typeface="+mn-lt"/>
              </a:rPr>
              <a:t>All-risk</a:t>
            </a:r>
            <a:r>
              <a:rPr lang="en-US" sz="2400" b="1" dirty="0">
                <a:solidFill>
                  <a:srgbClr val="003875"/>
                </a:solidFill>
                <a:latin typeface="+mn-lt"/>
              </a:rPr>
              <a:t> </a:t>
            </a:r>
            <a:r>
              <a:rPr lang="en-US" sz="2400" dirty="0">
                <a:solidFill>
                  <a:srgbClr val="003875"/>
                </a:solidFill>
                <a:latin typeface="+mn-lt"/>
              </a:rPr>
              <a:t>- insures against all risks of loss except for those  specifically excluded. </a:t>
            </a:r>
          </a:p>
          <a:p>
            <a:pPr marL="631825" lvl="1" algn="just">
              <a:spcBef>
                <a:spcPts val="900"/>
              </a:spcBef>
            </a:pPr>
            <a:r>
              <a:rPr lang="en-US" sz="2400" b="1" u="sng" dirty="0">
                <a:solidFill>
                  <a:srgbClr val="003875"/>
                </a:solidFill>
                <a:latin typeface="+mn-lt"/>
              </a:rPr>
              <a:t>Named peril</a:t>
            </a:r>
            <a:r>
              <a:rPr lang="en-US" sz="2400" b="1" dirty="0">
                <a:solidFill>
                  <a:srgbClr val="003875"/>
                </a:solidFill>
                <a:latin typeface="+mn-lt"/>
              </a:rPr>
              <a:t> </a:t>
            </a:r>
            <a:r>
              <a:rPr lang="en-US" sz="2400" dirty="0">
                <a:solidFill>
                  <a:srgbClr val="003875"/>
                </a:solidFill>
                <a:latin typeface="+mn-lt"/>
              </a:rPr>
              <a:t>- covers only those risks specifically enumerated within the policy. </a:t>
            </a:r>
          </a:p>
          <a:p>
            <a:pPr marL="0" indent="0">
              <a:buNone/>
            </a:pPr>
            <a:endParaRPr lang="en-US" altLang="en-US" sz="4000" b="1" i="1" dirty="0">
              <a:solidFill>
                <a:srgbClr val="003875"/>
              </a:solidFill>
              <a:ea typeface="ＭＳ Ｐゴシック" charset="-128"/>
              <a:cs typeface="ＭＳ Ｐゴシック" charset="-128"/>
            </a:endParaRPr>
          </a:p>
        </p:txBody>
      </p:sp>
      <p:sp>
        <p:nvSpPr>
          <p:cNvPr id="13" name="Slide Number Placeholder 5">
            <a:extLst>
              <a:ext uri="{FF2B5EF4-FFF2-40B4-BE49-F238E27FC236}">
                <a16:creationId xmlns:a16="http://schemas.microsoft.com/office/drawing/2014/main" xmlns="" id="{680BB052-A6DF-4AE4-AA34-E849378F3341}"/>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8</a:t>
            </a:fld>
            <a:r>
              <a:rPr lang="en-US" sz="1200" b="1" dirty="0"/>
              <a:t>.</a:t>
            </a:r>
          </a:p>
        </p:txBody>
      </p:sp>
    </p:spTree>
    <p:extLst>
      <p:ext uri="{BB962C8B-B14F-4D97-AF65-F5344CB8AC3E}">
        <p14:creationId xmlns:p14="http://schemas.microsoft.com/office/powerpoint/2010/main" xmlns="" val="2416212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0FF72CA8-B442-4CE2-B5D9-1125D2BEAF87}"/>
              </a:ext>
            </a:extLst>
          </p:cNvPr>
          <p:cNvPicPr>
            <a:picLocks noChangeAspect="1"/>
          </p:cNvPicPr>
          <p:nvPr/>
        </p:nvPicPr>
        <p:blipFill>
          <a:blip r:embed="rId2"/>
          <a:stretch>
            <a:fillRect/>
          </a:stretch>
        </p:blipFill>
        <p:spPr>
          <a:xfrm>
            <a:off x="2423322" y="328627"/>
            <a:ext cx="518661" cy="257143"/>
          </a:xfrm>
          <a:prstGeom prst="rect">
            <a:avLst/>
          </a:prstGeom>
        </p:spPr>
      </p:pic>
      <p:sp>
        <p:nvSpPr>
          <p:cNvPr id="6" name="TextBox 5">
            <a:extLst>
              <a:ext uri="{FF2B5EF4-FFF2-40B4-BE49-F238E27FC236}">
                <a16:creationId xmlns:a16="http://schemas.microsoft.com/office/drawing/2014/main" xmlns="" id="{F457384F-6E42-4412-A9A8-B8B4E2D87BF3}"/>
              </a:ext>
            </a:extLst>
          </p:cNvPr>
          <p:cNvSpPr txBox="1"/>
          <p:nvPr/>
        </p:nvSpPr>
        <p:spPr>
          <a:xfrm>
            <a:off x="2325467" y="266121"/>
            <a:ext cx="681661" cy="384721"/>
          </a:xfrm>
          <a:prstGeom prst="rect">
            <a:avLst/>
          </a:prstGeom>
          <a:noFill/>
        </p:spPr>
        <p:txBody>
          <a:bodyPr wrap="none" rtlCol="0">
            <a:spAutoFit/>
          </a:bodyPr>
          <a:lstStyle/>
          <a:p>
            <a:r>
              <a:rPr lang="en-US" sz="1900" b="1" dirty="0">
                <a:solidFill>
                  <a:srgbClr val="003875"/>
                </a:solidFill>
                <a:latin typeface="Corbel" panose="020B0503020204020204" pitchFamily="34" charset="0"/>
                <a:cs typeface="Calibri" panose="020F0502020204030204" pitchFamily="34" charset="0"/>
              </a:rPr>
              <a:t>2018</a:t>
            </a:r>
          </a:p>
        </p:txBody>
      </p:sp>
      <p:pic>
        <p:nvPicPr>
          <p:cNvPr id="8" name="Picture 7">
            <a:extLst>
              <a:ext uri="{FF2B5EF4-FFF2-40B4-BE49-F238E27FC236}">
                <a16:creationId xmlns:a16="http://schemas.microsoft.com/office/drawing/2014/main" xmlns="" id="{F19404AE-D065-4D4F-A06B-9CCEBD19B7A6}"/>
              </a:ext>
            </a:extLst>
          </p:cNvPr>
          <p:cNvPicPr>
            <a:picLocks noChangeAspect="1"/>
          </p:cNvPicPr>
          <p:nvPr/>
        </p:nvPicPr>
        <p:blipFill>
          <a:blip r:embed="rId3"/>
          <a:stretch>
            <a:fillRect/>
          </a:stretch>
        </p:blipFill>
        <p:spPr>
          <a:xfrm>
            <a:off x="1823043" y="6468069"/>
            <a:ext cx="1705348" cy="247619"/>
          </a:xfrm>
          <a:prstGeom prst="rect">
            <a:avLst/>
          </a:prstGeom>
        </p:spPr>
      </p:pic>
      <p:sp>
        <p:nvSpPr>
          <p:cNvPr id="7" name="TextBox 6">
            <a:extLst>
              <a:ext uri="{FF2B5EF4-FFF2-40B4-BE49-F238E27FC236}">
                <a16:creationId xmlns:a16="http://schemas.microsoft.com/office/drawing/2014/main" xmlns="" id="{7587893D-27D5-43F5-B0A2-7184ED9B8DD6}"/>
              </a:ext>
            </a:extLst>
          </p:cNvPr>
          <p:cNvSpPr txBox="1"/>
          <p:nvPr/>
        </p:nvSpPr>
        <p:spPr>
          <a:xfrm>
            <a:off x="1725403" y="6462200"/>
            <a:ext cx="1954253" cy="292388"/>
          </a:xfrm>
          <a:prstGeom prst="rect">
            <a:avLst/>
          </a:prstGeom>
          <a:noFill/>
        </p:spPr>
        <p:txBody>
          <a:bodyPr wrap="none" rtlCol="0">
            <a:spAutoFit/>
          </a:bodyPr>
          <a:lstStyle/>
          <a:p>
            <a:r>
              <a:rPr lang="en-US" sz="1300" b="1" dirty="0">
                <a:solidFill>
                  <a:srgbClr val="339966"/>
                </a:solidFill>
                <a:latin typeface="Corbel" panose="020B0503020204020204" pitchFamily="34" charset="0"/>
                <a:cs typeface="Arial" panose="020B0604020202020204" pitchFamily="34" charset="0"/>
              </a:rPr>
              <a:t>SEPTEMBER 20-21, 2018</a:t>
            </a:r>
          </a:p>
        </p:txBody>
      </p:sp>
      <p:pic>
        <p:nvPicPr>
          <p:cNvPr id="9" name="Picture 8">
            <a:extLst>
              <a:ext uri="{FF2B5EF4-FFF2-40B4-BE49-F238E27FC236}">
                <a16:creationId xmlns:a16="http://schemas.microsoft.com/office/drawing/2014/main" xmlns="" id="{2FBDD221-27F1-48E8-8D91-7DE95B2A958D}"/>
              </a:ext>
            </a:extLst>
          </p:cNvPr>
          <p:cNvPicPr>
            <a:picLocks noChangeAspect="1"/>
          </p:cNvPicPr>
          <p:nvPr/>
        </p:nvPicPr>
        <p:blipFill>
          <a:blip r:embed="rId3"/>
          <a:stretch>
            <a:fillRect/>
          </a:stretch>
        </p:blipFill>
        <p:spPr>
          <a:xfrm>
            <a:off x="4241564" y="6487091"/>
            <a:ext cx="350314" cy="247619"/>
          </a:xfrm>
          <a:prstGeom prst="rect">
            <a:avLst/>
          </a:prstGeom>
        </p:spPr>
      </p:pic>
      <p:sp>
        <p:nvSpPr>
          <p:cNvPr id="10" name="TextBox 9">
            <a:extLst>
              <a:ext uri="{FF2B5EF4-FFF2-40B4-BE49-F238E27FC236}">
                <a16:creationId xmlns:a16="http://schemas.microsoft.com/office/drawing/2014/main" xmlns="" id="{2B88FDF7-28C6-41E3-A949-EC18B1917D05}"/>
              </a:ext>
            </a:extLst>
          </p:cNvPr>
          <p:cNvSpPr txBox="1"/>
          <p:nvPr/>
        </p:nvSpPr>
        <p:spPr>
          <a:xfrm>
            <a:off x="4166813" y="6457606"/>
            <a:ext cx="526041" cy="292388"/>
          </a:xfrm>
          <a:prstGeom prst="rect">
            <a:avLst/>
          </a:prstGeom>
          <a:noFill/>
        </p:spPr>
        <p:txBody>
          <a:bodyPr wrap="none" rtlCol="0">
            <a:spAutoFit/>
          </a:bodyPr>
          <a:lstStyle/>
          <a:p>
            <a:r>
              <a:rPr lang="en-US" sz="1300" b="1" dirty="0">
                <a:solidFill>
                  <a:srgbClr val="003875"/>
                </a:solidFill>
                <a:latin typeface="Corbel" panose="020B0503020204020204" pitchFamily="34" charset="0"/>
                <a:cs typeface="Calibri" panose="020F0502020204030204" pitchFamily="34" charset="0"/>
              </a:rPr>
              <a:t>2018</a:t>
            </a:r>
          </a:p>
        </p:txBody>
      </p:sp>
      <p:sp>
        <p:nvSpPr>
          <p:cNvPr id="11" name="TextBox 10">
            <a:extLst>
              <a:ext uri="{FF2B5EF4-FFF2-40B4-BE49-F238E27FC236}">
                <a16:creationId xmlns:a16="http://schemas.microsoft.com/office/drawing/2014/main" xmlns="" id="{AC0482CC-C8DC-4F72-B22A-B87E389036D0}"/>
              </a:ext>
            </a:extLst>
          </p:cNvPr>
          <p:cNvSpPr txBox="1"/>
          <p:nvPr/>
        </p:nvSpPr>
        <p:spPr>
          <a:xfrm>
            <a:off x="2342262" y="941834"/>
            <a:ext cx="4459491" cy="523220"/>
          </a:xfrm>
          <a:prstGeom prst="rect">
            <a:avLst/>
          </a:prstGeom>
          <a:noFill/>
        </p:spPr>
        <p:txBody>
          <a:bodyPr wrap="none" rtlCol="0">
            <a:spAutoFit/>
          </a:bodyPr>
          <a:lstStyle/>
          <a:p>
            <a:pPr algn="ctr"/>
            <a:r>
              <a:rPr lang="en-US" sz="2800" b="1" u="sng" dirty="0">
                <a:solidFill>
                  <a:srgbClr val="003875"/>
                </a:solidFill>
              </a:rPr>
              <a:t>Builders Risk Cost Categories</a:t>
            </a:r>
          </a:p>
        </p:txBody>
      </p:sp>
      <p:sp>
        <p:nvSpPr>
          <p:cNvPr id="12" name="Text Placeholder 2">
            <a:extLst>
              <a:ext uri="{FF2B5EF4-FFF2-40B4-BE49-F238E27FC236}">
                <a16:creationId xmlns:a16="http://schemas.microsoft.com/office/drawing/2014/main" xmlns="" id="{C9AEA6AA-5CA5-407E-9EF2-A73C4900D05B}"/>
              </a:ext>
            </a:extLst>
          </p:cNvPr>
          <p:cNvSpPr txBox="1">
            <a:spLocks/>
          </p:cNvSpPr>
          <p:nvPr/>
        </p:nvSpPr>
        <p:spPr bwMode="auto">
          <a:xfrm>
            <a:off x="457200" y="1541600"/>
            <a:ext cx="8229600" cy="4657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42900" indent="-342900">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defTabSz="457200" fontAlgn="base">
              <a:spcBef>
                <a:spcPct val="20000"/>
              </a:spcBef>
              <a:spcAft>
                <a:spcPct val="0"/>
              </a:spcAft>
              <a:buFont typeface="Arial" charset="0"/>
              <a:buChar char="»"/>
              <a:defRPr sz="2000">
                <a:solidFill>
                  <a:schemeClr val="tx1"/>
                </a:solidFill>
                <a:latin typeface="Calibri" charset="0"/>
              </a:defRPr>
            </a:lvl6pPr>
            <a:lvl7pPr marL="2971800" indent="-228600" defTabSz="457200" fontAlgn="base">
              <a:spcBef>
                <a:spcPct val="20000"/>
              </a:spcBef>
              <a:spcAft>
                <a:spcPct val="0"/>
              </a:spcAft>
              <a:buFont typeface="Arial" charset="0"/>
              <a:buChar char="»"/>
              <a:defRPr sz="2000">
                <a:solidFill>
                  <a:schemeClr val="tx1"/>
                </a:solidFill>
                <a:latin typeface="Calibri" charset="0"/>
              </a:defRPr>
            </a:lvl7pPr>
            <a:lvl8pPr marL="3429000" indent="-228600" defTabSz="457200" fontAlgn="base">
              <a:spcBef>
                <a:spcPct val="20000"/>
              </a:spcBef>
              <a:spcAft>
                <a:spcPct val="0"/>
              </a:spcAft>
              <a:buFont typeface="Arial" charset="0"/>
              <a:buChar char="»"/>
              <a:defRPr sz="2000">
                <a:solidFill>
                  <a:schemeClr val="tx1"/>
                </a:solidFill>
                <a:latin typeface="Calibri" charset="0"/>
              </a:defRPr>
            </a:lvl8pPr>
            <a:lvl9pPr marL="3886200" indent="-228600" defTabSz="457200" fontAlgn="base">
              <a:spcBef>
                <a:spcPct val="20000"/>
              </a:spcBef>
              <a:spcAft>
                <a:spcPct val="0"/>
              </a:spcAft>
              <a:buFont typeface="Arial" charset="0"/>
              <a:buChar char="»"/>
              <a:defRPr sz="2000">
                <a:solidFill>
                  <a:schemeClr val="tx1"/>
                </a:solidFill>
                <a:latin typeface="Calibri" charset="0"/>
              </a:defRPr>
            </a:lvl9pPr>
          </a:lstStyle>
          <a:p>
            <a:pPr algn="just">
              <a:spcBef>
                <a:spcPts val="900"/>
              </a:spcBef>
            </a:pPr>
            <a:r>
              <a:rPr lang="en-US" altLang="en-US" sz="2000" dirty="0">
                <a:solidFill>
                  <a:srgbClr val="003875"/>
                </a:solidFill>
                <a:ea typeface="ＭＳ Ｐゴシック" charset="-128"/>
                <a:cs typeface="ＭＳ Ｐゴシック" charset="-128"/>
              </a:rPr>
              <a:t>Builders Risk Insurance (BRI) insures against damage and the resulting loss to work during the course of construction, to include financial/economic damage, before it is accepted and delivered to the Owner.  </a:t>
            </a:r>
            <a:r>
              <a:rPr lang="en-US" altLang="en-US" sz="2000" u="sng" dirty="0">
                <a:solidFill>
                  <a:srgbClr val="003875"/>
                </a:solidFill>
                <a:ea typeface="ＭＳ Ｐゴシック" charset="-128"/>
                <a:cs typeface="ＭＳ Ｐゴシック" charset="-128"/>
              </a:rPr>
              <a:t>However, coverage not standardized</a:t>
            </a:r>
            <a:r>
              <a:rPr lang="en-US" altLang="en-US" sz="2000" dirty="0">
                <a:solidFill>
                  <a:srgbClr val="003875"/>
                </a:solidFill>
                <a:ea typeface="ＭＳ Ｐゴシック" charset="-128"/>
                <a:cs typeface="ＭＳ Ｐゴシック" charset="-128"/>
              </a:rPr>
              <a:t>.</a:t>
            </a:r>
          </a:p>
          <a:p>
            <a:pPr algn="just" eaLnBrk="1" hangingPunct="1">
              <a:spcBef>
                <a:spcPts val="900"/>
              </a:spcBef>
            </a:pPr>
            <a:r>
              <a:rPr lang="en-US" altLang="en-US" sz="2000" dirty="0">
                <a:solidFill>
                  <a:srgbClr val="003875"/>
                </a:solidFill>
                <a:ea typeface="ＭＳ Ｐゴシック" charset="-128"/>
                <a:cs typeface="ＭＳ Ｐゴシック" charset="-128"/>
              </a:rPr>
              <a:t>Insured can recover losses for “Hard costs” for direct physical losses, &amp; “Soft costs” losses that result from delays that would not otherwise have been incurred.</a:t>
            </a:r>
          </a:p>
          <a:p>
            <a:pPr marL="685800" lvl="1" indent="-228600" algn="just" eaLnBrk="1" hangingPunct="1">
              <a:spcBef>
                <a:spcPts val="900"/>
              </a:spcBef>
            </a:pPr>
            <a:r>
              <a:rPr lang="en-US" altLang="en-US" sz="1800" b="1" dirty="0">
                <a:solidFill>
                  <a:srgbClr val="003875"/>
                </a:solidFill>
                <a:ea typeface="ＭＳ Ｐゴシック" charset="-128"/>
                <a:cs typeface="ＭＳ Ｐゴシック" charset="-128"/>
              </a:rPr>
              <a:t>Hard cost losses</a:t>
            </a:r>
            <a:r>
              <a:rPr lang="en-US" altLang="en-US" sz="1800" dirty="0">
                <a:solidFill>
                  <a:srgbClr val="003875"/>
                </a:solidFill>
                <a:ea typeface="ＭＳ Ｐゴシック" charset="-128"/>
                <a:cs typeface="ＭＳ Ｐゴシック" charset="-128"/>
              </a:rPr>
              <a:t> = Sticks and Bricks.  Property that must be repaired or replaced.  Covered property typically means your property and the property of others.</a:t>
            </a:r>
          </a:p>
          <a:p>
            <a:pPr marL="685800" lvl="1" indent="-228600" algn="just" eaLnBrk="1" hangingPunct="1">
              <a:spcBef>
                <a:spcPts val="900"/>
              </a:spcBef>
            </a:pPr>
            <a:r>
              <a:rPr lang="en-US" altLang="en-US" sz="1800" b="1" dirty="0">
                <a:solidFill>
                  <a:srgbClr val="003875"/>
                </a:solidFill>
                <a:ea typeface="ＭＳ Ｐゴシック" charset="-128"/>
                <a:cs typeface="ＭＳ Ｐゴシック" charset="-128"/>
              </a:rPr>
              <a:t>Soft cost losses</a:t>
            </a:r>
            <a:r>
              <a:rPr lang="en-US" altLang="en-US" sz="1800" dirty="0">
                <a:solidFill>
                  <a:srgbClr val="003875"/>
                </a:solidFill>
                <a:ea typeface="ＭＳ Ｐゴシック" charset="-128"/>
                <a:cs typeface="ＭＳ Ｐゴシック" charset="-128"/>
              </a:rPr>
              <a:t> = Time related delay costs - LDs or actual damages, acceleration (OT), extended overhead, Cost of Money, lost income from delayed startup, lost income from delay in tenant occupancy.</a:t>
            </a:r>
          </a:p>
        </p:txBody>
      </p:sp>
      <p:sp>
        <p:nvSpPr>
          <p:cNvPr id="13" name="Slide Number Placeholder 5">
            <a:extLst>
              <a:ext uri="{FF2B5EF4-FFF2-40B4-BE49-F238E27FC236}">
                <a16:creationId xmlns:a16="http://schemas.microsoft.com/office/drawing/2014/main" xmlns="" id="{C970A2CC-6CA8-4F21-BC5D-324C94199318}"/>
              </a:ext>
            </a:extLst>
          </p:cNvPr>
          <p:cNvSpPr txBox="1">
            <a:spLocks/>
          </p:cNvSpPr>
          <p:nvPr/>
        </p:nvSpPr>
        <p:spPr>
          <a:xfrm>
            <a:off x="8666921" y="328627"/>
            <a:ext cx="376444" cy="3021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EE840BD-08B4-F64F-BCDA-A1A7AFC569C1}" type="slidenum">
              <a:rPr lang="en-US" sz="1200" b="1" smtClean="0"/>
              <a:pPr>
                <a:defRPr/>
              </a:pPr>
              <a:t>9</a:t>
            </a:fld>
            <a:r>
              <a:rPr lang="en-US" sz="1200" b="1" dirty="0"/>
              <a:t>.</a:t>
            </a:r>
          </a:p>
        </p:txBody>
      </p:sp>
    </p:spTree>
    <p:extLst>
      <p:ext uri="{BB962C8B-B14F-4D97-AF65-F5344CB8AC3E}">
        <p14:creationId xmlns:p14="http://schemas.microsoft.com/office/powerpoint/2010/main" xmlns="" val="172922348"/>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F4566B85-C0AD-41A8-AD66-400ADC3F7F91}" vid="{DED20552-AC90-45E8-85EF-56DB8A536F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10322</TotalTime>
  <Words>4115</Words>
  <Application>Microsoft Office PowerPoint</Application>
  <PresentationFormat>On-screen Show (4:3)</PresentationFormat>
  <Paragraphs>425</Paragraphs>
  <Slides>39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Theme1</vt:lpstr>
      <vt:lpstr>Worksheet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Dale Hendershot</dc:creator>
  <cp:lastModifiedBy>Jeremiah Wolcott</cp:lastModifiedBy>
  <cp:revision>165</cp:revision>
  <cp:lastPrinted>2018-09-15T21:13:58Z</cp:lastPrinted>
  <dcterms:created xsi:type="dcterms:W3CDTF">2018-08-06T22:48:11Z</dcterms:created>
  <dcterms:modified xsi:type="dcterms:W3CDTF">2018-09-20T06:39:13Z</dcterms:modified>
</cp:coreProperties>
</file>