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3"/>
  </p:notesMasterIdLst>
  <p:handoutMasterIdLst>
    <p:handoutMasterId r:id="rId34"/>
  </p:handoutMasterIdLst>
  <p:sldIdLst>
    <p:sldId id="500" r:id="rId2"/>
    <p:sldId id="428" r:id="rId3"/>
    <p:sldId id="472" r:id="rId4"/>
    <p:sldId id="488" r:id="rId5"/>
    <p:sldId id="489" r:id="rId6"/>
    <p:sldId id="473" r:id="rId7"/>
    <p:sldId id="491" r:id="rId8"/>
    <p:sldId id="433" r:id="rId9"/>
    <p:sldId id="490" r:id="rId10"/>
    <p:sldId id="474" r:id="rId11"/>
    <p:sldId id="492" r:id="rId12"/>
    <p:sldId id="475" r:id="rId13"/>
    <p:sldId id="493" r:id="rId14"/>
    <p:sldId id="485" r:id="rId15"/>
    <p:sldId id="486" r:id="rId16"/>
    <p:sldId id="487" r:id="rId17"/>
    <p:sldId id="494" r:id="rId18"/>
    <p:sldId id="495" r:id="rId19"/>
    <p:sldId id="497" r:id="rId20"/>
    <p:sldId id="477" r:id="rId21"/>
    <p:sldId id="498" r:id="rId22"/>
    <p:sldId id="499" r:id="rId23"/>
    <p:sldId id="478" r:id="rId24"/>
    <p:sldId id="479" r:id="rId25"/>
    <p:sldId id="480" r:id="rId26"/>
    <p:sldId id="481" r:id="rId27"/>
    <p:sldId id="483" r:id="rId28"/>
    <p:sldId id="484" r:id="rId29"/>
    <p:sldId id="482" r:id="rId30"/>
    <p:sldId id="447" r:id="rId31"/>
    <p:sldId id="501" r:id="rId32"/>
  </p:sldIdLst>
  <p:sldSz cx="9144000" cy="6858000" type="screen4x3"/>
  <p:notesSz cx="6985000" cy="9271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0066"/>
    <a:srgbClr val="000D26"/>
    <a:srgbClr val="001848"/>
    <a:srgbClr val="000000"/>
    <a:srgbClr val="B5270B"/>
    <a:srgbClr val="CC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5" autoAdjust="0"/>
    <p:restoredTop sz="94629" autoAdjust="0"/>
  </p:normalViewPr>
  <p:slideViewPr>
    <p:cSldViewPr>
      <p:cViewPr varScale="1">
        <p:scale>
          <a:sx n="69" d="100"/>
          <a:sy n="69" d="100"/>
        </p:scale>
        <p:origin x="-13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25884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9" tIns="46324" rIns="92649" bIns="46324" numCol="1" anchor="t" anchorCtr="0" compatLnSpc="1">
            <a:prstTxWarp prst="textNoShape">
              <a:avLst/>
            </a:prstTxWarp>
          </a:bodyPr>
          <a:lstStyle>
            <a:lvl1pPr defTabSz="925996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7535" y="0"/>
            <a:ext cx="3025884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9" tIns="46324" rIns="92649" bIns="46324" numCol="1" anchor="t" anchorCtr="0" compatLnSpc="1">
            <a:prstTxWarp prst="textNoShape">
              <a:avLst/>
            </a:prstTxWarp>
          </a:bodyPr>
          <a:lstStyle>
            <a:lvl1pPr algn="r" defTabSz="925996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3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05551"/>
            <a:ext cx="3025884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9" tIns="46324" rIns="92649" bIns="46324" numCol="1" anchor="b" anchorCtr="0" compatLnSpc="1">
            <a:prstTxWarp prst="textNoShape">
              <a:avLst/>
            </a:prstTxWarp>
          </a:bodyPr>
          <a:lstStyle>
            <a:lvl1pPr defTabSz="925996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3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7535" y="8805551"/>
            <a:ext cx="3025884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9" tIns="46324" rIns="92649" bIns="46324" numCol="1" anchor="b" anchorCtr="0" compatLnSpc="1">
            <a:prstTxWarp prst="textNoShape">
              <a:avLst/>
            </a:prstTxWarp>
          </a:bodyPr>
          <a:lstStyle>
            <a:lvl1pPr algn="r" defTabSz="925996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73A561A1-2F2E-4309-9715-AADBD7FC09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575425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25884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9" tIns="46324" rIns="92649" bIns="46324" numCol="1" anchor="t" anchorCtr="0" compatLnSpc="1">
            <a:prstTxWarp prst="textNoShape">
              <a:avLst/>
            </a:prstTxWarp>
          </a:bodyPr>
          <a:lstStyle>
            <a:lvl1pPr defTabSz="925996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7535" y="0"/>
            <a:ext cx="3025884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9" tIns="46324" rIns="92649" bIns="46324" numCol="1" anchor="t" anchorCtr="0" compatLnSpc="1">
            <a:prstTxWarp prst="textNoShape">
              <a:avLst/>
            </a:prstTxWarp>
          </a:bodyPr>
          <a:lstStyle>
            <a:lvl1pPr algn="r" defTabSz="925996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5325"/>
            <a:ext cx="4632325" cy="3475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7553" y="4404366"/>
            <a:ext cx="5589897" cy="417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9" tIns="46324" rIns="92649" bIns="463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9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05551"/>
            <a:ext cx="3025884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9" tIns="46324" rIns="92649" bIns="46324" numCol="1" anchor="b" anchorCtr="0" compatLnSpc="1">
            <a:prstTxWarp prst="textNoShape">
              <a:avLst/>
            </a:prstTxWarp>
          </a:bodyPr>
          <a:lstStyle>
            <a:lvl1pPr defTabSz="925996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9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7535" y="8805551"/>
            <a:ext cx="3025884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49" tIns="46324" rIns="92649" bIns="46324" numCol="1" anchor="b" anchorCtr="0" compatLnSpc="1">
            <a:prstTxWarp prst="textNoShape">
              <a:avLst/>
            </a:prstTxWarp>
          </a:bodyPr>
          <a:lstStyle>
            <a:lvl1pPr algn="r" defTabSz="925996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2134D9F-0B9B-4A0B-B889-5353F0B3B9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072218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191000" y="62484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B27D4-CED2-4587-A6F8-29C0030BA9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0"/>
            <a:ext cx="8839200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Tax Structuring and Planning for Real Estate Agents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44800"/>
            <a:ext cx="8491371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November 17, 2015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Presented by: </a:t>
            </a:r>
          </a:p>
          <a:p>
            <a:pPr eaLnBrk="1" hangingPunct="1"/>
            <a:r>
              <a:rPr lang="en-US" dirty="0"/>
              <a:t>Ryan M. Sanger, CPA</a:t>
            </a:r>
          </a:p>
        </p:txBody>
      </p:sp>
      <p:sp>
        <p:nvSpPr>
          <p:cNvPr id="265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84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B4271DB2-4B09-4A93-B8B4-D73926F50D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65226" name="Rectangle 10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265228" name="Rectangle 12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  <p:pic>
        <p:nvPicPr>
          <p:cNvPr id="1032" name="Picture 12" descr="Logo - accountants and consultants gif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6045200"/>
            <a:ext cx="1252371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0"/>
            <a:ext cx="304800" cy="68580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Picture 11" descr="BDO Alliance Logo TM6.7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457200" y="6045200"/>
            <a:ext cx="990601" cy="7049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</p:sldLayoutIdLst>
  <p:transition>
    <p:random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Garamond" panose="02020404030301010803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0" indent="0" algn="ctr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Wingdings" panose="05000000000000000000" pitchFamily="2" charset="2"/>
        <a:buNone/>
        <a:defRPr sz="3200">
          <a:solidFill>
            <a:schemeClr val="tx1"/>
          </a:solidFill>
          <a:latin typeface="Gill Sans MT" panose="020B0502020104020203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Gill Sans MT" panose="020B0502020104020203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Gill Sans MT" panose="020B0502020104020203" pitchFamily="34" charset="0"/>
        <a:buChar char="–"/>
        <a:defRPr sz="2400">
          <a:solidFill>
            <a:schemeClr val="tx1"/>
          </a:solidFill>
          <a:latin typeface="Gill Sans MT" panose="020B0502020104020203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Gill Sans MT" panose="020B0502020104020203" pitchFamily="34" charset="0"/>
        <a:buChar char="»"/>
        <a:defRPr sz="2000">
          <a:solidFill>
            <a:schemeClr val="tx1"/>
          </a:solidFill>
          <a:latin typeface="Gill Sans MT" panose="020B0502020104020203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Gill Sans MT" panose="020B0502020104020203" pitchFamily="34" charset="0"/>
        <a:buChar char="›"/>
        <a:defRPr sz="1800">
          <a:solidFill>
            <a:schemeClr val="tx1"/>
          </a:solidFill>
          <a:latin typeface="Gill Sans MT" panose="020B0502020104020203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5CB6F86B-2627-4D94-96B8-477995654B23}"/>
              </a:ext>
            </a:extLst>
          </p:cNvPr>
          <p:cNvSpPr txBox="1">
            <a:spLocks/>
          </p:cNvSpPr>
          <p:nvPr/>
        </p:nvSpPr>
        <p:spPr bwMode="auto">
          <a:xfrm>
            <a:off x="1524000" y="990600"/>
            <a:ext cx="6284009" cy="727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 Rounded MT Bold" panose="020F0704030504030204" pitchFamily="34" charset="0"/>
                <a:ea typeface="+mj-ea"/>
                <a:cs typeface="+mj-cs"/>
              </a:rPr>
              <a:t>CFMA Rocky Mountain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 Rounded MT Bold" panose="020F0704030504030204" pitchFamily="34" charset="0"/>
              <a:ea typeface="+mj-ea"/>
              <a:cs typeface="+mj-cs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="" xmlns:a16="http://schemas.microsoft.com/office/drawing/2014/main" id="{E4F1E042-BC39-4E3C-BF08-F43813BE7E84}"/>
              </a:ext>
            </a:extLst>
          </p:cNvPr>
          <p:cNvSpPr txBox="1">
            <a:spLocks/>
          </p:cNvSpPr>
          <p:nvPr/>
        </p:nvSpPr>
        <p:spPr bwMode="auto">
          <a:xfrm>
            <a:off x="5867400" y="5029200"/>
            <a:ext cx="3067141" cy="727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40000" lnSpcReduction="20000"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Wi-Fi Network Login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Network Name: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Ritz_Carlton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 Conference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Password: B2WSoftware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670EE50-500C-463F-9CAF-2FDC753D7822}"/>
              </a:ext>
            </a:extLst>
          </p:cNvPr>
          <p:cNvSpPr txBox="1"/>
          <p:nvPr/>
        </p:nvSpPr>
        <p:spPr>
          <a:xfrm>
            <a:off x="2743200" y="2362200"/>
            <a:ext cx="3566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Principle Sponsors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23C54068-86AB-4463-8140-4F9D027907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4038600"/>
            <a:ext cx="1602933" cy="1025877"/>
          </a:xfrm>
          <a:prstGeom prst="rect">
            <a:avLst/>
          </a:prstGeom>
        </p:spPr>
      </p:pic>
      <p:pic>
        <p:nvPicPr>
          <p:cNvPr id="11" name="Picture 10" descr="A picture containing clipart&#10;&#10;Description generated with very high confidence">
            <a:extLst>
              <a:ext uri="{FF2B5EF4-FFF2-40B4-BE49-F238E27FC236}">
                <a16:creationId xmlns="" xmlns:a16="http://schemas.microsoft.com/office/drawing/2014/main" id="{8D95B9C2-6378-4F0E-BF09-A029AA31B3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743200"/>
            <a:ext cx="3762902" cy="118178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2C0C429D-DF59-4B7D-A3DC-A50568BE8EE6}"/>
              </a:ext>
            </a:extLst>
          </p:cNvPr>
          <p:cNvSpPr txBox="1"/>
          <p:nvPr/>
        </p:nvSpPr>
        <p:spPr>
          <a:xfrm>
            <a:off x="990600" y="5334000"/>
            <a:ext cx="1902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#CFMARM2018</a:t>
            </a:r>
          </a:p>
        </p:txBody>
      </p:sp>
    </p:spTree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– Pass-throughs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686800" cy="39925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3000" dirty="0"/>
              <a:t>20% Pass-Through Deduction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sz="2700" dirty="0"/>
              <a:t>20% of qualified business income (QBI)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sz="2700" dirty="0"/>
              <a:t>Taken on individual return and limitations based on taxable income, not Adjusted Gross Income (AGI)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sz="2700" dirty="0"/>
              <a:t>Deduction cannot exceed the greater of </a:t>
            </a:r>
          </a:p>
          <a:p>
            <a:pPr marL="1657350" lvl="2" indent="-514350" eaLnBrk="1" hangingPunct="1">
              <a:buFont typeface="Wingdings" panose="05000000000000000000" pitchFamily="2" charset="2"/>
              <a:buChar char="§"/>
            </a:pPr>
            <a:r>
              <a:rPr lang="en-US" sz="2300" dirty="0"/>
              <a:t>(a) 50% of their share of W-2 wages, or </a:t>
            </a:r>
          </a:p>
          <a:p>
            <a:pPr marL="1657350" lvl="2" indent="-514350" eaLnBrk="1" hangingPunct="1">
              <a:buFont typeface="Wingdings" panose="05000000000000000000" pitchFamily="2" charset="2"/>
              <a:buChar char="§"/>
            </a:pPr>
            <a:r>
              <a:rPr lang="en-US" sz="2300" dirty="0"/>
              <a:t>(b) the sum of 25% of their share of W-2 wages plus 2.5% of the unadjusted basis qualified property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91770078"/>
      </p:ext>
    </p:extLst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– Pass-throughs…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686800" cy="39925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3000" dirty="0"/>
              <a:t>20% Pass-Through Deduction…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sz="2700" dirty="0"/>
              <a:t>W-2 wages means the sum of the total wages subject to wage withholding, elective deferrals, and deferred compensation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sz="2700" dirty="0"/>
              <a:t>Qualified property generally means tangible property of a character subject to depreciation and is connected to a qualified trade or business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93276818"/>
      </p:ext>
    </p:extLst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– Pass-throughs…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686800" cy="39925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20% Pass-Through Deduction…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QBI from service business is limited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Phase out amounts</a:t>
            </a:r>
          </a:p>
          <a:p>
            <a:pPr marL="1657350" lvl="2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Married Filing Joint (MFJ)</a:t>
            </a:r>
          </a:p>
          <a:p>
            <a:pPr marL="2114550" lvl="3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$315,000 - $415,000</a:t>
            </a:r>
          </a:p>
          <a:p>
            <a:pPr marL="1657350" lvl="2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Other</a:t>
            </a:r>
          </a:p>
          <a:p>
            <a:pPr marL="2114550" lvl="3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$157,500 – $207,500</a:t>
            </a:r>
          </a:p>
          <a:p>
            <a:pPr marL="1657350" lvl="2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No limitation under these phase out limits</a:t>
            </a:r>
          </a:p>
          <a:p>
            <a:pPr lvl="3" indent="0" eaLnBrk="1" hangingPunct="1">
              <a:buNone/>
            </a:pPr>
            <a:endParaRPr lang="en-US" dirty="0"/>
          </a:p>
          <a:p>
            <a:pPr marL="2114550" lvl="3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9987640"/>
      </p:ext>
    </p:extLst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– Pass-throughs…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686800" cy="39925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S-corporation Conversions to C-corporation are more tax efficient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Technical termination of Partnerships are repealed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Carried Interest 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Interests held for under three years will now be considered short-term.  Previously, was one year.</a:t>
            </a:r>
          </a:p>
          <a:p>
            <a:pPr marL="2114550" lvl="3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62371379"/>
      </p:ext>
    </p:extLst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– Choice of Entity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686800" cy="39925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No bright-line determinations!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The popularity of a C corporation as a taxpayer’s choice of entity is expected to rise, and taxpayers have already started the challenging task of modeling out choice of entity determinations for their existing operations or targeted acquisitions</a:t>
            </a:r>
          </a:p>
          <a:p>
            <a:pPr lvl="3" indent="0" eaLnBrk="1" hangingPunct="1">
              <a:buNone/>
            </a:pPr>
            <a:endParaRPr lang="en-US" dirty="0"/>
          </a:p>
          <a:p>
            <a:pPr marL="2114550" lvl="3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602276"/>
      </p:ext>
    </p:extLst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– Choice of Entity…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686800" cy="39925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The reduced rate, coupled with limitations on the deductibility of state and local income taxes and the application of AMT at the individual level, may reduce the attractiveness of a pass-through entity structure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The Act also includes provisions to help alleviate the tax consequences of converting from an S corporation to a C corporation</a:t>
            </a:r>
          </a:p>
          <a:p>
            <a:pPr lvl="3" indent="0" eaLnBrk="1" hangingPunct="1">
              <a:buNone/>
            </a:pPr>
            <a:endParaRPr lang="en-US" dirty="0"/>
          </a:p>
          <a:p>
            <a:pPr marL="2114550" lvl="3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94756476"/>
      </p:ext>
    </p:extLst>
  </p:cSld>
  <p:clrMapOvr>
    <a:masterClrMapping/>
  </p:clrMapOvr>
  <p:transition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– Choice of Entity…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686800" cy="39925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With the gap closing on the tax rate differential between a C corporation and a pass-through entity, the integration and separation of businesses is anticipated to increase, and taxpayers are encouraged to proactively review choice of entity determinations</a:t>
            </a:r>
          </a:p>
          <a:p>
            <a:pPr lvl="3" indent="0" eaLnBrk="1" hangingPunct="1">
              <a:buNone/>
            </a:pPr>
            <a:endParaRPr lang="en-US" dirty="0"/>
          </a:p>
          <a:p>
            <a:pPr marL="2114550" lvl="3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7327493"/>
      </p:ext>
    </p:extLst>
  </p:cSld>
  <p:clrMapOvr>
    <a:masterClrMapping/>
  </p:clrMapOvr>
  <p:transition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– Choice of Entity…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70038"/>
            <a:ext cx="8686800" cy="4479925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Factors to consider: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Effective state tax rates where entity files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Whether owners materially participate in business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The level of compensation paid or required to be paid to owners who provide services to business to ensure reasonable compensation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Whether the entity makes distributions of profits regularly, or retains the profits in business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  <a:p>
            <a:pPr lvl="3" indent="0" eaLnBrk="1" hangingPunct="1">
              <a:buNone/>
            </a:pPr>
            <a:endParaRPr lang="en-US" dirty="0"/>
          </a:p>
          <a:p>
            <a:pPr marL="2114550" lvl="3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28281989"/>
      </p:ext>
    </p:extLst>
  </p:cSld>
  <p:clrMapOvr>
    <a:masterClrMapping/>
  </p:clrMapOvr>
  <p:transition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– Choice of Entity…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70038"/>
            <a:ext cx="8686800" cy="4479925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Factors to consider…: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Whether there is a planned exit from the business in the near future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Whether the business has any international operations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Whether the business would be eligible for the 199A deduction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  <a:p>
            <a:pPr lvl="3" indent="0" eaLnBrk="1" hangingPunct="1">
              <a:buNone/>
            </a:pPr>
            <a:endParaRPr lang="en-US" dirty="0"/>
          </a:p>
          <a:p>
            <a:pPr marL="2114550" lvl="3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97952625"/>
      </p:ext>
    </p:extLst>
  </p:cSld>
  <p:clrMapOvr>
    <a:masterClrMapping/>
  </p:clrMapOvr>
  <p:transition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– Choice of Entity…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70038"/>
            <a:ext cx="8686800" cy="4479925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Factors to consider…: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Whether there is a planned exit from the business in the near future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Whether the business has any international operations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Whether the business would be eligible for the 199A deduction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  <a:p>
            <a:pPr lvl="3" indent="0" eaLnBrk="1" hangingPunct="1">
              <a:buNone/>
            </a:pPr>
            <a:endParaRPr lang="en-US" dirty="0"/>
          </a:p>
          <a:p>
            <a:pPr marL="2114550" lvl="3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84332326"/>
      </p:ext>
    </p:extLst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0"/>
            <a:ext cx="8229600" cy="5029200"/>
          </a:xfrm>
        </p:spPr>
        <p:txBody>
          <a:bodyPr/>
          <a:lstStyle/>
          <a:p>
            <a:r>
              <a:rPr lang="en-US" sz="4400" b="1" dirty="0">
                <a:latin typeface="Garamond" panose="02020404030301010803" pitchFamily="18" charset="0"/>
              </a:rPr>
              <a:t>How Tax Reform Will Impact The Construction Industry</a:t>
            </a:r>
          </a:p>
          <a:p>
            <a:endParaRPr lang="en-US" b="1" dirty="0">
              <a:latin typeface="Garamond" panose="02020404030301010803" pitchFamily="18" charset="0"/>
            </a:endParaRPr>
          </a:p>
          <a:p>
            <a:pPr eaLnBrk="1" hangingPunct="1"/>
            <a:r>
              <a:rPr lang="en-US" dirty="0"/>
              <a:t>September 21, 2018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Presented by: </a:t>
            </a:r>
          </a:p>
          <a:p>
            <a:pPr eaLnBrk="1" hangingPunct="1"/>
            <a:r>
              <a:rPr lang="en-US" dirty="0"/>
              <a:t>Mark E. </a:t>
            </a:r>
            <a:r>
              <a:rPr lang="en-US" dirty="0" err="1"/>
              <a:t>Lumsden</a:t>
            </a:r>
            <a:r>
              <a:rPr lang="en-US" dirty="0"/>
              <a:t>, CPA, CCIFP</a:t>
            </a:r>
          </a:p>
          <a:p>
            <a:pPr eaLnBrk="1" hangingPunct="1"/>
            <a:r>
              <a:rPr lang="en-US" dirty="0"/>
              <a:t>Ryan M. Sanger, CPA</a:t>
            </a:r>
          </a:p>
          <a:p>
            <a:endParaRPr lang="en-US" sz="4400" b="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>
    <p:rand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Qualified Opportunity Zones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686800" cy="41449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2400" dirty="0"/>
              <a:t>Allow for the temporary deferral of inclusion in gross income for capital gains reinvested in a qualified opportunity fund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2400" dirty="0"/>
              <a:t>Allow for permanent exclusion of capital gains from the sale or exchange of an investment in the qualified opportunity fund. 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sz="1900" dirty="0"/>
              <a:t>A qualified opportunity fund is, generally, an investment vehicle organized as a corporation or a partnership for the purpose of investing in qualified opportunity zone property (other than another qualified opportunity fund) that holds at least 90% of its assets in qualified opportunity zone property.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sz="1900" dirty="0"/>
              <a:t>Qualified opportunity zone property includes: any qualified opportunity zone stock, any qualified opportunity zone partnership interest, and any qualified opportunity zone business property.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endParaRPr lang="en-US" sz="2000" dirty="0"/>
          </a:p>
          <a:p>
            <a:pPr lvl="3" indent="0" eaLnBrk="1" hangingPunct="1">
              <a:buNone/>
            </a:pPr>
            <a:endParaRPr lang="en-US" dirty="0"/>
          </a:p>
          <a:p>
            <a:pPr marL="2114550" lvl="3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48442680"/>
      </p:ext>
    </p:extLst>
  </p:cSld>
  <p:clrMapOvr>
    <a:masterClrMapping/>
  </p:clrMapOvr>
  <p:transition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Qualified Opportunity Zones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686800" cy="39925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endParaRPr lang="en-US" sz="2000" dirty="0"/>
          </a:p>
          <a:p>
            <a:pPr lvl="3" indent="0" eaLnBrk="1" hangingPunct="1">
              <a:buNone/>
            </a:pPr>
            <a:endParaRPr lang="en-US" dirty="0"/>
          </a:p>
          <a:p>
            <a:pPr marL="2114550" lvl="3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F3D50F2D-3AAD-4BCB-B135-C5A1124F14C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250" y="1439863"/>
            <a:ext cx="6210300" cy="46101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1057455"/>
      </p:ext>
    </p:extLst>
  </p:cSld>
  <p:clrMapOvr>
    <a:masterClrMapping/>
  </p:clrMapOvr>
  <p:transition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Qualified Opportunity Zones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686800" cy="39925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endParaRPr lang="en-US" sz="2000" dirty="0"/>
          </a:p>
          <a:p>
            <a:pPr lvl="3" indent="0" eaLnBrk="1" hangingPunct="1">
              <a:buNone/>
            </a:pPr>
            <a:endParaRPr lang="en-US" dirty="0"/>
          </a:p>
          <a:p>
            <a:pPr marL="2114550" lvl="3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CF46383-C5CD-4502-A7E1-D6109446E76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43100" y="1547320"/>
            <a:ext cx="5257800" cy="49244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98666"/>
      </p:ext>
    </p:extLst>
  </p:cSld>
  <p:clrMapOvr>
    <a:masterClrMapping/>
  </p:clrMapOvr>
  <p:transition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– Individuals…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686800" cy="39925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3000" dirty="0"/>
              <a:t>Individual Alternative Minimum Tax (AMT) not repealed but exemption amounts increased</a:t>
            </a:r>
            <a:endParaRPr lang="en-US" dirty="0"/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3000" dirty="0"/>
              <a:t>Dividend and capital gains rates remain unchanged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3000" dirty="0"/>
              <a:t>Overall limitation on itemized deductions repealed</a:t>
            </a:r>
            <a:endParaRPr lang="en-US" dirty="0"/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3000" dirty="0"/>
              <a:t>Medical deduction threshold reduced back to 7.5% of Adjusted Gross Income (AGI) for 2017 and 2018 and reverts back to 10% beginning in 2019</a:t>
            </a:r>
            <a:endParaRPr lang="en-US" dirty="0"/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endParaRPr lang="en-US" dirty="0"/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endParaRPr lang="en-US" dirty="0"/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  <a:p>
            <a:pPr lvl="3" indent="0" eaLnBrk="1" hangingPunct="1">
              <a:buNone/>
            </a:pPr>
            <a:endParaRPr lang="en-US" dirty="0"/>
          </a:p>
          <a:p>
            <a:pPr marL="2114550" lvl="3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03807830"/>
      </p:ext>
    </p:extLst>
  </p:cSld>
  <p:clrMapOvr>
    <a:masterClrMapping/>
  </p:clrMapOvr>
  <p:transition>
    <p:rand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– Individuals…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686800" cy="41449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3000" dirty="0"/>
              <a:t>Mortgage interest threshold reduced to $750k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Only applies to mortgages obtained after 12/15/17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3000" dirty="0"/>
              <a:t>Home equity interest still deductible if used for buying, building, or substantially improving the home securing the loan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3000" dirty="0"/>
              <a:t>State and local tax deduction limited to $10k for MFJ and $5k for Married Filing Separate (MFS)</a:t>
            </a:r>
            <a:endParaRPr lang="en-US" dirty="0"/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endParaRPr lang="en-US" dirty="0"/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  <a:p>
            <a:pPr lvl="3" indent="0" eaLnBrk="1" hangingPunct="1">
              <a:buNone/>
            </a:pPr>
            <a:endParaRPr lang="en-US" dirty="0"/>
          </a:p>
          <a:p>
            <a:pPr marL="2114550" lvl="3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23887156"/>
      </p:ext>
    </p:extLst>
  </p:cSld>
  <p:clrMapOvr>
    <a:masterClrMapping/>
  </p:clrMapOvr>
  <p:transition>
    <p:rand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– Individuals…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686800" cy="39925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3000" dirty="0"/>
              <a:t>Miscellaneous deductions subject to 2% of AGI limitation no longer deductible 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Unreimbursed employee expenses, tax preparation fees, hobby expenses, investment fees/expenses, legal fees related to producing income, and safe deposit fees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  <a:p>
            <a:pPr lvl="3" indent="0" eaLnBrk="1" hangingPunct="1">
              <a:buNone/>
            </a:pPr>
            <a:endParaRPr lang="en-US" dirty="0"/>
          </a:p>
          <a:p>
            <a:pPr marL="2114550" lvl="3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13340970"/>
      </p:ext>
    </p:extLst>
  </p:cSld>
  <p:clrMapOvr>
    <a:masterClrMapping/>
  </p:clrMapOvr>
  <p:transition>
    <p:rand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– Individuals…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686800" cy="39925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Affordable Care Act 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Penalty to maintain insurance (individual mandate) repealed for 2019 and forward.  Still in place for 2017 and 2018!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  <a:p>
            <a:pPr lvl="3" indent="0" eaLnBrk="1" hangingPunct="1">
              <a:buNone/>
            </a:pPr>
            <a:endParaRPr lang="en-US" dirty="0"/>
          </a:p>
          <a:p>
            <a:pPr marL="2114550" lvl="3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42832298"/>
      </p:ext>
    </p:extLst>
  </p:cSld>
  <p:clrMapOvr>
    <a:masterClrMapping/>
  </p:clrMapOvr>
  <p:transition>
    <p:rand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State Conformity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686800" cy="39925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Rolling vs. Static Legislation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Decoupling from Federal provisions – i.e. – bonus depreciation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Planning for Federal base broadening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NY, CA, ID, and GA already discussing potential tax reforms</a:t>
            </a:r>
          </a:p>
          <a:p>
            <a:pPr lvl="3" indent="0" eaLnBrk="1" hangingPunct="1">
              <a:buNone/>
            </a:pPr>
            <a:endParaRPr lang="en-US" dirty="0"/>
          </a:p>
          <a:p>
            <a:pPr marL="2114550" lvl="3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65421527"/>
      </p:ext>
    </p:extLst>
  </p:cSld>
  <p:clrMapOvr>
    <a:masterClrMapping/>
  </p:clrMapOvr>
  <p:transition>
    <p:rand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State Conformity…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686800" cy="39925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2800" dirty="0"/>
              <a:t>High tax jurisdictions considering state managed funds for charitable deduction in lieu of state and local taxes paid by individuals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sz="2600" dirty="0"/>
              <a:t>Proposed regulations to limit charitable deduction when state tax credit received – could apply to other donations as well, such as Colorado EZ, child care, and conservation easement donations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2800" dirty="0"/>
              <a:t>Wayfair – U.S. Supreme Court Case – slated to decide whether online sellers should charge sales and use tax</a:t>
            </a:r>
          </a:p>
          <a:p>
            <a:pPr lvl="3" indent="0" eaLnBrk="1" hangingPunct="1">
              <a:buNone/>
            </a:pPr>
            <a:endParaRPr lang="en-US" dirty="0"/>
          </a:p>
          <a:p>
            <a:pPr marL="2114550" lvl="3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77643003"/>
      </p:ext>
    </p:extLst>
  </p:cSld>
  <p:clrMapOvr>
    <a:masterClrMapping/>
  </p:clrMapOvr>
  <p:transition>
    <p:rand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– Estate and Gift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686800" cy="41449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3000" dirty="0"/>
              <a:t>2018 Estate tax lifetime exemption increased to $11.2m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3000" dirty="0"/>
              <a:t>2018 Gift tax annual exclusion increased to $15k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3000" dirty="0"/>
              <a:t>Estate planning is more than reducing taxes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Updating documents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Repurposing insurance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Privacy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Asset protection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  <a:p>
            <a:pPr lvl="3" indent="0" eaLnBrk="1" hangingPunct="1">
              <a:buNone/>
            </a:pPr>
            <a:endParaRPr lang="en-US" dirty="0"/>
          </a:p>
          <a:p>
            <a:pPr marL="2114550" lvl="3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4299431"/>
      </p:ext>
    </p:extLst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839200" cy="1036638"/>
          </a:xfrm>
        </p:spPr>
        <p:txBody>
          <a:bodyPr/>
          <a:lstStyle/>
          <a:p>
            <a:r>
              <a:rPr lang="en-US" dirty="0"/>
              <a:t>Tax Reform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610600" cy="4572000"/>
          </a:xfrm>
        </p:spPr>
        <p:txBody>
          <a:bodyPr/>
          <a:lstStyle/>
          <a:p>
            <a:pPr marL="457200" indent="-457200" algn="l" eaLnBrk="1" hangingPunct="1">
              <a:buFont typeface="Wingdings" panose="05000000000000000000" pitchFamily="2" charset="2"/>
              <a:buChar char="§"/>
            </a:pPr>
            <a:r>
              <a:rPr lang="en-US" sz="2800" dirty="0"/>
              <a:t>Signed into law on December 22, 2017</a:t>
            </a:r>
          </a:p>
          <a:p>
            <a:pPr marL="457200" indent="-457200" algn="l" eaLnBrk="1" hangingPunct="1">
              <a:buFont typeface="Wingdings" panose="05000000000000000000" pitchFamily="2" charset="2"/>
              <a:buChar char="§"/>
            </a:pPr>
            <a:r>
              <a:rPr lang="en-US" sz="2800" dirty="0"/>
              <a:t>Largest change to U.S. tax law since the 1980s</a:t>
            </a:r>
          </a:p>
          <a:p>
            <a:pPr marL="457200" indent="-457200" algn="l" eaLnBrk="1" hangingPunct="1">
              <a:buFont typeface="Wingdings" panose="05000000000000000000" pitchFamily="2" charset="2"/>
              <a:buChar char="§"/>
            </a:pPr>
            <a:r>
              <a:rPr lang="en-US" sz="2800" dirty="0"/>
              <a:t>Generally effective after 12/31/2017</a:t>
            </a:r>
          </a:p>
          <a:p>
            <a:pPr marL="457200" indent="-457200" algn="l" eaLnBrk="1" hangingPunct="1">
              <a:buFont typeface="Wingdings" panose="05000000000000000000" pitchFamily="2" charset="2"/>
              <a:buChar char="§"/>
            </a:pPr>
            <a:r>
              <a:rPr lang="en-US" sz="2800" dirty="0"/>
              <a:t>Impacts all companies, regardless of size, industry, or ownership structure</a:t>
            </a:r>
          </a:p>
          <a:p>
            <a:pPr marL="457200" indent="-457200" algn="l" eaLnBrk="1" hangingPunct="1">
              <a:buFont typeface="Wingdings" panose="05000000000000000000" pitchFamily="2" charset="2"/>
              <a:buChar char="§"/>
            </a:pPr>
            <a:r>
              <a:rPr lang="en-US" sz="2800" dirty="0"/>
              <a:t>Most changes are temporary</a:t>
            </a:r>
          </a:p>
          <a:p>
            <a:pPr marL="1200150" lvl="1" indent="-457200" eaLnBrk="1" hangingPunct="1">
              <a:buFont typeface="Wingdings" panose="05000000000000000000" pitchFamily="2" charset="2"/>
              <a:buChar char="§"/>
            </a:pPr>
            <a:r>
              <a:rPr lang="en-US" dirty="0"/>
              <a:t>Sunset after 2025</a:t>
            </a:r>
          </a:p>
          <a:p>
            <a:pPr marL="457200" indent="-457200" algn="l" eaLnBrk="1" hangingPunct="1">
              <a:buFont typeface="Wingdings" panose="05000000000000000000" pitchFamily="2" charset="2"/>
              <a:buChar char="§"/>
            </a:pPr>
            <a:r>
              <a:rPr lang="en-US" sz="2800" dirty="0"/>
              <a:t>Guidance and planning is needed</a:t>
            </a:r>
          </a:p>
          <a:p>
            <a:pPr marL="457200" indent="-457200" algn="l" eaLnBrk="1" hangingPunct="1">
              <a:buFont typeface="Wingdings" panose="05000000000000000000" pitchFamily="2" charset="2"/>
              <a:buChar char="§"/>
            </a:pPr>
            <a:r>
              <a:rPr lang="en-US" sz="2800" dirty="0"/>
              <a:t>Future legislation?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13616901"/>
      </p:ext>
    </p:extLst>
  </p:cSld>
  <p:clrMapOvr>
    <a:masterClrMapping/>
  </p:clrMapOvr>
  <p:transition>
    <p:random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4800" dirty="0"/>
              <a:t>Thank You!</a:t>
            </a:r>
          </a:p>
          <a:p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8036710"/>
      </p:ext>
    </p:extLst>
  </p:cSld>
  <p:clrMapOvr>
    <a:masterClrMapping/>
  </p:clrMapOvr>
  <p:transition>
    <p:rand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</a:t>
            </a:r>
            <a:r>
              <a:rPr lang="en-US" smtClean="0"/>
              <a:t>Code Word – “ace”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– All Entities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686800" cy="41449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Repeal of Sec. 199 – Domestic Production Activities Deduction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Limitations on deductibility of interest 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Applies to all businesses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Deduction limited to interest income, plus 30% of adjusted taxable income.  No adjustments.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Disallowed interest carries forward indefinitely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Small business exception – under $25m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29985328"/>
      </p:ext>
    </p:extLst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– All Entities…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686800" cy="39925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Expensing of assets – 100% bonus depreciation (new or used) 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Expanded and increased limits for Sec.179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Improvements to nonresidential real property including roofs, heating, ventilation, a/c fire protection, alarm systems, and security systems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Increased deduction limit to $1m (from $510k) and phase out threshold to $2.5m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54589347"/>
      </p:ext>
    </p:extLst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– All Entities…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686800" cy="39925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2000" dirty="0"/>
              <a:t>Increased limit for most accounting methods to $25m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sz="2000" dirty="0"/>
              <a:t>Generally exempt from use percentage-of-completion accounting method for long-term contracts (but PCM still required for AMT except on home contracts)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sz="2000" dirty="0"/>
              <a:t>Use of cash method of accounting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sz="2000" dirty="0"/>
              <a:t>Not required to track inventory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sz="2000" dirty="0"/>
              <a:t>Exempt from UNICAP rules</a:t>
            </a:r>
          </a:p>
          <a:p>
            <a:pPr marL="1657350" lvl="2" indent="-514350" eaLnBrk="1" hangingPunct="1">
              <a:buFont typeface="Wingdings" panose="05000000000000000000" pitchFamily="2" charset="2"/>
              <a:buChar char="§"/>
            </a:pPr>
            <a:r>
              <a:rPr lang="en-US" sz="2000" dirty="0"/>
              <a:t>Capitalize certain direct and indirect costs related to real or tangible property, whether manufactured or acquired for resale</a:t>
            </a:r>
          </a:p>
          <a:p>
            <a:pPr lvl="2" indent="0" eaLnBrk="1" hangingPunct="1">
              <a:buNone/>
            </a:pPr>
            <a:endParaRPr lang="en-US" sz="1600" dirty="0"/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sz="2000" dirty="0"/>
              <a:t>IRS has indicated that accounting method changes due to these new rules will be automatic (but still require filing of Form 3115)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74900602"/>
      </p:ext>
    </p:extLst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– All Entities…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686800" cy="39925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2800" dirty="0"/>
              <a:t>Changes to various fringe benefits (awards, moving reimbursement, etc.)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2800" dirty="0"/>
              <a:t>Entertainment expenses no longer deductible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2800" dirty="0"/>
              <a:t>Meals – Fewer exceptions to the 50% limit on deductibility (generally all meals are now only 50% deductible)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sz="2800" dirty="0"/>
              <a:t>Sec. 1031 exchanges no longer allowed for personal property but still apply to real property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45708838"/>
      </p:ext>
    </p:extLst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- Corporations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686800" cy="39925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Corporate rate reduction to a flat 21%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Repeal of corporate alternative minimum tax (AMT)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Repeal of Sec. 199 – Domestic Production Activities Deduction</a:t>
            </a:r>
          </a:p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Expensing of assets – 100% bonus depreciation (new or used) and increase limits on Sec.179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45102852"/>
      </p:ext>
    </p:extLst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036638"/>
          </a:xfrm>
        </p:spPr>
        <p:txBody>
          <a:bodyPr/>
          <a:lstStyle/>
          <a:p>
            <a:r>
              <a:rPr lang="en-US" dirty="0"/>
              <a:t>Tax Reform – Corporations…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686800" cy="3992563"/>
          </a:xfrm>
        </p:spPr>
        <p:txBody>
          <a:bodyPr/>
          <a:lstStyle/>
          <a:p>
            <a:pPr marL="514350" indent="-514350" algn="l" eaLnBrk="1" hangingPunct="1">
              <a:buFont typeface="Wingdings" panose="05000000000000000000" pitchFamily="2" charset="2"/>
              <a:buChar char="§"/>
            </a:pPr>
            <a:r>
              <a:rPr lang="en-US" dirty="0"/>
              <a:t>Net Operating Losses (NOLs)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Carryback eliminated except for insurance companies and farmers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Limits the NOL deduction to 80% of taxable income</a:t>
            </a:r>
          </a:p>
          <a:p>
            <a:pPr marL="1257300" lvl="1" indent="-514350" eaLnBrk="1" hangingPunct="1">
              <a:buFont typeface="Wingdings" panose="05000000000000000000" pitchFamily="2" charset="2"/>
              <a:buChar char="§"/>
            </a:pPr>
            <a:r>
              <a:rPr lang="en-US" dirty="0"/>
              <a:t>Unused NOLs can be carried forward indefinitely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B27D4-CED2-4587-A6F8-29C0030BA98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88993693"/>
      </p:ext>
    </p:extLst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Default Design">
  <a:themeElements>
    <a:clrScheme name="Custom 1">
      <a:dk1>
        <a:srgbClr val="19194C"/>
      </a:dk1>
      <a:lt1>
        <a:srgbClr val="FFFFFF"/>
      </a:lt1>
      <a:dk2>
        <a:srgbClr val="3F3F3F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336699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4182</TotalTime>
  <Words>1477</Words>
  <Application>Microsoft Office PowerPoint</Application>
  <PresentationFormat>On-screen Show (4:3)</PresentationFormat>
  <Paragraphs>200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Default Design</vt:lpstr>
      <vt:lpstr>Slide 1</vt:lpstr>
      <vt:lpstr>Slide 2</vt:lpstr>
      <vt:lpstr>Tax Reform Overview</vt:lpstr>
      <vt:lpstr>Tax Reform – All Entities</vt:lpstr>
      <vt:lpstr>Tax Reform – All Entities…</vt:lpstr>
      <vt:lpstr>Tax Reform – All Entities…</vt:lpstr>
      <vt:lpstr>Tax Reform – All Entities…</vt:lpstr>
      <vt:lpstr>Tax Reform - Corporations</vt:lpstr>
      <vt:lpstr>Tax Reform – Corporations…</vt:lpstr>
      <vt:lpstr>Tax Reform – Pass-throughs</vt:lpstr>
      <vt:lpstr>Tax Reform – Pass-throughs…</vt:lpstr>
      <vt:lpstr>Tax Reform – Pass-throughs…</vt:lpstr>
      <vt:lpstr>Tax Reform – Pass-throughs…</vt:lpstr>
      <vt:lpstr>Tax Reform – Choice of Entity</vt:lpstr>
      <vt:lpstr>Tax Reform – Choice of Entity…</vt:lpstr>
      <vt:lpstr>Tax Reform – Choice of Entity…</vt:lpstr>
      <vt:lpstr>Tax Reform – Choice of Entity…</vt:lpstr>
      <vt:lpstr>Tax Reform – Choice of Entity…</vt:lpstr>
      <vt:lpstr>Tax Reform – Choice of Entity…</vt:lpstr>
      <vt:lpstr>Qualified Opportunity Zones</vt:lpstr>
      <vt:lpstr>Qualified Opportunity Zones</vt:lpstr>
      <vt:lpstr>Qualified Opportunity Zones</vt:lpstr>
      <vt:lpstr>Tax Reform – Individuals…</vt:lpstr>
      <vt:lpstr>Tax Reform – Individuals…</vt:lpstr>
      <vt:lpstr>Tax Reform – Individuals…</vt:lpstr>
      <vt:lpstr>Tax Reform – Individuals…</vt:lpstr>
      <vt:lpstr>State Conformity</vt:lpstr>
      <vt:lpstr>State Conformity…</vt:lpstr>
      <vt:lpstr>Tax Reform – Estate and Gift</vt:lpstr>
      <vt:lpstr>Slide 30</vt:lpstr>
      <vt:lpstr>CPE Code Word – “ace”</vt:lpstr>
    </vt:vector>
  </TitlesOfParts>
  <Company>Anton Collins Mitchell LLP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Strategic Themes</dc:title>
  <dc:creator>Max Tyler</dc:creator>
  <cp:lastModifiedBy>Jeremiah Wolcott</cp:lastModifiedBy>
  <cp:revision>452</cp:revision>
  <dcterms:created xsi:type="dcterms:W3CDTF">2005-10-12T21:57:50Z</dcterms:created>
  <dcterms:modified xsi:type="dcterms:W3CDTF">2018-09-20T06:30:33Z</dcterms:modified>
</cp:coreProperties>
</file>