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383" r:id="rId2"/>
    <p:sldId id="284" r:id="rId3"/>
    <p:sldId id="286" r:id="rId4"/>
    <p:sldId id="363" r:id="rId5"/>
    <p:sldId id="364" r:id="rId6"/>
    <p:sldId id="365" r:id="rId7"/>
    <p:sldId id="367" r:id="rId8"/>
    <p:sldId id="368" r:id="rId9"/>
    <p:sldId id="369" r:id="rId10"/>
    <p:sldId id="370" r:id="rId11"/>
    <p:sldId id="371" r:id="rId12"/>
    <p:sldId id="372" r:id="rId13"/>
    <p:sldId id="288" r:id="rId14"/>
    <p:sldId id="336" r:id="rId15"/>
    <p:sldId id="350" r:id="rId16"/>
    <p:sldId id="373" r:id="rId17"/>
    <p:sldId id="291" r:id="rId18"/>
    <p:sldId id="292" r:id="rId19"/>
    <p:sldId id="293" r:id="rId20"/>
    <p:sldId id="294" r:id="rId21"/>
    <p:sldId id="360" r:id="rId22"/>
    <p:sldId id="295" r:id="rId23"/>
    <p:sldId id="296" r:id="rId24"/>
    <p:sldId id="297" r:id="rId25"/>
    <p:sldId id="342" r:id="rId26"/>
    <p:sldId id="343" r:id="rId27"/>
    <p:sldId id="344" r:id="rId28"/>
    <p:sldId id="345" r:id="rId29"/>
    <p:sldId id="346" r:id="rId30"/>
    <p:sldId id="347" r:id="rId31"/>
    <p:sldId id="357" r:id="rId32"/>
    <p:sldId id="358" r:id="rId33"/>
    <p:sldId id="359" r:id="rId34"/>
    <p:sldId id="298" r:id="rId35"/>
    <p:sldId id="303" r:id="rId36"/>
    <p:sldId id="304" r:id="rId37"/>
    <p:sldId id="305" r:id="rId38"/>
    <p:sldId id="306" r:id="rId39"/>
    <p:sldId id="348" r:id="rId40"/>
    <p:sldId id="362" r:id="rId41"/>
    <p:sldId id="341" r:id="rId42"/>
    <p:sldId id="330" r:id="rId43"/>
    <p:sldId id="375" r:id="rId44"/>
    <p:sldId id="376" r:id="rId45"/>
    <p:sldId id="377" r:id="rId46"/>
    <p:sldId id="378" r:id="rId47"/>
    <p:sldId id="379" r:id="rId48"/>
    <p:sldId id="380" r:id="rId49"/>
    <p:sldId id="374" r:id="rId50"/>
    <p:sldId id="331" r:id="rId51"/>
    <p:sldId id="332" r:id="rId52"/>
    <p:sldId id="333" r:id="rId53"/>
    <p:sldId id="351" r:id="rId54"/>
    <p:sldId id="334" r:id="rId55"/>
    <p:sldId id="382" r:id="rId56"/>
    <p:sldId id="381" r:id="rId57"/>
    <p:sldId id="353" r:id="rId58"/>
    <p:sldId id="354" r:id="rId59"/>
    <p:sldId id="340" r:id="rId60"/>
    <p:sldId id="264" r:id="rId61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993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2317"/>
    <a:srgbClr val="CC006A"/>
    <a:srgbClr val="02FF00"/>
    <a:srgbClr val="1B1B1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7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-1434" y="-96"/>
      </p:cViewPr>
      <p:guideLst>
        <p:guide orient="horz" pos="3993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5627"/>
    </p:cViewPr>
  </p:sorterViewPr>
  <p:notesViewPr>
    <p:cSldViewPr snapToGrid="0">
      <p:cViewPr varScale="1">
        <p:scale>
          <a:sx n="86" d="100"/>
          <a:sy n="86" d="100"/>
        </p:scale>
        <p:origin x="-3804" y="-96"/>
      </p:cViewPr>
      <p:guideLst>
        <p:guide orient="horz" pos="2932"/>
        <p:guide pos="221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6887C16E-552A-1444-BA71-9E441A070D16}" type="datetimeFigureOut">
              <a:rPr lang="en-US" smtClean="0"/>
              <a:pPr/>
              <a:t>9/20/2018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F8C802A-CA08-2645-871C-6919F115E6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17782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B0C5B62-5858-4B36-88FB-CCA0F82FF86A}" type="datetimeFigureOut">
              <a:rPr lang="en-US" smtClean="0"/>
              <a:pPr/>
              <a:t>9/20/2018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AECCFA6F-74A5-43E9-95C4-2C5CC39541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3621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CFA6F-74A5-43E9-95C4-2C5CC39541B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51784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485785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DADA4-9DDD-4221-8846-F773A678936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309544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153737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170420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CFA6F-74A5-43E9-95C4-2C5CC39541B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89328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617447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73875" indent="-29764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90577" indent="-23811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66807" indent="-23811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43038" indent="-23811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19269" indent="-238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95499" indent="-238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71730" indent="-238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47961" indent="-238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752531F-6474-40F7-B3D3-FCD8C57BC67B}" type="slidenum">
              <a:rPr lang="en-US" altLang="en-US" smtClean="0"/>
              <a:pPr eaLnBrk="1" hangingPunct="1"/>
              <a:t>17</a:t>
            </a:fld>
            <a:endParaRPr lang="en-US" alt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802534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FAB27A-801F-4CFA-BBF8-AE23009CE87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605855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73875" indent="-29764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90577" indent="-23811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66807" indent="-23811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43038" indent="-23811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19269" indent="-238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95499" indent="-238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71730" indent="-238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47961" indent="-238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3CFE1CD-256D-4EE5-BDEA-F903943D8C6E}" type="slidenum">
              <a:rPr lang="en-US" altLang="en-US" smtClean="0"/>
              <a:pPr eaLnBrk="1" hangingPunct="1"/>
              <a:t>19</a:t>
            </a:fld>
            <a:endParaRPr lang="en-US" altLang="en-US" dirty="0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02310" y="4669811"/>
            <a:ext cx="5618480" cy="463567"/>
          </a:xfrm>
          <a:prstGeom prst="rect">
            <a:avLst/>
          </a:prstGeom>
          <a:noFill/>
        </p:spPr>
        <p:txBody>
          <a:bodyPr wrap="square" lIns="93324" tIns="46662" rIns="93324" bIns="46662" rtlCol="0">
            <a:spAutoFit/>
          </a:bodyPr>
          <a:lstStyle/>
          <a:p>
            <a:endParaRPr lang="en-US" alt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="" xmlns:p14="http://schemas.microsoft.com/office/powerpoint/2010/main" val="42854317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8447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73875" indent="-29764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90577" indent="-23811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66807" indent="-23811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43038" indent="-23811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19269" indent="-238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95499" indent="-238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71730" indent="-238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47961" indent="-238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06C2DCC-A0C3-4A21-AC04-26E08E4FA035}" type="slidenum">
              <a:rPr lang="en-US" altLang="en-US" smtClean="0"/>
              <a:pPr eaLnBrk="1" hangingPunct="1"/>
              <a:t>3</a:t>
            </a:fld>
            <a:endParaRPr lang="en-US" altLang="en-US" dirty="0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819983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747717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52717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522987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845100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CFA6F-74A5-43E9-95C4-2C5CC39541B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915000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CFA6F-74A5-43E9-95C4-2C5CC39541B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59449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CFA6F-74A5-43E9-95C4-2C5CC39541B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738768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CFA6F-74A5-43E9-95C4-2C5CC39541B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504853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CFA6F-74A5-43E9-95C4-2C5CC39541B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682744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CFA6F-74A5-43E9-95C4-2C5CC39541B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2430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229925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763386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359146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495419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DE45DA-0577-4DBA-8016-5FE556216F87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8562910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746473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7745733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39CC3E-81FC-48CE-BB7E-A26EF5D1E33A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9240308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5A3AA5-48CB-4A57-8733-C677A435F7DB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945208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CFA6F-74A5-43E9-95C4-2C5CC39541B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27995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CFA6F-74A5-43E9-95C4-2C5CC39541BE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0971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7717505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CFA6F-74A5-43E9-95C4-2C5CC39541B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7419212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3814A8-BAA4-4091-B434-6FC69DC94047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9377452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B6A6E1-AF92-441D-96D7-67D2CE60E07F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0761423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18B07D-DA10-4B8E-84B8-777BD7D7608D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952507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68425" y="1150938"/>
            <a:ext cx="4187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17BE08-16CF-48A5-937B-25AD3152F375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1884943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782625-DAAF-4379-9DB8-3C91AA1725CE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9104532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8014" indent="-29154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6175" indent="-23323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32646" indent="-23323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9114" indent="-23323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65586" indent="-233235" defTabSz="4664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32056" indent="-233235" defTabSz="4664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98525" indent="-233235" defTabSz="4664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64996" indent="-233235" defTabSz="4664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060B6C-538C-466D-B8C9-C0FE3EB87AD8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US" alt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21208571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A86E91-02C1-40FA-817E-7A898DCADC75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4600891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3814A8-BAA4-4091-B434-6FC69DC94047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0610808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D53EB0-0CEA-4BDD-AA8E-926E36739180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61857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6466068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6305AF-D45E-4304-88F1-88D8D8F111D7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7770915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52EBF3-4A54-4161-9A66-DF3ECE4E7A10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328316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52EBF3-4A54-4161-9A66-DF3ECE4E7A10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0002331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6B5D20-ACD1-4F04-BB15-C05A0E068320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6552247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6B5D20-ACD1-4F04-BB15-C05A0E068320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8257453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6B5D20-ACD1-4F04-BB15-C05A0E068320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279291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6B5D20-ACD1-4F04-BB15-C05A0E068320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9044743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6B5D20-ACD1-4F04-BB15-C05A0E068320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4264707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8C7012-0DF1-41F4-83F2-389711370431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4380676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CFA6F-74A5-43E9-95C4-2C5CC39541BE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68779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1285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72442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37820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D681-D0FB-314A-9635-D24B86F2881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89497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812656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 + Super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6B6F-40ED-DB48-A4F6-28D7D01DC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800600"/>
            <a:ext cx="8229600" cy="1054100"/>
          </a:xfrm>
          <a:prstGeom prst="rect">
            <a:avLst/>
          </a:prstGeom>
        </p:spPr>
        <p:txBody>
          <a:bodyPr lIns="0" rIns="0" anchor="ctr" anchorCtr="0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Section HEADLINE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1963" y="1828800"/>
            <a:ext cx="8221661" cy="2844801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Font typeface="Arial"/>
              <a:buNone/>
              <a:defRPr sz="320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 algn="l">
              <a:buFont typeface="Arial"/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>
              <a:buFont typeface="Arial"/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Supertitle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4773599"/>
            <a:ext cx="8683625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5230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6B6F-40ED-DB48-A4F6-28D7D01DC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41600"/>
            <a:ext cx="8229600" cy="2070100"/>
          </a:xfrm>
          <a:prstGeom prst="rect">
            <a:avLst/>
          </a:prstGeom>
        </p:spPr>
        <p:txBody>
          <a:bodyPr lIns="0" rIns="0" anchor="b" anchorCtr="0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Section HEADLINE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4773599"/>
            <a:ext cx="8683625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43360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6B6F-40ED-DB48-A4F6-28D7D01DC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357751" y="338138"/>
            <a:ext cx="19081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9600" b="1" dirty="0" smtClean="0">
                <a:solidFill>
                  <a:srgbClr val="B32317"/>
                </a:solidFill>
                <a:latin typeface="Times New Roman" charset="0"/>
                <a:cs typeface="Times New Roman" charset="0"/>
              </a:rPr>
              <a:t>“ ”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471487" y="1429927"/>
            <a:ext cx="8243534" cy="2938874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defRPr sz="4000" baseline="0">
                <a:solidFill>
                  <a:srgbClr val="1B1B1A"/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Quotation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1487" y="4546600"/>
            <a:ext cx="8243533" cy="133095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2800" i="1">
                <a:solidFill>
                  <a:srgbClr val="B32317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citation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75911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6B6F-40ED-DB48-A4F6-28D7D01DC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27506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-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659289" y="177301"/>
            <a:ext cx="5960484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7200" b="1" dirty="0" smtClean="0">
                <a:solidFill>
                  <a:srgbClr val="FFFFFF"/>
                </a:solidFill>
                <a:latin typeface="Calibri"/>
                <a:cs typeface="Calibri"/>
              </a:rPr>
              <a:t>QUESTIONS?</a:t>
            </a:r>
          </a:p>
        </p:txBody>
      </p:sp>
    </p:spTree>
    <p:extLst>
      <p:ext uri="{BB962C8B-B14F-4D97-AF65-F5344CB8AC3E}">
        <p14:creationId xmlns="" xmlns:p14="http://schemas.microsoft.com/office/powerpoint/2010/main" val="22867883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-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79459" y="1256324"/>
            <a:ext cx="5960484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dirty="0" smtClean="0">
                <a:solidFill>
                  <a:srgbClr val="FFFFFF"/>
                </a:solidFill>
                <a:latin typeface="Calibri"/>
                <a:cs typeface="Calibri"/>
              </a:rPr>
              <a:t>FOR MORE INFORMATION</a:t>
            </a:r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659289" y="177301"/>
            <a:ext cx="5960484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7200" b="1" dirty="0" smtClean="0">
                <a:solidFill>
                  <a:srgbClr val="FFFFFF"/>
                </a:solidFill>
                <a:latin typeface="Calibri"/>
                <a:cs typeface="Calibri"/>
              </a:rPr>
              <a:t>THANK YOU!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685799" y="1790700"/>
            <a:ext cx="8153401" cy="17145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0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Enter Contact Information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720792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- Thoughtw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21876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83" y="797060"/>
            <a:ext cx="8320573" cy="4279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213" y="1314704"/>
            <a:ext cx="8322143" cy="431331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9783" y="62842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Calibri"/>
              </a:defRPr>
            </a:lvl1pPr>
          </a:lstStyle>
          <a:p>
            <a:fld id="{1225A02C-4FA9-AD4A-86C9-CAAC5233E3F1}" type="slidenum">
              <a:rPr lang="en-US" smtClean="0"/>
              <a:pPr/>
              <a:t>‹#›</a:t>
            </a:fld>
            <a:r>
              <a:rPr lang="en-US" dirty="0" smtClean="0"/>
              <a:t> // experience clarity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81748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9783" y="62842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Calibri"/>
              </a:defRPr>
            </a:lvl1pPr>
          </a:lstStyle>
          <a:p>
            <a:fld id="{1225A02C-4FA9-AD4A-86C9-CAAC5233E3F1}" type="slidenum">
              <a:rPr lang="en-US" smtClean="0"/>
              <a:pPr/>
              <a:t>‹#›</a:t>
            </a:fld>
            <a:r>
              <a:rPr lang="en-US" dirty="0" smtClean="0"/>
              <a:t> // experience clarity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08656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0" y="3592499"/>
            <a:ext cx="8683625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457201" y="1435100"/>
            <a:ext cx="8216900" cy="1987699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defRPr cap="all">
                <a:solidFill>
                  <a:srgbClr val="B32317"/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3687708"/>
            <a:ext cx="8221661" cy="192766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80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</a:t>
            </a:r>
          </a:p>
        </p:txBody>
      </p:sp>
    </p:spTree>
    <p:extLst>
      <p:ext uri="{BB962C8B-B14F-4D97-AF65-F5344CB8AC3E}">
        <p14:creationId xmlns="" xmlns:p14="http://schemas.microsoft.com/office/powerpoint/2010/main" val="18994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6B6F-40ED-DB48-A4F6-28D7D01DC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46237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7472" indent="-320040">
              <a:buFont typeface="Arial"/>
              <a:buChar char="•"/>
              <a:defRPr sz="3200" baseline="0"/>
            </a:lvl1pPr>
            <a:lvl2pPr marL="685800" indent="-274320">
              <a:buClr>
                <a:schemeClr val="accent1"/>
              </a:buClr>
              <a:buSzPct val="90000"/>
              <a:buFont typeface="Wingdings" charset="2"/>
              <a:buChar char="§"/>
              <a:defRPr sz="2800">
                <a:solidFill>
                  <a:srgbClr val="000000"/>
                </a:solidFill>
              </a:defRPr>
            </a:lvl2pPr>
            <a:lvl3pPr marL="1143000" indent="-274320">
              <a:buSzPct val="110000"/>
              <a:buFont typeface="Arial"/>
              <a:buChar char="•"/>
              <a:defRPr sz="2400"/>
            </a:lvl3pPr>
            <a:lvl4pPr marL="1554480" indent="-274320">
              <a:buClr>
                <a:schemeClr val="accent1"/>
              </a:buClr>
              <a:buSzPct val="90000"/>
              <a:buFont typeface="Wingdings" charset="2"/>
              <a:buChar char="§"/>
              <a:defRPr sz="2000">
                <a:solidFill>
                  <a:srgbClr val="000000"/>
                </a:solidFill>
              </a:defRPr>
            </a:lvl4pPr>
            <a:lvl5pPr marL="1965960" indent="-228600">
              <a:buSzPct val="100000"/>
              <a:buFont typeface="Arial"/>
              <a:buChar char="•"/>
              <a:defRPr sz="1800"/>
            </a:lvl5pPr>
            <a:lvl6pPr marL="2377440" indent="-228600"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rgbClr val="000000"/>
                </a:solidFill>
              </a:defRPr>
            </a:lvl6pPr>
            <a:lvl7pPr marL="2743200" indent="-182880">
              <a:buSzPct val="90000"/>
              <a:defRPr sz="1600"/>
            </a:lvl7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546100"/>
            <a:ext cx="8229600" cy="10541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>
              <a:defRPr sz="3600" cap="all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Headline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07861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+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6B6F-40ED-DB48-A4F6-28D7D01DC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46237"/>
            <a:ext cx="4063999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  <a:lvl2pPr marL="742950" indent="-285750">
              <a:buClr>
                <a:schemeClr val="accent1"/>
              </a:buClr>
              <a:buSzPct val="90000"/>
              <a:buFont typeface="Wingdings" charset="2"/>
              <a:buChar char="§"/>
              <a:defRPr sz="2800">
                <a:solidFill>
                  <a:srgbClr val="000000"/>
                </a:solidFill>
              </a:defRPr>
            </a:lvl2pPr>
            <a:lvl3pPr marL="1143000" indent="-228600">
              <a:buSzPct val="110000"/>
              <a:buFont typeface="Arial"/>
              <a:buChar char="•"/>
              <a:defRPr sz="2400"/>
            </a:lvl3pPr>
            <a:lvl4pPr marL="1600200" indent="-228600">
              <a:buClr>
                <a:schemeClr val="accent1"/>
              </a:buClr>
              <a:buSzPct val="90000"/>
              <a:buFont typeface="Wingdings" charset="2"/>
              <a:buChar char="§"/>
              <a:defRPr sz="2000">
                <a:solidFill>
                  <a:srgbClr val="00000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 sz="1800"/>
            </a:lvl5pPr>
            <a:lvl6pPr marL="2514600" indent="-228600"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rgbClr val="000000"/>
                </a:solidFill>
              </a:defRPr>
            </a:lvl6pPr>
            <a:lvl7pPr>
              <a:buSzPct val="90000"/>
              <a:defRPr sz="1600"/>
            </a:lvl7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622801" y="1646237"/>
            <a:ext cx="4063999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rgbClr val="000000"/>
                </a:solidFill>
              </a:defRPr>
            </a:lvl1pPr>
            <a:lvl2pPr marL="742950" indent="-285750">
              <a:buClr>
                <a:schemeClr val="accent1"/>
              </a:buClr>
              <a:buSzPct val="90000"/>
              <a:buFont typeface="Wingdings" charset="2"/>
              <a:buChar char="§"/>
              <a:defRPr sz="2800">
                <a:solidFill>
                  <a:srgbClr val="000000"/>
                </a:solidFill>
              </a:defRPr>
            </a:lvl2pPr>
            <a:lvl3pPr marL="1143000" indent="-228600">
              <a:buSzPct val="110000"/>
              <a:buFont typeface="Arial"/>
              <a:buChar char="•"/>
              <a:defRPr sz="2400">
                <a:solidFill>
                  <a:srgbClr val="000000"/>
                </a:solidFill>
              </a:defRPr>
            </a:lvl3pPr>
            <a:lvl4pPr marL="1600200" indent="-228600">
              <a:buClr>
                <a:schemeClr val="accent1"/>
              </a:buClr>
              <a:buSzPct val="90000"/>
              <a:buFont typeface="Wingdings" charset="2"/>
              <a:buChar char="§"/>
              <a:defRPr sz="2000">
                <a:solidFill>
                  <a:srgbClr val="00000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 sz="1800">
                <a:solidFill>
                  <a:srgbClr val="000000"/>
                </a:solidFill>
              </a:defRPr>
            </a:lvl5pPr>
            <a:lvl6pPr marL="2514600" indent="-228600"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rgbClr val="000000"/>
                </a:solidFill>
              </a:defRPr>
            </a:lvl6pPr>
            <a:lvl7pPr>
              <a:buSzPct val="90000"/>
              <a:defRPr sz="1600">
                <a:solidFill>
                  <a:srgbClr val="000000"/>
                </a:solidFill>
              </a:defRPr>
            </a:lvl7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546100"/>
            <a:ext cx="8229600" cy="10541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>
              <a:defRPr sz="3600" cap="all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47790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Head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6B6F-40ED-DB48-A4F6-28D7D01DC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457200" y="548640"/>
            <a:ext cx="4069079" cy="105156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3600" b="0" cap="all">
                <a:solidFill>
                  <a:srgbClr val="B3231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Headline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2801" y="548640"/>
            <a:ext cx="4069079" cy="105156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3600" b="0" cap="all">
                <a:solidFill>
                  <a:srgbClr val="B3231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 smtClean="0"/>
              <a:t>Headline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46237"/>
            <a:ext cx="4063999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  <a:lvl2pPr marL="742950" indent="-285750">
              <a:buClr>
                <a:schemeClr val="accent1"/>
              </a:buClr>
              <a:buSzPct val="90000"/>
              <a:buFont typeface="Wingdings" charset="2"/>
              <a:buChar char="§"/>
              <a:defRPr sz="2800">
                <a:solidFill>
                  <a:srgbClr val="000000"/>
                </a:solidFill>
              </a:defRPr>
            </a:lvl2pPr>
            <a:lvl3pPr marL="1143000" indent="-228600">
              <a:buSzPct val="110000"/>
              <a:buFont typeface="Arial"/>
              <a:buChar char="•"/>
              <a:defRPr sz="2400"/>
            </a:lvl3pPr>
            <a:lvl4pPr marL="1600200" indent="-228600">
              <a:buClr>
                <a:schemeClr val="accent1"/>
              </a:buClr>
              <a:buSzPct val="90000"/>
              <a:buFont typeface="Wingdings" charset="2"/>
              <a:buChar char="§"/>
              <a:defRPr sz="2000">
                <a:solidFill>
                  <a:srgbClr val="00000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 sz="1800"/>
            </a:lvl5pPr>
            <a:lvl6pPr marL="2514600" indent="-228600"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rgbClr val="000000"/>
                </a:solidFill>
              </a:defRPr>
            </a:lvl6pPr>
            <a:lvl7pPr>
              <a:buSzPct val="90000"/>
              <a:defRPr sz="1600"/>
            </a:lvl7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622801" y="1646237"/>
            <a:ext cx="4063999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rgbClr val="000000"/>
                </a:solidFill>
              </a:defRPr>
            </a:lvl1pPr>
            <a:lvl2pPr marL="742950" indent="-285750">
              <a:buClr>
                <a:schemeClr val="accent1"/>
              </a:buClr>
              <a:buSzPct val="90000"/>
              <a:buFont typeface="Wingdings" charset="2"/>
              <a:buChar char="§"/>
              <a:defRPr sz="2800">
                <a:solidFill>
                  <a:srgbClr val="000000"/>
                </a:solidFill>
              </a:defRPr>
            </a:lvl2pPr>
            <a:lvl3pPr marL="1143000" indent="-228600">
              <a:buSzPct val="110000"/>
              <a:buFont typeface="Arial"/>
              <a:buChar char="•"/>
              <a:defRPr sz="2400">
                <a:solidFill>
                  <a:srgbClr val="000000"/>
                </a:solidFill>
              </a:defRPr>
            </a:lvl3pPr>
            <a:lvl4pPr marL="1600200" indent="-228600">
              <a:buClr>
                <a:schemeClr val="accent1"/>
              </a:buClr>
              <a:buSzPct val="90000"/>
              <a:buFont typeface="Wingdings" charset="2"/>
              <a:buChar char="§"/>
              <a:defRPr sz="2000">
                <a:solidFill>
                  <a:srgbClr val="00000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 sz="1800">
                <a:solidFill>
                  <a:srgbClr val="000000"/>
                </a:solidFill>
              </a:defRPr>
            </a:lvl5pPr>
            <a:lvl6pPr marL="2514600" indent="-228600"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rgbClr val="000000"/>
                </a:solidFill>
              </a:defRPr>
            </a:lvl6pPr>
            <a:lvl7pPr>
              <a:buSzPct val="90000"/>
              <a:defRPr sz="1600">
                <a:solidFill>
                  <a:srgbClr val="000000"/>
                </a:solidFill>
              </a:defRPr>
            </a:lvl7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782129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+ 2 Column Head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6B6F-40ED-DB48-A4F6-28D7D01DC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457200" y="1663700"/>
            <a:ext cx="4069079" cy="8509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80000"/>
              </a:lnSpc>
              <a:buNone/>
              <a:defRPr sz="32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Column Headline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2801" y="1663700"/>
            <a:ext cx="4069079" cy="8509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80000"/>
              </a:lnSpc>
              <a:buNone/>
              <a:defRPr sz="32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Column Headline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546100"/>
            <a:ext cx="8229600" cy="10541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>
              <a:defRPr sz="3600" cap="all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590800"/>
            <a:ext cx="4063999" cy="3581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  <a:lvl2pPr marL="742950" indent="-285750">
              <a:buClr>
                <a:schemeClr val="accent1"/>
              </a:buClr>
              <a:buSzPct val="90000"/>
              <a:buFont typeface="Wingdings" charset="2"/>
              <a:buChar char="§"/>
              <a:defRPr sz="2800">
                <a:solidFill>
                  <a:srgbClr val="000000"/>
                </a:solidFill>
              </a:defRPr>
            </a:lvl2pPr>
            <a:lvl3pPr marL="1143000" indent="-228600">
              <a:buSzPct val="110000"/>
              <a:buFont typeface="Arial"/>
              <a:buChar char="•"/>
              <a:defRPr sz="2400"/>
            </a:lvl3pPr>
            <a:lvl4pPr marL="1600200" indent="-228600">
              <a:buClr>
                <a:schemeClr val="accent1"/>
              </a:buClr>
              <a:buSzPct val="90000"/>
              <a:buFont typeface="Wingdings" charset="2"/>
              <a:buChar char="§"/>
              <a:defRPr sz="2000">
                <a:solidFill>
                  <a:srgbClr val="00000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 sz="1800"/>
            </a:lvl5pPr>
            <a:lvl6pPr marL="2514600" indent="-228600"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rgbClr val="000000"/>
                </a:solidFill>
              </a:defRPr>
            </a:lvl6pPr>
            <a:lvl7pPr>
              <a:buSzPct val="90000"/>
              <a:defRPr sz="1600"/>
            </a:lvl7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622801" y="2590800"/>
            <a:ext cx="4063999" cy="3581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rgbClr val="000000"/>
                </a:solidFill>
              </a:defRPr>
            </a:lvl1pPr>
            <a:lvl2pPr marL="742950" indent="-285750">
              <a:buClr>
                <a:schemeClr val="accent1"/>
              </a:buClr>
              <a:buSzPct val="90000"/>
              <a:buFont typeface="Wingdings" charset="2"/>
              <a:buChar char="§"/>
              <a:defRPr sz="2800">
                <a:solidFill>
                  <a:srgbClr val="000000"/>
                </a:solidFill>
              </a:defRPr>
            </a:lvl2pPr>
            <a:lvl3pPr marL="1143000" indent="-228600">
              <a:buSzPct val="110000"/>
              <a:buFont typeface="Arial"/>
              <a:buChar char="•"/>
              <a:defRPr sz="2400">
                <a:solidFill>
                  <a:srgbClr val="000000"/>
                </a:solidFill>
              </a:defRPr>
            </a:lvl3pPr>
            <a:lvl4pPr marL="1600200" indent="-228600">
              <a:buClr>
                <a:schemeClr val="accent1"/>
              </a:buClr>
              <a:buSzPct val="90000"/>
              <a:buFont typeface="Wingdings" charset="2"/>
              <a:buChar char="§"/>
              <a:defRPr sz="2000">
                <a:solidFill>
                  <a:srgbClr val="00000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 sz="1800">
                <a:solidFill>
                  <a:srgbClr val="000000"/>
                </a:solidFill>
              </a:defRPr>
            </a:lvl5pPr>
            <a:lvl6pPr marL="2514600" indent="-228600"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rgbClr val="000000"/>
                </a:solidFill>
              </a:defRPr>
            </a:lvl6pPr>
            <a:lvl7pPr>
              <a:buSzPct val="90000"/>
              <a:defRPr sz="1600">
                <a:solidFill>
                  <a:srgbClr val="000000"/>
                </a:solidFill>
              </a:defRPr>
            </a:lvl7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2043553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6B6F-40ED-DB48-A4F6-28D7D01DC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723901"/>
            <a:ext cx="4063999" cy="5448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  <a:lvl2pPr marL="742950" indent="-285750">
              <a:buClr>
                <a:schemeClr val="accent1"/>
              </a:buClr>
              <a:buSzPct val="90000"/>
              <a:buFont typeface="Wingdings" charset="2"/>
              <a:buChar char="§"/>
              <a:defRPr sz="2800">
                <a:solidFill>
                  <a:srgbClr val="000000"/>
                </a:solidFill>
              </a:defRPr>
            </a:lvl2pPr>
            <a:lvl3pPr marL="1143000" indent="-228600">
              <a:buSzPct val="110000"/>
              <a:buFont typeface="Arial"/>
              <a:buChar char="•"/>
              <a:defRPr sz="2400"/>
            </a:lvl3pPr>
            <a:lvl4pPr marL="1600200" indent="-228600">
              <a:buClr>
                <a:schemeClr val="accent1"/>
              </a:buClr>
              <a:buSzPct val="90000"/>
              <a:buFont typeface="Wingdings" charset="2"/>
              <a:buChar char="§"/>
              <a:defRPr sz="2000">
                <a:solidFill>
                  <a:srgbClr val="00000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 sz="1800"/>
            </a:lvl5pPr>
            <a:lvl6pPr marL="2514600" indent="-228600"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rgbClr val="000000"/>
                </a:solidFill>
              </a:defRPr>
            </a:lvl6pPr>
            <a:lvl7pPr>
              <a:buSzPct val="90000"/>
              <a:defRPr sz="1600"/>
            </a:lvl7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622801" y="723901"/>
            <a:ext cx="4063999" cy="5448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rgbClr val="000000"/>
                </a:solidFill>
              </a:defRPr>
            </a:lvl1pPr>
            <a:lvl2pPr marL="742950" indent="-285750">
              <a:buClr>
                <a:schemeClr val="accent1"/>
              </a:buClr>
              <a:buSzPct val="90000"/>
              <a:buFont typeface="Wingdings" charset="2"/>
              <a:buChar char="§"/>
              <a:defRPr sz="2800">
                <a:solidFill>
                  <a:srgbClr val="000000"/>
                </a:solidFill>
              </a:defRPr>
            </a:lvl2pPr>
            <a:lvl3pPr marL="1143000" indent="-228600">
              <a:buSzPct val="110000"/>
              <a:buFont typeface="Arial"/>
              <a:buChar char="•"/>
              <a:defRPr sz="2400">
                <a:solidFill>
                  <a:srgbClr val="000000"/>
                </a:solidFill>
              </a:defRPr>
            </a:lvl3pPr>
            <a:lvl4pPr marL="1600200" indent="-228600">
              <a:buClr>
                <a:schemeClr val="accent1"/>
              </a:buClr>
              <a:buSzPct val="90000"/>
              <a:buFont typeface="Wingdings" charset="2"/>
              <a:buChar char="§"/>
              <a:defRPr sz="2000">
                <a:solidFill>
                  <a:srgbClr val="00000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 sz="1800">
                <a:solidFill>
                  <a:srgbClr val="000000"/>
                </a:solidFill>
              </a:defRPr>
            </a:lvl5pPr>
            <a:lvl6pPr marL="2514600" indent="-228600"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rgbClr val="000000"/>
                </a:solidFill>
              </a:defRPr>
            </a:lvl6pPr>
            <a:lvl7pPr>
              <a:buSzPct val="90000"/>
              <a:defRPr sz="1600">
                <a:solidFill>
                  <a:srgbClr val="000000"/>
                </a:solidFill>
              </a:defRPr>
            </a:lvl7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2466265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6B6F-40ED-DB48-A4F6-28D7D01DC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838201"/>
            <a:ext cx="8229600" cy="533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-320040">
              <a:buFont typeface="Arial"/>
              <a:buChar char="•"/>
              <a:defRPr sz="3200" baseline="0"/>
            </a:lvl1pPr>
            <a:lvl2pPr marL="685800" indent="-274320">
              <a:buClr>
                <a:schemeClr val="accent1"/>
              </a:buClr>
              <a:buSzPct val="90000"/>
              <a:buFont typeface="Wingdings" charset="2"/>
              <a:buChar char="§"/>
              <a:defRPr sz="2800">
                <a:solidFill>
                  <a:srgbClr val="000000"/>
                </a:solidFill>
              </a:defRPr>
            </a:lvl2pPr>
            <a:lvl3pPr marL="1143000" indent="-274320">
              <a:buSzPct val="110000"/>
              <a:buFont typeface="Arial"/>
              <a:buChar char="•"/>
              <a:defRPr sz="2400"/>
            </a:lvl3pPr>
            <a:lvl4pPr marL="1554480" indent="-274320">
              <a:buClr>
                <a:schemeClr val="accent1"/>
              </a:buClr>
              <a:buSzPct val="90000"/>
              <a:buFont typeface="Arial"/>
              <a:buChar char="•"/>
              <a:defRPr sz="2000">
                <a:solidFill>
                  <a:srgbClr val="000000"/>
                </a:solidFill>
              </a:defRPr>
            </a:lvl4pPr>
            <a:lvl5pPr marL="1965960" indent="-228600">
              <a:buSzPct val="100000"/>
              <a:buFont typeface="Arial"/>
              <a:buChar char="•"/>
              <a:defRPr sz="1800"/>
            </a:lvl5pPr>
            <a:lvl6pPr marL="2377440" indent="-228600"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rgbClr val="000000"/>
                </a:solidFill>
              </a:defRPr>
            </a:lvl6pPr>
            <a:lvl7pPr marL="2743200" indent="-182880">
              <a:buSzPct val="90000"/>
              <a:defRPr sz="1600"/>
            </a:lvl7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850846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C6B6F-40ED-DB48-A4F6-28D7D01DC1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546100"/>
            <a:ext cx="8229600" cy="10541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>
              <a:defRPr sz="3600" cap="all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446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4113" y="6365898"/>
            <a:ext cx="9264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6B6F-40ED-DB48-A4F6-28D7D01DC1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63460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1" r:id="rId2"/>
    <p:sldLayoutId id="2147483651" r:id="rId3"/>
    <p:sldLayoutId id="2147483660" r:id="rId4"/>
    <p:sldLayoutId id="2147483676" r:id="rId5"/>
    <p:sldLayoutId id="2147483677" r:id="rId6"/>
    <p:sldLayoutId id="2147483664" r:id="rId7"/>
    <p:sldLayoutId id="2147483655" r:id="rId8"/>
    <p:sldLayoutId id="2147483678" r:id="rId9"/>
    <p:sldLayoutId id="2147483679" r:id="rId10"/>
    <p:sldLayoutId id="2147483680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83" r:id="rId17"/>
    <p:sldLayoutId id="2147483685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5CB6F86B-2627-4D94-96B8-477995654B23}"/>
              </a:ext>
            </a:extLst>
          </p:cNvPr>
          <p:cNvSpPr txBox="1">
            <a:spLocks/>
          </p:cNvSpPr>
          <p:nvPr/>
        </p:nvSpPr>
        <p:spPr>
          <a:xfrm>
            <a:off x="762000" y="609600"/>
            <a:ext cx="7766936" cy="109689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Rounded MT Bold" panose="020F0704030504030204" pitchFamily="34" charset="0"/>
                <a:ea typeface="+mj-ea"/>
                <a:cs typeface="+mj-cs"/>
              </a:rPr>
              <a:t>CFMA Rocky Mountain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="" xmlns:a16="http://schemas.microsoft.com/office/drawing/2014/main" id="{E4F1E042-BC39-4E3C-BF08-F43813BE7E84}"/>
              </a:ext>
            </a:extLst>
          </p:cNvPr>
          <p:cNvSpPr txBox="1">
            <a:spLocks/>
          </p:cNvSpPr>
          <p:nvPr/>
        </p:nvSpPr>
        <p:spPr>
          <a:xfrm>
            <a:off x="5638800" y="5410200"/>
            <a:ext cx="3505200" cy="1096899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Wi-Fi Network Login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Network Name: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Ritz_Carlton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 Conference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Password: B2WSoftware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670EE50-500C-463F-9CAF-2FDC753D7822}"/>
              </a:ext>
            </a:extLst>
          </p:cNvPr>
          <p:cNvSpPr txBox="1"/>
          <p:nvPr/>
        </p:nvSpPr>
        <p:spPr>
          <a:xfrm>
            <a:off x="2362200" y="1981200"/>
            <a:ext cx="440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Principle Sponsors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23C54068-86AB-4463-8140-4F9D027907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962400"/>
            <a:ext cx="1981200" cy="1267968"/>
          </a:xfrm>
          <a:prstGeom prst="rect">
            <a:avLst/>
          </a:prstGeom>
        </p:spPr>
      </p:pic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="" xmlns:a16="http://schemas.microsoft.com/office/drawing/2014/main" id="{8D95B9C2-6378-4F0E-BF09-A029AA31B3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438400"/>
            <a:ext cx="4650888" cy="14606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2C0C429D-DF59-4B7D-A3DC-A50568BE8EE6}"/>
              </a:ext>
            </a:extLst>
          </p:cNvPr>
          <p:cNvSpPr txBox="1"/>
          <p:nvPr/>
        </p:nvSpPr>
        <p:spPr>
          <a:xfrm>
            <a:off x="762000" y="5715000"/>
            <a:ext cx="235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#CFMARM2018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43" y="653673"/>
            <a:ext cx="8321675" cy="32176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Additional reply from insurance carrier</a:t>
            </a:r>
            <a:endParaRPr lang="en-US" sz="4000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89383" y="2239624"/>
            <a:ext cx="5920502" cy="14184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55" y="3929017"/>
            <a:ext cx="6467958" cy="10299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83736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651" y="488798"/>
            <a:ext cx="6245843" cy="32176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Most fraudsters have no prior criminal history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607" y="1988368"/>
            <a:ext cx="8229600" cy="3088958"/>
          </a:xfrm>
        </p:spPr>
        <p:txBody>
          <a:bodyPr/>
          <a:lstStyle/>
          <a:p>
            <a:r>
              <a:rPr lang="en-US" dirty="0" smtClean="0"/>
              <a:t>89% of fraudster not previously charged or convicted</a:t>
            </a:r>
          </a:p>
          <a:p>
            <a:pPr lvl="1"/>
            <a:r>
              <a:rPr lang="en-US" dirty="0" smtClean="0"/>
              <a:t>However, only about 40% of frauds are ever reported due to perceived reputational risk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ackground checks and reference checks are still important</a:t>
            </a:r>
          </a:p>
          <a:p>
            <a:r>
              <a:rPr lang="en-US" dirty="0" smtClean="0"/>
              <a:t>Most fraudsters do not take a job with intent to commit fraud, it is often a crime of opportunity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6434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4523" y="813752"/>
            <a:ext cx="6177915" cy="629232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4000" dirty="0" smtClean="0">
                <a:solidFill>
                  <a:schemeClr val="accent1"/>
                </a:solidFill>
              </a:rPr>
              <a:t>Which one looks suspicious</a:t>
            </a:r>
            <a:endParaRPr lang="en-US" sz="4000" dirty="0">
              <a:solidFill>
                <a:schemeClr val="accent1"/>
              </a:solidFill>
            </a:endParaRPr>
          </a:p>
        </p:txBody>
      </p:sp>
      <p:pic>
        <p:nvPicPr>
          <p:cNvPr id="148483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449" y="1913122"/>
            <a:ext cx="1458674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4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448" y="3703098"/>
            <a:ext cx="1601682" cy="187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604523" y="5181332"/>
            <a:ext cx="1601682" cy="415819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2102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$31 million</a:t>
            </a:r>
          </a:p>
        </p:txBody>
      </p:sp>
      <p:pic>
        <p:nvPicPr>
          <p:cNvPr id="14848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653" y="1913122"/>
            <a:ext cx="1716088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605727" y="3236433"/>
            <a:ext cx="1515877" cy="415819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2102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$3 million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12492" y="3236433"/>
            <a:ext cx="1716088" cy="415819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2102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$1.0 million</a:t>
            </a:r>
          </a:p>
        </p:txBody>
      </p:sp>
      <p:pic>
        <p:nvPicPr>
          <p:cNvPr id="148493" name="Content Placeholder 8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13956" y="1908356"/>
            <a:ext cx="1487276" cy="1494426"/>
          </a:xfrm>
        </p:spPr>
      </p:pic>
      <p:sp>
        <p:nvSpPr>
          <p:cNvPr id="18" name="Rectangle 17"/>
          <p:cNvSpPr/>
          <p:nvPr/>
        </p:nvSpPr>
        <p:spPr>
          <a:xfrm>
            <a:off x="3642754" y="3245881"/>
            <a:ext cx="1558479" cy="41581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2102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$4.6 million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753" y="3674497"/>
            <a:ext cx="2589240" cy="15636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59158" y="3674496"/>
            <a:ext cx="1669423" cy="181637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601652" y="5181332"/>
            <a:ext cx="1726928" cy="41581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2102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$1.1 million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542648" y="5221676"/>
            <a:ext cx="1716088" cy="415819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2102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$20 million</a:t>
            </a:r>
          </a:p>
        </p:txBody>
      </p:sp>
    </p:spTree>
    <p:extLst>
      <p:ext uri="{BB962C8B-B14F-4D97-AF65-F5344CB8AC3E}">
        <p14:creationId xmlns="" xmlns:p14="http://schemas.microsoft.com/office/powerpoint/2010/main" val="25412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89783" y="472969"/>
            <a:ext cx="8320573" cy="427938"/>
          </a:xfrm>
        </p:spPr>
        <p:txBody>
          <a:bodyPr/>
          <a:lstStyle/>
          <a:p>
            <a:r>
              <a:rPr lang="en-US" altLang="en-US" sz="4000" dirty="0" smtClean="0">
                <a:solidFill>
                  <a:srgbClr val="C00000"/>
                </a:solidFill>
              </a:rPr>
              <a:t>Who commits occupational fraud?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88213" y="1485771"/>
            <a:ext cx="8322143" cy="4010229"/>
          </a:xfrm>
        </p:spPr>
        <p:txBody>
          <a:bodyPr/>
          <a:lstStyle/>
          <a:p>
            <a:r>
              <a:rPr lang="en-US" altLang="en-US" dirty="0" smtClean="0"/>
              <a:t>Largest frauds are committed by upper management, but employees commit fraud more frequently</a:t>
            </a:r>
          </a:p>
          <a:p>
            <a:pPr lvl="1"/>
            <a:r>
              <a:rPr lang="en-US" altLang="en-US" dirty="0" smtClean="0"/>
              <a:t>Higher level of authority leads to less oversight and supervision, which leads to larger dollar frauds</a:t>
            </a:r>
          </a:p>
          <a:p>
            <a:pPr lvl="2"/>
            <a:r>
              <a:rPr lang="en-US" altLang="en-US" dirty="0" smtClean="0"/>
              <a:t>Employee 				$50,000		44% of frauds</a:t>
            </a:r>
          </a:p>
          <a:p>
            <a:pPr lvl="2"/>
            <a:r>
              <a:rPr lang="en-US" altLang="en-US" dirty="0" smtClean="0"/>
              <a:t>Manager 				$150,000		34% of frauds</a:t>
            </a:r>
          </a:p>
          <a:p>
            <a:pPr lvl="2"/>
            <a:r>
              <a:rPr lang="en-US" altLang="en-US" dirty="0" smtClean="0"/>
              <a:t>Owner/executive 		$850,000		19% of frauds</a:t>
            </a:r>
          </a:p>
          <a:p>
            <a:pPr lvl="1"/>
            <a:r>
              <a:rPr lang="en-US" altLang="en-US" dirty="0" smtClean="0"/>
              <a:t>Employees less likely to steal due to low wages than due to desire to “even a score”</a:t>
            </a:r>
          </a:p>
        </p:txBody>
      </p:sp>
    </p:spTree>
    <p:extLst>
      <p:ext uri="{BB962C8B-B14F-4D97-AF65-F5344CB8AC3E}">
        <p14:creationId xmlns="" xmlns:p14="http://schemas.microsoft.com/office/powerpoint/2010/main" val="192323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89783" y="472969"/>
            <a:ext cx="8320573" cy="427938"/>
          </a:xfrm>
        </p:spPr>
        <p:txBody>
          <a:bodyPr/>
          <a:lstStyle/>
          <a:p>
            <a:r>
              <a:rPr lang="en-US" altLang="en-US" sz="4000" dirty="0" smtClean="0">
                <a:solidFill>
                  <a:srgbClr val="C00000"/>
                </a:solidFill>
              </a:rPr>
              <a:t>Who commits occupational fraud?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88265" y="1411630"/>
            <a:ext cx="8322143" cy="4010229"/>
          </a:xfrm>
        </p:spPr>
        <p:txBody>
          <a:bodyPr/>
          <a:lstStyle/>
          <a:p>
            <a:r>
              <a:rPr lang="en-US" altLang="en-US" dirty="0" smtClean="0"/>
              <a:t>Frauds are most frequently committed by trusted employees</a:t>
            </a:r>
          </a:p>
          <a:p>
            <a:pPr lvl="1"/>
            <a:r>
              <a:rPr lang="en-US" altLang="en-US" dirty="0" smtClean="0"/>
              <a:t>Accounting employees</a:t>
            </a:r>
          </a:p>
          <a:p>
            <a:pPr lvl="2"/>
            <a:r>
              <a:rPr lang="en-US" altLang="en-US" dirty="0" smtClean="0"/>
              <a:t>Check tampering, billing and corruption</a:t>
            </a:r>
          </a:p>
          <a:p>
            <a:pPr lvl="3"/>
            <a:r>
              <a:rPr lang="en-US" altLang="en-US" dirty="0" smtClean="0"/>
              <a:t>Several recent check tampering investigations!!</a:t>
            </a:r>
          </a:p>
          <a:p>
            <a:pPr lvl="4"/>
            <a:r>
              <a:rPr lang="en-US" altLang="en-US" dirty="0" smtClean="0"/>
              <a:t>Effective controls:</a:t>
            </a:r>
          </a:p>
          <a:p>
            <a:pPr lvl="5"/>
            <a:r>
              <a:rPr lang="en-US" altLang="en-US" dirty="0" smtClean="0"/>
              <a:t>Check the audit log of your accounting software</a:t>
            </a:r>
          </a:p>
          <a:p>
            <a:pPr lvl="5"/>
            <a:r>
              <a:rPr lang="en-US" altLang="en-US" dirty="0" smtClean="0"/>
              <a:t>Compare payee on checks clearing bank to payee listed in check register</a:t>
            </a:r>
          </a:p>
          <a:p>
            <a:pPr lvl="1"/>
            <a:r>
              <a:rPr lang="en-US" altLang="en-US" dirty="0" smtClean="0"/>
              <a:t>Operations employees</a:t>
            </a:r>
          </a:p>
          <a:p>
            <a:pPr lvl="2"/>
            <a:r>
              <a:rPr lang="en-US" altLang="en-US" dirty="0" smtClean="0"/>
              <a:t>Corruption, non-cash and billing</a:t>
            </a:r>
          </a:p>
        </p:txBody>
      </p:sp>
    </p:spTree>
    <p:extLst>
      <p:ext uri="{BB962C8B-B14F-4D97-AF65-F5344CB8AC3E}">
        <p14:creationId xmlns="" xmlns:p14="http://schemas.microsoft.com/office/powerpoint/2010/main" val="145751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512855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Behavioral red flags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Be aware of these</a:t>
            </a:r>
          </a:p>
          <a:p>
            <a:pPr lvl="1"/>
            <a:r>
              <a:rPr lang="en-US" sz="2400" dirty="0" smtClean="0"/>
              <a:t>Living beyond means (unusually expensive houses, cars, RVs, trips, etc.)</a:t>
            </a:r>
          </a:p>
          <a:p>
            <a:pPr lvl="1"/>
            <a:r>
              <a:rPr lang="en-US" sz="2400" dirty="0" smtClean="0"/>
              <a:t>Financial difficulties &amp; high personal debt</a:t>
            </a:r>
          </a:p>
          <a:p>
            <a:pPr lvl="2"/>
            <a:r>
              <a:rPr lang="en-US" sz="2000" dirty="0" smtClean="0"/>
              <a:t>Credit report should be part of background check upon hiring and promoting to “sensitive” positions</a:t>
            </a:r>
          </a:p>
          <a:p>
            <a:pPr lvl="1"/>
            <a:r>
              <a:rPr lang="en-US" sz="2400" dirty="0" smtClean="0"/>
              <a:t>Unusually close association with vendor/customer</a:t>
            </a:r>
          </a:p>
          <a:p>
            <a:pPr lvl="2"/>
            <a:r>
              <a:rPr lang="en-US" sz="2000" dirty="0" smtClean="0"/>
              <a:t>More than would be considered the norm for relationship building</a:t>
            </a:r>
          </a:p>
          <a:p>
            <a:pPr lvl="1"/>
            <a:r>
              <a:rPr lang="en-US" sz="2400" dirty="0" smtClean="0"/>
              <a:t>Control issues, unwillingness to share duties</a:t>
            </a:r>
          </a:p>
          <a:p>
            <a:pPr lvl="1"/>
            <a:r>
              <a:rPr lang="en-US" sz="2400" dirty="0" smtClean="0"/>
              <a:t>Wheeler-Dealer attitude</a:t>
            </a:r>
          </a:p>
          <a:p>
            <a:pPr lvl="2"/>
            <a:r>
              <a:rPr lang="en-US" sz="2000" dirty="0" smtClean="0"/>
              <a:t>Desire to “beat the system”, challenges authority or rules</a:t>
            </a:r>
          </a:p>
          <a:p>
            <a:pPr lvl="1"/>
            <a:r>
              <a:rPr lang="en-US" sz="2400" dirty="0" smtClean="0"/>
              <a:t>Addictive behaviors: gambling, drinking and drug use</a:t>
            </a:r>
          </a:p>
        </p:txBody>
      </p:sp>
    </p:spTree>
    <p:extLst>
      <p:ext uri="{BB962C8B-B14F-4D97-AF65-F5344CB8AC3E}">
        <p14:creationId xmlns="" xmlns:p14="http://schemas.microsoft.com/office/powerpoint/2010/main" val="68826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960" y="306418"/>
            <a:ext cx="6245843" cy="32176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Tips are the top method of detection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4638" y="1531590"/>
            <a:ext cx="3553047" cy="3088958"/>
          </a:xfrm>
        </p:spPr>
        <p:txBody>
          <a:bodyPr/>
          <a:lstStyle/>
          <a:p>
            <a:r>
              <a:rPr lang="en-US" sz="2400" dirty="0" smtClean="0"/>
              <a:t>For organizations </a:t>
            </a:r>
            <a:r>
              <a:rPr lang="en-US" sz="2400" i="1" dirty="0" smtClean="0"/>
              <a:t>with</a:t>
            </a:r>
            <a:r>
              <a:rPr lang="en-US" sz="2400" dirty="0" smtClean="0"/>
              <a:t> hotlines, 46% of frauds were detected by tips </a:t>
            </a:r>
          </a:p>
          <a:p>
            <a:pPr lvl="1"/>
            <a:r>
              <a:rPr lang="en-US" sz="2000" dirty="0"/>
              <a:t>53% of tips were from employees</a:t>
            </a:r>
          </a:p>
          <a:p>
            <a:pPr lvl="1"/>
            <a:r>
              <a:rPr lang="en-US" sz="2000" dirty="0"/>
              <a:t>21% of tips were from customers</a:t>
            </a:r>
          </a:p>
          <a:p>
            <a:pPr lvl="1"/>
            <a:r>
              <a:rPr lang="en-US" sz="2000" dirty="0"/>
              <a:t>8% of tips were from vendors</a:t>
            </a:r>
          </a:p>
          <a:p>
            <a:r>
              <a:rPr lang="en-US" sz="2400" dirty="0" smtClean="0"/>
              <a:t>For organizations </a:t>
            </a:r>
            <a:r>
              <a:rPr lang="en-US" sz="2400" i="1" dirty="0" smtClean="0"/>
              <a:t>without</a:t>
            </a:r>
            <a:r>
              <a:rPr lang="en-US" sz="2400" dirty="0" smtClean="0"/>
              <a:t> hotlines, only 30% of frauds were detected by tips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933" y="1695552"/>
            <a:ext cx="3474720" cy="418183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023360" y="2831487"/>
            <a:ext cx="4792717" cy="447741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347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47657" y="478756"/>
            <a:ext cx="8320573" cy="427938"/>
          </a:xfrm>
        </p:spPr>
        <p:txBody>
          <a:bodyPr/>
          <a:lstStyle/>
          <a:p>
            <a:r>
              <a:rPr lang="en-US" altLang="en-US" sz="4000" dirty="0" smtClean="0">
                <a:solidFill>
                  <a:srgbClr val="C00000"/>
                </a:solidFill>
              </a:rPr>
              <a:t>Prevalent occupational frauds in construction industry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88213" y="2048718"/>
            <a:ext cx="8322143" cy="3579295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Top Schemes by frequency</a:t>
            </a:r>
          </a:p>
          <a:p>
            <a:pPr lvl="1"/>
            <a:r>
              <a:rPr lang="en-US" altLang="en-US" dirty="0" smtClean="0"/>
              <a:t>Corruption 							42%</a:t>
            </a:r>
          </a:p>
          <a:p>
            <a:pPr lvl="1"/>
            <a:r>
              <a:rPr lang="en-US" altLang="en-US" dirty="0"/>
              <a:t>Billing								</a:t>
            </a:r>
            <a:r>
              <a:rPr lang="en-US" altLang="en-US" dirty="0" smtClean="0"/>
              <a:t>      37%</a:t>
            </a:r>
          </a:p>
          <a:p>
            <a:pPr lvl="1"/>
            <a:r>
              <a:rPr lang="en-US" altLang="en-US" dirty="0" smtClean="0"/>
              <a:t>Expense Reimbursement			23%</a:t>
            </a:r>
            <a:endParaRPr lang="en-US" altLang="en-US" dirty="0"/>
          </a:p>
          <a:p>
            <a:pPr lvl="1"/>
            <a:r>
              <a:rPr lang="en-US" altLang="en-US" dirty="0" smtClean="0"/>
              <a:t>Non-Cash</a:t>
            </a:r>
            <a:r>
              <a:rPr lang="en-US" altLang="en-US" dirty="0"/>
              <a:t>						</a:t>
            </a:r>
            <a:r>
              <a:rPr lang="en-US" altLang="en-US" dirty="0" smtClean="0"/>
              <a:t>	      23%</a:t>
            </a:r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28591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corruption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724025"/>
            <a:ext cx="4114800" cy="236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0006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89783" y="484544"/>
            <a:ext cx="8320573" cy="427938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rgbClr val="C00000"/>
                </a:solidFill>
              </a:rPr>
              <a:t>What is corruption?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213" y="1570892"/>
            <a:ext cx="8322143" cy="405712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Employee wrongfully influences a business transaction in order to procure some benefit for themselves or another person or entity</a:t>
            </a:r>
          </a:p>
          <a:p>
            <a:pPr lvl="1" eaLnBrk="1" hangingPunct="1"/>
            <a:r>
              <a:rPr lang="en-US" altLang="en-US" dirty="0" smtClean="0"/>
              <a:t>Bribery</a:t>
            </a:r>
          </a:p>
          <a:p>
            <a:pPr lvl="1" eaLnBrk="1" hangingPunct="1"/>
            <a:r>
              <a:rPr lang="en-US" altLang="en-US" dirty="0" smtClean="0"/>
              <a:t>Economic extortion</a:t>
            </a:r>
          </a:p>
          <a:p>
            <a:pPr lvl="1" eaLnBrk="1" hangingPunct="1"/>
            <a:r>
              <a:rPr lang="en-US" altLang="en-US" dirty="0" smtClean="0"/>
              <a:t>Illegal or improper gratuities</a:t>
            </a:r>
          </a:p>
          <a:p>
            <a:pPr lvl="1" eaLnBrk="1" hangingPunct="1"/>
            <a:r>
              <a:rPr lang="en-US" altLang="en-US" dirty="0" smtClean="0"/>
              <a:t>Conflicts of interest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92876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Schemes, Scams </a:t>
            </a:r>
            <a:r>
              <a:rPr lang="en-US" smtClean="0"/>
              <a:t>&amp; Occupational fraud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 the construction industry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9928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47656" y="455606"/>
            <a:ext cx="8320573" cy="427938"/>
          </a:xfrm>
        </p:spPr>
        <p:txBody>
          <a:bodyPr/>
          <a:lstStyle/>
          <a:p>
            <a:r>
              <a:rPr lang="en-US" altLang="en-US" sz="4000" dirty="0" smtClean="0">
                <a:solidFill>
                  <a:srgbClr val="C00000"/>
                </a:solidFill>
              </a:rPr>
              <a:t>Bribery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88213" y="1102860"/>
            <a:ext cx="8322143" cy="3998506"/>
          </a:xfrm>
        </p:spPr>
        <p:txBody>
          <a:bodyPr/>
          <a:lstStyle/>
          <a:p>
            <a:r>
              <a:rPr lang="en-US" altLang="en-US" dirty="0" smtClean="0"/>
              <a:t>Kickbacks – undisclosed payments </a:t>
            </a:r>
            <a:r>
              <a:rPr lang="en-US" altLang="en-US" i="1" dirty="0" smtClean="0"/>
              <a:t>offered</a:t>
            </a:r>
            <a:r>
              <a:rPr lang="en-US" altLang="en-US" dirty="0" smtClean="0"/>
              <a:t> and made by vendors to employees of purchasing companies </a:t>
            </a:r>
          </a:p>
          <a:p>
            <a:pPr lvl="1"/>
            <a:r>
              <a:rPr lang="en-US" altLang="en-US" dirty="0" smtClean="0"/>
              <a:t>Cash</a:t>
            </a:r>
          </a:p>
          <a:p>
            <a:pPr lvl="1"/>
            <a:r>
              <a:rPr lang="en-US" altLang="en-US" dirty="0" smtClean="0"/>
              <a:t>Expensive gifts, free travel, lavish entertainment</a:t>
            </a:r>
          </a:p>
          <a:p>
            <a:pPr lvl="1"/>
            <a:r>
              <a:rPr lang="en-US" altLang="en-US" dirty="0" smtClean="0"/>
              <a:t>“Loans”, whether repaid or not</a:t>
            </a:r>
          </a:p>
          <a:p>
            <a:pPr lvl="1"/>
            <a:r>
              <a:rPr lang="en-US" altLang="en-US" dirty="0" smtClean="0"/>
              <a:t>Use of credit cards</a:t>
            </a:r>
          </a:p>
          <a:p>
            <a:pPr lvl="1"/>
            <a:r>
              <a:rPr lang="en-US" altLang="en-US" dirty="0" smtClean="0"/>
              <a:t>Overpaying for purchases, e.g., paying $20,000 for a $5,000 car</a:t>
            </a:r>
          </a:p>
          <a:p>
            <a:pPr lvl="1"/>
            <a:r>
              <a:rPr lang="en-US" altLang="en-US" dirty="0" smtClean="0"/>
              <a:t>Hidden interests in business transaction</a:t>
            </a:r>
          </a:p>
        </p:txBody>
      </p:sp>
    </p:spTree>
    <p:extLst>
      <p:ext uri="{BB962C8B-B14F-4D97-AF65-F5344CB8AC3E}">
        <p14:creationId xmlns="" xmlns:p14="http://schemas.microsoft.com/office/powerpoint/2010/main" val="368382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47656" y="455606"/>
            <a:ext cx="8320573" cy="427938"/>
          </a:xfrm>
        </p:spPr>
        <p:txBody>
          <a:bodyPr/>
          <a:lstStyle/>
          <a:p>
            <a:r>
              <a:rPr lang="en-US" altLang="en-US" sz="4000" dirty="0" smtClean="0">
                <a:solidFill>
                  <a:srgbClr val="C00000"/>
                </a:solidFill>
              </a:rPr>
              <a:t>Bribery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88213" y="1102860"/>
            <a:ext cx="8322143" cy="3998506"/>
          </a:xfrm>
        </p:spPr>
        <p:txBody>
          <a:bodyPr/>
          <a:lstStyle/>
          <a:p>
            <a:r>
              <a:rPr lang="en-US" altLang="en-US" dirty="0" smtClean="0"/>
              <a:t>Bid rigging – Contract promised to one party even though for the sake of appearance, several other colluding </a:t>
            </a:r>
            <a:r>
              <a:rPr lang="en-US" altLang="en-US" dirty="0"/>
              <a:t>p</a:t>
            </a:r>
            <a:r>
              <a:rPr lang="en-US" altLang="en-US" dirty="0" smtClean="0"/>
              <a:t>arties also present a bid</a:t>
            </a:r>
          </a:p>
          <a:p>
            <a:pPr lvl="1"/>
            <a:r>
              <a:rPr lang="en-US" altLang="en-US" dirty="0" smtClean="0"/>
              <a:t>usually involves a payment to an employee of the purchasing company to assist the vendor in winning a contract</a:t>
            </a:r>
          </a:p>
        </p:txBody>
      </p:sp>
    </p:spTree>
    <p:extLst>
      <p:ext uri="{BB962C8B-B14F-4D97-AF65-F5344CB8AC3E}">
        <p14:creationId xmlns="" xmlns:p14="http://schemas.microsoft.com/office/powerpoint/2010/main" val="44518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88213" y="484543"/>
            <a:ext cx="8320573" cy="427938"/>
          </a:xfrm>
        </p:spPr>
        <p:txBody>
          <a:bodyPr/>
          <a:lstStyle/>
          <a:p>
            <a:r>
              <a:rPr lang="en-US" altLang="en-US" sz="4000" dirty="0" smtClean="0">
                <a:solidFill>
                  <a:srgbClr val="C00000"/>
                </a:solidFill>
              </a:rPr>
              <a:t>Economic extortion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88213" y="1617784"/>
            <a:ext cx="8322143" cy="4010229"/>
          </a:xfrm>
        </p:spPr>
        <p:txBody>
          <a:bodyPr/>
          <a:lstStyle/>
          <a:p>
            <a:r>
              <a:rPr lang="en-US" altLang="en-US" dirty="0" smtClean="0"/>
              <a:t>Flip side of bribery</a:t>
            </a:r>
          </a:p>
          <a:p>
            <a:pPr lvl="1"/>
            <a:r>
              <a:rPr lang="en-US" altLang="en-US" dirty="0" smtClean="0"/>
              <a:t>Purchasing company employee </a:t>
            </a:r>
            <a:r>
              <a:rPr lang="en-US" altLang="en-US" i="1" dirty="0" smtClean="0"/>
              <a:t>requires</a:t>
            </a:r>
            <a:r>
              <a:rPr lang="en-US" altLang="en-US" dirty="0" smtClean="0"/>
              <a:t> payment to select a vendor</a:t>
            </a:r>
          </a:p>
          <a:p>
            <a:pPr lvl="1"/>
            <a:r>
              <a:rPr lang="en-US" altLang="en-US" dirty="0" smtClean="0"/>
              <a:t>Transactionally the same as a bribe</a:t>
            </a:r>
          </a:p>
        </p:txBody>
      </p:sp>
    </p:spTree>
    <p:extLst>
      <p:ext uri="{BB962C8B-B14F-4D97-AF65-F5344CB8AC3E}">
        <p14:creationId xmlns="" xmlns:p14="http://schemas.microsoft.com/office/powerpoint/2010/main" val="234207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89783" y="444032"/>
            <a:ext cx="8320573" cy="427938"/>
          </a:xfrm>
        </p:spPr>
        <p:txBody>
          <a:bodyPr/>
          <a:lstStyle/>
          <a:p>
            <a:r>
              <a:rPr lang="en-US" altLang="en-US" sz="4000" dirty="0" smtClean="0">
                <a:solidFill>
                  <a:srgbClr val="C00000"/>
                </a:solidFill>
              </a:rPr>
              <a:t>Illegal or improper gratuities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288213" y="1293545"/>
            <a:ext cx="8322143" cy="4021952"/>
          </a:xfrm>
        </p:spPr>
        <p:txBody>
          <a:bodyPr/>
          <a:lstStyle/>
          <a:p>
            <a:r>
              <a:rPr lang="en-US" altLang="en-US" dirty="0" smtClean="0"/>
              <a:t>Similar to a bribe, but usually occurs </a:t>
            </a:r>
            <a:r>
              <a:rPr lang="en-US" altLang="en-US" i="1" dirty="0" smtClean="0"/>
              <a:t>after</a:t>
            </a:r>
            <a:r>
              <a:rPr lang="en-US" altLang="en-US" dirty="0" smtClean="0"/>
              <a:t> purchasing decision is made</a:t>
            </a:r>
          </a:p>
          <a:p>
            <a:pPr lvl="1"/>
            <a:r>
              <a:rPr lang="en-US" altLang="en-US" dirty="0" smtClean="0"/>
              <a:t>From the successful bidder</a:t>
            </a:r>
          </a:p>
          <a:p>
            <a:r>
              <a:rPr lang="en-US" altLang="en-US" dirty="0" smtClean="0"/>
              <a:t>Can morph into a bribery scheme</a:t>
            </a:r>
          </a:p>
          <a:p>
            <a:r>
              <a:rPr lang="en-US" altLang="en-US" dirty="0" smtClean="0"/>
              <a:t>May be a way to “test” for openness to a bribe</a:t>
            </a:r>
          </a:p>
          <a:p>
            <a:r>
              <a:rPr lang="en-US" altLang="en-US" dirty="0" smtClean="0"/>
              <a:t>Often in the form of expensive meals, gifts, travel &amp; entertainment</a:t>
            </a:r>
          </a:p>
          <a:p>
            <a:pPr lvl="1"/>
            <a:r>
              <a:rPr lang="en-US" altLang="en-US" dirty="0" smtClean="0"/>
              <a:t>New windows, a finished basement, tickets to college bowl games, etc.</a:t>
            </a:r>
          </a:p>
        </p:txBody>
      </p:sp>
    </p:spTree>
    <p:extLst>
      <p:ext uri="{BB962C8B-B14F-4D97-AF65-F5344CB8AC3E}">
        <p14:creationId xmlns="" xmlns:p14="http://schemas.microsoft.com/office/powerpoint/2010/main" val="300142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47656" y="449819"/>
            <a:ext cx="8320573" cy="427938"/>
          </a:xfrm>
        </p:spPr>
        <p:txBody>
          <a:bodyPr/>
          <a:lstStyle/>
          <a:p>
            <a:r>
              <a:rPr lang="en-US" altLang="en-US" sz="4000" dirty="0" smtClean="0">
                <a:solidFill>
                  <a:srgbClr val="C00000"/>
                </a:solidFill>
              </a:rPr>
              <a:t>Conflict of interest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276638" y="1316546"/>
            <a:ext cx="8322143" cy="4033676"/>
          </a:xfrm>
        </p:spPr>
        <p:txBody>
          <a:bodyPr/>
          <a:lstStyle/>
          <a:p>
            <a:r>
              <a:rPr lang="en-US" altLang="en-US" dirty="0" smtClean="0"/>
              <a:t>Employee,  manager, executive or partial owner has an often undisclosed economic or personal interest in a transaction that adversely affects the purchasing company, </a:t>
            </a:r>
          </a:p>
          <a:p>
            <a:pPr lvl="1"/>
            <a:r>
              <a:rPr lang="en-US" altLang="en-US" dirty="0" smtClean="0"/>
              <a:t>Potential outcomes</a:t>
            </a:r>
          </a:p>
          <a:p>
            <a:pPr lvl="2"/>
            <a:r>
              <a:rPr lang="en-US" altLang="en-US" dirty="0" smtClean="0"/>
              <a:t>Rigged bids</a:t>
            </a:r>
          </a:p>
          <a:p>
            <a:pPr lvl="2"/>
            <a:r>
              <a:rPr lang="en-US" altLang="en-US" dirty="0" smtClean="0"/>
              <a:t>Inflated prices</a:t>
            </a:r>
          </a:p>
          <a:p>
            <a:pPr lvl="2"/>
            <a:r>
              <a:rPr lang="en-US" altLang="en-US" dirty="0" smtClean="0"/>
              <a:t>Submission of false invoices</a:t>
            </a:r>
          </a:p>
          <a:p>
            <a:pPr lvl="2"/>
            <a:r>
              <a:rPr lang="en-US" altLang="en-US" dirty="0" smtClean="0"/>
              <a:t>Sub-quality substitutions</a:t>
            </a:r>
          </a:p>
        </p:txBody>
      </p:sp>
    </p:spTree>
    <p:extLst>
      <p:ext uri="{BB962C8B-B14F-4D97-AF65-F5344CB8AC3E}">
        <p14:creationId xmlns="" xmlns:p14="http://schemas.microsoft.com/office/powerpoint/2010/main" val="116902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455607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Recent example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Bid package received only 2 bids</a:t>
            </a:r>
          </a:p>
          <a:p>
            <a:pPr lvl="1"/>
            <a:r>
              <a:rPr lang="en-US" dirty="0" smtClean="0"/>
              <a:t>PM previously worked with several qualified subs that declined to bid</a:t>
            </a:r>
          </a:p>
          <a:p>
            <a:pPr lvl="1"/>
            <a:r>
              <a:rPr lang="en-US" dirty="0" smtClean="0"/>
              <a:t>1 of 2 proposals from a sub that worked with the GC often, but was known to be extremely busy with other jobs</a:t>
            </a:r>
          </a:p>
          <a:p>
            <a:pPr lvl="1"/>
            <a:r>
              <a:rPr lang="en-US" dirty="0" smtClean="0"/>
              <a:t>Bid awarded to Sub 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1283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455607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Recent example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 A quickly started submitting change orders</a:t>
            </a:r>
          </a:p>
          <a:p>
            <a:pPr lvl="1"/>
            <a:r>
              <a:rPr lang="en-US" dirty="0" smtClean="0"/>
              <a:t>PM approved change orders prior to owner’s approval</a:t>
            </a:r>
          </a:p>
          <a:p>
            <a:pPr lvl="1"/>
            <a:r>
              <a:rPr lang="en-US" dirty="0" smtClean="0"/>
              <a:t>Change orders didn’t go to owner until work started, or in some cases completed</a:t>
            </a:r>
          </a:p>
          <a:p>
            <a:pPr lvl="1"/>
            <a:r>
              <a:rPr lang="en-US" dirty="0" smtClean="0"/>
              <a:t>Owner declined to pay ¾ of the PM approved change orders  based on lack of justification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0172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455607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Recent example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Construction audit revealed the following about Sub A’s work</a:t>
            </a:r>
          </a:p>
          <a:p>
            <a:pPr lvl="1"/>
            <a:r>
              <a:rPr lang="en-US" dirty="0" smtClean="0"/>
              <a:t>Unapproved substitutions which did not meet spec</a:t>
            </a:r>
          </a:p>
          <a:p>
            <a:pPr lvl="1"/>
            <a:r>
              <a:rPr lang="en-US" dirty="0" smtClean="0"/>
              <a:t>Required bonds and insurance not provided</a:t>
            </a:r>
          </a:p>
          <a:p>
            <a:pPr lvl="1"/>
            <a:r>
              <a:rPr lang="en-US" dirty="0" smtClean="0"/>
              <a:t>Change orders not priced according to the unit price schedule for labor</a:t>
            </a:r>
          </a:p>
          <a:p>
            <a:pPr lvl="1"/>
            <a:r>
              <a:rPr lang="en-US" dirty="0" smtClean="0"/>
              <a:t>Unauthorized overtime and premium time</a:t>
            </a:r>
          </a:p>
          <a:p>
            <a:pPr lvl="1"/>
            <a:r>
              <a:rPr lang="en-US" dirty="0" smtClean="0"/>
              <a:t>Etc.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5915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455607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Recent example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discovered</a:t>
            </a:r>
          </a:p>
          <a:p>
            <a:pPr lvl="1"/>
            <a:r>
              <a:rPr lang="en-US" dirty="0" smtClean="0"/>
              <a:t>CEO of Sub A was PM’s brother-in-law</a:t>
            </a:r>
          </a:p>
          <a:p>
            <a:pPr lvl="1"/>
            <a:r>
              <a:rPr lang="en-US" dirty="0" smtClean="0"/>
              <a:t>PM managed to award work to Sub A on most projects he managed</a:t>
            </a:r>
          </a:p>
          <a:p>
            <a:pPr lvl="1"/>
            <a:r>
              <a:rPr lang="en-US" dirty="0" smtClean="0"/>
              <a:t>In each case, Sub A had not been the original low bidder but was determined to be the low bidder after PM made some suspicious bid normalization adjustments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321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455607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Recent example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discovered</a:t>
            </a:r>
          </a:p>
          <a:p>
            <a:pPr lvl="1"/>
            <a:r>
              <a:rPr lang="en-US" dirty="0" smtClean="0"/>
              <a:t>On projects Sub A worked on for GC, subcontract value increased an average of 50% from original value</a:t>
            </a:r>
          </a:p>
          <a:p>
            <a:pPr lvl="1"/>
            <a:r>
              <a:rPr lang="en-US" dirty="0" smtClean="0"/>
              <a:t>Average increases for other subs on those projects was 5%-10%</a:t>
            </a:r>
          </a:p>
          <a:p>
            <a:pPr lvl="1"/>
            <a:r>
              <a:rPr lang="en-US" dirty="0" smtClean="0"/>
              <a:t>Not highlighted on previous projects as they had all been profitable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773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8213" y="478756"/>
            <a:ext cx="8320573" cy="427938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rgbClr val="C00000"/>
                </a:solidFill>
              </a:rPr>
              <a:t>What we want to accomplish today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213" y="1617784"/>
            <a:ext cx="8322143" cy="4010229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Update you on the latest occupational fraud trends</a:t>
            </a:r>
          </a:p>
          <a:p>
            <a:pPr eaLnBrk="1" hangingPunct="1"/>
            <a:r>
              <a:rPr lang="en-US" altLang="en-US" dirty="0" smtClean="0"/>
              <a:t>Discuss common occupational fraud schemes in the construction industry </a:t>
            </a:r>
          </a:p>
          <a:p>
            <a:pPr eaLnBrk="1" hangingPunct="1"/>
            <a:r>
              <a:rPr lang="en-US" altLang="en-US" dirty="0" smtClean="0"/>
              <a:t>Provide you with tools and tips to help combat those frauds at your organization</a:t>
            </a:r>
          </a:p>
        </p:txBody>
      </p:sp>
    </p:spTree>
    <p:extLst>
      <p:ext uri="{BB962C8B-B14F-4D97-AF65-F5344CB8AC3E}">
        <p14:creationId xmlns="" xmlns:p14="http://schemas.microsoft.com/office/powerpoint/2010/main" val="364254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455607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Recent example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outcome</a:t>
            </a:r>
          </a:p>
          <a:p>
            <a:pPr lvl="1"/>
            <a:r>
              <a:rPr lang="en-US" dirty="0" smtClean="0"/>
              <a:t>Other subs did not bid because they knew of the PM’s relationship to Sub A </a:t>
            </a:r>
            <a:r>
              <a:rPr lang="en-US" i="1" dirty="0" smtClean="0"/>
              <a:t>(conflict of interest)</a:t>
            </a:r>
          </a:p>
          <a:p>
            <a:pPr lvl="1"/>
            <a:r>
              <a:rPr lang="en-US" dirty="0" smtClean="0"/>
              <a:t>PM knowingly allowed Sub A to substitute poor quality materials and over charge on change orders</a:t>
            </a:r>
          </a:p>
          <a:p>
            <a:pPr lvl="1"/>
            <a:r>
              <a:rPr lang="en-US" dirty="0" smtClean="0"/>
              <a:t>PM denied receiving any sort of a bribe, but the brother-in-law did pay for European family vacation </a:t>
            </a:r>
            <a:r>
              <a:rPr lang="en-US" i="1" dirty="0" smtClean="0"/>
              <a:t>(illegal or improper gratuity)</a:t>
            </a:r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157965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490330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Red flags for corruption schemes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213" y="1288710"/>
            <a:ext cx="8322143" cy="4045399"/>
          </a:xfrm>
        </p:spPr>
        <p:txBody>
          <a:bodyPr/>
          <a:lstStyle/>
          <a:p>
            <a:r>
              <a:rPr lang="en-US" sz="2600" dirty="0" smtClean="0"/>
              <a:t>Contracting employee with lifestyle that exceeds what salary could support</a:t>
            </a:r>
          </a:p>
          <a:p>
            <a:r>
              <a:rPr lang="en-US" sz="2600" dirty="0" smtClean="0"/>
              <a:t>Contracting employee shows a keen interest in the award of a contract or PO to a particular sub or supplier</a:t>
            </a:r>
          </a:p>
          <a:p>
            <a:r>
              <a:rPr lang="en-US" sz="2600" dirty="0" smtClean="0"/>
              <a:t>Approved contract change orders which lack sufficient justification</a:t>
            </a:r>
          </a:p>
          <a:p>
            <a:r>
              <a:rPr lang="en-US" sz="2600" dirty="0" smtClean="0"/>
              <a:t>Unexplained or unreasonable limitations on the number of potential subs contacted to bid</a:t>
            </a:r>
          </a:p>
          <a:p>
            <a:r>
              <a:rPr lang="en-US" sz="2600" dirty="0" smtClean="0"/>
              <a:t>Continuing awards to subs with poor performance records</a:t>
            </a:r>
          </a:p>
          <a:p>
            <a:r>
              <a:rPr lang="en-US" sz="2600" dirty="0" smtClean="0"/>
              <a:t>Unusual bid patterns </a:t>
            </a:r>
          </a:p>
          <a:p>
            <a:pPr lvl="1"/>
            <a:r>
              <a:rPr lang="en-US" sz="2200" dirty="0" smtClean="0"/>
              <a:t>Bids too close, too high, in round numbers, etc.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1610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490330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Red flags for corruption schemes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213" y="1239283"/>
            <a:ext cx="8322143" cy="4045399"/>
          </a:xfrm>
        </p:spPr>
        <p:txBody>
          <a:bodyPr/>
          <a:lstStyle/>
          <a:p>
            <a:r>
              <a:rPr lang="en-US" sz="2600" dirty="0"/>
              <a:t>Same company always wins a particular procurement</a:t>
            </a:r>
          </a:p>
          <a:p>
            <a:r>
              <a:rPr lang="en-US" sz="2600" dirty="0"/>
              <a:t>Same suppliers submit bids and companies seem to take turns being the successful bidder</a:t>
            </a:r>
          </a:p>
          <a:p>
            <a:r>
              <a:rPr lang="en-US" sz="2600" dirty="0" smtClean="0"/>
              <a:t>Some </a:t>
            </a:r>
            <a:r>
              <a:rPr lang="en-US" sz="2600" dirty="0"/>
              <a:t>bids are much higher than published price lists, previous bids by the same </a:t>
            </a:r>
            <a:r>
              <a:rPr lang="en-US" sz="2600" dirty="0" smtClean="0"/>
              <a:t>firm, </a:t>
            </a:r>
            <a:r>
              <a:rPr lang="en-US" sz="2600" dirty="0"/>
              <a:t>or engineering cost estimates</a:t>
            </a:r>
          </a:p>
          <a:p>
            <a:r>
              <a:rPr lang="en-US" sz="2600" dirty="0"/>
              <a:t>Fewer than normal number of </a:t>
            </a:r>
            <a:r>
              <a:rPr lang="en-US" sz="2600" dirty="0" smtClean="0"/>
              <a:t>competitors submit bids</a:t>
            </a:r>
          </a:p>
          <a:p>
            <a:r>
              <a:rPr lang="en-US" sz="2600" dirty="0" smtClean="0"/>
              <a:t>Different contractors make identical errors on bids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269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490330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Red flags for corruption schemes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213" y="1239283"/>
            <a:ext cx="8322143" cy="4045399"/>
          </a:xfrm>
        </p:spPr>
        <p:txBody>
          <a:bodyPr/>
          <a:lstStyle/>
          <a:p>
            <a:r>
              <a:rPr lang="en-US" sz="2600" dirty="0" smtClean="0"/>
              <a:t>Losing bids do not comply with bid specs or only one bid is complete and other bids are poorly prepared</a:t>
            </a:r>
          </a:p>
          <a:p>
            <a:r>
              <a:rPr lang="en-US" sz="2600" dirty="0" smtClean="0"/>
              <a:t>Bid prices drop whenever a new or infrequent bidder submits a bid</a:t>
            </a:r>
          </a:p>
          <a:p>
            <a:r>
              <a:rPr lang="en-US" sz="2600" dirty="0" smtClean="0"/>
              <a:t>A successful bidder subcontracts work to competitors who were unsuccessful bidders on the same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2552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88213" y="478756"/>
            <a:ext cx="8320573" cy="42793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solidFill>
                  <a:srgbClr val="C00000"/>
                </a:solidFill>
              </a:rPr>
              <a:t>A</a:t>
            </a:r>
            <a:r>
              <a:rPr lang="en-US" sz="4000" dirty="0" smtClean="0">
                <a:solidFill>
                  <a:srgbClr val="C00000"/>
                </a:solidFill>
              </a:rPr>
              <a:t>nti-fraud controls for corruption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213" y="1570892"/>
            <a:ext cx="8322143" cy="4057122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latin typeface="Calibri" pitchFamily="34" charset="0"/>
              </a:rPr>
              <a:t>Off-book fraud, so very hard to detect</a:t>
            </a:r>
          </a:p>
          <a:p>
            <a:pPr eaLnBrk="1" hangingPunct="1"/>
            <a:r>
              <a:rPr lang="en-US" altLang="en-US" sz="2800" dirty="0" smtClean="0">
                <a:latin typeface="Calibri" pitchFamily="34" charset="0"/>
              </a:rPr>
              <a:t>Continuously monitor for unusual employee behavior or unusual employee relationships</a:t>
            </a:r>
          </a:p>
          <a:p>
            <a:pPr lvl="1"/>
            <a:r>
              <a:rPr lang="en-US" altLang="en-US" sz="2400" dirty="0" smtClean="0">
                <a:latin typeface="Calibri" pitchFamily="34" charset="0"/>
              </a:rPr>
              <a:t>Too close of a relationship, frequent meals &amp; entertainment, etc.</a:t>
            </a:r>
          </a:p>
          <a:p>
            <a:pPr eaLnBrk="1" hangingPunct="1"/>
            <a:r>
              <a:rPr lang="en-US" altLang="en-US" sz="2800" dirty="0" smtClean="0">
                <a:latin typeface="Calibri" pitchFamily="34" charset="0"/>
              </a:rPr>
              <a:t>Monitor for unusual bid patterns previously described</a:t>
            </a:r>
          </a:p>
        </p:txBody>
      </p:sp>
    </p:spTree>
    <p:extLst>
      <p:ext uri="{BB962C8B-B14F-4D97-AF65-F5344CB8AC3E}">
        <p14:creationId xmlns="" xmlns:p14="http://schemas.microsoft.com/office/powerpoint/2010/main" val="341156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83" y="444455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Anti-fraud controls for corruption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a database of historical data</a:t>
            </a:r>
          </a:p>
          <a:p>
            <a:pPr lvl="1"/>
            <a:r>
              <a:rPr lang="en-US" dirty="0" smtClean="0"/>
              <a:t>For each bid received and awarded</a:t>
            </a:r>
          </a:p>
          <a:p>
            <a:pPr lvl="1"/>
            <a:r>
              <a:rPr lang="en-US" dirty="0" smtClean="0"/>
              <a:t>Actual costs for each contract</a:t>
            </a:r>
          </a:p>
          <a:p>
            <a:pPr lvl="1"/>
            <a:r>
              <a:rPr lang="en-US" dirty="0" smtClean="0"/>
              <a:t>Cost/SQFT installed</a:t>
            </a:r>
          </a:p>
          <a:p>
            <a:pPr lvl="1"/>
            <a:r>
              <a:rPr lang="en-US" dirty="0" smtClean="0"/>
              <a:t>Unit prices</a:t>
            </a:r>
          </a:p>
          <a:p>
            <a:pPr lvl="1"/>
            <a:r>
              <a:rPr lang="en-US" dirty="0" smtClean="0"/>
              <a:t>Materials purchases by purchase unit</a:t>
            </a:r>
          </a:p>
          <a:p>
            <a:pPr lvl="1"/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25A02C-4FA9-AD4A-86C9-CAAC5233E3F1}" type="slidenum">
              <a:rPr lang="en-US" smtClean="0"/>
              <a:pPr/>
              <a:t>35</a:t>
            </a:fld>
            <a:r>
              <a:rPr lang="en-US" dirty="0" smtClean="0"/>
              <a:t> // experience clarity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090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83" y="444455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Anti-fraud controls for corruption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213" y="1106359"/>
            <a:ext cx="8322143" cy="4313310"/>
          </a:xfrm>
        </p:spPr>
        <p:txBody>
          <a:bodyPr/>
          <a:lstStyle/>
          <a:p>
            <a:r>
              <a:rPr lang="en-US" sz="2800" dirty="0" smtClean="0"/>
              <a:t>Trend and compare historical data</a:t>
            </a:r>
          </a:p>
          <a:p>
            <a:pPr lvl="1"/>
            <a:r>
              <a:rPr lang="en-US" sz="2400" dirty="0" smtClean="0"/>
              <a:t>Year to year</a:t>
            </a:r>
          </a:p>
          <a:p>
            <a:pPr lvl="1"/>
            <a:r>
              <a:rPr lang="en-US" sz="2400" dirty="0" smtClean="0"/>
              <a:t>Project to project</a:t>
            </a:r>
          </a:p>
          <a:p>
            <a:pPr lvl="1"/>
            <a:r>
              <a:rPr lang="en-US" sz="2400" dirty="0" smtClean="0"/>
              <a:t>By sub/vendor</a:t>
            </a:r>
          </a:p>
          <a:p>
            <a:pPr lvl="1"/>
            <a:r>
              <a:rPr lang="en-US" sz="2400" dirty="0" smtClean="0"/>
              <a:t>By market</a:t>
            </a:r>
          </a:p>
          <a:p>
            <a:pPr lvl="1"/>
            <a:r>
              <a:rPr lang="en-US" sz="2400" dirty="0" smtClean="0"/>
              <a:t>By raw material</a:t>
            </a:r>
          </a:p>
          <a:p>
            <a:pPr lvl="1"/>
            <a:r>
              <a:rPr lang="en-US" sz="2400" dirty="0" smtClean="0"/>
              <a:t>By work (new, rehab, repair)</a:t>
            </a:r>
          </a:p>
          <a:p>
            <a:pPr lvl="1"/>
            <a:r>
              <a:rPr lang="en-US" sz="2400" dirty="0" smtClean="0"/>
              <a:t>By  purchasing person or project manager</a:t>
            </a:r>
          </a:p>
          <a:p>
            <a:pPr lvl="1"/>
            <a:r>
              <a:rPr lang="en-US" sz="2400" dirty="0" smtClean="0"/>
              <a:t>Versus market pricing</a:t>
            </a:r>
          </a:p>
          <a:p>
            <a:pPr lvl="1"/>
            <a:r>
              <a:rPr lang="en-US" sz="2400" dirty="0" smtClean="0"/>
              <a:t>Against competitor or industry metrics</a:t>
            </a:r>
          </a:p>
          <a:p>
            <a:r>
              <a:rPr lang="en-US" sz="2800" dirty="0" smtClean="0"/>
              <a:t>Look for departures from trends, or anomalies</a:t>
            </a:r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25A02C-4FA9-AD4A-86C9-CAAC5233E3F1}" type="slidenum">
              <a:rPr lang="en-US" smtClean="0"/>
              <a:pPr/>
              <a:t>36</a:t>
            </a:fld>
            <a:r>
              <a:rPr lang="en-US" dirty="0" smtClean="0"/>
              <a:t> // experience clarity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8720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Billing fraud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073150"/>
            <a:ext cx="40195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2996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83" y="455607"/>
            <a:ext cx="8320573" cy="42793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C00000"/>
                </a:solidFill>
              </a:rPr>
              <a:t>Billing schemes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241915" y="1068136"/>
            <a:ext cx="8322143" cy="3998506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latin typeface="Calibri" pitchFamily="34" charset="0"/>
              </a:rPr>
              <a:t>Any scheme in which a person causes his or her employer to issue an irregular payment for goods or services</a:t>
            </a:r>
          </a:p>
          <a:p>
            <a:pPr lvl="1" eaLnBrk="1" hangingPunct="1"/>
            <a:r>
              <a:rPr lang="en-US" altLang="en-US" sz="2400" dirty="0" smtClean="0"/>
              <a:t>Inflated or false pay applications</a:t>
            </a:r>
          </a:p>
          <a:p>
            <a:pPr lvl="1" eaLnBrk="1" hangingPunct="1"/>
            <a:r>
              <a:rPr lang="en-US" altLang="en-US" sz="2400" dirty="0" smtClean="0"/>
              <a:t>Billings for work not performed</a:t>
            </a:r>
          </a:p>
          <a:p>
            <a:pPr lvl="1" eaLnBrk="1" hangingPunct="1"/>
            <a:r>
              <a:rPr lang="en-US" altLang="en-US" sz="2400" dirty="0" smtClean="0"/>
              <a:t>Change order abuse</a:t>
            </a:r>
          </a:p>
          <a:p>
            <a:pPr lvl="1"/>
            <a:r>
              <a:rPr lang="en-US" altLang="en-US" sz="2400" dirty="0" smtClean="0"/>
              <a:t>Billing equipment or personnel at rates that are higher than agreed upon rate tables</a:t>
            </a:r>
          </a:p>
          <a:p>
            <a:pPr lvl="1"/>
            <a:r>
              <a:rPr lang="en-US" altLang="en-US" sz="2400" dirty="0" smtClean="0"/>
              <a:t>Payments </a:t>
            </a:r>
            <a:r>
              <a:rPr lang="en-US" altLang="en-US" sz="2400" dirty="0"/>
              <a:t>to fictitious subcontractors, suppliers and employees</a:t>
            </a:r>
          </a:p>
          <a:p>
            <a:pPr lvl="1" eaLnBrk="1" hangingPunct="1"/>
            <a:r>
              <a:rPr lang="en-US" altLang="en-US" sz="2400" dirty="0" smtClean="0"/>
              <a:t>Billing for costs not associated with the project</a:t>
            </a:r>
          </a:p>
        </p:txBody>
      </p:sp>
    </p:spTree>
    <p:extLst>
      <p:ext uri="{BB962C8B-B14F-4D97-AF65-F5344CB8AC3E}">
        <p14:creationId xmlns="" xmlns:p14="http://schemas.microsoft.com/office/powerpoint/2010/main" val="362341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444" y="461394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Inflated pay applications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Pay apps need to be monitored and scrutinized closely for</a:t>
            </a:r>
          </a:p>
          <a:p>
            <a:pPr lvl="1"/>
            <a:r>
              <a:rPr lang="en-US" sz="2400" dirty="0" smtClean="0"/>
              <a:t>Erroneous totals or line items</a:t>
            </a:r>
          </a:p>
          <a:p>
            <a:pPr lvl="1"/>
            <a:r>
              <a:rPr lang="en-US" sz="2400" dirty="0" smtClean="0"/>
              <a:t>Roll-forward errors</a:t>
            </a:r>
          </a:p>
          <a:p>
            <a:pPr lvl="1"/>
            <a:r>
              <a:rPr lang="en-US" sz="2400" dirty="0" smtClean="0"/>
              <a:t>Missing or disorganized billing backup</a:t>
            </a:r>
          </a:p>
          <a:p>
            <a:pPr lvl="1"/>
            <a:r>
              <a:rPr lang="en-US" sz="2400" dirty="0" smtClean="0"/>
              <a:t>Inflated rates on invoices in excess of actual costs incurred or false invoices</a:t>
            </a:r>
          </a:p>
          <a:p>
            <a:pPr lvl="1"/>
            <a:r>
              <a:rPr lang="en-US" sz="2400" dirty="0" smtClean="0"/>
              <a:t>Missing subcontractor lien waivers</a:t>
            </a:r>
          </a:p>
          <a:p>
            <a:r>
              <a:rPr lang="en-US" sz="2800" dirty="0" smtClean="0"/>
              <a:t>This will help safeguard against errors and potential fraud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49472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210" y="602039"/>
            <a:ext cx="8216165" cy="139649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837092" y="3976127"/>
            <a:ext cx="7772400" cy="1500187"/>
          </a:xfrm>
        </p:spPr>
        <p:txBody>
          <a:bodyPr/>
          <a:lstStyle/>
          <a:p>
            <a:r>
              <a:rPr lang="en-US" sz="4000" dirty="0" smtClean="0">
                <a:solidFill>
                  <a:srgbClr val="B32317"/>
                </a:solidFill>
              </a:rPr>
              <a:t> </a:t>
            </a:r>
            <a:r>
              <a:rPr lang="en-US" sz="4000" b="1" dirty="0" smtClean="0">
                <a:solidFill>
                  <a:srgbClr val="B32317"/>
                </a:solidFill>
              </a:rPr>
              <a:t>TOP FRAUD TRENDS</a:t>
            </a:r>
            <a:endParaRPr lang="en-US" sz="4000" b="1" dirty="0">
              <a:solidFill>
                <a:srgbClr val="B32317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924" y="1135116"/>
            <a:ext cx="2032503" cy="31909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2082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83" y="488141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Change order abuse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213" y="1104640"/>
            <a:ext cx="8322143" cy="4313310"/>
          </a:xfrm>
        </p:spPr>
        <p:txBody>
          <a:bodyPr/>
          <a:lstStyle/>
          <a:p>
            <a:r>
              <a:rPr lang="en-US" sz="2800" dirty="0" smtClean="0"/>
              <a:t>Keep a close eye on the following</a:t>
            </a:r>
          </a:p>
          <a:p>
            <a:pPr lvl="1"/>
            <a:r>
              <a:rPr lang="en-US" sz="2400" dirty="0" smtClean="0"/>
              <a:t>Appropriate justification for the change order</a:t>
            </a:r>
          </a:p>
          <a:p>
            <a:pPr lvl="1"/>
            <a:r>
              <a:rPr lang="en-US" sz="2400" dirty="0" smtClean="0"/>
              <a:t>Numerous, unusual or unexplained change orders for a specific sub approved by the same employee</a:t>
            </a:r>
          </a:p>
          <a:p>
            <a:pPr lvl="1"/>
            <a:r>
              <a:rPr lang="en-US" sz="2400" dirty="0" smtClean="0"/>
              <a:t>Pattern of low bid award followed by change orders that increase the price or scope of the contract, or extend the contract period</a:t>
            </a:r>
          </a:p>
          <a:p>
            <a:pPr lvl="1"/>
            <a:r>
              <a:rPr lang="en-US" sz="2400" dirty="0" smtClean="0"/>
              <a:t>Vague contract specifications followed by change orders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2624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83" y="461395"/>
            <a:ext cx="8320573" cy="427938"/>
          </a:xfrm>
        </p:spPr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</a:rPr>
              <a:t>Anti-fraud controls for billing fraud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Scrutinize line items and quantities on pay applications</a:t>
            </a:r>
          </a:p>
          <a:p>
            <a:r>
              <a:rPr lang="en-US" dirty="0" smtClean="0"/>
              <a:t>Maintain an organized billing filing system</a:t>
            </a:r>
          </a:p>
          <a:p>
            <a:r>
              <a:rPr lang="en-US" dirty="0"/>
              <a:t>Maintain and monitor accurate schedules of value and percentage of completion schedules</a:t>
            </a:r>
          </a:p>
          <a:p>
            <a:r>
              <a:rPr lang="en-US" dirty="0" smtClean="0"/>
              <a:t>Segregate the duty of billing from that of processing payments</a:t>
            </a:r>
          </a:p>
          <a:p>
            <a:r>
              <a:rPr lang="en-US" dirty="0" smtClean="0"/>
              <a:t>Perform matching analytics on vendor and employee attributes</a:t>
            </a:r>
          </a:p>
        </p:txBody>
      </p:sp>
    </p:spTree>
    <p:extLst>
      <p:ext uri="{BB962C8B-B14F-4D97-AF65-F5344CB8AC3E}">
        <p14:creationId xmlns="" xmlns:p14="http://schemas.microsoft.com/office/powerpoint/2010/main" val="324352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EXPENSE REIMBURSEMENT/CREDIT CARD SCHEMES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9939" name="Tex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dirty="0" smtClean="0">
              <a:latin typeface="Calibri" pitchFamily="34" charset="0"/>
            </a:endParaRPr>
          </a:p>
          <a:p>
            <a:pPr eaLnBrk="1" hangingPunct="1"/>
            <a:endParaRPr lang="en-US" altLang="en-US" dirty="0" smtClean="0">
              <a:latin typeface="Calibri" pitchFamily="34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4B72C6-676E-4734-92B9-D7E0F649EEC5}" type="slidenum">
              <a:rPr lang="en-US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r>
              <a:rPr lang="en-US" dirty="0" smtClean="0">
                <a:solidFill>
                  <a:schemeClr val="bg1"/>
                </a:solidFill>
              </a:rPr>
              <a:t> // experience clarity</a:t>
            </a:r>
          </a:p>
        </p:txBody>
      </p:sp>
      <p:sp>
        <p:nvSpPr>
          <p:cNvPr id="39941" name="AutoShape 2" descr="data:image/jpeg;base64,/9j/4AAQSkZJRgABAQAAAQABAAD/2wCEAAkGBxQSEhUUExQVFRUXGBUUFxcVFBQUFBUUFRUXFxQVFxcYHCggGBolHBUUITEhJSkrLi4uFx8zODMsNygtLisBCgoKDg0OGBAQGiwlHB8sLCwsLCwsKywsLCwsLCwsLCssLCwsLCwsLCwsLCwsLCwsLCwsLCwsLCwsLCwsLCssLP/AABEIALcBFAMBIgACEQEDEQH/xAAcAAEAAQUBAQAAAAAAAAAAAAAABQIDBAYHAQj/xABAEAABAgMFBAgDBgQGAwAAAAABAAIDBBEFEiExQQZRYXEHEyKBkaHB8DKx0RQjQlJy4RZTYoIVc5KisvEzQ9L/xAAYAQEBAQEBAAAAAAAAAAAAAAAAAQIDBP/EAB8RAQEBAQACAwEBAQAAAAAAAAABAhEDMRIhUUETIv/aAAwDAQACEQMRAD8A7iiIgIiICIiAiIgIiICIiAiIgIiwLZtiDKQzFjvDGjfm47mjMlBnq3GjNaKucGje4gDzXF9pelqNEJbKt6lmV4gGKeOZDe6vNaJM2rFjOrEiOed73Fx80H0wbal8vtEGv+az6rLhR2u+FzXfpIPyXyyJgjesqUtZzHVY5wdoWEhw7wg+oEXGNn+kyYg0bH++YKVLiBEA/UM+/wAV0rZ/a2WnKCHEo/8Alvo1/cPxd1UE6iIgIiICIiAiIgIiICIiAiIgIiICIiAiIgIiICIiAiIgIi8JQRO1FvwpGA6NFOWDWj4nvOTR7wFV85bU7Txp2KYkV3BrR8LG7mj11Un0lbVOnpp1Cephkw4Y3gGhfzcfKi0t7lFVuiKtkzdxWK4q2XIJMT7XZ1HDD5+Kvw5imAAA4fNa+TRZcCOgnWR/for0J90ihI1a4EgjvGSh4cwPeKy4EcHsk4acCiOv7HdI5F2FOGowaI2o3dYNf1BdSa4EVGIOIIyIXy7DdoV23ontR8aULH49S7q2n+gtBaO7EcgElG7IiKgiIgIiICIiAiIgIiICIiAiIgIiICIiAiIgIiIC17b62BKyEeJWjiww2b+seC1tOWJ7lsJK+eulXav7XMmHDfel4WDKfC59KPfxxqAdw4oNCiKy4+/e5XHuVl59/ILKqXe/fBWz7+nqVU738yqPfjiUFJ9+/NGIT798FTVUZDHq8yLksMOVwOUExLx6ileVc12/oRigy8cbojfNg+hXAZaIu2dAsaomm/5TvG+PRVHWkRFQREQEREBERAREQEREBERAREQERa9bu1sGWNzGJE1a0ijf1HQ8EGwouaT+3cd9QwNhjhi7xP0WtTW0M6034UzEvDG6915ju44IO4IuFQOkybcbr4lx2XwsAJ8MFkO26mx/7z3hn0QdtWLO2jCgisWIxn6nAE8hmVxqLtxNPFHR3Cu663zaAQo37V1hLianU1JJPMoNy2+21L4USFLEht1wdExBdhk3UDjquGXlu8++rHDgfktDqpVjx5+n7K2ffPVVPPvcPqqCfe4blBQffIKk++/Eqpx98dAqT+3fqUFBPvn+ypJ981Wfr9Fbd77sFQDlWwq0Qq2BQZcFds6AIZpNO0+6b3i+fVcRhlfQPQJL0koz/wA0cjmGQ2erig6aiItIIiICIiAiIgIiICIiAiIgKmJEDQSSAACSTgABmSqlzPpE2lL3GWgnsNNIjh+J+dwcBrx5IPdqNuDEJhy5LWZF4rfdy1a3zWmPm20qT3nfzVoigoPe8rEncQRv+YxCDLizFFixpqhUXFmTdvDvGg48FER5yrxQ4UIzzIx9EEna0EP7Qpe1G/8AdWbPnjS67GmVd31Uc6PiDpksZ0QsfUH/ALORQT0SbZeaATUmlM+9SsuQ1tBrU+P/AEtLe/4X5HXnqtks2NeaOXqgkXvqFpcyyjnDcSPfctsiOWt2q2kQnfj6KUYLvfP3VW/f7q7X371Vp3v6KKpJ9/Mq24+9w+qrcfe87uStO98T9EE1Z1jB7Q597HIDDDRXpiwGfhc5poSL9C00zFRqsuxrUY+G1pIa9opjhUaELMmZwFpGBHiF5rvU19vZPHi5+mkRIVDv4itD4r1ik7QfDAwpXgo+XAzNaDTUnQVXfOux5tZ5WdY1lxpqKIUCG6I86NGQ3uOTRxOC+p9iLA+wycKXJBc0FzyMjEcaupwrh3KJ6JLBErZ0IloESMOuiHXtYsbyDbo8Vui3GBEVEeJda5x0BPgKqo1K0NsDCmXwrgc0DOuN6vyoqhtqP5Z8VosWNfixHnVyqvrn8q6/GN6G2jP5Z8VWNsof5HeIWhB6GInyqfGN+/jKF+V3kvf4yhbnLnxiKkxE+VPhHQ/4zg7neClbFtdsyHFgNGkA130quSdYum7Dy1yUYdXlzz3mg8gFc21NZ5GwIiLbAiLEtSfbAgxIz/hY0uO80GAHEnDvQa5t7tN9mYIUI/fPGf8ALZ+b9Rxp3lcqqvZ+0Hx4r4sQ9p5LjwGjRwAoO5WbyC5XVRkxH7XvNLXnCxoDRiSouNENAdUFEWJdeWn4XYj1UJMktdpg4c6VUvPC+y8MxiPUKDnX3he1QXQ7MLyObzAd2BVpj8V7Ku+JpQWy8ltNa17xn4hTlixeyOXqoDI094KXsyJRo5IJmJHoou1DUV3fLVXy4lWZhhoUETe9/RUOPvdw5rwmhpr6Lx5WVUk+9w+qtk+/Rek+/Uqk+/qivFUIh3lU0XrWoAHvuWxbEWG6dm4cu3C+e0fysaKvd3CvfRQXVEZinPBfQPQpsQ+VYZuOKRIrAIbDnDhHEk8XUbhoBxQrqMGEGtDWigaA0DcAKAKtEWmRRG1Uz1crEO8XR3/tVS60/pJmrsBrPzEnw/7Uvpcztc+gHDniq76tA0CpLlydl6+l9WbypvIcXi9UOerTnKkuRV5lXEAZkgDmcAu3SEv1cNjB+FrW+AAXINkpbrZuC3QODzyZ2vQLsy3hz2IiLbmLnnSzatBDlgcXfev/AEioYD3gn+0Loa4RtrPGNPR3aNJht5MN35gnvQQ4cq2lWWlVg4FBF2/W4DuKjo0ara8FMT7A5hHBaxfIqNyDOkYnZp7oVE2jAuuO4+qzJB+JqrdsO7IOlceSCKa6lArjXUercbAgryI7GqovTQo6u/FesnHMwFMdTjikfFoO5Y7xUKDJNpRTk+nAABWmTb7wLnEiorXHCuOCsVqK66oX1FEHWJrZGViywjNa6+WDG+7DXAA8Vz6Zsp7XEDtDwK6VsROiJZuObAWH+3AFa51YLicsz3INJjwS00IIO4qyVsn2MRnviu+Atus8aAkefeo3/DHOBLaEg0I17lOL1HtWzQxBl2h14hxGYFSTw4LXHQHA4tI5gqUsuTL3Bz60bkCsaz10zv4ugdFljwZmeEScBJpegQyAGlzTVpfTPCpA8dF9BL5ss2fc2PDLTQsezEaUIK+kgtycc7e3r1ERVBc26SJq9Haz8oHnj6rpK43tTNdZMxHaVNOQwCxv03j2jC5UFy8JVBKw6qi5CVQCvSUHjnKm8qHuVF5BvnRdK3o0SJ+Vl0c3n6NPiulrT+jCUuShfrEe4/2t7I8w7xW4Lpn0469iIi0yLh3SLJdTPxaZRKRR/f8AF/uDl3FcZ6WIlZ+m6FDHm8+qDUmpENGlUtXsXKnEILMXJaxaEO64rZ4jqVKgrQZVBHwnUKvThvNIWK7BXHTADeJQRDzpuXtUmBjVUAoM2EatI4LGBVyXerUTMoKWZ80BVNcVtPR3Y32qdYHDsQz1z9xDSLre91O4FB0CwLDdJWb2ql8QdY9uFWXgCBTWgpXjVafa0a7AdTBz+wN4H4j4Yd63vbKdrgDwXO9pTixv5RU83H9ggt2c83Ggnsj2FkCHdcSMjj3rDlDhRXI0WvZHeUFx8S8cFlyzQAsOEx1Oy1zuTS75LFgRndYc8iCDy1QSsnEAeDqXeq+pWZDkvk2Fga65+C+sYRq0ch8kFaIiDHtCPchPfuaT30wXD5p9XFdZ23mbkq4auIb519FyGIcSue/brifSlxVBKEqglZbVhy8e5Wy5UOcg9cVSSvKrPsCU66Zgw/zPbX9INXeQKK7Zs7J9TLQYf5WNr+oirvMlSKIuzzCIiAuI9KUQG0H8GQx33a+q7cuBbfxL1ozP6mjwY0IIYLyK7JeBW5h9PAoMaYirCmBULLEMmitToo0oIZwViJC3LIK8vIIyNDOKxqqbiAUJpVQiCuG5exVTCYXEACpJoBxUzCsJzs3AbwBigg107o8mYcpKve7/AMsV3wgdoMbg0HdjePeoeRsiFDoQKnecT+ykLwGSDKn5sxXXjgpWxtnZWaDnvLy/C828ABupQVpgtZiR1dsq1jAiNeDhk7i1Z3LZ9N4sl+2/y2xsq3KED+pzj6qZkrCgM+GDCHJjfoqZC0GxGBwxWbCnBkvH2/2vbMz+ReuBooBd5YLV9p9loc06/UQ4tKXqYPG53Hip18ya0qsR83Ghk1aHs0LccOIzCk1Zexbjs5XNbV2RmpcFxYIjBXtQiXgDeRQEeC+jbPdWFDO9jD4tC5u222nSnELYdmbdN7q4hqx3wO3cDwXox5u3lebyeCydjb0RF3edo3STNUENnBzj34D5Fc3eVtvSBNXph4/LRngMfOq1Alcr7d8+lJKoJXrirZcor0lUEovFFCVuHRZJ35wvOUNjj/c7sjyLlppXU+iOTpAixT+N4aOTB9XHwVz7Tf1lvqIi7POIiIC+fNuTS0Jn/M9AvoNfM9tzJiTMw85mPFP+80QUgo6Fed3AK21ezU62CwudmchvQVzLmsFTgtctC0QThksKdtB8U1OA0CxvsmF52Wm88lOip86FYdMrLZJ6Ux+XDms3/DmiHeIq4ZKiEdHO9SFk2Q6I9t4UZWp4gYrPsyz2UqQDriAaK9NxqMJbhU07hn6KL1XaMWAylxrA4fiaBUd6x5OfANbwxzqVCx4Z5q3Bky48FUbfAmwdW8KEFHx1BS0pcq4YHQ7lcdNIJCLHAWHFjEqiSlY0wSILa0zcTRo4V3qu2JEy8QQ3OvEtDqgUFTUECvJBvewdoEwi2vwmndSo+a2czrWYucBzIXDjPRGi7De8V0aSK+CkbFgRHAufeqSMXmhI5uXC+Ht69GfPyc466LTY4VqfAq+2bJoWlaBIxY0N2LmdXTW8STrQ0opibeyIxt55aAQ6jK3rwyxwpmdVy/xveO/++edT0xD6wkgAPGY/OP8A6XkrHNLtaaiuFHDT0UdK2sx1Gkmu/MnnRSAlzFaXQwTEBGAycPRwWLiy8bm86nXQdkLd+0Qy1+D2YY5kZY8RRT0SO0AkkYY57loNiWTEZF6w9gEC83UuFcdwBFFK21GLYTyTpTxwXr8dvx+3h8kz8v8Alz635m/Ec45uc53iVElZVoOq88MFiFYdFp71XJQ2xSbjwHUN0EGhcNCdFbfKmJUMc0Gh+J10A8Vbkpd0B4a7AtzpQg4VqDqsb1+O3jx/azftAfBxAvAjIUPGu9YdVelYGTS9rS8gC8aNrvJ0C36y+jKoBjRxQ0NIQrUfrd9FfHLYnlslc5K7tsVI9TJQGalt884hLz/yp3K1ZuxknBoRBDnD8UTtnwOHktgXbOePNvfRERbcxERB4V8vTP8A5Ih3vcf9xX1C7JfLcd/3kQf1O/5FBcY9a7bMz1j+AwAUnac4IcP+p2SiJGFUl78mi8e7JKAl6UB+J1P7QcFJTbWsIOdAA1ugO8rAhRiXtJzJvH5geAXszFvGqg9gVJ3krKmInbayuDRjxKtSzroLtdFYhHGpVGXFmRDgloPaNQKbljxzSGwcz5/sseafU1WRM5gHIADwQW5aWvYnJXY0drMG4lWIkyXdluDfMrGiGmAQetdEiE0DnHRrQT5BZ1nbOzEVwvQozW6nq3V5CuvFSWxkdkGLeiEta5tKgOJrWoFG4rp0O2YVPid/oPqpbWpJ+tes6zYzGBkKWc1oyvEDvNK1KxbW2PjzDw9zWggUzOVa8Ft7bZh73f6f3WHam1kCC0GIIhDqjBrTprip2nJ+tfluj5+sSn6Q0eqkpPYOG01MR57/AKBYk10kSZaWGHHIIobtGGnBzXAjuKwLR2+lIgZWFNAMwF2I1tQRTtVrXLVTlX6jdJXZaWb8QLubipCFLSbKgQ4VeJvuHcTxGi5jN7eSkSJDimWjF8MANPXACgNcQBQnBeQOkOEyM6KyVdeebxrGaBiANGV03pw7HW5S0oJcWscwubm1pGHNoV42zDBNabstdVxiQ22ZCiOislBfeHA3plxFHEEigYBoFJ2Xtf18QtMFjKirQH3hxAq3BL9TpJL9Os/441v4SdNflTJQ1p20YwLbt0A1zJrSvBREC2S34mtx1ILqd2HBJmbdUuaWsDhTsNAqONarF8kdZ4ag4xqS7SpxOA8Vgf4jDLrjXX3bmC8O92Xmrs/ZF91XOLxudX6rIkZNrDlQ8Aud27TxqoEMMxoK5mvySM29U5k+z5LPMk6IWtaCSTQADFx0AC6HsrsUyABEjduJgbv4WHd/URvyWc4umt+SYjS7M2Im41x1wQ25gxCBgdboxXW7NleqhMh1vXGhtTrQZrJRenGJl49+W79iIi25iIiAiIgpecDyK+U4sb7139RefMlEQQkzEMWJXTTkFfmm0hho/EankERBiwndruP0V05oiC45W6IiC3+IDjXwxVbm3jjl816iDxw0CtYNO8+qIgyLJiEzMKpOZ/4lb+1eorBWHLXdtHfctO548wQiJRo4xK8jnIIigoCvw0RBfD1dhR6EFpxGIREqxs0nti26L7XEgaK//HsMZQHHm4AIi4zEd75NOo7B2CJ+UZNRKwhEL7rGkO7LXFoNTlUg4UWzSmw0Brqvc+INAaNHfdxKItzGfxzvl1+pmRsaBBN6HDa12V7EupzOKkERak4xbb7ERFUEREBERAREQf/Z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SzPct val="100000"/>
              <a:buBlip>
                <a:blip r:embed="rId3"/>
              </a:buBlip>
              <a:defRPr sz="2000">
                <a:solidFill>
                  <a:srgbClr val="333333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100000"/>
              <a:buBlip>
                <a:blip r:embed="rId3"/>
              </a:buBlip>
              <a:defRPr>
                <a:solidFill>
                  <a:srgbClr val="333333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18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3980" y="3134682"/>
            <a:ext cx="6096000" cy="2857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5141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B32317"/>
                </a:solidFill>
              </a:rPr>
              <a:t>Expense reimbursement/credit cards</a:t>
            </a:r>
            <a:endParaRPr lang="en-US" sz="4000" dirty="0">
              <a:solidFill>
                <a:srgbClr val="B3231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783" y="1685623"/>
            <a:ext cx="8322143" cy="3975060"/>
          </a:xfrm>
        </p:spPr>
        <p:txBody>
          <a:bodyPr/>
          <a:lstStyle/>
          <a:p>
            <a:pPr>
              <a:defRPr/>
            </a:pPr>
            <a:r>
              <a:rPr lang="en-US" dirty="0"/>
              <a:t>Any scheme in which an </a:t>
            </a:r>
            <a:r>
              <a:rPr lang="en-US" dirty="0" smtClean="0"/>
              <a:t>employee makes a claim for reimbursement for fictitious or inflated business expenses</a:t>
            </a:r>
          </a:p>
          <a:p>
            <a:pPr lvl="1">
              <a:defRPr/>
            </a:pPr>
            <a:r>
              <a:rPr lang="en-US" dirty="0" smtClean="0"/>
              <a:t>Employee </a:t>
            </a:r>
            <a:r>
              <a:rPr lang="en-US" dirty="0"/>
              <a:t>files fraudulent </a:t>
            </a:r>
            <a:r>
              <a:rPr lang="en-US" dirty="0" smtClean="0"/>
              <a:t>expense report, claiming personal travel, nonexistent meals, etc.</a:t>
            </a:r>
            <a:r>
              <a:rPr lang="en-US" dirty="0"/>
              <a:t> </a:t>
            </a:r>
            <a:endParaRPr lang="en-US" dirty="0" smtClean="0"/>
          </a:p>
          <a:p>
            <a:pPr marL="457200" lvl="1" indent="0">
              <a:buNone/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marL="457200" lvl="1" indent="0">
              <a:buFontTx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8453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B32317"/>
                </a:solidFill>
              </a:rPr>
              <a:t>P-Card Scheme</a:t>
            </a:r>
          </a:p>
        </p:txBody>
      </p:sp>
      <p:pic>
        <p:nvPicPr>
          <p:cNvPr id="50179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570246"/>
            <a:ext cx="9144000" cy="4717042"/>
          </a:xfrm>
        </p:spPr>
      </p:pic>
    </p:spTree>
    <p:extLst>
      <p:ext uri="{BB962C8B-B14F-4D97-AF65-F5344CB8AC3E}">
        <p14:creationId xmlns="" xmlns:p14="http://schemas.microsoft.com/office/powerpoint/2010/main" val="322841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B32317"/>
                </a:solidFill>
              </a:rPr>
              <a:t>P-Card Scheme that Got Caught</a:t>
            </a:r>
          </a:p>
        </p:txBody>
      </p:sp>
      <p:pic>
        <p:nvPicPr>
          <p:cNvPr id="51203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1608082"/>
            <a:ext cx="6019800" cy="3954517"/>
          </a:xfrm>
        </p:spPr>
      </p:pic>
    </p:spTree>
    <p:extLst>
      <p:ext uri="{BB962C8B-B14F-4D97-AF65-F5344CB8AC3E}">
        <p14:creationId xmlns="" xmlns:p14="http://schemas.microsoft.com/office/powerpoint/2010/main" val="181573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B32317"/>
                </a:solidFill>
              </a:rPr>
              <a:t>Credit Card Cash Advance Scheme</a:t>
            </a:r>
          </a:p>
        </p:txBody>
      </p:sp>
      <p:pic>
        <p:nvPicPr>
          <p:cNvPr id="52227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52563" y="1778350"/>
            <a:ext cx="6238875" cy="4195413"/>
          </a:xfrm>
        </p:spPr>
      </p:pic>
    </p:spTree>
    <p:extLst>
      <p:ext uri="{BB962C8B-B14F-4D97-AF65-F5344CB8AC3E}">
        <p14:creationId xmlns="" xmlns:p14="http://schemas.microsoft.com/office/powerpoint/2010/main" val="194776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8213" y="607873"/>
            <a:ext cx="8320573" cy="4279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B32317"/>
                </a:solidFill>
              </a:rPr>
              <a:t>Red flags for expense reimbursement /Credit card schemes</a:t>
            </a:r>
            <a:endParaRPr lang="en-US" sz="4000" dirty="0">
              <a:solidFill>
                <a:srgbClr val="B32317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88213" y="2079916"/>
            <a:ext cx="8322143" cy="4033676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Purchases that do not appear to be business related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Original documents supporting expenses missing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Receipts are altered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Submitted receipts are consecutively numbered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Expenses in round dollar amounts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Expenses just below receipt submission threshold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Expensive business lunch/dinner expenses without names/organizations of attendees and business purpose noted</a:t>
            </a:r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205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4000" dirty="0" smtClean="0">
                <a:solidFill>
                  <a:srgbClr val="B32317"/>
                </a:solidFill>
              </a:rPr>
              <a:t>Anti-fraud controls for Expense reimbursement/credit cards</a:t>
            </a:r>
            <a:endParaRPr lang="en-US" sz="4000" dirty="0">
              <a:solidFill>
                <a:srgbClr val="B32317"/>
              </a:solidFill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289783" y="2131497"/>
            <a:ext cx="8322143" cy="3399045"/>
          </a:xfrm>
        </p:spPr>
        <p:txBody>
          <a:bodyPr/>
          <a:lstStyle/>
          <a:p>
            <a:r>
              <a:rPr lang="en-US" altLang="en-US" sz="2700" dirty="0" smtClean="0">
                <a:latin typeface="Calibri" pitchFamily="34" charset="0"/>
              </a:rPr>
              <a:t>Get supporting documentation for purchases</a:t>
            </a:r>
          </a:p>
          <a:p>
            <a:pPr lvl="1"/>
            <a:r>
              <a:rPr lang="en-US" altLang="en-US" sz="2700" dirty="0" smtClean="0"/>
              <a:t>Original receipts – not just credit card statement</a:t>
            </a:r>
          </a:p>
          <a:p>
            <a:r>
              <a:rPr lang="en-US" altLang="en-US" sz="2700" dirty="0" smtClean="0">
                <a:latin typeface="Calibri" pitchFamily="34" charset="0"/>
              </a:rPr>
              <a:t>Address possible weaknesses in review process</a:t>
            </a:r>
          </a:p>
          <a:p>
            <a:pPr lvl="1"/>
            <a:r>
              <a:rPr lang="en-US" altLang="en-US" sz="2700" dirty="0" smtClean="0"/>
              <a:t>No review/weak review</a:t>
            </a:r>
          </a:p>
          <a:p>
            <a:pPr lvl="1"/>
            <a:r>
              <a:rPr lang="en-US" altLang="en-US" sz="2700" dirty="0" smtClean="0"/>
              <a:t>Wrong person doing the review</a:t>
            </a:r>
          </a:p>
          <a:p>
            <a:r>
              <a:rPr lang="en-US" altLang="en-US" sz="2700" dirty="0" smtClean="0">
                <a:latin typeface="Calibri" pitchFamily="34" charset="0"/>
              </a:rPr>
              <a:t>Question any potentially inappropriate purchases</a:t>
            </a:r>
          </a:p>
          <a:p>
            <a:r>
              <a:rPr lang="en-US" altLang="en-US" sz="2700" dirty="0" smtClean="0">
                <a:latin typeface="Calibri" pitchFamily="34" charset="0"/>
              </a:rPr>
              <a:t>Strengthen your expense/purchase related policies</a:t>
            </a:r>
          </a:p>
          <a:p>
            <a:r>
              <a:rPr lang="en-US" altLang="en-US" sz="2700" dirty="0" smtClean="0">
                <a:latin typeface="Calibri" pitchFamily="34" charset="0"/>
              </a:rPr>
              <a:t>Do not allow personal purchases on corporate credit cards/p-cards as a standard practice</a:t>
            </a:r>
          </a:p>
        </p:txBody>
      </p:sp>
    </p:spTree>
    <p:extLst>
      <p:ext uri="{BB962C8B-B14F-4D97-AF65-F5344CB8AC3E}">
        <p14:creationId xmlns="" xmlns:p14="http://schemas.microsoft.com/office/powerpoint/2010/main" val="10735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NON-CASH SCHEMES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9939" name="Tex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dirty="0" smtClean="0">
              <a:latin typeface="Calibri" pitchFamily="34" charset="0"/>
            </a:endParaRPr>
          </a:p>
          <a:p>
            <a:pPr eaLnBrk="1" hangingPunct="1"/>
            <a:endParaRPr lang="en-US" altLang="en-US" dirty="0" smtClean="0">
              <a:latin typeface="Calibri" pitchFamily="34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4B72C6-676E-4734-92B9-D7E0F649EEC5}" type="slidenum">
              <a:rPr lang="en-US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r>
              <a:rPr lang="en-US" dirty="0" smtClean="0">
                <a:solidFill>
                  <a:schemeClr val="bg1"/>
                </a:solidFill>
              </a:rPr>
              <a:t> // experience clarity</a:t>
            </a:r>
          </a:p>
        </p:txBody>
      </p:sp>
      <p:sp>
        <p:nvSpPr>
          <p:cNvPr id="39941" name="AutoShape 2" descr="data:image/jpeg;base64,/9j/4AAQSkZJRgABAQAAAQABAAD/2wCEAAkGBxQSEhUUExQVFRUXGBUUFxcVFBQUFBUUFRUXFxQVFxcYHCggGBolHBUUITEhJSkrLi4uFx8zODMsNygtLisBCgoKDg0OGBAQGiwlHB8sLCwsLCwsKywsLCwsLCwsLCssLCwsLCwsLCwsLCwsLCwsLCwsLCwsLCwsLCwsLCssLP/AABEIALcBFAMBIgACEQEDEQH/xAAcAAEAAQUBAQAAAAAAAAAAAAAABQIDBAYHAQj/xABAEAABAgMFBAgDBgQGAwAAAAABAAIDBBEFEiExQQZRYXEHEyKBkaHB8DKx0RQjQlJy4RZTYoIVc5KisvEzQ9L/xAAYAQEBAQEBAAAAAAAAAAAAAAAAAQIDBP/EAB8RAQEBAQACAwEBAQAAAAAAAAABAhEDMRIhUUETIv/aAAwDAQACEQMRAD8A7iiIgIiICIiAiIgIiICIiAiIgIiwLZtiDKQzFjvDGjfm47mjMlBnq3GjNaKucGje4gDzXF9pelqNEJbKt6lmV4gGKeOZDe6vNaJM2rFjOrEiOed73Fx80H0wbal8vtEGv+az6rLhR2u+FzXfpIPyXyyJgjesqUtZzHVY5wdoWEhw7wg+oEXGNn+kyYg0bH++YKVLiBEA/UM+/wAV0rZ/a2WnKCHEo/8Alvo1/cPxd1UE6iIgIiICIiAiIgIiICIiAiIgIiICIiAiIgIiICIiAiIgIi8JQRO1FvwpGA6NFOWDWj4nvOTR7wFV85bU7Txp2KYkV3BrR8LG7mj11Un0lbVOnpp1Cephkw4Y3gGhfzcfKi0t7lFVuiKtkzdxWK4q2XIJMT7XZ1HDD5+Kvw5imAAA4fNa+TRZcCOgnWR/for0J90ihI1a4EgjvGSh4cwPeKy4EcHsk4acCiOv7HdI5F2FOGowaI2o3dYNf1BdSa4EVGIOIIyIXy7DdoV23ontR8aULH49S7q2n+gtBaO7EcgElG7IiKgiIgIiICIiAiIgIiICIiAiIgIiICIiAiIgIiIC17b62BKyEeJWjiww2b+seC1tOWJ7lsJK+eulXav7XMmHDfel4WDKfC59KPfxxqAdw4oNCiKy4+/e5XHuVl59/ILKqXe/fBWz7+nqVU738yqPfjiUFJ9+/NGIT798FTVUZDHq8yLksMOVwOUExLx6ileVc12/oRigy8cbojfNg+hXAZaIu2dAsaomm/5TvG+PRVHWkRFQREQEREBERAREQEREBERAREQERa9bu1sGWNzGJE1a0ijf1HQ8EGwouaT+3cd9QwNhjhi7xP0WtTW0M6034UzEvDG6915ju44IO4IuFQOkybcbr4lx2XwsAJ8MFkO26mx/7z3hn0QdtWLO2jCgisWIxn6nAE8hmVxqLtxNPFHR3Cu663zaAQo37V1hLianU1JJPMoNy2+21L4USFLEht1wdExBdhk3UDjquGXlu8++rHDgfktDqpVjx5+n7K2ffPVVPPvcPqqCfe4blBQffIKk++/Eqpx98dAqT+3fqUFBPvn+ypJ981Wfr9Fbd77sFQDlWwq0Qq2BQZcFds6AIZpNO0+6b3i+fVcRhlfQPQJL0koz/wA0cjmGQ2erig6aiItIIiICIiAiIgIiICIiAiIgKmJEDQSSAACSTgABmSqlzPpE2lL3GWgnsNNIjh+J+dwcBrx5IPdqNuDEJhy5LWZF4rfdy1a3zWmPm20qT3nfzVoigoPe8rEncQRv+YxCDLizFFixpqhUXFmTdvDvGg48FER5yrxQ4UIzzIx9EEna0EP7Qpe1G/8AdWbPnjS67GmVd31Uc6PiDpksZ0QsfUH/ALORQT0SbZeaATUmlM+9SsuQ1tBrU+P/AEtLe/4X5HXnqtks2NeaOXqgkXvqFpcyyjnDcSPfctsiOWt2q2kQnfj6KUYLvfP3VW/f7q7X371Vp3v6KKpJ9/Mq24+9w+qrcfe87uStO98T9EE1Z1jB7Q597HIDDDRXpiwGfhc5poSL9C00zFRqsuxrUY+G1pIa9opjhUaELMmZwFpGBHiF5rvU19vZPHi5+mkRIVDv4itD4r1ik7QfDAwpXgo+XAzNaDTUnQVXfOux5tZ5WdY1lxpqKIUCG6I86NGQ3uOTRxOC+p9iLA+wycKXJBc0FzyMjEcaupwrh3KJ6JLBErZ0IloESMOuiHXtYsbyDbo8Vui3GBEVEeJda5x0BPgKqo1K0NsDCmXwrgc0DOuN6vyoqhtqP5Z8VosWNfixHnVyqvrn8q6/GN6G2jP5Z8VWNsof5HeIWhB6GInyqfGN+/jKF+V3kvf4yhbnLnxiKkxE+VPhHQ/4zg7neClbFtdsyHFgNGkA130quSdYum7Dy1yUYdXlzz3mg8gFc21NZ5GwIiLbAiLEtSfbAgxIz/hY0uO80GAHEnDvQa5t7tN9mYIUI/fPGf8ALZ+b9Rxp3lcqqvZ+0Hx4r4sQ9p5LjwGjRwAoO5WbyC5XVRkxH7XvNLXnCxoDRiSouNENAdUFEWJdeWn4XYj1UJMktdpg4c6VUvPC+y8MxiPUKDnX3he1QXQ7MLyObzAd2BVpj8V7Ku+JpQWy8ltNa17xn4hTlixeyOXqoDI094KXsyJRo5IJmJHoou1DUV3fLVXy4lWZhhoUETe9/RUOPvdw5rwmhpr6Lx5WVUk+9w+qtk+/Rek+/Uqk+/qivFUIh3lU0XrWoAHvuWxbEWG6dm4cu3C+e0fysaKvd3CvfRQXVEZinPBfQPQpsQ+VYZuOKRIrAIbDnDhHEk8XUbhoBxQrqMGEGtDWigaA0DcAKAKtEWmRRG1Uz1crEO8XR3/tVS60/pJmrsBrPzEnw/7Uvpcztc+gHDniq76tA0CpLlydl6+l9WbypvIcXi9UOerTnKkuRV5lXEAZkgDmcAu3SEv1cNjB+FrW+AAXINkpbrZuC3QODzyZ2vQLsy3hz2IiLbmLnnSzatBDlgcXfev/AEioYD3gn+0Loa4RtrPGNPR3aNJht5MN35gnvQQ4cq2lWWlVg4FBF2/W4DuKjo0ara8FMT7A5hHBaxfIqNyDOkYnZp7oVE2jAuuO4+qzJB+JqrdsO7IOlceSCKa6lArjXUercbAgryI7GqovTQo6u/FesnHMwFMdTjikfFoO5Y7xUKDJNpRTk+nAABWmTb7wLnEiorXHCuOCsVqK66oX1FEHWJrZGViywjNa6+WDG+7DXAA8Vz6Zsp7XEDtDwK6VsROiJZuObAWH+3AFa51YLicsz3INJjwS00IIO4qyVsn2MRnviu+Atus8aAkefeo3/DHOBLaEg0I17lOL1HtWzQxBl2h14hxGYFSTw4LXHQHA4tI5gqUsuTL3Bz60bkCsaz10zv4ugdFljwZmeEScBJpegQyAGlzTVpfTPCpA8dF9BL5ss2fc2PDLTQsezEaUIK+kgtycc7e3r1ERVBc26SJq9Haz8oHnj6rpK43tTNdZMxHaVNOQwCxv03j2jC5UFy8JVBKw6qi5CVQCvSUHjnKm8qHuVF5BvnRdK3o0SJ+Vl0c3n6NPiulrT+jCUuShfrEe4/2t7I8w7xW4Lpn0469iIi0yLh3SLJdTPxaZRKRR/f8AF/uDl3FcZ6WIlZ+m6FDHm8+qDUmpENGlUtXsXKnEILMXJaxaEO64rZ4jqVKgrQZVBHwnUKvThvNIWK7BXHTADeJQRDzpuXtUmBjVUAoM2EatI4LGBVyXerUTMoKWZ80BVNcVtPR3Y32qdYHDsQz1z9xDSLre91O4FB0CwLDdJWb2ql8QdY9uFWXgCBTWgpXjVafa0a7AdTBz+wN4H4j4Yd63vbKdrgDwXO9pTixv5RU83H9ggt2c83Ggnsj2FkCHdcSMjj3rDlDhRXI0WvZHeUFx8S8cFlyzQAsOEx1Oy1zuTS75LFgRndYc8iCDy1QSsnEAeDqXeq+pWZDkvk2Fga65+C+sYRq0ch8kFaIiDHtCPchPfuaT30wXD5p9XFdZ23mbkq4auIb519FyGIcSue/brifSlxVBKEqglZbVhy8e5Wy5UOcg9cVSSvKrPsCU66Zgw/zPbX9INXeQKK7Zs7J9TLQYf5WNr+oirvMlSKIuzzCIiAuI9KUQG0H8GQx33a+q7cuBbfxL1ozP6mjwY0IIYLyK7JeBW5h9PAoMaYirCmBULLEMmitToo0oIZwViJC3LIK8vIIyNDOKxqqbiAUJpVQiCuG5exVTCYXEACpJoBxUzCsJzs3AbwBigg107o8mYcpKve7/AMsV3wgdoMbg0HdjePeoeRsiFDoQKnecT+ykLwGSDKn5sxXXjgpWxtnZWaDnvLy/C828ABupQVpgtZiR1dsq1jAiNeDhk7i1Z3LZ9N4sl+2/y2xsq3KED+pzj6qZkrCgM+GDCHJjfoqZC0GxGBwxWbCnBkvH2/2vbMz+ReuBooBd5YLV9p9loc06/UQ4tKXqYPG53Hip18ya0qsR83Ghk1aHs0LccOIzCk1Zexbjs5XNbV2RmpcFxYIjBXtQiXgDeRQEeC+jbPdWFDO9jD4tC5u222nSnELYdmbdN7q4hqx3wO3cDwXox5u3lebyeCydjb0RF3edo3STNUENnBzj34D5Fc3eVtvSBNXph4/LRngMfOq1Alcr7d8+lJKoJXrirZcor0lUEovFFCVuHRZJ35wvOUNjj/c7sjyLlppXU+iOTpAixT+N4aOTB9XHwVz7Tf1lvqIi7POIiIC+fNuTS0Jn/M9AvoNfM9tzJiTMw85mPFP+80QUgo6Fed3AK21ezU62CwudmchvQVzLmsFTgtctC0QThksKdtB8U1OA0CxvsmF52Wm88lOip86FYdMrLZJ6Ux+XDms3/DmiHeIq4ZKiEdHO9SFk2Q6I9t4UZWp4gYrPsyz2UqQDriAaK9NxqMJbhU07hn6KL1XaMWAylxrA4fiaBUd6x5OfANbwxzqVCx4Z5q3Bky48FUbfAmwdW8KEFHx1BS0pcq4YHQ7lcdNIJCLHAWHFjEqiSlY0wSILa0zcTRo4V3qu2JEy8QQ3OvEtDqgUFTUECvJBvewdoEwi2vwmndSo+a2czrWYucBzIXDjPRGi7De8V0aSK+CkbFgRHAufeqSMXmhI5uXC+Ht69GfPyc466LTY4VqfAq+2bJoWlaBIxY0N2LmdXTW8STrQ0opibeyIxt55aAQ6jK3rwyxwpmdVy/xveO/++edT0xD6wkgAPGY/OP8A6XkrHNLtaaiuFHDT0UdK2sx1Gkmu/MnnRSAlzFaXQwTEBGAycPRwWLiy8bm86nXQdkLd+0Qy1+D2YY5kZY8RRT0SO0AkkYY57loNiWTEZF6w9gEC83UuFcdwBFFK21GLYTyTpTxwXr8dvx+3h8kz8v8Alz635m/Ec45uc53iVElZVoOq88MFiFYdFp71XJQ2xSbjwHUN0EGhcNCdFbfKmJUMc0Gh+J10A8Vbkpd0B4a7AtzpQg4VqDqsb1+O3jx/azftAfBxAvAjIUPGu9YdVelYGTS9rS8gC8aNrvJ0C36y+jKoBjRxQ0NIQrUfrd9FfHLYnlslc5K7tsVI9TJQGalt884hLz/yp3K1ZuxknBoRBDnD8UTtnwOHktgXbOePNvfRERbcxERB4V8vTP8A5Ih3vcf9xX1C7JfLcd/3kQf1O/5FBcY9a7bMz1j+AwAUnac4IcP+p2SiJGFUl78mi8e7JKAl6UB+J1P7QcFJTbWsIOdAA1ugO8rAhRiXtJzJvH5geAXszFvGqg9gVJ3krKmInbayuDRjxKtSzroLtdFYhHGpVGXFmRDgloPaNQKbljxzSGwcz5/sseafU1WRM5gHIADwQW5aWvYnJXY0drMG4lWIkyXdluDfMrGiGmAQetdEiE0DnHRrQT5BZ1nbOzEVwvQozW6nq3V5CuvFSWxkdkGLeiEta5tKgOJrWoFG4rp0O2YVPid/oPqpbWpJ+tes6zYzGBkKWc1oyvEDvNK1KxbW2PjzDw9zWggUzOVa8Ft7bZh73f6f3WHam1kCC0GIIhDqjBrTprip2nJ+tfluj5+sSn6Q0eqkpPYOG01MR57/AKBYk10kSZaWGHHIIobtGGnBzXAjuKwLR2+lIgZWFNAMwF2I1tQRTtVrXLVTlX6jdJXZaWb8QLubipCFLSbKgQ4VeJvuHcTxGi5jN7eSkSJDimWjF8MANPXACgNcQBQnBeQOkOEyM6KyVdeebxrGaBiANGV03pw7HW5S0oJcWscwubm1pGHNoV42zDBNabstdVxiQ22ZCiOislBfeHA3plxFHEEigYBoFJ2Xtf18QtMFjKirQH3hxAq3BL9TpJL9Os/441v4SdNflTJQ1p20YwLbt0A1zJrSvBREC2S34mtx1ILqd2HBJmbdUuaWsDhTsNAqONarF8kdZ4ag4xqS7SpxOA8Vgf4jDLrjXX3bmC8O92Xmrs/ZF91XOLxudX6rIkZNrDlQ8Aud27TxqoEMMxoK5mvySM29U5k+z5LPMk6IWtaCSTQADFx0AC6HsrsUyABEjduJgbv4WHd/URvyWc4umt+SYjS7M2Im41x1wQ25gxCBgdboxXW7NleqhMh1vXGhtTrQZrJRenGJl49+W79iIi25iIiAiIgpecDyK+U4sb7139RefMlEQQkzEMWJXTTkFfmm0hho/EankERBiwndruP0V05oiC45W6IiC3+IDjXwxVbm3jjl816iDxw0CtYNO8+qIgyLJiEzMKpOZ/4lb+1eorBWHLXdtHfctO548wQiJRo4xK8jnIIigoCvw0RBfD1dhR6EFpxGIREqxs0nti26L7XEgaK//HsMZQHHm4AIi4zEd75NOo7B2CJ+UZNRKwhEL7rGkO7LXFoNTlUg4UWzSmw0Brqvc+INAaNHfdxKItzGfxzvl1+pmRsaBBN6HDa12V7EupzOKkERak4xbb7ERFUEREBERAREQf/Z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SzPct val="100000"/>
              <a:buBlip>
                <a:blip r:embed="rId3"/>
              </a:buBlip>
              <a:defRPr sz="2000">
                <a:solidFill>
                  <a:srgbClr val="333333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100000"/>
              <a:buBlip>
                <a:blip r:embed="rId3"/>
              </a:buBlip>
              <a:defRPr>
                <a:solidFill>
                  <a:srgbClr val="333333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Blip>
                <a:blip r:embed="rId3"/>
              </a:buBlip>
              <a:defRPr sz="1600">
                <a:solidFill>
                  <a:srgbClr val="333333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1800" dirty="0">
              <a:solidFill>
                <a:schemeClr val="tx1"/>
              </a:solidFill>
            </a:endParaRPr>
          </a:p>
        </p:txBody>
      </p:sp>
      <p:pic>
        <p:nvPicPr>
          <p:cNvPr id="3994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559" y="1978498"/>
            <a:ext cx="4773612" cy="277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3152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3153" y="575296"/>
            <a:ext cx="6245843" cy="321766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1"/>
                </a:solidFill>
              </a:rPr>
              <a:t> </a:t>
            </a:r>
            <a:r>
              <a:rPr lang="en-US" sz="4000" dirty="0" smtClean="0">
                <a:solidFill>
                  <a:schemeClr val="accent1"/>
                </a:solidFill>
              </a:rPr>
              <a:t>High cost of fraud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5% of revenue lost to internal fraud and abuse each year</a:t>
            </a:r>
          </a:p>
          <a:p>
            <a:pPr lvl="1"/>
            <a:r>
              <a:rPr lang="en-US" dirty="0" smtClean="0"/>
              <a:t>Median for construction industry is $227,000</a:t>
            </a:r>
          </a:p>
          <a:p>
            <a:pPr lvl="1"/>
            <a:r>
              <a:rPr lang="en-US" dirty="0" smtClean="0"/>
              <a:t>Median for all industries is $130,000</a:t>
            </a:r>
          </a:p>
          <a:p>
            <a:r>
              <a:rPr lang="en-US" dirty="0" smtClean="0"/>
              <a:t>Cost of external assistance with investigation for insurance or criminal purposes</a:t>
            </a:r>
          </a:p>
          <a:p>
            <a:pPr lvl="1"/>
            <a:r>
              <a:rPr lang="en-US" sz="2000" dirty="0"/>
              <a:t>Lawyers</a:t>
            </a:r>
          </a:p>
          <a:p>
            <a:pPr lvl="1"/>
            <a:r>
              <a:rPr lang="en-US" sz="2000" dirty="0"/>
              <a:t>Forensic </a:t>
            </a:r>
            <a:r>
              <a:rPr lang="en-US" sz="2000" dirty="0" smtClean="0"/>
              <a:t>accountants</a:t>
            </a:r>
            <a:endParaRPr lang="en-US" sz="2000" dirty="0"/>
          </a:p>
          <a:p>
            <a:r>
              <a:rPr lang="en-US" dirty="0" smtClean="0"/>
              <a:t>Higher insurance costs in following year(s)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="" xmlns:p14="http://schemas.microsoft.com/office/powerpoint/2010/main" val="58851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9783" y="478757"/>
            <a:ext cx="8320573" cy="42793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C00000"/>
                </a:solidFill>
              </a:rPr>
              <a:t>Non-cash </a:t>
            </a:r>
            <a:r>
              <a:rPr lang="en-US" sz="4000" dirty="0">
                <a:solidFill>
                  <a:srgbClr val="C00000"/>
                </a:solidFill>
              </a:rPr>
              <a:t>f</a:t>
            </a:r>
            <a:r>
              <a:rPr lang="en-US" sz="4000" dirty="0" smtClean="0">
                <a:solidFill>
                  <a:srgbClr val="C00000"/>
                </a:solidFill>
              </a:rPr>
              <a:t>raud </a:t>
            </a:r>
            <a:r>
              <a:rPr lang="en-US" sz="4000" dirty="0">
                <a:solidFill>
                  <a:srgbClr val="C00000"/>
                </a:solidFill>
              </a:rPr>
              <a:t>s</a:t>
            </a:r>
            <a:r>
              <a:rPr lang="en-US" sz="4000" dirty="0" smtClean="0">
                <a:solidFill>
                  <a:srgbClr val="C00000"/>
                </a:solidFill>
              </a:rPr>
              <a:t>chemes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40963" name="Content Placeholder 5"/>
          <p:cNvSpPr>
            <a:spLocks noGrp="1"/>
          </p:cNvSpPr>
          <p:nvPr>
            <p:ph idx="1"/>
          </p:nvPr>
        </p:nvSpPr>
        <p:spPr>
          <a:xfrm>
            <a:off x="288213" y="1102563"/>
            <a:ext cx="8322143" cy="4021952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Any scheme in which an employee steals or misuses non-cash assets (fixed assets or inventory) of the victim organization</a:t>
            </a:r>
          </a:p>
          <a:p>
            <a:pPr lvl="1" eaLnBrk="1" hangingPunct="1"/>
            <a:r>
              <a:rPr lang="en-US" altLang="en-US" dirty="0" smtClean="0"/>
              <a:t>Employee steals tools, equipment, materials or supplies from a jobsite, warehouse or storeroom</a:t>
            </a:r>
          </a:p>
          <a:p>
            <a:pPr lvl="1" eaLnBrk="1" hangingPunct="1"/>
            <a:r>
              <a:rPr lang="en-US" altLang="en-US" dirty="0" smtClean="0"/>
              <a:t>Employee causes materials to be delivered to a non-jobsite location for personal use</a:t>
            </a:r>
          </a:p>
          <a:p>
            <a:pPr lvl="1" eaLnBrk="1" hangingPunct="1"/>
            <a:r>
              <a:rPr lang="en-US" altLang="en-US" dirty="0" smtClean="0"/>
              <a:t>Employee misuses (or borrows without approval) tools or equipment for personal use</a:t>
            </a:r>
          </a:p>
        </p:txBody>
      </p:sp>
    </p:spTree>
    <p:extLst>
      <p:ext uri="{BB962C8B-B14F-4D97-AF65-F5344CB8AC3E}">
        <p14:creationId xmlns="" xmlns:p14="http://schemas.microsoft.com/office/powerpoint/2010/main" val="32794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83" y="472968"/>
            <a:ext cx="8320573" cy="42793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C00000"/>
                </a:solidFill>
              </a:rPr>
              <a:t>Red flags for non-cash schemes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783" y="1253181"/>
            <a:ext cx="8322143" cy="4010229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Shrinkage or missing tools, materials, equipment, etc.</a:t>
            </a:r>
          </a:p>
          <a:p>
            <a:pPr eaLnBrk="1" hangingPunct="1">
              <a:defRPr/>
            </a:pPr>
            <a:r>
              <a:rPr lang="en-US" dirty="0" smtClean="0"/>
              <a:t>Missing tools that turn up the next day </a:t>
            </a:r>
          </a:p>
          <a:p>
            <a:pPr lvl="1">
              <a:defRPr/>
            </a:pPr>
            <a:r>
              <a:rPr lang="en-US" dirty="0" smtClean="0"/>
              <a:t>(because they were borrowed and left at home)</a:t>
            </a:r>
          </a:p>
          <a:p>
            <a:pPr eaLnBrk="1" hangingPunct="1">
              <a:defRPr/>
            </a:pPr>
            <a:r>
              <a:rPr lang="en-US" dirty="0" smtClean="0"/>
              <a:t>Employees who frequently visit the jobsite, warehouse or storeroom outside of work hours</a:t>
            </a:r>
          </a:p>
          <a:p>
            <a:pPr marL="0" indent="0" eaLnBrk="1" hangingPunct="1">
              <a:buFontTx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4066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83" y="409308"/>
            <a:ext cx="8320573" cy="42793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800" dirty="0" smtClean="0">
                <a:solidFill>
                  <a:srgbClr val="C00000"/>
                </a:solidFill>
              </a:rPr>
              <a:t>Anti-fraud controls for non-cash schemes</a:t>
            </a:r>
            <a:endParaRPr lang="en-US" sz="3800" dirty="0">
              <a:solidFill>
                <a:srgbClr val="C00000"/>
              </a:solidFill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207190" y="1050328"/>
            <a:ext cx="8322143" cy="4033676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Segregation of duties</a:t>
            </a:r>
          </a:p>
          <a:p>
            <a:pPr lvl="1"/>
            <a:r>
              <a:rPr lang="en-US" altLang="en-US" dirty="0" smtClean="0">
                <a:latin typeface="Calibri" pitchFamily="34" charset="0"/>
              </a:rPr>
              <a:t>Requisitioning, purchasing and receiving</a:t>
            </a:r>
          </a:p>
          <a:p>
            <a:pPr lvl="1"/>
            <a:r>
              <a:rPr lang="en-US" altLang="en-US" dirty="0" smtClean="0">
                <a:latin typeface="Calibri" pitchFamily="34" charset="0"/>
              </a:rPr>
              <a:t>Payables, purchasing and receiving</a:t>
            </a:r>
          </a:p>
          <a:p>
            <a:r>
              <a:rPr lang="en-US" altLang="en-US" dirty="0" smtClean="0">
                <a:latin typeface="Calibri" pitchFamily="34" charset="0"/>
              </a:rPr>
              <a:t>Maintain physical security of inventory and supplies</a:t>
            </a:r>
          </a:p>
          <a:p>
            <a:pPr lvl="1"/>
            <a:r>
              <a:rPr lang="en-US" altLang="en-US" dirty="0" smtClean="0">
                <a:latin typeface="Calibri" pitchFamily="34" charset="0"/>
              </a:rPr>
              <a:t>Secure significant assets when not in use</a:t>
            </a:r>
          </a:p>
          <a:p>
            <a:pPr lvl="1"/>
            <a:r>
              <a:rPr lang="en-US" altLang="en-US" dirty="0" smtClean="0">
                <a:latin typeface="Calibri" pitchFamily="34" charset="0"/>
              </a:rPr>
              <a:t>Consider security cameras at job sites</a:t>
            </a:r>
          </a:p>
          <a:p>
            <a:pPr marL="0" indent="0">
              <a:buNone/>
            </a:pPr>
            <a:endParaRPr lang="en-US" alt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501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83" y="409308"/>
            <a:ext cx="8320573" cy="42793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800" dirty="0" smtClean="0">
                <a:solidFill>
                  <a:srgbClr val="C00000"/>
                </a:solidFill>
              </a:rPr>
              <a:t>Anti-fraud controls for non-cash schemes</a:t>
            </a:r>
            <a:endParaRPr lang="en-US" sz="3800" dirty="0">
              <a:solidFill>
                <a:srgbClr val="C00000"/>
              </a:solidFill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207190" y="1050328"/>
            <a:ext cx="8322143" cy="4033676"/>
          </a:xfrm>
        </p:spPr>
        <p:txBody>
          <a:bodyPr/>
          <a:lstStyle/>
          <a:p>
            <a:r>
              <a:rPr lang="en-US" altLang="en-US" dirty="0" smtClean="0">
                <a:latin typeface="Calibri" pitchFamily="34" charset="0"/>
              </a:rPr>
              <a:t>Conduct physical inventory counts on a periodic basis </a:t>
            </a:r>
          </a:p>
          <a:p>
            <a:pPr lvl="1"/>
            <a:r>
              <a:rPr lang="en-US" altLang="en-US" dirty="0" smtClean="0">
                <a:latin typeface="Calibri" pitchFamily="34" charset="0"/>
              </a:rPr>
              <a:t>Should be someone independent of the purchasing and warehouse functions</a:t>
            </a:r>
          </a:p>
          <a:p>
            <a:pPr lvl="1"/>
            <a:r>
              <a:rPr lang="en-US" altLang="en-US" dirty="0" smtClean="0">
                <a:latin typeface="Calibri" pitchFamily="34" charset="0"/>
              </a:rPr>
              <a:t>Suspend shipping and receiving activities during physical counts </a:t>
            </a:r>
          </a:p>
          <a:p>
            <a:pPr lvl="1"/>
            <a:r>
              <a:rPr lang="en-US" altLang="en-US" dirty="0" smtClean="0">
                <a:latin typeface="Calibri" pitchFamily="34" charset="0"/>
              </a:rPr>
              <a:t>Investigate discrepancies</a:t>
            </a:r>
          </a:p>
          <a:p>
            <a:pPr marL="0" indent="0">
              <a:buNone/>
            </a:pPr>
            <a:endParaRPr lang="en-US" alt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44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339860"/>
            <a:ext cx="8320573" cy="42793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C00000"/>
                </a:solidFill>
              </a:rPr>
              <a:t>Cost effective methods to help prevent fraud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288213" y="1606062"/>
            <a:ext cx="8322143" cy="4021952"/>
          </a:xfrm>
        </p:spPr>
        <p:txBody>
          <a:bodyPr/>
          <a:lstStyle/>
          <a:p>
            <a:r>
              <a:rPr lang="en-US" altLang="en-US" dirty="0" smtClean="0"/>
              <a:t>Schedule out the subcontractor pay apps</a:t>
            </a:r>
          </a:p>
          <a:p>
            <a:r>
              <a:rPr lang="en-US" altLang="en-US" dirty="0" smtClean="0"/>
              <a:t>Reconcile the payments to the pay applications</a:t>
            </a:r>
          </a:p>
          <a:p>
            <a:r>
              <a:rPr lang="en-US" altLang="en-US" dirty="0" smtClean="0"/>
              <a:t>Track changes in the Schedule of Value</a:t>
            </a:r>
          </a:p>
          <a:p>
            <a:r>
              <a:rPr lang="en-US" altLang="en-US" dirty="0" smtClean="0"/>
              <a:t>Track changes in the contingency account</a:t>
            </a:r>
          </a:p>
          <a:p>
            <a:r>
              <a:rPr lang="en-US" altLang="en-US" dirty="0" smtClean="0"/>
              <a:t>Compare change order signature dates to the actual time the work was completed</a:t>
            </a:r>
          </a:p>
        </p:txBody>
      </p:sp>
    </p:spTree>
    <p:extLst>
      <p:ext uri="{BB962C8B-B14F-4D97-AF65-F5344CB8AC3E}">
        <p14:creationId xmlns="" xmlns:p14="http://schemas.microsoft.com/office/powerpoint/2010/main" val="277544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339860"/>
            <a:ext cx="8320573" cy="42793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C00000"/>
                </a:solidFill>
              </a:rPr>
              <a:t>Cost effective methods to help prevent fraud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288213" y="1606062"/>
            <a:ext cx="8322143" cy="4021952"/>
          </a:xfrm>
        </p:spPr>
        <p:txBody>
          <a:bodyPr/>
          <a:lstStyle/>
          <a:p>
            <a:r>
              <a:rPr lang="en-US" altLang="en-US" dirty="0" smtClean="0"/>
              <a:t>Inventory the lien waivers</a:t>
            </a:r>
          </a:p>
          <a:p>
            <a:r>
              <a:rPr lang="en-US" altLang="en-US" dirty="0" smtClean="0"/>
              <a:t>Maintain a list of purchased equipment</a:t>
            </a:r>
          </a:p>
          <a:p>
            <a:r>
              <a:rPr lang="en-US" altLang="en-US" dirty="0" smtClean="0"/>
              <a:t>Conduct supplier confirmations</a:t>
            </a:r>
          </a:p>
          <a:p>
            <a:r>
              <a:rPr lang="en-US" altLang="en-US" dirty="0" smtClean="0"/>
              <a:t>Prove reimbursable charges</a:t>
            </a:r>
          </a:p>
          <a:p>
            <a:r>
              <a:rPr lang="en-US" altLang="en-US" dirty="0" smtClean="0"/>
              <a:t>Compare drawings/spec material volumes to claimed actual volumes</a:t>
            </a:r>
          </a:p>
        </p:txBody>
      </p:sp>
    </p:spTree>
    <p:extLst>
      <p:ext uri="{BB962C8B-B14F-4D97-AF65-F5344CB8AC3E}">
        <p14:creationId xmlns="" xmlns:p14="http://schemas.microsoft.com/office/powerpoint/2010/main" val="53420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339860"/>
            <a:ext cx="8320573" cy="42793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C00000"/>
                </a:solidFill>
              </a:rPr>
              <a:t>Cost effective methods to help prevent fraud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288213" y="1606062"/>
            <a:ext cx="8322143" cy="4021952"/>
          </a:xfrm>
        </p:spPr>
        <p:txBody>
          <a:bodyPr/>
          <a:lstStyle/>
          <a:p>
            <a:r>
              <a:rPr lang="en-US" altLang="en-US" dirty="0" smtClean="0"/>
              <a:t>Have every contractor/employee on job site sign in and out</a:t>
            </a:r>
          </a:p>
          <a:p>
            <a:r>
              <a:rPr lang="en-US" altLang="en-US" dirty="0" smtClean="0"/>
              <a:t>Require a list of employees from subs including job classification and pay rate</a:t>
            </a:r>
          </a:p>
          <a:p>
            <a:r>
              <a:rPr lang="en-US" altLang="en-US" dirty="0" smtClean="0"/>
              <a:t>Check estimates for accuracy.  Make sure labor rates, calculations and correspondence with drawings are correct</a:t>
            </a:r>
          </a:p>
          <a:p>
            <a:r>
              <a:rPr lang="en-US" altLang="en-US" dirty="0" smtClean="0"/>
              <a:t>Compare job-cost estimates with actual costs.  Review any discrepancies</a:t>
            </a:r>
          </a:p>
        </p:txBody>
      </p:sp>
    </p:spTree>
    <p:extLst>
      <p:ext uri="{BB962C8B-B14F-4D97-AF65-F5344CB8AC3E}">
        <p14:creationId xmlns="" xmlns:p14="http://schemas.microsoft.com/office/powerpoint/2010/main" val="372872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339860"/>
            <a:ext cx="8320573" cy="42793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C00000"/>
                </a:solidFill>
              </a:rPr>
              <a:t>Cost effective methods to help prevent fraud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288213" y="1606062"/>
            <a:ext cx="8322143" cy="4021952"/>
          </a:xfrm>
        </p:spPr>
        <p:txBody>
          <a:bodyPr/>
          <a:lstStyle/>
          <a:p>
            <a:r>
              <a:rPr lang="en-US" altLang="en-US" dirty="0" smtClean="0"/>
              <a:t>Get quotes from 2 or more vendors for material estimates above a certain amount</a:t>
            </a:r>
          </a:p>
          <a:p>
            <a:r>
              <a:rPr lang="en-US" altLang="en-US" dirty="0" smtClean="0"/>
              <a:t>Make purchases with pre-numbered purchase orders.  Match them with invoices and reports before making payments</a:t>
            </a:r>
          </a:p>
          <a:p>
            <a:r>
              <a:rPr lang="en-US" altLang="en-US" dirty="0" smtClean="0"/>
              <a:t>Use specific job numbers, phase codes and work order numbers on any on-site communication</a:t>
            </a:r>
          </a:p>
          <a:p>
            <a:pPr marL="0" indent="0"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52748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339860"/>
            <a:ext cx="8320573" cy="42793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C00000"/>
                </a:solidFill>
              </a:rPr>
              <a:t>Cost effective methods to help prevent fraud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288213" y="1606062"/>
            <a:ext cx="8322143" cy="4021952"/>
          </a:xfrm>
        </p:spPr>
        <p:txBody>
          <a:bodyPr/>
          <a:lstStyle/>
          <a:p>
            <a:r>
              <a:rPr lang="en-US" altLang="en-US" dirty="0" smtClean="0">
                <a:latin typeface="Calibri" pitchFamily="34" charset="0"/>
              </a:rPr>
              <a:t>Involve </a:t>
            </a:r>
            <a:r>
              <a:rPr lang="en-US" altLang="en-US" dirty="0">
                <a:latin typeface="Calibri" pitchFamily="34" charset="0"/>
              </a:rPr>
              <a:t>numerous employees in the accounting process</a:t>
            </a:r>
          </a:p>
          <a:p>
            <a:pPr lvl="1"/>
            <a:r>
              <a:rPr lang="en-US" altLang="en-US" dirty="0"/>
              <a:t>Have 2 staff review and sign all </a:t>
            </a:r>
            <a:r>
              <a:rPr lang="en-US" altLang="en-US" dirty="0" smtClean="0"/>
              <a:t>checks over a set amount</a:t>
            </a:r>
            <a:endParaRPr lang="en-US" altLang="en-US" dirty="0"/>
          </a:p>
          <a:p>
            <a:pPr lvl="1"/>
            <a:r>
              <a:rPr lang="en-US" altLang="en-US" dirty="0"/>
              <a:t>Have 1 employee periodically independently review payments to vendors</a:t>
            </a:r>
          </a:p>
          <a:p>
            <a:pPr lvl="1"/>
            <a:r>
              <a:rPr lang="en-US" altLang="en-US" dirty="0"/>
              <a:t>Appropriate segregation of duties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pPr marL="0" indent="0"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62200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13" y="484543"/>
            <a:ext cx="8320573" cy="42793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C00000"/>
                </a:solidFill>
              </a:rPr>
              <a:t>Cost effective methods to help prevent fraud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213" y="1629508"/>
            <a:ext cx="8322143" cy="3998506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Consider establishing a fraud and ethics hotline</a:t>
            </a:r>
          </a:p>
          <a:p>
            <a:pPr lvl="1" eaLnBrk="1" hangingPunct="1">
              <a:defRPr/>
            </a:pPr>
            <a:r>
              <a:rPr lang="en-US" dirty="0" smtClean="0"/>
              <a:t>Over 40% of all fraud are detected by a tip</a:t>
            </a:r>
          </a:p>
          <a:p>
            <a:pPr lvl="1" eaLnBrk="1" hangingPunct="1">
              <a:defRPr/>
            </a:pPr>
            <a:r>
              <a:rPr lang="en-US" dirty="0" smtClean="0"/>
              <a:t>Fraud losses are estimated to be 50% smaller for organizations with hotlines than those without</a:t>
            </a:r>
          </a:p>
        </p:txBody>
      </p:sp>
    </p:spTree>
    <p:extLst>
      <p:ext uri="{BB962C8B-B14F-4D97-AF65-F5344CB8AC3E}">
        <p14:creationId xmlns="" xmlns:p14="http://schemas.microsoft.com/office/powerpoint/2010/main" val="360830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6719" y="646955"/>
            <a:ext cx="6245843" cy="321766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1"/>
                </a:solidFill>
              </a:rPr>
              <a:t>High cost of fraud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568" y="1537125"/>
            <a:ext cx="8322143" cy="4313310"/>
          </a:xfrm>
        </p:spPr>
        <p:txBody>
          <a:bodyPr/>
          <a:lstStyle/>
          <a:p>
            <a:r>
              <a:rPr lang="en-US" dirty="0" smtClean="0"/>
              <a:t>Non-monetary loss can be</a:t>
            </a:r>
            <a:r>
              <a:rPr lang="en-US" i="1" dirty="0" smtClean="0"/>
              <a:t> more</a:t>
            </a:r>
            <a:r>
              <a:rPr lang="en-US" dirty="0" smtClean="0"/>
              <a:t> damaging than the actual monetary loss</a:t>
            </a:r>
          </a:p>
          <a:p>
            <a:pPr lvl="1"/>
            <a:r>
              <a:rPr lang="en-US" sz="2400" dirty="0"/>
              <a:t>Loss of reputation</a:t>
            </a:r>
          </a:p>
          <a:p>
            <a:pPr lvl="2"/>
            <a:r>
              <a:rPr lang="en-US" dirty="0" smtClean="0"/>
              <a:t>Public assumptions</a:t>
            </a:r>
          </a:p>
          <a:p>
            <a:pPr lvl="1"/>
            <a:r>
              <a:rPr lang="en-US" sz="2400" dirty="0"/>
              <a:t>Loss of employee morale</a:t>
            </a:r>
          </a:p>
          <a:p>
            <a:pPr lvl="1"/>
            <a:r>
              <a:rPr lang="en-US" sz="2400" dirty="0"/>
              <a:t>Loss of productivity due to internal investigation</a:t>
            </a:r>
          </a:p>
        </p:txBody>
      </p:sp>
    </p:spTree>
    <p:extLst>
      <p:ext uri="{BB962C8B-B14F-4D97-AF65-F5344CB8AC3E}">
        <p14:creationId xmlns="" xmlns:p14="http://schemas.microsoft.com/office/powerpoint/2010/main" val="21611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CPE Code Word – “strength”</a:t>
            </a:r>
            <a:endParaRPr lang="en-US" sz="4400" dirty="0"/>
          </a:p>
        </p:txBody>
      </p:sp>
    </p:spTree>
    <p:extLst>
      <p:ext uri="{BB962C8B-B14F-4D97-AF65-F5344CB8AC3E}">
        <p14:creationId xmlns="" xmlns:p14="http://schemas.microsoft.com/office/powerpoint/2010/main" val="4376098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0615" y="609983"/>
            <a:ext cx="7076090" cy="321766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1"/>
                </a:solidFill>
              </a:rPr>
              <a:t>Recovering funds is the exception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7963" y="2011709"/>
            <a:ext cx="8229600" cy="3088958"/>
          </a:xfrm>
        </p:spPr>
        <p:txBody>
          <a:bodyPr/>
          <a:lstStyle/>
          <a:p>
            <a:r>
              <a:rPr lang="en-US" dirty="0" smtClean="0"/>
              <a:t>In 53%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of the reported frauds, there was NO recovery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Money </a:t>
            </a:r>
            <a:r>
              <a:rPr lang="en-US" dirty="0" smtClean="0"/>
              <a:t>often gambled away</a:t>
            </a:r>
          </a:p>
          <a:p>
            <a:r>
              <a:rPr lang="en-US" dirty="0" smtClean="0"/>
              <a:t>For the 15% of reported frauds in which there was full recovery, the source of recovery was usually an insurance policy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7950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6719" y="624723"/>
            <a:ext cx="6245843" cy="321766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1"/>
                </a:solidFill>
              </a:rPr>
              <a:t>Insights on fidelity bonds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570" y="1673050"/>
            <a:ext cx="8322143" cy="4313310"/>
          </a:xfrm>
        </p:spPr>
        <p:txBody>
          <a:bodyPr/>
          <a:lstStyle/>
          <a:p>
            <a:r>
              <a:rPr lang="en-US" dirty="0" smtClean="0"/>
              <a:t>Likely only chance at meaningful recovery</a:t>
            </a:r>
          </a:p>
          <a:p>
            <a:r>
              <a:rPr lang="en-US" dirty="0" smtClean="0"/>
              <a:t>Civil litigation to recover losses often fruitless</a:t>
            </a:r>
          </a:p>
          <a:p>
            <a:r>
              <a:rPr lang="en-US" dirty="0" smtClean="0"/>
              <a:t>Watch your internal controls if you expect your insurance to pay…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8065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825" y="625042"/>
            <a:ext cx="6245843" cy="45898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Reply from insurance company after fidelity bond claim filed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5166" y="2491942"/>
            <a:ext cx="5920502" cy="20935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66576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theme1.xml><?xml version="1.0" encoding="utf-8"?>
<a:theme xmlns:a="http://schemas.openxmlformats.org/drawingml/2006/main" name="Office Theme">
  <a:themeElements>
    <a:clrScheme name="BKD Webinar 1">
      <a:dk1>
        <a:sysClr val="windowText" lastClr="000000"/>
      </a:dk1>
      <a:lt1>
        <a:sysClr val="window" lastClr="FFFFFF"/>
      </a:lt1>
      <a:dk2>
        <a:srgbClr val="333333"/>
      </a:dk2>
      <a:lt2>
        <a:srgbClr val="E6E6E6"/>
      </a:lt2>
      <a:accent1>
        <a:srgbClr val="B32317"/>
      </a:accent1>
      <a:accent2>
        <a:srgbClr val="4C4C4C"/>
      </a:accent2>
      <a:accent3>
        <a:srgbClr val="B3B3B3"/>
      </a:accent3>
      <a:accent4>
        <a:srgbClr val="FFFFFF"/>
      </a:accent4>
      <a:accent5>
        <a:srgbClr val="FFFFFF"/>
      </a:accent5>
      <a:accent6>
        <a:srgbClr val="FFFFFF"/>
      </a:accent6>
      <a:hlink>
        <a:srgbClr val="B32317"/>
      </a:hlink>
      <a:folHlink>
        <a:srgbClr val="B3231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2086</TotalTime>
  <Words>2389</Words>
  <Application>Microsoft Office PowerPoint</Application>
  <PresentationFormat>On-screen Show (4:3)</PresentationFormat>
  <Paragraphs>381</Paragraphs>
  <Slides>60</Slides>
  <Notes>59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Slide 1</vt:lpstr>
      <vt:lpstr>Schemes, Scams &amp; Occupational fraud</vt:lpstr>
      <vt:lpstr>What we want to accomplish today</vt:lpstr>
      <vt:lpstr>  </vt:lpstr>
      <vt:lpstr> High cost of fraud</vt:lpstr>
      <vt:lpstr>High cost of fraud</vt:lpstr>
      <vt:lpstr>Recovering funds is the exception</vt:lpstr>
      <vt:lpstr>Insights on fidelity bonds</vt:lpstr>
      <vt:lpstr>Reply from insurance company after fidelity bond claim filed</vt:lpstr>
      <vt:lpstr>Additional reply from insurance carrier</vt:lpstr>
      <vt:lpstr>Most fraudsters have no prior criminal history</vt:lpstr>
      <vt:lpstr>Which one looks suspicious</vt:lpstr>
      <vt:lpstr>Who commits occupational fraud?</vt:lpstr>
      <vt:lpstr>Who commits occupational fraud?</vt:lpstr>
      <vt:lpstr>Behavioral red flags</vt:lpstr>
      <vt:lpstr>Tips are the top method of detection</vt:lpstr>
      <vt:lpstr>Prevalent occupational frauds in construction industry</vt:lpstr>
      <vt:lpstr>corruption</vt:lpstr>
      <vt:lpstr>What is corruption?</vt:lpstr>
      <vt:lpstr>Bribery</vt:lpstr>
      <vt:lpstr>Bribery</vt:lpstr>
      <vt:lpstr>Economic extortion</vt:lpstr>
      <vt:lpstr>Illegal or improper gratuities</vt:lpstr>
      <vt:lpstr>Conflict of interest</vt:lpstr>
      <vt:lpstr>Recent example</vt:lpstr>
      <vt:lpstr>Recent example</vt:lpstr>
      <vt:lpstr>Recent example</vt:lpstr>
      <vt:lpstr>Recent example</vt:lpstr>
      <vt:lpstr>Recent example</vt:lpstr>
      <vt:lpstr>Recent example</vt:lpstr>
      <vt:lpstr>Red flags for corruption schemes</vt:lpstr>
      <vt:lpstr>Red flags for corruption schemes</vt:lpstr>
      <vt:lpstr>Red flags for corruption schemes</vt:lpstr>
      <vt:lpstr>Anti-fraud controls for corruption</vt:lpstr>
      <vt:lpstr>Anti-fraud controls for corruption</vt:lpstr>
      <vt:lpstr>Anti-fraud controls for corruption</vt:lpstr>
      <vt:lpstr>Billing fraud</vt:lpstr>
      <vt:lpstr>Billing schemes</vt:lpstr>
      <vt:lpstr>Inflated pay applications</vt:lpstr>
      <vt:lpstr>Change order abuse</vt:lpstr>
      <vt:lpstr>Anti-fraud controls for billing fraud</vt:lpstr>
      <vt:lpstr>EXPENSE REIMBURSEMENT/CREDIT CARD SCHEMES</vt:lpstr>
      <vt:lpstr>Expense reimbursement/credit cards</vt:lpstr>
      <vt:lpstr>P-Card Scheme</vt:lpstr>
      <vt:lpstr>P-Card Scheme that Got Caught</vt:lpstr>
      <vt:lpstr>Credit Card Cash Advance Scheme</vt:lpstr>
      <vt:lpstr>Red flags for expense reimbursement /Credit card schemes</vt:lpstr>
      <vt:lpstr>Anti-fraud controls for Expense reimbursement/credit cards</vt:lpstr>
      <vt:lpstr>NON-CASH SCHEMES</vt:lpstr>
      <vt:lpstr>Non-cash fraud schemes</vt:lpstr>
      <vt:lpstr>Red flags for non-cash schemes</vt:lpstr>
      <vt:lpstr>Anti-fraud controls for non-cash schemes</vt:lpstr>
      <vt:lpstr>Anti-fraud controls for non-cash schemes</vt:lpstr>
      <vt:lpstr>Cost effective methods to help prevent fraud</vt:lpstr>
      <vt:lpstr>Cost effective methods to help prevent fraud</vt:lpstr>
      <vt:lpstr>Cost effective methods to help prevent fraud</vt:lpstr>
      <vt:lpstr>Cost effective methods to help prevent fraud</vt:lpstr>
      <vt:lpstr>Cost effective methods to help prevent fraud</vt:lpstr>
      <vt:lpstr>Cost effective methods to help prevent fraud</vt:lpstr>
      <vt:lpstr>CPE Code Word – “strength”</vt:lpstr>
    </vt:vector>
  </TitlesOfParts>
  <Company>BKD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Wiksell</dc:creator>
  <cp:lastModifiedBy>Jeremiah Wolcott</cp:lastModifiedBy>
  <cp:revision>252</cp:revision>
  <cp:lastPrinted>2017-10-17T17:13:08Z</cp:lastPrinted>
  <dcterms:created xsi:type="dcterms:W3CDTF">2014-11-06T17:05:36Z</dcterms:created>
  <dcterms:modified xsi:type="dcterms:W3CDTF">2018-09-20T06:40:38Z</dcterms:modified>
</cp:coreProperties>
</file>