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70" r:id="rId11"/>
    <p:sldId id="271" r:id="rId12"/>
    <p:sldId id="272" r:id="rId13"/>
    <p:sldId id="273" r:id="rId14"/>
    <p:sldId id="275" r:id="rId15"/>
    <p:sldId id="276" r:id="rId16"/>
    <p:sldId id="279" r:id="rId17"/>
    <p:sldId id="278" r:id="rId18"/>
    <p:sldId id="28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2" autoAdjust="0"/>
    <p:restoredTop sz="77830" autoAdjust="0"/>
  </p:normalViewPr>
  <p:slideViewPr>
    <p:cSldViewPr snapToGrid="0">
      <p:cViewPr varScale="1">
        <p:scale>
          <a:sx n="68" d="100"/>
          <a:sy n="68" d="100"/>
        </p:scale>
        <p:origin x="108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561E9-2BB5-40D6-828A-33B66DF3D597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EFF62-3E03-4AB7-9AC9-D7341DE9F9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21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14F4A-9741-4034-BF7C-D7993B42780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692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14F4A-9741-4034-BF7C-D7993B42780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765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14F4A-9741-4034-BF7C-D7993B42780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536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14F4A-9741-4034-BF7C-D7993B42780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980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14F4A-9741-4034-BF7C-D7993B42780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687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14F4A-9741-4034-BF7C-D7993B42780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387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14F4A-9741-4034-BF7C-D7993B42780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72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2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07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7273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736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2515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3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051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75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3652"/>
            <a:ext cx="10987312" cy="550636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08149"/>
            <a:ext cx="10987313" cy="4062413"/>
          </a:xfrm>
        </p:spPr>
        <p:txBody>
          <a:bodyPr/>
          <a:lstStyle>
            <a:lvl1pPr>
              <a:lnSpc>
                <a:spcPct val="100000"/>
              </a:lnSpc>
              <a:defRPr>
                <a:latin typeface="Poppins" panose="02000000000000000000" pitchFamily="2" charset="0"/>
              </a:defRPr>
            </a:lvl1pPr>
            <a:lvl2pPr>
              <a:lnSpc>
                <a:spcPct val="100000"/>
              </a:lnSpc>
              <a:defRPr>
                <a:latin typeface="Poppins" panose="02000000000000000000" pitchFamily="2" charset="0"/>
              </a:defRPr>
            </a:lvl2pPr>
            <a:lvl3pPr>
              <a:lnSpc>
                <a:spcPct val="100000"/>
              </a:lnSpc>
              <a:defRPr>
                <a:latin typeface="Poppins" panose="02000000000000000000" pitchFamily="2" charset="0"/>
              </a:defRPr>
            </a:lvl3pPr>
            <a:lvl4pPr>
              <a:lnSpc>
                <a:spcPct val="100000"/>
              </a:lnSpc>
              <a:defRPr>
                <a:latin typeface="Poppins" panose="02000000000000000000" pitchFamily="2" charset="0"/>
              </a:defRPr>
            </a:lvl4pPr>
            <a:lvl5pPr>
              <a:lnSpc>
                <a:spcPct val="100000"/>
              </a:lnSpc>
              <a:defRPr>
                <a:latin typeface="Poppins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>
            <a:cxnSpLocks/>
          </p:cNvCxnSpPr>
          <p:nvPr userDrawn="1"/>
        </p:nvCxnSpPr>
        <p:spPr>
          <a:xfrm>
            <a:off x="609600" y="1449614"/>
            <a:ext cx="10987314" cy="0"/>
          </a:xfrm>
          <a:prstGeom prst="line">
            <a:avLst/>
          </a:prstGeom>
          <a:ln w="76200">
            <a:solidFill>
              <a:srgbClr val="979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609600" y="554264"/>
            <a:ext cx="10987314" cy="0"/>
          </a:xfrm>
          <a:prstGeom prst="line">
            <a:avLst/>
          </a:prstGeom>
          <a:ln w="12700">
            <a:solidFill>
              <a:srgbClr val="979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0574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V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>
            <a:cxnSpLocks/>
          </p:cNvCxnSpPr>
          <p:nvPr userDrawn="1"/>
        </p:nvCxnSpPr>
        <p:spPr>
          <a:xfrm>
            <a:off x="609600" y="1449614"/>
            <a:ext cx="10987314" cy="0"/>
          </a:xfrm>
          <a:prstGeom prst="line">
            <a:avLst/>
          </a:prstGeom>
          <a:ln w="76200">
            <a:solidFill>
              <a:srgbClr val="979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 userDrawn="1"/>
        </p:nvCxnSpPr>
        <p:spPr>
          <a:xfrm>
            <a:off x="609600" y="554264"/>
            <a:ext cx="10987314" cy="0"/>
          </a:xfrm>
          <a:prstGeom prst="line">
            <a:avLst/>
          </a:prstGeom>
          <a:ln w="12700">
            <a:solidFill>
              <a:srgbClr val="979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22"/>
          <p:cNvSpPr>
            <a:spLocks noGrp="1"/>
          </p:cNvSpPr>
          <p:nvPr>
            <p:ph type="body" sz="quarter" idx="25" hasCustomPrompt="1"/>
          </p:nvPr>
        </p:nvSpPr>
        <p:spPr>
          <a:xfrm>
            <a:off x="7605288" y="2189748"/>
            <a:ext cx="3991622" cy="525904"/>
          </a:xfrm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6647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title for “The Other Guys”</a:t>
            </a:r>
          </a:p>
        </p:txBody>
      </p:sp>
      <p:sp>
        <p:nvSpPr>
          <p:cNvPr id="31" name="Text Placeholder 22"/>
          <p:cNvSpPr>
            <a:spLocks noGrp="1"/>
          </p:cNvSpPr>
          <p:nvPr>
            <p:ph type="body" sz="quarter" idx="27" hasCustomPrompt="1"/>
          </p:nvPr>
        </p:nvSpPr>
        <p:spPr>
          <a:xfrm>
            <a:off x="609598" y="2189748"/>
            <a:ext cx="3980331" cy="525904"/>
          </a:xfrm>
        </p:spPr>
        <p:txBody>
          <a:bodyPr lIns="0" tIns="0" rIns="0" bIns="0"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2000" b="1">
                <a:solidFill>
                  <a:srgbClr val="006647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CommerceVantage title</a:t>
            </a:r>
          </a:p>
        </p:txBody>
      </p:sp>
      <p:sp>
        <p:nvSpPr>
          <p:cNvPr id="32" name="Text Placeholder 22"/>
          <p:cNvSpPr>
            <a:spLocks noGrp="1"/>
          </p:cNvSpPr>
          <p:nvPr>
            <p:ph type="body" sz="quarter" idx="28" hasCustomPrompt="1"/>
          </p:nvPr>
        </p:nvSpPr>
        <p:spPr>
          <a:xfrm>
            <a:off x="609599" y="2963249"/>
            <a:ext cx="3980332" cy="780500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53555C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description of program characteristic and differentiator</a:t>
            </a:r>
          </a:p>
        </p:txBody>
      </p:sp>
      <p:sp>
        <p:nvSpPr>
          <p:cNvPr id="17" name="Text Placeholder 22"/>
          <p:cNvSpPr>
            <a:spLocks noGrp="1"/>
          </p:cNvSpPr>
          <p:nvPr>
            <p:ph type="body" sz="quarter" idx="30" hasCustomPrompt="1"/>
          </p:nvPr>
        </p:nvSpPr>
        <p:spPr>
          <a:xfrm>
            <a:off x="7605290" y="2963249"/>
            <a:ext cx="3980332" cy="780500"/>
          </a:xfrm>
        </p:spPr>
        <p:txBody>
          <a:bodyPr lIns="0" tIns="0" rIns="0" bIns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53555C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description of program characteristic and differentiator</a:t>
            </a:r>
          </a:p>
        </p:txBody>
      </p:sp>
      <p:cxnSp>
        <p:nvCxnSpPr>
          <p:cNvPr id="4" name="Straight Connector 3"/>
          <p:cNvCxnSpPr>
            <a:cxnSpLocks/>
          </p:cNvCxnSpPr>
          <p:nvPr userDrawn="1"/>
        </p:nvCxnSpPr>
        <p:spPr>
          <a:xfrm>
            <a:off x="6078071" y="2321859"/>
            <a:ext cx="8965" cy="3451412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 Placeholder 22"/>
          <p:cNvSpPr>
            <a:spLocks noGrp="1"/>
          </p:cNvSpPr>
          <p:nvPr>
            <p:ph type="body" sz="quarter" idx="31" hasCustomPrompt="1"/>
          </p:nvPr>
        </p:nvSpPr>
        <p:spPr>
          <a:xfrm>
            <a:off x="620887" y="3876004"/>
            <a:ext cx="3980332" cy="780500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53555C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description of program characteristic and differentiator</a:t>
            </a:r>
          </a:p>
        </p:txBody>
      </p:sp>
      <p:sp>
        <p:nvSpPr>
          <p:cNvPr id="30" name="Text Placeholder 22"/>
          <p:cNvSpPr>
            <a:spLocks noGrp="1"/>
          </p:cNvSpPr>
          <p:nvPr>
            <p:ph type="body" sz="quarter" idx="32" hasCustomPrompt="1"/>
          </p:nvPr>
        </p:nvSpPr>
        <p:spPr>
          <a:xfrm>
            <a:off x="7616578" y="3876004"/>
            <a:ext cx="3980332" cy="780500"/>
          </a:xfrm>
        </p:spPr>
        <p:txBody>
          <a:bodyPr lIns="0" tIns="0" rIns="0" bIns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53555C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description of program characteristic and differentiator</a:t>
            </a:r>
          </a:p>
        </p:txBody>
      </p:sp>
      <p:sp>
        <p:nvSpPr>
          <p:cNvPr id="35" name="Text Placeholder 22"/>
          <p:cNvSpPr>
            <a:spLocks noGrp="1"/>
          </p:cNvSpPr>
          <p:nvPr>
            <p:ph type="body" sz="quarter" idx="33" hasCustomPrompt="1"/>
          </p:nvPr>
        </p:nvSpPr>
        <p:spPr>
          <a:xfrm>
            <a:off x="620887" y="4813249"/>
            <a:ext cx="3980332" cy="780500"/>
          </a:xfrm>
        </p:spPr>
        <p:txBody>
          <a:bodyPr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53555C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description of program characteristic and differentiator</a:t>
            </a:r>
          </a:p>
        </p:txBody>
      </p:sp>
      <p:sp>
        <p:nvSpPr>
          <p:cNvPr id="39" name="Text Placeholder 22"/>
          <p:cNvSpPr>
            <a:spLocks noGrp="1"/>
          </p:cNvSpPr>
          <p:nvPr>
            <p:ph type="body" sz="quarter" idx="34" hasCustomPrompt="1"/>
          </p:nvPr>
        </p:nvSpPr>
        <p:spPr>
          <a:xfrm>
            <a:off x="7616578" y="4813249"/>
            <a:ext cx="3980332" cy="780500"/>
          </a:xfrm>
        </p:spPr>
        <p:txBody>
          <a:bodyPr lIns="0" tIns="0" rIns="0" bIns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53555C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description of program characteristic and differentiator</a:t>
            </a:r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609600" y="577369"/>
            <a:ext cx="10987312" cy="84913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8129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als/Next Steps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89100" y="3108780"/>
            <a:ext cx="2540000" cy="2575379"/>
          </a:xfrm>
        </p:spPr>
        <p:txBody>
          <a:bodyPr/>
          <a:lstStyle>
            <a:lvl1pPr>
              <a:spcBef>
                <a:spcPts val="0"/>
              </a:spcBef>
              <a:spcAft>
                <a:spcPts val="400"/>
              </a:spcAft>
              <a:defRPr sz="2000">
                <a:latin typeface="Poppins" panose="02000000000000000000" pitchFamily="2" charset="0"/>
              </a:defRPr>
            </a:lvl1pPr>
            <a:lvl2pPr>
              <a:spcBef>
                <a:spcPts val="0"/>
              </a:spcBef>
              <a:spcAft>
                <a:spcPts val="400"/>
              </a:spcAft>
              <a:defRPr sz="2400"/>
            </a:lvl2pPr>
            <a:lvl3pPr>
              <a:spcBef>
                <a:spcPts val="0"/>
              </a:spcBef>
              <a:spcAft>
                <a:spcPts val="400"/>
              </a:spcAft>
              <a:defRPr sz="2400"/>
            </a:lvl3pPr>
            <a:lvl4pPr>
              <a:spcBef>
                <a:spcPts val="0"/>
              </a:spcBef>
              <a:spcAft>
                <a:spcPts val="400"/>
              </a:spcAft>
              <a:defRPr sz="2400"/>
            </a:lvl4pPr>
            <a:lvl5pPr>
              <a:spcBef>
                <a:spcPts val="0"/>
              </a:spcBef>
              <a:spcAft>
                <a:spcPts val="400"/>
              </a:spcAft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609600" y="1449614"/>
            <a:ext cx="10987314" cy="0"/>
          </a:xfrm>
          <a:prstGeom prst="line">
            <a:avLst/>
          </a:prstGeom>
          <a:ln w="76200">
            <a:solidFill>
              <a:srgbClr val="979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 userDrawn="1"/>
        </p:nvCxnSpPr>
        <p:spPr>
          <a:xfrm>
            <a:off x="609600" y="554264"/>
            <a:ext cx="10987314" cy="0"/>
          </a:xfrm>
          <a:prstGeom prst="line">
            <a:avLst/>
          </a:prstGeom>
          <a:ln w="12700">
            <a:solidFill>
              <a:srgbClr val="979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/>
          <p:cNvSpPr>
            <a:spLocks noGrp="1"/>
          </p:cNvSpPr>
          <p:nvPr>
            <p:ph sz="quarter" idx="15" hasCustomPrompt="1"/>
          </p:nvPr>
        </p:nvSpPr>
        <p:spPr>
          <a:xfrm>
            <a:off x="1689233" y="2019300"/>
            <a:ext cx="2537035" cy="982210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buNone/>
              <a:defRPr sz="2200" b="1">
                <a:solidFill>
                  <a:srgbClr val="006647"/>
                </a:solidFill>
                <a:latin typeface="Poppins Medium" panose="02000000000000000000" pitchFamily="2" charset="0"/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 dirty="0"/>
              <a:t>Insert Program Header 1</a:t>
            </a:r>
          </a:p>
        </p:txBody>
      </p:sp>
      <p:sp>
        <p:nvSpPr>
          <p:cNvPr id="34" name="Content Placeholder 2"/>
          <p:cNvSpPr>
            <a:spLocks noGrp="1"/>
          </p:cNvSpPr>
          <p:nvPr>
            <p:ph sz="half" idx="16"/>
          </p:nvPr>
        </p:nvSpPr>
        <p:spPr>
          <a:xfrm>
            <a:off x="9133331" y="3156737"/>
            <a:ext cx="2463581" cy="2575379"/>
          </a:xfrm>
        </p:spPr>
        <p:txBody>
          <a:bodyPr/>
          <a:lstStyle>
            <a:lvl1pPr>
              <a:spcBef>
                <a:spcPts val="0"/>
              </a:spcBef>
              <a:spcAft>
                <a:spcPts val="400"/>
              </a:spcAft>
              <a:defRPr sz="2000">
                <a:latin typeface="Poppins" panose="02000000000000000000" pitchFamily="2" charset="0"/>
              </a:defRPr>
            </a:lvl1pPr>
            <a:lvl2pPr>
              <a:spcBef>
                <a:spcPts val="0"/>
              </a:spcBef>
              <a:spcAft>
                <a:spcPts val="400"/>
              </a:spcAft>
              <a:defRPr sz="2400"/>
            </a:lvl2pPr>
            <a:lvl3pPr>
              <a:spcBef>
                <a:spcPts val="0"/>
              </a:spcBef>
              <a:spcAft>
                <a:spcPts val="400"/>
              </a:spcAft>
              <a:defRPr sz="2400"/>
            </a:lvl3pPr>
            <a:lvl4pPr>
              <a:spcBef>
                <a:spcPts val="0"/>
              </a:spcBef>
              <a:spcAft>
                <a:spcPts val="400"/>
              </a:spcAft>
              <a:defRPr sz="2400"/>
            </a:lvl4pPr>
            <a:lvl5pPr>
              <a:spcBef>
                <a:spcPts val="0"/>
              </a:spcBef>
              <a:spcAft>
                <a:spcPts val="400"/>
              </a:spcAft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5" name="Content Placeholder 14"/>
          <p:cNvSpPr>
            <a:spLocks noGrp="1"/>
          </p:cNvSpPr>
          <p:nvPr>
            <p:ph sz="quarter" idx="17" hasCustomPrompt="1"/>
          </p:nvPr>
        </p:nvSpPr>
        <p:spPr>
          <a:xfrm>
            <a:off x="9133577" y="2067257"/>
            <a:ext cx="2460705" cy="982210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buNone/>
              <a:defRPr sz="2200" b="1">
                <a:solidFill>
                  <a:srgbClr val="00B5E2"/>
                </a:solidFill>
                <a:latin typeface="Poppins Medium" panose="02000000000000000000" pitchFamily="2" charset="0"/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 dirty="0"/>
              <a:t>Insert Program Header 1</a:t>
            </a:r>
          </a:p>
        </p:txBody>
      </p:sp>
      <p:sp>
        <p:nvSpPr>
          <p:cNvPr id="38" name="Content Placeholder 2"/>
          <p:cNvSpPr>
            <a:spLocks noGrp="1"/>
          </p:cNvSpPr>
          <p:nvPr>
            <p:ph sz="half" idx="18"/>
          </p:nvPr>
        </p:nvSpPr>
        <p:spPr>
          <a:xfrm>
            <a:off x="5463032" y="3156737"/>
            <a:ext cx="2474467" cy="2575379"/>
          </a:xfrm>
        </p:spPr>
        <p:txBody>
          <a:bodyPr/>
          <a:lstStyle>
            <a:lvl1pPr>
              <a:spcBef>
                <a:spcPts val="0"/>
              </a:spcBef>
              <a:spcAft>
                <a:spcPts val="400"/>
              </a:spcAft>
              <a:defRPr sz="2000">
                <a:latin typeface="Poppins" panose="02000000000000000000" pitchFamily="2" charset="0"/>
              </a:defRPr>
            </a:lvl1pPr>
            <a:lvl2pPr>
              <a:spcBef>
                <a:spcPts val="0"/>
              </a:spcBef>
              <a:spcAft>
                <a:spcPts val="400"/>
              </a:spcAft>
              <a:defRPr sz="2400"/>
            </a:lvl2pPr>
            <a:lvl3pPr>
              <a:spcBef>
                <a:spcPts val="0"/>
              </a:spcBef>
              <a:spcAft>
                <a:spcPts val="400"/>
              </a:spcAft>
              <a:defRPr sz="2400"/>
            </a:lvl3pPr>
            <a:lvl4pPr>
              <a:spcBef>
                <a:spcPts val="0"/>
              </a:spcBef>
              <a:spcAft>
                <a:spcPts val="400"/>
              </a:spcAft>
              <a:defRPr sz="2400"/>
            </a:lvl4pPr>
            <a:lvl5pPr>
              <a:spcBef>
                <a:spcPts val="0"/>
              </a:spcBef>
              <a:spcAft>
                <a:spcPts val="400"/>
              </a:spcAft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9" name="Content Placeholder 14"/>
          <p:cNvSpPr>
            <a:spLocks noGrp="1"/>
          </p:cNvSpPr>
          <p:nvPr>
            <p:ph sz="quarter" idx="19" hasCustomPrompt="1"/>
          </p:nvPr>
        </p:nvSpPr>
        <p:spPr>
          <a:xfrm>
            <a:off x="5463166" y="2067257"/>
            <a:ext cx="2471579" cy="982210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buNone/>
              <a:defRPr sz="2200" b="1">
                <a:solidFill>
                  <a:srgbClr val="77BC1F"/>
                </a:solidFill>
                <a:latin typeface="Poppins Medium" panose="02000000000000000000" pitchFamily="2" charset="0"/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400"/>
            </a:lvl3pPr>
            <a:lvl4pPr marL="1371600" indent="0">
              <a:buNone/>
              <a:defRPr sz="2400"/>
            </a:lvl4pPr>
            <a:lvl5pPr marL="1828800" indent="0">
              <a:buNone/>
              <a:defRPr sz="2400"/>
            </a:lvl5pPr>
          </a:lstStyle>
          <a:p>
            <a:pPr lvl="0"/>
            <a:r>
              <a:rPr lang="en-US" dirty="0"/>
              <a:t>Insert Program Header 1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733652"/>
            <a:ext cx="10987312" cy="55063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Header Here</a:t>
            </a:r>
          </a:p>
        </p:txBody>
      </p:sp>
    </p:spTree>
    <p:extLst>
      <p:ext uri="{BB962C8B-B14F-4D97-AF65-F5344CB8AC3E}">
        <p14:creationId xmlns:p14="http://schemas.microsoft.com/office/powerpoint/2010/main" val="1358782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3264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Comme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609600" y="1449614"/>
            <a:ext cx="10987314" cy="0"/>
          </a:xfrm>
          <a:prstGeom prst="line">
            <a:avLst/>
          </a:prstGeom>
          <a:ln w="76200">
            <a:solidFill>
              <a:srgbClr val="979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609600" y="554264"/>
            <a:ext cx="10987314" cy="0"/>
          </a:xfrm>
          <a:prstGeom prst="line">
            <a:avLst/>
          </a:prstGeom>
          <a:ln w="12700">
            <a:solidFill>
              <a:srgbClr val="979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596795"/>
            <a:ext cx="10987088" cy="800205"/>
          </a:xfrm>
        </p:spPr>
        <p:txBody>
          <a:bodyPr anchor="ctr" anchorCtr="0"/>
          <a:lstStyle>
            <a:lvl1pPr marL="0" indent="0">
              <a:buNone/>
              <a:defRPr sz="4800">
                <a:solidFill>
                  <a:srgbClr val="77BC1F"/>
                </a:solidFill>
                <a:latin typeface="Poppins Light" panose="020000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About Commerce Bank</a:t>
            </a:r>
          </a:p>
        </p:txBody>
      </p:sp>
    </p:spTree>
    <p:extLst>
      <p:ext uri="{BB962C8B-B14F-4D97-AF65-F5344CB8AC3E}">
        <p14:creationId xmlns:p14="http://schemas.microsoft.com/office/powerpoint/2010/main" val="2682109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: 4 Spa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627082" y="1898650"/>
            <a:ext cx="1310303" cy="1301264"/>
          </a:xfrm>
          <a:prstGeom prst="ellipse">
            <a:avLst/>
          </a:prstGeom>
        </p:spPr>
        <p:txBody>
          <a:bodyPr anchor="ctr" anchorCtr="0">
            <a:noAutofit/>
          </a:bodyPr>
          <a:lstStyle>
            <a:lvl1pPr marL="0" indent="0" algn="ctr">
              <a:lnSpc>
                <a:spcPts val="1700"/>
              </a:lnSpc>
              <a:spcBef>
                <a:spcPts val="0"/>
              </a:spcBef>
              <a:buNone/>
              <a:defRPr sz="1800">
                <a:solidFill>
                  <a:srgbClr val="979EA1"/>
                </a:solidFill>
                <a:latin typeface="Poppins" panose="02000000000000000000" pitchFamily="2" charset="0"/>
              </a:defRPr>
            </a:lvl1pPr>
          </a:lstStyle>
          <a:p>
            <a:r>
              <a:rPr lang="en-US" dirty="0"/>
              <a:t>Drag your picture here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9" hasCustomPrompt="1"/>
          </p:nvPr>
        </p:nvSpPr>
        <p:spPr>
          <a:xfrm>
            <a:off x="2030413" y="1898650"/>
            <a:ext cx="3925886" cy="528378"/>
          </a:xfrm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6647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name on top line</a:t>
            </a:r>
            <a:br>
              <a:rPr lang="en-US" dirty="0"/>
            </a:br>
            <a:r>
              <a:rPr lang="en-US" dirty="0"/>
              <a:t>and title on second line</a:t>
            </a:r>
          </a:p>
        </p:txBody>
      </p:sp>
      <p:sp>
        <p:nvSpPr>
          <p:cNvPr id="24" name="Text Placeholder 22"/>
          <p:cNvSpPr>
            <a:spLocks noGrp="1"/>
          </p:cNvSpPr>
          <p:nvPr>
            <p:ph type="body" sz="quarter" idx="20" hasCustomPrompt="1"/>
          </p:nvPr>
        </p:nvSpPr>
        <p:spPr>
          <a:xfrm>
            <a:off x="2030413" y="2493703"/>
            <a:ext cx="3925887" cy="439995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>
                <a:solidFill>
                  <a:srgbClr val="53555C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Email address</a:t>
            </a:r>
            <a:br>
              <a:rPr lang="en-US" dirty="0"/>
            </a:br>
            <a:r>
              <a:rPr lang="en-US" dirty="0"/>
              <a:t>Phone #/s</a:t>
            </a:r>
          </a:p>
        </p:txBody>
      </p:sp>
      <p:cxnSp>
        <p:nvCxnSpPr>
          <p:cNvPr id="36" name="Straight Connector 35"/>
          <p:cNvCxnSpPr>
            <a:cxnSpLocks/>
          </p:cNvCxnSpPr>
          <p:nvPr userDrawn="1"/>
        </p:nvCxnSpPr>
        <p:spPr>
          <a:xfrm>
            <a:off x="609600" y="1449614"/>
            <a:ext cx="10987314" cy="0"/>
          </a:xfrm>
          <a:prstGeom prst="line">
            <a:avLst/>
          </a:prstGeom>
          <a:ln w="76200">
            <a:solidFill>
              <a:srgbClr val="979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 userDrawn="1"/>
        </p:nvCxnSpPr>
        <p:spPr>
          <a:xfrm>
            <a:off x="609600" y="554264"/>
            <a:ext cx="10987314" cy="0"/>
          </a:xfrm>
          <a:prstGeom prst="line">
            <a:avLst/>
          </a:prstGeom>
          <a:ln w="12700">
            <a:solidFill>
              <a:srgbClr val="979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icture Placeholder 14"/>
          <p:cNvSpPr>
            <a:spLocks noGrp="1"/>
          </p:cNvSpPr>
          <p:nvPr>
            <p:ph type="pic" sz="quarter" idx="72" hasCustomPrompt="1"/>
          </p:nvPr>
        </p:nvSpPr>
        <p:spPr>
          <a:xfrm>
            <a:off x="6279375" y="1895374"/>
            <a:ext cx="1310303" cy="1301264"/>
          </a:xfrm>
          <a:prstGeom prst="ellipse">
            <a:avLst/>
          </a:prstGeom>
        </p:spPr>
        <p:txBody>
          <a:bodyPr anchor="ctr" anchorCtr="0">
            <a:noAutofit/>
          </a:bodyPr>
          <a:lstStyle>
            <a:lvl1pPr marL="0" indent="0" algn="ctr">
              <a:lnSpc>
                <a:spcPts val="1700"/>
              </a:lnSpc>
              <a:spcBef>
                <a:spcPts val="0"/>
              </a:spcBef>
              <a:buNone/>
              <a:defRPr sz="1800">
                <a:solidFill>
                  <a:srgbClr val="979EA1"/>
                </a:solidFill>
                <a:latin typeface="Poppins" panose="02000000000000000000" pitchFamily="2" charset="0"/>
              </a:defRPr>
            </a:lvl1pPr>
          </a:lstStyle>
          <a:p>
            <a:r>
              <a:rPr lang="en-US" dirty="0"/>
              <a:t>Drag your picture here</a:t>
            </a:r>
          </a:p>
        </p:txBody>
      </p:sp>
      <p:sp>
        <p:nvSpPr>
          <p:cNvPr id="30" name="Text Placeholder 22"/>
          <p:cNvSpPr>
            <a:spLocks noGrp="1"/>
          </p:cNvSpPr>
          <p:nvPr>
            <p:ph type="body" sz="quarter" idx="73" hasCustomPrompt="1"/>
          </p:nvPr>
        </p:nvSpPr>
        <p:spPr>
          <a:xfrm>
            <a:off x="7682705" y="1895374"/>
            <a:ext cx="3861593" cy="528378"/>
          </a:xfrm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6647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name on top line</a:t>
            </a:r>
            <a:br>
              <a:rPr lang="en-US" dirty="0"/>
            </a:br>
            <a:r>
              <a:rPr lang="en-US" dirty="0"/>
              <a:t>and title on second line</a:t>
            </a:r>
          </a:p>
        </p:txBody>
      </p:sp>
      <p:sp>
        <p:nvSpPr>
          <p:cNvPr id="31" name="Text Placeholder 22"/>
          <p:cNvSpPr>
            <a:spLocks noGrp="1"/>
          </p:cNvSpPr>
          <p:nvPr>
            <p:ph type="body" sz="quarter" idx="74" hasCustomPrompt="1"/>
          </p:nvPr>
        </p:nvSpPr>
        <p:spPr>
          <a:xfrm>
            <a:off x="7682706" y="2490427"/>
            <a:ext cx="3861594" cy="439995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>
                <a:solidFill>
                  <a:srgbClr val="53555C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Email address</a:t>
            </a:r>
            <a:br>
              <a:rPr lang="en-US" dirty="0"/>
            </a:br>
            <a:r>
              <a:rPr lang="en-US" dirty="0"/>
              <a:t>Phone #/s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76" hasCustomPrompt="1"/>
          </p:nvPr>
        </p:nvSpPr>
        <p:spPr>
          <a:xfrm>
            <a:off x="627082" y="3705032"/>
            <a:ext cx="1310303" cy="1301264"/>
          </a:xfrm>
          <a:prstGeom prst="ellipse">
            <a:avLst/>
          </a:prstGeom>
        </p:spPr>
        <p:txBody>
          <a:bodyPr anchor="ctr" anchorCtr="0">
            <a:noAutofit/>
          </a:bodyPr>
          <a:lstStyle>
            <a:lvl1pPr marL="0" indent="0" algn="ctr">
              <a:lnSpc>
                <a:spcPts val="1700"/>
              </a:lnSpc>
              <a:spcBef>
                <a:spcPts val="0"/>
              </a:spcBef>
              <a:buNone/>
              <a:defRPr sz="1800">
                <a:solidFill>
                  <a:srgbClr val="979EA1"/>
                </a:solidFill>
                <a:latin typeface="Poppins" panose="02000000000000000000" pitchFamily="2" charset="0"/>
              </a:defRPr>
            </a:lvl1pPr>
          </a:lstStyle>
          <a:p>
            <a:r>
              <a:rPr lang="en-US" dirty="0"/>
              <a:t>Drag your picture here</a:t>
            </a:r>
          </a:p>
        </p:txBody>
      </p:sp>
      <p:sp>
        <p:nvSpPr>
          <p:cNvPr id="34" name="Text Placeholder 22"/>
          <p:cNvSpPr>
            <a:spLocks noGrp="1"/>
          </p:cNvSpPr>
          <p:nvPr>
            <p:ph type="body" sz="quarter" idx="77" hasCustomPrompt="1"/>
          </p:nvPr>
        </p:nvSpPr>
        <p:spPr>
          <a:xfrm>
            <a:off x="2030413" y="3705032"/>
            <a:ext cx="3925886" cy="528378"/>
          </a:xfrm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6647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name on top line</a:t>
            </a:r>
            <a:br>
              <a:rPr lang="en-US" dirty="0"/>
            </a:br>
            <a:r>
              <a:rPr lang="en-US" dirty="0"/>
              <a:t>and title on second line</a:t>
            </a:r>
          </a:p>
        </p:txBody>
      </p:sp>
      <p:sp>
        <p:nvSpPr>
          <p:cNvPr id="35" name="Text Placeholder 22"/>
          <p:cNvSpPr>
            <a:spLocks noGrp="1"/>
          </p:cNvSpPr>
          <p:nvPr>
            <p:ph type="body" sz="quarter" idx="78" hasCustomPrompt="1"/>
          </p:nvPr>
        </p:nvSpPr>
        <p:spPr>
          <a:xfrm>
            <a:off x="2030413" y="4300086"/>
            <a:ext cx="3925887" cy="449714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>
                <a:solidFill>
                  <a:srgbClr val="53555C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Email address</a:t>
            </a:r>
            <a:br>
              <a:rPr lang="en-US" dirty="0"/>
            </a:br>
            <a:r>
              <a:rPr lang="en-US" dirty="0"/>
              <a:t>Phone #/s</a:t>
            </a:r>
          </a:p>
        </p:txBody>
      </p:sp>
      <p:sp>
        <p:nvSpPr>
          <p:cNvPr id="39" name="Picture Placeholder 14"/>
          <p:cNvSpPr>
            <a:spLocks noGrp="1"/>
          </p:cNvSpPr>
          <p:nvPr>
            <p:ph type="pic" sz="quarter" idx="80" hasCustomPrompt="1"/>
          </p:nvPr>
        </p:nvSpPr>
        <p:spPr>
          <a:xfrm>
            <a:off x="6279375" y="3701756"/>
            <a:ext cx="1310303" cy="1301264"/>
          </a:xfrm>
          <a:prstGeom prst="ellipse">
            <a:avLst/>
          </a:prstGeom>
        </p:spPr>
        <p:txBody>
          <a:bodyPr anchor="ctr" anchorCtr="0">
            <a:noAutofit/>
          </a:bodyPr>
          <a:lstStyle>
            <a:lvl1pPr marL="0" indent="0" algn="ctr">
              <a:lnSpc>
                <a:spcPts val="1700"/>
              </a:lnSpc>
              <a:spcBef>
                <a:spcPts val="0"/>
              </a:spcBef>
              <a:buNone/>
              <a:defRPr sz="1800">
                <a:solidFill>
                  <a:srgbClr val="979EA1"/>
                </a:solidFill>
                <a:latin typeface="Poppins" panose="02000000000000000000" pitchFamily="2" charset="0"/>
              </a:defRPr>
            </a:lvl1pPr>
          </a:lstStyle>
          <a:p>
            <a:r>
              <a:rPr lang="en-US" dirty="0"/>
              <a:t>Drag your picture here</a:t>
            </a:r>
          </a:p>
        </p:txBody>
      </p:sp>
      <p:sp>
        <p:nvSpPr>
          <p:cNvPr id="40" name="Text Placeholder 22"/>
          <p:cNvSpPr>
            <a:spLocks noGrp="1"/>
          </p:cNvSpPr>
          <p:nvPr>
            <p:ph type="body" sz="quarter" idx="81" hasCustomPrompt="1"/>
          </p:nvPr>
        </p:nvSpPr>
        <p:spPr>
          <a:xfrm>
            <a:off x="7682705" y="3701756"/>
            <a:ext cx="3861593" cy="528378"/>
          </a:xfrm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6647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Insert name on top line</a:t>
            </a:r>
            <a:br>
              <a:rPr lang="en-US" dirty="0"/>
            </a:br>
            <a:r>
              <a:rPr lang="en-US" dirty="0"/>
              <a:t>and title on second line</a:t>
            </a:r>
          </a:p>
        </p:txBody>
      </p:sp>
      <p:sp>
        <p:nvSpPr>
          <p:cNvPr id="41" name="Text Placeholder 22"/>
          <p:cNvSpPr>
            <a:spLocks noGrp="1"/>
          </p:cNvSpPr>
          <p:nvPr>
            <p:ph type="body" sz="quarter" idx="82" hasCustomPrompt="1"/>
          </p:nvPr>
        </p:nvSpPr>
        <p:spPr>
          <a:xfrm>
            <a:off x="7682706" y="4296810"/>
            <a:ext cx="3861594" cy="449714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>
                <a:solidFill>
                  <a:srgbClr val="53555C"/>
                </a:solidFill>
                <a:latin typeface="Poppins" panose="02000000000000000000" pitchFamily="2" charset="0"/>
              </a:defRPr>
            </a:lvl1pPr>
          </a:lstStyle>
          <a:p>
            <a:pPr lvl="0"/>
            <a:r>
              <a:rPr lang="en-US" dirty="0"/>
              <a:t>Email address</a:t>
            </a:r>
            <a:br>
              <a:rPr lang="en-US" dirty="0"/>
            </a:br>
            <a:r>
              <a:rPr lang="en-US" dirty="0"/>
              <a:t>Phone #/s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733652"/>
            <a:ext cx="10987312" cy="55063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Header Here</a:t>
            </a:r>
          </a:p>
        </p:txBody>
      </p:sp>
    </p:spTree>
    <p:extLst>
      <p:ext uri="{BB962C8B-B14F-4D97-AF65-F5344CB8AC3E}">
        <p14:creationId xmlns:p14="http://schemas.microsoft.com/office/powerpoint/2010/main" val="857835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1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5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1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230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7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5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1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4F1ED-49AD-4B07-B789-B633D4DE2A1E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23EE79A-924F-4301-8E5E-6489517F5E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3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4" r:id="rId2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6F86B-2627-4D94-96B8-477995654B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390677"/>
            <a:ext cx="7766936" cy="10968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 Rounded MT Bold" panose="020F0704030504030204" pitchFamily="34" charset="0"/>
              </a:rPr>
              <a:t>CFMA Rocky Mountain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F1E042-BC39-4E3C-BF08-F43813BE7E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94893" y="5683691"/>
            <a:ext cx="3790938" cy="1096899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Wi-Fi Network Login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Network Name: </a:t>
            </a:r>
            <a:r>
              <a:rPr lang="en-US" dirty="0" err="1">
                <a:solidFill>
                  <a:schemeClr val="tx1"/>
                </a:solidFill>
              </a:rPr>
              <a:t>Ritz_Carlton</a:t>
            </a:r>
            <a:r>
              <a:rPr lang="en-US" dirty="0">
                <a:solidFill>
                  <a:schemeClr val="tx1"/>
                </a:solidFill>
              </a:rPr>
              <a:t> Conference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Password: B2WSoftware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70EE50-500C-463F-9CAF-2FDC753D7822}"/>
              </a:ext>
            </a:extLst>
          </p:cNvPr>
          <p:cNvSpPr txBox="1"/>
          <p:nvPr/>
        </p:nvSpPr>
        <p:spPr>
          <a:xfrm>
            <a:off x="3186177" y="1872343"/>
            <a:ext cx="440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Principle Sponsors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C54068-86AB-4463-8140-4F9D027907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34" y="4415723"/>
            <a:ext cx="1981200" cy="1267968"/>
          </a:xfrm>
          <a:prstGeom prst="rect">
            <a:avLst/>
          </a:prstGeom>
        </p:spPr>
      </p:pic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8D95B9C2-6378-4F0E-BF09-A029AA31B3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090" y="2598364"/>
            <a:ext cx="4650888" cy="14606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0C429D-DF59-4B7D-A3DC-A50568BE8EE6}"/>
              </a:ext>
            </a:extLst>
          </p:cNvPr>
          <p:cNvSpPr txBox="1"/>
          <p:nvPr/>
        </p:nvSpPr>
        <p:spPr>
          <a:xfrm>
            <a:off x="283029" y="6063343"/>
            <a:ext cx="235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#CFMARM2018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728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C7846-33B6-401F-B959-8F12B862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Leveraging Terms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50A200C-C8EC-4F51-BEC0-E5F1C440C085}"/>
              </a:ext>
            </a:extLst>
          </p:cNvPr>
          <p:cNvGrpSpPr/>
          <p:nvPr/>
        </p:nvGrpSpPr>
        <p:grpSpPr>
          <a:xfrm>
            <a:off x="1232048" y="2995830"/>
            <a:ext cx="3004151" cy="2013358"/>
            <a:chOff x="1232048" y="2776755"/>
            <a:chExt cx="3004151" cy="201335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EEF3AAA-2124-41FF-AE96-3695139E784C}"/>
                </a:ext>
              </a:extLst>
            </p:cNvPr>
            <p:cNvSpPr/>
            <p:nvPr/>
          </p:nvSpPr>
          <p:spPr>
            <a:xfrm>
              <a:off x="1232048" y="2776755"/>
              <a:ext cx="3004151" cy="2013358"/>
            </a:xfrm>
            <a:custGeom>
              <a:avLst/>
              <a:gdLst>
                <a:gd name="connsiteX0" fmla="*/ 59390 w 1984156"/>
                <a:gd name="connsiteY0" fmla="*/ 0 h 2115128"/>
                <a:gd name="connsiteX1" fmla="*/ 1455374 w 1984156"/>
                <a:gd name="connsiteY1" fmla="*/ 0 h 2115128"/>
                <a:gd name="connsiteX2" fmla="*/ 1984156 w 1984156"/>
                <a:gd name="connsiteY2" fmla="*/ 1057564 h 2115128"/>
                <a:gd name="connsiteX3" fmla="*/ 1455374 w 1984156"/>
                <a:gd name="connsiteY3" fmla="*/ 2115128 h 2115128"/>
                <a:gd name="connsiteX4" fmla="*/ 59390 w 1984156"/>
                <a:gd name="connsiteY4" fmla="*/ 2115128 h 2115128"/>
                <a:gd name="connsiteX5" fmla="*/ 0 w 1984156"/>
                <a:gd name="connsiteY5" fmla="*/ 1996348 h 2115128"/>
                <a:gd name="connsiteX6" fmla="*/ 469392 w 1984156"/>
                <a:gd name="connsiteY6" fmla="*/ 1057564 h 2115128"/>
                <a:gd name="connsiteX7" fmla="*/ 0 w 1984156"/>
                <a:gd name="connsiteY7" fmla="*/ 118780 h 2115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4156" h="2115128">
                  <a:moveTo>
                    <a:pt x="59390" y="0"/>
                  </a:moveTo>
                  <a:lnTo>
                    <a:pt x="1455374" y="0"/>
                  </a:lnTo>
                  <a:lnTo>
                    <a:pt x="1984156" y="1057564"/>
                  </a:lnTo>
                  <a:lnTo>
                    <a:pt x="1455374" y="2115128"/>
                  </a:lnTo>
                  <a:lnTo>
                    <a:pt x="59390" y="2115128"/>
                  </a:lnTo>
                  <a:lnTo>
                    <a:pt x="0" y="1996348"/>
                  </a:lnTo>
                  <a:lnTo>
                    <a:pt x="469392" y="1057564"/>
                  </a:lnTo>
                  <a:lnTo>
                    <a:pt x="0" y="11878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F8D911C-524E-4E87-912B-9F832D6C7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3142" y="3263500"/>
              <a:ext cx="973346" cy="985295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12CF5C5-BF28-4F2E-807D-7FFEEFB95658}"/>
              </a:ext>
            </a:extLst>
          </p:cNvPr>
          <p:cNvGrpSpPr/>
          <p:nvPr/>
        </p:nvGrpSpPr>
        <p:grpSpPr>
          <a:xfrm>
            <a:off x="3522877" y="2995830"/>
            <a:ext cx="3004151" cy="2013358"/>
            <a:chOff x="3480932" y="2776755"/>
            <a:chExt cx="3004151" cy="2013358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70072D3-4472-4405-93AF-E6DA1EF365BB}"/>
                </a:ext>
              </a:extLst>
            </p:cNvPr>
            <p:cNvSpPr/>
            <p:nvPr/>
          </p:nvSpPr>
          <p:spPr>
            <a:xfrm>
              <a:off x="3480932" y="2776755"/>
              <a:ext cx="3004151" cy="2013358"/>
            </a:xfrm>
            <a:custGeom>
              <a:avLst/>
              <a:gdLst>
                <a:gd name="connsiteX0" fmla="*/ 59390 w 1984156"/>
                <a:gd name="connsiteY0" fmla="*/ 0 h 2115128"/>
                <a:gd name="connsiteX1" fmla="*/ 1455374 w 1984156"/>
                <a:gd name="connsiteY1" fmla="*/ 0 h 2115128"/>
                <a:gd name="connsiteX2" fmla="*/ 1984156 w 1984156"/>
                <a:gd name="connsiteY2" fmla="*/ 1057564 h 2115128"/>
                <a:gd name="connsiteX3" fmla="*/ 1455374 w 1984156"/>
                <a:gd name="connsiteY3" fmla="*/ 2115128 h 2115128"/>
                <a:gd name="connsiteX4" fmla="*/ 59390 w 1984156"/>
                <a:gd name="connsiteY4" fmla="*/ 2115128 h 2115128"/>
                <a:gd name="connsiteX5" fmla="*/ 0 w 1984156"/>
                <a:gd name="connsiteY5" fmla="*/ 1996348 h 2115128"/>
                <a:gd name="connsiteX6" fmla="*/ 469392 w 1984156"/>
                <a:gd name="connsiteY6" fmla="*/ 1057564 h 2115128"/>
                <a:gd name="connsiteX7" fmla="*/ 0 w 1984156"/>
                <a:gd name="connsiteY7" fmla="*/ 118780 h 2115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4156" h="2115128">
                  <a:moveTo>
                    <a:pt x="59390" y="0"/>
                  </a:moveTo>
                  <a:lnTo>
                    <a:pt x="1455374" y="0"/>
                  </a:lnTo>
                  <a:lnTo>
                    <a:pt x="1984156" y="1057564"/>
                  </a:lnTo>
                  <a:lnTo>
                    <a:pt x="1455374" y="2115128"/>
                  </a:lnTo>
                  <a:lnTo>
                    <a:pt x="59390" y="2115128"/>
                  </a:lnTo>
                  <a:lnTo>
                    <a:pt x="0" y="1996348"/>
                  </a:lnTo>
                  <a:lnTo>
                    <a:pt x="469392" y="1057564"/>
                  </a:lnTo>
                  <a:lnTo>
                    <a:pt x="0" y="118780"/>
                  </a:lnTo>
                  <a:close/>
                </a:path>
              </a:pathLst>
            </a:custGeom>
            <a:solidFill>
              <a:srgbClr val="78BE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8" name="Freeform 129">
              <a:extLst>
                <a:ext uri="{FF2B5EF4-FFF2-40B4-BE49-F238E27FC236}">
                  <a16:creationId xmlns:a16="http://schemas.microsoft.com/office/drawing/2014/main" id="{8FD5B977-B5FC-488C-9741-B452F8050C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2450" y="3226754"/>
              <a:ext cx="1086504" cy="1058788"/>
            </a:xfrm>
            <a:custGeom>
              <a:avLst/>
              <a:gdLst>
                <a:gd name="T0" fmla="*/ 209 w 679"/>
                <a:gd name="T1" fmla="*/ 265 h 663"/>
                <a:gd name="T2" fmla="*/ 314 w 679"/>
                <a:gd name="T3" fmla="*/ 265 h 663"/>
                <a:gd name="T4" fmla="*/ 262 w 679"/>
                <a:gd name="T5" fmla="*/ 201 h 663"/>
                <a:gd name="T6" fmla="*/ 262 w 679"/>
                <a:gd name="T7" fmla="*/ 329 h 663"/>
                <a:gd name="T8" fmla="*/ 262 w 679"/>
                <a:gd name="T9" fmla="*/ 201 h 663"/>
                <a:gd name="T10" fmla="*/ 365 w 679"/>
                <a:gd name="T11" fmla="*/ 398 h 663"/>
                <a:gd name="T12" fmla="*/ 470 w 679"/>
                <a:gd name="T13" fmla="*/ 398 h 663"/>
                <a:gd name="T14" fmla="*/ 417 w 679"/>
                <a:gd name="T15" fmla="*/ 335 h 663"/>
                <a:gd name="T16" fmla="*/ 417 w 679"/>
                <a:gd name="T17" fmla="*/ 462 h 663"/>
                <a:gd name="T18" fmla="*/ 417 w 679"/>
                <a:gd name="T19" fmla="*/ 335 h 663"/>
                <a:gd name="T20" fmla="*/ 423 w 679"/>
                <a:gd name="T21" fmla="*/ 198 h 663"/>
                <a:gd name="T22" fmla="*/ 411 w 679"/>
                <a:gd name="T23" fmla="*/ 191 h 663"/>
                <a:gd name="T24" fmla="*/ 258 w 679"/>
                <a:gd name="T25" fmla="*/ 475 h 663"/>
                <a:gd name="T26" fmla="*/ 268 w 679"/>
                <a:gd name="T27" fmla="*/ 472 h 663"/>
                <a:gd name="T28" fmla="*/ 410 w 679"/>
                <a:gd name="T29" fmla="*/ 661 h 663"/>
                <a:gd name="T30" fmla="*/ 269 w 679"/>
                <a:gd name="T31" fmla="*/ 661 h 663"/>
                <a:gd name="T32" fmla="*/ 212 w 679"/>
                <a:gd name="T33" fmla="*/ 597 h 663"/>
                <a:gd name="T34" fmla="*/ 126 w 679"/>
                <a:gd name="T35" fmla="*/ 592 h 663"/>
                <a:gd name="T36" fmla="*/ 38 w 679"/>
                <a:gd name="T37" fmla="*/ 482 h 663"/>
                <a:gd name="T38" fmla="*/ 52 w 679"/>
                <a:gd name="T39" fmla="*/ 397 h 663"/>
                <a:gd name="T40" fmla="*/ 2 w 679"/>
                <a:gd name="T41" fmla="*/ 327 h 663"/>
                <a:gd name="T42" fmla="*/ 34 w 679"/>
                <a:gd name="T43" fmla="*/ 189 h 663"/>
                <a:gd name="T44" fmla="*/ 109 w 679"/>
                <a:gd name="T45" fmla="*/ 148 h 663"/>
                <a:gd name="T46" fmla="*/ 133 w 679"/>
                <a:gd name="T47" fmla="*/ 65 h 663"/>
                <a:gd name="T48" fmla="*/ 260 w 679"/>
                <a:gd name="T49" fmla="*/ 4 h 663"/>
                <a:gd name="T50" fmla="*/ 339 w 679"/>
                <a:gd name="T51" fmla="*/ 37 h 663"/>
                <a:gd name="T52" fmla="*/ 419 w 679"/>
                <a:gd name="T53" fmla="*/ 4 h 663"/>
                <a:gd name="T54" fmla="*/ 546 w 679"/>
                <a:gd name="T55" fmla="*/ 65 h 663"/>
                <a:gd name="T56" fmla="*/ 570 w 679"/>
                <a:gd name="T57" fmla="*/ 148 h 663"/>
                <a:gd name="T58" fmla="*/ 645 w 679"/>
                <a:gd name="T59" fmla="*/ 189 h 663"/>
                <a:gd name="T60" fmla="*/ 677 w 679"/>
                <a:gd name="T61" fmla="*/ 327 h 663"/>
                <a:gd name="T62" fmla="*/ 626 w 679"/>
                <a:gd name="T63" fmla="*/ 397 h 663"/>
                <a:gd name="T64" fmla="*/ 641 w 679"/>
                <a:gd name="T65" fmla="*/ 482 h 663"/>
                <a:gd name="T66" fmla="*/ 553 w 679"/>
                <a:gd name="T67" fmla="*/ 592 h 663"/>
                <a:gd name="T68" fmla="*/ 546 w 679"/>
                <a:gd name="T69" fmla="*/ 598 h 663"/>
                <a:gd name="T70" fmla="*/ 419 w 679"/>
                <a:gd name="T71" fmla="*/ 659 h 663"/>
                <a:gd name="T72" fmla="*/ 215 w 679"/>
                <a:gd name="T73" fmla="*/ 583 h 663"/>
                <a:gd name="T74" fmla="*/ 268 w 679"/>
                <a:gd name="T75" fmla="*/ 646 h 663"/>
                <a:gd name="T76" fmla="*/ 343 w 679"/>
                <a:gd name="T77" fmla="*/ 612 h 663"/>
                <a:gd name="T78" fmla="*/ 458 w 679"/>
                <a:gd name="T79" fmla="*/ 585 h 663"/>
                <a:gd name="T80" fmla="*/ 541 w 679"/>
                <a:gd name="T81" fmla="*/ 584 h 663"/>
                <a:gd name="T82" fmla="*/ 561 w 679"/>
                <a:gd name="T83" fmla="*/ 504 h 663"/>
                <a:gd name="T84" fmla="*/ 612 w 679"/>
                <a:gd name="T85" fmla="*/ 397 h 663"/>
                <a:gd name="T86" fmla="*/ 662 w 679"/>
                <a:gd name="T87" fmla="*/ 332 h 663"/>
                <a:gd name="T88" fmla="*/ 612 w 679"/>
                <a:gd name="T89" fmla="*/ 266 h 663"/>
                <a:gd name="T90" fmla="*/ 561 w 679"/>
                <a:gd name="T91" fmla="*/ 159 h 663"/>
                <a:gd name="T92" fmla="*/ 541 w 679"/>
                <a:gd name="T93" fmla="*/ 79 h 663"/>
                <a:gd name="T94" fmla="*/ 458 w 679"/>
                <a:gd name="T95" fmla="*/ 78 h 663"/>
                <a:gd name="T96" fmla="*/ 343 w 679"/>
                <a:gd name="T97" fmla="*/ 51 h 663"/>
                <a:gd name="T98" fmla="*/ 268 w 679"/>
                <a:gd name="T99" fmla="*/ 17 h 663"/>
                <a:gd name="T100" fmla="*/ 215 w 679"/>
                <a:gd name="T101" fmla="*/ 80 h 663"/>
                <a:gd name="T102" fmla="*/ 138 w 679"/>
                <a:gd name="T103" fmla="*/ 79 h 663"/>
                <a:gd name="T104" fmla="*/ 118 w 679"/>
                <a:gd name="T105" fmla="*/ 159 h 663"/>
                <a:gd name="T106" fmla="*/ 67 w 679"/>
                <a:gd name="T107" fmla="*/ 266 h 663"/>
                <a:gd name="T108" fmla="*/ 17 w 679"/>
                <a:gd name="T109" fmla="*/ 332 h 663"/>
                <a:gd name="T110" fmla="*/ 67 w 679"/>
                <a:gd name="T111" fmla="*/ 397 h 663"/>
                <a:gd name="T112" fmla="*/ 118 w 679"/>
                <a:gd name="T113" fmla="*/ 504 h 663"/>
                <a:gd name="T114" fmla="*/ 138 w 679"/>
                <a:gd name="T115" fmla="*/ 584 h 663"/>
                <a:gd name="T116" fmla="*/ 215 w 679"/>
                <a:gd name="T117" fmla="*/ 583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9" h="663">
                  <a:moveTo>
                    <a:pt x="262" y="343"/>
                  </a:moveTo>
                  <a:cubicBezTo>
                    <a:pt x="232" y="343"/>
                    <a:pt x="209" y="308"/>
                    <a:pt x="209" y="265"/>
                  </a:cubicBezTo>
                  <a:cubicBezTo>
                    <a:pt x="209" y="221"/>
                    <a:pt x="232" y="187"/>
                    <a:pt x="262" y="187"/>
                  </a:cubicBezTo>
                  <a:cubicBezTo>
                    <a:pt x="291" y="187"/>
                    <a:pt x="314" y="221"/>
                    <a:pt x="314" y="265"/>
                  </a:cubicBezTo>
                  <a:cubicBezTo>
                    <a:pt x="314" y="308"/>
                    <a:pt x="291" y="343"/>
                    <a:pt x="262" y="343"/>
                  </a:cubicBezTo>
                  <a:close/>
                  <a:moveTo>
                    <a:pt x="262" y="201"/>
                  </a:moveTo>
                  <a:cubicBezTo>
                    <a:pt x="241" y="201"/>
                    <a:pt x="223" y="230"/>
                    <a:pt x="223" y="265"/>
                  </a:cubicBezTo>
                  <a:cubicBezTo>
                    <a:pt x="223" y="299"/>
                    <a:pt x="241" y="329"/>
                    <a:pt x="262" y="329"/>
                  </a:cubicBezTo>
                  <a:cubicBezTo>
                    <a:pt x="282" y="329"/>
                    <a:pt x="300" y="299"/>
                    <a:pt x="300" y="265"/>
                  </a:cubicBezTo>
                  <a:cubicBezTo>
                    <a:pt x="300" y="230"/>
                    <a:pt x="282" y="201"/>
                    <a:pt x="262" y="201"/>
                  </a:cubicBezTo>
                  <a:close/>
                  <a:moveTo>
                    <a:pt x="417" y="476"/>
                  </a:moveTo>
                  <a:cubicBezTo>
                    <a:pt x="388" y="476"/>
                    <a:pt x="365" y="442"/>
                    <a:pt x="365" y="398"/>
                  </a:cubicBezTo>
                  <a:cubicBezTo>
                    <a:pt x="365" y="355"/>
                    <a:pt x="388" y="321"/>
                    <a:pt x="417" y="321"/>
                  </a:cubicBezTo>
                  <a:cubicBezTo>
                    <a:pt x="447" y="321"/>
                    <a:pt x="470" y="355"/>
                    <a:pt x="470" y="398"/>
                  </a:cubicBezTo>
                  <a:cubicBezTo>
                    <a:pt x="470" y="442"/>
                    <a:pt x="447" y="476"/>
                    <a:pt x="417" y="476"/>
                  </a:cubicBezTo>
                  <a:close/>
                  <a:moveTo>
                    <a:pt x="417" y="335"/>
                  </a:moveTo>
                  <a:cubicBezTo>
                    <a:pt x="396" y="335"/>
                    <a:pt x="379" y="364"/>
                    <a:pt x="379" y="398"/>
                  </a:cubicBezTo>
                  <a:cubicBezTo>
                    <a:pt x="379" y="433"/>
                    <a:pt x="396" y="462"/>
                    <a:pt x="417" y="462"/>
                  </a:cubicBezTo>
                  <a:cubicBezTo>
                    <a:pt x="438" y="462"/>
                    <a:pt x="456" y="433"/>
                    <a:pt x="456" y="398"/>
                  </a:cubicBezTo>
                  <a:cubicBezTo>
                    <a:pt x="456" y="364"/>
                    <a:pt x="438" y="335"/>
                    <a:pt x="417" y="335"/>
                  </a:cubicBezTo>
                  <a:close/>
                  <a:moveTo>
                    <a:pt x="268" y="472"/>
                  </a:moveTo>
                  <a:cubicBezTo>
                    <a:pt x="423" y="198"/>
                    <a:pt x="423" y="198"/>
                    <a:pt x="423" y="198"/>
                  </a:cubicBezTo>
                  <a:cubicBezTo>
                    <a:pt x="425" y="194"/>
                    <a:pt x="424" y="190"/>
                    <a:pt x="421" y="188"/>
                  </a:cubicBezTo>
                  <a:cubicBezTo>
                    <a:pt x="417" y="186"/>
                    <a:pt x="413" y="187"/>
                    <a:pt x="411" y="191"/>
                  </a:cubicBezTo>
                  <a:cubicBezTo>
                    <a:pt x="256" y="466"/>
                    <a:pt x="256" y="466"/>
                    <a:pt x="256" y="466"/>
                  </a:cubicBezTo>
                  <a:cubicBezTo>
                    <a:pt x="254" y="469"/>
                    <a:pt x="255" y="473"/>
                    <a:pt x="258" y="475"/>
                  </a:cubicBezTo>
                  <a:cubicBezTo>
                    <a:pt x="259" y="476"/>
                    <a:pt x="261" y="476"/>
                    <a:pt x="262" y="476"/>
                  </a:cubicBezTo>
                  <a:cubicBezTo>
                    <a:pt x="264" y="476"/>
                    <a:pt x="266" y="475"/>
                    <a:pt x="268" y="472"/>
                  </a:cubicBezTo>
                  <a:close/>
                  <a:moveTo>
                    <a:pt x="413" y="662"/>
                  </a:moveTo>
                  <a:cubicBezTo>
                    <a:pt x="412" y="662"/>
                    <a:pt x="411" y="662"/>
                    <a:pt x="410" y="661"/>
                  </a:cubicBezTo>
                  <a:cubicBezTo>
                    <a:pt x="339" y="626"/>
                    <a:pt x="339" y="626"/>
                    <a:pt x="339" y="626"/>
                  </a:cubicBezTo>
                  <a:cubicBezTo>
                    <a:pt x="269" y="661"/>
                    <a:pt x="269" y="661"/>
                    <a:pt x="269" y="661"/>
                  </a:cubicBezTo>
                  <a:cubicBezTo>
                    <a:pt x="266" y="663"/>
                    <a:pt x="262" y="662"/>
                    <a:pt x="260" y="659"/>
                  </a:cubicBezTo>
                  <a:cubicBezTo>
                    <a:pt x="212" y="597"/>
                    <a:pt x="212" y="597"/>
                    <a:pt x="212" y="597"/>
                  </a:cubicBezTo>
                  <a:cubicBezTo>
                    <a:pt x="133" y="598"/>
                    <a:pt x="133" y="598"/>
                    <a:pt x="133" y="598"/>
                  </a:cubicBezTo>
                  <a:cubicBezTo>
                    <a:pt x="129" y="598"/>
                    <a:pt x="126" y="596"/>
                    <a:pt x="126" y="592"/>
                  </a:cubicBezTo>
                  <a:cubicBezTo>
                    <a:pt x="109" y="515"/>
                    <a:pt x="109" y="515"/>
                    <a:pt x="109" y="515"/>
                  </a:cubicBezTo>
                  <a:cubicBezTo>
                    <a:pt x="38" y="482"/>
                    <a:pt x="38" y="482"/>
                    <a:pt x="38" y="482"/>
                  </a:cubicBezTo>
                  <a:cubicBezTo>
                    <a:pt x="35" y="480"/>
                    <a:pt x="33" y="477"/>
                    <a:pt x="34" y="474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2" y="336"/>
                    <a:pt x="2" y="336"/>
                    <a:pt x="2" y="336"/>
                  </a:cubicBezTo>
                  <a:cubicBezTo>
                    <a:pt x="0" y="333"/>
                    <a:pt x="0" y="330"/>
                    <a:pt x="2" y="327"/>
                  </a:cubicBezTo>
                  <a:cubicBezTo>
                    <a:pt x="52" y="266"/>
                    <a:pt x="52" y="266"/>
                    <a:pt x="52" y="266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86"/>
                    <a:pt x="35" y="183"/>
                    <a:pt x="38" y="181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6" y="68"/>
                    <a:pt x="129" y="65"/>
                    <a:pt x="133" y="65"/>
                  </a:cubicBezTo>
                  <a:cubicBezTo>
                    <a:pt x="212" y="66"/>
                    <a:pt x="212" y="66"/>
                    <a:pt x="212" y="66"/>
                  </a:cubicBezTo>
                  <a:cubicBezTo>
                    <a:pt x="260" y="4"/>
                    <a:pt x="260" y="4"/>
                    <a:pt x="260" y="4"/>
                  </a:cubicBezTo>
                  <a:cubicBezTo>
                    <a:pt x="262" y="1"/>
                    <a:pt x="266" y="0"/>
                    <a:pt x="269" y="2"/>
                  </a:cubicBezTo>
                  <a:cubicBezTo>
                    <a:pt x="339" y="37"/>
                    <a:pt x="339" y="37"/>
                    <a:pt x="339" y="37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13" y="0"/>
                    <a:pt x="417" y="1"/>
                    <a:pt x="419" y="4"/>
                  </a:cubicBezTo>
                  <a:cubicBezTo>
                    <a:pt x="467" y="66"/>
                    <a:pt x="467" y="66"/>
                    <a:pt x="467" y="66"/>
                  </a:cubicBezTo>
                  <a:cubicBezTo>
                    <a:pt x="546" y="65"/>
                    <a:pt x="546" y="65"/>
                    <a:pt x="546" y="65"/>
                  </a:cubicBezTo>
                  <a:cubicBezTo>
                    <a:pt x="549" y="65"/>
                    <a:pt x="552" y="68"/>
                    <a:pt x="553" y="71"/>
                  </a:cubicBezTo>
                  <a:cubicBezTo>
                    <a:pt x="570" y="148"/>
                    <a:pt x="570" y="148"/>
                    <a:pt x="570" y="148"/>
                  </a:cubicBezTo>
                  <a:cubicBezTo>
                    <a:pt x="641" y="181"/>
                    <a:pt x="641" y="181"/>
                    <a:pt x="641" y="181"/>
                  </a:cubicBezTo>
                  <a:cubicBezTo>
                    <a:pt x="644" y="183"/>
                    <a:pt x="646" y="186"/>
                    <a:pt x="645" y="189"/>
                  </a:cubicBezTo>
                  <a:cubicBezTo>
                    <a:pt x="626" y="266"/>
                    <a:pt x="626" y="266"/>
                    <a:pt x="626" y="266"/>
                  </a:cubicBezTo>
                  <a:cubicBezTo>
                    <a:pt x="677" y="327"/>
                    <a:pt x="677" y="327"/>
                    <a:pt x="677" y="327"/>
                  </a:cubicBezTo>
                  <a:cubicBezTo>
                    <a:pt x="679" y="330"/>
                    <a:pt x="679" y="333"/>
                    <a:pt x="677" y="336"/>
                  </a:cubicBezTo>
                  <a:cubicBezTo>
                    <a:pt x="626" y="397"/>
                    <a:pt x="626" y="397"/>
                    <a:pt x="626" y="397"/>
                  </a:cubicBezTo>
                  <a:cubicBezTo>
                    <a:pt x="645" y="474"/>
                    <a:pt x="645" y="474"/>
                    <a:pt x="645" y="474"/>
                  </a:cubicBezTo>
                  <a:cubicBezTo>
                    <a:pt x="646" y="477"/>
                    <a:pt x="644" y="480"/>
                    <a:pt x="641" y="482"/>
                  </a:cubicBezTo>
                  <a:cubicBezTo>
                    <a:pt x="570" y="515"/>
                    <a:pt x="570" y="515"/>
                    <a:pt x="570" y="515"/>
                  </a:cubicBezTo>
                  <a:cubicBezTo>
                    <a:pt x="553" y="592"/>
                    <a:pt x="553" y="592"/>
                    <a:pt x="553" y="592"/>
                  </a:cubicBezTo>
                  <a:cubicBezTo>
                    <a:pt x="552" y="596"/>
                    <a:pt x="550" y="598"/>
                    <a:pt x="546" y="598"/>
                  </a:cubicBezTo>
                  <a:cubicBezTo>
                    <a:pt x="546" y="598"/>
                    <a:pt x="546" y="598"/>
                    <a:pt x="546" y="598"/>
                  </a:cubicBezTo>
                  <a:cubicBezTo>
                    <a:pt x="467" y="597"/>
                    <a:pt x="467" y="597"/>
                    <a:pt x="467" y="597"/>
                  </a:cubicBezTo>
                  <a:cubicBezTo>
                    <a:pt x="419" y="659"/>
                    <a:pt x="419" y="659"/>
                    <a:pt x="419" y="659"/>
                  </a:cubicBezTo>
                  <a:cubicBezTo>
                    <a:pt x="417" y="661"/>
                    <a:pt x="415" y="662"/>
                    <a:pt x="413" y="662"/>
                  </a:cubicBezTo>
                  <a:close/>
                  <a:moveTo>
                    <a:pt x="215" y="583"/>
                  </a:moveTo>
                  <a:cubicBezTo>
                    <a:pt x="217" y="583"/>
                    <a:pt x="219" y="584"/>
                    <a:pt x="221" y="585"/>
                  </a:cubicBezTo>
                  <a:cubicBezTo>
                    <a:pt x="268" y="646"/>
                    <a:pt x="268" y="646"/>
                    <a:pt x="268" y="646"/>
                  </a:cubicBezTo>
                  <a:cubicBezTo>
                    <a:pt x="336" y="612"/>
                    <a:pt x="336" y="612"/>
                    <a:pt x="336" y="612"/>
                  </a:cubicBezTo>
                  <a:cubicBezTo>
                    <a:pt x="338" y="611"/>
                    <a:pt x="341" y="611"/>
                    <a:pt x="343" y="612"/>
                  </a:cubicBezTo>
                  <a:cubicBezTo>
                    <a:pt x="411" y="646"/>
                    <a:pt x="411" y="646"/>
                    <a:pt x="411" y="646"/>
                  </a:cubicBezTo>
                  <a:cubicBezTo>
                    <a:pt x="458" y="585"/>
                    <a:pt x="458" y="585"/>
                    <a:pt x="458" y="585"/>
                  </a:cubicBezTo>
                  <a:cubicBezTo>
                    <a:pt x="460" y="584"/>
                    <a:pt x="461" y="583"/>
                    <a:pt x="464" y="583"/>
                  </a:cubicBezTo>
                  <a:cubicBezTo>
                    <a:pt x="541" y="584"/>
                    <a:pt x="541" y="584"/>
                    <a:pt x="541" y="584"/>
                  </a:cubicBezTo>
                  <a:cubicBezTo>
                    <a:pt x="557" y="509"/>
                    <a:pt x="557" y="509"/>
                    <a:pt x="557" y="509"/>
                  </a:cubicBezTo>
                  <a:cubicBezTo>
                    <a:pt x="557" y="507"/>
                    <a:pt x="559" y="505"/>
                    <a:pt x="561" y="504"/>
                  </a:cubicBezTo>
                  <a:cubicBezTo>
                    <a:pt x="630" y="472"/>
                    <a:pt x="630" y="472"/>
                    <a:pt x="630" y="472"/>
                  </a:cubicBezTo>
                  <a:cubicBezTo>
                    <a:pt x="612" y="397"/>
                    <a:pt x="612" y="397"/>
                    <a:pt x="612" y="397"/>
                  </a:cubicBezTo>
                  <a:cubicBezTo>
                    <a:pt x="611" y="395"/>
                    <a:pt x="612" y="393"/>
                    <a:pt x="613" y="391"/>
                  </a:cubicBezTo>
                  <a:cubicBezTo>
                    <a:pt x="662" y="332"/>
                    <a:pt x="662" y="332"/>
                    <a:pt x="662" y="332"/>
                  </a:cubicBezTo>
                  <a:cubicBezTo>
                    <a:pt x="613" y="272"/>
                    <a:pt x="613" y="272"/>
                    <a:pt x="613" y="272"/>
                  </a:cubicBezTo>
                  <a:cubicBezTo>
                    <a:pt x="612" y="271"/>
                    <a:pt x="611" y="268"/>
                    <a:pt x="612" y="266"/>
                  </a:cubicBezTo>
                  <a:cubicBezTo>
                    <a:pt x="630" y="192"/>
                    <a:pt x="630" y="192"/>
                    <a:pt x="630" y="192"/>
                  </a:cubicBezTo>
                  <a:cubicBezTo>
                    <a:pt x="561" y="159"/>
                    <a:pt x="561" y="159"/>
                    <a:pt x="561" y="159"/>
                  </a:cubicBezTo>
                  <a:cubicBezTo>
                    <a:pt x="559" y="158"/>
                    <a:pt x="557" y="157"/>
                    <a:pt x="557" y="154"/>
                  </a:cubicBezTo>
                  <a:cubicBezTo>
                    <a:pt x="541" y="79"/>
                    <a:pt x="541" y="79"/>
                    <a:pt x="541" y="79"/>
                  </a:cubicBezTo>
                  <a:cubicBezTo>
                    <a:pt x="464" y="80"/>
                    <a:pt x="464" y="80"/>
                    <a:pt x="464" y="80"/>
                  </a:cubicBezTo>
                  <a:cubicBezTo>
                    <a:pt x="462" y="80"/>
                    <a:pt x="460" y="79"/>
                    <a:pt x="458" y="78"/>
                  </a:cubicBezTo>
                  <a:cubicBezTo>
                    <a:pt x="411" y="17"/>
                    <a:pt x="411" y="17"/>
                    <a:pt x="411" y="17"/>
                  </a:cubicBezTo>
                  <a:cubicBezTo>
                    <a:pt x="343" y="51"/>
                    <a:pt x="343" y="51"/>
                    <a:pt x="343" y="51"/>
                  </a:cubicBezTo>
                  <a:cubicBezTo>
                    <a:pt x="341" y="52"/>
                    <a:pt x="338" y="52"/>
                    <a:pt x="336" y="51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21" y="78"/>
                    <a:pt x="221" y="78"/>
                    <a:pt x="221" y="78"/>
                  </a:cubicBezTo>
                  <a:cubicBezTo>
                    <a:pt x="219" y="79"/>
                    <a:pt x="217" y="80"/>
                    <a:pt x="215" y="80"/>
                  </a:cubicBezTo>
                  <a:cubicBezTo>
                    <a:pt x="215" y="80"/>
                    <a:pt x="215" y="80"/>
                    <a:pt x="215" y="80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7"/>
                    <a:pt x="120" y="158"/>
                    <a:pt x="118" y="159"/>
                  </a:cubicBezTo>
                  <a:cubicBezTo>
                    <a:pt x="49" y="192"/>
                    <a:pt x="49" y="192"/>
                    <a:pt x="49" y="192"/>
                  </a:cubicBezTo>
                  <a:cubicBezTo>
                    <a:pt x="67" y="266"/>
                    <a:pt x="67" y="266"/>
                    <a:pt x="67" y="266"/>
                  </a:cubicBezTo>
                  <a:cubicBezTo>
                    <a:pt x="67" y="268"/>
                    <a:pt x="67" y="271"/>
                    <a:pt x="65" y="272"/>
                  </a:cubicBezTo>
                  <a:cubicBezTo>
                    <a:pt x="17" y="332"/>
                    <a:pt x="17" y="332"/>
                    <a:pt x="17" y="332"/>
                  </a:cubicBezTo>
                  <a:cubicBezTo>
                    <a:pt x="65" y="391"/>
                    <a:pt x="65" y="391"/>
                    <a:pt x="65" y="391"/>
                  </a:cubicBezTo>
                  <a:cubicBezTo>
                    <a:pt x="67" y="393"/>
                    <a:pt x="67" y="395"/>
                    <a:pt x="67" y="397"/>
                  </a:cubicBezTo>
                  <a:cubicBezTo>
                    <a:pt x="49" y="472"/>
                    <a:pt x="49" y="472"/>
                    <a:pt x="49" y="472"/>
                  </a:cubicBezTo>
                  <a:cubicBezTo>
                    <a:pt x="118" y="504"/>
                    <a:pt x="118" y="504"/>
                    <a:pt x="118" y="504"/>
                  </a:cubicBezTo>
                  <a:cubicBezTo>
                    <a:pt x="120" y="505"/>
                    <a:pt x="122" y="507"/>
                    <a:pt x="122" y="509"/>
                  </a:cubicBezTo>
                  <a:cubicBezTo>
                    <a:pt x="138" y="584"/>
                    <a:pt x="138" y="584"/>
                    <a:pt x="138" y="584"/>
                  </a:cubicBezTo>
                  <a:cubicBezTo>
                    <a:pt x="215" y="583"/>
                    <a:pt x="215" y="583"/>
                    <a:pt x="215" y="583"/>
                  </a:cubicBezTo>
                  <a:cubicBezTo>
                    <a:pt x="215" y="583"/>
                    <a:pt x="215" y="583"/>
                    <a:pt x="215" y="583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2000000000000000000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B1C8574-27D7-45D3-9A50-6485AE56A5A9}"/>
              </a:ext>
            </a:extLst>
          </p:cNvPr>
          <p:cNvGrpSpPr/>
          <p:nvPr/>
        </p:nvGrpSpPr>
        <p:grpSpPr>
          <a:xfrm>
            <a:off x="5813707" y="2995830"/>
            <a:ext cx="3004151" cy="2013358"/>
            <a:chOff x="5729817" y="2776755"/>
            <a:chExt cx="3004151" cy="2013358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C68AC8B-42B1-42E8-8897-FE66AFEF4F6E}"/>
                </a:ext>
              </a:extLst>
            </p:cNvPr>
            <p:cNvSpPr/>
            <p:nvPr/>
          </p:nvSpPr>
          <p:spPr>
            <a:xfrm>
              <a:off x="5729817" y="2776755"/>
              <a:ext cx="3004151" cy="2013358"/>
            </a:xfrm>
            <a:custGeom>
              <a:avLst/>
              <a:gdLst>
                <a:gd name="connsiteX0" fmla="*/ 59390 w 1984156"/>
                <a:gd name="connsiteY0" fmla="*/ 0 h 2115128"/>
                <a:gd name="connsiteX1" fmla="*/ 1455374 w 1984156"/>
                <a:gd name="connsiteY1" fmla="*/ 0 h 2115128"/>
                <a:gd name="connsiteX2" fmla="*/ 1984156 w 1984156"/>
                <a:gd name="connsiteY2" fmla="*/ 1057564 h 2115128"/>
                <a:gd name="connsiteX3" fmla="*/ 1455374 w 1984156"/>
                <a:gd name="connsiteY3" fmla="*/ 2115128 h 2115128"/>
                <a:gd name="connsiteX4" fmla="*/ 59390 w 1984156"/>
                <a:gd name="connsiteY4" fmla="*/ 2115128 h 2115128"/>
                <a:gd name="connsiteX5" fmla="*/ 0 w 1984156"/>
                <a:gd name="connsiteY5" fmla="*/ 1996348 h 2115128"/>
                <a:gd name="connsiteX6" fmla="*/ 469392 w 1984156"/>
                <a:gd name="connsiteY6" fmla="*/ 1057564 h 2115128"/>
                <a:gd name="connsiteX7" fmla="*/ 0 w 1984156"/>
                <a:gd name="connsiteY7" fmla="*/ 118780 h 2115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4156" h="2115128">
                  <a:moveTo>
                    <a:pt x="59390" y="0"/>
                  </a:moveTo>
                  <a:lnTo>
                    <a:pt x="1455374" y="0"/>
                  </a:lnTo>
                  <a:lnTo>
                    <a:pt x="1984156" y="1057564"/>
                  </a:lnTo>
                  <a:lnTo>
                    <a:pt x="1455374" y="2115128"/>
                  </a:lnTo>
                  <a:lnTo>
                    <a:pt x="59390" y="2115128"/>
                  </a:lnTo>
                  <a:lnTo>
                    <a:pt x="0" y="1996348"/>
                  </a:lnTo>
                  <a:lnTo>
                    <a:pt x="469392" y="1057564"/>
                  </a:lnTo>
                  <a:lnTo>
                    <a:pt x="0" y="118780"/>
                  </a:lnTo>
                  <a:close/>
                </a:path>
              </a:pathLst>
            </a:custGeom>
            <a:solidFill>
              <a:srgbClr val="006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9" name="Freeform 97">
              <a:extLst>
                <a:ext uri="{FF2B5EF4-FFF2-40B4-BE49-F238E27FC236}">
                  <a16:creationId xmlns:a16="http://schemas.microsoft.com/office/drawing/2014/main" id="{DF06D731-F09E-475C-8EED-1195A7CD69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5949" y="3245644"/>
              <a:ext cx="1021093" cy="977484"/>
            </a:xfrm>
            <a:custGeom>
              <a:avLst/>
              <a:gdLst>
                <a:gd name="T0" fmla="*/ 594 w 638"/>
                <a:gd name="T1" fmla="*/ 449 h 612"/>
                <a:gd name="T2" fmla="*/ 514 w 638"/>
                <a:gd name="T3" fmla="*/ 183 h 612"/>
                <a:gd name="T4" fmla="*/ 494 w 638"/>
                <a:gd name="T5" fmla="*/ 131 h 612"/>
                <a:gd name="T6" fmla="*/ 554 w 638"/>
                <a:gd name="T7" fmla="*/ 99 h 612"/>
                <a:gd name="T8" fmla="*/ 522 w 638"/>
                <a:gd name="T9" fmla="*/ 0 h 612"/>
                <a:gd name="T10" fmla="*/ 237 w 638"/>
                <a:gd name="T11" fmla="*/ 32 h 612"/>
                <a:gd name="T12" fmla="*/ 269 w 638"/>
                <a:gd name="T13" fmla="*/ 131 h 612"/>
                <a:gd name="T14" fmla="*/ 433 w 638"/>
                <a:gd name="T15" fmla="*/ 183 h 612"/>
                <a:gd name="T16" fmla="*/ 95 w 638"/>
                <a:gd name="T17" fmla="*/ 205 h 612"/>
                <a:gd name="T18" fmla="*/ 35 w 638"/>
                <a:gd name="T19" fmla="*/ 449 h 612"/>
                <a:gd name="T20" fmla="*/ 0 w 638"/>
                <a:gd name="T21" fmla="*/ 578 h 612"/>
                <a:gd name="T22" fmla="*/ 604 w 638"/>
                <a:gd name="T23" fmla="*/ 612 h 612"/>
                <a:gd name="T24" fmla="*/ 638 w 638"/>
                <a:gd name="T25" fmla="*/ 484 h 612"/>
                <a:gd name="T26" fmla="*/ 251 w 638"/>
                <a:gd name="T27" fmla="*/ 99 h 612"/>
                <a:gd name="T28" fmla="*/ 269 w 638"/>
                <a:gd name="T29" fmla="*/ 14 h 612"/>
                <a:gd name="T30" fmla="*/ 540 w 638"/>
                <a:gd name="T31" fmla="*/ 32 h 612"/>
                <a:gd name="T32" fmla="*/ 522 w 638"/>
                <a:gd name="T33" fmla="*/ 117 h 612"/>
                <a:gd name="T34" fmla="*/ 251 w 638"/>
                <a:gd name="T35" fmla="*/ 99 h 612"/>
                <a:gd name="T36" fmla="*/ 480 w 638"/>
                <a:gd name="T37" fmla="*/ 131 h 612"/>
                <a:gd name="T38" fmla="*/ 447 w 638"/>
                <a:gd name="T39" fmla="*/ 183 h 612"/>
                <a:gd name="T40" fmla="*/ 624 w 638"/>
                <a:gd name="T41" fmla="*/ 578 h 612"/>
                <a:gd name="T42" fmla="*/ 35 w 638"/>
                <a:gd name="T43" fmla="*/ 598 h 612"/>
                <a:gd name="T44" fmla="*/ 14 w 638"/>
                <a:gd name="T45" fmla="*/ 484 h 612"/>
                <a:gd name="T46" fmla="*/ 50 w 638"/>
                <a:gd name="T47" fmla="*/ 463 h 612"/>
                <a:gd name="T48" fmla="*/ 109 w 638"/>
                <a:gd name="T49" fmla="*/ 208 h 612"/>
                <a:gd name="T50" fmla="*/ 514 w 638"/>
                <a:gd name="T51" fmla="*/ 197 h 612"/>
                <a:gd name="T52" fmla="*/ 581 w 638"/>
                <a:gd name="T53" fmla="*/ 458 h 612"/>
                <a:gd name="T54" fmla="*/ 604 w 638"/>
                <a:gd name="T55" fmla="*/ 463 h 612"/>
                <a:gd name="T56" fmla="*/ 624 w 638"/>
                <a:gd name="T57" fmla="*/ 578 h 612"/>
                <a:gd name="T58" fmla="*/ 513 w 638"/>
                <a:gd name="T59" fmla="*/ 378 h 612"/>
                <a:gd name="T60" fmla="*/ 528 w 638"/>
                <a:gd name="T61" fmla="*/ 360 h 612"/>
                <a:gd name="T62" fmla="*/ 492 w 638"/>
                <a:gd name="T63" fmla="*/ 223 h 612"/>
                <a:gd name="T64" fmla="*/ 297 w 638"/>
                <a:gd name="T65" fmla="*/ 238 h 612"/>
                <a:gd name="T66" fmla="*/ 300 w 638"/>
                <a:gd name="T67" fmla="*/ 373 h 612"/>
                <a:gd name="T68" fmla="*/ 311 w 638"/>
                <a:gd name="T69" fmla="*/ 238 h 612"/>
                <a:gd name="T70" fmla="*/ 492 w 638"/>
                <a:gd name="T71" fmla="*/ 237 h 612"/>
                <a:gd name="T72" fmla="*/ 515 w 638"/>
                <a:gd name="T73" fmla="*/ 362 h 612"/>
                <a:gd name="T74" fmla="*/ 513 w 638"/>
                <a:gd name="T75" fmla="*/ 364 h 612"/>
                <a:gd name="T76" fmla="*/ 310 w 638"/>
                <a:gd name="T77" fmla="*/ 363 h 612"/>
                <a:gd name="T78" fmla="*/ 311 w 638"/>
                <a:gd name="T79" fmla="*/ 238 h 612"/>
                <a:gd name="T80" fmla="*/ 252 w 638"/>
                <a:gd name="T81" fmla="*/ 289 h 612"/>
                <a:gd name="T82" fmla="*/ 270 w 638"/>
                <a:gd name="T83" fmla="*/ 239 h 612"/>
                <a:gd name="T84" fmla="*/ 255 w 638"/>
                <a:gd name="T85" fmla="*/ 223 h 612"/>
                <a:gd name="T86" fmla="*/ 129 w 638"/>
                <a:gd name="T87" fmla="*/ 237 h 612"/>
                <a:gd name="T88" fmla="*/ 127 w 638"/>
                <a:gd name="T89" fmla="*/ 284 h 612"/>
                <a:gd name="T90" fmla="*/ 143 w 638"/>
                <a:gd name="T91" fmla="*/ 239 h 612"/>
                <a:gd name="T92" fmla="*/ 255 w 638"/>
                <a:gd name="T93" fmla="*/ 237 h 612"/>
                <a:gd name="T94" fmla="*/ 254 w 638"/>
                <a:gd name="T95" fmla="*/ 273 h 612"/>
                <a:gd name="T96" fmla="*/ 138 w 638"/>
                <a:gd name="T97" fmla="*/ 275 h 612"/>
                <a:gd name="T98" fmla="*/ 143 w 638"/>
                <a:gd name="T99" fmla="*/ 239 h 612"/>
                <a:gd name="T100" fmla="*/ 581 w 638"/>
                <a:gd name="T101" fmla="*/ 519 h 612"/>
                <a:gd name="T102" fmla="*/ 51 w 638"/>
                <a:gd name="T103" fmla="*/ 512 h 612"/>
                <a:gd name="T104" fmla="*/ 581 w 638"/>
                <a:gd name="T105" fmla="*/ 505 h 612"/>
                <a:gd name="T106" fmla="*/ 512 w 638"/>
                <a:gd name="T107" fmla="*/ 82 h 612"/>
                <a:gd name="T108" fmla="*/ 307 w 638"/>
                <a:gd name="T109" fmla="*/ 89 h 612"/>
                <a:gd name="T110" fmla="*/ 307 w 638"/>
                <a:gd name="T111" fmla="*/ 75 h 612"/>
                <a:gd name="T112" fmla="*/ 512 w 638"/>
                <a:gd name="T113" fmla="*/ 82 h 612"/>
                <a:gd name="T114" fmla="*/ 505 w 638"/>
                <a:gd name="T115" fmla="*/ 57 h 612"/>
                <a:gd name="T116" fmla="*/ 300 w 638"/>
                <a:gd name="T117" fmla="*/ 50 h 612"/>
                <a:gd name="T118" fmla="*/ 505 w 638"/>
                <a:gd name="T119" fmla="*/ 4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8" h="612">
                  <a:moveTo>
                    <a:pt x="604" y="449"/>
                  </a:moveTo>
                  <a:cubicBezTo>
                    <a:pt x="594" y="449"/>
                    <a:pt x="594" y="449"/>
                    <a:pt x="594" y="449"/>
                  </a:cubicBezTo>
                  <a:cubicBezTo>
                    <a:pt x="543" y="205"/>
                    <a:pt x="543" y="205"/>
                    <a:pt x="543" y="205"/>
                  </a:cubicBezTo>
                  <a:cubicBezTo>
                    <a:pt x="540" y="193"/>
                    <a:pt x="528" y="183"/>
                    <a:pt x="514" y="183"/>
                  </a:cubicBezTo>
                  <a:cubicBezTo>
                    <a:pt x="494" y="183"/>
                    <a:pt x="494" y="183"/>
                    <a:pt x="494" y="183"/>
                  </a:cubicBezTo>
                  <a:cubicBezTo>
                    <a:pt x="494" y="131"/>
                    <a:pt x="494" y="131"/>
                    <a:pt x="494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39" y="131"/>
                    <a:pt x="554" y="117"/>
                    <a:pt x="554" y="99"/>
                  </a:cubicBezTo>
                  <a:cubicBezTo>
                    <a:pt x="554" y="32"/>
                    <a:pt x="554" y="32"/>
                    <a:pt x="554" y="32"/>
                  </a:cubicBezTo>
                  <a:cubicBezTo>
                    <a:pt x="554" y="15"/>
                    <a:pt x="539" y="0"/>
                    <a:pt x="522" y="0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51" y="0"/>
                    <a:pt x="237" y="15"/>
                    <a:pt x="237" y="32"/>
                  </a:cubicBezTo>
                  <a:cubicBezTo>
                    <a:pt x="237" y="99"/>
                    <a:pt x="237" y="99"/>
                    <a:pt x="237" y="99"/>
                  </a:cubicBezTo>
                  <a:cubicBezTo>
                    <a:pt x="237" y="117"/>
                    <a:pt x="251" y="131"/>
                    <a:pt x="269" y="131"/>
                  </a:cubicBezTo>
                  <a:cubicBezTo>
                    <a:pt x="433" y="131"/>
                    <a:pt x="433" y="131"/>
                    <a:pt x="433" y="131"/>
                  </a:cubicBezTo>
                  <a:cubicBezTo>
                    <a:pt x="433" y="183"/>
                    <a:pt x="433" y="183"/>
                    <a:pt x="433" y="183"/>
                  </a:cubicBezTo>
                  <a:cubicBezTo>
                    <a:pt x="124" y="183"/>
                    <a:pt x="124" y="183"/>
                    <a:pt x="124" y="183"/>
                  </a:cubicBezTo>
                  <a:cubicBezTo>
                    <a:pt x="111" y="183"/>
                    <a:pt x="98" y="193"/>
                    <a:pt x="95" y="205"/>
                  </a:cubicBezTo>
                  <a:cubicBezTo>
                    <a:pt x="44" y="449"/>
                    <a:pt x="44" y="449"/>
                    <a:pt x="44" y="449"/>
                  </a:cubicBezTo>
                  <a:cubicBezTo>
                    <a:pt x="35" y="449"/>
                    <a:pt x="35" y="449"/>
                    <a:pt x="35" y="449"/>
                  </a:cubicBezTo>
                  <a:cubicBezTo>
                    <a:pt x="15" y="449"/>
                    <a:pt x="0" y="465"/>
                    <a:pt x="0" y="484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0" y="597"/>
                    <a:pt x="15" y="612"/>
                    <a:pt x="35" y="612"/>
                  </a:cubicBezTo>
                  <a:cubicBezTo>
                    <a:pt x="604" y="612"/>
                    <a:pt x="604" y="612"/>
                    <a:pt x="604" y="612"/>
                  </a:cubicBezTo>
                  <a:cubicBezTo>
                    <a:pt x="623" y="612"/>
                    <a:pt x="638" y="597"/>
                    <a:pt x="638" y="578"/>
                  </a:cubicBezTo>
                  <a:cubicBezTo>
                    <a:pt x="638" y="484"/>
                    <a:pt x="638" y="484"/>
                    <a:pt x="638" y="484"/>
                  </a:cubicBezTo>
                  <a:cubicBezTo>
                    <a:pt x="638" y="465"/>
                    <a:pt x="623" y="449"/>
                    <a:pt x="604" y="449"/>
                  </a:cubicBezTo>
                  <a:close/>
                  <a:moveTo>
                    <a:pt x="251" y="99"/>
                  </a:moveTo>
                  <a:cubicBezTo>
                    <a:pt x="251" y="32"/>
                    <a:pt x="251" y="32"/>
                    <a:pt x="251" y="32"/>
                  </a:cubicBezTo>
                  <a:cubicBezTo>
                    <a:pt x="251" y="22"/>
                    <a:pt x="259" y="14"/>
                    <a:pt x="269" y="14"/>
                  </a:cubicBezTo>
                  <a:cubicBezTo>
                    <a:pt x="522" y="14"/>
                    <a:pt x="522" y="14"/>
                    <a:pt x="522" y="14"/>
                  </a:cubicBezTo>
                  <a:cubicBezTo>
                    <a:pt x="531" y="14"/>
                    <a:pt x="540" y="22"/>
                    <a:pt x="540" y="32"/>
                  </a:cubicBezTo>
                  <a:cubicBezTo>
                    <a:pt x="540" y="99"/>
                    <a:pt x="540" y="99"/>
                    <a:pt x="540" y="99"/>
                  </a:cubicBezTo>
                  <a:cubicBezTo>
                    <a:pt x="540" y="109"/>
                    <a:pt x="531" y="117"/>
                    <a:pt x="522" y="117"/>
                  </a:cubicBezTo>
                  <a:cubicBezTo>
                    <a:pt x="269" y="117"/>
                    <a:pt x="269" y="117"/>
                    <a:pt x="269" y="117"/>
                  </a:cubicBezTo>
                  <a:cubicBezTo>
                    <a:pt x="259" y="117"/>
                    <a:pt x="251" y="109"/>
                    <a:pt x="251" y="99"/>
                  </a:cubicBezTo>
                  <a:close/>
                  <a:moveTo>
                    <a:pt x="447" y="131"/>
                  </a:moveTo>
                  <a:cubicBezTo>
                    <a:pt x="480" y="131"/>
                    <a:pt x="480" y="131"/>
                    <a:pt x="480" y="131"/>
                  </a:cubicBezTo>
                  <a:cubicBezTo>
                    <a:pt x="480" y="183"/>
                    <a:pt x="480" y="183"/>
                    <a:pt x="480" y="183"/>
                  </a:cubicBezTo>
                  <a:cubicBezTo>
                    <a:pt x="447" y="183"/>
                    <a:pt x="447" y="183"/>
                    <a:pt x="447" y="183"/>
                  </a:cubicBezTo>
                  <a:lnTo>
                    <a:pt x="447" y="131"/>
                  </a:lnTo>
                  <a:close/>
                  <a:moveTo>
                    <a:pt x="624" y="578"/>
                  </a:moveTo>
                  <a:cubicBezTo>
                    <a:pt x="624" y="589"/>
                    <a:pt x="615" y="598"/>
                    <a:pt x="604" y="598"/>
                  </a:cubicBezTo>
                  <a:cubicBezTo>
                    <a:pt x="35" y="598"/>
                    <a:pt x="35" y="598"/>
                    <a:pt x="35" y="598"/>
                  </a:cubicBezTo>
                  <a:cubicBezTo>
                    <a:pt x="23" y="598"/>
                    <a:pt x="14" y="589"/>
                    <a:pt x="14" y="578"/>
                  </a:cubicBezTo>
                  <a:cubicBezTo>
                    <a:pt x="14" y="484"/>
                    <a:pt x="14" y="484"/>
                    <a:pt x="14" y="484"/>
                  </a:cubicBezTo>
                  <a:cubicBezTo>
                    <a:pt x="14" y="473"/>
                    <a:pt x="23" y="463"/>
                    <a:pt x="35" y="463"/>
                  </a:cubicBezTo>
                  <a:cubicBezTo>
                    <a:pt x="50" y="463"/>
                    <a:pt x="50" y="463"/>
                    <a:pt x="50" y="463"/>
                  </a:cubicBezTo>
                  <a:cubicBezTo>
                    <a:pt x="53" y="463"/>
                    <a:pt x="56" y="461"/>
                    <a:pt x="57" y="458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0" y="202"/>
                    <a:pt x="117" y="197"/>
                    <a:pt x="124" y="197"/>
                  </a:cubicBezTo>
                  <a:cubicBezTo>
                    <a:pt x="514" y="197"/>
                    <a:pt x="514" y="197"/>
                    <a:pt x="514" y="197"/>
                  </a:cubicBezTo>
                  <a:cubicBezTo>
                    <a:pt x="521" y="197"/>
                    <a:pt x="528" y="202"/>
                    <a:pt x="529" y="208"/>
                  </a:cubicBezTo>
                  <a:cubicBezTo>
                    <a:pt x="581" y="458"/>
                    <a:pt x="581" y="458"/>
                    <a:pt x="581" y="458"/>
                  </a:cubicBezTo>
                  <a:cubicBezTo>
                    <a:pt x="582" y="461"/>
                    <a:pt x="585" y="463"/>
                    <a:pt x="588" y="463"/>
                  </a:cubicBezTo>
                  <a:cubicBezTo>
                    <a:pt x="604" y="463"/>
                    <a:pt x="604" y="463"/>
                    <a:pt x="604" y="463"/>
                  </a:cubicBezTo>
                  <a:cubicBezTo>
                    <a:pt x="615" y="463"/>
                    <a:pt x="624" y="473"/>
                    <a:pt x="624" y="484"/>
                  </a:cubicBezTo>
                  <a:lnTo>
                    <a:pt x="624" y="578"/>
                  </a:lnTo>
                  <a:close/>
                  <a:moveTo>
                    <a:pt x="312" y="378"/>
                  </a:moveTo>
                  <a:cubicBezTo>
                    <a:pt x="513" y="378"/>
                    <a:pt x="513" y="378"/>
                    <a:pt x="513" y="378"/>
                  </a:cubicBezTo>
                  <a:cubicBezTo>
                    <a:pt x="518" y="378"/>
                    <a:pt x="522" y="376"/>
                    <a:pt x="525" y="373"/>
                  </a:cubicBezTo>
                  <a:cubicBezTo>
                    <a:pt x="528" y="369"/>
                    <a:pt x="529" y="365"/>
                    <a:pt x="528" y="360"/>
                  </a:cubicBezTo>
                  <a:cubicBezTo>
                    <a:pt x="509" y="237"/>
                    <a:pt x="509" y="237"/>
                    <a:pt x="509" y="237"/>
                  </a:cubicBezTo>
                  <a:cubicBezTo>
                    <a:pt x="508" y="229"/>
                    <a:pt x="500" y="223"/>
                    <a:pt x="492" y="223"/>
                  </a:cubicBezTo>
                  <a:cubicBezTo>
                    <a:pt x="313" y="223"/>
                    <a:pt x="313" y="223"/>
                    <a:pt x="313" y="223"/>
                  </a:cubicBezTo>
                  <a:cubicBezTo>
                    <a:pt x="304" y="223"/>
                    <a:pt x="297" y="230"/>
                    <a:pt x="297" y="238"/>
                  </a:cubicBezTo>
                  <a:cubicBezTo>
                    <a:pt x="296" y="361"/>
                    <a:pt x="296" y="361"/>
                    <a:pt x="296" y="361"/>
                  </a:cubicBezTo>
                  <a:cubicBezTo>
                    <a:pt x="295" y="365"/>
                    <a:pt x="297" y="370"/>
                    <a:pt x="300" y="373"/>
                  </a:cubicBezTo>
                  <a:cubicBezTo>
                    <a:pt x="303" y="376"/>
                    <a:pt x="308" y="378"/>
                    <a:pt x="312" y="378"/>
                  </a:cubicBezTo>
                  <a:close/>
                  <a:moveTo>
                    <a:pt x="311" y="238"/>
                  </a:moveTo>
                  <a:cubicBezTo>
                    <a:pt x="311" y="238"/>
                    <a:pt x="312" y="237"/>
                    <a:pt x="313" y="237"/>
                  </a:cubicBezTo>
                  <a:cubicBezTo>
                    <a:pt x="492" y="237"/>
                    <a:pt x="492" y="237"/>
                    <a:pt x="492" y="237"/>
                  </a:cubicBezTo>
                  <a:cubicBezTo>
                    <a:pt x="494" y="237"/>
                    <a:pt x="495" y="239"/>
                    <a:pt x="495" y="239"/>
                  </a:cubicBezTo>
                  <a:cubicBezTo>
                    <a:pt x="515" y="362"/>
                    <a:pt x="515" y="362"/>
                    <a:pt x="515" y="362"/>
                  </a:cubicBezTo>
                  <a:cubicBezTo>
                    <a:pt x="515" y="363"/>
                    <a:pt x="515" y="363"/>
                    <a:pt x="514" y="363"/>
                  </a:cubicBezTo>
                  <a:cubicBezTo>
                    <a:pt x="514" y="364"/>
                    <a:pt x="514" y="364"/>
                    <a:pt x="513" y="364"/>
                  </a:cubicBezTo>
                  <a:cubicBezTo>
                    <a:pt x="312" y="364"/>
                    <a:pt x="312" y="364"/>
                    <a:pt x="312" y="364"/>
                  </a:cubicBezTo>
                  <a:cubicBezTo>
                    <a:pt x="311" y="364"/>
                    <a:pt x="311" y="363"/>
                    <a:pt x="310" y="363"/>
                  </a:cubicBezTo>
                  <a:cubicBezTo>
                    <a:pt x="310" y="363"/>
                    <a:pt x="310" y="362"/>
                    <a:pt x="310" y="361"/>
                  </a:cubicBezTo>
                  <a:lnTo>
                    <a:pt x="311" y="238"/>
                  </a:lnTo>
                  <a:close/>
                  <a:moveTo>
                    <a:pt x="138" y="289"/>
                  </a:moveTo>
                  <a:cubicBezTo>
                    <a:pt x="252" y="289"/>
                    <a:pt x="252" y="289"/>
                    <a:pt x="252" y="289"/>
                  </a:cubicBezTo>
                  <a:cubicBezTo>
                    <a:pt x="261" y="289"/>
                    <a:pt x="268" y="282"/>
                    <a:pt x="268" y="274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70" y="235"/>
                    <a:pt x="269" y="231"/>
                    <a:pt x="266" y="228"/>
                  </a:cubicBezTo>
                  <a:cubicBezTo>
                    <a:pt x="263" y="225"/>
                    <a:pt x="259" y="223"/>
                    <a:pt x="255" y="223"/>
                  </a:cubicBezTo>
                  <a:cubicBezTo>
                    <a:pt x="146" y="223"/>
                    <a:pt x="146" y="223"/>
                    <a:pt x="146" y="223"/>
                  </a:cubicBezTo>
                  <a:cubicBezTo>
                    <a:pt x="138" y="223"/>
                    <a:pt x="130" y="229"/>
                    <a:pt x="129" y="237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3" y="276"/>
                    <a:pt x="124" y="280"/>
                    <a:pt x="127" y="284"/>
                  </a:cubicBezTo>
                  <a:cubicBezTo>
                    <a:pt x="130" y="287"/>
                    <a:pt x="134" y="289"/>
                    <a:pt x="138" y="289"/>
                  </a:cubicBezTo>
                  <a:close/>
                  <a:moveTo>
                    <a:pt x="143" y="239"/>
                  </a:moveTo>
                  <a:cubicBezTo>
                    <a:pt x="143" y="239"/>
                    <a:pt x="144" y="237"/>
                    <a:pt x="146" y="237"/>
                  </a:cubicBezTo>
                  <a:cubicBezTo>
                    <a:pt x="255" y="237"/>
                    <a:pt x="255" y="237"/>
                    <a:pt x="255" y="237"/>
                  </a:cubicBezTo>
                  <a:cubicBezTo>
                    <a:pt x="256" y="237"/>
                    <a:pt x="256" y="238"/>
                    <a:pt x="256" y="238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274"/>
                    <a:pt x="253" y="275"/>
                    <a:pt x="252" y="275"/>
                  </a:cubicBezTo>
                  <a:cubicBezTo>
                    <a:pt x="138" y="275"/>
                    <a:pt x="138" y="275"/>
                    <a:pt x="138" y="275"/>
                  </a:cubicBezTo>
                  <a:cubicBezTo>
                    <a:pt x="138" y="275"/>
                    <a:pt x="137" y="274"/>
                    <a:pt x="137" y="274"/>
                  </a:cubicBezTo>
                  <a:lnTo>
                    <a:pt x="143" y="239"/>
                  </a:lnTo>
                  <a:close/>
                  <a:moveTo>
                    <a:pt x="588" y="512"/>
                  </a:moveTo>
                  <a:cubicBezTo>
                    <a:pt x="588" y="516"/>
                    <a:pt x="584" y="519"/>
                    <a:pt x="581" y="519"/>
                  </a:cubicBezTo>
                  <a:cubicBezTo>
                    <a:pt x="58" y="519"/>
                    <a:pt x="58" y="519"/>
                    <a:pt x="58" y="519"/>
                  </a:cubicBezTo>
                  <a:cubicBezTo>
                    <a:pt x="54" y="519"/>
                    <a:pt x="51" y="516"/>
                    <a:pt x="51" y="512"/>
                  </a:cubicBezTo>
                  <a:cubicBezTo>
                    <a:pt x="51" y="508"/>
                    <a:pt x="54" y="505"/>
                    <a:pt x="58" y="505"/>
                  </a:cubicBezTo>
                  <a:cubicBezTo>
                    <a:pt x="581" y="505"/>
                    <a:pt x="581" y="505"/>
                    <a:pt x="581" y="505"/>
                  </a:cubicBezTo>
                  <a:cubicBezTo>
                    <a:pt x="584" y="505"/>
                    <a:pt x="588" y="508"/>
                    <a:pt x="588" y="512"/>
                  </a:cubicBezTo>
                  <a:close/>
                  <a:moveTo>
                    <a:pt x="512" y="82"/>
                  </a:moveTo>
                  <a:cubicBezTo>
                    <a:pt x="512" y="86"/>
                    <a:pt x="508" y="89"/>
                    <a:pt x="505" y="89"/>
                  </a:cubicBezTo>
                  <a:cubicBezTo>
                    <a:pt x="307" y="89"/>
                    <a:pt x="307" y="89"/>
                    <a:pt x="307" y="89"/>
                  </a:cubicBezTo>
                  <a:cubicBezTo>
                    <a:pt x="304" y="89"/>
                    <a:pt x="300" y="86"/>
                    <a:pt x="300" y="82"/>
                  </a:cubicBezTo>
                  <a:cubicBezTo>
                    <a:pt x="300" y="78"/>
                    <a:pt x="304" y="75"/>
                    <a:pt x="307" y="75"/>
                  </a:cubicBezTo>
                  <a:cubicBezTo>
                    <a:pt x="505" y="75"/>
                    <a:pt x="505" y="75"/>
                    <a:pt x="505" y="75"/>
                  </a:cubicBezTo>
                  <a:cubicBezTo>
                    <a:pt x="508" y="75"/>
                    <a:pt x="512" y="78"/>
                    <a:pt x="512" y="82"/>
                  </a:cubicBezTo>
                  <a:close/>
                  <a:moveTo>
                    <a:pt x="512" y="50"/>
                  </a:moveTo>
                  <a:cubicBezTo>
                    <a:pt x="512" y="53"/>
                    <a:pt x="508" y="57"/>
                    <a:pt x="505" y="57"/>
                  </a:cubicBezTo>
                  <a:cubicBezTo>
                    <a:pt x="307" y="57"/>
                    <a:pt x="307" y="57"/>
                    <a:pt x="307" y="57"/>
                  </a:cubicBezTo>
                  <a:cubicBezTo>
                    <a:pt x="304" y="57"/>
                    <a:pt x="300" y="53"/>
                    <a:pt x="300" y="50"/>
                  </a:cubicBezTo>
                  <a:cubicBezTo>
                    <a:pt x="300" y="46"/>
                    <a:pt x="304" y="43"/>
                    <a:pt x="307" y="43"/>
                  </a:cubicBezTo>
                  <a:cubicBezTo>
                    <a:pt x="505" y="43"/>
                    <a:pt x="505" y="43"/>
                    <a:pt x="505" y="43"/>
                  </a:cubicBezTo>
                  <a:cubicBezTo>
                    <a:pt x="508" y="43"/>
                    <a:pt x="512" y="46"/>
                    <a:pt x="512" y="50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2000000000000000000" pitchFamily="2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DF6B30B-EF61-4ED7-994A-E8F28441DFCD}"/>
              </a:ext>
            </a:extLst>
          </p:cNvPr>
          <p:cNvGrpSpPr/>
          <p:nvPr/>
        </p:nvGrpSpPr>
        <p:grpSpPr>
          <a:xfrm>
            <a:off x="8104536" y="2995830"/>
            <a:ext cx="3004151" cy="2013358"/>
            <a:chOff x="7970312" y="2776755"/>
            <a:chExt cx="3004151" cy="201335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2DD5497-09A9-4974-B16C-25CACF78A7A1}"/>
                </a:ext>
              </a:extLst>
            </p:cNvPr>
            <p:cNvSpPr/>
            <p:nvPr/>
          </p:nvSpPr>
          <p:spPr>
            <a:xfrm>
              <a:off x="7970312" y="2776755"/>
              <a:ext cx="3004151" cy="2013358"/>
            </a:xfrm>
            <a:custGeom>
              <a:avLst/>
              <a:gdLst>
                <a:gd name="connsiteX0" fmla="*/ 59390 w 1984156"/>
                <a:gd name="connsiteY0" fmla="*/ 0 h 2115128"/>
                <a:gd name="connsiteX1" fmla="*/ 1455374 w 1984156"/>
                <a:gd name="connsiteY1" fmla="*/ 0 h 2115128"/>
                <a:gd name="connsiteX2" fmla="*/ 1984156 w 1984156"/>
                <a:gd name="connsiteY2" fmla="*/ 1057564 h 2115128"/>
                <a:gd name="connsiteX3" fmla="*/ 1455374 w 1984156"/>
                <a:gd name="connsiteY3" fmla="*/ 2115128 h 2115128"/>
                <a:gd name="connsiteX4" fmla="*/ 59390 w 1984156"/>
                <a:gd name="connsiteY4" fmla="*/ 2115128 h 2115128"/>
                <a:gd name="connsiteX5" fmla="*/ 0 w 1984156"/>
                <a:gd name="connsiteY5" fmla="*/ 1996348 h 2115128"/>
                <a:gd name="connsiteX6" fmla="*/ 469392 w 1984156"/>
                <a:gd name="connsiteY6" fmla="*/ 1057564 h 2115128"/>
                <a:gd name="connsiteX7" fmla="*/ 0 w 1984156"/>
                <a:gd name="connsiteY7" fmla="*/ 118780 h 2115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4156" h="2115128">
                  <a:moveTo>
                    <a:pt x="59390" y="0"/>
                  </a:moveTo>
                  <a:lnTo>
                    <a:pt x="1455374" y="0"/>
                  </a:lnTo>
                  <a:lnTo>
                    <a:pt x="1984156" y="1057564"/>
                  </a:lnTo>
                  <a:lnTo>
                    <a:pt x="1455374" y="2115128"/>
                  </a:lnTo>
                  <a:lnTo>
                    <a:pt x="59390" y="2115128"/>
                  </a:lnTo>
                  <a:lnTo>
                    <a:pt x="0" y="1996348"/>
                  </a:lnTo>
                  <a:lnTo>
                    <a:pt x="469392" y="1057564"/>
                  </a:lnTo>
                  <a:lnTo>
                    <a:pt x="0" y="11878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 dirty="0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951C145-9B3A-4315-A8DB-FBEB3DC6A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7238" y="3278618"/>
              <a:ext cx="857151" cy="911535"/>
            </a:xfrm>
            <a:prstGeom prst="rect">
              <a:avLst/>
            </a:prstGeom>
            <a:grpFill/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A5DD4CE-0372-43F3-A045-CEAB253E6171}"/>
              </a:ext>
            </a:extLst>
          </p:cNvPr>
          <p:cNvGrpSpPr/>
          <p:nvPr/>
        </p:nvGrpSpPr>
        <p:grpSpPr>
          <a:xfrm>
            <a:off x="1609815" y="1834250"/>
            <a:ext cx="226504" cy="918208"/>
            <a:chOff x="1417739" y="1590100"/>
            <a:chExt cx="226504" cy="91820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8F09AE6-34BF-4076-9068-91F054DFBB3B}"/>
                </a:ext>
              </a:extLst>
            </p:cNvPr>
            <p:cNvSpPr/>
            <p:nvPr/>
          </p:nvSpPr>
          <p:spPr>
            <a:xfrm>
              <a:off x="1417739" y="1590100"/>
              <a:ext cx="226504" cy="2265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F154C41-3D52-4C12-A795-1711EEE85BBB}"/>
                </a:ext>
              </a:extLst>
            </p:cNvPr>
            <p:cNvCxnSpPr>
              <a:stCxn id="36" idx="4"/>
            </p:cNvCxnSpPr>
            <p:nvPr/>
          </p:nvCxnSpPr>
          <p:spPr>
            <a:xfrm>
              <a:off x="1530991" y="1816604"/>
              <a:ext cx="0" cy="691704"/>
            </a:xfrm>
            <a:prstGeom prst="line">
              <a:avLst/>
            </a:prstGeom>
            <a:grpFill/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D6AEB45-B85B-49F9-B05C-77C77E5BEE86}"/>
              </a:ext>
            </a:extLst>
          </p:cNvPr>
          <p:cNvGrpSpPr/>
          <p:nvPr/>
        </p:nvGrpSpPr>
        <p:grpSpPr>
          <a:xfrm rot="10800000">
            <a:off x="3928620" y="5239535"/>
            <a:ext cx="226504" cy="918208"/>
            <a:chOff x="1417739" y="1590100"/>
            <a:chExt cx="226504" cy="918208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6213607-05C4-4FE0-B135-5371B97952C3}"/>
                </a:ext>
              </a:extLst>
            </p:cNvPr>
            <p:cNvSpPr/>
            <p:nvPr/>
          </p:nvSpPr>
          <p:spPr>
            <a:xfrm>
              <a:off x="1417739" y="1590100"/>
              <a:ext cx="226504" cy="226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761DE86-E943-41F2-A0B1-15529FF43095}"/>
                </a:ext>
              </a:extLst>
            </p:cNvPr>
            <p:cNvCxnSpPr>
              <a:stCxn id="41" idx="4"/>
            </p:cNvCxnSpPr>
            <p:nvPr/>
          </p:nvCxnSpPr>
          <p:spPr>
            <a:xfrm>
              <a:off x="1530991" y="1816604"/>
              <a:ext cx="0" cy="691704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A63401A-3EDD-43E8-A2BC-9C3D22AE5563}"/>
              </a:ext>
            </a:extLst>
          </p:cNvPr>
          <p:cNvGrpSpPr/>
          <p:nvPr/>
        </p:nvGrpSpPr>
        <p:grpSpPr>
          <a:xfrm>
            <a:off x="6159764" y="1834250"/>
            <a:ext cx="226504" cy="918208"/>
            <a:chOff x="1417739" y="1590100"/>
            <a:chExt cx="226504" cy="918208"/>
          </a:xfrm>
          <a:solidFill>
            <a:schemeClr val="accent2"/>
          </a:solidFill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975648F-470D-4DA3-9D37-0F2E82A51678}"/>
                </a:ext>
              </a:extLst>
            </p:cNvPr>
            <p:cNvSpPr/>
            <p:nvPr/>
          </p:nvSpPr>
          <p:spPr>
            <a:xfrm>
              <a:off x="1417739" y="1590100"/>
              <a:ext cx="226504" cy="2265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5577D0C-E3B5-459B-8501-760DB94E2F32}"/>
                </a:ext>
              </a:extLst>
            </p:cNvPr>
            <p:cNvCxnSpPr>
              <a:stCxn id="44" idx="4"/>
            </p:cNvCxnSpPr>
            <p:nvPr/>
          </p:nvCxnSpPr>
          <p:spPr>
            <a:xfrm>
              <a:off x="1530991" y="1816604"/>
              <a:ext cx="0" cy="691704"/>
            </a:xfrm>
            <a:prstGeom prst="line">
              <a:avLst/>
            </a:prstGeom>
            <a:grpFill/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1A8705-82BD-43CF-84EA-2A17EE0E5825}"/>
              </a:ext>
            </a:extLst>
          </p:cNvPr>
          <p:cNvGrpSpPr/>
          <p:nvPr/>
        </p:nvGrpSpPr>
        <p:grpSpPr>
          <a:xfrm rot="10800000">
            <a:off x="8332083" y="5239535"/>
            <a:ext cx="226504" cy="918208"/>
            <a:chOff x="1417739" y="1590100"/>
            <a:chExt cx="226504" cy="91820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D6C68DF-5C40-4221-A116-F82385D88EDB}"/>
                </a:ext>
              </a:extLst>
            </p:cNvPr>
            <p:cNvSpPr/>
            <p:nvPr/>
          </p:nvSpPr>
          <p:spPr>
            <a:xfrm>
              <a:off x="1417739" y="1590100"/>
              <a:ext cx="226504" cy="2265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34588AB-FEDD-407C-B6D8-F4DED19697E4}"/>
                </a:ext>
              </a:extLst>
            </p:cNvPr>
            <p:cNvCxnSpPr>
              <a:stCxn id="47" idx="4"/>
            </p:cNvCxnSpPr>
            <p:nvPr/>
          </p:nvCxnSpPr>
          <p:spPr>
            <a:xfrm>
              <a:off x="1530991" y="1816604"/>
              <a:ext cx="0" cy="691704"/>
            </a:xfrm>
            <a:prstGeom prst="line">
              <a:avLst/>
            </a:prstGeom>
            <a:grpFill/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ED6643D-7A03-4EB8-83DB-F66559D69E90}"/>
              </a:ext>
            </a:extLst>
          </p:cNvPr>
          <p:cNvSpPr txBox="1"/>
          <p:nvPr/>
        </p:nvSpPr>
        <p:spPr>
          <a:xfrm>
            <a:off x="4338393" y="5328711"/>
            <a:ext cx="2956764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Request early </a:t>
            </a:r>
          </a:p>
          <a:p>
            <a:r>
              <a:rPr 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payment discounts</a:t>
            </a:r>
          </a:p>
          <a:p>
            <a:endParaRPr lang="en-US" sz="2000" b="1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BEC4038-5885-479C-B409-45908C4191D9}"/>
              </a:ext>
            </a:extLst>
          </p:cNvPr>
          <p:cNvSpPr txBox="1"/>
          <p:nvPr/>
        </p:nvSpPr>
        <p:spPr>
          <a:xfrm>
            <a:off x="8817858" y="5328711"/>
            <a:ext cx="3164592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Supply Chain Finance/ Dynamic Discounting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10DFC0B-51D7-41CC-A123-102CF96401E0}"/>
              </a:ext>
            </a:extLst>
          </p:cNvPr>
          <p:cNvSpPr txBox="1"/>
          <p:nvPr/>
        </p:nvSpPr>
        <p:spPr>
          <a:xfrm>
            <a:off x="2066925" y="1636929"/>
            <a:ext cx="3746782" cy="12618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Offer terms based on payment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Virtual Card: 15-20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ACH: 25-30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Check: 45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78D0252-768D-45B4-B8B0-ACD0A0F27A88}"/>
              </a:ext>
            </a:extLst>
          </p:cNvPr>
          <p:cNvSpPr txBox="1"/>
          <p:nvPr/>
        </p:nvSpPr>
        <p:spPr>
          <a:xfrm>
            <a:off x="6571944" y="1719043"/>
            <a:ext cx="3746782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Coordinate efforts with Purchasing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Incorporate payment options into the bid process</a:t>
            </a:r>
            <a:endParaRPr lang="en-US" sz="1050" dirty="0">
              <a:solidFill>
                <a:srgbClr val="000000">
                  <a:lumMod val="65000"/>
                  <a:lumOff val="35000"/>
                </a:srgbClr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955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1689233" y="1826769"/>
            <a:ext cx="2537035" cy="982210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Work with Purchasing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7"/>
          </p:nvPr>
        </p:nvSpPr>
        <p:spPr>
          <a:xfrm>
            <a:off x="9133577" y="1874726"/>
            <a:ext cx="2576688" cy="98221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Streamline approval process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>
          <a:xfrm>
            <a:off x="5574413" y="1874726"/>
            <a:ext cx="2471579" cy="982210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Look on </a:t>
            </a:r>
            <a:b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invoices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Early Pay Discounts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96711" y="1943375"/>
            <a:ext cx="609268" cy="609268"/>
            <a:chOff x="620486" y="2019300"/>
            <a:chExt cx="990600" cy="990600"/>
          </a:xfrm>
        </p:grpSpPr>
        <p:sp>
          <p:nvSpPr>
            <p:cNvPr id="10" name="Oval 9"/>
            <p:cNvSpPr/>
            <p:nvPr/>
          </p:nvSpPr>
          <p:spPr>
            <a:xfrm>
              <a:off x="620486" y="2019300"/>
              <a:ext cx="990600" cy="990600"/>
            </a:xfrm>
            <a:prstGeom prst="ellipse">
              <a:avLst/>
            </a:prstGeom>
            <a:solidFill>
              <a:srgbClr val="0066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2000000000000000000" pitchFamily="2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14" y="2203623"/>
              <a:ext cx="443486" cy="621946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8322217" y="1991332"/>
            <a:ext cx="609268" cy="609268"/>
            <a:chOff x="8045992" y="2067257"/>
            <a:chExt cx="990600" cy="99060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3" name="Oval 12"/>
            <p:cNvSpPr/>
            <p:nvPr/>
          </p:nvSpPr>
          <p:spPr>
            <a:xfrm>
              <a:off x="8045992" y="2067257"/>
              <a:ext cx="990600" cy="990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2000000000000000000" pitchFamily="2" charset="0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6320" y="2251580"/>
              <a:ext cx="443486" cy="621946"/>
            </a:xfrm>
            <a:prstGeom prst="rect">
              <a:avLst/>
            </a:prstGeom>
            <a:grpFill/>
          </p:spPr>
        </p:pic>
      </p:grpSp>
      <p:grpSp>
        <p:nvGrpSpPr>
          <p:cNvPr id="16" name="Group 15"/>
          <p:cNvGrpSpPr/>
          <p:nvPr/>
        </p:nvGrpSpPr>
        <p:grpSpPr>
          <a:xfrm>
            <a:off x="4769191" y="1991332"/>
            <a:ext cx="609268" cy="609268"/>
            <a:chOff x="4356319" y="2067257"/>
            <a:chExt cx="990600" cy="990600"/>
          </a:xfrm>
        </p:grpSpPr>
        <p:sp>
          <p:nvSpPr>
            <p:cNvPr id="17" name="Oval 16"/>
            <p:cNvSpPr/>
            <p:nvPr/>
          </p:nvSpPr>
          <p:spPr>
            <a:xfrm>
              <a:off x="4356319" y="2067257"/>
              <a:ext cx="990600" cy="990600"/>
            </a:xfrm>
            <a:prstGeom prst="ellipse">
              <a:avLst/>
            </a:prstGeom>
            <a:solidFill>
              <a:srgbClr val="77BC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" panose="02000000000000000000" pitchFamily="2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6647" y="2251580"/>
              <a:ext cx="443486" cy="621946"/>
            </a:xfrm>
            <a:prstGeom prst="rect">
              <a:avLst/>
            </a:prstGeom>
          </p:spPr>
        </p:pic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1CB19056-6BBB-4C5B-ABA6-C300A3A09F9B}"/>
              </a:ext>
            </a:extLst>
          </p:cNvPr>
          <p:cNvSpPr/>
          <p:nvPr/>
        </p:nvSpPr>
        <p:spPr>
          <a:xfrm>
            <a:off x="609600" y="3130476"/>
            <a:ext cx="10987312" cy="287229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C48014F-48E5-487C-90D7-0080544B989C}"/>
              </a:ext>
            </a:extLst>
          </p:cNvPr>
          <p:cNvSpPr txBox="1">
            <a:spLocks/>
          </p:cNvSpPr>
          <p:nvPr/>
        </p:nvSpPr>
        <p:spPr>
          <a:xfrm>
            <a:off x="4885710" y="3011612"/>
            <a:ext cx="2435091" cy="38974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200" b="1" kern="1200">
                <a:solidFill>
                  <a:srgbClr val="006647"/>
                </a:solidFill>
                <a:latin typeface="Poppins Medium" panose="02000000000000000000" pitchFamily="2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>
                <a:solidFill>
                  <a:schemeClr val="accent3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Example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EC42B5E-6083-4A76-936C-0973C7A8C839}"/>
              </a:ext>
            </a:extLst>
          </p:cNvPr>
          <p:cNvSpPr/>
          <p:nvPr/>
        </p:nvSpPr>
        <p:spPr>
          <a:xfrm>
            <a:off x="723900" y="3642052"/>
            <a:ext cx="107823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2/10 NET 30 term is equivalent to a 36% annual </a:t>
            </a:r>
            <a:r>
              <a:rPr lang="en-US" sz="2400" b="1" dirty="0" err="1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RoR</a:t>
            </a:r>
            <a:endParaRPr lang="en-US" sz="2400" b="1" dirty="0">
              <a:solidFill>
                <a:srgbClr val="000000">
                  <a:lumMod val="65000"/>
                  <a:lumOff val="35000"/>
                </a:srgbClr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742950" lvl="1" indent="-285750" algn="ctr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$1000 </a:t>
            </a:r>
            <a:r>
              <a:rPr lang="en-US" sz="20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inv</a:t>
            </a: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 </a:t>
            </a: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 ($20/$980) * (360/20) = 36.7%</a:t>
            </a:r>
          </a:p>
          <a:p>
            <a:pPr marL="742950" lvl="1" indent="-285750" algn="ctr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Factor in cost of funds if needed</a:t>
            </a:r>
          </a:p>
          <a:p>
            <a:pPr lvl="1" algn="ctr">
              <a:defRPr/>
            </a:pP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algn="ctr">
              <a:defRPr/>
            </a:pPr>
            <a:r>
              <a:rPr lang="en-US" sz="2400" b="1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~10% of spend is discount eligible</a:t>
            </a:r>
          </a:p>
          <a:p>
            <a:pPr marL="742950" lvl="1" indent="-285750" algn="ctr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$50MM * 10% * 2% = $100,000 savings!</a:t>
            </a:r>
          </a:p>
        </p:txBody>
      </p:sp>
    </p:spTree>
    <p:extLst>
      <p:ext uri="{BB962C8B-B14F-4D97-AF65-F5344CB8AC3E}">
        <p14:creationId xmlns:p14="http://schemas.microsoft.com/office/powerpoint/2010/main" val="4279680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C7846-33B6-401F-B959-8F12B862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Ongoing Review/Supplier Interaction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A5DD4CE-0372-43F3-A045-CEAB253E6171}"/>
              </a:ext>
            </a:extLst>
          </p:cNvPr>
          <p:cNvGrpSpPr/>
          <p:nvPr/>
        </p:nvGrpSpPr>
        <p:grpSpPr>
          <a:xfrm>
            <a:off x="624998" y="1947502"/>
            <a:ext cx="226504" cy="918208"/>
            <a:chOff x="1417739" y="1590100"/>
            <a:chExt cx="226504" cy="91820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8F09AE6-34BF-4076-9068-91F054DFBB3B}"/>
                </a:ext>
              </a:extLst>
            </p:cNvPr>
            <p:cNvSpPr/>
            <p:nvPr/>
          </p:nvSpPr>
          <p:spPr>
            <a:xfrm>
              <a:off x="1417739" y="1590100"/>
              <a:ext cx="226504" cy="2265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F154C41-3D52-4C12-A795-1711EEE85BBB}"/>
                </a:ext>
              </a:extLst>
            </p:cNvPr>
            <p:cNvCxnSpPr>
              <a:stCxn id="36" idx="4"/>
            </p:cNvCxnSpPr>
            <p:nvPr/>
          </p:nvCxnSpPr>
          <p:spPr>
            <a:xfrm>
              <a:off x="1530991" y="1816604"/>
              <a:ext cx="0" cy="691704"/>
            </a:xfrm>
            <a:prstGeom prst="line">
              <a:avLst/>
            </a:prstGeom>
            <a:grpFill/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D6AEB45-B85B-49F9-B05C-77C77E5BEE86}"/>
              </a:ext>
            </a:extLst>
          </p:cNvPr>
          <p:cNvGrpSpPr/>
          <p:nvPr/>
        </p:nvGrpSpPr>
        <p:grpSpPr>
          <a:xfrm rot="10800000">
            <a:off x="2681507" y="5098521"/>
            <a:ext cx="226504" cy="918208"/>
            <a:chOff x="1417739" y="1590100"/>
            <a:chExt cx="226504" cy="918208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6213607-05C4-4FE0-B135-5371B97952C3}"/>
                </a:ext>
              </a:extLst>
            </p:cNvPr>
            <p:cNvSpPr/>
            <p:nvPr/>
          </p:nvSpPr>
          <p:spPr>
            <a:xfrm>
              <a:off x="1417739" y="1590100"/>
              <a:ext cx="226504" cy="226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761DE86-E943-41F2-A0B1-15529FF43095}"/>
                </a:ext>
              </a:extLst>
            </p:cNvPr>
            <p:cNvCxnSpPr>
              <a:stCxn id="41" idx="4"/>
            </p:cNvCxnSpPr>
            <p:nvPr/>
          </p:nvCxnSpPr>
          <p:spPr>
            <a:xfrm>
              <a:off x="1530991" y="1816604"/>
              <a:ext cx="0" cy="691704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A63401A-3EDD-43E8-A2BC-9C3D22AE5563}"/>
              </a:ext>
            </a:extLst>
          </p:cNvPr>
          <p:cNvGrpSpPr/>
          <p:nvPr/>
        </p:nvGrpSpPr>
        <p:grpSpPr>
          <a:xfrm>
            <a:off x="4800063" y="1980605"/>
            <a:ext cx="226504" cy="918208"/>
            <a:chOff x="1417739" y="1590100"/>
            <a:chExt cx="226504" cy="918208"/>
          </a:xfrm>
          <a:solidFill>
            <a:schemeClr val="accent2"/>
          </a:solidFill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975648F-470D-4DA3-9D37-0F2E82A51678}"/>
                </a:ext>
              </a:extLst>
            </p:cNvPr>
            <p:cNvSpPr/>
            <p:nvPr/>
          </p:nvSpPr>
          <p:spPr>
            <a:xfrm>
              <a:off x="1417739" y="1590100"/>
              <a:ext cx="226504" cy="2265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5577D0C-E3B5-459B-8501-760DB94E2F32}"/>
                </a:ext>
              </a:extLst>
            </p:cNvPr>
            <p:cNvCxnSpPr>
              <a:stCxn id="44" idx="4"/>
            </p:cNvCxnSpPr>
            <p:nvPr/>
          </p:nvCxnSpPr>
          <p:spPr>
            <a:xfrm>
              <a:off x="1530991" y="1816604"/>
              <a:ext cx="0" cy="691704"/>
            </a:xfrm>
            <a:prstGeom prst="line">
              <a:avLst/>
            </a:prstGeom>
            <a:grpFill/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1A8705-82BD-43CF-84EA-2A17EE0E5825}"/>
              </a:ext>
            </a:extLst>
          </p:cNvPr>
          <p:cNvGrpSpPr/>
          <p:nvPr/>
        </p:nvGrpSpPr>
        <p:grpSpPr>
          <a:xfrm rot="10800000">
            <a:off x="6922383" y="5098521"/>
            <a:ext cx="226504" cy="918208"/>
            <a:chOff x="1417739" y="1590100"/>
            <a:chExt cx="226504" cy="918208"/>
          </a:xfrm>
          <a:solidFill>
            <a:schemeClr val="accent1"/>
          </a:solidFill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D6C68DF-5C40-4221-A116-F82385D88EDB}"/>
                </a:ext>
              </a:extLst>
            </p:cNvPr>
            <p:cNvSpPr/>
            <p:nvPr/>
          </p:nvSpPr>
          <p:spPr>
            <a:xfrm>
              <a:off x="1417739" y="1590100"/>
              <a:ext cx="226504" cy="2265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34588AB-FEDD-407C-B6D8-F4DED19697E4}"/>
                </a:ext>
              </a:extLst>
            </p:cNvPr>
            <p:cNvCxnSpPr>
              <a:stCxn id="47" idx="4"/>
            </p:cNvCxnSpPr>
            <p:nvPr/>
          </p:nvCxnSpPr>
          <p:spPr>
            <a:xfrm>
              <a:off x="1530991" y="1816604"/>
              <a:ext cx="0" cy="69170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ED6643D-7A03-4EB8-83DB-F66559D69E90}"/>
              </a:ext>
            </a:extLst>
          </p:cNvPr>
          <p:cNvSpPr txBox="1"/>
          <p:nvPr/>
        </p:nvSpPr>
        <p:spPr>
          <a:xfrm>
            <a:off x="3114908" y="5231851"/>
            <a:ext cx="2571517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Engage purchasing, discuss options early in the process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10DFC0B-51D7-41CC-A123-102CF96401E0}"/>
              </a:ext>
            </a:extLst>
          </p:cNvPr>
          <p:cNvSpPr txBox="1"/>
          <p:nvPr/>
        </p:nvSpPr>
        <p:spPr>
          <a:xfrm>
            <a:off x="1127527" y="1947502"/>
            <a:ext cx="2765206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Prioritize your payment methods and incentives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293F4A3-608A-4189-BA23-5C6EB2D61D3E}"/>
              </a:ext>
            </a:extLst>
          </p:cNvPr>
          <p:cNvGrpSpPr/>
          <p:nvPr/>
        </p:nvGrpSpPr>
        <p:grpSpPr>
          <a:xfrm>
            <a:off x="609601" y="2991987"/>
            <a:ext cx="10987312" cy="2013359"/>
            <a:chOff x="564850" y="2995829"/>
            <a:chExt cx="10486897" cy="201335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FA22F3C-44B3-4D32-818D-605759C4D3FC}"/>
                </a:ext>
              </a:extLst>
            </p:cNvPr>
            <p:cNvGrpSpPr/>
            <p:nvPr/>
          </p:nvGrpSpPr>
          <p:grpSpPr>
            <a:xfrm>
              <a:off x="564850" y="2995830"/>
              <a:ext cx="8512476" cy="2013358"/>
              <a:chOff x="564849" y="2995830"/>
              <a:chExt cx="9876639" cy="2013358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0EEF3AAA-2124-41FF-AE96-3695139E784C}"/>
                  </a:ext>
                </a:extLst>
              </p:cNvPr>
              <p:cNvSpPr/>
              <p:nvPr/>
            </p:nvSpPr>
            <p:spPr>
              <a:xfrm>
                <a:off x="564849" y="2995830"/>
                <a:ext cx="3004151" cy="2013358"/>
              </a:xfrm>
              <a:custGeom>
                <a:avLst/>
                <a:gdLst>
                  <a:gd name="connsiteX0" fmla="*/ 59390 w 1984156"/>
                  <a:gd name="connsiteY0" fmla="*/ 0 h 2115128"/>
                  <a:gd name="connsiteX1" fmla="*/ 1455374 w 1984156"/>
                  <a:gd name="connsiteY1" fmla="*/ 0 h 2115128"/>
                  <a:gd name="connsiteX2" fmla="*/ 1984156 w 1984156"/>
                  <a:gd name="connsiteY2" fmla="*/ 1057564 h 2115128"/>
                  <a:gd name="connsiteX3" fmla="*/ 1455374 w 1984156"/>
                  <a:gd name="connsiteY3" fmla="*/ 2115128 h 2115128"/>
                  <a:gd name="connsiteX4" fmla="*/ 59390 w 1984156"/>
                  <a:gd name="connsiteY4" fmla="*/ 2115128 h 2115128"/>
                  <a:gd name="connsiteX5" fmla="*/ 0 w 1984156"/>
                  <a:gd name="connsiteY5" fmla="*/ 1996348 h 2115128"/>
                  <a:gd name="connsiteX6" fmla="*/ 469392 w 1984156"/>
                  <a:gd name="connsiteY6" fmla="*/ 1057564 h 2115128"/>
                  <a:gd name="connsiteX7" fmla="*/ 0 w 1984156"/>
                  <a:gd name="connsiteY7" fmla="*/ 118780 h 2115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4156" h="2115128">
                    <a:moveTo>
                      <a:pt x="59390" y="0"/>
                    </a:moveTo>
                    <a:lnTo>
                      <a:pt x="1455374" y="0"/>
                    </a:lnTo>
                    <a:lnTo>
                      <a:pt x="1984156" y="1057564"/>
                    </a:lnTo>
                    <a:lnTo>
                      <a:pt x="1455374" y="2115128"/>
                    </a:lnTo>
                    <a:lnTo>
                      <a:pt x="59390" y="2115128"/>
                    </a:lnTo>
                    <a:lnTo>
                      <a:pt x="0" y="1996348"/>
                    </a:lnTo>
                    <a:lnTo>
                      <a:pt x="469392" y="1057564"/>
                    </a:lnTo>
                    <a:lnTo>
                      <a:pt x="0" y="11878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C70072D3-4472-4405-93AF-E6DA1EF365BB}"/>
                  </a:ext>
                </a:extLst>
              </p:cNvPr>
              <p:cNvSpPr/>
              <p:nvPr/>
            </p:nvSpPr>
            <p:spPr>
              <a:xfrm>
                <a:off x="2855678" y="2995830"/>
                <a:ext cx="3004151" cy="2013358"/>
              </a:xfrm>
              <a:custGeom>
                <a:avLst/>
                <a:gdLst>
                  <a:gd name="connsiteX0" fmla="*/ 59390 w 1984156"/>
                  <a:gd name="connsiteY0" fmla="*/ 0 h 2115128"/>
                  <a:gd name="connsiteX1" fmla="*/ 1455374 w 1984156"/>
                  <a:gd name="connsiteY1" fmla="*/ 0 h 2115128"/>
                  <a:gd name="connsiteX2" fmla="*/ 1984156 w 1984156"/>
                  <a:gd name="connsiteY2" fmla="*/ 1057564 h 2115128"/>
                  <a:gd name="connsiteX3" fmla="*/ 1455374 w 1984156"/>
                  <a:gd name="connsiteY3" fmla="*/ 2115128 h 2115128"/>
                  <a:gd name="connsiteX4" fmla="*/ 59390 w 1984156"/>
                  <a:gd name="connsiteY4" fmla="*/ 2115128 h 2115128"/>
                  <a:gd name="connsiteX5" fmla="*/ 0 w 1984156"/>
                  <a:gd name="connsiteY5" fmla="*/ 1996348 h 2115128"/>
                  <a:gd name="connsiteX6" fmla="*/ 469392 w 1984156"/>
                  <a:gd name="connsiteY6" fmla="*/ 1057564 h 2115128"/>
                  <a:gd name="connsiteX7" fmla="*/ 0 w 1984156"/>
                  <a:gd name="connsiteY7" fmla="*/ 118780 h 2115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4156" h="2115128">
                    <a:moveTo>
                      <a:pt x="59390" y="0"/>
                    </a:moveTo>
                    <a:lnTo>
                      <a:pt x="1455374" y="0"/>
                    </a:lnTo>
                    <a:lnTo>
                      <a:pt x="1984156" y="1057564"/>
                    </a:lnTo>
                    <a:lnTo>
                      <a:pt x="1455374" y="2115128"/>
                    </a:lnTo>
                    <a:lnTo>
                      <a:pt x="59390" y="2115128"/>
                    </a:lnTo>
                    <a:lnTo>
                      <a:pt x="0" y="1996348"/>
                    </a:lnTo>
                    <a:lnTo>
                      <a:pt x="469392" y="1057564"/>
                    </a:lnTo>
                    <a:lnTo>
                      <a:pt x="0" y="118780"/>
                    </a:lnTo>
                    <a:close/>
                  </a:path>
                </a:pathLst>
              </a:custGeom>
              <a:solidFill>
                <a:srgbClr val="78BE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9C68AC8B-42B1-42E8-8897-FE66AFEF4F6E}"/>
                  </a:ext>
                </a:extLst>
              </p:cNvPr>
              <p:cNvSpPr/>
              <p:nvPr/>
            </p:nvSpPr>
            <p:spPr>
              <a:xfrm>
                <a:off x="5146509" y="2995830"/>
                <a:ext cx="3004151" cy="2013358"/>
              </a:xfrm>
              <a:custGeom>
                <a:avLst/>
                <a:gdLst>
                  <a:gd name="connsiteX0" fmla="*/ 59390 w 1984156"/>
                  <a:gd name="connsiteY0" fmla="*/ 0 h 2115128"/>
                  <a:gd name="connsiteX1" fmla="*/ 1455374 w 1984156"/>
                  <a:gd name="connsiteY1" fmla="*/ 0 h 2115128"/>
                  <a:gd name="connsiteX2" fmla="*/ 1984156 w 1984156"/>
                  <a:gd name="connsiteY2" fmla="*/ 1057564 h 2115128"/>
                  <a:gd name="connsiteX3" fmla="*/ 1455374 w 1984156"/>
                  <a:gd name="connsiteY3" fmla="*/ 2115128 h 2115128"/>
                  <a:gd name="connsiteX4" fmla="*/ 59390 w 1984156"/>
                  <a:gd name="connsiteY4" fmla="*/ 2115128 h 2115128"/>
                  <a:gd name="connsiteX5" fmla="*/ 0 w 1984156"/>
                  <a:gd name="connsiteY5" fmla="*/ 1996348 h 2115128"/>
                  <a:gd name="connsiteX6" fmla="*/ 469392 w 1984156"/>
                  <a:gd name="connsiteY6" fmla="*/ 1057564 h 2115128"/>
                  <a:gd name="connsiteX7" fmla="*/ 0 w 1984156"/>
                  <a:gd name="connsiteY7" fmla="*/ 118780 h 2115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4156" h="2115128">
                    <a:moveTo>
                      <a:pt x="59390" y="0"/>
                    </a:moveTo>
                    <a:lnTo>
                      <a:pt x="1455374" y="0"/>
                    </a:lnTo>
                    <a:lnTo>
                      <a:pt x="1984156" y="1057564"/>
                    </a:lnTo>
                    <a:lnTo>
                      <a:pt x="1455374" y="2115128"/>
                    </a:lnTo>
                    <a:lnTo>
                      <a:pt x="59390" y="2115128"/>
                    </a:lnTo>
                    <a:lnTo>
                      <a:pt x="0" y="1996348"/>
                    </a:lnTo>
                    <a:lnTo>
                      <a:pt x="469392" y="1057564"/>
                    </a:lnTo>
                    <a:lnTo>
                      <a:pt x="0" y="118780"/>
                    </a:lnTo>
                    <a:close/>
                  </a:path>
                </a:pathLst>
              </a:custGeom>
              <a:solidFill>
                <a:srgbClr val="006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A2DD5497-09A9-4974-B16C-25CACF78A7A1}"/>
                  </a:ext>
                </a:extLst>
              </p:cNvPr>
              <p:cNvSpPr/>
              <p:nvPr/>
            </p:nvSpPr>
            <p:spPr>
              <a:xfrm>
                <a:off x="7437337" y="2995830"/>
                <a:ext cx="3004151" cy="2013358"/>
              </a:xfrm>
              <a:custGeom>
                <a:avLst/>
                <a:gdLst>
                  <a:gd name="connsiteX0" fmla="*/ 59390 w 1984156"/>
                  <a:gd name="connsiteY0" fmla="*/ 0 h 2115128"/>
                  <a:gd name="connsiteX1" fmla="*/ 1455374 w 1984156"/>
                  <a:gd name="connsiteY1" fmla="*/ 0 h 2115128"/>
                  <a:gd name="connsiteX2" fmla="*/ 1984156 w 1984156"/>
                  <a:gd name="connsiteY2" fmla="*/ 1057564 h 2115128"/>
                  <a:gd name="connsiteX3" fmla="*/ 1455374 w 1984156"/>
                  <a:gd name="connsiteY3" fmla="*/ 2115128 h 2115128"/>
                  <a:gd name="connsiteX4" fmla="*/ 59390 w 1984156"/>
                  <a:gd name="connsiteY4" fmla="*/ 2115128 h 2115128"/>
                  <a:gd name="connsiteX5" fmla="*/ 0 w 1984156"/>
                  <a:gd name="connsiteY5" fmla="*/ 1996348 h 2115128"/>
                  <a:gd name="connsiteX6" fmla="*/ 469392 w 1984156"/>
                  <a:gd name="connsiteY6" fmla="*/ 1057564 h 2115128"/>
                  <a:gd name="connsiteX7" fmla="*/ 0 w 1984156"/>
                  <a:gd name="connsiteY7" fmla="*/ 118780 h 2115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4156" h="2115128">
                    <a:moveTo>
                      <a:pt x="59390" y="0"/>
                    </a:moveTo>
                    <a:lnTo>
                      <a:pt x="1455374" y="0"/>
                    </a:lnTo>
                    <a:lnTo>
                      <a:pt x="1984156" y="1057564"/>
                    </a:lnTo>
                    <a:lnTo>
                      <a:pt x="1455374" y="2115128"/>
                    </a:lnTo>
                    <a:lnTo>
                      <a:pt x="59390" y="2115128"/>
                    </a:lnTo>
                    <a:lnTo>
                      <a:pt x="0" y="1996348"/>
                    </a:lnTo>
                    <a:lnTo>
                      <a:pt x="469392" y="1057564"/>
                    </a:lnTo>
                    <a:lnTo>
                      <a:pt x="0" y="1187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/>
              </a:p>
            </p:txBody>
          </p:sp>
        </p:grp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68674CA-76CE-4CC8-8084-D9C3DC1537A5}"/>
                </a:ext>
              </a:extLst>
            </p:cNvPr>
            <p:cNvSpPr/>
            <p:nvPr/>
          </p:nvSpPr>
          <p:spPr>
            <a:xfrm>
              <a:off x="8462530" y="2995829"/>
              <a:ext cx="2589217" cy="2013358"/>
            </a:xfrm>
            <a:custGeom>
              <a:avLst/>
              <a:gdLst>
                <a:gd name="connsiteX0" fmla="*/ 59390 w 1984156"/>
                <a:gd name="connsiteY0" fmla="*/ 0 h 2115128"/>
                <a:gd name="connsiteX1" fmla="*/ 1455374 w 1984156"/>
                <a:gd name="connsiteY1" fmla="*/ 0 h 2115128"/>
                <a:gd name="connsiteX2" fmla="*/ 1984156 w 1984156"/>
                <a:gd name="connsiteY2" fmla="*/ 1057564 h 2115128"/>
                <a:gd name="connsiteX3" fmla="*/ 1455374 w 1984156"/>
                <a:gd name="connsiteY3" fmla="*/ 2115128 h 2115128"/>
                <a:gd name="connsiteX4" fmla="*/ 59390 w 1984156"/>
                <a:gd name="connsiteY4" fmla="*/ 2115128 h 2115128"/>
                <a:gd name="connsiteX5" fmla="*/ 0 w 1984156"/>
                <a:gd name="connsiteY5" fmla="*/ 1996348 h 2115128"/>
                <a:gd name="connsiteX6" fmla="*/ 469392 w 1984156"/>
                <a:gd name="connsiteY6" fmla="*/ 1057564 h 2115128"/>
                <a:gd name="connsiteX7" fmla="*/ 0 w 1984156"/>
                <a:gd name="connsiteY7" fmla="*/ 118780 h 2115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4156" h="2115128">
                  <a:moveTo>
                    <a:pt x="59390" y="0"/>
                  </a:moveTo>
                  <a:lnTo>
                    <a:pt x="1455374" y="0"/>
                  </a:lnTo>
                  <a:lnTo>
                    <a:pt x="1984156" y="1057564"/>
                  </a:lnTo>
                  <a:lnTo>
                    <a:pt x="1455374" y="2115128"/>
                  </a:lnTo>
                  <a:lnTo>
                    <a:pt x="59390" y="2115128"/>
                  </a:lnTo>
                  <a:lnTo>
                    <a:pt x="0" y="1996348"/>
                  </a:lnTo>
                  <a:lnTo>
                    <a:pt x="469392" y="1057564"/>
                  </a:lnTo>
                  <a:lnTo>
                    <a:pt x="0" y="11878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C42A26C-10FA-4146-BD2A-129ED48F7E92}"/>
              </a:ext>
            </a:extLst>
          </p:cNvPr>
          <p:cNvGrpSpPr/>
          <p:nvPr/>
        </p:nvGrpSpPr>
        <p:grpSpPr>
          <a:xfrm>
            <a:off x="8884143" y="1980605"/>
            <a:ext cx="226504" cy="918208"/>
            <a:chOff x="1417739" y="1590100"/>
            <a:chExt cx="226504" cy="91820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26FB67EF-3BB6-4FDC-8291-BE01972ADABF}"/>
                </a:ext>
              </a:extLst>
            </p:cNvPr>
            <p:cNvSpPr/>
            <p:nvPr/>
          </p:nvSpPr>
          <p:spPr>
            <a:xfrm>
              <a:off x="1417739" y="1590100"/>
              <a:ext cx="226504" cy="2265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D33DD028-32CF-4E77-B305-2C15F5482310}"/>
                </a:ext>
              </a:extLst>
            </p:cNvPr>
            <p:cNvCxnSpPr>
              <a:stCxn id="54" idx="4"/>
            </p:cNvCxnSpPr>
            <p:nvPr/>
          </p:nvCxnSpPr>
          <p:spPr>
            <a:xfrm>
              <a:off x="1530991" y="1816604"/>
              <a:ext cx="0" cy="691704"/>
            </a:xfrm>
            <a:prstGeom prst="line">
              <a:avLst/>
            </a:prstGeom>
            <a:grpFill/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BFCA199D-A4DE-43C5-91C3-0B786E480A01}"/>
              </a:ext>
            </a:extLst>
          </p:cNvPr>
          <p:cNvSpPr txBox="1"/>
          <p:nvPr/>
        </p:nvSpPr>
        <p:spPr>
          <a:xfrm>
            <a:off x="5302591" y="1962891"/>
            <a:ext cx="2907959" cy="80021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Acceptance </a:t>
            </a:r>
          </a:p>
          <a:p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methods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Continuous calling efforts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3FA3154-D582-42DA-8D52-B3669A4726AC}"/>
              </a:ext>
            </a:extLst>
          </p:cNvPr>
          <p:cNvSpPr txBox="1"/>
          <p:nvPr/>
        </p:nvSpPr>
        <p:spPr>
          <a:xfrm>
            <a:off x="7355783" y="5411303"/>
            <a:ext cx="2893117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b="1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Work with a partner to help with discussions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A998A9-ADE9-43D9-916A-E40950A40141}"/>
              </a:ext>
            </a:extLst>
          </p:cNvPr>
          <p:cNvSpPr txBox="1"/>
          <p:nvPr/>
        </p:nvSpPr>
        <p:spPr>
          <a:xfrm>
            <a:off x="9357127" y="1980605"/>
            <a:ext cx="2549123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Maintain healthy supplier relationships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33461B5-81E9-4306-BA2F-27C512930794}"/>
              </a:ext>
            </a:extLst>
          </p:cNvPr>
          <p:cNvGrpSpPr/>
          <p:nvPr/>
        </p:nvGrpSpPr>
        <p:grpSpPr>
          <a:xfrm>
            <a:off x="1594268" y="3402290"/>
            <a:ext cx="8918897" cy="1025033"/>
            <a:chOff x="1695788" y="3561936"/>
            <a:chExt cx="6681263" cy="767866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7AE3E78-26BA-4167-8A6F-76804D7FB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5788" y="3690394"/>
              <a:ext cx="603462" cy="639408"/>
            </a:xfrm>
            <a:prstGeom prst="rect">
              <a:avLst/>
            </a:prstGeom>
          </p:spPr>
        </p:pic>
        <p:sp>
          <p:nvSpPr>
            <p:cNvPr id="60" name="Freeform 97">
              <a:extLst>
                <a:ext uri="{FF2B5EF4-FFF2-40B4-BE49-F238E27FC236}">
                  <a16:creationId xmlns:a16="http://schemas.microsoft.com/office/drawing/2014/main" id="{51FFB6B5-61BB-448A-BF00-169662F7E7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4346" y="3608888"/>
              <a:ext cx="659084" cy="630936"/>
            </a:xfrm>
            <a:custGeom>
              <a:avLst/>
              <a:gdLst>
                <a:gd name="T0" fmla="*/ 594 w 638"/>
                <a:gd name="T1" fmla="*/ 449 h 612"/>
                <a:gd name="T2" fmla="*/ 514 w 638"/>
                <a:gd name="T3" fmla="*/ 183 h 612"/>
                <a:gd name="T4" fmla="*/ 494 w 638"/>
                <a:gd name="T5" fmla="*/ 131 h 612"/>
                <a:gd name="T6" fmla="*/ 554 w 638"/>
                <a:gd name="T7" fmla="*/ 99 h 612"/>
                <a:gd name="T8" fmla="*/ 522 w 638"/>
                <a:gd name="T9" fmla="*/ 0 h 612"/>
                <a:gd name="T10" fmla="*/ 237 w 638"/>
                <a:gd name="T11" fmla="*/ 32 h 612"/>
                <a:gd name="T12" fmla="*/ 269 w 638"/>
                <a:gd name="T13" fmla="*/ 131 h 612"/>
                <a:gd name="T14" fmla="*/ 433 w 638"/>
                <a:gd name="T15" fmla="*/ 183 h 612"/>
                <a:gd name="T16" fmla="*/ 95 w 638"/>
                <a:gd name="T17" fmla="*/ 205 h 612"/>
                <a:gd name="T18" fmla="*/ 35 w 638"/>
                <a:gd name="T19" fmla="*/ 449 h 612"/>
                <a:gd name="T20" fmla="*/ 0 w 638"/>
                <a:gd name="T21" fmla="*/ 578 h 612"/>
                <a:gd name="T22" fmla="*/ 604 w 638"/>
                <a:gd name="T23" fmla="*/ 612 h 612"/>
                <a:gd name="T24" fmla="*/ 638 w 638"/>
                <a:gd name="T25" fmla="*/ 484 h 612"/>
                <a:gd name="T26" fmla="*/ 251 w 638"/>
                <a:gd name="T27" fmla="*/ 99 h 612"/>
                <a:gd name="T28" fmla="*/ 269 w 638"/>
                <a:gd name="T29" fmla="*/ 14 h 612"/>
                <a:gd name="T30" fmla="*/ 540 w 638"/>
                <a:gd name="T31" fmla="*/ 32 h 612"/>
                <a:gd name="T32" fmla="*/ 522 w 638"/>
                <a:gd name="T33" fmla="*/ 117 h 612"/>
                <a:gd name="T34" fmla="*/ 251 w 638"/>
                <a:gd name="T35" fmla="*/ 99 h 612"/>
                <a:gd name="T36" fmla="*/ 480 w 638"/>
                <a:gd name="T37" fmla="*/ 131 h 612"/>
                <a:gd name="T38" fmla="*/ 447 w 638"/>
                <a:gd name="T39" fmla="*/ 183 h 612"/>
                <a:gd name="T40" fmla="*/ 624 w 638"/>
                <a:gd name="T41" fmla="*/ 578 h 612"/>
                <a:gd name="T42" fmla="*/ 35 w 638"/>
                <a:gd name="T43" fmla="*/ 598 h 612"/>
                <a:gd name="T44" fmla="*/ 14 w 638"/>
                <a:gd name="T45" fmla="*/ 484 h 612"/>
                <a:gd name="T46" fmla="*/ 50 w 638"/>
                <a:gd name="T47" fmla="*/ 463 h 612"/>
                <a:gd name="T48" fmla="*/ 109 w 638"/>
                <a:gd name="T49" fmla="*/ 208 h 612"/>
                <a:gd name="T50" fmla="*/ 514 w 638"/>
                <a:gd name="T51" fmla="*/ 197 h 612"/>
                <a:gd name="T52" fmla="*/ 581 w 638"/>
                <a:gd name="T53" fmla="*/ 458 h 612"/>
                <a:gd name="T54" fmla="*/ 604 w 638"/>
                <a:gd name="T55" fmla="*/ 463 h 612"/>
                <a:gd name="T56" fmla="*/ 624 w 638"/>
                <a:gd name="T57" fmla="*/ 578 h 612"/>
                <a:gd name="T58" fmla="*/ 513 w 638"/>
                <a:gd name="T59" fmla="*/ 378 h 612"/>
                <a:gd name="T60" fmla="*/ 528 w 638"/>
                <a:gd name="T61" fmla="*/ 360 h 612"/>
                <a:gd name="T62" fmla="*/ 492 w 638"/>
                <a:gd name="T63" fmla="*/ 223 h 612"/>
                <a:gd name="T64" fmla="*/ 297 w 638"/>
                <a:gd name="T65" fmla="*/ 238 h 612"/>
                <a:gd name="T66" fmla="*/ 300 w 638"/>
                <a:gd name="T67" fmla="*/ 373 h 612"/>
                <a:gd name="T68" fmla="*/ 311 w 638"/>
                <a:gd name="T69" fmla="*/ 238 h 612"/>
                <a:gd name="T70" fmla="*/ 492 w 638"/>
                <a:gd name="T71" fmla="*/ 237 h 612"/>
                <a:gd name="T72" fmla="*/ 515 w 638"/>
                <a:gd name="T73" fmla="*/ 362 h 612"/>
                <a:gd name="T74" fmla="*/ 513 w 638"/>
                <a:gd name="T75" fmla="*/ 364 h 612"/>
                <a:gd name="T76" fmla="*/ 310 w 638"/>
                <a:gd name="T77" fmla="*/ 363 h 612"/>
                <a:gd name="T78" fmla="*/ 311 w 638"/>
                <a:gd name="T79" fmla="*/ 238 h 612"/>
                <a:gd name="T80" fmla="*/ 252 w 638"/>
                <a:gd name="T81" fmla="*/ 289 h 612"/>
                <a:gd name="T82" fmla="*/ 270 w 638"/>
                <a:gd name="T83" fmla="*/ 239 h 612"/>
                <a:gd name="T84" fmla="*/ 255 w 638"/>
                <a:gd name="T85" fmla="*/ 223 h 612"/>
                <a:gd name="T86" fmla="*/ 129 w 638"/>
                <a:gd name="T87" fmla="*/ 237 h 612"/>
                <a:gd name="T88" fmla="*/ 127 w 638"/>
                <a:gd name="T89" fmla="*/ 284 h 612"/>
                <a:gd name="T90" fmla="*/ 143 w 638"/>
                <a:gd name="T91" fmla="*/ 239 h 612"/>
                <a:gd name="T92" fmla="*/ 255 w 638"/>
                <a:gd name="T93" fmla="*/ 237 h 612"/>
                <a:gd name="T94" fmla="*/ 254 w 638"/>
                <a:gd name="T95" fmla="*/ 273 h 612"/>
                <a:gd name="T96" fmla="*/ 138 w 638"/>
                <a:gd name="T97" fmla="*/ 275 h 612"/>
                <a:gd name="T98" fmla="*/ 143 w 638"/>
                <a:gd name="T99" fmla="*/ 239 h 612"/>
                <a:gd name="T100" fmla="*/ 581 w 638"/>
                <a:gd name="T101" fmla="*/ 519 h 612"/>
                <a:gd name="T102" fmla="*/ 51 w 638"/>
                <a:gd name="T103" fmla="*/ 512 h 612"/>
                <a:gd name="T104" fmla="*/ 581 w 638"/>
                <a:gd name="T105" fmla="*/ 505 h 612"/>
                <a:gd name="T106" fmla="*/ 512 w 638"/>
                <a:gd name="T107" fmla="*/ 82 h 612"/>
                <a:gd name="T108" fmla="*/ 307 w 638"/>
                <a:gd name="T109" fmla="*/ 89 h 612"/>
                <a:gd name="T110" fmla="*/ 307 w 638"/>
                <a:gd name="T111" fmla="*/ 75 h 612"/>
                <a:gd name="T112" fmla="*/ 512 w 638"/>
                <a:gd name="T113" fmla="*/ 82 h 612"/>
                <a:gd name="T114" fmla="*/ 505 w 638"/>
                <a:gd name="T115" fmla="*/ 57 h 612"/>
                <a:gd name="T116" fmla="*/ 300 w 638"/>
                <a:gd name="T117" fmla="*/ 50 h 612"/>
                <a:gd name="T118" fmla="*/ 505 w 638"/>
                <a:gd name="T119" fmla="*/ 4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8" h="612">
                  <a:moveTo>
                    <a:pt x="604" y="449"/>
                  </a:moveTo>
                  <a:cubicBezTo>
                    <a:pt x="594" y="449"/>
                    <a:pt x="594" y="449"/>
                    <a:pt x="594" y="449"/>
                  </a:cubicBezTo>
                  <a:cubicBezTo>
                    <a:pt x="543" y="205"/>
                    <a:pt x="543" y="205"/>
                    <a:pt x="543" y="205"/>
                  </a:cubicBezTo>
                  <a:cubicBezTo>
                    <a:pt x="540" y="193"/>
                    <a:pt x="528" y="183"/>
                    <a:pt x="514" y="183"/>
                  </a:cubicBezTo>
                  <a:cubicBezTo>
                    <a:pt x="494" y="183"/>
                    <a:pt x="494" y="183"/>
                    <a:pt x="494" y="183"/>
                  </a:cubicBezTo>
                  <a:cubicBezTo>
                    <a:pt x="494" y="131"/>
                    <a:pt x="494" y="131"/>
                    <a:pt x="494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39" y="131"/>
                    <a:pt x="554" y="117"/>
                    <a:pt x="554" y="99"/>
                  </a:cubicBezTo>
                  <a:cubicBezTo>
                    <a:pt x="554" y="32"/>
                    <a:pt x="554" y="32"/>
                    <a:pt x="554" y="32"/>
                  </a:cubicBezTo>
                  <a:cubicBezTo>
                    <a:pt x="554" y="15"/>
                    <a:pt x="539" y="0"/>
                    <a:pt x="522" y="0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51" y="0"/>
                    <a:pt x="237" y="15"/>
                    <a:pt x="237" y="32"/>
                  </a:cubicBezTo>
                  <a:cubicBezTo>
                    <a:pt x="237" y="99"/>
                    <a:pt x="237" y="99"/>
                    <a:pt x="237" y="99"/>
                  </a:cubicBezTo>
                  <a:cubicBezTo>
                    <a:pt x="237" y="117"/>
                    <a:pt x="251" y="131"/>
                    <a:pt x="269" y="131"/>
                  </a:cubicBezTo>
                  <a:cubicBezTo>
                    <a:pt x="433" y="131"/>
                    <a:pt x="433" y="131"/>
                    <a:pt x="433" y="131"/>
                  </a:cubicBezTo>
                  <a:cubicBezTo>
                    <a:pt x="433" y="183"/>
                    <a:pt x="433" y="183"/>
                    <a:pt x="433" y="183"/>
                  </a:cubicBezTo>
                  <a:cubicBezTo>
                    <a:pt x="124" y="183"/>
                    <a:pt x="124" y="183"/>
                    <a:pt x="124" y="183"/>
                  </a:cubicBezTo>
                  <a:cubicBezTo>
                    <a:pt x="111" y="183"/>
                    <a:pt x="98" y="193"/>
                    <a:pt x="95" y="205"/>
                  </a:cubicBezTo>
                  <a:cubicBezTo>
                    <a:pt x="44" y="449"/>
                    <a:pt x="44" y="449"/>
                    <a:pt x="44" y="449"/>
                  </a:cubicBezTo>
                  <a:cubicBezTo>
                    <a:pt x="35" y="449"/>
                    <a:pt x="35" y="449"/>
                    <a:pt x="35" y="449"/>
                  </a:cubicBezTo>
                  <a:cubicBezTo>
                    <a:pt x="15" y="449"/>
                    <a:pt x="0" y="465"/>
                    <a:pt x="0" y="484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0" y="597"/>
                    <a:pt x="15" y="612"/>
                    <a:pt x="35" y="612"/>
                  </a:cubicBezTo>
                  <a:cubicBezTo>
                    <a:pt x="604" y="612"/>
                    <a:pt x="604" y="612"/>
                    <a:pt x="604" y="612"/>
                  </a:cubicBezTo>
                  <a:cubicBezTo>
                    <a:pt x="623" y="612"/>
                    <a:pt x="638" y="597"/>
                    <a:pt x="638" y="578"/>
                  </a:cubicBezTo>
                  <a:cubicBezTo>
                    <a:pt x="638" y="484"/>
                    <a:pt x="638" y="484"/>
                    <a:pt x="638" y="484"/>
                  </a:cubicBezTo>
                  <a:cubicBezTo>
                    <a:pt x="638" y="465"/>
                    <a:pt x="623" y="449"/>
                    <a:pt x="604" y="449"/>
                  </a:cubicBezTo>
                  <a:close/>
                  <a:moveTo>
                    <a:pt x="251" y="99"/>
                  </a:moveTo>
                  <a:cubicBezTo>
                    <a:pt x="251" y="32"/>
                    <a:pt x="251" y="32"/>
                    <a:pt x="251" y="32"/>
                  </a:cubicBezTo>
                  <a:cubicBezTo>
                    <a:pt x="251" y="22"/>
                    <a:pt x="259" y="14"/>
                    <a:pt x="269" y="14"/>
                  </a:cubicBezTo>
                  <a:cubicBezTo>
                    <a:pt x="522" y="14"/>
                    <a:pt x="522" y="14"/>
                    <a:pt x="522" y="14"/>
                  </a:cubicBezTo>
                  <a:cubicBezTo>
                    <a:pt x="531" y="14"/>
                    <a:pt x="540" y="22"/>
                    <a:pt x="540" y="32"/>
                  </a:cubicBezTo>
                  <a:cubicBezTo>
                    <a:pt x="540" y="99"/>
                    <a:pt x="540" y="99"/>
                    <a:pt x="540" y="99"/>
                  </a:cubicBezTo>
                  <a:cubicBezTo>
                    <a:pt x="540" y="109"/>
                    <a:pt x="531" y="117"/>
                    <a:pt x="522" y="117"/>
                  </a:cubicBezTo>
                  <a:cubicBezTo>
                    <a:pt x="269" y="117"/>
                    <a:pt x="269" y="117"/>
                    <a:pt x="269" y="117"/>
                  </a:cubicBezTo>
                  <a:cubicBezTo>
                    <a:pt x="259" y="117"/>
                    <a:pt x="251" y="109"/>
                    <a:pt x="251" y="99"/>
                  </a:cubicBezTo>
                  <a:close/>
                  <a:moveTo>
                    <a:pt x="447" y="131"/>
                  </a:moveTo>
                  <a:cubicBezTo>
                    <a:pt x="480" y="131"/>
                    <a:pt x="480" y="131"/>
                    <a:pt x="480" y="131"/>
                  </a:cubicBezTo>
                  <a:cubicBezTo>
                    <a:pt x="480" y="183"/>
                    <a:pt x="480" y="183"/>
                    <a:pt x="480" y="183"/>
                  </a:cubicBezTo>
                  <a:cubicBezTo>
                    <a:pt x="447" y="183"/>
                    <a:pt x="447" y="183"/>
                    <a:pt x="447" y="183"/>
                  </a:cubicBezTo>
                  <a:lnTo>
                    <a:pt x="447" y="131"/>
                  </a:lnTo>
                  <a:close/>
                  <a:moveTo>
                    <a:pt x="624" y="578"/>
                  </a:moveTo>
                  <a:cubicBezTo>
                    <a:pt x="624" y="589"/>
                    <a:pt x="615" y="598"/>
                    <a:pt x="604" y="598"/>
                  </a:cubicBezTo>
                  <a:cubicBezTo>
                    <a:pt x="35" y="598"/>
                    <a:pt x="35" y="598"/>
                    <a:pt x="35" y="598"/>
                  </a:cubicBezTo>
                  <a:cubicBezTo>
                    <a:pt x="23" y="598"/>
                    <a:pt x="14" y="589"/>
                    <a:pt x="14" y="578"/>
                  </a:cubicBezTo>
                  <a:cubicBezTo>
                    <a:pt x="14" y="484"/>
                    <a:pt x="14" y="484"/>
                    <a:pt x="14" y="484"/>
                  </a:cubicBezTo>
                  <a:cubicBezTo>
                    <a:pt x="14" y="473"/>
                    <a:pt x="23" y="463"/>
                    <a:pt x="35" y="463"/>
                  </a:cubicBezTo>
                  <a:cubicBezTo>
                    <a:pt x="50" y="463"/>
                    <a:pt x="50" y="463"/>
                    <a:pt x="50" y="463"/>
                  </a:cubicBezTo>
                  <a:cubicBezTo>
                    <a:pt x="53" y="463"/>
                    <a:pt x="56" y="461"/>
                    <a:pt x="57" y="458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0" y="202"/>
                    <a:pt x="117" y="197"/>
                    <a:pt x="124" y="197"/>
                  </a:cubicBezTo>
                  <a:cubicBezTo>
                    <a:pt x="514" y="197"/>
                    <a:pt x="514" y="197"/>
                    <a:pt x="514" y="197"/>
                  </a:cubicBezTo>
                  <a:cubicBezTo>
                    <a:pt x="521" y="197"/>
                    <a:pt x="528" y="202"/>
                    <a:pt x="529" y="208"/>
                  </a:cubicBezTo>
                  <a:cubicBezTo>
                    <a:pt x="581" y="458"/>
                    <a:pt x="581" y="458"/>
                    <a:pt x="581" y="458"/>
                  </a:cubicBezTo>
                  <a:cubicBezTo>
                    <a:pt x="582" y="461"/>
                    <a:pt x="585" y="463"/>
                    <a:pt x="588" y="463"/>
                  </a:cubicBezTo>
                  <a:cubicBezTo>
                    <a:pt x="604" y="463"/>
                    <a:pt x="604" y="463"/>
                    <a:pt x="604" y="463"/>
                  </a:cubicBezTo>
                  <a:cubicBezTo>
                    <a:pt x="615" y="463"/>
                    <a:pt x="624" y="473"/>
                    <a:pt x="624" y="484"/>
                  </a:cubicBezTo>
                  <a:lnTo>
                    <a:pt x="624" y="578"/>
                  </a:lnTo>
                  <a:close/>
                  <a:moveTo>
                    <a:pt x="312" y="378"/>
                  </a:moveTo>
                  <a:cubicBezTo>
                    <a:pt x="513" y="378"/>
                    <a:pt x="513" y="378"/>
                    <a:pt x="513" y="378"/>
                  </a:cubicBezTo>
                  <a:cubicBezTo>
                    <a:pt x="518" y="378"/>
                    <a:pt x="522" y="376"/>
                    <a:pt x="525" y="373"/>
                  </a:cubicBezTo>
                  <a:cubicBezTo>
                    <a:pt x="528" y="369"/>
                    <a:pt x="529" y="365"/>
                    <a:pt x="528" y="360"/>
                  </a:cubicBezTo>
                  <a:cubicBezTo>
                    <a:pt x="509" y="237"/>
                    <a:pt x="509" y="237"/>
                    <a:pt x="509" y="237"/>
                  </a:cubicBezTo>
                  <a:cubicBezTo>
                    <a:pt x="508" y="229"/>
                    <a:pt x="500" y="223"/>
                    <a:pt x="492" y="223"/>
                  </a:cubicBezTo>
                  <a:cubicBezTo>
                    <a:pt x="313" y="223"/>
                    <a:pt x="313" y="223"/>
                    <a:pt x="313" y="223"/>
                  </a:cubicBezTo>
                  <a:cubicBezTo>
                    <a:pt x="304" y="223"/>
                    <a:pt x="297" y="230"/>
                    <a:pt x="297" y="238"/>
                  </a:cubicBezTo>
                  <a:cubicBezTo>
                    <a:pt x="296" y="361"/>
                    <a:pt x="296" y="361"/>
                    <a:pt x="296" y="361"/>
                  </a:cubicBezTo>
                  <a:cubicBezTo>
                    <a:pt x="295" y="365"/>
                    <a:pt x="297" y="370"/>
                    <a:pt x="300" y="373"/>
                  </a:cubicBezTo>
                  <a:cubicBezTo>
                    <a:pt x="303" y="376"/>
                    <a:pt x="308" y="378"/>
                    <a:pt x="312" y="378"/>
                  </a:cubicBezTo>
                  <a:close/>
                  <a:moveTo>
                    <a:pt x="311" y="238"/>
                  </a:moveTo>
                  <a:cubicBezTo>
                    <a:pt x="311" y="238"/>
                    <a:pt x="312" y="237"/>
                    <a:pt x="313" y="237"/>
                  </a:cubicBezTo>
                  <a:cubicBezTo>
                    <a:pt x="492" y="237"/>
                    <a:pt x="492" y="237"/>
                    <a:pt x="492" y="237"/>
                  </a:cubicBezTo>
                  <a:cubicBezTo>
                    <a:pt x="494" y="237"/>
                    <a:pt x="495" y="239"/>
                    <a:pt x="495" y="239"/>
                  </a:cubicBezTo>
                  <a:cubicBezTo>
                    <a:pt x="515" y="362"/>
                    <a:pt x="515" y="362"/>
                    <a:pt x="515" y="362"/>
                  </a:cubicBezTo>
                  <a:cubicBezTo>
                    <a:pt x="515" y="363"/>
                    <a:pt x="515" y="363"/>
                    <a:pt x="514" y="363"/>
                  </a:cubicBezTo>
                  <a:cubicBezTo>
                    <a:pt x="514" y="364"/>
                    <a:pt x="514" y="364"/>
                    <a:pt x="513" y="364"/>
                  </a:cubicBezTo>
                  <a:cubicBezTo>
                    <a:pt x="312" y="364"/>
                    <a:pt x="312" y="364"/>
                    <a:pt x="312" y="364"/>
                  </a:cubicBezTo>
                  <a:cubicBezTo>
                    <a:pt x="311" y="364"/>
                    <a:pt x="311" y="363"/>
                    <a:pt x="310" y="363"/>
                  </a:cubicBezTo>
                  <a:cubicBezTo>
                    <a:pt x="310" y="363"/>
                    <a:pt x="310" y="362"/>
                    <a:pt x="310" y="361"/>
                  </a:cubicBezTo>
                  <a:lnTo>
                    <a:pt x="311" y="238"/>
                  </a:lnTo>
                  <a:close/>
                  <a:moveTo>
                    <a:pt x="138" y="289"/>
                  </a:moveTo>
                  <a:cubicBezTo>
                    <a:pt x="252" y="289"/>
                    <a:pt x="252" y="289"/>
                    <a:pt x="252" y="289"/>
                  </a:cubicBezTo>
                  <a:cubicBezTo>
                    <a:pt x="261" y="289"/>
                    <a:pt x="268" y="282"/>
                    <a:pt x="268" y="274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70" y="235"/>
                    <a:pt x="269" y="231"/>
                    <a:pt x="266" y="228"/>
                  </a:cubicBezTo>
                  <a:cubicBezTo>
                    <a:pt x="263" y="225"/>
                    <a:pt x="259" y="223"/>
                    <a:pt x="255" y="223"/>
                  </a:cubicBezTo>
                  <a:cubicBezTo>
                    <a:pt x="146" y="223"/>
                    <a:pt x="146" y="223"/>
                    <a:pt x="146" y="223"/>
                  </a:cubicBezTo>
                  <a:cubicBezTo>
                    <a:pt x="138" y="223"/>
                    <a:pt x="130" y="229"/>
                    <a:pt x="129" y="237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3" y="276"/>
                    <a:pt x="124" y="280"/>
                    <a:pt x="127" y="284"/>
                  </a:cubicBezTo>
                  <a:cubicBezTo>
                    <a:pt x="130" y="287"/>
                    <a:pt x="134" y="289"/>
                    <a:pt x="138" y="289"/>
                  </a:cubicBezTo>
                  <a:close/>
                  <a:moveTo>
                    <a:pt x="143" y="239"/>
                  </a:moveTo>
                  <a:cubicBezTo>
                    <a:pt x="143" y="239"/>
                    <a:pt x="144" y="237"/>
                    <a:pt x="146" y="237"/>
                  </a:cubicBezTo>
                  <a:cubicBezTo>
                    <a:pt x="255" y="237"/>
                    <a:pt x="255" y="237"/>
                    <a:pt x="255" y="237"/>
                  </a:cubicBezTo>
                  <a:cubicBezTo>
                    <a:pt x="256" y="237"/>
                    <a:pt x="256" y="238"/>
                    <a:pt x="256" y="238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274"/>
                    <a:pt x="253" y="275"/>
                    <a:pt x="252" y="275"/>
                  </a:cubicBezTo>
                  <a:cubicBezTo>
                    <a:pt x="138" y="275"/>
                    <a:pt x="138" y="275"/>
                    <a:pt x="138" y="275"/>
                  </a:cubicBezTo>
                  <a:cubicBezTo>
                    <a:pt x="138" y="275"/>
                    <a:pt x="137" y="274"/>
                    <a:pt x="137" y="274"/>
                  </a:cubicBezTo>
                  <a:lnTo>
                    <a:pt x="143" y="239"/>
                  </a:lnTo>
                  <a:close/>
                  <a:moveTo>
                    <a:pt x="588" y="512"/>
                  </a:moveTo>
                  <a:cubicBezTo>
                    <a:pt x="588" y="516"/>
                    <a:pt x="584" y="519"/>
                    <a:pt x="581" y="519"/>
                  </a:cubicBezTo>
                  <a:cubicBezTo>
                    <a:pt x="58" y="519"/>
                    <a:pt x="58" y="519"/>
                    <a:pt x="58" y="519"/>
                  </a:cubicBezTo>
                  <a:cubicBezTo>
                    <a:pt x="54" y="519"/>
                    <a:pt x="51" y="516"/>
                    <a:pt x="51" y="512"/>
                  </a:cubicBezTo>
                  <a:cubicBezTo>
                    <a:pt x="51" y="508"/>
                    <a:pt x="54" y="505"/>
                    <a:pt x="58" y="505"/>
                  </a:cubicBezTo>
                  <a:cubicBezTo>
                    <a:pt x="581" y="505"/>
                    <a:pt x="581" y="505"/>
                    <a:pt x="581" y="505"/>
                  </a:cubicBezTo>
                  <a:cubicBezTo>
                    <a:pt x="584" y="505"/>
                    <a:pt x="588" y="508"/>
                    <a:pt x="588" y="512"/>
                  </a:cubicBezTo>
                  <a:close/>
                  <a:moveTo>
                    <a:pt x="512" y="82"/>
                  </a:moveTo>
                  <a:cubicBezTo>
                    <a:pt x="512" y="86"/>
                    <a:pt x="508" y="89"/>
                    <a:pt x="505" y="89"/>
                  </a:cubicBezTo>
                  <a:cubicBezTo>
                    <a:pt x="307" y="89"/>
                    <a:pt x="307" y="89"/>
                    <a:pt x="307" y="89"/>
                  </a:cubicBezTo>
                  <a:cubicBezTo>
                    <a:pt x="304" y="89"/>
                    <a:pt x="300" y="86"/>
                    <a:pt x="300" y="82"/>
                  </a:cubicBezTo>
                  <a:cubicBezTo>
                    <a:pt x="300" y="78"/>
                    <a:pt x="304" y="75"/>
                    <a:pt x="307" y="75"/>
                  </a:cubicBezTo>
                  <a:cubicBezTo>
                    <a:pt x="505" y="75"/>
                    <a:pt x="505" y="75"/>
                    <a:pt x="505" y="75"/>
                  </a:cubicBezTo>
                  <a:cubicBezTo>
                    <a:pt x="508" y="75"/>
                    <a:pt x="512" y="78"/>
                    <a:pt x="512" y="82"/>
                  </a:cubicBezTo>
                  <a:close/>
                  <a:moveTo>
                    <a:pt x="512" y="50"/>
                  </a:moveTo>
                  <a:cubicBezTo>
                    <a:pt x="512" y="53"/>
                    <a:pt x="508" y="57"/>
                    <a:pt x="505" y="57"/>
                  </a:cubicBezTo>
                  <a:cubicBezTo>
                    <a:pt x="307" y="57"/>
                    <a:pt x="307" y="57"/>
                    <a:pt x="307" y="57"/>
                  </a:cubicBezTo>
                  <a:cubicBezTo>
                    <a:pt x="304" y="57"/>
                    <a:pt x="300" y="53"/>
                    <a:pt x="300" y="50"/>
                  </a:cubicBezTo>
                  <a:cubicBezTo>
                    <a:pt x="300" y="46"/>
                    <a:pt x="304" y="43"/>
                    <a:pt x="307" y="43"/>
                  </a:cubicBezTo>
                  <a:cubicBezTo>
                    <a:pt x="505" y="43"/>
                    <a:pt x="505" y="43"/>
                    <a:pt x="505" y="43"/>
                  </a:cubicBezTo>
                  <a:cubicBezTo>
                    <a:pt x="508" y="43"/>
                    <a:pt x="512" y="46"/>
                    <a:pt x="512" y="50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2000000000000000000" pitchFamily="2" charset="0"/>
              </a:endParaRPr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F3A6D578-384A-4B67-B029-A5D56F8BF7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7007" y="3619872"/>
              <a:ext cx="671579" cy="636717"/>
            </a:xfrm>
            <a:custGeom>
              <a:avLst/>
              <a:gdLst>
                <a:gd name="T0" fmla="*/ 148 w 651"/>
                <a:gd name="T1" fmla="*/ 616 h 616"/>
                <a:gd name="T2" fmla="*/ 35 w 651"/>
                <a:gd name="T3" fmla="*/ 537 h 616"/>
                <a:gd name="T4" fmla="*/ 216 w 651"/>
                <a:gd name="T5" fmla="*/ 193 h 616"/>
                <a:gd name="T6" fmla="*/ 523 w 651"/>
                <a:gd name="T7" fmla="*/ 0 h 616"/>
                <a:gd name="T8" fmla="*/ 561 w 651"/>
                <a:gd name="T9" fmla="*/ 11 h 616"/>
                <a:gd name="T10" fmla="*/ 636 w 651"/>
                <a:gd name="T11" fmla="*/ 139 h 616"/>
                <a:gd name="T12" fmla="*/ 485 w 651"/>
                <a:gd name="T13" fmla="*/ 232 h 616"/>
                <a:gd name="T14" fmla="*/ 485 w 651"/>
                <a:gd name="T15" fmla="*/ 232 h 616"/>
                <a:gd name="T16" fmla="*/ 481 w 651"/>
                <a:gd name="T17" fmla="*/ 231 h 616"/>
                <a:gd name="T18" fmla="*/ 442 w 651"/>
                <a:gd name="T19" fmla="*/ 211 h 616"/>
                <a:gd name="T20" fmla="*/ 399 w 651"/>
                <a:gd name="T21" fmla="*/ 188 h 616"/>
                <a:gd name="T22" fmla="*/ 397 w 651"/>
                <a:gd name="T23" fmla="*/ 188 h 616"/>
                <a:gd name="T24" fmla="*/ 291 w 651"/>
                <a:gd name="T25" fmla="*/ 267 h 616"/>
                <a:gd name="T26" fmla="*/ 212 w 651"/>
                <a:gd name="T27" fmla="*/ 375 h 616"/>
                <a:gd name="T28" fmla="*/ 235 w 651"/>
                <a:gd name="T29" fmla="*/ 418 h 616"/>
                <a:gd name="T30" fmla="*/ 255 w 651"/>
                <a:gd name="T31" fmla="*/ 457 h 616"/>
                <a:gd name="T32" fmla="*/ 219 w 651"/>
                <a:gd name="T33" fmla="*/ 539 h 616"/>
                <a:gd name="T34" fmla="*/ 161 w 651"/>
                <a:gd name="T35" fmla="*/ 614 h 616"/>
                <a:gd name="T36" fmla="*/ 148 w 651"/>
                <a:gd name="T37" fmla="*/ 616 h 616"/>
                <a:gd name="T38" fmla="*/ 523 w 651"/>
                <a:gd name="T39" fmla="*/ 14 h 616"/>
                <a:gd name="T40" fmla="*/ 226 w 651"/>
                <a:gd name="T41" fmla="*/ 202 h 616"/>
                <a:gd name="T42" fmla="*/ 47 w 651"/>
                <a:gd name="T43" fmla="*/ 529 h 616"/>
                <a:gd name="T44" fmla="*/ 92 w 651"/>
                <a:gd name="T45" fmla="*/ 576 h 616"/>
                <a:gd name="T46" fmla="*/ 156 w 651"/>
                <a:gd name="T47" fmla="*/ 601 h 616"/>
                <a:gd name="T48" fmla="*/ 242 w 651"/>
                <a:gd name="T49" fmla="*/ 461 h 616"/>
                <a:gd name="T50" fmla="*/ 222 w 651"/>
                <a:gd name="T51" fmla="*/ 425 h 616"/>
                <a:gd name="T52" fmla="*/ 199 w 651"/>
                <a:gd name="T53" fmla="*/ 380 h 616"/>
                <a:gd name="T54" fmla="*/ 221 w 651"/>
                <a:gd name="T55" fmla="*/ 325 h 616"/>
                <a:gd name="T56" fmla="*/ 281 w 651"/>
                <a:gd name="T57" fmla="*/ 257 h 616"/>
                <a:gd name="T58" fmla="*/ 397 w 651"/>
                <a:gd name="T59" fmla="*/ 174 h 616"/>
                <a:gd name="T60" fmla="*/ 404 w 651"/>
                <a:gd name="T61" fmla="*/ 175 h 616"/>
                <a:gd name="T62" fmla="*/ 449 w 651"/>
                <a:gd name="T63" fmla="*/ 199 h 616"/>
                <a:gd name="T64" fmla="*/ 485 w 651"/>
                <a:gd name="T65" fmla="*/ 218 h 616"/>
                <a:gd name="T66" fmla="*/ 623 w 651"/>
                <a:gd name="T67" fmla="*/ 134 h 616"/>
                <a:gd name="T68" fmla="*/ 553 w 651"/>
                <a:gd name="T69" fmla="*/ 22 h 616"/>
                <a:gd name="T70" fmla="*/ 523 w 651"/>
                <a:gd name="T71" fmla="*/ 14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1" h="616">
                  <a:moveTo>
                    <a:pt x="148" y="616"/>
                  </a:moveTo>
                  <a:cubicBezTo>
                    <a:pt x="110" y="616"/>
                    <a:pt x="52" y="565"/>
                    <a:pt x="35" y="537"/>
                  </a:cubicBezTo>
                  <a:cubicBezTo>
                    <a:pt x="0" y="479"/>
                    <a:pt x="78" y="331"/>
                    <a:pt x="216" y="193"/>
                  </a:cubicBezTo>
                  <a:cubicBezTo>
                    <a:pt x="333" y="76"/>
                    <a:pt x="454" y="0"/>
                    <a:pt x="523" y="0"/>
                  </a:cubicBezTo>
                  <a:cubicBezTo>
                    <a:pt x="539" y="0"/>
                    <a:pt x="551" y="4"/>
                    <a:pt x="561" y="11"/>
                  </a:cubicBezTo>
                  <a:cubicBezTo>
                    <a:pt x="590" y="33"/>
                    <a:pt x="651" y="102"/>
                    <a:pt x="636" y="139"/>
                  </a:cubicBezTo>
                  <a:cubicBezTo>
                    <a:pt x="627" y="162"/>
                    <a:pt x="507" y="232"/>
                    <a:pt x="485" y="232"/>
                  </a:cubicBezTo>
                  <a:cubicBezTo>
                    <a:pt x="485" y="232"/>
                    <a:pt x="485" y="232"/>
                    <a:pt x="485" y="232"/>
                  </a:cubicBezTo>
                  <a:cubicBezTo>
                    <a:pt x="484" y="232"/>
                    <a:pt x="482" y="232"/>
                    <a:pt x="481" y="231"/>
                  </a:cubicBezTo>
                  <a:cubicBezTo>
                    <a:pt x="474" y="229"/>
                    <a:pt x="459" y="221"/>
                    <a:pt x="442" y="211"/>
                  </a:cubicBezTo>
                  <a:cubicBezTo>
                    <a:pt x="426" y="202"/>
                    <a:pt x="408" y="192"/>
                    <a:pt x="399" y="188"/>
                  </a:cubicBezTo>
                  <a:cubicBezTo>
                    <a:pt x="399" y="188"/>
                    <a:pt x="398" y="188"/>
                    <a:pt x="397" y="188"/>
                  </a:cubicBezTo>
                  <a:cubicBezTo>
                    <a:pt x="381" y="188"/>
                    <a:pt x="337" y="220"/>
                    <a:pt x="291" y="267"/>
                  </a:cubicBezTo>
                  <a:cubicBezTo>
                    <a:pt x="236" y="321"/>
                    <a:pt x="208" y="365"/>
                    <a:pt x="212" y="375"/>
                  </a:cubicBezTo>
                  <a:cubicBezTo>
                    <a:pt x="216" y="384"/>
                    <a:pt x="226" y="402"/>
                    <a:pt x="235" y="418"/>
                  </a:cubicBezTo>
                  <a:cubicBezTo>
                    <a:pt x="244" y="435"/>
                    <a:pt x="253" y="450"/>
                    <a:pt x="255" y="457"/>
                  </a:cubicBezTo>
                  <a:cubicBezTo>
                    <a:pt x="259" y="469"/>
                    <a:pt x="234" y="514"/>
                    <a:pt x="219" y="539"/>
                  </a:cubicBezTo>
                  <a:cubicBezTo>
                    <a:pt x="207" y="559"/>
                    <a:pt x="177" y="608"/>
                    <a:pt x="161" y="614"/>
                  </a:cubicBezTo>
                  <a:cubicBezTo>
                    <a:pt x="157" y="616"/>
                    <a:pt x="153" y="616"/>
                    <a:pt x="148" y="616"/>
                  </a:cubicBezTo>
                  <a:close/>
                  <a:moveTo>
                    <a:pt x="523" y="14"/>
                  </a:moveTo>
                  <a:cubicBezTo>
                    <a:pt x="458" y="14"/>
                    <a:pt x="339" y="90"/>
                    <a:pt x="226" y="202"/>
                  </a:cubicBezTo>
                  <a:cubicBezTo>
                    <a:pt x="79" y="350"/>
                    <a:pt x="19" y="484"/>
                    <a:pt x="47" y="529"/>
                  </a:cubicBezTo>
                  <a:cubicBezTo>
                    <a:pt x="55" y="543"/>
                    <a:pt x="73" y="561"/>
                    <a:pt x="92" y="576"/>
                  </a:cubicBezTo>
                  <a:cubicBezTo>
                    <a:pt x="119" y="596"/>
                    <a:pt x="143" y="606"/>
                    <a:pt x="156" y="601"/>
                  </a:cubicBezTo>
                  <a:cubicBezTo>
                    <a:pt x="174" y="594"/>
                    <a:pt x="242" y="477"/>
                    <a:pt x="242" y="461"/>
                  </a:cubicBezTo>
                  <a:cubicBezTo>
                    <a:pt x="239" y="455"/>
                    <a:pt x="231" y="440"/>
                    <a:pt x="222" y="425"/>
                  </a:cubicBezTo>
                  <a:cubicBezTo>
                    <a:pt x="213" y="408"/>
                    <a:pt x="203" y="390"/>
                    <a:pt x="199" y="380"/>
                  </a:cubicBezTo>
                  <a:cubicBezTo>
                    <a:pt x="196" y="373"/>
                    <a:pt x="196" y="360"/>
                    <a:pt x="221" y="325"/>
                  </a:cubicBezTo>
                  <a:cubicBezTo>
                    <a:pt x="236" y="305"/>
                    <a:pt x="257" y="281"/>
                    <a:pt x="281" y="257"/>
                  </a:cubicBezTo>
                  <a:cubicBezTo>
                    <a:pt x="294" y="243"/>
                    <a:pt x="365" y="174"/>
                    <a:pt x="397" y="174"/>
                  </a:cubicBezTo>
                  <a:cubicBezTo>
                    <a:pt x="400" y="174"/>
                    <a:pt x="402" y="175"/>
                    <a:pt x="404" y="175"/>
                  </a:cubicBezTo>
                  <a:cubicBezTo>
                    <a:pt x="414" y="179"/>
                    <a:pt x="432" y="189"/>
                    <a:pt x="449" y="199"/>
                  </a:cubicBezTo>
                  <a:cubicBezTo>
                    <a:pt x="463" y="207"/>
                    <a:pt x="479" y="216"/>
                    <a:pt x="485" y="218"/>
                  </a:cubicBezTo>
                  <a:cubicBezTo>
                    <a:pt x="503" y="217"/>
                    <a:pt x="616" y="151"/>
                    <a:pt x="623" y="134"/>
                  </a:cubicBezTo>
                  <a:cubicBezTo>
                    <a:pt x="634" y="108"/>
                    <a:pt x="582" y="44"/>
                    <a:pt x="553" y="22"/>
                  </a:cubicBezTo>
                  <a:cubicBezTo>
                    <a:pt x="545" y="17"/>
                    <a:pt x="536" y="14"/>
                    <a:pt x="523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2000000000000000000" pitchFamily="2" charset="0"/>
              </a:endParaRPr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7818BF23-5813-4220-9B84-02B2CE0FD5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9825" y="3619872"/>
              <a:ext cx="746697" cy="559704"/>
            </a:xfrm>
            <a:custGeom>
              <a:avLst/>
              <a:gdLst>
                <a:gd name="T0" fmla="*/ 419 w 486"/>
                <a:gd name="T1" fmla="*/ 279 h 364"/>
                <a:gd name="T2" fmla="*/ 390 w 486"/>
                <a:gd name="T3" fmla="*/ 171 h 364"/>
                <a:gd name="T4" fmla="*/ 363 w 486"/>
                <a:gd name="T5" fmla="*/ 279 h 364"/>
                <a:gd name="T6" fmla="*/ 295 w 486"/>
                <a:gd name="T7" fmla="*/ 359 h 364"/>
                <a:gd name="T8" fmla="*/ 481 w 486"/>
                <a:gd name="T9" fmla="*/ 364 h 364"/>
                <a:gd name="T10" fmla="*/ 434 w 486"/>
                <a:gd name="T11" fmla="*/ 312 h 364"/>
                <a:gd name="T12" fmla="*/ 390 w 486"/>
                <a:gd name="T13" fmla="*/ 181 h 364"/>
                <a:gd name="T14" fmla="*/ 390 w 486"/>
                <a:gd name="T15" fmla="*/ 283 h 364"/>
                <a:gd name="T16" fmla="*/ 305 w 486"/>
                <a:gd name="T17" fmla="*/ 355 h 364"/>
                <a:gd name="T18" fmla="*/ 351 w 486"/>
                <a:gd name="T19" fmla="*/ 320 h 364"/>
                <a:gd name="T20" fmla="*/ 390 w 486"/>
                <a:gd name="T21" fmla="*/ 292 h 364"/>
                <a:gd name="T22" fmla="*/ 431 w 486"/>
                <a:gd name="T23" fmla="*/ 321 h 364"/>
                <a:gd name="T24" fmla="*/ 476 w 486"/>
                <a:gd name="T25" fmla="*/ 355 h 364"/>
                <a:gd name="T26" fmla="*/ 322 w 486"/>
                <a:gd name="T27" fmla="*/ 216 h 364"/>
                <a:gd name="T28" fmla="*/ 327 w 486"/>
                <a:gd name="T29" fmla="*/ 215 h 364"/>
                <a:gd name="T30" fmla="*/ 321 w 486"/>
                <a:gd name="T31" fmla="*/ 177 h 364"/>
                <a:gd name="T32" fmla="*/ 297 w 486"/>
                <a:gd name="T33" fmla="*/ 37 h 364"/>
                <a:gd name="T34" fmla="*/ 204 w 486"/>
                <a:gd name="T35" fmla="*/ 0 h 364"/>
                <a:gd name="T36" fmla="*/ 171 w 486"/>
                <a:gd name="T37" fmla="*/ 137 h 364"/>
                <a:gd name="T38" fmla="*/ 154 w 486"/>
                <a:gd name="T39" fmla="*/ 189 h 364"/>
                <a:gd name="T40" fmla="*/ 208 w 486"/>
                <a:gd name="T41" fmla="*/ 143 h 364"/>
                <a:gd name="T42" fmla="*/ 289 w 486"/>
                <a:gd name="T43" fmla="*/ 179 h 364"/>
                <a:gd name="T44" fmla="*/ 293 w 486"/>
                <a:gd name="T45" fmla="*/ 170 h 364"/>
                <a:gd name="T46" fmla="*/ 227 w 486"/>
                <a:gd name="T47" fmla="*/ 130 h 364"/>
                <a:gd name="T48" fmla="*/ 205 w 486"/>
                <a:gd name="T49" fmla="*/ 133 h 364"/>
                <a:gd name="T50" fmla="*/ 200 w 486"/>
                <a:gd name="T51" fmla="*/ 139 h 364"/>
                <a:gd name="T52" fmla="*/ 181 w 486"/>
                <a:gd name="T53" fmla="*/ 134 h 364"/>
                <a:gd name="T54" fmla="*/ 178 w 486"/>
                <a:gd name="T55" fmla="*/ 129 h 364"/>
                <a:gd name="T56" fmla="*/ 204 w 486"/>
                <a:gd name="T57" fmla="*/ 9 h 364"/>
                <a:gd name="T58" fmla="*/ 276 w 486"/>
                <a:gd name="T59" fmla="*/ 49 h 364"/>
                <a:gd name="T60" fmla="*/ 369 w 486"/>
                <a:gd name="T61" fmla="*/ 108 h 364"/>
                <a:gd name="T62" fmla="*/ 311 w 486"/>
                <a:gd name="T63" fmla="*/ 173 h 364"/>
                <a:gd name="T64" fmla="*/ 297 w 486"/>
                <a:gd name="T65" fmla="*/ 173 h 364"/>
                <a:gd name="T66" fmla="*/ 139 w 486"/>
                <a:gd name="T67" fmla="*/ 312 h 364"/>
                <a:gd name="T68" fmla="*/ 142 w 486"/>
                <a:gd name="T69" fmla="*/ 232 h 364"/>
                <a:gd name="T70" fmla="*/ 49 w 486"/>
                <a:gd name="T71" fmla="*/ 232 h 364"/>
                <a:gd name="T72" fmla="*/ 54 w 486"/>
                <a:gd name="T73" fmla="*/ 311 h 364"/>
                <a:gd name="T74" fmla="*/ 5 w 486"/>
                <a:gd name="T75" fmla="*/ 364 h 364"/>
                <a:gd name="T76" fmla="*/ 191 w 486"/>
                <a:gd name="T77" fmla="*/ 359 h 364"/>
                <a:gd name="T78" fmla="*/ 59 w 486"/>
                <a:gd name="T79" fmla="*/ 232 h 364"/>
                <a:gd name="T80" fmla="*/ 132 w 486"/>
                <a:gd name="T81" fmla="*/ 232 h 364"/>
                <a:gd name="T82" fmla="*/ 59 w 486"/>
                <a:gd name="T83" fmla="*/ 232 h 364"/>
                <a:gd name="T84" fmla="*/ 56 w 486"/>
                <a:gd name="T85" fmla="*/ 320 h 364"/>
                <a:gd name="T86" fmla="*/ 77 w 486"/>
                <a:gd name="T87" fmla="*/ 286 h 364"/>
                <a:gd name="T88" fmla="*/ 115 w 486"/>
                <a:gd name="T89" fmla="*/ 286 h 364"/>
                <a:gd name="T90" fmla="*/ 137 w 486"/>
                <a:gd name="T91" fmla="*/ 321 h 364"/>
                <a:gd name="T92" fmla="*/ 10 w 486"/>
                <a:gd name="T93" fmla="*/ 355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6" h="364">
                  <a:moveTo>
                    <a:pt x="434" y="312"/>
                  </a:moveTo>
                  <a:cubicBezTo>
                    <a:pt x="423" y="309"/>
                    <a:pt x="419" y="290"/>
                    <a:pt x="419" y="279"/>
                  </a:cubicBezTo>
                  <a:cubicBezTo>
                    <a:pt x="429" y="267"/>
                    <a:pt x="437" y="250"/>
                    <a:pt x="437" y="232"/>
                  </a:cubicBezTo>
                  <a:cubicBezTo>
                    <a:pt x="437" y="195"/>
                    <a:pt x="419" y="171"/>
                    <a:pt x="390" y="171"/>
                  </a:cubicBezTo>
                  <a:cubicBezTo>
                    <a:pt x="362" y="171"/>
                    <a:pt x="344" y="195"/>
                    <a:pt x="344" y="232"/>
                  </a:cubicBezTo>
                  <a:cubicBezTo>
                    <a:pt x="344" y="251"/>
                    <a:pt x="352" y="268"/>
                    <a:pt x="363" y="279"/>
                  </a:cubicBezTo>
                  <a:cubicBezTo>
                    <a:pt x="362" y="293"/>
                    <a:pt x="358" y="308"/>
                    <a:pt x="348" y="311"/>
                  </a:cubicBezTo>
                  <a:cubicBezTo>
                    <a:pt x="304" y="320"/>
                    <a:pt x="295" y="342"/>
                    <a:pt x="295" y="359"/>
                  </a:cubicBezTo>
                  <a:cubicBezTo>
                    <a:pt x="295" y="362"/>
                    <a:pt x="297" y="364"/>
                    <a:pt x="300" y="364"/>
                  </a:cubicBezTo>
                  <a:cubicBezTo>
                    <a:pt x="481" y="364"/>
                    <a:pt x="481" y="364"/>
                    <a:pt x="481" y="364"/>
                  </a:cubicBezTo>
                  <a:cubicBezTo>
                    <a:pt x="483" y="364"/>
                    <a:pt x="486" y="362"/>
                    <a:pt x="486" y="359"/>
                  </a:cubicBezTo>
                  <a:cubicBezTo>
                    <a:pt x="486" y="343"/>
                    <a:pt x="477" y="321"/>
                    <a:pt x="434" y="312"/>
                  </a:cubicBezTo>
                  <a:close/>
                  <a:moveTo>
                    <a:pt x="354" y="232"/>
                  </a:moveTo>
                  <a:cubicBezTo>
                    <a:pt x="354" y="185"/>
                    <a:pt x="382" y="181"/>
                    <a:pt x="390" y="181"/>
                  </a:cubicBezTo>
                  <a:cubicBezTo>
                    <a:pt x="399" y="181"/>
                    <a:pt x="427" y="185"/>
                    <a:pt x="427" y="232"/>
                  </a:cubicBezTo>
                  <a:cubicBezTo>
                    <a:pt x="427" y="261"/>
                    <a:pt x="408" y="283"/>
                    <a:pt x="390" y="283"/>
                  </a:cubicBezTo>
                  <a:cubicBezTo>
                    <a:pt x="373" y="283"/>
                    <a:pt x="354" y="261"/>
                    <a:pt x="354" y="232"/>
                  </a:cubicBezTo>
                  <a:close/>
                  <a:moveTo>
                    <a:pt x="305" y="355"/>
                  </a:moveTo>
                  <a:cubicBezTo>
                    <a:pt x="307" y="338"/>
                    <a:pt x="323" y="326"/>
                    <a:pt x="351" y="320"/>
                  </a:cubicBezTo>
                  <a:cubicBezTo>
                    <a:pt x="351" y="320"/>
                    <a:pt x="351" y="320"/>
                    <a:pt x="351" y="320"/>
                  </a:cubicBezTo>
                  <a:cubicBezTo>
                    <a:pt x="364" y="316"/>
                    <a:pt x="370" y="301"/>
                    <a:pt x="372" y="286"/>
                  </a:cubicBezTo>
                  <a:cubicBezTo>
                    <a:pt x="377" y="290"/>
                    <a:pt x="384" y="292"/>
                    <a:pt x="390" y="292"/>
                  </a:cubicBezTo>
                  <a:cubicBezTo>
                    <a:pt x="397" y="292"/>
                    <a:pt x="404" y="290"/>
                    <a:pt x="410" y="286"/>
                  </a:cubicBezTo>
                  <a:cubicBezTo>
                    <a:pt x="412" y="302"/>
                    <a:pt x="418" y="317"/>
                    <a:pt x="431" y="321"/>
                  </a:cubicBezTo>
                  <a:cubicBezTo>
                    <a:pt x="431" y="321"/>
                    <a:pt x="431" y="321"/>
                    <a:pt x="432" y="321"/>
                  </a:cubicBezTo>
                  <a:cubicBezTo>
                    <a:pt x="459" y="326"/>
                    <a:pt x="474" y="338"/>
                    <a:pt x="476" y="355"/>
                  </a:cubicBezTo>
                  <a:lnTo>
                    <a:pt x="305" y="355"/>
                  </a:lnTo>
                  <a:close/>
                  <a:moveTo>
                    <a:pt x="322" y="216"/>
                  </a:moveTo>
                  <a:cubicBezTo>
                    <a:pt x="323" y="216"/>
                    <a:pt x="323" y="216"/>
                    <a:pt x="324" y="216"/>
                  </a:cubicBezTo>
                  <a:cubicBezTo>
                    <a:pt x="325" y="216"/>
                    <a:pt x="327" y="216"/>
                    <a:pt x="327" y="215"/>
                  </a:cubicBezTo>
                  <a:cubicBezTo>
                    <a:pt x="329" y="214"/>
                    <a:pt x="330" y="212"/>
                    <a:pt x="329" y="210"/>
                  </a:cubicBezTo>
                  <a:cubicBezTo>
                    <a:pt x="329" y="210"/>
                    <a:pt x="322" y="195"/>
                    <a:pt x="321" y="177"/>
                  </a:cubicBezTo>
                  <a:cubicBezTo>
                    <a:pt x="355" y="168"/>
                    <a:pt x="378" y="140"/>
                    <a:pt x="378" y="108"/>
                  </a:cubicBezTo>
                  <a:cubicBezTo>
                    <a:pt x="378" y="69"/>
                    <a:pt x="342" y="37"/>
                    <a:pt x="297" y="37"/>
                  </a:cubicBezTo>
                  <a:cubicBezTo>
                    <a:pt x="290" y="37"/>
                    <a:pt x="283" y="37"/>
                    <a:pt x="277" y="39"/>
                  </a:cubicBezTo>
                  <a:cubicBezTo>
                    <a:pt x="263" y="15"/>
                    <a:pt x="235" y="0"/>
                    <a:pt x="204" y="0"/>
                  </a:cubicBezTo>
                  <a:cubicBezTo>
                    <a:pt x="159" y="0"/>
                    <a:pt x="123" y="32"/>
                    <a:pt x="123" y="71"/>
                  </a:cubicBezTo>
                  <a:cubicBezTo>
                    <a:pt x="123" y="100"/>
                    <a:pt x="142" y="125"/>
                    <a:pt x="171" y="137"/>
                  </a:cubicBezTo>
                  <a:cubicBezTo>
                    <a:pt x="170" y="163"/>
                    <a:pt x="154" y="183"/>
                    <a:pt x="154" y="183"/>
                  </a:cubicBezTo>
                  <a:cubicBezTo>
                    <a:pt x="153" y="185"/>
                    <a:pt x="153" y="188"/>
                    <a:pt x="154" y="189"/>
                  </a:cubicBezTo>
                  <a:cubicBezTo>
                    <a:pt x="156" y="191"/>
                    <a:pt x="158" y="191"/>
                    <a:pt x="160" y="191"/>
                  </a:cubicBezTo>
                  <a:cubicBezTo>
                    <a:pt x="185" y="179"/>
                    <a:pt x="201" y="164"/>
                    <a:pt x="208" y="143"/>
                  </a:cubicBezTo>
                  <a:cubicBezTo>
                    <a:pt x="214" y="142"/>
                    <a:pt x="219" y="142"/>
                    <a:pt x="224" y="141"/>
                  </a:cubicBezTo>
                  <a:cubicBezTo>
                    <a:pt x="237" y="163"/>
                    <a:pt x="261" y="177"/>
                    <a:pt x="289" y="179"/>
                  </a:cubicBezTo>
                  <a:cubicBezTo>
                    <a:pt x="296" y="193"/>
                    <a:pt x="306" y="205"/>
                    <a:pt x="322" y="216"/>
                  </a:cubicBezTo>
                  <a:close/>
                  <a:moveTo>
                    <a:pt x="293" y="170"/>
                  </a:moveTo>
                  <a:cubicBezTo>
                    <a:pt x="266" y="169"/>
                    <a:pt x="242" y="155"/>
                    <a:pt x="231" y="133"/>
                  </a:cubicBezTo>
                  <a:cubicBezTo>
                    <a:pt x="230" y="131"/>
                    <a:pt x="228" y="130"/>
                    <a:pt x="227" y="130"/>
                  </a:cubicBezTo>
                  <a:cubicBezTo>
                    <a:pt x="226" y="130"/>
                    <a:pt x="226" y="130"/>
                    <a:pt x="225" y="131"/>
                  </a:cubicBezTo>
                  <a:cubicBezTo>
                    <a:pt x="219" y="132"/>
                    <a:pt x="212" y="133"/>
                    <a:pt x="205" y="133"/>
                  </a:cubicBezTo>
                  <a:cubicBezTo>
                    <a:pt x="202" y="133"/>
                    <a:pt x="201" y="135"/>
                    <a:pt x="200" y="137"/>
                  </a:cubicBezTo>
                  <a:cubicBezTo>
                    <a:pt x="200" y="138"/>
                    <a:pt x="200" y="138"/>
                    <a:pt x="200" y="139"/>
                  </a:cubicBezTo>
                  <a:cubicBezTo>
                    <a:pt x="195" y="154"/>
                    <a:pt x="185" y="165"/>
                    <a:pt x="170" y="175"/>
                  </a:cubicBezTo>
                  <a:cubicBezTo>
                    <a:pt x="175" y="165"/>
                    <a:pt x="180" y="150"/>
                    <a:pt x="181" y="134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1" y="132"/>
                    <a:pt x="180" y="130"/>
                    <a:pt x="178" y="129"/>
                  </a:cubicBezTo>
                  <a:cubicBezTo>
                    <a:pt x="150" y="120"/>
                    <a:pt x="132" y="97"/>
                    <a:pt x="132" y="71"/>
                  </a:cubicBezTo>
                  <a:cubicBezTo>
                    <a:pt x="132" y="37"/>
                    <a:pt x="164" y="9"/>
                    <a:pt x="204" y="9"/>
                  </a:cubicBezTo>
                  <a:cubicBezTo>
                    <a:pt x="233" y="9"/>
                    <a:pt x="259" y="24"/>
                    <a:pt x="270" y="47"/>
                  </a:cubicBezTo>
                  <a:cubicBezTo>
                    <a:pt x="271" y="48"/>
                    <a:pt x="273" y="49"/>
                    <a:pt x="276" y="49"/>
                  </a:cubicBezTo>
                  <a:cubicBezTo>
                    <a:pt x="282" y="47"/>
                    <a:pt x="290" y="46"/>
                    <a:pt x="297" y="46"/>
                  </a:cubicBezTo>
                  <a:cubicBezTo>
                    <a:pt x="337" y="46"/>
                    <a:pt x="369" y="74"/>
                    <a:pt x="369" y="108"/>
                  </a:cubicBezTo>
                  <a:cubicBezTo>
                    <a:pt x="369" y="137"/>
                    <a:pt x="347" y="162"/>
                    <a:pt x="315" y="169"/>
                  </a:cubicBezTo>
                  <a:cubicBezTo>
                    <a:pt x="313" y="169"/>
                    <a:pt x="311" y="171"/>
                    <a:pt x="311" y="173"/>
                  </a:cubicBezTo>
                  <a:cubicBezTo>
                    <a:pt x="311" y="183"/>
                    <a:pt x="313" y="191"/>
                    <a:pt x="315" y="198"/>
                  </a:cubicBezTo>
                  <a:cubicBezTo>
                    <a:pt x="306" y="190"/>
                    <a:pt x="301" y="182"/>
                    <a:pt x="297" y="173"/>
                  </a:cubicBezTo>
                  <a:cubicBezTo>
                    <a:pt x="296" y="171"/>
                    <a:pt x="295" y="170"/>
                    <a:pt x="293" y="170"/>
                  </a:cubicBezTo>
                  <a:close/>
                  <a:moveTo>
                    <a:pt x="139" y="312"/>
                  </a:moveTo>
                  <a:cubicBezTo>
                    <a:pt x="128" y="309"/>
                    <a:pt x="124" y="290"/>
                    <a:pt x="124" y="279"/>
                  </a:cubicBezTo>
                  <a:cubicBezTo>
                    <a:pt x="135" y="267"/>
                    <a:pt x="142" y="250"/>
                    <a:pt x="142" y="232"/>
                  </a:cubicBezTo>
                  <a:cubicBezTo>
                    <a:pt x="142" y="195"/>
                    <a:pt x="124" y="171"/>
                    <a:pt x="96" y="171"/>
                  </a:cubicBezTo>
                  <a:cubicBezTo>
                    <a:pt x="67" y="171"/>
                    <a:pt x="49" y="195"/>
                    <a:pt x="49" y="232"/>
                  </a:cubicBezTo>
                  <a:cubicBezTo>
                    <a:pt x="49" y="251"/>
                    <a:pt x="57" y="268"/>
                    <a:pt x="68" y="279"/>
                  </a:cubicBezTo>
                  <a:cubicBezTo>
                    <a:pt x="67" y="293"/>
                    <a:pt x="63" y="308"/>
                    <a:pt x="54" y="311"/>
                  </a:cubicBezTo>
                  <a:cubicBezTo>
                    <a:pt x="10" y="320"/>
                    <a:pt x="0" y="342"/>
                    <a:pt x="0" y="359"/>
                  </a:cubicBezTo>
                  <a:cubicBezTo>
                    <a:pt x="0" y="362"/>
                    <a:pt x="3" y="364"/>
                    <a:pt x="5" y="364"/>
                  </a:cubicBezTo>
                  <a:cubicBezTo>
                    <a:pt x="186" y="364"/>
                    <a:pt x="186" y="364"/>
                    <a:pt x="186" y="364"/>
                  </a:cubicBezTo>
                  <a:cubicBezTo>
                    <a:pt x="189" y="364"/>
                    <a:pt x="191" y="362"/>
                    <a:pt x="191" y="359"/>
                  </a:cubicBezTo>
                  <a:cubicBezTo>
                    <a:pt x="191" y="343"/>
                    <a:pt x="182" y="321"/>
                    <a:pt x="139" y="312"/>
                  </a:cubicBezTo>
                  <a:close/>
                  <a:moveTo>
                    <a:pt x="59" y="232"/>
                  </a:moveTo>
                  <a:cubicBezTo>
                    <a:pt x="59" y="185"/>
                    <a:pt x="87" y="181"/>
                    <a:pt x="96" y="181"/>
                  </a:cubicBezTo>
                  <a:cubicBezTo>
                    <a:pt x="104" y="181"/>
                    <a:pt x="132" y="185"/>
                    <a:pt x="132" y="232"/>
                  </a:cubicBezTo>
                  <a:cubicBezTo>
                    <a:pt x="132" y="261"/>
                    <a:pt x="113" y="283"/>
                    <a:pt x="96" y="283"/>
                  </a:cubicBezTo>
                  <a:cubicBezTo>
                    <a:pt x="78" y="283"/>
                    <a:pt x="59" y="261"/>
                    <a:pt x="59" y="232"/>
                  </a:cubicBezTo>
                  <a:close/>
                  <a:moveTo>
                    <a:pt x="10" y="355"/>
                  </a:moveTo>
                  <a:cubicBezTo>
                    <a:pt x="12" y="338"/>
                    <a:pt x="28" y="326"/>
                    <a:pt x="56" y="320"/>
                  </a:cubicBezTo>
                  <a:cubicBezTo>
                    <a:pt x="56" y="320"/>
                    <a:pt x="56" y="320"/>
                    <a:pt x="56" y="320"/>
                  </a:cubicBezTo>
                  <a:cubicBezTo>
                    <a:pt x="69" y="316"/>
                    <a:pt x="75" y="301"/>
                    <a:pt x="77" y="286"/>
                  </a:cubicBezTo>
                  <a:cubicBezTo>
                    <a:pt x="83" y="290"/>
                    <a:pt x="89" y="292"/>
                    <a:pt x="96" y="292"/>
                  </a:cubicBezTo>
                  <a:cubicBezTo>
                    <a:pt x="102" y="292"/>
                    <a:pt x="109" y="290"/>
                    <a:pt x="115" y="286"/>
                  </a:cubicBezTo>
                  <a:cubicBezTo>
                    <a:pt x="117" y="302"/>
                    <a:pt x="123" y="317"/>
                    <a:pt x="136" y="321"/>
                  </a:cubicBezTo>
                  <a:cubicBezTo>
                    <a:pt x="137" y="321"/>
                    <a:pt x="137" y="321"/>
                    <a:pt x="137" y="321"/>
                  </a:cubicBezTo>
                  <a:cubicBezTo>
                    <a:pt x="164" y="326"/>
                    <a:pt x="179" y="338"/>
                    <a:pt x="181" y="355"/>
                  </a:cubicBezTo>
                  <a:lnTo>
                    <a:pt x="10" y="355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2000000000000000000" pitchFamily="2" charset="0"/>
              </a:endParaRPr>
            </a:p>
          </p:txBody>
        </p:sp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id="{37D9AA08-AE4B-4E17-A6E0-28812DF05C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68579" y="3561936"/>
              <a:ext cx="408472" cy="752588"/>
            </a:xfrm>
            <a:custGeom>
              <a:avLst/>
              <a:gdLst>
                <a:gd name="T0" fmla="*/ 169 w 266"/>
                <a:gd name="T1" fmla="*/ 47 h 489"/>
                <a:gd name="T2" fmla="*/ 77 w 266"/>
                <a:gd name="T3" fmla="*/ 47 h 489"/>
                <a:gd name="T4" fmla="*/ 123 w 266"/>
                <a:gd name="T5" fmla="*/ 10 h 489"/>
                <a:gd name="T6" fmla="*/ 123 w 266"/>
                <a:gd name="T7" fmla="*/ 84 h 489"/>
                <a:gd name="T8" fmla="*/ 123 w 266"/>
                <a:gd name="T9" fmla="*/ 10 h 489"/>
                <a:gd name="T10" fmla="*/ 244 w 266"/>
                <a:gd name="T11" fmla="*/ 313 h 489"/>
                <a:gd name="T12" fmla="*/ 239 w 266"/>
                <a:gd name="T13" fmla="*/ 293 h 489"/>
                <a:gd name="T14" fmla="*/ 234 w 266"/>
                <a:gd name="T15" fmla="*/ 313 h 489"/>
                <a:gd name="T16" fmla="*/ 212 w 266"/>
                <a:gd name="T17" fmla="*/ 329 h 489"/>
                <a:gd name="T18" fmla="*/ 229 w 266"/>
                <a:gd name="T19" fmla="*/ 432 h 489"/>
                <a:gd name="T20" fmla="*/ 266 w 266"/>
                <a:gd name="T21" fmla="*/ 415 h 489"/>
                <a:gd name="T22" fmla="*/ 249 w 266"/>
                <a:gd name="T23" fmla="*/ 313 h 489"/>
                <a:gd name="T24" fmla="*/ 249 w 266"/>
                <a:gd name="T25" fmla="*/ 421 h 489"/>
                <a:gd name="T26" fmla="*/ 223 w 266"/>
                <a:gd name="T27" fmla="*/ 415 h 489"/>
                <a:gd name="T28" fmla="*/ 229 w 266"/>
                <a:gd name="T29" fmla="*/ 323 h 489"/>
                <a:gd name="T30" fmla="*/ 255 w 266"/>
                <a:gd name="T31" fmla="*/ 329 h 489"/>
                <a:gd name="T32" fmla="*/ 225 w 266"/>
                <a:gd name="T33" fmla="*/ 296 h 489"/>
                <a:gd name="T34" fmla="*/ 244 w 266"/>
                <a:gd name="T35" fmla="*/ 274 h 489"/>
                <a:gd name="T36" fmla="*/ 238 w 266"/>
                <a:gd name="T37" fmla="*/ 256 h 489"/>
                <a:gd name="T38" fmla="*/ 123 w 266"/>
                <a:gd name="T39" fmla="*/ 103 h 489"/>
                <a:gd name="T40" fmla="*/ 8 w 266"/>
                <a:gd name="T41" fmla="*/ 256 h 489"/>
                <a:gd name="T42" fmla="*/ 2 w 266"/>
                <a:gd name="T43" fmla="*/ 274 h 489"/>
                <a:gd name="T44" fmla="*/ 21 w 266"/>
                <a:gd name="T45" fmla="*/ 296 h 489"/>
                <a:gd name="T46" fmla="*/ 62 w 266"/>
                <a:gd name="T47" fmla="*/ 227 h 489"/>
                <a:gd name="T48" fmla="*/ 41 w 266"/>
                <a:gd name="T49" fmla="*/ 361 h 489"/>
                <a:gd name="T50" fmla="*/ 67 w 266"/>
                <a:gd name="T51" fmla="*/ 362 h 489"/>
                <a:gd name="T52" fmla="*/ 64 w 266"/>
                <a:gd name="T53" fmla="*/ 470 h 489"/>
                <a:gd name="T54" fmla="*/ 108 w 266"/>
                <a:gd name="T55" fmla="*/ 470 h 489"/>
                <a:gd name="T56" fmla="*/ 125 w 266"/>
                <a:gd name="T57" fmla="*/ 362 h 489"/>
                <a:gd name="T58" fmla="*/ 160 w 266"/>
                <a:gd name="T59" fmla="*/ 489 h 489"/>
                <a:gd name="T60" fmla="*/ 182 w 266"/>
                <a:gd name="T61" fmla="*/ 470 h 489"/>
                <a:gd name="T62" fmla="*/ 179 w 266"/>
                <a:gd name="T63" fmla="*/ 362 h 489"/>
                <a:gd name="T64" fmla="*/ 206 w 266"/>
                <a:gd name="T65" fmla="*/ 358 h 489"/>
                <a:gd name="T66" fmla="*/ 184 w 266"/>
                <a:gd name="T67" fmla="*/ 227 h 489"/>
                <a:gd name="T68" fmla="*/ 225 w 266"/>
                <a:gd name="T69" fmla="*/ 296 h 489"/>
                <a:gd name="T70" fmla="*/ 177 w 266"/>
                <a:gd name="T71" fmla="*/ 187 h 489"/>
                <a:gd name="T72" fmla="*/ 168 w 266"/>
                <a:gd name="T73" fmla="*/ 189 h 489"/>
                <a:gd name="T74" fmla="*/ 174 w 266"/>
                <a:gd name="T75" fmla="*/ 353 h 489"/>
                <a:gd name="T76" fmla="*/ 170 w 266"/>
                <a:gd name="T77" fmla="*/ 358 h 489"/>
                <a:gd name="T78" fmla="*/ 172 w 266"/>
                <a:gd name="T79" fmla="*/ 452 h 489"/>
                <a:gd name="T80" fmla="*/ 173 w 266"/>
                <a:gd name="T81" fmla="*/ 469 h 489"/>
                <a:gd name="T82" fmla="*/ 160 w 266"/>
                <a:gd name="T83" fmla="*/ 484 h 489"/>
                <a:gd name="T84" fmla="*/ 147 w 266"/>
                <a:gd name="T85" fmla="*/ 469 h 489"/>
                <a:gd name="T86" fmla="*/ 129 w 266"/>
                <a:gd name="T87" fmla="*/ 353 h 489"/>
                <a:gd name="T88" fmla="*/ 112 w 266"/>
                <a:gd name="T89" fmla="*/ 357 h 489"/>
                <a:gd name="T90" fmla="*/ 86 w 266"/>
                <a:gd name="T91" fmla="*/ 480 h 489"/>
                <a:gd name="T92" fmla="*/ 73 w 266"/>
                <a:gd name="T93" fmla="*/ 469 h 489"/>
                <a:gd name="T94" fmla="*/ 74 w 266"/>
                <a:gd name="T95" fmla="*/ 452 h 489"/>
                <a:gd name="T96" fmla="*/ 76 w 266"/>
                <a:gd name="T97" fmla="*/ 358 h 489"/>
                <a:gd name="T98" fmla="*/ 72 w 266"/>
                <a:gd name="T99" fmla="*/ 353 h 489"/>
                <a:gd name="T100" fmla="*/ 77 w 266"/>
                <a:gd name="T101" fmla="*/ 189 h 489"/>
                <a:gd name="T102" fmla="*/ 68 w 266"/>
                <a:gd name="T103" fmla="*/ 187 h 489"/>
                <a:gd name="T104" fmla="*/ 21 w 266"/>
                <a:gd name="T105" fmla="*/ 286 h 489"/>
                <a:gd name="T106" fmla="*/ 11 w 266"/>
                <a:gd name="T107" fmla="*/ 276 h 489"/>
                <a:gd name="T108" fmla="*/ 13 w 266"/>
                <a:gd name="T109" fmla="*/ 272 h 489"/>
                <a:gd name="T110" fmla="*/ 59 w 266"/>
                <a:gd name="T111" fmla="*/ 137 h 489"/>
                <a:gd name="T112" fmla="*/ 187 w 266"/>
                <a:gd name="T113" fmla="*/ 137 h 489"/>
                <a:gd name="T114" fmla="*/ 233 w 266"/>
                <a:gd name="T115" fmla="*/ 272 h 489"/>
                <a:gd name="T116" fmla="*/ 234 w 266"/>
                <a:gd name="T117" fmla="*/ 276 h 489"/>
                <a:gd name="T118" fmla="*/ 225 w 266"/>
                <a:gd name="T119" fmla="*/ 286 h 489"/>
                <a:gd name="T120" fmla="*/ 218 w 266"/>
                <a:gd name="T121" fmla="*/ 282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" h="489">
                  <a:moveTo>
                    <a:pt x="123" y="93"/>
                  </a:moveTo>
                  <a:cubicBezTo>
                    <a:pt x="148" y="93"/>
                    <a:pt x="169" y="72"/>
                    <a:pt x="169" y="47"/>
                  </a:cubicBezTo>
                  <a:cubicBezTo>
                    <a:pt x="169" y="21"/>
                    <a:pt x="148" y="0"/>
                    <a:pt x="123" y="0"/>
                  </a:cubicBezTo>
                  <a:cubicBezTo>
                    <a:pt x="97" y="0"/>
                    <a:pt x="77" y="21"/>
                    <a:pt x="77" y="47"/>
                  </a:cubicBezTo>
                  <a:cubicBezTo>
                    <a:pt x="77" y="72"/>
                    <a:pt x="97" y="93"/>
                    <a:pt x="123" y="93"/>
                  </a:cubicBezTo>
                  <a:close/>
                  <a:moveTo>
                    <a:pt x="123" y="10"/>
                  </a:moveTo>
                  <a:cubicBezTo>
                    <a:pt x="143" y="10"/>
                    <a:pt x="160" y="26"/>
                    <a:pt x="160" y="47"/>
                  </a:cubicBezTo>
                  <a:cubicBezTo>
                    <a:pt x="160" y="67"/>
                    <a:pt x="143" y="84"/>
                    <a:pt x="123" y="84"/>
                  </a:cubicBezTo>
                  <a:cubicBezTo>
                    <a:pt x="103" y="84"/>
                    <a:pt x="86" y="67"/>
                    <a:pt x="86" y="47"/>
                  </a:cubicBezTo>
                  <a:cubicBezTo>
                    <a:pt x="86" y="26"/>
                    <a:pt x="103" y="10"/>
                    <a:pt x="123" y="10"/>
                  </a:cubicBezTo>
                  <a:close/>
                  <a:moveTo>
                    <a:pt x="249" y="313"/>
                  </a:moveTo>
                  <a:cubicBezTo>
                    <a:pt x="244" y="313"/>
                    <a:pt x="244" y="313"/>
                    <a:pt x="244" y="313"/>
                  </a:cubicBezTo>
                  <a:cubicBezTo>
                    <a:pt x="244" y="299"/>
                    <a:pt x="244" y="299"/>
                    <a:pt x="244" y="299"/>
                  </a:cubicBezTo>
                  <a:cubicBezTo>
                    <a:pt x="244" y="296"/>
                    <a:pt x="242" y="293"/>
                    <a:pt x="239" y="293"/>
                  </a:cubicBezTo>
                  <a:cubicBezTo>
                    <a:pt x="236" y="293"/>
                    <a:pt x="234" y="296"/>
                    <a:pt x="234" y="299"/>
                  </a:cubicBezTo>
                  <a:cubicBezTo>
                    <a:pt x="234" y="313"/>
                    <a:pt x="234" y="313"/>
                    <a:pt x="234" y="313"/>
                  </a:cubicBezTo>
                  <a:cubicBezTo>
                    <a:pt x="229" y="313"/>
                    <a:pt x="229" y="313"/>
                    <a:pt x="229" y="313"/>
                  </a:cubicBezTo>
                  <a:cubicBezTo>
                    <a:pt x="220" y="313"/>
                    <a:pt x="212" y="320"/>
                    <a:pt x="212" y="329"/>
                  </a:cubicBezTo>
                  <a:cubicBezTo>
                    <a:pt x="212" y="415"/>
                    <a:pt x="212" y="415"/>
                    <a:pt x="212" y="415"/>
                  </a:cubicBezTo>
                  <a:cubicBezTo>
                    <a:pt x="212" y="424"/>
                    <a:pt x="220" y="432"/>
                    <a:pt x="229" y="432"/>
                  </a:cubicBezTo>
                  <a:cubicBezTo>
                    <a:pt x="249" y="432"/>
                    <a:pt x="249" y="432"/>
                    <a:pt x="249" y="432"/>
                  </a:cubicBezTo>
                  <a:cubicBezTo>
                    <a:pt x="258" y="432"/>
                    <a:pt x="266" y="424"/>
                    <a:pt x="266" y="415"/>
                  </a:cubicBezTo>
                  <a:cubicBezTo>
                    <a:pt x="266" y="329"/>
                    <a:pt x="266" y="329"/>
                    <a:pt x="266" y="329"/>
                  </a:cubicBezTo>
                  <a:cubicBezTo>
                    <a:pt x="266" y="320"/>
                    <a:pt x="258" y="313"/>
                    <a:pt x="249" y="313"/>
                  </a:cubicBezTo>
                  <a:close/>
                  <a:moveTo>
                    <a:pt x="255" y="415"/>
                  </a:moveTo>
                  <a:cubicBezTo>
                    <a:pt x="255" y="418"/>
                    <a:pt x="252" y="421"/>
                    <a:pt x="249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25" y="421"/>
                    <a:pt x="223" y="418"/>
                    <a:pt x="223" y="415"/>
                  </a:cubicBezTo>
                  <a:cubicBezTo>
                    <a:pt x="223" y="329"/>
                    <a:pt x="223" y="329"/>
                    <a:pt x="223" y="329"/>
                  </a:cubicBezTo>
                  <a:cubicBezTo>
                    <a:pt x="223" y="326"/>
                    <a:pt x="225" y="323"/>
                    <a:pt x="229" y="323"/>
                  </a:cubicBezTo>
                  <a:cubicBezTo>
                    <a:pt x="249" y="323"/>
                    <a:pt x="249" y="323"/>
                    <a:pt x="249" y="323"/>
                  </a:cubicBezTo>
                  <a:cubicBezTo>
                    <a:pt x="252" y="323"/>
                    <a:pt x="255" y="326"/>
                    <a:pt x="255" y="329"/>
                  </a:cubicBezTo>
                  <a:lnTo>
                    <a:pt x="255" y="415"/>
                  </a:lnTo>
                  <a:close/>
                  <a:moveTo>
                    <a:pt x="225" y="296"/>
                  </a:moveTo>
                  <a:cubicBezTo>
                    <a:pt x="227" y="296"/>
                    <a:pt x="229" y="295"/>
                    <a:pt x="231" y="295"/>
                  </a:cubicBezTo>
                  <a:cubicBezTo>
                    <a:pt x="240" y="291"/>
                    <a:pt x="246" y="282"/>
                    <a:pt x="244" y="274"/>
                  </a:cubicBezTo>
                  <a:cubicBezTo>
                    <a:pt x="243" y="274"/>
                    <a:pt x="243" y="274"/>
                    <a:pt x="243" y="273"/>
                  </a:cubicBezTo>
                  <a:cubicBezTo>
                    <a:pt x="243" y="272"/>
                    <a:pt x="241" y="265"/>
                    <a:pt x="238" y="256"/>
                  </a:cubicBezTo>
                  <a:cubicBezTo>
                    <a:pt x="226" y="220"/>
                    <a:pt x="202" y="146"/>
                    <a:pt x="196" y="133"/>
                  </a:cubicBezTo>
                  <a:cubicBezTo>
                    <a:pt x="185" y="112"/>
                    <a:pt x="164" y="103"/>
                    <a:pt x="123" y="103"/>
                  </a:cubicBezTo>
                  <a:cubicBezTo>
                    <a:pt x="82" y="103"/>
                    <a:pt x="60" y="112"/>
                    <a:pt x="50" y="133"/>
                  </a:cubicBezTo>
                  <a:cubicBezTo>
                    <a:pt x="44" y="146"/>
                    <a:pt x="20" y="220"/>
                    <a:pt x="8" y="256"/>
                  </a:cubicBezTo>
                  <a:cubicBezTo>
                    <a:pt x="5" y="265"/>
                    <a:pt x="3" y="272"/>
                    <a:pt x="3" y="273"/>
                  </a:cubicBezTo>
                  <a:cubicBezTo>
                    <a:pt x="3" y="274"/>
                    <a:pt x="2" y="274"/>
                    <a:pt x="2" y="274"/>
                  </a:cubicBezTo>
                  <a:cubicBezTo>
                    <a:pt x="0" y="282"/>
                    <a:pt x="6" y="291"/>
                    <a:pt x="15" y="295"/>
                  </a:cubicBezTo>
                  <a:cubicBezTo>
                    <a:pt x="17" y="295"/>
                    <a:pt x="19" y="296"/>
                    <a:pt x="21" y="296"/>
                  </a:cubicBezTo>
                  <a:cubicBezTo>
                    <a:pt x="28" y="296"/>
                    <a:pt x="34" y="292"/>
                    <a:pt x="37" y="286"/>
                  </a:cubicBezTo>
                  <a:cubicBezTo>
                    <a:pt x="62" y="227"/>
                    <a:pt x="62" y="227"/>
                    <a:pt x="62" y="22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58"/>
                    <a:pt x="40" y="360"/>
                    <a:pt x="41" y="361"/>
                  </a:cubicBezTo>
                  <a:cubicBezTo>
                    <a:pt x="42" y="362"/>
                    <a:pt x="43" y="362"/>
                    <a:pt x="44" y="362"/>
                  </a:cubicBezTo>
                  <a:cubicBezTo>
                    <a:pt x="67" y="362"/>
                    <a:pt x="67" y="362"/>
                    <a:pt x="67" y="362"/>
                  </a:cubicBezTo>
                  <a:cubicBezTo>
                    <a:pt x="66" y="395"/>
                    <a:pt x="64" y="466"/>
                    <a:pt x="64" y="469"/>
                  </a:cubicBezTo>
                  <a:cubicBezTo>
                    <a:pt x="64" y="470"/>
                    <a:pt x="64" y="470"/>
                    <a:pt x="64" y="470"/>
                  </a:cubicBezTo>
                  <a:cubicBezTo>
                    <a:pt x="65" y="481"/>
                    <a:pt x="74" y="489"/>
                    <a:pt x="86" y="489"/>
                  </a:cubicBezTo>
                  <a:cubicBezTo>
                    <a:pt x="98" y="489"/>
                    <a:pt x="107" y="481"/>
                    <a:pt x="108" y="470"/>
                  </a:cubicBezTo>
                  <a:cubicBezTo>
                    <a:pt x="121" y="362"/>
                    <a:pt x="121" y="362"/>
                    <a:pt x="121" y="362"/>
                  </a:cubicBezTo>
                  <a:cubicBezTo>
                    <a:pt x="125" y="362"/>
                    <a:pt x="125" y="362"/>
                    <a:pt x="125" y="362"/>
                  </a:cubicBezTo>
                  <a:cubicBezTo>
                    <a:pt x="138" y="470"/>
                    <a:pt x="138" y="470"/>
                    <a:pt x="138" y="470"/>
                  </a:cubicBezTo>
                  <a:cubicBezTo>
                    <a:pt x="139" y="481"/>
                    <a:pt x="148" y="489"/>
                    <a:pt x="160" y="489"/>
                  </a:cubicBezTo>
                  <a:cubicBezTo>
                    <a:pt x="160" y="489"/>
                    <a:pt x="160" y="489"/>
                    <a:pt x="160" y="489"/>
                  </a:cubicBezTo>
                  <a:cubicBezTo>
                    <a:pt x="171" y="489"/>
                    <a:pt x="181" y="481"/>
                    <a:pt x="182" y="470"/>
                  </a:cubicBezTo>
                  <a:cubicBezTo>
                    <a:pt x="182" y="470"/>
                    <a:pt x="182" y="470"/>
                    <a:pt x="182" y="469"/>
                  </a:cubicBezTo>
                  <a:cubicBezTo>
                    <a:pt x="182" y="466"/>
                    <a:pt x="180" y="395"/>
                    <a:pt x="179" y="362"/>
                  </a:cubicBezTo>
                  <a:cubicBezTo>
                    <a:pt x="201" y="362"/>
                    <a:pt x="201" y="362"/>
                    <a:pt x="201" y="362"/>
                  </a:cubicBezTo>
                  <a:cubicBezTo>
                    <a:pt x="204" y="362"/>
                    <a:pt x="206" y="360"/>
                    <a:pt x="206" y="358"/>
                  </a:cubicBezTo>
                  <a:cubicBezTo>
                    <a:pt x="206" y="357"/>
                    <a:pt x="206" y="357"/>
                    <a:pt x="206" y="356"/>
                  </a:cubicBezTo>
                  <a:cubicBezTo>
                    <a:pt x="184" y="227"/>
                    <a:pt x="184" y="227"/>
                    <a:pt x="184" y="227"/>
                  </a:cubicBezTo>
                  <a:cubicBezTo>
                    <a:pt x="209" y="286"/>
                    <a:pt x="209" y="286"/>
                    <a:pt x="209" y="286"/>
                  </a:cubicBezTo>
                  <a:cubicBezTo>
                    <a:pt x="212" y="292"/>
                    <a:pt x="218" y="296"/>
                    <a:pt x="225" y="296"/>
                  </a:cubicBezTo>
                  <a:close/>
                  <a:moveTo>
                    <a:pt x="218" y="282"/>
                  </a:moveTo>
                  <a:cubicBezTo>
                    <a:pt x="177" y="187"/>
                    <a:pt x="177" y="187"/>
                    <a:pt x="177" y="187"/>
                  </a:cubicBezTo>
                  <a:cubicBezTo>
                    <a:pt x="176" y="185"/>
                    <a:pt x="174" y="183"/>
                    <a:pt x="172" y="184"/>
                  </a:cubicBezTo>
                  <a:cubicBezTo>
                    <a:pt x="169" y="185"/>
                    <a:pt x="168" y="187"/>
                    <a:pt x="168" y="189"/>
                  </a:cubicBezTo>
                  <a:cubicBezTo>
                    <a:pt x="196" y="353"/>
                    <a:pt x="196" y="353"/>
                    <a:pt x="196" y="353"/>
                  </a:cubicBezTo>
                  <a:cubicBezTo>
                    <a:pt x="174" y="353"/>
                    <a:pt x="174" y="353"/>
                    <a:pt x="174" y="353"/>
                  </a:cubicBezTo>
                  <a:cubicBezTo>
                    <a:pt x="173" y="353"/>
                    <a:pt x="172" y="354"/>
                    <a:pt x="171" y="354"/>
                  </a:cubicBezTo>
                  <a:cubicBezTo>
                    <a:pt x="170" y="355"/>
                    <a:pt x="169" y="357"/>
                    <a:pt x="170" y="358"/>
                  </a:cubicBezTo>
                  <a:cubicBezTo>
                    <a:pt x="170" y="358"/>
                    <a:pt x="170" y="386"/>
                    <a:pt x="171" y="414"/>
                  </a:cubicBezTo>
                  <a:cubicBezTo>
                    <a:pt x="171" y="428"/>
                    <a:pt x="172" y="442"/>
                    <a:pt x="172" y="452"/>
                  </a:cubicBezTo>
                  <a:cubicBezTo>
                    <a:pt x="172" y="462"/>
                    <a:pt x="172" y="467"/>
                    <a:pt x="173" y="469"/>
                  </a:cubicBezTo>
                  <a:cubicBezTo>
                    <a:pt x="173" y="469"/>
                    <a:pt x="173" y="469"/>
                    <a:pt x="173" y="469"/>
                  </a:cubicBezTo>
                  <a:cubicBezTo>
                    <a:pt x="172" y="475"/>
                    <a:pt x="167" y="480"/>
                    <a:pt x="160" y="480"/>
                  </a:cubicBezTo>
                  <a:cubicBezTo>
                    <a:pt x="160" y="484"/>
                    <a:pt x="160" y="484"/>
                    <a:pt x="160" y="484"/>
                  </a:cubicBezTo>
                  <a:cubicBezTo>
                    <a:pt x="160" y="480"/>
                    <a:pt x="160" y="480"/>
                    <a:pt x="160" y="480"/>
                  </a:cubicBezTo>
                  <a:cubicBezTo>
                    <a:pt x="153" y="480"/>
                    <a:pt x="148" y="475"/>
                    <a:pt x="147" y="469"/>
                  </a:cubicBezTo>
                  <a:cubicBezTo>
                    <a:pt x="134" y="357"/>
                    <a:pt x="134" y="357"/>
                    <a:pt x="134" y="357"/>
                  </a:cubicBezTo>
                  <a:cubicBezTo>
                    <a:pt x="134" y="355"/>
                    <a:pt x="132" y="353"/>
                    <a:pt x="129" y="353"/>
                  </a:cubicBezTo>
                  <a:cubicBezTo>
                    <a:pt x="117" y="353"/>
                    <a:pt x="117" y="353"/>
                    <a:pt x="117" y="353"/>
                  </a:cubicBezTo>
                  <a:cubicBezTo>
                    <a:pt x="114" y="353"/>
                    <a:pt x="112" y="355"/>
                    <a:pt x="112" y="357"/>
                  </a:cubicBezTo>
                  <a:cubicBezTo>
                    <a:pt x="99" y="470"/>
                    <a:pt x="99" y="470"/>
                    <a:pt x="99" y="470"/>
                  </a:cubicBezTo>
                  <a:cubicBezTo>
                    <a:pt x="98" y="475"/>
                    <a:pt x="93" y="480"/>
                    <a:pt x="86" y="480"/>
                  </a:cubicBezTo>
                  <a:cubicBezTo>
                    <a:pt x="79" y="480"/>
                    <a:pt x="74" y="475"/>
                    <a:pt x="73" y="469"/>
                  </a:cubicBezTo>
                  <a:cubicBezTo>
                    <a:pt x="73" y="469"/>
                    <a:pt x="73" y="469"/>
                    <a:pt x="73" y="469"/>
                  </a:cubicBezTo>
                  <a:cubicBezTo>
                    <a:pt x="73" y="468"/>
                    <a:pt x="73" y="467"/>
                    <a:pt x="73" y="465"/>
                  </a:cubicBezTo>
                  <a:cubicBezTo>
                    <a:pt x="74" y="462"/>
                    <a:pt x="74" y="458"/>
                    <a:pt x="74" y="452"/>
                  </a:cubicBezTo>
                  <a:cubicBezTo>
                    <a:pt x="74" y="442"/>
                    <a:pt x="74" y="428"/>
                    <a:pt x="75" y="414"/>
                  </a:cubicBezTo>
                  <a:cubicBezTo>
                    <a:pt x="76" y="386"/>
                    <a:pt x="76" y="358"/>
                    <a:pt x="76" y="358"/>
                  </a:cubicBezTo>
                  <a:cubicBezTo>
                    <a:pt x="76" y="357"/>
                    <a:pt x="76" y="355"/>
                    <a:pt x="75" y="354"/>
                  </a:cubicBezTo>
                  <a:cubicBezTo>
                    <a:pt x="74" y="354"/>
                    <a:pt x="73" y="353"/>
                    <a:pt x="72" y="353"/>
                  </a:cubicBezTo>
                  <a:cubicBezTo>
                    <a:pt x="50" y="353"/>
                    <a:pt x="50" y="353"/>
                    <a:pt x="50" y="353"/>
                  </a:cubicBezTo>
                  <a:cubicBezTo>
                    <a:pt x="77" y="189"/>
                    <a:pt x="77" y="189"/>
                    <a:pt x="77" y="189"/>
                  </a:cubicBezTo>
                  <a:cubicBezTo>
                    <a:pt x="78" y="187"/>
                    <a:pt x="76" y="185"/>
                    <a:pt x="74" y="184"/>
                  </a:cubicBezTo>
                  <a:cubicBezTo>
                    <a:pt x="72" y="183"/>
                    <a:pt x="69" y="185"/>
                    <a:pt x="68" y="187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27" y="285"/>
                    <a:pt x="24" y="286"/>
                    <a:pt x="21" y="286"/>
                  </a:cubicBezTo>
                  <a:cubicBezTo>
                    <a:pt x="20" y="286"/>
                    <a:pt x="19" y="286"/>
                    <a:pt x="18" y="286"/>
                  </a:cubicBezTo>
                  <a:cubicBezTo>
                    <a:pt x="13" y="284"/>
                    <a:pt x="11" y="280"/>
                    <a:pt x="11" y="276"/>
                  </a:cubicBezTo>
                  <a:cubicBezTo>
                    <a:pt x="11" y="276"/>
                    <a:pt x="11" y="276"/>
                    <a:pt x="11" y="276"/>
                  </a:cubicBezTo>
                  <a:cubicBezTo>
                    <a:pt x="12" y="275"/>
                    <a:pt x="12" y="274"/>
                    <a:pt x="13" y="272"/>
                  </a:cubicBezTo>
                  <a:cubicBezTo>
                    <a:pt x="14" y="269"/>
                    <a:pt x="15" y="264"/>
                    <a:pt x="17" y="259"/>
                  </a:cubicBezTo>
                  <a:cubicBezTo>
                    <a:pt x="28" y="226"/>
                    <a:pt x="53" y="149"/>
                    <a:pt x="59" y="137"/>
                  </a:cubicBezTo>
                  <a:cubicBezTo>
                    <a:pt x="65" y="125"/>
                    <a:pt x="77" y="113"/>
                    <a:pt x="123" y="113"/>
                  </a:cubicBezTo>
                  <a:cubicBezTo>
                    <a:pt x="169" y="113"/>
                    <a:pt x="181" y="125"/>
                    <a:pt x="187" y="137"/>
                  </a:cubicBezTo>
                  <a:cubicBezTo>
                    <a:pt x="193" y="149"/>
                    <a:pt x="218" y="226"/>
                    <a:pt x="229" y="259"/>
                  </a:cubicBezTo>
                  <a:cubicBezTo>
                    <a:pt x="230" y="264"/>
                    <a:pt x="232" y="269"/>
                    <a:pt x="233" y="272"/>
                  </a:cubicBezTo>
                  <a:cubicBezTo>
                    <a:pt x="234" y="274"/>
                    <a:pt x="234" y="275"/>
                    <a:pt x="234" y="276"/>
                  </a:cubicBezTo>
                  <a:cubicBezTo>
                    <a:pt x="234" y="276"/>
                    <a:pt x="234" y="276"/>
                    <a:pt x="234" y="276"/>
                  </a:cubicBezTo>
                  <a:cubicBezTo>
                    <a:pt x="235" y="280"/>
                    <a:pt x="233" y="284"/>
                    <a:pt x="228" y="286"/>
                  </a:cubicBezTo>
                  <a:cubicBezTo>
                    <a:pt x="227" y="286"/>
                    <a:pt x="226" y="286"/>
                    <a:pt x="225" y="286"/>
                  </a:cubicBezTo>
                  <a:cubicBezTo>
                    <a:pt x="225" y="286"/>
                    <a:pt x="225" y="286"/>
                    <a:pt x="225" y="286"/>
                  </a:cubicBezTo>
                  <a:cubicBezTo>
                    <a:pt x="222" y="286"/>
                    <a:pt x="219" y="285"/>
                    <a:pt x="218" y="282"/>
                  </a:cubicBez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4941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AC0998-923D-43C8-AFCF-B9108FBBCE0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827516" y="1753022"/>
            <a:ext cx="4229100" cy="525904"/>
          </a:xfrm>
        </p:spPr>
        <p:txBody>
          <a:bodyPr/>
          <a:lstStyle/>
          <a:p>
            <a:pPr algn="ctr"/>
            <a:r>
              <a:rPr lang="en-US" sz="2400" dirty="0"/>
              <a:t>Efficiency Gains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2FA712-E444-4131-9740-C543E1A0E19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09600" y="1753022"/>
            <a:ext cx="5086350" cy="525904"/>
          </a:xfrm>
        </p:spPr>
        <p:txBody>
          <a:bodyPr/>
          <a:lstStyle/>
          <a:p>
            <a:pPr algn="ctr"/>
            <a:r>
              <a:rPr lang="en-US" sz="2400" dirty="0"/>
              <a:t>More Revenue/Reduced Costs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26636AA-D889-48D3-BF0C-9A702E134F6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457325" y="2526522"/>
            <a:ext cx="3943350" cy="3208951"/>
          </a:xfrm>
        </p:spPr>
        <p:txBody>
          <a:bodyPr/>
          <a:lstStyle/>
          <a:p>
            <a:pPr algn="l"/>
            <a:r>
              <a:rPr lang="en-US" sz="1800" dirty="0"/>
              <a:t>Revenue share / Rebates</a:t>
            </a:r>
            <a:br>
              <a:rPr lang="en-US" sz="1800" dirty="0"/>
            </a:br>
            <a:endParaRPr lang="en-US" sz="1800" dirty="0"/>
          </a:p>
          <a:p>
            <a:pPr algn="l"/>
            <a:r>
              <a:rPr lang="en-US" sz="1800" dirty="0"/>
              <a:t>Capture vendor discounts (14%)</a:t>
            </a:r>
            <a:br>
              <a:rPr lang="en-US" sz="1800" dirty="0"/>
            </a:br>
            <a:endParaRPr lang="en-US" sz="1800" dirty="0"/>
          </a:p>
          <a:p>
            <a:pPr algn="l"/>
            <a:r>
              <a:rPr lang="en-US" sz="1800" dirty="0"/>
              <a:t>Cost avoidance </a:t>
            </a:r>
            <a:br>
              <a:rPr lang="en-US" sz="1800" dirty="0"/>
            </a:br>
            <a:r>
              <a:rPr lang="en-US" sz="1800" dirty="0"/>
              <a:t>(Hiring, Temporary, Overtime)</a:t>
            </a:r>
            <a:br>
              <a:rPr lang="en-US" sz="1800" dirty="0"/>
            </a:br>
            <a:endParaRPr lang="en-US" sz="1800" dirty="0"/>
          </a:p>
          <a:p>
            <a:pPr algn="l"/>
            <a:r>
              <a:rPr lang="en-US" sz="1800" dirty="0"/>
              <a:t>Postage, envelopes, toner, etc.</a:t>
            </a:r>
            <a:br>
              <a:rPr lang="en-US" sz="1800" dirty="0"/>
            </a:br>
            <a:endParaRPr lang="en-US" sz="1800" dirty="0"/>
          </a:p>
          <a:p>
            <a:pPr algn="l"/>
            <a:r>
              <a:rPr lang="en-US" sz="1800" dirty="0"/>
              <a:t>Treasury costs</a:t>
            </a:r>
            <a:br>
              <a:rPr lang="en-US" sz="1800" dirty="0"/>
            </a:br>
            <a:endParaRPr lang="en-US" sz="1800" dirty="0"/>
          </a:p>
          <a:p>
            <a:pPr algn="l"/>
            <a:r>
              <a:rPr lang="en-US" sz="1800" dirty="0"/>
              <a:t>Visibility to cash flow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975F522-505C-4F10-8BD4-E63C4C7CA30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010400" y="2526523"/>
            <a:ext cx="4575222" cy="3208950"/>
          </a:xfrm>
        </p:spPr>
        <p:txBody>
          <a:bodyPr anchor="t"/>
          <a:lstStyle/>
          <a:p>
            <a:r>
              <a:rPr lang="en-US" sz="1800" dirty="0"/>
              <a:t>Improved vendor relationships</a:t>
            </a:r>
          </a:p>
          <a:p>
            <a:endParaRPr lang="en-US" sz="1800" dirty="0"/>
          </a:p>
          <a:p>
            <a:r>
              <a:rPr lang="en-US" sz="1800" dirty="0"/>
              <a:t>Faster payment methods</a:t>
            </a:r>
          </a:p>
          <a:p>
            <a:endParaRPr lang="en-US" sz="1800" dirty="0"/>
          </a:p>
          <a:p>
            <a:r>
              <a:rPr lang="en-US" sz="1800" dirty="0"/>
              <a:t>Improved reconciliation</a:t>
            </a:r>
          </a:p>
          <a:p>
            <a:endParaRPr lang="en-US" sz="1800" dirty="0"/>
          </a:p>
          <a:p>
            <a:r>
              <a:rPr lang="en-US" sz="1800" dirty="0"/>
              <a:t>Time saved processing checks</a:t>
            </a:r>
          </a:p>
          <a:p>
            <a:endParaRPr lang="en-US" sz="1800" dirty="0"/>
          </a:p>
          <a:p>
            <a:r>
              <a:rPr lang="en-US" sz="1800" dirty="0"/>
              <a:t>Escheatment / Unclaimed property</a:t>
            </a:r>
          </a:p>
          <a:p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E486F4-49A5-4FCA-9998-CA3355CA7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Benefits of a Payment Strategy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E0383FF-2252-427C-B91D-93AF09FC258A}"/>
              </a:ext>
            </a:extLst>
          </p:cNvPr>
          <p:cNvSpPr/>
          <p:nvPr/>
        </p:nvSpPr>
        <p:spPr>
          <a:xfrm>
            <a:off x="1011559" y="2488421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3E73496-BCA0-4C55-9CF7-2A2CAB5E9D03}"/>
              </a:ext>
            </a:extLst>
          </p:cNvPr>
          <p:cNvSpPr/>
          <p:nvPr/>
        </p:nvSpPr>
        <p:spPr>
          <a:xfrm>
            <a:off x="1011559" y="3026289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FF16C71-54FA-47EF-A97F-C1788924540D}"/>
              </a:ext>
            </a:extLst>
          </p:cNvPr>
          <p:cNvSpPr/>
          <p:nvPr/>
        </p:nvSpPr>
        <p:spPr>
          <a:xfrm>
            <a:off x="1011559" y="3541349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2B3B9DB-F4B7-4DFC-A920-539D0FE29919}"/>
              </a:ext>
            </a:extLst>
          </p:cNvPr>
          <p:cNvSpPr/>
          <p:nvPr/>
        </p:nvSpPr>
        <p:spPr>
          <a:xfrm>
            <a:off x="1011559" y="4389074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5B2CF7F-1861-441D-8C06-99F77B8857BF}"/>
              </a:ext>
            </a:extLst>
          </p:cNvPr>
          <p:cNvSpPr/>
          <p:nvPr/>
        </p:nvSpPr>
        <p:spPr>
          <a:xfrm>
            <a:off x="1011559" y="4966724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4E8F2C-FF57-44B4-99FB-732462C2F72D}"/>
              </a:ext>
            </a:extLst>
          </p:cNvPr>
          <p:cNvSpPr/>
          <p:nvPr/>
        </p:nvSpPr>
        <p:spPr>
          <a:xfrm>
            <a:off x="1011559" y="5484448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B22EF71-2F7D-4867-8FAC-4C7B5A29D593}"/>
              </a:ext>
            </a:extLst>
          </p:cNvPr>
          <p:cNvSpPr/>
          <p:nvPr/>
        </p:nvSpPr>
        <p:spPr>
          <a:xfrm>
            <a:off x="6591300" y="2526522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EFCBFA7-A92A-48EA-92BD-350FA324386F}"/>
              </a:ext>
            </a:extLst>
          </p:cNvPr>
          <p:cNvSpPr/>
          <p:nvPr/>
        </p:nvSpPr>
        <p:spPr>
          <a:xfrm>
            <a:off x="6591300" y="3054587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FB9DD66-BE48-442D-B1F0-8E5903C173BD}"/>
              </a:ext>
            </a:extLst>
          </p:cNvPr>
          <p:cNvSpPr/>
          <p:nvPr/>
        </p:nvSpPr>
        <p:spPr>
          <a:xfrm>
            <a:off x="6591300" y="3585858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1965C62-AE1E-465E-8A2E-D5C2E89C05D4}"/>
              </a:ext>
            </a:extLst>
          </p:cNvPr>
          <p:cNvSpPr/>
          <p:nvPr/>
        </p:nvSpPr>
        <p:spPr>
          <a:xfrm>
            <a:off x="6591300" y="4152858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CC98D1D-D388-4C58-9E52-FF33C71DC061}"/>
              </a:ext>
            </a:extLst>
          </p:cNvPr>
          <p:cNvSpPr/>
          <p:nvPr/>
        </p:nvSpPr>
        <p:spPr>
          <a:xfrm>
            <a:off x="6591300" y="4701670"/>
            <a:ext cx="236216" cy="236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39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D6623DA-7EFC-4E3D-9294-B248E60D9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Next Steps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758F2A8-629D-471C-A26B-E1DD4C8B8B1D}"/>
              </a:ext>
            </a:extLst>
          </p:cNvPr>
          <p:cNvGrpSpPr/>
          <p:nvPr/>
        </p:nvGrpSpPr>
        <p:grpSpPr>
          <a:xfrm>
            <a:off x="609600" y="1724025"/>
            <a:ext cx="2733675" cy="2619375"/>
            <a:chOff x="609600" y="1724025"/>
            <a:chExt cx="2733675" cy="261937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9B293C2-F363-4AA2-BBBA-C9D803CB4CEC}"/>
                </a:ext>
              </a:extLst>
            </p:cNvPr>
            <p:cNvSpPr/>
            <p:nvPr/>
          </p:nvSpPr>
          <p:spPr>
            <a:xfrm>
              <a:off x="733424" y="1724025"/>
              <a:ext cx="2486025" cy="248602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8A9475B-7047-4C9B-9EBD-494EED3C7620}"/>
                </a:ext>
              </a:extLst>
            </p:cNvPr>
            <p:cNvSpPr/>
            <p:nvPr/>
          </p:nvSpPr>
          <p:spPr>
            <a:xfrm>
              <a:off x="609600" y="3409949"/>
              <a:ext cx="2733675" cy="93345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7407F5D-E728-4D2D-A0F6-858BC665011B}"/>
              </a:ext>
            </a:extLst>
          </p:cNvPr>
          <p:cNvGrpSpPr/>
          <p:nvPr/>
        </p:nvGrpSpPr>
        <p:grpSpPr>
          <a:xfrm>
            <a:off x="4736418" y="1724025"/>
            <a:ext cx="2733675" cy="2619375"/>
            <a:chOff x="609600" y="1724025"/>
            <a:chExt cx="2733675" cy="2619375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9558666-A3EA-4EDD-976D-66C6BDFCE23B}"/>
                </a:ext>
              </a:extLst>
            </p:cNvPr>
            <p:cNvSpPr/>
            <p:nvPr/>
          </p:nvSpPr>
          <p:spPr>
            <a:xfrm>
              <a:off x="733424" y="1724025"/>
              <a:ext cx="2486025" cy="248602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CB8E721-083E-465D-B48E-CF79814BBC08}"/>
                </a:ext>
              </a:extLst>
            </p:cNvPr>
            <p:cNvSpPr/>
            <p:nvPr/>
          </p:nvSpPr>
          <p:spPr>
            <a:xfrm>
              <a:off x="609600" y="3409949"/>
              <a:ext cx="2733675" cy="93345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FDD824-A9DE-4F3C-B47B-C1712D8C6804}"/>
              </a:ext>
            </a:extLst>
          </p:cNvPr>
          <p:cNvGrpSpPr/>
          <p:nvPr/>
        </p:nvGrpSpPr>
        <p:grpSpPr>
          <a:xfrm>
            <a:off x="8863237" y="1724025"/>
            <a:ext cx="2733675" cy="2619375"/>
            <a:chOff x="609600" y="1724025"/>
            <a:chExt cx="2733675" cy="261937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269CCE8-45DC-4881-AA08-1DE1C040DF7F}"/>
                </a:ext>
              </a:extLst>
            </p:cNvPr>
            <p:cNvSpPr/>
            <p:nvPr/>
          </p:nvSpPr>
          <p:spPr>
            <a:xfrm>
              <a:off x="733424" y="1724025"/>
              <a:ext cx="2486025" cy="2486025"/>
            </a:xfrm>
            <a:prstGeom prst="ellipse">
              <a:avLst/>
            </a:prstGeom>
            <a:solidFill>
              <a:srgbClr val="00A471"/>
            </a:solidFill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F94E365-4330-458A-ADBB-C1520B85FE27}"/>
                </a:ext>
              </a:extLst>
            </p:cNvPr>
            <p:cNvSpPr/>
            <p:nvPr/>
          </p:nvSpPr>
          <p:spPr>
            <a:xfrm>
              <a:off x="609600" y="3409949"/>
              <a:ext cx="2733675" cy="93345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60704A78-54AE-4B38-AB7D-83C010E872D1}"/>
              </a:ext>
            </a:extLst>
          </p:cNvPr>
          <p:cNvSpPr txBox="1">
            <a:spLocks/>
          </p:cNvSpPr>
          <p:nvPr/>
        </p:nvSpPr>
        <p:spPr>
          <a:xfrm>
            <a:off x="609598" y="3505200"/>
            <a:ext cx="2733674" cy="9706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  <a:cs typeface="Poppins" panose="02000000000000000000" pitchFamily="2" charset="0"/>
              </a:rPr>
              <a:t>Review current process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2726555-414C-484E-9BE3-F3BCC1B77FD4}"/>
              </a:ext>
            </a:extLst>
          </p:cNvPr>
          <p:cNvSpPr txBox="1">
            <a:spLocks/>
          </p:cNvSpPr>
          <p:nvPr/>
        </p:nvSpPr>
        <p:spPr>
          <a:xfrm>
            <a:off x="4736419" y="3686175"/>
            <a:ext cx="2733674" cy="78967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  <a:cs typeface="Poppins" panose="02000000000000000000" pitchFamily="2" charset="0"/>
              </a:rPr>
              <a:t>In-house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0A053397-673B-43E9-8BA3-E753A9B3F3C3}"/>
              </a:ext>
            </a:extLst>
          </p:cNvPr>
          <p:cNvSpPr txBox="1">
            <a:spLocks/>
          </p:cNvSpPr>
          <p:nvPr/>
        </p:nvSpPr>
        <p:spPr>
          <a:xfrm>
            <a:off x="8863234" y="3687762"/>
            <a:ext cx="2733678" cy="78967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Poppins" panose="020000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  <a:cs typeface="Poppins" panose="02000000000000000000" pitchFamily="2" charset="0"/>
              </a:rPr>
              <a:t>Partnering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AC4438E-7C09-4A4F-A910-7F0A146573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328" y="2132227"/>
            <a:ext cx="1144372" cy="114437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29E5277-FEC0-45F3-97F3-7C68D59666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883" y="2095135"/>
            <a:ext cx="1378741" cy="1176701"/>
          </a:xfrm>
          <a:prstGeom prst="rect">
            <a:avLst/>
          </a:prstGeom>
        </p:spPr>
      </p:pic>
      <p:sp>
        <p:nvSpPr>
          <p:cNvPr id="32" name="Freeform 43">
            <a:extLst>
              <a:ext uri="{FF2B5EF4-FFF2-40B4-BE49-F238E27FC236}">
                <a16:creationId xmlns:a16="http://schemas.microsoft.com/office/drawing/2014/main" id="{82C11EF4-B3E4-4B16-A5BC-BCAB1F5220DC}"/>
              </a:ext>
            </a:extLst>
          </p:cNvPr>
          <p:cNvSpPr>
            <a:spLocks noEditPoints="1"/>
          </p:cNvSpPr>
          <p:nvPr/>
        </p:nvSpPr>
        <p:spPr bwMode="auto">
          <a:xfrm>
            <a:off x="9634731" y="2095135"/>
            <a:ext cx="1185669" cy="1188994"/>
          </a:xfrm>
          <a:custGeom>
            <a:avLst/>
            <a:gdLst>
              <a:gd name="T0" fmla="*/ 311 w 453"/>
              <a:gd name="T1" fmla="*/ 43 h 454"/>
              <a:gd name="T2" fmla="*/ 354 w 453"/>
              <a:gd name="T3" fmla="*/ 77 h 454"/>
              <a:gd name="T4" fmla="*/ 448 w 453"/>
              <a:gd name="T5" fmla="*/ 177 h 454"/>
              <a:gd name="T6" fmla="*/ 304 w 453"/>
              <a:gd name="T7" fmla="*/ 122 h 454"/>
              <a:gd name="T8" fmla="*/ 185 w 453"/>
              <a:gd name="T9" fmla="*/ 185 h 454"/>
              <a:gd name="T10" fmla="*/ 97 w 453"/>
              <a:gd name="T11" fmla="*/ 96 h 454"/>
              <a:gd name="T12" fmla="*/ 4 w 453"/>
              <a:gd name="T13" fmla="*/ 204 h 454"/>
              <a:gd name="T14" fmla="*/ 51 w 453"/>
              <a:gd name="T15" fmla="*/ 436 h 454"/>
              <a:gd name="T16" fmla="*/ 100 w 453"/>
              <a:gd name="T17" fmla="*/ 342 h 454"/>
              <a:gd name="T18" fmla="*/ 149 w 453"/>
              <a:gd name="T19" fmla="*/ 437 h 454"/>
              <a:gd name="T20" fmla="*/ 157 w 453"/>
              <a:gd name="T21" fmla="*/ 219 h 454"/>
              <a:gd name="T22" fmla="*/ 237 w 453"/>
              <a:gd name="T23" fmla="*/ 252 h 454"/>
              <a:gd name="T24" fmla="*/ 303 w 453"/>
              <a:gd name="T25" fmla="*/ 436 h 454"/>
              <a:gd name="T26" fmla="*/ 353 w 453"/>
              <a:gd name="T27" fmla="*/ 342 h 454"/>
              <a:gd name="T28" fmla="*/ 402 w 453"/>
              <a:gd name="T29" fmla="*/ 437 h 454"/>
              <a:gd name="T30" fmla="*/ 418 w 453"/>
              <a:gd name="T31" fmla="*/ 277 h 454"/>
              <a:gd name="T32" fmla="*/ 220 w 453"/>
              <a:gd name="T33" fmla="*/ 243 h 454"/>
              <a:gd name="T34" fmla="*/ 137 w 453"/>
              <a:gd name="T35" fmla="*/ 145 h 454"/>
              <a:gd name="T36" fmla="*/ 133 w 453"/>
              <a:gd name="T37" fmla="*/ 185 h 454"/>
              <a:gd name="T38" fmla="*/ 140 w 453"/>
              <a:gd name="T39" fmla="*/ 436 h 454"/>
              <a:gd name="T40" fmla="*/ 105 w 453"/>
              <a:gd name="T41" fmla="*/ 281 h 454"/>
              <a:gd name="T42" fmla="*/ 72 w 453"/>
              <a:gd name="T43" fmla="*/ 444 h 454"/>
              <a:gd name="T44" fmla="*/ 61 w 453"/>
              <a:gd name="T45" fmla="*/ 386 h 454"/>
              <a:gd name="T46" fmla="*/ 62 w 453"/>
              <a:gd name="T47" fmla="*/ 249 h 454"/>
              <a:gd name="T48" fmla="*/ 35 w 453"/>
              <a:gd name="T49" fmla="*/ 193 h 454"/>
              <a:gd name="T50" fmla="*/ 53 w 453"/>
              <a:gd name="T51" fmla="*/ 252 h 454"/>
              <a:gd name="T52" fmla="*/ 53 w 453"/>
              <a:gd name="T53" fmla="*/ 276 h 454"/>
              <a:gd name="T54" fmla="*/ 47 w 453"/>
              <a:gd name="T55" fmla="*/ 128 h 454"/>
              <a:gd name="T56" fmla="*/ 141 w 453"/>
              <a:gd name="T57" fmla="*/ 127 h 454"/>
              <a:gd name="T58" fmla="*/ 222 w 453"/>
              <a:gd name="T59" fmla="*/ 225 h 454"/>
              <a:gd name="T60" fmla="*/ 53 w 453"/>
              <a:gd name="T61" fmla="*/ 183 h 454"/>
              <a:gd name="T62" fmla="*/ 440 w 453"/>
              <a:gd name="T63" fmla="*/ 201 h 454"/>
              <a:gd name="T64" fmla="*/ 394 w 453"/>
              <a:gd name="T65" fmla="*/ 267 h 454"/>
              <a:gd name="T66" fmla="*/ 407 w 453"/>
              <a:gd name="T67" fmla="*/ 232 h 454"/>
              <a:gd name="T68" fmla="*/ 393 w 453"/>
              <a:gd name="T69" fmla="*/ 165 h 454"/>
              <a:gd name="T70" fmla="*/ 385 w 453"/>
              <a:gd name="T71" fmla="*/ 265 h 454"/>
              <a:gd name="T72" fmla="*/ 392 w 453"/>
              <a:gd name="T73" fmla="*/ 436 h 454"/>
              <a:gd name="T74" fmla="*/ 357 w 453"/>
              <a:gd name="T75" fmla="*/ 281 h 454"/>
              <a:gd name="T76" fmla="*/ 325 w 453"/>
              <a:gd name="T77" fmla="*/ 444 h 454"/>
              <a:gd name="T78" fmla="*/ 314 w 453"/>
              <a:gd name="T79" fmla="*/ 392 h 454"/>
              <a:gd name="T80" fmla="*/ 320 w 453"/>
              <a:gd name="T81" fmla="*/ 150 h 454"/>
              <a:gd name="T82" fmla="*/ 310 w 453"/>
              <a:gd name="T83" fmla="*/ 183 h 454"/>
              <a:gd name="T84" fmla="*/ 236 w 453"/>
              <a:gd name="T85" fmla="*/ 223 h 454"/>
              <a:gd name="T86" fmla="*/ 312 w 453"/>
              <a:gd name="T87" fmla="*/ 127 h 454"/>
              <a:gd name="T88" fmla="*/ 406 w 453"/>
              <a:gd name="T89" fmla="*/ 128 h 454"/>
              <a:gd name="T90" fmla="*/ 409 w 453"/>
              <a:gd name="T91" fmla="*/ 196 h 454"/>
              <a:gd name="T92" fmla="*/ 142 w 453"/>
              <a:gd name="T93" fmla="*/ 43 h 454"/>
              <a:gd name="T94" fmla="*/ 99 w 453"/>
              <a:gd name="T95" fmla="*/ 9 h 454"/>
              <a:gd name="T96" fmla="*/ 99 w 453"/>
              <a:gd name="T97" fmla="*/ 9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53" h="454">
                <a:moveTo>
                  <a:pt x="354" y="86"/>
                </a:moveTo>
                <a:cubicBezTo>
                  <a:pt x="378" y="86"/>
                  <a:pt x="398" y="67"/>
                  <a:pt x="398" y="43"/>
                </a:cubicBezTo>
                <a:cubicBezTo>
                  <a:pt x="398" y="19"/>
                  <a:pt x="378" y="0"/>
                  <a:pt x="354" y="0"/>
                </a:cubicBezTo>
                <a:cubicBezTo>
                  <a:pt x="330" y="0"/>
                  <a:pt x="311" y="19"/>
                  <a:pt x="311" y="43"/>
                </a:cubicBezTo>
                <a:cubicBezTo>
                  <a:pt x="311" y="67"/>
                  <a:pt x="330" y="86"/>
                  <a:pt x="354" y="86"/>
                </a:cubicBezTo>
                <a:close/>
                <a:moveTo>
                  <a:pt x="354" y="9"/>
                </a:moveTo>
                <a:cubicBezTo>
                  <a:pt x="373" y="9"/>
                  <a:pt x="388" y="24"/>
                  <a:pt x="388" y="43"/>
                </a:cubicBezTo>
                <a:cubicBezTo>
                  <a:pt x="388" y="62"/>
                  <a:pt x="373" y="77"/>
                  <a:pt x="354" y="77"/>
                </a:cubicBezTo>
                <a:cubicBezTo>
                  <a:pt x="336" y="77"/>
                  <a:pt x="320" y="62"/>
                  <a:pt x="320" y="43"/>
                </a:cubicBezTo>
                <a:cubicBezTo>
                  <a:pt x="320" y="24"/>
                  <a:pt x="336" y="9"/>
                  <a:pt x="354" y="9"/>
                </a:cubicBezTo>
                <a:close/>
                <a:moveTo>
                  <a:pt x="448" y="177"/>
                </a:moveTo>
                <a:cubicBezTo>
                  <a:pt x="448" y="177"/>
                  <a:pt x="448" y="177"/>
                  <a:pt x="448" y="177"/>
                </a:cubicBezTo>
                <a:cubicBezTo>
                  <a:pt x="414" y="123"/>
                  <a:pt x="414" y="123"/>
                  <a:pt x="414" y="123"/>
                </a:cubicBezTo>
                <a:cubicBezTo>
                  <a:pt x="401" y="104"/>
                  <a:pt x="393" y="96"/>
                  <a:pt x="356" y="96"/>
                </a:cubicBezTo>
                <a:cubicBezTo>
                  <a:pt x="356" y="96"/>
                  <a:pt x="356" y="96"/>
                  <a:pt x="356" y="96"/>
                </a:cubicBezTo>
                <a:cubicBezTo>
                  <a:pt x="319" y="96"/>
                  <a:pt x="309" y="113"/>
                  <a:pt x="304" y="122"/>
                </a:cubicBezTo>
                <a:cubicBezTo>
                  <a:pt x="304" y="122"/>
                  <a:pt x="304" y="122"/>
                  <a:pt x="304" y="122"/>
                </a:cubicBezTo>
                <a:cubicBezTo>
                  <a:pt x="297" y="136"/>
                  <a:pt x="272" y="179"/>
                  <a:pt x="268" y="185"/>
                </a:cubicBezTo>
                <a:cubicBezTo>
                  <a:pt x="263" y="188"/>
                  <a:pt x="240" y="206"/>
                  <a:pt x="226" y="217"/>
                </a:cubicBezTo>
                <a:cubicBezTo>
                  <a:pt x="216" y="209"/>
                  <a:pt x="198" y="195"/>
                  <a:pt x="185" y="185"/>
                </a:cubicBezTo>
                <a:cubicBezTo>
                  <a:pt x="181" y="179"/>
                  <a:pt x="156" y="136"/>
                  <a:pt x="149" y="122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43" y="113"/>
                  <a:pt x="134" y="96"/>
                  <a:pt x="97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60" y="96"/>
                  <a:pt x="52" y="104"/>
                  <a:pt x="39" y="123"/>
                </a:cubicBezTo>
                <a:cubicBezTo>
                  <a:pt x="5" y="177"/>
                  <a:pt x="5" y="177"/>
                  <a:pt x="5" y="177"/>
                </a:cubicBezTo>
                <a:cubicBezTo>
                  <a:pt x="5" y="177"/>
                  <a:pt x="5" y="177"/>
                  <a:pt x="5" y="177"/>
                </a:cubicBezTo>
                <a:cubicBezTo>
                  <a:pt x="0" y="186"/>
                  <a:pt x="0" y="195"/>
                  <a:pt x="4" y="204"/>
                </a:cubicBezTo>
                <a:cubicBezTo>
                  <a:pt x="35" y="277"/>
                  <a:pt x="35" y="277"/>
                  <a:pt x="35" y="277"/>
                </a:cubicBezTo>
                <a:cubicBezTo>
                  <a:pt x="38" y="282"/>
                  <a:pt x="44" y="286"/>
                  <a:pt x="50" y="286"/>
                </a:cubicBezTo>
                <a:cubicBezTo>
                  <a:pt x="51" y="286"/>
                  <a:pt x="52" y="286"/>
                  <a:pt x="52" y="286"/>
                </a:cubicBezTo>
                <a:cubicBezTo>
                  <a:pt x="52" y="404"/>
                  <a:pt x="51" y="433"/>
                  <a:pt x="51" y="436"/>
                </a:cubicBezTo>
                <a:cubicBezTo>
                  <a:pt x="51" y="436"/>
                  <a:pt x="51" y="436"/>
                  <a:pt x="51" y="437"/>
                </a:cubicBezTo>
                <a:cubicBezTo>
                  <a:pt x="52" y="447"/>
                  <a:pt x="62" y="454"/>
                  <a:pt x="72" y="454"/>
                </a:cubicBezTo>
                <a:cubicBezTo>
                  <a:pt x="83" y="454"/>
                  <a:pt x="92" y="446"/>
                  <a:pt x="93" y="436"/>
                </a:cubicBezTo>
                <a:cubicBezTo>
                  <a:pt x="100" y="342"/>
                  <a:pt x="100" y="342"/>
                  <a:pt x="100" y="342"/>
                </a:cubicBezTo>
                <a:cubicBezTo>
                  <a:pt x="108" y="436"/>
                  <a:pt x="108" y="436"/>
                  <a:pt x="108" y="436"/>
                </a:cubicBezTo>
                <a:cubicBezTo>
                  <a:pt x="108" y="446"/>
                  <a:pt x="117" y="454"/>
                  <a:pt x="128" y="454"/>
                </a:cubicBezTo>
                <a:cubicBezTo>
                  <a:pt x="128" y="454"/>
                  <a:pt x="128" y="454"/>
                  <a:pt x="129" y="454"/>
                </a:cubicBezTo>
                <a:cubicBezTo>
                  <a:pt x="139" y="454"/>
                  <a:pt x="148" y="446"/>
                  <a:pt x="149" y="437"/>
                </a:cubicBezTo>
                <a:cubicBezTo>
                  <a:pt x="149" y="436"/>
                  <a:pt x="149" y="436"/>
                  <a:pt x="149" y="436"/>
                </a:cubicBezTo>
                <a:cubicBezTo>
                  <a:pt x="149" y="430"/>
                  <a:pt x="146" y="298"/>
                  <a:pt x="143" y="200"/>
                </a:cubicBezTo>
                <a:cubicBezTo>
                  <a:pt x="156" y="218"/>
                  <a:pt x="156" y="218"/>
                  <a:pt x="156" y="218"/>
                </a:cubicBezTo>
                <a:cubicBezTo>
                  <a:pt x="156" y="218"/>
                  <a:pt x="157" y="219"/>
                  <a:pt x="157" y="219"/>
                </a:cubicBezTo>
                <a:cubicBezTo>
                  <a:pt x="215" y="251"/>
                  <a:pt x="215" y="251"/>
                  <a:pt x="215" y="251"/>
                </a:cubicBezTo>
                <a:cubicBezTo>
                  <a:pt x="219" y="254"/>
                  <a:pt x="223" y="254"/>
                  <a:pt x="226" y="253"/>
                </a:cubicBezTo>
                <a:cubicBezTo>
                  <a:pt x="227" y="254"/>
                  <a:pt x="229" y="254"/>
                  <a:pt x="230" y="254"/>
                </a:cubicBezTo>
                <a:cubicBezTo>
                  <a:pt x="232" y="254"/>
                  <a:pt x="235" y="253"/>
                  <a:pt x="237" y="252"/>
                </a:cubicBezTo>
                <a:cubicBezTo>
                  <a:pt x="295" y="219"/>
                  <a:pt x="295" y="219"/>
                  <a:pt x="295" y="219"/>
                </a:cubicBezTo>
                <a:cubicBezTo>
                  <a:pt x="296" y="219"/>
                  <a:pt x="297" y="218"/>
                  <a:pt x="297" y="218"/>
                </a:cubicBezTo>
                <a:cubicBezTo>
                  <a:pt x="310" y="200"/>
                  <a:pt x="310" y="200"/>
                  <a:pt x="310" y="200"/>
                </a:cubicBezTo>
                <a:cubicBezTo>
                  <a:pt x="307" y="298"/>
                  <a:pt x="304" y="430"/>
                  <a:pt x="303" y="436"/>
                </a:cubicBezTo>
                <a:cubicBezTo>
                  <a:pt x="303" y="436"/>
                  <a:pt x="303" y="436"/>
                  <a:pt x="303" y="437"/>
                </a:cubicBezTo>
                <a:cubicBezTo>
                  <a:pt x="305" y="447"/>
                  <a:pt x="314" y="454"/>
                  <a:pt x="325" y="454"/>
                </a:cubicBezTo>
                <a:cubicBezTo>
                  <a:pt x="336" y="454"/>
                  <a:pt x="345" y="446"/>
                  <a:pt x="345" y="436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60" y="436"/>
                  <a:pt x="360" y="436"/>
                  <a:pt x="360" y="436"/>
                </a:cubicBezTo>
                <a:cubicBezTo>
                  <a:pt x="361" y="446"/>
                  <a:pt x="369" y="454"/>
                  <a:pt x="380" y="454"/>
                </a:cubicBezTo>
                <a:cubicBezTo>
                  <a:pt x="381" y="454"/>
                  <a:pt x="381" y="454"/>
                  <a:pt x="381" y="454"/>
                </a:cubicBezTo>
                <a:cubicBezTo>
                  <a:pt x="392" y="454"/>
                  <a:pt x="401" y="446"/>
                  <a:pt x="402" y="437"/>
                </a:cubicBezTo>
                <a:cubicBezTo>
                  <a:pt x="402" y="436"/>
                  <a:pt x="402" y="436"/>
                  <a:pt x="402" y="436"/>
                </a:cubicBezTo>
                <a:cubicBezTo>
                  <a:pt x="402" y="433"/>
                  <a:pt x="401" y="404"/>
                  <a:pt x="400" y="286"/>
                </a:cubicBezTo>
                <a:cubicBezTo>
                  <a:pt x="401" y="286"/>
                  <a:pt x="402" y="286"/>
                  <a:pt x="403" y="286"/>
                </a:cubicBezTo>
                <a:cubicBezTo>
                  <a:pt x="409" y="286"/>
                  <a:pt x="415" y="282"/>
                  <a:pt x="418" y="277"/>
                </a:cubicBezTo>
                <a:cubicBezTo>
                  <a:pt x="449" y="204"/>
                  <a:pt x="449" y="204"/>
                  <a:pt x="449" y="204"/>
                </a:cubicBezTo>
                <a:cubicBezTo>
                  <a:pt x="453" y="195"/>
                  <a:pt x="452" y="186"/>
                  <a:pt x="448" y="177"/>
                </a:cubicBezTo>
                <a:close/>
                <a:moveTo>
                  <a:pt x="230" y="241"/>
                </a:moveTo>
                <a:cubicBezTo>
                  <a:pt x="227" y="244"/>
                  <a:pt x="223" y="245"/>
                  <a:pt x="220" y="243"/>
                </a:cubicBezTo>
                <a:cubicBezTo>
                  <a:pt x="163" y="211"/>
                  <a:pt x="163" y="211"/>
                  <a:pt x="163" y="211"/>
                </a:cubicBezTo>
                <a:cubicBezTo>
                  <a:pt x="143" y="183"/>
                  <a:pt x="143" y="183"/>
                  <a:pt x="143" y="183"/>
                </a:cubicBezTo>
                <a:cubicBezTo>
                  <a:pt x="142" y="171"/>
                  <a:pt x="142" y="160"/>
                  <a:pt x="142" y="150"/>
                </a:cubicBezTo>
                <a:cubicBezTo>
                  <a:pt x="142" y="147"/>
                  <a:pt x="140" y="145"/>
                  <a:pt x="137" y="145"/>
                </a:cubicBezTo>
                <a:cubicBezTo>
                  <a:pt x="137" y="145"/>
                  <a:pt x="137" y="145"/>
                  <a:pt x="137" y="145"/>
                </a:cubicBezTo>
                <a:cubicBezTo>
                  <a:pt x="134" y="145"/>
                  <a:pt x="132" y="148"/>
                  <a:pt x="132" y="150"/>
                </a:cubicBezTo>
                <a:cubicBezTo>
                  <a:pt x="132" y="150"/>
                  <a:pt x="133" y="164"/>
                  <a:pt x="133" y="185"/>
                </a:cubicBezTo>
                <a:cubicBezTo>
                  <a:pt x="133" y="185"/>
                  <a:pt x="133" y="185"/>
                  <a:pt x="133" y="185"/>
                </a:cubicBezTo>
                <a:cubicBezTo>
                  <a:pt x="134" y="213"/>
                  <a:pt x="135" y="253"/>
                  <a:pt x="136" y="293"/>
                </a:cubicBezTo>
                <a:cubicBezTo>
                  <a:pt x="137" y="329"/>
                  <a:pt x="138" y="365"/>
                  <a:pt x="139" y="392"/>
                </a:cubicBezTo>
                <a:cubicBezTo>
                  <a:pt x="139" y="405"/>
                  <a:pt x="139" y="416"/>
                  <a:pt x="140" y="424"/>
                </a:cubicBezTo>
                <a:cubicBezTo>
                  <a:pt x="140" y="430"/>
                  <a:pt x="140" y="433"/>
                  <a:pt x="140" y="436"/>
                </a:cubicBezTo>
                <a:cubicBezTo>
                  <a:pt x="140" y="436"/>
                  <a:pt x="140" y="436"/>
                  <a:pt x="140" y="436"/>
                </a:cubicBezTo>
                <a:cubicBezTo>
                  <a:pt x="140" y="441"/>
                  <a:pt x="134" y="445"/>
                  <a:pt x="128" y="444"/>
                </a:cubicBezTo>
                <a:cubicBezTo>
                  <a:pt x="122" y="444"/>
                  <a:pt x="117" y="440"/>
                  <a:pt x="117" y="435"/>
                </a:cubicBezTo>
                <a:cubicBezTo>
                  <a:pt x="105" y="281"/>
                  <a:pt x="105" y="281"/>
                  <a:pt x="105" y="281"/>
                </a:cubicBezTo>
                <a:cubicBezTo>
                  <a:pt x="105" y="279"/>
                  <a:pt x="103" y="277"/>
                  <a:pt x="100" y="277"/>
                </a:cubicBezTo>
                <a:cubicBezTo>
                  <a:pt x="98" y="277"/>
                  <a:pt x="96" y="279"/>
                  <a:pt x="96" y="281"/>
                </a:cubicBezTo>
                <a:cubicBezTo>
                  <a:pt x="84" y="435"/>
                  <a:pt x="84" y="435"/>
                  <a:pt x="84" y="435"/>
                </a:cubicBezTo>
                <a:cubicBezTo>
                  <a:pt x="83" y="440"/>
                  <a:pt x="78" y="444"/>
                  <a:pt x="72" y="444"/>
                </a:cubicBezTo>
                <a:cubicBezTo>
                  <a:pt x="66" y="445"/>
                  <a:pt x="61" y="441"/>
                  <a:pt x="60" y="436"/>
                </a:cubicBezTo>
                <a:cubicBezTo>
                  <a:pt x="60" y="436"/>
                  <a:pt x="60" y="436"/>
                  <a:pt x="60" y="436"/>
                </a:cubicBezTo>
                <a:cubicBezTo>
                  <a:pt x="61" y="433"/>
                  <a:pt x="61" y="429"/>
                  <a:pt x="61" y="422"/>
                </a:cubicBezTo>
                <a:cubicBezTo>
                  <a:pt x="61" y="413"/>
                  <a:pt x="61" y="401"/>
                  <a:pt x="61" y="386"/>
                </a:cubicBezTo>
                <a:cubicBezTo>
                  <a:pt x="61" y="357"/>
                  <a:pt x="62" y="318"/>
                  <a:pt x="62" y="281"/>
                </a:cubicBezTo>
                <a:cubicBezTo>
                  <a:pt x="67" y="277"/>
                  <a:pt x="69" y="271"/>
                  <a:pt x="67" y="265"/>
                </a:cubicBezTo>
                <a:cubicBezTo>
                  <a:pt x="67" y="265"/>
                  <a:pt x="67" y="265"/>
                  <a:pt x="67" y="264"/>
                </a:cubicBezTo>
                <a:cubicBezTo>
                  <a:pt x="67" y="263"/>
                  <a:pt x="65" y="258"/>
                  <a:pt x="62" y="249"/>
                </a:cubicBezTo>
                <a:cubicBezTo>
                  <a:pt x="63" y="197"/>
                  <a:pt x="63" y="169"/>
                  <a:pt x="63" y="169"/>
                </a:cubicBezTo>
                <a:cubicBezTo>
                  <a:pt x="63" y="167"/>
                  <a:pt x="61" y="165"/>
                  <a:pt x="59" y="165"/>
                </a:cubicBezTo>
                <a:cubicBezTo>
                  <a:pt x="58" y="164"/>
                  <a:pt x="55" y="165"/>
                  <a:pt x="54" y="166"/>
                </a:cubicBezTo>
                <a:cubicBezTo>
                  <a:pt x="35" y="193"/>
                  <a:pt x="35" y="193"/>
                  <a:pt x="35" y="193"/>
                </a:cubicBezTo>
                <a:cubicBezTo>
                  <a:pt x="34" y="194"/>
                  <a:pt x="34" y="195"/>
                  <a:pt x="34" y="197"/>
                </a:cubicBezTo>
                <a:cubicBezTo>
                  <a:pt x="34" y="197"/>
                  <a:pt x="40" y="215"/>
                  <a:pt x="46" y="232"/>
                </a:cubicBezTo>
                <a:cubicBezTo>
                  <a:pt x="49" y="239"/>
                  <a:pt x="51" y="246"/>
                  <a:pt x="53" y="252"/>
                </a:cubicBezTo>
                <a:cubicBezTo>
                  <a:pt x="53" y="252"/>
                  <a:pt x="53" y="252"/>
                  <a:pt x="53" y="252"/>
                </a:cubicBezTo>
                <a:cubicBezTo>
                  <a:pt x="54" y="254"/>
                  <a:pt x="54" y="255"/>
                  <a:pt x="55" y="257"/>
                </a:cubicBezTo>
                <a:cubicBezTo>
                  <a:pt x="56" y="262"/>
                  <a:pt x="58" y="265"/>
                  <a:pt x="59" y="267"/>
                </a:cubicBezTo>
                <a:cubicBezTo>
                  <a:pt x="58" y="267"/>
                  <a:pt x="58" y="267"/>
                  <a:pt x="58" y="267"/>
                </a:cubicBezTo>
                <a:cubicBezTo>
                  <a:pt x="59" y="271"/>
                  <a:pt x="57" y="274"/>
                  <a:pt x="53" y="276"/>
                </a:cubicBezTo>
                <a:cubicBezTo>
                  <a:pt x="49" y="277"/>
                  <a:pt x="45" y="276"/>
                  <a:pt x="44" y="273"/>
                </a:cubicBezTo>
                <a:cubicBezTo>
                  <a:pt x="12" y="201"/>
                  <a:pt x="12" y="201"/>
                  <a:pt x="12" y="201"/>
                </a:cubicBezTo>
                <a:cubicBezTo>
                  <a:pt x="10" y="194"/>
                  <a:pt x="10" y="188"/>
                  <a:pt x="13" y="182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58" y="112"/>
                  <a:pt x="63" y="105"/>
                  <a:pt x="97" y="105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128" y="105"/>
                  <a:pt x="136" y="118"/>
                  <a:pt x="140" y="126"/>
                </a:cubicBezTo>
                <a:cubicBezTo>
                  <a:pt x="141" y="127"/>
                  <a:pt x="141" y="127"/>
                  <a:pt x="141" y="127"/>
                </a:cubicBezTo>
                <a:cubicBezTo>
                  <a:pt x="149" y="141"/>
                  <a:pt x="177" y="190"/>
                  <a:pt x="177" y="191"/>
                </a:cubicBezTo>
                <a:cubicBezTo>
                  <a:pt x="178" y="191"/>
                  <a:pt x="178" y="192"/>
                  <a:pt x="178" y="192"/>
                </a:cubicBezTo>
                <a:cubicBezTo>
                  <a:pt x="178" y="192"/>
                  <a:pt x="191" y="202"/>
                  <a:pt x="204" y="212"/>
                </a:cubicBezTo>
                <a:cubicBezTo>
                  <a:pt x="211" y="217"/>
                  <a:pt x="217" y="221"/>
                  <a:pt x="222" y="225"/>
                </a:cubicBezTo>
                <a:cubicBezTo>
                  <a:pt x="226" y="228"/>
                  <a:pt x="228" y="230"/>
                  <a:pt x="230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2" y="233"/>
                  <a:pt x="232" y="238"/>
                  <a:pt x="230" y="241"/>
                </a:cubicBezTo>
                <a:close/>
                <a:moveTo>
                  <a:pt x="53" y="183"/>
                </a:moveTo>
                <a:cubicBezTo>
                  <a:pt x="53" y="192"/>
                  <a:pt x="53" y="206"/>
                  <a:pt x="53" y="223"/>
                </a:cubicBezTo>
                <a:cubicBezTo>
                  <a:pt x="50" y="214"/>
                  <a:pt x="47" y="204"/>
                  <a:pt x="44" y="196"/>
                </a:cubicBezTo>
                <a:lnTo>
                  <a:pt x="53" y="183"/>
                </a:lnTo>
                <a:close/>
                <a:moveTo>
                  <a:pt x="440" y="201"/>
                </a:moveTo>
                <a:cubicBezTo>
                  <a:pt x="409" y="273"/>
                  <a:pt x="409" y="273"/>
                  <a:pt x="409" y="273"/>
                </a:cubicBezTo>
                <a:cubicBezTo>
                  <a:pt x="408" y="276"/>
                  <a:pt x="404" y="277"/>
                  <a:pt x="400" y="276"/>
                </a:cubicBezTo>
                <a:cubicBezTo>
                  <a:pt x="396" y="274"/>
                  <a:pt x="394" y="271"/>
                  <a:pt x="394" y="267"/>
                </a:cubicBezTo>
                <a:cubicBezTo>
                  <a:pt x="394" y="267"/>
                  <a:pt x="394" y="267"/>
                  <a:pt x="394" y="267"/>
                </a:cubicBezTo>
                <a:cubicBezTo>
                  <a:pt x="395" y="265"/>
                  <a:pt x="396" y="262"/>
                  <a:pt x="398" y="257"/>
                </a:cubicBezTo>
                <a:cubicBezTo>
                  <a:pt x="399" y="255"/>
                  <a:pt x="399" y="254"/>
                  <a:pt x="400" y="252"/>
                </a:cubicBezTo>
                <a:cubicBezTo>
                  <a:pt x="400" y="252"/>
                  <a:pt x="400" y="252"/>
                  <a:pt x="400" y="252"/>
                </a:cubicBezTo>
                <a:cubicBezTo>
                  <a:pt x="402" y="246"/>
                  <a:pt x="404" y="239"/>
                  <a:pt x="407" y="232"/>
                </a:cubicBezTo>
                <a:cubicBezTo>
                  <a:pt x="413" y="215"/>
                  <a:pt x="419" y="197"/>
                  <a:pt x="419" y="197"/>
                </a:cubicBezTo>
                <a:cubicBezTo>
                  <a:pt x="419" y="195"/>
                  <a:pt x="419" y="194"/>
                  <a:pt x="418" y="193"/>
                </a:cubicBezTo>
                <a:cubicBezTo>
                  <a:pt x="399" y="166"/>
                  <a:pt x="399" y="166"/>
                  <a:pt x="399" y="166"/>
                </a:cubicBezTo>
                <a:cubicBezTo>
                  <a:pt x="397" y="165"/>
                  <a:pt x="395" y="164"/>
                  <a:pt x="393" y="165"/>
                </a:cubicBezTo>
                <a:cubicBezTo>
                  <a:pt x="391" y="165"/>
                  <a:pt x="390" y="167"/>
                  <a:pt x="390" y="169"/>
                </a:cubicBezTo>
                <a:cubicBezTo>
                  <a:pt x="390" y="169"/>
                  <a:pt x="390" y="197"/>
                  <a:pt x="391" y="249"/>
                </a:cubicBezTo>
                <a:cubicBezTo>
                  <a:pt x="388" y="258"/>
                  <a:pt x="386" y="263"/>
                  <a:pt x="386" y="264"/>
                </a:cubicBezTo>
                <a:cubicBezTo>
                  <a:pt x="386" y="265"/>
                  <a:pt x="385" y="265"/>
                  <a:pt x="385" y="265"/>
                </a:cubicBezTo>
                <a:cubicBezTo>
                  <a:pt x="384" y="271"/>
                  <a:pt x="386" y="277"/>
                  <a:pt x="391" y="281"/>
                </a:cubicBezTo>
                <a:cubicBezTo>
                  <a:pt x="391" y="318"/>
                  <a:pt x="392" y="357"/>
                  <a:pt x="392" y="386"/>
                </a:cubicBezTo>
                <a:cubicBezTo>
                  <a:pt x="392" y="401"/>
                  <a:pt x="392" y="413"/>
                  <a:pt x="392" y="422"/>
                </a:cubicBezTo>
                <a:cubicBezTo>
                  <a:pt x="392" y="429"/>
                  <a:pt x="392" y="433"/>
                  <a:pt x="392" y="436"/>
                </a:cubicBezTo>
                <a:cubicBezTo>
                  <a:pt x="392" y="436"/>
                  <a:pt x="392" y="436"/>
                  <a:pt x="392" y="436"/>
                </a:cubicBezTo>
                <a:cubicBezTo>
                  <a:pt x="392" y="441"/>
                  <a:pt x="387" y="445"/>
                  <a:pt x="381" y="444"/>
                </a:cubicBezTo>
                <a:cubicBezTo>
                  <a:pt x="375" y="444"/>
                  <a:pt x="370" y="440"/>
                  <a:pt x="369" y="435"/>
                </a:cubicBezTo>
                <a:cubicBezTo>
                  <a:pt x="357" y="281"/>
                  <a:pt x="357" y="281"/>
                  <a:pt x="357" y="281"/>
                </a:cubicBezTo>
                <a:cubicBezTo>
                  <a:pt x="357" y="279"/>
                  <a:pt x="355" y="277"/>
                  <a:pt x="353" y="277"/>
                </a:cubicBezTo>
                <a:cubicBezTo>
                  <a:pt x="350" y="277"/>
                  <a:pt x="348" y="279"/>
                  <a:pt x="348" y="281"/>
                </a:cubicBezTo>
                <a:cubicBezTo>
                  <a:pt x="336" y="435"/>
                  <a:pt x="336" y="435"/>
                  <a:pt x="336" y="435"/>
                </a:cubicBezTo>
                <a:cubicBezTo>
                  <a:pt x="336" y="440"/>
                  <a:pt x="331" y="444"/>
                  <a:pt x="325" y="444"/>
                </a:cubicBezTo>
                <a:cubicBezTo>
                  <a:pt x="319" y="445"/>
                  <a:pt x="313" y="441"/>
                  <a:pt x="313" y="436"/>
                </a:cubicBezTo>
                <a:cubicBezTo>
                  <a:pt x="313" y="436"/>
                  <a:pt x="313" y="436"/>
                  <a:pt x="313" y="436"/>
                </a:cubicBezTo>
                <a:cubicBezTo>
                  <a:pt x="313" y="433"/>
                  <a:pt x="313" y="430"/>
                  <a:pt x="313" y="424"/>
                </a:cubicBezTo>
                <a:cubicBezTo>
                  <a:pt x="313" y="416"/>
                  <a:pt x="314" y="405"/>
                  <a:pt x="314" y="392"/>
                </a:cubicBezTo>
                <a:cubicBezTo>
                  <a:pt x="315" y="365"/>
                  <a:pt x="316" y="329"/>
                  <a:pt x="317" y="293"/>
                </a:cubicBezTo>
                <a:cubicBezTo>
                  <a:pt x="318" y="253"/>
                  <a:pt x="319" y="213"/>
                  <a:pt x="320" y="185"/>
                </a:cubicBezTo>
                <a:cubicBezTo>
                  <a:pt x="320" y="185"/>
                  <a:pt x="320" y="185"/>
                  <a:pt x="320" y="185"/>
                </a:cubicBezTo>
                <a:cubicBezTo>
                  <a:pt x="320" y="164"/>
                  <a:pt x="320" y="150"/>
                  <a:pt x="320" y="150"/>
                </a:cubicBezTo>
                <a:cubicBezTo>
                  <a:pt x="321" y="148"/>
                  <a:pt x="318" y="145"/>
                  <a:pt x="316" y="145"/>
                </a:cubicBezTo>
                <a:cubicBezTo>
                  <a:pt x="316" y="145"/>
                  <a:pt x="316" y="145"/>
                  <a:pt x="316" y="145"/>
                </a:cubicBezTo>
                <a:cubicBezTo>
                  <a:pt x="313" y="145"/>
                  <a:pt x="311" y="147"/>
                  <a:pt x="311" y="150"/>
                </a:cubicBezTo>
                <a:cubicBezTo>
                  <a:pt x="311" y="160"/>
                  <a:pt x="310" y="171"/>
                  <a:pt x="310" y="183"/>
                </a:cubicBezTo>
                <a:cubicBezTo>
                  <a:pt x="290" y="211"/>
                  <a:pt x="290" y="211"/>
                  <a:pt x="290" y="211"/>
                </a:cubicBezTo>
                <a:cubicBezTo>
                  <a:pt x="241" y="239"/>
                  <a:pt x="241" y="239"/>
                  <a:pt x="241" y="239"/>
                </a:cubicBezTo>
                <a:cubicBezTo>
                  <a:pt x="242" y="233"/>
                  <a:pt x="240" y="228"/>
                  <a:pt x="236" y="224"/>
                </a:cubicBezTo>
                <a:cubicBezTo>
                  <a:pt x="236" y="224"/>
                  <a:pt x="236" y="224"/>
                  <a:pt x="236" y="223"/>
                </a:cubicBezTo>
                <a:cubicBezTo>
                  <a:pt x="235" y="223"/>
                  <a:pt x="235" y="223"/>
                  <a:pt x="234" y="222"/>
                </a:cubicBezTo>
                <a:cubicBezTo>
                  <a:pt x="249" y="211"/>
                  <a:pt x="274" y="192"/>
                  <a:pt x="274" y="192"/>
                </a:cubicBezTo>
                <a:cubicBezTo>
                  <a:pt x="275" y="192"/>
                  <a:pt x="275" y="191"/>
                  <a:pt x="276" y="191"/>
                </a:cubicBezTo>
                <a:cubicBezTo>
                  <a:pt x="276" y="190"/>
                  <a:pt x="304" y="141"/>
                  <a:pt x="312" y="127"/>
                </a:cubicBezTo>
                <a:cubicBezTo>
                  <a:pt x="313" y="126"/>
                  <a:pt x="313" y="126"/>
                  <a:pt x="313" y="126"/>
                </a:cubicBezTo>
                <a:cubicBezTo>
                  <a:pt x="317" y="118"/>
                  <a:pt x="324" y="105"/>
                  <a:pt x="356" y="105"/>
                </a:cubicBezTo>
                <a:cubicBezTo>
                  <a:pt x="356" y="105"/>
                  <a:pt x="356" y="105"/>
                  <a:pt x="356" y="105"/>
                </a:cubicBezTo>
                <a:cubicBezTo>
                  <a:pt x="390" y="105"/>
                  <a:pt x="395" y="112"/>
                  <a:pt x="406" y="128"/>
                </a:cubicBezTo>
                <a:cubicBezTo>
                  <a:pt x="440" y="182"/>
                  <a:pt x="440" y="182"/>
                  <a:pt x="440" y="182"/>
                </a:cubicBezTo>
                <a:cubicBezTo>
                  <a:pt x="443" y="188"/>
                  <a:pt x="443" y="194"/>
                  <a:pt x="440" y="201"/>
                </a:cubicBezTo>
                <a:close/>
                <a:moveTo>
                  <a:pt x="400" y="183"/>
                </a:moveTo>
                <a:cubicBezTo>
                  <a:pt x="409" y="196"/>
                  <a:pt x="409" y="196"/>
                  <a:pt x="409" y="196"/>
                </a:cubicBezTo>
                <a:cubicBezTo>
                  <a:pt x="406" y="204"/>
                  <a:pt x="403" y="214"/>
                  <a:pt x="400" y="223"/>
                </a:cubicBezTo>
                <a:cubicBezTo>
                  <a:pt x="400" y="206"/>
                  <a:pt x="400" y="192"/>
                  <a:pt x="400" y="183"/>
                </a:cubicBezTo>
                <a:close/>
                <a:moveTo>
                  <a:pt x="99" y="86"/>
                </a:moveTo>
                <a:cubicBezTo>
                  <a:pt x="122" y="86"/>
                  <a:pt x="142" y="67"/>
                  <a:pt x="142" y="43"/>
                </a:cubicBezTo>
                <a:cubicBezTo>
                  <a:pt x="142" y="19"/>
                  <a:pt x="122" y="0"/>
                  <a:pt x="99" y="0"/>
                </a:cubicBezTo>
                <a:cubicBezTo>
                  <a:pt x="75" y="0"/>
                  <a:pt x="55" y="19"/>
                  <a:pt x="55" y="43"/>
                </a:cubicBezTo>
                <a:cubicBezTo>
                  <a:pt x="55" y="67"/>
                  <a:pt x="75" y="86"/>
                  <a:pt x="99" y="86"/>
                </a:cubicBezTo>
                <a:close/>
                <a:moveTo>
                  <a:pt x="99" y="9"/>
                </a:moveTo>
                <a:cubicBezTo>
                  <a:pt x="117" y="9"/>
                  <a:pt x="132" y="24"/>
                  <a:pt x="132" y="43"/>
                </a:cubicBezTo>
                <a:cubicBezTo>
                  <a:pt x="132" y="62"/>
                  <a:pt x="117" y="77"/>
                  <a:pt x="99" y="77"/>
                </a:cubicBezTo>
                <a:cubicBezTo>
                  <a:pt x="80" y="77"/>
                  <a:pt x="65" y="62"/>
                  <a:pt x="65" y="43"/>
                </a:cubicBezTo>
                <a:cubicBezTo>
                  <a:pt x="65" y="24"/>
                  <a:pt x="80" y="9"/>
                  <a:pt x="99" y="9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DE6D6-4FC0-40DB-A2A5-598D7AA69716}"/>
              </a:ext>
            </a:extLst>
          </p:cNvPr>
          <p:cNvSpPr txBox="1"/>
          <p:nvPr/>
        </p:nvSpPr>
        <p:spPr>
          <a:xfrm>
            <a:off x="276221" y="4649787"/>
            <a:ext cx="3400427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Existing payment methods, costs, bottlenecks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13B4B13-3689-4B2A-997E-0258433B3223}"/>
              </a:ext>
            </a:extLst>
          </p:cNvPr>
          <p:cNvSpPr txBox="1"/>
          <p:nvPr/>
        </p:nvSpPr>
        <p:spPr>
          <a:xfrm>
            <a:off x="4403039" y="4649787"/>
            <a:ext cx="3400427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Determine level of effort, calling campaigns, expertise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5946EE4-06C6-4663-B457-D9C0C75B3CEF}"/>
              </a:ext>
            </a:extLst>
          </p:cNvPr>
          <p:cNvSpPr txBox="1"/>
          <p:nvPr/>
        </p:nvSpPr>
        <p:spPr>
          <a:xfrm>
            <a:off x="8529857" y="4801236"/>
            <a:ext cx="3548412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2400">
                <a:solidFill>
                  <a:srgbClr val="000000">
                    <a:lumMod val="65000"/>
                    <a:lumOff val="35000"/>
                  </a:srgbClr>
                </a:solidFill>
                <a:latin typeface="Poppins" panose="02000000000000000000" pitchFamily="2" charset="0"/>
                <a:cs typeface="Poppins" panose="02000000000000000000" pitchFamily="2" charset="0"/>
              </a:defRPr>
            </a:lvl1pPr>
          </a:lstStyle>
          <a:p>
            <a:r>
              <a:rPr lang="en-US" dirty="0"/>
              <a:t>Ask the right questions to justify the cost</a:t>
            </a:r>
            <a:br>
              <a:rPr lang="en-US" dirty="0"/>
            </a:br>
            <a:r>
              <a:rPr lang="en-US" dirty="0"/>
              <a:t>Spend Analysis</a:t>
            </a:r>
          </a:p>
        </p:txBody>
      </p:sp>
    </p:spTree>
    <p:extLst>
      <p:ext uri="{BB962C8B-B14F-4D97-AF65-F5344CB8AC3E}">
        <p14:creationId xmlns:p14="http://schemas.microsoft.com/office/powerpoint/2010/main" val="3410942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+mj-lt"/>
                <a:cs typeface="Poppins Light" panose="02000000000000000000" pitchFamily="2" charset="0"/>
              </a:rPr>
              <a:t>About Commerce Bank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1" y="2238173"/>
            <a:ext cx="1622612" cy="11910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5400" b="1" dirty="0">
                <a:solidFill>
                  <a:srgbClr val="77BC1F"/>
                </a:solidFill>
                <a:latin typeface="Calibri" panose="020F0502020204030204" pitchFamily="34" charset="0"/>
              </a:rPr>
              <a:t>152</a:t>
            </a:r>
            <a:r>
              <a:rPr lang="en-US" dirty="0">
                <a:solidFill>
                  <a:srgbClr val="77BC1F"/>
                </a:solidFill>
                <a:latin typeface="Calibri" panose="020F0502020204030204" pitchFamily="34" charset="0"/>
              </a:rPr>
              <a:t/>
            </a:r>
            <a:br>
              <a:rPr lang="en-US" dirty="0">
                <a:solidFill>
                  <a:srgbClr val="77BC1F"/>
                </a:solidFill>
                <a:latin typeface="Calibri" panose="020F0502020204030204" pitchFamily="34" charset="0"/>
              </a:rPr>
            </a:br>
            <a:r>
              <a:rPr lang="en-US" sz="1600" dirty="0">
                <a:solidFill>
                  <a:srgbClr val="77BC1F"/>
                </a:solidFill>
                <a:latin typeface="Calibri" panose="020F0502020204030204" pitchFamily="34" charset="0"/>
              </a:rPr>
              <a:t>Years in the Industry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00400" y="2736973"/>
            <a:ext cx="1622614" cy="14126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5400" b="1" dirty="0">
                <a:solidFill>
                  <a:srgbClr val="979EA1"/>
                </a:solidFill>
                <a:latin typeface="Calibri" panose="020F0502020204030204" pitchFamily="34" charset="0"/>
              </a:rPr>
              <a:t>7th</a:t>
            </a:r>
            <a:r>
              <a:rPr lang="en-US" dirty="0">
                <a:solidFill>
                  <a:srgbClr val="979EA1"/>
                </a:solidFill>
                <a:latin typeface="Calibri" panose="020F0502020204030204" pitchFamily="34" charset="0"/>
              </a:rPr>
              <a:t/>
            </a:r>
            <a:br>
              <a:rPr lang="en-US" dirty="0">
                <a:solidFill>
                  <a:srgbClr val="979EA1"/>
                </a:solidFill>
                <a:latin typeface="Calibri" panose="020F0502020204030204" pitchFamily="34" charset="0"/>
              </a:rPr>
            </a:br>
            <a:r>
              <a:rPr lang="en-US" sz="1600" dirty="0">
                <a:solidFill>
                  <a:srgbClr val="979EA1"/>
                </a:solidFill>
                <a:latin typeface="Calibri" panose="020F0502020204030204" pitchFamily="34" charset="0"/>
              </a:rPr>
              <a:t>Largest Purchasing </a:t>
            </a:r>
            <a:br>
              <a:rPr lang="en-US" sz="1600" dirty="0">
                <a:solidFill>
                  <a:srgbClr val="979EA1"/>
                </a:solidFill>
                <a:latin typeface="Calibri" panose="020F0502020204030204" pitchFamily="34" charset="0"/>
              </a:rPr>
            </a:br>
            <a:r>
              <a:rPr lang="en-US" sz="1600" dirty="0">
                <a:solidFill>
                  <a:srgbClr val="979EA1"/>
                </a:solidFill>
                <a:latin typeface="Calibri" panose="020F0502020204030204" pitchFamily="34" charset="0"/>
              </a:rPr>
              <a:t>Card Issuer</a:t>
            </a:r>
            <a:r>
              <a:rPr lang="en-US" sz="1200" baseline="30000" dirty="0">
                <a:solidFill>
                  <a:srgbClr val="979EA1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55224" y="3470069"/>
            <a:ext cx="1927411" cy="14126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b="1" dirty="0">
                <a:solidFill>
                  <a:srgbClr val="53555C"/>
                </a:solidFill>
                <a:latin typeface="Calibri" panose="020F0502020204030204" pitchFamily="34" charset="0"/>
              </a:rPr>
              <a:t>Moody’s Highest Rating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1400" dirty="0">
                <a:solidFill>
                  <a:srgbClr val="53555C"/>
                </a:solidFill>
                <a:latin typeface="Calibri" panose="020F0502020204030204" pitchFamily="34" charset="0"/>
              </a:rPr>
              <a:t>Among Top 7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1400" dirty="0">
                <a:solidFill>
                  <a:srgbClr val="53555C"/>
                </a:solidFill>
                <a:latin typeface="Calibri" panose="020F0502020204030204" pitchFamily="34" charset="0"/>
              </a:rPr>
              <a:t> Banks in the Country</a:t>
            </a:r>
            <a:r>
              <a:rPr lang="en-US" sz="1400" baseline="30000" dirty="0">
                <a:solidFill>
                  <a:srgbClr val="53555C"/>
                </a:solidFill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35670" y="2163233"/>
            <a:ext cx="1622614" cy="14126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000" b="1" dirty="0">
                <a:solidFill>
                  <a:srgbClr val="006647"/>
                </a:solidFill>
                <a:latin typeface="Calibri" panose="020F0502020204030204" pitchFamily="34" charset="0"/>
              </a:rPr>
              <a:t>$24.5B</a:t>
            </a:r>
            <a:r>
              <a:rPr lang="en-US" dirty="0">
                <a:solidFill>
                  <a:srgbClr val="006647"/>
                </a:solidFill>
                <a:latin typeface="Calibri" panose="020F0502020204030204" pitchFamily="34" charset="0"/>
              </a:rPr>
              <a:t/>
            </a:r>
            <a:br>
              <a:rPr lang="en-US" dirty="0">
                <a:solidFill>
                  <a:srgbClr val="006647"/>
                </a:solidFill>
                <a:latin typeface="Calibri" panose="020F0502020204030204" pitchFamily="34" charset="0"/>
              </a:rPr>
            </a:br>
            <a:r>
              <a:rPr lang="en-US" sz="1600" dirty="0">
                <a:solidFill>
                  <a:srgbClr val="006647"/>
                </a:solidFill>
                <a:latin typeface="Calibri" panose="020F0502020204030204" pitchFamily="34" charset="0"/>
              </a:rPr>
              <a:t>In assets</a:t>
            </a:r>
            <a:br>
              <a:rPr lang="en-US" sz="1600" dirty="0">
                <a:solidFill>
                  <a:srgbClr val="006647"/>
                </a:solidFill>
                <a:latin typeface="Calibri" panose="020F0502020204030204" pitchFamily="34" charset="0"/>
              </a:rPr>
            </a:br>
            <a:r>
              <a:rPr lang="en-US" sz="1600" dirty="0">
                <a:solidFill>
                  <a:srgbClr val="006647"/>
                </a:solidFill>
                <a:latin typeface="Calibri" panose="020F0502020204030204" pitchFamily="34" charset="0"/>
              </a:rPr>
              <a:t>as of 6.30.2018</a:t>
            </a:r>
            <a:endParaRPr lang="en-US" sz="1600" baseline="30000" dirty="0">
              <a:solidFill>
                <a:srgbClr val="006647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2610" y="1861655"/>
            <a:ext cx="1622614" cy="75303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>
              <a:lnSpc>
                <a:spcPct val="60000"/>
              </a:lnSpc>
            </a:pPr>
            <a:r>
              <a:rPr lang="en-US" sz="4000" b="1" dirty="0">
                <a:solidFill>
                  <a:srgbClr val="FFCF0B"/>
                </a:solidFill>
                <a:latin typeface="Calibri" panose="020F0502020204030204" pitchFamily="34" charset="0"/>
              </a:rPr>
              <a:t>6th</a:t>
            </a:r>
            <a:br>
              <a:rPr lang="en-US" sz="4000" b="1" dirty="0">
                <a:solidFill>
                  <a:srgbClr val="FFCF0B"/>
                </a:solidFill>
                <a:latin typeface="Calibri" panose="020F0502020204030204" pitchFamily="34" charset="0"/>
              </a:rPr>
            </a:br>
            <a:r>
              <a:rPr lang="en-US" sz="2000" b="1" dirty="0">
                <a:solidFill>
                  <a:srgbClr val="FFCF0B"/>
                </a:solidFill>
                <a:latin typeface="Calibri" panose="020F0502020204030204" pitchFamily="34" charset="0"/>
              </a:rPr>
              <a:t>Generation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76049" y="2677566"/>
            <a:ext cx="135367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979EA1"/>
                </a:solidFill>
                <a:latin typeface="Calibri" panose="020F0502020204030204" pitchFamily="34" charset="0"/>
              </a:rPr>
              <a:t>of Management</a:t>
            </a:r>
            <a:br>
              <a:rPr lang="en-US" sz="1200" dirty="0">
                <a:solidFill>
                  <a:srgbClr val="979EA1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979EA1"/>
                </a:solidFill>
                <a:latin typeface="Calibri" panose="020F0502020204030204" pitchFamily="34" charset="0"/>
              </a:rPr>
              <a:t>by Kemper</a:t>
            </a:r>
            <a:br>
              <a:rPr lang="en-US" sz="1200" dirty="0">
                <a:solidFill>
                  <a:srgbClr val="979EA1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979EA1"/>
                </a:solidFill>
                <a:latin typeface="Calibri" panose="020F0502020204030204" pitchFamily="34" charset="0"/>
              </a:rPr>
              <a:t>Family</a:t>
            </a:r>
            <a:endParaRPr lang="en-US" sz="1200" baseline="30000" dirty="0">
              <a:solidFill>
                <a:srgbClr val="979EA1"/>
              </a:solidFill>
              <a:latin typeface="Calibri" panose="020F050202020403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9568539" y="1740881"/>
            <a:ext cx="1943901" cy="2104550"/>
            <a:chOff x="9568539" y="1740881"/>
            <a:chExt cx="1943901" cy="2104550"/>
          </a:xfrm>
        </p:grpSpPr>
        <p:sp>
          <p:nvSpPr>
            <p:cNvPr id="15" name="Oval 14"/>
            <p:cNvSpPr/>
            <p:nvPr/>
          </p:nvSpPr>
          <p:spPr>
            <a:xfrm>
              <a:off x="9861175" y="1740881"/>
              <a:ext cx="492562" cy="492562"/>
            </a:xfrm>
            <a:prstGeom prst="ellipse">
              <a:avLst/>
            </a:prstGeom>
            <a:solidFill>
              <a:srgbClr val="0066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 rot="606341">
              <a:off x="9568539" y="1901530"/>
              <a:ext cx="1943901" cy="1943901"/>
            </a:xfrm>
            <a:prstGeom prst="ellipse">
              <a:avLst/>
            </a:prstGeom>
            <a:noFill/>
            <a:ln w="12700">
              <a:solidFill>
                <a:srgbClr val="0066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09600" y="1877437"/>
            <a:ext cx="1949699" cy="2453268"/>
            <a:chOff x="609600" y="1877437"/>
            <a:chExt cx="1949699" cy="2453268"/>
          </a:xfrm>
        </p:grpSpPr>
        <p:grpSp>
          <p:nvGrpSpPr>
            <p:cNvPr id="22" name="Group 21"/>
            <p:cNvGrpSpPr/>
            <p:nvPr/>
          </p:nvGrpSpPr>
          <p:grpSpPr>
            <a:xfrm>
              <a:off x="609600" y="1877437"/>
              <a:ext cx="1943901" cy="2453268"/>
              <a:chOff x="609600" y="1877437"/>
              <a:chExt cx="1943901" cy="2453268"/>
            </a:xfrm>
          </p:grpSpPr>
          <p:sp>
            <p:nvSpPr>
              <p:cNvPr id="23" name="Oval 22"/>
              <p:cNvSpPr/>
              <p:nvPr/>
            </p:nvSpPr>
            <p:spPr>
              <a:xfrm rot="21012975">
                <a:off x="609600" y="1877437"/>
                <a:ext cx="1943901" cy="1943901"/>
              </a:xfrm>
              <a:prstGeom prst="ellipse">
                <a:avLst/>
              </a:prstGeom>
              <a:noFill/>
              <a:ln w="12700">
                <a:solidFill>
                  <a:srgbClr val="77BC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24" name="Straight Connector 23"/>
              <p:cNvCxnSpPr>
                <a:cxnSpLocks/>
                <a:stCxn id="23" idx="4"/>
                <a:endCxn id="26" idx="0"/>
              </p:cNvCxnSpPr>
              <p:nvPr/>
            </p:nvCxnSpPr>
            <p:spPr>
              <a:xfrm>
                <a:off x="1746715" y="3807202"/>
                <a:ext cx="128648" cy="523503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Oval 12"/>
            <p:cNvSpPr/>
            <p:nvPr/>
          </p:nvSpPr>
          <p:spPr>
            <a:xfrm>
              <a:off x="2066737" y="1885685"/>
              <a:ext cx="492562" cy="49256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276851" y="4141365"/>
            <a:ext cx="2038094" cy="1746805"/>
            <a:chOff x="1276851" y="4141365"/>
            <a:chExt cx="2038094" cy="1746805"/>
          </a:xfrm>
        </p:grpSpPr>
        <p:grpSp>
          <p:nvGrpSpPr>
            <p:cNvPr id="25" name="Group 24"/>
            <p:cNvGrpSpPr/>
            <p:nvPr/>
          </p:nvGrpSpPr>
          <p:grpSpPr>
            <a:xfrm>
              <a:off x="1276851" y="4141365"/>
              <a:ext cx="2038094" cy="1746805"/>
              <a:chOff x="1276851" y="4141365"/>
              <a:chExt cx="2038094" cy="1746805"/>
            </a:xfrm>
          </p:grpSpPr>
          <p:sp>
            <p:nvSpPr>
              <p:cNvPr id="26" name="Oval 25"/>
              <p:cNvSpPr/>
              <p:nvPr/>
            </p:nvSpPr>
            <p:spPr>
              <a:xfrm rot="20756391">
                <a:off x="1276851" y="4307020"/>
                <a:ext cx="1581150" cy="1581150"/>
              </a:xfrm>
              <a:prstGeom prst="ellipse">
                <a:avLst/>
              </a:prstGeom>
              <a:noFill/>
              <a:ln w="12700">
                <a:solidFill>
                  <a:srgbClr val="0066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27" name="Straight Connector 26"/>
              <p:cNvCxnSpPr>
                <a:endCxn id="29" idx="3"/>
              </p:cNvCxnSpPr>
              <p:nvPr/>
            </p:nvCxnSpPr>
            <p:spPr>
              <a:xfrm flipV="1">
                <a:off x="2704529" y="4141365"/>
                <a:ext cx="610416" cy="483975"/>
              </a:xfrm>
              <a:prstGeom prst="line">
                <a:avLst/>
              </a:prstGeom>
              <a:ln w="127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4" name="Oval 13"/>
            <p:cNvSpPr/>
            <p:nvPr/>
          </p:nvSpPr>
          <p:spPr>
            <a:xfrm>
              <a:off x="2515346" y="4309516"/>
              <a:ext cx="492562" cy="492562"/>
            </a:xfrm>
            <a:prstGeom prst="ellipse">
              <a:avLst/>
            </a:prstGeom>
            <a:solidFill>
              <a:srgbClr val="0066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30267" y="2482142"/>
            <a:ext cx="2054422" cy="2092043"/>
            <a:chOff x="3030267" y="2482142"/>
            <a:chExt cx="2054422" cy="2092043"/>
          </a:xfrm>
        </p:grpSpPr>
        <p:sp>
          <p:nvSpPr>
            <p:cNvPr id="18" name="Oval 17"/>
            <p:cNvSpPr/>
            <p:nvPr/>
          </p:nvSpPr>
          <p:spPr>
            <a:xfrm>
              <a:off x="4572497" y="2587439"/>
              <a:ext cx="492562" cy="492562"/>
            </a:xfrm>
            <a:prstGeom prst="ellipse">
              <a:avLst/>
            </a:prstGeom>
            <a:solidFill>
              <a:srgbClr val="979E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3030267" y="2482142"/>
              <a:ext cx="2054422" cy="2092043"/>
              <a:chOff x="3030267" y="2482142"/>
              <a:chExt cx="2054422" cy="2092043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3030267" y="2482142"/>
                <a:ext cx="1943901" cy="1943901"/>
              </a:xfrm>
              <a:prstGeom prst="ellipse">
                <a:avLst/>
              </a:prstGeom>
              <a:noFill/>
              <a:ln w="12700">
                <a:solidFill>
                  <a:srgbClr val="979EA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30" name="Straight Connector 29"/>
              <p:cNvCxnSpPr>
                <a:stCxn id="29" idx="5"/>
                <a:endCxn id="32" idx="1"/>
              </p:cNvCxnSpPr>
              <p:nvPr/>
            </p:nvCxnSpPr>
            <p:spPr>
              <a:xfrm>
                <a:off x="4689490" y="4141365"/>
                <a:ext cx="395199" cy="432820"/>
              </a:xfrm>
              <a:prstGeom prst="line">
                <a:avLst/>
              </a:prstGeom>
              <a:ln w="12700">
                <a:solidFill>
                  <a:srgbClr val="979EA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/>
          <p:cNvGrpSpPr/>
          <p:nvPr/>
        </p:nvGrpSpPr>
        <p:grpSpPr>
          <a:xfrm>
            <a:off x="4671509" y="3302488"/>
            <a:ext cx="2087786" cy="3147404"/>
            <a:chOff x="4671509" y="3302488"/>
            <a:chExt cx="2087786" cy="3147404"/>
          </a:xfrm>
        </p:grpSpPr>
        <p:grpSp>
          <p:nvGrpSpPr>
            <p:cNvPr id="31" name="Group 30"/>
            <p:cNvGrpSpPr/>
            <p:nvPr/>
          </p:nvGrpSpPr>
          <p:grpSpPr>
            <a:xfrm>
              <a:off x="4671509" y="3302488"/>
              <a:ext cx="2087786" cy="3147404"/>
              <a:chOff x="4671509" y="3302488"/>
              <a:chExt cx="2087786" cy="3147404"/>
            </a:xfrm>
          </p:grpSpPr>
          <p:sp>
            <p:nvSpPr>
              <p:cNvPr id="32" name="Oval 31"/>
              <p:cNvSpPr/>
              <p:nvPr/>
            </p:nvSpPr>
            <p:spPr>
              <a:xfrm rot="469751">
                <a:off x="4671509" y="4362106"/>
                <a:ext cx="2087786" cy="2087786"/>
              </a:xfrm>
              <a:prstGeom prst="ellipse">
                <a:avLst/>
              </a:prstGeom>
              <a:noFill/>
              <a:ln w="12700">
                <a:solidFill>
                  <a:srgbClr val="00B5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33" name="Straight Connector 32"/>
              <p:cNvCxnSpPr>
                <a:stCxn id="32" idx="0"/>
                <a:endCxn id="35" idx="4"/>
              </p:cNvCxnSpPr>
              <p:nvPr/>
            </p:nvCxnSpPr>
            <p:spPr>
              <a:xfrm flipV="1">
                <a:off x="5857601" y="3302488"/>
                <a:ext cx="211631" cy="1069349"/>
              </a:xfrm>
              <a:prstGeom prst="line">
                <a:avLst/>
              </a:prstGeom>
              <a:ln w="12700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19" name="Oval 18"/>
            <p:cNvSpPr/>
            <p:nvPr/>
          </p:nvSpPr>
          <p:spPr>
            <a:xfrm>
              <a:off x="5576049" y="4164354"/>
              <a:ext cx="492562" cy="492562"/>
            </a:xfrm>
            <a:prstGeom prst="ellipse">
              <a:avLst/>
            </a:prstGeom>
            <a:solidFill>
              <a:srgbClr val="00B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450935" y="1740337"/>
            <a:ext cx="1913672" cy="1665617"/>
            <a:chOff x="5450935" y="1740337"/>
            <a:chExt cx="1913672" cy="1665617"/>
          </a:xfrm>
        </p:grpSpPr>
        <p:grpSp>
          <p:nvGrpSpPr>
            <p:cNvPr id="34" name="Group 33"/>
            <p:cNvGrpSpPr/>
            <p:nvPr/>
          </p:nvGrpSpPr>
          <p:grpSpPr>
            <a:xfrm>
              <a:off x="5450935" y="1740337"/>
              <a:ext cx="1913672" cy="1665617"/>
              <a:chOff x="5450935" y="1740337"/>
              <a:chExt cx="1913672" cy="1665617"/>
            </a:xfrm>
          </p:grpSpPr>
          <p:cxnSp>
            <p:nvCxnSpPr>
              <p:cNvPr id="36" name="Straight Connector 35"/>
              <p:cNvCxnSpPr>
                <a:cxnSpLocks/>
                <a:endCxn id="38" idx="1"/>
              </p:cNvCxnSpPr>
              <p:nvPr/>
            </p:nvCxnSpPr>
            <p:spPr>
              <a:xfrm>
                <a:off x="6891764" y="2981325"/>
                <a:ext cx="472843" cy="424629"/>
              </a:xfrm>
              <a:prstGeom prst="line">
                <a:avLst/>
              </a:prstGeom>
              <a:ln w="12700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5" name="Oval 34"/>
              <p:cNvSpPr/>
              <p:nvPr/>
            </p:nvSpPr>
            <p:spPr>
              <a:xfrm rot="755194">
                <a:off x="5450935" y="1740337"/>
                <a:ext cx="1581150" cy="1581150"/>
              </a:xfrm>
              <a:prstGeom prst="ellipse">
                <a:avLst/>
              </a:prstGeom>
              <a:noFill/>
              <a:ln w="12700">
                <a:solidFill>
                  <a:srgbClr val="FFCF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6760131" y="2800618"/>
              <a:ext cx="492562" cy="492562"/>
            </a:xfrm>
            <a:prstGeom prst="ellipse">
              <a:avLst/>
            </a:prstGeom>
            <a:solidFill>
              <a:srgbClr val="FFCF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045904" y="3153694"/>
            <a:ext cx="2815271" cy="1943901"/>
            <a:chOff x="7045904" y="3153694"/>
            <a:chExt cx="2815271" cy="1943901"/>
          </a:xfrm>
        </p:grpSpPr>
        <p:sp>
          <p:nvSpPr>
            <p:cNvPr id="20" name="Oval 19"/>
            <p:cNvSpPr/>
            <p:nvPr/>
          </p:nvSpPr>
          <p:spPr>
            <a:xfrm>
              <a:off x="8713197" y="4077954"/>
              <a:ext cx="492562" cy="492562"/>
            </a:xfrm>
            <a:prstGeom prst="ellipse">
              <a:avLst/>
            </a:prstGeom>
            <a:solidFill>
              <a:srgbClr val="5355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7045904" y="3153694"/>
              <a:ext cx="2815271" cy="1943901"/>
              <a:chOff x="7045904" y="3153694"/>
              <a:chExt cx="2815271" cy="1943901"/>
            </a:xfrm>
          </p:grpSpPr>
          <p:sp>
            <p:nvSpPr>
              <p:cNvPr id="38" name="Oval 37"/>
              <p:cNvSpPr/>
              <p:nvPr/>
            </p:nvSpPr>
            <p:spPr>
              <a:xfrm rot="166240">
                <a:off x="7045904" y="3153694"/>
                <a:ext cx="1943901" cy="1943901"/>
              </a:xfrm>
              <a:prstGeom prst="ellipse">
                <a:avLst/>
              </a:prstGeom>
              <a:noFill/>
              <a:ln w="12700">
                <a:solidFill>
                  <a:srgbClr val="53555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39" name="Straight Connector 38"/>
              <p:cNvCxnSpPr>
                <a:cxnSpLocks/>
              </p:cNvCxnSpPr>
              <p:nvPr/>
            </p:nvCxnSpPr>
            <p:spPr>
              <a:xfrm flipV="1">
                <a:off x="8880475" y="3575927"/>
                <a:ext cx="980700" cy="727314"/>
              </a:xfrm>
              <a:prstGeom prst="line">
                <a:avLst/>
              </a:prstGeom>
              <a:ln w="12700">
                <a:solidFill>
                  <a:srgbClr val="53555C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BBFB19C-65FA-4174-BC9C-3812829A4C03}"/>
              </a:ext>
            </a:extLst>
          </p:cNvPr>
          <p:cNvSpPr txBox="1"/>
          <p:nvPr/>
        </p:nvSpPr>
        <p:spPr>
          <a:xfrm>
            <a:off x="4886179" y="4983602"/>
            <a:ext cx="1648466" cy="100761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050" b="1" dirty="0">
                <a:solidFill>
                  <a:srgbClr val="00B5E2"/>
                </a:solidFill>
                <a:latin typeface="Poppins SemiBold" panose="02000000000000000000" pitchFamily="2" charset="0"/>
                <a:cs typeface="Poppins SemiBold" panose="02000000000000000000" pitchFamily="2" charset="0"/>
              </a:rPr>
              <a:t>50</a:t>
            </a:r>
            <a:r>
              <a:rPr lang="en-US" sz="1350" dirty="0">
                <a:solidFill>
                  <a:srgbClr val="00B5E2"/>
                </a:solidFill>
                <a:latin typeface="Poppins" panose="02000000000000000000" pitchFamily="2" charset="0"/>
              </a:rPr>
              <a:t/>
            </a:r>
            <a:br>
              <a:rPr lang="en-US" sz="1350" dirty="0">
                <a:solidFill>
                  <a:srgbClr val="00B5E2"/>
                </a:solidFill>
                <a:latin typeface="Poppins" panose="02000000000000000000" pitchFamily="2" charset="0"/>
              </a:rPr>
            </a:br>
            <a:r>
              <a:rPr lang="en-US" sz="1600" dirty="0">
                <a:solidFill>
                  <a:srgbClr val="00B5E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Years of Consecutive Dividend Growth</a:t>
            </a:r>
            <a:endParaRPr lang="en-US" sz="1600" baseline="30000" dirty="0">
              <a:solidFill>
                <a:srgbClr val="00B5E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BDF6BC0-3946-4C1C-9A01-FB889D42B70C}"/>
              </a:ext>
            </a:extLst>
          </p:cNvPr>
          <p:cNvSpPr txBox="1"/>
          <p:nvPr/>
        </p:nvSpPr>
        <p:spPr>
          <a:xfrm>
            <a:off x="394590" y="6157667"/>
            <a:ext cx="2250937" cy="5270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aseline="30000" dirty="0">
                <a:solidFill>
                  <a:schemeClr val="accent6"/>
                </a:solidFill>
                <a:latin typeface="Poppins Light" panose="02000000000000000000" pitchFamily="2" charset="0"/>
              </a:rPr>
              <a:t>1</a:t>
            </a:r>
            <a:r>
              <a:rPr lang="en-US" sz="675" dirty="0">
                <a:solidFill>
                  <a:schemeClr val="accent6"/>
                </a:solidFill>
                <a:latin typeface="Poppins Light" panose="02000000000000000000" pitchFamily="2" charset="0"/>
              </a:rPr>
              <a:t> </a:t>
            </a:r>
            <a:r>
              <a:rPr lang="en-US" sz="675" dirty="0" err="1">
                <a:solidFill>
                  <a:schemeClr val="accent6"/>
                </a:solidFill>
                <a:latin typeface="Poppins Light" panose="02000000000000000000" pitchFamily="2" charset="0"/>
              </a:rPr>
              <a:t>Nilson</a:t>
            </a:r>
            <a:r>
              <a:rPr lang="en-US" sz="675" dirty="0">
                <a:solidFill>
                  <a:schemeClr val="accent6"/>
                </a:solidFill>
                <a:latin typeface="Poppins Light" panose="02000000000000000000" pitchFamily="2" charset="0"/>
              </a:rPr>
              <a:t> Report, December 31, 2017</a:t>
            </a:r>
          </a:p>
          <a:p>
            <a:r>
              <a:rPr lang="en-US" sz="675" baseline="30000" dirty="0">
                <a:solidFill>
                  <a:schemeClr val="accent6"/>
                </a:solidFill>
                <a:latin typeface="Poppins Light" panose="02000000000000000000" pitchFamily="2" charset="0"/>
              </a:rPr>
              <a:t>2</a:t>
            </a:r>
            <a:r>
              <a:rPr lang="en-US" sz="675" dirty="0">
                <a:solidFill>
                  <a:schemeClr val="accent6"/>
                </a:solidFill>
                <a:latin typeface="Poppins Light" panose="02000000000000000000" pitchFamily="2" charset="0"/>
              </a:rPr>
              <a:t> Moody’s Investor Services, Inc., February 13, 2018</a:t>
            </a:r>
          </a:p>
          <a:p>
            <a:r>
              <a:rPr lang="en-US" sz="675" baseline="30000" dirty="0">
                <a:solidFill>
                  <a:schemeClr val="accent6"/>
                </a:solidFill>
                <a:latin typeface="Poppins Light" panose="02000000000000000000" pitchFamily="2" charset="0"/>
              </a:rPr>
              <a:t>3</a:t>
            </a:r>
            <a:r>
              <a:rPr lang="en-US" sz="680" baseline="30000" dirty="0">
                <a:solidFill>
                  <a:schemeClr val="accent6"/>
                </a:solidFill>
                <a:latin typeface="Poppins Light" panose="02000000000000000000" pitchFamily="2" charset="0"/>
              </a:rPr>
              <a:t> </a:t>
            </a:r>
            <a:r>
              <a:rPr lang="en-US" sz="680" dirty="0">
                <a:solidFill>
                  <a:schemeClr val="accent6"/>
                </a:solidFill>
                <a:latin typeface="Poppins Light" panose="02000000000000000000" pitchFamily="2" charset="0"/>
              </a:rPr>
              <a:t>SNL Financial ; ranking as of June 30, 2018</a:t>
            </a:r>
            <a:r>
              <a:rPr lang="en-US" sz="680" baseline="30000" dirty="0">
                <a:solidFill>
                  <a:schemeClr val="accent6"/>
                </a:solidFill>
                <a:latin typeface="Poppins Light" panose="02000000000000000000" pitchFamily="2" charset="0"/>
              </a:rPr>
              <a:t> </a:t>
            </a:r>
          </a:p>
          <a:p>
            <a:r>
              <a:rPr lang="en-US" sz="675" baseline="30000" dirty="0">
                <a:solidFill>
                  <a:schemeClr val="accent6"/>
                </a:solidFill>
                <a:latin typeface="Poppins Light" panose="02000000000000000000" pitchFamily="2" charset="0"/>
              </a:rPr>
              <a:t>4 </a:t>
            </a:r>
            <a:r>
              <a:rPr lang="en-US" sz="675" dirty="0">
                <a:solidFill>
                  <a:schemeClr val="accent6"/>
                </a:solidFill>
                <a:latin typeface="Poppins Light" panose="02000000000000000000" pitchFamily="2" charset="0"/>
              </a:rPr>
              <a:t>As of March 31, 2018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543837D-6386-4B4A-B20D-5D76AC02C77E}"/>
              </a:ext>
            </a:extLst>
          </p:cNvPr>
          <p:cNvSpPr txBox="1"/>
          <p:nvPr/>
        </p:nvSpPr>
        <p:spPr>
          <a:xfrm>
            <a:off x="1255059" y="4519588"/>
            <a:ext cx="1622615" cy="14433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rgbClr val="006647"/>
                </a:solidFill>
                <a:latin typeface="Poppins" panose="02000000000000000000" pitchFamily="2" charset="0"/>
              </a:rPr>
              <a:t>45th</a:t>
            </a:r>
            <a:r>
              <a:rPr lang="en-US" dirty="0">
                <a:solidFill>
                  <a:srgbClr val="006647"/>
                </a:solidFill>
                <a:latin typeface="Poppins" panose="02000000000000000000" pitchFamily="2" charset="0"/>
              </a:rPr>
              <a:t/>
            </a:r>
            <a:br>
              <a:rPr lang="en-US" dirty="0">
                <a:solidFill>
                  <a:srgbClr val="006647"/>
                </a:solidFill>
                <a:latin typeface="Poppins" panose="02000000000000000000" pitchFamily="2" charset="0"/>
              </a:rPr>
            </a:br>
            <a:r>
              <a:rPr lang="en-US" sz="1200" dirty="0">
                <a:solidFill>
                  <a:srgbClr val="006647"/>
                </a:solidFill>
                <a:latin typeface="Poppins" panose="02000000000000000000" pitchFamily="2" charset="0"/>
              </a:rPr>
              <a:t>Largest U.S.</a:t>
            </a:r>
            <a:br>
              <a:rPr lang="en-US" sz="1200" dirty="0">
                <a:solidFill>
                  <a:srgbClr val="006647"/>
                </a:solidFill>
                <a:latin typeface="Poppins" panose="02000000000000000000" pitchFamily="2" charset="0"/>
              </a:rPr>
            </a:br>
            <a:r>
              <a:rPr lang="en-US" sz="1200" dirty="0">
                <a:solidFill>
                  <a:srgbClr val="006647"/>
                </a:solidFill>
                <a:latin typeface="Poppins" panose="02000000000000000000" pitchFamily="2" charset="0"/>
              </a:rPr>
              <a:t>Bank</a:t>
            </a:r>
            <a:r>
              <a:rPr lang="en-US" sz="1200" baseline="30000" dirty="0">
                <a:solidFill>
                  <a:srgbClr val="006647"/>
                </a:solidFill>
                <a:latin typeface="Poppins" panose="02000000000000000000" pitchFamily="2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3932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10833F2-A60D-4C16-9FB7-B63736A87E9D}"/>
              </a:ext>
            </a:extLst>
          </p:cNvPr>
          <p:cNvSpPr/>
          <p:nvPr/>
        </p:nvSpPr>
        <p:spPr>
          <a:xfrm>
            <a:off x="317902" y="1805508"/>
            <a:ext cx="7911698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Poppins SemiBold" panose="02000000000000000000" pitchFamily="2" charset="0"/>
                <a:cs typeface="Poppins SemiBold" panose="02000000000000000000" pitchFamily="2" charset="0"/>
              </a:rPr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3851473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D45885F-B623-494D-8054-74CD1AEE73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8" b="24476"/>
          <a:stretch/>
        </p:blipFill>
        <p:spPr>
          <a:xfrm>
            <a:off x="609600" y="1895474"/>
            <a:ext cx="2606936" cy="2591135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3708989" y="3495015"/>
            <a:ext cx="4606672" cy="528378"/>
          </a:xfrm>
        </p:spPr>
        <p:txBody>
          <a:bodyPr/>
          <a:lstStyle/>
          <a:p>
            <a:r>
              <a:rPr lang="en-US" sz="2800" dirty="0">
                <a:latin typeface="Poppins Medium" panose="02000000000000000000" pitchFamily="2" charset="0"/>
                <a:cs typeface="Poppins Medium" panose="02000000000000000000" pitchFamily="2" charset="0"/>
              </a:rPr>
              <a:t>Jason Turner</a:t>
            </a:r>
          </a:p>
          <a:p>
            <a:r>
              <a:rPr lang="en-US" sz="2800" dirty="0">
                <a:latin typeface="Poppins Medium" panose="02000000000000000000" pitchFamily="2" charset="0"/>
                <a:cs typeface="Poppins Medium" panose="02000000000000000000" pitchFamily="2" charset="0"/>
              </a:rPr>
              <a:t>VP, Solution Consultant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3708989" y="4153121"/>
            <a:ext cx="4788534" cy="439995"/>
          </a:xfrm>
        </p:spPr>
        <p:txBody>
          <a:bodyPr/>
          <a:lstStyle/>
          <a:p>
            <a:r>
              <a:rPr lang="en-US" sz="2000" dirty="0">
                <a:latin typeface="Poppins Light" panose="02000000000000000000" pitchFamily="2" charset="0"/>
                <a:cs typeface="Poppins Light" panose="02000000000000000000" pitchFamily="2" charset="0"/>
              </a:rPr>
              <a:t>jason.turner@commercebank.com</a:t>
            </a:r>
          </a:p>
          <a:p>
            <a:r>
              <a:rPr lang="en-US" sz="2000" dirty="0">
                <a:latin typeface="Poppins Light" panose="02000000000000000000" pitchFamily="2" charset="0"/>
                <a:cs typeface="Poppins Light" panose="02000000000000000000" pitchFamily="2" charset="0"/>
              </a:rPr>
              <a:t>Phone 630.661.4249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Your Presenter</a:t>
            </a:r>
          </a:p>
        </p:txBody>
      </p:sp>
    </p:spTree>
    <p:extLst>
      <p:ext uri="{BB962C8B-B14F-4D97-AF65-F5344CB8AC3E}">
        <p14:creationId xmlns:p14="http://schemas.microsoft.com/office/powerpoint/2010/main" val="2487763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CPE Code Word – “hockey”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B97B9-0BFE-472B-B845-857646E87D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Payment Strategies: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E9A5B6-6D8C-4ADB-B7E6-F3F24A80F7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Driving Costs Out &amp; Bringing Revenue In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EBC4A18F-BA62-4992-90D9-B1751E860B15}"/>
              </a:ext>
            </a:extLst>
          </p:cNvPr>
          <p:cNvSpPr txBox="1">
            <a:spLocks/>
          </p:cNvSpPr>
          <p:nvPr/>
        </p:nvSpPr>
        <p:spPr>
          <a:xfrm>
            <a:off x="347672" y="5557890"/>
            <a:ext cx="5591734" cy="691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/>
              <a:t>Jason M. Turner, APSC</a:t>
            </a:r>
          </a:p>
          <a:p>
            <a:pPr algn="l"/>
            <a:r>
              <a:rPr lang="en-US" sz="1600" dirty="0"/>
              <a:t>September 21</a:t>
            </a:r>
            <a:r>
              <a:rPr lang="en-US" sz="1600" baseline="30000" dirty="0"/>
              <a:t>st</a:t>
            </a:r>
            <a:r>
              <a:rPr lang="en-US" sz="1600" dirty="0"/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231577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4FEE0E8-5C42-4E64-BFCC-1E3D5CE69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Why a payment strategy?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569402-9099-4C8F-AE2E-3978B8B2D10F}"/>
              </a:ext>
            </a:extLst>
          </p:cNvPr>
          <p:cNvSpPr/>
          <p:nvPr/>
        </p:nvSpPr>
        <p:spPr>
          <a:xfrm>
            <a:off x="1512968" y="2999232"/>
            <a:ext cx="9180576" cy="18379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1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Check are EXPENSIVE!</a:t>
            </a:r>
          </a:p>
        </p:txBody>
      </p:sp>
    </p:spTree>
    <p:extLst>
      <p:ext uri="{BB962C8B-B14F-4D97-AF65-F5344CB8AC3E}">
        <p14:creationId xmlns:p14="http://schemas.microsoft.com/office/powerpoint/2010/main" val="509176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1174D7CD-A8FB-4524-9D67-D64EA68512AE}"/>
              </a:ext>
            </a:extLst>
          </p:cNvPr>
          <p:cNvSpPr/>
          <p:nvPr/>
        </p:nvSpPr>
        <p:spPr>
          <a:xfrm>
            <a:off x="609600" y="2974928"/>
            <a:ext cx="10987312" cy="2278323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E91473-51AD-4A22-905A-72D430341D9C}"/>
              </a:ext>
            </a:extLst>
          </p:cNvPr>
          <p:cNvSpPr/>
          <p:nvPr/>
        </p:nvSpPr>
        <p:spPr>
          <a:xfrm>
            <a:off x="5184648" y="5123184"/>
            <a:ext cx="1847088" cy="2652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21BF437-60A1-4103-B4DD-F10C252295A9}"/>
              </a:ext>
            </a:extLst>
          </p:cNvPr>
          <p:cNvSpPr/>
          <p:nvPr/>
        </p:nvSpPr>
        <p:spPr>
          <a:xfrm>
            <a:off x="1319828" y="2944395"/>
            <a:ext cx="9556153" cy="1784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7434A0-4E4B-4272-BA3A-CFF3673DC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Engineering Service w/ $700MM AP Spend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EC369F1-5776-4CB7-8E66-5DC122856994}"/>
              </a:ext>
            </a:extLst>
          </p:cNvPr>
          <p:cNvGrpSpPr/>
          <p:nvPr/>
        </p:nvGrpSpPr>
        <p:grpSpPr>
          <a:xfrm>
            <a:off x="1422250" y="1930201"/>
            <a:ext cx="7657742" cy="2123585"/>
            <a:chOff x="480418" y="3429000"/>
            <a:chExt cx="6660682" cy="1847088"/>
          </a:xfrm>
        </p:grpSpPr>
        <p:sp>
          <p:nvSpPr>
            <p:cNvPr id="15" name="Freeform 123">
              <a:extLst>
                <a:ext uri="{FF2B5EF4-FFF2-40B4-BE49-F238E27FC236}">
                  <a16:creationId xmlns:a16="http://schemas.microsoft.com/office/drawing/2014/main" id="{0609A89F-BD6F-4A55-B299-00CB1FEF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8232" y="3624478"/>
              <a:ext cx="1169770" cy="1173639"/>
            </a:xfrm>
            <a:custGeom>
              <a:avLst/>
              <a:gdLst>
                <a:gd name="T0" fmla="*/ 529 w 676"/>
                <a:gd name="T1" fmla="*/ 279 h 678"/>
                <a:gd name="T2" fmla="*/ 431 w 676"/>
                <a:gd name="T3" fmla="*/ 293 h 678"/>
                <a:gd name="T4" fmla="*/ 409 w 676"/>
                <a:gd name="T5" fmla="*/ 210 h 678"/>
                <a:gd name="T6" fmla="*/ 367 w 676"/>
                <a:gd name="T7" fmla="*/ 125 h 678"/>
                <a:gd name="T8" fmla="*/ 401 w 676"/>
                <a:gd name="T9" fmla="*/ 58 h 678"/>
                <a:gd name="T10" fmla="*/ 504 w 676"/>
                <a:gd name="T11" fmla="*/ 6 h 678"/>
                <a:gd name="T12" fmla="*/ 579 w 676"/>
                <a:gd name="T13" fmla="*/ 18 h 678"/>
                <a:gd name="T14" fmla="*/ 659 w 676"/>
                <a:gd name="T15" fmla="*/ 100 h 678"/>
                <a:gd name="T16" fmla="*/ 676 w 676"/>
                <a:gd name="T17" fmla="*/ 169 h 678"/>
                <a:gd name="T18" fmla="*/ 605 w 676"/>
                <a:gd name="T19" fmla="*/ 241 h 678"/>
                <a:gd name="T20" fmla="*/ 558 w 676"/>
                <a:gd name="T21" fmla="*/ 314 h 678"/>
                <a:gd name="T22" fmla="*/ 539 w 676"/>
                <a:gd name="T23" fmla="*/ 267 h 678"/>
                <a:gd name="T24" fmla="*/ 590 w 676"/>
                <a:gd name="T25" fmla="*/ 242 h 678"/>
                <a:gd name="T26" fmla="*/ 626 w 676"/>
                <a:gd name="T27" fmla="*/ 172 h 678"/>
                <a:gd name="T28" fmla="*/ 655 w 676"/>
                <a:gd name="T29" fmla="*/ 114 h 678"/>
                <a:gd name="T30" fmla="*/ 566 w 676"/>
                <a:gd name="T31" fmla="*/ 67 h 678"/>
                <a:gd name="T32" fmla="*/ 517 w 676"/>
                <a:gd name="T33" fmla="*/ 15 h 678"/>
                <a:gd name="T34" fmla="*/ 500 w 676"/>
                <a:gd name="T35" fmla="*/ 56 h 678"/>
                <a:gd name="T36" fmla="*/ 401 w 676"/>
                <a:gd name="T37" fmla="*/ 73 h 678"/>
                <a:gd name="T38" fmla="*/ 413 w 676"/>
                <a:gd name="T39" fmla="*/ 144 h 678"/>
                <a:gd name="T40" fmla="*/ 422 w 676"/>
                <a:gd name="T41" fmla="*/ 215 h 678"/>
                <a:gd name="T42" fmla="*/ 463 w 676"/>
                <a:gd name="T43" fmla="*/ 255 h 678"/>
                <a:gd name="T44" fmla="*/ 532 w 676"/>
                <a:gd name="T45" fmla="*/ 264 h 678"/>
                <a:gd name="T46" fmla="*/ 478 w 676"/>
                <a:gd name="T47" fmla="*/ 160 h 678"/>
                <a:gd name="T48" fmla="*/ 517 w 676"/>
                <a:gd name="T49" fmla="*/ 199 h 678"/>
                <a:gd name="T50" fmla="*/ 517 w 676"/>
                <a:gd name="T51" fmla="*/ 185 h 678"/>
                <a:gd name="T52" fmla="*/ 258 w 676"/>
                <a:gd name="T53" fmla="*/ 678 h 678"/>
                <a:gd name="T54" fmla="*/ 233 w 676"/>
                <a:gd name="T55" fmla="*/ 615 h 678"/>
                <a:gd name="T56" fmla="*/ 105 w 676"/>
                <a:gd name="T57" fmla="*/ 628 h 678"/>
                <a:gd name="T58" fmla="*/ 90 w 676"/>
                <a:gd name="T59" fmla="*/ 522 h 678"/>
                <a:gd name="T60" fmla="*/ 0 w 676"/>
                <a:gd name="T61" fmla="*/ 424 h 678"/>
                <a:gd name="T62" fmla="*/ 14 w 676"/>
                <a:gd name="T63" fmla="*/ 350 h 678"/>
                <a:gd name="T64" fmla="*/ 91 w 676"/>
                <a:gd name="T65" fmla="*/ 229 h 678"/>
                <a:gd name="T66" fmla="*/ 159 w 676"/>
                <a:gd name="T67" fmla="*/ 185 h 678"/>
                <a:gd name="T68" fmla="*/ 276 w 676"/>
                <a:gd name="T69" fmla="*/ 222 h 678"/>
                <a:gd name="T70" fmla="*/ 378 w 676"/>
                <a:gd name="T71" fmla="*/ 190 h 678"/>
                <a:gd name="T72" fmla="*/ 423 w 676"/>
                <a:gd name="T73" fmla="*/ 310 h 678"/>
                <a:gd name="T74" fmla="*/ 513 w 676"/>
                <a:gd name="T75" fmla="*/ 370 h 678"/>
                <a:gd name="T76" fmla="*/ 456 w 676"/>
                <a:gd name="T77" fmla="*/ 419 h 678"/>
                <a:gd name="T78" fmla="*/ 494 w 676"/>
                <a:gd name="T79" fmla="*/ 527 h 678"/>
                <a:gd name="T80" fmla="*/ 393 w 676"/>
                <a:gd name="T81" fmla="*/ 564 h 678"/>
                <a:gd name="T82" fmla="*/ 325 w 676"/>
                <a:gd name="T83" fmla="*/ 669 h 678"/>
                <a:gd name="T84" fmla="*/ 165 w 676"/>
                <a:gd name="T85" fmla="*/ 577 h 678"/>
                <a:gd name="T86" fmla="*/ 261 w 676"/>
                <a:gd name="T87" fmla="*/ 664 h 678"/>
                <a:gd name="T88" fmla="*/ 323 w 676"/>
                <a:gd name="T89" fmla="*/ 591 h 678"/>
                <a:gd name="T90" fmla="*/ 449 w 676"/>
                <a:gd name="T91" fmla="*/ 573 h 678"/>
                <a:gd name="T92" fmla="*/ 432 w 676"/>
                <a:gd name="T93" fmla="*/ 479 h 678"/>
                <a:gd name="T94" fmla="*/ 445 w 676"/>
                <a:gd name="T95" fmla="*/ 396 h 678"/>
                <a:gd name="T96" fmla="*/ 421 w 676"/>
                <a:gd name="T97" fmla="*/ 325 h 678"/>
                <a:gd name="T98" fmla="*/ 356 w 676"/>
                <a:gd name="T99" fmla="*/ 258 h 678"/>
                <a:gd name="T100" fmla="*/ 286 w 676"/>
                <a:gd name="T101" fmla="*/ 233 h 678"/>
                <a:gd name="T102" fmla="*/ 199 w 676"/>
                <a:gd name="T103" fmla="*/ 245 h 678"/>
                <a:gd name="T104" fmla="*/ 106 w 676"/>
                <a:gd name="T105" fmla="*/ 228 h 678"/>
                <a:gd name="T106" fmla="*/ 85 w 676"/>
                <a:gd name="T107" fmla="*/ 357 h 678"/>
                <a:gd name="T108" fmla="*/ 14 w 676"/>
                <a:gd name="T109" fmla="*/ 419 h 678"/>
                <a:gd name="T110" fmla="*/ 104 w 676"/>
                <a:gd name="T111" fmla="*/ 519 h 678"/>
                <a:gd name="T112" fmla="*/ 109 w 676"/>
                <a:gd name="T113" fmla="*/ 613 h 678"/>
                <a:gd name="T114" fmla="*/ 258 w 676"/>
                <a:gd name="T115" fmla="*/ 484 h 678"/>
                <a:gd name="T116" fmla="*/ 323 w 676"/>
                <a:gd name="T117" fmla="*/ 419 h 678"/>
                <a:gd name="T118" fmla="*/ 207 w 676"/>
                <a:gd name="T119" fmla="*/ 419 h 678"/>
                <a:gd name="T120" fmla="*/ 258 w 676"/>
                <a:gd name="T121" fmla="*/ 36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6" h="678">
                  <a:moveTo>
                    <a:pt x="556" y="314"/>
                  </a:moveTo>
                  <a:cubicBezTo>
                    <a:pt x="554" y="314"/>
                    <a:pt x="551" y="313"/>
                    <a:pt x="550" y="311"/>
                  </a:cubicBezTo>
                  <a:cubicBezTo>
                    <a:pt x="529" y="279"/>
                    <a:pt x="529" y="279"/>
                    <a:pt x="529" y="279"/>
                  </a:cubicBezTo>
                  <a:cubicBezTo>
                    <a:pt x="508" y="281"/>
                    <a:pt x="488" y="277"/>
                    <a:pt x="468" y="269"/>
                  </a:cubicBezTo>
                  <a:cubicBezTo>
                    <a:pt x="439" y="293"/>
                    <a:pt x="439" y="293"/>
                    <a:pt x="439" y="293"/>
                  </a:cubicBezTo>
                  <a:cubicBezTo>
                    <a:pt x="437" y="295"/>
                    <a:pt x="433" y="295"/>
                    <a:pt x="431" y="293"/>
                  </a:cubicBezTo>
                  <a:cubicBezTo>
                    <a:pt x="412" y="281"/>
                    <a:pt x="397" y="266"/>
                    <a:pt x="385" y="248"/>
                  </a:cubicBezTo>
                  <a:cubicBezTo>
                    <a:pt x="383" y="245"/>
                    <a:pt x="383" y="242"/>
                    <a:pt x="385" y="239"/>
                  </a:cubicBezTo>
                  <a:cubicBezTo>
                    <a:pt x="409" y="210"/>
                    <a:pt x="409" y="210"/>
                    <a:pt x="409" y="210"/>
                  </a:cubicBezTo>
                  <a:cubicBezTo>
                    <a:pt x="401" y="194"/>
                    <a:pt x="398" y="177"/>
                    <a:pt x="398" y="160"/>
                  </a:cubicBezTo>
                  <a:cubicBezTo>
                    <a:pt x="398" y="155"/>
                    <a:pt x="398" y="151"/>
                    <a:pt x="398" y="146"/>
                  </a:cubicBezTo>
                  <a:cubicBezTo>
                    <a:pt x="367" y="125"/>
                    <a:pt x="367" y="125"/>
                    <a:pt x="367" y="125"/>
                  </a:cubicBezTo>
                  <a:cubicBezTo>
                    <a:pt x="364" y="124"/>
                    <a:pt x="363" y="120"/>
                    <a:pt x="364" y="117"/>
                  </a:cubicBezTo>
                  <a:cubicBezTo>
                    <a:pt x="370" y="96"/>
                    <a:pt x="380" y="77"/>
                    <a:pt x="393" y="60"/>
                  </a:cubicBezTo>
                  <a:cubicBezTo>
                    <a:pt x="395" y="57"/>
                    <a:pt x="399" y="57"/>
                    <a:pt x="401" y="58"/>
                  </a:cubicBezTo>
                  <a:cubicBezTo>
                    <a:pt x="437" y="71"/>
                    <a:pt x="437" y="71"/>
                    <a:pt x="437" y="71"/>
                  </a:cubicBezTo>
                  <a:cubicBezTo>
                    <a:pt x="453" y="57"/>
                    <a:pt x="472" y="47"/>
                    <a:pt x="494" y="43"/>
                  </a:cubicBezTo>
                  <a:cubicBezTo>
                    <a:pt x="504" y="6"/>
                    <a:pt x="504" y="6"/>
                    <a:pt x="504" y="6"/>
                  </a:cubicBezTo>
                  <a:cubicBezTo>
                    <a:pt x="505" y="3"/>
                    <a:pt x="507" y="1"/>
                    <a:pt x="510" y="1"/>
                  </a:cubicBezTo>
                  <a:cubicBezTo>
                    <a:pt x="532" y="0"/>
                    <a:pt x="554" y="4"/>
                    <a:pt x="574" y="11"/>
                  </a:cubicBezTo>
                  <a:cubicBezTo>
                    <a:pt x="577" y="12"/>
                    <a:pt x="579" y="15"/>
                    <a:pt x="579" y="18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96" y="67"/>
                    <a:pt x="611" y="83"/>
                    <a:pt x="621" y="102"/>
                  </a:cubicBezTo>
                  <a:cubicBezTo>
                    <a:pt x="659" y="100"/>
                    <a:pt x="659" y="100"/>
                    <a:pt x="659" y="100"/>
                  </a:cubicBezTo>
                  <a:cubicBezTo>
                    <a:pt x="662" y="100"/>
                    <a:pt x="665" y="102"/>
                    <a:pt x="666" y="105"/>
                  </a:cubicBezTo>
                  <a:cubicBezTo>
                    <a:pt x="673" y="122"/>
                    <a:pt x="676" y="141"/>
                    <a:pt x="676" y="160"/>
                  </a:cubicBezTo>
                  <a:cubicBezTo>
                    <a:pt x="676" y="163"/>
                    <a:pt x="676" y="166"/>
                    <a:pt x="676" y="169"/>
                  </a:cubicBezTo>
                  <a:cubicBezTo>
                    <a:pt x="676" y="172"/>
                    <a:pt x="674" y="174"/>
                    <a:pt x="671" y="175"/>
                  </a:cubicBezTo>
                  <a:cubicBezTo>
                    <a:pt x="634" y="185"/>
                    <a:pt x="634" y="185"/>
                    <a:pt x="634" y="185"/>
                  </a:cubicBezTo>
                  <a:cubicBezTo>
                    <a:pt x="629" y="206"/>
                    <a:pt x="619" y="225"/>
                    <a:pt x="605" y="241"/>
                  </a:cubicBezTo>
                  <a:cubicBezTo>
                    <a:pt x="618" y="277"/>
                    <a:pt x="618" y="277"/>
                    <a:pt x="618" y="277"/>
                  </a:cubicBezTo>
                  <a:cubicBezTo>
                    <a:pt x="619" y="279"/>
                    <a:pt x="618" y="283"/>
                    <a:pt x="616" y="284"/>
                  </a:cubicBezTo>
                  <a:cubicBezTo>
                    <a:pt x="598" y="298"/>
                    <a:pt x="579" y="308"/>
                    <a:pt x="558" y="314"/>
                  </a:cubicBezTo>
                  <a:cubicBezTo>
                    <a:pt x="557" y="314"/>
                    <a:pt x="557" y="314"/>
                    <a:pt x="556" y="314"/>
                  </a:cubicBezTo>
                  <a:close/>
                  <a:moveTo>
                    <a:pt x="533" y="264"/>
                  </a:moveTo>
                  <a:cubicBezTo>
                    <a:pt x="535" y="264"/>
                    <a:pt x="538" y="265"/>
                    <a:pt x="539" y="267"/>
                  </a:cubicBezTo>
                  <a:cubicBezTo>
                    <a:pt x="559" y="299"/>
                    <a:pt x="559" y="299"/>
                    <a:pt x="559" y="299"/>
                  </a:cubicBezTo>
                  <a:cubicBezTo>
                    <a:pt x="575" y="294"/>
                    <a:pt x="590" y="286"/>
                    <a:pt x="603" y="277"/>
                  </a:cubicBezTo>
                  <a:cubicBezTo>
                    <a:pt x="590" y="242"/>
                    <a:pt x="590" y="242"/>
                    <a:pt x="590" y="242"/>
                  </a:cubicBezTo>
                  <a:cubicBezTo>
                    <a:pt x="589" y="239"/>
                    <a:pt x="590" y="236"/>
                    <a:pt x="592" y="234"/>
                  </a:cubicBezTo>
                  <a:cubicBezTo>
                    <a:pt x="607" y="219"/>
                    <a:pt x="617" y="199"/>
                    <a:pt x="621" y="178"/>
                  </a:cubicBezTo>
                  <a:cubicBezTo>
                    <a:pt x="621" y="175"/>
                    <a:pt x="623" y="173"/>
                    <a:pt x="626" y="172"/>
                  </a:cubicBezTo>
                  <a:cubicBezTo>
                    <a:pt x="662" y="163"/>
                    <a:pt x="662" y="163"/>
                    <a:pt x="662" y="163"/>
                  </a:cubicBezTo>
                  <a:cubicBezTo>
                    <a:pt x="662" y="162"/>
                    <a:pt x="662" y="161"/>
                    <a:pt x="662" y="160"/>
                  </a:cubicBezTo>
                  <a:cubicBezTo>
                    <a:pt x="662" y="144"/>
                    <a:pt x="660" y="129"/>
                    <a:pt x="655" y="114"/>
                  </a:cubicBezTo>
                  <a:cubicBezTo>
                    <a:pt x="618" y="116"/>
                    <a:pt x="618" y="116"/>
                    <a:pt x="618" y="116"/>
                  </a:cubicBezTo>
                  <a:cubicBezTo>
                    <a:pt x="615" y="116"/>
                    <a:pt x="612" y="114"/>
                    <a:pt x="611" y="112"/>
                  </a:cubicBezTo>
                  <a:cubicBezTo>
                    <a:pt x="601" y="92"/>
                    <a:pt x="586" y="77"/>
                    <a:pt x="566" y="67"/>
                  </a:cubicBezTo>
                  <a:cubicBezTo>
                    <a:pt x="564" y="65"/>
                    <a:pt x="562" y="63"/>
                    <a:pt x="563" y="60"/>
                  </a:cubicBezTo>
                  <a:cubicBezTo>
                    <a:pt x="565" y="23"/>
                    <a:pt x="565" y="23"/>
                    <a:pt x="565" y="23"/>
                  </a:cubicBezTo>
                  <a:cubicBezTo>
                    <a:pt x="549" y="17"/>
                    <a:pt x="533" y="15"/>
                    <a:pt x="517" y="15"/>
                  </a:cubicBezTo>
                  <a:cubicBezTo>
                    <a:pt x="517" y="15"/>
                    <a:pt x="516" y="15"/>
                    <a:pt x="516" y="15"/>
                  </a:cubicBezTo>
                  <a:cubicBezTo>
                    <a:pt x="506" y="51"/>
                    <a:pt x="506" y="51"/>
                    <a:pt x="506" y="51"/>
                  </a:cubicBezTo>
                  <a:cubicBezTo>
                    <a:pt x="505" y="53"/>
                    <a:pt x="503" y="55"/>
                    <a:pt x="500" y="56"/>
                  </a:cubicBezTo>
                  <a:cubicBezTo>
                    <a:pt x="479" y="59"/>
                    <a:pt x="459" y="69"/>
                    <a:pt x="443" y="84"/>
                  </a:cubicBezTo>
                  <a:cubicBezTo>
                    <a:pt x="442" y="86"/>
                    <a:pt x="439" y="87"/>
                    <a:pt x="436" y="86"/>
                  </a:cubicBezTo>
                  <a:cubicBezTo>
                    <a:pt x="401" y="73"/>
                    <a:pt x="401" y="73"/>
                    <a:pt x="401" y="73"/>
                  </a:cubicBezTo>
                  <a:cubicBezTo>
                    <a:pt x="391" y="86"/>
                    <a:pt x="384" y="101"/>
                    <a:pt x="379" y="116"/>
                  </a:cubicBezTo>
                  <a:cubicBezTo>
                    <a:pt x="410" y="137"/>
                    <a:pt x="410" y="137"/>
                    <a:pt x="410" y="137"/>
                  </a:cubicBezTo>
                  <a:cubicBezTo>
                    <a:pt x="412" y="138"/>
                    <a:pt x="413" y="141"/>
                    <a:pt x="413" y="144"/>
                  </a:cubicBezTo>
                  <a:cubicBezTo>
                    <a:pt x="412" y="149"/>
                    <a:pt x="412" y="154"/>
                    <a:pt x="412" y="160"/>
                  </a:cubicBezTo>
                  <a:cubicBezTo>
                    <a:pt x="412" y="176"/>
                    <a:pt x="415" y="193"/>
                    <a:pt x="423" y="207"/>
                  </a:cubicBezTo>
                  <a:cubicBezTo>
                    <a:pt x="424" y="210"/>
                    <a:pt x="424" y="213"/>
                    <a:pt x="422" y="215"/>
                  </a:cubicBezTo>
                  <a:cubicBezTo>
                    <a:pt x="399" y="244"/>
                    <a:pt x="399" y="244"/>
                    <a:pt x="399" y="244"/>
                  </a:cubicBezTo>
                  <a:cubicBezTo>
                    <a:pt x="409" y="258"/>
                    <a:pt x="421" y="269"/>
                    <a:pt x="434" y="279"/>
                  </a:cubicBezTo>
                  <a:cubicBezTo>
                    <a:pt x="463" y="255"/>
                    <a:pt x="463" y="255"/>
                    <a:pt x="463" y="255"/>
                  </a:cubicBezTo>
                  <a:cubicBezTo>
                    <a:pt x="465" y="254"/>
                    <a:pt x="468" y="253"/>
                    <a:pt x="471" y="254"/>
                  </a:cubicBezTo>
                  <a:cubicBezTo>
                    <a:pt x="485" y="262"/>
                    <a:pt x="501" y="265"/>
                    <a:pt x="517" y="265"/>
                  </a:cubicBezTo>
                  <a:cubicBezTo>
                    <a:pt x="522" y="265"/>
                    <a:pt x="527" y="265"/>
                    <a:pt x="532" y="264"/>
                  </a:cubicBezTo>
                  <a:cubicBezTo>
                    <a:pt x="532" y="264"/>
                    <a:pt x="533" y="264"/>
                    <a:pt x="533" y="264"/>
                  </a:cubicBezTo>
                  <a:close/>
                  <a:moveTo>
                    <a:pt x="517" y="199"/>
                  </a:moveTo>
                  <a:cubicBezTo>
                    <a:pt x="496" y="199"/>
                    <a:pt x="478" y="181"/>
                    <a:pt x="478" y="160"/>
                  </a:cubicBezTo>
                  <a:cubicBezTo>
                    <a:pt x="478" y="138"/>
                    <a:pt x="496" y="121"/>
                    <a:pt x="517" y="121"/>
                  </a:cubicBezTo>
                  <a:cubicBezTo>
                    <a:pt x="539" y="121"/>
                    <a:pt x="556" y="138"/>
                    <a:pt x="556" y="160"/>
                  </a:cubicBezTo>
                  <a:cubicBezTo>
                    <a:pt x="556" y="181"/>
                    <a:pt x="539" y="199"/>
                    <a:pt x="517" y="199"/>
                  </a:cubicBezTo>
                  <a:close/>
                  <a:moveTo>
                    <a:pt x="517" y="135"/>
                  </a:moveTo>
                  <a:cubicBezTo>
                    <a:pt x="503" y="135"/>
                    <a:pt x="492" y="146"/>
                    <a:pt x="492" y="160"/>
                  </a:cubicBezTo>
                  <a:cubicBezTo>
                    <a:pt x="492" y="174"/>
                    <a:pt x="503" y="185"/>
                    <a:pt x="517" y="185"/>
                  </a:cubicBezTo>
                  <a:cubicBezTo>
                    <a:pt x="531" y="185"/>
                    <a:pt x="542" y="174"/>
                    <a:pt x="542" y="160"/>
                  </a:cubicBezTo>
                  <a:cubicBezTo>
                    <a:pt x="542" y="146"/>
                    <a:pt x="531" y="135"/>
                    <a:pt x="517" y="135"/>
                  </a:cubicBezTo>
                  <a:close/>
                  <a:moveTo>
                    <a:pt x="258" y="678"/>
                  </a:moveTo>
                  <a:cubicBezTo>
                    <a:pt x="256" y="678"/>
                    <a:pt x="256" y="678"/>
                    <a:pt x="256" y="678"/>
                  </a:cubicBezTo>
                  <a:cubicBezTo>
                    <a:pt x="252" y="678"/>
                    <a:pt x="250" y="676"/>
                    <a:pt x="249" y="673"/>
                  </a:cubicBezTo>
                  <a:cubicBezTo>
                    <a:pt x="233" y="615"/>
                    <a:pt x="233" y="615"/>
                    <a:pt x="233" y="615"/>
                  </a:cubicBezTo>
                  <a:cubicBezTo>
                    <a:pt x="208" y="612"/>
                    <a:pt x="184" y="604"/>
                    <a:pt x="162" y="592"/>
                  </a:cubicBezTo>
                  <a:cubicBezTo>
                    <a:pt x="113" y="628"/>
                    <a:pt x="113" y="628"/>
                    <a:pt x="113" y="628"/>
                  </a:cubicBezTo>
                  <a:cubicBezTo>
                    <a:pt x="111" y="630"/>
                    <a:pt x="108" y="630"/>
                    <a:pt x="105" y="628"/>
                  </a:cubicBezTo>
                  <a:cubicBezTo>
                    <a:pt x="86" y="614"/>
                    <a:pt x="69" y="598"/>
                    <a:pt x="55" y="579"/>
                  </a:cubicBezTo>
                  <a:cubicBezTo>
                    <a:pt x="53" y="577"/>
                    <a:pt x="53" y="574"/>
                    <a:pt x="55" y="571"/>
                  </a:cubicBezTo>
                  <a:cubicBezTo>
                    <a:pt x="90" y="522"/>
                    <a:pt x="90" y="522"/>
                    <a:pt x="90" y="522"/>
                  </a:cubicBezTo>
                  <a:cubicBezTo>
                    <a:pt x="75" y="499"/>
                    <a:pt x="66" y="474"/>
                    <a:pt x="62" y="447"/>
                  </a:cubicBezTo>
                  <a:cubicBezTo>
                    <a:pt x="5" y="431"/>
                    <a:pt x="5" y="431"/>
                    <a:pt x="5" y="431"/>
                  </a:cubicBezTo>
                  <a:cubicBezTo>
                    <a:pt x="2" y="430"/>
                    <a:pt x="0" y="427"/>
                    <a:pt x="0" y="424"/>
                  </a:cubicBezTo>
                  <a:cubicBezTo>
                    <a:pt x="0" y="423"/>
                    <a:pt x="0" y="421"/>
                    <a:pt x="0" y="419"/>
                  </a:cubicBezTo>
                  <a:cubicBezTo>
                    <a:pt x="0" y="398"/>
                    <a:pt x="2" y="376"/>
                    <a:pt x="8" y="355"/>
                  </a:cubicBezTo>
                  <a:cubicBezTo>
                    <a:pt x="8" y="352"/>
                    <a:pt x="11" y="350"/>
                    <a:pt x="14" y="350"/>
                  </a:cubicBezTo>
                  <a:cubicBezTo>
                    <a:pt x="74" y="348"/>
                    <a:pt x="74" y="348"/>
                    <a:pt x="74" y="348"/>
                  </a:cubicBezTo>
                  <a:cubicBezTo>
                    <a:pt x="83" y="324"/>
                    <a:pt x="97" y="302"/>
                    <a:pt x="114" y="283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89" y="226"/>
                    <a:pt x="90" y="223"/>
                    <a:pt x="93" y="221"/>
                  </a:cubicBezTo>
                  <a:cubicBezTo>
                    <a:pt x="110" y="206"/>
                    <a:pt x="130" y="193"/>
                    <a:pt x="151" y="184"/>
                  </a:cubicBezTo>
                  <a:cubicBezTo>
                    <a:pt x="154" y="182"/>
                    <a:pt x="157" y="183"/>
                    <a:pt x="159" y="185"/>
                  </a:cubicBezTo>
                  <a:cubicBezTo>
                    <a:pt x="199" y="230"/>
                    <a:pt x="199" y="230"/>
                    <a:pt x="199" y="230"/>
                  </a:cubicBezTo>
                  <a:cubicBezTo>
                    <a:pt x="218" y="224"/>
                    <a:pt x="238" y="221"/>
                    <a:pt x="258" y="221"/>
                  </a:cubicBezTo>
                  <a:cubicBezTo>
                    <a:pt x="264" y="221"/>
                    <a:pt x="270" y="222"/>
                    <a:pt x="276" y="222"/>
                  </a:cubicBezTo>
                  <a:cubicBezTo>
                    <a:pt x="304" y="170"/>
                    <a:pt x="304" y="170"/>
                    <a:pt x="304" y="170"/>
                  </a:cubicBezTo>
                  <a:cubicBezTo>
                    <a:pt x="306" y="167"/>
                    <a:pt x="309" y="165"/>
                    <a:pt x="312" y="166"/>
                  </a:cubicBezTo>
                  <a:cubicBezTo>
                    <a:pt x="335" y="171"/>
                    <a:pt x="357" y="179"/>
                    <a:pt x="378" y="190"/>
                  </a:cubicBezTo>
                  <a:cubicBezTo>
                    <a:pt x="380" y="191"/>
                    <a:pt x="382" y="194"/>
                    <a:pt x="381" y="197"/>
                  </a:cubicBezTo>
                  <a:cubicBezTo>
                    <a:pt x="371" y="256"/>
                    <a:pt x="371" y="256"/>
                    <a:pt x="371" y="256"/>
                  </a:cubicBezTo>
                  <a:cubicBezTo>
                    <a:pt x="391" y="271"/>
                    <a:pt x="410" y="289"/>
                    <a:pt x="423" y="310"/>
                  </a:cubicBezTo>
                  <a:cubicBezTo>
                    <a:pt x="482" y="300"/>
                    <a:pt x="482" y="300"/>
                    <a:pt x="482" y="300"/>
                  </a:cubicBezTo>
                  <a:cubicBezTo>
                    <a:pt x="485" y="299"/>
                    <a:pt x="489" y="301"/>
                    <a:pt x="490" y="303"/>
                  </a:cubicBezTo>
                  <a:cubicBezTo>
                    <a:pt x="500" y="325"/>
                    <a:pt x="508" y="347"/>
                    <a:pt x="513" y="370"/>
                  </a:cubicBezTo>
                  <a:cubicBezTo>
                    <a:pt x="513" y="373"/>
                    <a:pt x="512" y="376"/>
                    <a:pt x="509" y="378"/>
                  </a:cubicBezTo>
                  <a:cubicBezTo>
                    <a:pt x="456" y="406"/>
                    <a:pt x="456" y="406"/>
                    <a:pt x="456" y="406"/>
                  </a:cubicBezTo>
                  <a:cubicBezTo>
                    <a:pt x="456" y="410"/>
                    <a:pt x="456" y="415"/>
                    <a:pt x="456" y="419"/>
                  </a:cubicBezTo>
                  <a:cubicBezTo>
                    <a:pt x="456" y="439"/>
                    <a:pt x="453" y="459"/>
                    <a:pt x="447" y="479"/>
                  </a:cubicBezTo>
                  <a:cubicBezTo>
                    <a:pt x="492" y="519"/>
                    <a:pt x="492" y="519"/>
                    <a:pt x="492" y="519"/>
                  </a:cubicBezTo>
                  <a:cubicBezTo>
                    <a:pt x="494" y="521"/>
                    <a:pt x="495" y="524"/>
                    <a:pt x="494" y="527"/>
                  </a:cubicBezTo>
                  <a:cubicBezTo>
                    <a:pt x="484" y="548"/>
                    <a:pt x="471" y="568"/>
                    <a:pt x="456" y="586"/>
                  </a:cubicBezTo>
                  <a:cubicBezTo>
                    <a:pt x="454" y="589"/>
                    <a:pt x="451" y="589"/>
                    <a:pt x="448" y="588"/>
                  </a:cubicBezTo>
                  <a:cubicBezTo>
                    <a:pt x="393" y="564"/>
                    <a:pt x="393" y="564"/>
                    <a:pt x="393" y="564"/>
                  </a:cubicBezTo>
                  <a:cubicBezTo>
                    <a:pt x="375" y="581"/>
                    <a:pt x="355" y="594"/>
                    <a:pt x="333" y="603"/>
                  </a:cubicBezTo>
                  <a:cubicBezTo>
                    <a:pt x="330" y="663"/>
                    <a:pt x="330" y="663"/>
                    <a:pt x="330" y="663"/>
                  </a:cubicBezTo>
                  <a:cubicBezTo>
                    <a:pt x="330" y="666"/>
                    <a:pt x="328" y="669"/>
                    <a:pt x="325" y="669"/>
                  </a:cubicBezTo>
                  <a:cubicBezTo>
                    <a:pt x="303" y="675"/>
                    <a:pt x="281" y="678"/>
                    <a:pt x="258" y="678"/>
                  </a:cubicBezTo>
                  <a:close/>
                  <a:moveTo>
                    <a:pt x="161" y="576"/>
                  </a:moveTo>
                  <a:cubicBezTo>
                    <a:pt x="162" y="576"/>
                    <a:pt x="164" y="577"/>
                    <a:pt x="165" y="577"/>
                  </a:cubicBezTo>
                  <a:cubicBezTo>
                    <a:pt x="188" y="591"/>
                    <a:pt x="213" y="599"/>
                    <a:pt x="239" y="602"/>
                  </a:cubicBezTo>
                  <a:cubicBezTo>
                    <a:pt x="242" y="602"/>
                    <a:pt x="244" y="604"/>
                    <a:pt x="245" y="607"/>
                  </a:cubicBezTo>
                  <a:cubicBezTo>
                    <a:pt x="261" y="664"/>
                    <a:pt x="261" y="664"/>
                    <a:pt x="261" y="664"/>
                  </a:cubicBezTo>
                  <a:cubicBezTo>
                    <a:pt x="280" y="664"/>
                    <a:pt x="298" y="661"/>
                    <a:pt x="316" y="657"/>
                  </a:cubicBezTo>
                  <a:cubicBezTo>
                    <a:pt x="319" y="598"/>
                    <a:pt x="319" y="598"/>
                    <a:pt x="319" y="598"/>
                  </a:cubicBezTo>
                  <a:cubicBezTo>
                    <a:pt x="319" y="595"/>
                    <a:pt x="321" y="592"/>
                    <a:pt x="323" y="591"/>
                  </a:cubicBezTo>
                  <a:cubicBezTo>
                    <a:pt x="347" y="582"/>
                    <a:pt x="368" y="569"/>
                    <a:pt x="387" y="551"/>
                  </a:cubicBezTo>
                  <a:cubicBezTo>
                    <a:pt x="389" y="549"/>
                    <a:pt x="392" y="548"/>
                    <a:pt x="394" y="549"/>
                  </a:cubicBezTo>
                  <a:cubicBezTo>
                    <a:pt x="449" y="573"/>
                    <a:pt x="449" y="573"/>
                    <a:pt x="449" y="573"/>
                  </a:cubicBezTo>
                  <a:cubicBezTo>
                    <a:pt x="461" y="558"/>
                    <a:pt x="471" y="542"/>
                    <a:pt x="479" y="526"/>
                  </a:cubicBezTo>
                  <a:cubicBezTo>
                    <a:pt x="434" y="486"/>
                    <a:pt x="434" y="486"/>
                    <a:pt x="434" y="486"/>
                  </a:cubicBezTo>
                  <a:cubicBezTo>
                    <a:pt x="432" y="484"/>
                    <a:pt x="431" y="481"/>
                    <a:pt x="432" y="479"/>
                  </a:cubicBezTo>
                  <a:cubicBezTo>
                    <a:pt x="439" y="459"/>
                    <a:pt x="442" y="439"/>
                    <a:pt x="442" y="419"/>
                  </a:cubicBezTo>
                  <a:cubicBezTo>
                    <a:pt x="442" y="414"/>
                    <a:pt x="442" y="408"/>
                    <a:pt x="441" y="402"/>
                  </a:cubicBezTo>
                  <a:cubicBezTo>
                    <a:pt x="441" y="400"/>
                    <a:pt x="443" y="397"/>
                    <a:pt x="445" y="396"/>
                  </a:cubicBezTo>
                  <a:cubicBezTo>
                    <a:pt x="498" y="368"/>
                    <a:pt x="498" y="368"/>
                    <a:pt x="498" y="368"/>
                  </a:cubicBezTo>
                  <a:cubicBezTo>
                    <a:pt x="494" y="349"/>
                    <a:pt x="488" y="331"/>
                    <a:pt x="480" y="314"/>
                  </a:cubicBezTo>
                  <a:cubicBezTo>
                    <a:pt x="421" y="325"/>
                    <a:pt x="421" y="325"/>
                    <a:pt x="421" y="325"/>
                  </a:cubicBezTo>
                  <a:cubicBezTo>
                    <a:pt x="419" y="325"/>
                    <a:pt x="416" y="324"/>
                    <a:pt x="414" y="322"/>
                  </a:cubicBezTo>
                  <a:cubicBezTo>
                    <a:pt x="400" y="299"/>
                    <a:pt x="381" y="280"/>
                    <a:pt x="359" y="265"/>
                  </a:cubicBezTo>
                  <a:cubicBezTo>
                    <a:pt x="357" y="264"/>
                    <a:pt x="356" y="261"/>
                    <a:pt x="356" y="258"/>
                  </a:cubicBezTo>
                  <a:cubicBezTo>
                    <a:pt x="367" y="200"/>
                    <a:pt x="367" y="200"/>
                    <a:pt x="367" y="200"/>
                  </a:cubicBezTo>
                  <a:cubicBezTo>
                    <a:pt x="350" y="191"/>
                    <a:pt x="332" y="185"/>
                    <a:pt x="314" y="181"/>
                  </a:cubicBezTo>
                  <a:cubicBezTo>
                    <a:pt x="286" y="233"/>
                    <a:pt x="286" y="233"/>
                    <a:pt x="286" y="233"/>
                  </a:cubicBezTo>
                  <a:cubicBezTo>
                    <a:pt x="285" y="235"/>
                    <a:pt x="282" y="237"/>
                    <a:pt x="279" y="237"/>
                  </a:cubicBezTo>
                  <a:cubicBezTo>
                    <a:pt x="272" y="236"/>
                    <a:pt x="265" y="235"/>
                    <a:pt x="258" y="235"/>
                  </a:cubicBezTo>
                  <a:cubicBezTo>
                    <a:pt x="238" y="235"/>
                    <a:pt x="218" y="239"/>
                    <a:pt x="199" y="245"/>
                  </a:cubicBezTo>
                  <a:cubicBezTo>
                    <a:pt x="197" y="246"/>
                    <a:pt x="194" y="245"/>
                    <a:pt x="192" y="243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36" y="207"/>
                    <a:pt x="120" y="216"/>
                    <a:pt x="106" y="228"/>
                  </a:cubicBezTo>
                  <a:cubicBezTo>
                    <a:pt x="129" y="282"/>
                    <a:pt x="129" y="282"/>
                    <a:pt x="129" y="282"/>
                  </a:cubicBezTo>
                  <a:cubicBezTo>
                    <a:pt x="130" y="285"/>
                    <a:pt x="130" y="288"/>
                    <a:pt x="128" y="290"/>
                  </a:cubicBezTo>
                  <a:cubicBezTo>
                    <a:pt x="109" y="309"/>
                    <a:pt x="94" y="332"/>
                    <a:pt x="85" y="357"/>
                  </a:cubicBezTo>
                  <a:cubicBezTo>
                    <a:pt x="84" y="360"/>
                    <a:pt x="82" y="361"/>
                    <a:pt x="79" y="362"/>
                  </a:cubicBezTo>
                  <a:cubicBezTo>
                    <a:pt x="20" y="364"/>
                    <a:pt x="20" y="364"/>
                    <a:pt x="20" y="364"/>
                  </a:cubicBezTo>
                  <a:cubicBezTo>
                    <a:pt x="16" y="382"/>
                    <a:pt x="14" y="400"/>
                    <a:pt x="14" y="419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3" y="435"/>
                    <a:pt x="75" y="438"/>
                    <a:pt x="76" y="441"/>
                  </a:cubicBezTo>
                  <a:cubicBezTo>
                    <a:pt x="79" y="468"/>
                    <a:pt x="89" y="495"/>
                    <a:pt x="104" y="519"/>
                  </a:cubicBezTo>
                  <a:cubicBezTo>
                    <a:pt x="105" y="521"/>
                    <a:pt x="105" y="524"/>
                    <a:pt x="104" y="527"/>
                  </a:cubicBezTo>
                  <a:cubicBezTo>
                    <a:pt x="69" y="575"/>
                    <a:pt x="69" y="575"/>
                    <a:pt x="69" y="575"/>
                  </a:cubicBezTo>
                  <a:cubicBezTo>
                    <a:pt x="81" y="589"/>
                    <a:pt x="94" y="602"/>
                    <a:pt x="109" y="613"/>
                  </a:cubicBezTo>
                  <a:cubicBezTo>
                    <a:pt x="157" y="578"/>
                    <a:pt x="157" y="578"/>
                    <a:pt x="157" y="578"/>
                  </a:cubicBezTo>
                  <a:cubicBezTo>
                    <a:pt x="158" y="577"/>
                    <a:pt x="160" y="576"/>
                    <a:pt x="161" y="576"/>
                  </a:cubicBezTo>
                  <a:close/>
                  <a:moveTo>
                    <a:pt x="258" y="484"/>
                  </a:moveTo>
                  <a:cubicBezTo>
                    <a:pt x="223" y="484"/>
                    <a:pt x="193" y="455"/>
                    <a:pt x="193" y="419"/>
                  </a:cubicBezTo>
                  <a:cubicBezTo>
                    <a:pt x="193" y="383"/>
                    <a:pt x="223" y="354"/>
                    <a:pt x="258" y="354"/>
                  </a:cubicBezTo>
                  <a:cubicBezTo>
                    <a:pt x="294" y="354"/>
                    <a:pt x="323" y="383"/>
                    <a:pt x="323" y="419"/>
                  </a:cubicBezTo>
                  <a:cubicBezTo>
                    <a:pt x="323" y="455"/>
                    <a:pt x="294" y="484"/>
                    <a:pt x="258" y="484"/>
                  </a:cubicBezTo>
                  <a:close/>
                  <a:moveTo>
                    <a:pt x="258" y="368"/>
                  </a:moveTo>
                  <a:cubicBezTo>
                    <a:pt x="230" y="368"/>
                    <a:pt x="207" y="391"/>
                    <a:pt x="207" y="419"/>
                  </a:cubicBezTo>
                  <a:cubicBezTo>
                    <a:pt x="207" y="447"/>
                    <a:pt x="230" y="470"/>
                    <a:pt x="258" y="470"/>
                  </a:cubicBezTo>
                  <a:cubicBezTo>
                    <a:pt x="286" y="470"/>
                    <a:pt x="309" y="447"/>
                    <a:pt x="309" y="419"/>
                  </a:cubicBezTo>
                  <a:cubicBezTo>
                    <a:pt x="309" y="391"/>
                    <a:pt x="286" y="368"/>
                    <a:pt x="258" y="36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2000000000000000000" pitchFamily="2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34CE519-C5D8-437C-A1C6-CBE43051AF17}"/>
                </a:ext>
              </a:extLst>
            </p:cNvPr>
            <p:cNvSpPr/>
            <p:nvPr/>
          </p:nvSpPr>
          <p:spPr>
            <a:xfrm>
              <a:off x="609600" y="3429000"/>
              <a:ext cx="1847088" cy="1847088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 sz="1400" dirty="0"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9DDDB0C-C24C-4843-AC34-CA94EDC49A43}"/>
                </a:ext>
              </a:extLst>
            </p:cNvPr>
            <p:cNvSpPr/>
            <p:nvPr/>
          </p:nvSpPr>
          <p:spPr>
            <a:xfrm>
              <a:off x="2108003" y="3429000"/>
              <a:ext cx="1847088" cy="1847088"/>
            </a:xfrm>
            <a:prstGeom prst="ellipse">
              <a:avLst/>
            </a:prstGeom>
            <a:solidFill>
              <a:srgbClr val="78BE4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600" dirty="0">
                  <a:latin typeface="Poppins" panose="02000000000000000000" pitchFamily="2" charset="0"/>
                  <a:cs typeface="Poppins" panose="02000000000000000000" pitchFamily="2" charset="0"/>
                </a:rPr>
                <a:t>Postage &amp; envelopes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282D215-3523-4FB8-99B6-6FA5C8D6A522}"/>
                </a:ext>
              </a:extLst>
            </p:cNvPr>
            <p:cNvSpPr/>
            <p:nvPr/>
          </p:nvSpPr>
          <p:spPr>
            <a:xfrm>
              <a:off x="3623675" y="3429000"/>
              <a:ext cx="1847088" cy="1847088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600" dirty="0">
                  <a:latin typeface="Poppins" panose="02000000000000000000" pitchFamily="2" charset="0"/>
                  <a:cs typeface="Poppins" panose="02000000000000000000" pitchFamily="2" charset="0"/>
                </a:rPr>
                <a:t>Treasury</a:t>
              </a:r>
              <a:br>
                <a:rPr lang="en-US" sz="1600" dirty="0">
                  <a:latin typeface="Poppins" panose="02000000000000000000" pitchFamily="2" charset="0"/>
                  <a:cs typeface="Poppins" panose="02000000000000000000" pitchFamily="2" charset="0"/>
                </a:rPr>
              </a:br>
              <a:r>
                <a:rPr lang="en-US" sz="1600" dirty="0">
                  <a:latin typeface="Poppins" panose="02000000000000000000" pitchFamily="2" charset="0"/>
                  <a:cs typeface="Poppins" panose="02000000000000000000" pitchFamily="2" charset="0"/>
                </a:rPr>
                <a:t>(per item)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6F630EB-E4BF-453D-BD13-F64E74679AAF}"/>
                </a:ext>
              </a:extLst>
            </p:cNvPr>
            <p:cNvSpPr/>
            <p:nvPr/>
          </p:nvSpPr>
          <p:spPr>
            <a:xfrm>
              <a:off x="5124861" y="3429000"/>
              <a:ext cx="1847088" cy="1847088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 sz="1600" dirty="0"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BD14E21-D2FA-4062-A3ED-4EE40274343E}"/>
                </a:ext>
              </a:extLst>
            </p:cNvPr>
            <p:cNvSpPr txBox="1"/>
            <p:nvPr/>
          </p:nvSpPr>
          <p:spPr>
            <a:xfrm>
              <a:off x="5065412" y="4483371"/>
              <a:ext cx="2075688" cy="42832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Poppins" panose="02000000000000000000" pitchFamily="2" charset="0"/>
                  <a:cs typeface="Poppins" panose="02000000000000000000" pitchFamily="2" charset="0"/>
                </a:rPr>
                <a:t>Monthly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Poppins" panose="02000000000000000000" pitchFamily="2" charset="0"/>
                  <a:cs typeface="Poppins" panose="02000000000000000000" pitchFamily="2" charset="0"/>
                </a:rPr>
                <a:t>maintenance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367C43E-2BDD-410A-AA87-FD20C9FD5C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0649" y="3775439"/>
              <a:ext cx="864935" cy="574934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4A4CE75-293C-42CD-9067-5ABF4D5DC8D5}"/>
                </a:ext>
              </a:extLst>
            </p:cNvPr>
            <p:cNvSpPr txBox="1"/>
            <p:nvPr/>
          </p:nvSpPr>
          <p:spPr>
            <a:xfrm>
              <a:off x="480418" y="4649563"/>
              <a:ext cx="2075688" cy="19352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Poppins" panose="02000000000000000000" pitchFamily="2" charset="0"/>
                  <a:cs typeface="Poppins" panose="02000000000000000000" pitchFamily="2" charset="0"/>
                </a:rPr>
                <a:t>Check stock</a:t>
              </a:r>
            </a:p>
          </p:txBody>
        </p:sp>
        <p:sp>
          <p:nvSpPr>
            <p:cNvPr id="32" name="Freeform 133">
              <a:extLst>
                <a:ext uri="{FF2B5EF4-FFF2-40B4-BE49-F238E27FC236}">
                  <a16:creationId xmlns:a16="http://schemas.microsoft.com/office/drawing/2014/main" id="{7D114E23-AE20-4775-A648-084C2A009A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2550" y="3624478"/>
              <a:ext cx="717993" cy="721886"/>
            </a:xfrm>
            <a:custGeom>
              <a:avLst/>
              <a:gdLst>
                <a:gd name="T0" fmla="*/ 534 w 534"/>
                <a:gd name="T1" fmla="*/ 211 h 536"/>
                <a:gd name="T2" fmla="*/ 533 w 534"/>
                <a:gd name="T3" fmla="*/ 209 h 536"/>
                <a:gd name="T4" fmla="*/ 532 w 534"/>
                <a:gd name="T5" fmla="*/ 208 h 536"/>
                <a:gd name="T6" fmla="*/ 532 w 534"/>
                <a:gd name="T7" fmla="*/ 207 h 536"/>
                <a:gd name="T8" fmla="*/ 531 w 534"/>
                <a:gd name="T9" fmla="*/ 207 h 536"/>
                <a:gd name="T10" fmla="*/ 465 w 534"/>
                <a:gd name="T11" fmla="*/ 93 h 536"/>
                <a:gd name="T12" fmla="*/ 391 w 534"/>
                <a:gd name="T13" fmla="*/ 86 h 536"/>
                <a:gd name="T14" fmla="*/ 219 w 534"/>
                <a:gd name="T15" fmla="*/ 23 h 536"/>
                <a:gd name="T16" fmla="*/ 76 w 534"/>
                <a:gd name="T17" fmla="*/ 86 h 536"/>
                <a:gd name="T18" fmla="*/ 69 w 534"/>
                <a:gd name="T19" fmla="*/ 150 h 536"/>
                <a:gd name="T20" fmla="*/ 2 w 534"/>
                <a:gd name="T21" fmla="*/ 207 h 536"/>
                <a:gd name="T22" fmla="*/ 1 w 534"/>
                <a:gd name="T23" fmla="*/ 208 h 536"/>
                <a:gd name="T24" fmla="*/ 1 w 534"/>
                <a:gd name="T25" fmla="*/ 209 h 536"/>
                <a:gd name="T26" fmla="*/ 0 w 534"/>
                <a:gd name="T27" fmla="*/ 210 h 536"/>
                <a:gd name="T28" fmla="*/ 0 w 534"/>
                <a:gd name="T29" fmla="*/ 212 h 536"/>
                <a:gd name="T30" fmla="*/ 0 w 534"/>
                <a:gd name="T31" fmla="*/ 529 h 536"/>
                <a:gd name="T32" fmla="*/ 527 w 534"/>
                <a:gd name="T33" fmla="*/ 536 h 536"/>
                <a:gd name="T34" fmla="*/ 534 w 534"/>
                <a:gd name="T35" fmla="*/ 212 h 536"/>
                <a:gd name="T36" fmla="*/ 520 w 534"/>
                <a:gd name="T37" fmla="*/ 227 h 536"/>
                <a:gd name="T38" fmla="*/ 373 w 534"/>
                <a:gd name="T39" fmla="*/ 352 h 536"/>
                <a:gd name="T40" fmla="*/ 516 w 534"/>
                <a:gd name="T41" fmla="*/ 212 h 536"/>
                <a:gd name="T42" fmla="*/ 465 w 534"/>
                <a:gd name="T43" fmla="*/ 168 h 536"/>
                <a:gd name="T44" fmla="*/ 228 w 534"/>
                <a:gd name="T45" fmla="*/ 33 h 536"/>
                <a:gd name="T46" fmla="*/ 369 w 534"/>
                <a:gd name="T47" fmla="*/ 86 h 536"/>
                <a:gd name="T48" fmla="*/ 228 w 534"/>
                <a:gd name="T49" fmla="*/ 33 h 536"/>
                <a:gd name="T50" fmla="*/ 451 w 534"/>
                <a:gd name="T51" fmla="*/ 267 h 536"/>
                <a:gd name="T52" fmla="*/ 316 w 534"/>
                <a:gd name="T53" fmla="*/ 303 h 536"/>
                <a:gd name="T54" fmla="*/ 171 w 534"/>
                <a:gd name="T55" fmla="*/ 344 h 536"/>
                <a:gd name="T56" fmla="*/ 83 w 534"/>
                <a:gd name="T57" fmla="*/ 100 h 536"/>
                <a:gd name="T58" fmla="*/ 14 w 534"/>
                <a:gd name="T59" fmla="*/ 227 h 536"/>
                <a:gd name="T60" fmla="*/ 14 w 534"/>
                <a:gd name="T61" fmla="*/ 477 h 536"/>
                <a:gd name="T62" fmla="*/ 69 w 534"/>
                <a:gd name="T63" fmla="*/ 256 h 536"/>
                <a:gd name="T64" fmla="*/ 69 w 534"/>
                <a:gd name="T65" fmla="*/ 169 h 536"/>
                <a:gd name="T66" fmla="*/ 14 w 534"/>
                <a:gd name="T67" fmla="*/ 522 h 536"/>
                <a:gd name="T68" fmla="*/ 228 w 534"/>
                <a:gd name="T69" fmla="*/ 314 h 536"/>
                <a:gd name="T70" fmla="*/ 520 w 534"/>
                <a:gd name="T71" fmla="*/ 496 h 536"/>
                <a:gd name="T72" fmla="*/ 14 w 534"/>
                <a:gd name="T73" fmla="*/ 522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4" h="536">
                  <a:moveTo>
                    <a:pt x="534" y="212"/>
                  </a:moveTo>
                  <a:cubicBezTo>
                    <a:pt x="534" y="211"/>
                    <a:pt x="534" y="211"/>
                    <a:pt x="534" y="211"/>
                  </a:cubicBezTo>
                  <a:cubicBezTo>
                    <a:pt x="533" y="211"/>
                    <a:pt x="533" y="210"/>
                    <a:pt x="533" y="210"/>
                  </a:cubicBezTo>
                  <a:cubicBezTo>
                    <a:pt x="533" y="210"/>
                    <a:pt x="533" y="210"/>
                    <a:pt x="533" y="209"/>
                  </a:cubicBezTo>
                  <a:cubicBezTo>
                    <a:pt x="533" y="209"/>
                    <a:pt x="533" y="209"/>
                    <a:pt x="533" y="209"/>
                  </a:cubicBezTo>
                  <a:cubicBezTo>
                    <a:pt x="533" y="209"/>
                    <a:pt x="533" y="208"/>
                    <a:pt x="532" y="208"/>
                  </a:cubicBezTo>
                  <a:cubicBezTo>
                    <a:pt x="532" y="208"/>
                    <a:pt x="532" y="208"/>
                    <a:pt x="532" y="208"/>
                  </a:cubicBezTo>
                  <a:cubicBezTo>
                    <a:pt x="532" y="208"/>
                    <a:pt x="532" y="207"/>
                    <a:pt x="532" y="207"/>
                  </a:cubicBezTo>
                  <a:cubicBezTo>
                    <a:pt x="532" y="207"/>
                    <a:pt x="532" y="207"/>
                    <a:pt x="532" y="207"/>
                  </a:cubicBezTo>
                  <a:cubicBezTo>
                    <a:pt x="531" y="207"/>
                    <a:pt x="531" y="207"/>
                    <a:pt x="531" y="207"/>
                  </a:cubicBezTo>
                  <a:cubicBezTo>
                    <a:pt x="465" y="150"/>
                    <a:pt x="465" y="150"/>
                    <a:pt x="465" y="150"/>
                  </a:cubicBezTo>
                  <a:cubicBezTo>
                    <a:pt x="465" y="93"/>
                    <a:pt x="465" y="93"/>
                    <a:pt x="465" y="93"/>
                  </a:cubicBezTo>
                  <a:cubicBezTo>
                    <a:pt x="465" y="89"/>
                    <a:pt x="461" y="86"/>
                    <a:pt x="458" y="86"/>
                  </a:cubicBezTo>
                  <a:cubicBezTo>
                    <a:pt x="391" y="86"/>
                    <a:pt x="391" y="86"/>
                    <a:pt x="391" y="86"/>
                  </a:cubicBezTo>
                  <a:cubicBezTo>
                    <a:pt x="316" y="23"/>
                    <a:pt x="316" y="23"/>
                    <a:pt x="316" y="23"/>
                  </a:cubicBezTo>
                  <a:cubicBezTo>
                    <a:pt x="289" y="0"/>
                    <a:pt x="246" y="0"/>
                    <a:pt x="219" y="23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2" y="86"/>
                    <a:pt x="69" y="89"/>
                    <a:pt x="69" y="93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2" y="207"/>
                    <a:pt x="2" y="207"/>
                    <a:pt x="2" y="207"/>
                  </a:cubicBezTo>
                  <a:cubicBezTo>
                    <a:pt x="2" y="207"/>
                    <a:pt x="2" y="207"/>
                    <a:pt x="2" y="207"/>
                  </a:cubicBezTo>
                  <a:cubicBezTo>
                    <a:pt x="2" y="207"/>
                    <a:pt x="2" y="207"/>
                    <a:pt x="1" y="207"/>
                  </a:cubicBezTo>
                  <a:cubicBezTo>
                    <a:pt x="1" y="207"/>
                    <a:pt x="1" y="208"/>
                    <a:pt x="1" y="208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08"/>
                    <a:pt x="1" y="209"/>
                    <a:pt x="1" y="2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1"/>
                    <a:pt x="0" y="211"/>
                  </a:cubicBezTo>
                  <a:cubicBezTo>
                    <a:pt x="0" y="211"/>
                    <a:pt x="0" y="211"/>
                    <a:pt x="0" y="212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533"/>
                    <a:pt x="3" y="536"/>
                    <a:pt x="7" y="536"/>
                  </a:cubicBezTo>
                  <a:cubicBezTo>
                    <a:pt x="527" y="536"/>
                    <a:pt x="527" y="536"/>
                    <a:pt x="527" y="536"/>
                  </a:cubicBezTo>
                  <a:cubicBezTo>
                    <a:pt x="530" y="536"/>
                    <a:pt x="534" y="533"/>
                    <a:pt x="534" y="529"/>
                  </a:cubicBezTo>
                  <a:cubicBezTo>
                    <a:pt x="534" y="212"/>
                    <a:pt x="534" y="212"/>
                    <a:pt x="534" y="212"/>
                  </a:cubicBezTo>
                  <a:cubicBezTo>
                    <a:pt x="534" y="212"/>
                    <a:pt x="534" y="212"/>
                    <a:pt x="534" y="212"/>
                  </a:cubicBezTo>
                  <a:close/>
                  <a:moveTo>
                    <a:pt x="520" y="227"/>
                  </a:moveTo>
                  <a:cubicBezTo>
                    <a:pt x="520" y="477"/>
                    <a:pt x="520" y="477"/>
                    <a:pt x="520" y="477"/>
                  </a:cubicBezTo>
                  <a:cubicBezTo>
                    <a:pt x="373" y="352"/>
                    <a:pt x="373" y="352"/>
                    <a:pt x="373" y="352"/>
                  </a:cubicBezTo>
                  <a:lnTo>
                    <a:pt x="520" y="227"/>
                  </a:lnTo>
                  <a:close/>
                  <a:moveTo>
                    <a:pt x="516" y="212"/>
                  </a:moveTo>
                  <a:cubicBezTo>
                    <a:pt x="465" y="255"/>
                    <a:pt x="465" y="255"/>
                    <a:pt x="465" y="255"/>
                  </a:cubicBezTo>
                  <a:cubicBezTo>
                    <a:pt x="465" y="168"/>
                    <a:pt x="465" y="168"/>
                    <a:pt x="465" y="168"/>
                  </a:cubicBezTo>
                  <a:lnTo>
                    <a:pt x="516" y="212"/>
                  </a:lnTo>
                  <a:close/>
                  <a:moveTo>
                    <a:pt x="228" y="33"/>
                  </a:moveTo>
                  <a:cubicBezTo>
                    <a:pt x="250" y="15"/>
                    <a:pt x="285" y="15"/>
                    <a:pt x="307" y="33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166" y="86"/>
                    <a:pt x="166" y="86"/>
                    <a:pt x="166" y="86"/>
                  </a:cubicBezTo>
                  <a:lnTo>
                    <a:pt x="228" y="33"/>
                  </a:lnTo>
                  <a:close/>
                  <a:moveTo>
                    <a:pt x="451" y="100"/>
                  </a:moveTo>
                  <a:cubicBezTo>
                    <a:pt x="451" y="267"/>
                    <a:pt x="451" y="267"/>
                    <a:pt x="451" y="267"/>
                  </a:cubicBezTo>
                  <a:cubicBezTo>
                    <a:pt x="362" y="342"/>
                    <a:pt x="362" y="342"/>
                    <a:pt x="362" y="342"/>
                  </a:cubicBezTo>
                  <a:cubicBezTo>
                    <a:pt x="316" y="303"/>
                    <a:pt x="316" y="303"/>
                    <a:pt x="316" y="303"/>
                  </a:cubicBezTo>
                  <a:cubicBezTo>
                    <a:pt x="289" y="280"/>
                    <a:pt x="246" y="280"/>
                    <a:pt x="219" y="303"/>
                  </a:cubicBezTo>
                  <a:cubicBezTo>
                    <a:pt x="171" y="344"/>
                    <a:pt x="171" y="344"/>
                    <a:pt x="171" y="344"/>
                  </a:cubicBezTo>
                  <a:cubicBezTo>
                    <a:pt x="83" y="268"/>
                    <a:pt x="83" y="268"/>
                    <a:pt x="83" y="268"/>
                  </a:cubicBezTo>
                  <a:cubicBezTo>
                    <a:pt x="83" y="100"/>
                    <a:pt x="83" y="100"/>
                    <a:pt x="83" y="100"/>
                  </a:cubicBezTo>
                  <a:lnTo>
                    <a:pt x="451" y="100"/>
                  </a:lnTo>
                  <a:close/>
                  <a:moveTo>
                    <a:pt x="14" y="227"/>
                  </a:moveTo>
                  <a:cubicBezTo>
                    <a:pt x="161" y="353"/>
                    <a:pt x="161" y="353"/>
                    <a:pt x="161" y="353"/>
                  </a:cubicBezTo>
                  <a:cubicBezTo>
                    <a:pt x="14" y="477"/>
                    <a:pt x="14" y="477"/>
                    <a:pt x="14" y="477"/>
                  </a:cubicBezTo>
                  <a:lnTo>
                    <a:pt x="14" y="227"/>
                  </a:lnTo>
                  <a:close/>
                  <a:moveTo>
                    <a:pt x="69" y="256"/>
                  </a:moveTo>
                  <a:cubicBezTo>
                    <a:pt x="18" y="212"/>
                    <a:pt x="18" y="212"/>
                    <a:pt x="18" y="212"/>
                  </a:cubicBezTo>
                  <a:cubicBezTo>
                    <a:pt x="69" y="169"/>
                    <a:pt x="69" y="169"/>
                    <a:pt x="69" y="169"/>
                  </a:cubicBezTo>
                  <a:lnTo>
                    <a:pt x="69" y="256"/>
                  </a:lnTo>
                  <a:close/>
                  <a:moveTo>
                    <a:pt x="14" y="522"/>
                  </a:moveTo>
                  <a:cubicBezTo>
                    <a:pt x="14" y="496"/>
                    <a:pt x="14" y="496"/>
                    <a:pt x="14" y="496"/>
                  </a:cubicBezTo>
                  <a:cubicBezTo>
                    <a:pt x="228" y="314"/>
                    <a:pt x="228" y="314"/>
                    <a:pt x="228" y="314"/>
                  </a:cubicBezTo>
                  <a:cubicBezTo>
                    <a:pt x="250" y="295"/>
                    <a:pt x="285" y="295"/>
                    <a:pt x="307" y="314"/>
                  </a:cubicBezTo>
                  <a:cubicBezTo>
                    <a:pt x="520" y="496"/>
                    <a:pt x="520" y="496"/>
                    <a:pt x="520" y="496"/>
                  </a:cubicBezTo>
                  <a:cubicBezTo>
                    <a:pt x="520" y="522"/>
                    <a:pt x="520" y="522"/>
                    <a:pt x="520" y="522"/>
                  </a:cubicBezTo>
                  <a:lnTo>
                    <a:pt x="14" y="522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2000000000000000000" pitchFamily="2" charset="0"/>
              </a:endParaRPr>
            </a:p>
          </p:txBody>
        </p:sp>
        <p:sp>
          <p:nvSpPr>
            <p:cNvPr id="33" name="Freeform 82">
              <a:extLst>
                <a:ext uri="{FF2B5EF4-FFF2-40B4-BE49-F238E27FC236}">
                  <a16:creationId xmlns:a16="http://schemas.microsoft.com/office/drawing/2014/main" id="{21191C08-98C4-4D67-A8BA-F7B527811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2266" y="3695303"/>
              <a:ext cx="769905" cy="651061"/>
            </a:xfrm>
            <a:custGeom>
              <a:avLst/>
              <a:gdLst>
                <a:gd name="T0" fmla="*/ 661 w 689"/>
                <a:gd name="T1" fmla="*/ 516 h 582"/>
                <a:gd name="T2" fmla="*/ 654 w 689"/>
                <a:gd name="T3" fmla="*/ 488 h 582"/>
                <a:gd name="T4" fmla="*/ 609 w 689"/>
                <a:gd name="T5" fmla="*/ 183 h 582"/>
                <a:gd name="T6" fmla="*/ 660 w 689"/>
                <a:gd name="T7" fmla="*/ 176 h 582"/>
                <a:gd name="T8" fmla="*/ 656 w 689"/>
                <a:gd name="T9" fmla="*/ 142 h 582"/>
                <a:gd name="T10" fmla="*/ 339 w 689"/>
                <a:gd name="T11" fmla="*/ 1 h 582"/>
                <a:gd name="T12" fmla="*/ 26 w 689"/>
                <a:gd name="T13" fmla="*/ 149 h 582"/>
                <a:gd name="T14" fmla="*/ 33 w 689"/>
                <a:gd name="T15" fmla="*/ 183 h 582"/>
                <a:gd name="T16" fmla="*/ 80 w 689"/>
                <a:gd name="T17" fmla="*/ 488 h 582"/>
                <a:gd name="T18" fmla="*/ 25 w 689"/>
                <a:gd name="T19" fmla="*/ 495 h 582"/>
                <a:gd name="T20" fmla="*/ 7 w 689"/>
                <a:gd name="T21" fmla="*/ 516 h 582"/>
                <a:gd name="T22" fmla="*/ 0 w 689"/>
                <a:gd name="T23" fmla="*/ 575 h 582"/>
                <a:gd name="T24" fmla="*/ 682 w 689"/>
                <a:gd name="T25" fmla="*/ 582 h 582"/>
                <a:gd name="T26" fmla="*/ 689 w 689"/>
                <a:gd name="T27" fmla="*/ 523 h 582"/>
                <a:gd name="T28" fmla="*/ 595 w 689"/>
                <a:gd name="T29" fmla="*/ 488 h 582"/>
                <a:gd name="T30" fmla="*/ 526 w 689"/>
                <a:gd name="T31" fmla="*/ 183 h 582"/>
                <a:gd name="T32" fmla="*/ 595 w 689"/>
                <a:gd name="T33" fmla="*/ 488 h 582"/>
                <a:gd name="T34" fmla="*/ 392 w 689"/>
                <a:gd name="T35" fmla="*/ 183 h 582"/>
                <a:gd name="T36" fmla="*/ 512 w 689"/>
                <a:gd name="T37" fmla="*/ 488 h 582"/>
                <a:gd name="T38" fmla="*/ 308 w 689"/>
                <a:gd name="T39" fmla="*/ 488 h 582"/>
                <a:gd name="T40" fmla="*/ 378 w 689"/>
                <a:gd name="T41" fmla="*/ 183 h 582"/>
                <a:gd name="T42" fmla="*/ 308 w 689"/>
                <a:gd name="T43" fmla="*/ 488 h 582"/>
                <a:gd name="T44" fmla="*/ 178 w 689"/>
                <a:gd name="T45" fmla="*/ 183 h 582"/>
                <a:gd name="T46" fmla="*/ 294 w 689"/>
                <a:gd name="T47" fmla="*/ 488 h 582"/>
                <a:gd name="T48" fmla="*/ 40 w 689"/>
                <a:gd name="T49" fmla="*/ 153 h 582"/>
                <a:gd name="T50" fmla="*/ 646 w 689"/>
                <a:gd name="T51" fmla="*/ 153 h 582"/>
                <a:gd name="T52" fmla="*/ 40 w 689"/>
                <a:gd name="T53" fmla="*/ 169 h 582"/>
                <a:gd name="T54" fmla="*/ 94 w 689"/>
                <a:gd name="T55" fmla="*/ 183 h 582"/>
                <a:gd name="T56" fmla="*/ 164 w 689"/>
                <a:gd name="T57" fmla="*/ 488 h 582"/>
                <a:gd name="T58" fmla="*/ 94 w 689"/>
                <a:gd name="T59" fmla="*/ 183 h 582"/>
                <a:gd name="T60" fmla="*/ 14 w 689"/>
                <a:gd name="T61" fmla="*/ 568 h 582"/>
                <a:gd name="T62" fmla="*/ 32 w 689"/>
                <a:gd name="T63" fmla="*/ 530 h 582"/>
                <a:gd name="T64" fmla="*/ 39 w 689"/>
                <a:gd name="T65" fmla="*/ 502 h 582"/>
                <a:gd name="T66" fmla="*/ 647 w 689"/>
                <a:gd name="T67" fmla="*/ 523 h 582"/>
                <a:gd name="T68" fmla="*/ 675 w 689"/>
                <a:gd name="T69" fmla="*/ 53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9" h="582">
                  <a:moveTo>
                    <a:pt x="682" y="516"/>
                  </a:moveTo>
                  <a:cubicBezTo>
                    <a:pt x="661" y="516"/>
                    <a:pt x="661" y="516"/>
                    <a:pt x="661" y="516"/>
                  </a:cubicBezTo>
                  <a:cubicBezTo>
                    <a:pt x="661" y="495"/>
                    <a:pt x="661" y="495"/>
                    <a:pt x="661" y="495"/>
                  </a:cubicBezTo>
                  <a:cubicBezTo>
                    <a:pt x="661" y="491"/>
                    <a:pt x="658" y="488"/>
                    <a:pt x="654" y="488"/>
                  </a:cubicBezTo>
                  <a:cubicBezTo>
                    <a:pt x="609" y="488"/>
                    <a:pt x="609" y="488"/>
                    <a:pt x="609" y="488"/>
                  </a:cubicBezTo>
                  <a:cubicBezTo>
                    <a:pt x="609" y="183"/>
                    <a:pt x="609" y="183"/>
                    <a:pt x="609" y="183"/>
                  </a:cubicBezTo>
                  <a:cubicBezTo>
                    <a:pt x="653" y="183"/>
                    <a:pt x="653" y="183"/>
                    <a:pt x="653" y="183"/>
                  </a:cubicBezTo>
                  <a:cubicBezTo>
                    <a:pt x="657" y="183"/>
                    <a:pt x="660" y="180"/>
                    <a:pt x="660" y="176"/>
                  </a:cubicBezTo>
                  <a:cubicBezTo>
                    <a:pt x="660" y="149"/>
                    <a:pt x="660" y="149"/>
                    <a:pt x="660" y="149"/>
                  </a:cubicBezTo>
                  <a:cubicBezTo>
                    <a:pt x="660" y="146"/>
                    <a:pt x="658" y="143"/>
                    <a:pt x="656" y="142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3" y="0"/>
                    <a:pt x="341" y="0"/>
                    <a:pt x="339" y="1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27" y="143"/>
                    <a:pt x="26" y="146"/>
                    <a:pt x="26" y="149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80"/>
                    <a:pt x="29" y="183"/>
                    <a:pt x="33" y="183"/>
                  </a:cubicBezTo>
                  <a:cubicBezTo>
                    <a:pt x="80" y="183"/>
                    <a:pt x="80" y="183"/>
                    <a:pt x="80" y="183"/>
                  </a:cubicBezTo>
                  <a:cubicBezTo>
                    <a:pt x="80" y="488"/>
                    <a:pt x="80" y="488"/>
                    <a:pt x="80" y="488"/>
                  </a:cubicBezTo>
                  <a:cubicBezTo>
                    <a:pt x="32" y="488"/>
                    <a:pt x="32" y="488"/>
                    <a:pt x="32" y="488"/>
                  </a:cubicBezTo>
                  <a:cubicBezTo>
                    <a:pt x="28" y="488"/>
                    <a:pt x="25" y="491"/>
                    <a:pt x="25" y="495"/>
                  </a:cubicBezTo>
                  <a:cubicBezTo>
                    <a:pt x="25" y="516"/>
                    <a:pt x="25" y="516"/>
                    <a:pt x="25" y="516"/>
                  </a:cubicBezTo>
                  <a:cubicBezTo>
                    <a:pt x="7" y="516"/>
                    <a:pt x="7" y="516"/>
                    <a:pt x="7" y="516"/>
                  </a:cubicBezTo>
                  <a:cubicBezTo>
                    <a:pt x="3" y="516"/>
                    <a:pt x="0" y="520"/>
                    <a:pt x="0" y="523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79"/>
                    <a:pt x="3" y="582"/>
                    <a:pt x="7" y="582"/>
                  </a:cubicBezTo>
                  <a:cubicBezTo>
                    <a:pt x="682" y="582"/>
                    <a:pt x="682" y="582"/>
                    <a:pt x="682" y="582"/>
                  </a:cubicBezTo>
                  <a:cubicBezTo>
                    <a:pt x="686" y="582"/>
                    <a:pt x="689" y="579"/>
                    <a:pt x="689" y="575"/>
                  </a:cubicBezTo>
                  <a:cubicBezTo>
                    <a:pt x="689" y="523"/>
                    <a:pt x="689" y="523"/>
                    <a:pt x="689" y="523"/>
                  </a:cubicBezTo>
                  <a:cubicBezTo>
                    <a:pt x="689" y="520"/>
                    <a:pt x="686" y="516"/>
                    <a:pt x="682" y="516"/>
                  </a:cubicBezTo>
                  <a:close/>
                  <a:moveTo>
                    <a:pt x="595" y="488"/>
                  </a:moveTo>
                  <a:cubicBezTo>
                    <a:pt x="526" y="488"/>
                    <a:pt x="526" y="488"/>
                    <a:pt x="526" y="488"/>
                  </a:cubicBezTo>
                  <a:cubicBezTo>
                    <a:pt x="526" y="183"/>
                    <a:pt x="526" y="183"/>
                    <a:pt x="526" y="183"/>
                  </a:cubicBezTo>
                  <a:cubicBezTo>
                    <a:pt x="595" y="183"/>
                    <a:pt x="595" y="183"/>
                    <a:pt x="595" y="183"/>
                  </a:cubicBezTo>
                  <a:lnTo>
                    <a:pt x="595" y="488"/>
                  </a:lnTo>
                  <a:close/>
                  <a:moveTo>
                    <a:pt x="392" y="488"/>
                  </a:moveTo>
                  <a:cubicBezTo>
                    <a:pt x="392" y="183"/>
                    <a:pt x="392" y="183"/>
                    <a:pt x="392" y="183"/>
                  </a:cubicBezTo>
                  <a:cubicBezTo>
                    <a:pt x="512" y="183"/>
                    <a:pt x="512" y="183"/>
                    <a:pt x="512" y="183"/>
                  </a:cubicBezTo>
                  <a:cubicBezTo>
                    <a:pt x="512" y="488"/>
                    <a:pt x="512" y="488"/>
                    <a:pt x="512" y="488"/>
                  </a:cubicBezTo>
                  <a:lnTo>
                    <a:pt x="392" y="488"/>
                  </a:lnTo>
                  <a:close/>
                  <a:moveTo>
                    <a:pt x="308" y="488"/>
                  </a:moveTo>
                  <a:cubicBezTo>
                    <a:pt x="308" y="183"/>
                    <a:pt x="308" y="183"/>
                    <a:pt x="308" y="183"/>
                  </a:cubicBezTo>
                  <a:cubicBezTo>
                    <a:pt x="378" y="183"/>
                    <a:pt x="378" y="183"/>
                    <a:pt x="378" y="183"/>
                  </a:cubicBezTo>
                  <a:cubicBezTo>
                    <a:pt x="378" y="488"/>
                    <a:pt x="378" y="488"/>
                    <a:pt x="378" y="488"/>
                  </a:cubicBezTo>
                  <a:lnTo>
                    <a:pt x="308" y="488"/>
                  </a:lnTo>
                  <a:close/>
                  <a:moveTo>
                    <a:pt x="178" y="488"/>
                  </a:moveTo>
                  <a:cubicBezTo>
                    <a:pt x="178" y="183"/>
                    <a:pt x="178" y="183"/>
                    <a:pt x="178" y="183"/>
                  </a:cubicBezTo>
                  <a:cubicBezTo>
                    <a:pt x="294" y="183"/>
                    <a:pt x="294" y="183"/>
                    <a:pt x="294" y="183"/>
                  </a:cubicBezTo>
                  <a:cubicBezTo>
                    <a:pt x="294" y="488"/>
                    <a:pt x="294" y="488"/>
                    <a:pt x="294" y="488"/>
                  </a:cubicBezTo>
                  <a:lnTo>
                    <a:pt x="178" y="488"/>
                  </a:lnTo>
                  <a:close/>
                  <a:moveTo>
                    <a:pt x="40" y="153"/>
                  </a:moveTo>
                  <a:cubicBezTo>
                    <a:pt x="342" y="15"/>
                    <a:pt x="342" y="15"/>
                    <a:pt x="342" y="15"/>
                  </a:cubicBezTo>
                  <a:cubicBezTo>
                    <a:pt x="646" y="153"/>
                    <a:pt x="646" y="153"/>
                    <a:pt x="646" y="153"/>
                  </a:cubicBezTo>
                  <a:cubicBezTo>
                    <a:pt x="646" y="169"/>
                    <a:pt x="646" y="169"/>
                    <a:pt x="646" y="169"/>
                  </a:cubicBezTo>
                  <a:cubicBezTo>
                    <a:pt x="40" y="169"/>
                    <a:pt x="40" y="169"/>
                    <a:pt x="40" y="169"/>
                  </a:cubicBezTo>
                  <a:lnTo>
                    <a:pt x="40" y="153"/>
                  </a:lnTo>
                  <a:close/>
                  <a:moveTo>
                    <a:pt x="94" y="183"/>
                  </a:moveTo>
                  <a:cubicBezTo>
                    <a:pt x="164" y="183"/>
                    <a:pt x="164" y="183"/>
                    <a:pt x="164" y="183"/>
                  </a:cubicBezTo>
                  <a:cubicBezTo>
                    <a:pt x="164" y="488"/>
                    <a:pt x="164" y="488"/>
                    <a:pt x="164" y="488"/>
                  </a:cubicBezTo>
                  <a:cubicBezTo>
                    <a:pt x="94" y="488"/>
                    <a:pt x="94" y="488"/>
                    <a:pt x="94" y="488"/>
                  </a:cubicBezTo>
                  <a:lnTo>
                    <a:pt x="94" y="183"/>
                  </a:lnTo>
                  <a:close/>
                  <a:moveTo>
                    <a:pt x="675" y="568"/>
                  </a:moveTo>
                  <a:cubicBezTo>
                    <a:pt x="14" y="568"/>
                    <a:pt x="14" y="568"/>
                    <a:pt x="14" y="568"/>
                  </a:cubicBezTo>
                  <a:cubicBezTo>
                    <a:pt x="14" y="530"/>
                    <a:pt x="14" y="530"/>
                    <a:pt x="14" y="530"/>
                  </a:cubicBezTo>
                  <a:cubicBezTo>
                    <a:pt x="32" y="530"/>
                    <a:pt x="32" y="530"/>
                    <a:pt x="32" y="530"/>
                  </a:cubicBezTo>
                  <a:cubicBezTo>
                    <a:pt x="36" y="530"/>
                    <a:pt x="39" y="527"/>
                    <a:pt x="39" y="523"/>
                  </a:cubicBezTo>
                  <a:cubicBezTo>
                    <a:pt x="39" y="502"/>
                    <a:pt x="39" y="502"/>
                    <a:pt x="39" y="502"/>
                  </a:cubicBezTo>
                  <a:cubicBezTo>
                    <a:pt x="647" y="502"/>
                    <a:pt x="647" y="502"/>
                    <a:pt x="647" y="502"/>
                  </a:cubicBezTo>
                  <a:cubicBezTo>
                    <a:pt x="647" y="523"/>
                    <a:pt x="647" y="523"/>
                    <a:pt x="647" y="523"/>
                  </a:cubicBezTo>
                  <a:cubicBezTo>
                    <a:pt x="647" y="527"/>
                    <a:pt x="650" y="530"/>
                    <a:pt x="654" y="530"/>
                  </a:cubicBezTo>
                  <a:cubicBezTo>
                    <a:pt x="675" y="530"/>
                    <a:pt x="675" y="530"/>
                    <a:pt x="675" y="530"/>
                  </a:cubicBezTo>
                  <a:lnTo>
                    <a:pt x="675" y="568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2000000000000000000" pitchFamily="2" charset="0"/>
              </a:endParaRPr>
            </a:p>
          </p:txBody>
        </p:sp>
        <p:sp>
          <p:nvSpPr>
            <p:cNvPr id="34" name="Freeform 123">
              <a:extLst>
                <a:ext uri="{FF2B5EF4-FFF2-40B4-BE49-F238E27FC236}">
                  <a16:creationId xmlns:a16="http://schemas.microsoft.com/office/drawing/2014/main" id="{EF2E45E5-E973-4130-9637-D6D50639E6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453" y="3624478"/>
              <a:ext cx="771063" cy="773613"/>
            </a:xfrm>
            <a:custGeom>
              <a:avLst/>
              <a:gdLst>
                <a:gd name="T0" fmla="*/ 529 w 676"/>
                <a:gd name="T1" fmla="*/ 279 h 678"/>
                <a:gd name="T2" fmla="*/ 431 w 676"/>
                <a:gd name="T3" fmla="*/ 293 h 678"/>
                <a:gd name="T4" fmla="*/ 409 w 676"/>
                <a:gd name="T5" fmla="*/ 210 h 678"/>
                <a:gd name="T6" fmla="*/ 367 w 676"/>
                <a:gd name="T7" fmla="*/ 125 h 678"/>
                <a:gd name="T8" fmla="*/ 401 w 676"/>
                <a:gd name="T9" fmla="*/ 58 h 678"/>
                <a:gd name="T10" fmla="*/ 504 w 676"/>
                <a:gd name="T11" fmla="*/ 6 h 678"/>
                <a:gd name="T12" fmla="*/ 579 w 676"/>
                <a:gd name="T13" fmla="*/ 18 h 678"/>
                <a:gd name="T14" fmla="*/ 659 w 676"/>
                <a:gd name="T15" fmla="*/ 100 h 678"/>
                <a:gd name="T16" fmla="*/ 676 w 676"/>
                <a:gd name="T17" fmla="*/ 169 h 678"/>
                <a:gd name="T18" fmla="*/ 605 w 676"/>
                <a:gd name="T19" fmla="*/ 241 h 678"/>
                <a:gd name="T20" fmla="*/ 558 w 676"/>
                <a:gd name="T21" fmla="*/ 314 h 678"/>
                <a:gd name="T22" fmla="*/ 539 w 676"/>
                <a:gd name="T23" fmla="*/ 267 h 678"/>
                <a:gd name="T24" fmla="*/ 590 w 676"/>
                <a:gd name="T25" fmla="*/ 242 h 678"/>
                <a:gd name="T26" fmla="*/ 626 w 676"/>
                <a:gd name="T27" fmla="*/ 172 h 678"/>
                <a:gd name="T28" fmla="*/ 655 w 676"/>
                <a:gd name="T29" fmla="*/ 114 h 678"/>
                <a:gd name="T30" fmla="*/ 566 w 676"/>
                <a:gd name="T31" fmla="*/ 67 h 678"/>
                <a:gd name="T32" fmla="*/ 517 w 676"/>
                <a:gd name="T33" fmla="*/ 15 h 678"/>
                <a:gd name="T34" fmla="*/ 500 w 676"/>
                <a:gd name="T35" fmla="*/ 56 h 678"/>
                <a:gd name="T36" fmla="*/ 401 w 676"/>
                <a:gd name="T37" fmla="*/ 73 h 678"/>
                <a:gd name="T38" fmla="*/ 413 w 676"/>
                <a:gd name="T39" fmla="*/ 144 h 678"/>
                <a:gd name="T40" fmla="*/ 422 w 676"/>
                <a:gd name="T41" fmla="*/ 215 h 678"/>
                <a:gd name="T42" fmla="*/ 463 w 676"/>
                <a:gd name="T43" fmla="*/ 255 h 678"/>
                <a:gd name="T44" fmla="*/ 532 w 676"/>
                <a:gd name="T45" fmla="*/ 264 h 678"/>
                <a:gd name="T46" fmla="*/ 478 w 676"/>
                <a:gd name="T47" fmla="*/ 160 h 678"/>
                <a:gd name="T48" fmla="*/ 517 w 676"/>
                <a:gd name="T49" fmla="*/ 199 h 678"/>
                <a:gd name="T50" fmla="*/ 517 w 676"/>
                <a:gd name="T51" fmla="*/ 185 h 678"/>
                <a:gd name="T52" fmla="*/ 258 w 676"/>
                <a:gd name="T53" fmla="*/ 678 h 678"/>
                <a:gd name="T54" fmla="*/ 233 w 676"/>
                <a:gd name="T55" fmla="*/ 615 h 678"/>
                <a:gd name="T56" fmla="*/ 105 w 676"/>
                <a:gd name="T57" fmla="*/ 628 h 678"/>
                <a:gd name="T58" fmla="*/ 90 w 676"/>
                <a:gd name="T59" fmla="*/ 522 h 678"/>
                <a:gd name="T60" fmla="*/ 0 w 676"/>
                <a:gd name="T61" fmla="*/ 424 h 678"/>
                <a:gd name="T62" fmla="*/ 14 w 676"/>
                <a:gd name="T63" fmla="*/ 350 h 678"/>
                <a:gd name="T64" fmla="*/ 91 w 676"/>
                <a:gd name="T65" fmla="*/ 229 h 678"/>
                <a:gd name="T66" fmla="*/ 159 w 676"/>
                <a:gd name="T67" fmla="*/ 185 h 678"/>
                <a:gd name="T68" fmla="*/ 276 w 676"/>
                <a:gd name="T69" fmla="*/ 222 h 678"/>
                <a:gd name="T70" fmla="*/ 378 w 676"/>
                <a:gd name="T71" fmla="*/ 190 h 678"/>
                <a:gd name="T72" fmla="*/ 423 w 676"/>
                <a:gd name="T73" fmla="*/ 310 h 678"/>
                <a:gd name="T74" fmla="*/ 513 w 676"/>
                <a:gd name="T75" fmla="*/ 370 h 678"/>
                <a:gd name="T76" fmla="*/ 456 w 676"/>
                <a:gd name="T77" fmla="*/ 419 h 678"/>
                <a:gd name="T78" fmla="*/ 494 w 676"/>
                <a:gd name="T79" fmla="*/ 527 h 678"/>
                <a:gd name="T80" fmla="*/ 393 w 676"/>
                <a:gd name="T81" fmla="*/ 564 h 678"/>
                <a:gd name="T82" fmla="*/ 325 w 676"/>
                <a:gd name="T83" fmla="*/ 669 h 678"/>
                <a:gd name="T84" fmla="*/ 165 w 676"/>
                <a:gd name="T85" fmla="*/ 577 h 678"/>
                <a:gd name="T86" fmla="*/ 261 w 676"/>
                <a:gd name="T87" fmla="*/ 664 h 678"/>
                <a:gd name="T88" fmla="*/ 323 w 676"/>
                <a:gd name="T89" fmla="*/ 591 h 678"/>
                <a:gd name="T90" fmla="*/ 449 w 676"/>
                <a:gd name="T91" fmla="*/ 573 h 678"/>
                <a:gd name="T92" fmla="*/ 432 w 676"/>
                <a:gd name="T93" fmla="*/ 479 h 678"/>
                <a:gd name="T94" fmla="*/ 445 w 676"/>
                <a:gd name="T95" fmla="*/ 396 h 678"/>
                <a:gd name="T96" fmla="*/ 421 w 676"/>
                <a:gd name="T97" fmla="*/ 325 h 678"/>
                <a:gd name="T98" fmla="*/ 356 w 676"/>
                <a:gd name="T99" fmla="*/ 258 h 678"/>
                <a:gd name="T100" fmla="*/ 286 w 676"/>
                <a:gd name="T101" fmla="*/ 233 h 678"/>
                <a:gd name="T102" fmla="*/ 199 w 676"/>
                <a:gd name="T103" fmla="*/ 245 h 678"/>
                <a:gd name="T104" fmla="*/ 106 w 676"/>
                <a:gd name="T105" fmla="*/ 228 h 678"/>
                <a:gd name="T106" fmla="*/ 85 w 676"/>
                <a:gd name="T107" fmla="*/ 357 h 678"/>
                <a:gd name="T108" fmla="*/ 14 w 676"/>
                <a:gd name="T109" fmla="*/ 419 h 678"/>
                <a:gd name="T110" fmla="*/ 104 w 676"/>
                <a:gd name="T111" fmla="*/ 519 h 678"/>
                <a:gd name="T112" fmla="*/ 109 w 676"/>
                <a:gd name="T113" fmla="*/ 613 h 678"/>
                <a:gd name="T114" fmla="*/ 258 w 676"/>
                <a:gd name="T115" fmla="*/ 484 h 678"/>
                <a:gd name="T116" fmla="*/ 323 w 676"/>
                <a:gd name="T117" fmla="*/ 419 h 678"/>
                <a:gd name="T118" fmla="*/ 207 w 676"/>
                <a:gd name="T119" fmla="*/ 419 h 678"/>
                <a:gd name="T120" fmla="*/ 258 w 676"/>
                <a:gd name="T121" fmla="*/ 36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6" h="678">
                  <a:moveTo>
                    <a:pt x="556" y="314"/>
                  </a:moveTo>
                  <a:cubicBezTo>
                    <a:pt x="554" y="314"/>
                    <a:pt x="551" y="313"/>
                    <a:pt x="550" y="311"/>
                  </a:cubicBezTo>
                  <a:cubicBezTo>
                    <a:pt x="529" y="279"/>
                    <a:pt x="529" y="279"/>
                    <a:pt x="529" y="279"/>
                  </a:cubicBezTo>
                  <a:cubicBezTo>
                    <a:pt x="508" y="281"/>
                    <a:pt x="488" y="277"/>
                    <a:pt x="468" y="269"/>
                  </a:cubicBezTo>
                  <a:cubicBezTo>
                    <a:pt x="439" y="293"/>
                    <a:pt x="439" y="293"/>
                    <a:pt x="439" y="293"/>
                  </a:cubicBezTo>
                  <a:cubicBezTo>
                    <a:pt x="437" y="295"/>
                    <a:pt x="433" y="295"/>
                    <a:pt x="431" y="293"/>
                  </a:cubicBezTo>
                  <a:cubicBezTo>
                    <a:pt x="412" y="281"/>
                    <a:pt x="397" y="266"/>
                    <a:pt x="385" y="248"/>
                  </a:cubicBezTo>
                  <a:cubicBezTo>
                    <a:pt x="383" y="245"/>
                    <a:pt x="383" y="242"/>
                    <a:pt x="385" y="239"/>
                  </a:cubicBezTo>
                  <a:cubicBezTo>
                    <a:pt x="409" y="210"/>
                    <a:pt x="409" y="210"/>
                    <a:pt x="409" y="210"/>
                  </a:cubicBezTo>
                  <a:cubicBezTo>
                    <a:pt x="401" y="194"/>
                    <a:pt x="398" y="177"/>
                    <a:pt x="398" y="160"/>
                  </a:cubicBezTo>
                  <a:cubicBezTo>
                    <a:pt x="398" y="155"/>
                    <a:pt x="398" y="151"/>
                    <a:pt x="398" y="146"/>
                  </a:cubicBezTo>
                  <a:cubicBezTo>
                    <a:pt x="367" y="125"/>
                    <a:pt x="367" y="125"/>
                    <a:pt x="367" y="125"/>
                  </a:cubicBezTo>
                  <a:cubicBezTo>
                    <a:pt x="364" y="124"/>
                    <a:pt x="363" y="120"/>
                    <a:pt x="364" y="117"/>
                  </a:cubicBezTo>
                  <a:cubicBezTo>
                    <a:pt x="370" y="96"/>
                    <a:pt x="380" y="77"/>
                    <a:pt x="393" y="60"/>
                  </a:cubicBezTo>
                  <a:cubicBezTo>
                    <a:pt x="395" y="57"/>
                    <a:pt x="399" y="57"/>
                    <a:pt x="401" y="58"/>
                  </a:cubicBezTo>
                  <a:cubicBezTo>
                    <a:pt x="437" y="71"/>
                    <a:pt x="437" y="71"/>
                    <a:pt x="437" y="71"/>
                  </a:cubicBezTo>
                  <a:cubicBezTo>
                    <a:pt x="453" y="57"/>
                    <a:pt x="472" y="47"/>
                    <a:pt x="494" y="43"/>
                  </a:cubicBezTo>
                  <a:cubicBezTo>
                    <a:pt x="504" y="6"/>
                    <a:pt x="504" y="6"/>
                    <a:pt x="504" y="6"/>
                  </a:cubicBezTo>
                  <a:cubicBezTo>
                    <a:pt x="505" y="3"/>
                    <a:pt x="507" y="1"/>
                    <a:pt x="510" y="1"/>
                  </a:cubicBezTo>
                  <a:cubicBezTo>
                    <a:pt x="532" y="0"/>
                    <a:pt x="554" y="4"/>
                    <a:pt x="574" y="11"/>
                  </a:cubicBezTo>
                  <a:cubicBezTo>
                    <a:pt x="577" y="12"/>
                    <a:pt x="579" y="15"/>
                    <a:pt x="579" y="18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96" y="67"/>
                    <a:pt x="611" y="83"/>
                    <a:pt x="621" y="102"/>
                  </a:cubicBezTo>
                  <a:cubicBezTo>
                    <a:pt x="659" y="100"/>
                    <a:pt x="659" y="100"/>
                    <a:pt x="659" y="100"/>
                  </a:cubicBezTo>
                  <a:cubicBezTo>
                    <a:pt x="662" y="100"/>
                    <a:pt x="665" y="102"/>
                    <a:pt x="666" y="105"/>
                  </a:cubicBezTo>
                  <a:cubicBezTo>
                    <a:pt x="673" y="122"/>
                    <a:pt x="676" y="141"/>
                    <a:pt x="676" y="160"/>
                  </a:cubicBezTo>
                  <a:cubicBezTo>
                    <a:pt x="676" y="163"/>
                    <a:pt x="676" y="166"/>
                    <a:pt x="676" y="169"/>
                  </a:cubicBezTo>
                  <a:cubicBezTo>
                    <a:pt x="676" y="172"/>
                    <a:pt x="674" y="174"/>
                    <a:pt x="671" y="175"/>
                  </a:cubicBezTo>
                  <a:cubicBezTo>
                    <a:pt x="634" y="185"/>
                    <a:pt x="634" y="185"/>
                    <a:pt x="634" y="185"/>
                  </a:cubicBezTo>
                  <a:cubicBezTo>
                    <a:pt x="629" y="206"/>
                    <a:pt x="619" y="225"/>
                    <a:pt x="605" y="241"/>
                  </a:cubicBezTo>
                  <a:cubicBezTo>
                    <a:pt x="618" y="277"/>
                    <a:pt x="618" y="277"/>
                    <a:pt x="618" y="277"/>
                  </a:cubicBezTo>
                  <a:cubicBezTo>
                    <a:pt x="619" y="279"/>
                    <a:pt x="618" y="283"/>
                    <a:pt x="616" y="284"/>
                  </a:cubicBezTo>
                  <a:cubicBezTo>
                    <a:pt x="598" y="298"/>
                    <a:pt x="579" y="308"/>
                    <a:pt x="558" y="314"/>
                  </a:cubicBezTo>
                  <a:cubicBezTo>
                    <a:pt x="557" y="314"/>
                    <a:pt x="557" y="314"/>
                    <a:pt x="556" y="314"/>
                  </a:cubicBezTo>
                  <a:close/>
                  <a:moveTo>
                    <a:pt x="533" y="264"/>
                  </a:moveTo>
                  <a:cubicBezTo>
                    <a:pt x="535" y="264"/>
                    <a:pt x="538" y="265"/>
                    <a:pt x="539" y="267"/>
                  </a:cubicBezTo>
                  <a:cubicBezTo>
                    <a:pt x="559" y="299"/>
                    <a:pt x="559" y="299"/>
                    <a:pt x="559" y="299"/>
                  </a:cubicBezTo>
                  <a:cubicBezTo>
                    <a:pt x="575" y="294"/>
                    <a:pt x="590" y="286"/>
                    <a:pt x="603" y="277"/>
                  </a:cubicBezTo>
                  <a:cubicBezTo>
                    <a:pt x="590" y="242"/>
                    <a:pt x="590" y="242"/>
                    <a:pt x="590" y="242"/>
                  </a:cubicBezTo>
                  <a:cubicBezTo>
                    <a:pt x="589" y="239"/>
                    <a:pt x="590" y="236"/>
                    <a:pt x="592" y="234"/>
                  </a:cubicBezTo>
                  <a:cubicBezTo>
                    <a:pt x="607" y="219"/>
                    <a:pt x="617" y="199"/>
                    <a:pt x="621" y="178"/>
                  </a:cubicBezTo>
                  <a:cubicBezTo>
                    <a:pt x="621" y="175"/>
                    <a:pt x="623" y="173"/>
                    <a:pt x="626" y="172"/>
                  </a:cubicBezTo>
                  <a:cubicBezTo>
                    <a:pt x="662" y="163"/>
                    <a:pt x="662" y="163"/>
                    <a:pt x="662" y="163"/>
                  </a:cubicBezTo>
                  <a:cubicBezTo>
                    <a:pt x="662" y="162"/>
                    <a:pt x="662" y="161"/>
                    <a:pt x="662" y="160"/>
                  </a:cubicBezTo>
                  <a:cubicBezTo>
                    <a:pt x="662" y="144"/>
                    <a:pt x="660" y="129"/>
                    <a:pt x="655" y="114"/>
                  </a:cubicBezTo>
                  <a:cubicBezTo>
                    <a:pt x="618" y="116"/>
                    <a:pt x="618" y="116"/>
                    <a:pt x="618" y="116"/>
                  </a:cubicBezTo>
                  <a:cubicBezTo>
                    <a:pt x="615" y="116"/>
                    <a:pt x="612" y="114"/>
                    <a:pt x="611" y="112"/>
                  </a:cubicBezTo>
                  <a:cubicBezTo>
                    <a:pt x="601" y="92"/>
                    <a:pt x="586" y="77"/>
                    <a:pt x="566" y="67"/>
                  </a:cubicBezTo>
                  <a:cubicBezTo>
                    <a:pt x="564" y="65"/>
                    <a:pt x="562" y="63"/>
                    <a:pt x="563" y="60"/>
                  </a:cubicBezTo>
                  <a:cubicBezTo>
                    <a:pt x="565" y="23"/>
                    <a:pt x="565" y="23"/>
                    <a:pt x="565" y="23"/>
                  </a:cubicBezTo>
                  <a:cubicBezTo>
                    <a:pt x="549" y="17"/>
                    <a:pt x="533" y="15"/>
                    <a:pt x="517" y="15"/>
                  </a:cubicBezTo>
                  <a:cubicBezTo>
                    <a:pt x="517" y="15"/>
                    <a:pt x="516" y="15"/>
                    <a:pt x="516" y="15"/>
                  </a:cubicBezTo>
                  <a:cubicBezTo>
                    <a:pt x="506" y="51"/>
                    <a:pt x="506" y="51"/>
                    <a:pt x="506" y="51"/>
                  </a:cubicBezTo>
                  <a:cubicBezTo>
                    <a:pt x="505" y="53"/>
                    <a:pt x="503" y="55"/>
                    <a:pt x="500" y="56"/>
                  </a:cubicBezTo>
                  <a:cubicBezTo>
                    <a:pt x="479" y="59"/>
                    <a:pt x="459" y="69"/>
                    <a:pt x="443" y="84"/>
                  </a:cubicBezTo>
                  <a:cubicBezTo>
                    <a:pt x="442" y="86"/>
                    <a:pt x="439" y="87"/>
                    <a:pt x="436" y="86"/>
                  </a:cubicBezTo>
                  <a:cubicBezTo>
                    <a:pt x="401" y="73"/>
                    <a:pt x="401" y="73"/>
                    <a:pt x="401" y="73"/>
                  </a:cubicBezTo>
                  <a:cubicBezTo>
                    <a:pt x="391" y="86"/>
                    <a:pt x="384" y="101"/>
                    <a:pt x="379" y="116"/>
                  </a:cubicBezTo>
                  <a:cubicBezTo>
                    <a:pt x="410" y="137"/>
                    <a:pt x="410" y="137"/>
                    <a:pt x="410" y="137"/>
                  </a:cubicBezTo>
                  <a:cubicBezTo>
                    <a:pt x="412" y="138"/>
                    <a:pt x="413" y="141"/>
                    <a:pt x="413" y="144"/>
                  </a:cubicBezTo>
                  <a:cubicBezTo>
                    <a:pt x="412" y="149"/>
                    <a:pt x="412" y="154"/>
                    <a:pt x="412" y="160"/>
                  </a:cubicBezTo>
                  <a:cubicBezTo>
                    <a:pt x="412" y="176"/>
                    <a:pt x="415" y="193"/>
                    <a:pt x="423" y="207"/>
                  </a:cubicBezTo>
                  <a:cubicBezTo>
                    <a:pt x="424" y="210"/>
                    <a:pt x="424" y="213"/>
                    <a:pt x="422" y="215"/>
                  </a:cubicBezTo>
                  <a:cubicBezTo>
                    <a:pt x="399" y="244"/>
                    <a:pt x="399" y="244"/>
                    <a:pt x="399" y="244"/>
                  </a:cubicBezTo>
                  <a:cubicBezTo>
                    <a:pt x="409" y="258"/>
                    <a:pt x="421" y="269"/>
                    <a:pt x="434" y="279"/>
                  </a:cubicBezTo>
                  <a:cubicBezTo>
                    <a:pt x="463" y="255"/>
                    <a:pt x="463" y="255"/>
                    <a:pt x="463" y="255"/>
                  </a:cubicBezTo>
                  <a:cubicBezTo>
                    <a:pt x="465" y="254"/>
                    <a:pt x="468" y="253"/>
                    <a:pt x="471" y="254"/>
                  </a:cubicBezTo>
                  <a:cubicBezTo>
                    <a:pt x="485" y="262"/>
                    <a:pt x="501" y="265"/>
                    <a:pt x="517" y="265"/>
                  </a:cubicBezTo>
                  <a:cubicBezTo>
                    <a:pt x="522" y="265"/>
                    <a:pt x="527" y="265"/>
                    <a:pt x="532" y="264"/>
                  </a:cubicBezTo>
                  <a:cubicBezTo>
                    <a:pt x="532" y="264"/>
                    <a:pt x="533" y="264"/>
                    <a:pt x="533" y="264"/>
                  </a:cubicBezTo>
                  <a:close/>
                  <a:moveTo>
                    <a:pt x="517" y="199"/>
                  </a:moveTo>
                  <a:cubicBezTo>
                    <a:pt x="496" y="199"/>
                    <a:pt x="478" y="181"/>
                    <a:pt x="478" y="160"/>
                  </a:cubicBezTo>
                  <a:cubicBezTo>
                    <a:pt x="478" y="138"/>
                    <a:pt x="496" y="121"/>
                    <a:pt x="517" y="121"/>
                  </a:cubicBezTo>
                  <a:cubicBezTo>
                    <a:pt x="539" y="121"/>
                    <a:pt x="556" y="138"/>
                    <a:pt x="556" y="160"/>
                  </a:cubicBezTo>
                  <a:cubicBezTo>
                    <a:pt x="556" y="181"/>
                    <a:pt x="539" y="199"/>
                    <a:pt x="517" y="199"/>
                  </a:cubicBezTo>
                  <a:close/>
                  <a:moveTo>
                    <a:pt x="517" y="135"/>
                  </a:moveTo>
                  <a:cubicBezTo>
                    <a:pt x="503" y="135"/>
                    <a:pt x="492" y="146"/>
                    <a:pt x="492" y="160"/>
                  </a:cubicBezTo>
                  <a:cubicBezTo>
                    <a:pt x="492" y="174"/>
                    <a:pt x="503" y="185"/>
                    <a:pt x="517" y="185"/>
                  </a:cubicBezTo>
                  <a:cubicBezTo>
                    <a:pt x="531" y="185"/>
                    <a:pt x="542" y="174"/>
                    <a:pt x="542" y="160"/>
                  </a:cubicBezTo>
                  <a:cubicBezTo>
                    <a:pt x="542" y="146"/>
                    <a:pt x="531" y="135"/>
                    <a:pt x="517" y="135"/>
                  </a:cubicBezTo>
                  <a:close/>
                  <a:moveTo>
                    <a:pt x="258" y="678"/>
                  </a:moveTo>
                  <a:cubicBezTo>
                    <a:pt x="256" y="678"/>
                    <a:pt x="256" y="678"/>
                    <a:pt x="256" y="678"/>
                  </a:cubicBezTo>
                  <a:cubicBezTo>
                    <a:pt x="252" y="678"/>
                    <a:pt x="250" y="676"/>
                    <a:pt x="249" y="673"/>
                  </a:cubicBezTo>
                  <a:cubicBezTo>
                    <a:pt x="233" y="615"/>
                    <a:pt x="233" y="615"/>
                    <a:pt x="233" y="615"/>
                  </a:cubicBezTo>
                  <a:cubicBezTo>
                    <a:pt x="208" y="612"/>
                    <a:pt x="184" y="604"/>
                    <a:pt x="162" y="592"/>
                  </a:cubicBezTo>
                  <a:cubicBezTo>
                    <a:pt x="113" y="628"/>
                    <a:pt x="113" y="628"/>
                    <a:pt x="113" y="628"/>
                  </a:cubicBezTo>
                  <a:cubicBezTo>
                    <a:pt x="111" y="630"/>
                    <a:pt x="108" y="630"/>
                    <a:pt x="105" y="628"/>
                  </a:cubicBezTo>
                  <a:cubicBezTo>
                    <a:pt x="86" y="614"/>
                    <a:pt x="69" y="598"/>
                    <a:pt x="55" y="579"/>
                  </a:cubicBezTo>
                  <a:cubicBezTo>
                    <a:pt x="53" y="577"/>
                    <a:pt x="53" y="574"/>
                    <a:pt x="55" y="571"/>
                  </a:cubicBezTo>
                  <a:cubicBezTo>
                    <a:pt x="90" y="522"/>
                    <a:pt x="90" y="522"/>
                    <a:pt x="90" y="522"/>
                  </a:cubicBezTo>
                  <a:cubicBezTo>
                    <a:pt x="75" y="499"/>
                    <a:pt x="66" y="474"/>
                    <a:pt x="62" y="447"/>
                  </a:cubicBezTo>
                  <a:cubicBezTo>
                    <a:pt x="5" y="431"/>
                    <a:pt x="5" y="431"/>
                    <a:pt x="5" y="431"/>
                  </a:cubicBezTo>
                  <a:cubicBezTo>
                    <a:pt x="2" y="430"/>
                    <a:pt x="0" y="427"/>
                    <a:pt x="0" y="424"/>
                  </a:cubicBezTo>
                  <a:cubicBezTo>
                    <a:pt x="0" y="423"/>
                    <a:pt x="0" y="421"/>
                    <a:pt x="0" y="419"/>
                  </a:cubicBezTo>
                  <a:cubicBezTo>
                    <a:pt x="0" y="398"/>
                    <a:pt x="2" y="376"/>
                    <a:pt x="8" y="355"/>
                  </a:cubicBezTo>
                  <a:cubicBezTo>
                    <a:pt x="8" y="352"/>
                    <a:pt x="11" y="350"/>
                    <a:pt x="14" y="350"/>
                  </a:cubicBezTo>
                  <a:cubicBezTo>
                    <a:pt x="74" y="348"/>
                    <a:pt x="74" y="348"/>
                    <a:pt x="74" y="348"/>
                  </a:cubicBezTo>
                  <a:cubicBezTo>
                    <a:pt x="83" y="324"/>
                    <a:pt x="97" y="302"/>
                    <a:pt x="114" y="283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89" y="226"/>
                    <a:pt x="90" y="223"/>
                    <a:pt x="93" y="221"/>
                  </a:cubicBezTo>
                  <a:cubicBezTo>
                    <a:pt x="110" y="206"/>
                    <a:pt x="130" y="193"/>
                    <a:pt x="151" y="184"/>
                  </a:cubicBezTo>
                  <a:cubicBezTo>
                    <a:pt x="154" y="182"/>
                    <a:pt x="157" y="183"/>
                    <a:pt x="159" y="185"/>
                  </a:cubicBezTo>
                  <a:cubicBezTo>
                    <a:pt x="199" y="230"/>
                    <a:pt x="199" y="230"/>
                    <a:pt x="199" y="230"/>
                  </a:cubicBezTo>
                  <a:cubicBezTo>
                    <a:pt x="218" y="224"/>
                    <a:pt x="238" y="221"/>
                    <a:pt x="258" y="221"/>
                  </a:cubicBezTo>
                  <a:cubicBezTo>
                    <a:pt x="264" y="221"/>
                    <a:pt x="270" y="222"/>
                    <a:pt x="276" y="222"/>
                  </a:cubicBezTo>
                  <a:cubicBezTo>
                    <a:pt x="304" y="170"/>
                    <a:pt x="304" y="170"/>
                    <a:pt x="304" y="170"/>
                  </a:cubicBezTo>
                  <a:cubicBezTo>
                    <a:pt x="306" y="167"/>
                    <a:pt x="309" y="165"/>
                    <a:pt x="312" y="166"/>
                  </a:cubicBezTo>
                  <a:cubicBezTo>
                    <a:pt x="335" y="171"/>
                    <a:pt x="357" y="179"/>
                    <a:pt x="378" y="190"/>
                  </a:cubicBezTo>
                  <a:cubicBezTo>
                    <a:pt x="380" y="191"/>
                    <a:pt x="382" y="194"/>
                    <a:pt x="381" y="197"/>
                  </a:cubicBezTo>
                  <a:cubicBezTo>
                    <a:pt x="371" y="256"/>
                    <a:pt x="371" y="256"/>
                    <a:pt x="371" y="256"/>
                  </a:cubicBezTo>
                  <a:cubicBezTo>
                    <a:pt x="391" y="271"/>
                    <a:pt x="410" y="289"/>
                    <a:pt x="423" y="310"/>
                  </a:cubicBezTo>
                  <a:cubicBezTo>
                    <a:pt x="482" y="300"/>
                    <a:pt x="482" y="300"/>
                    <a:pt x="482" y="300"/>
                  </a:cubicBezTo>
                  <a:cubicBezTo>
                    <a:pt x="485" y="299"/>
                    <a:pt x="489" y="301"/>
                    <a:pt x="490" y="303"/>
                  </a:cubicBezTo>
                  <a:cubicBezTo>
                    <a:pt x="500" y="325"/>
                    <a:pt x="508" y="347"/>
                    <a:pt x="513" y="370"/>
                  </a:cubicBezTo>
                  <a:cubicBezTo>
                    <a:pt x="513" y="373"/>
                    <a:pt x="512" y="376"/>
                    <a:pt x="509" y="378"/>
                  </a:cubicBezTo>
                  <a:cubicBezTo>
                    <a:pt x="456" y="406"/>
                    <a:pt x="456" y="406"/>
                    <a:pt x="456" y="406"/>
                  </a:cubicBezTo>
                  <a:cubicBezTo>
                    <a:pt x="456" y="410"/>
                    <a:pt x="456" y="415"/>
                    <a:pt x="456" y="419"/>
                  </a:cubicBezTo>
                  <a:cubicBezTo>
                    <a:pt x="456" y="439"/>
                    <a:pt x="453" y="459"/>
                    <a:pt x="447" y="479"/>
                  </a:cubicBezTo>
                  <a:cubicBezTo>
                    <a:pt x="492" y="519"/>
                    <a:pt x="492" y="519"/>
                    <a:pt x="492" y="519"/>
                  </a:cubicBezTo>
                  <a:cubicBezTo>
                    <a:pt x="494" y="521"/>
                    <a:pt x="495" y="524"/>
                    <a:pt x="494" y="527"/>
                  </a:cubicBezTo>
                  <a:cubicBezTo>
                    <a:pt x="484" y="548"/>
                    <a:pt x="471" y="568"/>
                    <a:pt x="456" y="586"/>
                  </a:cubicBezTo>
                  <a:cubicBezTo>
                    <a:pt x="454" y="589"/>
                    <a:pt x="451" y="589"/>
                    <a:pt x="448" y="588"/>
                  </a:cubicBezTo>
                  <a:cubicBezTo>
                    <a:pt x="393" y="564"/>
                    <a:pt x="393" y="564"/>
                    <a:pt x="393" y="564"/>
                  </a:cubicBezTo>
                  <a:cubicBezTo>
                    <a:pt x="375" y="581"/>
                    <a:pt x="355" y="594"/>
                    <a:pt x="333" y="603"/>
                  </a:cubicBezTo>
                  <a:cubicBezTo>
                    <a:pt x="330" y="663"/>
                    <a:pt x="330" y="663"/>
                    <a:pt x="330" y="663"/>
                  </a:cubicBezTo>
                  <a:cubicBezTo>
                    <a:pt x="330" y="666"/>
                    <a:pt x="328" y="669"/>
                    <a:pt x="325" y="669"/>
                  </a:cubicBezTo>
                  <a:cubicBezTo>
                    <a:pt x="303" y="675"/>
                    <a:pt x="281" y="678"/>
                    <a:pt x="258" y="678"/>
                  </a:cubicBezTo>
                  <a:close/>
                  <a:moveTo>
                    <a:pt x="161" y="576"/>
                  </a:moveTo>
                  <a:cubicBezTo>
                    <a:pt x="162" y="576"/>
                    <a:pt x="164" y="577"/>
                    <a:pt x="165" y="577"/>
                  </a:cubicBezTo>
                  <a:cubicBezTo>
                    <a:pt x="188" y="591"/>
                    <a:pt x="213" y="599"/>
                    <a:pt x="239" y="602"/>
                  </a:cubicBezTo>
                  <a:cubicBezTo>
                    <a:pt x="242" y="602"/>
                    <a:pt x="244" y="604"/>
                    <a:pt x="245" y="607"/>
                  </a:cubicBezTo>
                  <a:cubicBezTo>
                    <a:pt x="261" y="664"/>
                    <a:pt x="261" y="664"/>
                    <a:pt x="261" y="664"/>
                  </a:cubicBezTo>
                  <a:cubicBezTo>
                    <a:pt x="280" y="664"/>
                    <a:pt x="298" y="661"/>
                    <a:pt x="316" y="657"/>
                  </a:cubicBezTo>
                  <a:cubicBezTo>
                    <a:pt x="319" y="598"/>
                    <a:pt x="319" y="598"/>
                    <a:pt x="319" y="598"/>
                  </a:cubicBezTo>
                  <a:cubicBezTo>
                    <a:pt x="319" y="595"/>
                    <a:pt x="321" y="592"/>
                    <a:pt x="323" y="591"/>
                  </a:cubicBezTo>
                  <a:cubicBezTo>
                    <a:pt x="347" y="582"/>
                    <a:pt x="368" y="569"/>
                    <a:pt x="387" y="551"/>
                  </a:cubicBezTo>
                  <a:cubicBezTo>
                    <a:pt x="389" y="549"/>
                    <a:pt x="392" y="548"/>
                    <a:pt x="394" y="549"/>
                  </a:cubicBezTo>
                  <a:cubicBezTo>
                    <a:pt x="449" y="573"/>
                    <a:pt x="449" y="573"/>
                    <a:pt x="449" y="573"/>
                  </a:cubicBezTo>
                  <a:cubicBezTo>
                    <a:pt x="461" y="558"/>
                    <a:pt x="471" y="542"/>
                    <a:pt x="479" y="526"/>
                  </a:cubicBezTo>
                  <a:cubicBezTo>
                    <a:pt x="434" y="486"/>
                    <a:pt x="434" y="486"/>
                    <a:pt x="434" y="486"/>
                  </a:cubicBezTo>
                  <a:cubicBezTo>
                    <a:pt x="432" y="484"/>
                    <a:pt x="431" y="481"/>
                    <a:pt x="432" y="479"/>
                  </a:cubicBezTo>
                  <a:cubicBezTo>
                    <a:pt x="439" y="459"/>
                    <a:pt x="442" y="439"/>
                    <a:pt x="442" y="419"/>
                  </a:cubicBezTo>
                  <a:cubicBezTo>
                    <a:pt x="442" y="414"/>
                    <a:pt x="442" y="408"/>
                    <a:pt x="441" y="402"/>
                  </a:cubicBezTo>
                  <a:cubicBezTo>
                    <a:pt x="441" y="400"/>
                    <a:pt x="443" y="397"/>
                    <a:pt x="445" y="396"/>
                  </a:cubicBezTo>
                  <a:cubicBezTo>
                    <a:pt x="498" y="368"/>
                    <a:pt x="498" y="368"/>
                    <a:pt x="498" y="368"/>
                  </a:cubicBezTo>
                  <a:cubicBezTo>
                    <a:pt x="494" y="349"/>
                    <a:pt x="488" y="331"/>
                    <a:pt x="480" y="314"/>
                  </a:cubicBezTo>
                  <a:cubicBezTo>
                    <a:pt x="421" y="325"/>
                    <a:pt x="421" y="325"/>
                    <a:pt x="421" y="325"/>
                  </a:cubicBezTo>
                  <a:cubicBezTo>
                    <a:pt x="419" y="325"/>
                    <a:pt x="416" y="324"/>
                    <a:pt x="414" y="322"/>
                  </a:cubicBezTo>
                  <a:cubicBezTo>
                    <a:pt x="400" y="299"/>
                    <a:pt x="381" y="280"/>
                    <a:pt x="359" y="265"/>
                  </a:cubicBezTo>
                  <a:cubicBezTo>
                    <a:pt x="357" y="264"/>
                    <a:pt x="356" y="261"/>
                    <a:pt x="356" y="258"/>
                  </a:cubicBezTo>
                  <a:cubicBezTo>
                    <a:pt x="367" y="200"/>
                    <a:pt x="367" y="200"/>
                    <a:pt x="367" y="200"/>
                  </a:cubicBezTo>
                  <a:cubicBezTo>
                    <a:pt x="350" y="191"/>
                    <a:pt x="332" y="185"/>
                    <a:pt x="314" y="181"/>
                  </a:cubicBezTo>
                  <a:cubicBezTo>
                    <a:pt x="286" y="233"/>
                    <a:pt x="286" y="233"/>
                    <a:pt x="286" y="233"/>
                  </a:cubicBezTo>
                  <a:cubicBezTo>
                    <a:pt x="285" y="235"/>
                    <a:pt x="282" y="237"/>
                    <a:pt x="279" y="237"/>
                  </a:cubicBezTo>
                  <a:cubicBezTo>
                    <a:pt x="272" y="236"/>
                    <a:pt x="265" y="235"/>
                    <a:pt x="258" y="235"/>
                  </a:cubicBezTo>
                  <a:cubicBezTo>
                    <a:pt x="238" y="235"/>
                    <a:pt x="218" y="239"/>
                    <a:pt x="199" y="245"/>
                  </a:cubicBezTo>
                  <a:cubicBezTo>
                    <a:pt x="197" y="246"/>
                    <a:pt x="194" y="245"/>
                    <a:pt x="192" y="243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36" y="207"/>
                    <a:pt x="120" y="216"/>
                    <a:pt x="106" y="228"/>
                  </a:cubicBezTo>
                  <a:cubicBezTo>
                    <a:pt x="129" y="282"/>
                    <a:pt x="129" y="282"/>
                    <a:pt x="129" y="282"/>
                  </a:cubicBezTo>
                  <a:cubicBezTo>
                    <a:pt x="130" y="285"/>
                    <a:pt x="130" y="288"/>
                    <a:pt x="128" y="290"/>
                  </a:cubicBezTo>
                  <a:cubicBezTo>
                    <a:pt x="109" y="309"/>
                    <a:pt x="94" y="332"/>
                    <a:pt x="85" y="357"/>
                  </a:cubicBezTo>
                  <a:cubicBezTo>
                    <a:pt x="84" y="360"/>
                    <a:pt x="82" y="361"/>
                    <a:pt x="79" y="362"/>
                  </a:cubicBezTo>
                  <a:cubicBezTo>
                    <a:pt x="20" y="364"/>
                    <a:pt x="20" y="364"/>
                    <a:pt x="20" y="364"/>
                  </a:cubicBezTo>
                  <a:cubicBezTo>
                    <a:pt x="16" y="382"/>
                    <a:pt x="14" y="400"/>
                    <a:pt x="14" y="419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3" y="435"/>
                    <a:pt x="75" y="438"/>
                    <a:pt x="76" y="441"/>
                  </a:cubicBezTo>
                  <a:cubicBezTo>
                    <a:pt x="79" y="468"/>
                    <a:pt x="89" y="495"/>
                    <a:pt x="104" y="519"/>
                  </a:cubicBezTo>
                  <a:cubicBezTo>
                    <a:pt x="105" y="521"/>
                    <a:pt x="105" y="524"/>
                    <a:pt x="104" y="527"/>
                  </a:cubicBezTo>
                  <a:cubicBezTo>
                    <a:pt x="69" y="575"/>
                    <a:pt x="69" y="575"/>
                    <a:pt x="69" y="575"/>
                  </a:cubicBezTo>
                  <a:cubicBezTo>
                    <a:pt x="81" y="589"/>
                    <a:pt x="94" y="602"/>
                    <a:pt x="109" y="613"/>
                  </a:cubicBezTo>
                  <a:cubicBezTo>
                    <a:pt x="157" y="578"/>
                    <a:pt x="157" y="578"/>
                    <a:pt x="157" y="578"/>
                  </a:cubicBezTo>
                  <a:cubicBezTo>
                    <a:pt x="158" y="577"/>
                    <a:pt x="160" y="576"/>
                    <a:pt x="161" y="576"/>
                  </a:cubicBezTo>
                  <a:close/>
                  <a:moveTo>
                    <a:pt x="258" y="484"/>
                  </a:moveTo>
                  <a:cubicBezTo>
                    <a:pt x="223" y="484"/>
                    <a:pt x="193" y="455"/>
                    <a:pt x="193" y="419"/>
                  </a:cubicBezTo>
                  <a:cubicBezTo>
                    <a:pt x="193" y="383"/>
                    <a:pt x="223" y="354"/>
                    <a:pt x="258" y="354"/>
                  </a:cubicBezTo>
                  <a:cubicBezTo>
                    <a:pt x="294" y="354"/>
                    <a:pt x="323" y="383"/>
                    <a:pt x="323" y="419"/>
                  </a:cubicBezTo>
                  <a:cubicBezTo>
                    <a:pt x="323" y="455"/>
                    <a:pt x="294" y="484"/>
                    <a:pt x="258" y="484"/>
                  </a:cubicBezTo>
                  <a:close/>
                  <a:moveTo>
                    <a:pt x="258" y="368"/>
                  </a:moveTo>
                  <a:cubicBezTo>
                    <a:pt x="230" y="368"/>
                    <a:pt x="207" y="391"/>
                    <a:pt x="207" y="419"/>
                  </a:cubicBezTo>
                  <a:cubicBezTo>
                    <a:pt x="207" y="447"/>
                    <a:pt x="230" y="470"/>
                    <a:pt x="258" y="470"/>
                  </a:cubicBezTo>
                  <a:cubicBezTo>
                    <a:pt x="286" y="470"/>
                    <a:pt x="309" y="447"/>
                    <a:pt x="309" y="419"/>
                  </a:cubicBezTo>
                  <a:cubicBezTo>
                    <a:pt x="309" y="391"/>
                    <a:pt x="286" y="368"/>
                    <a:pt x="258" y="368"/>
                  </a:cubicBez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" panose="02000000000000000000" pitchFamily="2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BC69A8A-9B58-4495-B1DA-A24226C3897E}"/>
              </a:ext>
            </a:extLst>
          </p:cNvPr>
          <p:cNvSpPr txBox="1"/>
          <p:nvPr/>
        </p:nvSpPr>
        <p:spPr>
          <a:xfrm>
            <a:off x="2049358" y="4132304"/>
            <a:ext cx="1132188" cy="53091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$0.14</a:t>
            </a:r>
          </a:p>
          <a:p>
            <a:pPr algn="ctr"/>
            <a:r>
              <a:rPr lang="en-US" sz="1050" dirty="0">
                <a:latin typeface="Poppins" panose="02000000000000000000" pitchFamily="2" charset="0"/>
                <a:cs typeface="Poppins" panose="02000000000000000000" pitchFamily="2" charset="0"/>
              </a:rPr>
              <a:t>For proper paper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378B28-C55A-438E-9A84-25A7178794AD}"/>
              </a:ext>
            </a:extLst>
          </p:cNvPr>
          <p:cNvSpPr txBox="1"/>
          <p:nvPr/>
        </p:nvSpPr>
        <p:spPr>
          <a:xfrm>
            <a:off x="3808655" y="4145782"/>
            <a:ext cx="1139717" cy="53091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$0.50</a:t>
            </a:r>
          </a:p>
          <a:p>
            <a:pPr algn="ctr"/>
            <a:r>
              <a:rPr lang="en-US" sz="1050" dirty="0">
                <a:latin typeface="Poppins" panose="02000000000000000000" pitchFamily="2" charset="0"/>
                <a:cs typeface="Poppins" panose="02000000000000000000" pitchFamily="2" charset="0"/>
              </a:rPr>
              <a:t>Mailing supplies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89DF7F-5DAB-4D6B-B6F5-FDB6CF5601A2}"/>
              </a:ext>
            </a:extLst>
          </p:cNvPr>
          <p:cNvSpPr txBox="1"/>
          <p:nvPr/>
        </p:nvSpPr>
        <p:spPr>
          <a:xfrm>
            <a:off x="5354858" y="4126275"/>
            <a:ext cx="1485929" cy="70788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$0.35</a:t>
            </a:r>
          </a:p>
          <a:p>
            <a:pPr algn="ctr"/>
            <a:r>
              <a:rPr lang="en-US" sz="1050" dirty="0">
                <a:latin typeface="Poppins" panose="02000000000000000000" pitchFamily="2" charset="0"/>
                <a:cs typeface="Poppins" panose="02000000000000000000" pitchFamily="2" charset="0"/>
              </a:rPr>
              <a:t>Includes clearing, positive pay, imaging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3DFECC2-2C38-4628-85DB-A57DF3AE2BF0}"/>
              </a:ext>
            </a:extLst>
          </p:cNvPr>
          <p:cNvSpPr txBox="1"/>
          <p:nvPr/>
        </p:nvSpPr>
        <p:spPr>
          <a:xfrm>
            <a:off x="7075918" y="4126275"/>
            <a:ext cx="1621741" cy="70788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$250</a:t>
            </a:r>
          </a:p>
          <a:p>
            <a:pPr algn="ctr"/>
            <a:r>
              <a:rPr lang="en-US" sz="105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Control disbursements, positive pay, imaging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270EF7-507E-4859-9E6D-F8C52819C980}"/>
              </a:ext>
            </a:extLst>
          </p:cNvPr>
          <p:cNvSpPr txBox="1"/>
          <p:nvPr/>
        </p:nvSpPr>
        <p:spPr>
          <a:xfrm>
            <a:off x="5358548" y="4972378"/>
            <a:ext cx="1485929" cy="6771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400" b="1" dirty="0">
                <a:solidFill>
                  <a:schemeClr val="accent3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1,600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C5D11C-1AD2-4215-A3B3-985BD1CDF98C}"/>
              </a:ext>
            </a:extLst>
          </p:cNvPr>
          <p:cNvSpPr txBox="1"/>
          <p:nvPr/>
        </p:nvSpPr>
        <p:spPr>
          <a:xfrm>
            <a:off x="4937760" y="5575781"/>
            <a:ext cx="2386583" cy="3539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Checks per month</a:t>
            </a:r>
          </a:p>
          <a:p>
            <a:pPr algn="ctr"/>
            <a:endParaRPr lang="en-US" sz="11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0194BB-D18E-4EB6-9FFA-A809E4AA6E12}"/>
              </a:ext>
            </a:extLst>
          </p:cNvPr>
          <p:cNvSpPr txBox="1"/>
          <p:nvPr/>
        </p:nvSpPr>
        <p:spPr>
          <a:xfrm>
            <a:off x="1605429" y="5575781"/>
            <a:ext cx="2257375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000" b="1" dirty="0">
                <a:solidFill>
                  <a:schemeClr val="accent3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$22,336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51F4C8A-7B4B-4862-B8E8-24CEF1EA7615}"/>
              </a:ext>
            </a:extLst>
          </p:cNvPr>
          <p:cNvSpPr txBox="1"/>
          <p:nvPr/>
        </p:nvSpPr>
        <p:spPr>
          <a:xfrm>
            <a:off x="1588230" y="6099001"/>
            <a:ext cx="2386583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Per year</a:t>
            </a:r>
            <a:endParaRPr lang="en-US" sz="11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8A577AA-BC0B-4762-ACDB-A19FFD4D66D8}"/>
              </a:ext>
            </a:extLst>
          </p:cNvPr>
          <p:cNvSpPr txBox="1"/>
          <p:nvPr/>
        </p:nvSpPr>
        <p:spPr>
          <a:xfrm>
            <a:off x="7926310" y="5607922"/>
            <a:ext cx="2257375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000" b="1" dirty="0">
                <a:solidFill>
                  <a:schemeClr val="accent3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$1.15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954D539-42DD-4721-8737-904CDA481EC6}"/>
              </a:ext>
            </a:extLst>
          </p:cNvPr>
          <p:cNvSpPr txBox="1"/>
          <p:nvPr/>
        </p:nvSpPr>
        <p:spPr>
          <a:xfrm>
            <a:off x="7909111" y="6131142"/>
            <a:ext cx="2386583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Per check</a:t>
            </a:r>
            <a:endParaRPr lang="en-US" sz="1100" dirty="0"/>
          </a:p>
        </p:txBody>
      </p: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CA830D09-36D4-4E17-B894-79B68F2BFB11}"/>
              </a:ext>
            </a:extLst>
          </p:cNvPr>
          <p:cNvCxnSpPr>
            <a:cxnSpLocks/>
            <a:stCxn id="55" idx="3"/>
          </p:cNvCxnSpPr>
          <p:nvPr/>
        </p:nvCxnSpPr>
        <p:spPr>
          <a:xfrm flipV="1">
            <a:off x="3862804" y="5491500"/>
            <a:ext cx="1321844" cy="39205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B3262A96-8313-4788-A389-1189E541DF93}"/>
              </a:ext>
            </a:extLst>
          </p:cNvPr>
          <p:cNvCxnSpPr>
            <a:cxnSpLocks/>
          </p:cNvCxnSpPr>
          <p:nvPr/>
        </p:nvCxnSpPr>
        <p:spPr>
          <a:xfrm>
            <a:off x="7022383" y="5491500"/>
            <a:ext cx="1232677" cy="401393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DDE9B38D-449B-447A-8CFC-E369AC31B3B0}"/>
              </a:ext>
            </a:extLst>
          </p:cNvPr>
          <p:cNvSpPr/>
          <p:nvPr/>
        </p:nvSpPr>
        <p:spPr>
          <a:xfrm>
            <a:off x="8501294" y="1930201"/>
            <a:ext cx="2123585" cy="2123585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600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784C6CB2-9E9D-4A4A-98A3-2E71C030E3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615" y="2197629"/>
            <a:ext cx="744941" cy="825997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F238410A-1BC3-487B-B5E8-F2DBF18A4244}"/>
              </a:ext>
            </a:extLst>
          </p:cNvPr>
          <p:cNvSpPr txBox="1"/>
          <p:nvPr/>
        </p:nvSpPr>
        <p:spPr>
          <a:xfrm>
            <a:off x="8792664" y="3202084"/>
            <a:ext cx="1641170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Associated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tasks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462A6C3-02DE-4F0D-9E8C-A484B5D5CDD5}"/>
              </a:ext>
            </a:extLst>
          </p:cNvPr>
          <p:cNvSpPr txBox="1"/>
          <p:nvPr/>
        </p:nvSpPr>
        <p:spPr>
          <a:xfrm>
            <a:off x="8783508" y="4350916"/>
            <a:ext cx="1650326" cy="4847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050" dirty="0">
                <a:latin typeface="Poppins" panose="02000000000000000000" pitchFamily="2" charset="0"/>
                <a:cs typeface="Poppins" panose="02000000000000000000" pitchFamily="2" charset="0"/>
              </a:rPr>
              <a:t>Stuffing envelopes, signing checks, escheatment, fraud risk</a:t>
            </a:r>
          </a:p>
        </p:txBody>
      </p:sp>
    </p:spTree>
    <p:extLst>
      <p:ext uri="{BB962C8B-B14F-4D97-AF65-F5344CB8AC3E}">
        <p14:creationId xmlns:p14="http://schemas.microsoft.com/office/powerpoint/2010/main" val="4034752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ight Bracket 53">
            <a:extLst>
              <a:ext uri="{FF2B5EF4-FFF2-40B4-BE49-F238E27FC236}">
                <a16:creationId xmlns:a16="http://schemas.microsoft.com/office/drawing/2014/main" id="{E3278623-3278-4650-AD78-87646F5C1901}"/>
              </a:ext>
            </a:extLst>
          </p:cNvPr>
          <p:cNvSpPr/>
          <p:nvPr/>
        </p:nvSpPr>
        <p:spPr>
          <a:xfrm>
            <a:off x="4626800" y="3190174"/>
            <a:ext cx="674937" cy="1361745"/>
          </a:xfrm>
          <a:prstGeom prst="rightBracket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Bracket 44">
            <a:extLst>
              <a:ext uri="{FF2B5EF4-FFF2-40B4-BE49-F238E27FC236}">
                <a16:creationId xmlns:a16="http://schemas.microsoft.com/office/drawing/2014/main" id="{706CBDA2-FF73-45EE-93D0-466C9E44862A}"/>
              </a:ext>
            </a:extLst>
          </p:cNvPr>
          <p:cNvSpPr/>
          <p:nvPr/>
        </p:nvSpPr>
        <p:spPr>
          <a:xfrm>
            <a:off x="4632320" y="2008629"/>
            <a:ext cx="883409" cy="3688081"/>
          </a:xfrm>
          <a:prstGeom prst="rightBracket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Bracket 46">
            <a:extLst>
              <a:ext uri="{FF2B5EF4-FFF2-40B4-BE49-F238E27FC236}">
                <a16:creationId xmlns:a16="http://schemas.microsoft.com/office/drawing/2014/main" id="{CD6C36ED-EDD8-4AB8-9C76-CB3A7B22E04E}"/>
              </a:ext>
            </a:extLst>
          </p:cNvPr>
          <p:cNvSpPr/>
          <p:nvPr/>
        </p:nvSpPr>
        <p:spPr>
          <a:xfrm rot="10800000">
            <a:off x="6876614" y="3190174"/>
            <a:ext cx="674937" cy="1361745"/>
          </a:xfrm>
          <a:prstGeom prst="rightBracket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Bracket 45">
            <a:extLst>
              <a:ext uri="{FF2B5EF4-FFF2-40B4-BE49-F238E27FC236}">
                <a16:creationId xmlns:a16="http://schemas.microsoft.com/office/drawing/2014/main" id="{487CCE35-6A3A-4BAD-9E5A-E80468D3A08D}"/>
              </a:ext>
            </a:extLst>
          </p:cNvPr>
          <p:cNvSpPr/>
          <p:nvPr/>
        </p:nvSpPr>
        <p:spPr>
          <a:xfrm rot="10800000">
            <a:off x="6469826" y="2008631"/>
            <a:ext cx="1094551" cy="3688079"/>
          </a:xfrm>
          <a:prstGeom prst="rightBracket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0C43D5-2C7A-4C8A-96C7-149E5A666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What is a payment strategy?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5248AF-E9E7-4032-B2B7-F864D12C04E0}"/>
              </a:ext>
            </a:extLst>
          </p:cNvPr>
          <p:cNvSpPr/>
          <p:nvPr/>
        </p:nvSpPr>
        <p:spPr>
          <a:xfrm>
            <a:off x="681956" y="1661159"/>
            <a:ext cx="3669792" cy="914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2B197EB-2640-4027-A859-D7E9C28CD134}"/>
              </a:ext>
            </a:extLst>
          </p:cNvPr>
          <p:cNvSpPr/>
          <p:nvPr/>
        </p:nvSpPr>
        <p:spPr>
          <a:xfrm>
            <a:off x="7927120" y="1661160"/>
            <a:ext cx="3669792" cy="914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/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FFDA612-B40B-440F-AB42-02042F720230}"/>
              </a:ext>
            </a:extLst>
          </p:cNvPr>
          <p:cNvSpPr/>
          <p:nvPr/>
        </p:nvSpPr>
        <p:spPr>
          <a:xfrm>
            <a:off x="681956" y="2842703"/>
            <a:ext cx="3669792" cy="914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C7E1556-13D8-4E93-A611-A437B2E9E460}"/>
              </a:ext>
            </a:extLst>
          </p:cNvPr>
          <p:cNvSpPr/>
          <p:nvPr/>
        </p:nvSpPr>
        <p:spPr>
          <a:xfrm>
            <a:off x="681956" y="4024247"/>
            <a:ext cx="3669792" cy="914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BF483CA-C65F-41B6-9304-BDD8EE880ACA}"/>
              </a:ext>
            </a:extLst>
          </p:cNvPr>
          <p:cNvSpPr/>
          <p:nvPr/>
        </p:nvSpPr>
        <p:spPr>
          <a:xfrm>
            <a:off x="7927120" y="2842704"/>
            <a:ext cx="3669792" cy="914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24EC347-488B-4A66-BE32-C2A6470702CB}"/>
              </a:ext>
            </a:extLst>
          </p:cNvPr>
          <p:cNvSpPr/>
          <p:nvPr/>
        </p:nvSpPr>
        <p:spPr>
          <a:xfrm>
            <a:off x="7927120" y="4024248"/>
            <a:ext cx="3669792" cy="914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C2B48ED-5FC9-449F-9A53-E4E733556932}"/>
              </a:ext>
            </a:extLst>
          </p:cNvPr>
          <p:cNvSpPr/>
          <p:nvPr/>
        </p:nvSpPr>
        <p:spPr>
          <a:xfrm>
            <a:off x="7927120" y="5205792"/>
            <a:ext cx="3669792" cy="914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C4BD6F-5743-498D-9291-1A86D9B621CB}"/>
              </a:ext>
            </a:extLst>
          </p:cNvPr>
          <p:cNvSpPr txBox="1"/>
          <p:nvPr/>
        </p:nvSpPr>
        <p:spPr>
          <a:xfrm>
            <a:off x="609600" y="1834662"/>
            <a:ext cx="2545080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Utilize &amp; grow</a:t>
            </a:r>
          </a:p>
          <a:p>
            <a:pPr algn="r"/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electronic payments</a:t>
            </a:r>
          </a:p>
          <a:p>
            <a:pPr algn="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70DDDC-B9F9-45AA-9F6A-E9C0A44F6789}"/>
              </a:ext>
            </a:extLst>
          </p:cNvPr>
          <p:cNvSpPr txBox="1"/>
          <p:nvPr/>
        </p:nvSpPr>
        <p:spPr>
          <a:xfrm>
            <a:off x="834356" y="3022904"/>
            <a:ext cx="2319600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Leverage</a:t>
            </a:r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 </a:t>
            </a:r>
            <a:b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supplier terms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37D1F0-A786-4827-9D70-C4995C0D6D9C}"/>
              </a:ext>
            </a:extLst>
          </p:cNvPr>
          <p:cNvSpPr txBox="1"/>
          <p:nvPr/>
        </p:nvSpPr>
        <p:spPr>
          <a:xfrm>
            <a:off x="758156" y="4204448"/>
            <a:ext cx="2395800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Maximize</a:t>
            </a:r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 early</a:t>
            </a:r>
          </a:p>
          <a:p>
            <a:pPr algn="r"/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pay discounts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4A1AB3-52D6-427A-8AA9-7DC16F314851}"/>
              </a:ext>
            </a:extLst>
          </p:cNvPr>
          <p:cNvSpPr txBox="1"/>
          <p:nvPr/>
        </p:nvSpPr>
        <p:spPr>
          <a:xfrm>
            <a:off x="9051832" y="1878135"/>
            <a:ext cx="2545080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Monitor</a:t>
            </a:r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 supplier</a:t>
            </a:r>
          </a:p>
          <a:p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interaction &amp; health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1A792E-5AA7-4460-8BF9-D6AE8BD9F53D}"/>
              </a:ext>
            </a:extLst>
          </p:cNvPr>
          <p:cNvSpPr txBox="1"/>
          <p:nvPr/>
        </p:nvSpPr>
        <p:spPr>
          <a:xfrm>
            <a:off x="9051832" y="3050364"/>
            <a:ext cx="2545080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Benchmarking</a:t>
            </a:r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 &amp;</a:t>
            </a:r>
            <a:b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ongoing review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9FEF6ED-21B7-45D9-9A5C-570687FC7944}"/>
              </a:ext>
            </a:extLst>
          </p:cNvPr>
          <p:cNvSpPr txBox="1"/>
          <p:nvPr/>
        </p:nvSpPr>
        <p:spPr>
          <a:xfrm>
            <a:off x="9051832" y="4204449"/>
            <a:ext cx="2545080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Decrease costs</a:t>
            </a:r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,</a:t>
            </a:r>
            <a:b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expenses and time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844816-EAFD-4DF7-85ED-E6C8389F4F69}"/>
              </a:ext>
            </a:extLst>
          </p:cNvPr>
          <p:cNvSpPr txBox="1"/>
          <p:nvPr/>
        </p:nvSpPr>
        <p:spPr>
          <a:xfrm>
            <a:off x="9051832" y="5385993"/>
            <a:ext cx="2545080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Goal Setting </a:t>
            </a:r>
          </a:p>
          <a:p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1-3-5 year goals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A355A21-EA26-4F1B-A909-7E5176848C38}"/>
              </a:ext>
            </a:extLst>
          </p:cNvPr>
          <p:cNvSpPr/>
          <p:nvPr/>
        </p:nvSpPr>
        <p:spPr>
          <a:xfrm>
            <a:off x="5041463" y="2705335"/>
            <a:ext cx="2123585" cy="2123585"/>
          </a:xfrm>
          <a:prstGeom prst="ellipse">
            <a:avLst/>
          </a:prstGeom>
          <a:solidFill>
            <a:srgbClr val="78BE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400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D7FB28-A868-42E1-A771-583FAAC9C89D}"/>
              </a:ext>
            </a:extLst>
          </p:cNvPr>
          <p:cNvSpPr txBox="1"/>
          <p:nvPr/>
        </p:nvSpPr>
        <p:spPr>
          <a:xfrm>
            <a:off x="5041463" y="3878209"/>
            <a:ext cx="2123586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Supplier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 payments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plan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836EC56-6B11-4541-AF52-DCA841D38E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127" y="2915522"/>
            <a:ext cx="900295" cy="900295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1CC83201-2109-47E1-BA78-26DFF5E6444C}"/>
              </a:ext>
            </a:extLst>
          </p:cNvPr>
          <p:cNvGrpSpPr/>
          <p:nvPr/>
        </p:nvGrpSpPr>
        <p:grpSpPr>
          <a:xfrm>
            <a:off x="3413823" y="1661156"/>
            <a:ext cx="937924" cy="914402"/>
            <a:chOff x="3341467" y="2008629"/>
            <a:chExt cx="937924" cy="914402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408A20C8-CC56-4944-93B2-519A8C7C2866}"/>
                </a:ext>
              </a:extLst>
            </p:cNvPr>
            <p:cNvSpPr/>
            <p:nvPr/>
          </p:nvSpPr>
          <p:spPr>
            <a:xfrm>
              <a:off x="3341468" y="2008631"/>
              <a:ext cx="937923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47A9505-62A7-45C7-BF4C-43817523D108}"/>
                </a:ext>
              </a:extLst>
            </p:cNvPr>
            <p:cNvSpPr/>
            <p:nvPr/>
          </p:nvSpPr>
          <p:spPr>
            <a:xfrm>
              <a:off x="3341467" y="2008629"/>
              <a:ext cx="175956" cy="9144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 41">
            <a:extLst>
              <a:ext uri="{FF2B5EF4-FFF2-40B4-BE49-F238E27FC236}">
                <a16:creationId xmlns:a16="http://schemas.microsoft.com/office/drawing/2014/main" id="{DA26F68B-F137-4A49-8BF5-B0AB242870DD}"/>
              </a:ext>
            </a:extLst>
          </p:cNvPr>
          <p:cNvSpPr>
            <a:spLocks noEditPoints="1"/>
          </p:cNvSpPr>
          <p:nvPr/>
        </p:nvSpPr>
        <p:spPr bwMode="auto">
          <a:xfrm>
            <a:off x="3593608" y="1770887"/>
            <a:ext cx="566116" cy="688830"/>
          </a:xfrm>
          <a:custGeom>
            <a:avLst/>
            <a:gdLst>
              <a:gd name="T0" fmla="*/ 248 w 327"/>
              <a:gd name="T1" fmla="*/ 2 h 398"/>
              <a:gd name="T2" fmla="*/ 248 w 327"/>
              <a:gd name="T3" fmla="*/ 2 h 398"/>
              <a:gd name="T4" fmla="*/ 247 w 327"/>
              <a:gd name="T5" fmla="*/ 1 h 398"/>
              <a:gd name="T6" fmla="*/ 246 w 327"/>
              <a:gd name="T7" fmla="*/ 0 h 398"/>
              <a:gd name="T8" fmla="*/ 5 w 327"/>
              <a:gd name="T9" fmla="*/ 7 h 398"/>
              <a:gd name="T10" fmla="*/ 0 w 327"/>
              <a:gd name="T11" fmla="*/ 387 h 398"/>
              <a:gd name="T12" fmla="*/ 244 w 327"/>
              <a:gd name="T13" fmla="*/ 398 h 398"/>
              <a:gd name="T14" fmla="*/ 245 w 327"/>
              <a:gd name="T15" fmla="*/ 398 h 398"/>
              <a:gd name="T16" fmla="*/ 246 w 327"/>
              <a:gd name="T17" fmla="*/ 398 h 398"/>
              <a:gd name="T18" fmla="*/ 247 w 327"/>
              <a:gd name="T19" fmla="*/ 398 h 398"/>
              <a:gd name="T20" fmla="*/ 247 w 327"/>
              <a:gd name="T21" fmla="*/ 397 h 398"/>
              <a:gd name="T22" fmla="*/ 248 w 327"/>
              <a:gd name="T23" fmla="*/ 397 h 398"/>
              <a:gd name="T24" fmla="*/ 326 w 327"/>
              <a:gd name="T25" fmla="*/ 319 h 398"/>
              <a:gd name="T26" fmla="*/ 327 w 327"/>
              <a:gd name="T27" fmla="*/ 83 h 398"/>
              <a:gd name="T28" fmla="*/ 240 w 327"/>
              <a:gd name="T29" fmla="*/ 389 h 398"/>
              <a:gd name="T30" fmla="*/ 10 w 327"/>
              <a:gd name="T31" fmla="*/ 16 h 398"/>
              <a:gd name="T32" fmla="*/ 240 w 327"/>
              <a:gd name="T33" fmla="*/ 389 h 398"/>
              <a:gd name="T34" fmla="*/ 249 w 327"/>
              <a:gd name="T35" fmla="*/ 382 h 398"/>
              <a:gd name="T36" fmla="*/ 318 w 327"/>
              <a:gd name="T37" fmla="*/ 85 h 398"/>
              <a:gd name="T38" fmla="*/ 50 w 327"/>
              <a:gd name="T39" fmla="*/ 175 h 398"/>
              <a:gd name="T40" fmla="*/ 197 w 327"/>
              <a:gd name="T41" fmla="*/ 175 h 398"/>
              <a:gd name="T42" fmla="*/ 202 w 327"/>
              <a:gd name="T43" fmla="*/ 111 h 398"/>
              <a:gd name="T44" fmla="*/ 200 w 327"/>
              <a:gd name="T45" fmla="*/ 49 h 398"/>
              <a:gd name="T46" fmla="*/ 50 w 327"/>
              <a:gd name="T47" fmla="*/ 51 h 398"/>
              <a:gd name="T48" fmla="*/ 45 w 327"/>
              <a:gd name="T49" fmla="*/ 113 h 398"/>
              <a:gd name="T50" fmla="*/ 46 w 327"/>
              <a:gd name="T51" fmla="*/ 174 h 398"/>
              <a:gd name="T52" fmla="*/ 54 w 327"/>
              <a:gd name="T53" fmla="*/ 60 h 398"/>
              <a:gd name="T54" fmla="*/ 192 w 327"/>
              <a:gd name="T55" fmla="*/ 107 h 398"/>
              <a:gd name="T56" fmla="*/ 54 w 327"/>
              <a:gd name="T57" fmla="*/ 60 h 398"/>
              <a:gd name="T58" fmla="*/ 192 w 327"/>
              <a:gd name="T59" fmla="*/ 116 h 398"/>
              <a:gd name="T60" fmla="*/ 54 w 327"/>
              <a:gd name="T61" fmla="*/ 166 h 398"/>
              <a:gd name="T62" fmla="*/ 123 w 327"/>
              <a:gd name="T63" fmla="*/ 224 h 398"/>
              <a:gd name="T64" fmla="*/ 123 w 327"/>
              <a:gd name="T65" fmla="*/ 278 h 398"/>
              <a:gd name="T66" fmla="*/ 150 w 327"/>
              <a:gd name="T67" fmla="*/ 251 h 398"/>
              <a:gd name="T68" fmla="*/ 123 w 327"/>
              <a:gd name="T69" fmla="*/ 269 h 398"/>
              <a:gd name="T70" fmla="*/ 123 w 327"/>
              <a:gd name="T71" fmla="*/ 269 h 398"/>
              <a:gd name="T72" fmla="*/ 123 w 327"/>
              <a:gd name="T73" fmla="*/ 233 h 398"/>
              <a:gd name="T74" fmla="*/ 123 w 327"/>
              <a:gd name="T75" fmla="*/ 269 h 398"/>
              <a:gd name="T76" fmla="*/ 122 w 327"/>
              <a:gd name="T77" fmla="*/ 288 h 398"/>
              <a:gd name="T78" fmla="*/ 123 w 327"/>
              <a:gd name="T79" fmla="*/ 342 h 398"/>
              <a:gd name="T80" fmla="*/ 150 w 327"/>
              <a:gd name="T81" fmla="*/ 315 h 398"/>
              <a:gd name="T82" fmla="*/ 123 w 327"/>
              <a:gd name="T83" fmla="*/ 332 h 398"/>
              <a:gd name="T84" fmla="*/ 105 w 327"/>
              <a:gd name="T85" fmla="*/ 314 h 398"/>
              <a:gd name="T86" fmla="*/ 123 w 327"/>
              <a:gd name="T87" fmla="*/ 297 h 398"/>
              <a:gd name="T88" fmla="*/ 123 w 327"/>
              <a:gd name="T89" fmla="*/ 332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7" h="398">
                <a:moveTo>
                  <a:pt x="326" y="80"/>
                </a:moveTo>
                <a:cubicBezTo>
                  <a:pt x="248" y="2"/>
                  <a:pt x="248" y="2"/>
                  <a:pt x="248" y="2"/>
                </a:cubicBezTo>
                <a:cubicBezTo>
                  <a:pt x="248" y="2"/>
                  <a:pt x="248" y="2"/>
                  <a:pt x="248" y="2"/>
                </a:cubicBezTo>
                <a:cubicBezTo>
                  <a:pt x="248" y="2"/>
                  <a:pt x="248" y="2"/>
                  <a:pt x="248" y="2"/>
                </a:cubicBezTo>
                <a:cubicBezTo>
                  <a:pt x="248" y="1"/>
                  <a:pt x="247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6" y="1"/>
                  <a:pt x="246" y="0"/>
                  <a:pt x="246" y="0"/>
                </a:cubicBezTo>
                <a:cubicBezTo>
                  <a:pt x="246" y="0"/>
                  <a:pt x="246" y="0"/>
                  <a:pt x="246" y="0"/>
                </a:cubicBezTo>
                <a:cubicBezTo>
                  <a:pt x="245" y="0"/>
                  <a:pt x="245" y="0"/>
                  <a:pt x="244" y="0"/>
                </a:cubicBezTo>
                <a:cubicBezTo>
                  <a:pt x="5" y="7"/>
                  <a:pt x="5" y="7"/>
                  <a:pt x="5" y="7"/>
                </a:cubicBezTo>
                <a:cubicBezTo>
                  <a:pt x="2" y="7"/>
                  <a:pt x="0" y="9"/>
                  <a:pt x="0" y="12"/>
                </a:cubicBezTo>
                <a:cubicBezTo>
                  <a:pt x="0" y="387"/>
                  <a:pt x="0" y="387"/>
                  <a:pt x="0" y="387"/>
                </a:cubicBezTo>
                <a:cubicBezTo>
                  <a:pt x="0" y="389"/>
                  <a:pt x="2" y="392"/>
                  <a:pt x="5" y="392"/>
                </a:cubicBezTo>
                <a:cubicBezTo>
                  <a:pt x="244" y="398"/>
                  <a:pt x="244" y="398"/>
                  <a:pt x="244" y="398"/>
                </a:cubicBezTo>
                <a:cubicBezTo>
                  <a:pt x="245" y="398"/>
                  <a:pt x="245" y="398"/>
                  <a:pt x="245" y="398"/>
                </a:cubicBezTo>
                <a:cubicBezTo>
                  <a:pt x="245" y="398"/>
                  <a:pt x="245" y="398"/>
                  <a:pt x="245" y="398"/>
                </a:cubicBezTo>
                <a:cubicBezTo>
                  <a:pt x="245" y="398"/>
                  <a:pt x="245" y="398"/>
                  <a:pt x="246" y="398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246" y="398"/>
                  <a:pt x="247" y="398"/>
                  <a:pt x="247" y="398"/>
                </a:cubicBezTo>
                <a:cubicBezTo>
                  <a:pt x="247" y="398"/>
                  <a:pt x="247" y="398"/>
                  <a:pt x="247" y="398"/>
                </a:cubicBezTo>
                <a:cubicBezTo>
                  <a:pt x="247" y="398"/>
                  <a:pt x="247" y="398"/>
                  <a:pt x="247" y="397"/>
                </a:cubicBezTo>
                <a:cubicBezTo>
                  <a:pt x="248" y="397"/>
                  <a:pt x="248" y="397"/>
                  <a:pt x="248" y="397"/>
                </a:cubicBezTo>
                <a:cubicBezTo>
                  <a:pt x="248" y="397"/>
                  <a:pt x="248" y="397"/>
                  <a:pt x="248" y="397"/>
                </a:cubicBezTo>
                <a:cubicBezTo>
                  <a:pt x="248" y="397"/>
                  <a:pt x="248" y="397"/>
                  <a:pt x="248" y="397"/>
                </a:cubicBezTo>
                <a:cubicBezTo>
                  <a:pt x="326" y="319"/>
                  <a:pt x="326" y="319"/>
                  <a:pt x="326" y="319"/>
                </a:cubicBezTo>
                <a:cubicBezTo>
                  <a:pt x="327" y="318"/>
                  <a:pt x="327" y="317"/>
                  <a:pt x="327" y="315"/>
                </a:cubicBezTo>
                <a:cubicBezTo>
                  <a:pt x="327" y="83"/>
                  <a:pt x="327" y="83"/>
                  <a:pt x="327" y="83"/>
                </a:cubicBezTo>
                <a:cubicBezTo>
                  <a:pt x="327" y="82"/>
                  <a:pt x="327" y="81"/>
                  <a:pt x="326" y="80"/>
                </a:cubicBezTo>
                <a:close/>
                <a:moveTo>
                  <a:pt x="240" y="389"/>
                </a:moveTo>
                <a:cubicBezTo>
                  <a:pt x="10" y="382"/>
                  <a:pt x="10" y="382"/>
                  <a:pt x="10" y="382"/>
                </a:cubicBezTo>
                <a:cubicBezTo>
                  <a:pt x="10" y="16"/>
                  <a:pt x="10" y="16"/>
                  <a:pt x="10" y="16"/>
                </a:cubicBezTo>
                <a:cubicBezTo>
                  <a:pt x="240" y="10"/>
                  <a:pt x="240" y="10"/>
                  <a:pt x="240" y="10"/>
                </a:cubicBezTo>
                <a:lnTo>
                  <a:pt x="240" y="389"/>
                </a:lnTo>
                <a:close/>
                <a:moveTo>
                  <a:pt x="318" y="313"/>
                </a:moveTo>
                <a:cubicBezTo>
                  <a:pt x="249" y="382"/>
                  <a:pt x="249" y="382"/>
                  <a:pt x="249" y="38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318" y="85"/>
                  <a:pt x="318" y="85"/>
                  <a:pt x="318" y="85"/>
                </a:cubicBezTo>
                <a:lnTo>
                  <a:pt x="318" y="313"/>
                </a:lnTo>
                <a:close/>
                <a:moveTo>
                  <a:pt x="50" y="175"/>
                </a:moveTo>
                <a:cubicBezTo>
                  <a:pt x="50" y="175"/>
                  <a:pt x="50" y="175"/>
                  <a:pt x="50" y="175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200" y="175"/>
                  <a:pt x="202" y="173"/>
                  <a:pt x="202" y="170"/>
                </a:cubicBezTo>
                <a:cubicBezTo>
                  <a:pt x="202" y="111"/>
                  <a:pt x="202" y="111"/>
                  <a:pt x="202" y="111"/>
                </a:cubicBezTo>
                <a:cubicBezTo>
                  <a:pt x="202" y="52"/>
                  <a:pt x="202" y="52"/>
                  <a:pt x="202" y="52"/>
                </a:cubicBezTo>
                <a:cubicBezTo>
                  <a:pt x="202" y="51"/>
                  <a:pt x="201" y="50"/>
                  <a:pt x="200" y="49"/>
                </a:cubicBezTo>
                <a:cubicBezTo>
                  <a:pt x="199" y="48"/>
                  <a:pt x="198" y="48"/>
                  <a:pt x="197" y="48"/>
                </a:cubicBezTo>
                <a:cubicBezTo>
                  <a:pt x="50" y="51"/>
                  <a:pt x="50" y="51"/>
                  <a:pt x="50" y="51"/>
                </a:cubicBezTo>
                <a:cubicBezTo>
                  <a:pt x="47" y="51"/>
                  <a:pt x="45" y="53"/>
                  <a:pt x="45" y="55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45" y="171"/>
                  <a:pt x="45" y="171"/>
                  <a:pt x="45" y="171"/>
                </a:cubicBezTo>
                <a:cubicBezTo>
                  <a:pt x="45" y="172"/>
                  <a:pt x="46" y="173"/>
                  <a:pt x="46" y="174"/>
                </a:cubicBezTo>
                <a:cubicBezTo>
                  <a:pt x="47" y="175"/>
                  <a:pt x="49" y="175"/>
                  <a:pt x="50" y="175"/>
                </a:cubicBezTo>
                <a:close/>
                <a:moveTo>
                  <a:pt x="54" y="60"/>
                </a:moveTo>
                <a:cubicBezTo>
                  <a:pt x="192" y="57"/>
                  <a:pt x="192" y="57"/>
                  <a:pt x="192" y="57"/>
                </a:cubicBezTo>
                <a:cubicBezTo>
                  <a:pt x="192" y="107"/>
                  <a:pt x="192" y="107"/>
                  <a:pt x="192" y="107"/>
                </a:cubicBezTo>
                <a:cubicBezTo>
                  <a:pt x="54" y="108"/>
                  <a:pt x="54" y="108"/>
                  <a:pt x="54" y="108"/>
                </a:cubicBezTo>
                <a:lnTo>
                  <a:pt x="54" y="60"/>
                </a:lnTo>
                <a:close/>
                <a:moveTo>
                  <a:pt x="54" y="118"/>
                </a:moveTo>
                <a:cubicBezTo>
                  <a:pt x="192" y="116"/>
                  <a:pt x="192" y="116"/>
                  <a:pt x="192" y="116"/>
                </a:cubicBezTo>
                <a:cubicBezTo>
                  <a:pt x="192" y="165"/>
                  <a:pt x="192" y="165"/>
                  <a:pt x="192" y="165"/>
                </a:cubicBezTo>
                <a:cubicBezTo>
                  <a:pt x="54" y="166"/>
                  <a:pt x="54" y="166"/>
                  <a:pt x="54" y="166"/>
                </a:cubicBezTo>
                <a:lnTo>
                  <a:pt x="54" y="118"/>
                </a:lnTo>
                <a:close/>
                <a:moveTo>
                  <a:pt x="123" y="224"/>
                </a:moveTo>
                <a:cubicBezTo>
                  <a:pt x="107" y="224"/>
                  <a:pt x="95" y="236"/>
                  <a:pt x="95" y="251"/>
                </a:cubicBezTo>
                <a:cubicBezTo>
                  <a:pt x="95" y="266"/>
                  <a:pt x="107" y="278"/>
                  <a:pt x="123" y="278"/>
                </a:cubicBezTo>
                <a:cubicBezTo>
                  <a:pt x="123" y="278"/>
                  <a:pt x="123" y="278"/>
                  <a:pt x="123" y="278"/>
                </a:cubicBezTo>
                <a:cubicBezTo>
                  <a:pt x="138" y="278"/>
                  <a:pt x="150" y="266"/>
                  <a:pt x="150" y="251"/>
                </a:cubicBezTo>
                <a:cubicBezTo>
                  <a:pt x="150" y="236"/>
                  <a:pt x="138" y="224"/>
                  <a:pt x="123" y="224"/>
                </a:cubicBezTo>
                <a:close/>
                <a:moveTo>
                  <a:pt x="123" y="269"/>
                </a:moveTo>
                <a:cubicBezTo>
                  <a:pt x="123" y="274"/>
                  <a:pt x="123" y="274"/>
                  <a:pt x="123" y="274"/>
                </a:cubicBezTo>
                <a:cubicBezTo>
                  <a:pt x="123" y="269"/>
                  <a:pt x="123" y="269"/>
                  <a:pt x="123" y="269"/>
                </a:cubicBezTo>
                <a:cubicBezTo>
                  <a:pt x="113" y="269"/>
                  <a:pt x="105" y="261"/>
                  <a:pt x="105" y="251"/>
                </a:cubicBezTo>
                <a:cubicBezTo>
                  <a:pt x="105" y="241"/>
                  <a:pt x="113" y="233"/>
                  <a:pt x="123" y="233"/>
                </a:cubicBezTo>
                <a:cubicBezTo>
                  <a:pt x="133" y="234"/>
                  <a:pt x="141" y="242"/>
                  <a:pt x="141" y="251"/>
                </a:cubicBezTo>
                <a:cubicBezTo>
                  <a:pt x="141" y="261"/>
                  <a:pt x="133" y="269"/>
                  <a:pt x="123" y="269"/>
                </a:cubicBezTo>
                <a:close/>
                <a:moveTo>
                  <a:pt x="123" y="288"/>
                </a:moveTo>
                <a:cubicBezTo>
                  <a:pt x="122" y="288"/>
                  <a:pt x="122" y="288"/>
                  <a:pt x="122" y="288"/>
                </a:cubicBezTo>
                <a:cubicBezTo>
                  <a:pt x="107" y="288"/>
                  <a:pt x="95" y="300"/>
                  <a:pt x="95" y="314"/>
                </a:cubicBezTo>
                <a:cubicBezTo>
                  <a:pt x="95" y="329"/>
                  <a:pt x="107" y="341"/>
                  <a:pt x="123" y="342"/>
                </a:cubicBezTo>
                <a:cubicBezTo>
                  <a:pt x="123" y="342"/>
                  <a:pt x="123" y="342"/>
                  <a:pt x="123" y="342"/>
                </a:cubicBezTo>
                <a:cubicBezTo>
                  <a:pt x="138" y="342"/>
                  <a:pt x="150" y="330"/>
                  <a:pt x="150" y="315"/>
                </a:cubicBezTo>
                <a:cubicBezTo>
                  <a:pt x="150" y="300"/>
                  <a:pt x="138" y="288"/>
                  <a:pt x="123" y="288"/>
                </a:cubicBezTo>
                <a:close/>
                <a:moveTo>
                  <a:pt x="123" y="332"/>
                </a:moveTo>
                <a:cubicBezTo>
                  <a:pt x="123" y="332"/>
                  <a:pt x="123" y="332"/>
                  <a:pt x="123" y="332"/>
                </a:cubicBezTo>
                <a:cubicBezTo>
                  <a:pt x="113" y="332"/>
                  <a:pt x="105" y="324"/>
                  <a:pt x="105" y="314"/>
                </a:cubicBezTo>
                <a:cubicBezTo>
                  <a:pt x="105" y="305"/>
                  <a:pt x="113" y="297"/>
                  <a:pt x="123" y="297"/>
                </a:cubicBezTo>
                <a:cubicBezTo>
                  <a:pt x="123" y="297"/>
                  <a:pt x="123" y="297"/>
                  <a:pt x="123" y="297"/>
                </a:cubicBezTo>
                <a:cubicBezTo>
                  <a:pt x="133" y="297"/>
                  <a:pt x="141" y="305"/>
                  <a:pt x="141" y="315"/>
                </a:cubicBezTo>
                <a:cubicBezTo>
                  <a:pt x="141" y="325"/>
                  <a:pt x="133" y="332"/>
                  <a:pt x="123" y="332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0FA7B8A-D383-4F45-A10C-2ED54EF33E71}"/>
              </a:ext>
            </a:extLst>
          </p:cNvPr>
          <p:cNvGrpSpPr/>
          <p:nvPr/>
        </p:nvGrpSpPr>
        <p:grpSpPr>
          <a:xfrm>
            <a:off x="3407704" y="2841224"/>
            <a:ext cx="937924" cy="914402"/>
            <a:chOff x="3341467" y="2008629"/>
            <a:chExt cx="937924" cy="914402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08EBA659-72B0-49F4-AD68-3C98DE092E09}"/>
                </a:ext>
              </a:extLst>
            </p:cNvPr>
            <p:cNvSpPr/>
            <p:nvPr/>
          </p:nvSpPr>
          <p:spPr>
            <a:xfrm>
              <a:off x="3341468" y="2008631"/>
              <a:ext cx="937923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69DC366-1E35-4C37-A40C-671D6EF21488}"/>
                </a:ext>
              </a:extLst>
            </p:cNvPr>
            <p:cNvSpPr/>
            <p:nvPr/>
          </p:nvSpPr>
          <p:spPr>
            <a:xfrm>
              <a:off x="3341467" y="2008629"/>
              <a:ext cx="175956" cy="9144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reeform 43">
            <a:extLst>
              <a:ext uri="{FF2B5EF4-FFF2-40B4-BE49-F238E27FC236}">
                <a16:creationId xmlns:a16="http://schemas.microsoft.com/office/drawing/2014/main" id="{44110092-12B1-4746-BCE9-A237FE575675}"/>
              </a:ext>
            </a:extLst>
          </p:cNvPr>
          <p:cNvSpPr>
            <a:spLocks noEditPoints="1"/>
          </p:cNvSpPr>
          <p:nvPr/>
        </p:nvSpPr>
        <p:spPr bwMode="auto">
          <a:xfrm>
            <a:off x="3520529" y="2948846"/>
            <a:ext cx="697203" cy="699158"/>
          </a:xfrm>
          <a:custGeom>
            <a:avLst/>
            <a:gdLst>
              <a:gd name="T0" fmla="*/ 311 w 453"/>
              <a:gd name="T1" fmla="*/ 43 h 454"/>
              <a:gd name="T2" fmla="*/ 354 w 453"/>
              <a:gd name="T3" fmla="*/ 77 h 454"/>
              <a:gd name="T4" fmla="*/ 448 w 453"/>
              <a:gd name="T5" fmla="*/ 177 h 454"/>
              <a:gd name="T6" fmla="*/ 304 w 453"/>
              <a:gd name="T7" fmla="*/ 122 h 454"/>
              <a:gd name="T8" fmla="*/ 185 w 453"/>
              <a:gd name="T9" fmla="*/ 185 h 454"/>
              <a:gd name="T10" fmla="*/ 97 w 453"/>
              <a:gd name="T11" fmla="*/ 96 h 454"/>
              <a:gd name="T12" fmla="*/ 4 w 453"/>
              <a:gd name="T13" fmla="*/ 204 h 454"/>
              <a:gd name="T14" fmla="*/ 51 w 453"/>
              <a:gd name="T15" fmla="*/ 436 h 454"/>
              <a:gd name="T16" fmla="*/ 100 w 453"/>
              <a:gd name="T17" fmla="*/ 342 h 454"/>
              <a:gd name="T18" fmla="*/ 149 w 453"/>
              <a:gd name="T19" fmla="*/ 437 h 454"/>
              <a:gd name="T20" fmla="*/ 157 w 453"/>
              <a:gd name="T21" fmla="*/ 219 h 454"/>
              <a:gd name="T22" fmla="*/ 237 w 453"/>
              <a:gd name="T23" fmla="*/ 252 h 454"/>
              <a:gd name="T24" fmla="*/ 303 w 453"/>
              <a:gd name="T25" fmla="*/ 436 h 454"/>
              <a:gd name="T26" fmla="*/ 353 w 453"/>
              <a:gd name="T27" fmla="*/ 342 h 454"/>
              <a:gd name="T28" fmla="*/ 402 w 453"/>
              <a:gd name="T29" fmla="*/ 437 h 454"/>
              <a:gd name="T30" fmla="*/ 418 w 453"/>
              <a:gd name="T31" fmla="*/ 277 h 454"/>
              <a:gd name="T32" fmla="*/ 220 w 453"/>
              <a:gd name="T33" fmla="*/ 243 h 454"/>
              <a:gd name="T34" fmla="*/ 137 w 453"/>
              <a:gd name="T35" fmla="*/ 145 h 454"/>
              <a:gd name="T36" fmla="*/ 133 w 453"/>
              <a:gd name="T37" fmla="*/ 185 h 454"/>
              <a:gd name="T38" fmla="*/ 140 w 453"/>
              <a:gd name="T39" fmla="*/ 436 h 454"/>
              <a:gd name="T40" fmla="*/ 105 w 453"/>
              <a:gd name="T41" fmla="*/ 281 h 454"/>
              <a:gd name="T42" fmla="*/ 72 w 453"/>
              <a:gd name="T43" fmla="*/ 444 h 454"/>
              <a:gd name="T44" fmla="*/ 61 w 453"/>
              <a:gd name="T45" fmla="*/ 386 h 454"/>
              <a:gd name="T46" fmla="*/ 62 w 453"/>
              <a:gd name="T47" fmla="*/ 249 h 454"/>
              <a:gd name="T48" fmla="*/ 35 w 453"/>
              <a:gd name="T49" fmla="*/ 193 h 454"/>
              <a:gd name="T50" fmla="*/ 53 w 453"/>
              <a:gd name="T51" fmla="*/ 252 h 454"/>
              <a:gd name="T52" fmla="*/ 53 w 453"/>
              <a:gd name="T53" fmla="*/ 276 h 454"/>
              <a:gd name="T54" fmla="*/ 47 w 453"/>
              <a:gd name="T55" fmla="*/ 128 h 454"/>
              <a:gd name="T56" fmla="*/ 141 w 453"/>
              <a:gd name="T57" fmla="*/ 127 h 454"/>
              <a:gd name="T58" fmla="*/ 222 w 453"/>
              <a:gd name="T59" fmla="*/ 225 h 454"/>
              <a:gd name="T60" fmla="*/ 53 w 453"/>
              <a:gd name="T61" fmla="*/ 183 h 454"/>
              <a:gd name="T62" fmla="*/ 440 w 453"/>
              <a:gd name="T63" fmla="*/ 201 h 454"/>
              <a:gd name="T64" fmla="*/ 394 w 453"/>
              <a:gd name="T65" fmla="*/ 267 h 454"/>
              <a:gd name="T66" fmla="*/ 407 w 453"/>
              <a:gd name="T67" fmla="*/ 232 h 454"/>
              <a:gd name="T68" fmla="*/ 393 w 453"/>
              <a:gd name="T69" fmla="*/ 165 h 454"/>
              <a:gd name="T70" fmla="*/ 385 w 453"/>
              <a:gd name="T71" fmla="*/ 265 h 454"/>
              <a:gd name="T72" fmla="*/ 392 w 453"/>
              <a:gd name="T73" fmla="*/ 436 h 454"/>
              <a:gd name="T74" fmla="*/ 357 w 453"/>
              <a:gd name="T75" fmla="*/ 281 h 454"/>
              <a:gd name="T76" fmla="*/ 325 w 453"/>
              <a:gd name="T77" fmla="*/ 444 h 454"/>
              <a:gd name="T78" fmla="*/ 314 w 453"/>
              <a:gd name="T79" fmla="*/ 392 h 454"/>
              <a:gd name="T80" fmla="*/ 320 w 453"/>
              <a:gd name="T81" fmla="*/ 150 h 454"/>
              <a:gd name="T82" fmla="*/ 310 w 453"/>
              <a:gd name="T83" fmla="*/ 183 h 454"/>
              <a:gd name="T84" fmla="*/ 236 w 453"/>
              <a:gd name="T85" fmla="*/ 223 h 454"/>
              <a:gd name="T86" fmla="*/ 312 w 453"/>
              <a:gd name="T87" fmla="*/ 127 h 454"/>
              <a:gd name="T88" fmla="*/ 406 w 453"/>
              <a:gd name="T89" fmla="*/ 128 h 454"/>
              <a:gd name="T90" fmla="*/ 409 w 453"/>
              <a:gd name="T91" fmla="*/ 196 h 454"/>
              <a:gd name="T92" fmla="*/ 142 w 453"/>
              <a:gd name="T93" fmla="*/ 43 h 454"/>
              <a:gd name="T94" fmla="*/ 99 w 453"/>
              <a:gd name="T95" fmla="*/ 9 h 454"/>
              <a:gd name="T96" fmla="*/ 99 w 453"/>
              <a:gd name="T97" fmla="*/ 9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53" h="454">
                <a:moveTo>
                  <a:pt x="354" y="86"/>
                </a:moveTo>
                <a:cubicBezTo>
                  <a:pt x="378" y="86"/>
                  <a:pt x="398" y="67"/>
                  <a:pt x="398" y="43"/>
                </a:cubicBezTo>
                <a:cubicBezTo>
                  <a:pt x="398" y="19"/>
                  <a:pt x="378" y="0"/>
                  <a:pt x="354" y="0"/>
                </a:cubicBezTo>
                <a:cubicBezTo>
                  <a:pt x="330" y="0"/>
                  <a:pt x="311" y="19"/>
                  <a:pt x="311" y="43"/>
                </a:cubicBezTo>
                <a:cubicBezTo>
                  <a:pt x="311" y="67"/>
                  <a:pt x="330" y="86"/>
                  <a:pt x="354" y="86"/>
                </a:cubicBezTo>
                <a:close/>
                <a:moveTo>
                  <a:pt x="354" y="9"/>
                </a:moveTo>
                <a:cubicBezTo>
                  <a:pt x="373" y="9"/>
                  <a:pt x="388" y="24"/>
                  <a:pt x="388" y="43"/>
                </a:cubicBezTo>
                <a:cubicBezTo>
                  <a:pt x="388" y="62"/>
                  <a:pt x="373" y="77"/>
                  <a:pt x="354" y="77"/>
                </a:cubicBezTo>
                <a:cubicBezTo>
                  <a:pt x="336" y="77"/>
                  <a:pt x="320" y="62"/>
                  <a:pt x="320" y="43"/>
                </a:cubicBezTo>
                <a:cubicBezTo>
                  <a:pt x="320" y="24"/>
                  <a:pt x="336" y="9"/>
                  <a:pt x="354" y="9"/>
                </a:cubicBezTo>
                <a:close/>
                <a:moveTo>
                  <a:pt x="448" y="177"/>
                </a:moveTo>
                <a:cubicBezTo>
                  <a:pt x="448" y="177"/>
                  <a:pt x="448" y="177"/>
                  <a:pt x="448" y="177"/>
                </a:cubicBezTo>
                <a:cubicBezTo>
                  <a:pt x="414" y="123"/>
                  <a:pt x="414" y="123"/>
                  <a:pt x="414" y="123"/>
                </a:cubicBezTo>
                <a:cubicBezTo>
                  <a:pt x="401" y="104"/>
                  <a:pt x="393" y="96"/>
                  <a:pt x="356" y="96"/>
                </a:cubicBezTo>
                <a:cubicBezTo>
                  <a:pt x="356" y="96"/>
                  <a:pt x="356" y="96"/>
                  <a:pt x="356" y="96"/>
                </a:cubicBezTo>
                <a:cubicBezTo>
                  <a:pt x="319" y="96"/>
                  <a:pt x="309" y="113"/>
                  <a:pt x="304" y="122"/>
                </a:cubicBezTo>
                <a:cubicBezTo>
                  <a:pt x="304" y="122"/>
                  <a:pt x="304" y="122"/>
                  <a:pt x="304" y="122"/>
                </a:cubicBezTo>
                <a:cubicBezTo>
                  <a:pt x="297" y="136"/>
                  <a:pt x="272" y="179"/>
                  <a:pt x="268" y="185"/>
                </a:cubicBezTo>
                <a:cubicBezTo>
                  <a:pt x="263" y="188"/>
                  <a:pt x="240" y="206"/>
                  <a:pt x="226" y="217"/>
                </a:cubicBezTo>
                <a:cubicBezTo>
                  <a:pt x="216" y="209"/>
                  <a:pt x="198" y="195"/>
                  <a:pt x="185" y="185"/>
                </a:cubicBezTo>
                <a:cubicBezTo>
                  <a:pt x="181" y="179"/>
                  <a:pt x="156" y="136"/>
                  <a:pt x="149" y="122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43" y="113"/>
                  <a:pt x="134" y="96"/>
                  <a:pt x="97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60" y="96"/>
                  <a:pt x="52" y="104"/>
                  <a:pt x="39" y="123"/>
                </a:cubicBezTo>
                <a:cubicBezTo>
                  <a:pt x="5" y="177"/>
                  <a:pt x="5" y="177"/>
                  <a:pt x="5" y="177"/>
                </a:cubicBezTo>
                <a:cubicBezTo>
                  <a:pt x="5" y="177"/>
                  <a:pt x="5" y="177"/>
                  <a:pt x="5" y="177"/>
                </a:cubicBezTo>
                <a:cubicBezTo>
                  <a:pt x="0" y="186"/>
                  <a:pt x="0" y="195"/>
                  <a:pt x="4" y="204"/>
                </a:cubicBezTo>
                <a:cubicBezTo>
                  <a:pt x="35" y="277"/>
                  <a:pt x="35" y="277"/>
                  <a:pt x="35" y="277"/>
                </a:cubicBezTo>
                <a:cubicBezTo>
                  <a:pt x="38" y="282"/>
                  <a:pt x="44" y="286"/>
                  <a:pt x="50" y="286"/>
                </a:cubicBezTo>
                <a:cubicBezTo>
                  <a:pt x="51" y="286"/>
                  <a:pt x="52" y="286"/>
                  <a:pt x="52" y="286"/>
                </a:cubicBezTo>
                <a:cubicBezTo>
                  <a:pt x="52" y="404"/>
                  <a:pt x="51" y="433"/>
                  <a:pt x="51" y="436"/>
                </a:cubicBezTo>
                <a:cubicBezTo>
                  <a:pt x="51" y="436"/>
                  <a:pt x="51" y="436"/>
                  <a:pt x="51" y="437"/>
                </a:cubicBezTo>
                <a:cubicBezTo>
                  <a:pt x="52" y="447"/>
                  <a:pt x="62" y="454"/>
                  <a:pt x="72" y="454"/>
                </a:cubicBezTo>
                <a:cubicBezTo>
                  <a:pt x="83" y="454"/>
                  <a:pt x="92" y="446"/>
                  <a:pt x="93" y="436"/>
                </a:cubicBezTo>
                <a:cubicBezTo>
                  <a:pt x="100" y="342"/>
                  <a:pt x="100" y="342"/>
                  <a:pt x="100" y="342"/>
                </a:cubicBezTo>
                <a:cubicBezTo>
                  <a:pt x="108" y="436"/>
                  <a:pt x="108" y="436"/>
                  <a:pt x="108" y="436"/>
                </a:cubicBezTo>
                <a:cubicBezTo>
                  <a:pt x="108" y="446"/>
                  <a:pt x="117" y="454"/>
                  <a:pt x="128" y="454"/>
                </a:cubicBezTo>
                <a:cubicBezTo>
                  <a:pt x="128" y="454"/>
                  <a:pt x="128" y="454"/>
                  <a:pt x="129" y="454"/>
                </a:cubicBezTo>
                <a:cubicBezTo>
                  <a:pt x="139" y="454"/>
                  <a:pt x="148" y="446"/>
                  <a:pt x="149" y="437"/>
                </a:cubicBezTo>
                <a:cubicBezTo>
                  <a:pt x="149" y="436"/>
                  <a:pt x="149" y="436"/>
                  <a:pt x="149" y="436"/>
                </a:cubicBezTo>
                <a:cubicBezTo>
                  <a:pt x="149" y="430"/>
                  <a:pt x="146" y="298"/>
                  <a:pt x="143" y="200"/>
                </a:cubicBezTo>
                <a:cubicBezTo>
                  <a:pt x="156" y="218"/>
                  <a:pt x="156" y="218"/>
                  <a:pt x="156" y="218"/>
                </a:cubicBezTo>
                <a:cubicBezTo>
                  <a:pt x="156" y="218"/>
                  <a:pt x="157" y="219"/>
                  <a:pt x="157" y="219"/>
                </a:cubicBezTo>
                <a:cubicBezTo>
                  <a:pt x="215" y="251"/>
                  <a:pt x="215" y="251"/>
                  <a:pt x="215" y="251"/>
                </a:cubicBezTo>
                <a:cubicBezTo>
                  <a:pt x="219" y="254"/>
                  <a:pt x="223" y="254"/>
                  <a:pt x="226" y="253"/>
                </a:cubicBezTo>
                <a:cubicBezTo>
                  <a:pt x="227" y="254"/>
                  <a:pt x="229" y="254"/>
                  <a:pt x="230" y="254"/>
                </a:cubicBezTo>
                <a:cubicBezTo>
                  <a:pt x="232" y="254"/>
                  <a:pt x="235" y="253"/>
                  <a:pt x="237" y="252"/>
                </a:cubicBezTo>
                <a:cubicBezTo>
                  <a:pt x="295" y="219"/>
                  <a:pt x="295" y="219"/>
                  <a:pt x="295" y="219"/>
                </a:cubicBezTo>
                <a:cubicBezTo>
                  <a:pt x="296" y="219"/>
                  <a:pt x="297" y="218"/>
                  <a:pt x="297" y="218"/>
                </a:cubicBezTo>
                <a:cubicBezTo>
                  <a:pt x="310" y="200"/>
                  <a:pt x="310" y="200"/>
                  <a:pt x="310" y="200"/>
                </a:cubicBezTo>
                <a:cubicBezTo>
                  <a:pt x="307" y="298"/>
                  <a:pt x="304" y="430"/>
                  <a:pt x="303" y="436"/>
                </a:cubicBezTo>
                <a:cubicBezTo>
                  <a:pt x="303" y="436"/>
                  <a:pt x="303" y="436"/>
                  <a:pt x="303" y="437"/>
                </a:cubicBezTo>
                <a:cubicBezTo>
                  <a:pt x="305" y="447"/>
                  <a:pt x="314" y="454"/>
                  <a:pt x="325" y="454"/>
                </a:cubicBezTo>
                <a:cubicBezTo>
                  <a:pt x="336" y="454"/>
                  <a:pt x="345" y="446"/>
                  <a:pt x="345" y="436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60" y="436"/>
                  <a:pt x="360" y="436"/>
                  <a:pt x="360" y="436"/>
                </a:cubicBezTo>
                <a:cubicBezTo>
                  <a:pt x="361" y="446"/>
                  <a:pt x="369" y="454"/>
                  <a:pt x="380" y="454"/>
                </a:cubicBezTo>
                <a:cubicBezTo>
                  <a:pt x="381" y="454"/>
                  <a:pt x="381" y="454"/>
                  <a:pt x="381" y="454"/>
                </a:cubicBezTo>
                <a:cubicBezTo>
                  <a:pt x="392" y="454"/>
                  <a:pt x="401" y="446"/>
                  <a:pt x="402" y="437"/>
                </a:cubicBezTo>
                <a:cubicBezTo>
                  <a:pt x="402" y="436"/>
                  <a:pt x="402" y="436"/>
                  <a:pt x="402" y="436"/>
                </a:cubicBezTo>
                <a:cubicBezTo>
                  <a:pt x="402" y="433"/>
                  <a:pt x="401" y="404"/>
                  <a:pt x="400" y="286"/>
                </a:cubicBezTo>
                <a:cubicBezTo>
                  <a:pt x="401" y="286"/>
                  <a:pt x="402" y="286"/>
                  <a:pt x="403" y="286"/>
                </a:cubicBezTo>
                <a:cubicBezTo>
                  <a:pt x="409" y="286"/>
                  <a:pt x="415" y="282"/>
                  <a:pt x="418" y="277"/>
                </a:cubicBezTo>
                <a:cubicBezTo>
                  <a:pt x="449" y="204"/>
                  <a:pt x="449" y="204"/>
                  <a:pt x="449" y="204"/>
                </a:cubicBezTo>
                <a:cubicBezTo>
                  <a:pt x="453" y="195"/>
                  <a:pt x="452" y="186"/>
                  <a:pt x="448" y="177"/>
                </a:cubicBezTo>
                <a:close/>
                <a:moveTo>
                  <a:pt x="230" y="241"/>
                </a:moveTo>
                <a:cubicBezTo>
                  <a:pt x="227" y="244"/>
                  <a:pt x="223" y="245"/>
                  <a:pt x="220" y="243"/>
                </a:cubicBezTo>
                <a:cubicBezTo>
                  <a:pt x="163" y="211"/>
                  <a:pt x="163" y="211"/>
                  <a:pt x="163" y="211"/>
                </a:cubicBezTo>
                <a:cubicBezTo>
                  <a:pt x="143" y="183"/>
                  <a:pt x="143" y="183"/>
                  <a:pt x="143" y="183"/>
                </a:cubicBezTo>
                <a:cubicBezTo>
                  <a:pt x="142" y="171"/>
                  <a:pt x="142" y="160"/>
                  <a:pt x="142" y="150"/>
                </a:cubicBezTo>
                <a:cubicBezTo>
                  <a:pt x="142" y="147"/>
                  <a:pt x="140" y="145"/>
                  <a:pt x="137" y="145"/>
                </a:cubicBezTo>
                <a:cubicBezTo>
                  <a:pt x="137" y="145"/>
                  <a:pt x="137" y="145"/>
                  <a:pt x="137" y="145"/>
                </a:cubicBezTo>
                <a:cubicBezTo>
                  <a:pt x="134" y="145"/>
                  <a:pt x="132" y="148"/>
                  <a:pt x="132" y="150"/>
                </a:cubicBezTo>
                <a:cubicBezTo>
                  <a:pt x="132" y="150"/>
                  <a:pt x="133" y="164"/>
                  <a:pt x="133" y="185"/>
                </a:cubicBezTo>
                <a:cubicBezTo>
                  <a:pt x="133" y="185"/>
                  <a:pt x="133" y="185"/>
                  <a:pt x="133" y="185"/>
                </a:cubicBezTo>
                <a:cubicBezTo>
                  <a:pt x="134" y="213"/>
                  <a:pt x="135" y="253"/>
                  <a:pt x="136" y="293"/>
                </a:cubicBezTo>
                <a:cubicBezTo>
                  <a:pt x="137" y="329"/>
                  <a:pt x="138" y="365"/>
                  <a:pt x="139" y="392"/>
                </a:cubicBezTo>
                <a:cubicBezTo>
                  <a:pt x="139" y="405"/>
                  <a:pt x="139" y="416"/>
                  <a:pt x="140" y="424"/>
                </a:cubicBezTo>
                <a:cubicBezTo>
                  <a:pt x="140" y="430"/>
                  <a:pt x="140" y="433"/>
                  <a:pt x="140" y="436"/>
                </a:cubicBezTo>
                <a:cubicBezTo>
                  <a:pt x="140" y="436"/>
                  <a:pt x="140" y="436"/>
                  <a:pt x="140" y="436"/>
                </a:cubicBezTo>
                <a:cubicBezTo>
                  <a:pt x="140" y="441"/>
                  <a:pt x="134" y="445"/>
                  <a:pt x="128" y="444"/>
                </a:cubicBezTo>
                <a:cubicBezTo>
                  <a:pt x="122" y="444"/>
                  <a:pt x="117" y="440"/>
                  <a:pt x="117" y="435"/>
                </a:cubicBezTo>
                <a:cubicBezTo>
                  <a:pt x="105" y="281"/>
                  <a:pt x="105" y="281"/>
                  <a:pt x="105" y="281"/>
                </a:cubicBezTo>
                <a:cubicBezTo>
                  <a:pt x="105" y="279"/>
                  <a:pt x="103" y="277"/>
                  <a:pt x="100" y="277"/>
                </a:cubicBezTo>
                <a:cubicBezTo>
                  <a:pt x="98" y="277"/>
                  <a:pt x="96" y="279"/>
                  <a:pt x="96" y="281"/>
                </a:cubicBezTo>
                <a:cubicBezTo>
                  <a:pt x="84" y="435"/>
                  <a:pt x="84" y="435"/>
                  <a:pt x="84" y="435"/>
                </a:cubicBezTo>
                <a:cubicBezTo>
                  <a:pt x="83" y="440"/>
                  <a:pt x="78" y="444"/>
                  <a:pt x="72" y="444"/>
                </a:cubicBezTo>
                <a:cubicBezTo>
                  <a:pt x="66" y="445"/>
                  <a:pt x="61" y="441"/>
                  <a:pt x="60" y="436"/>
                </a:cubicBezTo>
                <a:cubicBezTo>
                  <a:pt x="60" y="436"/>
                  <a:pt x="60" y="436"/>
                  <a:pt x="60" y="436"/>
                </a:cubicBezTo>
                <a:cubicBezTo>
                  <a:pt x="61" y="433"/>
                  <a:pt x="61" y="429"/>
                  <a:pt x="61" y="422"/>
                </a:cubicBezTo>
                <a:cubicBezTo>
                  <a:pt x="61" y="413"/>
                  <a:pt x="61" y="401"/>
                  <a:pt x="61" y="386"/>
                </a:cubicBezTo>
                <a:cubicBezTo>
                  <a:pt x="61" y="357"/>
                  <a:pt x="62" y="318"/>
                  <a:pt x="62" y="281"/>
                </a:cubicBezTo>
                <a:cubicBezTo>
                  <a:pt x="67" y="277"/>
                  <a:pt x="69" y="271"/>
                  <a:pt x="67" y="265"/>
                </a:cubicBezTo>
                <a:cubicBezTo>
                  <a:pt x="67" y="265"/>
                  <a:pt x="67" y="265"/>
                  <a:pt x="67" y="264"/>
                </a:cubicBezTo>
                <a:cubicBezTo>
                  <a:pt x="67" y="263"/>
                  <a:pt x="65" y="258"/>
                  <a:pt x="62" y="249"/>
                </a:cubicBezTo>
                <a:cubicBezTo>
                  <a:pt x="63" y="197"/>
                  <a:pt x="63" y="169"/>
                  <a:pt x="63" y="169"/>
                </a:cubicBezTo>
                <a:cubicBezTo>
                  <a:pt x="63" y="167"/>
                  <a:pt x="61" y="165"/>
                  <a:pt x="59" y="165"/>
                </a:cubicBezTo>
                <a:cubicBezTo>
                  <a:pt x="58" y="164"/>
                  <a:pt x="55" y="165"/>
                  <a:pt x="54" y="166"/>
                </a:cubicBezTo>
                <a:cubicBezTo>
                  <a:pt x="35" y="193"/>
                  <a:pt x="35" y="193"/>
                  <a:pt x="35" y="193"/>
                </a:cubicBezTo>
                <a:cubicBezTo>
                  <a:pt x="34" y="194"/>
                  <a:pt x="34" y="195"/>
                  <a:pt x="34" y="197"/>
                </a:cubicBezTo>
                <a:cubicBezTo>
                  <a:pt x="34" y="197"/>
                  <a:pt x="40" y="215"/>
                  <a:pt x="46" y="232"/>
                </a:cubicBezTo>
                <a:cubicBezTo>
                  <a:pt x="49" y="239"/>
                  <a:pt x="51" y="246"/>
                  <a:pt x="53" y="252"/>
                </a:cubicBezTo>
                <a:cubicBezTo>
                  <a:pt x="53" y="252"/>
                  <a:pt x="53" y="252"/>
                  <a:pt x="53" y="252"/>
                </a:cubicBezTo>
                <a:cubicBezTo>
                  <a:pt x="54" y="254"/>
                  <a:pt x="54" y="255"/>
                  <a:pt x="55" y="257"/>
                </a:cubicBezTo>
                <a:cubicBezTo>
                  <a:pt x="56" y="262"/>
                  <a:pt x="58" y="265"/>
                  <a:pt x="59" y="267"/>
                </a:cubicBezTo>
                <a:cubicBezTo>
                  <a:pt x="58" y="267"/>
                  <a:pt x="58" y="267"/>
                  <a:pt x="58" y="267"/>
                </a:cubicBezTo>
                <a:cubicBezTo>
                  <a:pt x="59" y="271"/>
                  <a:pt x="57" y="274"/>
                  <a:pt x="53" y="276"/>
                </a:cubicBezTo>
                <a:cubicBezTo>
                  <a:pt x="49" y="277"/>
                  <a:pt x="45" y="276"/>
                  <a:pt x="44" y="273"/>
                </a:cubicBezTo>
                <a:cubicBezTo>
                  <a:pt x="12" y="201"/>
                  <a:pt x="12" y="201"/>
                  <a:pt x="12" y="201"/>
                </a:cubicBezTo>
                <a:cubicBezTo>
                  <a:pt x="10" y="194"/>
                  <a:pt x="10" y="188"/>
                  <a:pt x="13" y="182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58" y="112"/>
                  <a:pt x="63" y="105"/>
                  <a:pt x="97" y="105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128" y="105"/>
                  <a:pt x="136" y="118"/>
                  <a:pt x="140" y="126"/>
                </a:cubicBezTo>
                <a:cubicBezTo>
                  <a:pt x="141" y="127"/>
                  <a:pt x="141" y="127"/>
                  <a:pt x="141" y="127"/>
                </a:cubicBezTo>
                <a:cubicBezTo>
                  <a:pt x="149" y="141"/>
                  <a:pt x="177" y="190"/>
                  <a:pt x="177" y="191"/>
                </a:cubicBezTo>
                <a:cubicBezTo>
                  <a:pt x="178" y="191"/>
                  <a:pt x="178" y="192"/>
                  <a:pt x="178" y="192"/>
                </a:cubicBezTo>
                <a:cubicBezTo>
                  <a:pt x="178" y="192"/>
                  <a:pt x="191" y="202"/>
                  <a:pt x="204" y="212"/>
                </a:cubicBezTo>
                <a:cubicBezTo>
                  <a:pt x="211" y="217"/>
                  <a:pt x="217" y="221"/>
                  <a:pt x="222" y="225"/>
                </a:cubicBezTo>
                <a:cubicBezTo>
                  <a:pt x="226" y="228"/>
                  <a:pt x="228" y="230"/>
                  <a:pt x="230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2" y="233"/>
                  <a:pt x="232" y="238"/>
                  <a:pt x="230" y="241"/>
                </a:cubicBezTo>
                <a:close/>
                <a:moveTo>
                  <a:pt x="53" y="183"/>
                </a:moveTo>
                <a:cubicBezTo>
                  <a:pt x="53" y="192"/>
                  <a:pt x="53" y="206"/>
                  <a:pt x="53" y="223"/>
                </a:cubicBezTo>
                <a:cubicBezTo>
                  <a:pt x="50" y="214"/>
                  <a:pt x="47" y="204"/>
                  <a:pt x="44" y="196"/>
                </a:cubicBezTo>
                <a:lnTo>
                  <a:pt x="53" y="183"/>
                </a:lnTo>
                <a:close/>
                <a:moveTo>
                  <a:pt x="440" y="201"/>
                </a:moveTo>
                <a:cubicBezTo>
                  <a:pt x="409" y="273"/>
                  <a:pt x="409" y="273"/>
                  <a:pt x="409" y="273"/>
                </a:cubicBezTo>
                <a:cubicBezTo>
                  <a:pt x="408" y="276"/>
                  <a:pt x="404" y="277"/>
                  <a:pt x="400" y="276"/>
                </a:cubicBezTo>
                <a:cubicBezTo>
                  <a:pt x="396" y="274"/>
                  <a:pt x="394" y="271"/>
                  <a:pt x="394" y="267"/>
                </a:cubicBezTo>
                <a:cubicBezTo>
                  <a:pt x="394" y="267"/>
                  <a:pt x="394" y="267"/>
                  <a:pt x="394" y="267"/>
                </a:cubicBezTo>
                <a:cubicBezTo>
                  <a:pt x="395" y="265"/>
                  <a:pt x="396" y="262"/>
                  <a:pt x="398" y="257"/>
                </a:cubicBezTo>
                <a:cubicBezTo>
                  <a:pt x="399" y="255"/>
                  <a:pt x="399" y="254"/>
                  <a:pt x="400" y="252"/>
                </a:cubicBezTo>
                <a:cubicBezTo>
                  <a:pt x="400" y="252"/>
                  <a:pt x="400" y="252"/>
                  <a:pt x="400" y="252"/>
                </a:cubicBezTo>
                <a:cubicBezTo>
                  <a:pt x="402" y="246"/>
                  <a:pt x="404" y="239"/>
                  <a:pt x="407" y="232"/>
                </a:cubicBezTo>
                <a:cubicBezTo>
                  <a:pt x="413" y="215"/>
                  <a:pt x="419" y="197"/>
                  <a:pt x="419" y="197"/>
                </a:cubicBezTo>
                <a:cubicBezTo>
                  <a:pt x="419" y="195"/>
                  <a:pt x="419" y="194"/>
                  <a:pt x="418" y="193"/>
                </a:cubicBezTo>
                <a:cubicBezTo>
                  <a:pt x="399" y="166"/>
                  <a:pt x="399" y="166"/>
                  <a:pt x="399" y="166"/>
                </a:cubicBezTo>
                <a:cubicBezTo>
                  <a:pt x="397" y="165"/>
                  <a:pt x="395" y="164"/>
                  <a:pt x="393" y="165"/>
                </a:cubicBezTo>
                <a:cubicBezTo>
                  <a:pt x="391" y="165"/>
                  <a:pt x="390" y="167"/>
                  <a:pt x="390" y="169"/>
                </a:cubicBezTo>
                <a:cubicBezTo>
                  <a:pt x="390" y="169"/>
                  <a:pt x="390" y="197"/>
                  <a:pt x="391" y="249"/>
                </a:cubicBezTo>
                <a:cubicBezTo>
                  <a:pt x="388" y="258"/>
                  <a:pt x="386" y="263"/>
                  <a:pt x="386" y="264"/>
                </a:cubicBezTo>
                <a:cubicBezTo>
                  <a:pt x="386" y="265"/>
                  <a:pt x="385" y="265"/>
                  <a:pt x="385" y="265"/>
                </a:cubicBezTo>
                <a:cubicBezTo>
                  <a:pt x="384" y="271"/>
                  <a:pt x="386" y="277"/>
                  <a:pt x="391" y="281"/>
                </a:cubicBezTo>
                <a:cubicBezTo>
                  <a:pt x="391" y="318"/>
                  <a:pt x="392" y="357"/>
                  <a:pt x="392" y="386"/>
                </a:cubicBezTo>
                <a:cubicBezTo>
                  <a:pt x="392" y="401"/>
                  <a:pt x="392" y="413"/>
                  <a:pt x="392" y="422"/>
                </a:cubicBezTo>
                <a:cubicBezTo>
                  <a:pt x="392" y="429"/>
                  <a:pt x="392" y="433"/>
                  <a:pt x="392" y="436"/>
                </a:cubicBezTo>
                <a:cubicBezTo>
                  <a:pt x="392" y="436"/>
                  <a:pt x="392" y="436"/>
                  <a:pt x="392" y="436"/>
                </a:cubicBezTo>
                <a:cubicBezTo>
                  <a:pt x="392" y="441"/>
                  <a:pt x="387" y="445"/>
                  <a:pt x="381" y="444"/>
                </a:cubicBezTo>
                <a:cubicBezTo>
                  <a:pt x="375" y="444"/>
                  <a:pt x="370" y="440"/>
                  <a:pt x="369" y="435"/>
                </a:cubicBezTo>
                <a:cubicBezTo>
                  <a:pt x="357" y="281"/>
                  <a:pt x="357" y="281"/>
                  <a:pt x="357" y="281"/>
                </a:cubicBezTo>
                <a:cubicBezTo>
                  <a:pt x="357" y="279"/>
                  <a:pt x="355" y="277"/>
                  <a:pt x="353" y="277"/>
                </a:cubicBezTo>
                <a:cubicBezTo>
                  <a:pt x="350" y="277"/>
                  <a:pt x="348" y="279"/>
                  <a:pt x="348" y="281"/>
                </a:cubicBezTo>
                <a:cubicBezTo>
                  <a:pt x="336" y="435"/>
                  <a:pt x="336" y="435"/>
                  <a:pt x="336" y="435"/>
                </a:cubicBezTo>
                <a:cubicBezTo>
                  <a:pt x="336" y="440"/>
                  <a:pt x="331" y="444"/>
                  <a:pt x="325" y="444"/>
                </a:cubicBezTo>
                <a:cubicBezTo>
                  <a:pt x="319" y="445"/>
                  <a:pt x="313" y="441"/>
                  <a:pt x="313" y="436"/>
                </a:cubicBezTo>
                <a:cubicBezTo>
                  <a:pt x="313" y="436"/>
                  <a:pt x="313" y="436"/>
                  <a:pt x="313" y="436"/>
                </a:cubicBezTo>
                <a:cubicBezTo>
                  <a:pt x="313" y="433"/>
                  <a:pt x="313" y="430"/>
                  <a:pt x="313" y="424"/>
                </a:cubicBezTo>
                <a:cubicBezTo>
                  <a:pt x="313" y="416"/>
                  <a:pt x="314" y="405"/>
                  <a:pt x="314" y="392"/>
                </a:cubicBezTo>
                <a:cubicBezTo>
                  <a:pt x="315" y="365"/>
                  <a:pt x="316" y="329"/>
                  <a:pt x="317" y="293"/>
                </a:cubicBezTo>
                <a:cubicBezTo>
                  <a:pt x="318" y="253"/>
                  <a:pt x="319" y="213"/>
                  <a:pt x="320" y="185"/>
                </a:cubicBezTo>
                <a:cubicBezTo>
                  <a:pt x="320" y="185"/>
                  <a:pt x="320" y="185"/>
                  <a:pt x="320" y="185"/>
                </a:cubicBezTo>
                <a:cubicBezTo>
                  <a:pt x="320" y="164"/>
                  <a:pt x="320" y="150"/>
                  <a:pt x="320" y="150"/>
                </a:cubicBezTo>
                <a:cubicBezTo>
                  <a:pt x="321" y="148"/>
                  <a:pt x="318" y="145"/>
                  <a:pt x="316" y="145"/>
                </a:cubicBezTo>
                <a:cubicBezTo>
                  <a:pt x="316" y="145"/>
                  <a:pt x="316" y="145"/>
                  <a:pt x="316" y="145"/>
                </a:cubicBezTo>
                <a:cubicBezTo>
                  <a:pt x="313" y="145"/>
                  <a:pt x="311" y="147"/>
                  <a:pt x="311" y="150"/>
                </a:cubicBezTo>
                <a:cubicBezTo>
                  <a:pt x="311" y="160"/>
                  <a:pt x="310" y="171"/>
                  <a:pt x="310" y="183"/>
                </a:cubicBezTo>
                <a:cubicBezTo>
                  <a:pt x="290" y="211"/>
                  <a:pt x="290" y="211"/>
                  <a:pt x="290" y="211"/>
                </a:cubicBezTo>
                <a:cubicBezTo>
                  <a:pt x="241" y="239"/>
                  <a:pt x="241" y="239"/>
                  <a:pt x="241" y="239"/>
                </a:cubicBezTo>
                <a:cubicBezTo>
                  <a:pt x="242" y="233"/>
                  <a:pt x="240" y="228"/>
                  <a:pt x="236" y="224"/>
                </a:cubicBezTo>
                <a:cubicBezTo>
                  <a:pt x="236" y="224"/>
                  <a:pt x="236" y="224"/>
                  <a:pt x="236" y="223"/>
                </a:cubicBezTo>
                <a:cubicBezTo>
                  <a:pt x="235" y="223"/>
                  <a:pt x="235" y="223"/>
                  <a:pt x="234" y="222"/>
                </a:cubicBezTo>
                <a:cubicBezTo>
                  <a:pt x="249" y="211"/>
                  <a:pt x="274" y="192"/>
                  <a:pt x="274" y="192"/>
                </a:cubicBezTo>
                <a:cubicBezTo>
                  <a:pt x="275" y="192"/>
                  <a:pt x="275" y="191"/>
                  <a:pt x="276" y="191"/>
                </a:cubicBezTo>
                <a:cubicBezTo>
                  <a:pt x="276" y="190"/>
                  <a:pt x="304" y="141"/>
                  <a:pt x="312" y="127"/>
                </a:cubicBezTo>
                <a:cubicBezTo>
                  <a:pt x="313" y="126"/>
                  <a:pt x="313" y="126"/>
                  <a:pt x="313" y="126"/>
                </a:cubicBezTo>
                <a:cubicBezTo>
                  <a:pt x="317" y="118"/>
                  <a:pt x="324" y="105"/>
                  <a:pt x="356" y="105"/>
                </a:cubicBezTo>
                <a:cubicBezTo>
                  <a:pt x="356" y="105"/>
                  <a:pt x="356" y="105"/>
                  <a:pt x="356" y="105"/>
                </a:cubicBezTo>
                <a:cubicBezTo>
                  <a:pt x="390" y="105"/>
                  <a:pt x="395" y="112"/>
                  <a:pt x="406" y="128"/>
                </a:cubicBezTo>
                <a:cubicBezTo>
                  <a:pt x="440" y="182"/>
                  <a:pt x="440" y="182"/>
                  <a:pt x="440" y="182"/>
                </a:cubicBezTo>
                <a:cubicBezTo>
                  <a:pt x="443" y="188"/>
                  <a:pt x="443" y="194"/>
                  <a:pt x="440" y="201"/>
                </a:cubicBezTo>
                <a:close/>
                <a:moveTo>
                  <a:pt x="400" y="183"/>
                </a:moveTo>
                <a:cubicBezTo>
                  <a:pt x="409" y="196"/>
                  <a:pt x="409" y="196"/>
                  <a:pt x="409" y="196"/>
                </a:cubicBezTo>
                <a:cubicBezTo>
                  <a:pt x="406" y="204"/>
                  <a:pt x="403" y="214"/>
                  <a:pt x="400" y="223"/>
                </a:cubicBezTo>
                <a:cubicBezTo>
                  <a:pt x="400" y="206"/>
                  <a:pt x="400" y="192"/>
                  <a:pt x="400" y="183"/>
                </a:cubicBezTo>
                <a:close/>
                <a:moveTo>
                  <a:pt x="99" y="86"/>
                </a:moveTo>
                <a:cubicBezTo>
                  <a:pt x="122" y="86"/>
                  <a:pt x="142" y="67"/>
                  <a:pt x="142" y="43"/>
                </a:cubicBezTo>
                <a:cubicBezTo>
                  <a:pt x="142" y="19"/>
                  <a:pt x="122" y="0"/>
                  <a:pt x="99" y="0"/>
                </a:cubicBezTo>
                <a:cubicBezTo>
                  <a:pt x="75" y="0"/>
                  <a:pt x="55" y="19"/>
                  <a:pt x="55" y="43"/>
                </a:cubicBezTo>
                <a:cubicBezTo>
                  <a:pt x="55" y="67"/>
                  <a:pt x="75" y="86"/>
                  <a:pt x="99" y="86"/>
                </a:cubicBezTo>
                <a:close/>
                <a:moveTo>
                  <a:pt x="99" y="9"/>
                </a:moveTo>
                <a:cubicBezTo>
                  <a:pt x="117" y="9"/>
                  <a:pt x="132" y="24"/>
                  <a:pt x="132" y="43"/>
                </a:cubicBezTo>
                <a:cubicBezTo>
                  <a:pt x="132" y="62"/>
                  <a:pt x="117" y="77"/>
                  <a:pt x="99" y="77"/>
                </a:cubicBezTo>
                <a:cubicBezTo>
                  <a:pt x="80" y="77"/>
                  <a:pt x="65" y="62"/>
                  <a:pt x="65" y="43"/>
                </a:cubicBezTo>
                <a:cubicBezTo>
                  <a:pt x="65" y="24"/>
                  <a:pt x="80" y="9"/>
                  <a:pt x="99" y="9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423ECF2-4816-46DD-BB47-5DC8A9C46AC7}"/>
              </a:ext>
            </a:extLst>
          </p:cNvPr>
          <p:cNvGrpSpPr/>
          <p:nvPr/>
        </p:nvGrpSpPr>
        <p:grpSpPr>
          <a:xfrm>
            <a:off x="3411612" y="4021291"/>
            <a:ext cx="937924" cy="914402"/>
            <a:chOff x="3341467" y="2008629"/>
            <a:chExt cx="937924" cy="914402"/>
          </a:xfrm>
        </p:grpSpPr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B3BD494E-DB2D-4899-923F-3066129C5050}"/>
                </a:ext>
              </a:extLst>
            </p:cNvPr>
            <p:cNvSpPr/>
            <p:nvPr/>
          </p:nvSpPr>
          <p:spPr>
            <a:xfrm>
              <a:off x="3341468" y="2008631"/>
              <a:ext cx="937923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59AB4901-E25D-4DCF-82CB-F53276B8B732}"/>
                </a:ext>
              </a:extLst>
            </p:cNvPr>
            <p:cNvSpPr/>
            <p:nvPr/>
          </p:nvSpPr>
          <p:spPr>
            <a:xfrm>
              <a:off x="3341467" y="2008629"/>
              <a:ext cx="175956" cy="9144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Freeform 93">
            <a:extLst>
              <a:ext uri="{FF2B5EF4-FFF2-40B4-BE49-F238E27FC236}">
                <a16:creationId xmlns:a16="http://schemas.microsoft.com/office/drawing/2014/main" id="{8B951839-A977-45B4-A63E-1DF9A1226BD0}"/>
              </a:ext>
            </a:extLst>
          </p:cNvPr>
          <p:cNvSpPr>
            <a:spLocks noEditPoints="1"/>
          </p:cNvSpPr>
          <p:nvPr/>
        </p:nvSpPr>
        <p:spPr bwMode="auto">
          <a:xfrm>
            <a:off x="3471203" y="4177743"/>
            <a:ext cx="679837" cy="680576"/>
          </a:xfrm>
          <a:custGeom>
            <a:avLst/>
            <a:gdLst>
              <a:gd name="T0" fmla="*/ 651 w 659"/>
              <a:gd name="T1" fmla="*/ 0 h 658"/>
              <a:gd name="T2" fmla="*/ 361 w 659"/>
              <a:gd name="T3" fmla="*/ 2 h 658"/>
              <a:gd name="T4" fmla="*/ 0 w 659"/>
              <a:gd name="T5" fmla="*/ 366 h 658"/>
              <a:gd name="T6" fmla="*/ 288 w 659"/>
              <a:gd name="T7" fmla="*/ 656 h 658"/>
              <a:gd name="T8" fmla="*/ 298 w 659"/>
              <a:gd name="T9" fmla="*/ 656 h 658"/>
              <a:gd name="T10" fmla="*/ 659 w 659"/>
              <a:gd name="T11" fmla="*/ 292 h 658"/>
              <a:gd name="T12" fmla="*/ 293 w 659"/>
              <a:gd name="T13" fmla="*/ 641 h 658"/>
              <a:gd name="T14" fmla="*/ 369 w 659"/>
              <a:gd name="T15" fmla="*/ 14 h 658"/>
              <a:gd name="T16" fmla="*/ 645 w 659"/>
              <a:gd name="T17" fmla="*/ 289 h 658"/>
              <a:gd name="T18" fmla="*/ 514 w 659"/>
              <a:gd name="T19" fmla="*/ 81 h 658"/>
              <a:gd name="T20" fmla="*/ 452 w 659"/>
              <a:gd name="T21" fmla="*/ 144 h 658"/>
              <a:gd name="T22" fmla="*/ 514 w 659"/>
              <a:gd name="T23" fmla="*/ 200 h 658"/>
              <a:gd name="T24" fmla="*/ 559 w 659"/>
              <a:gd name="T25" fmla="*/ 188 h 658"/>
              <a:gd name="T26" fmla="*/ 514 w 659"/>
              <a:gd name="T27" fmla="*/ 81 h 658"/>
              <a:gd name="T28" fmla="*/ 514 w 659"/>
              <a:gd name="T29" fmla="*/ 192 h 658"/>
              <a:gd name="T30" fmla="*/ 514 w 659"/>
              <a:gd name="T31" fmla="*/ 192 h 658"/>
              <a:gd name="T32" fmla="*/ 480 w 659"/>
              <a:gd name="T33" fmla="*/ 110 h 658"/>
              <a:gd name="T34" fmla="*/ 563 w 659"/>
              <a:gd name="T35" fmla="*/ 144 h 658"/>
              <a:gd name="T36" fmla="*/ 403 w 659"/>
              <a:gd name="T37" fmla="*/ 266 h 658"/>
              <a:gd name="T38" fmla="*/ 423 w 659"/>
              <a:gd name="T39" fmla="*/ 236 h 658"/>
              <a:gd name="T40" fmla="*/ 393 w 659"/>
              <a:gd name="T41" fmla="*/ 256 h 658"/>
              <a:gd name="T42" fmla="*/ 308 w 659"/>
              <a:gd name="T43" fmla="*/ 248 h 658"/>
              <a:gd name="T44" fmla="*/ 315 w 659"/>
              <a:gd name="T45" fmla="*/ 334 h 658"/>
              <a:gd name="T46" fmla="*/ 225 w 659"/>
              <a:gd name="T47" fmla="*/ 325 h 658"/>
              <a:gd name="T48" fmla="*/ 211 w 659"/>
              <a:gd name="T49" fmla="*/ 326 h 658"/>
              <a:gd name="T50" fmla="*/ 215 w 659"/>
              <a:gd name="T51" fmla="*/ 435 h 658"/>
              <a:gd name="T52" fmla="*/ 219 w 659"/>
              <a:gd name="T53" fmla="*/ 447 h 658"/>
              <a:gd name="T54" fmla="*/ 253 w 659"/>
              <a:gd name="T55" fmla="*/ 416 h 658"/>
              <a:gd name="T56" fmla="*/ 336 w 659"/>
              <a:gd name="T57" fmla="*/ 425 h 658"/>
              <a:gd name="T58" fmla="*/ 333 w 659"/>
              <a:gd name="T59" fmla="*/ 336 h 658"/>
              <a:gd name="T60" fmla="*/ 418 w 659"/>
              <a:gd name="T61" fmla="*/ 332 h 658"/>
              <a:gd name="T62" fmla="*/ 431 w 659"/>
              <a:gd name="T63" fmla="*/ 329 h 658"/>
              <a:gd name="T64" fmla="*/ 317 w 659"/>
              <a:gd name="T65" fmla="*/ 258 h 658"/>
              <a:gd name="T66" fmla="*/ 383 w 659"/>
              <a:gd name="T67" fmla="*/ 266 h 658"/>
              <a:gd name="T68" fmla="*/ 317 w 659"/>
              <a:gd name="T69" fmla="*/ 258 h 658"/>
              <a:gd name="T70" fmla="*/ 326 w 659"/>
              <a:gd name="T71" fmla="*/ 415 h 658"/>
              <a:gd name="T72" fmla="*/ 323 w 659"/>
              <a:gd name="T73" fmla="*/ 346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59" h="658">
                <a:moveTo>
                  <a:pt x="658" y="7"/>
                </a:moveTo>
                <a:cubicBezTo>
                  <a:pt x="658" y="3"/>
                  <a:pt x="655" y="0"/>
                  <a:pt x="651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4" y="0"/>
                  <a:pt x="362" y="0"/>
                  <a:pt x="361" y="2"/>
                </a:cubicBezTo>
                <a:cubicBezTo>
                  <a:pt x="2" y="361"/>
                  <a:pt x="2" y="361"/>
                  <a:pt x="2" y="361"/>
                </a:cubicBezTo>
                <a:cubicBezTo>
                  <a:pt x="1" y="362"/>
                  <a:pt x="0" y="364"/>
                  <a:pt x="0" y="366"/>
                </a:cubicBezTo>
                <a:cubicBezTo>
                  <a:pt x="0" y="367"/>
                  <a:pt x="1" y="369"/>
                  <a:pt x="2" y="370"/>
                </a:cubicBezTo>
                <a:cubicBezTo>
                  <a:pt x="288" y="656"/>
                  <a:pt x="288" y="656"/>
                  <a:pt x="288" y="656"/>
                </a:cubicBezTo>
                <a:cubicBezTo>
                  <a:pt x="289" y="657"/>
                  <a:pt x="291" y="658"/>
                  <a:pt x="293" y="658"/>
                </a:cubicBezTo>
                <a:cubicBezTo>
                  <a:pt x="294" y="658"/>
                  <a:pt x="296" y="657"/>
                  <a:pt x="298" y="656"/>
                </a:cubicBezTo>
                <a:cubicBezTo>
                  <a:pt x="656" y="297"/>
                  <a:pt x="656" y="297"/>
                  <a:pt x="656" y="297"/>
                </a:cubicBezTo>
                <a:cubicBezTo>
                  <a:pt x="658" y="296"/>
                  <a:pt x="659" y="294"/>
                  <a:pt x="659" y="292"/>
                </a:cubicBezTo>
                <a:lnTo>
                  <a:pt x="658" y="7"/>
                </a:lnTo>
                <a:close/>
                <a:moveTo>
                  <a:pt x="293" y="641"/>
                </a:moveTo>
                <a:cubicBezTo>
                  <a:pt x="17" y="366"/>
                  <a:pt x="17" y="366"/>
                  <a:pt x="17" y="366"/>
                </a:cubicBezTo>
                <a:cubicBezTo>
                  <a:pt x="369" y="14"/>
                  <a:pt x="369" y="14"/>
                  <a:pt x="369" y="14"/>
                </a:cubicBezTo>
                <a:cubicBezTo>
                  <a:pt x="644" y="14"/>
                  <a:pt x="644" y="14"/>
                  <a:pt x="644" y="14"/>
                </a:cubicBezTo>
                <a:cubicBezTo>
                  <a:pt x="645" y="289"/>
                  <a:pt x="645" y="289"/>
                  <a:pt x="645" y="289"/>
                </a:cubicBezTo>
                <a:lnTo>
                  <a:pt x="293" y="641"/>
                </a:lnTo>
                <a:close/>
                <a:moveTo>
                  <a:pt x="514" y="81"/>
                </a:moveTo>
                <a:cubicBezTo>
                  <a:pt x="498" y="81"/>
                  <a:pt x="482" y="88"/>
                  <a:pt x="470" y="100"/>
                </a:cubicBezTo>
                <a:cubicBezTo>
                  <a:pt x="458" y="111"/>
                  <a:pt x="452" y="127"/>
                  <a:pt x="452" y="144"/>
                </a:cubicBezTo>
                <a:cubicBezTo>
                  <a:pt x="452" y="178"/>
                  <a:pt x="480" y="206"/>
                  <a:pt x="514" y="206"/>
                </a:cubicBezTo>
                <a:cubicBezTo>
                  <a:pt x="514" y="200"/>
                  <a:pt x="514" y="200"/>
                  <a:pt x="514" y="200"/>
                </a:cubicBezTo>
                <a:cubicBezTo>
                  <a:pt x="514" y="206"/>
                  <a:pt x="514" y="206"/>
                  <a:pt x="514" y="206"/>
                </a:cubicBezTo>
                <a:cubicBezTo>
                  <a:pt x="531" y="206"/>
                  <a:pt x="547" y="200"/>
                  <a:pt x="559" y="188"/>
                </a:cubicBezTo>
                <a:cubicBezTo>
                  <a:pt x="570" y="176"/>
                  <a:pt x="577" y="160"/>
                  <a:pt x="577" y="144"/>
                </a:cubicBezTo>
                <a:cubicBezTo>
                  <a:pt x="577" y="109"/>
                  <a:pt x="549" y="81"/>
                  <a:pt x="514" y="81"/>
                </a:cubicBezTo>
                <a:close/>
                <a:moveTo>
                  <a:pt x="549" y="178"/>
                </a:moveTo>
                <a:cubicBezTo>
                  <a:pt x="540" y="187"/>
                  <a:pt x="527" y="192"/>
                  <a:pt x="514" y="192"/>
                </a:cubicBezTo>
                <a:cubicBezTo>
                  <a:pt x="514" y="199"/>
                  <a:pt x="514" y="199"/>
                  <a:pt x="514" y="199"/>
                </a:cubicBezTo>
                <a:cubicBezTo>
                  <a:pt x="514" y="192"/>
                  <a:pt x="514" y="192"/>
                  <a:pt x="514" y="192"/>
                </a:cubicBezTo>
                <a:cubicBezTo>
                  <a:pt x="488" y="192"/>
                  <a:pt x="466" y="171"/>
                  <a:pt x="466" y="144"/>
                </a:cubicBezTo>
                <a:cubicBezTo>
                  <a:pt x="466" y="131"/>
                  <a:pt x="471" y="119"/>
                  <a:pt x="480" y="110"/>
                </a:cubicBezTo>
                <a:cubicBezTo>
                  <a:pt x="489" y="100"/>
                  <a:pt x="501" y="95"/>
                  <a:pt x="514" y="95"/>
                </a:cubicBezTo>
                <a:cubicBezTo>
                  <a:pt x="541" y="95"/>
                  <a:pt x="563" y="117"/>
                  <a:pt x="563" y="144"/>
                </a:cubicBezTo>
                <a:cubicBezTo>
                  <a:pt x="563" y="157"/>
                  <a:pt x="558" y="169"/>
                  <a:pt x="549" y="178"/>
                </a:cubicBezTo>
                <a:close/>
                <a:moveTo>
                  <a:pt x="403" y="266"/>
                </a:moveTo>
                <a:cubicBezTo>
                  <a:pt x="423" y="246"/>
                  <a:pt x="423" y="246"/>
                  <a:pt x="423" y="246"/>
                </a:cubicBezTo>
                <a:cubicBezTo>
                  <a:pt x="426" y="243"/>
                  <a:pt x="426" y="238"/>
                  <a:pt x="423" y="236"/>
                </a:cubicBezTo>
                <a:cubicBezTo>
                  <a:pt x="421" y="233"/>
                  <a:pt x="416" y="233"/>
                  <a:pt x="414" y="236"/>
                </a:cubicBezTo>
                <a:cubicBezTo>
                  <a:pt x="393" y="256"/>
                  <a:pt x="393" y="256"/>
                  <a:pt x="393" y="256"/>
                </a:cubicBezTo>
                <a:cubicBezTo>
                  <a:pt x="386" y="250"/>
                  <a:pt x="373" y="241"/>
                  <a:pt x="358" y="236"/>
                </a:cubicBezTo>
                <a:cubicBezTo>
                  <a:pt x="339" y="230"/>
                  <a:pt x="321" y="234"/>
                  <a:pt x="308" y="248"/>
                </a:cubicBezTo>
                <a:cubicBezTo>
                  <a:pt x="280" y="276"/>
                  <a:pt x="303" y="313"/>
                  <a:pt x="315" y="333"/>
                </a:cubicBezTo>
                <a:cubicBezTo>
                  <a:pt x="315" y="334"/>
                  <a:pt x="315" y="334"/>
                  <a:pt x="315" y="334"/>
                </a:cubicBezTo>
                <a:cubicBezTo>
                  <a:pt x="253" y="396"/>
                  <a:pt x="253" y="396"/>
                  <a:pt x="253" y="396"/>
                </a:cubicBezTo>
                <a:cubicBezTo>
                  <a:pt x="240" y="378"/>
                  <a:pt x="228" y="348"/>
                  <a:pt x="225" y="325"/>
                </a:cubicBezTo>
                <a:cubicBezTo>
                  <a:pt x="225" y="321"/>
                  <a:pt x="222" y="318"/>
                  <a:pt x="218" y="319"/>
                </a:cubicBezTo>
                <a:cubicBezTo>
                  <a:pt x="214" y="319"/>
                  <a:pt x="211" y="323"/>
                  <a:pt x="211" y="326"/>
                </a:cubicBezTo>
                <a:cubicBezTo>
                  <a:pt x="214" y="353"/>
                  <a:pt x="228" y="386"/>
                  <a:pt x="243" y="406"/>
                </a:cubicBezTo>
                <a:cubicBezTo>
                  <a:pt x="215" y="435"/>
                  <a:pt x="215" y="435"/>
                  <a:pt x="215" y="435"/>
                </a:cubicBezTo>
                <a:cubicBezTo>
                  <a:pt x="212" y="438"/>
                  <a:pt x="212" y="442"/>
                  <a:pt x="215" y="445"/>
                </a:cubicBezTo>
                <a:cubicBezTo>
                  <a:pt x="216" y="446"/>
                  <a:pt x="218" y="447"/>
                  <a:pt x="219" y="447"/>
                </a:cubicBezTo>
                <a:cubicBezTo>
                  <a:pt x="221" y="447"/>
                  <a:pt x="223" y="446"/>
                  <a:pt x="224" y="445"/>
                </a:cubicBezTo>
                <a:cubicBezTo>
                  <a:pt x="253" y="416"/>
                  <a:pt x="253" y="416"/>
                  <a:pt x="253" y="416"/>
                </a:cubicBezTo>
                <a:cubicBezTo>
                  <a:pt x="268" y="429"/>
                  <a:pt x="285" y="439"/>
                  <a:pt x="303" y="439"/>
                </a:cubicBezTo>
                <a:cubicBezTo>
                  <a:pt x="314" y="439"/>
                  <a:pt x="326" y="435"/>
                  <a:pt x="336" y="425"/>
                </a:cubicBezTo>
                <a:cubicBezTo>
                  <a:pt x="368" y="392"/>
                  <a:pt x="347" y="358"/>
                  <a:pt x="335" y="340"/>
                </a:cubicBezTo>
                <a:cubicBezTo>
                  <a:pt x="335" y="338"/>
                  <a:pt x="334" y="337"/>
                  <a:pt x="333" y="336"/>
                </a:cubicBezTo>
                <a:cubicBezTo>
                  <a:pt x="393" y="276"/>
                  <a:pt x="393" y="276"/>
                  <a:pt x="393" y="276"/>
                </a:cubicBezTo>
                <a:cubicBezTo>
                  <a:pt x="404" y="290"/>
                  <a:pt x="413" y="310"/>
                  <a:pt x="418" y="332"/>
                </a:cubicBezTo>
                <a:cubicBezTo>
                  <a:pt x="418" y="336"/>
                  <a:pt x="422" y="338"/>
                  <a:pt x="426" y="338"/>
                </a:cubicBezTo>
                <a:cubicBezTo>
                  <a:pt x="430" y="337"/>
                  <a:pt x="432" y="333"/>
                  <a:pt x="431" y="329"/>
                </a:cubicBezTo>
                <a:cubicBezTo>
                  <a:pt x="426" y="305"/>
                  <a:pt x="416" y="282"/>
                  <a:pt x="403" y="266"/>
                </a:cubicBezTo>
                <a:close/>
                <a:moveTo>
                  <a:pt x="317" y="258"/>
                </a:moveTo>
                <a:cubicBezTo>
                  <a:pt x="328" y="248"/>
                  <a:pt x="340" y="245"/>
                  <a:pt x="354" y="249"/>
                </a:cubicBezTo>
                <a:cubicBezTo>
                  <a:pt x="366" y="253"/>
                  <a:pt x="377" y="261"/>
                  <a:pt x="383" y="266"/>
                </a:cubicBezTo>
                <a:cubicBezTo>
                  <a:pt x="326" y="324"/>
                  <a:pt x="326" y="324"/>
                  <a:pt x="326" y="324"/>
                </a:cubicBezTo>
                <a:cubicBezTo>
                  <a:pt x="311" y="300"/>
                  <a:pt x="299" y="276"/>
                  <a:pt x="317" y="258"/>
                </a:cubicBezTo>
                <a:close/>
                <a:moveTo>
                  <a:pt x="323" y="347"/>
                </a:moveTo>
                <a:cubicBezTo>
                  <a:pt x="338" y="370"/>
                  <a:pt x="349" y="392"/>
                  <a:pt x="326" y="415"/>
                </a:cubicBezTo>
                <a:cubicBezTo>
                  <a:pt x="320" y="421"/>
                  <a:pt x="298" y="438"/>
                  <a:pt x="263" y="406"/>
                </a:cubicBezTo>
                <a:cubicBezTo>
                  <a:pt x="323" y="346"/>
                  <a:pt x="323" y="346"/>
                  <a:pt x="323" y="346"/>
                </a:cubicBezTo>
                <a:cubicBezTo>
                  <a:pt x="323" y="346"/>
                  <a:pt x="323" y="347"/>
                  <a:pt x="323" y="347"/>
                </a:cubicBezTo>
                <a:close/>
              </a:path>
            </a:pathLst>
          </a:custGeom>
          <a:solidFill>
            <a:srgbClr val="FFFFFF"/>
          </a:solidFill>
          <a:ln w="3175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583D359-AAF1-49A9-8853-0AE3E040124F}"/>
              </a:ext>
            </a:extLst>
          </p:cNvPr>
          <p:cNvGrpSpPr/>
          <p:nvPr/>
        </p:nvGrpSpPr>
        <p:grpSpPr>
          <a:xfrm rot="10800000">
            <a:off x="7927120" y="5205790"/>
            <a:ext cx="937924" cy="914402"/>
            <a:chOff x="3341467" y="2008629"/>
            <a:chExt cx="937924" cy="914402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7E8B83AC-B4BD-4607-9E5A-A60F9B6764F6}"/>
                </a:ext>
              </a:extLst>
            </p:cNvPr>
            <p:cNvSpPr/>
            <p:nvPr/>
          </p:nvSpPr>
          <p:spPr>
            <a:xfrm>
              <a:off x="3341468" y="2008631"/>
              <a:ext cx="937923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7FA9C57-6657-4B5E-9802-19E09AD60DB2}"/>
                </a:ext>
              </a:extLst>
            </p:cNvPr>
            <p:cNvSpPr/>
            <p:nvPr/>
          </p:nvSpPr>
          <p:spPr>
            <a:xfrm>
              <a:off x="3341467" y="2008629"/>
              <a:ext cx="175956" cy="9144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Freeform 94">
            <a:extLst>
              <a:ext uri="{FF2B5EF4-FFF2-40B4-BE49-F238E27FC236}">
                <a16:creationId xmlns:a16="http://schemas.microsoft.com/office/drawing/2014/main" id="{B7619947-C026-4BE0-B383-CFB9374FD507}"/>
              </a:ext>
            </a:extLst>
          </p:cNvPr>
          <p:cNvSpPr>
            <a:spLocks noEditPoints="1"/>
          </p:cNvSpPr>
          <p:nvPr/>
        </p:nvSpPr>
        <p:spPr bwMode="auto">
          <a:xfrm>
            <a:off x="8073844" y="5313750"/>
            <a:ext cx="671521" cy="698479"/>
          </a:xfrm>
          <a:custGeom>
            <a:avLst/>
            <a:gdLst>
              <a:gd name="T0" fmla="*/ 648 w 650"/>
              <a:gd name="T1" fmla="*/ 264 h 677"/>
              <a:gd name="T2" fmla="*/ 468 w 650"/>
              <a:gd name="T3" fmla="*/ 3 h 677"/>
              <a:gd name="T4" fmla="*/ 462 w 650"/>
              <a:gd name="T5" fmla="*/ 0 h 677"/>
              <a:gd name="T6" fmla="*/ 348 w 650"/>
              <a:gd name="T7" fmla="*/ 42 h 677"/>
              <a:gd name="T8" fmla="*/ 324 w 650"/>
              <a:gd name="T9" fmla="*/ 55 h 677"/>
              <a:gd name="T10" fmla="*/ 309 w 650"/>
              <a:gd name="T11" fmla="*/ 48 h 677"/>
              <a:gd name="T12" fmla="*/ 260 w 650"/>
              <a:gd name="T13" fmla="*/ 34 h 677"/>
              <a:gd name="T14" fmla="*/ 155 w 650"/>
              <a:gd name="T15" fmla="*/ 65 h 677"/>
              <a:gd name="T16" fmla="*/ 33 w 650"/>
              <a:gd name="T17" fmla="*/ 139 h 677"/>
              <a:gd name="T18" fmla="*/ 31 w 650"/>
              <a:gd name="T19" fmla="*/ 144 h 677"/>
              <a:gd name="T20" fmla="*/ 33 w 650"/>
              <a:gd name="T21" fmla="*/ 149 h 677"/>
              <a:gd name="T22" fmla="*/ 191 w 650"/>
              <a:gd name="T23" fmla="*/ 425 h 677"/>
              <a:gd name="T24" fmla="*/ 14 w 650"/>
              <a:gd name="T25" fmla="*/ 119 h 677"/>
              <a:gd name="T26" fmla="*/ 4 w 650"/>
              <a:gd name="T27" fmla="*/ 116 h 677"/>
              <a:gd name="T28" fmla="*/ 2 w 650"/>
              <a:gd name="T29" fmla="*/ 126 h 677"/>
              <a:gd name="T30" fmla="*/ 317 w 650"/>
              <a:gd name="T31" fmla="*/ 674 h 677"/>
              <a:gd name="T32" fmla="*/ 323 w 650"/>
              <a:gd name="T33" fmla="*/ 677 h 677"/>
              <a:gd name="T34" fmla="*/ 327 w 650"/>
              <a:gd name="T35" fmla="*/ 676 h 677"/>
              <a:gd name="T36" fmla="*/ 329 w 650"/>
              <a:gd name="T37" fmla="*/ 667 h 677"/>
              <a:gd name="T38" fmla="*/ 195 w 650"/>
              <a:gd name="T39" fmla="*/ 433 h 677"/>
              <a:gd name="T40" fmla="*/ 198 w 650"/>
              <a:gd name="T41" fmla="*/ 433 h 677"/>
              <a:gd name="T42" fmla="*/ 202 w 650"/>
              <a:gd name="T43" fmla="*/ 432 h 677"/>
              <a:gd name="T44" fmla="*/ 405 w 650"/>
              <a:gd name="T45" fmla="*/ 327 h 677"/>
              <a:gd name="T46" fmla="*/ 434 w 650"/>
              <a:gd name="T47" fmla="*/ 342 h 677"/>
              <a:gd name="T48" fmla="*/ 462 w 650"/>
              <a:gd name="T49" fmla="*/ 357 h 677"/>
              <a:gd name="T50" fmla="*/ 501 w 650"/>
              <a:gd name="T51" fmla="*/ 336 h 677"/>
              <a:gd name="T52" fmla="*/ 643 w 650"/>
              <a:gd name="T53" fmla="*/ 275 h 677"/>
              <a:gd name="T54" fmla="*/ 649 w 650"/>
              <a:gd name="T55" fmla="*/ 272 h 677"/>
              <a:gd name="T56" fmla="*/ 648 w 650"/>
              <a:gd name="T57" fmla="*/ 264 h 677"/>
              <a:gd name="T58" fmla="*/ 493 w 650"/>
              <a:gd name="T59" fmla="*/ 325 h 677"/>
              <a:gd name="T60" fmla="*/ 462 w 650"/>
              <a:gd name="T61" fmla="*/ 343 h 677"/>
              <a:gd name="T62" fmla="*/ 444 w 650"/>
              <a:gd name="T63" fmla="*/ 332 h 677"/>
              <a:gd name="T64" fmla="*/ 405 w 650"/>
              <a:gd name="T65" fmla="*/ 313 h 677"/>
              <a:gd name="T66" fmla="*/ 204 w 650"/>
              <a:gd name="T67" fmla="*/ 413 h 677"/>
              <a:gd name="T68" fmla="*/ 48 w 650"/>
              <a:gd name="T69" fmla="*/ 144 h 677"/>
              <a:gd name="T70" fmla="*/ 161 w 650"/>
              <a:gd name="T71" fmla="*/ 78 h 677"/>
              <a:gd name="T72" fmla="*/ 260 w 650"/>
              <a:gd name="T73" fmla="*/ 48 h 677"/>
              <a:gd name="T74" fmla="*/ 301 w 650"/>
              <a:gd name="T75" fmla="*/ 60 h 677"/>
              <a:gd name="T76" fmla="*/ 324 w 650"/>
              <a:gd name="T77" fmla="*/ 69 h 677"/>
              <a:gd name="T78" fmla="*/ 355 w 650"/>
              <a:gd name="T79" fmla="*/ 54 h 677"/>
              <a:gd name="T80" fmla="*/ 459 w 650"/>
              <a:gd name="T81" fmla="*/ 14 h 677"/>
              <a:gd name="T82" fmla="*/ 630 w 650"/>
              <a:gd name="T83" fmla="*/ 262 h 677"/>
              <a:gd name="T84" fmla="*/ 493 w 650"/>
              <a:gd name="T85" fmla="*/ 325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50" h="677">
                <a:moveTo>
                  <a:pt x="648" y="264"/>
                </a:moveTo>
                <a:cubicBezTo>
                  <a:pt x="468" y="3"/>
                  <a:pt x="468" y="3"/>
                  <a:pt x="468" y="3"/>
                </a:cubicBezTo>
                <a:cubicBezTo>
                  <a:pt x="467" y="1"/>
                  <a:pt x="465" y="0"/>
                  <a:pt x="462" y="0"/>
                </a:cubicBezTo>
                <a:cubicBezTo>
                  <a:pt x="418" y="0"/>
                  <a:pt x="376" y="25"/>
                  <a:pt x="348" y="42"/>
                </a:cubicBezTo>
                <a:cubicBezTo>
                  <a:pt x="338" y="48"/>
                  <a:pt x="327" y="55"/>
                  <a:pt x="324" y="55"/>
                </a:cubicBezTo>
                <a:cubicBezTo>
                  <a:pt x="319" y="55"/>
                  <a:pt x="314" y="52"/>
                  <a:pt x="309" y="48"/>
                </a:cubicBezTo>
                <a:cubicBezTo>
                  <a:pt x="299" y="42"/>
                  <a:pt x="286" y="34"/>
                  <a:pt x="260" y="34"/>
                </a:cubicBezTo>
                <a:cubicBezTo>
                  <a:pt x="240" y="34"/>
                  <a:pt x="200" y="46"/>
                  <a:pt x="155" y="65"/>
                </a:cubicBezTo>
                <a:cubicBezTo>
                  <a:pt x="107" y="87"/>
                  <a:pt x="62" y="114"/>
                  <a:pt x="33" y="139"/>
                </a:cubicBezTo>
                <a:cubicBezTo>
                  <a:pt x="32" y="140"/>
                  <a:pt x="31" y="142"/>
                  <a:pt x="31" y="144"/>
                </a:cubicBezTo>
                <a:cubicBezTo>
                  <a:pt x="31" y="146"/>
                  <a:pt x="31" y="148"/>
                  <a:pt x="33" y="149"/>
                </a:cubicBezTo>
                <a:cubicBezTo>
                  <a:pt x="128" y="233"/>
                  <a:pt x="192" y="362"/>
                  <a:pt x="191" y="425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12" y="115"/>
                  <a:pt x="8" y="114"/>
                  <a:pt x="4" y="116"/>
                </a:cubicBezTo>
                <a:cubicBezTo>
                  <a:pt x="1" y="118"/>
                  <a:pt x="0" y="122"/>
                  <a:pt x="2" y="126"/>
                </a:cubicBezTo>
                <a:cubicBezTo>
                  <a:pt x="317" y="674"/>
                  <a:pt x="317" y="674"/>
                  <a:pt x="317" y="674"/>
                </a:cubicBezTo>
                <a:cubicBezTo>
                  <a:pt x="319" y="676"/>
                  <a:pt x="321" y="677"/>
                  <a:pt x="323" y="677"/>
                </a:cubicBezTo>
                <a:cubicBezTo>
                  <a:pt x="325" y="677"/>
                  <a:pt x="326" y="677"/>
                  <a:pt x="327" y="676"/>
                </a:cubicBezTo>
                <a:cubicBezTo>
                  <a:pt x="330" y="674"/>
                  <a:pt x="331" y="670"/>
                  <a:pt x="329" y="667"/>
                </a:cubicBezTo>
                <a:cubicBezTo>
                  <a:pt x="195" y="433"/>
                  <a:pt x="195" y="433"/>
                  <a:pt x="195" y="433"/>
                </a:cubicBezTo>
                <a:cubicBezTo>
                  <a:pt x="196" y="433"/>
                  <a:pt x="197" y="433"/>
                  <a:pt x="198" y="433"/>
                </a:cubicBezTo>
                <a:cubicBezTo>
                  <a:pt x="199" y="433"/>
                  <a:pt x="201" y="433"/>
                  <a:pt x="202" y="432"/>
                </a:cubicBezTo>
                <a:cubicBezTo>
                  <a:pt x="266" y="382"/>
                  <a:pt x="378" y="327"/>
                  <a:pt x="405" y="327"/>
                </a:cubicBezTo>
                <a:cubicBezTo>
                  <a:pt x="419" y="327"/>
                  <a:pt x="426" y="334"/>
                  <a:pt x="434" y="342"/>
                </a:cubicBezTo>
                <a:cubicBezTo>
                  <a:pt x="442" y="350"/>
                  <a:pt x="450" y="357"/>
                  <a:pt x="462" y="357"/>
                </a:cubicBezTo>
                <a:cubicBezTo>
                  <a:pt x="470" y="357"/>
                  <a:pt x="479" y="351"/>
                  <a:pt x="501" y="336"/>
                </a:cubicBezTo>
                <a:cubicBezTo>
                  <a:pt x="536" y="312"/>
                  <a:pt x="589" y="275"/>
                  <a:pt x="643" y="275"/>
                </a:cubicBezTo>
                <a:cubicBezTo>
                  <a:pt x="645" y="275"/>
                  <a:pt x="648" y="274"/>
                  <a:pt x="649" y="272"/>
                </a:cubicBezTo>
                <a:cubicBezTo>
                  <a:pt x="650" y="269"/>
                  <a:pt x="650" y="266"/>
                  <a:pt x="648" y="264"/>
                </a:cubicBezTo>
                <a:close/>
                <a:moveTo>
                  <a:pt x="493" y="325"/>
                </a:moveTo>
                <a:cubicBezTo>
                  <a:pt x="480" y="333"/>
                  <a:pt x="466" y="343"/>
                  <a:pt x="462" y="343"/>
                </a:cubicBezTo>
                <a:cubicBezTo>
                  <a:pt x="456" y="343"/>
                  <a:pt x="451" y="339"/>
                  <a:pt x="444" y="332"/>
                </a:cubicBezTo>
                <a:cubicBezTo>
                  <a:pt x="435" y="324"/>
                  <a:pt x="424" y="313"/>
                  <a:pt x="405" y="313"/>
                </a:cubicBezTo>
                <a:cubicBezTo>
                  <a:pt x="375" y="313"/>
                  <a:pt x="269" y="366"/>
                  <a:pt x="204" y="413"/>
                </a:cubicBezTo>
                <a:cubicBezTo>
                  <a:pt x="198" y="325"/>
                  <a:pt x="112" y="204"/>
                  <a:pt x="48" y="144"/>
                </a:cubicBezTo>
                <a:cubicBezTo>
                  <a:pt x="76" y="121"/>
                  <a:pt x="117" y="98"/>
                  <a:pt x="161" y="78"/>
                </a:cubicBezTo>
                <a:cubicBezTo>
                  <a:pt x="203" y="60"/>
                  <a:pt x="242" y="48"/>
                  <a:pt x="260" y="48"/>
                </a:cubicBezTo>
                <a:cubicBezTo>
                  <a:pt x="282" y="48"/>
                  <a:pt x="292" y="54"/>
                  <a:pt x="301" y="60"/>
                </a:cubicBezTo>
                <a:cubicBezTo>
                  <a:pt x="308" y="65"/>
                  <a:pt x="314" y="69"/>
                  <a:pt x="324" y="69"/>
                </a:cubicBezTo>
                <a:cubicBezTo>
                  <a:pt x="330" y="69"/>
                  <a:pt x="339" y="64"/>
                  <a:pt x="355" y="54"/>
                </a:cubicBezTo>
                <a:cubicBezTo>
                  <a:pt x="381" y="39"/>
                  <a:pt x="419" y="16"/>
                  <a:pt x="459" y="14"/>
                </a:cubicBezTo>
                <a:cubicBezTo>
                  <a:pt x="630" y="262"/>
                  <a:pt x="630" y="262"/>
                  <a:pt x="630" y="262"/>
                </a:cubicBezTo>
                <a:cubicBezTo>
                  <a:pt x="577" y="267"/>
                  <a:pt x="527" y="301"/>
                  <a:pt x="493" y="325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E7166B1-0AC3-4028-8030-8EFA6143B2B8}"/>
              </a:ext>
            </a:extLst>
          </p:cNvPr>
          <p:cNvGrpSpPr/>
          <p:nvPr/>
        </p:nvGrpSpPr>
        <p:grpSpPr>
          <a:xfrm rot="10800000">
            <a:off x="7927120" y="4024246"/>
            <a:ext cx="937924" cy="914402"/>
            <a:chOff x="3341467" y="2008629"/>
            <a:chExt cx="937924" cy="914402"/>
          </a:xfrm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8C274DBC-BB8D-4212-A165-53BB5F51FD83}"/>
                </a:ext>
              </a:extLst>
            </p:cNvPr>
            <p:cNvSpPr/>
            <p:nvPr/>
          </p:nvSpPr>
          <p:spPr>
            <a:xfrm>
              <a:off x="3341468" y="2008631"/>
              <a:ext cx="937923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36CCFC9-85EA-4941-AF8B-1BF05DF5A021}"/>
                </a:ext>
              </a:extLst>
            </p:cNvPr>
            <p:cNvSpPr/>
            <p:nvPr/>
          </p:nvSpPr>
          <p:spPr>
            <a:xfrm>
              <a:off x="3341467" y="2008629"/>
              <a:ext cx="175956" cy="9144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9E1F6568-8161-4D42-A96A-F31A12090A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844" y="4156559"/>
            <a:ext cx="644474" cy="649774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79708D42-94A7-4937-B21E-B935CDFD45E1}"/>
              </a:ext>
            </a:extLst>
          </p:cNvPr>
          <p:cNvGrpSpPr/>
          <p:nvPr/>
        </p:nvGrpSpPr>
        <p:grpSpPr>
          <a:xfrm rot="10800000">
            <a:off x="7927120" y="2839118"/>
            <a:ext cx="937924" cy="914402"/>
            <a:chOff x="3341467" y="2008629"/>
            <a:chExt cx="937924" cy="914402"/>
          </a:xfrm>
        </p:grpSpPr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9E18F654-BF19-400F-B86B-1F0E9919EFF4}"/>
                </a:ext>
              </a:extLst>
            </p:cNvPr>
            <p:cNvSpPr/>
            <p:nvPr/>
          </p:nvSpPr>
          <p:spPr>
            <a:xfrm>
              <a:off x="3341468" y="2008631"/>
              <a:ext cx="937923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8215330-B67B-485E-A009-E8B566C235A6}"/>
                </a:ext>
              </a:extLst>
            </p:cNvPr>
            <p:cNvSpPr/>
            <p:nvPr/>
          </p:nvSpPr>
          <p:spPr>
            <a:xfrm>
              <a:off x="3341467" y="2008629"/>
              <a:ext cx="175956" cy="9144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Freeform 121">
            <a:extLst>
              <a:ext uri="{FF2B5EF4-FFF2-40B4-BE49-F238E27FC236}">
                <a16:creationId xmlns:a16="http://schemas.microsoft.com/office/drawing/2014/main" id="{1B49F104-F59D-49E0-AC8D-BC76DE1EE3F8}"/>
              </a:ext>
            </a:extLst>
          </p:cNvPr>
          <p:cNvSpPr>
            <a:spLocks noEditPoints="1"/>
          </p:cNvSpPr>
          <p:nvPr/>
        </p:nvSpPr>
        <p:spPr bwMode="auto">
          <a:xfrm>
            <a:off x="8113909" y="3005300"/>
            <a:ext cx="582669" cy="582035"/>
          </a:xfrm>
          <a:custGeom>
            <a:avLst/>
            <a:gdLst>
              <a:gd name="T0" fmla="*/ 7 w 564"/>
              <a:gd name="T1" fmla="*/ 564 h 564"/>
              <a:gd name="T2" fmla="*/ 0 w 564"/>
              <a:gd name="T3" fmla="*/ 7 h 564"/>
              <a:gd name="T4" fmla="*/ 14 w 564"/>
              <a:gd name="T5" fmla="*/ 7 h 564"/>
              <a:gd name="T6" fmla="*/ 557 w 564"/>
              <a:gd name="T7" fmla="*/ 550 h 564"/>
              <a:gd name="T8" fmla="*/ 557 w 564"/>
              <a:gd name="T9" fmla="*/ 564 h 564"/>
              <a:gd name="T10" fmla="*/ 107 w 564"/>
              <a:gd name="T11" fmla="*/ 373 h 564"/>
              <a:gd name="T12" fmla="*/ 107 w 564"/>
              <a:gd name="T13" fmla="*/ 456 h 564"/>
              <a:gd name="T14" fmla="*/ 134 w 564"/>
              <a:gd name="T15" fmla="*/ 414 h 564"/>
              <a:gd name="T16" fmla="*/ 79 w 564"/>
              <a:gd name="T17" fmla="*/ 414 h 564"/>
              <a:gd name="T18" fmla="*/ 134 w 564"/>
              <a:gd name="T19" fmla="*/ 414 h 564"/>
              <a:gd name="T20" fmla="*/ 467 w 564"/>
              <a:gd name="T21" fmla="*/ 289 h 564"/>
              <a:gd name="T22" fmla="*/ 467 w 564"/>
              <a:gd name="T23" fmla="*/ 373 h 564"/>
              <a:gd name="T24" fmla="*/ 495 w 564"/>
              <a:gd name="T25" fmla="*/ 331 h 564"/>
              <a:gd name="T26" fmla="*/ 439 w 564"/>
              <a:gd name="T27" fmla="*/ 331 h 564"/>
              <a:gd name="T28" fmla="*/ 495 w 564"/>
              <a:gd name="T29" fmla="*/ 331 h 564"/>
              <a:gd name="T30" fmla="*/ 308 w 564"/>
              <a:gd name="T31" fmla="*/ 92 h 564"/>
              <a:gd name="T32" fmla="*/ 308 w 564"/>
              <a:gd name="T33" fmla="*/ 175 h 564"/>
              <a:gd name="T34" fmla="*/ 336 w 564"/>
              <a:gd name="T35" fmla="*/ 134 h 564"/>
              <a:gd name="T36" fmla="*/ 281 w 564"/>
              <a:gd name="T37" fmla="*/ 134 h 564"/>
              <a:gd name="T38" fmla="*/ 336 w 564"/>
              <a:gd name="T39" fmla="*/ 134 h 564"/>
              <a:gd name="T40" fmla="*/ 188 w 564"/>
              <a:gd name="T41" fmla="*/ 338 h 564"/>
              <a:gd name="T42" fmla="*/ 188 w 564"/>
              <a:gd name="T43" fmla="*/ 421 h 564"/>
              <a:gd name="T44" fmla="*/ 215 w 564"/>
              <a:gd name="T45" fmla="*/ 380 h 564"/>
              <a:gd name="T46" fmla="*/ 160 w 564"/>
              <a:gd name="T47" fmla="*/ 380 h 564"/>
              <a:gd name="T48" fmla="*/ 215 w 564"/>
              <a:gd name="T49" fmla="*/ 380 h 564"/>
              <a:gd name="T50" fmla="*/ 408 w 564"/>
              <a:gd name="T51" fmla="*/ 39 h 564"/>
              <a:gd name="T52" fmla="*/ 408 w 564"/>
              <a:gd name="T53" fmla="*/ 122 h 564"/>
              <a:gd name="T54" fmla="*/ 436 w 564"/>
              <a:gd name="T55" fmla="*/ 80 h 564"/>
              <a:gd name="T56" fmla="*/ 380 w 564"/>
              <a:gd name="T57" fmla="*/ 80 h 564"/>
              <a:gd name="T58" fmla="*/ 436 w 564"/>
              <a:gd name="T59" fmla="*/ 80 h 564"/>
              <a:gd name="T60" fmla="*/ 336 w 564"/>
              <a:gd name="T61" fmla="*/ 307 h 564"/>
              <a:gd name="T62" fmla="*/ 336 w 564"/>
              <a:gd name="T63" fmla="*/ 452 h 564"/>
              <a:gd name="T64" fmla="*/ 395 w 564"/>
              <a:gd name="T65" fmla="*/ 380 h 564"/>
              <a:gd name="T66" fmla="*/ 278 w 564"/>
              <a:gd name="T67" fmla="*/ 380 h 564"/>
              <a:gd name="T68" fmla="*/ 395 w 564"/>
              <a:gd name="T69" fmla="*/ 380 h 564"/>
              <a:gd name="T70" fmla="*/ 253 w 564"/>
              <a:gd name="T71" fmla="*/ 172 h 564"/>
              <a:gd name="T72" fmla="*/ 253 w 564"/>
              <a:gd name="T73" fmla="*/ 317 h 564"/>
              <a:gd name="T74" fmla="*/ 312 w 564"/>
              <a:gd name="T75" fmla="*/ 245 h 564"/>
              <a:gd name="T76" fmla="*/ 195 w 564"/>
              <a:gd name="T77" fmla="*/ 245 h 564"/>
              <a:gd name="T78" fmla="*/ 312 w 564"/>
              <a:gd name="T79" fmla="*/ 245 h 564"/>
              <a:gd name="T80" fmla="*/ 467 w 564"/>
              <a:gd name="T81" fmla="*/ 127 h 564"/>
              <a:gd name="T82" fmla="*/ 467 w 564"/>
              <a:gd name="T83" fmla="*/ 272 h 564"/>
              <a:gd name="T84" fmla="*/ 526 w 564"/>
              <a:gd name="T85" fmla="*/ 199 h 564"/>
              <a:gd name="T86" fmla="*/ 409 w 564"/>
              <a:gd name="T87" fmla="*/ 199 h 564"/>
              <a:gd name="T88" fmla="*/ 526 w 564"/>
              <a:gd name="T89" fmla="*/ 199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64" h="564">
                <a:moveTo>
                  <a:pt x="557" y="564"/>
                </a:moveTo>
                <a:cubicBezTo>
                  <a:pt x="7" y="564"/>
                  <a:pt x="7" y="564"/>
                  <a:pt x="7" y="564"/>
                </a:cubicBezTo>
                <a:cubicBezTo>
                  <a:pt x="3" y="564"/>
                  <a:pt x="0" y="561"/>
                  <a:pt x="0" y="55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550"/>
                  <a:pt x="14" y="550"/>
                  <a:pt x="14" y="550"/>
                </a:cubicBezTo>
                <a:cubicBezTo>
                  <a:pt x="557" y="550"/>
                  <a:pt x="557" y="550"/>
                  <a:pt x="557" y="550"/>
                </a:cubicBezTo>
                <a:cubicBezTo>
                  <a:pt x="561" y="550"/>
                  <a:pt x="564" y="553"/>
                  <a:pt x="564" y="557"/>
                </a:cubicBezTo>
                <a:cubicBezTo>
                  <a:pt x="564" y="561"/>
                  <a:pt x="561" y="564"/>
                  <a:pt x="557" y="564"/>
                </a:cubicBezTo>
                <a:close/>
                <a:moveTo>
                  <a:pt x="148" y="414"/>
                </a:moveTo>
                <a:cubicBezTo>
                  <a:pt x="148" y="391"/>
                  <a:pt x="130" y="373"/>
                  <a:pt x="107" y="373"/>
                </a:cubicBezTo>
                <a:cubicBezTo>
                  <a:pt x="84" y="373"/>
                  <a:pt x="65" y="391"/>
                  <a:pt x="65" y="414"/>
                </a:cubicBezTo>
                <a:cubicBezTo>
                  <a:pt x="65" y="437"/>
                  <a:pt x="84" y="456"/>
                  <a:pt x="107" y="456"/>
                </a:cubicBezTo>
                <a:cubicBezTo>
                  <a:pt x="130" y="456"/>
                  <a:pt x="148" y="437"/>
                  <a:pt x="148" y="414"/>
                </a:cubicBezTo>
                <a:close/>
                <a:moveTo>
                  <a:pt x="134" y="414"/>
                </a:moveTo>
                <a:cubicBezTo>
                  <a:pt x="134" y="430"/>
                  <a:pt x="122" y="442"/>
                  <a:pt x="107" y="442"/>
                </a:cubicBezTo>
                <a:cubicBezTo>
                  <a:pt x="91" y="442"/>
                  <a:pt x="79" y="430"/>
                  <a:pt x="79" y="414"/>
                </a:cubicBezTo>
                <a:cubicBezTo>
                  <a:pt x="79" y="399"/>
                  <a:pt x="91" y="387"/>
                  <a:pt x="107" y="387"/>
                </a:cubicBezTo>
                <a:cubicBezTo>
                  <a:pt x="122" y="387"/>
                  <a:pt x="134" y="399"/>
                  <a:pt x="134" y="414"/>
                </a:cubicBezTo>
                <a:close/>
                <a:moveTo>
                  <a:pt x="509" y="331"/>
                </a:moveTo>
                <a:cubicBezTo>
                  <a:pt x="509" y="308"/>
                  <a:pt x="490" y="289"/>
                  <a:pt x="467" y="289"/>
                </a:cubicBezTo>
                <a:cubicBezTo>
                  <a:pt x="444" y="289"/>
                  <a:pt x="425" y="308"/>
                  <a:pt x="425" y="331"/>
                </a:cubicBezTo>
                <a:cubicBezTo>
                  <a:pt x="425" y="354"/>
                  <a:pt x="444" y="373"/>
                  <a:pt x="467" y="373"/>
                </a:cubicBezTo>
                <a:cubicBezTo>
                  <a:pt x="490" y="373"/>
                  <a:pt x="509" y="354"/>
                  <a:pt x="509" y="331"/>
                </a:cubicBezTo>
                <a:close/>
                <a:moveTo>
                  <a:pt x="495" y="331"/>
                </a:moveTo>
                <a:cubicBezTo>
                  <a:pt x="495" y="346"/>
                  <a:pt x="482" y="359"/>
                  <a:pt x="467" y="359"/>
                </a:cubicBezTo>
                <a:cubicBezTo>
                  <a:pt x="452" y="359"/>
                  <a:pt x="439" y="346"/>
                  <a:pt x="439" y="331"/>
                </a:cubicBezTo>
                <a:cubicBezTo>
                  <a:pt x="439" y="316"/>
                  <a:pt x="452" y="303"/>
                  <a:pt x="467" y="303"/>
                </a:cubicBezTo>
                <a:cubicBezTo>
                  <a:pt x="482" y="303"/>
                  <a:pt x="495" y="316"/>
                  <a:pt x="495" y="331"/>
                </a:cubicBezTo>
                <a:close/>
                <a:moveTo>
                  <a:pt x="350" y="134"/>
                </a:moveTo>
                <a:cubicBezTo>
                  <a:pt x="350" y="111"/>
                  <a:pt x="331" y="92"/>
                  <a:pt x="308" y="92"/>
                </a:cubicBezTo>
                <a:cubicBezTo>
                  <a:pt x="285" y="92"/>
                  <a:pt x="267" y="111"/>
                  <a:pt x="267" y="134"/>
                </a:cubicBezTo>
                <a:cubicBezTo>
                  <a:pt x="267" y="157"/>
                  <a:pt x="285" y="175"/>
                  <a:pt x="308" y="175"/>
                </a:cubicBezTo>
                <a:cubicBezTo>
                  <a:pt x="331" y="175"/>
                  <a:pt x="350" y="157"/>
                  <a:pt x="350" y="134"/>
                </a:cubicBezTo>
                <a:close/>
                <a:moveTo>
                  <a:pt x="336" y="134"/>
                </a:moveTo>
                <a:cubicBezTo>
                  <a:pt x="336" y="149"/>
                  <a:pt x="324" y="161"/>
                  <a:pt x="308" y="161"/>
                </a:cubicBezTo>
                <a:cubicBezTo>
                  <a:pt x="293" y="161"/>
                  <a:pt x="281" y="149"/>
                  <a:pt x="281" y="134"/>
                </a:cubicBezTo>
                <a:cubicBezTo>
                  <a:pt x="281" y="118"/>
                  <a:pt x="293" y="106"/>
                  <a:pt x="308" y="106"/>
                </a:cubicBezTo>
                <a:cubicBezTo>
                  <a:pt x="324" y="106"/>
                  <a:pt x="336" y="118"/>
                  <a:pt x="336" y="134"/>
                </a:cubicBezTo>
                <a:close/>
                <a:moveTo>
                  <a:pt x="229" y="380"/>
                </a:moveTo>
                <a:cubicBezTo>
                  <a:pt x="229" y="357"/>
                  <a:pt x="211" y="338"/>
                  <a:pt x="188" y="338"/>
                </a:cubicBezTo>
                <a:cubicBezTo>
                  <a:pt x="165" y="338"/>
                  <a:pt x="146" y="357"/>
                  <a:pt x="146" y="380"/>
                </a:cubicBezTo>
                <a:cubicBezTo>
                  <a:pt x="146" y="403"/>
                  <a:pt x="165" y="421"/>
                  <a:pt x="188" y="421"/>
                </a:cubicBezTo>
                <a:cubicBezTo>
                  <a:pt x="211" y="421"/>
                  <a:pt x="229" y="403"/>
                  <a:pt x="229" y="380"/>
                </a:cubicBezTo>
                <a:close/>
                <a:moveTo>
                  <a:pt x="215" y="380"/>
                </a:moveTo>
                <a:cubicBezTo>
                  <a:pt x="215" y="395"/>
                  <a:pt x="203" y="407"/>
                  <a:pt x="188" y="407"/>
                </a:cubicBezTo>
                <a:cubicBezTo>
                  <a:pt x="172" y="407"/>
                  <a:pt x="160" y="395"/>
                  <a:pt x="160" y="380"/>
                </a:cubicBezTo>
                <a:cubicBezTo>
                  <a:pt x="160" y="364"/>
                  <a:pt x="172" y="352"/>
                  <a:pt x="188" y="352"/>
                </a:cubicBezTo>
                <a:cubicBezTo>
                  <a:pt x="203" y="352"/>
                  <a:pt x="215" y="364"/>
                  <a:pt x="215" y="380"/>
                </a:cubicBezTo>
                <a:close/>
                <a:moveTo>
                  <a:pt x="450" y="80"/>
                </a:moveTo>
                <a:cubicBezTo>
                  <a:pt x="450" y="57"/>
                  <a:pt x="431" y="39"/>
                  <a:pt x="408" y="39"/>
                </a:cubicBezTo>
                <a:cubicBezTo>
                  <a:pt x="385" y="39"/>
                  <a:pt x="366" y="57"/>
                  <a:pt x="366" y="80"/>
                </a:cubicBezTo>
                <a:cubicBezTo>
                  <a:pt x="366" y="103"/>
                  <a:pt x="385" y="122"/>
                  <a:pt x="408" y="122"/>
                </a:cubicBezTo>
                <a:cubicBezTo>
                  <a:pt x="431" y="122"/>
                  <a:pt x="450" y="103"/>
                  <a:pt x="450" y="80"/>
                </a:cubicBezTo>
                <a:close/>
                <a:moveTo>
                  <a:pt x="436" y="80"/>
                </a:moveTo>
                <a:cubicBezTo>
                  <a:pt x="436" y="96"/>
                  <a:pt x="423" y="108"/>
                  <a:pt x="408" y="108"/>
                </a:cubicBezTo>
                <a:cubicBezTo>
                  <a:pt x="393" y="108"/>
                  <a:pt x="380" y="96"/>
                  <a:pt x="380" y="80"/>
                </a:cubicBezTo>
                <a:cubicBezTo>
                  <a:pt x="380" y="65"/>
                  <a:pt x="393" y="53"/>
                  <a:pt x="408" y="53"/>
                </a:cubicBezTo>
                <a:cubicBezTo>
                  <a:pt x="423" y="53"/>
                  <a:pt x="436" y="65"/>
                  <a:pt x="436" y="80"/>
                </a:cubicBezTo>
                <a:close/>
                <a:moveTo>
                  <a:pt x="409" y="380"/>
                </a:moveTo>
                <a:cubicBezTo>
                  <a:pt x="409" y="340"/>
                  <a:pt x="376" y="307"/>
                  <a:pt x="336" y="307"/>
                </a:cubicBezTo>
                <a:cubicBezTo>
                  <a:pt x="296" y="307"/>
                  <a:pt x="264" y="340"/>
                  <a:pt x="264" y="380"/>
                </a:cubicBezTo>
                <a:cubicBezTo>
                  <a:pt x="264" y="420"/>
                  <a:pt x="296" y="452"/>
                  <a:pt x="336" y="452"/>
                </a:cubicBezTo>
                <a:cubicBezTo>
                  <a:pt x="376" y="452"/>
                  <a:pt x="409" y="420"/>
                  <a:pt x="409" y="380"/>
                </a:cubicBezTo>
                <a:close/>
                <a:moveTo>
                  <a:pt x="395" y="380"/>
                </a:moveTo>
                <a:cubicBezTo>
                  <a:pt x="395" y="412"/>
                  <a:pt x="369" y="438"/>
                  <a:pt x="336" y="438"/>
                </a:cubicBezTo>
                <a:cubicBezTo>
                  <a:pt x="304" y="438"/>
                  <a:pt x="278" y="412"/>
                  <a:pt x="278" y="380"/>
                </a:cubicBezTo>
                <a:cubicBezTo>
                  <a:pt x="278" y="347"/>
                  <a:pt x="304" y="321"/>
                  <a:pt x="336" y="321"/>
                </a:cubicBezTo>
                <a:cubicBezTo>
                  <a:pt x="369" y="321"/>
                  <a:pt x="395" y="347"/>
                  <a:pt x="395" y="380"/>
                </a:cubicBezTo>
                <a:close/>
                <a:moveTo>
                  <a:pt x="326" y="245"/>
                </a:moveTo>
                <a:cubicBezTo>
                  <a:pt x="326" y="205"/>
                  <a:pt x="293" y="172"/>
                  <a:pt x="253" y="172"/>
                </a:cubicBezTo>
                <a:cubicBezTo>
                  <a:pt x="213" y="172"/>
                  <a:pt x="181" y="205"/>
                  <a:pt x="181" y="245"/>
                </a:cubicBezTo>
                <a:cubicBezTo>
                  <a:pt x="181" y="285"/>
                  <a:pt x="213" y="317"/>
                  <a:pt x="253" y="317"/>
                </a:cubicBezTo>
                <a:cubicBezTo>
                  <a:pt x="293" y="317"/>
                  <a:pt x="326" y="285"/>
                  <a:pt x="326" y="245"/>
                </a:cubicBezTo>
                <a:close/>
                <a:moveTo>
                  <a:pt x="312" y="245"/>
                </a:moveTo>
                <a:cubicBezTo>
                  <a:pt x="312" y="277"/>
                  <a:pt x="285" y="303"/>
                  <a:pt x="253" y="303"/>
                </a:cubicBezTo>
                <a:cubicBezTo>
                  <a:pt x="221" y="303"/>
                  <a:pt x="195" y="277"/>
                  <a:pt x="195" y="245"/>
                </a:cubicBezTo>
                <a:cubicBezTo>
                  <a:pt x="195" y="212"/>
                  <a:pt x="221" y="186"/>
                  <a:pt x="253" y="186"/>
                </a:cubicBezTo>
                <a:cubicBezTo>
                  <a:pt x="285" y="186"/>
                  <a:pt x="312" y="212"/>
                  <a:pt x="312" y="245"/>
                </a:cubicBezTo>
                <a:close/>
                <a:moveTo>
                  <a:pt x="540" y="199"/>
                </a:moveTo>
                <a:cubicBezTo>
                  <a:pt x="540" y="159"/>
                  <a:pt x="507" y="127"/>
                  <a:pt x="467" y="127"/>
                </a:cubicBezTo>
                <a:cubicBezTo>
                  <a:pt x="427" y="127"/>
                  <a:pt x="395" y="159"/>
                  <a:pt x="395" y="199"/>
                </a:cubicBezTo>
                <a:cubicBezTo>
                  <a:pt x="395" y="239"/>
                  <a:pt x="427" y="272"/>
                  <a:pt x="467" y="272"/>
                </a:cubicBezTo>
                <a:cubicBezTo>
                  <a:pt x="507" y="272"/>
                  <a:pt x="540" y="239"/>
                  <a:pt x="540" y="199"/>
                </a:cubicBezTo>
                <a:close/>
                <a:moveTo>
                  <a:pt x="526" y="199"/>
                </a:moveTo>
                <a:cubicBezTo>
                  <a:pt x="526" y="231"/>
                  <a:pt x="499" y="258"/>
                  <a:pt x="467" y="258"/>
                </a:cubicBezTo>
                <a:cubicBezTo>
                  <a:pt x="435" y="258"/>
                  <a:pt x="409" y="231"/>
                  <a:pt x="409" y="199"/>
                </a:cubicBezTo>
                <a:cubicBezTo>
                  <a:pt x="409" y="167"/>
                  <a:pt x="435" y="141"/>
                  <a:pt x="467" y="141"/>
                </a:cubicBezTo>
                <a:cubicBezTo>
                  <a:pt x="499" y="141"/>
                  <a:pt x="526" y="167"/>
                  <a:pt x="526" y="199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BEE93D9-D7C4-4F20-9402-1564CD885F5D}"/>
              </a:ext>
            </a:extLst>
          </p:cNvPr>
          <p:cNvGrpSpPr/>
          <p:nvPr/>
        </p:nvGrpSpPr>
        <p:grpSpPr>
          <a:xfrm rot="10800000">
            <a:off x="7927119" y="1661159"/>
            <a:ext cx="937924" cy="914402"/>
            <a:chOff x="3341467" y="2008629"/>
            <a:chExt cx="937924" cy="914402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9059C5B1-4EA8-467B-A369-B6DB6B7129F9}"/>
                </a:ext>
              </a:extLst>
            </p:cNvPr>
            <p:cNvSpPr/>
            <p:nvPr/>
          </p:nvSpPr>
          <p:spPr>
            <a:xfrm>
              <a:off x="3341468" y="2008631"/>
              <a:ext cx="937923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FB7E0C4-2AE8-45B1-8996-EFF6A79503F2}"/>
                </a:ext>
              </a:extLst>
            </p:cNvPr>
            <p:cNvSpPr/>
            <p:nvPr/>
          </p:nvSpPr>
          <p:spPr>
            <a:xfrm>
              <a:off x="3341467" y="2008629"/>
              <a:ext cx="175956" cy="9144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 120">
            <a:extLst>
              <a:ext uri="{FF2B5EF4-FFF2-40B4-BE49-F238E27FC236}">
                <a16:creationId xmlns:a16="http://schemas.microsoft.com/office/drawing/2014/main" id="{F8B75DC5-71D8-4A33-82D3-13BDCEA82226}"/>
              </a:ext>
            </a:extLst>
          </p:cNvPr>
          <p:cNvSpPr>
            <a:spLocks/>
          </p:cNvSpPr>
          <p:nvPr/>
        </p:nvSpPr>
        <p:spPr bwMode="auto">
          <a:xfrm>
            <a:off x="8010001" y="1822276"/>
            <a:ext cx="751135" cy="609857"/>
          </a:xfrm>
          <a:custGeom>
            <a:avLst/>
            <a:gdLst>
              <a:gd name="T0" fmla="*/ 618 w 727"/>
              <a:gd name="T1" fmla="*/ 590 h 590"/>
              <a:gd name="T2" fmla="*/ 613 w 727"/>
              <a:gd name="T3" fmla="*/ 588 h 590"/>
              <a:gd name="T4" fmla="*/ 480 w 727"/>
              <a:gd name="T5" fmla="*/ 456 h 590"/>
              <a:gd name="T6" fmla="*/ 399 w 727"/>
              <a:gd name="T7" fmla="*/ 374 h 590"/>
              <a:gd name="T8" fmla="*/ 326 w 727"/>
              <a:gd name="T9" fmla="*/ 342 h 590"/>
              <a:gd name="T10" fmla="*/ 242 w 727"/>
              <a:gd name="T11" fmla="*/ 376 h 590"/>
              <a:gd name="T12" fmla="*/ 224 w 727"/>
              <a:gd name="T13" fmla="*/ 417 h 590"/>
              <a:gd name="T14" fmla="*/ 207 w 727"/>
              <a:gd name="T15" fmla="*/ 455 h 590"/>
              <a:gd name="T16" fmla="*/ 162 w 727"/>
              <a:gd name="T17" fmla="*/ 500 h 590"/>
              <a:gd name="T18" fmla="*/ 154 w 727"/>
              <a:gd name="T19" fmla="*/ 508 h 590"/>
              <a:gd name="T20" fmla="*/ 137 w 727"/>
              <a:gd name="T21" fmla="*/ 515 h 590"/>
              <a:gd name="T22" fmla="*/ 7 w 727"/>
              <a:gd name="T23" fmla="*/ 396 h 590"/>
              <a:gd name="T24" fmla="*/ 12 w 727"/>
              <a:gd name="T25" fmla="*/ 365 h 590"/>
              <a:gd name="T26" fmla="*/ 64 w 727"/>
              <a:gd name="T27" fmla="*/ 313 h 590"/>
              <a:gd name="T28" fmla="*/ 109 w 727"/>
              <a:gd name="T29" fmla="*/ 291 h 590"/>
              <a:gd name="T30" fmla="*/ 139 w 727"/>
              <a:gd name="T31" fmla="*/ 279 h 590"/>
              <a:gd name="T32" fmla="*/ 156 w 727"/>
              <a:gd name="T33" fmla="*/ 240 h 590"/>
              <a:gd name="T34" fmla="*/ 156 w 727"/>
              <a:gd name="T35" fmla="*/ 239 h 590"/>
              <a:gd name="T36" fmla="*/ 194 w 727"/>
              <a:gd name="T37" fmla="*/ 159 h 590"/>
              <a:gd name="T38" fmla="*/ 529 w 727"/>
              <a:gd name="T39" fmla="*/ 0 h 590"/>
              <a:gd name="T40" fmla="*/ 670 w 727"/>
              <a:gd name="T41" fmla="*/ 15 h 590"/>
              <a:gd name="T42" fmla="*/ 684 w 727"/>
              <a:gd name="T43" fmla="*/ 24 h 590"/>
              <a:gd name="T44" fmla="*/ 686 w 727"/>
              <a:gd name="T45" fmla="*/ 40 h 590"/>
              <a:gd name="T46" fmla="*/ 679 w 727"/>
              <a:gd name="T47" fmla="*/ 71 h 590"/>
              <a:gd name="T48" fmla="*/ 655 w 727"/>
              <a:gd name="T49" fmla="*/ 86 h 590"/>
              <a:gd name="T50" fmla="*/ 477 w 727"/>
              <a:gd name="T51" fmla="*/ 148 h 590"/>
              <a:gd name="T52" fmla="*/ 482 w 727"/>
              <a:gd name="T53" fmla="*/ 207 h 590"/>
              <a:gd name="T54" fmla="*/ 523 w 727"/>
              <a:gd name="T55" fmla="*/ 267 h 590"/>
              <a:gd name="T56" fmla="*/ 724 w 727"/>
              <a:gd name="T57" fmla="*/ 467 h 590"/>
              <a:gd name="T58" fmla="*/ 724 w 727"/>
              <a:gd name="T59" fmla="*/ 477 h 590"/>
              <a:gd name="T60" fmla="*/ 714 w 727"/>
              <a:gd name="T61" fmla="*/ 477 h 590"/>
              <a:gd name="T62" fmla="*/ 514 w 727"/>
              <a:gd name="T63" fmla="*/ 277 h 590"/>
              <a:gd name="T64" fmla="*/ 465 w 727"/>
              <a:gd name="T65" fmla="*/ 140 h 590"/>
              <a:gd name="T66" fmla="*/ 658 w 727"/>
              <a:gd name="T67" fmla="*/ 72 h 590"/>
              <a:gd name="T68" fmla="*/ 666 w 727"/>
              <a:gd name="T69" fmla="*/ 67 h 590"/>
              <a:gd name="T70" fmla="*/ 673 w 727"/>
              <a:gd name="T71" fmla="*/ 37 h 590"/>
              <a:gd name="T72" fmla="*/ 672 w 727"/>
              <a:gd name="T73" fmla="*/ 31 h 590"/>
              <a:gd name="T74" fmla="*/ 667 w 727"/>
              <a:gd name="T75" fmla="*/ 28 h 590"/>
              <a:gd name="T76" fmla="*/ 529 w 727"/>
              <a:gd name="T77" fmla="*/ 14 h 590"/>
              <a:gd name="T78" fmla="*/ 204 w 727"/>
              <a:gd name="T79" fmla="*/ 168 h 590"/>
              <a:gd name="T80" fmla="*/ 169 w 727"/>
              <a:gd name="T81" fmla="*/ 243 h 590"/>
              <a:gd name="T82" fmla="*/ 169 w 727"/>
              <a:gd name="T83" fmla="*/ 244 h 590"/>
              <a:gd name="T84" fmla="*/ 148 w 727"/>
              <a:gd name="T85" fmla="*/ 290 h 590"/>
              <a:gd name="T86" fmla="*/ 112 w 727"/>
              <a:gd name="T87" fmla="*/ 305 h 590"/>
              <a:gd name="T88" fmla="*/ 73 w 727"/>
              <a:gd name="T89" fmla="*/ 323 h 590"/>
              <a:gd name="T90" fmla="*/ 21 w 727"/>
              <a:gd name="T91" fmla="*/ 375 h 590"/>
              <a:gd name="T92" fmla="*/ 20 w 727"/>
              <a:gd name="T93" fmla="*/ 391 h 590"/>
              <a:gd name="T94" fmla="*/ 75 w 727"/>
              <a:gd name="T95" fmla="*/ 456 h 590"/>
              <a:gd name="T96" fmla="*/ 137 w 727"/>
              <a:gd name="T97" fmla="*/ 501 h 590"/>
              <a:gd name="T98" fmla="*/ 144 w 727"/>
              <a:gd name="T99" fmla="*/ 498 h 590"/>
              <a:gd name="T100" fmla="*/ 152 w 727"/>
              <a:gd name="T101" fmla="*/ 491 h 590"/>
              <a:gd name="T102" fmla="*/ 197 w 727"/>
              <a:gd name="T103" fmla="*/ 445 h 590"/>
              <a:gd name="T104" fmla="*/ 210 w 727"/>
              <a:gd name="T105" fmla="*/ 414 h 590"/>
              <a:gd name="T106" fmla="*/ 232 w 727"/>
              <a:gd name="T107" fmla="*/ 366 h 590"/>
              <a:gd name="T108" fmla="*/ 326 w 727"/>
              <a:gd name="T109" fmla="*/ 328 h 590"/>
              <a:gd name="T110" fmla="*/ 409 w 727"/>
              <a:gd name="T111" fmla="*/ 365 h 590"/>
              <a:gd name="T112" fmla="*/ 490 w 727"/>
              <a:gd name="T113" fmla="*/ 446 h 590"/>
              <a:gd name="T114" fmla="*/ 623 w 727"/>
              <a:gd name="T115" fmla="*/ 578 h 590"/>
              <a:gd name="T116" fmla="*/ 623 w 727"/>
              <a:gd name="T117" fmla="*/ 588 h 590"/>
              <a:gd name="T118" fmla="*/ 618 w 727"/>
              <a:gd name="T119" fmla="*/ 59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7" h="590">
                <a:moveTo>
                  <a:pt x="618" y="590"/>
                </a:moveTo>
                <a:cubicBezTo>
                  <a:pt x="616" y="590"/>
                  <a:pt x="614" y="590"/>
                  <a:pt x="613" y="588"/>
                </a:cubicBezTo>
                <a:cubicBezTo>
                  <a:pt x="480" y="456"/>
                  <a:pt x="480" y="456"/>
                  <a:pt x="480" y="456"/>
                </a:cubicBezTo>
                <a:cubicBezTo>
                  <a:pt x="440" y="415"/>
                  <a:pt x="408" y="384"/>
                  <a:pt x="399" y="374"/>
                </a:cubicBezTo>
                <a:cubicBezTo>
                  <a:pt x="378" y="353"/>
                  <a:pt x="353" y="342"/>
                  <a:pt x="326" y="342"/>
                </a:cubicBezTo>
                <a:cubicBezTo>
                  <a:pt x="289" y="342"/>
                  <a:pt x="255" y="362"/>
                  <a:pt x="242" y="376"/>
                </a:cubicBezTo>
                <a:cubicBezTo>
                  <a:pt x="230" y="388"/>
                  <a:pt x="227" y="402"/>
                  <a:pt x="224" y="417"/>
                </a:cubicBezTo>
                <a:cubicBezTo>
                  <a:pt x="221" y="430"/>
                  <a:pt x="218" y="444"/>
                  <a:pt x="207" y="455"/>
                </a:cubicBezTo>
                <a:cubicBezTo>
                  <a:pt x="199" y="462"/>
                  <a:pt x="176" y="486"/>
                  <a:pt x="162" y="500"/>
                </a:cubicBezTo>
                <a:cubicBezTo>
                  <a:pt x="154" y="508"/>
                  <a:pt x="154" y="508"/>
                  <a:pt x="154" y="508"/>
                </a:cubicBezTo>
                <a:cubicBezTo>
                  <a:pt x="150" y="512"/>
                  <a:pt x="144" y="515"/>
                  <a:pt x="137" y="515"/>
                </a:cubicBezTo>
                <a:cubicBezTo>
                  <a:pt x="104" y="515"/>
                  <a:pt x="19" y="425"/>
                  <a:pt x="7" y="396"/>
                </a:cubicBezTo>
                <a:cubicBezTo>
                  <a:pt x="0" y="379"/>
                  <a:pt x="8" y="368"/>
                  <a:pt x="12" y="365"/>
                </a:cubicBezTo>
                <a:cubicBezTo>
                  <a:pt x="64" y="313"/>
                  <a:pt x="64" y="313"/>
                  <a:pt x="64" y="313"/>
                </a:cubicBezTo>
                <a:cubicBezTo>
                  <a:pt x="77" y="299"/>
                  <a:pt x="95" y="295"/>
                  <a:pt x="109" y="291"/>
                </a:cubicBezTo>
                <a:cubicBezTo>
                  <a:pt x="121" y="289"/>
                  <a:pt x="131" y="286"/>
                  <a:pt x="139" y="279"/>
                </a:cubicBezTo>
                <a:cubicBezTo>
                  <a:pt x="145" y="273"/>
                  <a:pt x="151" y="256"/>
                  <a:pt x="156" y="240"/>
                </a:cubicBezTo>
                <a:cubicBezTo>
                  <a:pt x="156" y="239"/>
                  <a:pt x="156" y="239"/>
                  <a:pt x="156" y="239"/>
                </a:cubicBezTo>
                <a:cubicBezTo>
                  <a:pt x="164" y="213"/>
                  <a:pt x="173" y="183"/>
                  <a:pt x="194" y="159"/>
                </a:cubicBezTo>
                <a:cubicBezTo>
                  <a:pt x="262" y="80"/>
                  <a:pt x="355" y="0"/>
                  <a:pt x="529" y="0"/>
                </a:cubicBezTo>
                <a:cubicBezTo>
                  <a:pt x="572" y="0"/>
                  <a:pt x="619" y="5"/>
                  <a:pt x="670" y="15"/>
                </a:cubicBezTo>
                <a:cubicBezTo>
                  <a:pt x="676" y="16"/>
                  <a:pt x="681" y="19"/>
                  <a:pt x="684" y="24"/>
                </a:cubicBezTo>
                <a:cubicBezTo>
                  <a:pt x="687" y="29"/>
                  <a:pt x="688" y="35"/>
                  <a:pt x="686" y="40"/>
                </a:cubicBezTo>
                <a:cubicBezTo>
                  <a:pt x="679" y="71"/>
                  <a:pt x="679" y="71"/>
                  <a:pt x="679" y="71"/>
                </a:cubicBezTo>
                <a:cubicBezTo>
                  <a:pt x="677" y="81"/>
                  <a:pt x="666" y="88"/>
                  <a:pt x="655" y="86"/>
                </a:cubicBezTo>
                <a:cubicBezTo>
                  <a:pt x="584" y="74"/>
                  <a:pt x="507" y="101"/>
                  <a:pt x="477" y="148"/>
                </a:cubicBezTo>
                <a:cubicBezTo>
                  <a:pt x="466" y="164"/>
                  <a:pt x="474" y="189"/>
                  <a:pt x="482" y="207"/>
                </a:cubicBezTo>
                <a:cubicBezTo>
                  <a:pt x="494" y="233"/>
                  <a:pt x="512" y="255"/>
                  <a:pt x="523" y="267"/>
                </a:cubicBezTo>
                <a:cubicBezTo>
                  <a:pt x="531" y="275"/>
                  <a:pt x="637" y="380"/>
                  <a:pt x="724" y="467"/>
                </a:cubicBezTo>
                <a:cubicBezTo>
                  <a:pt x="727" y="470"/>
                  <a:pt x="727" y="474"/>
                  <a:pt x="724" y="477"/>
                </a:cubicBezTo>
                <a:cubicBezTo>
                  <a:pt x="721" y="480"/>
                  <a:pt x="717" y="480"/>
                  <a:pt x="714" y="477"/>
                </a:cubicBezTo>
                <a:cubicBezTo>
                  <a:pt x="627" y="390"/>
                  <a:pt x="522" y="285"/>
                  <a:pt x="514" y="277"/>
                </a:cubicBezTo>
                <a:cubicBezTo>
                  <a:pt x="488" y="251"/>
                  <a:pt x="439" y="180"/>
                  <a:pt x="465" y="140"/>
                </a:cubicBezTo>
                <a:cubicBezTo>
                  <a:pt x="498" y="89"/>
                  <a:pt x="581" y="60"/>
                  <a:pt x="658" y="72"/>
                </a:cubicBezTo>
                <a:cubicBezTo>
                  <a:pt x="661" y="73"/>
                  <a:pt x="665" y="71"/>
                  <a:pt x="666" y="67"/>
                </a:cubicBezTo>
                <a:cubicBezTo>
                  <a:pt x="673" y="37"/>
                  <a:pt x="673" y="37"/>
                  <a:pt x="673" y="37"/>
                </a:cubicBezTo>
                <a:cubicBezTo>
                  <a:pt x="673" y="35"/>
                  <a:pt x="673" y="33"/>
                  <a:pt x="672" y="31"/>
                </a:cubicBezTo>
                <a:cubicBezTo>
                  <a:pt x="671" y="30"/>
                  <a:pt x="669" y="29"/>
                  <a:pt x="667" y="28"/>
                </a:cubicBezTo>
                <a:cubicBezTo>
                  <a:pt x="618" y="19"/>
                  <a:pt x="571" y="14"/>
                  <a:pt x="529" y="14"/>
                </a:cubicBezTo>
                <a:cubicBezTo>
                  <a:pt x="361" y="14"/>
                  <a:pt x="271" y="92"/>
                  <a:pt x="204" y="168"/>
                </a:cubicBezTo>
                <a:cubicBezTo>
                  <a:pt x="185" y="190"/>
                  <a:pt x="177" y="218"/>
                  <a:pt x="169" y="243"/>
                </a:cubicBezTo>
                <a:cubicBezTo>
                  <a:pt x="169" y="244"/>
                  <a:pt x="169" y="244"/>
                  <a:pt x="169" y="244"/>
                </a:cubicBezTo>
                <a:cubicBezTo>
                  <a:pt x="163" y="264"/>
                  <a:pt x="158" y="281"/>
                  <a:pt x="148" y="290"/>
                </a:cubicBezTo>
                <a:cubicBezTo>
                  <a:pt x="138" y="299"/>
                  <a:pt x="125" y="302"/>
                  <a:pt x="112" y="305"/>
                </a:cubicBezTo>
                <a:cubicBezTo>
                  <a:pt x="99" y="308"/>
                  <a:pt x="85" y="312"/>
                  <a:pt x="73" y="323"/>
                </a:cubicBezTo>
                <a:cubicBezTo>
                  <a:pt x="21" y="375"/>
                  <a:pt x="21" y="375"/>
                  <a:pt x="21" y="375"/>
                </a:cubicBezTo>
                <a:cubicBezTo>
                  <a:pt x="18" y="378"/>
                  <a:pt x="17" y="384"/>
                  <a:pt x="20" y="391"/>
                </a:cubicBezTo>
                <a:cubicBezTo>
                  <a:pt x="26" y="404"/>
                  <a:pt x="48" y="431"/>
                  <a:pt x="75" y="456"/>
                </a:cubicBezTo>
                <a:cubicBezTo>
                  <a:pt x="106" y="487"/>
                  <a:pt x="129" y="501"/>
                  <a:pt x="137" y="501"/>
                </a:cubicBezTo>
                <a:cubicBezTo>
                  <a:pt x="140" y="501"/>
                  <a:pt x="143" y="500"/>
                  <a:pt x="144" y="498"/>
                </a:cubicBezTo>
                <a:cubicBezTo>
                  <a:pt x="152" y="491"/>
                  <a:pt x="152" y="491"/>
                  <a:pt x="152" y="491"/>
                </a:cubicBezTo>
                <a:cubicBezTo>
                  <a:pt x="166" y="476"/>
                  <a:pt x="190" y="453"/>
                  <a:pt x="197" y="445"/>
                </a:cubicBezTo>
                <a:cubicBezTo>
                  <a:pt x="205" y="437"/>
                  <a:pt x="207" y="426"/>
                  <a:pt x="210" y="414"/>
                </a:cubicBezTo>
                <a:cubicBezTo>
                  <a:pt x="213" y="398"/>
                  <a:pt x="217" y="381"/>
                  <a:pt x="232" y="366"/>
                </a:cubicBezTo>
                <a:cubicBezTo>
                  <a:pt x="247" y="351"/>
                  <a:pt x="285" y="328"/>
                  <a:pt x="326" y="328"/>
                </a:cubicBezTo>
                <a:cubicBezTo>
                  <a:pt x="357" y="328"/>
                  <a:pt x="385" y="341"/>
                  <a:pt x="409" y="365"/>
                </a:cubicBezTo>
                <a:cubicBezTo>
                  <a:pt x="418" y="374"/>
                  <a:pt x="450" y="406"/>
                  <a:pt x="490" y="446"/>
                </a:cubicBezTo>
                <a:cubicBezTo>
                  <a:pt x="623" y="578"/>
                  <a:pt x="623" y="578"/>
                  <a:pt x="623" y="578"/>
                </a:cubicBezTo>
                <a:cubicBezTo>
                  <a:pt x="626" y="581"/>
                  <a:pt x="626" y="586"/>
                  <a:pt x="623" y="588"/>
                </a:cubicBezTo>
                <a:cubicBezTo>
                  <a:pt x="621" y="590"/>
                  <a:pt x="620" y="590"/>
                  <a:pt x="618" y="59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A8B7CBF1-6790-4276-82C4-105A5E35D689}"/>
              </a:ext>
            </a:extLst>
          </p:cNvPr>
          <p:cNvSpPr/>
          <p:nvPr/>
        </p:nvSpPr>
        <p:spPr>
          <a:xfrm>
            <a:off x="681956" y="5205791"/>
            <a:ext cx="3669792" cy="914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160DC45-1C8C-4A0B-A5E1-D3E94F6B1207}"/>
              </a:ext>
            </a:extLst>
          </p:cNvPr>
          <p:cNvSpPr txBox="1"/>
          <p:nvPr/>
        </p:nvSpPr>
        <p:spPr>
          <a:xfrm>
            <a:off x="758156" y="5385992"/>
            <a:ext cx="2395800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b="1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Generate</a:t>
            </a:r>
            <a:r>
              <a:rPr lang="en-US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 revenue from payments</a:t>
            </a:r>
            <a:endParaRPr lang="en-US" dirty="0">
              <a:solidFill>
                <a:schemeClr val="accent6"/>
              </a:solidFill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0782E50-DF23-4729-ABF6-EDEA72872E7D}"/>
              </a:ext>
            </a:extLst>
          </p:cNvPr>
          <p:cNvGrpSpPr/>
          <p:nvPr/>
        </p:nvGrpSpPr>
        <p:grpSpPr>
          <a:xfrm>
            <a:off x="3411612" y="5202835"/>
            <a:ext cx="937924" cy="914402"/>
            <a:chOff x="3341467" y="2008629"/>
            <a:chExt cx="937924" cy="914402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C5867F30-8B3C-4937-A81D-FB38B1BA5A15}"/>
                </a:ext>
              </a:extLst>
            </p:cNvPr>
            <p:cNvSpPr/>
            <p:nvPr/>
          </p:nvSpPr>
          <p:spPr>
            <a:xfrm>
              <a:off x="3341468" y="2008631"/>
              <a:ext cx="937923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F01FF91-DC9A-4704-ABB3-9CB63B0F9C5E}"/>
                </a:ext>
              </a:extLst>
            </p:cNvPr>
            <p:cNvSpPr/>
            <p:nvPr/>
          </p:nvSpPr>
          <p:spPr>
            <a:xfrm>
              <a:off x="3341467" y="2008629"/>
              <a:ext cx="175956" cy="9144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9" name="Picture 78">
            <a:extLst>
              <a:ext uri="{FF2B5EF4-FFF2-40B4-BE49-F238E27FC236}">
                <a16:creationId xmlns:a16="http://schemas.microsoft.com/office/drawing/2014/main" id="{58743461-CB2F-452D-B866-EF78220B6A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220" y="5346516"/>
            <a:ext cx="598891" cy="62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723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E751F-B001-433E-9188-A9E919404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Electronic payments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7C3807-42E6-47AB-98FB-92748880805D}"/>
              </a:ext>
            </a:extLst>
          </p:cNvPr>
          <p:cNvSpPr/>
          <p:nvPr/>
        </p:nvSpPr>
        <p:spPr>
          <a:xfrm>
            <a:off x="609600" y="2028825"/>
            <a:ext cx="10987312" cy="4014165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6E2445-44DD-4032-B46B-3AE7794D6454}"/>
              </a:ext>
            </a:extLst>
          </p:cNvPr>
          <p:cNvSpPr txBox="1"/>
          <p:nvPr/>
        </p:nvSpPr>
        <p:spPr>
          <a:xfrm>
            <a:off x="981920" y="2634676"/>
            <a:ext cx="10302852" cy="3385542"/>
          </a:xfrm>
          <a:prstGeom prst="rect">
            <a:avLst/>
          </a:prstGeom>
          <a:noFill/>
        </p:spPr>
        <p:txBody>
          <a:bodyPr wrap="square" lIns="0" tIns="0" rIns="0" bIns="0" numCol="2" rtlCol="0" anchor="ctr" anchorCtr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1</a:t>
            </a:r>
            <a:r>
              <a:rPr lang="en-US" sz="2400" baseline="30000" dirty="0">
                <a:latin typeface="Poppins" panose="02000000000000000000" pitchFamily="2" charset="0"/>
                <a:cs typeface="Poppins" panose="02000000000000000000" pitchFamily="2" charset="0"/>
              </a:rPr>
              <a:t>st</a:t>
            </a: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 electronic option</a:t>
            </a:r>
            <a:r>
              <a:rPr lang="en-US" sz="1600" dirty="0">
                <a:latin typeface="Poppins" panose="02000000000000000000" pitchFamily="2" charset="0"/>
                <a:cs typeface="Poppins" panose="02000000000000000000" pitchFamily="2" charset="0"/>
              </a:rPr>
              <a:t/>
            </a:r>
            <a:br>
              <a:rPr lang="en-US" sz="1600" dirty="0">
                <a:latin typeface="Poppins" panose="02000000000000000000" pitchFamily="2" charset="0"/>
                <a:cs typeface="Poppins" panose="02000000000000000000" pitchFamily="2" charset="0"/>
              </a:rPr>
            </a:br>
            <a:endParaRPr lang="en-US" sz="2400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Buyer Benefits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Generate Revenue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Decrease check costs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Reduce labor time</a:t>
            </a: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/>
            </a:r>
            <a:b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</a:br>
            <a:endParaRPr lang="en-US" sz="2400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Sweet spot: </a:t>
            </a:r>
            <a:b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$10K - $1MM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Usually non-inventory suppliers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Shouldn’t impact existing discounts, contracts, etc.</a:t>
            </a:r>
            <a:r>
              <a:rPr lang="en-US" sz="2000" dirty="0">
                <a:latin typeface="Poppins" panose="02000000000000000000" pitchFamily="2" charset="0"/>
                <a:cs typeface="Poppins" panose="02000000000000000000" pitchFamily="2" charset="0"/>
              </a:rPr>
              <a:t/>
            </a:r>
            <a:br>
              <a:rPr lang="en-US" sz="2000" dirty="0">
                <a:latin typeface="Poppins" panose="02000000000000000000" pitchFamily="2" charset="0"/>
                <a:cs typeface="Poppins" panose="02000000000000000000" pitchFamily="2" charset="0"/>
              </a:rPr>
            </a:br>
            <a:endParaRPr lang="en-US" sz="2400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Supplier benefits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Immediate, guaranteed funds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No checks to cash, lockbox fees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Improved receivables reporting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9F1C32-8678-4C14-B946-29F27B596836}"/>
              </a:ext>
            </a:extLst>
          </p:cNvPr>
          <p:cNvSpPr/>
          <p:nvPr/>
        </p:nvSpPr>
        <p:spPr>
          <a:xfrm>
            <a:off x="930171" y="2652852"/>
            <a:ext cx="262881" cy="2628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86610F4-1BA2-4964-96EB-8CC724363E9E}"/>
              </a:ext>
            </a:extLst>
          </p:cNvPr>
          <p:cNvSpPr/>
          <p:nvPr/>
        </p:nvSpPr>
        <p:spPr>
          <a:xfrm>
            <a:off x="930169" y="3399845"/>
            <a:ext cx="262881" cy="2628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21FDD84-04B5-4342-A5CB-2F125C044353}"/>
              </a:ext>
            </a:extLst>
          </p:cNvPr>
          <p:cNvSpPr/>
          <p:nvPr/>
        </p:nvSpPr>
        <p:spPr>
          <a:xfrm>
            <a:off x="930168" y="4946015"/>
            <a:ext cx="262881" cy="2628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D56485C-4DEC-42F7-AD2C-E15F57DDA601}"/>
              </a:ext>
            </a:extLst>
          </p:cNvPr>
          <p:cNvSpPr/>
          <p:nvPr/>
        </p:nvSpPr>
        <p:spPr>
          <a:xfrm>
            <a:off x="6108621" y="2666499"/>
            <a:ext cx="262881" cy="2628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1E2C6D3-6F72-41F7-A62F-2FFD46B1B790}"/>
              </a:ext>
            </a:extLst>
          </p:cNvPr>
          <p:cNvSpPr/>
          <p:nvPr/>
        </p:nvSpPr>
        <p:spPr>
          <a:xfrm>
            <a:off x="6108621" y="3948904"/>
            <a:ext cx="262881" cy="2628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90A9822-57A5-4A2A-8A05-E05B5E1EA5A4}"/>
              </a:ext>
            </a:extLst>
          </p:cNvPr>
          <p:cNvSpPr/>
          <p:nvPr/>
        </p:nvSpPr>
        <p:spPr>
          <a:xfrm>
            <a:off x="6598951" y="3055064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33DEEA-6CAF-4E02-A5EC-D6F27506A0E7}"/>
              </a:ext>
            </a:extLst>
          </p:cNvPr>
          <p:cNvSpPr/>
          <p:nvPr/>
        </p:nvSpPr>
        <p:spPr>
          <a:xfrm>
            <a:off x="6598950" y="4344199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0BDDA18-5043-4841-954C-ADFA2875CF39}"/>
              </a:ext>
            </a:extLst>
          </p:cNvPr>
          <p:cNvSpPr/>
          <p:nvPr/>
        </p:nvSpPr>
        <p:spPr>
          <a:xfrm>
            <a:off x="6598950" y="4611781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97425B-D5DD-4910-8B5D-B12E476EE54F}"/>
              </a:ext>
            </a:extLst>
          </p:cNvPr>
          <p:cNvSpPr txBox="1"/>
          <p:nvPr/>
        </p:nvSpPr>
        <p:spPr>
          <a:xfrm>
            <a:off x="2912795" y="1639050"/>
            <a:ext cx="6380921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000" b="1" dirty="0">
                <a:solidFill>
                  <a:schemeClr val="accent3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Virtual Card Programs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B874D3-DB6E-47E9-9D90-243AE843B2A8}"/>
              </a:ext>
            </a:extLst>
          </p:cNvPr>
          <p:cNvSpPr txBox="1"/>
          <p:nvPr/>
        </p:nvSpPr>
        <p:spPr>
          <a:xfrm>
            <a:off x="4850708" y="2131335"/>
            <a:ext cx="2505094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overview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8C32172-764F-4C8B-81B7-A64F5462CA01}"/>
              </a:ext>
            </a:extLst>
          </p:cNvPr>
          <p:cNvSpPr/>
          <p:nvPr/>
        </p:nvSpPr>
        <p:spPr>
          <a:xfrm>
            <a:off x="6601222" y="4887013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C824585-A11F-4D5B-807D-5ED209FB5B31}"/>
              </a:ext>
            </a:extLst>
          </p:cNvPr>
          <p:cNvSpPr/>
          <p:nvPr/>
        </p:nvSpPr>
        <p:spPr>
          <a:xfrm>
            <a:off x="1427641" y="3783986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DEBDF10-0CA1-48EA-B5A8-6C46E92EE129}"/>
              </a:ext>
            </a:extLst>
          </p:cNvPr>
          <p:cNvSpPr/>
          <p:nvPr/>
        </p:nvSpPr>
        <p:spPr>
          <a:xfrm>
            <a:off x="1426357" y="4064266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0A2CEAF-2760-4555-BA98-758A78CCFEEC}"/>
              </a:ext>
            </a:extLst>
          </p:cNvPr>
          <p:cNvSpPr/>
          <p:nvPr/>
        </p:nvSpPr>
        <p:spPr>
          <a:xfrm>
            <a:off x="1426356" y="4344199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07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E751F-B001-433E-9188-A9E919404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Electronic payments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7C3807-42E6-47AB-98FB-92748880805D}"/>
              </a:ext>
            </a:extLst>
          </p:cNvPr>
          <p:cNvSpPr/>
          <p:nvPr/>
        </p:nvSpPr>
        <p:spPr>
          <a:xfrm>
            <a:off x="609600" y="2009775"/>
            <a:ext cx="10987312" cy="418130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DB44E7-AF97-4358-A6CC-5F8C787CA25F}"/>
              </a:ext>
            </a:extLst>
          </p:cNvPr>
          <p:cNvSpPr txBox="1"/>
          <p:nvPr/>
        </p:nvSpPr>
        <p:spPr>
          <a:xfrm>
            <a:off x="2912795" y="1639050"/>
            <a:ext cx="6380921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000" b="1" dirty="0">
                <a:solidFill>
                  <a:schemeClr val="accent3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Virtual Card Programs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6E2445-44DD-4032-B46B-3AE7794D6454}"/>
              </a:ext>
            </a:extLst>
          </p:cNvPr>
          <p:cNvSpPr txBox="1"/>
          <p:nvPr/>
        </p:nvSpPr>
        <p:spPr>
          <a:xfrm>
            <a:off x="981920" y="2647914"/>
            <a:ext cx="10227548" cy="4216539"/>
          </a:xfrm>
          <a:prstGeom prst="rect">
            <a:avLst/>
          </a:prstGeom>
          <a:noFill/>
        </p:spPr>
        <p:txBody>
          <a:bodyPr wrap="square" lIns="0" tIns="0" rIns="0" bIns="0" numCol="2" rtlCol="0" anchor="ctr" anchorCtr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Leverage technology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Automated communication of remittance detail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Easy reconciliation back to ERP</a:t>
            </a:r>
            <a:b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</a:br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Avoid long-term </a:t>
            </a:r>
            <a:b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contracts</a:t>
            </a:r>
            <a:b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</a:br>
            <a:endParaRPr lang="en-US" sz="2400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Monthly/quarterly </a:t>
            </a:r>
            <a:b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revenue payments</a:t>
            </a:r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lvl="1"/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Work with a partner that handles enrollment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Direct phone calls = most </a:t>
            </a:r>
            <a:b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successful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Ongoing enrollment, calling to at least $10M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New suppliers should be communicated regularly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Alternatives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Manual Card Payments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Closed-loop networks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r>
              <a:rPr lang="en-US" sz="1600" dirty="0">
                <a:latin typeface="Poppins" panose="02000000000000000000" pitchFamily="2" charset="0"/>
                <a:cs typeface="Poppins" panose="02000000000000000000" pitchFamily="2" charset="0"/>
              </a:rPr>
              <a:t/>
            </a:r>
            <a:br>
              <a:rPr lang="en-US" sz="1600" dirty="0">
                <a:latin typeface="Poppins" panose="02000000000000000000" pitchFamily="2" charset="0"/>
                <a:cs typeface="Poppins" panose="02000000000000000000" pitchFamily="2" charset="0"/>
              </a:rPr>
            </a:br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9F1C32-8678-4C14-B946-29F27B596836}"/>
              </a:ext>
            </a:extLst>
          </p:cNvPr>
          <p:cNvSpPr/>
          <p:nvPr/>
        </p:nvSpPr>
        <p:spPr>
          <a:xfrm>
            <a:off x="964737" y="2719376"/>
            <a:ext cx="262881" cy="2628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90A9822-57A5-4A2A-8A05-E05B5E1EA5A4}"/>
              </a:ext>
            </a:extLst>
          </p:cNvPr>
          <p:cNvSpPr/>
          <p:nvPr/>
        </p:nvSpPr>
        <p:spPr>
          <a:xfrm>
            <a:off x="1420082" y="3080010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FDE93-4DCD-41A4-B03D-775A7DB284C5}"/>
              </a:ext>
            </a:extLst>
          </p:cNvPr>
          <p:cNvSpPr txBox="1"/>
          <p:nvPr/>
        </p:nvSpPr>
        <p:spPr>
          <a:xfrm>
            <a:off x="4824869" y="2139222"/>
            <a:ext cx="2556771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best practices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C238CD4-11EB-46F0-B57A-42DE31DBC62B}"/>
              </a:ext>
            </a:extLst>
          </p:cNvPr>
          <p:cNvSpPr/>
          <p:nvPr/>
        </p:nvSpPr>
        <p:spPr>
          <a:xfrm>
            <a:off x="964735" y="4197247"/>
            <a:ext cx="262881" cy="2628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30265CC-4DBB-4780-89AF-98D4C060F4AE}"/>
              </a:ext>
            </a:extLst>
          </p:cNvPr>
          <p:cNvSpPr/>
          <p:nvPr/>
        </p:nvSpPr>
        <p:spPr>
          <a:xfrm>
            <a:off x="964735" y="5251268"/>
            <a:ext cx="262881" cy="2628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3D8B336-EFAC-4B8F-9FC4-2E6AEDF5A0A2}"/>
              </a:ext>
            </a:extLst>
          </p:cNvPr>
          <p:cNvSpPr/>
          <p:nvPr/>
        </p:nvSpPr>
        <p:spPr>
          <a:xfrm>
            <a:off x="6069957" y="2706187"/>
            <a:ext cx="262881" cy="2628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EB89D74-CCB0-4444-BC8E-B4A7A7103B03}"/>
              </a:ext>
            </a:extLst>
          </p:cNvPr>
          <p:cNvSpPr/>
          <p:nvPr/>
        </p:nvSpPr>
        <p:spPr>
          <a:xfrm>
            <a:off x="1420081" y="3617874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5E2B583-91A5-4B2B-94D1-88EE6280FC42}"/>
              </a:ext>
            </a:extLst>
          </p:cNvPr>
          <p:cNvSpPr/>
          <p:nvPr/>
        </p:nvSpPr>
        <p:spPr>
          <a:xfrm>
            <a:off x="6556212" y="3442753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3F3ABA-507C-406A-895C-BA37F05FF632}"/>
              </a:ext>
            </a:extLst>
          </p:cNvPr>
          <p:cNvSpPr/>
          <p:nvPr/>
        </p:nvSpPr>
        <p:spPr>
          <a:xfrm>
            <a:off x="6556212" y="4015640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9179F98-E44D-4720-A79F-A4DE70608A76}"/>
              </a:ext>
            </a:extLst>
          </p:cNvPr>
          <p:cNvSpPr/>
          <p:nvPr/>
        </p:nvSpPr>
        <p:spPr>
          <a:xfrm>
            <a:off x="6556211" y="4551590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9EE60C2-5800-4C81-AACA-81147F74C4DD}"/>
              </a:ext>
            </a:extLst>
          </p:cNvPr>
          <p:cNvSpPr/>
          <p:nvPr/>
        </p:nvSpPr>
        <p:spPr>
          <a:xfrm>
            <a:off x="6559591" y="5458416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D550327-A17A-49D8-9E7A-23F8E743F0B5}"/>
              </a:ext>
            </a:extLst>
          </p:cNvPr>
          <p:cNvSpPr/>
          <p:nvPr/>
        </p:nvSpPr>
        <p:spPr>
          <a:xfrm>
            <a:off x="6553865" y="5760132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04242F-0B7B-424E-BBB5-1DB2F7229271}"/>
              </a:ext>
            </a:extLst>
          </p:cNvPr>
          <p:cNvSpPr/>
          <p:nvPr/>
        </p:nvSpPr>
        <p:spPr>
          <a:xfrm>
            <a:off x="6069956" y="5137968"/>
            <a:ext cx="262881" cy="2628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08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737748" y="1629048"/>
            <a:ext cx="4267199" cy="525904"/>
          </a:xfrm>
        </p:spPr>
        <p:txBody>
          <a:bodyPr/>
          <a:lstStyle/>
          <a:p>
            <a:r>
              <a:rPr lang="en-US" dirty="0"/>
              <a:t>Supplementary Program Scenarios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485774" y="2395240"/>
            <a:ext cx="4247036" cy="780500"/>
          </a:xfrm>
        </p:spPr>
        <p:txBody>
          <a:bodyPr/>
          <a:lstStyle/>
          <a:p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Your current AP card program 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has stalled</a:t>
            </a:r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 or you haven’t seen any growth over time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/>
          </p:nvPr>
        </p:nvSpPr>
        <p:spPr>
          <a:xfrm>
            <a:off x="495856" y="3360089"/>
            <a:ext cx="4247036" cy="780500"/>
          </a:xfrm>
        </p:spPr>
        <p:txBody>
          <a:bodyPr/>
          <a:lstStyle/>
          <a:p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The spend floor for enrollment 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excludes</a:t>
            </a:r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 the majority of your suppliers or 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enrollment stopped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3"/>
          </p:nvPr>
        </p:nvSpPr>
        <p:spPr>
          <a:xfrm>
            <a:off x="485774" y="4364253"/>
            <a:ext cx="4247036" cy="780500"/>
          </a:xfrm>
        </p:spPr>
        <p:txBody>
          <a:bodyPr/>
          <a:lstStyle/>
          <a:p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You have suppliers that 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wouldn’t accept </a:t>
            </a:r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in the first place or a big supplier has 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backed out</a:t>
            </a:r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609600" y="602770"/>
            <a:ext cx="10987312" cy="803756"/>
          </a:xfrm>
        </p:spPr>
        <p:txBody>
          <a:bodyPr>
            <a:normAutofit/>
          </a:bodyPr>
          <a:lstStyle/>
          <a:p>
            <a:r>
              <a:rPr lang="en-US" sz="4000" dirty="0">
                <a:cs typeface="Poppins Light" panose="02000000000000000000" pitchFamily="2" charset="0"/>
              </a:rPr>
              <a:t>Electronic payments</a:t>
            </a:r>
          </a:p>
        </p:txBody>
      </p:sp>
      <p:sp>
        <p:nvSpPr>
          <p:cNvPr id="17" name="Oval 16"/>
          <p:cNvSpPr/>
          <p:nvPr/>
        </p:nvSpPr>
        <p:spPr>
          <a:xfrm>
            <a:off x="5004947" y="2435332"/>
            <a:ext cx="713581" cy="71358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3053E5FC-91C4-4278-87DA-B0137C0354B0}"/>
              </a:ext>
            </a:extLst>
          </p:cNvPr>
          <p:cNvSpPr txBox="1">
            <a:spLocks/>
          </p:cNvSpPr>
          <p:nvPr/>
        </p:nvSpPr>
        <p:spPr>
          <a:xfrm>
            <a:off x="485774" y="5322069"/>
            <a:ext cx="4247036" cy="7805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You’d like more 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revenue</a:t>
            </a:r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 coming in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DAD0722-7C0E-410A-9E27-230CF080B3EE}"/>
              </a:ext>
            </a:extLst>
          </p:cNvPr>
          <p:cNvSpPr/>
          <p:nvPr/>
        </p:nvSpPr>
        <p:spPr>
          <a:xfrm>
            <a:off x="5004948" y="3391804"/>
            <a:ext cx="713581" cy="71358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143CAE2-8883-4F5E-843C-C8E565FAE240}"/>
              </a:ext>
            </a:extLst>
          </p:cNvPr>
          <p:cNvSpPr/>
          <p:nvPr/>
        </p:nvSpPr>
        <p:spPr>
          <a:xfrm>
            <a:off x="5004948" y="4400157"/>
            <a:ext cx="713581" cy="7135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85DE53B-81DC-434F-A5A1-926A7A815F12}"/>
              </a:ext>
            </a:extLst>
          </p:cNvPr>
          <p:cNvSpPr/>
          <p:nvPr/>
        </p:nvSpPr>
        <p:spPr>
          <a:xfrm>
            <a:off x="5004948" y="5362161"/>
            <a:ext cx="713581" cy="71358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7BD1366A-C124-4097-97C0-F06C76A7267D}"/>
              </a:ext>
            </a:extLst>
          </p:cNvPr>
          <p:cNvSpPr txBox="1">
            <a:spLocks/>
          </p:cNvSpPr>
          <p:nvPr/>
        </p:nvSpPr>
        <p:spPr>
          <a:xfrm>
            <a:off x="7456959" y="2435332"/>
            <a:ext cx="4247036" cy="7805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Get more out of your current program with a 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larger Supplier Network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695C269B-B5E9-4A5E-AD3F-83530FD6D7F0}"/>
              </a:ext>
            </a:extLst>
          </p:cNvPr>
          <p:cNvSpPr txBox="1">
            <a:spLocks/>
          </p:cNvSpPr>
          <p:nvPr/>
        </p:nvSpPr>
        <p:spPr>
          <a:xfrm>
            <a:off x="7467041" y="3400181"/>
            <a:ext cx="4247036" cy="7805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A 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lower spend floor </a:t>
            </a:r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&amp; more time for enrollment </a:t>
            </a:r>
          </a:p>
        </p:txBody>
      </p:sp>
      <p:sp>
        <p:nvSpPr>
          <p:cNvPr id="56" name="Text Placeholder 8">
            <a:extLst>
              <a:ext uri="{FF2B5EF4-FFF2-40B4-BE49-F238E27FC236}">
                <a16:creationId xmlns:a16="http://schemas.microsoft.com/office/drawing/2014/main" id="{CD53200E-ECDB-4AA3-9952-4B8261948225}"/>
              </a:ext>
            </a:extLst>
          </p:cNvPr>
          <p:cNvSpPr txBox="1">
            <a:spLocks/>
          </p:cNvSpPr>
          <p:nvPr/>
        </p:nvSpPr>
        <p:spPr>
          <a:xfrm>
            <a:off x="7456959" y="4404345"/>
            <a:ext cx="4247036" cy="7805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Have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 more attention </a:t>
            </a:r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for each supplier &amp; options for suppliers who said “no”</a:t>
            </a:r>
          </a:p>
          <a:p>
            <a:pPr algn="l"/>
            <a:endParaRPr lang="en-US" sz="1400" dirty="0">
              <a:latin typeface="Poppins Light" panose="02000000000000000000" pitchFamily="2" charset="0"/>
              <a:cs typeface="Poppins Light" panose="02000000000000000000" pitchFamily="2" charset="0"/>
            </a:endParaRPr>
          </a:p>
        </p:txBody>
      </p:sp>
      <p:sp>
        <p:nvSpPr>
          <p:cNvPr id="57" name="Text Placeholder 8">
            <a:extLst>
              <a:ext uri="{FF2B5EF4-FFF2-40B4-BE49-F238E27FC236}">
                <a16:creationId xmlns:a16="http://schemas.microsoft.com/office/drawing/2014/main" id="{6B13CF36-55BC-41D3-B4D7-C4C4B19B476B}"/>
              </a:ext>
            </a:extLst>
          </p:cNvPr>
          <p:cNvSpPr txBox="1">
            <a:spLocks/>
          </p:cNvSpPr>
          <p:nvPr/>
        </p:nvSpPr>
        <p:spPr>
          <a:xfrm>
            <a:off x="7456959" y="5362161"/>
            <a:ext cx="4247036" cy="7805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More 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revenue</a:t>
            </a:r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 for more qualifying payments &amp;</a:t>
            </a:r>
          </a:p>
          <a:p>
            <a:pPr algn="l"/>
            <a:r>
              <a:rPr lang="en-US" sz="1400" dirty="0">
                <a:latin typeface="Poppins Light" panose="02000000000000000000" pitchFamily="2" charset="0"/>
                <a:cs typeface="Poppins Light" panose="02000000000000000000" pitchFamily="2" charset="0"/>
              </a:rPr>
              <a:t>savings from </a:t>
            </a:r>
            <a:r>
              <a:rPr lang="en-US" sz="1400" b="1" dirty="0">
                <a:latin typeface="Poppins Light" panose="02000000000000000000" pitchFamily="2" charset="0"/>
                <a:cs typeface="Poppins Light" panose="02000000000000000000" pitchFamily="2" charset="0"/>
              </a:rPr>
              <a:t>eliminating check payments</a:t>
            </a:r>
          </a:p>
        </p:txBody>
      </p: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1088A82C-42BC-49CC-82EB-1C602A309639}"/>
              </a:ext>
            </a:extLst>
          </p:cNvPr>
          <p:cNvSpPr txBox="1">
            <a:spLocks/>
          </p:cNvSpPr>
          <p:nvPr/>
        </p:nvSpPr>
        <p:spPr>
          <a:xfrm>
            <a:off x="7046588" y="1629048"/>
            <a:ext cx="4267199" cy="52590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rgbClr val="006647"/>
                </a:solidFill>
                <a:latin typeface="Cera PRO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3555C"/>
                </a:solidFill>
                <a:latin typeface="Cera PRO" panose="00000500000000000000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Supplementary Program Benefits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A5E9B74-8273-44B8-A02E-A9EEAA06B683}"/>
              </a:ext>
            </a:extLst>
          </p:cNvPr>
          <p:cNvSpPr/>
          <p:nvPr/>
        </p:nvSpPr>
        <p:spPr>
          <a:xfrm>
            <a:off x="6471239" y="2435332"/>
            <a:ext cx="713581" cy="7135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25D6142-E13B-436E-A92A-754C7EA5FA11}"/>
              </a:ext>
            </a:extLst>
          </p:cNvPr>
          <p:cNvSpPr/>
          <p:nvPr/>
        </p:nvSpPr>
        <p:spPr>
          <a:xfrm>
            <a:off x="6471240" y="3391804"/>
            <a:ext cx="713581" cy="71358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B54CB30-AFF9-4F5E-981A-5275274F1779}"/>
              </a:ext>
            </a:extLst>
          </p:cNvPr>
          <p:cNvSpPr/>
          <p:nvPr/>
        </p:nvSpPr>
        <p:spPr>
          <a:xfrm>
            <a:off x="6471240" y="4400157"/>
            <a:ext cx="713581" cy="7135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F03C93E-7CA1-4B46-9BC1-48DBB7F368B4}"/>
              </a:ext>
            </a:extLst>
          </p:cNvPr>
          <p:cNvSpPr/>
          <p:nvPr/>
        </p:nvSpPr>
        <p:spPr>
          <a:xfrm>
            <a:off x="6471240" y="5362161"/>
            <a:ext cx="713581" cy="7135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67" name="Freeform 87">
            <a:extLst>
              <a:ext uri="{FF2B5EF4-FFF2-40B4-BE49-F238E27FC236}">
                <a16:creationId xmlns:a16="http://schemas.microsoft.com/office/drawing/2014/main" id="{BE57030F-3428-4FB7-8091-19C558EFF6BF}"/>
              </a:ext>
            </a:extLst>
          </p:cNvPr>
          <p:cNvSpPr>
            <a:spLocks noEditPoints="1"/>
          </p:cNvSpPr>
          <p:nvPr/>
        </p:nvSpPr>
        <p:spPr bwMode="auto">
          <a:xfrm>
            <a:off x="5180292" y="2559155"/>
            <a:ext cx="389922" cy="419231"/>
          </a:xfrm>
          <a:custGeom>
            <a:avLst/>
            <a:gdLst>
              <a:gd name="T0" fmla="*/ 404 w 606"/>
              <a:gd name="T1" fmla="*/ 652 h 652"/>
              <a:gd name="T2" fmla="*/ 397 w 606"/>
              <a:gd name="T3" fmla="*/ 515 h 652"/>
              <a:gd name="T4" fmla="*/ 565 w 606"/>
              <a:gd name="T5" fmla="*/ 508 h 652"/>
              <a:gd name="T6" fmla="*/ 572 w 606"/>
              <a:gd name="T7" fmla="*/ 645 h 652"/>
              <a:gd name="T8" fmla="*/ 411 w 606"/>
              <a:gd name="T9" fmla="*/ 638 h 652"/>
              <a:gd name="T10" fmla="*/ 558 w 606"/>
              <a:gd name="T11" fmla="*/ 522 h 652"/>
              <a:gd name="T12" fmla="*/ 411 w 606"/>
              <a:gd name="T13" fmla="*/ 638 h 652"/>
              <a:gd name="T14" fmla="*/ 206 w 606"/>
              <a:gd name="T15" fmla="*/ 652 h 652"/>
              <a:gd name="T16" fmla="*/ 199 w 606"/>
              <a:gd name="T17" fmla="*/ 385 h 652"/>
              <a:gd name="T18" fmla="*/ 366 w 606"/>
              <a:gd name="T19" fmla="*/ 378 h 652"/>
              <a:gd name="T20" fmla="*/ 373 w 606"/>
              <a:gd name="T21" fmla="*/ 645 h 652"/>
              <a:gd name="T22" fmla="*/ 213 w 606"/>
              <a:gd name="T23" fmla="*/ 638 h 652"/>
              <a:gd name="T24" fmla="*/ 359 w 606"/>
              <a:gd name="T25" fmla="*/ 392 h 652"/>
              <a:gd name="T26" fmla="*/ 213 w 606"/>
              <a:gd name="T27" fmla="*/ 638 h 652"/>
              <a:gd name="T28" fmla="*/ 7 w 606"/>
              <a:gd name="T29" fmla="*/ 652 h 652"/>
              <a:gd name="T30" fmla="*/ 0 w 606"/>
              <a:gd name="T31" fmla="*/ 258 h 652"/>
              <a:gd name="T32" fmla="*/ 168 w 606"/>
              <a:gd name="T33" fmla="*/ 251 h 652"/>
              <a:gd name="T34" fmla="*/ 175 w 606"/>
              <a:gd name="T35" fmla="*/ 645 h 652"/>
              <a:gd name="T36" fmla="*/ 14 w 606"/>
              <a:gd name="T37" fmla="*/ 638 h 652"/>
              <a:gd name="T38" fmla="*/ 161 w 606"/>
              <a:gd name="T39" fmla="*/ 265 h 652"/>
              <a:gd name="T40" fmla="*/ 14 w 606"/>
              <a:gd name="T41" fmla="*/ 638 h 652"/>
              <a:gd name="T42" fmla="*/ 445 w 606"/>
              <a:gd name="T43" fmla="*/ 422 h 652"/>
              <a:gd name="T44" fmla="*/ 440 w 606"/>
              <a:gd name="T45" fmla="*/ 410 h 652"/>
              <a:gd name="T46" fmla="*/ 191 w 606"/>
              <a:gd name="T47" fmla="*/ 31 h 652"/>
              <a:gd name="T48" fmla="*/ 217 w 606"/>
              <a:gd name="T49" fmla="*/ 6 h 652"/>
              <a:gd name="T50" fmla="*/ 595 w 606"/>
              <a:gd name="T51" fmla="*/ 255 h 652"/>
              <a:gd name="T52" fmla="*/ 606 w 606"/>
              <a:gd name="T53" fmla="*/ 260 h 652"/>
              <a:gd name="T54" fmla="*/ 599 w 606"/>
              <a:gd name="T55" fmla="*/ 422 h 652"/>
              <a:gd name="T56" fmla="*/ 592 w 606"/>
              <a:gd name="T57" fmla="*/ 408 h 652"/>
              <a:gd name="T58" fmla="*/ 565 w 606"/>
              <a:gd name="T59" fmla="*/ 305 h 652"/>
              <a:gd name="T60" fmla="*/ 208 w 606"/>
              <a:gd name="T61" fmla="*/ 16 h 652"/>
              <a:gd name="T62" fmla="*/ 203 w 606"/>
              <a:gd name="T63" fmla="*/ 16 h 652"/>
              <a:gd name="T64" fmla="*/ 489 w 606"/>
              <a:gd name="T65" fmla="*/ 372 h 652"/>
              <a:gd name="T66" fmla="*/ 461 w 606"/>
              <a:gd name="T67" fmla="*/ 40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06" h="652">
                <a:moveTo>
                  <a:pt x="565" y="652"/>
                </a:moveTo>
                <a:cubicBezTo>
                  <a:pt x="404" y="652"/>
                  <a:pt x="404" y="652"/>
                  <a:pt x="404" y="652"/>
                </a:cubicBezTo>
                <a:cubicBezTo>
                  <a:pt x="401" y="652"/>
                  <a:pt x="397" y="649"/>
                  <a:pt x="397" y="645"/>
                </a:cubicBezTo>
                <a:cubicBezTo>
                  <a:pt x="397" y="515"/>
                  <a:pt x="397" y="515"/>
                  <a:pt x="397" y="515"/>
                </a:cubicBezTo>
                <a:cubicBezTo>
                  <a:pt x="397" y="511"/>
                  <a:pt x="401" y="508"/>
                  <a:pt x="404" y="508"/>
                </a:cubicBezTo>
                <a:cubicBezTo>
                  <a:pt x="565" y="508"/>
                  <a:pt x="565" y="508"/>
                  <a:pt x="565" y="508"/>
                </a:cubicBezTo>
                <a:cubicBezTo>
                  <a:pt x="569" y="508"/>
                  <a:pt x="572" y="511"/>
                  <a:pt x="572" y="515"/>
                </a:cubicBezTo>
                <a:cubicBezTo>
                  <a:pt x="572" y="645"/>
                  <a:pt x="572" y="645"/>
                  <a:pt x="572" y="645"/>
                </a:cubicBezTo>
                <a:cubicBezTo>
                  <a:pt x="572" y="649"/>
                  <a:pt x="569" y="652"/>
                  <a:pt x="565" y="652"/>
                </a:cubicBezTo>
                <a:close/>
                <a:moveTo>
                  <a:pt x="411" y="638"/>
                </a:moveTo>
                <a:cubicBezTo>
                  <a:pt x="558" y="638"/>
                  <a:pt x="558" y="638"/>
                  <a:pt x="558" y="638"/>
                </a:cubicBezTo>
                <a:cubicBezTo>
                  <a:pt x="558" y="522"/>
                  <a:pt x="558" y="522"/>
                  <a:pt x="558" y="522"/>
                </a:cubicBezTo>
                <a:cubicBezTo>
                  <a:pt x="411" y="522"/>
                  <a:pt x="411" y="522"/>
                  <a:pt x="411" y="522"/>
                </a:cubicBezTo>
                <a:lnTo>
                  <a:pt x="411" y="638"/>
                </a:lnTo>
                <a:close/>
                <a:moveTo>
                  <a:pt x="366" y="652"/>
                </a:moveTo>
                <a:cubicBezTo>
                  <a:pt x="206" y="652"/>
                  <a:pt x="206" y="652"/>
                  <a:pt x="206" y="652"/>
                </a:cubicBezTo>
                <a:cubicBezTo>
                  <a:pt x="202" y="652"/>
                  <a:pt x="199" y="649"/>
                  <a:pt x="199" y="645"/>
                </a:cubicBezTo>
                <a:cubicBezTo>
                  <a:pt x="199" y="385"/>
                  <a:pt x="199" y="385"/>
                  <a:pt x="199" y="385"/>
                </a:cubicBezTo>
                <a:cubicBezTo>
                  <a:pt x="199" y="382"/>
                  <a:pt x="202" y="378"/>
                  <a:pt x="206" y="378"/>
                </a:cubicBezTo>
                <a:cubicBezTo>
                  <a:pt x="366" y="378"/>
                  <a:pt x="366" y="378"/>
                  <a:pt x="366" y="378"/>
                </a:cubicBezTo>
                <a:cubicBezTo>
                  <a:pt x="370" y="378"/>
                  <a:pt x="373" y="382"/>
                  <a:pt x="373" y="385"/>
                </a:cubicBezTo>
                <a:cubicBezTo>
                  <a:pt x="373" y="645"/>
                  <a:pt x="373" y="645"/>
                  <a:pt x="373" y="645"/>
                </a:cubicBezTo>
                <a:cubicBezTo>
                  <a:pt x="373" y="649"/>
                  <a:pt x="370" y="652"/>
                  <a:pt x="366" y="652"/>
                </a:cubicBezTo>
                <a:close/>
                <a:moveTo>
                  <a:pt x="213" y="638"/>
                </a:moveTo>
                <a:cubicBezTo>
                  <a:pt x="359" y="638"/>
                  <a:pt x="359" y="638"/>
                  <a:pt x="359" y="638"/>
                </a:cubicBezTo>
                <a:cubicBezTo>
                  <a:pt x="359" y="392"/>
                  <a:pt x="359" y="392"/>
                  <a:pt x="359" y="392"/>
                </a:cubicBezTo>
                <a:cubicBezTo>
                  <a:pt x="213" y="392"/>
                  <a:pt x="213" y="392"/>
                  <a:pt x="213" y="392"/>
                </a:cubicBezTo>
                <a:lnTo>
                  <a:pt x="213" y="638"/>
                </a:lnTo>
                <a:close/>
                <a:moveTo>
                  <a:pt x="168" y="652"/>
                </a:moveTo>
                <a:cubicBezTo>
                  <a:pt x="7" y="652"/>
                  <a:pt x="7" y="652"/>
                  <a:pt x="7" y="652"/>
                </a:cubicBezTo>
                <a:cubicBezTo>
                  <a:pt x="3" y="652"/>
                  <a:pt x="0" y="649"/>
                  <a:pt x="0" y="645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4"/>
                  <a:pt x="3" y="251"/>
                  <a:pt x="7" y="251"/>
                </a:cubicBezTo>
                <a:cubicBezTo>
                  <a:pt x="168" y="251"/>
                  <a:pt x="168" y="251"/>
                  <a:pt x="168" y="251"/>
                </a:cubicBezTo>
                <a:cubicBezTo>
                  <a:pt x="171" y="251"/>
                  <a:pt x="175" y="254"/>
                  <a:pt x="175" y="258"/>
                </a:cubicBezTo>
                <a:cubicBezTo>
                  <a:pt x="175" y="645"/>
                  <a:pt x="175" y="645"/>
                  <a:pt x="175" y="645"/>
                </a:cubicBezTo>
                <a:cubicBezTo>
                  <a:pt x="175" y="649"/>
                  <a:pt x="171" y="652"/>
                  <a:pt x="168" y="652"/>
                </a:cubicBezTo>
                <a:close/>
                <a:moveTo>
                  <a:pt x="14" y="638"/>
                </a:moveTo>
                <a:cubicBezTo>
                  <a:pt x="161" y="638"/>
                  <a:pt x="161" y="638"/>
                  <a:pt x="161" y="638"/>
                </a:cubicBezTo>
                <a:cubicBezTo>
                  <a:pt x="161" y="265"/>
                  <a:pt x="161" y="265"/>
                  <a:pt x="161" y="265"/>
                </a:cubicBezTo>
                <a:cubicBezTo>
                  <a:pt x="14" y="265"/>
                  <a:pt x="14" y="265"/>
                  <a:pt x="14" y="265"/>
                </a:cubicBezTo>
                <a:lnTo>
                  <a:pt x="14" y="638"/>
                </a:lnTo>
                <a:close/>
                <a:moveTo>
                  <a:pt x="599" y="422"/>
                </a:moveTo>
                <a:cubicBezTo>
                  <a:pt x="445" y="422"/>
                  <a:pt x="445" y="422"/>
                  <a:pt x="445" y="422"/>
                </a:cubicBezTo>
                <a:cubicBezTo>
                  <a:pt x="442" y="422"/>
                  <a:pt x="439" y="421"/>
                  <a:pt x="438" y="418"/>
                </a:cubicBezTo>
                <a:cubicBezTo>
                  <a:pt x="437" y="415"/>
                  <a:pt x="438" y="412"/>
                  <a:pt x="440" y="410"/>
                </a:cubicBezTo>
                <a:cubicBezTo>
                  <a:pt x="474" y="376"/>
                  <a:pt x="474" y="376"/>
                  <a:pt x="474" y="376"/>
                </a:cubicBezTo>
                <a:cubicBezTo>
                  <a:pt x="191" y="31"/>
                  <a:pt x="191" y="31"/>
                  <a:pt x="191" y="31"/>
                </a:cubicBezTo>
                <a:cubicBezTo>
                  <a:pt x="185" y="24"/>
                  <a:pt x="186" y="12"/>
                  <a:pt x="194" y="6"/>
                </a:cubicBezTo>
                <a:cubicBezTo>
                  <a:pt x="200" y="0"/>
                  <a:pt x="211" y="0"/>
                  <a:pt x="217" y="6"/>
                </a:cubicBezTo>
                <a:cubicBezTo>
                  <a:pt x="560" y="290"/>
                  <a:pt x="560" y="290"/>
                  <a:pt x="560" y="290"/>
                </a:cubicBezTo>
                <a:cubicBezTo>
                  <a:pt x="595" y="255"/>
                  <a:pt x="595" y="255"/>
                  <a:pt x="595" y="255"/>
                </a:cubicBezTo>
                <a:cubicBezTo>
                  <a:pt x="597" y="253"/>
                  <a:pt x="600" y="253"/>
                  <a:pt x="602" y="254"/>
                </a:cubicBezTo>
                <a:cubicBezTo>
                  <a:pt x="605" y="255"/>
                  <a:pt x="606" y="257"/>
                  <a:pt x="606" y="260"/>
                </a:cubicBezTo>
                <a:cubicBezTo>
                  <a:pt x="606" y="415"/>
                  <a:pt x="606" y="415"/>
                  <a:pt x="606" y="415"/>
                </a:cubicBezTo>
                <a:cubicBezTo>
                  <a:pt x="606" y="419"/>
                  <a:pt x="603" y="422"/>
                  <a:pt x="599" y="422"/>
                </a:cubicBezTo>
                <a:close/>
                <a:moveTo>
                  <a:pt x="461" y="408"/>
                </a:moveTo>
                <a:cubicBezTo>
                  <a:pt x="592" y="408"/>
                  <a:pt x="592" y="408"/>
                  <a:pt x="592" y="408"/>
                </a:cubicBezTo>
                <a:cubicBezTo>
                  <a:pt x="592" y="277"/>
                  <a:pt x="592" y="277"/>
                  <a:pt x="592" y="277"/>
                </a:cubicBezTo>
                <a:cubicBezTo>
                  <a:pt x="565" y="305"/>
                  <a:pt x="565" y="305"/>
                  <a:pt x="565" y="305"/>
                </a:cubicBezTo>
                <a:cubicBezTo>
                  <a:pt x="563" y="307"/>
                  <a:pt x="558" y="307"/>
                  <a:pt x="556" y="305"/>
                </a:cubicBezTo>
                <a:cubicBezTo>
                  <a:pt x="208" y="16"/>
                  <a:pt x="208" y="16"/>
                  <a:pt x="208" y="16"/>
                </a:cubicBezTo>
                <a:cubicBezTo>
                  <a:pt x="207" y="16"/>
                  <a:pt x="206" y="15"/>
                  <a:pt x="205" y="15"/>
                </a:cubicBezTo>
                <a:cubicBezTo>
                  <a:pt x="205" y="15"/>
                  <a:pt x="204" y="15"/>
                  <a:pt x="203" y="16"/>
                </a:cubicBezTo>
                <a:cubicBezTo>
                  <a:pt x="201" y="18"/>
                  <a:pt x="200" y="21"/>
                  <a:pt x="202" y="22"/>
                </a:cubicBezTo>
                <a:cubicBezTo>
                  <a:pt x="489" y="372"/>
                  <a:pt x="489" y="372"/>
                  <a:pt x="489" y="372"/>
                </a:cubicBezTo>
                <a:cubicBezTo>
                  <a:pt x="491" y="374"/>
                  <a:pt x="491" y="378"/>
                  <a:pt x="489" y="381"/>
                </a:cubicBezTo>
                <a:lnTo>
                  <a:pt x="461" y="408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A539B167-89C0-4A44-88FB-5E12B9DEB6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306" y="3572777"/>
            <a:ext cx="447958" cy="329747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C69E0514-46BF-43D4-9EEF-233ACE4839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934" y="4578984"/>
            <a:ext cx="526637" cy="342662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FEAEEEC9-7B7D-40CB-9335-57400FA9FD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306" y="5485984"/>
            <a:ext cx="428908" cy="449067"/>
          </a:xfrm>
          <a:prstGeom prst="rect">
            <a:avLst/>
          </a:prstGeom>
        </p:spPr>
      </p:pic>
      <p:sp>
        <p:nvSpPr>
          <p:cNvPr id="71" name="Freeform 43">
            <a:extLst>
              <a:ext uri="{FF2B5EF4-FFF2-40B4-BE49-F238E27FC236}">
                <a16:creationId xmlns:a16="http://schemas.microsoft.com/office/drawing/2014/main" id="{B10BF064-E022-4A54-A57A-186803DDCEF6}"/>
              </a:ext>
            </a:extLst>
          </p:cNvPr>
          <p:cNvSpPr>
            <a:spLocks noEditPoints="1"/>
          </p:cNvSpPr>
          <p:nvPr/>
        </p:nvSpPr>
        <p:spPr bwMode="auto">
          <a:xfrm>
            <a:off x="6616748" y="4529313"/>
            <a:ext cx="410232" cy="411383"/>
          </a:xfrm>
          <a:custGeom>
            <a:avLst/>
            <a:gdLst>
              <a:gd name="T0" fmla="*/ 311 w 453"/>
              <a:gd name="T1" fmla="*/ 43 h 454"/>
              <a:gd name="T2" fmla="*/ 354 w 453"/>
              <a:gd name="T3" fmla="*/ 77 h 454"/>
              <a:gd name="T4" fmla="*/ 448 w 453"/>
              <a:gd name="T5" fmla="*/ 177 h 454"/>
              <a:gd name="T6" fmla="*/ 304 w 453"/>
              <a:gd name="T7" fmla="*/ 122 h 454"/>
              <a:gd name="T8" fmla="*/ 185 w 453"/>
              <a:gd name="T9" fmla="*/ 185 h 454"/>
              <a:gd name="T10" fmla="*/ 97 w 453"/>
              <a:gd name="T11" fmla="*/ 96 h 454"/>
              <a:gd name="T12" fmla="*/ 4 w 453"/>
              <a:gd name="T13" fmla="*/ 204 h 454"/>
              <a:gd name="T14" fmla="*/ 51 w 453"/>
              <a:gd name="T15" fmla="*/ 436 h 454"/>
              <a:gd name="T16" fmla="*/ 100 w 453"/>
              <a:gd name="T17" fmla="*/ 342 h 454"/>
              <a:gd name="T18" fmla="*/ 149 w 453"/>
              <a:gd name="T19" fmla="*/ 437 h 454"/>
              <a:gd name="T20" fmla="*/ 157 w 453"/>
              <a:gd name="T21" fmla="*/ 219 h 454"/>
              <a:gd name="T22" fmla="*/ 237 w 453"/>
              <a:gd name="T23" fmla="*/ 252 h 454"/>
              <a:gd name="T24" fmla="*/ 303 w 453"/>
              <a:gd name="T25" fmla="*/ 436 h 454"/>
              <a:gd name="T26" fmla="*/ 353 w 453"/>
              <a:gd name="T27" fmla="*/ 342 h 454"/>
              <a:gd name="T28" fmla="*/ 402 w 453"/>
              <a:gd name="T29" fmla="*/ 437 h 454"/>
              <a:gd name="T30" fmla="*/ 418 w 453"/>
              <a:gd name="T31" fmla="*/ 277 h 454"/>
              <a:gd name="T32" fmla="*/ 220 w 453"/>
              <a:gd name="T33" fmla="*/ 243 h 454"/>
              <a:gd name="T34" fmla="*/ 137 w 453"/>
              <a:gd name="T35" fmla="*/ 145 h 454"/>
              <a:gd name="T36" fmla="*/ 133 w 453"/>
              <a:gd name="T37" fmla="*/ 185 h 454"/>
              <a:gd name="T38" fmla="*/ 140 w 453"/>
              <a:gd name="T39" fmla="*/ 436 h 454"/>
              <a:gd name="T40" fmla="*/ 105 w 453"/>
              <a:gd name="T41" fmla="*/ 281 h 454"/>
              <a:gd name="T42" fmla="*/ 72 w 453"/>
              <a:gd name="T43" fmla="*/ 444 h 454"/>
              <a:gd name="T44" fmla="*/ 61 w 453"/>
              <a:gd name="T45" fmla="*/ 386 h 454"/>
              <a:gd name="T46" fmla="*/ 62 w 453"/>
              <a:gd name="T47" fmla="*/ 249 h 454"/>
              <a:gd name="T48" fmla="*/ 35 w 453"/>
              <a:gd name="T49" fmla="*/ 193 h 454"/>
              <a:gd name="T50" fmla="*/ 53 w 453"/>
              <a:gd name="T51" fmla="*/ 252 h 454"/>
              <a:gd name="T52" fmla="*/ 53 w 453"/>
              <a:gd name="T53" fmla="*/ 276 h 454"/>
              <a:gd name="T54" fmla="*/ 47 w 453"/>
              <a:gd name="T55" fmla="*/ 128 h 454"/>
              <a:gd name="T56" fmla="*/ 141 w 453"/>
              <a:gd name="T57" fmla="*/ 127 h 454"/>
              <a:gd name="T58" fmla="*/ 222 w 453"/>
              <a:gd name="T59" fmla="*/ 225 h 454"/>
              <a:gd name="T60" fmla="*/ 53 w 453"/>
              <a:gd name="T61" fmla="*/ 183 h 454"/>
              <a:gd name="T62" fmla="*/ 440 w 453"/>
              <a:gd name="T63" fmla="*/ 201 h 454"/>
              <a:gd name="T64" fmla="*/ 394 w 453"/>
              <a:gd name="T65" fmla="*/ 267 h 454"/>
              <a:gd name="T66" fmla="*/ 407 w 453"/>
              <a:gd name="T67" fmla="*/ 232 h 454"/>
              <a:gd name="T68" fmla="*/ 393 w 453"/>
              <a:gd name="T69" fmla="*/ 165 h 454"/>
              <a:gd name="T70" fmla="*/ 385 w 453"/>
              <a:gd name="T71" fmla="*/ 265 h 454"/>
              <a:gd name="T72" fmla="*/ 392 w 453"/>
              <a:gd name="T73" fmla="*/ 436 h 454"/>
              <a:gd name="T74" fmla="*/ 357 w 453"/>
              <a:gd name="T75" fmla="*/ 281 h 454"/>
              <a:gd name="T76" fmla="*/ 325 w 453"/>
              <a:gd name="T77" fmla="*/ 444 h 454"/>
              <a:gd name="T78" fmla="*/ 314 w 453"/>
              <a:gd name="T79" fmla="*/ 392 h 454"/>
              <a:gd name="T80" fmla="*/ 320 w 453"/>
              <a:gd name="T81" fmla="*/ 150 h 454"/>
              <a:gd name="T82" fmla="*/ 310 w 453"/>
              <a:gd name="T83" fmla="*/ 183 h 454"/>
              <a:gd name="T84" fmla="*/ 236 w 453"/>
              <a:gd name="T85" fmla="*/ 223 h 454"/>
              <a:gd name="T86" fmla="*/ 312 w 453"/>
              <a:gd name="T87" fmla="*/ 127 h 454"/>
              <a:gd name="T88" fmla="*/ 406 w 453"/>
              <a:gd name="T89" fmla="*/ 128 h 454"/>
              <a:gd name="T90" fmla="*/ 409 w 453"/>
              <a:gd name="T91" fmla="*/ 196 h 454"/>
              <a:gd name="T92" fmla="*/ 142 w 453"/>
              <a:gd name="T93" fmla="*/ 43 h 454"/>
              <a:gd name="T94" fmla="*/ 99 w 453"/>
              <a:gd name="T95" fmla="*/ 9 h 454"/>
              <a:gd name="T96" fmla="*/ 99 w 453"/>
              <a:gd name="T97" fmla="*/ 9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53" h="454">
                <a:moveTo>
                  <a:pt x="354" y="86"/>
                </a:moveTo>
                <a:cubicBezTo>
                  <a:pt x="378" y="86"/>
                  <a:pt x="398" y="67"/>
                  <a:pt x="398" y="43"/>
                </a:cubicBezTo>
                <a:cubicBezTo>
                  <a:pt x="398" y="19"/>
                  <a:pt x="378" y="0"/>
                  <a:pt x="354" y="0"/>
                </a:cubicBezTo>
                <a:cubicBezTo>
                  <a:pt x="330" y="0"/>
                  <a:pt x="311" y="19"/>
                  <a:pt x="311" y="43"/>
                </a:cubicBezTo>
                <a:cubicBezTo>
                  <a:pt x="311" y="67"/>
                  <a:pt x="330" y="86"/>
                  <a:pt x="354" y="86"/>
                </a:cubicBezTo>
                <a:close/>
                <a:moveTo>
                  <a:pt x="354" y="9"/>
                </a:moveTo>
                <a:cubicBezTo>
                  <a:pt x="373" y="9"/>
                  <a:pt x="388" y="24"/>
                  <a:pt x="388" y="43"/>
                </a:cubicBezTo>
                <a:cubicBezTo>
                  <a:pt x="388" y="62"/>
                  <a:pt x="373" y="77"/>
                  <a:pt x="354" y="77"/>
                </a:cubicBezTo>
                <a:cubicBezTo>
                  <a:pt x="336" y="77"/>
                  <a:pt x="320" y="62"/>
                  <a:pt x="320" y="43"/>
                </a:cubicBezTo>
                <a:cubicBezTo>
                  <a:pt x="320" y="24"/>
                  <a:pt x="336" y="9"/>
                  <a:pt x="354" y="9"/>
                </a:cubicBezTo>
                <a:close/>
                <a:moveTo>
                  <a:pt x="448" y="177"/>
                </a:moveTo>
                <a:cubicBezTo>
                  <a:pt x="448" y="177"/>
                  <a:pt x="448" y="177"/>
                  <a:pt x="448" y="177"/>
                </a:cubicBezTo>
                <a:cubicBezTo>
                  <a:pt x="414" y="123"/>
                  <a:pt x="414" y="123"/>
                  <a:pt x="414" y="123"/>
                </a:cubicBezTo>
                <a:cubicBezTo>
                  <a:pt x="401" y="104"/>
                  <a:pt x="393" y="96"/>
                  <a:pt x="356" y="96"/>
                </a:cubicBezTo>
                <a:cubicBezTo>
                  <a:pt x="356" y="96"/>
                  <a:pt x="356" y="96"/>
                  <a:pt x="356" y="96"/>
                </a:cubicBezTo>
                <a:cubicBezTo>
                  <a:pt x="319" y="96"/>
                  <a:pt x="309" y="113"/>
                  <a:pt x="304" y="122"/>
                </a:cubicBezTo>
                <a:cubicBezTo>
                  <a:pt x="304" y="122"/>
                  <a:pt x="304" y="122"/>
                  <a:pt x="304" y="122"/>
                </a:cubicBezTo>
                <a:cubicBezTo>
                  <a:pt x="297" y="136"/>
                  <a:pt x="272" y="179"/>
                  <a:pt x="268" y="185"/>
                </a:cubicBezTo>
                <a:cubicBezTo>
                  <a:pt x="263" y="188"/>
                  <a:pt x="240" y="206"/>
                  <a:pt x="226" y="217"/>
                </a:cubicBezTo>
                <a:cubicBezTo>
                  <a:pt x="216" y="209"/>
                  <a:pt x="198" y="195"/>
                  <a:pt x="185" y="185"/>
                </a:cubicBezTo>
                <a:cubicBezTo>
                  <a:pt x="181" y="179"/>
                  <a:pt x="156" y="136"/>
                  <a:pt x="149" y="122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43" y="113"/>
                  <a:pt x="134" y="96"/>
                  <a:pt x="97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60" y="96"/>
                  <a:pt x="52" y="104"/>
                  <a:pt x="39" y="123"/>
                </a:cubicBezTo>
                <a:cubicBezTo>
                  <a:pt x="5" y="177"/>
                  <a:pt x="5" y="177"/>
                  <a:pt x="5" y="177"/>
                </a:cubicBezTo>
                <a:cubicBezTo>
                  <a:pt x="5" y="177"/>
                  <a:pt x="5" y="177"/>
                  <a:pt x="5" y="177"/>
                </a:cubicBezTo>
                <a:cubicBezTo>
                  <a:pt x="0" y="186"/>
                  <a:pt x="0" y="195"/>
                  <a:pt x="4" y="204"/>
                </a:cubicBezTo>
                <a:cubicBezTo>
                  <a:pt x="35" y="277"/>
                  <a:pt x="35" y="277"/>
                  <a:pt x="35" y="277"/>
                </a:cubicBezTo>
                <a:cubicBezTo>
                  <a:pt x="38" y="282"/>
                  <a:pt x="44" y="286"/>
                  <a:pt x="50" y="286"/>
                </a:cubicBezTo>
                <a:cubicBezTo>
                  <a:pt x="51" y="286"/>
                  <a:pt x="52" y="286"/>
                  <a:pt x="52" y="286"/>
                </a:cubicBezTo>
                <a:cubicBezTo>
                  <a:pt x="52" y="404"/>
                  <a:pt x="51" y="433"/>
                  <a:pt x="51" y="436"/>
                </a:cubicBezTo>
                <a:cubicBezTo>
                  <a:pt x="51" y="436"/>
                  <a:pt x="51" y="436"/>
                  <a:pt x="51" y="437"/>
                </a:cubicBezTo>
                <a:cubicBezTo>
                  <a:pt x="52" y="447"/>
                  <a:pt x="62" y="454"/>
                  <a:pt x="72" y="454"/>
                </a:cubicBezTo>
                <a:cubicBezTo>
                  <a:pt x="83" y="454"/>
                  <a:pt x="92" y="446"/>
                  <a:pt x="93" y="436"/>
                </a:cubicBezTo>
                <a:cubicBezTo>
                  <a:pt x="100" y="342"/>
                  <a:pt x="100" y="342"/>
                  <a:pt x="100" y="342"/>
                </a:cubicBezTo>
                <a:cubicBezTo>
                  <a:pt x="108" y="436"/>
                  <a:pt x="108" y="436"/>
                  <a:pt x="108" y="436"/>
                </a:cubicBezTo>
                <a:cubicBezTo>
                  <a:pt x="108" y="446"/>
                  <a:pt x="117" y="454"/>
                  <a:pt x="128" y="454"/>
                </a:cubicBezTo>
                <a:cubicBezTo>
                  <a:pt x="128" y="454"/>
                  <a:pt x="128" y="454"/>
                  <a:pt x="129" y="454"/>
                </a:cubicBezTo>
                <a:cubicBezTo>
                  <a:pt x="139" y="454"/>
                  <a:pt x="148" y="446"/>
                  <a:pt x="149" y="437"/>
                </a:cubicBezTo>
                <a:cubicBezTo>
                  <a:pt x="149" y="436"/>
                  <a:pt x="149" y="436"/>
                  <a:pt x="149" y="436"/>
                </a:cubicBezTo>
                <a:cubicBezTo>
                  <a:pt x="149" y="430"/>
                  <a:pt x="146" y="298"/>
                  <a:pt x="143" y="200"/>
                </a:cubicBezTo>
                <a:cubicBezTo>
                  <a:pt x="156" y="218"/>
                  <a:pt x="156" y="218"/>
                  <a:pt x="156" y="218"/>
                </a:cubicBezTo>
                <a:cubicBezTo>
                  <a:pt x="156" y="218"/>
                  <a:pt x="157" y="219"/>
                  <a:pt x="157" y="219"/>
                </a:cubicBezTo>
                <a:cubicBezTo>
                  <a:pt x="215" y="251"/>
                  <a:pt x="215" y="251"/>
                  <a:pt x="215" y="251"/>
                </a:cubicBezTo>
                <a:cubicBezTo>
                  <a:pt x="219" y="254"/>
                  <a:pt x="223" y="254"/>
                  <a:pt x="226" y="253"/>
                </a:cubicBezTo>
                <a:cubicBezTo>
                  <a:pt x="227" y="254"/>
                  <a:pt x="229" y="254"/>
                  <a:pt x="230" y="254"/>
                </a:cubicBezTo>
                <a:cubicBezTo>
                  <a:pt x="232" y="254"/>
                  <a:pt x="235" y="253"/>
                  <a:pt x="237" y="252"/>
                </a:cubicBezTo>
                <a:cubicBezTo>
                  <a:pt x="295" y="219"/>
                  <a:pt x="295" y="219"/>
                  <a:pt x="295" y="219"/>
                </a:cubicBezTo>
                <a:cubicBezTo>
                  <a:pt x="296" y="219"/>
                  <a:pt x="297" y="218"/>
                  <a:pt x="297" y="218"/>
                </a:cubicBezTo>
                <a:cubicBezTo>
                  <a:pt x="310" y="200"/>
                  <a:pt x="310" y="200"/>
                  <a:pt x="310" y="200"/>
                </a:cubicBezTo>
                <a:cubicBezTo>
                  <a:pt x="307" y="298"/>
                  <a:pt x="304" y="430"/>
                  <a:pt x="303" y="436"/>
                </a:cubicBezTo>
                <a:cubicBezTo>
                  <a:pt x="303" y="436"/>
                  <a:pt x="303" y="436"/>
                  <a:pt x="303" y="437"/>
                </a:cubicBezTo>
                <a:cubicBezTo>
                  <a:pt x="305" y="447"/>
                  <a:pt x="314" y="454"/>
                  <a:pt x="325" y="454"/>
                </a:cubicBezTo>
                <a:cubicBezTo>
                  <a:pt x="336" y="454"/>
                  <a:pt x="345" y="446"/>
                  <a:pt x="345" y="436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60" y="436"/>
                  <a:pt x="360" y="436"/>
                  <a:pt x="360" y="436"/>
                </a:cubicBezTo>
                <a:cubicBezTo>
                  <a:pt x="361" y="446"/>
                  <a:pt x="369" y="454"/>
                  <a:pt x="380" y="454"/>
                </a:cubicBezTo>
                <a:cubicBezTo>
                  <a:pt x="381" y="454"/>
                  <a:pt x="381" y="454"/>
                  <a:pt x="381" y="454"/>
                </a:cubicBezTo>
                <a:cubicBezTo>
                  <a:pt x="392" y="454"/>
                  <a:pt x="401" y="446"/>
                  <a:pt x="402" y="437"/>
                </a:cubicBezTo>
                <a:cubicBezTo>
                  <a:pt x="402" y="436"/>
                  <a:pt x="402" y="436"/>
                  <a:pt x="402" y="436"/>
                </a:cubicBezTo>
                <a:cubicBezTo>
                  <a:pt x="402" y="433"/>
                  <a:pt x="401" y="404"/>
                  <a:pt x="400" y="286"/>
                </a:cubicBezTo>
                <a:cubicBezTo>
                  <a:pt x="401" y="286"/>
                  <a:pt x="402" y="286"/>
                  <a:pt x="403" y="286"/>
                </a:cubicBezTo>
                <a:cubicBezTo>
                  <a:pt x="409" y="286"/>
                  <a:pt x="415" y="282"/>
                  <a:pt x="418" y="277"/>
                </a:cubicBezTo>
                <a:cubicBezTo>
                  <a:pt x="449" y="204"/>
                  <a:pt x="449" y="204"/>
                  <a:pt x="449" y="204"/>
                </a:cubicBezTo>
                <a:cubicBezTo>
                  <a:pt x="453" y="195"/>
                  <a:pt x="452" y="186"/>
                  <a:pt x="448" y="177"/>
                </a:cubicBezTo>
                <a:close/>
                <a:moveTo>
                  <a:pt x="230" y="241"/>
                </a:moveTo>
                <a:cubicBezTo>
                  <a:pt x="227" y="244"/>
                  <a:pt x="223" y="245"/>
                  <a:pt x="220" y="243"/>
                </a:cubicBezTo>
                <a:cubicBezTo>
                  <a:pt x="163" y="211"/>
                  <a:pt x="163" y="211"/>
                  <a:pt x="163" y="211"/>
                </a:cubicBezTo>
                <a:cubicBezTo>
                  <a:pt x="143" y="183"/>
                  <a:pt x="143" y="183"/>
                  <a:pt x="143" y="183"/>
                </a:cubicBezTo>
                <a:cubicBezTo>
                  <a:pt x="142" y="171"/>
                  <a:pt x="142" y="160"/>
                  <a:pt x="142" y="150"/>
                </a:cubicBezTo>
                <a:cubicBezTo>
                  <a:pt x="142" y="147"/>
                  <a:pt x="140" y="145"/>
                  <a:pt x="137" y="145"/>
                </a:cubicBezTo>
                <a:cubicBezTo>
                  <a:pt x="137" y="145"/>
                  <a:pt x="137" y="145"/>
                  <a:pt x="137" y="145"/>
                </a:cubicBezTo>
                <a:cubicBezTo>
                  <a:pt x="134" y="145"/>
                  <a:pt x="132" y="148"/>
                  <a:pt x="132" y="150"/>
                </a:cubicBezTo>
                <a:cubicBezTo>
                  <a:pt x="132" y="150"/>
                  <a:pt x="133" y="164"/>
                  <a:pt x="133" y="185"/>
                </a:cubicBezTo>
                <a:cubicBezTo>
                  <a:pt x="133" y="185"/>
                  <a:pt x="133" y="185"/>
                  <a:pt x="133" y="185"/>
                </a:cubicBezTo>
                <a:cubicBezTo>
                  <a:pt x="134" y="213"/>
                  <a:pt x="135" y="253"/>
                  <a:pt x="136" y="293"/>
                </a:cubicBezTo>
                <a:cubicBezTo>
                  <a:pt x="137" y="329"/>
                  <a:pt x="138" y="365"/>
                  <a:pt x="139" y="392"/>
                </a:cubicBezTo>
                <a:cubicBezTo>
                  <a:pt x="139" y="405"/>
                  <a:pt x="139" y="416"/>
                  <a:pt x="140" y="424"/>
                </a:cubicBezTo>
                <a:cubicBezTo>
                  <a:pt x="140" y="430"/>
                  <a:pt x="140" y="433"/>
                  <a:pt x="140" y="436"/>
                </a:cubicBezTo>
                <a:cubicBezTo>
                  <a:pt x="140" y="436"/>
                  <a:pt x="140" y="436"/>
                  <a:pt x="140" y="436"/>
                </a:cubicBezTo>
                <a:cubicBezTo>
                  <a:pt x="140" y="441"/>
                  <a:pt x="134" y="445"/>
                  <a:pt x="128" y="444"/>
                </a:cubicBezTo>
                <a:cubicBezTo>
                  <a:pt x="122" y="444"/>
                  <a:pt x="117" y="440"/>
                  <a:pt x="117" y="435"/>
                </a:cubicBezTo>
                <a:cubicBezTo>
                  <a:pt x="105" y="281"/>
                  <a:pt x="105" y="281"/>
                  <a:pt x="105" y="281"/>
                </a:cubicBezTo>
                <a:cubicBezTo>
                  <a:pt x="105" y="279"/>
                  <a:pt x="103" y="277"/>
                  <a:pt x="100" y="277"/>
                </a:cubicBezTo>
                <a:cubicBezTo>
                  <a:pt x="98" y="277"/>
                  <a:pt x="96" y="279"/>
                  <a:pt x="96" y="281"/>
                </a:cubicBezTo>
                <a:cubicBezTo>
                  <a:pt x="84" y="435"/>
                  <a:pt x="84" y="435"/>
                  <a:pt x="84" y="435"/>
                </a:cubicBezTo>
                <a:cubicBezTo>
                  <a:pt x="83" y="440"/>
                  <a:pt x="78" y="444"/>
                  <a:pt x="72" y="444"/>
                </a:cubicBezTo>
                <a:cubicBezTo>
                  <a:pt x="66" y="445"/>
                  <a:pt x="61" y="441"/>
                  <a:pt x="60" y="436"/>
                </a:cubicBezTo>
                <a:cubicBezTo>
                  <a:pt x="60" y="436"/>
                  <a:pt x="60" y="436"/>
                  <a:pt x="60" y="436"/>
                </a:cubicBezTo>
                <a:cubicBezTo>
                  <a:pt x="61" y="433"/>
                  <a:pt x="61" y="429"/>
                  <a:pt x="61" y="422"/>
                </a:cubicBezTo>
                <a:cubicBezTo>
                  <a:pt x="61" y="413"/>
                  <a:pt x="61" y="401"/>
                  <a:pt x="61" y="386"/>
                </a:cubicBezTo>
                <a:cubicBezTo>
                  <a:pt x="61" y="357"/>
                  <a:pt x="62" y="318"/>
                  <a:pt x="62" y="281"/>
                </a:cubicBezTo>
                <a:cubicBezTo>
                  <a:pt x="67" y="277"/>
                  <a:pt x="69" y="271"/>
                  <a:pt x="67" y="265"/>
                </a:cubicBezTo>
                <a:cubicBezTo>
                  <a:pt x="67" y="265"/>
                  <a:pt x="67" y="265"/>
                  <a:pt x="67" y="264"/>
                </a:cubicBezTo>
                <a:cubicBezTo>
                  <a:pt x="67" y="263"/>
                  <a:pt x="65" y="258"/>
                  <a:pt x="62" y="249"/>
                </a:cubicBezTo>
                <a:cubicBezTo>
                  <a:pt x="63" y="197"/>
                  <a:pt x="63" y="169"/>
                  <a:pt x="63" y="169"/>
                </a:cubicBezTo>
                <a:cubicBezTo>
                  <a:pt x="63" y="167"/>
                  <a:pt x="61" y="165"/>
                  <a:pt x="59" y="165"/>
                </a:cubicBezTo>
                <a:cubicBezTo>
                  <a:pt x="58" y="164"/>
                  <a:pt x="55" y="165"/>
                  <a:pt x="54" y="166"/>
                </a:cubicBezTo>
                <a:cubicBezTo>
                  <a:pt x="35" y="193"/>
                  <a:pt x="35" y="193"/>
                  <a:pt x="35" y="193"/>
                </a:cubicBezTo>
                <a:cubicBezTo>
                  <a:pt x="34" y="194"/>
                  <a:pt x="34" y="195"/>
                  <a:pt x="34" y="197"/>
                </a:cubicBezTo>
                <a:cubicBezTo>
                  <a:pt x="34" y="197"/>
                  <a:pt x="40" y="215"/>
                  <a:pt x="46" y="232"/>
                </a:cubicBezTo>
                <a:cubicBezTo>
                  <a:pt x="49" y="239"/>
                  <a:pt x="51" y="246"/>
                  <a:pt x="53" y="252"/>
                </a:cubicBezTo>
                <a:cubicBezTo>
                  <a:pt x="53" y="252"/>
                  <a:pt x="53" y="252"/>
                  <a:pt x="53" y="252"/>
                </a:cubicBezTo>
                <a:cubicBezTo>
                  <a:pt x="54" y="254"/>
                  <a:pt x="54" y="255"/>
                  <a:pt x="55" y="257"/>
                </a:cubicBezTo>
                <a:cubicBezTo>
                  <a:pt x="56" y="262"/>
                  <a:pt x="58" y="265"/>
                  <a:pt x="59" y="267"/>
                </a:cubicBezTo>
                <a:cubicBezTo>
                  <a:pt x="58" y="267"/>
                  <a:pt x="58" y="267"/>
                  <a:pt x="58" y="267"/>
                </a:cubicBezTo>
                <a:cubicBezTo>
                  <a:pt x="59" y="271"/>
                  <a:pt x="57" y="274"/>
                  <a:pt x="53" y="276"/>
                </a:cubicBezTo>
                <a:cubicBezTo>
                  <a:pt x="49" y="277"/>
                  <a:pt x="45" y="276"/>
                  <a:pt x="44" y="273"/>
                </a:cubicBezTo>
                <a:cubicBezTo>
                  <a:pt x="12" y="201"/>
                  <a:pt x="12" y="201"/>
                  <a:pt x="12" y="201"/>
                </a:cubicBezTo>
                <a:cubicBezTo>
                  <a:pt x="10" y="194"/>
                  <a:pt x="10" y="188"/>
                  <a:pt x="13" y="182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58" y="112"/>
                  <a:pt x="63" y="105"/>
                  <a:pt x="97" y="105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128" y="105"/>
                  <a:pt x="136" y="118"/>
                  <a:pt x="140" y="126"/>
                </a:cubicBezTo>
                <a:cubicBezTo>
                  <a:pt x="141" y="127"/>
                  <a:pt x="141" y="127"/>
                  <a:pt x="141" y="127"/>
                </a:cubicBezTo>
                <a:cubicBezTo>
                  <a:pt x="149" y="141"/>
                  <a:pt x="177" y="190"/>
                  <a:pt x="177" y="191"/>
                </a:cubicBezTo>
                <a:cubicBezTo>
                  <a:pt x="178" y="191"/>
                  <a:pt x="178" y="192"/>
                  <a:pt x="178" y="192"/>
                </a:cubicBezTo>
                <a:cubicBezTo>
                  <a:pt x="178" y="192"/>
                  <a:pt x="191" y="202"/>
                  <a:pt x="204" y="212"/>
                </a:cubicBezTo>
                <a:cubicBezTo>
                  <a:pt x="211" y="217"/>
                  <a:pt x="217" y="221"/>
                  <a:pt x="222" y="225"/>
                </a:cubicBezTo>
                <a:cubicBezTo>
                  <a:pt x="226" y="228"/>
                  <a:pt x="228" y="230"/>
                  <a:pt x="230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2" y="233"/>
                  <a:pt x="232" y="238"/>
                  <a:pt x="230" y="241"/>
                </a:cubicBezTo>
                <a:close/>
                <a:moveTo>
                  <a:pt x="53" y="183"/>
                </a:moveTo>
                <a:cubicBezTo>
                  <a:pt x="53" y="192"/>
                  <a:pt x="53" y="206"/>
                  <a:pt x="53" y="223"/>
                </a:cubicBezTo>
                <a:cubicBezTo>
                  <a:pt x="50" y="214"/>
                  <a:pt x="47" y="204"/>
                  <a:pt x="44" y="196"/>
                </a:cubicBezTo>
                <a:lnTo>
                  <a:pt x="53" y="183"/>
                </a:lnTo>
                <a:close/>
                <a:moveTo>
                  <a:pt x="440" y="201"/>
                </a:moveTo>
                <a:cubicBezTo>
                  <a:pt x="409" y="273"/>
                  <a:pt x="409" y="273"/>
                  <a:pt x="409" y="273"/>
                </a:cubicBezTo>
                <a:cubicBezTo>
                  <a:pt x="408" y="276"/>
                  <a:pt x="404" y="277"/>
                  <a:pt x="400" y="276"/>
                </a:cubicBezTo>
                <a:cubicBezTo>
                  <a:pt x="396" y="274"/>
                  <a:pt x="394" y="271"/>
                  <a:pt x="394" y="267"/>
                </a:cubicBezTo>
                <a:cubicBezTo>
                  <a:pt x="394" y="267"/>
                  <a:pt x="394" y="267"/>
                  <a:pt x="394" y="267"/>
                </a:cubicBezTo>
                <a:cubicBezTo>
                  <a:pt x="395" y="265"/>
                  <a:pt x="396" y="262"/>
                  <a:pt x="398" y="257"/>
                </a:cubicBezTo>
                <a:cubicBezTo>
                  <a:pt x="399" y="255"/>
                  <a:pt x="399" y="254"/>
                  <a:pt x="400" y="252"/>
                </a:cubicBezTo>
                <a:cubicBezTo>
                  <a:pt x="400" y="252"/>
                  <a:pt x="400" y="252"/>
                  <a:pt x="400" y="252"/>
                </a:cubicBezTo>
                <a:cubicBezTo>
                  <a:pt x="402" y="246"/>
                  <a:pt x="404" y="239"/>
                  <a:pt x="407" y="232"/>
                </a:cubicBezTo>
                <a:cubicBezTo>
                  <a:pt x="413" y="215"/>
                  <a:pt x="419" y="197"/>
                  <a:pt x="419" y="197"/>
                </a:cubicBezTo>
                <a:cubicBezTo>
                  <a:pt x="419" y="195"/>
                  <a:pt x="419" y="194"/>
                  <a:pt x="418" y="193"/>
                </a:cubicBezTo>
                <a:cubicBezTo>
                  <a:pt x="399" y="166"/>
                  <a:pt x="399" y="166"/>
                  <a:pt x="399" y="166"/>
                </a:cubicBezTo>
                <a:cubicBezTo>
                  <a:pt x="397" y="165"/>
                  <a:pt x="395" y="164"/>
                  <a:pt x="393" y="165"/>
                </a:cubicBezTo>
                <a:cubicBezTo>
                  <a:pt x="391" y="165"/>
                  <a:pt x="390" y="167"/>
                  <a:pt x="390" y="169"/>
                </a:cubicBezTo>
                <a:cubicBezTo>
                  <a:pt x="390" y="169"/>
                  <a:pt x="390" y="197"/>
                  <a:pt x="391" y="249"/>
                </a:cubicBezTo>
                <a:cubicBezTo>
                  <a:pt x="388" y="258"/>
                  <a:pt x="386" y="263"/>
                  <a:pt x="386" y="264"/>
                </a:cubicBezTo>
                <a:cubicBezTo>
                  <a:pt x="386" y="265"/>
                  <a:pt x="385" y="265"/>
                  <a:pt x="385" y="265"/>
                </a:cubicBezTo>
                <a:cubicBezTo>
                  <a:pt x="384" y="271"/>
                  <a:pt x="386" y="277"/>
                  <a:pt x="391" y="281"/>
                </a:cubicBezTo>
                <a:cubicBezTo>
                  <a:pt x="391" y="318"/>
                  <a:pt x="392" y="357"/>
                  <a:pt x="392" y="386"/>
                </a:cubicBezTo>
                <a:cubicBezTo>
                  <a:pt x="392" y="401"/>
                  <a:pt x="392" y="413"/>
                  <a:pt x="392" y="422"/>
                </a:cubicBezTo>
                <a:cubicBezTo>
                  <a:pt x="392" y="429"/>
                  <a:pt x="392" y="433"/>
                  <a:pt x="392" y="436"/>
                </a:cubicBezTo>
                <a:cubicBezTo>
                  <a:pt x="392" y="436"/>
                  <a:pt x="392" y="436"/>
                  <a:pt x="392" y="436"/>
                </a:cubicBezTo>
                <a:cubicBezTo>
                  <a:pt x="392" y="441"/>
                  <a:pt x="387" y="445"/>
                  <a:pt x="381" y="444"/>
                </a:cubicBezTo>
                <a:cubicBezTo>
                  <a:pt x="375" y="444"/>
                  <a:pt x="370" y="440"/>
                  <a:pt x="369" y="435"/>
                </a:cubicBezTo>
                <a:cubicBezTo>
                  <a:pt x="357" y="281"/>
                  <a:pt x="357" y="281"/>
                  <a:pt x="357" y="281"/>
                </a:cubicBezTo>
                <a:cubicBezTo>
                  <a:pt x="357" y="279"/>
                  <a:pt x="355" y="277"/>
                  <a:pt x="353" y="277"/>
                </a:cubicBezTo>
                <a:cubicBezTo>
                  <a:pt x="350" y="277"/>
                  <a:pt x="348" y="279"/>
                  <a:pt x="348" y="281"/>
                </a:cubicBezTo>
                <a:cubicBezTo>
                  <a:pt x="336" y="435"/>
                  <a:pt x="336" y="435"/>
                  <a:pt x="336" y="435"/>
                </a:cubicBezTo>
                <a:cubicBezTo>
                  <a:pt x="336" y="440"/>
                  <a:pt x="331" y="444"/>
                  <a:pt x="325" y="444"/>
                </a:cubicBezTo>
                <a:cubicBezTo>
                  <a:pt x="319" y="445"/>
                  <a:pt x="313" y="441"/>
                  <a:pt x="313" y="436"/>
                </a:cubicBezTo>
                <a:cubicBezTo>
                  <a:pt x="313" y="436"/>
                  <a:pt x="313" y="436"/>
                  <a:pt x="313" y="436"/>
                </a:cubicBezTo>
                <a:cubicBezTo>
                  <a:pt x="313" y="433"/>
                  <a:pt x="313" y="430"/>
                  <a:pt x="313" y="424"/>
                </a:cubicBezTo>
                <a:cubicBezTo>
                  <a:pt x="313" y="416"/>
                  <a:pt x="314" y="405"/>
                  <a:pt x="314" y="392"/>
                </a:cubicBezTo>
                <a:cubicBezTo>
                  <a:pt x="315" y="365"/>
                  <a:pt x="316" y="329"/>
                  <a:pt x="317" y="293"/>
                </a:cubicBezTo>
                <a:cubicBezTo>
                  <a:pt x="318" y="253"/>
                  <a:pt x="319" y="213"/>
                  <a:pt x="320" y="185"/>
                </a:cubicBezTo>
                <a:cubicBezTo>
                  <a:pt x="320" y="185"/>
                  <a:pt x="320" y="185"/>
                  <a:pt x="320" y="185"/>
                </a:cubicBezTo>
                <a:cubicBezTo>
                  <a:pt x="320" y="164"/>
                  <a:pt x="320" y="150"/>
                  <a:pt x="320" y="150"/>
                </a:cubicBezTo>
                <a:cubicBezTo>
                  <a:pt x="321" y="148"/>
                  <a:pt x="318" y="145"/>
                  <a:pt x="316" y="145"/>
                </a:cubicBezTo>
                <a:cubicBezTo>
                  <a:pt x="316" y="145"/>
                  <a:pt x="316" y="145"/>
                  <a:pt x="316" y="145"/>
                </a:cubicBezTo>
                <a:cubicBezTo>
                  <a:pt x="313" y="145"/>
                  <a:pt x="311" y="147"/>
                  <a:pt x="311" y="150"/>
                </a:cubicBezTo>
                <a:cubicBezTo>
                  <a:pt x="311" y="160"/>
                  <a:pt x="310" y="171"/>
                  <a:pt x="310" y="183"/>
                </a:cubicBezTo>
                <a:cubicBezTo>
                  <a:pt x="290" y="211"/>
                  <a:pt x="290" y="211"/>
                  <a:pt x="290" y="211"/>
                </a:cubicBezTo>
                <a:cubicBezTo>
                  <a:pt x="241" y="239"/>
                  <a:pt x="241" y="239"/>
                  <a:pt x="241" y="239"/>
                </a:cubicBezTo>
                <a:cubicBezTo>
                  <a:pt x="242" y="233"/>
                  <a:pt x="240" y="228"/>
                  <a:pt x="236" y="224"/>
                </a:cubicBezTo>
                <a:cubicBezTo>
                  <a:pt x="236" y="224"/>
                  <a:pt x="236" y="224"/>
                  <a:pt x="236" y="223"/>
                </a:cubicBezTo>
                <a:cubicBezTo>
                  <a:pt x="235" y="223"/>
                  <a:pt x="235" y="223"/>
                  <a:pt x="234" y="222"/>
                </a:cubicBezTo>
                <a:cubicBezTo>
                  <a:pt x="249" y="211"/>
                  <a:pt x="274" y="192"/>
                  <a:pt x="274" y="192"/>
                </a:cubicBezTo>
                <a:cubicBezTo>
                  <a:pt x="275" y="192"/>
                  <a:pt x="275" y="191"/>
                  <a:pt x="276" y="191"/>
                </a:cubicBezTo>
                <a:cubicBezTo>
                  <a:pt x="276" y="190"/>
                  <a:pt x="304" y="141"/>
                  <a:pt x="312" y="127"/>
                </a:cubicBezTo>
                <a:cubicBezTo>
                  <a:pt x="313" y="126"/>
                  <a:pt x="313" y="126"/>
                  <a:pt x="313" y="126"/>
                </a:cubicBezTo>
                <a:cubicBezTo>
                  <a:pt x="317" y="118"/>
                  <a:pt x="324" y="105"/>
                  <a:pt x="356" y="105"/>
                </a:cubicBezTo>
                <a:cubicBezTo>
                  <a:pt x="356" y="105"/>
                  <a:pt x="356" y="105"/>
                  <a:pt x="356" y="105"/>
                </a:cubicBezTo>
                <a:cubicBezTo>
                  <a:pt x="390" y="105"/>
                  <a:pt x="395" y="112"/>
                  <a:pt x="406" y="128"/>
                </a:cubicBezTo>
                <a:cubicBezTo>
                  <a:pt x="440" y="182"/>
                  <a:pt x="440" y="182"/>
                  <a:pt x="440" y="182"/>
                </a:cubicBezTo>
                <a:cubicBezTo>
                  <a:pt x="443" y="188"/>
                  <a:pt x="443" y="194"/>
                  <a:pt x="440" y="201"/>
                </a:cubicBezTo>
                <a:close/>
                <a:moveTo>
                  <a:pt x="400" y="183"/>
                </a:moveTo>
                <a:cubicBezTo>
                  <a:pt x="409" y="196"/>
                  <a:pt x="409" y="196"/>
                  <a:pt x="409" y="196"/>
                </a:cubicBezTo>
                <a:cubicBezTo>
                  <a:pt x="406" y="204"/>
                  <a:pt x="403" y="214"/>
                  <a:pt x="400" y="223"/>
                </a:cubicBezTo>
                <a:cubicBezTo>
                  <a:pt x="400" y="206"/>
                  <a:pt x="400" y="192"/>
                  <a:pt x="400" y="183"/>
                </a:cubicBezTo>
                <a:close/>
                <a:moveTo>
                  <a:pt x="99" y="86"/>
                </a:moveTo>
                <a:cubicBezTo>
                  <a:pt x="122" y="86"/>
                  <a:pt x="142" y="67"/>
                  <a:pt x="142" y="43"/>
                </a:cubicBezTo>
                <a:cubicBezTo>
                  <a:pt x="142" y="19"/>
                  <a:pt x="122" y="0"/>
                  <a:pt x="99" y="0"/>
                </a:cubicBezTo>
                <a:cubicBezTo>
                  <a:pt x="75" y="0"/>
                  <a:pt x="55" y="19"/>
                  <a:pt x="55" y="43"/>
                </a:cubicBezTo>
                <a:cubicBezTo>
                  <a:pt x="55" y="67"/>
                  <a:pt x="75" y="86"/>
                  <a:pt x="99" y="86"/>
                </a:cubicBezTo>
                <a:close/>
                <a:moveTo>
                  <a:pt x="99" y="9"/>
                </a:moveTo>
                <a:cubicBezTo>
                  <a:pt x="117" y="9"/>
                  <a:pt x="132" y="24"/>
                  <a:pt x="132" y="43"/>
                </a:cubicBezTo>
                <a:cubicBezTo>
                  <a:pt x="132" y="62"/>
                  <a:pt x="117" y="77"/>
                  <a:pt x="99" y="77"/>
                </a:cubicBezTo>
                <a:cubicBezTo>
                  <a:pt x="80" y="77"/>
                  <a:pt x="65" y="62"/>
                  <a:pt x="65" y="43"/>
                </a:cubicBezTo>
                <a:cubicBezTo>
                  <a:pt x="65" y="24"/>
                  <a:pt x="80" y="9"/>
                  <a:pt x="99" y="9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71A1F46D-8FE4-44EA-9F25-2235382E94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875" y="3547491"/>
            <a:ext cx="451028" cy="454737"/>
          </a:xfrm>
          <a:prstGeom prst="rect">
            <a:avLst/>
          </a:prstGeom>
        </p:spPr>
      </p:pic>
      <p:sp>
        <p:nvSpPr>
          <p:cNvPr id="74" name="Freeform 115">
            <a:extLst>
              <a:ext uri="{FF2B5EF4-FFF2-40B4-BE49-F238E27FC236}">
                <a16:creationId xmlns:a16="http://schemas.microsoft.com/office/drawing/2014/main" id="{FD8FA5CA-CA28-4202-9C4B-6FC8DA969A83}"/>
              </a:ext>
            </a:extLst>
          </p:cNvPr>
          <p:cNvSpPr>
            <a:spLocks noEditPoints="1"/>
          </p:cNvSpPr>
          <p:nvPr/>
        </p:nvSpPr>
        <p:spPr bwMode="auto">
          <a:xfrm>
            <a:off x="6586825" y="2549630"/>
            <a:ext cx="484750" cy="470368"/>
          </a:xfrm>
          <a:custGeom>
            <a:avLst/>
            <a:gdLst>
              <a:gd name="T0" fmla="*/ 492 w 640"/>
              <a:gd name="T1" fmla="*/ 256 h 621"/>
              <a:gd name="T2" fmla="*/ 421 w 640"/>
              <a:gd name="T3" fmla="*/ 285 h 621"/>
              <a:gd name="T4" fmla="*/ 334 w 640"/>
              <a:gd name="T5" fmla="*/ 147 h 621"/>
              <a:gd name="T6" fmla="*/ 327 w 640"/>
              <a:gd name="T7" fmla="*/ 0 h 621"/>
              <a:gd name="T8" fmla="*/ 320 w 640"/>
              <a:gd name="T9" fmla="*/ 147 h 621"/>
              <a:gd name="T10" fmla="*/ 234 w 640"/>
              <a:gd name="T11" fmla="*/ 286 h 621"/>
              <a:gd name="T12" fmla="*/ 147 w 640"/>
              <a:gd name="T13" fmla="*/ 256 h 621"/>
              <a:gd name="T14" fmla="*/ 0 w 640"/>
              <a:gd name="T15" fmla="*/ 256 h 621"/>
              <a:gd name="T16" fmla="*/ 143 w 640"/>
              <a:gd name="T17" fmla="*/ 281 h 621"/>
              <a:gd name="T18" fmla="*/ 229 w 640"/>
              <a:gd name="T19" fmla="*/ 316 h 621"/>
              <a:gd name="T20" fmla="*/ 206 w 640"/>
              <a:gd name="T21" fmla="*/ 483 h 621"/>
              <a:gd name="T22" fmla="*/ 97 w 640"/>
              <a:gd name="T23" fmla="*/ 548 h 621"/>
              <a:gd name="T24" fmla="*/ 245 w 640"/>
              <a:gd name="T25" fmla="*/ 548 h 621"/>
              <a:gd name="T26" fmla="*/ 278 w 640"/>
              <a:gd name="T27" fmla="*/ 401 h 621"/>
              <a:gd name="T28" fmla="*/ 372 w 640"/>
              <a:gd name="T29" fmla="*/ 404 h 621"/>
              <a:gd name="T30" fmla="*/ 394 w 640"/>
              <a:gd name="T31" fmla="*/ 548 h 621"/>
              <a:gd name="T32" fmla="*/ 542 w 640"/>
              <a:gd name="T33" fmla="*/ 548 h 621"/>
              <a:gd name="T34" fmla="*/ 436 w 640"/>
              <a:gd name="T35" fmla="*/ 481 h 621"/>
              <a:gd name="T36" fmla="*/ 426 w 640"/>
              <a:gd name="T37" fmla="*/ 316 h 621"/>
              <a:gd name="T38" fmla="*/ 496 w 640"/>
              <a:gd name="T39" fmla="*/ 281 h 621"/>
              <a:gd name="T40" fmla="*/ 640 w 640"/>
              <a:gd name="T41" fmla="*/ 256 h 621"/>
              <a:gd name="T42" fmla="*/ 73 w 640"/>
              <a:gd name="T43" fmla="*/ 316 h 621"/>
              <a:gd name="T44" fmla="*/ 73 w 640"/>
              <a:gd name="T45" fmla="*/ 196 h 621"/>
              <a:gd name="T46" fmla="*/ 73 w 640"/>
              <a:gd name="T47" fmla="*/ 316 h 621"/>
              <a:gd name="T48" fmla="*/ 171 w 640"/>
              <a:gd name="T49" fmla="*/ 607 h 621"/>
              <a:gd name="T50" fmla="*/ 171 w 640"/>
              <a:gd name="T51" fmla="*/ 488 h 621"/>
              <a:gd name="T52" fmla="*/ 528 w 640"/>
              <a:gd name="T53" fmla="*/ 548 h 621"/>
              <a:gd name="T54" fmla="*/ 408 w 640"/>
              <a:gd name="T55" fmla="*/ 548 h 621"/>
              <a:gd name="T56" fmla="*/ 528 w 640"/>
              <a:gd name="T57" fmla="*/ 548 h 621"/>
              <a:gd name="T58" fmla="*/ 327 w 640"/>
              <a:gd name="T59" fmla="*/ 14 h 621"/>
              <a:gd name="T60" fmla="*/ 327 w 640"/>
              <a:gd name="T61" fmla="*/ 134 h 621"/>
              <a:gd name="T62" fmla="*/ 327 w 640"/>
              <a:gd name="T63" fmla="*/ 400 h 621"/>
              <a:gd name="T64" fmla="*/ 327 w 640"/>
              <a:gd name="T65" fmla="*/ 232 h 621"/>
              <a:gd name="T66" fmla="*/ 327 w 640"/>
              <a:gd name="T67" fmla="*/ 400 h 621"/>
              <a:gd name="T68" fmla="*/ 508 w 640"/>
              <a:gd name="T69" fmla="*/ 271 h 621"/>
              <a:gd name="T70" fmla="*/ 508 w 640"/>
              <a:gd name="T71" fmla="*/ 271 h 621"/>
              <a:gd name="T72" fmla="*/ 566 w 640"/>
              <a:gd name="T73" fmla="*/ 196 h 621"/>
              <a:gd name="T74" fmla="*/ 566 w 640"/>
              <a:gd name="T75" fmla="*/ 316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0" h="621">
                <a:moveTo>
                  <a:pt x="566" y="182"/>
                </a:moveTo>
                <a:cubicBezTo>
                  <a:pt x="525" y="182"/>
                  <a:pt x="492" y="215"/>
                  <a:pt x="492" y="256"/>
                </a:cubicBezTo>
                <a:cubicBezTo>
                  <a:pt x="492" y="260"/>
                  <a:pt x="492" y="264"/>
                  <a:pt x="493" y="267"/>
                </a:cubicBezTo>
                <a:cubicBezTo>
                  <a:pt x="421" y="285"/>
                  <a:pt x="421" y="285"/>
                  <a:pt x="421" y="285"/>
                </a:cubicBezTo>
                <a:cubicBezTo>
                  <a:pt x="408" y="248"/>
                  <a:pt x="375" y="221"/>
                  <a:pt x="334" y="218"/>
                </a:cubicBezTo>
                <a:cubicBezTo>
                  <a:pt x="334" y="147"/>
                  <a:pt x="334" y="147"/>
                  <a:pt x="334" y="147"/>
                </a:cubicBezTo>
                <a:cubicBezTo>
                  <a:pt x="372" y="144"/>
                  <a:pt x="401" y="112"/>
                  <a:pt x="401" y="74"/>
                </a:cubicBezTo>
                <a:cubicBezTo>
                  <a:pt x="401" y="33"/>
                  <a:pt x="368" y="0"/>
                  <a:pt x="327" y="0"/>
                </a:cubicBezTo>
                <a:cubicBezTo>
                  <a:pt x="287" y="0"/>
                  <a:pt x="254" y="33"/>
                  <a:pt x="254" y="74"/>
                </a:cubicBezTo>
                <a:cubicBezTo>
                  <a:pt x="254" y="112"/>
                  <a:pt x="283" y="144"/>
                  <a:pt x="320" y="147"/>
                </a:cubicBezTo>
                <a:cubicBezTo>
                  <a:pt x="320" y="218"/>
                  <a:pt x="320" y="218"/>
                  <a:pt x="320" y="218"/>
                </a:cubicBezTo>
                <a:cubicBezTo>
                  <a:pt x="280" y="221"/>
                  <a:pt x="246" y="249"/>
                  <a:pt x="234" y="286"/>
                </a:cubicBezTo>
                <a:cubicBezTo>
                  <a:pt x="146" y="267"/>
                  <a:pt x="146" y="267"/>
                  <a:pt x="146" y="267"/>
                </a:cubicBezTo>
                <a:cubicBezTo>
                  <a:pt x="147" y="263"/>
                  <a:pt x="147" y="260"/>
                  <a:pt x="147" y="256"/>
                </a:cubicBezTo>
                <a:cubicBezTo>
                  <a:pt x="147" y="215"/>
                  <a:pt x="114" y="182"/>
                  <a:pt x="73" y="182"/>
                </a:cubicBezTo>
                <a:cubicBezTo>
                  <a:pt x="33" y="182"/>
                  <a:pt x="0" y="215"/>
                  <a:pt x="0" y="256"/>
                </a:cubicBezTo>
                <a:cubicBezTo>
                  <a:pt x="0" y="297"/>
                  <a:pt x="33" y="330"/>
                  <a:pt x="73" y="330"/>
                </a:cubicBezTo>
                <a:cubicBezTo>
                  <a:pt x="105" y="330"/>
                  <a:pt x="133" y="309"/>
                  <a:pt x="143" y="281"/>
                </a:cubicBezTo>
                <a:cubicBezTo>
                  <a:pt x="230" y="300"/>
                  <a:pt x="230" y="300"/>
                  <a:pt x="230" y="300"/>
                </a:cubicBezTo>
                <a:cubicBezTo>
                  <a:pt x="229" y="305"/>
                  <a:pt x="229" y="311"/>
                  <a:pt x="229" y="316"/>
                </a:cubicBezTo>
                <a:cubicBezTo>
                  <a:pt x="229" y="348"/>
                  <a:pt x="244" y="375"/>
                  <a:pt x="267" y="394"/>
                </a:cubicBezTo>
                <a:cubicBezTo>
                  <a:pt x="206" y="483"/>
                  <a:pt x="206" y="483"/>
                  <a:pt x="206" y="483"/>
                </a:cubicBezTo>
                <a:cubicBezTo>
                  <a:pt x="196" y="477"/>
                  <a:pt x="184" y="474"/>
                  <a:pt x="171" y="474"/>
                </a:cubicBezTo>
                <a:cubicBezTo>
                  <a:pt x="130" y="474"/>
                  <a:pt x="97" y="507"/>
                  <a:pt x="97" y="548"/>
                </a:cubicBezTo>
                <a:cubicBezTo>
                  <a:pt x="97" y="588"/>
                  <a:pt x="130" y="621"/>
                  <a:pt x="171" y="621"/>
                </a:cubicBezTo>
                <a:cubicBezTo>
                  <a:pt x="212" y="621"/>
                  <a:pt x="245" y="588"/>
                  <a:pt x="245" y="548"/>
                </a:cubicBezTo>
                <a:cubicBezTo>
                  <a:pt x="245" y="525"/>
                  <a:pt x="234" y="504"/>
                  <a:pt x="218" y="491"/>
                </a:cubicBezTo>
                <a:cubicBezTo>
                  <a:pt x="278" y="401"/>
                  <a:pt x="278" y="401"/>
                  <a:pt x="278" y="401"/>
                </a:cubicBezTo>
                <a:cubicBezTo>
                  <a:pt x="293" y="410"/>
                  <a:pt x="309" y="414"/>
                  <a:pt x="327" y="414"/>
                </a:cubicBezTo>
                <a:cubicBezTo>
                  <a:pt x="343" y="414"/>
                  <a:pt x="359" y="411"/>
                  <a:pt x="372" y="404"/>
                </a:cubicBezTo>
                <a:cubicBezTo>
                  <a:pt x="424" y="489"/>
                  <a:pt x="424" y="489"/>
                  <a:pt x="424" y="489"/>
                </a:cubicBezTo>
                <a:cubicBezTo>
                  <a:pt x="406" y="502"/>
                  <a:pt x="394" y="523"/>
                  <a:pt x="394" y="548"/>
                </a:cubicBezTo>
                <a:cubicBezTo>
                  <a:pt x="394" y="588"/>
                  <a:pt x="427" y="621"/>
                  <a:pt x="468" y="621"/>
                </a:cubicBezTo>
                <a:cubicBezTo>
                  <a:pt x="509" y="621"/>
                  <a:pt x="542" y="588"/>
                  <a:pt x="542" y="548"/>
                </a:cubicBezTo>
                <a:cubicBezTo>
                  <a:pt x="542" y="507"/>
                  <a:pt x="509" y="474"/>
                  <a:pt x="468" y="474"/>
                </a:cubicBezTo>
                <a:cubicBezTo>
                  <a:pt x="456" y="474"/>
                  <a:pt x="446" y="477"/>
                  <a:pt x="436" y="481"/>
                </a:cubicBezTo>
                <a:cubicBezTo>
                  <a:pt x="384" y="396"/>
                  <a:pt x="384" y="396"/>
                  <a:pt x="384" y="396"/>
                </a:cubicBezTo>
                <a:cubicBezTo>
                  <a:pt x="409" y="378"/>
                  <a:pt x="426" y="349"/>
                  <a:pt x="426" y="316"/>
                </a:cubicBezTo>
                <a:cubicBezTo>
                  <a:pt x="426" y="310"/>
                  <a:pt x="425" y="305"/>
                  <a:pt x="424" y="299"/>
                </a:cubicBezTo>
                <a:cubicBezTo>
                  <a:pt x="496" y="281"/>
                  <a:pt x="496" y="281"/>
                  <a:pt x="496" y="281"/>
                </a:cubicBezTo>
                <a:cubicBezTo>
                  <a:pt x="507" y="309"/>
                  <a:pt x="534" y="330"/>
                  <a:pt x="566" y="330"/>
                </a:cubicBezTo>
                <a:cubicBezTo>
                  <a:pt x="606" y="330"/>
                  <a:pt x="640" y="297"/>
                  <a:pt x="640" y="256"/>
                </a:cubicBezTo>
                <a:cubicBezTo>
                  <a:pt x="640" y="215"/>
                  <a:pt x="606" y="182"/>
                  <a:pt x="566" y="182"/>
                </a:cubicBezTo>
                <a:close/>
                <a:moveTo>
                  <a:pt x="73" y="316"/>
                </a:moveTo>
                <a:cubicBezTo>
                  <a:pt x="40" y="316"/>
                  <a:pt x="14" y="289"/>
                  <a:pt x="14" y="256"/>
                </a:cubicBezTo>
                <a:cubicBezTo>
                  <a:pt x="14" y="223"/>
                  <a:pt x="40" y="196"/>
                  <a:pt x="73" y="196"/>
                </a:cubicBezTo>
                <a:cubicBezTo>
                  <a:pt x="106" y="196"/>
                  <a:pt x="133" y="223"/>
                  <a:pt x="133" y="256"/>
                </a:cubicBezTo>
                <a:cubicBezTo>
                  <a:pt x="133" y="289"/>
                  <a:pt x="106" y="316"/>
                  <a:pt x="73" y="316"/>
                </a:cubicBezTo>
                <a:close/>
                <a:moveTo>
                  <a:pt x="231" y="548"/>
                </a:moveTo>
                <a:cubicBezTo>
                  <a:pt x="231" y="581"/>
                  <a:pt x="204" y="607"/>
                  <a:pt x="171" y="607"/>
                </a:cubicBezTo>
                <a:cubicBezTo>
                  <a:pt x="138" y="607"/>
                  <a:pt x="111" y="581"/>
                  <a:pt x="111" y="548"/>
                </a:cubicBezTo>
                <a:cubicBezTo>
                  <a:pt x="111" y="515"/>
                  <a:pt x="138" y="488"/>
                  <a:pt x="171" y="488"/>
                </a:cubicBezTo>
                <a:cubicBezTo>
                  <a:pt x="204" y="488"/>
                  <a:pt x="231" y="515"/>
                  <a:pt x="231" y="548"/>
                </a:cubicBezTo>
                <a:close/>
                <a:moveTo>
                  <a:pt x="528" y="548"/>
                </a:moveTo>
                <a:cubicBezTo>
                  <a:pt x="528" y="581"/>
                  <a:pt x="501" y="607"/>
                  <a:pt x="468" y="607"/>
                </a:cubicBezTo>
                <a:cubicBezTo>
                  <a:pt x="435" y="607"/>
                  <a:pt x="408" y="581"/>
                  <a:pt x="408" y="548"/>
                </a:cubicBezTo>
                <a:cubicBezTo>
                  <a:pt x="408" y="515"/>
                  <a:pt x="435" y="488"/>
                  <a:pt x="468" y="488"/>
                </a:cubicBezTo>
                <a:cubicBezTo>
                  <a:pt x="501" y="488"/>
                  <a:pt x="528" y="515"/>
                  <a:pt x="528" y="548"/>
                </a:cubicBezTo>
                <a:close/>
                <a:moveTo>
                  <a:pt x="268" y="74"/>
                </a:moveTo>
                <a:cubicBezTo>
                  <a:pt x="268" y="41"/>
                  <a:pt x="294" y="14"/>
                  <a:pt x="327" y="14"/>
                </a:cubicBezTo>
                <a:cubicBezTo>
                  <a:pt x="360" y="14"/>
                  <a:pt x="387" y="41"/>
                  <a:pt x="387" y="74"/>
                </a:cubicBezTo>
                <a:cubicBezTo>
                  <a:pt x="387" y="107"/>
                  <a:pt x="360" y="134"/>
                  <a:pt x="327" y="134"/>
                </a:cubicBezTo>
                <a:cubicBezTo>
                  <a:pt x="294" y="134"/>
                  <a:pt x="268" y="107"/>
                  <a:pt x="268" y="74"/>
                </a:cubicBezTo>
                <a:close/>
                <a:moveTo>
                  <a:pt x="327" y="400"/>
                </a:moveTo>
                <a:cubicBezTo>
                  <a:pt x="281" y="400"/>
                  <a:pt x="243" y="363"/>
                  <a:pt x="243" y="316"/>
                </a:cubicBezTo>
                <a:cubicBezTo>
                  <a:pt x="243" y="270"/>
                  <a:pt x="281" y="232"/>
                  <a:pt x="327" y="232"/>
                </a:cubicBezTo>
                <a:cubicBezTo>
                  <a:pt x="374" y="232"/>
                  <a:pt x="412" y="270"/>
                  <a:pt x="412" y="316"/>
                </a:cubicBezTo>
                <a:cubicBezTo>
                  <a:pt x="412" y="363"/>
                  <a:pt x="374" y="400"/>
                  <a:pt x="327" y="400"/>
                </a:cubicBezTo>
                <a:close/>
                <a:moveTo>
                  <a:pt x="566" y="316"/>
                </a:moveTo>
                <a:cubicBezTo>
                  <a:pt x="538" y="316"/>
                  <a:pt x="514" y="297"/>
                  <a:pt x="508" y="271"/>
                </a:cubicBezTo>
                <a:cubicBezTo>
                  <a:pt x="508" y="271"/>
                  <a:pt x="508" y="271"/>
                  <a:pt x="508" y="271"/>
                </a:cubicBezTo>
                <a:cubicBezTo>
                  <a:pt x="508" y="271"/>
                  <a:pt x="508" y="271"/>
                  <a:pt x="508" y="271"/>
                </a:cubicBezTo>
                <a:cubicBezTo>
                  <a:pt x="507" y="266"/>
                  <a:pt x="506" y="261"/>
                  <a:pt x="506" y="256"/>
                </a:cubicBezTo>
                <a:cubicBezTo>
                  <a:pt x="506" y="223"/>
                  <a:pt x="533" y="196"/>
                  <a:pt x="566" y="196"/>
                </a:cubicBezTo>
                <a:cubicBezTo>
                  <a:pt x="599" y="196"/>
                  <a:pt x="626" y="223"/>
                  <a:pt x="626" y="256"/>
                </a:cubicBezTo>
                <a:cubicBezTo>
                  <a:pt x="626" y="289"/>
                  <a:pt x="599" y="316"/>
                  <a:pt x="566" y="316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  <p:sp>
        <p:nvSpPr>
          <p:cNvPr id="75" name="Freeform 103">
            <a:extLst>
              <a:ext uri="{FF2B5EF4-FFF2-40B4-BE49-F238E27FC236}">
                <a16:creationId xmlns:a16="http://schemas.microsoft.com/office/drawing/2014/main" id="{FFCD93FD-615C-4D9E-A42A-19A7CF64B5E2}"/>
              </a:ext>
            </a:extLst>
          </p:cNvPr>
          <p:cNvSpPr>
            <a:spLocks noEditPoints="1"/>
          </p:cNvSpPr>
          <p:nvPr/>
        </p:nvSpPr>
        <p:spPr bwMode="auto">
          <a:xfrm>
            <a:off x="6586825" y="5485984"/>
            <a:ext cx="443852" cy="366330"/>
          </a:xfrm>
          <a:custGeom>
            <a:avLst/>
            <a:gdLst>
              <a:gd name="T0" fmla="*/ 466 w 675"/>
              <a:gd name="T1" fmla="*/ 403 h 557"/>
              <a:gd name="T2" fmla="*/ 270 w 675"/>
              <a:gd name="T3" fmla="*/ 403 h 557"/>
              <a:gd name="T4" fmla="*/ 368 w 675"/>
              <a:gd name="T5" fmla="*/ 304 h 557"/>
              <a:gd name="T6" fmla="*/ 368 w 675"/>
              <a:gd name="T7" fmla="*/ 502 h 557"/>
              <a:gd name="T8" fmla="*/ 368 w 675"/>
              <a:gd name="T9" fmla="*/ 304 h 557"/>
              <a:gd name="T10" fmla="*/ 598 w 675"/>
              <a:gd name="T11" fmla="*/ 406 h 557"/>
              <a:gd name="T12" fmla="*/ 514 w 675"/>
              <a:gd name="T13" fmla="*/ 406 h 557"/>
              <a:gd name="T14" fmla="*/ 556 w 675"/>
              <a:gd name="T15" fmla="*/ 378 h 557"/>
              <a:gd name="T16" fmla="*/ 556 w 675"/>
              <a:gd name="T17" fmla="*/ 435 h 557"/>
              <a:gd name="T18" fmla="*/ 556 w 675"/>
              <a:gd name="T19" fmla="*/ 378 h 557"/>
              <a:gd name="T20" fmla="*/ 226 w 675"/>
              <a:gd name="T21" fmla="*/ 406 h 557"/>
              <a:gd name="T22" fmla="*/ 142 w 675"/>
              <a:gd name="T23" fmla="*/ 406 h 557"/>
              <a:gd name="T24" fmla="*/ 184 w 675"/>
              <a:gd name="T25" fmla="*/ 378 h 557"/>
              <a:gd name="T26" fmla="*/ 184 w 675"/>
              <a:gd name="T27" fmla="*/ 435 h 557"/>
              <a:gd name="T28" fmla="*/ 184 w 675"/>
              <a:gd name="T29" fmla="*/ 378 h 557"/>
              <a:gd name="T30" fmla="*/ 659 w 675"/>
              <a:gd name="T31" fmla="*/ 249 h 557"/>
              <a:gd name="T32" fmla="*/ 613 w 675"/>
              <a:gd name="T33" fmla="*/ 93 h 557"/>
              <a:gd name="T34" fmla="*/ 587 w 675"/>
              <a:gd name="T35" fmla="*/ 6 h 557"/>
              <a:gd name="T36" fmla="*/ 579 w 675"/>
              <a:gd name="T37" fmla="*/ 1 h 557"/>
              <a:gd name="T38" fmla="*/ 492 w 675"/>
              <a:gd name="T39" fmla="*/ 26 h 557"/>
              <a:gd name="T40" fmla="*/ 93 w 675"/>
              <a:gd name="T41" fmla="*/ 143 h 557"/>
              <a:gd name="T42" fmla="*/ 93 w 675"/>
              <a:gd name="T43" fmla="*/ 143 h 557"/>
              <a:gd name="T44" fmla="*/ 1 w 675"/>
              <a:gd name="T45" fmla="*/ 177 h 557"/>
              <a:gd name="T46" fmla="*/ 64 w 675"/>
              <a:gd name="T47" fmla="*/ 550 h 557"/>
              <a:gd name="T48" fmla="*/ 668 w 675"/>
              <a:gd name="T49" fmla="*/ 557 h 557"/>
              <a:gd name="T50" fmla="*/ 675 w 675"/>
              <a:gd name="T51" fmla="*/ 256 h 557"/>
              <a:gd name="T52" fmla="*/ 64 w 675"/>
              <a:gd name="T53" fmla="*/ 344 h 557"/>
              <a:gd name="T54" fmla="*/ 64 w 675"/>
              <a:gd name="T55" fmla="*/ 255 h 557"/>
              <a:gd name="T56" fmla="*/ 64 w 675"/>
              <a:gd name="T57" fmla="*/ 344 h 557"/>
              <a:gd name="T58" fmla="*/ 169 w 675"/>
              <a:gd name="T59" fmla="*/ 263 h 557"/>
              <a:gd name="T60" fmla="*/ 661 w 675"/>
              <a:gd name="T61" fmla="*/ 354 h 557"/>
              <a:gd name="T62" fmla="*/ 593 w 675"/>
              <a:gd name="T63" fmla="*/ 543 h 557"/>
              <a:gd name="T64" fmla="*/ 78 w 675"/>
              <a:gd name="T65" fmla="*/ 475 h 557"/>
              <a:gd name="T66" fmla="*/ 78 w 675"/>
              <a:gd name="T67" fmla="*/ 340 h 557"/>
              <a:gd name="T68" fmla="*/ 155 w 675"/>
              <a:gd name="T69" fmla="*/ 263 h 557"/>
              <a:gd name="T70" fmla="*/ 306 w 675"/>
              <a:gd name="T71" fmla="*/ 138 h 557"/>
              <a:gd name="T72" fmla="*/ 419 w 675"/>
              <a:gd name="T73" fmla="*/ 249 h 557"/>
              <a:gd name="T74" fmla="*/ 306 w 675"/>
              <a:gd name="T75" fmla="*/ 138 h 557"/>
              <a:gd name="T76" fmla="*/ 585 w 675"/>
              <a:gd name="T77" fmla="*/ 263 h 557"/>
              <a:gd name="T78" fmla="*/ 654 w 675"/>
              <a:gd name="T79" fmla="*/ 263 h 557"/>
              <a:gd name="T80" fmla="*/ 661 w 675"/>
              <a:gd name="T81" fmla="*/ 340 h 557"/>
              <a:gd name="T82" fmla="*/ 428 w 675"/>
              <a:gd name="T83" fmla="*/ 206 h 557"/>
              <a:gd name="T84" fmla="*/ 237 w 675"/>
              <a:gd name="T85" fmla="*/ 249 h 557"/>
              <a:gd name="T86" fmla="*/ 103 w 675"/>
              <a:gd name="T87" fmla="*/ 155 h 557"/>
              <a:gd name="T88" fmla="*/ 534 w 675"/>
              <a:gd name="T89" fmla="*/ 93 h 557"/>
              <a:gd name="T90" fmla="*/ 601 w 675"/>
              <a:gd name="T91" fmla="*/ 103 h 557"/>
              <a:gd name="T92" fmla="*/ 433 w 675"/>
              <a:gd name="T93" fmla="*/ 249 h 557"/>
              <a:gd name="T94" fmla="*/ 541 w 675"/>
              <a:gd name="T95" fmla="*/ 81 h 557"/>
              <a:gd name="T96" fmla="*/ 576 w 675"/>
              <a:gd name="T97" fmla="*/ 16 h 557"/>
              <a:gd name="T98" fmla="*/ 90 w 675"/>
              <a:gd name="T99" fmla="*/ 159 h 557"/>
              <a:gd name="T100" fmla="*/ 16 w 675"/>
              <a:gd name="T101" fmla="*/ 180 h 557"/>
              <a:gd name="T102" fmla="*/ 78 w 675"/>
              <a:gd name="T103" fmla="*/ 489 h 557"/>
              <a:gd name="T104" fmla="*/ 78 w 675"/>
              <a:gd name="T105" fmla="*/ 543 h 557"/>
              <a:gd name="T106" fmla="*/ 607 w 675"/>
              <a:gd name="T107" fmla="*/ 543 h 557"/>
              <a:gd name="T108" fmla="*/ 661 w 675"/>
              <a:gd name="T109" fmla="*/ 543 h 557"/>
              <a:gd name="T110" fmla="*/ 515 w 675"/>
              <a:gd name="T111" fmla="*/ 141 h 557"/>
              <a:gd name="T112" fmla="*/ 478 w 675"/>
              <a:gd name="T113" fmla="*/ 163 h 557"/>
              <a:gd name="T114" fmla="*/ 515 w 675"/>
              <a:gd name="T115" fmla="*/ 226 h 557"/>
              <a:gd name="T116" fmla="*/ 555 w 675"/>
              <a:gd name="T117" fmla="*/ 172 h 557"/>
              <a:gd name="T118" fmla="*/ 523 w 675"/>
              <a:gd name="T119" fmla="*/ 210 h 557"/>
              <a:gd name="T120" fmla="*/ 488 w 675"/>
              <a:gd name="T121" fmla="*/ 191 h 557"/>
              <a:gd name="T122" fmla="*/ 507 w 675"/>
              <a:gd name="T123" fmla="*/ 157 h 557"/>
              <a:gd name="T124" fmla="*/ 542 w 675"/>
              <a:gd name="T125" fmla="*/ 176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5" h="557">
                <a:moveTo>
                  <a:pt x="368" y="516"/>
                </a:moveTo>
                <a:cubicBezTo>
                  <a:pt x="422" y="516"/>
                  <a:pt x="466" y="465"/>
                  <a:pt x="466" y="403"/>
                </a:cubicBezTo>
                <a:cubicBezTo>
                  <a:pt x="466" y="341"/>
                  <a:pt x="422" y="290"/>
                  <a:pt x="368" y="290"/>
                </a:cubicBezTo>
                <a:cubicBezTo>
                  <a:pt x="314" y="290"/>
                  <a:pt x="270" y="341"/>
                  <a:pt x="270" y="403"/>
                </a:cubicBezTo>
                <a:cubicBezTo>
                  <a:pt x="270" y="465"/>
                  <a:pt x="314" y="516"/>
                  <a:pt x="368" y="516"/>
                </a:cubicBezTo>
                <a:close/>
                <a:moveTo>
                  <a:pt x="368" y="304"/>
                </a:moveTo>
                <a:cubicBezTo>
                  <a:pt x="414" y="304"/>
                  <a:pt x="452" y="349"/>
                  <a:pt x="452" y="403"/>
                </a:cubicBezTo>
                <a:cubicBezTo>
                  <a:pt x="452" y="458"/>
                  <a:pt x="414" y="502"/>
                  <a:pt x="368" y="502"/>
                </a:cubicBezTo>
                <a:cubicBezTo>
                  <a:pt x="322" y="502"/>
                  <a:pt x="284" y="458"/>
                  <a:pt x="284" y="403"/>
                </a:cubicBezTo>
                <a:cubicBezTo>
                  <a:pt x="284" y="349"/>
                  <a:pt x="322" y="304"/>
                  <a:pt x="368" y="304"/>
                </a:cubicBezTo>
                <a:close/>
                <a:moveTo>
                  <a:pt x="556" y="449"/>
                </a:moveTo>
                <a:cubicBezTo>
                  <a:pt x="579" y="449"/>
                  <a:pt x="598" y="430"/>
                  <a:pt x="598" y="406"/>
                </a:cubicBezTo>
                <a:cubicBezTo>
                  <a:pt x="598" y="383"/>
                  <a:pt x="579" y="364"/>
                  <a:pt x="556" y="364"/>
                </a:cubicBezTo>
                <a:cubicBezTo>
                  <a:pt x="533" y="364"/>
                  <a:pt x="514" y="383"/>
                  <a:pt x="514" y="406"/>
                </a:cubicBezTo>
                <a:cubicBezTo>
                  <a:pt x="514" y="430"/>
                  <a:pt x="533" y="449"/>
                  <a:pt x="556" y="449"/>
                </a:cubicBezTo>
                <a:close/>
                <a:moveTo>
                  <a:pt x="556" y="378"/>
                </a:moveTo>
                <a:cubicBezTo>
                  <a:pt x="571" y="378"/>
                  <a:pt x="584" y="391"/>
                  <a:pt x="584" y="406"/>
                </a:cubicBezTo>
                <a:cubicBezTo>
                  <a:pt x="584" y="422"/>
                  <a:pt x="571" y="435"/>
                  <a:pt x="556" y="435"/>
                </a:cubicBezTo>
                <a:cubicBezTo>
                  <a:pt x="540" y="435"/>
                  <a:pt x="528" y="422"/>
                  <a:pt x="528" y="406"/>
                </a:cubicBezTo>
                <a:cubicBezTo>
                  <a:pt x="528" y="391"/>
                  <a:pt x="540" y="378"/>
                  <a:pt x="556" y="378"/>
                </a:cubicBezTo>
                <a:close/>
                <a:moveTo>
                  <a:pt x="184" y="449"/>
                </a:moveTo>
                <a:cubicBezTo>
                  <a:pt x="207" y="449"/>
                  <a:pt x="226" y="430"/>
                  <a:pt x="226" y="406"/>
                </a:cubicBezTo>
                <a:cubicBezTo>
                  <a:pt x="226" y="383"/>
                  <a:pt x="207" y="364"/>
                  <a:pt x="184" y="364"/>
                </a:cubicBezTo>
                <a:cubicBezTo>
                  <a:pt x="161" y="364"/>
                  <a:pt x="142" y="383"/>
                  <a:pt x="142" y="406"/>
                </a:cubicBezTo>
                <a:cubicBezTo>
                  <a:pt x="142" y="430"/>
                  <a:pt x="161" y="449"/>
                  <a:pt x="184" y="449"/>
                </a:cubicBezTo>
                <a:close/>
                <a:moveTo>
                  <a:pt x="184" y="378"/>
                </a:moveTo>
                <a:cubicBezTo>
                  <a:pt x="199" y="378"/>
                  <a:pt x="212" y="391"/>
                  <a:pt x="212" y="406"/>
                </a:cubicBezTo>
                <a:cubicBezTo>
                  <a:pt x="212" y="422"/>
                  <a:pt x="199" y="435"/>
                  <a:pt x="184" y="435"/>
                </a:cubicBezTo>
                <a:cubicBezTo>
                  <a:pt x="168" y="435"/>
                  <a:pt x="156" y="422"/>
                  <a:pt x="156" y="406"/>
                </a:cubicBezTo>
                <a:cubicBezTo>
                  <a:pt x="156" y="391"/>
                  <a:pt x="168" y="378"/>
                  <a:pt x="184" y="378"/>
                </a:cubicBezTo>
                <a:close/>
                <a:moveTo>
                  <a:pt x="668" y="249"/>
                </a:moveTo>
                <a:cubicBezTo>
                  <a:pt x="659" y="249"/>
                  <a:pt x="659" y="249"/>
                  <a:pt x="659" y="249"/>
                </a:cubicBezTo>
                <a:cubicBezTo>
                  <a:pt x="613" y="93"/>
                  <a:pt x="613" y="93"/>
                  <a:pt x="613" y="93"/>
                </a:cubicBezTo>
                <a:cubicBezTo>
                  <a:pt x="613" y="93"/>
                  <a:pt x="613" y="93"/>
                  <a:pt x="613" y="93"/>
                </a:cubicBezTo>
                <a:cubicBezTo>
                  <a:pt x="613" y="93"/>
                  <a:pt x="613" y="93"/>
                  <a:pt x="613" y="93"/>
                </a:cubicBezTo>
                <a:cubicBezTo>
                  <a:pt x="587" y="6"/>
                  <a:pt x="587" y="6"/>
                  <a:pt x="587" y="6"/>
                </a:cubicBezTo>
                <a:cubicBezTo>
                  <a:pt x="587" y="4"/>
                  <a:pt x="586" y="2"/>
                  <a:pt x="584" y="1"/>
                </a:cubicBezTo>
                <a:cubicBezTo>
                  <a:pt x="582" y="1"/>
                  <a:pt x="581" y="0"/>
                  <a:pt x="579" y="1"/>
                </a:cubicBezTo>
                <a:cubicBezTo>
                  <a:pt x="492" y="26"/>
                  <a:pt x="492" y="26"/>
                  <a:pt x="492" y="26"/>
                </a:cubicBezTo>
                <a:cubicBezTo>
                  <a:pt x="492" y="26"/>
                  <a:pt x="492" y="26"/>
                  <a:pt x="492" y="26"/>
                </a:cubicBezTo>
                <a:cubicBezTo>
                  <a:pt x="492" y="26"/>
                  <a:pt x="492" y="26"/>
                  <a:pt x="492" y="26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6" y="169"/>
                  <a:pt x="6" y="169"/>
                  <a:pt x="6" y="169"/>
                </a:cubicBezTo>
                <a:cubicBezTo>
                  <a:pt x="2" y="170"/>
                  <a:pt x="0" y="173"/>
                  <a:pt x="1" y="177"/>
                </a:cubicBezTo>
                <a:cubicBezTo>
                  <a:pt x="64" y="394"/>
                  <a:pt x="64" y="394"/>
                  <a:pt x="64" y="394"/>
                </a:cubicBezTo>
                <a:cubicBezTo>
                  <a:pt x="64" y="550"/>
                  <a:pt x="64" y="550"/>
                  <a:pt x="64" y="550"/>
                </a:cubicBezTo>
                <a:cubicBezTo>
                  <a:pt x="64" y="554"/>
                  <a:pt x="67" y="557"/>
                  <a:pt x="71" y="557"/>
                </a:cubicBezTo>
                <a:cubicBezTo>
                  <a:pt x="668" y="557"/>
                  <a:pt x="668" y="557"/>
                  <a:pt x="668" y="557"/>
                </a:cubicBezTo>
                <a:cubicBezTo>
                  <a:pt x="672" y="557"/>
                  <a:pt x="675" y="554"/>
                  <a:pt x="675" y="550"/>
                </a:cubicBezTo>
                <a:cubicBezTo>
                  <a:pt x="675" y="256"/>
                  <a:pt x="675" y="256"/>
                  <a:pt x="675" y="256"/>
                </a:cubicBezTo>
                <a:cubicBezTo>
                  <a:pt x="675" y="252"/>
                  <a:pt x="672" y="249"/>
                  <a:pt x="668" y="249"/>
                </a:cubicBezTo>
                <a:close/>
                <a:moveTo>
                  <a:pt x="64" y="344"/>
                </a:moveTo>
                <a:cubicBezTo>
                  <a:pt x="42" y="267"/>
                  <a:pt x="42" y="267"/>
                  <a:pt x="42" y="267"/>
                </a:cubicBezTo>
                <a:cubicBezTo>
                  <a:pt x="50" y="264"/>
                  <a:pt x="58" y="260"/>
                  <a:pt x="64" y="255"/>
                </a:cubicBezTo>
                <a:cubicBezTo>
                  <a:pt x="64" y="255"/>
                  <a:pt x="64" y="256"/>
                  <a:pt x="64" y="256"/>
                </a:cubicBezTo>
                <a:lnTo>
                  <a:pt x="64" y="344"/>
                </a:lnTo>
                <a:close/>
                <a:moveTo>
                  <a:pt x="78" y="354"/>
                </a:moveTo>
                <a:cubicBezTo>
                  <a:pt x="127" y="350"/>
                  <a:pt x="165" y="311"/>
                  <a:pt x="169" y="263"/>
                </a:cubicBezTo>
                <a:cubicBezTo>
                  <a:pt x="571" y="263"/>
                  <a:pt x="571" y="263"/>
                  <a:pt x="571" y="263"/>
                </a:cubicBezTo>
                <a:cubicBezTo>
                  <a:pt x="574" y="311"/>
                  <a:pt x="613" y="350"/>
                  <a:pt x="661" y="354"/>
                </a:cubicBezTo>
                <a:cubicBezTo>
                  <a:pt x="661" y="475"/>
                  <a:pt x="661" y="475"/>
                  <a:pt x="661" y="475"/>
                </a:cubicBezTo>
                <a:cubicBezTo>
                  <a:pt x="625" y="478"/>
                  <a:pt x="596" y="507"/>
                  <a:pt x="593" y="543"/>
                </a:cubicBezTo>
                <a:cubicBezTo>
                  <a:pt x="147" y="543"/>
                  <a:pt x="147" y="543"/>
                  <a:pt x="147" y="543"/>
                </a:cubicBezTo>
                <a:cubicBezTo>
                  <a:pt x="143" y="507"/>
                  <a:pt x="114" y="478"/>
                  <a:pt x="78" y="475"/>
                </a:cubicBezTo>
                <a:lnTo>
                  <a:pt x="78" y="354"/>
                </a:lnTo>
                <a:close/>
                <a:moveTo>
                  <a:pt x="78" y="340"/>
                </a:moveTo>
                <a:cubicBezTo>
                  <a:pt x="78" y="263"/>
                  <a:pt x="78" y="263"/>
                  <a:pt x="78" y="263"/>
                </a:cubicBezTo>
                <a:cubicBezTo>
                  <a:pt x="155" y="263"/>
                  <a:pt x="155" y="263"/>
                  <a:pt x="155" y="263"/>
                </a:cubicBezTo>
                <a:cubicBezTo>
                  <a:pt x="151" y="304"/>
                  <a:pt x="119" y="336"/>
                  <a:pt x="78" y="340"/>
                </a:cubicBezTo>
                <a:close/>
                <a:moveTo>
                  <a:pt x="306" y="138"/>
                </a:moveTo>
                <a:cubicBezTo>
                  <a:pt x="351" y="125"/>
                  <a:pt x="399" y="157"/>
                  <a:pt x="414" y="210"/>
                </a:cubicBezTo>
                <a:cubicBezTo>
                  <a:pt x="418" y="223"/>
                  <a:pt x="420" y="236"/>
                  <a:pt x="419" y="249"/>
                </a:cubicBezTo>
                <a:cubicBezTo>
                  <a:pt x="252" y="249"/>
                  <a:pt x="252" y="249"/>
                  <a:pt x="252" y="249"/>
                </a:cubicBezTo>
                <a:cubicBezTo>
                  <a:pt x="241" y="200"/>
                  <a:pt x="264" y="150"/>
                  <a:pt x="306" y="138"/>
                </a:cubicBezTo>
                <a:close/>
                <a:moveTo>
                  <a:pt x="661" y="340"/>
                </a:moveTo>
                <a:cubicBezTo>
                  <a:pt x="621" y="336"/>
                  <a:pt x="588" y="304"/>
                  <a:pt x="585" y="263"/>
                </a:cubicBezTo>
                <a:cubicBezTo>
                  <a:pt x="654" y="263"/>
                  <a:pt x="654" y="263"/>
                  <a:pt x="654" y="263"/>
                </a:cubicBezTo>
                <a:cubicBezTo>
                  <a:pt x="654" y="263"/>
                  <a:pt x="654" y="263"/>
                  <a:pt x="654" y="263"/>
                </a:cubicBezTo>
                <a:cubicBezTo>
                  <a:pt x="661" y="263"/>
                  <a:pt x="661" y="263"/>
                  <a:pt x="661" y="263"/>
                </a:cubicBezTo>
                <a:lnTo>
                  <a:pt x="661" y="340"/>
                </a:lnTo>
                <a:close/>
                <a:moveTo>
                  <a:pt x="433" y="249"/>
                </a:moveTo>
                <a:cubicBezTo>
                  <a:pt x="434" y="235"/>
                  <a:pt x="432" y="220"/>
                  <a:pt x="428" y="206"/>
                </a:cubicBezTo>
                <a:cubicBezTo>
                  <a:pt x="410" y="146"/>
                  <a:pt x="354" y="110"/>
                  <a:pt x="302" y="125"/>
                </a:cubicBezTo>
                <a:cubicBezTo>
                  <a:pt x="253" y="139"/>
                  <a:pt x="226" y="193"/>
                  <a:pt x="237" y="249"/>
                </a:cubicBezTo>
                <a:cubicBezTo>
                  <a:pt x="72" y="249"/>
                  <a:pt x="72" y="249"/>
                  <a:pt x="72" y="249"/>
                </a:cubicBezTo>
                <a:cubicBezTo>
                  <a:pt x="98" y="226"/>
                  <a:pt x="111" y="190"/>
                  <a:pt x="103" y="155"/>
                </a:cubicBezTo>
                <a:cubicBezTo>
                  <a:pt x="489" y="42"/>
                  <a:pt x="489" y="42"/>
                  <a:pt x="489" y="42"/>
                </a:cubicBezTo>
                <a:cubicBezTo>
                  <a:pt x="497" y="64"/>
                  <a:pt x="513" y="82"/>
                  <a:pt x="534" y="93"/>
                </a:cubicBezTo>
                <a:cubicBezTo>
                  <a:pt x="548" y="101"/>
                  <a:pt x="564" y="105"/>
                  <a:pt x="581" y="105"/>
                </a:cubicBezTo>
                <a:cubicBezTo>
                  <a:pt x="588" y="105"/>
                  <a:pt x="595" y="105"/>
                  <a:pt x="601" y="103"/>
                </a:cubicBezTo>
                <a:cubicBezTo>
                  <a:pt x="644" y="249"/>
                  <a:pt x="644" y="249"/>
                  <a:pt x="644" y="249"/>
                </a:cubicBezTo>
                <a:lnTo>
                  <a:pt x="433" y="249"/>
                </a:lnTo>
                <a:close/>
                <a:moveTo>
                  <a:pt x="597" y="90"/>
                </a:moveTo>
                <a:cubicBezTo>
                  <a:pt x="578" y="94"/>
                  <a:pt x="558" y="91"/>
                  <a:pt x="541" y="81"/>
                </a:cubicBezTo>
                <a:cubicBezTo>
                  <a:pt x="523" y="71"/>
                  <a:pt x="510" y="56"/>
                  <a:pt x="503" y="38"/>
                </a:cubicBezTo>
                <a:cubicBezTo>
                  <a:pt x="576" y="16"/>
                  <a:pt x="576" y="16"/>
                  <a:pt x="576" y="16"/>
                </a:cubicBezTo>
                <a:lnTo>
                  <a:pt x="597" y="90"/>
                </a:lnTo>
                <a:close/>
                <a:moveTo>
                  <a:pt x="90" y="159"/>
                </a:moveTo>
                <a:cubicBezTo>
                  <a:pt x="98" y="198"/>
                  <a:pt x="76" y="239"/>
                  <a:pt x="38" y="253"/>
                </a:cubicBezTo>
                <a:cubicBezTo>
                  <a:pt x="16" y="180"/>
                  <a:pt x="16" y="180"/>
                  <a:pt x="16" y="180"/>
                </a:cubicBezTo>
                <a:lnTo>
                  <a:pt x="90" y="159"/>
                </a:lnTo>
                <a:close/>
                <a:moveTo>
                  <a:pt x="78" y="489"/>
                </a:moveTo>
                <a:cubicBezTo>
                  <a:pt x="107" y="492"/>
                  <a:pt x="129" y="515"/>
                  <a:pt x="133" y="543"/>
                </a:cubicBezTo>
                <a:cubicBezTo>
                  <a:pt x="78" y="543"/>
                  <a:pt x="78" y="543"/>
                  <a:pt x="78" y="543"/>
                </a:cubicBezTo>
                <a:lnTo>
                  <a:pt x="78" y="489"/>
                </a:lnTo>
                <a:close/>
                <a:moveTo>
                  <a:pt x="607" y="543"/>
                </a:moveTo>
                <a:cubicBezTo>
                  <a:pt x="610" y="515"/>
                  <a:pt x="633" y="492"/>
                  <a:pt x="661" y="489"/>
                </a:cubicBezTo>
                <a:cubicBezTo>
                  <a:pt x="661" y="543"/>
                  <a:pt x="661" y="543"/>
                  <a:pt x="661" y="543"/>
                </a:cubicBezTo>
                <a:lnTo>
                  <a:pt x="607" y="543"/>
                </a:lnTo>
                <a:close/>
                <a:moveTo>
                  <a:pt x="515" y="141"/>
                </a:moveTo>
                <a:cubicBezTo>
                  <a:pt x="511" y="141"/>
                  <a:pt x="507" y="142"/>
                  <a:pt x="503" y="143"/>
                </a:cubicBezTo>
                <a:cubicBezTo>
                  <a:pt x="492" y="146"/>
                  <a:pt x="484" y="153"/>
                  <a:pt x="478" y="163"/>
                </a:cubicBezTo>
                <a:cubicBezTo>
                  <a:pt x="473" y="173"/>
                  <a:pt x="471" y="185"/>
                  <a:pt x="475" y="195"/>
                </a:cubicBezTo>
                <a:cubicBezTo>
                  <a:pt x="480" y="213"/>
                  <a:pt x="496" y="226"/>
                  <a:pt x="515" y="226"/>
                </a:cubicBezTo>
                <a:cubicBezTo>
                  <a:pt x="519" y="226"/>
                  <a:pt x="523" y="225"/>
                  <a:pt x="527" y="224"/>
                </a:cubicBezTo>
                <a:cubicBezTo>
                  <a:pt x="549" y="217"/>
                  <a:pt x="562" y="194"/>
                  <a:pt x="555" y="172"/>
                </a:cubicBezTo>
                <a:cubicBezTo>
                  <a:pt x="550" y="154"/>
                  <a:pt x="534" y="141"/>
                  <a:pt x="515" y="141"/>
                </a:cubicBezTo>
                <a:close/>
                <a:moveTo>
                  <a:pt x="523" y="210"/>
                </a:moveTo>
                <a:cubicBezTo>
                  <a:pt x="520" y="211"/>
                  <a:pt x="518" y="212"/>
                  <a:pt x="515" y="212"/>
                </a:cubicBezTo>
                <a:cubicBezTo>
                  <a:pt x="503" y="212"/>
                  <a:pt x="492" y="203"/>
                  <a:pt x="488" y="191"/>
                </a:cubicBezTo>
                <a:cubicBezTo>
                  <a:pt x="486" y="184"/>
                  <a:pt x="487" y="177"/>
                  <a:pt x="490" y="170"/>
                </a:cubicBezTo>
                <a:cubicBezTo>
                  <a:pt x="494" y="163"/>
                  <a:pt x="500" y="159"/>
                  <a:pt x="507" y="157"/>
                </a:cubicBezTo>
                <a:cubicBezTo>
                  <a:pt x="510" y="156"/>
                  <a:pt x="512" y="155"/>
                  <a:pt x="515" y="155"/>
                </a:cubicBezTo>
                <a:cubicBezTo>
                  <a:pt x="527" y="155"/>
                  <a:pt x="538" y="164"/>
                  <a:pt x="542" y="176"/>
                </a:cubicBezTo>
                <a:cubicBezTo>
                  <a:pt x="546" y="190"/>
                  <a:pt x="538" y="206"/>
                  <a:pt x="523" y="210"/>
                </a:cubicBezTo>
                <a:close/>
              </a:path>
            </a:pathLst>
          </a:custGeom>
          <a:solidFill>
            <a:srgbClr val="FFFFFF"/>
          </a:solidFill>
          <a:ln w="3175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319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E751F-B001-433E-9188-A9E919404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Electronic payments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7C3807-42E6-47AB-98FB-92748880805D}"/>
              </a:ext>
            </a:extLst>
          </p:cNvPr>
          <p:cNvSpPr/>
          <p:nvPr/>
        </p:nvSpPr>
        <p:spPr>
          <a:xfrm>
            <a:off x="609600" y="2066926"/>
            <a:ext cx="10987312" cy="412415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DB44E7-AF97-4358-A6CC-5F8C787CA25F}"/>
              </a:ext>
            </a:extLst>
          </p:cNvPr>
          <p:cNvSpPr txBox="1"/>
          <p:nvPr/>
        </p:nvSpPr>
        <p:spPr>
          <a:xfrm>
            <a:off x="5184396" y="1639050"/>
            <a:ext cx="1837189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000" b="1" dirty="0">
                <a:solidFill>
                  <a:schemeClr val="accent2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ACH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6E2445-44DD-4032-B46B-3AE7794D6454}"/>
              </a:ext>
            </a:extLst>
          </p:cNvPr>
          <p:cNvSpPr txBox="1"/>
          <p:nvPr/>
        </p:nvSpPr>
        <p:spPr>
          <a:xfrm>
            <a:off x="1154044" y="2689305"/>
            <a:ext cx="10614992" cy="3600986"/>
          </a:xfrm>
          <a:prstGeom prst="rect">
            <a:avLst/>
          </a:prstGeom>
          <a:noFill/>
        </p:spPr>
        <p:txBody>
          <a:bodyPr wrap="square" lIns="0" tIns="0" rIns="0" bIns="0" numCol="2" rtlCol="0" anchor="ctr" anchorCtr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Some revenue potential</a:t>
            </a:r>
            <a:b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</a:br>
            <a:endParaRPr lang="en-US" sz="2400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Requires obtaining/</a:t>
            </a:r>
            <a:b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maintaining vendor </a:t>
            </a:r>
            <a:b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bank information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Vendor reluctant to share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Buyers reluctant to store</a:t>
            </a:r>
            <a:b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/>
            </a:r>
            <a:b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/>
            </a:r>
            <a:b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/>
            </a:r>
            <a:b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</a:br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Low cost </a:t>
            </a:r>
            <a:b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payment method</a:t>
            </a:r>
            <a:b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</a:br>
            <a:endParaRPr lang="en-US" sz="2400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Can be automated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Providing remittance detail </a:t>
            </a:r>
            <a:b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</a:br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>can be difficult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anose="02000000000000000000" pitchFamily="2" charset="0"/>
                <a:cs typeface="Poppins" panose="02000000000000000000" pitchFamily="2" charset="0"/>
              </a:rPr>
              <a:t>ACH Campaigns can cannibalize card programs</a:t>
            </a:r>
          </a:p>
          <a:p>
            <a: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  <a:t/>
            </a:r>
            <a:br>
              <a:rPr lang="en-US" dirty="0">
                <a:latin typeface="Poppins" panose="02000000000000000000" pitchFamily="2" charset="0"/>
                <a:cs typeface="Poppins" panose="02000000000000000000" pitchFamily="2" charset="0"/>
              </a:rPr>
            </a:br>
            <a:endParaRPr lang="en-US" dirty="0"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9F1C32-8678-4C14-B946-29F27B596836}"/>
              </a:ext>
            </a:extLst>
          </p:cNvPr>
          <p:cNvSpPr/>
          <p:nvPr/>
        </p:nvSpPr>
        <p:spPr>
          <a:xfrm>
            <a:off x="1098104" y="2749375"/>
            <a:ext cx="262881" cy="2628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FDE93-4DCD-41A4-B03D-775A7DB284C5}"/>
              </a:ext>
            </a:extLst>
          </p:cNvPr>
          <p:cNvSpPr txBox="1"/>
          <p:nvPr/>
        </p:nvSpPr>
        <p:spPr>
          <a:xfrm>
            <a:off x="4957894" y="2139222"/>
            <a:ext cx="2273416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accent6"/>
                </a:solidFill>
                <a:latin typeface="Poppins" panose="02000000000000000000" pitchFamily="2" charset="0"/>
                <a:cs typeface="Poppins" panose="02000000000000000000" pitchFamily="2" charset="0"/>
              </a:rPr>
              <a:t>overview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5E2B583-91A5-4B2B-94D1-88EE6280FC42}"/>
              </a:ext>
            </a:extLst>
          </p:cNvPr>
          <p:cNvSpPr/>
          <p:nvPr/>
        </p:nvSpPr>
        <p:spPr>
          <a:xfrm>
            <a:off x="1603391" y="4871491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337DE95-8CA8-4ED1-BA49-4040EB007B0A}"/>
              </a:ext>
            </a:extLst>
          </p:cNvPr>
          <p:cNvSpPr/>
          <p:nvPr/>
        </p:nvSpPr>
        <p:spPr>
          <a:xfrm>
            <a:off x="1098103" y="3482516"/>
            <a:ext cx="262881" cy="2628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D305998-09FA-4AA6-97F1-3E74703C12F9}"/>
              </a:ext>
            </a:extLst>
          </p:cNvPr>
          <p:cNvSpPr/>
          <p:nvPr/>
        </p:nvSpPr>
        <p:spPr>
          <a:xfrm>
            <a:off x="6433569" y="2749375"/>
            <a:ext cx="262881" cy="2628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FE4737C-FBC6-4CE2-9F8E-EA44277728DC}"/>
              </a:ext>
            </a:extLst>
          </p:cNvPr>
          <p:cNvSpPr/>
          <p:nvPr/>
        </p:nvSpPr>
        <p:spPr>
          <a:xfrm>
            <a:off x="6433569" y="3865096"/>
            <a:ext cx="262881" cy="2628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17F0771-102A-4BE7-940B-0D2ADC1D6D95}"/>
              </a:ext>
            </a:extLst>
          </p:cNvPr>
          <p:cNvSpPr/>
          <p:nvPr/>
        </p:nvSpPr>
        <p:spPr>
          <a:xfrm>
            <a:off x="1603391" y="4589793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D4FBD2C-32E8-40A0-9DCC-3EFCB48CC5DE}"/>
              </a:ext>
            </a:extLst>
          </p:cNvPr>
          <p:cNvSpPr/>
          <p:nvPr/>
        </p:nvSpPr>
        <p:spPr>
          <a:xfrm>
            <a:off x="6906632" y="4229066"/>
            <a:ext cx="153471" cy="153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2BEA7E9-948A-42A1-A2F7-0744CDBD1508}"/>
              </a:ext>
            </a:extLst>
          </p:cNvPr>
          <p:cNvSpPr/>
          <p:nvPr/>
        </p:nvSpPr>
        <p:spPr>
          <a:xfrm>
            <a:off x="6433569" y="5060888"/>
            <a:ext cx="262881" cy="2628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67036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10526</TotalTime>
  <Words>535</Words>
  <Application>Microsoft Office PowerPoint</Application>
  <PresentationFormat>Widescreen</PresentationFormat>
  <Paragraphs>194</Paragraphs>
  <Slides>18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Arial</vt:lpstr>
      <vt:lpstr>Arial Rounded MT Bold</vt:lpstr>
      <vt:lpstr>Calibri</vt:lpstr>
      <vt:lpstr>Cera PRO</vt:lpstr>
      <vt:lpstr>Courier New</vt:lpstr>
      <vt:lpstr>Poppins</vt:lpstr>
      <vt:lpstr>Poppins Light</vt:lpstr>
      <vt:lpstr>Poppins Medium</vt:lpstr>
      <vt:lpstr>Poppins SemiBold</vt:lpstr>
      <vt:lpstr>Trebuchet MS</vt:lpstr>
      <vt:lpstr>Wingdings</vt:lpstr>
      <vt:lpstr>Wingdings 3</vt:lpstr>
      <vt:lpstr>Facet</vt:lpstr>
      <vt:lpstr>CFMA Rocky Mountain</vt:lpstr>
      <vt:lpstr>Payment Strategies:</vt:lpstr>
      <vt:lpstr>Why a payment strategy?</vt:lpstr>
      <vt:lpstr>Engineering Service w/ $700MM AP Spend</vt:lpstr>
      <vt:lpstr>What is a payment strategy?</vt:lpstr>
      <vt:lpstr>Electronic payments</vt:lpstr>
      <vt:lpstr>Electronic payments</vt:lpstr>
      <vt:lpstr>Electronic payments</vt:lpstr>
      <vt:lpstr>Electronic payments</vt:lpstr>
      <vt:lpstr>Leveraging Terms</vt:lpstr>
      <vt:lpstr>Early Pay Discounts</vt:lpstr>
      <vt:lpstr>Ongoing Review/Supplier Interaction</vt:lpstr>
      <vt:lpstr>Benefits of a Payment Strategy</vt:lpstr>
      <vt:lpstr>Next Steps</vt:lpstr>
      <vt:lpstr>PowerPoint Presentation</vt:lpstr>
      <vt:lpstr>PowerPoint Presentation</vt:lpstr>
      <vt:lpstr>Your Presenter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CFMA Rocky Mountain</dc:title>
  <dc:creator>Monica DiLorenzo</dc:creator>
  <cp:lastModifiedBy>SEMA</cp:lastModifiedBy>
  <cp:revision>10</cp:revision>
  <dcterms:created xsi:type="dcterms:W3CDTF">2018-08-30T16:47:21Z</dcterms:created>
  <dcterms:modified xsi:type="dcterms:W3CDTF">2018-09-20T14:38:05Z</dcterms:modified>
</cp:coreProperties>
</file>