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6"/>
  </p:notesMasterIdLst>
  <p:sldIdLst>
    <p:sldId id="256" r:id="rId2"/>
    <p:sldId id="261" r:id="rId3"/>
    <p:sldId id="262" r:id="rId4"/>
    <p:sldId id="263" r:id="rId5"/>
    <p:sldId id="264" r:id="rId6"/>
    <p:sldId id="265" r:id="rId7"/>
    <p:sldId id="266" r:id="rId8"/>
    <p:sldId id="300" r:id="rId9"/>
    <p:sldId id="301" r:id="rId10"/>
    <p:sldId id="302" r:id="rId11"/>
    <p:sldId id="270" r:id="rId12"/>
    <p:sldId id="271" r:id="rId13"/>
    <p:sldId id="299"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93" r:id="rId27"/>
    <p:sldId id="286" r:id="rId28"/>
    <p:sldId id="287" r:id="rId29"/>
    <p:sldId id="288" r:id="rId30"/>
    <p:sldId id="289" r:id="rId31"/>
    <p:sldId id="290" r:id="rId32"/>
    <p:sldId id="291" r:id="rId33"/>
    <p:sldId id="294" r:id="rId34"/>
    <p:sldId id="303"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82" autoAdjust="0"/>
    <p:restoredTop sz="71922" autoAdjust="0"/>
  </p:normalViewPr>
  <p:slideViewPr>
    <p:cSldViewPr snapToGrid="0">
      <p:cViewPr varScale="1">
        <p:scale>
          <a:sx n="73" d="100"/>
          <a:sy n="73" d="100"/>
        </p:scale>
        <p:origin x="-462" y="-102"/>
      </p:cViewPr>
      <p:guideLst>
        <p:guide orient="horz" pos="2160"/>
        <p:guide pos="3840"/>
      </p:guideLst>
    </p:cSldViewPr>
  </p:slideViewPr>
  <p:notesTextViewPr>
    <p:cViewPr>
      <p:scale>
        <a:sx n="1" d="1"/>
        <a:sy n="1" d="1"/>
      </p:scale>
      <p:origin x="0" y="0"/>
    </p:cViewPr>
  </p:notesTextViewPr>
  <p:notesViewPr>
    <p:cSldViewPr snapToGrid="0">
      <p:cViewPr varScale="1">
        <p:scale>
          <a:sx n="88" d="100"/>
          <a:sy n="88" d="100"/>
        </p:scale>
        <p:origin x="3822" y="108"/>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nica DiLorenzo" userId="8ad5b685-1475-4a7f-85d9-d0f7d9c38435" providerId="ADAL" clId="{53E4D09F-9D72-4602-A931-B12381FBD0A6}"/>
    <pc:docChg chg="custSel modSld">
      <pc:chgData name="Monica DiLorenzo" userId="8ad5b685-1475-4a7f-85d9-d0f7d9c38435" providerId="ADAL" clId="{53E4D09F-9D72-4602-A931-B12381FBD0A6}" dt="2018-09-06T18:38:35.020" v="39" actId="20577"/>
      <pc:docMkLst>
        <pc:docMk/>
      </pc:docMkLst>
      <pc:sldChg chg="modSp">
        <pc:chgData name="Monica DiLorenzo" userId="8ad5b685-1475-4a7f-85d9-d0f7d9c38435" providerId="ADAL" clId="{53E4D09F-9D72-4602-A931-B12381FBD0A6}" dt="2018-09-06T18:38:35.020" v="39" actId="20577"/>
        <pc:sldMkLst>
          <pc:docMk/>
          <pc:sldMk cId="1578728113" sldId="256"/>
        </pc:sldMkLst>
        <pc:spChg chg="mod">
          <ac:chgData name="Monica DiLorenzo" userId="8ad5b685-1475-4a7f-85d9-d0f7d9c38435" providerId="ADAL" clId="{53E4D09F-9D72-4602-A931-B12381FBD0A6}" dt="2018-09-06T16:43:18.684" v="35" actId="20577"/>
          <ac:spMkLst>
            <pc:docMk/>
            <pc:sldMk cId="1578728113" sldId="256"/>
            <ac:spMk id="3" creationId="{E4F1E042-BC39-4E3C-BF08-F43813BE7E84}"/>
          </ac:spMkLst>
        </pc:spChg>
        <pc:spChg chg="mod">
          <ac:chgData name="Monica DiLorenzo" userId="8ad5b685-1475-4a7f-85d9-d0f7d9c38435" providerId="ADAL" clId="{53E4D09F-9D72-4602-A931-B12381FBD0A6}" dt="2018-09-06T18:38:35.020" v="39" actId="20577"/>
          <ac:spMkLst>
            <pc:docMk/>
            <pc:sldMk cId="1578728113" sldId="256"/>
            <ac:spMk id="9" creationId="{2C0C429D-DF59-4B7D-A3DC-A50568BE8EE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17D403-8B91-4CED-8D91-D0FCC6D3148E}" type="datetimeFigureOut">
              <a:rPr lang="en-US" smtClean="0"/>
              <a:pPr/>
              <a:t>9/20/2018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2E1AB8-6054-41C8-BF5A-331838E78895}" type="slidenum">
              <a:rPr lang="en-US" smtClean="0"/>
              <a:pPr/>
              <a:t>‹#›</a:t>
            </a:fld>
            <a:endParaRPr lang="en-US"/>
          </a:p>
        </p:txBody>
      </p:sp>
    </p:spTree>
    <p:extLst>
      <p:ext uri="{BB962C8B-B14F-4D97-AF65-F5344CB8AC3E}">
        <p14:creationId xmlns:p14="http://schemas.microsoft.com/office/powerpoint/2010/main" xmlns="" val="1068370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p:spPr>
        <p:txBody>
          <a:bodyPr/>
          <a:lstStyle/>
          <a:p>
            <a:r>
              <a:rPr lang="en-US" altLang="en-US" smtClean="0"/>
              <a:t>Intro – perspective from an underwriter but keep in mind other underwriters may use WIP’s a bit differently. These are more generalizations and my focus is on what we train our underwriters to look for. </a:t>
            </a:r>
          </a:p>
        </p:txBody>
      </p:sp>
      <p:sp>
        <p:nvSpPr>
          <p:cNvPr id="17412"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55650" indent="-290513">
              <a:defRPr>
                <a:solidFill>
                  <a:schemeClr val="tx1"/>
                </a:solidFill>
                <a:latin typeface="Arial" panose="020B0604020202020204" pitchFamily="34" charset="0"/>
              </a:defRPr>
            </a:lvl2pPr>
            <a:lvl3pPr marL="1163638" indent="-231775">
              <a:defRPr>
                <a:solidFill>
                  <a:schemeClr val="tx1"/>
                </a:solidFill>
                <a:latin typeface="Arial" panose="020B0604020202020204" pitchFamily="34" charset="0"/>
              </a:defRPr>
            </a:lvl3pPr>
            <a:lvl4pPr marL="1630363" indent="-231775">
              <a:defRPr>
                <a:solidFill>
                  <a:schemeClr val="tx1"/>
                </a:solidFill>
                <a:latin typeface="Arial" panose="020B0604020202020204" pitchFamily="34" charset="0"/>
              </a:defRPr>
            </a:lvl4pPr>
            <a:lvl5pPr marL="2095500" indent="-231775">
              <a:defRPr>
                <a:solidFill>
                  <a:schemeClr val="tx1"/>
                </a:solidFill>
                <a:latin typeface="Arial" panose="020B0604020202020204" pitchFamily="34" charset="0"/>
              </a:defRPr>
            </a:lvl5pPr>
            <a:lvl6pPr marL="2552700" indent="-231775" eaLnBrk="0" fontAlgn="base" hangingPunct="0">
              <a:spcBef>
                <a:spcPct val="0"/>
              </a:spcBef>
              <a:spcAft>
                <a:spcPct val="0"/>
              </a:spcAft>
              <a:defRPr>
                <a:solidFill>
                  <a:schemeClr val="tx1"/>
                </a:solidFill>
                <a:latin typeface="Arial" panose="020B0604020202020204" pitchFamily="34" charset="0"/>
              </a:defRPr>
            </a:lvl6pPr>
            <a:lvl7pPr marL="3009900" indent="-231775" eaLnBrk="0" fontAlgn="base" hangingPunct="0">
              <a:spcBef>
                <a:spcPct val="0"/>
              </a:spcBef>
              <a:spcAft>
                <a:spcPct val="0"/>
              </a:spcAft>
              <a:defRPr>
                <a:solidFill>
                  <a:schemeClr val="tx1"/>
                </a:solidFill>
                <a:latin typeface="Arial" panose="020B0604020202020204" pitchFamily="34" charset="0"/>
              </a:defRPr>
            </a:lvl7pPr>
            <a:lvl8pPr marL="3467100" indent="-231775" eaLnBrk="0" fontAlgn="base" hangingPunct="0">
              <a:spcBef>
                <a:spcPct val="0"/>
              </a:spcBef>
              <a:spcAft>
                <a:spcPct val="0"/>
              </a:spcAft>
              <a:defRPr>
                <a:solidFill>
                  <a:schemeClr val="tx1"/>
                </a:solidFill>
                <a:latin typeface="Arial" panose="020B0604020202020204" pitchFamily="34" charset="0"/>
              </a:defRPr>
            </a:lvl8pPr>
            <a:lvl9pPr marL="3924300" indent="-231775" eaLnBrk="0" fontAlgn="base" hangingPunct="0">
              <a:spcBef>
                <a:spcPct val="0"/>
              </a:spcBef>
              <a:spcAft>
                <a:spcPct val="0"/>
              </a:spcAft>
              <a:defRPr>
                <a:solidFill>
                  <a:schemeClr val="tx1"/>
                </a:solidFill>
                <a:latin typeface="Arial" panose="020B0604020202020204" pitchFamily="34" charset="0"/>
              </a:defRPr>
            </a:lvl9pPr>
          </a:lstStyle>
          <a:p>
            <a:fld id="{49B2AC5A-2F02-4F98-B194-915E8EF91172}" type="slidenum">
              <a:rPr lang="en-US" altLang="en-US" smtClean="0"/>
              <a:pPr/>
              <a:t>2</a:t>
            </a:fld>
            <a:endParaRPr lang="en-US" altLang="en-US" smtClean="0"/>
          </a:p>
        </p:txBody>
      </p:sp>
    </p:spTree>
    <p:extLst>
      <p:ext uri="{BB962C8B-B14F-4D97-AF65-F5344CB8AC3E}">
        <p14:creationId xmlns:p14="http://schemas.microsoft.com/office/powerpoint/2010/main" xmlns="" val="7807918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p:txBody>
          <a:bodyPr/>
          <a:lstStyle/>
          <a:p>
            <a:pPr>
              <a:defRPr/>
            </a:pPr>
            <a:r>
              <a:rPr lang="en-US" altLang="en-US" dirty="0"/>
              <a:t>UNDERBILLINGS</a:t>
            </a:r>
          </a:p>
          <a:p>
            <a:pPr>
              <a:defRPr/>
            </a:pPr>
            <a:endParaRPr lang="en-US" altLang="en-US" dirty="0"/>
          </a:p>
          <a:p>
            <a:pPr>
              <a:defRPr/>
            </a:pPr>
            <a:r>
              <a:rPr lang="en-US" altLang="en-US" dirty="0"/>
              <a:t>Discuss the Advantages</a:t>
            </a:r>
          </a:p>
          <a:p>
            <a:pPr marL="174708" indent="-174708">
              <a:spcBef>
                <a:spcPct val="20000"/>
              </a:spcBef>
              <a:buFontTx/>
              <a:buChar char="•"/>
              <a:defRPr/>
            </a:pPr>
            <a:r>
              <a:rPr lang="en-US" altLang="en-US" kern="0" dirty="0">
                <a:solidFill>
                  <a:srgbClr val="000000"/>
                </a:solidFill>
                <a:latin typeface="Arial"/>
              </a:rPr>
              <a:t>Could be built in profit</a:t>
            </a:r>
          </a:p>
          <a:p>
            <a:pPr marL="174708" indent="-174708">
              <a:spcBef>
                <a:spcPct val="20000"/>
              </a:spcBef>
              <a:buFontTx/>
              <a:buChar char="•"/>
              <a:defRPr/>
            </a:pPr>
            <a:r>
              <a:rPr lang="en-US" altLang="en-US" kern="0" dirty="0">
                <a:solidFill>
                  <a:srgbClr val="000000"/>
                </a:solidFill>
                <a:latin typeface="Arial"/>
              </a:rPr>
              <a:t>Source of unrealized cash</a:t>
            </a:r>
          </a:p>
          <a:p>
            <a:pPr marL="174708" indent="-174708">
              <a:spcBef>
                <a:spcPct val="20000"/>
              </a:spcBef>
              <a:buFontTx/>
              <a:buChar char="•"/>
              <a:defRPr/>
            </a:pPr>
            <a:r>
              <a:rPr lang="en-US" altLang="en-US" kern="0" dirty="0">
                <a:solidFill>
                  <a:srgbClr val="000000"/>
                </a:solidFill>
                <a:latin typeface="Arial"/>
              </a:rPr>
              <a:t>Project carries source of funding for remaining work</a:t>
            </a:r>
          </a:p>
          <a:p>
            <a:pPr marL="174708" indent="-174708">
              <a:spcBef>
                <a:spcPct val="20000"/>
              </a:spcBef>
              <a:buFontTx/>
              <a:buChar char="•"/>
              <a:defRPr/>
            </a:pPr>
            <a:endParaRPr lang="en-US" altLang="en-US" kern="0" dirty="0">
              <a:solidFill>
                <a:srgbClr val="000000"/>
              </a:solidFill>
              <a:latin typeface="Arial"/>
            </a:endParaRPr>
          </a:p>
          <a:p>
            <a:pPr>
              <a:spcBef>
                <a:spcPct val="20000"/>
              </a:spcBef>
              <a:defRPr/>
            </a:pPr>
            <a:r>
              <a:rPr lang="en-US" altLang="en-US" kern="0" dirty="0">
                <a:solidFill>
                  <a:srgbClr val="000000"/>
                </a:solidFill>
                <a:latin typeface="Arial"/>
              </a:rPr>
              <a:t>Discuss the Risks</a:t>
            </a:r>
          </a:p>
          <a:p>
            <a:pPr marL="174708" indent="-174708">
              <a:spcBef>
                <a:spcPct val="20000"/>
              </a:spcBef>
              <a:buFontTx/>
              <a:buChar char="•"/>
              <a:defRPr/>
            </a:pPr>
            <a:r>
              <a:rPr lang="en-US" kern="0" dirty="0">
                <a:solidFill>
                  <a:srgbClr val="000000"/>
                </a:solidFill>
                <a:latin typeface="Arial"/>
              </a:rPr>
              <a:t>Could be unrecognized loss – WHY?  Because costs are running more than estimated and they haven’t revised their estimated profit yet</a:t>
            </a:r>
          </a:p>
          <a:p>
            <a:pPr marL="174708" indent="-174708">
              <a:spcBef>
                <a:spcPct val="20000"/>
              </a:spcBef>
              <a:buFontTx/>
              <a:buChar char="•"/>
              <a:defRPr/>
            </a:pPr>
            <a:r>
              <a:rPr lang="en-US" kern="0" dirty="0">
                <a:solidFill>
                  <a:srgbClr val="000000"/>
                </a:solidFill>
                <a:latin typeface="Arial"/>
              </a:rPr>
              <a:t>Could be unapproved C/O (change-order) – Did the work, but it is not part of the contract yet</a:t>
            </a:r>
          </a:p>
          <a:p>
            <a:pPr marL="174708" indent="-174708">
              <a:spcBef>
                <a:spcPct val="20000"/>
              </a:spcBef>
              <a:buFontTx/>
              <a:buChar char="•"/>
              <a:defRPr/>
            </a:pPr>
            <a:r>
              <a:rPr lang="en-US" kern="0" dirty="0">
                <a:solidFill>
                  <a:srgbClr val="000000"/>
                </a:solidFill>
                <a:latin typeface="Arial"/>
              </a:rPr>
              <a:t>Collection risk similar to A/R – underbillings have to be billed first before they are collected….turnover cycle is longer</a:t>
            </a:r>
          </a:p>
          <a:p>
            <a:pPr marL="174708" indent="-174708">
              <a:spcBef>
                <a:spcPct val="20000"/>
              </a:spcBef>
              <a:buFontTx/>
              <a:buChar char="•"/>
              <a:defRPr/>
            </a:pPr>
            <a:r>
              <a:rPr lang="en-US" kern="0" dirty="0">
                <a:solidFill>
                  <a:srgbClr val="000000"/>
                </a:solidFill>
                <a:latin typeface="Arial"/>
              </a:rPr>
              <a:t>Owners is using contractor’s money to finance job – means the contractor is using his own cashflow to build the job rather than the owners</a:t>
            </a:r>
          </a:p>
          <a:p>
            <a:pPr marL="174708" indent="-174708">
              <a:spcBef>
                <a:spcPct val="20000"/>
              </a:spcBef>
              <a:buFontTx/>
              <a:buChar char="•"/>
              <a:defRPr/>
            </a:pPr>
            <a:r>
              <a:rPr lang="en-US" kern="0" dirty="0">
                <a:solidFill>
                  <a:srgbClr val="000000"/>
                </a:solidFill>
                <a:latin typeface="Arial"/>
              </a:rPr>
              <a:t>Could imply internal project management or accounting problems – if communication is poor it’s possible not all things </a:t>
            </a:r>
            <a:r>
              <a:rPr lang="en-US" kern="0" dirty="0" smtClean="0">
                <a:solidFill>
                  <a:srgbClr val="000000"/>
                </a:solidFill>
                <a:latin typeface="Arial"/>
              </a:rPr>
              <a:t>aren’t </a:t>
            </a:r>
            <a:r>
              <a:rPr lang="en-US" kern="0" dirty="0">
                <a:solidFill>
                  <a:srgbClr val="000000"/>
                </a:solidFill>
                <a:latin typeface="Arial"/>
              </a:rPr>
              <a:t>getting billed or the flow of accounting is slow so there is a lag in getting costs booked in the system, hence eliminating them form a billing.</a:t>
            </a:r>
          </a:p>
          <a:p>
            <a:pPr>
              <a:spcBef>
                <a:spcPct val="20000"/>
              </a:spcBef>
              <a:defRPr/>
            </a:pPr>
            <a:endParaRPr lang="en-US" altLang="en-US" sz="2000" kern="0" dirty="0">
              <a:solidFill>
                <a:srgbClr val="000000"/>
              </a:solidFill>
              <a:latin typeface="Arial"/>
            </a:endParaRPr>
          </a:p>
          <a:p>
            <a:pPr>
              <a:defRPr/>
            </a:pPr>
            <a:endParaRPr lang="en-US" altLang="en-US" dirty="0" smtClean="0"/>
          </a:p>
          <a:p>
            <a:pPr>
              <a:defRPr/>
            </a:pPr>
            <a:endParaRPr lang="en-US" altLang="en-US" dirty="0" smtClean="0"/>
          </a:p>
          <a:p>
            <a:pPr>
              <a:defRPr/>
            </a:pPr>
            <a:endParaRPr lang="en-US" altLang="en-US" dirty="0" smtClean="0"/>
          </a:p>
          <a:p>
            <a:pPr>
              <a:defRPr/>
            </a:pPr>
            <a:endParaRPr lang="en-US" altLang="en-US" dirty="0" smtClean="0"/>
          </a:p>
          <a:p>
            <a:pPr>
              <a:defRPr/>
            </a:pPr>
            <a:endParaRPr lang="en-US" altLang="en-US" dirty="0" smtClean="0"/>
          </a:p>
          <a:p>
            <a:pPr>
              <a:defRPr/>
            </a:pPr>
            <a:endParaRPr lang="en-US" altLang="en-US" dirty="0" smtClean="0"/>
          </a:p>
          <a:p>
            <a:pPr>
              <a:defRPr/>
            </a:pPr>
            <a:endParaRPr lang="en-US" altLang="en-US" dirty="0" smtClean="0"/>
          </a:p>
          <a:p>
            <a:pPr>
              <a:defRPr/>
            </a:pPr>
            <a:endParaRPr lang="en-US" altLang="en-US" dirty="0" smtClean="0"/>
          </a:p>
        </p:txBody>
      </p:sp>
      <p:sp>
        <p:nvSpPr>
          <p:cNvPr id="44036" name="Slide Number Placehold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5650" indent="-290513">
              <a:spcBef>
                <a:spcPct val="30000"/>
              </a:spcBef>
              <a:defRPr sz="1200">
                <a:solidFill>
                  <a:schemeClr val="tx1"/>
                </a:solidFill>
                <a:latin typeface="Arial" panose="020B0604020202020204" pitchFamily="34" charset="0"/>
              </a:defRPr>
            </a:lvl2pPr>
            <a:lvl3pPr marL="1163638" indent="-231775">
              <a:spcBef>
                <a:spcPct val="30000"/>
              </a:spcBef>
              <a:defRPr sz="1200">
                <a:solidFill>
                  <a:schemeClr val="tx1"/>
                </a:solidFill>
                <a:latin typeface="Arial" panose="020B0604020202020204" pitchFamily="34" charset="0"/>
              </a:defRPr>
            </a:lvl3pPr>
            <a:lvl4pPr marL="1630363" indent="-231775">
              <a:spcBef>
                <a:spcPct val="30000"/>
              </a:spcBef>
              <a:defRPr sz="1200">
                <a:solidFill>
                  <a:schemeClr val="tx1"/>
                </a:solidFill>
                <a:latin typeface="Arial" panose="020B0604020202020204" pitchFamily="34" charset="0"/>
              </a:defRPr>
            </a:lvl4pPr>
            <a:lvl5pPr marL="2095500" indent="-231775">
              <a:spcBef>
                <a:spcPct val="30000"/>
              </a:spcBef>
              <a:defRPr sz="1200">
                <a:solidFill>
                  <a:schemeClr val="tx1"/>
                </a:solidFill>
                <a:latin typeface="Arial" panose="020B0604020202020204" pitchFamily="34" charset="0"/>
              </a:defRPr>
            </a:lvl5pPr>
            <a:lvl6pPr marL="2552700" indent="-231775" eaLnBrk="0" fontAlgn="base" hangingPunct="0">
              <a:spcBef>
                <a:spcPct val="30000"/>
              </a:spcBef>
              <a:spcAft>
                <a:spcPct val="0"/>
              </a:spcAft>
              <a:defRPr sz="1200">
                <a:solidFill>
                  <a:schemeClr val="tx1"/>
                </a:solidFill>
                <a:latin typeface="Arial" panose="020B0604020202020204" pitchFamily="34" charset="0"/>
              </a:defRPr>
            </a:lvl6pPr>
            <a:lvl7pPr marL="3009900" indent="-231775" eaLnBrk="0" fontAlgn="base" hangingPunct="0">
              <a:spcBef>
                <a:spcPct val="30000"/>
              </a:spcBef>
              <a:spcAft>
                <a:spcPct val="0"/>
              </a:spcAft>
              <a:defRPr sz="1200">
                <a:solidFill>
                  <a:schemeClr val="tx1"/>
                </a:solidFill>
                <a:latin typeface="Arial" panose="020B0604020202020204" pitchFamily="34" charset="0"/>
              </a:defRPr>
            </a:lvl7pPr>
            <a:lvl8pPr marL="3467100" indent="-231775" eaLnBrk="0" fontAlgn="base" hangingPunct="0">
              <a:spcBef>
                <a:spcPct val="30000"/>
              </a:spcBef>
              <a:spcAft>
                <a:spcPct val="0"/>
              </a:spcAft>
              <a:defRPr sz="1200">
                <a:solidFill>
                  <a:schemeClr val="tx1"/>
                </a:solidFill>
                <a:latin typeface="Arial" panose="020B0604020202020204" pitchFamily="34" charset="0"/>
              </a:defRPr>
            </a:lvl8pPr>
            <a:lvl9pPr marL="3924300" indent="-2317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08D3E16-AB07-459C-AA46-B26D975320E4}" type="slidenum">
              <a:rPr lang="en-US" altLang="en-US" smtClean="0"/>
              <a:pPr>
                <a:spcBef>
                  <a:spcPct val="0"/>
                </a:spcBef>
              </a:pPr>
              <a:t>15</a:t>
            </a:fld>
            <a:endParaRPr lang="en-US" altLang="en-US" smtClean="0"/>
          </a:p>
        </p:txBody>
      </p:sp>
    </p:spTree>
    <p:extLst>
      <p:ext uri="{BB962C8B-B14F-4D97-AF65-F5344CB8AC3E}">
        <p14:creationId xmlns:p14="http://schemas.microsoft.com/office/powerpoint/2010/main" xmlns="" val="596454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p:spPr>
        <p:txBody>
          <a:bodyPr/>
          <a:lstStyle/>
          <a:p>
            <a:endParaRPr lang="en-US" altLang="en-US" smtClean="0"/>
          </a:p>
        </p:txBody>
      </p:sp>
      <p:sp>
        <p:nvSpPr>
          <p:cNvPr id="4608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BA14AF-5E64-46A7-8CEC-85B29D9F6CE5}" type="slidenum">
              <a:rPr lang="en-US" altLang="en-US" smtClean="0"/>
              <a:pPr/>
              <a:t>16</a:t>
            </a:fld>
            <a:endParaRPr lang="en-US" altLang="en-US" smtClean="0"/>
          </a:p>
        </p:txBody>
      </p:sp>
    </p:spTree>
    <p:extLst>
      <p:ext uri="{BB962C8B-B14F-4D97-AF65-F5344CB8AC3E}">
        <p14:creationId xmlns:p14="http://schemas.microsoft.com/office/powerpoint/2010/main" xmlns="" val="14866031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p:spPr>
        <p:txBody>
          <a:bodyPr/>
          <a:lstStyle/>
          <a:p>
            <a:endParaRPr lang="en-US" altLang="en-US" smtClean="0"/>
          </a:p>
        </p:txBody>
      </p:sp>
      <p:sp>
        <p:nvSpPr>
          <p:cNvPr id="48132"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B753771-58C5-447A-9EC5-D2C665BB57E3}" type="slidenum">
              <a:rPr lang="en-US" altLang="en-US" smtClean="0"/>
              <a:pPr/>
              <a:t>17</a:t>
            </a:fld>
            <a:endParaRPr lang="en-US" altLang="en-US" smtClean="0"/>
          </a:p>
        </p:txBody>
      </p:sp>
    </p:spTree>
    <p:extLst>
      <p:ext uri="{BB962C8B-B14F-4D97-AF65-F5344CB8AC3E}">
        <p14:creationId xmlns:p14="http://schemas.microsoft.com/office/powerpoint/2010/main" xmlns="" val="11583161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p:spPr>
        <p:txBody>
          <a:bodyPr/>
          <a:lstStyle/>
          <a:p>
            <a:endParaRPr lang="en-US" altLang="en-US" smtClean="0"/>
          </a:p>
        </p:txBody>
      </p:sp>
      <p:sp>
        <p:nvSpPr>
          <p:cNvPr id="5018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DF0293B-6AD9-4511-A762-5FAE511A487F}" type="slidenum">
              <a:rPr lang="en-US" altLang="en-US" smtClean="0"/>
              <a:pPr/>
              <a:t>18</a:t>
            </a:fld>
            <a:endParaRPr lang="en-US" altLang="en-US" smtClean="0"/>
          </a:p>
        </p:txBody>
      </p:sp>
    </p:spTree>
    <p:extLst>
      <p:ext uri="{BB962C8B-B14F-4D97-AF65-F5344CB8AC3E}">
        <p14:creationId xmlns:p14="http://schemas.microsoft.com/office/powerpoint/2010/main" xmlns="" val="20353094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p:spPr>
        <p:txBody>
          <a:bodyPr/>
          <a:lstStyle/>
          <a:p>
            <a:endParaRPr lang="en-US" altLang="en-US" smtClean="0"/>
          </a:p>
        </p:txBody>
      </p:sp>
      <p:sp>
        <p:nvSpPr>
          <p:cNvPr id="52228"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EC15EBA-4C50-40CF-9B55-4DDD82B481AA}" type="slidenum">
              <a:rPr lang="en-US" altLang="en-US" smtClean="0"/>
              <a:pPr/>
              <a:t>19</a:t>
            </a:fld>
            <a:endParaRPr lang="en-US" altLang="en-US" smtClean="0"/>
          </a:p>
        </p:txBody>
      </p:sp>
    </p:spTree>
    <p:extLst>
      <p:ext uri="{BB962C8B-B14F-4D97-AF65-F5344CB8AC3E}">
        <p14:creationId xmlns:p14="http://schemas.microsoft.com/office/powerpoint/2010/main" xmlns="" val="1092560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p:spPr>
        <p:txBody>
          <a:bodyPr/>
          <a:lstStyle/>
          <a:p>
            <a:endParaRPr lang="en-US" altLang="en-US" smtClean="0"/>
          </a:p>
        </p:txBody>
      </p:sp>
      <p:sp>
        <p:nvSpPr>
          <p:cNvPr id="54276"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AE3B2B3-D587-4B49-AA6F-18B1298DECB4}" type="slidenum">
              <a:rPr lang="en-US" altLang="en-US" smtClean="0"/>
              <a:pPr/>
              <a:t>20</a:t>
            </a:fld>
            <a:endParaRPr lang="en-US" altLang="en-US" smtClean="0"/>
          </a:p>
        </p:txBody>
      </p:sp>
    </p:spTree>
    <p:extLst>
      <p:ext uri="{BB962C8B-B14F-4D97-AF65-F5344CB8AC3E}">
        <p14:creationId xmlns:p14="http://schemas.microsoft.com/office/powerpoint/2010/main" xmlns="" val="4085717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endParaRPr lang="en-US" altLang="en-US" smtClean="0"/>
          </a:p>
        </p:txBody>
      </p:sp>
      <p:sp>
        <p:nvSpPr>
          <p:cNvPr id="5632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7D03035-2AB6-43F7-A388-F09C234F5F7F}" type="slidenum">
              <a:rPr lang="en-US" altLang="en-US" smtClean="0"/>
              <a:pPr/>
              <a:t>21</a:t>
            </a:fld>
            <a:endParaRPr lang="en-US" altLang="en-US" smtClean="0"/>
          </a:p>
        </p:txBody>
      </p:sp>
    </p:spTree>
    <p:extLst>
      <p:ext uri="{BB962C8B-B14F-4D97-AF65-F5344CB8AC3E}">
        <p14:creationId xmlns:p14="http://schemas.microsoft.com/office/powerpoint/2010/main" xmlns="" val="9059136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p:spPr>
        <p:txBody>
          <a:bodyPr/>
          <a:lstStyle/>
          <a:p>
            <a:endParaRPr lang="en-US" altLang="en-US" smtClean="0"/>
          </a:p>
        </p:txBody>
      </p:sp>
      <p:sp>
        <p:nvSpPr>
          <p:cNvPr id="58372"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95C2ABF-6337-4EA7-A276-4102101D7481}" type="slidenum">
              <a:rPr lang="en-US" altLang="en-US" smtClean="0"/>
              <a:pPr/>
              <a:t>22</a:t>
            </a:fld>
            <a:endParaRPr lang="en-US" altLang="en-US" smtClean="0"/>
          </a:p>
        </p:txBody>
      </p:sp>
    </p:spTree>
    <p:extLst>
      <p:ext uri="{BB962C8B-B14F-4D97-AF65-F5344CB8AC3E}">
        <p14:creationId xmlns:p14="http://schemas.microsoft.com/office/powerpoint/2010/main" xmlns="" val="37879618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p:spPr>
        <p:txBody>
          <a:bodyPr/>
          <a:lstStyle/>
          <a:p>
            <a:endParaRPr lang="en-US" altLang="en-US" smtClean="0"/>
          </a:p>
        </p:txBody>
      </p:sp>
      <p:sp>
        <p:nvSpPr>
          <p:cNvPr id="6042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0C8BE91-7447-476A-AE51-3CB1CBEF3507}" type="slidenum">
              <a:rPr lang="en-US" altLang="en-US" smtClean="0"/>
              <a:pPr/>
              <a:t>23</a:t>
            </a:fld>
            <a:endParaRPr lang="en-US" altLang="en-US" smtClean="0"/>
          </a:p>
        </p:txBody>
      </p:sp>
    </p:spTree>
    <p:extLst>
      <p:ext uri="{BB962C8B-B14F-4D97-AF65-F5344CB8AC3E}">
        <p14:creationId xmlns:p14="http://schemas.microsoft.com/office/powerpoint/2010/main" xmlns="" val="28221812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endParaRPr lang="en-US" altLang="en-US" smtClean="0"/>
          </a:p>
        </p:txBody>
      </p:sp>
      <p:sp>
        <p:nvSpPr>
          <p:cNvPr id="62468"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059D9E6-1E3B-4B34-AFC2-16B0E409445E}" type="slidenum">
              <a:rPr lang="en-US" altLang="en-US" smtClean="0"/>
              <a:pPr/>
              <a:t>24</a:t>
            </a:fld>
            <a:endParaRPr lang="en-US" altLang="en-US" smtClean="0"/>
          </a:p>
        </p:txBody>
      </p:sp>
    </p:spTree>
    <p:extLst>
      <p:ext uri="{BB962C8B-B14F-4D97-AF65-F5344CB8AC3E}">
        <p14:creationId xmlns:p14="http://schemas.microsoft.com/office/powerpoint/2010/main" xmlns="" val="2729630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F1C41A0-31ED-43C6-A425-9BF63C6CE4F7}" type="slidenum">
              <a:rPr lang="en-US" altLang="en-US" smtClean="0">
                <a:solidFill>
                  <a:srgbClr val="000000"/>
                </a:solidFill>
              </a:rPr>
              <a:pPr>
                <a:spcBef>
                  <a:spcPct val="0"/>
                </a:spcBef>
              </a:pPr>
              <a:t>3</a:t>
            </a:fld>
            <a:endParaRPr lang="en-US" altLang="en-US" smtClean="0">
              <a:solidFill>
                <a:srgbClr val="000000"/>
              </a:solidFill>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xmlns="" val="40377202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endParaRPr lang="en-US" altLang="en-US" smtClean="0"/>
          </a:p>
        </p:txBody>
      </p:sp>
      <p:sp>
        <p:nvSpPr>
          <p:cNvPr id="64516"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DADBFD6-9713-4835-BB8A-99D2897925E7}" type="slidenum">
              <a:rPr lang="en-US" altLang="en-US" smtClean="0"/>
              <a:pPr/>
              <a:t>25</a:t>
            </a:fld>
            <a:endParaRPr lang="en-US" altLang="en-US" smtClean="0"/>
          </a:p>
        </p:txBody>
      </p:sp>
    </p:spTree>
    <p:extLst>
      <p:ext uri="{BB962C8B-B14F-4D97-AF65-F5344CB8AC3E}">
        <p14:creationId xmlns:p14="http://schemas.microsoft.com/office/powerpoint/2010/main" xmlns="" val="21743364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endParaRPr lang="en-US" altLang="en-US" smtClean="0"/>
          </a:p>
        </p:txBody>
      </p:sp>
      <p:sp>
        <p:nvSpPr>
          <p:cNvPr id="64516"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DADBFD6-9713-4835-BB8A-99D2897925E7}" type="slidenum">
              <a:rPr lang="en-US" altLang="en-US" smtClean="0"/>
              <a:pPr/>
              <a:t>26</a:t>
            </a:fld>
            <a:endParaRPr lang="en-US" altLang="en-US" smtClean="0"/>
          </a:p>
        </p:txBody>
      </p:sp>
    </p:spTree>
    <p:extLst>
      <p:ext uri="{BB962C8B-B14F-4D97-AF65-F5344CB8AC3E}">
        <p14:creationId xmlns:p14="http://schemas.microsoft.com/office/powerpoint/2010/main" xmlns="" val="7219366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5650" indent="-290513">
              <a:spcBef>
                <a:spcPct val="30000"/>
              </a:spcBef>
              <a:defRPr sz="1200">
                <a:solidFill>
                  <a:schemeClr val="tx1"/>
                </a:solidFill>
                <a:latin typeface="Arial" panose="020B0604020202020204" pitchFamily="34" charset="0"/>
              </a:defRPr>
            </a:lvl2pPr>
            <a:lvl3pPr marL="1163638" indent="-231775">
              <a:spcBef>
                <a:spcPct val="30000"/>
              </a:spcBef>
              <a:defRPr sz="1200">
                <a:solidFill>
                  <a:schemeClr val="tx1"/>
                </a:solidFill>
                <a:latin typeface="Arial" panose="020B0604020202020204" pitchFamily="34" charset="0"/>
              </a:defRPr>
            </a:lvl3pPr>
            <a:lvl4pPr marL="1630363" indent="-231775">
              <a:spcBef>
                <a:spcPct val="30000"/>
              </a:spcBef>
              <a:defRPr sz="1200">
                <a:solidFill>
                  <a:schemeClr val="tx1"/>
                </a:solidFill>
                <a:latin typeface="Arial" panose="020B0604020202020204" pitchFamily="34" charset="0"/>
              </a:defRPr>
            </a:lvl4pPr>
            <a:lvl5pPr marL="2095500" indent="-231775">
              <a:spcBef>
                <a:spcPct val="30000"/>
              </a:spcBef>
              <a:defRPr sz="1200">
                <a:solidFill>
                  <a:schemeClr val="tx1"/>
                </a:solidFill>
                <a:latin typeface="Arial" panose="020B0604020202020204" pitchFamily="34" charset="0"/>
              </a:defRPr>
            </a:lvl5pPr>
            <a:lvl6pPr marL="2552700" indent="-231775" eaLnBrk="0" fontAlgn="base" hangingPunct="0">
              <a:spcBef>
                <a:spcPct val="30000"/>
              </a:spcBef>
              <a:spcAft>
                <a:spcPct val="0"/>
              </a:spcAft>
              <a:defRPr sz="1200">
                <a:solidFill>
                  <a:schemeClr val="tx1"/>
                </a:solidFill>
                <a:latin typeface="Arial" panose="020B0604020202020204" pitchFamily="34" charset="0"/>
              </a:defRPr>
            </a:lvl6pPr>
            <a:lvl7pPr marL="3009900" indent="-231775" eaLnBrk="0" fontAlgn="base" hangingPunct="0">
              <a:spcBef>
                <a:spcPct val="30000"/>
              </a:spcBef>
              <a:spcAft>
                <a:spcPct val="0"/>
              </a:spcAft>
              <a:defRPr sz="1200">
                <a:solidFill>
                  <a:schemeClr val="tx1"/>
                </a:solidFill>
                <a:latin typeface="Arial" panose="020B0604020202020204" pitchFamily="34" charset="0"/>
              </a:defRPr>
            </a:lvl7pPr>
            <a:lvl8pPr marL="3467100" indent="-231775" eaLnBrk="0" fontAlgn="base" hangingPunct="0">
              <a:spcBef>
                <a:spcPct val="30000"/>
              </a:spcBef>
              <a:spcAft>
                <a:spcPct val="0"/>
              </a:spcAft>
              <a:defRPr sz="1200">
                <a:solidFill>
                  <a:schemeClr val="tx1"/>
                </a:solidFill>
                <a:latin typeface="Arial" panose="020B0604020202020204" pitchFamily="34" charset="0"/>
              </a:defRPr>
            </a:lvl8pPr>
            <a:lvl9pPr marL="3924300" indent="-2317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9B50530-47FB-41B8-BEBF-22E3BABA1E10}" type="slidenum">
              <a:rPr lang="en-US" altLang="en-US" smtClean="0"/>
              <a:pPr>
                <a:spcBef>
                  <a:spcPct val="0"/>
                </a:spcBef>
              </a:pPr>
              <a:t>27</a:t>
            </a:fld>
            <a:endParaRPr lang="en-US" alt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marL="231775" indent="-231775" eaLnBrk="1" hangingPunct="1">
              <a:lnSpc>
                <a:spcPct val="80000"/>
              </a:lnSpc>
            </a:pPr>
            <a:endParaRPr lang="en-US" altLang="en-US" smtClean="0"/>
          </a:p>
          <a:p>
            <a:pPr marL="231775" indent="-231775" eaLnBrk="1" hangingPunct="1">
              <a:lnSpc>
                <a:spcPct val="80000"/>
              </a:lnSpc>
              <a:buFontTx/>
              <a:buChar char="•"/>
            </a:pPr>
            <a:r>
              <a:rPr lang="en-US" altLang="en-US" smtClean="0"/>
              <a:t>Measuring Financial Performance:  An underwriter will study the completed and uncompleted projects presented in the WIP schedule and look for different financial characteristics of each job in order to measure its financial performance. </a:t>
            </a:r>
          </a:p>
          <a:p>
            <a:pPr marL="1163638" lvl="2" indent="-231775" eaLnBrk="1" hangingPunct="1">
              <a:lnSpc>
                <a:spcPct val="80000"/>
              </a:lnSpc>
              <a:buFontTx/>
              <a:buChar char="•"/>
            </a:pPr>
            <a:r>
              <a:rPr lang="en-US" altLang="en-US" u="sng" smtClean="0"/>
              <a:t>Gross Profit / Gross Profit Margin</a:t>
            </a:r>
            <a:r>
              <a:rPr lang="en-US" altLang="en-US" smtClean="0"/>
              <a:t> – One of a contractors main objectives is to make money. Underwriters will look at the Gross Profit made on a completed project, or the Estimated Gross Profit on an uncompleted project, and judge whether it is adequate (in the underwriters mind) for a project of that size, for the scope of work, and whether the total amount of profit in the contractors backlog is adequate to cover their overhead costs.  </a:t>
            </a:r>
          </a:p>
          <a:p>
            <a:pPr marL="1163638" lvl="2" indent="-231775" eaLnBrk="1" hangingPunct="1">
              <a:lnSpc>
                <a:spcPct val="80000"/>
              </a:lnSpc>
              <a:buFontTx/>
              <a:buChar char="•"/>
            </a:pPr>
            <a:r>
              <a:rPr lang="en-US" altLang="en-US" u="sng" smtClean="0"/>
              <a:t>Percent Complete:</a:t>
            </a:r>
            <a:r>
              <a:rPr lang="en-US" altLang="en-US" smtClean="0"/>
              <a:t> Underwriters review projects percent complete and compare it to billings and completion time, among other things, to see if the project is progressing as planned. </a:t>
            </a:r>
          </a:p>
          <a:p>
            <a:pPr marL="1163638" lvl="2" indent="-231775" eaLnBrk="1" hangingPunct="1">
              <a:lnSpc>
                <a:spcPct val="80000"/>
              </a:lnSpc>
              <a:buFontTx/>
              <a:buChar char="•"/>
            </a:pPr>
            <a:r>
              <a:rPr lang="en-US" altLang="en-US" u="sng" smtClean="0"/>
              <a:t>Billed to Date:</a:t>
            </a:r>
            <a:r>
              <a:rPr lang="en-US" altLang="en-US" smtClean="0"/>
              <a:t> Underwriters review the amount that has been billed on the project, since inception, to see if it is adequate compared to the Cost to Date and Profit Earned.  </a:t>
            </a:r>
          </a:p>
          <a:p>
            <a:pPr marL="231775" indent="-231775" eaLnBrk="1" hangingPunct="1">
              <a:lnSpc>
                <a:spcPct val="80000"/>
              </a:lnSpc>
              <a:buFontTx/>
              <a:buChar char="•"/>
            </a:pPr>
            <a:r>
              <a:rPr lang="en-US" altLang="en-US" smtClean="0"/>
              <a:t>Trends from Period to Period: The underwriting analysis of every subsequent statement and WIP schedule is colored by the previous statement and WIP schedule. </a:t>
            </a:r>
          </a:p>
          <a:p>
            <a:pPr marL="1163638" lvl="2" indent="-231775" eaLnBrk="1" hangingPunct="1">
              <a:lnSpc>
                <a:spcPct val="80000"/>
              </a:lnSpc>
              <a:buFontTx/>
              <a:buChar char="•"/>
            </a:pPr>
            <a:r>
              <a:rPr lang="en-US" altLang="en-US" u="sng" smtClean="0"/>
              <a:t>Gross Profit:</a:t>
            </a:r>
            <a:r>
              <a:rPr lang="en-US" altLang="en-US" smtClean="0"/>
              <a:t>  Underwriters pay close attention to the profit trends from period to period on individual projects.  If the Revised Profit is less than the Original Profit, or the Revised Profit continues to be lower with each passing period, it is a Red Flag that there may be some problems with the project. </a:t>
            </a:r>
          </a:p>
          <a:p>
            <a:pPr marL="1163638" lvl="2" indent="-231775" eaLnBrk="1" hangingPunct="1">
              <a:lnSpc>
                <a:spcPct val="80000"/>
              </a:lnSpc>
              <a:buFontTx/>
              <a:buChar char="•"/>
            </a:pPr>
            <a:r>
              <a:rPr lang="en-US" altLang="en-US" u="sng" smtClean="0"/>
              <a:t>Costs:</a:t>
            </a:r>
            <a:r>
              <a:rPr lang="en-US" altLang="en-US" smtClean="0"/>
              <a:t> The cost trends track right along with the profit trends on projects. </a:t>
            </a:r>
          </a:p>
          <a:p>
            <a:pPr marL="1163638" lvl="2" indent="-231775" eaLnBrk="1" hangingPunct="1">
              <a:lnSpc>
                <a:spcPct val="80000"/>
              </a:lnSpc>
              <a:buFontTx/>
              <a:buChar char="•"/>
            </a:pPr>
            <a:r>
              <a:rPr lang="en-US" altLang="en-US" u="sng" smtClean="0"/>
              <a:t>Billings:</a:t>
            </a:r>
            <a:r>
              <a:rPr lang="en-US" altLang="en-US" smtClean="0"/>
              <a:t> Typically, the Billed to Date amount on a project should track pretty close with the Cost to Date and Profit Earned on that project.  If the billings on a project fall behind the Cost to Date and Profit Earned from one period to the next, an underwriter may want to understand why this has happened. </a:t>
            </a:r>
          </a:p>
          <a:p>
            <a:pPr marL="1163638" lvl="2" indent="-231775" eaLnBrk="1" hangingPunct="1">
              <a:lnSpc>
                <a:spcPct val="80000"/>
              </a:lnSpc>
              <a:buFontTx/>
              <a:buChar char="•"/>
            </a:pPr>
            <a:r>
              <a:rPr lang="en-US" altLang="en-US" smtClean="0"/>
              <a:t>OUR UNDERWRITING ANALYSIS OF EVERY SUBSEQUENT STATEMENT IS COLORED BY THE PREVIOUS STATEMENTS</a:t>
            </a:r>
          </a:p>
          <a:p>
            <a:pPr marL="1163638" lvl="2" indent="-231775" eaLnBrk="1" hangingPunct="1">
              <a:lnSpc>
                <a:spcPct val="80000"/>
              </a:lnSpc>
            </a:pPr>
            <a:endParaRPr lang="en-US" altLang="en-US" sz="1000" smtClean="0"/>
          </a:p>
          <a:p>
            <a:pPr marL="231775" indent="-231775" eaLnBrk="1" hangingPunct="1">
              <a:lnSpc>
                <a:spcPct val="80000"/>
              </a:lnSpc>
            </a:pPr>
            <a:endParaRPr lang="en-US" altLang="en-US" smtClean="0"/>
          </a:p>
        </p:txBody>
      </p:sp>
    </p:spTree>
    <p:extLst>
      <p:ext uri="{BB962C8B-B14F-4D97-AF65-F5344CB8AC3E}">
        <p14:creationId xmlns:p14="http://schemas.microsoft.com/office/powerpoint/2010/main" xmlns="" val="3728918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p:spPr>
        <p:txBody>
          <a:bodyPr/>
          <a:lstStyle/>
          <a:p>
            <a:endParaRPr lang="en-US" altLang="en-US" smtClean="0"/>
          </a:p>
        </p:txBody>
      </p:sp>
      <p:sp>
        <p:nvSpPr>
          <p:cNvPr id="70660"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E712890-EA17-4787-9790-038B2A76E739}" type="slidenum">
              <a:rPr lang="en-US" altLang="en-US" smtClean="0"/>
              <a:pPr/>
              <a:t>28</a:t>
            </a:fld>
            <a:endParaRPr lang="en-US" altLang="en-US" smtClean="0"/>
          </a:p>
        </p:txBody>
      </p:sp>
    </p:spTree>
    <p:extLst>
      <p:ext uri="{BB962C8B-B14F-4D97-AF65-F5344CB8AC3E}">
        <p14:creationId xmlns:p14="http://schemas.microsoft.com/office/powerpoint/2010/main" xmlns="" val="9248430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endParaRPr lang="en-US" altLang="en-US" smtClean="0"/>
          </a:p>
        </p:txBody>
      </p:sp>
      <p:sp>
        <p:nvSpPr>
          <p:cNvPr id="72708"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2438A69-8FD7-4DF7-9699-98107AAC9AEC}" type="slidenum">
              <a:rPr lang="en-US" altLang="en-US" smtClean="0"/>
              <a:pPr/>
              <a:t>29</a:t>
            </a:fld>
            <a:endParaRPr lang="en-US" altLang="en-US" smtClean="0"/>
          </a:p>
        </p:txBody>
      </p:sp>
    </p:spTree>
    <p:extLst>
      <p:ext uri="{BB962C8B-B14F-4D97-AF65-F5344CB8AC3E}">
        <p14:creationId xmlns:p14="http://schemas.microsoft.com/office/powerpoint/2010/main" xmlns="" val="14692240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5650" indent="-290513">
              <a:spcBef>
                <a:spcPct val="30000"/>
              </a:spcBef>
              <a:defRPr sz="1200">
                <a:solidFill>
                  <a:schemeClr val="tx1"/>
                </a:solidFill>
                <a:latin typeface="Arial" panose="020B0604020202020204" pitchFamily="34" charset="0"/>
              </a:defRPr>
            </a:lvl2pPr>
            <a:lvl3pPr marL="1163638" indent="-231775">
              <a:spcBef>
                <a:spcPct val="30000"/>
              </a:spcBef>
              <a:defRPr sz="1200">
                <a:solidFill>
                  <a:schemeClr val="tx1"/>
                </a:solidFill>
                <a:latin typeface="Arial" panose="020B0604020202020204" pitchFamily="34" charset="0"/>
              </a:defRPr>
            </a:lvl3pPr>
            <a:lvl4pPr marL="1630363" indent="-231775">
              <a:spcBef>
                <a:spcPct val="30000"/>
              </a:spcBef>
              <a:defRPr sz="1200">
                <a:solidFill>
                  <a:schemeClr val="tx1"/>
                </a:solidFill>
                <a:latin typeface="Arial" panose="020B0604020202020204" pitchFamily="34" charset="0"/>
              </a:defRPr>
            </a:lvl4pPr>
            <a:lvl5pPr marL="2095500" indent="-231775">
              <a:spcBef>
                <a:spcPct val="30000"/>
              </a:spcBef>
              <a:defRPr sz="1200">
                <a:solidFill>
                  <a:schemeClr val="tx1"/>
                </a:solidFill>
                <a:latin typeface="Arial" panose="020B0604020202020204" pitchFamily="34" charset="0"/>
              </a:defRPr>
            </a:lvl5pPr>
            <a:lvl6pPr marL="2552700" indent="-231775" eaLnBrk="0" fontAlgn="base" hangingPunct="0">
              <a:spcBef>
                <a:spcPct val="30000"/>
              </a:spcBef>
              <a:spcAft>
                <a:spcPct val="0"/>
              </a:spcAft>
              <a:defRPr sz="1200">
                <a:solidFill>
                  <a:schemeClr val="tx1"/>
                </a:solidFill>
                <a:latin typeface="Arial" panose="020B0604020202020204" pitchFamily="34" charset="0"/>
              </a:defRPr>
            </a:lvl6pPr>
            <a:lvl7pPr marL="3009900" indent="-231775" eaLnBrk="0" fontAlgn="base" hangingPunct="0">
              <a:spcBef>
                <a:spcPct val="30000"/>
              </a:spcBef>
              <a:spcAft>
                <a:spcPct val="0"/>
              </a:spcAft>
              <a:defRPr sz="1200">
                <a:solidFill>
                  <a:schemeClr val="tx1"/>
                </a:solidFill>
                <a:latin typeface="Arial" panose="020B0604020202020204" pitchFamily="34" charset="0"/>
              </a:defRPr>
            </a:lvl7pPr>
            <a:lvl8pPr marL="3467100" indent="-231775" eaLnBrk="0" fontAlgn="base" hangingPunct="0">
              <a:spcBef>
                <a:spcPct val="30000"/>
              </a:spcBef>
              <a:spcAft>
                <a:spcPct val="0"/>
              </a:spcAft>
              <a:defRPr sz="1200">
                <a:solidFill>
                  <a:schemeClr val="tx1"/>
                </a:solidFill>
                <a:latin typeface="Arial" panose="020B0604020202020204" pitchFamily="34" charset="0"/>
              </a:defRPr>
            </a:lvl8pPr>
            <a:lvl9pPr marL="3924300" indent="-2317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34C5BE0-0EC5-4DF9-BFB7-120DD7E3F7AD}" type="slidenum">
              <a:rPr lang="en-US" altLang="en-US" smtClean="0"/>
              <a:pPr>
                <a:spcBef>
                  <a:spcPct val="0"/>
                </a:spcBef>
              </a:pPr>
              <a:t>30</a:t>
            </a:fld>
            <a:endParaRPr lang="en-US" alt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lnSpc>
                <a:spcPct val="80000"/>
              </a:lnSpc>
            </a:pPr>
            <a:r>
              <a:rPr lang="en-US" altLang="en-US" sz="1400" smtClean="0"/>
              <a:t>TYPES OF CONTRACTS:</a:t>
            </a:r>
          </a:p>
          <a:p>
            <a:pPr eaLnBrk="1" hangingPunct="1">
              <a:lnSpc>
                <a:spcPct val="80000"/>
              </a:lnSpc>
              <a:buFontTx/>
              <a:buChar char="•"/>
            </a:pPr>
            <a:r>
              <a:rPr lang="en-US" altLang="en-US" sz="1400" u="sng" smtClean="0"/>
              <a:t>Lump Sum</a:t>
            </a:r>
            <a:r>
              <a:rPr lang="en-US" altLang="en-US" sz="1400" smtClean="0"/>
              <a:t>: The total amount of money the owner is going to pay the contractor has already been established; but some contractors “front load” projects in order to bill for more money at the beginning and then use the surplus money received from previous billings at the end of the job for costs that arise to finish the project.  </a:t>
            </a:r>
          </a:p>
          <a:p>
            <a:pPr eaLnBrk="1" hangingPunct="1">
              <a:lnSpc>
                <a:spcPct val="80000"/>
              </a:lnSpc>
              <a:buFontTx/>
              <a:buChar char="•"/>
            </a:pPr>
            <a:r>
              <a:rPr lang="en-US" altLang="en-US" sz="1400" u="sng" smtClean="0"/>
              <a:t>Cost Plus:</a:t>
            </a:r>
            <a:r>
              <a:rPr lang="en-US" altLang="en-US" sz="1400" smtClean="0"/>
              <a:t> The total amount of money the owner is going to pay the contractor has not already been established.  The contractor bills for costs they have incurred and therefore uses its own cash to perform the work.   </a:t>
            </a:r>
          </a:p>
          <a:p>
            <a:pPr eaLnBrk="1" hangingPunct="1">
              <a:lnSpc>
                <a:spcPct val="80000"/>
              </a:lnSpc>
            </a:pPr>
            <a:r>
              <a:rPr lang="en-US" altLang="en-US" sz="1400" smtClean="0"/>
              <a:t>TYPES OF WORK:</a:t>
            </a:r>
          </a:p>
          <a:p>
            <a:pPr eaLnBrk="1" hangingPunct="1">
              <a:lnSpc>
                <a:spcPct val="80000"/>
              </a:lnSpc>
              <a:buFontTx/>
              <a:buChar char="•"/>
            </a:pPr>
            <a:r>
              <a:rPr lang="en-US" altLang="en-US" sz="1400" u="sng" smtClean="0"/>
              <a:t>Utility Work</a:t>
            </a:r>
            <a:r>
              <a:rPr lang="en-US" altLang="en-US" sz="1400" smtClean="0"/>
              <a:t> (water line, sewer line, etc.) the contractor may have to purchase a large amount of pipe for the project up front (before the project even begins) and might not be able to get paid from the owner for that pipe until it has been installed.  </a:t>
            </a:r>
          </a:p>
          <a:p>
            <a:pPr eaLnBrk="1" hangingPunct="1">
              <a:lnSpc>
                <a:spcPct val="80000"/>
              </a:lnSpc>
              <a:buFontTx/>
              <a:buChar char="•"/>
            </a:pPr>
            <a:r>
              <a:rPr lang="en-US" altLang="en-US" sz="1400" u="sng" smtClean="0"/>
              <a:t>General building</a:t>
            </a:r>
            <a:r>
              <a:rPr lang="en-US" altLang="en-US" sz="1400" smtClean="0"/>
              <a:t>, the general contractor develops a “schedule of values” as a way of quantifying the value of its periodic draws on the project.  The contractor may be able to put a value on some activities that is in excess of its actual costs and Earned Profit for said activity, i.e. mobilization costs, material costs, etc.  </a:t>
            </a:r>
          </a:p>
          <a:p>
            <a:pPr eaLnBrk="1" hangingPunct="1">
              <a:lnSpc>
                <a:spcPct val="80000"/>
              </a:lnSpc>
            </a:pPr>
            <a:r>
              <a:rPr lang="en-US" altLang="en-US" sz="1400" smtClean="0"/>
              <a:t>PRIME CONTRACTOR vs. SUBCONTRACTOR:</a:t>
            </a:r>
          </a:p>
          <a:p>
            <a:pPr eaLnBrk="1" hangingPunct="1">
              <a:lnSpc>
                <a:spcPct val="80000"/>
              </a:lnSpc>
              <a:buFontTx/>
              <a:buChar char="•"/>
            </a:pPr>
            <a:r>
              <a:rPr lang="en-US" altLang="en-US" sz="1400" smtClean="0"/>
              <a:t>The Cash Flow of a prime contractor is usually better than the Cash Flow of a subcontractor on the same project.  This is due to the fact that the prime contractor is one step away from the money, i.e. the owner. This process usually causes the cash flow of subcontractors to be much worse than the cash flow of prime contractors.  </a:t>
            </a:r>
          </a:p>
          <a:p>
            <a:pPr eaLnBrk="1" hangingPunct="1">
              <a:lnSpc>
                <a:spcPct val="80000"/>
              </a:lnSpc>
            </a:pPr>
            <a:r>
              <a:rPr lang="en-US" altLang="en-US" sz="1400" smtClean="0"/>
              <a:t/>
            </a:r>
            <a:br>
              <a:rPr lang="en-US" altLang="en-US" sz="1400" smtClean="0"/>
            </a:br>
            <a:r>
              <a:rPr lang="en-US" altLang="en-US" sz="1400" smtClean="0"/>
              <a:t>The billing capabilities of the contractor on each project will have an effect on the balance sheet, good or bad</a:t>
            </a:r>
            <a:r>
              <a:rPr lang="en-US" altLang="en-US" sz="1600" smtClean="0"/>
              <a:t>.</a:t>
            </a:r>
            <a:r>
              <a:rPr lang="en-US" altLang="en-US" smtClean="0"/>
              <a:t>  </a:t>
            </a:r>
          </a:p>
          <a:p>
            <a:pPr eaLnBrk="1" hangingPunct="1">
              <a:lnSpc>
                <a:spcPct val="80000"/>
              </a:lnSpc>
            </a:pPr>
            <a:endParaRPr lang="en-US" altLang="en-US" sz="800" smtClean="0"/>
          </a:p>
          <a:p>
            <a:pPr eaLnBrk="1" hangingPunct="1">
              <a:lnSpc>
                <a:spcPct val="80000"/>
              </a:lnSpc>
            </a:pPr>
            <a:endParaRPr lang="en-US" altLang="en-US" sz="800" smtClean="0"/>
          </a:p>
        </p:txBody>
      </p:sp>
    </p:spTree>
    <p:extLst>
      <p:ext uri="{BB962C8B-B14F-4D97-AF65-F5344CB8AC3E}">
        <p14:creationId xmlns:p14="http://schemas.microsoft.com/office/powerpoint/2010/main" xmlns="" val="38492798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p:spPr>
        <p:txBody>
          <a:bodyPr/>
          <a:lstStyle/>
          <a:p>
            <a:pPr eaLnBrk="1" hangingPunct="1">
              <a:lnSpc>
                <a:spcPct val="80000"/>
              </a:lnSpc>
            </a:pPr>
            <a:r>
              <a:rPr lang="en-US" altLang="en-US" smtClean="0"/>
              <a:t>Predicting the Future:  Certain parts of the WIP schedule can provide insight into the future operations, and performance, of the company.</a:t>
            </a:r>
          </a:p>
          <a:p>
            <a:pPr eaLnBrk="1" hangingPunct="1">
              <a:lnSpc>
                <a:spcPct val="80000"/>
              </a:lnSpc>
              <a:buFontTx/>
              <a:buChar char="•"/>
            </a:pPr>
            <a:r>
              <a:rPr lang="en-US" altLang="en-US" smtClean="0"/>
              <a:t>Gross Profit Remaining: A contractors total amount of Profit Remaining can be compared to a contractor’s overhead costs to project profitability.  </a:t>
            </a:r>
          </a:p>
          <a:p>
            <a:pPr eaLnBrk="1" hangingPunct="1">
              <a:lnSpc>
                <a:spcPct val="80000"/>
              </a:lnSpc>
            </a:pPr>
            <a:r>
              <a:rPr lang="en-US" altLang="en-US" smtClean="0"/>
              <a:t>-Can do a rough cash flow analysis. We can identify if there is job borrow on a project and how that will impact cash flow. Overbillings – GPR if &gt; $0</a:t>
            </a:r>
          </a:p>
          <a:p>
            <a:pPr eaLnBrk="1" hangingPunct="1">
              <a:lnSpc>
                <a:spcPct val="80000"/>
              </a:lnSpc>
            </a:pPr>
            <a:r>
              <a:rPr lang="en-US" altLang="en-US" smtClean="0"/>
              <a:t>-Break even analysis or projections. How much more work do they need to break even if we have an updated overhead figure?</a:t>
            </a:r>
          </a:p>
          <a:p>
            <a:pPr eaLnBrk="1" hangingPunct="1">
              <a:lnSpc>
                <a:spcPct val="80000"/>
              </a:lnSpc>
              <a:buFontTx/>
              <a:buChar char="•"/>
            </a:pPr>
            <a:r>
              <a:rPr lang="en-US" altLang="en-US" smtClean="0"/>
              <a:t>Backlog Remaining: The amount of backlog a contractor has at a given point in time can give the underwriter some insight as to how long the contractor will be able to continue generating cash flow, covering overhead, generating profits and keep performing work. </a:t>
            </a:r>
          </a:p>
          <a:p>
            <a:pPr eaLnBrk="1" hangingPunct="1">
              <a:lnSpc>
                <a:spcPct val="80000"/>
              </a:lnSpc>
              <a:buFontTx/>
              <a:buChar char="•"/>
            </a:pPr>
            <a:r>
              <a:rPr lang="en-US" altLang="en-US" smtClean="0"/>
              <a:t>Given the above components this may sway our decision one way or another to support upcoming work. If a contractor can demonstrate profitable results, are pushing program, and can show run off schedules this may help an underwriter give more capacity than the financial wherewithal may warrant.</a:t>
            </a:r>
          </a:p>
          <a:p>
            <a:endParaRPr lang="en-US" altLang="en-US" smtClean="0"/>
          </a:p>
        </p:txBody>
      </p:sp>
      <p:sp>
        <p:nvSpPr>
          <p:cNvPr id="7680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55650" indent="-290513">
              <a:defRPr>
                <a:solidFill>
                  <a:schemeClr val="tx1"/>
                </a:solidFill>
                <a:latin typeface="Arial" panose="020B0604020202020204" pitchFamily="34" charset="0"/>
              </a:defRPr>
            </a:lvl2pPr>
            <a:lvl3pPr marL="1163638" indent="-231775">
              <a:defRPr>
                <a:solidFill>
                  <a:schemeClr val="tx1"/>
                </a:solidFill>
                <a:latin typeface="Arial" panose="020B0604020202020204" pitchFamily="34" charset="0"/>
              </a:defRPr>
            </a:lvl3pPr>
            <a:lvl4pPr marL="1630363" indent="-231775">
              <a:defRPr>
                <a:solidFill>
                  <a:schemeClr val="tx1"/>
                </a:solidFill>
                <a:latin typeface="Arial" panose="020B0604020202020204" pitchFamily="34" charset="0"/>
              </a:defRPr>
            </a:lvl4pPr>
            <a:lvl5pPr marL="2095500" indent="-231775">
              <a:defRPr>
                <a:solidFill>
                  <a:schemeClr val="tx1"/>
                </a:solidFill>
                <a:latin typeface="Arial" panose="020B0604020202020204" pitchFamily="34" charset="0"/>
              </a:defRPr>
            </a:lvl5pPr>
            <a:lvl6pPr marL="2552700" indent="-231775" eaLnBrk="0" fontAlgn="base" hangingPunct="0">
              <a:spcBef>
                <a:spcPct val="0"/>
              </a:spcBef>
              <a:spcAft>
                <a:spcPct val="0"/>
              </a:spcAft>
              <a:defRPr>
                <a:solidFill>
                  <a:schemeClr val="tx1"/>
                </a:solidFill>
                <a:latin typeface="Arial" panose="020B0604020202020204" pitchFamily="34" charset="0"/>
              </a:defRPr>
            </a:lvl6pPr>
            <a:lvl7pPr marL="3009900" indent="-231775" eaLnBrk="0" fontAlgn="base" hangingPunct="0">
              <a:spcBef>
                <a:spcPct val="0"/>
              </a:spcBef>
              <a:spcAft>
                <a:spcPct val="0"/>
              </a:spcAft>
              <a:defRPr>
                <a:solidFill>
                  <a:schemeClr val="tx1"/>
                </a:solidFill>
                <a:latin typeface="Arial" panose="020B0604020202020204" pitchFamily="34" charset="0"/>
              </a:defRPr>
            </a:lvl7pPr>
            <a:lvl8pPr marL="3467100" indent="-231775" eaLnBrk="0" fontAlgn="base" hangingPunct="0">
              <a:spcBef>
                <a:spcPct val="0"/>
              </a:spcBef>
              <a:spcAft>
                <a:spcPct val="0"/>
              </a:spcAft>
              <a:defRPr>
                <a:solidFill>
                  <a:schemeClr val="tx1"/>
                </a:solidFill>
                <a:latin typeface="Arial" panose="020B0604020202020204" pitchFamily="34" charset="0"/>
              </a:defRPr>
            </a:lvl8pPr>
            <a:lvl9pPr marL="3924300" indent="-231775" eaLnBrk="0" fontAlgn="base" hangingPunct="0">
              <a:spcBef>
                <a:spcPct val="0"/>
              </a:spcBef>
              <a:spcAft>
                <a:spcPct val="0"/>
              </a:spcAft>
              <a:defRPr>
                <a:solidFill>
                  <a:schemeClr val="tx1"/>
                </a:solidFill>
                <a:latin typeface="Arial" panose="020B0604020202020204" pitchFamily="34" charset="0"/>
              </a:defRPr>
            </a:lvl9pPr>
          </a:lstStyle>
          <a:p>
            <a:fld id="{067F3D05-2680-4884-8ADB-AC6B65E350E5}" type="slidenum">
              <a:rPr lang="en-US" altLang="en-US" smtClean="0"/>
              <a:pPr/>
              <a:t>31</a:t>
            </a:fld>
            <a:endParaRPr lang="en-US" altLang="en-US" smtClean="0"/>
          </a:p>
        </p:txBody>
      </p:sp>
    </p:spTree>
    <p:extLst>
      <p:ext uri="{BB962C8B-B14F-4D97-AF65-F5344CB8AC3E}">
        <p14:creationId xmlns:p14="http://schemas.microsoft.com/office/powerpoint/2010/main" xmlns="" val="17820917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p:spPr>
        <p:txBody>
          <a:bodyPr/>
          <a:lstStyle/>
          <a:p>
            <a:endParaRPr lang="en-US" altLang="en-US" smtClean="0"/>
          </a:p>
        </p:txBody>
      </p:sp>
      <p:sp>
        <p:nvSpPr>
          <p:cNvPr id="78852"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55650" indent="-290513">
              <a:defRPr>
                <a:solidFill>
                  <a:schemeClr val="tx1"/>
                </a:solidFill>
                <a:latin typeface="Arial" panose="020B0604020202020204" pitchFamily="34" charset="0"/>
              </a:defRPr>
            </a:lvl2pPr>
            <a:lvl3pPr marL="1163638" indent="-231775">
              <a:defRPr>
                <a:solidFill>
                  <a:schemeClr val="tx1"/>
                </a:solidFill>
                <a:latin typeface="Arial" panose="020B0604020202020204" pitchFamily="34" charset="0"/>
              </a:defRPr>
            </a:lvl3pPr>
            <a:lvl4pPr marL="1630363" indent="-231775">
              <a:defRPr>
                <a:solidFill>
                  <a:schemeClr val="tx1"/>
                </a:solidFill>
                <a:latin typeface="Arial" panose="020B0604020202020204" pitchFamily="34" charset="0"/>
              </a:defRPr>
            </a:lvl4pPr>
            <a:lvl5pPr marL="2095500" indent="-231775">
              <a:defRPr>
                <a:solidFill>
                  <a:schemeClr val="tx1"/>
                </a:solidFill>
                <a:latin typeface="Arial" panose="020B0604020202020204" pitchFamily="34" charset="0"/>
              </a:defRPr>
            </a:lvl5pPr>
            <a:lvl6pPr marL="2552700" indent="-231775" eaLnBrk="0" fontAlgn="base" hangingPunct="0">
              <a:spcBef>
                <a:spcPct val="0"/>
              </a:spcBef>
              <a:spcAft>
                <a:spcPct val="0"/>
              </a:spcAft>
              <a:defRPr>
                <a:solidFill>
                  <a:schemeClr val="tx1"/>
                </a:solidFill>
                <a:latin typeface="Arial" panose="020B0604020202020204" pitchFamily="34" charset="0"/>
              </a:defRPr>
            </a:lvl6pPr>
            <a:lvl7pPr marL="3009900" indent="-231775" eaLnBrk="0" fontAlgn="base" hangingPunct="0">
              <a:spcBef>
                <a:spcPct val="0"/>
              </a:spcBef>
              <a:spcAft>
                <a:spcPct val="0"/>
              </a:spcAft>
              <a:defRPr>
                <a:solidFill>
                  <a:schemeClr val="tx1"/>
                </a:solidFill>
                <a:latin typeface="Arial" panose="020B0604020202020204" pitchFamily="34" charset="0"/>
              </a:defRPr>
            </a:lvl7pPr>
            <a:lvl8pPr marL="3467100" indent="-231775" eaLnBrk="0" fontAlgn="base" hangingPunct="0">
              <a:spcBef>
                <a:spcPct val="0"/>
              </a:spcBef>
              <a:spcAft>
                <a:spcPct val="0"/>
              </a:spcAft>
              <a:defRPr>
                <a:solidFill>
                  <a:schemeClr val="tx1"/>
                </a:solidFill>
                <a:latin typeface="Arial" panose="020B0604020202020204" pitchFamily="34" charset="0"/>
              </a:defRPr>
            </a:lvl8pPr>
            <a:lvl9pPr marL="3924300" indent="-231775" eaLnBrk="0" fontAlgn="base" hangingPunct="0">
              <a:spcBef>
                <a:spcPct val="0"/>
              </a:spcBef>
              <a:spcAft>
                <a:spcPct val="0"/>
              </a:spcAft>
              <a:defRPr>
                <a:solidFill>
                  <a:schemeClr val="tx1"/>
                </a:solidFill>
                <a:latin typeface="Arial" panose="020B0604020202020204" pitchFamily="34" charset="0"/>
              </a:defRPr>
            </a:lvl9pPr>
          </a:lstStyle>
          <a:p>
            <a:fld id="{CF4DAF0F-1325-4B24-B50A-D64E279D84E8}" type="slidenum">
              <a:rPr lang="en-US" altLang="en-US" smtClean="0"/>
              <a:pPr/>
              <a:t>32</a:t>
            </a:fld>
            <a:endParaRPr lang="en-US" altLang="en-US" smtClean="0"/>
          </a:p>
        </p:txBody>
      </p:sp>
    </p:spTree>
    <p:extLst>
      <p:ext uri="{BB962C8B-B14F-4D97-AF65-F5344CB8AC3E}">
        <p14:creationId xmlns:p14="http://schemas.microsoft.com/office/powerpoint/2010/main" xmlns="" val="8541321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endParaRPr lang="en-US" altLang="en-US" smtClean="0"/>
          </a:p>
        </p:txBody>
      </p:sp>
      <p:sp>
        <p:nvSpPr>
          <p:cNvPr id="64516"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DADBFD6-9713-4835-BB8A-99D2897925E7}" type="slidenum">
              <a:rPr lang="en-US" altLang="en-US" smtClean="0"/>
              <a:pPr/>
              <a:t>33</a:t>
            </a:fld>
            <a:endParaRPr lang="en-US" altLang="en-US" smtClean="0"/>
          </a:p>
        </p:txBody>
      </p:sp>
    </p:spTree>
    <p:extLst>
      <p:ext uri="{BB962C8B-B14F-4D97-AF65-F5344CB8AC3E}">
        <p14:creationId xmlns:p14="http://schemas.microsoft.com/office/powerpoint/2010/main" xmlns="" val="639182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p:spPr>
        <p:txBody>
          <a:bodyPr/>
          <a:lstStyle/>
          <a:p>
            <a:r>
              <a:rPr lang="en-US" altLang="en-US" dirty="0" smtClean="0"/>
              <a:t>Agenda/Objectives for this morning. I have presented on</a:t>
            </a:r>
            <a:r>
              <a:rPr lang="en-US" altLang="en-US" baseline="0" dirty="0" smtClean="0"/>
              <a:t> this topic before at a CFMA event and I found there are people very familiar with WIP’s and some that aren’t. As such, s</a:t>
            </a:r>
            <a:r>
              <a:rPr lang="en-US" altLang="en-US" dirty="0" smtClean="0"/>
              <a:t>ome topics may be considered basic but just so I cover all the bases here this is what we will review today. This</a:t>
            </a:r>
            <a:r>
              <a:rPr lang="en-US" altLang="en-US" baseline="0" dirty="0" smtClean="0"/>
              <a:t> presentation is </a:t>
            </a:r>
            <a:r>
              <a:rPr lang="en-US" altLang="en-US" dirty="0" smtClean="0"/>
              <a:t>a portion of a Continuing Ed class that I give on Work in Progress. No matter how many times I do this or how long the group has been in the industry, someone always seems to forget the basic steps. </a:t>
            </a:r>
          </a:p>
        </p:txBody>
      </p:sp>
      <p:sp>
        <p:nvSpPr>
          <p:cNvPr id="21508"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55650" indent="-290513">
              <a:defRPr>
                <a:solidFill>
                  <a:schemeClr val="tx1"/>
                </a:solidFill>
                <a:latin typeface="Arial" panose="020B0604020202020204" pitchFamily="34" charset="0"/>
              </a:defRPr>
            </a:lvl2pPr>
            <a:lvl3pPr marL="1163638" indent="-231775">
              <a:defRPr>
                <a:solidFill>
                  <a:schemeClr val="tx1"/>
                </a:solidFill>
                <a:latin typeface="Arial" panose="020B0604020202020204" pitchFamily="34" charset="0"/>
              </a:defRPr>
            </a:lvl3pPr>
            <a:lvl4pPr marL="1630363" indent="-231775">
              <a:defRPr>
                <a:solidFill>
                  <a:schemeClr val="tx1"/>
                </a:solidFill>
                <a:latin typeface="Arial" panose="020B0604020202020204" pitchFamily="34" charset="0"/>
              </a:defRPr>
            </a:lvl4pPr>
            <a:lvl5pPr marL="2095500" indent="-231775">
              <a:defRPr>
                <a:solidFill>
                  <a:schemeClr val="tx1"/>
                </a:solidFill>
                <a:latin typeface="Arial" panose="020B0604020202020204" pitchFamily="34" charset="0"/>
              </a:defRPr>
            </a:lvl5pPr>
            <a:lvl6pPr marL="2552700" indent="-231775" eaLnBrk="0" fontAlgn="base" hangingPunct="0">
              <a:spcBef>
                <a:spcPct val="0"/>
              </a:spcBef>
              <a:spcAft>
                <a:spcPct val="0"/>
              </a:spcAft>
              <a:defRPr>
                <a:solidFill>
                  <a:schemeClr val="tx1"/>
                </a:solidFill>
                <a:latin typeface="Arial" panose="020B0604020202020204" pitchFamily="34" charset="0"/>
              </a:defRPr>
            </a:lvl6pPr>
            <a:lvl7pPr marL="3009900" indent="-231775" eaLnBrk="0" fontAlgn="base" hangingPunct="0">
              <a:spcBef>
                <a:spcPct val="0"/>
              </a:spcBef>
              <a:spcAft>
                <a:spcPct val="0"/>
              </a:spcAft>
              <a:defRPr>
                <a:solidFill>
                  <a:schemeClr val="tx1"/>
                </a:solidFill>
                <a:latin typeface="Arial" panose="020B0604020202020204" pitchFamily="34" charset="0"/>
              </a:defRPr>
            </a:lvl7pPr>
            <a:lvl8pPr marL="3467100" indent="-231775" eaLnBrk="0" fontAlgn="base" hangingPunct="0">
              <a:spcBef>
                <a:spcPct val="0"/>
              </a:spcBef>
              <a:spcAft>
                <a:spcPct val="0"/>
              </a:spcAft>
              <a:defRPr>
                <a:solidFill>
                  <a:schemeClr val="tx1"/>
                </a:solidFill>
                <a:latin typeface="Arial" panose="020B0604020202020204" pitchFamily="34" charset="0"/>
              </a:defRPr>
            </a:lvl8pPr>
            <a:lvl9pPr marL="3924300" indent="-231775" eaLnBrk="0" fontAlgn="base" hangingPunct="0">
              <a:spcBef>
                <a:spcPct val="0"/>
              </a:spcBef>
              <a:spcAft>
                <a:spcPct val="0"/>
              </a:spcAft>
              <a:defRPr>
                <a:solidFill>
                  <a:schemeClr val="tx1"/>
                </a:solidFill>
                <a:latin typeface="Arial" panose="020B0604020202020204" pitchFamily="34" charset="0"/>
              </a:defRPr>
            </a:lvl9pPr>
          </a:lstStyle>
          <a:p>
            <a:fld id="{82B2583E-D742-475D-B335-6586C8273681}" type="slidenum">
              <a:rPr lang="en-US" altLang="en-US" smtClean="0"/>
              <a:pPr/>
              <a:t>4</a:t>
            </a:fld>
            <a:endParaRPr lang="en-US" altLang="en-US" smtClean="0"/>
          </a:p>
        </p:txBody>
      </p:sp>
    </p:spTree>
    <p:extLst>
      <p:ext uri="{BB962C8B-B14F-4D97-AF65-F5344CB8AC3E}">
        <p14:creationId xmlns:p14="http://schemas.microsoft.com/office/powerpoint/2010/main" xmlns="" val="1330785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p:spPr>
        <p:txBody>
          <a:bodyPr/>
          <a:lstStyle/>
          <a:p>
            <a:r>
              <a:rPr lang="en-US" altLang="en-US" smtClean="0"/>
              <a:t>Financial and WIP sophistication can tell the underwriter a lot about the company and their internal systems. If a contractor is pushing their surety program and the underwriter doesn’t have reliable internal information, this can be tough. A few things the underwriter expects (and some of these are pretty obvious):</a:t>
            </a:r>
          </a:p>
          <a:p>
            <a:r>
              <a:rPr lang="en-US" altLang="en-US" smtClean="0"/>
              <a:t>-Open and closed job schedules: to tell how jobs ended and also, we use these figures to close out bonds</a:t>
            </a:r>
          </a:p>
          <a:p>
            <a:r>
              <a:rPr lang="en-US" altLang="en-US" smtClean="0"/>
              <a:t>-A number of contractors seem to job cost differently so we do want to see OH applied to jobs.</a:t>
            </a:r>
          </a:p>
          <a:p>
            <a:r>
              <a:rPr lang="en-US" altLang="en-US" smtClean="0"/>
              <a:t>-The items coming from the WIP (i.e. Unders and Overs) should match what we are seeing on the balance sheet or income statement.</a:t>
            </a:r>
          </a:p>
          <a:p>
            <a:r>
              <a:rPr lang="en-US" altLang="en-US" smtClean="0"/>
              <a:t>-One of the biggest frustrations is when we get an internal FYE statement and then a few months later we get the CPA statement and these two are night and day. We know there are going to be some modifications but we don’t want to see two completely different statements and different outcomes. Tells us we may not be able to rely on any information the rest of the year until we get the next CPA statement. Example of error in statement that I had to point out.</a:t>
            </a:r>
          </a:p>
        </p:txBody>
      </p:sp>
      <p:sp>
        <p:nvSpPr>
          <p:cNvPr id="23556"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55650" indent="-290513">
              <a:defRPr>
                <a:solidFill>
                  <a:schemeClr val="tx1"/>
                </a:solidFill>
                <a:latin typeface="Arial" panose="020B0604020202020204" pitchFamily="34" charset="0"/>
              </a:defRPr>
            </a:lvl2pPr>
            <a:lvl3pPr marL="1163638" indent="-231775">
              <a:defRPr>
                <a:solidFill>
                  <a:schemeClr val="tx1"/>
                </a:solidFill>
                <a:latin typeface="Arial" panose="020B0604020202020204" pitchFamily="34" charset="0"/>
              </a:defRPr>
            </a:lvl3pPr>
            <a:lvl4pPr marL="1630363" indent="-231775">
              <a:defRPr>
                <a:solidFill>
                  <a:schemeClr val="tx1"/>
                </a:solidFill>
                <a:latin typeface="Arial" panose="020B0604020202020204" pitchFamily="34" charset="0"/>
              </a:defRPr>
            </a:lvl4pPr>
            <a:lvl5pPr marL="2095500" indent="-231775">
              <a:defRPr>
                <a:solidFill>
                  <a:schemeClr val="tx1"/>
                </a:solidFill>
                <a:latin typeface="Arial" panose="020B0604020202020204" pitchFamily="34" charset="0"/>
              </a:defRPr>
            </a:lvl5pPr>
            <a:lvl6pPr marL="2552700" indent="-231775" eaLnBrk="0" fontAlgn="base" hangingPunct="0">
              <a:spcBef>
                <a:spcPct val="0"/>
              </a:spcBef>
              <a:spcAft>
                <a:spcPct val="0"/>
              </a:spcAft>
              <a:defRPr>
                <a:solidFill>
                  <a:schemeClr val="tx1"/>
                </a:solidFill>
                <a:latin typeface="Arial" panose="020B0604020202020204" pitchFamily="34" charset="0"/>
              </a:defRPr>
            </a:lvl6pPr>
            <a:lvl7pPr marL="3009900" indent="-231775" eaLnBrk="0" fontAlgn="base" hangingPunct="0">
              <a:spcBef>
                <a:spcPct val="0"/>
              </a:spcBef>
              <a:spcAft>
                <a:spcPct val="0"/>
              </a:spcAft>
              <a:defRPr>
                <a:solidFill>
                  <a:schemeClr val="tx1"/>
                </a:solidFill>
                <a:latin typeface="Arial" panose="020B0604020202020204" pitchFamily="34" charset="0"/>
              </a:defRPr>
            </a:lvl7pPr>
            <a:lvl8pPr marL="3467100" indent="-231775" eaLnBrk="0" fontAlgn="base" hangingPunct="0">
              <a:spcBef>
                <a:spcPct val="0"/>
              </a:spcBef>
              <a:spcAft>
                <a:spcPct val="0"/>
              </a:spcAft>
              <a:defRPr>
                <a:solidFill>
                  <a:schemeClr val="tx1"/>
                </a:solidFill>
                <a:latin typeface="Arial" panose="020B0604020202020204" pitchFamily="34" charset="0"/>
              </a:defRPr>
            </a:lvl8pPr>
            <a:lvl9pPr marL="3924300" indent="-231775" eaLnBrk="0" fontAlgn="base" hangingPunct="0">
              <a:spcBef>
                <a:spcPct val="0"/>
              </a:spcBef>
              <a:spcAft>
                <a:spcPct val="0"/>
              </a:spcAft>
              <a:defRPr>
                <a:solidFill>
                  <a:schemeClr val="tx1"/>
                </a:solidFill>
                <a:latin typeface="Arial" panose="020B0604020202020204" pitchFamily="34" charset="0"/>
              </a:defRPr>
            </a:lvl9pPr>
          </a:lstStyle>
          <a:p>
            <a:fld id="{5732D01D-906A-4B3B-B87F-CB6992893C36}" type="slidenum">
              <a:rPr lang="en-US" altLang="en-US" smtClean="0"/>
              <a:pPr/>
              <a:t>5</a:t>
            </a:fld>
            <a:endParaRPr lang="en-US" altLang="en-US" smtClean="0"/>
          </a:p>
        </p:txBody>
      </p:sp>
    </p:spTree>
    <p:extLst>
      <p:ext uri="{BB962C8B-B14F-4D97-AF65-F5344CB8AC3E}">
        <p14:creationId xmlns:p14="http://schemas.microsoft.com/office/powerpoint/2010/main" xmlns="" val="2217121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p:spPr>
        <p:txBody>
          <a:bodyPr/>
          <a:lstStyle/>
          <a:p>
            <a:r>
              <a:rPr lang="en-US" altLang="en-US" dirty="0" smtClean="0"/>
              <a:t>-POC on Cost to cost basis. There is a billing basis that some have used in the past as well but here we focus on costs.</a:t>
            </a:r>
          </a:p>
          <a:p>
            <a:r>
              <a:rPr lang="en-US" altLang="en-US" dirty="0" smtClean="0"/>
              <a:t>-Based on estimates still – garbage in, garbage out</a:t>
            </a:r>
          </a:p>
        </p:txBody>
      </p:sp>
      <p:sp>
        <p:nvSpPr>
          <p:cNvPr id="25604"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55650" indent="-290513">
              <a:defRPr>
                <a:solidFill>
                  <a:schemeClr val="tx1"/>
                </a:solidFill>
                <a:latin typeface="Arial" panose="020B0604020202020204" pitchFamily="34" charset="0"/>
              </a:defRPr>
            </a:lvl2pPr>
            <a:lvl3pPr marL="1163638" indent="-231775">
              <a:defRPr>
                <a:solidFill>
                  <a:schemeClr val="tx1"/>
                </a:solidFill>
                <a:latin typeface="Arial" panose="020B0604020202020204" pitchFamily="34" charset="0"/>
              </a:defRPr>
            </a:lvl3pPr>
            <a:lvl4pPr marL="1630363" indent="-231775">
              <a:defRPr>
                <a:solidFill>
                  <a:schemeClr val="tx1"/>
                </a:solidFill>
                <a:latin typeface="Arial" panose="020B0604020202020204" pitchFamily="34" charset="0"/>
              </a:defRPr>
            </a:lvl4pPr>
            <a:lvl5pPr marL="2095500" indent="-231775">
              <a:defRPr>
                <a:solidFill>
                  <a:schemeClr val="tx1"/>
                </a:solidFill>
                <a:latin typeface="Arial" panose="020B0604020202020204" pitchFamily="34" charset="0"/>
              </a:defRPr>
            </a:lvl5pPr>
            <a:lvl6pPr marL="2552700" indent="-231775" eaLnBrk="0" fontAlgn="base" hangingPunct="0">
              <a:spcBef>
                <a:spcPct val="0"/>
              </a:spcBef>
              <a:spcAft>
                <a:spcPct val="0"/>
              </a:spcAft>
              <a:defRPr>
                <a:solidFill>
                  <a:schemeClr val="tx1"/>
                </a:solidFill>
                <a:latin typeface="Arial" panose="020B0604020202020204" pitchFamily="34" charset="0"/>
              </a:defRPr>
            </a:lvl6pPr>
            <a:lvl7pPr marL="3009900" indent="-231775" eaLnBrk="0" fontAlgn="base" hangingPunct="0">
              <a:spcBef>
                <a:spcPct val="0"/>
              </a:spcBef>
              <a:spcAft>
                <a:spcPct val="0"/>
              </a:spcAft>
              <a:defRPr>
                <a:solidFill>
                  <a:schemeClr val="tx1"/>
                </a:solidFill>
                <a:latin typeface="Arial" panose="020B0604020202020204" pitchFamily="34" charset="0"/>
              </a:defRPr>
            </a:lvl7pPr>
            <a:lvl8pPr marL="3467100" indent="-231775" eaLnBrk="0" fontAlgn="base" hangingPunct="0">
              <a:spcBef>
                <a:spcPct val="0"/>
              </a:spcBef>
              <a:spcAft>
                <a:spcPct val="0"/>
              </a:spcAft>
              <a:defRPr>
                <a:solidFill>
                  <a:schemeClr val="tx1"/>
                </a:solidFill>
                <a:latin typeface="Arial" panose="020B0604020202020204" pitchFamily="34" charset="0"/>
              </a:defRPr>
            </a:lvl8pPr>
            <a:lvl9pPr marL="3924300" indent="-231775" eaLnBrk="0" fontAlgn="base" hangingPunct="0">
              <a:spcBef>
                <a:spcPct val="0"/>
              </a:spcBef>
              <a:spcAft>
                <a:spcPct val="0"/>
              </a:spcAft>
              <a:defRPr>
                <a:solidFill>
                  <a:schemeClr val="tx1"/>
                </a:solidFill>
                <a:latin typeface="Arial" panose="020B0604020202020204" pitchFamily="34" charset="0"/>
              </a:defRPr>
            </a:lvl9pPr>
          </a:lstStyle>
          <a:p>
            <a:fld id="{D10C031F-2846-44B7-91F2-3398B8572E45}" type="slidenum">
              <a:rPr lang="en-US" altLang="en-US" smtClean="0"/>
              <a:pPr/>
              <a:t>6</a:t>
            </a:fld>
            <a:endParaRPr lang="en-US" altLang="en-US" smtClean="0"/>
          </a:p>
        </p:txBody>
      </p:sp>
    </p:spTree>
    <p:extLst>
      <p:ext uri="{BB962C8B-B14F-4D97-AF65-F5344CB8AC3E}">
        <p14:creationId xmlns:p14="http://schemas.microsoft.com/office/powerpoint/2010/main" xmlns="" val="2008483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5650" indent="-290513">
              <a:spcBef>
                <a:spcPct val="30000"/>
              </a:spcBef>
              <a:defRPr sz="1200">
                <a:solidFill>
                  <a:schemeClr val="tx1"/>
                </a:solidFill>
                <a:latin typeface="Arial" panose="020B0604020202020204" pitchFamily="34" charset="0"/>
              </a:defRPr>
            </a:lvl2pPr>
            <a:lvl3pPr marL="1163638" indent="-231775">
              <a:spcBef>
                <a:spcPct val="30000"/>
              </a:spcBef>
              <a:defRPr sz="1200">
                <a:solidFill>
                  <a:schemeClr val="tx1"/>
                </a:solidFill>
                <a:latin typeface="Arial" panose="020B0604020202020204" pitchFamily="34" charset="0"/>
              </a:defRPr>
            </a:lvl3pPr>
            <a:lvl4pPr marL="1630363" indent="-231775">
              <a:spcBef>
                <a:spcPct val="30000"/>
              </a:spcBef>
              <a:defRPr sz="1200">
                <a:solidFill>
                  <a:schemeClr val="tx1"/>
                </a:solidFill>
                <a:latin typeface="Arial" panose="020B0604020202020204" pitchFamily="34" charset="0"/>
              </a:defRPr>
            </a:lvl4pPr>
            <a:lvl5pPr marL="2095500" indent="-231775">
              <a:spcBef>
                <a:spcPct val="30000"/>
              </a:spcBef>
              <a:defRPr sz="1200">
                <a:solidFill>
                  <a:schemeClr val="tx1"/>
                </a:solidFill>
                <a:latin typeface="Arial" panose="020B0604020202020204" pitchFamily="34" charset="0"/>
              </a:defRPr>
            </a:lvl5pPr>
            <a:lvl6pPr marL="2552700" indent="-231775" eaLnBrk="0" fontAlgn="base" hangingPunct="0">
              <a:spcBef>
                <a:spcPct val="30000"/>
              </a:spcBef>
              <a:spcAft>
                <a:spcPct val="0"/>
              </a:spcAft>
              <a:defRPr sz="1200">
                <a:solidFill>
                  <a:schemeClr val="tx1"/>
                </a:solidFill>
                <a:latin typeface="Arial" panose="020B0604020202020204" pitchFamily="34" charset="0"/>
              </a:defRPr>
            </a:lvl6pPr>
            <a:lvl7pPr marL="3009900" indent="-231775" eaLnBrk="0" fontAlgn="base" hangingPunct="0">
              <a:spcBef>
                <a:spcPct val="30000"/>
              </a:spcBef>
              <a:spcAft>
                <a:spcPct val="0"/>
              </a:spcAft>
              <a:defRPr sz="1200">
                <a:solidFill>
                  <a:schemeClr val="tx1"/>
                </a:solidFill>
                <a:latin typeface="Arial" panose="020B0604020202020204" pitchFamily="34" charset="0"/>
              </a:defRPr>
            </a:lvl7pPr>
            <a:lvl8pPr marL="3467100" indent="-231775" eaLnBrk="0" fontAlgn="base" hangingPunct="0">
              <a:spcBef>
                <a:spcPct val="30000"/>
              </a:spcBef>
              <a:spcAft>
                <a:spcPct val="0"/>
              </a:spcAft>
              <a:defRPr sz="1200">
                <a:solidFill>
                  <a:schemeClr val="tx1"/>
                </a:solidFill>
                <a:latin typeface="Arial" panose="020B0604020202020204" pitchFamily="34" charset="0"/>
              </a:defRPr>
            </a:lvl8pPr>
            <a:lvl9pPr marL="3924300" indent="-2317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31B3AAC-7F76-4834-98DB-277705CF8ADC}" type="slidenum">
              <a:rPr lang="en-US" altLang="en-US" smtClean="0"/>
              <a:pPr>
                <a:spcBef>
                  <a:spcPct val="0"/>
                </a:spcBef>
              </a:pPr>
              <a:t>7</a:t>
            </a:fld>
            <a:endParaRPr lang="en-US" alt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r>
              <a:rPr lang="en-US" altLang="en-US" smtClean="0"/>
              <a:t>PERCENTAGE OF COMPLETION BASED ON COSTS FORMULA</a:t>
            </a:r>
          </a:p>
          <a:p>
            <a:pPr eaLnBrk="1" hangingPunct="1"/>
            <a:endParaRPr lang="en-US" altLang="en-US" smtClean="0"/>
          </a:p>
          <a:p>
            <a:pPr eaLnBrk="1" hangingPunct="1"/>
            <a:r>
              <a:rPr lang="en-US" altLang="en-US" smtClean="0"/>
              <a:t>STEP 1:  Costs incurred to date DIVIDED by total estimated costs of the project (at completion) EQUALS Percentage of completion</a:t>
            </a:r>
          </a:p>
          <a:p>
            <a:pPr eaLnBrk="1" hangingPunct="1"/>
            <a:endParaRPr lang="en-US" altLang="en-US" smtClean="0"/>
          </a:p>
          <a:p>
            <a:pPr eaLnBrk="1" hangingPunct="1"/>
            <a:r>
              <a:rPr lang="en-US" altLang="en-US" smtClean="0"/>
              <a:t>STEP 2:  % Complete TIMES Contact Price EQUALS Revenue earned to date</a:t>
            </a:r>
          </a:p>
          <a:p>
            <a:pPr eaLnBrk="1" hangingPunct="1"/>
            <a:endParaRPr lang="en-US" altLang="en-US" smtClean="0"/>
          </a:p>
          <a:p>
            <a:pPr eaLnBrk="1" hangingPunct="1"/>
            <a:r>
              <a:rPr lang="en-US" altLang="en-US" smtClean="0"/>
              <a:t>STEP 3:  Revenue Earned LESS cost to date EQUALS Earned profit</a:t>
            </a:r>
          </a:p>
          <a:p>
            <a:pPr eaLnBrk="1" hangingPunct="1"/>
            <a:endParaRPr lang="en-US" altLang="en-US" smtClean="0"/>
          </a:p>
          <a:p>
            <a:pPr eaLnBrk="1" hangingPunct="1"/>
            <a:endParaRPr lang="en-US" altLang="en-US" smtClean="0"/>
          </a:p>
          <a:p>
            <a:pPr eaLnBrk="1" hangingPunct="1"/>
            <a:endParaRPr lang="en-US" altLang="en-US" smtClean="0"/>
          </a:p>
          <a:p>
            <a:pPr eaLnBrk="1" hangingPunct="1"/>
            <a:endParaRPr lang="en-US" altLang="en-US" smtClean="0"/>
          </a:p>
        </p:txBody>
      </p:sp>
    </p:spTree>
    <p:extLst>
      <p:ext uri="{BB962C8B-B14F-4D97-AF65-F5344CB8AC3E}">
        <p14:creationId xmlns:p14="http://schemas.microsoft.com/office/powerpoint/2010/main" xmlns="" val="3550911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5650" indent="-290513">
              <a:spcBef>
                <a:spcPct val="30000"/>
              </a:spcBef>
              <a:defRPr sz="1200">
                <a:solidFill>
                  <a:schemeClr val="tx1"/>
                </a:solidFill>
                <a:latin typeface="Arial" panose="020B0604020202020204" pitchFamily="34" charset="0"/>
              </a:defRPr>
            </a:lvl2pPr>
            <a:lvl3pPr marL="1163638" indent="-231775">
              <a:spcBef>
                <a:spcPct val="30000"/>
              </a:spcBef>
              <a:defRPr sz="1200">
                <a:solidFill>
                  <a:schemeClr val="tx1"/>
                </a:solidFill>
                <a:latin typeface="Arial" panose="020B0604020202020204" pitchFamily="34" charset="0"/>
              </a:defRPr>
            </a:lvl3pPr>
            <a:lvl4pPr marL="1630363" indent="-231775">
              <a:spcBef>
                <a:spcPct val="30000"/>
              </a:spcBef>
              <a:defRPr sz="1200">
                <a:solidFill>
                  <a:schemeClr val="tx1"/>
                </a:solidFill>
                <a:latin typeface="Arial" panose="020B0604020202020204" pitchFamily="34" charset="0"/>
              </a:defRPr>
            </a:lvl4pPr>
            <a:lvl5pPr marL="2095500" indent="-231775">
              <a:spcBef>
                <a:spcPct val="30000"/>
              </a:spcBef>
              <a:defRPr sz="1200">
                <a:solidFill>
                  <a:schemeClr val="tx1"/>
                </a:solidFill>
                <a:latin typeface="Arial" panose="020B0604020202020204" pitchFamily="34" charset="0"/>
              </a:defRPr>
            </a:lvl5pPr>
            <a:lvl6pPr marL="2552700" indent="-231775" eaLnBrk="0" fontAlgn="base" hangingPunct="0">
              <a:spcBef>
                <a:spcPct val="30000"/>
              </a:spcBef>
              <a:spcAft>
                <a:spcPct val="0"/>
              </a:spcAft>
              <a:defRPr sz="1200">
                <a:solidFill>
                  <a:schemeClr val="tx1"/>
                </a:solidFill>
                <a:latin typeface="Arial" panose="020B0604020202020204" pitchFamily="34" charset="0"/>
              </a:defRPr>
            </a:lvl6pPr>
            <a:lvl7pPr marL="3009900" indent="-231775" eaLnBrk="0" fontAlgn="base" hangingPunct="0">
              <a:spcBef>
                <a:spcPct val="30000"/>
              </a:spcBef>
              <a:spcAft>
                <a:spcPct val="0"/>
              </a:spcAft>
              <a:defRPr sz="1200">
                <a:solidFill>
                  <a:schemeClr val="tx1"/>
                </a:solidFill>
                <a:latin typeface="Arial" panose="020B0604020202020204" pitchFamily="34" charset="0"/>
              </a:defRPr>
            </a:lvl7pPr>
            <a:lvl8pPr marL="3467100" indent="-231775" eaLnBrk="0" fontAlgn="base" hangingPunct="0">
              <a:spcBef>
                <a:spcPct val="30000"/>
              </a:spcBef>
              <a:spcAft>
                <a:spcPct val="0"/>
              </a:spcAft>
              <a:defRPr sz="1200">
                <a:solidFill>
                  <a:schemeClr val="tx1"/>
                </a:solidFill>
                <a:latin typeface="Arial" panose="020B0604020202020204" pitchFamily="34" charset="0"/>
              </a:defRPr>
            </a:lvl8pPr>
            <a:lvl9pPr marL="3924300" indent="-2317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73630D3-F286-4EE5-878D-BE92D5A59C85}" type="slidenum">
              <a:rPr lang="en-US" altLang="en-US" smtClean="0"/>
              <a:pPr>
                <a:spcBef>
                  <a:spcPct val="0"/>
                </a:spcBef>
              </a:pPr>
              <a:t>11</a:t>
            </a:fld>
            <a:endParaRPr lang="en-US" alt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pPr marL="231775" indent="-231775" eaLnBrk="1" hangingPunct="1">
              <a:lnSpc>
                <a:spcPct val="80000"/>
              </a:lnSpc>
            </a:pPr>
            <a:r>
              <a:rPr lang="en-US" altLang="en-US" sz="1400" smtClean="0"/>
              <a:t>OVERBILLIINGS</a:t>
            </a:r>
          </a:p>
          <a:p>
            <a:pPr marL="231775" indent="-231775" eaLnBrk="1" hangingPunct="1">
              <a:lnSpc>
                <a:spcPct val="80000"/>
              </a:lnSpc>
            </a:pPr>
            <a:endParaRPr lang="en-US" altLang="en-US" sz="1400" smtClean="0"/>
          </a:p>
          <a:p>
            <a:pPr marL="231775" indent="-231775" eaLnBrk="1" hangingPunct="1">
              <a:lnSpc>
                <a:spcPct val="80000"/>
              </a:lnSpc>
            </a:pPr>
            <a:r>
              <a:rPr lang="en-US" altLang="en-US" sz="1400" smtClean="0"/>
              <a:t>Contractors will often try to bill the owner for more than the costs they have incurred on a project so that they can fund the costs of the project with the owners cash and not the contractors own cash.  </a:t>
            </a:r>
          </a:p>
          <a:p>
            <a:pPr marL="231775" indent="-231775" eaLnBrk="1" hangingPunct="1">
              <a:lnSpc>
                <a:spcPct val="80000"/>
              </a:lnSpc>
            </a:pPr>
            <a:endParaRPr lang="en-US" altLang="en-US" sz="1400" smtClean="0"/>
          </a:p>
          <a:p>
            <a:pPr marL="231775" indent="-231775" eaLnBrk="1" hangingPunct="1">
              <a:lnSpc>
                <a:spcPct val="80000"/>
              </a:lnSpc>
            </a:pPr>
            <a:r>
              <a:rPr lang="en-US" altLang="en-US" sz="1400" smtClean="0"/>
              <a:t>Overbillings do create a liability on the balance sheet that are offset by Cash if the billing(s) has been collected, or an account receivable if the billing has not been collected yet.  </a:t>
            </a:r>
          </a:p>
          <a:p>
            <a:pPr marL="231775" indent="-231775" eaLnBrk="1" hangingPunct="1">
              <a:lnSpc>
                <a:spcPct val="80000"/>
              </a:lnSpc>
            </a:pPr>
            <a:endParaRPr lang="en-US" altLang="en-US" sz="1400" smtClean="0"/>
          </a:p>
          <a:p>
            <a:pPr marL="231775" indent="-231775" eaLnBrk="1" hangingPunct="1">
              <a:lnSpc>
                <a:spcPct val="80000"/>
              </a:lnSpc>
            </a:pPr>
            <a:r>
              <a:rPr lang="en-US" altLang="en-US" sz="1400" smtClean="0"/>
              <a:t>The contractor will have to pay back (use on future project costs) the overbilled amount at some point in the future. </a:t>
            </a:r>
          </a:p>
          <a:p>
            <a:pPr marL="231775" indent="-231775" eaLnBrk="1" hangingPunct="1">
              <a:lnSpc>
                <a:spcPct val="80000"/>
              </a:lnSpc>
            </a:pPr>
            <a:endParaRPr lang="en-US" altLang="en-US" smtClean="0"/>
          </a:p>
          <a:p>
            <a:pPr marL="231775" indent="-231775" eaLnBrk="1" hangingPunct="1">
              <a:lnSpc>
                <a:spcPct val="80000"/>
              </a:lnSpc>
            </a:pPr>
            <a:endParaRPr lang="en-US" altLang="en-US" sz="800" smtClean="0"/>
          </a:p>
          <a:p>
            <a:pPr marL="231775" indent="-231775" eaLnBrk="1" hangingPunct="1">
              <a:lnSpc>
                <a:spcPct val="80000"/>
              </a:lnSpc>
            </a:pPr>
            <a:endParaRPr lang="en-US" altLang="en-US" sz="800" smtClean="0"/>
          </a:p>
        </p:txBody>
      </p:sp>
    </p:spTree>
    <p:extLst>
      <p:ext uri="{BB962C8B-B14F-4D97-AF65-F5344CB8AC3E}">
        <p14:creationId xmlns:p14="http://schemas.microsoft.com/office/powerpoint/2010/main" xmlns="" val="2975112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p:txBody>
          <a:bodyPr/>
          <a:lstStyle/>
          <a:p>
            <a:pPr>
              <a:defRPr/>
            </a:pPr>
            <a:r>
              <a:rPr lang="en-US" altLang="en-US" sz="1400" dirty="0"/>
              <a:t>OVERBILLINGS</a:t>
            </a:r>
          </a:p>
          <a:p>
            <a:pPr>
              <a:defRPr/>
            </a:pPr>
            <a:endParaRPr lang="en-US" altLang="en-US" sz="1400" dirty="0"/>
          </a:p>
          <a:p>
            <a:pPr>
              <a:defRPr/>
            </a:pPr>
            <a:r>
              <a:rPr lang="en-US" altLang="en-US" sz="1400" dirty="0"/>
              <a:t>Discuss the Advantages</a:t>
            </a:r>
          </a:p>
          <a:p>
            <a:pPr marL="174708" indent="-174708">
              <a:spcBef>
                <a:spcPct val="20000"/>
              </a:spcBef>
              <a:buFontTx/>
              <a:buChar char="•"/>
              <a:defRPr/>
            </a:pPr>
            <a:r>
              <a:rPr lang="en-US" altLang="en-US" sz="1400" kern="0" dirty="0">
                <a:solidFill>
                  <a:srgbClr val="000000"/>
                </a:solidFill>
                <a:latin typeface="Arial"/>
              </a:rPr>
              <a:t>Shows good estimating by allowing for front-end loading</a:t>
            </a:r>
          </a:p>
          <a:p>
            <a:pPr marL="174708" indent="-174708">
              <a:spcBef>
                <a:spcPct val="20000"/>
              </a:spcBef>
              <a:buFontTx/>
              <a:buChar char="•"/>
              <a:defRPr/>
            </a:pPr>
            <a:r>
              <a:rPr lang="en-US" altLang="en-US" sz="1400" kern="0" dirty="0">
                <a:solidFill>
                  <a:srgbClr val="000000"/>
                </a:solidFill>
                <a:latin typeface="Arial"/>
              </a:rPr>
              <a:t>Offset to retainage</a:t>
            </a:r>
          </a:p>
          <a:p>
            <a:pPr marL="174708" indent="-174708">
              <a:spcBef>
                <a:spcPct val="20000"/>
              </a:spcBef>
              <a:buFontTx/>
              <a:buChar char="•"/>
              <a:defRPr/>
            </a:pPr>
            <a:r>
              <a:rPr lang="en-US" altLang="en-US" sz="1400" kern="0" dirty="0">
                <a:solidFill>
                  <a:srgbClr val="000000"/>
                </a:solidFill>
                <a:latin typeface="Arial"/>
              </a:rPr>
              <a:t>Owners money finances the job</a:t>
            </a:r>
          </a:p>
          <a:p>
            <a:pPr marL="174708" indent="-174708">
              <a:spcBef>
                <a:spcPct val="20000"/>
              </a:spcBef>
              <a:buFontTx/>
              <a:buChar char="•"/>
              <a:defRPr/>
            </a:pPr>
            <a:r>
              <a:rPr lang="en-US" altLang="en-US" sz="1400" kern="0" dirty="0">
                <a:solidFill>
                  <a:srgbClr val="000000"/>
                </a:solidFill>
                <a:latin typeface="Arial"/>
              </a:rPr>
              <a:t>Protection if owner doesn’t pay</a:t>
            </a:r>
          </a:p>
          <a:p>
            <a:pPr marL="174708" indent="-174708">
              <a:spcBef>
                <a:spcPct val="20000"/>
              </a:spcBef>
              <a:buFontTx/>
              <a:buChar char="•"/>
              <a:defRPr/>
            </a:pPr>
            <a:r>
              <a:rPr lang="en-US" altLang="en-US" sz="1400" kern="0" dirty="0">
                <a:solidFill>
                  <a:srgbClr val="000000"/>
                </a:solidFill>
                <a:latin typeface="Arial"/>
              </a:rPr>
              <a:t>Implies good communications from field to PM to accounting</a:t>
            </a:r>
          </a:p>
          <a:p>
            <a:pPr>
              <a:defRPr/>
            </a:pPr>
            <a:endParaRPr lang="en-US" altLang="en-US" sz="1400" dirty="0"/>
          </a:p>
          <a:p>
            <a:pPr>
              <a:defRPr/>
            </a:pPr>
            <a:r>
              <a:rPr lang="en-US" altLang="en-US" sz="1400" dirty="0"/>
              <a:t>Discuss the Risks</a:t>
            </a:r>
          </a:p>
          <a:p>
            <a:pPr marL="174708" indent="-174708">
              <a:spcBef>
                <a:spcPct val="20000"/>
              </a:spcBef>
              <a:buFontTx/>
              <a:buChar char="•"/>
              <a:defRPr/>
            </a:pPr>
            <a:r>
              <a:rPr lang="en-US" sz="1400" kern="0" dirty="0">
                <a:solidFill>
                  <a:srgbClr val="000000"/>
                </a:solidFill>
                <a:latin typeface="Arial"/>
              </a:rPr>
              <a:t>Develops job borrow</a:t>
            </a:r>
          </a:p>
          <a:p>
            <a:pPr marL="174708" indent="-174708">
              <a:spcBef>
                <a:spcPct val="20000"/>
              </a:spcBef>
              <a:buFontTx/>
              <a:buChar char="•"/>
              <a:defRPr/>
            </a:pPr>
            <a:r>
              <a:rPr lang="en-US" sz="1400" kern="0" dirty="0">
                <a:solidFill>
                  <a:srgbClr val="000000"/>
                </a:solidFill>
                <a:latin typeface="Arial"/>
              </a:rPr>
              <a:t>When collected inflates cash</a:t>
            </a:r>
          </a:p>
          <a:p>
            <a:pPr marL="174708" indent="-174708">
              <a:spcBef>
                <a:spcPct val="20000"/>
              </a:spcBef>
              <a:buFontTx/>
              <a:buChar char="•"/>
              <a:defRPr/>
            </a:pPr>
            <a:r>
              <a:rPr lang="en-US" sz="1400" kern="0" dirty="0">
                <a:solidFill>
                  <a:srgbClr val="000000"/>
                </a:solidFill>
                <a:latin typeface="Arial"/>
              </a:rPr>
              <a:t>Could apply to other jobs or fixed asset purchases</a:t>
            </a:r>
          </a:p>
          <a:p>
            <a:pPr marL="174708" indent="-174708">
              <a:spcBef>
                <a:spcPct val="20000"/>
              </a:spcBef>
              <a:buFontTx/>
              <a:buChar char="•"/>
              <a:defRPr/>
            </a:pPr>
            <a:r>
              <a:rPr lang="en-US" sz="1400" kern="0" dirty="0">
                <a:solidFill>
                  <a:srgbClr val="000000"/>
                </a:solidFill>
                <a:latin typeface="Arial"/>
              </a:rPr>
              <a:t>Minimizes future cashflow</a:t>
            </a:r>
          </a:p>
        </p:txBody>
      </p:sp>
      <p:sp>
        <p:nvSpPr>
          <p:cNvPr id="37892" name="Slide Number Placehold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5650" indent="-290513">
              <a:spcBef>
                <a:spcPct val="30000"/>
              </a:spcBef>
              <a:defRPr sz="1200">
                <a:solidFill>
                  <a:schemeClr val="tx1"/>
                </a:solidFill>
                <a:latin typeface="Arial" panose="020B0604020202020204" pitchFamily="34" charset="0"/>
              </a:defRPr>
            </a:lvl2pPr>
            <a:lvl3pPr marL="1163638" indent="-231775">
              <a:spcBef>
                <a:spcPct val="30000"/>
              </a:spcBef>
              <a:defRPr sz="1200">
                <a:solidFill>
                  <a:schemeClr val="tx1"/>
                </a:solidFill>
                <a:latin typeface="Arial" panose="020B0604020202020204" pitchFamily="34" charset="0"/>
              </a:defRPr>
            </a:lvl3pPr>
            <a:lvl4pPr marL="1630363" indent="-231775">
              <a:spcBef>
                <a:spcPct val="30000"/>
              </a:spcBef>
              <a:defRPr sz="1200">
                <a:solidFill>
                  <a:schemeClr val="tx1"/>
                </a:solidFill>
                <a:latin typeface="Arial" panose="020B0604020202020204" pitchFamily="34" charset="0"/>
              </a:defRPr>
            </a:lvl4pPr>
            <a:lvl5pPr marL="2095500" indent="-231775">
              <a:spcBef>
                <a:spcPct val="30000"/>
              </a:spcBef>
              <a:defRPr sz="1200">
                <a:solidFill>
                  <a:schemeClr val="tx1"/>
                </a:solidFill>
                <a:latin typeface="Arial" panose="020B0604020202020204" pitchFamily="34" charset="0"/>
              </a:defRPr>
            </a:lvl5pPr>
            <a:lvl6pPr marL="2552700" indent="-231775" eaLnBrk="0" fontAlgn="base" hangingPunct="0">
              <a:spcBef>
                <a:spcPct val="30000"/>
              </a:spcBef>
              <a:spcAft>
                <a:spcPct val="0"/>
              </a:spcAft>
              <a:defRPr sz="1200">
                <a:solidFill>
                  <a:schemeClr val="tx1"/>
                </a:solidFill>
                <a:latin typeface="Arial" panose="020B0604020202020204" pitchFamily="34" charset="0"/>
              </a:defRPr>
            </a:lvl6pPr>
            <a:lvl7pPr marL="3009900" indent="-231775" eaLnBrk="0" fontAlgn="base" hangingPunct="0">
              <a:spcBef>
                <a:spcPct val="30000"/>
              </a:spcBef>
              <a:spcAft>
                <a:spcPct val="0"/>
              </a:spcAft>
              <a:defRPr sz="1200">
                <a:solidFill>
                  <a:schemeClr val="tx1"/>
                </a:solidFill>
                <a:latin typeface="Arial" panose="020B0604020202020204" pitchFamily="34" charset="0"/>
              </a:defRPr>
            </a:lvl7pPr>
            <a:lvl8pPr marL="3467100" indent="-231775" eaLnBrk="0" fontAlgn="base" hangingPunct="0">
              <a:spcBef>
                <a:spcPct val="30000"/>
              </a:spcBef>
              <a:spcAft>
                <a:spcPct val="0"/>
              </a:spcAft>
              <a:defRPr sz="1200">
                <a:solidFill>
                  <a:schemeClr val="tx1"/>
                </a:solidFill>
                <a:latin typeface="Arial" panose="020B0604020202020204" pitchFamily="34" charset="0"/>
              </a:defRPr>
            </a:lvl8pPr>
            <a:lvl9pPr marL="3924300" indent="-2317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A2135D2-0252-4DDE-B89F-D79D8589F8D9}" type="slidenum">
              <a:rPr lang="en-US" altLang="en-US" smtClean="0"/>
              <a:pPr>
                <a:spcBef>
                  <a:spcPct val="0"/>
                </a:spcBef>
              </a:pPr>
              <a:t>12</a:t>
            </a:fld>
            <a:endParaRPr lang="en-US" altLang="en-US" smtClean="0"/>
          </a:p>
        </p:txBody>
      </p:sp>
    </p:spTree>
    <p:extLst>
      <p:ext uri="{BB962C8B-B14F-4D97-AF65-F5344CB8AC3E}">
        <p14:creationId xmlns:p14="http://schemas.microsoft.com/office/powerpoint/2010/main" xmlns="" val="2474481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55650" indent="-290513">
              <a:spcBef>
                <a:spcPct val="30000"/>
              </a:spcBef>
              <a:defRPr sz="1200">
                <a:solidFill>
                  <a:schemeClr val="tx1"/>
                </a:solidFill>
                <a:latin typeface="Arial" panose="020B0604020202020204" pitchFamily="34" charset="0"/>
              </a:defRPr>
            </a:lvl2pPr>
            <a:lvl3pPr marL="1163638" indent="-231775">
              <a:spcBef>
                <a:spcPct val="30000"/>
              </a:spcBef>
              <a:defRPr sz="1200">
                <a:solidFill>
                  <a:schemeClr val="tx1"/>
                </a:solidFill>
                <a:latin typeface="Arial" panose="020B0604020202020204" pitchFamily="34" charset="0"/>
              </a:defRPr>
            </a:lvl3pPr>
            <a:lvl4pPr marL="1630363" indent="-231775">
              <a:spcBef>
                <a:spcPct val="30000"/>
              </a:spcBef>
              <a:defRPr sz="1200">
                <a:solidFill>
                  <a:schemeClr val="tx1"/>
                </a:solidFill>
                <a:latin typeface="Arial" panose="020B0604020202020204" pitchFamily="34" charset="0"/>
              </a:defRPr>
            </a:lvl4pPr>
            <a:lvl5pPr marL="2095500" indent="-231775">
              <a:spcBef>
                <a:spcPct val="30000"/>
              </a:spcBef>
              <a:defRPr sz="1200">
                <a:solidFill>
                  <a:schemeClr val="tx1"/>
                </a:solidFill>
                <a:latin typeface="Arial" panose="020B0604020202020204" pitchFamily="34" charset="0"/>
              </a:defRPr>
            </a:lvl5pPr>
            <a:lvl6pPr marL="2552700" indent="-231775" eaLnBrk="0" fontAlgn="base" hangingPunct="0">
              <a:spcBef>
                <a:spcPct val="30000"/>
              </a:spcBef>
              <a:spcAft>
                <a:spcPct val="0"/>
              </a:spcAft>
              <a:defRPr sz="1200">
                <a:solidFill>
                  <a:schemeClr val="tx1"/>
                </a:solidFill>
                <a:latin typeface="Arial" panose="020B0604020202020204" pitchFamily="34" charset="0"/>
              </a:defRPr>
            </a:lvl6pPr>
            <a:lvl7pPr marL="3009900" indent="-231775" eaLnBrk="0" fontAlgn="base" hangingPunct="0">
              <a:spcBef>
                <a:spcPct val="30000"/>
              </a:spcBef>
              <a:spcAft>
                <a:spcPct val="0"/>
              </a:spcAft>
              <a:defRPr sz="1200">
                <a:solidFill>
                  <a:schemeClr val="tx1"/>
                </a:solidFill>
                <a:latin typeface="Arial" panose="020B0604020202020204" pitchFamily="34" charset="0"/>
              </a:defRPr>
            </a:lvl7pPr>
            <a:lvl8pPr marL="3467100" indent="-231775" eaLnBrk="0" fontAlgn="base" hangingPunct="0">
              <a:spcBef>
                <a:spcPct val="30000"/>
              </a:spcBef>
              <a:spcAft>
                <a:spcPct val="0"/>
              </a:spcAft>
              <a:defRPr sz="1200">
                <a:solidFill>
                  <a:schemeClr val="tx1"/>
                </a:solidFill>
                <a:latin typeface="Arial" panose="020B0604020202020204" pitchFamily="34" charset="0"/>
              </a:defRPr>
            </a:lvl8pPr>
            <a:lvl9pPr marL="3924300" indent="-231775"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6436A1A-0355-4529-ABF8-3D18F69907F2}" type="slidenum">
              <a:rPr lang="en-US" altLang="en-US" smtClean="0"/>
              <a:pPr>
                <a:spcBef>
                  <a:spcPct val="0"/>
                </a:spcBef>
              </a:pPr>
              <a:t>14</a:t>
            </a:fld>
            <a:endParaRPr lang="en-US" alt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marL="231775" indent="-231775" eaLnBrk="1" hangingPunct="1">
              <a:lnSpc>
                <a:spcPct val="80000"/>
              </a:lnSpc>
            </a:pPr>
            <a:r>
              <a:rPr lang="en-US" altLang="en-US" dirty="0" smtClean="0"/>
              <a:t>UNDERBILLINGS</a:t>
            </a:r>
          </a:p>
          <a:p>
            <a:pPr marL="231775" indent="-231775" eaLnBrk="1" hangingPunct="1">
              <a:lnSpc>
                <a:spcPct val="80000"/>
              </a:lnSpc>
            </a:pPr>
            <a:endParaRPr lang="en-US" altLang="en-US" dirty="0" smtClean="0"/>
          </a:p>
          <a:p>
            <a:pPr marL="231775" indent="-231775" eaLnBrk="1" hangingPunct="1">
              <a:lnSpc>
                <a:spcPct val="80000"/>
              </a:lnSpc>
            </a:pPr>
            <a:r>
              <a:rPr lang="en-US" altLang="en-US" dirty="0" smtClean="0"/>
              <a:t>There are some reasons a contract may carry an underbillings for a period of time but then correct itself, such as:</a:t>
            </a:r>
          </a:p>
          <a:p>
            <a:pPr marL="231775" indent="-231775" eaLnBrk="1" hangingPunct="1">
              <a:lnSpc>
                <a:spcPct val="80000"/>
              </a:lnSpc>
              <a:buFontTx/>
              <a:buChar char="•"/>
            </a:pPr>
            <a:r>
              <a:rPr lang="en-US" altLang="en-US" dirty="0" smtClean="0"/>
              <a:t>Mobilization or upfront costs of a project. </a:t>
            </a:r>
          </a:p>
          <a:p>
            <a:pPr marL="231775" indent="-231775" eaLnBrk="1" hangingPunct="1">
              <a:lnSpc>
                <a:spcPct val="80000"/>
              </a:lnSpc>
              <a:buFontTx/>
              <a:buChar char="•"/>
            </a:pPr>
            <a:r>
              <a:rPr lang="en-US" altLang="en-US" dirty="0" smtClean="0"/>
              <a:t>Pending change order that has not been approved and therefore can not  be billed for yet. </a:t>
            </a:r>
          </a:p>
          <a:p>
            <a:pPr marL="231775" indent="-231775" eaLnBrk="1" hangingPunct="1">
              <a:lnSpc>
                <a:spcPct val="80000"/>
              </a:lnSpc>
              <a:buFontTx/>
              <a:buChar char="•"/>
            </a:pPr>
            <a:r>
              <a:rPr lang="en-US" altLang="en-US" dirty="0" smtClean="0"/>
              <a:t>A timing differences.</a:t>
            </a:r>
          </a:p>
          <a:p>
            <a:pPr marL="231775" indent="-231775" eaLnBrk="1" hangingPunct="1">
              <a:lnSpc>
                <a:spcPct val="80000"/>
              </a:lnSpc>
              <a:buFontTx/>
              <a:buChar char="•"/>
            </a:pPr>
            <a:endParaRPr lang="en-US" altLang="en-US" dirty="0" smtClean="0"/>
          </a:p>
          <a:p>
            <a:pPr marL="231775" indent="-231775" eaLnBrk="1" hangingPunct="1">
              <a:lnSpc>
                <a:spcPct val="80000"/>
              </a:lnSpc>
            </a:pPr>
            <a:r>
              <a:rPr lang="en-US" altLang="en-US" dirty="0" smtClean="0"/>
              <a:t>These scenarios represent a delay in the contractor being reimbursed for their incurred costs and collection of earned profit.  Not only have they not collected this cash, but they haven’t even billed for it yet.  This delay has a negative effect on cash flow. </a:t>
            </a:r>
          </a:p>
          <a:p>
            <a:pPr marL="231775" indent="-231775" eaLnBrk="1" hangingPunct="1">
              <a:lnSpc>
                <a:spcPct val="80000"/>
              </a:lnSpc>
            </a:pPr>
            <a:endParaRPr lang="en-US" altLang="en-US" dirty="0" smtClean="0"/>
          </a:p>
          <a:p>
            <a:pPr marL="231775" indent="-231775" eaLnBrk="1" hangingPunct="1">
              <a:lnSpc>
                <a:spcPct val="80000"/>
              </a:lnSpc>
            </a:pPr>
            <a:r>
              <a:rPr lang="en-US" altLang="en-US" dirty="0" smtClean="0"/>
              <a:t>However, there is one very common reason for a project to be </a:t>
            </a:r>
            <a:r>
              <a:rPr lang="en-US" altLang="en-US" dirty="0" err="1" smtClean="0"/>
              <a:t>underbilled</a:t>
            </a:r>
            <a:r>
              <a:rPr lang="en-US" altLang="en-US" dirty="0" smtClean="0"/>
              <a:t> that does not correct itself and in turn has negative affect on the projects performance.  </a:t>
            </a:r>
          </a:p>
          <a:p>
            <a:pPr marL="231775" indent="-231775" eaLnBrk="1" hangingPunct="1">
              <a:lnSpc>
                <a:spcPct val="80000"/>
              </a:lnSpc>
              <a:buFontTx/>
              <a:buChar char="•"/>
            </a:pPr>
            <a:r>
              <a:rPr lang="en-US" altLang="en-US" dirty="0" smtClean="0"/>
              <a:t>Underbillings can be a precursor to subsequent recognition of cost overruns on the project, resulting in reduction in estimated GP.  In this scenario, the UB, an asset, is retrospectively considered to have had no value. </a:t>
            </a:r>
          </a:p>
          <a:p>
            <a:pPr marL="231775" indent="-231775" eaLnBrk="1" hangingPunct="1">
              <a:lnSpc>
                <a:spcPct val="80000"/>
              </a:lnSpc>
              <a:buFontTx/>
              <a:buChar char="•"/>
            </a:pPr>
            <a:r>
              <a:rPr lang="en-US" altLang="en-US" dirty="0" smtClean="0"/>
              <a:t>When the lower profit estimates are recognized it is called Profit Fade.</a:t>
            </a:r>
          </a:p>
        </p:txBody>
      </p:sp>
    </p:spTree>
    <p:extLst>
      <p:ext uri="{BB962C8B-B14F-4D97-AF65-F5344CB8AC3E}">
        <p14:creationId xmlns:p14="http://schemas.microsoft.com/office/powerpoint/2010/main" xmlns="" val="2801142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690420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766307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xmlns="" val="4007273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4240736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502515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91413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25040510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79817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98438"/>
            <a:ext cx="10972800" cy="7429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04775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04775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
          <p:cNvSpPr>
            <a:spLocks noGrp="1" noChangeArrowheads="1"/>
          </p:cNvSpPr>
          <p:nvPr>
            <p:ph type="sldNum" sz="quarter" idx="11"/>
          </p:nvPr>
        </p:nvSpPr>
        <p:spPr>
          <a:ln/>
        </p:spPr>
        <p:txBody>
          <a:bodyPr/>
          <a:lstStyle>
            <a:lvl1pPr>
              <a:defRPr/>
            </a:lvl1pPr>
          </a:lstStyle>
          <a:p>
            <a:pPr>
              <a:defRPr/>
            </a:pPr>
            <a:fld id="{A1469557-0733-4716-9200-CC71703E69FE}" type="slidenum">
              <a:rPr lang="en-US" altLang="en-US"/>
              <a:pPr>
                <a:defRPr/>
              </a:pPr>
              <a:t>‹#›</a:t>
            </a:fld>
            <a:endParaRPr lang="en-US" altLang="en-US"/>
          </a:p>
        </p:txBody>
      </p:sp>
    </p:spTree>
    <p:extLst>
      <p:ext uri="{BB962C8B-B14F-4D97-AF65-F5344CB8AC3E}">
        <p14:creationId xmlns:p14="http://schemas.microsoft.com/office/powerpoint/2010/main" xmlns="" val="39851421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160326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3659713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94F1ED-49AD-4B07-B789-B633D4DE2A1E}" type="datetimeFigureOut">
              <a:rPr lang="en-US" smtClean="0"/>
              <a:pPr/>
              <a:t>9/20/2018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974753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94F1ED-49AD-4B07-B789-B633D4DE2A1E}" type="datetimeFigureOut">
              <a:rPr lang="en-US" smtClean="0"/>
              <a:pPr/>
              <a:t>9/20/2018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129612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94F1ED-49AD-4B07-B789-B633D4DE2A1E}" type="datetimeFigureOut">
              <a:rPr lang="en-US" smtClean="0"/>
              <a:pPr/>
              <a:t>9/20/2018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4075230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94F1ED-49AD-4B07-B789-B633D4DE2A1E}" type="datetimeFigureOut">
              <a:rPr lang="en-US" smtClean="0"/>
              <a:pPr/>
              <a:t>9/20/2018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721777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94F1ED-49AD-4B07-B789-B633D4DE2A1E}" type="datetimeFigureOut">
              <a:rPr lang="en-US" smtClean="0"/>
              <a:pPr/>
              <a:t>9/20/2018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2148756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E94F1ED-49AD-4B07-B789-B633D4DE2A1E}" type="datetimeFigureOut">
              <a:rPr lang="en-US" smtClean="0"/>
              <a:pPr/>
              <a:t>9/20/2018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3706918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E94F1ED-49AD-4B07-B789-B633D4DE2A1E}" type="datetimeFigureOut">
              <a:rPr lang="en-US" smtClean="0"/>
              <a:pPr/>
              <a:t>9/20/2018</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27871363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B6F86B-2627-4D94-96B8-477995654B23}"/>
              </a:ext>
            </a:extLst>
          </p:cNvPr>
          <p:cNvSpPr>
            <a:spLocks noGrp="1"/>
          </p:cNvSpPr>
          <p:nvPr>
            <p:ph type="ctrTitle"/>
          </p:nvPr>
        </p:nvSpPr>
        <p:spPr>
          <a:xfrm>
            <a:off x="1507067" y="390677"/>
            <a:ext cx="7766936" cy="1096899"/>
          </a:xfrm>
        </p:spPr>
        <p:txBody>
          <a:bodyPr/>
          <a:lstStyle/>
          <a:p>
            <a:pPr algn="ctr"/>
            <a:r>
              <a:rPr lang="en-US" dirty="0">
                <a:solidFill>
                  <a:schemeClr val="accent6">
                    <a:lumMod val="75000"/>
                  </a:schemeClr>
                </a:solidFill>
                <a:latin typeface="Arial Rounded MT Bold" panose="020F0704030504030204" pitchFamily="34" charset="0"/>
              </a:rPr>
              <a:t>CFMA Rocky Mountain</a:t>
            </a:r>
          </a:p>
        </p:txBody>
      </p:sp>
      <p:sp>
        <p:nvSpPr>
          <p:cNvPr id="3" name="Subtitle 2">
            <a:extLst>
              <a:ext uri="{FF2B5EF4-FFF2-40B4-BE49-F238E27FC236}">
                <a16:creationId xmlns:a16="http://schemas.microsoft.com/office/drawing/2014/main" xmlns="" id="{E4F1E042-BC39-4E3C-BF08-F43813BE7E84}"/>
              </a:ext>
            </a:extLst>
          </p:cNvPr>
          <p:cNvSpPr>
            <a:spLocks noGrp="1"/>
          </p:cNvSpPr>
          <p:nvPr>
            <p:ph type="subTitle" idx="1"/>
          </p:nvPr>
        </p:nvSpPr>
        <p:spPr>
          <a:xfrm>
            <a:off x="7594893" y="5683691"/>
            <a:ext cx="3790938" cy="1096899"/>
          </a:xfrm>
        </p:spPr>
        <p:txBody>
          <a:bodyPr>
            <a:normAutofit fontScale="85000" lnSpcReduction="10000"/>
          </a:bodyPr>
          <a:lstStyle/>
          <a:p>
            <a:pPr algn="ctr"/>
            <a:r>
              <a:rPr lang="en-US" dirty="0">
                <a:solidFill>
                  <a:schemeClr val="tx1"/>
                </a:solidFill>
              </a:rPr>
              <a:t>Wi-Fi Network Login</a:t>
            </a:r>
          </a:p>
          <a:p>
            <a:pPr algn="l"/>
            <a:r>
              <a:rPr lang="en-US" dirty="0">
                <a:solidFill>
                  <a:schemeClr val="tx1"/>
                </a:solidFill>
              </a:rPr>
              <a:t>Network Name: </a:t>
            </a:r>
            <a:r>
              <a:rPr lang="en-US" dirty="0" err="1">
                <a:solidFill>
                  <a:schemeClr val="tx1"/>
                </a:solidFill>
              </a:rPr>
              <a:t>Ritz_Carlton</a:t>
            </a:r>
            <a:r>
              <a:rPr lang="en-US" dirty="0">
                <a:solidFill>
                  <a:schemeClr val="tx1"/>
                </a:solidFill>
              </a:rPr>
              <a:t> Conference</a:t>
            </a:r>
          </a:p>
          <a:p>
            <a:pPr algn="l"/>
            <a:r>
              <a:rPr lang="en-US" dirty="0">
                <a:solidFill>
                  <a:schemeClr val="tx1"/>
                </a:solidFill>
              </a:rPr>
              <a:t>Password: B2WSoftware</a:t>
            </a:r>
          </a:p>
          <a:p>
            <a:pPr algn="l"/>
            <a:endParaRPr lang="en-US" dirty="0">
              <a:solidFill>
                <a:schemeClr val="tx1"/>
              </a:solidFill>
            </a:endParaRPr>
          </a:p>
        </p:txBody>
      </p:sp>
      <p:sp>
        <p:nvSpPr>
          <p:cNvPr id="4" name="TextBox 3">
            <a:extLst>
              <a:ext uri="{FF2B5EF4-FFF2-40B4-BE49-F238E27FC236}">
                <a16:creationId xmlns:a16="http://schemas.microsoft.com/office/drawing/2014/main" xmlns="" id="{F670EE50-500C-463F-9CAF-2FDC753D7822}"/>
              </a:ext>
            </a:extLst>
          </p:cNvPr>
          <p:cNvSpPr txBox="1"/>
          <p:nvPr/>
        </p:nvSpPr>
        <p:spPr>
          <a:xfrm>
            <a:off x="3186177" y="1872343"/>
            <a:ext cx="4408715" cy="369332"/>
          </a:xfrm>
          <a:prstGeom prst="rect">
            <a:avLst/>
          </a:prstGeom>
          <a:noFill/>
        </p:spPr>
        <p:txBody>
          <a:bodyPr wrap="square" rtlCol="0">
            <a:spAutoFit/>
          </a:bodyPr>
          <a:lstStyle/>
          <a:p>
            <a:pPr algn="ctr"/>
            <a:r>
              <a:rPr lang="en-US" dirty="0">
                <a:solidFill>
                  <a:schemeClr val="accent6">
                    <a:lumMod val="75000"/>
                  </a:schemeClr>
                </a:solidFill>
              </a:rPr>
              <a:t>Principle Sponsors</a:t>
            </a:r>
          </a:p>
        </p:txBody>
      </p:sp>
      <p:pic>
        <p:nvPicPr>
          <p:cNvPr id="6" name="Picture 5">
            <a:extLst>
              <a:ext uri="{FF2B5EF4-FFF2-40B4-BE49-F238E27FC236}">
                <a16:creationId xmlns:a16="http://schemas.microsoft.com/office/drawing/2014/main" xmlns="" id="{23C54068-86AB-4463-8140-4F9D0279072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399934" y="4415723"/>
            <a:ext cx="1981200" cy="1267968"/>
          </a:xfrm>
          <a:prstGeom prst="rect">
            <a:avLst/>
          </a:prstGeom>
        </p:spPr>
      </p:pic>
      <p:pic>
        <p:nvPicPr>
          <p:cNvPr id="8" name="Picture 7" descr="A picture containing clipart&#10;&#10;Description generated with very high confidence">
            <a:extLst>
              <a:ext uri="{FF2B5EF4-FFF2-40B4-BE49-F238E27FC236}">
                <a16:creationId xmlns:a16="http://schemas.microsoft.com/office/drawing/2014/main" xmlns="" id="{8D95B9C2-6378-4F0E-BF09-A029AA31B3B9}"/>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65090" y="2598364"/>
            <a:ext cx="4650888" cy="1460670"/>
          </a:xfrm>
          <a:prstGeom prst="rect">
            <a:avLst/>
          </a:prstGeom>
        </p:spPr>
      </p:pic>
      <p:sp>
        <p:nvSpPr>
          <p:cNvPr id="9" name="TextBox 8">
            <a:extLst>
              <a:ext uri="{FF2B5EF4-FFF2-40B4-BE49-F238E27FC236}">
                <a16:creationId xmlns:a16="http://schemas.microsoft.com/office/drawing/2014/main" xmlns="" id="{2C0C429D-DF59-4B7D-A3DC-A50568BE8EE6}"/>
              </a:ext>
            </a:extLst>
          </p:cNvPr>
          <p:cNvSpPr txBox="1"/>
          <p:nvPr/>
        </p:nvSpPr>
        <p:spPr>
          <a:xfrm>
            <a:off x="283029" y="6063343"/>
            <a:ext cx="2351314" cy="369332"/>
          </a:xfrm>
          <a:prstGeom prst="rect">
            <a:avLst/>
          </a:prstGeom>
          <a:noFill/>
        </p:spPr>
        <p:txBody>
          <a:bodyPr wrap="square" rtlCol="0">
            <a:spAutoFit/>
          </a:bodyPr>
          <a:lstStyle/>
          <a:p>
            <a:r>
              <a:rPr lang="en-US"/>
              <a:t>#CFMARM2018</a:t>
            </a:r>
            <a:endParaRPr lang="en-US" dirty="0"/>
          </a:p>
        </p:txBody>
      </p:sp>
    </p:spTree>
    <p:extLst>
      <p:ext uri="{BB962C8B-B14F-4D97-AF65-F5344CB8AC3E}">
        <p14:creationId xmlns:p14="http://schemas.microsoft.com/office/powerpoint/2010/main" xmlns="" val="15787281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outerShdw blurRad="38100" dist="38100" dir="2700000" algn="tl">
                    <a:srgbClr val="C0C0C0"/>
                  </a:outerShdw>
                </a:effectLst>
              </a:rPr>
              <a:t>Timeline Analysis – </a:t>
            </a:r>
            <a:br>
              <a:rPr lang="en-US" b="1" dirty="0">
                <a:effectLst>
                  <a:outerShdw blurRad="38100" dist="38100" dir="2700000" algn="tl">
                    <a:srgbClr val="C0C0C0"/>
                  </a:outerShdw>
                </a:effectLst>
              </a:rPr>
            </a:br>
            <a:r>
              <a:rPr lang="en-US" b="1" dirty="0">
                <a:effectLst>
                  <a:outerShdw blurRad="38100" dist="38100" dir="2700000" algn="tl">
                    <a:srgbClr val="C0C0C0"/>
                  </a:outerShdw>
                </a:effectLst>
              </a:rPr>
              <a:t>What is it </a:t>
            </a:r>
            <a:r>
              <a:rPr lang="en-US" b="1" dirty="0" smtClean="0">
                <a:effectLst>
                  <a:outerShdw blurRad="38100" dist="38100" dir="2700000" algn="tl">
                    <a:srgbClr val="C0C0C0"/>
                  </a:outerShdw>
                </a:effectLst>
              </a:rPr>
              <a:t>Telling </a:t>
            </a:r>
            <a:r>
              <a:rPr lang="en-US" b="1" dirty="0">
                <a:effectLst>
                  <a:outerShdw blurRad="38100" dist="38100" dir="2700000" algn="tl">
                    <a:srgbClr val="C0C0C0"/>
                  </a:outerShdw>
                </a:effectLst>
              </a:rPr>
              <a:t>us? </a:t>
            </a:r>
            <a:endParaRPr lang="en-US" dirty="0"/>
          </a:p>
        </p:txBody>
      </p:sp>
      <p:pic>
        <p:nvPicPr>
          <p:cNvPr id="4" name="Picture 3"/>
          <p:cNvPicPr>
            <a:picLocks noChangeAspect="1"/>
          </p:cNvPicPr>
          <p:nvPr/>
        </p:nvPicPr>
        <p:blipFill>
          <a:blip r:embed="rId2" cstate="print"/>
          <a:stretch>
            <a:fillRect/>
          </a:stretch>
        </p:blipFill>
        <p:spPr>
          <a:xfrm>
            <a:off x="677333" y="1930399"/>
            <a:ext cx="7478126" cy="4137584"/>
          </a:xfrm>
          <a:prstGeom prst="rect">
            <a:avLst/>
          </a:prstGeom>
        </p:spPr>
      </p:pic>
    </p:spTree>
    <p:extLst>
      <p:ext uri="{BB962C8B-B14F-4D97-AF65-F5344CB8AC3E}">
        <p14:creationId xmlns:p14="http://schemas.microsoft.com/office/powerpoint/2010/main" xmlns="" val="27511618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9" name="Picture 2" descr="thumbs up"/>
          <p:cNvPicPr>
            <a:picLocks noGrp="1" noChangeAspect="1" noChangeArrowheads="1"/>
          </p:cNvPicPr>
          <p:nvPr>
            <p:ph sz="half" idx="2"/>
          </p:nvPr>
        </p:nvPicPr>
        <p:blipFill>
          <a:blip r:embed="rId3" cstate="print">
            <a:extLst>
              <a:ext uri="{28A0092B-C50C-407E-A947-70E740481C1C}">
                <a14:useLocalDpi xmlns:a14="http://schemas.microsoft.com/office/drawing/2010/main" xmlns="" val="0"/>
              </a:ext>
            </a:extLst>
          </a:blip>
          <a:srcRect/>
          <a:stretch>
            <a:fillRect/>
          </a:stretch>
        </p:blipFill>
        <p:spPr>
          <a:xfrm>
            <a:off x="6220341" y="1419687"/>
            <a:ext cx="2981325" cy="41433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34499" name="Rectangle 3"/>
          <p:cNvSpPr>
            <a:spLocks noGrp="1" noChangeArrowheads="1"/>
          </p:cNvSpPr>
          <p:nvPr>
            <p:ph type="title"/>
          </p:nvPr>
        </p:nvSpPr>
        <p:spPr>
          <a:xfrm>
            <a:off x="609600" y="387909"/>
            <a:ext cx="10972800" cy="742950"/>
          </a:xfrm>
        </p:spPr>
        <p:txBody>
          <a:bodyPr/>
          <a:lstStyle/>
          <a:p>
            <a:pPr eaLnBrk="1" hangingPunct="1">
              <a:defRPr/>
            </a:pPr>
            <a:r>
              <a:rPr lang="en-US" b="1" dirty="0" smtClean="0">
                <a:effectLst>
                  <a:outerShdw blurRad="38100" dist="38100" dir="2700000" algn="tl">
                    <a:srgbClr val="C0C0C0"/>
                  </a:outerShdw>
                </a:effectLst>
              </a:rPr>
              <a:t>Overbillings</a:t>
            </a:r>
          </a:p>
        </p:txBody>
      </p:sp>
      <p:sp>
        <p:nvSpPr>
          <p:cNvPr id="234500" name="Rectangle 4"/>
          <p:cNvSpPr>
            <a:spLocks noGrp="1" noChangeArrowheads="1"/>
          </p:cNvSpPr>
          <p:nvPr>
            <p:ph type="body" sz="half" idx="1"/>
          </p:nvPr>
        </p:nvSpPr>
        <p:spPr>
          <a:xfrm>
            <a:off x="774358" y="1047750"/>
            <a:ext cx="5247502" cy="5200650"/>
          </a:xfrm>
        </p:spPr>
        <p:txBody>
          <a:bodyPr/>
          <a:lstStyle/>
          <a:p>
            <a:pPr eaLnBrk="1" hangingPunct="1">
              <a:buFontTx/>
              <a:buNone/>
            </a:pPr>
            <a:endParaRPr lang="en-US" altLang="en-US" sz="2800" b="1" dirty="0"/>
          </a:p>
          <a:p>
            <a:pPr eaLnBrk="1" hangingPunct="1">
              <a:buFontTx/>
              <a:buNone/>
            </a:pPr>
            <a:r>
              <a:rPr lang="en-US" altLang="en-US" sz="2400" b="1" dirty="0"/>
              <a:t>Are Overbillings Good?</a:t>
            </a:r>
          </a:p>
          <a:p>
            <a:pPr eaLnBrk="1" hangingPunct="1">
              <a:buFontTx/>
              <a:buNone/>
            </a:pPr>
            <a:endParaRPr lang="en-US" altLang="en-US" sz="2000" dirty="0">
              <a:solidFill>
                <a:srgbClr val="000000"/>
              </a:solidFill>
            </a:endParaRPr>
          </a:p>
          <a:p>
            <a:pPr eaLnBrk="1" hangingPunct="1">
              <a:buFontTx/>
              <a:buNone/>
            </a:pPr>
            <a:r>
              <a:rPr lang="en-US" altLang="en-US" sz="2000" dirty="0">
                <a:solidFill>
                  <a:srgbClr val="000000"/>
                </a:solidFill>
              </a:rPr>
              <a:t>Most common underwriting observations:</a:t>
            </a:r>
            <a:br>
              <a:rPr lang="en-US" altLang="en-US" sz="2000" dirty="0">
                <a:solidFill>
                  <a:srgbClr val="000000"/>
                </a:solidFill>
              </a:rPr>
            </a:br>
            <a:endParaRPr lang="en-US" altLang="en-US" sz="2800" b="1" dirty="0"/>
          </a:p>
          <a:p>
            <a:pPr eaLnBrk="1" hangingPunct="1">
              <a:buFontTx/>
              <a:buNone/>
            </a:pPr>
            <a:r>
              <a:rPr lang="en-US" altLang="en-US" sz="2000" dirty="0"/>
              <a:t>-	It implies contract proceeds are being received in advance of the work being performed</a:t>
            </a:r>
          </a:p>
          <a:p>
            <a:pPr eaLnBrk="1" hangingPunct="1">
              <a:buFontTx/>
              <a:buNone/>
            </a:pPr>
            <a:endParaRPr lang="en-US" altLang="en-US" sz="2000" dirty="0"/>
          </a:p>
          <a:p>
            <a:pPr eaLnBrk="1" hangingPunct="1">
              <a:buFontTx/>
              <a:buNone/>
            </a:pPr>
            <a:r>
              <a:rPr lang="en-US" altLang="en-US" sz="2000" dirty="0"/>
              <a:t>- </a:t>
            </a:r>
            <a:r>
              <a:rPr lang="en-US" altLang="en-US" sz="2000" dirty="0" smtClean="0"/>
              <a:t>Overbillings </a:t>
            </a:r>
            <a:r>
              <a:rPr lang="en-US" altLang="en-US" sz="2000" dirty="0"/>
              <a:t>are good as long as the excess cash received is reserved to fund the completion of the project</a:t>
            </a:r>
            <a:endParaRPr lang="en-US" altLang="en-US" sz="2400" dirty="0"/>
          </a:p>
        </p:txBody>
      </p:sp>
    </p:spTree>
    <p:extLst>
      <p:ext uri="{BB962C8B-B14F-4D97-AF65-F5344CB8AC3E}">
        <p14:creationId xmlns:p14="http://schemas.microsoft.com/office/powerpoint/2010/main" xmlns="" val="3377188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additive="base">
                                        <p:cTn id="7" dur="500" fill="hold"/>
                                        <p:tgtEl>
                                          <p:spTgt spid="34819"/>
                                        </p:tgtEl>
                                        <p:attrNameLst>
                                          <p:attrName>ppt_x</p:attrName>
                                        </p:attrNameLst>
                                      </p:cBhvr>
                                      <p:tavLst>
                                        <p:tav tm="0">
                                          <p:val>
                                            <p:strVal val="#ppt_x"/>
                                          </p:val>
                                        </p:tav>
                                        <p:tav tm="100000">
                                          <p:val>
                                            <p:strVal val="#ppt_x"/>
                                          </p:val>
                                        </p:tav>
                                      </p:tavLst>
                                    </p:anim>
                                    <p:anim calcmode="lin" valueType="num">
                                      <p:cBhvr additive="base">
                                        <p:cTn id="8" dur="500" fill="hold"/>
                                        <p:tgtEl>
                                          <p:spTgt spid="348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4500">
                                            <p:txEl>
                                              <p:pRg st="3" end="3"/>
                                            </p:txEl>
                                          </p:spTgt>
                                        </p:tgtEl>
                                        <p:attrNameLst>
                                          <p:attrName>style.visibility</p:attrName>
                                        </p:attrNameLst>
                                      </p:cBhvr>
                                      <p:to>
                                        <p:strVal val="visible"/>
                                      </p:to>
                                    </p:set>
                                    <p:anim calcmode="lin" valueType="num">
                                      <p:cBhvr additive="base">
                                        <p:cTn id="13" dur="500" fill="hold"/>
                                        <p:tgtEl>
                                          <p:spTgt spid="234500">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4500">
                                            <p:txEl>
                                              <p:pRg st="3" end="3"/>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34500">
                                            <p:txEl>
                                              <p:pRg st="4" end="4"/>
                                            </p:txEl>
                                          </p:spTgt>
                                        </p:tgtEl>
                                        <p:attrNameLst>
                                          <p:attrName>style.visibility</p:attrName>
                                        </p:attrNameLst>
                                      </p:cBhvr>
                                      <p:to>
                                        <p:strVal val="visible"/>
                                      </p:to>
                                    </p:set>
                                    <p:anim calcmode="lin" valueType="num">
                                      <p:cBhvr additive="base">
                                        <p:cTn id="17" dur="500" fill="hold"/>
                                        <p:tgtEl>
                                          <p:spTgt spid="234500">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34500">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34500">
                                            <p:txEl>
                                              <p:pRg st="6" end="6"/>
                                            </p:txEl>
                                          </p:spTgt>
                                        </p:tgtEl>
                                        <p:attrNameLst>
                                          <p:attrName>style.visibility</p:attrName>
                                        </p:attrNameLst>
                                      </p:cBhvr>
                                      <p:to>
                                        <p:strVal val="visible"/>
                                      </p:to>
                                    </p:set>
                                    <p:anim calcmode="lin" valueType="num">
                                      <p:cBhvr additive="base">
                                        <p:cTn id="21" dur="500" fill="hold"/>
                                        <p:tgtEl>
                                          <p:spTgt spid="234500">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34500">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94952" y="274637"/>
            <a:ext cx="8229600" cy="639762"/>
          </a:xfrm>
        </p:spPr>
        <p:txBody>
          <a:bodyPr>
            <a:noAutofit/>
          </a:bodyPr>
          <a:lstStyle/>
          <a:p>
            <a:pPr>
              <a:defRPr/>
            </a:pPr>
            <a:r>
              <a:rPr lang="en-US" b="1" dirty="0" smtClean="0">
                <a:effectLst>
                  <a:outerShdw blurRad="38100" dist="38100" dir="2700000" algn="tl">
                    <a:srgbClr val="000000">
                      <a:alpha val="43137"/>
                    </a:srgbClr>
                  </a:outerShdw>
                </a:effectLst>
              </a:rPr>
              <a:t>Overbillings</a:t>
            </a:r>
            <a:endParaRPr lang="en-US" b="1" dirty="0">
              <a:effectLst>
                <a:outerShdw blurRad="38100" dist="38100" dir="2700000" algn="tl">
                  <a:srgbClr val="000000">
                    <a:alpha val="43137"/>
                  </a:srgbClr>
                </a:outerShdw>
              </a:effectLst>
            </a:endParaRPr>
          </a:p>
        </p:txBody>
      </p:sp>
      <p:sp>
        <p:nvSpPr>
          <p:cNvPr id="36867" name="Text Placeholder 4"/>
          <p:cNvSpPr>
            <a:spLocks noGrp="1"/>
          </p:cNvSpPr>
          <p:nvPr>
            <p:ph type="body" idx="1"/>
          </p:nvPr>
        </p:nvSpPr>
        <p:spPr>
          <a:xfrm>
            <a:off x="869564" y="984422"/>
            <a:ext cx="4040188" cy="533400"/>
          </a:xfrm>
        </p:spPr>
        <p:txBody>
          <a:bodyPr/>
          <a:lstStyle/>
          <a:p>
            <a:r>
              <a:rPr lang="en-US" altLang="en-US" smtClean="0"/>
              <a:t>ADVANTAGES</a:t>
            </a:r>
          </a:p>
        </p:txBody>
      </p:sp>
      <p:sp>
        <p:nvSpPr>
          <p:cNvPr id="31748" name="Content Placeholder 5"/>
          <p:cNvSpPr>
            <a:spLocks noGrp="1"/>
          </p:cNvSpPr>
          <p:nvPr>
            <p:ph sz="half" idx="2"/>
          </p:nvPr>
        </p:nvSpPr>
        <p:spPr>
          <a:xfrm>
            <a:off x="869564" y="1674579"/>
            <a:ext cx="4040188" cy="4572000"/>
          </a:xfrm>
        </p:spPr>
        <p:txBody>
          <a:bodyPr>
            <a:normAutofit lnSpcReduction="10000"/>
          </a:bodyPr>
          <a:lstStyle/>
          <a:p>
            <a:pPr>
              <a:defRPr/>
            </a:pPr>
            <a:r>
              <a:rPr lang="en-US" altLang="en-US" sz="2000" dirty="0"/>
              <a:t>Shows good estimating by allowing for front-end loading</a:t>
            </a:r>
          </a:p>
          <a:p>
            <a:pPr>
              <a:defRPr/>
            </a:pPr>
            <a:endParaRPr lang="en-US" altLang="en-US" sz="2000" dirty="0"/>
          </a:p>
          <a:p>
            <a:pPr>
              <a:defRPr/>
            </a:pPr>
            <a:r>
              <a:rPr lang="en-US" altLang="en-US" sz="2000" dirty="0"/>
              <a:t>Offset to retainage</a:t>
            </a:r>
          </a:p>
          <a:p>
            <a:pPr marL="0" indent="0">
              <a:buNone/>
              <a:defRPr/>
            </a:pPr>
            <a:endParaRPr lang="en-US" altLang="en-US" sz="2000" dirty="0"/>
          </a:p>
          <a:p>
            <a:pPr>
              <a:defRPr/>
            </a:pPr>
            <a:r>
              <a:rPr lang="en-US" altLang="en-US" sz="2000" dirty="0"/>
              <a:t>Owner’s money finances the job</a:t>
            </a:r>
            <a:br>
              <a:rPr lang="en-US" altLang="en-US" sz="2000" dirty="0"/>
            </a:br>
            <a:endParaRPr lang="en-US" altLang="en-US" sz="2000" dirty="0"/>
          </a:p>
          <a:p>
            <a:pPr>
              <a:defRPr/>
            </a:pPr>
            <a:r>
              <a:rPr lang="en-US" altLang="en-US" sz="2000" dirty="0"/>
              <a:t>Protection if owner doesn’t pay</a:t>
            </a:r>
          </a:p>
          <a:p>
            <a:pPr marL="0" indent="0">
              <a:buNone/>
              <a:defRPr/>
            </a:pPr>
            <a:endParaRPr lang="en-US" altLang="en-US" sz="2000" dirty="0"/>
          </a:p>
          <a:p>
            <a:pPr>
              <a:defRPr/>
            </a:pPr>
            <a:r>
              <a:rPr lang="en-US" altLang="en-US" sz="2000" dirty="0"/>
              <a:t>Implies good communications from field to PM to accounting</a:t>
            </a:r>
          </a:p>
        </p:txBody>
      </p:sp>
      <p:sp>
        <p:nvSpPr>
          <p:cNvPr id="36869" name="Text Placeholder 6"/>
          <p:cNvSpPr>
            <a:spLocks noGrp="1"/>
          </p:cNvSpPr>
          <p:nvPr>
            <p:ph type="body" sz="quarter" idx="3"/>
          </p:nvPr>
        </p:nvSpPr>
        <p:spPr>
          <a:xfrm>
            <a:off x="5444097" y="1066800"/>
            <a:ext cx="4041775" cy="533400"/>
          </a:xfrm>
        </p:spPr>
        <p:txBody>
          <a:bodyPr/>
          <a:lstStyle/>
          <a:p>
            <a:r>
              <a:rPr lang="en-US" altLang="en-US" dirty="0" smtClean="0"/>
              <a:t>RISKS</a:t>
            </a:r>
          </a:p>
        </p:txBody>
      </p:sp>
      <p:sp>
        <p:nvSpPr>
          <p:cNvPr id="8" name="Content Placeholder 7"/>
          <p:cNvSpPr>
            <a:spLocks noGrp="1"/>
          </p:cNvSpPr>
          <p:nvPr>
            <p:ph sz="quarter" idx="4"/>
          </p:nvPr>
        </p:nvSpPr>
        <p:spPr>
          <a:xfrm>
            <a:off x="5444097" y="1750177"/>
            <a:ext cx="4270375" cy="4373563"/>
          </a:xfrm>
        </p:spPr>
        <p:txBody>
          <a:bodyPr/>
          <a:lstStyle/>
          <a:p>
            <a:pPr>
              <a:defRPr/>
            </a:pPr>
            <a:r>
              <a:rPr lang="en-US" sz="2000" dirty="0"/>
              <a:t>Develops job borrow</a:t>
            </a:r>
          </a:p>
          <a:p>
            <a:pPr marL="0" indent="0">
              <a:buNone/>
              <a:defRPr/>
            </a:pPr>
            <a:endParaRPr lang="en-US" sz="2000" dirty="0"/>
          </a:p>
          <a:p>
            <a:pPr>
              <a:defRPr/>
            </a:pPr>
            <a:r>
              <a:rPr lang="en-US" sz="2000" dirty="0"/>
              <a:t>When collected inflates cash</a:t>
            </a:r>
          </a:p>
          <a:p>
            <a:pPr marL="0" indent="0">
              <a:buNone/>
              <a:defRPr/>
            </a:pPr>
            <a:endParaRPr lang="en-US" sz="2000" dirty="0"/>
          </a:p>
          <a:p>
            <a:pPr>
              <a:defRPr/>
            </a:pPr>
            <a:r>
              <a:rPr lang="en-US" sz="2000" dirty="0"/>
              <a:t>Could apply to other jobs or fixed asset purchases</a:t>
            </a:r>
          </a:p>
          <a:p>
            <a:pPr marL="0" indent="0">
              <a:buNone/>
              <a:defRPr/>
            </a:pPr>
            <a:endParaRPr lang="en-US" sz="2000" dirty="0"/>
          </a:p>
          <a:p>
            <a:pPr>
              <a:defRPr/>
            </a:pPr>
            <a:r>
              <a:rPr lang="en-US" sz="2000" dirty="0"/>
              <a:t>Minimizes future cashflow</a:t>
            </a:r>
          </a:p>
          <a:p>
            <a:pPr marL="0" indent="0">
              <a:buNone/>
              <a:defRPr/>
            </a:pPr>
            <a:endParaRPr lang="en-US" dirty="0" smtClean="0"/>
          </a:p>
          <a:p>
            <a:pPr>
              <a:defRPr/>
            </a:pPr>
            <a:endParaRPr lang="en-US" sz="2000" dirty="0"/>
          </a:p>
          <a:p>
            <a:pPr>
              <a:defRPr/>
            </a:pPr>
            <a:endParaRPr lang="en-US" sz="2000" dirty="0"/>
          </a:p>
        </p:txBody>
      </p:sp>
    </p:spTree>
    <p:extLst>
      <p:ext uri="{BB962C8B-B14F-4D97-AF65-F5344CB8AC3E}">
        <p14:creationId xmlns:p14="http://schemas.microsoft.com/office/powerpoint/2010/main" xmlns="" val="35434324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effectLst>
                  <a:outerShdw blurRad="38100" dist="38100" dir="2700000" algn="tl">
                    <a:srgbClr val="C0C0C0"/>
                  </a:outerShdw>
                </a:effectLst>
              </a:rPr>
              <a:t>Timeline Analysis – </a:t>
            </a:r>
            <a:r>
              <a:rPr lang="en-US" b="1" dirty="0" smtClean="0">
                <a:effectLst>
                  <a:outerShdw blurRad="38100" dist="38100" dir="2700000" algn="tl">
                    <a:srgbClr val="C0C0C0"/>
                  </a:outerShdw>
                </a:effectLst>
              </a:rPr>
              <a:t/>
            </a:r>
            <a:br>
              <a:rPr lang="en-US" b="1" dirty="0" smtClean="0">
                <a:effectLst>
                  <a:outerShdw blurRad="38100" dist="38100" dir="2700000" algn="tl">
                    <a:srgbClr val="C0C0C0"/>
                  </a:outerShdw>
                </a:effectLst>
              </a:rPr>
            </a:br>
            <a:r>
              <a:rPr lang="en-US" b="1" dirty="0" smtClean="0">
                <a:effectLst>
                  <a:outerShdw blurRad="38100" dist="38100" dir="2700000" algn="tl">
                    <a:srgbClr val="C0C0C0"/>
                  </a:outerShdw>
                </a:effectLst>
              </a:rPr>
              <a:t>When Billings </a:t>
            </a:r>
            <a:r>
              <a:rPr lang="en-US" b="1" dirty="0">
                <a:effectLst>
                  <a:outerShdw blurRad="38100" dist="38100" dir="2700000" algn="tl">
                    <a:srgbClr val="C0C0C0"/>
                  </a:outerShdw>
                </a:effectLst>
              </a:rPr>
              <a:t>are </a:t>
            </a:r>
            <a:r>
              <a:rPr lang="en-US" b="1" dirty="0" smtClean="0">
                <a:effectLst>
                  <a:outerShdw blurRad="38100" dist="38100" dir="2700000" algn="tl">
                    <a:srgbClr val="C0C0C0"/>
                  </a:outerShdw>
                </a:effectLst>
              </a:rPr>
              <a:t>Less</a:t>
            </a:r>
            <a:r>
              <a:rPr lang="en-US" b="1" dirty="0">
                <a:effectLst>
                  <a:outerShdw blurRad="38100" dist="38100" dir="2700000" algn="tl">
                    <a:srgbClr val="C0C0C0"/>
                  </a:outerShdw>
                </a:effectLst>
              </a:rPr>
              <a:t>? </a:t>
            </a:r>
            <a:endParaRPr lang="en-US" dirty="0"/>
          </a:p>
        </p:txBody>
      </p:sp>
      <p:pic>
        <p:nvPicPr>
          <p:cNvPr id="4" name="Picture 3"/>
          <p:cNvPicPr>
            <a:picLocks noChangeAspect="1"/>
          </p:cNvPicPr>
          <p:nvPr/>
        </p:nvPicPr>
        <p:blipFill>
          <a:blip r:embed="rId2" cstate="print"/>
          <a:stretch>
            <a:fillRect/>
          </a:stretch>
        </p:blipFill>
        <p:spPr>
          <a:xfrm>
            <a:off x="677334" y="1765914"/>
            <a:ext cx="7462459" cy="4296292"/>
          </a:xfrm>
          <a:prstGeom prst="rect">
            <a:avLst/>
          </a:prstGeom>
        </p:spPr>
      </p:pic>
    </p:spTree>
    <p:extLst>
      <p:ext uri="{BB962C8B-B14F-4D97-AF65-F5344CB8AC3E}">
        <p14:creationId xmlns:p14="http://schemas.microsoft.com/office/powerpoint/2010/main" xmlns="" val="32191200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3" name="Picture 2" descr="thumbs up"/>
          <p:cNvPicPr>
            <a:picLocks noGrp="1" noChangeAspect="1" noChangeArrowheads="1"/>
          </p:cNvPicPr>
          <p:nvPr>
            <p:ph sz="half" idx="2"/>
          </p:nvPr>
        </p:nvPicPr>
        <p:blipFill>
          <a:blip r:embed="rId3" cstate="print">
            <a:extLst>
              <a:ext uri="{28A0092B-C50C-407E-A947-70E740481C1C}">
                <a14:useLocalDpi xmlns:a14="http://schemas.microsoft.com/office/drawing/2010/main" xmlns="" val="0"/>
              </a:ext>
            </a:extLst>
          </a:blip>
          <a:srcRect/>
          <a:stretch>
            <a:fillRect/>
          </a:stretch>
        </p:blipFill>
        <p:spPr>
          <a:xfrm>
            <a:off x="6292677" y="1239044"/>
            <a:ext cx="2981325" cy="41433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38595" name="Rectangle 3"/>
          <p:cNvSpPr>
            <a:spLocks noGrp="1" noChangeArrowheads="1"/>
          </p:cNvSpPr>
          <p:nvPr>
            <p:ph type="title"/>
          </p:nvPr>
        </p:nvSpPr>
        <p:spPr>
          <a:xfrm>
            <a:off x="675503" y="371433"/>
            <a:ext cx="10972800" cy="742950"/>
          </a:xfrm>
        </p:spPr>
        <p:txBody>
          <a:bodyPr/>
          <a:lstStyle/>
          <a:p>
            <a:pPr eaLnBrk="1" hangingPunct="1">
              <a:defRPr/>
            </a:pPr>
            <a:r>
              <a:rPr lang="en-US" b="1" dirty="0" smtClean="0">
                <a:effectLst>
                  <a:outerShdw blurRad="38100" dist="38100" dir="2700000" algn="tl">
                    <a:srgbClr val="C0C0C0"/>
                  </a:outerShdw>
                </a:effectLst>
              </a:rPr>
              <a:t>Underbillings</a:t>
            </a:r>
          </a:p>
        </p:txBody>
      </p:sp>
      <p:sp>
        <p:nvSpPr>
          <p:cNvPr id="238596" name="Rectangle 4"/>
          <p:cNvSpPr>
            <a:spLocks noGrp="1" noChangeArrowheads="1"/>
          </p:cNvSpPr>
          <p:nvPr>
            <p:ph type="body" sz="half" idx="1"/>
          </p:nvPr>
        </p:nvSpPr>
        <p:spPr>
          <a:xfrm>
            <a:off x="675503" y="1047751"/>
            <a:ext cx="5511113" cy="4525963"/>
          </a:xfrm>
        </p:spPr>
        <p:txBody>
          <a:bodyPr/>
          <a:lstStyle/>
          <a:p>
            <a:pPr eaLnBrk="1" hangingPunct="1">
              <a:buFontTx/>
              <a:buNone/>
            </a:pPr>
            <a:endParaRPr lang="en-US" altLang="en-US" sz="2400" b="1" dirty="0"/>
          </a:p>
          <a:p>
            <a:pPr eaLnBrk="1" hangingPunct="1">
              <a:buFontTx/>
              <a:buNone/>
            </a:pPr>
            <a:r>
              <a:rPr lang="en-US" altLang="en-US" sz="2400" b="1" dirty="0"/>
              <a:t>Are </a:t>
            </a:r>
            <a:r>
              <a:rPr lang="en-US" altLang="en-US" sz="2400" b="1" dirty="0" smtClean="0"/>
              <a:t>underbillings good</a:t>
            </a:r>
            <a:r>
              <a:rPr lang="en-US" altLang="en-US" sz="2400" b="1" dirty="0"/>
              <a:t>?</a:t>
            </a:r>
          </a:p>
          <a:p>
            <a:pPr eaLnBrk="1" hangingPunct="1">
              <a:buFontTx/>
              <a:buNone/>
            </a:pPr>
            <a:endParaRPr lang="en-US" altLang="en-US" sz="2400" b="1" dirty="0"/>
          </a:p>
          <a:p>
            <a:pPr eaLnBrk="1" hangingPunct="1">
              <a:buFontTx/>
              <a:buNone/>
            </a:pPr>
            <a:r>
              <a:rPr lang="en-US" altLang="en-US" sz="2000" dirty="0"/>
              <a:t>Most common underwriting observations:</a:t>
            </a:r>
          </a:p>
          <a:p>
            <a:pPr eaLnBrk="1" hangingPunct="1">
              <a:buFontTx/>
              <a:buNone/>
            </a:pPr>
            <a:endParaRPr lang="en-US" altLang="en-US" sz="2000" dirty="0"/>
          </a:p>
          <a:p>
            <a:pPr lvl="1" eaLnBrk="1" hangingPunct="1"/>
            <a:r>
              <a:rPr lang="en-US" altLang="en-US" sz="2000" dirty="0"/>
              <a:t>It requires contractor to use its own cash to fund the project </a:t>
            </a:r>
          </a:p>
          <a:p>
            <a:pPr lvl="1" eaLnBrk="1" hangingPunct="1">
              <a:buFontTx/>
              <a:buNone/>
            </a:pPr>
            <a:endParaRPr lang="en-US" altLang="en-US" sz="2000" dirty="0"/>
          </a:p>
          <a:p>
            <a:pPr lvl="1" eaLnBrk="1" hangingPunct="1"/>
            <a:r>
              <a:rPr lang="en-US" altLang="en-US" sz="2000" dirty="0"/>
              <a:t>They are often hidden costs that will be recognized at a later date which results in profit fade.</a:t>
            </a:r>
            <a:r>
              <a:rPr lang="en-US" altLang="en-US" sz="2000" b="1" dirty="0"/>
              <a:t> </a:t>
            </a:r>
          </a:p>
        </p:txBody>
      </p:sp>
    </p:spTree>
    <p:extLst>
      <p:ext uri="{BB962C8B-B14F-4D97-AF65-F5344CB8AC3E}">
        <p14:creationId xmlns:p14="http://schemas.microsoft.com/office/powerpoint/2010/main" xmlns="" val="8297651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0963"/>
                                        </p:tgtEl>
                                        <p:attrNameLst>
                                          <p:attrName>style.visibility</p:attrName>
                                        </p:attrNameLst>
                                      </p:cBhvr>
                                      <p:to>
                                        <p:strVal val="visible"/>
                                      </p:to>
                                    </p:set>
                                    <p:anim calcmode="lin" valueType="num">
                                      <p:cBhvr additive="base">
                                        <p:cTn id="7" dur="500" fill="hold"/>
                                        <p:tgtEl>
                                          <p:spTgt spid="40963"/>
                                        </p:tgtEl>
                                        <p:attrNameLst>
                                          <p:attrName>ppt_x</p:attrName>
                                        </p:attrNameLst>
                                      </p:cBhvr>
                                      <p:tavLst>
                                        <p:tav tm="0">
                                          <p:val>
                                            <p:strVal val="#ppt_x"/>
                                          </p:val>
                                        </p:tav>
                                        <p:tav tm="100000">
                                          <p:val>
                                            <p:strVal val="#ppt_x"/>
                                          </p:val>
                                        </p:tav>
                                      </p:tavLst>
                                    </p:anim>
                                    <p:anim calcmode="lin" valueType="num">
                                      <p:cBhvr additive="base">
                                        <p:cTn id="8" dur="500" fill="hold"/>
                                        <p:tgtEl>
                                          <p:spTgt spid="4096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38596">
                                            <p:txEl>
                                              <p:pRg st="3" end="3"/>
                                            </p:txEl>
                                          </p:spTgt>
                                        </p:tgtEl>
                                        <p:attrNameLst>
                                          <p:attrName>style.visibility</p:attrName>
                                        </p:attrNameLst>
                                      </p:cBhvr>
                                      <p:to>
                                        <p:strVal val="visible"/>
                                      </p:to>
                                    </p:set>
                                    <p:anim calcmode="lin" valueType="num">
                                      <p:cBhvr additive="base">
                                        <p:cTn id="13" dur="500" fill="hold"/>
                                        <p:tgtEl>
                                          <p:spTgt spid="238596">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8596">
                                            <p:txEl>
                                              <p:pRg st="3" end="3"/>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38596">
                                            <p:txEl>
                                              <p:pRg st="5" end="5"/>
                                            </p:txEl>
                                          </p:spTgt>
                                        </p:tgtEl>
                                        <p:attrNameLst>
                                          <p:attrName>style.visibility</p:attrName>
                                        </p:attrNameLst>
                                      </p:cBhvr>
                                      <p:to>
                                        <p:strVal val="visible"/>
                                      </p:to>
                                    </p:set>
                                    <p:anim calcmode="lin" valueType="num">
                                      <p:cBhvr additive="base">
                                        <p:cTn id="17" dur="500" fill="hold"/>
                                        <p:tgtEl>
                                          <p:spTgt spid="238596">
                                            <p:txEl>
                                              <p:pRg st="5" end="5"/>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38596">
                                            <p:txEl>
                                              <p:pRg st="5" end="5"/>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38596">
                                            <p:txEl>
                                              <p:pRg st="7" end="7"/>
                                            </p:txEl>
                                          </p:spTgt>
                                        </p:tgtEl>
                                        <p:attrNameLst>
                                          <p:attrName>style.visibility</p:attrName>
                                        </p:attrNameLst>
                                      </p:cBhvr>
                                      <p:to>
                                        <p:strVal val="visible"/>
                                      </p:to>
                                    </p:set>
                                    <p:anim calcmode="lin" valueType="num">
                                      <p:cBhvr additive="base">
                                        <p:cTn id="21" dur="500" fill="hold"/>
                                        <p:tgtEl>
                                          <p:spTgt spid="238596">
                                            <p:txEl>
                                              <p:pRg st="7" end="7"/>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38596">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30195" y="358772"/>
            <a:ext cx="8229600" cy="639762"/>
          </a:xfrm>
        </p:spPr>
        <p:txBody>
          <a:bodyPr>
            <a:noAutofit/>
          </a:bodyPr>
          <a:lstStyle/>
          <a:p>
            <a:pPr>
              <a:defRPr/>
            </a:pPr>
            <a:r>
              <a:rPr lang="en-US" b="1" dirty="0" smtClean="0">
                <a:effectLst>
                  <a:outerShdw blurRad="38100" dist="38100" dir="2700000" algn="tl">
                    <a:srgbClr val="000000">
                      <a:alpha val="43137"/>
                    </a:srgbClr>
                  </a:outerShdw>
                </a:effectLst>
              </a:rPr>
              <a:t>Underbillings</a:t>
            </a:r>
            <a:r>
              <a:rPr lang="en-US" dirty="0" smtClean="0"/>
              <a:t>	</a:t>
            </a:r>
            <a:endParaRPr lang="en-US" dirty="0"/>
          </a:p>
        </p:txBody>
      </p:sp>
      <p:sp>
        <p:nvSpPr>
          <p:cNvPr id="43011" name="Text Placeholder 4"/>
          <p:cNvSpPr>
            <a:spLocks noGrp="1"/>
          </p:cNvSpPr>
          <p:nvPr>
            <p:ph type="body" idx="1"/>
          </p:nvPr>
        </p:nvSpPr>
        <p:spPr>
          <a:xfrm>
            <a:off x="1017844" y="1057956"/>
            <a:ext cx="4040188" cy="533400"/>
          </a:xfrm>
        </p:spPr>
        <p:txBody>
          <a:bodyPr/>
          <a:lstStyle/>
          <a:p>
            <a:r>
              <a:rPr lang="en-US" altLang="en-US" dirty="0" smtClean="0"/>
              <a:t>ADVANTAGES</a:t>
            </a:r>
          </a:p>
        </p:txBody>
      </p:sp>
      <p:sp>
        <p:nvSpPr>
          <p:cNvPr id="34820" name="Content Placeholder 5"/>
          <p:cNvSpPr>
            <a:spLocks noGrp="1"/>
          </p:cNvSpPr>
          <p:nvPr>
            <p:ph sz="half" idx="2"/>
          </p:nvPr>
        </p:nvSpPr>
        <p:spPr>
          <a:xfrm>
            <a:off x="1046676" y="1710200"/>
            <a:ext cx="3698319" cy="4373563"/>
          </a:xfrm>
        </p:spPr>
        <p:txBody>
          <a:bodyPr/>
          <a:lstStyle/>
          <a:p>
            <a:pPr>
              <a:defRPr/>
            </a:pPr>
            <a:r>
              <a:rPr lang="en-US" altLang="en-US" sz="2000" dirty="0"/>
              <a:t>Could be built in profit</a:t>
            </a:r>
          </a:p>
          <a:p>
            <a:pPr marL="0" indent="0">
              <a:buNone/>
              <a:defRPr/>
            </a:pPr>
            <a:endParaRPr lang="en-US" altLang="en-US" sz="2000" dirty="0"/>
          </a:p>
          <a:p>
            <a:pPr>
              <a:defRPr/>
            </a:pPr>
            <a:r>
              <a:rPr lang="en-US" altLang="en-US" sz="2000" dirty="0"/>
              <a:t>Source of unrealized cash</a:t>
            </a:r>
          </a:p>
          <a:p>
            <a:pPr marL="0" indent="0">
              <a:buNone/>
              <a:defRPr/>
            </a:pPr>
            <a:endParaRPr lang="en-US" altLang="en-US" sz="2000" dirty="0"/>
          </a:p>
          <a:p>
            <a:pPr>
              <a:defRPr/>
            </a:pPr>
            <a:r>
              <a:rPr lang="en-US" altLang="en-US" sz="2000" dirty="0"/>
              <a:t>Project carries source of funding for remaining work</a:t>
            </a:r>
          </a:p>
        </p:txBody>
      </p:sp>
      <p:sp>
        <p:nvSpPr>
          <p:cNvPr id="43013" name="Text Placeholder 6"/>
          <p:cNvSpPr>
            <a:spLocks noGrp="1"/>
          </p:cNvSpPr>
          <p:nvPr>
            <p:ph type="body" sz="quarter" idx="3"/>
          </p:nvPr>
        </p:nvSpPr>
        <p:spPr>
          <a:xfrm>
            <a:off x="5131057" y="990600"/>
            <a:ext cx="4041775" cy="533400"/>
          </a:xfrm>
        </p:spPr>
        <p:txBody>
          <a:bodyPr/>
          <a:lstStyle/>
          <a:p>
            <a:r>
              <a:rPr lang="en-US" altLang="en-US" dirty="0" smtClean="0"/>
              <a:t>RISKS</a:t>
            </a:r>
          </a:p>
        </p:txBody>
      </p:sp>
      <p:sp>
        <p:nvSpPr>
          <p:cNvPr id="8" name="Content Placeholder 7"/>
          <p:cNvSpPr>
            <a:spLocks noGrp="1"/>
          </p:cNvSpPr>
          <p:nvPr>
            <p:ph sz="quarter" idx="4"/>
          </p:nvPr>
        </p:nvSpPr>
        <p:spPr>
          <a:xfrm>
            <a:off x="5086864" y="1633999"/>
            <a:ext cx="3974758" cy="4084639"/>
          </a:xfrm>
        </p:spPr>
        <p:txBody>
          <a:bodyPr>
            <a:normAutofit fontScale="92500" lnSpcReduction="20000"/>
          </a:bodyPr>
          <a:lstStyle/>
          <a:p>
            <a:pPr>
              <a:defRPr/>
            </a:pPr>
            <a:r>
              <a:rPr lang="en-US" sz="2000" dirty="0"/>
              <a:t>Could be unrecognized loss</a:t>
            </a:r>
          </a:p>
          <a:p>
            <a:pPr>
              <a:defRPr/>
            </a:pPr>
            <a:endParaRPr lang="en-US" sz="2000" dirty="0"/>
          </a:p>
          <a:p>
            <a:pPr>
              <a:defRPr/>
            </a:pPr>
            <a:r>
              <a:rPr lang="en-US" sz="2000" dirty="0"/>
              <a:t>Could be unapproved C/O</a:t>
            </a:r>
          </a:p>
          <a:p>
            <a:pPr>
              <a:defRPr/>
            </a:pPr>
            <a:endParaRPr lang="en-US" sz="2000" dirty="0"/>
          </a:p>
          <a:p>
            <a:pPr>
              <a:defRPr/>
            </a:pPr>
            <a:r>
              <a:rPr lang="en-US" sz="2000" dirty="0"/>
              <a:t>Collection risk similar to A/R</a:t>
            </a:r>
          </a:p>
          <a:p>
            <a:pPr>
              <a:defRPr/>
            </a:pPr>
            <a:endParaRPr lang="en-US" sz="2000" dirty="0"/>
          </a:p>
          <a:p>
            <a:pPr>
              <a:defRPr/>
            </a:pPr>
            <a:r>
              <a:rPr lang="en-US" sz="2000" dirty="0"/>
              <a:t>Owner is using contractor’s money to finance job</a:t>
            </a:r>
          </a:p>
          <a:p>
            <a:pPr>
              <a:defRPr/>
            </a:pPr>
            <a:endParaRPr lang="en-US" sz="2000" dirty="0"/>
          </a:p>
          <a:p>
            <a:pPr>
              <a:defRPr/>
            </a:pPr>
            <a:r>
              <a:rPr lang="en-US" sz="2000" dirty="0"/>
              <a:t>Could imply internal project management or accounting problems</a:t>
            </a:r>
          </a:p>
          <a:p>
            <a:pPr marL="0" indent="0">
              <a:buNone/>
              <a:defRPr/>
            </a:pPr>
            <a:endParaRPr lang="en-US" dirty="0" smtClean="0"/>
          </a:p>
          <a:p>
            <a:pPr>
              <a:defRPr/>
            </a:pPr>
            <a:endParaRPr lang="en-US" dirty="0" smtClean="0"/>
          </a:p>
          <a:p>
            <a:pPr>
              <a:defRPr/>
            </a:pPr>
            <a:endParaRPr lang="en-US" dirty="0" smtClean="0"/>
          </a:p>
          <a:p>
            <a:pPr>
              <a:defRPr/>
            </a:pPr>
            <a:endParaRPr lang="en-US" dirty="0"/>
          </a:p>
        </p:txBody>
      </p:sp>
    </p:spTree>
    <p:extLst>
      <p:ext uri="{BB962C8B-B14F-4D97-AF65-F5344CB8AC3E}">
        <p14:creationId xmlns:p14="http://schemas.microsoft.com/office/powerpoint/2010/main" xmlns="" val="23594072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Under &amp; Over Billings</a:t>
            </a:r>
          </a:p>
        </p:txBody>
      </p:sp>
      <p:sp>
        <p:nvSpPr>
          <p:cNvPr id="45060" name="Rectangle 7"/>
          <p:cNvSpPr>
            <a:spLocks noGrp="1" noChangeArrowheads="1"/>
          </p:cNvSpPr>
          <p:nvPr>
            <p:ph type="body" idx="1"/>
          </p:nvPr>
        </p:nvSpPr>
        <p:spPr>
          <a:xfrm>
            <a:off x="677334" y="1930400"/>
            <a:ext cx="8596668" cy="3880773"/>
          </a:xfrm>
        </p:spPr>
        <p:txBody>
          <a:bodyPr/>
          <a:lstStyle/>
          <a:p>
            <a:pPr marL="0" indent="0">
              <a:buNone/>
            </a:pPr>
            <a:r>
              <a:rPr lang="en-US" altLang="en-US" sz="2400" b="1" dirty="0" smtClean="0"/>
              <a:t>Underbillings: </a:t>
            </a:r>
            <a:endParaRPr lang="en-US" altLang="en-US" sz="2400" b="1" dirty="0"/>
          </a:p>
          <a:p>
            <a:pPr marL="0" indent="0">
              <a:buNone/>
            </a:pPr>
            <a:r>
              <a:rPr lang="en-US" altLang="en-US" sz="2000" dirty="0" smtClean="0"/>
              <a:t>Costs and Estimated Earnings in Excess of Billings</a:t>
            </a:r>
          </a:p>
          <a:p>
            <a:pPr marL="0" indent="0">
              <a:buNone/>
            </a:pPr>
            <a:r>
              <a:rPr lang="en-US" altLang="en-US" sz="2000" dirty="0" smtClean="0">
                <a:solidFill>
                  <a:srgbClr val="FF0000"/>
                </a:solidFill>
              </a:rPr>
              <a:t>Costs to Date + Earned Profit to Date &gt; Billings to Date</a:t>
            </a:r>
          </a:p>
          <a:p>
            <a:pPr marL="0" indent="0">
              <a:buNone/>
            </a:pPr>
            <a:endParaRPr lang="en-US" altLang="en-US" sz="2000" dirty="0" smtClean="0"/>
          </a:p>
          <a:p>
            <a:pPr marL="0" indent="0">
              <a:buNone/>
            </a:pPr>
            <a:r>
              <a:rPr lang="en-US" altLang="en-US" sz="2400" b="1" dirty="0" smtClean="0"/>
              <a:t>Overbillings:</a:t>
            </a:r>
            <a:endParaRPr lang="en-US" altLang="en-US" sz="2400" b="1" dirty="0"/>
          </a:p>
          <a:p>
            <a:pPr marL="0" indent="0">
              <a:buNone/>
            </a:pPr>
            <a:r>
              <a:rPr lang="en-US" altLang="en-US" sz="2000" dirty="0" smtClean="0"/>
              <a:t>Billings in Excess of Costs and Estimated Earnings</a:t>
            </a:r>
          </a:p>
          <a:p>
            <a:pPr marL="0" indent="0">
              <a:buNone/>
            </a:pPr>
            <a:r>
              <a:rPr lang="en-US" altLang="en-US" sz="2000" dirty="0" smtClean="0">
                <a:solidFill>
                  <a:srgbClr val="FF0000"/>
                </a:solidFill>
              </a:rPr>
              <a:t>Billings to Date &gt; Costs to Date + Earned Profit to Date</a:t>
            </a:r>
          </a:p>
          <a:p>
            <a:pPr marL="0" indent="0">
              <a:buNone/>
            </a:pPr>
            <a:endParaRPr lang="en-US" altLang="en-US" dirty="0" smtClean="0"/>
          </a:p>
          <a:p>
            <a:pPr marL="0" indent="0">
              <a:buNone/>
            </a:pPr>
            <a:endParaRPr lang="en-US" altLang="en-US" dirty="0" smtClean="0"/>
          </a:p>
        </p:txBody>
      </p:sp>
    </p:spTree>
    <p:extLst>
      <p:ext uri="{BB962C8B-B14F-4D97-AF65-F5344CB8AC3E}">
        <p14:creationId xmlns:p14="http://schemas.microsoft.com/office/powerpoint/2010/main" xmlns="" val="20268384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How WIP Ties Back to the </a:t>
            </a:r>
            <a:br>
              <a:rPr lang="en-US" altLang="en-US" b="1" dirty="0" smtClean="0">
                <a:effectLst>
                  <a:outerShdw blurRad="38100" dist="38100" dir="2700000" algn="tl">
                    <a:srgbClr val="000000">
                      <a:alpha val="43137"/>
                    </a:srgbClr>
                  </a:outerShdw>
                </a:effectLst>
              </a:rPr>
            </a:br>
            <a:r>
              <a:rPr lang="en-US" altLang="en-US" b="1" dirty="0" smtClean="0">
                <a:effectLst>
                  <a:outerShdw blurRad="38100" dist="38100" dir="2700000" algn="tl">
                    <a:srgbClr val="000000">
                      <a:alpha val="43137"/>
                    </a:srgbClr>
                  </a:outerShdw>
                </a:effectLst>
              </a:rPr>
              <a:t>Financial Statement</a:t>
            </a:r>
          </a:p>
        </p:txBody>
      </p:sp>
      <p:sp>
        <p:nvSpPr>
          <p:cNvPr id="47108" name="Rectangle 7"/>
          <p:cNvSpPr>
            <a:spLocks noGrp="1" noChangeArrowheads="1"/>
          </p:cNvSpPr>
          <p:nvPr>
            <p:ph type="body" idx="1"/>
          </p:nvPr>
        </p:nvSpPr>
        <p:spPr/>
        <p:txBody>
          <a:bodyPr/>
          <a:lstStyle/>
          <a:p>
            <a:pPr eaLnBrk="1" hangingPunct="1"/>
            <a:r>
              <a:rPr lang="en-US" altLang="en-US" sz="2000" dirty="0"/>
              <a:t>Revenue flows to Income statement</a:t>
            </a:r>
          </a:p>
          <a:p>
            <a:pPr lvl="1" eaLnBrk="1" hangingPunct="1"/>
            <a:r>
              <a:rPr lang="en-US" altLang="en-US" sz="2000" dirty="0"/>
              <a:t>Back out prior </a:t>
            </a:r>
            <a:r>
              <a:rPr lang="en-US" altLang="en-US" sz="2000" dirty="0" smtClean="0"/>
              <a:t>periods</a:t>
            </a:r>
            <a:endParaRPr lang="en-US" altLang="en-US" sz="2000" dirty="0"/>
          </a:p>
          <a:p>
            <a:pPr eaLnBrk="1" hangingPunct="1"/>
            <a:r>
              <a:rPr lang="en-US" altLang="en-US" sz="2000" dirty="0"/>
              <a:t>Net income flows to Equity section on Balance Sheet</a:t>
            </a:r>
          </a:p>
          <a:p>
            <a:pPr eaLnBrk="1" hangingPunct="1"/>
            <a:r>
              <a:rPr lang="en-US" altLang="en-US" sz="2000" dirty="0"/>
              <a:t>Underbillings (assets) and </a:t>
            </a:r>
            <a:r>
              <a:rPr lang="en-US" altLang="en-US" sz="2000" dirty="0" smtClean="0"/>
              <a:t>Overbillings </a:t>
            </a:r>
            <a:r>
              <a:rPr lang="en-US" altLang="en-US" sz="2000" dirty="0"/>
              <a:t>(liabilities) on Balance Sheet should match WIP calculations</a:t>
            </a:r>
          </a:p>
        </p:txBody>
      </p:sp>
    </p:spTree>
    <p:extLst>
      <p:ext uri="{BB962C8B-B14F-4D97-AF65-F5344CB8AC3E}">
        <p14:creationId xmlns:p14="http://schemas.microsoft.com/office/powerpoint/2010/main" xmlns="" val="417246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Schedule 1 – Earnings from Contracts</a:t>
            </a:r>
          </a:p>
        </p:txBody>
      </p:sp>
      <p:pic>
        <p:nvPicPr>
          <p:cNvPr id="49156" name="Picture 3"/>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61070" y="1269999"/>
            <a:ext cx="7286152" cy="45949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8913902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Schedule 2 – Contracts Completed</a:t>
            </a:r>
          </a:p>
        </p:txBody>
      </p:sp>
      <p:pic>
        <p:nvPicPr>
          <p:cNvPr id="51205" name="Picture 1"/>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9426" y="1451405"/>
            <a:ext cx="8248650" cy="4379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8457902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4"/>
          <p:cNvSpPr>
            <a:spLocks noGrp="1" noChangeArrowheads="1"/>
          </p:cNvSpPr>
          <p:nvPr>
            <p:ph type="ctrTitle"/>
          </p:nvPr>
        </p:nvSpPr>
        <p:spPr>
          <a:xfrm>
            <a:off x="1251694" y="2404531"/>
            <a:ext cx="7766936" cy="1646302"/>
          </a:xfrm>
        </p:spPr>
        <p:txBody>
          <a:bodyPr/>
          <a:lstStyle/>
          <a:p>
            <a:pPr eaLnBrk="1" hangingPunct="1"/>
            <a:r>
              <a:rPr lang="en-US" altLang="en-US" b="1" dirty="0" smtClean="0">
                <a:effectLst>
                  <a:outerShdw blurRad="38100" dist="38100" dir="2700000" algn="tl">
                    <a:srgbClr val="000000">
                      <a:alpha val="43137"/>
                    </a:srgbClr>
                  </a:outerShdw>
                </a:effectLst>
              </a:rPr>
              <a:t>Work In Progress from the Surety Perspective</a:t>
            </a:r>
          </a:p>
        </p:txBody>
      </p:sp>
      <p:sp>
        <p:nvSpPr>
          <p:cNvPr id="16388" name="Rectangle 5"/>
          <p:cNvSpPr>
            <a:spLocks noGrp="1" noChangeArrowheads="1"/>
          </p:cNvSpPr>
          <p:nvPr>
            <p:ph type="subTitle" idx="1"/>
          </p:nvPr>
        </p:nvSpPr>
        <p:spPr>
          <a:xfrm>
            <a:off x="1251694" y="4050833"/>
            <a:ext cx="7766936" cy="1096899"/>
          </a:xfrm>
        </p:spPr>
        <p:txBody>
          <a:bodyPr>
            <a:normAutofit/>
          </a:bodyPr>
          <a:lstStyle/>
          <a:p>
            <a:pPr eaLnBrk="1" hangingPunct="1"/>
            <a:r>
              <a:rPr lang="en-US" altLang="en-US" b="1" dirty="0">
                <a:effectLst>
                  <a:outerShdw blurRad="38100" dist="38100" dir="2700000" algn="tl">
                    <a:srgbClr val="000000">
                      <a:alpha val="43137"/>
                    </a:srgbClr>
                  </a:outerShdw>
                </a:effectLst>
              </a:rPr>
              <a:t>CFMA – 09/20/2018 – Kelly Hayes, Travelers Bond</a:t>
            </a:r>
          </a:p>
        </p:txBody>
      </p:sp>
    </p:spTree>
    <p:extLst>
      <p:ext uri="{BB962C8B-B14F-4D97-AF65-F5344CB8AC3E}">
        <p14:creationId xmlns:p14="http://schemas.microsoft.com/office/powerpoint/2010/main" xmlns="" val="33512729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Grp="1" noChangeArrowheads="1"/>
          </p:cNvSpPr>
          <p:nvPr>
            <p:ph type="title"/>
          </p:nvPr>
        </p:nvSpPr>
        <p:spPr/>
        <p:txBody>
          <a:bodyPr/>
          <a:lstStyle/>
          <a:p>
            <a:pPr>
              <a:defRPr/>
            </a:pPr>
            <a:r>
              <a:rPr lang="en-US" altLang="en-US" b="1" dirty="0" smtClean="0">
                <a:effectLst>
                  <a:outerShdw blurRad="38100" dist="38100" dir="2700000" algn="tl">
                    <a:srgbClr val="000000">
                      <a:alpha val="43137"/>
                    </a:srgbClr>
                  </a:outerShdw>
                </a:effectLst>
              </a:rPr>
              <a:t>Schedule 1 - </a:t>
            </a:r>
            <a:r>
              <a:rPr lang="en-US" altLang="en-US" b="1" dirty="0">
                <a:effectLst>
                  <a:outerShdw blurRad="38100" dist="38100" dir="2700000" algn="tl">
                    <a:srgbClr val="000000">
                      <a:alpha val="43137"/>
                    </a:srgbClr>
                  </a:outerShdw>
                </a:effectLst>
              </a:rPr>
              <a:t>Earnings from Contracts</a:t>
            </a:r>
            <a:endParaRPr lang="en-US" altLang="en-US" b="1" dirty="0" smtClean="0">
              <a:effectLst>
                <a:outerShdw blurRad="38100" dist="38100" dir="2700000" algn="tl">
                  <a:srgbClr val="000000">
                    <a:alpha val="43137"/>
                  </a:srgbClr>
                </a:outerShdw>
              </a:effectLst>
            </a:endParaRPr>
          </a:p>
        </p:txBody>
      </p:sp>
      <p:pic>
        <p:nvPicPr>
          <p:cNvPr id="53252" name="Picture 1"/>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7334" y="1270000"/>
            <a:ext cx="7387509" cy="47474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3141933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Schedule 3 – Contracts in Progress</a:t>
            </a:r>
          </a:p>
        </p:txBody>
      </p:sp>
      <p:pic>
        <p:nvPicPr>
          <p:cNvPr id="55300" name="Picture 1"/>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77334" y="1402365"/>
            <a:ext cx="8248650" cy="4440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2961752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Grp="1" noChangeArrowheads="1"/>
          </p:cNvSpPr>
          <p:nvPr>
            <p:ph type="title"/>
          </p:nvPr>
        </p:nvSpPr>
        <p:spPr/>
        <p:txBody>
          <a:bodyPr/>
          <a:lstStyle/>
          <a:p>
            <a:pPr eaLnBrk="1" hangingPunct="1">
              <a:defRPr/>
            </a:pPr>
            <a:r>
              <a:rPr lang="en-US" altLang="en-US" b="1" dirty="0">
                <a:effectLst>
                  <a:outerShdw blurRad="38100" dist="38100" dir="2700000" algn="tl">
                    <a:srgbClr val="000000">
                      <a:alpha val="43137"/>
                    </a:srgbClr>
                  </a:outerShdw>
                </a:effectLst>
              </a:rPr>
              <a:t>Schedule 3 – Contracts in Progress </a:t>
            </a:r>
            <a:r>
              <a:rPr lang="en-US" altLang="en-US" b="1" dirty="0" smtClean="0">
                <a:effectLst>
                  <a:outerShdw blurRad="38100" dist="38100" dir="2700000" algn="tl">
                    <a:srgbClr val="000000">
                      <a:alpha val="43137"/>
                    </a:srgbClr>
                  </a:outerShdw>
                </a:effectLst>
              </a:rPr>
              <a:t>(Continued)</a:t>
            </a:r>
          </a:p>
        </p:txBody>
      </p:sp>
      <p:pic>
        <p:nvPicPr>
          <p:cNvPr id="57348" name="Picture 1"/>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5173" y="1572549"/>
            <a:ext cx="8235950" cy="4468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7614137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Tie Back to Income Statement</a:t>
            </a:r>
          </a:p>
        </p:txBody>
      </p:sp>
      <p:pic>
        <p:nvPicPr>
          <p:cNvPr id="59396" name="Picture 2"/>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75077" y="1150274"/>
            <a:ext cx="5191125" cy="5073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4555625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Grp="1" noChangeArrowheads="1"/>
          </p:cNvSpPr>
          <p:nvPr>
            <p:ph type="title"/>
          </p:nvPr>
        </p:nvSpPr>
        <p:spPr/>
        <p:txBody>
          <a:bodyPr/>
          <a:lstStyle/>
          <a:p>
            <a:pPr eaLnBrk="1" hangingPunct="1">
              <a:defRPr/>
            </a:pPr>
            <a:r>
              <a:rPr lang="en-US" altLang="en-US" b="1" dirty="0">
                <a:effectLst>
                  <a:outerShdw blurRad="38100" dist="38100" dir="2700000" algn="tl">
                    <a:srgbClr val="000000">
                      <a:alpha val="43137"/>
                    </a:srgbClr>
                  </a:outerShdw>
                </a:effectLst>
              </a:rPr>
              <a:t>Schedule 3 – Contracts in Progress (Part </a:t>
            </a:r>
            <a:r>
              <a:rPr lang="en-US" altLang="en-US" b="1" dirty="0" smtClean="0">
                <a:effectLst>
                  <a:outerShdw blurRad="38100" dist="38100" dir="2700000" algn="tl">
                    <a:srgbClr val="000000">
                      <a:alpha val="43137"/>
                    </a:srgbClr>
                  </a:outerShdw>
                </a:effectLst>
              </a:rPr>
              <a:t>2)</a:t>
            </a:r>
          </a:p>
        </p:txBody>
      </p:sp>
      <p:pic>
        <p:nvPicPr>
          <p:cNvPr id="61444" name="Picture 1"/>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8696" y="1500575"/>
            <a:ext cx="8235950" cy="4468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159970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Tie Back to Balance Sheet</a:t>
            </a:r>
          </a:p>
        </p:txBody>
      </p:sp>
      <p:pic>
        <p:nvPicPr>
          <p:cNvPr id="63492" name="Picture 2"/>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52180" y="1263134"/>
            <a:ext cx="5199193" cy="53624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7868246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Grp="1" noChangeArrowheads="1"/>
          </p:cNvSpPr>
          <p:nvPr>
            <p:ph type="title"/>
          </p:nvPr>
        </p:nvSpPr>
        <p:spPr>
          <a:xfrm>
            <a:off x="158336" y="942537"/>
            <a:ext cx="8596668" cy="1320800"/>
          </a:xfrm>
        </p:spPr>
        <p:txBody>
          <a:bodyPr/>
          <a:lstStyle/>
          <a:p>
            <a:pPr algn="ctr" eaLnBrk="1" hangingPunct="1">
              <a:defRPr/>
            </a:pPr>
            <a:r>
              <a:rPr lang="en-US" altLang="en-US" b="1" dirty="0" smtClean="0">
                <a:effectLst>
                  <a:outerShdw blurRad="38100" dist="38100" dir="2700000" algn="tl">
                    <a:srgbClr val="000000">
                      <a:alpha val="43137"/>
                    </a:srgbClr>
                  </a:outerShdw>
                </a:effectLst>
              </a:rPr>
              <a:t>Why the WIP is Useful to the </a:t>
            </a:r>
            <a:br>
              <a:rPr lang="en-US" altLang="en-US" b="1" dirty="0" smtClean="0">
                <a:effectLst>
                  <a:outerShdw blurRad="38100" dist="38100" dir="2700000" algn="tl">
                    <a:srgbClr val="000000">
                      <a:alpha val="43137"/>
                    </a:srgbClr>
                  </a:outerShdw>
                </a:effectLst>
              </a:rPr>
            </a:br>
            <a:r>
              <a:rPr lang="en-US" altLang="en-US" b="1" dirty="0" smtClean="0">
                <a:effectLst>
                  <a:outerShdw blurRad="38100" dist="38100" dir="2700000" algn="tl">
                    <a:srgbClr val="000000">
                      <a:alpha val="43137"/>
                    </a:srgbClr>
                  </a:outerShdw>
                </a:effectLst>
              </a:rPr>
              <a:t>Surety Underwriter</a:t>
            </a:r>
          </a:p>
        </p:txBody>
      </p:sp>
      <p:sp>
        <p:nvSpPr>
          <p:cNvPr id="2" name="Rectangle 1"/>
          <p:cNvSpPr/>
          <p:nvPr/>
        </p:nvSpPr>
        <p:spPr>
          <a:xfrm>
            <a:off x="3505929" y="2388522"/>
            <a:ext cx="1901483" cy="3402470"/>
          </a:xfrm>
          <a:prstGeom prst="rect">
            <a:avLst/>
          </a:prstGeom>
        </p:spPr>
        <p:txBody>
          <a:bodyPr wrap="none">
            <a:spAutoFit/>
          </a:bodyPr>
          <a:lstStyle/>
          <a:p>
            <a:pPr algn="ctr">
              <a:lnSpc>
                <a:spcPct val="90000"/>
              </a:lnSpc>
            </a:pPr>
            <a:r>
              <a:rPr lang="en-US" altLang="en-US" sz="23900" b="1" dirty="0">
                <a:solidFill>
                  <a:srgbClr val="E31B23"/>
                </a:solidFill>
                <a:latin typeface="Century Gothic" panose="020B0502020202020204" pitchFamily="34" charset="0"/>
              </a:rPr>
              <a:t>?</a:t>
            </a:r>
          </a:p>
        </p:txBody>
      </p:sp>
    </p:spTree>
    <p:extLst>
      <p:ext uri="{BB962C8B-B14F-4D97-AF65-F5344CB8AC3E}">
        <p14:creationId xmlns:p14="http://schemas.microsoft.com/office/powerpoint/2010/main" xmlns="" val="31501118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pPr eaLnBrk="1" hangingPunct="1">
              <a:defRPr/>
            </a:pPr>
            <a:r>
              <a:rPr lang="en-US" b="1" dirty="0" smtClean="0">
                <a:effectLst>
                  <a:outerShdw blurRad="38100" dist="38100" dir="2700000" algn="tl">
                    <a:srgbClr val="C0C0C0"/>
                  </a:outerShdw>
                </a:effectLst>
              </a:rPr>
              <a:t>Analyzing The WIP – </a:t>
            </a:r>
            <a:br>
              <a:rPr lang="en-US" b="1" dirty="0" smtClean="0">
                <a:effectLst>
                  <a:outerShdw blurRad="38100" dist="38100" dir="2700000" algn="tl">
                    <a:srgbClr val="C0C0C0"/>
                  </a:outerShdw>
                </a:effectLst>
              </a:rPr>
            </a:br>
            <a:r>
              <a:rPr lang="en-US" b="1" dirty="0" smtClean="0">
                <a:effectLst>
                  <a:outerShdw blurRad="38100" dist="38100" dir="2700000" algn="tl">
                    <a:srgbClr val="C0C0C0"/>
                  </a:outerShdw>
                </a:effectLst>
              </a:rPr>
              <a:t>Measuring Performance</a:t>
            </a:r>
          </a:p>
        </p:txBody>
      </p:sp>
      <p:sp>
        <p:nvSpPr>
          <p:cNvPr id="67588" name="Rectangle 3"/>
          <p:cNvSpPr>
            <a:spLocks noGrp="1" noChangeArrowheads="1"/>
          </p:cNvSpPr>
          <p:nvPr>
            <p:ph type="body" idx="1"/>
          </p:nvPr>
        </p:nvSpPr>
        <p:spPr/>
        <p:txBody>
          <a:bodyPr>
            <a:normAutofit fontScale="92500" lnSpcReduction="20000"/>
          </a:bodyPr>
          <a:lstStyle/>
          <a:p>
            <a:pPr eaLnBrk="1" hangingPunct="1">
              <a:buFontTx/>
              <a:buNone/>
            </a:pPr>
            <a:r>
              <a:rPr lang="en-US" altLang="en-US" sz="2400" dirty="0"/>
              <a:t>Measuring Financial Performance</a:t>
            </a:r>
          </a:p>
          <a:p>
            <a:pPr lvl="1" eaLnBrk="1" hangingPunct="1"/>
            <a:r>
              <a:rPr lang="en-US" altLang="en-US" sz="2000" dirty="0"/>
              <a:t>Completed Contracts and Uncompleted Contracts</a:t>
            </a:r>
          </a:p>
          <a:p>
            <a:pPr lvl="1" eaLnBrk="1" hangingPunct="1"/>
            <a:r>
              <a:rPr lang="en-US" altLang="en-US" sz="2000" dirty="0"/>
              <a:t>Gross Profit and Gross Profit Margin</a:t>
            </a:r>
          </a:p>
          <a:p>
            <a:pPr lvl="1" eaLnBrk="1" hangingPunct="1"/>
            <a:r>
              <a:rPr lang="en-US" altLang="en-US" sz="2000" dirty="0"/>
              <a:t>Percent Complete</a:t>
            </a:r>
          </a:p>
          <a:p>
            <a:pPr lvl="1" eaLnBrk="1" hangingPunct="1"/>
            <a:r>
              <a:rPr lang="en-US" altLang="en-US" sz="2000" dirty="0"/>
              <a:t>Billed to Date</a:t>
            </a:r>
          </a:p>
          <a:p>
            <a:pPr lvl="1" eaLnBrk="1" hangingPunct="1">
              <a:buFontTx/>
              <a:buNone/>
            </a:pPr>
            <a:endParaRPr lang="en-US" altLang="en-US" sz="2000" dirty="0"/>
          </a:p>
          <a:p>
            <a:pPr eaLnBrk="1" hangingPunct="1">
              <a:buFontTx/>
              <a:buNone/>
            </a:pPr>
            <a:r>
              <a:rPr lang="en-US" altLang="en-US" sz="2400" dirty="0"/>
              <a:t>Trends from Period to Period</a:t>
            </a:r>
          </a:p>
          <a:p>
            <a:pPr lvl="1" eaLnBrk="1" hangingPunct="1"/>
            <a:r>
              <a:rPr lang="en-US" altLang="en-US" sz="2000" dirty="0"/>
              <a:t>Gross Profit Trends</a:t>
            </a:r>
          </a:p>
          <a:p>
            <a:pPr lvl="1" eaLnBrk="1" hangingPunct="1"/>
            <a:r>
              <a:rPr lang="en-US" altLang="en-US" sz="2000" dirty="0"/>
              <a:t>Cost Trends</a:t>
            </a:r>
          </a:p>
          <a:p>
            <a:pPr lvl="1" eaLnBrk="1" hangingPunct="1"/>
            <a:r>
              <a:rPr lang="en-US" altLang="en-US" sz="2000" dirty="0"/>
              <a:t>Billing Trends</a:t>
            </a:r>
          </a:p>
          <a:p>
            <a:pPr lvl="1" eaLnBrk="1" hangingPunct="1"/>
            <a:endParaRPr lang="en-US" altLang="en-US" sz="2000" dirty="0"/>
          </a:p>
          <a:p>
            <a:pPr eaLnBrk="1" hangingPunct="1">
              <a:buFontTx/>
              <a:buNone/>
            </a:pPr>
            <a:endParaRPr lang="en-US" altLang="en-US" sz="2000" b="1" dirty="0"/>
          </a:p>
        </p:txBody>
      </p:sp>
    </p:spTree>
    <p:extLst>
      <p:ext uri="{BB962C8B-B14F-4D97-AF65-F5344CB8AC3E}">
        <p14:creationId xmlns:p14="http://schemas.microsoft.com/office/powerpoint/2010/main" xmlns="" val="15506857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Trending – GPC Example, Summary</a:t>
            </a:r>
          </a:p>
        </p:txBody>
      </p:sp>
      <p:pic>
        <p:nvPicPr>
          <p:cNvPr id="69636" name="Picture 3"/>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11571" y="1270000"/>
            <a:ext cx="5038725" cy="5172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9430565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Trending – GPC Example, </a:t>
            </a:r>
            <a:br>
              <a:rPr lang="en-US" altLang="en-US" b="1" dirty="0" smtClean="0">
                <a:effectLst>
                  <a:outerShdw blurRad="38100" dist="38100" dir="2700000" algn="tl">
                    <a:srgbClr val="000000">
                      <a:alpha val="43137"/>
                    </a:srgbClr>
                  </a:outerShdw>
                </a:effectLst>
              </a:rPr>
            </a:br>
            <a:r>
              <a:rPr lang="en-US" altLang="en-US" b="1" dirty="0" smtClean="0">
                <a:effectLst>
                  <a:outerShdw blurRad="38100" dist="38100" dir="2700000" algn="tl">
                    <a:srgbClr val="000000">
                      <a:alpha val="43137"/>
                    </a:srgbClr>
                  </a:outerShdw>
                </a:effectLst>
              </a:rPr>
              <a:t>Individual Jobs</a:t>
            </a:r>
          </a:p>
        </p:txBody>
      </p:sp>
      <p:pic>
        <p:nvPicPr>
          <p:cNvPr id="71684" name="Picture 2"/>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11569" y="1802737"/>
            <a:ext cx="6991350" cy="4238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6236554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pPr eaLnBrk="1" hangingPunct="1"/>
            <a:r>
              <a:rPr lang="en-US" altLang="en-US" b="1" dirty="0" smtClean="0">
                <a:effectLst>
                  <a:outerShdw blurRad="38100" dist="38100" dir="2700000" algn="tl">
                    <a:srgbClr val="000000">
                      <a:alpha val="43137"/>
                    </a:srgbClr>
                  </a:outerShdw>
                </a:effectLst>
              </a:rPr>
              <a:t>Important Notice</a:t>
            </a:r>
            <a:endParaRPr lang="en-US" altLang="en-US" b="1" dirty="0" smtClean="0"/>
          </a:p>
        </p:txBody>
      </p:sp>
      <p:sp>
        <p:nvSpPr>
          <p:cNvPr id="18436" name="Rectangle 3"/>
          <p:cNvSpPr>
            <a:spLocks noGrp="1" noChangeArrowheads="1"/>
          </p:cNvSpPr>
          <p:nvPr>
            <p:ph type="body" idx="1"/>
          </p:nvPr>
        </p:nvSpPr>
        <p:spPr>
          <a:xfrm>
            <a:off x="677334" y="1524001"/>
            <a:ext cx="8596668" cy="4517362"/>
          </a:xfrm>
        </p:spPr>
        <p:txBody>
          <a:bodyPr>
            <a:normAutofit lnSpcReduction="10000"/>
          </a:bodyPr>
          <a:lstStyle/>
          <a:p>
            <a:pPr eaLnBrk="1" hangingPunct="1"/>
            <a:r>
              <a:rPr lang="en-US" altLang="en-US" dirty="0" smtClean="0"/>
              <a:t>These materials are for general informational purposes only. In addition, this information does not amend, or otherwise affect, the terms, conditions or </a:t>
            </a:r>
            <a:r>
              <a:rPr lang="en-US" altLang="en-US" dirty="0" err="1" smtClean="0"/>
              <a:t>coverages</a:t>
            </a:r>
            <a:r>
              <a:rPr lang="en-US" altLang="en-US" dirty="0" smtClean="0"/>
              <a:t> of any insurance policy or bond issued by Travelers. This information is not a representation that coverage does or does not exist for any particular claim or loss under any such policy or bond. Coverage depends on the facts and circumstances involved in the claim or loss, all applicable policy or bond provisions, and any applicable law.</a:t>
            </a:r>
          </a:p>
          <a:p>
            <a:pPr eaLnBrk="1" hangingPunct="1"/>
            <a:r>
              <a:rPr lang="en-US" altLang="en-US" dirty="0" smtClean="0"/>
              <a:t>This presentation is not intended to be a recommendation on the suitability of a specific insurance product for your operation. Please consult your agent or broker for advise.</a:t>
            </a:r>
          </a:p>
          <a:p>
            <a:pPr eaLnBrk="1" hangingPunct="1"/>
            <a:r>
              <a:rPr lang="en-US" altLang="en-US" dirty="0" smtClean="0"/>
              <a:t>The information contained in this presentation has been compiled from sources believed to be reliable. Travelers makes no warranty, guarantee, or representation as to the accuracy or sufficiency of any such information. Travelers assumes no liability to any party for damages arising out of or in connection with the implementation of any recommendations suggested in this presentation.</a:t>
            </a:r>
          </a:p>
          <a:p>
            <a:pPr eaLnBrk="1" hangingPunct="1"/>
            <a:endParaRPr lang="en-US" altLang="en-US" dirty="0" smtClean="0"/>
          </a:p>
          <a:p>
            <a:pPr eaLnBrk="1" hangingPunct="1"/>
            <a:endParaRPr lang="en-US" altLang="en-US" dirty="0" smtClean="0"/>
          </a:p>
        </p:txBody>
      </p:sp>
    </p:spTree>
    <p:extLst>
      <p:ext uri="{BB962C8B-B14F-4D97-AF65-F5344CB8AC3E}">
        <p14:creationId xmlns:p14="http://schemas.microsoft.com/office/powerpoint/2010/main" xmlns="" val="16782156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p:txBody>
          <a:bodyPr/>
          <a:lstStyle/>
          <a:p>
            <a:pPr eaLnBrk="1" hangingPunct="1">
              <a:defRPr/>
            </a:pPr>
            <a:r>
              <a:rPr lang="en-US" b="1" dirty="0" smtClean="0">
                <a:effectLst>
                  <a:outerShdw blurRad="38100" dist="38100" dir="2700000" algn="tl">
                    <a:srgbClr val="C0C0C0"/>
                  </a:outerShdw>
                </a:effectLst>
              </a:rPr>
              <a:t>Analyzing The WIP – Other Metrics </a:t>
            </a:r>
          </a:p>
        </p:txBody>
      </p:sp>
      <p:sp>
        <p:nvSpPr>
          <p:cNvPr id="73732" name="Rectangle 3"/>
          <p:cNvSpPr>
            <a:spLocks noGrp="1" noChangeArrowheads="1"/>
          </p:cNvSpPr>
          <p:nvPr>
            <p:ph type="body" idx="1"/>
          </p:nvPr>
        </p:nvSpPr>
        <p:spPr/>
        <p:txBody>
          <a:bodyPr/>
          <a:lstStyle/>
          <a:p>
            <a:pPr eaLnBrk="1" hangingPunct="1">
              <a:buFontTx/>
              <a:buNone/>
            </a:pPr>
            <a:r>
              <a:rPr lang="en-US" altLang="en-US" sz="2400" dirty="0"/>
              <a:t>Assessing a Contractor’s Capabilities by:</a:t>
            </a:r>
          </a:p>
          <a:p>
            <a:pPr lvl="1" eaLnBrk="1" hangingPunct="1"/>
            <a:r>
              <a:rPr lang="en-US" altLang="en-US" sz="2000" dirty="0"/>
              <a:t>Type of Contract </a:t>
            </a:r>
          </a:p>
          <a:p>
            <a:pPr lvl="1" eaLnBrk="1" hangingPunct="1"/>
            <a:r>
              <a:rPr lang="en-US" altLang="en-US" sz="2000" dirty="0"/>
              <a:t>Type of Work</a:t>
            </a:r>
          </a:p>
          <a:p>
            <a:pPr lvl="1" eaLnBrk="1" hangingPunct="1"/>
            <a:r>
              <a:rPr lang="en-US" altLang="en-US" sz="2000" dirty="0"/>
              <a:t>Type of Contractor</a:t>
            </a:r>
          </a:p>
          <a:p>
            <a:pPr lvl="1" eaLnBrk="1" hangingPunct="1"/>
            <a:r>
              <a:rPr lang="en-US" altLang="en-US" sz="2000" dirty="0"/>
              <a:t>Location of work</a:t>
            </a:r>
          </a:p>
          <a:p>
            <a:pPr eaLnBrk="1" hangingPunct="1"/>
            <a:endParaRPr lang="en-US" altLang="en-US" sz="2000" dirty="0"/>
          </a:p>
          <a:p>
            <a:pPr eaLnBrk="1" hangingPunct="1"/>
            <a:endParaRPr lang="en-US" altLang="en-US" dirty="0" smtClean="0"/>
          </a:p>
          <a:p>
            <a:pPr eaLnBrk="1" hangingPunct="1"/>
            <a:endParaRPr lang="en-US" altLang="en-US" dirty="0" smtClean="0"/>
          </a:p>
          <a:p>
            <a:pPr eaLnBrk="1" hangingPunct="1"/>
            <a:endParaRPr lang="en-US" altLang="en-US" dirty="0" smtClean="0"/>
          </a:p>
        </p:txBody>
      </p:sp>
    </p:spTree>
    <p:extLst>
      <p:ext uri="{BB962C8B-B14F-4D97-AF65-F5344CB8AC3E}">
        <p14:creationId xmlns:p14="http://schemas.microsoft.com/office/powerpoint/2010/main" xmlns="" val="35437868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Forward Looking</a:t>
            </a:r>
          </a:p>
        </p:txBody>
      </p:sp>
      <p:sp>
        <p:nvSpPr>
          <p:cNvPr id="75780" name="Rectangle 7"/>
          <p:cNvSpPr>
            <a:spLocks noGrp="1" noChangeArrowheads="1"/>
          </p:cNvSpPr>
          <p:nvPr>
            <p:ph type="body" idx="1"/>
          </p:nvPr>
        </p:nvSpPr>
        <p:spPr/>
        <p:txBody>
          <a:bodyPr/>
          <a:lstStyle/>
          <a:p>
            <a:pPr eaLnBrk="1" hangingPunct="1"/>
            <a:r>
              <a:rPr lang="en-US" altLang="en-US" sz="2000" dirty="0"/>
              <a:t>Gross Profit Remaining</a:t>
            </a:r>
          </a:p>
          <a:p>
            <a:pPr eaLnBrk="1" hangingPunct="1"/>
            <a:r>
              <a:rPr lang="en-US" altLang="en-US" sz="2000" dirty="0"/>
              <a:t>Break Even Analysis/Projections</a:t>
            </a:r>
          </a:p>
          <a:p>
            <a:pPr eaLnBrk="1" hangingPunct="1"/>
            <a:r>
              <a:rPr lang="en-US" altLang="en-US" sz="2000" dirty="0"/>
              <a:t>Cash Flow – Job Borrow</a:t>
            </a:r>
          </a:p>
          <a:p>
            <a:pPr eaLnBrk="1" hangingPunct="1"/>
            <a:r>
              <a:rPr lang="en-US" altLang="en-US" sz="2000" dirty="0"/>
              <a:t>Backlog Remaining</a:t>
            </a:r>
          </a:p>
          <a:p>
            <a:pPr eaLnBrk="1" hangingPunct="1"/>
            <a:r>
              <a:rPr lang="en-US" altLang="en-US" sz="2000" dirty="0"/>
              <a:t>Upcoming Work</a:t>
            </a:r>
          </a:p>
        </p:txBody>
      </p:sp>
    </p:spTree>
    <p:extLst>
      <p:ext uri="{BB962C8B-B14F-4D97-AF65-F5344CB8AC3E}">
        <p14:creationId xmlns:p14="http://schemas.microsoft.com/office/powerpoint/2010/main" xmlns="" val="25185633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What </a:t>
            </a:r>
            <a:r>
              <a:rPr lang="en-US" altLang="en-US" b="1" dirty="0">
                <a:effectLst>
                  <a:outerShdw blurRad="38100" dist="38100" dir="2700000" algn="tl">
                    <a:srgbClr val="000000">
                      <a:alpha val="43137"/>
                    </a:srgbClr>
                  </a:outerShdw>
                </a:effectLst>
              </a:rPr>
              <a:t>C</a:t>
            </a:r>
            <a:r>
              <a:rPr lang="en-US" altLang="en-US" b="1" dirty="0" smtClean="0">
                <a:effectLst>
                  <a:outerShdw blurRad="38100" dist="38100" dir="2700000" algn="tl">
                    <a:srgbClr val="000000">
                      <a:alpha val="43137"/>
                    </a:srgbClr>
                  </a:outerShdw>
                </a:effectLst>
              </a:rPr>
              <a:t>an You </a:t>
            </a:r>
            <a:r>
              <a:rPr lang="en-US" altLang="en-US" b="1" dirty="0">
                <a:effectLst>
                  <a:outerShdw blurRad="38100" dist="38100" dir="2700000" algn="tl">
                    <a:srgbClr val="000000">
                      <a:alpha val="43137"/>
                    </a:srgbClr>
                  </a:outerShdw>
                </a:effectLst>
              </a:rPr>
              <a:t>D</a:t>
            </a:r>
            <a:r>
              <a:rPr lang="en-US" altLang="en-US" b="1" dirty="0" smtClean="0">
                <a:effectLst>
                  <a:outerShdw blurRad="38100" dist="38100" dir="2700000" algn="tl">
                    <a:srgbClr val="000000">
                      <a:alpha val="43137"/>
                    </a:srgbClr>
                  </a:outerShdw>
                </a:effectLst>
              </a:rPr>
              <a:t>o?</a:t>
            </a:r>
          </a:p>
        </p:txBody>
      </p:sp>
      <p:sp>
        <p:nvSpPr>
          <p:cNvPr id="77828" name="Rectangle 7"/>
          <p:cNvSpPr>
            <a:spLocks noGrp="1" noChangeArrowheads="1"/>
          </p:cNvSpPr>
          <p:nvPr>
            <p:ph type="body" idx="1"/>
          </p:nvPr>
        </p:nvSpPr>
        <p:spPr/>
        <p:txBody>
          <a:bodyPr/>
          <a:lstStyle/>
          <a:p>
            <a:pPr eaLnBrk="1" hangingPunct="1"/>
            <a:r>
              <a:rPr lang="en-US" altLang="en-US" sz="2000" dirty="0"/>
              <a:t>Note discrepancies from WIP to Financial Statement</a:t>
            </a:r>
          </a:p>
          <a:p>
            <a:pPr eaLnBrk="1" hangingPunct="1"/>
            <a:r>
              <a:rPr lang="en-US" altLang="en-US" sz="2000" dirty="0"/>
              <a:t>Explain outlier jobs (positive and negative </a:t>
            </a:r>
            <a:r>
              <a:rPr lang="en-US" altLang="en-US" sz="2000" dirty="0" smtClean="0"/>
              <a:t>trends</a:t>
            </a:r>
            <a:r>
              <a:rPr lang="en-US" altLang="en-US" sz="2000" dirty="0"/>
              <a:t>)</a:t>
            </a:r>
          </a:p>
          <a:p>
            <a:pPr eaLnBrk="1" hangingPunct="1"/>
            <a:r>
              <a:rPr lang="en-US" altLang="en-US" sz="2000" dirty="0"/>
              <a:t>Review U/B’s on jobs nearing completion and address</a:t>
            </a:r>
          </a:p>
          <a:p>
            <a:pPr eaLnBrk="1" hangingPunct="1"/>
            <a:r>
              <a:rPr lang="en-US" altLang="en-US" sz="2000" dirty="0"/>
              <a:t>Give a heads up on larger/unusual </a:t>
            </a:r>
            <a:r>
              <a:rPr lang="en-US" altLang="en-US" sz="2000" dirty="0" smtClean="0"/>
              <a:t>projects</a:t>
            </a:r>
          </a:p>
          <a:p>
            <a:pPr eaLnBrk="1" hangingPunct="1"/>
            <a:r>
              <a:rPr lang="en-US" altLang="en-US" sz="2000" dirty="0" smtClean="0"/>
              <a:t>Prepare (and update) forward looking items – projections/backlog/cash flow/etc.</a:t>
            </a:r>
            <a:endParaRPr lang="en-US" altLang="en-US" sz="2000" dirty="0"/>
          </a:p>
          <a:p>
            <a:pPr eaLnBrk="1" hangingPunct="1"/>
            <a:r>
              <a:rPr lang="en-US" altLang="en-US" sz="2000" dirty="0"/>
              <a:t>No surprises!</a:t>
            </a:r>
          </a:p>
          <a:p>
            <a:pPr eaLnBrk="1" hangingPunct="1"/>
            <a:endParaRPr lang="en-US" altLang="en-US" sz="2000" dirty="0"/>
          </a:p>
        </p:txBody>
      </p:sp>
    </p:spTree>
    <p:extLst>
      <p:ext uri="{BB962C8B-B14F-4D97-AF65-F5344CB8AC3E}">
        <p14:creationId xmlns:p14="http://schemas.microsoft.com/office/powerpoint/2010/main" xmlns="" val="12065980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6"/>
          <p:cNvSpPr>
            <a:spLocks noGrp="1" noChangeArrowheads="1"/>
          </p:cNvSpPr>
          <p:nvPr>
            <p:ph type="title"/>
          </p:nvPr>
        </p:nvSpPr>
        <p:spPr>
          <a:xfrm>
            <a:off x="158336" y="1252151"/>
            <a:ext cx="8596668" cy="1320800"/>
          </a:xfrm>
        </p:spPr>
        <p:txBody>
          <a:bodyPr>
            <a:normAutofit/>
          </a:bodyPr>
          <a:lstStyle/>
          <a:p>
            <a:pPr algn="ctr" eaLnBrk="1" hangingPunct="1">
              <a:defRPr/>
            </a:pPr>
            <a:r>
              <a:rPr lang="en-US" altLang="en-US" sz="7200" b="1" dirty="0" smtClean="0">
                <a:effectLst>
                  <a:outerShdw blurRad="38100" dist="38100" dir="2700000" algn="tl">
                    <a:srgbClr val="000000">
                      <a:alpha val="43137"/>
                    </a:srgbClr>
                  </a:outerShdw>
                </a:effectLst>
              </a:rPr>
              <a:t>Questions</a:t>
            </a:r>
          </a:p>
        </p:txBody>
      </p:sp>
      <p:sp>
        <p:nvSpPr>
          <p:cNvPr id="2" name="Rectangle 1"/>
          <p:cNvSpPr/>
          <p:nvPr/>
        </p:nvSpPr>
        <p:spPr>
          <a:xfrm>
            <a:off x="3505929" y="2388522"/>
            <a:ext cx="1901483" cy="3402470"/>
          </a:xfrm>
          <a:prstGeom prst="rect">
            <a:avLst/>
          </a:prstGeom>
        </p:spPr>
        <p:txBody>
          <a:bodyPr wrap="none">
            <a:spAutoFit/>
          </a:bodyPr>
          <a:lstStyle/>
          <a:p>
            <a:pPr algn="ctr">
              <a:lnSpc>
                <a:spcPct val="90000"/>
              </a:lnSpc>
            </a:pPr>
            <a:r>
              <a:rPr lang="en-US" altLang="en-US" sz="23900" b="1" dirty="0">
                <a:solidFill>
                  <a:srgbClr val="E31B23"/>
                </a:solidFill>
                <a:latin typeface="Century Gothic" panose="020B0502020202020204" pitchFamily="34" charset="0"/>
              </a:rPr>
              <a:t>?</a:t>
            </a:r>
          </a:p>
        </p:txBody>
      </p:sp>
    </p:spTree>
    <p:extLst>
      <p:ext uri="{BB962C8B-B14F-4D97-AF65-F5344CB8AC3E}">
        <p14:creationId xmlns:p14="http://schemas.microsoft.com/office/powerpoint/2010/main" xmlns="" val="37374206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CPE Code Word – </a:t>
            </a:r>
            <a:r>
              <a:rPr lang="en-US" smtClean="0"/>
              <a:t>“touchdown”</a:t>
            </a:r>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Objectives</a:t>
            </a:r>
          </a:p>
        </p:txBody>
      </p:sp>
      <p:sp>
        <p:nvSpPr>
          <p:cNvPr id="20484" name="Rectangle 7"/>
          <p:cNvSpPr>
            <a:spLocks noGrp="1" noChangeArrowheads="1"/>
          </p:cNvSpPr>
          <p:nvPr>
            <p:ph type="body" idx="1"/>
          </p:nvPr>
        </p:nvSpPr>
        <p:spPr/>
        <p:txBody>
          <a:bodyPr/>
          <a:lstStyle/>
          <a:p>
            <a:pPr eaLnBrk="1" hangingPunct="1"/>
            <a:r>
              <a:rPr lang="en-US" altLang="en-US" sz="2000" dirty="0"/>
              <a:t>Expectations &amp; Financial Sophistication</a:t>
            </a:r>
          </a:p>
          <a:p>
            <a:pPr eaLnBrk="1" hangingPunct="1"/>
            <a:r>
              <a:rPr lang="en-US" altLang="en-US" sz="2000" dirty="0"/>
              <a:t>Back to the Basics</a:t>
            </a:r>
          </a:p>
          <a:p>
            <a:pPr eaLnBrk="1" hangingPunct="1"/>
            <a:r>
              <a:rPr lang="en-US" altLang="en-US" sz="2000" dirty="0"/>
              <a:t>Under/Overbillings</a:t>
            </a:r>
          </a:p>
          <a:p>
            <a:pPr eaLnBrk="1" hangingPunct="1"/>
            <a:r>
              <a:rPr lang="en-US" altLang="en-US" sz="2000" dirty="0"/>
              <a:t>Tie Back to the Financial Statement</a:t>
            </a:r>
          </a:p>
          <a:p>
            <a:pPr eaLnBrk="1" hangingPunct="1"/>
            <a:r>
              <a:rPr lang="en-US" altLang="en-US" sz="2000" dirty="0"/>
              <a:t>Trending</a:t>
            </a:r>
          </a:p>
          <a:p>
            <a:pPr eaLnBrk="1" hangingPunct="1"/>
            <a:r>
              <a:rPr lang="en-US" altLang="en-US" sz="2000" dirty="0"/>
              <a:t>Forward Looking</a:t>
            </a:r>
          </a:p>
          <a:p>
            <a:pPr eaLnBrk="1" hangingPunct="1"/>
            <a:r>
              <a:rPr lang="en-US" altLang="en-US" sz="2000" dirty="0"/>
              <a:t>How to Maximize Bonding Capacity</a:t>
            </a:r>
          </a:p>
        </p:txBody>
      </p:sp>
    </p:spTree>
    <p:extLst>
      <p:ext uri="{BB962C8B-B14F-4D97-AF65-F5344CB8AC3E}">
        <p14:creationId xmlns:p14="http://schemas.microsoft.com/office/powerpoint/2010/main" xmlns="" val="1446769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Expectations and Financial Sophistication</a:t>
            </a:r>
          </a:p>
        </p:txBody>
      </p:sp>
      <p:sp>
        <p:nvSpPr>
          <p:cNvPr id="22532" name="Rectangle 7"/>
          <p:cNvSpPr>
            <a:spLocks noGrp="1" noChangeArrowheads="1"/>
          </p:cNvSpPr>
          <p:nvPr>
            <p:ph type="body" idx="1"/>
          </p:nvPr>
        </p:nvSpPr>
        <p:spPr/>
        <p:txBody>
          <a:bodyPr/>
          <a:lstStyle/>
          <a:p>
            <a:pPr eaLnBrk="1" hangingPunct="1"/>
            <a:r>
              <a:rPr lang="en-US" altLang="en-US" sz="2000" dirty="0"/>
              <a:t>WIP should have Completed and Uncompleted Job Schedules</a:t>
            </a:r>
          </a:p>
          <a:p>
            <a:pPr eaLnBrk="1" hangingPunct="1"/>
            <a:r>
              <a:rPr lang="en-US" altLang="en-US" sz="2000" dirty="0"/>
              <a:t>Allocation of indirect costs to jobs</a:t>
            </a:r>
          </a:p>
          <a:p>
            <a:pPr eaLnBrk="1" hangingPunct="1"/>
            <a:r>
              <a:rPr lang="en-US" altLang="en-US" sz="2000" dirty="0"/>
              <a:t>WIP calculations should reconcile with Income Statement and Balance Sheet</a:t>
            </a:r>
          </a:p>
          <a:p>
            <a:pPr eaLnBrk="1" hangingPunct="1"/>
            <a:r>
              <a:rPr lang="en-US" altLang="en-US" sz="2000" dirty="0"/>
              <a:t>Internal WIP’s should tie to CPA numbers</a:t>
            </a:r>
          </a:p>
          <a:p>
            <a:pPr eaLnBrk="1" hangingPunct="1"/>
            <a:r>
              <a:rPr lang="en-US" altLang="en-US" sz="2000" dirty="0"/>
              <a:t>Who is the CPA?</a:t>
            </a:r>
          </a:p>
        </p:txBody>
      </p:sp>
    </p:spTree>
    <p:extLst>
      <p:ext uri="{BB962C8B-B14F-4D97-AF65-F5344CB8AC3E}">
        <p14:creationId xmlns:p14="http://schemas.microsoft.com/office/powerpoint/2010/main" xmlns="" val="31108418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Back to the Basics</a:t>
            </a:r>
          </a:p>
        </p:txBody>
      </p:sp>
      <p:sp>
        <p:nvSpPr>
          <p:cNvPr id="6148" name="Rectangle 7"/>
          <p:cNvSpPr>
            <a:spLocks noGrp="1" noChangeArrowheads="1"/>
          </p:cNvSpPr>
          <p:nvPr>
            <p:ph type="body" idx="1"/>
          </p:nvPr>
        </p:nvSpPr>
        <p:spPr>
          <a:xfrm>
            <a:off x="677334" y="1375719"/>
            <a:ext cx="8596668" cy="5049795"/>
          </a:xfrm>
        </p:spPr>
        <p:txBody>
          <a:bodyPr>
            <a:normAutofit fontScale="32500" lnSpcReduction="20000"/>
          </a:bodyPr>
          <a:lstStyle/>
          <a:p>
            <a:pPr eaLnBrk="1" hangingPunct="1">
              <a:defRPr/>
            </a:pPr>
            <a:r>
              <a:rPr lang="en-US" altLang="en-US" sz="4900" dirty="0" smtClean="0"/>
              <a:t>Percentage of Completion method:</a:t>
            </a:r>
          </a:p>
          <a:p>
            <a:pPr marL="0" indent="0">
              <a:buNone/>
              <a:defRPr/>
            </a:pPr>
            <a:r>
              <a:rPr lang="en-US" altLang="en-US" sz="4900" b="1" dirty="0" smtClean="0">
                <a:solidFill>
                  <a:srgbClr val="008000"/>
                </a:solidFill>
              </a:rPr>
              <a:t>	Revenues are realized as they are earned</a:t>
            </a:r>
            <a:endParaRPr lang="en-US" altLang="en-US" sz="4900" b="1" dirty="0">
              <a:solidFill>
                <a:srgbClr val="FF0000"/>
              </a:solidFill>
            </a:endParaRPr>
          </a:p>
          <a:p>
            <a:pPr eaLnBrk="1" hangingPunct="1">
              <a:buFontTx/>
              <a:buNone/>
              <a:defRPr/>
            </a:pPr>
            <a:r>
              <a:rPr lang="en-US" altLang="en-US" sz="4900" b="1" dirty="0" smtClean="0">
                <a:solidFill>
                  <a:srgbClr val="FF0000"/>
                </a:solidFill>
              </a:rPr>
              <a:t>		Expenses are booked at the time they are incurred</a:t>
            </a:r>
          </a:p>
          <a:p>
            <a:pPr eaLnBrk="1" hangingPunct="1">
              <a:buFontTx/>
              <a:buNone/>
              <a:defRPr/>
            </a:pPr>
            <a:endParaRPr lang="en-US" altLang="en-US" sz="4900" b="1" dirty="0"/>
          </a:p>
          <a:p>
            <a:pPr eaLnBrk="1" hangingPunct="1">
              <a:defRPr/>
            </a:pPr>
            <a:r>
              <a:rPr lang="en-US" altLang="en-US" sz="4900" dirty="0" smtClean="0"/>
              <a:t> Objective: realize only profits that have been “earned”</a:t>
            </a:r>
          </a:p>
          <a:p>
            <a:pPr eaLnBrk="1" hangingPunct="1">
              <a:defRPr/>
            </a:pPr>
            <a:endParaRPr lang="en-US" altLang="en-US" sz="4900" dirty="0" smtClean="0"/>
          </a:p>
          <a:p>
            <a:pPr eaLnBrk="1" hangingPunct="1">
              <a:defRPr/>
            </a:pPr>
            <a:r>
              <a:rPr lang="en-US" altLang="en-US" sz="4900" dirty="0" smtClean="0"/>
              <a:t> “Percentage of completion” offers baseline for tracking progress</a:t>
            </a:r>
          </a:p>
          <a:p>
            <a:pPr eaLnBrk="1" hangingPunct="1">
              <a:defRPr/>
            </a:pPr>
            <a:endParaRPr lang="en-US" altLang="en-US" sz="4900" dirty="0" smtClean="0"/>
          </a:p>
          <a:p>
            <a:pPr eaLnBrk="1" hangingPunct="1">
              <a:defRPr/>
            </a:pPr>
            <a:r>
              <a:rPr lang="en-US" altLang="en-US" sz="4900" dirty="0" smtClean="0"/>
              <a:t> POC based on actual Costs incurred to Date vs. </a:t>
            </a:r>
            <a:r>
              <a:rPr lang="en-US" altLang="en-US" sz="4900" u="sng" dirty="0" smtClean="0"/>
              <a:t>expected</a:t>
            </a:r>
            <a:r>
              <a:rPr lang="en-US" altLang="en-US" sz="4900" dirty="0" smtClean="0"/>
              <a:t> Total Costs </a:t>
            </a:r>
            <a:br>
              <a:rPr lang="en-US" altLang="en-US" sz="4900" dirty="0" smtClean="0"/>
            </a:br>
            <a:endParaRPr lang="en-US" altLang="en-US" sz="4900" dirty="0" smtClean="0"/>
          </a:p>
          <a:p>
            <a:pPr eaLnBrk="1" hangingPunct="1">
              <a:defRPr/>
            </a:pPr>
            <a:r>
              <a:rPr lang="en-US" altLang="en-US" sz="4900" dirty="0" smtClean="0"/>
              <a:t> Accuracy of POC relies on estimates</a:t>
            </a:r>
            <a:endParaRPr lang="en-US" altLang="en-US" sz="4900" b="1" dirty="0" smtClean="0"/>
          </a:p>
          <a:p>
            <a:pPr marL="0" indent="0">
              <a:buNone/>
              <a:defRPr/>
            </a:pPr>
            <a:endParaRPr lang="en-US" altLang="en-US" sz="4900" b="1" dirty="0" smtClean="0"/>
          </a:p>
          <a:p>
            <a:pPr eaLnBrk="1" hangingPunct="1">
              <a:defRPr/>
            </a:pPr>
            <a:r>
              <a:rPr lang="en-US" altLang="en-US" sz="4900" dirty="0" smtClean="0"/>
              <a:t> Requires complete and accurate work-on-hand reporting</a:t>
            </a:r>
          </a:p>
          <a:p>
            <a:pPr eaLnBrk="1" hangingPunct="1">
              <a:defRPr/>
            </a:pPr>
            <a:endParaRPr lang="en-US" altLang="en-US" sz="4900" dirty="0" smtClean="0"/>
          </a:p>
          <a:p>
            <a:pPr eaLnBrk="1" hangingPunct="1">
              <a:buFontTx/>
              <a:buNone/>
              <a:defRPr/>
            </a:pPr>
            <a:r>
              <a:rPr lang="en-US" altLang="en-US" sz="4900" b="1" dirty="0"/>
              <a:t>Preferred method of revenue recognition for construction firms</a:t>
            </a:r>
          </a:p>
          <a:p>
            <a:pPr eaLnBrk="1" hangingPunct="1">
              <a:defRPr/>
            </a:pPr>
            <a:endParaRPr lang="en-US" altLang="en-US" dirty="0" smtClean="0"/>
          </a:p>
          <a:p>
            <a:pPr eaLnBrk="1" hangingPunct="1">
              <a:defRPr/>
            </a:pPr>
            <a:endParaRPr lang="en-US" altLang="en-US" dirty="0" smtClean="0"/>
          </a:p>
        </p:txBody>
      </p:sp>
    </p:spTree>
    <p:extLst>
      <p:ext uri="{BB962C8B-B14F-4D97-AF65-F5344CB8AC3E}">
        <p14:creationId xmlns:p14="http://schemas.microsoft.com/office/powerpoint/2010/main" xmlns="" val="22589899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ChangeArrowheads="1"/>
          </p:cNvSpPr>
          <p:nvPr/>
        </p:nvSpPr>
        <p:spPr bwMode="auto">
          <a:xfrm>
            <a:off x="3437237" y="4658867"/>
            <a:ext cx="2277763" cy="1447800"/>
          </a:xfrm>
          <a:prstGeom prst="rect">
            <a:avLst/>
          </a:prstGeom>
          <a:noFill/>
          <a:ln w="38100">
            <a:solidFill>
              <a:srgbClr val="E31B23"/>
            </a:solidFill>
            <a:miter lim="800000"/>
            <a:headEnd/>
            <a:tailEnd/>
          </a:ln>
          <a:effectLst/>
          <a:extLst>
            <a:ext uri="{909E8E84-426E-40DD-AFC4-6F175D3DCCD1}">
              <a14:hiddenFill xmlns:a14="http://schemas.microsoft.com/office/drawing/2010/main" xmlns="">
                <a:solidFill>
                  <a:srgbClr val="E31B23">
                    <a:alpha val="67842"/>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Char char="•"/>
              <a:defRPr>
                <a:solidFill>
                  <a:schemeClr val="tx1"/>
                </a:solidFill>
                <a:latin typeface="Arial" panose="020B0604020202020204" pitchFamily="34" charset="0"/>
              </a:defRPr>
            </a:lvl1pPr>
            <a:lvl2pPr marL="742950" indent="-285750">
              <a:spcBef>
                <a:spcPct val="20000"/>
              </a:spcBef>
              <a:buChar char="–"/>
              <a:defRPr>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2000" dirty="0" smtClean="0">
                <a:solidFill>
                  <a:srgbClr val="E31B23"/>
                </a:solidFill>
              </a:rPr>
              <a:t>Costs Incurred</a:t>
            </a:r>
            <a:endParaRPr lang="en-US" altLang="en-US" sz="2000" dirty="0">
              <a:solidFill>
                <a:srgbClr val="E31B23"/>
              </a:solidFill>
            </a:endParaRPr>
          </a:p>
          <a:p>
            <a:pPr algn="ctr" eaLnBrk="1" hangingPunct="1">
              <a:spcBef>
                <a:spcPct val="0"/>
              </a:spcBef>
              <a:buFontTx/>
              <a:buNone/>
            </a:pPr>
            <a:r>
              <a:rPr lang="en-US" altLang="en-US" sz="2000" dirty="0">
                <a:solidFill>
                  <a:srgbClr val="E31B23"/>
                </a:solidFill>
              </a:rPr>
              <a:t>to Date</a:t>
            </a:r>
            <a:endParaRPr lang="en-US" altLang="en-US" sz="1400" dirty="0">
              <a:solidFill>
                <a:srgbClr val="E31B23"/>
              </a:solidFill>
            </a:endParaRPr>
          </a:p>
        </p:txBody>
      </p:sp>
      <p:sp>
        <p:nvSpPr>
          <p:cNvPr id="26628" name="Rectangle 3"/>
          <p:cNvSpPr>
            <a:spLocks noChangeArrowheads="1"/>
          </p:cNvSpPr>
          <p:nvPr/>
        </p:nvSpPr>
        <p:spPr bwMode="auto">
          <a:xfrm>
            <a:off x="6624330" y="4658867"/>
            <a:ext cx="1705139" cy="1447800"/>
          </a:xfrm>
          <a:prstGeom prst="rect">
            <a:avLst/>
          </a:prstGeom>
          <a:noFill/>
          <a:ln w="38100">
            <a:solidFill>
              <a:schemeClr val="tx1"/>
            </a:solidFill>
            <a:miter lim="800000"/>
            <a:headEnd/>
            <a:tailEnd/>
          </a:ln>
          <a:effectLst/>
        </p:spPr>
        <p:txBody>
          <a:bodyPr wrap="none" anchor="ctr"/>
          <a:lstStyle>
            <a:lvl1pPr>
              <a:spcBef>
                <a:spcPct val="20000"/>
              </a:spcBef>
              <a:buChar char="•"/>
              <a:defRPr>
                <a:solidFill>
                  <a:schemeClr val="tx1"/>
                </a:solidFill>
                <a:latin typeface="Arial" panose="020B0604020202020204" pitchFamily="34" charset="0"/>
              </a:defRPr>
            </a:lvl1pPr>
            <a:lvl2pPr marL="742950" indent="-285750">
              <a:spcBef>
                <a:spcPct val="20000"/>
              </a:spcBef>
              <a:buChar char="–"/>
              <a:defRPr>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a:t> </a:t>
            </a:r>
            <a:r>
              <a:rPr lang="en-US" altLang="en-US" sz="2000"/>
              <a:t>Earned </a:t>
            </a:r>
          </a:p>
          <a:p>
            <a:pPr algn="ctr" eaLnBrk="1" hangingPunct="1">
              <a:spcBef>
                <a:spcPct val="0"/>
              </a:spcBef>
              <a:buFontTx/>
              <a:buNone/>
            </a:pPr>
            <a:r>
              <a:rPr lang="en-US" altLang="en-US" sz="2000"/>
              <a:t>Gross Profit</a:t>
            </a:r>
          </a:p>
        </p:txBody>
      </p:sp>
      <p:sp>
        <p:nvSpPr>
          <p:cNvPr id="26629" name="Rectangle 4"/>
          <p:cNvSpPr>
            <a:spLocks noChangeArrowheads="1"/>
          </p:cNvSpPr>
          <p:nvPr/>
        </p:nvSpPr>
        <p:spPr bwMode="auto">
          <a:xfrm>
            <a:off x="2913837" y="5143500"/>
            <a:ext cx="304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b"/>
          <a:lstStyle>
            <a:lvl1pPr>
              <a:spcBef>
                <a:spcPct val="20000"/>
              </a:spcBef>
              <a:buChar char="•"/>
              <a:defRPr>
                <a:solidFill>
                  <a:schemeClr val="tx1"/>
                </a:solidFill>
                <a:latin typeface="Arial" panose="020B0604020202020204" pitchFamily="34" charset="0"/>
              </a:defRPr>
            </a:lvl1pPr>
            <a:lvl2pPr marL="742950" indent="-285750">
              <a:spcBef>
                <a:spcPct val="20000"/>
              </a:spcBef>
              <a:buChar char="–"/>
              <a:defRPr>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3600" dirty="0"/>
              <a:t>-</a:t>
            </a:r>
          </a:p>
        </p:txBody>
      </p:sp>
      <p:sp>
        <p:nvSpPr>
          <p:cNvPr id="26630" name="Rectangle 5"/>
          <p:cNvSpPr>
            <a:spLocks noChangeArrowheads="1"/>
          </p:cNvSpPr>
          <p:nvPr/>
        </p:nvSpPr>
        <p:spPr bwMode="auto">
          <a:xfrm>
            <a:off x="6019800" y="5207890"/>
            <a:ext cx="304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b"/>
          <a:lstStyle>
            <a:lvl1pPr>
              <a:spcBef>
                <a:spcPct val="20000"/>
              </a:spcBef>
              <a:buChar char="•"/>
              <a:defRPr>
                <a:solidFill>
                  <a:schemeClr val="tx1"/>
                </a:solidFill>
                <a:latin typeface="Arial" panose="020B0604020202020204" pitchFamily="34" charset="0"/>
              </a:defRPr>
            </a:lvl1pPr>
            <a:lvl2pPr marL="742950" indent="-285750">
              <a:spcBef>
                <a:spcPct val="20000"/>
              </a:spcBef>
              <a:buChar char="–"/>
              <a:defRPr>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3600" dirty="0"/>
              <a:t>=</a:t>
            </a:r>
          </a:p>
        </p:txBody>
      </p:sp>
      <p:sp>
        <p:nvSpPr>
          <p:cNvPr id="8199" name="Rectangle 6"/>
          <p:cNvSpPr>
            <a:spLocks noGrp="1" noChangeArrowheads="1"/>
          </p:cNvSpPr>
          <p:nvPr>
            <p:ph type="title"/>
          </p:nvPr>
        </p:nvSpPr>
        <p:spPr/>
        <p:txBody>
          <a:bodyPr/>
          <a:lstStyle/>
          <a:p>
            <a:pPr eaLnBrk="1" hangingPunct="1">
              <a:defRPr/>
            </a:pPr>
            <a:r>
              <a:rPr lang="en-US" altLang="en-US" b="1" dirty="0" smtClean="0">
                <a:effectLst>
                  <a:outerShdw blurRad="38100" dist="38100" dir="2700000" algn="tl">
                    <a:srgbClr val="000000">
                      <a:alpha val="43137"/>
                    </a:srgbClr>
                  </a:outerShdw>
                </a:effectLst>
              </a:rPr>
              <a:t>Percentage of Completion Based on Costs Formula</a:t>
            </a:r>
          </a:p>
        </p:txBody>
      </p:sp>
      <p:sp>
        <p:nvSpPr>
          <p:cNvPr id="26632" name="Rectangle 7"/>
          <p:cNvSpPr>
            <a:spLocks noGrp="1" noChangeArrowheads="1"/>
          </p:cNvSpPr>
          <p:nvPr>
            <p:ph type="body" idx="1"/>
          </p:nvPr>
        </p:nvSpPr>
        <p:spPr>
          <a:xfrm>
            <a:off x="822768" y="1946275"/>
            <a:ext cx="8305800" cy="3067050"/>
          </a:xfrm>
          <a:noFill/>
        </p:spPr>
        <p:txBody>
          <a:bodyPr>
            <a:normAutofit fontScale="85000" lnSpcReduction="20000"/>
          </a:bodyPr>
          <a:lstStyle/>
          <a:p>
            <a:pPr algn="ctr" eaLnBrk="1" hangingPunct="1">
              <a:lnSpc>
                <a:spcPct val="80000"/>
              </a:lnSpc>
              <a:buFontTx/>
              <a:buNone/>
            </a:pPr>
            <a:r>
              <a:rPr lang="en-US" altLang="en-US" sz="1600" dirty="0"/>
              <a:t>Step 1</a:t>
            </a:r>
          </a:p>
          <a:p>
            <a:pPr eaLnBrk="1" hangingPunct="1">
              <a:lnSpc>
                <a:spcPct val="80000"/>
              </a:lnSpc>
              <a:buFontTx/>
              <a:buNone/>
            </a:pPr>
            <a:r>
              <a:rPr lang="en-US" altLang="en-US" sz="2000" dirty="0">
                <a:solidFill>
                  <a:srgbClr val="E31B23"/>
                </a:solidFill>
              </a:rPr>
              <a:t>          Costs Incurred to Date</a:t>
            </a:r>
          </a:p>
          <a:p>
            <a:pPr eaLnBrk="1" hangingPunct="1">
              <a:lnSpc>
                <a:spcPct val="80000"/>
              </a:lnSpc>
              <a:buFontTx/>
              <a:buNone/>
            </a:pPr>
            <a:r>
              <a:rPr lang="en-US" altLang="en-US" sz="2000" dirty="0"/>
              <a:t>Total Estimated Costs at Completion</a:t>
            </a:r>
          </a:p>
          <a:p>
            <a:pPr eaLnBrk="1" hangingPunct="1">
              <a:lnSpc>
                <a:spcPct val="80000"/>
              </a:lnSpc>
              <a:buFontTx/>
              <a:buNone/>
            </a:pPr>
            <a:endParaRPr lang="en-US" altLang="en-US" sz="2000" dirty="0"/>
          </a:p>
          <a:p>
            <a:pPr algn="ctr" eaLnBrk="1" hangingPunct="1">
              <a:lnSpc>
                <a:spcPct val="80000"/>
              </a:lnSpc>
              <a:buFontTx/>
              <a:buNone/>
            </a:pPr>
            <a:r>
              <a:rPr lang="en-US" altLang="en-US" sz="1600" dirty="0"/>
              <a:t>Step 2</a:t>
            </a:r>
          </a:p>
          <a:p>
            <a:pPr eaLnBrk="1" hangingPunct="1">
              <a:lnSpc>
                <a:spcPct val="80000"/>
              </a:lnSpc>
              <a:buFontTx/>
              <a:buNone/>
            </a:pPr>
            <a:endParaRPr lang="en-US" altLang="en-US" sz="1200" dirty="0"/>
          </a:p>
          <a:p>
            <a:pPr eaLnBrk="1" hangingPunct="1">
              <a:lnSpc>
                <a:spcPct val="80000"/>
              </a:lnSpc>
              <a:buFontTx/>
              <a:buNone/>
            </a:pPr>
            <a:r>
              <a:rPr lang="en-US" altLang="en-US" sz="2000" dirty="0"/>
              <a:t>% Complete    </a:t>
            </a:r>
            <a:r>
              <a:rPr lang="en-US" altLang="en-US" sz="2600" dirty="0"/>
              <a:t>x</a:t>
            </a:r>
            <a:r>
              <a:rPr lang="en-US" altLang="en-US" sz="2000" dirty="0"/>
              <a:t>    Contract Price    </a:t>
            </a:r>
            <a:r>
              <a:rPr lang="en-US" altLang="en-US" sz="2600" dirty="0"/>
              <a:t>=</a:t>
            </a:r>
            <a:r>
              <a:rPr lang="en-US" altLang="en-US" sz="2000" dirty="0"/>
              <a:t>    </a:t>
            </a:r>
            <a:r>
              <a:rPr lang="en-US" altLang="en-US" sz="2000" b="1" dirty="0">
                <a:solidFill>
                  <a:srgbClr val="008000"/>
                </a:solidFill>
              </a:rPr>
              <a:t>Earned Revenue</a:t>
            </a:r>
          </a:p>
          <a:p>
            <a:pPr algn="ctr" eaLnBrk="1" hangingPunct="1">
              <a:lnSpc>
                <a:spcPct val="80000"/>
              </a:lnSpc>
              <a:buFontTx/>
              <a:buNone/>
            </a:pPr>
            <a:endParaRPr lang="en-US" altLang="en-US" sz="1600" dirty="0" smtClean="0"/>
          </a:p>
          <a:p>
            <a:pPr algn="ctr" eaLnBrk="1" hangingPunct="1">
              <a:lnSpc>
                <a:spcPct val="80000"/>
              </a:lnSpc>
              <a:buFontTx/>
              <a:buNone/>
            </a:pPr>
            <a:endParaRPr lang="en-US" altLang="en-US" sz="1600" dirty="0"/>
          </a:p>
          <a:p>
            <a:pPr algn="ctr" eaLnBrk="1" hangingPunct="1">
              <a:lnSpc>
                <a:spcPct val="80000"/>
              </a:lnSpc>
              <a:buFontTx/>
              <a:buNone/>
            </a:pPr>
            <a:r>
              <a:rPr lang="en-US" altLang="en-US" sz="1600" dirty="0"/>
              <a:t>Step 3</a:t>
            </a:r>
          </a:p>
          <a:p>
            <a:pPr algn="ctr" eaLnBrk="1" hangingPunct="1">
              <a:lnSpc>
                <a:spcPct val="80000"/>
              </a:lnSpc>
              <a:buFontTx/>
              <a:buNone/>
            </a:pPr>
            <a:r>
              <a:rPr lang="en-US" altLang="en-US" sz="2000" dirty="0"/>
              <a:t> </a:t>
            </a:r>
          </a:p>
        </p:txBody>
      </p:sp>
      <p:sp>
        <p:nvSpPr>
          <p:cNvPr id="26633" name="Rectangle 8"/>
          <p:cNvSpPr>
            <a:spLocks noChangeArrowheads="1"/>
          </p:cNvSpPr>
          <p:nvPr/>
        </p:nvSpPr>
        <p:spPr bwMode="auto">
          <a:xfrm>
            <a:off x="5827068" y="2124965"/>
            <a:ext cx="1594523" cy="914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lvl1pPr marL="171450" indent="-171450">
              <a:spcBef>
                <a:spcPct val="20000"/>
              </a:spcBef>
              <a:buChar char="•"/>
              <a:defRPr>
                <a:solidFill>
                  <a:schemeClr val="tx1"/>
                </a:solidFill>
                <a:latin typeface="Arial" panose="020B0604020202020204" pitchFamily="34" charset="0"/>
              </a:defRPr>
            </a:lvl1pPr>
            <a:lvl2pPr marL="742950" indent="-285750">
              <a:spcBef>
                <a:spcPct val="20000"/>
              </a:spcBef>
              <a:buChar char="–"/>
              <a:defRPr>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buFontTx/>
              <a:buNone/>
            </a:pPr>
            <a:r>
              <a:rPr lang="en-US" altLang="en-US" sz="1700" dirty="0" smtClean="0"/>
              <a:t>Percentage </a:t>
            </a:r>
          </a:p>
          <a:p>
            <a:pPr algn="ctr" eaLnBrk="1" hangingPunct="1">
              <a:buFontTx/>
              <a:buNone/>
            </a:pPr>
            <a:r>
              <a:rPr lang="en-US" altLang="en-US" sz="1700" dirty="0" smtClean="0"/>
              <a:t>Complete</a:t>
            </a:r>
            <a:endParaRPr lang="en-US" altLang="en-US" sz="1700" dirty="0"/>
          </a:p>
        </p:txBody>
      </p:sp>
      <p:sp>
        <p:nvSpPr>
          <p:cNvPr id="26634" name="Rectangle 9"/>
          <p:cNvSpPr>
            <a:spLocks noChangeArrowheads="1"/>
          </p:cNvSpPr>
          <p:nvPr/>
        </p:nvSpPr>
        <p:spPr bwMode="auto">
          <a:xfrm>
            <a:off x="4823268" y="2248471"/>
            <a:ext cx="304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b"/>
          <a:lstStyle>
            <a:lvl1pPr>
              <a:spcBef>
                <a:spcPct val="20000"/>
              </a:spcBef>
              <a:buChar char="•"/>
              <a:defRPr>
                <a:solidFill>
                  <a:schemeClr val="tx1"/>
                </a:solidFill>
                <a:latin typeface="Arial" panose="020B0604020202020204" pitchFamily="34" charset="0"/>
              </a:defRPr>
            </a:lvl1pPr>
            <a:lvl2pPr marL="742950" indent="-285750">
              <a:spcBef>
                <a:spcPct val="20000"/>
              </a:spcBef>
              <a:buChar char="–"/>
              <a:defRPr>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eaLnBrk="1" hangingPunct="1">
              <a:spcBef>
                <a:spcPct val="0"/>
              </a:spcBef>
              <a:buFontTx/>
              <a:buNone/>
            </a:pPr>
            <a:r>
              <a:rPr lang="en-US" altLang="en-US" sz="3000" dirty="0"/>
              <a:t>=</a:t>
            </a:r>
          </a:p>
        </p:txBody>
      </p:sp>
      <p:sp>
        <p:nvSpPr>
          <p:cNvPr id="26635" name="Rectangle 10"/>
          <p:cNvSpPr>
            <a:spLocks noChangeArrowheads="1"/>
          </p:cNvSpPr>
          <p:nvPr/>
        </p:nvSpPr>
        <p:spPr bwMode="auto">
          <a:xfrm>
            <a:off x="914400" y="4665277"/>
            <a:ext cx="1762371" cy="1447800"/>
          </a:xfrm>
          <a:prstGeom prst="rect">
            <a:avLst/>
          </a:prstGeom>
          <a:noFill/>
          <a:ln w="38100">
            <a:solidFill>
              <a:srgbClr val="008000"/>
            </a:solidFill>
            <a:miter lim="800000"/>
            <a:headEnd/>
            <a:tailEnd/>
          </a:ln>
          <a:effectLst/>
          <a:extLst>
            <a:ext uri="{909E8E84-426E-40DD-AFC4-6F175D3DCCD1}">
              <a14:hiddenFill xmlns:a14="http://schemas.microsoft.com/office/drawing/2010/main" xmlns="">
                <a:solidFill>
                  <a:srgbClr val="CCFFCC"/>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a:spcBef>
                <a:spcPct val="20000"/>
              </a:spcBef>
              <a:buChar char="•"/>
              <a:defRPr>
                <a:solidFill>
                  <a:schemeClr val="tx1"/>
                </a:solidFill>
                <a:latin typeface="Arial" panose="020B0604020202020204" pitchFamily="34" charset="0"/>
              </a:defRPr>
            </a:lvl1pPr>
            <a:lvl2pPr marL="742950" indent="-285750">
              <a:spcBef>
                <a:spcPct val="20000"/>
              </a:spcBef>
              <a:buChar char="–"/>
              <a:defRPr>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defRPr>
            </a:lvl9pPr>
          </a:lstStyle>
          <a:p>
            <a:pPr algn="ctr" eaLnBrk="1" hangingPunct="1">
              <a:spcBef>
                <a:spcPct val="0"/>
              </a:spcBef>
              <a:buFontTx/>
              <a:buNone/>
            </a:pPr>
            <a:r>
              <a:rPr lang="en-US" altLang="en-US" sz="2000">
                <a:solidFill>
                  <a:srgbClr val="008000"/>
                </a:solidFill>
              </a:rPr>
              <a:t>Earned </a:t>
            </a:r>
          </a:p>
          <a:p>
            <a:pPr algn="ctr" eaLnBrk="1" hangingPunct="1">
              <a:spcBef>
                <a:spcPct val="0"/>
              </a:spcBef>
              <a:buFontTx/>
              <a:buNone/>
            </a:pPr>
            <a:r>
              <a:rPr lang="en-US" altLang="en-US" sz="2000">
                <a:solidFill>
                  <a:srgbClr val="008000"/>
                </a:solidFill>
              </a:rPr>
              <a:t>Revenue</a:t>
            </a:r>
          </a:p>
        </p:txBody>
      </p:sp>
      <p:sp>
        <p:nvSpPr>
          <p:cNvPr id="26636" name="Line 11"/>
          <p:cNvSpPr>
            <a:spLocks noChangeShapeType="1"/>
          </p:cNvSpPr>
          <p:nvPr/>
        </p:nvSpPr>
        <p:spPr bwMode="auto">
          <a:xfrm>
            <a:off x="914401" y="2438400"/>
            <a:ext cx="3476368" cy="8238"/>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xmlns="" val="3067212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outerShdw blurRad="38100" dist="38100" dir="2700000" algn="tl">
                    <a:srgbClr val="C0C0C0"/>
                  </a:outerShdw>
                </a:effectLst>
              </a:rPr>
              <a:t>Timeline Analysis – </a:t>
            </a:r>
            <a:br>
              <a:rPr lang="en-US" b="1" dirty="0">
                <a:effectLst>
                  <a:outerShdw blurRad="38100" dist="38100" dir="2700000" algn="tl">
                    <a:srgbClr val="C0C0C0"/>
                  </a:outerShdw>
                </a:effectLst>
              </a:rPr>
            </a:br>
            <a:r>
              <a:rPr lang="en-US" b="1" dirty="0">
                <a:effectLst>
                  <a:outerShdw blurRad="38100" dist="38100" dir="2700000" algn="tl">
                    <a:srgbClr val="C0C0C0"/>
                  </a:outerShdw>
                </a:effectLst>
              </a:rPr>
              <a:t>Construction Project</a:t>
            </a:r>
            <a:endParaRPr lang="en-US" dirty="0"/>
          </a:p>
        </p:txBody>
      </p:sp>
      <p:pic>
        <p:nvPicPr>
          <p:cNvPr id="5" name="Content Placeholder 4"/>
          <p:cNvPicPr>
            <a:picLocks noGrp="1" noChangeAspect="1"/>
          </p:cNvPicPr>
          <p:nvPr>
            <p:ph idx="1"/>
          </p:nvPr>
        </p:nvPicPr>
        <p:blipFill>
          <a:blip r:embed="rId2" cstate="print"/>
          <a:stretch>
            <a:fillRect/>
          </a:stretch>
        </p:blipFill>
        <p:spPr>
          <a:xfrm>
            <a:off x="677334" y="2020094"/>
            <a:ext cx="7592452" cy="4026479"/>
          </a:xfrm>
          <a:prstGeom prst="rect">
            <a:avLst/>
          </a:prstGeom>
        </p:spPr>
      </p:pic>
    </p:spTree>
    <p:extLst>
      <p:ext uri="{BB962C8B-B14F-4D97-AF65-F5344CB8AC3E}">
        <p14:creationId xmlns:p14="http://schemas.microsoft.com/office/powerpoint/2010/main" xmlns="" val="38527085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outerShdw blurRad="38100" dist="38100" dir="2700000" algn="tl">
                    <a:srgbClr val="C0C0C0"/>
                  </a:outerShdw>
                </a:effectLst>
              </a:rPr>
              <a:t>Timeline Analysis – </a:t>
            </a:r>
            <a:br>
              <a:rPr lang="en-US" b="1" dirty="0">
                <a:effectLst>
                  <a:outerShdw blurRad="38100" dist="38100" dir="2700000" algn="tl">
                    <a:srgbClr val="C0C0C0"/>
                  </a:outerShdw>
                </a:effectLst>
              </a:rPr>
            </a:br>
            <a:r>
              <a:rPr lang="en-US" b="1" dirty="0">
                <a:effectLst>
                  <a:outerShdw blurRad="38100" dist="38100" dir="2700000" algn="tl">
                    <a:srgbClr val="C0C0C0"/>
                  </a:outerShdw>
                </a:effectLst>
              </a:rPr>
              <a:t>Cost to Cost Approach</a:t>
            </a:r>
            <a:endParaRPr lang="en-US" dirty="0"/>
          </a:p>
        </p:txBody>
      </p:sp>
      <p:pic>
        <p:nvPicPr>
          <p:cNvPr id="4" name="Content Placeholder 3"/>
          <p:cNvPicPr>
            <a:picLocks noGrp="1" noChangeAspect="1"/>
          </p:cNvPicPr>
          <p:nvPr>
            <p:ph idx="1"/>
          </p:nvPr>
        </p:nvPicPr>
        <p:blipFill>
          <a:blip r:embed="rId2" cstate="print"/>
          <a:stretch>
            <a:fillRect/>
          </a:stretch>
        </p:blipFill>
        <p:spPr>
          <a:xfrm>
            <a:off x="677333" y="2144598"/>
            <a:ext cx="7511078" cy="4145649"/>
          </a:xfrm>
          <a:prstGeom prst="rect">
            <a:avLst/>
          </a:prstGeom>
        </p:spPr>
      </p:pic>
    </p:spTree>
    <p:extLst>
      <p:ext uri="{BB962C8B-B14F-4D97-AF65-F5344CB8AC3E}">
        <p14:creationId xmlns:p14="http://schemas.microsoft.com/office/powerpoint/2010/main" xmlns="" val="1034896328"/>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10306</TotalTime>
  <Words>2605</Words>
  <Application>Microsoft Office PowerPoint</Application>
  <PresentationFormat>Custom</PresentationFormat>
  <Paragraphs>308</Paragraphs>
  <Slides>34</Slides>
  <Notes>28</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Facet</vt:lpstr>
      <vt:lpstr>CFMA Rocky Mountain</vt:lpstr>
      <vt:lpstr>Work In Progress from the Surety Perspective</vt:lpstr>
      <vt:lpstr>Important Notice</vt:lpstr>
      <vt:lpstr>Objectives</vt:lpstr>
      <vt:lpstr>Expectations and Financial Sophistication</vt:lpstr>
      <vt:lpstr>Back to the Basics</vt:lpstr>
      <vt:lpstr>Percentage of Completion Based on Costs Formula</vt:lpstr>
      <vt:lpstr>Timeline Analysis –  Construction Project</vt:lpstr>
      <vt:lpstr>Timeline Analysis –  Cost to Cost Approach</vt:lpstr>
      <vt:lpstr>Timeline Analysis –  What is it Telling us? </vt:lpstr>
      <vt:lpstr>Overbillings</vt:lpstr>
      <vt:lpstr>Overbillings</vt:lpstr>
      <vt:lpstr>Timeline Analysis –  When Billings are Less? </vt:lpstr>
      <vt:lpstr>Underbillings</vt:lpstr>
      <vt:lpstr>Underbillings </vt:lpstr>
      <vt:lpstr>Under &amp; Over Billings</vt:lpstr>
      <vt:lpstr>How WIP Ties Back to the  Financial Statement</vt:lpstr>
      <vt:lpstr>Schedule 1 – Earnings from Contracts</vt:lpstr>
      <vt:lpstr>Schedule 2 – Contracts Completed</vt:lpstr>
      <vt:lpstr>Schedule 1 - Earnings from Contracts</vt:lpstr>
      <vt:lpstr>Schedule 3 – Contracts in Progress</vt:lpstr>
      <vt:lpstr>Schedule 3 – Contracts in Progress (Continued)</vt:lpstr>
      <vt:lpstr>Tie Back to Income Statement</vt:lpstr>
      <vt:lpstr>Schedule 3 – Contracts in Progress (Part 2)</vt:lpstr>
      <vt:lpstr>Tie Back to Balance Sheet</vt:lpstr>
      <vt:lpstr>Why the WIP is Useful to the  Surety Underwriter</vt:lpstr>
      <vt:lpstr>Analyzing The WIP –  Measuring Performance</vt:lpstr>
      <vt:lpstr>Trending – GPC Example, Summary</vt:lpstr>
      <vt:lpstr>Trending – GPC Example,  Individual Jobs</vt:lpstr>
      <vt:lpstr>Analyzing The WIP – Other Metrics </vt:lpstr>
      <vt:lpstr>Forward Looking</vt:lpstr>
      <vt:lpstr>What Can You Do?</vt:lpstr>
      <vt:lpstr>Questions</vt:lpstr>
      <vt:lpstr>CPE Code Word – “touchdown”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CFMA Rocky Mountain</dc:title>
  <dc:creator>Monica DiLorenzo</dc:creator>
  <cp:lastModifiedBy>Jeremiah Wolcott</cp:lastModifiedBy>
  <cp:revision>34</cp:revision>
  <dcterms:created xsi:type="dcterms:W3CDTF">2018-08-30T16:47:21Z</dcterms:created>
  <dcterms:modified xsi:type="dcterms:W3CDTF">2018-09-20T06:44:52Z</dcterms:modified>
</cp:coreProperties>
</file>