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26"/>
  </p:handoutMasterIdLst>
  <p:sldIdLst>
    <p:sldId id="256" r:id="rId2"/>
    <p:sldId id="277" r:id="rId3"/>
    <p:sldId id="276" r:id="rId4"/>
    <p:sldId id="257" r:id="rId5"/>
    <p:sldId id="258" r:id="rId6"/>
    <p:sldId id="259" r:id="rId7"/>
    <p:sldId id="261" r:id="rId8"/>
    <p:sldId id="260" r:id="rId9"/>
    <p:sldId id="262" r:id="rId10"/>
    <p:sldId id="264" r:id="rId11"/>
    <p:sldId id="265" r:id="rId12"/>
    <p:sldId id="266" r:id="rId13"/>
    <p:sldId id="267" r:id="rId14"/>
    <p:sldId id="279" r:id="rId15"/>
    <p:sldId id="280" r:id="rId16"/>
    <p:sldId id="269" r:id="rId17"/>
    <p:sldId id="270" r:id="rId18"/>
    <p:sldId id="281" r:id="rId19"/>
    <p:sldId id="271" r:id="rId20"/>
    <p:sldId id="272" r:id="rId21"/>
    <p:sldId id="273" r:id="rId22"/>
    <p:sldId id="274" r:id="rId23"/>
    <p:sldId id="275" r:id="rId24"/>
    <p:sldId id="282"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82" autoAdjust="0"/>
    <p:restoredTop sz="94660"/>
  </p:normalViewPr>
  <p:slideViewPr>
    <p:cSldViewPr snapToGrid="0">
      <p:cViewPr varScale="1">
        <p:scale>
          <a:sx n="73" d="100"/>
          <a:sy n="73" d="100"/>
        </p:scale>
        <p:origin x="-462" y="-102"/>
      </p:cViewPr>
      <p:guideLst>
        <p:guide orient="horz" pos="2160"/>
        <p:guide pos="3840"/>
      </p:guideLst>
    </p:cSldViewPr>
  </p:slideViewPr>
  <p:notesTextViewPr>
    <p:cViewPr>
      <p:scale>
        <a:sx n="1" d="1"/>
        <a:sy n="1" d="1"/>
      </p:scale>
      <p:origin x="0" y="0"/>
    </p:cViewPr>
  </p:notesTextViewPr>
  <p:notesViewPr>
    <p:cSldViewPr snapToGrid="0">
      <p:cViewPr varScale="1">
        <p:scale>
          <a:sx n="87" d="100"/>
          <a:sy n="87" d="100"/>
        </p:scale>
        <p:origin x="3840" y="9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C185E57F-81B8-40ED-8B90-B0FAD01C176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xmlns="" id="{896C4517-6351-4691-8F57-4A81C4C8A08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A06C2E-2DB0-47E6-A6B3-CD3DE4574A98}" type="datetimeFigureOut">
              <a:rPr lang="en-US" smtClean="0"/>
              <a:pPr/>
              <a:t>9/20/2018</a:t>
            </a:fld>
            <a:endParaRPr lang="en-US"/>
          </a:p>
        </p:txBody>
      </p:sp>
      <p:sp>
        <p:nvSpPr>
          <p:cNvPr id="4" name="Footer Placeholder 3">
            <a:extLst>
              <a:ext uri="{FF2B5EF4-FFF2-40B4-BE49-F238E27FC236}">
                <a16:creationId xmlns:a16="http://schemas.microsoft.com/office/drawing/2014/main" xmlns="" id="{D809B4A2-79B8-4FA6-8B5A-6021B56A46A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xmlns="" id="{3B481627-0B80-42EF-BCE5-6E0B0CC5E01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973ED7B-F466-4822-B495-D455875E5933}" type="slidenum">
              <a:rPr lang="en-US" smtClean="0"/>
              <a:pPr/>
              <a:t>‹#›</a:t>
            </a:fld>
            <a:endParaRPr lang="en-US"/>
          </a:p>
        </p:txBody>
      </p:sp>
    </p:spTree>
    <p:extLst>
      <p:ext uri="{BB962C8B-B14F-4D97-AF65-F5344CB8AC3E}">
        <p14:creationId xmlns:p14="http://schemas.microsoft.com/office/powerpoint/2010/main" xmlns="" val="173241053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dirty="0"/>
              <a:t>Click to edit Master title style</a:t>
            </a:r>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r>
              <a:rPr lang="en-US" dirty="0" err="1"/>
              <a:t>abc</a:t>
            </a:r>
            <a:endParaRPr lang="en-US" dirty="0"/>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690420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766307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xmlns="" val="4007273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4240736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xmlns="" val="502515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914135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25040510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798175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600"/>
            </a:lvl1pPr>
          </a:lstStyle>
          <a:p>
            <a:r>
              <a:rPr lang="en-US" dirty="0"/>
              <a:t>Click </a:t>
            </a:r>
            <a:r>
              <a:rPr lang="en-US" dirty="0" err="1"/>
              <a:t>qto</a:t>
            </a:r>
            <a:r>
              <a:rPr lang="en-US" dirty="0"/>
              <a:t>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160326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94F1ED-49AD-4B07-B789-B633D4DE2A1E}" type="datetimeFigureOut">
              <a:rPr lang="en-US" smtClean="0"/>
              <a:pPr/>
              <a:t>9/20/2018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3659713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94F1ED-49AD-4B07-B789-B633D4DE2A1E}" type="datetimeFigureOut">
              <a:rPr lang="en-US" smtClean="0"/>
              <a:pPr/>
              <a:t>9/20/2018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974753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94F1ED-49AD-4B07-B789-B633D4DE2A1E}" type="datetimeFigureOut">
              <a:rPr lang="en-US" smtClean="0"/>
              <a:pPr/>
              <a:t>9/20/2018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1129612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94F1ED-49AD-4B07-B789-B633D4DE2A1E}" type="datetimeFigureOut">
              <a:rPr lang="en-US" smtClean="0"/>
              <a:pPr/>
              <a:t>9/20/2018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4075230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94F1ED-49AD-4B07-B789-B633D4DE2A1E}" type="datetimeFigureOut">
              <a:rPr lang="en-US" smtClean="0"/>
              <a:pPr/>
              <a:t>9/20/2018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721777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94F1ED-49AD-4B07-B789-B633D4DE2A1E}" type="datetimeFigureOut">
              <a:rPr lang="en-US" smtClean="0"/>
              <a:pPr/>
              <a:t>9/20/2018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2148756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E94F1ED-49AD-4B07-B789-B633D4DE2A1E}" type="datetimeFigureOut">
              <a:rPr lang="en-US" smtClean="0"/>
              <a:pPr/>
              <a:t>9/20/2018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3706918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E94F1ED-49AD-4B07-B789-B633D4DE2A1E}" type="datetimeFigureOut">
              <a:rPr lang="en-US" smtClean="0"/>
              <a:pPr/>
              <a:t>9/20/2018</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23EE79A-924F-4301-8E5E-6489517F5E96}" type="slidenum">
              <a:rPr lang="en-US" smtClean="0"/>
              <a:pPr/>
              <a:t>‹#›</a:t>
            </a:fld>
            <a:endParaRPr lang="en-US"/>
          </a:p>
        </p:txBody>
      </p:sp>
    </p:spTree>
    <p:extLst>
      <p:ext uri="{BB962C8B-B14F-4D97-AF65-F5344CB8AC3E}">
        <p14:creationId xmlns:p14="http://schemas.microsoft.com/office/powerpoint/2010/main" xmlns="" val="27871363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hyperlink" Target="https://twitter.com/Braynware" TargetMode="External"/><Relationship Id="rId7" Type="http://schemas.openxmlformats.org/officeDocument/2006/relationships/image" Target="../media/image11.jpeg"/><Relationship Id="rId2" Type="http://schemas.openxmlformats.org/officeDocument/2006/relationships/hyperlink" Target="http://www.linkedin.com/company/brayn-consulting-llc" TargetMode="Externa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hyperlink" Target="https://www.facebook.com/Braynware" TargetMode="External"/><Relationship Id="rId9" Type="http://schemas.openxmlformats.org/officeDocument/2006/relationships/image" Target="../media/image1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B6F86B-2627-4D94-96B8-477995654B23}"/>
              </a:ext>
            </a:extLst>
          </p:cNvPr>
          <p:cNvSpPr>
            <a:spLocks noGrp="1"/>
          </p:cNvSpPr>
          <p:nvPr>
            <p:ph type="ctrTitle"/>
          </p:nvPr>
        </p:nvSpPr>
        <p:spPr>
          <a:xfrm>
            <a:off x="1507067" y="390677"/>
            <a:ext cx="7766936" cy="1096899"/>
          </a:xfrm>
        </p:spPr>
        <p:txBody>
          <a:bodyPr/>
          <a:lstStyle/>
          <a:p>
            <a:pPr algn="ctr"/>
            <a:r>
              <a:rPr lang="en-US" dirty="0">
                <a:solidFill>
                  <a:schemeClr val="accent6">
                    <a:lumMod val="75000"/>
                  </a:schemeClr>
                </a:solidFill>
                <a:latin typeface="Arial Rounded MT Bold" panose="020F0704030504030204" pitchFamily="34" charset="0"/>
              </a:rPr>
              <a:t>CFMA Rocky Mountain</a:t>
            </a:r>
          </a:p>
        </p:txBody>
      </p:sp>
      <p:sp>
        <p:nvSpPr>
          <p:cNvPr id="3" name="Subtitle 2">
            <a:extLst>
              <a:ext uri="{FF2B5EF4-FFF2-40B4-BE49-F238E27FC236}">
                <a16:creationId xmlns:a16="http://schemas.microsoft.com/office/drawing/2014/main" xmlns="" id="{E4F1E042-BC39-4E3C-BF08-F43813BE7E84}"/>
              </a:ext>
            </a:extLst>
          </p:cNvPr>
          <p:cNvSpPr>
            <a:spLocks noGrp="1"/>
          </p:cNvSpPr>
          <p:nvPr>
            <p:ph type="subTitle" idx="1"/>
          </p:nvPr>
        </p:nvSpPr>
        <p:spPr>
          <a:xfrm>
            <a:off x="7594893" y="5683691"/>
            <a:ext cx="3790938" cy="1096899"/>
          </a:xfrm>
        </p:spPr>
        <p:txBody>
          <a:bodyPr>
            <a:normAutofit fontScale="85000" lnSpcReduction="10000"/>
          </a:bodyPr>
          <a:lstStyle/>
          <a:p>
            <a:pPr algn="ctr"/>
            <a:r>
              <a:rPr lang="en-US" dirty="0">
                <a:solidFill>
                  <a:schemeClr val="tx1"/>
                </a:solidFill>
              </a:rPr>
              <a:t>Wi-Fi Network Login</a:t>
            </a:r>
          </a:p>
          <a:p>
            <a:pPr algn="l"/>
            <a:r>
              <a:rPr lang="en-US" dirty="0">
                <a:solidFill>
                  <a:schemeClr val="tx1"/>
                </a:solidFill>
              </a:rPr>
              <a:t>Network Name: </a:t>
            </a:r>
            <a:r>
              <a:rPr lang="en-US" dirty="0" err="1">
                <a:solidFill>
                  <a:schemeClr val="tx1"/>
                </a:solidFill>
              </a:rPr>
              <a:t>Ritz_Carlton</a:t>
            </a:r>
            <a:r>
              <a:rPr lang="en-US" dirty="0">
                <a:solidFill>
                  <a:schemeClr val="tx1"/>
                </a:solidFill>
              </a:rPr>
              <a:t> Conference</a:t>
            </a:r>
          </a:p>
          <a:p>
            <a:pPr algn="l"/>
            <a:r>
              <a:rPr lang="en-US" dirty="0">
                <a:solidFill>
                  <a:schemeClr val="tx1"/>
                </a:solidFill>
              </a:rPr>
              <a:t>Password: B2WSoftware</a:t>
            </a:r>
          </a:p>
          <a:p>
            <a:pPr algn="l"/>
            <a:endParaRPr lang="en-US" dirty="0">
              <a:solidFill>
                <a:schemeClr val="tx1"/>
              </a:solidFill>
            </a:endParaRPr>
          </a:p>
        </p:txBody>
      </p:sp>
      <p:sp>
        <p:nvSpPr>
          <p:cNvPr id="4" name="TextBox 3">
            <a:extLst>
              <a:ext uri="{FF2B5EF4-FFF2-40B4-BE49-F238E27FC236}">
                <a16:creationId xmlns:a16="http://schemas.microsoft.com/office/drawing/2014/main" xmlns="" id="{F670EE50-500C-463F-9CAF-2FDC753D7822}"/>
              </a:ext>
            </a:extLst>
          </p:cNvPr>
          <p:cNvSpPr txBox="1"/>
          <p:nvPr/>
        </p:nvSpPr>
        <p:spPr>
          <a:xfrm>
            <a:off x="3186177" y="1872343"/>
            <a:ext cx="4408715" cy="369332"/>
          </a:xfrm>
          <a:prstGeom prst="rect">
            <a:avLst/>
          </a:prstGeom>
          <a:noFill/>
        </p:spPr>
        <p:txBody>
          <a:bodyPr wrap="square" rtlCol="0">
            <a:spAutoFit/>
          </a:bodyPr>
          <a:lstStyle/>
          <a:p>
            <a:pPr algn="ctr"/>
            <a:r>
              <a:rPr lang="en-US" dirty="0">
                <a:solidFill>
                  <a:schemeClr val="accent6">
                    <a:lumMod val="75000"/>
                  </a:schemeClr>
                </a:solidFill>
              </a:rPr>
              <a:t>Principle Sponsors</a:t>
            </a:r>
          </a:p>
        </p:txBody>
      </p:sp>
      <p:pic>
        <p:nvPicPr>
          <p:cNvPr id="6" name="Picture 5">
            <a:extLst>
              <a:ext uri="{FF2B5EF4-FFF2-40B4-BE49-F238E27FC236}">
                <a16:creationId xmlns:a16="http://schemas.microsoft.com/office/drawing/2014/main" xmlns="" id="{23C54068-86AB-4463-8140-4F9D02790724}"/>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399934" y="4415723"/>
            <a:ext cx="1981200" cy="1267968"/>
          </a:xfrm>
          <a:prstGeom prst="rect">
            <a:avLst/>
          </a:prstGeom>
        </p:spPr>
      </p:pic>
      <p:pic>
        <p:nvPicPr>
          <p:cNvPr id="8" name="Picture 7" descr="A picture containing clipart&#10;&#10;Description generated with very high confidence">
            <a:extLst>
              <a:ext uri="{FF2B5EF4-FFF2-40B4-BE49-F238E27FC236}">
                <a16:creationId xmlns:a16="http://schemas.microsoft.com/office/drawing/2014/main" xmlns="" id="{8D95B9C2-6378-4F0E-BF09-A029AA31B3B9}"/>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65090" y="2598364"/>
            <a:ext cx="4650888" cy="1460670"/>
          </a:xfrm>
          <a:prstGeom prst="rect">
            <a:avLst/>
          </a:prstGeom>
        </p:spPr>
      </p:pic>
      <p:sp>
        <p:nvSpPr>
          <p:cNvPr id="9" name="TextBox 8">
            <a:extLst>
              <a:ext uri="{FF2B5EF4-FFF2-40B4-BE49-F238E27FC236}">
                <a16:creationId xmlns:a16="http://schemas.microsoft.com/office/drawing/2014/main" xmlns="" id="{2C0C429D-DF59-4B7D-A3DC-A50568BE8EE6}"/>
              </a:ext>
            </a:extLst>
          </p:cNvPr>
          <p:cNvSpPr txBox="1"/>
          <p:nvPr/>
        </p:nvSpPr>
        <p:spPr>
          <a:xfrm>
            <a:off x="283029" y="6063343"/>
            <a:ext cx="2351314" cy="369332"/>
          </a:xfrm>
          <a:prstGeom prst="rect">
            <a:avLst/>
          </a:prstGeom>
          <a:noFill/>
        </p:spPr>
        <p:txBody>
          <a:bodyPr wrap="square" rtlCol="0">
            <a:spAutoFit/>
          </a:bodyPr>
          <a:lstStyle/>
          <a:p>
            <a:r>
              <a:rPr lang="en-US"/>
              <a:t>#CFMARM2018</a:t>
            </a:r>
            <a:endParaRPr lang="en-US" dirty="0"/>
          </a:p>
        </p:txBody>
      </p:sp>
    </p:spTree>
    <p:extLst>
      <p:ext uri="{BB962C8B-B14F-4D97-AF65-F5344CB8AC3E}">
        <p14:creationId xmlns:p14="http://schemas.microsoft.com/office/powerpoint/2010/main" xmlns="" val="1578728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4">
            <a:extLst>
              <a:ext uri="{FF2B5EF4-FFF2-40B4-BE49-F238E27FC236}">
                <a16:creationId xmlns:a16="http://schemas.microsoft.com/office/drawing/2014/main" xmlns="" id="{8F0194C5-5A92-4158-9C72-9396330DEB13}"/>
              </a:ext>
            </a:extLst>
          </p:cNvPr>
          <p:cNvSpPr txBox="1">
            <a:spLocks/>
          </p:cNvSpPr>
          <p:nvPr/>
        </p:nvSpPr>
        <p:spPr>
          <a:xfrm>
            <a:off x="628650" y="5555"/>
            <a:ext cx="7886700" cy="1325563"/>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3" name="Content Placeholder 15">
            <a:extLst>
              <a:ext uri="{FF2B5EF4-FFF2-40B4-BE49-F238E27FC236}">
                <a16:creationId xmlns:a16="http://schemas.microsoft.com/office/drawing/2014/main" xmlns="" id="{B3C5D7C7-905B-4938-B074-E6F564699736}"/>
              </a:ext>
            </a:extLst>
          </p:cNvPr>
          <p:cNvSpPr txBox="1">
            <a:spLocks/>
          </p:cNvSpPr>
          <p:nvPr/>
        </p:nvSpPr>
        <p:spPr>
          <a:xfrm>
            <a:off x="628650" y="2093119"/>
            <a:ext cx="3868340" cy="823912"/>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400" b="1" dirty="0">
                <a:solidFill>
                  <a:schemeClr val="tx1"/>
                </a:solidFill>
                <a:latin typeface="Arial" charset="0"/>
                <a:cs typeface="Arial" charset="0"/>
              </a:rPr>
              <a:t>C-Corp Utilization</a:t>
            </a:r>
          </a:p>
        </p:txBody>
      </p:sp>
      <p:sp>
        <p:nvSpPr>
          <p:cNvPr id="4" name="Content Placeholder 1">
            <a:extLst>
              <a:ext uri="{FF2B5EF4-FFF2-40B4-BE49-F238E27FC236}">
                <a16:creationId xmlns:a16="http://schemas.microsoft.com/office/drawing/2014/main" xmlns="" id="{2F0C3185-76D0-4BFC-81A9-5FE1B852F6B4}"/>
              </a:ext>
            </a:extLst>
          </p:cNvPr>
          <p:cNvSpPr txBox="1">
            <a:spLocks/>
          </p:cNvSpPr>
          <p:nvPr/>
        </p:nvSpPr>
        <p:spPr>
          <a:xfrm>
            <a:off x="628650" y="2280445"/>
            <a:ext cx="3868340" cy="3684588"/>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lvl="1"/>
            <a:endParaRPr lang="en-US" dirty="0"/>
          </a:p>
          <a:p>
            <a:r>
              <a:rPr lang="en-US" sz="2400" dirty="0">
                <a:solidFill>
                  <a:schemeClr val="tx1"/>
                </a:solidFill>
                <a:latin typeface="Arial" charset="0"/>
                <a:cs typeface="Arial" charset="0"/>
              </a:rPr>
              <a:t>Rate </a:t>
            </a:r>
            <a:r>
              <a:rPr lang="en-US" sz="2400" dirty="0">
                <a:solidFill>
                  <a:schemeClr val="tx1"/>
                </a:solidFill>
                <a:latin typeface="Arial" charset="0"/>
                <a:cs typeface="Arial" charset="0"/>
                <a:sym typeface="Wingdings" panose="05000000000000000000" pitchFamily="2" charset="2"/>
              </a:rPr>
              <a:t> Reduced from 35% to 21%</a:t>
            </a:r>
          </a:p>
          <a:p>
            <a:r>
              <a:rPr lang="en-US" sz="2400" dirty="0">
                <a:solidFill>
                  <a:schemeClr val="tx1"/>
                </a:solidFill>
                <a:latin typeface="Arial" charset="0"/>
                <a:cs typeface="Arial" charset="0"/>
                <a:sym typeface="Wingdings" panose="05000000000000000000" pitchFamily="2" charset="2"/>
              </a:rPr>
              <a:t>AMT Eliminated</a:t>
            </a:r>
          </a:p>
          <a:p>
            <a:endParaRPr lang="en-US" dirty="0"/>
          </a:p>
          <a:p>
            <a:endParaRPr lang="en-US" dirty="0"/>
          </a:p>
        </p:txBody>
      </p:sp>
      <p:sp>
        <p:nvSpPr>
          <p:cNvPr id="5" name="Text Placeholder 2">
            <a:extLst>
              <a:ext uri="{FF2B5EF4-FFF2-40B4-BE49-F238E27FC236}">
                <a16:creationId xmlns:a16="http://schemas.microsoft.com/office/drawing/2014/main" xmlns="" id="{6E1CEA74-90AB-4094-BCF6-DF437EAC4079}"/>
              </a:ext>
            </a:extLst>
          </p:cNvPr>
          <p:cNvSpPr txBox="1">
            <a:spLocks/>
          </p:cNvSpPr>
          <p:nvPr/>
        </p:nvSpPr>
        <p:spPr>
          <a:xfrm>
            <a:off x="4629150" y="1681163"/>
            <a:ext cx="5607050" cy="823912"/>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400" b="1" dirty="0">
                <a:sym typeface="Wingdings" panose="05000000000000000000" pitchFamily="2" charset="2"/>
              </a:rPr>
              <a:t>S-Corp Owner Wages &amp; 199A Deduction</a:t>
            </a:r>
          </a:p>
        </p:txBody>
      </p:sp>
      <p:sp>
        <p:nvSpPr>
          <p:cNvPr id="6" name="Content Placeholder 9">
            <a:extLst>
              <a:ext uri="{FF2B5EF4-FFF2-40B4-BE49-F238E27FC236}">
                <a16:creationId xmlns:a16="http://schemas.microsoft.com/office/drawing/2014/main" xmlns="" id="{E8D9C0B9-642A-43AB-B31C-9A2368A53F22}"/>
              </a:ext>
            </a:extLst>
          </p:cNvPr>
          <p:cNvSpPr txBox="1">
            <a:spLocks/>
          </p:cNvSpPr>
          <p:nvPr/>
        </p:nvSpPr>
        <p:spPr>
          <a:xfrm>
            <a:off x="4629150" y="2280445"/>
            <a:ext cx="5149850" cy="4213225"/>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endParaRPr lang="en-US" dirty="0"/>
          </a:p>
          <a:p>
            <a:r>
              <a:rPr lang="en-US" sz="2600" dirty="0"/>
              <a:t>K-1 Income</a:t>
            </a:r>
            <a:endParaRPr lang="en-US" dirty="0"/>
          </a:p>
          <a:p>
            <a:pPr lvl="1"/>
            <a:r>
              <a:rPr lang="en-US" sz="2200" dirty="0"/>
              <a:t>Eligible for 199A Deduction</a:t>
            </a:r>
          </a:p>
          <a:p>
            <a:pPr lvl="1"/>
            <a:r>
              <a:rPr lang="en-US" sz="2200" dirty="0"/>
              <a:t>Not-eligible for R&amp;D Credit</a:t>
            </a:r>
            <a:endParaRPr lang="en-US" dirty="0"/>
          </a:p>
          <a:p>
            <a:r>
              <a:rPr lang="en-US" sz="2600" dirty="0"/>
              <a:t>W-2 Wages</a:t>
            </a:r>
            <a:endParaRPr lang="en-US" dirty="0"/>
          </a:p>
          <a:p>
            <a:pPr lvl="1"/>
            <a:r>
              <a:rPr lang="en-US" sz="2200" dirty="0"/>
              <a:t>Not-eligible for 199A Deduction</a:t>
            </a:r>
          </a:p>
          <a:p>
            <a:pPr lvl="1"/>
            <a:r>
              <a:rPr lang="en-US" sz="2200" dirty="0"/>
              <a:t>Eligible for R&amp;D Credit</a:t>
            </a:r>
          </a:p>
          <a:p>
            <a:pPr lvl="1"/>
            <a:r>
              <a:rPr lang="en-US" sz="2200" dirty="0"/>
              <a:t>Part of 50% 199A limit</a:t>
            </a:r>
          </a:p>
          <a:p>
            <a:pPr lvl="1"/>
            <a:endParaRPr lang="en-US" dirty="0"/>
          </a:p>
        </p:txBody>
      </p:sp>
      <p:sp>
        <p:nvSpPr>
          <p:cNvPr id="7" name="Title 1">
            <a:extLst>
              <a:ext uri="{FF2B5EF4-FFF2-40B4-BE49-F238E27FC236}">
                <a16:creationId xmlns:a16="http://schemas.microsoft.com/office/drawing/2014/main" xmlns="" id="{95809181-E9C1-483E-B051-886FCB8535FB}"/>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New Tax Law Impacts on R&amp;D</a:t>
            </a:r>
          </a:p>
        </p:txBody>
      </p:sp>
      <p:sp>
        <p:nvSpPr>
          <p:cNvPr id="8" name="Date Placeholder 3">
            <a:extLst>
              <a:ext uri="{FF2B5EF4-FFF2-40B4-BE49-F238E27FC236}">
                <a16:creationId xmlns:a16="http://schemas.microsoft.com/office/drawing/2014/main" xmlns="" id="{31C8B416-9ABE-4747-BF92-53AFCCF1C2C1}"/>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9" name="Slide Number Placeholder 5">
            <a:extLst>
              <a:ext uri="{FF2B5EF4-FFF2-40B4-BE49-F238E27FC236}">
                <a16:creationId xmlns:a16="http://schemas.microsoft.com/office/drawing/2014/main" xmlns="" id="{C5C1978E-EEEE-435F-A6D0-0A0695BA84A9}"/>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10</a:t>
            </a:fld>
            <a:endParaRPr lang="en-US"/>
          </a:p>
        </p:txBody>
      </p:sp>
      <p:sp>
        <p:nvSpPr>
          <p:cNvPr id="10" name="Footer Placeholder 4">
            <a:extLst>
              <a:ext uri="{FF2B5EF4-FFF2-40B4-BE49-F238E27FC236}">
                <a16:creationId xmlns:a16="http://schemas.microsoft.com/office/drawing/2014/main" xmlns="" id="{D133487D-F9B3-4FD5-9FA0-3CD1B24EEC1E}"/>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4201845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B0D003D-707D-4A7D-8C5B-EF989F107031}"/>
              </a:ext>
            </a:extLst>
          </p:cNvPr>
          <p:cNvSpPr txBox="1">
            <a:spLocks/>
          </p:cNvSpPr>
          <p:nvPr/>
        </p:nvSpPr>
        <p:spPr>
          <a:xfrm>
            <a:off x="628650" y="18255"/>
            <a:ext cx="7886700" cy="1325563"/>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3" name="Content Placeholder 2">
            <a:extLst>
              <a:ext uri="{FF2B5EF4-FFF2-40B4-BE49-F238E27FC236}">
                <a16:creationId xmlns:a16="http://schemas.microsoft.com/office/drawing/2014/main" xmlns="" id="{08069354-ADB4-4DD7-ACE8-FA5AD0791EBE}"/>
              </a:ext>
            </a:extLst>
          </p:cNvPr>
          <p:cNvSpPr txBox="1">
            <a:spLocks/>
          </p:cNvSpPr>
          <p:nvPr/>
        </p:nvSpPr>
        <p:spPr>
          <a:xfrm>
            <a:off x="628650" y="1825625"/>
            <a:ext cx="4552950" cy="4351338"/>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400" dirty="0"/>
              <a:t>Construction &amp; Specialty Sub-Contracting</a:t>
            </a:r>
          </a:p>
          <a:p>
            <a:r>
              <a:rPr lang="en-US" sz="2400" dirty="0"/>
              <a:t>Manufacturing</a:t>
            </a:r>
          </a:p>
          <a:p>
            <a:r>
              <a:rPr lang="en-US" sz="2400" dirty="0"/>
              <a:t>Architecture &amp; Engineering</a:t>
            </a:r>
          </a:p>
          <a:p>
            <a:r>
              <a:rPr lang="en-US" sz="2400" dirty="0"/>
              <a:t>Software Development</a:t>
            </a:r>
          </a:p>
          <a:p>
            <a:r>
              <a:rPr lang="en-US" sz="2400" dirty="0"/>
              <a:t>Energy &amp; Alternative Energy</a:t>
            </a:r>
          </a:p>
          <a:p>
            <a:r>
              <a:rPr lang="en-US" sz="2400" dirty="0"/>
              <a:t>Aerospace &amp; Defense</a:t>
            </a:r>
          </a:p>
        </p:txBody>
      </p:sp>
      <p:sp>
        <p:nvSpPr>
          <p:cNvPr id="4" name="Content Placeholder 6">
            <a:extLst>
              <a:ext uri="{FF2B5EF4-FFF2-40B4-BE49-F238E27FC236}">
                <a16:creationId xmlns:a16="http://schemas.microsoft.com/office/drawing/2014/main" xmlns="" id="{A1C52FBD-5C48-4961-8382-525E9B1FC4DF}"/>
              </a:ext>
            </a:extLst>
          </p:cNvPr>
          <p:cNvSpPr txBox="1">
            <a:spLocks/>
          </p:cNvSpPr>
          <p:nvPr/>
        </p:nvSpPr>
        <p:spPr>
          <a:xfrm>
            <a:off x="5067302" y="1860550"/>
            <a:ext cx="4775198" cy="4351338"/>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400" dirty="0"/>
              <a:t>Agriculture</a:t>
            </a:r>
          </a:p>
          <a:p>
            <a:r>
              <a:rPr lang="en-US" sz="2400" dirty="0"/>
              <a:t>Electronics</a:t>
            </a:r>
          </a:p>
          <a:p>
            <a:r>
              <a:rPr lang="en-US" sz="2400" dirty="0"/>
              <a:t>Biotech</a:t>
            </a:r>
          </a:p>
          <a:p>
            <a:r>
              <a:rPr lang="en-US" sz="2400" dirty="0"/>
              <a:t>Chemical</a:t>
            </a:r>
          </a:p>
          <a:p>
            <a:r>
              <a:rPr lang="en-US" sz="2400" dirty="0"/>
              <a:t>Food Science (food &amp; beverage manufacturers)  </a:t>
            </a:r>
          </a:p>
          <a:p>
            <a:r>
              <a:rPr lang="en-US" sz="2400" dirty="0"/>
              <a:t>Industrial and Consumer Product Manufacturer</a:t>
            </a:r>
          </a:p>
        </p:txBody>
      </p:sp>
      <p:sp>
        <p:nvSpPr>
          <p:cNvPr id="5" name="Title 1">
            <a:extLst>
              <a:ext uri="{FF2B5EF4-FFF2-40B4-BE49-F238E27FC236}">
                <a16:creationId xmlns:a16="http://schemas.microsoft.com/office/drawing/2014/main" xmlns="" id="{03AE5A2B-4E4F-4C82-907E-8B85E16CA849}"/>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Example R&amp;D Applicable Industries</a:t>
            </a:r>
          </a:p>
        </p:txBody>
      </p:sp>
      <p:sp>
        <p:nvSpPr>
          <p:cNvPr id="6" name="Date Placeholder 3">
            <a:extLst>
              <a:ext uri="{FF2B5EF4-FFF2-40B4-BE49-F238E27FC236}">
                <a16:creationId xmlns:a16="http://schemas.microsoft.com/office/drawing/2014/main" xmlns="" id="{D6284545-9D6D-4202-814E-D85DEBB69B0A}"/>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7" name="Slide Number Placeholder 5">
            <a:extLst>
              <a:ext uri="{FF2B5EF4-FFF2-40B4-BE49-F238E27FC236}">
                <a16:creationId xmlns:a16="http://schemas.microsoft.com/office/drawing/2014/main" xmlns="" id="{4393C828-0076-4350-B0A7-6696F70A5721}"/>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11</a:t>
            </a:fld>
            <a:endParaRPr lang="en-US"/>
          </a:p>
        </p:txBody>
      </p:sp>
      <p:sp>
        <p:nvSpPr>
          <p:cNvPr id="8" name="Footer Placeholder 4">
            <a:extLst>
              <a:ext uri="{FF2B5EF4-FFF2-40B4-BE49-F238E27FC236}">
                <a16:creationId xmlns:a16="http://schemas.microsoft.com/office/drawing/2014/main" xmlns="" id="{C24CE186-3076-4FD3-AD0D-833B38FD3DB0}"/>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10900778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F4D1A5-5B6F-4949-A45C-FACCC64F9B07}"/>
              </a:ext>
            </a:extLst>
          </p:cNvPr>
          <p:cNvSpPr txBox="1">
            <a:spLocks/>
          </p:cNvSpPr>
          <p:nvPr/>
        </p:nvSpPr>
        <p:spPr>
          <a:xfrm>
            <a:off x="628650" y="0"/>
            <a:ext cx="7886700" cy="1325563"/>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3" name="Content Placeholder 15">
            <a:extLst>
              <a:ext uri="{FF2B5EF4-FFF2-40B4-BE49-F238E27FC236}">
                <a16:creationId xmlns:a16="http://schemas.microsoft.com/office/drawing/2014/main" xmlns="" id="{ABDD7072-E4A3-4FAE-A7DE-1FCBAEE22B11}"/>
              </a:ext>
            </a:extLst>
          </p:cNvPr>
          <p:cNvSpPr txBox="1">
            <a:spLocks/>
          </p:cNvSpPr>
          <p:nvPr/>
        </p:nvSpPr>
        <p:spPr>
          <a:xfrm>
            <a:off x="381000" y="1600200"/>
            <a:ext cx="8229600" cy="3270977"/>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lgn="just">
              <a:buFont typeface="+mj-lt"/>
              <a:buAutoNum type="arabicPeriod"/>
            </a:pPr>
            <a:r>
              <a:rPr lang="en-US" altLang="en-US" sz="2000" b="1" dirty="0">
                <a:solidFill>
                  <a:srgbClr val="0D48A0"/>
                </a:solidFill>
              </a:rPr>
              <a:t>Business Component for Permitted Purpose:</a:t>
            </a:r>
            <a:r>
              <a:rPr lang="en-US" altLang="en-US" sz="2000" b="1" dirty="0">
                <a:solidFill>
                  <a:srgbClr val="4E4E4E"/>
                </a:solidFill>
              </a:rPr>
              <a:t> </a:t>
            </a:r>
            <a:r>
              <a:rPr lang="en-US" altLang="en-US" sz="2000" dirty="0"/>
              <a:t>Development of a new or improved product, process, technique, formula, invention, or computer software for functionality, performance, quality, reliability, or durability.</a:t>
            </a:r>
          </a:p>
          <a:p>
            <a:pPr marL="457200" indent="-457200" algn="just">
              <a:buFont typeface="+mj-lt"/>
              <a:buAutoNum type="arabicPeriod"/>
            </a:pPr>
            <a:r>
              <a:rPr lang="en-US" altLang="en-US" sz="2000" b="1" dirty="0">
                <a:solidFill>
                  <a:srgbClr val="0D48A0"/>
                </a:solidFill>
              </a:rPr>
              <a:t>Technological In Nature:</a:t>
            </a:r>
            <a:r>
              <a:rPr lang="en-US" altLang="en-US" sz="2000" b="1" dirty="0">
                <a:solidFill>
                  <a:srgbClr val="4E4E4E"/>
                </a:solidFill>
              </a:rPr>
              <a:t> </a:t>
            </a:r>
            <a:r>
              <a:rPr lang="en-US" altLang="en-US" sz="2000" dirty="0"/>
              <a:t>Process of experimentation is fundamentally based upon the principles of one or more of the following disciplines:  engineering, physics, chemistry, biology, or computer science (existing principles is OK).</a:t>
            </a:r>
          </a:p>
          <a:p>
            <a:pPr marL="457200" indent="-457200" algn="just">
              <a:buFont typeface="+mj-lt"/>
              <a:buAutoNum type="arabicPeriod"/>
            </a:pPr>
            <a:r>
              <a:rPr lang="en-US" altLang="en-US" sz="2000" b="1" dirty="0">
                <a:solidFill>
                  <a:srgbClr val="0D48A0"/>
                </a:solidFill>
              </a:rPr>
              <a:t>Uncertainty:</a:t>
            </a:r>
            <a:r>
              <a:rPr lang="en-US" altLang="en-US" sz="2000" b="1" dirty="0">
                <a:solidFill>
                  <a:srgbClr val="4E4E4E"/>
                </a:solidFill>
              </a:rPr>
              <a:t> </a:t>
            </a:r>
            <a:r>
              <a:rPr lang="en-US" altLang="en-US" sz="2000" dirty="0"/>
              <a:t>Uncertainty regarding capability, methodology, or final or appropriate design of the product, process, technique, formula, invention, or computer software being developed or improved of requirement #1.</a:t>
            </a:r>
          </a:p>
          <a:p>
            <a:pPr marL="457200" indent="-457200" algn="just">
              <a:buFont typeface="+mj-lt"/>
              <a:buAutoNum type="arabicPeriod"/>
            </a:pPr>
            <a:r>
              <a:rPr lang="en-US" altLang="en-US" sz="2000" b="1" dirty="0">
                <a:solidFill>
                  <a:srgbClr val="0D48A0"/>
                </a:solidFill>
              </a:rPr>
              <a:t>Process of Experimentation:</a:t>
            </a:r>
            <a:r>
              <a:rPr lang="en-US" altLang="en-US" sz="2000" b="1" dirty="0">
                <a:solidFill>
                  <a:srgbClr val="4E4E4E"/>
                </a:solidFill>
              </a:rPr>
              <a:t> </a:t>
            </a:r>
            <a:r>
              <a:rPr lang="en-US" altLang="en-US" sz="2000" dirty="0"/>
              <a:t>Systematic evaluation of one or more alternatives, or a systematic trial and error process, aimed at eliminating the uncertainty of requirement #3.</a:t>
            </a:r>
          </a:p>
        </p:txBody>
      </p:sp>
      <p:sp>
        <p:nvSpPr>
          <p:cNvPr id="4" name="Title 1">
            <a:extLst>
              <a:ext uri="{FF2B5EF4-FFF2-40B4-BE49-F238E27FC236}">
                <a16:creationId xmlns:a16="http://schemas.microsoft.com/office/drawing/2014/main" xmlns="" id="{14B74672-069B-4A1E-828C-15EDFEFA3234}"/>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Qualification: 4-Part Test</a:t>
            </a:r>
          </a:p>
        </p:txBody>
      </p:sp>
    </p:spTree>
    <p:extLst>
      <p:ext uri="{BB962C8B-B14F-4D97-AF65-F5344CB8AC3E}">
        <p14:creationId xmlns:p14="http://schemas.microsoft.com/office/powerpoint/2010/main" xmlns="" val="12587675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CBFF2E-6DAE-4C55-9DDB-0E3C97A19575}"/>
              </a:ext>
            </a:extLst>
          </p:cNvPr>
          <p:cNvSpPr txBox="1">
            <a:spLocks/>
          </p:cNvSpPr>
          <p:nvPr/>
        </p:nvSpPr>
        <p:spPr>
          <a:xfrm>
            <a:off x="629841" y="5555"/>
            <a:ext cx="7886700" cy="1325563"/>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3" name="Text Placeholder 7">
            <a:extLst>
              <a:ext uri="{FF2B5EF4-FFF2-40B4-BE49-F238E27FC236}">
                <a16:creationId xmlns:a16="http://schemas.microsoft.com/office/drawing/2014/main" xmlns="" id="{55254AF3-15E2-441A-A20D-E7E1609B74AE}"/>
              </a:ext>
            </a:extLst>
          </p:cNvPr>
          <p:cNvSpPr txBox="1">
            <a:spLocks/>
          </p:cNvSpPr>
          <p:nvPr/>
        </p:nvSpPr>
        <p:spPr>
          <a:xfrm>
            <a:off x="629840" y="2093119"/>
            <a:ext cx="4945459" cy="823912"/>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400" b="1" dirty="0"/>
              <a:t>Example Qualified Activities:</a:t>
            </a:r>
          </a:p>
        </p:txBody>
      </p:sp>
      <p:sp>
        <p:nvSpPr>
          <p:cNvPr id="4" name="Content Placeholder 8">
            <a:extLst>
              <a:ext uri="{FF2B5EF4-FFF2-40B4-BE49-F238E27FC236}">
                <a16:creationId xmlns:a16="http://schemas.microsoft.com/office/drawing/2014/main" xmlns="" id="{98D3AD9B-C2D1-47FA-948F-1C7AD7C4B2E1}"/>
              </a:ext>
            </a:extLst>
          </p:cNvPr>
          <p:cNvSpPr txBox="1">
            <a:spLocks/>
          </p:cNvSpPr>
          <p:nvPr/>
        </p:nvSpPr>
        <p:spPr>
          <a:xfrm>
            <a:off x="629840" y="2614612"/>
            <a:ext cx="4628978" cy="3684588"/>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Preconstruction Services </a:t>
            </a:r>
          </a:p>
          <a:p>
            <a:r>
              <a:rPr lang="en-US" sz="2000" dirty="0"/>
              <a:t>Design</a:t>
            </a:r>
          </a:p>
          <a:p>
            <a:r>
              <a:rPr lang="en-US" sz="2000" dirty="0"/>
              <a:t>Design Build, Design Assist</a:t>
            </a:r>
          </a:p>
          <a:p>
            <a:r>
              <a:rPr lang="en-US" sz="2000" dirty="0"/>
              <a:t>Value Engineering </a:t>
            </a:r>
          </a:p>
          <a:p>
            <a:r>
              <a:rPr lang="en-US" sz="2000" dirty="0"/>
              <a:t>Equipment Development</a:t>
            </a:r>
          </a:p>
          <a:p>
            <a:r>
              <a:rPr lang="en-US" sz="2000" dirty="0"/>
              <a:t>Incidental Design &amp; Engineering</a:t>
            </a:r>
          </a:p>
        </p:txBody>
      </p:sp>
      <p:graphicFrame>
        <p:nvGraphicFramePr>
          <p:cNvPr id="5" name="Content Placeholder 11">
            <a:extLst>
              <a:ext uri="{FF2B5EF4-FFF2-40B4-BE49-F238E27FC236}">
                <a16:creationId xmlns:a16="http://schemas.microsoft.com/office/drawing/2014/main" xmlns="" id="{004DB8E1-E24A-418A-BB76-C74CD6AC62C0}"/>
              </a:ext>
            </a:extLst>
          </p:cNvPr>
          <p:cNvGraphicFramePr>
            <a:graphicFrameLocks/>
          </p:cNvGraphicFramePr>
          <p:nvPr>
            <p:extLst>
              <p:ext uri="{D42A27DB-BD31-4B8C-83A1-F6EECF244321}">
                <p14:modId xmlns:p14="http://schemas.microsoft.com/office/powerpoint/2010/main" xmlns="" val="1000061354"/>
              </p:ext>
            </p:extLst>
          </p:nvPr>
        </p:nvGraphicFramePr>
        <p:xfrm>
          <a:off x="4975668" y="2239170"/>
          <a:ext cx="4628978" cy="3403600"/>
        </p:xfrm>
        <a:graphic>
          <a:graphicData uri="http://schemas.openxmlformats.org/drawingml/2006/table">
            <a:tbl>
              <a:tblPr firstRow="1" firstCol="1" lastRow="1" bandRow="1">
                <a:tableStyleId>{7DF18680-E054-41AD-8BC1-D1AEF772440D}</a:tableStyleId>
              </a:tblPr>
              <a:tblGrid>
                <a:gridCol w="2314489">
                  <a:extLst>
                    <a:ext uri="{9D8B030D-6E8A-4147-A177-3AD203B41FA5}">
                      <a16:colId xmlns:a16="http://schemas.microsoft.com/office/drawing/2014/main" xmlns="" val="20000"/>
                    </a:ext>
                  </a:extLst>
                </a:gridCol>
                <a:gridCol w="2314489">
                  <a:extLst>
                    <a:ext uri="{9D8B030D-6E8A-4147-A177-3AD203B41FA5}">
                      <a16:colId xmlns:a16="http://schemas.microsoft.com/office/drawing/2014/main" xmlns="" val="20001"/>
                    </a:ext>
                  </a:extLst>
                </a:gridCol>
              </a:tblGrid>
              <a:tr h="370840">
                <a:tc>
                  <a:txBody>
                    <a:bodyPr/>
                    <a:lstStyle/>
                    <a:p>
                      <a:pPr algn="ctr"/>
                      <a:r>
                        <a:rPr lang="en-US" dirty="0"/>
                        <a:t>Item</a:t>
                      </a:r>
                    </a:p>
                  </a:txBody>
                  <a:tcPr anchor="ctr"/>
                </a:tc>
                <a:tc>
                  <a:txBody>
                    <a:bodyPr/>
                    <a:lstStyle/>
                    <a:p>
                      <a:pPr algn="ctr"/>
                      <a:r>
                        <a:rPr lang="en-US" dirty="0"/>
                        <a:t>Average Annual Amount</a:t>
                      </a:r>
                    </a:p>
                  </a:txBody>
                  <a:tcPr anchor="ctr"/>
                </a:tc>
                <a:extLst>
                  <a:ext uri="{0D108BD9-81ED-4DB2-BD59-A6C34878D82A}">
                    <a16:rowId xmlns:a16="http://schemas.microsoft.com/office/drawing/2014/main" xmlns="" val="10000"/>
                  </a:ext>
                </a:extLst>
              </a:tr>
              <a:tr h="370840">
                <a:tc>
                  <a:txBody>
                    <a:bodyPr/>
                    <a:lstStyle/>
                    <a:p>
                      <a:r>
                        <a:rPr lang="en-US" dirty="0"/>
                        <a:t>Gross Revenues</a:t>
                      </a:r>
                    </a:p>
                  </a:txBody>
                  <a:tcPr anchor="ctr"/>
                </a:tc>
                <a:tc>
                  <a:txBody>
                    <a:bodyPr/>
                    <a:lstStyle/>
                    <a:p>
                      <a:pPr algn="r"/>
                      <a:r>
                        <a:rPr lang="en-US" dirty="0"/>
                        <a:t>$ 40,000,000</a:t>
                      </a:r>
                    </a:p>
                  </a:txBody>
                  <a:tcPr anchor="ctr"/>
                </a:tc>
                <a:extLst>
                  <a:ext uri="{0D108BD9-81ED-4DB2-BD59-A6C34878D82A}">
                    <a16:rowId xmlns:a16="http://schemas.microsoft.com/office/drawing/2014/main" xmlns="" val="10001"/>
                  </a:ext>
                </a:extLst>
              </a:tr>
              <a:tr h="370840">
                <a:tc>
                  <a:txBody>
                    <a:bodyPr/>
                    <a:lstStyle/>
                    <a:p>
                      <a:r>
                        <a:rPr lang="en-US" dirty="0"/>
                        <a:t>Total Payroll</a:t>
                      </a:r>
                    </a:p>
                  </a:txBody>
                  <a:tcPr anchor="ctr"/>
                </a:tc>
                <a:tc>
                  <a:txBody>
                    <a:bodyPr/>
                    <a:lstStyle/>
                    <a:p>
                      <a:pPr algn="r"/>
                      <a:r>
                        <a:rPr lang="en-US" dirty="0"/>
                        <a:t>$ 4,500,000</a:t>
                      </a:r>
                    </a:p>
                  </a:txBody>
                  <a:tcPr anchor="ctr"/>
                </a:tc>
                <a:extLst>
                  <a:ext uri="{0D108BD9-81ED-4DB2-BD59-A6C34878D82A}">
                    <a16:rowId xmlns:a16="http://schemas.microsoft.com/office/drawing/2014/main" xmlns="" val="10002"/>
                  </a:ext>
                </a:extLst>
              </a:tr>
              <a:tr h="370840">
                <a:tc>
                  <a:txBody>
                    <a:bodyPr/>
                    <a:lstStyle/>
                    <a:p>
                      <a:r>
                        <a:rPr lang="en-US" dirty="0"/>
                        <a:t>Qualified Research Expenses (QREs)</a:t>
                      </a:r>
                    </a:p>
                  </a:txBody>
                  <a:tcPr anchor="ctr"/>
                </a:tc>
                <a:tc>
                  <a:txBody>
                    <a:bodyPr/>
                    <a:lstStyle/>
                    <a:p>
                      <a:pPr algn="r"/>
                      <a:r>
                        <a:rPr lang="en-US" dirty="0"/>
                        <a:t>$ 1,100,000</a:t>
                      </a:r>
                    </a:p>
                  </a:txBody>
                  <a:tcPr anchor="ctr"/>
                </a:tc>
                <a:extLst>
                  <a:ext uri="{0D108BD9-81ED-4DB2-BD59-A6C34878D82A}">
                    <a16:rowId xmlns:a16="http://schemas.microsoft.com/office/drawing/2014/main" xmlns="" val="10003"/>
                  </a:ext>
                </a:extLst>
              </a:tr>
              <a:tr h="370840">
                <a:tc>
                  <a:txBody>
                    <a:bodyPr/>
                    <a:lstStyle/>
                    <a:p>
                      <a:r>
                        <a:rPr lang="en-US" dirty="0"/>
                        <a:t>Net Federal Credits</a:t>
                      </a:r>
                    </a:p>
                  </a:txBody>
                  <a:tcPr anchor="ctr"/>
                </a:tc>
                <a:tc>
                  <a:txBody>
                    <a:bodyPr/>
                    <a:lstStyle/>
                    <a:p>
                      <a:pPr algn="r"/>
                      <a:r>
                        <a:rPr lang="en-US" dirty="0"/>
                        <a:t>$ 75,000</a:t>
                      </a:r>
                    </a:p>
                  </a:txBody>
                  <a:tcPr anchor="ctr"/>
                </a:tc>
                <a:extLst>
                  <a:ext uri="{0D108BD9-81ED-4DB2-BD59-A6C34878D82A}">
                    <a16:rowId xmlns:a16="http://schemas.microsoft.com/office/drawing/2014/main" xmlns="" val="10004"/>
                  </a:ext>
                </a:extLst>
              </a:tr>
              <a:tr h="370840">
                <a:tc>
                  <a:txBody>
                    <a:bodyPr/>
                    <a:lstStyle/>
                    <a:p>
                      <a:r>
                        <a:rPr lang="en-US" dirty="0"/>
                        <a:t>Net CA</a:t>
                      </a:r>
                      <a:r>
                        <a:rPr lang="en-US" baseline="0" dirty="0"/>
                        <a:t> Credits</a:t>
                      </a:r>
                      <a:endParaRPr lang="en-US" dirty="0"/>
                    </a:p>
                  </a:txBody>
                  <a:tcPr anchor="ctr"/>
                </a:tc>
                <a:tc>
                  <a:txBody>
                    <a:bodyPr/>
                    <a:lstStyle/>
                    <a:p>
                      <a:pPr algn="r"/>
                      <a:r>
                        <a:rPr lang="en-US" dirty="0"/>
                        <a:t>$ 100,000</a:t>
                      </a:r>
                    </a:p>
                  </a:txBody>
                  <a:tcPr anchor="ctr"/>
                </a:tc>
                <a:extLst>
                  <a:ext uri="{0D108BD9-81ED-4DB2-BD59-A6C34878D82A}">
                    <a16:rowId xmlns:a16="http://schemas.microsoft.com/office/drawing/2014/main" xmlns="" val="10005"/>
                  </a:ext>
                </a:extLst>
              </a:tr>
              <a:tr h="370840">
                <a:tc>
                  <a:txBody>
                    <a:bodyPr/>
                    <a:lstStyle/>
                    <a:p>
                      <a:r>
                        <a:rPr lang="en-US" dirty="0"/>
                        <a:t>Total</a:t>
                      </a:r>
                      <a:r>
                        <a:rPr lang="en-US" baseline="0" dirty="0"/>
                        <a:t> Net Federal and CA Credits</a:t>
                      </a:r>
                      <a:endParaRPr lang="en-US" dirty="0"/>
                    </a:p>
                  </a:txBody>
                  <a:tcPr anchor="ctr"/>
                </a:tc>
                <a:tc>
                  <a:txBody>
                    <a:bodyPr/>
                    <a:lstStyle/>
                    <a:p>
                      <a:pPr algn="r"/>
                      <a:r>
                        <a:rPr lang="en-US" dirty="0"/>
                        <a:t>$ 175,000</a:t>
                      </a:r>
                    </a:p>
                  </a:txBody>
                  <a:tcPr anchor="ctr"/>
                </a:tc>
                <a:extLst>
                  <a:ext uri="{0D108BD9-81ED-4DB2-BD59-A6C34878D82A}">
                    <a16:rowId xmlns:a16="http://schemas.microsoft.com/office/drawing/2014/main" xmlns="" val="10006"/>
                  </a:ext>
                </a:extLst>
              </a:tr>
            </a:tbl>
          </a:graphicData>
        </a:graphic>
      </p:graphicFrame>
      <p:sp>
        <p:nvSpPr>
          <p:cNvPr id="6" name="Title 1">
            <a:extLst>
              <a:ext uri="{FF2B5EF4-FFF2-40B4-BE49-F238E27FC236}">
                <a16:creationId xmlns:a16="http://schemas.microsoft.com/office/drawing/2014/main" xmlns="" id="{C6305A30-B5B6-4BF4-AF89-3FA096014827}"/>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R&amp;D for General Contractor</a:t>
            </a:r>
          </a:p>
        </p:txBody>
      </p:sp>
      <p:sp>
        <p:nvSpPr>
          <p:cNvPr id="8" name="Date Placeholder 3">
            <a:extLst>
              <a:ext uri="{FF2B5EF4-FFF2-40B4-BE49-F238E27FC236}">
                <a16:creationId xmlns:a16="http://schemas.microsoft.com/office/drawing/2014/main" xmlns="" id="{968F2A48-580E-4BAD-B0BF-BFE1D21AFA8B}"/>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9" name="Slide Number Placeholder 5">
            <a:extLst>
              <a:ext uri="{FF2B5EF4-FFF2-40B4-BE49-F238E27FC236}">
                <a16:creationId xmlns:a16="http://schemas.microsoft.com/office/drawing/2014/main" xmlns="" id="{7CEB5EE3-446C-496E-9C18-970A5B20234C}"/>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13</a:t>
            </a:fld>
            <a:endParaRPr lang="en-US"/>
          </a:p>
        </p:txBody>
      </p:sp>
      <p:sp>
        <p:nvSpPr>
          <p:cNvPr id="10" name="Footer Placeholder 4">
            <a:extLst>
              <a:ext uri="{FF2B5EF4-FFF2-40B4-BE49-F238E27FC236}">
                <a16:creationId xmlns:a16="http://schemas.microsoft.com/office/drawing/2014/main" xmlns="" id="{328753B2-8439-40CA-83D6-CD466CBC3FCF}"/>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31468055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CBFF2E-6DAE-4C55-9DDB-0E3C97A19575}"/>
              </a:ext>
            </a:extLst>
          </p:cNvPr>
          <p:cNvSpPr txBox="1">
            <a:spLocks/>
          </p:cNvSpPr>
          <p:nvPr/>
        </p:nvSpPr>
        <p:spPr>
          <a:xfrm>
            <a:off x="629841" y="5555"/>
            <a:ext cx="7886700" cy="1325563"/>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3" name="Text Placeholder 7">
            <a:extLst>
              <a:ext uri="{FF2B5EF4-FFF2-40B4-BE49-F238E27FC236}">
                <a16:creationId xmlns:a16="http://schemas.microsoft.com/office/drawing/2014/main" xmlns="" id="{55254AF3-15E2-441A-A20D-E7E1609B74AE}"/>
              </a:ext>
            </a:extLst>
          </p:cNvPr>
          <p:cNvSpPr txBox="1">
            <a:spLocks/>
          </p:cNvSpPr>
          <p:nvPr/>
        </p:nvSpPr>
        <p:spPr>
          <a:xfrm>
            <a:off x="629840" y="2093119"/>
            <a:ext cx="4945459" cy="823912"/>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400" b="1" dirty="0"/>
              <a:t>Example Qualified Activities:</a:t>
            </a:r>
          </a:p>
        </p:txBody>
      </p:sp>
      <p:sp>
        <p:nvSpPr>
          <p:cNvPr id="4" name="Content Placeholder 8">
            <a:extLst>
              <a:ext uri="{FF2B5EF4-FFF2-40B4-BE49-F238E27FC236}">
                <a16:creationId xmlns:a16="http://schemas.microsoft.com/office/drawing/2014/main" xmlns="" id="{98D3AD9B-C2D1-47FA-948F-1C7AD7C4B2E1}"/>
              </a:ext>
            </a:extLst>
          </p:cNvPr>
          <p:cNvSpPr txBox="1">
            <a:spLocks/>
          </p:cNvSpPr>
          <p:nvPr/>
        </p:nvSpPr>
        <p:spPr>
          <a:xfrm>
            <a:off x="629840" y="2614612"/>
            <a:ext cx="4628978" cy="3684588"/>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Cabling Design</a:t>
            </a:r>
          </a:p>
          <a:p>
            <a:r>
              <a:rPr lang="en-US" sz="2000" dirty="0"/>
              <a:t>Audio Visual (A/V) Design</a:t>
            </a:r>
          </a:p>
          <a:p>
            <a:r>
              <a:rPr lang="en-US" sz="2000" dirty="0"/>
              <a:t>Security Design</a:t>
            </a:r>
          </a:p>
          <a:p>
            <a:r>
              <a:rPr lang="en-US" sz="2000" dirty="0"/>
              <a:t>Programming and Configuration </a:t>
            </a:r>
          </a:p>
          <a:p>
            <a:r>
              <a:rPr lang="en-US" sz="2000" dirty="0"/>
              <a:t>Value Engineering </a:t>
            </a:r>
          </a:p>
          <a:p>
            <a:r>
              <a:rPr lang="en-US" sz="2000" dirty="0"/>
              <a:t>Design Assist</a:t>
            </a:r>
          </a:p>
        </p:txBody>
      </p:sp>
      <p:graphicFrame>
        <p:nvGraphicFramePr>
          <p:cNvPr id="5" name="Content Placeholder 11">
            <a:extLst>
              <a:ext uri="{FF2B5EF4-FFF2-40B4-BE49-F238E27FC236}">
                <a16:creationId xmlns:a16="http://schemas.microsoft.com/office/drawing/2014/main" xmlns="" id="{004DB8E1-E24A-418A-BB76-C74CD6AC62C0}"/>
              </a:ext>
            </a:extLst>
          </p:cNvPr>
          <p:cNvGraphicFramePr>
            <a:graphicFrameLocks/>
          </p:cNvGraphicFramePr>
          <p:nvPr>
            <p:extLst>
              <p:ext uri="{D42A27DB-BD31-4B8C-83A1-F6EECF244321}">
                <p14:modId xmlns:p14="http://schemas.microsoft.com/office/powerpoint/2010/main" xmlns="" val="3030966348"/>
              </p:ext>
            </p:extLst>
          </p:nvPr>
        </p:nvGraphicFramePr>
        <p:xfrm>
          <a:off x="4975668" y="2239170"/>
          <a:ext cx="4628978" cy="3403600"/>
        </p:xfrm>
        <a:graphic>
          <a:graphicData uri="http://schemas.openxmlformats.org/drawingml/2006/table">
            <a:tbl>
              <a:tblPr firstRow="1" firstCol="1" lastRow="1" bandRow="1">
                <a:tableStyleId>{7DF18680-E054-41AD-8BC1-D1AEF772440D}</a:tableStyleId>
              </a:tblPr>
              <a:tblGrid>
                <a:gridCol w="2314489">
                  <a:extLst>
                    <a:ext uri="{9D8B030D-6E8A-4147-A177-3AD203B41FA5}">
                      <a16:colId xmlns:a16="http://schemas.microsoft.com/office/drawing/2014/main" xmlns="" val="20000"/>
                    </a:ext>
                  </a:extLst>
                </a:gridCol>
                <a:gridCol w="2314489">
                  <a:extLst>
                    <a:ext uri="{9D8B030D-6E8A-4147-A177-3AD203B41FA5}">
                      <a16:colId xmlns:a16="http://schemas.microsoft.com/office/drawing/2014/main" xmlns="" val="20001"/>
                    </a:ext>
                  </a:extLst>
                </a:gridCol>
              </a:tblGrid>
              <a:tr h="370840">
                <a:tc>
                  <a:txBody>
                    <a:bodyPr/>
                    <a:lstStyle/>
                    <a:p>
                      <a:pPr algn="ctr"/>
                      <a:r>
                        <a:rPr lang="en-US" dirty="0"/>
                        <a:t>Item</a:t>
                      </a:r>
                    </a:p>
                  </a:txBody>
                  <a:tcPr anchor="ctr"/>
                </a:tc>
                <a:tc>
                  <a:txBody>
                    <a:bodyPr/>
                    <a:lstStyle/>
                    <a:p>
                      <a:pPr algn="ctr"/>
                      <a:r>
                        <a:rPr lang="en-US" dirty="0"/>
                        <a:t>Average Annual Amount</a:t>
                      </a:r>
                    </a:p>
                  </a:txBody>
                  <a:tcPr anchor="ctr"/>
                </a:tc>
                <a:extLst>
                  <a:ext uri="{0D108BD9-81ED-4DB2-BD59-A6C34878D82A}">
                    <a16:rowId xmlns:a16="http://schemas.microsoft.com/office/drawing/2014/main" xmlns="" val="10000"/>
                  </a:ext>
                </a:extLst>
              </a:tr>
              <a:tr h="370840">
                <a:tc>
                  <a:txBody>
                    <a:bodyPr/>
                    <a:lstStyle/>
                    <a:p>
                      <a:r>
                        <a:rPr lang="en-US" dirty="0"/>
                        <a:t>Gross Revenues</a:t>
                      </a:r>
                    </a:p>
                  </a:txBody>
                  <a:tcPr anchor="ctr"/>
                </a:tc>
                <a:tc>
                  <a:txBody>
                    <a:bodyPr/>
                    <a:lstStyle/>
                    <a:p>
                      <a:pPr algn="r"/>
                      <a:r>
                        <a:rPr lang="en-US" dirty="0"/>
                        <a:t>$ 35,000,000</a:t>
                      </a:r>
                    </a:p>
                  </a:txBody>
                  <a:tcPr anchor="ctr"/>
                </a:tc>
                <a:extLst>
                  <a:ext uri="{0D108BD9-81ED-4DB2-BD59-A6C34878D82A}">
                    <a16:rowId xmlns:a16="http://schemas.microsoft.com/office/drawing/2014/main" xmlns="" val="10001"/>
                  </a:ext>
                </a:extLst>
              </a:tr>
              <a:tr h="370840">
                <a:tc>
                  <a:txBody>
                    <a:bodyPr/>
                    <a:lstStyle/>
                    <a:p>
                      <a:r>
                        <a:rPr lang="en-US" dirty="0"/>
                        <a:t>Total Payroll</a:t>
                      </a:r>
                    </a:p>
                  </a:txBody>
                  <a:tcPr anchor="ctr"/>
                </a:tc>
                <a:tc>
                  <a:txBody>
                    <a:bodyPr/>
                    <a:lstStyle/>
                    <a:p>
                      <a:pPr algn="r"/>
                      <a:r>
                        <a:rPr lang="en-US" dirty="0"/>
                        <a:t>$ 9,500,000</a:t>
                      </a:r>
                    </a:p>
                  </a:txBody>
                  <a:tcPr anchor="ctr"/>
                </a:tc>
                <a:extLst>
                  <a:ext uri="{0D108BD9-81ED-4DB2-BD59-A6C34878D82A}">
                    <a16:rowId xmlns:a16="http://schemas.microsoft.com/office/drawing/2014/main" xmlns="" val="10002"/>
                  </a:ext>
                </a:extLst>
              </a:tr>
              <a:tr h="370840">
                <a:tc>
                  <a:txBody>
                    <a:bodyPr/>
                    <a:lstStyle/>
                    <a:p>
                      <a:r>
                        <a:rPr lang="en-US" dirty="0"/>
                        <a:t>Qualified Research Expenses (QREs)</a:t>
                      </a:r>
                    </a:p>
                  </a:txBody>
                  <a:tcPr anchor="ctr"/>
                </a:tc>
                <a:tc>
                  <a:txBody>
                    <a:bodyPr/>
                    <a:lstStyle/>
                    <a:p>
                      <a:pPr algn="r"/>
                      <a:r>
                        <a:rPr lang="en-US" dirty="0"/>
                        <a:t>$ 3,000,000</a:t>
                      </a:r>
                    </a:p>
                  </a:txBody>
                  <a:tcPr anchor="ctr"/>
                </a:tc>
                <a:extLst>
                  <a:ext uri="{0D108BD9-81ED-4DB2-BD59-A6C34878D82A}">
                    <a16:rowId xmlns:a16="http://schemas.microsoft.com/office/drawing/2014/main" xmlns="" val="10003"/>
                  </a:ext>
                </a:extLst>
              </a:tr>
              <a:tr h="370840">
                <a:tc>
                  <a:txBody>
                    <a:bodyPr/>
                    <a:lstStyle/>
                    <a:p>
                      <a:r>
                        <a:rPr lang="en-US" dirty="0"/>
                        <a:t>Net Federal Credits</a:t>
                      </a:r>
                    </a:p>
                  </a:txBody>
                  <a:tcPr anchor="ctr"/>
                </a:tc>
                <a:tc>
                  <a:txBody>
                    <a:bodyPr/>
                    <a:lstStyle/>
                    <a:p>
                      <a:pPr algn="r"/>
                      <a:r>
                        <a:rPr lang="en-US" dirty="0"/>
                        <a:t>$ 175,000</a:t>
                      </a:r>
                    </a:p>
                  </a:txBody>
                  <a:tcPr anchor="ctr"/>
                </a:tc>
                <a:extLst>
                  <a:ext uri="{0D108BD9-81ED-4DB2-BD59-A6C34878D82A}">
                    <a16:rowId xmlns:a16="http://schemas.microsoft.com/office/drawing/2014/main" xmlns="" val="10004"/>
                  </a:ext>
                </a:extLst>
              </a:tr>
              <a:tr h="370840">
                <a:tc>
                  <a:txBody>
                    <a:bodyPr/>
                    <a:lstStyle/>
                    <a:p>
                      <a:r>
                        <a:rPr lang="en-US" dirty="0"/>
                        <a:t>Net TX</a:t>
                      </a:r>
                      <a:r>
                        <a:rPr lang="en-US" baseline="0" dirty="0"/>
                        <a:t> Credits</a:t>
                      </a:r>
                      <a:endParaRPr lang="en-US" dirty="0"/>
                    </a:p>
                  </a:txBody>
                  <a:tcPr anchor="ctr"/>
                </a:tc>
                <a:tc>
                  <a:txBody>
                    <a:bodyPr/>
                    <a:lstStyle/>
                    <a:p>
                      <a:pPr algn="r"/>
                      <a:r>
                        <a:rPr lang="en-US" dirty="0"/>
                        <a:t>$ 85,000</a:t>
                      </a:r>
                    </a:p>
                  </a:txBody>
                  <a:tcPr anchor="ctr"/>
                </a:tc>
                <a:extLst>
                  <a:ext uri="{0D108BD9-81ED-4DB2-BD59-A6C34878D82A}">
                    <a16:rowId xmlns:a16="http://schemas.microsoft.com/office/drawing/2014/main" xmlns="" val="10005"/>
                  </a:ext>
                </a:extLst>
              </a:tr>
              <a:tr h="370840">
                <a:tc>
                  <a:txBody>
                    <a:bodyPr/>
                    <a:lstStyle/>
                    <a:p>
                      <a:r>
                        <a:rPr lang="en-US" dirty="0"/>
                        <a:t>Total</a:t>
                      </a:r>
                      <a:r>
                        <a:rPr lang="en-US" baseline="0" dirty="0"/>
                        <a:t> Net Federal and TX Credits</a:t>
                      </a:r>
                      <a:endParaRPr lang="en-US" dirty="0"/>
                    </a:p>
                  </a:txBody>
                  <a:tcPr anchor="ctr"/>
                </a:tc>
                <a:tc>
                  <a:txBody>
                    <a:bodyPr/>
                    <a:lstStyle/>
                    <a:p>
                      <a:pPr algn="r"/>
                      <a:r>
                        <a:rPr lang="en-US" dirty="0"/>
                        <a:t>$ 260,000</a:t>
                      </a:r>
                    </a:p>
                  </a:txBody>
                  <a:tcPr anchor="ctr"/>
                </a:tc>
                <a:extLst>
                  <a:ext uri="{0D108BD9-81ED-4DB2-BD59-A6C34878D82A}">
                    <a16:rowId xmlns:a16="http://schemas.microsoft.com/office/drawing/2014/main" xmlns="" val="10006"/>
                  </a:ext>
                </a:extLst>
              </a:tr>
            </a:tbl>
          </a:graphicData>
        </a:graphic>
      </p:graphicFrame>
      <p:sp>
        <p:nvSpPr>
          <p:cNvPr id="6" name="Title 1">
            <a:extLst>
              <a:ext uri="{FF2B5EF4-FFF2-40B4-BE49-F238E27FC236}">
                <a16:creationId xmlns:a16="http://schemas.microsoft.com/office/drawing/2014/main" xmlns="" id="{C6305A30-B5B6-4BF4-AF89-3FA096014827}"/>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R&amp;D for Low Voltage Contractor</a:t>
            </a:r>
          </a:p>
        </p:txBody>
      </p:sp>
      <p:sp>
        <p:nvSpPr>
          <p:cNvPr id="7" name="Date Placeholder 3">
            <a:extLst>
              <a:ext uri="{FF2B5EF4-FFF2-40B4-BE49-F238E27FC236}">
                <a16:creationId xmlns:a16="http://schemas.microsoft.com/office/drawing/2014/main" xmlns="" id="{4AA13F7D-1159-47A7-AF5E-5D393622D812}"/>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8" name="Slide Number Placeholder 5">
            <a:extLst>
              <a:ext uri="{FF2B5EF4-FFF2-40B4-BE49-F238E27FC236}">
                <a16:creationId xmlns:a16="http://schemas.microsoft.com/office/drawing/2014/main" xmlns="" id="{0597F90E-DDE8-4D3E-82B2-AB070B70FD14}"/>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14</a:t>
            </a:fld>
            <a:endParaRPr lang="en-US"/>
          </a:p>
        </p:txBody>
      </p:sp>
      <p:sp>
        <p:nvSpPr>
          <p:cNvPr id="9" name="Footer Placeholder 4">
            <a:extLst>
              <a:ext uri="{FF2B5EF4-FFF2-40B4-BE49-F238E27FC236}">
                <a16:creationId xmlns:a16="http://schemas.microsoft.com/office/drawing/2014/main" xmlns="" id="{B6695B5B-F1D0-4161-BE26-3AB46271FE8D}"/>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42202292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1CBFF2E-6DAE-4C55-9DDB-0E3C97A19575}"/>
              </a:ext>
            </a:extLst>
          </p:cNvPr>
          <p:cNvSpPr txBox="1">
            <a:spLocks/>
          </p:cNvSpPr>
          <p:nvPr/>
        </p:nvSpPr>
        <p:spPr>
          <a:xfrm>
            <a:off x="629841" y="5555"/>
            <a:ext cx="7886700" cy="1325563"/>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3" name="Text Placeholder 7">
            <a:extLst>
              <a:ext uri="{FF2B5EF4-FFF2-40B4-BE49-F238E27FC236}">
                <a16:creationId xmlns:a16="http://schemas.microsoft.com/office/drawing/2014/main" xmlns="" id="{55254AF3-15E2-441A-A20D-E7E1609B74AE}"/>
              </a:ext>
            </a:extLst>
          </p:cNvPr>
          <p:cNvSpPr txBox="1">
            <a:spLocks/>
          </p:cNvSpPr>
          <p:nvPr/>
        </p:nvSpPr>
        <p:spPr>
          <a:xfrm>
            <a:off x="629840" y="2093119"/>
            <a:ext cx="4945459" cy="823912"/>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2400" b="1" dirty="0"/>
              <a:t>Example Qualified Activities:</a:t>
            </a:r>
          </a:p>
        </p:txBody>
      </p:sp>
      <p:sp>
        <p:nvSpPr>
          <p:cNvPr id="4" name="Content Placeholder 8">
            <a:extLst>
              <a:ext uri="{FF2B5EF4-FFF2-40B4-BE49-F238E27FC236}">
                <a16:creationId xmlns:a16="http://schemas.microsoft.com/office/drawing/2014/main" xmlns="" id="{98D3AD9B-C2D1-47FA-948F-1C7AD7C4B2E1}"/>
              </a:ext>
            </a:extLst>
          </p:cNvPr>
          <p:cNvSpPr txBox="1">
            <a:spLocks/>
          </p:cNvSpPr>
          <p:nvPr/>
        </p:nvSpPr>
        <p:spPr>
          <a:xfrm>
            <a:off x="629840" y="2614612"/>
            <a:ext cx="4628978" cy="3684588"/>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t>Calculating Occupancy Hazards</a:t>
            </a:r>
          </a:p>
          <a:p>
            <a:r>
              <a:rPr lang="en-US" sz="2000" dirty="0"/>
              <a:t>Sprinkler Head Layout</a:t>
            </a:r>
          </a:p>
          <a:p>
            <a:r>
              <a:rPr lang="en-US" sz="2000" dirty="0"/>
              <a:t>Pipe Routing &amp; Utility Coord. </a:t>
            </a:r>
          </a:p>
          <a:p>
            <a:r>
              <a:rPr lang="en-US" sz="2000" dirty="0"/>
              <a:t>Hydraulic Calculations</a:t>
            </a:r>
          </a:p>
          <a:p>
            <a:r>
              <a:rPr lang="en-US" sz="2000" dirty="0"/>
              <a:t>Design Drawings</a:t>
            </a:r>
          </a:p>
          <a:p>
            <a:r>
              <a:rPr lang="en-US" sz="2000" dirty="0"/>
              <a:t>Value Engineering</a:t>
            </a:r>
          </a:p>
        </p:txBody>
      </p:sp>
      <p:graphicFrame>
        <p:nvGraphicFramePr>
          <p:cNvPr id="5" name="Content Placeholder 11">
            <a:extLst>
              <a:ext uri="{FF2B5EF4-FFF2-40B4-BE49-F238E27FC236}">
                <a16:creationId xmlns:a16="http://schemas.microsoft.com/office/drawing/2014/main" xmlns="" id="{004DB8E1-E24A-418A-BB76-C74CD6AC62C0}"/>
              </a:ext>
            </a:extLst>
          </p:cNvPr>
          <p:cNvGraphicFramePr>
            <a:graphicFrameLocks/>
          </p:cNvGraphicFramePr>
          <p:nvPr>
            <p:extLst>
              <p:ext uri="{D42A27DB-BD31-4B8C-83A1-F6EECF244321}">
                <p14:modId xmlns:p14="http://schemas.microsoft.com/office/powerpoint/2010/main" xmlns="" val="1737910296"/>
              </p:ext>
            </p:extLst>
          </p:nvPr>
        </p:nvGraphicFramePr>
        <p:xfrm>
          <a:off x="4975668" y="2239170"/>
          <a:ext cx="4628978" cy="3403600"/>
        </p:xfrm>
        <a:graphic>
          <a:graphicData uri="http://schemas.openxmlformats.org/drawingml/2006/table">
            <a:tbl>
              <a:tblPr firstRow="1" firstCol="1" lastRow="1" bandRow="1">
                <a:tableStyleId>{7DF18680-E054-41AD-8BC1-D1AEF772440D}</a:tableStyleId>
              </a:tblPr>
              <a:tblGrid>
                <a:gridCol w="2314489">
                  <a:extLst>
                    <a:ext uri="{9D8B030D-6E8A-4147-A177-3AD203B41FA5}">
                      <a16:colId xmlns:a16="http://schemas.microsoft.com/office/drawing/2014/main" xmlns="" val="20000"/>
                    </a:ext>
                  </a:extLst>
                </a:gridCol>
                <a:gridCol w="2314489">
                  <a:extLst>
                    <a:ext uri="{9D8B030D-6E8A-4147-A177-3AD203B41FA5}">
                      <a16:colId xmlns:a16="http://schemas.microsoft.com/office/drawing/2014/main" xmlns="" val="20001"/>
                    </a:ext>
                  </a:extLst>
                </a:gridCol>
              </a:tblGrid>
              <a:tr h="370840">
                <a:tc>
                  <a:txBody>
                    <a:bodyPr/>
                    <a:lstStyle/>
                    <a:p>
                      <a:pPr algn="ctr"/>
                      <a:r>
                        <a:rPr lang="en-US" dirty="0"/>
                        <a:t>Item</a:t>
                      </a:r>
                    </a:p>
                  </a:txBody>
                  <a:tcPr anchor="ctr"/>
                </a:tc>
                <a:tc>
                  <a:txBody>
                    <a:bodyPr/>
                    <a:lstStyle/>
                    <a:p>
                      <a:pPr algn="ctr"/>
                      <a:r>
                        <a:rPr lang="en-US" dirty="0"/>
                        <a:t>Average Annual Amount</a:t>
                      </a:r>
                    </a:p>
                  </a:txBody>
                  <a:tcPr anchor="ctr"/>
                </a:tc>
                <a:extLst>
                  <a:ext uri="{0D108BD9-81ED-4DB2-BD59-A6C34878D82A}">
                    <a16:rowId xmlns:a16="http://schemas.microsoft.com/office/drawing/2014/main" xmlns="" val="10000"/>
                  </a:ext>
                </a:extLst>
              </a:tr>
              <a:tr h="370840">
                <a:tc>
                  <a:txBody>
                    <a:bodyPr/>
                    <a:lstStyle/>
                    <a:p>
                      <a:r>
                        <a:rPr lang="en-US" dirty="0"/>
                        <a:t>Gross Revenues</a:t>
                      </a:r>
                    </a:p>
                  </a:txBody>
                  <a:tcPr anchor="ctr"/>
                </a:tc>
                <a:tc>
                  <a:txBody>
                    <a:bodyPr/>
                    <a:lstStyle/>
                    <a:p>
                      <a:pPr algn="r"/>
                      <a:r>
                        <a:rPr lang="en-US" dirty="0"/>
                        <a:t>$ 7,500,000</a:t>
                      </a:r>
                    </a:p>
                  </a:txBody>
                  <a:tcPr anchor="ctr"/>
                </a:tc>
                <a:extLst>
                  <a:ext uri="{0D108BD9-81ED-4DB2-BD59-A6C34878D82A}">
                    <a16:rowId xmlns:a16="http://schemas.microsoft.com/office/drawing/2014/main" xmlns="" val="10001"/>
                  </a:ext>
                </a:extLst>
              </a:tr>
              <a:tr h="370840">
                <a:tc>
                  <a:txBody>
                    <a:bodyPr/>
                    <a:lstStyle/>
                    <a:p>
                      <a:r>
                        <a:rPr lang="en-US" dirty="0"/>
                        <a:t>Total Payroll</a:t>
                      </a:r>
                    </a:p>
                  </a:txBody>
                  <a:tcPr anchor="ctr"/>
                </a:tc>
                <a:tc>
                  <a:txBody>
                    <a:bodyPr/>
                    <a:lstStyle/>
                    <a:p>
                      <a:pPr algn="r"/>
                      <a:r>
                        <a:rPr lang="en-US" dirty="0"/>
                        <a:t>$ 3,000,000</a:t>
                      </a:r>
                    </a:p>
                  </a:txBody>
                  <a:tcPr anchor="ctr"/>
                </a:tc>
                <a:extLst>
                  <a:ext uri="{0D108BD9-81ED-4DB2-BD59-A6C34878D82A}">
                    <a16:rowId xmlns:a16="http://schemas.microsoft.com/office/drawing/2014/main" xmlns="" val="10002"/>
                  </a:ext>
                </a:extLst>
              </a:tr>
              <a:tr h="370840">
                <a:tc>
                  <a:txBody>
                    <a:bodyPr/>
                    <a:lstStyle/>
                    <a:p>
                      <a:r>
                        <a:rPr lang="en-US" dirty="0"/>
                        <a:t>Qualified Research Expenses (QREs)</a:t>
                      </a:r>
                    </a:p>
                  </a:txBody>
                  <a:tcPr anchor="ctr"/>
                </a:tc>
                <a:tc>
                  <a:txBody>
                    <a:bodyPr/>
                    <a:lstStyle/>
                    <a:p>
                      <a:pPr algn="r"/>
                      <a:r>
                        <a:rPr lang="en-US" dirty="0"/>
                        <a:t>$ 750,000</a:t>
                      </a:r>
                    </a:p>
                  </a:txBody>
                  <a:tcPr anchor="ctr"/>
                </a:tc>
                <a:extLst>
                  <a:ext uri="{0D108BD9-81ED-4DB2-BD59-A6C34878D82A}">
                    <a16:rowId xmlns:a16="http://schemas.microsoft.com/office/drawing/2014/main" xmlns="" val="10003"/>
                  </a:ext>
                </a:extLst>
              </a:tr>
              <a:tr h="370840">
                <a:tc>
                  <a:txBody>
                    <a:bodyPr/>
                    <a:lstStyle/>
                    <a:p>
                      <a:r>
                        <a:rPr lang="en-US" dirty="0"/>
                        <a:t>Net Federal Credits</a:t>
                      </a:r>
                    </a:p>
                  </a:txBody>
                  <a:tcPr anchor="ctr"/>
                </a:tc>
                <a:tc>
                  <a:txBody>
                    <a:bodyPr/>
                    <a:lstStyle/>
                    <a:p>
                      <a:pPr algn="r"/>
                      <a:r>
                        <a:rPr lang="en-US" dirty="0"/>
                        <a:t>$ 40,000</a:t>
                      </a:r>
                    </a:p>
                  </a:txBody>
                  <a:tcPr anchor="ctr"/>
                </a:tc>
                <a:extLst>
                  <a:ext uri="{0D108BD9-81ED-4DB2-BD59-A6C34878D82A}">
                    <a16:rowId xmlns:a16="http://schemas.microsoft.com/office/drawing/2014/main" xmlns="" val="10004"/>
                  </a:ext>
                </a:extLst>
              </a:tr>
              <a:tr h="370840">
                <a:tc>
                  <a:txBody>
                    <a:bodyPr/>
                    <a:lstStyle/>
                    <a:p>
                      <a:r>
                        <a:rPr lang="en-US" dirty="0"/>
                        <a:t>Net TX</a:t>
                      </a:r>
                      <a:r>
                        <a:rPr lang="en-US" baseline="0" dirty="0"/>
                        <a:t> Credits</a:t>
                      </a:r>
                      <a:endParaRPr lang="en-US" dirty="0"/>
                    </a:p>
                  </a:txBody>
                  <a:tcPr anchor="ctr"/>
                </a:tc>
                <a:tc>
                  <a:txBody>
                    <a:bodyPr/>
                    <a:lstStyle/>
                    <a:p>
                      <a:pPr algn="r"/>
                      <a:r>
                        <a:rPr lang="en-US" dirty="0"/>
                        <a:t>$ 25,000</a:t>
                      </a:r>
                    </a:p>
                  </a:txBody>
                  <a:tcPr anchor="ctr"/>
                </a:tc>
                <a:extLst>
                  <a:ext uri="{0D108BD9-81ED-4DB2-BD59-A6C34878D82A}">
                    <a16:rowId xmlns:a16="http://schemas.microsoft.com/office/drawing/2014/main" xmlns="" val="10005"/>
                  </a:ext>
                </a:extLst>
              </a:tr>
              <a:tr h="370840">
                <a:tc>
                  <a:txBody>
                    <a:bodyPr/>
                    <a:lstStyle/>
                    <a:p>
                      <a:r>
                        <a:rPr lang="en-US" dirty="0"/>
                        <a:t>Total</a:t>
                      </a:r>
                      <a:r>
                        <a:rPr lang="en-US" baseline="0" dirty="0"/>
                        <a:t> Net Federal and TX Credits</a:t>
                      </a:r>
                      <a:endParaRPr lang="en-US" dirty="0"/>
                    </a:p>
                  </a:txBody>
                  <a:tcPr anchor="ctr"/>
                </a:tc>
                <a:tc>
                  <a:txBody>
                    <a:bodyPr/>
                    <a:lstStyle/>
                    <a:p>
                      <a:pPr algn="r"/>
                      <a:r>
                        <a:rPr lang="en-US" dirty="0"/>
                        <a:t>$ 65,000</a:t>
                      </a:r>
                    </a:p>
                  </a:txBody>
                  <a:tcPr anchor="ctr"/>
                </a:tc>
                <a:extLst>
                  <a:ext uri="{0D108BD9-81ED-4DB2-BD59-A6C34878D82A}">
                    <a16:rowId xmlns:a16="http://schemas.microsoft.com/office/drawing/2014/main" xmlns="" val="10006"/>
                  </a:ext>
                </a:extLst>
              </a:tr>
            </a:tbl>
          </a:graphicData>
        </a:graphic>
      </p:graphicFrame>
      <p:sp>
        <p:nvSpPr>
          <p:cNvPr id="6" name="Title 1">
            <a:extLst>
              <a:ext uri="{FF2B5EF4-FFF2-40B4-BE49-F238E27FC236}">
                <a16:creationId xmlns:a16="http://schemas.microsoft.com/office/drawing/2014/main" xmlns="" id="{C6305A30-B5B6-4BF4-AF89-3FA096014827}"/>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R&amp;D for Fire &amp; Alarm Contractor</a:t>
            </a:r>
          </a:p>
        </p:txBody>
      </p:sp>
      <p:sp>
        <p:nvSpPr>
          <p:cNvPr id="7" name="Date Placeholder 3">
            <a:extLst>
              <a:ext uri="{FF2B5EF4-FFF2-40B4-BE49-F238E27FC236}">
                <a16:creationId xmlns:a16="http://schemas.microsoft.com/office/drawing/2014/main" xmlns="" id="{A0372095-FCA8-4286-8F83-E3FBB753C29C}"/>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8" name="Slide Number Placeholder 5">
            <a:extLst>
              <a:ext uri="{FF2B5EF4-FFF2-40B4-BE49-F238E27FC236}">
                <a16:creationId xmlns:a16="http://schemas.microsoft.com/office/drawing/2014/main" xmlns="" id="{769EA52D-01A1-42EA-9005-C9FEB2B4AE83}"/>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15</a:t>
            </a:fld>
            <a:endParaRPr lang="en-US"/>
          </a:p>
        </p:txBody>
      </p:sp>
      <p:sp>
        <p:nvSpPr>
          <p:cNvPr id="9" name="Footer Placeholder 4">
            <a:extLst>
              <a:ext uri="{FF2B5EF4-FFF2-40B4-BE49-F238E27FC236}">
                <a16:creationId xmlns:a16="http://schemas.microsoft.com/office/drawing/2014/main" xmlns="" id="{3D06DF1C-29A3-403D-9B24-0C9627C71E93}"/>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37747305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5">
            <a:extLst>
              <a:ext uri="{FF2B5EF4-FFF2-40B4-BE49-F238E27FC236}">
                <a16:creationId xmlns:a16="http://schemas.microsoft.com/office/drawing/2014/main" xmlns="" id="{FF7A20CE-1908-400B-B4CB-BB44EACBB268}"/>
              </a:ext>
            </a:extLst>
          </p:cNvPr>
          <p:cNvSpPr txBox="1">
            <a:spLocks/>
          </p:cNvSpPr>
          <p:nvPr/>
        </p:nvSpPr>
        <p:spPr>
          <a:xfrm>
            <a:off x="609600" y="1783556"/>
            <a:ext cx="7391400" cy="4525963"/>
          </a:xfrm>
          <a:prstGeom prst="rect">
            <a:avLst/>
          </a:prstGeom>
        </p:spPr>
        <p:txBody>
          <a:bodyPr>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400" dirty="0"/>
              <a:t>Federal Deduction – Internal Revenue Code Sec. 179D</a:t>
            </a:r>
          </a:p>
          <a:p>
            <a:r>
              <a:rPr lang="en-US" sz="2400" dirty="0"/>
              <a:t>Energy Policy Act (</a:t>
            </a:r>
            <a:r>
              <a:rPr lang="en-US" sz="2400" dirty="0" err="1"/>
              <a:t>EPAct</a:t>
            </a:r>
            <a:r>
              <a:rPr lang="en-US" sz="2400" dirty="0"/>
              <a:t>) of 2005</a:t>
            </a:r>
          </a:p>
          <a:p>
            <a:r>
              <a:rPr lang="en-US" sz="2400" dirty="0"/>
              <a:t>Extended by Bipartisan Budget Act of 2018</a:t>
            </a:r>
          </a:p>
          <a:p>
            <a:r>
              <a:rPr lang="en-US" sz="2400" dirty="0"/>
              <a:t>Permanency being considered by House Ways &amp; Means</a:t>
            </a:r>
          </a:p>
          <a:p>
            <a:r>
              <a:rPr lang="en-US" sz="2400" dirty="0"/>
              <a:t>Aimed to incentivize the improved </a:t>
            </a:r>
            <a:r>
              <a:rPr lang="en-US" sz="2400" b="1" dirty="0"/>
              <a:t>energy efficiency of commercial buildings</a:t>
            </a:r>
          </a:p>
          <a:p>
            <a:pPr lvl="1"/>
            <a:r>
              <a:rPr lang="en-US" sz="2200" dirty="0"/>
              <a:t>New Construction</a:t>
            </a:r>
          </a:p>
          <a:p>
            <a:pPr lvl="1"/>
            <a:r>
              <a:rPr lang="en-US" sz="2200" dirty="0"/>
              <a:t>Renovation/Retrofits</a:t>
            </a:r>
          </a:p>
          <a:p>
            <a:pPr lvl="1"/>
            <a:r>
              <a:rPr lang="en-US" sz="2200" dirty="0"/>
              <a:t>Additions</a:t>
            </a:r>
          </a:p>
          <a:p>
            <a:r>
              <a:rPr lang="en-US" sz="2400" dirty="0"/>
              <a:t>Deduction for otherwise depreciable real property up to </a:t>
            </a:r>
            <a:r>
              <a:rPr lang="en-US" sz="2400" b="1" dirty="0">
                <a:solidFill>
                  <a:srgbClr val="FF0000"/>
                </a:solidFill>
              </a:rPr>
              <a:t>$1.80 per square foot</a:t>
            </a:r>
          </a:p>
          <a:p>
            <a:pPr marL="0" indent="0">
              <a:buFont typeface="Wingdings 3" charset="2"/>
              <a:buNone/>
            </a:pPr>
            <a:endParaRPr lang="en-US" dirty="0"/>
          </a:p>
          <a:p>
            <a:endParaRPr lang="en-US" dirty="0"/>
          </a:p>
        </p:txBody>
      </p:sp>
      <p:sp>
        <p:nvSpPr>
          <p:cNvPr id="4" name="Title 1">
            <a:extLst>
              <a:ext uri="{FF2B5EF4-FFF2-40B4-BE49-F238E27FC236}">
                <a16:creationId xmlns:a16="http://schemas.microsoft.com/office/drawing/2014/main" xmlns="" id="{83E1C8C7-AE6B-4999-A3F5-C82891643023}"/>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179D Tax Deduction Background</a:t>
            </a:r>
          </a:p>
        </p:txBody>
      </p:sp>
    </p:spTree>
    <p:extLst>
      <p:ext uri="{BB962C8B-B14F-4D97-AF65-F5344CB8AC3E}">
        <p14:creationId xmlns:p14="http://schemas.microsoft.com/office/powerpoint/2010/main" xmlns="" val="3689802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554680-3894-4AE0-BFC0-3E784EDA7F34}"/>
              </a:ext>
            </a:extLst>
          </p:cNvPr>
          <p:cNvSpPr txBox="1">
            <a:spLocks/>
          </p:cNvSpPr>
          <p:nvPr/>
        </p:nvSpPr>
        <p:spPr>
          <a:xfrm>
            <a:off x="152400" y="273844"/>
            <a:ext cx="8229600" cy="1143000"/>
          </a:xfrm>
          <a:prstGeom prst="rect">
            <a:avLst/>
          </a:prstGeom>
        </p:spPr>
        <p:txBody>
          <a:bodyPr>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4000" dirty="0"/>
          </a:p>
        </p:txBody>
      </p:sp>
      <p:graphicFrame>
        <p:nvGraphicFramePr>
          <p:cNvPr id="3" name="Content Placeholder 1">
            <a:extLst>
              <a:ext uri="{FF2B5EF4-FFF2-40B4-BE49-F238E27FC236}">
                <a16:creationId xmlns:a16="http://schemas.microsoft.com/office/drawing/2014/main" xmlns="" id="{A500D51D-F42D-46D9-8DED-C7D33F50A30E}"/>
              </a:ext>
            </a:extLst>
          </p:cNvPr>
          <p:cNvGraphicFramePr>
            <a:graphicFrameLocks/>
          </p:cNvGraphicFramePr>
          <p:nvPr>
            <p:extLst>
              <p:ext uri="{D42A27DB-BD31-4B8C-83A1-F6EECF244321}">
                <p14:modId xmlns:p14="http://schemas.microsoft.com/office/powerpoint/2010/main" xmlns="" val="3133486206"/>
              </p:ext>
            </p:extLst>
          </p:nvPr>
        </p:nvGraphicFramePr>
        <p:xfrm>
          <a:off x="424806" y="1752600"/>
          <a:ext cx="9101724" cy="4538955"/>
        </p:xfrm>
        <a:graphic>
          <a:graphicData uri="http://schemas.openxmlformats.org/drawingml/2006/table">
            <a:tbl>
              <a:tblPr firstRow="1" firstCol="1" bandRow="1">
                <a:tableStyleId>{7DF18680-E054-41AD-8BC1-D1AEF772440D}</a:tableStyleId>
              </a:tblPr>
              <a:tblGrid>
                <a:gridCol w="3243799">
                  <a:extLst>
                    <a:ext uri="{9D8B030D-6E8A-4147-A177-3AD203B41FA5}">
                      <a16:colId xmlns:a16="http://schemas.microsoft.com/office/drawing/2014/main" xmlns="" val="20000"/>
                    </a:ext>
                  </a:extLst>
                </a:gridCol>
                <a:gridCol w="3076843">
                  <a:extLst>
                    <a:ext uri="{9D8B030D-6E8A-4147-A177-3AD203B41FA5}">
                      <a16:colId xmlns:a16="http://schemas.microsoft.com/office/drawing/2014/main" xmlns="" val="20001"/>
                    </a:ext>
                  </a:extLst>
                </a:gridCol>
                <a:gridCol w="2781082">
                  <a:extLst>
                    <a:ext uri="{9D8B030D-6E8A-4147-A177-3AD203B41FA5}">
                      <a16:colId xmlns:a16="http://schemas.microsoft.com/office/drawing/2014/main" xmlns="" val="2290241380"/>
                    </a:ext>
                  </a:extLst>
                </a:gridCol>
              </a:tblGrid>
              <a:tr h="337608">
                <a:tc>
                  <a:txBody>
                    <a:bodyPr/>
                    <a:lstStyle/>
                    <a:p>
                      <a:pPr algn="l"/>
                      <a:endParaRPr lang="en-US" dirty="0">
                        <a:solidFill>
                          <a:schemeClr val="bg1"/>
                        </a:solidFill>
                      </a:endParaRPr>
                    </a:p>
                  </a:txBody>
                  <a:tcPr anchor="ctr"/>
                </a:tc>
                <a:tc gridSpan="2">
                  <a:txBody>
                    <a:bodyPr/>
                    <a:lstStyle/>
                    <a:p>
                      <a:pPr algn="ctr"/>
                      <a:r>
                        <a:rPr lang="en-US" dirty="0"/>
                        <a:t>FEDERAL</a:t>
                      </a:r>
                      <a:endParaRPr lang="en-US" dirty="0">
                        <a:solidFill>
                          <a:srgbClr val="002060"/>
                        </a:solidFill>
                      </a:endParaRPr>
                    </a:p>
                  </a:txBody>
                  <a:tcPr anchor="ctr"/>
                </a:tc>
                <a:tc hMerge="1">
                  <a:txBody>
                    <a:bodyPr/>
                    <a:lstStyle/>
                    <a:p>
                      <a:endParaRPr lang="en-US"/>
                    </a:p>
                  </a:txBody>
                  <a:tcPr/>
                </a:tc>
                <a:extLst>
                  <a:ext uri="{0D108BD9-81ED-4DB2-BD59-A6C34878D82A}">
                    <a16:rowId xmlns:a16="http://schemas.microsoft.com/office/drawing/2014/main" xmlns="" val="10000"/>
                  </a:ext>
                </a:extLst>
              </a:tr>
              <a:tr h="438451">
                <a:tc>
                  <a:txBody>
                    <a:bodyPr/>
                    <a:lstStyle/>
                    <a:p>
                      <a:pPr algn="l"/>
                      <a:r>
                        <a:rPr lang="en-US" dirty="0"/>
                        <a:t>Years</a:t>
                      </a:r>
                      <a:endParaRPr lang="en-US" dirty="0">
                        <a:solidFill>
                          <a:srgbClr val="002060"/>
                        </a:solidFill>
                      </a:endParaRPr>
                    </a:p>
                  </a:txBody>
                  <a:tcPr anchor="ctr"/>
                </a:tc>
                <a:tc gridSpan="2">
                  <a:txBody>
                    <a:bodyPr/>
                    <a:lstStyle/>
                    <a:p>
                      <a:r>
                        <a:rPr lang="en-US" b="1" i="1" u="none" dirty="0">
                          <a:solidFill>
                            <a:srgbClr val="000099"/>
                          </a:solidFill>
                        </a:rPr>
                        <a:t>2006 through 2017</a:t>
                      </a:r>
                    </a:p>
                  </a:txBody>
                  <a:tcPr anchor="ctr"/>
                </a:tc>
                <a:tc hMerge="1">
                  <a:txBody>
                    <a:bodyPr/>
                    <a:lstStyle/>
                    <a:p>
                      <a:endParaRPr lang="en-US"/>
                    </a:p>
                  </a:txBody>
                  <a:tcPr/>
                </a:tc>
                <a:extLst>
                  <a:ext uri="{0D108BD9-81ED-4DB2-BD59-A6C34878D82A}">
                    <a16:rowId xmlns:a16="http://schemas.microsoft.com/office/drawing/2014/main" xmlns="" val="10001"/>
                  </a:ext>
                </a:extLst>
              </a:tr>
              <a:tr h="212128">
                <a:tc rowSpan="2">
                  <a:txBody>
                    <a:bodyPr/>
                    <a:lstStyle/>
                    <a:p>
                      <a:pPr algn="l"/>
                      <a:r>
                        <a:rPr lang="en-US" dirty="0"/>
                        <a:t>Qualification</a:t>
                      </a:r>
                      <a:endParaRPr lang="en-US" dirty="0">
                        <a:solidFill>
                          <a:srgbClr val="002060"/>
                        </a:solidFill>
                      </a:endParaRPr>
                    </a:p>
                  </a:txBody>
                  <a:tcPr anchor="ctr"/>
                </a:tc>
                <a:tc>
                  <a:txBody>
                    <a:bodyPr/>
                    <a:lstStyle/>
                    <a:p>
                      <a:pPr marL="285750" indent="-285750">
                        <a:buFont typeface="Arial" panose="020B0604020202020204" pitchFamily="34" charset="0"/>
                        <a:buChar char="•"/>
                      </a:pPr>
                      <a:r>
                        <a:rPr lang="en-US" sz="1800" kern="1200" dirty="0">
                          <a:solidFill>
                            <a:schemeClr val="dk1"/>
                          </a:solidFill>
                          <a:latin typeface="+mn-lt"/>
                          <a:ea typeface="+mn-ea"/>
                          <a:cs typeface="+mn-cs"/>
                        </a:rPr>
                        <a:t>Designers / Builders of Govt. Owned Buildings</a:t>
                      </a:r>
                    </a:p>
                  </a:txBody>
                  <a:tcPr anchor="ctr"/>
                </a:tc>
                <a:tc>
                  <a:txBody>
                    <a:bodyPr/>
                    <a:lstStyle/>
                    <a:p>
                      <a:pPr marL="285750" indent="-285750">
                        <a:buFont typeface="Arial" panose="020B0604020202020204" pitchFamily="34" charset="0"/>
                        <a:buChar char="•"/>
                      </a:pPr>
                      <a:r>
                        <a:rPr lang="en-US" sz="1800" kern="1200" dirty="0">
                          <a:solidFill>
                            <a:schemeClr val="dk1"/>
                          </a:solidFill>
                          <a:latin typeface="+mn-lt"/>
                          <a:ea typeface="+mn-ea"/>
                          <a:cs typeface="+mn-cs"/>
                        </a:rPr>
                        <a:t>Subject to SOL</a:t>
                      </a:r>
                    </a:p>
                    <a:p>
                      <a:pPr marL="285750" indent="-285750">
                        <a:buFont typeface="Arial" panose="020B0604020202020204" pitchFamily="34" charset="0"/>
                        <a:buChar char="•"/>
                      </a:pPr>
                      <a:endParaRPr lang="en-US" sz="1800" kern="1200" dirty="0">
                        <a:solidFill>
                          <a:schemeClr val="dk1"/>
                        </a:solidFill>
                        <a:latin typeface="+mn-lt"/>
                        <a:ea typeface="+mn-ea"/>
                        <a:cs typeface="+mn-cs"/>
                      </a:endParaRPr>
                    </a:p>
                  </a:txBody>
                  <a:tcPr anchor="ctr"/>
                </a:tc>
                <a:extLst>
                  <a:ext uri="{0D108BD9-81ED-4DB2-BD59-A6C34878D82A}">
                    <a16:rowId xmlns:a16="http://schemas.microsoft.com/office/drawing/2014/main" xmlns="" val="10002"/>
                  </a:ext>
                </a:extLst>
              </a:tr>
              <a:tr h="840730">
                <a:tc vMerge="1">
                  <a:txBody>
                    <a:bodyPr/>
                    <a:lstStyle/>
                    <a:p>
                      <a:endParaRPr lang="en-US"/>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dirty="0">
                          <a:solidFill>
                            <a:schemeClr val="dk1"/>
                          </a:solidFill>
                          <a:latin typeface="+mn-lt"/>
                          <a:ea typeface="+mn-ea"/>
                          <a:cs typeface="+mn-cs"/>
                        </a:rPr>
                        <a:t>Commercial Building Owners</a:t>
                      </a:r>
                    </a:p>
                  </a:txBody>
                  <a:tcPr anchor="ctr"/>
                </a:tc>
                <a:tc>
                  <a:txBody>
                    <a:bodyPr/>
                    <a:lstStyle/>
                    <a:p>
                      <a:pPr marL="285750" indent="-285750">
                        <a:buFont typeface="Arial" panose="020B0604020202020204" pitchFamily="34" charset="0"/>
                        <a:buChar char="•"/>
                      </a:pPr>
                      <a:r>
                        <a:rPr lang="en-US" dirty="0"/>
                        <a:t>Subject to depreciation rules</a:t>
                      </a:r>
                    </a:p>
                  </a:txBody>
                  <a:tcPr anchor="ctr"/>
                </a:tc>
                <a:extLst>
                  <a:ext uri="{0D108BD9-81ED-4DB2-BD59-A6C34878D82A}">
                    <a16:rowId xmlns:a16="http://schemas.microsoft.com/office/drawing/2014/main" xmlns="" val="2281509313"/>
                  </a:ext>
                </a:extLst>
              </a:tr>
              <a:tr h="1023039">
                <a:tc>
                  <a:txBody>
                    <a:bodyPr/>
                    <a:lstStyle/>
                    <a:p>
                      <a:pPr algn="l"/>
                      <a:r>
                        <a:rPr lang="en-US" dirty="0"/>
                        <a:t>Eligible Qualified Property</a:t>
                      </a:r>
                      <a:endParaRPr lang="en-US" dirty="0">
                        <a:solidFill>
                          <a:srgbClr val="002060"/>
                        </a:solidFill>
                      </a:endParaRPr>
                    </a:p>
                  </a:txBody>
                  <a:tcPr anchor="ctr"/>
                </a:tc>
                <a:tc>
                  <a:txBody>
                    <a:bodyPr/>
                    <a:lstStyle/>
                    <a:p>
                      <a:pPr marL="285750" indent="-285750">
                        <a:buFont typeface="Arial" panose="020B0604020202020204" pitchFamily="34" charset="0"/>
                        <a:buChar char="•"/>
                      </a:pPr>
                      <a:r>
                        <a:rPr lang="en-US" dirty="0"/>
                        <a:t>HVAC / Hot Water</a:t>
                      </a:r>
                    </a:p>
                    <a:p>
                      <a:pPr marL="285750" indent="-285750">
                        <a:buFont typeface="Arial" panose="020B0604020202020204" pitchFamily="34" charset="0"/>
                        <a:buChar char="•"/>
                      </a:pPr>
                      <a:r>
                        <a:rPr lang="en-US" dirty="0"/>
                        <a:t>Interior Lighting</a:t>
                      </a:r>
                    </a:p>
                    <a:p>
                      <a:pPr marL="285750" indent="-285750">
                        <a:buFont typeface="Arial" panose="020B0604020202020204" pitchFamily="34" charset="0"/>
                        <a:buChar char="•"/>
                      </a:pPr>
                      <a:r>
                        <a:rPr lang="en-US" dirty="0"/>
                        <a:t>Building Envelope</a:t>
                      </a:r>
                    </a:p>
                  </a:txBody>
                  <a:tcPr anchor="ctr"/>
                </a:tc>
                <a:tc>
                  <a:txBody>
                    <a:bodyPr/>
                    <a:lstStyle/>
                    <a:p>
                      <a:pPr marL="285750" indent="-285750">
                        <a:buFont typeface="Arial" panose="020B0604020202020204" pitchFamily="34" charset="0"/>
                        <a:buChar char="•"/>
                      </a:pPr>
                      <a:r>
                        <a:rPr lang="en-US" dirty="0"/>
                        <a:t>New Construction </a:t>
                      </a:r>
                    </a:p>
                    <a:p>
                      <a:pPr marL="285750" indent="-285750">
                        <a:buFont typeface="Arial" panose="020B0604020202020204" pitchFamily="34" charset="0"/>
                        <a:buChar char="•"/>
                      </a:pPr>
                      <a:r>
                        <a:rPr lang="en-US" dirty="0"/>
                        <a:t>Renovation</a:t>
                      </a:r>
                    </a:p>
                    <a:p>
                      <a:pPr marL="285750" indent="-285750">
                        <a:buFont typeface="Arial" panose="020B0604020202020204" pitchFamily="34" charset="0"/>
                        <a:buChar char="•"/>
                      </a:pPr>
                      <a:r>
                        <a:rPr lang="en-US" dirty="0"/>
                        <a:t>Addition</a:t>
                      </a:r>
                    </a:p>
                  </a:txBody>
                  <a:tcPr anchor="ctr"/>
                </a:tc>
                <a:extLst>
                  <a:ext uri="{0D108BD9-81ED-4DB2-BD59-A6C34878D82A}">
                    <a16:rowId xmlns:a16="http://schemas.microsoft.com/office/drawing/2014/main" xmlns="" val="10003"/>
                  </a:ext>
                </a:extLst>
              </a:tr>
              <a:tr h="590815">
                <a:tc>
                  <a:txBody>
                    <a:bodyPr/>
                    <a:lstStyle/>
                    <a:p>
                      <a:pPr algn="l"/>
                      <a:r>
                        <a:rPr lang="en-US" dirty="0"/>
                        <a:t>Example Qualified Govt Owners</a:t>
                      </a:r>
                      <a:endParaRPr lang="en-US" dirty="0">
                        <a:solidFill>
                          <a:srgbClr val="002060"/>
                        </a:solidFill>
                      </a:endParaRPr>
                    </a:p>
                  </a:txBody>
                  <a:tcPr anchor="ctr"/>
                </a:tc>
                <a:tc>
                  <a:txBody>
                    <a:bodyPr/>
                    <a:lstStyle/>
                    <a:p>
                      <a:pPr marL="285750" indent="-285750">
                        <a:buFont typeface="Arial" panose="020B0604020202020204" pitchFamily="34" charset="0"/>
                        <a:buChar char="•"/>
                      </a:pPr>
                      <a:r>
                        <a:rPr lang="en-US" dirty="0"/>
                        <a:t>K-12 Schools</a:t>
                      </a:r>
                    </a:p>
                    <a:p>
                      <a:pPr marL="285750" indent="-285750">
                        <a:buFont typeface="Arial" panose="020B0604020202020204" pitchFamily="34" charset="0"/>
                        <a:buChar char="•"/>
                      </a:pPr>
                      <a:r>
                        <a:rPr lang="en-US" dirty="0"/>
                        <a:t>Local, City, County</a:t>
                      </a:r>
                    </a:p>
                  </a:txBody>
                  <a:tcPr anchor="ctr"/>
                </a:tc>
                <a:tc>
                  <a:txBody>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State (Univ., etc.)</a:t>
                      </a:r>
                    </a:p>
                    <a:p>
                      <a:pPr marL="285750" indent="-285750">
                        <a:buFont typeface="Arial" panose="020B0604020202020204" pitchFamily="34" charset="0"/>
                        <a:buChar char="•"/>
                      </a:pPr>
                      <a:r>
                        <a:rPr lang="en-US" dirty="0"/>
                        <a:t>GSA, Army Corp…</a:t>
                      </a:r>
                    </a:p>
                  </a:txBody>
                  <a:tcPr anchor="ctr"/>
                </a:tc>
                <a:extLst>
                  <a:ext uri="{0D108BD9-81ED-4DB2-BD59-A6C34878D82A}">
                    <a16:rowId xmlns:a16="http://schemas.microsoft.com/office/drawing/2014/main" xmlns="" val="10004"/>
                  </a:ext>
                </a:extLst>
              </a:tr>
              <a:tr h="590815">
                <a:tc>
                  <a:txBody>
                    <a:bodyPr/>
                    <a:lstStyle/>
                    <a:p>
                      <a:pPr marL="0" algn="l" defTabSz="914400" rtl="0" eaLnBrk="1" latinLnBrk="0" hangingPunct="1"/>
                      <a:r>
                        <a:rPr lang="en-US" sz="1800" b="1" i="0" u="none" kern="1200" dirty="0">
                          <a:solidFill>
                            <a:schemeClr val="bg1"/>
                          </a:solidFill>
                          <a:latin typeface="+mn-lt"/>
                          <a:ea typeface="+mn-ea"/>
                          <a:cs typeface="+mn-cs"/>
                        </a:rPr>
                        <a:t>Value</a:t>
                      </a:r>
                    </a:p>
                  </a:txBody>
                  <a:tcPr anchor="ct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1" u="none" kern="1200" dirty="0">
                          <a:solidFill>
                            <a:srgbClr val="000099"/>
                          </a:solidFill>
                          <a:latin typeface="+mn-lt"/>
                          <a:ea typeface="+mn-ea"/>
                          <a:cs typeface="+mn-cs"/>
                        </a:rPr>
                        <a:t>$0.30 - $1.80 per square foot federal tax deduction</a:t>
                      </a:r>
                    </a:p>
                  </a:txBody>
                  <a:tcPr anchor="ctr"/>
                </a:tc>
                <a:tc hMerge="1">
                  <a:txBody>
                    <a:bodyPr/>
                    <a:lstStyle/>
                    <a:p>
                      <a:endParaRPr lang="en-US"/>
                    </a:p>
                  </a:txBody>
                  <a:tcPr/>
                </a:tc>
                <a:extLst>
                  <a:ext uri="{0D108BD9-81ED-4DB2-BD59-A6C34878D82A}">
                    <a16:rowId xmlns:a16="http://schemas.microsoft.com/office/drawing/2014/main" xmlns="" val="10005"/>
                  </a:ext>
                </a:extLst>
              </a:tr>
            </a:tbl>
          </a:graphicData>
        </a:graphic>
      </p:graphicFrame>
      <p:sp>
        <p:nvSpPr>
          <p:cNvPr id="4" name="Title 1">
            <a:extLst>
              <a:ext uri="{FF2B5EF4-FFF2-40B4-BE49-F238E27FC236}">
                <a16:creationId xmlns:a16="http://schemas.microsoft.com/office/drawing/2014/main" xmlns="" id="{6D19B200-C1F1-47FA-B92E-83A558FD80D0}"/>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179D TAX DEDUCTION BASICS</a:t>
            </a:r>
          </a:p>
        </p:txBody>
      </p:sp>
    </p:spTree>
    <p:extLst>
      <p:ext uri="{BB962C8B-B14F-4D97-AF65-F5344CB8AC3E}">
        <p14:creationId xmlns:p14="http://schemas.microsoft.com/office/powerpoint/2010/main" xmlns="" val="4114311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xmlns="" id="{83E1C8C7-AE6B-4999-A3F5-C82891643023}"/>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Allocation Letters</a:t>
            </a:r>
          </a:p>
        </p:txBody>
      </p:sp>
      <p:sp>
        <p:nvSpPr>
          <p:cNvPr id="5" name="Rectangle 4">
            <a:extLst>
              <a:ext uri="{FF2B5EF4-FFF2-40B4-BE49-F238E27FC236}">
                <a16:creationId xmlns:a16="http://schemas.microsoft.com/office/drawing/2014/main" xmlns="" id="{40A90429-DCF7-4103-BF53-9330E889CCDC}"/>
              </a:ext>
            </a:extLst>
          </p:cNvPr>
          <p:cNvSpPr/>
          <p:nvPr/>
        </p:nvSpPr>
        <p:spPr>
          <a:xfrm>
            <a:off x="588434" y="1772755"/>
            <a:ext cx="7581900" cy="4678845"/>
          </a:xfrm>
          <a:prstGeom prst="rect">
            <a:avLst/>
          </a:prstGeom>
        </p:spPr>
        <p:txBody>
          <a:bodyPr wrap="square">
            <a:spAutoFit/>
          </a:bodyPr>
          <a:lstStyle/>
          <a:p>
            <a:pPr marL="342900" indent="-342900">
              <a:lnSpc>
                <a:spcPct val="90000"/>
              </a:lnSpc>
              <a:spcBef>
                <a:spcPts val="1000"/>
              </a:spcBef>
              <a:buClr>
                <a:schemeClr val="accent1"/>
              </a:buClr>
              <a:buSzPct val="80000"/>
              <a:buFont typeface="Wingdings 3" charset="2"/>
              <a:buChar char=""/>
            </a:pPr>
            <a:r>
              <a:rPr lang="en-US" sz="2200" dirty="0">
                <a:solidFill>
                  <a:schemeClr val="tx1">
                    <a:lumMod val="75000"/>
                    <a:lumOff val="25000"/>
                  </a:schemeClr>
                </a:solidFill>
              </a:rPr>
              <a:t>Federal, State, or Local Government Entities</a:t>
            </a:r>
          </a:p>
          <a:p>
            <a:pPr marL="342900" indent="-342900">
              <a:lnSpc>
                <a:spcPct val="90000"/>
              </a:lnSpc>
              <a:spcBef>
                <a:spcPts val="1000"/>
              </a:spcBef>
              <a:buClr>
                <a:schemeClr val="accent1"/>
              </a:buClr>
              <a:buSzPct val="80000"/>
              <a:buFont typeface="Wingdings 3" charset="2"/>
              <a:buChar char=""/>
            </a:pPr>
            <a:r>
              <a:rPr lang="en-US" sz="2200" dirty="0">
                <a:solidFill>
                  <a:schemeClr val="tx1">
                    <a:lumMod val="75000"/>
                    <a:lumOff val="25000"/>
                  </a:schemeClr>
                </a:solidFill>
              </a:rPr>
              <a:t>Allocation of Deduction to Designers and/or Builders</a:t>
            </a:r>
          </a:p>
          <a:p>
            <a:pPr marL="342900" indent="-342900">
              <a:lnSpc>
                <a:spcPct val="90000"/>
              </a:lnSpc>
              <a:spcBef>
                <a:spcPts val="1000"/>
              </a:spcBef>
              <a:buClr>
                <a:schemeClr val="accent1"/>
              </a:buClr>
              <a:buSzPct val="80000"/>
              <a:buFont typeface="Wingdings 3" charset="2"/>
              <a:buChar char=""/>
            </a:pPr>
            <a:r>
              <a:rPr lang="en-US" sz="2200" dirty="0">
                <a:solidFill>
                  <a:schemeClr val="tx1">
                    <a:lumMod val="75000"/>
                    <a:lumOff val="25000"/>
                  </a:schemeClr>
                </a:solidFill>
              </a:rPr>
              <a:t>HVAC, Interior Lighting, Building Envelope</a:t>
            </a:r>
          </a:p>
          <a:p>
            <a:pPr marL="342900" indent="-342900">
              <a:lnSpc>
                <a:spcPct val="90000"/>
              </a:lnSpc>
              <a:spcBef>
                <a:spcPts val="1000"/>
              </a:spcBef>
              <a:buClr>
                <a:schemeClr val="accent1"/>
              </a:buClr>
              <a:buSzPct val="80000"/>
              <a:buFont typeface="Wingdings 3" charset="2"/>
              <a:buChar char=""/>
            </a:pPr>
            <a:r>
              <a:rPr lang="en-US" sz="2200" dirty="0">
                <a:solidFill>
                  <a:schemeClr val="tx1">
                    <a:lumMod val="75000"/>
                    <a:lumOff val="25000"/>
                  </a:schemeClr>
                </a:solidFill>
              </a:rPr>
              <a:t>Amongst Allocation Letter Requirements:</a:t>
            </a:r>
          </a:p>
          <a:p>
            <a:pPr marL="800100" lvl="2" indent="-342900">
              <a:lnSpc>
                <a:spcPct val="90000"/>
              </a:lnSpc>
              <a:spcBef>
                <a:spcPts val="1000"/>
              </a:spcBef>
              <a:buClr>
                <a:schemeClr val="accent1"/>
              </a:buClr>
              <a:buSzPct val="80000"/>
              <a:buFont typeface="Wingdings 3" charset="2"/>
              <a:buChar char=""/>
            </a:pPr>
            <a:r>
              <a:rPr lang="en-US" sz="2200" dirty="0">
                <a:solidFill>
                  <a:schemeClr val="tx1">
                    <a:lumMod val="75000"/>
                    <a:lumOff val="25000"/>
                  </a:schemeClr>
                </a:solidFill>
              </a:rPr>
              <a:t>Signatures of authorized representatives</a:t>
            </a:r>
          </a:p>
          <a:p>
            <a:pPr marL="800100" lvl="2" indent="-342900">
              <a:lnSpc>
                <a:spcPct val="90000"/>
              </a:lnSpc>
              <a:spcBef>
                <a:spcPts val="1000"/>
              </a:spcBef>
              <a:buClr>
                <a:schemeClr val="accent1"/>
              </a:buClr>
              <a:buSzPct val="80000"/>
              <a:buFont typeface="Wingdings 3" charset="2"/>
              <a:buChar char=""/>
            </a:pPr>
            <a:r>
              <a:rPr lang="en-US" sz="2200" dirty="0">
                <a:solidFill>
                  <a:schemeClr val="tx1">
                    <a:lumMod val="75000"/>
                    <a:lumOff val="25000"/>
                  </a:schemeClr>
                </a:solidFill>
              </a:rPr>
              <a:t>Identification of property</a:t>
            </a:r>
          </a:p>
          <a:p>
            <a:pPr marL="800100" lvl="2" indent="-342900">
              <a:lnSpc>
                <a:spcPct val="90000"/>
              </a:lnSpc>
              <a:spcBef>
                <a:spcPts val="1000"/>
              </a:spcBef>
              <a:buClr>
                <a:schemeClr val="accent1"/>
              </a:buClr>
              <a:buSzPct val="80000"/>
              <a:buFont typeface="Wingdings 3" charset="2"/>
              <a:buChar char=""/>
            </a:pPr>
            <a:r>
              <a:rPr lang="en-US" sz="2200" dirty="0">
                <a:solidFill>
                  <a:schemeClr val="tx1">
                    <a:lumMod val="75000"/>
                    <a:lumOff val="25000"/>
                  </a:schemeClr>
                </a:solidFill>
              </a:rPr>
              <a:t>Amount of allocation</a:t>
            </a:r>
          </a:p>
          <a:p>
            <a:pPr marL="800100" lvl="2" indent="-342900">
              <a:lnSpc>
                <a:spcPct val="90000"/>
              </a:lnSpc>
              <a:spcBef>
                <a:spcPts val="1000"/>
              </a:spcBef>
              <a:buClr>
                <a:schemeClr val="accent1"/>
              </a:buClr>
              <a:buSzPct val="80000"/>
              <a:buFont typeface="Wingdings 3" charset="2"/>
              <a:buChar char=""/>
            </a:pPr>
            <a:r>
              <a:rPr lang="en-US" sz="2200" dirty="0">
                <a:solidFill>
                  <a:schemeClr val="tx1">
                    <a:lumMod val="75000"/>
                    <a:lumOff val="25000"/>
                  </a:schemeClr>
                </a:solidFill>
              </a:rPr>
              <a:t>Building Address</a:t>
            </a:r>
          </a:p>
          <a:p>
            <a:pPr marL="800100" lvl="2" indent="-342900">
              <a:lnSpc>
                <a:spcPct val="90000"/>
              </a:lnSpc>
              <a:spcBef>
                <a:spcPts val="1000"/>
              </a:spcBef>
              <a:buClr>
                <a:schemeClr val="accent1"/>
              </a:buClr>
              <a:buSzPct val="80000"/>
              <a:buFont typeface="Wingdings 3" charset="2"/>
              <a:buChar char=""/>
            </a:pPr>
            <a:r>
              <a:rPr lang="en-US" sz="2200" dirty="0">
                <a:solidFill>
                  <a:schemeClr val="tx1">
                    <a:lumMod val="75000"/>
                    <a:lumOff val="25000"/>
                  </a:schemeClr>
                </a:solidFill>
              </a:rPr>
              <a:t>Construction Cost</a:t>
            </a:r>
          </a:p>
          <a:p>
            <a:pPr marL="800100" lvl="2" indent="-342900">
              <a:lnSpc>
                <a:spcPct val="90000"/>
              </a:lnSpc>
              <a:spcBef>
                <a:spcPts val="1000"/>
              </a:spcBef>
              <a:buClr>
                <a:schemeClr val="accent1"/>
              </a:buClr>
              <a:buSzPct val="80000"/>
              <a:buFont typeface="Wingdings 3" charset="2"/>
              <a:buChar char=""/>
            </a:pPr>
            <a:r>
              <a:rPr lang="en-US" sz="2200" dirty="0">
                <a:solidFill>
                  <a:schemeClr val="tx1">
                    <a:lumMod val="75000"/>
                    <a:lumOff val="25000"/>
                  </a:schemeClr>
                </a:solidFill>
              </a:rPr>
              <a:t>Placed in Service Date</a:t>
            </a:r>
          </a:p>
          <a:p>
            <a:pPr>
              <a:lnSpc>
                <a:spcPct val="75000"/>
              </a:lnSpc>
            </a:pPr>
            <a:endParaRPr lang="en-US" altLang="en-US" sz="3200" b="1" dirty="0">
              <a:solidFill>
                <a:srgbClr val="4E4E4E"/>
              </a:solidFill>
              <a:latin typeface="AvantGarde Bk BT" charset="0"/>
            </a:endParaRPr>
          </a:p>
        </p:txBody>
      </p:sp>
      <p:sp>
        <p:nvSpPr>
          <p:cNvPr id="6" name="Date Placeholder 3">
            <a:extLst>
              <a:ext uri="{FF2B5EF4-FFF2-40B4-BE49-F238E27FC236}">
                <a16:creationId xmlns:a16="http://schemas.microsoft.com/office/drawing/2014/main" xmlns="" id="{94958E1B-40D5-4C61-9B99-C542A9C99E64}"/>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7" name="Slide Number Placeholder 5">
            <a:extLst>
              <a:ext uri="{FF2B5EF4-FFF2-40B4-BE49-F238E27FC236}">
                <a16:creationId xmlns:a16="http://schemas.microsoft.com/office/drawing/2014/main" xmlns="" id="{38790839-75F8-437C-9E5C-89C4E981A96E}"/>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18</a:t>
            </a:fld>
            <a:endParaRPr lang="en-US"/>
          </a:p>
        </p:txBody>
      </p:sp>
      <p:sp>
        <p:nvSpPr>
          <p:cNvPr id="8" name="Footer Placeholder 4">
            <a:extLst>
              <a:ext uri="{FF2B5EF4-FFF2-40B4-BE49-F238E27FC236}">
                <a16:creationId xmlns:a16="http://schemas.microsoft.com/office/drawing/2014/main" xmlns="" id="{3DF57C7B-7719-48AA-87D3-8C149A4B5375}"/>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9125255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7B16C41-0973-407E-A66B-537DF2513B9A}"/>
              </a:ext>
            </a:extLst>
          </p:cNvPr>
          <p:cNvSpPr txBox="1">
            <a:spLocks/>
          </p:cNvSpPr>
          <p:nvPr/>
        </p:nvSpPr>
        <p:spPr>
          <a:xfrm>
            <a:off x="629841" y="365126"/>
            <a:ext cx="7886700" cy="1325563"/>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pc="-100" dirty="0"/>
          </a:p>
        </p:txBody>
      </p:sp>
      <p:sp>
        <p:nvSpPr>
          <p:cNvPr id="3" name="Text Placeholder 9">
            <a:extLst>
              <a:ext uri="{FF2B5EF4-FFF2-40B4-BE49-F238E27FC236}">
                <a16:creationId xmlns:a16="http://schemas.microsoft.com/office/drawing/2014/main" xmlns="" id="{5F8B59D5-63E0-4114-950D-844E1D8CBB75}"/>
              </a:ext>
            </a:extLst>
          </p:cNvPr>
          <p:cNvSpPr txBox="1">
            <a:spLocks/>
          </p:cNvSpPr>
          <p:nvPr/>
        </p:nvSpPr>
        <p:spPr>
          <a:xfrm>
            <a:off x="4470409" y="1716736"/>
            <a:ext cx="4906375" cy="639762"/>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400" dirty="0"/>
              <a:t>General Contractor Case Study:</a:t>
            </a:r>
          </a:p>
        </p:txBody>
      </p:sp>
      <p:sp>
        <p:nvSpPr>
          <p:cNvPr id="4" name="Content Placeholder 8">
            <a:extLst>
              <a:ext uri="{FF2B5EF4-FFF2-40B4-BE49-F238E27FC236}">
                <a16:creationId xmlns:a16="http://schemas.microsoft.com/office/drawing/2014/main" xmlns="" id="{DA65B4B2-5A6A-4D90-9E35-EF78A6F43ACF}"/>
              </a:ext>
            </a:extLst>
          </p:cNvPr>
          <p:cNvSpPr txBox="1">
            <a:spLocks/>
          </p:cNvSpPr>
          <p:nvPr/>
        </p:nvSpPr>
        <p:spPr>
          <a:xfrm>
            <a:off x="480389" y="1775618"/>
            <a:ext cx="4092801" cy="482838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600"/>
              </a:spcAft>
              <a:buNone/>
            </a:pPr>
            <a:r>
              <a:rPr lang="en-US" altLang="en-US" sz="2400" b="1" dirty="0"/>
              <a:t>Scope of Work</a:t>
            </a:r>
          </a:p>
          <a:p>
            <a:pPr>
              <a:spcAft>
                <a:spcPts val="600"/>
              </a:spcAft>
              <a:buFont typeface="Arial" charset="0"/>
              <a:buChar char="•"/>
            </a:pPr>
            <a:r>
              <a:rPr lang="en-US" altLang="en-US" sz="2000" dirty="0"/>
              <a:t>New Construction </a:t>
            </a:r>
          </a:p>
          <a:p>
            <a:pPr>
              <a:spcAft>
                <a:spcPts val="600"/>
              </a:spcAft>
              <a:buFont typeface="Arial" charset="0"/>
              <a:buChar char="•"/>
            </a:pPr>
            <a:r>
              <a:rPr lang="en-US" altLang="en-US" sz="2000" dirty="0"/>
              <a:t>Major Renovations</a:t>
            </a:r>
          </a:p>
          <a:p>
            <a:pPr>
              <a:spcAft>
                <a:spcPts val="600"/>
              </a:spcAft>
              <a:buFont typeface="Arial" charset="0"/>
              <a:buChar char="•"/>
            </a:pPr>
            <a:r>
              <a:rPr lang="en-US" altLang="en-US" sz="2000" dirty="0"/>
              <a:t>20+ Projects per Year</a:t>
            </a:r>
          </a:p>
          <a:p>
            <a:pPr lvl="1">
              <a:spcAft>
                <a:spcPts val="600"/>
              </a:spcAft>
              <a:buFont typeface="Arial" charset="0"/>
              <a:buChar char="•"/>
            </a:pPr>
            <a:r>
              <a:rPr lang="en-US" altLang="en-US" sz="2000" dirty="0"/>
              <a:t>Private Universities</a:t>
            </a:r>
          </a:p>
          <a:p>
            <a:pPr lvl="1">
              <a:spcAft>
                <a:spcPts val="600"/>
              </a:spcAft>
              <a:buFont typeface="Arial" charset="0"/>
              <a:buChar char="•"/>
            </a:pPr>
            <a:r>
              <a:rPr lang="en-US" altLang="en-US" sz="2000" dirty="0"/>
              <a:t>Commercial Office</a:t>
            </a:r>
          </a:p>
          <a:p>
            <a:pPr lvl="1">
              <a:spcAft>
                <a:spcPts val="600"/>
              </a:spcAft>
              <a:buFont typeface="Arial" charset="0"/>
              <a:buChar char="•"/>
            </a:pPr>
            <a:r>
              <a:rPr lang="en-US" altLang="en-US" sz="2000" dirty="0"/>
              <a:t>Healthcare </a:t>
            </a:r>
          </a:p>
          <a:p>
            <a:pPr lvl="1">
              <a:spcAft>
                <a:spcPts val="600"/>
              </a:spcAft>
              <a:buFont typeface="Arial" charset="0"/>
              <a:buChar char="•"/>
            </a:pPr>
            <a:r>
              <a:rPr lang="en-US" altLang="en-US" sz="2000" dirty="0"/>
              <a:t>Higher Education </a:t>
            </a:r>
          </a:p>
          <a:p>
            <a:pPr lvl="1">
              <a:spcAft>
                <a:spcPts val="600"/>
              </a:spcAft>
              <a:buFont typeface="Arial" charset="0"/>
              <a:buChar char="•"/>
            </a:pPr>
            <a:r>
              <a:rPr lang="en-US" altLang="en-US" sz="2000" dirty="0"/>
              <a:t>K-12 Education </a:t>
            </a:r>
          </a:p>
          <a:p>
            <a:pPr lvl="1">
              <a:spcAft>
                <a:spcPts val="600"/>
              </a:spcAft>
              <a:buFont typeface="Arial" charset="0"/>
              <a:buChar char="•"/>
            </a:pPr>
            <a:r>
              <a:rPr lang="en-US" altLang="en-US" sz="2000" dirty="0"/>
              <a:t>Military Base</a:t>
            </a:r>
          </a:p>
          <a:p>
            <a:pPr lvl="1">
              <a:spcAft>
                <a:spcPts val="600"/>
              </a:spcAft>
              <a:buFont typeface="Arial" charset="0"/>
              <a:buChar char="•"/>
            </a:pPr>
            <a:r>
              <a:rPr lang="en-US" altLang="en-US" sz="2000" dirty="0"/>
              <a:t>Corporate Campuses</a:t>
            </a:r>
          </a:p>
        </p:txBody>
      </p:sp>
      <p:graphicFrame>
        <p:nvGraphicFramePr>
          <p:cNvPr id="5" name="Table 4">
            <a:extLst>
              <a:ext uri="{FF2B5EF4-FFF2-40B4-BE49-F238E27FC236}">
                <a16:creationId xmlns:a16="http://schemas.microsoft.com/office/drawing/2014/main" xmlns="" id="{D030EC67-B9AD-4419-A83C-0AED3923DA39}"/>
              </a:ext>
            </a:extLst>
          </p:cNvPr>
          <p:cNvGraphicFramePr>
            <a:graphicFrameLocks noGrp="1"/>
          </p:cNvGraphicFramePr>
          <p:nvPr>
            <p:extLst>
              <p:ext uri="{D42A27DB-BD31-4B8C-83A1-F6EECF244321}">
                <p14:modId xmlns:p14="http://schemas.microsoft.com/office/powerpoint/2010/main" xmlns="" val="4200533798"/>
              </p:ext>
            </p:extLst>
          </p:nvPr>
        </p:nvGraphicFramePr>
        <p:xfrm>
          <a:off x="4573191" y="2318923"/>
          <a:ext cx="5188740" cy="3455315"/>
        </p:xfrm>
        <a:graphic>
          <a:graphicData uri="http://schemas.openxmlformats.org/drawingml/2006/table">
            <a:tbl>
              <a:tblPr firstRow="1" bandRow="1">
                <a:tableStyleId>{7DF18680-E054-41AD-8BC1-D1AEF772440D}</a:tableStyleId>
              </a:tblPr>
              <a:tblGrid>
                <a:gridCol w="2325619">
                  <a:extLst>
                    <a:ext uri="{9D8B030D-6E8A-4147-A177-3AD203B41FA5}">
                      <a16:colId xmlns:a16="http://schemas.microsoft.com/office/drawing/2014/main" xmlns="" val="20000"/>
                    </a:ext>
                  </a:extLst>
                </a:gridCol>
                <a:gridCol w="914400">
                  <a:extLst>
                    <a:ext uri="{9D8B030D-6E8A-4147-A177-3AD203B41FA5}">
                      <a16:colId xmlns:a16="http://schemas.microsoft.com/office/drawing/2014/main" xmlns="" val="20001"/>
                    </a:ext>
                  </a:extLst>
                </a:gridCol>
                <a:gridCol w="757003">
                  <a:extLst>
                    <a:ext uri="{9D8B030D-6E8A-4147-A177-3AD203B41FA5}">
                      <a16:colId xmlns:a16="http://schemas.microsoft.com/office/drawing/2014/main" xmlns="" val="1584357760"/>
                    </a:ext>
                  </a:extLst>
                </a:gridCol>
                <a:gridCol w="1191718">
                  <a:extLst>
                    <a:ext uri="{9D8B030D-6E8A-4147-A177-3AD203B41FA5}">
                      <a16:colId xmlns:a16="http://schemas.microsoft.com/office/drawing/2014/main" xmlns="" val="98421381"/>
                    </a:ext>
                  </a:extLst>
                </a:gridCol>
              </a:tblGrid>
              <a:tr h="559715">
                <a:tc>
                  <a:txBody>
                    <a:bodyPr/>
                    <a:lstStyle/>
                    <a:p>
                      <a:pPr marL="0" algn="ctr" defTabSz="457200" rtl="0" eaLnBrk="1" latinLnBrk="0" hangingPunct="1"/>
                      <a:r>
                        <a:rPr lang="en-US" sz="1600" kern="1200" dirty="0"/>
                        <a:t>Buildings Completed 2015 - 2017</a:t>
                      </a:r>
                      <a:endParaRPr lang="en-US" sz="1600" b="1" kern="1200" dirty="0">
                        <a:solidFill>
                          <a:schemeClr val="lt1"/>
                        </a:solidFill>
                        <a:latin typeface="+mn-lt"/>
                        <a:ea typeface="+mn-ea"/>
                        <a:cs typeface="+mn-cs"/>
                      </a:endParaRPr>
                    </a:p>
                  </a:txBody>
                  <a:tcPr/>
                </a:tc>
                <a:tc>
                  <a:txBody>
                    <a:bodyPr/>
                    <a:lstStyle/>
                    <a:p>
                      <a:pPr marL="0" algn="ctr" defTabSz="457200" rtl="0" eaLnBrk="1" latinLnBrk="0" hangingPunct="1"/>
                      <a:r>
                        <a:rPr lang="en-US" sz="1600" kern="1200" dirty="0"/>
                        <a:t>Size (SF)</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kern="1200" dirty="0"/>
                        <a:t>Qual. Rate</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b="1" kern="1200" dirty="0">
                          <a:solidFill>
                            <a:schemeClr val="lt1"/>
                          </a:solidFill>
                          <a:latin typeface="+mn-lt"/>
                          <a:ea typeface="+mn-ea"/>
                          <a:cs typeface="+mn-cs"/>
                        </a:rPr>
                        <a:t>Deduction</a:t>
                      </a:r>
                    </a:p>
                  </a:txBody>
                  <a:tcPr anchor="ctr"/>
                </a:tc>
                <a:extLst>
                  <a:ext uri="{0D108BD9-81ED-4DB2-BD59-A6C34878D82A}">
                    <a16:rowId xmlns:a16="http://schemas.microsoft.com/office/drawing/2014/main" xmlns="" val="10000"/>
                  </a:ext>
                </a:extLst>
              </a:tr>
              <a:tr h="559715">
                <a:tc>
                  <a:txBody>
                    <a:bodyPr/>
                    <a:lstStyle/>
                    <a:p>
                      <a:pPr marL="0" algn="ctr" defTabSz="457200" rtl="0" eaLnBrk="1" latinLnBrk="0" hangingPunct="1"/>
                      <a:r>
                        <a:rPr lang="en-US" sz="1600" b="1" kern="1200" dirty="0">
                          <a:solidFill>
                            <a:schemeClr val="lt1"/>
                          </a:solidFill>
                          <a:latin typeface="+mn-lt"/>
                          <a:ea typeface="+mn-ea"/>
                          <a:cs typeface="+mn-cs"/>
                        </a:rPr>
                        <a:t>County</a:t>
                      </a:r>
                    </a:p>
                    <a:p>
                      <a:pPr marL="0" algn="ctr" defTabSz="457200" rtl="0" eaLnBrk="1" latinLnBrk="0" hangingPunct="1"/>
                      <a:r>
                        <a:rPr lang="en-US" sz="1600" b="0" kern="1200" dirty="0">
                          <a:solidFill>
                            <a:schemeClr val="lt1"/>
                          </a:solidFill>
                          <a:latin typeface="+mn-lt"/>
                          <a:ea typeface="+mn-ea"/>
                          <a:cs typeface="+mn-cs"/>
                        </a:rPr>
                        <a:t>Garage Lighting</a:t>
                      </a:r>
                    </a:p>
                  </a:txBody>
                  <a:tcPr>
                    <a:solidFill>
                      <a:schemeClr val="accent5"/>
                    </a:solidFill>
                  </a:tcPr>
                </a:tc>
                <a:tc>
                  <a:txBody>
                    <a:bodyPr/>
                    <a:lstStyle/>
                    <a:p>
                      <a:pPr marL="0" algn="ctr" defTabSz="457200" rtl="0" eaLnBrk="1" latinLnBrk="0" hangingPunct="1"/>
                      <a:r>
                        <a:rPr lang="en-US" sz="1600" b="0" kern="1200" dirty="0">
                          <a:solidFill>
                            <a:schemeClr val="tx1"/>
                          </a:solidFill>
                          <a:latin typeface="+mn-lt"/>
                          <a:ea typeface="+mn-ea"/>
                          <a:cs typeface="+mn-cs"/>
                        </a:rPr>
                        <a:t>200,000</a:t>
                      </a:r>
                    </a:p>
                  </a:txBody>
                  <a:tcPr anchor="ctr"/>
                </a:tc>
                <a:tc>
                  <a:txBody>
                    <a:bodyPr/>
                    <a:lstStyle/>
                    <a:p>
                      <a:pPr marL="0" algn="ctr" defTabSz="457200" rtl="0" eaLnBrk="1" latinLnBrk="0" hangingPunct="1"/>
                      <a:r>
                        <a:rPr lang="en-US" sz="1600" kern="1200" dirty="0"/>
                        <a:t>$0.60</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b="1" kern="1200" dirty="0">
                          <a:solidFill>
                            <a:schemeClr val="tx1"/>
                          </a:solidFill>
                          <a:latin typeface="+mn-lt"/>
                          <a:ea typeface="+mn-ea"/>
                          <a:cs typeface="+mn-cs"/>
                        </a:rPr>
                        <a:t>$120,000</a:t>
                      </a:r>
                    </a:p>
                  </a:txBody>
                  <a:tcPr anchor="ctr"/>
                </a:tc>
                <a:extLst>
                  <a:ext uri="{0D108BD9-81ED-4DB2-BD59-A6C34878D82A}">
                    <a16:rowId xmlns:a16="http://schemas.microsoft.com/office/drawing/2014/main" xmlns="" val="10002"/>
                  </a:ext>
                </a:extLst>
              </a:tr>
              <a:tr h="320040">
                <a:tc>
                  <a:txBody>
                    <a:bodyPr/>
                    <a:lstStyle/>
                    <a:p>
                      <a:pPr marL="0" algn="ctr" defTabSz="457200" rtl="0" eaLnBrk="1" latinLnBrk="0" hangingPunct="1"/>
                      <a:r>
                        <a:rPr lang="en-US" sz="1600" b="1" kern="1200" dirty="0">
                          <a:solidFill>
                            <a:schemeClr val="lt1"/>
                          </a:solidFill>
                          <a:latin typeface="+mn-lt"/>
                          <a:ea typeface="+mn-ea"/>
                          <a:cs typeface="+mn-cs"/>
                        </a:rPr>
                        <a:t>Army Base </a:t>
                      </a:r>
                    </a:p>
                    <a:p>
                      <a:pPr marL="0" algn="ctr" defTabSz="457200" rtl="0" eaLnBrk="1" latinLnBrk="0" hangingPunct="1"/>
                      <a:r>
                        <a:rPr lang="en-US" sz="1600" b="0" kern="1200" dirty="0">
                          <a:solidFill>
                            <a:schemeClr val="lt1"/>
                          </a:solidFill>
                          <a:latin typeface="+mn-lt"/>
                          <a:ea typeface="+mn-ea"/>
                          <a:cs typeface="+mn-cs"/>
                        </a:rPr>
                        <a:t>Barracks</a:t>
                      </a:r>
                    </a:p>
                  </a:txBody>
                  <a:tcPr>
                    <a:solidFill>
                      <a:schemeClr val="accent5"/>
                    </a:solidFill>
                  </a:tcPr>
                </a:tc>
                <a:tc>
                  <a:txBody>
                    <a:bodyPr/>
                    <a:lstStyle/>
                    <a:p>
                      <a:pPr marL="0" algn="ctr" defTabSz="457200" rtl="0" eaLnBrk="1" latinLnBrk="0" hangingPunct="1"/>
                      <a:r>
                        <a:rPr lang="en-US" sz="1600" kern="1200" dirty="0"/>
                        <a:t>120,000</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kern="1200" dirty="0"/>
                        <a:t>$1.80</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b="1" kern="1200" dirty="0">
                          <a:solidFill>
                            <a:schemeClr val="tx1"/>
                          </a:solidFill>
                          <a:latin typeface="+mn-lt"/>
                          <a:ea typeface="+mn-ea"/>
                          <a:cs typeface="+mn-cs"/>
                        </a:rPr>
                        <a:t>$216,000</a:t>
                      </a:r>
                    </a:p>
                  </a:txBody>
                  <a:tcPr anchor="ctr"/>
                </a:tc>
                <a:extLst>
                  <a:ext uri="{0D108BD9-81ED-4DB2-BD59-A6C34878D82A}">
                    <a16:rowId xmlns:a16="http://schemas.microsoft.com/office/drawing/2014/main" xmlns="" val="10003"/>
                  </a:ext>
                </a:extLst>
              </a:tr>
              <a:tr h="289560">
                <a:tc>
                  <a:txBody>
                    <a:bodyPr/>
                    <a:lstStyle/>
                    <a:p>
                      <a:pPr marL="0" algn="ctr" defTabSz="457200" rtl="0" eaLnBrk="1" latinLnBrk="0" hangingPunct="1"/>
                      <a:r>
                        <a:rPr lang="en-US" sz="1600" b="1" kern="1200" dirty="0">
                          <a:solidFill>
                            <a:schemeClr val="lt1"/>
                          </a:solidFill>
                          <a:latin typeface="+mn-lt"/>
                          <a:ea typeface="+mn-ea"/>
                          <a:cs typeface="+mn-cs"/>
                        </a:rPr>
                        <a:t>High School </a:t>
                      </a:r>
                    </a:p>
                    <a:p>
                      <a:pPr marL="0" algn="ctr" defTabSz="457200" rtl="0" eaLnBrk="1" latinLnBrk="0" hangingPunct="1"/>
                      <a:r>
                        <a:rPr lang="en-US" sz="1600" b="0" kern="1200" dirty="0">
                          <a:solidFill>
                            <a:schemeClr val="lt1"/>
                          </a:solidFill>
                          <a:latin typeface="+mn-lt"/>
                          <a:ea typeface="+mn-ea"/>
                          <a:cs typeface="+mn-cs"/>
                        </a:rPr>
                        <a:t>Major Renov.</a:t>
                      </a:r>
                    </a:p>
                  </a:txBody>
                  <a:tcPr>
                    <a:solidFill>
                      <a:schemeClr val="accent5"/>
                    </a:solidFill>
                  </a:tcPr>
                </a:tc>
                <a:tc>
                  <a:txBody>
                    <a:bodyPr/>
                    <a:lstStyle/>
                    <a:p>
                      <a:pPr marL="0" algn="ctr" defTabSz="457200" rtl="0" eaLnBrk="1" latinLnBrk="0" hangingPunct="1"/>
                      <a:r>
                        <a:rPr lang="en-US" sz="1600" kern="1200" dirty="0"/>
                        <a:t>95,000</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kern="1200" dirty="0"/>
                        <a:t>$1.20</a:t>
                      </a:r>
                      <a:endParaRPr lang="en-US" sz="1600" b="1" kern="1200" dirty="0">
                        <a:solidFill>
                          <a:schemeClr val="lt1"/>
                        </a:solidFill>
                        <a:latin typeface="+mn-lt"/>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1" kern="1200" dirty="0">
                          <a:solidFill>
                            <a:schemeClr val="tx1"/>
                          </a:solidFill>
                          <a:latin typeface="+mn-lt"/>
                          <a:ea typeface="+mn-ea"/>
                          <a:cs typeface="+mn-cs"/>
                        </a:rPr>
                        <a:t>$114,000</a:t>
                      </a:r>
                    </a:p>
                  </a:txBody>
                  <a:tcPr anchor="ctr"/>
                </a:tc>
                <a:extLst>
                  <a:ext uri="{0D108BD9-81ED-4DB2-BD59-A6C34878D82A}">
                    <a16:rowId xmlns:a16="http://schemas.microsoft.com/office/drawing/2014/main" xmlns="" val="1717190989"/>
                  </a:ext>
                </a:extLst>
              </a:tr>
              <a:tr h="513177">
                <a:tc>
                  <a:txBody>
                    <a:bodyPr/>
                    <a:lstStyle/>
                    <a:p>
                      <a:pPr marL="0" algn="ctr" defTabSz="457200" rtl="0" eaLnBrk="1" latinLnBrk="0" hangingPunct="1"/>
                      <a:r>
                        <a:rPr lang="en-US" sz="1600" b="1" kern="1200" dirty="0">
                          <a:solidFill>
                            <a:schemeClr val="lt1"/>
                          </a:solidFill>
                          <a:latin typeface="+mn-lt"/>
                          <a:ea typeface="+mn-ea"/>
                          <a:cs typeface="+mn-cs"/>
                        </a:rPr>
                        <a:t>State University</a:t>
                      </a:r>
                    </a:p>
                    <a:p>
                      <a:pPr marL="0" algn="ctr" defTabSz="457200" rtl="0" eaLnBrk="1" latinLnBrk="0" hangingPunct="1"/>
                      <a:r>
                        <a:rPr lang="en-US" sz="1600" b="0" kern="1200" dirty="0">
                          <a:solidFill>
                            <a:schemeClr val="lt1"/>
                          </a:solidFill>
                          <a:latin typeface="+mn-lt"/>
                          <a:ea typeface="+mn-ea"/>
                          <a:cs typeface="+mn-cs"/>
                        </a:rPr>
                        <a:t>Science Building</a:t>
                      </a:r>
                    </a:p>
                  </a:txBody>
                  <a:tcPr>
                    <a:solidFill>
                      <a:schemeClr val="accent5"/>
                    </a:solidFill>
                  </a:tcPr>
                </a:tc>
                <a:tc>
                  <a:txBody>
                    <a:bodyPr/>
                    <a:lstStyle/>
                    <a:p>
                      <a:pPr marL="0" algn="ctr" defTabSz="457200" rtl="0" eaLnBrk="1" latinLnBrk="0" hangingPunct="1"/>
                      <a:r>
                        <a:rPr lang="en-US" sz="1600" kern="1200" dirty="0"/>
                        <a:t>80,000</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kern="1200" dirty="0"/>
                        <a:t>$1.80</a:t>
                      </a:r>
                      <a:endParaRPr lang="en-US" sz="1600" b="1" kern="1200" dirty="0">
                        <a:solidFill>
                          <a:schemeClr val="lt1"/>
                        </a:solidFill>
                        <a:latin typeface="+mn-lt"/>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1" kern="1200" dirty="0">
                          <a:solidFill>
                            <a:schemeClr val="tx1"/>
                          </a:solidFill>
                          <a:latin typeface="+mn-lt"/>
                          <a:ea typeface="+mn-ea"/>
                          <a:cs typeface="+mn-cs"/>
                        </a:rPr>
                        <a:t>$144,000</a:t>
                      </a:r>
                    </a:p>
                  </a:txBody>
                  <a:tcPr anchor="ctr"/>
                </a:tc>
                <a:extLst>
                  <a:ext uri="{0D108BD9-81ED-4DB2-BD59-A6C34878D82A}">
                    <a16:rowId xmlns:a16="http://schemas.microsoft.com/office/drawing/2014/main" xmlns="" val="2112928888"/>
                  </a:ext>
                </a:extLst>
              </a:tr>
              <a:tr h="559715">
                <a:tc gridSpan="3">
                  <a:txBody>
                    <a:bodyPr/>
                    <a:lstStyle/>
                    <a:p>
                      <a:pPr marL="0" algn="ctr" defTabSz="457200" rtl="0" eaLnBrk="1" latinLnBrk="0" hangingPunct="1"/>
                      <a:r>
                        <a:rPr lang="en-US" sz="1600" b="1" kern="1200" dirty="0">
                          <a:solidFill>
                            <a:schemeClr val="lt1"/>
                          </a:solidFill>
                          <a:latin typeface="+mn-lt"/>
                          <a:ea typeface="+mn-ea"/>
                          <a:cs typeface="+mn-cs"/>
                        </a:rPr>
                        <a:t>Tax Deductions Claimed</a:t>
                      </a:r>
                    </a:p>
                  </a:txBody>
                  <a:tcPr anchor="ctr">
                    <a:solidFill>
                      <a:schemeClr val="accent5"/>
                    </a:solidFill>
                  </a:tcPr>
                </a:tc>
                <a:tc hMerge="1">
                  <a:txBody>
                    <a:bodyPr/>
                    <a:lstStyle/>
                    <a:p>
                      <a:pPr marL="0" algn="ctr" defTabSz="457200" rtl="0" eaLnBrk="1" latinLnBrk="0" hangingPunct="1"/>
                      <a:endParaRPr lang="en-US" sz="1800" b="1" kern="1200" dirty="0">
                        <a:solidFill>
                          <a:schemeClr val="bg1"/>
                        </a:solidFill>
                        <a:latin typeface="+mn-lt"/>
                        <a:ea typeface="+mn-ea"/>
                        <a:cs typeface="+mn-cs"/>
                      </a:endParaRPr>
                    </a:p>
                  </a:txBody>
                  <a:tcPr anchor="ctr">
                    <a:solidFill>
                      <a:schemeClr val="accent5"/>
                    </a:solidFill>
                  </a:tcPr>
                </a:tc>
                <a:tc hMerge="1">
                  <a:txBody>
                    <a:bodyPr/>
                    <a:lstStyle/>
                    <a:p>
                      <a:pPr marL="0" algn="ctr" defTabSz="457200" rtl="0" eaLnBrk="1" latinLnBrk="0" hangingPunct="1"/>
                      <a:endParaRPr lang="en-US" sz="1800" b="1" kern="1200" dirty="0">
                        <a:solidFill>
                          <a:schemeClr val="bg1"/>
                        </a:solidFill>
                        <a:latin typeface="+mn-lt"/>
                        <a:ea typeface="+mn-ea"/>
                        <a:cs typeface="+mn-cs"/>
                      </a:endParaRPr>
                    </a:p>
                  </a:txBody>
                  <a:tcPr anchor="ctr">
                    <a:solidFill>
                      <a:schemeClr val="accent5"/>
                    </a:solidFill>
                  </a:tcPr>
                </a:tc>
                <a:tc>
                  <a:txBody>
                    <a:bodyPr/>
                    <a:lstStyle/>
                    <a:p>
                      <a:pPr marL="0" algn="ctr" defTabSz="457200" rtl="0" eaLnBrk="1" latinLnBrk="0" hangingPunct="1"/>
                      <a:r>
                        <a:rPr lang="en-US" sz="1600" b="1" kern="1200" dirty="0">
                          <a:solidFill>
                            <a:schemeClr val="bg1"/>
                          </a:solidFill>
                          <a:latin typeface="+mn-lt"/>
                          <a:ea typeface="+mn-ea"/>
                          <a:cs typeface="+mn-cs"/>
                        </a:rPr>
                        <a:t>$594,000</a:t>
                      </a:r>
                    </a:p>
                  </a:txBody>
                  <a:tcPr anchor="ctr">
                    <a:solidFill>
                      <a:schemeClr val="accent5"/>
                    </a:solidFill>
                  </a:tcPr>
                </a:tc>
                <a:extLst>
                  <a:ext uri="{0D108BD9-81ED-4DB2-BD59-A6C34878D82A}">
                    <a16:rowId xmlns:a16="http://schemas.microsoft.com/office/drawing/2014/main" xmlns="" val="10004"/>
                  </a:ext>
                </a:extLst>
              </a:tr>
            </a:tbl>
          </a:graphicData>
        </a:graphic>
      </p:graphicFrame>
      <p:sp>
        <p:nvSpPr>
          <p:cNvPr id="6" name="Title 1">
            <a:extLst>
              <a:ext uri="{FF2B5EF4-FFF2-40B4-BE49-F238E27FC236}">
                <a16:creationId xmlns:a16="http://schemas.microsoft.com/office/drawing/2014/main" xmlns="" id="{918C13A8-931F-4826-8EB2-DFB58E17DB5B}"/>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pc="-100" dirty="0"/>
              <a:t>179D for General Contractor </a:t>
            </a:r>
          </a:p>
        </p:txBody>
      </p:sp>
    </p:spTree>
    <p:extLst>
      <p:ext uri="{BB962C8B-B14F-4D97-AF65-F5344CB8AC3E}">
        <p14:creationId xmlns:p14="http://schemas.microsoft.com/office/powerpoint/2010/main" xmlns="" val="1097324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xmlns="" id="{01FC831A-4670-48D2-B0D3-D8D97B85DEC8}"/>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631063" y="247643"/>
            <a:ext cx="3343883" cy="1676400"/>
          </a:xfrm>
          <a:prstGeom prst="rect">
            <a:avLst/>
          </a:prstGeom>
        </p:spPr>
      </p:pic>
      <p:sp>
        <p:nvSpPr>
          <p:cNvPr id="17" name="Title 1">
            <a:extLst>
              <a:ext uri="{FF2B5EF4-FFF2-40B4-BE49-F238E27FC236}">
                <a16:creationId xmlns:a16="http://schemas.microsoft.com/office/drawing/2014/main" xmlns="" id="{318920D0-60E4-42BF-BEB6-051EE7C22149}"/>
              </a:ext>
            </a:extLst>
          </p:cNvPr>
          <p:cNvSpPr txBox="1">
            <a:spLocks/>
          </p:cNvSpPr>
          <p:nvPr/>
        </p:nvSpPr>
        <p:spPr>
          <a:xfrm>
            <a:off x="444500" y="2374436"/>
            <a:ext cx="9791699" cy="1676400"/>
          </a:xfrm>
          <a:prstGeom prst="rect">
            <a:avLst/>
          </a:prstGeom>
        </p:spPr>
        <p:txBody>
          <a:bodyPr vert="horz" lIns="91440" tIns="45720" rIns="91440" bIns="45720" rtlCol="0" anchor="b">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a:t>Specialty Tax Incentives for the Construction Industry</a:t>
            </a:r>
          </a:p>
        </p:txBody>
      </p:sp>
      <p:sp>
        <p:nvSpPr>
          <p:cNvPr id="18" name="Subtitle 2">
            <a:extLst>
              <a:ext uri="{FF2B5EF4-FFF2-40B4-BE49-F238E27FC236}">
                <a16:creationId xmlns:a16="http://schemas.microsoft.com/office/drawing/2014/main" xmlns="" id="{A78FA8F9-511F-4F55-8E1A-C0020A91AE37}"/>
              </a:ext>
            </a:extLst>
          </p:cNvPr>
          <p:cNvSpPr>
            <a:spLocks noGrp="1"/>
          </p:cNvSpPr>
          <p:nvPr>
            <p:ph type="subTitle" idx="1"/>
          </p:nvPr>
        </p:nvSpPr>
        <p:spPr>
          <a:xfrm>
            <a:off x="1456881" y="4043676"/>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a:t>Part of the </a:t>
            </a:r>
            <a:r>
              <a:rPr lang="en-US" dirty="0" err="1"/>
              <a:t>BRAYNpower</a:t>
            </a:r>
            <a:r>
              <a:rPr lang="en-US" baseline="30000" dirty="0" err="1"/>
              <a:t>TM</a:t>
            </a:r>
            <a:r>
              <a:rPr lang="en-US" dirty="0"/>
              <a:t> Training Series</a:t>
            </a:r>
          </a:p>
        </p:txBody>
      </p:sp>
      <p:sp>
        <p:nvSpPr>
          <p:cNvPr id="19" name="Date Placeholder 3">
            <a:extLst>
              <a:ext uri="{FF2B5EF4-FFF2-40B4-BE49-F238E27FC236}">
                <a16:creationId xmlns:a16="http://schemas.microsoft.com/office/drawing/2014/main" xmlns="" id="{725FDC29-3092-4E93-AB79-BD734DEFEA1C}"/>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20" name="Slide Number Placeholder 5">
            <a:extLst>
              <a:ext uri="{FF2B5EF4-FFF2-40B4-BE49-F238E27FC236}">
                <a16:creationId xmlns:a16="http://schemas.microsoft.com/office/drawing/2014/main" xmlns="" id="{36DD4569-BB26-4072-AB5C-A0C5031A7CE6}"/>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2</a:t>
            </a:fld>
            <a:endParaRPr lang="en-US"/>
          </a:p>
        </p:txBody>
      </p:sp>
      <p:sp>
        <p:nvSpPr>
          <p:cNvPr id="21" name="Footer Placeholder 4">
            <a:extLst>
              <a:ext uri="{FF2B5EF4-FFF2-40B4-BE49-F238E27FC236}">
                <a16:creationId xmlns:a16="http://schemas.microsoft.com/office/drawing/2014/main" xmlns="" id="{B222CC94-8E5C-4670-8EAE-3B68678479EC}"/>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10013653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266C0F-23B9-4F7A-BD4E-F929342237BC}"/>
              </a:ext>
            </a:extLst>
          </p:cNvPr>
          <p:cNvSpPr txBox="1">
            <a:spLocks/>
          </p:cNvSpPr>
          <p:nvPr/>
        </p:nvSpPr>
        <p:spPr>
          <a:xfrm>
            <a:off x="175283" y="129380"/>
            <a:ext cx="8757702" cy="1325563"/>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4000" spc="-100" dirty="0"/>
          </a:p>
        </p:txBody>
      </p:sp>
      <p:sp>
        <p:nvSpPr>
          <p:cNvPr id="4" name="Content Placeholder 8">
            <a:extLst>
              <a:ext uri="{FF2B5EF4-FFF2-40B4-BE49-F238E27FC236}">
                <a16:creationId xmlns:a16="http://schemas.microsoft.com/office/drawing/2014/main" xmlns="" id="{86B52150-A745-4C87-A9AF-58C347E8FAD9}"/>
              </a:ext>
            </a:extLst>
          </p:cNvPr>
          <p:cNvSpPr txBox="1">
            <a:spLocks/>
          </p:cNvSpPr>
          <p:nvPr/>
        </p:nvSpPr>
        <p:spPr>
          <a:xfrm>
            <a:off x="457199" y="1752600"/>
            <a:ext cx="5969295" cy="34591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Aft>
                <a:spcPts val="600"/>
              </a:spcAft>
              <a:buNone/>
            </a:pPr>
            <a:r>
              <a:rPr lang="en-US" altLang="en-US" sz="2400" b="1" dirty="0"/>
              <a:t>Scope of Work</a:t>
            </a:r>
          </a:p>
          <a:p>
            <a:pPr>
              <a:spcAft>
                <a:spcPts val="600"/>
              </a:spcAft>
              <a:buFont typeface="Arial" charset="0"/>
              <a:buChar char="•"/>
            </a:pPr>
            <a:r>
              <a:rPr lang="en-US" altLang="en-US" sz="2000" dirty="0"/>
              <a:t>HVAC/Hot Water</a:t>
            </a:r>
          </a:p>
          <a:p>
            <a:pPr>
              <a:spcAft>
                <a:spcPts val="600"/>
              </a:spcAft>
              <a:buFont typeface="Arial" charset="0"/>
              <a:buChar char="•"/>
            </a:pPr>
            <a:r>
              <a:rPr lang="en-US" altLang="en-US" sz="2000" dirty="0"/>
              <a:t>Interior Lighting</a:t>
            </a:r>
          </a:p>
          <a:p>
            <a:pPr marL="0" indent="0">
              <a:spcAft>
                <a:spcPts val="600"/>
              </a:spcAft>
              <a:buNone/>
            </a:pPr>
            <a:r>
              <a:rPr lang="en-US" altLang="en-US" sz="2400" b="1" dirty="0"/>
              <a:t>Government Buildings</a:t>
            </a:r>
          </a:p>
          <a:p>
            <a:pPr>
              <a:spcAft>
                <a:spcPts val="600"/>
              </a:spcAft>
              <a:buFont typeface="Arial" charset="0"/>
              <a:buChar char="•"/>
            </a:pPr>
            <a:r>
              <a:rPr lang="en-US" altLang="en-US" sz="2000" dirty="0"/>
              <a:t>Independent School Districts</a:t>
            </a:r>
          </a:p>
          <a:p>
            <a:pPr>
              <a:spcAft>
                <a:spcPts val="600"/>
              </a:spcAft>
              <a:buFont typeface="Arial" charset="0"/>
              <a:buChar char="•"/>
            </a:pPr>
            <a:r>
              <a:rPr lang="en-US" altLang="en-US" sz="2000" dirty="0"/>
              <a:t>State Universities</a:t>
            </a:r>
          </a:p>
          <a:p>
            <a:pPr>
              <a:spcAft>
                <a:spcPts val="600"/>
              </a:spcAft>
              <a:buFont typeface="Arial" charset="0"/>
              <a:buChar char="•"/>
            </a:pPr>
            <a:r>
              <a:rPr lang="en-US" altLang="en-US" sz="2000" dirty="0"/>
              <a:t>U.S. Dept of Veteran Affairs </a:t>
            </a:r>
          </a:p>
        </p:txBody>
      </p:sp>
      <p:graphicFrame>
        <p:nvGraphicFramePr>
          <p:cNvPr id="5" name="Table 4">
            <a:extLst>
              <a:ext uri="{FF2B5EF4-FFF2-40B4-BE49-F238E27FC236}">
                <a16:creationId xmlns:a16="http://schemas.microsoft.com/office/drawing/2014/main" xmlns="" id="{B082424A-D369-4E6D-82A3-D65BB3E2F53D}"/>
              </a:ext>
            </a:extLst>
          </p:cNvPr>
          <p:cNvGraphicFramePr>
            <a:graphicFrameLocks noGrp="1"/>
          </p:cNvGraphicFramePr>
          <p:nvPr>
            <p:extLst>
              <p:ext uri="{D42A27DB-BD31-4B8C-83A1-F6EECF244321}">
                <p14:modId xmlns:p14="http://schemas.microsoft.com/office/powerpoint/2010/main" xmlns="" val="3076975506"/>
              </p:ext>
            </p:extLst>
          </p:nvPr>
        </p:nvGraphicFramePr>
        <p:xfrm>
          <a:off x="4554134" y="2304466"/>
          <a:ext cx="5188740" cy="2876195"/>
        </p:xfrm>
        <a:graphic>
          <a:graphicData uri="http://schemas.openxmlformats.org/drawingml/2006/table">
            <a:tbl>
              <a:tblPr firstRow="1" bandRow="1">
                <a:tableStyleId>{7DF18680-E054-41AD-8BC1-D1AEF772440D}</a:tableStyleId>
              </a:tblPr>
              <a:tblGrid>
                <a:gridCol w="2325619">
                  <a:extLst>
                    <a:ext uri="{9D8B030D-6E8A-4147-A177-3AD203B41FA5}">
                      <a16:colId xmlns:a16="http://schemas.microsoft.com/office/drawing/2014/main" xmlns="" val="20000"/>
                    </a:ext>
                  </a:extLst>
                </a:gridCol>
                <a:gridCol w="914400">
                  <a:extLst>
                    <a:ext uri="{9D8B030D-6E8A-4147-A177-3AD203B41FA5}">
                      <a16:colId xmlns:a16="http://schemas.microsoft.com/office/drawing/2014/main" xmlns="" val="20001"/>
                    </a:ext>
                  </a:extLst>
                </a:gridCol>
                <a:gridCol w="757003">
                  <a:extLst>
                    <a:ext uri="{9D8B030D-6E8A-4147-A177-3AD203B41FA5}">
                      <a16:colId xmlns:a16="http://schemas.microsoft.com/office/drawing/2014/main" xmlns="" val="1584357760"/>
                    </a:ext>
                  </a:extLst>
                </a:gridCol>
                <a:gridCol w="1191718">
                  <a:extLst>
                    <a:ext uri="{9D8B030D-6E8A-4147-A177-3AD203B41FA5}">
                      <a16:colId xmlns:a16="http://schemas.microsoft.com/office/drawing/2014/main" xmlns="" val="98421381"/>
                    </a:ext>
                  </a:extLst>
                </a:gridCol>
              </a:tblGrid>
              <a:tr h="559715">
                <a:tc>
                  <a:txBody>
                    <a:bodyPr/>
                    <a:lstStyle/>
                    <a:p>
                      <a:pPr marL="0" algn="ctr" defTabSz="457200" rtl="0" eaLnBrk="1" latinLnBrk="0" hangingPunct="1"/>
                      <a:r>
                        <a:rPr lang="en-US" sz="1600" kern="1200" dirty="0"/>
                        <a:t>Buildings Completed 2015 - 2017</a:t>
                      </a:r>
                      <a:endParaRPr lang="en-US" sz="1600" b="1" kern="1200" dirty="0">
                        <a:solidFill>
                          <a:schemeClr val="lt1"/>
                        </a:solidFill>
                        <a:latin typeface="+mn-lt"/>
                        <a:ea typeface="+mn-ea"/>
                        <a:cs typeface="+mn-cs"/>
                      </a:endParaRPr>
                    </a:p>
                  </a:txBody>
                  <a:tcPr/>
                </a:tc>
                <a:tc>
                  <a:txBody>
                    <a:bodyPr/>
                    <a:lstStyle/>
                    <a:p>
                      <a:pPr marL="0" algn="ctr" defTabSz="457200" rtl="0" eaLnBrk="1" latinLnBrk="0" hangingPunct="1"/>
                      <a:r>
                        <a:rPr lang="en-US" sz="1600" kern="1200" dirty="0"/>
                        <a:t>Size (SF)</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kern="1200" dirty="0"/>
                        <a:t>Qual. Rate</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b="1" kern="1200" dirty="0">
                          <a:solidFill>
                            <a:schemeClr val="lt1"/>
                          </a:solidFill>
                          <a:latin typeface="+mn-lt"/>
                          <a:ea typeface="+mn-ea"/>
                          <a:cs typeface="+mn-cs"/>
                        </a:rPr>
                        <a:t>Deduction</a:t>
                      </a:r>
                    </a:p>
                  </a:txBody>
                  <a:tcPr anchor="ctr"/>
                </a:tc>
                <a:extLst>
                  <a:ext uri="{0D108BD9-81ED-4DB2-BD59-A6C34878D82A}">
                    <a16:rowId xmlns:a16="http://schemas.microsoft.com/office/drawing/2014/main" xmlns="" val="10000"/>
                  </a:ext>
                </a:extLst>
              </a:tr>
              <a:tr h="559715">
                <a:tc>
                  <a:txBody>
                    <a:bodyPr/>
                    <a:lstStyle/>
                    <a:p>
                      <a:pPr marL="0" algn="ctr" defTabSz="457200" rtl="0" eaLnBrk="1" latinLnBrk="0" hangingPunct="1"/>
                      <a:r>
                        <a:rPr lang="en-US" sz="1600" b="1" kern="1200" dirty="0">
                          <a:solidFill>
                            <a:schemeClr val="lt1"/>
                          </a:solidFill>
                          <a:latin typeface="+mn-lt"/>
                          <a:ea typeface="+mn-ea"/>
                          <a:cs typeface="+mn-cs"/>
                        </a:rPr>
                        <a:t>Veteran Affairs</a:t>
                      </a:r>
                    </a:p>
                    <a:p>
                      <a:pPr marL="0" algn="ctr" defTabSz="457200" rtl="0" eaLnBrk="1" latinLnBrk="0" hangingPunct="1"/>
                      <a:r>
                        <a:rPr lang="en-US" sz="1600" b="0" kern="1200" dirty="0">
                          <a:solidFill>
                            <a:schemeClr val="lt1"/>
                          </a:solidFill>
                          <a:latin typeface="+mn-lt"/>
                          <a:ea typeface="+mn-ea"/>
                          <a:cs typeface="+mn-cs"/>
                        </a:rPr>
                        <a:t>Lighting Renovation</a:t>
                      </a:r>
                    </a:p>
                  </a:txBody>
                  <a:tcPr>
                    <a:solidFill>
                      <a:schemeClr val="accent5"/>
                    </a:solidFill>
                  </a:tcPr>
                </a:tc>
                <a:tc>
                  <a:txBody>
                    <a:bodyPr/>
                    <a:lstStyle/>
                    <a:p>
                      <a:pPr marL="0" algn="ctr" defTabSz="457200" rtl="0" eaLnBrk="1" latinLnBrk="0" hangingPunct="1"/>
                      <a:r>
                        <a:rPr lang="en-US" sz="1600" b="0" kern="1200" dirty="0">
                          <a:solidFill>
                            <a:schemeClr val="tx1"/>
                          </a:solidFill>
                          <a:latin typeface="+mn-lt"/>
                          <a:ea typeface="+mn-ea"/>
                          <a:cs typeface="+mn-cs"/>
                        </a:rPr>
                        <a:t>250,000</a:t>
                      </a:r>
                    </a:p>
                  </a:txBody>
                  <a:tcPr anchor="ctr"/>
                </a:tc>
                <a:tc>
                  <a:txBody>
                    <a:bodyPr/>
                    <a:lstStyle/>
                    <a:p>
                      <a:pPr marL="0" algn="ctr" defTabSz="457200" rtl="0" eaLnBrk="1" latinLnBrk="0" hangingPunct="1"/>
                      <a:r>
                        <a:rPr lang="en-US" sz="1600" kern="1200" dirty="0"/>
                        <a:t>$0.60</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b="1" kern="1200" dirty="0">
                          <a:solidFill>
                            <a:schemeClr val="tx1"/>
                          </a:solidFill>
                          <a:latin typeface="+mn-lt"/>
                          <a:ea typeface="+mn-ea"/>
                          <a:cs typeface="+mn-cs"/>
                        </a:rPr>
                        <a:t>$150,000</a:t>
                      </a:r>
                    </a:p>
                  </a:txBody>
                  <a:tcPr anchor="ctr"/>
                </a:tc>
                <a:extLst>
                  <a:ext uri="{0D108BD9-81ED-4DB2-BD59-A6C34878D82A}">
                    <a16:rowId xmlns:a16="http://schemas.microsoft.com/office/drawing/2014/main" xmlns="" val="10002"/>
                  </a:ext>
                </a:extLst>
              </a:tr>
              <a:tr h="320040">
                <a:tc>
                  <a:txBody>
                    <a:bodyPr/>
                    <a:lstStyle/>
                    <a:p>
                      <a:pPr marL="0" algn="ctr" defTabSz="457200" rtl="0" eaLnBrk="1" latinLnBrk="0" hangingPunct="1"/>
                      <a:r>
                        <a:rPr lang="en-US" sz="1600" b="1" kern="1200" dirty="0">
                          <a:solidFill>
                            <a:schemeClr val="lt1"/>
                          </a:solidFill>
                          <a:latin typeface="+mn-lt"/>
                          <a:ea typeface="+mn-ea"/>
                          <a:cs typeface="+mn-cs"/>
                        </a:rPr>
                        <a:t>Elementary School </a:t>
                      </a:r>
                    </a:p>
                    <a:p>
                      <a:pPr marL="0" algn="ctr" defTabSz="457200" rtl="0" eaLnBrk="1" latinLnBrk="0" hangingPunct="1"/>
                      <a:r>
                        <a:rPr lang="en-US" sz="1600" b="0" kern="1200" dirty="0">
                          <a:solidFill>
                            <a:schemeClr val="lt1"/>
                          </a:solidFill>
                          <a:latin typeface="+mn-lt"/>
                          <a:ea typeface="+mn-ea"/>
                          <a:cs typeface="+mn-cs"/>
                        </a:rPr>
                        <a:t>New Construction</a:t>
                      </a:r>
                    </a:p>
                  </a:txBody>
                  <a:tcPr>
                    <a:solidFill>
                      <a:schemeClr val="accent5"/>
                    </a:solidFill>
                  </a:tcPr>
                </a:tc>
                <a:tc>
                  <a:txBody>
                    <a:bodyPr/>
                    <a:lstStyle/>
                    <a:p>
                      <a:pPr marL="0" algn="ctr" defTabSz="457200" rtl="0" eaLnBrk="1" latinLnBrk="0" hangingPunct="1"/>
                      <a:r>
                        <a:rPr lang="en-US" sz="1600" kern="1200" dirty="0"/>
                        <a:t>85,000</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kern="1200" dirty="0"/>
                        <a:t>$1.80</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b="1" kern="1200" dirty="0">
                          <a:solidFill>
                            <a:schemeClr val="tx1"/>
                          </a:solidFill>
                          <a:latin typeface="+mn-lt"/>
                          <a:ea typeface="+mn-ea"/>
                          <a:cs typeface="+mn-cs"/>
                        </a:rPr>
                        <a:t>$153,000</a:t>
                      </a:r>
                    </a:p>
                  </a:txBody>
                  <a:tcPr anchor="ctr"/>
                </a:tc>
                <a:extLst>
                  <a:ext uri="{0D108BD9-81ED-4DB2-BD59-A6C34878D82A}">
                    <a16:rowId xmlns:a16="http://schemas.microsoft.com/office/drawing/2014/main" xmlns="" val="10003"/>
                  </a:ext>
                </a:extLst>
              </a:tr>
              <a:tr h="320040">
                <a:tc>
                  <a:txBody>
                    <a:bodyPr/>
                    <a:lstStyle/>
                    <a:p>
                      <a:pPr marL="0" algn="ctr" defTabSz="457200" rtl="0" eaLnBrk="1" latinLnBrk="0" hangingPunct="1"/>
                      <a:r>
                        <a:rPr lang="en-US" sz="1600" b="1" kern="1200" dirty="0">
                          <a:solidFill>
                            <a:schemeClr val="lt1"/>
                          </a:solidFill>
                          <a:latin typeface="+mn-lt"/>
                          <a:ea typeface="+mn-ea"/>
                          <a:cs typeface="+mn-cs"/>
                        </a:rPr>
                        <a:t>University Building </a:t>
                      </a:r>
                      <a:r>
                        <a:rPr lang="en-US" sz="1600" b="0" kern="1200" dirty="0">
                          <a:solidFill>
                            <a:schemeClr val="lt1"/>
                          </a:solidFill>
                          <a:latin typeface="+mn-lt"/>
                          <a:ea typeface="+mn-ea"/>
                          <a:cs typeface="+mn-cs"/>
                        </a:rPr>
                        <a:t>HVAC &amp; Light Renov.</a:t>
                      </a:r>
                    </a:p>
                  </a:txBody>
                  <a:tcPr>
                    <a:solidFill>
                      <a:schemeClr val="accent5"/>
                    </a:solidFill>
                  </a:tcPr>
                </a:tc>
                <a:tc>
                  <a:txBody>
                    <a:bodyPr/>
                    <a:lstStyle/>
                    <a:p>
                      <a:pPr marL="0" algn="ctr" defTabSz="457200" rtl="0" eaLnBrk="1" latinLnBrk="0" hangingPunct="1"/>
                      <a:r>
                        <a:rPr lang="en-US" sz="1600" kern="1200" dirty="0"/>
                        <a:t>110,000</a:t>
                      </a:r>
                      <a:endParaRPr lang="en-US" sz="1600" b="1" kern="1200" dirty="0">
                        <a:solidFill>
                          <a:schemeClr val="lt1"/>
                        </a:solidFill>
                        <a:latin typeface="+mn-lt"/>
                        <a:ea typeface="+mn-ea"/>
                        <a:cs typeface="+mn-cs"/>
                      </a:endParaRPr>
                    </a:p>
                  </a:txBody>
                  <a:tcPr anchor="ctr"/>
                </a:tc>
                <a:tc>
                  <a:txBody>
                    <a:bodyPr/>
                    <a:lstStyle/>
                    <a:p>
                      <a:pPr marL="0" algn="ctr" defTabSz="457200" rtl="0" eaLnBrk="1" latinLnBrk="0" hangingPunct="1"/>
                      <a:r>
                        <a:rPr lang="en-US" sz="1600" kern="1200" dirty="0"/>
                        <a:t>$1.80</a:t>
                      </a:r>
                      <a:endParaRPr lang="en-US" sz="1600" b="1" kern="1200" dirty="0">
                        <a:solidFill>
                          <a:schemeClr val="lt1"/>
                        </a:solidFill>
                        <a:latin typeface="+mn-lt"/>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b="1" kern="1200" dirty="0">
                          <a:solidFill>
                            <a:schemeClr val="tx1"/>
                          </a:solidFill>
                          <a:latin typeface="+mn-lt"/>
                          <a:ea typeface="+mn-ea"/>
                          <a:cs typeface="+mn-cs"/>
                        </a:rPr>
                        <a:t>$198,000</a:t>
                      </a:r>
                    </a:p>
                  </a:txBody>
                  <a:tcPr anchor="ctr"/>
                </a:tc>
                <a:extLst>
                  <a:ext uri="{0D108BD9-81ED-4DB2-BD59-A6C34878D82A}">
                    <a16:rowId xmlns:a16="http://schemas.microsoft.com/office/drawing/2014/main" xmlns="" val="1717190989"/>
                  </a:ext>
                </a:extLst>
              </a:tr>
              <a:tr h="559715">
                <a:tc gridSpan="3">
                  <a:txBody>
                    <a:bodyPr/>
                    <a:lstStyle/>
                    <a:p>
                      <a:pPr marL="0" algn="ctr" defTabSz="457200" rtl="0" eaLnBrk="1" latinLnBrk="0" hangingPunct="1"/>
                      <a:r>
                        <a:rPr lang="en-US" sz="1600" b="1" kern="1200" dirty="0">
                          <a:solidFill>
                            <a:schemeClr val="lt1"/>
                          </a:solidFill>
                          <a:latin typeface="+mn-lt"/>
                          <a:ea typeface="+mn-ea"/>
                          <a:cs typeface="+mn-cs"/>
                        </a:rPr>
                        <a:t>Tax Deductions Claimed</a:t>
                      </a:r>
                    </a:p>
                  </a:txBody>
                  <a:tcPr anchor="ctr">
                    <a:solidFill>
                      <a:schemeClr val="accent5"/>
                    </a:solidFill>
                  </a:tcPr>
                </a:tc>
                <a:tc hMerge="1">
                  <a:txBody>
                    <a:bodyPr/>
                    <a:lstStyle/>
                    <a:p>
                      <a:pPr marL="0" algn="ctr" defTabSz="457200" rtl="0" eaLnBrk="1" latinLnBrk="0" hangingPunct="1"/>
                      <a:endParaRPr lang="en-US" sz="1800" b="1" kern="1200" dirty="0">
                        <a:solidFill>
                          <a:schemeClr val="bg1"/>
                        </a:solidFill>
                        <a:latin typeface="+mn-lt"/>
                        <a:ea typeface="+mn-ea"/>
                        <a:cs typeface="+mn-cs"/>
                      </a:endParaRPr>
                    </a:p>
                  </a:txBody>
                  <a:tcPr anchor="ctr">
                    <a:solidFill>
                      <a:schemeClr val="accent5"/>
                    </a:solidFill>
                  </a:tcPr>
                </a:tc>
                <a:tc hMerge="1">
                  <a:txBody>
                    <a:bodyPr/>
                    <a:lstStyle/>
                    <a:p>
                      <a:pPr marL="0" algn="ctr" defTabSz="457200" rtl="0" eaLnBrk="1" latinLnBrk="0" hangingPunct="1"/>
                      <a:endParaRPr lang="en-US" sz="1800" b="1" kern="1200" dirty="0">
                        <a:solidFill>
                          <a:schemeClr val="bg1"/>
                        </a:solidFill>
                        <a:latin typeface="+mn-lt"/>
                        <a:ea typeface="+mn-ea"/>
                        <a:cs typeface="+mn-cs"/>
                      </a:endParaRPr>
                    </a:p>
                  </a:txBody>
                  <a:tcPr anchor="ctr">
                    <a:solidFill>
                      <a:schemeClr val="accent5"/>
                    </a:solidFill>
                  </a:tcPr>
                </a:tc>
                <a:tc>
                  <a:txBody>
                    <a:bodyPr/>
                    <a:lstStyle/>
                    <a:p>
                      <a:pPr marL="0" algn="ctr" defTabSz="457200" rtl="0" eaLnBrk="1" latinLnBrk="0" hangingPunct="1"/>
                      <a:r>
                        <a:rPr lang="en-US" sz="1600" b="1" kern="1200" dirty="0">
                          <a:solidFill>
                            <a:schemeClr val="bg1"/>
                          </a:solidFill>
                          <a:latin typeface="+mn-lt"/>
                          <a:ea typeface="+mn-ea"/>
                          <a:cs typeface="+mn-cs"/>
                        </a:rPr>
                        <a:t>$501,000</a:t>
                      </a:r>
                    </a:p>
                  </a:txBody>
                  <a:tcPr anchor="ctr">
                    <a:solidFill>
                      <a:schemeClr val="accent5"/>
                    </a:solidFill>
                  </a:tcPr>
                </a:tc>
                <a:extLst>
                  <a:ext uri="{0D108BD9-81ED-4DB2-BD59-A6C34878D82A}">
                    <a16:rowId xmlns:a16="http://schemas.microsoft.com/office/drawing/2014/main" xmlns="" val="10004"/>
                  </a:ext>
                </a:extLst>
              </a:tr>
            </a:tbl>
          </a:graphicData>
        </a:graphic>
      </p:graphicFrame>
      <p:sp>
        <p:nvSpPr>
          <p:cNvPr id="6" name="Title 1">
            <a:extLst>
              <a:ext uri="{FF2B5EF4-FFF2-40B4-BE49-F238E27FC236}">
                <a16:creationId xmlns:a16="http://schemas.microsoft.com/office/drawing/2014/main" xmlns="" id="{31F15320-B838-4CDC-9778-B729396DB2A1}"/>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pc="-100" dirty="0"/>
              <a:t>179D for Energy Services Contractor</a:t>
            </a:r>
          </a:p>
        </p:txBody>
      </p:sp>
      <p:sp>
        <p:nvSpPr>
          <p:cNvPr id="7" name="Text Placeholder 9">
            <a:extLst>
              <a:ext uri="{FF2B5EF4-FFF2-40B4-BE49-F238E27FC236}">
                <a16:creationId xmlns:a16="http://schemas.microsoft.com/office/drawing/2014/main" xmlns="" id="{3ADBAFC1-109A-4857-81B0-61AD4165D015}"/>
              </a:ext>
            </a:extLst>
          </p:cNvPr>
          <p:cNvSpPr txBox="1">
            <a:spLocks/>
          </p:cNvSpPr>
          <p:nvPr/>
        </p:nvSpPr>
        <p:spPr>
          <a:xfrm>
            <a:off x="4470409" y="1716736"/>
            <a:ext cx="4906375" cy="639762"/>
          </a:xfrm>
          <a:prstGeom prst="rect">
            <a:avLst/>
          </a:prstGeom>
        </p:spPr>
        <p:txBody>
          <a:bodyP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400" dirty="0"/>
              <a:t>ESCO Contractor Case Study:</a:t>
            </a:r>
          </a:p>
        </p:txBody>
      </p:sp>
      <p:sp>
        <p:nvSpPr>
          <p:cNvPr id="8" name="Date Placeholder 3">
            <a:extLst>
              <a:ext uri="{FF2B5EF4-FFF2-40B4-BE49-F238E27FC236}">
                <a16:creationId xmlns:a16="http://schemas.microsoft.com/office/drawing/2014/main" xmlns="" id="{1EF41657-9E29-49AF-BA84-A84A20E4EB13}"/>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9" name="Slide Number Placeholder 5">
            <a:extLst>
              <a:ext uri="{FF2B5EF4-FFF2-40B4-BE49-F238E27FC236}">
                <a16:creationId xmlns:a16="http://schemas.microsoft.com/office/drawing/2014/main" xmlns="" id="{ADCAE813-3C36-4804-BC98-FDB9B3036BD9}"/>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20</a:t>
            </a:fld>
            <a:endParaRPr lang="en-US"/>
          </a:p>
        </p:txBody>
      </p:sp>
      <p:sp>
        <p:nvSpPr>
          <p:cNvPr id="10" name="Footer Placeholder 4">
            <a:extLst>
              <a:ext uri="{FF2B5EF4-FFF2-40B4-BE49-F238E27FC236}">
                <a16:creationId xmlns:a16="http://schemas.microsoft.com/office/drawing/2014/main" xmlns="" id="{842F2CC3-1CA9-4C78-8411-B1849C4DA752}"/>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2308168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xmlns="" id="{5B73DE8F-1694-43D7-9A0C-3DD013F7BF31}"/>
              </a:ext>
            </a:extLst>
          </p:cNvPr>
          <p:cNvSpPr txBox="1">
            <a:spLocks/>
          </p:cNvSpPr>
          <p:nvPr/>
        </p:nvSpPr>
        <p:spPr>
          <a:xfrm>
            <a:off x="609598" y="1523999"/>
            <a:ext cx="10071102" cy="4407017"/>
          </a:xfrm>
          <a:prstGeom prst="rect">
            <a:avLst/>
          </a:prstGeom>
        </p:spPr>
        <p:txBody>
          <a:bodyPr>
            <a:normAutofit fontScale="850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3200" dirty="0"/>
              <a:t>R&amp;D Tax Credits</a:t>
            </a:r>
          </a:p>
          <a:p>
            <a:pPr lvl="1"/>
            <a:r>
              <a:rPr lang="en-US" sz="2800" dirty="0"/>
              <a:t>$1M+ in Wages</a:t>
            </a:r>
          </a:p>
          <a:p>
            <a:pPr lvl="1"/>
            <a:r>
              <a:rPr lang="en-US" sz="2800" dirty="0"/>
              <a:t>Broad definition of R&amp;D</a:t>
            </a:r>
          </a:p>
          <a:p>
            <a:pPr lvl="2"/>
            <a:r>
              <a:rPr lang="en-US" sz="2600" dirty="0"/>
              <a:t>Preconstruction Services, Design Build/Assist, Value Engineering</a:t>
            </a:r>
          </a:p>
          <a:p>
            <a:pPr marL="457200" lvl="1" indent="0">
              <a:buNone/>
            </a:pPr>
            <a:r>
              <a:rPr lang="en-US" sz="2800" dirty="0"/>
              <a:t> </a:t>
            </a:r>
          </a:p>
          <a:p>
            <a:r>
              <a:rPr lang="en-US" sz="3200" dirty="0"/>
              <a:t>179D Energy Efficient Deduction</a:t>
            </a:r>
          </a:p>
          <a:p>
            <a:pPr lvl="1"/>
            <a:r>
              <a:rPr lang="en-US" sz="2800" dirty="0"/>
              <a:t>Act Now! Allocation letters are first come first served</a:t>
            </a:r>
          </a:p>
          <a:p>
            <a:pPr lvl="1"/>
            <a:r>
              <a:rPr lang="en-US" sz="2800" dirty="0"/>
              <a:t>Up to $1.80/SF Deduction  </a:t>
            </a:r>
          </a:p>
          <a:p>
            <a:pPr lvl="1"/>
            <a:r>
              <a:rPr lang="en-US" sz="2800" dirty="0"/>
              <a:t>Architects, Engineers, &amp; Contractors </a:t>
            </a:r>
          </a:p>
          <a:p>
            <a:pPr lvl="2"/>
            <a:r>
              <a:rPr lang="en-US" sz="2400" dirty="0"/>
              <a:t>Commercial Buildings</a:t>
            </a:r>
          </a:p>
          <a:p>
            <a:pPr lvl="1"/>
            <a:endParaRPr lang="en-US" sz="2800" dirty="0"/>
          </a:p>
        </p:txBody>
      </p:sp>
      <p:sp>
        <p:nvSpPr>
          <p:cNvPr id="3" name="Title 1">
            <a:extLst>
              <a:ext uri="{FF2B5EF4-FFF2-40B4-BE49-F238E27FC236}">
                <a16:creationId xmlns:a16="http://schemas.microsoft.com/office/drawing/2014/main" xmlns="" id="{4627DA74-4634-4006-8D9B-3DF44578F4BF}"/>
              </a:ext>
            </a:extLst>
          </p:cNvPr>
          <p:cNvSpPr txBox="1">
            <a:spLocks/>
          </p:cNvSpPr>
          <p:nvPr/>
        </p:nvSpPr>
        <p:spPr>
          <a:xfrm>
            <a:off x="161925" y="323850"/>
            <a:ext cx="8763000" cy="7429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en-US" sz="4000" dirty="0"/>
          </a:p>
        </p:txBody>
      </p:sp>
      <p:sp>
        <p:nvSpPr>
          <p:cNvPr id="4" name="Title 1">
            <a:extLst>
              <a:ext uri="{FF2B5EF4-FFF2-40B4-BE49-F238E27FC236}">
                <a16:creationId xmlns:a16="http://schemas.microsoft.com/office/drawing/2014/main" xmlns="" id="{D1F01E76-5D7D-4468-BE58-5C16662EB7D1}"/>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Takeaways</a:t>
            </a:r>
          </a:p>
        </p:txBody>
      </p:sp>
      <p:sp>
        <p:nvSpPr>
          <p:cNvPr id="5" name="Date Placeholder 3">
            <a:extLst>
              <a:ext uri="{FF2B5EF4-FFF2-40B4-BE49-F238E27FC236}">
                <a16:creationId xmlns:a16="http://schemas.microsoft.com/office/drawing/2014/main" xmlns="" id="{01A7388E-1D72-4A24-A328-2623273BA937}"/>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6" name="Slide Number Placeholder 5">
            <a:extLst>
              <a:ext uri="{FF2B5EF4-FFF2-40B4-BE49-F238E27FC236}">
                <a16:creationId xmlns:a16="http://schemas.microsoft.com/office/drawing/2014/main" xmlns="" id="{A6014AB3-215A-43A3-8575-2C71B7FD8484}"/>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21</a:t>
            </a:fld>
            <a:endParaRPr lang="en-US"/>
          </a:p>
        </p:txBody>
      </p:sp>
      <p:sp>
        <p:nvSpPr>
          <p:cNvPr id="7" name="Footer Placeholder 4">
            <a:extLst>
              <a:ext uri="{FF2B5EF4-FFF2-40B4-BE49-F238E27FC236}">
                <a16:creationId xmlns:a16="http://schemas.microsoft.com/office/drawing/2014/main" xmlns="" id="{A95BF5D8-3A36-4FC0-977A-F08FCF37A9CA}"/>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9967393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7">
            <a:extLst>
              <a:ext uri="{FF2B5EF4-FFF2-40B4-BE49-F238E27FC236}">
                <a16:creationId xmlns:a16="http://schemas.microsoft.com/office/drawing/2014/main" xmlns="" id="{0098477C-1E14-4A88-A984-DCDDBC98E2EC}"/>
              </a:ext>
            </a:extLst>
          </p:cNvPr>
          <p:cNvSpPr txBox="1">
            <a:spLocks/>
          </p:cNvSpPr>
          <p:nvPr/>
        </p:nvSpPr>
        <p:spPr>
          <a:xfrm>
            <a:off x="17585" y="3892062"/>
            <a:ext cx="9126415" cy="1362075"/>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dirty="0"/>
              <a:t>Q&amp;A</a:t>
            </a:r>
          </a:p>
        </p:txBody>
      </p:sp>
      <p:pic>
        <p:nvPicPr>
          <p:cNvPr id="3" name="Picture 2">
            <a:extLst>
              <a:ext uri="{FF2B5EF4-FFF2-40B4-BE49-F238E27FC236}">
                <a16:creationId xmlns:a16="http://schemas.microsoft.com/office/drawing/2014/main" xmlns="" id="{E1AFD643-38C1-4BDD-8EEF-8078EF7D327B}"/>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072880" y="1377462"/>
            <a:ext cx="5015824" cy="2514600"/>
          </a:xfrm>
          <a:prstGeom prst="rect">
            <a:avLst/>
          </a:prstGeom>
        </p:spPr>
      </p:pic>
    </p:spTree>
    <p:extLst>
      <p:ext uri="{BB962C8B-B14F-4D97-AF65-F5344CB8AC3E}">
        <p14:creationId xmlns:p14="http://schemas.microsoft.com/office/powerpoint/2010/main" xmlns="" val="28731155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a:extLst>
              <a:ext uri="{FF2B5EF4-FFF2-40B4-BE49-F238E27FC236}">
                <a16:creationId xmlns:a16="http://schemas.microsoft.com/office/drawing/2014/main" xmlns="" id="{C553373D-504E-4E57-971B-BFEC385E130E}"/>
              </a:ext>
            </a:extLst>
          </p:cNvPr>
          <p:cNvSpPr txBox="1">
            <a:spLocks/>
          </p:cNvSpPr>
          <p:nvPr/>
        </p:nvSpPr>
        <p:spPr>
          <a:xfrm>
            <a:off x="228600" y="225939"/>
            <a:ext cx="8229600" cy="1143000"/>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4" name="Content Placeholder 5">
            <a:extLst>
              <a:ext uri="{FF2B5EF4-FFF2-40B4-BE49-F238E27FC236}">
                <a16:creationId xmlns:a16="http://schemas.microsoft.com/office/drawing/2014/main" xmlns="" id="{DFBE9E22-DC3D-41A5-9662-EC4DCC90F498}"/>
              </a:ext>
            </a:extLst>
          </p:cNvPr>
          <p:cNvSpPr txBox="1">
            <a:spLocks/>
          </p:cNvSpPr>
          <p:nvPr/>
        </p:nvSpPr>
        <p:spPr>
          <a:xfrm>
            <a:off x="451338" y="1752600"/>
            <a:ext cx="7886700" cy="4351338"/>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sz="3200" dirty="0"/>
              <a:t>Contact us on social media</a:t>
            </a:r>
          </a:p>
          <a:p>
            <a:pPr lvl="1"/>
            <a:endParaRPr lang="en-US" dirty="0"/>
          </a:p>
        </p:txBody>
      </p:sp>
      <p:graphicFrame>
        <p:nvGraphicFramePr>
          <p:cNvPr id="5" name="Table 4">
            <a:extLst>
              <a:ext uri="{FF2B5EF4-FFF2-40B4-BE49-F238E27FC236}">
                <a16:creationId xmlns:a16="http://schemas.microsoft.com/office/drawing/2014/main" xmlns="" id="{841335BF-A52D-4D35-A125-1B2B6379B8EB}"/>
              </a:ext>
            </a:extLst>
          </p:cNvPr>
          <p:cNvGraphicFramePr>
            <a:graphicFrameLocks noGrp="1"/>
          </p:cNvGraphicFramePr>
          <p:nvPr>
            <p:extLst/>
          </p:nvPr>
        </p:nvGraphicFramePr>
        <p:xfrm>
          <a:off x="457200" y="2250832"/>
          <a:ext cx="7010400" cy="1295400"/>
        </p:xfrm>
        <a:graphic>
          <a:graphicData uri="http://schemas.openxmlformats.org/drawingml/2006/table">
            <a:tbl>
              <a:tblPr firstRow="1" bandRow="1">
                <a:tableStyleId>{5C22544A-7EE6-4342-B048-85BDC9FD1C3A}</a:tableStyleId>
              </a:tblPr>
              <a:tblGrid>
                <a:gridCol w="685800">
                  <a:extLst>
                    <a:ext uri="{9D8B030D-6E8A-4147-A177-3AD203B41FA5}">
                      <a16:colId xmlns:a16="http://schemas.microsoft.com/office/drawing/2014/main" xmlns="" val="20000"/>
                    </a:ext>
                  </a:extLst>
                </a:gridCol>
                <a:gridCol w="6324600">
                  <a:extLst>
                    <a:ext uri="{9D8B030D-6E8A-4147-A177-3AD203B41FA5}">
                      <a16:colId xmlns:a16="http://schemas.microsoft.com/office/drawing/2014/main" xmlns="" val="20001"/>
                    </a:ext>
                  </a:extLst>
                </a:gridCol>
              </a:tblGrid>
              <a:tr h="409675">
                <a:tc>
                  <a:txBody>
                    <a:bodyPr/>
                    <a:lstStyle/>
                    <a:p>
                      <a:endParaRPr lang="en-US" dirty="0"/>
                    </a:p>
                  </a:txBody>
                  <a:tcPr>
                    <a:noFill/>
                  </a:tcPr>
                </a:tc>
                <a:tc>
                  <a:txBody>
                    <a:bodyPr/>
                    <a:lstStyle/>
                    <a:p>
                      <a:r>
                        <a:rPr lang="en-US" b="0" dirty="0">
                          <a:solidFill>
                            <a:schemeClr val="tx1"/>
                          </a:solidFill>
                          <a:hlinkClick r:id="rId2"/>
                        </a:rPr>
                        <a:t>http://www.linkedin.com/company/brayn-consulting-llc</a:t>
                      </a:r>
                      <a:r>
                        <a:rPr lang="en-US" b="0" dirty="0">
                          <a:solidFill>
                            <a:schemeClr val="tx1"/>
                          </a:solidFill>
                        </a:rPr>
                        <a:t> </a:t>
                      </a:r>
                    </a:p>
                  </a:txBody>
                  <a:tcPr>
                    <a:noFill/>
                  </a:tcPr>
                </a:tc>
                <a:extLst>
                  <a:ext uri="{0D108BD9-81ED-4DB2-BD59-A6C34878D82A}">
                    <a16:rowId xmlns:a16="http://schemas.microsoft.com/office/drawing/2014/main" xmlns="" val="10000"/>
                  </a:ext>
                </a:extLst>
              </a:tr>
              <a:tr h="390923">
                <a:tc>
                  <a:txBody>
                    <a:bodyPr/>
                    <a:lstStyle/>
                    <a:p>
                      <a:endParaRPr lang="en-US" dirty="0"/>
                    </a:p>
                  </a:txBody>
                  <a:tcPr>
                    <a:noFill/>
                  </a:tcPr>
                </a:tc>
                <a:tc>
                  <a:txBody>
                    <a:bodyPr/>
                    <a:lstStyle/>
                    <a:p>
                      <a:r>
                        <a:rPr lang="en-US" dirty="0">
                          <a:solidFill>
                            <a:schemeClr val="tx1"/>
                          </a:solidFill>
                          <a:hlinkClick r:id="rId3"/>
                        </a:rPr>
                        <a:t>https://twitter.com/Braynware</a:t>
                      </a:r>
                      <a:r>
                        <a:rPr lang="en-US" dirty="0">
                          <a:solidFill>
                            <a:schemeClr val="tx1"/>
                          </a:solidFill>
                        </a:rPr>
                        <a:t> </a:t>
                      </a:r>
                    </a:p>
                  </a:txBody>
                  <a:tcPr>
                    <a:noFill/>
                  </a:tcPr>
                </a:tc>
                <a:extLst>
                  <a:ext uri="{0D108BD9-81ED-4DB2-BD59-A6C34878D82A}">
                    <a16:rowId xmlns:a16="http://schemas.microsoft.com/office/drawing/2014/main" xmlns="" val="10001"/>
                  </a:ext>
                </a:extLst>
              </a:tr>
              <a:tr h="494802">
                <a:tc>
                  <a:txBody>
                    <a:bodyPr/>
                    <a:lstStyle/>
                    <a:p>
                      <a:endParaRPr lang="en-US" dirty="0"/>
                    </a:p>
                  </a:txBody>
                  <a:tcPr>
                    <a:noFill/>
                  </a:tcPr>
                </a:tc>
                <a:tc>
                  <a:txBody>
                    <a:bodyPr/>
                    <a:lstStyle/>
                    <a:p>
                      <a:r>
                        <a:rPr lang="en-US" dirty="0">
                          <a:solidFill>
                            <a:schemeClr val="tx1"/>
                          </a:solidFill>
                          <a:hlinkClick r:id="rId4"/>
                        </a:rPr>
                        <a:t>https://www.facebook.com/Braynware</a:t>
                      </a:r>
                      <a:r>
                        <a:rPr lang="en-US" dirty="0">
                          <a:solidFill>
                            <a:schemeClr val="tx1"/>
                          </a:solidFill>
                        </a:rPr>
                        <a:t> </a:t>
                      </a:r>
                    </a:p>
                  </a:txBody>
                  <a:tcPr>
                    <a:noFill/>
                  </a:tcPr>
                </a:tc>
                <a:extLst>
                  <a:ext uri="{0D108BD9-81ED-4DB2-BD59-A6C34878D82A}">
                    <a16:rowId xmlns:a16="http://schemas.microsoft.com/office/drawing/2014/main" xmlns="" val="10002"/>
                  </a:ext>
                </a:extLst>
              </a:tr>
            </a:tbl>
          </a:graphicData>
        </a:graphic>
      </p:graphicFrame>
      <p:pic>
        <p:nvPicPr>
          <p:cNvPr id="6" name="Picture 5">
            <a:extLst>
              <a:ext uri="{FF2B5EF4-FFF2-40B4-BE49-F238E27FC236}">
                <a16:creationId xmlns:a16="http://schemas.microsoft.com/office/drawing/2014/main" xmlns="" id="{1B48CC09-33A4-42A2-BBDA-A417C39DBC90}"/>
              </a:ext>
            </a:extLst>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09600" y="2270614"/>
            <a:ext cx="381000" cy="381000"/>
          </a:xfrm>
          <a:prstGeom prst="rect">
            <a:avLst/>
          </a:prstGeom>
        </p:spPr>
      </p:pic>
      <p:pic>
        <p:nvPicPr>
          <p:cNvPr id="7" name="Picture 6">
            <a:extLst>
              <a:ext uri="{FF2B5EF4-FFF2-40B4-BE49-F238E27FC236}">
                <a16:creationId xmlns:a16="http://schemas.microsoft.com/office/drawing/2014/main" xmlns="" id="{EDD0BF26-7567-42E2-90E7-8B8881782590}"/>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15462" y="2681419"/>
            <a:ext cx="361950" cy="361950"/>
          </a:xfrm>
          <a:prstGeom prst="rect">
            <a:avLst/>
          </a:prstGeom>
        </p:spPr>
      </p:pic>
      <p:pic>
        <p:nvPicPr>
          <p:cNvPr id="8" name="Picture 7">
            <a:extLst>
              <a:ext uri="{FF2B5EF4-FFF2-40B4-BE49-F238E27FC236}">
                <a16:creationId xmlns:a16="http://schemas.microsoft.com/office/drawing/2014/main" xmlns="" id="{DA509B69-8B9B-467A-8CA7-9074D13EDAF7}"/>
              </a:ext>
            </a:extLst>
          </p:cNvPr>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609600" y="3055456"/>
            <a:ext cx="400050" cy="400050"/>
          </a:xfrm>
          <a:prstGeom prst="rect">
            <a:avLst/>
          </a:prstGeom>
        </p:spPr>
      </p:pic>
      <p:sp>
        <p:nvSpPr>
          <p:cNvPr id="9" name="Rectangle 8">
            <a:extLst>
              <a:ext uri="{FF2B5EF4-FFF2-40B4-BE49-F238E27FC236}">
                <a16:creationId xmlns:a16="http://schemas.microsoft.com/office/drawing/2014/main" xmlns="" id="{B24899DC-BAB3-47F0-AB2D-0CAFBE5DAF2D}"/>
              </a:ext>
            </a:extLst>
          </p:cNvPr>
          <p:cNvSpPr/>
          <p:nvPr/>
        </p:nvSpPr>
        <p:spPr>
          <a:xfrm>
            <a:off x="451338" y="3457296"/>
            <a:ext cx="5339862" cy="584775"/>
          </a:xfrm>
          <a:prstGeom prst="rect">
            <a:avLst/>
          </a:prstGeom>
        </p:spPr>
        <p:txBody>
          <a:bodyPr wrap="square">
            <a:spAutoFit/>
          </a:bodyPr>
          <a:lstStyle/>
          <a:p>
            <a:r>
              <a:rPr lang="en-US" sz="3200" dirty="0"/>
              <a:t>Contact Kevin Sullivan</a:t>
            </a:r>
          </a:p>
        </p:txBody>
      </p:sp>
      <p:graphicFrame>
        <p:nvGraphicFramePr>
          <p:cNvPr id="10" name="Table 9">
            <a:extLst>
              <a:ext uri="{FF2B5EF4-FFF2-40B4-BE49-F238E27FC236}">
                <a16:creationId xmlns:a16="http://schemas.microsoft.com/office/drawing/2014/main" xmlns="" id="{7BE3C6D9-86B8-4E98-8322-3D4BCBF491AC}"/>
              </a:ext>
            </a:extLst>
          </p:cNvPr>
          <p:cNvGraphicFramePr>
            <a:graphicFrameLocks noGrp="1"/>
          </p:cNvGraphicFramePr>
          <p:nvPr>
            <p:extLst>
              <p:ext uri="{D42A27DB-BD31-4B8C-83A1-F6EECF244321}">
                <p14:modId xmlns:p14="http://schemas.microsoft.com/office/powerpoint/2010/main" xmlns="" val="4069810161"/>
              </p:ext>
            </p:extLst>
          </p:nvPr>
        </p:nvGraphicFramePr>
        <p:xfrm>
          <a:off x="451338" y="3983046"/>
          <a:ext cx="7010400" cy="1226849"/>
        </p:xfrm>
        <a:graphic>
          <a:graphicData uri="http://schemas.openxmlformats.org/drawingml/2006/table">
            <a:tbl>
              <a:tblPr firstRow="1" bandRow="1">
                <a:tableStyleId>{5C22544A-7EE6-4342-B048-85BDC9FD1C3A}</a:tableStyleId>
              </a:tblPr>
              <a:tblGrid>
                <a:gridCol w="685800">
                  <a:extLst>
                    <a:ext uri="{9D8B030D-6E8A-4147-A177-3AD203B41FA5}">
                      <a16:colId xmlns:a16="http://schemas.microsoft.com/office/drawing/2014/main" xmlns="" val="20000"/>
                    </a:ext>
                  </a:extLst>
                </a:gridCol>
                <a:gridCol w="6324600">
                  <a:extLst>
                    <a:ext uri="{9D8B030D-6E8A-4147-A177-3AD203B41FA5}">
                      <a16:colId xmlns:a16="http://schemas.microsoft.com/office/drawing/2014/main" xmlns="" val="20001"/>
                    </a:ext>
                  </a:extLst>
                </a:gridCol>
              </a:tblGrid>
              <a:tr h="394670">
                <a:tc>
                  <a:txBody>
                    <a:bodyPr/>
                    <a:lstStyle/>
                    <a:p>
                      <a:endParaRPr lang="en-US" b="0" dirty="0"/>
                    </a:p>
                  </a:txBody>
                  <a:tcPr>
                    <a:noFill/>
                  </a:tcPr>
                </a:tc>
                <a:tc>
                  <a:txBody>
                    <a:bodyPr/>
                    <a:lstStyle/>
                    <a:p>
                      <a:r>
                        <a:rPr lang="en-US" b="0" dirty="0">
                          <a:hlinkClick r:id="rId2"/>
                        </a:rPr>
                        <a:t>http://www.linkedin.com/company/brayn-consulting-llc</a:t>
                      </a:r>
                      <a:r>
                        <a:rPr lang="en-US" b="0" dirty="0"/>
                        <a:t> </a:t>
                      </a:r>
                    </a:p>
                  </a:txBody>
                  <a:tcPr>
                    <a:noFill/>
                  </a:tcPr>
                </a:tc>
                <a:extLst>
                  <a:ext uri="{0D108BD9-81ED-4DB2-BD59-A6C34878D82A}">
                    <a16:rowId xmlns:a16="http://schemas.microsoft.com/office/drawing/2014/main" xmlns="" val="10000"/>
                  </a:ext>
                </a:extLst>
              </a:tr>
              <a:tr h="384849">
                <a:tc>
                  <a:txBody>
                    <a:bodyPr/>
                    <a:lstStyle/>
                    <a:p>
                      <a:endParaRPr lang="en-US" b="0" dirty="0"/>
                    </a:p>
                  </a:txBody>
                  <a:tcPr>
                    <a:noFill/>
                  </a:tcPr>
                </a:tc>
                <a:tc>
                  <a:txBody>
                    <a:bodyPr/>
                    <a:lstStyle/>
                    <a:p>
                      <a:r>
                        <a:rPr lang="en-US" b="0" dirty="0">
                          <a:solidFill>
                            <a:schemeClr val="tx1"/>
                          </a:solidFill>
                        </a:rPr>
                        <a:t>832-570-3112</a:t>
                      </a:r>
                    </a:p>
                  </a:txBody>
                  <a:tcPr>
                    <a:noFill/>
                  </a:tcPr>
                </a:tc>
                <a:extLst>
                  <a:ext uri="{0D108BD9-81ED-4DB2-BD59-A6C34878D82A}">
                    <a16:rowId xmlns:a16="http://schemas.microsoft.com/office/drawing/2014/main" xmlns="" val="10001"/>
                  </a:ext>
                </a:extLst>
              </a:tr>
              <a:tr h="447330">
                <a:tc>
                  <a:txBody>
                    <a:bodyPr/>
                    <a:lstStyle/>
                    <a:p>
                      <a:endParaRPr lang="en-US" b="0" dirty="0"/>
                    </a:p>
                  </a:txBody>
                  <a:tcPr>
                    <a:noFill/>
                  </a:tcPr>
                </a:tc>
                <a:tc>
                  <a:txBody>
                    <a:bodyPr/>
                    <a:lstStyle/>
                    <a:p>
                      <a:r>
                        <a:rPr lang="en-US" b="0" dirty="0">
                          <a:solidFill>
                            <a:schemeClr val="tx1"/>
                          </a:solidFill>
                        </a:rPr>
                        <a:t>kevin@braynconsulting.com</a:t>
                      </a:r>
                    </a:p>
                  </a:txBody>
                  <a:tcPr>
                    <a:noFill/>
                  </a:tcPr>
                </a:tc>
                <a:extLst>
                  <a:ext uri="{0D108BD9-81ED-4DB2-BD59-A6C34878D82A}">
                    <a16:rowId xmlns:a16="http://schemas.microsoft.com/office/drawing/2014/main" xmlns="" val="10002"/>
                  </a:ext>
                </a:extLst>
              </a:tr>
            </a:tbl>
          </a:graphicData>
        </a:graphic>
      </p:graphicFrame>
      <p:pic>
        <p:nvPicPr>
          <p:cNvPr id="11" name="Picture 10">
            <a:extLst>
              <a:ext uri="{FF2B5EF4-FFF2-40B4-BE49-F238E27FC236}">
                <a16:creationId xmlns:a16="http://schemas.microsoft.com/office/drawing/2014/main" xmlns="" id="{12F77C3B-7450-46B0-9290-39B0D8DF0FA4}"/>
              </a:ext>
            </a:extLst>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09600" y="3983627"/>
            <a:ext cx="381000" cy="381000"/>
          </a:xfrm>
          <a:prstGeom prst="rect">
            <a:avLst/>
          </a:prstGeom>
        </p:spPr>
      </p:pic>
      <p:pic>
        <p:nvPicPr>
          <p:cNvPr id="12" name="Picture 11">
            <a:extLst>
              <a:ext uri="{FF2B5EF4-FFF2-40B4-BE49-F238E27FC236}">
                <a16:creationId xmlns:a16="http://schemas.microsoft.com/office/drawing/2014/main" xmlns="" id="{4863318A-30A9-40BD-98C4-7AF929E78C29}"/>
              </a:ext>
            </a:extLst>
          </p:cNvPr>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621506" y="4379463"/>
            <a:ext cx="388144" cy="388144"/>
          </a:xfrm>
          <a:prstGeom prst="rect">
            <a:avLst/>
          </a:prstGeom>
        </p:spPr>
      </p:pic>
      <p:pic>
        <p:nvPicPr>
          <p:cNvPr id="13" name="Picture 12">
            <a:extLst>
              <a:ext uri="{FF2B5EF4-FFF2-40B4-BE49-F238E27FC236}">
                <a16:creationId xmlns:a16="http://schemas.microsoft.com/office/drawing/2014/main" xmlns="" id="{A57795B0-8BB0-4B47-8A78-0723CAE4015E}"/>
              </a:ext>
            </a:extLst>
          </p:cNvPr>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609600" y="4782443"/>
            <a:ext cx="427452" cy="427452"/>
          </a:xfrm>
          <a:prstGeom prst="rect">
            <a:avLst/>
          </a:prstGeom>
        </p:spPr>
      </p:pic>
      <p:sp>
        <p:nvSpPr>
          <p:cNvPr id="14" name="Title 1">
            <a:extLst>
              <a:ext uri="{FF2B5EF4-FFF2-40B4-BE49-F238E27FC236}">
                <a16:creationId xmlns:a16="http://schemas.microsoft.com/office/drawing/2014/main" xmlns="" id="{843B2F2D-DB6C-40BA-8808-6B385603429E}"/>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Contact BRAYN</a:t>
            </a:r>
          </a:p>
        </p:txBody>
      </p:sp>
    </p:spTree>
    <p:extLst>
      <p:ext uri="{BB962C8B-B14F-4D97-AF65-F5344CB8AC3E}">
        <p14:creationId xmlns:p14="http://schemas.microsoft.com/office/powerpoint/2010/main" xmlns="" val="3165419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CPE </a:t>
            </a:r>
            <a:r>
              <a:rPr lang="en-US" smtClean="0"/>
              <a:t>Code Word – “spin”</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AF6E1E90-0D1F-48D7-AA7C-D5294B0F2E6B}"/>
              </a:ext>
            </a:extLst>
          </p:cNvPr>
          <p:cNvSpPr/>
          <p:nvPr/>
        </p:nvSpPr>
        <p:spPr>
          <a:xfrm>
            <a:off x="0" y="0"/>
            <a:ext cx="12192000" cy="68558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669d465-537f-4d80-869d-29959b6d0d2e@namprd06">
            <a:extLst>
              <a:ext uri="{FF2B5EF4-FFF2-40B4-BE49-F238E27FC236}">
                <a16:creationId xmlns:a16="http://schemas.microsoft.com/office/drawing/2014/main" xmlns="" id="{2E1326D0-3386-4A17-8CAB-476B5C78DFCE}"/>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rot="5400000">
            <a:off x="2667000" y="857251"/>
            <a:ext cx="6857999" cy="51434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7" name="Picture 3" descr="db617c5d-0a3f-432e-88fb-666c34456fcf@namprd06">
            <a:extLst>
              <a:ext uri="{FF2B5EF4-FFF2-40B4-BE49-F238E27FC236}">
                <a16:creationId xmlns:a16="http://schemas.microsoft.com/office/drawing/2014/main" xmlns="" id="{36E69706-5AE9-4A13-B6DD-4C5E4D7E031E}"/>
              </a:ext>
            </a:extLst>
          </p:cNvPr>
          <p:cNvPicPr>
            <a:picLocks noChangeAspect="1" noChangeArrowheads="1"/>
          </p:cNvPicPr>
          <p:nvPr/>
        </p:nvPicPr>
        <p:blipFill>
          <a:blip r:embed="rId3" cstate="print">
            <a:extLst>
              <a:ext uri="{BEBA8EAE-BF5A-486C-A8C5-ECC9F3942E4B}">
                <a14:imgProps xmlns:a14="http://schemas.microsoft.com/office/drawing/2010/main" xmlns="">
                  <a14:imgLayer r:embed="rId4">
                    <a14:imgEffect>
                      <a14:sharpenSoften amount="54000"/>
                    </a14:imgEffect>
                    <a14:imgEffect>
                      <a14:colorTemperature colorTemp="3319"/>
                    </a14:imgEffect>
                    <a14:imgEffect>
                      <a14:saturation sat="133000"/>
                    </a14:imgEffect>
                    <a14:imgEffect>
                      <a14:brightnessContrast bright="6000"/>
                    </a14:imgEffect>
                  </a14:imgLayer>
                </a14:imgProps>
              </a:ext>
              <a:ext uri="{28A0092B-C50C-407E-A947-70E740481C1C}">
                <a14:useLocalDpi xmlns:a14="http://schemas.microsoft.com/office/drawing/2010/main" xmlns="" val="0"/>
              </a:ext>
            </a:extLst>
          </a:blip>
          <a:srcRect/>
          <a:stretch>
            <a:fillRect/>
          </a:stretch>
        </p:blipFill>
        <p:spPr bwMode="auto">
          <a:xfrm>
            <a:off x="1525982" y="2975"/>
            <a:ext cx="9140033" cy="6855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228342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FD12FE2A-659D-4AC7-82FA-885B805C4025}"/>
              </a:ext>
            </a:extLst>
          </p:cNvPr>
          <p:cNvPicPr>
            <a:picLocks noChangeAspect="1"/>
          </p:cNvPicPr>
          <p:nvPr/>
        </p:nvPicPr>
        <p:blipFill rotWithShape="1">
          <a:blip r:embed="rId2" cstate="print"/>
          <a:srcRect l="-1" r="-512" b="16863"/>
          <a:stretch/>
        </p:blipFill>
        <p:spPr>
          <a:xfrm>
            <a:off x="5871756" y="1666872"/>
            <a:ext cx="2434043" cy="2962656"/>
          </a:xfrm>
          <a:prstGeom prst="rect">
            <a:avLst/>
          </a:prstGeom>
          <a:ln>
            <a:solidFill>
              <a:schemeClr val="tx1"/>
            </a:solidFill>
          </a:ln>
        </p:spPr>
      </p:pic>
      <p:sp>
        <p:nvSpPr>
          <p:cNvPr id="4" name="Title 14">
            <a:extLst>
              <a:ext uri="{FF2B5EF4-FFF2-40B4-BE49-F238E27FC236}">
                <a16:creationId xmlns:a16="http://schemas.microsoft.com/office/drawing/2014/main" xmlns="" id="{E5366205-9352-4ED9-86D5-6318429DC435}"/>
              </a:ext>
            </a:extLst>
          </p:cNvPr>
          <p:cNvSpPr txBox="1">
            <a:spLocks/>
          </p:cNvSpPr>
          <p:nvPr/>
        </p:nvSpPr>
        <p:spPr>
          <a:xfrm>
            <a:off x="228600" y="1103057"/>
            <a:ext cx="8229600" cy="48469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75000"/>
              </a:lnSpc>
            </a:pPr>
            <a:endParaRPr lang="en-US" altLang="en-US" sz="3400" b="1" dirty="0">
              <a:solidFill>
                <a:srgbClr val="4E4E4E"/>
              </a:solidFill>
              <a:latin typeface="AvantGarde Bk BT" charset="0"/>
            </a:endParaRPr>
          </a:p>
        </p:txBody>
      </p:sp>
      <p:sp>
        <p:nvSpPr>
          <p:cNvPr id="5" name="Content Placeholder 2">
            <a:extLst>
              <a:ext uri="{FF2B5EF4-FFF2-40B4-BE49-F238E27FC236}">
                <a16:creationId xmlns:a16="http://schemas.microsoft.com/office/drawing/2014/main" xmlns="" id="{2A38CEE9-D341-495B-95F5-8AAC87772781}"/>
              </a:ext>
            </a:extLst>
          </p:cNvPr>
          <p:cNvSpPr txBox="1">
            <a:spLocks/>
          </p:cNvSpPr>
          <p:nvPr/>
        </p:nvSpPr>
        <p:spPr>
          <a:xfrm>
            <a:off x="473242" y="1712846"/>
            <a:ext cx="4936958" cy="3087754"/>
          </a:xfrm>
          <a:prstGeom prst="rect">
            <a:avLst/>
          </a:prstGeom>
        </p:spPr>
        <p:txBody>
          <a:bodyPr>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900" dirty="0">
                <a:latin typeface="Arial" charset="0"/>
                <a:ea typeface="Arial" charset="0"/>
                <a:cs typeface="Arial" charset="0"/>
              </a:rPr>
              <a:t>Education/Certifications:</a:t>
            </a:r>
          </a:p>
          <a:p>
            <a:pPr lvl="1"/>
            <a:r>
              <a:rPr lang="en-US" sz="2600" dirty="0">
                <a:latin typeface="Arial" charset="0"/>
                <a:ea typeface="Arial" charset="0"/>
                <a:cs typeface="Arial" charset="0"/>
              </a:rPr>
              <a:t>B.S. Civil Engineering,</a:t>
            </a:r>
            <a:br>
              <a:rPr lang="en-US" sz="2600" dirty="0">
                <a:latin typeface="Arial" charset="0"/>
                <a:ea typeface="Arial" charset="0"/>
                <a:cs typeface="Arial" charset="0"/>
              </a:rPr>
            </a:br>
            <a:r>
              <a:rPr lang="en-US" sz="2600" i="1" dirty="0">
                <a:latin typeface="Arial" charset="0"/>
                <a:ea typeface="Arial" charset="0"/>
                <a:cs typeface="Arial" charset="0"/>
              </a:rPr>
              <a:t>University of Houston</a:t>
            </a:r>
          </a:p>
          <a:p>
            <a:pPr lvl="1"/>
            <a:r>
              <a:rPr lang="en-US" sz="2600" dirty="0">
                <a:latin typeface="Arial" charset="0"/>
                <a:ea typeface="Arial" charset="0"/>
                <a:cs typeface="Arial" charset="0"/>
              </a:rPr>
              <a:t>Licensed Engineer (30+ states)</a:t>
            </a:r>
          </a:p>
          <a:p>
            <a:pPr marL="457200" lvl="1" indent="0">
              <a:buNone/>
            </a:pPr>
            <a:endParaRPr lang="en-US" sz="2600" i="1" dirty="0">
              <a:latin typeface="Arial" charset="0"/>
              <a:ea typeface="Arial" charset="0"/>
              <a:cs typeface="Arial" charset="0"/>
            </a:endParaRPr>
          </a:p>
          <a:p>
            <a:r>
              <a:rPr lang="en-US" sz="2900" dirty="0">
                <a:latin typeface="Arial" charset="0"/>
                <a:ea typeface="Arial" charset="0"/>
                <a:cs typeface="Arial" charset="0"/>
              </a:rPr>
              <a:t>Specialization</a:t>
            </a:r>
          </a:p>
          <a:p>
            <a:pPr lvl="1"/>
            <a:r>
              <a:rPr lang="en-US" sz="2400" dirty="0">
                <a:latin typeface="Arial" charset="0"/>
                <a:ea typeface="Arial" charset="0"/>
                <a:cs typeface="Arial" charset="0"/>
              </a:rPr>
              <a:t>Construction Incentives</a:t>
            </a:r>
          </a:p>
          <a:p>
            <a:pPr lvl="1"/>
            <a:r>
              <a:rPr lang="en-US" sz="2400" dirty="0">
                <a:latin typeface="Arial" charset="0"/>
                <a:ea typeface="Arial" charset="0"/>
                <a:cs typeface="Arial" charset="0"/>
              </a:rPr>
              <a:t>Energy Incentives</a:t>
            </a:r>
          </a:p>
          <a:p>
            <a:pPr lvl="1"/>
            <a:endParaRPr lang="en-US" sz="2400" dirty="0">
              <a:latin typeface="Arial" charset="0"/>
              <a:ea typeface="Arial" charset="0"/>
              <a:cs typeface="Arial" charset="0"/>
            </a:endParaRPr>
          </a:p>
          <a:p>
            <a:pPr marL="0" indent="0">
              <a:buFont typeface="Arial" panose="020B0604020202020204" pitchFamily="34" charset="0"/>
              <a:buNone/>
            </a:pPr>
            <a:endParaRPr lang="en-US" dirty="0"/>
          </a:p>
        </p:txBody>
      </p:sp>
      <p:sp>
        <p:nvSpPr>
          <p:cNvPr id="6" name="Rectangle 5">
            <a:extLst>
              <a:ext uri="{FF2B5EF4-FFF2-40B4-BE49-F238E27FC236}">
                <a16:creationId xmlns:a16="http://schemas.microsoft.com/office/drawing/2014/main" xmlns="" id="{429C3786-A8F5-4F57-81A7-1B35CB65FD02}"/>
              </a:ext>
            </a:extLst>
          </p:cNvPr>
          <p:cNvSpPr/>
          <p:nvPr/>
        </p:nvSpPr>
        <p:spPr>
          <a:xfrm>
            <a:off x="457200" y="4800600"/>
            <a:ext cx="8229600" cy="2308324"/>
          </a:xfrm>
          <a:prstGeom prst="rect">
            <a:avLst/>
          </a:prstGeom>
        </p:spPr>
        <p:txBody>
          <a:bodyPr wrap="square">
            <a:spAutoFit/>
          </a:bodyPr>
          <a:lstStyle/>
          <a:p>
            <a:r>
              <a:rPr lang="en-US" dirty="0">
                <a:latin typeface="Arial" panose="020B0604020202020204" pitchFamily="34" charset="0"/>
                <a:cs typeface="Arial" panose="020B0604020202020204" pitchFamily="34" charset="0"/>
              </a:rPr>
              <a:t>Kevin's mission is to leverage his 10 years of experience in the design and construction industry to help CPA’s and their clients take full advantage of all federal and state tax incentives, credits, and deductions available to them. He is an award winning expert on sustainable design and construction, and licensed as a Professional Engineer in over 30 states.</a:t>
            </a:r>
          </a:p>
          <a:p>
            <a:r>
              <a:rPr lang="en-US" dirty="0"/>
              <a:t/>
            </a:r>
            <a:br>
              <a:rPr lang="en-US" dirty="0"/>
            </a:br>
            <a:r>
              <a:rPr lang="en-US" dirty="0"/>
              <a:t/>
            </a:r>
            <a:br>
              <a:rPr lang="en-US" dirty="0"/>
            </a:br>
            <a:endParaRPr lang="en-US" dirty="0"/>
          </a:p>
        </p:txBody>
      </p:sp>
      <p:sp>
        <p:nvSpPr>
          <p:cNvPr id="7" name="Title 1">
            <a:extLst>
              <a:ext uri="{FF2B5EF4-FFF2-40B4-BE49-F238E27FC236}">
                <a16:creationId xmlns:a16="http://schemas.microsoft.com/office/drawing/2014/main" xmlns="" id="{D2C481AD-58BA-42F3-A246-C55421A8A4EC}"/>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fi-FI" dirty="0"/>
              <a:t>Kevin Sullivan, P.E., Partner</a:t>
            </a:r>
          </a:p>
          <a:p>
            <a:r>
              <a:rPr lang="fi-FI" sz="2400" dirty="0">
                <a:solidFill>
                  <a:srgbClr val="92D050"/>
                </a:solidFill>
              </a:rPr>
              <a:t>Director of Construction &amp; Real Estate</a:t>
            </a:r>
          </a:p>
        </p:txBody>
      </p:sp>
    </p:spTree>
    <p:extLst>
      <p:ext uri="{BB962C8B-B14F-4D97-AF65-F5344CB8AC3E}">
        <p14:creationId xmlns:p14="http://schemas.microsoft.com/office/powerpoint/2010/main" xmlns="" val="2315777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5">
            <a:extLst>
              <a:ext uri="{FF2B5EF4-FFF2-40B4-BE49-F238E27FC236}">
                <a16:creationId xmlns:a16="http://schemas.microsoft.com/office/drawing/2014/main" xmlns="" id="{1DD154AC-317A-4191-9128-6EE2988C712B}"/>
              </a:ext>
            </a:extLst>
          </p:cNvPr>
          <p:cNvSpPr txBox="1">
            <a:spLocks/>
          </p:cNvSpPr>
          <p:nvPr/>
        </p:nvSpPr>
        <p:spPr>
          <a:xfrm>
            <a:off x="457200" y="1754660"/>
            <a:ext cx="8229600" cy="4752504"/>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600" dirty="0">
                <a:latin typeface="Arial" charset="0"/>
                <a:ea typeface="Arial" charset="0"/>
                <a:cs typeface="Arial" charset="0"/>
              </a:rPr>
              <a:t>Introduction</a:t>
            </a:r>
          </a:p>
          <a:p>
            <a:r>
              <a:rPr lang="en-US" sz="2600" dirty="0">
                <a:latin typeface="Arial" charset="0"/>
                <a:ea typeface="Arial" charset="0"/>
                <a:cs typeface="Arial" charset="0"/>
              </a:rPr>
              <a:t>Research and Development (R&amp;D) Tax Incentives</a:t>
            </a:r>
          </a:p>
          <a:p>
            <a:r>
              <a:rPr lang="en-US" sz="2600" dirty="0">
                <a:latin typeface="Arial" charset="0"/>
                <a:ea typeface="Arial" charset="0"/>
                <a:cs typeface="Arial" charset="0"/>
              </a:rPr>
              <a:t>179D Energy Efficient Commercial Building Deductions</a:t>
            </a:r>
          </a:p>
          <a:p>
            <a:r>
              <a:rPr lang="en-US" sz="2600" dirty="0">
                <a:latin typeface="Arial" charset="0"/>
                <a:ea typeface="Arial" charset="0"/>
                <a:cs typeface="Arial" charset="0"/>
              </a:rPr>
              <a:t>Case Studies</a:t>
            </a:r>
          </a:p>
          <a:p>
            <a:r>
              <a:rPr lang="en-US" sz="2600" dirty="0">
                <a:latin typeface="Arial" charset="0"/>
                <a:ea typeface="Arial" charset="0"/>
                <a:cs typeface="Arial" charset="0"/>
              </a:rPr>
              <a:t>Open Q&amp;A Discussion</a:t>
            </a:r>
          </a:p>
          <a:p>
            <a:endParaRPr lang="en-US" dirty="0"/>
          </a:p>
          <a:p>
            <a:endParaRPr lang="en-US" dirty="0"/>
          </a:p>
          <a:p>
            <a:endParaRPr lang="en-US" dirty="0"/>
          </a:p>
        </p:txBody>
      </p:sp>
      <p:sp>
        <p:nvSpPr>
          <p:cNvPr id="9" name="Title 1">
            <a:extLst>
              <a:ext uri="{FF2B5EF4-FFF2-40B4-BE49-F238E27FC236}">
                <a16:creationId xmlns:a16="http://schemas.microsoft.com/office/drawing/2014/main" xmlns="" id="{78E3C5BF-81EC-4140-ADAF-B13AF9404507}"/>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Overview</a:t>
            </a:r>
          </a:p>
        </p:txBody>
      </p:sp>
      <p:sp>
        <p:nvSpPr>
          <p:cNvPr id="10" name="Date Placeholder 3">
            <a:extLst>
              <a:ext uri="{FF2B5EF4-FFF2-40B4-BE49-F238E27FC236}">
                <a16:creationId xmlns:a16="http://schemas.microsoft.com/office/drawing/2014/main" xmlns="" id="{D416ED61-2C39-4852-BBE0-FDAF4BFB23F5}"/>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11" name="Slide Number Placeholder 5">
            <a:extLst>
              <a:ext uri="{FF2B5EF4-FFF2-40B4-BE49-F238E27FC236}">
                <a16:creationId xmlns:a16="http://schemas.microsoft.com/office/drawing/2014/main" xmlns="" id="{5A9648BB-4AD0-4A31-8C3B-1E954E02C3B6}"/>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5</a:t>
            </a:fld>
            <a:endParaRPr lang="en-US"/>
          </a:p>
        </p:txBody>
      </p:sp>
      <p:sp>
        <p:nvSpPr>
          <p:cNvPr id="12" name="Footer Placeholder 4">
            <a:extLst>
              <a:ext uri="{FF2B5EF4-FFF2-40B4-BE49-F238E27FC236}">
                <a16:creationId xmlns:a16="http://schemas.microsoft.com/office/drawing/2014/main" xmlns="" id="{F1AFF706-3FB4-4B2A-9671-C23FD502FCB4}"/>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2212124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4">
            <a:extLst>
              <a:ext uri="{FF2B5EF4-FFF2-40B4-BE49-F238E27FC236}">
                <a16:creationId xmlns:a16="http://schemas.microsoft.com/office/drawing/2014/main" xmlns="" id="{A8478FAB-4057-4A8B-BC4C-495237009EE6}"/>
              </a:ext>
            </a:extLst>
          </p:cNvPr>
          <p:cNvSpPr txBox="1">
            <a:spLocks/>
          </p:cNvSpPr>
          <p:nvPr/>
        </p:nvSpPr>
        <p:spPr>
          <a:xfrm>
            <a:off x="304800" y="1030705"/>
            <a:ext cx="8229600" cy="48469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75000"/>
              </a:lnSpc>
            </a:pPr>
            <a:endParaRPr lang="en-US" altLang="en-US" sz="3400" b="1" dirty="0">
              <a:solidFill>
                <a:srgbClr val="4E4E4E"/>
              </a:solidFill>
              <a:latin typeface="AvantGarde Bk BT" charset="0"/>
            </a:endParaRPr>
          </a:p>
        </p:txBody>
      </p:sp>
      <p:sp>
        <p:nvSpPr>
          <p:cNvPr id="3" name="Text Placeholder 1">
            <a:extLst>
              <a:ext uri="{FF2B5EF4-FFF2-40B4-BE49-F238E27FC236}">
                <a16:creationId xmlns:a16="http://schemas.microsoft.com/office/drawing/2014/main" xmlns="" id="{0C1D28CD-C6CC-430E-91B6-0D79689EDB58}"/>
              </a:ext>
            </a:extLst>
          </p:cNvPr>
          <p:cNvSpPr txBox="1">
            <a:spLocks/>
          </p:cNvSpPr>
          <p:nvPr/>
        </p:nvSpPr>
        <p:spPr>
          <a:xfrm>
            <a:off x="457200" y="1620255"/>
            <a:ext cx="4040188" cy="63976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a:t>About Us</a:t>
            </a:r>
          </a:p>
        </p:txBody>
      </p:sp>
      <p:sp>
        <p:nvSpPr>
          <p:cNvPr id="4" name="Content Placeholder 2">
            <a:extLst>
              <a:ext uri="{FF2B5EF4-FFF2-40B4-BE49-F238E27FC236}">
                <a16:creationId xmlns:a16="http://schemas.microsoft.com/office/drawing/2014/main" xmlns="" id="{373BD415-DBA2-432B-94B4-D92764F7BBE7}"/>
              </a:ext>
            </a:extLst>
          </p:cNvPr>
          <p:cNvSpPr txBox="1">
            <a:spLocks/>
          </p:cNvSpPr>
          <p:nvPr/>
        </p:nvSpPr>
        <p:spPr>
          <a:xfrm>
            <a:off x="457200" y="2260600"/>
            <a:ext cx="4040188" cy="395128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a:latin typeface="Arial" charset="0"/>
                <a:ea typeface="Arial" charset="0"/>
                <a:cs typeface="Arial" charset="0"/>
              </a:rPr>
              <a:t>Support CPA firms </a:t>
            </a:r>
          </a:p>
          <a:p>
            <a:r>
              <a:rPr lang="en-US" sz="2400" dirty="0">
                <a:latin typeface="Arial" charset="0"/>
                <a:ea typeface="Arial" charset="0"/>
                <a:cs typeface="Arial" charset="0"/>
              </a:rPr>
              <a:t>Client-value focused</a:t>
            </a:r>
          </a:p>
          <a:p>
            <a:r>
              <a:rPr lang="en-US" sz="2400" dirty="0">
                <a:latin typeface="Arial" charset="0"/>
                <a:ea typeface="Arial" charset="0"/>
                <a:cs typeface="Arial" charset="0"/>
              </a:rPr>
              <a:t>High per capita expertise:</a:t>
            </a:r>
          </a:p>
          <a:p>
            <a:pPr lvl="1"/>
            <a:r>
              <a:rPr lang="en-US" sz="2400" dirty="0">
                <a:latin typeface="Arial" charset="0"/>
                <a:ea typeface="Arial" charset="0"/>
                <a:cs typeface="Arial" charset="0"/>
              </a:rPr>
              <a:t>Big 4</a:t>
            </a:r>
          </a:p>
          <a:p>
            <a:pPr lvl="1"/>
            <a:r>
              <a:rPr lang="en-US" sz="2400" dirty="0">
                <a:latin typeface="Arial" charset="0"/>
                <a:ea typeface="Arial" charset="0"/>
                <a:cs typeface="Arial" charset="0"/>
              </a:rPr>
              <a:t>Top consulting firms</a:t>
            </a:r>
          </a:p>
          <a:p>
            <a:pPr lvl="1"/>
            <a:r>
              <a:rPr lang="en-US" sz="2400" dirty="0">
                <a:latin typeface="Arial" charset="0"/>
                <a:ea typeface="Arial" charset="0"/>
                <a:cs typeface="Arial" charset="0"/>
              </a:rPr>
              <a:t>In-house Fortune 14</a:t>
            </a:r>
          </a:p>
          <a:p>
            <a:pPr lvl="1"/>
            <a:r>
              <a:rPr lang="en-US" sz="2400" dirty="0">
                <a:latin typeface="Arial" charset="0"/>
                <a:ea typeface="Arial" charset="0"/>
                <a:cs typeface="Arial" charset="0"/>
              </a:rPr>
              <a:t>Industry</a:t>
            </a:r>
          </a:p>
        </p:txBody>
      </p:sp>
      <p:sp>
        <p:nvSpPr>
          <p:cNvPr id="5" name="Text Placeholder 6">
            <a:extLst>
              <a:ext uri="{FF2B5EF4-FFF2-40B4-BE49-F238E27FC236}">
                <a16:creationId xmlns:a16="http://schemas.microsoft.com/office/drawing/2014/main" xmlns="" id="{7E8CB4AE-6CDD-47D6-90B3-F62731B38580}"/>
              </a:ext>
            </a:extLst>
          </p:cNvPr>
          <p:cNvSpPr txBox="1">
            <a:spLocks/>
          </p:cNvSpPr>
          <p:nvPr/>
        </p:nvSpPr>
        <p:spPr>
          <a:xfrm>
            <a:off x="4645025" y="1601121"/>
            <a:ext cx="4041775" cy="63976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b="1" dirty="0"/>
              <a:t>Primary Services</a:t>
            </a:r>
          </a:p>
        </p:txBody>
      </p:sp>
      <p:sp>
        <p:nvSpPr>
          <p:cNvPr id="6" name="Content Placeholder 7">
            <a:extLst>
              <a:ext uri="{FF2B5EF4-FFF2-40B4-BE49-F238E27FC236}">
                <a16:creationId xmlns:a16="http://schemas.microsoft.com/office/drawing/2014/main" xmlns="" id="{B539B170-9CF3-41CE-A471-2C36A59246B6}"/>
              </a:ext>
            </a:extLst>
          </p:cNvPr>
          <p:cNvSpPr txBox="1">
            <a:spLocks/>
          </p:cNvSpPr>
          <p:nvPr/>
        </p:nvSpPr>
        <p:spPr>
          <a:xfrm>
            <a:off x="4645025" y="2240883"/>
            <a:ext cx="5413375" cy="395128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400" dirty="0">
                <a:latin typeface="Arial" charset="0"/>
                <a:ea typeface="Arial" charset="0"/>
                <a:cs typeface="Arial" charset="0"/>
              </a:rPr>
              <a:t>R&amp;D Tax Credits</a:t>
            </a:r>
          </a:p>
          <a:p>
            <a:r>
              <a:rPr lang="en-US" sz="2400" dirty="0">
                <a:latin typeface="Arial" charset="0"/>
                <a:ea typeface="Arial" charset="0"/>
                <a:cs typeface="Arial" charset="0"/>
              </a:rPr>
              <a:t>179D Energy Efficient Deductions</a:t>
            </a:r>
          </a:p>
          <a:p>
            <a:r>
              <a:rPr lang="en-US" sz="2400" dirty="0">
                <a:latin typeface="Arial" charset="0"/>
                <a:ea typeface="Arial" charset="0"/>
                <a:cs typeface="Arial" charset="0"/>
              </a:rPr>
              <a:t>Cost Segregation</a:t>
            </a:r>
          </a:p>
          <a:p>
            <a:r>
              <a:rPr lang="en-US" sz="2400" dirty="0">
                <a:latin typeface="Arial" charset="0"/>
                <a:ea typeface="Arial" charset="0"/>
                <a:cs typeface="Arial" charset="0"/>
              </a:rPr>
              <a:t>Negotiated Incentives</a:t>
            </a:r>
          </a:p>
          <a:p>
            <a:r>
              <a:rPr lang="en-US" sz="2400" dirty="0">
                <a:latin typeface="Arial" charset="0"/>
                <a:ea typeface="Arial" charset="0"/>
                <a:cs typeface="Arial" charset="0"/>
              </a:rPr>
              <a:t>Fuel Excise Tax Recovery</a:t>
            </a:r>
          </a:p>
          <a:p>
            <a:endParaRPr lang="en-US" dirty="0"/>
          </a:p>
        </p:txBody>
      </p:sp>
      <p:sp>
        <p:nvSpPr>
          <p:cNvPr id="8" name="Title 1">
            <a:extLst>
              <a:ext uri="{FF2B5EF4-FFF2-40B4-BE49-F238E27FC236}">
                <a16:creationId xmlns:a16="http://schemas.microsoft.com/office/drawing/2014/main" xmlns="" id="{9AFAF3B2-FA43-4F83-BAD5-CC76F0B3CBC3}"/>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INTRO TO BRAYN CONSULTING</a:t>
            </a:r>
          </a:p>
        </p:txBody>
      </p:sp>
      <p:sp>
        <p:nvSpPr>
          <p:cNvPr id="9" name="Date Placeholder 3">
            <a:extLst>
              <a:ext uri="{FF2B5EF4-FFF2-40B4-BE49-F238E27FC236}">
                <a16:creationId xmlns:a16="http://schemas.microsoft.com/office/drawing/2014/main" xmlns="" id="{9AE37AF8-A498-44C6-BFE6-16AA093C885A}"/>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10" name="Slide Number Placeholder 5">
            <a:extLst>
              <a:ext uri="{FF2B5EF4-FFF2-40B4-BE49-F238E27FC236}">
                <a16:creationId xmlns:a16="http://schemas.microsoft.com/office/drawing/2014/main" xmlns="" id="{0A7A3CD1-D148-47CF-9678-10C16AD41510}"/>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6</a:t>
            </a:fld>
            <a:endParaRPr lang="en-US"/>
          </a:p>
        </p:txBody>
      </p:sp>
      <p:sp>
        <p:nvSpPr>
          <p:cNvPr id="11" name="Footer Placeholder 4">
            <a:extLst>
              <a:ext uri="{FF2B5EF4-FFF2-40B4-BE49-F238E27FC236}">
                <a16:creationId xmlns:a16="http://schemas.microsoft.com/office/drawing/2014/main" xmlns="" id="{BC36047A-64D8-4D57-A086-24B6CCD4093E}"/>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306310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a:extLst>
              <a:ext uri="{FF2B5EF4-FFF2-40B4-BE49-F238E27FC236}">
                <a16:creationId xmlns:a16="http://schemas.microsoft.com/office/drawing/2014/main" xmlns="" id="{D9570064-9120-44A4-BDC9-10D13FD1D5C5}"/>
              </a:ext>
            </a:extLst>
          </p:cNvPr>
          <p:cNvGraphicFramePr>
            <a:graphicFrameLocks/>
          </p:cNvGraphicFramePr>
          <p:nvPr>
            <p:extLst>
              <p:ext uri="{D42A27DB-BD31-4B8C-83A1-F6EECF244321}">
                <p14:modId xmlns:p14="http://schemas.microsoft.com/office/powerpoint/2010/main" xmlns="" val="307022094"/>
              </p:ext>
            </p:extLst>
          </p:nvPr>
        </p:nvGraphicFramePr>
        <p:xfrm>
          <a:off x="628650" y="1825625"/>
          <a:ext cx="7886700" cy="3474720"/>
        </p:xfrm>
        <a:graphic>
          <a:graphicData uri="http://schemas.openxmlformats.org/drawingml/2006/table">
            <a:tbl>
              <a:tblPr firstRow="1" firstCol="1" bandRow="1">
                <a:tableStyleId>{7DF18680-E054-41AD-8BC1-D1AEF772440D}</a:tableStyleId>
              </a:tblPr>
              <a:tblGrid>
                <a:gridCol w="2628900">
                  <a:extLst>
                    <a:ext uri="{9D8B030D-6E8A-4147-A177-3AD203B41FA5}">
                      <a16:colId xmlns:a16="http://schemas.microsoft.com/office/drawing/2014/main" xmlns="" val="3140124505"/>
                    </a:ext>
                  </a:extLst>
                </a:gridCol>
                <a:gridCol w="2628900">
                  <a:extLst>
                    <a:ext uri="{9D8B030D-6E8A-4147-A177-3AD203B41FA5}">
                      <a16:colId xmlns:a16="http://schemas.microsoft.com/office/drawing/2014/main" xmlns="" val="1672354008"/>
                    </a:ext>
                  </a:extLst>
                </a:gridCol>
                <a:gridCol w="2628900">
                  <a:extLst>
                    <a:ext uri="{9D8B030D-6E8A-4147-A177-3AD203B41FA5}">
                      <a16:colId xmlns:a16="http://schemas.microsoft.com/office/drawing/2014/main" xmlns="" val="173252186"/>
                    </a:ext>
                  </a:extLst>
                </a:gridCol>
              </a:tblGrid>
              <a:tr h="822960">
                <a:tc>
                  <a:txBody>
                    <a:bodyPr/>
                    <a:lstStyle/>
                    <a:p>
                      <a:pPr algn="ctr"/>
                      <a:r>
                        <a:rPr lang="en-US" dirty="0"/>
                        <a:t>Tax Incentive</a:t>
                      </a:r>
                    </a:p>
                  </a:txBody>
                  <a:tcPr anchor="ctr"/>
                </a:tc>
                <a:tc>
                  <a:txBody>
                    <a:bodyPr/>
                    <a:lstStyle/>
                    <a:p>
                      <a:pPr algn="ctr"/>
                      <a:r>
                        <a:rPr lang="en-US" dirty="0"/>
                        <a:t>Tax Cuts &amp; Jobs</a:t>
                      </a:r>
                    </a:p>
                    <a:p>
                      <a:pPr algn="ctr"/>
                      <a:r>
                        <a:rPr lang="en-US" dirty="0"/>
                        <a:t>Act of 2017</a:t>
                      </a:r>
                    </a:p>
                  </a:txBody>
                  <a:tcPr anchor="ctr"/>
                </a:tc>
                <a:tc>
                  <a:txBody>
                    <a:bodyPr/>
                    <a:lstStyle/>
                    <a:p>
                      <a:pPr algn="ctr"/>
                      <a:r>
                        <a:rPr lang="en-US" dirty="0"/>
                        <a:t>Bipartisan Budget</a:t>
                      </a:r>
                    </a:p>
                    <a:p>
                      <a:pPr algn="ctr"/>
                      <a:r>
                        <a:rPr lang="en-US" dirty="0"/>
                        <a:t>Act of 2018</a:t>
                      </a:r>
                    </a:p>
                  </a:txBody>
                  <a:tcPr anchor="ctr"/>
                </a:tc>
                <a:extLst>
                  <a:ext uri="{0D108BD9-81ED-4DB2-BD59-A6C34878D82A}">
                    <a16:rowId xmlns:a16="http://schemas.microsoft.com/office/drawing/2014/main" xmlns="" val="2083285902"/>
                  </a:ext>
                </a:extLst>
              </a:tr>
              <a:tr h="822960">
                <a:tc>
                  <a:txBody>
                    <a:bodyPr/>
                    <a:lstStyle/>
                    <a:p>
                      <a:pPr algn="ctr"/>
                      <a:r>
                        <a:rPr lang="en-US" dirty="0"/>
                        <a:t>R&amp;D Tax Credit</a:t>
                      </a:r>
                    </a:p>
                  </a:txBody>
                  <a:tcPr anchor="ctr"/>
                </a:tc>
                <a:tc>
                  <a:txBody>
                    <a:bodyPr/>
                    <a:lstStyle/>
                    <a:p>
                      <a:pPr algn="ctr"/>
                      <a:r>
                        <a:rPr lang="en-US" dirty="0"/>
                        <a:t>Several Related Impacts</a:t>
                      </a:r>
                    </a:p>
                  </a:txBody>
                  <a:tcPr anchor="ctr"/>
                </a:tc>
                <a:tc>
                  <a:txBody>
                    <a:bodyPr/>
                    <a:lstStyle/>
                    <a:p>
                      <a:pPr algn="ctr"/>
                      <a:endParaRPr lang="en-US" dirty="0"/>
                    </a:p>
                  </a:txBody>
                  <a:tcPr anchor="ctr"/>
                </a:tc>
                <a:extLst>
                  <a:ext uri="{0D108BD9-81ED-4DB2-BD59-A6C34878D82A}">
                    <a16:rowId xmlns:a16="http://schemas.microsoft.com/office/drawing/2014/main" xmlns="" val="3675938195"/>
                  </a:ext>
                </a:extLst>
              </a:tr>
              <a:tr h="822960">
                <a:tc>
                  <a:txBody>
                    <a:bodyPr/>
                    <a:lstStyle/>
                    <a:p>
                      <a:pPr algn="ctr"/>
                      <a:r>
                        <a:rPr lang="en-US" dirty="0"/>
                        <a:t>179D Energy Efficient Commercial Building Deduction</a:t>
                      </a:r>
                    </a:p>
                  </a:txBody>
                  <a:tcPr anchor="ctr"/>
                </a:tc>
                <a:tc>
                  <a:txBody>
                    <a:bodyPr/>
                    <a:lstStyle/>
                    <a:p>
                      <a:pPr algn="ctr"/>
                      <a:endParaRPr lang="en-US" dirty="0"/>
                    </a:p>
                  </a:txBody>
                  <a:tcPr anchor="ctr"/>
                </a:tc>
                <a:tc>
                  <a:txBody>
                    <a:bodyPr/>
                    <a:lstStyle/>
                    <a:p>
                      <a:pPr algn="ctr"/>
                      <a:r>
                        <a:rPr lang="en-US" dirty="0"/>
                        <a:t>Extended through 2017</a:t>
                      </a:r>
                    </a:p>
                  </a:txBody>
                  <a:tcPr anchor="ctr"/>
                </a:tc>
                <a:extLst>
                  <a:ext uri="{0D108BD9-81ED-4DB2-BD59-A6C34878D82A}">
                    <a16:rowId xmlns:a16="http://schemas.microsoft.com/office/drawing/2014/main" xmlns="" val="2973928119"/>
                  </a:ext>
                </a:extLst>
              </a:tr>
              <a:tr h="822960">
                <a:tc>
                  <a:txBody>
                    <a:bodyPr/>
                    <a:lstStyle/>
                    <a:p>
                      <a:pPr algn="ctr"/>
                      <a:r>
                        <a:rPr lang="en-US" dirty="0"/>
                        <a:t>199 Domestic Production Activities Deduction</a:t>
                      </a:r>
                    </a:p>
                  </a:txBody>
                  <a:tcPr anchor="ctr"/>
                </a:tc>
                <a:tc>
                  <a:txBody>
                    <a:bodyPr/>
                    <a:lstStyle/>
                    <a:p>
                      <a:pPr algn="ctr"/>
                      <a:r>
                        <a:rPr lang="en-US" dirty="0"/>
                        <a:t>Eliminated after 2017</a:t>
                      </a:r>
                    </a:p>
                  </a:txBody>
                  <a:tcPr anchor="ctr"/>
                </a:tc>
                <a:tc>
                  <a:txBody>
                    <a:bodyPr/>
                    <a:lstStyle/>
                    <a:p>
                      <a:pPr algn="ctr"/>
                      <a:endParaRPr lang="en-US" dirty="0"/>
                    </a:p>
                  </a:txBody>
                  <a:tcPr anchor="ctr"/>
                </a:tc>
                <a:extLst>
                  <a:ext uri="{0D108BD9-81ED-4DB2-BD59-A6C34878D82A}">
                    <a16:rowId xmlns:a16="http://schemas.microsoft.com/office/drawing/2014/main" xmlns="" val="2126442953"/>
                  </a:ext>
                </a:extLst>
              </a:tr>
            </a:tbl>
          </a:graphicData>
        </a:graphic>
      </p:graphicFrame>
      <p:sp>
        <p:nvSpPr>
          <p:cNvPr id="3" name="Title 14">
            <a:extLst>
              <a:ext uri="{FF2B5EF4-FFF2-40B4-BE49-F238E27FC236}">
                <a16:creationId xmlns:a16="http://schemas.microsoft.com/office/drawing/2014/main" xmlns="" id="{E8B7F7D0-D57E-45CC-A0B5-305C387A4E24}"/>
              </a:ext>
            </a:extLst>
          </p:cNvPr>
          <p:cNvSpPr txBox="1">
            <a:spLocks/>
          </p:cNvSpPr>
          <p:nvPr/>
        </p:nvSpPr>
        <p:spPr>
          <a:xfrm>
            <a:off x="628650" y="18255"/>
            <a:ext cx="7886700" cy="1325563"/>
          </a:xfrm>
          <a:prstGeom prst="rect">
            <a:avLst/>
          </a:prstGeom>
        </p:spPr>
        <p:txBody>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sp>
        <p:nvSpPr>
          <p:cNvPr id="4" name="Title 1">
            <a:extLst>
              <a:ext uri="{FF2B5EF4-FFF2-40B4-BE49-F238E27FC236}">
                <a16:creationId xmlns:a16="http://schemas.microsoft.com/office/drawing/2014/main" xmlns="" id="{5B077AD4-D220-47D2-86CF-C96B0CC721AE}"/>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Recent Tax Law Developments</a:t>
            </a:r>
          </a:p>
        </p:txBody>
      </p:sp>
      <p:sp>
        <p:nvSpPr>
          <p:cNvPr id="5" name="Date Placeholder 3">
            <a:extLst>
              <a:ext uri="{FF2B5EF4-FFF2-40B4-BE49-F238E27FC236}">
                <a16:creationId xmlns:a16="http://schemas.microsoft.com/office/drawing/2014/main" xmlns="" id="{2FBDF6CA-3E9B-4385-B2DF-80DDD1790972}"/>
              </a:ext>
            </a:extLst>
          </p:cNvPr>
          <p:cNvSpPr>
            <a:spLocks noGrp="1"/>
          </p:cNvSpPr>
          <p:nvPr>
            <p:ph type="dt" sz="half" idx="10"/>
          </p:nvPr>
        </p:nvSpPr>
        <p:spPr>
          <a:xfrm>
            <a:off x="7205133" y="6041362"/>
            <a:ext cx="911939" cy="365125"/>
          </a:xfrm>
        </p:spPr>
        <p:txBody>
          <a:bodyPr/>
          <a:lstStyle/>
          <a:p>
            <a:fld id="{DE94F1ED-49AD-4B07-B789-B633D4DE2A1E}" type="datetimeFigureOut">
              <a:rPr lang="en-US" smtClean="0"/>
              <a:pPr/>
              <a:t>9/20/2018</a:t>
            </a:fld>
            <a:endParaRPr lang="en-US" dirty="0"/>
          </a:p>
        </p:txBody>
      </p:sp>
      <p:sp>
        <p:nvSpPr>
          <p:cNvPr id="6" name="Slide Number Placeholder 5">
            <a:extLst>
              <a:ext uri="{FF2B5EF4-FFF2-40B4-BE49-F238E27FC236}">
                <a16:creationId xmlns:a16="http://schemas.microsoft.com/office/drawing/2014/main" xmlns="" id="{97B75707-A6C1-4331-B6E3-B5BB1D54FAF9}"/>
              </a:ext>
            </a:extLst>
          </p:cNvPr>
          <p:cNvSpPr>
            <a:spLocks noGrp="1"/>
          </p:cNvSpPr>
          <p:nvPr>
            <p:ph type="sldNum" sz="quarter" idx="12"/>
          </p:nvPr>
        </p:nvSpPr>
        <p:spPr>
          <a:xfrm>
            <a:off x="8590663" y="6041362"/>
            <a:ext cx="683339" cy="365125"/>
          </a:xfrm>
        </p:spPr>
        <p:txBody>
          <a:bodyPr/>
          <a:lstStyle/>
          <a:p>
            <a:fld id="{F23EE79A-924F-4301-8E5E-6489517F5E96}" type="slidenum">
              <a:rPr lang="en-US" smtClean="0"/>
              <a:pPr/>
              <a:t>7</a:t>
            </a:fld>
            <a:endParaRPr lang="en-US"/>
          </a:p>
        </p:txBody>
      </p:sp>
      <p:sp>
        <p:nvSpPr>
          <p:cNvPr id="7" name="Footer Placeholder 4">
            <a:extLst>
              <a:ext uri="{FF2B5EF4-FFF2-40B4-BE49-F238E27FC236}">
                <a16:creationId xmlns:a16="http://schemas.microsoft.com/office/drawing/2014/main" xmlns="" id="{3DFDC276-9CAC-4E2B-9793-CDEE2F6FA18C}"/>
              </a:ext>
            </a:extLst>
          </p:cNvPr>
          <p:cNvSpPr txBox="1">
            <a:spLocks/>
          </p:cNvSpPr>
          <p:nvPr/>
        </p:nvSpPr>
        <p:spPr>
          <a:xfrm>
            <a:off x="677334" y="6041362"/>
            <a:ext cx="629761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©Copyright 2018 BRAYN Consulting LLC</a:t>
            </a:r>
          </a:p>
        </p:txBody>
      </p:sp>
    </p:spTree>
    <p:extLst>
      <p:ext uri="{BB962C8B-B14F-4D97-AF65-F5344CB8AC3E}">
        <p14:creationId xmlns:p14="http://schemas.microsoft.com/office/powerpoint/2010/main" xmlns="" val="3258805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4">
            <a:extLst>
              <a:ext uri="{FF2B5EF4-FFF2-40B4-BE49-F238E27FC236}">
                <a16:creationId xmlns:a16="http://schemas.microsoft.com/office/drawing/2014/main" xmlns="" id="{6F434E34-051D-4F48-A84F-AE97A60EEBCE}"/>
              </a:ext>
            </a:extLst>
          </p:cNvPr>
          <p:cNvSpPr txBox="1">
            <a:spLocks/>
          </p:cNvSpPr>
          <p:nvPr/>
        </p:nvSpPr>
        <p:spPr>
          <a:xfrm>
            <a:off x="340895" y="952499"/>
            <a:ext cx="8229600" cy="484691"/>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75000"/>
              </a:lnSpc>
            </a:pPr>
            <a:endParaRPr lang="en-US" altLang="en-US" sz="3400" b="1" dirty="0">
              <a:solidFill>
                <a:srgbClr val="4E4E4E"/>
              </a:solidFill>
              <a:latin typeface="AvantGarde Bk BT" charset="0"/>
            </a:endParaRPr>
          </a:p>
        </p:txBody>
      </p:sp>
      <p:graphicFrame>
        <p:nvGraphicFramePr>
          <p:cNvPr id="4" name="Content Placeholder 1">
            <a:extLst>
              <a:ext uri="{FF2B5EF4-FFF2-40B4-BE49-F238E27FC236}">
                <a16:creationId xmlns:a16="http://schemas.microsoft.com/office/drawing/2014/main" xmlns="" id="{342173A1-8DFB-4B7D-94CD-127C3A2E17DA}"/>
              </a:ext>
            </a:extLst>
          </p:cNvPr>
          <p:cNvGraphicFramePr>
            <a:graphicFrameLocks/>
          </p:cNvGraphicFramePr>
          <p:nvPr>
            <p:extLst>
              <p:ext uri="{D42A27DB-BD31-4B8C-83A1-F6EECF244321}">
                <p14:modId xmlns:p14="http://schemas.microsoft.com/office/powerpoint/2010/main" xmlns="" val="459897587"/>
              </p:ext>
            </p:extLst>
          </p:nvPr>
        </p:nvGraphicFramePr>
        <p:xfrm>
          <a:off x="177800" y="1418590"/>
          <a:ext cx="8928101" cy="5113550"/>
        </p:xfrm>
        <a:graphic>
          <a:graphicData uri="http://schemas.openxmlformats.org/drawingml/2006/table">
            <a:tbl>
              <a:tblPr firstRow="1" firstCol="1" bandRow="1">
                <a:tableStyleId>{7DF18680-E054-41AD-8BC1-D1AEF772440D}</a:tableStyleId>
              </a:tblPr>
              <a:tblGrid>
                <a:gridCol w="2314693">
                  <a:extLst>
                    <a:ext uri="{9D8B030D-6E8A-4147-A177-3AD203B41FA5}">
                      <a16:colId xmlns:a16="http://schemas.microsoft.com/office/drawing/2014/main" xmlns="" val="20000"/>
                    </a:ext>
                  </a:extLst>
                </a:gridCol>
                <a:gridCol w="3637375">
                  <a:extLst>
                    <a:ext uri="{9D8B030D-6E8A-4147-A177-3AD203B41FA5}">
                      <a16:colId xmlns:a16="http://schemas.microsoft.com/office/drawing/2014/main" xmlns="" val="20001"/>
                    </a:ext>
                  </a:extLst>
                </a:gridCol>
                <a:gridCol w="2976033">
                  <a:extLst>
                    <a:ext uri="{9D8B030D-6E8A-4147-A177-3AD203B41FA5}">
                      <a16:colId xmlns:a16="http://schemas.microsoft.com/office/drawing/2014/main" xmlns="" val="20002"/>
                    </a:ext>
                  </a:extLst>
                </a:gridCol>
              </a:tblGrid>
              <a:tr h="337608">
                <a:tc>
                  <a:txBody>
                    <a:bodyPr/>
                    <a:lstStyle/>
                    <a:p>
                      <a:pPr algn="l"/>
                      <a:endParaRPr lang="en-US" dirty="0">
                        <a:solidFill>
                          <a:srgbClr val="002060"/>
                        </a:solidFill>
                      </a:endParaRPr>
                    </a:p>
                  </a:txBody>
                  <a:tcPr anchor="ctr"/>
                </a:tc>
                <a:tc>
                  <a:txBody>
                    <a:bodyPr/>
                    <a:lstStyle/>
                    <a:p>
                      <a:pPr algn="ctr"/>
                      <a:r>
                        <a:rPr lang="en-US" dirty="0"/>
                        <a:t>Federal</a:t>
                      </a:r>
                      <a:endParaRPr lang="en-US" dirty="0">
                        <a:solidFill>
                          <a:srgbClr val="002060"/>
                        </a:solidFill>
                      </a:endParaRPr>
                    </a:p>
                  </a:txBody>
                  <a:tcPr anchor="ctr"/>
                </a:tc>
                <a:tc>
                  <a:txBody>
                    <a:bodyPr/>
                    <a:lstStyle/>
                    <a:p>
                      <a:pPr algn="ctr"/>
                      <a:r>
                        <a:rPr lang="en-US" dirty="0"/>
                        <a:t>Colorado</a:t>
                      </a:r>
                      <a:endParaRPr lang="en-US" dirty="0">
                        <a:solidFill>
                          <a:srgbClr val="002060"/>
                        </a:solidFill>
                      </a:endParaRPr>
                    </a:p>
                  </a:txBody>
                  <a:tcPr anchor="ctr"/>
                </a:tc>
                <a:extLst>
                  <a:ext uri="{0D108BD9-81ED-4DB2-BD59-A6C34878D82A}">
                    <a16:rowId xmlns:a16="http://schemas.microsoft.com/office/drawing/2014/main" xmlns="" val="10000"/>
                  </a:ext>
                </a:extLst>
              </a:tr>
              <a:tr h="590815">
                <a:tc>
                  <a:txBody>
                    <a:bodyPr/>
                    <a:lstStyle/>
                    <a:p>
                      <a:pPr algn="l"/>
                      <a:r>
                        <a:rPr lang="en-US" dirty="0"/>
                        <a:t>Years</a:t>
                      </a:r>
                      <a:endParaRPr lang="en-US" dirty="0">
                        <a:solidFill>
                          <a:srgbClr val="002060"/>
                        </a:solidFill>
                      </a:endParaRPr>
                    </a:p>
                  </a:txBody>
                  <a:tcPr anchor="ctr"/>
                </a:tc>
                <a:tc>
                  <a:txBody>
                    <a:bodyPr/>
                    <a:lstStyle/>
                    <a:p>
                      <a:r>
                        <a:rPr lang="en-US" b="1" i="1" u="none" dirty="0">
                          <a:solidFill>
                            <a:srgbClr val="000099"/>
                          </a:solidFill>
                        </a:rPr>
                        <a:t>Permanent!</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Precertification starting 2012</a:t>
                      </a:r>
                    </a:p>
                  </a:txBody>
                  <a:tcPr anchor="ctr"/>
                </a:tc>
                <a:extLst>
                  <a:ext uri="{0D108BD9-81ED-4DB2-BD59-A6C34878D82A}">
                    <a16:rowId xmlns:a16="http://schemas.microsoft.com/office/drawing/2014/main" xmlns="" val="10001"/>
                  </a:ext>
                </a:extLst>
              </a:tr>
              <a:tr h="590815">
                <a:tc>
                  <a:txBody>
                    <a:bodyPr/>
                    <a:lstStyle/>
                    <a:p>
                      <a:pPr algn="l"/>
                      <a:r>
                        <a:rPr lang="en-US" dirty="0"/>
                        <a:t>Qualification</a:t>
                      </a:r>
                      <a:endParaRPr lang="en-US" dirty="0">
                        <a:solidFill>
                          <a:srgbClr val="002060"/>
                        </a:solidFill>
                      </a:endParaRPr>
                    </a:p>
                  </a:txBody>
                  <a:tcPr anchor="ctr"/>
                </a:tc>
                <a:tc>
                  <a:txBody>
                    <a:bodyPr/>
                    <a:lstStyle/>
                    <a:p>
                      <a:r>
                        <a:rPr lang="en-US" dirty="0"/>
                        <a:t>Qualified Research = 4-Part Test</a:t>
                      </a:r>
                    </a:p>
                  </a:txBody>
                  <a:tcPr anchor="ctr"/>
                </a:tc>
                <a:tc>
                  <a:txBody>
                    <a:bodyPr/>
                    <a:lstStyle/>
                    <a:p>
                      <a:r>
                        <a:rPr lang="en-US" dirty="0"/>
                        <a:t>CO Enterprise Zone</a:t>
                      </a:r>
                    </a:p>
                  </a:txBody>
                  <a:tcPr anchor="ctr"/>
                </a:tc>
                <a:extLst>
                  <a:ext uri="{0D108BD9-81ED-4DB2-BD59-A6C34878D82A}">
                    <a16:rowId xmlns:a16="http://schemas.microsoft.com/office/drawing/2014/main" xmlns="" val="10002"/>
                  </a:ext>
                </a:extLst>
              </a:tr>
              <a:tr h="1266031">
                <a:tc>
                  <a:txBody>
                    <a:bodyPr/>
                    <a:lstStyle/>
                    <a:p>
                      <a:pPr algn="l"/>
                      <a:r>
                        <a:rPr lang="en-US" dirty="0"/>
                        <a:t>Eligible Qualified Research Expenses (QREs)</a:t>
                      </a:r>
                      <a:endParaRPr lang="en-US" dirty="0">
                        <a:solidFill>
                          <a:srgbClr val="002060"/>
                        </a:solidFill>
                      </a:endParaRPr>
                    </a:p>
                  </a:txBody>
                  <a:tcPr anchor="ctr"/>
                </a:tc>
                <a:tc gridSpan="2">
                  <a:txBody>
                    <a:bodyPr/>
                    <a:lstStyle/>
                    <a:p>
                      <a:r>
                        <a:rPr lang="en-US" dirty="0"/>
                        <a:t>Wages,</a:t>
                      </a:r>
                    </a:p>
                    <a:p>
                      <a:r>
                        <a:rPr lang="en-US" dirty="0"/>
                        <a:t>      </a:t>
                      </a:r>
                      <a:r>
                        <a:rPr lang="en-US" sz="1200" i="1" dirty="0"/>
                        <a:t>W-2 Box 1 Wages and SE Earnings for Partnerships</a:t>
                      </a:r>
                    </a:p>
                    <a:p>
                      <a:r>
                        <a:rPr lang="en-US" sz="1200" i="1" dirty="0"/>
                        <a:t>       Direct Support/Supervision of R&amp;D also eligible</a:t>
                      </a:r>
                    </a:p>
                    <a:p>
                      <a:r>
                        <a:rPr lang="en-US" dirty="0"/>
                        <a:t>Supplies, and</a:t>
                      </a:r>
                    </a:p>
                    <a:p>
                      <a:r>
                        <a:rPr lang="en-US" dirty="0"/>
                        <a:t>Contract Research Expenses</a:t>
                      </a:r>
                    </a:p>
                  </a:txBody>
                  <a:tcPr anchor="ctr"/>
                </a:tc>
                <a:tc hMerge="1">
                  <a:txBody>
                    <a:bodyPr/>
                    <a:lstStyle/>
                    <a:p>
                      <a:endParaRPr lang="en-US" dirty="0"/>
                    </a:p>
                  </a:txBody>
                  <a:tcPr/>
                </a:tc>
                <a:extLst>
                  <a:ext uri="{0D108BD9-81ED-4DB2-BD59-A6C34878D82A}">
                    <a16:rowId xmlns:a16="http://schemas.microsoft.com/office/drawing/2014/main" xmlns="" val="10003"/>
                  </a:ext>
                </a:extLst>
              </a:tr>
              <a:tr h="590815">
                <a:tc>
                  <a:txBody>
                    <a:bodyPr/>
                    <a:lstStyle/>
                    <a:p>
                      <a:pPr algn="l"/>
                      <a:r>
                        <a:rPr lang="en-US" dirty="0"/>
                        <a:t>Approximate Effective</a:t>
                      </a:r>
                      <a:r>
                        <a:rPr lang="en-US" baseline="0" dirty="0"/>
                        <a:t> Net Credit</a:t>
                      </a:r>
                      <a:endParaRPr lang="en-US" dirty="0">
                        <a:solidFill>
                          <a:srgbClr val="002060"/>
                        </a:solidFill>
                      </a:endParaRPr>
                    </a:p>
                  </a:txBody>
                  <a:tcPr anchor="ctr"/>
                </a:tc>
                <a:tc>
                  <a:txBody>
                    <a:bodyPr/>
                    <a:lstStyle/>
                    <a:p>
                      <a:r>
                        <a:rPr lang="en-US" dirty="0"/>
                        <a:t>4% to 7% of</a:t>
                      </a:r>
                    </a:p>
                    <a:p>
                      <a:r>
                        <a:rPr lang="en-US" dirty="0"/>
                        <a:t>US-QREs</a:t>
                      </a:r>
                    </a:p>
                  </a:txBody>
                  <a:tcPr anchor="ctr"/>
                </a:tc>
                <a:tc>
                  <a:txBody>
                    <a:bodyPr/>
                    <a:lstStyle/>
                    <a:p>
                      <a:r>
                        <a:rPr lang="en-US" sz="1800" dirty="0"/>
                        <a:t>1% to 3%</a:t>
                      </a:r>
                      <a:r>
                        <a:rPr lang="en-US" sz="1800" baseline="0" dirty="0"/>
                        <a:t> of</a:t>
                      </a:r>
                    </a:p>
                    <a:p>
                      <a:r>
                        <a:rPr lang="en-US" sz="1800" baseline="0" dirty="0"/>
                        <a:t>CO-QREs</a:t>
                      </a:r>
                      <a:endParaRPr lang="en-US" dirty="0"/>
                    </a:p>
                  </a:txBody>
                  <a:tcPr anchor="ctr"/>
                </a:tc>
                <a:extLst>
                  <a:ext uri="{0D108BD9-81ED-4DB2-BD59-A6C34878D82A}">
                    <a16:rowId xmlns:a16="http://schemas.microsoft.com/office/drawing/2014/main" xmlns="" val="10004"/>
                  </a:ext>
                </a:extLst>
              </a:tr>
              <a:tr h="590815">
                <a:tc>
                  <a:txBody>
                    <a:bodyPr/>
                    <a:lstStyle/>
                    <a:p>
                      <a:pPr algn="l"/>
                      <a:r>
                        <a:rPr lang="en-US" dirty="0"/>
                        <a:t>Utilization</a:t>
                      </a:r>
                      <a:endParaRPr lang="en-US" dirty="0">
                        <a:solidFill>
                          <a:srgbClr val="00206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Generally, RTL</a:t>
                      </a:r>
                      <a:r>
                        <a:rPr lang="en-US" sz="1800" baseline="0" dirty="0"/>
                        <a:t> minus TMT</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1" i="1" baseline="0" dirty="0">
                          <a:solidFill>
                            <a:srgbClr val="000099"/>
                          </a:solidFill>
                        </a:rPr>
                        <a:t>Exceptions for small businesses</a:t>
                      </a:r>
                    </a:p>
                  </a:txBody>
                  <a:tcPr anchor="ctr"/>
                </a:tc>
                <a:tc>
                  <a:txBody>
                    <a:bodyPr/>
                    <a:lstStyle/>
                    <a:p>
                      <a:r>
                        <a:rPr lang="en-US" dirty="0"/>
                        <a:t>25% Credit allowable per year</a:t>
                      </a:r>
                    </a:p>
                  </a:txBody>
                  <a:tcPr anchor="ctr"/>
                </a:tc>
                <a:extLst>
                  <a:ext uri="{0D108BD9-81ED-4DB2-BD59-A6C34878D82A}">
                    <a16:rowId xmlns:a16="http://schemas.microsoft.com/office/drawing/2014/main" xmlns="" val="10005"/>
                  </a:ext>
                </a:extLst>
              </a:tr>
              <a:tr h="590815">
                <a:tc>
                  <a:txBody>
                    <a:bodyPr/>
                    <a:lstStyle/>
                    <a:p>
                      <a:pPr algn="l"/>
                      <a:r>
                        <a:rPr lang="en-US" dirty="0"/>
                        <a:t>Carryovers</a:t>
                      </a:r>
                      <a:endParaRPr lang="en-US" dirty="0">
                        <a:solidFill>
                          <a:srgbClr val="00206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Back 1 year &amp; Forward = 20 years</a:t>
                      </a:r>
                    </a:p>
                  </a:txBody>
                  <a:tcPr anchor="ctr"/>
                </a:tc>
                <a:tc>
                  <a:txBody>
                    <a:bodyPr/>
                    <a:lstStyle/>
                    <a:p>
                      <a:r>
                        <a:rPr lang="en-US" dirty="0"/>
                        <a:t>Unlimited Carryforward</a:t>
                      </a:r>
                    </a:p>
                  </a:txBody>
                  <a:tcPr anchor="ctr"/>
                </a:tc>
                <a:extLst>
                  <a:ext uri="{0D108BD9-81ED-4DB2-BD59-A6C34878D82A}">
                    <a16:rowId xmlns:a16="http://schemas.microsoft.com/office/drawing/2014/main" xmlns="" val="10006"/>
                  </a:ext>
                </a:extLst>
              </a:tr>
            </a:tbl>
          </a:graphicData>
        </a:graphic>
      </p:graphicFrame>
      <p:pic>
        <p:nvPicPr>
          <p:cNvPr id="5" name="Picture 4">
            <a:extLst>
              <a:ext uri="{FF2B5EF4-FFF2-40B4-BE49-F238E27FC236}">
                <a16:creationId xmlns:a16="http://schemas.microsoft.com/office/drawing/2014/main" xmlns="" id="{4BBFDFFC-822B-4D18-A503-7B327D539F96}"/>
              </a:ext>
            </a:extLst>
          </p:cNvPr>
          <p:cNvPicPr>
            <a:picLocks noChangeAspect="1"/>
          </p:cNvPicPr>
          <p:nvPr/>
        </p:nvPicPr>
        <p:blipFill rotWithShape="1">
          <a:blip r:embed="rId2" cstate="print"/>
          <a:srcRect l="16041" t="37408" r="65209" b="9952"/>
          <a:stretch/>
        </p:blipFill>
        <p:spPr>
          <a:xfrm>
            <a:off x="9247755" y="1583159"/>
            <a:ext cx="2766445" cy="2184399"/>
          </a:xfrm>
          <a:prstGeom prst="rect">
            <a:avLst/>
          </a:prstGeom>
        </p:spPr>
      </p:pic>
      <p:pic>
        <p:nvPicPr>
          <p:cNvPr id="6" name="Picture 5">
            <a:extLst>
              <a:ext uri="{FF2B5EF4-FFF2-40B4-BE49-F238E27FC236}">
                <a16:creationId xmlns:a16="http://schemas.microsoft.com/office/drawing/2014/main" xmlns="" id="{51ED53BA-5B02-4BF8-AD81-19143DFE0B86}"/>
              </a:ext>
            </a:extLst>
          </p:cNvPr>
          <p:cNvPicPr>
            <a:picLocks noChangeAspect="1"/>
          </p:cNvPicPr>
          <p:nvPr/>
        </p:nvPicPr>
        <p:blipFill rotWithShape="1">
          <a:blip r:embed="rId3" cstate="print"/>
          <a:srcRect l="16035" t="37408" r="65104" b="9630"/>
          <a:stretch/>
        </p:blipFill>
        <p:spPr>
          <a:xfrm>
            <a:off x="9248433" y="4093741"/>
            <a:ext cx="2765767" cy="2184399"/>
          </a:xfrm>
          <a:prstGeom prst="rect">
            <a:avLst/>
          </a:prstGeom>
        </p:spPr>
      </p:pic>
      <p:sp>
        <p:nvSpPr>
          <p:cNvPr id="7" name="Title 1">
            <a:extLst>
              <a:ext uri="{FF2B5EF4-FFF2-40B4-BE49-F238E27FC236}">
                <a16:creationId xmlns:a16="http://schemas.microsoft.com/office/drawing/2014/main" xmlns="" id="{8F21D422-BB8D-4569-AE0A-BB042B5C0A19}"/>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R&amp;D TAX CREDIT BASICS</a:t>
            </a:r>
          </a:p>
        </p:txBody>
      </p:sp>
    </p:spTree>
    <p:extLst>
      <p:ext uri="{BB962C8B-B14F-4D97-AF65-F5344CB8AC3E}">
        <p14:creationId xmlns:p14="http://schemas.microsoft.com/office/powerpoint/2010/main" xmlns="" val="739383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4">
            <a:extLst>
              <a:ext uri="{FF2B5EF4-FFF2-40B4-BE49-F238E27FC236}">
                <a16:creationId xmlns:a16="http://schemas.microsoft.com/office/drawing/2014/main" xmlns="" id="{EE6DAC3E-903B-4C17-AB14-6A9A549D2C4C}"/>
              </a:ext>
            </a:extLst>
          </p:cNvPr>
          <p:cNvSpPr txBox="1">
            <a:spLocks/>
          </p:cNvSpPr>
          <p:nvPr/>
        </p:nvSpPr>
        <p:spPr>
          <a:xfrm>
            <a:off x="628650" y="22749"/>
            <a:ext cx="7886700" cy="1325563"/>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dirty="0"/>
          </a:p>
        </p:txBody>
      </p:sp>
      <p:graphicFrame>
        <p:nvGraphicFramePr>
          <p:cNvPr id="3" name="Content Placeholder 1">
            <a:extLst>
              <a:ext uri="{FF2B5EF4-FFF2-40B4-BE49-F238E27FC236}">
                <a16:creationId xmlns:a16="http://schemas.microsoft.com/office/drawing/2014/main" xmlns="" id="{FCCCE6C9-3342-4EBD-BAA3-C4817D87F3AD}"/>
              </a:ext>
            </a:extLst>
          </p:cNvPr>
          <p:cNvGraphicFramePr>
            <a:graphicFrameLocks/>
          </p:cNvGraphicFramePr>
          <p:nvPr>
            <p:extLst>
              <p:ext uri="{D42A27DB-BD31-4B8C-83A1-F6EECF244321}">
                <p14:modId xmlns:p14="http://schemas.microsoft.com/office/powerpoint/2010/main" xmlns="" val="3510453093"/>
              </p:ext>
            </p:extLst>
          </p:nvPr>
        </p:nvGraphicFramePr>
        <p:xfrm>
          <a:off x="457200" y="1600200"/>
          <a:ext cx="8596668" cy="4729480"/>
        </p:xfrm>
        <a:graphic>
          <a:graphicData uri="http://schemas.openxmlformats.org/drawingml/2006/table">
            <a:tbl>
              <a:tblPr firstRow="1" firstCol="1" bandRow="1">
                <a:tableStyleId>{7DF18680-E054-41AD-8BC1-D1AEF772440D}</a:tableStyleId>
              </a:tblPr>
              <a:tblGrid>
                <a:gridCol w="1432778">
                  <a:extLst>
                    <a:ext uri="{9D8B030D-6E8A-4147-A177-3AD203B41FA5}">
                      <a16:colId xmlns:a16="http://schemas.microsoft.com/office/drawing/2014/main" xmlns="" val="752888092"/>
                    </a:ext>
                  </a:extLst>
                </a:gridCol>
                <a:gridCol w="1432778">
                  <a:extLst>
                    <a:ext uri="{9D8B030D-6E8A-4147-A177-3AD203B41FA5}">
                      <a16:colId xmlns:a16="http://schemas.microsoft.com/office/drawing/2014/main" xmlns="" val="1440413633"/>
                    </a:ext>
                  </a:extLst>
                </a:gridCol>
                <a:gridCol w="1432778">
                  <a:extLst>
                    <a:ext uri="{9D8B030D-6E8A-4147-A177-3AD203B41FA5}">
                      <a16:colId xmlns:a16="http://schemas.microsoft.com/office/drawing/2014/main" xmlns="" val="495172375"/>
                    </a:ext>
                  </a:extLst>
                </a:gridCol>
                <a:gridCol w="1432778">
                  <a:extLst>
                    <a:ext uri="{9D8B030D-6E8A-4147-A177-3AD203B41FA5}">
                      <a16:colId xmlns:a16="http://schemas.microsoft.com/office/drawing/2014/main" xmlns="" val="1528381380"/>
                    </a:ext>
                  </a:extLst>
                </a:gridCol>
                <a:gridCol w="1432778">
                  <a:extLst>
                    <a:ext uri="{9D8B030D-6E8A-4147-A177-3AD203B41FA5}">
                      <a16:colId xmlns:a16="http://schemas.microsoft.com/office/drawing/2014/main" xmlns="" val="2128633667"/>
                    </a:ext>
                  </a:extLst>
                </a:gridCol>
                <a:gridCol w="1432778">
                  <a:extLst>
                    <a:ext uri="{9D8B030D-6E8A-4147-A177-3AD203B41FA5}">
                      <a16:colId xmlns:a16="http://schemas.microsoft.com/office/drawing/2014/main" xmlns="" val="1204958768"/>
                    </a:ext>
                  </a:extLst>
                </a:gridCol>
              </a:tblGrid>
              <a:tr h="723705">
                <a:tc>
                  <a:txBody>
                    <a:bodyPr/>
                    <a:lstStyle/>
                    <a:p>
                      <a:pPr algn="ctr"/>
                      <a:r>
                        <a:rPr lang="en-US" sz="1400" dirty="0"/>
                        <a:t>Rule/Election</a:t>
                      </a:r>
                    </a:p>
                  </a:txBody>
                  <a:tcPr anchor="ctr"/>
                </a:tc>
                <a:tc>
                  <a:txBody>
                    <a:bodyPr/>
                    <a:lstStyle/>
                    <a:p>
                      <a:pPr algn="ctr"/>
                      <a:r>
                        <a:rPr lang="en-US" sz="1400" dirty="0"/>
                        <a:t>Year(s)</a:t>
                      </a:r>
                    </a:p>
                  </a:txBody>
                  <a:tcPr anchor="ctr"/>
                </a:tc>
                <a:tc>
                  <a:txBody>
                    <a:bodyPr/>
                    <a:lstStyle/>
                    <a:p>
                      <a:pPr algn="ctr"/>
                      <a:r>
                        <a:rPr lang="en-US" sz="1400" dirty="0"/>
                        <a:t>Utilization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Gross Revenue Requirement</a:t>
                      </a:r>
                    </a:p>
                  </a:txBody>
                  <a:tcPr anchor="ctr"/>
                </a:tc>
                <a:tc>
                  <a:txBody>
                    <a:bodyPr/>
                    <a:lstStyle/>
                    <a:p>
                      <a:pPr algn="ctr"/>
                      <a:r>
                        <a:rPr lang="en-US" sz="1400" dirty="0"/>
                        <a:t>Entity Types</a:t>
                      </a:r>
                    </a:p>
                  </a:txBody>
                  <a:tcPr anchor="ctr"/>
                </a:tc>
                <a:tc>
                  <a:txBody>
                    <a:bodyPr/>
                    <a:lstStyle/>
                    <a:p>
                      <a:pPr algn="ctr"/>
                      <a:r>
                        <a:rPr lang="en-US" sz="1400" dirty="0"/>
                        <a:t>Years Limit</a:t>
                      </a:r>
                    </a:p>
                  </a:txBody>
                  <a:tcPr anchor="ctr"/>
                </a:tc>
                <a:extLst>
                  <a:ext uri="{0D108BD9-81ED-4DB2-BD59-A6C34878D82A}">
                    <a16:rowId xmlns:a16="http://schemas.microsoft.com/office/drawing/2014/main" xmlns="" val="1654700272"/>
                  </a:ext>
                </a:extLst>
              </a:tr>
              <a:tr h="1176020">
                <a:tc>
                  <a:txBody>
                    <a:bodyPr/>
                    <a:lstStyle/>
                    <a:p>
                      <a:pPr algn="ctr"/>
                      <a:r>
                        <a:rPr lang="en-US" sz="1400" dirty="0"/>
                        <a:t>General</a:t>
                      </a:r>
                    </a:p>
                  </a:txBody>
                  <a:tcPr anchor="ctr"/>
                </a:tc>
                <a:tc>
                  <a:txBody>
                    <a:bodyPr/>
                    <a:lstStyle/>
                    <a:p>
                      <a:pPr algn="ctr"/>
                      <a:r>
                        <a:rPr lang="en-US" sz="1200" dirty="0"/>
                        <a:t>All</a:t>
                      </a:r>
                    </a:p>
                  </a:txBody>
                  <a:tcPr anchor="ctr"/>
                </a:tc>
                <a:tc>
                  <a:txBody>
                    <a:bodyPr/>
                    <a:lstStyle/>
                    <a:p>
                      <a:pPr algn="ctr"/>
                      <a:r>
                        <a:rPr lang="en-US" sz="1200" dirty="0"/>
                        <a:t>AMT Limit = Regular Tax Liability exceeding Tentative Minimum Tax </a:t>
                      </a:r>
                    </a:p>
                  </a:txBody>
                  <a:tcPr anchor="ctr"/>
                </a:tc>
                <a:tc>
                  <a:txBody>
                    <a:bodyPr/>
                    <a:lstStyle/>
                    <a:p>
                      <a:pPr algn="ctr"/>
                      <a:r>
                        <a:rPr lang="en-US" sz="1200" dirty="0"/>
                        <a:t>N/A</a:t>
                      </a:r>
                    </a:p>
                  </a:txBody>
                  <a:tcPr anchor="ctr"/>
                </a:tc>
                <a:tc>
                  <a:txBody>
                    <a:bodyPr/>
                    <a:lstStyle/>
                    <a:p>
                      <a:pPr algn="ctr"/>
                      <a:r>
                        <a:rPr lang="en-US" sz="1200" dirty="0"/>
                        <a:t>All</a:t>
                      </a:r>
                    </a:p>
                  </a:txBody>
                  <a:tcPr anchor="ctr"/>
                </a:tc>
                <a:tc>
                  <a:txBody>
                    <a:bodyPr/>
                    <a:lstStyle/>
                    <a:p>
                      <a:pPr algn="ctr"/>
                      <a:r>
                        <a:rPr lang="en-US" sz="1200" dirty="0"/>
                        <a:t>N/A</a:t>
                      </a:r>
                    </a:p>
                  </a:txBody>
                  <a:tcPr anchor="ctr"/>
                </a:tc>
                <a:extLst>
                  <a:ext uri="{0D108BD9-81ED-4DB2-BD59-A6C34878D82A}">
                    <a16:rowId xmlns:a16="http://schemas.microsoft.com/office/drawing/2014/main" xmlns="" val="1981510029"/>
                  </a:ext>
                </a:extLst>
              </a:tr>
              <a:tr h="1176020">
                <a:tc>
                  <a:txBody>
                    <a:bodyPr/>
                    <a:lstStyle/>
                    <a:p>
                      <a:pPr algn="ctr"/>
                      <a:r>
                        <a:rPr lang="en-US" sz="1400" dirty="0"/>
                        <a:t>Eligible Small Business (ESB)</a:t>
                      </a:r>
                    </a:p>
                  </a:txBody>
                  <a:tcPr anchor="ctr"/>
                </a:tc>
                <a:tc>
                  <a:txBody>
                    <a:bodyPr/>
                    <a:lstStyle/>
                    <a:p>
                      <a:pPr algn="ctr"/>
                      <a:r>
                        <a:rPr lang="en-US" sz="1200" dirty="0"/>
                        <a:t>Tax Years 2010 &amp; 2016 forward</a:t>
                      </a:r>
                    </a:p>
                  </a:txBody>
                  <a:tcPr anchor="ctr"/>
                </a:tc>
                <a:tc>
                  <a:txBody>
                    <a:bodyPr/>
                    <a:lstStyle/>
                    <a:p>
                      <a:pPr algn="ctr"/>
                      <a:r>
                        <a:rPr lang="en-US" sz="1200" dirty="0"/>
                        <a:t>No AMT Limit = Regular Tax Liability exceeding 25% of the tax that exceeds $25K</a:t>
                      </a:r>
                    </a:p>
                  </a:txBody>
                  <a:tcPr anchor="ctr"/>
                </a:tc>
                <a:tc>
                  <a:txBody>
                    <a:bodyPr/>
                    <a:lstStyle/>
                    <a:p>
                      <a:pPr algn="ctr"/>
                      <a:r>
                        <a:rPr lang="en-US" sz="1200" dirty="0"/>
                        <a:t>Less than $50 MM in prior year 3 AGR</a:t>
                      </a:r>
                    </a:p>
                  </a:txBody>
                  <a:tcPr anchor="ctr"/>
                </a:tc>
                <a:tc>
                  <a:txBody>
                    <a:bodyPr/>
                    <a:lstStyle/>
                    <a:p>
                      <a:pPr marL="0" marR="0" algn="ctr">
                        <a:spcBef>
                          <a:spcPts val="0"/>
                        </a:spcBef>
                        <a:spcAft>
                          <a:spcPts val="0"/>
                        </a:spcAft>
                      </a:pPr>
                      <a:r>
                        <a:rPr lang="en-US" sz="1200" dirty="0">
                          <a:effectLst/>
                        </a:rPr>
                        <a:t>Privately-held businesses</a:t>
                      </a:r>
                      <a:endParaRPr lang="en-US" sz="1200" dirty="0">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rPr>
                        <a:t>None, so long as other requirements are met per year</a:t>
                      </a:r>
                      <a:endParaRPr lang="en-US" sz="1200" dirty="0">
                        <a:effectLst/>
                        <a:latin typeface="Calibri" panose="020F050202020403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xmlns="" val="129310329"/>
                  </a:ext>
                </a:extLst>
              </a:tr>
              <a:tr h="1628335">
                <a:tc>
                  <a:txBody>
                    <a:bodyPr/>
                    <a:lstStyle/>
                    <a:p>
                      <a:pPr algn="ctr"/>
                      <a:r>
                        <a:rPr lang="en-US" sz="1400" kern="1200" dirty="0">
                          <a:effectLst/>
                        </a:rPr>
                        <a:t>Qualified Small Business (QSB)</a:t>
                      </a:r>
                      <a:endParaRPr lang="en-US" sz="1400" dirty="0"/>
                    </a:p>
                  </a:txBody>
                  <a:tcPr anchor="ctr"/>
                </a:tc>
                <a:tc>
                  <a:txBody>
                    <a:bodyPr/>
                    <a:lstStyle/>
                    <a:p>
                      <a:pPr algn="ctr"/>
                      <a:r>
                        <a:rPr lang="en-US" sz="1200" dirty="0"/>
                        <a:t>Tax Years 2016 forward</a:t>
                      </a:r>
                    </a:p>
                  </a:txBody>
                  <a:tcPr anchor="ctr"/>
                </a:tc>
                <a:tc>
                  <a:txBody>
                    <a:bodyPr/>
                    <a:lstStyle/>
                    <a:p>
                      <a:pPr marL="0" marR="0" algn="ctr">
                        <a:spcBef>
                          <a:spcPts val="0"/>
                        </a:spcBef>
                        <a:spcAft>
                          <a:spcPts val="0"/>
                        </a:spcAft>
                      </a:pPr>
                      <a:r>
                        <a:rPr lang="en-US" sz="1200" dirty="0">
                          <a:effectLst/>
                        </a:rPr>
                        <a:t>Can choose to offset up to $250K in employer-portion of SS-FICA payroll tax.  Any remaining subject to General and ESB rules above.</a:t>
                      </a:r>
                      <a:endParaRPr lang="en-US" sz="1200" dirty="0">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rPr>
                        <a:t>Less than $5MM in credit year GR, AND no GRs before the 5-year tax year window ending with the credit year</a:t>
                      </a:r>
                      <a:endParaRPr lang="en-US" sz="1200" dirty="0">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rPr>
                        <a:t>Companies not exempt from taxation under IRC Section 501</a:t>
                      </a:r>
                      <a:endParaRPr lang="en-US" sz="1200" dirty="0">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dirty="0">
                          <a:effectLst/>
                        </a:rPr>
                        <a:t>No more than 5 years, and all other requirements must be met for each year</a:t>
                      </a:r>
                      <a:endParaRPr lang="en-US" sz="1200" dirty="0">
                        <a:effectLst/>
                        <a:latin typeface="Calibri" panose="020F050202020403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xmlns="" val="1501212377"/>
                  </a:ext>
                </a:extLst>
              </a:tr>
            </a:tbl>
          </a:graphicData>
        </a:graphic>
      </p:graphicFrame>
      <p:sp>
        <p:nvSpPr>
          <p:cNvPr id="4" name="Title 1">
            <a:extLst>
              <a:ext uri="{FF2B5EF4-FFF2-40B4-BE49-F238E27FC236}">
                <a16:creationId xmlns:a16="http://schemas.microsoft.com/office/drawing/2014/main" xmlns="" id="{09AB6336-762C-4DBB-82B7-1C0453B0642C}"/>
              </a:ext>
            </a:extLst>
          </p:cNvPr>
          <p:cNvSpPr txBox="1">
            <a:spLocks/>
          </p:cNvSpPr>
          <p:nvPr/>
        </p:nvSpPr>
        <p:spPr>
          <a:xfrm>
            <a:off x="677334" y="609600"/>
            <a:ext cx="8596668" cy="132080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a:t>Federal Credit Utilization</a:t>
            </a:r>
          </a:p>
        </p:txBody>
      </p:sp>
    </p:spTree>
    <p:extLst>
      <p:ext uri="{BB962C8B-B14F-4D97-AF65-F5344CB8AC3E}">
        <p14:creationId xmlns:p14="http://schemas.microsoft.com/office/powerpoint/2010/main" xmlns="" val="328872181"/>
      </p:ext>
    </p:extLst>
  </p:cSld>
  <p:clrMapOvr>
    <a:masterClrMapping/>
  </p:clrMapOvr>
</p:sld>
</file>

<file path=ppt/theme/theme1.xml><?xml version="1.0" encoding="utf-8"?>
<a:theme xmlns:a="http://schemas.openxmlformats.org/drawingml/2006/main" name="Facet">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10468</TotalTime>
  <Words>1437</Words>
  <Application>Microsoft Office PowerPoint</Application>
  <PresentationFormat>Custom</PresentationFormat>
  <Paragraphs>373</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Facet</vt:lpstr>
      <vt:lpstr>CFMA Rocky Mountain</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CPE Code Word – “spin”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CFMA Rocky Mountain</dc:title>
  <dc:creator>Monica DiLorenzo</dc:creator>
  <cp:lastModifiedBy>Jeremiah Wolcott</cp:lastModifiedBy>
  <cp:revision>27</cp:revision>
  <dcterms:created xsi:type="dcterms:W3CDTF">2018-08-30T16:47:21Z</dcterms:created>
  <dcterms:modified xsi:type="dcterms:W3CDTF">2018-09-20T06:42:12Z</dcterms:modified>
</cp:coreProperties>
</file>