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5143500" type="screen16x9"/>
  <p:notesSz cx="6858000" cy="9144000"/>
  <p:embeddedFontLst>
    <p:embeddedFont>
      <p:font typeface="Roboto Slab" charset="0"/>
      <p:regular r:id="rId26"/>
      <p:bold r:id="rId27"/>
    </p:embeddedFont>
    <p:embeddedFont>
      <p:font typeface="Roboto" charset="0"/>
      <p:regular r:id="rId28"/>
      <p:bold r:id="rId29"/>
      <p:italic r:id="rId30"/>
      <p:boldItalic r:id="rId31"/>
    </p:embeddedFont>
    <p:embeddedFont>
      <p:font typeface="Open Sans"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1" d="100"/>
          <a:sy n="91" d="100"/>
        </p:scale>
        <p:origin x="-786" y="-96"/>
      </p:cViewPr>
      <p:guideLst>
        <p:guide orient="horz" pos="162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hrdive.com/news/few-employers-altered-sexual-harassment-prevention-efforts-after-metoo-wo/523497/"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nsvrc.org/sites/default/files/publications_nsvrc_overview_sexual-violence-workplace.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4298cffedc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4298cffedc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427e2c4f6a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427e2c4f6a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SzPts val="1100"/>
              <a:buChar char="-"/>
            </a:pPr>
            <a:r>
              <a:rPr lang="en"/>
              <a:t>But before I move on from this survey - I have to share one more thing. And this is the how we found this study. My business partner and I do a LOT of research around court cases, stories, and studies involving harassment, and we kept finding one particular behavior that we were shocked to hear about over and over again. And they happened to address it in this study. So… here you go… As a reminder, the question the Barna study asked, was essentially, “does THIS particular behavior count as harassment.” And here’s the phrase. Actually, it was TWO phrases. Two separate questions and they got the EXACT same results. The first one is… “Someone touching themselves intentionally/masturbating.” The second phrase is “Having someone flash/expose themselves to you.” 89% of women said this is harassment, yet only 76% of men said it was. That means that TWENTY FOUR percent of men answered this is not harassment! TWENTY FOUR! ONE IN FOUR MEN ANSWERED EXPOSING THEMSELVES OR MASTURBATING IN FRONT OF SOMEONE IS NOT SEXUAL HARASSMENT!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427e2c4f6a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427e2c4f6a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b="1"/>
              <a:t>A Little About Me</a:t>
            </a:r>
            <a:endParaRPr b="1"/>
          </a:p>
          <a:p>
            <a:pPr marL="457200" lvl="0" indent="-298450" algn="l" rtl="0">
              <a:lnSpc>
                <a:spcPct val="115000"/>
              </a:lnSpc>
              <a:spcBef>
                <a:spcPts val="0"/>
              </a:spcBef>
              <a:spcAft>
                <a:spcPts val="0"/>
              </a:spcAft>
              <a:buSzPts val="1100"/>
              <a:buChar char="-"/>
            </a:pPr>
            <a:r>
              <a:rPr lang="en"/>
              <a:t>I am a real person.I would consider myself an equalist. I have a sense of humor. I’m not preaching to never joke, give compliments, and have fun at work. I’ve worked in nonprofits, corporate retail, and construction. I also worked for what we fondly call the HR sweatshop at a payroll giant, and had to become well versed with laws in all 50 states. And one thing that I learned, is that you want to stick to the most conservative and employee-friendly trends that are out there because it’s likely it’ll be required of us soon.</a:t>
            </a:r>
            <a:endParaRPr/>
          </a:p>
          <a:p>
            <a:pPr marL="457200" lvl="0" indent="-298450" algn="l" rtl="0">
              <a:lnSpc>
                <a:spcPct val="115000"/>
              </a:lnSpc>
              <a:spcBef>
                <a:spcPts val="0"/>
              </a:spcBef>
              <a:spcAft>
                <a:spcPts val="0"/>
              </a:spcAft>
              <a:buSzPts val="1100"/>
              <a:buChar char="-"/>
            </a:pPr>
            <a:r>
              <a:rPr lang="en"/>
              <a:t>My business partner and I have a HR consulting firm in Fort Collins and we help small businesses with wage and hour compliance, employee relations, you know - all the stuff that your HR departments do for you, but these businesses either don’t have an HR or not a certified HR with experience, so we fill in the gaps. </a:t>
            </a:r>
            <a:endParaRPr/>
          </a:p>
          <a:p>
            <a:pPr marL="457200" lvl="0" indent="-298450" algn="l" rtl="0">
              <a:lnSpc>
                <a:spcPct val="115000"/>
              </a:lnSpc>
              <a:spcBef>
                <a:spcPts val="0"/>
              </a:spcBef>
              <a:spcAft>
                <a:spcPts val="0"/>
              </a:spcAft>
              <a:buSzPts val="1100"/>
              <a:buChar char="-"/>
            </a:pPr>
            <a:r>
              <a:rPr lang="en"/>
              <a:t>Through that, we have realized how much even our small close-knit businesses struggle with how to address workplace harassment as well. This isn’t just a Hollywood issue. This isn’t just a Washington DC issue. And it’s not going away anytime soon without all of us taking further action. </a:t>
            </a:r>
            <a:endParaRPr/>
          </a:p>
          <a:p>
            <a:pPr marL="457200" lvl="0" indent="-298450" algn="l" rtl="0">
              <a:lnSpc>
                <a:spcPct val="115000"/>
              </a:lnSpc>
              <a:spcBef>
                <a:spcPts val="0"/>
              </a:spcBef>
              <a:spcAft>
                <a:spcPts val="0"/>
              </a:spcAft>
              <a:buSzPts val="1100"/>
              <a:buChar char="-"/>
            </a:pPr>
            <a:r>
              <a:rPr lang="en"/>
              <a:t>I’ll put in a little shameless plug here. We decided to take a slightly different approach to harassment training, so we have created Define the Line - a workplace harassment training in the form of a comic book. If you’re interested, I’m happy to tell you more about it. But I’ll also tell you what we believe to be important in training so that you can assess what programs you have in place and what you might want to add. </a:t>
            </a:r>
            <a:endParaRPr/>
          </a:p>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427e2c4f6a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427e2c4f6a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 	Customer Surveys: fear of losing sale or tips may compel employees to tolerate inappropriate behavior</a:t>
            </a:r>
            <a:endParaRPr/>
          </a:p>
          <a:p>
            <a:pPr marL="0" lvl="0" indent="0" algn="l" rtl="0">
              <a:spcBef>
                <a:spcPts val="0"/>
              </a:spcBef>
              <a:spcAft>
                <a:spcPts val="0"/>
              </a:spcAft>
              <a:buNone/>
            </a:pPr>
            <a:r>
              <a:rPr lang="en"/>
              <a:t>- 	Work + Alcohol: Alcohol reduces inhibitions and impairs judgement.</a:t>
            </a:r>
            <a:endParaRPr/>
          </a:p>
          <a:p>
            <a:pPr marL="457200" lvl="0" indent="-298450" algn="l" rtl="0">
              <a:spcBef>
                <a:spcPts val="0"/>
              </a:spcBef>
              <a:spcAft>
                <a:spcPts val="0"/>
              </a:spcAft>
              <a:buSzPts val="1100"/>
              <a:buChar char="-"/>
            </a:pPr>
            <a:r>
              <a:rPr lang="en"/>
              <a:t>Social Discourse: social discourse outside the workplace may leak into the workplace</a:t>
            </a:r>
            <a:endParaRPr/>
          </a:p>
          <a:p>
            <a:pPr marL="457200" lvl="0" indent="-298450" algn="l" rtl="0">
              <a:spcBef>
                <a:spcPts val="0"/>
              </a:spcBef>
              <a:spcAft>
                <a:spcPts val="0"/>
              </a:spcAft>
              <a:buSzPts val="1100"/>
              <a:buChar char="-"/>
            </a:pPr>
            <a:r>
              <a:rPr lang="en"/>
              <a:t>Young Workforces: lack self confidence to challenge conduct, may be seen as week, young employees may be more likely to engage because of lack of maturity and haven’t experienced consequences</a:t>
            </a:r>
            <a:endParaRPr/>
          </a:p>
          <a:p>
            <a:pPr marL="457200" lvl="0" indent="-298450" algn="l" rtl="0">
              <a:spcBef>
                <a:spcPts val="0"/>
              </a:spcBef>
              <a:spcAft>
                <a:spcPts val="0"/>
              </a:spcAft>
              <a:buSzPts val="1100"/>
              <a:buChar char="-"/>
            </a:pPr>
            <a:r>
              <a:rPr lang="en"/>
              <a:t>Isolated Workplaces: employees working alone or having few interactions can be easy targets and there are no witnesses</a:t>
            </a:r>
            <a:endParaRPr/>
          </a:p>
          <a:p>
            <a:pPr marL="457200" lvl="0" indent="-298450" algn="l" rtl="0">
              <a:spcBef>
                <a:spcPts val="0"/>
              </a:spcBef>
              <a:spcAft>
                <a:spcPts val="0"/>
              </a:spcAft>
              <a:buSzPts val="1100"/>
              <a:buChar char="-"/>
            </a:pPr>
            <a:r>
              <a:rPr lang="en"/>
              <a:t>Decentralized workplaces: Managers are physically or metaphorically separate from front-line employees or first line supervisors. Employees may not feel accountable for their actions or Management may be unaware of how to address issues and reluctant to reach out for help.</a:t>
            </a:r>
            <a:endParaRPr/>
          </a:p>
          <a:p>
            <a:pPr marL="457200" lvl="0" indent="-298450" algn="l" rtl="0">
              <a:spcBef>
                <a:spcPts val="0"/>
              </a:spcBef>
              <a:spcAft>
                <a:spcPts val="0"/>
              </a:spcAft>
              <a:buSzPts val="1100"/>
              <a:buChar char="-"/>
            </a:pPr>
            <a:r>
              <a:rPr lang="en"/>
              <a:t>Homogenous: lack of diversity; minorities or anyone different from the “norm” can feel isolated or may be viewed as weak </a:t>
            </a:r>
            <a:endParaRPr/>
          </a:p>
          <a:p>
            <a:pPr marL="457200" lvl="0" indent="-298450" algn="l" rtl="0">
              <a:spcBef>
                <a:spcPts val="0"/>
              </a:spcBef>
              <a:spcAft>
                <a:spcPts val="0"/>
              </a:spcAft>
              <a:buSzPts val="1100"/>
              <a:buChar char="-"/>
            </a:pPr>
            <a:r>
              <a:rPr lang="en"/>
              <a:t>Very Diverse: Segregation between employees with different cultures or nationalities.</a:t>
            </a:r>
            <a:endParaRPr/>
          </a:p>
          <a:p>
            <a:pPr marL="457200" lvl="0" indent="-298450" algn="l" rtl="0">
              <a:spcBef>
                <a:spcPts val="0"/>
              </a:spcBef>
              <a:spcAft>
                <a:spcPts val="0"/>
              </a:spcAft>
              <a:buSzPts val="1100"/>
              <a:buChar char="-"/>
            </a:pPr>
            <a:r>
              <a:rPr lang="en"/>
              <a:t>Power Disparities: Employees with low level positions subject to discretion of others</a:t>
            </a:r>
            <a:endParaRPr/>
          </a:p>
          <a:p>
            <a:pPr marL="457200" lvl="0" indent="-298450" algn="l" rtl="0">
              <a:spcBef>
                <a:spcPts val="0"/>
              </a:spcBef>
              <a:spcAft>
                <a:spcPts val="0"/>
              </a:spcAft>
              <a:buSzPts val="1100"/>
              <a:buChar char="-"/>
            </a:pPr>
            <a:r>
              <a:rPr lang="en"/>
              <a:t>High Value: may perceive themselves as above workplace rules or immune from consequences. Management is reluctant to act.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427e2c4f6a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427e2c4f6a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t>This is something we’ve encountered SO many times, we feel like it merits special attention. When the Superstar doesn’t meet expectations, they often ignore the misconduct or even make excuses for it because losing that individual would be too costly. They’re weighing the likelihood or cost of a complaint being fairly low outweighed by the employees productivity. We’ve even heard employers make excuses for these individuals. </a:t>
            </a:r>
            <a:endParaRPr sz="1200"/>
          </a:p>
          <a:p>
            <a:pPr marL="0" lvl="0" indent="0" algn="l" rtl="0">
              <a:spcBef>
                <a:spcPts val="0"/>
              </a:spcBef>
              <a:spcAft>
                <a:spcPts val="0"/>
              </a:spcAft>
              <a:buNone/>
            </a:pPr>
            <a:endParaRPr sz="1200"/>
          </a:p>
          <a:p>
            <a:pPr marL="0" lvl="0" indent="0" algn="l" rtl="0">
              <a:spcBef>
                <a:spcPts val="0"/>
              </a:spcBef>
              <a:spcAft>
                <a:spcPts val="0"/>
              </a:spcAft>
              <a:buNone/>
            </a:pPr>
            <a:r>
              <a:rPr lang="en" sz="1200"/>
              <a:t>Harvard Business School conducted a study analyzing data of 11 global companies and over 58,000 workers, they found that about one in 20 workers was fired for egregious policy violations such as seual harassment. Avoiding these toxic workers they found can save a company more than twice as much as the increased output generated by a top performer. The message here is: consider toxic and productivity outcomes together rather than relying on productivity alone as a measure of performance.</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427e2c4f6a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427e2c4f6a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40000"/>
              </a:lnSpc>
              <a:spcBef>
                <a:spcPts val="0"/>
              </a:spcBef>
              <a:spcAft>
                <a:spcPts val="0"/>
              </a:spcAft>
              <a:buNone/>
            </a:pPr>
            <a:r>
              <a:rPr lang="en">
                <a:solidFill>
                  <a:srgbClr val="0A0A0A"/>
                </a:solidFill>
              </a:rPr>
              <a:t>It's been almost a year since the start of the #MeToo movement and workers from all industries are still calling upon company leaders to address sexual harassment in the workplace. Yet few employers </a:t>
            </a:r>
            <a:r>
              <a:rPr lang="en" u="sng">
                <a:solidFill>
                  <a:srgbClr val="101316"/>
                </a:solidFill>
                <a:hlinkClick r:id="rId3"/>
              </a:rPr>
              <a:t>have enhanced or altered</a:t>
            </a:r>
            <a:r>
              <a:rPr lang="en">
                <a:solidFill>
                  <a:srgbClr val="0A0A0A"/>
                </a:solidFill>
              </a:rPr>
              <a:t> their harassment policies, an American Physiological Association study found. The survey reported that a mere 10% of respondents said their employer added more sexual harassment​ training or resources since the movement began, and just 8% said their employer adopted a more stringent sexual harassment​ policy.</a:t>
            </a:r>
            <a:endParaRPr>
              <a:solidFill>
                <a:srgbClr val="0A0A0A"/>
              </a:solidFill>
            </a:endParaRPr>
          </a:p>
          <a:p>
            <a:pPr marL="0" lvl="0" indent="0" algn="l" rtl="0">
              <a:lnSpc>
                <a:spcPct val="140000"/>
              </a:lnSpc>
              <a:spcBef>
                <a:spcPts val="0"/>
              </a:spcBef>
              <a:spcAft>
                <a:spcPts val="0"/>
              </a:spcAft>
              <a:buNone/>
            </a:pPr>
            <a:endParaRPr>
              <a:solidFill>
                <a:srgbClr val="0A0A0A"/>
              </a:solidFill>
            </a:endParaRPr>
          </a:p>
          <a:p>
            <a:pPr marL="457200" lvl="0" indent="-298450" algn="l" rtl="0">
              <a:lnSpc>
                <a:spcPct val="140000"/>
              </a:lnSpc>
              <a:spcBef>
                <a:spcPts val="0"/>
              </a:spcBef>
              <a:spcAft>
                <a:spcPts val="0"/>
              </a:spcAft>
              <a:buClr>
                <a:srgbClr val="0A0A0A"/>
              </a:buClr>
              <a:buSzPts val="1100"/>
              <a:buChar char="-"/>
            </a:pPr>
            <a:r>
              <a:rPr lang="en">
                <a:solidFill>
                  <a:srgbClr val="0A0A0A"/>
                </a:solidFill>
              </a:rPr>
              <a:t>CA, CT, Maine, and NYC require policies and training. But oftentimes, trainings are provided for the benefit of the employer, and don’t provide resources for employees. </a:t>
            </a:r>
            <a:endParaRPr>
              <a:solidFill>
                <a:srgbClr val="0A0A0A"/>
              </a:solidFill>
            </a:endParaRPr>
          </a:p>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27e2c4f6a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427e2c4f6a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20000"/>
              </a:lnSpc>
              <a:spcBef>
                <a:spcPts val="1000"/>
              </a:spcBef>
              <a:spcAft>
                <a:spcPts val="0"/>
              </a:spcAft>
              <a:buClr>
                <a:srgbClr val="5FA534"/>
              </a:buClr>
              <a:buSzPts val="1200"/>
              <a:buFont typeface="Open Sans"/>
              <a:buChar char="-"/>
            </a:pPr>
            <a:r>
              <a:rPr lang="en" sz="1200">
                <a:latin typeface="Open Sans"/>
                <a:ea typeface="Open Sans"/>
                <a:cs typeface="Open Sans"/>
                <a:sym typeface="Open Sans"/>
              </a:rPr>
              <a:t>resulting in $125.5M of benefits*  DO NOT include money awarded through litigation.</a:t>
            </a:r>
            <a:endParaRPr sz="1200">
              <a:latin typeface="Open Sans"/>
              <a:ea typeface="Open Sans"/>
              <a:cs typeface="Open Sans"/>
              <a:sym typeface="Open Sans"/>
            </a:endParaRPr>
          </a:p>
          <a:p>
            <a:pPr marL="457200" lvl="0" indent="-304800" algn="l" rtl="0">
              <a:lnSpc>
                <a:spcPct val="120000"/>
              </a:lnSpc>
              <a:spcBef>
                <a:spcPts val="0"/>
              </a:spcBef>
              <a:spcAft>
                <a:spcPts val="0"/>
              </a:spcAft>
              <a:buClr>
                <a:srgbClr val="5FA534"/>
              </a:buClr>
              <a:buSzPts val="1200"/>
              <a:buFont typeface="Open Sans"/>
              <a:buChar char="-"/>
            </a:pPr>
            <a:r>
              <a:rPr lang="en" sz="1200">
                <a:latin typeface="Open Sans"/>
                <a:ea typeface="Open Sans"/>
                <a:cs typeface="Open Sans"/>
                <a:sym typeface="Open Sans"/>
              </a:rPr>
              <a:t>resulting in benefits of $46.3M*</a:t>
            </a:r>
            <a:endParaRPr sz="1200">
              <a:latin typeface="Open Sans"/>
              <a:ea typeface="Open Sans"/>
              <a:cs typeface="Open Sans"/>
              <a:sym typeface="Open Sans"/>
            </a:endParaRPr>
          </a:p>
          <a:p>
            <a:pPr marL="457200" lvl="0" indent="-304800" algn="l" rtl="0">
              <a:lnSpc>
                <a:spcPct val="120000"/>
              </a:lnSpc>
              <a:spcBef>
                <a:spcPts val="0"/>
              </a:spcBef>
              <a:spcAft>
                <a:spcPts val="0"/>
              </a:spcAft>
              <a:buClr>
                <a:srgbClr val="5FA534"/>
              </a:buClr>
              <a:buSzPts val="1200"/>
              <a:buFont typeface="Open Sans"/>
              <a:buChar char="-"/>
            </a:pPr>
            <a:r>
              <a:rPr lang="en" sz="1200">
                <a:latin typeface="Open Sans"/>
                <a:ea typeface="Open Sans"/>
                <a:cs typeface="Open Sans"/>
                <a:sym typeface="Open Sans"/>
              </a:rPr>
              <a:t>In many cases, targets of harassment do not confront the harasser, although some obviously do.</a:t>
            </a:r>
            <a:endParaRPr sz="1200">
              <a:latin typeface="Open Sans"/>
              <a:ea typeface="Open Sans"/>
              <a:cs typeface="Open Sans"/>
              <a:sym typeface="Open Sans"/>
            </a:endParaRPr>
          </a:p>
          <a:p>
            <a:pPr marL="457200" lvl="0" indent="-304800" algn="l" rtl="0">
              <a:lnSpc>
                <a:spcPct val="120000"/>
              </a:lnSpc>
              <a:spcBef>
                <a:spcPts val="0"/>
              </a:spcBef>
              <a:spcAft>
                <a:spcPts val="0"/>
              </a:spcAft>
              <a:buSzPts val="1200"/>
              <a:buFont typeface="Open Sans"/>
              <a:buChar char="-"/>
            </a:pPr>
            <a:r>
              <a:rPr lang="en" sz="1200">
                <a:latin typeface="Open Sans"/>
                <a:ea typeface="Open Sans"/>
                <a:cs typeface="Open Sans"/>
                <a:sym typeface="Open Sans"/>
              </a:rPr>
              <a:t>Formal complaint = as in reporting harassment internally to management or filing a formal legal complaint.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427e2c4f6a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427e2c4f6a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a:t>Again, in 2017, $125.5M was awarded via EEOC claims for harassment</a:t>
            </a:r>
            <a:endParaRPr sz="1400"/>
          </a:p>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427e2c4f6a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427e2c4f6a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a:t>Brand Energy - Hays worked at a Louisiana scaffolding facility, was asked for sexual favors, was verbally and physically harassed by her supervisor. He touched her breasts, buttocks, and repeatedly exposed himself to her. She called the company’s harassment hotline, and her supervisor told her that if she reported, she would be fired. Sure enough, that’s what happened. $110,000 for retaliation which is a violation of Title VII  - also in 2009 - $175k</a:t>
            </a:r>
            <a:endParaRPr/>
          </a:p>
          <a:p>
            <a:pPr marL="457200" lvl="0" indent="-298450" algn="l" rtl="0">
              <a:spcBef>
                <a:spcPts val="0"/>
              </a:spcBef>
              <a:spcAft>
                <a:spcPts val="0"/>
              </a:spcAft>
              <a:buSzPts val="1100"/>
              <a:buChar char="-"/>
            </a:pPr>
            <a:r>
              <a:rPr lang="en"/>
              <a:t>Aaron’s =  Alford worked in Federal Heights Illinois called the hotline to report harassment through the company several times and so did her mother, nobody called back. Instead, they warned the harasser that someone had reported him, and he needed to ‘watch his back.’ Alford was subjected to repeated harassment and assault - which I won’t go into detail on because I don’t want to say it in a room full of strangers. Judge awarded $95M , then was reduced to $41M because of monetary limits for awards</a:t>
            </a:r>
            <a:endParaRPr/>
          </a:p>
          <a:p>
            <a:pPr marL="457200" lvl="0" indent="-298450" algn="l" rtl="0">
              <a:spcBef>
                <a:spcPts val="0"/>
              </a:spcBef>
              <a:spcAft>
                <a:spcPts val="0"/>
              </a:spcAft>
              <a:buSzPts val="1100"/>
              <a:buChar char="-"/>
            </a:pPr>
            <a:r>
              <a:rPr lang="en"/>
              <a:t>Ani worked as a cardiac surgeon physician assistant in Sacramento. Repeated harassment by physicians including “I’m horny” &amp; being slapped on the bottom every morning. While patients “crashed” under anesthesia, physicians discussed their affinity for prostitutes, their sexual adoration for other coworkers, and repeated crude and unwelcomed facial gestures, sexual advances and proposals and slapping of buttox. Ani specifically wrote 18 formal complaints regarding patient care and harassment and they were not addressed. Instead, she was terminated. She was told she wasn’t a team player and the physicians falsified her reasons for termination as poor performance and lack of professional abilities. Ani was originally awarded $167M  $82M</a:t>
            </a:r>
            <a:endParaRPr/>
          </a:p>
          <a:p>
            <a:pPr marL="0" lvl="0" indent="0" algn="l" rtl="0">
              <a:spcBef>
                <a:spcPts val="0"/>
              </a:spcBef>
              <a:spcAft>
                <a:spcPts val="0"/>
              </a:spcAft>
              <a:buNone/>
            </a:pPr>
            <a:endParaRPr/>
          </a:p>
          <a:p>
            <a:pPr marL="457200" lvl="0" indent="-298450" algn="l" rtl="0">
              <a:spcBef>
                <a:spcPts val="0"/>
              </a:spcBef>
              <a:spcAft>
                <a:spcPts val="0"/>
              </a:spcAft>
              <a:buSzPts val="1100"/>
              <a:buChar char="-"/>
            </a:pPr>
            <a:r>
              <a:rPr lang="en">
                <a:solidFill>
                  <a:srgbClr val="222222"/>
                </a:solidFill>
              </a:rPr>
              <a:t>In a 1994 </a:t>
            </a:r>
            <a:r>
              <a:rPr lang="en" u="sng">
                <a:solidFill>
                  <a:srgbClr val="842B45"/>
                </a:solidFill>
                <a:hlinkClick r:id="rId3"/>
              </a:rPr>
              <a:t>study</a:t>
            </a:r>
            <a:r>
              <a:rPr lang="en">
                <a:solidFill>
                  <a:srgbClr val="222222"/>
                </a:solidFill>
              </a:rPr>
              <a:t>, the cost of sexual harassment in the federal government was estimated to be $327 million, which includes the expense of job turnover, workers taking sick leave because of harassment, and diminished productivity.</a:t>
            </a:r>
            <a:endParaRPr>
              <a:solidFill>
                <a:srgbClr val="222222"/>
              </a:solidFill>
            </a:endParaRPr>
          </a:p>
          <a:p>
            <a:pPr marL="457200" lvl="0" indent="-298450" algn="l" rtl="0">
              <a:spcBef>
                <a:spcPts val="0"/>
              </a:spcBef>
              <a:spcAft>
                <a:spcPts val="0"/>
              </a:spcAft>
              <a:buSzPts val="1100"/>
              <a:buChar char="-"/>
            </a:pPr>
            <a:r>
              <a:rPr lang="en"/>
              <a:t>Moonves - resigned this month - was generously given $18M in severance. After TWELVE women have now reported they were harassed.</a:t>
            </a:r>
            <a:endParaRPr/>
          </a:p>
          <a:p>
            <a:pPr marL="457200" lvl="0" indent="-298450" algn="l" rtl="0">
              <a:spcBef>
                <a:spcPts val="0"/>
              </a:spcBef>
              <a:spcAft>
                <a:spcPts val="0"/>
              </a:spcAft>
              <a:buSzPts val="1100"/>
              <a:buChar char="-"/>
            </a:pPr>
            <a:r>
              <a:rPr lang="en"/>
              <a:t>On Tuesday, employees at McDonalds in 10 cities protested demanding more action from McDonalds to prevent and address harassment, companywide. Financial and Reputation.</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427e2c4f6a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427e2c4f6a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By law, handbooks aren’t a requirement, but as HR Professionals, we of course recommend an Employee Handbook as a best practice for all organizations. A handbook outlines employee and employer rights and gets out in front of employment related issues that may come up in the future, even if they haven’t been concerns up to that point. We would always recommend having an HR professional or employment attorney write or review your handbook for compliance.</a:t>
            </a:r>
            <a:endParaRPr/>
          </a:p>
          <a:p>
            <a:pPr marL="0" lvl="0" indent="0" algn="l" rtl="0">
              <a:spcBef>
                <a:spcPts val="0"/>
              </a:spcBef>
              <a:spcAft>
                <a:spcPts val="0"/>
              </a:spcAft>
              <a:buNone/>
            </a:pPr>
            <a:endParaRPr/>
          </a:p>
          <a:p>
            <a:pPr marL="0" lvl="0" indent="0" algn="l" rtl="0">
              <a:spcBef>
                <a:spcPts val="0"/>
              </a:spcBef>
              <a:spcAft>
                <a:spcPts val="0"/>
              </a:spcAft>
              <a:buNone/>
            </a:pPr>
            <a:r>
              <a:rPr lang="en"/>
              <a:t>Policies that we recommend including to address your company’s proactive stance would be: </a:t>
            </a:r>
            <a:endParaRPr/>
          </a:p>
          <a:p>
            <a:pPr marL="457200" lvl="0" indent="-298450" algn="l" rtl="0">
              <a:spcBef>
                <a:spcPts val="0"/>
              </a:spcBef>
              <a:spcAft>
                <a:spcPts val="0"/>
              </a:spcAft>
              <a:buSzPts val="1100"/>
              <a:buChar char="-"/>
            </a:pPr>
            <a:r>
              <a:rPr lang="en" b="1"/>
              <a:t>Equal Employment Opportunity statement</a:t>
            </a:r>
            <a:r>
              <a:rPr lang="en"/>
              <a:t>. This should be on your job postings, your applications, job descriptions, and in a handbook. Remember to cover protected classes on federal, state, and local levels.Outlines that you do not discriminate on protected classes. Protected classes vary by state and sometimes city. </a:t>
            </a:r>
            <a:endParaRPr/>
          </a:p>
          <a:p>
            <a:pPr marL="457200" lvl="0" indent="-298450" algn="l" rtl="0">
              <a:spcBef>
                <a:spcPts val="0"/>
              </a:spcBef>
              <a:spcAft>
                <a:spcPts val="0"/>
              </a:spcAft>
              <a:buSzPts val="1100"/>
              <a:buChar char="-"/>
            </a:pPr>
            <a:r>
              <a:rPr lang="en" b="1"/>
              <a:t>Anti-retaliation and whistleblower protection</a:t>
            </a:r>
            <a:r>
              <a:rPr lang="en"/>
              <a:t> to remind your employees that you support your employees and management and other employees may not retaliate for good faith complaints.</a:t>
            </a:r>
            <a:endParaRPr/>
          </a:p>
          <a:p>
            <a:pPr marL="457200" lvl="0" indent="-298450" algn="l" rtl="0">
              <a:spcBef>
                <a:spcPts val="0"/>
              </a:spcBef>
              <a:spcAft>
                <a:spcPts val="0"/>
              </a:spcAft>
              <a:buSzPts val="1100"/>
              <a:buChar char="-"/>
            </a:pPr>
            <a:r>
              <a:rPr lang="en" b="1"/>
              <a:t>Anti-Harassment and Sexual Harassment: </a:t>
            </a:r>
            <a:r>
              <a:rPr lang="en"/>
              <a:t>This is where you will formally address what the definitions are, what it could look like, and again, what those protected classes in regard to harassment are. In our opinion, it’s best to NOT have a zero-tolerance policy, as individuals might be less inclined to report if they think someone guilty of minor offenses will automatically be terminated.</a:t>
            </a:r>
            <a:endParaRPr/>
          </a:p>
          <a:p>
            <a:pPr marL="457200" lvl="0" indent="-298450" algn="l" rtl="0">
              <a:spcBef>
                <a:spcPts val="0"/>
              </a:spcBef>
              <a:spcAft>
                <a:spcPts val="0"/>
              </a:spcAft>
              <a:buSzPts val="1100"/>
              <a:buChar char="-"/>
            </a:pPr>
            <a:r>
              <a:rPr lang="en" b="1"/>
              <a:t>Harassment Complaint Procedure</a:t>
            </a:r>
            <a:r>
              <a:rPr lang="en"/>
              <a:t>: In the unfortunate event of an employee feeling harassed or witnessing harassment, they know the steps to notify someone of their concerns. This typically includes who to talk to, what forms or documents to submit, and what the organization is committing to if and when that happens. This will not make promises for outcomes, but it will outline what the company’s actions will be. </a:t>
            </a:r>
            <a:endParaRPr/>
          </a:p>
          <a:p>
            <a:pPr marL="0" lvl="0" indent="0" algn="l" rtl="0">
              <a:spcBef>
                <a:spcPts val="0"/>
              </a:spcBef>
              <a:spcAft>
                <a:spcPts val="0"/>
              </a:spcAft>
              <a:buNone/>
            </a:pPr>
            <a:endParaRPr/>
          </a:p>
          <a:p>
            <a:pPr marL="0" lvl="0" indent="0" algn="l" rtl="0">
              <a:spcBef>
                <a:spcPts val="0"/>
              </a:spcBef>
              <a:spcAft>
                <a:spcPts val="0"/>
              </a:spcAft>
              <a:buNone/>
            </a:pPr>
            <a:r>
              <a:rPr lang="en"/>
              <a:t>Zero Tolerance Policies</a:t>
            </a:r>
            <a:endParaRPr/>
          </a:p>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427e2c4f6a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427e2c4f6a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When I think back to harassment trainings I’ve attended and corporate trainings I’ve administered, they all seem to follow similar themes and message. 1) providing the definition of harassment 2) Some shallow examples of harassment 3) don’t do it 4) check the boxes saying you’ve completed it (so the company can say we did it and we don’t get sued)  5) don’t address it again for another year. Sound familiar?</a:t>
            </a:r>
            <a:endParaRPr/>
          </a:p>
          <a:p>
            <a:pPr marL="0" lvl="0" indent="0" algn="l" rtl="0">
              <a:spcBef>
                <a:spcPts val="0"/>
              </a:spcBef>
              <a:spcAft>
                <a:spcPts val="0"/>
              </a:spcAft>
              <a:buNone/>
            </a:pPr>
            <a:endParaRPr/>
          </a:p>
          <a:p>
            <a:pPr marL="0" lvl="0" indent="0" algn="l" rtl="0">
              <a:spcBef>
                <a:spcPts val="0"/>
              </a:spcBef>
              <a:spcAft>
                <a:spcPts val="0"/>
              </a:spcAft>
              <a:buNone/>
            </a:pPr>
            <a:r>
              <a:rPr lang="en"/>
              <a:t>In addition to the handbook, it’s ideal if you as a business provide training to your employees and especially managers to continue your support and encouragement for an open door culture. Managers should be trained on what to do if they receive verbal, written, or hearsay regarding harassment in the workplace. And employees should be encouraged, yet again, as to what harassment looks like and how to proceed if they experience or witness it.</a:t>
            </a:r>
            <a:endParaRPr/>
          </a:p>
          <a:p>
            <a:pPr marL="0" lvl="0" indent="0" algn="l" rtl="0">
              <a:spcBef>
                <a:spcPts val="0"/>
              </a:spcBef>
              <a:spcAft>
                <a:spcPts val="0"/>
              </a:spcAft>
              <a:buNone/>
            </a:pPr>
            <a:endParaRPr/>
          </a:p>
          <a:p>
            <a:pPr marL="0" lvl="0" indent="0" algn="l" rtl="0">
              <a:spcBef>
                <a:spcPts val="0"/>
              </a:spcBef>
              <a:spcAft>
                <a:spcPts val="0"/>
              </a:spcAft>
              <a:buNone/>
            </a:pPr>
            <a:r>
              <a:rPr lang="en"/>
              <a:t>As we’ve all experienced, as engaged as we may feel at trainings, we can sometimes walk away still feeling unsure as to what next steps are. We’d recommend providing resources, checklists, and ‘what to do next’ if you will, especially for your management team, so they are very clear as to what they’re responsible for. As we’re all hopefully learning, the worst thing you can do is doing nothing at all.</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t>Hello! Thanks so much for having me! </a:t>
            </a:r>
            <a:endParaRPr/>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None/>
            </a:pPr>
            <a:r>
              <a:rPr lang="en" b="1"/>
              <a:t>Everyone stand! </a:t>
            </a:r>
            <a:endParaRPr b="1"/>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None/>
            </a:pPr>
            <a:r>
              <a:rPr lang="en"/>
              <a:t>I know what you’re thinking - oh crap. Here’s this crazy HR lady here to talk about sexual harassment, and now she’s going to make us do something </a:t>
            </a:r>
            <a:r>
              <a:rPr lang="en" i="1"/>
              <a:t>terribly uncomfortable</a:t>
            </a:r>
            <a:r>
              <a:rPr lang="en"/>
              <a:t>. Well, you’re WRONG!  Hopefully, this will only be MILDLY uncomfortable. :)</a:t>
            </a:r>
            <a:endParaRPr/>
          </a:p>
          <a:p>
            <a:pPr marL="0" lvl="0" indent="0" algn="l" rtl="0">
              <a:spcBef>
                <a:spcPts val="0"/>
              </a:spcBef>
              <a:spcAft>
                <a:spcPts val="0"/>
              </a:spcAft>
              <a:buNone/>
            </a:pPr>
            <a:endParaRPr sz="1200">
              <a:solidFill>
                <a:srgbClr val="5E5E5E"/>
              </a:solidFill>
              <a:highlight>
                <a:srgbClr val="FFFFFF"/>
              </a:highlight>
              <a:latin typeface="Roboto"/>
              <a:ea typeface="Roboto"/>
              <a:cs typeface="Roboto"/>
              <a:sym typeface="Roboto"/>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27e2c4f6a_0_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427e2c4f6a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427e2c4f6a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427e2c4f6a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b="1"/>
              <a:t>The First Step in the Solution: </a:t>
            </a:r>
            <a:br>
              <a:rPr lang="en" b="1"/>
            </a:br>
            <a:r>
              <a:rPr lang="en" b="1"/>
              <a:t>Start with you.</a:t>
            </a:r>
            <a:endParaRPr/>
          </a:p>
          <a:p>
            <a:pPr marL="457200" lvl="0" indent="-298450" algn="l" rtl="0">
              <a:lnSpc>
                <a:spcPct val="115000"/>
              </a:lnSpc>
              <a:spcBef>
                <a:spcPts val="0"/>
              </a:spcBef>
              <a:spcAft>
                <a:spcPts val="0"/>
              </a:spcAft>
              <a:buSzPts val="1100"/>
              <a:buChar char="-"/>
            </a:pPr>
            <a:r>
              <a:rPr lang="en"/>
              <a:t>Respect Yourself. If you respect yourself, you will act with integrity and ethics and stand up for what is right - for yourself and your workplaces. And expect the same of others. Remember you would be risking your own position by acting unethically.</a:t>
            </a:r>
            <a:endParaRPr/>
          </a:p>
          <a:p>
            <a:pPr marL="457200" lvl="0" indent="-298450" algn="l" rtl="0">
              <a:lnSpc>
                <a:spcPct val="115000"/>
              </a:lnSpc>
              <a:spcBef>
                <a:spcPts val="0"/>
              </a:spcBef>
              <a:spcAft>
                <a:spcPts val="0"/>
              </a:spcAft>
              <a:buSzPts val="1100"/>
              <a:buChar char="-"/>
            </a:pPr>
            <a:r>
              <a:rPr lang="en"/>
              <a:t>I would consider adopting a zero tolerance policy for yourself. Sure, it’s tempting to get involved in the jokes and banter. I totally get it. I’ve been there. Although I’m recommending zero tolerance here, this is different from what I would recommend in a policy, but I’ll get to that later. </a:t>
            </a:r>
            <a:endParaRPr/>
          </a:p>
          <a:p>
            <a:pPr marL="457200" lvl="0" indent="-298450" algn="l" rtl="0">
              <a:lnSpc>
                <a:spcPct val="115000"/>
              </a:lnSpc>
              <a:spcBef>
                <a:spcPts val="0"/>
              </a:spcBef>
              <a:spcAft>
                <a:spcPts val="0"/>
              </a:spcAft>
              <a:buSzPts val="1100"/>
              <a:buChar char="-"/>
            </a:pPr>
            <a:r>
              <a:rPr lang="en"/>
              <a:t>KNOW who you’re talking to! Going back to the definition - something only counts as sexual harassment if it explicitly or implicitly affects work or creates a hostile, intimidating, offensive, or hostile work environment. So know who is with you, know how is around you and can hear, and who are you setting an example for? </a:t>
            </a:r>
            <a:endParaRPr/>
          </a:p>
          <a:p>
            <a:pPr marL="457200" lvl="0" indent="-298450" algn="l" rtl="0">
              <a:lnSpc>
                <a:spcPct val="115000"/>
              </a:lnSpc>
              <a:spcBef>
                <a:spcPts val="0"/>
              </a:spcBef>
              <a:spcAft>
                <a:spcPts val="0"/>
              </a:spcAft>
              <a:buSzPts val="1100"/>
              <a:buChar char="-"/>
            </a:pPr>
            <a:r>
              <a:rPr lang="en"/>
              <a:t>I had a male coworker who was extremely sensitive to sexually charged jokes and he finally told us it’s because his wife is a survivor of </a:t>
            </a:r>
            <a:endParaRPr/>
          </a:p>
          <a:p>
            <a:pPr marL="457200" lvl="0" indent="-298450" algn="l" rtl="0">
              <a:lnSpc>
                <a:spcPct val="115000"/>
              </a:lnSpc>
              <a:spcBef>
                <a:spcPts val="0"/>
              </a:spcBef>
              <a:spcAft>
                <a:spcPts val="0"/>
              </a:spcAft>
              <a:buSzPts val="1100"/>
              <a:buChar char="-"/>
            </a:pPr>
            <a:r>
              <a:rPr lang="en"/>
              <a:t>If you see something, say something. It’s that simple. And document it. If something is reported to you, document it and do something about it. If a situation comes up where a harasser gets caught, and you knew of harassment but didn’t do anything, and you’re involved in an investigation, it’s not going to be fun to have to tell the investigator or judge “ummm...no… I didn’t know anything about it…” </a:t>
            </a:r>
            <a:endParaRPr/>
          </a:p>
          <a:p>
            <a:pPr marL="457200" lvl="0" indent="-298450" algn="l" rtl="0">
              <a:lnSpc>
                <a:spcPct val="115000"/>
              </a:lnSpc>
              <a:spcBef>
                <a:spcPts val="0"/>
              </a:spcBef>
              <a:spcAft>
                <a:spcPts val="0"/>
              </a:spcAft>
              <a:buSzPts val="1100"/>
              <a:buChar char="-"/>
            </a:pPr>
            <a:r>
              <a:rPr lang="en"/>
              <a:t>I would encourage you to shut down the ‘whoa is me’ comments from a lot of men and women that are along the lines of “We can’t give compliments anymore.” Employers aren’t going to court over compliments. Companies aren’t losing millions of dollars because of compliments. So don’t give me that crap. Sure, creepy compliments, if not curbed may escalate to the next exciting creepy thing, and the next. But I will not tolerate the idea that ‘we can’t give genuine compliments’ because that’s just BS and anyone saying that is clearly missing the point. </a:t>
            </a:r>
            <a:endParaRPr/>
          </a:p>
          <a:p>
            <a:pPr marL="457200" lvl="0" indent="-298450" algn="l" rtl="0">
              <a:lnSpc>
                <a:spcPct val="115000"/>
              </a:lnSpc>
              <a:spcBef>
                <a:spcPts val="0"/>
              </a:spcBef>
              <a:spcAft>
                <a:spcPts val="0"/>
              </a:spcAft>
              <a:buSzPts val="1100"/>
              <a:buChar char="-"/>
            </a:pPr>
            <a:r>
              <a:rPr lang="en"/>
              <a:t>Regarding compliments, here’s a little tip that can help if you are the complimenting type and you honestly feel stuck. Stay away from compliments about someone’s body and stick to things they have control over. Here are some examples of non-creepy compliments, “Those glasses look great on you.” “Thanks for working so hard on that project.” “Your positive energy compliments the team well.” See how those are different</a:t>
            </a:r>
            <a:endParaRPr/>
          </a:p>
          <a:p>
            <a:pPr marL="457200" lvl="0" indent="-298450" algn="l" rtl="0">
              <a:lnSpc>
                <a:spcPct val="115000"/>
              </a:lnSpc>
              <a:spcBef>
                <a:spcPts val="0"/>
              </a:spcBef>
              <a:spcAft>
                <a:spcPts val="0"/>
              </a:spcAft>
              <a:buSzPts val="1100"/>
              <a:buChar char="-"/>
            </a:pPr>
            <a:r>
              <a:rPr lang="en"/>
              <a:t>Hugs - Just ask! </a:t>
            </a:r>
            <a:endParaRPr/>
          </a:p>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427e2c4f6a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427e2c4f6a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41861adea5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41861adea5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rgbClr val="000000"/>
              </a:buClr>
              <a:buSzPts val="1100"/>
              <a:buFont typeface="Arial"/>
              <a:buNone/>
            </a:pPr>
            <a:r>
              <a:rPr lang="en"/>
              <a:t>First, I’m going to read something from the EEOC: </a:t>
            </a:r>
            <a:r>
              <a:rPr lang="en">
                <a:solidFill>
                  <a:srgbClr val="222222"/>
                </a:solidFill>
                <a:highlight>
                  <a:srgbClr val="FFFFFF"/>
                </a:highlight>
              </a:rPr>
              <a:t>unwelcome sexual advances, requests for sexual favors, and other verbal or physical conduct of a sexual nature constitute sexual harassment when this conduct explicitly or implicitly affects an individual's employment, unreasonably interferes with an individual's work performance, or creates an intimidating, hostile, or offensive work environment. Now… </a:t>
            </a:r>
            <a:endParaRPr/>
          </a:p>
          <a:p>
            <a:pPr marL="0" lvl="0" indent="0" algn="l" rtl="0">
              <a:spcBef>
                <a:spcPts val="0"/>
              </a:spcBef>
              <a:spcAft>
                <a:spcPts val="0"/>
              </a:spcAft>
              <a:buClr>
                <a:schemeClr val="dk1"/>
              </a:buClr>
              <a:buSzPts val="1100"/>
              <a:buFont typeface="Arial"/>
              <a:buNone/>
            </a:pPr>
            <a:endParaRPr sz="1200">
              <a:solidFill>
                <a:srgbClr val="5E5E5E"/>
              </a:solidFill>
              <a:highlight>
                <a:srgbClr val="FFFFFF"/>
              </a:highlight>
              <a:latin typeface="Roboto"/>
              <a:ea typeface="Roboto"/>
              <a:cs typeface="Roboto"/>
              <a:sym typeface="Roboto"/>
            </a:endParaRPr>
          </a:p>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41861adea5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41861adea5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t>- STAY STANDING if you or someone you know someone personally who has experienced workplace harassment. In other words, sit if you have never heard of anyone you know experiencing sexual harassment</a:t>
            </a:r>
            <a:endParaRPr/>
          </a:p>
          <a:p>
            <a:pPr marL="0" lvl="0" indent="0" algn="l" rtl="0">
              <a:lnSpc>
                <a:spcPct val="115000"/>
              </a:lnSpc>
              <a:spcBef>
                <a:spcPts val="0"/>
              </a:spcBef>
              <a:spcAft>
                <a:spcPts val="0"/>
              </a:spcAft>
              <a:buNone/>
            </a:pPr>
            <a:r>
              <a:rPr lang="en"/>
              <a:t>- Stay Standing if you experienced OR witnessed workplace sexual harassment first hand…. </a:t>
            </a:r>
            <a:endParaRPr/>
          </a:p>
          <a:p>
            <a:pPr marL="0" lvl="0" indent="0" algn="l" rtl="0">
              <a:lnSpc>
                <a:spcPct val="115000"/>
              </a:lnSpc>
              <a:spcBef>
                <a:spcPts val="0"/>
              </a:spcBef>
              <a:spcAft>
                <a:spcPts val="0"/>
              </a:spcAft>
              <a:buNone/>
            </a:pPr>
            <a:r>
              <a:rPr lang="en"/>
              <a:t>- Sit if you have never heard of sexual harassment occurring at the company you work or worked for. </a:t>
            </a:r>
            <a:endParaRPr/>
          </a:p>
          <a:p>
            <a:pPr marL="0" lvl="0" indent="0" algn="l" rtl="0">
              <a:lnSpc>
                <a:spcPct val="115000"/>
              </a:lnSpc>
              <a:spcBef>
                <a:spcPts val="0"/>
              </a:spcBef>
              <a:spcAft>
                <a:spcPts val="0"/>
              </a:spcAft>
              <a:buNone/>
            </a:pPr>
            <a:r>
              <a:rPr lang="en"/>
              <a:t>- Sit if you can recall a workplace harassment situation where you thought of something you could or should have done after. I’m going to sit down now too because I lacked the courage to speak and act in a few situations. </a:t>
            </a:r>
            <a:endParaRPr/>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None/>
            </a:pPr>
            <a:r>
              <a:rPr lang="en" sz="1200"/>
              <a:t>For those of you still standing - THANK YOU! For all of us sitting - we should look to these individuals as industry leaders. They are partners and advocates, and the first step in ending workplace harassment. </a:t>
            </a:r>
            <a:endParaRPr sz="1200"/>
          </a:p>
          <a:p>
            <a:pPr marL="0" lvl="0" indent="0" algn="l" rtl="0">
              <a:lnSpc>
                <a:spcPct val="115000"/>
              </a:lnSpc>
              <a:spcBef>
                <a:spcPts val="0"/>
              </a:spcBef>
              <a:spcAft>
                <a:spcPts val="0"/>
              </a:spcAft>
              <a:buNone/>
            </a:pPr>
            <a:endParaRPr sz="1200"/>
          </a:p>
          <a:p>
            <a:pPr marL="0" lvl="0" indent="0" algn="l" rtl="0">
              <a:lnSpc>
                <a:spcPct val="115000"/>
              </a:lnSpc>
              <a:spcBef>
                <a:spcPts val="0"/>
              </a:spcBef>
              <a:spcAft>
                <a:spcPts val="0"/>
              </a:spcAft>
              <a:buNone/>
            </a:pPr>
            <a:r>
              <a:rPr lang="en" sz="1200"/>
              <a:t>Thanks, everyone for participating. You can all sit down now. </a:t>
            </a:r>
            <a:endParaRPr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427e2c4f6a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427e2c4f6a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t>For those of you still standing - THANK YOU! For all of us sitting - we should look to these individuals as industry leaders. They are partners and advocates, and the first step in ending workplace harassment. </a:t>
            </a:r>
            <a:endParaRPr/>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None/>
            </a:pPr>
            <a:r>
              <a:rPr lang="en"/>
              <a:t>Thanks, everyone for participating. You can all sit down now. </a:t>
            </a:r>
            <a:endParaRPr/>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None/>
            </a:pPr>
            <a:r>
              <a:rPr lang="en"/>
              <a:t>What we saw there was that the vast majority of us have seen or witness harassment in our workplaces but very few of us took all of the correct steps to address it in the moment. We should be challenging ourselves to do more in the moment, and I think THAT is one of the keys to changing our workplaces.</a:t>
            </a:r>
            <a:endParaRPr/>
          </a:p>
          <a:p>
            <a:pPr marL="0" lvl="0" indent="0" algn="l" rtl="0">
              <a:lnSpc>
                <a:spcPct val="115000"/>
              </a:lnSpc>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427e2c4f6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427e2c4f6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SzPts val="1100"/>
              <a:buChar char="-"/>
            </a:pPr>
            <a:r>
              <a:rPr lang="en"/>
              <a:t>The market research firm, Barna did a fascinating study last fall… </a:t>
            </a:r>
            <a:endParaRPr/>
          </a:p>
          <a:p>
            <a:pPr marL="0" lvl="0" indent="0" algn="l" rtl="0">
              <a:lnSpc>
                <a:spcPct val="115000"/>
              </a:lnSpc>
              <a:spcBef>
                <a:spcPts val="0"/>
              </a:spcBef>
              <a:spcAft>
                <a:spcPts val="0"/>
              </a:spcAft>
              <a:buNone/>
            </a:pPr>
            <a:r>
              <a:rPr lang="en"/>
              <a:t>They asked online participants to look at a list of actions, and select “What do you think counts as sexual harassment.” </a:t>
            </a:r>
            <a:endParaRPr/>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None/>
            </a:pPr>
            <a:r>
              <a:rPr lang="en"/>
              <a:t>Then they reported the results in statistics of the percentage of men who thought something counted as sexual harassment vs the percentage of women who thought that same action counted as sexual harassment. Are you ready for this!? </a:t>
            </a:r>
            <a:endParaRPr/>
          </a:p>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427e2c4f6a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427e2c4f6a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SzPts val="1100"/>
              <a:buChar char="-"/>
            </a:pPr>
            <a:r>
              <a:rPr lang="en"/>
              <a:t>The most, say, “mild” of these things was “light flirting” and men and women agreed - about 12% of both men and women said this was harassment. So… we can all walk away with - if there is mild flirting in our workplaces, there’s about a 12% chance - that someone will consider that harassment. That makes sense, right? </a:t>
            </a:r>
            <a:endParaRPr/>
          </a:p>
          <a:p>
            <a:pPr marL="457200" lvl="0" indent="-298450" algn="l" rtl="0">
              <a:lnSpc>
                <a:spcPct val="115000"/>
              </a:lnSpc>
              <a:spcBef>
                <a:spcPts val="0"/>
              </a:spcBef>
              <a:spcAft>
                <a:spcPts val="0"/>
              </a:spcAft>
              <a:buSzPts val="1100"/>
              <a:buChar char="-"/>
            </a:pPr>
            <a:r>
              <a:rPr lang="en"/>
              <a:t>Then we move up the ladder of severity…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427e2c4f6a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427e2c4f6a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SzPts val="1100"/>
              <a:buChar char="-"/>
            </a:pPr>
            <a:r>
              <a:rPr lang="en"/>
              <a:t>The things that men and women had the biggest disconnects were physical actions. Such as  “pushing against you in public transport” 50% of men said this was harassment, yet 70% of women said that’s harassment. Another with a similar result was “Having your path blocked.” So you can imagine - there’s a decent likelihood, since half of men genuinely don’t feel like this is harassment, and 70% of women feel like it is - there’s is a pretty high chance this is going to be uncomfortable for someone.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427e2c4f6a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427e2c4f6a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SzPts val="1100"/>
              <a:buChar char="-"/>
            </a:pPr>
            <a:r>
              <a:rPr lang="en"/>
              <a:t>I’m not saying this only happens to women. Let’s look at sexually explicit texts, emails, sharing photos, etc. While more women still found this to be harassment, there are still about 15% of women who answered that this is NOT sexual harassment. And considering 70% of men - so a vast majority - answered this IS harassment, there’s a huge potential for a miscommunication and an allegation or claim there too. </a:t>
            </a:r>
            <a:endParaRPr/>
          </a:p>
          <a:p>
            <a:pPr marL="457200" lvl="0" indent="-298450" algn="l" rtl="0">
              <a:lnSpc>
                <a:spcPct val="115000"/>
              </a:lnSpc>
              <a:spcBef>
                <a:spcPts val="0"/>
              </a:spcBef>
              <a:spcAft>
                <a:spcPts val="0"/>
              </a:spcAft>
              <a:buSzPts val="1100"/>
              <a:buChar char="-"/>
            </a:pPr>
            <a:r>
              <a:rPr lang="en"/>
              <a:t>And WHY is this disconnect here!? We all know harassment is wrong - we all have heard the definitions. Why can’t we agree on what harassment is? My theory - is that we don’t talk about it. I’ll get into that in a minute. </a:t>
            </a:r>
            <a:endParaRPr/>
          </a:p>
          <a:p>
            <a:pPr marL="0" lvl="0" indent="0" algn="l" rtl="0">
              <a:lnSpc>
                <a:spcPct val="115000"/>
              </a:lnSpc>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1524800" y="672606"/>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sp>
        <p:nvSpPr>
          <p:cNvPr id="11" name="Google Shape;11;p2"/>
          <p:cNvSpPr/>
          <p:nvPr/>
        </p:nvSpPr>
        <p:spPr>
          <a:xfrm rot="10800000">
            <a:off x="6537563" y="33429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cxnSp>
        <p:nvCxnSpPr>
          <p:cNvPr id="12" name="Google Shape;12;p2"/>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13" name="Google Shape;13;p2"/>
          <p:cNvSpPr txBox="1">
            <a:spLocks noGrp="1"/>
          </p:cNvSpPr>
          <p:nvPr>
            <p:ph type="ctrTitle"/>
          </p:nvPr>
        </p:nvSpPr>
        <p:spPr>
          <a:xfrm>
            <a:off x="1680302" y="1188925"/>
            <a:ext cx="5783400" cy="1457400"/>
          </a:xfrm>
          <a:prstGeom prst="rect">
            <a:avLst/>
          </a:prstGeom>
        </p:spPr>
        <p:txBody>
          <a:bodyPr spcFirstLastPara="1" wrap="square" lIns="91425" tIns="91425" rIns="91425" bIns="91425" anchor="b" anchorCtr="0"/>
          <a:lstStyle>
            <a:lvl1pPr lvl="0" algn="ctr">
              <a:spcBef>
                <a:spcPts val="0"/>
              </a:spcBef>
              <a:spcAft>
                <a:spcPts val="0"/>
              </a:spcAft>
              <a:buSzPts val="4000"/>
              <a:buNone/>
              <a:defRPr sz="4000"/>
            </a:lvl1pPr>
            <a:lvl2pPr lvl="1" algn="ctr">
              <a:spcBef>
                <a:spcPts val="0"/>
              </a:spcBef>
              <a:spcAft>
                <a:spcPts val="0"/>
              </a:spcAft>
              <a:buSzPts val="4000"/>
              <a:buNone/>
              <a:defRPr sz="4000"/>
            </a:lvl2pPr>
            <a:lvl3pPr lvl="2" algn="ctr">
              <a:spcBef>
                <a:spcPts val="0"/>
              </a:spcBef>
              <a:spcAft>
                <a:spcPts val="0"/>
              </a:spcAft>
              <a:buSzPts val="4000"/>
              <a:buNone/>
              <a:defRPr sz="4000"/>
            </a:lvl3pPr>
            <a:lvl4pPr lvl="3" algn="ctr">
              <a:spcBef>
                <a:spcPts val="0"/>
              </a:spcBef>
              <a:spcAft>
                <a:spcPts val="0"/>
              </a:spcAft>
              <a:buSzPts val="4000"/>
              <a:buNone/>
              <a:defRPr sz="4000"/>
            </a:lvl4pPr>
            <a:lvl5pPr lvl="4" algn="ctr">
              <a:spcBef>
                <a:spcPts val="0"/>
              </a:spcBef>
              <a:spcAft>
                <a:spcPts val="0"/>
              </a:spcAft>
              <a:buSzPts val="4000"/>
              <a:buNone/>
              <a:defRPr sz="4000"/>
            </a:lvl5pPr>
            <a:lvl6pPr lvl="5" algn="ctr">
              <a:spcBef>
                <a:spcPts val="0"/>
              </a:spcBef>
              <a:spcAft>
                <a:spcPts val="0"/>
              </a:spcAft>
              <a:buSzPts val="4000"/>
              <a:buNone/>
              <a:defRPr sz="4000"/>
            </a:lvl6pPr>
            <a:lvl7pPr lvl="6" algn="ctr">
              <a:spcBef>
                <a:spcPts val="0"/>
              </a:spcBef>
              <a:spcAft>
                <a:spcPts val="0"/>
              </a:spcAft>
              <a:buSzPts val="4000"/>
              <a:buNone/>
              <a:defRPr sz="4000"/>
            </a:lvl7pPr>
            <a:lvl8pPr lvl="7" algn="ctr">
              <a:spcBef>
                <a:spcPts val="0"/>
              </a:spcBef>
              <a:spcAft>
                <a:spcPts val="0"/>
              </a:spcAft>
              <a:buSzPts val="4000"/>
              <a:buNone/>
              <a:defRPr sz="4000"/>
            </a:lvl8pPr>
            <a:lvl9pPr lvl="8" algn="ctr">
              <a:spcBef>
                <a:spcPts val="0"/>
              </a:spcBef>
              <a:spcAft>
                <a:spcPts val="0"/>
              </a:spcAft>
              <a:buSzPts val="4000"/>
              <a:buNone/>
              <a:defRPr sz="4000"/>
            </a:lvl9pPr>
          </a:lstStyle>
          <a:p>
            <a:endParaRPr/>
          </a:p>
        </p:txBody>
      </p:sp>
      <p:sp>
        <p:nvSpPr>
          <p:cNvPr id="14" name="Google Shape;14;p2"/>
          <p:cNvSpPr txBox="1">
            <a:spLocks noGrp="1"/>
          </p:cNvSpPr>
          <p:nvPr>
            <p:ph type="subTitle" idx="1"/>
          </p:nvPr>
        </p:nvSpPr>
        <p:spPr>
          <a:xfrm>
            <a:off x="1680302" y="3049450"/>
            <a:ext cx="5783400" cy="9090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1pPr>
            <a:lvl2pPr lvl="1"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2pPr>
            <a:lvl3pPr lvl="2"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3pPr>
            <a:lvl4pPr lvl="3"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4pPr>
            <a:lvl5pPr lvl="4"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5pPr>
            <a:lvl6pPr lvl="5"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6pPr>
            <a:lvl7pPr lvl="6"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7pPr>
            <a:lvl8pPr lvl="7"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8pPr>
            <a:lvl9pPr lvl="8"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9pPr>
          </a:lstStyle>
          <a:p>
            <a:endParaRPr/>
          </a:p>
        </p:txBody>
      </p:sp>
      <p:sp>
        <p:nvSpPr>
          <p:cNvPr id="15" name="Google Shape;15;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2"/>
        <p:cNvGrpSpPr/>
        <p:nvPr/>
      </p:nvGrpSpPr>
      <p:grpSpPr>
        <a:xfrm>
          <a:off x="0" y="0"/>
          <a:ext cx="0" cy="0"/>
          <a:chOff x="0" y="0"/>
          <a:chExt cx="0" cy="0"/>
        </a:xfrm>
      </p:grpSpPr>
      <p:sp>
        <p:nvSpPr>
          <p:cNvPr id="53" name="Google Shape;53;p11"/>
          <p:cNvSpPr/>
          <p:nvPr/>
        </p:nvSpPr>
        <p:spPr>
          <a:xfrm>
            <a:off x="150" y="5076825"/>
            <a:ext cx="9143700" cy="666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11"/>
          <p:cNvSpPr txBox="1">
            <a:spLocks noGrp="1"/>
          </p:cNvSpPr>
          <p:nvPr>
            <p:ph type="title" hasCustomPrompt="1"/>
          </p:nvPr>
        </p:nvSpPr>
        <p:spPr>
          <a:xfrm>
            <a:off x="387900" y="1152450"/>
            <a:ext cx="8368200" cy="1538400"/>
          </a:xfrm>
          <a:prstGeom prst="rect">
            <a:avLst/>
          </a:prstGeom>
        </p:spPr>
        <p:txBody>
          <a:bodyPr spcFirstLastPara="1" wrap="square" lIns="91425" tIns="91425" rIns="91425" bIns="91425" anchor="ctr" anchorCtr="0"/>
          <a:lstStyle>
            <a:lvl1pPr lvl="0" algn="ctr">
              <a:spcBef>
                <a:spcPts val="0"/>
              </a:spcBef>
              <a:spcAft>
                <a:spcPts val="0"/>
              </a:spcAft>
              <a:buClr>
                <a:schemeClr val="accent5"/>
              </a:buClr>
              <a:buSzPts val="13000"/>
              <a:buNone/>
              <a:defRPr sz="13000">
                <a:solidFill>
                  <a:schemeClr val="accent5"/>
                </a:solidFill>
              </a:defRPr>
            </a:lvl1pPr>
            <a:lvl2pPr lvl="1" algn="ctr">
              <a:spcBef>
                <a:spcPts val="0"/>
              </a:spcBef>
              <a:spcAft>
                <a:spcPts val="0"/>
              </a:spcAft>
              <a:buClr>
                <a:schemeClr val="accent5"/>
              </a:buClr>
              <a:buSzPts val="13000"/>
              <a:buNone/>
              <a:defRPr sz="13000">
                <a:solidFill>
                  <a:schemeClr val="accent5"/>
                </a:solidFill>
              </a:defRPr>
            </a:lvl2pPr>
            <a:lvl3pPr lvl="2" algn="ctr">
              <a:spcBef>
                <a:spcPts val="0"/>
              </a:spcBef>
              <a:spcAft>
                <a:spcPts val="0"/>
              </a:spcAft>
              <a:buClr>
                <a:schemeClr val="accent5"/>
              </a:buClr>
              <a:buSzPts val="13000"/>
              <a:buNone/>
              <a:defRPr sz="13000">
                <a:solidFill>
                  <a:schemeClr val="accent5"/>
                </a:solidFill>
              </a:defRPr>
            </a:lvl3pPr>
            <a:lvl4pPr lvl="3" algn="ctr">
              <a:spcBef>
                <a:spcPts val="0"/>
              </a:spcBef>
              <a:spcAft>
                <a:spcPts val="0"/>
              </a:spcAft>
              <a:buClr>
                <a:schemeClr val="accent5"/>
              </a:buClr>
              <a:buSzPts val="13000"/>
              <a:buNone/>
              <a:defRPr sz="13000">
                <a:solidFill>
                  <a:schemeClr val="accent5"/>
                </a:solidFill>
              </a:defRPr>
            </a:lvl4pPr>
            <a:lvl5pPr lvl="4" algn="ctr">
              <a:spcBef>
                <a:spcPts val="0"/>
              </a:spcBef>
              <a:spcAft>
                <a:spcPts val="0"/>
              </a:spcAft>
              <a:buClr>
                <a:schemeClr val="accent5"/>
              </a:buClr>
              <a:buSzPts val="13000"/>
              <a:buNone/>
              <a:defRPr sz="13000">
                <a:solidFill>
                  <a:schemeClr val="accent5"/>
                </a:solidFill>
              </a:defRPr>
            </a:lvl5pPr>
            <a:lvl6pPr lvl="5" algn="ctr">
              <a:spcBef>
                <a:spcPts val="0"/>
              </a:spcBef>
              <a:spcAft>
                <a:spcPts val="0"/>
              </a:spcAft>
              <a:buClr>
                <a:schemeClr val="accent5"/>
              </a:buClr>
              <a:buSzPts val="13000"/>
              <a:buNone/>
              <a:defRPr sz="13000">
                <a:solidFill>
                  <a:schemeClr val="accent5"/>
                </a:solidFill>
              </a:defRPr>
            </a:lvl6pPr>
            <a:lvl7pPr lvl="6" algn="ctr">
              <a:spcBef>
                <a:spcPts val="0"/>
              </a:spcBef>
              <a:spcAft>
                <a:spcPts val="0"/>
              </a:spcAft>
              <a:buClr>
                <a:schemeClr val="accent5"/>
              </a:buClr>
              <a:buSzPts val="13000"/>
              <a:buNone/>
              <a:defRPr sz="13000">
                <a:solidFill>
                  <a:schemeClr val="accent5"/>
                </a:solidFill>
              </a:defRPr>
            </a:lvl7pPr>
            <a:lvl8pPr lvl="7" algn="ctr">
              <a:spcBef>
                <a:spcPts val="0"/>
              </a:spcBef>
              <a:spcAft>
                <a:spcPts val="0"/>
              </a:spcAft>
              <a:buClr>
                <a:schemeClr val="accent5"/>
              </a:buClr>
              <a:buSzPts val="13000"/>
              <a:buNone/>
              <a:defRPr sz="13000">
                <a:solidFill>
                  <a:schemeClr val="accent5"/>
                </a:solidFill>
              </a:defRPr>
            </a:lvl8pPr>
            <a:lvl9pPr lvl="8" algn="ctr">
              <a:spcBef>
                <a:spcPts val="0"/>
              </a:spcBef>
              <a:spcAft>
                <a:spcPts val="0"/>
              </a:spcAft>
              <a:buClr>
                <a:schemeClr val="accent5"/>
              </a:buClr>
              <a:buSzPts val="13000"/>
              <a:buNone/>
              <a:defRPr sz="13000">
                <a:solidFill>
                  <a:schemeClr val="accent5"/>
                </a:solidFill>
              </a:defRPr>
            </a:lvl9pPr>
          </a:lstStyle>
          <a:p>
            <a:r>
              <a:t>xx%</a:t>
            </a:r>
          </a:p>
        </p:txBody>
      </p:sp>
      <p:sp>
        <p:nvSpPr>
          <p:cNvPr id="55" name="Google Shape;55;p11"/>
          <p:cNvSpPr txBox="1">
            <a:spLocks noGrp="1"/>
          </p:cNvSpPr>
          <p:nvPr>
            <p:ph type="body" idx="1"/>
          </p:nvPr>
        </p:nvSpPr>
        <p:spPr>
          <a:xfrm>
            <a:off x="387900" y="2919450"/>
            <a:ext cx="8368200" cy="10716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56" name="Google Shape;56;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7"/>
        <p:cNvGrpSpPr/>
        <p:nvPr/>
      </p:nvGrpSpPr>
      <p:grpSpPr>
        <a:xfrm>
          <a:off x="0" y="0"/>
          <a:ext cx="0" cy="0"/>
          <a:chOff x="0" y="0"/>
          <a:chExt cx="0" cy="0"/>
        </a:xfrm>
      </p:grpSpPr>
      <p:sp>
        <p:nvSpPr>
          <p:cNvPr id="58" name="Google Shape;58;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
        <p:cNvGrpSpPr/>
        <p:nvPr/>
      </p:nvGrpSpPr>
      <p:grpSpPr>
        <a:xfrm>
          <a:off x="0" y="0"/>
          <a:ext cx="0" cy="0"/>
          <a:chOff x="0" y="0"/>
          <a:chExt cx="0" cy="0"/>
        </a:xfrm>
      </p:grpSpPr>
      <p:cxnSp>
        <p:nvCxnSpPr>
          <p:cNvPr id="17" name="Google Shape;17;p3"/>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18" name="Google Shape;18;p3"/>
          <p:cNvSpPr txBox="1">
            <a:spLocks noGrp="1"/>
          </p:cNvSpPr>
          <p:nvPr>
            <p:ph type="title"/>
          </p:nvPr>
        </p:nvSpPr>
        <p:spPr>
          <a:xfrm>
            <a:off x="480750" y="1764950"/>
            <a:ext cx="8222100" cy="907500"/>
          </a:xfrm>
          <a:prstGeom prst="rect">
            <a:avLst/>
          </a:prstGeom>
        </p:spPr>
        <p:txBody>
          <a:bodyPr spcFirstLastPara="1" wrap="square" lIns="91425" tIns="91425" rIns="91425" bIns="91425" anchor="b" anchorCtr="0"/>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
        <p:nvSpPr>
          <p:cNvPr id="19" name="Google Shape;19;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cxnSp>
        <p:nvCxnSpPr>
          <p:cNvPr id="21" name="Google Shape;21;p4"/>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22" name="Google Shape;22;p4"/>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3" name="Google Shape;23;p4"/>
          <p:cNvSpPr txBox="1">
            <a:spLocks noGrp="1"/>
          </p:cNvSpPr>
          <p:nvPr>
            <p:ph type="body" idx="1"/>
          </p:nvPr>
        </p:nvSpPr>
        <p:spPr>
          <a:xfrm>
            <a:off x="387900" y="1489824"/>
            <a:ext cx="8368200" cy="30789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24" name="Google Shape;24;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
        <p:cNvGrpSpPr/>
        <p:nvPr/>
      </p:nvGrpSpPr>
      <p:grpSpPr>
        <a:xfrm>
          <a:off x="0" y="0"/>
          <a:ext cx="0" cy="0"/>
          <a:chOff x="0" y="0"/>
          <a:chExt cx="0" cy="0"/>
        </a:xfrm>
      </p:grpSpPr>
      <p:cxnSp>
        <p:nvCxnSpPr>
          <p:cNvPr id="26" name="Google Shape;26;p5"/>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27" name="Google Shape;27;p5"/>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8" name="Google Shape;28;p5"/>
          <p:cNvSpPr txBox="1">
            <a:spLocks noGrp="1"/>
          </p:cNvSpPr>
          <p:nvPr>
            <p:ph type="body" idx="1"/>
          </p:nvPr>
        </p:nvSpPr>
        <p:spPr>
          <a:xfrm>
            <a:off x="387900" y="1489825"/>
            <a:ext cx="3999900" cy="30789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9" name="Google Shape;29;p5"/>
          <p:cNvSpPr txBox="1">
            <a:spLocks noGrp="1"/>
          </p:cNvSpPr>
          <p:nvPr>
            <p:ph type="body" idx="2"/>
          </p:nvPr>
        </p:nvSpPr>
        <p:spPr>
          <a:xfrm>
            <a:off x="4756200" y="1489825"/>
            <a:ext cx="3999900" cy="30789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0" name="Google Shape;30;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3" name="Google Shape;33;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4"/>
        <p:cNvGrpSpPr/>
        <p:nvPr/>
      </p:nvGrpSpPr>
      <p:grpSpPr>
        <a:xfrm>
          <a:off x="0" y="0"/>
          <a:ext cx="0" cy="0"/>
          <a:chOff x="0" y="0"/>
          <a:chExt cx="0" cy="0"/>
        </a:xfrm>
      </p:grpSpPr>
      <p:cxnSp>
        <p:nvCxnSpPr>
          <p:cNvPr id="35" name="Google Shape;35;p7"/>
          <p:cNvCxnSpPr/>
          <p:nvPr/>
        </p:nvCxnSpPr>
        <p:spPr>
          <a:xfrm>
            <a:off x="489218" y="1412277"/>
            <a:ext cx="331500" cy="0"/>
          </a:xfrm>
          <a:prstGeom prst="straightConnector1">
            <a:avLst/>
          </a:prstGeom>
          <a:noFill/>
          <a:ln w="38100" cap="flat" cmpd="sng">
            <a:solidFill>
              <a:schemeClr val="accent4"/>
            </a:solidFill>
            <a:prstDash val="solid"/>
            <a:round/>
            <a:headEnd type="none" w="sm" len="sm"/>
            <a:tailEnd type="none" w="sm" len="sm"/>
          </a:ln>
        </p:spPr>
      </p:cxnSp>
      <p:sp>
        <p:nvSpPr>
          <p:cNvPr id="36" name="Google Shape;36;p7"/>
          <p:cNvSpPr txBox="1">
            <a:spLocks noGrp="1"/>
          </p:cNvSpPr>
          <p:nvPr>
            <p:ph type="title"/>
          </p:nvPr>
        </p:nvSpPr>
        <p:spPr>
          <a:xfrm>
            <a:off x="3879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7" name="Google Shape;37;p7"/>
          <p:cNvSpPr txBox="1">
            <a:spLocks noGrp="1"/>
          </p:cNvSpPr>
          <p:nvPr>
            <p:ph type="body" idx="1"/>
          </p:nvPr>
        </p:nvSpPr>
        <p:spPr>
          <a:xfrm>
            <a:off x="387900" y="1594025"/>
            <a:ext cx="2808000" cy="26811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8" name="Google Shape;38;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9"/>
        <p:cNvGrpSpPr/>
        <p:nvPr/>
      </p:nvGrpSpPr>
      <p:grpSpPr>
        <a:xfrm>
          <a:off x="0" y="0"/>
          <a:ext cx="0" cy="0"/>
          <a:chOff x="0" y="0"/>
          <a:chExt cx="0" cy="0"/>
        </a:xfrm>
      </p:grpSpPr>
      <p:sp>
        <p:nvSpPr>
          <p:cNvPr id="40" name="Google Shape;40;p8"/>
          <p:cNvSpPr txBox="1">
            <a:spLocks noGrp="1"/>
          </p:cNvSpPr>
          <p:nvPr>
            <p:ph type="title"/>
          </p:nvPr>
        </p:nvSpPr>
        <p:spPr>
          <a:xfrm>
            <a:off x="490250" y="526350"/>
            <a:ext cx="56187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41" name="Google Shape;41;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2"/>
        <p:cNvGrpSpPr/>
        <p:nvPr/>
      </p:nvGrpSpPr>
      <p:grpSpPr>
        <a:xfrm>
          <a:off x="0" y="0"/>
          <a:ext cx="0" cy="0"/>
          <a:chOff x="0" y="0"/>
          <a:chExt cx="0" cy="0"/>
        </a:xfrm>
      </p:grpSpPr>
      <p:sp>
        <p:nvSpPr>
          <p:cNvPr id="43" name="Google Shape;43;p9"/>
          <p:cNvSpPr/>
          <p:nvPr/>
        </p:nvSpPr>
        <p:spPr>
          <a:xfrm>
            <a:off x="4572000" y="-75"/>
            <a:ext cx="4572000" cy="514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4" name="Google Shape;44;p9"/>
          <p:cNvCxnSpPr/>
          <p:nvPr/>
        </p:nvCxnSpPr>
        <p:spPr>
          <a:xfrm>
            <a:off x="5029675" y="4495503"/>
            <a:ext cx="540900" cy="0"/>
          </a:xfrm>
          <a:prstGeom prst="straightConnector1">
            <a:avLst/>
          </a:prstGeom>
          <a:noFill/>
          <a:ln w="38100" cap="flat" cmpd="sng">
            <a:solidFill>
              <a:schemeClr val="accent5"/>
            </a:solidFill>
            <a:prstDash val="solid"/>
            <a:round/>
            <a:headEnd type="none" w="sm" len="sm"/>
            <a:tailEnd type="none" w="sm" len="sm"/>
          </a:ln>
        </p:spPr>
      </p:cxnSp>
      <p:sp>
        <p:nvSpPr>
          <p:cNvPr id="45" name="Google Shape;45;p9"/>
          <p:cNvSpPr txBox="1">
            <a:spLocks noGrp="1"/>
          </p:cNvSpPr>
          <p:nvPr>
            <p:ph type="title"/>
          </p:nvPr>
        </p:nvSpPr>
        <p:spPr>
          <a:xfrm>
            <a:off x="265500" y="1209075"/>
            <a:ext cx="4045200" cy="1506300"/>
          </a:xfrm>
          <a:prstGeom prst="rect">
            <a:avLst/>
          </a:prstGeom>
        </p:spPr>
        <p:txBody>
          <a:bodyPr spcFirstLastPara="1" wrap="square" lIns="91425" tIns="91425" rIns="91425" bIns="91425" anchor="b" anchorCtr="0"/>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a:endParaRPr/>
          </a:p>
        </p:txBody>
      </p:sp>
      <p:sp>
        <p:nvSpPr>
          <p:cNvPr id="46" name="Google Shape;46;p9"/>
          <p:cNvSpPr txBox="1">
            <a:spLocks noGrp="1"/>
          </p:cNvSpPr>
          <p:nvPr>
            <p:ph type="subTitle" idx="1"/>
          </p:nvPr>
        </p:nvSpPr>
        <p:spPr>
          <a:xfrm>
            <a:off x="265500" y="2769001"/>
            <a:ext cx="4045200" cy="13455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Clr>
                <a:schemeClr val="accent5"/>
              </a:buClr>
              <a:buSzPts val="2100"/>
              <a:buNone/>
              <a:defRPr sz="2100">
                <a:solidFill>
                  <a:schemeClr val="accent5"/>
                </a:solidFill>
              </a:defRPr>
            </a:lvl1pPr>
            <a:lvl2pPr lvl="1" algn="ctr">
              <a:lnSpc>
                <a:spcPct val="100000"/>
              </a:lnSpc>
              <a:spcBef>
                <a:spcPts val="0"/>
              </a:spcBef>
              <a:spcAft>
                <a:spcPts val="0"/>
              </a:spcAft>
              <a:buClr>
                <a:schemeClr val="accent5"/>
              </a:buClr>
              <a:buSzPts val="2100"/>
              <a:buNone/>
              <a:defRPr sz="2100">
                <a:solidFill>
                  <a:schemeClr val="accent5"/>
                </a:solidFill>
              </a:defRPr>
            </a:lvl2pPr>
            <a:lvl3pPr lvl="2" algn="ctr">
              <a:lnSpc>
                <a:spcPct val="100000"/>
              </a:lnSpc>
              <a:spcBef>
                <a:spcPts val="0"/>
              </a:spcBef>
              <a:spcAft>
                <a:spcPts val="0"/>
              </a:spcAft>
              <a:buClr>
                <a:schemeClr val="accent5"/>
              </a:buClr>
              <a:buSzPts val="2100"/>
              <a:buNone/>
              <a:defRPr sz="2100">
                <a:solidFill>
                  <a:schemeClr val="accent5"/>
                </a:solidFill>
              </a:defRPr>
            </a:lvl3pPr>
            <a:lvl4pPr lvl="3" algn="ctr">
              <a:lnSpc>
                <a:spcPct val="100000"/>
              </a:lnSpc>
              <a:spcBef>
                <a:spcPts val="0"/>
              </a:spcBef>
              <a:spcAft>
                <a:spcPts val="0"/>
              </a:spcAft>
              <a:buClr>
                <a:schemeClr val="accent5"/>
              </a:buClr>
              <a:buSzPts val="2100"/>
              <a:buNone/>
              <a:defRPr sz="2100">
                <a:solidFill>
                  <a:schemeClr val="accent5"/>
                </a:solidFill>
              </a:defRPr>
            </a:lvl4pPr>
            <a:lvl5pPr lvl="4" algn="ctr">
              <a:lnSpc>
                <a:spcPct val="100000"/>
              </a:lnSpc>
              <a:spcBef>
                <a:spcPts val="0"/>
              </a:spcBef>
              <a:spcAft>
                <a:spcPts val="0"/>
              </a:spcAft>
              <a:buClr>
                <a:schemeClr val="accent5"/>
              </a:buClr>
              <a:buSzPts val="2100"/>
              <a:buNone/>
              <a:defRPr sz="2100">
                <a:solidFill>
                  <a:schemeClr val="accent5"/>
                </a:solidFill>
              </a:defRPr>
            </a:lvl5pPr>
            <a:lvl6pPr lvl="5" algn="ctr">
              <a:lnSpc>
                <a:spcPct val="100000"/>
              </a:lnSpc>
              <a:spcBef>
                <a:spcPts val="0"/>
              </a:spcBef>
              <a:spcAft>
                <a:spcPts val="0"/>
              </a:spcAft>
              <a:buClr>
                <a:schemeClr val="accent5"/>
              </a:buClr>
              <a:buSzPts val="2100"/>
              <a:buNone/>
              <a:defRPr sz="2100">
                <a:solidFill>
                  <a:schemeClr val="accent5"/>
                </a:solidFill>
              </a:defRPr>
            </a:lvl6pPr>
            <a:lvl7pPr lvl="6" algn="ctr">
              <a:lnSpc>
                <a:spcPct val="100000"/>
              </a:lnSpc>
              <a:spcBef>
                <a:spcPts val="0"/>
              </a:spcBef>
              <a:spcAft>
                <a:spcPts val="0"/>
              </a:spcAft>
              <a:buClr>
                <a:schemeClr val="accent5"/>
              </a:buClr>
              <a:buSzPts val="2100"/>
              <a:buNone/>
              <a:defRPr sz="2100">
                <a:solidFill>
                  <a:schemeClr val="accent5"/>
                </a:solidFill>
              </a:defRPr>
            </a:lvl7pPr>
            <a:lvl8pPr lvl="7" algn="ctr">
              <a:lnSpc>
                <a:spcPct val="100000"/>
              </a:lnSpc>
              <a:spcBef>
                <a:spcPts val="0"/>
              </a:spcBef>
              <a:spcAft>
                <a:spcPts val="0"/>
              </a:spcAft>
              <a:buClr>
                <a:schemeClr val="accent5"/>
              </a:buClr>
              <a:buSzPts val="2100"/>
              <a:buNone/>
              <a:defRPr sz="2100">
                <a:solidFill>
                  <a:schemeClr val="accent5"/>
                </a:solidFill>
              </a:defRPr>
            </a:lvl8pPr>
            <a:lvl9pPr lvl="8" algn="ctr">
              <a:lnSpc>
                <a:spcPct val="100000"/>
              </a:lnSpc>
              <a:spcBef>
                <a:spcPts val="0"/>
              </a:spcBef>
              <a:spcAft>
                <a:spcPts val="0"/>
              </a:spcAft>
              <a:buClr>
                <a:schemeClr val="accent5"/>
              </a:buClr>
              <a:buSzPts val="2100"/>
              <a:buNone/>
              <a:defRPr sz="2100">
                <a:solidFill>
                  <a:schemeClr val="accent5"/>
                </a:solidFill>
              </a:defRPr>
            </a:lvl9pPr>
          </a:lstStyle>
          <a:p>
            <a:endParaRPr/>
          </a:p>
        </p:txBody>
      </p:sp>
      <p:sp>
        <p:nvSpPr>
          <p:cNvPr id="47" name="Google Shape;47;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8" name="Google Shape;4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9"/>
        <p:cNvGrpSpPr/>
        <p:nvPr/>
      </p:nvGrpSpPr>
      <p:grpSpPr>
        <a:xfrm>
          <a:off x="0" y="0"/>
          <a:ext cx="0" cy="0"/>
          <a:chOff x="0" y="0"/>
          <a:chExt cx="0" cy="0"/>
        </a:xfrm>
      </p:grpSpPr>
      <p:sp>
        <p:nvSpPr>
          <p:cNvPr id="50" name="Google Shape;50;p10"/>
          <p:cNvSpPr txBox="1">
            <a:spLocks noGrp="1"/>
          </p:cNvSpPr>
          <p:nvPr>
            <p:ph type="body" idx="1"/>
          </p:nvPr>
        </p:nvSpPr>
        <p:spPr>
          <a:xfrm>
            <a:off x="319500" y="4233725"/>
            <a:ext cx="5998800" cy="5988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a:endParaRPr/>
          </a:p>
        </p:txBody>
      </p:sp>
      <p:sp>
        <p:nvSpPr>
          <p:cNvPr id="51" name="Google Shape;51;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rina">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87900" y="458025"/>
            <a:ext cx="8368200" cy="686100"/>
          </a:xfrm>
          <a:prstGeom prst="rect">
            <a:avLst/>
          </a:prstGeom>
          <a:noFill/>
          <a:ln>
            <a:noFill/>
          </a:ln>
        </p:spPr>
        <p:txBody>
          <a:bodyPr spcFirstLastPara="1" wrap="square" lIns="91425" tIns="91425" rIns="91425" bIns="91425" anchor="b" anchorCtr="0"/>
          <a:lstStyle>
            <a:lvl1pPr lvl="0">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1pPr>
            <a:lvl2pPr lvl="1">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2pPr>
            <a:lvl3pPr lvl="2">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3pPr>
            <a:lvl4pPr lvl="3">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4pPr>
            <a:lvl5pPr lvl="4">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5pPr>
            <a:lvl6pPr lvl="5">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6pPr>
            <a:lvl7pPr lvl="6">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7pPr>
            <a:lvl8pPr lvl="7">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8pPr>
            <a:lvl9pPr lvl="8">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9pPr>
          </a:lstStyle>
          <a:p>
            <a:endParaRPr/>
          </a:p>
        </p:txBody>
      </p:sp>
      <p:sp>
        <p:nvSpPr>
          <p:cNvPr id="7" name="Google Shape;7;p1"/>
          <p:cNvSpPr txBox="1">
            <a:spLocks noGrp="1"/>
          </p:cNvSpPr>
          <p:nvPr>
            <p:ph type="body" idx="1"/>
          </p:nvPr>
        </p:nvSpPr>
        <p:spPr>
          <a:xfrm>
            <a:off x="387900" y="1489824"/>
            <a:ext cx="8368200" cy="30789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marL="914400" lvl="1"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15000"/>
              </a:lnSpc>
              <a:spcBef>
                <a:spcPts val="1600"/>
              </a:spcBef>
              <a:spcAft>
                <a:spcPts val="160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1"/>
                </a:solidFill>
                <a:latin typeface="Roboto"/>
                <a:ea typeface="Roboto"/>
                <a:cs typeface="Roboto"/>
                <a:sym typeface="Roboto"/>
              </a:defRPr>
            </a:lvl1pPr>
            <a:lvl2pPr lvl="1" algn="r">
              <a:buNone/>
              <a:defRPr sz="1000">
                <a:solidFill>
                  <a:schemeClr val="dk1"/>
                </a:solidFill>
                <a:latin typeface="Roboto"/>
                <a:ea typeface="Roboto"/>
                <a:cs typeface="Roboto"/>
                <a:sym typeface="Roboto"/>
              </a:defRPr>
            </a:lvl2pPr>
            <a:lvl3pPr lvl="2" algn="r">
              <a:buNone/>
              <a:defRPr sz="1000">
                <a:solidFill>
                  <a:schemeClr val="dk1"/>
                </a:solidFill>
                <a:latin typeface="Roboto"/>
                <a:ea typeface="Roboto"/>
                <a:cs typeface="Roboto"/>
                <a:sym typeface="Roboto"/>
              </a:defRPr>
            </a:lvl3pPr>
            <a:lvl4pPr lvl="3" algn="r">
              <a:buNone/>
              <a:defRPr sz="1000">
                <a:solidFill>
                  <a:schemeClr val="dk1"/>
                </a:solidFill>
                <a:latin typeface="Roboto"/>
                <a:ea typeface="Roboto"/>
                <a:cs typeface="Roboto"/>
                <a:sym typeface="Roboto"/>
              </a:defRPr>
            </a:lvl4pPr>
            <a:lvl5pPr lvl="4" algn="r">
              <a:buNone/>
              <a:defRPr sz="1000">
                <a:solidFill>
                  <a:schemeClr val="dk1"/>
                </a:solidFill>
                <a:latin typeface="Roboto"/>
                <a:ea typeface="Roboto"/>
                <a:cs typeface="Roboto"/>
                <a:sym typeface="Roboto"/>
              </a:defRPr>
            </a:lvl5pPr>
            <a:lvl6pPr lvl="5" algn="r">
              <a:buNone/>
              <a:defRPr sz="1000">
                <a:solidFill>
                  <a:schemeClr val="dk1"/>
                </a:solidFill>
                <a:latin typeface="Roboto"/>
                <a:ea typeface="Roboto"/>
                <a:cs typeface="Roboto"/>
                <a:sym typeface="Roboto"/>
              </a:defRPr>
            </a:lvl6pPr>
            <a:lvl7pPr lvl="6" algn="r">
              <a:buNone/>
              <a:defRPr sz="1000">
                <a:solidFill>
                  <a:schemeClr val="dk1"/>
                </a:solidFill>
                <a:latin typeface="Roboto"/>
                <a:ea typeface="Roboto"/>
                <a:cs typeface="Roboto"/>
                <a:sym typeface="Roboto"/>
              </a:defRPr>
            </a:lvl7pPr>
            <a:lvl8pPr lvl="7" algn="r">
              <a:buNone/>
              <a:defRPr sz="1000">
                <a:solidFill>
                  <a:schemeClr val="dk1"/>
                </a:solidFill>
                <a:latin typeface="Roboto"/>
                <a:ea typeface="Roboto"/>
                <a:cs typeface="Roboto"/>
                <a:sym typeface="Roboto"/>
              </a:defRPr>
            </a:lvl8pPr>
            <a:lvl9pPr lvl="8" algn="r">
              <a:buNone/>
              <a:defRPr sz="1000">
                <a:solidFill>
                  <a:schemeClr val="dk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62"/>
        <p:cNvGrpSpPr/>
        <p:nvPr/>
      </p:nvGrpSpPr>
      <p:grpSpPr>
        <a:xfrm>
          <a:off x="0" y="0"/>
          <a:ext cx="0" cy="0"/>
          <a:chOff x="0" y="0"/>
          <a:chExt cx="0" cy="0"/>
        </a:xfrm>
      </p:grpSpPr>
      <p:sp>
        <p:nvSpPr>
          <p:cNvPr id="63" name="Google Shape;63;p13"/>
          <p:cNvSpPr txBox="1">
            <a:spLocks noGrp="1"/>
          </p:cNvSpPr>
          <p:nvPr>
            <p:ph type="subTitle" idx="1"/>
          </p:nvPr>
        </p:nvSpPr>
        <p:spPr>
          <a:xfrm>
            <a:off x="1680302" y="1402375"/>
            <a:ext cx="5783400" cy="909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Principle Sponsors</a:t>
            </a:r>
            <a:endParaRPr/>
          </a:p>
        </p:txBody>
      </p:sp>
      <p:sp>
        <p:nvSpPr>
          <p:cNvPr id="64" name="Google Shape;64;p13"/>
          <p:cNvSpPr txBox="1">
            <a:spLocks noGrp="1"/>
          </p:cNvSpPr>
          <p:nvPr>
            <p:ph type="ctrTitle"/>
          </p:nvPr>
        </p:nvSpPr>
        <p:spPr>
          <a:xfrm>
            <a:off x="1680300" y="661375"/>
            <a:ext cx="5783400" cy="741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CFMA Rocky Mountain</a:t>
            </a:r>
            <a:endParaRPr/>
          </a:p>
        </p:txBody>
      </p:sp>
      <p:pic>
        <p:nvPicPr>
          <p:cNvPr id="65" name="Google Shape;65;p13" descr="A picture containing clipart&#10;&#10;Description generated with very high confidence"/>
          <p:cNvPicPr preferRelativeResize="0"/>
          <p:nvPr/>
        </p:nvPicPr>
        <p:blipFill rotWithShape="1">
          <a:blip r:embed="rId3">
            <a:alphaModFix/>
          </a:blip>
          <a:srcRect/>
          <a:stretch/>
        </p:blipFill>
        <p:spPr>
          <a:xfrm>
            <a:off x="2246553" y="1982889"/>
            <a:ext cx="4650888" cy="1460670"/>
          </a:xfrm>
          <a:prstGeom prst="rect">
            <a:avLst/>
          </a:prstGeom>
          <a:noFill/>
          <a:ln>
            <a:noFill/>
          </a:ln>
        </p:spPr>
      </p:pic>
      <p:pic>
        <p:nvPicPr>
          <p:cNvPr id="66" name="Google Shape;66;p13"/>
          <p:cNvPicPr preferRelativeResize="0"/>
          <p:nvPr/>
        </p:nvPicPr>
        <p:blipFill rotWithShape="1">
          <a:blip r:embed="rId4">
            <a:alphaModFix/>
          </a:blip>
          <a:srcRect/>
          <a:stretch/>
        </p:blipFill>
        <p:spPr>
          <a:xfrm>
            <a:off x="3581409" y="3580473"/>
            <a:ext cx="1981200" cy="1267968"/>
          </a:xfrm>
          <a:prstGeom prst="rect">
            <a:avLst/>
          </a:prstGeom>
          <a:noFill/>
          <a:ln>
            <a:noFill/>
          </a:ln>
        </p:spPr>
      </p:pic>
      <p:sp>
        <p:nvSpPr>
          <p:cNvPr id="67" name="Google Shape;67;p13"/>
          <p:cNvSpPr txBox="1"/>
          <p:nvPr/>
        </p:nvSpPr>
        <p:spPr>
          <a:xfrm>
            <a:off x="6897450" y="4560175"/>
            <a:ext cx="2241900" cy="47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rPr>
              <a:t>#CFMARM2018</a:t>
            </a:r>
            <a:endParaRPr sz="1800">
              <a:solidFill>
                <a:srgbClr val="FFFFFF"/>
              </a:solidFill>
            </a:endParaRPr>
          </a:p>
        </p:txBody>
      </p:sp>
      <p:sp>
        <p:nvSpPr>
          <p:cNvPr id="68" name="Google Shape;68;p13"/>
          <p:cNvSpPr txBox="1"/>
          <p:nvPr/>
        </p:nvSpPr>
        <p:spPr>
          <a:xfrm>
            <a:off x="133575" y="3770875"/>
            <a:ext cx="3353700" cy="12681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None/>
            </a:pPr>
            <a:r>
              <a:rPr lang="en">
                <a:solidFill>
                  <a:srgbClr val="FFFFFF"/>
                </a:solidFill>
                <a:latin typeface="Roboto"/>
                <a:ea typeface="Roboto"/>
                <a:cs typeface="Roboto"/>
                <a:sym typeface="Roboto"/>
              </a:rPr>
              <a:t>Wi-Fi Network Login</a:t>
            </a:r>
            <a:endParaRPr>
              <a:solidFill>
                <a:srgbClr val="FFFFFF"/>
              </a:solidFill>
              <a:latin typeface="Roboto"/>
              <a:ea typeface="Roboto"/>
              <a:cs typeface="Roboto"/>
              <a:sym typeface="Roboto"/>
            </a:endParaRPr>
          </a:p>
          <a:p>
            <a:pPr marL="0" lvl="0" indent="0" algn="l" rtl="0">
              <a:lnSpc>
                <a:spcPct val="90000"/>
              </a:lnSpc>
              <a:spcBef>
                <a:spcPts val="1000"/>
              </a:spcBef>
              <a:spcAft>
                <a:spcPts val="0"/>
              </a:spcAft>
              <a:buNone/>
            </a:pPr>
            <a:r>
              <a:rPr lang="en">
                <a:solidFill>
                  <a:srgbClr val="FFFFFF"/>
                </a:solidFill>
                <a:latin typeface="Roboto"/>
                <a:ea typeface="Roboto"/>
                <a:cs typeface="Roboto"/>
                <a:sym typeface="Roboto"/>
              </a:rPr>
              <a:t>Network Name: Ritz_Carlton Conference</a:t>
            </a:r>
            <a:endParaRPr>
              <a:solidFill>
                <a:srgbClr val="FFFFFF"/>
              </a:solidFill>
              <a:latin typeface="Roboto"/>
              <a:ea typeface="Roboto"/>
              <a:cs typeface="Roboto"/>
              <a:sym typeface="Roboto"/>
            </a:endParaRPr>
          </a:p>
          <a:p>
            <a:pPr marL="0" lvl="0" indent="0" algn="l" rtl="0">
              <a:lnSpc>
                <a:spcPct val="90000"/>
              </a:lnSpc>
              <a:spcBef>
                <a:spcPts val="1000"/>
              </a:spcBef>
              <a:spcAft>
                <a:spcPts val="0"/>
              </a:spcAft>
              <a:buNone/>
            </a:pPr>
            <a:r>
              <a:rPr lang="en">
                <a:solidFill>
                  <a:srgbClr val="FFFFFF"/>
                </a:solidFill>
                <a:latin typeface="Roboto"/>
                <a:ea typeface="Roboto"/>
                <a:cs typeface="Roboto"/>
                <a:sym typeface="Roboto"/>
              </a:rPr>
              <a:t>Password: B2WSoftware</a:t>
            </a:r>
            <a:endParaRPr>
              <a:solidFill>
                <a:srgbClr val="FFFFFF"/>
              </a:solidFill>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2"/>
          <p:cNvSpPr txBox="1">
            <a:spLocks noGrp="1"/>
          </p:cNvSpPr>
          <p:nvPr>
            <p:ph type="title"/>
          </p:nvPr>
        </p:nvSpPr>
        <p:spPr>
          <a:xfrm>
            <a:off x="105900" y="207250"/>
            <a:ext cx="8932200" cy="1361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800"/>
              <a:t>“Someone touching themselves intentionally/masturbating” and </a:t>
            </a:r>
            <a:br>
              <a:rPr lang="en" sz="2800"/>
            </a:br>
            <a:r>
              <a:rPr lang="en" sz="2800"/>
              <a:t>“Having someone flash/expose themselves to you.” </a:t>
            </a:r>
            <a:endParaRPr sz="2800"/>
          </a:p>
        </p:txBody>
      </p:sp>
      <p:sp>
        <p:nvSpPr>
          <p:cNvPr id="124" name="Google Shape;124;p22"/>
          <p:cNvSpPr txBox="1"/>
          <p:nvPr/>
        </p:nvSpPr>
        <p:spPr>
          <a:xfrm>
            <a:off x="6222725" y="1953900"/>
            <a:ext cx="1768200" cy="273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rPr>
              <a:t>89% of Women</a:t>
            </a:r>
            <a:endParaRPr sz="3000" b="1">
              <a:solidFill>
                <a:srgbClr val="FFFFFF"/>
              </a:solidFill>
            </a:endParaRPr>
          </a:p>
          <a:p>
            <a:pPr marL="0" lvl="0" indent="0" algn="l" rtl="0">
              <a:spcBef>
                <a:spcPts val="0"/>
              </a:spcBef>
              <a:spcAft>
                <a:spcPts val="0"/>
              </a:spcAft>
              <a:buNone/>
            </a:pPr>
            <a:endParaRPr sz="3000" b="1">
              <a:solidFill>
                <a:srgbClr val="FFFFFF"/>
              </a:solidFill>
            </a:endParaRPr>
          </a:p>
          <a:p>
            <a:pPr marL="0" lvl="0" indent="0" algn="l" rtl="0">
              <a:spcBef>
                <a:spcPts val="0"/>
              </a:spcBef>
              <a:spcAft>
                <a:spcPts val="0"/>
              </a:spcAft>
              <a:buNone/>
            </a:pPr>
            <a:r>
              <a:rPr lang="en" sz="3000" b="1">
                <a:solidFill>
                  <a:srgbClr val="FFFFFF"/>
                </a:solidFill>
              </a:rPr>
              <a:t>76% of Men</a:t>
            </a:r>
            <a:endParaRPr sz="3000" b="1">
              <a:solidFill>
                <a:srgbClr val="FFFFFF"/>
              </a:solidFill>
            </a:endParaRPr>
          </a:p>
        </p:txBody>
      </p:sp>
      <p:pic>
        <p:nvPicPr>
          <p:cNvPr id="125" name="Google Shape;125;p22"/>
          <p:cNvPicPr preferRelativeResize="0"/>
          <p:nvPr/>
        </p:nvPicPr>
        <p:blipFill>
          <a:blip r:embed="rId3">
            <a:alphaModFix/>
          </a:blip>
          <a:stretch>
            <a:fillRect/>
          </a:stretch>
        </p:blipFill>
        <p:spPr>
          <a:xfrm>
            <a:off x="803650" y="1740525"/>
            <a:ext cx="4753150" cy="31591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1000"/>
                                        <p:tgtEl>
                                          <p:spTgt spid="1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3"/>
                                        </p:tgtEl>
                                        <p:attrNameLst>
                                          <p:attrName>style.visibility</p:attrName>
                                        </p:attrNameLst>
                                      </p:cBhvr>
                                      <p:to>
                                        <p:strVal val="visible"/>
                                      </p:to>
                                    </p:set>
                                    <p:animEffect transition="in" filter="fade">
                                      <p:cBhvr>
                                        <p:cTn id="12" dur="1000"/>
                                        <p:tgtEl>
                                          <p:spTgt spid="1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4">
                                            <p:txEl>
                                              <p:pRg st="0" end="0"/>
                                            </p:txEl>
                                          </p:spTgt>
                                        </p:tgtEl>
                                        <p:attrNameLst>
                                          <p:attrName>style.visibility</p:attrName>
                                        </p:attrNameLst>
                                      </p:cBhvr>
                                      <p:to>
                                        <p:strVal val="visible"/>
                                      </p:to>
                                    </p:set>
                                    <p:animEffect transition="in" filter="fade">
                                      <p:cBhvr>
                                        <p:cTn id="17" dur="1000"/>
                                        <p:tgtEl>
                                          <p:spTgt spid="12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4">
                                            <p:txEl>
                                              <p:pRg st="1" end="1"/>
                                            </p:txEl>
                                          </p:spTgt>
                                        </p:tgtEl>
                                        <p:attrNameLst>
                                          <p:attrName>style.visibility</p:attrName>
                                        </p:attrNameLst>
                                      </p:cBhvr>
                                      <p:to>
                                        <p:strVal val="visible"/>
                                      </p:to>
                                    </p:set>
                                    <p:animEffect transition="in" filter="fade">
                                      <p:cBhvr>
                                        <p:cTn id="22" dur="1000"/>
                                        <p:tgtEl>
                                          <p:spTgt spid="12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4">
                                            <p:txEl>
                                              <p:pRg st="2" end="2"/>
                                            </p:txEl>
                                          </p:spTgt>
                                        </p:tgtEl>
                                        <p:attrNameLst>
                                          <p:attrName>style.visibility</p:attrName>
                                        </p:attrNameLst>
                                      </p:cBhvr>
                                      <p:to>
                                        <p:strVal val="visible"/>
                                      </p:to>
                                    </p:set>
                                    <p:animEffect transition="in" filter="fade">
                                      <p:cBhvr>
                                        <p:cTn id="27" dur="1000"/>
                                        <p:tgtEl>
                                          <p:spTgt spid="1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3"/>
          <p:cNvSpPr txBox="1">
            <a:spLocks noGrp="1"/>
          </p:cNvSpPr>
          <p:nvPr>
            <p:ph type="title"/>
          </p:nvPr>
        </p:nvSpPr>
        <p:spPr>
          <a:xfrm>
            <a:off x="467325" y="526350"/>
            <a:ext cx="3551100" cy="1099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About me...</a:t>
            </a:r>
            <a:endParaRPr/>
          </a:p>
        </p:txBody>
      </p:sp>
      <p:pic>
        <p:nvPicPr>
          <p:cNvPr id="131" name="Google Shape;131;p23"/>
          <p:cNvPicPr preferRelativeResize="0"/>
          <p:nvPr/>
        </p:nvPicPr>
        <p:blipFill>
          <a:blip r:embed="rId3">
            <a:alphaModFix/>
          </a:blip>
          <a:stretch>
            <a:fillRect/>
          </a:stretch>
        </p:blipFill>
        <p:spPr>
          <a:xfrm>
            <a:off x="6338951" y="526352"/>
            <a:ext cx="2578825" cy="4138973"/>
          </a:xfrm>
          <a:prstGeom prst="rect">
            <a:avLst/>
          </a:prstGeom>
          <a:noFill/>
          <a:ln>
            <a:noFill/>
          </a:ln>
        </p:spPr>
      </p:pic>
      <p:pic>
        <p:nvPicPr>
          <p:cNvPr id="132" name="Google Shape;132;p23"/>
          <p:cNvPicPr preferRelativeResize="0"/>
          <p:nvPr/>
        </p:nvPicPr>
        <p:blipFill>
          <a:blip r:embed="rId4">
            <a:alphaModFix/>
          </a:blip>
          <a:stretch>
            <a:fillRect/>
          </a:stretch>
        </p:blipFill>
        <p:spPr>
          <a:xfrm>
            <a:off x="4363240" y="526350"/>
            <a:ext cx="1630875" cy="1638500"/>
          </a:xfrm>
          <a:prstGeom prst="rect">
            <a:avLst/>
          </a:prstGeom>
          <a:noFill/>
          <a:ln>
            <a:noFill/>
          </a:ln>
        </p:spPr>
      </p:pic>
      <p:pic>
        <p:nvPicPr>
          <p:cNvPr id="133" name="Google Shape;133;p23"/>
          <p:cNvPicPr preferRelativeResize="0"/>
          <p:nvPr/>
        </p:nvPicPr>
        <p:blipFill>
          <a:blip r:embed="rId5">
            <a:alphaModFix/>
          </a:blip>
          <a:stretch>
            <a:fillRect/>
          </a:stretch>
        </p:blipFill>
        <p:spPr>
          <a:xfrm>
            <a:off x="304800" y="2394469"/>
            <a:ext cx="5804151" cy="227085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fade">
                                      <p:cBhvr>
                                        <p:cTn id="7" dur="10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24"/>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Risk Factors</a:t>
            </a:r>
            <a:endParaRPr/>
          </a:p>
        </p:txBody>
      </p:sp>
      <p:sp>
        <p:nvSpPr>
          <p:cNvPr id="139" name="Google Shape;139;p24"/>
          <p:cNvSpPr txBox="1">
            <a:spLocks noGrp="1"/>
          </p:cNvSpPr>
          <p:nvPr>
            <p:ph type="body" idx="1"/>
          </p:nvPr>
        </p:nvSpPr>
        <p:spPr>
          <a:xfrm>
            <a:off x="387900" y="1518891"/>
            <a:ext cx="8368200" cy="24090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Char char="-"/>
            </a:pPr>
            <a:r>
              <a:rPr lang="en" sz="2400" dirty="0"/>
              <a:t>Customer Surveys	- Decentralized Workplaces</a:t>
            </a:r>
            <a:endParaRPr sz="2400" dirty="0"/>
          </a:p>
          <a:p>
            <a:pPr marL="457200" lvl="0" indent="-381000" algn="l" rtl="0">
              <a:spcBef>
                <a:spcPts val="0"/>
              </a:spcBef>
              <a:spcAft>
                <a:spcPts val="0"/>
              </a:spcAft>
              <a:buSzPts val="2400"/>
              <a:buChar char="-"/>
            </a:pPr>
            <a:r>
              <a:rPr lang="en" sz="2400" dirty="0"/>
              <a:t>Work + Alcohol		- Homogeneous Workforces</a:t>
            </a:r>
            <a:endParaRPr sz="2400" dirty="0"/>
          </a:p>
          <a:p>
            <a:pPr marL="457200" lvl="0" indent="-381000" algn="l" rtl="0">
              <a:spcBef>
                <a:spcPts val="0"/>
              </a:spcBef>
              <a:spcAft>
                <a:spcPts val="0"/>
              </a:spcAft>
              <a:buSzPts val="2400"/>
              <a:buChar char="-"/>
            </a:pPr>
            <a:r>
              <a:rPr lang="en" sz="2400" dirty="0"/>
              <a:t>Social Discourse		- Very Diverse Workforces</a:t>
            </a:r>
            <a:endParaRPr sz="2400" dirty="0"/>
          </a:p>
          <a:p>
            <a:pPr marL="457200" lvl="0" indent="-381000" algn="l" rtl="0">
              <a:spcBef>
                <a:spcPts val="0"/>
              </a:spcBef>
              <a:spcAft>
                <a:spcPts val="0"/>
              </a:spcAft>
              <a:buSzPts val="2400"/>
              <a:buChar char="-"/>
            </a:pPr>
            <a:r>
              <a:rPr lang="en" sz="2400" dirty="0"/>
              <a:t>Young Workforces	- Power Disparities</a:t>
            </a:r>
            <a:endParaRPr sz="2400" dirty="0"/>
          </a:p>
          <a:p>
            <a:pPr marL="457200" lvl="0" indent="-381000" algn="l" rtl="0">
              <a:spcBef>
                <a:spcPts val="0"/>
              </a:spcBef>
              <a:spcAft>
                <a:spcPts val="0"/>
              </a:spcAft>
              <a:buSzPts val="2400"/>
              <a:buChar char="-"/>
            </a:pPr>
            <a:r>
              <a:rPr lang="en" sz="2400" dirty="0"/>
              <a:t>Isolated Workplaces	- “High Value” employees</a:t>
            </a:r>
            <a:endParaRPr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5"/>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The Superstar Bias</a:t>
            </a:r>
            <a:endParaRPr/>
          </a:p>
        </p:txBody>
      </p:sp>
      <p:sp>
        <p:nvSpPr>
          <p:cNvPr id="145" name="Google Shape;145;p25"/>
          <p:cNvSpPr txBox="1">
            <a:spLocks noGrp="1"/>
          </p:cNvSpPr>
          <p:nvPr>
            <p:ph type="body" idx="1"/>
          </p:nvPr>
        </p:nvSpPr>
        <p:spPr>
          <a:xfrm>
            <a:off x="387900" y="1283175"/>
            <a:ext cx="8368200" cy="1643400"/>
          </a:xfrm>
          <a:prstGeom prst="rect">
            <a:avLst/>
          </a:prstGeom>
        </p:spPr>
        <p:txBody>
          <a:bodyPr spcFirstLastPara="1" wrap="square" lIns="91425" tIns="91425" rIns="91425" bIns="91425" anchor="t" anchorCtr="0">
            <a:noAutofit/>
          </a:bodyPr>
          <a:lstStyle/>
          <a:p>
            <a:pPr marL="457200" lvl="0" indent="-342900" algn="l" rtl="0">
              <a:lnSpc>
                <a:spcPct val="120000"/>
              </a:lnSpc>
              <a:spcBef>
                <a:spcPts val="1000"/>
              </a:spcBef>
              <a:spcAft>
                <a:spcPts val="0"/>
              </a:spcAft>
              <a:buClr>
                <a:srgbClr val="FFFFFF"/>
              </a:buClr>
              <a:buSzPts val="1800"/>
              <a:buFont typeface="Roboto"/>
              <a:buChar char="-"/>
            </a:pPr>
            <a:r>
              <a:rPr lang="en">
                <a:solidFill>
                  <a:srgbClr val="FFFFFF"/>
                </a:solidFill>
              </a:rPr>
              <a:t>Higher income, better accommodations, or different expectations</a:t>
            </a:r>
            <a:endParaRPr>
              <a:solidFill>
                <a:srgbClr val="FFFFFF"/>
              </a:solidFill>
            </a:endParaRPr>
          </a:p>
          <a:p>
            <a:pPr marL="457200" lvl="0" indent="-342900" algn="l" rtl="0">
              <a:lnSpc>
                <a:spcPct val="120000"/>
              </a:lnSpc>
              <a:spcBef>
                <a:spcPts val="0"/>
              </a:spcBef>
              <a:spcAft>
                <a:spcPts val="0"/>
              </a:spcAft>
              <a:buClr>
                <a:srgbClr val="FFFFFF"/>
              </a:buClr>
              <a:buSzPts val="1800"/>
              <a:buFont typeface="Roboto"/>
              <a:buChar char="-"/>
            </a:pPr>
            <a:r>
              <a:rPr lang="en">
                <a:solidFill>
                  <a:srgbClr val="FFFFFF"/>
                </a:solidFill>
              </a:rPr>
              <a:t>Higher output or key revenue producers</a:t>
            </a:r>
            <a:endParaRPr>
              <a:solidFill>
                <a:srgbClr val="FFFFFF"/>
              </a:solidFill>
            </a:endParaRPr>
          </a:p>
          <a:p>
            <a:pPr marL="0" lvl="0" indent="0" algn="l" rtl="0">
              <a:lnSpc>
                <a:spcPct val="120000"/>
              </a:lnSpc>
              <a:spcBef>
                <a:spcPts val="1000"/>
              </a:spcBef>
              <a:spcAft>
                <a:spcPts val="0"/>
              </a:spcAft>
              <a:buNone/>
            </a:pPr>
            <a:r>
              <a:rPr lang="en" b="1">
                <a:solidFill>
                  <a:srgbClr val="FFFFFF"/>
                </a:solidFill>
              </a:rPr>
              <a:t>The profit consequences of so-called “toxic workers” specifically including those who are “top performers” is a net negative. </a:t>
            </a:r>
            <a:endParaRPr>
              <a:solidFill>
                <a:srgbClr val="FFFFFF"/>
              </a:solidFill>
            </a:endParaRPr>
          </a:p>
        </p:txBody>
      </p:sp>
      <p:pic>
        <p:nvPicPr>
          <p:cNvPr id="146" name="Google Shape;146;p25"/>
          <p:cNvPicPr preferRelativeResize="0"/>
          <p:nvPr/>
        </p:nvPicPr>
        <p:blipFill rotWithShape="1">
          <a:blip r:embed="rId3">
            <a:alphaModFix/>
          </a:blip>
          <a:srcRect l="2768" t="20848" r="3060"/>
          <a:stretch/>
        </p:blipFill>
        <p:spPr>
          <a:xfrm>
            <a:off x="266613" y="3347850"/>
            <a:ext cx="8610775" cy="164342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5">
                                            <p:txEl>
                                              <p:pRg st="0" end="0"/>
                                            </p:txEl>
                                          </p:spTgt>
                                        </p:tgtEl>
                                        <p:attrNameLst>
                                          <p:attrName>style.visibility</p:attrName>
                                        </p:attrNameLst>
                                      </p:cBhvr>
                                      <p:to>
                                        <p:strVal val="visible"/>
                                      </p:to>
                                    </p:set>
                                    <p:animEffect transition="in" filter="fade">
                                      <p:cBhvr>
                                        <p:cTn id="7" dur="1000"/>
                                        <p:tgtEl>
                                          <p:spTgt spid="1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5">
                                            <p:txEl>
                                              <p:pRg st="1" end="1"/>
                                            </p:txEl>
                                          </p:spTgt>
                                        </p:tgtEl>
                                        <p:attrNameLst>
                                          <p:attrName>style.visibility</p:attrName>
                                        </p:attrNameLst>
                                      </p:cBhvr>
                                      <p:to>
                                        <p:strVal val="visible"/>
                                      </p:to>
                                    </p:set>
                                    <p:animEffect transition="in" filter="fade">
                                      <p:cBhvr>
                                        <p:cTn id="12" dur="1000"/>
                                        <p:tgtEl>
                                          <p:spTgt spid="14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5">
                                            <p:txEl>
                                              <p:pRg st="2" end="2"/>
                                            </p:txEl>
                                          </p:spTgt>
                                        </p:tgtEl>
                                        <p:attrNameLst>
                                          <p:attrName>style.visibility</p:attrName>
                                        </p:attrNameLst>
                                      </p:cBhvr>
                                      <p:to>
                                        <p:strVal val="visible"/>
                                      </p:to>
                                    </p:set>
                                    <p:animEffect transition="in" filter="fade">
                                      <p:cBhvr>
                                        <p:cTn id="17" dur="1000"/>
                                        <p:tgtEl>
                                          <p:spTgt spid="14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6"/>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One year since #MeToo</a:t>
            </a:r>
            <a:endParaRPr/>
          </a:p>
        </p:txBody>
      </p:sp>
      <p:sp>
        <p:nvSpPr>
          <p:cNvPr id="152" name="Google Shape;152;p26"/>
          <p:cNvSpPr txBox="1">
            <a:spLocks noGrp="1"/>
          </p:cNvSpPr>
          <p:nvPr>
            <p:ph type="body" idx="1"/>
          </p:nvPr>
        </p:nvSpPr>
        <p:spPr>
          <a:xfrm>
            <a:off x="387900" y="1489824"/>
            <a:ext cx="8368200" cy="3078900"/>
          </a:xfrm>
          <a:prstGeom prst="rect">
            <a:avLst/>
          </a:prstGeom>
        </p:spPr>
        <p:txBody>
          <a:bodyPr spcFirstLastPara="1" wrap="square" lIns="91425" tIns="91425" rIns="91425" bIns="91425" anchor="t" anchorCtr="0">
            <a:noAutofit/>
          </a:bodyPr>
          <a:lstStyle/>
          <a:p>
            <a:pPr marL="457200" lvl="0" indent="-355600" algn="l" rtl="0">
              <a:spcBef>
                <a:spcPts val="0"/>
              </a:spcBef>
              <a:spcAft>
                <a:spcPts val="0"/>
              </a:spcAft>
              <a:buSzPts val="2000"/>
              <a:buChar char="-"/>
            </a:pPr>
            <a:r>
              <a:rPr lang="en" sz="2000"/>
              <a:t>10% of workers reporting more sexual harassment training or resources</a:t>
            </a:r>
            <a:endParaRPr sz="2000"/>
          </a:p>
          <a:p>
            <a:pPr marL="457200" lvl="0" indent="-355600" algn="l" rtl="0">
              <a:spcBef>
                <a:spcPts val="0"/>
              </a:spcBef>
              <a:spcAft>
                <a:spcPts val="0"/>
              </a:spcAft>
              <a:buSzPts val="2000"/>
              <a:buChar char="-"/>
            </a:pPr>
            <a:r>
              <a:rPr lang="en" sz="2000"/>
              <a:t>8% of workers reporting a more stringent sexual harassment policies</a:t>
            </a:r>
            <a:endParaRPr sz="2000"/>
          </a:p>
          <a:p>
            <a:pPr marL="457200" lvl="0" indent="-355600" algn="l" rtl="0">
              <a:spcBef>
                <a:spcPts val="0"/>
              </a:spcBef>
              <a:spcAft>
                <a:spcPts val="0"/>
              </a:spcAft>
              <a:buSzPts val="2000"/>
              <a:buChar char="-"/>
            </a:pPr>
            <a:r>
              <a:rPr lang="en" sz="2000"/>
              <a:t>Mandatory Policy &amp; Training Requirements </a:t>
            </a:r>
            <a:endParaRPr sz="2000"/>
          </a:p>
          <a:p>
            <a:pPr marL="457200" lvl="0" indent="-355600" algn="l" rtl="0">
              <a:spcBef>
                <a:spcPts val="0"/>
              </a:spcBef>
              <a:spcAft>
                <a:spcPts val="0"/>
              </a:spcAft>
              <a:buSzPts val="2000"/>
              <a:buChar char="-"/>
            </a:pPr>
            <a:r>
              <a:rPr lang="en" sz="2000"/>
              <a:t>Allegations and EEOC claims are expected to rise</a:t>
            </a:r>
            <a:endParaRPr sz="2000"/>
          </a:p>
          <a:p>
            <a:pPr marL="457200" lvl="0" indent="-355600" algn="l" rtl="0">
              <a:spcBef>
                <a:spcPts val="0"/>
              </a:spcBef>
              <a:spcAft>
                <a:spcPts val="0"/>
              </a:spcAft>
              <a:buSzPts val="2000"/>
              <a:buChar char="-"/>
            </a:pPr>
            <a:r>
              <a:rPr lang="en" sz="2000"/>
              <a:t>The pendulum swing and over-sensitivity</a:t>
            </a:r>
            <a:endParaRPr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2">
                                            <p:txEl>
                                              <p:pRg st="0" end="0"/>
                                            </p:txEl>
                                          </p:spTgt>
                                        </p:tgtEl>
                                        <p:attrNameLst>
                                          <p:attrName>style.visibility</p:attrName>
                                        </p:attrNameLst>
                                      </p:cBhvr>
                                      <p:to>
                                        <p:strVal val="visible"/>
                                      </p:to>
                                    </p:set>
                                    <p:animEffect transition="in" filter="fade">
                                      <p:cBhvr>
                                        <p:cTn id="7" dur="1000"/>
                                        <p:tgtEl>
                                          <p:spTgt spid="1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2">
                                            <p:txEl>
                                              <p:pRg st="1" end="1"/>
                                            </p:txEl>
                                          </p:spTgt>
                                        </p:tgtEl>
                                        <p:attrNameLst>
                                          <p:attrName>style.visibility</p:attrName>
                                        </p:attrNameLst>
                                      </p:cBhvr>
                                      <p:to>
                                        <p:strVal val="visible"/>
                                      </p:to>
                                    </p:set>
                                    <p:animEffect transition="in" filter="fade">
                                      <p:cBhvr>
                                        <p:cTn id="12" dur="1000"/>
                                        <p:tgtEl>
                                          <p:spTgt spid="15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2">
                                            <p:txEl>
                                              <p:pRg st="2" end="2"/>
                                            </p:txEl>
                                          </p:spTgt>
                                        </p:tgtEl>
                                        <p:attrNameLst>
                                          <p:attrName>style.visibility</p:attrName>
                                        </p:attrNameLst>
                                      </p:cBhvr>
                                      <p:to>
                                        <p:strVal val="visible"/>
                                      </p:to>
                                    </p:set>
                                    <p:animEffect transition="in" filter="fade">
                                      <p:cBhvr>
                                        <p:cTn id="17" dur="1000"/>
                                        <p:tgtEl>
                                          <p:spTgt spid="15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2">
                                            <p:txEl>
                                              <p:pRg st="3" end="3"/>
                                            </p:txEl>
                                          </p:spTgt>
                                        </p:tgtEl>
                                        <p:attrNameLst>
                                          <p:attrName>style.visibility</p:attrName>
                                        </p:attrNameLst>
                                      </p:cBhvr>
                                      <p:to>
                                        <p:strVal val="visible"/>
                                      </p:to>
                                    </p:set>
                                    <p:animEffect transition="in" filter="fade">
                                      <p:cBhvr>
                                        <p:cTn id="22" dur="1000"/>
                                        <p:tgtEl>
                                          <p:spTgt spid="15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2">
                                            <p:txEl>
                                              <p:pRg st="4" end="4"/>
                                            </p:txEl>
                                          </p:spTgt>
                                        </p:tgtEl>
                                        <p:attrNameLst>
                                          <p:attrName>style.visibility</p:attrName>
                                        </p:attrNameLst>
                                      </p:cBhvr>
                                      <p:to>
                                        <p:strVal val="visible"/>
                                      </p:to>
                                    </p:set>
                                    <p:animEffect transition="in" filter="fade">
                                      <p:cBhvr>
                                        <p:cTn id="27" dur="1000"/>
                                        <p:tgtEl>
                                          <p:spTgt spid="15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7"/>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Statistics</a:t>
            </a:r>
            <a:endParaRPr/>
          </a:p>
        </p:txBody>
      </p:sp>
      <p:sp>
        <p:nvSpPr>
          <p:cNvPr id="158" name="Google Shape;158;p27"/>
          <p:cNvSpPr txBox="1">
            <a:spLocks noGrp="1"/>
          </p:cNvSpPr>
          <p:nvPr>
            <p:ph type="body" idx="1"/>
          </p:nvPr>
        </p:nvSpPr>
        <p:spPr>
          <a:xfrm>
            <a:off x="387900" y="1144125"/>
            <a:ext cx="8368200" cy="3424500"/>
          </a:xfrm>
          <a:prstGeom prst="rect">
            <a:avLst/>
          </a:prstGeom>
        </p:spPr>
        <p:txBody>
          <a:bodyPr spcFirstLastPara="1" wrap="square" lIns="91425" tIns="91425" rIns="91425" bIns="91425" anchor="t" anchorCtr="0">
            <a:noAutofit/>
          </a:bodyPr>
          <a:lstStyle/>
          <a:p>
            <a:pPr marL="457200" lvl="0" indent="-330200" algn="l" rtl="0">
              <a:lnSpc>
                <a:spcPct val="120000"/>
              </a:lnSpc>
              <a:spcBef>
                <a:spcPts val="1000"/>
              </a:spcBef>
              <a:spcAft>
                <a:spcPts val="0"/>
              </a:spcAft>
              <a:buClr>
                <a:srgbClr val="FFFFFF"/>
              </a:buClr>
              <a:buSzPts val="1600"/>
              <a:buFont typeface="Roboto"/>
              <a:buChar char="•"/>
            </a:pPr>
            <a:r>
              <a:rPr lang="en" sz="1600">
                <a:solidFill>
                  <a:srgbClr val="FFFFFF"/>
                </a:solidFill>
              </a:rPr>
              <a:t>2017 EEOC Harassment Claims 26,978 </a:t>
            </a:r>
            <a:endParaRPr sz="1600">
              <a:solidFill>
                <a:srgbClr val="FFFFFF"/>
              </a:solidFill>
            </a:endParaRPr>
          </a:p>
          <a:p>
            <a:pPr marL="457200" lvl="0" indent="-330200" algn="l" rtl="0">
              <a:lnSpc>
                <a:spcPct val="120000"/>
              </a:lnSpc>
              <a:spcBef>
                <a:spcPts val="0"/>
              </a:spcBef>
              <a:spcAft>
                <a:spcPts val="0"/>
              </a:spcAft>
              <a:buClr>
                <a:srgbClr val="FFFFFF"/>
              </a:buClr>
              <a:buSzPts val="1600"/>
              <a:buFont typeface="Roboto"/>
              <a:buChar char="•"/>
            </a:pPr>
            <a:r>
              <a:rPr lang="en" sz="1600">
                <a:solidFill>
                  <a:srgbClr val="FFFFFF"/>
                </a:solidFill>
              </a:rPr>
              <a:t>2017 EEOC Sex-based Harassment Claims 12,248 </a:t>
            </a:r>
            <a:endParaRPr sz="1600">
              <a:solidFill>
                <a:srgbClr val="FFFFFF"/>
              </a:solidFill>
            </a:endParaRPr>
          </a:p>
          <a:p>
            <a:pPr marL="457200" lvl="0" indent="-330200" algn="l" rtl="0">
              <a:lnSpc>
                <a:spcPct val="120000"/>
              </a:lnSpc>
              <a:spcBef>
                <a:spcPts val="0"/>
              </a:spcBef>
              <a:spcAft>
                <a:spcPts val="0"/>
              </a:spcAft>
              <a:buClr>
                <a:srgbClr val="FFFFFF"/>
              </a:buClr>
              <a:buSzPts val="1600"/>
              <a:buFont typeface="Roboto"/>
              <a:buChar char="•"/>
            </a:pPr>
            <a:r>
              <a:rPr lang="en" sz="1600">
                <a:solidFill>
                  <a:srgbClr val="FFFFFF"/>
                </a:solidFill>
              </a:rPr>
              <a:t>2003 study found that 75% of employees who spoke out against workplace mistreatment faced some form of retaliation, indifference, trivialization, hostility or reprisals against the victim.</a:t>
            </a:r>
            <a:endParaRPr sz="1600">
              <a:solidFill>
                <a:srgbClr val="FFFFFF"/>
              </a:solidFill>
            </a:endParaRPr>
          </a:p>
          <a:p>
            <a:pPr marL="457200" lvl="0" indent="-330200" algn="l" rtl="0">
              <a:lnSpc>
                <a:spcPct val="120000"/>
              </a:lnSpc>
              <a:spcBef>
                <a:spcPts val="0"/>
              </a:spcBef>
              <a:spcAft>
                <a:spcPts val="0"/>
              </a:spcAft>
              <a:buClr>
                <a:srgbClr val="FFFFFF"/>
              </a:buClr>
              <a:buSzPts val="1600"/>
              <a:buFont typeface="Roboto"/>
              <a:buChar char="•"/>
            </a:pPr>
            <a:r>
              <a:rPr lang="en" sz="1600">
                <a:solidFill>
                  <a:srgbClr val="FFFFFF"/>
                </a:solidFill>
              </a:rPr>
              <a:t>Common Workplace responses by those experiencing include avoidance, denying or downplaying the situation, forgetting or enduring the behavior, and turning to friends and family.</a:t>
            </a:r>
            <a:endParaRPr sz="1600">
              <a:solidFill>
                <a:srgbClr val="FFFFFF"/>
              </a:solidFill>
            </a:endParaRPr>
          </a:p>
          <a:p>
            <a:pPr marL="457200" lvl="0" indent="-330200" algn="l" rtl="0">
              <a:lnSpc>
                <a:spcPct val="120000"/>
              </a:lnSpc>
              <a:spcBef>
                <a:spcPts val="0"/>
              </a:spcBef>
              <a:spcAft>
                <a:spcPts val="0"/>
              </a:spcAft>
              <a:buClr>
                <a:srgbClr val="FFFFFF"/>
              </a:buClr>
              <a:buSzPts val="1600"/>
              <a:buFont typeface="Roboto"/>
              <a:buChar char="•"/>
            </a:pPr>
            <a:r>
              <a:rPr lang="en" sz="1600">
                <a:solidFill>
                  <a:srgbClr val="FFFFFF"/>
                </a:solidFill>
              </a:rPr>
              <a:t>The least common response of either men or women to harassment is to take some form of formal action. Studies have found only 6-13% of individuals who experience harassment file a formal complaint. </a:t>
            </a:r>
            <a:endParaRPr sz="16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8">
                                            <p:txEl>
                                              <p:pRg st="0" end="0"/>
                                            </p:txEl>
                                          </p:spTgt>
                                        </p:tgtEl>
                                        <p:attrNameLst>
                                          <p:attrName>style.visibility</p:attrName>
                                        </p:attrNameLst>
                                      </p:cBhvr>
                                      <p:to>
                                        <p:strVal val="visible"/>
                                      </p:to>
                                    </p:set>
                                    <p:animEffect transition="in" filter="fade">
                                      <p:cBhvr>
                                        <p:cTn id="7" dur="1000"/>
                                        <p:tgtEl>
                                          <p:spTgt spid="15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8">
                                            <p:txEl>
                                              <p:pRg st="1" end="1"/>
                                            </p:txEl>
                                          </p:spTgt>
                                        </p:tgtEl>
                                        <p:attrNameLst>
                                          <p:attrName>style.visibility</p:attrName>
                                        </p:attrNameLst>
                                      </p:cBhvr>
                                      <p:to>
                                        <p:strVal val="visible"/>
                                      </p:to>
                                    </p:set>
                                    <p:animEffect transition="in" filter="fade">
                                      <p:cBhvr>
                                        <p:cTn id="12" dur="1000"/>
                                        <p:tgtEl>
                                          <p:spTgt spid="15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8">
                                            <p:txEl>
                                              <p:pRg st="2" end="2"/>
                                            </p:txEl>
                                          </p:spTgt>
                                        </p:tgtEl>
                                        <p:attrNameLst>
                                          <p:attrName>style.visibility</p:attrName>
                                        </p:attrNameLst>
                                      </p:cBhvr>
                                      <p:to>
                                        <p:strVal val="visible"/>
                                      </p:to>
                                    </p:set>
                                    <p:animEffect transition="in" filter="fade">
                                      <p:cBhvr>
                                        <p:cTn id="17" dur="1000"/>
                                        <p:tgtEl>
                                          <p:spTgt spid="15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8">
                                            <p:txEl>
                                              <p:pRg st="3" end="3"/>
                                            </p:txEl>
                                          </p:spTgt>
                                        </p:tgtEl>
                                        <p:attrNameLst>
                                          <p:attrName>style.visibility</p:attrName>
                                        </p:attrNameLst>
                                      </p:cBhvr>
                                      <p:to>
                                        <p:strVal val="visible"/>
                                      </p:to>
                                    </p:set>
                                    <p:animEffect transition="in" filter="fade">
                                      <p:cBhvr>
                                        <p:cTn id="22" dur="1000"/>
                                        <p:tgtEl>
                                          <p:spTgt spid="15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8">
                                            <p:txEl>
                                              <p:pRg st="4" end="4"/>
                                            </p:txEl>
                                          </p:spTgt>
                                        </p:tgtEl>
                                        <p:attrNameLst>
                                          <p:attrName>style.visibility</p:attrName>
                                        </p:attrNameLst>
                                      </p:cBhvr>
                                      <p:to>
                                        <p:strVal val="visible"/>
                                      </p:to>
                                    </p:set>
                                    <p:animEffect transition="in" filter="fade">
                                      <p:cBhvr>
                                        <p:cTn id="27" dur="1000"/>
                                        <p:tgtEl>
                                          <p:spTgt spid="15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8"/>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The Impact of Harassment	</a:t>
            </a:r>
            <a:endParaRPr/>
          </a:p>
        </p:txBody>
      </p:sp>
      <p:sp>
        <p:nvSpPr>
          <p:cNvPr id="164" name="Google Shape;164;p28"/>
          <p:cNvSpPr txBox="1">
            <a:spLocks noGrp="1"/>
          </p:cNvSpPr>
          <p:nvPr>
            <p:ph type="body" idx="1"/>
          </p:nvPr>
        </p:nvSpPr>
        <p:spPr>
          <a:xfrm>
            <a:off x="387900" y="1306124"/>
            <a:ext cx="8368200" cy="3078900"/>
          </a:xfrm>
          <a:prstGeom prst="rect">
            <a:avLst/>
          </a:prstGeom>
        </p:spPr>
        <p:txBody>
          <a:bodyPr spcFirstLastPara="1" wrap="square" lIns="91425" tIns="91425" rIns="91425" bIns="91425" anchor="t" anchorCtr="0">
            <a:noAutofit/>
          </a:bodyPr>
          <a:lstStyle/>
          <a:p>
            <a:pPr marL="228600" lvl="0" indent="-101600" algn="l" rtl="0">
              <a:lnSpc>
                <a:spcPct val="120000"/>
              </a:lnSpc>
              <a:spcBef>
                <a:spcPts val="1000"/>
              </a:spcBef>
              <a:spcAft>
                <a:spcPts val="0"/>
              </a:spcAft>
              <a:buNone/>
            </a:pPr>
            <a:r>
              <a:rPr lang="en" sz="2000" b="1">
                <a:solidFill>
                  <a:srgbClr val="FFFFFF"/>
                </a:solidFill>
              </a:rPr>
              <a:t>Direct Financial Costs:</a:t>
            </a:r>
            <a:r>
              <a:rPr lang="en" sz="2000">
                <a:solidFill>
                  <a:srgbClr val="FFFFFF"/>
                </a:solidFill>
              </a:rPr>
              <a:t> Time, energy, resources from business operations, legal representation, settlements, litigation, court awards, and damages.</a:t>
            </a:r>
            <a:endParaRPr sz="2000">
              <a:solidFill>
                <a:srgbClr val="FFFFFF"/>
              </a:solidFill>
            </a:endParaRPr>
          </a:p>
          <a:p>
            <a:pPr marL="228600" lvl="0" indent="-101600" algn="l" rtl="0">
              <a:lnSpc>
                <a:spcPct val="120000"/>
              </a:lnSpc>
              <a:spcBef>
                <a:spcPts val="1000"/>
              </a:spcBef>
              <a:spcAft>
                <a:spcPts val="0"/>
              </a:spcAft>
              <a:buNone/>
            </a:pPr>
            <a:r>
              <a:rPr lang="en" sz="2000" b="1">
                <a:solidFill>
                  <a:srgbClr val="FFFFFF"/>
                </a:solidFill>
              </a:rPr>
              <a:t>Organizational Effects:</a:t>
            </a:r>
            <a:r>
              <a:rPr lang="en" sz="2000">
                <a:solidFill>
                  <a:srgbClr val="FFFFFF"/>
                </a:solidFill>
              </a:rPr>
              <a:t> Decreased workplace performance and productivity, turnover, reputational harm</a:t>
            </a:r>
            <a:endParaRPr sz="2000">
              <a:solidFill>
                <a:srgbClr val="FFFFFF"/>
              </a:solidFill>
            </a:endParaRPr>
          </a:p>
          <a:p>
            <a:pPr marL="228600" lvl="0" indent="-101600" algn="l" rtl="0">
              <a:lnSpc>
                <a:spcPct val="120000"/>
              </a:lnSpc>
              <a:spcBef>
                <a:spcPts val="1000"/>
              </a:spcBef>
              <a:spcAft>
                <a:spcPts val="0"/>
              </a:spcAft>
              <a:buNone/>
            </a:pPr>
            <a:r>
              <a:rPr lang="en" sz="2000" b="1">
                <a:solidFill>
                  <a:srgbClr val="FFFFFF"/>
                </a:solidFill>
              </a:rPr>
              <a:t>Individual Effects:</a:t>
            </a:r>
            <a:r>
              <a:rPr lang="en" sz="2000">
                <a:solidFill>
                  <a:srgbClr val="FFFFFF"/>
                </a:solidFill>
              </a:rPr>
              <a:t> Victims experiencing sexual harassment are more likely to report symptoms of depression, general stress and anxiety, PTSD, and overall impaired psychological well being.</a:t>
            </a:r>
            <a:endParaRPr>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4">
                                            <p:txEl>
                                              <p:pRg st="0" end="0"/>
                                            </p:txEl>
                                          </p:spTgt>
                                        </p:tgtEl>
                                        <p:attrNameLst>
                                          <p:attrName>style.visibility</p:attrName>
                                        </p:attrNameLst>
                                      </p:cBhvr>
                                      <p:to>
                                        <p:strVal val="visible"/>
                                      </p:to>
                                    </p:set>
                                    <p:animEffect transition="in" filter="fade">
                                      <p:cBhvr>
                                        <p:cTn id="7" dur="1000"/>
                                        <p:tgtEl>
                                          <p:spTgt spid="1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4">
                                            <p:txEl>
                                              <p:pRg st="1" end="1"/>
                                            </p:txEl>
                                          </p:spTgt>
                                        </p:tgtEl>
                                        <p:attrNameLst>
                                          <p:attrName>style.visibility</p:attrName>
                                        </p:attrNameLst>
                                      </p:cBhvr>
                                      <p:to>
                                        <p:strVal val="visible"/>
                                      </p:to>
                                    </p:set>
                                    <p:animEffect transition="in" filter="fade">
                                      <p:cBhvr>
                                        <p:cTn id="12" dur="1000"/>
                                        <p:tgtEl>
                                          <p:spTgt spid="16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4">
                                            <p:txEl>
                                              <p:pRg st="2" end="2"/>
                                            </p:txEl>
                                          </p:spTgt>
                                        </p:tgtEl>
                                        <p:attrNameLst>
                                          <p:attrName>style.visibility</p:attrName>
                                        </p:attrNameLst>
                                      </p:cBhvr>
                                      <p:to>
                                        <p:strVal val="visible"/>
                                      </p:to>
                                    </p:set>
                                    <p:animEffect transition="in" filter="fade">
                                      <p:cBhvr>
                                        <p:cTn id="17" dur="1000"/>
                                        <p:tgtEl>
                                          <p:spTgt spid="16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9"/>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The Cost of Harassment</a:t>
            </a:r>
            <a:endParaRPr/>
          </a:p>
        </p:txBody>
      </p:sp>
      <p:sp>
        <p:nvSpPr>
          <p:cNvPr id="170" name="Google Shape;170;p29"/>
          <p:cNvSpPr txBox="1">
            <a:spLocks noGrp="1"/>
          </p:cNvSpPr>
          <p:nvPr>
            <p:ph type="body" idx="1"/>
          </p:nvPr>
        </p:nvSpPr>
        <p:spPr>
          <a:xfrm>
            <a:off x="387900" y="1144125"/>
            <a:ext cx="8368200" cy="3732000"/>
          </a:xfrm>
          <a:prstGeom prst="rect">
            <a:avLst/>
          </a:prstGeom>
        </p:spPr>
        <p:txBody>
          <a:bodyPr spcFirstLastPara="1" wrap="square" lIns="91425" tIns="91425" rIns="91425" bIns="91425" anchor="t" anchorCtr="0">
            <a:noAutofit/>
          </a:bodyPr>
          <a:lstStyle/>
          <a:p>
            <a:pPr marL="457200" lvl="0" indent="-381000" algn="l" rtl="0">
              <a:spcBef>
                <a:spcPts val="1500"/>
              </a:spcBef>
              <a:spcAft>
                <a:spcPts val="0"/>
              </a:spcAft>
              <a:buClr>
                <a:srgbClr val="FFFFFF"/>
              </a:buClr>
              <a:buSzPts val="2400"/>
              <a:buFont typeface="Arial"/>
              <a:buChar char="-"/>
            </a:pPr>
            <a:r>
              <a:rPr lang="en" sz="2400" b="1">
                <a:solidFill>
                  <a:srgbClr val="FFFFFF"/>
                </a:solidFill>
                <a:latin typeface="Arial"/>
                <a:ea typeface="Arial"/>
                <a:cs typeface="Arial"/>
                <a:sym typeface="Arial"/>
              </a:rPr>
              <a:t>EEOC/Jauronice Hayes vs. Brand Energy (2011)</a:t>
            </a:r>
            <a:endParaRPr sz="2400" b="1">
              <a:solidFill>
                <a:srgbClr val="FFFFFF"/>
              </a:solidFill>
              <a:latin typeface="Arial"/>
              <a:ea typeface="Arial"/>
              <a:cs typeface="Arial"/>
              <a:sym typeface="Arial"/>
            </a:endParaRPr>
          </a:p>
          <a:p>
            <a:pPr marL="457200" lvl="0" indent="-381000" algn="l" rtl="0">
              <a:spcBef>
                <a:spcPts val="0"/>
              </a:spcBef>
              <a:spcAft>
                <a:spcPts val="0"/>
              </a:spcAft>
              <a:buClr>
                <a:srgbClr val="FFFFFF"/>
              </a:buClr>
              <a:buSzPts val="2400"/>
              <a:buFont typeface="Arial"/>
              <a:buChar char="-"/>
            </a:pPr>
            <a:r>
              <a:rPr lang="en" sz="2400" b="1">
                <a:solidFill>
                  <a:srgbClr val="FFFFFF"/>
                </a:solidFill>
                <a:latin typeface="Arial"/>
                <a:ea typeface="Arial"/>
                <a:cs typeface="Arial"/>
                <a:sym typeface="Arial"/>
              </a:rPr>
              <a:t>Ashley Alford vs. Aaron's Rents (2011)</a:t>
            </a:r>
            <a:endParaRPr sz="2400" b="1">
              <a:solidFill>
                <a:srgbClr val="FFFFFF"/>
              </a:solidFill>
              <a:latin typeface="Arial"/>
              <a:ea typeface="Arial"/>
              <a:cs typeface="Arial"/>
              <a:sym typeface="Arial"/>
            </a:endParaRPr>
          </a:p>
          <a:p>
            <a:pPr marL="457200" lvl="0" indent="-381000" algn="l" rtl="0">
              <a:spcBef>
                <a:spcPts val="0"/>
              </a:spcBef>
              <a:spcAft>
                <a:spcPts val="0"/>
              </a:spcAft>
              <a:buClr>
                <a:srgbClr val="FFFFFF"/>
              </a:buClr>
              <a:buSzPts val="2400"/>
              <a:buFont typeface="Arial"/>
              <a:buChar char="-"/>
            </a:pPr>
            <a:r>
              <a:rPr lang="en" sz="2400" b="1">
                <a:solidFill>
                  <a:srgbClr val="FFFFFF"/>
                </a:solidFill>
                <a:latin typeface="Arial"/>
                <a:ea typeface="Arial"/>
                <a:cs typeface="Arial"/>
                <a:sym typeface="Arial"/>
              </a:rPr>
              <a:t>Ani Chopourian vs. Catholic Healthcare West (2012)</a:t>
            </a:r>
            <a:br>
              <a:rPr lang="en" sz="2400" b="1">
                <a:solidFill>
                  <a:srgbClr val="FFFFFF"/>
                </a:solidFill>
                <a:latin typeface="Arial"/>
                <a:ea typeface="Arial"/>
                <a:cs typeface="Arial"/>
                <a:sym typeface="Arial"/>
              </a:rPr>
            </a:br>
            <a:endParaRPr sz="2400" b="1">
              <a:solidFill>
                <a:srgbClr val="FFFFFF"/>
              </a:solidFill>
              <a:latin typeface="Arial"/>
              <a:ea typeface="Arial"/>
              <a:cs typeface="Arial"/>
              <a:sym typeface="Arial"/>
            </a:endParaRPr>
          </a:p>
          <a:p>
            <a:pPr marL="457200" lvl="0" indent="-381000" algn="l" rtl="0">
              <a:spcBef>
                <a:spcPts val="0"/>
              </a:spcBef>
              <a:spcAft>
                <a:spcPts val="0"/>
              </a:spcAft>
              <a:buClr>
                <a:srgbClr val="FFFFFF"/>
              </a:buClr>
              <a:buSzPts val="2400"/>
              <a:buFont typeface="Arial"/>
              <a:buChar char="-"/>
            </a:pPr>
            <a:r>
              <a:rPr lang="en" sz="2400" b="1">
                <a:solidFill>
                  <a:srgbClr val="FFFFFF"/>
                </a:solidFill>
                <a:latin typeface="Arial"/>
                <a:ea typeface="Arial"/>
                <a:cs typeface="Arial"/>
                <a:sym typeface="Arial"/>
              </a:rPr>
              <a:t>1994 Federal Government Study</a:t>
            </a:r>
            <a:endParaRPr sz="2400" b="1">
              <a:solidFill>
                <a:srgbClr val="FFFFFF"/>
              </a:solidFill>
              <a:latin typeface="Arial"/>
              <a:ea typeface="Arial"/>
              <a:cs typeface="Arial"/>
              <a:sym typeface="Arial"/>
            </a:endParaRPr>
          </a:p>
          <a:p>
            <a:pPr marL="457200" lvl="0" indent="-381000" algn="l" rtl="0">
              <a:spcBef>
                <a:spcPts val="0"/>
              </a:spcBef>
              <a:spcAft>
                <a:spcPts val="0"/>
              </a:spcAft>
              <a:buClr>
                <a:srgbClr val="FFFFFF"/>
              </a:buClr>
              <a:buSzPts val="2400"/>
              <a:buFont typeface="Arial"/>
              <a:buChar char="-"/>
            </a:pPr>
            <a:r>
              <a:rPr lang="en" sz="2400" b="1">
                <a:solidFill>
                  <a:srgbClr val="FFFFFF"/>
                </a:solidFill>
                <a:latin typeface="Arial"/>
                <a:ea typeface="Arial"/>
                <a:cs typeface="Arial"/>
                <a:sym typeface="Arial"/>
              </a:rPr>
              <a:t>Moonves, Chairman and CEO of CBS</a:t>
            </a:r>
            <a:endParaRPr sz="2400" b="1">
              <a:solidFill>
                <a:srgbClr val="FFFFFF"/>
              </a:solidFill>
              <a:latin typeface="Arial"/>
              <a:ea typeface="Arial"/>
              <a:cs typeface="Arial"/>
              <a:sym typeface="Arial"/>
            </a:endParaRPr>
          </a:p>
          <a:p>
            <a:pPr marL="457200" lvl="0" indent="-381000" algn="l" rtl="0">
              <a:spcBef>
                <a:spcPts val="0"/>
              </a:spcBef>
              <a:spcAft>
                <a:spcPts val="0"/>
              </a:spcAft>
              <a:buClr>
                <a:srgbClr val="FFFFFF"/>
              </a:buClr>
              <a:buSzPts val="2400"/>
              <a:buFont typeface="Arial"/>
              <a:buChar char="-"/>
            </a:pPr>
            <a:r>
              <a:rPr lang="en" sz="2400" b="1">
                <a:solidFill>
                  <a:srgbClr val="FFFFFF"/>
                </a:solidFill>
                <a:latin typeface="Arial"/>
                <a:ea typeface="Arial"/>
                <a:cs typeface="Arial"/>
                <a:sym typeface="Arial"/>
              </a:rPr>
              <a:t>McDonalds 2018</a:t>
            </a:r>
            <a:endParaRPr sz="2400" b="1">
              <a:solidFill>
                <a:srgbClr val="FFFFFF"/>
              </a:solidFill>
              <a:latin typeface="Arial"/>
              <a:ea typeface="Arial"/>
              <a:cs typeface="Arial"/>
              <a:sym typeface="Arial"/>
            </a:endParaRPr>
          </a:p>
          <a:p>
            <a:pPr marL="0" lvl="0" indent="0" algn="l" rtl="0">
              <a:spcBef>
                <a:spcPts val="1500"/>
              </a:spcBef>
              <a:spcAft>
                <a:spcPts val="1500"/>
              </a:spcAft>
              <a:buNone/>
            </a:pPr>
            <a:endParaRPr b="1">
              <a:solidFill>
                <a:srgbClr val="FFFFFF"/>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0">
                                            <p:txEl>
                                              <p:pRg st="0" end="0"/>
                                            </p:txEl>
                                          </p:spTgt>
                                        </p:tgtEl>
                                        <p:attrNameLst>
                                          <p:attrName>style.visibility</p:attrName>
                                        </p:attrNameLst>
                                      </p:cBhvr>
                                      <p:to>
                                        <p:strVal val="visible"/>
                                      </p:to>
                                    </p:set>
                                    <p:animEffect transition="in" filter="fade">
                                      <p:cBhvr>
                                        <p:cTn id="7" dur="1000"/>
                                        <p:tgtEl>
                                          <p:spTgt spid="1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0">
                                            <p:txEl>
                                              <p:pRg st="1" end="1"/>
                                            </p:txEl>
                                          </p:spTgt>
                                        </p:tgtEl>
                                        <p:attrNameLst>
                                          <p:attrName>style.visibility</p:attrName>
                                        </p:attrNameLst>
                                      </p:cBhvr>
                                      <p:to>
                                        <p:strVal val="visible"/>
                                      </p:to>
                                    </p:set>
                                    <p:animEffect transition="in" filter="fade">
                                      <p:cBhvr>
                                        <p:cTn id="12" dur="1000"/>
                                        <p:tgtEl>
                                          <p:spTgt spid="17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0">
                                            <p:txEl>
                                              <p:pRg st="2" end="2"/>
                                            </p:txEl>
                                          </p:spTgt>
                                        </p:tgtEl>
                                        <p:attrNameLst>
                                          <p:attrName>style.visibility</p:attrName>
                                        </p:attrNameLst>
                                      </p:cBhvr>
                                      <p:to>
                                        <p:strVal val="visible"/>
                                      </p:to>
                                    </p:set>
                                    <p:animEffect transition="in" filter="fade">
                                      <p:cBhvr>
                                        <p:cTn id="17" dur="1000"/>
                                        <p:tgtEl>
                                          <p:spTgt spid="17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0">
                                            <p:txEl>
                                              <p:pRg st="3" end="3"/>
                                            </p:txEl>
                                          </p:spTgt>
                                        </p:tgtEl>
                                        <p:attrNameLst>
                                          <p:attrName>style.visibility</p:attrName>
                                        </p:attrNameLst>
                                      </p:cBhvr>
                                      <p:to>
                                        <p:strVal val="visible"/>
                                      </p:to>
                                    </p:set>
                                    <p:animEffect transition="in" filter="fade">
                                      <p:cBhvr>
                                        <p:cTn id="22" dur="1000"/>
                                        <p:tgtEl>
                                          <p:spTgt spid="17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0">
                                            <p:txEl>
                                              <p:pRg st="4" end="4"/>
                                            </p:txEl>
                                          </p:spTgt>
                                        </p:tgtEl>
                                        <p:attrNameLst>
                                          <p:attrName>style.visibility</p:attrName>
                                        </p:attrNameLst>
                                      </p:cBhvr>
                                      <p:to>
                                        <p:strVal val="visible"/>
                                      </p:to>
                                    </p:set>
                                    <p:animEffect transition="in" filter="fade">
                                      <p:cBhvr>
                                        <p:cTn id="27" dur="1000"/>
                                        <p:tgtEl>
                                          <p:spTgt spid="17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0">
                                            <p:txEl>
                                              <p:pRg st="5" end="5"/>
                                            </p:txEl>
                                          </p:spTgt>
                                        </p:tgtEl>
                                        <p:attrNameLst>
                                          <p:attrName>style.visibility</p:attrName>
                                        </p:attrNameLst>
                                      </p:cBhvr>
                                      <p:to>
                                        <p:strVal val="visible"/>
                                      </p:to>
                                    </p:set>
                                    <p:animEffect transition="in" filter="fade">
                                      <p:cBhvr>
                                        <p:cTn id="32" dur="1000"/>
                                        <p:tgtEl>
                                          <p:spTgt spid="17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0">
                                            <p:txEl>
                                              <p:pRg st="6" end="6"/>
                                            </p:txEl>
                                          </p:spTgt>
                                        </p:tgtEl>
                                        <p:attrNameLst>
                                          <p:attrName>style.visibility</p:attrName>
                                        </p:attrNameLst>
                                      </p:cBhvr>
                                      <p:to>
                                        <p:strVal val="visible"/>
                                      </p:to>
                                    </p:set>
                                    <p:animEffect transition="in" filter="fade">
                                      <p:cBhvr>
                                        <p:cTn id="37" dur="1000"/>
                                        <p:tgtEl>
                                          <p:spTgt spid="17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30"/>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Policies to Have in Place</a:t>
            </a:r>
            <a:endParaRPr/>
          </a:p>
        </p:txBody>
      </p:sp>
      <p:sp>
        <p:nvSpPr>
          <p:cNvPr id="176" name="Google Shape;176;p30"/>
          <p:cNvSpPr txBox="1">
            <a:spLocks noGrp="1"/>
          </p:cNvSpPr>
          <p:nvPr>
            <p:ph type="body" idx="1"/>
          </p:nvPr>
        </p:nvSpPr>
        <p:spPr>
          <a:xfrm>
            <a:off x="4707225" y="1420925"/>
            <a:ext cx="4049100" cy="3304800"/>
          </a:xfrm>
          <a:prstGeom prst="rect">
            <a:avLst/>
          </a:prstGeom>
        </p:spPr>
        <p:txBody>
          <a:bodyPr spcFirstLastPara="1" wrap="square" lIns="91425" tIns="91425" rIns="91425" bIns="91425" anchor="t" anchorCtr="0">
            <a:noAutofit/>
          </a:bodyPr>
          <a:lstStyle/>
          <a:p>
            <a:pPr marL="228600" lvl="0" indent="-254000" algn="l" rtl="0">
              <a:lnSpc>
                <a:spcPct val="120000"/>
              </a:lnSpc>
              <a:spcBef>
                <a:spcPts val="0"/>
              </a:spcBef>
              <a:spcAft>
                <a:spcPts val="0"/>
              </a:spcAft>
              <a:buClr>
                <a:srgbClr val="FFFFFF"/>
              </a:buClr>
              <a:buSzPts val="2400"/>
              <a:buFont typeface="Roboto"/>
              <a:buChar char="•"/>
            </a:pPr>
            <a:r>
              <a:rPr lang="en" sz="2400">
                <a:solidFill>
                  <a:srgbClr val="FFFFFF"/>
                </a:solidFill>
              </a:rPr>
              <a:t>EEOC Statement</a:t>
            </a:r>
            <a:endParaRPr sz="2400">
              <a:solidFill>
                <a:srgbClr val="FFFFFF"/>
              </a:solidFill>
            </a:endParaRPr>
          </a:p>
          <a:p>
            <a:pPr marL="228600" lvl="0" indent="-254000" algn="l" rtl="0">
              <a:lnSpc>
                <a:spcPct val="120000"/>
              </a:lnSpc>
              <a:spcBef>
                <a:spcPts val="0"/>
              </a:spcBef>
              <a:spcAft>
                <a:spcPts val="0"/>
              </a:spcAft>
              <a:buClr>
                <a:srgbClr val="FFFFFF"/>
              </a:buClr>
              <a:buSzPts val="2400"/>
              <a:buFont typeface="Roboto"/>
              <a:buChar char="•"/>
            </a:pPr>
            <a:r>
              <a:rPr lang="en" sz="2400">
                <a:solidFill>
                  <a:srgbClr val="FFFFFF"/>
                </a:solidFill>
              </a:rPr>
              <a:t>Anti-Retaliation and Whistleblower Protection</a:t>
            </a:r>
            <a:endParaRPr sz="2400">
              <a:solidFill>
                <a:srgbClr val="FFFFFF"/>
              </a:solidFill>
            </a:endParaRPr>
          </a:p>
          <a:p>
            <a:pPr marL="228600" lvl="0" indent="-254000" algn="l" rtl="0">
              <a:lnSpc>
                <a:spcPct val="120000"/>
              </a:lnSpc>
              <a:spcBef>
                <a:spcPts val="0"/>
              </a:spcBef>
              <a:spcAft>
                <a:spcPts val="0"/>
              </a:spcAft>
              <a:buClr>
                <a:srgbClr val="FFFFFF"/>
              </a:buClr>
              <a:buSzPts val="2400"/>
              <a:buFont typeface="Roboto"/>
              <a:buChar char="•"/>
            </a:pPr>
            <a:r>
              <a:rPr lang="en" sz="2400">
                <a:solidFill>
                  <a:srgbClr val="FFFFFF"/>
                </a:solidFill>
              </a:rPr>
              <a:t>Anti-Harassment and Sexual Harassment</a:t>
            </a:r>
            <a:endParaRPr sz="2400">
              <a:solidFill>
                <a:srgbClr val="FFFFFF"/>
              </a:solidFill>
            </a:endParaRPr>
          </a:p>
          <a:p>
            <a:pPr marL="228600" lvl="0" indent="-254000" algn="l" rtl="0">
              <a:lnSpc>
                <a:spcPct val="120000"/>
              </a:lnSpc>
              <a:spcBef>
                <a:spcPts val="0"/>
              </a:spcBef>
              <a:spcAft>
                <a:spcPts val="0"/>
              </a:spcAft>
              <a:buClr>
                <a:srgbClr val="FFFFFF"/>
              </a:buClr>
              <a:buSzPts val="2400"/>
              <a:buFont typeface="Roboto"/>
              <a:buChar char="•"/>
            </a:pPr>
            <a:r>
              <a:rPr lang="en" sz="2400">
                <a:solidFill>
                  <a:srgbClr val="FFFFFF"/>
                </a:solidFill>
              </a:rPr>
              <a:t>Harassment Complaint Procedure</a:t>
            </a:r>
            <a:endParaRPr sz="2400">
              <a:solidFill>
                <a:srgbClr val="FFFFFF"/>
              </a:solidFill>
            </a:endParaRPr>
          </a:p>
          <a:p>
            <a:pPr marL="685800" lvl="0" indent="0" algn="l" rtl="0">
              <a:lnSpc>
                <a:spcPct val="120000"/>
              </a:lnSpc>
              <a:spcBef>
                <a:spcPts val="500"/>
              </a:spcBef>
              <a:spcAft>
                <a:spcPts val="0"/>
              </a:spcAft>
              <a:buNone/>
            </a:pPr>
            <a:endParaRPr>
              <a:solidFill>
                <a:srgbClr val="FFFFFF"/>
              </a:solidFill>
            </a:endParaRPr>
          </a:p>
        </p:txBody>
      </p:sp>
      <p:pic>
        <p:nvPicPr>
          <p:cNvPr id="177" name="Google Shape;177;p30"/>
          <p:cNvPicPr preferRelativeResize="0"/>
          <p:nvPr/>
        </p:nvPicPr>
        <p:blipFill>
          <a:blip r:embed="rId3">
            <a:alphaModFix/>
          </a:blip>
          <a:stretch>
            <a:fillRect/>
          </a:stretch>
        </p:blipFill>
        <p:spPr>
          <a:xfrm>
            <a:off x="502925" y="1564250"/>
            <a:ext cx="3928751" cy="286282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6">
                                            <p:txEl>
                                              <p:pRg st="0" end="0"/>
                                            </p:txEl>
                                          </p:spTgt>
                                        </p:tgtEl>
                                        <p:attrNameLst>
                                          <p:attrName>style.visibility</p:attrName>
                                        </p:attrNameLst>
                                      </p:cBhvr>
                                      <p:to>
                                        <p:strVal val="visible"/>
                                      </p:to>
                                    </p:set>
                                    <p:animEffect transition="in" filter="fade">
                                      <p:cBhvr>
                                        <p:cTn id="7" dur="1000"/>
                                        <p:tgtEl>
                                          <p:spTgt spid="17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6">
                                            <p:txEl>
                                              <p:pRg st="1" end="1"/>
                                            </p:txEl>
                                          </p:spTgt>
                                        </p:tgtEl>
                                        <p:attrNameLst>
                                          <p:attrName>style.visibility</p:attrName>
                                        </p:attrNameLst>
                                      </p:cBhvr>
                                      <p:to>
                                        <p:strVal val="visible"/>
                                      </p:to>
                                    </p:set>
                                    <p:animEffect transition="in" filter="fade">
                                      <p:cBhvr>
                                        <p:cTn id="12" dur="1000"/>
                                        <p:tgtEl>
                                          <p:spTgt spid="17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6">
                                            <p:txEl>
                                              <p:pRg st="2" end="2"/>
                                            </p:txEl>
                                          </p:spTgt>
                                        </p:tgtEl>
                                        <p:attrNameLst>
                                          <p:attrName>style.visibility</p:attrName>
                                        </p:attrNameLst>
                                      </p:cBhvr>
                                      <p:to>
                                        <p:strVal val="visible"/>
                                      </p:to>
                                    </p:set>
                                    <p:animEffect transition="in" filter="fade">
                                      <p:cBhvr>
                                        <p:cTn id="17" dur="1000"/>
                                        <p:tgtEl>
                                          <p:spTgt spid="17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6">
                                            <p:txEl>
                                              <p:pRg st="3" end="3"/>
                                            </p:txEl>
                                          </p:spTgt>
                                        </p:tgtEl>
                                        <p:attrNameLst>
                                          <p:attrName>style.visibility</p:attrName>
                                        </p:attrNameLst>
                                      </p:cBhvr>
                                      <p:to>
                                        <p:strVal val="visible"/>
                                      </p:to>
                                    </p:set>
                                    <p:animEffect transition="in" filter="fade">
                                      <p:cBhvr>
                                        <p:cTn id="22" dur="1000"/>
                                        <p:tgtEl>
                                          <p:spTgt spid="17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6">
                                            <p:txEl>
                                              <p:pRg st="4" end="4"/>
                                            </p:txEl>
                                          </p:spTgt>
                                        </p:tgtEl>
                                        <p:attrNameLst>
                                          <p:attrName>style.visibility</p:attrName>
                                        </p:attrNameLst>
                                      </p:cBhvr>
                                      <p:to>
                                        <p:strVal val="visible"/>
                                      </p:to>
                                    </p:set>
                                    <p:animEffect transition="in" filter="fade">
                                      <p:cBhvr>
                                        <p:cTn id="27" dur="1000"/>
                                        <p:tgtEl>
                                          <p:spTgt spid="17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1"/>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What Training Should Include</a:t>
            </a:r>
            <a:endParaRPr/>
          </a:p>
        </p:txBody>
      </p:sp>
      <p:sp>
        <p:nvSpPr>
          <p:cNvPr id="183" name="Google Shape;183;p31"/>
          <p:cNvSpPr txBox="1">
            <a:spLocks noGrp="1"/>
          </p:cNvSpPr>
          <p:nvPr>
            <p:ph type="body" idx="1"/>
          </p:nvPr>
        </p:nvSpPr>
        <p:spPr>
          <a:xfrm>
            <a:off x="387900" y="1283175"/>
            <a:ext cx="8368200" cy="35343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Char char="-"/>
            </a:pPr>
            <a:r>
              <a:rPr lang="en" sz="2400"/>
              <a:t>Training and resources for employees AND leadership</a:t>
            </a:r>
            <a:endParaRPr sz="2400"/>
          </a:p>
          <a:p>
            <a:pPr marL="457200" lvl="0" indent="-381000" algn="l" rtl="0">
              <a:spcBef>
                <a:spcPts val="0"/>
              </a:spcBef>
              <a:spcAft>
                <a:spcPts val="0"/>
              </a:spcAft>
              <a:buSzPts val="2400"/>
              <a:buChar char="-"/>
            </a:pPr>
            <a:r>
              <a:rPr lang="en" sz="2400"/>
              <a:t>Make it interactive!</a:t>
            </a:r>
            <a:endParaRPr sz="2400"/>
          </a:p>
          <a:p>
            <a:pPr marL="457200" lvl="0" indent="-381000" algn="l" rtl="0">
              <a:spcBef>
                <a:spcPts val="0"/>
              </a:spcBef>
              <a:spcAft>
                <a:spcPts val="0"/>
              </a:spcAft>
              <a:buSzPts val="2400"/>
              <a:buChar char="-"/>
            </a:pPr>
            <a:r>
              <a:rPr lang="en" sz="2400"/>
              <a:t>Bystander training</a:t>
            </a:r>
            <a:endParaRPr sz="2400"/>
          </a:p>
          <a:p>
            <a:pPr marL="457200" lvl="0" indent="-381000" algn="l" rtl="0">
              <a:spcBef>
                <a:spcPts val="0"/>
              </a:spcBef>
              <a:spcAft>
                <a:spcPts val="0"/>
              </a:spcAft>
              <a:buSzPts val="2400"/>
              <a:buChar char="-"/>
            </a:pPr>
            <a:r>
              <a:rPr lang="en" sz="2400"/>
              <a:t>Physical training tools and printed text </a:t>
            </a:r>
            <a:endParaRPr sz="2400"/>
          </a:p>
          <a:p>
            <a:pPr marL="457200" lvl="0" indent="-381000" algn="l" rtl="0">
              <a:spcBef>
                <a:spcPts val="0"/>
              </a:spcBef>
              <a:spcAft>
                <a:spcPts val="0"/>
              </a:spcAft>
              <a:buSzPts val="2400"/>
              <a:buChar char="-"/>
            </a:pPr>
            <a:r>
              <a:rPr lang="en" sz="2400"/>
              <a:t>Focus on prevention &amp; advocacy, not just employer liability</a:t>
            </a:r>
            <a:endParaRPr sz="2400"/>
          </a:p>
          <a:p>
            <a:pPr marL="457200" lvl="0" indent="-381000" algn="l" rtl="0">
              <a:spcBef>
                <a:spcPts val="0"/>
              </a:spcBef>
              <a:spcAft>
                <a:spcPts val="0"/>
              </a:spcAft>
              <a:buSzPts val="2400"/>
              <a:buChar char="-"/>
            </a:pPr>
            <a:r>
              <a:rPr lang="en" sz="2400"/>
              <a:t>Revisit AT LEAST quarterly </a:t>
            </a:r>
            <a:endParaRPr sz="24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3">
                                            <p:txEl>
                                              <p:pRg st="0" end="0"/>
                                            </p:txEl>
                                          </p:spTgt>
                                        </p:tgtEl>
                                        <p:attrNameLst>
                                          <p:attrName>style.visibility</p:attrName>
                                        </p:attrNameLst>
                                      </p:cBhvr>
                                      <p:to>
                                        <p:strVal val="visible"/>
                                      </p:to>
                                    </p:set>
                                    <p:animEffect transition="in" filter="fade">
                                      <p:cBhvr>
                                        <p:cTn id="7" dur="1000"/>
                                        <p:tgtEl>
                                          <p:spTgt spid="1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3">
                                            <p:txEl>
                                              <p:pRg st="1" end="1"/>
                                            </p:txEl>
                                          </p:spTgt>
                                        </p:tgtEl>
                                        <p:attrNameLst>
                                          <p:attrName>style.visibility</p:attrName>
                                        </p:attrNameLst>
                                      </p:cBhvr>
                                      <p:to>
                                        <p:strVal val="visible"/>
                                      </p:to>
                                    </p:set>
                                    <p:animEffect transition="in" filter="fade">
                                      <p:cBhvr>
                                        <p:cTn id="12" dur="1000"/>
                                        <p:tgtEl>
                                          <p:spTgt spid="18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3">
                                            <p:txEl>
                                              <p:pRg st="2" end="2"/>
                                            </p:txEl>
                                          </p:spTgt>
                                        </p:tgtEl>
                                        <p:attrNameLst>
                                          <p:attrName>style.visibility</p:attrName>
                                        </p:attrNameLst>
                                      </p:cBhvr>
                                      <p:to>
                                        <p:strVal val="visible"/>
                                      </p:to>
                                    </p:set>
                                    <p:animEffect transition="in" filter="fade">
                                      <p:cBhvr>
                                        <p:cTn id="17" dur="1000"/>
                                        <p:tgtEl>
                                          <p:spTgt spid="18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3">
                                            <p:txEl>
                                              <p:pRg st="3" end="3"/>
                                            </p:txEl>
                                          </p:spTgt>
                                        </p:tgtEl>
                                        <p:attrNameLst>
                                          <p:attrName>style.visibility</p:attrName>
                                        </p:attrNameLst>
                                      </p:cBhvr>
                                      <p:to>
                                        <p:strVal val="visible"/>
                                      </p:to>
                                    </p:set>
                                    <p:animEffect transition="in" filter="fade">
                                      <p:cBhvr>
                                        <p:cTn id="22" dur="1000"/>
                                        <p:tgtEl>
                                          <p:spTgt spid="18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3">
                                            <p:txEl>
                                              <p:pRg st="4" end="4"/>
                                            </p:txEl>
                                          </p:spTgt>
                                        </p:tgtEl>
                                        <p:attrNameLst>
                                          <p:attrName>style.visibility</p:attrName>
                                        </p:attrNameLst>
                                      </p:cBhvr>
                                      <p:to>
                                        <p:strVal val="visible"/>
                                      </p:to>
                                    </p:set>
                                    <p:animEffect transition="in" filter="fade">
                                      <p:cBhvr>
                                        <p:cTn id="27" dur="1000"/>
                                        <p:tgtEl>
                                          <p:spTgt spid="18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3">
                                            <p:txEl>
                                              <p:pRg st="5" end="5"/>
                                            </p:txEl>
                                          </p:spTgt>
                                        </p:tgtEl>
                                        <p:attrNameLst>
                                          <p:attrName>style.visibility</p:attrName>
                                        </p:attrNameLst>
                                      </p:cBhvr>
                                      <p:to>
                                        <p:strVal val="visible"/>
                                      </p:to>
                                    </p:set>
                                    <p:animEffect transition="in" filter="fade">
                                      <p:cBhvr>
                                        <p:cTn id="32" dur="1000"/>
                                        <p:tgtEl>
                                          <p:spTgt spid="1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14"/>
          <p:cNvSpPr txBox="1">
            <a:spLocks noGrp="1"/>
          </p:cNvSpPr>
          <p:nvPr>
            <p:ph type="ctrTitle"/>
          </p:nvPr>
        </p:nvSpPr>
        <p:spPr>
          <a:xfrm>
            <a:off x="1680302" y="1188925"/>
            <a:ext cx="5783400" cy="1457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Harassment in the Workplace	</a:t>
            </a:r>
            <a:endParaRPr/>
          </a:p>
        </p:txBody>
      </p:sp>
      <p:sp>
        <p:nvSpPr>
          <p:cNvPr id="74" name="Google Shape;74;p14"/>
          <p:cNvSpPr txBox="1">
            <a:spLocks noGrp="1"/>
          </p:cNvSpPr>
          <p:nvPr>
            <p:ph type="subTitle" idx="1"/>
          </p:nvPr>
        </p:nvSpPr>
        <p:spPr>
          <a:xfrm>
            <a:off x="1680302" y="3049450"/>
            <a:ext cx="5783400" cy="909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Tina Todd</a:t>
            </a:r>
            <a:br>
              <a:rPr lang="en"/>
            </a:br>
            <a:r>
              <a:rPr lang="en"/>
              <a:t>PHR, SHRM-CP, CHRS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Additional Practices</a:t>
            </a:r>
            <a:endParaRPr/>
          </a:p>
        </p:txBody>
      </p:sp>
      <p:sp>
        <p:nvSpPr>
          <p:cNvPr id="189" name="Google Shape;189;p32"/>
          <p:cNvSpPr txBox="1">
            <a:spLocks noGrp="1"/>
          </p:cNvSpPr>
          <p:nvPr>
            <p:ph type="body" idx="1"/>
          </p:nvPr>
        </p:nvSpPr>
        <p:spPr>
          <a:xfrm>
            <a:off x="387900" y="1489824"/>
            <a:ext cx="8368200" cy="3078900"/>
          </a:xfrm>
          <a:prstGeom prst="rect">
            <a:avLst/>
          </a:prstGeom>
        </p:spPr>
        <p:txBody>
          <a:bodyPr spcFirstLastPara="1" wrap="square" lIns="91425" tIns="91425" rIns="91425" bIns="91425" anchor="t" anchorCtr="0">
            <a:noAutofit/>
          </a:bodyPr>
          <a:lstStyle/>
          <a:p>
            <a:pPr marL="457200" lvl="0" indent="-381000" algn="l" rtl="0">
              <a:lnSpc>
                <a:spcPct val="120000"/>
              </a:lnSpc>
              <a:spcBef>
                <a:spcPts val="0"/>
              </a:spcBef>
              <a:spcAft>
                <a:spcPts val="0"/>
              </a:spcAft>
              <a:buClr>
                <a:srgbClr val="FFFFFF"/>
              </a:buClr>
              <a:buSzPts val="2400"/>
              <a:buChar char="-"/>
            </a:pPr>
            <a:r>
              <a:rPr lang="en" sz="2400">
                <a:solidFill>
                  <a:srgbClr val="FFFFFF"/>
                </a:solidFill>
              </a:rPr>
              <a:t>Complaint checklist and procedures</a:t>
            </a:r>
            <a:endParaRPr sz="2400">
              <a:solidFill>
                <a:srgbClr val="FFFFFF"/>
              </a:solidFill>
            </a:endParaRPr>
          </a:p>
          <a:p>
            <a:pPr marL="914400" lvl="1" indent="-381000" algn="l" rtl="0">
              <a:lnSpc>
                <a:spcPct val="120000"/>
              </a:lnSpc>
              <a:spcBef>
                <a:spcPts val="0"/>
              </a:spcBef>
              <a:spcAft>
                <a:spcPts val="0"/>
              </a:spcAft>
              <a:buClr>
                <a:srgbClr val="FFFFFF"/>
              </a:buClr>
              <a:buSzPts val="2400"/>
              <a:buChar char="-"/>
            </a:pPr>
            <a:r>
              <a:rPr lang="en" sz="2400">
                <a:solidFill>
                  <a:srgbClr val="FFFFFF"/>
                </a:solidFill>
              </a:rPr>
              <a:t>Outline your process</a:t>
            </a:r>
            <a:endParaRPr sz="2400">
              <a:solidFill>
                <a:srgbClr val="FFFFFF"/>
              </a:solidFill>
            </a:endParaRPr>
          </a:p>
          <a:p>
            <a:pPr marL="914400" lvl="1" indent="-381000" algn="l" rtl="0">
              <a:lnSpc>
                <a:spcPct val="120000"/>
              </a:lnSpc>
              <a:spcBef>
                <a:spcPts val="0"/>
              </a:spcBef>
              <a:spcAft>
                <a:spcPts val="0"/>
              </a:spcAft>
              <a:buClr>
                <a:srgbClr val="FFFFFF"/>
              </a:buClr>
              <a:buSzPts val="2400"/>
              <a:buChar char="-"/>
            </a:pPr>
            <a:r>
              <a:rPr lang="en" sz="2400">
                <a:solidFill>
                  <a:srgbClr val="FFFFFF"/>
                </a:solidFill>
              </a:rPr>
              <a:t>Who needs to be contacted and when </a:t>
            </a:r>
            <a:endParaRPr sz="2400">
              <a:solidFill>
                <a:srgbClr val="FFFFFF"/>
              </a:solidFill>
            </a:endParaRPr>
          </a:p>
          <a:p>
            <a:pPr marL="914400" lvl="1" indent="-381000" algn="l" rtl="0">
              <a:lnSpc>
                <a:spcPct val="120000"/>
              </a:lnSpc>
              <a:spcBef>
                <a:spcPts val="0"/>
              </a:spcBef>
              <a:spcAft>
                <a:spcPts val="0"/>
              </a:spcAft>
              <a:buClr>
                <a:srgbClr val="FFFFFF"/>
              </a:buClr>
              <a:buSzPts val="2400"/>
              <a:buChar char="-"/>
            </a:pPr>
            <a:r>
              <a:rPr lang="en" sz="2400">
                <a:solidFill>
                  <a:srgbClr val="FFFFFF"/>
                </a:solidFill>
              </a:rPr>
              <a:t>Decisions on whether you will conduct an internal investigation or contact a 3rd party</a:t>
            </a:r>
            <a:endParaRPr sz="2400">
              <a:solidFill>
                <a:srgbClr val="FFFFFF"/>
              </a:solidFill>
            </a:endParaRPr>
          </a:p>
          <a:p>
            <a:pPr marL="457200" lvl="0" indent="-381000" algn="l" rtl="0">
              <a:lnSpc>
                <a:spcPct val="120000"/>
              </a:lnSpc>
              <a:spcBef>
                <a:spcPts val="0"/>
              </a:spcBef>
              <a:spcAft>
                <a:spcPts val="0"/>
              </a:spcAft>
              <a:buClr>
                <a:srgbClr val="FFFFFF"/>
              </a:buClr>
              <a:buSzPts val="2400"/>
              <a:buChar char="-"/>
            </a:pPr>
            <a:r>
              <a:rPr lang="en" sz="2400">
                <a:solidFill>
                  <a:srgbClr val="FFFFFF"/>
                </a:solidFill>
              </a:rPr>
              <a:t>Conduct surveys</a:t>
            </a:r>
            <a:endParaRPr sz="2400">
              <a:solidFill>
                <a:srgbClr val="FFFFFF"/>
              </a:solidFill>
            </a:endParaRPr>
          </a:p>
          <a:p>
            <a:pPr marL="457200" lvl="0" indent="-381000" algn="l" rtl="0">
              <a:lnSpc>
                <a:spcPct val="120000"/>
              </a:lnSpc>
              <a:spcBef>
                <a:spcPts val="0"/>
              </a:spcBef>
              <a:spcAft>
                <a:spcPts val="0"/>
              </a:spcAft>
              <a:buClr>
                <a:srgbClr val="FFFFFF"/>
              </a:buClr>
              <a:buSzPts val="2400"/>
              <a:buChar char="-"/>
            </a:pPr>
            <a:r>
              <a:rPr lang="en" sz="2400">
                <a:solidFill>
                  <a:srgbClr val="FFFFFF"/>
                </a:solidFill>
              </a:rPr>
              <a:t>Train and educate frequently</a:t>
            </a:r>
            <a:endParaRPr sz="2400">
              <a:solidFill>
                <a:srgbClr val="FFFFFF"/>
              </a:solidFill>
            </a:endParaRPr>
          </a:p>
          <a:p>
            <a:pPr marL="0" lvl="0" indent="0" algn="l" rtl="0">
              <a:spcBef>
                <a:spcPts val="0"/>
              </a:spcBef>
              <a:spcAft>
                <a:spcPts val="0"/>
              </a:spcAft>
              <a:buNone/>
            </a:pPr>
            <a:endParaRPr>
              <a:solidFill>
                <a:srgbClr val="FFFFFF"/>
              </a:solidFill>
            </a:endParaRPr>
          </a:p>
          <a:p>
            <a:pPr marL="0" lvl="0" indent="0" algn="l" rtl="0">
              <a:spcBef>
                <a:spcPts val="1600"/>
              </a:spcBef>
              <a:spcAft>
                <a:spcPts val="160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9">
                                            <p:txEl>
                                              <p:pRg st="0" end="0"/>
                                            </p:txEl>
                                          </p:spTgt>
                                        </p:tgtEl>
                                        <p:attrNameLst>
                                          <p:attrName>style.visibility</p:attrName>
                                        </p:attrNameLst>
                                      </p:cBhvr>
                                      <p:to>
                                        <p:strVal val="visible"/>
                                      </p:to>
                                    </p:set>
                                    <p:animEffect transition="in" filter="fade">
                                      <p:cBhvr>
                                        <p:cTn id="7" dur="1000"/>
                                        <p:tgtEl>
                                          <p:spTgt spid="18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9">
                                            <p:txEl>
                                              <p:pRg st="1" end="1"/>
                                            </p:txEl>
                                          </p:spTgt>
                                        </p:tgtEl>
                                        <p:attrNameLst>
                                          <p:attrName>style.visibility</p:attrName>
                                        </p:attrNameLst>
                                      </p:cBhvr>
                                      <p:to>
                                        <p:strVal val="visible"/>
                                      </p:to>
                                    </p:set>
                                    <p:animEffect transition="in" filter="fade">
                                      <p:cBhvr>
                                        <p:cTn id="12" dur="1000"/>
                                        <p:tgtEl>
                                          <p:spTgt spid="18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9">
                                            <p:txEl>
                                              <p:pRg st="2" end="2"/>
                                            </p:txEl>
                                          </p:spTgt>
                                        </p:tgtEl>
                                        <p:attrNameLst>
                                          <p:attrName>style.visibility</p:attrName>
                                        </p:attrNameLst>
                                      </p:cBhvr>
                                      <p:to>
                                        <p:strVal val="visible"/>
                                      </p:to>
                                    </p:set>
                                    <p:animEffect transition="in" filter="fade">
                                      <p:cBhvr>
                                        <p:cTn id="17" dur="1000"/>
                                        <p:tgtEl>
                                          <p:spTgt spid="18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9">
                                            <p:txEl>
                                              <p:pRg st="3" end="3"/>
                                            </p:txEl>
                                          </p:spTgt>
                                        </p:tgtEl>
                                        <p:attrNameLst>
                                          <p:attrName>style.visibility</p:attrName>
                                        </p:attrNameLst>
                                      </p:cBhvr>
                                      <p:to>
                                        <p:strVal val="visible"/>
                                      </p:to>
                                    </p:set>
                                    <p:animEffect transition="in" filter="fade">
                                      <p:cBhvr>
                                        <p:cTn id="22" dur="1000"/>
                                        <p:tgtEl>
                                          <p:spTgt spid="18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9">
                                            <p:txEl>
                                              <p:pRg st="4" end="4"/>
                                            </p:txEl>
                                          </p:spTgt>
                                        </p:tgtEl>
                                        <p:attrNameLst>
                                          <p:attrName>style.visibility</p:attrName>
                                        </p:attrNameLst>
                                      </p:cBhvr>
                                      <p:to>
                                        <p:strVal val="visible"/>
                                      </p:to>
                                    </p:set>
                                    <p:animEffect transition="in" filter="fade">
                                      <p:cBhvr>
                                        <p:cTn id="27" dur="1000"/>
                                        <p:tgtEl>
                                          <p:spTgt spid="18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9">
                                            <p:txEl>
                                              <p:pRg st="5" end="5"/>
                                            </p:txEl>
                                          </p:spTgt>
                                        </p:tgtEl>
                                        <p:attrNameLst>
                                          <p:attrName>style.visibility</p:attrName>
                                        </p:attrNameLst>
                                      </p:cBhvr>
                                      <p:to>
                                        <p:strVal val="visible"/>
                                      </p:to>
                                    </p:set>
                                    <p:animEffect transition="in" filter="fade">
                                      <p:cBhvr>
                                        <p:cTn id="32" dur="1000"/>
                                        <p:tgtEl>
                                          <p:spTgt spid="18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9">
                                            <p:txEl>
                                              <p:pRg st="6" end="6"/>
                                            </p:txEl>
                                          </p:spTgt>
                                        </p:tgtEl>
                                        <p:attrNameLst>
                                          <p:attrName>style.visibility</p:attrName>
                                        </p:attrNameLst>
                                      </p:cBhvr>
                                      <p:to>
                                        <p:strVal val="visible"/>
                                      </p:to>
                                    </p:set>
                                    <p:animEffect transition="in" filter="fade">
                                      <p:cBhvr>
                                        <p:cTn id="37" dur="1000"/>
                                        <p:tgtEl>
                                          <p:spTgt spid="18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89">
                                            <p:txEl>
                                              <p:pRg st="7" end="7"/>
                                            </p:txEl>
                                          </p:spTgt>
                                        </p:tgtEl>
                                        <p:attrNameLst>
                                          <p:attrName>style.visibility</p:attrName>
                                        </p:attrNameLst>
                                      </p:cBhvr>
                                      <p:to>
                                        <p:strVal val="visible"/>
                                      </p:to>
                                    </p:set>
                                    <p:animEffect transition="in" filter="fade">
                                      <p:cBhvr>
                                        <p:cTn id="42" dur="1000"/>
                                        <p:tgtEl>
                                          <p:spTgt spid="18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3"/>
          <p:cNvSpPr txBox="1">
            <a:spLocks noGrp="1"/>
          </p:cNvSpPr>
          <p:nvPr>
            <p:ph type="title"/>
          </p:nvPr>
        </p:nvSpPr>
        <p:spPr>
          <a:xfrm>
            <a:off x="0" y="413400"/>
            <a:ext cx="3949500" cy="3049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4000"/>
              <a:t>The Solution</a:t>
            </a:r>
            <a:r>
              <a:rPr lang="en" sz="4800"/>
              <a:t/>
            </a:r>
            <a:br>
              <a:rPr lang="en" sz="4800"/>
            </a:br>
            <a:r>
              <a:rPr lang="en" sz="4800"/>
              <a:t/>
            </a:r>
            <a:br>
              <a:rPr lang="en" sz="4800"/>
            </a:br>
            <a:r>
              <a:rPr lang="en"/>
              <a:t>Start </a:t>
            </a:r>
            <a:endParaRPr/>
          </a:p>
          <a:p>
            <a:pPr marL="0" lvl="0" indent="0" algn="ctr" rtl="0">
              <a:spcBef>
                <a:spcPts val="0"/>
              </a:spcBef>
              <a:spcAft>
                <a:spcPts val="0"/>
              </a:spcAft>
              <a:buNone/>
            </a:pPr>
            <a:r>
              <a:rPr lang="en"/>
              <a:t>with </a:t>
            </a:r>
            <a:endParaRPr/>
          </a:p>
          <a:p>
            <a:pPr marL="0" lvl="0" indent="0" algn="ctr" rtl="0">
              <a:spcBef>
                <a:spcPts val="0"/>
              </a:spcBef>
              <a:spcAft>
                <a:spcPts val="0"/>
              </a:spcAft>
              <a:buNone/>
            </a:pPr>
            <a:r>
              <a:rPr lang="en"/>
              <a:t>YOU</a:t>
            </a:r>
            <a:endParaRPr/>
          </a:p>
        </p:txBody>
      </p:sp>
      <p:pic>
        <p:nvPicPr>
          <p:cNvPr id="195" name="Google Shape;195;p33"/>
          <p:cNvPicPr preferRelativeResize="0"/>
          <p:nvPr/>
        </p:nvPicPr>
        <p:blipFill rotWithShape="1">
          <a:blip r:embed="rId3">
            <a:alphaModFix/>
          </a:blip>
          <a:srcRect l="1129" r="1489" b="1283"/>
          <a:stretch/>
        </p:blipFill>
        <p:spPr>
          <a:xfrm>
            <a:off x="4220850" y="441075"/>
            <a:ext cx="4210250" cy="42613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99"/>
        <p:cNvGrpSpPr/>
        <p:nvPr/>
      </p:nvGrpSpPr>
      <p:grpSpPr>
        <a:xfrm>
          <a:off x="0" y="0"/>
          <a:ext cx="0" cy="0"/>
          <a:chOff x="0" y="0"/>
          <a:chExt cx="0" cy="0"/>
        </a:xfrm>
      </p:grpSpPr>
      <p:sp>
        <p:nvSpPr>
          <p:cNvPr id="200" name="Google Shape;200;p34"/>
          <p:cNvSpPr txBox="1">
            <a:spLocks noGrp="1"/>
          </p:cNvSpPr>
          <p:nvPr>
            <p:ph type="title"/>
          </p:nvPr>
        </p:nvSpPr>
        <p:spPr>
          <a:xfrm>
            <a:off x="387900" y="458025"/>
            <a:ext cx="8368200" cy="102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6000" b="1">
                <a:solidFill>
                  <a:schemeClr val="lt1"/>
                </a:solidFill>
              </a:rPr>
              <a:t>Thank You!</a:t>
            </a:r>
            <a:endParaRPr sz="6000" b="1">
              <a:solidFill>
                <a:schemeClr val="lt1"/>
              </a:solidFill>
            </a:endParaRPr>
          </a:p>
        </p:txBody>
      </p:sp>
      <p:pic>
        <p:nvPicPr>
          <p:cNvPr id="201" name="Google Shape;201;p34"/>
          <p:cNvPicPr preferRelativeResize="0"/>
          <p:nvPr/>
        </p:nvPicPr>
        <p:blipFill>
          <a:blip r:embed="rId3">
            <a:alphaModFix/>
          </a:blip>
          <a:stretch>
            <a:fillRect/>
          </a:stretch>
        </p:blipFill>
        <p:spPr>
          <a:xfrm rot="237477">
            <a:off x="5399453" y="787824"/>
            <a:ext cx="2797493" cy="3567856"/>
          </a:xfrm>
          <a:prstGeom prst="rect">
            <a:avLst/>
          </a:prstGeom>
          <a:noFill/>
          <a:ln>
            <a:noFill/>
          </a:ln>
        </p:spPr>
      </p:pic>
      <p:sp>
        <p:nvSpPr>
          <p:cNvPr id="202" name="Google Shape;202;p34"/>
          <p:cNvSpPr txBox="1"/>
          <p:nvPr/>
        </p:nvSpPr>
        <p:spPr>
          <a:xfrm>
            <a:off x="1241775" y="1787813"/>
            <a:ext cx="3796500" cy="94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3D85C6"/>
                </a:solidFill>
              </a:rPr>
              <a:t>www.DefineTheLineComic.com</a:t>
            </a:r>
            <a:endParaRPr sz="1800">
              <a:solidFill>
                <a:srgbClr val="3D85C6"/>
              </a:solidFill>
            </a:endParaRPr>
          </a:p>
          <a:p>
            <a:pPr marL="0" lvl="0" indent="0" algn="l" rtl="0">
              <a:spcBef>
                <a:spcPts val="0"/>
              </a:spcBef>
              <a:spcAft>
                <a:spcPts val="0"/>
              </a:spcAft>
              <a:buNone/>
            </a:pPr>
            <a:r>
              <a:rPr lang="en" sz="1800">
                <a:solidFill>
                  <a:srgbClr val="3D85C6"/>
                </a:solidFill>
              </a:rPr>
              <a:t>Tina@simplyHRpartners.com</a:t>
            </a:r>
            <a:endParaRPr sz="1800">
              <a:solidFill>
                <a:srgbClr val="3D85C6"/>
              </a:solidFill>
            </a:endParaRPr>
          </a:p>
        </p:txBody>
      </p:sp>
      <p:pic>
        <p:nvPicPr>
          <p:cNvPr id="203" name="Google Shape;203;p34"/>
          <p:cNvPicPr preferRelativeResize="0"/>
          <p:nvPr/>
        </p:nvPicPr>
        <p:blipFill>
          <a:blip r:embed="rId4">
            <a:alphaModFix/>
          </a:blip>
          <a:stretch>
            <a:fillRect/>
          </a:stretch>
        </p:blipFill>
        <p:spPr>
          <a:xfrm>
            <a:off x="1147575" y="2731925"/>
            <a:ext cx="1568240" cy="1575575"/>
          </a:xfrm>
          <a:prstGeom prst="rect">
            <a:avLst/>
          </a:prstGeom>
          <a:noFill/>
          <a:ln>
            <a:noFill/>
          </a:ln>
        </p:spPr>
      </p:pic>
      <p:pic>
        <p:nvPicPr>
          <p:cNvPr id="204" name="Google Shape;204;p34"/>
          <p:cNvPicPr preferRelativeResize="0"/>
          <p:nvPr/>
        </p:nvPicPr>
        <p:blipFill>
          <a:blip r:embed="rId5">
            <a:alphaModFix/>
          </a:blip>
          <a:stretch>
            <a:fillRect/>
          </a:stretch>
        </p:blipFill>
        <p:spPr>
          <a:xfrm>
            <a:off x="2715825" y="2601725"/>
            <a:ext cx="2039950" cy="18360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CPE </a:t>
            </a:r>
            <a:r>
              <a:rPr lang="en-US" smtClean="0"/>
              <a:t>Code Word – “cotton”</a:t>
            </a:r>
            <a:endParaRPr lang="en-US"/>
          </a:p>
        </p:txBody>
      </p:sp>
      <p:sp>
        <p:nvSpPr>
          <p:cNvPr id="3" name="Text Placeholder 2"/>
          <p:cNvSpPr>
            <a:spLocks noGrp="1"/>
          </p:cNvSpPr>
          <p:nvPr>
            <p:ph type="body" idx="1"/>
          </p:nvPr>
        </p:nvSpPr>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5"/>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From the EEOC</a:t>
            </a:r>
            <a:endParaRPr/>
          </a:p>
        </p:txBody>
      </p:sp>
      <p:sp>
        <p:nvSpPr>
          <p:cNvPr id="80" name="Google Shape;80;p15"/>
          <p:cNvSpPr txBox="1">
            <a:spLocks noGrp="1"/>
          </p:cNvSpPr>
          <p:nvPr>
            <p:ph type="body" idx="1"/>
          </p:nvPr>
        </p:nvSpPr>
        <p:spPr>
          <a:xfrm>
            <a:off x="387900" y="1489824"/>
            <a:ext cx="8368200" cy="307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FFFFFF"/>
                </a:solidFill>
                <a:latin typeface="Arial"/>
                <a:ea typeface="Arial"/>
                <a:cs typeface="Arial"/>
                <a:sym typeface="Arial"/>
              </a:rPr>
              <a:t>unwelcome sexual advances, requests for sexual favors, and other verbal or physical conduct of a sexual nature constitute sexual harassment when this conduct explicitly or implicitly affects an individual's employment, unreasonably interferes with an individual's work performance, or creates an intimidating, hostile, or offensive work environment. </a:t>
            </a:r>
            <a:endParaRPr sz="2400">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6"/>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NOW…	</a:t>
            </a:r>
            <a:endParaRPr/>
          </a:p>
        </p:txBody>
      </p:sp>
      <p:sp>
        <p:nvSpPr>
          <p:cNvPr id="86" name="Google Shape;86;p16"/>
          <p:cNvSpPr txBox="1">
            <a:spLocks noGrp="1"/>
          </p:cNvSpPr>
          <p:nvPr>
            <p:ph type="body" idx="1"/>
          </p:nvPr>
        </p:nvSpPr>
        <p:spPr>
          <a:xfrm>
            <a:off x="387900" y="1489824"/>
            <a:ext cx="8368200" cy="30789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Clr>
                <a:srgbClr val="FFFFFF"/>
              </a:buClr>
              <a:buSzPts val="1400"/>
              <a:buFont typeface="Arial"/>
              <a:buChar char="●"/>
            </a:pPr>
            <a:r>
              <a:rPr lang="en" sz="1400">
                <a:solidFill>
                  <a:srgbClr val="FFFFFF"/>
                </a:solidFill>
                <a:latin typeface="Arial"/>
                <a:ea typeface="Arial"/>
                <a:cs typeface="Arial"/>
                <a:sym typeface="Arial"/>
              </a:rPr>
              <a:t>STAY STANDING if you or someone you know someone personally who has experienced workplace harassment. In other words, sit if you have never heard of anyone you know experiencing sexual harassment</a:t>
            </a:r>
            <a:endParaRPr sz="1400">
              <a:solidFill>
                <a:srgbClr val="FFFFFF"/>
              </a:solidFill>
              <a:latin typeface="Arial"/>
              <a:ea typeface="Arial"/>
              <a:cs typeface="Arial"/>
              <a:sym typeface="Arial"/>
            </a:endParaRPr>
          </a:p>
          <a:p>
            <a:pPr marL="457200" lvl="0" indent="0" algn="l" rtl="0">
              <a:spcBef>
                <a:spcPts val="0"/>
              </a:spcBef>
              <a:spcAft>
                <a:spcPts val="0"/>
              </a:spcAft>
              <a:buNone/>
            </a:pPr>
            <a:endParaRPr sz="1400">
              <a:solidFill>
                <a:srgbClr val="FFFFFF"/>
              </a:solidFill>
              <a:latin typeface="Arial"/>
              <a:ea typeface="Arial"/>
              <a:cs typeface="Arial"/>
              <a:sym typeface="Arial"/>
            </a:endParaRPr>
          </a:p>
          <a:p>
            <a:pPr marL="457200" lvl="0" indent="-317500" algn="l" rtl="0">
              <a:spcBef>
                <a:spcPts val="0"/>
              </a:spcBef>
              <a:spcAft>
                <a:spcPts val="0"/>
              </a:spcAft>
              <a:buClr>
                <a:srgbClr val="FFFFFF"/>
              </a:buClr>
              <a:buSzPts val="1400"/>
              <a:buFont typeface="Arial"/>
              <a:buChar char="●"/>
            </a:pPr>
            <a:r>
              <a:rPr lang="en" sz="1400">
                <a:solidFill>
                  <a:srgbClr val="FFFFFF"/>
                </a:solidFill>
                <a:latin typeface="Arial"/>
                <a:ea typeface="Arial"/>
                <a:cs typeface="Arial"/>
                <a:sym typeface="Arial"/>
              </a:rPr>
              <a:t>Stay Standing if you experienced OR witnessed workplace sexual harassment first hand.</a:t>
            </a:r>
            <a:endParaRPr sz="1400">
              <a:solidFill>
                <a:srgbClr val="FFFFFF"/>
              </a:solidFill>
              <a:latin typeface="Arial"/>
              <a:ea typeface="Arial"/>
              <a:cs typeface="Arial"/>
              <a:sym typeface="Arial"/>
            </a:endParaRPr>
          </a:p>
          <a:p>
            <a:pPr marL="457200" lvl="0" indent="0" algn="l" rtl="0">
              <a:spcBef>
                <a:spcPts val="0"/>
              </a:spcBef>
              <a:spcAft>
                <a:spcPts val="0"/>
              </a:spcAft>
              <a:buNone/>
            </a:pPr>
            <a:endParaRPr sz="1400">
              <a:solidFill>
                <a:srgbClr val="FFFFFF"/>
              </a:solidFill>
              <a:latin typeface="Arial"/>
              <a:ea typeface="Arial"/>
              <a:cs typeface="Arial"/>
              <a:sym typeface="Arial"/>
            </a:endParaRPr>
          </a:p>
          <a:p>
            <a:pPr marL="457200" lvl="0" indent="-317500" algn="l" rtl="0">
              <a:spcBef>
                <a:spcPts val="0"/>
              </a:spcBef>
              <a:spcAft>
                <a:spcPts val="0"/>
              </a:spcAft>
              <a:buClr>
                <a:srgbClr val="FFFFFF"/>
              </a:buClr>
              <a:buSzPts val="1400"/>
              <a:buFont typeface="Arial"/>
              <a:buChar char="●"/>
            </a:pPr>
            <a:r>
              <a:rPr lang="en" sz="1400">
                <a:solidFill>
                  <a:srgbClr val="FFFFFF"/>
                </a:solidFill>
                <a:latin typeface="Arial"/>
                <a:ea typeface="Arial"/>
                <a:cs typeface="Arial"/>
                <a:sym typeface="Arial"/>
              </a:rPr>
              <a:t>Sit if you have never heard of sexual harassment occurring at the company you work or worked for. </a:t>
            </a:r>
            <a:endParaRPr sz="1400">
              <a:solidFill>
                <a:srgbClr val="FFFFFF"/>
              </a:solidFill>
              <a:latin typeface="Arial"/>
              <a:ea typeface="Arial"/>
              <a:cs typeface="Arial"/>
              <a:sym typeface="Arial"/>
            </a:endParaRPr>
          </a:p>
          <a:p>
            <a:pPr marL="457200" lvl="0" indent="0" algn="l" rtl="0">
              <a:spcBef>
                <a:spcPts val="0"/>
              </a:spcBef>
              <a:spcAft>
                <a:spcPts val="0"/>
              </a:spcAft>
              <a:buNone/>
            </a:pPr>
            <a:endParaRPr sz="1400">
              <a:solidFill>
                <a:srgbClr val="FFFFFF"/>
              </a:solidFill>
              <a:latin typeface="Arial"/>
              <a:ea typeface="Arial"/>
              <a:cs typeface="Arial"/>
              <a:sym typeface="Arial"/>
            </a:endParaRPr>
          </a:p>
          <a:p>
            <a:pPr marL="457200" lvl="0" indent="-317500" algn="l" rtl="0">
              <a:spcBef>
                <a:spcPts val="0"/>
              </a:spcBef>
              <a:spcAft>
                <a:spcPts val="0"/>
              </a:spcAft>
              <a:buClr>
                <a:srgbClr val="FFFFFF"/>
              </a:buClr>
              <a:buSzPts val="1400"/>
              <a:buFont typeface="Arial"/>
              <a:buChar char="●"/>
            </a:pPr>
            <a:r>
              <a:rPr lang="en" sz="1400">
                <a:solidFill>
                  <a:srgbClr val="FFFFFF"/>
                </a:solidFill>
                <a:latin typeface="Arial"/>
                <a:ea typeface="Arial"/>
                <a:cs typeface="Arial"/>
                <a:sym typeface="Arial"/>
              </a:rPr>
              <a:t>Sit if you can recall a workplace harassment situation where you thought of something you could or should have done after. </a:t>
            </a:r>
            <a:endParaRPr sz="1400">
              <a:solidFill>
                <a:srgbClr val="FFFFFF"/>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6">
                                            <p:txEl>
                                              <p:pRg st="0" end="0"/>
                                            </p:txEl>
                                          </p:spTgt>
                                        </p:tgtEl>
                                        <p:attrNameLst>
                                          <p:attrName>style.visibility</p:attrName>
                                        </p:attrNameLst>
                                      </p:cBhvr>
                                      <p:to>
                                        <p:strVal val="visible"/>
                                      </p:to>
                                    </p:set>
                                    <p:animEffect transition="in" filter="fade">
                                      <p:cBhvr>
                                        <p:cTn id="7" dur="1000"/>
                                        <p:tgtEl>
                                          <p:spTgt spid="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6">
                                            <p:txEl>
                                              <p:pRg st="1" end="1"/>
                                            </p:txEl>
                                          </p:spTgt>
                                        </p:tgtEl>
                                        <p:attrNameLst>
                                          <p:attrName>style.visibility</p:attrName>
                                        </p:attrNameLst>
                                      </p:cBhvr>
                                      <p:to>
                                        <p:strVal val="visible"/>
                                      </p:to>
                                    </p:set>
                                    <p:animEffect transition="in" filter="fade">
                                      <p:cBhvr>
                                        <p:cTn id="12" dur="1000"/>
                                        <p:tgtEl>
                                          <p:spTgt spid="8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6">
                                            <p:txEl>
                                              <p:pRg st="2" end="2"/>
                                            </p:txEl>
                                          </p:spTgt>
                                        </p:tgtEl>
                                        <p:attrNameLst>
                                          <p:attrName>style.visibility</p:attrName>
                                        </p:attrNameLst>
                                      </p:cBhvr>
                                      <p:to>
                                        <p:strVal val="visible"/>
                                      </p:to>
                                    </p:set>
                                    <p:animEffect transition="in" filter="fade">
                                      <p:cBhvr>
                                        <p:cTn id="17" dur="1000"/>
                                        <p:tgtEl>
                                          <p:spTgt spid="8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6">
                                            <p:txEl>
                                              <p:pRg st="3" end="3"/>
                                            </p:txEl>
                                          </p:spTgt>
                                        </p:tgtEl>
                                        <p:attrNameLst>
                                          <p:attrName>style.visibility</p:attrName>
                                        </p:attrNameLst>
                                      </p:cBhvr>
                                      <p:to>
                                        <p:strVal val="visible"/>
                                      </p:to>
                                    </p:set>
                                    <p:animEffect transition="in" filter="fade">
                                      <p:cBhvr>
                                        <p:cTn id="22" dur="1000"/>
                                        <p:tgtEl>
                                          <p:spTgt spid="8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6">
                                            <p:txEl>
                                              <p:pRg st="4" end="4"/>
                                            </p:txEl>
                                          </p:spTgt>
                                        </p:tgtEl>
                                        <p:attrNameLst>
                                          <p:attrName>style.visibility</p:attrName>
                                        </p:attrNameLst>
                                      </p:cBhvr>
                                      <p:to>
                                        <p:strVal val="visible"/>
                                      </p:to>
                                    </p:set>
                                    <p:animEffect transition="in" filter="fade">
                                      <p:cBhvr>
                                        <p:cTn id="27" dur="1000"/>
                                        <p:tgtEl>
                                          <p:spTgt spid="8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6">
                                            <p:txEl>
                                              <p:pRg st="5" end="5"/>
                                            </p:txEl>
                                          </p:spTgt>
                                        </p:tgtEl>
                                        <p:attrNameLst>
                                          <p:attrName>style.visibility</p:attrName>
                                        </p:attrNameLst>
                                      </p:cBhvr>
                                      <p:to>
                                        <p:strVal val="visible"/>
                                      </p:to>
                                    </p:set>
                                    <p:animEffect transition="in" filter="fade">
                                      <p:cBhvr>
                                        <p:cTn id="32" dur="1000"/>
                                        <p:tgtEl>
                                          <p:spTgt spid="8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6">
                                            <p:txEl>
                                              <p:pRg st="6" end="6"/>
                                            </p:txEl>
                                          </p:spTgt>
                                        </p:tgtEl>
                                        <p:attrNameLst>
                                          <p:attrName>style.visibility</p:attrName>
                                        </p:attrNameLst>
                                      </p:cBhvr>
                                      <p:to>
                                        <p:strVal val="visible"/>
                                      </p:to>
                                    </p:set>
                                    <p:animEffect transition="in" filter="fade">
                                      <p:cBhvr>
                                        <p:cTn id="37" dur="1000"/>
                                        <p:tgtEl>
                                          <p:spTgt spid="8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7"/>
          <p:cNvSpPr txBox="1">
            <a:spLocks noGrp="1"/>
          </p:cNvSpPr>
          <p:nvPr>
            <p:ph type="ctrTitle"/>
          </p:nvPr>
        </p:nvSpPr>
        <p:spPr>
          <a:xfrm>
            <a:off x="1680300" y="1188925"/>
            <a:ext cx="5783400" cy="3100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9600" b="1"/>
              <a:t>THANK YOU!</a:t>
            </a:r>
            <a:endParaRPr sz="9600"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8"/>
          <p:cNvSpPr txBox="1">
            <a:spLocks noGrp="1"/>
          </p:cNvSpPr>
          <p:nvPr>
            <p:ph type="title"/>
          </p:nvPr>
        </p:nvSpPr>
        <p:spPr>
          <a:xfrm>
            <a:off x="788750" y="526350"/>
            <a:ext cx="5618700" cy="4090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6000"/>
              <a:t>What counts </a:t>
            </a:r>
            <a:br>
              <a:rPr lang="en" sz="6000"/>
            </a:br>
            <a:r>
              <a:rPr lang="en" sz="6000"/>
              <a:t>as Sexual Harassment?</a:t>
            </a:r>
            <a:endParaRPr sz="6000"/>
          </a:p>
        </p:txBody>
      </p:sp>
      <p:sp>
        <p:nvSpPr>
          <p:cNvPr id="97" name="Google Shape;97;p18"/>
          <p:cNvSpPr txBox="1"/>
          <p:nvPr/>
        </p:nvSpPr>
        <p:spPr>
          <a:xfrm>
            <a:off x="6314575" y="964350"/>
            <a:ext cx="2433900" cy="32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0">
                <a:solidFill>
                  <a:srgbClr val="2C9F3A"/>
                </a:solidFill>
              </a:rPr>
              <a:t>?</a:t>
            </a:r>
            <a:endParaRPr sz="22000">
              <a:solidFill>
                <a:srgbClr val="2C9F3A"/>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9"/>
          <p:cNvSpPr txBox="1">
            <a:spLocks noGrp="1"/>
          </p:cNvSpPr>
          <p:nvPr>
            <p:ph type="title"/>
          </p:nvPr>
        </p:nvSpPr>
        <p:spPr>
          <a:xfrm>
            <a:off x="568600" y="244975"/>
            <a:ext cx="5618700" cy="100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“Light Flirting”</a:t>
            </a:r>
            <a:endParaRPr/>
          </a:p>
        </p:txBody>
      </p:sp>
      <p:pic>
        <p:nvPicPr>
          <p:cNvPr id="103" name="Google Shape;103;p19"/>
          <p:cNvPicPr preferRelativeResize="0"/>
          <p:nvPr/>
        </p:nvPicPr>
        <p:blipFill>
          <a:blip r:embed="rId3">
            <a:alphaModFix/>
          </a:blip>
          <a:stretch>
            <a:fillRect/>
          </a:stretch>
        </p:blipFill>
        <p:spPr>
          <a:xfrm>
            <a:off x="711625" y="1199563"/>
            <a:ext cx="5332651" cy="3561875"/>
          </a:xfrm>
          <a:prstGeom prst="rect">
            <a:avLst/>
          </a:prstGeom>
          <a:noFill/>
          <a:ln>
            <a:noFill/>
          </a:ln>
        </p:spPr>
      </p:pic>
      <p:sp>
        <p:nvSpPr>
          <p:cNvPr id="104" name="Google Shape;104;p19"/>
          <p:cNvSpPr txBox="1"/>
          <p:nvPr/>
        </p:nvSpPr>
        <p:spPr>
          <a:xfrm>
            <a:off x="6750850" y="1556863"/>
            <a:ext cx="1768200" cy="284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rPr>
              <a:t>12% of Women</a:t>
            </a:r>
            <a:endParaRPr sz="3000" b="1">
              <a:solidFill>
                <a:srgbClr val="FFFFFF"/>
              </a:solidFill>
            </a:endParaRPr>
          </a:p>
          <a:p>
            <a:pPr marL="0" lvl="0" indent="0" algn="l" rtl="0">
              <a:spcBef>
                <a:spcPts val="0"/>
              </a:spcBef>
              <a:spcAft>
                <a:spcPts val="0"/>
              </a:spcAft>
              <a:buNone/>
            </a:pPr>
            <a:endParaRPr sz="3000" b="1">
              <a:solidFill>
                <a:srgbClr val="FFFFFF"/>
              </a:solidFill>
            </a:endParaRPr>
          </a:p>
          <a:p>
            <a:pPr marL="0" lvl="0" indent="0" algn="l" rtl="0">
              <a:spcBef>
                <a:spcPts val="0"/>
              </a:spcBef>
              <a:spcAft>
                <a:spcPts val="0"/>
              </a:spcAft>
              <a:buNone/>
            </a:pPr>
            <a:r>
              <a:rPr lang="en" sz="3000" b="1">
                <a:solidFill>
                  <a:srgbClr val="FFFFFF"/>
                </a:solidFill>
              </a:rPr>
              <a:t>12% of Men</a:t>
            </a:r>
            <a:endParaRPr sz="3000" b="1">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4">
                                            <p:txEl>
                                              <p:pRg st="0" end="0"/>
                                            </p:txEl>
                                          </p:spTgt>
                                        </p:tgtEl>
                                        <p:attrNameLst>
                                          <p:attrName>style.visibility</p:attrName>
                                        </p:attrNameLst>
                                      </p:cBhvr>
                                      <p:to>
                                        <p:strVal val="visible"/>
                                      </p:to>
                                    </p:set>
                                    <p:animEffect transition="in" filter="fade">
                                      <p:cBhvr>
                                        <p:cTn id="7" dur="1000"/>
                                        <p:tgtEl>
                                          <p:spTgt spid="10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4">
                                            <p:txEl>
                                              <p:pRg st="1" end="1"/>
                                            </p:txEl>
                                          </p:spTgt>
                                        </p:tgtEl>
                                        <p:attrNameLst>
                                          <p:attrName>style.visibility</p:attrName>
                                        </p:attrNameLst>
                                      </p:cBhvr>
                                      <p:to>
                                        <p:strVal val="visible"/>
                                      </p:to>
                                    </p:set>
                                    <p:animEffect transition="in" filter="fade">
                                      <p:cBhvr>
                                        <p:cTn id="12" dur="1000"/>
                                        <p:tgtEl>
                                          <p:spTgt spid="10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4">
                                            <p:txEl>
                                              <p:pRg st="2" end="2"/>
                                            </p:txEl>
                                          </p:spTgt>
                                        </p:tgtEl>
                                        <p:attrNameLst>
                                          <p:attrName>style.visibility</p:attrName>
                                        </p:attrNameLst>
                                      </p:cBhvr>
                                      <p:to>
                                        <p:strVal val="visible"/>
                                      </p:to>
                                    </p:set>
                                    <p:animEffect transition="in" filter="fade">
                                      <p:cBhvr>
                                        <p:cTn id="17" dur="1000"/>
                                        <p:tgtEl>
                                          <p:spTgt spid="10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20"/>
          <p:cNvSpPr txBox="1">
            <a:spLocks noGrp="1"/>
          </p:cNvSpPr>
          <p:nvPr>
            <p:ph type="title"/>
          </p:nvPr>
        </p:nvSpPr>
        <p:spPr>
          <a:xfrm>
            <a:off x="0" y="319800"/>
            <a:ext cx="8932200" cy="100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200"/>
              <a:t>“Pushing Against You in Public Transport”</a:t>
            </a:r>
            <a:endParaRPr sz="3200"/>
          </a:p>
        </p:txBody>
      </p:sp>
      <p:sp>
        <p:nvSpPr>
          <p:cNvPr id="110" name="Google Shape;110;p20"/>
          <p:cNvSpPr txBox="1"/>
          <p:nvPr/>
        </p:nvSpPr>
        <p:spPr>
          <a:xfrm>
            <a:off x="6773800" y="1740525"/>
            <a:ext cx="1768200" cy="273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rPr>
              <a:t>50% of Men</a:t>
            </a:r>
            <a:endParaRPr sz="3000" b="1">
              <a:solidFill>
                <a:srgbClr val="FFFFFF"/>
              </a:solidFill>
            </a:endParaRPr>
          </a:p>
          <a:p>
            <a:pPr marL="0" lvl="0" indent="0" algn="l" rtl="0">
              <a:spcBef>
                <a:spcPts val="0"/>
              </a:spcBef>
              <a:spcAft>
                <a:spcPts val="0"/>
              </a:spcAft>
              <a:buNone/>
            </a:pPr>
            <a:endParaRPr sz="3000" b="1">
              <a:solidFill>
                <a:srgbClr val="FFFFFF"/>
              </a:solidFill>
            </a:endParaRPr>
          </a:p>
          <a:p>
            <a:pPr marL="0" lvl="0" indent="0" algn="l" rtl="0">
              <a:spcBef>
                <a:spcPts val="0"/>
              </a:spcBef>
              <a:spcAft>
                <a:spcPts val="0"/>
              </a:spcAft>
              <a:buNone/>
            </a:pPr>
            <a:r>
              <a:rPr lang="en" sz="3000" b="1">
                <a:solidFill>
                  <a:srgbClr val="FFFFFF"/>
                </a:solidFill>
              </a:rPr>
              <a:t>70% of Women</a:t>
            </a:r>
            <a:endParaRPr sz="3000" b="1">
              <a:solidFill>
                <a:srgbClr val="FFFFFF"/>
              </a:solidFill>
            </a:endParaRPr>
          </a:p>
        </p:txBody>
      </p:sp>
      <p:pic>
        <p:nvPicPr>
          <p:cNvPr id="111" name="Google Shape;111;p20"/>
          <p:cNvPicPr preferRelativeResize="0"/>
          <p:nvPr/>
        </p:nvPicPr>
        <p:blipFill>
          <a:blip r:embed="rId3">
            <a:alphaModFix/>
          </a:blip>
          <a:stretch>
            <a:fillRect/>
          </a:stretch>
        </p:blipFill>
        <p:spPr>
          <a:xfrm>
            <a:off x="711625" y="1327200"/>
            <a:ext cx="5332651" cy="340571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0">
                                            <p:txEl>
                                              <p:pRg st="0" end="0"/>
                                            </p:txEl>
                                          </p:spTgt>
                                        </p:tgtEl>
                                        <p:attrNameLst>
                                          <p:attrName>style.visibility</p:attrName>
                                        </p:attrNameLst>
                                      </p:cBhvr>
                                      <p:to>
                                        <p:strVal val="visible"/>
                                      </p:to>
                                    </p:set>
                                    <p:animEffect transition="in" filter="fade">
                                      <p:cBhvr>
                                        <p:cTn id="7" dur="1000"/>
                                        <p:tgtEl>
                                          <p:spTgt spid="1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0">
                                            <p:txEl>
                                              <p:pRg st="1" end="1"/>
                                            </p:txEl>
                                          </p:spTgt>
                                        </p:tgtEl>
                                        <p:attrNameLst>
                                          <p:attrName>style.visibility</p:attrName>
                                        </p:attrNameLst>
                                      </p:cBhvr>
                                      <p:to>
                                        <p:strVal val="visible"/>
                                      </p:to>
                                    </p:set>
                                    <p:animEffect transition="in" filter="fade">
                                      <p:cBhvr>
                                        <p:cTn id="12" dur="1000"/>
                                        <p:tgtEl>
                                          <p:spTgt spid="1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0">
                                            <p:txEl>
                                              <p:pRg st="2" end="2"/>
                                            </p:txEl>
                                          </p:spTgt>
                                        </p:tgtEl>
                                        <p:attrNameLst>
                                          <p:attrName>style.visibility</p:attrName>
                                        </p:attrNameLst>
                                      </p:cBhvr>
                                      <p:to>
                                        <p:strVal val="visible"/>
                                      </p:to>
                                    </p:set>
                                    <p:animEffect transition="in" filter="fade">
                                      <p:cBhvr>
                                        <p:cTn id="17" dur="1000"/>
                                        <p:tgtEl>
                                          <p:spTgt spid="1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21"/>
          <p:cNvSpPr txBox="1">
            <a:spLocks noGrp="1"/>
          </p:cNvSpPr>
          <p:nvPr>
            <p:ph type="title"/>
          </p:nvPr>
        </p:nvSpPr>
        <p:spPr>
          <a:xfrm>
            <a:off x="105900" y="207250"/>
            <a:ext cx="8932200" cy="100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800"/>
              <a:t>“</a:t>
            </a:r>
            <a:r>
              <a:rPr lang="en" sz="2800">
                <a:solidFill>
                  <a:srgbClr val="FFFFFF"/>
                </a:solidFill>
              </a:rPr>
              <a:t>Sexually explicit texts, emails, sharing photos, etc</a:t>
            </a:r>
            <a:r>
              <a:rPr lang="en" sz="2800"/>
              <a:t>”</a:t>
            </a:r>
            <a:endParaRPr sz="2800"/>
          </a:p>
        </p:txBody>
      </p:sp>
      <p:sp>
        <p:nvSpPr>
          <p:cNvPr id="117" name="Google Shape;117;p21"/>
          <p:cNvSpPr txBox="1"/>
          <p:nvPr/>
        </p:nvSpPr>
        <p:spPr>
          <a:xfrm>
            <a:off x="6773800" y="1740525"/>
            <a:ext cx="1768200" cy="273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rPr>
              <a:t>85% of Women</a:t>
            </a:r>
            <a:endParaRPr sz="3000" b="1">
              <a:solidFill>
                <a:srgbClr val="FFFFFF"/>
              </a:solidFill>
            </a:endParaRPr>
          </a:p>
          <a:p>
            <a:pPr marL="0" lvl="0" indent="0" algn="l" rtl="0">
              <a:spcBef>
                <a:spcPts val="0"/>
              </a:spcBef>
              <a:spcAft>
                <a:spcPts val="0"/>
              </a:spcAft>
              <a:buNone/>
            </a:pPr>
            <a:endParaRPr sz="3000" b="1">
              <a:solidFill>
                <a:srgbClr val="FFFFFF"/>
              </a:solidFill>
            </a:endParaRPr>
          </a:p>
          <a:p>
            <a:pPr marL="0" lvl="0" indent="0" algn="l" rtl="0">
              <a:spcBef>
                <a:spcPts val="0"/>
              </a:spcBef>
              <a:spcAft>
                <a:spcPts val="0"/>
              </a:spcAft>
              <a:buNone/>
            </a:pPr>
            <a:r>
              <a:rPr lang="en" sz="3000" b="1">
                <a:solidFill>
                  <a:srgbClr val="FFFFFF"/>
                </a:solidFill>
              </a:rPr>
              <a:t>70% of Men</a:t>
            </a:r>
            <a:endParaRPr sz="3000" b="1">
              <a:solidFill>
                <a:srgbClr val="FFFFFF"/>
              </a:solidFill>
            </a:endParaRPr>
          </a:p>
          <a:p>
            <a:pPr marL="0" lvl="0" indent="0" algn="l" rtl="0">
              <a:spcBef>
                <a:spcPts val="0"/>
              </a:spcBef>
              <a:spcAft>
                <a:spcPts val="0"/>
              </a:spcAft>
              <a:buNone/>
            </a:pPr>
            <a:endParaRPr sz="3000" b="1">
              <a:solidFill>
                <a:srgbClr val="FFFFFF"/>
              </a:solidFill>
            </a:endParaRPr>
          </a:p>
        </p:txBody>
      </p:sp>
      <p:pic>
        <p:nvPicPr>
          <p:cNvPr id="118" name="Google Shape;118;p21"/>
          <p:cNvPicPr preferRelativeResize="0"/>
          <p:nvPr/>
        </p:nvPicPr>
        <p:blipFill rotWithShape="1">
          <a:blip r:embed="rId3">
            <a:alphaModFix/>
          </a:blip>
          <a:srcRect l="2723" r="2391"/>
          <a:stretch/>
        </p:blipFill>
        <p:spPr>
          <a:xfrm>
            <a:off x="688850" y="1306500"/>
            <a:ext cx="5166476" cy="3600449"/>
          </a:xfrm>
          <a:prstGeom prst="rect">
            <a:avLst/>
          </a:prstGeom>
          <a:noFill/>
          <a:ln>
            <a:noFill/>
          </a:ln>
        </p:spPr>
      </p:pic>
    </p:spTree>
  </p:cSld>
  <p:clrMapOvr>
    <a:masterClrMapping/>
  </p:clrMapOvr>
  <mc:AlternateContent xmlns:mc="http://schemas.openxmlformats.org/markup-compatibility/2006">
    <mc:Choice xmlns="" xmlns:p14="http://schemas.microsoft.com/office/powerpoint/2010/main" Requires="p14">
      <p:transition spd="slow">
        <p:fade thruBlk="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7">
                                            <p:txEl>
                                              <p:pRg st="0" end="0"/>
                                            </p:txEl>
                                          </p:spTgt>
                                        </p:tgtEl>
                                        <p:attrNameLst>
                                          <p:attrName>style.visibility</p:attrName>
                                        </p:attrNameLst>
                                      </p:cBhvr>
                                      <p:to>
                                        <p:strVal val="visible"/>
                                      </p:to>
                                    </p:set>
                                    <p:animEffect transition="in" filter="fade">
                                      <p:cBhvr>
                                        <p:cTn id="7" dur="1000"/>
                                        <p:tgtEl>
                                          <p:spTgt spid="1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7">
                                            <p:txEl>
                                              <p:pRg st="1" end="1"/>
                                            </p:txEl>
                                          </p:spTgt>
                                        </p:tgtEl>
                                        <p:attrNameLst>
                                          <p:attrName>style.visibility</p:attrName>
                                        </p:attrNameLst>
                                      </p:cBhvr>
                                      <p:to>
                                        <p:strVal val="visible"/>
                                      </p:to>
                                    </p:set>
                                    <p:animEffect transition="in" filter="fade">
                                      <p:cBhvr>
                                        <p:cTn id="12" dur="1000"/>
                                        <p:tgtEl>
                                          <p:spTgt spid="1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7">
                                            <p:txEl>
                                              <p:pRg st="2" end="2"/>
                                            </p:txEl>
                                          </p:spTgt>
                                        </p:tgtEl>
                                        <p:attrNameLst>
                                          <p:attrName>style.visibility</p:attrName>
                                        </p:attrNameLst>
                                      </p:cBhvr>
                                      <p:to>
                                        <p:strVal val="visible"/>
                                      </p:to>
                                    </p:set>
                                    <p:animEffect transition="in" filter="fade">
                                      <p:cBhvr>
                                        <p:cTn id="17" dur="1000"/>
                                        <p:tgtEl>
                                          <p:spTgt spid="11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7">
                                            <p:txEl>
                                              <p:pRg st="3" end="3"/>
                                            </p:txEl>
                                          </p:spTgt>
                                        </p:tgtEl>
                                        <p:attrNameLst>
                                          <p:attrName>style.visibility</p:attrName>
                                        </p:attrNameLst>
                                      </p:cBhvr>
                                      <p:to>
                                        <p:strVal val="visible"/>
                                      </p:to>
                                    </p:set>
                                    <p:animEffect transition="in" filter="fade">
                                      <p:cBhvr>
                                        <p:cTn id="22" dur="1000"/>
                                        <p:tgtEl>
                                          <p:spTgt spid="11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arina">
  <a:themeElements>
    <a:clrScheme name="Marina">
      <a:dk1>
        <a:srgbClr val="FFFFFF"/>
      </a:dk1>
      <a:lt1>
        <a:srgbClr val="00517C"/>
      </a:lt1>
      <a:dk2>
        <a:srgbClr val="004065"/>
      </a:dk2>
      <a:lt2>
        <a:srgbClr val="CFD8DC"/>
      </a:lt2>
      <a:accent1>
        <a:srgbClr val="0277BD"/>
      </a:accent1>
      <a:accent2>
        <a:srgbClr val="558B2F"/>
      </a:accent2>
      <a:accent3>
        <a:srgbClr val="009688"/>
      </a:accent3>
      <a:accent4>
        <a:srgbClr val="039BE5"/>
      </a:accent4>
      <a:accent5>
        <a:srgbClr val="8BC34A"/>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3301</Words>
  <Application>Microsoft Office PowerPoint</Application>
  <PresentationFormat>On-screen Show (16:9)</PresentationFormat>
  <Paragraphs>182</Paragraphs>
  <Slides>23</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Roboto Slab</vt:lpstr>
      <vt:lpstr>Roboto</vt:lpstr>
      <vt:lpstr>Open Sans</vt:lpstr>
      <vt:lpstr>Marina</vt:lpstr>
      <vt:lpstr>CFMA Rocky Mountain</vt:lpstr>
      <vt:lpstr>Harassment in the Workplace </vt:lpstr>
      <vt:lpstr>From the EEOC</vt:lpstr>
      <vt:lpstr>NOW… </vt:lpstr>
      <vt:lpstr>THANK YOU!</vt:lpstr>
      <vt:lpstr>What counts  as Sexual Harassment?</vt:lpstr>
      <vt:lpstr>“Light Flirting”</vt:lpstr>
      <vt:lpstr>“Pushing Against You in Public Transport”</vt:lpstr>
      <vt:lpstr>“Sexually explicit texts, emails, sharing photos, etc”</vt:lpstr>
      <vt:lpstr>“Someone touching themselves intentionally/masturbating” and  “Having someone flash/expose themselves to you.” </vt:lpstr>
      <vt:lpstr>About me...</vt:lpstr>
      <vt:lpstr>Risk Factors</vt:lpstr>
      <vt:lpstr>The Superstar Bias</vt:lpstr>
      <vt:lpstr>One year since #MeToo</vt:lpstr>
      <vt:lpstr>Statistics</vt:lpstr>
      <vt:lpstr>The Impact of Harassment </vt:lpstr>
      <vt:lpstr>The Cost of Harassment</vt:lpstr>
      <vt:lpstr>Policies to Have in Place</vt:lpstr>
      <vt:lpstr>What Training Should Include</vt:lpstr>
      <vt:lpstr>Additional Practices</vt:lpstr>
      <vt:lpstr>The Solution  Start  with  YOU</vt:lpstr>
      <vt:lpstr>Thank You!</vt:lpstr>
      <vt:lpstr>CPE Code Word – “cotton”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CFMA Rocky Mountain</dc:title>
  <dc:creator>Jeremiah Wolcott</dc:creator>
  <cp:lastModifiedBy>Jeremiah Wolcott</cp:lastModifiedBy>
  <cp:revision>2</cp:revision>
  <dcterms:modified xsi:type="dcterms:W3CDTF">2018-09-20T06:46:59Z</dcterms:modified>
</cp:coreProperties>
</file>