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7"/>
  </p:notesMasterIdLst>
  <p:sldIdLst>
    <p:sldId id="256" r:id="rId2"/>
    <p:sldId id="257" r:id="rId3"/>
    <p:sldId id="280" r:id="rId4"/>
    <p:sldId id="281" r:id="rId5"/>
    <p:sldId id="282" r:id="rId6"/>
    <p:sldId id="283" r:id="rId7"/>
    <p:sldId id="285" r:id="rId8"/>
    <p:sldId id="287" r:id="rId9"/>
    <p:sldId id="288" r:id="rId10"/>
    <p:sldId id="289" r:id="rId11"/>
    <p:sldId id="303" r:id="rId12"/>
    <p:sldId id="290" r:id="rId13"/>
    <p:sldId id="291" r:id="rId14"/>
    <p:sldId id="298" r:id="rId15"/>
    <p:sldId id="306" r:id="rId16"/>
    <p:sldId id="300" r:id="rId17"/>
    <p:sldId id="307" r:id="rId18"/>
    <p:sldId id="308" r:id="rId19"/>
    <p:sldId id="342" r:id="rId20"/>
    <p:sldId id="313" r:id="rId21"/>
    <p:sldId id="314" r:id="rId22"/>
    <p:sldId id="318" r:id="rId23"/>
    <p:sldId id="323" r:id="rId24"/>
    <p:sldId id="316" r:id="rId25"/>
    <p:sldId id="317" r:id="rId26"/>
    <p:sldId id="319" r:id="rId27"/>
    <p:sldId id="331" r:id="rId28"/>
    <p:sldId id="334" r:id="rId29"/>
    <p:sldId id="336" r:id="rId30"/>
    <p:sldId id="320" r:id="rId31"/>
    <p:sldId id="329" r:id="rId32"/>
    <p:sldId id="341" r:id="rId33"/>
    <p:sldId id="335" r:id="rId34"/>
    <p:sldId id="321" r:id="rId35"/>
    <p:sldId id="322" r:id="rId36"/>
    <p:sldId id="337" r:id="rId37"/>
    <p:sldId id="260" r:id="rId38"/>
    <p:sldId id="338" r:id="rId39"/>
    <p:sldId id="340" r:id="rId40"/>
    <p:sldId id="325" r:id="rId41"/>
    <p:sldId id="324" r:id="rId42"/>
    <p:sldId id="339" r:id="rId43"/>
    <p:sldId id="279" r:id="rId44"/>
    <p:sldId id="278" r:id="rId45"/>
    <p:sldId id="343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8D04A7-0FB8-46E6-A261-2BAC4EAADCA8}" v="8531" dt="2018-09-17T23:31:36.7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2" autoAdjust="0"/>
    <p:restoredTop sz="94291" autoAdjust="0"/>
  </p:normalViewPr>
  <p:slideViewPr>
    <p:cSldViewPr snapToGrid="0">
      <p:cViewPr varScale="1">
        <p:scale>
          <a:sx n="69" d="100"/>
          <a:sy n="6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561E9-2BB5-40D6-828A-33B66DF3D597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9EFF62-3E03-4AB7-9AC9-D7341DE9F9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2721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9EFF62-3E03-4AB7-9AC9-D7341DE9F9C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6721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30301D3-4B5D-433B-AE22-C1753DA24BA6}" type="slidenum">
              <a:rPr lang="en-US" altLang="en-US" smtClean="0"/>
              <a:pPr eaLnBrk="1" hangingPunct="1">
                <a:spcBef>
                  <a:spcPct val="0"/>
                </a:spcBef>
              </a:pPr>
              <a:t>15</a:t>
            </a:fld>
            <a:endParaRPr lang="en-US" altLang="en-US" dirty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40B6856-E794-433A-94A4-60DE4A0D8913}" type="slidenum">
              <a:rPr lang="en-US" altLang="en-US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en-US" dirty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0A9135C-E145-471B-8AAF-59F1E0943244}" type="slidenum">
              <a:rPr lang="en-US" altLang="en-US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en-US" dirty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D86C4C6-BCB7-4687-9780-D9A59BF34121}" type="slidenum">
              <a:rPr lang="en-US" altLang="en-US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en-US" dirty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9EFF62-3E03-4AB7-9AC9-D7341DE9F9C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21574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463968B-205E-41B0-93E3-CA45DA93C66E}" type="slidenum">
              <a:rPr lang="en-US" altLang="en-US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en-US" dirty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5E5E8EB-9ED3-44E2-8B3A-7F7852D5B71E}" type="slidenum">
              <a:rPr lang="en-US" altLang="en-US" smtClean="0"/>
              <a:pPr eaLnBrk="1" hangingPunct="1">
                <a:spcBef>
                  <a:spcPct val="0"/>
                </a:spcBef>
              </a:pPr>
              <a:t>25</a:t>
            </a:fld>
            <a:endParaRPr lang="en-US" altLang="en-US" dirty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BCCA45-13F4-4627-843E-64DBC7B68476}" type="slidenum">
              <a:rPr lang="en-US" altLang="en-US" smtClean="0"/>
              <a:pPr eaLnBrk="1" hangingPunct="1">
                <a:spcBef>
                  <a:spcPct val="0"/>
                </a:spcBef>
              </a:pPr>
              <a:t>26</a:t>
            </a:fld>
            <a:endParaRPr lang="en-US" altLang="en-US" dirty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70C9145-D0A4-48B9-9270-015680EB45AA}" type="slidenum">
              <a:rPr lang="en-US" altLang="en-US" smtClean="0"/>
              <a:pPr eaLnBrk="1" hangingPunct="1">
                <a:spcBef>
                  <a:spcPct val="0"/>
                </a:spcBef>
              </a:pPr>
              <a:t>30</a:t>
            </a:fld>
            <a:endParaRPr lang="en-US" altLang="en-US" dirty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597D580-1CFE-417D-B3CB-7DB40E7AB3A4}" type="slidenum">
              <a:rPr lang="en-US" altLang="en-US" smtClean="0"/>
              <a:pPr eaLnBrk="1" hangingPunct="1">
                <a:spcBef>
                  <a:spcPct val="0"/>
                </a:spcBef>
              </a:pPr>
              <a:t>34</a:t>
            </a:fld>
            <a:endParaRPr lang="en-US" altLang="en-US" dirty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03F054C-CC31-4A2C-A39C-AC4B67FFE299}" type="slidenum">
              <a:rPr lang="en-US" altLang="en-US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7BD34D9-B0FB-4BF4-A359-5B11152DA6AE}" type="slidenum">
              <a:rPr lang="en-US" altLang="en-US" smtClean="0"/>
              <a:pPr eaLnBrk="1" hangingPunct="1">
                <a:spcBef>
                  <a:spcPct val="0"/>
                </a:spcBef>
              </a:pPr>
              <a:t>35</a:t>
            </a:fld>
            <a:endParaRPr lang="en-US" altLang="en-US" dirty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/>
              <a:t>OTHER COMMON PARAMETERS</a:t>
            </a:r>
          </a:p>
          <a:p>
            <a:pPr eaLnBrk="1" hangingPunct="1"/>
            <a:r>
              <a:rPr lang="en-US" altLang="en-US" dirty="0"/>
              <a:t>	ROE – Return on Equity – Reasonable &amp; Worthwhile</a:t>
            </a:r>
          </a:p>
          <a:p>
            <a:pPr eaLnBrk="1" hangingPunct="1"/>
            <a:r>
              <a:rPr lang="en-US" altLang="en-US" dirty="0"/>
              <a:t>		Net Profit / Net Equity</a:t>
            </a:r>
          </a:p>
          <a:p>
            <a:pPr eaLnBrk="1" hangingPunct="1"/>
            <a:r>
              <a:rPr lang="en-US" altLang="en-US" dirty="0"/>
              <a:t>	Gross Margin – Comparable to industry</a:t>
            </a:r>
          </a:p>
          <a:p>
            <a:pPr eaLnBrk="1" hangingPunct="1"/>
            <a:r>
              <a:rPr lang="en-US" altLang="en-US" dirty="0"/>
              <a:t>		Gross Profit / Sales</a:t>
            </a:r>
          </a:p>
          <a:p>
            <a:pPr eaLnBrk="1" hangingPunct="1"/>
            <a:r>
              <a:rPr lang="en-US" altLang="en-US" dirty="0"/>
              <a:t>	Net Margin – Comparable to industry</a:t>
            </a:r>
          </a:p>
          <a:p>
            <a:pPr eaLnBrk="1" hangingPunct="1"/>
            <a:r>
              <a:rPr lang="en-US" altLang="en-US" dirty="0"/>
              <a:t>		Net Profit / Sales</a:t>
            </a:r>
          </a:p>
          <a:p>
            <a:pPr eaLnBrk="1" hangingPunct="1"/>
            <a:r>
              <a:rPr lang="en-US" altLang="en-US" dirty="0"/>
              <a:t>	Acid Test &gt; 25% Current Assets “Liquid”</a:t>
            </a:r>
          </a:p>
          <a:p>
            <a:pPr eaLnBrk="1" hangingPunct="1"/>
            <a:r>
              <a:rPr lang="en-US" altLang="en-US" dirty="0"/>
              <a:t>		Cash Assets / Current Assets</a:t>
            </a:r>
          </a:p>
          <a:p>
            <a:pPr eaLnBrk="1" hangingPunct="1"/>
            <a:r>
              <a:rPr lang="en-US" altLang="en-US" dirty="0"/>
              <a:t>	Cash to Current Liabilities &gt;20%</a:t>
            </a:r>
          </a:p>
          <a:p>
            <a:pPr eaLnBrk="1" hangingPunct="1"/>
            <a:r>
              <a:rPr lang="en-US" altLang="en-US" dirty="0"/>
              <a:t>		Cash Assets / Current Liabilities</a:t>
            </a:r>
          </a:p>
          <a:p>
            <a:pPr eaLnBrk="1" hangingPunct="1"/>
            <a:r>
              <a:rPr lang="en-US" altLang="en-US" dirty="0"/>
              <a:t>	Under billings to Current - &lt;25%</a:t>
            </a:r>
          </a:p>
          <a:p>
            <a:pPr eaLnBrk="1" hangingPunct="1"/>
            <a:r>
              <a:rPr lang="en-US" altLang="en-US" dirty="0"/>
              <a:t>		Under billings / Current Assets</a:t>
            </a:r>
          </a:p>
          <a:p>
            <a:pPr eaLnBrk="1" hangingPunct="1"/>
            <a:r>
              <a:rPr lang="en-US" altLang="en-US" dirty="0"/>
              <a:t>	Equity to Overhead (months to broke) at least 12 (or 1:1)</a:t>
            </a:r>
          </a:p>
          <a:p>
            <a:pPr eaLnBrk="1" hangingPunct="1"/>
            <a:r>
              <a:rPr lang="en-US" altLang="en-US" dirty="0"/>
              <a:t>		Equity / Overhead x 12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2117CFF-6663-4B02-9117-87D9CAC92544}" type="slidenum">
              <a:rPr lang="en-US" altLang="en-US" smtClean="0"/>
              <a:pPr eaLnBrk="1" hangingPunct="1">
                <a:spcBef>
                  <a:spcPct val="0"/>
                </a:spcBef>
              </a:pPr>
              <a:t>37</a:t>
            </a:fld>
            <a:endParaRPr lang="en-US" altLang="en-US" dirty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3DD1626-0D16-42F9-AB75-02DA31155D77}" type="slidenum">
              <a:rPr lang="en-US" altLang="en-US" smtClean="0"/>
              <a:pPr eaLnBrk="1" hangingPunct="1">
                <a:spcBef>
                  <a:spcPct val="0"/>
                </a:spcBef>
              </a:pPr>
              <a:t>38</a:t>
            </a:fld>
            <a:endParaRPr lang="en-US" altLang="en-US" dirty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/>
              <a:t>EXAMPLE FROM SAMPLE STATEMENT</a:t>
            </a:r>
          </a:p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466135B-1E33-41BA-BDF1-49AA35D0BB0F}" type="slidenum">
              <a:rPr lang="en-US" altLang="en-US" smtClean="0"/>
              <a:pPr eaLnBrk="1" hangingPunct="1">
                <a:spcBef>
                  <a:spcPct val="0"/>
                </a:spcBef>
              </a:pPr>
              <a:t>40</a:t>
            </a:fld>
            <a:endParaRPr lang="en-US" altLang="en-US" dirty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07F0FBF-F674-4E69-9BBF-718A823F464C}" type="slidenum">
              <a:rPr lang="en-US" altLang="en-US" smtClean="0"/>
              <a:pPr eaLnBrk="1" hangingPunct="1">
                <a:spcBef>
                  <a:spcPct val="0"/>
                </a:spcBef>
              </a:pPr>
              <a:t>42</a:t>
            </a:fld>
            <a:endParaRPr lang="en-US" altLang="en-US" dirty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0CAF8D2-BA70-4EC8-9D0B-56A84322300C}" type="slidenum">
              <a:rPr lang="en-US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32B212-C451-484A-A06A-32D49F9F7939}" type="slidenum">
              <a:rPr lang="en-US" altLang="en-US" smtClean="0"/>
              <a:pPr eaLnBrk="1" hangingPunct="1">
                <a:spcBef>
                  <a:spcPct val="0"/>
                </a:spcBef>
              </a:pPr>
              <a:t>9</a:t>
            </a:fld>
            <a:endParaRPr lang="en-US" altLang="en-US" dirty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ED21A93-878B-4A87-86D3-58E3C04B267C}" type="slidenum">
              <a:rPr lang="en-US" altLang="en-US" smtClean="0"/>
              <a:pPr eaLnBrk="1" hangingPunct="1"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334E87F-4EED-43CD-9633-12C3FFC036C3}" type="slidenum">
              <a:rPr lang="en-US" altLang="en-US" smtClean="0"/>
              <a:pPr eaLnBrk="1" hangingPunct="1">
                <a:spcBef>
                  <a:spcPct val="0"/>
                </a:spcBef>
              </a:pPr>
              <a:t>11</a:t>
            </a:fld>
            <a:endParaRPr lang="en-US" altLang="en-US" dirty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F0296FC-3205-4AF1-AE0C-5EDC39E8B1B0}" type="slidenum">
              <a:rPr lang="en-US" altLang="en-US" smtClean="0"/>
              <a:pPr eaLnBrk="1" hangingPunct="1"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E37DC3D-B86E-4421-8D0D-02EAC1BAB948}" type="slidenum">
              <a:rPr lang="en-US" altLang="en-US" smtClean="0"/>
              <a:pPr eaLnBrk="1" hangingPunct="1">
                <a:spcBef>
                  <a:spcPct val="0"/>
                </a:spcBef>
              </a:pPr>
              <a:t>13</a:t>
            </a:fld>
            <a:endParaRPr lang="en-US" altLang="en-US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9A1743-EAA1-49B7-96D0-714B42577146}" type="slidenum">
              <a:rPr lang="en-US" altLang="en-US" smtClean="0"/>
              <a:pPr eaLnBrk="1" hangingPunct="1">
                <a:spcBef>
                  <a:spcPct val="0"/>
                </a:spcBef>
              </a:pPr>
              <a:t>14</a:t>
            </a:fld>
            <a:endParaRPr lang="en-US" altLang="en-US" dirty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9042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6630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7273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40736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02515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413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04051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8175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: 4 Spa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27082" y="1898650"/>
            <a:ext cx="1310303" cy="1301264"/>
          </a:xfrm>
          <a:prstGeom prst="ellipse">
            <a:avLst/>
          </a:prstGeom>
        </p:spPr>
        <p:txBody>
          <a:bodyPr anchor="ctr" anchorCtr="0">
            <a:noAutofit/>
          </a:bodyPr>
          <a:lstStyle>
            <a:lvl1pPr marL="0" indent="0" algn="ctr">
              <a:lnSpc>
                <a:spcPts val="1700"/>
              </a:lnSpc>
              <a:spcBef>
                <a:spcPts val="0"/>
              </a:spcBef>
              <a:buNone/>
              <a:defRPr sz="1800">
                <a:solidFill>
                  <a:srgbClr val="979EA1"/>
                </a:solidFill>
                <a:latin typeface="Poppins" panose="02000000000000000000" pitchFamily="2" charset="0"/>
              </a:defRPr>
            </a:lvl1pPr>
          </a:lstStyle>
          <a:p>
            <a:r>
              <a:rPr lang="en-US" dirty="0"/>
              <a:t>Drag your picture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9" hasCustomPrompt="1"/>
          </p:nvPr>
        </p:nvSpPr>
        <p:spPr>
          <a:xfrm>
            <a:off x="2030413" y="1898650"/>
            <a:ext cx="3925886" cy="528378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rgbClr val="006647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Insert name on top line</a:t>
            </a:r>
            <a:br>
              <a:rPr lang="en-US" dirty="0"/>
            </a:br>
            <a:r>
              <a:rPr lang="en-US" dirty="0"/>
              <a:t>and title on second line</a:t>
            </a:r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20" hasCustomPrompt="1"/>
          </p:nvPr>
        </p:nvSpPr>
        <p:spPr>
          <a:xfrm>
            <a:off x="2030413" y="2493703"/>
            <a:ext cx="3925887" cy="439995"/>
          </a:xfr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rgbClr val="53555C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Email address</a:t>
            </a:r>
            <a:br>
              <a:rPr lang="en-US" dirty="0"/>
            </a:br>
            <a:r>
              <a:rPr lang="en-US" dirty="0"/>
              <a:t>Phone #/s</a:t>
            </a:r>
          </a:p>
        </p:txBody>
      </p:sp>
      <p:cxnSp>
        <p:nvCxnSpPr>
          <p:cNvPr id="36" name="Straight Connector 35"/>
          <p:cNvCxnSpPr>
            <a:cxnSpLocks/>
          </p:cNvCxnSpPr>
          <p:nvPr userDrawn="1"/>
        </p:nvCxnSpPr>
        <p:spPr>
          <a:xfrm>
            <a:off x="609600" y="1449614"/>
            <a:ext cx="10987314" cy="0"/>
          </a:xfrm>
          <a:prstGeom prst="line">
            <a:avLst/>
          </a:prstGeom>
          <a:ln w="76200">
            <a:solidFill>
              <a:srgbClr val="979E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 userDrawn="1"/>
        </p:nvCxnSpPr>
        <p:spPr>
          <a:xfrm>
            <a:off x="609600" y="554264"/>
            <a:ext cx="10987314" cy="0"/>
          </a:xfrm>
          <a:prstGeom prst="line">
            <a:avLst/>
          </a:prstGeom>
          <a:ln w="12700">
            <a:solidFill>
              <a:srgbClr val="979E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14"/>
          <p:cNvSpPr>
            <a:spLocks noGrp="1"/>
          </p:cNvSpPr>
          <p:nvPr>
            <p:ph type="pic" sz="quarter" idx="72" hasCustomPrompt="1"/>
          </p:nvPr>
        </p:nvSpPr>
        <p:spPr>
          <a:xfrm>
            <a:off x="6279375" y="1895374"/>
            <a:ext cx="1310303" cy="1301264"/>
          </a:xfrm>
          <a:prstGeom prst="ellipse">
            <a:avLst/>
          </a:prstGeom>
        </p:spPr>
        <p:txBody>
          <a:bodyPr anchor="ctr" anchorCtr="0">
            <a:noAutofit/>
          </a:bodyPr>
          <a:lstStyle>
            <a:lvl1pPr marL="0" indent="0" algn="ctr">
              <a:lnSpc>
                <a:spcPts val="1700"/>
              </a:lnSpc>
              <a:spcBef>
                <a:spcPts val="0"/>
              </a:spcBef>
              <a:buNone/>
              <a:defRPr sz="1800">
                <a:solidFill>
                  <a:srgbClr val="979EA1"/>
                </a:solidFill>
                <a:latin typeface="Poppins" panose="02000000000000000000" pitchFamily="2" charset="0"/>
              </a:defRPr>
            </a:lvl1pPr>
          </a:lstStyle>
          <a:p>
            <a:r>
              <a:rPr lang="en-US" dirty="0"/>
              <a:t>Drag your picture here</a:t>
            </a:r>
          </a:p>
        </p:txBody>
      </p:sp>
      <p:sp>
        <p:nvSpPr>
          <p:cNvPr id="30" name="Text Placeholder 22"/>
          <p:cNvSpPr>
            <a:spLocks noGrp="1"/>
          </p:cNvSpPr>
          <p:nvPr>
            <p:ph type="body" sz="quarter" idx="73" hasCustomPrompt="1"/>
          </p:nvPr>
        </p:nvSpPr>
        <p:spPr>
          <a:xfrm>
            <a:off x="7682705" y="1895374"/>
            <a:ext cx="3861593" cy="528378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rgbClr val="006647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Insert name on top line</a:t>
            </a:r>
            <a:br>
              <a:rPr lang="en-US" dirty="0"/>
            </a:br>
            <a:r>
              <a:rPr lang="en-US" dirty="0"/>
              <a:t>and title on second line</a:t>
            </a:r>
          </a:p>
        </p:txBody>
      </p:sp>
      <p:sp>
        <p:nvSpPr>
          <p:cNvPr id="31" name="Text Placeholder 22"/>
          <p:cNvSpPr>
            <a:spLocks noGrp="1"/>
          </p:cNvSpPr>
          <p:nvPr>
            <p:ph type="body" sz="quarter" idx="74" hasCustomPrompt="1"/>
          </p:nvPr>
        </p:nvSpPr>
        <p:spPr>
          <a:xfrm>
            <a:off x="7682706" y="2490427"/>
            <a:ext cx="3861594" cy="439995"/>
          </a:xfr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rgbClr val="53555C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Email address</a:t>
            </a:r>
            <a:br>
              <a:rPr lang="en-US" dirty="0"/>
            </a:br>
            <a:r>
              <a:rPr lang="en-US" dirty="0"/>
              <a:t>Phone #/s</a:t>
            </a:r>
          </a:p>
        </p:txBody>
      </p:sp>
      <p:sp>
        <p:nvSpPr>
          <p:cNvPr id="33" name="Picture Placeholder 14"/>
          <p:cNvSpPr>
            <a:spLocks noGrp="1"/>
          </p:cNvSpPr>
          <p:nvPr>
            <p:ph type="pic" sz="quarter" idx="76" hasCustomPrompt="1"/>
          </p:nvPr>
        </p:nvSpPr>
        <p:spPr>
          <a:xfrm>
            <a:off x="627082" y="3705032"/>
            <a:ext cx="1310303" cy="1301264"/>
          </a:xfrm>
          <a:prstGeom prst="ellipse">
            <a:avLst/>
          </a:prstGeom>
        </p:spPr>
        <p:txBody>
          <a:bodyPr anchor="ctr" anchorCtr="0">
            <a:noAutofit/>
          </a:bodyPr>
          <a:lstStyle>
            <a:lvl1pPr marL="0" indent="0" algn="ctr">
              <a:lnSpc>
                <a:spcPts val="1700"/>
              </a:lnSpc>
              <a:spcBef>
                <a:spcPts val="0"/>
              </a:spcBef>
              <a:buNone/>
              <a:defRPr sz="1800">
                <a:solidFill>
                  <a:srgbClr val="979EA1"/>
                </a:solidFill>
                <a:latin typeface="Poppins" panose="02000000000000000000" pitchFamily="2" charset="0"/>
              </a:defRPr>
            </a:lvl1pPr>
          </a:lstStyle>
          <a:p>
            <a:r>
              <a:rPr lang="en-US" dirty="0"/>
              <a:t>Drag your picture here</a:t>
            </a:r>
          </a:p>
        </p:txBody>
      </p:sp>
      <p:sp>
        <p:nvSpPr>
          <p:cNvPr id="34" name="Text Placeholder 22"/>
          <p:cNvSpPr>
            <a:spLocks noGrp="1"/>
          </p:cNvSpPr>
          <p:nvPr>
            <p:ph type="body" sz="quarter" idx="77" hasCustomPrompt="1"/>
          </p:nvPr>
        </p:nvSpPr>
        <p:spPr>
          <a:xfrm>
            <a:off x="2030413" y="3705032"/>
            <a:ext cx="3925886" cy="528378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rgbClr val="006647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Insert name on top line</a:t>
            </a:r>
            <a:br>
              <a:rPr lang="en-US" dirty="0"/>
            </a:br>
            <a:r>
              <a:rPr lang="en-US" dirty="0"/>
              <a:t>and title on second line</a:t>
            </a:r>
          </a:p>
        </p:txBody>
      </p:sp>
      <p:sp>
        <p:nvSpPr>
          <p:cNvPr id="35" name="Text Placeholder 22"/>
          <p:cNvSpPr>
            <a:spLocks noGrp="1"/>
          </p:cNvSpPr>
          <p:nvPr>
            <p:ph type="body" sz="quarter" idx="78" hasCustomPrompt="1"/>
          </p:nvPr>
        </p:nvSpPr>
        <p:spPr>
          <a:xfrm>
            <a:off x="2030413" y="4300086"/>
            <a:ext cx="3925887" cy="449714"/>
          </a:xfr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rgbClr val="53555C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Email address</a:t>
            </a:r>
            <a:br>
              <a:rPr lang="en-US" dirty="0"/>
            </a:br>
            <a:r>
              <a:rPr lang="en-US" dirty="0"/>
              <a:t>Phone #/s</a:t>
            </a:r>
          </a:p>
        </p:txBody>
      </p:sp>
      <p:sp>
        <p:nvSpPr>
          <p:cNvPr id="39" name="Picture Placeholder 14"/>
          <p:cNvSpPr>
            <a:spLocks noGrp="1"/>
          </p:cNvSpPr>
          <p:nvPr>
            <p:ph type="pic" sz="quarter" idx="80" hasCustomPrompt="1"/>
          </p:nvPr>
        </p:nvSpPr>
        <p:spPr>
          <a:xfrm>
            <a:off x="6279375" y="3701756"/>
            <a:ext cx="1310303" cy="1301264"/>
          </a:xfrm>
          <a:prstGeom prst="ellipse">
            <a:avLst/>
          </a:prstGeom>
        </p:spPr>
        <p:txBody>
          <a:bodyPr anchor="ctr" anchorCtr="0">
            <a:noAutofit/>
          </a:bodyPr>
          <a:lstStyle>
            <a:lvl1pPr marL="0" indent="0" algn="ctr">
              <a:lnSpc>
                <a:spcPts val="1700"/>
              </a:lnSpc>
              <a:spcBef>
                <a:spcPts val="0"/>
              </a:spcBef>
              <a:buNone/>
              <a:defRPr sz="1800">
                <a:solidFill>
                  <a:srgbClr val="979EA1"/>
                </a:solidFill>
                <a:latin typeface="Poppins" panose="02000000000000000000" pitchFamily="2" charset="0"/>
              </a:defRPr>
            </a:lvl1pPr>
          </a:lstStyle>
          <a:p>
            <a:r>
              <a:rPr lang="en-US" dirty="0"/>
              <a:t>Drag your picture here</a:t>
            </a:r>
          </a:p>
        </p:txBody>
      </p:sp>
      <p:sp>
        <p:nvSpPr>
          <p:cNvPr id="40" name="Text Placeholder 22"/>
          <p:cNvSpPr>
            <a:spLocks noGrp="1"/>
          </p:cNvSpPr>
          <p:nvPr>
            <p:ph type="body" sz="quarter" idx="81" hasCustomPrompt="1"/>
          </p:nvPr>
        </p:nvSpPr>
        <p:spPr>
          <a:xfrm>
            <a:off x="7682705" y="3701756"/>
            <a:ext cx="3861593" cy="528378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rgbClr val="006647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Insert name on top line</a:t>
            </a:r>
            <a:br>
              <a:rPr lang="en-US" dirty="0"/>
            </a:br>
            <a:r>
              <a:rPr lang="en-US" dirty="0"/>
              <a:t>and title on second line</a:t>
            </a:r>
          </a:p>
        </p:txBody>
      </p:sp>
      <p:sp>
        <p:nvSpPr>
          <p:cNvPr id="41" name="Text Placeholder 22"/>
          <p:cNvSpPr>
            <a:spLocks noGrp="1"/>
          </p:cNvSpPr>
          <p:nvPr>
            <p:ph type="body" sz="quarter" idx="82" hasCustomPrompt="1"/>
          </p:nvPr>
        </p:nvSpPr>
        <p:spPr>
          <a:xfrm>
            <a:off x="7682706" y="4296810"/>
            <a:ext cx="3861594" cy="449714"/>
          </a:xfr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rgbClr val="53555C"/>
                </a:solidFill>
                <a:latin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Email address</a:t>
            </a:r>
            <a:br>
              <a:rPr lang="en-US" dirty="0"/>
            </a:br>
            <a:r>
              <a:rPr lang="en-US" dirty="0"/>
              <a:t>Phone #/s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733652"/>
            <a:ext cx="10987312" cy="55063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Insert Header Here</a:t>
            </a:r>
          </a:p>
        </p:txBody>
      </p:sp>
    </p:spTree>
    <p:extLst>
      <p:ext uri="{BB962C8B-B14F-4D97-AF65-F5344CB8AC3E}">
        <p14:creationId xmlns="" xmlns:p14="http://schemas.microsoft.com/office/powerpoint/2010/main" val="8578359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4638"/>
            <a:ext cx="1076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12800" y="1600200"/>
            <a:ext cx="52832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1600200"/>
            <a:ext cx="52832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4194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6032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59713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4753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961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75230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1777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48756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06918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F1ED-49AD-4B07-B789-B633D4DE2A1E}" type="datetimeFigureOut">
              <a:rPr lang="en-US" smtClean="0"/>
              <a:pPr/>
              <a:t>9/20/2018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23EE79A-924F-4301-8E5E-6489517F5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713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94" r:id="rId17"/>
    <p:sldLayoutId id="2147483695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bsurdwordpreferred.deviantart.com/art/Diamond-Transparent-PNG-158463039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://meta.gaming.stackexchange.com/questions/3455/what-secret-hats-are-there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absurdwordpreferred.deviantart.com/art/Diamond-Transparent-PNG-158463039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hyperlink" Target="https://creativecommons.org/licenses/by-sa/3.0/" TargetMode="External"/><Relationship Id="rId10" Type="http://schemas.openxmlformats.org/officeDocument/2006/relationships/image" Target="../media/image19.png"/><Relationship Id="rId4" Type="http://schemas.openxmlformats.org/officeDocument/2006/relationships/hyperlink" Target="http://meta.gaming.stackexchange.com/questions/3455/what-secret-hats-are-there" TargetMode="External"/><Relationship Id="rId9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B6F86B-2627-4D94-96B8-477995654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90677"/>
            <a:ext cx="7766936" cy="109689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 Rounded MT Bold" panose="020F0704030504030204" pitchFamily="34" charset="0"/>
              </a:rPr>
              <a:t>CFMA Rocky Mountain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4F1E042-BC39-4E3C-BF08-F43813BE7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94893" y="5683691"/>
            <a:ext cx="3790938" cy="1096899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Wi-Fi Network Login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Network Name: Ritz_Carlton Conference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Password: B2WSoftware</a:t>
            </a: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670EE50-500C-463F-9CAF-2FDC753D7822}"/>
              </a:ext>
            </a:extLst>
          </p:cNvPr>
          <p:cNvSpPr txBox="1"/>
          <p:nvPr/>
        </p:nvSpPr>
        <p:spPr>
          <a:xfrm>
            <a:off x="3186177" y="1872343"/>
            <a:ext cx="4408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Principle Sponsors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3C54068-86AB-4463-8140-4F9D02790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34" y="4415723"/>
            <a:ext cx="1981200" cy="1267968"/>
          </a:xfrm>
          <a:prstGeom prst="rect">
            <a:avLst/>
          </a:prstGeom>
        </p:spPr>
      </p:pic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="" xmlns:a16="http://schemas.microsoft.com/office/drawing/2014/main" id="{8D95B9C2-6378-4F0E-BF09-A029AA31B3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090" y="2598364"/>
            <a:ext cx="4650888" cy="14606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C0C429D-DF59-4B7D-A3DC-A50568BE8EE6}"/>
              </a:ext>
            </a:extLst>
          </p:cNvPr>
          <p:cNvSpPr txBox="1"/>
          <p:nvPr/>
        </p:nvSpPr>
        <p:spPr>
          <a:xfrm>
            <a:off x="283029" y="6063343"/>
            <a:ext cx="235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#CFMARM2018</a:t>
            </a:r>
          </a:p>
        </p:txBody>
      </p:sp>
    </p:spTree>
    <p:extLst>
      <p:ext uri="{BB962C8B-B14F-4D97-AF65-F5344CB8AC3E}">
        <p14:creationId xmlns="" xmlns:p14="http://schemas.microsoft.com/office/powerpoint/2010/main" val="1578728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Elements of “Surety”</a:t>
            </a: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5372100" y="16002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OBLIGEE</a:t>
            </a:r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3581400" y="40767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7162800" y="40767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SURETY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686550" y="1600200"/>
            <a:ext cx="11620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Requires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the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bond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7086600" y="4953001"/>
            <a:ext cx="1581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Guarantees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Performance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Payment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359150" y="5027614"/>
            <a:ext cx="1784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Performs work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pays bills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V="1">
            <a:off x="4495800" y="2514600"/>
            <a:ext cx="1143000" cy="15240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5029200" y="4495800"/>
            <a:ext cx="2057400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6553200" y="2514600"/>
            <a:ext cx="990600" cy="14478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52" name="Text Box 13"/>
          <p:cNvSpPr txBox="1">
            <a:spLocks noChangeArrowheads="1"/>
          </p:cNvSpPr>
          <p:nvPr/>
        </p:nvSpPr>
        <p:spPr bwMode="auto">
          <a:xfrm>
            <a:off x="2438400" y="3671888"/>
            <a:ext cx="203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“CONTRACTOR”</a:t>
            </a:r>
          </a:p>
        </p:txBody>
      </p:sp>
      <p:sp>
        <p:nvSpPr>
          <p:cNvPr id="10253" name="Oval 14"/>
          <p:cNvSpPr>
            <a:spLocks noChangeArrowheads="1"/>
          </p:cNvSpPr>
          <p:nvPr/>
        </p:nvSpPr>
        <p:spPr bwMode="auto">
          <a:xfrm>
            <a:off x="5638800" y="4191000"/>
            <a:ext cx="914400" cy="5715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AGENT</a:t>
            </a:r>
          </a:p>
        </p:txBody>
      </p:sp>
      <p:sp>
        <p:nvSpPr>
          <p:cNvPr id="10254" name="Text Box 15"/>
          <p:cNvSpPr txBox="1">
            <a:spLocks noChangeArrowheads="1"/>
          </p:cNvSpPr>
          <p:nvPr/>
        </p:nvSpPr>
        <p:spPr bwMode="auto">
          <a:xfrm>
            <a:off x="5334000" y="3276600"/>
            <a:ext cx="15557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Arranges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The Surety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Relationship</a:t>
            </a:r>
          </a:p>
        </p:txBody>
      </p:sp>
      <p:sp>
        <p:nvSpPr>
          <p:cNvPr id="10255" name="AutoShape 16"/>
          <p:cNvSpPr>
            <a:spLocks noChangeArrowheads="1"/>
          </p:cNvSpPr>
          <p:nvPr/>
        </p:nvSpPr>
        <p:spPr bwMode="auto">
          <a:xfrm rot="2926960">
            <a:off x="1866900" y="2247900"/>
            <a:ext cx="2133600" cy="990600"/>
          </a:xfrm>
          <a:prstGeom prst="rightArrow">
            <a:avLst>
              <a:gd name="adj1" fmla="val 50000"/>
              <a:gd name="adj2" fmla="val 5384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YOU ARE HERE</a:t>
            </a:r>
          </a:p>
        </p:txBody>
      </p:sp>
      <p:sp>
        <p:nvSpPr>
          <p:cNvPr id="10256" name="Text Box 17"/>
          <p:cNvSpPr txBox="1">
            <a:spLocks noChangeArrowheads="1"/>
          </p:cNvSpPr>
          <p:nvPr/>
        </p:nvSpPr>
        <p:spPr bwMode="auto">
          <a:xfrm>
            <a:off x="7696200" y="3671888"/>
            <a:ext cx="2317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“BOND COMPANY”</a:t>
            </a:r>
          </a:p>
        </p:txBody>
      </p:sp>
      <p:sp>
        <p:nvSpPr>
          <p:cNvPr id="10257" name="Text Box 18"/>
          <p:cNvSpPr txBox="1">
            <a:spLocks noChangeArrowheads="1"/>
          </p:cNvSpPr>
          <p:nvPr/>
        </p:nvSpPr>
        <p:spPr bwMode="auto">
          <a:xfrm>
            <a:off x="3752850" y="1233488"/>
            <a:ext cx="5340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“OWNER or CONTRACTOR” (that you work for)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Elements of “Surety”</a:t>
            </a:r>
          </a:p>
        </p:txBody>
      </p:sp>
      <p:sp>
        <p:nvSpPr>
          <p:cNvPr id="11267" name="Oval 5"/>
          <p:cNvSpPr>
            <a:spLocks noChangeArrowheads="1"/>
          </p:cNvSpPr>
          <p:nvPr/>
        </p:nvSpPr>
        <p:spPr bwMode="auto">
          <a:xfrm>
            <a:off x="3657600" y="15240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OBLIGEE</a:t>
            </a:r>
          </a:p>
        </p:txBody>
      </p:sp>
      <p:sp>
        <p:nvSpPr>
          <p:cNvPr id="11268" name="Oval 6"/>
          <p:cNvSpPr>
            <a:spLocks noChangeArrowheads="1"/>
          </p:cNvSpPr>
          <p:nvPr/>
        </p:nvSpPr>
        <p:spPr bwMode="auto">
          <a:xfrm>
            <a:off x="2133600" y="41148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pic>
        <p:nvPicPr>
          <p:cNvPr id="11269" name="Picture 7" descr="MC900250038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057401"/>
            <a:ext cx="1982788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2"/>
          <p:cNvSpPr>
            <a:spLocks noGrp="1" noChangeArrowheads="1"/>
          </p:cNvSpPr>
          <p:nvPr>
            <p:ph type="body" idx="1"/>
          </p:nvPr>
        </p:nvSpPr>
        <p:spPr>
          <a:xfrm>
            <a:off x="3581400" y="2133600"/>
            <a:ext cx="6400800" cy="4038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Performance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Principal will do the work or we’ll do it for them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Payment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Principal will pay the bills or we’ll pay for them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Elements of “Surety”</a:t>
            </a:r>
          </a:p>
        </p:txBody>
      </p:sp>
      <p:sp>
        <p:nvSpPr>
          <p:cNvPr id="12292" name="Text Box 84"/>
          <p:cNvSpPr txBox="1">
            <a:spLocks noChangeArrowheads="1"/>
          </p:cNvSpPr>
          <p:nvPr/>
        </p:nvSpPr>
        <p:spPr bwMode="auto">
          <a:xfrm>
            <a:off x="5562600" y="1484313"/>
            <a:ext cx="4400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Bond is a “Contract over the Contract”</a:t>
            </a:r>
          </a:p>
        </p:txBody>
      </p:sp>
      <p:sp>
        <p:nvSpPr>
          <p:cNvPr id="12293" name="Oval 85"/>
          <p:cNvSpPr>
            <a:spLocks noChangeArrowheads="1"/>
          </p:cNvSpPr>
          <p:nvPr/>
        </p:nvSpPr>
        <p:spPr bwMode="auto">
          <a:xfrm>
            <a:off x="3657600" y="15240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OBLIGEE</a:t>
            </a:r>
          </a:p>
        </p:txBody>
      </p:sp>
      <p:sp>
        <p:nvSpPr>
          <p:cNvPr id="12294" name="Oval 86"/>
          <p:cNvSpPr>
            <a:spLocks noChangeArrowheads="1"/>
          </p:cNvSpPr>
          <p:nvPr/>
        </p:nvSpPr>
        <p:spPr bwMode="auto">
          <a:xfrm>
            <a:off x="2133600" y="41148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pic>
        <p:nvPicPr>
          <p:cNvPr id="12295" name="Picture 87" descr="MC900250038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057401"/>
            <a:ext cx="1982788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WordArt 88"/>
          <p:cNvSpPr>
            <a:spLocks noChangeArrowheads="1" noChangeShapeType="1" noTextEdit="1"/>
          </p:cNvSpPr>
          <p:nvPr/>
        </p:nvSpPr>
        <p:spPr bwMode="auto">
          <a:xfrm rot="764522">
            <a:off x="5486400" y="2362200"/>
            <a:ext cx="14668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865936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BOND</a:t>
            </a:r>
          </a:p>
        </p:txBody>
      </p:sp>
      <p:pic>
        <p:nvPicPr>
          <p:cNvPr id="12297" name="Picture 91" descr="MC900329697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514601"/>
            <a:ext cx="1447800" cy="1787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Line 89"/>
          <p:cNvSpPr>
            <a:spLocks noChangeShapeType="1"/>
          </p:cNvSpPr>
          <p:nvPr/>
        </p:nvSpPr>
        <p:spPr bwMode="auto">
          <a:xfrm flipV="1">
            <a:off x="4191000" y="3505200"/>
            <a:ext cx="990600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581400" y="2133600"/>
            <a:ext cx="6400800" cy="4038600"/>
          </a:xfrm>
        </p:spPr>
        <p:txBody>
          <a:bodyPr>
            <a:normAutofit lnSpcReduction="10000"/>
          </a:bodyPr>
          <a:lstStyle/>
          <a:p>
            <a:pPr eaLnBrk="1" hangingPunct="1"/>
            <a:endParaRPr lang="en-US" altLang="en-US" sz="2800" dirty="0"/>
          </a:p>
          <a:p>
            <a:pPr eaLnBrk="1" hangingPunct="1"/>
            <a:endParaRPr lang="en-US" altLang="en-US" sz="2800" dirty="0"/>
          </a:p>
          <a:p>
            <a:pPr eaLnBrk="1" hangingPunct="1"/>
            <a:endParaRPr lang="en-US" altLang="en-US" sz="2800" dirty="0"/>
          </a:p>
          <a:p>
            <a:pPr eaLnBrk="1" hangingPunct="1"/>
            <a:endParaRPr lang="en-US" altLang="en-US" sz="2800" dirty="0"/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Principal will “repay the surety”</a:t>
            </a:r>
          </a:p>
          <a:p>
            <a:pPr lvl="1" eaLnBrk="1" hangingPunct="1"/>
            <a:r>
              <a:rPr lang="en-US" altLang="en-US" sz="2400" dirty="0"/>
              <a:t>Any costs associated with any claims</a:t>
            </a:r>
          </a:p>
          <a:p>
            <a:pPr eaLnBrk="1" hangingPunct="1"/>
            <a:r>
              <a:rPr lang="en-US" altLang="en-US" sz="2800" dirty="0"/>
              <a:t>This is </a:t>
            </a:r>
            <a:r>
              <a:rPr lang="en-US" altLang="en-US" sz="2800" i="1" u="sng" dirty="0"/>
              <a:t>not</a:t>
            </a:r>
            <a:r>
              <a:rPr lang="en-US" altLang="en-US" sz="2800" dirty="0"/>
              <a:t> insurance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General Indemnity Agreement</a:t>
            </a:r>
          </a:p>
        </p:txBody>
      </p:sp>
      <p:sp>
        <p:nvSpPr>
          <p:cNvPr id="13316" name="Oval 3"/>
          <p:cNvSpPr>
            <a:spLocks noChangeArrowheads="1"/>
          </p:cNvSpPr>
          <p:nvPr/>
        </p:nvSpPr>
        <p:spPr bwMode="auto">
          <a:xfrm>
            <a:off x="3657600" y="15240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OBLIGEE</a:t>
            </a:r>
          </a:p>
        </p:txBody>
      </p:sp>
      <p:sp>
        <p:nvSpPr>
          <p:cNvPr id="13317" name="Oval 4"/>
          <p:cNvSpPr>
            <a:spLocks noChangeArrowheads="1"/>
          </p:cNvSpPr>
          <p:nvPr/>
        </p:nvSpPr>
        <p:spPr bwMode="auto">
          <a:xfrm>
            <a:off x="2133600" y="41148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pic>
        <p:nvPicPr>
          <p:cNvPr id="13318" name="Picture 5" descr="MC900250038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057401"/>
            <a:ext cx="1982788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WordArt 7"/>
          <p:cNvSpPr>
            <a:spLocks noChangeArrowheads="1" noChangeShapeType="1" noTextEdit="1"/>
          </p:cNvSpPr>
          <p:nvPr/>
        </p:nvSpPr>
        <p:spPr bwMode="auto">
          <a:xfrm rot="764522">
            <a:off x="5486400" y="2362200"/>
            <a:ext cx="14668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865936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BOND</a:t>
            </a: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5562600" y="1484313"/>
            <a:ext cx="377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This is what makes it all possible</a:t>
            </a:r>
          </a:p>
        </p:txBody>
      </p:sp>
      <p:pic>
        <p:nvPicPr>
          <p:cNvPr id="13321" name="Picture 11" descr="MC900329697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14601"/>
            <a:ext cx="14478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WordArt 12"/>
          <p:cNvSpPr>
            <a:spLocks noChangeArrowheads="1" noChangeShapeType="1" noTextEdit="1"/>
          </p:cNvSpPr>
          <p:nvPr/>
        </p:nvSpPr>
        <p:spPr bwMode="auto">
          <a:xfrm rot="764522">
            <a:off x="6981826" y="2362200"/>
            <a:ext cx="2619375" cy="1143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854171"/>
              </a:avLst>
            </a:prstTxWarp>
          </a:bodyPr>
          <a:lstStyle/>
          <a:p>
            <a:pPr algn="ctr"/>
            <a:r>
              <a:rPr lang="en-US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INDEMNITY</a:t>
            </a:r>
          </a:p>
        </p:txBody>
      </p:sp>
      <p:sp>
        <p:nvSpPr>
          <p:cNvPr id="13323" name="Line 14"/>
          <p:cNvSpPr>
            <a:spLocks noChangeShapeType="1"/>
          </p:cNvSpPr>
          <p:nvPr/>
        </p:nvSpPr>
        <p:spPr bwMode="auto">
          <a:xfrm flipV="1">
            <a:off x="3581400" y="3505200"/>
            <a:ext cx="3810000" cy="9906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13324" name="Picture 6" descr="MC900329697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514601"/>
            <a:ext cx="1447800" cy="1787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5" name="Line 9"/>
          <p:cNvSpPr>
            <a:spLocks noChangeShapeType="1"/>
          </p:cNvSpPr>
          <p:nvPr/>
        </p:nvSpPr>
        <p:spPr bwMode="auto">
          <a:xfrm flipV="1">
            <a:off x="4191000" y="3505200"/>
            <a:ext cx="990600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The “Stated” Method of Underwriting…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447800"/>
            <a:ext cx="8077200" cy="472440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en-US" sz="2800" dirty="0"/>
              <a:t>The “Three C’s” of Surety</a:t>
            </a:r>
          </a:p>
          <a:p>
            <a:pPr lvl="1" eaLnBrk="1" hangingPunct="1"/>
            <a:r>
              <a:rPr lang="en-US" altLang="en-US" sz="2400" b="1" u="sng" dirty="0"/>
              <a:t>Character</a:t>
            </a:r>
            <a:r>
              <a:rPr lang="en-US" altLang="en-US" sz="2400" dirty="0"/>
              <a:t> – without it, no bonds</a:t>
            </a:r>
          </a:p>
          <a:p>
            <a:pPr lvl="1" eaLnBrk="1" hangingPunct="1"/>
            <a:r>
              <a:rPr lang="en-US" altLang="en-US" sz="2400" b="1" u="sng" dirty="0"/>
              <a:t>Capital</a:t>
            </a:r>
            <a:r>
              <a:rPr lang="en-US" altLang="en-US" sz="2400" dirty="0"/>
              <a:t> – need adequate funds to do the work and pay the bills</a:t>
            </a:r>
          </a:p>
          <a:p>
            <a:pPr lvl="1" eaLnBrk="1" hangingPunct="1"/>
            <a:r>
              <a:rPr lang="en-US" altLang="en-US" sz="2400" b="1" u="sng" dirty="0"/>
              <a:t>Capacity</a:t>
            </a:r>
            <a:r>
              <a:rPr lang="en-US" altLang="en-US" sz="2400" dirty="0"/>
              <a:t> – need experience and available workload to do this specific job</a:t>
            </a:r>
          </a:p>
          <a:p>
            <a:pPr lvl="1" eaLnBrk="1" hangingPunct="1"/>
            <a:endParaRPr lang="en-US" altLang="en-US" sz="2400" dirty="0"/>
          </a:p>
          <a:p>
            <a:pPr lvl="1" eaLnBrk="1" hangingPunct="1"/>
            <a:endParaRPr lang="en-US" altLang="en-US" sz="2400" dirty="0"/>
          </a:p>
          <a:p>
            <a:r>
              <a:rPr lang="en-US" altLang="en-US" sz="2600" dirty="0"/>
              <a:t>This is what we say we do…reality is we anecdotally look at this and more depending on the carrier and their perception of what causes a claim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Bond Premium – Why There’s No Impetus for Actuarial Analysis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879123"/>
            <a:ext cx="8077200" cy="472440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Premium is a “fee for underwriting services”</a:t>
            </a:r>
          </a:p>
          <a:p>
            <a:pPr lvl="1" eaLnBrk="1" hangingPunct="1"/>
            <a:r>
              <a:rPr lang="en-US" altLang="en-US" sz="2400" dirty="0"/>
              <a:t>Assumes ZERO claims</a:t>
            </a:r>
          </a:p>
          <a:p>
            <a:pPr eaLnBrk="1" hangingPunct="1"/>
            <a:r>
              <a:rPr lang="en-US" altLang="en-US" sz="2800" dirty="0"/>
              <a:t>Typically 0.25% - 2% of the total contract price</a:t>
            </a:r>
          </a:p>
          <a:p>
            <a:pPr lvl="1" eaLnBrk="1" hangingPunct="1"/>
            <a:r>
              <a:rPr lang="en-US" altLang="en-US" sz="2400" dirty="0"/>
              <a:t>Higher for Subcontract and small dollar bonds</a:t>
            </a:r>
          </a:p>
          <a:p>
            <a:pPr eaLnBrk="1" hangingPunct="1"/>
            <a:r>
              <a:rPr lang="en-US" altLang="en-US" sz="2800" dirty="0"/>
              <a:t>Rate is a function of…</a:t>
            </a:r>
          </a:p>
          <a:p>
            <a:pPr lvl="1" eaLnBrk="1" hangingPunct="1"/>
            <a:r>
              <a:rPr lang="en-US" altLang="en-US" sz="2400" dirty="0"/>
              <a:t>Nature of the Contract (how hazardous the work)</a:t>
            </a:r>
          </a:p>
          <a:p>
            <a:pPr lvl="1" eaLnBrk="1" hangingPunct="1"/>
            <a:r>
              <a:rPr lang="en-US" altLang="en-US" sz="2400" dirty="0"/>
              <a:t>Difficulty of Underwriting</a:t>
            </a:r>
          </a:p>
          <a:p>
            <a:pPr eaLnBrk="1" hangingPunct="1"/>
            <a:r>
              <a:rPr lang="en-US" altLang="en-US" sz="2800" dirty="0"/>
              <a:t>Premium is an estimate</a:t>
            </a:r>
          </a:p>
          <a:p>
            <a:pPr lvl="1" eaLnBrk="1" hangingPunct="1"/>
            <a:r>
              <a:rPr lang="en-US" altLang="en-US" sz="2400" dirty="0"/>
              <a:t>Approved change orders change the premium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What’s in a Rate?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33600" y="1219200"/>
            <a:ext cx="8077200" cy="510540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Credit Based Programs – typically 3% “flat”</a:t>
            </a:r>
          </a:p>
          <a:p>
            <a:pPr eaLnBrk="1" hangingPunct="1"/>
            <a:r>
              <a:rPr lang="en-US" altLang="en-US" sz="2800" dirty="0"/>
              <a:t>Traditional – typically 1.5% “marginal” rate</a:t>
            </a:r>
          </a:p>
          <a:p>
            <a:pPr eaLnBrk="1" hangingPunct="1"/>
            <a:r>
              <a:rPr lang="en-US" altLang="en-US" sz="2800" dirty="0"/>
              <a:t>Rarely see rates above 3.5%, below 0.25%</a:t>
            </a:r>
          </a:p>
          <a:p>
            <a:pPr eaLnBrk="1" hangingPunct="1"/>
            <a:endParaRPr lang="en-US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813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2070100" y="2971800"/>
          <a:ext cx="8051800" cy="3162300"/>
        </p:xfrm>
        <a:graphic>
          <a:graphicData uri="http://schemas.openxmlformats.org/presentationml/2006/ole">
            <p:oleObj spid="_x0000_s1034" name="Worksheet" r:id="rId4" imgW="7686675" imgH="301942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3F2305-CFD8-48A1-A6C2-8D7A0A3ED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Rates, Insurance and Bonds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9293491-68AC-4418-BA27-034A04D8B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6010069" cy="3880773"/>
          </a:xfrm>
        </p:spPr>
        <p:txBody>
          <a:bodyPr>
            <a:normAutofit/>
          </a:bodyPr>
          <a:lstStyle/>
          <a:p>
            <a:r>
              <a:rPr lang="en-US" sz="2800" dirty="0"/>
              <a:t>Making rates are everything to Insurance</a:t>
            </a:r>
          </a:p>
          <a:p>
            <a:r>
              <a:rPr lang="en-US" sz="2800" dirty="0"/>
              <a:t>Rates are “peripheral” to bonding</a:t>
            </a:r>
          </a:p>
          <a:p>
            <a:pPr lvl="1"/>
            <a:r>
              <a:rPr lang="en-US" sz="2400" dirty="0"/>
              <a:t>Claims are “controlled” through</a:t>
            </a:r>
          </a:p>
          <a:p>
            <a:pPr marL="457200" lvl="1" indent="0">
              <a:buNone/>
            </a:pPr>
            <a:r>
              <a:rPr lang="en-US" sz="2400" dirty="0"/>
              <a:t> </a:t>
            </a:r>
            <a:r>
              <a:rPr lang="en-US" sz="2400" b="1" i="1" dirty="0"/>
              <a:t>“</a:t>
            </a:r>
            <a:r>
              <a:rPr lang="en-US" sz="2400" b="1" i="1" u="sng" dirty="0"/>
              <a:t>adverse underwriting</a:t>
            </a:r>
            <a:r>
              <a:rPr lang="en-US" sz="2400" b="1" i="1" dirty="0"/>
              <a:t>”</a:t>
            </a:r>
          </a:p>
          <a:p>
            <a:pPr lvl="2"/>
            <a:r>
              <a:rPr lang="en-US" sz="2200" dirty="0"/>
              <a:t>i.e. not offering the bond in the first place if there is </a:t>
            </a:r>
            <a:r>
              <a:rPr lang="en-US" sz="2200" i="1" u="sng" dirty="0"/>
              <a:t>greater than zero</a:t>
            </a:r>
            <a:r>
              <a:rPr lang="en-US" sz="2200" dirty="0"/>
              <a:t> perceived probability of claim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713" y="1815154"/>
            <a:ext cx="5568287" cy="417621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720317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7F1662-03E1-418C-B656-66A2D7C5D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Mysterious, but Understandable…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1C3169-CCB8-4924-B8E0-59882A505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39019"/>
            <a:ext cx="8596668" cy="4899804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Underwriting is based on an anecdote</a:t>
            </a:r>
          </a:p>
          <a:p>
            <a:r>
              <a:rPr lang="en-US" sz="2800" dirty="0"/>
              <a:t>Underwriting is subjective</a:t>
            </a:r>
          </a:p>
          <a:p>
            <a:pPr lvl="1"/>
            <a:r>
              <a:rPr lang="en-US" sz="2400" dirty="0"/>
              <a:t>Which means it’s swayed by interpersonal relationships</a:t>
            </a:r>
          </a:p>
          <a:p>
            <a:pPr lvl="1"/>
            <a:r>
              <a:rPr lang="en-US" sz="2400" dirty="0"/>
              <a:t>“Agent Recommendation” and “Underwriter Recommendation” actually significantly sway the decision-making</a:t>
            </a:r>
          </a:p>
          <a:p>
            <a:pPr lvl="1"/>
            <a:r>
              <a:rPr lang="en-US" sz="2400" dirty="0"/>
              <a:t>Which means, lunch with the underwriters is actually really important</a:t>
            </a:r>
          </a:p>
          <a:p>
            <a:pPr lvl="2"/>
            <a:r>
              <a:rPr lang="en-US" sz="2000" dirty="0"/>
              <a:t>Face-to-Face builds trust</a:t>
            </a:r>
          </a:p>
          <a:p>
            <a:r>
              <a:rPr lang="en-US" sz="2400" dirty="0"/>
              <a:t>Frequently Influenced by the most recent company losses</a:t>
            </a:r>
          </a:p>
          <a:p>
            <a:r>
              <a:rPr lang="en-US" sz="2400" dirty="0"/>
              <a:t>There are FOUR identifiable methods</a:t>
            </a:r>
          </a:p>
        </p:txBody>
      </p:sp>
    </p:spTree>
    <p:extLst>
      <p:ext uri="{BB962C8B-B14F-4D97-AF65-F5344CB8AC3E}">
        <p14:creationId xmlns="" xmlns:p14="http://schemas.microsoft.com/office/powerpoint/2010/main" val="4240226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914" y="1524003"/>
            <a:ext cx="6966418" cy="522481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25605" y="930324"/>
            <a:ext cx="6678307" cy="50087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914" y="0"/>
            <a:ext cx="4170556" cy="312791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886570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CB97B9-0BFE-472B-B845-857646E87D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Understanding Bond Underwriting Methodologies: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0E9A5B6-6D8C-4ADB-B7E6-F3F24A80F7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070" y="4050833"/>
            <a:ext cx="9840034" cy="1096899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Mystery behind Madness or Madness behind Mystery?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="" xmlns:a16="http://schemas.microsoft.com/office/drawing/2014/main" id="{EBC4A18F-BA62-4992-90D9-B1751E860B15}"/>
              </a:ext>
            </a:extLst>
          </p:cNvPr>
          <p:cNvSpPr txBox="1">
            <a:spLocks/>
          </p:cNvSpPr>
          <p:nvPr/>
        </p:nvSpPr>
        <p:spPr>
          <a:xfrm>
            <a:off x="347672" y="5557890"/>
            <a:ext cx="5591734" cy="6919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tx1"/>
                </a:solidFill>
              </a:rPr>
              <a:t>Chris Rea</a:t>
            </a:r>
          </a:p>
          <a:p>
            <a:pPr algn="l"/>
            <a:r>
              <a:rPr lang="en-US" sz="1600" dirty="0">
                <a:solidFill>
                  <a:schemeClr val="tx1"/>
                </a:solidFill>
              </a:rPr>
              <a:t>September 21</a:t>
            </a:r>
            <a:r>
              <a:rPr lang="en-US" sz="1600" baseline="30000" dirty="0">
                <a:solidFill>
                  <a:schemeClr val="tx1"/>
                </a:solidFill>
              </a:rPr>
              <a:t>st</a:t>
            </a:r>
            <a:r>
              <a:rPr lang="en-US" sz="1600" dirty="0">
                <a:solidFill>
                  <a:schemeClr val="tx1"/>
                </a:solidFill>
              </a:rPr>
              <a:t>, 2018</a:t>
            </a:r>
          </a:p>
        </p:txBody>
      </p:sp>
    </p:spTree>
    <p:extLst>
      <p:ext uri="{BB962C8B-B14F-4D97-AF65-F5344CB8AC3E}">
        <p14:creationId xmlns="" xmlns:p14="http://schemas.microsoft.com/office/powerpoint/2010/main" val="2315777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Content Placeholder 129">
            <a:extLst>
              <a:ext uri="{FF2B5EF4-FFF2-40B4-BE49-F238E27FC236}">
                <a16:creationId xmlns="" xmlns:a16="http://schemas.microsoft.com/office/drawing/2014/main" id="{E1A5F2D0-72B1-46CD-84B1-E97C14F6F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550941" y="330567"/>
            <a:ext cx="2765524" cy="2765524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B699AC45-ADF6-47EF-944A-CBFB26EBD0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0929476">
            <a:off x="7169770" y="5147352"/>
            <a:ext cx="1837784" cy="1225450"/>
          </a:xfrm>
          <a:prstGeom prst="rect">
            <a:avLst/>
          </a:prstGeom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Underwriting Funnel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465" y="1572751"/>
            <a:ext cx="8596668" cy="388077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Every Surety Has a Model Contractor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The Model is Usually Tight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Tightens as you Grow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>
                <a:solidFill>
                  <a:srgbClr val="0000FF"/>
                </a:solidFill>
              </a:rPr>
              <a:t>Many successful contractors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sz="2400" dirty="0">
                <a:solidFill>
                  <a:srgbClr val="0000FF"/>
                </a:solidFill>
              </a:rPr>
              <a:t>	operate outside the funnel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rgbClr val="FF0000"/>
                </a:solidFill>
              </a:rPr>
              <a:t>They just don’t bond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Maximizing Surety Credit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Means “Embracing the Funnel”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Or finding a different surety with different model</a:t>
            </a:r>
          </a:p>
          <a:p>
            <a:pPr eaLnBrk="1" hangingPunct="1">
              <a:lnSpc>
                <a:spcPct val="80000"/>
              </a:lnSpc>
            </a:pPr>
            <a:endParaRPr lang="en-US" altLang="en-US" sz="20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/>
              <a:t>			Assumes 100% Business Success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/>
              <a:t>			Assumes 0% Chance of Bond Claim</a:t>
            </a:r>
          </a:p>
        </p:txBody>
      </p:sp>
      <p:grpSp>
        <p:nvGrpSpPr>
          <p:cNvPr id="26" name="Group 4">
            <a:extLst>
              <a:ext uri="{FF2B5EF4-FFF2-40B4-BE49-F238E27FC236}">
                <a16:creationId xmlns="" xmlns:a16="http://schemas.microsoft.com/office/drawing/2014/main" id="{0B85E516-ACDF-4599-BB02-0427341BD1F8}"/>
              </a:ext>
            </a:extLst>
          </p:cNvPr>
          <p:cNvGrpSpPr>
            <a:grpSpLocks/>
          </p:cNvGrpSpPr>
          <p:nvPr/>
        </p:nvGrpSpPr>
        <p:grpSpPr bwMode="auto">
          <a:xfrm>
            <a:off x="6359091" y="1143000"/>
            <a:ext cx="3657600" cy="3962400"/>
            <a:chOff x="3024" y="720"/>
            <a:chExt cx="2304" cy="2496"/>
          </a:xfrm>
        </p:grpSpPr>
        <p:grpSp>
          <p:nvGrpSpPr>
            <p:cNvPr id="27" name="Group 5">
              <a:extLst>
                <a:ext uri="{FF2B5EF4-FFF2-40B4-BE49-F238E27FC236}">
                  <a16:creationId xmlns="" xmlns:a16="http://schemas.microsoft.com/office/drawing/2014/main" id="{258A183E-6408-45C9-85F1-1C38C3D771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4" y="720"/>
              <a:ext cx="2304" cy="2496"/>
              <a:chOff x="3024" y="720"/>
              <a:chExt cx="2304" cy="2496"/>
            </a:xfrm>
          </p:grpSpPr>
          <p:pic>
            <p:nvPicPr>
              <p:cNvPr id="29" name="Picture 28" descr="j0439595">
                <a:extLst>
                  <a:ext uri="{FF2B5EF4-FFF2-40B4-BE49-F238E27FC236}">
                    <a16:creationId xmlns="" xmlns:a16="http://schemas.microsoft.com/office/drawing/2014/main" id="{6E646CA7-6584-4848-A01C-5D591818DC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912"/>
                <a:ext cx="2145" cy="2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Text Box 7">
                <a:extLst>
                  <a:ext uri="{FF2B5EF4-FFF2-40B4-BE49-F238E27FC236}">
                    <a16:creationId xmlns="" xmlns:a16="http://schemas.microsoft.com/office/drawing/2014/main" id="{9B8C65EC-900B-4F8C-9CD2-8F816AEE0CB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1008"/>
                <a:ext cx="191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66FF33"/>
                    </a:solidFill>
                  </a:rPr>
                  <a:t>Successful Contractors</a:t>
                </a:r>
              </a:p>
            </p:txBody>
          </p:sp>
          <p:sp>
            <p:nvSpPr>
              <p:cNvPr id="31" name="Text Box 8">
                <a:extLst>
                  <a:ext uri="{FF2B5EF4-FFF2-40B4-BE49-F238E27FC236}">
                    <a16:creationId xmlns="" xmlns:a16="http://schemas.microsoft.com/office/drawing/2014/main" id="{4D34F1E0-F3D2-46D0-BA2D-C786C37019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180"/>
                <a:ext cx="134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Properly Capitalized</a:t>
                </a:r>
              </a:p>
            </p:txBody>
          </p:sp>
          <p:sp>
            <p:nvSpPr>
              <p:cNvPr id="32" name="Text Box 9">
                <a:extLst>
                  <a:ext uri="{FF2B5EF4-FFF2-40B4-BE49-F238E27FC236}">
                    <a16:creationId xmlns="" xmlns:a16="http://schemas.microsoft.com/office/drawing/2014/main" id="{E99A17D9-9DEB-405C-BE8D-AE23FC9A31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52" y="1632"/>
                <a:ext cx="103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Managing Debt</a:t>
                </a:r>
              </a:p>
            </p:txBody>
          </p:sp>
          <p:sp>
            <p:nvSpPr>
              <p:cNvPr id="33" name="Text Box 10">
                <a:extLst>
                  <a:ext uri="{FF2B5EF4-FFF2-40B4-BE49-F238E27FC236}">
                    <a16:creationId xmlns="" xmlns:a16="http://schemas.microsoft.com/office/drawing/2014/main" id="{987F1AE7-EE9A-4188-AD79-1E145D6669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4" y="1324"/>
                <a:ext cx="168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Profitable Building Equity</a:t>
                </a:r>
              </a:p>
            </p:txBody>
          </p:sp>
          <p:sp>
            <p:nvSpPr>
              <p:cNvPr id="34" name="Text Box 11">
                <a:extLst>
                  <a:ext uri="{FF2B5EF4-FFF2-40B4-BE49-F238E27FC236}">
                    <a16:creationId xmlns="" xmlns:a16="http://schemas.microsoft.com/office/drawing/2014/main" id="{6369EDC8-DDE8-4C18-8F17-A57D061B75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8" y="1488"/>
                <a:ext cx="82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Quick Ratio</a:t>
                </a:r>
              </a:p>
            </p:txBody>
          </p:sp>
          <p:sp>
            <p:nvSpPr>
              <p:cNvPr id="35" name="Text Box 12">
                <a:extLst>
                  <a:ext uri="{FF2B5EF4-FFF2-40B4-BE49-F238E27FC236}">
                    <a16:creationId xmlns="" xmlns:a16="http://schemas.microsoft.com/office/drawing/2014/main" id="{462A1A4B-B2B2-41F0-89C5-F0DCC3172E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08" y="1488"/>
                <a:ext cx="40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PCM</a:t>
                </a:r>
              </a:p>
            </p:txBody>
          </p:sp>
          <p:sp>
            <p:nvSpPr>
              <p:cNvPr id="36" name="Text Box 13">
                <a:extLst>
                  <a:ext uri="{FF2B5EF4-FFF2-40B4-BE49-F238E27FC236}">
                    <a16:creationId xmlns="" xmlns:a16="http://schemas.microsoft.com/office/drawing/2014/main" id="{275B8D74-A3BB-4F9B-8FCC-F7EFABE0C7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1920"/>
                <a:ext cx="70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Reviewed</a:t>
                </a:r>
              </a:p>
            </p:txBody>
          </p:sp>
          <p:sp>
            <p:nvSpPr>
              <p:cNvPr id="37" name="Text Box 14">
                <a:extLst>
                  <a:ext uri="{FF2B5EF4-FFF2-40B4-BE49-F238E27FC236}">
                    <a16:creationId xmlns="" xmlns:a16="http://schemas.microsoft.com/office/drawing/2014/main" id="{69FB5732-3E94-4532-8869-0CD39B8D3F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2064"/>
                <a:ext cx="78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Bond Back</a:t>
                </a:r>
              </a:p>
            </p:txBody>
          </p:sp>
          <p:sp>
            <p:nvSpPr>
              <p:cNvPr id="38" name="Text Box 15">
                <a:extLst>
                  <a:ext uri="{FF2B5EF4-FFF2-40B4-BE49-F238E27FC236}">
                    <a16:creationId xmlns="" xmlns:a16="http://schemas.microsoft.com/office/drawing/2014/main" id="{452AE052-A501-4183-8E9A-EDFBA62CDF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3" y="1776"/>
                <a:ext cx="8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Job Costing</a:t>
                </a:r>
              </a:p>
            </p:txBody>
          </p:sp>
          <p:sp>
            <p:nvSpPr>
              <p:cNvPr id="39" name="Line 16">
                <a:extLst>
                  <a:ext uri="{FF2B5EF4-FFF2-40B4-BE49-F238E27FC236}">
                    <a16:creationId xmlns="" xmlns:a16="http://schemas.microsoft.com/office/drawing/2014/main" id="{B9C9750D-6D64-435D-B86D-15FEB996A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720"/>
                <a:ext cx="0" cy="24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Line 17">
                <a:extLst>
                  <a:ext uri="{FF2B5EF4-FFF2-40B4-BE49-F238E27FC236}">
                    <a16:creationId xmlns="" xmlns:a16="http://schemas.microsoft.com/office/drawing/2014/main" id="{D70133A0-9C20-4235-8A1B-22C3F4AEFF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2496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Text Box 18">
                <a:extLst>
                  <a:ext uri="{FF2B5EF4-FFF2-40B4-BE49-F238E27FC236}">
                    <a16:creationId xmlns="" xmlns:a16="http://schemas.microsoft.com/office/drawing/2014/main" id="{0651725F-4FE2-4334-92CD-2108E92920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72" y="2375"/>
                <a:ext cx="5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25 MM</a:t>
                </a:r>
              </a:p>
            </p:txBody>
          </p:sp>
          <p:sp>
            <p:nvSpPr>
              <p:cNvPr id="42" name="Line 19">
                <a:extLst>
                  <a:ext uri="{FF2B5EF4-FFF2-40B4-BE49-F238E27FC236}">
                    <a16:creationId xmlns="" xmlns:a16="http://schemas.microsoft.com/office/drawing/2014/main" id="{4B383197-F118-4380-90FA-E6205EECEE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1897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Text Box 20">
                <a:extLst>
                  <a:ext uri="{FF2B5EF4-FFF2-40B4-BE49-F238E27FC236}">
                    <a16:creationId xmlns="" xmlns:a16="http://schemas.microsoft.com/office/drawing/2014/main" id="{C4650DA8-3B97-4526-9A5F-06B6B3C3C8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52" y="1785"/>
                <a:ext cx="47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3 MM</a:t>
                </a:r>
              </a:p>
            </p:txBody>
          </p:sp>
          <p:sp>
            <p:nvSpPr>
              <p:cNvPr id="44" name="Line 21">
                <a:extLst>
                  <a:ext uri="{FF2B5EF4-FFF2-40B4-BE49-F238E27FC236}">
                    <a16:creationId xmlns="" xmlns:a16="http://schemas.microsoft.com/office/drawing/2014/main" id="{D7E328DE-30D7-4BEB-88E4-525B72163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85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Text Box 22">
                <a:extLst>
                  <a:ext uri="{FF2B5EF4-FFF2-40B4-BE49-F238E27FC236}">
                    <a16:creationId xmlns="" xmlns:a16="http://schemas.microsoft.com/office/drawing/2014/main" id="{01B0B078-EBF2-4A19-BDB4-ED43E280EA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92" y="729"/>
                <a:ext cx="8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START-UP</a:t>
                </a:r>
              </a:p>
            </p:txBody>
          </p:sp>
          <p:sp>
            <p:nvSpPr>
              <p:cNvPr id="46" name="Text Box 23">
                <a:extLst>
                  <a:ext uri="{FF2B5EF4-FFF2-40B4-BE49-F238E27FC236}">
                    <a16:creationId xmlns="" xmlns:a16="http://schemas.microsoft.com/office/drawing/2014/main" id="{8C0ACF0A-BD6E-4004-A4A2-FA9218EA6B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76" y="2985"/>
                <a:ext cx="6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100 MM</a:t>
                </a:r>
              </a:p>
            </p:txBody>
          </p:sp>
          <p:sp>
            <p:nvSpPr>
              <p:cNvPr id="47" name="Line 24">
                <a:extLst>
                  <a:ext uri="{FF2B5EF4-FFF2-40B4-BE49-F238E27FC236}">
                    <a16:creationId xmlns="" xmlns:a16="http://schemas.microsoft.com/office/drawing/2014/main" id="{7CC86B02-4F37-432A-A561-F2F45D067B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312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8" name="Text Box 25">
              <a:extLst>
                <a:ext uri="{FF2B5EF4-FFF2-40B4-BE49-F238E27FC236}">
                  <a16:creationId xmlns="" xmlns:a16="http://schemas.microsoft.com/office/drawing/2014/main" id="{74C0B082-0777-4C56-AB0A-89AE512292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4" y="2208"/>
              <a:ext cx="5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to All Models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4625" y="1447800"/>
            <a:ext cx="9675958" cy="4724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Sureties underwrite for two things</a:t>
            </a:r>
          </a:p>
          <a:p>
            <a:pPr lvl="1" eaLnBrk="1" hangingPunct="1"/>
            <a:r>
              <a:rPr lang="en-US" altLang="en-US" sz="2400" dirty="0"/>
              <a:t>Underwriting for Loss</a:t>
            </a:r>
          </a:p>
          <a:p>
            <a:pPr lvl="2" eaLnBrk="1" hangingPunct="1"/>
            <a:r>
              <a:rPr lang="en-US" altLang="en-US" sz="2000" dirty="0"/>
              <a:t>Can they pay us back?</a:t>
            </a:r>
          </a:p>
          <a:p>
            <a:pPr lvl="1" eaLnBrk="1" hangingPunct="1"/>
            <a:r>
              <a:rPr lang="en-US" altLang="en-US" sz="2400" dirty="0"/>
              <a:t>Underwriting for Performance</a:t>
            </a:r>
          </a:p>
          <a:p>
            <a:pPr lvl="2" eaLnBrk="1" hangingPunct="1"/>
            <a:r>
              <a:rPr lang="en-US" altLang="en-US" sz="2000" dirty="0"/>
              <a:t>Can they get the job done?</a:t>
            </a:r>
          </a:p>
          <a:p>
            <a:pPr lvl="2" eaLnBrk="1" hangingPunct="1"/>
            <a:endParaRPr lang="en-US" altLang="en-US" sz="2000" dirty="0"/>
          </a:p>
        </p:txBody>
      </p:sp>
      <p:grpSp>
        <p:nvGrpSpPr>
          <p:cNvPr id="4" name="Group 4">
            <a:extLst>
              <a:ext uri="{FF2B5EF4-FFF2-40B4-BE49-F238E27FC236}">
                <a16:creationId xmlns="" xmlns:a16="http://schemas.microsoft.com/office/drawing/2014/main" id="{363BD263-FC0F-410E-B7AF-B5DE47B5920B}"/>
              </a:ext>
            </a:extLst>
          </p:cNvPr>
          <p:cNvGrpSpPr>
            <a:grpSpLocks/>
          </p:cNvGrpSpPr>
          <p:nvPr/>
        </p:nvGrpSpPr>
        <p:grpSpPr bwMode="auto">
          <a:xfrm>
            <a:off x="7722078" y="1143000"/>
            <a:ext cx="3657600" cy="3962400"/>
            <a:chOff x="3024" y="720"/>
            <a:chExt cx="2304" cy="2496"/>
          </a:xfrm>
        </p:grpSpPr>
        <p:grpSp>
          <p:nvGrpSpPr>
            <p:cNvPr id="5" name="Group 5">
              <a:extLst>
                <a:ext uri="{FF2B5EF4-FFF2-40B4-BE49-F238E27FC236}">
                  <a16:creationId xmlns="" xmlns:a16="http://schemas.microsoft.com/office/drawing/2014/main" id="{42D0FB84-D462-47D2-BC4A-759D3C1DA7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4" y="720"/>
              <a:ext cx="2304" cy="2496"/>
              <a:chOff x="3024" y="720"/>
              <a:chExt cx="2304" cy="2496"/>
            </a:xfrm>
          </p:grpSpPr>
          <p:pic>
            <p:nvPicPr>
              <p:cNvPr id="7" name="Picture 6" descr="j0439595">
                <a:extLst>
                  <a:ext uri="{FF2B5EF4-FFF2-40B4-BE49-F238E27FC236}">
                    <a16:creationId xmlns="" xmlns:a16="http://schemas.microsoft.com/office/drawing/2014/main" id="{A685E6D0-0BB4-43FD-9733-F8C05B41C6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912"/>
                <a:ext cx="2145" cy="2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7">
                <a:extLst>
                  <a:ext uri="{FF2B5EF4-FFF2-40B4-BE49-F238E27FC236}">
                    <a16:creationId xmlns="" xmlns:a16="http://schemas.microsoft.com/office/drawing/2014/main" id="{37B5CEE6-582C-419A-A63A-E27321BB57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68" y="1008"/>
                <a:ext cx="191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66FF33"/>
                    </a:solidFill>
                  </a:rPr>
                  <a:t>Successful Contractors</a:t>
                </a:r>
              </a:p>
            </p:txBody>
          </p:sp>
          <p:sp>
            <p:nvSpPr>
              <p:cNvPr id="9" name="Text Box 8">
                <a:extLst>
                  <a:ext uri="{FF2B5EF4-FFF2-40B4-BE49-F238E27FC236}">
                    <a16:creationId xmlns="" xmlns:a16="http://schemas.microsoft.com/office/drawing/2014/main" id="{FEBFD255-C1C3-45A8-9E2E-A3C94E398D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180"/>
                <a:ext cx="134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Properly Capitalized</a:t>
                </a:r>
              </a:p>
            </p:txBody>
          </p:sp>
          <p:sp>
            <p:nvSpPr>
              <p:cNvPr id="10" name="Text Box 9">
                <a:extLst>
                  <a:ext uri="{FF2B5EF4-FFF2-40B4-BE49-F238E27FC236}">
                    <a16:creationId xmlns="" xmlns:a16="http://schemas.microsoft.com/office/drawing/2014/main" id="{487FFB0F-8940-4625-B4A3-1466154AB8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52" y="1632"/>
                <a:ext cx="103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Managing Debt</a:t>
                </a:r>
              </a:p>
            </p:txBody>
          </p:sp>
          <p:sp>
            <p:nvSpPr>
              <p:cNvPr id="11" name="Text Box 10">
                <a:extLst>
                  <a:ext uri="{FF2B5EF4-FFF2-40B4-BE49-F238E27FC236}">
                    <a16:creationId xmlns="" xmlns:a16="http://schemas.microsoft.com/office/drawing/2014/main" id="{6DD69060-83D6-4BA4-BD30-A5EC80F64B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4" y="1324"/>
                <a:ext cx="168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Profitable Building Equity</a:t>
                </a:r>
              </a:p>
            </p:txBody>
          </p:sp>
          <p:sp>
            <p:nvSpPr>
              <p:cNvPr id="12" name="Text Box 11">
                <a:extLst>
                  <a:ext uri="{FF2B5EF4-FFF2-40B4-BE49-F238E27FC236}">
                    <a16:creationId xmlns="" xmlns:a16="http://schemas.microsoft.com/office/drawing/2014/main" id="{4A5AB768-1A3B-4971-B92A-02CFDDA4E8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8" y="1488"/>
                <a:ext cx="82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Quick Ratio</a:t>
                </a:r>
              </a:p>
            </p:txBody>
          </p:sp>
          <p:sp>
            <p:nvSpPr>
              <p:cNvPr id="13" name="Text Box 12">
                <a:extLst>
                  <a:ext uri="{FF2B5EF4-FFF2-40B4-BE49-F238E27FC236}">
                    <a16:creationId xmlns="" xmlns:a16="http://schemas.microsoft.com/office/drawing/2014/main" id="{B349B365-39F1-4A4D-83FE-FB89F56BE5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08" y="1488"/>
                <a:ext cx="40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PCM</a:t>
                </a:r>
              </a:p>
            </p:txBody>
          </p:sp>
          <p:sp>
            <p:nvSpPr>
              <p:cNvPr id="14" name="Text Box 13">
                <a:extLst>
                  <a:ext uri="{FF2B5EF4-FFF2-40B4-BE49-F238E27FC236}">
                    <a16:creationId xmlns="" xmlns:a16="http://schemas.microsoft.com/office/drawing/2014/main" id="{CB5C77CA-6716-4655-86D2-18BF0EDFBA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1920"/>
                <a:ext cx="70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Reviewed</a:t>
                </a:r>
              </a:p>
            </p:txBody>
          </p:sp>
          <p:sp>
            <p:nvSpPr>
              <p:cNvPr id="15" name="Text Box 14">
                <a:extLst>
                  <a:ext uri="{FF2B5EF4-FFF2-40B4-BE49-F238E27FC236}">
                    <a16:creationId xmlns="" xmlns:a16="http://schemas.microsoft.com/office/drawing/2014/main" id="{65046711-7309-4004-9F30-465A52D7FA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2064"/>
                <a:ext cx="78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Bond Back</a:t>
                </a:r>
              </a:p>
            </p:txBody>
          </p:sp>
          <p:sp>
            <p:nvSpPr>
              <p:cNvPr id="16" name="Text Box 15">
                <a:extLst>
                  <a:ext uri="{FF2B5EF4-FFF2-40B4-BE49-F238E27FC236}">
                    <a16:creationId xmlns="" xmlns:a16="http://schemas.microsoft.com/office/drawing/2014/main" id="{80059ECA-EE67-4C23-AEC6-27CD82B734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3" y="1776"/>
                <a:ext cx="8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Job Costing</a:t>
                </a:r>
              </a:p>
            </p:txBody>
          </p:sp>
          <p:sp>
            <p:nvSpPr>
              <p:cNvPr id="17" name="Line 16">
                <a:extLst>
                  <a:ext uri="{FF2B5EF4-FFF2-40B4-BE49-F238E27FC236}">
                    <a16:creationId xmlns="" xmlns:a16="http://schemas.microsoft.com/office/drawing/2014/main" id="{01279408-CFBA-46CD-ADB5-19F0E6E802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720"/>
                <a:ext cx="0" cy="24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" name="Line 17">
                <a:extLst>
                  <a:ext uri="{FF2B5EF4-FFF2-40B4-BE49-F238E27FC236}">
                    <a16:creationId xmlns="" xmlns:a16="http://schemas.microsoft.com/office/drawing/2014/main" id="{E3606686-F13B-4873-A000-59A1EFD27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2496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9" name="Text Box 18">
                <a:extLst>
                  <a:ext uri="{FF2B5EF4-FFF2-40B4-BE49-F238E27FC236}">
                    <a16:creationId xmlns="" xmlns:a16="http://schemas.microsoft.com/office/drawing/2014/main" id="{7EF0E30B-5D7D-4004-B697-DF09BB223D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72" y="2375"/>
                <a:ext cx="5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25 MM</a:t>
                </a:r>
              </a:p>
            </p:txBody>
          </p:sp>
          <p:sp>
            <p:nvSpPr>
              <p:cNvPr id="20" name="Line 19">
                <a:extLst>
                  <a:ext uri="{FF2B5EF4-FFF2-40B4-BE49-F238E27FC236}">
                    <a16:creationId xmlns="" xmlns:a16="http://schemas.microsoft.com/office/drawing/2014/main" id="{14967F9D-B729-479D-891F-B780EA0C6D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1897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1" name="Text Box 20">
                <a:extLst>
                  <a:ext uri="{FF2B5EF4-FFF2-40B4-BE49-F238E27FC236}">
                    <a16:creationId xmlns="" xmlns:a16="http://schemas.microsoft.com/office/drawing/2014/main" id="{A0B98A8D-0EB4-430F-ACD9-E4F0103CAA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52" y="1785"/>
                <a:ext cx="47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3 MM</a:t>
                </a:r>
              </a:p>
            </p:txBody>
          </p:sp>
          <p:sp>
            <p:nvSpPr>
              <p:cNvPr id="22" name="Line 21">
                <a:extLst>
                  <a:ext uri="{FF2B5EF4-FFF2-40B4-BE49-F238E27FC236}">
                    <a16:creationId xmlns="" xmlns:a16="http://schemas.microsoft.com/office/drawing/2014/main" id="{E8CC4A48-DECC-4E1A-AA1A-17EBEDD97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85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" name="Text Box 22">
                <a:extLst>
                  <a:ext uri="{FF2B5EF4-FFF2-40B4-BE49-F238E27FC236}">
                    <a16:creationId xmlns="" xmlns:a16="http://schemas.microsoft.com/office/drawing/2014/main" id="{38BF7904-AF92-45F3-9AE3-6369CA0E66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92" y="729"/>
                <a:ext cx="8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START-UP</a:t>
                </a:r>
              </a:p>
            </p:txBody>
          </p:sp>
          <p:sp>
            <p:nvSpPr>
              <p:cNvPr id="24" name="Text Box 23">
                <a:extLst>
                  <a:ext uri="{FF2B5EF4-FFF2-40B4-BE49-F238E27FC236}">
                    <a16:creationId xmlns="" xmlns:a16="http://schemas.microsoft.com/office/drawing/2014/main" id="{D9B3C9AF-F0E3-461C-9CE2-F3FA1FF12A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76" y="2985"/>
                <a:ext cx="6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100 MM</a:t>
                </a:r>
              </a:p>
            </p:txBody>
          </p:sp>
          <p:sp>
            <p:nvSpPr>
              <p:cNvPr id="25" name="Line 24">
                <a:extLst>
                  <a:ext uri="{FF2B5EF4-FFF2-40B4-BE49-F238E27FC236}">
                    <a16:creationId xmlns="" xmlns:a16="http://schemas.microsoft.com/office/drawing/2014/main" id="{1B6056A4-025F-47BD-9456-A1DDC61206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0" y="312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6" name="Text Box 25">
              <a:extLst>
                <a:ext uri="{FF2B5EF4-FFF2-40B4-BE49-F238E27FC236}">
                  <a16:creationId xmlns="" xmlns:a16="http://schemas.microsoft.com/office/drawing/2014/main" id="{892BA248-0B02-42E9-93A3-B3A8623ABF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4" y="2208"/>
              <a:ext cx="5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Content Placeholder 129">
            <a:extLst>
              <a:ext uri="{FF2B5EF4-FFF2-40B4-BE49-F238E27FC236}">
                <a16:creationId xmlns="" xmlns:a16="http://schemas.microsoft.com/office/drawing/2014/main" id="{4751FFA0-1B8F-425A-B7E4-0A7F72AE08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990958" y="1766604"/>
            <a:ext cx="2765524" cy="2765524"/>
          </a:xfrm>
          <a:prstGeom prst="rect">
            <a:avLst/>
          </a:prstGeom>
        </p:spPr>
      </p:pic>
      <p:pic>
        <p:nvPicPr>
          <p:cNvPr id="70" name="Content Placeholder 129">
            <a:extLst>
              <a:ext uri="{FF2B5EF4-FFF2-40B4-BE49-F238E27FC236}">
                <a16:creationId xmlns="" xmlns:a16="http://schemas.microsoft.com/office/drawing/2014/main" id="{4751FFA0-1B8F-425A-B7E4-0A7F72AE08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96083" y="1834724"/>
            <a:ext cx="2765524" cy="2765524"/>
          </a:xfrm>
          <a:prstGeom prst="rect">
            <a:avLst/>
          </a:prstGeom>
        </p:spPr>
      </p:pic>
      <p:pic>
        <p:nvPicPr>
          <p:cNvPr id="130" name="Content Placeholder 129">
            <a:extLst>
              <a:ext uri="{FF2B5EF4-FFF2-40B4-BE49-F238E27FC236}">
                <a16:creationId xmlns="" xmlns:a16="http://schemas.microsoft.com/office/drawing/2014/main" id="{4751FFA0-1B8F-425A-B7E4-0A7F72AE08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30809" y="1656924"/>
            <a:ext cx="2765524" cy="2765524"/>
          </a:xfrm>
        </p:spPr>
      </p:pic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84C700F9-0E7E-4FA4-9628-F909DB935A8A}"/>
              </a:ext>
            </a:extLst>
          </p:cNvPr>
          <p:cNvSpPr txBox="1"/>
          <p:nvPr/>
        </p:nvSpPr>
        <p:spPr>
          <a:xfrm>
            <a:off x="2357948" y="3502620"/>
            <a:ext cx="1341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://meta.gaming.stackexchange.com/questions/3455/what-secret-hats-are-there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612C16-D4BE-48E9-B8D1-7E24E1C2D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Just a Funnel, but Funnel’s…</a:t>
            </a:r>
          </a:p>
        </p:txBody>
      </p:sp>
      <p:sp>
        <p:nvSpPr>
          <p:cNvPr id="17" name="Line 16">
            <a:extLst>
              <a:ext uri="{FF2B5EF4-FFF2-40B4-BE49-F238E27FC236}">
                <a16:creationId xmlns="" xmlns:a16="http://schemas.microsoft.com/office/drawing/2014/main" id="{BC856478-5940-4462-8481-70B0EF6E87F7}"/>
              </a:ext>
            </a:extLst>
          </p:cNvPr>
          <p:cNvSpPr>
            <a:spLocks noChangeShapeType="1"/>
          </p:cNvSpPr>
          <p:nvPr/>
        </p:nvSpPr>
        <p:spPr bwMode="auto">
          <a:xfrm>
            <a:off x="9356557" y="2033338"/>
            <a:ext cx="0" cy="396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Line 17">
            <a:extLst>
              <a:ext uri="{FF2B5EF4-FFF2-40B4-BE49-F238E27FC236}">
                <a16:creationId xmlns="" xmlns:a16="http://schemas.microsoft.com/office/drawing/2014/main" id="{649BB6B1-6972-45E1-A969-047CB781425D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0357" y="4852738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Text Box 18">
            <a:extLst>
              <a:ext uri="{FF2B5EF4-FFF2-40B4-BE49-F238E27FC236}">
                <a16:creationId xmlns="" xmlns:a16="http://schemas.microsoft.com/office/drawing/2014/main" id="{0E93ACE5-673D-4E18-986A-CE2822DED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5157" y="4660651"/>
            <a:ext cx="88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25 MM</a:t>
            </a:r>
          </a:p>
        </p:txBody>
      </p:sp>
      <p:sp>
        <p:nvSpPr>
          <p:cNvPr id="20" name="Line 19">
            <a:extLst>
              <a:ext uri="{FF2B5EF4-FFF2-40B4-BE49-F238E27FC236}">
                <a16:creationId xmlns="" xmlns:a16="http://schemas.microsoft.com/office/drawing/2014/main" id="{6517BFE6-60AA-444F-9674-73A3529D393D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0357" y="3901826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1" name="Text Box 20">
            <a:extLst>
              <a:ext uri="{FF2B5EF4-FFF2-40B4-BE49-F238E27FC236}">
                <a16:creationId xmlns="" xmlns:a16="http://schemas.microsoft.com/office/drawing/2014/main" id="{620FF04E-096B-4D58-ACCF-A0126AA9A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2157" y="3724026"/>
            <a:ext cx="75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3 MM</a:t>
            </a:r>
          </a:p>
        </p:txBody>
      </p:sp>
      <p:sp>
        <p:nvSpPr>
          <p:cNvPr id="22" name="Line 21">
            <a:extLst>
              <a:ext uri="{FF2B5EF4-FFF2-40B4-BE49-F238E27FC236}">
                <a16:creationId xmlns="" xmlns:a16="http://schemas.microsoft.com/office/drawing/2014/main" id="{91DB849B-B85A-4117-B796-8E849B6D90D7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0357" y="2239713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Text Box 22">
            <a:extLst>
              <a:ext uri="{FF2B5EF4-FFF2-40B4-BE49-F238E27FC236}">
                <a16:creationId xmlns="" xmlns:a16="http://schemas.microsoft.com/office/drawing/2014/main" id="{01CE4A45-642B-41B7-9BB4-FE6ED6248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0657" y="2047626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START-UP</a:t>
            </a:r>
          </a:p>
        </p:txBody>
      </p:sp>
      <p:sp>
        <p:nvSpPr>
          <p:cNvPr id="24" name="Text Box 23">
            <a:extLst>
              <a:ext uri="{FF2B5EF4-FFF2-40B4-BE49-F238E27FC236}">
                <a16:creationId xmlns="" xmlns:a16="http://schemas.microsoft.com/office/drawing/2014/main" id="{4F93C060-8696-4FA9-9B6F-AA1F0F4D0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2757" y="5629026"/>
            <a:ext cx="1009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100 MM</a:t>
            </a:r>
          </a:p>
        </p:txBody>
      </p:sp>
      <p:sp>
        <p:nvSpPr>
          <p:cNvPr id="25" name="Line 24">
            <a:extLst>
              <a:ext uri="{FF2B5EF4-FFF2-40B4-BE49-F238E27FC236}">
                <a16:creationId xmlns="" xmlns:a16="http://schemas.microsoft.com/office/drawing/2014/main" id="{71FD4977-997B-4C19-B7F1-5BFB8C480F98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0357" y="5843338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92" name="Group 91">
            <a:extLst>
              <a:ext uri="{FF2B5EF4-FFF2-40B4-BE49-F238E27FC236}">
                <a16:creationId xmlns="" xmlns:a16="http://schemas.microsoft.com/office/drawing/2014/main" id="{EBB78F18-B9DF-43C3-B2E2-AC20DBB792BB}"/>
              </a:ext>
            </a:extLst>
          </p:cNvPr>
          <p:cNvGrpSpPr/>
          <p:nvPr/>
        </p:nvGrpSpPr>
        <p:grpSpPr>
          <a:xfrm>
            <a:off x="5698957" y="2338138"/>
            <a:ext cx="3405188" cy="3648075"/>
            <a:chOff x="5698957" y="2338138"/>
            <a:chExt cx="3405188" cy="3648075"/>
          </a:xfrm>
        </p:grpSpPr>
        <p:pic>
          <p:nvPicPr>
            <p:cNvPr id="7" name="Picture 6" descr="j0439595">
              <a:extLst>
                <a:ext uri="{FF2B5EF4-FFF2-40B4-BE49-F238E27FC236}">
                  <a16:creationId xmlns="" xmlns:a16="http://schemas.microsoft.com/office/drawing/2014/main" id="{114B0EAC-C6B1-4771-9C69-26B3F725EA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8957" y="2338138"/>
              <a:ext cx="3405188" cy="364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7">
              <a:extLst>
                <a:ext uri="{FF2B5EF4-FFF2-40B4-BE49-F238E27FC236}">
                  <a16:creationId xmlns="" xmlns:a16="http://schemas.microsoft.com/office/drawing/2014/main" id="{7E8442CF-9202-4389-B10E-9C7E2FC1FC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7557" y="2490538"/>
              <a:ext cx="30353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66FF33"/>
                  </a:solidFill>
                </a:rPr>
                <a:t>Successful Contractors</a:t>
              </a:r>
            </a:p>
          </p:txBody>
        </p:sp>
        <p:sp>
          <p:nvSpPr>
            <p:cNvPr id="9" name="Text Box 8">
              <a:extLst>
                <a:ext uri="{FF2B5EF4-FFF2-40B4-BE49-F238E27FC236}">
                  <a16:creationId xmlns="" xmlns:a16="http://schemas.microsoft.com/office/drawing/2014/main" id="{5C1DBD4B-817C-4A29-A5AC-4ED4CBEDF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9557" y="2763588"/>
              <a:ext cx="213836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Properly Capitalized</a:t>
              </a:r>
            </a:p>
          </p:txBody>
        </p:sp>
        <p:sp>
          <p:nvSpPr>
            <p:cNvPr id="10" name="Text Box 9">
              <a:extLst>
                <a:ext uri="{FF2B5EF4-FFF2-40B4-BE49-F238E27FC236}">
                  <a16:creationId xmlns="" xmlns:a16="http://schemas.microsoft.com/office/drawing/2014/main" id="{6EE5D7A4-5274-458A-8E2C-E1663828D6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157" y="3481138"/>
              <a:ext cx="16398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Managing Debt</a:t>
              </a:r>
            </a:p>
          </p:txBody>
        </p:sp>
        <p:sp>
          <p:nvSpPr>
            <p:cNvPr id="11" name="Text Box 10">
              <a:extLst>
                <a:ext uri="{FF2B5EF4-FFF2-40B4-BE49-F238E27FC236}">
                  <a16:creationId xmlns="" xmlns:a16="http://schemas.microsoft.com/office/drawing/2014/main" id="{D8307823-0D17-4DBC-B867-6587CFBC1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9957" y="2992188"/>
              <a:ext cx="26701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Profitable Building Equity</a:t>
              </a:r>
            </a:p>
          </p:txBody>
        </p:sp>
        <p:sp>
          <p:nvSpPr>
            <p:cNvPr id="12" name="Text Box 11">
              <a:extLst>
                <a:ext uri="{FF2B5EF4-FFF2-40B4-BE49-F238E27FC236}">
                  <a16:creationId xmlns="" xmlns:a16="http://schemas.microsoft.com/office/drawing/2014/main" id="{1DEC82E3-A3CE-4AED-A367-1020745FD2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0557" y="3252538"/>
              <a:ext cx="13144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Quick Ratio</a:t>
              </a:r>
            </a:p>
          </p:txBody>
        </p:sp>
        <p:sp>
          <p:nvSpPr>
            <p:cNvPr id="13" name="Text Box 12">
              <a:extLst>
                <a:ext uri="{FF2B5EF4-FFF2-40B4-BE49-F238E27FC236}">
                  <a16:creationId xmlns="" xmlns:a16="http://schemas.microsoft.com/office/drawing/2014/main" id="{21B0A6B7-1724-47C5-889F-263CA7FB06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8557" y="3252538"/>
              <a:ext cx="6350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PCM</a:t>
              </a:r>
            </a:p>
          </p:txBody>
        </p:sp>
        <p:sp>
          <p:nvSpPr>
            <p:cNvPr id="14" name="Text Box 13">
              <a:extLst>
                <a:ext uri="{FF2B5EF4-FFF2-40B4-BE49-F238E27FC236}">
                  <a16:creationId xmlns="" xmlns:a16="http://schemas.microsoft.com/office/drawing/2014/main" id="{5C36DE3C-2DEC-4002-A32C-89C19C3616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3938338"/>
              <a:ext cx="11207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Reviewed</a:t>
              </a:r>
            </a:p>
          </p:txBody>
        </p:sp>
        <p:sp>
          <p:nvSpPr>
            <p:cNvPr id="15" name="Text Box 14">
              <a:extLst>
                <a:ext uri="{FF2B5EF4-FFF2-40B4-BE49-F238E27FC236}">
                  <a16:creationId xmlns="" xmlns:a16="http://schemas.microsoft.com/office/drawing/2014/main" id="{0A421203-2CE7-4802-BA7C-153F72C80A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4166938"/>
              <a:ext cx="12430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Bond Back</a:t>
              </a:r>
            </a:p>
          </p:txBody>
        </p:sp>
        <p:sp>
          <p:nvSpPr>
            <p:cNvPr id="16" name="Text Box 15">
              <a:extLst>
                <a:ext uri="{FF2B5EF4-FFF2-40B4-BE49-F238E27FC236}">
                  <a16:creationId xmlns="" xmlns:a16="http://schemas.microsoft.com/office/drawing/2014/main" id="{86C63109-04B5-42B5-92FE-5F2C35D283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6245" y="3709738"/>
              <a:ext cx="13573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Job Costing</a:t>
              </a:r>
            </a:p>
          </p:txBody>
        </p:sp>
        <p:sp>
          <p:nvSpPr>
            <p:cNvPr id="6" name="Text Box 25">
              <a:extLst>
                <a:ext uri="{FF2B5EF4-FFF2-40B4-BE49-F238E27FC236}">
                  <a16:creationId xmlns="" xmlns:a16="http://schemas.microsoft.com/office/drawing/2014/main" id="{75FAC8AA-C6F6-4083-B5B1-329BD276F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8957" y="4395538"/>
              <a:ext cx="9398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="" xmlns:a16="http://schemas.microsoft.com/office/drawing/2014/main" id="{4A352464-E2AA-4DF7-BCBE-2381DA7C0308}"/>
              </a:ext>
            </a:extLst>
          </p:cNvPr>
          <p:cNvGrpSpPr/>
          <p:nvPr/>
        </p:nvGrpSpPr>
        <p:grpSpPr>
          <a:xfrm>
            <a:off x="4383506" y="2298034"/>
            <a:ext cx="3405188" cy="3648075"/>
            <a:chOff x="5698957" y="2338138"/>
            <a:chExt cx="3405188" cy="3648075"/>
          </a:xfrm>
        </p:grpSpPr>
        <p:pic>
          <p:nvPicPr>
            <p:cNvPr id="94" name="Picture 93" descr="j0439595">
              <a:extLst>
                <a:ext uri="{FF2B5EF4-FFF2-40B4-BE49-F238E27FC236}">
                  <a16:creationId xmlns="" xmlns:a16="http://schemas.microsoft.com/office/drawing/2014/main" id="{D42C0BF6-B940-46AE-9883-B6F5A9E795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8957" y="2338138"/>
              <a:ext cx="3405188" cy="364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 Box 7">
              <a:extLst>
                <a:ext uri="{FF2B5EF4-FFF2-40B4-BE49-F238E27FC236}">
                  <a16:creationId xmlns="" xmlns:a16="http://schemas.microsoft.com/office/drawing/2014/main" id="{EA9064E2-C109-4DDD-9CF9-D7AC9C910D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7557" y="2490538"/>
              <a:ext cx="30353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66FF33"/>
                  </a:solidFill>
                </a:rPr>
                <a:t>Successful Contractors</a:t>
              </a:r>
            </a:p>
          </p:txBody>
        </p:sp>
        <p:sp>
          <p:nvSpPr>
            <p:cNvPr id="96" name="Text Box 8">
              <a:extLst>
                <a:ext uri="{FF2B5EF4-FFF2-40B4-BE49-F238E27FC236}">
                  <a16:creationId xmlns="" xmlns:a16="http://schemas.microsoft.com/office/drawing/2014/main" id="{DB0BD027-7722-4A26-B62B-67AB81884B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9557" y="2763588"/>
              <a:ext cx="213836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Properly Capitalized</a:t>
              </a:r>
            </a:p>
          </p:txBody>
        </p:sp>
        <p:sp>
          <p:nvSpPr>
            <p:cNvPr id="97" name="Text Box 9">
              <a:extLst>
                <a:ext uri="{FF2B5EF4-FFF2-40B4-BE49-F238E27FC236}">
                  <a16:creationId xmlns="" xmlns:a16="http://schemas.microsoft.com/office/drawing/2014/main" id="{3914C9AA-228B-4B06-9C87-A5715EC86A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157" y="3481138"/>
              <a:ext cx="16398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Managing Debt</a:t>
              </a:r>
            </a:p>
          </p:txBody>
        </p:sp>
        <p:sp>
          <p:nvSpPr>
            <p:cNvPr id="98" name="Text Box 10">
              <a:extLst>
                <a:ext uri="{FF2B5EF4-FFF2-40B4-BE49-F238E27FC236}">
                  <a16:creationId xmlns="" xmlns:a16="http://schemas.microsoft.com/office/drawing/2014/main" id="{5F0D9C19-A8B7-46A6-A0A8-B2614F7AE0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9957" y="2992188"/>
              <a:ext cx="26701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Profitable Building Equity</a:t>
              </a:r>
            </a:p>
          </p:txBody>
        </p:sp>
        <p:sp>
          <p:nvSpPr>
            <p:cNvPr id="99" name="Text Box 11">
              <a:extLst>
                <a:ext uri="{FF2B5EF4-FFF2-40B4-BE49-F238E27FC236}">
                  <a16:creationId xmlns="" xmlns:a16="http://schemas.microsoft.com/office/drawing/2014/main" id="{763E20F4-3EF0-429C-A3E4-EB9BD2ED91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0557" y="3252538"/>
              <a:ext cx="13144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Quick Ratio</a:t>
              </a:r>
            </a:p>
          </p:txBody>
        </p:sp>
        <p:sp>
          <p:nvSpPr>
            <p:cNvPr id="100" name="Text Box 12">
              <a:extLst>
                <a:ext uri="{FF2B5EF4-FFF2-40B4-BE49-F238E27FC236}">
                  <a16:creationId xmlns="" xmlns:a16="http://schemas.microsoft.com/office/drawing/2014/main" id="{F36DDE35-1411-4BFA-9BAE-F005B08684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8557" y="3252538"/>
              <a:ext cx="6350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PCM</a:t>
              </a:r>
            </a:p>
          </p:txBody>
        </p:sp>
        <p:sp>
          <p:nvSpPr>
            <p:cNvPr id="101" name="Text Box 13">
              <a:extLst>
                <a:ext uri="{FF2B5EF4-FFF2-40B4-BE49-F238E27FC236}">
                  <a16:creationId xmlns="" xmlns:a16="http://schemas.microsoft.com/office/drawing/2014/main" id="{F05CE3F2-1B1C-4751-8233-153400CCA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3938338"/>
              <a:ext cx="11207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Reviewed</a:t>
              </a:r>
            </a:p>
          </p:txBody>
        </p:sp>
        <p:sp>
          <p:nvSpPr>
            <p:cNvPr id="102" name="Text Box 14">
              <a:extLst>
                <a:ext uri="{FF2B5EF4-FFF2-40B4-BE49-F238E27FC236}">
                  <a16:creationId xmlns="" xmlns:a16="http://schemas.microsoft.com/office/drawing/2014/main" id="{91ACCF89-37E2-4DC5-948F-14732570F9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4166938"/>
              <a:ext cx="12430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Bond Back</a:t>
              </a:r>
            </a:p>
          </p:txBody>
        </p:sp>
        <p:sp>
          <p:nvSpPr>
            <p:cNvPr id="103" name="Text Box 15">
              <a:extLst>
                <a:ext uri="{FF2B5EF4-FFF2-40B4-BE49-F238E27FC236}">
                  <a16:creationId xmlns="" xmlns:a16="http://schemas.microsoft.com/office/drawing/2014/main" id="{05D1C302-2FCC-48F6-B462-A099FAE77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6245" y="3709738"/>
              <a:ext cx="13573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Job Costing</a:t>
              </a:r>
            </a:p>
          </p:txBody>
        </p:sp>
        <p:sp>
          <p:nvSpPr>
            <p:cNvPr id="104" name="Text Box 25">
              <a:extLst>
                <a:ext uri="{FF2B5EF4-FFF2-40B4-BE49-F238E27FC236}">
                  <a16:creationId xmlns="" xmlns:a16="http://schemas.microsoft.com/office/drawing/2014/main" id="{993EC6AA-841A-4D88-9B1E-CF803E700B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8957" y="4395538"/>
              <a:ext cx="9398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="" xmlns:a16="http://schemas.microsoft.com/office/drawing/2014/main" id="{760A60E5-D998-49B5-A143-05D791AC1642}"/>
              </a:ext>
            </a:extLst>
          </p:cNvPr>
          <p:cNvGrpSpPr/>
          <p:nvPr/>
        </p:nvGrpSpPr>
        <p:grpSpPr>
          <a:xfrm>
            <a:off x="2843469" y="2322097"/>
            <a:ext cx="3405188" cy="3648075"/>
            <a:chOff x="5698957" y="2338138"/>
            <a:chExt cx="3405188" cy="3648075"/>
          </a:xfrm>
        </p:grpSpPr>
        <p:pic>
          <p:nvPicPr>
            <p:cNvPr id="106" name="Picture 105" descr="j0439595">
              <a:extLst>
                <a:ext uri="{FF2B5EF4-FFF2-40B4-BE49-F238E27FC236}">
                  <a16:creationId xmlns="" xmlns:a16="http://schemas.microsoft.com/office/drawing/2014/main" id="{CE215DC0-4726-444A-AC07-7C5C2C8D04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8957" y="2338138"/>
              <a:ext cx="3405188" cy="364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7" name="Text Box 7">
              <a:extLst>
                <a:ext uri="{FF2B5EF4-FFF2-40B4-BE49-F238E27FC236}">
                  <a16:creationId xmlns="" xmlns:a16="http://schemas.microsoft.com/office/drawing/2014/main" id="{A9D96F0A-2F07-4C1D-BAF7-A5D7EB9926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7557" y="2490538"/>
              <a:ext cx="30353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66FF33"/>
                  </a:solidFill>
                </a:rPr>
                <a:t>Successful Contractors</a:t>
              </a:r>
            </a:p>
          </p:txBody>
        </p:sp>
        <p:sp>
          <p:nvSpPr>
            <p:cNvPr id="108" name="Text Box 8">
              <a:extLst>
                <a:ext uri="{FF2B5EF4-FFF2-40B4-BE49-F238E27FC236}">
                  <a16:creationId xmlns="" xmlns:a16="http://schemas.microsoft.com/office/drawing/2014/main" id="{36A27DF4-A3EB-4549-B17D-E96F06EDC6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9557" y="2763588"/>
              <a:ext cx="213836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Properly Capitalized</a:t>
              </a:r>
            </a:p>
          </p:txBody>
        </p:sp>
        <p:sp>
          <p:nvSpPr>
            <p:cNvPr id="109" name="Text Box 9">
              <a:extLst>
                <a:ext uri="{FF2B5EF4-FFF2-40B4-BE49-F238E27FC236}">
                  <a16:creationId xmlns="" xmlns:a16="http://schemas.microsoft.com/office/drawing/2014/main" id="{59FA52A4-3FD1-4926-B069-D3ACC039F9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157" y="3481138"/>
              <a:ext cx="16398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Managing Debt</a:t>
              </a:r>
            </a:p>
          </p:txBody>
        </p:sp>
        <p:sp>
          <p:nvSpPr>
            <p:cNvPr id="110" name="Text Box 10">
              <a:extLst>
                <a:ext uri="{FF2B5EF4-FFF2-40B4-BE49-F238E27FC236}">
                  <a16:creationId xmlns="" xmlns:a16="http://schemas.microsoft.com/office/drawing/2014/main" id="{9A444083-D024-40A9-BC9D-6996895AC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9957" y="2992188"/>
              <a:ext cx="26701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Profitable Building Equity</a:t>
              </a:r>
            </a:p>
          </p:txBody>
        </p:sp>
        <p:sp>
          <p:nvSpPr>
            <p:cNvPr id="111" name="Text Box 11">
              <a:extLst>
                <a:ext uri="{FF2B5EF4-FFF2-40B4-BE49-F238E27FC236}">
                  <a16:creationId xmlns="" xmlns:a16="http://schemas.microsoft.com/office/drawing/2014/main" id="{2EC5495E-40B1-4133-899C-72D05EB0F3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0557" y="3252538"/>
              <a:ext cx="13144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Quick Ratio</a:t>
              </a:r>
            </a:p>
          </p:txBody>
        </p:sp>
        <p:sp>
          <p:nvSpPr>
            <p:cNvPr id="112" name="Text Box 12">
              <a:extLst>
                <a:ext uri="{FF2B5EF4-FFF2-40B4-BE49-F238E27FC236}">
                  <a16:creationId xmlns="" xmlns:a16="http://schemas.microsoft.com/office/drawing/2014/main" id="{39E47C12-25CB-4B3E-BBED-0DB433493C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8557" y="3252538"/>
              <a:ext cx="6350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PCM</a:t>
              </a:r>
            </a:p>
          </p:txBody>
        </p:sp>
        <p:sp>
          <p:nvSpPr>
            <p:cNvPr id="113" name="Text Box 13">
              <a:extLst>
                <a:ext uri="{FF2B5EF4-FFF2-40B4-BE49-F238E27FC236}">
                  <a16:creationId xmlns="" xmlns:a16="http://schemas.microsoft.com/office/drawing/2014/main" id="{6A1479E3-E644-4BEA-A6BB-6FA80509AC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3938338"/>
              <a:ext cx="11207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Reviewed</a:t>
              </a:r>
            </a:p>
          </p:txBody>
        </p:sp>
        <p:sp>
          <p:nvSpPr>
            <p:cNvPr id="114" name="Text Box 14">
              <a:extLst>
                <a:ext uri="{FF2B5EF4-FFF2-40B4-BE49-F238E27FC236}">
                  <a16:creationId xmlns="" xmlns:a16="http://schemas.microsoft.com/office/drawing/2014/main" id="{8E1EC008-C1CF-4382-97FB-D9B779952A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4166938"/>
              <a:ext cx="12430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Bond Back</a:t>
              </a:r>
            </a:p>
          </p:txBody>
        </p:sp>
        <p:sp>
          <p:nvSpPr>
            <p:cNvPr id="115" name="Text Box 15">
              <a:extLst>
                <a:ext uri="{FF2B5EF4-FFF2-40B4-BE49-F238E27FC236}">
                  <a16:creationId xmlns="" xmlns:a16="http://schemas.microsoft.com/office/drawing/2014/main" id="{21257451-D9DB-4BFC-A8A4-CE78C28030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6245" y="3709738"/>
              <a:ext cx="13573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Job Costing</a:t>
              </a:r>
            </a:p>
          </p:txBody>
        </p:sp>
        <p:sp>
          <p:nvSpPr>
            <p:cNvPr id="116" name="Text Box 25">
              <a:extLst>
                <a:ext uri="{FF2B5EF4-FFF2-40B4-BE49-F238E27FC236}">
                  <a16:creationId xmlns="" xmlns:a16="http://schemas.microsoft.com/office/drawing/2014/main" id="{A56155F3-1694-40FA-B2BD-A6DA864AC3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8957" y="4395538"/>
              <a:ext cx="9398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="" xmlns:a16="http://schemas.microsoft.com/office/drawing/2014/main" id="{3A14B3A0-7D58-4D42-A879-B3558210FED8}"/>
              </a:ext>
            </a:extLst>
          </p:cNvPr>
          <p:cNvGrpSpPr/>
          <p:nvPr/>
        </p:nvGrpSpPr>
        <p:grpSpPr>
          <a:xfrm>
            <a:off x="918410" y="2298034"/>
            <a:ext cx="3405188" cy="3648075"/>
            <a:chOff x="5698957" y="2338138"/>
            <a:chExt cx="3405188" cy="3648075"/>
          </a:xfrm>
        </p:grpSpPr>
        <p:pic>
          <p:nvPicPr>
            <p:cNvPr id="118" name="Picture 117" descr="j0439595">
              <a:extLst>
                <a:ext uri="{FF2B5EF4-FFF2-40B4-BE49-F238E27FC236}">
                  <a16:creationId xmlns="" xmlns:a16="http://schemas.microsoft.com/office/drawing/2014/main" id="{C856B493-9BAC-4566-8A80-2E49FC269E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8957" y="2338138"/>
              <a:ext cx="3405188" cy="364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9" name="Text Box 7">
              <a:extLst>
                <a:ext uri="{FF2B5EF4-FFF2-40B4-BE49-F238E27FC236}">
                  <a16:creationId xmlns="" xmlns:a16="http://schemas.microsoft.com/office/drawing/2014/main" id="{A58E65E7-B5FC-4508-9127-DB0F5F0C18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7557" y="2490538"/>
              <a:ext cx="30353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66FF33"/>
                  </a:solidFill>
                </a:rPr>
                <a:t>Successful Contractors</a:t>
              </a:r>
            </a:p>
          </p:txBody>
        </p:sp>
        <p:sp>
          <p:nvSpPr>
            <p:cNvPr id="120" name="Text Box 8">
              <a:extLst>
                <a:ext uri="{FF2B5EF4-FFF2-40B4-BE49-F238E27FC236}">
                  <a16:creationId xmlns="" xmlns:a16="http://schemas.microsoft.com/office/drawing/2014/main" id="{26A8088E-ADE5-4BB4-BFA6-BFCF6953F6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9557" y="2763588"/>
              <a:ext cx="213836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Properly Capitalized</a:t>
              </a:r>
            </a:p>
          </p:txBody>
        </p:sp>
        <p:sp>
          <p:nvSpPr>
            <p:cNvPr id="121" name="Text Box 9">
              <a:extLst>
                <a:ext uri="{FF2B5EF4-FFF2-40B4-BE49-F238E27FC236}">
                  <a16:creationId xmlns="" xmlns:a16="http://schemas.microsoft.com/office/drawing/2014/main" id="{D53B7D75-135B-4264-8EF2-FDED1F5D46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157" y="3481138"/>
              <a:ext cx="16398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Managing Debt</a:t>
              </a:r>
            </a:p>
          </p:txBody>
        </p:sp>
        <p:sp>
          <p:nvSpPr>
            <p:cNvPr id="122" name="Text Box 10">
              <a:extLst>
                <a:ext uri="{FF2B5EF4-FFF2-40B4-BE49-F238E27FC236}">
                  <a16:creationId xmlns="" xmlns:a16="http://schemas.microsoft.com/office/drawing/2014/main" id="{CB25ACBB-C1A1-4CD2-8EEF-781DE827E5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9957" y="2992188"/>
              <a:ext cx="26701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Profitable Building Equity</a:t>
              </a:r>
            </a:p>
          </p:txBody>
        </p:sp>
        <p:sp>
          <p:nvSpPr>
            <p:cNvPr id="123" name="Text Box 11">
              <a:extLst>
                <a:ext uri="{FF2B5EF4-FFF2-40B4-BE49-F238E27FC236}">
                  <a16:creationId xmlns="" xmlns:a16="http://schemas.microsoft.com/office/drawing/2014/main" id="{37426F7C-D8A7-4D88-8DF8-77857BDC75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0557" y="3252538"/>
              <a:ext cx="13144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Quick Ratio</a:t>
              </a:r>
            </a:p>
          </p:txBody>
        </p:sp>
        <p:sp>
          <p:nvSpPr>
            <p:cNvPr id="124" name="Text Box 12">
              <a:extLst>
                <a:ext uri="{FF2B5EF4-FFF2-40B4-BE49-F238E27FC236}">
                  <a16:creationId xmlns="" xmlns:a16="http://schemas.microsoft.com/office/drawing/2014/main" id="{4B82C209-1076-421C-A906-095F46CF0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8557" y="3252538"/>
              <a:ext cx="6350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PCM</a:t>
              </a:r>
            </a:p>
          </p:txBody>
        </p:sp>
        <p:sp>
          <p:nvSpPr>
            <p:cNvPr id="125" name="Text Box 13">
              <a:extLst>
                <a:ext uri="{FF2B5EF4-FFF2-40B4-BE49-F238E27FC236}">
                  <a16:creationId xmlns="" xmlns:a16="http://schemas.microsoft.com/office/drawing/2014/main" id="{8D9511A9-0A08-4552-959E-0EB93128D4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3938338"/>
              <a:ext cx="11207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Reviewed</a:t>
              </a:r>
            </a:p>
          </p:txBody>
        </p:sp>
        <p:sp>
          <p:nvSpPr>
            <p:cNvPr id="126" name="Text Box 14">
              <a:extLst>
                <a:ext uri="{FF2B5EF4-FFF2-40B4-BE49-F238E27FC236}">
                  <a16:creationId xmlns="" xmlns:a16="http://schemas.microsoft.com/office/drawing/2014/main" id="{4AA28E5D-A74C-42D8-97E7-EF6A407CEA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5757" y="4166938"/>
              <a:ext cx="12430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Bond Back</a:t>
              </a:r>
            </a:p>
          </p:txBody>
        </p:sp>
        <p:sp>
          <p:nvSpPr>
            <p:cNvPr id="127" name="Text Box 15">
              <a:extLst>
                <a:ext uri="{FF2B5EF4-FFF2-40B4-BE49-F238E27FC236}">
                  <a16:creationId xmlns="" xmlns:a16="http://schemas.microsoft.com/office/drawing/2014/main" id="{15128403-D71C-4D3F-8BFD-A271BF5088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6245" y="3709738"/>
              <a:ext cx="13573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Job Costing</a:t>
              </a:r>
            </a:p>
          </p:txBody>
        </p:sp>
        <p:sp>
          <p:nvSpPr>
            <p:cNvPr id="128" name="Text Box 25">
              <a:extLst>
                <a:ext uri="{FF2B5EF4-FFF2-40B4-BE49-F238E27FC236}">
                  <a16:creationId xmlns="" xmlns:a16="http://schemas.microsoft.com/office/drawing/2014/main" id="{BB651310-94AC-4A76-9C20-9EE45B47CB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8957" y="4395538"/>
              <a:ext cx="9398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  <p:pic>
        <p:nvPicPr>
          <p:cNvPr id="133" name="Picture 132">
            <a:extLst>
              <a:ext uri="{FF2B5EF4-FFF2-40B4-BE49-F238E27FC236}">
                <a16:creationId xmlns="" xmlns:a16="http://schemas.microsoft.com/office/drawing/2014/main" id="{DC405635-2B09-4F2C-A1B3-E2F540440E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19625945">
            <a:off x="2120874" y="5980118"/>
            <a:ext cx="1042274" cy="694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242395C-B985-4BD4-8894-5320E981862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884" y="4930340"/>
            <a:ext cx="1200231" cy="100579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F0FE0995-04AF-4024-B363-9FCCB936D67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131" y="4980948"/>
            <a:ext cx="1553058" cy="86499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EB8371BE-AE22-4E8E-A8C9-F7E2B969729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394" y="4422448"/>
            <a:ext cx="1498691" cy="149869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703C54CC-42F4-4D47-8EC2-5AE29AC1B0E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t="32067" r="-1759" b="19730"/>
          <a:stretch/>
        </p:blipFill>
        <p:spPr>
          <a:xfrm>
            <a:off x="6688315" y="5197332"/>
            <a:ext cx="1737360" cy="54864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="" xmlns:a16="http://schemas.microsoft.com/office/drawing/2014/main" id="{DC405635-2B09-4F2C-A1B3-E2F540440E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680416">
            <a:off x="4019742" y="5980119"/>
            <a:ext cx="1042274" cy="69499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="" xmlns:a16="http://schemas.microsoft.com/office/drawing/2014/main" id="{DC405635-2B09-4F2C-A1B3-E2F540440E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20743957">
            <a:off x="5590123" y="6014370"/>
            <a:ext cx="1042274" cy="69499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DC405635-2B09-4F2C-A1B3-E2F540440E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rot="751766">
            <a:off x="6919903" y="6039723"/>
            <a:ext cx="1042274" cy="6949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3862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85AE5C-297D-483F-84D2-8F1878326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a CFM Care About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F790817-2529-4E89-B07C-F636088D6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92827"/>
            <a:ext cx="8596668" cy="4448536"/>
          </a:xfrm>
        </p:spPr>
        <p:txBody>
          <a:bodyPr>
            <a:normAutofit/>
          </a:bodyPr>
          <a:lstStyle/>
          <a:p>
            <a:r>
              <a:rPr lang="en-US" sz="2400" dirty="0"/>
              <a:t>Maximizing your Surety Credit is easier when you understand what the Surety is looking for</a:t>
            </a:r>
          </a:p>
          <a:p>
            <a:r>
              <a:rPr lang="en-US" sz="2400" dirty="0"/>
              <a:t>If you want to…</a:t>
            </a:r>
          </a:p>
          <a:p>
            <a:pPr lvl="1"/>
            <a:r>
              <a:rPr lang="en-US" sz="2000" dirty="0"/>
              <a:t>Bond Bigger</a:t>
            </a:r>
          </a:p>
          <a:p>
            <a:pPr lvl="1"/>
            <a:r>
              <a:rPr lang="en-US" sz="2000" dirty="0"/>
              <a:t>Bond More Often</a:t>
            </a:r>
          </a:p>
          <a:p>
            <a:pPr lvl="1"/>
            <a:r>
              <a:rPr lang="en-US" sz="2000" dirty="0"/>
              <a:t>Bond at a Lower Rate</a:t>
            </a:r>
          </a:p>
          <a:p>
            <a:r>
              <a:rPr lang="en-US" sz="2400" dirty="0"/>
              <a:t>You must Embrace the Funnel You’re In</a:t>
            </a:r>
          </a:p>
          <a:p>
            <a:pPr lvl="1"/>
            <a:r>
              <a:rPr lang="en-US" sz="2200" dirty="0"/>
              <a:t>or find another funnel that more closely aligns with you</a:t>
            </a:r>
          </a:p>
        </p:txBody>
      </p:sp>
    </p:spTree>
    <p:extLst>
      <p:ext uri="{BB962C8B-B14F-4D97-AF65-F5344CB8AC3E}">
        <p14:creationId xmlns="" xmlns:p14="http://schemas.microsoft.com/office/powerpoint/2010/main" val="1273024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Four Primary Underwriting Methodologies (Funnels)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508" y="1875497"/>
            <a:ext cx="9311149" cy="4724400"/>
          </a:xfrm>
        </p:spPr>
        <p:txBody>
          <a:bodyPr>
            <a:normAutofit/>
          </a:bodyPr>
          <a:lstStyle/>
          <a:p>
            <a:r>
              <a:rPr lang="en-US" altLang="en-US" sz="2600" dirty="0"/>
              <a:t>10% - </a:t>
            </a:r>
            <a:r>
              <a:rPr lang="en-US" altLang="en-US" sz="2600" b="1" u="sng" dirty="0"/>
              <a:t>Equity</a:t>
            </a:r>
            <a:r>
              <a:rPr lang="en-US" altLang="en-US" sz="2600" dirty="0"/>
              <a:t> Underwriters (rare)</a:t>
            </a:r>
          </a:p>
          <a:p>
            <a:pPr lvl="1"/>
            <a:r>
              <a:rPr lang="en-US" altLang="en-US" sz="2400" dirty="0"/>
              <a:t>Merchants, Nationwide</a:t>
            </a:r>
          </a:p>
          <a:p>
            <a:r>
              <a:rPr lang="en-US" altLang="en-US" sz="2600" dirty="0"/>
              <a:t>70% - </a:t>
            </a:r>
            <a:r>
              <a:rPr lang="en-US" altLang="en-US" sz="2600" b="1" u="sng" dirty="0"/>
              <a:t>Working Capital</a:t>
            </a:r>
            <a:r>
              <a:rPr lang="en-US" altLang="en-US" sz="2600" dirty="0"/>
              <a:t> Underwriters (typical)</a:t>
            </a:r>
          </a:p>
          <a:p>
            <a:pPr lvl="1"/>
            <a:r>
              <a:rPr lang="en-US" altLang="en-US" sz="2400" dirty="0"/>
              <a:t>Hartford, EMC</a:t>
            </a:r>
          </a:p>
          <a:p>
            <a:r>
              <a:rPr lang="en-US" altLang="en-US" sz="2600" dirty="0"/>
              <a:t>20% - </a:t>
            </a:r>
            <a:r>
              <a:rPr lang="en-US" altLang="en-US" sz="2600" b="1" u="sng" dirty="0"/>
              <a:t>Hybrid</a:t>
            </a:r>
            <a:r>
              <a:rPr lang="en-US" altLang="en-US" sz="2600" dirty="0"/>
              <a:t> Underwriters (atypical but not rare)</a:t>
            </a:r>
          </a:p>
          <a:p>
            <a:pPr lvl="1"/>
            <a:r>
              <a:rPr lang="en-US" altLang="en-US" sz="2400" dirty="0"/>
              <a:t>C.N.A., Old Republic</a:t>
            </a:r>
          </a:p>
          <a:p>
            <a:r>
              <a:rPr lang="en-US" altLang="en-US" sz="2600" dirty="0"/>
              <a:t>10% - </a:t>
            </a:r>
            <a:r>
              <a:rPr lang="en-US" altLang="en-US" sz="2600" b="1" u="sng" dirty="0"/>
              <a:t>Ratio Driven</a:t>
            </a:r>
            <a:r>
              <a:rPr lang="en-US" altLang="en-US" sz="2600" dirty="0"/>
              <a:t> Underwriters (an offshoot of Hybrids) </a:t>
            </a:r>
          </a:p>
          <a:p>
            <a:pPr lvl="1"/>
            <a:r>
              <a:rPr lang="en-US" altLang="en-US" sz="2200" dirty="0"/>
              <a:t>Travelers, United Fire Group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Back to the Underwriting Funnel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1349374"/>
            <a:ext cx="8596668" cy="55086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 dirty="0"/>
              <a:t>Common Characteristics of All Funnels</a:t>
            </a:r>
          </a:p>
          <a:p>
            <a:pPr eaLnBrk="1" hangingPunct="1"/>
            <a:r>
              <a:rPr lang="en-US" altLang="en-US" sz="2000" dirty="0"/>
              <a:t>Underwriting for Loss</a:t>
            </a:r>
          </a:p>
          <a:p>
            <a:pPr lvl="1" eaLnBrk="1" hangingPunct="1"/>
            <a:r>
              <a:rPr lang="en-US" altLang="en-US" sz="1800" dirty="0"/>
              <a:t>Can they pay us back?</a:t>
            </a:r>
          </a:p>
          <a:p>
            <a:pPr lvl="1" eaLnBrk="1" hangingPunct="1"/>
            <a:r>
              <a:rPr lang="en-US" altLang="en-US" sz="1800" dirty="0"/>
              <a:t>Can they take a punch? Two?</a:t>
            </a:r>
          </a:p>
          <a:p>
            <a:pPr eaLnBrk="1" hangingPunct="1"/>
            <a:r>
              <a:rPr lang="en-US" altLang="en-US" sz="2000" dirty="0"/>
              <a:t>Underwriting for Performance</a:t>
            </a:r>
          </a:p>
          <a:p>
            <a:pPr lvl="1" eaLnBrk="1" hangingPunct="1"/>
            <a:r>
              <a:rPr lang="en-US" altLang="en-US" sz="1800" dirty="0"/>
              <a:t>Can they perform this job?</a:t>
            </a:r>
          </a:p>
          <a:p>
            <a:pPr lvl="1" eaLnBrk="1" hangingPunct="1"/>
            <a:r>
              <a:rPr lang="en-US" altLang="en-US" sz="1800" dirty="0"/>
              <a:t>Is this job a good fit?</a:t>
            </a:r>
          </a:p>
          <a:p>
            <a:pPr lvl="1" eaLnBrk="1" hangingPunct="1"/>
            <a:r>
              <a:rPr lang="en-US" altLang="en-US" sz="1800" dirty="0"/>
              <a:t>Could this job kill the contractor?</a:t>
            </a:r>
          </a:p>
          <a:p>
            <a:pPr lvl="2" eaLnBrk="1" hangingPunct="1"/>
            <a:r>
              <a:rPr lang="en-US" altLang="en-US" sz="1600" dirty="0"/>
              <a:t>Are we doing everything to mitigate risk?</a:t>
            </a:r>
          </a:p>
          <a:p>
            <a:pPr eaLnBrk="1" hangingPunct="1"/>
            <a:r>
              <a:rPr lang="en-US" altLang="en-US" sz="2000" dirty="0"/>
              <a:t>Interest of Surety and Contractor</a:t>
            </a:r>
          </a:p>
          <a:p>
            <a:pPr lvl="1" eaLnBrk="1" hangingPunct="1"/>
            <a:r>
              <a:rPr lang="en-US" altLang="en-US" sz="1800" dirty="0"/>
              <a:t>Merged (until there is a claim)</a:t>
            </a:r>
          </a:p>
          <a:p>
            <a:pPr eaLnBrk="1" hangingPunct="1"/>
            <a:r>
              <a:rPr lang="en-US" altLang="en-US" sz="2000" dirty="0">
                <a:solidFill>
                  <a:srgbClr val="FF0000"/>
                </a:solidFill>
              </a:rPr>
              <a:t>Sureties don’t like </a:t>
            </a:r>
            <a:r>
              <a:rPr lang="en-US" altLang="en-US" sz="2000" b="1" i="1" dirty="0">
                <a:solidFill>
                  <a:srgbClr val="FF0000"/>
                </a:solidFill>
              </a:rPr>
              <a:t>Anything Risky</a:t>
            </a:r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6324600" y="1143000"/>
            <a:ext cx="3657600" cy="3962400"/>
            <a:chOff x="3024" y="720"/>
            <a:chExt cx="2304" cy="2496"/>
          </a:xfrm>
        </p:grpSpPr>
        <p:grpSp>
          <p:nvGrpSpPr>
            <p:cNvPr id="38917" name="Group 5"/>
            <p:cNvGrpSpPr>
              <a:grpSpLocks/>
            </p:cNvGrpSpPr>
            <p:nvPr/>
          </p:nvGrpSpPr>
          <p:grpSpPr bwMode="auto">
            <a:xfrm>
              <a:off x="3024" y="720"/>
              <a:ext cx="2304" cy="2496"/>
              <a:chOff x="3024" y="720"/>
              <a:chExt cx="2304" cy="2496"/>
            </a:xfrm>
          </p:grpSpPr>
          <p:pic>
            <p:nvPicPr>
              <p:cNvPr id="38919" name="Picture 6" descr="j043959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912"/>
                <a:ext cx="2145" cy="2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20" name="Text Box 7"/>
              <p:cNvSpPr txBox="1">
                <a:spLocks noChangeArrowheads="1"/>
              </p:cNvSpPr>
              <p:nvPr/>
            </p:nvSpPr>
            <p:spPr bwMode="auto">
              <a:xfrm>
                <a:off x="3168" y="1008"/>
                <a:ext cx="191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66FF33"/>
                    </a:solidFill>
                  </a:rPr>
                  <a:t>Successful Contractors</a:t>
                </a:r>
              </a:p>
            </p:txBody>
          </p:sp>
          <p:sp>
            <p:nvSpPr>
              <p:cNvPr id="38921" name="Text Box 8"/>
              <p:cNvSpPr txBox="1">
                <a:spLocks noChangeArrowheads="1"/>
              </p:cNvSpPr>
              <p:nvPr/>
            </p:nvSpPr>
            <p:spPr bwMode="auto">
              <a:xfrm>
                <a:off x="3648" y="1180"/>
                <a:ext cx="134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Properly Capitalized</a:t>
                </a:r>
              </a:p>
            </p:txBody>
          </p:sp>
          <p:sp>
            <p:nvSpPr>
              <p:cNvPr id="38922" name="Text Box 9"/>
              <p:cNvSpPr txBox="1">
                <a:spLocks noChangeArrowheads="1"/>
              </p:cNvSpPr>
              <p:nvPr/>
            </p:nvSpPr>
            <p:spPr bwMode="auto">
              <a:xfrm>
                <a:off x="3552" y="1632"/>
                <a:ext cx="103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Managing Debt</a:t>
                </a:r>
              </a:p>
            </p:txBody>
          </p:sp>
          <p:sp>
            <p:nvSpPr>
              <p:cNvPr id="38923" name="Text Box 10"/>
              <p:cNvSpPr txBox="1">
                <a:spLocks noChangeArrowheads="1"/>
              </p:cNvSpPr>
              <p:nvPr/>
            </p:nvSpPr>
            <p:spPr bwMode="auto">
              <a:xfrm>
                <a:off x="3264" y="1324"/>
                <a:ext cx="168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Profitable Building Equity</a:t>
                </a:r>
              </a:p>
            </p:txBody>
          </p:sp>
          <p:sp>
            <p:nvSpPr>
              <p:cNvPr id="38924" name="Text Box 11"/>
              <p:cNvSpPr txBox="1">
                <a:spLocks noChangeArrowheads="1"/>
              </p:cNvSpPr>
              <p:nvPr/>
            </p:nvSpPr>
            <p:spPr bwMode="auto">
              <a:xfrm>
                <a:off x="3888" y="1488"/>
                <a:ext cx="82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Quick Ratio</a:t>
                </a:r>
              </a:p>
            </p:txBody>
          </p:sp>
          <p:sp>
            <p:nvSpPr>
              <p:cNvPr id="38925" name="Text Box 12"/>
              <p:cNvSpPr txBox="1">
                <a:spLocks noChangeArrowheads="1"/>
              </p:cNvSpPr>
              <p:nvPr/>
            </p:nvSpPr>
            <p:spPr bwMode="auto">
              <a:xfrm>
                <a:off x="3408" y="1488"/>
                <a:ext cx="400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PCM</a:t>
                </a:r>
              </a:p>
            </p:txBody>
          </p:sp>
          <p:sp>
            <p:nvSpPr>
              <p:cNvPr id="38926" name="Text Box 13"/>
              <p:cNvSpPr txBox="1">
                <a:spLocks noChangeArrowheads="1"/>
              </p:cNvSpPr>
              <p:nvPr/>
            </p:nvSpPr>
            <p:spPr bwMode="auto">
              <a:xfrm>
                <a:off x="3696" y="1920"/>
                <a:ext cx="70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Reviewed</a:t>
                </a:r>
              </a:p>
            </p:txBody>
          </p:sp>
          <p:sp>
            <p:nvSpPr>
              <p:cNvPr id="38927" name="Text Box 14"/>
              <p:cNvSpPr txBox="1">
                <a:spLocks noChangeArrowheads="1"/>
              </p:cNvSpPr>
              <p:nvPr/>
            </p:nvSpPr>
            <p:spPr bwMode="auto">
              <a:xfrm>
                <a:off x="3696" y="2064"/>
                <a:ext cx="78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Bond Back</a:t>
                </a:r>
              </a:p>
            </p:txBody>
          </p:sp>
          <p:sp>
            <p:nvSpPr>
              <p:cNvPr id="38928" name="Text Box 15"/>
              <p:cNvSpPr txBox="1">
                <a:spLocks noChangeArrowheads="1"/>
              </p:cNvSpPr>
              <p:nvPr/>
            </p:nvSpPr>
            <p:spPr bwMode="auto">
              <a:xfrm>
                <a:off x="3753" y="1776"/>
                <a:ext cx="8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 dirty="0">
                    <a:solidFill>
                      <a:schemeClr val="bg1"/>
                    </a:solidFill>
                  </a:rPr>
                  <a:t>Job Costing</a:t>
                </a:r>
              </a:p>
            </p:txBody>
          </p:sp>
          <p:sp>
            <p:nvSpPr>
              <p:cNvPr id="38929" name="Line 16"/>
              <p:cNvSpPr>
                <a:spLocks noChangeShapeType="1"/>
              </p:cNvSpPr>
              <p:nvPr/>
            </p:nvSpPr>
            <p:spPr bwMode="auto">
              <a:xfrm>
                <a:off x="5328" y="720"/>
                <a:ext cx="0" cy="24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930" name="Line 17"/>
              <p:cNvSpPr>
                <a:spLocks noChangeShapeType="1"/>
              </p:cNvSpPr>
              <p:nvPr/>
            </p:nvSpPr>
            <p:spPr bwMode="auto">
              <a:xfrm>
                <a:off x="5280" y="2496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931" name="Text Box 18"/>
              <p:cNvSpPr txBox="1">
                <a:spLocks noChangeArrowheads="1"/>
              </p:cNvSpPr>
              <p:nvPr/>
            </p:nvSpPr>
            <p:spPr bwMode="auto">
              <a:xfrm>
                <a:off x="4672" y="2375"/>
                <a:ext cx="5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25 MM</a:t>
                </a:r>
              </a:p>
            </p:txBody>
          </p:sp>
          <p:sp>
            <p:nvSpPr>
              <p:cNvPr id="38932" name="Line 19"/>
              <p:cNvSpPr>
                <a:spLocks noChangeShapeType="1"/>
              </p:cNvSpPr>
              <p:nvPr/>
            </p:nvSpPr>
            <p:spPr bwMode="auto">
              <a:xfrm>
                <a:off x="5280" y="1897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933" name="Text Box 20"/>
              <p:cNvSpPr txBox="1">
                <a:spLocks noChangeArrowheads="1"/>
              </p:cNvSpPr>
              <p:nvPr/>
            </p:nvSpPr>
            <p:spPr bwMode="auto">
              <a:xfrm>
                <a:off x="4752" y="1785"/>
                <a:ext cx="47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3 MM</a:t>
                </a:r>
              </a:p>
            </p:txBody>
          </p:sp>
          <p:sp>
            <p:nvSpPr>
              <p:cNvPr id="38934" name="Line 21"/>
              <p:cNvSpPr>
                <a:spLocks noChangeShapeType="1"/>
              </p:cNvSpPr>
              <p:nvPr/>
            </p:nvSpPr>
            <p:spPr bwMode="auto">
              <a:xfrm>
                <a:off x="5280" y="85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935" name="Text Box 22"/>
              <p:cNvSpPr txBox="1">
                <a:spLocks noChangeArrowheads="1"/>
              </p:cNvSpPr>
              <p:nvPr/>
            </p:nvSpPr>
            <p:spPr bwMode="auto">
              <a:xfrm>
                <a:off x="4392" y="729"/>
                <a:ext cx="8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START-UP</a:t>
                </a:r>
              </a:p>
            </p:txBody>
          </p:sp>
          <p:sp>
            <p:nvSpPr>
              <p:cNvPr id="38936" name="Text Box 23"/>
              <p:cNvSpPr txBox="1">
                <a:spLocks noChangeArrowheads="1"/>
              </p:cNvSpPr>
              <p:nvPr/>
            </p:nvSpPr>
            <p:spPr bwMode="auto">
              <a:xfrm>
                <a:off x="4576" y="2985"/>
                <a:ext cx="6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i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 i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800" dirty="0"/>
                  <a:t>100 MM</a:t>
                </a:r>
              </a:p>
            </p:txBody>
          </p:sp>
          <p:sp>
            <p:nvSpPr>
              <p:cNvPr id="38937" name="Line 24"/>
              <p:cNvSpPr>
                <a:spLocks noChangeShapeType="1"/>
              </p:cNvSpPr>
              <p:nvPr/>
            </p:nvSpPr>
            <p:spPr bwMode="auto">
              <a:xfrm>
                <a:off x="5280" y="3120"/>
                <a:ext cx="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918" name="Text Box 25"/>
            <p:cNvSpPr txBox="1">
              <a:spLocks noChangeArrowheads="1"/>
            </p:cNvSpPr>
            <p:nvPr/>
          </p:nvSpPr>
          <p:spPr bwMode="auto">
            <a:xfrm>
              <a:off x="3824" y="2208"/>
              <a:ext cx="5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solidFill>
                    <a:schemeClr val="bg1"/>
                  </a:solidFill>
                </a:rPr>
                <a:t>Audited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Equity (Net Worth) Underwriters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1681317"/>
            <a:ext cx="8596668" cy="4360046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All Sureties Watch Equity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Because they are “Underwriting for Loss”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Basic Underwriting Philosophy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Compare Total Equity to Backlog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Usually 10x or 15x Equity to Backlog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Corporate or Personal Net Worth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Some Sureties will </a:t>
            </a:r>
            <a:r>
              <a:rPr lang="en-US" altLang="en-US" sz="2400" u="sng" dirty="0"/>
              <a:t>Include Personal NW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dirty="0"/>
              <a:t>Primary Residence &amp; Retirement Off Limits (depending on the bankruptcy rules in the state the company is based)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solidFill>
                  <a:srgbClr val="FF0000"/>
                </a:solidFill>
              </a:rPr>
              <a:t>Rare Methodology – about 10%</a:t>
            </a:r>
          </a:p>
          <a:p>
            <a:pPr lvl="1">
              <a:lnSpc>
                <a:spcPct val="90000"/>
              </a:lnSpc>
            </a:pPr>
            <a:r>
              <a:rPr lang="en-US" altLang="en-US" sz="2800" dirty="0"/>
              <a:t>Merchants &amp; Nationwide are examples</a:t>
            </a:r>
          </a:p>
          <a:p>
            <a:pPr lvl="2" eaLnBrk="1" hangingPunct="1">
              <a:lnSpc>
                <a:spcPct val="90000"/>
              </a:lnSpc>
            </a:pPr>
            <a:endParaRPr lang="en-US" alt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50" y="1451959"/>
            <a:ext cx="4546040" cy="3027128"/>
          </a:xfrm>
          <a:prstGeom prst="rect">
            <a:avLst/>
          </a:prstGeom>
          <a:effectLst>
            <a:softEdge rad="1397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="" xmlns:a16="http://schemas.microsoft.com/office/drawing/2014/main" id="{9F4444CE-BC8D-4D61-B303-4C05614E62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62423CA5-E2E1-4789-B759-9906C1C940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7" name="Isosceles Triangle 76">
            <a:extLst>
              <a:ext uri="{FF2B5EF4-FFF2-40B4-BE49-F238E27FC236}">
                <a16:creationId xmlns="" xmlns:a16="http://schemas.microsoft.com/office/drawing/2014/main" id="{73772B81-181F-48B7-8826-4D9686D15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Math Practice – NET WORTH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754" y="5132322"/>
            <a:ext cx="3973943" cy="15875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>
                <a:solidFill>
                  <a:schemeClr val="bg1"/>
                </a:solidFill>
              </a:rPr>
              <a:t>“Equity” or “Net Worth” (WC)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chemeClr val="bg1"/>
                </a:solidFill>
                <a:ea typeface="+mn-ea"/>
                <a:cs typeface="+mn-cs"/>
              </a:rPr>
              <a:t>Total Equity</a:t>
            </a: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828" y="1355762"/>
            <a:ext cx="8572792" cy="38363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Isosceles Triangle 78">
            <a:extLst>
              <a:ext uri="{FF2B5EF4-FFF2-40B4-BE49-F238E27FC236}">
                <a16:creationId xmlns="" xmlns:a16="http://schemas.microsoft.com/office/drawing/2014/main" id="{B2205F6E-03C6-4E92-877C-E2482F6599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="" xmlns:a16="http://schemas.microsoft.com/office/drawing/2014/main" id="{9F4444CE-BC8D-4D61-B303-4C05614E62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62423CA5-E2E1-4789-B759-9906C1C940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7" name="Isosceles Triangle 76">
            <a:extLst>
              <a:ext uri="{FF2B5EF4-FFF2-40B4-BE49-F238E27FC236}">
                <a16:creationId xmlns="" xmlns:a16="http://schemas.microsoft.com/office/drawing/2014/main" id="{73772B81-181F-48B7-8826-4D9686D15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Math Practice – BACKLOG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900" y="4985874"/>
            <a:ext cx="3727134" cy="177489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>
                <a:solidFill>
                  <a:schemeClr val="bg1"/>
                </a:solidFill>
              </a:rPr>
              <a:t>“Backlog” 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chemeClr val="bg1"/>
                </a:solidFill>
                <a:ea typeface="+mn-ea"/>
                <a:cs typeface="+mn-cs"/>
              </a:rPr>
              <a:t>Open Contracts – Profit – Completed Portion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91" y="1565639"/>
            <a:ext cx="9304191" cy="37449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Isosceles Triangle 78">
            <a:extLst>
              <a:ext uri="{FF2B5EF4-FFF2-40B4-BE49-F238E27FC236}">
                <a16:creationId xmlns="" xmlns:a16="http://schemas.microsoft.com/office/drawing/2014/main" id="{B2205F6E-03C6-4E92-877C-E2482F6599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94276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BDA667-BB91-4B7C-B542-5D0F56905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Story…A Big Bag of Cash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F98173-4526-437C-98DF-C6A645E5C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7333902" cy="3880773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There’s a saying in Surety</a:t>
            </a:r>
          </a:p>
          <a:p>
            <a:pPr marL="0" indent="0">
              <a:buNone/>
            </a:pPr>
            <a:r>
              <a:rPr lang="en-US" sz="2400" dirty="0"/>
              <a:t>“A big bag of cash will overcome a lot of underwriting problems…”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Moral of the Story – won’t overcome the 1</a:t>
            </a:r>
            <a:r>
              <a:rPr lang="en-US" sz="2400" baseline="30000" dirty="0"/>
              <a:t>st</a:t>
            </a:r>
            <a:r>
              <a:rPr lang="en-US" sz="2400" dirty="0"/>
              <a:t> C – “character”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110" y="313899"/>
            <a:ext cx="4164164" cy="624809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259809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E2C22E-77B3-45B5-B0D2-62947FDD6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background story…</a:t>
            </a:r>
            <a:br>
              <a:rPr lang="en-US" dirty="0"/>
            </a:br>
            <a:r>
              <a:rPr lang="en-US" dirty="0"/>
              <a:t>NASBP – Surety School – Level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294C2FF-20D9-42CB-ADA1-409BF3DC3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An Controversial Question: Where’s the Science?</a:t>
            </a:r>
          </a:p>
        </p:txBody>
      </p:sp>
      <p:grpSp>
        <p:nvGrpSpPr>
          <p:cNvPr id="4" name="Group 12">
            <a:extLst>
              <a:ext uri="{FF2B5EF4-FFF2-40B4-BE49-F238E27FC236}">
                <a16:creationId xmlns="" xmlns:a16="http://schemas.microsoft.com/office/drawing/2014/main" id="{34610420-E822-49E8-924C-78A6D2A02382}"/>
              </a:ext>
            </a:extLst>
          </p:cNvPr>
          <p:cNvGrpSpPr>
            <a:grpSpLocks/>
          </p:cNvGrpSpPr>
          <p:nvPr/>
        </p:nvGrpSpPr>
        <p:grpSpPr bwMode="auto">
          <a:xfrm>
            <a:off x="2015133" y="3349202"/>
            <a:ext cx="3792538" cy="3178175"/>
            <a:chOff x="288" y="1920"/>
            <a:chExt cx="2391" cy="2110"/>
          </a:xfrm>
        </p:grpSpPr>
        <p:pic>
          <p:nvPicPr>
            <p:cNvPr id="5" name="Picture 4" descr="2008BLUEMOPsmall">
              <a:extLst>
                <a:ext uri="{FF2B5EF4-FFF2-40B4-BE49-F238E27FC236}">
                  <a16:creationId xmlns="" xmlns:a16="http://schemas.microsoft.com/office/drawing/2014/main" id="{DABAE95E-A0FE-4C04-AF36-B8ADBB769E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" y="1920"/>
              <a:ext cx="2208" cy="18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11">
              <a:extLst>
                <a:ext uri="{FF2B5EF4-FFF2-40B4-BE49-F238E27FC236}">
                  <a16:creationId xmlns="" xmlns:a16="http://schemas.microsoft.com/office/drawing/2014/main" id="{326C7BDA-351D-42BE-874F-215EBFEC0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3807"/>
              <a:ext cx="2391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/>
                <a:t>“Football” Award Winner NASBP School</a:t>
              </a:r>
            </a:p>
          </p:txBody>
        </p:sp>
      </p:grpSp>
      <p:grpSp>
        <p:nvGrpSpPr>
          <p:cNvPr id="7" name="Group 15">
            <a:extLst>
              <a:ext uri="{FF2B5EF4-FFF2-40B4-BE49-F238E27FC236}">
                <a16:creationId xmlns="" xmlns:a16="http://schemas.microsoft.com/office/drawing/2014/main" id="{3F6F5D35-1A33-4C13-9747-2314A8B2D116}"/>
              </a:ext>
            </a:extLst>
          </p:cNvPr>
          <p:cNvGrpSpPr>
            <a:grpSpLocks/>
          </p:cNvGrpSpPr>
          <p:nvPr/>
        </p:nvGrpSpPr>
        <p:grpSpPr bwMode="auto">
          <a:xfrm>
            <a:off x="6603525" y="2808750"/>
            <a:ext cx="3429000" cy="2584450"/>
            <a:chOff x="3168" y="436"/>
            <a:chExt cx="2160" cy="1628"/>
          </a:xfrm>
        </p:grpSpPr>
        <p:pic>
          <p:nvPicPr>
            <p:cNvPr id="8" name="Picture 7" descr="weapons">
              <a:extLst>
                <a:ext uri="{FF2B5EF4-FFF2-40B4-BE49-F238E27FC236}">
                  <a16:creationId xmlns="" xmlns:a16="http://schemas.microsoft.com/office/drawing/2014/main" id="{5F1B6273-1FAF-44BE-889D-CF363386F0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436"/>
              <a:ext cx="2160" cy="140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10">
              <a:extLst>
                <a:ext uri="{FF2B5EF4-FFF2-40B4-BE49-F238E27FC236}">
                  <a16:creationId xmlns="" xmlns:a16="http://schemas.microsoft.com/office/drawing/2014/main" id="{8FF2EF3E-7D04-41A3-B30E-71D922191C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6" y="1852"/>
              <a:ext cx="176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i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 i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/>
                <a:t>F-15C Eagles at Langley, VA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0543539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Working Capital Underwriting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1637071"/>
            <a:ext cx="8596668" cy="461132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All Sureties watch Working Capital</a:t>
            </a:r>
          </a:p>
          <a:p>
            <a:pPr lvl="1" eaLnBrk="1" hangingPunct="1"/>
            <a:r>
              <a:rPr lang="en-US" altLang="en-US" sz="2400" dirty="0"/>
              <a:t>Because they are “Underwriting for Performance”</a:t>
            </a:r>
          </a:p>
          <a:p>
            <a:pPr eaLnBrk="1" hangingPunct="1"/>
            <a:r>
              <a:rPr lang="en-US" altLang="en-US" sz="2800" dirty="0"/>
              <a:t>Compare Working Capital to Backlog</a:t>
            </a:r>
          </a:p>
          <a:p>
            <a:pPr lvl="1" eaLnBrk="1" hangingPunct="1"/>
            <a:r>
              <a:rPr lang="en-US" altLang="en-US" sz="2400" dirty="0"/>
              <a:t>Typical WC x 10 = Largest Sustainable Backlog</a:t>
            </a:r>
          </a:p>
          <a:p>
            <a:pPr lvl="1" eaLnBrk="1" hangingPunct="1"/>
            <a:r>
              <a:rPr lang="en-US" altLang="en-US" sz="2400" dirty="0"/>
              <a:t>Occasional WC x 20 = Largest Sustainable Backlog</a:t>
            </a:r>
          </a:p>
          <a:p>
            <a:pPr lvl="2" eaLnBrk="1" hangingPunct="1"/>
            <a:r>
              <a:rPr lang="en-US" altLang="en-US" sz="2000" dirty="0"/>
              <a:t>GC’s and Companies without a large cash burden</a:t>
            </a:r>
          </a:p>
          <a:p>
            <a:pPr eaLnBrk="1" hangingPunct="1"/>
            <a:r>
              <a:rPr lang="en-US" altLang="en-US" sz="2800" dirty="0">
                <a:solidFill>
                  <a:srgbClr val="FF0000"/>
                </a:solidFill>
              </a:rPr>
              <a:t>This is the Most Common Methodology – 70%</a:t>
            </a:r>
          </a:p>
          <a:p>
            <a:pPr lvl="1"/>
            <a:r>
              <a:rPr lang="en-US" altLang="en-US" sz="2400" dirty="0"/>
              <a:t>Examples include Hartford &amp; EMC</a:t>
            </a:r>
          </a:p>
          <a:p>
            <a:pPr eaLnBrk="1" hangingPunct="1"/>
            <a:endParaRPr lang="en-US" alt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681" y="409432"/>
            <a:ext cx="3336878" cy="44491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="" xmlns:a16="http://schemas.microsoft.com/office/drawing/2014/main" id="{9F4444CE-BC8D-4D61-B303-4C05614E62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62423CA5-E2E1-4789-B759-9906C1C940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5" name="Isosceles Triangle 74">
            <a:extLst>
              <a:ext uri="{FF2B5EF4-FFF2-40B4-BE49-F238E27FC236}">
                <a16:creationId xmlns="" xmlns:a16="http://schemas.microsoft.com/office/drawing/2014/main" id="{73772B81-181F-48B7-8826-4D9686D15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Math Practice – Working Capital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262" y="5435600"/>
            <a:ext cx="3973943" cy="127436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dirty="0">
                <a:solidFill>
                  <a:schemeClr val="bg1"/>
                </a:solidFill>
              </a:rPr>
              <a:t>“Working Capital” (WC)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/>
                </a:solidFill>
                <a:ea typeface="+mn-ea"/>
                <a:cs typeface="+mn-cs"/>
              </a:rPr>
              <a:t>Current Assets – Current Liabilities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DA80AB94-402E-409A-8C17-E04ACAF97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205" y="150659"/>
            <a:ext cx="7873702" cy="56296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Isosceles Triangle 76">
            <a:extLst>
              <a:ext uri="{FF2B5EF4-FFF2-40B4-BE49-F238E27FC236}">
                <a16:creationId xmlns="" xmlns:a16="http://schemas.microsoft.com/office/drawing/2014/main" id="{B2205F6E-03C6-4E92-877C-E2482F6599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="" xmlns:a16="http://schemas.microsoft.com/office/drawing/2014/main" id="{9F4444CE-BC8D-4D61-B303-4C05614E62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62423CA5-E2E1-4789-B759-9906C1C940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77" name="Isosceles Triangle 76">
            <a:extLst>
              <a:ext uri="{FF2B5EF4-FFF2-40B4-BE49-F238E27FC236}">
                <a16:creationId xmlns="" xmlns:a16="http://schemas.microsoft.com/office/drawing/2014/main" id="{73772B81-181F-48B7-8826-4D9686D15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dirty="0">
                <a:solidFill>
                  <a:schemeClr val="bg1"/>
                </a:solidFill>
              </a:rPr>
              <a:t>Math Practice – BACKLOG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900" y="4985874"/>
            <a:ext cx="3727134" cy="177489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>
                <a:solidFill>
                  <a:schemeClr val="bg1"/>
                </a:solidFill>
              </a:rPr>
              <a:t>“Backlog” </a:t>
            </a:r>
          </a:p>
          <a:p>
            <a:pPr lvl="1" eaLnBrk="1" hangingPunct="1">
              <a:defRPr/>
            </a:pPr>
            <a:r>
              <a:rPr lang="en-US" sz="2400" dirty="0">
                <a:solidFill>
                  <a:schemeClr val="bg1"/>
                </a:solidFill>
                <a:ea typeface="+mn-ea"/>
                <a:cs typeface="+mn-cs"/>
              </a:rPr>
              <a:t>Open Contracts – Profit – Completed Portion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91" y="1565639"/>
            <a:ext cx="9304191" cy="37449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Isosceles Triangle 78">
            <a:extLst>
              <a:ext uri="{FF2B5EF4-FFF2-40B4-BE49-F238E27FC236}">
                <a16:creationId xmlns="" xmlns:a16="http://schemas.microsoft.com/office/drawing/2014/main" id="{B2205F6E-03C6-4E92-877C-E2482F6599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284321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3B7D17-E257-4FA0-89CA-74F24D416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Story…Developer Risk Aversion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B3DB537-3227-4E6D-B3D4-938FDFF3B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109317" cy="3880773"/>
          </a:xfrm>
        </p:spPr>
        <p:txBody>
          <a:bodyPr>
            <a:normAutofit/>
          </a:bodyPr>
          <a:lstStyle/>
          <a:p>
            <a:r>
              <a:rPr lang="en-US" sz="2800" dirty="0"/>
              <a:t>$10,000,000 Line of Credit – Revolving 3 Year Term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0" indent="0">
              <a:buNone/>
            </a:pPr>
            <a:r>
              <a:rPr lang="en-US" sz="2800" dirty="0"/>
              <a:t>Moral of the story – renew the line early…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651" y="1718860"/>
            <a:ext cx="6242586" cy="468194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6946752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Hybrid Underwriters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Use some combination of both methods</a:t>
            </a:r>
          </a:p>
          <a:p>
            <a:pPr lvl="1" eaLnBrk="1" hangingPunct="1"/>
            <a:r>
              <a:rPr lang="en-US" altLang="en-US" sz="2400" dirty="0"/>
              <a:t>These companies are most flexible</a:t>
            </a:r>
          </a:p>
          <a:p>
            <a:pPr lvl="1" eaLnBrk="1" hangingPunct="1"/>
            <a:r>
              <a:rPr lang="en-US" altLang="en-US" sz="2400" dirty="0"/>
              <a:t>Occasionally also the most Difficult to Read</a:t>
            </a:r>
          </a:p>
          <a:p>
            <a:pPr eaLnBrk="1" hangingPunct="1"/>
            <a:r>
              <a:rPr lang="en-US" altLang="en-US" sz="2800" dirty="0">
                <a:solidFill>
                  <a:srgbClr val="FF0000"/>
                </a:solidFill>
              </a:rPr>
              <a:t>Somewhat Rare Methodology – 20%</a:t>
            </a:r>
          </a:p>
          <a:p>
            <a:pPr lvl="1"/>
            <a:r>
              <a:rPr lang="en-US" altLang="en-US" sz="2400" dirty="0"/>
              <a:t>Examples Include C.N.A Surety &amp; Old Republic</a:t>
            </a:r>
          </a:p>
          <a:p>
            <a:pPr eaLnBrk="1" hangingPunct="1"/>
            <a:endParaRPr lang="en-US" altLang="en-US" sz="28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055" y="669497"/>
            <a:ext cx="4289945" cy="571992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Ratio Driven Underwriting</a:t>
            </a:r>
            <a:br>
              <a:rPr lang="en-US" altLang="en-US" dirty="0"/>
            </a:br>
            <a:r>
              <a:rPr lang="en-US" altLang="en-US" dirty="0"/>
              <a:t> (offshoot of hybrid underwriting)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1930400"/>
            <a:ext cx="7811573" cy="47408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000" dirty="0"/>
              <a:t>Liquidity Ratios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Cash to Current &gt;25%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Profitability Ratios – Gross &amp; Net Margins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Compared to Industry &amp; Peers 3 out of 4 years reporting average to above average gross and net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WIP Ratios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Primarily monitoring Profit Fade from Internal to CPA Financials as well as future cash flows on jobs</a:t>
            </a:r>
          </a:p>
          <a:p>
            <a:pPr>
              <a:lnSpc>
                <a:spcPct val="90000"/>
              </a:lnSpc>
            </a:pPr>
            <a:r>
              <a:rPr lang="en-US" altLang="en-US" sz="2000" dirty="0"/>
              <a:t>Debt to Worth &lt; 4:1 (many 3:1)</a:t>
            </a:r>
          </a:p>
          <a:p>
            <a:pPr>
              <a:lnSpc>
                <a:spcPct val="90000"/>
              </a:lnSpc>
            </a:pPr>
            <a:r>
              <a:rPr lang="en-US" altLang="en-US" sz="2000" dirty="0"/>
              <a:t>Other Obscure Ratios (Too many to list)</a:t>
            </a:r>
          </a:p>
          <a:p>
            <a:pPr>
              <a:lnSpc>
                <a:spcPct val="90000"/>
              </a:lnSpc>
            </a:pPr>
            <a:r>
              <a:rPr lang="en-US" altLang="en-US" sz="2000" dirty="0">
                <a:solidFill>
                  <a:srgbClr val="FF0000"/>
                </a:solidFill>
              </a:rPr>
              <a:t>THIS IS A RARE METHODOLOGY – 10% of Surety Companies </a:t>
            </a:r>
            <a:r>
              <a:rPr lang="en-US" altLang="en-US" sz="1800" dirty="0">
                <a:solidFill>
                  <a:srgbClr val="FF0000"/>
                </a:solidFill>
              </a:rPr>
              <a:t>Notable Examples include TRAVELERS (</a:t>
            </a:r>
            <a:r>
              <a:rPr lang="en-US" altLang="en-US" sz="1800" u="sng" dirty="0">
                <a:solidFill>
                  <a:srgbClr val="FF0000"/>
                </a:solidFill>
              </a:rPr>
              <a:t>the largest bond writer</a:t>
            </a:r>
            <a:r>
              <a:rPr lang="en-US" altLang="en-US" sz="1800" dirty="0">
                <a:solidFill>
                  <a:srgbClr val="FF0000"/>
                </a:solidFill>
              </a:rPr>
              <a:t>)</a:t>
            </a:r>
            <a:r>
              <a:rPr lang="en-US" altLang="en-US" sz="1800" dirty="0"/>
              <a:t> &amp; United Fire Group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066" y="818870"/>
            <a:ext cx="4057934" cy="541057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9DD2FE-C3AC-4E8F-AB41-EDEA07A5A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Story…to Goodwill or not to Goodwill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875145C-1EAB-4F3A-8657-8B239330E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Travelers differences in </a:t>
            </a:r>
          </a:p>
          <a:p>
            <a:pPr marL="0" indent="0">
              <a:buNone/>
            </a:pPr>
            <a:r>
              <a:rPr lang="en-US" sz="2800" dirty="0"/>
              <a:t>Commercial vs. Contract - Ratio Analysis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Moral of the Story – know your funnel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621" y="1187355"/>
            <a:ext cx="3731148" cy="559013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2666341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What about Tough Cases?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5926" y="1336431"/>
            <a:ext cx="9394874" cy="5521569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800" b="1" dirty="0"/>
              <a:t>Who Cannot Bond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>
                <a:solidFill>
                  <a:srgbClr val="FF0000"/>
                </a:solidFill>
              </a:rPr>
              <a:t>Absolutes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rgbClr val="FF0000"/>
                </a:solidFill>
              </a:rPr>
              <a:t>Unresolved Federal/State Tax Liens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rgbClr val="FF0000"/>
                </a:solidFill>
              </a:rPr>
              <a:t>Un-discharged Bankruptcy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>
                <a:solidFill>
                  <a:srgbClr val="FF9900"/>
                </a:solidFill>
              </a:rPr>
              <a:t>Negotiable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rgbClr val="FF9900"/>
                </a:solidFill>
              </a:rPr>
              <a:t>Bad Personal or Business Credit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rgbClr val="FF9900"/>
                </a:solidFill>
              </a:rPr>
              <a:t>Don’t meet basic underwriting guidelines (funnel)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“Non-Standard” market has significant capacity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Typical “non-standard” terms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Flat Rates as high as 3.75% (occasionally 5%)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10-100% Collateral (usually 15-25%)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Escrowed Funds Control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SBA Bond Guarantee Program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/>
              <a:t>An option to expand beyond normal capacity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669" y="976576"/>
            <a:ext cx="3771330" cy="50284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How do I get Bigger-More Bonds?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9822" y="1371600"/>
            <a:ext cx="6883300" cy="4724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 dirty="0"/>
              <a:t>Know your Funnel</a:t>
            </a:r>
          </a:p>
          <a:p>
            <a:pPr eaLnBrk="1" hangingPunct="1"/>
            <a:r>
              <a:rPr lang="en-US" altLang="en-US" sz="2000" dirty="0"/>
              <a:t>Embrace your Funnel</a:t>
            </a:r>
          </a:p>
          <a:p>
            <a:pPr lvl="1"/>
            <a:r>
              <a:rPr lang="en-US" altLang="en-US" sz="1800" dirty="0"/>
              <a:t>Or find one that more closely aligns with your operations</a:t>
            </a:r>
          </a:p>
          <a:p>
            <a:pPr eaLnBrk="1" hangingPunct="1"/>
            <a:r>
              <a:rPr lang="en-US" altLang="en-US" sz="2000" dirty="0"/>
              <a:t>Keep your Agent in the Loop</a:t>
            </a:r>
          </a:p>
          <a:p>
            <a:pPr eaLnBrk="1" hangingPunct="1"/>
            <a:r>
              <a:rPr lang="en-US" altLang="en-US" sz="2000" dirty="0"/>
              <a:t>Get to Know your Underwriter and Home Office Underwriter Team</a:t>
            </a:r>
          </a:p>
          <a:p>
            <a:pPr lvl="1"/>
            <a:r>
              <a:rPr lang="en-US" altLang="en-US" sz="1800" dirty="0"/>
              <a:t>Don’t stiff-arm the lunch!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551" y="2692400"/>
            <a:ext cx="5081516" cy="3811137"/>
          </a:xfrm>
          <a:prstGeom prst="rect">
            <a:avLst/>
          </a:prstGeom>
          <a:effectLst>
            <a:softEdge rad="190500"/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B0DC52-790C-4449-AAF8-3D389A76D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 Properly Capitalized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30B77BF-9E6F-4B7C-A449-05535F7B8E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sz="2800" dirty="0"/>
              <a:t>Keep as much money in the company as you can stand</a:t>
            </a:r>
          </a:p>
          <a:p>
            <a:pPr lvl="1"/>
            <a:r>
              <a:rPr lang="en-US" altLang="en-US" sz="2400" dirty="0"/>
              <a:t>Properly “Capitalized” businesses are successful businesses</a:t>
            </a:r>
          </a:p>
          <a:p>
            <a:pPr lvl="2"/>
            <a:r>
              <a:rPr lang="en-US" altLang="en-US" sz="2000" dirty="0"/>
              <a:t>Don’t need the bank (</a:t>
            </a:r>
            <a:r>
              <a:rPr lang="en-US" altLang="en-US" sz="2000" dirty="0">
                <a:solidFill>
                  <a:srgbClr val="FF0000"/>
                </a:solidFill>
              </a:rPr>
              <a:t>bank dependency</a:t>
            </a:r>
            <a:r>
              <a:rPr lang="en-US" altLang="en-US" sz="2000" dirty="0"/>
              <a:t>)</a:t>
            </a:r>
          </a:p>
          <a:p>
            <a:pPr lvl="2"/>
            <a:r>
              <a:rPr lang="en-US" altLang="en-US" sz="2000" dirty="0"/>
              <a:t>Often pay subs regardless if they’ve been paid</a:t>
            </a:r>
          </a:p>
          <a:p>
            <a:pPr lvl="2"/>
            <a:r>
              <a:rPr lang="en-US" altLang="en-US" sz="2000" dirty="0"/>
              <a:t>Borrowing costs reduced, maybe even profit</a:t>
            </a:r>
          </a:p>
          <a:p>
            <a:pPr lvl="2"/>
            <a:r>
              <a:rPr lang="en-US" altLang="en-US" sz="2000" dirty="0"/>
              <a:t>Take Hits yet keep going</a:t>
            </a:r>
          </a:p>
          <a:p>
            <a:pPr lvl="2"/>
            <a:r>
              <a:rPr lang="en-US" altLang="en-US" sz="2000" dirty="0"/>
              <a:t>Pick &amp; Choose jobs</a:t>
            </a:r>
          </a:p>
          <a:p>
            <a:pPr lvl="1"/>
            <a:r>
              <a:rPr lang="en-US" altLang="en-US" sz="2400" dirty="0"/>
              <a:t>More WC &amp; NW makes </a:t>
            </a:r>
            <a:r>
              <a:rPr lang="en-US" altLang="en-US" sz="2400" b="1" u="sng" dirty="0"/>
              <a:t>everything</a:t>
            </a:r>
            <a:r>
              <a:rPr lang="en-US" altLang="en-US" sz="2400" dirty="0"/>
              <a:t> easier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211" y="3132160"/>
            <a:ext cx="4867705" cy="365077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454445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F5DFC8-F1CA-4FE0-8D78-45BB6FDAA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Actuarial Data</a:t>
            </a:r>
            <a:br>
              <a:rPr lang="en-US" dirty="0"/>
            </a:br>
            <a:r>
              <a:rPr lang="en-US" dirty="0"/>
              <a:t> in Insurance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659F1C6-02C2-442C-987D-652C82A59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108091"/>
          </a:xfrm>
        </p:spPr>
        <p:txBody>
          <a:bodyPr>
            <a:normAutofit/>
          </a:bodyPr>
          <a:lstStyle/>
          <a:p>
            <a:r>
              <a:rPr lang="en-US" sz="2400" dirty="0"/>
              <a:t>Insurance Services Office (ISO)</a:t>
            </a:r>
          </a:p>
          <a:p>
            <a:pPr lvl="1"/>
            <a:r>
              <a:rPr lang="en-US" sz="2000" dirty="0"/>
              <a:t>Statistical, Actuarial, Loss and Policy Language Data to Subscribers</a:t>
            </a:r>
          </a:p>
          <a:p>
            <a:r>
              <a:rPr lang="en-US" sz="2400" dirty="0"/>
              <a:t>National Council on Compensation Insurance (NCCI)</a:t>
            </a:r>
          </a:p>
          <a:p>
            <a:pPr lvl="1"/>
            <a:r>
              <a:rPr lang="en-US" sz="2000" dirty="0"/>
              <a:t>Statistical, Actuarial, Loss and Claim Costs data on Worker’s Compensation</a:t>
            </a:r>
          </a:p>
          <a:p>
            <a:pPr lvl="1"/>
            <a:endParaRPr lang="en-US" sz="2000" dirty="0"/>
          </a:p>
          <a:p>
            <a:endParaRPr lang="en-US" sz="2400" dirty="0"/>
          </a:p>
          <a:p>
            <a:r>
              <a:rPr lang="en-US" sz="2400" dirty="0"/>
              <a:t>Property &amp; Casualty Insurance has a </a:t>
            </a:r>
            <a:r>
              <a:rPr lang="en-US" sz="2400" b="1" u="sng" dirty="0"/>
              <a:t>Mature</a:t>
            </a:r>
            <a:r>
              <a:rPr lang="en-US" sz="2400" dirty="0"/>
              <a:t> Actuarial &amp; Statistical Basis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27693139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Make (and Report) Profit!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400" dirty="0"/>
              <a:t>Equity can only grow with…</a:t>
            </a:r>
          </a:p>
          <a:p>
            <a:pPr lvl="1" eaLnBrk="1" hangingPunct="1"/>
            <a:r>
              <a:rPr lang="en-US" altLang="en-US" sz="2000" dirty="0"/>
              <a:t>Infusion of Capital</a:t>
            </a:r>
          </a:p>
          <a:p>
            <a:pPr lvl="1" eaLnBrk="1" hangingPunct="1"/>
            <a:r>
              <a:rPr lang="en-US" altLang="en-US" sz="2000" dirty="0"/>
              <a:t>Profit Retained in the Company</a:t>
            </a:r>
          </a:p>
          <a:p>
            <a:pPr eaLnBrk="1" hangingPunct="1"/>
            <a:r>
              <a:rPr lang="en-US" altLang="en-US" sz="2400" dirty="0"/>
              <a:t>Pursue Profitable Work</a:t>
            </a:r>
          </a:p>
          <a:p>
            <a:pPr lvl="1" eaLnBrk="1" hangingPunct="1"/>
            <a:r>
              <a:rPr lang="en-US" altLang="en-US" sz="2000" dirty="0"/>
              <a:t>Study your work to find your “Sweet Spots”</a:t>
            </a:r>
          </a:p>
          <a:p>
            <a:pPr eaLnBrk="1" hangingPunct="1"/>
            <a:r>
              <a:rPr lang="en-US" altLang="en-US" sz="2400" dirty="0"/>
              <a:t>Report Profit</a:t>
            </a:r>
          </a:p>
          <a:p>
            <a:pPr lvl="1" eaLnBrk="1" hangingPunct="1"/>
            <a:r>
              <a:rPr lang="en-US" altLang="en-US" sz="2000" dirty="0"/>
              <a:t>We all know – it’s possible to be “Profitable” yet not “Report Profit” – this pushes you outside the funnel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712" y="805223"/>
            <a:ext cx="5568287" cy="417621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Bonding vs. Taxes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2160589"/>
            <a:ext cx="7647800" cy="388077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400" dirty="0"/>
              <a:t>Tax Avoidance “strategies” typically negate surety credit</a:t>
            </a:r>
          </a:p>
          <a:p>
            <a:pPr lvl="1" eaLnBrk="1" hangingPunct="1"/>
            <a:r>
              <a:rPr lang="en-US" altLang="en-US" sz="2000" dirty="0"/>
              <a:t>Because they try to report no profit</a:t>
            </a:r>
          </a:p>
          <a:p>
            <a:pPr lvl="1" eaLnBrk="1" hangingPunct="1"/>
            <a:r>
              <a:rPr lang="en-US" altLang="en-US" sz="2000" dirty="0"/>
              <a:t>Which means equity will not grow, working capital will shrink</a:t>
            </a:r>
          </a:p>
          <a:p>
            <a:pPr eaLnBrk="1" hangingPunct="1"/>
            <a:r>
              <a:rPr lang="en-US" altLang="en-US" sz="2400" dirty="0"/>
              <a:t>If you’re successful, you will pay taxes</a:t>
            </a:r>
          </a:p>
          <a:p>
            <a:pPr eaLnBrk="1" hangingPunct="1"/>
            <a:r>
              <a:rPr lang="en-US" altLang="en-US" sz="2400" dirty="0"/>
              <a:t>If you pay no taxes</a:t>
            </a:r>
          </a:p>
          <a:p>
            <a:pPr lvl="1" eaLnBrk="1" hangingPunct="1"/>
            <a:r>
              <a:rPr lang="en-US" altLang="en-US" sz="2000" dirty="0"/>
              <a:t>You’ll probably get no bonds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475" y="792326"/>
            <a:ext cx="4112524" cy="548336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Retain, retain, retain…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334" y="2160589"/>
            <a:ext cx="6938117" cy="449951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More WC &amp; NW makes everything easier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Bonded Return on Equity (ROE) Example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Trade Subcontractor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25% Jobs Bonded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Retains $100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Net Profit = 10%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dirty="0"/>
              <a:t>$100 equates to $1,000 of bond capacity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2000" dirty="0"/>
              <a:t>Profit is 10% of $1,000 = $100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ROE for retaining $100 is 400%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224" y="2320881"/>
            <a:ext cx="4412776" cy="330958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10833F2-A60D-4C16-9FB7-B63736A87E9D}"/>
              </a:ext>
            </a:extLst>
          </p:cNvPr>
          <p:cNvSpPr/>
          <p:nvPr/>
        </p:nvSpPr>
        <p:spPr>
          <a:xfrm>
            <a:off x="317902" y="1805508"/>
            <a:ext cx="7911698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Poppins SemiBold" panose="02000000000000000000" pitchFamily="2" charset="0"/>
                <a:cs typeface="Poppins SemiBold" panose="02000000000000000000" pitchFamily="2" charset="0"/>
              </a:rPr>
              <a:t>Q &amp; A</a:t>
            </a:r>
          </a:p>
        </p:txBody>
      </p:sp>
      <p:pic>
        <p:nvPicPr>
          <p:cNvPr id="3" name="Picture 5" descr="DSC08083">
            <a:extLst>
              <a:ext uri="{FF2B5EF4-FFF2-40B4-BE49-F238E27FC236}">
                <a16:creationId xmlns="" xmlns:a16="http://schemas.microsoft.com/office/drawing/2014/main" id="{3D6F4686-DADE-4404-BC05-A4581A36E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31" r="12656"/>
          <a:stretch>
            <a:fillRect/>
          </a:stretch>
        </p:blipFill>
        <p:spPr bwMode="auto">
          <a:xfrm>
            <a:off x="8482970" y="617743"/>
            <a:ext cx="3444875" cy="571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14732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3649997" y="4733877"/>
            <a:ext cx="4606672" cy="528378"/>
          </a:xfrm>
        </p:spPr>
        <p:txBody>
          <a:bodyPr/>
          <a:lstStyle/>
          <a:p>
            <a:r>
              <a:rPr lang="en-US" sz="2800" dirty="0">
                <a:latin typeface="Poppins Medium" panose="02000000000000000000" pitchFamily="2" charset="0"/>
                <a:cs typeface="Poppins Medium" panose="02000000000000000000" pitchFamily="2" charset="0"/>
              </a:rPr>
              <a:t>Chris Rea</a:t>
            </a:r>
          </a:p>
          <a:p>
            <a:r>
              <a:rPr lang="en-US" sz="2800" dirty="0">
                <a:latin typeface="Poppins Medium" panose="02000000000000000000" pitchFamily="2" charset="0"/>
                <a:cs typeface="Poppins Medium" panose="02000000000000000000" pitchFamily="2" charset="0"/>
              </a:rPr>
              <a:t>VP, Six &amp; Geving Insurance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3649997" y="5391983"/>
            <a:ext cx="4788534" cy="439995"/>
          </a:xfrm>
        </p:spPr>
        <p:txBody>
          <a:bodyPr/>
          <a:lstStyle/>
          <a:p>
            <a:r>
              <a:rPr lang="en-US" sz="2000" dirty="0">
                <a:latin typeface="Poppins Light" panose="02000000000000000000" pitchFamily="2" charset="0"/>
                <a:cs typeface="Poppins Light" panose="02000000000000000000" pitchFamily="2" charset="0"/>
              </a:rPr>
              <a:t>crea@six-geving.com</a:t>
            </a:r>
          </a:p>
          <a:p>
            <a:r>
              <a:rPr lang="en-US" sz="2000" dirty="0">
                <a:latin typeface="Poppins Light" panose="02000000000000000000" pitchFamily="2" charset="0"/>
                <a:cs typeface="Poppins Light" panose="02000000000000000000" pitchFamily="2" charset="0"/>
              </a:rPr>
              <a:t>Phone 719.867.4112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Your Presenter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5770C0C-BE27-49B0-9F0A-915BA8691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49" y="1673778"/>
            <a:ext cx="2957544" cy="4436316"/>
          </a:xfrm>
          <a:prstGeom prst="rect">
            <a:avLst/>
          </a:prstGeom>
          <a:effectLst>
            <a:softEdge rad="406400"/>
          </a:effectLst>
        </p:spPr>
      </p:pic>
      <p:pic>
        <p:nvPicPr>
          <p:cNvPr id="6" name="Picture 6" descr="DSCN3005">
            <a:extLst>
              <a:ext uri="{FF2B5EF4-FFF2-40B4-BE49-F238E27FC236}">
                <a16:creationId xmlns="" xmlns:a16="http://schemas.microsoft.com/office/drawing/2014/main" id="{8FB32016-2201-43E9-8671-AD9578E2B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05" t="3522" r="31689" b="35211"/>
          <a:stretch>
            <a:fillRect/>
          </a:stretch>
        </p:blipFill>
        <p:spPr bwMode="auto">
          <a:xfrm>
            <a:off x="6560604" y="1541046"/>
            <a:ext cx="3570287" cy="2976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softEdge rad="1651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77630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CPE Code Word – </a:t>
            </a:r>
            <a:r>
              <a:rPr lang="en-US" smtClean="0"/>
              <a:t>“football”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F970AC-3406-471C-AEAA-7F2E7CDD0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Actuarial Science</a:t>
            </a:r>
            <a:br>
              <a:rPr lang="en-US" dirty="0"/>
            </a:br>
            <a:r>
              <a:rPr lang="en-US" dirty="0"/>
              <a:t> in Bonding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6088BD-1CF2-4EE5-A66F-9CFC67AF7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87857"/>
            <a:ext cx="8596668" cy="4958001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Surety Information Office (SIO)</a:t>
            </a:r>
          </a:p>
          <a:p>
            <a:pPr lvl="1"/>
            <a:r>
              <a:rPr lang="en-US" sz="2400" dirty="0"/>
              <a:t>Mostly just an advocacy and educational organization</a:t>
            </a:r>
          </a:p>
          <a:p>
            <a:r>
              <a:rPr lang="en-US" sz="2400" dirty="0"/>
              <a:t>Surety and Fidelity Association of America (SFAA)</a:t>
            </a:r>
          </a:p>
          <a:p>
            <a:pPr lvl="1"/>
            <a:r>
              <a:rPr lang="en-US" sz="2400" dirty="0"/>
              <a:t>Statistical, Comparative Financial and Loss Data (not really actuarial or predictive loss or loss cost information)</a:t>
            </a:r>
          </a:p>
          <a:p>
            <a:r>
              <a:rPr lang="en-US" sz="2400" dirty="0"/>
              <a:t>Bonding lacks the basis of true actuarial science</a:t>
            </a:r>
          </a:p>
          <a:p>
            <a:pPr lvl="1"/>
            <a:r>
              <a:rPr lang="en-US" sz="2400" dirty="0"/>
              <a:t>Why?</a:t>
            </a:r>
          </a:p>
          <a:p>
            <a:pPr lvl="2"/>
            <a:r>
              <a:rPr lang="en-US" sz="2000" dirty="0"/>
              <a:t>Complexity (too many variables)</a:t>
            </a:r>
          </a:p>
          <a:p>
            <a:pPr lvl="2"/>
            <a:r>
              <a:rPr lang="en-US" sz="2000" dirty="0"/>
              <a:t>No “rate making” motivation</a:t>
            </a:r>
          </a:p>
          <a:p>
            <a:pPr lvl="3"/>
            <a:r>
              <a:rPr lang="en-US" sz="1600" dirty="0"/>
              <a:t>Rate is considered a “Fee for Underwriting Service” rather than a true “rate” in the Insurance sense</a:t>
            </a:r>
          </a:p>
          <a:p>
            <a:r>
              <a:rPr lang="en-US" sz="2400" dirty="0"/>
              <a:t>Which means we’re left with “</a:t>
            </a:r>
            <a:r>
              <a:rPr lang="en-US" sz="2400" b="1" u="sng" dirty="0"/>
              <a:t>anecdotal underwriting</a:t>
            </a:r>
            <a:r>
              <a:rPr lang="en-US" sz="2400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92774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E092F4-8B73-45EA-9B6C-1F317E238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Surety Underwriters will Disagree…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302A8B-EDAD-493F-A1EB-CBABDAF61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00997"/>
            <a:ext cx="8596668" cy="4540366"/>
          </a:xfrm>
        </p:spPr>
        <p:txBody>
          <a:bodyPr>
            <a:normAutofit/>
          </a:bodyPr>
          <a:lstStyle/>
          <a:p>
            <a:r>
              <a:rPr lang="en-US" sz="3200" dirty="0"/>
              <a:t>A underwriting story – </a:t>
            </a:r>
          </a:p>
          <a:p>
            <a:pPr lvl="1"/>
            <a:r>
              <a:rPr lang="en-US" sz="2800" dirty="0"/>
              <a:t>“Four Yes’s and a No…”</a:t>
            </a:r>
          </a:p>
          <a:p>
            <a:pPr lvl="1"/>
            <a:r>
              <a:rPr lang="en-US" sz="2800" dirty="0"/>
              <a:t>Four out of Five of your competitors </a:t>
            </a:r>
          </a:p>
          <a:p>
            <a:pPr marL="457200" lvl="1" indent="0">
              <a:buNone/>
            </a:pPr>
            <a:r>
              <a:rPr lang="en-US" sz="2800" dirty="0"/>
              <a:t>					disagree…</a:t>
            </a:r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>
              <a:buNone/>
            </a:pPr>
            <a:r>
              <a:rPr lang="en-US" sz="2800" dirty="0"/>
              <a:t>					Some Bond Background…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655A4CD-C04E-437E-A344-5FC6D2CB1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38" y="3328623"/>
            <a:ext cx="2473785" cy="32983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ACAF9C4-F28E-4376-944C-5DCF809E54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61851" y="1955087"/>
            <a:ext cx="5339334" cy="40045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306704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Elements of “Surety”</a:t>
            </a:r>
          </a:p>
        </p:txBody>
      </p:sp>
      <p:sp>
        <p:nvSpPr>
          <p:cNvPr id="7171" name="Oval 8"/>
          <p:cNvSpPr>
            <a:spLocks noChangeArrowheads="1"/>
          </p:cNvSpPr>
          <p:nvPr/>
        </p:nvSpPr>
        <p:spPr bwMode="auto">
          <a:xfrm>
            <a:off x="3581400" y="40767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sp>
        <p:nvSpPr>
          <p:cNvPr id="7172" name="Text Box 12"/>
          <p:cNvSpPr txBox="1">
            <a:spLocks noChangeArrowheads="1"/>
          </p:cNvSpPr>
          <p:nvPr/>
        </p:nvSpPr>
        <p:spPr bwMode="auto">
          <a:xfrm>
            <a:off x="3359150" y="5027614"/>
            <a:ext cx="1784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Performs work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pays bills</a:t>
            </a:r>
          </a:p>
        </p:txBody>
      </p:sp>
      <p:sp>
        <p:nvSpPr>
          <p:cNvPr id="7173" name="Text Box 17"/>
          <p:cNvSpPr txBox="1">
            <a:spLocks noChangeArrowheads="1"/>
          </p:cNvSpPr>
          <p:nvPr/>
        </p:nvSpPr>
        <p:spPr bwMode="auto">
          <a:xfrm>
            <a:off x="2438400" y="3671888"/>
            <a:ext cx="203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“CONTRACTOR”</a:t>
            </a:r>
          </a:p>
        </p:txBody>
      </p:sp>
      <p:sp>
        <p:nvSpPr>
          <p:cNvPr id="7174" name="AutoShape 20"/>
          <p:cNvSpPr>
            <a:spLocks noChangeArrowheads="1"/>
          </p:cNvSpPr>
          <p:nvPr/>
        </p:nvSpPr>
        <p:spPr bwMode="auto">
          <a:xfrm rot="2926960">
            <a:off x="1866900" y="2247900"/>
            <a:ext cx="2133600" cy="990600"/>
          </a:xfrm>
          <a:prstGeom prst="rightArrow">
            <a:avLst>
              <a:gd name="adj1" fmla="val 50000"/>
              <a:gd name="adj2" fmla="val 5384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YOU ARE HERE</a:t>
            </a:r>
          </a:p>
        </p:txBody>
      </p:sp>
      <p:sp>
        <p:nvSpPr>
          <p:cNvPr id="7175" name="Rectangle 2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Elements of “Surety”</a:t>
            </a:r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5372100" y="16002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OBLIGEE</a:t>
            </a:r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3581400" y="40767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6686550" y="1600200"/>
            <a:ext cx="11620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Requires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the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bond</a:t>
            </a: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3359150" y="5027614"/>
            <a:ext cx="1784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Performs work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pays bills</a:t>
            </a:r>
          </a:p>
        </p:txBody>
      </p:sp>
      <p:sp>
        <p:nvSpPr>
          <p:cNvPr id="8199" name="Line 9"/>
          <p:cNvSpPr>
            <a:spLocks noChangeShapeType="1"/>
          </p:cNvSpPr>
          <p:nvPr/>
        </p:nvSpPr>
        <p:spPr bwMode="auto">
          <a:xfrm flipV="1">
            <a:off x="4495800" y="2514600"/>
            <a:ext cx="1143000" cy="15240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0" name="Text Box 12"/>
          <p:cNvSpPr txBox="1">
            <a:spLocks noChangeArrowheads="1"/>
          </p:cNvSpPr>
          <p:nvPr/>
        </p:nvSpPr>
        <p:spPr bwMode="auto">
          <a:xfrm>
            <a:off x="3752850" y="1233488"/>
            <a:ext cx="5340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“OWNER or CONTRACTOR” (that you work for)</a:t>
            </a:r>
          </a:p>
        </p:txBody>
      </p:sp>
      <p:sp>
        <p:nvSpPr>
          <p:cNvPr id="8201" name="Text Box 13"/>
          <p:cNvSpPr txBox="1">
            <a:spLocks noChangeArrowheads="1"/>
          </p:cNvSpPr>
          <p:nvPr/>
        </p:nvSpPr>
        <p:spPr bwMode="auto">
          <a:xfrm>
            <a:off x="2438400" y="3671888"/>
            <a:ext cx="203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“CONTRACTOR”</a:t>
            </a:r>
          </a:p>
        </p:txBody>
      </p:sp>
      <p:sp>
        <p:nvSpPr>
          <p:cNvPr id="8202" name="AutoShape 16"/>
          <p:cNvSpPr>
            <a:spLocks noChangeArrowheads="1"/>
          </p:cNvSpPr>
          <p:nvPr/>
        </p:nvSpPr>
        <p:spPr bwMode="auto">
          <a:xfrm rot="2926960">
            <a:off x="1866900" y="2247900"/>
            <a:ext cx="2133600" cy="990600"/>
          </a:xfrm>
          <a:prstGeom prst="rightArrow">
            <a:avLst>
              <a:gd name="adj1" fmla="val 50000"/>
              <a:gd name="adj2" fmla="val 5384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YOU ARE HERE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Common Elements of “Surety”</a:t>
            </a:r>
          </a:p>
        </p:txBody>
      </p:sp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5372100" y="16002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OBLIGEE</a:t>
            </a:r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581400" y="40767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Principal</a:t>
            </a:r>
          </a:p>
        </p:txBody>
      </p: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7162800" y="4076700"/>
            <a:ext cx="1371600" cy="9144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SURETY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686550" y="1600200"/>
            <a:ext cx="11620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Requires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the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bond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7086600" y="4953001"/>
            <a:ext cx="1581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Guarantees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Performance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Payment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359150" y="5027614"/>
            <a:ext cx="1784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Performs work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pays bills</a:t>
            </a: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4495800" y="2514600"/>
            <a:ext cx="1143000" cy="15240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5029200" y="4495800"/>
            <a:ext cx="2057400" cy="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6553200" y="2514600"/>
            <a:ext cx="990600" cy="1447800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28" name="Text Box 13"/>
          <p:cNvSpPr txBox="1">
            <a:spLocks noChangeArrowheads="1"/>
          </p:cNvSpPr>
          <p:nvPr/>
        </p:nvSpPr>
        <p:spPr bwMode="auto">
          <a:xfrm>
            <a:off x="2438400" y="3671888"/>
            <a:ext cx="203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“CONTRACTOR”</a:t>
            </a:r>
          </a:p>
        </p:txBody>
      </p:sp>
      <p:sp>
        <p:nvSpPr>
          <p:cNvPr id="9229" name="AutoShape 16"/>
          <p:cNvSpPr>
            <a:spLocks noChangeArrowheads="1"/>
          </p:cNvSpPr>
          <p:nvPr/>
        </p:nvSpPr>
        <p:spPr bwMode="auto">
          <a:xfrm rot="2926960">
            <a:off x="1866900" y="2247900"/>
            <a:ext cx="2133600" cy="990600"/>
          </a:xfrm>
          <a:prstGeom prst="rightArrow">
            <a:avLst>
              <a:gd name="adj1" fmla="val 50000"/>
              <a:gd name="adj2" fmla="val 5384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YOU ARE HERE</a:t>
            </a:r>
          </a:p>
        </p:txBody>
      </p:sp>
      <p:sp>
        <p:nvSpPr>
          <p:cNvPr id="9230" name="Text Box 17"/>
          <p:cNvSpPr txBox="1">
            <a:spLocks noChangeArrowheads="1"/>
          </p:cNvSpPr>
          <p:nvPr/>
        </p:nvSpPr>
        <p:spPr bwMode="auto">
          <a:xfrm>
            <a:off x="7696200" y="3671888"/>
            <a:ext cx="2317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“BOND COMPANY”</a:t>
            </a:r>
          </a:p>
        </p:txBody>
      </p:sp>
      <p:sp>
        <p:nvSpPr>
          <p:cNvPr id="9231" name="Text Box 19"/>
          <p:cNvSpPr txBox="1">
            <a:spLocks noChangeArrowheads="1"/>
          </p:cNvSpPr>
          <p:nvPr/>
        </p:nvSpPr>
        <p:spPr bwMode="auto">
          <a:xfrm>
            <a:off x="3752850" y="1233488"/>
            <a:ext cx="5340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“OWNER or CONTRACTOR” (that you work for)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1975</Words>
  <Application>Microsoft Office PowerPoint</Application>
  <PresentationFormat>Custom</PresentationFormat>
  <Paragraphs>480</Paragraphs>
  <Slides>45</Slides>
  <Notes>24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Facet</vt:lpstr>
      <vt:lpstr>Worksheet</vt:lpstr>
      <vt:lpstr>CFMA Rocky Mountain</vt:lpstr>
      <vt:lpstr>Understanding Bond Underwriting Methodologies:</vt:lpstr>
      <vt:lpstr>A background story… NASBP – Surety School – Level 2</vt:lpstr>
      <vt:lpstr>Sources of Actuarial Data  in Insurance</vt:lpstr>
      <vt:lpstr>Sources of Actuarial Science  in Bonding</vt:lpstr>
      <vt:lpstr>My Surety Underwriters will Disagree…</vt:lpstr>
      <vt:lpstr>Common Elements of “Surety”</vt:lpstr>
      <vt:lpstr>Common Elements of “Surety”</vt:lpstr>
      <vt:lpstr>Common Elements of “Surety”</vt:lpstr>
      <vt:lpstr>Common Elements of “Surety”</vt:lpstr>
      <vt:lpstr>Common Elements of “Surety”</vt:lpstr>
      <vt:lpstr>Common Elements of “Surety”</vt:lpstr>
      <vt:lpstr>General Indemnity Agreement</vt:lpstr>
      <vt:lpstr>The “Stated” Method of Underwriting…</vt:lpstr>
      <vt:lpstr>Bond Premium – Why There’s No Impetus for Actuarial Analysis</vt:lpstr>
      <vt:lpstr>What’s in a Rate?</vt:lpstr>
      <vt:lpstr>Making Rates, Insurance and Bonds</vt:lpstr>
      <vt:lpstr>Mysterious, but Understandable…</vt:lpstr>
      <vt:lpstr>Slide 19</vt:lpstr>
      <vt:lpstr>Underwriting Funnel</vt:lpstr>
      <vt:lpstr>Common to All Models</vt:lpstr>
      <vt:lpstr>Not Just a Funnel, but Funnel’s…</vt:lpstr>
      <vt:lpstr>Why does a CFM Care About This?</vt:lpstr>
      <vt:lpstr>Four Primary Underwriting Methodologies (Funnels)</vt:lpstr>
      <vt:lpstr>Back to the Underwriting Funnel</vt:lpstr>
      <vt:lpstr>Equity (Net Worth) Underwriters</vt:lpstr>
      <vt:lpstr>Math Practice – NET WORTH</vt:lpstr>
      <vt:lpstr>Math Practice – BACKLOG</vt:lpstr>
      <vt:lpstr>A Story…A Big Bag of Cash</vt:lpstr>
      <vt:lpstr>Working Capital Underwriting</vt:lpstr>
      <vt:lpstr>Math Practice – Working Capital</vt:lpstr>
      <vt:lpstr>Math Practice – BACKLOG</vt:lpstr>
      <vt:lpstr>A Story…Developer Risk Aversion</vt:lpstr>
      <vt:lpstr>Hybrid Underwriters</vt:lpstr>
      <vt:lpstr>Ratio Driven Underwriting  (offshoot of hybrid underwriting)</vt:lpstr>
      <vt:lpstr>A Story…to Goodwill or not to Goodwill</vt:lpstr>
      <vt:lpstr>What about Tough Cases?</vt:lpstr>
      <vt:lpstr>How do I get Bigger-More Bonds?</vt:lpstr>
      <vt:lpstr>Be Properly Capitalized</vt:lpstr>
      <vt:lpstr>Make (and Report) Profit!</vt:lpstr>
      <vt:lpstr>Bonding vs. Taxes</vt:lpstr>
      <vt:lpstr>Retain, retain, retain…</vt:lpstr>
      <vt:lpstr>Slide 43</vt:lpstr>
      <vt:lpstr>Your Presenter</vt:lpstr>
      <vt:lpstr>CPE Code Word – “football”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CFMA Rocky Mountain</dc:title>
  <dc:creator>Chris Rea</dc:creator>
  <cp:lastModifiedBy>Jeremiah Wolcott</cp:lastModifiedBy>
  <cp:revision>11</cp:revision>
  <dcterms:created xsi:type="dcterms:W3CDTF">2018-09-16T21:23:06Z</dcterms:created>
  <dcterms:modified xsi:type="dcterms:W3CDTF">2018-09-20T06:43:11Z</dcterms:modified>
</cp:coreProperties>
</file>