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webextensions/taskpanes.xml" ContentType="application/vnd.ms-office.webextensiontaskpan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75" r:id="rId3"/>
  </p:sldMasterIdLst>
  <p:notesMasterIdLst>
    <p:notesMasterId r:id="rId41"/>
  </p:notesMasterIdLst>
  <p:handoutMasterIdLst>
    <p:handoutMasterId r:id="rId42"/>
  </p:handoutMasterIdLst>
  <p:sldIdLst>
    <p:sldId id="349" r:id="rId4"/>
    <p:sldId id="298" r:id="rId5"/>
    <p:sldId id="313" r:id="rId6"/>
    <p:sldId id="297" r:id="rId7"/>
    <p:sldId id="344" r:id="rId8"/>
    <p:sldId id="305" r:id="rId9"/>
    <p:sldId id="304" r:id="rId10"/>
    <p:sldId id="346" r:id="rId11"/>
    <p:sldId id="345" r:id="rId12"/>
    <p:sldId id="329" r:id="rId13"/>
    <p:sldId id="301" r:id="rId14"/>
    <p:sldId id="328" r:id="rId15"/>
    <p:sldId id="323" r:id="rId16"/>
    <p:sldId id="342" r:id="rId17"/>
    <p:sldId id="327" r:id="rId18"/>
    <p:sldId id="325" r:id="rId19"/>
    <p:sldId id="341" r:id="rId20"/>
    <p:sldId id="330" r:id="rId21"/>
    <p:sldId id="302" r:id="rId22"/>
    <p:sldId id="322" r:id="rId23"/>
    <p:sldId id="335" r:id="rId24"/>
    <p:sldId id="318" r:id="rId25"/>
    <p:sldId id="340" r:id="rId26"/>
    <p:sldId id="307" r:id="rId27"/>
    <p:sldId id="321" r:id="rId28"/>
    <p:sldId id="338" r:id="rId29"/>
    <p:sldId id="331" r:id="rId30"/>
    <p:sldId id="316" r:id="rId31"/>
    <p:sldId id="336" r:id="rId32"/>
    <p:sldId id="317" r:id="rId33"/>
    <p:sldId id="306" r:id="rId34"/>
    <p:sldId id="314" r:id="rId35"/>
    <p:sldId id="348" r:id="rId36"/>
    <p:sldId id="347" r:id="rId37"/>
    <p:sldId id="310" r:id="rId38"/>
    <p:sldId id="334" r:id="rId39"/>
    <p:sldId id="350" r:id="rId40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3554" autoAdjust="0"/>
  </p:normalViewPr>
  <p:slideViewPr>
    <p:cSldViewPr snapToGrid="0">
      <p:cViewPr varScale="1">
        <p:scale>
          <a:sx n="68" d="100"/>
          <a:sy n="68" d="100"/>
        </p:scale>
        <p:origin x="-79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300506AC-9829-4687-B0E8-273BE02E4AD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CD422C6-1706-4897-AD53-A2686350C9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ABC35055-9D3F-4EDF-82B0-DDFA8680E31F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28D03CE-7F01-4932-950D-E33D4774A2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D129BF1-02C6-4AF2-82E3-203BAA7ABB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8DBED5D-CE71-4573-B74B-1954FB70DB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7356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A535BA5A-2B4D-42C0-9A69-00ACCFA144E3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A4F53CD3-3F56-4A98-8177-FD19DE5ACE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7285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LT Plan, Affects ability to attract employees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53CD3-3F56-4A98-8177-FD19DE5ACE0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8409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88CA2A-018B-4FBA-8B6D-D466CA7186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5C874A7-097C-459B-869E-C376F4B914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C7A6EA-8AB0-4331-9BC6-1CFF27B01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DA91E5-1E21-4EED-8B45-6F2FDE2EF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92C5449-15CC-4541-B5C7-15F7954FC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530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271113-F24B-451F-9E3B-5FBE3BDA1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669AA0D-CD92-4EEE-A48B-55AF22DE6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C042D80-0084-41DC-B0F8-FA0654BB6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5DEE9A-8C87-4310-9F4A-E0D43F53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6BA906-413F-44BB-9EE2-DC5B7D890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522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E214B11-C28F-4639-B941-50D94B6C26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D763ED6-CF3A-42DC-A9B8-67DD3A3AA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B8894B-FA5C-41F0-B0D4-4D7C46423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DA0264-A07B-4681-9FC9-489AC966F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2683D5-01F0-41E2-B738-4313C5906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4589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94539" y="201304"/>
            <a:ext cx="7582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dirty="0">
              <a:solidFill>
                <a:srgbClr val="40458C"/>
              </a:solidFill>
            </a:endParaRPr>
          </a:p>
          <a:p>
            <a:pPr algn="ctr"/>
            <a:fld id="{A1F5F5FA-1473-4B77-ABFB-1863C041AEFD}" type="slidenum">
              <a:rPr lang="en-US" smtClean="0">
                <a:solidFill>
                  <a:srgbClr val="40458C"/>
                </a:solidFill>
              </a:rPr>
              <a:pPr algn="ctr"/>
              <a:t>‹#›</a:t>
            </a:fld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8281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94539" y="201304"/>
            <a:ext cx="7582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dirty="0">
              <a:solidFill>
                <a:srgbClr val="40458C"/>
              </a:solidFill>
            </a:endParaRPr>
          </a:p>
          <a:p>
            <a:pPr algn="ctr"/>
            <a:fld id="{A1F5F5FA-1473-4B77-ABFB-1863C041AEFD}" type="slidenum">
              <a:rPr lang="en-US" smtClean="0">
                <a:solidFill>
                  <a:srgbClr val="40458C"/>
                </a:solidFill>
              </a:rPr>
              <a:pPr algn="ctr"/>
              <a:t>‹#›</a:t>
            </a:fld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5654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1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3048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17600" y="19050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0" y="19050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71" y="6405550"/>
            <a:ext cx="977524" cy="274320"/>
          </a:xfrm>
          <a:prstGeom prst="rect">
            <a:avLst/>
          </a:prstGeom>
          <a:noFill/>
        </p:spPr>
      </p:pic>
      <p:sp>
        <p:nvSpPr>
          <p:cNvPr id="9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94539" y="201304"/>
            <a:ext cx="7582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sz="1000" dirty="0">
              <a:solidFill>
                <a:srgbClr val="40458C"/>
              </a:solidFill>
            </a:endParaRPr>
          </a:p>
          <a:p>
            <a:pPr algn="ctr"/>
            <a:endParaRPr lang="en-US" dirty="0">
              <a:solidFill>
                <a:srgbClr val="40458C"/>
              </a:solidFill>
            </a:endParaRPr>
          </a:p>
          <a:p>
            <a:pPr algn="ctr"/>
            <a:fld id="{A1F5F5FA-1473-4B77-ABFB-1863C041AEFD}" type="slidenum">
              <a:rPr lang="en-US" smtClean="0">
                <a:solidFill>
                  <a:srgbClr val="40458C"/>
                </a:solidFill>
              </a:rPr>
              <a:pPr algn="ctr"/>
              <a:t>‹#›</a:t>
            </a:fld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6401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000"/>
            </a:lvl1pPr>
          </a:lstStyle>
          <a:p>
            <a:endParaRPr lang="en-US">
              <a:solidFill>
                <a:srgbClr val="40458C"/>
              </a:solidFill>
            </a:endParaRPr>
          </a:p>
          <a:p>
            <a:endParaRPr lang="en-US">
              <a:solidFill>
                <a:srgbClr val="40458C"/>
              </a:solidFill>
            </a:endParaRPr>
          </a:p>
          <a:p>
            <a:endParaRPr lang="en-US">
              <a:solidFill>
                <a:srgbClr val="40458C"/>
              </a:solidFill>
            </a:endParaRPr>
          </a:p>
          <a:p>
            <a:endParaRPr lang="en-US">
              <a:solidFill>
                <a:srgbClr val="40458C"/>
              </a:solidFill>
            </a:endParaRPr>
          </a:p>
          <a:p>
            <a:endParaRPr lang="en-US">
              <a:solidFill>
                <a:srgbClr val="40458C"/>
              </a:solidFill>
            </a:endParaRPr>
          </a:p>
          <a:p>
            <a:fld id="{1FCB8D78-761B-450E-AF8C-7D02EF450E29}" type="slidenum">
              <a:rPr lang="en-US">
                <a:solidFill>
                  <a:srgbClr val="40458C"/>
                </a:solidFill>
              </a:rPr>
              <a:pPr/>
              <a:t>‹#›</a:t>
            </a:fld>
            <a:endParaRPr lang="en-US">
              <a:solidFill>
                <a:srgbClr val="40458C"/>
              </a:solidFill>
            </a:endParaRPr>
          </a:p>
          <a:p>
            <a:endParaRPr lang="en-US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7168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40458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31500" y="-47625"/>
            <a:ext cx="2540000" cy="457200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fld id="{ECB42ADC-B396-487E-998C-77BCB7CF77BD}" type="slidenum">
              <a:rPr lang="en-US" smtClean="0">
                <a:solidFill>
                  <a:srgbClr val="40458C"/>
                </a:solidFill>
              </a:rPr>
              <a:pPr/>
              <a:t>‹#›</a:t>
            </a:fld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  <a:p>
            <a:endParaRPr lang="en-US" dirty="0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3432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: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3733799"/>
          </a:xfrm>
          <a:prstGeom prst="rect">
            <a:avLst/>
          </a:prstGeo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742950" indent="-285750"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143000" indent="-228600"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26" name="Picture 2" descr="Z:\Brubacher Excavating Inc\3961 What We Discovered About Brubacher Presentation\Source\Images\Horizontal Divider.t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" y="762000"/>
            <a:ext cx="109728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9532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87396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24" y="904874"/>
            <a:ext cx="10391775" cy="982664"/>
          </a:xfrm>
        </p:spPr>
        <p:txBody>
          <a:bodyPr lIns="0" tIns="0" rIns="0" bIns="0" anchor="t">
            <a:noAutofit/>
          </a:bodyPr>
          <a:lstStyle>
            <a:lvl1pPr>
              <a:defRPr sz="3600">
                <a:solidFill>
                  <a:schemeClr val="bg1"/>
                </a:solidFill>
                <a:latin typeface="Gotham Medium" panose="0200060403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2023" y="2057400"/>
            <a:ext cx="10391776" cy="4119563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>
                <a:solidFill>
                  <a:schemeClr val="bg1"/>
                </a:solidFill>
                <a:latin typeface="Gotham Book" panose="02000604040000020004" pitchFamily="50" charset="0"/>
              </a:defRPr>
            </a:lvl1pPr>
            <a:lvl2pPr marL="685800" indent="-228600">
              <a:buClr>
                <a:schemeClr val="bg1"/>
              </a:buClr>
              <a:buSzPct val="130000"/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  <a:latin typeface="Gotham Book" panose="02000604040000020004" pitchFamily="50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2024" y="6356350"/>
            <a:ext cx="2619376" cy="365125"/>
          </a:xfrm>
        </p:spPr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6665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6552A2-C6E0-4454-A002-430763665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6D36501-8DAF-4D8F-BA92-3EE8E9562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06585FB-1F78-4E45-B916-89E9C42B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6150E6-5D3F-498A-AD17-710D7B79C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96F70A-94BC-4F33-A6A7-B06AA1FBA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52060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14924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727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897354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7910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69380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67066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3362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08039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4515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C92F3D-DB28-4144-95A3-081C5614C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DF98779-406F-47AC-B2BB-8AE901242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4083DD-EC29-4865-85BF-FB350D83B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BF6A117-9417-4541-BC98-A1C5D96DB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E0F5BAB-A2DF-4A62-985B-FB5286F40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91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D53081-9095-4060-B2AA-3D204B776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47DB9A-9EBC-4403-929A-53A27D4D98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EB57D00-DFB2-4449-BE36-50BF32CD8D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9FC8F2D-80E5-404B-9CE6-8E5703506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3BCFFF4-951B-4BC5-849A-78186A0C2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742F16-4468-4ED8-A106-501B344F1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4963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772C50-0D0A-4ED7-AC2D-B7997DAC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E1D4D4-22BA-41F3-B5DA-6D37B4D27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D59722D-DEF4-4E84-A5EC-359876665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AF73831-26E2-4E11-9C22-AD5B7D5EE2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F12A2C3-66AA-4243-A1EC-A12621572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43D5210-8DC8-460A-8EDF-E9BEBED2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BCD0225-10C0-4ECC-86A8-F93811026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CE2419E4-A9F3-4023-87ED-C93F734F9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2162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AE0524-5C32-44A1-81BE-D4D2DF198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C585CF4-A631-4858-9618-BA4760C23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BCC73E9-A908-4057-9285-E1878D2EB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7C2C002-ECE6-49E4-98EC-08042545B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337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1920825-C062-4E6B-BA24-456426171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1E731DE-9C80-4D37-8428-5DC5375A7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35399F6-0335-4D8C-A258-C5AB3787B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4784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7E9E19-FC4E-4E17-A851-38B01E541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18DBD5-5076-4879-9B0E-50EBB8974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3F83FF0-008C-46E5-B609-2C10E23E4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518C9B2-F61E-4B7B-92AD-C316947A3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C09A9F8-FF7D-4F2B-B034-811F21A18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66163CA-B082-483B-9A7C-36ABC9086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062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76B8B5-EF58-4665-92EA-7C8DB3C60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973D5EF-ACCD-4024-9425-D84A244EE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5F27124-D683-40ED-892A-C0DADE5F0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5B1582D-82A9-4DFF-8E77-3EC78DA23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6E908D8-674B-4D05-8118-5A821868E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D5CC51-AF38-439E-94F1-1BAC377D2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1042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516FD7F-3F0D-4930-8DFB-7A869CD8F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13AC190-8F97-450E-AE4B-970C91263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EE49E5-2F7E-4BEB-8F1F-8DC708C844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BE509-202D-4C9E-B896-BD6C5CC47885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A5E2288-9BF2-46EF-965F-D59EA6653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D4CC88-C660-4615-8C18-BC4D31685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1F3C0-FC5F-496E-A2FA-9B40DEFCE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0096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5760" cy="4320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3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4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</p:grpSp>
          <p:grpSp>
            <p:nvGrpSpPr>
              <p:cNvPr id="1051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3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4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5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6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7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8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59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0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1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2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3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4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5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6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7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8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69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0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1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2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3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4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5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6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7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8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79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  <p:sp>
              <p:nvSpPr>
                <p:cNvPr id="1080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400">
                    <a:solidFill>
                      <a:srgbClr val="40458C"/>
                    </a:solidFill>
                  </a:endParaRPr>
                </a:p>
              </p:txBody>
            </p:sp>
          </p:grpSp>
        </p:grpSp>
        <p:sp>
          <p:nvSpPr>
            <p:cNvPr id="1081" name="Rectangle 57" descr="60%"/>
            <p:cNvSpPr>
              <a:spLocks noChangeArrowheads="1"/>
            </p:cNvSpPr>
            <p:nvPr/>
          </p:nvSpPr>
          <p:spPr bwMode="ltGray">
            <a:xfrm>
              <a:off x="2112" y="19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40458C"/>
                  </a:solidFill>
                </a:rPr>
                <a:t>© CEMPCentral Inc.     </a:t>
              </a:r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40458C"/>
                </a:solidFill>
              </a:endParaRPr>
            </a:p>
          </p:txBody>
        </p:sp>
      </p:grpSp>
      <p:sp>
        <p:nvSpPr>
          <p:cNvPr id="1087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228600"/>
            <a:ext cx="10363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88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0" y="15240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89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40458C"/>
              </a:solidFill>
            </a:endParaRPr>
          </a:p>
        </p:txBody>
      </p:sp>
      <p:sp>
        <p:nvSpPr>
          <p:cNvPr id="1090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40458C"/>
              </a:solidFill>
            </a:endParaRPr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94539" y="201304"/>
            <a:ext cx="75820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40458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40458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40458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40458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40458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A1F5F5FA-1473-4B77-ABFB-1863C041AEFD}" type="slidenum">
              <a:rPr lang="en-US" smtClean="0">
                <a:solidFill>
                  <a:srgbClr val="40458C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40458C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40458C"/>
              </a:solidFill>
            </a:endParaRP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71" y="6405550"/>
            <a:ext cx="977524" cy="274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5478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3200" b="1">
          <a:solidFill>
            <a:srgbClr val="24535C"/>
          </a:solidFill>
          <a:latin typeface="Times New Roman" pitchFamily="18" charset="0"/>
          <a:ea typeface="+mj-ea"/>
          <a:cs typeface="Times New Roman" pitchFamily="18" charset="0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24535C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3200">
          <a:solidFill>
            <a:srgbClr val="24535C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800">
          <a:solidFill>
            <a:srgbClr val="24535C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400">
          <a:solidFill>
            <a:srgbClr val="24535C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" charset="2"/>
        <a:buChar char="§"/>
        <a:defRPr sz="2000">
          <a:solidFill>
            <a:srgbClr val="2453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9DEF4-DCF3-4A1B-A091-B781DD93C43B}" type="datetimeFigureOut">
              <a:rPr lang="en-US" smtClean="0"/>
              <a:pPr/>
              <a:t>9/20/2018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74518-C2BD-4A3D-BC86-323711B76D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588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xmlns:lc="http://schemas.openxmlformats.org/drawingml/2006/lockedCanvas" id="{5CB6F86B-2627-4D94-96B8-477995654B23}"/>
              </a:ext>
            </a:extLst>
          </p:cNvPr>
          <p:cNvSpPr>
            <a:spLocks noGrp="1"/>
          </p:cNvSpPr>
          <p:nvPr/>
        </p:nvSpPr>
        <p:spPr>
          <a:xfrm>
            <a:off x="1768637" y="234044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rPr>
              <a:t>CFMA Rocky Mountain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xmlns:lc="http://schemas.openxmlformats.org/drawingml/2006/lockedCanvas" id="{E4F1E042-BC39-4E3C-BF08-F43813BE7E84}"/>
              </a:ext>
            </a:extLst>
          </p:cNvPr>
          <p:cNvSpPr>
            <a:spLocks noGrp="1"/>
          </p:cNvSpPr>
          <p:nvPr/>
        </p:nvSpPr>
        <p:spPr>
          <a:xfrm>
            <a:off x="7856463" y="5527058"/>
            <a:ext cx="3790938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tx1"/>
                </a:solidFill>
              </a:rPr>
              <a:t>Wi-Fi Network Login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Network Name: </a:t>
            </a:r>
            <a:r>
              <a:rPr lang="en-US" dirty="0" err="1">
                <a:solidFill>
                  <a:schemeClr val="tx1"/>
                </a:solidFill>
              </a:rPr>
              <a:t>Ritz_Carlton</a:t>
            </a:r>
            <a:r>
              <a:rPr lang="en-US" dirty="0">
                <a:solidFill>
                  <a:schemeClr val="tx1"/>
                </a:solidFill>
              </a:rPr>
              <a:t> Conference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Password: B2WSoftware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xmlns:lc="http://schemas.openxmlformats.org/drawingml/2006/lockedCanvas" id="{F670EE50-500C-463F-9CAF-2FDC753D7822}"/>
              </a:ext>
            </a:extLst>
          </p:cNvPr>
          <p:cNvSpPr txBox="1"/>
          <p:nvPr/>
        </p:nvSpPr>
        <p:spPr>
          <a:xfrm>
            <a:off x="3447747" y="1715710"/>
            <a:ext cx="440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Principle Sponsors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xmlns:lc="http://schemas.openxmlformats.org/drawingml/2006/lockedCanvas" id="{23C54068-86AB-4463-8140-4F9D02790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661504" y="4259090"/>
            <a:ext cx="1981200" cy="1267968"/>
          </a:xfrm>
          <a:prstGeom prst="rect">
            <a:avLst/>
          </a:prstGeom>
        </p:spPr>
      </p:pic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="" xmlns:a16="http://schemas.microsoft.com/office/drawing/2014/main" xmlns:lc="http://schemas.openxmlformats.org/drawingml/2006/lockedCanvas" id="{8D95B9C2-6378-4F0E-BF09-A029AA31B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3326660" y="2441731"/>
            <a:ext cx="4650888" cy="14606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xmlns:lc="http://schemas.openxmlformats.org/drawingml/2006/lockedCanvas" id="{2C0C429D-DF59-4B7D-A3DC-A50568BE8EE6}"/>
              </a:ext>
            </a:extLst>
          </p:cNvPr>
          <p:cNvSpPr txBox="1"/>
          <p:nvPr/>
        </p:nvSpPr>
        <p:spPr>
          <a:xfrm>
            <a:off x="544599" y="5906710"/>
            <a:ext cx="23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#CFMARM2018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136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CFO Strategic Focus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555750"/>
            <a:ext cx="635773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4400" dirty="0"/>
              <a:t>Information</a:t>
            </a:r>
          </a:p>
          <a:p>
            <a:endParaRPr lang="en-US" sz="4400" dirty="0"/>
          </a:p>
          <a:p>
            <a:r>
              <a:rPr lang="en-US" sz="4400" dirty="0"/>
              <a:t>Planning</a:t>
            </a:r>
          </a:p>
          <a:p>
            <a:endParaRPr lang="en-US" sz="4400" dirty="0"/>
          </a:p>
          <a:p>
            <a:r>
              <a:rPr lang="en-US" sz="4400" dirty="0"/>
              <a:t>Execution</a:t>
            </a:r>
          </a:p>
          <a:p>
            <a:endParaRPr lang="en-US" sz="4400" dirty="0"/>
          </a:p>
          <a:p>
            <a:r>
              <a:rPr lang="en-US" sz="4400" dirty="0"/>
              <a:t>Risk Management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0F82B6C-6A85-43C4-87A2-C3EC1B133DE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34539" y="1957419"/>
            <a:ext cx="3737113" cy="27008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1758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965" y="46037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                  </a:t>
            </a:r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965" y="141085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           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Image result for plane crash in trees">
            <a:extLst>
              <a:ext uri="{FF2B5EF4-FFF2-40B4-BE49-F238E27FC236}">
                <a16:creationId xmlns="" xmlns:a16="http://schemas.microsoft.com/office/drawing/2014/main" id="{77970F8C-E264-4B3D-ACD1-3A05FF45DA5D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371600"/>
            <a:ext cx="6934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07380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10" y="40743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Key 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27" y="1702143"/>
            <a:ext cx="11661746" cy="4925686"/>
          </a:xfrm>
        </p:spPr>
        <p:txBody>
          <a:bodyPr>
            <a:normAutofit/>
          </a:bodyPr>
          <a:lstStyle/>
          <a:p>
            <a:r>
              <a:rPr lang="en-US" sz="4400" dirty="0"/>
              <a:t>Historical “Job Profit” Analysis</a:t>
            </a:r>
          </a:p>
          <a:p>
            <a:endParaRPr lang="en-US" sz="4400" dirty="0"/>
          </a:p>
          <a:p>
            <a:r>
              <a:rPr lang="en-US" sz="4400" dirty="0"/>
              <a:t>Job Profit = Contract Value – Direct Job Cost</a:t>
            </a:r>
          </a:p>
          <a:p>
            <a:endParaRPr lang="en-US" sz="4400" dirty="0"/>
          </a:p>
          <a:p>
            <a:r>
              <a:rPr lang="en-US" sz="4400" dirty="0"/>
              <a:t>The Single Most Important Job Profit Metric</a:t>
            </a:r>
          </a:p>
          <a:p>
            <a:endParaRPr lang="en-US" sz="4400" dirty="0"/>
          </a:p>
          <a:p>
            <a:endParaRPr lang="en-US" sz="40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416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7840"/>
            <a:ext cx="10515600" cy="743967"/>
          </a:xfrm>
        </p:spPr>
        <p:txBody>
          <a:bodyPr>
            <a:normAutofit fontScale="90000"/>
          </a:bodyPr>
          <a:lstStyle/>
          <a:p>
            <a:pPr lvl="0">
              <a:spcBef>
                <a:spcPts val="1000"/>
              </a:spcBef>
            </a:pPr>
            <a:r>
              <a:rPr lang="en-US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Strategic Information &gt; “Job Profit” Analysis by:</a:t>
            </a:r>
            <a:r>
              <a:rPr lang="en-US" sz="4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en-US" sz="4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en-US" b="1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4750" y="966157"/>
            <a:ext cx="6662500" cy="4925686"/>
          </a:xfrm>
        </p:spPr>
        <p:txBody>
          <a:bodyPr>
            <a:normAutofit/>
          </a:bodyPr>
          <a:lstStyle/>
          <a:p>
            <a:pPr lvl="1"/>
            <a:r>
              <a:rPr lang="en-US" sz="3200" dirty="0"/>
              <a:t>Operating Profit Centers</a:t>
            </a:r>
          </a:p>
          <a:p>
            <a:pPr lvl="1"/>
            <a:r>
              <a:rPr lang="en-US" sz="3200" dirty="0"/>
              <a:t>Lines of Business</a:t>
            </a:r>
          </a:p>
          <a:p>
            <a:pPr lvl="2"/>
            <a:r>
              <a:rPr lang="en-US" sz="3200" dirty="0"/>
              <a:t>Customer Type</a:t>
            </a:r>
          </a:p>
          <a:p>
            <a:pPr lvl="2"/>
            <a:r>
              <a:rPr lang="en-US" sz="3200" dirty="0"/>
              <a:t>End Product</a:t>
            </a:r>
          </a:p>
          <a:p>
            <a:pPr lvl="2"/>
            <a:r>
              <a:rPr lang="en-US" sz="3200" dirty="0"/>
              <a:t>Construction Activity</a:t>
            </a:r>
          </a:p>
          <a:p>
            <a:pPr lvl="1"/>
            <a:r>
              <a:rPr lang="en-US" sz="3200" dirty="0"/>
              <a:t>Geography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678330-1AB1-4355-9BA8-3F8CFF56972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502136"/>
            <a:ext cx="2633700" cy="1495605"/>
          </a:xfrm>
          <a:prstGeom prst="rect">
            <a:avLst/>
          </a:prstGeom>
        </p:spPr>
      </p:pic>
      <p:pic>
        <p:nvPicPr>
          <p:cNvPr id="8" name="Content Placeholder 4">
            <a:extLst>
              <a:ext uri="{FF2B5EF4-FFF2-40B4-BE49-F238E27FC236}">
                <a16:creationId xmlns="" xmlns:a16="http://schemas.microsoft.com/office/drawing/2014/main" id="{9AAC085E-835E-411D-98BA-1CA08D1CD33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4624" y="4534755"/>
            <a:ext cx="3086100" cy="1476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1E3CC46-75F2-48C2-A0BA-76FC79B884E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83448" y="4509756"/>
            <a:ext cx="2658086" cy="1480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7366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5" y="1103226"/>
            <a:ext cx="11767929" cy="4925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 Need the single most important Job Profit Metric: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/>
              <a:t> </a:t>
            </a:r>
          </a:p>
          <a:p>
            <a:endParaRPr lang="en-US" sz="44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</p:spTree>
    <p:extLst>
      <p:ext uri="{BB962C8B-B14F-4D97-AF65-F5344CB8AC3E}">
        <p14:creationId xmlns="" xmlns:p14="http://schemas.microsoft.com/office/powerpoint/2010/main" val="3549421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5" y="1103226"/>
            <a:ext cx="11767929" cy="4925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 Need the single most important Job Profit Metric: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/>
              <a:t>       Hint: What is your most scarce resource?</a:t>
            </a:r>
          </a:p>
          <a:p>
            <a:pPr marL="0" indent="0">
              <a:buNone/>
            </a:pPr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28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10735"/>
            <a:ext cx="10515599" cy="4925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  The single most important Job Profit Metric: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b="1" dirty="0">
                <a:solidFill>
                  <a:schemeClr val="accent6"/>
                </a:solidFill>
              </a:rPr>
              <a:t>          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</a:rPr>
              <a:t>Job Profit per Job Cost Labor Hour</a:t>
            </a:r>
          </a:p>
          <a:p>
            <a:endParaRPr lang="en-US" sz="4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4400" dirty="0"/>
              <a:t>                                 </a:t>
            </a:r>
          </a:p>
          <a:p>
            <a:endParaRPr lang="en-US" sz="4400" dirty="0"/>
          </a:p>
          <a:p>
            <a:pPr marL="0" indent="0">
              <a:buNone/>
            </a:pPr>
            <a:r>
              <a:rPr lang="en-US" sz="16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6EDB38E-4A26-4C7C-AB34-F5BBC481C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9105" y="3573578"/>
            <a:ext cx="142576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rrow: Right 1">
            <a:extLst>
              <a:ext uri="{FF2B5EF4-FFF2-40B4-BE49-F238E27FC236}">
                <a16:creationId xmlns="" xmlns:a16="http://schemas.microsoft.com/office/drawing/2014/main" id="{96F14B55-120D-4B19-BB83-35C7C9C87D74}"/>
              </a:ext>
            </a:extLst>
          </p:cNvPr>
          <p:cNvSpPr/>
          <p:nvPr/>
        </p:nvSpPr>
        <p:spPr>
          <a:xfrm>
            <a:off x="5550056" y="432020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#">
            <a:extLst>
              <a:ext uri="{FF2B5EF4-FFF2-40B4-BE49-F238E27FC236}">
                <a16:creationId xmlns="" xmlns:a16="http://schemas.microsoft.com/office/drawing/2014/main" id="{18B2EA77-A6CF-4EEC-90C0-46814094C47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964" y="3729282"/>
            <a:ext cx="1182168" cy="18983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04124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7978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Key 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2811"/>
            <a:ext cx="10121348" cy="4925686"/>
          </a:xfrm>
        </p:spPr>
        <p:txBody>
          <a:bodyPr>
            <a:normAutofit/>
          </a:bodyPr>
          <a:lstStyle/>
          <a:p>
            <a:r>
              <a:rPr lang="en-US" sz="4400" dirty="0"/>
              <a:t>Historical Cost Criteria:</a:t>
            </a:r>
          </a:p>
          <a:p>
            <a:endParaRPr lang="en-US" sz="4400" dirty="0"/>
          </a:p>
          <a:p>
            <a:r>
              <a:rPr lang="en-US" sz="4400" dirty="0"/>
              <a:t>Direct Job Cost Must be “All In”</a:t>
            </a:r>
          </a:p>
          <a:p>
            <a:endParaRPr lang="en-US" sz="4400" dirty="0"/>
          </a:p>
          <a:p>
            <a:r>
              <a:rPr lang="en-US" sz="4400" dirty="0"/>
              <a:t>Direct Job Cost Must be “Pure” </a:t>
            </a:r>
          </a:p>
          <a:p>
            <a:endParaRPr lang="en-US" sz="40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</p:spTree>
    <p:extLst>
      <p:ext uri="{BB962C8B-B14F-4D97-AF65-F5344CB8AC3E}">
        <p14:creationId xmlns="" xmlns:p14="http://schemas.microsoft.com/office/powerpoint/2010/main" val="446701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3226"/>
            <a:ext cx="10121348" cy="4925686"/>
          </a:xfrm>
        </p:spPr>
        <p:txBody>
          <a:bodyPr>
            <a:normAutofit/>
          </a:bodyPr>
          <a:lstStyle/>
          <a:p>
            <a:r>
              <a:rPr lang="en-US" sz="4400" dirty="0"/>
              <a:t>Direct Job Cost should be “All In”</a:t>
            </a:r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AutoShape 4" descr="Image result for pictures of spaghetti">
            <a:extLst>
              <a:ext uri="{FF2B5EF4-FFF2-40B4-BE49-F238E27FC236}">
                <a16:creationId xmlns="" xmlns:a16="http://schemas.microsoft.com/office/drawing/2014/main" id="{55A3842D-AFCA-4463-A800-08599DFE08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38432EB-4FC2-42C9-AFBA-BA012212FB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7279" y="2676939"/>
            <a:ext cx="3817718" cy="24052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A971CCB-A0DE-4CD8-849D-5B8476EE229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9285" y="2676939"/>
            <a:ext cx="5704515" cy="24020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2710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3967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Information: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3226"/>
            <a:ext cx="10121348" cy="4925686"/>
          </a:xfrm>
        </p:spPr>
        <p:txBody>
          <a:bodyPr>
            <a:normAutofit/>
          </a:bodyPr>
          <a:lstStyle/>
          <a:p>
            <a:r>
              <a:rPr lang="en-US" sz="4400" dirty="0"/>
              <a:t>Direct Job Cost should be “Pure” 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4307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Copywrite 2017 Brownett &amp; Associates, LLC</a:t>
            </a:r>
          </a:p>
        </p:txBody>
      </p:sp>
      <p:sp>
        <p:nvSpPr>
          <p:cNvPr id="2" name="AutoShape 4" descr="Image result for pictures of spaghetti">
            <a:extLst>
              <a:ext uri="{FF2B5EF4-FFF2-40B4-BE49-F238E27FC236}">
                <a16:creationId xmlns="" xmlns:a16="http://schemas.microsoft.com/office/drawing/2014/main" id="{55A3842D-AFCA-4463-A800-08599DFE08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Spaghetti on White Plate">
            <a:extLst>
              <a:ext uri="{FF2B5EF4-FFF2-40B4-BE49-F238E27FC236}">
                <a16:creationId xmlns="" xmlns:a16="http://schemas.microsoft.com/office/drawing/2014/main" id="{A15F8DAC-6FB8-42FA-9DDA-46F110B7D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086" y="2186195"/>
            <a:ext cx="4981575" cy="3333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377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AB9B93E-0B96-45A1-9D96-979B6B1F8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26" y="-759446"/>
            <a:ext cx="11873948" cy="2387600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+mn-lt"/>
              </a:rPr>
              <a:t>What should a Construction CFO really be Doing?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2382" y="6274190"/>
            <a:ext cx="9668067" cy="435173"/>
          </a:xfrm>
        </p:spPr>
        <p:txBody>
          <a:bodyPr>
            <a:normAutofit/>
          </a:bodyPr>
          <a:lstStyle/>
          <a:p>
            <a:r>
              <a:rPr lang="en-US" sz="1600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sz="1600" dirty="0"/>
              <a:t>  2017 Brownett &amp; Associates, LLC                                                                                                                 Sponsored by: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5AB8646-0048-4657-8DC5-3DE182947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236672"/>
            <a:ext cx="426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C03BFB1-4204-42D2-80E7-9075301EA43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54323" y="5785762"/>
            <a:ext cx="1152525" cy="892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55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8310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4400" dirty="0"/>
              <a:t>Not in Writing</a:t>
            </a:r>
          </a:p>
          <a:p>
            <a:endParaRPr lang="en-US" sz="4400" dirty="0"/>
          </a:p>
          <a:p>
            <a:r>
              <a:rPr lang="en-US" sz="4400" dirty="0"/>
              <a:t>Not relying on Empirical Data</a:t>
            </a:r>
          </a:p>
          <a:p>
            <a:endParaRPr lang="en-US" sz="4400" dirty="0"/>
          </a:p>
          <a:p>
            <a:r>
              <a:rPr lang="en-US" sz="4400" dirty="0"/>
              <a:t>Top Line Focused vs. Resources Required</a:t>
            </a:r>
          </a:p>
          <a:p>
            <a:endParaRPr lang="en-US" sz="4400" dirty="0"/>
          </a:p>
          <a:p>
            <a:r>
              <a:rPr lang="en-US" sz="4400" dirty="0"/>
              <a:t>Not considering Technology 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C:\Users\herb\AppData\Local\Microsoft\Windows\Temporary Internet Files\Content.IE5\AUTO2WDH\iStock_000016768581_ExtraSmall[1].jpg">
            <a:extLst>
              <a:ext uri="{FF2B5EF4-FFF2-40B4-BE49-F238E27FC236}">
                <a16:creationId xmlns="" xmlns:a16="http://schemas.microsoft.com/office/drawing/2014/main" id="{74228E73-0852-4637-9097-9DE185A4B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2242" y="45658"/>
            <a:ext cx="3332922" cy="25598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93470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5" y="132556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Every company has a strategic plan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309314" y="6225238"/>
            <a:ext cx="351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A7F2CD4-0139-47DC-AB48-5A325CB5088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5309" y="2451540"/>
            <a:ext cx="2895851" cy="25910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020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74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338" y="1365665"/>
            <a:ext cx="1170332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But not in Writing with Management Participation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1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D3AA217-3A5F-41DC-8211-0B97F386D737}"/>
              </a:ext>
            </a:extLst>
          </p:cNvPr>
          <p:cNvSpPr/>
          <p:nvPr/>
        </p:nvSpPr>
        <p:spPr>
          <a:xfrm>
            <a:off x="3843130" y="2952426"/>
            <a:ext cx="81045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237" lvl="1" indent="-457200" fontAlgn="base">
              <a:spcBef>
                <a:spcPts val="600"/>
              </a:spcBef>
              <a:spcAft>
                <a:spcPts val="600"/>
              </a:spcAft>
            </a:pPr>
            <a:r>
              <a:rPr lang="en-US" sz="4000" b="1" i="1" dirty="0">
                <a:solidFill>
                  <a:srgbClr val="0070C0"/>
                </a:solidFill>
              </a:rPr>
              <a:t>“It’s not the plan, it’s the planning!” </a:t>
            </a:r>
          </a:p>
          <a:p>
            <a:pPr marL="630237" lvl="1" indent="-457200" fontAlgn="base">
              <a:spcBef>
                <a:spcPts val="600"/>
              </a:spcBef>
              <a:spcAft>
                <a:spcPts val="600"/>
              </a:spcAft>
            </a:pPr>
            <a:r>
              <a:rPr lang="en-US" sz="4000" dirty="0">
                <a:solidFill>
                  <a:srgbClr val="0070C0"/>
                </a:solidFill>
                <a:cs typeface="Times New Roman" pitchFamily="18" charset="0"/>
              </a:rPr>
              <a:t>    </a:t>
            </a:r>
            <a:r>
              <a:rPr lang="en-US" sz="4000" b="1" i="1" dirty="0">
                <a:solidFill>
                  <a:srgbClr val="0070C0"/>
                </a:solidFill>
                <a:latin typeface="Brush Script MT" panose="03060802040406070304" pitchFamily="66" charset="0"/>
              </a:rPr>
              <a:t>General Dwight Eisenhower</a:t>
            </a:r>
          </a:p>
        </p:txBody>
      </p:sp>
      <p:pic>
        <p:nvPicPr>
          <p:cNvPr id="5122" name="Picture 2" descr="Image result for pictures of general eisenhower">
            <a:extLst>
              <a:ext uri="{FF2B5EF4-FFF2-40B4-BE49-F238E27FC236}">
                <a16:creationId xmlns="" xmlns:a16="http://schemas.microsoft.com/office/drawing/2014/main" id="{83310983-159B-4A60-BC85-D8A375E1D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45" y="2538565"/>
            <a:ext cx="1981200" cy="2305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1998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62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127" y="1164729"/>
            <a:ext cx="9949070" cy="3745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Not relying on Empirical Data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49A4BCF-0745-4FB1-ACFC-58FE2992203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7791" y="2156743"/>
            <a:ext cx="7116418" cy="39537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9523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9317"/>
            <a:ext cx="9949070" cy="49791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Not relying on Empirical Data</a:t>
            </a:r>
          </a:p>
          <a:p>
            <a:pPr marL="566738" lvl="1" indent="-212725">
              <a:spcBef>
                <a:spcPts val="300"/>
              </a:spcBef>
              <a:buNone/>
            </a:pPr>
            <a:endParaRPr lang="en-US" sz="4400" dirty="0"/>
          </a:p>
          <a:p>
            <a:pPr marL="566738" lvl="1" indent="-212725">
              <a:spcBef>
                <a:spcPts val="300"/>
              </a:spcBef>
              <a:buNone/>
            </a:pPr>
            <a:r>
              <a:rPr lang="en-US" sz="4000" b="1" dirty="0">
                <a:solidFill>
                  <a:srgbClr val="0070C0"/>
                </a:solidFill>
              </a:rPr>
              <a:t>“</a:t>
            </a:r>
            <a:r>
              <a:rPr lang="en-US" sz="4000" b="1" i="1" dirty="0">
                <a:solidFill>
                  <a:srgbClr val="0070C0"/>
                </a:solidFill>
              </a:rPr>
              <a:t>What gets us in trouble is not what we don’t know, but what we know for sure that just </a:t>
            </a:r>
            <a:r>
              <a:rPr lang="en-US" sz="4000" b="1" i="1" dirty="0" err="1">
                <a:solidFill>
                  <a:srgbClr val="0070C0"/>
                </a:solidFill>
              </a:rPr>
              <a:t>ain’t</a:t>
            </a:r>
            <a:r>
              <a:rPr lang="en-US" sz="4000" b="1" i="1" dirty="0">
                <a:solidFill>
                  <a:srgbClr val="0070C0"/>
                </a:solidFill>
              </a:rPr>
              <a:t> so.”</a:t>
            </a:r>
          </a:p>
          <a:p>
            <a:pPr marL="566738" lvl="1" indent="-212725">
              <a:spcBef>
                <a:spcPts val="300"/>
              </a:spcBef>
              <a:buNone/>
            </a:pPr>
            <a:r>
              <a:rPr lang="en-US" sz="4000" b="1" dirty="0">
                <a:solidFill>
                  <a:srgbClr val="0070C0"/>
                </a:solidFill>
              </a:rPr>
              <a:t>                                               </a:t>
            </a:r>
            <a:r>
              <a:rPr lang="en-US" sz="4000" b="1" i="1" dirty="0">
                <a:solidFill>
                  <a:srgbClr val="0070C0"/>
                </a:solidFill>
                <a:latin typeface="Brush Script MT" panose="03060802040406070304" pitchFamily="66" charset="0"/>
              </a:rPr>
              <a:t>Mark Twain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F657F5D-2CB1-4377-8384-DBC630C0EAC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80750" y="4646457"/>
            <a:ext cx="2213040" cy="1981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8090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5" y="132556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   Top Line Focused vs. Resources Required</a:t>
            </a:r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Two dimensional bar graph and line chart">
            <a:extLst>
              <a:ext uri="{FF2B5EF4-FFF2-40B4-BE49-F238E27FC236}">
                <a16:creationId xmlns="" xmlns:a16="http://schemas.microsoft.com/office/drawing/2014/main" id="{A0C727D3-6A77-4DB9-AD19-BE360651E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807" y="2554353"/>
            <a:ext cx="2898913" cy="31225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ictures of construction workers">
            <a:extLst>
              <a:ext uri="{FF2B5EF4-FFF2-40B4-BE49-F238E27FC236}">
                <a16:creationId xmlns="" xmlns:a16="http://schemas.microsoft.com/office/drawing/2014/main" id="{C50B2AEB-0204-4E1A-95D6-B8C488933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009" y="2554352"/>
            <a:ext cx="5431736" cy="31225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7836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Planning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965" y="1223890"/>
            <a:ext cx="10515600" cy="4202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Not considering IT as Strategic 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9" name="Picture 2" descr="C:\Users\herb\AppData\Local\Microsoft\Windows\Temporary Internet Files\Content.IE5\AUTO2WDH\big-data-fast-data-analytics-trends[1].png">
            <a:extLst>
              <a:ext uri="{FF2B5EF4-FFF2-40B4-BE49-F238E27FC236}">
                <a16:creationId xmlns="" xmlns:a16="http://schemas.microsoft.com/office/drawing/2014/main" id="{558D0440-A789-4871-B2DC-5F96E4A31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7279" y="2281909"/>
            <a:ext cx="9954749" cy="3412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27514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24" y="904874"/>
            <a:ext cx="10391775" cy="5544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973473" y="6271968"/>
            <a:ext cx="10368876" cy="3597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anose="02000604040000020004" pitchFamily="50" charset="0"/>
                <a:ea typeface="+mn-ea"/>
                <a:cs typeface="+mn-cs"/>
              </a:rPr>
              <a:t>January – July 2017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 panose="02000604040000020004" pitchFamily="50" charset="0"/>
              <a:ea typeface="+mn-ea"/>
              <a:cs typeface="Gotham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03" b="15317"/>
          <a:stretch/>
        </p:blipFill>
        <p:spPr>
          <a:xfrm>
            <a:off x="-2" y="-11538"/>
            <a:ext cx="12192002" cy="68695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57827"/>
            <a:ext cx="12191999" cy="6857999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val 4"/>
          <p:cNvSpPr/>
          <p:nvPr/>
        </p:nvSpPr>
        <p:spPr>
          <a:xfrm>
            <a:off x="4303092" y="2284765"/>
            <a:ext cx="3709637" cy="2007219"/>
          </a:xfrm>
          <a:prstGeom prst="ellipse">
            <a:avLst/>
          </a:prstGeom>
          <a:solidFill>
            <a:srgbClr val="990000"/>
          </a:solidFill>
          <a:effectLst>
            <a:innerShdw blurRad="63500" dist="76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ERP System</a:t>
            </a:r>
          </a:p>
          <a:p>
            <a:pPr marL="91440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Accounting</a:t>
            </a:r>
          </a:p>
          <a:p>
            <a:pPr marL="91440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Job Costing</a:t>
            </a:r>
          </a:p>
          <a:p>
            <a:pPr marL="91440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Reporting</a:t>
            </a:r>
          </a:p>
          <a:p>
            <a:pPr marL="91440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Analytics</a:t>
            </a:r>
          </a:p>
        </p:txBody>
      </p:sp>
      <p:pic>
        <p:nvPicPr>
          <p:cNvPr id="1030" name="Picture 6" descr="Image result for financial reporting icon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385" y="2597274"/>
            <a:ext cx="1270122" cy="817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729406" y="3727256"/>
            <a:ext cx="2844278" cy="1213747"/>
            <a:chOff x="13222" y="2869856"/>
            <a:chExt cx="2844278" cy="1213747"/>
          </a:xfrm>
          <a:solidFill>
            <a:srgbClr val="990000"/>
          </a:solidFill>
        </p:grpSpPr>
        <p:sp>
          <p:nvSpPr>
            <p:cNvPr id="25" name="Oval 24"/>
            <p:cNvSpPr/>
            <p:nvPr/>
          </p:nvSpPr>
          <p:spPr>
            <a:xfrm>
              <a:off x="13222" y="2869856"/>
              <a:ext cx="2844278" cy="1213747"/>
            </a:xfrm>
            <a:prstGeom prst="ellipse">
              <a:avLst/>
            </a:prstGeom>
            <a:grpFill/>
            <a:effectLst>
              <a:innerShdw blurRad="63500" dist="762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Human Resources</a:t>
              </a:r>
            </a:p>
          </p:txBody>
        </p:sp>
        <p:pic>
          <p:nvPicPr>
            <p:cNvPr id="1032" name="Picture 8" descr="Image result for human resource icon"/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696" y="3067807"/>
              <a:ext cx="735041" cy="735041"/>
            </a:xfrm>
            <a:prstGeom prst="rect">
              <a:avLst/>
            </a:prstGeom>
            <a:grpFill/>
            <a:extLst/>
          </p:spPr>
        </p:pic>
      </p:grpSp>
      <p:sp>
        <p:nvSpPr>
          <p:cNvPr id="50" name="Oval 49"/>
          <p:cNvSpPr/>
          <p:nvPr/>
        </p:nvSpPr>
        <p:spPr>
          <a:xfrm>
            <a:off x="2697497" y="840806"/>
            <a:ext cx="6697649" cy="5106937"/>
          </a:xfrm>
          <a:prstGeom prst="ellipse">
            <a:avLst/>
          </a:prstGeom>
          <a:noFill/>
          <a:ln w="50800"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673859" y="5093737"/>
            <a:ext cx="2844278" cy="1213747"/>
            <a:chOff x="-7647" y="297189"/>
            <a:chExt cx="2844278" cy="1213747"/>
          </a:xfrm>
          <a:solidFill>
            <a:srgbClr val="990000"/>
          </a:solidFill>
        </p:grpSpPr>
        <p:sp>
          <p:nvSpPr>
            <p:cNvPr id="35" name="Oval 34"/>
            <p:cNvSpPr/>
            <p:nvPr/>
          </p:nvSpPr>
          <p:spPr>
            <a:xfrm>
              <a:off x="-7647" y="297189"/>
              <a:ext cx="2844278" cy="1213747"/>
            </a:xfrm>
            <a:prstGeom prst="ellipse">
              <a:avLst/>
            </a:prstGeom>
            <a:grpFill/>
            <a:effectLst>
              <a:innerShdw blurRad="63500" dist="762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Specialized</a:t>
              </a:r>
            </a:p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Solutions</a:t>
              </a:r>
            </a:p>
          </p:txBody>
        </p:sp>
        <p:pic>
          <p:nvPicPr>
            <p:cNvPr id="1040" name="Picture 16" descr="Image result for target icon"/>
            <p:cNvPicPr>
              <a:picLocks noChangeAspect="1" noChangeArrowheads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696" y="580987"/>
              <a:ext cx="669043" cy="669043"/>
            </a:xfrm>
            <a:prstGeom prst="rect">
              <a:avLst/>
            </a:prstGeom>
            <a:grpFill/>
            <a:extLst/>
          </p:spPr>
        </p:pic>
      </p:grpSp>
      <p:grpSp>
        <p:nvGrpSpPr>
          <p:cNvPr id="28" name="Group 27"/>
          <p:cNvGrpSpPr/>
          <p:nvPr/>
        </p:nvGrpSpPr>
        <p:grpSpPr>
          <a:xfrm>
            <a:off x="8680224" y="3727256"/>
            <a:ext cx="2844278" cy="1213747"/>
            <a:chOff x="-7647" y="5516233"/>
            <a:chExt cx="2844278" cy="1213747"/>
          </a:xfrm>
          <a:solidFill>
            <a:srgbClr val="990000"/>
          </a:solidFill>
        </p:grpSpPr>
        <p:sp>
          <p:nvSpPr>
            <p:cNvPr id="34" name="Oval 33"/>
            <p:cNvSpPr/>
            <p:nvPr/>
          </p:nvSpPr>
          <p:spPr>
            <a:xfrm>
              <a:off x="-7647" y="5516233"/>
              <a:ext cx="2844278" cy="1213747"/>
            </a:xfrm>
            <a:prstGeom prst="ellipse">
              <a:avLst/>
            </a:prstGeom>
            <a:grpFill/>
            <a:effectLst>
              <a:innerShdw blurRad="63500" dist="762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CRM</a:t>
              </a:r>
            </a:p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Solution</a:t>
              </a:r>
            </a:p>
          </p:txBody>
        </p:sp>
        <p:pic>
          <p:nvPicPr>
            <p:cNvPr id="37" name="Picture 10" descr="Image result for crm icon"/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39" y="5849547"/>
              <a:ext cx="578232" cy="578232"/>
            </a:xfrm>
            <a:prstGeom prst="rect">
              <a:avLst/>
            </a:prstGeom>
            <a:grpFill/>
            <a:extLst/>
          </p:spPr>
        </p:pic>
      </p:grpSp>
      <p:grpSp>
        <p:nvGrpSpPr>
          <p:cNvPr id="10" name="Group 9"/>
          <p:cNvGrpSpPr/>
          <p:nvPr/>
        </p:nvGrpSpPr>
        <p:grpSpPr>
          <a:xfrm>
            <a:off x="7559224" y="882586"/>
            <a:ext cx="2857500" cy="1213747"/>
            <a:chOff x="7743825" y="907031"/>
            <a:chExt cx="2571749" cy="1213747"/>
          </a:xfrm>
          <a:solidFill>
            <a:srgbClr val="990000"/>
          </a:solidFill>
        </p:grpSpPr>
        <p:sp>
          <p:nvSpPr>
            <p:cNvPr id="15" name="Oval 14"/>
            <p:cNvSpPr/>
            <p:nvPr/>
          </p:nvSpPr>
          <p:spPr>
            <a:xfrm>
              <a:off x="7743825" y="907031"/>
              <a:ext cx="2571749" cy="1213747"/>
            </a:xfrm>
            <a:prstGeom prst="ellipse">
              <a:avLst/>
            </a:prstGeom>
            <a:grpFill/>
            <a:effectLst>
              <a:innerShdw blurRad="63500" dist="762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Project Management</a:t>
              </a:r>
            </a:p>
          </p:txBody>
        </p:sp>
        <p:pic>
          <p:nvPicPr>
            <p:cNvPr id="16" name="Picture 4" descr="Image result for financial reporting icon"/>
            <p:cNvPicPr>
              <a:picLocks noChangeAspect="1" noChangeArrowheads="1"/>
            </p:cNvPicPr>
            <p:nvPr/>
          </p:nvPicPr>
          <p:blipFill rotWithShape="1">
            <a:blip r:embed="rId7" cstate="print"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4852"/>
            <a:stretch/>
          </p:blipFill>
          <p:spPr bwMode="auto">
            <a:xfrm>
              <a:off x="8035538" y="1247628"/>
              <a:ext cx="656120" cy="495728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Group 28"/>
          <p:cNvGrpSpPr/>
          <p:nvPr/>
        </p:nvGrpSpPr>
        <p:grpSpPr>
          <a:xfrm>
            <a:off x="1716378" y="840806"/>
            <a:ext cx="2844278" cy="1213747"/>
            <a:chOff x="-7647" y="4169181"/>
            <a:chExt cx="2844278" cy="1213747"/>
          </a:xfrm>
          <a:solidFill>
            <a:srgbClr val="990000"/>
          </a:solidFill>
        </p:grpSpPr>
        <p:sp>
          <p:nvSpPr>
            <p:cNvPr id="33" name="Oval 32"/>
            <p:cNvSpPr/>
            <p:nvPr/>
          </p:nvSpPr>
          <p:spPr>
            <a:xfrm>
              <a:off x="-7647" y="4169181"/>
              <a:ext cx="2844278" cy="1213747"/>
            </a:xfrm>
            <a:prstGeom prst="ellipse">
              <a:avLst/>
            </a:prstGeom>
            <a:grpFill/>
            <a:effectLst>
              <a:innerShdw blurRad="63500" dist="762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685800" marR="0" lvl="1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Operations Solutions</a:t>
              </a:r>
            </a:p>
          </p:txBody>
        </p:sp>
        <p:pic>
          <p:nvPicPr>
            <p:cNvPr id="1036" name="Picture 12" descr="Image result for heavy equipment icon"/>
            <p:cNvPicPr>
              <a:picLocks noChangeAspect="1" noChangeArrowheads="1"/>
            </p:cNvPicPr>
            <p:nvPr/>
          </p:nvPicPr>
          <p:blipFill rotWithShape="1">
            <a:blip r:embed="rId8" cstate="print">
              <a:lum bright="70000" contrast="-7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9439" b="13010"/>
            <a:stretch/>
          </p:blipFill>
          <p:spPr bwMode="auto">
            <a:xfrm>
              <a:off x="233690" y="4487324"/>
              <a:ext cx="739783" cy="499730"/>
            </a:xfrm>
            <a:prstGeom prst="rect">
              <a:avLst/>
            </a:prstGeom>
            <a:grpFill/>
            <a:extLst/>
          </p:spPr>
        </p:pic>
      </p:grpSp>
    </p:spTree>
    <p:extLst>
      <p:ext uri="{BB962C8B-B14F-4D97-AF65-F5344CB8AC3E}">
        <p14:creationId xmlns="" xmlns:p14="http://schemas.microsoft.com/office/powerpoint/2010/main" val="2560052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Execution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8310"/>
            <a:ext cx="10515600" cy="4351338"/>
          </a:xfrm>
        </p:spPr>
        <p:txBody>
          <a:bodyPr>
            <a:normAutofit/>
          </a:bodyPr>
          <a:lstStyle/>
          <a:p>
            <a:r>
              <a:rPr lang="en-US" sz="4400" dirty="0"/>
              <a:t>SPOTS </a:t>
            </a:r>
          </a:p>
          <a:p>
            <a:endParaRPr lang="en-US" sz="4400" dirty="0"/>
          </a:p>
          <a:p>
            <a:r>
              <a:rPr lang="en-US" sz="4400" dirty="0"/>
              <a:t>“Process” not Managed</a:t>
            </a:r>
          </a:p>
          <a:p>
            <a:endParaRPr lang="en-US" sz="4400" dirty="0"/>
          </a:p>
          <a:p>
            <a:r>
              <a:rPr lang="en-US" sz="4400" dirty="0"/>
              <a:t>Management Time Commitment</a:t>
            </a:r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92BC579-0640-473E-B6A3-867B803A1A7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68380" y="1029461"/>
            <a:ext cx="2813278" cy="27239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8703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Execution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>
            <a:normAutofit fontScale="32500" lnSpcReduction="20000"/>
          </a:bodyPr>
          <a:lstStyle/>
          <a:p>
            <a:r>
              <a:rPr lang="en-US" sz="12300" b="1" dirty="0">
                <a:solidFill>
                  <a:srgbClr val="FF0000"/>
                </a:solidFill>
              </a:rPr>
              <a:t>S</a:t>
            </a:r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P</a:t>
            </a:r>
            <a:endParaRPr lang="en-US" sz="12300" dirty="0"/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O</a:t>
            </a:r>
            <a:endParaRPr lang="en-US" sz="12300" dirty="0"/>
          </a:p>
          <a:p>
            <a:endParaRPr lang="en-US" sz="7600" dirty="0">
              <a:solidFill>
                <a:srgbClr val="FF0000"/>
              </a:solidFill>
            </a:endParaRPr>
          </a:p>
          <a:p>
            <a:r>
              <a:rPr lang="en-US" sz="12300" b="1" dirty="0">
                <a:solidFill>
                  <a:srgbClr val="FF0000"/>
                </a:solidFill>
              </a:rPr>
              <a:t>T</a:t>
            </a:r>
            <a:endParaRPr lang="en-US" sz="12300" dirty="0"/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S</a:t>
            </a:r>
            <a:endParaRPr lang="en-US" sz="123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EC80843-5164-4247-9B3B-04E2933883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5649" y="1577578"/>
            <a:ext cx="2843893" cy="38473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3766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Today’s Speaker: </a:t>
            </a:r>
            <a:br>
              <a:rPr lang="en-US" b="1" dirty="0">
                <a:latin typeface="+mn-lt"/>
              </a:rPr>
            </a:br>
            <a:endParaRPr lang="en-US" b="1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176"/>
            <a:ext cx="10515600" cy="4351338"/>
          </a:xfrm>
        </p:spPr>
        <p:txBody>
          <a:bodyPr>
            <a:normAutofit/>
          </a:bodyPr>
          <a:lstStyle/>
          <a:p>
            <a:endParaRPr lang="en-US" sz="1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b="1" dirty="0"/>
              <a:t>Herb Brownett, President</a:t>
            </a:r>
          </a:p>
          <a:p>
            <a:pPr marL="0" indent="0">
              <a:buNone/>
            </a:pPr>
            <a:r>
              <a:rPr lang="en-US" sz="3600" b="1" dirty="0"/>
              <a:t>Brownett &amp; Associates, LLC</a:t>
            </a:r>
          </a:p>
          <a:p>
            <a:pPr marL="0" indent="0">
              <a:buNone/>
            </a:pPr>
            <a:r>
              <a:rPr lang="en-US" sz="3600" b="1" dirty="0"/>
              <a:t>herb@brownettassoc.com</a:t>
            </a:r>
          </a:p>
          <a:p>
            <a:pPr marL="0" indent="0">
              <a:buNone/>
            </a:pPr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6899EF9-D91C-4B6A-A36B-73A2123FC0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478" y="1232452"/>
            <a:ext cx="3866322" cy="46650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5881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Execution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>
            <a:normAutofit fontScale="32500" lnSpcReduction="20000"/>
          </a:bodyPr>
          <a:lstStyle/>
          <a:p>
            <a:r>
              <a:rPr lang="en-US" sz="12300" b="1" dirty="0">
                <a:solidFill>
                  <a:srgbClr val="FF0000"/>
                </a:solidFill>
              </a:rPr>
              <a:t>S</a:t>
            </a:r>
            <a:r>
              <a:rPr lang="en-US" sz="12300" dirty="0"/>
              <a:t>trategic</a:t>
            </a:r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P</a:t>
            </a:r>
            <a:r>
              <a:rPr lang="en-US" sz="12300" dirty="0"/>
              <a:t>lans</a:t>
            </a:r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O</a:t>
            </a:r>
            <a:r>
              <a:rPr lang="en-US" sz="12300" dirty="0"/>
              <a:t>n</a:t>
            </a:r>
          </a:p>
          <a:p>
            <a:endParaRPr lang="en-US" sz="7600" dirty="0">
              <a:solidFill>
                <a:srgbClr val="FF0000"/>
              </a:solidFill>
            </a:endParaRPr>
          </a:p>
          <a:p>
            <a:r>
              <a:rPr lang="en-US" sz="12300" b="1" dirty="0">
                <a:solidFill>
                  <a:srgbClr val="FF0000"/>
                </a:solidFill>
              </a:rPr>
              <a:t>T</a:t>
            </a:r>
            <a:r>
              <a:rPr lang="en-US" sz="12300" dirty="0"/>
              <a:t>op</a:t>
            </a:r>
            <a:r>
              <a:rPr lang="en-US" sz="12300" dirty="0">
                <a:solidFill>
                  <a:srgbClr val="FF0000"/>
                </a:solidFill>
              </a:rPr>
              <a:t> </a:t>
            </a:r>
            <a:r>
              <a:rPr lang="en-US" sz="12300" dirty="0"/>
              <a:t>Shelves</a:t>
            </a:r>
          </a:p>
          <a:p>
            <a:endParaRPr lang="en-US" sz="7600" dirty="0"/>
          </a:p>
          <a:p>
            <a:r>
              <a:rPr lang="en-US" sz="12300" b="1" dirty="0">
                <a:solidFill>
                  <a:srgbClr val="FF0000"/>
                </a:solidFill>
              </a:rPr>
              <a:t>S</a:t>
            </a:r>
            <a:r>
              <a:rPr lang="en-US" sz="12300" dirty="0"/>
              <a:t>helves</a:t>
            </a:r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EC80843-5164-4247-9B3B-04E2933883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5649" y="1577578"/>
            <a:ext cx="2843893" cy="38473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52456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Execution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1154"/>
            <a:ext cx="10515600" cy="4351338"/>
          </a:xfrm>
        </p:spPr>
        <p:txBody>
          <a:bodyPr>
            <a:normAutofit/>
          </a:bodyPr>
          <a:lstStyle/>
          <a:p>
            <a:r>
              <a:rPr lang="en-US" sz="4400" dirty="0"/>
              <a:t>“Process” not Managed</a:t>
            </a:r>
          </a:p>
          <a:p>
            <a:endParaRPr lang="en-US" sz="44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C:\Users\herb\AppData\Local\Microsoft\Windows\Temporary Internet Files\Content.IE5\NFI4B5HN\procesos5[1].jpg">
            <a:extLst>
              <a:ext uri="{FF2B5EF4-FFF2-40B4-BE49-F238E27FC236}">
                <a16:creationId xmlns="" xmlns:a16="http://schemas.microsoft.com/office/drawing/2014/main" id="{C2AC9876-1900-4EC6-8943-EB370C5C5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0148" y="3189566"/>
            <a:ext cx="3087757" cy="24606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84179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755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Execution Issues: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62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4400" dirty="0"/>
              <a:t>Management Time Commitment</a:t>
            </a:r>
          </a:p>
          <a:p>
            <a:pPr marL="457200" lvl="1" indent="0">
              <a:buNone/>
            </a:pPr>
            <a:r>
              <a:rPr lang="en-US" sz="4000" dirty="0"/>
              <a:t> </a:t>
            </a:r>
          </a:p>
          <a:p>
            <a:pPr marL="457200" lvl="1" indent="0">
              <a:buNone/>
            </a:pPr>
            <a:r>
              <a:rPr lang="en-US" sz="4000" dirty="0"/>
              <a:t>Create clear accountability for each part of plan</a:t>
            </a:r>
          </a:p>
          <a:p>
            <a:pPr marL="457200" lvl="1" indent="0">
              <a:buNone/>
            </a:pPr>
            <a:endParaRPr lang="en-US" sz="4000" dirty="0"/>
          </a:p>
          <a:p>
            <a:pPr marL="457200" lvl="1" indent="0">
              <a:buNone/>
            </a:pPr>
            <a:r>
              <a:rPr lang="en-US" sz="4000" dirty="0"/>
              <a:t>Regularly scheduled update meetings</a:t>
            </a:r>
          </a:p>
          <a:p>
            <a:pPr marL="457200" lvl="1" indent="0">
              <a:buNone/>
            </a:pPr>
            <a:endParaRPr lang="en-US" sz="4000" dirty="0"/>
          </a:p>
          <a:p>
            <a:pPr marL="457200" lvl="1" indent="0">
              <a:buNone/>
            </a:pPr>
            <a:r>
              <a:rPr lang="en-US" sz="4000" dirty="0"/>
              <a:t>Tie achievement to compensation</a:t>
            </a:r>
          </a:p>
          <a:p>
            <a:pPr marL="457200" lvl="1" indent="0">
              <a:buNone/>
            </a:pPr>
            <a:endParaRPr lang="en-US" sz="4000" dirty="0"/>
          </a:p>
          <a:p>
            <a:endParaRPr lang="en-US" sz="44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4307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Copywrite 2017 Brownett &amp; Associates, LLC</a:t>
            </a:r>
          </a:p>
        </p:txBody>
      </p:sp>
      <p:pic>
        <p:nvPicPr>
          <p:cNvPr id="6146" name="Picture 2" descr="Image result for strategic focus clipart free">
            <a:extLst>
              <a:ext uri="{FF2B5EF4-FFF2-40B4-BE49-F238E27FC236}">
                <a16:creationId xmlns="" xmlns:a16="http://schemas.microsoft.com/office/drawing/2014/main" id="{9DD6FD22-D435-46EA-B457-20047D8C1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139" y="181237"/>
            <a:ext cx="2504661" cy="2022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224539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62" y="315649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Risk Management: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62" y="144279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/>
              <a:t>Business Continuity</a:t>
            </a:r>
          </a:p>
          <a:p>
            <a:pPr marL="0" indent="0">
              <a:buNone/>
            </a:pPr>
            <a:endParaRPr lang="en-US" sz="4400" dirty="0"/>
          </a:p>
          <a:p>
            <a:pPr marL="0" indent="0">
              <a:buNone/>
            </a:pPr>
            <a:r>
              <a:rPr lang="en-US" sz="4400" dirty="0"/>
              <a:t>Company Reputation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9929EF1-F9DA-4B3F-8520-C6307F44B2D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9440" y="2296551"/>
            <a:ext cx="3573194" cy="22648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12055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102" y="117232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Risk Management: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62" y="144279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Business Continuity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5413F22-38BA-4278-8B6D-ED7AC6E26C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763" y="2561686"/>
            <a:ext cx="6268278" cy="33804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22369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102" y="117232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Strategic Risk Management: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102" y="16216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/>
              <a:t>Company Reputation</a:t>
            </a:r>
          </a:p>
          <a:p>
            <a:endParaRPr lang="en-US" sz="4400" dirty="0"/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54404CFA-8AC1-4EB3-9FE3-DE01FC4739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972" y="2606787"/>
            <a:ext cx="6771860" cy="32612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9888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Discussion &amp; Questions: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6" descr="businesses,figurines,metaphors,Photographs,puzzled,question marks,questions,symbols">
            <a:extLst>
              <a:ext uri="{FF2B5EF4-FFF2-40B4-BE49-F238E27FC236}">
                <a16:creationId xmlns="" xmlns:a16="http://schemas.microsoft.com/office/drawing/2014/main" id="{B1549157-A6F3-441F-9628-CD6C9567EF8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5043" y="1815548"/>
            <a:ext cx="4041913" cy="338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47259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CPE </a:t>
            </a:r>
            <a:r>
              <a:rPr lang="en-US" smtClean="0"/>
              <a:t>Code Word – “bear”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9676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Teeing Up the Presentation: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8466"/>
            <a:ext cx="10515600" cy="4984671"/>
          </a:xfrm>
        </p:spPr>
        <p:txBody>
          <a:bodyPr>
            <a:normAutofit fontScale="40000" lnSpcReduction="20000"/>
          </a:bodyPr>
          <a:lstStyle/>
          <a:p>
            <a:endParaRPr lang="en-US" sz="4400" dirty="0"/>
          </a:p>
          <a:p>
            <a:r>
              <a:rPr lang="en-US" sz="9000" dirty="0"/>
              <a:t>Job Title Clarification</a:t>
            </a:r>
          </a:p>
          <a:p>
            <a:endParaRPr lang="en-US" sz="9000" dirty="0"/>
          </a:p>
          <a:p>
            <a:r>
              <a:rPr lang="en-US" sz="9000" dirty="0"/>
              <a:t>Confidentiality of my experiences</a:t>
            </a:r>
          </a:p>
          <a:p>
            <a:endParaRPr lang="en-US" sz="9000" dirty="0"/>
          </a:p>
          <a:p>
            <a:r>
              <a:rPr lang="en-US" sz="9000" dirty="0"/>
              <a:t>“</a:t>
            </a:r>
            <a:r>
              <a:rPr lang="en-US" sz="9000" dirty="0" err="1"/>
              <a:t>Herbisms</a:t>
            </a:r>
            <a:r>
              <a:rPr lang="en-US" sz="9000" dirty="0"/>
              <a:t>”</a:t>
            </a:r>
          </a:p>
          <a:p>
            <a:endParaRPr lang="en-US" sz="9000" dirty="0"/>
          </a:p>
          <a:p>
            <a:r>
              <a:rPr lang="en-US" sz="9000" dirty="0"/>
              <a:t>The single most important industry issue</a:t>
            </a:r>
          </a:p>
          <a:p>
            <a:endParaRPr lang="en-US" sz="9000" dirty="0"/>
          </a:p>
          <a:p>
            <a:r>
              <a:rPr lang="en-US" sz="9000" dirty="0"/>
              <a:t>Today’s Theme:  CFO’s should have…..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16AE2AC-BE1D-4725-B9B3-6307D5B5F3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095" y="189819"/>
            <a:ext cx="2769705" cy="36973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3155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136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..…Strategic Focus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05" y="1407699"/>
            <a:ext cx="6357730" cy="4351338"/>
          </a:xfrm>
        </p:spPr>
        <p:txBody>
          <a:bodyPr>
            <a:normAutofit/>
          </a:bodyPr>
          <a:lstStyle/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0F82B6C-6A85-43C4-87A2-C3EC1B133DE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15200" y="728101"/>
            <a:ext cx="3737113" cy="27008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6172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136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..…Strategic Focus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05" y="1407699"/>
            <a:ext cx="6357730" cy="4351338"/>
          </a:xfrm>
        </p:spPr>
        <p:txBody>
          <a:bodyPr>
            <a:normAutofit/>
          </a:bodyPr>
          <a:lstStyle/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0F82B6C-6A85-43C4-87A2-C3EC1B133DE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15200" y="728101"/>
            <a:ext cx="3737113" cy="27008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138DD214-2A46-45E2-850B-6C9EB36903BB}"/>
              </a:ext>
            </a:extLst>
          </p:cNvPr>
          <p:cNvSpPr/>
          <p:nvPr/>
        </p:nvSpPr>
        <p:spPr>
          <a:xfrm>
            <a:off x="1934816" y="4514497"/>
            <a:ext cx="809707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sz="3200" b="1" dirty="0">
                <a:solidFill>
                  <a:prstClr val="black"/>
                </a:solidFill>
              </a:rPr>
              <a:t>You don’t make money on the General Ledger!</a:t>
            </a:r>
          </a:p>
        </p:txBody>
      </p:sp>
    </p:spTree>
    <p:extLst>
      <p:ext uri="{BB962C8B-B14F-4D97-AF65-F5344CB8AC3E}">
        <p14:creationId xmlns="" xmlns:p14="http://schemas.microsoft.com/office/powerpoint/2010/main" val="3622009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07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                        Reality Check: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sz="4400" dirty="0"/>
              <a:t>CFO’s primary </a:t>
            </a:r>
            <a:r>
              <a:rPr lang="en-US" sz="4400" u="sng" dirty="0"/>
              <a:t>responsibilities</a:t>
            </a:r>
            <a:r>
              <a:rPr lang="en-US" sz="4400" dirty="0"/>
              <a:t> do not go away</a:t>
            </a:r>
          </a:p>
          <a:p>
            <a:endParaRPr lang="en-US" sz="4400" dirty="0"/>
          </a:p>
          <a:p>
            <a:r>
              <a:rPr lang="en-US" sz="4400" dirty="0"/>
              <a:t>Organization and Resources vary by Company</a:t>
            </a:r>
          </a:p>
          <a:p>
            <a:endParaRPr lang="en-US" sz="4400" dirty="0"/>
          </a:p>
          <a:p>
            <a:r>
              <a:rPr lang="en-US" sz="4400" dirty="0"/>
              <a:t>Everybody has a Boss</a:t>
            </a:r>
          </a:p>
          <a:p>
            <a:endParaRPr lang="en-US" sz="4400" dirty="0"/>
          </a:p>
          <a:p>
            <a:r>
              <a:rPr lang="en-US" sz="4400" dirty="0"/>
              <a:t>Do what you can:	Reengineer, delegate, outsource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222222"/>
                </a:solidFill>
                <a:latin typeface="Arial" panose="020B0604020202020204" pitchFamily="34" charset="0"/>
              </a:rPr>
              <a:t>©</a:t>
            </a:r>
            <a:r>
              <a:rPr lang="en-US" dirty="0"/>
              <a:t>  2017 Brownett &amp; Associates, LLC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763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391" y="-220281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                        Annual Process Review: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28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Always ask yourself for all your Accounting processes: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   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</p:spTree>
    <p:extLst>
      <p:ext uri="{BB962C8B-B14F-4D97-AF65-F5344CB8AC3E}">
        <p14:creationId xmlns="" xmlns:p14="http://schemas.microsoft.com/office/powerpoint/2010/main" val="857529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66F157D-BBF8-4B6F-88E2-AA7A423D0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1552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                        Process Review: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44FDE97-47AF-4823-A9A9-59DBC8CFB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28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Always ask yourself: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   </a:t>
            </a:r>
            <a:r>
              <a:rPr lang="en-US" sz="3600" b="1" dirty="0"/>
              <a:t>Is the juice worth the squeeze?</a:t>
            </a:r>
          </a:p>
          <a:p>
            <a:endParaRPr lang="en-US" sz="4400" dirty="0"/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C11198-0485-4AC4-AC5A-2066AD50C7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445" y="6110446"/>
            <a:ext cx="924834" cy="5989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EECBFE8-76C8-48EB-9CFD-2C5AFD082A7B}"/>
              </a:ext>
            </a:extLst>
          </p:cNvPr>
          <p:cNvSpPr/>
          <p:nvPr/>
        </p:nvSpPr>
        <p:spPr>
          <a:xfrm>
            <a:off x="1097279" y="6258497"/>
            <a:ext cx="3571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©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2017 Brownett &amp; Associates, LLC</a:t>
            </a:r>
          </a:p>
        </p:txBody>
      </p:sp>
      <p:pic>
        <p:nvPicPr>
          <p:cNvPr id="1026" name="Picture 2" descr="Breville Die-Cast Citrus Press">
            <a:extLst>
              <a:ext uri="{FF2B5EF4-FFF2-40B4-BE49-F238E27FC236}">
                <a16:creationId xmlns="" xmlns:a16="http://schemas.microsoft.com/office/drawing/2014/main" id="{77B3104E-F236-4B41-A0AF-FD2BD15CB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121" y="3317394"/>
            <a:ext cx="3087757" cy="26814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19680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0AE1FC5-670D-488D-8F6E-888563A0BAB2}">
  <we:reference id="wa104178141" version="3.1.2.22" store="en-US" storeType="OMEX"/>
  <we:alternateReferences>
    <we:reference id="WA104178141" version="3.1.2.22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833</Words>
  <Application>Microsoft Office PowerPoint</Application>
  <PresentationFormat>Custom</PresentationFormat>
  <Paragraphs>263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Office Theme</vt:lpstr>
      <vt:lpstr>Blueprint</vt:lpstr>
      <vt:lpstr>1_Office Theme</vt:lpstr>
      <vt:lpstr>Slide 1</vt:lpstr>
      <vt:lpstr>What should a Construction CFO really be Doing?</vt:lpstr>
      <vt:lpstr>Today’s Speaker:  </vt:lpstr>
      <vt:lpstr>Teeing Up the Presentation:</vt:lpstr>
      <vt:lpstr>..…Strategic Focus</vt:lpstr>
      <vt:lpstr>..…Strategic Focus</vt:lpstr>
      <vt:lpstr>                        Reality Check:</vt:lpstr>
      <vt:lpstr>                        Annual Process Review:</vt:lpstr>
      <vt:lpstr>                        Process Review:</vt:lpstr>
      <vt:lpstr>CFO Strategic Focus</vt:lpstr>
      <vt:lpstr>                  Strategic Information:</vt:lpstr>
      <vt:lpstr>Key Strategic Information:</vt:lpstr>
      <vt:lpstr>Strategic Information &gt; “Job Profit” Analysis by: </vt:lpstr>
      <vt:lpstr>Strategic Information:</vt:lpstr>
      <vt:lpstr>Strategic Information:</vt:lpstr>
      <vt:lpstr>Strategic Information:</vt:lpstr>
      <vt:lpstr>Key Strategic Information:</vt:lpstr>
      <vt:lpstr>Strategic Information:</vt:lpstr>
      <vt:lpstr>Strategic Information:</vt:lpstr>
      <vt:lpstr>Strategic Planning Issues:</vt:lpstr>
      <vt:lpstr>Strategic Planning Issues:</vt:lpstr>
      <vt:lpstr>Strategic Planning Issues:</vt:lpstr>
      <vt:lpstr>Strategic Planning Issues:</vt:lpstr>
      <vt:lpstr>Strategic Planning Issues:</vt:lpstr>
      <vt:lpstr>Strategic Planning Issues:</vt:lpstr>
      <vt:lpstr>Strategic Planning Issues:</vt:lpstr>
      <vt:lpstr>Slide 27</vt:lpstr>
      <vt:lpstr>Strategic Execution Issues:</vt:lpstr>
      <vt:lpstr>Strategic Execution Issues:</vt:lpstr>
      <vt:lpstr>Strategic Execution Issues:</vt:lpstr>
      <vt:lpstr>Strategic Execution Issues:</vt:lpstr>
      <vt:lpstr>Strategic Execution Issues:</vt:lpstr>
      <vt:lpstr>Strategic Risk Management:</vt:lpstr>
      <vt:lpstr>Strategic Risk Management:</vt:lpstr>
      <vt:lpstr>Strategic Risk Management:</vt:lpstr>
      <vt:lpstr>Discussion &amp; Questions:</vt:lpstr>
      <vt:lpstr>CPE Code Word – “bear”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Herb Brownett</dc:creator>
  <cp:lastModifiedBy>Jeremiah Wolcott</cp:lastModifiedBy>
  <cp:revision>121</cp:revision>
  <cp:lastPrinted>2018-05-21T15:13:52Z</cp:lastPrinted>
  <dcterms:created xsi:type="dcterms:W3CDTF">2017-09-14T21:05:19Z</dcterms:created>
  <dcterms:modified xsi:type="dcterms:W3CDTF">2018-09-20T06:44:01Z</dcterms:modified>
</cp:coreProperties>
</file>