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74" r:id="rId4"/>
    <p:sldId id="275" r:id="rId5"/>
    <p:sldId id="273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70" r:id="rId16"/>
    <p:sldId id="27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C2340"/>
    <a:srgbClr val="D578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6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ica DiLorenzo" userId="8ad5b685-1475-4a7f-85d9-d0f7d9c38435" providerId="ADAL" clId="{53E4D09F-9D72-4602-A931-B12381FBD0A6}"/>
    <pc:docChg chg="custSel modSld">
      <pc:chgData name="Monica DiLorenzo" userId="8ad5b685-1475-4a7f-85d9-d0f7d9c38435" providerId="ADAL" clId="{53E4D09F-9D72-4602-A931-B12381FBD0A6}" dt="2018-09-06T18:38:35.020" v="39" actId="20577"/>
      <pc:docMkLst>
        <pc:docMk/>
      </pc:docMkLst>
      <pc:sldChg chg="modSp">
        <pc:chgData name="Monica DiLorenzo" userId="8ad5b685-1475-4a7f-85d9-d0f7d9c38435" providerId="ADAL" clId="{53E4D09F-9D72-4602-A931-B12381FBD0A6}" dt="2018-09-06T18:38:35.020" v="39" actId="20577"/>
        <pc:sldMkLst>
          <pc:docMk/>
          <pc:sldMk cId="1578728113" sldId="256"/>
        </pc:sldMkLst>
        <pc:spChg chg="mod">
          <ac:chgData name="Monica DiLorenzo" userId="8ad5b685-1475-4a7f-85d9-d0f7d9c38435" providerId="ADAL" clId="{53E4D09F-9D72-4602-A931-B12381FBD0A6}" dt="2018-09-06T16:43:18.684" v="35" actId="20577"/>
          <ac:spMkLst>
            <pc:docMk/>
            <pc:sldMk cId="1578728113" sldId="256"/>
            <ac:spMk id="3" creationId="{E4F1E042-BC39-4E3C-BF08-F43813BE7E84}"/>
          </ac:spMkLst>
        </pc:spChg>
        <pc:spChg chg="mod">
          <ac:chgData name="Monica DiLorenzo" userId="8ad5b685-1475-4a7f-85d9-d0f7d9c38435" providerId="ADAL" clId="{53E4D09F-9D72-4602-A931-B12381FBD0A6}" dt="2018-09-06T18:38:35.020" v="39" actId="20577"/>
          <ac:spMkLst>
            <pc:docMk/>
            <pc:sldMk cId="1578728113" sldId="256"/>
            <ac:spMk id="9" creationId="{2C0C429D-DF59-4B7D-A3DC-A50568BE8EE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49F9F-870A-E34B-9B61-9D56F3CBEE20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8EAB12-4444-1942-9361-9A706CF4F51F}">
      <dgm:prSet phldrT="[Text]" custT="1"/>
      <dgm:spPr>
        <a:xfrm>
          <a:off x="297929" y="2710975"/>
          <a:ext cx="2342846" cy="599620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/>
        <a:lstStyle/>
        <a:p>
          <a:r>
            <a:rPr lang="en-US" sz="2400" b="1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831(a) Election</a:t>
          </a:r>
          <a:endParaRPr lang="en-US" sz="2400" b="1" i="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E05142C-4EEE-C64C-87E8-3FE0AE11AF4A}" type="parTrans" cxnId="{B6C5A020-CD32-A947-BCBE-F0F8F2C89B87}">
      <dgm:prSet/>
      <dgm:spPr>
        <a:xfrm>
          <a:off x="1209036" y="1823982"/>
          <a:ext cx="1421923" cy="639692"/>
        </a:xfrm>
        <a:custGeom>
          <a:avLst/>
          <a:gdLst/>
          <a:ahLst/>
          <a:cxnLst/>
          <a:rect l="0" t="0" r="0" b="0"/>
          <a:pathLst>
            <a:path>
              <a:moveTo>
                <a:pt x="1421923" y="0"/>
              </a:moveTo>
              <a:lnTo>
                <a:pt x="1421923" y="422653"/>
              </a:lnTo>
              <a:lnTo>
                <a:pt x="0" y="422653"/>
              </a:lnTo>
              <a:lnTo>
                <a:pt x="0" y="639692"/>
              </a:lnTo>
            </a:path>
          </a:pathLst>
        </a:custGeom>
        <a:noFill/>
        <a:ln w="6350" cap="flat" cmpd="sng" algn="ctr">
          <a:solidFill>
            <a:srgbClr val="0C2340"/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F65F6B9-E99A-DF47-AB34-18CE2E5E1210}" type="sibTrans" cxnId="{B6C5A020-CD32-A947-BCBE-F0F8F2C89B87}">
      <dgm:prSet/>
      <dgm:spPr/>
      <dgm:t>
        <a:bodyPr/>
        <a:lstStyle/>
        <a:p>
          <a:endParaRPr lang="en-US"/>
        </a:p>
      </dgm:t>
    </dgm:pt>
    <dgm:pt modelId="{D3D18E4F-A2C4-7647-A04E-6B6532D1927A}">
      <dgm:prSet phldrT="[Text]" custT="1"/>
      <dgm:spPr>
        <a:xfrm>
          <a:off x="297929" y="3670063"/>
          <a:ext cx="2342846" cy="1807148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/>
        <a:lstStyle/>
        <a:p>
          <a:r>
            <a:rPr lang="en-US" sz="1600" b="1" i="0" u="none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Traditional Risk:</a:t>
          </a:r>
        </a:p>
        <a:p>
          <a:r>
            <a:rPr lang="en-US" sz="1500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WC, PL, GL, Foreign, etc.</a:t>
          </a:r>
        </a:p>
        <a:p>
          <a:r>
            <a:rPr lang="en-US" sz="1500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60/40 Rule (40% of premium for expenses, 60% for claims)</a:t>
          </a:r>
          <a:endParaRPr lang="en-US" sz="1500" b="0" i="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A810ADC-A15E-4941-9751-C57F0A03D3CA}" type="parTrans" cxnId="{68A97D3E-DA67-0A42-A8F2-ECD13C00A566}">
      <dgm:prSet/>
      <dgm:spPr>
        <a:xfrm>
          <a:off x="1163316" y="3063295"/>
          <a:ext cx="91440" cy="3594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9467"/>
              </a:lnTo>
            </a:path>
          </a:pathLst>
        </a:custGeom>
        <a:noFill/>
        <a:ln w="6350" cap="flat" cmpd="sng" algn="ctr">
          <a:solidFill>
            <a:srgbClr val="0C2340"/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7223EF04-FF41-7546-B204-64F78922DA9C}" type="sibTrans" cxnId="{68A97D3E-DA67-0A42-A8F2-ECD13C00A566}">
      <dgm:prSet/>
      <dgm:spPr/>
      <dgm:t>
        <a:bodyPr/>
        <a:lstStyle/>
        <a:p>
          <a:endParaRPr lang="en-US"/>
        </a:p>
      </dgm:t>
    </dgm:pt>
    <dgm:pt modelId="{E6FCCD3C-5AFF-EE4D-91C0-C7AA58972C41}">
      <dgm:prSet phldrT="[Text]" custT="1"/>
      <dgm:spPr>
        <a:xfrm>
          <a:off x="3161408" y="2711005"/>
          <a:ext cx="2342846" cy="612831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/>
        <a:lstStyle/>
        <a:p>
          <a:r>
            <a:rPr lang="en-US" sz="2400" b="1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831(b) Election</a:t>
          </a:r>
          <a:endParaRPr lang="en-US" sz="2400" b="1" i="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9311508-068A-A140-862E-8F0BA4CBB19D}" type="parTrans" cxnId="{669FCE83-A8C8-F04B-BC4E-9E84B81BF996}">
      <dgm:prSet/>
      <dgm:spPr>
        <a:xfrm>
          <a:off x="2630959" y="1823982"/>
          <a:ext cx="1441556" cy="639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683"/>
              </a:lnTo>
              <a:lnTo>
                <a:pt x="1441556" y="422683"/>
              </a:lnTo>
              <a:lnTo>
                <a:pt x="1441556" y="639722"/>
              </a:lnTo>
            </a:path>
          </a:pathLst>
        </a:custGeom>
        <a:noFill/>
        <a:ln w="6350" cap="flat" cmpd="sng" algn="ctr">
          <a:solidFill>
            <a:srgbClr val="0C2340"/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BB7D363-366E-8E4A-BC83-741E8C4807E1}" type="sibTrans" cxnId="{669FCE83-A8C8-F04B-BC4E-9E84B81BF996}">
      <dgm:prSet/>
      <dgm:spPr/>
      <dgm:t>
        <a:bodyPr/>
        <a:lstStyle/>
        <a:p>
          <a:endParaRPr lang="en-US"/>
        </a:p>
      </dgm:t>
    </dgm:pt>
    <dgm:pt modelId="{1A96EB6C-EE85-E942-A3E7-887FF59E7937}">
      <dgm:prSet phldrT="[Text]" custT="1"/>
      <dgm:spPr>
        <a:xfrm>
          <a:off x="3161408" y="3673753"/>
          <a:ext cx="2342846" cy="1780830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/>
        <a:lstStyle/>
        <a:p>
          <a:r>
            <a:rPr lang="en-US" sz="1600" b="1" i="0" u="none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Non-Traditional Risk:</a:t>
          </a:r>
        </a:p>
        <a:p>
          <a:r>
            <a:rPr lang="en-US" sz="1500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Deductible reimbursement, litigation defense, policy exclusions, A/R risk, loss of client</a:t>
          </a:r>
        </a:p>
        <a:p>
          <a:r>
            <a:rPr lang="en-US" sz="1500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$2.2 million annual limit</a:t>
          </a:r>
          <a:endParaRPr lang="en-US" sz="1500" b="0" i="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D7C18510-ED04-C041-80A7-7E36F3591D70}" type="parTrans" cxnId="{0008A713-753F-0A4D-8B5F-93F12DDB444B}">
      <dgm:prSet/>
      <dgm:spPr>
        <a:xfrm>
          <a:off x="4026796" y="3076536"/>
          <a:ext cx="91440" cy="3499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9916"/>
              </a:lnTo>
            </a:path>
          </a:pathLst>
        </a:custGeom>
        <a:noFill/>
        <a:ln w="6350" cap="flat" cmpd="sng" algn="ctr">
          <a:solidFill>
            <a:srgbClr val="0C2340"/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C9DA199-C3F2-3745-852C-5BD53E4D5FC1}" type="sibTrans" cxnId="{0008A713-753F-0A4D-8B5F-93F12DDB444B}">
      <dgm:prSet/>
      <dgm:spPr/>
      <dgm:t>
        <a:bodyPr/>
        <a:lstStyle/>
        <a:p>
          <a:endParaRPr lang="en-US"/>
        </a:p>
      </dgm:t>
    </dgm:pt>
    <dgm:pt modelId="{B7A52CFA-68CE-D141-B15A-99B8154037C1}">
      <dgm:prSet phldrT="[Text]" custT="1"/>
      <dgm:spPr>
        <a:xfrm>
          <a:off x="1719852" y="583575"/>
          <a:ext cx="2342846" cy="1487707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b="1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 pitchFamily="34" charset="0"/>
              <a:ea typeface="+mn-ea"/>
              <a:cs typeface="+mn-cs"/>
            </a:rPr>
            <a:t>Insurance Company (Captive) </a:t>
          </a:r>
        </a:p>
        <a:p>
          <a:r>
            <a:rPr lang="en-US" sz="1400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 pitchFamily="34" charset="0"/>
              <a:ea typeface="+mn-ea"/>
              <a:cs typeface="+mn-cs"/>
            </a:rPr>
            <a:t>Subject to all rules/regulations of insurance companies</a:t>
          </a:r>
          <a:endParaRPr lang="en-US" sz="1400" b="0" i="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 pitchFamily="34" charset="0"/>
            <a:ea typeface="+mn-ea"/>
            <a:cs typeface="+mn-cs"/>
          </a:endParaRPr>
        </a:p>
      </dgm:t>
    </dgm:pt>
    <dgm:pt modelId="{4390B5BD-19E8-9648-BAAA-0D7443EADEF4}" type="sibTrans" cxnId="{131656E9-95D5-F244-880D-9FECD103B76E}">
      <dgm:prSet/>
      <dgm:spPr/>
      <dgm:t>
        <a:bodyPr/>
        <a:lstStyle/>
        <a:p>
          <a:endParaRPr lang="en-US"/>
        </a:p>
      </dgm:t>
    </dgm:pt>
    <dgm:pt modelId="{786A1C1D-5B38-544C-A51B-E4E2ED55B587}" type="parTrans" cxnId="{131656E9-95D5-F244-880D-9FECD103B76E}">
      <dgm:prSet/>
      <dgm:spPr/>
      <dgm:t>
        <a:bodyPr/>
        <a:lstStyle/>
        <a:p>
          <a:endParaRPr lang="en-US"/>
        </a:p>
      </dgm:t>
    </dgm:pt>
    <dgm:pt modelId="{E640C31B-19F8-6941-80B9-6BA647FD9B0D}" type="pres">
      <dgm:prSet presAssocID="{CD449F9F-870A-E34B-9B61-9D56F3CBEE2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5C23680-235B-9942-B789-84F8566BB467}" type="pres">
      <dgm:prSet presAssocID="{B7A52CFA-68CE-D141-B15A-99B8154037C1}" presName="hierRoot1" presStyleCnt="0"/>
      <dgm:spPr/>
    </dgm:pt>
    <dgm:pt modelId="{43DF536A-4867-D245-9933-1825201E5EBA}" type="pres">
      <dgm:prSet presAssocID="{B7A52CFA-68CE-D141-B15A-99B8154037C1}" presName="composite" presStyleCnt="0"/>
      <dgm:spPr/>
    </dgm:pt>
    <dgm:pt modelId="{6F4BFD1F-34AE-3949-B144-66D8D148B1C8}" type="pres">
      <dgm:prSet presAssocID="{B7A52CFA-68CE-D141-B15A-99B8154037C1}" presName="background" presStyleLbl="node0" presStyleIdx="0" presStyleCnt="1"/>
      <dgm:spPr>
        <a:xfrm>
          <a:off x="1459536" y="336274"/>
          <a:ext cx="2342846" cy="1487707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874AED28-DFAC-6240-BFDA-908088E09DCF}" type="pres">
      <dgm:prSet presAssocID="{B7A52CFA-68CE-D141-B15A-99B8154037C1}" presName="text" presStyleLbl="fgAcc0" presStyleIdx="0" presStyleCnt="1" custLinFactNeighborX="-419" custLinFactNeighborY="225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513E71-D607-354A-AE34-F6F5EDE6ED89}" type="pres">
      <dgm:prSet presAssocID="{B7A52CFA-68CE-D141-B15A-99B8154037C1}" presName="hierChild2" presStyleCnt="0"/>
      <dgm:spPr/>
    </dgm:pt>
    <dgm:pt modelId="{24A11EC4-67B6-C646-A89C-284A882F705F}" type="pres">
      <dgm:prSet presAssocID="{8E05142C-4EEE-C64C-87E8-3FE0AE11AF4A}" presName="Name10" presStyleLbl="parChTrans1D2" presStyleIdx="0" presStyleCnt="2"/>
      <dgm:spPr/>
      <dgm:t>
        <a:bodyPr/>
        <a:lstStyle/>
        <a:p>
          <a:endParaRPr lang="en-US"/>
        </a:p>
      </dgm:t>
    </dgm:pt>
    <dgm:pt modelId="{823FD252-34C6-8144-9A42-4CDF3A7CEC38}" type="pres">
      <dgm:prSet presAssocID="{7A8EAB12-4444-1942-9361-9A706CF4F51F}" presName="hierRoot2" presStyleCnt="0"/>
      <dgm:spPr/>
    </dgm:pt>
    <dgm:pt modelId="{77D5E730-3B50-D341-9E57-9E97F993F356}" type="pres">
      <dgm:prSet presAssocID="{7A8EAB12-4444-1942-9361-9A706CF4F51F}" presName="composite2" presStyleCnt="0"/>
      <dgm:spPr/>
    </dgm:pt>
    <dgm:pt modelId="{B695D585-07D9-2346-A37D-707BBD249033}" type="pres">
      <dgm:prSet presAssocID="{7A8EAB12-4444-1942-9361-9A706CF4F51F}" presName="background2" presStyleLbl="node2" presStyleIdx="0" presStyleCnt="2"/>
      <dgm:spPr>
        <a:xfrm>
          <a:off x="37613" y="2463674"/>
          <a:ext cx="2342846" cy="599620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B3AB469E-B705-1B48-9CE3-A0E644C1FB08}" type="pres">
      <dgm:prSet presAssocID="{7A8EAB12-4444-1942-9361-9A706CF4F51F}" presName="text2" presStyleLbl="fgAcc2" presStyleIdx="0" presStyleCnt="2" custScaleY="40305" custLinFactNeighborY="197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FB2ABC-18DC-5341-A687-9622105CA785}" type="pres">
      <dgm:prSet presAssocID="{7A8EAB12-4444-1942-9361-9A706CF4F51F}" presName="hierChild3" presStyleCnt="0"/>
      <dgm:spPr/>
    </dgm:pt>
    <dgm:pt modelId="{BED11424-40E3-F744-B284-FC760C662488}" type="pres">
      <dgm:prSet presAssocID="{8A810ADC-A15E-4941-9751-C57F0A03D3CA}" presName="Name17" presStyleLbl="parChTrans1D3" presStyleIdx="0" presStyleCnt="2"/>
      <dgm:spPr/>
      <dgm:t>
        <a:bodyPr/>
        <a:lstStyle/>
        <a:p>
          <a:endParaRPr lang="en-US"/>
        </a:p>
      </dgm:t>
    </dgm:pt>
    <dgm:pt modelId="{4432069B-B874-2E43-A565-444751FB9A22}" type="pres">
      <dgm:prSet presAssocID="{D3D18E4F-A2C4-7647-A04E-6B6532D1927A}" presName="hierRoot3" presStyleCnt="0"/>
      <dgm:spPr/>
    </dgm:pt>
    <dgm:pt modelId="{E4D0A37F-DE80-3246-9188-6563412754C8}" type="pres">
      <dgm:prSet presAssocID="{D3D18E4F-A2C4-7647-A04E-6B6532D1927A}" presName="composite3" presStyleCnt="0"/>
      <dgm:spPr/>
    </dgm:pt>
    <dgm:pt modelId="{34E845F5-EFD0-0F4A-BE72-0C49AACB5595}" type="pres">
      <dgm:prSet presAssocID="{D3D18E4F-A2C4-7647-A04E-6B6532D1927A}" presName="background3" presStyleLbl="node3" presStyleIdx="0" presStyleCnt="2"/>
      <dgm:spPr>
        <a:xfrm>
          <a:off x="37613" y="3422763"/>
          <a:ext cx="2342846" cy="1807148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66D6C422-6B2B-704E-8433-0D4B99DE8E0D}" type="pres">
      <dgm:prSet presAssocID="{D3D18E4F-A2C4-7647-A04E-6B6532D1927A}" presName="text3" presStyleLbl="fgAcc3" presStyleIdx="0" presStyleCnt="2" custScaleY="121472" custLinFactNeighborY="-19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135410-2512-6841-99AF-D242A92C4CF5}" type="pres">
      <dgm:prSet presAssocID="{D3D18E4F-A2C4-7647-A04E-6B6532D1927A}" presName="hierChild4" presStyleCnt="0"/>
      <dgm:spPr/>
    </dgm:pt>
    <dgm:pt modelId="{FB29306B-97DB-B74E-BF1D-62C07D6F9C88}" type="pres">
      <dgm:prSet presAssocID="{29311508-068A-A140-862E-8F0BA4CBB19D}" presName="Name10" presStyleLbl="parChTrans1D2" presStyleIdx="1" presStyleCnt="2"/>
      <dgm:spPr/>
      <dgm:t>
        <a:bodyPr/>
        <a:lstStyle/>
        <a:p>
          <a:endParaRPr lang="en-US"/>
        </a:p>
      </dgm:t>
    </dgm:pt>
    <dgm:pt modelId="{E62B27A9-2CB0-F047-A576-24B960FB0A5E}" type="pres">
      <dgm:prSet presAssocID="{E6FCCD3C-5AFF-EE4D-91C0-C7AA58972C41}" presName="hierRoot2" presStyleCnt="0"/>
      <dgm:spPr/>
    </dgm:pt>
    <dgm:pt modelId="{D17EB7DF-BDDD-1640-B123-1D60F2A7729E}" type="pres">
      <dgm:prSet presAssocID="{E6FCCD3C-5AFF-EE4D-91C0-C7AA58972C41}" presName="composite2" presStyleCnt="0"/>
      <dgm:spPr/>
    </dgm:pt>
    <dgm:pt modelId="{43E0B64D-9895-B646-95C3-4385D934F77D}" type="pres">
      <dgm:prSet presAssocID="{E6FCCD3C-5AFF-EE4D-91C0-C7AA58972C41}" presName="background2" presStyleLbl="node2" presStyleIdx="1" presStyleCnt="2"/>
      <dgm:spPr>
        <a:xfrm>
          <a:off x="2901092" y="2463704"/>
          <a:ext cx="2342846" cy="612831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806667E1-954C-CA46-BA64-E2E73771C538}" type="pres">
      <dgm:prSet presAssocID="{E6FCCD3C-5AFF-EE4D-91C0-C7AA58972C41}" presName="text2" presStyleLbl="fgAcc2" presStyleIdx="1" presStyleCnt="2" custScaleY="41193" custLinFactNeighborY="197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0C46C3-96A0-CD49-ABE1-6510C38E9A22}" type="pres">
      <dgm:prSet presAssocID="{E6FCCD3C-5AFF-EE4D-91C0-C7AA58972C41}" presName="hierChild3" presStyleCnt="0"/>
      <dgm:spPr/>
    </dgm:pt>
    <dgm:pt modelId="{95AFD826-7836-684B-938B-4D131AB3619C}" type="pres">
      <dgm:prSet presAssocID="{D7C18510-ED04-C041-80A7-7E36F3591D70}" presName="Name17" presStyleLbl="parChTrans1D3" presStyleIdx="1" presStyleCnt="2"/>
      <dgm:spPr/>
      <dgm:t>
        <a:bodyPr/>
        <a:lstStyle/>
        <a:p>
          <a:endParaRPr lang="en-US"/>
        </a:p>
      </dgm:t>
    </dgm:pt>
    <dgm:pt modelId="{C2FFB0FC-ABBB-0840-91B6-9001FFD65AAB}" type="pres">
      <dgm:prSet presAssocID="{1A96EB6C-EE85-E942-A3E7-887FF59E7937}" presName="hierRoot3" presStyleCnt="0"/>
      <dgm:spPr/>
    </dgm:pt>
    <dgm:pt modelId="{91BEE730-9EAF-A346-BE75-63059A2AEC5D}" type="pres">
      <dgm:prSet presAssocID="{1A96EB6C-EE85-E942-A3E7-887FF59E7937}" presName="composite3" presStyleCnt="0"/>
      <dgm:spPr/>
    </dgm:pt>
    <dgm:pt modelId="{5629DE6A-2C34-2342-B0B5-6029C93FA090}" type="pres">
      <dgm:prSet presAssocID="{1A96EB6C-EE85-E942-A3E7-887FF59E7937}" presName="background3" presStyleLbl="node3" presStyleIdx="1" presStyleCnt="2"/>
      <dgm:spPr>
        <a:xfrm>
          <a:off x="2901092" y="3426452"/>
          <a:ext cx="2342846" cy="1780830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D82AAC53-9E6A-1D4C-9954-84E9491026E7}" type="pres">
      <dgm:prSet presAssocID="{1A96EB6C-EE85-E942-A3E7-887FF59E7937}" presName="text3" presStyleLbl="fgAcc3" presStyleIdx="1" presStyleCnt="2" custScaleY="119703" custLinFactNeighborY="-25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87EC0D-DB71-5844-8ACA-EC70AA73FE41}" type="pres">
      <dgm:prSet presAssocID="{1A96EB6C-EE85-E942-A3E7-887FF59E7937}" presName="hierChild4" presStyleCnt="0"/>
      <dgm:spPr/>
    </dgm:pt>
  </dgm:ptLst>
  <dgm:cxnLst>
    <dgm:cxn modelId="{1127EA31-8C78-1344-B7CE-AB7C8C13158F}" type="presOf" srcId="{CD449F9F-870A-E34B-9B61-9D56F3CBEE20}" destId="{E640C31B-19F8-6941-80B9-6BA647FD9B0D}" srcOrd="0" destOrd="0" presId="urn:microsoft.com/office/officeart/2005/8/layout/hierarchy1"/>
    <dgm:cxn modelId="{669FCE83-A8C8-F04B-BC4E-9E84B81BF996}" srcId="{B7A52CFA-68CE-D141-B15A-99B8154037C1}" destId="{E6FCCD3C-5AFF-EE4D-91C0-C7AA58972C41}" srcOrd="1" destOrd="0" parTransId="{29311508-068A-A140-862E-8F0BA4CBB19D}" sibTransId="{EBB7D363-366E-8E4A-BC83-741E8C4807E1}"/>
    <dgm:cxn modelId="{F91B6EDD-8FDF-A641-8467-14171A73E0D4}" type="presOf" srcId="{1A96EB6C-EE85-E942-A3E7-887FF59E7937}" destId="{D82AAC53-9E6A-1D4C-9954-84E9491026E7}" srcOrd="0" destOrd="0" presId="urn:microsoft.com/office/officeart/2005/8/layout/hierarchy1"/>
    <dgm:cxn modelId="{B6C5A020-CD32-A947-BCBE-F0F8F2C89B87}" srcId="{B7A52CFA-68CE-D141-B15A-99B8154037C1}" destId="{7A8EAB12-4444-1942-9361-9A706CF4F51F}" srcOrd="0" destOrd="0" parTransId="{8E05142C-4EEE-C64C-87E8-3FE0AE11AF4A}" sibTransId="{8F65F6B9-E99A-DF47-AB34-18CE2E5E1210}"/>
    <dgm:cxn modelId="{4ECA339B-E6B1-104C-831C-C4DFA7A81599}" type="presOf" srcId="{D3D18E4F-A2C4-7647-A04E-6B6532D1927A}" destId="{66D6C422-6B2B-704E-8433-0D4B99DE8E0D}" srcOrd="0" destOrd="0" presId="urn:microsoft.com/office/officeart/2005/8/layout/hierarchy1"/>
    <dgm:cxn modelId="{D2793A06-351E-F94E-A7B4-D60F3A1254C8}" type="presOf" srcId="{29311508-068A-A140-862E-8F0BA4CBB19D}" destId="{FB29306B-97DB-B74E-BF1D-62C07D6F9C88}" srcOrd="0" destOrd="0" presId="urn:microsoft.com/office/officeart/2005/8/layout/hierarchy1"/>
    <dgm:cxn modelId="{B52C5CF9-C5C2-D54F-AAC1-8F28B002A41D}" type="presOf" srcId="{B7A52CFA-68CE-D141-B15A-99B8154037C1}" destId="{874AED28-DFAC-6240-BFDA-908088E09DCF}" srcOrd="0" destOrd="0" presId="urn:microsoft.com/office/officeart/2005/8/layout/hierarchy1"/>
    <dgm:cxn modelId="{F165AD25-611C-BB4E-9EBC-0856C5AED036}" type="presOf" srcId="{8A810ADC-A15E-4941-9751-C57F0A03D3CA}" destId="{BED11424-40E3-F744-B284-FC760C662488}" srcOrd="0" destOrd="0" presId="urn:microsoft.com/office/officeart/2005/8/layout/hierarchy1"/>
    <dgm:cxn modelId="{650A1850-08E0-7844-9A89-284CDC10FE2F}" type="presOf" srcId="{7A8EAB12-4444-1942-9361-9A706CF4F51F}" destId="{B3AB469E-B705-1B48-9CE3-A0E644C1FB08}" srcOrd="0" destOrd="0" presId="urn:microsoft.com/office/officeart/2005/8/layout/hierarchy1"/>
    <dgm:cxn modelId="{0008A713-753F-0A4D-8B5F-93F12DDB444B}" srcId="{E6FCCD3C-5AFF-EE4D-91C0-C7AA58972C41}" destId="{1A96EB6C-EE85-E942-A3E7-887FF59E7937}" srcOrd="0" destOrd="0" parTransId="{D7C18510-ED04-C041-80A7-7E36F3591D70}" sibTransId="{1C9DA199-C3F2-3745-852C-5BD53E4D5FC1}"/>
    <dgm:cxn modelId="{131656E9-95D5-F244-880D-9FECD103B76E}" srcId="{CD449F9F-870A-E34B-9B61-9D56F3CBEE20}" destId="{B7A52CFA-68CE-D141-B15A-99B8154037C1}" srcOrd="0" destOrd="0" parTransId="{786A1C1D-5B38-544C-A51B-E4E2ED55B587}" sibTransId="{4390B5BD-19E8-9648-BAAA-0D7443EADEF4}"/>
    <dgm:cxn modelId="{68A97D3E-DA67-0A42-A8F2-ECD13C00A566}" srcId="{7A8EAB12-4444-1942-9361-9A706CF4F51F}" destId="{D3D18E4F-A2C4-7647-A04E-6B6532D1927A}" srcOrd="0" destOrd="0" parTransId="{8A810ADC-A15E-4941-9751-C57F0A03D3CA}" sibTransId="{7223EF04-FF41-7546-B204-64F78922DA9C}"/>
    <dgm:cxn modelId="{20EA92D0-3183-544C-BF07-2F893709FCD8}" type="presOf" srcId="{8E05142C-4EEE-C64C-87E8-3FE0AE11AF4A}" destId="{24A11EC4-67B6-C646-A89C-284A882F705F}" srcOrd="0" destOrd="0" presId="urn:microsoft.com/office/officeart/2005/8/layout/hierarchy1"/>
    <dgm:cxn modelId="{DC406F25-C10A-CB47-9B4F-817E6ABAE0B9}" type="presOf" srcId="{D7C18510-ED04-C041-80A7-7E36F3591D70}" destId="{95AFD826-7836-684B-938B-4D131AB3619C}" srcOrd="0" destOrd="0" presId="urn:microsoft.com/office/officeart/2005/8/layout/hierarchy1"/>
    <dgm:cxn modelId="{9DC814F6-1CF9-DA4C-B3AD-F252B8AADDCB}" type="presOf" srcId="{E6FCCD3C-5AFF-EE4D-91C0-C7AA58972C41}" destId="{806667E1-954C-CA46-BA64-E2E73771C538}" srcOrd="0" destOrd="0" presId="urn:microsoft.com/office/officeart/2005/8/layout/hierarchy1"/>
    <dgm:cxn modelId="{1559DABD-78D5-4146-9D30-7EFCDD92D3F0}" type="presParOf" srcId="{E640C31B-19F8-6941-80B9-6BA647FD9B0D}" destId="{B5C23680-235B-9942-B789-84F8566BB467}" srcOrd="0" destOrd="0" presId="urn:microsoft.com/office/officeart/2005/8/layout/hierarchy1"/>
    <dgm:cxn modelId="{324982D2-F475-FF41-A204-2EB22C22D985}" type="presParOf" srcId="{B5C23680-235B-9942-B789-84F8566BB467}" destId="{43DF536A-4867-D245-9933-1825201E5EBA}" srcOrd="0" destOrd="0" presId="urn:microsoft.com/office/officeart/2005/8/layout/hierarchy1"/>
    <dgm:cxn modelId="{2DB83EF4-B012-9E4E-B8FA-4B63B30293FD}" type="presParOf" srcId="{43DF536A-4867-D245-9933-1825201E5EBA}" destId="{6F4BFD1F-34AE-3949-B144-66D8D148B1C8}" srcOrd="0" destOrd="0" presId="urn:microsoft.com/office/officeart/2005/8/layout/hierarchy1"/>
    <dgm:cxn modelId="{6DD80622-F9FE-D04B-A8F4-A59A17C981E6}" type="presParOf" srcId="{43DF536A-4867-D245-9933-1825201E5EBA}" destId="{874AED28-DFAC-6240-BFDA-908088E09DCF}" srcOrd="1" destOrd="0" presId="urn:microsoft.com/office/officeart/2005/8/layout/hierarchy1"/>
    <dgm:cxn modelId="{C098F862-212F-7049-93BF-EA1247055342}" type="presParOf" srcId="{B5C23680-235B-9942-B789-84F8566BB467}" destId="{D9513E71-D607-354A-AE34-F6F5EDE6ED89}" srcOrd="1" destOrd="0" presId="urn:microsoft.com/office/officeart/2005/8/layout/hierarchy1"/>
    <dgm:cxn modelId="{8D3883DF-1030-4547-A824-310D82396535}" type="presParOf" srcId="{D9513E71-D607-354A-AE34-F6F5EDE6ED89}" destId="{24A11EC4-67B6-C646-A89C-284A882F705F}" srcOrd="0" destOrd="0" presId="urn:microsoft.com/office/officeart/2005/8/layout/hierarchy1"/>
    <dgm:cxn modelId="{AF82FD42-847C-AE45-BB7A-A1746AE2DCF8}" type="presParOf" srcId="{D9513E71-D607-354A-AE34-F6F5EDE6ED89}" destId="{823FD252-34C6-8144-9A42-4CDF3A7CEC38}" srcOrd="1" destOrd="0" presId="urn:microsoft.com/office/officeart/2005/8/layout/hierarchy1"/>
    <dgm:cxn modelId="{FAB2782C-558E-1C42-8922-3816D6975126}" type="presParOf" srcId="{823FD252-34C6-8144-9A42-4CDF3A7CEC38}" destId="{77D5E730-3B50-D341-9E57-9E97F993F356}" srcOrd="0" destOrd="0" presId="urn:microsoft.com/office/officeart/2005/8/layout/hierarchy1"/>
    <dgm:cxn modelId="{7F6A1D7C-B4F8-804A-BDA7-AF221BC0C196}" type="presParOf" srcId="{77D5E730-3B50-D341-9E57-9E97F993F356}" destId="{B695D585-07D9-2346-A37D-707BBD249033}" srcOrd="0" destOrd="0" presId="urn:microsoft.com/office/officeart/2005/8/layout/hierarchy1"/>
    <dgm:cxn modelId="{ACB6A546-8221-D34C-AB75-F94C24B67C28}" type="presParOf" srcId="{77D5E730-3B50-D341-9E57-9E97F993F356}" destId="{B3AB469E-B705-1B48-9CE3-A0E644C1FB08}" srcOrd="1" destOrd="0" presId="urn:microsoft.com/office/officeart/2005/8/layout/hierarchy1"/>
    <dgm:cxn modelId="{8ACF1430-589E-7247-A02B-546A1B283E35}" type="presParOf" srcId="{823FD252-34C6-8144-9A42-4CDF3A7CEC38}" destId="{C8FB2ABC-18DC-5341-A687-9622105CA785}" srcOrd="1" destOrd="0" presId="urn:microsoft.com/office/officeart/2005/8/layout/hierarchy1"/>
    <dgm:cxn modelId="{5E17A213-894D-1D4C-A547-C5D3991A7304}" type="presParOf" srcId="{C8FB2ABC-18DC-5341-A687-9622105CA785}" destId="{BED11424-40E3-F744-B284-FC760C662488}" srcOrd="0" destOrd="0" presId="urn:microsoft.com/office/officeart/2005/8/layout/hierarchy1"/>
    <dgm:cxn modelId="{1089E82D-6959-3C42-8B35-62907D43A3BB}" type="presParOf" srcId="{C8FB2ABC-18DC-5341-A687-9622105CA785}" destId="{4432069B-B874-2E43-A565-444751FB9A22}" srcOrd="1" destOrd="0" presId="urn:microsoft.com/office/officeart/2005/8/layout/hierarchy1"/>
    <dgm:cxn modelId="{F9E1CCB7-43FB-DE4B-84E1-D955414F82E1}" type="presParOf" srcId="{4432069B-B874-2E43-A565-444751FB9A22}" destId="{E4D0A37F-DE80-3246-9188-6563412754C8}" srcOrd="0" destOrd="0" presId="urn:microsoft.com/office/officeart/2005/8/layout/hierarchy1"/>
    <dgm:cxn modelId="{08ABF3EC-328F-F44D-813F-26C738B4DFD2}" type="presParOf" srcId="{E4D0A37F-DE80-3246-9188-6563412754C8}" destId="{34E845F5-EFD0-0F4A-BE72-0C49AACB5595}" srcOrd="0" destOrd="0" presId="urn:microsoft.com/office/officeart/2005/8/layout/hierarchy1"/>
    <dgm:cxn modelId="{D8BDD738-2040-C743-94D5-EA627ABED373}" type="presParOf" srcId="{E4D0A37F-DE80-3246-9188-6563412754C8}" destId="{66D6C422-6B2B-704E-8433-0D4B99DE8E0D}" srcOrd="1" destOrd="0" presId="urn:microsoft.com/office/officeart/2005/8/layout/hierarchy1"/>
    <dgm:cxn modelId="{4E5DD4CE-254C-4840-B5F2-0C257E23C48A}" type="presParOf" srcId="{4432069B-B874-2E43-A565-444751FB9A22}" destId="{5B135410-2512-6841-99AF-D242A92C4CF5}" srcOrd="1" destOrd="0" presId="urn:microsoft.com/office/officeart/2005/8/layout/hierarchy1"/>
    <dgm:cxn modelId="{989A6A4B-2F69-2F42-B78C-7DB65BCB1C41}" type="presParOf" srcId="{D9513E71-D607-354A-AE34-F6F5EDE6ED89}" destId="{FB29306B-97DB-B74E-BF1D-62C07D6F9C88}" srcOrd="2" destOrd="0" presId="urn:microsoft.com/office/officeart/2005/8/layout/hierarchy1"/>
    <dgm:cxn modelId="{080BD511-DAB8-B242-86F2-18B8AC16254F}" type="presParOf" srcId="{D9513E71-D607-354A-AE34-F6F5EDE6ED89}" destId="{E62B27A9-2CB0-F047-A576-24B960FB0A5E}" srcOrd="3" destOrd="0" presId="urn:microsoft.com/office/officeart/2005/8/layout/hierarchy1"/>
    <dgm:cxn modelId="{973777DE-8F64-E748-9BCC-2772D4233E38}" type="presParOf" srcId="{E62B27A9-2CB0-F047-A576-24B960FB0A5E}" destId="{D17EB7DF-BDDD-1640-B123-1D60F2A7729E}" srcOrd="0" destOrd="0" presId="urn:microsoft.com/office/officeart/2005/8/layout/hierarchy1"/>
    <dgm:cxn modelId="{5E50842F-6016-7640-99A3-F8AB30F40F46}" type="presParOf" srcId="{D17EB7DF-BDDD-1640-B123-1D60F2A7729E}" destId="{43E0B64D-9895-B646-95C3-4385D934F77D}" srcOrd="0" destOrd="0" presId="urn:microsoft.com/office/officeart/2005/8/layout/hierarchy1"/>
    <dgm:cxn modelId="{0085ED48-5763-B44D-8975-B321773270BB}" type="presParOf" srcId="{D17EB7DF-BDDD-1640-B123-1D60F2A7729E}" destId="{806667E1-954C-CA46-BA64-E2E73771C538}" srcOrd="1" destOrd="0" presId="urn:microsoft.com/office/officeart/2005/8/layout/hierarchy1"/>
    <dgm:cxn modelId="{48904970-54E0-F344-90C0-DB8F00B21C01}" type="presParOf" srcId="{E62B27A9-2CB0-F047-A576-24B960FB0A5E}" destId="{1F0C46C3-96A0-CD49-ABE1-6510C38E9A22}" srcOrd="1" destOrd="0" presId="urn:microsoft.com/office/officeart/2005/8/layout/hierarchy1"/>
    <dgm:cxn modelId="{A0BFA9CA-F42C-524E-9C9E-AC0B39657A1E}" type="presParOf" srcId="{1F0C46C3-96A0-CD49-ABE1-6510C38E9A22}" destId="{95AFD826-7836-684B-938B-4D131AB3619C}" srcOrd="0" destOrd="0" presId="urn:microsoft.com/office/officeart/2005/8/layout/hierarchy1"/>
    <dgm:cxn modelId="{47AC7AD1-C631-4648-9902-E04B138FC795}" type="presParOf" srcId="{1F0C46C3-96A0-CD49-ABE1-6510C38E9A22}" destId="{C2FFB0FC-ABBB-0840-91B6-9001FFD65AAB}" srcOrd="1" destOrd="0" presId="urn:microsoft.com/office/officeart/2005/8/layout/hierarchy1"/>
    <dgm:cxn modelId="{0E155B64-CD8D-4D4D-A310-E6F538C9F49F}" type="presParOf" srcId="{C2FFB0FC-ABBB-0840-91B6-9001FFD65AAB}" destId="{91BEE730-9EAF-A346-BE75-63059A2AEC5D}" srcOrd="0" destOrd="0" presId="urn:microsoft.com/office/officeart/2005/8/layout/hierarchy1"/>
    <dgm:cxn modelId="{EBA598D4-DDEB-4847-A4C4-9EEE4DB88AFA}" type="presParOf" srcId="{91BEE730-9EAF-A346-BE75-63059A2AEC5D}" destId="{5629DE6A-2C34-2342-B0B5-6029C93FA090}" srcOrd="0" destOrd="0" presId="urn:microsoft.com/office/officeart/2005/8/layout/hierarchy1"/>
    <dgm:cxn modelId="{71226785-328C-914F-A5B7-4790C477D4BD}" type="presParOf" srcId="{91BEE730-9EAF-A346-BE75-63059A2AEC5D}" destId="{D82AAC53-9E6A-1D4C-9954-84E9491026E7}" srcOrd="1" destOrd="0" presId="urn:microsoft.com/office/officeart/2005/8/layout/hierarchy1"/>
    <dgm:cxn modelId="{7BAA96D9-141D-A643-8EA8-B5925F3C4CC3}" type="presParOf" srcId="{C2FFB0FC-ABBB-0840-91B6-9001FFD65AAB}" destId="{8687EC0D-DB71-5844-8ACA-EC70AA73FE4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AFD826-7836-684B-938B-4D131AB3619C}">
      <dsp:nvSpPr>
        <dsp:cNvPr id="0" name=""/>
        <dsp:cNvSpPr/>
      </dsp:nvSpPr>
      <dsp:spPr>
        <a:xfrm>
          <a:off x="4026796" y="3076536"/>
          <a:ext cx="91440" cy="3499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9916"/>
              </a:lnTo>
            </a:path>
          </a:pathLst>
        </a:custGeom>
        <a:noFill/>
        <a:ln w="6350" cap="flat" cmpd="sng" algn="ctr">
          <a:solidFill>
            <a:srgbClr val="0C234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9306B-97DB-B74E-BF1D-62C07D6F9C88}">
      <dsp:nvSpPr>
        <dsp:cNvPr id="0" name=""/>
        <dsp:cNvSpPr/>
      </dsp:nvSpPr>
      <dsp:spPr>
        <a:xfrm>
          <a:off x="2630959" y="1823982"/>
          <a:ext cx="1441556" cy="639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683"/>
              </a:lnTo>
              <a:lnTo>
                <a:pt x="1441556" y="422683"/>
              </a:lnTo>
              <a:lnTo>
                <a:pt x="1441556" y="639722"/>
              </a:lnTo>
            </a:path>
          </a:pathLst>
        </a:custGeom>
        <a:noFill/>
        <a:ln w="6350" cap="flat" cmpd="sng" algn="ctr">
          <a:solidFill>
            <a:srgbClr val="0C234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D11424-40E3-F744-B284-FC760C662488}">
      <dsp:nvSpPr>
        <dsp:cNvPr id="0" name=""/>
        <dsp:cNvSpPr/>
      </dsp:nvSpPr>
      <dsp:spPr>
        <a:xfrm>
          <a:off x="1163316" y="3063295"/>
          <a:ext cx="91440" cy="3594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9467"/>
              </a:lnTo>
            </a:path>
          </a:pathLst>
        </a:custGeom>
        <a:noFill/>
        <a:ln w="6350" cap="flat" cmpd="sng" algn="ctr">
          <a:solidFill>
            <a:srgbClr val="0C234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A11EC4-67B6-C646-A89C-284A882F705F}">
      <dsp:nvSpPr>
        <dsp:cNvPr id="0" name=""/>
        <dsp:cNvSpPr/>
      </dsp:nvSpPr>
      <dsp:spPr>
        <a:xfrm>
          <a:off x="1209036" y="1823982"/>
          <a:ext cx="1421923" cy="639692"/>
        </a:xfrm>
        <a:custGeom>
          <a:avLst/>
          <a:gdLst/>
          <a:ahLst/>
          <a:cxnLst/>
          <a:rect l="0" t="0" r="0" b="0"/>
          <a:pathLst>
            <a:path>
              <a:moveTo>
                <a:pt x="1421923" y="0"/>
              </a:moveTo>
              <a:lnTo>
                <a:pt x="1421923" y="422653"/>
              </a:lnTo>
              <a:lnTo>
                <a:pt x="0" y="422653"/>
              </a:lnTo>
              <a:lnTo>
                <a:pt x="0" y="639692"/>
              </a:lnTo>
            </a:path>
          </a:pathLst>
        </a:custGeom>
        <a:noFill/>
        <a:ln w="6350" cap="flat" cmpd="sng" algn="ctr">
          <a:solidFill>
            <a:srgbClr val="0C234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4BFD1F-34AE-3949-B144-66D8D148B1C8}">
      <dsp:nvSpPr>
        <dsp:cNvPr id="0" name=""/>
        <dsp:cNvSpPr/>
      </dsp:nvSpPr>
      <dsp:spPr>
        <a:xfrm>
          <a:off x="1459536" y="336274"/>
          <a:ext cx="2342846" cy="1487707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4AED28-DFAC-6240-BFDA-908088E09DCF}">
      <dsp:nvSpPr>
        <dsp:cNvPr id="0" name=""/>
        <dsp:cNvSpPr/>
      </dsp:nvSpPr>
      <dsp:spPr>
        <a:xfrm>
          <a:off x="1719852" y="583575"/>
          <a:ext cx="2342846" cy="1487707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 pitchFamily="34" charset="0"/>
              <a:ea typeface="+mn-ea"/>
              <a:cs typeface="+mn-cs"/>
            </a:rPr>
            <a:t>Insurance Company (Captive)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 pitchFamily="34" charset="0"/>
              <a:ea typeface="+mn-ea"/>
              <a:cs typeface="+mn-cs"/>
            </a:rPr>
            <a:t>Subject to all rules/regulations of insurance companies</a:t>
          </a:r>
          <a:endParaRPr lang="en-US" sz="1400" b="0" i="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 pitchFamily="34" charset="0"/>
            <a:ea typeface="+mn-ea"/>
            <a:cs typeface="+mn-cs"/>
          </a:endParaRPr>
        </a:p>
      </dsp:txBody>
      <dsp:txXfrm>
        <a:off x="1719852" y="583575"/>
        <a:ext cx="2342846" cy="1487707"/>
      </dsp:txXfrm>
    </dsp:sp>
    <dsp:sp modelId="{B695D585-07D9-2346-A37D-707BBD249033}">
      <dsp:nvSpPr>
        <dsp:cNvPr id="0" name=""/>
        <dsp:cNvSpPr/>
      </dsp:nvSpPr>
      <dsp:spPr>
        <a:xfrm>
          <a:off x="37613" y="2463674"/>
          <a:ext cx="2342846" cy="599620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AB469E-B705-1B48-9CE3-A0E644C1FB08}">
      <dsp:nvSpPr>
        <dsp:cNvPr id="0" name=""/>
        <dsp:cNvSpPr/>
      </dsp:nvSpPr>
      <dsp:spPr>
        <a:xfrm>
          <a:off x="297929" y="2710975"/>
          <a:ext cx="2342846" cy="599620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831(a) Election</a:t>
          </a:r>
          <a:endParaRPr lang="en-US" sz="2400" b="1" i="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297929" y="2710975"/>
        <a:ext cx="2342846" cy="599620"/>
      </dsp:txXfrm>
    </dsp:sp>
    <dsp:sp modelId="{34E845F5-EFD0-0F4A-BE72-0C49AACB5595}">
      <dsp:nvSpPr>
        <dsp:cNvPr id="0" name=""/>
        <dsp:cNvSpPr/>
      </dsp:nvSpPr>
      <dsp:spPr>
        <a:xfrm>
          <a:off x="37613" y="3422763"/>
          <a:ext cx="2342846" cy="1807148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D6C422-6B2B-704E-8433-0D4B99DE8E0D}">
      <dsp:nvSpPr>
        <dsp:cNvPr id="0" name=""/>
        <dsp:cNvSpPr/>
      </dsp:nvSpPr>
      <dsp:spPr>
        <a:xfrm>
          <a:off x="297929" y="3670063"/>
          <a:ext cx="2342846" cy="1807148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u="none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Traditional Risk: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WC, PL, GL, Foreign, etc.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60/40 Rule (40% of premium for expenses, 60% for claims)</a:t>
          </a:r>
          <a:endParaRPr lang="en-US" sz="1500" b="0" i="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297929" y="3670063"/>
        <a:ext cx="2342846" cy="1807148"/>
      </dsp:txXfrm>
    </dsp:sp>
    <dsp:sp modelId="{43E0B64D-9895-B646-95C3-4385D934F77D}">
      <dsp:nvSpPr>
        <dsp:cNvPr id="0" name=""/>
        <dsp:cNvSpPr/>
      </dsp:nvSpPr>
      <dsp:spPr>
        <a:xfrm>
          <a:off x="2901092" y="2463704"/>
          <a:ext cx="2342846" cy="612831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6667E1-954C-CA46-BA64-E2E73771C538}">
      <dsp:nvSpPr>
        <dsp:cNvPr id="0" name=""/>
        <dsp:cNvSpPr/>
      </dsp:nvSpPr>
      <dsp:spPr>
        <a:xfrm>
          <a:off x="3161408" y="2711005"/>
          <a:ext cx="2342846" cy="612831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831(b) Election</a:t>
          </a:r>
          <a:endParaRPr lang="en-US" sz="2400" b="1" i="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161408" y="2711005"/>
        <a:ext cx="2342846" cy="612831"/>
      </dsp:txXfrm>
    </dsp:sp>
    <dsp:sp modelId="{5629DE6A-2C34-2342-B0B5-6029C93FA090}">
      <dsp:nvSpPr>
        <dsp:cNvPr id="0" name=""/>
        <dsp:cNvSpPr/>
      </dsp:nvSpPr>
      <dsp:spPr>
        <a:xfrm>
          <a:off x="2901092" y="3426452"/>
          <a:ext cx="2342846" cy="1780830"/>
        </a:xfrm>
        <a:prstGeom prst="roundRect">
          <a:avLst>
            <a:gd name="adj" fmla="val 10000"/>
          </a:avLst>
        </a:prstGeom>
        <a:solidFill>
          <a:srgbClr val="0C234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2AAC53-9E6A-1D4C-9954-84E9491026E7}">
      <dsp:nvSpPr>
        <dsp:cNvPr id="0" name=""/>
        <dsp:cNvSpPr/>
      </dsp:nvSpPr>
      <dsp:spPr>
        <a:xfrm>
          <a:off x="3161408" y="3673753"/>
          <a:ext cx="2342846" cy="1780830"/>
        </a:xfrm>
        <a:prstGeom prst="roundRect">
          <a:avLst>
            <a:gd name="adj" fmla="val 10000"/>
          </a:avLst>
        </a:prstGeom>
        <a:solidFill>
          <a:srgbClr val="E7E6E6"/>
        </a:solidFill>
        <a:ln w="6350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u="none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Non-Traditional Risk: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Deductible reimbursement, litigation defense, policy exclusions, A/R risk, loss of client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$2.2 million annual limit</a:t>
          </a:r>
          <a:endParaRPr lang="en-US" sz="1500" b="0" i="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161408" y="3673753"/>
        <a:ext cx="2342846" cy="1780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ACBA9-19A1-4A85-83B4-B5AE0C23FED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9C350-B7F8-4F6E-9613-74BA1A9382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3402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042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6307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7273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0736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02515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413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4051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817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032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971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475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961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5230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177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875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691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713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B6F86B-2627-4D94-96B8-477995654B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390677"/>
            <a:ext cx="7766936" cy="10968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 Rounded MT Bold" panose="020F0704030504030204" pitchFamily="34" charset="0"/>
              </a:rPr>
              <a:t>CFMA Rocky Mountain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4F1E042-BC39-4E3C-BF08-F43813BE7E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94893" y="5683691"/>
            <a:ext cx="3790938" cy="109689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Wi-Fi Network Login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Network Name: </a:t>
            </a:r>
            <a:r>
              <a:rPr lang="en-US" dirty="0" err="1">
                <a:solidFill>
                  <a:schemeClr val="tx1"/>
                </a:solidFill>
              </a:rPr>
              <a:t>Ritz_Carlton</a:t>
            </a:r>
            <a:r>
              <a:rPr lang="en-US" dirty="0">
                <a:solidFill>
                  <a:schemeClr val="tx1"/>
                </a:solidFill>
              </a:rPr>
              <a:t> Conference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Password: B2WSoftware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70EE50-500C-463F-9CAF-2FDC753D7822}"/>
              </a:ext>
            </a:extLst>
          </p:cNvPr>
          <p:cNvSpPr txBox="1"/>
          <p:nvPr/>
        </p:nvSpPr>
        <p:spPr>
          <a:xfrm>
            <a:off x="3186177" y="1872343"/>
            <a:ext cx="440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Principle Sponsors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3C54068-86AB-4463-8140-4F9D027907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99934" y="4415723"/>
            <a:ext cx="1981200" cy="1267968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="" xmlns:a16="http://schemas.microsoft.com/office/drawing/2014/main" id="{8D95B9C2-6378-4F0E-BF09-A029AA31B3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5090" y="2598364"/>
            <a:ext cx="4650888" cy="14606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C0C429D-DF59-4B7D-A3DC-A50568BE8EE6}"/>
              </a:ext>
            </a:extLst>
          </p:cNvPr>
          <p:cNvSpPr txBox="1"/>
          <p:nvPr/>
        </p:nvSpPr>
        <p:spPr>
          <a:xfrm>
            <a:off x="283029" y="6063343"/>
            <a:ext cx="235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#CFMARM2018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872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626269" y="955604"/>
            <a:ext cx="6706184" cy="50424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78282">
              <a:spcBef>
                <a:spcPts val="688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</a:pPr>
            <a:r>
              <a:rPr lang="en-US" sz="2400" b="1" dirty="0" smtClean="0">
                <a:latin typeface="Calibri Light" panose="020F0302020204030204" pitchFamily="34" charset="0"/>
                <a:ea typeface="Helvetica" charset="0"/>
                <a:cs typeface="Helvetica"/>
                <a:sym typeface="Helvetica" charset="0"/>
              </a:rPr>
              <a:t>Group / Association Captives </a:t>
            </a:r>
            <a:r>
              <a:rPr lang="en-US" sz="2400" dirty="0" smtClean="0">
                <a:latin typeface="Calibri Light" panose="020F0302020204030204" pitchFamily="34" charset="0"/>
                <a:ea typeface="Helvetica" charset="0"/>
                <a:cs typeface="Helvetica"/>
                <a:sym typeface="Helvetica" charset="0"/>
              </a:rPr>
              <a:t>– owned &amp; operated by a group of members; 100% of risk and assets pooled</a:t>
            </a:r>
          </a:p>
          <a:p>
            <a:pPr lvl="1" defTabSz="1278282">
              <a:spcBef>
                <a:spcPts val="688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</a:pPr>
            <a:r>
              <a:rPr lang="en-US" sz="2400" b="1" dirty="0" smtClean="0">
                <a:latin typeface="Calibri Light" panose="020F0302020204030204" pitchFamily="34" charset="0"/>
                <a:cs typeface="Helvetica"/>
                <a:sym typeface="Helvetica" charset="0"/>
              </a:rPr>
              <a:t>Homogeneous</a:t>
            </a:r>
            <a:r>
              <a:rPr lang="en-US" sz="2400" dirty="0" smtClean="0">
                <a:latin typeface="Calibri Light" panose="020F0302020204030204" pitchFamily="34" charset="0"/>
                <a:cs typeface="Helvetica"/>
                <a:sym typeface="Helvetica" charset="0"/>
              </a:rPr>
              <a:t>—members from the same industry segment</a:t>
            </a:r>
          </a:p>
          <a:p>
            <a:pPr lvl="1" defTabSz="1278282">
              <a:spcBef>
                <a:spcPts val="688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</a:pPr>
            <a:r>
              <a:rPr lang="en-US" sz="2400" b="1" dirty="0" smtClean="0">
                <a:latin typeface="Calibri Light" panose="020F0302020204030204" pitchFamily="34" charset="0"/>
                <a:cs typeface="Helvetica"/>
                <a:sym typeface="Helvetica" charset="0"/>
              </a:rPr>
              <a:t>Heterogeneous</a:t>
            </a:r>
            <a:r>
              <a:rPr lang="en-US" sz="2400" dirty="0" smtClean="0">
                <a:latin typeface="Calibri Light" panose="020F0302020204030204" pitchFamily="34" charset="0"/>
                <a:cs typeface="Helvetica"/>
                <a:sym typeface="Helvetica" charset="0"/>
              </a:rPr>
              <a:t>—members from diverse industry segments</a:t>
            </a:r>
            <a:endParaRPr lang="en-US" sz="2400" b="1" dirty="0" smtClean="0">
              <a:latin typeface="Calibri Light" panose="020F0302020204030204" pitchFamily="34" charset="0"/>
              <a:ea typeface="Helvetica" charset="0"/>
              <a:cs typeface="Helvetica"/>
              <a:sym typeface="Helvetica" charset="0"/>
            </a:endParaRPr>
          </a:p>
          <a:p>
            <a:pPr defTabSz="1278282">
              <a:spcBef>
                <a:spcPts val="688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</a:pPr>
            <a:r>
              <a:rPr lang="en-US" sz="2400" b="1" dirty="0" smtClean="0">
                <a:latin typeface="Calibri Light" panose="020F0302020204030204" pitchFamily="34" charset="0"/>
                <a:ea typeface="Helvetica" charset="0"/>
                <a:cs typeface="Helvetica"/>
                <a:sym typeface="Helvetica" charset="0"/>
              </a:rPr>
              <a:t>Sponsored or Rent-A-Cell Captives – </a:t>
            </a:r>
            <a:r>
              <a:rPr lang="en-US" sz="2400" dirty="0" smtClean="0">
                <a:latin typeface="Calibri Light" panose="020F0302020204030204" pitchFamily="34" charset="0"/>
                <a:ea typeface="Helvetica" charset="0"/>
                <a:cs typeface="Helvetica"/>
                <a:sym typeface="Helvetica" charset="0"/>
              </a:rPr>
              <a:t>owned &amp; operated by a sponsoring entity; liabilities and assets legally segregated</a:t>
            </a:r>
            <a:endParaRPr lang="en-US" sz="2400" b="1" dirty="0" smtClean="0">
              <a:latin typeface="Calibri Light" panose="020F0302020204030204" pitchFamily="34" charset="0"/>
              <a:ea typeface="Helvetica" charset="0"/>
              <a:cs typeface="Helvetica"/>
              <a:sym typeface="Helvetica" charset="0"/>
            </a:endParaRPr>
          </a:p>
          <a:p>
            <a:pPr defTabSz="1278282">
              <a:spcBef>
                <a:spcPts val="688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</a:pPr>
            <a:r>
              <a:rPr lang="en-US" sz="2400" b="1" dirty="0" smtClean="0">
                <a:latin typeface="Calibri Light" panose="020F0302020204030204" pitchFamily="34" charset="0"/>
                <a:ea typeface="Helvetica" charset="0"/>
                <a:cs typeface="Helvetica"/>
                <a:sym typeface="Helvetica" charset="0"/>
              </a:rPr>
              <a:t>Single Parent Captives </a:t>
            </a:r>
            <a:r>
              <a:rPr lang="en-US" sz="2400" dirty="0" smtClean="0">
                <a:latin typeface="Calibri Light" panose="020F0302020204030204" pitchFamily="34" charset="0"/>
                <a:ea typeface="Helvetica" charset="0"/>
                <a:cs typeface="Helvetica"/>
                <a:sym typeface="Helvetica" charset="0"/>
              </a:rPr>
              <a:t>– insures the risk of the owner and it subsidiaries, traditionally used by large Fortune 2000 companies</a:t>
            </a:r>
            <a:endParaRPr lang="en-US" sz="2400" dirty="0" smtClean="0">
              <a:latin typeface="Calibri Light" panose="020F0302020204030204" pitchFamily="34" charset="0"/>
              <a:cs typeface="Helvetica"/>
              <a:sym typeface="Arial" pitchFamily="34" charset="0"/>
            </a:endParaRPr>
          </a:p>
          <a:p>
            <a:pPr defTabSz="1278282">
              <a:spcBef>
                <a:spcPts val="688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</a:pPr>
            <a:r>
              <a:rPr lang="en-US" sz="2400" b="1" dirty="0" smtClean="0">
                <a:latin typeface="Calibri Light" panose="020F0302020204030204" pitchFamily="34" charset="0"/>
                <a:ea typeface="Helvetica" charset="0"/>
                <a:cs typeface="Helvetica"/>
                <a:sym typeface="Helvetica" charset="0"/>
              </a:rPr>
              <a:t>Micro-Captive </a:t>
            </a:r>
            <a:r>
              <a:rPr lang="en-US" sz="2400" dirty="0" smtClean="0">
                <a:latin typeface="Calibri Light" panose="020F0302020204030204" pitchFamily="34" charset="0"/>
                <a:ea typeface="Helvetica" charset="0"/>
                <a:cs typeface="Helvetica"/>
                <a:sym typeface="Helvetica" charset="0"/>
              </a:rPr>
              <a:t>– is a single parent captive that has special tax benefits, focused on small to mid-size businesses, known as 831(b) captive</a:t>
            </a:r>
            <a:endParaRPr lang="en-US" sz="2400" dirty="0">
              <a:latin typeface="Calibri Light" panose="020F0302020204030204" pitchFamily="34" charset="0"/>
              <a:cs typeface="Helvetica"/>
              <a:sym typeface="Arial" pitchFamily="34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7672754" y="2383414"/>
            <a:ext cx="3088433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Types of</a:t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Captives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j-ea"/>
              <a:cs typeface="+mj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437630" y="811889"/>
            <a:ext cx="0" cy="5249008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324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970144" y="5049119"/>
            <a:ext cx="5221856" cy="1006725"/>
          </a:xfrm>
          <a:prstGeom prst="rect">
            <a:avLst/>
          </a:prstGeom>
          <a:solidFill>
            <a:srgbClr val="0C2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970144" y="2294626"/>
            <a:ext cx="5221856" cy="1006725"/>
          </a:xfrm>
          <a:prstGeom prst="rect">
            <a:avLst/>
          </a:prstGeom>
          <a:solidFill>
            <a:srgbClr val="0C2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7685" y="339083"/>
            <a:ext cx="85635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C2340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What Types of Risk Go Into a Captive?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47685" y="1848163"/>
            <a:ext cx="8264444" cy="20340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Insured Risk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Workers’ Compensation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Property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Auto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 &amp; Professional Liability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47685" y="4489954"/>
            <a:ext cx="8264444" cy="203407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“Un” or Underinsured Risk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Construction Defect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Wind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Administrative Actions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Exclusions/DIC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Credit Default Risk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Litigation Defense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Health Specific Stop Loss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6970144" y="2103161"/>
            <a:ext cx="3375846" cy="1198190"/>
          </a:xfrm>
          <a:prstGeom prst="rect">
            <a:avLst/>
          </a:prstGeom>
          <a:noFill/>
          <a:effectLst>
            <a:softEdge rad="12700"/>
          </a:effectLst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D578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Traditional Captive Coverage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5"/>
          <p:cNvSpPr txBox="1">
            <a:spLocks/>
          </p:cNvSpPr>
          <p:nvPr/>
        </p:nvSpPr>
        <p:spPr>
          <a:xfrm>
            <a:off x="6970144" y="5231932"/>
            <a:ext cx="2979030" cy="823912"/>
          </a:xfrm>
          <a:prstGeom prst="rect">
            <a:avLst/>
          </a:prstGeom>
          <a:noFill/>
          <a:effectLst>
            <a:softEdge rad="12700"/>
          </a:effectLst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D578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Micro-Captive Coverage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16082" y="4682086"/>
            <a:ext cx="3050876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Product Warranty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Reputation Damage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Loss of Key Employees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Loss of Major Client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Punitive Damages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Cyber &amp; Privacy Risk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Med-Mal Deductible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717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838200" y="63938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C2340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Keep in Mind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38200" y="1964951"/>
            <a:ext cx="8616351" cy="4159520"/>
          </a:xfrm>
          <a:prstGeom prst="rect">
            <a:avLst/>
          </a:prstGeom>
          <a:noFill/>
          <a:effectLst>
            <a:softEdge rad="12700"/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best risks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leaving the market and likely will not return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Adverse selection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may affect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those that remain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have no long-term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over costs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179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7"/>
          <p:cNvSpPr txBox="1">
            <a:spLocks/>
          </p:cNvSpPr>
          <p:nvPr/>
        </p:nvSpPr>
        <p:spPr>
          <a:xfrm>
            <a:off x="3083811" y="1133457"/>
            <a:ext cx="6819314" cy="46286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Long-term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Enhanced loss prevention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Enhanced claims management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Lower operational costs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Potential upfront savings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Potential for significant returns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Investment income accrues to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Income potentially accumulates tax deferred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 Placeholder 8"/>
          <p:cNvSpPr txBox="1">
            <a:spLocks/>
          </p:cNvSpPr>
          <p:nvPr/>
        </p:nvSpPr>
        <p:spPr>
          <a:xfrm>
            <a:off x="334390" y="725625"/>
            <a:ext cx="2749421" cy="1461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Segoe Condensed" panose="020B060604020002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n-ea"/>
                <a:cs typeface="+mn-cs"/>
              </a:rPr>
              <a:t>Rewards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865630" y="725625"/>
            <a:ext cx="0" cy="5249008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854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 txBox="1">
            <a:spLocks/>
          </p:cNvSpPr>
          <p:nvPr/>
        </p:nvSpPr>
        <p:spPr>
          <a:xfrm>
            <a:off x="1495655" y="3317321"/>
            <a:ext cx="8027908" cy="6365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rgbClr val="0C234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Captive</a:t>
            </a:r>
            <a:r>
              <a:rPr kumimoji="0" lang="en-US" sz="7200" b="0" i="0" u="none" strike="noStrike" kern="1200" cap="none" spc="0" normalizeH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Evaluation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1165" y="5189363"/>
            <a:ext cx="4760844" cy="95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987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716492" y="401880"/>
            <a:ext cx="4265646" cy="2221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C2340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Who is a Good Candidate?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012703" y="1901791"/>
            <a:ext cx="5843474" cy="38462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Annual Casualty (WC, GL, Auto) insurance premiums starting at $100,000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Commitment to loss prevention and control with established internal programs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Ability to make long-term commitment (5 years min)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745523" y="677008"/>
            <a:ext cx="0" cy="5249008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Code Word – “speak”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461150" y="440831"/>
            <a:ext cx="6369697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D57800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Captive</a:t>
            </a:r>
            <a:endParaRPr kumimoji="0" lang="en-US" sz="11500" b="1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j-ea"/>
              <a:cs typeface="+mj-cs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1461149" y="2920506"/>
            <a:ext cx="6369698" cy="636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rgbClr val="0C234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 Programs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1461149" y="3722873"/>
            <a:ext cx="6369698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C2340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3200" dirty="0" smtClean="0">
                <a:latin typeface="Calibri Light" panose="020F0302020204030204"/>
              </a:rPr>
              <a:t>What are they &amp; Who’s a fit?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Calibri Light" panose="020F0302020204030204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7322" y="5103266"/>
            <a:ext cx="6768861" cy="1353772"/>
          </a:xfrm>
          <a:prstGeom prst="rect">
            <a:avLst/>
          </a:prstGeom>
        </p:spPr>
      </p:pic>
      <p:sp>
        <p:nvSpPr>
          <p:cNvPr id="10" name="Text Placeholder 5"/>
          <p:cNvSpPr txBox="1">
            <a:spLocks/>
          </p:cNvSpPr>
          <p:nvPr/>
        </p:nvSpPr>
        <p:spPr>
          <a:xfrm>
            <a:off x="1546903" y="4865752"/>
            <a:ext cx="6369698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C2340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 smtClean="0">
                <a:latin typeface="Calibri Light" panose="020F0302020204030204"/>
              </a:rPr>
              <a:t>Presented by: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577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1037492" y="17169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C2340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Sample Company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j-ea"/>
              <a:cs typeface="+mj-cs"/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78143664"/>
              </p:ext>
            </p:extLst>
          </p:nvPr>
        </p:nvGraphicFramePr>
        <p:xfrm>
          <a:off x="1037492" y="1611557"/>
          <a:ext cx="5181600" cy="1483360"/>
        </p:xfrm>
        <a:graphic>
          <a:graphicData uri="http://schemas.openxmlformats.org/drawingml/2006/table">
            <a:tbl>
              <a:tblPr firstRow="1" bandRow="1"/>
              <a:tblGrid>
                <a:gridCol w="2590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Revenue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234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$2,000,000</a:t>
                      </a: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234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Expenses</a:t>
                      </a: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$700,000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Profit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$1,300,000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Content Placeholder 4"/>
          <p:cNvSpPr txBox="1">
            <a:spLocks/>
          </p:cNvSpPr>
          <p:nvPr/>
        </p:nvSpPr>
        <p:spPr>
          <a:xfrm>
            <a:off x="1037492" y="3367454"/>
            <a:ext cx="8282354" cy="3740931"/>
          </a:xfrm>
          <a:prstGeom prst="rect">
            <a:avLst/>
          </a:prstGeom>
          <a:noFill/>
          <a:effectLst>
            <a:softEdge rad="12700"/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What geographic location and how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 long have they been in business?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baseline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</a:rPr>
              <a:t>Will the leadership team remain</a:t>
            </a:r>
            <a:r>
              <a:rPr lang="en-US" sz="18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</a:rPr>
              <a:t> in place?</a:t>
            </a:r>
            <a:endParaRPr lang="en-US" sz="1800" dirty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How many employees</a:t>
            </a:r>
            <a:r>
              <a:rPr lang="en-US" sz="1800" noProof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</a:rPr>
              <a:t> </a:t>
            </a:r>
            <a:r>
              <a:rPr lang="en-US" sz="1800" noProof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</a:rPr>
              <a:t>and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urnover?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</a:rPr>
              <a:t>What this the EBITDA?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Are there concentrations exposures?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How much is the owner taking out?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</a:rPr>
              <a:t>What is the purchase price?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Is this an Asset or Stock Sale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</a:rPr>
              <a:t>What are my tax implications?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052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1037492" y="17169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C2340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Sample Company - Losses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j-ea"/>
              <a:cs typeface="+mj-cs"/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80000952"/>
              </p:ext>
            </p:extLst>
          </p:nvPr>
        </p:nvGraphicFramePr>
        <p:xfrm>
          <a:off x="1037492" y="1673104"/>
          <a:ext cx="5181600" cy="1478280"/>
        </p:xfrm>
        <a:graphic>
          <a:graphicData uri="http://schemas.openxmlformats.org/drawingml/2006/table">
            <a:tbl>
              <a:tblPr firstRow="1" bandRow="1"/>
              <a:tblGrid>
                <a:gridCol w="2590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Revenue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234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$1,000,000</a:t>
                      </a: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234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Expenses</a:t>
                      </a: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$300,000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07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100" dirty="0"/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Profit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$700,000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5317" marR="453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Content Placeholder 4"/>
          <p:cNvSpPr txBox="1">
            <a:spLocks/>
          </p:cNvSpPr>
          <p:nvPr/>
        </p:nvSpPr>
        <p:spPr>
          <a:xfrm>
            <a:off x="1037492" y="3534508"/>
            <a:ext cx="8282354" cy="4039871"/>
          </a:xfrm>
          <a:prstGeom prst="rect">
            <a:avLst/>
          </a:prstGeom>
          <a:noFill/>
          <a:effectLst>
            <a:softEdge rad="12700"/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Who is captive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manager?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lvl="0">
              <a:spcBef>
                <a:spcPts val="600"/>
              </a:spcBef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Do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we have the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financial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capacity?  What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is my financial burden annually? </a:t>
            </a:r>
          </a:p>
          <a:p>
            <a:pPr lvl="0">
              <a:spcBef>
                <a:spcPts val="600"/>
              </a:spcBef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Who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are the other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members?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lvl="0">
              <a:spcBef>
                <a:spcPts val="600"/>
              </a:spcBef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Do I have the right risk control policies/programs in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place?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lvl="0">
              <a:spcBef>
                <a:spcPts val="600"/>
              </a:spcBef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What are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my tax implications?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lvl="0">
              <a:spcBef>
                <a:spcPts val="600"/>
              </a:spcBef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Where is the captive domiciled?</a:t>
            </a:r>
          </a:p>
          <a:p>
            <a:pPr lvl="0">
              <a:spcBef>
                <a:spcPts val="600"/>
              </a:spcBef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Do I qualify?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070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 txBox="1">
            <a:spLocks/>
          </p:cNvSpPr>
          <p:nvPr/>
        </p:nvSpPr>
        <p:spPr>
          <a:xfrm>
            <a:off x="1504281" y="2782483"/>
            <a:ext cx="8027908" cy="6365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rgbClr val="0C234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Brandon</a:t>
            </a:r>
            <a:r>
              <a:rPr kumimoji="0" lang="en-US" sz="72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White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1165" y="5189363"/>
            <a:ext cx="4760844" cy="952169"/>
          </a:xfrm>
          <a:prstGeom prst="rect">
            <a:avLst/>
          </a:prstGeom>
        </p:spPr>
      </p:pic>
      <p:sp>
        <p:nvSpPr>
          <p:cNvPr id="4" name="Subtitle 4"/>
          <p:cNvSpPr txBox="1">
            <a:spLocks/>
          </p:cNvSpPr>
          <p:nvPr/>
        </p:nvSpPr>
        <p:spPr>
          <a:xfrm>
            <a:off x="1504281" y="3985923"/>
            <a:ext cx="6369698" cy="636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rgbClr val="0C234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Ambassador Captive Solutions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676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7"/>
          <p:cNvSpPr txBox="1">
            <a:spLocks/>
          </p:cNvSpPr>
          <p:nvPr/>
        </p:nvSpPr>
        <p:spPr>
          <a:xfrm>
            <a:off x="2700069" y="577088"/>
            <a:ext cx="6193765" cy="2597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captive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an insurance company that insures the risks of its owner affiliates or a group of companies.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 issues policies, collects premiums and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claims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 Placeholder 1"/>
          <p:cNvSpPr txBox="1">
            <a:spLocks/>
          </p:cNvSpPr>
          <p:nvPr/>
        </p:nvSpPr>
        <p:spPr>
          <a:xfrm>
            <a:off x="346784" y="577088"/>
            <a:ext cx="2749421" cy="1461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Segoe Condensed" panose="020B060604020002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n-ea"/>
                <a:cs typeface="+mn-cs"/>
              </a:rPr>
              <a:t>What is a 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n-ea"/>
                <a:cs typeface="+mn-cs"/>
              </a:rPr>
              <a:t>captive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n-ea"/>
                <a:cs typeface="+mn-cs"/>
              </a:rPr>
              <a:t>?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n-ea"/>
              <a:cs typeface="+mn-cs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61048" y="3673139"/>
            <a:ext cx="2527540" cy="1285336"/>
          </a:xfrm>
          <a:prstGeom prst="roundRect">
            <a:avLst/>
          </a:prstGeom>
          <a:solidFill>
            <a:srgbClr val="0C23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07697" y="3838753"/>
            <a:ext cx="22342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prstClr val="white"/>
                </a:solidFill>
                <a:latin typeface="Calibri" panose="020F0502020204030204"/>
              </a:rPr>
              <a:t>Operating Company</a:t>
            </a:r>
            <a:endParaRPr lang="en-US" sz="28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813540" y="4420761"/>
            <a:ext cx="3355675" cy="1285336"/>
          </a:xfrm>
          <a:prstGeom prst="roundRect">
            <a:avLst/>
          </a:prstGeom>
          <a:solidFill>
            <a:srgbClr val="0C23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70409" y="4586375"/>
            <a:ext cx="3433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prstClr val="white"/>
                </a:solidFill>
                <a:latin typeface="Calibri" panose="020F0502020204030204"/>
              </a:rPr>
              <a:t>Insurance Company (Captive)</a:t>
            </a:r>
            <a:endParaRPr lang="en-US" sz="28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85581" y="5776821"/>
            <a:ext cx="3533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Subject to all rules/regulations of insurance companies</a:t>
            </a: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cxnSp>
        <p:nvCxnSpPr>
          <p:cNvPr id="20" name="Elbow Connector 19"/>
          <p:cNvCxnSpPr/>
          <p:nvPr/>
        </p:nvCxnSpPr>
        <p:spPr>
          <a:xfrm>
            <a:off x="2803585" y="3450566"/>
            <a:ext cx="3778369" cy="612475"/>
          </a:xfrm>
          <a:prstGeom prst="bentConnector3">
            <a:avLst>
              <a:gd name="adj1" fmla="val 100000"/>
            </a:avLst>
          </a:prstGeom>
          <a:noFill/>
          <a:ln w="381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Elbow Connector 20"/>
          <p:cNvCxnSpPr>
            <a:stCxn id="19" idx="1"/>
          </p:cNvCxnSpPr>
          <p:nvPr/>
        </p:nvCxnSpPr>
        <p:spPr>
          <a:xfrm rot="10800000">
            <a:off x="2324819" y="5181049"/>
            <a:ext cx="2360763" cy="888161"/>
          </a:xfrm>
          <a:prstGeom prst="bentConnector3">
            <a:avLst>
              <a:gd name="adj1" fmla="val 100061"/>
            </a:avLst>
          </a:prstGeom>
          <a:noFill/>
          <a:ln w="381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3827252" y="3613626"/>
            <a:ext cx="2664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Premiums from Operating Company</a:t>
            </a: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85358" y="5503287"/>
            <a:ext cx="1938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Coverage from</a:t>
            </a:r>
          </a:p>
          <a:p>
            <a:pPr algn="ctr" defTabSz="914400"/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Insurance Company</a:t>
            </a: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212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23138758"/>
              </p:ext>
            </p:extLst>
          </p:nvPr>
        </p:nvGraphicFramePr>
        <p:xfrm>
          <a:off x="2809589" y="723927"/>
          <a:ext cx="5541869" cy="5507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284671" y="1278630"/>
            <a:ext cx="1567207" cy="1036320"/>
          </a:xfrm>
          <a:prstGeom prst="roundRect">
            <a:avLst/>
          </a:prstGeom>
          <a:solidFill>
            <a:srgbClr val="0C2340"/>
          </a:solidFill>
          <a:ln w="6350" cap="flat" cmpd="sng" algn="ctr">
            <a:solidFill>
              <a:srgbClr val="0C23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3286" y="1473624"/>
            <a:ext cx="121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Garamond" charset="0"/>
                <a:cs typeface="Garamond" charset="0"/>
              </a:rPr>
              <a:t>Operating </a:t>
            </a:r>
          </a:p>
          <a:p>
            <a:pPr algn="ctr" defTabSz="914400"/>
            <a:r>
              <a:rPr lang="en-US" b="1" dirty="0">
                <a:solidFill>
                  <a:prstClr val="white"/>
                </a:solidFill>
                <a:latin typeface="Calibri" panose="020F0502020204030204"/>
                <a:ea typeface="Garamond" charset="0"/>
                <a:cs typeface="Garamond" charset="0"/>
              </a:rPr>
              <a:t>Company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4593" y="2181616"/>
            <a:ext cx="2180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Calibri" panose="020F0502020204030204"/>
                <a:ea typeface="Garamond" charset="0"/>
                <a:cs typeface="Garamond" charset="0"/>
              </a:rPr>
              <a:t>Coverage from Insurance </a:t>
            </a:r>
            <a:r>
              <a:rPr lang="en-US" sz="1200" dirty="0" smtClean="0">
                <a:solidFill>
                  <a:prstClr val="black"/>
                </a:solidFill>
                <a:latin typeface="Calibri" panose="020F0502020204030204"/>
                <a:ea typeface="Garamond" charset="0"/>
                <a:cs typeface="Garamond" charset="0"/>
              </a:rPr>
              <a:t>Company</a:t>
            </a:r>
            <a:endParaRPr lang="en-US" sz="1200" dirty="0">
              <a:solidFill>
                <a:prstClr val="black"/>
              </a:solidFill>
              <a:latin typeface="Calibri" panose="020F0502020204030204"/>
              <a:ea typeface="Garamond" charset="0"/>
              <a:cs typeface="Garamond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3644" y="992332"/>
            <a:ext cx="2259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Calibri" panose="020F0502020204030204"/>
                <a:ea typeface="Garamond" charset="0"/>
                <a:cs typeface="Garamond" charset="0"/>
              </a:rPr>
              <a:t>Premiums from Operating </a:t>
            </a:r>
            <a:r>
              <a:rPr lang="en-US" sz="1200" dirty="0" smtClean="0">
                <a:solidFill>
                  <a:prstClr val="black"/>
                </a:solidFill>
                <a:latin typeface="Calibri" panose="020F0502020204030204"/>
                <a:ea typeface="Garamond" charset="0"/>
                <a:cs typeface="Garamond" charset="0"/>
              </a:rPr>
              <a:t>Company</a:t>
            </a:r>
            <a:endParaRPr lang="en-US" sz="1200" dirty="0">
              <a:solidFill>
                <a:prstClr val="black"/>
              </a:solidFill>
              <a:latin typeface="Calibri" panose="020F0502020204030204"/>
              <a:ea typeface="Garamond" charset="0"/>
              <a:cs typeface="Garamond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11495" y="1399822"/>
            <a:ext cx="23420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Ebrima" panose="02000000000000000000" pitchFamily="2" charset="0"/>
                <a:cs typeface="Ebrima" panose="02000000000000000000" pitchFamily="2" charset="0"/>
              </a:rPr>
              <a:t>Ownership Observations:</a:t>
            </a:r>
          </a:p>
          <a:p>
            <a:pPr marL="302575" indent="-302575" defTabSz="914400">
              <a:buFont typeface="+mj-lt"/>
              <a:buAutoNum type="arabicPeriod"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Ebrima" panose="02000000000000000000" pitchFamily="2" charset="0"/>
                <a:cs typeface="Ebrima" panose="02000000000000000000" pitchFamily="2" charset="0"/>
              </a:rPr>
              <a:t>Individual</a:t>
            </a:r>
          </a:p>
          <a:p>
            <a:pPr marL="302575" indent="-302575" defTabSz="914400">
              <a:buFont typeface="+mj-lt"/>
              <a:buAutoNum type="arabicPeriod"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Ebrima" panose="02000000000000000000" pitchFamily="2" charset="0"/>
                <a:cs typeface="Ebrima" panose="02000000000000000000" pitchFamily="2" charset="0"/>
              </a:rPr>
              <a:t>Company (various types)</a:t>
            </a:r>
          </a:p>
          <a:p>
            <a:pPr marL="302575" indent="-302575" defTabSz="914400">
              <a:buFont typeface="+mj-lt"/>
              <a:buAutoNum type="arabicPeriod"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Ebrima" panose="02000000000000000000" pitchFamily="2" charset="0"/>
                <a:cs typeface="Ebrima" panose="02000000000000000000" pitchFamily="2" charset="0"/>
              </a:rPr>
              <a:t>Trust</a:t>
            </a:r>
          </a:p>
          <a:p>
            <a:pPr marL="302575" indent="-302575" defTabSz="914400">
              <a:buFont typeface="+mj-lt"/>
              <a:buAutoNum type="arabicPeriod"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Ebrima" panose="02000000000000000000" pitchFamily="2" charset="0"/>
                <a:cs typeface="Ebrima" panose="02000000000000000000" pitchFamily="2" charset="0"/>
              </a:rPr>
              <a:t>Key EE’s</a:t>
            </a:r>
          </a:p>
        </p:txBody>
      </p:sp>
      <p:cxnSp>
        <p:nvCxnSpPr>
          <p:cNvPr id="15" name="Elbow Connector 14"/>
          <p:cNvCxnSpPr/>
          <p:nvPr/>
        </p:nvCxnSpPr>
        <p:spPr>
          <a:xfrm flipV="1">
            <a:off x="1050028" y="902679"/>
            <a:ext cx="3776049" cy="179307"/>
          </a:xfrm>
          <a:prstGeom prst="bentConnector3">
            <a:avLst>
              <a:gd name="adj1" fmla="val 426"/>
            </a:avLst>
          </a:prstGeom>
          <a:noFill/>
          <a:ln w="381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" name="Elbow Connector 15"/>
          <p:cNvCxnSpPr/>
          <p:nvPr/>
        </p:nvCxnSpPr>
        <p:spPr>
          <a:xfrm rot="10800000">
            <a:off x="1068273" y="2509946"/>
            <a:ext cx="3227684" cy="224631"/>
          </a:xfrm>
          <a:prstGeom prst="bentConnector3">
            <a:avLst>
              <a:gd name="adj1" fmla="val 99711"/>
            </a:avLst>
          </a:prstGeom>
          <a:noFill/>
          <a:ln w="381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7" name="Elbow Connector 16"/>
          <p:cNvCxnSpPr>
            <a:endCxn id="14" idx="0"/>
          </p:cNvCxnSpPr>
          <p:nvPr/>
        </p:nvCxnSpPr>
        <p:spPr>
          <a:xfrm>
            <a:off x="5344356" y="881466"/>
            <a:ext cx="3138165" cy="518356"/>
          </a:xfrm>
          <a:prstGeom prst="bentConnector2">
            <a:avLst/>
          </a:prstGeom>
          <a:noFill/>
          <a:ln w="381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8" name="Rounded Rectangle 17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63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/>
          <p:cNvSpPr/>
          <p:nvPr/>
        </p:nvSpPr>
        <p:spPr>
          <a:xfrm>
            <a:off x="312563" y="556655"/>
            <a:ext cx="5663527" cy="5663527"/>
          </a:xfrm>
          <a:prstGeom prst="ellipse">
            <a:avLst/>
          </a:prstGeom>
          <a:solidFill>
            <a:srgbClr val="0C23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793389" y="999927"/>
            <a:ext cx="4776985" cy="477698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523857" y="2804571"/>
            <a:ext cx="3088433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Who is Involved in a Captive?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j-ea"/>
              <a:cs typeface="+mj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2449902" y="2682815"/>
            <a:ext cx="1388852" cy="1388852"/>
          </a:xfrm>
          <a:prstGeom prst="ellipse">
            <a:avLst/>
          </a:prstGeom>
          <a:solidFill>
            <a:srgbClr val="0C23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61526" y="3143006"/>
            <a:ext cx="1174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400" dirty="0" smtClean="0">
                <a:solidFill>
                  <a:prstClr val="white"/>
                </a:solidFill>
                <a:latin typeface="Calibri" panose="020F0502020204030204"/>
              </a:rPr>
              <a:t>Captive</a:t>
            </a:r>
            <a:endParaRPr lang="en-US" sz="24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02455" y="1445663"/>
            <a:ext cx="1483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Agent/Broker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40357" y="2066278"/>
            <a:ext cx="1861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Captive Manager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79116" y="2682815"/>
            <a:ext cx="186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Fronting &amp; Reinsurance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74852" y="3697064"/>
            <a:ext cx="1861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TPA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58359" y="4477905"/>
            <a:ext cx="1861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Loss Control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04721" y="5168663"/>
            <a:ext cx="1861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Banking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74036" y="4480475"/>
            <a:ext cx="1861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Audit &amp; Tax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9100" y="2802371"/>
            <a:ext cx="1861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Actuary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93228" y="2063707"/>
            <a:ext cx="1861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Domicile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6443" y="3542191"/>
            <a:ext cx="186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Asset Management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2505004" y="1818439"/>
            <a:ext cx="127864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39" name="Straight Connector 38"/>
          <p:cNvCxnSpPr/>
          <p:nvPr/>
        </p:nvCxnSpPr>
        <p:spPr>
          <a:xfrm>
            <a:off x="3435689" y="2464259"/>
            <a:ext cx="174975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40" name="Straight Connector 39"/>
          <p:cNvCxnSpPr/>
          <p:nvPr/>
        </p:nvCxnSpPr>
        <p:spPr>
          <a:xfrm>
            <a:off x="4093654" y="3377241"/>
            <a:ext cx="127864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41" name="Straight Connector 40"/>
          <p:cNvCxnSpPr/>
          <p:nvPr/>
        </p:nvCxnSpPr>
        <p:spPr>
          <a:xfrm>
            <a:off x="4275836" y="4069750"/>
            <a:ext cx="659402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42" name="Straight Connector 41"/>
          <p:cNvCxnSpPr/>
          <p:nvPr/>
        </p:nvCxnSpPr>
        <p:spPr>
          <a:xfrm>
            <a:off x="3549721" y="4847237"/>
            <a:ext cx="127864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43" name="Straight Connector 42"/>
          <p:cNvCxnSpPr/>
          <p:nvPr/>
        </p:nvCxnSpPr>
        <p:spPr>
          <a:xfrm>
            <a:off x="2708892" y="5537995"/>
            <a:ext cx="853027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44" name="Straight Connector 43"/>
          <p:cNvCxnSpPr/>
          <p:nvPr/>
        </p:nvCxnSpPr>
        <p:spPr>
          <a:xfrm>
            <a:off x="1610888" y="4847237"/>
            <a:ext cx="127864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45" name="Straight Connector 44"/>
          <p:cNvCxnSpPr/>
          <p:nvPr/>
        </p:nvCxnSpPr>
        <p:spPr>
          <a:xfrm>
            <a:off x="1017805" y="4188522"/>
            <a:ext cx="127864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46" name="Straight Connector 45"/>
          <p:cNvCxnSpPr/>
          <p:nvPr/>
        </p:nvCxnSpPr>
        <p:spPr>
          <a:xfrm>
            <a:off x="1138353" y="3171703"/>
            <a:ext cx="86286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47" name="Straight Connector 46"/>
          <p:cNvCxnSpPr/>
          <p:nvPr/>
        </p:nvCxnSpPr>
        <p:spPr>
          <a:xfrm>
            <a:off x="1480294" y="2462446"/>
            <a:ext cx="887238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sp>
        <p:nvSpPr>
          <p:cNvPr id="50" name="Rounded Rectangle 49"/>
          <p:cNvSpPr/>
          <p:nvPr/>
        </p:nvSpPr>
        <p:spPr>
          <a:xfrm>
            <a:off x="10933438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7062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93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405130" y="2536338"/>
            <a:ext cx="3830497" cy="3637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3" name="Straight Connector 2"/>
          <p:cNvCxnSpPr>
            <a:endCxn id="7" idx="4"/>
          </p:cNvCxnSpPr>
          <p:nvPr/>
        </p:nvCxnSpPr>
        <p:spPr>
          <a:xfrm>
            <a:off x="858331" y="5141497"/>
            <a:ext cx="2747963" cy="6461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4" name="Straight Connector 3"/>
          <p:cNvCxnSpPr>
            <a:stCxn id="9" idx="4"/>
          </p:cNvCxnSpPr>
          <p:nvPr/>
        </p:nvCxnSpPr>
        <p:spPr>
          <a:xfrm flipV="1">
            <a:off x="5058856" y="6069259"/>
            <a:ext cx="4031455" cy="1748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5" name="Title 2"/>
          <p:cNvSpPr txBox="1">
            <a:spLocks/>
          </p:cNvSpPr>
          <p:nvPr/>
        </p:nvSpPr>
        <p:spPr>
          <a:xfrm>
            <a:off x="405130" y="354841"/>
            <a:ext cx="80198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Segoe Condensed" panose="020B0606040200020203" pitchFamily="34" charset="0"/>
                <a:ea typeface="+mj-ea"/>
                <a:cs typeface="+mj-cs"/>
              </a:rPr>
              <a:t>Purposes of Forming a Captive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C2340"/>
              </a:solidFill>
              <a:effectLst/>
              <a:uLnTx/>
              <a:uFillTx/>
              <a:latin typeface="Segoe Condensed" panose="020B0606040200020203" pitchFamily="34" charset="0"/>
              <a:ea typeface="+mj-ea"/>
              <a:cs typeface="+mj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4049206" y="2100304"/>
            <a:ext cx="2066925" cy="1990725"/>
          </a:xfrm>
          <a:prstGeom prst="ellipse">
            <a:avLst/>
          </a:prstGeom>
          <a:noFill/>
          <a:ln w="50800" cap="flat" cmpd="sng" algn="ctr">
            <a:solidFill>
              <a:srgbClr val="D578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2572831" y="3157233"/>
            <a:ext cx="2066925" cy="1990725"/>
          </a:xfrm>
          <a:prstGeom prst="ellipse">
            <a:avLst/>
          </a:prstGeom>
          <a:noFill/>
          <a:ln w="50800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573206" y="3157233"/>
            <a:ext cx="2066925" cy="1990725"/>
          </a:xfrm>
          <a:prstGeom prst="ellipse">
            <a:avLst/>
          </a:prstGeom>
          <a:noFill/>
          <a:ln w="508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4025393" y="4080282"/>
            <a:ext cx="2066925" cy="1990725"/>
          </a:xfrm>
          <a:prstGeom prst="ellipse">
            <a:avLst/>
          </a:prstGeom>
          <a:noFill/>
          <a:ln w="50800" cap="flat" cmpd="sng" algn="ctr">
            <a:solidFill>
              <a:srgbClr val="0C23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0681" y="2614654"/>
            <a:ext cx="1362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b="1" dirty="0" smtClean="0">
                <a:solidFill>
                  <a:srgbClr val="0C2340"/>
                </a:solidFill>
                <a:latin typeface="Calibri Light" panose="020F0302020204030204" pitchFamily="34" charset="0"/>
              </a:rPr>
              <a:t>Minimize</a:t>
            </a:r>
          </a:p>
          <a:p>
            <a:pPr algn="ctr" defTabSz="914400"/>
            <a:r>
              <a:rPr lang="en-US" sz="1600" b="1" dirty="0" smtClean="0">
                <a:solidFill>
                  <a:srgbClr val="0C2340"/>
                </a:solidFill>
                <a:latin typeface="Calibri Light" panose="020F0302020204030204" pitchFamily="34" charset="0"/>
              </a:rPr>
              <a:t>Insurance Spend</a:t>
            </a:r>
            <a:endParaRPr lang="en-US" sz="1600" b="1" dirty="0">
              <a:solidFill>
                <a:srgbClr val="0C2340"/>
              </a:solidFill>
              <a:latin typeface="Calibri Light" panose="020F03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73552" y="3771844"/>
            <a:ext cx="1362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b="1" dirty="0" smtClean="0">
                <a:solidFill>
                  <a:srgbClr val="0C2340"/>
                </a:solidFill>
                <a:latin typeface="Calibri Light" panose="020F0302020204030204" pitchFamily="34" charset="0"/>
              </a:rPr>
              <a:t>Facilitate Cash Flow Improvement</a:t>
            </a:r>
            <a:endParaRPr lang="en-US" sz="1600" b="1" dirty="0">
              <a:solidFill>
                <a:srgbClr val="0C2340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20643" y="4801953"/>
            <a:ext cx="1876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b="1" dirty="0" smtClean="0">
                <a:solidFill>
                  <a:srgbClr val="0C2340"/>
                </a:solidFill>
                <a:latin typeface="Calibri Light" panose="020F0302020204030204" pitchFamily="34" charset="0"/>
              </a:rPr>
              <a:t>Potential</a:t>
            </a:r>
          </a:p>
          <a:p>
            <a:pPr algn="ctr" defTabSz="914400"/>
            <a:r>
              <a:rPr lang="en-US" sz="1600" b="1" dirty="0" smtClean="0">
                <a:solidFill>
                  <a:srgbClr val="0C2340"/>
                </a:solidFill>
                <a:latin typeface="Calibri Light" panose="020F0302020204030204" pitchFamily="34" charset="0"/>
              </a:rPr>
              <a:t>Wealth Accumulations</a:t>
            </a:r>
            <a:endParaRPr lang="en-US" sz="1600" b="1" dirty="0">
              <a:solidFill>
                <a:srgbClr val="0C2340"/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73243" y="3778150"/>
            <a:ext cx="1657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b="1" dirty="0" smtClean="0">
                <a:solidFill>
                  <a:srgbClr val="0C2340"/>
                </a:solidFill>
                <a:latin typeface="Calibri Light" panose="020F0302020204030204" pitchFamily="34" charset="0"/>
              </a:rPr>
              <a:t>Improve Risk Management Focus</a:t>
            </a:r>
            <a:endParaRPr lang="en-US" sz="1600" b="1" dirty="0">
              <a:solidFill>
                <a:srgbClr val="0C2340"/>
              </a:solidFill>
              <a:latin typeface="Calibri Light" panose="020F03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8930" y="2539975"/>
            <a:ext cx="3243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Reduce Net Insurance Cost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Pricing Stability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Purchase Only What  is Needed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4611" y="5237472"/>
            <a:ext cx="3243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Investment Income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Capture Underwriting Profit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01850" y="2233637"/>
            <a:ext cx="3243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Clarity in Claims Process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This is the Driver of Other Areas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92456" y="5147943"/>
            <a:ext cx="3243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Estate Planning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Asset Growth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Asset Protection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528830" y="3161462"/>
            <a:ext cx="3090862" cy="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19" name="Rounded Rectangle 18"/>
          <p:cNvSpPr/>
          <p:nvPr/>
        </p:nvSpPr>
        <p:spPr>
          <a:xfrm>
            <a:off x="10381349" y="-94005"/>
            <a:ext cx="992493" cy="9827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4973" y="190877"/>
            <a:ext cx="651060" cy="5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325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11176</TotalTime>
  <Words>674</Words>
  <Application>Microsoft Office PowerPoint</Application>
  <PresentationFormat>Custom</PresentationFormat>
  <Paragraphs>148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Facet</vt:lpstr>
      <vt:lpstr>CFMA Rocky Mountain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CPE Code Word – “speak”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CFMA Rocky Mountain</dc:title>
  <dc:creator>Monica DiLorenzo</dc:creator>
  <cp:lastModifiedBy>Jeremiah Wolcott</cp:lastModifiedBy>
  <cp:revision>19</cp:revision>
  <dcterms:created xsi:type="dcterms:W3CDTF">2018-08-30T16:47:21Z</dcterms:created>
  <dcterms:modified xsi:type="dcterms:W3CDTF">2018-09-20T06:24:04Z</dcterms:modified>
</cp:coreProperties>
</file>