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</p:sldMasterIdLst>
  <p:handoutMasterIdLst>
    <p:handoutMasterId r:id="rId25"/>
  </p:handoutMasterIdLst>
  <p:sldIdLst>
    <p:sldId id="282" r:id="rId2"/>
    <p:sldId id="259" r:id="rId3"/>
    <p:sldId id="261" r:id="rId4"/>
    <p:sldId id="272" r:id="rId5"/>
    <p:sldId id="273" r:id="rId6"/>
    <p:sldId id="262" r:id="rId7"/>
    <p:sldId id="265" r:id="rId8"/>
    <p:sldId id="274" r:id="rId9"/>
    <p:sldId id="264" r:id="rId10"/>
    <p:sldId id="267" r:id="rId11"/>
    <p:sldId id="266" r:id="rId12"/>
    <p:sldId id="276" r:id="rId13"/>
    <p:sldId id="278" r:id="rId14"/>
    <p:sldId id="277" r:id="rId15"/>
    <p:sldId id="279" r:id="rId16"/>
    <p:sldId id="275" r:id="rId17"/>
    <p:sldId id="280" r:id="rId18"/>
    <p:sldId id="269" r:id="rId19"/>
    <p:sldId id="271" r:id="rId20"/>
    <p:sldId id="268" r:id="rId21"/>
    <p:sldId id="270" r:id="rId22"/>
    <p:sldId id="263" r:id="rId23"/>
    <p:sldId id="283" r:id="rId24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389" autoAdjust="0"/>
    <p:restoredTop sz="94819" autoAdjust="0"/>
  </p:normalViewPr>
  <p:slideViewPr>
    <p:cSldViewPr snapToGrid="0" snapToObjects="1">
      <p:cViewPr varScale="1">
        <p:scale>
          <a:sx n="69" d="100"/>
          <a:sy n="69" d="100"/>
        </p:scale>
        <p:origin x="-118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2" d="100"/>
          <a:sy n="82" d="100"/>
        </p:scale>
        <p:origin x="4752" y="168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78BE21-65BC-C54F-B67B-C541D9B0619A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C90319-EEF5-A949-A34D-B71F6902F85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6914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9144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2404534"/>
            <a:ext cx="5825202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4050836"/>
            <a:ext cx="5825202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4F1ED-49AD-4B07-B789-B633D4DE2A1E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E79A-924F-4301-8E5E-6489517F5E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90420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470400"/>
            <a:ext cx="6447501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4F1ED-49AD-4B07-B789-B633D4DE2A1E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E79A-924F-4301-8E5E-6489517F5E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66307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1" y="609600"/>
            <a:ext cx="6070601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24604" y="3632200"/>
            <a:ext cx="5418393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470400"/>
            <a:ext cx="6447501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4F1ED-49AD-4B07-B789-B633D4DE2A1E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E79A-924F-4301-8E5E-6489517F5E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406403" y="79037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669758" y="288655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072737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931988"/>
            <a:ext cx="6447501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527448"/>
            <a:ext cx="644750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4F1ED-49AD-4B07-B789-B633D4DE2A1E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E79A-924F-4301-8E5E-6489517F5E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407362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1" y="609600"/>
            <a:ext cx="6070601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4013200"/>
            <a:ext cx="6447502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527448"/>
            <a:ext cx="644750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4F1ED-49AD-4B07-B789-B633D4DE2A1E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E79A-924F-4301-8E5E-6489517F5E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06403" y="79037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88655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5025154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09600"/>
            <a:ext cx="644115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4013200"/>
            <a:ext cx="6447502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527448"/>
            <a:ext cx="644750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4F1ED-49AD-4B07-B789-B633D4DE2A1E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E79A-924F-4301-8E5E-6489517F5E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14135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4F1ED-49AD-4B07-B789-B633D4DE2A1E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E79A-924F-4301-8E5E-6489517F5E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040510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5756" y="609602"/>
            <a:ext cx="978557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2" y="609600"/>
            <a:ext cx="5295113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4F1ED-49AD-4B07-B789-B633D4DE2A1E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E79A-924F-4301-8E5E-6489517F5E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981753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1" y="2347969"/>
            <a:ext cx="9144000" cy="1470025"/>
          </a:xfrm>
          <a:prstGeom prst="rect">
            <a:avLst/>
          </a:prstGeom>
        </p:spPr>
        <p:txBody>
          <a:bodyPr anchor="t" anchorCtr="1"/>
          <a:lstStyle>
            <a:lvl1pPr>
              <a:defRPr b="0" i="0">
                <a:solidFill>
                  <a:schemeClr val="tx1"/>
                </a:solidFill>
                <a:latin typeface="+mj-lt"/>
                <a:ea typeface="Calibri Light" charset="0"/>
                <a:cs typeface="Calibri Light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" y="4103744"/>
            <a:ext cx="9144000" cy="1752600"/>
          </a:xfrm>
          <a:prstGeom prst="rect">
            <a:avLst/>
          </a:prstGeom>
        </p:spPr>
        <p:txBody>
          <a:bodyPr anchor="t" anchorCtr="1"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69600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" y="1408480"/>
            <a:ext cx="9144000" cy="87752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39618" y="2286001"/>
            <a:ext cx="4015151" cy="361314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text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882667" y="2297724"/>
            <a:ext cx="3921366" cy="361314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text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="" xmlns:p14="http://schemas.microsoft.com/office/powerpoint/2010/main" val="20047517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15812" y="2282828"/>
            <a:ext cx="8628188" cy="325046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" y="1408480"/>
            <a:ext cx="9144000" cy="87752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8114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4F1ED-49AD-4B07-B789-B633D4DE2A1E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E79A-924F-4301-8E5E-6489517F5E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6032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2700870"/>
            <a:ext cx="6447501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527448"/>
            <a:ext cx="6447501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4F1ED-49AD-4B07-B789-B633D4DE2A1E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E79A-924F-4301-8E5E-6489517F5E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59713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2" y="2160589"/>
            <a:ext cx="3138026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477" y="2160590"/>
            <a:ext cx="3138026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4F1ED-49AD-4B07-B789-B633D4DE2A1E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E79A-924F-4301-8E5E-6489517F5E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74753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810" y="2160983"/>
            <a:ext cx="313921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810" y="2737248"/>
            <a:ext cx="31392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6288" y="2160983"/>
            <a:ext cx="313921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6289" y="2737248"/>
            <a:ext cx="313921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4F1ED-49AD-4B07-B789-B633D4DE2A1E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E79A-924F-4301-8E5E-6489517F5E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29612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4F1ED-49AD-4B07-B789-B633D4DE2A1E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E79A-924F-4301-8E5E-6489517F5E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75230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4F1ED-49AD-4B07-B789-B633D4DE2A1E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E79A-924F-4301-8E5E-6489517F5E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21777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498604"/>
            <a:ext cx="2890896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347" y="514927"/>
            <a:ext cx="3385156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2777069"/>
            <a:ext cx="2890896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4F1ED-49AD-4B07-B789-B633D4DE2A1E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E79A-924F-4301-8E5E-6489517F5E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48756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2" y="4800600"/>
            <a:ext cx="64475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8001" y="609600"/>
            <a:ext cx="6447501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2" y="5367338"/>
            <a:ext cx="6447500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4F1ED-49AD-4B07-B789-B633D4DE2A1E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E79A-924F-4301-8E5E-6489517F5E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06918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9144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2160590"/>
            <a:ext cx="6447501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6041363"/>
            <a:ext cx="6839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94F1ED-49AD-4B07-B789-B633D4DE2A1E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6041363"/>
            <a:ext cx="47232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8" y="6041363"/>
            <a:ext cx="512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23EE79A-924F-4301-8E5E-6489517F5E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87136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  <p:sldLayoutId id="2147483667" r:id="rId14"/>
    <p:sldLayoutId id="2147483668" r:id="rId15"/>
    <p:sldLayoutId id="2147483669" r:id="rId16"/>
    <p:sldLayoutId id="2147483649" r:id="rId17"/>
    <p:sldLayoutId id="2147483651" r:id="rId18"/>
    <p:sldLayoutId id="2147483650" r:id="rId19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s://www.intellectsoft.net/blog/microsoft-hololens-usage-in-construction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CB6F86B-2627-4D94-96B8-477995654B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30300" y="390678"/>
            <a:ext cx="6193526" cy="1096899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chemeClr val="accent6">
                    <a:lumMod val="75000"/>
                  </a:schemeClr>
                </a:solidFill>
                <a:latin typeface="Arial Rounded MT Bold" panose="020F0704030504030204" pitchFamily="34" charset="0"/>
              </a:rPr>
              <a:t>CFMA Rocky Mountain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E4F1E042-BC39-4E3C-BF08-F43813BE7E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3901" y="5683691"/>
            <a:ext cx="3136049" cy="1096899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Wi-Fi Network Login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Network Name: </a:t>
            </a:r>
            <a:r>
              <a:rPr lang="en-US" dirty="0" err="1">
                <a:solidFill>
                  <a:schemeClr val="tx1"/>
                </a:solidFill>
              </a:rPr>
              <a:t>Ritz_Carlton</a:t>
            </a:r>
            <a:r>
              <a:rPr lang="en-US" dirty="0">
                <a:solidFill>
                  <a:schemeClr val="tx1"/>
                </a:solidFill>
              </a:rPr>
              <a:t> Conference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Password: B2WSoftware</a:t>
            </a:r>
          </a:p>
          <a:p>
            <a:pPr algn="l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F670EE50-500C-463F-9CAF-2FDC753D7822}"/>
              </a:ext>
            </a:extLst>
          </p:cNvPr>
          <p:cNvSpPr txBox="1"/>
          <p:nvPr/>
        </p:nvSpPr>
        <p:spPr>
          <a:xfrm>
            <a:off x="2389633" y="1872343"/>
            <a:ext cx="3306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Principle Sponsors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23C54068-86AB-4463-8140-4F9D027907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951" y="4415723"/>
            <a:ext cx="1485900" cy="1267968"/>
          </a:xfrm>
          <a:prstGeom prst="rect">
            <a:avLst/>
          </a:prstGeom>
        </p:spPr>
      </p:pic>
      <p:pic>
        <p:nvPicPr>
          <p:cNvPr id="8" name="Picture 7" descr="A picture containing clipart&#10;&#10;Description generated with very high confidence">
            <a:extLst>
              <a:ext uri="{FF2B5EF4-FFF2-40B4-BE49-F238E27FC236}">
                <a16:creationId xmlns="" xmlns:a16="http://schemas.microsoft.com/office/drawing/2014/main" id="{8D95B9C2-6378-4F0E-BF09-A029AA31B3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8818" y="2598364"/>
            <a:ext cx="3488166" cy="146067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2C0C429D-DF59-4B7D-A3DC-A50568BE8EE6}"/>
              </a:ext>
            </a:extLst>
          </p:cNvPr>
          <p:cNvSpPr txBox="1"/>
          <p:nvPr/>
        </p:nvSpPr>
        <p:spPr>
          <a:xfrm>
            <a:off x="3658094" y="6193766"/>
            <a:ext cx="1763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#CFMARM2018</a:t>
            </a:r>
          </a:p>
        </p:txBody>
      </p:sp>
    </p:spTree>
    <p:extLst>
      <p:ext uri="{BB962C8B-B14F-4D97-AF65-F5344CB8AC3E}">
        <p14:creationId xmlns="" xmlns:p14="http://schemas.microsoft.com/office/powerpoint/2010/main" val="15787281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687" y="1355725"/>
            <a:ext cx="8048625" cy="45529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37073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0300" y="1142305"/>
            <a:ext cx="41021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Tx/>
              <a:buChar char="-"/>
            </a:pPr>
            <a:r>
              <a:rPr lang="en-US" sz="3600" dirty="0"/>
              <a:t>Hybrid-Cloud</a:t>
            </a:r>
          </a:p>
          <a:p>
            <a:endParaRPr lang="en-US" dirty="0"/>
          </a:p>
          <a:p>
            <a:pPr marL="571500" indent="-571500">
              <a:buFontTx/>
              <a:buChar char="-"/>
            </a:pPr>
            <a:r>
              <a:rPr lang="en-US" sz="3600" dirty="0"/>
              <a:t>Mobile Devices</a:t>
            </a:r>
          </a:p>
          <a:p>
            <a:endParaRPr lang="en-US" dirty="0"/>
          </a:p>
          <a:p>
            <a:pPr marL="571500" indent="-571500">
              <a:buFontTx/>
              <a:buChar char="-"/>
            </a:pPr>
            <a:r>
              <a:rPr lang="en-US" sz="3600" dirty="0"/>
              <a:t>Drones</a:t>
            </a:r>
          </a:p>
          <a:p>
            <a:endParaRPr lang="en-US" dirty="0"/>
          </a:p>
          <a:p>
            <a:pPr marL="571500" indent="-571500">
              <a:buFontTx/>
              <a:buChar char="-"/>
            </a:pPr>
            <a:r>
              <a:rPr lang="en-US" sz="3600" dirty="0"/>
              <a:t>Halo lens</a:t>
            </a:r>
          </a:p>
          <a:p>
            <a:endParaRPr lang="en-US" dirty="0"/>
          </a:p>
          <a:p>
            <a:pPr marL="571500" indent="-571500">
              <a:buFontTx/>
              <a:buChar char="-"/>
            </a:pPr>
            <a:r>
              <a:rPr lang="en-US" sz="3600" dirty="0"/>
              <a:t>Skills/Integration</a:t>
            </a:r>
          </a:p>
          <a:p>
            <a:endParaRPr lang="en-US" dirty="0"/>
          </a:p>
          <a:p>
            <a:r>
              <a:rPr lang="en-US" sz="3600" dirty="0"/>
              <a:t>-    </a:t>
            </a:r>
            <a:r>
              <a:rPr lang="en-US" sz="3600" dirty="0" err="1"/>
              <a:t>ChatBots</a:t>
            </a:r>
            <a:endParaRPr 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8285918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51200" y="1243905"/>
            <a:ext cx="4102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Hybrid-Cloud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573" y="1993900"/>
            <a:ext cx="6445632" cy="407828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054512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4504" y="951805"/>
            <a:ext cx="41021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sz="3600" dirty="0"/>
              <a:t>Mobile Devices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154" y="1959389"/>
            <a:ext cx="5600700" cy="35738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34100" y="1974334"/>
            <a:ext cx="2768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/>
              <a:t>Anywhere</a:t>
            </a:r>
          </a:p>
          <a:p>
            <a:pPr marL="285750" indent="-285750">
              <a:buFontTx/>
              <a:buChar char="-"/>
            </a:pPr>
            <a:r>
              <a:rPr lang="en-US" dirty="0"/>
              <a:t>Anytime</a:t>
            </a:r>
          </a:p>
          <a:p>
            <a:pPr marL="285750" indent="-285750">
              <a:buFontTx/>
              <a:buChar char="-"/>
            </a:pPr>
            <a:r>
              <a:rPr lang="en-US" dirty="0"/>
              <a:t>Access</a:t>
            </a:r>
          </a:p>
          <a:p>
            <a:pPr marL="285750" indent="-285750">
              <a:buFontTx/>
              <a:buChar char="-"/>
            </a:pPr>
            <a:r>
              <a:rPr lang="en-US" dirty="0"/>
              <a:t>Ease of use</a:t>
            </a:r>
          </a:p>
          <a:p>
            <a:pPr marL="285750" indent="-285750">
              <a:buFontTx/>
              <a:buChar char="-"/>
            </a:pPr>
            <a:r>
              <a:rPr lang="en-US" dirty="0"/>
              <a:t>Widely adopted</a:t>
            </a:r>
          </a:p>
          <a:p>
            <a:pPr marL="285750" indent="-285750">
              <a:buFontTx/>
              <a:buChar char="-"/>
            </a:pPr>
            <a:r>
              <a:rPr lang="en-US" dirty="0"/>
              <a:t>Apps vs Brower</a:t>
            </a:r>
          </a:p>
        </p:txBody>
      </p:sp>
    </p:spTree>
    <p:extLst>
      <p:ext uri="{BB962C8B-B14F-4D97-AF65-F5344CB8AC3E}">
        <p14:creationId xmlns="" xmlns:p14="http://schemas.microsoft.com/office/powerpoint/2010/main" val="15548116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4504" y="951805"/>
            <a:ext cx="41021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sz="3600" dirty="0"/>
              <a:t>Drones</a:t>
            </a:r>
          </a:p>
          <a:p>
            <a:endParaRPr lang="en-US" dirty="0"/>
          </a:p>
        </p:txBody>
      </p:sp>
      <p:pic>
        <p:nvPicPr>
          <p:cNvPr id="1026" name="Picture 2" descr="Image result for drone construction">
            <a:extLst>
              <a:ext uri="{FF2B5EF4-FFF2-40B4-BE49-F238E27FC236}">
                <a16:creationId xmlns="" xmlns:a16="http://schemas.microsoft.com/office/drawing/2014/main" id="{7F157D49-B042-42C1-B0A3-669FD67F4A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104" y="1974334"/>
            <a:ext cx="5501214" cy="31765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50811368-A7AA-419A-863C-BF763D290EC6}"/>
              </a:ext>
            </a:extLst>
          </p:cNvPr>
          <p:cNvSpPr txBox="1"/>
          <p:nvPr/>
        </p:nvSpPr>
        <p:spPr>
          <a:xfrm>
            <a:off x="5865425" y="1974334"/>
            <a:ext cx="314117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    Improved Overall Security</a:t>
            </a:r>
          </a:p>
          <a:p>
            <a:pPr marL="285750" indent="-285750">
              <a:buFontTx/>
              <a:buChar char="-"/>
            </a:pPr>
            <a:r>
              <a:rPr lang="en-US" dirty="0"/>
              <a:t>Accurate Surveillance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Surveying Land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Improvements to Infrastructure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Communication and Management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Transportation and Inspection</a:t>
            </a:r>
          </a:p>
        </p:txBody>
      </p:sp>
    </p:spTree>
    <p:extLst>
      <p:ext uri="{BB962C8B-B14F-4D97-AF65-F5344CB8AC3E}">
        <p14:creationId xmlns="" xmlns:p14="http://schemas.microsoft.com/office/powerpoint/2010/main" val="24334785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7078" y="1102211"/>
            <a:ext cx="444604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HoloLens – Augmented Reality</a:t>
            </a:r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F83CE5D-9635-4742-B5BC-C4E6B48C56D5}"/>
              </a:ext>
            </a:extLst>
          </p:cNvPr>
          <p:cNvSpPr txBox="1"/>
          <p:nvPr/>
        </p:nvSpPr>
        <p:spPr>
          <a:xfrm>
            <a:off x="5903328" y="964814"/>
            <a:ext cx="3087088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hlinkClick r:id="rId2"/>
              </a:rPr>
              <a:t>1. Hands-Free Access to Blueprints</a:t>
            </a:r>
            <a:endParaRPr lang="en-US" sz="1600" dirty="0"/>
          </a:p>
          <a:p>
            <a:r>
              <a:rPr lang="en-US" sz="1600" dirty="0">
                <a:hlinkClick r:id="rId2"/>
              </a:rPr>
              <a:t>2. Remote support in the field</a:t>
            </a:r>
            <a:endParaRPr lang="en-US" sz="1600" dirty="0"/>
          </a:p>
          <a:p>
            <a:r>
              <a:rPr lang="en-US" sz="1600" dirty="0">
                <a:hlinkClick r:id="rId2"/>
              </a:rPr>
              <a:t>3. 3D model superimposed on a site</a:t>
            </a:r>
            <a:endParaRPr lang="en-US" sz="1600" dirty="0"/>
          </a:p>
          <a:p>
            <a:r>
              <a:rPr lang="en-US" sz="1400" dirty="0"/>
              <a:t>	3.1. Architecture design review</a:t>
            </a:r>
          </a:p>
          <a:p>
            <a:r>
              <a:rPr lang="en-US" sz="1400" dirty="0"/>
              <a:t>	3.2. Structural models 	 		visualization</a:t>
            </a:r>
          </a:p>
          <a:p>
            <a:r>
              <a:rPr lang="en-US" sz="1400" dirty="0"/>
              <a:t>	3.3. MEP visualizations</a:t>
            </a:r>
          </a:p>
          <a:p>
            <a:r>
              <a:rPr lang="en-US" sz="1400" dirty="0"/>
              <a:t>	3.4. Interior design review</a:t>
            </a:r>
          </a:p>
          <a:p>
            <a:r>
              <a:rPr lang="en-US" sz="1400" dirty="0"/>
              <a:t>	3.5. Guided point layout</a:t>
            </a:r>
          </a:p>
          <a:p>
            <a:r>
              <a:rPr lang="en-US" sz="1400" dirty="0"/>
              <a:t>	3.6. Step-by-step assembly 	instructions</a:t>
            </a:r>
          </a:p>
          <a:p>
            <a:r>
              <a:rPr lang="en-US" sz="1400" dirty="0"/>
              <a:t>	3.7. Guided check-lists with 	navigation.</a:t>
            </a:r>
          </a:p>
          <a:p>
            <a:r>
              <a:rPr lang="en-US" sz="1600" dirty="0">
                <a:hlinkClick r:id="rId2"/>
              </a:rPr>
              <a:t>4. Measurements and 3D scanning</a:t>
            </a:r>
            <a:endParaRPr lang="en-US" sz="1600" dirty="0"/>
          </a:p>
          <a:p>
            <a:r>
              <a:rPr lang="en-US" sz="1400" dirty="0"/>
              <a:t>	4.1. Tape measurements</a:t>
            </a:r>
          </a:p>
          <a:p>
            <a:r>
              <a:rPr lang="en-US" sz="1400" dirty="0"/>
              <a:t>	4.2. 3D scans and reconstructions</a:t>
            </a:r>
          </a:p>
          <a:p>
            <a:r>
              <a:rPr lang="en-US" sz="1400" dirty="0"/>
              <a:t>	4.3 Clash detection on-site</a:t>
            </a:r>
          </a:p>
          <a:p>
            <a:r>
              <a:rPr lang="en-US" sz="1600" dirty="0">
                <a:hlinkClick r:id="rId2"/>
              </a:rPr>
              <a:t>5. Employee Training</a:t>
            </a:r>
            <a:endParaRPr lang="en-US" sz="1600" dirty="0"/>
          </a:p>
          <a:p>
            <a:r>
              <a:rPr lang="en-US" sz="1600" dirty="0">
                <a:hlinkClick r:id="rId2"/>
              </a:rPr>
              <a:t>6. Inspection</a:t>
            </a:r>
            <a:endParaRPr lang="en-US" sz="1600" dirty="0"/>
          </a:p>
          <a:p>
            <a:r>
              <a:rPr lang="en-US" sz="1600" dirty="0">
                <a:hlinkClick r:id="rId2"/>
              </a:rPr>
              <a:t>7. Post-maintenance</a:t>
            </a:r>
            <a:endParaRPr lang="en-US" sz="1600" dirty="0"/>
          </a:p>
          <a:p>
            <a:r>
              <a:rPr lang="en-US" sz="1600" dirty="0">
                <a:hlinkClick r:id="rId2"/>
              </a:rPr>
              <a:t>8. Conclusion (with a summarizing table)</a:t>
            </a:r>
            <a:endParaRPr lang="en-US" sz="1600" dirty="0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6611CC2B-8088-4798-BC9F-57EF6F4A1E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026" y="3012325"/>
            <a:ext cx="3216839" cy="180143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011427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2413338"/>
            <a:ext cx="82169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994210604"/>
              </p:ext>
            </p:extLst>
          </p:nvPr>
        </p:nvGraphicFramePr>
        <p:xfrm>
          <a:off x="304800" y="1762483"/>
          <a:ext cx="83058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55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526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891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7178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32080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Year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Technology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Transfer Media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Integration Size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Complexity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1976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CSV Files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5.25” Disks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One Computer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1992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ODBC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Network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Local Network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2002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Web Services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Internet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Anything on the Internet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2014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Predefined Skills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Internet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Anything on the Internet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Consumer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753034" y="1111628"/>
            <a:ext cx="34093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Integrations over time</a:t>
            </a:r>
          </a:p>
        </p:txBody>
      </p:sp>
    </p:spTree>
    <p:extLst>
      <p:ext uri="{BB962C8B-B14F-4D97-AF65-F5344CB8AC3E}">
        <p14:creationId xmlns="" xmlns:p14="http://schemas.microsoft.com/office/powerpoint/2010/main" val="18353936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77301" y="880738"/>
            <a:ext cx="41021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sz="3600" dirty="0" err="1"/>
              <a:t>ChatBots</a:t>
            </a:r>
            <a:endParaRPr lang="en-US" sz="3600" dirty="0"/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50811368-A7AA-419A-863C-BF763D290EC6}"/>
              </a:ext>
            </a:extLst>
          </p:cNvPr>
          <p:cNvSpPr txBox="1"/>
          <p:nvPr/>
        </p:nvSpPr>
        <p:spPr>
          <a:xfrm>
            <a:off x="4325633" y="1344202"/>
            <a:ext cx="4680969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Some benefits of </a:t>
            </a:r>
            <a:r>
              <a:rPr lang="en-US" sz="1600" b="1" dirty="0" err="1"/>
              <a:t>ChatBots</a:t>
            </a:r>
            <a:r>
              <a:rPr lang="en-US" sz="1600" b="1" dirty="0"/>
              <a:t> in the Construction Site</a:t>
            </a:r>
          </a:p>
          <a:p>
            <a:endParaRPr lang="en-US" sz="1600" dirty="0"/>
          </a:p>
          <a:p>
            <a:pPr marL="285750" indent="-285750">
              <a:buFontTx/>
              <a:buChar char="-"/>
            </a:pPr>
            <a:r>
              <a:rPr lang="en-US" sz="1600" dirty="0"/>
              <a:t>Real time info about machinery and team performance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Construction site activity related photo and progress sharing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Tracking real-time activity progress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Easy access to location related drawings and info.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Notification for urgent needs and requirements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Easy sharing of contractor, warehouse and material info.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Publishing daily progress report easily and accurate.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Tracking real-time activity progress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Just in time procurement and contractor management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Easy access to construction documents and drawings</a:t>
            </a:r>
          </a:p>
          <a:p>
            <a:pPr marL="285750" indent="-285750">
              <a:buFontTx/>
              <a:buChar char="-"/>
            </a:pPr>
            <a:endParaRPr lang="en-US" sz="1600" dirty="0"/>
          </a:p>
        </p:txBody>
      </p:sp>
      <p:pic>
        <p:nvPicPr>
          <p:cNvPr id="3" name="Picture 2" descr="Image result for chatbots COINS Construction Industry Software">
            <a:extLst>
              <a:ext uri="{FF2B5EF4-FFF2-40B4-BE49-F238E27FC236}">
                <a16:creationId xmlns="" xmlns:a16="http://schemas.microsoft.com/office/drawing/2014/main" id="{404A63C6-5CEC-4BBD-ADA1-F11271A02F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678" y="2307320"/>
            <a:ext cx="3967664" cy="28569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072557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596" y="1768838"/>
            <a:ext cx="8632759" cy="355266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522265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779" y="1439055"/>
            <a:ext cx="8407667" cy="433215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11797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534" y="2797795"/>
            <a:ext cx="887104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>
                <a:latin typeface="Lato" panose="020F0502020204030203"/>
              </a:rPr>
              <a:t>INTRODUCTION</a:t>
            </a:r>
          </a:p>
          <a:p>
            <a:pPr algn="ctr"/>
            <a:endParaRPr lang="en-US" sz="1200" b="1">
              <a:latin typeface="Lato" panose="020F0502020204030203"/>
            </a:endParaRPr>
          </a:p>
          <a:p>
            <a:pPr algn="ctr"/>
            <a:r>
              <a:rPr lang="en-US" sz="2800" b="1">
                <a:latin typeface="Lato" panose="020F0502020204030203"/>
              </a:rPr>
              <a:t>Frank T. Di Lorenzo, Jr.</a:t>
            </a:r>
          </a:p>
          <a:p>
            <a:pPr algn="ctr"/>
            <a:endParaRPr lang="en-US" sz="1200" b="1">
              <a:latin typeface="Lato" panose="020F0502020204030203"/>
            </a:endParaRPr>
          </a:p>
          <a:p>
            <a:pPr algn="ctr"/>
            <a:r>
              <a:rPr lang="en-US" sz="2800" b="1">
                <a:latin typeface="Lato" panose="020F0502020204030203"/>
              </a:rPr>
              <a:t>Snapshot:</a:t>
            </a:r>
          </a:p>
          <a:p>
            <a:pPr marL="457200" indent="-457200" algn="ctr">
              <a:buFontTx/>
              <a:buChar char="-"/>
            </a:pPr>
            <a:r>
              <a:rPr lang="en-US" sz="2800" b="1">
                <a:latin typeface="Lato" panose="020F0502020204030203"/>
              </a:rPr>
              <a:t>34 Years of Construction Technology Implementations</a:t>
            </a:r>
          </a:p>
          <a:p>
            <a:pPr marL="457200" indent="-457200" algn="ctr">
              <a:buFontTx/>
              <a:buChar char="-"/>
            </a:pPr>
            <a:r>
              <a:rPr lang="en-US" sz="2800" b="1">
                <a:latin typeface="Lato" panose="020F0502020204030203"/>
              </a:rPr>
              <a:t>Expertise with multiple systems</a:t>
            </a:r>
          </a:p>
          <a:p>
            <a:pPr marL="457200" indent="-457200" algn="ctr">
              <a:buFontTx/>
              <a:buChar char="-"/>
            </a:pPr>
            <a:r>
              <a:rPr lang="en-US" sz="2800" b="1">
                <a:latin typeface="Lato" panose="020F0502020204030203"/>
              </a:rPr>
              <a:t>Managed consulting team for 16 years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498" y="1199864"/>
            <a:ext cx="2233115" cy="1488743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7C2291FF-D3AA-4668-88DD-F86B84772D28}"/>
              </a:ext>
            </a:extLst>
          </p:cNvPr>
          <p:cNvSpPr txBox="1"/>
          <p:nvPr/>
        </p:nvSpPr>
        <p:spPr>
          <a:xfrm>
            <a:off x="720148" y="1530317"/>
            <a:ext cx="772739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Credits</a:t>
            </a:r>
          </a:p>
          <a:p>
            <a:pPr algn="ctr"/>
            <a:endParaRPr lang="en-US" sz="3600" dirty="0"/>
          </a:p>
          <a:p>
            <a:pPr algn="ctr"/>
            <a:r>
              <a:rPr lang="en-US" sz="3600" dirty="0"/>
              <a:t>The Incredible Mr. “S” Steve Hathaway CFO/CIO SEMA Construction</a:t>
            </a:r>
          </a:p>
          <a:p>
            <a:pPr algn="ctr"/>
            <a:endParaRPr lang="en-US" sz="3600" dirty="0"/>
          </a:p>
          <a:p>
            <a:pPr algn="ctr"/>
            <a:r>
              <a:rPr lang="en-US" sz="3600" dirty="0"/>
              <a:t>Pam Hummel Dodge Analytics</a:t>
            </a:r>
          </a:p>
          <a:p>
            <a:pPr algn="ctr"/>
            <a:endParaRPr 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34431061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625" y="1719262"/>
            <a:ext cx="6762512" cy="38052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570749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873331" y="2218035"/>
            <a:ext cx="3397340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Questions?</a:t>
            </a:r>
          </a:p>
          <a:p>
            <a:pPr algn="ctr"/>
            <a:endParaRPr lang="en-US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Thank You!</a:t>
            </a:r>
          </a:p>
        </p:txBody>
      </p:sp>
    </p:spTree>
    <p:extLst>
      <p:ext uri="{BB962C8B-B14F-4D97-AF65-F5344CB8AC3E}">
        <p14:creationId xmlns="" xmlns:p14="http://schemas.microsoft.com/office/powerpoint/2010/main" val="19067135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CPE Code Word – </a:t>
            </a:r>
            <a:r>
              <a:rPr lang="en-US" smtClean="0"/>
              <a:t>“stamina”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534" y="1008982"/>
            <a:ext cx="8871045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Lato" panose="020F0502020204030203"/>
              </a:rPr>
              <a:t>Agenda</a:t>
            </a:r>
          </a:p>
          <a:p>
            <a:pPr algn="ctr"/>
            <a:endParaRPr lang="en-US" sz="1200" b="1" dirty="0">
              <a:latin typeface="Lato" panose="020F0502020204030203"/>
            </a:endParaRPr>
          </a:p>
          <a:p>
            <a:pPr marL="457200" indent="-457200">
              <a:buFontTx/>
              <a:buChar char="-"/>
            </a:pPr>
            <a:r>
              <a:rPr lang="en-US" sz="2800" b="1" dirty="0">
                <a:latin typeface="Lato" panose="020F0502020204030203"/>
              </a:rPr>
              <a:t>When and why change your ERP system? (HINT</a:t>
            </a:r>
            <a:r>
              <a:rPr lang="en-US" sz="2800" b="1" dirty="0">
                <a:latin typeface="Lato" panose="020F0502020204030203"/>
                <a:sym typeface="Wingdings" panose="05000000000000000000" pitchFamily="2" charset="2"/>
              </a:rPr>
              <a:t>: this topic a deep enough to explore in a follow up presentation)</a:t>
            </a:r>
          </a:p>
          <a:p>
            <a:endParaRPr lang="en-US" sz="1200" b="1" dirty="0">
              <a:latin typeface="Lato" panose="020F0502020204030203"/>
              <a:sym typeface="Wingdings" panose="05000000000000000000" pitchFamily="2" charset="2"/>
            </a:endParaRPr>
          </a:p>
          <a:p>
            <a:pPr marL="457200" indent="-457200">
              <a:buFontTx/>
              <a:buChar char="-"/>
            </a:pPr>
            <a:r>
              <a:rPr lang="en-US" sz="2800" b="1" dirty="0">
                <a:latin typeface="Lato" panose="020F0502020204030203"/>
                <a:sym typeface="Wingdings" panose="05000000000000000000" pitchFamily="2" charset="2"/>
              </a:rPr>
              <a:t>Early solutions – glorified accounting systems – we can now print!</a:t>
            </a:r>
          </a:p>
          <a:p>
            <a:endParaRPr lang="en-US" sz="1200" b="1" dirty="0">
              <a:latin typeface="Lato" panose="020F0502020204030203"/>
              <a:sym typeface="Wingdings" panose="05000000000000000000" pitchFamily="2" charset="2"/>
            </a:endParaRPr>
          </a:p>
          <a:p>
            <a:pPr marL="457200" indent="-457200">
              <a:buFontTx/>
              <a:buChar char="-"/>
            </a:pPr>
            <a:r>
              <a:rPr lang="en-US" sz="2800" b="1" dirty="0">
                <a:latin typeface="Lato" panose="020F0502020204030203"/>
                <a:sym typeface="Wingdings" panose="05000000000000000000" pitchFamily="2" charset="2"/>
              </a:rPr>
              <a:t>Solutions evolved – operations, field, and finance</a:t>
            </a:r>
          </a:p>
          <a:p>
            <a:endParaRPr lang="en-US" sz="1200" b="1" dirty="0">
              <a:latin typeface="Lato" panose="020F0502020204030203"/>
              <a:sym typeface="Wingdings" panose="05000000000000000000" pitchFamily="2" charset="2"/>
            </a:endParaRPr>
          </a:p>
          <a:p>
            <a:pPr marL="457200" indent="-457200">
              <a:buFontTx/>
              <a:buChar char="-"/>
            </a:pPr>
            <a:r>
              <a:rPr lang="en-US" sz="2800" b="1" dirty="0">
                <a:latin typeface="Lato" panose="020F0502020204030203"/>
                <a:sym typeface="Wingdings" panose="05000000000000000000" pitchFamily="2" charset="2"/>
              </a:rPr>
              <a:t>Evolution continued….. BIM, Hybrid Cloud, Virtual Reality</a:t>
            </a:r>
          </a:p>
          <a:p>
            <a:endParaRPr lang="en-US" sz="1200" b="1" dirty="0">
              <a:latin typeface="Lato" panose="020F0502020204030203"/>
              <a:sym typeface="Wingdings" panose="05000000000000000000" pitchFamily="2" charset="2"/>
            </a:endParaRPr>
          </a:p>
          <a:p>
            <a:pPr marL="457200" indent="-457200">
              <a:buFontTx/>
              <a:buChar char="-"/>
            </a:pPr>
            <a:r>
              <a:rPr lang="en-US" sz="2800" b="1" dirty="0">
                <a:latin typeface="Lato" panose="020F0502020204030203"/>
                <a:sym typeface="Wingdings" panose="05000000000000000000" pitchFamily="2" charset="2"/>
              </a:rPr>
              <a:t>Question and Thank You</a:t>
            </a:r>
          </a:p>
          <a:p>
            <a:pPr marL="457200" indent="-457200">
              <a:buFontTx/>
              <a:buChar char="-"/>
            </a:pPr>
            <a:endParaRPr lang="en-US" sz="2800" b="1" dirty="0">
              <a:latin typeface="Lato" panose="020F0502020204030203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4497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rot="20818136">
            <a:off x="1272523" y="1748135"/>
            <a:ext cx="62941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What is ERP anyway?</a:t>
            </a:r>
          </a:p>
        </p:txBody>
      </p:sp>
      <p:sp>
        <p:nvSpPr>
          <p:cNvPr id="4" name="Rectangle 3"/>
          <p:cNvSpPr/>
          <p:nvPr/>
        </p:nvSpPr>
        <p:spPr>
          <a:xfrm>
            <a:off x="1358900" y="3819436"/>
            <a:ext cx="6350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525252"/>
                </a:solidFill>
                <a:latin typeface="helvetica neue"/>
              </a:rPr>
              <a:t>ERP Defined:  </a:t>
            </a:r>
            <a:r>
              <a:rPr lang="en-US" dirty="0">
                <a:solidFill>
                  <a:srgbClr val="525252"/>
                </a:solidFill>
                <a:latin typeface="helvetica neue"/>
              </a:rPr>
              <a:t>Enterprise resource planning (ERP) is the integrated management of core business processes, often in real-time and mediated by software and technology.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879893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rot="20818136">
            <a:off x="1272523" y="1748135"/>
            <a:ext cx="62941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rgbClr val="C0504D"/>
                  </a:solidFill>
                  <a:prstDash val="solid"/>
                </a:ln>
                <a:solidFill>
                  <a:srgbClr val="C0504D">
                    <a:lumMod val="40000"/>
                    <a:lumOff val="60000"/>
                  </a:srgbClr>
                </a:solidFill>
              </a:rPr>
              <a:t>What is ERP anyway?</a:t>
            </a:r>
          </a:p>
        </p:txBody>
      </p:sp>
      <p:sp>
        <p:nvSpPr>
          <p:cNvPr id="4" name="Rectangle 3"/>
          <p:cNvSpPr/>
          <p:nvPr/>
        </p:nvSpPr>
        <p:spPr>
          <a:xfrm>
            <a:off x="1092200" y="3654336"/>
            <a:ext cx="70231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800" b="1" dirty="0">
                <a:solidFill>
                  <a:srgbClr val="525252"/>
                </a:solidFill>
                <a:latin typeface="helvetica neue"/>
              </a:rPr>
              <a:t>Who loves migrating to a new ERP?</a:t>
            </a:r>
          </a:p>
          <a:p>
            <a:endParaRPr lang="en-US" sz="2800" b="1" dirty="0">
              <a:solidFill>
                <a:srgbClr val="525252"/>
              </a:solidFill>
              <a:latin typeface="helvetica neue"/>
            </a:endParaRPr>
          </a:p>
          <a:p>
            <a:pPr marL="285750" indent="-285750">
              <a:buFontTx/>
              <a:buChar char="-"/>
            </a:pPr>
            <a:r>
              <a:rPr lang="en-US" sz="2800" b="1" dirty="0">
                <a:solidFill>
                  <a:srgbClr val="525252"/>
                </a:solidFill>
                <a:latin typeface="helvetica neue"/>
              </a:rPr>
              <a:t>Why is this important?</a:t>
            </a:r>
            <a:endParaRPr lang="en-US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48235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955346"/>
            <a:ext cx="3889614" cy="291721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743" y="955345"/>
            <a:ext cx="3889612" cy="291721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872556"/>
            <a:ext cx="3889612" cy="243271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0172" y="3872556"/>
            <a:ext cx="3181349" cy="243271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811609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45126"/>
            <a:ext cx="4285397" cy="23065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3761" y="1645127"/>
            <a:ext cx="4640239" cy="232179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5534" y="4708481"/>
            <a:ext cx="8925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>
                <a:latin typeface="Lato"/>
              </a:rPr>
              <a:t>1980’s – Wow – Amber Monitors now available!!</a:t>
            </a:r>
          </a:p>
        </p:txBody>
      </p:sp>
    </p:spTree>
    <p:extLst>
      <p:ext uri="{BB962C8B-B14F-4D97-AF65-F5344CB8AC3E}">
        <p14:creationId xmlns="" xmlns:p14="http://schemas.microsoft.com/office/powerpoint/2010/main" val="3076036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78961" y="1357004"/>
            <a:ext cx="45030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rgbClr val="C0504D"/>
                  </a:solidFill>
                  <a:prstDash val="solid"/>
                </a:ln>
                <a:solidFill>
                  <a:srgbClr val="C0504D">
                    <a:lumMod val="40000"/>
                    <a:lumOff val="60000"/>
                  </a:srgbClr>
                </a:solidFill>
              </a:rPr>
              <a:t>Into the Future</a:t>
            </a:r>
          </a:p>
        </p:txBody>
      </p:sp>
      <p:sp>
        <p:nvSpPr>
          <p:cNvPr id="4" name="Rectangle 3"/>
          <p:cNvSpPr/>
          <p:nvPr/>
        </p:nvSpPr>
        <p:spPr>
          <a:xfrm>
            <a:off x="1092200" y="3654336"/>
            <a:ext cx="70231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800" b="1" dirty="0">
                <a:solidFill>
                  <a:srgbClr val="525252"/>
                </a:solidFill>
                <a:latin typeface="helvetica neue"/>
              </a:rPr>
              <a:t>How will we interact with information?</a:t>
            </a:r>
          </a:p>
          <a:p>
            <a:endParaRPr lang="en-US" sz="2800" b="1" dirty="0">
              <a:solidFill>
                <a:srgbClr val="525252"/>
              </a:solidFill>
              <a:latin typeface="helvetica neue"/>
            </a:endParaRPr>
          </a:p>
          <a:p>
            <a:pPr marL="285750" indent="-285750">
              <a:buFontTx/>
              <a:buChar char="-"/>
            </a:pPr>
            <a:r>
              <a:rPr lang="en-US" sz="2800" b="1" dirty="0">
                <a:solidFill>
                  <a:srgbClr val="525252"/>
                </a:solidFill>
                <a:latin typeface="helvetica neue"/>
              </a:rPr>
              <a:t>Why is this important?</a:t>
            </a:r>
            <a:endParaRPr lang="en-US" sz="2800" dirty="0">
              <a:solidFill>
                <a:prstClr val="black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2812" y="1357004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593739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9587" y="1131289"/>
            <a:ext cx="5555573" cy="4983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1695602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43508</TotalTime>
  <Words>376</Words>
  <Application>Microsoft Office PowerPoint</Application>
  <PresentationFormat>On-screen Show (4:3)</PresentationFormat>
  <Paragraphs>137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Facet</vt:lpstr>
      <vt:lpstr>CFMA Rocky Mountain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CPE Code Word – “stamina”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Di Lorenzo</dc:creator>
  <cp:lastModifiedBy>Jeremiah Wolcott</cp:lastModifiedBy>
  <cp:revision>43</cp:revision>
  <dcterms:created xsi:type="dcterms:W3CDTF">2018-03-21T19:34:23Z</dcterms:created>
  <dcterms:modified xsi:type="dcterms:W3CDTF">2018-09-20T06:29:25Z</dcterms:modified>
</cp:coreProperties>
</file>