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notesSlides/notesSlide14.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charts/chart5.xml" ContentType="application/vnd.openxmlformats-officedocument.drawingml.chart+xml"/>
  <Override PartName="/ppt/notesSlides/notesSlide16.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charts/chart7.xml" ContentType="application/vnd.openxmlformats-officedocument.drawingml.chart+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charts/chart9.xml" ContentType="application/vnd.openxmlformats-officedocument.drawingml.chart+xml"/>
  <Override PartName="/ppt/notesSlides/notesSlide20.xml" ContentType="application/vnd.openxmlformats-officedocument.presentationml.notesSlide+xml"/>
  <Override PartName="/ppt/charts/chart10.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1.xml" ContentType="application/vnd.openxmlformats-officedocument.drawingml.chart+xml"/>
  <Override PartName="/ppt/drawings/drawing1.xml" ContentType="application/vnd.openxmlformats-officedocument.drawingml.chartshapes+xml"/>
  <Override PartName="/ppt/notesSlides/notesSlide23.xml" ContentType="application/vnd.openxmlformats-officedocument.presentationml.notesSlide+xml"/>
  <Override PartName="/ppt/charts/chart12.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4.xml" ContentType="application/vnd.openxmlformats-officedocument.presentationml.notesSlide+xml"/>
  <Override PartName="/ppt/charts/chart13.xml" ContentType="application/vnd.openxmlformats-officedocument.drawingml.chart+xml"/>
  <Override PartName="/ppt/notesSlides/notesSlide25.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6.xml" ContentType="application/vnd.openxmlformats-officedocument.presentationml.notesSlide+xml"/>
  <Override PartName="/ppt/charts/chart16.xml" ContentType="application/vnd.openxmlformats-officedocument.drawingml.chart+xml"/>
  <Override PartName="/ppt/notesSlides/notesSlide27.xml" ContentType="application/vnd.openxmlformats-officedocument.presentationml.notesSlide+xml"/>
  <Override PartName="/ppt/charts/chart17.xml" ContentType="application/vnd.openxmlformats-officedocument.drawingml.chart+xml"/>
  <Override PartName="/ppt/notesSlides/notesSlide28.xml" ContentType="application/vnd.openxmlformats-officedocument.presentationml.notesSlide+xml"/>
  <Override PartName="/ppt/charts/chart18.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9.xml" ContentType="application/vnd.openxmlformats-officedocument.drawingml.chart+xml"/>
  <Override PartName="/ppt/charts/style6.xml" ContentType="application/vnd.ms-office.chartstyle+xml"/>
  <Override PartName="/ppt/charts/colors6.xml" ContentType="application/vnd.ms-office.chartcolorstyle+xml"/>
  <Override PartName="/ppt/charts/chart20.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31.xml" ContentType="application/vnd.openxmlformats-officedocument.presentationml.notesSlide+xml"/>
  <Override PartName="/ppt/charts/chart21.xml" ContentType="application/vnd.openxmlformats-officedocument.drawingml.chart+xml"/>
  <Override PartName="/ppt/notesSlides/notesSlide32.xml" ContentType="application/vnd.openxmlformats-officedocument.presentationml.notesSlide+xml"/>
  <Override PartName="/ppt/charts/chart22.xml" ContentType="application/vnd.openxmlformats-officedocument.drawingml.chart+xml"/>
  <Override PartName="/ppt/notesSlides/notesSlide33.xml" ContentType="application/vnd.openxmlformats-officedocument.presentationml.notesSlide+xml"/>
  <Override PartName="/ppt/charts/chart23.xml" ContentType="application/vnd.openxmlformats-officedocument.drawingml.chart+xml"/>
  <Override PartName="/ppt/notesSlides/notesSlide34.xml" ContentType="application/vnd.openxmlformats-officedocument.presentationml.notesSlide+xml"/>
  <Override PartName="/ppt/charts/chart24.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35.xml" ContentType="application/vnd.openxmlformats-officedocument.presentationml.notesSlide+xml"/>
  <Override PartName="/ppt/charts/chart25.xml" ContentType="application/vnd.openxmlformats-officedocument.drawingml.chart+xml"/>
  <Override PartName="/ppt/notesSlides/notesSlide36.xml" ContentType="application/vnd.openxmlformats-officedocument.presentationml.notesSlide+xml"/>
  <Override PartName="/ppt/charts/chart26.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37.xml" ContentType="application/vnd.openxmlformats-officedocument.presentationml.notesSlide+xml"/>
  <Override PartName="/ppt/charts/chart27.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28.xml" ContentType="application/vnd.openxmlformats-officedocument.drawingml.chart+xml"/>
  <Override PartName="/ppt/notesSlides/notesSlide40.xml" ContentType="application/vnd.openxmlformats-officedocument.presentationml.notesSlide+xml"/>
  <Override PartName="/ppt/charts/chart29.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41.xml" ContentType="application/vnd.openxmlformats-officedocument.presentationml.notesSlide+xml"/>
  <Override PartName="/ppt/charts/chart30.xml" ContentType="application/vnd.openxmlformats-officedocument.drawingml.chart+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670" r:id="rId5"/>
    <p:sldMasterId id="2147483672" r:id="rId6"/>
  </p:sldMasterIdLst>
  <p:notesMasterIdLst>
    <p:notesMasterId r:id="rId60"/>
  </p:notesMasterIdLst>
  <p:handoutMasterIdLst>
    <p:handoutMasterId r:id="rId61"/>
  </p:handoutMasterIdLst>
  <p:sldIdLst>
    <p:sldId id="260" r:id="rId7"/>
    <p:sldId id="457" r:id="rId8"/>
    <p:sldId id="261" r:id="rId9"/>
    <p:sldId id="458" r:id="rId10"/>
    <p:sldId id="452" r:id="rId11"/>
    <p:sldId id="454" r:id="rId12"/>
    <p:sldId id="455" r:id="rId13"/>
    <p:sldId id="456" r:id="rId14"/>
    <p:sldId id="459" r:id="rId15"/>
    <p:sldId id="460" r:id="rId16"/>
    <p:sldId id="453" r:id="rId17"/>
    <p:sldId id="461" r:id="rId18"/>
    <p:sldId id="463" r:id="rId19"/>
    <p:sldId id="462" r:id="rId20"/>
    <p:sldId id="464" r:id="rId21"/>
    <p:sldId id="262" r:id="rId22"/>
    <p:sldId id="292" r:id="rId23"/>
    <p:sldId id="446" r:id="rId24"/>
    <p:sldId id="381" r:id="rId25"/>
    <p:sldId id="380" r:id="rId26"/>
    <p:sldId id="385" r:id="rId27"/>
    <p:sldId id="390" r:id="rId28"/>
    <p:sldId id="391" r:id="rId29"/>
    <p:sldId id="395" r:id="rId30"/>
    <p:sldId id="396" r:id="rId31"/>
    <p:sldId id="397" r:id="rId32"/>
    <p:sldId id="398" r:id="rId33"/>
    <p:sldId id="399" r:id="rId34"/>
    <p:sldId id="405" r:id="rId35"/>
    <p:sldId id="450" r:id="rId36"/>
    <p:sldId id="402" r:id="rId37"/>
    <p:sldId id="448" r:id="rId38"/>
    <p:sldId id="443" r:id="rId39"/>
    <p:sldId id="408" r:id="rId40"/>
    <p:sldId id="451" r:id="rId41"/>
    <p:sldId id="329" r:id="rId42"/>
    <p:sldId id="437" r:id="rId43"/>
    <p:sldId id="410" r:id="rId44"/>
    <p:sldId id="411" r:id="rId45"/>
    <p:sldId id="412" r:id="rId46"/>
    <p:sldId id="413" r:id="rId47"/>
    <p:sldId id="414" r:id="rId48"/>
    <p:sldId id="415" r:id="rId49"/>
    <p:sldId id="441" r:id="rId50"/>
    <p:sldId id="345" r:id="rId51"/>
    <p:sldId id="425" r:id="rId52"/>
    <p:sldId id="431" r:id="rId53"/>
    <p:sldId id="432" r:id="rId54"/>
    <p:sldId id="356" r:id="rId55"/>
    <p:sldId id="357" r:id="rId56"/>
    <p:sldId id="359" r:id="rId57"/>
    <p:sldId id="362" r:id="rId58"/>
    <p:sldId id="259" r:id="rId5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in, Sean - BLS" initials="MS-B" lastIdx="2" clrIdx="0">
    <p:extLst>
      <p:ext uri="{19B8F6BF-5375-455C-9EA6-DF929625EA0E}">
        <p15:presenceInfo xmlns:p15="http://schemas.microsoft.com/office/powerpoint/2012/main" userId="S-1-5-21-18574106-98394105-1388058041-43920" providerId="AD"/>
      </p:ext>
    </p:extLst>
  </p:cmAuthor>
  <p:cmAuthor id="2" name="Ilic-Godfrey, Stanislava - BLS" initials="IS-B" lastIdx="7" clrIdx="1">
    <p:extLst>
      <p:ext uri="{19B8F6BF-5375-455C-9EA6-DF929625EA0E}">
        <p15:presenceInfo xmlns:p15="http://schemas.microsoft.com/office/powerpoint/2012/main" userId="S-1-5-21-18574106-98394105-1388058041-376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FC000"/>
    <a:srgbClr val="EEB500"/>
    <a:srgbClr val="646464"/>
    <a:srgbClr val="FFD3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38" autoAdjust="0"/>
    <p:restoredTop sz="74365" autoAdjust="0"/>
  </p:normalViewPr>
  <p:slideViewPr>
    <p:cSldViewPr snapToGrid="0" showGuides="1">
      <p:cViewPr varScale="1">
        <p:scale>
          <a:sx n="66" d="100"/>
          <a:sy n="66" d="100"/>
        </p:scale>
        <p:origin x="907" y="53"/>
      </p:cViewPr>
      <p:guideLst>
        <p:guide orient="horz" pos="2160"/>
        <p:guide pos="3840"/>
      </p:guideLst>
    </p:cSldViewPr>
  </p:slideViewPr>
  <p:outlineViewPr>
    <p:cViewPr>
      <p:scale>
        <a:sx n="33" d="100"/>
        <a:sy n="33" d="100"/>
      </p:scale>
      <p:origin x="0" y="-14587"/>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79" d="100"/>
          <a:sy n="79" d="100"/>
        </p:scale>
        <p:origin x="287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handoutMaster" Target="handoutMasters/handoutMaster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3" Type="http://schemas.openxmlformats.org/officeDocument/2006/relationships/oleObject" Target="file:///\\filer6\epp\Release\2016-26\Projections%20Results%20Slide%20Set\Versions\Master%20slide%20update%20(no%20animation)\Copy%20of%20MLR%20Projections%20Article_Charts%20and%20Tables.xlsx" TargetMode="External"/><Relationship Id="rId2" Type="http://schemas.microsoft.com/office/2011/relationships/chartColorStyle" Target="colors4.xml"/><Relationship Id="rId1" Type="http://schemas.microsoft.com/office/2011/relationships/chartStyle" Target="style4.xml"/></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5.xml"/><Relationship Id="rId1" Type="http://schemas.microsoft.com/office/2011/relationships/chartStyle" Target="style5.xml"/></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6.xml"/><Relationship Id="rId1" Type="http://schemas.microsoft.com/office/2011/relationships/chartStyle" Target="style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7.xml"/><Relationship Id="rId1" Type="http://schemas.microsoft.com/office/2011/relationships/chartStyle" Target="style7.xml"/></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8.xml"/><Relationship Id="rId1" Type="http://schemas.microsoft.com/office/2011/relationships/chartStyle" Target="style8.xml"/></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6.xml.rels><?xml version="1.0" encoding="UTF-8" standalone="yes"?>
<Relationships xmlns="http://schemas.openxmlformats.org/package/2006/relationships"><Relationship Id="rId3" Type="http://schemas.openxmlformats.org/officeDocument/2006/relationships/oleObject" Target="file:///\\filer6\epp\Release\2016-26\Projections%20Results%20Slide%20Set\Data%20update%20subteam\Data\6_Occupation\Copy%20of%20occupation.xlsx" TargetMode="External"/><Relationship Id="rId2" Type="http://schemas.microsoft.com/office/2011/relationships/chartColorStyle" Target="colors9.xml"/><Relationship Id="rId1" Type="http://schemas.microsoft.com/office/2011/relationships/chartStyle" Target="style9.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10.xml"/><Relationship Id="rId1" Type="http://schemas.microsoft.com/office/2011/relationships/chartStyle" Target="style10.xml"/></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9.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1.xml"/><Relationship Id="rId1" Type="http://schemas.microsoft.com/office/2011/relationships/chartStyle" Target="style1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1.2820512820512821E-3"/>
          <c:y val="0.21633885487540808"/>
          <c:w val="0.9987179487179213"/>
          <c:h val="0.59882717609945368"/>
        </c:manualLayout>
      </c:layout>
      <c:barChart>
        <c:barDir val="col"/>
        <c:grouping val="clustered"/>
        <c:varyColors val="0"/>
        <c:ser>
          <c:idx val="0"/>
          <c:order val="0"/>
          <c:tx>
            <c:strRef>
              <c:f>Sheet1!$A$2</c:f>
              <c:strCache>
                <c:ptCount val="1"/>
                <c:pt idx="0">
                  <c:v>Labor force</c:v>
                </c:pt>
              </c:strCache>
            </c:strRef>
          </c:tx>
          <c:spPr>
            <a:scene3d>
              <a:camera prst="orthographicFront"/>
              <a:lightRig rig="threePt" dir="t"/>
            </a:scene3d>
          </c:spPr>
          <c:invertIfNegative val="0"/>
          <c:dLbls>
            <c:numFmt formatCode="0.0%" sourceLinked="0"/>
            <c:spPr>
              <a:noFill/>
              <a:ln>
                <a:noFill/>
              </a:ln>
              <a:effectLst/>
            </c:spPr>
            <c:txPr>
              <a:bodyPr/>
              <a:lstStyle/>
              <a:p>
                <a:pPr>
                  <a:defRPr sz="1600">
                    <a:solidFill>
                      <a:srgbClr val="00206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1976-86</c:v>
                </c:pt>
                <c:pt idx="1">
                  <c:v>1986-96</c:v>
                </c:pt>
                <c:pt idx="2">
                  <c:v>1996-2006</c:v>
                </c:pt>
                <c:pt idx="3">
                  <c:v>2006-16</c:v>
                </c:pt>
                <c:pt idx="4">
                  <c:v>Projected 2016-26</c:v>
                </c:pt>
              </c:strCache>
            </c:strRef>
          </c:cat>
          <c:val>
            <c:numRef>
              <c:f>Sheet1!$B$2:$F$2</c:f>
              <c:numCache>
                <c:formatCode>General</c:formatCode>
                <c:ptCount val="5"/>
                <c:pt idx="0">
                  <c:v>2.0500000000000001E-2</c:v>
                </c:pt>
                <c:pt idx="1">
                  <c:v>1.29E-2</c:v>
                </c:pt>
                <c:pt idx="2">
                  <c:v>1.23E-2</c:v>
                </c:pt>
                <c:pt idx="3">
                  <c:v>5.0000000000000001E-3</c:v>
                </c:pt>
                <c:pt idx="4">
                  <c:v>6.4000000000000003E-3</c:v>
                </c:pt>
              </c:numCache>
            </c:numRef>
          </c:val>
        </c:ser>
        <c:ser>
          <c:idx val="1"/>
          <c:order val="1"/>
          <c:tx>
            <c:strRef>
              <c:f>Sheet1!$A$3</c:f>
              <c:strCache>
                <c:ptCount val="1"/>
                <c:pt idx="0">
                  <c:v>Civilian non-institutional population aged 16 and over</c:v>
                </c:pt>
              </c:strCache>
            </c:strRef>
          </c:tx>
          <c:spPr>
            <a:solidFill>
              <a:schemeClr val="accent2"/>
            </a:solidFill>
            <a:ln>
              <a:noFill/>
            </a:ln>
            <a:scene3d>
              <a:camera prst="orthographicFront"/>
              <a:lightRig rig="threePt" dir="t"/>
            </a:scene3d>
            <a:sp3d/>
          </c:spPr>
          <c:invertIfNegative val="0"/>
          <c:dLbls>
            <c:numFmt formatCode="0.0%" sourceLinked="0"/>
            <c:spPr>
              <a:noFill/>
              <a:ln>
                <a:noFill/>
              </a:ln>
              <a:effectLst/>
            </c:spPr>
            <c:txPr>
              <a:bodyPr/>
              <a:lstStyle/>
              <a:p>
                <a:pPr>
                  <a:defRPr sz="1600">
                    <a:solidFill>
                      <a:srgbClr val="00206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1976-86</c:v>
                </c:pt>
                <c:pt idx="1">
                  <c:v>1986-96</c:v>
                </c:pt>
                <c:pt idx="2">
                  <c:v>1996-2006</c:v>
                </c:pt>
                <c:pt idx="3">
                  <c:v>2006-16</c:v>
                </c:pt>
                <c:pt idx="4">
                  <c:v>Projected 2016-26</c:v>
                </c:pt>
              </c:strCache>
            </c:strRef>
          </c:cat>
          <c:val>
            <c:numRef>
              <c:f>Sheet1!$B$3:$F$3</c:f>
              <c:numCache>
                <c:formatCode>General</c:formatCode>
                <c:ptCount val="5"/>
                <c:pt idx="0">
                  <c:v>1.46E-2</c:v>
                </c:pt>
                <c:pt idx="1">
                  <c:v>1.06E-2</c:v>
                </c:pt>
                <c:pt idx="2">
                  <c:v>1.3299999999999999E-2</c:v>
                </c:pt>
                <c:pt idx="3">
                  <c:v>1.03E-2</c:v>
                </c:pt>
                <c:pt idx="4">
                  <c:v>9.2999999999999992E-3</c:v>
                </c:pt>
              </c:numCache>
            </c:numRef>
          </c:val>
        </c:ser>
        <c:ser>
          <c:idx val="2"/>
          <c:order val="2"/>
          <c:tx>
            <c:strRef>
              <c:f>Sheet1!$A$4</c:f>
              <c:strCache>
                <c:ptCount val="1"/>
                <c:pt idx="0">
                  <c:v>Employment</c:v>
                </c:pt>
              </c:strCache>
            </c:strRef>
          </c:tx>
          <c:spPr>
            <a:solidFill>
              <a:schemeClr val="accent5"/>
            </a:solidFill>
            <a:scene3d>
              <a:camera prst="orthographicFront"/>
              <a:lightRig rig="threePt" dir="t"/>
            </a:scene3d>
            <a:sp3d/>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Sheet1!$B$1:$F$1</c:f>
              <c:strCache>
                <c:ptCount val="5"/>
                <c:pt idx="0">
                  <c:v>1976-86</c:v>
                </c:pt>
                <c:pt idx="1">
                  <c:v>1986-96</c:v>
                </c:pt>
                <c:pt idx="2">
                  <c:v>1996-2006</c:v>
                </c:pt>
                <c:pt idx="3">
                  <c:v>2006-16</c:v>
                </c:pt>
                <c:pt idx="4">
                  <c:v>Projected 2016-26</c:v>
                </c:pt>
              </c:strCache>
            </c:strRef>
          </c:cat>
          <c:val>
            <c:numRef>
              <c:f>Sheet1!$B$4:$F$4</c:f>
              <c:numCache>
                <c:formatCode>0.0%</c:formatCode>
                <c:ptCount val="5"/>
                <c:pt idx="0">
                  <c:v>2.2700000000000001E-2</c:v>
                </c:pt>
                <c:pt idx="1">
                  <c:v>1.8800000000000001E-2</c:v>
                </c:pt>
                <c:pt idx="2">
                  <c:v>1.3100000000000001E-2</c:v>
                </c:pt>
                <c:pt idx="3">
                  <c:v>5.5999999999999999E-3</c:v>
                </c:pt>
                <c:pt idx="4">
                  <c:v>7.1999999999999998E-3</c:v>
                </c:pt>
              </c:numCache>
            </c:numRef>
          </c:val>
        </c:ser>
        <c:dLbls>
          <c:showLegendKey val="0"/>
          <c:showVal val="1"/>
          <c:showCatName val="0"/>
          <c:showSerName val="0"/>
          <c:showPercent val="0"/>
          <c:showBubbleSize val="0"/>
        </c:dLbls>
        <c:gapWidth val="60"/>
        <c:axId val="165322368"/>
        <c:axId val="165321808"/>
      </c:barChart>
      <c:catAx>
        <c:axId val="165322368"/>
        <c:scaling>
          <c:orientation val="minMax"/>
        </c:scaling>
        <c:delete val="0"/>
        <c:axPos val="b"/>
        <c:numFmt formatCode="General" sourceLinked="1"/>
        <c:majorTickMark val="none"/>
        <c:minorTickMark val="none"/>
        <c:tickLblPos val="nextTo"/>
        <c:txPr>
          <a:bodyPr rot="0" vert="horz"/>
          <a:lstStyle/>
          <a:p>
            <a:pPr>
              <a:defRPr sz="1400"/>
            </a:pPr>
            <a:endParaRPr lang="en-US"/>
          </a:p>
        </c:txPr>
        <c:crossAx val="165321808"/>
        <c:crosses val="autoZero"/>
        <c:auto val="1"/>
        <c:lblAlgn val="ctr"/>
        <c:lblOffset val="100"/>
        <c:tickLblSkip val="1"/>
        <c:tickMarkSkip val="1"/>
        <c:noMultiLvlLbl val="0"/>
      </c:catAx>
      <c:valAx>
        <c:axId val="165321808"/>
        <c:scaling>
          <c:orientation val="minMax"/>
          <c:min val="0"/>
        </c:scaling>
        <c:delete val="1"/>
        <c:axPos val="l"/>
        <c:numFmt formatCode="General" sourceLinked="1"/>
        <c:majorTickMark val="out"/>
        <c:minorTickMark val="none"/>
        <c:tickLblPos val="none"/>
        <c:crossAx val="165322368"/>
        <c:crosses val="autoZero"/>
        <c:crossBetween val="between"/>
      </c:valAx>
      <c:spPr>
        <a:effectLst>
          <a:softEdge rad="76200"/>
        </a:effectLst>
      </c:spPr>
    </c:plotArea>
    <c:legend>
      <c:legendPos val="r"/>
      <c:layout>
        <c:manualLayout>
          <c:xMode val="edge"/>
          <c:yMode val="edge"/>
          <c:x val="0.44975017369152387"/>
          <c:y val="0"/>
          <c:w val="0.50694563455303376"/>
          <c:h val="0.18810996185849171"/>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041557315752459E-2"/>
          <c:y val="3.3949148000009852E-2"/>
          <c:w val="0.85398924894003636"/>
          <c:h val="0.80269113743628306"/>
        </c:manualLayout>
      </c:layout>
      <c:barChart>
        <c:barDir val="col"/>
        <c:grouping val="clustered"/>
        <c:varyColors val="0"/>
        <c:ser>
          <c:idx val="2"/>
          <c:order val="2"/>
          <c:tx>
            <c:strRef>
              <c:f>Sheet1!$C$1</c:f>
              <c:strCache>
                <c:ptCount val="1"/>
                <c:pt idx="0">
                  <c:v>Recession</c:v>
                </c:pt>
              </c:strCache>
            </c:strRef>
          </c:tx>
          <c:spPr>
            <a:solidFill>
              <a:schemeClr val="tx1">
                <a:lumMod val="10000"/>
                <a:lumOff val="90000"/>
              </a:schemeClr>
            </a:solidFill>
          </c:spPr>
          <c:invertIfNegative val="0"/>
          <c:val>
            <c:numRef>
              <c:f>Sheet1!$C$2:$C$62</c:f>
              <c:numCache>
                <c:formatCode>General</c:formatCode>
                <c:ptCount val="61"/>
                <c:pt idx="4">
                  <c:v>1</c:v>
                </c:pt>
                <c:pt idx="8">
                  <c:v>1</c:v>
                </c:pt>
                <c:pt idx="9">
                  <c:v>1</c:v>
                </c:pt>
                <c:pt idx="14">
                  <c:v>1</c:v>
                </c:pt>
                <c:pt idx="15">
                  <c:v>1</c:v>
                </c:pt>
                <c:pt idx="16">
                  <c:v>1</c:v>
                </c:pt>
                <c:pt idx="24">
                  <c:v>1</c:v>
                </c:pt>
                <c:pt idx="25">
                  <c:v>1</c:v>
                </c:pt>
                <c:pt idx="35">
                  <c:v>1</c:v>
                </c:pt>
                <c:pt idx="42">
                  <c:v>1</c:v>
                </c:pt>
                <c:pt idx="43">
                  <c:v>1</c:v>
                </c:pt>
              </c:numCache>
            </c:numRef>
          </c:val>
        </c:ser>
        <c:dLbls>
          <c:showLegendKey val="0"/>
          <c:showVal val="0"/>
          <c:showCatName val="0"/>
          <c:showSerName val="0"/>
          <c:showPercent val="0"/>
          <c:showBubbleSize val="0"/>
        </c:dLbls>
        <c:gapWidth val="0"/>
        <c:axId val="299767008"/>
        <c:axId val="299766448"/>
      </c:barChart>
      <c:lineChart>
        <c:grouping val="standard"/>
        <c:varyColors val="0"/>
        <c:ser>
          <c:idx val="0"/>
          <c:order val="0"/>
          <c:tx>
            <c:strRef>
              <c:f>Sheet1!$B$1</c:f>
              <c:strCache>
                <c:ptCount val="1"/>
                <c:pt idx="0">
                  <c:v>Private housing starts (thous. Units, single and multi)</c:v>
                </c:pt>
              </c:strCache>
            </c:strRef>
          </c:tx>
          <c:marker>
            <c:symbol val="none"/>
          </c:marker>
          <c:dPt>
            <c:idx val="0"/>
            <c:bubble3D val="0"/>
          </c:dPt>
          <c:dPt>
            <c:idx val="6"/>
            <c:bubble3D val="0"/>
          </c:dPt>
          <c:dPt>
            <c:idx val="10"/>
            <c:bubble3D val="0"/>
          </c:dPt>
          <c:dPt>
            <c:idx val="11"/>
            <c:bubble3D val="0"/>
          </c:dPt>
          <c:dPt>
            <c:idx val="14"/>
            <c:bubble3D val="0"/>
          </c:dPt>
          <c:dPt>
            <c:idx val="15"/>
            <c:bubble3D val="0"/>
          </c:dPt>
          <c:dPt>
            <c:idx val="16"/>
            <c:bubble3D val="0"/>
          </c:dPt>
          <c:dPt>
            <c:idx val="17"/>
            <c:bubble3D val="0"/>
          </c:dPt>
          <c:dPt>
            <c:idx val="18"/>
            <c:bubble3D val="0"/>
          </c:dPt>
          <c:dPt>
            <c:idx val="20"/>
            <c:bubble3D val="0"/>
          </c:dPt>
          <c:dPt>
            <c:idx val="21"/>
            <c:bubble3D val="0"/>
          </c:dPt>
          <c:dPt>
            <c:idx val="22"/>
            <c:bubble3D val="0"/>
          </c:dPt>
          <c:dPt>
            <c:idx val="26"/>
            <c:bubble3D val="0"/>
          </c:dPt>
          <c:dPt>
            <c:idx val="27"/>
            <c:bubble3D val="0"/>
          </c:dPt>
          <c:dPt>
            <c:idx val="30"/>
            <c:bubble3D val="0"/>
          </c:dPt>
          <c:dPt>
            <c:idx val="31"/>
            <c:bubble3D val="0"/>
          </c:dPt>
          <c:dPt>
            <c:idx val="37"/>
            <c:bubble3D val="0"/>
          </c:dPt>
          <c:dPt>
            <c:idx val="41"/>
            <c:bubble3D val="0"/>
          </c:dPt>
          <c:dPt>
            <c:idx val="44"/>
            <c:bubble3D val="0"/>
          </c:dPt>
          <c:dPt>
            <c:idx val="45"/>
            <c:bubble3D val="0"/>
          </c:dPt>
          <c:dPt>
            <c:idx val="47"/>
            <c:bubble3D val="0"/>
          </c:dPt>
          <c:dPt>
            <c:idx val="48"/>
            <c:bubble3D val="0"/>
          </c:dPt>
          <c:cat>
            <c:strRef>
              <c:f>Sheet1!$A$2:$A$62</c:f>
              <c:strCache>
                <c:ptCount val="61"/>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Projected
2026</c:v>
                </c:pt>
              </c:strCache>
            </c:strRef>
          </c:cat>
          <c:val>
            <c:numRef>
              <c:f>Sheet1!$B$2:$B$62</c:f>
              <c:numCache>
                <c:formatCode>#,##0.0</c:formatCode>
                <c:ptCount val="61"/>
                <c:pt idx="0">
                  <c:v>1166.5</c:v>
                </c:pt>
                <c:pt idx="1">
                  <c:v>1284.8333740234375</c:v>
                </c:pt>
                <c:pt idx="2">
                  <c:v>1503.5833740234375</c:v>
                </c:pt>
                <c:pt idx="3">
                  <c:v>1486.666748046875</c:v>
                </c:pt>
                <c:pt idx="4">
                  <c:v>1434.8333740234375</c:v>
                </c:pt>
                <c:pt idx="5">
                  <c:v>2035.5833740234375</c:v>
                </c:pt>
                <c:pt idx="6">
                  <c:v>2360.75</c:v>
                </c:pt>
                <c:pt idx="7">
                  <c:v>2043.9166259765625</c:v>
                </c:pt>
                <c:pt idx="8">
                  <c:v>1331.9166259765625</c:v>
                </c:pt>
                <c:pt idx="9">
                  <c:v>1159.75</c:v>
                </c:pt>
                <c:pt idx="10">
                  <c:v>1535</c:v>
                </c:pt>
                <c:pt idx="11">
                  <c:v>1961.833251953125</c:v>
                </c:pt>
                <c:pt idx="12">
                  <c:v>2000.5833740234375</c:v>
                </c:pt>
                <c:pt idx="13">
                  <c:v>1717.25</c:v>
                </c:pt>
                <c:pt idx="14">
                  <c:v>1300.25</c:v>
                </c:pt>
                <c:pt idx="15">
                  <c:v>1096.3333740234375</c:v>
                </c:pt>
                <c:pt idx="16">
                  <c:v>1057.333251953125</c:v>
                </c:pt>
                <c:pt idx="17">
                  <c:v>1705.416748046875</c:v>
                </c:pt>
                <c:pt idx="18">
                  <c:v>1766.25</c:v>
                </c:pt>
                <c:pt idx="19">
                  <c:v>1741.4166259765625</c:v>
                </c:pt>
                <c:pt idx="20">
                  <c:v>1811.9166259765625</c:v>
                </c:pt>
                <c:pt idx="21">
                  <c:v>1630.5</c:v>
                </c:pt>
                <c:pt idx="22">
                  <c:v>1487.8333740234375</c:v>
                </c:pt>
                <c:pt idx="23">
                  <c:v>1382.0833740234375</c:v>
                </c:pt>
                <c:pt idx="24">
                  <c:v>1203.1666259765625</c:v>
                </c:pt>
                <c:pt idx="25">
                  <c:v>1008.75</c:v>
                </c:pt>
                <c:pt idx="26">
                  <c:v>1201.4166259765625</c:v>
                </c:pt>
                <c:pt idx="27">
                  <c:v>1291.583251953125</c:v>
                </c:pt>
                <c:pt idx="28">
                  <c:v>1446</c:v>
                </c:pt>
                <c:pt idx="29">
                  <c:v>1361</c:v>
                </c:pt>
                <c:pt idx="30">
                  <c:v>1468.6666259765625</c:v>
                </c:pt>
                <c:pt idx="31">
                  <c:v>1474.583251953125</c:v>
                </c:pt>
                <c:pt idx="32">
                  <c:v>1621.166748046875</c:v>
                </c:pt>
                <c:pt idx="33">
                  <c:v>1647.25</c:v>
                </c:pt>
                <c:pt idx="34">
                  <c:v>1573.333251953125</c:v>
                </c:pt>
                <c:pt idx="35">
                  <c:v>1601.1666259765625</c:v>
                </c:pt>
                <c:pt idx="36">
                  <c:v>1710.25</c:v>
                </c:pt>
                <c:pt idx="37">
                  <c:v>1853.75</c:v>
                </c:pt>
                <c:pt idx="38">
                  <c:v>1949.5</c:v>
                </c:pt>
                <c:pt idx="39">
                  <c:v>2072.916748046875</c:v>
                </c:pt>
                <c:pt idx="40">
                  <c:v>1811.9166259765625</c:v>
                </c:pt>
                <c:pt idx="41">
                  <c:v>1341.8333740234375</c:v>
                </c:pt>
                <c:pt idx="42">
                  <c:v>900</c:v>
                </c:pt>
                <c:pt idx="43">
                  <c:v>554</c:v>
                </c:pt>
                <c:pt idx="44">
                  <c:v>585.5</c:v>
                </c:pt>
                <c:pt idx="45">
                  <c:v>611.9166259765625</c:v>
                </c:pt>
                <c:pt idx="46">
                  <c:v>783.75</c:v>
                </c:pt>
                <c:pt idx="47">
                  <c:v>928.25</c:v>
                </c:pt>
                <c:pt idx="48">
                  <c:v>1001.0833740234375</c:v>
                </c:pt>
                <c:pt idx="49">
                  <c:v>1107.0830000000001</c:v>
                </c:pt>
                <c:pt idx="50">
                  <c:v>1177.25</c:v>
                </c:pt>
              </c:numCache>
            </c:numRef>
          </c:val>
          <c:smooth val="0"/>
        </c:ser>
        <c:ser>
          <c:idx val="1"/>
          <c:order val="1"/>
          <c:tx>
            <c:v>column 2</c:v>
          </c:tx>
          <c:marker>
            <c:symbol val="none"/>
          </c:marker>
          <c:cat>
            <c:strRef>
              <c:f>Sheet1!$A$52:$A$62</c:f>
              <c:strCache>
                <c:ptCount val="11"/>
                <c:pt idx="0">
                  <c:v>2016</c:v>
                </c:pt>
                <c:pt idx="10">
                  <c:v>Projected
2026</c:v>
                </c:pt>
              </c:strCache>
            </c:strRef>
          </c:cat>
          <c:val>
            <c:numRef>
              <c:f>Sheet1!$C$52:$C$62</c:f>
              <c:numCache>
                <c:formatCode>General</c:formatCode>
                <c:ptCount val="11"/>
              </c:numCache>
            </c:numRef>
          </c:val>
          <c:smooth val="0"/>
        </c:ser>
        <c:dLbls>
          <c:showLegendKey val="0"/>
          <c:showVal val="0"/>
          <c:showCatName val="0"/>
          <c:showSerName val="0"/>
          <c:showPercent val="0"/>
          <c:showBubbleSize val="0"/>
        </c:dLbls>
        <c:marker val="1"/>
        <c:smooth val="0"/>
        <c:axId val="299765328"/>
        <c:axId val="299765888"/>
      </c:lineChart>
      <c:scatterChart>
        <c:scatterStyle val="lineMarker"/>
        <c:varyColors val="0"/>
        <c:ser>
          <c:idx val="3"/>
          <c:order val="3"/>
          <c:tx>
            <c:strRef>
              <c:f>Sheet1!$D$1</c:f>
              <c:strCache>
                <c:ptCount val="1"/>
                <c:pt idx="0">
                  <c:v>Projection</c:v>
                </c:pt>
              </c:strCache>
            </c:strRef>
          </c:tx>
          <c:spPr>
            <a:ln w="28575">
              <a:noFill/>
            </a:ln>
          </c:spPr>
          <c:marker>
            <c:symbol val="circle"/>
            <c:size val="7"/>
            <c:spPr>
              <a:ln>
                <a:noFill/>
              </a:ln>
            </c:spPr>
          </c:marker>
          <c:dPt>
            <c:idx val="60"/>
            <c:marker>
              <c:spPr>
                <a:solidFill>
                  <a:schemeClr val="accent1"/>
                </a:solidFill>
                <a:ln>
                  <a:noFill/>
                </a:ln>
              </c:spPr>
            </c:marker>
            <c:bubble3D val="0"/>
          </c:dPt>
          <c:dLbls>
            <c:dLbl>
              <c:idx val="60"/>
              <c:layout>
                <c:manualLayout>
                  <c:x val="-8.3333333333333218E-2"/>
                  <c:y val="0.1554155174258357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a:prstDash val="sysDot"/>
                    </a:ln>
                  </c:spPr>
                </c15:leaderLines>
              </c:ext>
            </c:extLst>
          </c:dLbls>
          <c:yVal>
            <c:numRef>
              <c:f>Sheet1!$D$2:$D$62</c:f>
              <c:numCache>
                <c:formatCode>General</c:formatCode>
                <c:ptCount val="61"/>
                <c:pt idx="60" formatCode="#,##0.0">
                  <c:v>1497.82348632812</c:v>
                </c:pt>
              </c:numCache>
            </c:numRef>
          </c:yVal>
          <c:smooth val="0"/>
        </c:ser>
        <c:dLbls>
          <c:showLegendKey val="0"/>
          <c:showVal val="0"/>
          <c:showCatName val="0"/>
          <c:showSerName val="0"/>
          <c:showPercent val="0"/>
          <c:showBubbleSize val="0"/>
        </c:dLbls>
        <c:axId val="299765328"/>
        <c:axId val="299765888"/>
      </c:scatterChart>
      <c:catAx>
        <c:axId val="299765328"/>
        <c:scaling>
          <c:orientation val="minMax"/>
        </c:scaling>
        <c:delete val="0"/>
        <c:axPos val="b"/>
        <c:numFmt formatCode="General" sourceLinked="1"/>
        <c:majorTickMark val="none"/>
        <c:minorTickMark val="none"/>
        <c:tickLblPos val="nextTo"/>
        <c:txPr>
          <a:bodyPr rot="0" vert="horz"/>
          <a:lstStyle/>
          <a:p>
            <a:pPr>
              <a:defRPr/>
            </a:pPr>
            <a:endParaRPr lang="en-US"/>
          </a:p>
        </c:txPr>
        <c:crossAx val="299765888"/>
        <c:crosses val="autoZero"/>
        <c:auto val="1"/>
        <c:lblAlgn val="ctr"/>
        <c:lblOffset val="100"/>
        <c:noMultiLvlLbl val="0"/>
      </c:catAx>
      <c:valAx>
        <c:axId val="299765888"/>
        <c:scaling>
          <c:orientation val="minMax"/>
        </c:scaling>
        <c:delete val="0"/>
        <c:axPos val="l"/>
        <c:numFmt formatCode="#,##0" sourceLinked="0"/>
        <c:majorTickMark val="none"/>
        <c:minorTickMark val="none"/>
        <c:tickLblPos val="nextTo"/>
        <c:crossAx val="299765328"/>
        <c:crossesAt val="1"/>
        <c:crossBetween val="between"/>
      </c:valAx>
      <c:valAx>
        <c:axId val="299766448"/>
        <c:scaling>
          <c:orientation val="minMax"/>
          <c:max val="1"/>
        </c:scaling>
        <c:delete val="0"/>
        <c:axPos val="r"/>
        <c:numFmt formatCode="General" sourceLinked="1"/>
        <c:majorTickMark val="out"/>
        <c:minorTickMark val="none"/>
        <c:tickLblPos val="none"/>
        <c:spPr>
          <a:ln>
            <a:noFill/>
          </a:ln>
        </c:spPr>
        <c:crossAx val="299767008"/>
        <c:crosses val="max"/>
        <c:crossBetween val="between"/>
      </c:valAx>
      <c:catAx>
        <c:axId val="299767008"/>
        <c:scaling>
          <c:orientation val="minMax"/>
        </c:scaling>
        <c:delete val="1"/>
        <c:axPos val="b"/>
        <c:majorTickMark val="out"/>
        <c:minorTickMark val="none"/>
        <c:tickLblPos val="nextTo"/>
        <c:crossAx val="299766448"/>
        <c:crosses val="autoZero"/>
        <c:auto val="1"/>
        <c:lblAlgn val="ctr"/>
        <c:lblOffset val="100"/>
        <c:noMultiLvlLbl val="0"/>
      </c:catAx>
      <c:spPr>
        <a:noFill/>
      </c:spPr>
    </c:plotArea>
    <c:plotVisOnly val="1"/>
    <c:dispBlanksAs val="gap"/>
    <c:showDLblsOverMax val="0"/>
  </c:chart>
  <c:txPr>
    <a:bodyPr/>
    <a:lstStyle/>
    <a:p>
      <a:pPr>
        <a:defRPr sz="14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13367299675775823"/>
          <c:y val="0"/>
          <c:w val="0.9235040491733405"/>
          <c:h val="1"/>
        </c:manualLayout>
      </c:layout>
      <c:barChart>
        <c:barDir val="bar"/>
        <c:grouping val="clustered"/>
        <c:varyColors val="0"/>
        <c:ser>
          <c:idx val="0"/>
          <c:order val="0"/>
          <c:spPr>
            <a:solidFill>
              <a:schemeClr val="accent1"/>
            </a:solidFill>
            <a:effectLst/>
            <a:scene3d>
              <a:camera prst="orthographicFront"/>
              <a:lightRig rig="threePt" dir="t"/>
            </a:scene3d>
            <a:sp3d/>
          </c:spPr>
          <c:invertIfNegative val="0"/>
          <c:dPt>
            <c:idx val="0"/>
            <c:invertIfNegative val="0"/>
            <c:bubble3D val="0"/>
            <c:spPr>
              <a:solidFill>
                <a:schemeClr val="accent3"/>
              </a:solidFill>
              <a:effectLst/>
              <a:scene3d>
                <a:camera prst="orthographicFront"/>
                <a:lightRig rig="threePt" dir="t"/>
              </a:scene3d>
              <a:sp3d/>
            </c:spPr>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spPr>
              <a:solidFill>
                <a:schemeClr val="accent3"/>
              </a:solidFill>
              <a:effectLst/>
              <a:scene3d>
                <a:camera prst="orthographicFront"/>
                <a:lightRig rig="threePt" dir="t"/>
              </a:scene3d>
              <a:sp3d/>
            </c:spPr>
          </c:dPt>
          <c:dPt>
            <c:idx val="9"/>
            <c:invertIfNegative val="0"/>
            <c:bubble3D val="0"/>
          </c:dPt>
          <c:dPt>
            <c:idx val="10"/>
            <c:invertIfNegative val="0"/>
            <c:bubble3D val="0"/>
          </c:dPt>
          <c:dPt>
            <c:idx val="11"/>
            <c:invertIfNegative val="0"/>
            <c:bubble3D val="0"/>
          </c:dPt>
          <c:dPt>
            <c:idx val="12"/>
            <c:invertIfNegative val="0"/>
            <c:bubble3D val="0"/>
          </c:dPt>
          <c:dPt>
            <c:idx val="13"/>
            <c:invertIfNegative val="0"/>
            <c:bubble3D val="0"/>
            <c:spPr>
              <a:solidFill>
                <a:schemeClr val="accent3"/>
              </a:solidFill>
              <a:effectLst/>
              <a:scene3d>
                <a:camera prst="orthographicFront"/>
                <a:lightRig rig="threePt" dir="t"/>
              </a:scene3d>
              <a:sp3d/>
            </c:spPr>
          </c:dPt>
          <c:dPt>
            <c:idx val="14"/>
            <c:invertIfNegative val="0"/>
            <c:bubble3D val="0"/>
          </c:dPt>
          <c:dPt>
            <c:idx val="15"/>
            <c:invertIfNegative val="0"/>
            <c:bubble3D val="0"/>
          </c:dPt>
          <c:dLbls>
            <c:spPr>
              <a:noFill/>
              <a:ln>
                <a:noFill/>
              </a:ln>
              <a:effectLst/>
            </c:spPr>
            <c:txPr>
              <a:bodyPr wrap="square" lIns="38100" tIns="19050" rIns="38100" bIns="19050" anchor="ctr">
                <a:spAutoFit/>
              </a:bodyPr>
              <a:lstStyle/>
              <a:p>
                <a:pPr>
                  <a:defRPr sz="14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Sheet1!$A$1:$A$16</c:f>
              <c:strCache>
                <c:ptCount val="16"/>
                <c:pt idx="0">
                  <c:v>Manufacturing </c:v>
                </c:pt>
                <c:pt idx="1">
                  <c:v>Financial activities </c:v>
                </c:pt>
                <c:pt idx="2">
                  <c:v>Professional and business services </c:v>
                </c:pt>
                <c:pt idx="3">
                  <c:v>State and local government </c:v>
                </c:pt>
                <c:pt idx="4">
                  <c:v>Health care and social assistance </c:v>
                </c:pt>
                <c:pt idx="5">
                  <c:v>Retail trade </c:v>
                </c:pt>
                <c:pt idx="6">
                  <c:v>Wholesale trade </c:v>
                </c:pt>
                <c:pt idx="7">
                  <c:v>Information </c:v>
                </c:pt>
                <c:pt idx="8">
                  <c:v>Construction </c:v>
                </c:pt>
                <c:pt idx="9">
                  <c:v>Leisure and hospitality </c:v>
                </c:pt>
                <c:pt idx="10">
                  <c:v>Federal government </c:v>
                </c:pt>
                <c:pt idx="11">
                  <c:v>Transportation and warehousing </c:v>
                </c:pt>
                <c:pt idx="12">
                  <c:v>Other services </c:v>
                </c:pt>
                <c:pt idx="13">
                  <c:v>Mining </c:v>
                </c:pt>
                <c:pt idx="14">
                  <c:v>Utilities </c:v>
                </c:pt>
                <c:pt idx="15">
                  <c:v>Educational services; private </c:v>
                </c:pt>
              </c:strCache>
            </c:strRef>
          </c:cat>
          <c:val>
            <c:numRef>
              <c:f>Sheet1!$B$1:$B$16</c:f>
              <c:numCache>
                <c:formatCode>0.0</c:formatCode>
                <c:ptCount val="16"/>
                <c:pt idx="0">
                  <c:v>1.8</c:v>
                </c:pt>
                <c:pt idx="1">
                  <c:v>2.4</c:v>
                </c:pt>
                <c:pt idx="2">
                  <c:v>2.2999999999999998</c:v>
                </c:pt>
                <c:pt idx="3">
                  <c:v>1.3</c:v>
                </c:pt>
                <c:pt idx="4">
                  <c:v>3.1</c:v>
                </c:pt>
                <c:pt idx="5">
                  <c:v>2.5</c:v>
                </c:pt>
                <c:pt idx="6">
                  <c:v>2.6</c:v>
                </c:pt>
                <c:pt idx="7">
                  <c:v>2.9</c:v>
                </c:pt>
                <c:pt idx="8">
                  <c:v>2.7</c:v>
                </c:pt>
                <c:pt idx="9">
                  <c:v>1.8</c:v>
                </c:pt>
                <c:pt idx="10">
                  <c:v>-0.1</c:v>
                </c:pt>
                <c:pt idx="11">
                  <c:v>2.1</c:v>
                </c:pt>
                <c:pt idx="12">
                  <c:v>1.4</c:v>
                </c:pt>
                <c:pt idx="13">
                  <c:v>2.9</c:v>
                </c:pt>
                <c:pt idx="14">
                  <c:v>1.4</c:v>
                </c:pt>
                <c:pt idx="15">
                  <c:v>1.3</c:v>
                </c:pt>
              </c:numCache>
            </c:numRef>
          </c:val>
        </c:ser>
        <c:dLbls>
          <c:showLegendKey val="0"/>
          <c:showVal val="0"/>
          <c:showCatName val="0"/>
          <c:showSerName val="0"/>
          <c:showPercent val="0"/>
          <c:showBubbleSize val="0"/>
        </c:dLbls>
        <c:gapWidth val="50"/>
        <c:axId val="299772048"/>
        <c:axId val="299772608"/>
      </c:barChart>
      <c:catAx>
        <c:axId val="299772048"/>
        <c:scaling>
          <c:orientation val="maxMin"/>
        </c:scaling>
        <c:delete val="0"/>
        <c:axPos val="l"/>
        <c:numFmt formatCode="General" sourceLinked="1"/>
        <c:majorTickMark val="none"/>
        <c:minorTickMark val="none"/>
        <c:tickLblPos val="nextTo"/>
        <c:spPr>
          <a:noFill/>
        </c:spPr>
        <c:txPr>
          <a:bodyPr rot="0" vert="horz"/>
          <a:lstStyle/>
          <a:p>
            <a:pPr>
              <a:defRPr sz="1400"/>
            </a:pPr>
            <a:endParaRPr lang="en-US"/>
          </a:p>
        </c:txPr>
        <c:crossAx val="299772608"/>
        <c:crossesAt val="0"/>
        <c:auto val="0"/>
        <c:lblAlgn val="ctr"/>
        <c:lblOffset val="1000"/>
        <c:tickMarkSkip val="1"/>
        <c:noMultiLvlLbl val="0"/>
      </c:catAx>
      <c:valAx>
        <c:axId val="299772608"/>
        <c:scaling>
          <c:orientation val="minMax"/>
          <c:max val="6"/>
          <c:min val="-1.5"/>
        </c:scaling>
        <c:delete val="1"/>
        <c:axPos val="t"/>
        <c:numFmt formatCode="0.0" sourceLinked="1"/>
        <c:majorTickMark val="out"/>
        <c:minorTickMark val="none"/>
        <c:tickLblPos val="none"/>
        <c:crossAx val="299772048"/>
        <c:crosses val="autoZero"/>
        <c:crossBetween val="between"/>
        <c:majorUnit val="6"/>
        <c:minorUnit val="1"/>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'Figure 7'!$C$1</c:f>
              <c:strCache>
                <c:ptCount val="1"/>
                <c:pt idx="0">
                  <c:v>Recession</c:v>
                </c:pt>
              </c:strCache>
            </c:strRef>
          </c:tx>
          <c:spPr>
            <a:solidFill>
              <a:schemeClr val="tx1">
                <a:lumMod val="10000"/>
                <a:lumOff val="90000"/>
              </a:schemeClr>
            </a:solidFill>
            <a:ln>
              <a:noFill/>
            </a:ln>
            <a:effectLst/>
          </c:spPr>
          <c:invertIfNegative val="0"/>
          <c:cat>
            <c:numRef>
              <c:f>'Figure 7'!$A$2:$A$32</c:f>
              <c:numCache>
                <c:formatCode>General</c:formatCode>
                <c:ptCount val="3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30">
                  <c:v>2026</c:v>
                </c:pt>
              </c:numCache>
            </c:numRef>
          </c:cat>
          <c:val>
            <c:numRef>
              <c:f>'Figure 7'!$C$2:$C$32</c:f>
              <c:numCache>
                <c:formatCode>General</c:formatCode>
                <c:ptCount val="31"/>
                <c:pt idx="5" formatCode="0.00">
                  <c:v>1</c:v>
                </c:pt>
                <c:pt idx="12" formatCode="0.00">
                  <c:v>1</c:v>
                </c:pt>
                <c:pt idx="13" formatCode="0.00">
                  <c:v>1</c:v>
                </c:pt>
              </c:numCache>
            </c:numRef>
          </c:val>
        </c:ser>
        <c:dLbls>
          <c:showLegendKey val="0"/>
          <c:showVal val="0"/>
          <c:showCatName val="0"/>
          <c:showSerName val="0"/>
          <c:showPercent val="0"/>
          <c:showBubbleSize val="0"/>
        </c:dLbls>
        <c:gapWidth val="0"/>
        <c:axId val="288104384"/>
        <c:axId val="288103824"/>
      </c:barChart>
      <c:lineChart>
        <c:grouping val="standard"/>
        <c:varyColors val="0"/>
        <c:ser>
          <c:idx val="0"/>
          <c:order val="0"/>
          <c:tx>
            <c:strRef>
              <c:f>'Figure 7'!$B$1</c:f>
              <c:strCache>
                <c:ptCount val="1"/>
                <c:pt idx="0">
                  <c:v>Total NonFarm</c:v>
                </c:pt>
              </c:strCache>
            </c:strRef>
          </c:tx>
          <c:spPr>
            <a:ln w="28575" cap="rnd">
              <a:solidFill>
                <a:schemeClr val="accent1"/>
              </a:solidFill>
              <a:round/>
            </a:ln>
            <a:effectLst/>
          </c:spPr>
          <c:marker>
            <c:symbol val="none"/>
          </c:marker>
          <c:dPt>
            <c:idx val="30"/>
            <c:marker>
              <c:symbol val="circle"/>
              <c:size val="5"/>
              <c:spPr>
                <a:solidFill>
                  <a:schemeClr val="accent1"/>
                </a:solidFill>
                <a:ln w="9525">
                  <a:solidFill>
                    <a:schemeClr val="accent1"/>
                  </a:solidFill>
                </a:ln>
                <a:effectLst/>
              </c:spPr>
            </c:marker>
            <c:bubble3D val="0"/>
            <c:spPr>
              <a:ln w="28575" cap="rnd">
                <a:solidFill>
                  <a:schemeClr val="accent1"/>
                </a:solidFill>
                <a:prstDash val="sysDash"/>
                <a:round/>
              </a:ln>
              <a:effectLst/>
            </c:spPr>
          </c:dPt>
          <c:dLbls>
            <c:dLbl>
              <c:idx val="30"/>
              <c:layout>
                <c:manualLayout>
                  <c:x val="-1.744791699462617E-2"/>
                  <c:y val="8.5425170997481772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accent1"/>
                      </a:solidFill>
                      <a:round/>
                    </a:ln>
                    <a:effectLst/>
                  </c:spPr>
                </c15:leaderLines>
              </c:ext>
            </c:extLst>
          </c:dLbls>
          <c:cat>
            <c:numRef>
              <c:f>'Figure 7'!$A$2:$A$32</c:f>
              <c:numCache>
                <c:formatCode>General</c:formatCode>
                <c:ptCount val="3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30">
                  <c:v>2026</c:v>
                </c:pt>
              </c:numCache>
            </c:numRef>
          </c:cat>
          <c:val>
            <c:numRef>
              <c:f>'Figure 7'!$B$2:$B$32</c:f>
              <c:numCache>
                <c:formatCode>0.00</c:formatCode>
                <c:ptCount val="31"/>
                <c:pt idx="0">
                  <c:v>120.49989999999998</c:v>
                </c:pt>
                <c:pt idx="1">
                  <c:v>123.60299999999999</c:v>
                </c:pt>
                <c:pt idx="2">
                  <c:v>126.85170000000001</c:v>
                </c:pt>
                <c:pt idx="3">
                  <c:v>129.91039999999998</c:v>
                </c:pt>
                <c:pt idx="4">
                  <c:v>132.6645</c:v>
                </c:pt>
                <c:pt idx="5">
                  <c:v>132.70820000000001</c:v>
                </c:pt>
                <c:pt idx="6">
                  <c:v>131.33760000000004</c:v>
                </c:pt>
                <c:pt idx="7">
                  <c:v>131.04249999999999</c:v>
                </c:pt>
                <c:pt idx="8">
                  <c:v>132.50030000000001</c:v>
                </c:pt>
                <c:pt idx="9">
                  <c:v>134.79859999999996</c:v>
                </c:pt>
                <c:pt idx="10">
                  <c:v>137.1909</c:v>
                </c:pt>
                <c:pt idx="11">
                  <c:v>138.75349999999997</c:v>
                </c:pt>
                <c:pt idx="12">
                  <c:v>137.99119999999999</c:v>
                </c:pt>
                <c:pt idx="13">
                  <c:v>132.04590000000002</c:v>
                </c:pt>
                <c:pt idx="14">
                  <c:v>130.9802</c:v>
                </c:pt>
                <c:pt idx="15">
                  <c:v>132.6071</c:v>
                </c:pt>
                <c:pt idx="16">
                  <c:v>134.8621</c:v>
                </c:pt>
                <c:pt idx="17">
                  <c:v>137.05539999999999</c:v>
                </c:pt>
                <c:pt idx="18">
                  <c:v>139.72670000000002</c:v>
                </c:pt>
                <c:pt idx="19">
                  <c:v>142.59200000000001</c:v>
                </c:pt>
                <c:pt idx="20">
                  <c:v>144.97929999999999</c:v>
                </c:pt>
                <c:pt idx="30">
                  <c:v>155.72479999999999</c:v>
                </c:pt>
              </c:numCache>
            </c:numRef>
          </c:val>
          <c:smooth val="0"/>
        </c:ser>
        <c:dLbls>
          <c:showLegendKey val="0"/>
          <c:showVal val="0"/>
          <c:showCatName val="0"/>
          <c:showSerName val="0"/>
          <c:showPercent val="0"/>
          <c:showBubbleSize val="0"/>
        </c:dLbls>
        <c:marker val="1"/>
        <c:smooth val="0"/>
        <c:axId val="288102704"/>
        <c:axId val="288103264"/>
      </c:lineChart>
      <c:catAx>
        <c:axId val="288102704"/>
        <c:scaling>
          <c:orientation val="minMax"/>
        </c:scaling>
        <c:delete val="0"/>
        <c:axPos val="b"/>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a:defRPr sz="1400" b="0" i="0" u="none" strike="noStrike" kern="1200" baseline="0">
                <a:solidFill>
                  <a:schemeClr val="accent1"/>
                </a:solidFill>
                <a:latin typeface="+mn-lt"/>
                <a:ea typeface="+mn-ea"/>
                <a:cs typeface="+mn-cs"/>
              </a:defRPr>
            </a:pPr>
            <a:endParaRPr lang="en-US"/>
          </a:p>
        </c:txPr>
        <c:crossAx val="288103264"/>
        <c:crosses val="autoZero"/>
        <c:auto val="1"/>
        <c:lblAlgn val="ctr"/>
        <c:lblOffset val="100"/>
        <c:tickLblSkip val="10"/>
        <c:tickMarkSkip val="1"/>
        <c:noMultiLvlLbl val="0"/>
      </c:catAx>
      <c:valAx>
        <c:axId val="288103264"/>
        <c:scaling>
          <c:orientation val="minMax"/>
          <c:max val="160"/>
          <c:min val="115"/>
        </c:scaling>
        <c:delete val="0"/>
        <c:axPos val="l"/>
        <c:numFmt formatCode="0" sourceLinked="0"/>
        <c:majorTickMark val="none"/>
        <c:minorTickMark val="none"/>
        <c:tickLblPos val="nextTo"/>
        <c:spPr>
          <a:noFill/>
          <a:ln>
            <a:solidFill>
              <a:schemeClr val="accent1"/>
            </a:solidFill>
          </a:ln>
          <a:effectLst/>
        </c:spPr>
        <c:txPr>
          <a:bodyPr rot="-60000000" spcFirstLastPara="1" vertOverflow="ellipsis" vert="horz" wrap="square" anchor="ctr" anchorCtr="1"/>
          <a:lstStyle/>
          <a:p>
            <a:pPr>
              <a:defRPr sz="1400" b="0" i="0" u="none" strike="noStrike" kern="1200" baseline="0">
                <a:solidFill>
                  <a:schemeClr val="accent1"/>
                </a:solidFill>
                <a:latin typeface="+mn-lt"/>
                <a:ea typeface="+mn-ea"/>
                <a:cs typeface="+mn-cs"/>
              </a:defRPr>
            </a:pPr>
            <a:endParaRPr lang="en-US"/>
          </a:p>
        </c:txPr>
        <c:crossAx val="288102704"/>
        <c:crosses val="autoZero"/>
        <c:crossBetween val="between"/>
        <c:majorUnit val="5"/>
      </c:valAx>
      <c:valAx>
        <c:axId val="288103824"/>
        <c:scaling>
          <c:orientation val="minMax"/>
          <c:max val="1"/>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288104384"/>
        <c:crosses val="max"/>
        <c:crossBetween val="between"/>
      </c:valAx>
      <c:catAx>
        <c:axId val="288104384"/>
        <c:scaling>
          <c:orientation val="minMax"/>
        </c:scaling>
        <c:delete val="1"/>
        <c:axPos val="b"/>
        <c:numFmt formatCode="General" sourceLinked="1"/>
        <c:majorTickMark val="out"/>
        <c:minorTickMark val="none"/>
        <c:tickLblPos val="nextTo"/>
        <c:crossAx val="288103824"/>
        <c:crosses val="autoZero"/>
        <c:auto val="1"/>
        <c:lblAlgn val="ctr"/>
        <c:lblOffset val="100"/>
        <c:noMultiLvlLbl val="0"/>
      </c:catAx>
      <c:spPr>
        <a:noFill/>
        <a:ln>
          <a:noFill/>
        </a:ln>
        <a:effectLst/>
      </c:spPr>
    </c:plotArea>
    <c:plotVisOnly val="1"/>
    <c:dispBlanksAs val="span"/>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6828302406255181"/>
          <c:y val="0"/>
          <c:w val="0.51703163017031661"/>
          <c:h val="1"/>
        </c:manualLayout>
      </c:layout>
      <c:barChart>
        <c:barDir val="bar"/>
        <c:grouping val="clustered"/>
        <c:varyColors val="0"/>
        <c:ser>
          <c:idx val="0"/>
          <c:order val="0"/>
          <c:spPr>
            <a:solidFill>
              <a:schemeClr val="accent1"/>
            </a:solidFill>
            <a:effectLst/>
            <a:scene3d>
              <a:camera prst="orthographicFront"/>
              <a:lightRig rig="threePt" dir="t"/>
            </a:scene3d>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spPr>
              <a:solidFill>
                <a:srgbClr val="C00000"/>
              </a:solidFill>
              <a:effectLst/>
              <a:scene3d>
                <a:camera prst="orthographicFront"/>
                <a:lightRig rig="threePt" dir="t"/>
              </a:scene3d>
              <a:sp3d/>
            </c:spPr>
          </c:dPt>
          <c:dPt>
            <c:idx val="6"/>
            <c:invertIfNegative val="0"/>
            <c:bubble3D val="0"/>
          </c:dPt>
          <c:dPt>
            <c:idx val="7"/>
            <c:invertIfNegative val="0"/>
            <c:bubble3D val="0"/>
            <c:spPr>
              <a:solidFill>
                <a:srgbClr val="C00000"/>
              </a:solidFill>
              <a:effectLst/>
              <a:scene3d>
                <a:camera prst="orthographicFront"/>
                <a:lightRig rig="threePt" dir="t"/>
              </a:scene3d>
              <a:sp3d/>
            </c:spPr>
          </c:dPt>
          <c:dPt>
            <c:idx val="8"/>
            <c:invertIfNegative val="0"/>
            <c:bubble3D val="0"/>
          </c:dPt>
          <c:dPt>
            <c:idx val="9"/>
            <c:invertIfNegative val="0"/>
            <c:bubble3D val="0"/>
          </c:dPt>
          <c:dPt>
            <c:idx val="10"/>
            <c:invertIfNegative val="0"/>
            <c:bubble3D val="0"/>
          </c:dPt>
          <c:dPt>
            <c:idx val="11"/>
            <c:invertIfNegative val="0"/>
            <c:bubble3D val="0"/>
          </c:dPt>
          <c:dPt>
            <c:idx val="12"/>
            <c:invertIfNegative val="0"/>
            <c:bubble3D val="0"/>
          </c:dPt>
          <c:dPt>
            <c:idx val="13"/>
            <c:invertIfNegative val="0"/>
            <c:bubble3D val="0"/>
          </c:dPt>
          <c:dPt>
            <c:idx val="14"/>
            <c:invertIfNegative val="0"/>
            <c:bubble3D val="0"/>
            <c:spPr>
              <a:solidFill>
                <a:srgbClr val="C00000"/>
              </a:solidFill>
              <a:effectLst/>
              <a:scene3d>
                <a:camera prst="orthographicFront"/>
                <a:lightRig rig="threePt" dir="t"/>
              </a:scene3d>
              <a:sp3d/>
            </c:spPr>
          </c:dPt>
          <c:dPt>
            <c:idx val="15"/>
            <c:invertIfNegative val="0"/>
            <c:bubble3D val="0"/>
          </c:dPt>
          <c:dLbls>
            <c:numFmt formatCode="#,##0" sourceLinked="0"/>
            <c:spPr>
              <a:noFill/>
              <a:ln>
                <a:noFill/>
              </a:ln>
              <a:effectLst/>
            </c:spPr>
            <c:txPr>
              <a:bodyPr/>
              <a:lstStyle/>
              <a:p>
                <a:pPr>
                  <a:defRPr sz="1600">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Sheet1!$A$1:$A$16</c:f>
              <c:strCache>
                <c:ptCount val="16"/>
                <c:pt idx="0">
                  <c:v>Professional and business services </c:v>
                </c:pt>
                <c:pt idx="1">
                  <c:v>State and local government </c:v>
                </c:pt>
                <c:pt idx="2">
                  <c:v>Health care and social assistance </c:v>
                </c:pt>
                <c:pt idx="3">
                  <c:v>Retail trade </c:v>
                </c:pt>
                <c:pt idx="4">
                  <c:v>Leisure and hospitality </c:v>
                </c:pt>
                <c:pt idx="5">
                  <c:v>Manufacturing </c:v>
                </c:pt>
                <c:pt idx="6">
                  <c:v>Financial activities </c:v>
                </c:pt>
                <c:pt idx="7">
                  <c:v>Construction </c:v>
                </c:pt>
                <c:pt idx="8">
                  <c:v>Other services </c:v>
                </c:pt>
                <c:pt idx="9">
                  <c:v>Wholesale trade </c:v>
                </c:pt>
                <c:pt idx="10">
                  <c:v>Transportation and warehousing </c:v>
                </c:pt>
                <c:pt idx="11">
                  <c:v>Educational services; private </c:v>
                </c:pt>
                <c:pt idx="12">
                  <c:v>Federal government </c:v>
                </c:pt>
                <c:pt idx="13">
                  <c:v>Information </c:v>
                </c:pt>
                <c:pt idx="14">
                  <c:v>Mining </c:v>
                </c:pt>
                <c:pt idx="15">
                  <c:v>Utilities </c:v>
                </c:pt>
              </c:strCache>
            </c:strRef>
          </c:cat>
          <c:val>
            <c:numRef>
              <c:f>Sheet1!$B$1:$B$16</c:f>
              <c:numCache>
                <c:formatCode>#,##0.0</c:formatCode>
                <c:ptCount val="16"/>
                <c:pt idx="0">
                  <c:v>20135.599999999999</c:v>
                </c:pt>
                <c:pt idx="1">
                  <c:v>19427.900000000001</c:v>
                </c:pt>
                <c:pt idx="2">
                  <c:v>19056.3</c:v>
                </c:pt>
                <c:pt idx="3">
                  <c:v>15820.4</c:v>
                </c:pt>
                <c:pt idx="4">
                  <c:v>15620.4</c:v>
                </c:pt>
                <c:pt idx="5">
                  <c:v>12348.1</c:v>
                </c:pt>
                <c:pt idx="6">
                  <c:v>8284.7999999999993</c:v>
                </c:pt>
                <c:pt idx="7">
                  <c:v>6711</c:v>
                </c:pt>
                <c:pt idx="8">
                  <c:v>6409.4</c:v>
                </c:pt>
                <c:pt idx="9">
                  <c:v>5867</c:v>
                </c:pt>
                <c:pt idx="10">
                  <c:v>4989.1000000000004</c:v>
                </c:pt>
                <c:pt idx="11">
                  <c:v>3559.7</c:v>
                </c:pt>
                <c:pt idx="12">
                  <c:v>2795</c:v>
                </c:pt>
                <c:pt idx="13">
                  <c:v>2772.3</c:v>
                </c:pt>
                <c:pt idx="14">
                  <c:v>626.1</c:v>
                </c:pt>
                <c:pt idx="15">
                  <c:v>556.20000000000005</c:v>
                </c:pt>
              </c:numCache>
            </c:numRef>
          </c:val>
        </c:ser>
        <c:dLbls>
          <c:showLegendKey val="0"/>
          <c:showVal val="1"/>
          <c:showCatName val="0"/>
          <c:showSerName val="0"/>
          <c:showPercent val="0"/>
          <c:showBubbleSize val="0"/>
        </c:dLbls>
        <c:gapWidth val="50"/>
        <c:axId val="299774848"/>
        <c:axId val="299775408"/>
      </c:barChart>
      <c:catAx>
        <c:axId val="299774848"/>
        <c:scaling>
          <c:orientation val="maxMin"/>
        </c:scaling>
        <c:delete val="0"/>
        <c:axPos val="l"/>
        <c:numFmt formatCode="General" sourceLinked="1"/>
        <c:majorTickMark val="none"/>
        <c:minorTickMark val="none"/>
        <c:tickLblPos val="nextTo"/>
        <c:txPr>
          <a:bodyPr rot="0" vert="horz"/>
          <a:lstStyle/>
          <a:p>
            <a:pPr>
              <a:defRPr sz="1400"/>
            </a:pPr>
            <a:endParaRPr lang="en-US"/>
          </a:p>
        </c:txPr>
        <c:crossAx val="299775408"/>
        <c:crosses val="autoZero"/>
        <c:auto val="1"/>
        <c:lblAlgn val="ctr"/>
        <c:lblOffset val="100"/>
        <c:tickLblSkip val="1"/>
        <c:tickMarkSkip val="1"/>
        <c:noMultiLvlLbl val="0"/>
      </c:catAx>
      <c:valAx>
        <c:axId val="299775408"/>
        <c:scaling>
          <c:orientation val="minMax"/>
          <c:max val="25000"/>
          <c:min val="0"/>
        </c:scaling>
        <c:delete val="1"/>
        <c:axPos val="t"/>
        <c:numFmt formatCode="#,##0.0" sourceLinked="1"/>
        <c:majorTickMark val="out"/>
        <c:minorTickMark val="none"/>
        <c:tickLblPos val="none"/>
        <c:crossAx val="299774848"/>
        <c:crosses val="autoZero"/>
        <c:crossBetween val="between"/>
        <c:majorUnit val="5000"/>
        <c:minorUnit val="5000"/>
      </c:valAx>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5781785548865208"/>
          <c:y val="0"/>
          <c:w val="0.56497626215840657"/>
          <c:h val="1"/>
        </c:manualLayout>
      </c:layout>
      <c:barChart>
        <c:barDir val="bar"/>
        <c:grouping val="clustered"/>
        <c:varyColors val="0"/>
        <c:ser>
          <c:idx val="0"/>
          <c:order val="0"/>
          <c:spPr>
            <a:solidFill>
              <a:schemeClr val="accent1"/>
            </a:solidFill>
            <a:effectLst/>
            <a:scene3d>
              <a:camera prst="orthographicFront"/>
              <a:lightRig rig="threePt" dir="t"/>
            </a:scene3d>
            <a:sp3d/>
          </c:spPr>
          <c:invertIfNegative val="0"/>
          <c:dPt>
            <c:idx val="1"/>
            <c:invertIfNegative val="0"/>
            <c:bubble3D val="0"/>
            <c:spPr>
              <a:solidFill>
                <a:schemeClr val="accent3"/>
              </a:solidFill>
              <a:effectLst/>
              <a:scene3d>
                <a:camera prst="orthographicFront"/>
                <a:lightRig rig="threePt" dir="t"/>
              </a:scene3d>
              <a:sp3d/>
            </c:spPr>
          </c:dPt>
          <c:dPt>
            <c:idx val="3"/>
            <c:invertIfNegative val="0"/>
            <c:bubble3D val="0"/>
            <c:spPr>
              <a:solidFill>
                <a:schemeClr val="accent3"/>
              </a:solidFill>
              <a:effectLst/>
              <a:scene3d>
                <a:camera prst="orthographicFront"/>
                <a:lightRig rig="threePt" dir="t"/>
              </a:scene3d>
              <a:sp3d/>
            </c:spPr>
          </c:dPt>
          <c:dPt>
            <c:idx val="5"/>
            <c:invertIfNegative val="0"/>
            <c:bubble3D val="0"/>
          </c:dPt>
          <c:dPt>
            <c:idx val="9"/>
            <c:invertIfNegative val="0"/>
            <c:bubble3D val="0"/>
          </c:dPt>
          <c:dPt>
            <c:idx val="10"/>
            <c:invertIfNegative val="0"/>
            <c:bubble3D val="0"/>
          </c:dPt>
          <c:dPt>
            <c:idx val="12"/>
            <c:invertIfNegative val="0"/>
            <c:bubble3D val="0"/>
          </c:dPt>
          <c:dPt>
            <c:idx val="13"/>
            <c:invertIfNegative val="0"/>
            <c:bubble3D val="0"/>
          </c:dPt>
          <c:dPt>
            <c:idx val="14"/>
            <c:invertIfNegative val="0"/>
            <c:bubble3D val="0"/>
          </c:dPt>
          <c:dPt>
            <c:idx val="15"/>
            <c:invertIfNegative val="0"/>
            <c:bubble3D val="0"/>
            <c:spPr>
              <a:solidFill>
                <a:schemeClr val="accent3"/>
              </a:solidFill>
              <a:effectLst/>
              <a:scene3d>
                <a:camera prst="orthographicFront"/>
                <a:lightRig rig="threePt" dir="t"/>
              </a:scene3d>
              <a:sp3d/>
            </c:spPr>
          </c:dPt>
          <c:dLbls>
            <c:dLbl>
              <c:idx val="2"/>
              <c:layout>
                <c:manualLayout>
                  <c:x val="1.8696348233202126E-3"/>
                  <c:y val="8.4614904441138433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7.3746312684366874E-3"/>
                  <c:y val="-5.1788478947879597E-1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824858757062161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3021296111328379E-3"/>
                  <c:y val="1.5550126833498793E-6"/>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744307700025768E-3"/>
                  <c:y val="5.0493794207928508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1.8739987142725945E-2"/>
                  <c:y val="-3.5170195165293056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3.1859168630972427E-2"/>
                  <c:y val="6.2278868837893318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4.3197719704622835E-2"/>
                  <c:y val="3.1135757835718007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5.5040187484906307E-2"/>
                  <c:y val="3.114556205766108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2"/>
              <c:layout>
                <c:manualLayout>
                  <c:x val="5.451594744164056E-2"/>
                  <c:y val="4.2449829958025676E-3"/>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7.7050105953462095E-2"/>
                      <c:h val="4.7150219063084038E-2"/>
                    </c:manualLayout>
                  </c15:layout>
                </c:ext>
              </c:extLst>
            </c:dLbl>
            <c:dLbl>
              <c:idx val="13"/>
              <c:layout>
                <c:manualLayout>
                  <c:x val="6.6956465542165472E-2"/>
                  <c:y val="-3.1125953613773791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5"/>
              <c:layout>
                <c:manualLayout>
                  <c:x val="7.9569052030260927E-3"/>
                  <c:y val="2.4510554857685591E-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a:lstStyle/>
              <a:p>
                <a:pPr>
                  <a:defRPr sz="1400">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Sheet1!$A$1:$A$16</c:f>
              <c:strCache>
                <c:ptCount val="16"/>
                <c:pt idx="0">
                  <c:v>Health care and social assistance </c:v>
                </c:pt>
                <c:pt idx="1">
                  <c:v>Mining </c:v>
                </c:pt>
                <c:pt idx="2">
                  <c:v>Educational services, private </c:v>
                </c:pt>
                <c:pt idx="3">
                  <c:v>Construction </c:v>
                </c:pt>
                <c:pt idx="4">
                  <c:v>Professional and business services </c:v>
                </c:pt>
                <c:pt idx="5">
                  <c:v>Leisure and hospitality </c:v>
                </c:pt>
                <c:pt idx="6">
                  <c:v>Transportation and warehousing </c:v>
                </c:pt>
                <c:pt idx="7">
                  <c:v>Financial activities </c:v>
                </c:pt>
                <c:pt idx="8">
                  <c:v>Other services </c:v>
                </c:pt>
                <c:pt idx="9">
                  <c:v>State and local government </c:v>
                </c:pt>
                <c:pt idx="10">
                  <c:v>Retail trade </c:v>
                </c:pt>
                <c:pt idx="11">
                  <c:v>Wholesale trade </c:v>
                </c:pt>
                <c:pt idx="12">
                  <c:v>Information </c:v>
                </c:pt>
                <c:pt idx="13">
                  <c:v>Utilities </c:v>
                </c:pt>
                <c:pt idx="14">
                  <c:v>Federal government </c:v>
                </c:pt>
                <c:pt idx="15">
                  <c:v>Manufacturing </c:v>
                </c:pt>
              </c:strCache>
            </c:strRef>
          </c:cat>
          <c:val>
            <c:numRef>
              <c:f>Sheet1!$B$1:$B$16</c:f>
              <c:numCache>
                <c:formatCode>0.0%</c:formatCode>
                <c:ptCount val="16"/>
                <c:pt idx="0">
                  <c:v>1.9E-2</c:v>
                </c:pt>
                <c:pt idx="1">
                  <c:v>1.4E-2</c:v>
                </c:pt>
                <c:pt idx="2">
                  <c:v>1.2999999999999999E-2</c:v>
                </c:pt>
                <c:pt idx="3">
                  <c:v>1.2E-2</c:v>
                </c:pt>
                <c:pt idx="4">
                  <c:v>0.01</c:v>
                </c:pt>
                <c:pt idx="5">
                  <c:v>8.0000000000000002E-3</c:v>
                </c:pt>
                <c:pt idx="6">
                  <c:v>7.0000000000000001E-3</c:v>
                </c:pt>
                <c:pt idx="7">
                  <c:v>6.0000000000000001E-3</c:v>
                </c:pt>
                <c:pt idx="8">
                  <c:v>5.0000000000000001E-3</c:v>
                </c:pt>
                <c:pt idx="9">
                  <c:v>4.0000000000000001E-3</c:v>
                </c:pt>
                <c:pt idx="10">
                  <c:v>3.0000000000000001E-3</c:v>
                </c:pt>
                <c:pt idx="11">
                  <c:v>2E-3</c:v>
                </c:pt>
                <c:pt idx="12">
                  <c:v>2E-3</c:v>
                </c:pt>
                <c:pt idx="13">
                  <c:v>1E-3</c:v>
                </c:pt>
                <c:pt idx="14">
                  <c:v>-2E-3</c:v>
                </c:pt>
                <c:pt idx="15">
                  <c:v>-6.0000000000000001E-3</c:v>
                </c:pt>
              </c:numCache>
            </c:numRef>
          </c:val>
          <c:extLst>
            <c:ext xmlns:c15="http://schemas.microsoft.com/office/drawing/2012/chart" uri="{02D57815-91ED-43cb-92C2-25804820EDAC}">
              <c15:filteredSeriesTitle>
                <c15:tx>
                  <c:strRef>
                    <c:extLst>
                      <c:ext uri="{02D57815-91ED-43cb-92C2-25804820EDAC}">
                        <c15:formulaRef>
                          <c15:sqref>Sheet1!#REF!</c15:sqref>
                        </c15:formulaRef>
                      </c:ext>
                    </c:extLst>
                    <c:strCache>
                      <c:ptCount val="1"/>
                      <c:pt idx="0">
                        <c:v>#REF!</c:v>
                      </c:pt>
                    </c:strCache>
                  </c:strRef>
                </c15:tx>
              </c15:filteredSeriesTitle>
            </c:ext>
          </c:extLst>
        </c:ser>
        <c:dLbls>
          <c:showLegendKey val="0"/>
          <c:showVal val="0"/>
          <c:showCatName val="0"/>
          <c:showSerName val="0"/>
          <c:showPercent val="0"/>
          <c:showBubbleSize val="0"/>
        </c:dLbls>
        <c:gapWidth val="53"/>
        <c:overlap val="21"/>
        <c:axId val="299777648"/>
        <c:axId val="299778208"/>
      </c:barChart>
      <c:catAx>
        <c:axId val="299777648"/>
        <c:scaling>
          <c:orientation val="maxMin"/>
        </c:scaling>
        <c:delete val="0"/>
        <c:axPos val="l"/>
        <c:numFmt formatCode="General" sourceLinked="1"/>
        <c:majorTickMark val="none"/>
        <c:minorTickMark val="none"/>
        <c:tickLblPos val="low"/>
        <c:txPr>
          <a:bodyPr rot="0" vert="horz"/>
          <a:lstStyle/>
          <a:p>
            <a:pPr>
              <a:defRPr sz="1200"/>
            </a:pPr>
            <a:endParaRPr lang="en-US"/>
          </a:p>
        </c:txPr>
        <c:crossAx val="299778208"/>
        <c:crossesAt val="0"/>
        <c:auto val="0"/>
        <c:lblAlgn val="ctr"/>
        <c:lblOffset val="100"/>
        <c:tickLblSkip val="1"/>
        <c:tickMarkSkip val="1"/>
        <c:noMultiLvlLbl val="0"/>
      </c:catAx>
      <c:valAx>
        <c:axId val="299778208"/>
        <c:scaling>
          <c:orientation val="minMax"/>
          <c:max val="3.4000000000000002E-2"/>
        </c:scaling>
        <c:delete val="1"/>
        <c:axPos val="t"/>
        <c:numFmt formatCode="0.0%" sourceLinked="1"/>
        <c:majorTickMark val="out"/>
        <c:minorTickMark val="none"/>
        <c:tickLblPos val="none"/>
        <c:crossAx val="29977764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  </c:v>
                </c:pt>
              </c:strCache>
            </c:strRef>
          </c:tx>
          <c:spPr>
            <a:solidFill>
              <a:schemeClr val="accent1"/>
            </a:solidFill>
            <a:ln>
              <a:noFill/>
            </a:ln>
            <a:effectLst/>
          </c:spPr>
          <c:invertIfNegative val="0"/>
          <c:dPt>
            <c:idx val="0"/>
            <c:invertIfNegative val="0"/>
            <c:bubble3D val="0"/>
            <c:spPr>
              <a:solidFill>
                <a:srgbClr val="C00000"/>
              </a:solidFill>
              <a:ln>
                <a:noFill/>
              </a:ln>
              <a:effectLst/>
            </c:spPr>
          </c:dPt>
          <c:dPt>
            <c:idx val="12"/>
            <c:invertIfNegative val="0"/>
            <c:bubble3D val="0"/>
            <c:spPr>
              <a:solidFill>
                <a:srgbClr val="C00000"/>
              </a:solidFill>
              <a:ln>
                <a:noFill/>
              </a:ln>
              <a:effectLst/>
            </c:spPr>
          </c:dPt>
          <c:dPt>
            <c:idx val="14"/>
            <c:invertIfNegative val="0"/>
            <c:bubble3D val="0"/>
            <c:spPr>
              <a:solidFill>
                <a:srgbClr val="C00000"/>
              </a:solidFill>
              <a:ln>
                <a:noFill/>
              </a:ln>
              <a:effectLst/>
            </c:spPr>
          </c:dPt>
          <c:dLbls>
            <c:dLbl>
              <c:idx val="0"/>
              <c:layout>
                <c:manualLayout>
                  <c:x val="0"/>
                  <c:y val="-2.5875082031140968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Manufacturing</c:v>
                </c:pt>
                <c:pt idx="1">
                  <c:v>Federal government</c:v>
                </c:pt>
                <c:pt idx="2">
                  <c:v>Utilities</c:v>
                </c:pt>
                <c:pt idx="3">
                  <c:v>Information</c:v>
                </c:pt>
                <c:pt idx="4">
                  <c:v>Wholesale trade</c:v>
                </c:pt>
                <c:pt idx="5">
                  <c:v>Retail trade</c:v>
                </c:pt>
                <c:pt idx="6">
                  <c:v>State and local government</c:v>
                </c:pt>
                <c:pt idx="7">
                  <c:v>Other services</c:v>
                </c:pt>
                <c:pt idx="8">
                  <c:v>Financial activities</c:v>
                </c:pt>
                <c:pt idx="9">
                  <c:v>Transportation and warehousing</c:v>
                </c:pt>
                <c:pt idx="10">
                  <c:v>Leisure and hospitality</c:v>
                </c:pt>
                <c:pt idx="11">
                  <c:v>Professional and business services</c:v>
                </c:pt>
                <c:pt idx="12">
                  <c:v>Construction</c:v>
                </c:pt>
                <c:pt idx="13">
                  <c:v>Educational services, private</c:v>
                </c:pt>
                <c:pt idx="14">
                  <c:v>Mining</c:v>
                </c:pt>
                <c:pt idx="15">
                  <c:v>Health care and social assistance</c:v>
                </c:pt>
              </c:strCache>
            </c:strRef>
          </c:cat>
          <c:val>
            <c:numRef>
              <c:f>Sheet1!$B$2:$B$17</c:f>
              <c:numCache>
                <c:formatCode>#,##0</c:formatCode>
                <c:ptCount val="16"/>
                <c:pt idx="0">
                  <c:v>-736.4</c:v>
                </c:pt>
                <c:pt idx="1">
                  <c:v>-55.8</c:v>
                </c:pt>
                <c:pt idx="2">
                  <c:v>3.4</c:v>
                </c:pt>
                <c:pt idx="3">
                  <c:v>52.5</c:v>
                </c:pt>
                <c:pt idx="4">
                  <c:v>145.80000000000001</c:v>
                </c:pt>
                <c:pt idx="5">
                  <c:v>412.3</c:v>
                </c:pt>
                <c:pt idx="6">
                  <c:v>788.7</c:v>
                </c:pt>
                <c:pt idx="7">
                  <c:v>352</c:v>
                </c:pt>
                <c:pt idx="8">
                  <c:v>479.8</c:v>
                </c:pt>
                <c:pt idx="9">
                  <c:v>364.3</c:v>
                </c:pt>
                <c:pt idx="10">
                  <c:v>1319</c:v>
                </c:pt>
                <c:pt idx="11">
                  <c:v>2159.6999999999998</c:v>
                </c:pt>
                <c:pt idx="12">
                  <c:v>864.7</c:v>
                </c:pt>
                <c:pt idx="13">
                  <c:v>506.5</c:v>
                </c:pt>
                <c:pt idx="14">
                  <c:v>90.8</c:v>
                </c:pt>
                <c:pt idx="15">
                  <c:v>3998.3</c:v>
                </c:pt>
              </c:numCache>
            </c:numRef>
          </c:val>
        </c:ser>
        <c:dLbls>
          <c:dLblPos val="outEnd"/>
          <c:showLegendKey val="0"/>
          <c:showVal val="1"/>
          <c:showCatName val="0"/>
          <c:showSerName val="0"/>
          <c:showPercent val="0"/>
          <c:showBubbleSize val="0"/>
        </c:dLbls>
        <c:gapWidth val="53"/>
        <c:overlap val="21"/>
        <c:axId val="299780448"/>
        <c:axId val="299781008"/>
      </c:barChart>
      <c:catAx>
        <c:axId val="299780448"/>
        <c:scaling>
          <c:orientation val="minMax"/>
        </c:scaling>
        <c:delete val="1"/>
        <c:axPos val="l"/>
        <c:numFmt formatCode="General" sourceLinked="1"/>
        <c:majorTickMark val="none"/>
        <c:minorTickMark val="none"/>
        <c:tickLblPos val="nextTo"/>
        <c:crossAx val="299781008"/>
        <c:crosses val="autoZero"/>
        <c:auto val="1"/>
        <c:lblAlgn val="ctr"/>
        <c:lblOffset val="100"/>
        <c:noMultiLvlLbl val="0"/>
      </c:catAx>
      <c:valAx>
        <c:axId val="299781008"/>
        <c:scaling>
          <c:orientation val="minMax"/>
        </c:scaling>
        <c:delete val="1"/>
        <c:axPos val="b"/>
        <c:numFmt formatCode="#,##0" sourceLinked="1"/>
        <c:majorTickMark val="none"/>
        <c:minorTickMark val="none"/>
        <c:tickLblPos val="nextTo"/>
        <c:crossAx val="299780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345645158560398E-2"/>
          <c:y val="4.3591375122418154E-2"/>
          <c:w val="0.92364697218510294"/>
          <c:h val="0.83114184037375116"/>
        </c:manualLayout>
      </c:layout>
      <c:barChart>
        <c:barDir val="col"/>
        <c:grouping val="clustered"/>
        <c:varyColors val="0"/>
        <c:ser>
          <c:idx val="1"/>
          <c:order val="1"/>
          <c:tx>
            <c:strRef>
              <c:f>Sheet1!$C$1</c:f>
              <c:strCache>
                <c:ptCount val="1"/>
                <c:pt idx="0">
                  <c:v>Recession</c:v>
                </c:pt>
              </c:strCache>
            </c:strRef>
          </c:tx>
          <c:spPr>
            <a:solidFill>
              <a:schemeClr val="tx1">
                <a:lumMod val="10000"/>
                <a:lumOff val="90000"/>
              </a:schemeClr>
            </a:solidFill>
          </c:spPr>
          <c:invertIfNegative val="0"/>
          <c:cat>
            <c:strRef>
              <c:f>Sheet1!$A$2:$A$62</c:f>
              <c:strCache>
                <c:ptCount val="61"/>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Projected 
2026</c:v>
                </c:pt>
              </c:strCache>
            </c:strRef>
          </c:cat>
          <c:val>
            <c:numRef>
              <c:f>Sheet1!$C$2:$C$62</c:f>
              <c:numCache>
                <c:formatCode>General</c:formatCode>
                <c:ptCount val="61"/>
                <c:pt idx="4">
                  <c:v>1</c:v>
                </c:pt>
                <c:pt idx="5">
                  <c:v>1</c:v>
                </c:pt>
                <c:pt idx="8">
                  <c:v>1</c:v>
                </c:pt>
                <c:pt idx="9">
                  <c:v>1</c:v>
                </c:pt>
                <c:pt idx="14">
                  <c:v>1</c:v>
                </c:pt>
                <c:pt idx="15">
                  <c:v>1</c:v>
                </c:pt>
                <c:pt idx="16">
                  <c:v>1</c:v>
                </c:pt>
                <c:pt idx="24">
                  <c:v>1</c:v>
                </c:pt>
                <c:pt idx="25">
                  <c:v>1</c:v>
                </c:pt>
                <c:pt idx="35">
                  <c:v>1</c:v>
                </c:pt>
                <c:pt idx="42">
                  <c:v>1</c:v>
                </c:pt>
                <c:pt idx="43">
                  <c:v>1</c:v>
                </c:pt>
              </c:numCache>
            </c:numRef>
          </c:val>
        </c:ser>
        <c:dLbls>
          <c:showLegendKey val="0"/>
          <c:showVal val="0"/>
          <c:showCatName val="0"/>
          <c:showSerName val="0"/>
          <c:showPercent val="0"/>
          <c:showBubbleSize val="0"/>
        </c:dLbls>
        <c:gapWidth val="0"/>
        <c:axId val="245981264"/>
        <c:axId val="245980704"/>
      </c:barChart>
      <c:lineChart>
        <c:grouping val="standard"/>
        <c:varyColors val="0"/>
        <c:ser>
          <c:idx val="0"/>
          <c:order val="0"/>
          <c:tx>
            <c:strRef>
              <c:f>Sheet1!$B$1</c:f>
              <c:strCache>
                <c:ptCount val="1"/>
                <c:pt idx="0">
                  <c:v>Construction Wage and Salary Employment (Millions)</c:v>
                </c:pt>
              </c:strCache>
            </c:strRef>
          </c:tx>
          <c:spPr>
            <a:effectLst/>
          </c:spPr>
          <c:marker>
            <c:symbol val="none"/>
          </c:marker>
          <c:dPt>
            <c:idx val="18"/>
            <c:bubble3D val="0"/>
          </c:dPt>
          <c:dPt>
            <c:idx val="60"/>
            <c:marker>
              <c:symbol val="circle"/>
              <c:size val="5"/>
            </c:marker>
            <c:bubble3D val="0"/>
            <c:spPr>
              <a:ln>
                <a:solidFill>
                  <a:schemeClr val="tx2"/>
                </a:solidFill>
                <a:prstDash val="sysDot"/>
              </a:ln>
              <a:effectLst/>
            </c:spPr>
          </c:dPt>
          <c:dLbls>
            <c:dLbl>
              <c:idx val="50"/>
              <c:layout>
                <c:manualLayout>
                  <c:x val="-7.8165201582032023E-2"/>
                  <c:y val="-3.372931340707009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0"/>
              <c:layout>
                <c:manualLayout>
                  <c:x val="-3.4895179277692971E-2"/>
                  <c:y val="9.8377164103954445E-2"/>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Sheet1!$A$2:$A$62</c:f>
              <c:strCache>
                <c:ptCount val="61"/>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Projected 
2026</c:v>
                </c:pt>
              </c:strCache>
            </c:strRef>
          </c:cat>
          <c:val>
            <c:numRef>
              <c:f>Sheet1!$B$2:$B$62</c:f>
              <c:numCache>
                <c:formatCode>General</c:formatCode>
                <c:ptCount val="61"/>
                <c:pt idx="0">
                  <c:v>3.371</c:v>
                </c:pt>
                <c:pt idx="1">
                  <c:v>3.3050000000000002</c:v>
                </c:pt>
                <c:pt idx="2">
                  <c:v>3.41</c:v>
                </c:pt>
                <c:pt idx="3">
                  <c:v>3.637</c:v>
                </c:pt>
                <c:pt idx="4">
                  <c:v>3.6539999999999999</c:v>
                </c:pt>
                <c:pt idx="5">
                  <c:v>3.77</c:v>
                </c:pt>
                <c:pt idx="6">
                  <c:v>3.9569999999999999</c:v>
                </c:pt>
                <c:pt idx="7">
                  <c:v>4.1669999999999998</c:v>
                </c:pt>
                <c:pt idx="8">
                  <c:v>4.0949999999999998</c:v>
                </c:pt>
                <c:pt idx="9">
                  <c:v>3.6080000000000001</c:v>
                </c:pt>
                <c:pt idx="10">
                  <c:v>3.6619999999999999</c:v>
                </c:pt>
                <c:pt idx="11">
                  <c:v>3.94</c:v>
                </c:pt>
                <c:pt idx="12">
                  <c:v>4.3220000000000001</c:v>
                </c:pt>
                <c:pt idx="13">
                  <c:v>4.5620000000000003</c:v>
                </c:pt>
                <c:pt idx="14">
                  <c:v>4.4539999999999997</c:v>
                </c:pt>
                <c:pt idx="15">
                  <c:v>4.3040000000000003</c:v>
                </c:pt>
                <c:pt idx="16">
                  <c:v>4.024</c:v>
                </c:pt>
                <c:pt idx="17">
                  <c:v>4.0650000000000004</c:v>
                </c:pt>
                <c:pt idx="18">
                  <c:v>4.5010000000000003</c:v>
                </c:pt>
                <c:pt idx="19">
                  <c:v>4.7930000000000001</c:v>
                </c:pt>
                <c:pt idx="20">
                  <c:v>4.9370000000000003</c:v>
                </c:pt>
                <c:pt idx="21">
                  <c:v>5.09</c:v>
                </c:pt>
                <c:pt idx="22">
                  <c:v>5.2329999999999997</c:v>
                </c:pt>
                <c:pt idx="23">
                  <c:v>5.3090000000000002</c:v>
                </c:pt>
                <c:pt idx="24">
                  <c:v>5.2629999999999999</c:v>
                </c:pt>
                <c:pt idx="25">
                  <c:v>4.78</c:v>
                </c:pt>
                <c:pt idx="26">
                  <c:v>4.6079999999999997</c:v>
                </c:pt>
                <c:pt idx="27">
                  <c:v>4.7789999999999999</c:v>
                </c:pt>
                <c:pt idx="28">
                  <c:v>5.0949999999999998</c:v>
                </c:pt>
                <c:pt idx="29">
                  <c:v>5.274</c:v>
                </c:pt>
                <c:pt idx="30">
                  <c:v>5.5359999999999996</c:v>
                </c:pt>
                <c:pt idx="31">
                  <c:v>5.8129999999999997</c:v>
                </c:pt>
                <c:pt idx="32">
                  <c:v>6.149</c:v>
                </c:pt>
                <c:pt idx="33">
                  <c:v>6.5449999999999999</c:v>
                </c:pt>
                <c:pt idx="34">
                  <c:v>6.7869999999999999</c:v>
                </c:pt>
                <c:pt idx="35">
                  <c:v>6.8259999999999996</c:v>
                </c:pt>
                <c:pt idx="36">
                  <c:v>6.7160000000000002</c:v>
                </c:pt>
                <c:pt idx="37">
                  <c:v>6.7350000000000003</c:v>
                </c:pt>
                <c:pt idx="38">
                  <c:v>6.976</c:v>
                </c:pt>
                <c:pt idx="39">
                  <c:v>7.3360000000000003</c:v>
                </c:pt>
                <c:pt idx="40">
                  <c:v>7.6909999999999998</c:v>
                </c:pt>
                <c:pt idx="41">
                  <c:v>7.63</c:v>
                </c:pt>
                <c:pt idx="42">
                  <c:v>7.1619999999999999</c:v>
                </c:pt>
                <c:pt idx="43">
                  <c:v>6.016</c:v>
                </c:pt>
                <c:pt idx="44">
                  <c:v>5.5179999999999998</c:v>
                </c:pt>
                <c:pt idx="45">
                  <c:v>5.5330000000000004</c:v>
                </c:pt>
                <c:pt idx="46">
                  <c:v>5.6459999999999999</c:v>
                </c:pt>
                <c:pt idx="47">
                  <c:v>5.8559999999999999</c:v>
                </c:pt>
                <c:pt idx="48">
                  <c:v>6.1509999999999998</c:v>
                </c:pt>
                <c:pt idx="49">
                  <c:v>6.4610000000000003</c:v>
                </c:pt>
                <c:pt idx="50">
                  <c:v>6.7110000000000003</c:v>
                </c:pt>
                <c:pt idx="60">
                  <c:v>7.5756519999999998</c:v>
                </c:pt>
              </c:numCache>
            </c:numRef>
          </c:val>
          <c:smooth val="0"/>
        </c:ser>
        <c:dLbls>
          <c:showLegendKey val="0"/>
          <c:showVal val="0"/>
          <c:showCatName val="0"/>
          <c:showSerName val="0"/>
          <c:showPercent val="0"/>
          <c:showBubbleSize val="0"/>
        </c:dLbls>
        <c:marker val="1"/>
        <c:smooth val="0"/>
        <c:axId val="245979584"/>
        <c:axId val="245980144"/>
      </c:lineChart>
      <c:catAx>
        <c:axId val="245979584"/>
        <c:scaling>
          <c:orientation val="minMax"/>
        </c:scaling>
        <c:delete val="0"/>
        <c:axPos val="b"/>
        <c:numFmt formatCode="General" sourceLinked="1"/>
        <c:majorTickMark val="none"/>
        <c:minorTickMark val="none"/>
        <c:tickLblPos val="nextTo"/>
        <c:txPr>
          <a:bodyPr/>
          <a:lstStyle/>
          <a:p>
            <a:pPr>
              <a:defRPr sz="1600"/>
            </a:pPr>
            <a:endParaRPr lang="en-US"/>
          </a:p>
        </c:txPr>
        <c:crossAx val="245980144"/>
        <c:crosses val="autoZero"/>
        <c:auto val="1"/>
        <c:lblAlgn val="ctr"/>
        <c:lblOffset val="100"/>
        <c:tickLblSkip val="10"/>
        <c:noMultiLvlLbl val="0"/>
      </c:catAx>
      <c:valAx>
        <c:axId val="245980144"/>
        <c:scaling>
          <c:orientation val="minMax"/>
        </c:scaling>
        <c:delete val="0"/>
        <c:axPos val="l"/>
        <c:numFmt formatCode="General" sourceLinked="1"/>
        <c:majorTickMark val="none"/>
        <c:minorTickMark val="none"/>
        <c:tickLblPos val="nextTo"/>
        <c:txPr>
          <a:bodyPr/>
          <a:lstStyle/>
          <a:p>
            <a:pPr>
              <a:defRPr sz="1600"/>
            </a:pPr>
            <a:endParaRPr lang="en-US"/>
          </a:p>
        </c:txPr>
        <c:crossAx val="245979584"/>
        <c:crosses val="autoZero"/>
        <c:crossBetween val="between"/>
      </c:valAx>
      <c:valAx>
        <c:axId val="245980704"/>
        <c:scaling>
          <c:orientation val="minMax"/>
          <c:max val="1"/>
        </c:scaling>
        <c:delete val="0"/>
        <c:axPos val="r"/>
        <c:numFmt formatCode="General" sourceLinked="1"/>
        <c:majorTickMark val="out"/>
        <c:minorTickMark val="none"/>
        <c:tickLblPos val="none"/>
        <c:spPr>
          <a:ln>
            <a:noFill/>
          </a:ln>
        </c:spPr>
        <c:crossAx val="245981264"/>
        <c:crosses val="max"/>
        <c:crossBetween val="between"/>
      </c:valAx>
      <c:catAx>
        <c:axId val="245981264"/>
        <c:scaling>
          <c:orientation val="minMax"/>
        </c:scaling>
        <c:delete val="1"/>
        <c:axPos val="b"/>
        <c:numFmt formatCode="General" sourceLinked="1"/>
        <c:majorTickMark val="out"/>
        <c:minorTickMark val="none"/>
        <c:tickLblPos val="nextTo"/>
        <c:crossAx val="245980704"/>
        <c:crosses val="autoZero"/>
        <c:auto val="1"/>
        <c:lblAlgn val="ctr"/>
        <c:lblOffset val="100"/>
        <c:noMultiLvlLbl val="0"/>
      </c:catAx>
    </c:plotArea>
    <c:plotVisOnly val="1"/>
    <c:dispBlanksAs val="span"/>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286491892827604E-2"/>
          <c:y val="5.5299733447715917E-2"/>
          <c:w val="0.90210222444795884"/>
          <c:h val="0.75063631166121392"/>
        </c:manualLayout>
      </c:layout>
      <c:barChart>
        <c:barDir val="col"/>
        <c:grouping val="clustered"/>
        <c:varyColors val="0"/>
        <c:ser>
          <c:idx val="1"/>
          <c:order val="1"/>
          <c:tx>
            <c:strRef>
              <c:f>Sheet1!$C$1</c:f>
              <c:strCache>
                <c:ptCount val="1"/>
                <c:pt idx="0">
                  <c:v>Recession</c:v>
                </c:pt>
              </c:strCache>
            </c:strRef>
          </c:tx>
          <c:spPr>
            <a:solidFill>
              <a:schemeClr val="tx1">
                <a:lumMod val="10000"/>
                <a:lumOff val="90000"/>
              </a:schemeClr>
            </a:solidFill>
          </c:spPr>
          <c:invertIfNegative val="0"/>
          <c:cat>
            <c:strRef>
              <c:f>Sheet1!$A$2:$A$62</c:f>
              <c:strCache>
                <c:ptCount val="61"/>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Projected   
2026</c:v>
                </c:pt>
              </c:strCache>
            </c:strRef>
          </c:cat>
          <c:val>
            <c:numRef>
              <c:f>Sheet1!$C$2:$C$62</c:f>
              <c:numCache>
                <c:formatCode>General</c:formatCode>
                <c:ptCount val="61"/>
                <c:pt idx="4">
                  <c:v>1</c:v>
                </c:pt>
                <c:pt idx="5">
                  <c:v>1</c:v>
                </c:pt>
                <c:pt idx="8">
                  <c:v>1</c:v>
                </c:pt>
                <c:pt idx="9">
                  <c:v>1</c:v>
                </c:pt>
                <c:pt idx="14">
                  <c:v>1</c:v>
                </c:pt>
                <c:pt idx="15">
                  <c:v>1</c:v>
                </c:pt>
                <c:pt idx="16">
                  <c:v>1</c:v>
                </c:pt>
                <c:pt idx="24">
                  <c:v>1</c:v>
                </c:pt>
                <c:pt idx="25">
                  <c:v>1</c:v>
                </c:pt>
                <c:pt idx="35">
                  <c:v>1</c:v>
                </c:pt>
                <c:pt idx="42">
                  <c:v>1</c:v>
                </c:pt>
                <c:pt idx="43">
                  <c:v>1</c:v>
                </c:pt>
              </c:numCache>
            </c:numRef>
          </c:val>
        </c:ser>
        <c:dLbls>
          <c:showLegendKey val="0"/>
          <c:showVal val="0"/>
          <c:showCatName val="0"/>
          <c:showSerName val="0"/>
          <c:showPercent val="0"/>
          <c:showBubbleSize val="0"/>
        </c:dLbls>
        <c:gapWidth val="0"/>
        <c:axId val="299785488"/>
        <c:axId val="299784928"/>
      </c:barChart>
      <c:lineChart>
        <c:grouping val="standard"/>
        <c:varyColors val="0"/>
        <c:ser>
          <c:idx val="0"/>
          <c:order val="0"/>
          <c:tx>
            <c:strRef>
              <c:f>Sheet1!$B$1</c:f>
              <c:strCache>
                <c:ptCount val="1"/>
                <c:pt idx="0">
                  <c:v>Construction Wage and Salary Employment (Millions)</c:v>
                </c:pt>
              </c:strCache>
            </c:strRef>
          </c:tx>
          <c:marker>
            <c:symbol val="none"/>
          </c:marker>
          <c:dPt>
            <c:idx val="18"/>
            <c:bubble3D val="0"/>
          </c:dPt>
          <c:dPt>
            <c:idx val="58"/>
            <c:bubble3D val="0"/>
          </c:dPt>
          <c:dPt>
            <c:idx val="60"/>
            <c:marker>
              <c:symbol val="circle"/>
              <c:size val="5"/>
            </c:marker>
            <c:bubble3D val="0"/>
            <c:spPr>
              <a:ln>
                <a:solidFill>
                  <a:schemeClr val="tx2"/>
                </a:solidFill>
                <a:prstDash val="sysDot"/>
              </a:ln>
            </c:spPr>
          </c:dPt>
          <c:dLbls>
            <c:dLbl>
              <c:idx val="50"/>
              <c:layout>
                <c:manualLayout>
                  <c:x val="-7.3281914177453875E-2"/>
                  <c:y val="-6.536964980544753E-2"/>
                </c:manualLayout>
              </c:layout>
              <c:numFmt formatCode="#.#"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60"/>
              <c:layout>
                <c:manualLayout>
                  <c:x val="-4.5190513742763172E-2"/>
                  <c:y val="9.027237354085603E-2"/>
                </c:manualLayout>
              </c:layout>
              <c:numFmt formatCode="##.#"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Sheet1!$A$2:$A$62</c:f>
              <c:strCache>
                <c:ptCount val="61"/>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Projected   
2026</c:v>
                </c:pt>
              </c:strCache>
            </c:strRef>
          </c:cat>
          <c:val>
            <c:numRef>
              <c:f>Sheet1!$B$2:$B$62</c:f>
              <c:numCache>
                <c:formatCode>0.000</c:formatCode>
                <c:ptCount val="61"/>
                <c:pt idx="0">
                  <c:v>17.68</c:v>
                </c:pt>
                <c:pt idx="1">
                  <c:v>17.896999999999998</c:v>
                </c:pt>
                <c:pt idx="2">
                  <c:v>18.210999999999999</c:v>
                </c:pt>
                <c:pt idx="3">
                  <c:v>18.573</c:v>
                </c:pt>
                <c:pt idx="4">
                  <c:v>17.847999999999999</c:v>
                </c:pt>
                <c:pt idx="5">
                  <c:v>17.173999999999999</c:v>
                </c:pt>
                <c:pt idx="6">
                  <c:v>17.669</c:v>
                </c:pt>
                <c:pt idx="7">
                  <c:v>18.588999999999999</c:v>
                </c:pt>
                <c:pt idx="8">
                  <c:v>18.513999999999999</c:v>
                </c:pt>
                <c:pt idx="9">
                  <c:v>16.908999999999999</c:v>
                </c:pt>
                <c:pt idx="10">
                  <c:v>17.530999999999999</c:v>
                </c:pt>
                <c:pt idx="11">
                  <c:v>18.167000000000002</c:v>
                </c:pt>
                <c:pt idx="12">
                  <c:v>18.931999999999999</c:v>
                </c:pt>
                <c:pt idx="13">
                  <c:v>19.425999999999998</c:v>
                </c:pt>
                <c:pt idx="14">
                  <c:v>18.733000000000001</c:v>
                </c:pt>
                <c:pt idx="15">
                  <c:v>18.634</c:v>
                </c:pt>
                <c:pt idx="16">
                  <c:v>17.363</c:v>
                </c:pt>
                <c:pt idx="17">
                  <c:v>17.047999999999998</c:v>
                </c:pt>
                <c:pt idx="18">
                  <c:v>17.920000000000002</c:v>
                </c:pt>
                <c:pt idx="19">
                  <c:v>17.818999999999999</c:v>
                </c:pt>
                <c:pt idx="20">
                  <c:v>17.552</c:v>
                </c:pt>
                <c:pt idx="21">
                  <c:v>17.609000000000002</c:v>
                </c:pt>
                <c:pt idx="22">
                  <c:v>17.905999999999999</c:v>
                </c:pt>
                <c:pt idx="23">
                  <c:v>17.984999999999999</c:v>
                </c:pt>
                <c:pt idx="24">
                  <c:v>17.695</c:v>
                </c:pt>
                <c:pt idx="25">
                  <c:v>17.068000000000001</c:v>
                </c:pt>
                <c:pt idx="26">
                  <c:v>16.798999999999999</c:v>
                </c:pt>
                <c:pt idx="27">
                  <c:v>16.774000000000001</c:v>
                </c:pt>
                <c:pt idx="28">
                  <c:v>17.02</c:v>
                </c:pt>
                <c:pt idx="29">
                  <c:v>17.241</c:v>
                </c:pt>
                <c:pt idx="30">
                  <c:v>17.236999999999998</c:v>
                </c:pt>
                <c:pt idx="31">
                  <c:v>17.419</c:v>
                </c:pt>
                <c:pt idx="32">
                  <c:v>17.559999999999999</c:v>
                </c:pt>
                <c:pt idx="33">
                  <c:v>17.321999999999999</c:v>
                </c:pt>
                <c:pt idx="34">
                  <c:v>17.263000000000002</c:v>
                </c:pt>
                <c:pt idx="35">
                  <c:v>16.440999999999999</c:v>
                </c:pt>
                <c:pt idx="36">
                  <c:v>15.259</c:v>
                </c:pt>
                <c:pt idx="37">
                  <c:v>14.51</c:v>
                </c:pt>
                <c:pt idx="38">
                  <c:v>14.315</c:v>
                </c:pt>
                <c:pt idx="39">
                  <c:v>14.227</c:v>
                </c:pt>
                <c:pt idx="40">
                  <c:v>14.154999999999999</c:v>
                </c:pt>
                <c:pt idx="41">
                  <c:v>13.879</c:v>
                </c:pt>
                <c:pt idx="42">
                  <c:v>13.406000000000001</c:v>
                </c:pt>
                <c:pt idx="43">
                  <c:v>11.847</c:v>
                </c:pt>
                <c:pt idx="44">
                  <c:v>11.528</c:v>
                </c:pt>
                <c:pt idx="45">
                  <c:v>11.726000000000001</c:v>
                </c:pt>
                <c:pt idx="46">
                  <c:v>11.927</c:v>
                </c:pt>
                <c:pt idx="47">
                  <c:v>12.02</c:v>
                </c:pt>
                <c:pt idx="48">
                  <c:v>12.185</c:v>
                </c:pt>
                <c:pt idx="49">
                  <c:v>12.336</c:v>
                </c:pt>
                <c:pt idx="50">
                  <c:v>12.348000000000001</c:v>
                </c:pt>
                <c:pt idx="60">
                  <c:v>11.61167</c:v>
                </c:pt>
              </c:numCache>
            </c:numRef>
          </c:val>
          <c:smooth val="0"/>
        </c:ser>
        <c:dLbls>
          <c:showLegendKey val="0"/>
          <c:showVal val="0"/>
          <c:showCatName val="0"/>
          <c:showSerName val="0"/>
          <c:showPercent val="0"/>
          <c:showBubbleSize val="0"/>
        </c:dLbls>
        <c:marker val="1"/>
        <c:smooth val="0"/>
        <c:axId val="299783808"/>
        <c:axId val="299784368"/>
      </c:lineChart>
      <c:catAx>
        <c:axId val="299783808"/>
        <c:scaling>
          <c:orientation val="minMax"/>
        </c:scaling>
        <c:delete val="0"/>
        <c:axPos val="b"/>
        <c:numFmt formatCode="General" sourceLinked="1"/>
        <c:majorTickMark val="none"/>
        <c:minorTickMark val="none"/>
        <c:tickLblPos val="nextTo"/>
        <c:txPr>
          <a:bodyPr/>
          <a:lstStyle/>
          <a:p>
            <a:pPr>
              <a:defRPr sz="1600"/>
            </a:pPr>
            <a:endParaRPr lang="en-US"/>
          </a:p>
        </c:txPr>
        <c:crossAx val="299784368"/>
        <c:crosses val="autoZero"/>
        <c:auto val="1"/>
        <c:lblAlgn val="ctr"/>
        <c:lblOffset val="100"/>
        <c:tickLblSkip val="10"/>
        <c:noMultiLvlLbl val="0"/>
      </c:catAx>
      <c:valAx>
        <c:axId val="299784368"/>
        <c:scaling>
          <c:orientation val="minMax"/>
          <c:min val="5"/>
        </c:scaling>
        <c:delete val="0"/>
        <c:axPos val="l"/>
        <c:numFmt formatCode="0" sourceLinked="0"/>
        <c:majorTickMark val="none"/>
        <c:minorTickMark val="none"/>
        <c:tickLblPos val="nextTo"/>
        <c:txPr>
          <a:bodyPr/>
          <a:lstStyle/>
          <a:p>
            <a:pPr>
              <a:defRPr sz="1600"/>
            </a:pPr>
            <a:endParaRPr lang="en-US"/>
          </a:p>
        </c:txPr>
        <c:crossAx val="299783808"/>
        <c:crosses val="autoZero"/>
        <c:crossBetween val="between"/>
      </c:valAx>
      <c:valAx>
        <c:axId val="299784928"/>
        <c:scaling>
          <c:orientation val="minMax"/>
          <c:max val="1"/>
        </c:scaling>
        <c:delete val="0"/>
        <c:axPos val="r"/>
        <c:numFmt formatCode="General" sourceLinked="1"/>
        <c:majorTickMark val="out"/>
        <c:minorTickMark val="none"/>
        <c:tickLblPos val="none"/>
        <c:spPr>
          <a:ln>
            <a:noFill/>
          </a:ln>
        </c:spPr>
        <c:crossAx val="299785488"/>
        <c:crosses val="max"/>
        <c:crossBetween val="between"/>
      </c:valAx>
      <c:catAx>
        <c:axId val="299785488"/>
        <c:scaling>
          <c:orientation val="minMax"/>
        </c:scaling>
        <c:delete val="1"/>
        <c:axPos val="b"/>
        <c:numFmt formatCode="General" sourceLinked="1"/>
        <c:majorTickMark val="out"/>
        <c:minorTickMark val="none"/>
        <c:tickLblPos val="nextTo"/>
        <c:crossAx val="299784928"/>
        <c:crosses val="autoZero"/>
        <c:auto val="1"/>
        <c:lblAlgn val="ctr"/>
        <c:lblOffset val="100"/>
        <c:noMultiLvlLbl val="0"/>
      </c:catAx>
    </c:plotArea>
    <c:plotVisOnly val="1"/>
    <c:dispBlanksAs val="span"/>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286491892827604E-2"/>
          <c:y val="5.5299733447715917E-2"/>
          <c:w val="0.90210222444795884"/>
          <c:h val="0.75572805539385401"/>
        </c:manualLayout>
      </c:layout>
      <c:barChart>
        <c:barDir val="col"/>
        <c:grouping val="clustered"/>
        <c:varyColors val="0"/>
        <c:ser>
          <c:idx val="1"/>
          <c:order val="1"/>
          <c:tx>
            <c:strRef>
              <c:f>Sheet1!$C$1</c:f>
              <c:strCache>
                <c:ptCount val="1"/>
                <c:pt idx="0">
                  <c:v>Recession</c:v>
                </c:pt>
              </c:strCache>
            </c:strRef>
          </c:tx>
          <c:spPr>
            <a:solidFill>
              <a:schemeClr val="tx1">
                <a:lumMod val="10000"/>
                <a:lumOff val="90000"/>
              </a:schemeClr>
            </a:solidFill>
          </c:spPr>
          <c:invertIfNegative val="0"/>
          <c:cat>
            <c:strRef>
              <c:f>Sheet1!$A$8:$A$38</c:f>
              <c:strCache>
                <c:ptCount val="3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30">
                  <c:v>Projected   
2026</c:v>
                </c:pt>
              </c:strCache>
            </c:strRef>
          </c:cat>
          <c:val>
            <c:numRef>
              <c:f>Sheet1!$C$8:$C$38</c:f>
              <c:numCache>
                <c:formatCode>General</c:formatCode>
                <c:ptCount val="31"/>
                <c:pt idx="5">
                  <c:v>1</c:v>
                </c:pt>
                <c:pt idx="12">
                  <c:v>1</c:v>
                </c:pt>
                <c:pt idx="13">
                  <c:v>1</c:v>
                </c:pt>
              </c:numCache>
            </c:numRef>
          </c:val>
        </c:ser>
        <c:dLbls>
          <c:showLegendKey val="0"/>
          <c:showVal val="0"/>
          <c:showCatName val="0"/>
          <c:showSerName val="0"/>
          <c:showPercent val="0"/>
          <c:showBubbleSize val="0"/>
        </c:dLbls>
        <c:gapWidth val="0"/>
        <c:axId val="301073216"/>
        <c:axId val="301072656"/>
      </c:barChart>
      <c:lineChart>
        <c:grouping val="standard"/>
        <c:varyColors val="0"/>
        <c:ser>
          <c:idx val="0"/>
          <c:order val="0"/>
          <c:tx>
            <c:strRef>
              <c:f>Sheet1!$B$1</c:f>
              <c:strCache>
                <c:ptCount val="1"/>
                <c:pt idx="0">
                  <c:v>Health Care and Social Assistance</c:v>
                </c:pt>
              </c:strCache>
            </c:strRef>
          </c:tx>
          <c:marker>
            <c:symbol val="none"/>
          </c:marker>
          <c:dPt>
            <c:idx val="28"/>
            <c:bubble3D val="0"/>
          </c:dPt>
          <c:dPt>
            <c:idx val="30"/>
            <c:marker>
              <c:symbol val="circle"/>
              <c:size val="5"/>
            </c:marker>
            <c:bubble3D val="0"/>
            <c:spPr>
              <a:ln>
                <a:solidFill>
                  <a:schemeClr val="tx2"/>
                </a:solidFill>
                <a:prstDash val="sysDot"/>
              </a:ln>
            </c:spPr>
          </c:dPt>
          <c:dLbls>
            <c:dLbl>
              <c:idx val="20"/>
              <c:layout>
                <c:manualLayout>
                  <c:x val="-7.3281914177453875E-2"/>
                  <c:y val="-6.536964980544753E-2"/>
                </c:manualLayout>
              </c:layout>
              <c:numFmt formatCode="#.#"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30"/>
              <c:layout>
                <c:manualLayout>
                  <c:x val="-4.5190513742763172E-2"/>
                  <c:y val="9.027237354085603E-2"/>
                </c:manualLayout>
              </c:layout>
              <c:numFmt formatCode="##.#"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Sheet1!$A$8:$A$38</c:f>
              <c:strCache>
                <c:ptCount val="3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30">
                  <c:v>Projected   
2026</c:v>
                </c:pt>
              </c:strCache>
            </c:strRef>
          </c:cat>
          <c:val>
            <c:numRef>
              <c:f>Sheet1!$B$8:$B$38</c:f>
              <c:numCache>
                <c:formatCode>0.000</c:formatCode>
                <c:ptCount val="31"/>
                <c:pt idx="0">
                  <c:v>11.6838</c:v>
                </c:pt>
                <c:pt idx="1">
                  <c:v>12.029500000000001</c:v>
                </c:pt>
                <c:pt idx="2">
                  <c:v>12.3369</c:v>
                </c:pt>
                <c:pt idx="3">
                  <c:v>12.6183</c:v>
                </c:pt>
                <c:pt idx="4">
                  <c:v>12.8611</c:v>
                </c:pt>
                <c:pt idx="5">
                  <c:v>13.302899999999999</c:v>
                </c:pt>
                <c:pt idx="6">
                  <c:v>13.7552</c:v>
                </c:pt>
                <c:pt idx="7">
                  <c:v>14.1396</c:v>
                </c:pt>
                <c:pt idx="8">
                  <c:v>14.467799999999999</c:v>
                </c:pt>
                <c:pt idx="9">
                  <c:v>14.840399999999999</c:v>
                </c:pt>
                <c:pt idx="10">
                  <c:v>15.253200000000001</c:v>
                </c:pt>
                <c:pt idx="11">
                  <c:v>15.734500000000001</c:v>
                </c:pt>
                <c:pt idx="12">
                  <c:v>16.188200000000002</c:v>
                </c:pt>
                <c:pt idx="13">
                  <c:v>16.539900000000003</c:v>
                </c:pt>
                <c:pt idx="14">
                  <c:v>16.82</c:v>
                </c:pt>
                <c:pt idx="15">
                  <c:v>17.0686</c:v>
                </c:pt>
                <c:pt idx="16">
                  <c:v>17.428099999999997</c:v>
                </c:pt>
                <c:pt idx="17">
                  <c:v>17.731099999999998</c:v>
                </c:pt>
                <c:pt idx="18">
                  <c:v>18.022200000000002</c:v>
                </c:pt>
                <c:pt idx="19">
                  <c:v>18.557400000000001</c:v>
                </c:pt>
                <c:pt idx="20">
                  <c:v>19.0563</c:v>
                </c:pt>
                <c:pt idx="30">
                  <c:v>23.054599999999997</c:v>
                </c:pt>
              </c:numCache>
            </c:numRef>
          </c:val>
          <c:smooth val="0"/>
        </c:ser>
        <c:dLbls>
          <c:showLegendKey val="0"/>
          <c:showVal val="0"/>
          <c:showCatName val="0"/>
          <c:showSerName val="0"/>
          <c:showPercent val="0"/>
          <c:showBubbleSize val="0"/>
        </c:dLbls>
        <c:marker val="1"/>
        <c:smooth val="0"/>
        <c:axId val="301071536"/>
        <c:axId val="301072096"/>
      </c:lineChart>
      <c:catAx>
        <c:axId val="301071536"/>
        <c:scaling>
          <c:orientation val="minMax"/>
        </c:scaling>
        <c:delete val="0"/>
        <c:axPos val="b"/>
        <c:numFmt formatCode="General" sourceLinked="1"/>
        <c:majorTickMark val="none"/>
        <c:minorTickMark val="none"/>
        <c:tickLblPos val="nextTo"/>
        <c:txPr>
          <a:bodyPr/>
          <a:lstStyle/>
          <a:p>
            <a:pPr>
              <a:defRPr sz="1600"/>
            </a:pPr>
            <a:endParaRPr lang="en-US"/>
          </a:p>
        </c:txPr>
        <c:crossAx val="301072096"/>
        <c:crosses val="autoZero"/>
        <c:auto val="1"/>
        <c:lblAlgn val="ctr"/>
        <c:lblOffset val="100"/>
        <c:tickLblSkip val="10"/>
        <c:noMultiLvlLbl val="0"/>
      </c:catAx>
      <c:valAx>
        <c:axId val="301072096"/>
        <c:scaling>
          <c:orientation val="minMax"/>
          <c:min val="5"/>
        </c:scaling>
        <c:delete val="0"/>
        <c:axPos val="l"/>
        <c:numFmt formatCode="0" sourceLinked="0"/>
        <c:majorTickMark val="none"/>
        <c:minorTickMark val="none"/>
        <c:tickLblPos val="nextTo"/>
        <c:txPr>
          <a:bodyPr/>
          <a:lstStyle/>
          <a:p>
            <a:pPr>
              <a:defRPr sz="1600"/>
            </a:pPr>
            <a:endParaRPr lang="en-US"/>
          </a:p>
        </c:txPr>
        <c:crossAx val="301071536"/>
        <c:crosses val="autoZero"/>
        <c:crossBetween val="between"/>
      </c:valAx>
      <c:valAx>
        <c:axId val="301072656"/>
        <c:scaling>
          <c:orientation val="minMax"/>
          <c:max val="1"/>
        </c:scaling>
        <c:delete val="0"/>
        <c:axPos val="r"/>
        <c:numFmt formatCode="General" sourceLinked="1"/>
        <c:majorTickMark val="out"/>
        <c:minorTickMark val="none"/>
        <c:tickLblPos val="none"/>
        <c:spPr>
          <a:ln>
            <a:noFill/>
          </a:ln>
        </c:spPr>
        <c:crossAx val="301073216"/>
        <c:crosses val="max"/>
        <c:crossBetween val="between"/>
      </c:valAx>
      <c:catAx>
        <c:axId val="301073216"/>
        <c:scaling>
          <c:orientation val="minMax"/>
        </c:scaling>
        <c:delete val="1"/>
        <c:axPos val="b"/>
        <c:numFmt formatCode="General" sourceLinked="1"/>
        <c:majorTickMark val="out"/>
        <c:minorTickMark val="none"/>
        <c:tickLblPos val="nextTo"/>
        <c:crossAx val="301072656"/>
        <c:crosses val="autoZero"/>
        <c:auto val="1"/>
        <c:lblAlgn val="ctr"/>
        <c:lblOffset val="100"/>
        <c:noMultiLvlLbl val="0"/>
      </c:catAx>
    </c:plotArea>
    <c:plotVisOnly val="1"/>
    <c:dispBlanksAs val="span"/>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85965296004666"/>
          <c:y val="0.24752309485775278"/>
          <c:w val="0.57594050743657044"/>
          <c:h val="0.69032568475808931"/>
        </c:manualLayout>
      </c:layout>
      <c:barChart>
        <c:barDir val="bar"/>
        <c:grouping val="clustered"/>
        <c:varyColors val="0"/>
        <c:ser>
          <c:idx val="0"/>
          <c:order val="0"/>
          <c:tx>
            <c:strRef>
              <c:f>Sheet1!$C$1</c:f>
              <c:strCache>
                <c:ptCount val="1"/>
                <c:pt idx="0">
                  <c:v>Employment change, projected 2016-26 (in thousands)</c:v>
                </c:pt>
              </c:strCache>
            </c:strRef>
          </c:tx>
          <c:spPr>
            <a:solidFill>
              <a:schemeClr val="accent5"/>
            </a:solidFill>
            <a:ln>
              <a:noFill/>
            </a:ln>
            <a:effectLst/>
          </c:spPr>
          <c:invertIfNegative val="0"/>
          <c:dLbls>
            <c:dLbl>
              <c:idx val="2"/>
              <c:layout>
                <c:manualLayout>
                  <c:x val="0"/>
                  <c:y val="0"/>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Wind turbine service technicians</c:v>
                </c:pt>
                <c:pt idx="1">
                  <c:v>Waiters and waitresses</c:v>
                </c:pt>
                <c:pt idx="2">
                  <c:v>Home health aides</c:v>
                </c:pt>
              </c:strCache>
            </c:strRef>
          </c:cat>
          <c:val>
            <c:numRef>
              <c:f>Sheet1!$C$2:$C$4</c:f>
              <c:numCache>
                <c:formatCode>General</c:formatCode>
                <c:ptCount val="3"/>
                <c:pt idx="0">
                  <c:v>5.5</c:v>
                </c:pt>
                <c:pt idx="1">
                  <c:v>182.5</c:v>
                </c:pt>
                <c:pt idx="2">
                  <c:v>425.6</c:v>
                </c:pt>
              </c:numCache>
            </c:numRef>
          </c:val>
        </c:ser>
        <c:dLbls>
          <c:showLegendKey val="0"/>
          <c:showVal val="1"/>
          <c:showCatName val="0"/>
          <c:showSerName val="0"/>
          <c:showPercent val="0"/>
          <c:showBubbleSize val="0"/>
        </c:dLbls>
        <c:gapWidth val="50"/>
        <c:overlap val="-25"/>
        <c:axId val="301074336"/>
        <c:axId val="301073776"/>
      </c:barChart>
      <c:catAx>
        <c:axId val="301074336"/>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301073776"/>
        <c:crosses val="autoZero"/>
        <c:auto val="1"/>
        <c:lblAlgn val="ctr"/>
        <c:lblOffset val="100"/>
        <c:noMultiLvlLbl val="0"/>
      </c:catAx>
      <c:valAx>
        <c:axId val="301073776"/>
        <c:scaling>
          <c:orientation val="minMax"/>
        </c:scaling>
        <c:delete val="1"/>
        <c:axPos val="b"/>
        <c:numFmt formatCode="General" sourceLinked="1"/>
        <c:majorTickMark val="none"/>
        <c:minorTickMark val="none"/>
        <c:tickLblPos val="nextTo"/>
        <c:crossAx val="301074336"/>
        <c:crosses val="autoZero"/>
        <c:crossBetween val="between"/>
      </c:valAx>
      <c:spPr>
        <a:noFill/>
        <a:ln w="25400">
          <a:noFill/>
        </a:ln>
        <a:effectLst/>
      </c:spPr>
    </c:plotArea>
    <c:legend>
      <c:legendPos val="t"/>
      <c:layout>
        <c:manualLayout>
          <c:xMode val="edge"/>
          <c:yMode val="edge"/>
          <c:x val="0.34345253718285212"/>
          <c:y val="7.6231120175339839E-2"/>
          <c:w val="0.55571467629046367"/>
          <c:h val="0.1789192745023394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16 to 24</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Sheet1!$B$2:$B$5</c:f>
              <c:numCache>
                <c:formatCode>0.0_)</c:formatCode>
                <c:ptCount val="4"/>
                <c:pt idx="0">
                  <c:v>15.8</c:v>
                </c:pt>
                <c:pt idx="1">
                  <c:v>14.8</c:v>
                </c:pt>
                <c:pt idx="2">
                  <c:v>13.3</c:v>
                </c:pt>
                <c:pt idx="3">
                  <c:v>11.7</c:v>
                </c:pt>
              </c:numCache>
            </c:numRef>
          </c:val>
        </c:ser>
        <c:ser>
          <c:idx val="1"/>
          <c:order val="1"/>
          <c:tx>
            <c:strRef>
              <c:f>Sheet1!$C$1</c:f>
              <c:strCache>
                <c:ptCount val="1"/>
                <c:pt idx="0">
                  <c:v>25 to 34</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Sheet1!$C$2:$C$5</c:f>
              <c:numCache>
                <c:formatCode>0.0_)</c:formatCode>
                <c:ptCount val="4"/>
                <c:pt idx="0">
                  <c:v>25.3</c:v>
                </c:pt>
                <c:pt idx="1">
                  <c:v>21.5</c:v>
                </c:pt>
                <c:pt idx="2">
                  <c:v>22.3</c:v>
                </c:pt>
                <c:pt idx="3">
                  <c:v>22.1</c:v>
                </c:pt>
              </c:numCache>
            </c:numRef>
          </c:val>
        </c:ser>
        <c:ser>
          <c:idx val="2"/>
          <c:order val="2"/>
          <c:tx>
            <c:strRef>
              <c:f>Sheet1!$D$1</c:f>
              <c:strCache>
                <c:ptCount val="1"/>
                <c:pt idx="0">
                  <c:v>35 to 44</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Sheet1!$D$2:$D$5</c:f>
              <c:numCache>
                <c:formatCode>0.0_)</c:formatCode>
                <c:ptCount val="4"/>
                <c:pt idx="0">
                  <c:v>27.3</c:v>
                </c:pt>
                <c:pt idx="1">
                  <c:v>23.7</c:v>
                </c:pt>
                <c:pt idx="2">
                  <c:v>20.6</c:v>
                </c:pt>
                <c:pt idx="3">
                  <c:v>22.2</c:v>
                </c:pt>
              </c:numCache>
            </c:numRef>
          </c:val>
        </c:ser>
        <c:ser>
          <c:idx val="3"/>
          <c:order val="3"/>
          <c:tx>
            <c:strRef>
              <c:f>Sheet1!$E$1</c:f>
              <c:strCache>
                <c:ptCount val="1"/>
                <c:pt idx="0">
                  <c:v>45 to 54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Sheet1!$E$2:$E$5</c:f>
              <c:numCache>
                <c:formatCode>0.0_)</c:formatCode>
                <c:ptCount val="4"/>
                <c:pt idx="0">
                  <c:v>19.7</c:v>
                </c:pt>
                <c:pt idx="1">
                  <c:v>23.2</c:v>
                </c:pt>
                <c:pt idx="2">
                  <c:v>21.3</c:v>
                </c:pt>
                <c:pt idx="3">
                  <c:v>19.2</c:v>
                </c:pt>
              </c:numCache>
            </c:numRef>
          </c:val>
        </c:ser>
        <c:ser>
          <c:idx val="4"/>
          <c:order val="4"/>
          <c:tx>
            <c:strRef>
              <c:f>Sheet1!$F$1</c:f>
              <c:strCache>
                <c:ptCount val="1"/>
                <c:pt idx="0">
                  <c:v>55 and older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Sheet1!$F$2:$F$5</c:f>
              <c:numCache>
                <c:formatCode>0.0_)</c:formatCode>
                <c:ptCount val="4"/>
                <c:pt idx="0">
                  <c:v>11.9</c:v>
                </c:pt>
                <c:pt idx="1">
                  <c:v>16.8</c:v>
                </c:pt>
                <c:pt idx="2">
                  <c:v>22.5</c:v>
                </c:pt>
                <c:pt idx="3">
                  <c:v>24.8</c:v>
                </c:pt>
              </c:numCache>
            </c:numRef>
          </c:val>
        </c:ser>
        <c:dLbls>
          <c:showLegendKey val="0"/>
          <c:showVal val="0"/>
          <c:showCatName val="0"/>
          <c:showSerName val="0"/>
          <c:showPercent val="0"/>
          <c:showBubbleSize val="0"/>
        </c:dLbls>
        <c:gapWidth val="8"/>
        <c:overlap val="100"/>
        <c:axId val="292274384"/>
        <c:axId val="292273264"/>
      </c:barChart>
      <c:catAx>
        <c:axId val="29227438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292273264"/>
        <c:crosses val="autoZero"/>
        <c:auto val="1"/>
        <c:lblAlgn val="ctr"/>
        <c:lblOffset val="100"/>
        <c:noMultiLvlLbl val="0"/>
      </c:catAx>
      <c:valAx>
        <c:axId val="29227326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292274384"/>
        <c:crosses val="autoZero"/>
        <c:crossBetween val="between"/>
        <c:majorUnit val="0.2"/>
      </c:valAx>
      <c:spPr>
        <a:noFill/>
        <a:ln>
          <a:noFill/>
        </a:ln>
        <a:effectLst/>
      </c:spPr>
    </c:plotArea>
    <c:legend>
      <c:legendPos val="r"/>
      <c:layout>
        <c:manualLayout>
          <c:xMode val="edge"/>
          <c:yMode val="edge"/>
          <c:x val="0.83965905763731319"/>
          <c:y val="6.3952961383764467E-2"/>
          <c:w val="0.14740294640091384"/>
          <c:h val="0.8621873194599202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035206269425202E-2"/>
          <c:y val="0.23965570480160567"/>
          <c:w val="0.90977429375099583"/>
          <c:h val="0.70152076578662959"/>
        </c:manualLayout>
      </c:layout>
      <c:barChart>
        <c:barDir val="bar"/>
        <c:grouping val="clustered"/>
        <c:varyColors val="0"/>
        <c:ser>
          <c:idx val="0"/>
          <c:order val="0"/>
          <c:tx>
            <c:strRef>
              <c:f>Sheet1!$B$1</c:f>
              <c:strCache>
                <c:ptCount val="1"/>
                <c:pt idx="0">
                  <c:v>Percent employment growth, projected 2016-26</c:v>
                </c:pt>
              </c:strCache>
            </c:strRef>
          </c:tx>
          <c:spPr>
            <a:solidFill>
              <a:schemeClr val="accent1"/>
            </a:solidFill>
            <a:ln>
              <a:noFill/>
            </a:ln>
            <a:effectLst/>
          </c:spPr>
          <c:invertIfNegative val="0"/>
          <c:dLbls>
            <c:dLbl>
              <c:idx val="0"/>
              <c:layout>
                <c:manualLayout>
                  <c:x val="-1.190475967289845E-2"/>
                  <c:y val="-1.5016104235719929E-2"/>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Sheet1!$B$2:$B$4</c:f>
              <c:numCache>
                <c:formatCode>0.00%</c:formatCode>
                <c:ptCount val="3"/>
                <c:pt idx="0">
                  <c:v>0.96099999999999997</c:v>
                </c:pt>
                <c:pt idx="1">
                  <c:v>7.0000000000000007E-2</c:v>
                </c:pt>
                <c:pt idx="2">
                  <c:v>0.46700000000000003</c:v>
                </c:pt>
              </c:numCache>
            </c:numRef>
          </c:val>
        </c:ser>
        <c:dLbls>
          <c:showLegendKey val="0"/>
          <c:showVal val="1"/>
          <c:showCatName val="0"/>
          <c:showSerName val="0"/>
          <c:showPercent val="0"/>
          <c:showBubbleSize val="0"/>
        </c:dLbls>
        <c:gapWidth val="50"/>
        <c:overlap val="-25"/>
        <c:axId val="301068736"/>
        <c:axId val="301069296"/>
      </c:barChart>
      <c:catAx>
        <c:axId val="301068736"/>
        <c:scaling>
          <c:orientation val="minMax"/>
        </c:scaling>
        <c:delete val="1"/>
        <c:axPos val="l"/>
        <c:majorTickMark val="none"/>
        <c:minorTickMark val="none"/>
        <c:tickLblPos val="nextTo"/>
        <c:crossAx val="301069296"/>
        <c:crosses val="autoZero"/>
        <c:auto val="1"/>
        <c:lblAlgn val="ctr"/>
        <c:lblOffset val="100"/>
        <c:noMultiLvlLbl val="0"/>
      </c:catAx>
      <c:valAx>
        <c:axId val="301069296"/>
        <c:scaling>
          <c:orientation val="minMax"/>
        </c:scaling>
        <c:delete val="1"/>
        <c:axPos val="b"/>
        <c:numFmt formatCode="0.00%" sourceLinked="1"/>
        <c:majorTickMark val="none"/>
        <c:minorTickMark val="none"/>
        <c:tickLblPos val="nextTo"/>
        <c:crossAx val="301068736"/>
        <c:crosses val="autoZero"/>
        <c:crossBetween val="between"/>
      </c:valAx>
      <c:spPr>
        <a:noFill/>
        <a:ln>
          <a:noFill/>
        </a:ln>
        <a:effectLst/>
      </c:spPr>
    </c:plotArea>
    <c:legend>
      <c:legendPos val="t"/>
      <c:layout>
        <c:manualLayout>
          <c:xMode val="edge"/>
          <c:yMode val="edge"/>
          <c:x val="3.1166228709285169E-2"/>
          <c:y val="8.752319996648511E-2"/>
          <c:w val="0.64941743867939328"/>
          <c:h val="0.1533940610364881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3996741505277617"/>
          <c:y val="0"/>
          <c:w val="0.65669557517258004"/>
          <c:h val="1"/>
        </c:manualLayout>
      </c:layout>
      <c:barChart>
        <c:barDir val="bar"/>
        <c:grouping val="clustered"/>
        <c:varyColors val="0"/>
        <c:ser>
          <c:idx val="0"/>
          <c:order val="0"/>
          <c:spPr>
            <a:solidFill>
              <a:schemeClr val="accent2"/>
            </a:solidFill>
            <a:effectLst/>
            <a:scene3d>
              <a:camera prst="orthographicFront"/>
              <a:lightRig rig="threePt" dir="t"/>
            </a:scene3d>
            <a:sp3d/>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Sheet1!$A$1:$A$11</c:f>
              <c:strCache>
                <c:ptCount val="11"/>
                <c:pt idx="0">
                  <c:v>Office and administrative support</c:v>
                </c:pt>
                <c:pt idx="1">
                  <c:v>Sales and related</c:v>
                </c:pt>
                <c:pt idx="2">
                  <c:v>Food preparation and serving related</c:v>
                </c:pt>
                <c:pt idx="3">
                  <c:v>Transportation and material moving</c:v>
                </c:pt>
                <c:pt idx="4">
                  <c:v>Management</c:v>
                </c:pt>
                <c:pt idx="5">
                  <c:v>Education, training, and library </c:v>
                </c:pt>
                <c:pt idx="6">
                  <c:v>Production occupations</c:v>
                </c:pt>
                <c:pt idx="7">
                  <c:v>Healthcare practitioners and technical</c:v>
                </c:pt>
                <c:pt idx="8">
                  <c:v>Business and financial operations</c:v>
                </c:pt>
                <c:pt idx="9">
                  <c:v>Construction and extraction</c:v>
                </c:pt>
                <c:pt idx="10">
                  <c:v>Personal care and service</c:v>
                </c:pt>
              </c:strCache>
            </c:strRef>
          </c:cat>
          <c:val>
            <c:numRef>
              <c:f>Sheet1!$B$1:$B$11</c:f>
              <c:numCache>
                <c:formatCode>#,##0.0</c:formatCode>
                <c:ptCount val="11"/>
                <c:pt idx="0">
                  <c:v>23081.200000000001</c:v>
                </c:pt>
                <c:pt idx="1">
                  <c:v>15747.8</c:v>
                </c:pt>
                <c:pt idx="2">
                  <c:v>13206.1</c:v>
                </c:pt>
                <c:pt idx="3">
                  <c:v>10274.200000000001</c:v>
                </c:pt>
                <c:pt idx="4">
                  <c:v>9533.1</c:v>
                </c:pt>
                <c:pt idx="5">
                  <c:v>9426.5</c:v>
                </c:pt>
                <c:pt idx="6">
                  <c:v>9356.9</c:v>
                </c:pt>
                <c:pt idx="7">
                  <c:v>8751.5</c:v>
                </c:pt>
                <c:pt idx="8">
                  <c:v>8066.8</c:v>
                </c:pt>
                <c:pt idx="9">
                  <c:v>6812.5</c:v>
                </c:pt>
                <c:pt idx="10">
                  <c:v>6419.7</c:v>
                </c:pt>
              </c:numCache>
            </c:numRef>
          </c:val>
        </c:ser>
        <c:dLbls>
          <c:showLegendKey val="0"/>
          <c:showVal val="1"/>
          <c:showCatName val="0"/>
          <c:showSerName val="0"/>
          <c:showPercent val="0"/>
          <c:showBubbleSize val="0"/>
        </c:dLbls>
        <c:gapWidth val="50"/>
        <c:axId val="299787728"/>
        <c:axId val="299788288"/>
      </c:barChart>
      <c:catAx>
        <c:axId val="299787728"/>
        <c:scaling>
          <c:orientation val="maxMin"/>
        </c:scaling>
        <c:delete val="0"/>
        <c:axPos val="l"/>
        <c:numFmt formatCode="General" sourceLinked="1"/>
        <c:majorTickMark val="none"/>
        <c:minorTickMark val="none"/>
        <c:tickLblPos val="nextTo"/>
        <c:txPr>
          <a:bodyPr rot="0" vert="horz"/>
          <a:lstStyle/>
          <a:p>
            <a:pPr>
              <a:defRPr/>
            </a:pPr>
            <a:endParaRPr lang="en-US"/>
          </a:p>
        </c:txPr>
        <c:crossAx val="299788288"/>
        <c:crosses val="autoZero"/>
        <c:auto val="1"/>
        <c:lblAlgn val="ctr"/>
        <c:lblOffset val="100"/>
        <c:tickLblSkip val="1"/>
        <c:tickMarkSkip val="1"/>
        <c:noMultiLvlLbl val="0"/>
      </c:catAx>
      <c:valAx>
        <c:axId val="299788288"/>
        <c:scaling>
          <c:orientation val="minMax"/>
          <c:max val="28000"/>
        </c:scaling>
        <c:delete val="1"/>
        <c:axPos val="t"/>
        <c:numFmt formatCode="#,##0.0" sourceLinked="1"/>
        <c:majorTickMark val="out"/>
        <c:minorTickMark val="none"/>
        <c:tickLblPos val="none"/>
        <c:crossAx val="299787728"/>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44486084656938008"/>
          <c:y val="0"/>
          <c:w val="0.55496460357933852"/>
          <c:h val="1"/>
        </c:manualLayout>
      </c:layout>
      <c:barChart>
        <c:barDir val="bar"/>
        <c:grouping val="clustered"/>
        <c:varyColors val="0"/>
        <c:ser>
          <c:idx val="0"/>
          <c:order val="0"/>
          <c:spPr>
            <a:solidFill>
              <a:schemeClr val="accent2"/>
            </a:solidFill>
            <a:effectLst/>
            <a:scene3d>
              <a:camera prst="orthographicFront"/>
              <a:lightRig rig="threePt" dir="t"/>
            </a:scene3d>
            <a:sp3d/>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Sheet1!$A$12:$A$22</c:f>
              <c:strCache>
                <c:ptCount val="11"/>
                <c:pt idx="0">
                  <c:v>Installation, maintenance, and repair</c:v>
                </c:pt>
                <c:pt idx="1">
                  <c:v>Building and grounds cleaning and maintenance</c:v>
                </c:pt>
                <c:pt idx="2">
                  <c:v>Computer and mathematical </c:v>
                </c:pt>
                <c:pt idx="3">
                  <c:v>Healthcare support </c:v>
                </c:pt>
                <c:pt idx="4">
                  <c:v>Protective service </c:v>
                </c:pt>
                <c:pt idx="5">
                  <c:v>Arts, design, entertainment, sports, and media </c:v>
                </c:pt>
                <c:pt idx="6">
                  <c:v>Architecture and engineering </c:v>
                </c:pt>
                <c:pt idx="7">
                  <c:v>Community and social service </c:v>
                </c:pt>
                <c:pt idx="8">
                  <c:v>Life, physical, and social science </c:v>
                </c:pt>
                <c:pt idx="9">
                  <c:v>Legal </c:v>
                </c:pt>
                <c:pt idx="10">
                  <c:v>Farming, fishing, and forestry </c:v>
                </c:pt>
              </c:strCache>
            </c:strRef>
          </c:cat>
          <c:val>
            <c:numRef>
              <c:f>Sheet1!$B$12:$B$22</c:f>
              <c:numCache>
                <c:formatCode>#,##0.0</c:formatCode>
                <c:ptCount val="11"/>
                <c:pt idx="0">
                  <c:v>5905.4</c:v>
                </c:pt>
                <c:pt idx="1">
                  <c:v>5654.1</c:v>
                </c:pt>
                <c:pt idx="2">
                  <c:v>4419</c:v>
                </c:pt>
                <c:pt idx="3">
                  <c:v>4315.6000000000004</c:v>
                </c:pt>
                <c:pt idx="4">
                  <c:v>3505.6</c:v>
                </c:pt>
                <c:pt idx="5">
                  <c:v>2772.9</c:v>
                </c:pt>
                <c:pt idx="6">
                  <c:v>2601</c:v>
                </c:pt>
                <c:pt idx="7">
                  <c:v>2570.6999999999998</c:v>
                </c:pt>
                <c:pt idx="8">
                  <c:v>1299.5</c:v>
                </c:pt>
                <c:pt idx="9">
                  <c:v>1283.3</c:v>
                </c:pt>
                <c:pt idx="10">
                  <c:v>1060.0999999999999</c:v>
                </c:pt>
              </c:numCache>
            </c:numRef>
          </c:val>
        </c:ser>
        <c:dLbls>
          <c:showLegendKey val="0"/>
          <c:showVal val="1"/>
          <c:showCatName val="0"/>
          <c:showSerName val="0"/>
          <c:showPercent val="0"/>
          <c:showBubbleSize val="0"/>
        </c:dLbls>
        <c:gapWidth val="50"/>
        <c:axId val="299790528"/>
        <c:axId val="301078816"/>
      </c:barChart>
      <c:catAx>
        <c:axId val="299790528"/>
        <c:scaling>
          <c:orientation val="maxMin"/>
        </c:scaling>
        <c:delete val="0"/>
        <c:axPos val="l"/>
        <c:numFmt formatCode="General" sourceLinked="1"/>
        <c:majorTickMark val="none"/>
        <c:minorTickMark val="none"/>
        <c:tickLblPos val="nextTo"/>
        <c:txPr>
          <a:bodyPr rot="0" vert="horz"/>
          <a:lstStyle/>
          <a:p>
            <a:pPr>
              <a:defRPr/>
            </a:pPr>
            <a:endParaRPr lang="en-US"/>
          </a:p>
        </c:txPr>
        <c:crossAx val="301078816"/>
        <c:crosses val="autoZero"/>
        <c:auto val="1"/>
        <c:lblAlgn val="ctr"/>
        <c:lblOffset val="100"/>
        <c:tickLblSkip val="1"/>
        <c:tickMarkSkip val="1"/>
        <c:noMultiLvlLbl val="0"/>
      </c:catAx>
      <c:valAx>
        <c:axId val="301078816"/>
        <c:scaling>
          <c:orientation val="minMax"/>
          <c:max val="28000"/>
        </c:scaling>
        <c:delete val="1"/>
        <c:axPos val="t"/>
        <c:numFmt formatCode="#,##0.0" sourceLinked="1"/>
        <c:majorTickMark val="out"/>
        <c:minorTickMark val="none"/>
        <c:tickLblPos val="none"/>
        <c:crossAx val="299790528"/>
        <c:crosses val="autoZero"/>
        <c:crossBetween val="between"/>
      </c:valAx>
    </c:plotArea>
    <c:plotVisOnly val="1"/>
    <c:dispBlanksAs val="gap"/>
    <c:showDLblsOverMax val="0"/>
  </c:chart>
  <c:txPr>
    <a:bodyPr/>
    <a:lstStyle/>
    <a:p>
      <a:pPr>
        <a:defRPr sz="14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2515582372043556"/>
          <c:y val="0"/>
          <c:w val="0.67484417627956439"/>
          <c:h val="1"/>
        </c:manualLayout>
      </c:layout>
      <c:barChart>
        <c:barDir val="bar"/>
        <c:grouping val="clustered"/>
        <c:varyColors val="0"/>
        <c:ser>
          <c:idx val="0"/>
          <c:order val="0"/>
          <c:spPr>
            <a:solidFill>
              <a:schemeClr val="accent1"/>
            </a:solidFill>
            <a:effectLst/>
            <a:scene3d>
              <a:camera prst="orthographicFront"/>
              <a:lightRig rig="threePt" dir="t"/>
            </a:scene3d>
            <a:sp3d/>
          </c:spPr>
          <c:invertIfNegative val="0"/>
          <c:dLbls>
            <c:numFmt formatCode="0.0%" sourceLinked="0"/>
            <c:spPr>
              <a:noFill/>
              <a:ln>
                <a:noFill/>
              </a:ln>
              <a:effectLst/>
            </c:spPr>
            <c:txPr>
              <a:bodyPr/>
              <a:lstStyle/>
              <a:p>
                <a:pPr>
                  <a:defRPr sz="1200">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Sheet1!$A$1:$A$11</c:f>
              <c:strCache>
                <c:ptCount val="11"/>
                <c:pt idx="0">
                  <c:v>Healthcare support </c:v>
                </c:pt>
                <c:pt idx="1">
                  <c:v>Personal care and service occupations</c:v>
                </c:pt>
                <c:pt idx="2">
                  <c:v>Healthcare practitioners and technical </c:v>
                </c:pt>
                <c:pt idx="3">
                  <c:v>Computer and mathematical </c:v>
                </c:pt>
                <c:pt idx="4">
                  <c:v>Community and social service occupations</c:v>
                </c:pt>
                <c:pt idx="5">
                  <c:v>Construction and extraction </c:v>
                </c:pt>
                <c:pt idx="6">
                  <c:v>Legal </c:v>
                </c:pt>
                <c:pt idx="7">
                  <c:v>Life, physical, and social science </c:v>
                </c:pt>
                <c:pt idx="8">
                  <c:v>Food preparation and serving related </c:v>
                </c:pt>
                <c:pt idx="9">
                  <c:v>Education, training, and library </c:v>
                </c:pt>
                <c:pt idx="10">
                  <c:v>Business and financial operations </c:v>
                </c:pt>
              </c:strCache>
            </c:strRef>
          </c:cat>
          <c:val>
            <c:numRef>
              <c:f>Sheet1!$B$1:$B$11</c:f>
              <c:numCache>
                <c:formatCode>0.0000</c:formatCode>
                <c:ptCount val="11"/>
                <c:pt idx="0">
                  <c:v>0.23200000000000001</c:v>
                </c:pt>
                <c:pt idx="1">
                  <c:v>0.182</c:v>
                </c:pt>
                <c:pt idx="2">
                  <c:v>0.152</c:v>
                </c:pt>
                <c:pt idx="3">
                  <c:v>0.13500000000000001</c:v>
                </c:pt>
                <c:pt idx="4">
                  <c:v>0.13500000000000001</c:v>
                </c:pt>
                <c:pt idx="5">
                  <c:v>0.111</c:v>
                </c:pt>
                <c:pt idx="6">
                  <c:v>9.8000000000000004E-2</c:v>
                </c:pt>
                <c:pt idx="7">
                  <c:v>9.5000000000000001E-2</c:v>
                </c:pt>
                <c:pt idx="8">
                  <c:v>9.2999999999999999E-2</c:v>
                </c:pt>
                <c:pt idx="9">
                  <c:v>9.2999999999999999E-2</c:v>
                </c:pt>
                <c:pt idx="10">
                  <c:v>9.2999999999999999E-2</c:v>
                </c:pt>
              </c:numCache>
            </c:numRef>
          </c:val>
        </c:ser>
        <c:dLbls>
          <c:showLegendKey val="0"/>
          <c:showVal val="1"/>
          <c:showCatName val="0"/>
          <c:showSerName val="0"/>
          <c:showPercent val="0"/>
          <c:showBubbleSize val="0"/>
        </c:dLbls>
        <c:gapWidth val="50"/>
        <c:axId val="301081056"/>
        <c:axId val="301081616"/>
      </c:barChart>
      <c:catAx>
        <c:axId val="301081056"/>
        <c:scaling>
          <c:orientation val="maxMin"/>
        </c:scaling>
        <c:delete val="0"/>
        <c:axPos val="l"/>
        <c:numFmt formatCode="General" sourceLinked="1"/>
        <c:majorTickMark val="none"/>
        <c:minorTickMark val="none"/>
        <c:tickLblPos val="low"/>
        <c:txPr>
          <a:bodyPr rot="0" vert="horz"/>
          <a:lstStyle/>
          <a:p>
            <a:pPr>
              <a:defRPr sz="1400"/>
            </a:pPr>
            <a:endParaRPr lang="en-US"/>
          </a:p>
        </c:txPr>
        <c:crossAx val="301081616"/>
        <c:crosses val="autoZero"/>
        <c:auto val="0"/>
        <c:lblAlgn val="ctr"/>
        <c:lblOffset val="0"/>
        <c:tickLblSkip val="1"/>
        <c:tickMarkSkip val="1"/>
        <c:noMultiLvlLbl val="0"/>
      </c:catAx>
      <c:valAx>
        <c:axId val="301081616"/>
        <c:scaling>
          <c:orientation val="minMax"/>
          <c:max val="0.42000000000000032"/>
          <c:min val="-2.5000000000000012E-2"/>
        </c:scaling>
        <c:delete val="1"/>
        <c:axPos val="t"/>
        <c:numFmt formatCode="0.0000" sourceLinked="1"/>
        <c:majorTickMark val="out"/>
        <c:minorTickMark val="none"/>
        <c:tickLblPos val="none"/>
        <c:crossAx val="301081056"/>
        <c:crosses val="autoZero"/>
        <c:crossBetween val="between"/>
        <c:majorUnit val="0.05"/>
        <c:minorUnit val="1.0000000000000005E-2"/>
      </c:valAx>
    </c:plotArea>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195441562451752"/>
          <c:y val="3.4241245136186774E-2"/>
          <c:w val="0.53265342751273737"/>
          <c:h val="0.93151750972762648"/>
        </c:manualLayout>
      </c:layout>
      <c:barChart>
        <c:barDir val="bar"/>
        <c:grouping val="clustered"/>
        <c:varyColors val="0"/>
        <c:ser>
          <c:idx val="0"/>
          <c:order val="0"/>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'[Chart in Microsoft PowerPoint]Sheet1'!$A$12:$A$22</c:f>
              <c:strCache>
                <c:ptCount val="11"/>
                <c:pt idx="0">
                  <c:v>Management </c:v>
                </c:pt>
                <c:pt idx="1">
                  <c:v>Building and grounds cleaning and maintenance </c:v>
                </c:pt>
                <c:pt idx="2">
                  <c:v>Architecture and engineering </c:v>
                </c:pt>
                <c:pt idx="3">
                  <c:v>Installation, maintenance, and repair </c:v>
                </c:pt>
                <c:pt idx="4">
                  <c:v>Transportation and material moving </c:v>
                </c:pt>
                <c:pt idx="5">
                  <c:v>Arts, design, entertainment, sports, and media </c:v>
                </c:pt>
                <c:pt idx="6">
                  <c:v>Protective service </c:v>
                </c:pt>
                <c:pt idx="7">
                  <c:v>Sales and related </c:v>
                </c:pt>
                <c:pt idx="8">
                  <c:v>Office and administrative support </c:v>
                </c:pt>
                <c:pt idx="9">
                  <c:v>Farming, fishing, and forestry </c:v>
                </c:pt>
                <c:pt idx="10">
                  <c:v>Production </c:v>
                </c:pt>
              </c:strCache>
            </c:strRef>
          </c:cat>
          <c:val>
            <c:numRef>
              <c:f>'[Chart in Microsoft PowerPoint]Sheet1'!$B$12:$B$22</c:f>
              <c:numCache>
                <c:formatCode>0.0000</c:formatCode>
                <c:ptCount val="11"/>
                <c:pt idx="0">
                  <c:v>9.1999999999999998E-2</c:v>
                </c:pt>
                <c:pt idx="1">
                  <c:v>8.6999999999999994E-2</c:v>
                </c:pt>
                <c:pt idx="2">
                  <c:v>7.3999999999999996E-2</c:v>
                </c:pt>
                <c:pt idx="3">
                  <c:v>6.7000000000000004E-2</c:v>
                </c:pt>
                <c:pt idx="4">
                  <c:v>6.3E-2</c:v>
                </c:pt>
                <c:pt idx="5">
                  <c:v>6.3E-2</c:v>
                </c:pt>
                <c:pt idx="6">
                  <c:v>4.4999999999999998E-2</c:v>
                </c:pt>
                <c:pt idx="7">
                  <c:v>3.2000000000000001E-2</c:v>
                </c:pt>
                <c:pt idx="8">
                  <c:v>6.0000000000000001E-3</c:v>
                </c:pt>
                <c:pt idx="9">
                  <c:v>0</c:v>
                </c:pt>
                <c:pt idx="10">
                  <c:v>-4.1000000000000002E-2</c:v>
                </c:pt>
              </c:numCache>
            </c:numRef>
          </c:val>
        </c:ser>
        <c:dLbls>
          <c:showLegendKey val="0"/>
          <c:showVal val="0"/>
          <c:showCatName val="0"/>
          <c:showSerName val="0"/>
          <c:showPercent val="0"/>
          <c:showBubbleSize val="0"/>
        </c:dLbls>
        <c:gapWidth val="50"/>
        <c:axId val="288106624"/>
        <c:axId val="288107184"/>
      </c:barChart>
      <c:catAx>
        <c:axId val="288106624"/>
        <c:scaling>
          <c:orientation val="maxMin"/>
        </c:scaling>
        <c:delete val="0"/>
        <c:axPos val="l"/>
        <c:numFmt formatCode="General" sourceLinked="1"/>
        <c:majorTickMark val="none"/>
        <c:minorTickMark val="none"/>
        <c:tickLblPos val="low"/>
        <c:spPr>
          <a:noFill/>
          <a:ln w="9525" cap="flat" cmpd="sng" algn="ctr">
            <a:solidFill>
              <a:schemeClr val="accent1"/>
            </a:solidFill>
            <a:round/>
          </a:ln>
          <a:effectLst/>
        </c:spPr>
        <c:txPr>
          <a:bodyPr rot="-60000000" spcFirstLastPara="1" vertOverflow="ellipsis" vert="horz" wrap="square" anchor="ctr" anchorCtr="1"/>
          <a:lstStyle/>
          <a:p>
            <a:pPr>
              <a:defRPr sz="1400" b="0" i="0" u="none" strike="noStrike" kern="1200" baseline="0">
                <a:solidFill>
                  <a:schemeClr val="accent1"/>
                </a:solidFill>
                <a:latin typeface="+mn-lt"/>
                <a:ea typeface="+mn-ea"/>
                <a:cs typeface="+mn-cs"/>
              </a:defRPr>
            </a:pPr>
            <a:endParaRPr lang="en-US"/>
          </a:p>
        </c:txPr>
        <c:crossAx val="288107184"/>
        <c:crosses val="autoZero"/>
        <c:auto val="1"/>
        <c:lblAlgn val="ctr"/>
        <c:lblOffset val="100"/>
        <c:noMultiLvlLbl val="0"/>
      </c:catAx>
      <c:valAx>
        <c:axId val="288107184"/>
        <c:scaling>
          <c:orientation val="minMax"/>
        </c:scaling>
        <c:delete val="1"/>
        <c:axPos val="t"/>
        <c:numFmt formatCode="0.0000" sourceLinked="1"/>
        <c:majorTickMark val="none"/>
        <c:minorTickMark val="none"/>
        <c:tickLblPos val="nextTo"/>
        <c:crossAx val="288106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41912758460405802"/>
          <c:y val="0"/>
          <c:w val="0.54079389147164192"/>
          <c:h val="1"/>
        </c:manualLayout>
      </c:layout>
      <c:barChart>
        <c:barDir val="bar"/>
        <c:grouping val="clustered"/>
        <c:varyColors val="0"/>
        <c:ser>
          <c:idx val="0"/>
          <c:order val="0"/>
          <c:spPr>
            <a:solidFill>
              <a:schemeClr val="accent2"/>
            </a:solidFill>
            <a:effectLst/>
            <a:scene3d>
              <a:camera prst="orthographicFront"/>
              <a:lightRig rig="threePt" dir="t"/>
            </a:scene3d>
            <a:sp3d/>
          </c:spPr>
          <c:invertIfNegative val="0"/>
          <c:dLbls>
            <c:numFmt formatCode="#,##0.0" sourceLinked="0"/>
            <c:spPr>
              <a:noFill/>
              <a:ln>
                <a:noFill/>
              </a:ln>
              <a:effectLst/>
            </c:spPr>
            <c:txPr>
              <a:bodyPr wrap="square" lIns="38100" tIns="19050" rIns="38100" bIns="19050" anchor="ctr">
                <a:spAutoFit/>
              </a:bodyPr>
              <a:lstStyle/>
              <a:p>
                <a:pPr>
                  <a:defRPr>
                    <a:solidFill>
                      <a:schemeClr val="accent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Sheet1!$A$1:$A$11</c:f>
              <c:strCache>
                <c:ptCount val="11"/>
                <c:pt idx="0">
                  <c:v>Healthcare practitioners and technical </c:v>
                </c:pt>
                <c:pt idx="1">
                  <c:v>Food preparation and serving related </c:v>
                </c:pt>
                <c:pt idx="2">
                  <c:v>Personal care and service </c:v>
                </c:pt>
                <c:pt idx="3">
                  <c:v>Healthcare support </c:v>
                </c:pt>
                <c:pt idx="4">
                  <c:v>Management </c:v>
                </c:pt>
                <c:pt idx="5">
                  <c:v>Education, training, and library </c:v>
                </c:pt>
                <c:pt idx="6">
                  <c:v>Construction and extraction </c:v>
                </c:pt>
                <c:pt idx="7">
                  <c:v>Business and financial operations </c:v>
                </c:pt>
                <c:pt idx="8">
                  <c:v>Transportation and material moving </c:v>
                </c:pt>
                <c:pt idx="9">
                  <c:v>Computer and mathematical </c:v>
                </c:pt>
                <c:pt idx="10">
                  <c:v>Sales and related </c:v>
                </c:pt>
              </c:strCache>
            </c:strRef>
          </c:cat>
          <c:val>
            <c:numRef>
              <c:f>Sheet1!$B$1:$B$11</c:f>
              <c:numCache>
                <c:formatCode>#,##0.0</c:formatCode>
                <c:ptCount val="11"/>
                <c:pt idx="0">
                  <c:v>1330.9</c:v>
                </c:pt>
                <c:pt idx="1">
                  <c:v>1232.2</c:v>
                </c:pt>
                <c:pt idx="2">
                  <c:v>1169.2</c:v>
                </c:pt>
                <c:pt idx="3">
                  <c:v>999.9</c:v>
                </c:pt>
                <c:pt idx="4">
                  <c:v>878.3</c:v>
                </c:pt>
                <c:pt idx="5">
                  <c:v>876.8</c:v>
                </c:pt>
                <c:pt idx="6">
                  <c:v>758.4</c:v>
                </c:pt>
                <c:pt idx="7">
                  <c:v>750.4</c:v>
                </c:pt>
                <c:pt idx="8">
                  <c:v>643.9</c:v>
                </c:pt>
                <c:pt idx="9">
                  <c:v>596.29999999999995</c:v>
                </c:pt>
                <c:pt idx="10">
                  <c:v>507.4</c:v>
                </c:pt>
              </c:numCache>
            </c:numRef>
          </c:val>
        </c:ser>
        <c:dLbls>
          <c:showLegendKey val="0"/>
          <c:showVal val="1"/>
          <c:showCatName val="0"/>
          <c:showSerName val="0"/>
          <c:showPercent val="0"/>
          <c:showBubbleSize val="0"/>
        </c:dLbls>
        <c:gapWidth val="50"/>
        <c:axId val="301083856"/>
        <c:axId val="301084416"/>
      </c:barChart>
      <c:catAx>
        <c:axId val="301083856"/>
        <c:scaling>
          <c:orientation val="maxMin"/>
        </c:scaling>
        <c:delete val="0"/>
        <c:axPos val="l"/>
        <c:numFmt formatCode="General" sourceLinked="1"/>
        <c:majorTickMark val="none"/>
        <c:minorTickMark val="none"/>
        <c:tickLblPos val="low"/>
        <c:txPr>
          <a:bodyPr rot="0" vert="horz"/>
          <a:lstStyle/>
          <a:p>
            <a:pPr>
              <a:defRPr/>
            </a:pPr>
            <a:endParaRPr lang="en-US"/>
          </a:p>
        </c:txPr>
        <c:crossAx val="301084416"/>
        <c:crosses val="autoZero"/>
        <c:auto val="1"/>
        <c:lblAlgn val="ctr"/>
        <c:lblOffset val="100"/>
        <c:tickLblSkip val="1"/>
        <c:tickMarkSkip val="1"/>
        <c:noMultiLvlLbl val="0"/>
      </c:catAx>
      <c:valAx>
        <c:axId val="301084416"/>
        <c:scaling>
          <c:orientation val="minMax"/>
          <c:max val="2800"/>
          <c:min val="-20"/>
        </c:scaling>
        <c:delete val="1"/>
        <c:axPos val="t"/>
        <c:numFmt formatCode="#,##0.0" sourceLinked="1"/>
        <c:majorTickMark val="out"/>
        <c:minorTickMark val="none"/>
        <c:tickLblPos val="none"/>
        <c:crossAx val="301083856"/>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2"/>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'Table 1.1'!$A$17:$A$26</c:f>
              <c:strCache>
                <c:ptCount val="10"/>
                <c:pt idx="0">
                  <c:v>Installation, maintenance, and repair </c:v>
                </c:pt>
                <c:pt idx="1">
                  <c:v>Community and social service </c:v>
                </c:pt>
                <c:pt idx="2">
                  <c:v>Architecture and engineering </c:v>
                </c:pt>
                <c:pt idx="3">
                  <c:v>Arts, design, entertainment, sports, and media </c:v>
                </c:pt>
                <c:pt idx="4">
                  <c:v>Protective service </c:v>
                </c:pt>
                <c:pt idx="5">
                  <c:v>Office and administrative support </c:v>
                </c:pt>
                <c:pt idx="6">
                  <c:v>Legal </c:v>
                </c:pt>
                <c:pt idx="7">
                  <c:v>Life, physical, and social science </c:v>
                </c:pt>
                <c:pt idx="8">
                  <c:v>Farming, fishing, and forestry </c:v>
                </c:pt>
                <c:pt idx="9">
                  <c:v>Production </c:v>
                </c:pt>
              </c:strCache>
            </c:strRef>
          </c:cat>
          <c:val>
            <c:numRef>
              <c:f>'Table 1.1'!$E$17:$E$26</c:f>
              <c:numCache>
                <c:formatCode>0.0</c:formatCode>
                <c:ptCount val="10"/>
                <c:pt idx="0" formatCode="General">
                  <c:v>396.1</c:v>
                </c:pt>
                <c:pt idx="1">
                  <c:v>347.2</c:v>
                </c:pt>
                <c:pt idx="2">
                  <c:v>193.2</c:v>
                </c:pt>
                <c:pt idx="3">
                  <c:v>173.6</c:v>
                </c:pt>
                <c:pt idx="4">
                  <c:v>158.19999999999999</c:v>
                </c:pt>
                <c:pt idx="5">
                  <c:v>149.4</c:v>
                </c:pt>
                <c:pt idx="6">
                  <c:v>125.8</c:v>
                </c:pt>
                <c:pt idx="7">
                  <c:v>122.9</c:v>
                </c:pt>
                <c:pt idx="8">
                  <c:v>0.5</c:v>
                </c:pt>
                <c:pt idx="9" formatCode="General">
                  <c:v>-385.3</c:v>
                </c:pt>
              </c:numCache>
            </c:numRef>
          </c:val>
        </c:ser>
        <c:dLbls>
          <c:showLegendKey val="0"/>
          <c:showVal val="0"/>
          <c:showCatName val="0"/>
          <c:showSerName val="0"/>
          <c:showPercent val="0"/>
          <c:showBubbleSize val="0"/>
        </c:dLbls>
        <c:gapWidth val="50"/>
        <c:axId val="288109424"/>
        <c:axId val="288109984"/>
      </c:barChart>
      <c:catAx>
        <c:axId val="288109424"/>
        <c:scaling>
          <c:orientation val="maxMin"/>
        </c:scaling>
        <c:delete val="0"/>
        <c:axPos val="l"/>
        <c:numFmt formatCode="General" sourceLinked="1"/>
        <c:majorTickMark val="none"/>
        <c:minorTickMark val="none"/>
        <c:tickLblPos val="low"/>
        <c:spPr>
          <a:noFill/>
          <a:ln w="9525" cap="flat" cmpd="sng" algn="ctr">
            <a:solidFill>
              <a:schemeClr val="bg2">
                <a:lumMod val="50000"/>
              </a:schemeClr>
            </a:solidFill>
            <a:round/>
          </a:ln>
          <a:effectLst/>
        </c:spPr>
        <c:txPr>
          <a:bodyPr rot="-60000000" spcFirstLastPara="1" vertOverflow="ellipsis" vert="horz" wrap="square" anchor="ctr" anchorCtr="1"/>
          <a:lstStyle/>
          <a:p>
            <a:pPr>
              <a:defRPr sz="1400" b="0" i="0" u="none" strike="noStrike" kern="1200" baseline="0">
                <a:solidFill>
                  <a:schemeClr val="accent1"/>
                </a:solidFill>
                <a:latin typeface="+mn-lt"/>
                <a:ea typeface="+mn-ea"/>
                <a:cs typeface="+mn-cs"/>
              </a:defRPr>
            </a:pPr>
            <a:endParaRPr lang="en-US"/>
          </a:p>
        </c:txPr>
        <c:crossAx val="288109984"/>
        <c:crosses val="autoZero"/>
        <c:auto val="1"/>
        <c:lblAlgn val="ctr"/>
        <c:lblOffset val="100"/>
        <c:noMultiLvlLbl val="0"/>
      </c:catAx>
      <c:valAx>
        <c:axId val="288109984"/>
        <c:scaling>
          <c:orientation val="minMax"/>
        </c:scaling>
        <c:delete val="1"/>
        <c:axPos val="t"/>
        <c:numFmt formatCode="General" sourceLinked="1"/>
        <c:majorTickMark val="none"/>
        <c:minorTickMark val="none"/>
        <c:tickLblPos val="nextTo"/>
        <c:crossAx val="288109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504231363602917"/>
          <c:y val="8.9143707421875745E-2"/>
          <c:w val="0.63827188657492595"/>
          <c:h val="0.74028434217539174"/>
        </c:manualLayout>
      </c:layout>
      <c:barChart>
        <c:barDir val="bar"/>
        <c:grouping val="percentStacked"/>
        <c:varyColors val="0"/>
        <c:ser>
          <c:idx val="0"/>
          <c:order val="0"/>
          <c:tx>
            <c:strRef>
              <c:f>Sheet1!$B$1</c:f>
              <c:strCache>
                <c:ptCount val="1"/>
                <c:pt idx="0">
                  <c:v>Occupational Transfers</c:v>
                </c:pt>
              </c:strCache>
            </c:strRef>
          </c:tx>
          <c:spPr>
            <a:solidFill>
              <a:schemeClr val="accent2"/>
            </a:solidFill>
            <a:ln>
              <a:solidFill>
                <a:schemeClr val="bg1"/>
              </a:solidFill>
            </a:ln>
            <a:effectLst/>
          </c:spPr>
          <c:invertIfNegative val="0"/>
          <c:cat>
            <c:strRef>
              <c:f>Sheet1!$A$2</c:f>
              <c:strCache>
                <c:ptCount val="1"/>
                <c:pt idx="0">
                  <c:v>Total occupational openings for Registered Nurses</c:v>
                </c:pt>
              </c:strCache>
            </c:strRef>
          </c:cat>
          <c:val>
            <c:numRef>
              <c:f>Sheet1!$B$2</c:f>
              <c:numCache>
                <c:formatCode>_(* #,##0_);_(* \(#,##0\);_(* "-"??_);_(@_)</c:formatCode>
                <c:ptCount val="1"/>
                <c:pt idx="0">
                  <c:v>69000</c:v>
                </c:pt>
              </c:numCache>
            </c:numRef>
          </c:val>
        </c:ser>
        <c:ser>
          <c:idx val="1"/>
          <c:order val="1"/>
          <c:tx>
            <c:strRef>
              <c:f>Sheet1!$C$1</c:f>
              <c:strCache>
                <c:ptCount val="1"/>
                <c:pt idx="0">
                  <c:v>Labor Force Exits</c:v>
                </c:pt>
              </c:strCache>
            </c:strRef>
          </c:tx>
          <c:spPr>
            <a:pattFill prst="dkUpDiag">
              <a:fgClr>
                <a:schemeClr val="accent2"/>
              </a:fgClr>
              <a:bgClr>
                <a:schemeClr val="bg1"/>
              </a:bgClr>
            </a:pattFill>
            <a:ln>
              <a:noFill/>
            </a:ln>
            <a:effectLst/>
          </c:spPr>
          <c:invertIfNegative val="0"/>
          <c:dPt>
            <c:idx val="0"/>
            <c:invertIfNegative val="0"/>
            <c:bubble3D val="0"/>
            <c:spPr>
              <a:solidFill>
                <a:schemeClr val="accent2"/>
              </a:solidFill>
              <a:ln>
                <a:solidFill>
                  <a:schemeClr val="bg1"/>
                </a:solidFill>
              </a:ln>
              <a:effectLst/>
            </c:spPr>
          </c:dPt>
          <c:cat>
            <c:strRef>
              <c:f>Sheet1!$A$2</c:f>
              <c:strCache>
                <c:ptCount val="1"/>
                <c:pt idx="0">
                  <c:v>Total occupational openings for Registered Nurses</c:v>
                </c:pt>
              </c:strCache>
            </c:strRef>
          </c:cat>
          <c:val>
            <c:numRef>
              <c:f>Sheet1!$C$2</c:f>
              <c:numCache>
                <c:formatCode>_(* #,##0_);_(* \(#,##0\);_(* "-"??_);_(@_)</c:formatCode>
                <c:ptCount val="1"/>
                <c:pt idx="0">
                  <c:v>90900</c:v>
                </c:pt>
              </c:numCache>
            </c:numRef>
          </c:val>
        </c:ser>
        <c:ser>
          <c:idx val="2"/>
          <c:order val="2"/>
          <c:tx>
            <c:strRef>
              <c:f>Sheet1!$D$1</c:f>
              <c:strCache>
                <c:ptCount val="1"/>
                <c:pt idx="0">
                  <c:v>Growth</c:v>
                </c:pt>
              </c:strCache>
            </c:strRef>
          </c:tx>
          <c:spPr>
            <a:solidFill>
              <a:schemeClr val="accent5"/>
            </a:solidFill>
            <a:ln>
              <a:solidFill>
                <a:schemeClr val="bg1"/>
              </a:solidFill>
            </a:ln>
            <a:effectLst/>
          </c:spPr>
          <c:invertIfNegative val="0"/>
          <c:cat>
            <c:strRef>
              <c:f>Sheet1!$A$2</c:f>
              <c:strCache>
                <c:ptCount val="1"/>
                <c:pt idx="0">
                  <c:v>Total occupational openings for Registered Nurses</c:v>
                </c:pt>
              </c:strCache>
            </c:strRef>
          </c:cat>
          <c:val>
            <c:numRef>
              <c:f>Sheet1!$D$2</c:f>
              <c:numCache>
                <c:formatCode>_(* #,##0_);_(* \(#,##0\);_(* "-"??_);_(@_)</c:formatCode>
                <c:ptCount val="1"/>
                <c:pt idx="0">
                  <c:v>43700</c:v>
                </c:pt>
              </c:numCache>
            </c:numRef>
          </c:val>
        </c:ser>
        <c:dLbls>
          <c:showLegendKey val="0"/>
          <c:showVal val="0"/>
          <c:showCatName val="0"/>
          <c:showSerName val="0"/>
          <c:showPercent val="0"/>
          <c:showBubbleSize val="0"/>
        </c:dLbls>
        <c:gapWidth val="50"/>
        <c:overlap val="100"/>
        <c:axId val="301326688"/>
        <c:axId val="301322208"/>
      </c:barChart>
      <c:catAx>
        <c:axId val="301326688"/>
        <c:scaling>
          <c:orientation val="minMax"/>
        </c:scaling>
        <c:delete val="0"/>
        <c:axPos val="l"/>
        <c:numFmt formatCode="General" sourceLinked="1"/>
        <c:majorTickMark val="none"/>
        <c:minorTickMark val="none"/>
        <c:tickLblPos val="nextTo"/>
        <c:spPr>
          <a:noFill/>
          <a:ln w="9525" cap="flat" cmpd="sng" algn="ctr">
            <a:solidFill>
              <a:srgbClr val="192168"/>
            </a:solidFill>
            <a:round/>
          </a:ln>
          <a:effectLst/>
        </c:spPr>
        <c:txPr>
          <a:bodyPr rot="-60000000" spcFirstLastPara="1" vertOverflow="ellipsis" vert="horz" wrap="square" anchor="ctr" anchorCtr="1"/>
          <a:lstStyle/>
          <a:p>
            <a:pPr>
              <a:defRPr sz="1600" b="0" i="0" u="none" strike="noStrike" kern="1200" baseline="0">
                <a:solidFill>
                  <a:srgbClr val="192168"/>
                </a:solidFill>
                <a:latin typeface="+mn-lt"/>
                <a:ea typeface="+mn-ea"/>
                <a:cs typeface="+mn-cs"/>
              </a:defRPr>
            </a:pPr>
            <a:endParaRPr lang="en-US"/>
          </a:p>
        </c:txPr>
        <c:crossAx val="301322208"/>
        <c:crosses val="autoZero"/>
        <c:auto val="1"/>
        <c:lblAlgn val="ctr"/>
        <c:lblOffset val="100"/>
        <c:noMultiLvlLbl val="0"/>
      </c:catAx>
      <c:valAx>
        <c:axId val="301322208"/>
        <c:scaling>
          <c:orientation val="minMax"/>
        </c:scaling>
        <c:delete val="1"/>
        <c:axPos val="b"/>
        <c:numFmt formatCode="0%" sourceLinked="1"/>
        <c:majorTickMark val="none"/>
        <c:minorTickMark val="none"/>
        <c:tickLblPos val="nextTo"/>
        <c:crossAx val="301326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3346361286231507"/>
          <c:y val="2.1978071778099892E-2"/>
          <c:w val="0.66653625664066762"/>
          <c:h val="0.97802197802197965"/>
        </c:manualLayout>
      </c:layout>
      <c:barChart>
        <c:barDir val="bar"/>
        <c:grouping val="clustered"/>
        <c:varyColors val="0"/>
        <c:ser>
          <c:idx val="0"/>
          <c:order val="0"/>
          <c:spPr>
            <a:solidFill>
              <a:schemeClr val="accent1"/>
            </a:solidFill>
            <a:effectLst/>
            <a:scene3d>
              <a:camera prst="orthographicFront"/>
              <a:lightRig rig="threePt" dir="t"/>
            </a:scene3d>
            <a:sp3d/>
          </c:spPr>
          <c:invertIfNegative val="0"/>
          <c:dLbls>
            <c:dLbl>
              <c:idx val="0"/>
              <c:layout/>
              <c:tx>
                <c:rich>
                  <a:bodyPr/>
                  <a:lstStyle/>
                  <a:p>
                    <a:fld id="{27DE0C98-7ECF-4398-8E82-CF82B433D858}"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
              <c:layout/>
              <c:tx>
                <c:rich>
                  <a:bodyPr/>
                  <a:lstStyle/>
                  <a:p>
                    <a:pPr>
                      <a:defRPr b="1">
                        <a:solidFill>
                          <a:schemeClr val="bg1"/>
                        </a:solidFill>
                      </a:defRPr>
                    </a:pPr>
                    <a:fld id="{6C748819-84B7-46C1-BDB1-E771EBF4A978}" type="CELLRANGE">
                      <a:rPr lang="en-US" b="0">
                        <a:solidFill>
                          <a:schemeClr val="tx1"/>
                        </a:solidFill>
                      </a:rPr>
                      <a:pPr>
                        <a:defRPr b="1">
                          <a:solidFill>
                            <a:schemeClr val="bg1"/>
                          </a:solidFill>
                        </a:defRPr>
                      </a:pPr>
                      <a:t>[CELLRANGE]</a:t>
                    </a:fld>
                    <a:endParaRPr lang="en-US"/>
                  </a:p>
                </c:rich>
              </c:tx>
              <c:numFmt formatCode="0.0%" sourceLinked="0"/>
              <c:spPr/>
              <c:dLblPos val="outEnd"/>
              <c:showLegendKey val="0"/>
              <c:showVal val="0"/>
              <c:showCatName val="0"/>
              <c:showSerName val="0"/>
              <c:showPercent val="0"/>
              <c:showBubbleSize val="0"/>
              <c:extLst>
                <c:ext xmlns:c15="http://schemas.microsoft.com/office/drawing/2012/chart" uri="{CE6537A1-D6FC-4f65-9D91-7224C49458BB}">
                  <c15:layout/>
                  <c15:dlblFieldTable/>
                  <c15:showDataLabelsRange val="1"/>
                </c:ext>
              </c:extLst>
            </c:dLbl>
            <c:dLbl>
              <c:idx val="2"/>
              <c:layout/>
              <c:tx>
                <c:rich>
                  <a:bodyPr/>
                  <a:lstStyle/>
                  <a:p>
                    <a:fld id="{D58FF03C-7D87-47F0-963A-C408C1B82A58}"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tx>
                <c:rich>
                  <a:bodyPr/>
                  <a:lstStyle/>
                  <a:p>
                    <a:fld id="{C7C55FC4-0BFD-4C93-9F53-C0EE40A0F18E}"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4"/>
              <c:layout/>
              <c:tx>
                <c:rich>
                  <a:bodyPr/>
                  <a:lstStyle/>
                  <a:p>
                    <a:fld id="{8B581189-3DF8-497F-8C3A-CABC2EBB63AC}"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2E37F224-09CF-463F-9E3C-8CEF016B055F}"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tx>
                <c:rich>
                  <a:bodyPr/>
                  <a:lstStyle/>
                  <a:p>
                    <a:fld id="{1E1E07A3-C71A-4A4F-8331-73346B63976F}"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7"/>
              <c:layout/>
              <c:tx>
                <c:rich>
                  <a:bodyPr/>
                  <a:lstStyle/>
                  <a:p>
                    <a:fld id="{EB2CE72C-0E60-4282-8ECC-7A07687B6C6D}" type="CELLRANGE">
                      <a:rPr lang="en-US"/>
                      <a:pPr/>
                      <a:t>[CELLRANGE]</a:t>
                    </a:fld>
                    <a:endParaRPr lang="en-US"/>
                  </a:p>
                </c:rich>
              </c:tx>
              <c:dLblPos val="out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numFmt formatCode="0.0%" sourceLinked="0"/>
            <c:spPr>
              <a:noFill/>
              <a:ln>
                <a:noFill/>
              </a:ln>
              <a:effectLst/>
            </c:spPr>
            <c:txPr>
              <a:bodyPr/>
              <a:lstStyle/>
              <a:p>
                <a:pPr>
                  <a:defRPr>
                    <a:solidFill>
                      <a:srgbClr val="002060"/>
                    </a:solidFill>
                  </a:defRPr>
                </a:pPr>
                <a:endParaRPr lang="en-US"/>
              </a:p>
            </c:txPr>
            <c:dLblPos val="outEnd"/>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0"/>
              </c:ext>
            </c:extLst>
          </c:dLbls>
          <c:cat>
            <c:strRef>
              <c:f>Sheet1!$A$1:$A$8</c:f>
              <c:strCache>
                <c:ptCount val="8"/>
                <c:pt idx="0">
                  <c:v>Doctoral or professional degree</c:v>
                </c:pt>
                <c:pt idx="1">
                  <c:v>Master's degree</c:v>
                </c:pt>
                <c:pt idx="2">
                  <c:v>Bachelor's degree</c:v>
                </c:pt>
                <c:pt idx="3">
                  <c:v>Associate's degree</c:v>
                </c:pt>
                <c:pt idx="4">
                  <c:v>Postsecondary nondegree award</c:v>
                </c:pt>
                <c:pt idx="5">
                  <c:v>Some college, no degree</c:v>
                </c:pt>
                <c:pt idx="6">
                  <c:v>High school diploma or equivalent</c:v>
                </c:pt>
                <c:pt idx="7">
                  <c:v>No formal educational credential</c:v>
                </c:pt>
              </c:strCache>
            </c:strRef>
          </c:cat>
          <c:val>
            <c:numRef>
              <c:f>Sheet1!$B$1:$B$8</c:f>
              <c:numCache>
                <c:formatCode>0.0%</c:formatCode>
                <c:ptCount val="8"/>
                <c:pt idx="0">
                  <c:v>0.13400000000000001</c:v>
                </c:pt>
                <c:pt idx="1">
                  <c:v>0.158</c:v>
                </c:pt>
                <c:pt idx="2">
                  <c:v>0.1</c:v>
                </c:pt>
                <c:pt idx="3">
                  <c:v>0.109</c:v>
                </c:pt>
                <c:pt idx="4">
                  <c:v>0.108</c:v>
                </c:pt>
                <c:pt idx="5">
                  <c:v>4.2000000000000003E-2</c:v>
                </c:pt>
                <c:pt idx="6">
                  <c:v>5.1999999999999998E-2</c:v>
                </c:pt>
                <c:pt idx="7">
                  <c:v>6.4000000000000001E-2</c:v>
                </c:pt>
              </c:numCache>
            </c:numRef>
          </c:val>
          <c:extLst>
            <c:ext xmlns:c15="http://schemas.microsoft.com/office/drawing/2012/chart" uri="{02D57815-91ED-43cb-92C2-25804820EDAC}">
              <c15:datalabelsRange>
                <c15:f>Sheet1!$B$1:$B$8</c15:f>
                <c15:dlblRangeCache>
                  <c:ptCount val="8"/>
                  <c:pt idx="0">
                    <c:v>13.4%</c:v>
                  </c:pt>
                  <c:pt idx="1">
                    <c:v>15.8%</c:v>
                  </c:pt>
                  <c:pt idx="2">
                    <c:v>10.0%</c:v>
                  </c:pt>
                  <c:pt idx="3">
                    <c:v>10.9%</c:v>
                  </c:pt>
                  <c:pt idx="4">
                    <c:v>10.8%</c:v>
                  </c:pt>
                  <c:pt idx="5">
                    <c:v>4.2%</c:v>
                  </c:pt>
                  <c:pt idx="6">
                    <c:v>5.2%</c:v>
                  </c:pt>
                  <c:pt idx="7">
                    <c:v>6.4%</c:v>
                  </c:pt>
                </c15:dlblRangeCache>
              </c15:datalabelsRange>
            </c:ext>
          </c:extLst>
        </c:ser>
        <c:dLbls>
          <c:showLegendKey val="0"/>
          <c:showVal val="1"/>
          <c:showCatName val="0"/>
          <c:showSerName val="0"/>
          <c:showPercent val="0"/>
          <c:showBubbleSize val="0"/>
        </c:dLbls>
        <c:gapWidth val="50"/>
        <c:axId val="301335088"/>
        <c:axId val="301335648"/>
      </c:barChart>
      <c:catAx>
        <c:axId val="301335088"/>
        <c:scaling>
          <c:orientation val="maxMin"/>
        </c:scaling>
        <c:delete val="0"/>
        <c:axPos val="l"/>
        <c:numFmt formatCode="General" sourceLinked="1"/>
        <c:majorTickMark val="none"/>
        <c:minorTickMark val="none"/>
        <c:tickLblPos val="nextTo"/>
        <c:txPr>
          <a:bodyPr rot="0" vert="horz"/>
          <a:lstStyle/>
          <a:p>
            <a:pPr>
              <a:defRPr sz="1400" b="0"/>
            </a:pPr>
            <a:endParaRPr lang="en-US"/>
          </a:p>
        </c:txPr>
        <c:crossAx val="301335648"/>
        <c:crosses val="autoZero"/>
        <c:auto val="1"/>
        <c:lblAlgn val="ctr"/>
        <c:lblOffset val="100"/>
        <c:tickLblSkip val="1"/>
        <c:tickMarkSkip val="1"/>
        <c:noMultiLvlLbl val="0"/>
      </c:catAx>
      <c:valAx>
        <c:axId val="301335648"/>
        <c:scaling>
          <c:orientation val="minMax"/>
          <c:max val="0.25"/>
        </c:scaling>
        <c:delete val="1"/>
        <c:axPos val="t"/>
        <c:numFmt formatCode="0.0%" sourceLinked="1"/>
        <c:majorTickMark val="out"/>
        <c:minorTickMark val="none"/>
        <c:tickLblPos val="none"/>
        <c:crossAx val="301335088"/>
        <c:crosses val="autoZero"/>
        <c:crossBetween val="between"/>
        <c:minorUnit val="1.0000000000000005E-2"/>
      </c:valAx>
    </c:plotArea>
    <c:plotVisOnly val="1"/>
    <c:dispBlanksAs val="gap"/>
    <c:showDLblsOverMax val="0"/>
  </c:chart>
  <c:txPr>
    <a:bodyPr/>
    <a:lstStyle/>
    <a:p>
      <a:pPr>
        <a:defRPr sz="14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46194225721785"/>
          <c:y val="3.3878246867414072E-2"/>
          <c:w val="0.41234809358507607"/>
          <c:h val="0.93224350626517183"/>
        </c:manualLayout>
      </c:layout>
      <c:barChart>
        <c:barDir val="bar"/>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'[Chart in Microsoft PowerPoint]Sheet1'!$A$1:$A$10</c:f>
              <c:strCache>
                <c:ptCount val="10"/>
                <c:pt idx="0">
                  <c:v>Personal care aides</c:v>
                </c:pt>
                <c:pt idx="1">
                  <c:v>Home health aides</c:v>
                </c:pt>
                <c:pt idx="2">
                  <c:v>Customer service representatives</c:v>
                </c:pt>
                <c:pt idx="3">
                  <c:v>Medical secretaries</c:v>
                </c:pt>
                <c:pt idx="4">
                  <c:v>Maintenance and repair workers, general</c:v>
                </c:pt>
                <c:pt idx="5">
                  <c:v>Stock clerks and order fillers</c:v>
                </c:pt>
                <c:pt idx="6">
                  <c:v>Receptionists and information clerks</c:v>
                </c:pt>
                <c:pt idx="7">
                  <c:v>Sales representatives, services, all other</c:v>
                </c:pt>
                <c:pt idx="8">
                  <c:v>First-line supervisors of food preparation and serving workers</c:v>
                </c:pt>
                <c:pt idx="9">
                  <c:v>Carpenters</c:v>
                </c:pt>
              </c:strCache>
            </c:strRef>
          </c:cat>
          <c:val>
            <c:numRef>
              <c:f>'[Chart in Microsoft PowerPoint]Sheet1'!$B$1:$B$10</c:f>
              <c:numCache>
                <c:formatCode>0.0</c:formatCode>
                <c:ptCount val="10"/>
                <c:pt idx="0">
                  <c:v>754</c:v>
                </c:pt>
                <c:pt idx="1">
                  <c:v>425.6</c:v>
                </c:pt>
                <c:pt idx="2">
                  <c:v>136</c:v>
                </c:pt>
                <c:pt idx="3">
                  <c:v>129.1</c:v>
                </c:pt>
                <c:pt idx="4">
                  <c:v>112.7</c:v>
                </c:pt>
                <c:pt idx="5">
                  <c:v>101.3</c:v>
                </c:pt>
                <c:pt idx="6">
                  <c:v>95.7</c:v>
                </c:pt>
                <c:pt idx="7">
                  <c:v>94.2</c:v>
                </c:pt>
                <c:pt idx="8">
                  <c:v>87.5</c:v>
                </c:pt>
                <c:pt idx="9">
                  <c:v>87</c:v>
                </c:pt>
              </c:numCache>
            </c:numRef>
          </c:val>
        </c:ser>
        <c:dLbls>
          <c:showLegendKey val="0"/>
          <c:showVal val="0"/>
          <c:showCatName val="0"/>
          <c:showSerName val="0"/>
          <c:showPercent val="0"/>
          <c:showBubbleSize val="0"/>
        </c:dLbls>
        <c:gapWidth val="45"/>
        <c:axId val="291150496"/>
        <c:axId val="291151056"/>
      </c:barChart>
      <c:catAx>
        <c:axId val="291150496"/>
        <c:scaling>
          <c:orientation val="maxMin"/>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291151056"/>
        <c:crosses val="autoZero"/>
        <c:auto val="1"/>
        <c:lblAlgn val="ctr"/>
        <c:lblOffset val="100"/>
        <c:noMultiLvlLbl val="0"/>
      </c:catAx>
      <c:valAx>
        <c:axId val="291151056"/>
        <c:scaling>
          <c:orientation val="minMax"/>
        </c:scaling>
        <c:delete val="1"/>
        <c:axPos val="t"/>
        <c:numFmt formatCode="0.0" sourceLinked="1"/>
        <c:majorTickMark val="none"/>
        <c:minorTickMark val="none"/>
        <c:tickLblPos val="nextTo"/>
        <c:crossAx val="291150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6.6558109464258136E-2"/>
          <c:y val="0.15432801250038297"/>
          <c:w val="0.93308923836367696"/>
          <c:h val="0.74748172431753424"/>
        </c:manualLayout>
      </c:layout>
      <c:lineChart>
        <c:grouping val="standard"/>
        <c:varyColors val="0"/>
        <c:ser>
          <c:idx val="0"/>
          <c:order val="0"/>
          <c:tx>
            <c:strRef>
              <c:f>Sheet1!$A$2</c:f>
              <c:strCache>
                <c:ptCount val="1"/>
                <c:pt idx="0">
                  <c:v>Men</c:v>
                </c:pt>
              </c:strCache>
            </c:strRef>
          </c:tx>
          <c:spPr>
            <a:ln w="25400"/>
            <a:effectLst/>
          </c:spPr>
          <c:marker>
            <c:symbol val="diamond"/>
            <c:size val="10"/>
            <c:spPr>
              <a:effectLst/>
            </c:spPr>
          </c:marker>
          <c:dPt>
            <c:idx val="5"/>
            <c:bubble3D val="0"/>
            <c:spPr>
              <a:ln w="25400">
                <a:prstDash val="sysDash"/>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spPr>
              <a:noFill/>
              <a:ln>
                <a:noFill/>
              </a:ln>
              <a:effectLst/>
            </c:spPr>
            <c:txPr>
              <a:bodyPr/>
              <a:lstStyle/>
              <a:p>
                <a:pPr>
                  <a:defRPr sz="1800"/>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1976</c:v>
                </c:pt>
                <c:pt idx="1">
                  <c:v>1986</c:v>
                </c:pt>
                <c:pt idx="2">
                  <c:v>1996</c:v>
                </c:pt>
                <c:pt idx="3">
                  <c:v>2006</c:v>
                </c:pt>
                <c:pt idx="4">
                  <c:v>2016</c:v>
                </c:pt>
                <c:pt idx="5">
                  <c:v>Projected 2026</c:v>
                </c:pt>
              </c:strCache>
            </c:strRef>
          </c:cat>
          <c:val>
            <c:numRef>
              <c:f>Sheet1!$B$2:$G$2</c:f>
              <c:numCache>
                <c:formatCode>General</c:formatCode>
                <c:ptCount val="6"/>
                <c:pt idx="0" formatCode="0.0">
                  <c:v>77.5</c:v>
                </c:pt>
                <c:pt idx="1">
                  <c:v>76.3</c:v>
                </c:pt>
                <c:pt idx="2">
                  <c:v>74.900000000000006</c:v>
                </c:pt>
                <c:pt idx="3">
                  <c:v>73.5</c:v>
                </c:pt>
                <c:pt idx="4">
                  <c:v>69.2</c:v>
                </c:pt>
                <c:pt idx="5">
                  <c:v>66.2</c:v>
                </c:pt>
              </c:numCache>
            </c:numRef>
          </c:val>
          <c:smooth val="1"/>
        </c:ser>
        <c:ser>
          <c:idx val="1"/>
          <c:order val="1"/>
          <c:tx>
            <c:strRef>
              <c:f>Sheet1!$A$3</c:f>
              <c:strCache>
                <c:ptCount val="1"/>
                <c:pt idx="0">
                  <c:v>Total</c:v>
                </c:pt>
              </c:strCache>
            </c:strRef>
          </c:tx>
          <c:spPr>
            <a:ln w="25400"/>
            <a:effectLst/>
          </c:spPr>
          <c:marker>
            <c:symbol val="square"/>
            <c:size val="10"/>
            <c:spPr>
              <a:effectLst/>
              <a:scene3d>
                <a:camera prst="orthographicFront"/>
                <a:lightRig rig="threePt" dir="t">
                  <a:rot lat="0" lon="0" rev="1200000"/>
                </a:lightRig>
              </a:scene3d>
              <a:sp3d/>
            </c:spPr>
          </c:marker>
          <c:dPt>
            <c:idx val="5"/>
            <c:bubble3D val="0"/>
            <c:spPr>
              <a:ln w="25400">
                <a:prstDash val="sysDash"/>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layout>
                <c:manualLayout>
                  <c:x val="1.2871506870464722E-3"/>
                  <c:y val="1.018045896013971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3.9089129060912872E-2"/>
                  <c:y val="5.0891674154073176E-2"/>
                </c:manualLayout>
              </c:layout>
              <c:tx>
                <c:rich>
                  <a:bodyPr/>
                  <a:lstStyle/>
                  <a:p>
                    <a:r>
                      <a:rPr lang="en-US" dirty="0" smtClean="0"/>
                      <a:t>61.0</a:t>
                    </a:r>
                    <a:endParaRPr lang="en-US" dirty="0"/>
                  </a:p>
                </c:rich>
              </c:tx>
              <c:dLblPos val="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800">
                    <a:effectLst>
                      <a:glow rad="190500">
                        <a:schemeClr val="bg1"/>
                      </a:glow>
                    </a:effectLst>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1976</c:v>
                </c:pt>
                <c:pt idx="1">
                  <c:v>1986</c:v>
                </c:pt>
                <c:pt idx="2">
                  <c:v>1996</c:v>
                </c:pt>
                <c:pt idx="3">
                  <c:v>2006</c:v>
                </c:pt>
                <c:pt idx="4">
                  <c:v>2016</c:v>
                </c:pt>
                <c:pt idx="5">
                  <c:v>Projected 2026</c:v>
                </c:pt>
              </c:strCache>
            </c:strRef>
          </c:cat>
          <c:val>
            <c:numRef>
              <c:f>Sheet1!$B$3:$G$3</c:f>
              <c:numCache>
                <c:formatCode>General</c:formatCode>
                <c:ptCount val="6"/>
                <c:pt idx="0">
                  <c:v>61.6</c:v>
                </c:pt>
                <c:pt idx="1">
                  <c:v>65.3</c:v>
                </c:pt>
                <c:pt idx="2" formatCode="0.0">
                  <c:v>66.8</c:v>
                </c:pt>
                <c:pt idx="3">
                  <c:v>66.2</c:v>
                </c:pt>
                <c:pt idx="4">
                  <c:v>62.8</c:v>
                </c:pt>
                <c:pt idx="5">
                  <c:v>61</c:v>
                </c:pt>
              </c:numCache>
            </c:numRef>
          </c:val>
          <c:smooth val="1"/>
        </c:ser>
        <c:ser>
          <c:idx val="2"/>
          <c:order val="2"/>
          <c:tx>
            <c:strRef>
              <c:f>Sheet1!$A$4</c:f>
              <c:strCache>
                <c:ptCount val="1"/>
                <c:pt idx="0">
                  <c:v>Women</c:v>
                </c:pt>
              </c:strCache>
            </c:strRef>
          </c:tx>
          <c:spPr>
            <a:ln w="25400"/>
            <a:effectLst/>
          </c:spPr>
          <c:marker>
            <c:symbol val="triangle"/>
            <c:size val="10"/>
            <c:spPr>
              <a:effectLst/>
            </c:spPr>
          </c:marker>
          <c:dPt>
            <c:idx val="5"/>
            <c:bubble3D val="0"/>
            <c:spPr>
              <a:ln w="25400">
                <a:prstDash val="sysDash"/>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layout>
                <c:manualLayout>
                  <c:x val="-3.8830459941572845E-2"/>
                  <c:y val="6.5318149533173817E-2"/>
                </c:manualLayout>
              </c:layout>
              <c:tx>
                <c:rich>
                  <a:bodyPr/>
                  <a:lstStyle/>
                  <a:p>
                    <a:fld id="{F4423A05-937D-48C2-935A-404D65D1D8B1}" type="VALUE">
                      <a:rPr lang="en-US" smtClean="0"/>
                      <a:pPr/>
                      <a:t>[VALUE]</a:t>
                    </a:fld>
                    <a:endParaRPr lang="en-US"/>
                  </a:p>
                </c:rich>
              </c:tx>
              <c:dLblPos val="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5"/>
              <c:layout>
                <c:manualLayout>
                  <c:x val="-3.7347534543112543E-2"/>
                  <c:y val="8.3393052408867213E-2"/>
                </c:manualLayout>
              </c:layout>
              <c:tx>
                <c:rich>
                  <a:bodyPr/>
                  <a:lstStyle/>
                  <a:p>
                    <a:fld id="{39F42BE2-9B27-42F7-B214-DEE7F23F1809}" type="VALUE">
                      <a:rPr lang="en-US" smtClean="0"/>
                      <a:pPr/>
                      <a:t>[VALUE]</a:t>
                    </a:fld>
                    <a:endParaRPr lang="en-US"/>
                  </a:p>
                </c:rich>
              </c:tx>
              <c:dLblPos val="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a:lstStyle/>
              <a:p>
                <a:pPr>
                  <a:defRPr sz="1800"/>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1976</c:v>
                </c:pt>
                <c:pt idx="1">
                  <c:v>1986</c:v>
                </c:pt>
                <c:pt idx="2">
                  <c:v>1996</c:v>
                </c:pt>
                <c:pt idx="3">
                  <c:v>2006</c:v>
                </c:pt>
                <c:pt idx="4">
                  <c:v>2016</c:v>
                </c:pt>
                <c:pt idx="5">
                  <c:v>Projected 2026</c:v>
                </c:pt>
              </c:strCache>
            </c:strRef>
          </c:cat>
          <c:val>
            <c:numRef>
              <c:f>Sheet1!$B$4:$G$4</c:f>
              <c:numCache>
                <c:formatCode>General</c:formatCode>
                <c:ptCount val="6"/>
                <c:pt idx="0">
                  <c:v>47.3</c:v>
                </c:pt>
                <c:pt idx="1">
                  <c:v>55.3</c:v>
                </c:pt>
                <c:pt idx="2">
                  <c:v>59.3</c:v>
                </c:pt>
                <c:pt idx="3">
                  <c:v>59.4</c:v>
                </c:pt>
                <c:pt idx="4">
                  <c:v>56.8</c:v>
                </c:pt>
                <c:pt idx="5">
                  <c:v>56.1</c:v>
                </c:pt>
              </c:numCache>
            </c:numRef>
          </c:val>
          <c:smooth val="1"/>
        </c:ser>
        <c:dLbls>
          <c:showLegendKey val="0"/>
          <c:showVal val="1"/>
          <c:showCatName val="0"/>
          <c:showSerName val="0"/>
          <c:showPercent val="0"/>
          <c:showBubbleSize val="0"/>
        </c:dLbls>
        <c:marker val="1"/>
        <c:smooth val="0"/>
        <c:axId val="162765856"/>
        <c:axId val="248910752"/>
      </c:lineChart>
      <c:catAx>
        <c:axId val="162765856"/>
        <c:scaling>
          <c:orientation val="minMax"/>
        </c:scaling>
        <c:delete val="0"/>
        <c:axPos val="b"/>
        <c:numFmt formatCode="#,##0.0" sourceLinked="0"/>
        <c:majorTickMark val="none"/>
        <c:minorTickMark val="none"/>
        <c:tickLblPos val="low"/>
        <c:txPr>
          <a:bodyPr rot="0" vert="horz"/>
          <a:lstStyle/>
          <a:p>
            <a:pPr>
              <a:defRPr sz="1400" b="1"/>
            </a:pPr>
            <a:endParaRPr lang="en-US"/>
          </a:p>
        </c:txPr>
        <c:crossAx val="248910752"/>
        <c:crosses val="autoZero"/>
        <c:auto val="1"/>
        <c:lblAlgn val="ctr"/>
        <c:lblOffset val="100"/>
        <c:tickLblSkip val="1"/>
        <c:tickMarkSkip val="1"/>
        <c:noMultiLvlLbl val="0"/>
      </c:catAx>
      <c:valAx>
        <c:axId val="248910752"/>
        <c:scaling>
          <c:orientation val="minMax"/>
        </c:scaling>
        <c:delete val="0"/>
        <c:axPos val="l"/>
        <c:numFmt formatCode="0.0" sourceLinked="1"/>
        <c:majorTickMark val="none"/>
        <c:minorTickMark val="none"/>
        <c:tickLblPos val="nextTo"/>
        <c:txPr>
          <a:bodyPr rot="0" vert="horz"/>
          <a:lstStyle/>
          <a:p>
            <a:pPr>
              <a:defRPr sz="1400" b="1"/>
            </a:pPr>
            <a:endParaRPr lang="en-US"/>
          </a:p>
        </c:txPr>
        <c:crossAx val="162765856"/>
        <c:crosses val="autoZero"/>
        <c:crossBetween val="between"/>
        <c:majorUnit val="20"/>
      </c:valAx>
    </c:plotArea>
    <c:legend>
      <c:legendPos val="tr"/>
      <c:layout>
        <c:manualLayout>
          <c:xMode val="edge"/>
          <c:yMode val="edge"/>
          <c:x val="0.66928294349235751"/>
          <c:y val="2.4902723735408562E-2"/>
          <c:w val="0.28047195846842671"/>
          <c:h val="0.25684242777045868"/>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38131383355495602"/>
          <c:y val="2.9973961588134816E-2"/>
          <c:w val="0.61713355469836073"/>
          <c:h val="0.90343290422029288"/>
        </c:manualLayout>
      </c:layout>
      <c:barChart>
        <c:barDir val="bar"/>
        <c:grouping val="clustered"/>
        <c:varyColors val="0"/>
        <c:ser>
          <c:idx val="0"/>
          <c:order val="0"/>
          <c:spPr>
            <a:solidFill>
              <a:srgbClr val="FFC000"/>
            </a:solidFill>
            <a:effectLst/>
            <a:scene3d>
              <a:camera prst="orthographicFront"/>
              <a:lightRig rig="threePt" dir="t"/>
            </a:scene3d>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Sheet1!$A$1:$A$10</c:f>
              <c:strCache>
                <c:ptCount val="10"/>
                <c:pt idx="0">
                  <c:v>Combined food preparation and serving workers, including fast food</c:v>
                </c:pt>
                <c:pt idx="1">
                  <c:v>Janitors and cleaners, except maids and housekeeping cleaners</c:v>
                </c:pt>
                <c:pt idx="2">
                  <c:v>Laborers and freight, stock, and material movers, hand</c:v>
                </c:pt>
                <c:pt idx="3">
                  <c:v>Waiters and waitresses</c:v>
                </c:pt>
                <c:pt idx="4">
                  <c:v>Construction laborers</c:v>
                </c:pt>
                <c:pt idx="5">
                  <c:v>Cooks, restaurant</c:v>
                </c:pt>
                <c:pt idx="6">
                  <c:v>Landscaping and groundskeeping workers</c:v>
                </c:pt>
                <c:pt idx="7">
                  <c:v>Retail salespersons</c:v>
                </c:pt>
                <c:pt idx="8">
                  <c:v>Maids and housekeeping cleaners</c:v>
                </c:pt>
                <c:pt idx="9">
                  <c:v>Food preparation workers</c:v>
                </c:pt>
              </c:strCache>
            </c:strRef>
          </c:cat>
          <c:val>
            <c:numRef>
              <c:f>Sheet1!$B$1:$B$10</c:f>
              <c:numCache>
                <c:formatCode>0.0</c:formatCode>
                <c:ptCount val="10"/>
                <c:pt idx="0">
                  <c:v>579.9</c:v>
                </c:pt>
                <c:pt idx="1">
                  <c:v>233</c:v>
                </c:pt>
                <c:pt idx="2">
                  <c:v>200.8</c:v>
                </c:pt>
                <c:pt idx="3">
                  <c:v>182.5</c:v>
                </c:pt>
                <c:pt idx="4">
                  <c:v>153.30000000000001</c:v>
                </c:pt>
                <c:pt idx="5">
                  <c:v>145.30000000000001</c:v>
                </c:pt>
                <c:pt idx="6">
                  <c:v>123.3</c:v>
                </c:pt>
                <c:pt idx="7">
                  <c:v>88.1</c:v>
                </c:pt>
                <c:pt idx="8">
                  <c:v>80.400000000000006</c:v>
                </c:pt>
                <c:pt idx="9">
                  <c:v>68.7</c:v>
                </c:pt>
              </c:numCache>
            </c:numRef>
          </c:val>
        </c:ser>
        <c:dLbls>
          <c:showLegendKey val="0"/>
          <c:showVal val="1"/>
          <c:showCatName val="0"/>
          <c:showSerName val="0"/>
          <c:showPercent val="0"/>
          <c:showBubbleSize val="0"/>
        </c:dLbls>
        <c:gapWidth val="50"/>
        <c:axId val="301349648"/>
        <c:axId val="301350208"/>
      </c:barChart>
      <c:catAx>
        <c:axId val="301349648"/>
        <c:scaling>
          <c:orientation val="maxMin"/>
        </c:scaling>
        <c:delete val="0"/>
        <c:axPos val="l"/>
        <c:numFmt formatCode="General" sourceLinked="0"/>
        <c:majorTickMark val="none"/>
        <c:minorTickMark val="none"/>
        <c:tickLblPos val="nextTo"/>
        <c:txPr>
          <a:bodyPr rot="0" vert="horz"/>
          <a:lstStyle/>
          <a:p>
            <a:pPr algn="r">
              <a:defRPr sz="1200"/>
            </a:pPr>
            <a:endParaRPr lang="en-US"/>
          </a:p>
        </c:txPr>
        <c:crossAx val="301350208"/>
        <c:crosses val="autoZero"/>
        <c:auto val="0"/>
        <c:lblAlgn val="ctr"/>
        <c:lblOffset val="100"/>
        <c:tickLblSkip val="1"/>
        <c:tickMarkSkip val="1"/>
        <c:noMultiLvlLbl val="0"/>
      </c:catAx>
      <c:valAx>
        <c:axId val="301350208"/>
        <c:scaling>
          <c:orientation val="minMax"/>
          <c:max val="1100"/>
          <c:min val="0"/>
        </c:scaling>
        <c:delete val="1"/>
        <c:axPos val="t"/>
        <c:numFmt formatCode="0.0" sourceLinked="1"/>
        <c:majorTickMark val="out"/>
        <c:minorTickMark val="none"/>
        <c:tickLblPos val="none"/>
        <c:crossAx val="301349648"/>
        <c:crosses val="autoZero"/>
        <c:crossBetween val="between"/>
      </c:valAx>
    </c:plotArea>
    <c:plotVisOnly val="1"/>
    <c:dispBlanksAs val="gap"/>
    <c:showDLblsOverMax val="0"/>
  </c:chart>
  <c:txPr>
    <a:bodyPr/>
    <a:lstStyle/>
    <a:p>
      <a:pPr>
        <a:defRPr sz="13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Hispanic</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Sheet1!$B$2:$B$5</c:f>
              <c:numCache>
                <c:formatCode>0.0_)</c:formatCode>
                <c:ptCount val="4"/>
                <c:pt idx="0">
                  <c:v>9.5</c:v>
                </c:pt>
                <c:pt idx="1">
                  <c:v>13.7</c:v>
                </c:pt>
                <c:pt idx="2">
                  <c:v>16.8</c:v>
                </c:pt>
                <c:pt idx="3">
                  <c:v>20.6</c:v>
                </c:pt>
              </c:numCache>
            </c:numRef>
          </c:val>
        </c:ser>
        <c:ser>
          <c:idx val="1"/>
          <c:order val="1"/>
          <c:tx>
            <c:strRef>
              <c:f>Sheet1!$C$1</c:f>
              <c:strCache>
                <c:ptCount val="1"/>
                <c:pt idx="0">
                  <c:v>Non-Hispanic</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1996</c:v>
                </c:pt>
                <c:pt idx="1">
                  <c:v>2006</c:v>
                </c:pt>
                <c:pt idx="2">
                  <c:v>2016</c:v>
                </c:pt>
                <c:pt idx="3">
                  <c:v>Projected 2026</c:v>
                </c:pt>
              </c:strCache>
            </c:strRef>
          </c:cat>
          <c:val>
            <c:numRef>
              <c:f>Sheet1!$C$2:$C$5</c:f>
              <c:numCache>
                <c:formatCode>0.0_)</c:formatCode>
                <c:ptCount val="4"/>
                <c:pt idx="0">
                  <c:v>90.5</c:v>
                </c:pt>
                <c:pt idx="1">
                  <c:v>86.3</c:v>
                </c:pt>
                <c:pt idx="2">
                  <c:v>83.2</c:v>
                </c:pt>
                <c:pt idx="3">
                  <c:v>79.400000000000006</c:v>
                </c:pt>
              </c:numCache>
            </c:numRef>
          </c:val>
        </c:ser>
        <c:dLbls>
          <c:dLblPos val="inBase"/>
          <c:showLegendKey val="0"/>
          <c:showVal val="1"/>
          <c:showCatName val="0"/>
          <c:showSerName val="0"/>
          <c:showPercent val="0"/>
          <c:showBubbleSize val="0"/>
        </c:dLbls>
        <c:gapWidth val="25"/>
        <c:overlap val="100"/>
        <c:axId val="295632640"/>
        <c:axId val="295633200"/>
      </c:barChart>
      <c:catAx>
        <c:axId val="295632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95633200"/>
        <c:crosses val="autoZero"/>
        <c:auto val="1"/>
        <c:lblAlgn val="ctr"/>
        <c:lblOffset val="100"/>
        <c:noMultiLvlLbl val="0"/>
      </c:catAx>
      <c:valAx>
        <c:axId val="295633200"/>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95632640"/>
        <c:crosses val="autoZero"/>
        <c:crossBetween val="between"/>
        <c:majorUnit val="0.2"/>
      </c:valAx>
      <c:spPr>
        <a:noFill/>
        <a:ln>
          <a:noFill/>
        </a:ln>
        <a:effectLst/>
      </c:spPr>
    </c:plotArea>
    <c:legend>
      <c:legendPos val="r"/>
      <c:layout>
        <c:manualLayout>
          <c:xMode val="edge"/>
          <c:yMode val="edge"/>
          <c:x val="0.81216632151814017"/>
          <c:y val="0.35832923228346458"/>
          <c:w val="0.17368273333367173"/>
          <c:h val="0.617716535433070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1.278772378516656E-3"/>
          <c:y val="2.3696682464454992E-2"/>
          <c:w val="0.99872122762150151"/>
          <c:h val="0.84834123222751534"/>
        </c:manualLayout>
      </c:layout>
      <c:barChart>
        <c:barDir val="col"/>
        <c:grouping val="clustered"/>
        <c:varyColors val="0"/>
        <c:ser>
          <c:idx val="0"/>
          <c:order val="0"/>
          <c:spPr>
            <a:solidFill>
              <a:schemeClr val="accent2"/>
            </a:solidFill>
            <a:effectLst/>
            <a:scene3d>
              <a:camera prst="orthographicFront"/>
              <a:lightRig rig="threePt" dir="t"/>
            </a:scene3d>
            <a:sp3d/>
          </c:spPr>
          <c:invertIfNegative val="0"/>
          <c:dPt>
            <c:idx val="5"/>
            <c:invertIfNegative val="0"/>
            <c:bubble3D val="0"/>
            <c:spPr>
              <a:solidFill>
                <a:schemeClr val="accent1"/>
              </a:solidFill>
              <a:effectLst/>
              <a:scene3d>
                <a:camera prst="orthographicFront"/>
                <a:lightRig rig="threePt" dir="t"/>
              </a:scene3d>
              <a:sp3d/>
            </c:spPr>
          </c:dPt>
          <c:dLbls>
            <c:numFmt formatCode="0.0" sourceLinked="0"/>
            <c:spPr>
              <a:noFill/>
              <a:ln>
                <a:noFill/>
              </a:ln>
              <a:effectLst/>
            </c:spPr>
            <c:txPr>
              <a:bodyPr/>
              <a:lstStyle/>
              <a:p>
                <a:pPr>
                  <a:defRPr>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Sheet1!$A$1:$F$1</c:f>
              <c:strCache>
                <c:ptCount val="6"/>
                <c:pt idx="0">
                  <c:v>1966-76</c:v>
                </c:pt>
                <c:pt idx="1">
                  <c:v>1976-86</c:v>
                </c:pt>
                <c:pt idx="2">
                  <c:v>1986-96</c:v>
                </c:pt>
                <c:pt idx="3">
                  <c:v>1996-2006</c:v>
                </c:pt>
                <c:pt idx="4">
                  <c:v>2006-16</c:v>
                </c:pt>
                <c:pt idx="5">
                  <c:v>Projected 2016-26</c:v>
                </c:pt>
              </c:strCache>
            </c:strRef>
          </c:cat>
          <c:val>
            <c:numRef>
              <c:f>Sheet1!$A$2:$F$2</c:f>
              <c:numCache>
                <c:formatCode>General</c:formatCode>
                <c:ptCount val="6"/>
                <c:pt idx="0">
                  <c:v>2.9613619999999998</c:v>
                </c:pt>
                <c:pt idx="1">
                  <c:v>3.3106360000000001</c:v>
                </c:pt>
                <c:pt idx="2">
                  <c:v>2.9972430000000001</c:v>
                </c:pt>
                <c:pt idx="3">
                  <c:v>3.3012929999999998</c:v>
                </c:pt>
                <c:pt idx="4">
                  <c:v>1.3531709999999999</c:v>
                </c:pt>
                <c:pt idx="5">
                  <c:v>1.9718789999999999</c:v>
                </c:pt>
              </c:numCache>
            </c:numRef>
          </c:val>
        </c:ser>
        <c:dLbls>
          <c:showLegendKey val="0"/>
          <c:showVal val="0"/>
          <c:showCatName val="0"/>
          <c:showSerName val="0"/>
          <c:showPercent val="0"/>
          <c:showBubbleSize val="0"/>
        </c:dLbls>
        <c:gapWidth val="60"/>
        <c:axId val="298767072"/>
        <c:axId val="298767632"/>
      </c:barChart>
      <c:catAx>
        <c:axId val="298767072"/>
        <c:scaling>
          <c:orientation val="minMax"/>
        </c:scaling>
        <c:delete val="0"/>
        <c:axPos val="b"/>
        <c:numFmt formatCode="General" sourceLinked="1"/>
        <c:majorTickMark val="none"/>
        <c:minorTickMark val="none"/>
        <c:tickLblPos val="nextTo"/>
        <c:txPr>
          <a:bodyPr rot="0" vert="horz"/>
          <a:lstStyle/>
          <a:p>
            <a:pPr>
              <a:defRPr sz="1400"/>
            </a:pPr>
            <a:endParaRPr lang="en-US"/>
          </a:p>
        </c:txPr>
        <c:crossAx val="298767632"/>
        <c:crosses val="autoZero"/>
        <c:auto val="1"/>
        <c:lblAlgn val="ctr"/>
        <c:lblOffset val="100"/>
        <c:tickLblSkip val="1"/>
        <c:tickMarkSkip val="1"/>
        <c:noMultiLvlLbl val="0"/>
      </c:catAx>
      <c:valAx>
        <c:axId val="298767632"/>
        <c:scaling>
          <c:orientation val="minMax"/>
          <c:max val="5"/>
          <c:min val="0"/>
        </c:scaling>
        <c:delete val="1"/>
        <c:axPos val="l"/>
        <c:numFmt formatCode="General" sourceLinked="1"/>
        <c:majorTickMark val="out"/>
        <c:minorTickMark val="none"/>
        <c:tickLblPos val="none"/>
        <c:crossAx val="298767072"/>
        <c:crosses val="autoZero"/>
        <c:crossBetween val="between"/>
        <c:majorUnit val="1"/>
        <c:minorUnit val="0.5"/>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0122521679308788E-2"/>
          <c:y val="4.1709150762934293E-2"/>
          <c:w val="0.87677971595438176"/>
          <c:h val="0.86572934739089813"/>
        </c:manualLayout>
      </c:layout>
      <c:lineChart>
        <c:grouping val="standard"/>
        <c:varyColors val="0"/>
        <c:ser>
          <c:idx val="0"/>
          <c:order val="0"/>
          <c:tx>
            <c:strRef>
              <c:f>Sheet1!$B$1</c:f>
              <c:strCache>
                <c:ptCount val="1"/>
                <c:pt idx="0">
                  <c:v>GDP, 10-year CAGR</c:v>
                </c:pt>
              </c:strCache>
            </c:strRef>
          </c:tx>
          <c:spPr>
            <a:ln w="44450" cap="rnd">
              <a:solidFill>
                <a:schemeClr val="accent1"/>
              </a:solidFill>
              <a:round/>
            </a:ln>
            <a:effectLst/>
          </c:spPr>
          <c:marker>
            <c:symbol val="none"/>
          </c:marker>
          <c:cat>
            <c:strRef>
              <c:f>Sheet1!$A$2:$A$62</c:f>
              <c:strCache>
                <c:ptCount val="61"/>
                <c:pt idx="0">
                  <c:v>1956-66</c:v>
                </c:pt>
                <c:pt idx="1">
                  <c:v>1957-67</c:v>
                </c:pt>
                <c:pt idx="2">
                  <c:v>1958-68</c:v>
                </c:pt>
                <c:pt idx="3">
                  <c:v>1959-69</c:v>
                </c:pt>
                <c:pt idx="4">
                  <c:v>1960-70</c:v>
                </c:pt>
                <c:pt idx="5">
                  <c:v>1961-71</c:v>
                </c:pt>
                <c:pt idx="6">
                  <c:v>1962-72</c:v>
                </c:pt>
                <c:pt idx="7">
                  <c:v>1963-73</c:v>
                </c:pt>
                <c:pt idx="8">
                  <c:v>1964-74</c:v>
                </c:pt>
                <c:pt idx="9">
                  <c:v>1965-75</c:v>
                </c:pt>
                <c:pt idx="10">
                  <c:v>1966-76</c:v>
                </c:pt>
                <c:pt idx="11">
                  <c:v>1967-77</c:v>
                </c:pt>
                <c:pt idx="12">
                  <c:v>1968-78</c:v>
                </c:pt>
                <c:pt idx="13">
                  <c:v>1969-79</c:v>
                </c:pt>
                <c:pt idx="14">
                  <c:v>1970-80</c:v>
                </c:pt>
                <c:pt idx="15">
                  <c:v>1971-81</c:v>
                </c:pt>
                <c:pt idx="16">
                  <c:v>1972-82</c:v>
                </c:pt>
                <c:pt idx="17">
                  <c:v>1973-83</c:v>
                </c:pt>
                <c:pt idx="18">
                  <c:v>1974-84</c:v>
                </c:pt>
                <c:pt idx="19">
                  <c:v>1975-85</c:v>
                </c:pt>
                <c:pt idx="20">
                  <c:v>1976-86</c:v>
                </c:pt>
                <c:pt idx="21">
                  <c:v>1977-87</c:v>
                </c:pt>
                <c:pt idx="22">
                  <c:v>1978-88</c:v>
                </c:pt>
                <c:pt idx="23">
                  <c:v>1979-89</c:v>
                </c:pt>
                <c:pt idx="24">
                  <c:v>1980-90</c:v>
                </c:pt>
                <c:pt idx="25">
                  <c:v>1981-91</c:v>
                </c:pt>
                <c:pt idx="26">
                  <c:v>1982-92</c:v>
                </c:pt>
                <c:pt idx="27">
                  <c:v>1983-93</c:v>
                </c:pt>
                <c:pt idx="28">
                  <c:v>1984-94</c:v>
                </c:pt>
                <c:pt idx="29">
                  <c:v>1985-95</c:v>
                </c:pt>
                <c:pt idx="30">
                  <c:v>1986-96</c:v>
                </c:pt>
                <c:pt idx="31">
                  <c:v>1987-97</c:v>
                </c:pt>
                <c:pt idx="32">
                  <c:v>1988-98</c:v>
                </c:pt>
                <c:pt idx="33">
                  <c:v>1989-99</c:v>
                </c:pt>
                <c:pt idx="34">
                  <c:v>1990-00</c:v>
                </c:pt>
                <c:pt idx="35">
                  <c:v>1991-01</c:v>
                </c:pt>
                <c:pt idx="36">
                  <c:v>1992-02</c:v>
                </c:pt>
                <c:pt idx="37">
                  <c:v>1993-03</c:v>
                </c:pt>
                <c:pt idx="38">
                  <c:v>1994-04</c:v>
                </c:pt>
                <c:pt idx="39">
                  <c:v>1995-05</c:v>
                </c:pt>
                <c:pt idx="40">
                  <c:v>1996-06</c:v>
                </c:pt>
                <c:pt idx="41">
                  <c:v>1997-07</c:v>
                </c:pt>
                <c:pt idx="42">
                  <c:v>1998-08</c:v>
                </c:pt>
                <c:pt idx="43">
                  <c:v>1999-09</c:v>
                </c:pt>
                <c:pt idx="44">
                  <c:v>2000-10</c:v>
                </c:pt>
                <c:pt idx="45">
                  <c:v>2001-11</c:v>
                </c:pt>
                <c:pt idx="46">
                  <c:v>2002-12</c:v>
                </c:pt>
                <c:pt idx="47">
                  <c:v>2003-13</c:v>
                </c:pt>
                <c:pt idx="48">
                  <c:v>2004-14</c:v>
                </c:pt>
                <c:pt idx="49">
                  <c:v>2005-15</c:v>
                </c:pt>
                <c:pt idx="50">
                  <c:v>2006-16</c:v>
                </c:pt>
                <c:pt idx="51">
                  <c:v>2007-17</c:v>
                </c:pt>
                <c:pt idx="52">
                  <c:v>2008-18</c:v>
                </c:pt>
                <c:pt idx="53">
                  <c:v>2009-19</c:v>
                </c:pt>
                <c:pt idx="54">
                  <c:v>2010-20</c:v>
                </c:pt>
                <c:pt idx="55">
                  <c:v>2011-21</c:v>
                </c:pt>
                <c:pt idx="56">
                  <c:v>2012-22</c:v>
                </c:pt>
                <c:pt idx="57">
                  <c:v>2013-23</c:v>
                </c:pt>
                <c:pt idx="58">
                  <c:v>2014-24</c:v>
                </c:pt>
                <c:pt idx="59">
                  <c:v>2015-25</c:v>
                </c:pt>
                <c:pt idx="60">
                  <c:v>Projected 2016-26</c:v>
                </c:pt>
              </c:strCache>
            </c:strRef>
          </c:cat>
          <c:val>
            <c:numRef>
              <c:f>Sheet1!$B$2:$B$62</c:f>
              <c:numCache>
                <c:formatCode>General</c:formatCode>
                <c:ptCount val="61"/>
                <c:pt idx="0">
                  <c:v>4.2437101654182241</c:v>
                </c:pt>
                <c:pt idx="1">
                  <c:v>4.3086749115419876</c:v>
                </c:pt>
                <c:pt idx="2">
                  <c:v>4.8871328819442894</c:v>
                </c:pt>
                <c:pt idx="3">
                  <c:v>4.5120924001386564</c:v>
                </c:pt>
                <c:pt idx="4">
                  <c:v>4.2688820038469855</c:v>
                </c:pt>
                <c:pt idx="5">
                  <c:v>4.3439864013476104</c:v>
                </c:pt>
                <c:pt idx="6">
                  <c:v>4.2597407293534006</c:v>
                </c:pt>
                <c:pt idx="7">
                  <c:v>4.3879520318458987</c:v>
                </c:pt>
                <c:pt idx="8">
                  <c:v>3.7503959314931778</c:v>
                </c:pt>
                <c:pt idx="9">
                  <c:v>3.0788378894470059</c:v>
                </c:pt>
                <c:pt idx="10">
                  <c:v>2.9613742249854358</c:v>
                </c:pt>
                <c:pt idx="11">
                  <c:v>3.1468321731170867</c:v>
                </c:pt>
                <c:pt idx="12">
                  <c:v>3.2108226432360443</c:v>
                </c:pt>
                <c:pt idx="13">
                  <c:v>3.2142775360272768</c:v>
                </c:pt>
                <c:pt idx="14">
                  <c:v>3.1682506073973382</c:v>
                </c:pt>
                <c:pt idx="15">
                  <c:v>3.0979641208616959</c:v>
                </c:pt>
                <c:pt idx="16">
                  <c:v>2.3729089327489961</c:v>
                </c:pt>
                <c:pt idx="17">
                  <c:v>2.2744137991094204</c:v>
                </c:pt>
                <c:pt idx="18">
                  <c:v>3.0470969968541262</c:v>
                </c:pt>
                <c:pt idx="19">
                  <c:v>3.4961319610852692</c:v>
                </c:pt>
                <c:pt idx="20">
                  <c:v>3.3107155631982632</c:v>
                </c:pt>
                <c:pt idx="21">
                  <c:v>3.1968013629845693</c:v>
                </c:pt>
                <c:pt idx="22">
                  <c:v>3.0633021100030522</c:v>
                </c:pt>
                <c:pt idx="23">
                  <c:v>3.1136555847127045</c:v>
                </c:pt>
                <c:pt idx="24">
                  <c:v>3.3351071984642378</c:v>
                </c:pt>
                <c:pt idx="25">
                  <c:v>3.0632495194189646</c:v>
                </c:pt>
                <c:pt idx="26">
                  <c:v>3.623647124985041</c:v>
                </c:pt>
                <c:pt idx="27">
                  <c:v>3.4352310246608564</c:v>
                </c:pt>
                <c:pt idx="28">
                  <c:v>3.1203186093679669</c:v>
                </c:pt>
                <c:pt idx="29">
                  <c:v>2.9690421098523823</c:v>
                </c:pt>
                <c:pt idx="30">
                  <c:v>2.9972162638225441</c:v>
                </c:pt>
                <c:pt idx="31">
                  <c:v>3.0988685003347838</c:v>
                </c:pt>
                <c:pt idx="32">
                  <c:v>3.1231276361496141</c:v>
                </c:pt>
                <c:pt idx="33">
                  <c:v>3.2226192759987837</c:v>
                </c:pt>
                <c:pt idx="34">
                  <c:v>3.440680173370203</c:v>
                </c:pt>
                <c:pt idx="35">
                  <c:v>3.548764362267498</c:v>
                </c:pt>
                <c:pt idx="36">
                  <c:v>3.3704830042415646</c:v>
                </c:pt>
                <c:pt idx="37">
                  <c:v>3.3766455342039592</c:v>
                </c:pt>
                <c:pt idx="38">
                  <c:v>3.3516059868460957</c:v>
                </c:pt>
                <c:pt idx="39">
                  <c:v>3.4143289618363548</c:v>
                </c:pt>
                <c:pt idx="40">
                  <c:v>3.3013058817015217</c:v>
                </c:pt>
                <c:pt idx="41">
                  <c:v>3.0303230549173055</c:v>
                </c:pt>
                <c:pt idx="42">
                  <c:v>2.5528659628143213</c:v>
                </c:pt>
                <c:pt idx="43">
                  <c:v>1.7973888808963778</c:v>
                </c:pt>
                <c:pt idx="44">
                  <c:v>1.6437504492605282</c:v>
                </c:pt>
                <c:pt idx="45">
                  <c:v>1.7066309145424174</c:v>
                </c:pt>
                <c:pt idx="46">
                  <c:v>1.7501981148005274</c:v>
                </c:pt>
                <c:pt idx="47">
                  <c:v>1.6379079999999999</c:v>
                </c:pt>
                <c:pt idx="48">
                  <c:v>1.51814</c:v>
                </c:pt>
                <c:pt idx="49">
                  <c:v>1.4705490000000001</c:v>
                </c:pt>
                <c:pt idx="50">
                  <c:v>1.353194</c:v>
                </c:pt>
              </c:numCache>
            </c:numRef>
          </c:val>
          <c:smooth val="0"/>
        </c:ser>
        <c:ser>
          <c:idx val="1"/>
          <c:order val="1"/>
          <c:tx>
            <c:strRef>
              <c:f>Sheet1!$C$1</c:f>
              <c:strCache>
                <c:ptCount val="1"/>
                <c:pt idx="0">
                  <c:v>Projected CAGR</c:v>
                </c:pt>
              </c:strCache>
            </c:strRef>
          </c:tx>
          <c:spPr>
            <a:ln w="44450" cap="rnd">
              <a:solidFill>
                <a:schemeClr val="accent2"/>
              </a:solidFill>
              <a:prstDash val="sysDash"/>
              <a:round/>
            </a:ln>
            <a:effectLst/>
          </c:spPr>
          <c:marker>
            <c:symbol val="none"/>
          </c:marker>
          <c:cat>
            <c:strRef>
              <c:f>Sheet1!$A$2:$A$62</c:f>
              <c:strCache>
                <c:ptCount val="61"/>
                <c:pt idx="0">
                  <c:v>1956-66</c:v>
                </c:pt>
                <c:pt idx="1">
                  <c:v>1957-67</c:v>
                </c:pt>
                <c:pt idx="2">
                  <c:v>1958-68</c:v>
                </c:pt>
                <c:pt idx="3">
                  <c:v>1959-69</c:v>
                </c:pt>
                <c:pt idx="4">
                  <c:v>1960-70</c:v>
                </c:pt>
                <c:pt idx="5">
                  <c:v>1961-71</c:v>
                </c:pt>
                <c:pt idx="6">
                  <c:v>1962-72</c:v>
                </c:pt>
                <c:pt idx="7">
                  <c:v>1963-73</c:v>
                </c:pt>
                <c:pt idx="8">
                  <c:v>1964-74</c:v>
                </c:pt>
                <c:pt idx="9">
                  <c:v>1965-75</c:v>
                </c:pt>
                <c:pt idx="10">
                  <c:v>1966-76</c:v>
                </c:pt>
                <c:pt idx="11">
                  <c:v>1967-77</c:v>
                </c:pt>
                <c:pt idx="12">
                  <c:v>1968-78</c:v>
                </c:pt>
                <c:pt idx="13">
                  <c:v>1969-79</c:v>
                </c:pt>
                <c:pt idx="14">
                  <c:v>1970-80</c:v>
                </c:pt>
                <c:pt idx="15">
                  <c:v>1971-81</c:v>
                </c:pt>
                <c:pt idx="16">
                  <c:v>1972-82</c:v>
                </c:pt>
                <c:pt idx="17">
                  <c:v>1973-83</c:v>
                </c:pt>
                <c:pt idx="18">
                  <c:v>1974-84</c:v>
                </c:pt>
                <c:pt idx="19">
                  <c:v>1975-85</c:v>
                </c:pt>
                <c:pt idx="20">
                  <c:v>1976-86</c:v>
                </c:pt>
                <c:pt idx="21">
                  <c:v>1977-87</c:v>
                </c:pt>
                <c:pt idx="22">
                  <c:v>1978-88</c:v>
                </c:pt>
                <c:pt idx="23">
                  <c:v>1979-89</c:v>
                </c:pt>
                <c:pt idx="24">
                  <c:v>1980-90</c:v>
                </c:pt>
                <c:pt idx="25">
                  <c:v>1981-91</c:v>
                </c:pt>
                <c:pt idx="26">
                  <c:v>1982-92</c:v>
                </c:pt>
                <c:pt idx="27">
                  <c:v>1983-93</c:v>
                </c:pt>
                <c:pt idx="28">
                  <c:v>1984-94</c:v>
                </c:pt>
                <c:pt idx="29">
                  <c:v>1985-95</c:v>
                </c:pt>
                <c:pt idx="30">
                  <c:v>1986-96</c:v>
                </c:pt>
                <c:pt idx="31">
                  <c:v>1987-97</c:v>
                </c:pt>
                <c:pt idx="32">
                  <c:v>1988-98</c:v>
                </c:pt>
                <c:pt idx="33">
                  <c:v>1989-99</c:v>
                </c:pt>
                <c:pt idx="34">
                  <c:v>1990-00</c:v>
                </c:pt>
                <c:pt idx="35">
                  <c:v>1991-01</c:v>
                </c:pt>
                <c:pt idx="36">
                  <c:v>1992-02</c:v>
                </c:pt>
                <c:pt idx="37">
                  <c:v>1993-03</c:v>
                </c:pt>
                <c:pt idx="38">
                  <c:v>1994-04</c:v>
                </c:pt>
                <c:pt idx="39">
                  <c:v>1995-05</c:v>
                </c:pt>
                <c:pt idx="40">
                  <c:v>1996-06</c:v>
                </c:pt>
                <c:pt idx="41">
                  <c:v>1997-07</c:v>
                </c:pt>
                <c:pt idx="42">
                  <c:v>1998-08</c:v>
                </c:pt>
                <c:pt idx="43">
                  <c:v>1999-09</c:v>
                </c:pt>
                <c:pt idx="44">
                  <c:v>2000-10</c:v>
                </c:pt>
                <c:pt idx="45">
                  <c:v>2001-11</c:v>
                </c:pt>
                <c:pt idx="46">
                  <c:v>2002-12</c:v>
                </c:pt>
                <c:pt idx="47">
                  <c:v>2003-13</c:v>
                </c:pt>
                <c:pt idx="48">
                  <c:v>2004-14</c:v>
                </c:pt>
                <c:pt idx="49">
                  <c:v>2005-15</c:v>
                </c:pt>
                <c:pt idx="50">
                  <c:v>2006-16</c:v>
                </c:pt>
                <c:pt idx="51">
                  <c:v>2007-17</c:v>
                </c:pt>
                <c:pt idx="52">
                  <c:v>2008-18</c:v>
                </c:pt>
                <c:pt idx="53">
                  <c:v>2009-19</c:v>
                </c:pt>
                <c:pt idx="54">
                  <c:v>2010-20</c:v>
                </c:pt>
                <c:pt idx="55">
                  <c:v>2011-21</c:v>
                </c:pt>
                <c:pt idx="56">
                  <c:v>2012-22</c:v>
                </c:pt>
                <c:pt idx="57">
                  <c:v>2013-23</c:v>
                </c:pt>
                <c:pt idx="58">
                  <c:v>2014-24</c:v>
                </c:pt>
                <c:pt idx="59">
                  <c:v>2015-25</c:v>
                </c:pt>
                <c:pt idx="60">
                  <c:v>Projected 2016-26</c:v>
                </c:pt>
              </c:strCache>
            </c:strRef>
          </c:cat>
          <c:val>
            <c:numRef>
              <c:f>Sheet1!$C$2:$C$62</c:f>
              <c:numCache>
                <c:formatCode>General</c:formatCode>
                <c:ptCount val="61"/>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numCache>
            </c:numRef>
          </c:val>
          <c:smooth val="0"/>
        </c:ser>
        <c:dLbls>
          <c:showLegendKey val="0"/>
          <c:showVal val="0"/>
          <c:showCatName val="0"/>
          <c:showSerName val="0"/>
          <c:showPercent val="0"/>
          <c:showBubbleSize val="0"/>
        </c:dLbls>
        <c:smooth val="0"/>
        <c:axId val="298770432"/>
        <c:axId val="298770992"/>
      </c:lineChart>
      <c:catAx>
        <c:axId val="298770432"/>
        <c:scaling>
          <c:orientation val="minMax"/>
        </c:scaling>
        <c:delete val="0"/>
        <c:axPos val="b"/>
        <c:numFmt formatCode="General" sourceLinked="1"/>
        <c:majorTickMark val="in"/>
        <c:minorTickMark val="none"/>
        <c:tickLblPos val="nextTo"/>
        <c:spPr>
          <a:noFill/>
          <a:ln w="9525" cap="flat" cmpd="sng" algn="ctr">
            <a:solidFill>
              <a:schemeClr val="dk1">
                <a:shade val="95000"/>
                <a:satMod val="10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98770992"/>
        <c:crosses val="autoZero"/>
        <c:auto val="1"/>
        <c:lblAlgn val="ctr"/>
        <c:lblOffset val="100"/>
        <c:tickLblSkip val="10"/>
        <c:tickMarkSkip val="10"/>
        <c:noMultiLvlLbl val="0"/>
      </c:catAx>
      <c:valAx>
        <c:axId val="298770992"/>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solidFill>
              <a:schemeClr val="dk1">
                <a:shade val="95000"/>
                <a:satMod val="105000"/>
              </a:schemeClr>
            </a:solid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98770432"/>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Sheet1!$C$1</c:f>
              <c:strCache>
                <c:ptCount val="1"/>
                <c:pt idx="0">
                  <c:v>Recession</c:v>
                </c:pt>
              </c:strCache>
            </c:strRef>
          </c:tx>
          <c:spPr>
            <a:solidFill>
              <a:schemeClr val="tx2">
                <a:lumMod val="10000"/>
                <a:lumOff val="90000"/>
              </a:schemeClr>
            </a:solidFill>
          </c:spPr>
          <c:invertIfNegative val="0"/>
          <c:cat>
            <c:strRef>
              <c:f>Sheet1!$A$2:$A$63</c:f>
              <c:strCache>
                <c:ptCount val="62"/>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Assumption
2026</c:v>
                </c:pt>
                <c:pt idx="61">
                  <c:v>Source: U.S . Bureau of Labor Statistics Current Population Survey (historical data) and Employment Projections Programs (projected 2024)</c:v>
                </c:pt>
              </c:strCache>
            </c:strRef>
          </c:cat>
          <c:val>
            <c:numRef>
              <c:f>Sheet1!$C$2:$C$63</c:f>
              <c:numCache>
                <c:formatCode>General</c:formatCode>
                <c:ptCount val="62"/>
                <c:pt idx="4">
                  <c:v>1</c:v>
                </c:pt>
                <c:pt idx="8">
                  <c:v>1</c:v>
                </c:pt>
                <c:pt idx="9">
                  <c:v>1</c:v>
                </c:pt>
                <c:pt idx="14">
                  <c:v>1</c:v>
                </c:pt>
                <c:pt idx="15">
                  <c:v>1</c:v>
                </c:pt>
                <c:pt idx="16">
                  <c:v>1</c:v>
                </c:pt>
                <c:pt idx="24">
                  <c:v>1</c:v>
                </c:pt>
                <c:pt idx="25">
                  <c:v>1</c:v>
                </c:pt>
                <c:pt idx="35">
                  <c:v>1</c:v>
                </c:pt>
                <c:pt idx="42">
                  <c:v>1</c:v>
                </c:pt>
                <c:pt idx="43">
                  <c:v>1</c:v>
                </c:pt>
              </c:numCache>
            </c:numRef>
          </c:val>
        </c:ser>
        <c:dLbls>
          <c:showLegendKey val="0"/>
          <c:showVal val="0"/>
          <c:showCatName val="0"/>
          <c:showSerName val="0"/>
          <c:showPercent val="0"/>
          <c:showBubbleSize val="0"/>
        </c:dLbls>
        <c:gapWidth val="0"/>
        <c:axId val="298783872"/>
        <c:axId val="295630960"/>
      </c:barChart>
      <c:lineChart>
        <c:grouping val="standard"/>
        <c:varyColors val="0"/>
        <c:ser>
          <c:idx val="0"/>
          <c:order val="0"/>
          <c:tx>
            <c:strRef>
              <c:f>Sheet1!$B$1</c:f>
              <c:strCache>
                <c:ptCount val="1"/>
                <c:pt idx="0">
                  <c:v>Unemployment rate</c:v>
                </c:pt>
              </c:strCache>
            </c:strRef>
          </c:tx>
          <c:spPr>
            <a:effectLst/>
          </c:spPr>
          <c:marker>
            <c:symbol val="none"/>
          </c:marker>
          <c:dPt>
            <c:idx val="60"/>
            <c:marker>
              <c:symbol val="circle"/>
              <c:size val="5"/>
            </c:marker>
            <c:bubble3D val="0"/>
          </c:dPt>
          <c:dLbls>
            <c:dLbl>
              <c:idx val="60"/>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Sheet1!$A$2:$A$63</c:f>
              <c:strCache>
                <c:ptCount val="62"/>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pt idx="38">
                  <c:v>2004</c:v>
                </c:pt>
                <c:pt idx="39">
                  <c:v>2005</c:v>
                </c:pt>
                <c:pt idx="40">
                  <c:v>2006</c:v>
                </c:pt>
                <c:pt idx="41">
                  <c:v>2007</c:v>
                </c:pt>
                <c:pt idx="42">
                  <c:v>2008</c:v>
                </c:pt>
                <c:pt idx="43">
                  <c:v>2009</c:v>
                </c:pt>
                <c:pt idx="44">
                  <c:v>2010</c:v>
                </c:pt>
                <c:pt idx="45">
                  <c:v>2011</c:v>
                </c:pt>
                <c:pt idx="46">
                  <c:v>2012</c:v>
                </c:pt>
                <c:pt idx="47">
                  <c:v>2013</c:v>
                </c:pt>
                <c:pt idx="48">
                  <c:v>2014</c:v>
                </c:pt>
                <c:pt idx="49">
                  <c:v>2015</c:v>
                </c:pt>
                <c:pt idx="50">
                  <c:v>2016</c:v>
                </c:pt>
                <c:pt idx="60">
                  <c:v>Assumption
2026</c:v>
                </c:pt>
                <c:pt idx="61">
                  <c:v>Source: U.S . Bureau of Labor Statistics Current Population Survey (historical data) and Employment Projections Programs (projected 2024)</c:v>
                </c:pt>
              </c:strCache>
            </c:strRef>
          </c:cat>
          <c:val>
            <c:numRef>
              <c:f>Sheet1!$B$2:$B$63</c:f>
              <c:numCache>
                <c:formatCode>0.0%</c:formatCode>
                <c:ptCount val="62"/>
                <c:pt idx="0">
                  <c:v>3.7849702835083009E-2</c:v>
                </c:pt>
                <c:pt idx="1">
                  <c:v>3.8418738842010497E-2</c:v>
                </c:pt>
                <c:pt idx="2">
                  <c:v>3.5547175407409669E-2</c:v>
                </c:pt>
                <c:pt idx="3">
                  <c:v>3.5060985088348387E-2</c:v>
                </c:pt>
                <c:pt idx="4">
                  <c:v>4.9815139770507798E-2</c:v>
                </c:pt>
                <c:pt idx="5">
                  <c:v>5.9513616561889651E-2</c:v>
                </c:pt>
                <c:pt idx="6">
                  <c:v>5.60469913482666E-2</c:v>
                </c:pt>
                <c:pt idx="7">
                  <c:v>4.8762898445129398E-2</c:v>
                </c:pt>
                <c:pt idx="8">
                  <c:v>5.6215205192565919E-2</c:v>
                </c:pt>
                <c:pt idx="9">
                  <c:v>8.4670438766479492E-2</c:v>
                </c:pt>
                <c:pt idx="10">
                  <c:v>7.6941871643066401E-2</c:v>
                </c:pt>
                <c:pt idx="11">
                  <c:v>7.0414590835571292E-2</c:v>
                </c:pt>
                <c:pt idx="12">
                  <c:v>6.0533046722412109E-2</c:v>
                </c:pt>
                <c:pt idx="13">
                  <c:v>5.8449854850769041E-2</c:v>
                </c:pt>
                <c:pt idx="14">
                  <c:v>7.1694092750549318E-2</c:v>
                </c:pt>
                <c:pt idx="15">
                  <c:v>7.6149029731750487E-2</c:v>
                </c:pt>
                <c:pt idx="16">
                  <c:v>9.7157611846923828E-2</c:v>
                </c:pt>
                <c:pt idx="17">
                  <c:v>9.593282699584961E-2</c:v>
                </c:pt>
                <c:pt idx="18">
                  <c:v>7.5137176513671869E-2</c:v>
                </c:pt>
                <c:pt idx="19">
                  <c:v>7.2001700401306157E-2</c:v>
                </c:pt>
                <c:pt idx="20">
                  <c:v>6.9968194961547853E-2</c:v>
                </c:pt>
                <c:pt idx="21">
                  <c:v>6.1868119239807132E-2</c:v>
                </c:pt>
                <c:pt idx="22">
                  <c:v>5.5044131278991701E-2</c:v>
                </c:pt>
                <c:pt idx="23">
                  <c:v>5.2671632766723632E-2</c:v>
                </c:pt>
                <c:pt idx="24">
                  <c:v>5.6100072860717776E-2</c:v>
                </c:pt>
                <c:pt idx="25">
                  <c:v>6.8375773429870612E-2</c:v>
                </c:pt>
                <c:pt idx="26">
                  <c:v>7.5026636123657231E-2</c:v>
                </c:pt>
                <c:pt idx="27">
                  <c:v>6.9106893539428713E-2</c:v>
                </c:pt>
                <c:pt idx="28">
                  <c:v>6.0872368812561035E-2</c:v>
                </c:pt>
                <c:pt idx="29">
                  <c:v>5.597911357879639E-2</c:v>
                </c:pt>
                <c:pt idx="30">
                  <c:v>5.398887634277344E-2</c:v>
                </c:pt>
                <c:pt idx="31">
                  <c:v>4.9373455047607422E-2</c:v>
                </c:pt>
                <c:pt idx="32">
                  <c:v>4.5062117576599121E-2</c:v>
                </c:pt>
                <c:pt idx="33">
                  <c:v>4.2181854248046873E-2</c:v>
                </c:pt>
                <c:pt idx="34">
                  <c:v>3.987208127975464E-2</c:v>
                </c:pt>
                <c:pt idx="35">
                  <c:v>4.7496275901794435E-2</c:v>
                </c:pt>
                <c:pt idx="36">
                  <c:v>5.7816410064697267E-2</c:v>
                </c:pt>
                <c:pt idx="37">
                  <c:v>5.9864897727966306E-2</c:v>
                </c:pt>
                <c:pt idx="38">
                  <c:v>5.5233855247497556E-2</c:v>
                </c:pt>
                <c:pt idx="39">
                  <c:v>5.0773773193359378E-2</c:v>
                </c:pt>
                <c:pt idx="40">
                  <c:v>4.617887496948242E-2</c:v>
                </c:pt>
                <c:pt idx="41">
                  <c:v>4.6188621520996093E-2</c:v>
                </c:pt>
                <c:pt idx="42">
                  <c:v>5.7969775199890133E-2</c:v>
                </c:pt>
                <c:pt idx="43">
                  <c:v>9.2716169357299802E-2</c:v>
                </c:pt>
                <c:pt idx="44">
                  <c:v>9.6228513717651371E-2</c:v>
                </c:pt>
                <c:pt idx="45">
                  <c:v>8.9422836303710937E-2</c:v>
                </c:pt>
                <c:pt idx="46">
                  <c:v>8.0655965805053714E-2</c:v>
                </c:pt>
                <c:pt idx="47">
                  <c:v>7.37166690826416E-2</c:v>
                </c:pt>
                <c:pt idx="48">
                  <c:v>6.1557512283325198E-2</c:v>
                </c:pt>
                <c:pt idx="49">
                  <c:v>5.2999999999999999E-2</c:v>
                </c:pt>
                <c:pt idx="50">
                  <c:v>4.9000000000000002E-2</c:v>
                </c:pt>
                <c:pt idx="60">
                  <c:v>4.7E-2</c:v>
                </c:pt>
              </c:numCache>
            </c:numRef>
          </c:val>
          <c:smooth val="0"/>
        </c:ser>
        <c:dLbls>
          <c:showLegendKey val="0"/>
          <c:showVal val="0"/>
          <c:showCatName val="0"/>
          <c:showSerName val="0"/>
          <c:showPercent val="0"/>
          <c:showBubbleSize val="0"/>
        </c:dLbls>
        <c:marker val="1"/>
        <c:smooth val="0"/>
        <c:axId val="298790032"/>
        <c:axId val="298790592"/>
      </c:lineChart>
      <c:catAx>
        <c:axId val="298790032"/>
        <c:scaling>
          <c:orientation val="minMax"/>
        </c:scaling>
        <c:delete val="0"/>
        <c:axPos val="b"/>
        <c:numFmt formatCode="General" sourceLinked="1"/>
        <c:majorTickMark val="none"/>
        <c:minorTickMark val="none"/>
        <c:tickLblPos val="nextTo"/>
        <c:txPr>
          <a:bodyPr rot="0" vert="horz"/>
          <a:lstStyle/>
          <a:p>
            <a:pPr>
              <a:defRPr sz="1400"/>
            </a:pPr>
            <a:endParaRPr lang="en-US"/>
          </a:p>
        </c:txPr>
        <c:crossAx val="298790592"/>
        <c:crosses val="autoZero"/>
        <c:auto val="1"/>
        <c:lblAlgn val="ctr"/>
        <c:lblOffset val="100"/>
        <c:noMultiLvlLbl val="0"/>
      </c:catAx>
      <c:valAx>
        <c:axId val="298790592"/>
        <c:scaling>
          <c:orientation val="minMax"/>
        </c:scaling>
        <c:delete val="0"/>
        <c:axPos val="l"/>
        <c:numFmt formatCode="0%" sourceLinked="0"/>
        <c:majorTickMark val="none"/>
        <c:minorTickMark val="none"/>
        <c:tickLblPos val="nextTo"/>
        <c:txPr>
          <a:bodyPr/>
          <a:lstStyle/>
          <a:p>
            <a:pPr>
              <a:defRPr sz="1600"/>
            </a:pPr>
            <a:endParaRPr lang="en-US"/>
          </a:p>
        </c:txPr>
        <c:crossAx val="298790032"/>
        <c:crossesAt val="1"/>
        <c:crossBetween val="between"/>
      </c:valAx>
      <c:valAx>
        <c:axId val="295630960"/>
        <c:scaling>
          <c:orientation val="minMax"/>
          <c:max val="1"/>
        </c:scaling>
        <c:delete val="0"/>
        <c:axPos val="r"/>
        <c:numFmt formatCode="General" sourceLinked="1"/>
        <c:majorTickMark val="none"/>
        <c:minorTickMark val="none"/>
        <c:tickLblPos val="none"/>
        <c:spPr>
          <a:ln>
            <a:noFill/>
          </a:ln>
        </c:spPr>
        <c:crossAx val="298783872"/>
        <c:crosses val="max"/>
        <c:crossBetween val="between"/>
      </c:valAx>
      <c:catAx>
        <c:axId val="298783872"/>
        <c:scaling>
          <c:orientation val="minMax"/>
        </c:scaling>
        <c:delete val="1"/>
        <c:axPos val="b"/>
        <c:numFmt formatCode="General" sourceLinked="1"/>
        <c:majorTickMark val="out"/>
        <c:minorTickMark val="none"/>
        <c:tickLblPos val="nextTo"/>
        <c:crossAx val="295630960"/>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
          <c:y val="2.0278624084830608E-3"/>
          <c:w val="1"/>
          <c:h val="0.90427670802383286"/>
        </c:manualLayout>
      </c:layout>
      <c:barChart>
        <c:barDir val="col"/>
        <c:grouping val="clustered"/>
        <c:varyColors val="0"/>
        <c:ser>
          <c:idx val="0"/>
          <c:order val="0"/>
          <c:tx>
            <c:strRef>
              <c:f>Sheet1!$B$1</c:f>
              <c:strCache>
                <c:ptCount val="1"/>
              </c:strCache>
            </c:strRef>
          </c:tx>
          <c:spPr>
            <a:solidFill>
              <a:schemeClr val="accent1"/>
            </a:solidFill>
            <a:scene3d>
              <a:camera prst="orthographicFront"/>
              <a:lightRig rig="threePt" dir="t"/>
            </a:scene3d>
            <a:sp3d/>
          </c:spPr>
          <c:invertIfNegative val="0"/>
          <c:dLbls>
            <c:numFmt formatCode="0.0%" sourceLinked="0"/>
            <c:spPr>
              <a:noFill/>
              <a:ln>
                <a:noFill/>
              </a:ln>
              <a:effectLst/>
            </c:spPr>
            <c:txPr>
              <a:bodyPr/>
              <a:lstStyle/>
              <a:p>
                <a:pPr>
                  <a:defRPr sz="1600">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1966-76</c:v>
                </c:pt>
                <c:pt idx="1">
                  <c:v>1976-86</c:v>
                </c:pt>
                <c:pt idx="2">
                  <c:v>1986-96</c:v>
                </c:pt>
                <c:pt idx="3">
                  <c:v>1996-2006</c:v>
                </c:pt>
                <c:pt idx="4">
                  <c:v>2006-16</c:v>
                </c:pt>
                <c:pt idx="5">
                  <c:v>Projected 2016-26</c:v>
                </c:pt>
              </c:strCache>
            </c:strRef>
          </c:cat>
          <c:val>
            <c:numRef>
              <c:f>Sheet1!$B$2:$B$7</c:f>
              <c:numCache>
                <c:formatCode>0.0%</c:formatCode>
                <c:ptCount val="6"/>
                <c:pt idx="0">
                  <c:v>5.5800000000000002E-2</c:v>
                </c:pt>
                <c:pt idx="1">
                  <c:v>5.8400000000000001E-2</c:v>
                </c:pt>
                <c:pt idx="2">
                  <c:v>2.75E-2</c:v>
                </c:pt>
                <c:pt idx="3">
                  <c:v>2.1299999999999999E-2</c:v>
                </c:pt>
                <c:pt idx="4">
                  <c:v>1.6299999999999999E-2</c:v>
                </c:pt>
                <c:pt idx="5">
                  <c:v>2.07E-2</c:v>
                </c:pt>
              </c:numCache>
            </c:numRef>
          </c:val>
        </c:ser>
        <c:dLbls>
          <c:showLegendKey val="0"/>
          <c:showVal val="1"/>
          <c:showCatName val="0"/>
          <c:showSerName val="0"/>
          <c:showPercent val="0"/>
          <c:showBubbleSize val="0"/>
        </c:dLbls>
        <c:gapWidth val="70"/>
        <c:axId val="298784432"/>
        <c:axId val="298788352"/>
      </c:barChart>
      <c:catAx>
        <c:axId val="298784432"/>
        <c:scaling>
          <c:orientation val="minMax"/>
        </c:scaling>
        <c:delete val="0"/>
        <c:axPos val="b"/>
        <c:numFmt formatCode="General" sourceLinked="1"/>
        <c:majorTickMark val="none"/>
        <c:minorTickMark val="none"/>
        <c:tickLblPos val="nextTo"/>
        <c:txPr>
          <a:bodyPr rot="0" vert="horz"/>
          <a:lstStyle/>
          <a:p>
            <a:pPr>
              <a:defRPr sz="1400"/>
            </a:pPr>
            <a:endParaRPr lang="en-US"/>
          </a:p>
        </c:txPr>
        <c:crossAx val="298788352"/>
        <c:crosses val="autoZero"/>
        <c:auto val="1"/>
        <c:lblAlgn val="ctr"/>
        <c:lblOffset val="100"/>
        <c:tickLblSkip val="1"/>
        <c:tickMarkSkip val="1"/>
        <c:noMultiLvlLbl val="0"/>
      </c:catAx>
      <c:valAx>
        <c:axId val="298788352"/>
        <c:scaling>
          <c:orientation val="minMax"/>
        </c:scaling>
        <c:delete val="1"/>
        <c:axPos val="l"/>
        <c:numFmt formatCode="0.0%" sourceLinked="1"/>
        <c:majorTickMark val="out"/>
        <c:minorTickMark val="none"/>
        <c:tickLblPos val="none"/>
        <c:crossAx val="2987844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0"/>
          <c:y val="0.17731388733786335"/>
          <c:w val="1"/>
          <c:h val="0.66705942796591267"/>
        </c:manualLayout>
      </c:layout>
      <c:barChart>
        <c:barDir val="col"/>
        <c:grouping val="clustered"/>
        <c:varyColors val="0"/>
        <c:ser>
          <c:idx val="0"/>
          <c:order val="0"/>
          <c:tx>
            <c:strRef>
              <c:f>Sheet1!$B$1</c:f>
              <c:strCache>
                <c:ptCount val="1"/>
              </c:strCache>
            </c:strRef>
          </c:tx>
          <c:spPr>
            <a:solidFill>
              <a:schemeClr val="accent1"/>
            </a:solidFill>
            <a:scene3d>
              <a:camera prst="orthographicFront"/>
              <a:lightRig rig="threePt" dir="t"/>
            </a:scene3d>
            <a:sp3d/>
          </c:spPr>
          <c:invertIfNegative val="0"/>
          <c:dLbls>
            <c:numFmt formatCode="0.0%" sourceLinked="0"/>
            <c:spPr>
              <a:noFill/>
              <a:ln>
                <a:noFill/>
              </a:ln>
              <a:effectLst/>
            </c:spPr>
            <c:txPr>
              <a:bodyPr/>
              <a:lstStyle/>
              <a:p>
                <a:pPr>
                  <a:defRPr sz="1600">
                    <a:solidFill>
                      <a:srgbClr val="002060"/>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1966-76</c:v>
                </c:pt>
                <c:pt idx="1">
                  <c:v>1976-86</c:v>
                </c:pt>
                <c:pt idx="2">
                  <c:v>1986-96</c:v>
                </c:pt>
                <c:pt idx="3">
                  <c:v>1996-2006</c:v>
                </c:pt>
                <c:pt idx="4">
                  <c:v>2006-16</c:v>
                </c:pt>
                <c:pt idx="5">
                  <c:v>Projected 2016-26</c:v>
                </c:pt>
              </c:strCache>
            </c:strRef>
          </c:cat>
          <c:val>
            <c:numRef>
              <c:f>Sheet1!$B$2:$B$7</c:f>
              <c:numCache>
                <c:formatCode>0.00%</c:formatCode>
                <c:ptCount val="6"/>
                <c:pt idx="0">
                  <c:v>2.18E-2</c:v>
                </c:pt>
                <c:pt idx="1">
                  <c:v>1.44E-2</c:v>
                </c:pt>
                <c:pt idx="2">
                  <c:v>1.4999999999999999E-2</c:v>
                </c:pt>
                <c:pt idx="3">
                  <c:v>2.8449018038013502E-2</c:v>
                </c:pt>
                <c:pt idx="4">
                  <c:v>1.24E-2</c:v>
                </c:pt>
                <c:pt idx="5">
                  <c:v>1.5900000000000001E-2</c:v>
                </c:pt>
              </c:numCache>
            </c:numRef>
          </c:val>
        </c:ser>
        <c:dLbls>
          <c:showLegendKey val="0"/>
          <c:showVal val="0"/>
          <c:showCatName val="0"/>
          <c:showSerName val="0"/>
          <c:showPercent val="0"/>
          <c:showBubbleSize val="0"/>
        </c:dLbls>
        <c:gapWidth val="70"/>
        <c:axId val="299760288"/>
        <c:axId val="299760848"/>
      </c:barChart>
      <c:catAx>
        <c:axId val="299760288"/>
        <c:scaling>
          <c:orientation val="minMax"/>
        </c:scaling>
        <c:delete val="0"/>
        <c:axPos val="b"/>
        <c:numFmt formatCode="General" sourceLinked="1"/>
        <c:majorTickMark val="none"/>
        <c:minorTickMark val="none"/>
        <c:tickLblPos val="nextTo"/>
        <c:txPr>
          <a:bodyPr rot="0" vert="horz"/>
          <a:lstStyle/>
          <a:p>
            <a:pPr>
              <a:defRPr sz="1400"/>
            </a:pPr>
            <a:endParaRPr lang="en-US"/>
          </a:p>
        </c:txPr>
        <c:crossAx val="299760848"/>
        <c:crosses val="autoZero"/>
        <c:auto val="1"/>
        <c:lblAlgn val="ctr"/>
        <c:lblOffset val="100"/>
        <c:tickLblSkip val="1"/>
        <c:tickMarkSkip val="1"/>
        <c:noMultiLvlLbl val="0"/>
      </c:catAx>
      <c:valAx>
        <c:axId val="299760848"/>
        <c:scaling>
          <c:orientation val="minMax"/>
        </c:scaling>
        <c:delete val="1"/>
        <c:axPos val="l"/>
        <c:numFmt formatCode="0.00%" sourceLinked="1"/>
        <c:majorTickMark val="out"/>
        <c:minorTickMark val="none"/>
        <c:tickLblPos val="none"/>
        <c:crossAx val="29976028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0.46364</cdr:x>
      <cdr:y>0.93333</cdr:y>
    </cdr:from>
    <cdr:to>
      <cdr:x>0.57273</cdr:x>
      <cdr:y>1</cdr:y>
    </cdr:to>
    <cdr:sp macro="" textlink="">
      <cdr:nvSpPr>
        <cdr:cNvPr id="2" name="TextBox 1"/>
        <cdr:cNvSpPr txBox="1"/>
      </cdr:nvSpPr>
      <cdr:spPr>
        <a:xfrm xmlns:a="http://schemas.openxmlformats.org/drawingml/2006/main">
          <a:off x="3886200" y="4267200"/>
          <a:ext cx="914392" cy="304800"/>
        </a:xfrm>
        <a:prstGeom xmlns:a="http://schemas.openxmlformats.org/drawingml/2006/main" prst="rect">
          <a:avLst/>
        </a:prstGeom>
      </cdr:spPr>
      <cdr:txBody>
        <a:bodyPr xmlns:a="http://schemas.openxmlformats.org/drawingml/2006/main" vertOverflow="clip" vert="horz" wrap="none" lIns="91440" tIns="45720" rIns="91440" bIns="45720" rtlCol="0" anchor="ctr">
          <a:normAutofit/>
        </a:bodyPr>
        <a:lstStyle xmlns:a="http://schemas.openxmlformats.org/drawingml/2006/main"/>
        <a:p xmlns:a="http://schemas.openxmlformats.org/drawingml/2006/main">
          <a:pPr marL="0" marR="0" indent="0" algn="ctr" defTabSz="914400" rtl="0" eaLnBrk="1" fontAlgn="auto" latinLnBrk="0" hangingPunct="1">
            <a:lnSpc>
              <a:spcPct val="100000"/>
            </a:lnSpc>
            <a:spcBef>
              <a:spcPct val="0"/>
            </a:spcBef>
            <a:spcAft>
              <a:spcPts val="0"/>
            </a:spcAft>
            <a:buClrTx/>
            <a:buSzTx/>
            <a:buFontTx/>
            <a:buNone/>
            <a:tabLst/>
          </a:pPr>
          <a:endParaRPr kumimoji="0" lang="en-US" sz="3600" b="0" i="0" u="none" strike="noStrike" kern="1200" cap="none" spc="0" normalizeH="0" baseline="0" noProof="0" dirty="0" smtClean="0">
            <a:ln>
              <a:noFill/>
            </a:ln>
            <a:solidFill>
              <a:schemeClr val="bg1"/>
            </a:solidFill>
            <a:effectLst/>
            <a:uLnTx/>
            <a:uFillTx/>
            <a:latin typeface="Tahoma" pitchFamily="34" charset="0"/>
            <a:ea typeface="+mj-ea"/>
            <a:cs typeface="Tahoma" pitchFamily="34" charset="0"/>
          </a:endParaRPr>
        </a:p>
      </cdr:txBody>
    </cdr:sp>
  </cdr:relSizeAnchor>
  <cdr:relSizeAnchor xmlns:cdr="http://schemas.openxmlformats.org/drawingml/2006/chartDrawing">
    <cdr:from>
      <cdr:x>0.04545</cdr:x>
      <cdr:y>0.93939</cdr:y>
    </cdr:from>
    <cdr:to>
      <cdr:x>0.14545</cdr:x>
      <cdr:y>0.9697</cdr:y>
    </cdr:to>
    <cdr:sp macro="" textlink="">
      <cdr:nvSpPr>
        <cdr:cNvPr id="3" name="TextBox 2"/>
        <cdr:cNvSpPr txBox="1"/>
      </cdr:nvSpPr>
      <cdr:spPr>
        <a:xfrm xmlns:a="http://schemas.openxmlformats.org/drawingml/2006/main">
          <a:off x="381000" y="4724400"/>
          <a:ext cx="838200" cy="152400"/>
        </a:xfrm>
        <a:prstGeom xmlns:a="http://schemas.openxmlformats.org/drawingml/2006/main" prst="rect">
          <a:avLst/>
        </a:prstGeom>
      </cdr:spPr>
      <cdr:txBody>
        <a:bodyPr xmlns:a="http://schemas.openxmlformats.org/drawingml/2006/main" vertOverflow="clip" vert="horz" wrap="square" lIns="91440" tIns="45720" rIns="91440" bIns="45720" rtlCol="0" anchor="ctr">
          <a:normAutofit/>
        </a:bodyPr>
        <a:lstStyle xmlns:a="http://schemas.openxmlformats.org/drawingml/2006/main"/>
        <a:p xmlns:a="http://schemas.openxmlformats.org/drawingml/2006/main">
          <a:pPr marL="0" marR="0" indent="0" algn="ctr" defTabSz="914400" rtl="0" eaLnBrk="1" fontAlgn="auto" latinLnBrk="0" hangingPunct="1">
            <a:lnSpc>
              <a:spcPct val="100000"/>
            </a:lnSpc>
            <a:spcBef>
              <a:spcPct val="0"/>
            </a:spcBef>
            <a:spcAft>
              <a:spcPts val="0"/>
            </a:spcAft>
            <a:buClrTx/>
            <a:buSzTx/>
            <a:buFontTx/>
            <a:buNone/>
            <a:tabLst/>
          </a:pPr>
          <a:endParaRPr kumimoji="0" lang="en-US" sz="3600" b="0" i="0" u="none" strike="noStrike" kern="1200" cap="none" spc="0" normalizeH="0" baseline="0" noProof="0" dirty="0" smtClean="0">
            <a:ln>
              <a:noFill/>
            </a:ln>
            <a:solidFill>
              <a:schemeClr val="bg1"/>
            </a:solidFill>
            <a:effectLst/>
            <a:uLnTx/>
            <a:uFillTx/>
            <a:latin typeface="Tahoma" pitchFamily="34" charset="0"/>
            <a:ea typeface="+mj-ea"/>
            <a:cs typeface="Tahom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353D39A-FB07-40D8-B455-E5E7D563DE76}" type="datetimeFigureOut">
              <a:rPr lang="en-US" smtClean="0"/>
              <a:t>9/21/2018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4A58EA67-873D-465F-B78C-7C9FBF3A957E}" type="slidenum">
              <a:rPr lang="en-US" smtClean="0"/>
              <a:t>‹#›</a:t>
            </a:fld>
            <a:endParaRPr lang="en-US"/>
          </a:p>
        </p:txBody>
      </p:sp>
    </p:spTree>
    <p:extLst>
      <p:ext uri="{BB962C8B-B14F-4D97-AF65-F5344CB8AC3E}">
        <p14:creationId xmlns:p14="http://schemas.microsoft.com/office/powerpoint/2010/main" val="3610004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50B352A-5A39-4F9F-8615-B4AAF3BEEFDF}" type="datetimeFigureOut">
              <a:rPr lang="en-US" smtClean="0"/>
              <a:t>9/21/2018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3E8E904-06E9-447C-8954-E2D02D182355}" type="slidenum">
              <a:rPr lang="en-US" smtClean="0"/>
              <a:t>‹#›</a:t>
            </a:fld>
            <a:endParaRPr lang="en-US"/>
          </a:p>
        </p:txBody>
      </p:sp>
    </p:spTree>
    <p:extLst>
      <p:ext uri="{BB962C8B-B14F-4D97-AF65-F5344CB8AC3E}">
        <p14:creationId xmlns:p14="http://schemas.microsoft.com/office/powerpoint/2010/main" val="862615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E8E904-06E9-447C-8954-E2D02D182355}" type="slidenum">
              <a:rPr lang="en-US" smtClean="0"/>
              <a:t>1</a:t>
            </a:fld>
            <a:endParaRPr lang="en-US"/>
          </a:p>
        </p:txBody>
      </p:sp>
    </p:spTree>
    <p:extLst>
      <p:ext uri="{BB962C8B-B14F-4D97-AF65-F5344CB8AC3E}">
        <p14:creationId xmlns:p14="http://schemas.microsoft.com/office/powerpoint/2010/main" val="171338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4059470" y="8976552"/>
            <a:ext cx="3105136" cy="473203"/>
          </a:xfrm>
          <a:prstGeom prst="rect">
            <a:avLst/>
          </a:prstGeom>
          <a:noFill/>
          <a:ln w="9525">
            <a:noFill/>
            <a:miter lim="800000"/>
            <a:headEnd/>
            <a:tailEnd/>
          </a:ln>
        </p:spPr>
        <p:txBody>
          <a:bodyPr lIns="93975" tIns="46986" rIns="93975" bIns="46986" anchor="b"/>
          <a:lstStyle/>
          <a:p>
            <a:pPr algn="r" defTabSz="938984"/>
            <a:fld id="{BCE78317-5E5A-49BE-A1A0-C3AAEE8F91A8}" type="slidenum">
              <a:rPr lang="en-US" sz="1200"/>
              <a:pPr algn="r" defTabSz="938984"/>
              <a:t>17</a:t>
            </a:fld>
            <a:endParaRPr lang="en-US" sz="1200" dirty="0"/>
          </a:p>
        </p:txBody>
      </p:sp>
      <p:sp>
        <p:nvSpPr>
          <p:cNvPr id="41987" name="Rectangle 2"/>
          <p:cNvSpPr>
            <a:spLocks noGrp="1" noRot="1" noChangeAspect="1" noChangeArrowheads="1" noTextEdit="1"/>
          </p:cNvSpPr>
          <p:nvPr>
            <p:ph type="sldImg"/>
          </p:nvPr>
        </p:nvSpPr>
        <p:spPr bwMode="auto">
          <a:xfrm>
            <a:off x="395288" y="852488"/>
            <a:ext cx="6300787" cy="3544887"/>
          </a:xfrm>
          <a:noFill/>
          <a:ln>
            <a:solidFill>
              <a:srgbClr val="000000"/>
            </a:solidFill>
            <a:miter lim="800000"/>
            <a:headEnd/>
            <a:tailEnd/>
          </a:ln>
        </p:spPr>
      </p:sp>
      <p:sp>
        <p:nvSpPr>
          <p:cNvPr id="41988" name="Rectangle 3"/>
          <p:cNvSpPr>
            <a:spLocks noGrp="1" noChangeArrowheads="1"/>
          </p:cNvSpPr>
          <p:nvPr>
            <p:ph type="body" idx="1"/>
          </p:nvPr>
        </p:nvSpPr>
        <p:spPr bwMode="auto">
          <a:xfrm>
            <a:off x="955915" y="4727261"/>
            <a:ext cx="5254359" cy="4254056"/>
          </a:xfrm>
          <a:noFill/>
        </p:spPr>
        <p:txBody>
          <a:bodyPr lIns="93975" tIns="46986" rIns="93975" bIns="46986">
            <a:normAutofit fontScale="92500"/>
          </a:bodyPr>
          <a:lstStyle/>
          <a:p>
            <a:pPr marL="235485" indent="-235485">
              <a:lnSpc>
                <a:spcPct val="90000"/>
              </a:lnSpc>
              <a:defRPr/>
            </a:pPr>
            <a:r>
              <a:rPr lang="en-US" sz="1000" u="sng" dirty="0"/>
              <a:t>The BLS projections are developed in a series of six steps</a:t>
            </a:r>
          </a:p>
          <a:p>
            <a:pPr marL="235485" indent="-235485">
              <a:lnSpc>
                <a:spcPct val="90000"/>
              </a:lnSpc>
              <a:buFont typeface="+mj-lt"/>
              <a:buAutoNum type="arabicPeriod"/>
              <a:defRPr/>
            </a:pPr>
            <a:r>
              <a:rPr lang="en-US" sz="1000" dirty="0"/>
              <a:t>Size and demographic composition of the labor force</a:t>
            </a:r>
          </a:p>
          <a:p>
            <a:pPr marL="706452" lvl="1" indent="-235485" defTabSz="941936">
              <a:lnSpc>
                <a:spcPct val="90000"/>
              </a:lnSpc>
              <a:buFont typeface="Arial" pitchFamily="34" charset="0"/>
              <a:buChar char="•"/>
              <a:defRPr/>
            </a:pPr>
            <a:r>
              <a:rPr lang="en-US" sz="1000" dirty="0"/>
              <a:t>The labor force is the number of people available to fill job openings.  The projected labor force is based on estimates from the Census Bureau of the future population by age, sex, race, and ethnicity.  BLS projects the percent of the population who will participate in the labor force in the coming decade.</a:t>
            </a:r>
          </a:p>
          <a:p>
            <a:pPr marL="235485" indent="-235485">
              <a:lnSpc>
                <a:spcPct val="90000"/>
              </a:lnSpc>
              <a:buFont typeface="+mj-lt"/>
              <a:buAutoNum type="arabicPeriod"/>
              <a:defRPr/>
            </a:pPr>
            <a:r>
              <a:rPr lang="en-US" sz="1000" dirty="0"/>
              <a:t>The growth of the aggregate economy</a:t>
            </a:r>
          </a:p>
          <a:p>
            <a:pPr marL="706452" lvl="1" indent="-235485" defTabSz="941936">
              <a:lnSpc>
                <a:spcPct val="90000"/>
              </a:lnSpc>
              <a:buFont typeface="Arial" pitchFamily="34" charset="0"/>
              <a:buChar char="•"/>
              <a:defRPr/>
            </a:pPr>
            <a:r>
              <a:rPr lang="en-US" sz="1000" dirty="0"/>
              <a:t>A macroeconomic model is used to project Gross Domestic Product, consumer spending, investment, government spending, imports and exports, and other major economic measures.  </a:t>
            </a:r>
          </a:p>
          <a:p>
            <a:pPr marL="235485" indent="-235485">
              <a:lnSpc>
                <a:spcPct val="90000"/>
              </a:lnSpc>
              <a:buFont typeface="+mj-lt"/>
              <a:buAutoNum type="arabicPeriod"/>
              <a:defRPr/>
            </a:pPr>
            <a:r>
              <a:rPr lang="en-US" sz="1000" dirty="0"/>
              <a:t>Final demand by industry sector</a:t>
            </a:r>
          </a:p>
          <a:p>
            <a:pPr marL="688513" lvl="1" indent="-235485">
              <a:lnSpc>
                <a:spcPct val="90000"/>
              </a:lnSpc>
              <a:buFont typeface="Arial" pitchFamily="34" charset="0"/>
              <a:buChar char="•"/>
              <a:defRPr/>
            </a:pPr>
            <a:r>
              <a:rPr lang="en-US" sz="1000" dirty="0"/>
              <a:t>The projected final demand categories are disaggregated to project the final demand, in sales to consumers, for each industry sector.</a:t>
            </a:r>
          </a:p>
          <a:p>
            <a:pPr marL="235485" indent="-235485">
              <a:lnSpc>
                <a:spcPct val="90000"/>
              </a:lnSpc>
              <a:buFont typeface="+mj-lt"/>
              <a:buAutoNum type="arabicPeriod"/>
              <a:defRPr/>
            </a:pPr>
            <a:r>
              <a:rPr lang="en-US" sz="1000" dirty="0"/>
              <a:t>Industry output</a:t>
            </a:r>
          </a:p>
          <a:p>
            <a:pPr marL="688513" lvl="1" indent="-235485" defTabSz="906057">
              <a:lnSpc>
                <a:spcPct val="90000"/>
              </a:lnSpc>
              <a:buFont typeface="Arial" pitchFamily="34" charset="0"/>
              <a:buChar char="•"/>
              <a:defRPr/>
            </a:pPr>
            <a:r>
              <a:rPr lang="en-US" sz="1000" dirty="0"/>
              <a:t>Input-Output tables from the Bureau of Economic Analysis are used to determine the relationships between industries and project the output that will be needed from each industry to satisfy the final demand from the previous step.  This includes outputs which are used by other industry sectors as an input towards satisfying their final demand.</a:t>
            </a:r>
          </a:p>
          <a:p>
            <a:pPr marL="235485" indent="-235485">
              <a:lnSpc>
                <a:spcPct val="90000"/>
              </a:lnSpc>
              <a:buFont typeface="+mj-lt"/>
              <a:buAutoNum type="arabicPeriod"/>
              <a:defRPr/>
            </a:pPr>
            <a:r>
              <a:rPr lang="en-US" sz="1000" dirty="0"/>
              <a:t>Industry employment</a:t>
            </a:r>
          </a:p>
          <a:p>
            <a:pPr marL="706452" lvl="1" indent="-235485" defTabSz="906057">
              <a:lnSpc>
                <a:spcPct val="90000"/>
              </a:lnSpc>
              <a:buFont typeface="Arial" pitchFamily="34" charset="0"/>
              <a:buChar char="•"/>
              <a:defRPr/>
            </a:pPr>
            <a:r>
              <a:rPr lang="en-US" sz="1000" dirty="0"/>
              <a:t>The BLS models industry employment as a function of industry output, wages, prices, and time. Together with the industry output projections, employment results provide a measure of labor productivity. BLS analysts examine the implied growth rates in projected productivity for consistency with historical trends. At the same time, analysts attempt to identify industries that may deviate from past behavior because of changes in technology or other factors. Where appropriate, changes to the employment estimates are made by modifying either the employment demand itself or the results from earlier steps in the projections process.</a:t>
            </a:r>
          </a:p>
          <a:p>
            <a:pPr marL="235485" indent="-235485">
              <a:lnSpc>
                <a:spcPct val="90000"/>
              </a:lnSpc>
              <a:buFont typeface="+mj-lt"/>
              <a:buAutoNum type="arabicPeriod"/>
              <a:defRPr/>
            </a:pPr>
            <a:r>
              <a:rPr lang="en-US" sz="1000" dirty="0"/>
              <a:t>Occupational employment </a:t>
            </a:r>
          </a:p>
          <a:p>
            <a:pPr marL="640594" lvl="1" indent="-174708">
              <a:lnSpc>
                <a:spcPct val="90000"/>
              </a:lnSpc>
              <a:spcAft>
                <a:spcPct val="20000"/>
              </a:spcAft>
              <a:buFont typeface="Arial" pitchFamily="34" charset="0"/>
              <a:buChar char="•"/>
              <a:defRPr/>
            </a:pPr>
            <a:r>
              <a:rPr lang="en-US" sz="1000" dirty="0"/>
              <a:t>Occupational demand is projected by applying each industry’s unique staffing pattern to industry employment projections. BLS analysts consider changes in technology, business practices, and other factors to determine how staffing patterns may change over the projection decade.  Occupational </a:t>
            </a:r>
            <a:r>
              <a:rPr lang="en-US" sz="1000" dirty="0" smtClean="0"/>
              <a:t>separations are </a:t>
            </a:r>
            <a:r>
              <a:rPr lang="en-US" sz="1000" dirty="0"/>
              <a:t>also projected to help determine the total number of job openings expected to be available in each occupation.</a:t>
            </a:r>
          </a:p>
        </p:txBody>
      </p:sp>
    </p:spTree>
    <p:extLst>
      <p:ext uri="{BB962C8B-B14F-4D97-AF65-F5344CB8AC3E}">
        <p14:creationId xmlns:p14="http://schemas.microsoft.com/office/powerpoint/2010/main" val="876011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CF91E2D-B13A-4592-93EE-AE44E330124F}" type="slidenum">
              <a:rPr lang="en-US"/>
              <a:pPr/>
              <a:t>18</a:t>
            </a:fld>
            <a:endParaRPr lang="en-US" dirty="0"/>
          </a:p>
        </p:txBody>
      </p:sp>
      <p:sp>
        <p:nvSpPr>
          <p:cNvPr id="59395" name="Rectangle 2"/>
          <p:cNvSpPr>
            <a:spLocks noGrp="1" noRot="1" noChangeAspect="1" noChangeArrowheads="1" noTextEdit="1"/>
          </p:cNvSpPr>
          <p:nvPr>
            <p:ph type="sldImg"/>
          </p:nvPr>
        </p:nvSpPr>
        <p:spPr>
          <a:xfrm>
            <a:off x="469900" y="709613"/>
            <a:ext cx="6307138" cy="3548062"/>
          </a:xfrm>
          <a:ln/>
        </p:spPr>
      </p:sp>
      <p:sp>
        <p:nvSpPr>
          <p:cNvPr id="59396" name="Rectangle 3"/>
          <p:cNvSpPr>
            <a:spLocks noGrp="1" noChangeArrowheads="1"/>
          </p:cNvSpPr>
          <p:nvPr>
            <p:ph type="body" idx="1"/>
          </p:nvPr>
        </p:nvSpPr>
        <p:spPr>
          <a:xfrm>
            <a:off x="965634" y="4495522"/>
            <a:ext cx="5310968" cy="4258913"/>
          </a:xfrm>
          <a:noFill/>
          <a:ln/>
        </p:spPr>
        <p:txBody>
          <a:bodyPr lIns="92959" tIns="46477" rIns="92959" bIns="46477">
            <a:normAutofit fontScale="92500" lnSpcReduction="10000"/>
          </a:bodyPr>
          <a:lstStyle/>
          <a:p>
            <a:pPr marL="235485" indent="-235485">
              <a:buFontTx/>
              <a:buChar char="•"/>
            </a:pPr>
            <a:r>
              <a:rPr lang="en-US" dirty="0" smtClean="0"/>
              <a:t>The growth of the civilian non-institutional population, 16 and over is</a:t>
            </a:r>
            <a:r>
              <a:rPr lang="en-US" baseline="0" dirty="0" smtClean="0"/>
              <a:t> projected to slow over the 2016-26 period.</a:t>
            </a:r>
          </a:p>
          <a:p>
            <a:pPr marL="235485" indent="-235485">
              <a:buFontTx/>
              <a:buChar char="•"/>
            </a:pPr>
            <a:endParaRPr lang="en-US" baseline="0" dirty="0" smtClean="0"/>
          </a:p>
          <a:p>
            <a:pPr marL="235485" indent="-235485">
              <a:buFontTx/>
              <a:buChar char="•"/>
            </a:pPr>
            <a:r>
              <a:rPr lang="en-US" dirty="0" smtClean="0"/>
              <a:t>Since 2000, the labor force</a:t>
            </a:r>
            <a:r>
              <a:rPr lang="en-US" baseline="0" dirty="0" smtClean="0"/>
              <a:t> has experienced a significant slow down replacing the higher rates of growth experienced from 1976-1986.</a:t>
            </a:r>
            <a:endParaRPr lang="en-US" dirty="0" smtClean="0"/>
          </a:p>
          <a:p>
            <a:pPr marL="235485" indent="-235485">
              <a:buFontTx/>
              <a:buChar char="•"/>
            </a:pPr>
            <a:endParaRPr lang="en-US" dirty="0" smtClean="0"/>
          </a:p>
          <a:p>
            <a:pPr marL="235485" indent="-235485">
              <a:buFontTx/>
              <a:buChar char="•"/>
            </a:pPr>
            <a:r>
              <a:rPr lang="en-US" dirty="0" smtClean="0"/>
              <a:t>Labor force growth rates have been and will continue to be greatly impacted by the baby-boom generation (persons born</a:t>
            </a:r>
            <a:r>
              <a:rPr lang="en-US" baseline="0" dirty="0" smtClean="0"/>
              <a:t> between 1946 and 1964)</a:t>
            </a:r>
            <a:r>
              <a:rPr lang="en-US" dirty="0" smtClean="0"/>
              <a:t>.  </a:t>
            </a:r>
          </a:p>
          <a:p>
            <a:pPr marL="688513" lvl="1" indent="-235485">
              <a:buFontTx/>
              <a:buChar char="•"/>
            </a:pPr>
            <a:r>
              <a:rPr lang="en-US" dirty="0" smtClean="0"/>
              <a:t>The labor force growth over the 1976-86 period mainly reflected the entry of the baby boomers into the labor force. </a:t>
            </a:r>
          </a:p>
          <a:p>
            <a:pPr marL="1141541" lvl="2" indent="-235485">
              <a:buFontTx/>
              <a:buChar char="•"/>
            </a:pPr>
            <a:r>
              <a:rPr lang="en-US" dirty="0" smtClean="0"/>
              <a:t>This period also coincided with an increase in the labor force participation of women.</a:t>
            </a:r>
          </a:p>
          <a:p>
            <a:pPr marL="1141541" lvl="2" indent="-235485">
              <a:buFontTx/>
              <a:buChar char="•"/>
            </a:pPr>
            <a:r>
              <a:rPr lang="en-US" dirty="0"/>
              <a:t>The projected slowing of the labor force is mainly attributable to the aging of the baby boomers.  By </a:t>
            </a:r>
            <a:r>
              <a:rPr lang="en-US" dirty="0" smtClean="0"/>
              <a:t>2026, </a:t>
            </a:r>
            <a:r>
              <a:rPr lang="en-US" dirty="0"/>
              <a:t>all baby boomers will be in the 55+ age group, which typically has lower labor force participation rates than younger age groups.  As baby boomers age, the overall labor force growth rates are expected to decline more rapidly. </a:t>
            </a:r>
          </a:p>
          <a:p>
            <a:pPr marL="1154400" lvl="2" indent="-235485">
              <a:buFontTx/>
              <a:buChar char="•"/>
            </a:pPr>
            <a:r>
              <a:rPr lang="en-US" dirty="0" smtClean="0"/>
              <a:t>By</a:t>
            </a:r>
            <a:r>
              <a:rPr lang="en-US" baseline="0" dirty="0" smtClean="0"/>
              <a:t> 2026, all baby boomers will be between 62 and 80 years old. </a:t>
            </a:r>
          </a:p>
          <a:p>
            <a:pPr marL="918915" lvl="2" indent="0">
              <a:buFontTx/>
              <a:buNone/>
            </a:pPr>
            <a:endParaRPr lang="en-US" dirty="0"/>
          </a:p>
          <a:p>
            <a:pPr marL="222626" indent="-235485" defTabSz="931774" fontAlgn="base">
              <a:spcBef>
                <a:spcPct val="30000"/>
              </a:spcBef>
              <a:spcAft>
                <a:spcPct val="0"/>
              </a:spcAft>
              <a:buFontTx/>
              <a:buChar char="•"/>
              <a:defRPr/>
            </a:pPr>
            <a:r>
              <a:rPr lang="en-US" dirty="0"/>
              <a:t>Population projections are based on Census Bureau’s data.  BLS adjusts the Census’ projections of resident population to the civilian non-institutional population aged 16 and over (as shown here), which excludes members of the Armed Forces and the institutional population (correctional facilities, nursing homes).  </a:t>
            </a:r>
            <a:endParaRPr lang="en-US" dirty="0" smtClean="0"/>
          </a:p>
          <a:p>
            <a:pPr marL="222626" indent="-235485" defTabSz="931774" fontAlgn="base">
              <a:spcBef>
                <a:spcPct val="30000"/>
              </a:spcBef>
              <a:spcAft>
                <a:spcPct val="0"/>
              </a:spcAft>
              <a:buFontTx/>
              <a:buChar char="•"/>
              <a:defRPr/>
            </a:pPr>
            <a:endParaRPr lang="en-US" dirty="0" smtClean="0"/>
          </a:p>
          <a:p>
            <a:pPr marL="0" indent="0" defTabSz="931774" fontAlgn="base">
              <a:spcBef>
                <a:spcPct val="30000"/>
              </a:spcBef>
              <a:spcAft>
                <a:spcPct val="0"/>
              </a:spcAft>
              <a:buFontTx/>
              <a:buNone/>
              <a:defRPr/>
            </a:pPr>
            <a:r>
              <a:rPr lang="en-US" dirty="0" smtClean="0"/>
              <a:t>Note:</a:t>
            </a:r>
            <a:r>
              <a:rPr lang="en-US" baseline="0" dirty="0" smtClean="0"/>
              <a:t> Employment is from nonfarm payroll employment data. </a:t>
            </a:r>
            <a:endParaRPr lang="en-US" dirty="0" smtClean="0"/>
          </a:p>
          <a:p>
            <a:pPr marL="235485" indent="-235485"/>
            <a:endParaRPr lang="en-US" dirty="0" smtClean="0"/>
          </a:p>
        </p:txBody>
      </p:sp>
    </p:spTree>
    <p:extLst>
      <p:ext uri="{BB962C8B-B14F-4D97-AF65-F5344CB8AC3E}">
        <p14:creationId xmlns:p14="http://schemas.microsoft.com/office/powerpoint/2010/main" val="3467336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6CF84CA9-A5E2-4A7B-9170-46D2DDF263D4}" type="slidenum">
              <a:rPr lang="en-US"/>
              <a:pPr/>
              <a:t>19</a:t>
            </a:fld>
            <a:endParaRPr lang="en-US" dirty="0"/>
          </a:p>
        </p:txBody>
      </p:sp>
      <p:sp>
        <p:nvSpPr>
          <p:cNvPr id="62467" name="Rectangle 2"/>
          <p:cNvSpPr>
            <a:spLocks noGrp="1" noRot="1" noChangeAspect="1" noChangeArrowheads="1" noTextEdit="1"/>
          </p:cNvSpPr>
          <p:nvPr>
            <p:ph type="sldImg"/>
          </p:nvPr>
        </p:nvSpPr>
        <p:spPr>
          <a:xfrm>
            <a:off x="441325" y="468313"/>
            <a:ext cx="6307138" cy="3548062"/>
          </a:xfrm>
          <a:ln/>
        </p:spPr>
      </p:sp>
      <p:sp>
        <p:nvSpPr>
          <p:cNvPr id="62468" name="Rectangle 3"/>
          <p:cNvSpPr>
            <a:spLocks noGrp="1" noChangeArrowheads="1"/>
          </p:cNvSpPr>
          <p:nvPr>
            <p:ph type="body" idx="1"/>
          </p:nvPr>
        </p:nvSpPr>
        <p:spPr>
          <a:xfrm>
            <a:off x="779548" y="4387077"/>
            <a:ext cx="5981545" cy="4276988"/>
          </a:xfrm>
          <a:noFill/>
          <a:ln/>
        </p:spPr>
        <p:txBody>
          <a:bodyPr lIns="92378" tIns="46189" rIns="92378" bIns="46189"/>
          <a:lstStyle/>
          <a:p>
            <a:pPr eaLnBrk="1" hangingPunct="1">
              <a:buFontTx/>
              <a:buChar char="•"/>
            </a:pPr>
            <a:r>
              <a:rPr lang="en-US" dirty="0" smtClean="0"/>
              <a:t>The share of the youngest age cohort of the labor force is</a:t>
            </a:r>
            <a:r>
              <a:rPr lang="en-US" baseline="0" dirty="0" smtClean="0"/>
              <a:t> expected to continue decreasing during the projections period, falling to</a:t>
            </a:r>
            <a:r>
              <a:rPr lang="en-US" dirty="0" smtClean="0"/>
              <a:t> 11.7 percent by 2026.  </a:t>
            </a:r>
            <a:endParaRPr lang="en-US" baseline="0" dirty="0" smtClean="0"/>
          </a:p>
          <a:p>
            <a:pPr eaLnBrk="1" hangingPunct="1">
              <a:buFontTx/>
              <a:buChar char="•"/>
            </a:pPr>
            <a:endParaRPr lang="en-US" dirty="0"/>
          </a:p>
          <a:p>
            <a:pPr eaLnBrk="1" hangingPunct="1">
              <a:buFontTx/>
              <a:buChar char="•"/>
            </a:pPr>
            <a:r>
              <a:rPr lang="en-US" dirty="0"/>
              <a:t>The share of the 25 to 54 year olds has also declined in the past two decades from </a:t>
            </a:r>
            <a:r>
              <a:rPr lang="en-US" dirty="0" smtClean="0"/>
              <a:t>72.3% </a:t>
            </a:r>
            <a:r>
              <a:rPr lang="en-US" dirty="0"/>
              <a:t>in </a:t>
            </a:r>
            <a:r>
              <a:rPr lang="en-US" dirty="0" smtClean="0"/>
              <a:t>1996 </a:t>
            </a:r>
            <a:r>
              <a:rPr lang="en-US" dirty="0"/>
              <a:t>to </a:t>
            </a:r>
            <a:r>
              <a:rPr lang="en-US" dirty="0" smtClean="0"/>
              <a:t>64.2% in 2016, </a:t>
            </a:r>
            <a:r>
              <a:rPr lang="en-US" dirty="0"/>
              <a:t>with further projected declines to </a:t>
            </a:r>
            <a:r>
              <a:rPr lang="en-US" dirty="0" smtClean="0"/>
              <a:t>63.4% </a:t>
            </a:r>
            <a:r>
              <a:rPr lang="en-US" dirty="0"/>
              <a:t>in </a:t>
            </a:r>
            <a:r>
              <a:rPr lang="en-US" dirty="0" smtClean="0"/>
              <a:t>2026.</a:t>
            </a:r>
            <a:endParaRPr lang="en-US" dirty="0"/>
          </a:p>
          <a:p>
            <a:pPr eaLnBrk="1" hangingPunct="1">
              <a:buFontTx/>
              <a:buChar char="•"/>
            </a:pPr>
            <a:endParaRPr lang="en-US" dirty="0"/>
          </a:p>
          <a:p>
            <a:pPr eaLnBrk="1" hangingPunct="1">
              <a:buFontTx/>
              <a:buChar char="•"/>
            </a:pPr>
            <a:r>
              <a:rPr lang="en-US" dirty="0"/>
              <a:t>The share of the 55-years-and-older labor force will become larger, with the aging of the baby boomer generation. This older age group will make up nearly a quarter of the labor force in </a:t>
            </a:r>
            <a:r>
              <a:rPr lang="en-US" dirty="0" smtClean="0"/>
              <a:t>2026.  </a:t>
            </a:r>
            <a:r>
              <a:rPr lang="en-US" dirty="0"/>
              <a:t>This increase will continue until the bulk of baby boomers retire and leave the labor force.</a:t>
            </a:r>
          </a:p>
          <a:p>
            <a:pPr eaLnBrk="1" hangingPunct="1">
              <a:buFontTx/>
              <a:buChar char="•"/>
            </a:pPr>
            <a:endParaRPr lang="en-US" b="1" dirty="0" smtClean="0"/>
          </a:p>
        </p:txBody>
      </p:sp>
    </p:spTree>
    <p:extLst>
      <p:ext uri="{BB962C8B-B14F-4D97-AF65-F5344CB8AC3E}">
        <p14:creationId xmlns:p14="http://schemas.microsoft.com/office/powerpoint/2010/main" val="949366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51D3C13B-601D-4C2A-9D92-9E7F8FFD024D}" type="slidenum">
              <a:rPr lang="en-US"/>
              <a:pPr/>
              <a:t>20</a:t>
            </a:fld>
            <a:endParaRPr lang="en-US" dirty="0"/>
          </a:p>
        </p:txBody>
      </p:sp>
      <p:sp>
        <p:nvSpPr>
          <p:cNvPr id="61443" name="Rectangle 2"/>
          <p:cNvSpPr>
            <a:spLocks noGrp="1" noRot="1" noChangeAspect="1" noChangeArrowheads="1" noTextEdit="1"/>
          </p:cNvSpPr>
          <p:nvPr>
            <p:ph type="sldImg"/>
          </p:nvPr>
        </p:nvSpPr>
        <p:spPr>
          <a:xfrm>
            <a:off x="441325" y="468313"/>
            <a:ext cx="6307138" cy="3548062"/>
          </a:xfrm>
          <a:ln/>
        </p:spPr>
      </p:sp>
      <p:sp>
        <p:nvSpPr>
          <p:cNvPr id="61444" name="Rectangle 3"/>
          <p:cNvSpPr>
            <a:spLocks noGrp="1" noChangeArrowheads="1"/>
          </p:cNvSpPr>
          <p:nvPr>
            <p:ph type="body" idx="1"/>
          </p:nvPr>
        </p:nvSpPr>
        <p:spPr>
          <a:xfrm>
            <a:off x="779548" y="4387077"/>
            <a:ext cx="5981545" cy="4276988"/>
          </a:xfrm>
          <a:noFill/>
          <a:ln/>
        </p:spPr>
        <p:txBody>
          <a:bodyPr/>
          <a:lstStyle/>
          <a:p>
            <a:pPr eaLnBrk="1" hangingPunct="1"/>
            <a:r>
              <a:rPr lang="en-US" dirty="0" smtClean="0"/>
              <a:t>So, as shown in the previous slides because the 55+ age group have historically</a:t>
            </a:r>
            <a:r>
              <a:rPr lang="en-US" baseline="0" dirty="0" smtClean="0"/>
              <a:t> had</a:t>
            </a:r>
            <a:r>
              <a:rPr lang="en-US" dirty="0" smtClean="0"/>
              <a:t> lower participation rates than other </a:t>
            </a:r>
            <a:r>
              <a:rPr lang="en-US" baseline="0" dirty="0" smtClean="0"/>
              <a:t>groups</a:t>
            </a:r>
            <a:r>
              <a:rPr lang="en-US" dirty="0" smtClean="0"/>
              <a:t>, and more</a:t>
            </a:r>
            <a:r>
              <a:rPr lang="en-US" baseline="0" dirty="0" smtClean="0"/>
              <a:t> of the </a:t>
            </a:r>
            <a:r>
              <a:rPr lang="en-US" dirty="0" smtClean="0"/>
              <a:t>labor force is entering that group, labor force participation rate is projected</a:t>
            </a:r>
            <a:r>
              <a:rPr lang="en-US" baseline="0" dirty="0" smtClean="0"/>
              <a:t> to decline. </a:t>
            </a:r>
          </a:p>
          <a:p>
            <a:pPr eaLnBrk="1" hangingPunct="1"/>
            <a:endParaRPr lang="en-US" baseline="0" dirty="0" smtClean="0"/>
          </a:p>
          <a:p>
            <a:pPr eaLnBrk="1" hangingPunct="1"/>
            <a:r>
              <a:rPr lang="en-US" dirty="0" smtClean="0"/>
              <a:t>This chart also shows the convergence of men’s and women’s labor force participation rates throughout the decades.  </a:t>
            </a:r>
          </a:p>
          <a:p>
            <a:pPr eaLnBrk="1" hangingPunct="1"/>
            <a:endParaRPr lang="en-US" dirty="0" smtClean="0"/>
          </a:p>
          <a:p>
            <a:pPr eaLnBrk="1" hangingPunct="1">
              <a:buFontTx/>
              <a:buChar char="•"/>
            </a:pPr>
            <a:r>
              <a:rPr lang="en-US" dirty="0" smtClean="0"/>
              <a:t>From the 1960s until early</a:t>
            </a:r>
            <a:r>
              <a:rPr lang="en-US" baseline="0" dirty="0" smtClean="0"/>
              <a:t> </a:t>
            </a:r>
            <a:r>
              <a:rPr lang="en-US" dirty="0" smtClean="0"/>
              <a:t>2000s, men and women’s labor force participation rates were converging with declines in men’s participation rate and increases in women’s.  Since 2000, men’s labor force participation rate has continued to decline.  Women’s labor force participation rate has also declined, but more</a:t>
            </a:r>
            <a:r>
              <a:rPr lang="en-US" baseline="0" dirty="0" smtClean="0"/>
              <a:t> slowly.</a:t>
            </a:r>
            <a:endParaRPr lang="en-US" dirty="0" smtClean="0"/>
          </a:p>
          <a:p>
            <a:pPr eaLnBrk="1" hangingPunct="1">
              <a:buFontTx/>
              <a:buChar char="•"/>
            </a:pPr>
            <a:endParaRPr lang="en-US" dirty="0" smtClean="0"/>
          </a:p>
          <a:p>
            <a:pPr eaLnBrk="1" hangingPunct="1">
              <a:buFontTx/>
              <a:buChar char="•"/>
            </a:pPr>
            <a:r>
              <a:rPr lang="en-US" dirty="0" smtClean="0"/>
              <a:t>Men’s participation</a:t>
            </a:r>
            <a:r>
              <a:rPr lang="en-US" baseline="0" dirty="0" smtClean="0"/>
              <a:t> rates have declined since the late 1940s.  The decline is due in part to the increased availability of disability and Social Security benefits.</a:t>
            </a:r>
            <a:endParaRPr lang="en-US" dirty="0" smtClean="0"/>
          </a:p>
          <a:p>
            <a:pPr eaLnBrk="1" hangingPunct="1">
              <a:buFontTx/>
              <a:buChar char="•"/>
            </a:pPr>
            <a:endParaRPr lang="en-US" dirty="0" smtClean="0"/>
          </a:p>
          <a:p>
            <a:pPr eaLnBrk="1" hangingPunct="1">
              <a:buFontTx/>
              <a:buChar char="•"/>
            </a:pPr>
            <a:r>
              <a:rPr lang="en-US" dirty="0" smtClean="0"/>
              <a:t>Women’s participation rate peaked in 1999 at 60 percent</a:t>
            </a:r>
            <a:r>
              <a:rPr lang="en-US" baseline="0" dirty="0" smtClean="0"/>
              <a:t> and has been declining since then.  The BLS is projecting a slight decline in women’s participation  rates.</a:t>
            </a:r>
            <a:endParaRPr lang="en-US" dirty="0" smtClean="0"/>
          </a:p>
          <a:p>
            <a:pPr eaLnBrk="1" hangingPunct="1">
              <a:buFontTx/>
              <a:buChar char="•"/>
            </a:pPr>
            <a:endParaRPr lang="en-US" dirty="0" smtClean="0"/>
          </a:p>
          <a:p>
            <a:pPr eaLnBrk="1" hangingPunct="1">
              <a:buFontTx/>
              <a:buChar char="•"/>
            </a:pPr>
            <a:r>
              <a:rPr lang="en-US" dirty="0" smtClean="0"/>
              <a:t>BLS </a:t>
            </a:r>
            <a:r>
              <a:rPr lang="en-US" baseline="0" dirty="0" smtClean="0"/>
              <a:t>is projecting </a:t>
            </a:r>
            <a:r>
              <a:rPr lang="en-US" dirty="0" smtClean="0"/>
              <a:t>a decline in overall participation rates for 2026.  The decline is</a:t>
            </a:r>
            <a:r>
              <a:rPr lang="en-US" baseline="0" dirty="0" smtClean="0"/>
              <a:t> due in large part to baby boomers leaving the labor force.</a:t>
            </a:r>
          </a:p>
          <a:p>
            <a:pPr eaLnBrk="1" hangingPunct="1">
              <a:buFontTx/>
              <a:buNone/>
            </a:pPr>
            <a:endParaRPr lang="en-US" baseline="0" dirty="0" smtClean="0"/>
          </a:p>
          <a:p>
            <a:pPr eaLnBrk="1" hangingPunct="1">
              <a:buFontTx/>
              <a:buChar char="•"/>
            </a:pPr>
            <a:r>
              <a:rPr lang="en-US" baseline="0" dirty="0" smtClean="0"/>
              <a:t>Source: U.S. Bureau of Labor Statistics Current Population Survey (historical data) and Employment Projections Program (2026 data).</a:t>
            </a:r>
          </a:p>
          <a:p>
            <a:pPr eaLnBrk="1" hangingPunct="1">
              <a:buFontTx/>
              <a:buChar char="•"/>
            </a:pPr>
            <a:endParaRPr lang="en-US" dirty="0" smtClean="0"/>
          </a:p>
        </p:txBody>
      </p:sp>
    </p:spTree>
    <p:extLst>
      <p:ext uri="{BB962C8B-B14F-4D97-AF65-F5344CB8AC3E}">
        <p14:creationId xmlns:p14="http://schemas.microsoft.com/office/powerpoint/2010/main" val="2942649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6CF84CA9-A5E2-4A7B-9170-46D2DDF263D4}" type="slidenum">
              <a:rPr lang="en-US"/>
              <a:pPr/>
              <a:t>21</a:t>
            </a:fld>
            <a:endParaRPr lang="en-US" dirty="0"/>
          </a:p>
        </p:txBody>
      </p:sp>
      <p:sp>
        <p:nvSpPr>
          <p:cNvPr id="62467" name="Rectangle 2"/>
          <p:cNvSpPr>
            <a:spLocks noGrp="1" noRot="1" noChangeAspect="1" noChangeArrowheads="1" noTextEdit="1"/>
          </p:cNvSpPr>
          <p:nvPr>
            <p:ph type="sldImg"/>
          </p:nvPr>
        </p:nvSpPr>
        <p:spPr>
          <a:xfrm>
            <a:off x="374650" y="468313"/>
            <a:ext cx="6307138" cy="3548062"/>
          </a:xfrm>
          <a:ln/>
        </p:spPr>
      </p:sp>
      <p:sp>
        <p:nvSpPr>
          <p:cNvPr id="62468" name="Rectangle 3"/>
          <p:cNvSpPr>
            <a:spLocks noGrp="1" noChangeArrowheads="1"/>
          </p:cNvSpPr>
          <p:nvPr>
            <p:ph type="body" idx="1"/>
          </p:nvPr>
        </p:nvSpPr>
        <p:spPr>
          <a:xfrm>
            <a:off x="765250" y="4387077"/>
            <a:ext cx="5871829" cy="4276988"/>
          </a:xfrm>
          <a:noFill/>
          <a:ln/>
        </p:spPr>
        <p:txBody>
          <a:bodyPr lIns="92378" tIns="46189" rIns="92378" bIns="46189"/>
          <a:lstStyle/>
          <a:p>
            <a:pPr eaLnBrk="1" hangingPunct="1">
              <a:buFontTx/>
              <a:buChar char="•"/>
            </a:pPr>
            <a:r>
              <a:rPr lang="en-US" dirty="0" smtClean="0"/>
              <a:t>Hispanics (who can be of any race) are projected to increase their share of the labor force,</a:t>
            </a:r>
            <a:r>
              <a:rPr lang="en-US" baseline="0" dirty="0" smtClean="0"/>
              <a:t> due to higher birth rates, immigration rates, and labor force participation rates.  This has been a consistent long term trend.</a:t>
            </a:r>
            <a:endParaRPr lang="en-US" dirty="0" smtClean="0"/>
          </a:p>
        </p:txBody>
      </p:sp>
    </p:spTree>
    <p:extLst>
      <p:ext uri="{BB962C8B-B14F-4D97-AF65-F5344CB8AC3E}">
        <p14:creationId xmlns:p14="http://schemas.microsoft.com/office/powerpoint/2010/main" val="3169781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FDC8BE1B-1978-47B9-8E16-DC865AB666D4}" type="slidenum">
              <a:rPr lang="en-US"/>
              <a:pPr/>
              <a:t>22</a:t>
            </a:fld>
            <a:endParaRPr lang="en-US" dirty="0"/>
          </a:p>
        </p:txBody>
      </p:sp>
      <p:sp>
        <p:nvSpPr>
          <p:cNvPr id="72707" name="Rectangle 2"/>
          <p:cNvSpPr>
            <a:spLocks noGrp="1" noRot="1" noChangeAspect="1" noChangeArrowheads="1" noTextEdit="1"/>
          </p:cNvSpPr>
          <p:nvPr>
            <p:ph type="sldImg"/>
          </p:nvPr>
        </p:nvSpPr>
        <p:spPr>
          <a:xfrm>
            <a:off x="469900" y="709613"/>
            <a:ext cx="6307138" cy="3548062"/>
          </a:xfrm>
          <a:ln/>
        </p:spPr>
      </p:sp>
      <p:sp>
        <p:nvSpPr>
          <p:cNvPr id="72708" name="Rectangle 3"/>
          <p:cNvSpPr>
            <a:spLocks noGrp="1" noChangeArrowheads="1"/>
          </p:cNvSpPr>
          <p:nvPr>
            <p:ph type="body" idx="1"/>
          </p:nvPr>
        </p:nvSpPr>
        <p:spPr>
          <a:xfrm>
            <a:off x="1116513" y="4543173"/>
            <a:ext cx="4630332" cy="4180044"/>
          </a:xfrm>
          <a:noFill/>
          <a:ln/>
        </p:spPr>
        <p:txBody>
          <a:bodyPr lIns="91459" tIns="45728" rIns="91459" bIns="45728"/>
          <a:lstStyle/>
          <a:p>
            <a:pPr eaLnBrk="1" hangingPunct="1">
              <a:buFont typeface="Calibri" pitchFamily="34" charset="0"/>
              <a:buChar char="•"/>
            </a:pPr>
            <a:r>
              <a:rPr lang="en-US" b="0" dirty="0" smtClean="0"/>
              <a:t>  Gross domestic product (GDP) </a:t>
            </a:r>
            <a:r>
              <a:rPr lang="en-US" dirty="0" smtClean="0"/>
              <a:t>is a basic measure of a country's overall economic performance. It is the market value of all final goods and services made within the borders of a country in a year. </a:t>
            </a:r>
          </a:p>
          <a:p>
            <a:pPr eaLnBrk="1" hangingPunct="1">
              <a:buFont typeface="Calibri" pitchFamily="34" charset="0"/>
              <a:buChar char="•"/>
            </a:pPr>
            <a:endParaRPr lang="en-US" dirty="0" smtClean="0"/>
          </a:p>
          <a:p>
            <a:pPr defTabSz="931774" fontAlgn="base">
              <a:spcBef>
                <a:spcPct val="30000"/>
              </a:spcBef>
              <a:spcAft>
                <a:spcPct val="0"/>
              </a:spcAft>
              <a:buFont typeface="Calibri" pitchFamily="34" charset="0"/>
              <a:buChar char="•"/>
              <a:defRPr/>
            </a:pPr>
            <a:r>
              <a:rPr lang="en-US" dirty="0"/>
              <a:t>  </a:t>
            </a:r>
            <a:r>
              <a:rPr lang="en-US" dirty="0" smtClean="0"/>
              <a:t>A full employment economy is associated with an unemployment rate at NAIRU, </a:t>
            </a:r>
            <a:r>
              <a:rPr lang="en-US" dirty="0"/>
              <a:t>which combined with projections of the labor force growth and an assumption about productivity growth, determines GDP growth. (NAIRU = non-accelerating inflation rate of unemployment).</a:t>
            </a:r>
          </a:p>
          <a:p>
            <a:pPr defTabSz="931774" fontAlgn="base">
              <a:spcBef>
                <a:spcPct val="30000"/>
              </a:spcBef>
              <a:spcAft>
                <a:spcPct val="0"/>
              </a:spcAft>
              <a:buFont typeface="Calibri" pitchFamily="34" charset="0"/>
              <a:buChar char="•"/>
              <a:defRPr/>
            </a:pPr>
            <a:endParaRPr lang="en-US" dirty="0"/>
          </a:p>
          <a:p>
            <a:pPr defTabSz="931774" fontAlgn="base">
              <a:spcBef>
                <a:spcPct val="30000"/>
              </a:spcBef>
              <a:spcAft>
                <a:spcPct val="0"/>
              </a:spcAft>
              <a:buFont typeface="Calibri" pitchFamily="34" charset="0"/>
              <a:buChar char="•"/>
              <a:defRPr/>
            </a:pPr>
            <a:r>
              <a:rPr lang="en-US" dirty="0"/>
              <a:t>The </a:t>
            </a:r>
            <a:r>
              <a:rPr lang="en-US" dirty="0" smtClean="0"/>
              <a:t>2016-26 </a:t>
            </a:r>
            <a:r>
              <a:rPr lang="en-US" dirty="0"/>
              <a:t>projections assume an unemployment rate of </a:t>
            </a:r>
            <a:r>
              <a:rPr lang="en-US" dirty="0" smtClean="0"/>
              <a:t>4.7 percent in the terminal year.</a:t>
            </a:r>
            <a:endParaRPr lang="en-US" dirty="0"/>
          </a:p>
          <a:p>
            <a:pPr eaLnBrk="1" hangingPunct="1">
              <a:buFont typeface="Calibri" pitchFamily="34" charset="0"/>
              <a:buChar char="•"/>
            </a:pPr>
            <a:endParaRPr lang="en-US" dirty="0" smtClean="0"/>
          </a:p>
          <a:p>
            <a:pPr eaLnBrk="1" hangingPunct="1">
              <a:buFont typeface="Calibri" pitchFamily="34" charset="0"/>
              <a:buChar char="•"/>
            </a:pPr>
            <a:r>
              <a:rPr lang="en-US" dirty="0" smtClean="0"/>
              <a:t> The projected growth rate of 2.0</a:t>
            </a:r>
            <a:r>
              <a:rPr lang="en-US" baseline="0" dirty="0" smtClean="0"/>
              <a:t> </a:t>
            </a:r>
            <a:r>
              <a:rPr lang="en-US" dirty="0" smtClean="0"/>
              <a:t>percent over the 2016-26 period is lower than the rate exhibited during four of the last five decades.</a:t>
            </a:r>
          </a:p>
          <a:p>
            <a:pPr eaLnBrk="1" hangingPunct="1">
              <a:buFont typeface="Calibri" pitchFamily="34" charset="0"/>
              <a:buChar char="•"/>
            </a:pPr>
            <a:endParaRPr lang="en-US" dirty="0" smtClean="0"/>
          </a:p>
          <a:p>
            <a:pPr eaLnBrk="1" hangingPunct="1">
              <a:buFont typeface="Calibri" pitchFamily="34" charset="0"/>
              <a:buChar char="•"/>
            </a:pPr>
            <a:r>
              <a:rPr lang="en-US" dirty="0"/>
              <a:t> The low growth rate from </a:t>
            </a:r>
            <a:r>
              <a:rPr lang="en-US" dirty="0" smtClean="0"/>
              <a:t>2006-16 </a:t>
            </a:r>
            <a:r>
              <a:rPr lang="en-US" dirty="0"/>
              <a:t>reflects the 2007-09 </a:t>
            </a:r>
            <a:r>
              <a:rPr lang="en-US" dirty="0" smtClean="0"/>
              <a:t>recession.</a:t>
            </a:r>
            <a:endParaRPr lang="en-US" dirty="0"/>
          </a:p>
        </p:txBody>
      </p:sp>
    </p:spTree>
    <p:extLst>
      <p:ext uri="{BB962C8B-B14F-4D97-AF65-F5344CB8AC3E}">
        <p14:creationId xmlns:p14="http://schemas.microsoft.com/office/powerpoint/2010/main" val="2773140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buFont typeface="Arial" pitchFamily="34" charset="0"/>
              <a:buChar char="•"/>
            </a:pPr>
            <a:r>
              <a:rPr lang="en-US" dirty="0" smtClean="0"/>
              <a:t>Gross </a:t>
            </a:r>
            <a:r>
              <a:rPr lang="en-US" dirty="0"/>
              <a:t>domestic product (GDP) is a basic measure of a country's overall economic performance. It is the market value of all final goods and services made within the borders of a country in a year. </a:t>
            </a:r>
          </a:p>
          <a:p>
            <a:pPr>
              <a:buFont typeface="Arial" pitchFamily="34" charset="0"/>
              <a:buNone/>
            </a:pPr>
            <a:endParaRPr lang="en-US" dirty="0"/>
          </a:p>
          <a:p>
            <a:pPr>
              <a:buFont typeface="Arial" pitchFamily="34" charset="0"/>
              <a:buChar char="•"/>
            </a:pPr>
            <a:r>
              <a:rPr lang="en-US" dirty="0"/>
              <a:t>BLS assumes a full employment economy in the projections year. A full employment economy is associated with an unemployment rate at or about the non-accelerating inflation rate of unemployment (NAIRU), which combined with projections of the labor force growth and an assumption about productivity growth, determines GDP growth.</a:t>
            </a:r>
          </a:p>
          <a:p>
            <a:pPr>
              <a:buFont typeface="Arial" pitchFamily="34" charset="0"/>
              <a:buChar char="•"/>
            </a:pPr>
            <a:endParaRPr lang="en-US" dirty="0"/>
          </a:p>
          <a:p>
            <a:pPr defTabSz="931774" eaLnBrk="0" fontAlgn="base" hangingPunct="0">
              <a:spcBef>
                <a:spcPct val="30000"/>
              </a:spcBef>
              <a:spcAft>
                <a:spcPct val="0"/>
              </a:spcAft>
              <a:buFont typeface="Arial" pitchFamily="34" charset="0"/>
              <a:buChar char="•"/>
              <a:defRPr/>
            </a:pPr>
            <a:r>
              <a:rPr lang="en-US" dirty="0"/>
              <a:t>The </a:t>
            </a:r>
            <a:r>
              <a:rPr lang="en-US" dirty="0" smtClean="0"/>
              <a:t>2016-26 </a:t>
            </a:r>
            <a:r>
              <a:rPr lang="en-US" dirty="0"/>
              <a:t>projections assume an unemployment rate of </a:t>
            </a:r>
            <a:r>
              <a:rPr lang="en-US" dirty="0" smtClean="0"/>
              <a:t>4.7 </a:t>
            </a:r>
            <a:r>
              <a:rPr lang="en-US" dirty="0"/>
              <a:t>percent.</a:t>
            </a:r>
          </a:p>
          <a:p>
            <a:pPr>
              <a:buFont typeface="Arial" pitchFamily="34" charset="0"/>
              <a:buNone/>
            </a:pPr>
            <a:endParaRPr lang="en-US" dirty="0"/>
          </a:p>
          <a:p>
            <a:pPr>
              <a:buFont typeface="Arial" pitchFamily="34" charset="0"/>
              <a:buChar char="•"/>
            </a:pPr>
            <a:r>
              <a:rPr lang="en-US" dirty="0"/>
              <a:t>This chart shows the history of the 10-year compound annual rate of change in the GDP. </a:t>
            </a:r>
          </a:p>
          <a:p>
            <a:pPr>
              <a:buFont typeface="Arial" pitchFamily="34" charset="0"/>
              <a:buNone/>
            </a:pPr>
            <a:endParaRPr lang="en-US" dirty="0"/>
          </a:p>
          <a:p>
            <a:pPr>
              <a:buFont typeface="Arial" pitchFamily="34" charset="0"/>
              <a:buChar char="•"/>
            </a:pPr>
            <a:r>
              <a:rPr lang="en-US" dirty="0"/>
              <a:t>The latest recession had considerable impacts on the last few data points.  </a:t>
            </a:r>
          </a:p>
          <a:p>
            <a:pPr>
              <a:buFont typeface="Arial" pitchFamily="34" charset="0"/>
              <a:buNone/>
            </a:pPr>
            <a:endParaRPr lang="en-US" dirty="0"/>
          </a:p>
          <a:p>
            <a:pPr>
              <a:buFont typeface="Arial" pitchFamily="34" charset="0"/>
              <a:buChar char="•"/>
            </a:pPr>
            <a:r>
              <a:rPr lang="en-US" dirty="0"/>
              <a:t>Projections are for a lower 10 year annual growth rate than has been posted in nearly all of the historical data points prior to the onset of the last recession.</a:t>
            </a:r>
          </a:p>
          <a:p>
            <a:pPr>
              <a:buFont typeface="Arial" pitchFamily="34" charset="0"/>
              <a:buNone/>
            </a:pPr>
            <a:r>
              <a:rPr lang="en-US" dirty="0"/>
              <a:t>        </a:t>
            </a:r>
          </a:p>
          <a:p>
            <a:pPr>
              <a:buFont typeface="Arial" pitchFamily="34" charset="0"/>
              <a:buChar char="•"/>
            </a:pPr>
            <a:r>
              <a:rPr lang="en-US" dirty="0"/>
              <a:t>BLS’ projected labor force is an important component/input of the economic outlook.  The projected slowdown in labor force growth slows the projected GDP growth rate.</a:t>
            </a:r>
          </a:p>
          <a:p>
            <a:endParaRPr lang="en-US" dirty="0"/>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23</a:t>
            </a:fld>
            <a:endParaRPr lang="en-US" dirty="0"/>
          </a:p>
        </p:txBody>
      </p:sp>
    </p:spTree>
    <p:extLst>
      <p:ext uri="{BB962C8B-B14F-4D97-AF65-F5344CB8AC3E}">
        <p14:creationId xmlns:p14="http://schemas.microsoft.com/office/powerpoint/2010/main" val="201368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6F440DB5-24AB-43D6-9AF6-77735D14789F}" type="slidenum">
              <a:rPr lang="en-US"/>
              <a:pPr/>
              <a:t>24</a:t>
            </a:fld>
            <a:endParaRPr lang="en-US" dirty="0"/>
          </a:p>
        </p:txBody>
      </p:sp>
      <p:sp>
        <p:nvSpPr>
          <p:cNvPr id="75779" name="Rectangle 2"/>
          <p:cNvSpPr>
            <a:spLocks noGrp="1" noRot="1" noChangeAspect="1" noChangeArrowheads="1" noTextEdit="1"/>
          </p:cNvSpPr>
          <p:nvPr>
            <p:ph type="sldImg"/>
          </p:nvPr>
        </p:nvSpPr>
        <p:spPr>
          <a:xfrm>
            <a:off x="469900" y="709613"/>
            <a:ext cx="6307138" cy="3548062"/>
          </a:xfrm>
          <a:ln/>
        </p:spPr>
      </p:sp>
      <p:sp>
        <p:nvSpPr>
          <p:cNvPr id="75780" name="Rectangle 3"/>
          <p:cNvSpPr>
            <a:spLocks noGrp="1" noChangeArrowheads="1"/>
          </p:cNvSpPr>
          <p:nvPr>
            <p:ph type="body" idx="1"/>
          </p:nvPr>
        </p:nvSpPr>
        <p:spPr>
          <a:xfrm>
            <a:off x="1116513" y="4543173"/>
            <a:ext cx="4630332" cy="4180044"/>
          </a:xfrm>
          <a:noFill/>
          <a:ln/>
        </p:spPr>
        <p:txBody>
          <a:bodyPr lIns="91459" tIns="45728" rIns="91459" bIns="45728">
            <a:normAutofit/>
          </a:bodyPr>
          <a:lstStyle/>
          <a:p>
            <a:pPr>
              <a:buFont typeface="Arial" pitchFamily="34" charset="0"/>
              <a:buChar char="•"/>
            </a:pPr>
            <a:r>
              <a:rPr lang="en-US" dirty="0"/>
              <a:t>BLS assumes a full-employment economy in the projections year. Based on literature reviews and forecasts by other agencies and firms, BLS set the unemployment rate </a:t>
            </a:r>
            <a:r>
              <a:rPr lang="en-US" dirty="0" smtClean="0"/>
              <a:t>(4.7 </a:t>
            </a:r>
            <a:r>
              <a:rPr lang="en-US" dirty="0"/>
              <a:t>percent) associated with a full-employment economy.</a:t>
            </a:r>
          </a:p>
          <a:p>
            <a:pPr>
              <a:buFont typeface="Arial" pitchFamily="34" charset="0"/>
              <a:buNone/>
            </a:pPr>
            <a:endParaRPr lang="en-US" dirty="0"/>
          </a:p>
          <a:p>
            <a:pPr>
              <a:buFont typeface="Arial" pitchFamily="34" charset="0"/>
              <a:buChar char="•"/>
            </a:pPr>
            <a:r>
              <a:rPr lang="en-US" dirty="0"/>
              <a:t>The business cycle is unpredictable at a 10-year horizon. BLS does not know if the economy will be in a boom or bust but BLS can model a full employment economy.</a:t>
            </a:r>
          </a:p>
          <a:p>
            <a:pPr>
              <a:buFont typeface="Arial" pitchFamily="34" charset="0"/>
              <a:buNone/>
            </a:pPr>
            <a:endParaRPr lang="en-US" dirty="0"/>
          </a:p>
          <a:p>
            <a:pPr>
              <a:buFont typeface="Arial" pitchFamily="34" charset="0"/>
              <a:buChar char="•"/>
            </a:pPr>
            <a:r>
              <a:rPr lang="en-US" dirty="0"/>
              <a:t>In a full employment economy, all unemployment is frictional </a:t>
            </a:r>
            <a:r>
              <a:rPr lang="en-US" dirty="0" smtClean="0"/>
              <a:t>(unemployment</a:t>
            </a:r>
            <a:r>
              <a:rPr lang="en-US" baseline="0" dirty="0" smtClean="0"/>
              <a:t> from workers who are in between jobs) </a:t>
            </a:r>
            <a:r>
              <a:rPr lang="en-US" dirty="0" smtClean="0"/>
              <a:t>and </a:t>
            </a:r>
            <a:r>
              <a:rPr lang="en-US" dirty="0"/>
              <a:t>not due to cyclical factors.  The unemployment rate is at or very near the non-accelerating inflation rate of unemployment (NAIRU). </a:t>
            </a:r>
          </a:p>
          <a:p>
            <a:pPr defTabSz="906057">
              <a:defRPr/>
            </a:pPr>
            <a:endParaRPr lang="en-US" dirty="0" smtClean="0"/>
          </a:p>
          <a:p>
            <a:pPr defTabSz="906057" fontAlgn="base">
              <a:spcBef>
                <a:spcPct val="30000"/>
              </a:spcBef>
              <a:spcAft>
                <a:spcPct val="0"/>
              </a:spcAft>
              <a:buFontTx/>
              <a:buChar char="•"/>
              <a:defRPr/>
            </a:pPr>
            <a:r>
              <a:rPr lang="en-US" dirty="0"/>
              <a:t>Source: U.S . Bureau of Labor Statistics Current Population Survey (historical data) and Employment Projections Programs (projected </a:t>
            </a:r>
            <a:r>
              <a:rPr lang="en-US" dirty="0" smtClean="0"/>
              <a:t>2026)</a:t>
            </a:r>
            <a:r>
              <a:rPr lang="en-US" dirty="0"/>
              <a:t>													</a:t>
            </a:r>
          </a:p>
          <a:p>
            <a:pPr defTabSz="906057">
              <a:defRPr/>
            </a:pPr>
            <a:endParaRPr lang="en-US" dirty="0" smtClean="0"/>
          </a:p>
          <a:p>
            <a:pPr eaLnBrk="1" hangingPunct="1">
              <a:buFontTx/>
              <a:buNone/>
            </a:pPr>
            <a:endParaRPr lang="en-US" dirty="0" smtClean="0"/>
          </a:p>
        </p:txBody>
      </p:sp>
    </p:spTree>
    <p:extLst>
      <p:ext uri="{BB962C8B-B14F-4D97-AF65-F5344CB8AC3E}">
        <p14:creationId xmlns:p14="http://schemas.microsoft.com/office/powerpoint/2010/main" val="3073877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106341F3-3432-4A1D-A21E-71E1BF7ABA5B}" type="slidenum">
              <a:rPr lang="en-US"/>
              <a:pPr/>
              <a:t>25</a:t>
            </a:fld>
            <a:endParaRPr lang="en-US" dirty="0"/>
          </a:p>
        </p:txBody>
      </p:sp>
      <p:sp>
        <p:nvSpPr>
          <p:cNvPr id="76803" name="Rectangle 2"/>
          <p:cNvSpPr>
            <a:spLocks noGrp="1" noRot="1" noChangeAspect="1" noChangeArrowheads="1" noTextEdit="1"/>
          </p:cNvSpPr>
          <p:nvPr>
            <p:ph type="sldImg"/>
          </p:nvPr>
        </p:nvSpPr>
        <p:spPr>
          <a:xfrm>
            <a:off x="441325" y="465138"/>
            <a:ext cx="6307138" cy="3548062"/>
          </a:xfrm>
          <a:ln/>
        </p:spPr>
      </p:sp>
      <p:sp>
        <p:nvSpPr>
          <p:cNvPr id="76804" name="Rectangle 3"/>
          <p:cNvSpPr>
            <a:spLocks noGrp="1" noChangeArrowheads="1"/>
          </p:cNvSpPr>
          <p:nvPr>
            <p:ph type="body" idx="1"/>
          </p:nvPr>
        </p:nvSpPr>
        <p:spPr>
          <a:xfrm>
            <a:off x="777872" y="4387077"/>
            <a:ext cx="5983221" cy="4276988"/>
          </a:xfrm>
          <a:noFill/>
          <a:ln/>
        </p:spPr>
        <p:txBody>
          <a:bodyPr/>
          <a:lstStyle/>
          <a:p>
            <a:pPr>
              <a:buFont typeface="Arial" pitchFamily="34" charset="0"/>
              <a:buChar char="•"/>
            </a:pPr>
            <a:r>
              <a:rPr lang="en-US" dirty="0" smtClean="0"/>
              <a:t>The inflation rate represented here is measured by GDP price index (chained 2009 dollars).  Inflation is driven by Fed policy assumptions within the model.  </a:t>
            </a:r>
          </a:p>
          <a:p>
            <a:endParaRPr lang="en-US" dirty="0" smtClean="0"/>
          </a:p>
          <a:p>
            <a:pPr>
              <a:buFont typeface="Arial" pitchFamily="34" charset="0"/>
              <a:buChar char="•"/>
            </a:pPr>
            <a:r>
              <a:rPr lang="en-US" dirty="0" smtClean="0"/>
              <a:t>Along with the 2.1 percent GDP price index, the BLS assumes the Federal Funds rate </a:t>
            </a:r>
            <a:r>
              <a:rPr lang="en-US" b="0" dirty="0" smtClean="0"/>
              <a:t>will be 3.3 percent in 2026 and the 10-year Treasury note will reach 4.4 percent in 2026. </a:t>
            </a:r>
          </a:p>
          <a:p>
            <a:pPr>
              <a:buFont typeface="Arial" pitchFamily="34" charset="0"/>
              <a:buNone/>
            </a:pPr>
            <a:endParaRPr lang="en-US" dirty="0" smtClean="0"/>
          </a:p>
          <a:p>
            <a:r>
              <a:rPr lang="en-US" dirty="0" smtClean="0"/>
              <a:t>(Technical Note:  If questions asked) The macroeconomic model solves for the Federal Funds rate based on the Fed’s stated target for the core PCE inflation and the unemployment gap (the difference between NAIRU and actual unemployment rate).  Since PCE makes up roughly 2/3 of GDP, the GDP price index is heavily influenced by this structure within the model.</a:t>
            </a:r>
          </a:p>
          <a:p>
            <a:pPr eaLnBrk="1" hangingPunct="1">
              <a:buFontTx/>
              <a:buNone/>
            </a:pPr>
            <a:endParaRPr lang="en-US" dirty="0" smtClean="0"/>
          </a:p>
        </p:txBody>
      </p:sp>
    </p:spTree>
    <p:extLst>
      <p:ext uri="{BB962C8B-B14F-4D97-AF65-F5344CB8AC3E}">
        <p14:creationId xmlns:p14="http://schemas.microsoft.com/office/powerpoint/2010/main" val="3679794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831A146A-2529-461E-ACA9-D53810709F60}" type="slidenum">
              <a:rPr lang="en-US"/>
              <a:pPr/>
              <a:t>26</a:t>
            </a:fld>
            <a:endParaRPr lang="en-US" dirty="0"/>
          </a:p>
        </p:txBody>
      </p:sp>
      <p:sp>
        <p:nvSpPr>
          <p:cNvPr id="77827" name="Rectangle 2"/>
          <p:cNvSpPr>
            <a:spLocks noGrp="1" noRot="1" noChangeAspect="1" noChangeArrowheads="1" noTextEdit="1"/>
          </p:cNvSpPr>
          <p:nvPr>
            <p:ph type="sldImg"/>
          </p:nvPr>
        </p:nvSpPr>
        <p:spPr>
          <a:xfrm>
            <a:off x="441325" y="465138"/>
            <a:ext cx="6307138" cy="3548062"/>
          </a:xfrm>
          <a:ln/>
        </p:spPr>
      </p:sp>
      <p:sp>
        <p:nvSpPr>
          <p:cNvPr id="77828" name="Rectangle 3"/>
          <p:cNvSpPr>
            <a:spLocks noGrp="1" noChangeArrowheads="1"/>
          </p:cNvSpPr>
          <p:nvPr>
            <p:ph type="body" idx="1"/>
          </p:nvPr>
        </p:nvSpPr>
        <p:spPr>
          <a:xfrm>
            <a:off x="777872" y="4387077"/>
            <a:ext cx="5983221" cy="4276988"/>
          </a:xfrm>
          <a:noFill/>
          <a:ln/>
        </p:spPr>
        <p:txBody>
          <a:bodyPr/>
          <a:lstStyle/>
          <a:p>
            <a:pPr eaLnBrk="1" hangingPunct="1">
              <a:buFont typeface="Arial" pitchFamily="34" charset="0"/>
              <a:buChar char="•"/>
            </a:pPr>
            <a:r>
              <a:rPr lang="en-US" dirty="0" smtClean="0"/>
              <a:t>The productivity measure shown here is private nonfarm business output per hour, using chained</a:t>
            </a:r>
            <a:r>
              <a:rPr lang="en-US" baseline="0" dirty="0" smtClean="0"/>
              <a:t> 2009 dollars.</a:t>
            </a:r>
          </a:p>
          <a:p>
            <a:pPr eaLnBrk="1" hangingPunct="1">
              <a:buFont typeface="Arial" pitchFamily="34" charset="0"/>
              <a:buChar char="•"/>
            </a:pPr>
            <a:endParaRPr lang="en-US" dirty="0" smtClean="0"/>
          </a:p>
          <a:p>
            <a:pPr eaLnBrk="1" hangingPunct="1">
              <a:buFont typeface="Arial" pitchFamily="34" charset="0"/>
              <a:buChar char="•"/>
            </a:pPr>
            <a:r>
              <a:rPr lang="en-US" dirty="0" smtClean="0"/>
              <a:t>During the 1966-1976 and 1996-2006 periods,</a:t>
            </a:r>
            <a:r>
              <a:rPr lang="en-US" baseline="0" dirty="0" smtClean="0"/>
              <a:t> the U.S. experienced a strong labor productivity rate of growth of 2.2 percent and 2.8 percent respectively</a:t>
            </a:r>
            <a:r>
              <a:rPr lang="en-US" dirty="0" smtClean="0"/>
              <a:t>.</a:t>
            </a:r>
          </a:p>
          <a:p>
            <a:pPr eaLnBrk="1" hangingPunct="1">
              <a:buFontTx/>
              <a:buNone/>
            </a:pPr>
            <a:endParaRPr lang="en-US" dirty="0" smtClean="0"/>
          </a:p>
          <a:p>
            <a:pPr>
              <a:buFont typeface="Arial" pitchFamily="34" charset="0"/>
              <a:buChar char="•"/>
            </a:pPr>
            <a:r>
              <a:rPr lang="en-US" dirty="0" smtClean="0"/>
              <a:t>The projected 1.6 percent annual growth is </a:t>
            </a:r>
            <a:r>
              <a:rPr lang="en-US" baseline="0" dirty="0" smtClean="0"/>
              <a:t>slower </a:t>
            </a:r>
            <a:r>
              <a:rPr lang="en-US" dirty="0" smtClean="0"/>
              <a:t>than the growth over the mid 1990s to mid 2000s, but similar to its long run trend behavior.</a:t>
            </a:r>
          </a:p>
        </p:txBody>
      </p:sp>
    </p:spTree>
    <p:extLst>
      <p:ext uri="{BB962C8B-B14F-4D97-AF65-F5344CB8AC3E}">
        <p14:creationId xmlns:p14="http://schemas.microsoft.com/office/powerpoint/2010/main" val="3990145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E8E904-06E9-447C-8954-E2D02D182355}" type="slidenum">
              <a:rPr lang="en-US" smtClean="0"/>
              <a:t>3</a:t>
            </a:fld>
            <a:endParaRPr lang="en-US"/>
          </a:p>
        </p:txBody>
      </p:sp>
    </p:spTree>
    <p:extLst>
      <p:ext uri="{BB962C8B-B14F-4D97-AF65-F5344CB8AC3E}">
        <p14:creationId xmlns:p14="http://schemas.microsoft.com/office/powerpoint/2010/main" val="3231365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a:t>Housing starts fell to historic lows in recent years.  </a:t>
            </a:r>
          </a:p>
          <a:p>
            <a:pPr>
              <a:buFont typeface="Arial" pitchFamily="34" charset="0"/>
              <a:buNone/>
            </a:pPr>
            <a:endParaRPr lang="en-US" dirty="0"/>
          </a:p>
          <a:p>
            <a:pPr>
              <a:buFont typeface="Arial" pitchFamily="34" charset="0"/>
              <a:buChar char="•"/>
            </a:pPr>
            <a:r>
              <a:rPr lang="en-US" dirty="0"/>
              <a:t>In the long run, housing starts are driven primarily by demographics.  </a:t>
            </a:r>
          </a:p>
          <a:p>
            <a:pPr>
              <a:buFont typeface="Arial" pitchFamily="34" charset="0"/>
              <a:buNone/>
            </a:pPr>
            <a:endParaRPr lang="en-US" dirty="0"/>
          </a:p>
          <a:p>
            <a:pPr>
              <a:buFont typeface="Arial" pitchFamily="34" charset="0"/>
              <a:buChar char="•"/>
            </a:pPr>
            <a:r>
              <a:rPr lang="en-US" dirty="0" smtClean="0"/>
              <a:t>Housing </a:t>
            </a:r>
            <a:r>
              <a:rPr lang="en-US" dirty="0"/>
              <a:t>starts are projected to reach </a:t>
            </a:r>
            <a:r>
              <a:rPr lang="en-US" dirty="0" smtClean="0"/>
              <a:t>1.5 </a:t>
            </a:r>
            <a:r>
              <a:rPr lang="en-US" dirty="0"/>
              <a:t>million in </a:t>
            </a:r>
            <a:r>
              <a:rPr lang="en-US" dirty="0" smtClean="0"/>
              <a:t>2026, </a:t>
            </a:r>
            <a:r>
              <a:rPr lang="en-US" dirty="0"/>
              <a:t>in line with the long run average for housing starts.</a:t>
            </a:r>
          </a:p>
          <a:p>
            <a:endParaRPr lang="en-US" dirty="0"/>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27</a:t>
            </a:fld>
            <a:endParaRPr lang="en-US" dirty="0"/>
          </a:p>
        </p:txBody>
      </p:sp>
    </p:spTree>
    <p:extLst>
      <p:ext uri="{BB962C8B-B14F-4D97-AF65-F5344CB8AC3E}">
        <p14:creationId xmlns:p14="http://schemas.microsoft.com/office/powerpoint/2010/main" val="949722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E9A45AC3-A199-4E05-BD62-BEC43FBCC165}" type="slidenum">
              <a:rPr lang="en-US"/>
              <a:pPr/>
              <a:t>28</a:t>
            </a:fld>
            <a:endParaRPr lang="en-US" dirty="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r>
              <a:rPr lang="en-US" dirty="0" smtClean="0"/>
              <a:t>Steps 3, 4, and 5 of the projections process deal with industry demand, output</a:t>
            </a:r>
            <a:r>
              <a:rPr lang="en-US" baseline="0" dirty="0" smtClean="0"/>
              <a:t> by industry, and employment by industry. The next few slides highlight some results of the 2016-26 projections.</a:t>
            </a:r>
            <a:endParaRPr lang="en-US" dirty="0" smtClean="0"/>
          </a:p>
        </p:txBody>
      </p:sp>
    </p:spTree>
    <p:extLst>
      <p:ext uri="{BB962C8B-B14F-4D97-AF65-F5344CB8AC3E}">
        <p14:creationId xmlns:p14="http://schemas.microsoft.com/office/powerpoint/2010/main" val="1395651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4522BBA6-8311-4F4E-88D6-9905ACEE41FD}" type="slidenum">
              <a:rPr lang="en-US"/>
              <a:pPr/>
              <a:t>29</a:t>
            </a:fld>
            <a:endParaRPr lang="en-US" dirty="0"/>
          </a:p>
        </p:txBody>
      </p:sp>
      <p:sp>
        <p:nvSpPr>
          <p:cNvPr id="82947" name="Rectangle 2"/>
          <p:cNvSpPr>
            <a:spLocks noGrp="1" noRot="1" noChangeAspect="1" noChangeArrowheads="1" noTextEdit="1"/>
          </p:cNvSpPr>
          <p:nvPr>
            <p:ph type="sldImg"/>
          </p:nvPr>
        </p:nvSpPr>
        <p:spPr>
          <a:xfrm>
            <a:off x="438150" y="465138"/>
            <a:ext cx="6308725" cy="3548062"/>
          </a:xfrm>
          <a:ln/>
        </p:spPr>
      </p:sp>
      <p:sp>
        <p:nvSpPr>
          <p:cNvPr id="82948" name="Rectangle 3"/>
          <p:cNvSpPr>
            <a:spLocks noGrp="1" noChangeArrowheads="1"/>
          </p:cNvSpPr>
          <p:nvPr>
            <p:ph type="body" idx="1"/>
          </p:nvPr>
        </p:nvSpPr>
        <p:spPr>
          <a:xfrm>
            <a:off x="159264" y="4495522"/>
            <a:ext cx="6923705" cy="4258913"/>
          </a:xfrm>
          <a:noFill/>
          <a:ln/>
        </p:spPr>
        <p:txBody>
          <a:bodyPr lIns="92699" tIns="46350" rIns="92699" bIns="46350">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This shows the Projected</a:t>
            </a:r>
            <a:r>
              <a:rPr lang="en-US" baseline="0" dirty="0" smtClean="0"/>
              <a:t> Real Output Growth from largest 2016 sector (Manufacturing) to smallest (Educational services; private)</a:t>
            </a:r>
            <a:endParaRPr lang="en-US" dirty="0" smtClean="0"/>
          </a:p>
          <a:p>
            <a:pPr lvl="0">
              <a:buFont typeface="Arial" pitchFamily="34" charset="0"/>
              <a:buNone/>
            </a:pPr>
            <a:endParaRPr lang="en-US" dirty="0" smtClean="0"/>
          </a:p>
          <a:p>
            <a:pPr lvl="0">
              <a:buFont typeface="Arial" pitchFamily="34" charset="0"/>
              <a:buChar char="•"/>
            </a:pPr>
            <a:r>
              <a:rPr lang="en-US" dirty="0" smtClean="0"/>
              <a:t>Health </a:t>
            </a:r>
            <a:r>
              <a:rPr lang="en-US" dirty="0"/>
              <a:t>care and social assistance is expected to grow the fastest, driven by aging baby boomers and federal health insurance reform.</a:t>
            </a:r>
          </a:p>
          <a:p>
            <a:pPr lvl="0">
              <a:buFont typeface="Arial" pitchFamily="34" charset="0"/>
              <a:buChar char="•"/>
            </a:pPr>
            <a:endParaRPr lang="en-US" u="sng" dirty="0"/>
          </a:p>
          <a:p>
            <a:pPr lvl="0">
              <a:buFont typeface="Arial" pitchFamily="34" charset="0"/>
              <a:buChar char="•"/>
            </a:pPr>
            <a:r>
              <a:rPr lang="en-US" dirty="0"/>
              <a:t>Construction output is also projected to grow quickly as this sector continues to recover from the recession and the housing bubble bust.  </a:t>
            </a:r>
            <a:r>
              <a:rPr lang="en-US" dirty="0" smtClean="0"/>
              <a:t>The </a:t>
            </a:r>
            <a:r>
              <a:rPr lang="en-US" dirty="0"/>
              <a:t>construction sector </a:t>
            </a:r>
            <a:r>
              <a:rPr lang="en-US" dirty="0" smtClean="0"/>
              <a:t>is </a:t>
            </a:r>
            <a:r>
              <a:rPr lang="en-US" dirty="0"/>
              <a:t>projected to </a:t>
            </a:r>
            <a:r>
              <a:rPr lang="en-US" dirty="0" smtClean="0"/>
              <a:t>just barely return </a:t>
            </a:r>
            <a:r>
              <a:rPr lang="en-US" dirty="0"/>
              <a:t>to its pre-recession level of output during this projections period.</a:t>
            </a:r>
          </a:p>
          <a:p>
            <a:pPr lvl="0">
              <a:buFont typeface="Arial" pitchFamily="34" charset="0"/>
              <a:buNone/>
            </a:pPr>
            <a:endParaRPr lang="en-US" dirty="0"/>
          </a:p>
          <a:p>
            <a:pPr lvl="0">
              <a:buFont typeface="Arial" pitchFamily="34" charset="0"/>
              <a:buChar char="•"/>
            </a:pPr>
            <a:r>
              <a:rPr lang="en-US" dirty="0"/>
              <a:t>Service-providing industries dominate the ranking of projected real output growth, with exception of construction.</a:t>
            </a:r>
          </a:p>
          <a:p>
            <a:pPr lvl="0">
              <a:buFont typeface="Arial" pitchFamily="34" charset="0"/>
              <a:buChar char="•"/>
            </a:pPr>
            <a:endParaRPr lang="en-US" dirty="0"/>
          </a:p>
          <a:p>
            <a:pPr>
              <a:buFont typeface="Arial" pitchFamily="34" charset="0"/>
              <a:buChar char="•"/>
            </a:pPr>
            <a:r>
              <a:rPr lang="en-US" dirty="0"/>
              <a:t>Government sectors </a:t>
            </a:r>
            <a:r>
              <a:rPr lang="en-US" dirty="0" smtClean="0"/>
              <a:t>have</a:t>
            </a:r>
            <a:r>
              <a:rPr lang="en-US" baseline="0" dirty="0" smtClean="0"/>
              <a:t> the least growth</a:t>
            </a:r>
            <a:r>
              <a:rPr lang="en-US" dirty="0" smtClean="0"/>
              <a:t>. </a:t>
            </a:r>
            <a:r>
              <a:rPr lang="en-US" dirty="0"/>
              <a:t>The Federal government is expected to be the only sector to have a decrease in real output over the </a:t>
            </a:r>
            <a:r>
              <a:rPr lang="en-US" dirty="0" smtClean="0"/>
              <a:t>2016-26</a:t>
            </a:r>
            <a:r>
              <a:rPr lang="en-US" baseline="0" dirty="0" smtClean="0"/>
              <a:t> </a:t>
            </a:r>
            <a:r>
              <a:rPr lang="en-US" dirty="0" smtClean="0"/>
              <a:t>period</a:t>
            </a:r>
            <a:r>
              <a:rPr lang="en-US" dirty="0"/>
              <a:t>.  The increased pressure to reduce the government budget deficit will be one of the major contributors to the declining output.</a:t>
            </a:r>
          </a:p>
        </p:txBody>
      </p:sp>
    </p:spTree>
    <p:extLst>
      <p:ext uri="{BB962C8B-B14F-4D97-AF65-F5344CB8AC3E}">
        <p14:creationId xmlns:p14="http://schemas.microsoft.com/office/powerpoint/2010/main" val="4257059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Total nonagricultural wage and salary employment includes wage and salary data from the Current Employment Statistics (CES) survey, except private households, which is from the Current Populations Survey (CPS). Logging workers are excluded.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Job count is projected to rise from about 145.0 million in 2016 to more than 155.7 million in 2026, an increase of over 10.7 million jobs.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This increase is larger than the 7.8 million jobs that were added from 2006 to 2016.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E8E904-06E9-447C-8954-E2D02D182355}" type="slidenum">
              <a:rPr lang="en-US" smtClean="0"/>
              <a:t>30</a:t>
            </a:fld>
            <a:endParaRPr lang="en-US"/>
          </a:p>
        </p:txBody>
      </p:sp>
    </p:spTree>
    <p:extLst>
      <p:ext uri="{BB962C8B-B14F-4D97-AF65-F5344CB8AC3E}">
        <p14:creationId xmlns:p14="http://schemas.microsoft.com/office/powerpoint/2010/main" val="3698903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82D1E2A-E5E3-4E37-A83B-73941E54F441}" type="slidenum">
              <a:rPr lang="en-US"/>
              <a:pPr/>
              <a:t>31</a:t>
            </a:fld>
            <a:endParaRPr lang="en-US" dirty="0"/>
          </a:p>
        </p:txBody>
      </p:sp>
      <p:sp>
        <p:nvSpPr>
          <p:cNvPr id="83971" name="Rectangle 2"/>
          <p:cNvSpPr>
            <a:spLocks noGrp="1" noRot="1" noChangeAspect="1" noChangeArrowheads="1" noTextEdit="1"/>
          </p:cNvSpPr>
          <p:nvPr>
            <p:ph type="sldImg"/>
          </p:nvPr>
        </p:nvSpPr>
        <p:spPr>
          <a:xfrm>
            <a:off x="441325" y="465138"/>
            <a:ext cx="6307138" cy="3548062"/>
          </a:xfrm>
          <a:ln/>
        </p:spPr>
      </p:sp>
      <p:sp>
        <p:nvSpPr>
          <p:cNvPr id="83972" name="Rectangle 3"/>
          <p:cNvSpPr>
            <a:spLocks noGrp="1" noChangeArrowheads="1"/>
          </p:cNvSpPr>
          <p:nvPr>
            <p:ph type="body" idx="1"/>
          </p:nvPr>
        </p:nvSpPr>
        <p:spPr>
          <a:xfrm>
            <a:off x="159264" y="4493878"/>
            <a:ext cx="6923705" cy="4260556"/>
          </a:xfrm>
          <a:noFill/>
          <a:ln/>
        </p:spPr>
        <p:txBody>
          <a:bodyPr lIns="92701" tIns="46351" rIns="92701" bIns="46351"/>
          <a:lstStyle/>
          <a:p>
            <a:pPr eaLnBrk="1" hangingPunct="1">
              <a:buFontTx/>
              <a:buChar char="•"/>
            </a:pPr>
            <a:r>
              <a:rPr lang="en-US" dirty="0" smtClean="0"/>
              <a:t>Professional and</a:t>
            </a:r>
            <a:r>
              <a:rPr lang="en-US" baseline="0" dirty="0" smtClean="0"/>
              <a:t> business services is the largest industry sector in terms of jobs.</a:t>
            </a:r>
          </a:p>
          <a:p>
            <a:pPr eaLnBrk="1" hangingPunct="1">
              <a:buFontTx/>
              <a:buNone/>
            </a:pPr>
            <a:endParaRPr lang="en-US" baseline="0" dirty="0" smtClean="0"/>
          </a:p>
          <a:p>
            <a:pPr eaLnBrk="1" hangingPunct="1">
              <a:buFontTx/>
              <a:buChar char="•"/>
            </a:pPr>
            <a:r>
              <a:rPr lang="en-US" dirty="0" smtClean="0"/>
              <a:t>State and local government, which includes public</a:t>
            </a:r>
            <a:r>
              <a:rPr lang="en-US" baseline="0" dirty="0" smtClean="0"/>
              <a:t> education and public hospitals,</a:t>
            </a:r>
            <a:r>
              <a:rPr lang="en-US" dirty="0" smtClean="0"/>
              <a:t> is the second largest industry sector in terms of jobs.</a:t>
            </a:r>
          </a:p>
          <a:p>
            <a:pPr eaLnBrk="1" hangingPunct="1">
              <a:buFontTx/>
              <a:buChar char="•"/>
            </a:pPr>
            <a:endParaRPr lang="en-US" dirty="0" smtClean="0"/>
          </a:p>
          <a:p>
            <a:pPr eaLnBrk="1" hangingPunct="1">
              <a:buFontTx/>
              <a:buChar char="•"/>
            </a:pPr>
            <a:r>
              <a:rPr lang="en-US" dirty="0" smtClean="0"/>
              <a:t>Manufacturing is sixth in terms of jobs, despite being first by a large margin in terms of nominal output, because the</a:t>
            </a:r>
            <a:r>
              <a:rPr lang="en-US" baseline="0" dirty="0" smtClean="0"/>
              <a:t> sector has very high productivity</a:t>
            </a:r>
            <a:r>
              <a:rPr lang="en-US" dirty="0" smtClean="0"/>
              <a:t>.</a:t>
            </a:r>
          </a:p>
          <a:p>
            <a:pPr eaLnBrk="1" hangingPunct="1">
              <a:buFontTx/>
              <a:buChar char="•"/>
            </a:pPr>
            <a:endParaRPr lang="en-US" dirty="0" smtClean="0"/>
          </a:p>
          <a:p>
            <a:pPr eaLnBrk="1" hangingPunct="1">
              <a:buFontTx/>
              <a:buChar char="•"/>
            </a:pPr>
            <a:r>
              <a:rPr lang="en-US" dirty="0"/>
              <a:t>Educational services and health care and social assistance include only private establishments.</a:t>
            </a:r>
            <a:endParaRPr lang="en-US" dirty="0" smtClean="0"/>
          </a:p>
        </p:txBody>
      </p:sp>
    </p:spTree>
    <p:extLst>
      <p:ext uri="{BB962C8B-B14F-4D97-AF65-F5344CB8AC3E}">
        <p14:creationId xmlns:p14="http://schemas.microsoft.com/office/powerpoint/2010/main" val="294431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9DDDEAE0-0761-4A58-B347-94084F5B63C2}" type="slidenum">
              <a:rPr lang="en-US"/>
              <a:pPr/>
              <a:t>32</a:t>
            </a:fld>
            <a:endParaRPr lang="en-US" dirty="0"/>
          </a:p>
        </p:txBody>
      </p:sp>
      <p:sp>
        <p:nvSpPr>
          <p:cNvPr id="86019" name="Rectangle 2"/>
          <p:cNvSpPr>
            <a:spLocks noGrp="1" noRot="1" noChangeAspect="1" noChangeArrowheads="1" noTextEdit="1"/>
          </p:cNvSpPr>
          <p:nvPr>
            <p:ph type="sldImg"/>
          </p:nvPr>
        </p:nvSpPr>
        <p:spPr>
          <a:xfrm>
            <a:off x="438150" y="465138"/>
            <a:ext cx="6308725" cy="3548062"/>
          </a:xfrm>
          <a:ln/>
        </p:spPr>
      </p:sp>
      <p:sp>
        <p:nvSpPr>
          <p:cNvPr id="86020" name="Rectangle 3"/>
          <p:cNvSpPr>
            <a:spLocks noGrp="1" noChangeArrowheads="1"/>
          </p:cNvSpPr>
          <p:nvPr>
            <p:ph type="body" idx="1"/>
          </p:nvPr>
        </p:nvSpPr>
        <p:spPr>
          <a:xfrm>
            <a:off x="159264" y="4495522"/>
            <a:ext cx="6923705" cy="4258913"/>
          </a:xfrm>
          <a:noFill/>
          <a:ln/>
        </p:spPr>
        <p:txBody>
          <a:bodyPr lIns="92699" tIns="46350" rIns="92699" bIns="46350"/>
          <a:lstStyle/>
          <a:p>
            <a:pPr marL="0" marR="0" lvl="0" indent="0" algn="l" defTabSz="914400" rtl="0" eaLnBrk="1" fontAlgn="auto" latinLnBrk="0" hangingPunct="1">
              <a:lnSpc>
                <a:spcPct val="100000"/>
              </a:lnSpc>
              <a:spcBef>
                <a:spcPts val="0"/>
              </a:spcBef>
              <a:spcAft>
                <a:spcPts val="0"/>
              </a:spcAft>
              <a:buClrTx/>
              <a:buSzTx/>
              <a:buFontTx/>
              <a:buChar char="•"/>
              <a:tabLst/>
              <a:defRPr/>
            </a:pPr>
            <a:r>
              <a:rPr lang="en-US" dirty="0" smtClean="0"/>
              <a:t>This shows the projected</a:t>
            </a:r>
            <a:r>
              <a:rPr lang="en-US" baseline="0" dirty="0" smtClean="0"/>
              <a:t> employment growth from the fastest growing 2016 sector (Health care and social assistance) to </a:t>
            </a:r>
            <a:r>
              <a:rPr lang="en-US" baseline="0" smtClean="0"/>
              <a:t>the slowest (Manufacturing</a:t>
            </a:r>
            <a:r>
              <a:rPr lang="en-US" baseline="0" dirty="0" smtClean="0"/>
              <a:t>), based on projected annual rate of change for wage and salary industry employment. </a:t>
            </a:r>
            <a:endParaRPr lang="en-US" dirty="0" smtClean="0"/>
          </a:p>
          <a:p>
            <a:pPr eaLnBrk="1" hangingPunct="1">
              <a:buFontTx/>
              <a:buNone/>
            </a:pPr>
            <a:endParaRPr lang="en-US" b="1" baseline="0" dirty="0" smtClean="0"/>
          </a:p>
          <a:p>
            <a:pPr eaLnBrk="1" hangingPunct="1">
              <a:buFontTx/>
              <a:buChar char="•"/>
            </a:pPr>
            <a:r>
              <a:rPr lang="en-US" baseline="0" dirty="0" smtClean="0"/>
              <a:t>Health care and social assistance, which is made of private institutions, is the fastest growing industry</a:t>
            </a:r>
            <a:r>
              <a:rPr lang="en-US" dirty="0" smtClean="0"/>
              <a:t> in addition to being the largest in terms of projected employment gains.</a:t>
            </a:r>
          </a:p>
          <a:p>
            <a:pPr eaLnBrk="1" hangingPunct="1">
              <a:buFontTx/>
              <a:buNone/>
            </a:pPr>
            <a:endParaRPr lang="en-US" dirty="0" smtClean="0"/>
          </a:p>
          <a:p>
            <a:pPr eaLnBrk="1" hangingPunct="1">
              <a:buFontTx/>
              <a:buChar char="•"/>
            </a:pPr>
            <a:r>
              <a:rPr lang="en-US" dirty="0" smtClean="0"/>
              <a:t>Mining employment is projected to have the second</a:t>
            </a:r>
            <a:r>
              <a:rPr lang="en-US" baseline="0" dirty="0" smtClean="0"/>
              <a:t> fastest growth rate, growing at 1.4%.</a:t>
            </a:r>
          </a:p>
          <a:p>
            <a:pPr eaLnBrk="1" hangingPunct="1">
              <a:buFontTx/>
              <a:buNone/>
            </a:pPr>
            <a:endParaRPr lang="en-US" dirty="0" smtClean="0"/>
          </a:p>
          <a:p>
            <a:pPr defTabSz="906057">
              <a:buFontTx/>
              <a:buChar char="•"/>
              <a:defRPr/>
            </a:pPr>
            <a:r>
              <a:rPr lang="en-US" dirty="0" smtClean="0"/>
              <a:t>Educational services, which is made of private educational institutions,</a:t>
            </a:r>
            <a:r>
              <a:rPr lang="en-US" baseline="0" dirty="0" smtClean="0"/>
              <a:t> </a:t>
            </a:r>
            <a:r>
              <a:rPr lang="en-US" dirty="0" smtClean="0"/>
              <a:t>is the third fastest growing sector in terms of employment.  However,</a:t>
            </a:r>
            <a:r>
              <a:rPr lang="en-US" baseline="0" dirty="0" smtClean="0"/>
              <a:t> it is ranked 6</a:t>
            </a:r>
            <a:r>
              <a:rPr lang="en-US" baseline="30000" dirty="0" smtClean="0"/>
              <a:t>th</a:t>
            </a:r>
            <a:r>
              <a:rPr lang="en-US" baseline="0" dirty="0" smtClean="0"/>
              <a:t> in terms of the number of jobs added.  </a:t>
            </a:r>
          </a:p>
          <a:p>
            <a:pPr eaLnBrk="1" hangingPunct="1">
              <a:buFontTx/>
              <a:buChar char="•"/>
            </a:pPr>
            <a:endParaRPr lang="en-US" dirty="0" smtClean="0"/>
          </a:p>
          <a:p>
            <a:pPr defTabSz="906057">
              <a:buFontTx/>
              <a:buChar char="•"/>
              <a:defRPr/>
            </a:pPr>
            <a:r>
              <a:rPr lang="en-US" dirty="0" smtClean="0"/>
              <a:t>Manufacturing is the sector projected to see the</a:t>
            </a:r>
            <a:r>
              <a:rPr lang="en-US" baseline="0" dirty="0" smtClean="0"/>
              <a:t> largest percent decline. Some factors contributing to the loss of jobs in the manufacturing sector are international competition and the adoption of new productivity-enhancing technologies, such as robots. </a:t>
            </a:r>
            <a:endParaRPr lang="en-US" dirty="0" smtClean="0"/>
          </a:p>
          <a:p>
            <a:pPr eaLnBrk="1" hangingPunct="1">
              <a:buFontTx/>
              <a:buNone/>
            </a:pPr>
            <a:endParaRPr lang="en-US" dirty="0" smtClean="0"/>
          </a:p>
          <a:p>
            <a:pPr eaLnBrk="1" hangingPunct="1">
              <a:buFontTx/>
              <a:buChar char="•"/>
            </a:pPr>
            <a:r>
              <a:rPr lang="en-US" dirty="0" smtClean="0"/>
              <a:t>Note: State and local government also includes public education and hospitals.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Tree>
    <p:extLst>
      <p:ext uri="{BB962C8B-B14F-4D97-AF65-F5344CB8AC3E}">
        <p14:creationId xmlns:p14="http://schemas.microsoft.com/office/powerpoint/2010/main" val="4220815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6057">
              <a:defRPr/>
            </a:pPr>
            <a:r>
              <a:rPr lang="en-US" dirty="0" smtClean="0"/>
              <a:t>Construction is projected</a:t>
            </a:r>
            <a:r>
              <a:rPr lang="en-US" baseline="0" dirty="0" smtClean="0"/>
              <a:t> to be the fourth fastest growing industry sector and add the fourth most new jobs.  However, this projected growth reflects recovery from the housing bubble bust and the December 2007-June 2009 recession.  The construction sector is almost projected to reach the number of jobs it had in 2006 (7.6 million in 2026 instead of 7.7 million in 2006) during this projection period.  </a:t>
            </a:r>
          </a:p>
          <a:p>
            <a:pPr defTabSz="906057">
              <a:defRPr/>
            </a:pPr>
            <a:endParaRPr lang="en-US" baseline="0" dirty="0" smtClean="0"/>
          </a:p>
          <a:p>
            <a:pPr defTabSz="906057">
              <a:defRPr/>
            </a:pPr>
            <a:r>
              <a:rPr lang="en-US" dirty="0"/>
              <a:t>Source: U.S. Bureau of Labor Statistics Current Employment Statistics (historical data) and Employment Projections Program (</a:t>
            </a:r>
            <a:r>
              <a:rPr lang="en-US" dirty="0" smtClean="0"/>
              <a:t>2026 </a:t>
            </a:r>
            <a:r>
              <a:rPr lang="en-US" dirty="0"/>
              <a:t>data).</a:t>
            </a:r>
            <a:r>
              <a:rPr lang="en-US" dirty="0" smtClean="0"/>
              <a:t> </a:t>
            </a:r>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33</a:t>
            </a:fld>
            <a:endParaRPr lang="en-US" dirty="0"/>
          </a:p>
        </p:txBody>
      </p:sp>
    </p:spTree>
    <p:extLst>
      <p:ext uri="{BB962C8B-B14F-4D97-AF65-F5344CB8AC3E}">
        <p14:creationId xmlns:p14="http://schemas.microsoft.com/office/powerpoint/2010/main" val="34884708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6057">
              <a:defRPr/>
            </a:pPr>
            <a:r>
              <a:rPr lang="en-US" dirty="0" smtClean="0"/>
              <a:t>Employment</a:t>
            </a:r>
            <a:r>
              <a:rPr lang="en-US" baseline="0" dirty="0" smtClean="0"/>
              <a:t> in the manufacturing sector dropped significantly from 2000-10, including losing 18.2 percent of its employment from 2006-10.  Some continued job loss is projected, </a:t>
            </a:r>
            <a:r>
              <a:rPr lang="en-US" dirty="0" smtClean="0"/>
              <a:t>due to the increase in the volume of manufactured goods that are imported as well as the increased productivity gains experienced in manufacturing industries.</a:t>
            </a:r>
          </a:p>
          <a:p>
            <a:pPr defTabSz="906057">
              <a:defRPr/>
            </a:pPr>
            <a:endParaRPr lang="en-US" dirty="0" smtClean="0"/>
          </a:p>
          <a:p>
            <a:pPr marL="0" marR="0" lvl="0" indent="0" algn="l" defTabSz="906057"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Although manufacturing has increased in the past few years, it is still projected to decline in the next 10 years. This is due to the long term trends. However, manufacturing is expected to decline slower in the 2016-26 cycle (at an annual rate of .6%), than it was projected to decline in the 2014-24 cycle (at an annual rate of .7%).</a:t>
            </a:r>
            <a:r>
              <a:rPr lang="en-US" sz="1200" kern="1200" baseline="0" dirty="0" smtClean="0">
                <a:solidFill>
                  <a:schemeClr val="tx1"/>
                </a:solidFill>
                <a:effectLst/>
                <a:latin typeface="+mn-lt"/>
                <a:ea typeface="+mn-ea"/>
                <a:cs typeface="+mn-cs"/>
              </a:rPr>
              <a:t> This is because</a:t>
            </a:r>
            <a:r>
              <a:rPr lang="en-US" sz="1200" kern="1200" dirty="0" smtClean="0">
                <a:solidFill>
                  <a:schemeClr val="tx1"/>
                </a:solidFill>
                <a:effectLst/>
                <a:latin typeface="+mn-lt"/>
                <a:ea typeface="+mn-ea"/>
                <a:cs typeface="+mn-cs"/>
              </a:rPr>
              <a:t> of the recent increases.  </a:t>
            </a:r>
          </a:p>
          <a:p>
            <a:pPr defTabSz="906057">
              <a:defRPr/>
            </a:pPr>
            <a:endParaRPr lang="en-US" dirty="0" smtClean="0"/>
          </a:p>
          <a:p>
            <a:pPr defTabSz="906057">
              <a:defRPr/>
            </a:pPr>
            <a:endParaRPr lang="en-US" dirty="0" smtClean="0"/>
          </a:p>
          <a:p>
            <a:pPr defTabSz="906057">
              <a:defRPr/>
            </a:pPr>
            <a:r>
              <a:rPr lang="en-US" dirty="0"/>
              <a:t>Source: U.S. Bureau of Labor Statistics Current Employment Statistics (historical data) and Employment Projections Program (</a:t>
            </a:r>
            <a:r>
              <a:rPr lang="en-US" dirty="0" smtClean="0"/>
              <a:t>2026 </a:t>
            </a:r>
            <a:r>
              <a:rPr lang="en-US" dirty="0"/>
              <a:t>data).</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34</a:t>
            </a:fld>
            <a:endParaRPr lang="en-US" dirty="0"/>
          </a:p>
        </p:txBody>
      </p:sp>
    </p:spTree>
    <p:extLst>
      <p:ext uri="{BB962C8B-B14F-4D97-AF65-F5344CB8AC3E}">
        <p14:creationId xmlns:p14="http://schemas.microsoft.com/office/powerpoint/2010/main" val="32635072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6057">
              <a:defRPr/>
            </a:pPr>
            <a:r>
              <a:rPr lang="en-US" dirty="0" smtClean="0"/>
              <a:t>Employment</a:t>
            </a:r>
            <a:r>
              <a:rPr lang="en-US" baseline="0" dirty="0" smtClean="0"/>
              <a:t> in the Health Care and Social Assistance sector is expected to continue to increase in the next 10 years. The aging of the population and an expected rise in chronic conditions will lead to higher demand of all types of health care services. </a:t>
            </a:r>
          </a:p>
          <a:p>
            <a:pPr defTabSz="906057">
              <a:defRPr/>
            </a:pPr>
            <a:endParaRPr lang="en-US" dirty="0" smtClean="0"/>
          </a:p>
          <a:p>
            <a:pPr defTabSz="906057">
              <a:defRPr/>
            </a:pPr>
            <a:r>
              <a:rPr lang="en-US" dirty="0"/>
              <a:t>Source: U.S. Bureau of Labor Statistics Current Employment Statistics (historical data) and Employment Projections Program (</a:t>
            </a:r>
            <a:r>
              <a:rPr lang="en-US" dirty="0" smtClean="0"/>
              <a:t>2026 </a:t>
            </a:r>
            <a:r>
              <a:rPr lang="en-US" dirty="0"/>
              <a:t>data).</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35</a:t>
            </a:fld>
            <a:endParaRPr lang="en-US" dirty="0"/>
          </a:p>
        </p:txBody>
      </p:sp>
    </p:spTree>
    <p:extLst>
      <p:ext uri="{BB962C8B-B14F-4D97-AF65-F5344CB8AC3E}">
        <p14:creationId xmlns:p14="http://schemas.microsoft.com/office/powerpoint/2010/main" val="2408044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2965F33-FF37-467A-8241-DCFF22D30835}" type="slidenum">
              <a:rPr lang="en-US"/>
              <a:pPr/>
              <a:t>36</a:t>
            </a:fld>
            <a:endParaRPr lang="en-US"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defTabSz="906057">
              <a:defRPr/>
            </a:pPr>
            <a:r>
              <a:rPr lang="en-US" dirty="0" smtClean="0"/>
              <a:t>The final step in the projections process is distributing projected industry employment to occupations, giving projected occupational growth. </a:t>
            </a:r>
            <a:r>
              <a:rPr lang="en-US" baseline="0" dirty="0" smtClean="0"/>
              <a:t>The next few slides highlight some results of the 2016-26 projections.</a:t>
            </a:r>
            <a:endParaRPr lang="en-US" dirty="0" smtClean="0"/>
          </a:p>
          <a:p>
            <a:pPr eaLnBrk="1" hangingPunct="1"/>
            <a:endParaRPr lang="en-US" dirty="0" smtClean="0"/>
          </a:p>
        </p:txBody>
      </p:sp>
    </p:spTree>
    <p:extLst>
      <p:ext uri="{BB962C8B-B14F-4D97-AF65-F5344CB8AC3E}">
        <p14:creationId xmlns:p14="http://schemas.microsoft.com/office/powerpoint/2010/main" val="3799332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58CD9F-A778-4A85-A68C-1219D41BC53A}" type="slidenum">
              <a:rPr lang="en-US" smtClean="0"/>
              <a:t>4</a:t>
            </a:fld>
            <a:endParaRPr lang="en-US"/>
          </a:p>
        </p:txBody>
      </p:sp>
    </p:spTree>
    <p:extLst>
      <p:ext uri="{BB962C8B-B14F-4D97-AF65-F5344CB8AC3E}">
        <p14:creationId xmlns:p14="http://schemas.microsoft.com/office/powerpoint/2010/main" val="7942257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Occupational</a:t>
            </a:r>
            <a:r>
              <a:rPr lang="en-US" baseline="0" dirty="0" smtClean="0"/>
              <a:t> growth can be viewed two ways:</a:t>
            </a:r>
          </a:p>
          <a:p>
            <a:endParaRPr lang="en-US" baseline="0" dirty="0" smtClean="0"/>
          </a:p>
          <a:p>
            <a:pPr marL="0" indent="0">
              <a:buFont typeface="Arial" pitchFamily="34" charset="0"/>
              <a:buNone/>
            </a:pPr>
            <a:r>
              <a:rPr lang="en-US" baseline="0" dirty="0" smtClean="0"/>
              <a:t>1.     Numeric employment change- the number of jobs an occupation is projected to add</a:t>
            </a:r>
          </a:p>
          <a:p>
            <a:pPr marL="706452" lvl="1" indent="-235485">
              <a:buFont typeface="Arial" pitchFamily="34" charset="0"/>
              <a:buChar char="•"/>
            </a:pPr>
            <a:r>
              <a:rPr lang="en-US" baseline="0" dirty="0" smtClean="0"/>
              <a:t>In this example, Home Health Aides are adding over 425,500 jobs, compared to the 5,500 jobs being added to Wind Turbine Service Technicians. </a:t>
            </a:r>
          </a:p>
          <a:p>
            <a:pPr marL="0" indent="0">
              <a:buFont typeface="+mj-lt"/>
              <a:buNone/>
            </a:pPr>
            <a:endParaRPr lang="en-US" baseline="0" dirty="0" smtClean="0"/>
          </a:p>
          <a:p>
            <a:pPr marL="0" indent="0">
              <a:buFont typeface="+mj-lt"/>
              <a:buNone/>
            </a:pPr>
            <a:r>
              <a:rPr lang="en-US" baseline="0" dirty="0" smtClean="0"/>
              <a:t>2.     Percent employment growth- the rate at which an occupation is projected to grow</a:t>
            </a:r>
          </a:p>
          <a:p>
            <a:pPr marL="706452" lvl="1" indent="-235485">
              <a:buFont typeface="Arial" pitchFamily="34" charset="0"/>
              <a:buChar char="•"/>
            </a:pPr>
            <a:r>
              <a:rPr lang="en-US" baseline="0" dirty="0" smtClean="0"/>
              <a:t>Although Home Health Aides are adding many more jobs than Wind Turbine Service Technicians, they are only growing at 46.7 percent. Whereas Wind Turbine Service Technicians are growing much faster at 96.1 percent. </a:t>
            </a:r>
          </a:p>
          <a:p>
            <a:pPr marL="706452" marR="0" lvl="1" indent="-235485"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Home Health Aides are the much larger occupation, therefore there will be many more new jobs created in this occupation despite the slower growth. </a:t>
            </a:r>
          </a:p>
          <a:p>
            <a:pPr marL="706452" lvl="1" indent="-235485">
              <a:buFont typeface="Arial" pitchFamily="34" charset="0"/>
              <a:buChar char="•"/>
            </a:pPr>
            <a:endParaRPr lang="en-US" baseline="0" dirty="0" smtClean="0"/>
          </a:p>
          <a:p>
            <a:pPr marL="706452" lvl="1" indent="-235485"/>
            <a:endParaRPr lang="en-US" baseline="0" dirty="0" smtClean="0"/>
          </a:p>
        </p:txBody>
      </p:sp>
      <p:sp>
        <p:nvSpPr>
          <p:cNvPr id="4" name="Slide Number Placeholder 3"/>
          <p:cNvSpPr>
            <a:spLocks noGrp="1"/>
          </p:cNvSpPr>
          <p:nvPr>
            <p:ph type="sldNum" sz="quarter" idx="10"/>
          </p:nvPr>
        </p:nvSpPr>
        <p:spPr/>
        <p:txBody>
          <a:bodyPr/>
          <a:lstStyle/>
          <a:p>
            <a:pPr>
              <a:defRPr/>
            </a:pPr>
            <a:fld id="{7C27C0A9-4E94-48D4-BD5E-81D2DDCCF95A}" type="slidenum">
              <a:rPr lang="en-US" smtClean="0"/>
              <a:pPr>
                <a:defRPr/>
              </a:pPr>
              <a:t>37</a:t>
            </a:fld>
            <a:endParaRPr lang="en-US" dirty="0"/>
          </a:p>
        </p:txBody>
      </p:sp>
    </p:spTree>
    <p:extLst>
      <p:ext uri="{BB962C8B-B14F-4D97-AF65-F5344CB8AC3E}">
        <p14:creationId xmlns:p14="http://schemas.microsoft.com/office/powerpoint/2010/main" val="35303103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F8B35AD-313C-4792-B43D-00F0A1DE70CC}" type="slidenum">
              <a:rPr lang="en-US"/>
              <a:pPr/>
              <a:t>38</a:t>
            </a:fld>
            <a:endParaRPr lang="en-US" dirty="0"/>
          </a:p>
        </p:txBody>
      </p:sp>
      <p:sp>
        <p:nvSpPr>
          <p:cNvPr id="88067" name="Rectangle 2"/>
          <p:cNvSpPr>
            <a:spLocks noGrp="1" noRot="1" noChangeAspect="1" noChangeArrowheads="1" noTextEdit="1"/>
          </p:cNvSpPr>
          <p:nvPr>
            <p:ph type="sldImg"/>
          </p:nvPr>
        </p:nvSpPr>
        <p:spPr>
          <a:xfrm>
            <a:off x="371475" y="463550"/>
            <a:ext cx="6308725" cy="3548063"/>
          </a:xfrm>
          <a:ln/>
        </p:spPr>
      </p:sp>
      <p:sp>
        <p:nvSpPr>
          <p:cNvPr id="88068" name="Rectangle 3"/>
          <p:cNvSpPr>
            <a:spLocks noGrp="1" noChangeArrowheads="1"/>
          </p:cNvSpPr>
          <p:nvPr>
            <p:ph type="body" idx="1"/>
          </p:nvPr>
        </p:nvSpPr>
        <p:spPr>
          <a:xfrm>
            <a:off x="765248" y="4388722"/>
            <a:ext cx="5870184" cy="4275344"/>
          </a:xfrm>
          <a:noFill/>
          <a:ln/>
        </p:spPr>
        <p:txBody>
          <a:bodyPr lIns="94915" tIns="47457" rIns="94915" bIns="47457"/>
          <a:lstStyle/>
          <a:p>
            <a:pPr lvl="0">
              <a:buFont typeface="Arial" pitchFamily="34" charset="0"/>
              <a:buChar char="•"/>
            </a:pPr>
            <a:r>
              <a:rPr lang="en-US" dirty="0"/>
              <a:t>  This chart shows </a:t>
            </a:r>
            <a:r>
              <a:rPr lang="en-US" dirty="0" smtClean="0"/>
              <a:t>2016 </a:t>
            </a:r>
            <a:r>
              <a:rPr lang="en-US" dirty="0"/>
              <a:t>employment by major occupational groupings, ranked in order of size, to provide an idea of the relative size of each group.</a:t>
            </a:r>
          </a:p>
          <a:p>
            <a:pPr lvl="0">
              <a:buFont typeface="Arial" pitchFamily="34" charset="0"/>
              <a:buNone/>
            </a:pPr>
            <a:endParaRPr lang="en-US" dirty="0"/>
          </a:p>
          <a:p>
            <a:pPr lvl="0">
              <a:buFont typeface="Arial" pitchFamily="34" charset="0"/>
              <a:buChar char="•"/>
            </a:pPr>
            <a:r>
              <a:rPr lang="en-US" dirty="0"/>
              <a:t>  The 22 occupational groupings are based on the 2010 Standard Occupational Classification System. </a:t>
            </a:r>
          </a:p>
          <a:p>
            <a:pPr lvl="0">
              <a:buFont typeface="Arial" pitchFamily="34" charset="0"/>
              <a:buNone/>
            </a:pPr>
            <a:r>
              <a:rPr lang="en-US" dirty="0"/>
              <a:t> </a:t>
            </a:r>
          </a:p>
          <a:p>
            <a:pPr lvl="0">
              <a:buFont typeface="Arial" pitchFamily="34" charset="0"/>
              <a:buChar char="•"/>
            </a:pPr>
            <a:r>
              <a:rPr lang="en-US" dirty="0"/>
              <a:t>  Of the major groups, the office and administrative support occupations had the most employment in </a:t>
            </a:r>
            <a:r>
              <a:rPr lang="en-US" dirty="0" smtClean="0"/>
              <a:t>2016.</a:t>
            </a:r>
            <a:endParaRPr lang="en-US" dirty="0"/>
          </a:p>
          <a:p>
            <a:pPr eaLnBrk="1" hangingPunct="1">
              <a:buFontTx/>
              <a:buNone/>
            </a:pPr>
            <a:endParaRPr lang="en-US" dirty="0" smtClean="0"/>
          </a:p>
          <a:p>
            <a:pPr eaLnBrk="1" hangingPunct="1">
              <a:buFontTx/>
              <a:buNone/>
            </a:pPr>
            <a:r>
              <a:rPr lang="en-US" dirty="0" smtClean="0"/>
              <a:t>(Continued on next slide.)</a:t>
            </a:r>
          </a:p>
          <a:p>
            <a:pPr eaLnBrk="1" hangingPunct="1"/>
            <a:endParaRPr lang="en-US" dirty="0" smtClean="0"/>
          </a:p>
        </p:txBody>
      </p:sp>
    </p:spTree>
    <p:extLst>
      <p:ext uri="{BB962C8B-B14F-4D97-AF65-F5344CB8AC3E}">
        <p14:creationId xmlns:p14="http://schemas.microsoft.com/office/powerpoint/2010/main" val="29206251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F8B35AD-313C-4792-B43D-00F0A1DE70CC}" type="slidenum">
              <a:rPr lang="en-US"/>
              <a:pPr/>
              <a:t>39</a:t>
            </a:fld>
            <a:endParaRPr lang="en-US" dirty="0"/>
          </a:p>
        </p:txBody>
      </p:sp>
      <p:sp>
        <p:nvSpPr>
          <p:cNvPr id="88067" name="Rectangle 2"/>
          <p:cNvSpPr>
            <a:spLocks noGrp="1" noRot="1" noChangeAspect="1" noChangeArrowheads="1" noTextEdit="1"/>
          </p:cNvSpPr>
          <p:nvPr>
            <p:ph type="sldImg"/>
          </p:nvPr>
        </p:nvSpPr>
        <p:spPr>
          <a:xfrm>
            <a:off x="371475" y="463550"/>
            <a:ext cx="6308725" cy="3548063"/>
          </a:xfrm>
          <a:ln/>
        </p:spPr>
      </p:sp>
      <p:sp>
        <p:nvSpPr>
          <p:cNvPr id="88068" name="Rectangle 3"/>
          <p:cNvSpPr>
            <a:spLocks noGrp="1" noChangeArrowheads="1"/>
          </p:cNvSpPr>
          <p:nvPr>
            <p:ph type="body" idx="1"/>
          </p:nvPr>
        </p:nvSpPr>
        <p:spPr>
          <a:xfrm>
            <a:off x="765248" y="4388722"/>
            <a:ext cx="5870184" cy="4275344"/>
          </a:xfrm>
          <a:noFill/>
          <a:ln/>
        </p:spPr>
        <p:txBody>
          <a:bodyPr lIns="94915" tIns="47457" rIns="94915" bIns="47457"/>
          <a:lstStyle/>
          <a:p>
            <a:pPr eaLnBrk="1" hangingPunct="1"/>
            <a:r>
              <a:rPr lang="en-US" dirty="0" smtClean="0"/>
              <a:t>(Continued from previous slide.)</a:t>
            </a:r>
          </a:p>
          <a:p>
            <a:pPr eaLnBrk="1" hangingPunct="1"/>
            <a:endParaRPr lang="en-US" dirty="0" smtClean="0"/>
          </a:p>
          <a:p>
            <a:pPr eaLnBrk="1" hangingPunct="1">
              <a:buFontTx/>
              <a:buChar char="•"/>
            </a:pPr>
            <a:r>
              <a:rPr lang="en-US" dirty="0" smtClean="0"/>
              <a:t>Here are the rest of the major</a:t>
            </a:r>
            <a:r>
              <a:rPr lang="en-US" baseline="0" dirty="0" smtClean="0"/>
              <a:t> occupational groups.  Farming, fishing, and forestry occupations had the fewest jobs in 2016.</a:t>
            </a:r>
            <a:endParaRPr lang="en-US" dirty="0" smtClean="0"/>
          </a:p>
        </p:txBody>
      </p:sp>
    </p:spTree>
    <p:extLst>
      <p:ext uri="{BB962C8B-B14F-4D97-AF65-F5344CB8AC3E}">
        <p14:creationId xmlns:p14="http://schemas.microsoft.com/office/powerpoint/2010/main" val="176153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70F4F921-6A05-4FA6-BE4C-71A605A93A0A}" type="slidenum">
              <a:rPr lang="en-US"/>
              <a:pPr/>
              <a:t>40</a:t>
            </a:fld>
            <a:endParaRPr lang="en-US" dirty="0"/>
          </a:p>
        </p:txBody>
      </p:sp>
      <p:sp>
        <p:nvSpPr>
          <p:cNvPr id="89091" name="Rectangle 2"/>
          <p:cNvSpPr>
            <a:spLocks noGrp="1" noRot="1" noChangeAspect="1" noChangeArrowheads="1" noTextEdit="1"/>
          </p:cNvSpPr>
          <p:nvPr>
            <p:ph type="sldImg"/>
          </p:nvPr>
        </p:nvSpPr>
        <p:spPr>
          <a:xfrm>
            <a:off x="411163" y="455613"/>
            <a:ext cx="6205537" cy="3490912"/>
          </a:xfrm>
          <a:ln/>
        </p:spPr>
      </p:sp>
      <p:sp>
        <p:nvSpPr>
          <p:cNvPr id="89092" name="Rectangle 3"/>
          <p:cNvSpPr>
            <a:spLocks noGrp="1" noChangeArrowheads="1"/>
          </p:cNvSpPr>
          <p:nvPr>
            <p:ph type="body" idx="1"/>
          </p:nvPr>
        </p:nvSpPr>
        <p:spPr>
          <a:xfrm>
            <a:off x="762601" y="4316776"/>
            <a:ext cx="5849871" cy="4205256"/>
          </a:xfrm>
          <a:noFill/>
          <a:ln/>
        </p:spPr>
        <p:txBody>
          <a:bodyPr lIns="93135" tIns="46568" rIns="93135" bIns="46568">
            <a:normAutofit lnSpcReduction="10000"/>
          </a:bodyPr>
          <a:lstStyle/>
          <a:p>
            <a:pPr lvl="0">
              <a:buSzPct val="120000"/>
              <a:buFont typeface="Arial" pitchFamily="34" charset="0"/>
              <a:buNone/>
            </a:pPr>
            <a:endParaRPr lang="en-US" sz="1200" kern="1200" dirty="0" smtClean="0">
              <a:solidFill>
                <a:schemeClr val="tx1"/>
              </a:solidFill>
              <a:latin typeface="+mn-lt"/>
              <a:ea typeface="+mn-ea"/>
              <a:cs typeface="+mn-cs"/>
            </a:endParaRPr>
          </a:p>
          <a:p>
            <a:pPr lvl="0">
              <a:buSzPct val="120000"/>
              <a:buFont typeface="Arial" pitchFamily="34" charset="0"/>
              <a:buChar char="•"/>
            </a:pPr>
            <a:r>
              <a:rPr lang="en-US" sz="1200" kern="1200" dirty="0" smtClean="0">
                <a:solidFill>
                  <a:schemeClr val="tx1"/>
                </a:solidFill>
                <a:latin typeface="+mn-lt"/>
                <a:ea typeface="+mn-ea"/>
                <a:cs typeface="+mn-cs"/>
              </a:rPr>
              <a:t>  Healthcare support occupations are projected to have the fastest employment growth of the major groups. </a:t>
            </a:r>
          </a:p>
          <a:p>
            <a:pPr lvl="0">
              <a:buSzPct val="120000"/>
              <a:buFont typeface="Arial" pitchFamily="34" charset="0"/>
              <a:buChar char="•"/>
            </a:pPr>
            <a:endParaRPr lang="en-US" sz="1200" kern="1200" dirty="0" smtClean="0">
              <a:solidFill>
                <a:schemeClr val="tx1"/>
              </a:solidFill>
              <a:latin typeface="+mn-lt"/>
              <a:ea typeface="+mn-ea"/>
              <a:cs typeface="+mn-cs"/>
            </a:endParaRPr>
          </a:p>
          <a:p>
            <a:pPr lvl="0">
              <a:buSzPct val="120000"/>
              <a:buFont typeface="Arial" pitchFamily="34" charset="0"/>
              <a:buChar char="•"/>
            </a:pPr>
            <a:r>
              <a:rPr lang="en-US" sz="1200" kern="1200" dirty="0" smtClean="0">
                <a:solidFill>
                  <a:schemeClr val="tx1"/>
                </a:solidFill>
                <a:latin typeface="+mn-lt"/>
                <a:ea typeface="+mn-ea"/>
                <a:cs typeface="+mn-cs"/>
              </a:rPr>
              <a:t>  Additionally,</a:t>
            </a:r>
            <a:r>
              <a:rPr lang="en-US" sz="1200" kern="1200" baseline="0" dirty="0" smtClean="0">
                <a:solidFill>
                  <a:schemeClr val="tx1"/>
                </a:solidFill>
                <a:latin typeface="+mn-lt"/>
                <a:ea typeface="+mn-ea"/>
                <a:cs typeface="+mn-cs"/>
              </a:rPr>
              <a:t> e</a:t>
            </a:r>
            <a:r>
              <a:rPr lang="en-US" sz="1200" kern="1200" dirty="0" smtClean="0">
                <a:solidFill>
                  <a:schemeClr val="tx1"/>
                </a:solidFill>
                <a:latin typeface="+mn-lt"/>
                <a:ea typeface="+mn-ea"/>
                <a:cs typeface="+mn-cs"/>
              </a:rPr>
              <a:t>mployment of healthcare practitioners and technical occupations are projected to grow third fastest of any major occupational group. </a:t>
            </a:r>
          </a:p>
          <a:p>
            <a:pPr lvl="0">
              <a:buSzPct val="120000"/>
              <a:buFont typeface="Arial" pitchFamily="34" charset="0"/>
              <a:buChar char="•"/>
            </a:pPr>
            <a:endParaRPr lang="en-US" sz="1200" kern="1200" dirty="0" smtClean="0">
              <a:solidFill>
                <a:schemeClr val="tx1"/>
              </a:solidFill>
              <a:latin typeface="+mn-lt"/>
              <a:ea typeface="+mn-ea"/>
              <a:cs typeface="+mn-cs"/>
            </a:endParaRPr>
          </a:p>
          <a:p>
            <a:pPr lvl="0">
              <a:buSzPct val="120000"/>
              <a:buFont typeface="Arial" pitchFamily="34" charset="0"/>
              <a:buChar char="•"/>
            </a:pPr>
            <a:r>
              <a:rPr lang="en-US" sz="1200" kern="1200" dirty="0" smtClean="0">
                <a:solidFill>
                  <a:schemeClr val="tx1"/>
                </a:solidFill>
                <a:latin typeface="+mn-lt"/>
                <a:ea typeface="+mn-ea"/>
                <a:cs typeface="+mn-cs"/>
              </a:rPr>
              <a:t> Growth in both of these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occupational groups is driven by expectations of increased spending on healthcare services, in part because of the aging population, which generally consumes more healthcare services.  </a:t>
            </a:r>
          </a:p>
          <a:p>
            <a:pPr lvl="0">
              <a:buSzPct val="120000"/>
              <a:buFont typeface="Arial" pitchFamily="34" charset="0"/>
              <a:buNone/>
            </a:pPr>
            <a:endParaRPr lang="en-US" sz="1200" kern="1200" dirty="0" smtClean="0">
              <a:solidFill>
                <a:schemeClr val="tx1"/>
              </a:solidFill>
              <a:latin typeface="+mn-lt"/>
              <a:ea typeface="+mn-ea"/>
              <a:cs typeface="+mn-cs"/>
            </a:endParaRPr>
          </a:p>
          <a:p>
            <a:pPr lvl="0">
              <a:buSzPct val="120000"/>
              <a:buFont typeface="Arial" pitchFamily="34" charset="0"/>
              <a:buChar char="•"/>
            </a:pPr>
            <a:r>
              <a:rPr lang="en-US" sz="1200" kern="1200" dirty="0" smtClean="0">
                <a:solidFill>
                  <a:schemeClr val="tx1"/>
                </a:solidFill>
                <a:latin typeface="+mn-lt"/>
                <a:ea typeface="+mn-ea"/>
                <a:cs typeface="+mn-cs"/>
              </a:rPr>
              <a:t>  Also seeing fast growth are personal care and service occupations. This group includes a wide variety of occupations, but driving the growth is personal care aides, the largest occupation in the group, which is projected to</a:t>
            </a:r>
            <a:r>
              <a:rPr lang="en-US" sz="1200" kern="1200" baseline="0" dirty="0" smtClean="0">
                <a:solidFill>
                  <a:schemeClr val="tx1"/>
                </a:solidFill>
                <a:latin typeface="+mn-lt"/>
                <a:ea typeface="+mn-ea"/>
                <a:cs typeface="+mn-cs"/>
              </a:rPr>
              <a:t> grow by 37.4 percent</a:t>
            </a:r>
            <a:r>
              <a:rPr lang="en-US" sz="1200" kern="1200" dirty="0" smtClean="0">
                <a:solidFill>
                  <a:schemeClr val="tx1"/>
                </a:solidFill>
                <a:latin typeface="+mn-lt"/>
                <a:ea typeface="+mn-ea"/>
                <a:cs typeface="+mn-cs"/>
              </a:rPr>
              <a:t>. The fast growth of the elderly population and their increasing desire to live in their own homes are the primary causes of these gains.</a:t>
            </a:r>
          </a:p>
          <a:p>
            <a:pPr lvl="0">
              <a:buSzPct val="120000"/>
              <a:buFont typeface="Arial" pitchFamily="34" charset="0"/>
              <a:buNone/>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Pct val="120000"/>
              <a:buFont typeface="Arial" pitchFamily="34" charset="0"/>
              <a:buChar char="•"/>
              <a:tabLst/>
              <a:defRPr/>
            </a:pPr>
            <a:r>
              <a:rPr lang="en-US" sz="1200" kern="1200" dirty="0" smtClean="0">
                <a:solidFill>
                  <a:schemeClr val="tx1"/>
                </a:solidFill>
                <a:latin typeface="+mn-lt"/>
                <a:ea typeface="+mn-ea"/>
                <a:cs typeface="+mn-cs"/>
              </a:rPr>
              <a:t>  Community and social service occupations include workers such as counselors, social workers, and religious workers.  </a:t>
            </a:r>
          </a:p>
          <a:p>
            <a:pPr lvl="0">
              <a:buSzPct val="120000"/>
              <a:buFont typeface="Arial" pitchFamily="34" charset="0"/>
              <a:buChar char="•"/>
            </a:pPr>
            <a:endParaRPr lang="en-US" sz="1200" kern="1200" dirty="0" smtClean="0">
              <a:solidFill>
                <a:schemeClr val="tx1"/>
              </a:solidFill>
              <a:latin typeface="+mn-lt"/>
              <a:ea typeface="+mn-ea"/>
              <a:cs typeface="+mn-cs"/>
            </a:endParaRPr>
          </a:p>
          <a:p>
            <a:pPr lvl="0">
              <a:buSzPct val="120000"/>
              <a:buFont typeface="Arial" pitchFamily="34" charset="0"/>
              <a:buChar char="•"/>
            </a:pPr>
            <a:r>
              <a:rPr lang="en-US" sz="1200" kern="1200" dirty="0" smtClean="0">
                <a:solidFill>
                  <a:schemeClr val="tx1"/>
                </a:solidFill>
                <a:latin typeface="+mn-lt"/>
                <a:ea typeface="+mn-ea"/>
                <a:cs typeface="+mn-cs"/>
              </a:rPr>
              <a:t>  Construction and extraction occupations are also projected to have fast</a:t>
            </a:r>
            <a:r>
              <a:rPr lang="en-US" sz="1200" kern="1200" baseline="0" dirty="0" smtClean="0">
                <a:solidFill>
                  <a:schemeClr val="tx1"/>
                </a:solidFill>
                <a:latin typeface="+mn-lt"/>
                <a:ea typeface="+mn-ea"/>
                <a:cs typeface="+mn-cs"/>
              </a:rPr>
              <a:t> growth rates</a:t>
            </a:r>
            <a:r>
              <a:rPr lang="en-US" sz="1200" kern="1200" dirty="0" smtClean="0">
                <a:solidFill>
                  <a:schemeClr val="tx1"/>
                </a:solidFill>
                <a:latin typeface="+mn-lt"/>
                <a:ea typeface="+mn-ea"/>
                <a:cs typeface="+mn-cs"/>
              </a:rPr>
              <a:t>.  However, this growth still</a:t>
            </a:r>
            <a:r>
              <a:rPr lang="en-US" sz="1200" kern="1200" baseline="0" dirty="0" smtClean="0">
                <a:solidFill>
                  <a:schemeClr val="tx1"/>
                </a:solidFill>
                <a:latin typeface="+mn-lt"/>
                <a:ea typeface="+mn-ea"/>
                <a:cs typeface="+mn-cs"/>
              </a:rPr>
              <a:t> does not reach pre-recession levels during this projection period.</a:t>
            </a:r>
            <a:endParaRPr lang="en-US" sz="1200" kern="1200" dirty="0" smtClean="0">
              <a:solidFill>
                <a:schemeClr val="tx1"/>
              </a:solidFill>
              <a:latin typeface="+mn-lt"/>
              <a:ea typeface="+mn-ea"/>
              <a:cs typeface="+mn-cs"/>
            </a:endParaRPr>
          </a:p>
          <a:p>
            <a:pPr lvl="0">
              <a:buSzPct val="120000"/>
              <a:buFont typeface="Arial" pitchFamily="34" charset="0"/>
              <a:buNone/>
            </a:pPr>
            <a:r>
              <a:rPr lang="en-US" sz="1200" kern="1200" dirty="0" smtClean="0">
                <a:solidFill>
                  <a:schemeClr val="tx1"/>
                </a:solidFill>
                <a:latin typeface="+mn-lt"/>
                <a:ea typeface="+mn-ea"/>
                <a:cs typeface="+mn-cs"/>
              </a:rPr>
              <a:t> </a:t>
            </a:r>
            <a:endParaRPr lang="en-US" dirty="0" smtClean="0"/>
          </a:p>
          <a:p>
            <a:pPr eaLnBrk="1" hangingPunct="1">
              <a:buFontTx/>
              <a:buNone/>
            </a:pPr>
            <a:r>
              <a:rPr lang="en-US" dirty="0" smtClean="0"/>
              <a:t>(Continued on next slide.)</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7914446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70F4F921-6A05-4FA6-BE4C-71A605A93A0A}" type="slidenum">
              <a:rPr lang="en-US"/>
              <a:pPr/>
              <a:t>41</a:t>
            </a:fld>
            <a:endParaRPr lang="en-US" dirty="0"/>
          </a:p>
        </p:txBody>
      </p:sp>
      <p:sp>
        <p:nvSpPr>
          <p:cNvPr id="89091" name="Rectangle 2"/>
          <p:cNvSpPr>
            <a:spLocks noGrp="1" noRot="1" noChangeAspect="1" noChangeArrowheads="1" noTextEdit="1"/>
          </p:cNvSpPr>
          <p:nvPr>
            <p:ph type="sldImg"/>
          </p:nvPr>
        </p:nvSpPr>
        <p:spPr>
          <a:xfrm>
            <a:off x="438150" y="463550"/>
            <a:ext cx="6308725" cy="3548063"/>
          </a:xfrm>
          <a:ln/>
        </p:spPr>
      </p:sp>
      <p:sp>
        <p:nvSpPr>
          <p:cNvPr id="89092" name="Rectangle 3"/>
          <p:cNvSpPr>
            <a:spLocks noGrp="1" noChangeArrowheads="1"/>
          </p:cNvSpPr>
          <p:nvPr>
            <p:ph type="body" idx="1"/>
          </p:nvPr>
        </p:nvSpPr>
        <p:spPr>
          <a:xfrm>
            <a:off x="779549" y="4388723"/>
            <a:ext cx="5979868" cy="4275344"/>
          </a:xfrm>
          <a:noFill/>
          <a:ln/>
        </p:spPr>
        <p:txBody>
          <a:bodyPr lIns="94905" tIns="47453" rIns="94905" bIns="47453"/>
          <a:lstStyle/>
          <a:p>
            <a:pPr eaLnBrk="1" hangingPunct="1">
              <a:buFontTx/>
              <a:buNone/>
            </a:pPr>
            <a:r>
              <a:rPr lang="en-US" dirty="0" smtClean="0"/>
              <a:t>(Continued from previous slide.) </a:t>
            </a:r>
            <a:r>
              <a:rPr lang="en-US" dirty="0"/>
              <a:t> </a:t>
            </a:r>
          </a:p>
          <a:p>
            <a:pPr lvl="0">
              <a:buFont typeface="Arial" pitchFamily="34" charset="0"/>
              <a:buChar char="•"/>
            </a:pPr>
            <a:r>
              <a:rPr lang="en-US" dirty="0"/>
              <a:t> Farming, fishing and forestry occupations are projected to </a:t>
            </a:r>
            <a:r>
              <a:rPr lang="en-US" dirty="0" smtClean="0"/>
              <a:t>show</a:t>
            </a:r>
            <a:r>
              <a:rPr lang="en-US" baseline="0" dirty="0" smtClean="0"/>
              <a:t> little or no change</a:t>
            </a:r>
            <a:r>
              <a:rPr lang="en-US" dirty="0" smtClean="0"/>
              <a:t>.  </a:t>
            </a:r>
            <a:endParaRPr lang="en-US" dirty="0"/>
          </a:p>
          <a:p>
            <a:pPr lvl="0">
              <a:buFont typeface="Arial" pitchFamily="34" charset="0"/>
              <a:buChar char="•"/>
            </a:pPr>
            <a:endParaRPr lang="en-US" dirty="0"/>
          </a:p>
          <a:p>
            <a:pPr lvl="0">
              <a:buFont typeface="Arial" pitchFamily="34" charset="0"/>
              <a:buChar char="•"/>
            </a:pPr>
            <a:r>
              <a:rPr lang="en-US" dirty="0"/>
              <a:t>Productivity increases from technology (automation) are projected to cause employment declines for production workers, who are mostly employed in manufacturing.</a:t>
            </a:r>
          </a:p>
        </p:txBody>
      </p:sp>
    </p:spTree>
    <p:extLst>
      <p:ext uri="{BB962C8B-B14F-4D97-AF65-F5344CB8AC3E}">
        <p14:creationId xmlns:p14="http://schemas.microsoft.com/office/powerpoint/2010/main" val="10260888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F8B35AD-313C-4792-B43D-00F0A1DE70CC}" type="slidenum">
              <a:rPr lang="en-US"/>
              <a:pPr/>
              <a:t>42</a:t>
            </a:fld>
            <a:endParaRPr lang="en-US" dirty="0"/>
          </a:p>
        </p:txBody>
      </p:sp>
      <p:sp>
        <p:nvSpPr>
          <p:cNvPr id="88067" name="Rectangle 2"/>
          <p:cNvSpPr>
            <a:spLocks noGrp="1" noRot="1" noChangeAspect="1" noChangeArrowheads="1" noTextEdit="1"/>
          </p:cNvSpPr>
          <p:nvPr>
            <p:ph type="sldImg"/>
          </p:nvPr>
        </p:nvSpPr>
        <p:spPr>
          <a:xfrm>
            <a:off x="371475" y="463550"/>
            <a:ext cx="6308725" cy="3548063"/>
          </a:xfrm>
          <a:ln/>
        </p:spPr>
      </p:sp>
      <p:sp>
        <p:nvSpPr>
          <p:cNvPr id="88068" name="Rectangle 3"/>
          <p:cNvSpPr>
            <a:spLocks noGrp="1" noChangeArrowheads="1"/>
          </p:cNvSpPr>
          <p:nvPr>
            <p:ph type="body" idx="1"/>
          </p:nvPr>
        </p:nvSpPr>
        <p:spPr>
          <a:xfrm>
            <a:off x="765248" y="4388722"/>
            <a:ext cx="5870184" cy="4275344"/>
          </a:xfrm>
          <a:noFill/>
          <a:ln/>
        </p:spPr>
        <p:txBody>
          <a:bodyPr lIns="94915" tIns="47457" rIns="94915" bIns="47457"/>
          <a:lstStyle/>
          <a:p>
            <a:pPr lvl="0">
              <a:buFont typeface="Arial" pitchFamily="34" charset="0"/>
              <a:buChar char="•"/>
            </a:pPr>
            <a:r>
              <a:rPr lang="en-US" dirty="0" smtClean="0"/>
              <a:t>  </a:t>
            </a:r>
            <a:r>
              <a:rPr lang="en-US" dirty="0"/>
              <a:t>Because of its fast projected percent growth and its relatively large employment size in </a:t>
            </a:r>
            <a:r>
              <a:rPr lang="en-US" dirty="0" smtClean="0"/>
              <a:t>2016, </a:t>
            </a:r>
            <a:r>
              <a:rPr lang="en-US" dirty="0"/>
              <a:t>healthcare practitioners and technical occupations are projected to </a:t>
            </a:r>
            <a:r>
              <a:rPr lang="en-US" dirty="0" smtClean="0"/>
              <a:t>add about </a:t>
            </a:r>
            <a:r>
              <a:rPr lang="en-US" dirty="0"/>
              <a:t>1.3 million new jobs from </a:t>
            </a:r>
            <a:r>
              <a:rPr lang="en-US" dirty="0" smtClean="0"/>
              <a:t>2016 </a:t>
            </a:r>
            <a:r>
              <a:rPr lang="en-US" dirty="0"/>
              <a:t>to </a:t>
            </a:r>
            <a:r>
              <a:rPr lang="en-US" dirty="0" smtClean="0"/>
              <a:t>2026, </a:t>
            </a:r>
            <a:r>
              <a:rPr lang="en-US" dirty="0"/>
              <a:t>the most of any group. </a:t>
            </a:r>
          </a:p>
          <a:p>
            <a:pPr lvl="0">
              <a:buFont typeface="Arial" pitchFamily="34" charset="0"/>
              <a:buNone/>
            </a:pPr>
            <a:endParaRPr lang="en-US" dirty="0"/>
          </a:p>
          <a:p>
            <a:pPr eaLnBrk="1" hangingPunct="1">
              <a:buFont typeface="Arial" pitchFamily="34" charset="0"/>
              <a:buNone/>
            </a:pPr>
            <a:r>
              <a:rPr lang="en-US" dirty="0" smtClean="0"/>
              <a:t>(Continued on next slide.)</a:t>
            </a:r>
          </a:p>
        </p:txBody>
      </p:sp>
    </p:spTree>
    <p:extLst>
      <p:ext uri="{BB962C8B-B14F-4D97-AF65-F5344CB8AC3E}">
        <p14:creationId xmlns:p14="http://schemas.microsoft.com/office/powerpoint/2010/main" val="1586933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F8B35AD-313C-4792-B43D-00F0A1DE70CC}" type="slidenum">
              <a:rPr lang="en-US">
                <a:solidFill>
                  <a:prstClr val="black"/>
                </a:solidFill>
              </a:rPr>
              <a:pPr/>
              <a:t>43</a:t>
            </a:fld>
            <a:endParaRPr lang="en-US">
              <a:solidFill>
                <a:prstClr val="black"/>
              </a:solidFill>
            </a:endParaRPr>
          </a:p>
        </p:txBody>
      </p:sp>
      <p:sp>
        <p:nvSpPr>
          <p:cNvPr id="88067" name="Rectangle 2"/>
          <p:cNvSpPr>
            <a:spLocks noGrp="1" noRot="1" noChangeAspect="1" noChangeArrowheads="1" noTextEdit="1"/>
          </p:cNvSpPr>
          <p:nvPr>
            <p:ph type="sldImg"/>
          </p:nvPr>
        </p:nvSpPr>
        <p:spPr>
          <a:xfrm>
            <a:off x="476250" y="471488"/>
            <a:ext cx="6411913" cy="3606800"/>
          </a:xfrm>
          <a:ln/>
        </p:spPr>
      </p:sp>
      <p:sp>
        <p:nvSpPr>
          <p:cNvPr id="88068" name="Rectangle 3"/>
          <p:cNvSpPr>
            <a:spLocks noGrp="1" noChangeArrowheads="1"/>
          </p:cNvSpPr>
          <p:nvPr>
            <p:ph type="body" idx="1"/>
          </p:nvPr>
        </p:nvSpPr>
        <p:spPr>
          <a:xfrm>
            <a:off x="799320" y="4460667"/>
            <a:ext cx="6131531" cy="4345432"/>
          </a:xfrm>
          <a:noFill/>
          <a:ln/>
        </p:spPr>
        <p:txBody>
          <a:bodyPr lIns="97609" tIns="48804" rIns="97609" bIns="48804"/>
          <a:lstStyle/>
          <a:p>
            <a:pPr defTabSz="906057">
              <a:defRPr/>
            </a:pPr>
            <a:r>
              <a:rPr lang="en-US" baseline="0" dirty="0" smtClean="0"/>
              <a:t>(Continued from previous slide.)</a:t>
            </a:r>
          </a:p>
          <a:p>
            <a:pPr eaLnBrk="1" hangingPunct="1">
              <a:buFont typeface="Arial" pitchFamily="34" charset="0"/>
              <a:buNone/>
            </a:pPr>
            <a:endParaRPr lang="en-US" baseline="0" dirty="0" smtClean="0"/>
          </a:p>
          <a:p>
            <a:pPr defTabSz="931774" eaLnBrk="0" fontAlgn="base" hangingPunct="0">
              <a:spcBef>
                <a:spcPct val="30000"/>
              </a:spcBef>
              <a:spcAft>
                <a:spcPct val="0"/>
              </a:spcAft>
              <a:buFont typeface="Arial" pitchFamily="34" charset="0"/>
              <a:buChar char="•"/>
              <a:defRPr/>
            </a:pPr>
            <a:r>
              <a:rPr lang="en-US" baseline="0" dirty="0" smtClean="0"/>
              <a:t>Advancements in technology that enhance productivity (such as automation) of production workers in manufacturing industries should reduce the demand for production occupations during the projections period. </a:t>
            </a:r>
          </a:p>
          <a:p>
            <a:pPr defTabSz="931774" eaLnBrk="0" fontAlgn="base" hangingPunct="0">
              <a:spcBef>
                <a:spcPct val="30000"/>
              </a:spcBef>
              <a:spcAft>
                <a:spcPct val="0"/>
              </a:spcAft>
              <a:buFont typeface="Arial" pitchFamily="34" charset="0"/>
              <a:buChar char="•"/>
              <a:defRPr/>
            </a:pPr>
            <a:endParaRPr lang="en-US" baseline="0" dirty="0" smtClean="0"/>
          </a:p>
          <a:p>
            <a:pPr defTabSz="931774" eaLnBrk="0" fontAlgn="base" hangingPunct="0">
              <a:spcBef>
                <a:spcPct val="30000"/>
              </a:spcBef>
              <a:spcAft>
                <a:spcPct val="0"/>
              </a:spcAft>
              <a:buFont typeface="Arial" pitchFamily="34" charset="0"/>
              <a:buChar char="•"/>
              <a:defRPr/>
            </a:pPr>
            <a:r>
              <a:rPr lang="en-US" dirty="0"/>
              <a:t>Farming, fishing and forestry occupations are </a:t>
            </a:r>
            <a:r>
              <a:rPr lang="en-US" dirty="0" smtClean="0"/>
              <a:t>show</a:t>
            </a:r>
            <a:r>
              <a:rPr lang="en-US" baseline="0" dirty="0" smtClean="0"/>
              <a:t> little change</a:t>
            </a:r>
            <a:r>
              <a:rPr lang="en-US" dirty="0" smtClean="0"/>
              <a:t>, </a:t>
            </a:r>
            <a:r>
              <a:rPr lang="en-US" dirty="0"/>
              <a:t>primarily due to increases in </a:t>
            </a:r>
            <a:r>
              <a:rPr lang="en-US" dirty="0" smtClean="0"/>
              <a:t>productivity. </a:t>
            </a:r>
            <a:endParaRPr lang="en-US" dirty="0"/>
          </a:p>
          <a:p>
            <a:r>
              <a:rPr lang="en-US" dirty="0"/>
              <a:t>Note: Farmers, a large occupation, are included in the management occupation group, not the farming, fishing, and forestry group.</a:t>
            </a:r>
          </a:p>
        </p:txBody>
      </p:sp>
    </p:spTree>
    <p:extLst>
      <p:ext uri="{BB962C8B-B14F-4D97-AF65-F5344CB8AC3E}">
        <p14:creationId xmlns:p14="http://schemas.microsoft.com/office/powerpoint/2010/main" val="769065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Summing</a:t>
            </a:r>
            <a:r>
              <a:rPr lang="en-US" baseline="0" dirty="0" smtClean="0"/>
              <a:t> these three components gives us the total job openings. </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Total job openings gives us a measure of opportunities for job seekers in a given occupation. </a:t>
            </a:r>
            <a:endParaRPr lang="en-US" dirty="0"/>
          </a:p>
        </p:txBody>
      </p:sp>
      <p:sp>
        <p:nvSpPr>
          <p:cNvPr id="4" name="Slide Number Placeholder 3"/>
          <p:cNvSpPr>
            <a:spLocks noGrp="1"/>
          </p:cNvSpPr>
          <p:nvPr>
            <p:ph type="sldNum" sz="quarter" idx="10"/>
          </p:nvPr>
        </p:nvSpPr>
        <p:spPr/>
        <p:txBody>
          <a:bodyPr/>
          <a:lstStyle/>
          <a:p>
            <a:fld id="{63E8E904-06E9-447C-8954-E2D02D182355}" type="slidenum">
              <a:rPr lang="en-US" smtClean="0"/>
              <a:t>44</a:t>
            </a:fld>
            <a:endParaRPr lang="en-US"/>
          </a:p>
        </p:txBody>
      </p:sp>
    </p:spTree>
    <p:extLst>
      <p:ext uri="{BB962C8B-B14F-4D97-AF65-F5344CB8AC3E}">
        <p14:creationId xmlns:p14="http://schemas.microsoft.com/office/powerpoint/2010/main" val="11178703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buFont typeface="Arial" pitchFamily="34" charset="0"/>
              <a:buChar char="•"/>
            </a:pPr>
            <a:r>
              <a:rPr lang="en-US" dirty="0" smtClean="0"/>
              <a:t> </a:t>
            </a:r>
            <a:r>
              <a:rPr lang="en-US" dirty="0"/>
              <a:t>The BLS education and training classification system consists of three categories that have been assigned to each detailed occupation:</a:t>
            </a:r>
          </a:p>
          <a:p>
            <a:pPr lvl="0">
              <a:buFont typeface="Arial" pitchFamily="34" charset="0"/>
              <a:buChar char="•"/>
            </a:pPr>
            <a:endParaRPr lang="en-US" dirty="0"/>
          </a:p>
          <a:p>
            <a:pPr lvl="1">
              <a:buFont typeface="Arial" pitchFamily="34" charset="0"/>
              <a:buChar char="•"/>
            </a:pPr>
            <a:r>
              <a:rPr lang="en-US" dirty="0"/>
              <a:t> Typical education needed for entry – eight levels</a:t>
            </a:r>
          </a:p>
          <a:p>
            <a:pPr lvl="2">
              <a:buFont typeface="Arial" pitchFamily="34" charset="0"/>
              <a:buChar char="•"/>
            </a:pPr>
            <a:r>
              <a:rPr lang="en-US" dirty="0"/>
              <a:t>Doctoral or professional degree</a:t>
            </a:r>
          </a:p>
          <a:p>
            <a:pPr lvl="2">
              <a:buFont typeface="Arial" pitchFamily="34" charset="0"/>
              <a:buChar char="•"/>
            </a:pPr>
            <a:r>
              <a:rPr lang="en-US" dirty="0"/>
              <a:t>Master’s degree</a:t>
            </a:r>
          </a:p>
          <a:p>
            <a:pPr lvl="2">
              <a:buFont typeface="Arial" pitchFamily="34" charset="0"/>
              <a:buChar char="•"/>
            </a:pPr>
            <a:r>
              <a:rPr lang="en-US" dirty="0"/>
              <a:t>Bachelor’s degree</a:t>
            </a:r>
          </a:p>
          <a:p>
            <a:pPr lvl="2">
              <a:buFont typeface="Arial" pitchFamily="34" charset="0"/>
              <a:buChar char="•"/>
            </a:pPr>
            <a:r>
              <a:rPr lang="en-US" dirty="0"/>
              <a:t>Associate’s degree</a:t>
            </a:r>
          </a:p>
          <a:p>
            <a:pPr lvl="2">
              <a:buFont typeface="Arial" pitchFamily="34" charset="0"/>
              <a:buChar char="•"/>
            </a:pPr>
            <a:r>
              <a:rPr lang="en-US" dirty="0"/>
              <a:t>Postsecondary non-degree award</a:t>
            </a:r>
          </a:p>
          <a:p>
            <a:pPr lvl="2">
              <a:buFont typeface="Arial" pitchFamily="34" charset="0"/>
              <a:buChar char="•"/>
            </a:pPr>
            <a:r>
              <a:rPr lang="en-US" dirty="0"/>
              <a:t>Some college, no degree</a:t>
            </a:r>
          </a:p>
          <a:p>
            <a:pPr lvl="2">
              <a:buFont typeface="Arial" pitchFamily="34" charset="0"/>
              <a:buChar char="•"/>
            </a:pPr>
            <a:r>
              <a:rPr lang="en-US" dirty="0"/>
              <a:t>High school diploma or equivalent</a:t>
            </a:r>
          </a:p>
          <a:p>
            <a:pPr lvl="2">
              <a:buFont typeface="Arial" pitchFamily="34" charset="0"/>
              <a:buChar char="•"/>
            </a:pPr>
            <a:r>
              <a:rPr lang="en-US" dirty="0"/>
              <a:t>No formal educational credential</a:t>
            </a:r>
          </a:p>
          <a:p>
            <a:pPr lvl="2">
              <a:buFont typeface="Arial" pitchFamily="34" charset="0"/>
              <a:buNone/>
            </a:pPr>
            <a:endParaRPr lang="en-US" dirty="0"/>
          </a:p>
          <a:p>
            <a:pPr lvl="1">
              <a:buFont typeface="Arial" pitchFamily="34" charset="0"/>
              <a:buChar char="•"/>
            </a:pPr>
            <a:r>
              <a:rPr lang="en-US" dirty="0"/>
              <a:t> Work experience in a related occupation – three periods of time</a:t>
            </a:r>
          </a:p>
          <a:p>
            <a:pPr lvl="2">
              <a:buFont typeface="Arial" pitchFamily="34" charset="0"/>
              <a:buChar char="•"/>
            </a:pPr>
            <a:r>
              <a:rPr lang="en-US" dirty="0"/>
              <a:t>5 years or more</a:t>
            </a:r>
          </a:p>
          <a:p>
            <a:pPr lvl="2">
              <a:buFont typeface="Arial" pitchFamily="34" charset="0"/>
              <a:buChar char="•"/>
            </a:pPr>
            <a:r>
              <a:rPr lang="en-US" dirty="0"/>
              <a:t>Less than 5 years</a:t>
            </a:r>
          </a:p>
          <a:p>
            <a:pPr lvl="2">
              <a:buFont typeface="Arial" pitchFamily="34" charset="0"/>
              <a:buChar char="•"/>
            </a:pPr>
            <a:r>
              <a:rPr lang="en-US" dirty="0"/>
              <a:t>None</a:t>
            </a:r>
          </a:p>
          <a:p>
            <a:pPr lvl="2">
              <a:buFont typeface="Arial" pitchFamily="34" charset="0"/>
              <a:buNone/>
            </a:pPr>
            <a:endParaRPr lang="en-US" dirty="0"/>
          </a:p>
          <a:p>
            <a:pPr lvl="1">
              <a:buFont typeface="Arial" pitchFamily="34" charset="0"/>
              <a:buChar char="•"/>
            </a:pPr>
            <a:r>
              <a:rPr lang="en-US" dirty="0"/>
              <a:t> Typical on-the-job training needed to attain competency in the occupation – six possible assignments</a:t>
            </a:r>
          </a:p>
          <a:p>
            <a:pPr lvl="2">
              <a:buFont typeface="Arial" pitchFamily="34" charset="0"/>
              <a:buChar char="•"/>
            </a:pPr>
            <a:r>
              <a:rPr lang="en-US" dirty="0"/>
              <a:t>Internship/Residency</a:t>
            </a:r>
          </a:p>
          <a:p>
            <a:pPr lvl="2">
              <a:buFont typeface="Arial" pitchFamily="34" charset="0"/>
              <a:buChar char="•"/>
            </a:pPr>
            <a:r>
              <a:rPr lang="en-US" dirty="0"/>
              <a:t>Apprenticeship</a:t>
            </a:r>
          </a:p>
          <a:p>
            <a:pPr lvl="2">
              <a:buFont typeface="Arial" pitchFamily="34" charset="0"/>
              <a:buChar char="•"/>
            </a:pPr>
            <a:r>
              <a:rPr lang="en-US" dirty="0"/>
              <a:t>Long-term on-the-job training</a:t>
            </a:r>
          </a:p>
          <a:p>
            <a:pPr lvl="2">
              <a:buFont typeface="Arial" pitchFamily="34" charset="0"/>
              <a:buChar char="•"/>
            </a:pPr>
            <a:r>
              <a:rPr lang="en-US" dirty="0"/>
              <a:t>Moderate-term on-the-job training</a:t>
            </a:r>
          </a:p>
          <a:p>
            <a:pPr lvl="2">
              <a:buFont typeface="Arial" pitchFamily="34" charset="0"/>
              <a:buChar char="•"/>
            </a:pPr>
            <a:r>
              <a:rPr lang="en-US" dirty="0"/>
              <a:t>Short-term on-the-job training</a:t>
            </a:r>
          </a:p>
          <a:p>
            <a:pPr lvl="2">
              <a:buFont typeface="Arial" pitchFamily="34" charset="0"/>
              <a:buChar char="•"/>
            </a:pPr>
            <a:r>
              <a:rPr lang="en-US" dirty="0"/>
              <a:t>None</a:t>
            </a:r>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50C6223D-39D7-40D9-A3CF-CA4FE755EF6F}" type="slidenum">
              <a:rPr lang="en-US" smtClean="0"/>
              <a:pPr>
                <a:defRPr/>
              </a:pPr>
              <a:t>45</a:t>
            </a:fld>
            <a:endParaRPr lang="en-US" dirty="0"/>
          </a:p>
        </p:txBody>
      </p:sp>
    </p:spTree>
    <p:extLst>
      <p:ext uri="{BB962C8B-B14F-4D97-AF65-F5344CB8AC3E}">
        <p14:creationId xmlns:p14="http://schemas.microsoft.com/office/powerpoint/2010/main" val="25058571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F290C803-1696-4024-AF99-C93133670309}" type="slidenum">
              <a:rPr lang="en-US">
                <a:solidFill>
                  <a:prstClr val="black"/>
                </a:solidFill>
              </a:rPr>
              <a:pPr/>
              <a:t>46</a:t>
            </a:fld>
            <a:endParaRPr lang="en-US" dirty="0">
              <a:solidFill>
                <a:prstClr val="black"/>
              </a:solidFill>
            </a:endParaRPr>
          </a:p>
        </p:txBody>
      </p:sp>
      <p:sp>
        <p:nvSpPr>
          <p:cNvPr id="96259" name="Rectangle 2"/>
          <p:cNvSpPr>
            <a:spLocks noGrp="1" noRot="1" noChangeAspect="1" noChangeArrowheads="1" noTextEdit="1"/>
          </p:cNvSpPr>
          <p:nvPr>
            <p:ph type="sldImg"/>
          </p:nvPr>
        </p:nvSpPr>
        <p:spPr>
          <a:xfrm>
            <a:off x="438150" y="465138"/>
            <a:ext cx="6307138" cy="3548062"/>
          </a:xfrm>
          <a:ln/>
        </p:spPr>
      </p:sp>
      <p:sp>
        <p:nvSpPr>
          <p:cNvPr id="96260" name="Rectangle 3"/>
          <p:cNvSpPr>
            <a:spLocks noGrp="1" noChangeArrowheads="1"/>
          </p:cNvSpPr>
          <p:nvPr>
            <p:ph type="body" idx="1"/>
          </p:nvPr>
        </p:nvSpPr>
        <p:spPr>
          <a:xfrm>
            <a:off x="779547" y="4387078"/>
            <a:ext cx="5981545" cy="4276988"/>
          </a:xfrm>
          <a:noFill/>
          <a:ln/>
        </p:spPr>
        <p:txBody>
          <a:bodyPr/>
          <a:lstStyle/>
          <a:p>
            <a:pPr lvl="0">
              <a:buFont typeface="Arial" pitchFamily="34" charset="0"/>
              <a:buChar char="•"/>
            </a:pPr>
            <a:r>
              <a:rPr lang="en-US" dirty="0"/>
              <a:t>Occupations that typically require a master’s degree for entry are projected to grow the fastest during the </a:t>
            </a:r>
            <a:r>
              <a:rPr lang="en-US" dirty="0" smtClean="0"/>
              <a:t>2016–26 </a:t>
            </a:r>
            <a:r>
              <a:rPr lang="en-US" dirty="0"/>
              <a:t>decade, followed by doctoral or professional degree  and </a:t>
            </a:r>
            <a:r>
              <a:rPr lang="en-US" dirty="0" smtClean="0"/>
              <a:t>associate’s degree occupations</a:t>
            </a:r>
            <a:r>
              <a:rPr lang="en-US" dirty="0"/>
              <a:t>. </a:t>
            </a:r>
          </a:p>
          <a:p>
            <a:pPr lvl="0">
              <a:buFont typeface="Arial" pitchFamily="34" charset="0"/>
              <a:buNone/>
            </a:pPr>
            <a:endParaRPr lang="en-US" dirty="0"/>
          </a:p>
          <a:p>
            <a:pPr lvl="0">
              <a:buFont typeface="Arial" pitchFamily="34" charset="0"/>
              <a:buChar char="•"/>
            </a:pPr>
            <a:r>
              <a:rPr lang="en-US" dirty="0" smtClean="0"/>
              <a:t>Occupational</a:t>
            </a:r>
            <a:r>
              <a:rPr lang="en-US" baseline="0" dirty="0" smtClean="0"/>
              <a:t> employment </a:t>
            </a:r>
            <a:r>
              <a:rPr lang="en-US" dirty="0" smtClean="0"/>
              <a:t>that </a:t>
            </a:r>
            <a:r>
              <a:rPr lang="en-US" dirty="0"/>
              <a:t>require a postsecondary degree or </a:t>
            </a:r>
            <a:r>
              <a:rPr lang="en-US" dirty="0" smtClean="0"/>
              <a:t>award or higher education level </a:t>
            </a:r>
            <a:r>
              <a:rPr lang="en-US" dirty="0"/>
              <a:t>are projected to grow faster than the average of </a:t>
            </a:r>
            <a:r>
              <a:rPr lang="en-US" dirty="0" smtClean="0"/>
              <a:t>7.4 </a:t>
            </a:r>
            <a:r>
              <a:rPr lang="en-US" dirty="0"/>
              <a:t>percent. </a:t>
            </a:r>
          </a:p>
          <a:p>
            <a:pPr lvl="0">
              <a:buFont typeface="Arial" pitchFamily="34" charset="0"/>
              <a:buNone/>
            </a:pPr>
            <a:endParaRPr lang="en-US" dirty="0"/>
          </a:p>
          <a:p>
            <a:pPr lvl="0">
              <a:buFont typeface="Arial" pitchFamily="34" charset="0"/>
              <a:buChar char="•"/>
            </a:pPr>
            <a:r>
              <a:rPr lang="en-US" dirty="0"/>
              <a:t>The slowest growth is projected to be in occupations with typical entry-level education of some college, no degree.</a:t>
            </a:r>
            <a:r>
              <a:rPr lang="en-US" i="1" dirty="0"/>
              <a:t> </a:t>
            </a:r>
          </a:p>
          <a:p>
            <a:pPr lvl="0">
              <a:buFont typeface="Arial" pitchFamily="34" charset="0"/>
              <a:buNone/>
            </a:pPr>
            <a:endParaRPr lang="en-US" dirty="0"/>
          </a:p>
          <a:p>
            <a:r>
              <a:rPr lang="en-US" dirty="0"/>
              <a:t>(Note:  These data reflect the sum of base-year and projected year employment for occupations assigned to each category.  Some detailed occupations which typically require postsecondary degrees are projected to grow slower than average, and some detailed occupations which typically require a high school diploma are projected to grow faster than average.)</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3042027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E8E904-06E9-447C-8954-E2D02D182355}" type="slidenum">
              <a:rPr lang="en-US" smtClean="0"/>
              <a:t>5</a:t>
            </a:fld>
            <a:endParaRPr lang="en-US"/>
          </a:p>
        </p:txBody>
      </p:sp>
    </p:spTree>
    <p:extLst>
      <p:ext uri="{BB962C8B-B14F-4D97-AF65-F5344CB8AC3E}">
        <p14:creationId xmlns:p14="http://schemas.microsoft.com/office/powerpoint/2010/main" val="25138145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0A6D2C07-0EA7-4944-971A-B1819609EA5A}" type="slidenum">
              <a:rPr lang="en-US"/>
              <a:pPr/>
              <a:t>47</a:t>
            </a:fld>
            <a:endParaRPr lang="en-US" dirty="0"/>
          </a:p>
        </p:txBody>
      </p:sp>
      <p:sp>
        <p:nvSpPr>
          <p:cNvPr id="93187" name="Rectangle 2"/>
          <p:cNvSpPr>
            <a:spLocks noGrp="1" noRot="1" noChangeAspect="1" noChangeArrowheads="1" noTextEdit="1"/>
          </p:cNvSpPr>
          <p:nvPr>
            <p:ph type="sldImg"/>
          </p:nvPr>
        </p:nvSpPr>
        <p:spPr>
          <a:xfrm>
            <a:off x="346075" y="460375"/>
            <a:ext cx="6205538" cy="3490913"/>
          </a:xfrm>
          <a:ln/>
        </p:spPr>
      </p:sp>
      <p:sp>
        <p:nvSpPr>
          <p:cNvPr id="93188" name="Rectangle 3"/>
          <p:cNvSpPr>
            <a:spLocks noGrp="1" noChangeArrowheads="1"/>
          </p:cNvSpPr>
          <p:nvPr>
            <p:ph type="body" idx="1"/>
          </p:nvPr>
        </p:nvSpPr>
        <p:spPr>
          <a:xfrm>
            <a:off x="748612" y="4315156"/>
            <a:ext cx="5744181" cy="4208489"/>
          </a:xfrm>
          <a:noFill/>
          <a:ln/>
        </p:spPr>
        <p:txBody>
          <a:bodyPr/>
          <a:lstStyle/>
          <a:p>
            <a:pPr lvl="0">
              <a:buFont typeface="Arial" pitchFamily="34" charset="0"/>
              <a:buChar char="•"/>
            </a:pPr>
            <a:r>
              <a:rPr lang="en-US" dirty="0" smtClean="0"/>
              <a:t> </a:t>
            </a:r>
            <a:r>
              <a:rPr lang="en-US" sz="1200" kern="1200" dirty="0" smtClean="0">
                <a:solidFill>
                  <a:schemeClr val="tx1"/>
                </a:solidFill>
                <a:latin typeface="+mn-lt"/>
                <a:ea typeface="+mn-ea"/>
                <a:cs typeface="+mn-cs"/>
              </a:rPr>
              <a:t>These are the ten occupations that have the largest projected job growth and typically need a high school diploma or equivalent to enter the occupation. </a:t>
            </a:r>
          </a:p>
          <a:p>
            <a:pPr lvl="0">
              <a:buFont typeface="Arial" pitchFamily="34" charset="0"/>
              <a:buNone/>
            </a:pP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Occupations with the largest job growth at this education level need different types of training, ranging from short-term on-the-job training to apprenticeships.  Work experience for is needed for</a:t>
            </a:r>
            <a:r>
              <a:rPr lang="en-US" sz="1200" kern="1200" baseline="0" dirty="0" smtClean="0">
                <a:solidFill>
                  <a:schemeClr val="tx1"/>
                </a:solidFill>
                <a:latin typeface="+mn-lt"/>
                <a:ea typeface="+mn-ea"/>
                <a:cs typeface="+mn-cs"/>
              </a:rPr>
              <a:t> first-line supervisors of food preparations and serving workers but </a:t>
            </a:r>
            <a:r>
              <a:rPr lang="en-US" sz="1200" kern="1200" dirty="0" smtClean="0">
                <a:solidFill>
                  <a:schemeClr val="tx1"/>
                </a:solidFill>
                <a:latin typeface="+mn-lt"/>
                <a:ea typeface="+mn-ea"/>
                <a:cs typeface="+mn-cs"/>
              </a:rPr>
              <a:t>does not have any</a:t>
            </a:r>
            <a:r>
              <a:rPr lang="en-US" sz="1200" kern="1200" baseline="0" dirty="0" smtClean="0">
                <a:solidFill>
                  <a:schemeClr val="tx1"/>
                </a:solidFill>
                <a:latin typeface="+mn-lt"/>
                <a:ea typeface="+mn-ea"/>
                <a:cs typeface="+mn-cs"/>
              </a:rPr>
              <a:t> typical on-the-job-training.</a:t>
            </a:r>
            <a:endParaRPr lang="en-US" sz="1200" kern="1200" dirty="0" smtClean="0">
              <a:solidFill>
                <a:schemeClr val="tx1"/>
              </a:solidFill>
              <a:latin typeface="+mn-lt"/>
              <a:ea typeface="+mn-ea"/>
              <a:cs typeface="+mn-cs"/>
            </a:endParaRPr>
          </a:p>
          <a:p>
            <a:pPr lvl="0">
              <a:buFont typeface="Arial" pitchFamily="34" charset="0"/>
              <a:buNone/>
            </a:pPr>
            <a:endParaRPr lang="en-US" sz="1200" kern="1200" dirty="0" smtClean="0">
              <a:solidFill>
                <a:schemeClr val="tx1"/>
              </a:solidFill>
              <a:latin typeface="+mn-lt"/>
              <a:ea typeface="+mn-ea"/>
              <a:cs typeface="+mn-cs"/>
            </a:endParaRPr>
          </a:p>
        </p:txBody>
      </p:sp>
    </p:spTree>
    <p:extLst>
      <p:ext uri="{BB962C8B-B14F-4D97-AF65-F5344CB8AC3E}">
        <p14:creationId xmlns:p14="http://schemas.microsoft.com/office/powerpoint/2010/main" val="8762854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0A6D2C07-0EA7-4944-971A-B1819609EA5A}" type="slidenum">
              <a:rPr lang="en-US"/>
              <a:pPr/>
              <a:t>48</a:t>
            </a:fld>
            <a:endParaRPr lang="en-US" dirty="0"/>
          </a:p>
        </p:txBody>
      </p:sp>
      <p:sp>
        <p:nvSpPr>
          <p:cNvPr id="93187" name="Rectangle 2"/>
          <p:cNvSpPr>
            <a:spLocks noGrp="1" noRot="1" noChangeAspect="1" noChangeArrowheads="1" noTextEdit="1"/>
          </p:cNvSpPr>
          <p:nvPr>
            <p:ph type="sldImg"/>
          </p:nvPr>
        </p:nvSpPr>
        <p:spPr>
          <a:xfrm>
            <a:off x="371475" y="468313"/>
            <a:ext cx="6308725" cy="3548062"/>
          </a:xfrm>
          <a:ln/>
        </p:spPr>
      </p:sp>
      <p:sp>
        <p:nvSpPr>
          <p:cNvPr id="93188" name="Rectangle 3"/>
          <p:cNvSpPr>
            <a:spLocks noGrp="1" noChangeArrowheads="1"/>
          </p:cNvSpPr>
          <p:nvPr>
            <p:ph type="body" idx="1"/>
          </p:nvPr>
        </p:nvSpPr>
        <p:spPr>
          <a:xfrm>
            <a:off x="765250" y="4387076"/>
            <a:ext cx="5871829" cy="4278630"/>
          </a:xfrm>
          <a:noFill/>
          <a:ln/>
        </p:spPr>
        <p:txBody>
          <a:bodyPr/>
          <a:lstStyle/>
          <a:p>
            <a:pPr eaLnBrk="1" hangingPunct="1">
              <a:buFont typeface="Arial" pitchFamily="34" charset="0"/>
              <a:buChar char="•"/>
            </a:pPr>
            <a:r>
              <a:rPr lang="en-US" dirty="0" smtClean="0"/>
              <a:t>  These are the ten occupations</a:t>
            </a:r>
            <a:r>
              <a:rPr lang="en-US" baseline="0" dirty="0" smtClean="0"/>
              <a:t> that have the largest projected job growth and typically do not need a formal educational credential to enter the occupation.</a:t>
            </a:r>
            <a:r>
              <a:rPr lang="en-US" dirty="0" smtClean="0"/>
              <a:t> </a:t>
            </a:r>
          </a:p>
          <a:p>
            <a:pPr eaLnBrk="1" hangingPunct="1">
              <a:buFont typeface="Arial" pitchFamily="34" charset="0"/>
              <a:buChar char="•"/>
            </a:pPr>
            <a:endParaRPr lang="en-US" dirty="0" smtClean="0"/>
          </a:p>
          <a:p>
            <a:pPr eaLnBrk="1" hangingPunct="1">
              <a:buFont typeface="Arial" pitchFamily="34" charset="0"/>
              <a:buChar char="•"/>
            </a:pPr>
            <a:r>
              <a:rPr lang="en-US" dirty="0" smtClean="0"/>
              <a:t>  While workers might not need formal education to enter these occupations, they typically need on-the-job training to attain competency. </a:t>
            </a:r>
          </a:p>
          <a:p>
            <a:pPr eaLnBrk="1" hangingPunct="1">
              <a:buFont typeface="Arial" pitchFamily="34" charset="0"/>
              <a:buChar char="•"/>
            </a:pPr>
            <a:endParaRPr lang="en-US" dirty="0" smtClean="0"/>
          </a:p>
          <a:p>
            <a:pPr eaLnBrk="1" hangingPunct="1">
              <a:buFont typeface="Arial" pitchFamily="34" charset="0"/>
              <a:buNone/>
            </a:pPr>
            <a:endParaRPr lang="en-US" dirty="0" smtClean="0"/>
          </a:p>
        </p:txBody>
      </p:sp>
    </p:spTree>
    <p:extLst>
      <p:ext uri="{BB962C8B-B14F-4D97-AF65-F5344CB8AC3E}">
        <p14:creationId xmlns:p14="http://schemas.microsoft.com/office/powerpoint/2010/main" val="36972004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2965F33-FF37-467A-8241-DCFF22D30835}" type="slidenum">
              <a:rPr lang="en-US"/>
              <a:pPr/>
              <a:t>49</a:t>
            </a:fld>
            <a:endParaRPr lang="en-US"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r>
              <a:rPr lang="en-US" dirty="0" smtClean="0"/>
              <a:t>The next few slides present some resources for additional</a:t>
            </a:r>
            <a:r>
              <a:rPr lang="en-US" baseline="0" dirty="0" smtClean="0"/>
              <a:t> information about the BLS projections.</a:t>
            </a:r>
            <a:endParaRPr lang="en-US" dirty="0" smtClean="0"/>
          </a:p>
        </p:txBody>
      </p:sp>
    </p:spTree>
    <p:extLst>
      <p:ext uri="{BB962C8B-B14F-4D97-AF65-F5344CB8AC3E}">
        <p14:creationId xmlns:p14="http://schemas.microsoft.com/office/powerpoint/2010/main" val="9751917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2965F33-FF37-467A-8241-DCFF22D30835}" type="slidenum">
              <a:rPr lang="en-US"/>
              <a:pPr/>
              <a:t>50</a:t>
            </a:fld>
            <a:endParaRPr lang="en-US"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r>
              <a:rPr lang="en-US" dirty="0" smtClean="0"/>
              <a:t>The</a:t>
            </a:r>
            <a:r>
              <a:rPr lang="en-US" baseline="0" dirty="0" smtClean="0"/>
              <a:t> </a:t>
            </a:r>
            <a:r>
              <a:rPr lang="en-US" i="1" baseline="0" dirty="0" smtClean="0"/>
              <a:t>Occupational Outlook Handbook</a:t>
            </a:r>
            <a:r>
              <a:rPr lang="en-US" i="0" baseline="0" dirty="0" smtClean="0"/>
              <a:t> includes job descriptions, education and training requirements, wage data and job outlook information.  The Occupational Outlook Handbook was published online on October 24, 2017, and includes over 300 occupational profiles covering more than 500 detailed occupations.  (Many profiles cover multiple similar occupations.)</a:t>
            </a:r>
          </a:p>
          <a:p>
            <a:pPr eaLnBrk="1" hangingPunct="1"/>
            <a:endParaRPr lang="en-US" i="0" baseline="0" dirty="0" smtClean="0"/>
          </a:p>
          <a:p>
            <a:pPr eaLnBrk="1" hangingPunct="1"/>
            <a:r>
              <a:rPr lang="en-US" i="0" baseline="0" dirty="0" smtClean="0"/>
              <a:t>Information about an occupation can be found by:</a:t>
            </a:r>
          </a:p>
          <a:p>
            <a:pPr lvl="1" eaLnBrk="1" hangingPunct="1">
              <a:buFont typeface="Arial" pitchFamily="34" charset="0"/>
              <a:buChar char="•"/>
            </a:pPr>
            <a:r>
              <a:rPr lang="en-US" i="0" baseline="0" dirty="0" smtClean="0"/>
              <a:t>Using the A to Z index on the homepage, which is in the blue bar near the top of the screenshot</a:t>
            </a:r>
          </a:p>
          <a:p>
            <a:pPr lvl="1" eaLnBrk="1" hangingPunct="1">
              <a:buFont typeface="Arial" pitchFamily="34" charset="0"/>
              <a:buChar char="•"/>
            </a:pPr>
            <a:r>
              <a:rPr lang="en-US" i="0" baseline="0" dirty="0" smtClean="0"/>
              <a:t>Using the “Search Handbook” function on the right-hand side</a:t>
            </a:r>
          </a:p>
          <a:p>
            <a:pPr lvl="1" eaLnBrk="1" hangingPunct="1">
              <a:buFont typeface="Arial" pitchFamily="34" charset="0"/>
              <a:buChar char="•"/>
            </a:pPr>
            <a:r>
              <a:rPr lang="en-US" i="0" baseline="0" dirty="0" smtClean="0"/>
              <a:t>Navigating major occupational categories on the left hand side</a:t>
            </a:r>
            <a:endParaRPr lang="en-US" dirty="0" smtClean="0"/>
          </a:p>
        </p:txBody>
      </p:sp>
    </p:spTree>
    <p:extLst>
      <p:ext uri="{BB962C8B-B14F-4D97-AF65-F5344CB8AC3E}">
        <p14:creationId xmlns:p14="http://schemas.microsoft.com/office/powerpoint/2010/main" val="40131961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2965F33-FF37-467A-8241-DCFF22D30835}" type="slidenum">
              <a:rPr lang="en-US"/>
              <a:pPr/>
              <a:t>51</a:t>
            </a:fld>
            <a:endParaRPr lang="en-US"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r>
              <a:rPr lang="en-US" dirty="0" smtClean="0"/>
              <a:t>The Employment Projections homepage provides access to the detailed projections</a:t>
            </a:r>
            <a:r>
              <a:rPr lang="en-US" baseline="0" dirty="0" smtClean="0"/>
              <a:t> data and information about separations rates and education and training categories.</a:t>
            </a:r>
            <a:endParaRPr lang="en-US" dirty="0" smtClean="0"/>
          </a:p>
          <a:p>
            <a:pPr eaLnBrk="1" hangingPunct="1"/>
            <a:endParaRPr lang="en-US" dirty="0" smtClean="0"/>
          </a:p>
        </p:txBody>
      </p:sp>
    </p:spTree>
    <p:extLst>
      <p:ext uri="{BB962C8B-B14F-4D97-AF65-F5344CB8AC3E}">
        <p14:creationId xmlns:p14="http://schemas.microsoft.com/office/powerpoint/2010/main" val="32116078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While the BLS projections are only for the nation</a:t>
            </a:r>
            <a:r>
              <a:rPr lang="en-US" baseline="0" dirty="0" smtClean="0"/>
              <a:t> as a whole, each state government makes projections for their state.</a:t>
            </a:r>
          </a:p>
          <a:p>
            <a:pPr>
              <a:buFont typeface="Arial" pitchFamily="34" charset="0"/>
              <a:buChar char="•"/>
            </a:pPr>
            <a:endParaRPr lang="en-US" baseline="0" dirty="0" smtClean="0"/>
          </a:p>
          <a:p>
            <a:pPr>
              <a:buFont typeface="Arial" pitchFamily="34" charset="0"/>
              <a:buChar char="•"/>
            </a:pPr>
            <a:r>
              <a:rPr lang="en-US" baseline="0" dirty="0" smtClean="0"/>
              <a:t>  State projections data are available at www.projectionscentral.com.</a:t>
            </a:r>
          </a:p>
          <a:p>
            <a:pPr>
              <a:buFont typeface="Arial" pitchFamily="34" charset="0"/>
              <a:buChar char="•"/>
            </a:pPr>
            <a:endParaRPr lang="en-US" baseline="0" dirty="0" smtClean="0"/>
          </a:p>
          <a:p>
            <a:pPr>
              <a:buFont typeface="Arial" pitchFamily="34" charset="0"/>
              <a:buChar char="•"/>
            </a:pPr>
            <a:r>
              <a:rPr lang="en-US" baseline="0" dirty="0" smtClean="0"/>
              <a:t>  Because the BLS national projections are an input to state projections, publication of the state projections lags behind publication of the BLS national projections.</a:t>
            </a:r>
            <a:endParaRPr lang="en-US" dirty="0"/>
          </a:p>
        </p:txBody>
      </p:sp>
      <p:sp>
        <p:nvSpPr>
          <p:cNvPr id="4" name="Slide Number Placeholder 3"/>
          <p:cNvSpPr>
            <a:spLocks noGrp="1"/>
          </p:cNvSpPr>
          <p:nvPr>
            <p:ph type="sldNum" sz="quarter" idx="10"/>
          </p:nvPr>
        </p:nvSpPr>
        <p:spPr/>
        <p:txBody>
          <a:bodyPr/>
          <a:lstStyle/>
          <a:p>
            <a:pPr>
              <a:defRPr/>
            </a:pPr>
            <a:fld id="{7C27C0A9-4E94-48D4-BD5E-81D2DDCCF95A}" type="slidenum">
              <a:rPr lang="en-US" smtClean="0"/>
              <a:pPr>
                <a:defRPr/>
              </a:pPr>
              <a:t>52</a:t>
            </a:fld>
            <a:endParaRPr lang="en-US" dirty="0"/>
          </a:p>
        </p:txBody>
      </p:sp>
    </p:spTree>
    <p:extLst>
      <p:ext uri="{BB962C8B-B14F-4D97-AF65-F5344CB8AC3E}">
        <p14:creationId xmlns:p14="http://schemas.microsoft.com/office/powerpoint/2010/main" val="26981225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E8E904-06E9-447C-8954-E2D02D182355}" type="slidenum">
              <a:rPr lang="en-US" smtClean="0"/>
              <a:t>53</a:t>
            </a:fld>
            <a:endParaRPr lang="en-US"/>
          </a:p>
        </p:txBody>
      </p:sp>
    </p:spTree>
    <p:extLst>
      <p:ext uri="{BB962C8B-B14F-4D97-AF65-F5344CB8AC3E}">
        <p14:creationId xmlns:p14="http://schemas.microsoft.com/office/powerpoint/2010/main" val="890111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439738"/>
            <a:ext cx="5580062" cy="3138487"/>
          </a:xfrm>
        </p:spPr>
      </p:sp>
      <p:sp>
        <p:nvSpPr>
          <p:cNvPr id="3" name="Notes Placeholder 2"/>
          <p:cNvSpPr>
            <a:spLocks noGrp="1"/>
          </p:cNvSpPr>
          <p:nvPr>
            <p:ph type="body" idx="1"/>
          </p:nvPr>
        </p:nvSpPr>
        <p:spPr/>
        <p:txBody>
          <a:bodyPr/>
          <a:lstStyle/>
          <a:p>
            <a:pPr defTabSz="921167">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fld id="{8D8130A9-E65C-4D06-B4E2-5A292660CBB3}" type="slidenum">
              <a:rPr lang="en-US" smtClean="0"/>
              <a:t>6</a:t>
            </a:fld>
            <a:endParaRPr lang="en-US"/>
          </a:p>
        </p:txBody>
      </p:sp>
    </p:spTree>
    <p:extLst>
      <p:ext uri="{BB962C8B-B14F-4D97-AF65-F5344CB8AC3E}">
        <p14:creationId xmlns:p14="http://schemas.microsoft.com/office/powerpoint/2010/main" val="279219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439738"/>
            <a:ext cx="5580062" cy="3138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8130A9-E65C-4D06-B4E2-5A292660CBB3}" type="slidenum">
              <a:rPr lang="en-US" smtClean="0"/>
              <a:t>7</a:t>
            </a:fld>
            <a:endParaRPr lang="en-US"/>
          </a:p>
        </p:txBody>
      </p:sp>
    </p:spTree>
    <p:extLst>
      <p:ext uri="{BB962C8B-B14F-4D97-AF65-F5344CB8AC3E}">
        <p14:creationId xmlns:p14="http://schemas.microsoft.com/office/powerpoint/2010/main" val="129091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439738"/>
            <a:ext cx="5580062" cy="3138487"/>
          </a:xfrm>
        </p:spPr>
      </p:sp>
      <p:sp>
        <p:nvSpPr>
          <p:cNvPr id="3" name="Notes Placeholder 2"/>
          <p:cNvSpPr>
            <a:spLocks noGrp="1"/>
          </p:cNvSpPr>
          <p:nvPr>
            <p:ph type="body" idx="1"/>
          </p:nvPr>
        </p:nvSpPr>
        <p:spPr/>
        <p:txBody>
          <a:bodyPr/>
          <a:lstStyle/>
          <a:p>
            <a:pPr defTabSz="921167">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fld id="{8D8130A9-E65C-4D06-B4E2-5A292660CBB3}" type="slidenum">
              <a:rPr lang="en-US" smtClean="0"/>
              <a:t>8</a:t>
            </a:fld>
            <a:endParaRPr lang="en-US"/>
          </a:p>
        </p:txBody>
      </p:sp>
    </p:spTree>
    <p:extLst>
      <p:ext uri="{BB962C8B-B14F-4D97-AF65-F5344CB8AC3E}">
        <p14:creationId xmlns:p14="http://schemas.microsoft.com/office/powerpoint/2010/main" val="741385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E8E904-06E9-447C-8954-E2D02D182355}" type="slidenum">
              <a:rPr lang="en-US" smtClean="0"/>
              <a:t>10</a:t>
            </a:fld>
            <a:endParaRPr lang="en-US"/>
          </a:p>
        </p:txBody>
      </p:sp>
    </p:spTree>
    <p:extLst>
      <p:ext uri="{BB962C8B-B14F-4D97-AF65-F5344CB8AC3E}">
        <p14:creationId xmlns:p14="http://schemas.microsoft.com/office/powerpoint/2010/main" val="1145254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eaLnBrk="0" fontAlgn="base" hangingPunct="0">
              <a:spcBef>
                <a:spcPct val="30000"/>
              </a:spcBef>
              <a:spcAft>
                <a:spcPct val="0"/>
              </a:spcAft>
              <a:buFont typeface="Arial" pitchFamily="34" charset="0"/>
              <a:buChar char="•"/>
              <a:defRPr/>
            </a:pPr>
            <a:r>
              <a:rPr lang="en-US" dirty="0"/>
              <a:t> The BLS Employment Projections Program produces a new set of 10-year projections every 2 years. </a:t>
            </a:r>
            <a:r>
              <a:rPr lang="en-US" dirty="0" smtClean="0"/>
              <a:t>BLS does not project interim years (except for labor force projections which provides interim</a:t>
            </a:r>
            <a:r>
              <a:rPr lang="en-US" baseline="0" dirty="0" smtClean="0"/>
              <a:t> projections for all years)</a:t>
            </a:r>
            <a:r>
              <a:rPr lang="en-US" dirty="0" smtClean="0"/>
              <a:t>.</a:t>
            </a:r>
          </a:p>
          <a:p>
            <a:pPr lvl="0">
              <a:buFont typeface="Arial" pitchFamily="34" charset="0"/>
              <a:buNone/>
            </a:pPr>
            <a:endParaRPr lang="en-US" dirty="0"/>
          </a:p>
          <a:p>
            <a:pPr lvl="0">
              <a:buFont typeface="Arial" pitchFamily="34" charset="0"/>
              <a:buChar char="•"/>
            </a:pPr>
            <a:r>
              <a:rPr lang="en-US" dirty="0"/>
              <a:t>  The </a:t>
            </a:r>
            <a:r>
              <a:rPr lang="en-US" dirty="0" smtClean="0"/>
              <a:t>2016-26</a:t>
            </a:r>
            <a:r>
              <a:rPr lang="en-US" dirty="0"/>
              <a:t> projections cover over 800 detailed occupations and 300 detailed industries.  (Exact numbers are 819 occupations and </a:t>
            </a:r>
            <a:r>
              <a:rPr lang="en-US" dirty="0" smtClean="0"/>
              <a:t>336 </a:t>
            </a:r>
            <a:r>
              <a:rPr lang="en-US" dirty="0"/>
              <a:t>industries.)</a:t>
            </a:r>
          </a:p>
          <a:p>
            <a:pPr lvl="0">
              <a:buFont typeface="Arial" pitchFamily="34" charset="0"/>
              <a:buNone/>
            </a:pPr>
            <a:endParaRPr lang="en-US" dirty="0"/>
          </a:p>
          <a:p>
            <a:pPr lvl="0">
              <a:buFont typeface="Arial" pitchFamily="34" charset="0"/>
              <a:buChar char="•"/>
            </a:pPr>
            <a:r>
              <a:rPr lang="en-US" dirty="0"/>
              <a:t>  The projections form the basis for data and outlook information in the </a:t>
            </a:r>
            <a:r>
              <a:rPr lang="en-US" i="1" dirty="0"/>
              <a:t>Occupational Outlook </a:t>
            </a:r>
            <a:r>
              <a:rPr lang="en-US" i="1" dirty="0" smtClean="0"/>
              <a:t>Handbook</a:t>
            </a:r>
            <a:r>
              <a:rPr lang="en-US" i="0" dirty="0" smtClean="0"/>
              <a:t>.</a:t>
            </a:r>
            <a:endParaRPr lang="en-US" dirty="0" smtClean="0"/>
          </a:p>
          <a:p>
            <a:pPr lvl="0">
              <a:buFont typeface="Arial" pitchFamily="34" charset="0"/>
              <a:buChar char="•"/>
            </a:pPr>
            <a:endParaRPr lang="en-US" dirty="0"/>
          </a:p>
          <a:p>
            <a:pPr lvl="0">
              <a:buFont typeface="Arial" pitchFamily="34" charset="0"/>
              <a:buChar char="•"/>
            </a:pPr>
            <a:r>
              <a:rPr lang="en-US" dirty="0"/>
              <a:t>  The states produce state and area projections, which are funded by the U.S. Department of Labor’s Employment and Training Administration and are used to determine jobs in demand. </a:t>
            </a:r>
          </a:p>
        </p:txBody>
      </p:sp>
      <p:sp>
        <p:nvSpPr>
          <p:cNvPr id="4" name="Slide Number Placeholder 3"/>
          <p:cNvSpPr>
            <a:spLocks noGrp="1"/>
          </p:cNvSpPr>
          <p:nvPr>
            <p:ph type="sldNum" sz="quarter" idx="10"/>
          </p:nvPr>
        </p:nvSpPr>
        <p:spPr/>
        <p:txBody>
          <a:bodyPr/>
          <a:lstStyle/>
          <a:p>
            <a:fld id="{63E8E904-06E9-447C-8954-E2D02D182355}" type="slidenum">
              <a:rPr lang="en-US" smtClean="0"/>
              <a:t>16</a:t>
            </a:fld>
            <a:endParaRPr lang="en-US"/>
          </a:p>
        </p:txBody>
      </p:sp>
    </p:spTree>
    <p:extLst>
      <p:ext uri="{BB962C8B-B14F-4D97-AF65-F5344CB8AC3E}">
        <p14:creationId xmlns:p14="http://schemas.microsoft.com/office/powerpoint/2010/main" val="660271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ubtitle 2"/>
          <p:cNvSpPr>
            <a:spLocks noGrp="1"/>
          </p:cNvSpPr>
          <p:nvPr>
            <p:ph type="subTitle" idx="4294967295"/>
          </p:nvPr>
        </p:nvSpPr>
        <p:spPr>
          <a:xfrm>
            <a:off x="495300" y="1970532"/>
            <a:ext cx="11201400" cy="1175005"/>
          </a:xfrm>
          <a:prstGeom prst="rect">
            <a:avLst/>
          </a:prstGeom>
        </p:spPr>
        <p:txBody>
          <a:bodyPr/>
          <a:lstStyle>
            <a:lvl1pPr>
              <a:lnSpc>
                <a:spcPts val="4500"/>
              </a:lnSpc>
              <a:spcBef>
                <a:spcPts val="600"/>
              </a:spcBef>
              <a:defRPr/>
            </a:lvl1pPr>
          </a:lstStyle>
          <a:p>
            <a:r>
              <a:rPr lang="en-US" smtClean="0"/>
              <a:t>Click to edit Master subtitle style</a:t>
            </a:r>
            <a:endParaRPr lang="en-US" dirty="0"/>
          </a:p>
        </p:txBody>
      </p:sp>
      <p:sp>
        <p:nvSpPr>
          <p:cNvPr id="3" name="Title 1"/>
          <p:cNvSpPr>
            <a:spLocks noGrp="1"/>
          </p:cNvSpPr>
          <p:nvPr>
            <p:ph type="title" hasCustomPrompt="1"/>
          </p:nvPr>
        </p:nvSpPr>
        <p:spPr>
          <a:xfrm>
            <a:off x="495300" y="443483"/>
            <a:ext cx="11201400" cy="1527048"/>
          </a:xfrm>
          <a:prstGeom prst="rect">
            <a:avLst/>
          </a:prstGeom>
        </p:spPr>
        <p:txBody>
          <a:bodyPr/>
          <a:lstStyle>
            <a:lvl1pPr>
              <a:lnSpc>
                <a:spcPts val="5700"/>
              </a:lnSpc>
              <a:spcBef>
                <a:spcPts val="600"/>
              </a:spcBef>
              <a:defRPr>
                <a:solidFill>
                  <a:schemeClr val="bg1"/>
                </a:solidFill>
                <a:latin typeface="Calibri" panose="020F0502020204030204" pitchFamily="34" charset="0"/>
                <a:cs typeface="Calibri" panose="020F0502020204030204" pitchFamily="34" charset="0"/>
              </a:defRPr>
            </a:lvl1pPr>
          </a:lstStyle>
          <a:p>
            <a:r>
              <a:rPr lang="en-US" dirty="0" smtClean="0"/>
              <a:t>Click, add Presentation title</a:t>
            </a:r>
            <a:endParaRPr lang="en-US" dirty="0"/>
          </a:p>
        </p:txBody>
      </p:sp>
    </p:spTree>
    <p:extLst>
      <p:ext uri="{BB962C8B-B14F-4D97-AF65-F5344CB8AC3E}">
        <p14:creationId xmlns:p14="http://schemas.microsoft.com/office/powerpoint/2010/main" val="604162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34739" y="285307"/>
            <a:ext cx="9550400" cy="1066800"/>
          </a:xfrm>
          <a:prstGeom prst="rect">
            <a:avLst/>
          </a:prstGeom>
        </p:spPr>
        <p:txBody>
          <a:bodyPr anchor="ctr"/>
          <a:lstStyle>
            <a:lvl1pPr>
              <a:defRPr sz="2800"/>
            </a:lvl1pPr>
          </a:lstStyle>
          <a:p>
            <a:r>
              <a:rPr lang="en-US" dirty="0" smtClean="0"/>
              <a:t>Click to edit Master title style</a:t>
            </a:r>
            <a:endParaRPr lang="en-US" dirty="0"/>
          </a:p>
        </p:txBody>
      </p:sp>
      <p:sp>
        <p:nvSpPr>
          <p:cNvPr id="4" name="Rectangle 5"/>
          <p:cNvSpPr>
            <a:spLocks noGrp="1" noChangeArrowheads="1"/>
          </p:cNvSpPr>
          <p:nvPr>
            <p:ph type="sldNum" sz="quarter" idx="10"/>
          </p:nvPr>
        </p:nvSpPr>
        <p:spPr>
          <a:xfrm>
            <a:off x="10668000" y="6324601"/>
            <a:ext cx="914400" cy="365125"/>
          </a:xfrm>
          <a:prstGeom prst="rect">
            <a:avLst/>
          </a:prstGeom>
          <a:ln/>
        </p:spPr>
        <p:txBody>
          <a:bodyPr/>
          <a:lstStyle>
            <a:lvl1pPr>
              <a:defRPr/>
            </a:lvl1pPr>
          </a:lstStyle>
          <a:p>
            <a:pPr>
              <a:defRPr/>
            </a:pPr>
            <a:fld id="{10E78DD8-046B-4AF7-B1CE-07451FD8054F}" type="slidenum">
              <a:rPr lang="en-US"/>
              <a:pPr>
                <a:defRPr/>
              </a:pPr>
              <a:t>‹#›</a:t>
            </a:fld>
            <a:endParaRPr lang="en-US" dirty="0"/>
          </a:p>
        </p:txBody>
      </p:sp>
      <p:sp>
        <p:nvSpPr>
          <p:cNvPr id="6" name="TextBox 5"/>
          <p:cNvSpPr txBox="1"/>
          <p:nvPr userDrawn="1"/>
        </p:nvSpPr>
        <p:spPr>
          <a:xfrm>
            <a:off x="1557468" y="1142999"/>
            <a:ext cx="3980329" cy="506660"/>
          </a:xfrm>
          <a:prstGeom prst="rect">
            <a:avLst/>
          </a:prstGeom>
        </p:spPr>
        <p:txBody>
          <a:bodyPr vert="horz" wrap="square" lIns="91440" tIns="45720" rIns="91440" bIns="45720" rtlCol="0" anchor="ctr">
            <a:normAutofit/>
          </a:bodyPr>
          <a:lstStyle/>
          <a:p>
            <a:pPr marL="0" marR="0" indent="0" algn="l" defTabSz="914400" rtl="0" eaLnBrk="1" fontAlgn="auto" latinLnBrk="0" hangingPunct="1">
              <a:lnSpc>
                <a:spcPct val="100000"/>
              </a:lnSpc>
              <a:spcBef>
                <a:spcPct val="0"/>
              </a:spcBef>
              <a:spcAft>
                <a:spcPts val="0"/>
              </a:spcAft>
              <a:buClrTx/>
              <a:buSzTx/>
              <a:buFontTx/>
              <a:buNone/>
              <a:tabLst/>
            </a:pPr>
            <a:endParaRPr kumimoji="0" lang="en-US" sz="1600" b="1" i="0" u="none" strike="noStrike" kern="1200" cap="none" spc="0" normalizeH="0" baseline="0" noProof="0" dirty="0" smtClean="0">
              <a:ln>
                <a:noFill/>
              </a:ln>
              <a:solidFill>
                <a:schemeClr val="tx1"/>
              </a:solidFill>
              <a:effectLst/>
              <a:uLnTx/>
              <a:uFillTx/>
              <a:latin typeface="Tahoma" pitchFamily="34" charset="0"/>
              <a:ea typeface="+mj-ea"/>
              <a:cs typeface="Tahoma" pitchFamily="34" charset="0"/>
            </a:endParaRPr>
          </a:p>
        </p:txBody>
      </p:sp>
      <p:sp>
        <p:nvSpPr>
          <p:cNvPr id="7" name="Table Placeholder 6"/>
          <p:cNvSpPr>
            <a:spLocks noGrp="1"/>
          </p:cNvSpPr>
          <p:nvPr>
            <p:ph type="tbl" sz="quarter" idx="11"/>
          </p:nvPr>
        </p:nvSpPr>
        <p:spPr>
          <a:xfrm>
            <a:off x="1234739" y="1421904"/>
            <a:ext cx="9550400" cy="4095750"/>
          </a:xfrm>
        </p:spPr>
        <p:txBody>
          <a:bodyPr/>
          <a:lstStyle/>
          <a:p>
            <a:endParaRPr lang="en-US"/>
          </a:p>
        </p:txBody>
      </p:sp>
      <p:sp>
        <p:nvSpPr>
          <p:cNvPr id="3" name="Chart Placeholder 2"/>
          <p:cNvSpPr>
            <a:spLocks noGrp="1"/>
          </p:cNvSpPr>
          <p:nvPr>
            <p:ph type="chart" idx="1"/>
          </p:nvPr>
        </p:nvSpPr>
        <p:spPr>
          <a:xfrm>
            <a:off x="2199190" y="1352107"/>
            <a:ext cx="8705371" cy="4937760"/>
          </a:xfrm>
          <a:prstGeom prst="rect">
            <a:avLst/>
          </a:prstGeom>
        </p:spPr>
        <p:txBody>
          <a:bodyPr/>
          <a:lstStyle/>
          <a:p>
            <a:pPr lvl="0"/>
            <a:endParaRPr lang="en-US" noProof="0" dirty="0" smtClean="0"/>
          </a:p>
        </p:txBody>
      </p:sp>
    </p:spTree>
    <p:extLst>
      <p:ext uri="{BB962C8B-B14F-4D97-AF65-F5344CB8AC3E}">
        <p14:creationId xmlns:p14="http://schemas.microsoft.com/office/powerpoint/2010/main" val="345082344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userDrawn="1">
            <p:ph type="dt" sz="half" idx="10"/>
          </p:nvPr>
        </p:nvSpPr>
        <p:spPr>
          <a:xfrm>
            <a:off x="9144000" y="6324601"/>
            <a:ext cx="1524000" cy="365125"/>
          </a:xfrm>
          <a:prstGeom prst="rect">
            <a:avLst/>
          </a:prstGeom>
        </p:spPr>
        <p:txBody>
          <a:bodyPr/>
          <a:lstStyle>
            <a:lvl1pPr>
              <a:defRPr/>
            </a:lvl1pPr>
          </a:lstStyle>
          <a:p>
            <a:pPr>
              <a:defRPr/>
            </a:pPr>
            <a:fld id="{8F6C0BF2-0128-48C3-B3B9-39D5F24ADCC9}" type="datetime1">
              <a:rPr lang="en-US"/>
              <a:pPr>
                <a:defRPr/>
              </a:pPr>
              <a:t>9/21/2018</a:t>
            </a:fld>
            <a:endParaRPr lang="en-US" dirty="0"/>
          </a:p>
        </p:txBody>
      </p:sp>
      <p:sp>
        <p:nvSpPr>
          <p:cNvPr id="4" name="Footer Placeholder 4"/>
          <p:cNvSpPr>
            <a:spLocks noGrp="1"/>
          </p:cNvSpPr>
          <p:nvPr userDrawn="1">
            <p:ph type="ftr" sz="quarter" idx="11"/>
          </p:nvPr>
        </p:nvSpPr>
        <p:spPr>
          <a:xfrm>
            <a:off x="1219200" y="6324601"/>
            <a:ext cx="7924800" cy="365125"/>
          </a:xfrm>
          <a:prstGeom prst="rect">
            <a:avLst/>
          </a:prstGeom>
        </p:spPr>
        <p:txBody>
          <a:bodyPr/>
          <a:lstStyle>
            <a:lvl1pPr>
              <a:defRPr/>
            </a:lvl1pPr>
          </a:lstStyle>
          <a:p>
            <a:pPr>
              <a:defRPr/>
            </a:pPr>
            <a:endParaRPr lang="en-US" dirty="0"/>
          </a:p>
        </p:txBody>
      </p:sp>
      <p:sp>
        <p:nvSpPr>
          <p:cNvPr id="5" name="Slide Number Placeholder 5"/>
          <p:cNvSpPr>
            <a:spLocks noGrp="1"/>
          </p:cNvSpPr>
          <p:nvPr userDrawn="1">
            <p:ph type="sldNum" sz="quarter" idx="12"/>
          </p:nvPr>
        </p:nvSpPr>
        <p:spPr>
          <a:xfrm>
            <a:off x="10668000" y="6324601"/>
            <a:ext cx="914400" cy="365125"/>
          </a:xfrm>
          <a:prstGeom prst="rect">
            <a:avLst/>
          </a:prstGeom>
        </p:spPr>
        <p:txBody>
          <a:bodyPr/>
          <a:lstStyle>
            <a:lvl1pPr>
              <a:defRPr/>
            </a:lvl1pPr>
          </a:lstStyle>
          <a:p>
            <a:pPr>
              <a:defRPr/>
            </a:pPr>
            <a:fld id="{0F007E64-D858-4686-BEC9-9DE3BFFDA9CB}" type="slidenum">
              <a:rPr lang="en-US"/>
              <a:pPr>
                <a:defRPr/>
              </a:pPr>
              <a:t>‹#›</a:t>
            </a:fld>
            <a:endParaRPr lang="en-US" dirty="0"/>
          </a:p>
        </p:txBody>
      </p:sp>
    </p:spTree>
    <p:extLst>
      <p:ext uri="{BB962C8B-B14F-4D97-AF65-F5344CB8AC3E}">
        <p14:creationId xmlns:p14="http://schemas.microsoft.com/office/powerpoint/2010/main" val="954292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861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91757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457200"/>
            <a:ext cx="11201400" cy="804672"/>
          </a:xfrm>
        </p:spPr>
        <p:txBody>
          <a:bodyPr/>
          <a:lstStyle>
            <a:lvl1pPr>
              <a:defRPr>
                <a:solidFill>
                  <a:srgbClr val="192168"/>
                </a:solidFill>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95300" y="1722438"/>
            <a:ext cx="11201400" cy="3992563"/>
          </a:xfrm>
        </p:spPr>
        <p:txBody>
          <a:bodyPr/>
          <a:lstStyle>
            <a:lvl1pPr>
              <a:defRPr baseline="0">
                <a:solidFill>
                  <a:srgbClr val="192168"/>
                </a:solidFill>
                <a:latin typeface="Calibri" panose="020F0502020204030204" pitchFamily="34" charset="0"/>
                <a:cs typeface="Calibri" panose="020F0502020204030204" pitchFamily="34" charset="0"/>
              </a:defRPr>
            </a:lvl1pPr>
            <a:lvl2pPr>
              <a:defRPr>
                <a:solidFill>
                  <a:srgbClr val="192168"/>
                </a:solidFill>
                <a:latin typeface="Calibri" panose="020F0502020204030204" pitchFamily="34" charset="0"/>
                <a:cs typeface="Calibri" panose="020F0502020204030204" pitchFamily="34" charset="0"/>
              </a:defRPr>
            </a:lvl2pPr>
            <a:lvl3pPr>
              <a:defRPr>
                <a:solidFill>
                  <a:srgbClr val="192168"/>
                </a:solidFill>
                <a:latin typeface="Calibri" panose="020F0502020204030204" pitchFamily="34" charset="0"/>
                <a:cs typeface="Calibri" panose="020F0502020204030204" pitchFamily="34" charset="0"/>
              </a:defRPr>
            </a:lvl3pPr>
            <a:lvl4pPr>
              <a:defRPr>
                <a:solidFill>
                  <a:srgbClr val="192168"/>
                </a:solidFill>
                <a:latin typeface="Calibri" panose="020F0502020204030204" pitchFamily="34" charset="0"/>
                <a:cs typeface="Calibri" panose="020F0502020204030204" pitchFamily="34" charset="0"/>
              </a:defRPr>
            </a:lvl4pPr>
            <a:lvl5pPr marL="1828800" indent="0">
              <a:buClr>
                <a:srgbClr val="CE1126"/>
              </a:buClr>
              <a:buNone/>
              <a:defRPr>
                <a:solidFill>
                  <a:srgbClr val="000000"/>
                </a:solidFill>
              </a:defRPr>
            </a:lvl5pPr>
            <a:lvl9pPr marL="3657600" indent="0">
              <a:buNone/>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 (not recommended)</a:t>
            </a:r>
          </a:p>
        </p:txBody>
      </p:sp>
    </p:spTree>
    <p:extLst>
      <p:ext uri="{BB962C8B-B14F-4D97-AF65-F5344CB8AC3E}">
        <p14:creationId xmlns:p14="http://schemas.microsoft.com/office/powerpoint/2010/main" val="450941745"/>
      </p:ext>
    </p:extLst>
  </p:cSld>
  <p:clrMapOvr>
    <a:masterClrMapping/>
  </p:clrMapOvr>
  <p:extLst mod="1">
    <p:ext uri="{DCECCB84-F9BA-43D5-87BE-67443E8EF086}">
      <p15:sldGuideLst xmlns:p15="http://schemas.microsoft.com/office/powerpoint/2012/main">
        <p15:guide id="3" orient="horz" pos="2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89635" y="1641021"/>
            <a:ext cx="5314950" cy="4401004"/>
          </a:xfrm>
        </p:spPr>
        <p:txBody>
          <a:bodyPr/>
          <a:lstStyle>
            <a:lvl1pPr>
              <a:buSzPct val="90000"/>
              <a:defRPr/>
            </a:lvl1pPr>
            <a:lvl2pPr>
              <a:buSzPct val="90000"/>
              <a:defRPr/>
            </a:lvl2pPr>
            <a:lvl3pPr>
              <a:buSzPct val="90000"/>
              <a:defRPr/>
            </a:lvl3pPr>
            <a:lvl4pPr>
              <a:buSzPct val="90000"/>
              <a:defRPr/>
            </a:lvl4pPr>
            <a:lvl5pPr>
              <a:buSzPct val="9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3"/>
          <p:cNvSpPr>
            <a:spLocks noGrp="1"/>
          </p:cNvSpPr>
          <p:nvPr>
            <p:ph sz="quarter" idx="11"/>
          </p:nvPr>
        </p:nvSpPr>
        <p:spPr>
          <a:xfrm>
            <a:off x="6381750" y="1641021"/>
            <a:ext cx="5314950" cy="4401004"/>
          </a:xfrm>
        </p:spPr>
        <p:txBody>
          <a:bodyPr/>
          <a:lstStyle>
            <a:lvl1pPr>
              <a:buSzPct val="90000"/>
              <a:defRPr/>
            </a:lvl1pPr>
            <a:lvl2pPr>
              <a:buSzPct val="90000"/>
              <a:defRPr/>
            </a:lvl2pPr>
            <a:lvl3pPr>
              <a:buSzPct val="90000"/>
              <a:defRPr/>
            </a:lvl3pPr>
            <a:lvl4pPr>
              <a:buSzPct val="90000"/>
              <a:defRPr/>
            </a:lvl4pPr>
            <a:lvl5pPr>
              <a:buSzPct val="9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4825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505962" y="1958975"/>
            <a:ext cx="5314950" cy="4083050"/>
          </a:xfrm>
        </p:spPr>
        <p:txBody>
          <a:bodyPr/>
          <a:lstStyle>
            <a:lvl1pPr>
              <a:buSzPct val="90000"/>
              <a:defRPr/>
            </a:lvl1pPr>
            <a:lvl2pPr>
              <a:buSzPct val="90000"/>
              <a:defRPr/>
            </a:lvl2pPr>
            <a:lvl3pPr>
              <a:buSzPct val="90000"/>
              <a:defRPr/>
            </a:lvl3pPr>
            <a:lvl4pPr>
              <a:buSzPct val="90000"/>
              <a:defRPr/>
            </a:lvl4pPr>
            <a:lvl5pPr>
              <a:buSzPct val="9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3"/>
          <p:cNvSpPr>
            <a:spLocks noGrp="1"/>
          </p:cNvSpPr>
          <p:nvPr>
            <p:ph sz="quarter" idx="11"/>
          </p:nvPr>
        </p:nvSpPr>
        <p:spPr>
          <a:xfrm>
            <a:off x="6381750" y="1958975"/>
            <a:ext cx="5314950" cy="4083050"/>
          </a:xfrm>
        </p:spPr>
        <p:txBody>
          <a:bodyPr/>
          <a:lstStyle>
            <a:lvl1pPr>
              <a:buSzPct val="90000"/>
              <a:defRPr/>
            </a:lvl1pPr>
            <a:lvl2pPr>
              <a:buSzPct val="90000"/>
              <a:defRPr/>
            </a:lvl2pPr>
            <a:lvl3pPr>
              <a:buSzPct val="90000"/>
              <a:defRPr/>
            </a:lvl3pPr>
            <a:lvl4pPr>
              <a:buSzPct val="90000"/>
              <a:defRPr/>
            </a:lvl4pPr>
            <a:lvl5pPr>
              <a:buSzPct val="9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Text Placeholder 5"/>
          <p:cNvSpPr>
            <a:spLocks noGrp="1"/>
          </p:cNvSpPr>
          <p:nvPr>
            <p:ph type="body" sz="quarter" idx="12"/>
          </p:nvPr>
        </p:nvSpPr>
        <p:spPr>
          <a:xfrm>
            <a:off x="505967" y="1493838"/>
            <a:ext cx="5314950" cy="358775"/>
          </a:xfrm>
        </p:spPr>
        <p:txBody>
          <a:bodyPr/>
          <a:lstStyle>
            <a:lvl1pPr marL="0" indent="0">
              <a:buNone/>
              <a:defRPr sz="2400">
                <a:solidFill>
                  <a:schemeClr val="tx1"/>
                </a:solidFill>
              </a:defRPr>
            </a:lvl1pPr>
          </a:lstStyle>
          <a:p>
            <a:pPr lvl="0"/>
            <a:endParaRPr lang="en-US" dirty="0"/>
          </a:p>
        </p:txBody>
      </p:sp>
      <p:sp>
        <p:nvSpPr>
          <p:cNvPr id="7" name="Text Placeholder 5"/>
          <p:cNvSpPr>
            <a:spLocks noGrp="1"/>
          </p:cNvSpPr>
          <p:nvPr>
            <p:ph type="body" sz="quarter" idx="13"/>
          </p:nvPr>
        </p:nvSpPr>
        <p:spPr>
          <a:xfrm>
            <a:off x="6381750" y="1493837"/>
            <a:ext cx="5314950" cy="358775"/>
          </a:xfrm>
        </p:spPr>
        <p:txBody>
          <a:bodyPr/>
          <a:lstStyle>
            <a:lvl1pPr marL="0" indent="0">
              <a:buNone/>
              <a:defRPr sz="2400">
                <a:solidFill>
                  <a:schemeClr val="tx1"/>
                </a:solidFill>
              </a:defRPr>
            </a:lvl1pPr>
          </a:lstStyle>
          <a:p>
            <a:pPr lvl="0"/>
            <a:endParaRPr lang="en-US" dirty="0"/>
          </a:p>
        </p:txBody>
      </p:sp>
    </p:spTree>
    <p:extLst>
      <p:ext uri="{BB962C8B-B14F-4D97-AF65-F5344CB8AC3E}">
        <p14:creationId xmlns:p14="http://schemas.microsoft.com/office/powerpoint/2010/main" val="899304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5300" y="2552471"/>
            <a:ext cx="11201400" cy="1823585"/>
          </a:xfrm>
        </p:spPr>
        <p:txBody>
          <a:bodyPr/>
          <a:lstStyle>
            <a:lvl1pPr>
              <a:defRPr/>
            </a:lvl1pPr>
          </a:lstStyle>
          <a:p>
            <a:r>
              <a:rPr lang="en-US" dirty="0" smtClean="0"/>
              <a:t>Click to edit Master section style</a:t>
            </a:r>
            <a:endParaRPr lang="en-US" dirty="0"/>
          </a:p>
        </p:txBody>
      </p:sp>
    </p:spTree>
    <p:extLst>
      <p:ext uri="{BB962C8B-B14F-4D97-AF65-F5344CB8AC3E}">
        <p14:creationId xmlns:p14="http://schemas.microsoft.com/office/powerpoint/2010/main" val="3028821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582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ptio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955721" y="555625"/>
            <a:ext cx="6702879" cy="5421313"/>
          </a:xfrm>
        </p:spPr>
        <p:txBody>
          <a:bodyPr/>
          <a:lstStyle>
            <a:lvl1pPr marL="0" indent="0">
              <a:buNone/>
              <a:defRPr/>
            </a:lvl1pPr>
          </a:lstStyle>
          <a:p>
            <a:pPr lvl="0"/>
            <a:endParaRPr lang="en-US" dirty="0"/>
          </a:p>
        </p:txBody>
      </p:sp>
      <p:sp>
        <p:nvSpPr>
          <p:cNvPr id="6" name="Text Placeholder 5"/>
          <p:cNvSpPr>
            <a:spLocks noGrp="1"/>
          </p:cNvSpPr>
          <p:nvPr>
            <p:ph type="body" sz="quarter" idx="11"/>
          </p:nvPr>
        </p:nvSpPr>
        <p:spPr>
          <a:xfrm>
            <a:off x="415925" y="555172"/>
            <a:ext cx="4522788" cy="800100"/>
          </a:xfrm>
        </p:spPr>
        <p:txBody>
          <a:bodyPr/>
          <a:lstStyle>
            <a:lvl1pPr marL="0" indent="0">
              <a:buNone/>
              <a:defRPr/>
            </a:lvl1pPr>
            <a:lvl2pPr marL="457200" indent="0" algn="l">
              <a:buNone/>
              <a:defRPr sz="2400">
                <a:solidFill>
                  <a:schemeClr val="tx1"/>
                </a:solidFill>
              </a:defRPr>
            </a:lvl2pPr>
          </a:lstStyle>
          <a:p>
            <a:pPr lvl="0"/>
            <a:endParaRPr lang="en-US" dirty="0"/>
          </a:p>
        </p:txBody>
      </p:sp>
      <p:sp>
        <p:nvSpPr>
          <p:cNvPr id="8" name="Text Placeholder 7"/>
          <p:cNvSpPr>
            <a:spLocks noGrp="1"/>
          </p:cNvSpPr>
          <p:nvPr>
            <p:ph type="body" sz="quarter" idx="12"/>
          </p:nvPr>
        </p:nvSpPr>
        <p:spPr>
          <a:xfrm>
            <a:off x="415925" y="1355725"/>
            <a:ext cx="4522788" cy="4621213"/>
          </a:xfrm>
        </p:spPr>
        <p:txBody>
          <a:bodyPr/>
          <a:lstStyle>
            <a:lvl1pPr>
              <a:buSzPct val="90000"/>
              <a:defRPr/>
            </a:lvl1pPr>
            <a:lvl2pPr>
              <a:buSzPct val="90000"/>
              <a:defRPr/>
            </a:lvl2pPr>
            <a:lvl3pPr>
              <a:buSzPct val="90000"/>
              <a:defRPr/>
            </a:lvl3pPr>
            <a:lvl4pPr>
              <a:buSzPct val="90000"/>
              <a:defRPr/>
            </a:lvl4pPr>
            <a:lvl5pPr marL="1828800" indent="0">
              <a:buSzPct val="9000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18054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34739" y="285307"/>
            <a:ext cx="9550400" cy="1066800"/>
          </a:xfrm>
          <a:prstGeom prst="rect">
            <a:avLst/>
          </a:prstGeom>
        </p:spPr>
        <p:txBody>
          <a:bodyPr anchor="ctr"/>
          <a:lstStyle>
            <a:lvl1pPr>
              <a:defRPr sz="4000"/>
            </a:lvl1pPr>
          </a:lstStyle>
          <a:p>
            <a:r>
              <a:rPr lang="en-US" dirty="0" smtClean="0"/>
              <a:t>Click to edit Master title style</a:t>
            </a:r>
            <a:endParaRPr lang="en-US" dirty="0"/>
          </a:p>
        </p:txBody>
      </p:sp>
      <p:sp>
        <p:nvSpPr>
          <p:cNvPr id="3" name="Chart Placeholder 2"/>
          <p:cNvSpPr>
            <a:spLocks noGrp="1"/>
          </p:cNvSpPr>
          <p:nvPr>
            <p:ph type="chart" idx="1"/>
          </p:nvPr>
        </p:nvSpPr>
        <p:spPr>
          <a:xfrm>
            <a:off x="828339" y="1649659"/>
            <a:ext cx="10363200" cy="4079837"/>
          </a:xfrm>
          <a:prstGeom prst="rect">
            <a:avLst/>
          </a:prstGeom>
        </p:spPr>
        <p:txBody>
          <a:bodyPr/>
          <a:lstStyle/>
          <a:p>
            <a:pPr lvl="0"/>
            <a:endParaRPr lang="en-US" noProof="0" dirty="0" smtClean="0"/>
          </a:p>
        </p:txBody>
      </p:sp>
      <p:sp>
        <p:nvSpPr>
          <p:cNvPr id="6" name="TextBox 5"/>
          <p:cNvSpPr txBox="1"/>
          <p:nvPr userDrawn="1"/>
        </p:nvSpPr>
        <p:spPr>
          <a:xfrm>
            <a:off x="1557468" y="1142999"/>
            <a:ext cx="3980329" cy="506660"/>
          </a:xfrm>
          <a:prstGeom prst="rect">
            <a:avLst/>
          </a:prstGeom>
        </p:spPr>
        <p:txBody>
          <a:bodyPr vert="horz" wrap="square" lIns="91440" tIns="45720" rIns="91440" bIns="45720" rtlCol="0" anchor="ctr">
            <a:normAutofit/>
          </a:bodyPr>
          <a:lstStyle/>
          <a:p>
            <a:pPr marL="0" marR="0" indent="0" algn="l" defTabSz="914400" rtl="0" eaLnBrk="1" fontAlgn="auto" latinLnBrk="0" hangingPunct="1">
              <a:lnSpc>
                <a:spcPct val="100000"/>
              </a:lnSpc>
              <a:spcBef>
                <a:spcPct val="0"/>
              </a:spcBef>
              <a:spcAft>
                <a:spcPts val="0"/>
              </a:spcAft>
              <a:buClrTx/>
              <a:buSzTx/>
              <a:buFontTx/>
              <a:buNone/>
              <a:tabLst/>
            </a:pPr>
            <a:endParaRPr kumimoji="0" lang="en-US" sz="1600" b="1" i="0" u="none" strike="noStrike" kern="1200" cap="none" spc="0" normalizeH="0" baseline="0" noProof="0" dirty="0" smtClean="0">
              <a:ln>
                <a:noFill/>
              </a:ln>
              <a:solidFill>
                <a:schemeClr val="tx1"/>
              </a:solidFill>
              <a:effectLst/>
              <a:uLnTx/>
              <a:uFillTx/>
              <a:latin typeface="Tahoma" pitchFamily="34" charset="0"/>
              <a:ea typeface="+mj-ea"/>
              <a:cs typeface="Tahoma" pitchFamily="34" charset="0"/>
            </a:endParaRPr>
          </a:p>
        </p:txBody>
      </p:sp>
    </p:spTree>
    <p:extLst>
      <p:ext uri="{BB962C8B-B14F-4D97-AF65-F5344CB8AC3E}">
        <p14:creationId xmlns:p14="http://schemas.microsoft.com/office/powerpoint/2010/main" val="4242556466"/>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5.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1733" r="4623"/>
          <a:stretch/>
        </p:blipFill>
        <p:spPr>
          <a:xfrm>
            <a:off x="-233988" y="0"/>
            <a:ext cx="12425988" cy="6858000"/>
          </a:xfrm>
          <a:prstGeom prst="rect">
            <a:avLst/>
          </a:prstGeom>
        </p:spPr>
      </p:pic>
      <p:sp>
        <p:nvSpPr>
          <p:cNvPr id="2" name="Title Placeholder 1"/>
          <p:cNvSpPr>
            <a:spLocks noGrp="1"/>
          </p:cNvSpPr>
          <p:nvPr>
            <p:ph type="title"/>
          </p:nvPr>
        </p:nvSpPr>
        <p:spPr>
          <a:xfrm>
            <a:off x="495300" y="457200"/>
            <a:ext cx="11201400" cy="1368425"/>
          </a:xfrm>
          <a:prstGeom prst="rect">
            <a:avLst/>
          </a:prstGeom>
        </p:spPr>
        <p:txBody>
          <a:bodyPr vert="horz" lIns="91440" tIns="45720" rIns="91440" bIns="45720" rtlCol="0" anchor="t">
            <a:normAutofit/>
          </a:bodyPr>
          <a:lstStyle/>
          <a:p>
            <a:r>
              <a:rPr lang="en-US" dirty="0" smtClean="0"/>
              <a:t>Click to edit title</a:t>
            </a:r>
            <a:endParaRPr lang="en-US" dirty="0"/>
          </a:p>
        </p:txBody>
      </p:sp>
      <p:sp>
        <p:nvSpPr>
          <p:cNvPr id="3" name="Text Placeholder 2"/>
          <p:cNvSpPr>
            <a:spLocks noGrp="1"/>
          </p:cNvSpPr>
          <p:nvPr>
            <p:ph type="body" idx="1"/>
          </p:nvPr>
        </p:nvSpPr>
        <p:spPr>
          <a:xfrm>
            <a:off x="495300" y="1825625"/>
            <a:ext cx="11201400" cy="1056120"/>
          </a:xfrm>
          <a:prstGeom prst="rect">
            <a:avLst/>
          </a:prstGeom>
        </p:spPr>
        <p:txBody>
          <a:bodyPr vert="horz" lIns="91440" tIns="45720" rIns="91440" bIns="45720" rtlCol="0">
            <a:normAutofit/>
          </a:bodyPr>
          <a:lstStyle/>
          <a:p>
            <a:pPr lvl="0"/>
            <a:r>
              <a:rPr lang="en-US" dirty="0" smtClean="0"/>
              <a:t>Click to add subtitle</a:t>
            </a:r>
          </a:p>
        </p:txBody>
      </p:sp>
      <p:sp>
        <p:nvSpPr>
          <p:cNvPr id="10" name="Footer Placeholder 4"/>
          <p:cNvSpPr txBox="1">
            <a:spLocks/>
          </p:cNvSpPr>
          <p:nvPr userDrawn="1"/>
        </p:nvSpPr>
        <p:spPr>
          <a:xfrm>
            <a:off x="495300" y="6335377"/>
            <a:ext cx="7754833" cy="365125"/>
          </a:xfrm>
          <a:prstGeom prst="rect">
            <a:avLst/>
          </a:prstGeom>
        </p:spPr>
        <p:txBody>
          <a:bodyPr vert="horz" wrap="square" lIns="68580" tIns="34290" rIns="68580" bIns="34290" numCol="1" anchor="ctr" anchorCtr="0" compatLnSpc="1">
            <a:prstTxWarp prst="textNoShape">
              <a:avLst/>
            </a:prstTxWarp>
            <a:noAutofit/>
          </a:bodyPr>
          <a:lstStyle>
            <a:defPPr>
              <a:defRPr lang="en-US"/>
            </a:defPPr>
            <a:lvl1pPr algn="l" rtl="0" fontAlgn="base">
              <a:spcBef>
                <a:spcPct val="0"/>
              </a:spcBef>
              <a:spcAft>
                <a:spcPct val="0"/>
              </a:spcAft>
              <a:defRPr sz="2000" kern="1200">
                <a:solidFill>
                  <a:srgbClr val="192168"/>
                </a:solidFill>
                <a:latin typeface="Verdana" pitchFamily="34" charset="0"/>
                <a:ea typeface="+mn-ea"/>
                <a:cs typeface="Tahoma"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111A96E3-A9FF-4894-9186-F52C729C3EF4}" type="slidenum">
              <a:rPr lang="en-US" sz="1050" b="0" kern="1200" spc="45" smtClean="0">
                <a:solidFill>
                  <a:schemeClr val="bg1"/>
                </a:solidFill>
                <a:latin typeface="Century Gothic" panose="020B0502020202020204" pitchFamily="34" charset="0"/>
                <a:ea typeface="+mn-ea"/>
                <a:cs typeface="Tahoma" pitchFamily="34" charset="0"/>
              </a:rPr>
              <a:pPr/>
              <a:t>‹#›</a:t>
            </a:fld>
            <a:r>
              <a:rPr lang="en-US" sz="1600" spc="45" dirty="0" smtClean="0">
                <a:solidFill>
                  <a:schemeClr val="bg1"/>
                </a:solidFill>
                <a:latin typeface="Century Gothic" panose="020B0502020202020204" pitchFamily="34" charset="0"/>
              </a:rPr>
              <a:t> </a:t>
            </a:r>
            <a:r>
              <a:rPr lang="en-US" sz="1500" cap="small" spc="30" dirty="0" smtClean="0">
                <a:solidFill>
                  <a:schemeClr val="bg1"/>
                </a:solidFill>
                <a:latin typeface="Century Gothic" panose="020B0502020202020204" pitchFamily="34" charset="0"/>
              </a:rPr>
              <a:t>—</a:t>
            </a:r>
            <a:r>
              <a:rPr lang="en-US" sz="1600" spc="45" dirty="0" smtClean="0">
                <a:solidFill>
                  <a:schemeClr val="bg1"/>
                </a:solidFill>
                <a:latin typeface="Century Gothic" panose="020B0502020202020204" pitchFamily="34" charset="0"/>
              </a:rPr>
              <a:t> </a:t>
            </a:r>
            <a:r>
              <a:rPr lang="en-US" sz="1500" cap="small" spc="30" dirty="0" smtClean="0">
                <a:solidFill>
                  <a:schemeClr val="bg1"/>
                </a:solidFill>
                <a:latin typeface="Century Gothic" panose="020B0502020202020204" pitchFamily="34" charset="0"/>
              </a:rPr>
              <a:t>U.S. Bureau of Labor Statistics</a:t>
            </a:r>
            <a:r>
              <a:rPr lang="en-US" sz="1050" spc="45" dirty="0" smtClean="0">
                <a:solidFill>
                  <a:schemeClr val="bg1"/>
                </a:solidFill>
                <a:latin typeface="Century Gothic" panose="020B0502020202020204" pitchFamily="34" charset="0"/>
              </a:rPr>
              <a:t> • </a:t>
            </a:r>
            <a:r>
              <a:rPr lang="en-US" sz="1050" b="1" spc="45" dirty="0" smtClean="0">
                <a:solidFill>
                  <a:schemeClr val="bg1"/>
                </a:solidFill>
                <a:latin typeface="Century Gothic" panose="020B0502020202020204" pitchFamily="34" charset="0"/>
              </a:rPr>
              <a:t>bls.gov</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87569" y="6176385"/>
            <a:ext cx="1065034" cy="637436"/>
          </a:xfrm>
          <a:prstGeom prst="rect">
            <a:avLst/>
          </a:prstGeom>
        </p:spPr>
      </p:pic>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2626" y="5828258"/>
            <a:ext cx="11178308" cy="1019776"/>
          </a:xfrm>
          <a:prstGeom prst="rect">
            <a:avLst/>
          </a:prstGeom>
        </p:spPr>
      </p:pic>
    </p:spTree>
    <p:extLst>
      <p:ext uri="{BB962C8B-B14F-4D97-AF65-F5344CB8AC3E}">
        <p14:creationId xmlns:p14="http://schemas.microsoft.com/office/powerpoint/2010/main" val="1807257929"/>
      </p:ext>
    </p:extLst>
  </p:cSld>
  <p:clrMap bg1="lt1" tx1="dk1" bg2="lt2" tx2="dk2" accent1="accent1" accent2="accent2" accent3="accent3" accent4="accent4" accent5="accent5" accent6="accent6" hlink="hlink" folHlink="folHlink"/>
  <p:sldLayoutIdLst>
    <p:sldLayoutId id="2147483689" r:id="rId1"/>
  </p:sldLayoutIdLst>
  <p:txStyles>
    <p:titleStyle>
      <a:lvl1pPr algn="ctr" defTabSz="914400" rtl="0" eaLnBrk="1" latinLnBrk="0" hangingPunct="1">
        <a:lnSpc>
          <a:spcPct val="90000"/>
        </a:lnSpc>
        <a:spcBef>
          <a:spcPct val="0"/>
        </a:spcBef>
        <a:buNone/>
        <a:defRPr sz="5400" b="1" kern="1200">
          <a:solidFill>
            <a:schemeClr val="bg1"/>
          </a:solidFill>
          <a:latin typeface="+mn-lt"/>
          <a:ea typeface="+mj-ea"/>
          <a:cs typeface="+mj-cs"/>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 userDrawn="1">
          <p15:clr>
            <a:srgbClr val="F26B43"/>
          </p15:clr>
        </p15:guide>
        <p15:guide id="2" pos="7368" userDrawn="1">
          <p15:clr>
            <a:srgbClr val="F26B43"/>
          </p15:clr>
        </p15:guide>
        <p15:guide id="3" orient="horz" pos="28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userDrawn="1">
            <p:ph type="title"/>
          </p:nvPr>
        </p:nvSpPr>
        <p:spPr bwMode="auto">
          <a:xfrm>
            <a:off x="495300" y="274638"/>
            <a:ext cx="11201400" cy="1096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title</a:t>
            </a:r>
          </a:p>
        </p:txBody>
      </p:sp>
      <p:sp>
        <p:nvSpPr>
          <p:cNvPr id="1027" name="Text Placeholder 2"/>
          <p:cNvSpPr>
            <a:spLocks noGrp="1"/>
          </p:cNvSpPr>
          <p:nvPr userDrawn="1">
            <p:ph type="body" idx="1"/>
          </p:nvPr>
        </p:nvSpPr>
        <p:spPr bwMode="auto">
          <a:xfrm>
            <a:off x="495300" y="1752601"/>
            <a:ext cx="11201400" cy="3960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 (not recommended)</a:t>
            </a:r>
          </a:p>
          <a:p>
            <a:pPr lvl="4"/>
            <a:endParaRPr lang="en-US" dirty="0" smtClean="0"/>
          </a:p>
          <a:p>
            <a:pPr lvl="3"/>
            <a:endParaRPr lang="en-US" dirty="0" smtClean="0"/>
          </a:p>
        </p:txBody>
      </p:sp>
      <p:sp>
        <p:nvSpPr>
          <p:cNvPr id="8" name="Footer Placeholder 4"/>
          <p:cNvSpPr txBox="1">
            <a:spLocks/>
          </p:cNvSpPr>
          <p:nvPr userDrawn="1"/>
        </p:nvSpPr>
        <p:spPr>
          <a:xfrm>
            <a:off x="488043" y="6335377"/>
            <a:ext cx="7749390" cy="365125"/>
          </a:xfrm>
          <a:prstGeom prst="rect">
            <a:avLst/>
          </a:prstGeom>
        </p:spPr>
        <p:txBody>
          <a:bodyPr vert="horz" wrap="square" lIns="68580" tIns="34290" rIns="68580" bIns="34290" numCol="1" anchor="ctr" anchorCtr="0" compatLnSpc="1">
            <a:prstTxWarp prst="textNoShape">
              <a:avLst/>
            </a:prstTxWarp>
            <a:noAutofit/>
          </a:bodyPr>
          <a:lstStyle>
            <a:defPPr>
              <a:defRPr lang="en-US"/>
            </a:defPPr>
            <a:lvl1pPr algn="l" rtl="0" fontAlgn="base">
              <a:spcBef>
                <a:spcPct val="0"/>
              </a:spcBef>
              <a:spcAft>
                <a:spcPct val="0"/>
              </a:spcAft>
              <a:defRPr sz="2000" kern="1200">
                <a:solidFill>
                  <a:srgbClr val="192168"/>
                </a:solidFill>
                <a:latin typeface="Verdana" pitchFamily="34" charset="0"/>
                <a:ea typeface="+mn-ea"/>
                <a:cs typeface="Tahoma"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111A96E3-A9FF-4894-9186-F52C729C3EF4}" type="slidenum">
              <a:rPr lang="en-US" sz="1050" b="0" kern="1200" spc="45" smtClean="0">
                <a:solidFill>
                  <a:srgbClr val="002060"/>
                </a:solidFill>
                <a:latin typeface="Century Gothic" panose="020B0502020202020204" pitchFamily="34" charset="0"/>
                <a:ea typeface="+mn-ea"/>
                <a:cs typeface="Tahoma" pitchFamily="34" charset="0"/>
              </a:rPr>
              <a:pPr/>
              <a:t>‹#›</a:t>
            </a:fld>
            <a:r>
              <a:rPr lang="en-US" sz="1600" spc="45" dirty="0" smtClean="0">
                <a:solidFill>
                  <a:srgbClr val="002060"/>
                </a:solidFill>
                <a:latin typeface="Century Gothic" panose="020B0502020202020204" pitchFamily="34" charset="0"/>
              </a:rPr>
              <a:t> </a:t>
            </a:r>
            <a:r>
              <a:rPr lang="en-US" sz="1500" cap="small" spc="30" dirty="0" smtClean="0">
                <a:solidFill>
                  <a:srgbClr val="002060"/>
                </a:solidFill>
                <a:latin typeface="Century Gothic" panose="020B0502020202020204" pitchFamily="34" charset="0"/>
              </a:rPr>
              <a:t>—</a:t>
            </a:r>
            <a:r>
              <a:rPr lang="en-US" sz="1600" spc="45" dirty="0" smtClean="0">
                <a:solidFill>
                  <a:srgbClr val="002060"/>
                </a:solidFill>
                <a:latin typeface="Century Gothic" panose="020B0502020202020204" pitchFamily="34" charset="0"/>
              </a:rPr>
              <a:t> </a:t>
            </a:r>
            <a:r>
              <a:rPr lang="en-US" sz="1500" cap="small" spc="30" dirty="0" smtClean="0">
                <a:solidFill>
                  <a:srgbClr val="002060"/>
                </a:solidFill>
                <a:latin typeface="Century Gothic" panose="020B0502020202020204" pitchFamily="34" charset="0"/>
              </a:rPr>
              <a:t>U.S. Bureau of Labor Statistics</a:t>
            </a:r>
            <a:r>
              <a:rPr lang="en-US" sz="1050" spc="45" dirty="0" smtClean="0">
                <a:solidFill>
                  <a:srgbClr val="002060"/>
                </a:solidFill>
                <a:latin typeface="Century Gothic" panose="020B0502020202020204" pitchFamily="34" charset="0"/>
              </a:rPr>
              <a:t> • </a:t>
            </a:r>
            <a:r>
              <a:rPr lang="en-US" sz="1050" b="1" spc="45" dirty="0" smtClean="0">
                <a:solidFill>
                  <a:srgbClr val="002060"/>
                </a:solidFill>
                <a:latin typeface="Century Gothic" panose="020B0502020202020204" pitchFamily="34" charset="0"/>
              </a:rPr>
              <a:t>bls.gov</a:t>
            </a:r>
          </a:p>
        </p:txBody>
      </p:sp>
      <p:pic>
        <p:nvPicPr>
          <p:cNvPr id="9" name="Picture 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586550" y="6172200"/>
            <a:ext cx="1098497" cy="657464"/>
          </a:xfrm>
          <a:prstGeom prst="rect">
            <a:avLst/>
          </a:prstGeom>
        </p:spPr>
      </p:pic>
      <p:pic>
        <p:nvPicPr>
          <p:cNvPr id="2" name="Picture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85141" y="5829624"/>
            <a:ext cx="11212286" cy="1022876"/>
          </a:xfrm>
          <a:prstGeom prst="rect">
            <a:avLst/>
          </a:prstGeom>
        </p:spPr>
      </p:pic>
    </p:spTree>
    <p:extLst>
      <p:ext uri="{BB962C8B-B14F-4D97-AF65-F5344CB8AC3E}">
        <p14:creationId xmlns:p14="http://schemas.microsoft.com/office/powerpoint/2010/main" val="1686485968"/>
      </p:ext>
    </p:extLst>
  </p:cSld>
  <p:clrMap bg1="lt1" tx1="dk1" bg2="lt2" tx2="dk2" accent1="accent1" accent2="accent2" accent3="accent3" accent4="accent4" accent5="accent5" accent6="accent6" hlink="hlink" folHlink="folHlink"/>
  <p:sldLayoutIdLst>
    <p:sldLayoutId id="2147483691" r:id="rId1"/>
    <p:sldLayoutId id="2147483671" r:id="rId2"/>
    <p:sldLayoutId id="2147483690" r:id="rId3"/>
    <p:sldLayoutId id="2147483692" r:id="rId4"/>
    <p:sldLayoutId id="2147483693" r:id="rId5"/>
    <p:sldLayoutId id="2147483694" r:id="rId6"/>
    <p:sldLayoutId id="2147483695" r:id="rId7"/>
    <p:sldLayoutId id="2147483696" r:id="rId8"/>
    <p:sldLayoutId id="2147483698" r:id="rId9"/>
    <p:sldLayoutId id="2147483697" r:id="rId10"/>
  </p:sldLayoutIdLst>
  <p:hf hdr="0" dt="0"/>
  <p:txStyles>
    <p:titleStyle>
      <a:lvl1pPr algn="ctr" rtl="0" eaLnBrk="0" fontAlgn="base" hangingPunct="0">
        <a:spcBef>
          <a:spcPct val="0"/>
        </a:spcBef>
        <a:spcAft>
          <a:spcPct val="0"/>
        </a:spcAft>
        <a:defRPr sz="4400" b="1" kern="1200">
          <a:solidFill>
            <a:srgbClr val="192168"/>
          </a:solidFill>
          <a:latin typeface="Calibri" panose="020F0502020204030204" pitchFamily="34" charset="0"/>
          <a:ea typeface="+mj-ea"/>
          <a:cs typeface="Calibri" panose="020F0502020204030204" pitchFamily="34" charset="0"/>
        </a:defRPr>
      </a:lvl1pPr>
      <a:lvl2pPr algn="ctr" rtl="0" eaLnBrk="0" fontAlgn="base" hangingPunct="0">
        <a:spcBef>
          <a:spcPct val="0"/>
        </a:spcBef>
        <a:spcAft>
          <a:spcPct val="0"/>
        </a:spcAft>
        <a:defRPr sz="4400" b="1">
          <a:solidFill>
            <a:srgbClr val="192168"/>
          </a:solidFill>
          <a:latin typeface="Tahoma" pitchFamily="34" charset="0"/>
          <a:cs typeface="Tahoma" pitchFamily="34" charset="0"/>
        </a:defRPr>
      </a:lvl2pPr>
      <a:lvl3pPr algn="ctr" rtl="0" eaLnBrk="0" fontAlgn="base" hangingPunct="0">
        <a:spcBef>
          <a:spcPct val="0"/>
        </a:spcBef>
        <a:spcAft>
          <a:spcPct val="0"/>
        </a:spcAft>
        <a:defRPr sz="4400" b="1">
          <a:solidFill>
            <a:srgbClr val="192168"/>
          </a:solidFill>
          <a:latin typeface="Tahoma" pitchFamily="34" charset="0"/>
          <a:cs typeface="Tahoma" pitchFamily="34" charset="0"/>
        </a:defRPr>
      </a:lvl3pPr>
      <a:lvl4pPr algn="ctr" rtl="0" eaLnBrk="0" fontAlgn="base" hangingPunct="0">
        <a:spcBef>
          <a:spcPct val="0"/>
        </a:spcBef>
        <a:spcAft>
          <a:spcPct val="0"/>
        </a:spcAft>
        <a:defRPr sz="4400" b="1">
          <a:solidFill>
            <a:srgbClr val="192168"/>
          </a:solidFill>
          <a:latin typeface="Tahoma" pitchFamily="34" charset="0"/>
          <a:cs typeface="Tahoma" pitchFamily="34" charset="0"/>
        </a:defRPr>
      </a:lvl4pPr>
      <a:lvl5pPr algn="ctr" rtl="0" eaLnBrk="0" fontAlgn="base" hangingPunct="0">
        <a:spcBef>
          <a:spcPct val="0"/>
        </a:spcBef>
        <a:spcAft>
          <a:spcPct val="0"/>
        </a:spcAft>
        <a:defRPr sz="4400" b="1">
          <a:solidFill>
            <a:srgbClr val="192168"/>
          </a:solidFill>
          <a:latin typeface="Tahoma" pitchFamily="34" charset="0"/>
          <a:cs typeface="Tahoma" pitchFamily="34" charset="0"/>
        </a:defRPr>
      </a:lvl5pPr>
      <a:lvl6pPr marL="457200" algn="ctr" rtl="0" fontAlgn="base">
        <a:spcBef>
          <a:spcPct val="0"/>
        </a:spcBef>
        <a:spcAft>
          <a:spcPct val="0"/>
        </a:spcAft>
        <a:defRPr sz="4400" b="1">
          <a:solidFill>
            <a:schemeClr val="bg1"/>
          </a:solidFill>
          <a:latin typeface="Tahoma" pitchFamily="34" charset="0"/>
          <a:cs typeface="Tahoma" pitchFamily="34" charset="0"/>
        </a:defRPr>
      </a:lvl6pPr>
      <a:lvl7pPr marL="914400" algn="ctr" rtl="0" fontAlgn="base">
        <a:spcBef>
          <a:spcPct val="0"/>
        </a:spcBef>
        <a:spcAft>
          <a:spcPct val="0"/>
        </a:spcAft>
        <a:defRPr sz="4400" b="1">
          <a:solidFill>
            <a:schemeClr val="bg1"/>
          </a:solidFill>
          <a:latin typeface="Tahoma" pitchFamily="34" charset="0"/>
          <a:cs typeface="Tahoma" pitchFamily="34" charset="0"/>
        </a:defRPr>
      </a:lvl7pPr>
      <a:lvl8pPr marL="1371600" algn="ctr" rtl="0" fontAlgn="base">
        <a:spcBef>
          <a:spcPct val="0"/>
        </a:spcBef>
        <a:spcAft>
          <a:spcPct val="0"/>
        </a:spcAft>
        <a:defRPr sz="4400" b="1">
          <a:solidFill>
            <a:schemeClr val="bg1"/>
          </a:solidFill>
          <a:latin typeface="Tahoma" pitchFamily="34" charset="0"/>
          <a:cs typeface="Tahoma" pitchFamily="34" charset="0"/>
        </a:defRPr>
      </a:lvl8pPr>
      <a:lvl9pPr marL="1828800" algn="ctr" rtl="0" fontAlgn="base">
        <a:spcBef>
          <a:spcPct val="0"/>
        </a:spcBef>
        <a:spcAft>
          <a:spcPct val="0"/>
        </a:spcAft>
        <a:defRPr sz="4400" b="1">
          <a:solidFill>
            <a:schemeClr val="bg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Clr>
          <a:srgbClr val="CE1126"/>
        </a:buClr>
        <a:buSzPct val="90000"/>
        <a:buFont typeface="Wingdings" pitchFamily="2" charset="2"/>
        <a:buChar char=""/>
        <a:defRPr sz="3200" kern="1200">
          <a:solidFill>
            <a:srgbClr val="192168"/>
          </a:solidFill>
          <a:latin typeface="Calibri" panose="020F0502020204030204" pitchFamily="34" charset="0"/>
          <a:ea typeface="+mn-ea"/>
          <a:cs typeface="Calibri" panose="020F0502020204030204" pitchFamily="34" charset="0"/>
        </a:defRPr>
      </a:lvl1pPr>
      <a:lvl2pPr marL="742950" indent="-285750" algn="l" rtl="0" eaLnBrk="0" fontAlgn="base" hangingPunct="0">
        <a:spcBef>
          <a:spcPct val="20000"/>
        </a:spcBef>
        <a:spcAft>
          <a:spcPct val="0"/>
        </a:spcAft>
        <a:buClr>
          <a:srgbClr val="CE1126"/>
        </a:buClr>
        <a:buSzPct val="90000"/>
        <a:buFont typeface="Wingdings 3" pitchFamily="18" charset="2"/>
        <a:buChar char=""/>
        <a:defRPr sz="2800" kern="1200">
          <a:solidFill>
            <a:srgbClr val="192168"/>
          </a:solidFill>
          <a:latin typeface="Calibri" panose="020F0502020204030204" pitchFamily="34" charset="0"/>
          <a:ea typeface="+mn-ea"/>
          <a:cs typeface="Calibri" panose="020F0502020204030204" pitchFamily="34" charset="0"/>
        </a:defRPr>
      </a:lvl2pPr>
      <a:lvl3pPr marL="1143000" indent="-228600" algn="l" rtl="0" eaLnBrk="0" fontAlgn="base" hangingPunct="0">
        <a:spcBef>
          <a:spcPct val="20000"/>
        </a:spcBef>
        <a:spcAft>
          <a:spcPct val="0"/>
        </a:spcAft>
        <a:buClr>
          <a:srgbClr val="CE1126"/>
        </a:buClr>
        <a:buSzPct val="90000"/>
        <a:buFont typeface="Calibri" pitchFamily="34" charset="0"/>
        <a:buChar char="–"/>
        <a:defRPr sz="2400" kern="1200">
          <a:solidFill>
            <a:srgbClr val="192168"/>
          </a:solidFill>
          <a:latin typeface="Calibri" panose="020F0502020204030204" pitchFamily="34" charset="0"/>
          <a:ea typeface="+mn-ea"/>
          <a:cs typeface="Calibri" panose="020F0502020204030204" pitchFamily="34" charset="0"/>
        </a:defRPr>
      </a:lvl3pPr>
      <a:lvl4pPr marL="1600200" indent="-228600" algn="l" rtl="0" eaLnBrk="0" fontAlgn="base" hangingPunct="0">
        <a:spcBef>
          <a:spcPct val="20000"/>
        </a:spcBef>
        <a:spcAft>
          <a:spcPct val="0"/>
        </a:spcAft>
        <a:buClr>
          <a:srgbClr val="CE1126"/>
        </a:buClr>
        <a:buSzPct val="90000"/>
        <a:buFont typeface="Arial" charset="0"/>
        <a:buChar char="•"/>
        <a:defRPr sz="2000" kern="1200">
          <a:solidFill>
            <a:srgbClr val="192168"/>
          </a:solidFill>
          <a:latin typeface="Calibri" panose="020F0502020204030204" pitchFamily="34" charset="0"/>
          <a:ea typeface="+mn-ea"/>
          <a:cs typeface="Calibri" panose="020F0502020204030204" pitchFamily="34" charset="0"/>
        </a:defRPr>
      </a:lvl4pPr>
      <a:lvl5pPr marL="2057400" indent="-228600" algn="l" rtl="0" eaLnBrk="0" fontAlgn="base" hangingPunct="0">
        <a:spcBef>
          <a:spcPct val="20000"/>
        </a:spcBef>
        <a:spcAft>
          <a:spcPct val="0"/>
        </a:spcAft>
        <a:buFont typeface="Wingdings" pitchFamily="2" charset="2"/>
        <a:buChar char="v"/>
        <a:defRPr sz="2000" kern="1200">
          <a:solidFill>
            <a:srgbClr val="000000"/>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
          <p15:clr>
            <a:srgbClr val="F26B43"/>
          </p15:clr>
        </p15:guide>
        <p15:guide id="2" pos="7368">
          <p15:clr>
            <a:srgbClr val="F26B43"/>
          </p15:clr>
        </p15:guide>
        <p15:guide id="3" orient="horz" pos="28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1084" r="9955"/>
          <a:stretch/>
        </p:blipFill>
        <p:spPr>
          <a:xfrm>
            <a:off x="0" y="1"/>
            <a:ext cx="12192000" cy="6858000"/>
          </a:xfrm>
          <a:prstGeom prst="rect">
            <a:avLst/>
          </a:prstGeom>
        </p:spPr>
      </p:pic>
      <p:sp>
        <p:nvSpPr>
          <p:cNvPr id="8" name="TextBox 7"/>
          <p:cNvSpPr txBox="1"/>
          <p:nvPr userDrawn="1"/>
        </p:nvSpPr>
        <p:spPr>
          <a:xfrm>
            <a:off x="495300" y="466344"/>
            <a:ext cx="11201400" cy="923330"/>
          </a:xfrm>
          <a:prstGeom prst="rect">
            <a:avLst/>
          </a:prstGeom>
          <a:noFill/>
        </p:spPr>
        <p:txBody>
          <a:bodyPr wrap="square" rtlCol="0">
            <a:spAutoFit/>
          </a:bodyPr>
          <a:lstStyle/>
          <a:p>
            <a:pPr algn="ctr"/>
            <a:r>
              <a:rPr lang="en-US" sz="5400" b="1" dirty="0" smtClean="0">
                <a:solidFill>
                  <a:schemeClr val="bg1"/>
                </a:solidFill>
              </a:rPr>
              <a:t>Contact Information</a:t>
            </a:r>
            <a:endParaRPr lang="en-US" sz="5400" b="1" dirty="0">
              <a:solidFill>
                <a:schemeClr val="bg1"/>
              </a:solidFill>
            </a:endParaRPr>
          </a:p>
        </p:txBody>
      </p:sp>
      <p:sp>
        <p:nvSpPr>
          <p:cNvPr id="11" name="Footer Placeholder 4"/>
          <p:cNvSpPr txBox="1">
            <a:spLocks/>
          </p:cNvSpPr>
          <p:nvPr userDrawn="1"/>
        </p:nvSpPr>
        <p:spPr>
          <a:xfrm>
            <a:off x="495300" y="6335377"/>
            <a:ext cx="7754833" cy="365125"/>
          </a:xfrm>
          <a:prstGeom prst="rect">
            <a:avLst/>
          </a:prstGeom>
        </p:spPr>
        <p:txBody>
          <a:bodyPr vert="horz" wrap="square" lIns="68580" tIns="34290" rIns="68580" bIns="34290" numCol="1" anchor="ctr" anchorCtr="0" compatLnSpc="1">
            <a:prstTxWarp prst="textNoShape">
              <a:avLst/>
            </a:prstTxWarp>
            <a:noAutofit/>
          </a:bodyPr>
          <a:lstStyle>
            <a:defPPr>
              <a:defRPr lang="en-US"/>
            </a:defPPr>
            <a:lvl1pPr algn="l" rtl="0" fontAlgn="base">
              <a:spcBef>
                <a:spcPct val="0"/>
              </a:spcBef>
              <a:spcAft>
                <a:spcPct val="0"/>
              </a:spcAft>
              <a:defRPr sz="2000" kern="1200">
                <a:solidFill>
                  <a:srgbClr val="192168"/>
                </a:solidFill>
                <a:latin typeface="Verdana" pitchFamily="34" charset="0"/>
                <a:ea typeface="+mn-ea"/>
                <a:cs typeface="Tahoma"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111A96E3-A9FF-4894-9186-F52C729C3EF4}" type="slidenum">
              <a:rPr lang="en-US" sz="1050" b="0" kern="1200" spc="45" smtClean="0">
                <a:solidFill>
                  <a:schemeClr val="bg1"/>
                </a:solidFill>
                <a:latin typeface="Century Gothic" panose="020B0502020202020204" pitchFamily="34" charset="0"/>
                <a:ea typeface="+mn-ea"/>
                <a:cs typeface="Tahoma" pitchFamily="34" charset="0"/>
              </a:rPr>
              <a:pPr/>
              <a:t>‹#›</a:t>
            </a:fld>
            <a:r>
              <a:rPr lang="en-US" sz="1600" spc="45" dirty="0" smtClean="0">
                <a:solidFill>
                  <a:schemeClr val="bg1"/>
                </a:solidFill>
                <a:latin typeface="Century Gothic" panose="020B0502020202020204" pitchFamily="34" charset="0"/>
              </a:rPr>
              <a:t> </a:t>
            </a:r>
            <a:r>
              <a:rPr lang="en-US" sz="1500" cap="small" spc="30" dirty="0" smtClean="0">
                <a:solidFill>
                  <a:schemeClr val="bg1"/>
                </a:solidFill>
                <a:latin typeface="Century Gothic" panose="020B0502020202020204" pitchFamily="34" charset="0"/>
              </a:rPr>
              <a:t>—</a:t>
            </a:r>
            <a:r>
              <a:rPr lang="en-US" sz="1600" spc="45" dirty="0" smtClean="0">
                <a:solidFill>
                  <a:schemeClr val="bg1"/>
                </a:solidFill>
                <a:latin typeface="Century Gothic" panose="020B0502020202020204" pitchFamily="34" charset="0"/>
              </a:rPr>
              <a:t> </a:t>
            </a:r>
            <a:r>
              <a:rPr lang="en-US" sz="1500" cap="small" spc="30" dirty="0" smtClean="0">
                <a:solidFill>
                  <a:schemeClr val="bg1"/>
                </a:solidFill>
                <a:latin typeface="Century Gothic" panose="020B0502020202020204" pitchFamily="34" charset="0"/>
              </a:rPr>
              <a:t>U.S. Bureau of Labor Statistics</a:t>
            </a:r>
            <a:r>
              <a:rPr lang="en-US" sz="1050" spc="45" dirty="0" smtClean="0">
                <a:solidFill>
                  <a:schemeClr val="bg1"/>
                </a:solidFill>
                <a:latin typeface="Century Gothic" panose="020B0502020202020204" pitchFamily="34" charset="0"/>
              </a:rPr>
              <a:t> • </a:t>
            </a:r>
            <a:r>
              <a:rPr lang="en-US" sz="1050" b="1" spc="45" dirty="0" smtClean="0">
                <a:solidFill>
                  <a:schemeClr val="bg1"/>
                </a:solidFill>
                <a:latin typeface="Century Gothic" panose="020B0502020202020204" pitchFamily="34" charset="0"/>
              </a:rPr>
              <a:t>bls.gov</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2626" y="5828258"/>
            <a:ext cx="11178308" cy="1019776"/>
          </a:xfrm>
          <a:prstGeom prst="rect">
            <a:avLst/>
          </a:prstGeom>
        </p:spPr>
      </p:pic>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87569" y="6176385"/>
            <a:ext cx="1065034" cy="637436"/>
          </a:xfrm>
          <a:prstGeom prst="rect">
            <a:avLst/>
          </a:prstGeom>
        </p:spPr>
      </p:pic>
    </p:spTree>
    <p:extLst>
      <p:ext uri="{BB962C8B-B14F-4D97-AF65-F5344CB8AC3E}">
        <p14:creationId xmlns:p14="http://schemas.microsoft.com/office/powerpoint/2010/main" val="844186518"/>
      </p:ext>
    </p:extLst>
  </p:cSld>
  <p:clrMap bg1="lt1" tx1="dk1" bg2="lt2" tx2="dk2" accent1="accent1" accent2="accent2" accent3="accent3" accent4="accent4" accent5="accent5" accent6="accent6" hlink="hlink" folHlink="folHlink"/>
  <p:sldLayoutIdLst>
    <p:sldLayoutId id="2147483673" r:id="rId1"/>
  </p:sldLayoutIdLst>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 userDrawn="1">
          <p15:clr>
            <a:srgbClr val="F26B43"/>
          </p15:clr>
        </p15:guide>
        <p15:guide id="2" pos="7368" userDrawn="1">
          <p15:clr>
            <a:srgbClr val="F26B43"/>
          </p15:clr>
        </p15:guide>
        <p15:guide id="3"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chart" Target="../charts/chart15.xml"/></Relationships>
</file>

<file path=ppt/slides/_rels/slide3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chart" Target="../charts/chart20.xml"/></Relationships>
</file>

<file path=ppt/slides/_rels/slide3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 y="443483"/>
            <a:ext cx="11201400" cy="1527048"/>
          </a:xfrm>
        </p:spPr>
        <p:txBody>
          <a:bodyPr/>
          <a:lstStyle/>
          <a:p>
            <a:r>
              <a:rPr lang="en-US" dirty="0" smtClean="0"/>
              <a:t>There’s a Stat for That</a:t>
            </a:r>
            <a:endParaRPr lang="en-US" dirty="0"/>
          </a:p>
        </p:txBody>
      </p:sp>
      <p:sp>
        <p:nvSpPr>
          <p:cNvPr id="4" name="Subtitle 2"/>
          <p:cNvSpPr txBox="1">
            <a:spLocks/>
          </p:cNvSpPr>
          <p:nvPr/>
        </p:nvSpPr>
        <p:spPr>
          <a:xfrm>
            <a:off x="1981199" y="3145536"/>
            <a:ext cx="8968451" cy="2569465"/>
          </a:xfrm>
          <a:prstGeom prst="rect">
            <a:avLst/>
          </a:prstGeom>
        </p:spPr>
        <p:txBody>
          <a:bodyPr/>
          <a:lstStyle>
            <a:lvl1pPr marL="0" indent="0" algn="ctr" defTabSz="914400" rtl="0" eaLnBrk="1" latinLnBrk="0" hangingPunct="1">
              <a:lnSpc>
                <a:spcPts val="3400"/>
              </a:lnSpc>
              <a:spcBef>
                <a:spcPts val="600"/>
              </a:spcBef>
              <a:buFont typeface="Arial" panose="020B0604020202020204" pitchFamily="34" charset="0"/>
              <a:buNone/>
              <a:defRPr sz="32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1"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1"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ts val="3300"/>
              </a:lnSpc>
            </a:pPr>
            <a:r>
              <a:rPr lang="en-US" dirty="0" smtClean="0"/>
              <a:t>Jacqueline Michael-Midkiff	</a:t>
            </a:r>
            <a:endParaRPr lang="en-US" dirty="0"/>
          </a:p>
          <a:p>
            <a:pPr>
              <a:lnSpc>
                <a:spcPts val="3300"/>
              </a:lnSpc>
            </a:pPr>
            <a:r>
              <a:rPr lang="en-US" b="0" dirty="0" smtClean="0"/>
              <a:t>Regional Economist</a:t>
            </a:r>
            <a:endParaRPr lang="en-US" b="0" dirty="0"/>
          </a:p>
          <a:p>
            <a:pPr>
              <a:lnSpc>
                <a:spcPts val="3300"/>
              </a:lnSpc>
            </a:pPr>
            <a:r>
              <a:rPr lang="en-US" b="0" dirty="0" smtClean="0"/>
              <a:t>Mountain-Plains Economic Analysis and Information</a:t>
            </a:r>
            <a:endParaRPr lang="en-US" b="0" dirty="0"/>
          </a:p>
          <a:p>
            <a:pPr>
              <a:lnSpc>
                <a:spcPts val="3300"/>
              </a:lnSpc>
            </a:pPr>
            <a:r>
              <a:rPr lang="en-US" b="0" dirty="0" smtClean="0"/>
              <a:t>September 21, 2018</a:t>
            </a:r>
            <a:endParaRPr lang="en-US" b="0" dirty="0"/>
          </a:p>
        </p:txBody>
      </p:sp>
    </p:spTree>
    <p:extLst>
      <p:ext uri="{BB962C8B-B14F-4D97-AF65-F5344CB8AC3E}">
        <p14:creationId xmlns:p14="http://schemas.microsoft.com/office/powerpoint/2010/main" val="3996251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23090" y="286111"/>
            <a:ext cx="9640836" cy="5790597"/>
          </a:xfrm>
          <a:prstGeom prst="rect">
            <a:avLst/>
          </a:prstGeom>
        </p:spPr>
      </p:pic>
    </p:spTree>
    <p:extLst>
      <p:ext uri="{BB962C8B-B14F-4D97-AF65-F5344CB8AC3E}">
        <p14:creationId xmlns:p14="http://schemas.microsoft.com/office/powerpoint/2010/main" val="805026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46386" y="173622"/>
            <a:ext cx="9797506" cy="5893080"/>
          </a:xfrm>
          <a:prstGeom prst="rect">
            <a:avLst/>
          </a:prstGeom>
        </p:spPr>
      </p:pic>
    </p:spTree>
    <p:extLst>
      <p:ext uri="{BB962C8B-B14F-4D97-AF65-F5344CB8AC3E}">
        <p14:creationId xmlns:p14="http://schemas.microsoft.com/office/powerpoint/2010/main" val="1869840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8339" y="1208836"/>
            <a:ext cx="8734622" cy="5157240"/>
          </a:xfrm>
          <a:prstGeom prst="rect">
            <a:avLst/>
          </a:prstGeom>
        </p:spPr>
      </p:pic>
      <p:sp>
        <p:nvSpPr>
          <p:cNvPr id="5" name="Title 1"/>
          <p:cNvSpPr>
            <a:spLocks noGrp="1"/>
          </p:cNvSpPr>
          <p:nvPr>
            <p:ph type="title"/>
          </p:nvPr>
        </p:nvSpPr>
        <p:spPr>
          <a:xfrm>
            <a:off x="495300" y="457200"/>
            <a:ext cx="11201400" cy="804672"/>
          </a:xfrm>
        </p:spPr>
        <p:txBody>
          <a:bodyPr/>
          <a:lstStyle/>
          <a:p>
            <a:r>
              <a:rPr lang="en-US" dirty="0" smtClean="0"/>
              <a:t>Colorado</a:t>
            </a:r>
            <a:endParaRPr lang="en-US" dirty="0"/>
          </a:p>
        </p:txBody>
      </p:sp>
    </p:spTree>
    <p:extLst>
      <p:ext uri="{BB962C8B-B14F-4D97-AF65-F5344CB8AC3E}">
        <p14:creationId xmlns:p14="http://schemas.microsoft.com/office/powerpoint/2010/main" val="173110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95300" y="457200"/>
            <a:ext cx="11201400" cy="804672"/>
          </a:xfrm>
        </p:spPr>
        <p:txBody>
          <a:bodyPr/>
          <a:lstStyle/>
          <a:p>
            <a:r>
              <a:rPr lang="en-US" dirty="0" smtClean="0"/>
              <a:t>Utah</a:t>
            </a:r>
            <a:endParaRPr lang="en-US" dirty="0"/>
          </a:p>
        </p:txBody>
      </p:sp>
      <p:pic>
        <p:nvPicPr>
          <p:cNvPr id="3" name="Picture 2"/>
          <p:cNvPicPr>
            <a:picLocks noChangeAspect="1"/>
          </p:cNvPicPr>
          <p:nvPr/>
        </p:nvPicPr>
        <p:blipFill>
          <a:blip r:embed="rId2"/>
          <a:stretch>
            <a:fillRect/>
          </a:stretch>
        </p:blipFill>
        <p:spPr>
          <a:xfrm>
            <a:off x="495300" y="1094964"/>
            <a:ext cx="8868619" cy="5338028"/>
          </a:xfrm>
          <a:prstGeom prst="rect">
            <a:avLst/>
          </a:prstGeom>
        </p:spPr>
      </p:pic>
    </p:spTree>
    <p:extLst>
      <p:ext uri="{BB962C8B-B14F-4D97-AF65-F5344CB8AC3E}">
        <p14:creationId xmlns:p14="http://schemas.microsoft.com/office/powerpoint/2010/main" val="1925301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5300" y="1182774"/>
            <a:ext cx="8648700" cy="5158070"/>
          </a:xfrm>
          <a:prstGeom prst="rect">
            <a:avLst/>
          </a:prstGeom>
        </p:spPr>
      </p:pic>
      <p:sp>
        <p:nvSpPr>
          <p:cNvPr id="4" name="Title 1"/>
          <p:cNvSpPr>
            <a:spLocks noGrp="1"/>
          </p:cNvSpPr>
          <p:nvPr>
            <p:ph type="title"/>
          </p:nvPr>
        </p:nvSpPr>
        <p:spPr>
          <a:xfrm>
            <a:off x="495300" y="457200"/>
            <a:ext cx="11201400" cy="804672"/>
          </a:xfrm>
        </p:spPr>
        <p:txBody>
          <a:bodyPr/>
          <a:lstStyle/>
          <a:p>
            <a:r>
              <a:rPr lang="en-US" dirty="0" smtClean="0"/>
              <a:t>Wyoming</a:t>
            </a:r>
            <a:endParaRPr lang="en-US" dirty="0"/>
          </a:p>
        </p:txBody>
      </p:sp>
    </p:spTree>
    <p:extLst>
      <p:ext uri="{BB962C8B-B14F-4D97-AF65-F5344CB8AC3E}">
        <p14:creationId xmlns:p14="http://schemas.microsoft.com/office/powerpoint/2010/main" val="3320363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95300" y="457200"/>
            <a:ext cx="11201400" cy="804672"/>
          </a:xfrm>
        </p:spPr>
        <p:txBody>
          <a:bodyPr/>
          <a:lstStyle/>
          <a:p>
            <a:r>
              <a:rPr lang="en-US" dirty="0" smtClean="0"/>
              <a:t>New Mexico</a:t>
            </a:r>
            <a:endParaRPr lang="en-US" dirty="0"/>
          </a:p>
        </p:txBody>
      </p:sp>
      <p:pic>
        <p:nvPicPr>
          <p:cNvPr id="2" name="Picture 1"/>
          <p:cNvPicPr>
            <a:picLocks noChangeAspect="1"/>
          </p:cNvPicPr>
          <p:nvPr/>
        </p:nvPicPr>
        <p:blipFill>
          <a:blip r:embed="rId2"/>
          <a:stretch>
            <a:fillRect/>
          </a:stretch>
        </p:blipFill>
        <p:spPr>
          <a:xfrm>
            <a:off x="584401" y="1131670"/>
            <a:ext cx="8999437" cy="5316995"/>
          </a:xfrm>
          <a:prstGeom prst="rect">
            <a:avLst/>
          </a:prstGeom>
        </p:spPr>
      </p:pic>
    </p:spTree>
    <p:extLst>
      <p:ext uri="{BB962C8B-B14F-4D97-AF65-F5344CB8AC3E}">
        <p14:creationId xmlns:p14="http://schemas.microsoft.com/office/powerpoint/2010/main" val="2770102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Employment Projections Background</a:t>
            </a:r>
          </a:p>
        </p:txBody>
      </p:sp>
      <p:sp>
        <p:nvSpPr>
          <p:cNvPr id="4" name="Content Placeholder 3"/>
          <p:cNvSpPr>
            <a:spLocks noGrp="1"/>
          </p:cNvSpPr>
          <p:nvPr>
            <p:ph idx="1"/>
          </p:nvPr>
        </p:nvSpPr>
        <p:spPr/>
        <p:txBody>
          <a:bodyPr/>
          <a:lstStyle/>
          <a:p>
            <a:pPr eaLnBrk="1" hangingPunct="1">
              <a:spcAft>
                <a:spcPct val="40000"/>
              </a:spcAft>
            </a:pPr>
            <a:r>
              <a:rPr lang="en-US" dirty="0"/>
              <a:t>10-year projections made every 2 years</a:t>
            </a:r>
          </a:p>
          <a:p>
            <a:pPr eaLnBrk="1" hangingPunct="1">
              <a:spcAft>
                <a:spcPct val="40000"/>
              </a:spcAft>
            </a:pPr>
            <a:r>
              <a:rPr lang="en-US" dirty="0" smtClean="0"/>
              <a:t>2016-26 </a:t>
            </a:r>
            <a:r>
              <a:rPr lang="en-US" dirty="0"/>
              <a:t>projections cover </a:t>
            </a:r>
            <a:r>
              <a:rPr lang="en-US" dirty="0" smtClean="0"/>
              <a:t>more than </a:t>
            </a:r>
            <a:r>
              <a:rPr lang="en-US" dirty="0"/>
              <a:t>800 occupations and 300 industries</a:t>
            </a:r>
          </a:p>
          <a:p>
            <a:pPr eaLnBrk="1" hangingPunct="1">
              <a:spcAft>
                <a:spcPct val="40000"/>
              </a:spcAft>
            </a:pPr>
            <a:r>
              <a:rPr lang="en-US" dirty="0"/>
              <a:t>BLS projections prepared at the national level only</a:t>
            </a:r>
          </a:p>
          <a:p>
            <a:pPr lvl="1">
              <a:spcAft>
                <a:spcPct val="40000"/>
              </a:spcAft>
            </a:pPr>
            <a:r>
              <a:rPr lang="en-US" dirty="0"/>
              <a:t>BLS projections serve as an input for state and local employment projections</a:t>
            </a:r>
          </a:p>
          <a:p>
            <a:pPr>
              <a:spcBef>
                <a:spcPts val="1200"/>
              </a:spcBef>
            </a:pPr>
            <a:endParaRPr lang="en-US" dirty="0"/>
          </a:p>
        </p:txBody>
      </p:sp>
    </p:spTree>
    <p:extLst>
      <p:ext uri="{BB962C8B-B14F-4D97-AF65-F5344CB8AC3E}">
        <p14:creationId xmlns:p14="http://schemas.microsoft.com/office/powerpoint/2010/main" val="3268023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3"/>
          <p:cNvSpPr>
            <a:spLocks noGrp="1" noChangeArrowheads="1"/>
          </p:cNvSpPr>
          <p:nvPr>
            <p:ph type="title" idx="4294967295"/>
          </p:nvPr>
        </p:nvSpPr>
        <p:spPr>
          <a:xfrm>
            <a:off x="2269319" y="1"/>
            <a:ext cx="7975600" cy="1476375"/>
          </a:xfrm>
        </p:spPr>
        <p:txBody>
          <a:bodyPr anchor="ctr"/>
          <a:lstStyle/>
          <a:p>
            <a:pPr eaLnBrk="1" hangingPunct="1"/>
            <a:r>
              <a:rPr lang="en-US" dirty="0" smtClean="0"/>
              <a:t>Employment Projections Process</a:t>
            </a:r>
          </a:p>
        </p:txBody>
      </p:sp>
      <p:sp>
        <p:nvSpPr>
          <p:cNvPr id="12" name="Rectangle 11"/>
          <p:cNvSpPr/>
          <p:nvPr/>
        </p:nvSpPr>
        <p:spPr>
          <a:xfrm>
            <a:off x="8699500" y="1721500"/>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spcBef>
                <a:spcPts val="600"/>
              </a:spcBef>
            </a:pPr>
            <a:r>
              <a:rPr lang="en-US" sz="1600" b="1" dirty="0">
                <a:solidFill>
                  <a:srgbClr val="000000"/>
                </a:solidFill>
              </a:rPr>
              <a:t>Industry Final Demand</a:t>
            </a:r>
          </a:p>
          <a:p>
            <a:pPr algn="ctr" eaLnBrk="0" hangingPunct="0">
              <a:spcBef>
                <a:spcPts val="600"/>
              </a:spcBef>
            </a:pPr>
            <a:r>
              <a:rPr lang="en-US" sz="1400" dirty="0">
                <a:solidFill>
                  <a:srgbClr val="000000"/>
                </a:solidFill>
              </a:rPr>
              <a:t>Sales to consumers, businesses, government, and foreigners</a:t>
            </a:r>
          </a:p>
        </p:txBody>
      </p:sp>
      <p:sp>
        <p:nvSpPr>
          <p:cNvPr id="17" name="Rectangle 16"/>
          <p:cNvSpPr/>
          <p:nvPr/>
        </p:nvSpPr>
        <p:spPr>
          <a:xfrm>
            <a:off x="8699499" y="4304073"/>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spcBef>
                <a:spcPts val="600"/>
              </a:spcBef>
            </a:pPr>
            <a:r>
              <a:rPr lang="en-US" sz="1600" b="1" dirty="0">
                <a:solidFill>
                  <a:srgbClr val="000000"/>
                </a:solidFill>
              </a:rPr>
              <a:t>Industry Output</a:t>
            </a:r>
            <a:endParaRPr lang="en-US" sz="2800" dirty="0">
              <a:solidFill>
                <a:srgbClr val="000000"/>
              </a:solidFill>
            </a:endParaRPr>
          </a:p>
          <a:p>
            <a:pPr algn="ctr" eaLnBrk="0" hangingPunct="0">
              <a:spcBef>
                <a:spcPts val="600"/>
              </a:spcBef>
            </a:pPr>
            <a:r>
              <a:rPr lang="en-US" sz="1400" dirty="0">
                <a:solidFill>
                  <a:srgbClr val="000000"/>
                </a:solidFill>
              </a:rPr>
              <a:t>Use and Make Relationships, </a:t>
            </a:r>
            <a:br>
              <a:rPr lang="en-US" sz="1400" dirty="0">
                <a:solidFill>
                  <a:srgbClr val="000000"/>
                </a:solidFill>
              </a:rPr>
            </a:br>
            <a:r>
              <a:rPr lang="en-US" sz="1400" dirty="0">
                <a:solidFill>
                  <a:srgbClr val="000000"/>
                </a:solidFill>
              </a:rPr>
              <a:t>Total Requirements Tables</a:t>
            </a:r>
          </a:p>
        </p:txBody>
      </p:sp>
      <p:sp>
        <p:nvSpPr>
          <p:cNvPr id="18" name="Rectangle 17"/>
          <p:cNvSpPr/>
          <p:nvPr/>
        </p:nvSpPr>
        <p:spPr>
          <a:xfrm>
            <a:off x="4971647" y="4304072"/>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lnSpc>
                <a:spcPct val="80000"/>
              </a:lnSpc>
              <a:spcBef>
                <a:spcPct val="50000"/>
              </a:spcBef>
            </a:pPr>
            <a:r>
              <a:rPr lang="en-US" sz="1600" b="1" dirty="0">
                <a:solidFill>
                  <a:srgbClr val="000000"/>
                </a:solidFill>
              </a:rPr>
              <a:t>Industry Employment</a:t>
            </a:r>
            <a:endParaRPr lang="en-US" sz="2800" dirty="0">
              <a:solidFill>
                <a:srgbClr val="000000"/>
              </a:solidFill>
            </a:endParaRPr>
          </a:p>
          <a:p>
            <a:pPr algn="ctr" eaLnBrk="0" hangingPunct="0">
              <a:spcBef>
                <a:spcPct val="50000"/>
              </a:spcBef>
            </a:pPr>
            <a:r>
              <a:rPr lang="en-US" sz="1400" dirty="0">
                <a:solidFill>
                  <a:srgbClr val="000000"/>
                </a:solidFill>
              </a:rPr>
              <a:t>Labor productivity, average weekly hours, wage &amp; salary employment</a:t>
            </a:r>
          </a:p>
        </p:txBody>
      </p:sp>
      <p:sp>
        <p:nvSpPr>
          <p:cNvPr id="19" name="Rectangle 18"/>
          <p:cNvSpPr/>
          <p:nvPr/>
        </p:nvSpPr>
        <p:spPr>
          <a:xfrm>
            <a:off x="1243794" y="4304072"/>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lnSpc>
                <a:spcPct val="90000"/>
              </a:lnSpc>
              <a:spcBef>
                <a:spcPts val="600"/>
              </a:spcBef>
            </a:pPr>
            <a:r>
              <a:rPr lang="en-US" sz="1600" b="1" dirty="0">
                <a:solidFill>
                  <a:srgbClr val="000000"/>
                </a:solidFill>
              </a:rPr>
              <a:t>Occupational Employment</a:t>
            </a:r>
            <a:endParaRPr lang="en-US" sz="2800" dirty="0">
              <a:solidFill>
                <a:srgbClr val="000000"/>
              </a:solidFill>
            </a:endParaRPr>
          </a:p>
          <a:p>
            <a:pPr algn="ctr" eaLnBrk="0" hangingPunct="0">
              <a:spcBef>
                <a:spcPts val="600"/>
              </a:spcBef>
            </a:pPr>
            <a:r>
              <a:rPr lang="en-US" sz="1400" dirty="0">
                <a:solidFill>
                  <a:srgbClr val="000000"/>
                </a:solidFill>
              </a:rPr>
              <a:t>Job openings due to growth &amp; </a:t>
            </a:r>
            <a:r>
              <a:rPr lang="en-US" sz="1400" dirty="0" smtClean="0">
                <a:solidFill>
                  <a:srgbClr val="000000"/>
                </a:solidFill>
              </a:rPr>
              <a:t>separations</a:t>
            </a:r>
            <a:endParaRPr lang="en-US" sz="1400" dirty="0">
              <a:solidFill>
                <a:srgbClr val="000000"/>
              </a:solidFill>
            </a:endParaRPr>
          </a:p>
        </p:txBody>
      </p:sp>
      <p:sp>
        <p:nvSpPr>
          <p:cNvPr id="20" name="Rectangle 19"/>
          <p:cNvSpPr/>
          <p:nvPr/>
        </p:nvSpPr>
        <p:spPr>
          <a:xfrm>
            <a:off x="4971647" y="1714066"/>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spcBef>
                <a:spcPts val="600"/>
              </a:spcBef>
            </a:pPr>
            <a:r>
              <a:rPr lang="en-US" sz="1600" b="1" dirty="0">
                <a:solidFill>
                  <a:srgbClr val="000000"/>
                </a:solidFill>
              </a:rPr>
              <a:t>Aggregate Economy</a:t>
            </a:r>
            <a:endParaRPr lang="en-US" sz="2800" dirty="0">
              <a:solidFill>
                <a:srgbClr val="000000"/>
              </a:solidFill>
            </a:endParaRPr>
          </a:p>
          <a:p>
            <a:pPr algn="ctr" eaLnBrk="0" hangingPunct="0">
              <a:spcBef>
                <a:spcPts val="600"/>
              </a:spcBef>
            </a:pPr>
            <a:r>
              <a:rPr lang="en-US" sz="1400" dirty="0">
                <a:solidFill>
                  <a:srgbClr val="000000"/>
                </a:solidFill>
              </a:rPr>
              <a:t>GDP, total employment, and major demand categories</a:t>
            </a:r>
          </a:p>
        </p:txBody>
      </p:sp>
      <p:sp>
        <p:nvSpPr>
          <p:cNvPr id="21" name="Rectangle 20"/>
          <p:cNvSpPr/>
          <p:nvPr/>
        </p:nvSpPr>
        <p:spPr>
          <a:xfrm>
            <a:off x="1243794" y="1719841"/>
            <a:ext cx="2051050" cy="160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spcBef>
                <a:spcPts val="600"/>
              </a:spcBef>
            </a:pPr>
            <a:r>
              <a:rPr lang="en-US" sz="1600" b="1" dirty="0">
                <a:solidFill>
                  <a:srgbClr val="000000"/>
                </a:solidFill>
              </a:rPr>
              <a:t>Labor Force</a:t>
            </a:r>
          </a:p>
          <a:p>
            <a:pPr algn="ctr" eaLnBrk="0" hangingPunct="0">
              <a:spcBef>
                <a:spcPts val="600"/>
              </a:spcBef>
            </a:pPr>
            <a:r>
              <a:rPr lang="en-US" sz="1400" dirty="0">
                <a:solidFill>
                  <a:srgbClr val="000000"/>
                </a:solidFill>
              </a:rPr>
              <a:t>Total and by age, sex, race and ethnicity</a:t>
            </a:r>
          </a:p>
        </p:txBody>
      </p:sp>
      <p:sp>
        <p:nvSpPr>
          <p:cNvPr id="8" name="Right Arrow 7"/>
          <p:cNvSpPr/>
          <p:nvPr/>
        </p:nvSpPr>
        <p:spPr>
          <a:xfrm>
            <a:off x="3899234" y="2376197"/>
            <a:ext cx="468024" cy="2759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Right Arrow 8"/>
          <p:cNvSpPr/>
          <p:nvPr/>
        </p:nvSpPr>
        <p:spPr>
          <a:xfrm rot="5400000">
            <a:off x="9478962" y="3680692"/>
            <a:ext cx="492124" cy="264391"/>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a:off x="7615036" y="4971976"/>
            <a:ext cx="492124" cy="264391"/>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Left-Right Arrow 29"/>
          <p:cNvSpPr/>
          <p:nvPr/>
        </p:nvSpPr>
        <p:spPr>
          <a:xfrm>
            <a:off x="3887184" y="4971975"/>
            <a:ext cx="492124" cy="264391"/>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eft-Right Arrow 31"/>
          <p:cNvSpPr/>
          <p:nvPr/>
        </p:nvSpPr>
        <p:spPr>
          <a:xfrm>
            <a:off x="7615036" y="2389404"/>
            <a:ext cx="492124" cy="264391"/>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6314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Grp="1" noChangeArrowheads="1"/>
          </p:cNvSpPr>
          <p:nvPr>
            <p:ph type="title"/>
          </p:nvPr>
        </p:nvSpPr>
        <p:spPr/>
        <p:txBody>
          <a:bodyPr anchor="ctr" anchorCtr="0"/>
          <a:lstStyle/>
          <a:p>
            <a:pPr eaLnBrk="1" hangingPunct="1">
              <a:lnSpc>
                <a:spcPts val="4000"/>
              </a:lnSpc>
            </a:pPr>
            <a:r>
              <a:rPr lang="en-US" sz="3600" dirty="0"/>
              <a:t>Moderate Growth in Population and Labor Force</a:t>
            </a:r>
            <a:endParaRPr lang="en-US" sz="3600" dirty="0" smtClean="0"/>
          </a:p>
        </p:txBody>
      </p:sp>
      <p:graphicFrame>
        <p:nvGraphicFramePr>
          <p:cNvPr id="7" name="Object 2"/>
          <p:cNvGraphicFramePr>
            <a:graphicFrameLocks noGrp="1" noChangeAspect="1"/>
          </p:cNvGraphicFramePr>
          <p:nvPr>
            <p:ph type="chart" idx="1"/>
            <p:extLst>
              <p:ext uri="{D42A27DB-BD31-4B8C-83A1-F6EECF244321}">
                <p14:modId xmlns:p14="http://schemas.microsoft.com/office/powerpoint/2010/main" val="2449474166"/>
              </p:ext>
            </p:extLst>
          </p:nvPr>
        </p:nvGraphicFramePr>
        <p:xfrm>
          <a:off x="867214" y="1585732"/>
          <a:ext cx="10363200" cy="4548850"/>
        </p:xfrm>
        <a:graphic>
          <a:graphicData uri="http://schemas.openxmlformats.org/drawingml/2006/chart">
            <c:chart xmlns:c="http://schemas.openxmlformats.org/drawingml/2006/chart" xmlns:r="http://schemas.openxmlformats.org/officeDocument/2006/relationships" r:id="rId3"/>
          </a:graphicData>
        </a:graphic>
      </p:graphicFrame>
      <p:sp>
        <p:nvSpPr>
          <p:cNvPr id="2053" name="Text Box 4"/>
          <p:cNvSpPr txBox="1">
            <a:spLocks noChangeArrowheads="1"/>
          </p:cNvSpPr>
          <p:nvPr/>
        </p:nvSpPr>
        <p:spPr bwMode="auto">
          <a:xfrm>
            <a:off x="867214" y="1585732"/>
            <a:ext cx="2627263" cy="338554"/>
          </a:xfrm>
          <a:prstGeom prst="rect">
            <a:avLst/>
          </a:prstGeom>
          <a:noFill/>
          <a:ln w="12700">
            <a:noFill/>
            <a:miter lim="800000"/>
            <a:headEnd/>
            <a:tailEnd/>
          </a:ln>
        </p:spPr>
        <p:txBody>
          <a:bodyPr wrap="square">
            <a:spAutoFit/>
          </a:bodyPr>
          <a:lstStyle/>
          <a:p>
            <a:pPr eaLnBrk="0" hangingPunct="0"/>
            <a:r>
              <a:rPr lang="en-US" sz="1600" b="1" dirty="0"/>
              <a:t>Annual rates of change</a:t>
            </a:r>
            <a:endParaRPr lang="en-US" sz="1600" dirty="0"/>
          </a:p>
        </p:txBody>
      </p:sp>
      <p:sp>
        <p:nvSpPr>
          <p:cNvPr id="6" name="TextBox 5"/>
          <p:cNvSpPr txBox="1"/>
          <p:nvPr/>
        </p:nvSpPr>
        <p:spPr>
          <a:xfrm>
            <a:off x="6244856" y="6397041"/>
            <a:ext cx="4985558" cy="307306"/>
          </a:xfrm>
          <a:prstGeom prst="rect">
            <a:avLst/>
          </a:prstGeom>
        </p:spPr>
        <p:txBody>
          <a:bodyPr vert="horz" wrap="square" lIns="91440" tIns="45720" rIns="91440" bIns="45720" rtlCol="0" anchor="b">
            <a:noAutofit/>
          </a:bodyPr>
          <a:lstStyle/>
          <a:p>
            <a:pPr>
              <a:spcBef>
                <a:spcPct val="0"/>
              </a:spcBef>
            </a:pPr>
            <a:r>
              <a:rPr lang="en-US" sz="1200" dirty="0">
                <a:latin typeface="Tahoma" pitchFamily="34" charset="0"/>
                <a:ea typeface="+mj-ea"/>
                <a:cs typeface="Tahoma" pitchFamily="34" charset="0"/>
              </a:rPr>
              <a:t>Source: U.S. Census Bureau and Bureau of Labor Statistics </a:t>
            </a:r>
          </a:p>
        </p:txBody>
      </p:sp>
    </p:spTree>
    <p:extLst>
      <p:ext uri="{BB962C8B-B14F-4D97-AF65-F5344CB8AC3E}">
        <p14:creationId xmlns:p14="http://schemas.microsoft.com/office/powerpoint/2010/main" val="308614229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2"/>
          <p:cNvSpPr>
            <a:spLocks noGrp="1" noChangeArrowheads="1"/>
          </p:cNvSpPr>
          <p:nvPr>
            <p:ph type="title"/>
          </p:nvPr>
        </p:nvSpPr>
        <p:spPr/>
        <p:txBody>
          <a:bodyPr anchor="ctr"/>
          <a:lstStyle/>
          <a:p>
            <a:pPr eaLnBrk="1" hangingPunct="1"/>
            <a:r>
              <a:rPr lang="en-US" sz="3600" dirty="0" smtClean="0"/>
              <a:t>The Labor Force is Aging</a:t>
            </a:r>
          </a:p>
        </p:txBody>
      </p:sp>
      <p:sp>
        <p:nvSpPr>
          <p:cNvPr id="5133" name="Text Box 21"/>
          <p:cNvSpPr txBox="1">
            <a:spLocks noChangeArrowheads="1"/>
          </p:cNvSpPr>
          <p:nvPr/>
        </p:nvSpPr>
        <p:spPr bwMode="auto">
          <a:xfrm>
            <a:off x="8720470" y="4354034"/>
            <a:ext cx="1447800" cy="366713"/>
          </a:xfrm>
          <a:prstGeom prst="rect">
            <a:avLst/>
          </a:prstGeom>
          <a:noFill/>
          <a:ln w="9525">
            <a:noFill/>
            <a:miter lim="800000"/>
            <a:headEnd/>
            <a:tailEnd/>
          </a:ln>
        </p:spPr>
        <p:txBody>
          <a:bodyPr>
            <a:spAutoFit/>
          </a:bodyPr>
          <a:lstStyle/>
          <a:p>
            <a:endParaRPr lang="en-US" dirty="0"/>
          </a:p>
        </p:txBody>
      </p:sp>
      <p:graphicFrame>
        <p:nvGraphicFramePr>
          <p:cNvPr id="9" name="Chart 8"/>
          <p:cNvGraphicFramePr/>
          <p:nvPr>
            <p:extLst>
              <p:ext uri="{D42A27DB-BD31-4B8C-83A1-F6EECF244321}">
                <p14:modId xmlns:p14="http://schemas.microsoft.com/office/powerpoint/2010/main" val="4124175430"/>
              </p:ext>
            </p:extLst>
          </p:nvPr>
        </p:nvGraphicFramePr>
        <p:xfrm>
          <a:off x="1234739" y="1687834"/>
          <a:ext cx="9662161" cy="436883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Box 4"/>
          <p:cNvSpPr txBox="1">
            <a:spLocks noChangeArrowheads="1"/>
          </p:cNvSpPr>
          <p:nvPr/>
        </p:nvSpPr>
        <p:spPr bwMode="auto">
          <a:xfrm>
            <a:off x="1918363" y="1465982"/>
            <a:ext cx="4306458"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Percent </a:t>
            </a:r>
            <a:r>
              <a:rPr lang="en-US" sz="1600" b="1" dirty="0" smtClean="0"/>
              <a:t>distribution of the labor force</a:t>
            </a:r>
            <a:endParaRPr lang="en-US" sz="1600" b="1" dirty="0"/>
          </a:p>
        </p:txBody>
      </p:sp>
    </p:spTree>
    <p:extLst>
      <p:ext uri="{BB962C8B-B14F-4D97-AF65-F5344CB8AC3E}">
        <p14:creationId xmlns:p14="http://schemas.microsoft.com/office/powerpoint/2010/main" val="123650135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BLS Values in Action</a:t>
            </a:r>
            <a:endParaRPr lang="en-US" dirty="0"/>
          </a:p>
        </p:txBody>
      </p:sp>
      <p:sp>
        <p:nvSpPr>
          <p:cNvPr id="4" name="Rectangle 3"/>
          <p:cNvSpPr txBox="1">
            <a:spLocks/>
          </p:cNvSpPr>
          <p:nvPr/>
        </p:nvSpPr>
        <p:spPr bwMode="auto">
          <a:xfrm>
            <a:off x="2997843" y="1671577"/>
            <a:ext cx="77724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CE1126"/>
              </a:buClr>
              <a:buSzPct val="90000"/>
              <a:buFont typeface="Wingdings" pitchFamily="2" charset="2"/>
              <a:buChar char=""/>
              <a:defRPr sz="3200" kern="1200" baseline="0">
                <a:solidFill>
                  <a:srgbClr val="192168"/>
                </a:solidFill>
                <a:latin typeface="Calibri" panose="020F0502020204030204" pitchFamily="34" charset="0"/>
                <a:ea typeface="+mn-ea"/>
                <a:cs typeface="Calibri" panose="020F0502020204030204" pitchFamily="34" charset="0"/>
              </a:defRPr>
            </a:lvl1pPr>
            <a:lvl2pPr marL="742950" indent="-285750" algn="l" rtl="0" eaLnBrk="0" fontAlgn="base" hangingPunct="0">
              <a:spcBef>
                <a:spcPct val="20000"/>
              </a:spcBef>
              <a:spcAft>
                <a:spcPct val="0"/>
              </a:spcAft>
              <a:buClr>
                <a:srgbClr val="CE1126"/>
              </a:buClr>
              <a:buSzPct val="90000"/>
              <a:buFont typeface="Wingdings 3" pitchFamily="18" charset="2"/>
              <a:buChar char=""/>
              <a:defRPr sz="2800" kern="1200">
                <a:solidFill>
                  <a:srgbClr val="192168"/>
                </a:solidFill>
                <a:latin typeface="Calibri" panose="020F0502020204030204" pitchFamily="34" charset="0"/>
                <a:ea typeface="+mn-ea"/>
                <a:cs typeface="Calibri" panose="020F0502020204030204" pitchFamily="34" charset="0"/>
              </a:defRPr>
            </a:lvl2pPr>
            <a:lvl3pPr marL="1143000" indent="-228600" algn="l" rtl="0" eaLnBrk="0" fontAlgn="base" hangingPunct="0">
              <a:spcBef>
                <a:spcPct val="20000"/>
              </a:spcBef>
              <a:spcAft>
                <a:spcPct val="0"/>
              </a:spcAft>
              <a:buClr>
                <a:srgbClr val="CE1126"/>
              </a:buClr>
              <a:buSzPct val="90000"/>
              <a:buFont typeface="Calibri" pitchFamily="34" charset="0"/>
              <a:buChar char="–"/>
              <a:defRPr sz="2400" kern="1200">
                <a:solidFill>
                  <a:srgbClr val="192168"/>
                </a:solidFill>
                <a:latin typeface="Calibri" panose="020F0502020204030204" pitchFamily="34" charset="0"/>
                <a:ea typeface="+mn-ea"/>
                <a:cs typeface="Calibri" panose="020F0502020204030204" pitchFamily="34" charset="0"/>
              </a:defRPr>
            </a:lvl3pPr>
            <a:lvl4pPr marL="1600200" indent="-228600" algn="l" rtl="0" eaLnBrk="0" fontAlgn="base" hangingPunct="0">
              <a:spcBef>
                <a:spcPct val="20000"/>
              </a:spcBef>
              <a:spcAft>
                <a:spcPct val="0"/>
              </a:spcAft>
              <a:buClr>
                <a:srgbClr val="CE1126"/>
              </a:buClr>
              <a:buSzPct val="90000"/>
              <a:buFont typeface="Arial" charset="0"/>
              <a:buChar char="•"/>
              <a:defRPr sz="2000" kern="1200">
                <a:solidFill>
                  <a:srgbClr val="192168"/>
                </a:solidFill>
                <a:latin typeface="Calibri" panose="020F0502020204030204" pitchFamily="34" charset="0"/>
                <a:ea typeface="+mn-ea"/>
                <a:cs typeface="Calibri" panose="020F0502020204030204" pitchFamily="34" charset="0"/>
              </a:defRPr>
            </a:lvl4pPr>
            <a:lvl5pPr marL="1828800" indent="0" algn="l" rtl="0" eaLnBrk="0" fontAlgn="base" hangingPunct="0">
              <a:spcBef>
                <a:spcPct val="20000"/>
              </a:spcBef>
              <a:spcAft>
                <a:spcPct val="0"/>
              </a:spcAft>
              <a:buClr>
                <a:srgbClr val="CE1126"/>
              </a:buClr>
              <a:buFont typeface="Wingdings" pitchFamily="2" charset="2"/>
              <a:buNone/>
              <a:defRPr sz="2000" kern="1200">
                <a:solidFill>
                  <a:srgbClr val="000000"/>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endParaRPr lang="en-US" dirty="0" smtClean="0"/>
          </a:p>
          <a:p>
            <a:endParaRPr lang="en-US" dirty="0" smtClean="0"/>
          </a:p>
          <a:p>
            <a:endParaRPr lang="en-US" dirty="0" smtClean="0"/>
          </a:p>
          <a:p>
            <a:r>
              <a:rPr lang="en-US" dirty="0" smtClean="0">
                <a:solidFill>
                  <a:srgbClr val="000066"/>
                </a:solidFill>
              </a:rPr>
              <a:t>Is the glass half full or half empty?</a:t>
            </a:r>
          </a:p>
          <a:p>
            <a:pPr lvl="1">
              <a:spcBef>
                <a:spcPct val="50000"/>
              </a:spcBef>
            </a:pPr>
            <a:r>
              <a:rPr lang="en-US" dirty="0" smtClean="0">
                <a:solidFill>
                  <a:srgbClr val="CC0000"/>
                </a:solidFill>
              </a:rPr>
              <a:t>It is an 8 oz. glass with 4 oz. of liquid</a:t>
            </a:r>
          </a:p>
          <a:p>
            <a:pPr>
              <a:spcBef>
                <a:spcPct val="50000"/>
              </a:spcBef>
            </a:pPr>
            <a:endParaRPr lang="en-US" dirty="0" smtClean="0">
              <a:solidFill>
                <a:srgbClr val="CC0000"/>
              </a:solidFill>
            </a:endParaRPr>
          </a:p>
          <a:p>
            <a:r>
              <a:rPr lang="en-US" dirty="0" smtClean="0">
                <a:solidFill>
                  <a:srgbClr val="000066"/>
                </a:solidFill>
              </a:rPr>
              <a:t>Equal access to data for all users</a:t>
            </a:r>
          </a:p>
          <a:p>
            <a:pPr>
              <a:spcBef>
                <a:spcPct val="50000"/>
              </a:spcBef>
            </a:pPr>
            <a:endParaRPr lang="en-US" dirty="0" smtClean="0"/>
          </a:p>
        </p:txBody>
      </p:sp>
      <p:pic>
        <p:nvPicPr>
          <p:cNvPr id="5" name="Picture 4" descr="bth_Glass_of_water.jpg"/>
          <p:cNvPicPr>
            <a:picLocks noChangeAspect="1"/>
          </p:cNvPicPr>
          <p:nvPr/>
        </p:nvPicPr>
        <p:blipFill>
          <a:blip r:embed="rId2" cstate="print"/>
          <a:stretch>
            <a:fillRect/>
          </a:stretch>
        </p:blipFill>
        <p:spPr>
          <a:xfrm>
            <a:off x="4729705" y="1553900"/>
            <a:ext cx="2362200" cy="1805552"/>
          </a:xfrm>
          <a:prstGeom prst="rect">
            <a:avLst/>
          </a:prstGeom>
        </p:spPr>
      </p:pic>
    </p:spTree>
    <p:extLst>
      <p:ext uri="{BB962C8B-B14F-4D97-AF65-F5344CB8AC3E}">
        <p14:creationId xmlns:p14="http://schemas.microsoft.com/office/powerpoint/2010/main" val="419197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nchor="ctr" anchorCtr="0"/>
          <a:lstStyle/>
          <a:p>
            <a:pPr eaLnBrk="1" hangingPunct="1"/>
            <a:r>
              <a:rPr lang="en-US" sz="3200" dirty="0" smtClean="0"/>
              <a:t>Labor Force Participation Continues to Decline</a:t>
            </a:r>
          </a:p>
        </p:txBody>
      </p:sp>
      <p:graphicFrame>
        <p:nvGraphicFramePr>
          <p:cNvPr id="13" name="Object 5"/>
          <p:cNvGraphicFramePr>
            <a:graphicFrameLocks noGrp="1" noChangeAspect="1"/>
          </p:cNvGraphicFramePr>
          <p:nvPr>
            <p:ph type="chart" idx="1"/>
            <p:extLst>
              <p:ext uri="{D42A27DB-BD31-4B8C-83A1-F6EECF244321}">
                <p14:modId xmlns:p14="http://schemas.microsoft.com/office/powerpoint/2010/main" val="2308341265"/>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4102" name="Text Box 4"/>
          <p:cNvSpPr txBox="1">
            <a:spLocks noChangeArrowheads="1"/>
          </p:cNvSpPr>
          <p:nvPr/>
        </p:nvSpPr>
        <p:spPr bwMode="auto">
          <a:xfrm>
            <a:off x="828675" y="1649413"/>
            <a:ext cx="1016879"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Percent</a:t>
            </a:r>
          </a:p>
        </p:txBody>
      </p:sp>
    </p:spTree>
    <p:extLst>
      <p:ext uri="{BB962C8B-B14F-4D97-AF65-F5344CB8AC3E}">
        <p14:creationId xmlns:p14="http://schemas.microsoft.com/office/powerpoint/2010/main" val="259100914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2"/>
          <p:cNvSpPr>
            <a:spLocks noGrp="1" noChangeArrowheads="1"/>
          </p:cNvSpPr>
          <p:nvPr>
            <p:ph type="title"/>
          </p:nvPr>
        </p:nvSpPr>
        <p:spPr/>
        <p:txBody>
          <a:bodyPr/>
          <a:lstStyle/>
          <a:p>
            <a:pPr eaLnBrk="1" hangingPunct="1"/>
            <a:r>
              <a:rPr lang="en-US" sz="3200" dirty="0"/>
              <a:t>Hispanics Make Up a Growing Share of the Labor Force</a:t>
            </a:r>
          </a:p>
        </p:txBody>
      </p:sp>
      <p:sp>
        <p:nvSpPr>
          <p:cNvPr id="5133" name="Text Box 21"/>
          <p:cNvSpPr txBox="1">
            <a:spLocks noChangeArrowheads="1"/>
          </p:cNvSpPr>
          <p:nvPr/>
        </p:nvSpPr>
        <p:spPr bwMode="auto">
          <a:xfrm>
            <a:off x="8720470" y="4354034"/>
            <a:ext cx="1447800" cy="366713"/>
          </a:xfrm>
          <a:prstGeom prst="rect">
            <a:avLst/>
          </a:prstGeom>
          <a:noFill/>
          <a:ln w="9525">
            <a:noFill/>
            <a:miter lim="800000"/>
            <a:headEnd/>
            <a:tailEnd/>
          </a:ln>
        </p:spPr>
        <p:txBody>
          <a:bodyPr>
            <a:spAutoFit/>
          </a:bodyPr>
          <a:lstStyle/>
          <a:p>
            <a:endParaRPr lang="en-US" dirty="0"/>
          </a:p>
        </p:txBody>
      </p:sp>
      <p:graphicFrame>
        <p:nvGraphicFramePr>
          <p:cNvPr id="9" name="Chart 8"/>
          <p:cNvGraphicFramePr/>
          <p:nvPr>
            <p:extLst>
              <p:ext uri="{D42A27DB-BD31-4B8C-83A1-F6EECF244321}">
                <p14:modId xmlns:p14="http://schemas.microsoft.com/office/powerpoint/2010/main" val="3909274127"/>
              </p:ext>
            </p:extLst>
          </p:nvPr>
        </p:nvGraphicFramePr>
        <p:xfrm>
          <a:off x="2343062" y="1702215"/>
          <a:ext cx="8077199"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Box 4"/>
          <p:cNvSpPr txBox="1">
            <a:spLocks noChangeArrowheads="1"/>
          </p:cNvSpPr>
          <p:nvPr/>
        </p:nvSpPr>
        <p:spPr bwMode="auto">
          <a:xfrm>
            <a:off x="2343061" y="1352107"/>
            <a:ext cx="3757487"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Percent </a:t>
            </a:r>
            <a:r>
              <a:rPr lang="en-US" sz="1600" b="1" dirty="0" smtClean="0"/>
              <a:t>distribution of the labor force</a:t>
            </a:r>
            <a:endParaRPr lang="en-US" sz="1600" b="1" dirty="0"/>
          </a:p>
        </p:txBody>
      </p:sp>
    </p:spTree>
    <p:extLst>
      <p:ext uri="{BB962C8B-B14F-4D97-AF65-F5344CB8AC3E}">
        <p14:creationId xmlns:p14="http://schemas.microsoft.com/office/powerpoint/2010/main" val="397659460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nchor="ctr" anchorCtr="0">
            <a:normAutofit fontScale="90000"/>
          </a:bodyPr>
          <a:lstStyle/>
          <a:p>
            <a:pPr>
              <a:lnSpc>
                <a:spcPts val="4000"/>
              </a:lnSpc>
            </a:pPr>
            <a:r>
              <a:rPr lang="en-US" sz="3400" dirty="0" smtClean="0"/>
              <a:t/>
            </a:r>
            <a:br>
              <a:rPr lang="en-US" sz="3400" dirty="0" smtClean="0"/>
            </a:br>
            <a:r>
              <a:rPr lang="en-US" sz="3400" dirty="0" smtClean="0"/>
              <a:t>Moderate Growth for Real </a:t>
            </a:r>
            <a:r>
              <a:rPr lang="en-US" sz="3400" dirty="0"/>
              <a:t>Gross Domestic Product</a:t>
            </a:r>
          </a:p>
        </p:txBody>
      </p:sp>
      <p:graphicFrame>
        <p:nvGraphicFramePr>
          <p:cNvPr id="8" name="Object 3"/>
          <p:cNvGraphicFramePr>
            <a:graphicFrameLocks noGrp="1" noChangeAspect="1"/>
          </p:cNvGraphicFramePr>
          <p:nvPr>
            <p:ph type="chart" idx="1"/>
            <p:extLst>
              <p:ext uri="{D42A27DB-BD31-4B8C-83A1-F6EECF244321}">
                <p14:modId xmlns:p14="http://schemas.microsoft.com/office/powerpoint/2010/main" val="1476710000"/>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14341" name="Text Box 4"/>
          <p:cNvSpPr txBox="1">
            <a:spLocks noChangeArrowheads="1"/>
          </p:cNvSpPr>
          <p:nvPr/>
        </p:nvSpPr>
        <p:spPr bwMode="auto">
          <a:xfrm>
            <a:off x="828675" y="1993123"/>
            <a:ext cx="2059551" cy="338554"/>
          </a:xfrm>
          <a:prstGeom prst="rect">
            <a:avLst/>
          </a:prstGeom>
          <a:noFill/>
          <a:ln w="9525">
            <a:noFill/>
            <a:miter lim="800000"/>
            <a:headEnd/>
            <a:tailEnd/>
          </a:ln>
        </p:spPr>
        <p:txBody>
          <a:bodyPr wrap="square">
            <a:spAutoFit/>
          </a:bodyPr>
          <a:lstStyle/>
          <a:p>
            <a:pPr eaLnBrk="0" hangingPunct="0"/>
            <a:r>
              <a:rPr lang="en-US" sz="1600" b="1" dirty="0"/>
              <a:t>Annual rate of change</a:t>
            </a:r>
            <a:endParaRPr lang="en-US" sz="1600" dirty="0"/>
          </a:p>
        </p:txBody>
      </p:sp>
      <p:sp>
        <p:nvSpPr>
          <p:cNvPr id="9" name="TextBox 8"/>
          <p:cNvSpPr txBox="1"/>
          <p:nvPr/>
        </p:nvSpPr>
        <p:spPr>
          <a:xfrm>
            <a:off x="5219271" y="6181566"/>
            <a:ext cx="5128054" cy="504702"/>
          </a:xfrm>
          <a:prstGeom prst="rect">
            <a:avLst/>
          </a:prstGeom>
        </p:spPr>
        <p:txBody>
          <a:bodyPr vert="horz" wrap="square" lIns="91440" tIns="45720" rIns="91440" bIns="45720" rtlCol="0" anchor="b">
            <a:normAutofit/>
          </a:bodyPr>
          <a:lstStyle/>
          <a:p>
            <a:pPr>
              <a:spcBef>
                <a:spcPct val="0"/>
              </a:spcBef>
            </a:pPr>
            <a:r>
              <a:rPr lang="en-US" sz="1200" dirty="0">
                <a:latin typeface="Tahoma" pitchFamily="34" charset="0"/>
                <a:ea typeface="+mj-ea"/>
                <a:cs typeface="Tahoma" pitchFamily="34" charset="0"/>
              </a:rPr>
              <a:t>Source: U.S. Bureau of Economic Analysis and Bureau of Labor Statistics</a:t>
            </a:r>
          </a:p>
        </p:txBody>
      </p:sp>
    </p:spTree>
    <p:extLst>
      <p:ext uri="{BB962C8B-B14F-4D97-AF65-F5344CB8AC3E}">
        <p14:creationId xmlns:p14="http://schemas.microsoft.com/office/powerpoint/2010/main" val="16178998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Real </a:t>
            </a:r>
            <a:r>
              <a:rPr lang="en-US" sz="3200" dirty="0"/>
              <a:t>GDP Growth Below Historical Levels</a:t>
            </a:r>
          </a:p>
        </p:txBody>
      </p:sp>
      <p:sp>
        <p:nvSpPr>
          <p:cNvPr id="8" name="Text Box 4"/>
          <p:cNvSpPr txBox="1">
            <a:spLocks noChangeArrowheads="1"/>
          </p:cNvSpPr>
          <p:nvPr/>
        </p:nvSpPr>
        <p:spPr bwMode="auto">
          <a:xfrm>
            <a:off x="1681779" y="1352107"/>
            <a:ext cx="4800600"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10-year compound annual rate of change</a:t>
            </a:r>
          </a:p>
        </p:txBody>
      </p:sp>
      <p:sp>
        <p:nvSpPr>
          <p:cNvPr id="11" name="TextBox 10"/>
          <p:cNvSpPr txBox="1"/>
          <p:nvPr/>
        </p:nvSpPr>
        <p:spPr>
          <a:xfrm>
            <a:off x="5219271" y="6181566"/>
            <a:ext cx="5128054" cy="504702"/>
          </a:xfrm>
          <a:prstGeom prst="rect">
            <a:avLst/>
          </a:prstGeom>
        </p:spPr>
        <p:txBody>
          <a:bodyPr vert="horz" wrap="square" lIns="91440" tIns="45720" rIns="91440" bIns="45720" rtlCol="0" anchor="b">
            <a:normAutofit/>
          </a:bodyPr>
          <a:lstStyle/>
          <a:p>
            <a:pPr>
              <a:spcBef>
                <a:spcPct val="0"/>
              </a:spcBef>
            </a:pPr>
            <a:r>
              <a:rPr lang="en-US" sz="1200" dirty="0">
                <a:latin typeface="Tahoma" pitchFamily="34" charset="0"/>
                <a:ea typeface="+mj-ea"/>
                <a:cs typeface="Tahoma" pitchFamily="34" charset="0"/>
              </a:rPr>
              <a:t>Source: U.S. Bureau of Economic Analysis and Bureau of Labor Statistics</a:t>
            </a:r>
          </a:p>
        </p:txBody>
      </p:sp>
      <p:sp>
        <p:nvSpPr>
          <p:cNvPr id="9" name="TextBox 1"/>
          <p:cNvSpPr txBox="1"/>
          <p:nvPr/>
        </p:nvSpPr>
        <p:spPr>
          <a:xfrm>
            <a:off x="8575161" y="2781678"/>
            <a:ext cx="3220599" cy="484052"/>
          </a:xfrm>
          <a:prstGeom prst="rect">
            <a:avLst/>
          </a:prstGeom>
          <a:solidFill>
            <a:schemeClr val="bg1">
              <a:alpha val="66000"/>
            </a:schemeClr>
          </a:solidFill>
          <a:ln>
            <a:noFill/>
          </a:ln>
        </p:spPr>
        <p:txBody>
          <a:bodyPr vert="horz" wrap="square" lIns="91440" tIns="45720" rIns="91440" bIns="4572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a:solidFill>
                  <a:srgbClr val="002060"/>
                </a:solidFill>
                <a:latin typeface="Tahoma" pitchFamily="34" charset="0"/>
                <a:cs typeface="Tahoma" pitchFamily="34" charset="0"/>
              </a:rPr>
              <a:t>Projected</a:t>
            </a:r>
            <a:r>
              <a:rPr lang="en-US" sz="1400" dirty="0">
                <a:solidFill>
                  <a:srgbClr val="002060"/>
                </a:solidFill>
                <a:latin typeface="Tahoma" pitchFamily="34" charset="0"/>
                <a:cs typeface="Tahoma" pitchFamily="34" charset="0"/>
              </a:rPr>
              <a:t> </a:t>
            </a:r>
            <a:r>
              <a:rPr lang="en-US" sz="1400" dirty="0" smtClean="0">
                <a:solidFill>
                  <a:srgbClr val="002060"/>
                </a:solidFill>
                <a:latin typeface="Tahoma" pitchFamily="34" charset="0"/>
                <a:cs typeface="Tahoma" pitchFamily="34" charset="0"/>
              </a:rPr>
              <a:t>2.0% over 2016-26</a:t>
            </a:r>
            <a:endParaRPr lang="en-US" sz="1400" dirty="0">
              <a:solidFill>
                <a:srgbClr val="002060"/>
              </a:solidFill>
              <a:latin typeface="Tahoma" pitchFamily="34" charset="0"/>
              <a:cs typeface="Tahoma" pitchFamily="34" charset="0"/>
            </a:endParaRPr>
          </a:p>
        </p:txBody>
      </p:sp>
      <p:cxnSp>
        <p:nvCxnSpPr>
          <p:cNvPr id="10" name="Straight Arrow Connector 9"/>
          <p:cNvCxnSpPr/>
          <p:nvPr/>
        </p:nvCxnSpPr>
        <p:spPr>
          <a:xfrm>
            <a:off x="8893668" y="3265730"/>
            <a:ext cx="12985" cy="564952"/>
          </a:xfrm>
          <a:prstGeom prst="straightConnector1">
            <a:avLst/>
          </a:prstGeom>
          <a:ln>
            <a:headEnd type="none" w="lg" len="lg"/>
            <a:tailEnd type="stealth" w="lg" len="lg"/>
          </a:ln>
        </p:spPr>
        <p:style>
          <a:lnRef idx="1">
            <a:schemeClr val="dk1"/>
          </a:lnRef>
          <a:fillRef idx="0">
            <a:schemeClr val="dk1"/>
          </a:fillRef>
          <a:effectRef idx="0">
            <a:schemeClr val="dk1"/>
          </a:effectRef>
          <a:fontRef idx="minor">
            <a:schemeClr val="tx1"/>
          </a:fontRef>
        </p:style>
      </p:cxnSp>
      <p:graphicFrame>
        <p:nvGraphicFramePr>
          <p:cNvPr id="12" name="Chart 11"/>
          <p:cNvGraphicFramePr/>
          <p:nvPr>
            <p:extLst>
              <p:ext uri="{D42A27DB-BD31-4B8C-83A1-F6EECF244321}">
                <p14:modId xmlns:p14="http://schemas.microsoft.com/office/powerpoint/2010/main" val="4130001630"/>
              </p:ext>
            </p:extLst>
          </p:nvPr>
        </p:nvGraphicFramePr>
        <p:xfrm>
          <a:off x="1681779" y="1857184"/>
          <a:ext cx="8656320" cy="38193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1159728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266700" y="129489"/>
            <a:ext cx="11493500" cy="889686"/>
          </a:xfrm>
        </p:spPr>
        <p:txBody>
          <a:bodyPr anchor="ctr" anchorCtr="0"/>
          <a:lstStyle/>
          <a:p>
            <a:pPr eaLnBrk="1" hangingPunct="1">
              <a:lnSpc>
                <a:spcPts val="4000"/>
              </a:lnSpc>
            </a:pPr>
            <a:r>
              <a:rPr lang="en-US" sz="3200" dirty="0" smtClean="0"/>
              <a:t>Full Employment Assumes Only Frictional Unemployment</a:t>
            </a:r>
          </a:p>
        </p:txBody>
      </p:sp>
      <p:graphicFrame>
        <p:nvGraphicFramePr>
          <p:cNvPr id="6" name="Chart Placeholder 5"/>
          <p:cNvGraphicFramePr>
            <a:graphicFrameLocks noGrp="1"/>
          </p:cNvGraphicFramePr>
          <p:nvPr>
            <p:ph type="chart" idx="1"/>
            <p:extLst>
              <p:ext uri="{D42A27DB-BD31-4B8C-83A1-F6EECF244321}">
                <p14:modId xmlns:p14="http://schemas.microsoft.com/office/powerpoint/2010/main" val="1711039881"/>
              </p:ext>
            </p:extLst>
          </p:nvPr>
        </p:nvGraphicFramePr>
        <p:xfrm>
          <a:off x="654050" y="2048169"/>
          <a:ext cx="10718800" cy="382905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p:cNvSpPr txBox="1">
            <a:spLocks/>
          </p:cNvSpPr>
          <p:nvPr/>
        </p:nvSpPr>
        <p:spPr bwMode="auto">
          <a:xfrm>
            <a:off x="1358900" y="1800813"/>
            <a:ext cx="2690813" cy="2473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b="1" kern="1200">
                <a:solidFill>
                  <a:srgbClr val="192168"/>
                </a:solidFill>
                <a:latin typeface="Calibri" panose="020F0502020204030204" pitchFamily="34" charset="0"/>
                <a:ea typeface="+mj-ea"/>
                <a:cs typeface="Calibri" panose="020F0502020204030204" pitchFamily="34" charset="0"/>
              </a:defRPr>
            </a:lvl1pPr>
            <a:lvl2pPr algn="ctr" rtl="0" eaLnBrk="0" fontAlgn="base" hangingPunct="0">
              <a:spcBef>
                <a:spcPct val="0"/>
              </a:spcBef>
              <a:spcAft>
                <a:spcPct val="0"/>
              </a:spcAft>
              <a:defRPr sz="4400" b="1">
                <a:solidFill>
                  <a:srgbClr val="192168"/>
                </a:solidFill>
                <a:latin typeface="Tahoma" pitchFamily="34" charset="0"/>
                <a:cs typeface="Tahoma" pitchFamily="34" charset="0"/>
              </a:defRPr>
            </a:lvl2pPr>
            <a:lvl3pPr algn="ctr" rtl="0" eaLnBrk="0" fontAlgn="base" hangingPunct="0">
              <a:spcBef>
                <a:spcPct val="0"/>
              </a:spcBef>
              <a:spcAft>
                <a:spcPct val="0"/>
              </a:spcAft>
              <a:defRPr sz="4400" b="1">
                <a:solidFill>
                  <a:srgbClr val="192168"/>
                </a:solidFill>
                <a:latin typeface="Tahoma" pitchFamily="34" charset="0"/>
                <a:cs typeface="Tahoma" pitchFamily="34" charset="0"/>
              </a:defRPr>
            </a:lvl3pPr>
            <a:lvl4pPr algn="ctr" rtl="0" eaLnBrk="0" fontAlgn="base" hangingPunct="0">
              <a:spcBef>
                <a:spcPct val="0"/>
              </a:spcBef>
              <a:spcAft>
                <a:spcPct val="0"/>
              </a:spcAft>
              <a:defRPr sz="4400" b="1">
                <a:solidFill>
                  <a:srgbClr val="192168"/>
                </a:solidFill>
                <a:latin typeface="Tahoma" pitchFamily="34" charset="0"/>
                <a:cs typeface="Tahoma" pitchFamily="34" charset="0"/>
              </a:defRPr>
            </a:lvl4pPr>
            <a:lvl5pPr algn="ctr" rtl="0" eaLnBrk="0" fontAlgn="base" hangingPunct="0">
              <a:spcBef>
                <a:spcPct val="0"/>
              </a:spcBef>
              <a:spcAft>
                <a:spcPct val="0"/>
              </a:spcAft>
              <a:defRPr sz="4400" b="1">
                <a:solidFill>
                  <a:srgbClr val="192168"/>
                </a:solidFill>
                <a:latin typeface="Tahoma" pitchFamily="34" charset="0"/>
                <a:cs typeface="Tahoma" pitchFamily="34" charset="0"/>
              </a:defRPr>
            </a:lvl5pPr>
            <a:lvl6pPr marL="457200" algn="ctr" rtl="0" fontAlgn="base">
              <a:spcBef>
                <a:spcPct val="0"/>
              </a:spcBef>
              <a:spcAft>
                <a:spcPct val="0"/>
              </a:spcAft>
              <a:defRPr sz="4400" b="1">
                <a:solidFill>
                  <a:schemeClr val="bg1"/>
                </a:solidFill>
                <a:latin typeface="Tahoma" pitchFamily="34" charset="0"/>
                <a:cs typeface="Tahoma" pitchFamily="34" charset="0"/>
              </a:defRPr>
            </a:lvl6pPr>
            <a:lvl7pPr marL="914400" algn="ctr" rtl="0" fontAlgn="base">
              <a:spcBef>
                <a:spcPct val="0"/>
              </a:spcBef>
              <a:spcAft>
                <a:spcPct val="0"/>
              </a:spcAft>
              <a:defRPr sz="4400" b="1">
                <a:solidFill>
                  <a:schemeClr val="bg1"/>
                </a:solidFill>
                <a:latin typeface="Tahoma" pitchFamily="34" charset="0"/>
                <a:cs typeface="Tahoma" pitchFamily="34" charset="0"/>
              </a:defRPr>
            </a:lvl7pPr>
            <a:lvl8pPr marL="1371600" algn="ctr" rtl="0" fontAlgn="base">
              <a:spcBef>
                <a:spcPct val="0"/>
              </a:spcBef>
              <a:spcAft>
                <a:spcPct val="0"/>
              </a:spcAft>
              <a:defRPr sz="4400" b="1">
                <a:solidFill>
                  <a:schemeClr val="bg1"/>
                </a:solidFill>
                <a:latin typeface="Tahoma" pitchFamily="34" charset="0"/>
                <a:cs typeface="Tahoma" pitchFamily="34" charset="0"/>
              </a:defRPr>
            </a:lvl8pPr>
            <a:lvl9pPr marL="1828800" algn="ctr" rtl="0" fontAlgn="base">
              <a:spcBef>
                <a:spcPct val="0"/>
              </a:spcBef>
              <a:spcAft>
                <a:spcPct val="0"/>
              </a:spcAft>
              <a:defRPr sz="4400" b="1">
                <a:solidFill>
                  <a:schemeClr val="bg1"/>
                </a:solidFill>
                <a:latin typeface="Tahoma" pitchFamily="34" charset="0"/>
                <a:cs typeface="Tahoma" pitchFamily="34" charset="0"/>
              </a:defRPr>
            </a:lvl9pPr>
          </a:lstStyle>
          <a:p>
            <a:pPr algn="l"/>
            <a:r>
              <a:rPr lang="en-US" sz="1400" dirty="0" smtClean="0"/>
              <a:t>Unemployment rate</a:t>
            </a:r>
            <a:endParaRPr lang="en-US" sz="1400" dirty="0"/>
          </a:p>
        </p:txBody>
      </p:sp>
      <p:sp>
        <p:nvSpPr>
          <p:cNvPr id="5" name="Rectangle 4"/>
          <p:cNvSpPr/>
          <p:nvPr/>
        </p:nvSpPr>
        <p:spPr>
          <a:xfrm>
            <a:off x="6807887" y="1767058"/>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8" name="TextBox 7"/>
          <p:cNvSpPr txBox="1"/>
          <p:nvPr/>
        </p:nvSpPr>
        <p:spPr>
          <a:xfrm>
            <a:off x="6956168" y="1681591"/>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grpSp>
        <p:nvGrpSpPr>
          <p:cNvPr id="9" name="Group 8"/>
          <p:cNvGrpSpPr/>
          <p:nvPr/>
        </p:nvGrpSpPr>
        <p:grpSpPr>
          <a:xfrm>
            <a:off x="8240470" y="2580952"/>
            <a:ext cx="2184056" cy="2654300"/>
            <a:chOff x="7364627" y="2273300"/>
            <a:chExt cx="2184056" cy="3289300"/>
          </a:xfrm>
        </p:grpSpPr>
        <p:cxnSp>
          <p:nvCxnSpPr>
            <p:cNvPr id="10" name="Straight Connector 9"/>
            <p:cNvCxnSpPr/>
            <p:nvPr/>
          </p:nvCxnSpPr>
          <p:spPr>
            <a:xfrm>
              <a:off x="8226168" y="2273300"/>
              <a:ext cx="0" cy="32893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2" name="TextBox 11"/>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3" name="Straight Arrow Connector 12"/>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714744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type="title"/>
          </p:nvPr>
        </p:nvSpPr>
        <p:spPr/>
        <p:txBody>
          <a:bodyPr anchor="ctr" anchorCtr="0"/>
          <a:lstStyle/>
          <a:p>
            <a:pPr eaLnBrk="1" hangingPunct="1"/>
            <a:r>
              <a:rPr lang="en-US" sz="3600" dirty="0"/>
              <a:t>Inflation N</a:t>
            </a:r>
            <a:r>
              <a:rPr lang="en-US" sz="3600" dirty="0" smtClean="0"/>
              <a:t>ear Rates </a:t>
            </a:r>
            <a:r>
              <a:rPr lang="en-US" sz="3600" dirty="0"/>
              <a:t>of </a:t>
            </a:r>
            <a:r>
              <a:rPr lang="en-US" sz="3600" dirty="0" smtClean="0"/>
              <a:t>Latest Decades</a:t>
            </a:r>
          </a:p>
        </p:txBody>
      </p:sp>
      <p:graphicFrame>
        <p:nvGraphicFramePr>
          <p:cNvPr id="8" name="Object 2"/>
          <p:cNvGraphicFramePr>
            <a:graphicFrameLocks noGrp="1" noChangeAspect="1"/>
          </p:cNvGraphicFramePr>
          <p:nvPr>
            <p:ph type="chart" idx="1"/>
            <p:extLst>
              <p:ext uri="{D42A27DB-BD31-4B8C-83A1-F6EECF244321}">
                <p14:modId xmlns:p14="http://schemas.microsoft.com/office/powerpoint/2010/main" val="967617329"/>
              </p:ext>
            </p:extLst>
          </p:nvPr>
        </p:nvGraphicFramePr>
        <p:xfrm>
          <a:off x="1511281" y="2476500"/>
          <a:ext cx="8997315" cy="3199965"/>
        </p:xfrm>
        <a:graphic>
          <a:graphicData uri="http://schemas.openxmlformats.org/drawingml/2006/chart">
            <c:chart xmlns:c="http://schemas.openxmlformats.org/drawingml/2006/chart" xmlns:r="http://schemas.openxmlformats.org/officeDocument/2006/relationships" r:id="rId3"/>
          </a:graphicData>
        </a:graphic>
      </p:graphicFrame>
      <p:sp>
        <p:nvSpPr>
          <p:cNvPr id="18438" name="Text Box 5"/>
          <p:cNvSpPr txBox="1">
            <a:spLocks noChangeArrowheads="1"/>
          </p:cNvSpPr>
          <p:nvPr/>
        </p:nvSpPr>
        <p:spPr bwMode="auto">
          <a:xfrm>
            <a:off x="1651749" y="1968807"/>
            <a:ext cx="3567522"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GDP Price </a:t>
            </a:r>
            <a:r>
              <a:rPr lang="en-US" sz="1600" b="1" dirty="0" smtClean="0"/>
              <a:t>Index Annual </a:t>
            </a:r>
            <a:r>
              <a:rPr lang="en-US" sz="1600" b="1" dirty="0"/>
              <a:t>rate of </a:t>
            </a:r>
            <a:r>
              <a:rPr lang="en-US" sz="1600" b="1" dirty="0" smtClean="0"/>
              <a:t>change</a:t>
            </a:r>
            <a:endParaRPr lang="en-US" sz="1600" b="1" dirty="0"/>
          </a:p>
        </p:txBody>
      </p:sp>
      <p:sp>
        <p:nvSpPr>
          <p:cNvPr id="7" name="TextBox 6"/>
          <p:cNvSpPr txBox="1"/>
          <p:nvPr/>
        </p:nvSpPr>
        <p:spPr>
          <a:xfrm>
            <a:off x="2370161" y="6353298"/>
            <a:ext cx="5066866" cy="504702"/>
          </a:xfrm>
          <a:prstGeom prst="rect">
            <a:avLst/>
          </a:prstGeom>
        </p:spPr>
        <p:txBody>
          <a:bodyPr vert="horz" wrap="square" lIns="91440" tIns="45720" rIns="91440" bIns="45720" rtlCol="0" anchor="b">
            <a:normAutofit fontScale="85000" lnSpcReduction="20000"/>
          </a:bodyPr>
          <a:lstStyle/>
          <a:p>
            <a:pPr algn="ctr">
              <a:spcBef>
                <a:spcPct val="0"/>
              </a:spcBef>
            </a:pPr>
            <a:endParaRPr lang="en-US" sz="3600" dirty="0">
              <a:latin typeface="Tahoma" pitchFamily="34" charset="0"/>
              <a:ea typeface="+mj-ea"/>
              <a:cs typeface="Tahoma" pitchFamily="34" charset="0"/>
            </a:endParaRPr>
          </a:p>
        </p:txBody>
      </p:sp>
      <p:sp>
        <p:nvSpPr>
          <p:cNvPr id="10" name="TextBox 9"/>
          <p:cNvSpPr txBox="1"/>
          <p:nvPr/>
        </p:nvSpPr>
        <p:spPr>
          <a:xfrm>
            <a:off x="5219271" y="6181566"/>
            <a:ext cx="5128054" cy="504702"/>
          </a:xfrm>
          <a:prstGeom prst="rect">
            <a:avLst/>
          </a:prstGeom>
        </p:spPr>
        <p:txBody>
          <a:bodyPr vert="horz" wrap="square" lIns="91440" tIns="45720" rIns="91440" bIns="45720" rtlCol="0" anchor="b">
            <a:normAutofit/>
          </a:bodyPr>
          <a:lstStyle/>
          <a:p>
            <a:pPr>
              <a:spcBef>
                <a:spcPct val="0"/>
              </a:spcBef>
            </a:pPr>
            <a:r>
              <a:rPr lang="en-US" sz="1200" dirty="0">
                <a:latin typeface="Tahoma" pitchFamily="34" charset="0"/>
                <a:ea typeface="+mj-ea"/>
                <a:cs typeface="Tahoma" pitchFamily="34" charset="0"/>
              </a:rPr>
              <a:t>Source: U.S. Bureau of Economic Analysis and Bureau of Labor Statistics</a:t>
            </a:r>
          </a:p>
        </p:txBody>
      </p:sp>
    </p:spTree>
    <p:extLst>
      <p:ext uri="{BB962C8B-B14F-4D97-AF65-F5344CB8AC3E}">
        <p14:creationId xmlns:p14="http://schemas.microsoft.com/office/powerpoint/2010/main" val="4129917896"/>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type="title"/>
          </p:nvPr>
        </p:nvSpPr>
        <p:spPr/>
        <p:txBody>
          <a:bodyPr anchor="ctr" anchorCtr="0"/>
          <a:lstStyle/>
          <a:p>
            <a:pPr eaLnBrk="1" hangingPunct="1"/>
            <a:r>
              <a:rPr lang="en-US" sz="3600" dirty="0" smtClean="0"/>
              <a:t>Moderate Productivity Growth</a:t>
            </a:r>
          </a:p>
        </p:txBody>
      </p:sp>
      <p:graphicFrame>
        <p:nvGraphicFramePr>
          <p:cNvPr id="8" name="Object 2"/>
          <p:cNvGraphicFramePr>
            <a:graphicFrameLocks noGrp="1" noChangeAspect="1"/>
          </p:cNvGraphicFramePr>
          <p:nvPr>
            <p:ph type="chart" idx="1"/>
            <p:extLst>
              <p:ext uri="{D42A27DB-BD31-4B8C-83A1-F6EECF244321}">
                <p14:modId xmlns:p14="http://schemas.microsoft.com/office/powerpoint/2010/main" val="957249910"/>
              </p:ext>
            </p:extLst>
          </p:nvPr>
        </p:nvGraphicFramePr>
        <p:xfrm>
          <a:off x="1389361" y="3022600"/>
          <a:ext cx="9241155" cy="2623244"/>
        </p:xfrm>
        <a:graphic>
          <a:graphicData uri="http://schemas.openxmlformats.org/drawingml/2006/chart">
            <c:chart xmlns:c="http://schemas.openxmlformats.org/drawingml/2006/chart" xmlns:r="http://schemas.openxmlformats.org/officeDocument/2006/relationships" r:id="rId3"/>
          </a:graphicData>
        </a:graphic>
      </p:graphicFrame>
      <p:sp>
        <p:nvSpPr>
          <p:cNvPr id="19462" name="Text Box 5"/>
          <p:cNvSpPr txBox="1">
            <a:spLocks noChangeArrowheads="1"/>
          </p:cNvSpPr>
          <p:nvPr/>
        </p:nvSpPr>
        <p:spPr bwMode="auto">
          <a:xfrm>
            <a:off x="1389361" y="2208576"/>
            <a:ext cx="5947610"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Annual rate of change </a:t>
            </a:r>
            <a:r>
              <a:rPr lang="en-US" sz="1600" b="1" dirty="0" smtClean="0"/>
              <a:t>in private </a:t>
            </a:r>
            <a:r>
              <a:rPr lang="en-US" sz="1600" b="1" dirty="0"/>
              <a:t>nonfarm business output per hour</a:t>
            </a:r>
          </a:p>
        </p:txBody>
      </p:sp>
      <p:sp>
        <p:nvSpPr>
          <p:cNvPr id="9" name="TextBox 8"/>
          <p:cNvSpPr txBox="1"/>
          <p:nvPr/>
        </p:nvSpPr>
        <p:spPr>
          <a:xfrm>
            <a:off x="5219271" y="6181566"/>
            <a:ext cx="5128054" cy="504702"/>
          </a:xfrm>
          <a:prstGeom prst="rect">
            <a:avLst/>
          </a:prstGeom>
        </p:spPr>
        <p:txBody>
          <a:bodyPr vert="horz" wrap="square" lIns="91440" tIns="45720" rIns="91440" bIns="45720" rtlCol="0" anchor="b">
            <a:normAutofit/>
          </a:bodyPr>
          <a:lstStyle/>
          <a:p>
            <a:pPr>
              <a:spcBef>
                <a:spcPct val="0"/>
              </a:spcBef>
            </a:pPr>
            <a:r>
              <a:rPr lang="en-US" sz="1200" dirty="0">
                <a:latin typeface="Tahoma" pitchFamily="34" charset="0"/>
                <a:ea typeface="+mj-ea"/>
                <a:cs typeface="Tahoma" pitchFamily="34" charset="0"/>
              </a:rPr>
              <a:t>Source: U.S. Bureau of Economic Analysis and Bureau of Labor Statistics</a:t>
            </a:r>
          </a:p>
        </p:txBody>
      </p:sp>
    </p:spTree>
    <p:extLst>
      <p:ext uri="{BB962C8B-B14F-4D97-AF65-F5344CB8AC3E}">
        <p14:creationId xmlns:p14="http://schemas.microsoft.com/office/powerpoint/2010/main" val="270901663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Housing Starts Return to Historical Levels</a:t>
            </a:r>
            <a:endParaRPr lang="en-US" sz="3200" dirty="0"/>
          </a:p>
        </p:txBody>
      </p:sp>
      <p:sp>
        <p:nvSpPr>
          <p:cNvPr id="6" name="TextBox 1"/>
          <p:cNvSpPr txBox="1"/>
          <p:nvPr/>
        </p:nvSpPr>
        <p:spPr>
          <a:xfrm>
            <a:off x="2171700" y="1675369"/>
            <a:ext cx="1742303" cy="25271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a:t>Thousands of units</a:t>
            </a:r>
          </a:p>
        </p:txBody>
      </p:sp>
      <p:graphicFrame>
        <p:nvGraphicFramePr>
          <p:cNvPr id="8" name="Chart Placeholder 5"/>
          <p:cNvGraphicFramePr>
            <a:graphicFrameLocks/>
          </p:cNvGraphicFramePr>
          <p:nvPr>
            <p:extLst>
              <p:ext uri="{D42A27DB-BD31-4B8C-83A1-F6EECF244321}">
                <p14:modId xmlns:p14="http://schemas.microsoft.com/office/powerpoint/2010/main" val="286665053"/>
              </p:ext>
            </p:extLst>
          </p:nvPr>
        </p:nvGraphicFramePr>
        <p:xfrm>
          <a:off x="1009934" y="2124331"/>
          <a:ext cx="9935570" cy="365299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2370162" y="6353298"/>
            <a:ext cx="3954439" cy="504702"/>
          </a:xfrm>
          <a:prstGeom prst="rect">
            <a:avLst/>
          </a:prstGeom>
        </p:spPr>
        <p:txBody>
          <a:bodyPr vert="horz" wrap="square" lIns="91440" tIns="45720" rIns="91440" bIns="45720" rtlCol="0" anchor="b">
            <a:normAutofit/>
          </a:bodyPr>
          <a:lstStyle/>
          <a:p>
            <a:pPr algn="ctr">
              <a:spcBef>
                <a:spcPct val="0"/>
              </a:spcBef>
            </a:pPr>
            <a:endParaRPr lang="en-US" sz="1400" dirty="0">
              <a:latin typeface="Tahoma" pitchFamily="34" charset="0"/>
              <a:ea typeface="+mj-ea"/>
              <a:cs typeface="Tahoma" pitchFamily="34" charset="0"/>
            </a:endParaRPr>
          </a:p>
        </p:txBody>
      </p:sp>
      <p:sp>
        <p:nvSpPr>
          <p:cNvPr id="7" name="Rectangle 6"/>
          <p:cNvSpPr/>
          <p:nvPr/>
        </p:nvSpPr>
        <p:spPr>
          <a:xfrm>
            <a:off x="6807887" y="1767058"/>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0" name="TextBox 9"/>
          <p:cNvSpPr txBox="1"/>
          <p:nvPr/>
        </p:nvSpPr>
        <p:spPr>
          <a:xfrm>
            <a:off x="6956168" y="1681591"/>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sp>
        <p:nvSpPr>
          <p:cNvPr id="12" name="TextBox 11"/>
          <p:cNvSpPr txBox="1"/>
          <p:nvPr/>
        </p:nvSpPr>
        <p:spPr>
          <a:xfrm>
            <a:off x="6179408" y="6176920"/>
            <a:ext cx="4870622" cy="504702"/>
          </a:xfrm>
          <a:prstGeom prst="rect">
            <a:avLst/>
          </a:prstGeom>
        </p:spPr>
        <p:txBody>
          <a:bodyPr vert="horz" wrap="square" lIns="91440" tIns="45720" rIns="91440" bIns="45720" rtlCol="0" anchor="b">
            <a:normAutofit/>
          </a:bodyPr>
          <a:lstStyle/>
          <a:p>
            <a:pPr>
              <a:spcBef>
                <a:spcPct val="0"/>
              </a:spcBef>
            </a:pPr>
            <a:endParaRPr lang="en-US" sz="1200" dirty="0">
              <a:latin typeface="Tahoma" pitchFamily="34" charset="0"/>
              <a:ea typeface="+mj-ea"/>
              <a:cs typeface="Tahoma" pitchFamily="34" charset="0"/>
            </a:endParaRPr>
          </a:p>
          <a:p>
            <a:pPr>
              <a:spcBef>
                <a:spcPct val="0"/>
              </a:spcBef>
            </a:pPr>
            <a:r>
              <a:rPr lang="en-US" sz="1200" dirty="0">
                <a:latin typeface="Tahoma" pitchFamily="34" charset="0"/>
                <a:ea typeface="+mj-ea"/>
                <a:cs typeface="Tahoma" pitchFamily="34" charset="0"/>
              </a:rPr>
              <a:t>Source: U.S. Census Bureau and Bureau of Labor Statistics</a:t>
            </a:r>
          </a:p>
        </p:txBody>
      </p:sp>
      <p:grpSp>
        <p:nvGrpSpPr>
          <p:cNvPr id="21" name="Group 20"/>
          <p:cNvGrpSpPr/>
          <p:nvPr/>
        </p:nvGrpSpPr>
        <p:grpSpPr>
          <a:xfrm>
            <a:off x="8065968" y="2513563"/>
            <a:ext cx="2184056" cy="2654300"/>
            <a:chOff x="7364627" y="2273300"/>
            <a:chExt cx="2184056" cy="3289300"/>
          </a:xfrm>
        </p:grpSpPr>
        <p:cxnSp>
          <p:nvCxnSpPr>
            <p:cNvPr id="4" name="Straight Connector 3"/>
            <p:cNvCxnSpPr/>
            <p:nvPr/>
          </p:nvCxnSpPr>
          <p:spPr>
            <a:xfrm>
              <a:off x="8226168" y="2273300"/>
              <a:ext cx="0" cy="32893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3" name="TextBox 12"/>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5" name="Straight Arrow Connector 14"/>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4791802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2284021" y="144162"/>
            <a:ext cx="7926779" cy="1484416"/>
          </a:xfrm>
        </p:spPr>
        <p:txBody>
          <a:bodyPr anchor="ctr" anchorCtr="0"/>
          <a:lstStyle/>
          <a:p>
            <a:pPr eaLnBrk="1" hangingPunct="1"/>
            <a:r>
              <a:rPr lang="en-US" dirty="0" smtClean="0"/>
              <a:t>Employment Outlook: 2016-26</a:t>
            </a:r>
          </a:p>
        </p:txBody>
      </p:sp>
      <p:sp>
        <p:nvSpPr>
          <p:cNvPr id="48132" name="Rectangle 3"/>
          <p:cNvSpPr>
            <a:spLocks noGrp="1" noChangeArrowheads="1"/>
          </p:cNvSpPr>
          <p:nvPr>
            <p:ph idx="1"/>
          </p:nvPr>
        </p:nvSpPr>
        <p:spPr>
          <a:xfrm>
            <a:off x="2286000" y="2675239"/>
            <a:ext cx="7924800" cy="1118285"/>
          </a:xfrm>
        </p:spPr>
        <p:txBody>
          <a:bodyPr anchor="ctr"/>
          <a:lstStyle/>
          <a:p>
            <a:pPr algn="ctr" eaLnBrk="1" hangingPunct="1">
              <a:buFont typeface="Wingdings" pitchFamily="2" charset="2"/>
              <a:buNone/>
            </a:pPr>
            <a:r>
              <a:rPr lang="en-US" sz="4000" dirty="0"/>
              <a:t>Industry Employment</a:t>
            </a:r>
          </a:p>
        </p:txBody>
      </p:sp>
    </p:spTree>
    <p:extLst>
      <p:ext uri="{BB962C8B-B14F-4D97-AF65-F5344CB8AC3E}">
        <p14:creationId xmlns:p14="http://schemas.microsoft.com/office/powerpoint/2010/main" val="305359752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noFill/>
        </p:spPr>
        <p:txBody>
          <a:bodyPr anchor="ctr"/>
          <a:lstStyle/>
          <a:p>
            <a:pPr eaLnBrk="1" hangingPunct="1"/>
            <a:r>
              <a:rPr lang="en-US" sz="3200" dirty="0"/>
              <a:t>Almost All Industries Have Projected Real Output Growth</a:t>
            </a:r>
          </a:p>
        </p:txBody>
      </p:sp>
      <p:sp>
        <p:nvSpPr>
          <p:cNvPr id="10" name="Straight Connector 9"/>
          <p:cNvSpPr/>
          <p:nvPr/>
        </p:nvSpPr>
        <p:spPr>
          <a:xfrm>
            <a:off x="6512851" y="1496794"/>
            <a:ext cx="0" cy="4366024"/>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graphicFrame>
        <p:nvGraphicFramePr>
          <p:cNvPr id="12" name="Object 2"/>
          <p:cNvGraphicFramePr>
            <a:graphicFrameLocks noGrp="1" noChangeAspect="1"/>
          </p:cNvGraphicFramePr>
          <p:nvPr>
            <p:ph type="chart" idx="1"/>
            <p:extLst>
              <p:ext uri="{D42A27DB-BD31-4B8C-83A1-F6EECF244321}">
                <p14:modId xmlns:p14="http://schemas.microsoft.com/office/powerpoint/2010/main" val="104865902"/>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23557" name="Text Box 4"/>
          <p:cNvSpPr txBox="1">
            <a:spLocks noChangeArrowheads="1"/>
          </p:cNvSpPr>
          <p:nvPr/>
        </p:nvSpPr>
        <p:spPr bwMode="auto">
          <a:xfrm>
            <a:off x="1563891" y="1261147"/>
            <a:ext cx="4545507"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Annual rate of change, projected </a:t>
            </a:r>
            <a:r>
              <a:rPr lang="en-US" sz="1600" b="1" dirty="0" smtClean="0"/>
              <a:t>2016-26</a:t>
            </a:r>
            <a:endParaRPr lang="en-US" sz="1600" b="1" dirty="0"/>
          </a:p>
        </p:txBody>
      </p:sp>
      <p:grpSp>
        <p:nvGrpSpPr>
          <p:cNvPr id="2" name="Group 5"/>
          <p:cNvGrpSpPr>
            <a:grpSpLocks/>
          </p:cNvGrpSpPr>
          <p:nvPr/>
        </p:nvGrpSpPr>
        <p:grpSpPr bwMode="auto">
          <a:xfrm>
            <a:off x="8803909" y="1894548"/>
            <a:ext cx="2214512" cy="612775"/>
            <a:chOff x="3697" y="3071"/>
            <a:chExt cx="1631" cy="386"/>
          </a:xfrm>
        </p:grpSpPr>
        <p:sp>
          <p:nvSpPr>
            <p:cNvPr id="23560" name="AutoShape 6"/>
            <p:cNvSpPr>
              <a:spLocks noChangeArrowheads="1"/>
            </p:cNvSpPr>
            <p:nvPr/>
          </p:nvSpPr>
          <p:spPr bwMode="auto">
            <a:xfrm rot="13500000">
              <a:off x="3709" y="3073"/>
              <a:ext cx="144" cy="168"/>
            </a:xfrm>
            <a:prstGeom prst="diamond">
              <a:avLst/>
            </a:prstGeom>
            <a:solidFill>
              <a:schemeClr val="accent1"/>
            </a:solidFill>
            <a:ln w="3175">
              <a:noFill/>
              <a:miter lim="800000"/>
              <a:headEnd/>
              <a:tailEnd/>
            </a:ln>
          </p:spPr>
          <p:txBody>
            <a:bodyPr vert="eaVert" wrap="none" anchor="ctr"/>
            <a:lstStyle/>
            <a:p>
              <a:pPr algn="ctr" eaLnBrk="0" hangingPunct="0">
                <a:spcBef>
                  <a:spcPct val="20000"/>
                </a:spcBef>
                <a:buClr>
                  <a:srgbClr val="FF0000"/>
                </a:buClr>
              </a:pPr>
              <a:endParaRPr lang="en-US" sz="1400" dirty="0">
                <a:solidFill>
                  <a:schemeClr val="bg1"/>
                </a:solidFill>
              </a:endParaRPr>
            </a:p>
          </p:txBody>
        </p:sp>
        <p:sp>
          <p:nvSpPr>
            <p:cNvPr id="23561" name="AutoShape 7"/>
            <p:cNvSpPr>
              <a:spLocks noChangeArrowheads="1"/>
            </p:cNvSpPr>
            <p:nvPr/>
          </p:nvSpPr>
          <p:spPr bwMode="auto">
            <a:xfrm rot="13500000">
              <a:off x="3711" y="3265"/>
              <a:ext cx="144" cy="168"/>
            </a:xfrm>
            <a:prstGeom prst="diamond">
              <a:avLst/>
            </a:prstGeom>
            <a:solidFill>
              <a:srgbClr val="C00000"/>
            </a:solidFill>
            <a:ln w="3175">
              <a:noFill/>
              <a:miter lim="800000"/>
              <a:headEnd/>
              <a:tailEnd/>
            </a:ln>
          </p:spPr>
          <p:txBody>
            <a:bodyPr wrap="none" anchor="ctr"/>
            <a:lstStyle/>
            <a:p>
              <a:endParaRPr lang="en-US" sz="1400" dirty="0"/>
            </a:p>
          </p:txBody>
        </p:sp>
        <p:sp>
          <p:nvSpPr>
            <p:cNvPr id="23562" name="Text Box 8"/>
            <p:cNvSpPr txBox="1">
              <a:spLocks noChangeArrowheads="1"/>
            </p:cNvSpPr>
            <p:nvPr/>
          </p:nvSpPr>
          <p:spPr bwMode="auto">
            <a:xfrm>
              <a:off x="3840" y="3071"/>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Service providing</a:t>
              </a:r>
            </a:p>
          </p:txBody>
        </p:sp>
        <p:sp>
          <p:nvSpPr>
            <p:cNvPr id="23563" name="Text Box 9"/>
            <p:cNvSpPr txBox="1">
              <a:spLocks noChangeArrowheads="1"/>
            </p:cNvSpPr>
            <p:nvPr/>
          </p:nvSpPr>
          <p:spPr bwMode="auto">
            <a:xfrm>
              <a:off x="3840" y="3263"/>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Goods producing</a:t>
              </a:r>
            </a:p>
          </p:txBody>
        </p:sp>
      </p:grpSp>
      <p:sp>
        <p:nvSpPr>
          <p:cNvPr id="11" name="TextBox 1"/>
          <p:cNvSpPr txBox="1"/>
          <p:nvPr/>
        </p:nvSpPr>
        <p:spPr>
          <a:xfrm>
            <a:off x="7384542" y="5288708"/>
            <a:ext cx="3400597" cy="685715"/>
          </a:xfrm>
          <a:prstGeom prst="rect">
            <a:avLst/>
          </a:prstGeom>
          <a:noFill/>
          <a:ln>
            <a:noFill/>
          </a:ln>
          <a:scene3d>
            <a:camera prst="orthographicFront"/>
            <a:lightRig rig="threePt" dir="t"/>
          </a:scene3d>
          <a:sp3d prstMaterial="matte">
            <a:bevelT/>
          </a:sp3d>
        </p:spPr>
        <p:txBody>
          <a:bodyPr vert="horz" wrap="square" lIns="91440" tIns="45720" rIns="91440" bIns="45720" rtlCol="0" anchor="ctr">
            <a:norm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ct val="0"/>
              </a:spcBef>
            </a:pPr>
            <a:r>
              <a:rPr lang="en-US" sz="1400" dirty="0" smtClean="0">
                <a:latin typeface="Tahoma" pitchFamily="34" charset="0"/>
                <a:ea typeface="+mj-ea"/>
                <a:cs typeface="Tahoma" pitchFamily="34" charset="0"/>
              </a:rPr>
              <a:t>Average annual rate of change= 2.1%</a:t>
            </a:r>
            <a:endParaRPr lang="en-US" sz="1400" dirty="0">
              <a:latin typeface="Tahoma" pitchFamily="34" charset="0"/>
              <a:ea typeface="+mj-ea"/>
              <a:cs typeface="Tahoma" pitchFamily="34" charset="0"/>
            </a:endParaRPr>
          </a:p>
        </p:txBody>
      </p:sp>
      <p:cxnSp>
        <p:nvCxnSpPr>
          <p:cNvPr id="13" name="Straight Arrow Connector 12"/>
          <p:cNvCxnSpPr/>
          <p:nvPr/>
        </p:nvCxnSpPr>
        <p:spPr>
          <a:xfrm flipH="1">
            <a:off x="6620687" y="5631565"/>
            <a:ext cx="8033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205393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Overview</a:t>
            </a:r>
          </a:p>
        </p:txBody>
      </p:sp>
      <p:sp>
        <p:nvSpPr>
          <p:cNvPr id="4" name="Content Placeholder 3"/>
          <p:cNvSpPr>
            <a:spLocks noGrp="1"/>
          </p:cNvSpPr>
          <p:nvPr>
            <p:ph idx="1"/>
          </p:nvPr>
        </p:nvSpPr>
        <p:spPr>
          <a:xfrm>
            <a:off x="2717639" y="2335896"/>
            <a:ext cx="7086118" cy="2282403"/>
          </a:xfrm>
        </p:spPr>
        <p:txBody>
          <a:bodyPr/>
          <a:lstStyle/>
          <a:p>
            <a:pPr>
              <a:spcBef>
                <a:spcPts val="1200"/>
              </a:spcBef>
            </a:pPr>
            <a:r>
              <a:rPr lang="en-US" dirty="0" smtClean="0"/>
              <a:t>Economy today</a:t>
            </a:r>
            <a:endParaRPr lang="en-US" sz="2800" dirty="0"/>
          </a:p>
          <a:p>
            <a:pPr>
              <a:spcBef>
                <a:spcPts val="1200"/>
              </a:spcBef>
            </a:pPr>
            <a:r>
              <a:rPr lang="en-US" dirty="0" smtClean="0"/>
              <a:t>Projections</a:t>
            </a:r>
            <a:endParaRPr lang="en-US" dirty="0"/>
          </a:p>
          <a:p>
            <a:pPr>
              <a:spcBef>
                <a:spcPts val="1200"/>
              </a:spcBef>
            </a:pPr>
            <a:r>
              <a:rPr lang="en-US" dirty="0" smtClean="0"/>
              <a:t>Resources </a:t>
            </a:r>
            <a:r>
              <a:rPr lang="en-US" dirty="0"/>
              <a:t>for additional information</a:t>
            </a:r>
          </a:p>
        </p:txBody>
      </p:sp>
    </p:spTree>
    <p:extLst>
      <p:ext uri="{BB962C8B-B14F-4D97-AF65-F5344CB8AC3E}">
        <p14:creationId xmlns:p14="http://schemas.microsoft.com/office/powerpoint/2010/main" val="42024687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Nonagricultural Wage and Salary Employment</a:t>
            </a:r>
            <a:endParaRPr lang="en-US" dirty="0"/>
          </a:p>
        </p:txBody>
      </p:sp>
      <p:sp>
        <p:nvSpPr>
          <p:cNvPr id="7" name="Text Box 5"/>
          <p:cNvSpPr txBox="1">
            <a:spLocks noChangeArrowheads="1"/>
          </p:cNvSpPr>
          <p:nvPr/>
        </p:nvSpPr>
        <p:spPr bwMode="auto">
          <a:xfrm>
            <a:off x="901302" y="1737231"/>
            <a:ext cx="5008511"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Millions </a:t>
            </a:r>
            <a:r>
              <a:rPr lang="en-US" sz="1600" b="1" dirty="0" smtClean="0"/>
              <a:t>of non agricultural wage and salary  </a:t>
            </a:r>
            <a:r>
              <a:rPr lang="en-US" sz="1600" b="1" dirty="0"/>
              <a:t>jobs</a:t>
            </a:r>
          </a:p>
        </p:txBody>
      </p:sp>
      <p:graphicFrame>
        <p:nvGraphicFramePr>
          <p:cNvPr id="16" name="Chart Placeholder 15"/>
          <p:cNvGraphicFramePr>
            <a:graphicFrameLocks noGrp="1"/>
          </p:cNvGraphicFramePr>
          <p:nvPr>
            <p:ph type="chart" idx="1"/>
            <p:extLst>
              <p:ext uri="{D42A27DB-BD31-4B8C-83A1-F6EECF244321}">
                <p14:modId xmlns:p14="http://schemas.microsoft.com/office/powerpoint/2010/main" val="726364405"/>
              </p:ext>
            </p:extLst>
          </p:nvPr>
        </p:nvGraphicFramePr>
        <p:xfrm>
          <a:off x="873457" y="2161253"/>
          <a:ext cx="9744501" cy="3568035"/>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p:cNvGrpSpPr/>
          <p:nvPr/>
        </p:nvGrpSpPr>
        <p:grpSpPr>
          <a:xfrm>
            <a:off x="6420045" y="2706543"/>
            <a:ext cx="2184056" cy="2592361"/>
            <a:chOff x="7364627" y="2970239"/>
            <a:chExt cx="2184056" cy="2592361"/>
          </a:xfrm>
        </p:grpSpPr>
        <p:cxnSp>
          <p:nvCxnSpPr>
            <p:cNvPr id="9" name="Straight Connector 8"/>
            <p:cNvCxnSpPr/>
            <p:nvPr/>
          </p:nvCxnSpPr>
          <p:spPr>
            <a:xfrm flipH="1">
              <a:off x="8226168" y="2970239"/>
              <a:ext cx="14759" cy="2592361"/>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1" name="TextBox 10"/>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2" name="Straight Arrow Connector 11"/>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5983954" y="1941920"/>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5" name="TextBox 14"/>
          <p:cNvSpPr txBox="1"/>
          <p:nvPr/>
        </p:nvSpPr>
        <p:spPr>
          <a:xfrm>
            <a:off x="6132235" y="1856453"/>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spTree>
    <p:extLst>
      <p:ext uri="{BB962C8B-B14F-4D97-AF65-F5344CB8AC3E}">
        <p14:creationId xmlns:p14="http://schemas.microsoft.com/office/powerpoint/2010/main" val="5907955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type="title"/>
          </p:nvPr>
        </p:nvSpPr>
        <p:spPr>
          <a:noFill/>
        </p:spPr>
        <p:txBody>
          <a:bodyPr anchor="ctr"/>
          <a:lstStyle/>
          <a:p>
            <a:pPr eaLnBrk="1" hangingPunct="1"/>
            <a:r>
              <a:rPr lang="en-US" sz="3200" dirty="0"/>
              <a:t>Service-Providing Industries Have Most Employment</a:t>
            </a:r>
          </a:p>
        </p:txBody>
      </p:sp>
      <p:graphicFrame>
        <p:nvGraphicFramePr>
          <p:cNvPr id="12" name="Object 2"/>
          <p:cNvGraphicFramePr>
            <a:graphicFrameLocks noGrp="1" noChangeAspect="1"/>
          </p:cNvGraphicFramePr>
          <p:nvPr>
            <p:ph type="chart" idx="1"/>
            <p:extLst>
              <p:ext uri="{D42A27DB-BD31-4B8C-83A1-F6EECF244321}">
                <p14:modId xmlns:p14="http://schemas.microsoft.com/office/powerpoint/2010/main" val="3150309558"/>
              </p:ext>
            </p:extLst>
          </p:nvPr>
        </p:nvGraphicFramePr>
        <p:xfrm>
          <a:off x="1234739" y="1894849"/>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24581" name="Text Box 4"/>
          <p:cNvSpPr txBox="1">
            <a:spLocks noChangeArrowheads="1"/>
          </p:cNvSpPr>
          <p:nvPr/>
        </p:nvSpPr>
        <p:spPr bwMode="auto">
          <a:xfrm>
            <a:off x="1234739" y="1458152"/>
            <a:ext cx="3721804" cy="336550"/>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Thousands of wage and salary jobs, </a:t>
            </a:r>
            <a:r>
              <a:rPr lang="en-US" sz="1600" b="1" dirty="0" smtClean="0"/>
              <a:t>2016</a:t>
            </a:r>
            <a:endParaRPr lang="en-US" sz="1600" b="1" dirty="0"/>
          </a:p>
        </p:txBody>
      </p:sp>
      <p:grpSp>
        <p:nvGrpSpPr>
          <p:cNvPr id="2" name="Group 11"/>
          <p:cNvGrpSpPr>
            <a:grpSpLocks/>
          </p:cNvGrpSpPr>
          <p:nvPr/>
        </p:nvGrpSpPr>
        <p:grpSpPr bwMode="auto">
          <a:xfrm>
            <a:off x="8544219" y="3941693"/>
            <a:ext cx="2576513" cy="612775"/>
            <a:chOff x="3705" y="3071"/>
            <a:chExt cx="1623" cy="386"/>
          </a:xfrm>
        </p:grpSpPr>
        <p:sp>
          <p:nvSpPr>
            <p:cNvPr id="24584" name="AutoShape 12"/>
            <p:cNvSpPr>
              <a:spLocks noChangeArrowheads="1"/>
            </p:cNvSpPr>
            <p:nvPr/>
          </p:nvSpPr>
          <p:spPr bwMode="auto">
            <a:xfrm rot="13500000">
              <a:off x="3705" y="3097"/>
              <a:ext cx="146" cy="144"/>
            </a:xfrm>
            <a:prstGeom prst="diamond">
              <a:avLst/>
            </a:prstGeom>
            <a:solidFill>
              <a:schemeClr val="accent1"/>
            </a:solidFill>
            <a:ln w="3175">
              <a:noFill/>
              <a:miter lim="800000"/>
              <a:headEnd/>
              <a:tailEnd/>
            </a:ln>
          </p:spPr>
          <p:txBody>
            <a:bodyPr vert="eaVert" wrap="none" anchor="ctr"/>
            <a:lstStyle/>
            <a:p>
              <a:pPr algn="ctr" eaLnBrk="0" hangingPunct="0">
                <a:spcBef>
                  <a:spcPct val="20000"/>
                </a:spcBef>
                <a:buClr>
                  <a:srgbClr val="FF0000"/>
                </a:buClr>
              </a:pPr>
              <a:endParaRPr lang="en-US" sz="1400" dirty="0">
                <a:solidFill>
                  <a:schemeClr val="bg1"/>
                </a:solidFill>
              </a:endParaRPr>
            </a:p>
          </p:txBody>
        </p:sp>
        <p:sp>
          <p:nvSpPr>
            <p:cNvPr id="24585" name="AutoShape 13"/>
            <p:cNvSpPr>
              <a:spLocks noChangeArrowheads="1"/>
            </p:cNvSpPr>
            <p:nvPr/>
          </p:nvSpPr>
          <p:spPr bwMode="auto">
            <a:xfrm rot="13500000">
              <a:off x="3705" y="3276"/>
              <a:ext cx="144" cy="144"/>
            </a:xfrm>
            <a:prstGeom prst="diamond">
              <a:avLst/>
            </a:prstGeom>
            <a:solidFill>
              <a:srgbClr val="C00000"/>
            </a:solidFill>
            <a:ln w="3175">
              <a:noFill/>
              <a:miter lim="800000"/>
              <a:headEnd/>
              <a:tailEnd/>
            </a:ln>
          </p:spPr>
          <p:txBody>
            <a:bodyPr wrap="none" anchor="ctr"/>
            <a:lstStyle/>
            <a:p>
              <a:endParaRPr lang="en-US" sz="1400" dirty="0"/>
            </a:p>
          </p:txBody>
        </p:sp>
        <p:sp>
          <p:nvSpPr>
            <p:cNvPr id="24586" name="Text Box 14"/>
            <p:cNvSpPr txBox="1">
              <a:spLocks noChangeArrowheads="1"/>
            </p:cNvSpPr>
            <p:nvPr/>
          </p:nvSpPr>
          <p:spPr bwMode="auto">
            <a:xfrm>
              <a:off x="3840" y="3071"/>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Service providing</a:t>
              </a:r>
            </a:p>
          </p:txBody>
        </p:sp>
        <p:sp>
          <p:nvSpPr>
            <p:cNvPr id="24587" name="Text Box 15"/>
            <p:cNvSpPr txBox="1">
              <a:spLocks noChangeArrowheads="1"/>
            </p:cNvSpPr>
            <p:nvPr/>
          </p:nvSpPr>
          <p:spPr bwMode="auto">
            <a:xfrm>
              <a:off x="3840" y="3263"/>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Goods producing</a:t>
              </a:r>
            </a:p>
          </p:txBody>
        </p:sp>
      </p:grpSp>
    </p:spTree>
    <p:extLst>
      <p:ext uri="{BB962C8B-B14F-4D97-AF65-F5344CB8AC3E}">
        <p14:creationId xmlns:p14="http://schemas.microsoft.com/office/powerpoint/2010/main" val="310933976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a:noFill/>
        </p:spPr>
        <p:txBody>
          <a:bodyPr anchor="ctr" anchorCtr="0"/>
          <a:lstStyle/>
          <a:p>
            <a:pPr eaLnBrk="1" hangingPunct="1"/>
            <a:r>
              <a:rPr lang="en-US" sz="2800" dirty="0"/>
              <a:t>Health Care and Social Assistance is the Fastest Growing Industry</a:t>
            </a:r>
          </a:p>
        </p:txBody>
      </p:sp>
      <p:sp>
        <p:nvSpPr>
          <p:cNvPr id="26629" name="Text Box 5"/>
          <p:cNvSpPr txBox="1">
            <a:spLocks noChangeArrowheads="1"/>
          </p:cNvSpPr>
          <p:nvPr/>
        </p:nvSpPr>
        <p:spPr bwMode="auto">
          <a:xfrm>
            <a:off x="2925875" y="1528921"/>
            <a:ext cx="4021613" cy="584775"/>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Annual rate of change for wage and salary employment, projected </a:t>
            </a:r>
            <a:r>
              <a:rPr lang="en-US" sz="1600" b="1" dirty="0" smtClean="0"/>
              <a:t>2016-26</a:t>
            </a:r>
            <a:endParaRPr lang="en-US" sz="1600" b="1" dirty="0"/>
          </a:p>
        </p:txBody>
      </p:sp>
      <p:sp>
        <p:nvSpPr>
          <p:cNvPr id="18" name="Text Box 4"/>
          <p:cNvSpPr txBox="1">
            <a:spLocks noChangeArrowheads="1"/>
          </p:cNvSpPr>
          <p:nvPr/>
        </p:nvSpPr>
        <p:spPr bwMode="auto">
          <a:xfrm>
            <a:off x="7400330" y="1554133"/>
            <a:ext cx="2647157" cy="584775"/>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Thousands of wage and salary </a:t>
            </a:r>
            <a:r>
              <a:rPr lang="en-US" sz="1600" b="1" dirty="0" smtClean="0"/>
              <a:t>jobs added, 2016</a:t>
            </a:r>
            <a:endParaRPr lang="en-US" sz="1600" b="1" dirty="0"/>
          </a:p>
        </p:txBody>
      </p:sp>
      <p:sp>
        <p:nvSpPr>
          <p:cNvPr id="12" name="Straight Connector 11"/>
          <p:cNvSpPr/>
          <p:nvPr/>
        </p:nvSpPr>
        <p:spPr>
          <a:xfrm>
            <a:off x="4507780" y="2220862"/>
            <a:ext cx="0" cy="422528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graphicFrame>
        <p:nvGraphicFramePr>
          <p:cNvPr id="16" name="Object 3"/>
          <p:cNvGraphicFramePr>
            <a:graphicFrameLocks noGrp="1" noChangeAspect="1"/>
          </p:cNvGraphicFramePr>
          <p:nvPr>
            <p:extLst>
              <p:ext uri="{D42A27DB-BD31-4B8C-83A1-F6EECF244321}">
                <p14:modId xmlns:p14="http://schemas.microsoft.com/office/powerpoint/2010/main" val="2124908741"/>
              </p:ext>
            </p:extLst>
          </p:nvPr>
        </p:nvGraphicFramePr>
        <p:xfrm>
          <a:off x="682906" y="2217998"/>
          <a:ext cx="5879940" cy="40798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p:cNvGraphicFramePr/>
          <p:nvPr>
            <p:extLst>
              <p:ext uri="{D42A27DB-BD31-4B8C-83A1-F6EECF244321}">
                <p14:modId xmlns:p14="http://schemas.microsoft.com/office/powerpoint/2010/main" val="1211017977"/>
              </p:ext>
            </p:extLst>
          </p:nvPr>
        </p:nvGraphicFramePr>
        <p:xfrm>
          <a:off x="6276156" y="1643605"/>
          <a:ext cx="4646592" cy="4848837"/>
        </p:xfrm>
        <a:graphic>
          <a:graphicData uri="http://schemas.openxmlformats.org/drawingml/2006/chart">
            <c:chart xmlns:c="http://schemas.openxmlformats.org/drawingml/2006/chart" xmlns:r="http://schemas.openxmlformats.org/officeDocument/2006/relationships" r:id="rId4"/>
          </a:graphicData>
        </a:graphic>
      </p:graphicFrame>
      <p:grpSp>
        <p:nvGrpSpPr>
          <p:cNvPr id="41" name="Group 6"/>
          <p:cNvGrpSpPr>
            <a:grpSpLocks/>
          </p:cNvGrpSpPr>
          <p:nvPr/>
        </p:nvGrpSpPr>
        <p:grpSpPr bwMode="auto">
          <a:xfrm>
            <a:off x="10047487" y="4068023"/>
            <a:ext cx="1977581" cy="617538"/>
            <a:chOff x="3660" y="3000"/>
            <a:chExt cx="1668" cy="389"/>
          </a:xfrm>
        </p:grpSpPr>
        <p:sp>
          <p:nvSpPr>
            <p:cNvPr id="42" name="AutoShape 7"/>
            <p:cNvSpPr>
              <a:spLocks noChangeArrowheads="1"/>
            </p:cNvSpPr>
            <p:nvPr/>
          </p:nvSpPr>
          <p:spPr bwMode="auto">
            <a:xfrm rot="13500000">
              <a:off x="3685" y="3028"/>
              <a:ext cx="144" cy="193"/>
            </a:xfrm>
            <a:prstGeom prst="diamond">
              <a:avLst/>
            </a:prstGeom>
            <a:solidFill>
              <a:schemeClr val="accent1"/>
            </a:solidFill>
            <a:ln w="3175">
              <a:noFill/>
              <a:miter lim="800000"/>
              <a:headEnd/>
              <a:tailEnd/>
            </a:ln>
          </p:spPr>
          <p:txBody>
            <a:bodyPr vert="eaVert" wrap="none" anchor="ctr"/>
            <a:lstStyle/>
            <a:p>
              <a:pPr algn="ctr" eaLnBrk="0" hangingPunct="0">
                <a:spcBef>
                  <a:spcPct val="20000"/>
                </a:spcBef>
                <a:buClr>
                  <a:srgbClr val="FF0000"/>
                </a:buClr>
              </a:pPr>
              <a:endParaRPr lang="en-US" sz="1200" dirty="0">
                <a:solidFill>
                  <a:schemeClr val="bg1"/>
                </a:solidFill>
              </a:endParaRPr>
            </a:p>
          </p:txBody>
        </p:sp>
        <p:sp>
          <p:nvSpPr>
            <p:cNvPr id="43" name="AutoShape 8"/>
            <p:cNvSpPr>
              <a:spLocks noChangeArrowheads="1"/>
            </p:cNvSpPr>
            <p:nvPr/>
          </p:nvSpPr>
          <p:spPr bwMode="auto">
            <a:xfrm rot="13500000">
              <a:off x="3685" y="3220"/>
              <a:ext cx="144" cy="193"/>
            </a:xfrm>
            <a:prstGeom prst="diamond">
              <a:avLst/>
            </a:prstGeom>
            <a:solidFill>
              <a:srgbClr val="C00000"/>
            </a:solidFill>
            <a:ln w="3175">
              <a:noFill/>
              <a:miter lim="800000"/>
              <a:headEnd/>
              <a:tailEnd/>
            </a:ln>
          </p:spPr>
          <p:txBody>
            <a:bodyPr wrap="none" anchor="ctr"/>
            <a:lstStyle/>
            <a:p>
              <a:endParaRPr lang="en-US" sz="1200" dirty="0"/>
            </a:p>
          </p:txBody>
        </p:sp>
        <p:sp>
          <p:nvSpPr>
            <p:cNvPr id="44" name="Text Box 9"/>
            <p:cNvSpPr txBox="1">
              <a:spLocks noChangeArrowheads="1"/>
            </p:cNvSpPr>
            <p:nvPr/>
          </p:nvSpPr>
          <p:spPr bwMode="auto">
            <a:xfrm>
              <a:off x="3840" y="3000"/>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Service providing</a:t>
              </a:r>
            </a:p>
          </p:txBody>
        </p:sp>
        <p:sp>
          <p:nvSpPr>
            <p:cNvPr id="45" name="Text Box 10"/>
            <p:cNvSpPr txBox="1">
              <a:spLocks noChangeArrowheads="1"/>
            </p:cNvSpPr>
            <p:nvPr/>
          </p:nvSpPr>
          <p:spPr bwMode="auto">
            <a:xfrm>
              <a:off x="3840" y="3177"/>
              <a:ext cx="1488" cy="194"/>
            </a:xfrm>
            <a:prstGeom prst="rect">
              <a:avLst/>
            </a:prstGeom>
            <a:noFill/>
            <a:ln w="9525">
              <a:noFill/>
              <a:miter lim="800000"/>
              <a:headEnd/>
              <a:tailEnd/>
            </a:ln>
          </p:spPr>
          <p:txBody>
            <a:bodyPr anchor="ctr">
              <a:spAutoFit/>
            </a:bodyPr>
            <a:lstStyle/>
            <a:p>
              <a:pPr eaLnBrk="0" hangingPunct="0">
                <a:spcBef>
                  <a:spcPct val="50000"/>
                </a:spcBef>
                <a:buClr>
                  <a:srgbClr val="FF0000"/>
                </a:buClr>
              </a:pPr>
              <a:r>
                <a:rPr lang="en-US" sz="1400" dirty="0"/>
                <a:t>Goods producing</a:t>
              </a:r>
            </a:p>
          </p:txBody>
        </p:sp>
      </p:grpSp>
      <p:cxnSp>
        <p:nvCxnSpPr>
          <p:cNvPr id="13" name="Straight Arrow Connector 12"/>
          <p:cNvCxnSpPr/>
          <p:nvPr/>
        </p:nvCxnSpPr>
        <p:spPr>
          <a:xfrm flipH="1">
            <a:off x="5145069" y="3920277"/>
            <a:ext cx="282460" cy="0"/>
          </a:xfrm>
          <a:prstGeom prst="straightConnector1">
            <a:avLst/>
          </a:prstGeom>
          <a:ln w="19050">
            <a:headEnd type="none" w="lg" len="lg"/>
            <a:tailEnd type="stealth" w="lg" len="lg"/>
          </a:ln>
          <a:effectLst/>
        </p:spPr>
        <p:style>
          <a:lnRef idx="1">
            <a:schemeClr val="accent1"/>
          </a:lnRef>
          <a:fillRef idx="0">
            <a:schemeClr val="accent1"/>
          </a:fillRef>
          <a:effectRef idx="0">
            <a:schemeClr val="accent1"/>
          </a:effectRef>
          <a:fontRef idx="minor">
            <a:schemeClr val="tx1"/>
          </a:fontRef>
        </p:style>
      </p:cxnSp>
      <p:sp>
        <p:nvSpPr>
          <p:cNvPr id="14" name="TextBox 1"/>
          <p:cNvSpPr txBox="1"/>
          <p:nvPr/>
        </p:nvSpPr>
        <p:spPr>
          <a:xfrm>
            <a:off x="5376728" y="3145981"/>
            <a:ext cx="1570760" cy="1476752"/>
          </a:xfrm>
          <a:prstGeom prst="rect">
            <a:avLst/>
          </a:prstGeom>
          <a:noFill/>
          <a:ln>
            <a:noFill/>
          </a:ln>
          <a:scene3d>
            <a:camera prst="orthographicFront"/>
            <a:lightRig rig="threePt" dir="t"/>
          </a:scene3d>
          <a:sp3d prstMaterial="matte">
            <a:bevelT/>
          </a:sp3d>
        </p:spPr>
        <p:txBody>
          <a:bodyPr vert="horz" wrap="square" lIns="91440" tIns="45720" rIns="91440" bIns="45720" rtlCol="0" anchor="ctr">
            <a:norm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ct val="0"/>
              </a:spcBef>
            </a:pPr>
            <a:r>
              <a:rPr lang="en-US" sz="1400" dirty="0">
                <a:latin typeface="+mj-lt"/>
                <a:ea typeface="+mj-ea"/>
                <a:cs typeface="Tahoma" pitchFamily="34" charset="0"/>
              </a:rPr>
              <a:t>Total nonagricultural wage and salary annual </a:t>
            </a:r>
            <a:r>
              <a:rPr lang="en-US" sz="1400" dirty="0" smtClean="0">
                <a:latin typeface="+mj-lt"/>
                <a:ea typeface="+mj-ea"/>
                <a:cs typeface="Tahoma" pitchFamily="34" charset="0"/>
              </a:rPr>
              <a:t>growth = </a:t>
            </a:r>
            <a:r>
              <a:rPr lang="en-US" sz="1400" b="1" dirty="0" smtClean="0">
                <a:latin typeface="+mj-lt"/>
                <a:ea typeface="+mj-ea"/>
                <a:cs typeface="Tahoma" pitchFamily="34" charset="0"/>
              </a:rPr>
              <a:t>0.7%</a:t>
            </a:r>
            <a:endParaRPr lang="en-US" sz="1400" b="1" dirty="0">
              <a:latin typeface="+mj-lt"/>
              <a:ea typeface="+mj-ea"/>
              <a:cs typeface="Tahoma" pitchFamily="34" charset="0"/>
            </a:endParaRPr>
          </a:p>
        </p:txBody>
      </p:sp>
    </p:spTree>
    <p:extLst>
      <p:ext uri="{BB962C8B-B14F-4D97-AF65-F5344CB8AC3E}">
        <p14:creationId xmlns:p14="http://schemas.microsoft.com/office/powerpoint/2010/main" val="390974043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108" y="285750"/>
            <a:ext cx="9087779" cy="571500"/>
          </a:xfrm>
        </p:spPr>
        <p:txBody>
          <a:bodyPr/>
          <a:lstStyle/>
          <a:p>
            <a:r>
              <a:rPr lang="en-US" sz="3200" dirty="0"/>
              <a:t>Construction Remains Below Pre-Recession Levels</a:t>
            </a:r>
          </a:p>
        </p:txBody>
      </p:sp>
      <p:graphicFrame>
        <p:nvGraphicFramePr>
          <p:cNvPr id="5" name="Chart Placeholder 4"/>
          <p:cNvGraphicFramePr>
            <a:graphicFrameLocks noGrp="1"/>
          </p:cNvGraphicFramePr>
          <p:nvPr>
            <p:ph type="chart" idx="1"/>
            <p:extLst>
              <p:ext uri="{D42A27DB-BD31-4B8C-83A1-F6EECF244321}">
                <p14:modId xmlns:p14="http://schemas.microsoft.com/office/powerpoint/2010/main" val="1776784826"/>
              </p:ext>
            </p:extLst>
          </p:nvPr>
        </p:nvGraphicFramePr>
        <p:xfrm>
          <a:off x="1105208" y="2071859"/>
          <a:ext cx="10128849" cy="383387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5"/>
          <p:cNvSpPr txBox="1">
            <a:spLocks noChangeArrowheads="1"/>
          </p:cNvSpPr>
          <p:nvPr/>
        </p:nvSpPr>
        <p:spPr bwMode="auto">
          <a:xfrm>
            <a:off x="1116108" y="1664713"/>
            <a:ext cx="3847095"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Millions of </a:t>
            </a:r>
            <a:r>
              <a:rPr lang="en-US" sz="1600" b="1" dirty="0" smtClean="0"/>
              <a:t>wage and salary jobs</a:t>
            </a:r>
            <a:endParaRPr lang="en-US" sz="1600" b="1" dirty="0"/>
          </a:p>
        </p:txBody>
      </p:sp>
      <p:grpSp>
        <p:nvGrpSpPr>
          <p:cNvPr id="8" name="Group 7"/>
          <p:cNvGrpSpPr/>
          <p:nvPr/>
        </p:nvGrpSpPr>
        <p:grpSpPr>
          <a:xfrm>
            <a:off x="8379550" y="1877534"/>
            <a:ext cx="2184056" cy="3289300"/>
            <a:chOff x="7364627" y="2273300"/>
            <a:chExt cx="2184056" cy="3289300"/>
          </a:xfrm>
        </p:grpSpPr>
        <p:cxnSp>
          <p:nvCxnSpPr>
            <p:cNvPr id="9" name="Straight Connector 8"/>
            <p:cNvCxnSpPr/>
            <p:nvPr/>
          </p:nvCxnSpPr>
          <p:spPr>
            <a:xfrm>
              <a:off x="8226168" y="2273300"/>
              <a:ext cx="0" cy="32893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1" name="TextBox 10"/>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2" name="Straight Arrow Connector 11"/>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6807887" y="1767058"/>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5" name="TextBox 14"/>
          <p:cNvSpPr txBox="1"/>
          <p:nvPr/>
        </p:nvSpPr>
        <p:spPr>
          <a:xfrm>
            <a:off x="6956168" y="1681591"/>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spTree>
    <p:extLst>
      <p:ext uri="{BB962C8B-B14F-4D97-AF65-F5344CB8AC3E}">
        <p14:creationId xmlns:p14="http://schemas.microsoft.com/office/powerpoint/2010/main" val="194871765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Manufacturing Continues Decline</a:t>
            </a:r>
            <a:endParaRPr lang="en-US" sz="3600" dirty="0"/>
          </a:p>
        </p:txBody>
      </p:sp>
      <p:graphicFrame>
        <p:nvGraphicFramePr>
          <p:cNvPr id="5" name="Chart Placeholder 4"/>
          <p:cNvGraphicFramePr>
            <a:graphicFrameLocks noGrp="1"/>
          </p:cNvGraphicFramePr>
          <p:nvPr>
            <p:ph type="chart" idx="1"/>
            <p:extLst>
              <p:ext uri="{D42A27DB-BD31-4B8C-83A1-F6EECF244321}">
                <p14:modId xmlns:p14="http://schemas.microsoft.com/office/powerpoint/2010/main" val="1065267898"/>
              </p:ext>
            </p:extLst>
          </p:nvPr>
        </p:nvGraphicFramePr>
        <p:xfrm>
          <a:off x="1196900" y="2318657"/>
          <a:ext cx="9928300" cy="343345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5"/>
          <p:cNvSpPr txBox="1">
            <a:spLocks noChangeArrowheads="1"/>
          </p:cNvSpPr>
          <p:nvPr/>
        </p:nvSpPr>
        <p:spPr bwMode="auto">
          <a:xfrm>
            <a:off x="1196899" y="1681591"/>
            <a:ext cx="3675351"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Millions </a:t>
            </a:r>
            <a:r>
              <a:rPr lang="en-US" sz="1600" b="1" dirty="0" smtClean="0"/>
              <a:t>of wage and salary </a:t>
            </a:r>
            <a:r>
              <a:rPr lang="en-US" sz="1600" b="1" dirty="0"/>
              <a:t>jobs</a:t>
            </a:r>
          </a:p>
        </p:txBody>
      </p:sp>
      <p:grpSp>
        <p:nvGrpSpPr>
          <p:cNvPr id="8" name="Group 7"/>
          <p:cNvGrpSpPr/>
          <p:nvPr/>
        </p:nvGrpSpPr>
        <p:grpSpPr>
          <a:xfrm>
            <a:off x="8286687" y="1782628"/>
            <a:ext cx="2184056" cy="3289300"/>
            <a:chOff x="7364627" y="2284588"/>
            <a:chExt cx="2184056" cy="3289300"/>
          </a:xfrm>
        </p:grpSpPr>
        <p:cxnSp>
          <p:nvCxnSpPr>
            <p:cNvPr id="9" name="Straight Connector 8"/>
            <p:cNvCxnSpPr/>
            <p:nvPr/>
          </p:nvCxnSpPr>
          <p:spPr>
            <a:xfrm>
              <a:off x="8229638" y="2284588"/>
              <a:ext cx="0" cy="32893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1" name="TextBox 10"/>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2" name="Straight Arrow Connector 11"/>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6807887" y="1767058"/>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5" name="TextBox 14"/>
          <p:cNvSpPr txBox="1"/>
          <p:nvPr/>
        </p:nvSpPr>
        <p:spPr>
          <a:xfrm>
            <a:off x="6956168" y="1681591"/>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spTree>
    <p:extLst>
      <p:ext uri="{BB962C8B-B14F-4D97-AF65-F5344CB8AC3E}">
        <p14:creationId xmlns:p14="http://schemas.microsoft.com/office/powerpoint/2010/main" val="344243349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Health Care and Social Assistance </a:t>
            </a:r>
            <a:br>
              <a:rPr lang="en-US" sz="3600" dirty="0" smtClean="0"/>
            </a:br>
            <a:r>
              <a:rPr lang="en-US" sz="3600" dirty="0" smtClean="0"/>
              <a:t>Continues to Increase</a:t>
            </a:r>
            <a:endParaRPr lang="en-US" sz="3600" dirty="0"/>
          </a:p>
        </p:txBody>
      </p:sp>
      <p:graphicFrame>
        <p:nvGraphicFramePr>
          <p:cNvPr id="5" name="Chart Placeholder 4"/>
          <p:cNvGraphicFramePr>
            <a:graphicFrameLocks noGrp="1"/>
          </p:cNvGraphicFramePr>
          <p:nvPr>
            <p:ph type="chart" idx="1"/>
            <p:extLst>
              <p:ext uri="{D42A27DB-BD31-4B8C-83A1-F6EECF244321}">
                <p14:modId xmlns:p14="http://schemas.microsoft.com/office/powerpoint/2010/main" val="2222334229"/>
              </p:ext>
            </p:extLst>
          </p:nvPr>
        </p:nvGraphicFramePr>
        <p:xfrm>
          <a:off x="1196900" y="2046514"/>
          <a:ext cx="10398200" cy="370560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5"/>
          <p:cNvSpPr txBox="1">
            <a:spLocks noChangeArrowheads="1"/>
          </p:cNvSpPr>
          <p:nvPr/>
        </p:nvSpPr>
        <p:spPr bwMode="auto">
          <a:xfrm>
            <a:off x="1226738" y="1605700"/>
            <a:ext cx="3161521"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a:t>Millions of </a:t>
            </a:r>
            <a:r>
              <a:rPr lang="en-US" sz="1600" b="1" dirty="0" smtClean="0"/>
              <a:t>wage and salary jobs</a:t>
            </a:r>
            <a:endParaRPr lang="en-US" sz="1600" b="1" dirty="0"/>
          </a:p>
        </p:txBody>
      </p:sp>
      <p:grpSp>
        <p:nvGrpSpPr>
          <p:cNvPr id="8" name="Group 7"/>
          <p:cNvGrpSpPr/>
          <p:nvPr/>
        </p:nvGrpSpPr>
        <p:grpSpPr>
          <a:xfrm>
            <a:off x="7111749" y="1759038"/>
            <a:ext cx="2184056" cy="3289300"/>
            <a:chOff x="7364627" y="2284588"/>
            <a:chExt cx="2184056" cy="3289300"/>
          </a:xfrm>
        </p:grpSpPr>
        <p:cxnSp>
          <p:nvCxnSpPr>
            <p:cNvPr id="9" name="Straight Connector 8"/>
            <p:cNvCxnSpPr/>
            <p:nvPr/>
          </p:nvCxnSpPr>
          <p:spPr>
            <a:xfrm>
              <a:off x="8229638" y="2284588"/>
              <a:ext cx="0" cy="32893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64627" y="4947496"/>
              <a:ext cx="876300"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Actual</a:t>
              </a:r>
            </a:p>
          </p:txBody>
        </p:sp>
        <p:sp>
          <p:nvSpPr>
            <p:cNvPr id="11" name="TextBox 10"/>
            <p:cNvSpPr txBox="1"/>
            <p:nvPr/>
          </p:nvSpPr>
          <p:spPr>
            <a:xfrm>
              <a:off x="8166787" y="4947496"/>
              <a:ext cx="1381896" cy="457200"/>
            </a:xfrm>
            <a:prstGeom prst="rect">
              <a:avLst/>
            </a:prstGeom>
          </p:spPr>
          <p:txBody>
            <a:bodyPr vert="horz" wrap="none" lIns="91440" tIns="45720" rIns="91440" bIns="45720" rtlCol="0" anchor="ctr">
              <a:normAutofit/>
            </a:bodyPr>
            <a:lstStyle/>
            <a:p>
              <a:pPr marL="0" marR="0" indent="0" algn="ctr" defTabSz="914400" rtl="0" eaLnBrk="1" fontAlgn="auto" latinLnBrk="0" hangingPunct="1">
                <a:lnSpc>
                  <a:spcPct val="100000"/>
                </a:lnSpc>
                <a:spcBef>
                  <a:spcPct val="0"/>
                </a:spcBef>
                <a:spcAft>
                  <a:spcPts val="0"/>
                </a:spcAft>
                <a:buClrTx/>
                <a:buSzTx/>
                <a:buFontTx/>
                <a:buNone/>
                <a:tabLst/>
              </a:pPr>
              <a:r>
                <a:rPr kumimoji="0" lang="en-US" sz="1600" b="0" i="0" u="none" strike="noStrike" kern="1200" cap="none" spc="0" normalizeH="0" baseline="0" noProof="0" dirty="0" smtClean="0">
                  <a:ln>
                    <a:noFill/>
                  </a:ln>
                  <a:solidFill>
                    <a:srgbClr val="000000"/>
                  </a:solidFill>
                  <a:effectLst/>
                  <a:uLnTx/>
                  <a:uFillTx/>
                  <a:ea typeface="+mj-ea"/>
                  <a:cs typeface="Tahoma" pitchFamily="34" charset="0"/>
                </a:rPr>
                <a:t>Projected</a:t>
              </a:r>
            </a:p>
          </p:txBody>
        </p:sp>
        <p:cxnSp>
          <p:nvCxnSpPr>
            <p:cNvPr id="12" name="Straight Arrow Connector 11"/>
            <p:cNvCxnSpPr/>
            <p:nvPr/>
          </p:nvCxnSpPr>
          <p:spPr>
            <a:xfrm>
              <a:off x="8458200" y="5067300"/>
              <a:ext cx="882135" cy="16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7480300" y="5067300"/>
              <a:ext cx="588663"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6253244" y="1810389"/>
            <a:ext cx="148281" cy="133865"/>
          </a:xfrm>
          <a:prstGeom prst="rect">
            <a:avLst/>
          </a:prstGeom>
          <a:solidFill>
            <a:schemeClr val="tx1">
              <a:lumMod val="10000"/>
              <a:lumOff val="90000"/>
            </a:schemeClr>
          </a:solidFill>
          <a:ln w="12700">
            <a:solidFill>
              <a:srgbClr val="000000"/>
            </a:solidFill>
          </a:ln>
          <a:scene3d>
            <a:camera prst="orthographicFront"/>
            <a:lightRig rig="threePt" dir="t">
              <a:rot lat="0" lon="0" rev="1200000"/>
            </a:lightRig>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5" name="TextBox 14"/>
          <p:cNvSpPr txBox="1"/>
          <p:nvPr/>
        </p:nvSpPr>
        <p:spPr>
          <a:xfrm>
            <a:off x="6401525" y="1724922"/>
            <a:ext cx="1379838" cy="304800"/>
          </a:xfrm>
          <a:prstGeom prst="rect">
            <a:avLst/>
          </a:prstGeom>
        </p:spPr>
        <p:txBody>
          <a:bodyPr vert="horz" wrap="none" lIns="91440" tIns="45720" rIns="91440" bIns="45720" rtlCol="0" anchor="ctr">
            <a:noAutofit/>
          </a:bodyPr>
          <a:lstStyle/>
          <a:p>
            <a:pPr>
              <a:spcBef>
                <a:spcPct val="0"/>
              </a:spcBef>
            </a:pPr>
            <a:r>
              <a:rPr lang="en-US" sz="1600" dirty="0">
                <a:solidFill>
                  <a:srgbClr val="002060"/>
                </a:solidFill>
                <a:ea typeface="+mj-ea"/>
                <a:cs typeface="Tahoma" pitchFamily="34" charset="0"/>
              </a:rPr>
              <a:t>Recession year</a:t>
            </a:r>
          </a:p>
        </p:txBody>
      </p:sp>
    </p:spTree>
    <p:extLst>
      <p:ext uri="{BB962C8B-B14F-4D97-AF65-F5344CB8AC3E}">
        <p14:creationId xmlns:p14="http://schemas.microsoft.com/office/powerpoint/2010/main" val="51804468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a:xfrm>
            <a:off x="2124593" y="0"/>
            <a:ext cx="7921869" cy="1477108"/>
          </a:xfrm>
        </p:spPr>
        <p:txBody>
          <a:bodyPr anchor="ctr" anchorCtr="0"/>
          <a:lstStyle/>
          <a:p>
            <a:pPr eaLnBrk="1" hangingPunct="1"/>
            <a:r>
              <a:rPr lang="en-US" dirty="0" smtClean="0"/>
              <a:t>Employment Outlook: 2016-26</a:t>
            </a:r>
          </a:p>
        </p:txBody>
      </p:sp>
      <p:sp>
        <p:nvSpPr>
          <p:cNvPr id="49156" name="Rectangle 3"/>
          <p:cNvSpPr>
            <a:spLocks noGrp="1" noChangeArrowheads="1"/>
          </p:cNvSpPr>
          <p:nvPr>
            <p:ph idx="1"/>
          </p:nvPr>
        </p:nvSpPr>
        <p:spPr>
          <a:xfrm>
            <a:off x="2121662" y="2396582"/>
            <a:ext cx="7924800" cy="1066800"/>
          </a:xfrm>
        </p:spPr>
        <p:txBody>
          <a:bodyPr anchor="ctr"/>
          <a:lstStyle/>
          <a:p>
            <a:pPr algn="ctr" eaLnBrk="1" hangingPunct="1">
              <a:buFont typeface="Wingdings" pitchFamily="2" charset="2"/>
              <a:buNone/>
            </a:pPr>
            <a:r>
              <a:rPr lang="en-US" sz="4000" dirty="0"/>
              <a:t>Occupational </a:t>
            </a:r>
            <a:r>
              <a:rPr lang="en-US" sz="4000" dirty="0" smtClean="0"/>
              <a:t>Employment</a:t>
            </a:r>
            <a:endParaRPr lang="en-US" sz="4000" dirty="0"/>
          </a:p>
        </p:txBody>
      </p:sp>
    </p:spTree>
    <p:extLst>
      <p:ext uri="{BB962C8B-B14F-4D97-AF65-F5344CB8AC3E}">
        <p14:creationId xmlns:p14="http://schemas.microsoft.com/office/powerpoint/2010/main" val="95210924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600" dirty="0"/>
              <a:t>Numeric Change vs. </a:t>
            </a:r>
            <a:r>
              <a:rPr lang="en-US" sz="3600" dirty="0" smtClean="0"/>
              <a:t>Percent Change</a:t>
            </a:r>
            <a:endParaRPr lang="en-US" sz="3600" dirty="0"/>
          </a:p>
        </p:txBody>
      </p:sp>
      <p:graphicFrame>
        <p:nvGraphicFramePr>
          <p:cNvPr id="5" name="Chart 4"/>
          <p:cNvGraphicFramePr>
            <a:graphicFrameLocks/>
          </p:cNvGraphicFramePr>
          <p:nvPr>
            <p:extLst>
              <p:ext uri="{D42A27DB-BD31-4B8C-83A1-F6EECF244321}">
                <p14:modId xmlns:p14="http://schemas.microsoft.com/office/powerpoint/2010/main" val="3440705879"/>
              </p:ext>
            </p:extLst>
          </p:nvPr>
        </p:nvGraphicFramePr>
        <p:xfrm>
          <a:off x="795435" y="1938096"/>
          <a:ext cx="5486400" cy="36245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1384822105"/>
              </p:ext>
            </p:extLst>
          </p:nvPr>
        </p:nvGraphicFramePr>
        <p:xfrm>
          <a:off x="5910943" y="1934362"/>
          <a:ext cx="5704893" cy="36282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2878066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nchor="ctr" anchorCtr="0">
            <a:normAutofit/>
          </a:bodyPr>
          <a:lstStyle/>
          <a:p>
            <a:pPr eaLnBrk="1" hangingPunct="1"/>
            <a:r>
              <a:rPr lang="en-US" sz="3200" dirty="0"/>
              <a:t>Office and Administrative Support </a:t>
            </a:r>
            <a:r>
              <a:rPr lang="en-US" sz="3200" dirty="0" smtClean="0"/>
              <a:t>is </a:t>
            </a:r>
            <a:r>
              <a:rPr lang="en-US" sz="3200" dirty="0"/>
              <a:t>the Largest Occupational Group</a:t>
            </a:r>
          </a:p>
        </p:txBody>
      </p:sp>
      <p:graphicFrame>
        <p:nvGraphicFramePr>
          <p:cNvPr id="7" name="Object 7"/>
          <p:cNvGraphicFramePr>
            <a:graphicFrameLocks noGrp="1" noChangeAspect="1"/>
          </p:cNvGraphicFramePr>
          <p:nvPr>
            <p:ph type="chart" idx="1"/>
            <p:extLst>
              <p:ext uri="{D42A27DB-BD31-4B8C-83A1-F6EECF244321}">
                <p14:modId xmlns:p14="http://schemas.microsoft.com/office/powerpoint/2010/main" val="524327843"/>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27654" name="Text Box 4"/>
          <p:cNvSpPr txBox="1">
            <a:spLocks noChangeArrowheads="1"/>
          </p:cNvSpPr>
          <p:nvPr/>
        </p:nvSpPr>
        <p:spPr bwMode="auto">
          <a:xfrm>
            <a:off x="2100943" y="1346872"/>
            <a:ext cx="4232466"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smtClean="0"/>
              <a:t>Employment, 2016 (in </a:t>
            </a:r>
            <a:r>
              <a:rPr lang="en-US" sz="1400" b="1" dirty="0"/>
              <a:t>thousands)</a:t>
            </a:r>
          </a:p>
        </p:txBody>
      </p:sp>
      <p:sp>
        <p:nvSpPr>
          <p:cNvPr id="6" name="Text Box 4"/>
          <p:cNvSpPr txBox="1">
            <a:spLocks noChangeArrowheads="1"/>
          </p:cNvSpPr>
          <p:nvPr/>
        </p:nvSpPr>
        <p:spPr bwMode="auto">
          <a:xfrm>
            <a:off x="7624946" y="6319358"/>
            <a:ext cx="2680425" cy="369332"/>
          </a:xfrm>
          <a:prstGeom prst="rect">
            <a:avLst/>
          </a:prstGeom>
          <a:noFill/>
          <a:ln w="9525">
            <a:noFill/>
            <a:miter lim="800000"/>
            <a:headEnd/>
            <a:tailEnd/>
          </a:ln>
        </p:spPr>
        <p:txBody>
          <a:bodyPr wrap="square">
            <a:spAutoFit/>
          </a:bodyPr>
          <a:lstStyle/>
          <a:p>
            <a:pPr algn="r" eaLnBrk="0" hangingPunct="0">
              <a:spcBef>
                <a:spcPct val="50000"/>
              </a:spcBef>
              <a:buClr>
                <a:srgbClr val="FF0000"/>
              </a:buClr>
            </a:pPr>
            <a:r>
              <a:rPr lang="en-US" b="1" i="1" dirty="0">
                <a:solidFill>
                  <a:srgbClr val="C00000"/>
                </a:solidFill>
                <a:effectLst>
                  <a:glow rad="139700">
                    <a:schemeClr val="accent2">
                      <a:satMod val="175000"/>
                      <a:alpha val="40000"/>
                    </a:schemeClr>
                  </a:glow>
                </a:effectLst>
              </a:rPr>
              <a:t>(Continued on next slide)</a:t>
            </a:r>
          </a:p>
        </p:txBody>
      </p:sp>
    </p:spTree>
    <p:extLst>
      <p:ext uri="{BB962C8B-B14F-4D97-AF65-F5344CB8AC3E}">
        <p14:creationId xmlns:p14="http://schemas.microsoft.com/office/powerpoint/2010/main" val="78919882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nchor="ctr" anchorCtr="0"/>
          <a:lstStyle/>
          <a:p>
            <a:pPr eaLnBrk="1" hangingPunct="1"/>
            <a:r>
              <a:rPr lang="en-US" sz="3200" dirty="0"/>
              <a:t>Farming, Fishing, and Forestry is the Smallest Occupational Group</a:t>
            </a:r>
          </a:p>
        </p:txBody>
      </p:sp>
      <p:graphicFrame>
        <p:nvGraphicFramePr>
          <p:cNvPr id="7" name="Object 7"/>
          <p:cNvGraphicFramePr>
            <a:graphicFrameLocks noGrp="1" noChangeAspect="1"/>
          </p:cNvGraphicFramePr>
          <p:nvPr>
            <p:ph type="chart" idx="1"/>
            <p:extLst>
              <p:ext uri="{D42A27DB-BD31-4B8C-83A1-F6EECF244321}">
                <p14:modId xmlns:p14="http://schemas.microsoft.com/office/powerpoint/2010/main" val="1074687658"/>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 Box 4"/>
          <p:cNvSpPr txBox="1">
            <a:spLocks noChangeArrowheads="1"/>
          </p:cNvSpPr>
          <p:nvPr/>
        </p:nvSpPr>
        <p:spPr bwMode="auto">
          <a:xfrm>
            <a:off x="2296887" y="1375080"/>
            <a:ext cx="4250170"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smtClean="0"/>
              <a:t>Employment, 2016 </a:t>
            </a:r>
            <a:r>
              <a:rPr lang="en-US" sz="1400" b="1" dirty="0"/>
              <a:t>(in thousands)</a:t>
            </a:r>
          </a:p>
        </p:txBody>
      </p:sp>
      <p:sp>
        <p:nvSpPr>
          <p:cNvPr id="8" name="Text Box 4"/>
          <p:cNvSpPr txBox="1">
            <a:spLocks noChangeArrowheads="1"/>
          </p:cNvSpPr>
          <p:nvPr/>
        </p:nvSpPr>
        <p:spPr bwMode="auto">
          <a:xfrm>
            <a:off x="10032702" y="1472551"/>
            <a:ext cx="1518237" cy="369332"/>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b="1" i="1" dirty="0" smtClean="0">
                <a:solidFill>
                  <a:srgbClr val="C00000"/>
                </a:solidFill>
                <a:effectLst>
                  <a:glow rad="139700">
                    <a:schemeClr val="accent2">
                      <a:satMod val="175000"/>
                      <a:alpha val="40000"/>
                    </a:schemeClr>
                  </a:glow>
                </a:effectLst>
              </a:rPr>
              <a:t>(</a:t>
            </a:r>
            <a:r>
              <a:rPr lang="en-US" b="1" i="1" dirty="0">
                <a:solidFill>
                  <a:srgbClr val="C00000"/>
                </a:solidFill>
                <a:effectLst>
                  <a:glow rad="139700">
                    <a:schemeClr val="accent2">
                      <a:satMod val="175000"/>
                      <a:alpha val="40000"/>
                    </a:schemeClr>
                  </a:glow>
                </a:effectLst>
              </a:rPr>
              <a:t>Continued</a:t>
            </a:r>
            <a:r>
              <a:rPr lang="en-US" b="1" i="1" dirty="0" smtClean="0">
                <a:solidFill>
                  <a:srgbClr val="C00000"/>
                </a:solidFill>
                <a:effectLst>
                  <a:glow rad="139700">
                    <a:schemeClr val="accent2">
                      <a:satMod val="175000"/>
                      <a:alpha val="40000"/>
                    </a:schemeClr>
                  </a:glow>
                </a:effectLst>
              </a:rPr>
              <a:t>)</a:t>
            </a:r>
            <a:endParaRPr lang="en-US" b="1" i="1" dirty="0">
              <a:solidFill>
                <a:srgbClr val="C00000"/>
              </a:solidFill>
              <a:effectLst>
                <a:glow rad="139700">
                  <a:schemeClr val="accent2">
                    <a:satMod val="175000"/>
                    <a:alpha val="40000"/>
                  </a:schemeClr>
                </a:glow>
              </a:effectLst>
            </a:endParaRPr>
          </a:p>
        </p:txBody>
      </p:sp>
    </p:spTree>
    <p:extLst>
      <p:ext uri="{BB962C8B-B14F-4D97-AF65-F5344CB8AC3E}">
        <p14:creationId xmlns:p14="http://schemas.microsoft.com/office/powerpoint/2010/main" val="27961500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438400" y="274639"/>
            <a:ext cx="7772400" cy="847021"/>
          </a:xfrm>
        </p:spPr>
        <p:txBody>
          <a:bodyPr/>
          <a:lstStyle/>
          <a:p>
            <a:r>
              <a:rPr lang="en-US" dirty="0" smtClean="0"/>
              <a:t>Since Last Year…</a:t>
            </a:r>
            <a:endParaRPr lang="en-US" dirty="0"/>
          </a:p>
        </p:txBody>
      </p:sp>
      <p:sp>
        <p:nvSpPr>
          <p:cNvPr id="18" name="Content Placeholder 17"/>
          <p:cNvSpPr>
            <a:spLocks noGrp="1"/>
          </p:cNvSpPr>
          <p:nvPr>
            <p:ph idx="1"/>
          </p:nvPr>
        </p:nvSpPr>
        <p:spPr>
          <a:xfrm>
            <a:off x="2362200" y="1445208"/>
            <a:ext cx="7772400" cy="3631093"/>
          </a:xfrm>
        </p:spPr>
        <p:txBody>
          <a:bodyPr/>
          <a:lstStyle/>
          <a:p>
            <a:r>
              <a:rPr lang="en-US" dirty="0" smtClean="0"/>
              <a:t>Unemployment rate </a:t>
            </a:r>
            <a:r>
              <a:rPr lang="en-US" dirty="0" smtClean="0"/>
              <a:t>4.4% </a:t>
            </a:r>
            <a:r>
              <a:rPr lang="en-US" dirty="0" smtClean="0"/>
              <a:t>to </a:t>
            </a:r>
            <a:r>
              <a:rPr lang="en-US" dirty="0" smtClean="0"/>
              <a:t>3.9</a:t>
            </a:r>
            <a:r>
              <a:rPr lang="en-US" dirty="0" smtClean="0"/>
              <a:t>%</a:t>
            </a:r>
            <a:endParaRPr lang="en-US" dirty="0" smtClean="0"/>
          </a:p>
          <a:p>
            <a:endParaRPr lang="en-US" dirty="0" smtClean="0"/>
          </a:p>
          <a:p>
            <a:r>
              <a:rPr lang="en-US" dirty="0" smtClean="0"/>
              <a:t>Jobs up </a:t>
            </a:r>
            <a:r>
              <a:rPr lang="en-US" dirty="0" smtClean="0"/>
              <a:t>2,330,000 (+1.6%)</a:t>
            </a:r>
            <a:endParaRPr lang="en-US" dirty="0"/>
          </a:p>
          <a:p>
            <a:r>
              <a:rPr lang="en-US" dirty="0" smtClean="0"/>
              <a:t>Constructio</a:t>
            </a:r>
            <a:r>
              <a:rPr lang="en-US" dirty="0" smtClean="0"/>
              <a:t>n jobs up </a:t>
            </a:r>
            <a:r>
              <a:rPr lang="en-US" dirty="0" smtClean="0"/>
              <a:t>297,000 (+4.3%)</a:t>
            </a:r>
            <a:endParaRPr lang="en-US" dirty="0" smtClean="0"/>
          </a:p>
          <a:p>
            <a:endParaRPr lang="en-US" dirty="0"/>
          </a:p>
          <a:p>
            <a:r>
              <a:rPr lang="en-US" dirty="0" smtClean="0"/>
              <a:t>Average hourly earnings up </a:t>
            </a:r>
            <a:r>
              <a:rPr lang="en-US" dirty="0" smtClean="0"/>
              <a:t>2.9%</a:t>
            </a:r>
            <a:endParaRPr lang="en-US" dirty="0" smtClean="0"/>
          </a:p>
          <a:p>
            <a:r>
              <a:rPr lang="en-US" dirty="0" smtClean="0"/>
              <a:t>Consumer prices up </a:t>
            </a:r>
            <a:r>
              <a:rPr lang="en-US" dirty="0" smtClean="0"/>
              <a:t>2.7%</a:t>
            </a:r>
            <a:endParaRPr lang="en-US" sz="7200" dirty="0">
              <a:solidFill>
                <a:srgbClr val="00B050"/>
              </a:solidFill>
            </a:endParaRPr>
          </a:p>
        </p:txBody>
      </p:sp>
      <p:sp>
        <p:nvSpPr>
          <p:cNvPr id="21" name="Down Arrow 20"/>
          <p:cNvSpPr/>
          <p:nvPr/>
        </p:nvSpPr>
        <p:spPr>
          <a:xfrm>
            <a:off x="9284396" y="1445208"/>
            <a:ext cx="484632" cy="978408"/>
          </a:xfrm>
          <a:prstGeom prst="down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9182100" y="4192893"/>
            <a:ext cx="1371600" cy="1323439"/>
          </a:xfrm>
          <a:prstGeom prst="rect">
            <a:avLst/>
          </a:prstGeom>
        </p:spPr>
        <p:txBody>
          <a:bodyPr wrap="square">
            <a:spAutoFit/>
          </a:bodyPr>
          <a:lstStyle/>
          <a:p>
            <a:r>
              <a:rPr lang="en-US" sz="8000" b="1" dirty="0">
                <a:solidFill>
                  <a:srgbClr val="00B050"/>
                </a:solidFill>
              </a:rPr>
              <a:t>$</a:t>
            </a:r>
          </a:p>
        </p:txBody>
      </p:sp>
      <p:sp>
        <p:nvSpPr>
          <p:cNvPr id="25" name="Down Arrow 24"/>
          <p:cNvSpPr/>
          <p:nvPr/>
        </p:nvSpPr>
        <p:spPr>
          <a:xfrm rot="10800000">
            <a:off x="9284396" y="2774454"/>
            <a:ext cx="484632" cy="97840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7058346" y="6348147"/>
            <a:ext cx="4013514" cy="304800"/>
          </a:xfrm>
          <a:prstGeom prst="rect">
            <a:avLst/>
          </a:prstGeom>
        </p:spPr>
        <p:txBody>
          <a:bodyPr vert="horz" wrap="square" lIns="91440" tIns="45720" rIns="91440" bIns="45720" rtlCol="0" anchor="ctr">
            <a:noAutofit/>
          </a:bodyPr>
          <a:lstStyle/>
          <a:p>
            <a:r>
              <a:rPr lang="en-US" sz="1200" dirty="0">
                <a:solidFill>
                  <a:srgbClr val="002060"/>
                </a:solidFill>
                <a:ea typeface="+mj-ea"/>
                <a:cs typeface="Tahoma" pitchFamily="34" charset="0"/>
              </a:rPr>
              <a:t>Source: U.S. Bureau of Labor Statistics </a:t>
            </a:r>
            <a:r>
              <a:rPr lang="en-US" sz="1200" dirty="0" smtClean="0">
                <a:solidFill>
                  <a:srgbClr val="002060"/>
                </a:solidFill>
                <a:ea typeface="+mj-ea"/>
                <a:cs typeface="Tahoma" pitchFamily="34" charset="0"/>
              </a:rPr>
              <a:t>(Feb/March 2018)</a:t>
            </a:r>
            <a:endParaRPr lang="en-US" sz="1200" dirty="0">
              <a:solidFill>
                <a:srgbClr val="002060"/>
              </a:solidFill>
              <a:ea typeface="+mj-ea"/>
              <a:cs typeface="Tahoma" pitchFamily="34" charset="0"/>
            </a:endParaRPr>
          </a:p>
        </p:txBody>
      </p:sp>
    </p:spTree>
    <p:extLst>
      <p:ext uri="{BB962C8B-B14F-4D97-AF65-F5344CB8AC3E}">
        <p14:creationId xmlns:p14="http://schemas.microsoft.com/office/powerpoint/2010/main" val="11421234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4"/>
          <p:cNvSpPr txBox="1">
            <a:spLocks noChangeArrowheads="1"/>
          </p:cNvSpPr>
          <p:nvPr/>
        </p:nvSpPr>
        <p:spPr bwMode="auto">
          <a:xfrm>
            <a:off x="7886700" y="6293167"/>
            <a:ext cx="2363682" cy="646331"/>
          </a:xfrm>
          <a:prstGeom prst="rect">
            <a:avLst/>
          </a:prstGeom>
          <a:noFill/>
          <a:ln w="9525">
            <a:noFill/>
            <a:miter lim="800000"/>
            <a:headEnd/>
            <a:tailEnd/>
          </a:ln>
        </p:spPr>
        <p:txBody>
          <a:bodyPr wrap="square">
            <a:spAutoFit/>
          </a:bodyPr>
          <a:lstStyle/>
          <a:p>
            <a:pPr algn="r" eaLnBrk="0" hangingPunct="0">
              <a:spcBef>
                <a:spcPct val="50000"/>
              </a:spcBef>
              <a:buClr>
                <a:srgbClr val="FF0000"/>
              </a:buClr>
            </a:pPr>
            <a:r>
              <a:rPr lang="en-US" b="1" i="1" dirty="0">
                <a:solidFill>
                  <a:srgbClr val="C00000"/>
                </a:solidFill>
                <a:effectLst>
                  <a:glow rad="139700">
                    <a:schemeClr val="accent2">
                      <a:satMod val="175000"/>
                      <a:alpha val="40000"/>
                    </a:schemeClr>
                  </a:glow>
                </a:effectLst>
              </a:rPr>
              <a:t>(Continued on next slide)</a:t>
            </a:r>
          </a:p>
        </p:txBody>
      </p:sp>
      <p:sp>
        <p:nvSpPr>
          <p:cNvPr id="8" name="Straight Connector 7"/>
          <p:cNvSpPr/>
          <p:nvPr/>
        </p:nvSpPr>
        <p:spPr>
          <a:xfrm rot="5400000" flipV="1">
            <a:off x="4578945" y="3662732"/>
            <a:ext cx="4407808" cy="18270"/>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sp>
        <p:nvSpPr>
          <p:cNvPr id="28677" name="Rectangle 3"/>
          <p:cNvSpPr>
            <a:spLocks noGrp="1" noChangeArrowheads="1"/>
          </p:cNvSpPr>
          <p:nvPr>
            <p:ph type="title"/>
          </p:nvPr>
        </p:nvSpPr>
        <p:spPr/>
        <p:txBody>
          <a:bodyPr anchor="ctr" anchorCtr="0"/>
          <a:lstStyle/>
          <a:p>
            <a:pPr eaLnBrk="1" hangingPunct="1"/>
            <a:r>
              <a:rPr lang="en-US" sz="3200" dirty="0"/>
              <a:t>Healthcare Occupational Groups are Projected to Grow Fastest</a:t>
            </a:r>
          </a:p>
        </p:txBody>
      </p:sp>
      <p:graphicFrame>
        <p:nvGraphicFramePr>
          <p:cNvPr id="9" name="Object 2"/>
          <p:cNvGraphicFramePr>
            <a:graphicFrameLocks noGrp="1" noChangeAspect="1"/>
          </p:cNvGraphicFramePr>
          <p:nvPr>
            <p:ph type="chart" idx="1"/>
            <p:extLst>
              <p:ext uri="{D42A27DB-BD31-4B8C-83A1-F6EECF244321}">
                <p14:modId xmlns:p14="http://schemas.microsoft.com/office/powerpoint/2010/main" val="931841035"/>
              </p:ext>
            </p:extLst>
          </p:nvPr>
        </p:nvGraphicFramePr>
        <p:xfrm>
          <a:off x="1873151" y="1739189"/>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
          <p:cNvSpPr txBox="1"/>
          <p:nvPr/>
        </p:nvSpPr>
        <p:spPr>
          <a:xfrm>
            <a:off x="7134932" y="1286531"/>
            <a:ext cx="2391276" cy="387082"/>
          </a:xfrm>
          <a:prstGeom prst="rect">
            <a:avLst/>
          </a:prstGeom>
          <a:noFill/>
          <a:ln>
            <a:noFill/>
          </a:ln>
          <a:scene3d>
            <a:camera prst="orthographicFront"/>
            <a:lightRig rig="threePt" dir="t"/>
          </a:scene3d>
          <a:sp3d prstMaterial="matte">
            <a:bevelT/>
          </a:sp3d>
        </p:spPr>
        <p:txBody>
          <a:bodyPr vert="horz" wrap="square" lIns="91440" tIns="45720" rIns="91440" bIns="4572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dirty="0">
                <a:latin typeface="Tahoma" pitchFamily="34" charset="0"/>
                <a:ea typeface="+mj-ea"/>
                <a:cs typeface="Tahoma" pitchFamily="34" charset="0"/>
              </a:rPr>
              <a:t>Average, all occupations = </a:t>
            </a:r>
            <a:r>
              <a:rPr lang="en-US" sz="1200" dirty="0" smtClean="0">
                <a:latin typeface="Tahoma" pitchFamily="34" charset="0"/>
                <a:ea typeface="+mj-ea"/>
                <a:cs typeface="Tahoma" pitchFamily="34" charset="0"/>
              </a:rPr>
              <a:t>7.4%</a:t>
            </a:r>
            <a:endParaRPr lang="en-US" sz="1200" dirty="0">
              <a:latin typeface="Tahoma" pitchFamily="34" charset="0"/>
              <a:ea typeface="+mj-ea"/>
              <a:cs typeface="Tahoma" pitchFamily="34" charset="0"/>
            </a:endParaRPr>
          </a:p>
        </p:txBody>
      </p:sp>
      <p:sp>
        <p:nvSpPr>
          <p:cNvPr id="13" name="Text Box 4"/>
          <p:cNvSpPr txBox="1">
            <a:spLocks noChangeArrowheads="1"/>
          </p:cNvSpPr>
          <p:nvPr/>
        </p:nvSpPr>
        <p:spPr bwMode="auto">
          <a:xfrm>
            <a:off x="1630146" y="1365836"/>
            <a:ext cx="4724400" cy="307777"/>
          </a:xfrm>
          <a:prstGeom prst="rect">
            <a:avLst/>
          </a:prstGeom>
          <a:noFill/>
          <a:ln w="9525">
            <a:noFill/>
            <a:miter lim="800000"/>
            <a:headEnd/>
            <a:tailEnd/>
          </a:ln>
        </p:spPr>
        <p:txBody>
          <a:bodyPr>
            <a:spAutoFit/>
          </a:bodyPr>
          <a:lstStyle/>
          <a:p>
            <a:pPr eaLnBrk="0" hangingPunct="0">
              <a:spcBef>
                <a:spcPct val="50000"/>
              </a:spcBef>
              <a:buClr>
                <a:srgbClr val="FF0000"/>
              </a:buClr>
            </a:pPr>
            <a:r>
              <a:rPr lang="en-US" sz="1400" b="1" dirty="0"/>
              <a:t>Percent employment growth, projected 2016-2026</a:t>
            </a:r>
          </a:p>
        </p:txBody>
      </p:sp>
      <p:cxnSp>
        <p:nvCxnSpPr>
          <p:cNvPr id="3" name="Straight Arrow Connector 2"/>
          <p:cNvCxnSpPr>
            <a:stCxn id="11" idx="1"/>
          </p:cNvCxnSpPr>
          <p:nvPr/>
        </p:nvCxnSpPr>
        <p:spPr>
          <a:xfrm flipH="1">
            <a:off x="6773714" y="1480072"/>
            <a:ext cx="361218" cy="193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17959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traight Connector 14"/>
          <p:cNvSpPr/>
          <p:nvPr/>
        </p:nvSpPr>
        <p:spPr>
          <a:xfrm rot="5400000">
            <a:off x="6889108" y="3442698"/>
            <a:ext cx="4574132" cy="29375"/>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sp>
        <p:nvSpPr>
          <p:cNvPr id="28677" name="Rectangle 3"/>
          <p:cNvSpPr>
            <a:spLocks noGrp="1" noChangeArrowheads="1"/>
          </p:cNvSpPr>
          <p:nvPr>
            <p:ph type="title"/>
          </p:nvPr>
        </p:nvSpPr>
        <p:spPr/>
        <p:txBody>
          <a:bodyPr anchor="ctr" anchorCtr="0">
            <a:normAutofit/>
          </a:bodyPr>
          <a:lstStyle/>
          <a:p>
            <a:pPr eaLnBrk="1" hangingPunct="1"/>
            <a:r>
              <a:rPr lang="en-US" sz="2800" dirty="0"/>
              <a:t>Production and Farming, Fishing, and Forestry Occupational Groups are Projected to Decline</a:t>
            </a:r>
          </a:p>
        </p:txBody>
      </p:sp>
      <p:sp>
        <p:nvSpPr>
          <p:cNvPr id="17" name="Text Box 4"/>
          <p:cNvSpPr txBox="1">
            <a:spLocks noChangeArrowheads="1"/>
          </p:cNvSpPr>
          <p:nvPr/>
        </p:nvSpPr>
        <p:spPr bwMode="auto">
          <a:xfrm>
            <a:off x="9591713" y="1170320"/>
            <a:ext cx="1518237" cy="369332"/>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b="1" i="1" dirty="0" smtClean="0">
                <a:solidFill>
                  <a:srgbClr val="C00000"/>
                </a:solidFill>
                <a:effectLst>
                  <a:glow rad="139700">
                    <a:schemeClr val="accent2">
                      <a:satMod val="175000"/>
                      <a:alpha val="40000"/>
                    </a:schemeClr>
                  </a:glow>
                </a:effectLst>
              </a:rPr>
              <a:t>(</a:t>
            </a:r>
            <a:r>
              <a:rPr lang="en-US" b="1" i="1" dirty="0">
                <a:solidFill>
                  <a:srgbClr val="C00000"/>
                </a:solidFill>
                <a:effectLst>
                  <a:glow rad="139700">
                    <a:schemeClr val="accent2">
                      <a:satMod val="175000"/>
                      <a:alpha val="40000"/>
                    </a:schemeClr>
                  </a:glow>
                </a:effectLst>
              </a:rPr>
              <a:t>Continued</a:t>
            </a:r>
            <a:r>
              <a:rPr lang="en-US" b="1" i="1" dirty="0" smtClean="0">
                <a:solidFill>
                  <a:srgbClr val="C00000"/>
                </a:solidFill>
                <a:effectLst>
                  <a:glow rad="139700">
                    <a:schemeClr val="accent2">
                      <a:satMod val="175000"/>
                      <a:alpha val="40000"/>
                    </a:schemeClr>
                  </a:glow>
                </a:effectLst>
              </a:rPr>
              <a:t>)</a:t>
            </a:r>
            <a:endParaRPr lang="en-US" b="1" i="1" dirty="0">
              <a:solidFill>
                <a:srgbClr val="C00000"/>
              </a:solidFill>
              <a:effectLst>
                <a:glow rad="139700">
                  <a:schemeClr val="accent2">
                    <a:satMod val="175000"/>
                    <a:alpha val="40000"/>
                  </a:schemeClr>
                </a:glow>
              </a:effectLst>
            </a:endParaRPr>
          </a:p>
        </p:txBody>
      </p:sp>
      <p:sp>
        <p:nvSpPr>
          <p:cNvPr id="9" name="TextBox 1"/>
          <p:cNvSpPr txBox="1"/>
          <p:nvPr/>
        </p:nvSpPr>
        <p:spPr>
          <a:xfrm>
            <a:off x="9591713" y="4878181"/>
            <a:ext cx="1914294" cy="457200"/>
          </a:xfrm>
          <a:prstGeom prst="rect">
            <a:avLst/>
          </a:prstGeom>
          <a:noFill/>
          <a:ln>
            <a:noFill/>
          </a:ln>
          <a:scene3d>
            <a:camera prst="orthographicFront"/>
            <a:lightRig rig="threePt" dir="t"/>
          </a:scene3d>
          <a:sp3d prstMaterial="matte">
            <a:bevelT/>
          </a:sp3d>
        </p:spPr>
        <p:txBody>
          <a:bodyPr vert="horz" wrap="square" lIns="91440" tIns="45720" rIns="91440" bIns="4572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dirty="0">
                <a:latin typeface="Tahoma" pitchFamily="34" charset="0"/>
                <a:ea typeface="+mj-ea"/>
                <a:cs typeface="Tahoma" pitchFamily="34" charset="0"/>
              </a:rPr>
              <a:t>Average, all occupations = 7</a:t>
            </a:r>
            <a:r>
              <a:rPr lang="en-US" sz="1200" dirty="0" smtClean="0">
                <a:latin typeface="Tahoma" pitchFamily="34" charset="0"/>
                <a:ea typeface="+mj-ea"/>
                <a:cs typeface="Tahoma" pitchFamily="34" charset="0"/>
              </a:rPr>
              <a:t>.4%</a:t>
            </a:r>
            <a:endParaRPr lang="en-US" sz="1200" dirty="0">
              <a:latin typeface="Tahoma" pitchFamily="34" charset="0"/>
              <a:ea typeface="+mj-ea"/>
              <a:cs typeface="Tahoma" pitchFamily="34" charset="0"/>
            </a:endParaRPr>
          </a:p>
        </p:txBody>
      </p:sp>
      <p:cxnSp>
        <p:nvCxnSpPr>
          <p:cNvPr id="13" name="Straight Arrow Connector 12"/>
          <p:cNvCxnSpPr/>
          <p:nvPr/>
        </p:nvCxnSpPr>
        <p:spPr>
          <a:xfrm flipH="1" flipV="1">
            <a:off x="9161487" y="4748914"/>
            <a:ext cx="552215" cy="247650"/>
          </a:xfrm>
          <a:prstGeom prst="straightConnector1">
            <a:avLst/>
          </a:prstGeom>
          <a:ln w="12700">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11" name="Chart Placeholder 10"/>
          <p:cNvGraphicFramePr>
            <a:graphicFrameLocks noGrp="1"/>
          </p:cNvGraphicFramePr>
          <p:nvPr>
            <p:ph type="chart" idx="1"/>
            <p:extLst>
              <p:ext uri="{D42A27DB-BD31-4B8C-83A1-F6EECF244321}">
                <p14:modId xmlns:p14="http://schemas.microsoft.com/office/powerpoint/2010/main" val="860758814"/>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Box 4"/>
          <p:cNvSpPr txBox="1">
            <a:spLocks noChangeArrowheads="1"/>
          </p:cNvSpPr>
          <p:nvPr/>
        </p:nvSpPr>
        <p:spPr bwMode="auto">
          <a:xfrm>
            <a:off x="828674" y="1461868"/>
            <a:ext cx="4724400" cy="307777"/>
          </a:xfrm>
          <a:prstGeom prst="rect">
            <a:avLst/>
          </a:prstGeom>
          <a:noFill/>
          <a:ln w="9525">
            <a:noFill/>
            <a:miter lim="800000"/>
            <a:headEnd/>
            <a:tailEnd/>
          </a:ln>
        </p:spPr>
        <p:txBody>
          <a:bodyPr>
            <a:spAutoFit/>
          </a:bodyPr>
          <a:lstStyle/>
          <a:p>
            <a:pPr eaLnBrk="0" hangingPunct="0">
              <a:spcBef>
                <a:spcPct val="50000"/>
              </a:spcBef>
              <a:buClr>
                <a:srgbClr val="FF0000"/>
              </a:buClr>
            </a:pPr>
            <a:r>
              <a:rPr lang="en-US" sz="1400" b="1" dirty="0"/>
              <a:t>Percent employment growth, projected 2016-2026</a:t>
            </a:r>
          </a:p>
        </p:txBody>
      </p:sp>
    </p:spTree>
    <p:extLst>
      <p:ext uri="{BB962C8B-B14F-4D97-AF65-F5344CB8AC3E}">
        <p14:creationId xmlns:p14="http://schemas.microsoft.com/office/powerpoint/2010/main" val="39555755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nchor="ctr" anchorCtr="0"/>
          <a:lstStyle/>
          <a:p>
            <a:pPr eaLnBrk="1" hangingPunct="1"/>
            <a:r>
              <a:rPr lang="en-US" sz="3200" dirty="0" smtClean="0"/>
              <a:t>Healthcare Practitioners Add the Most Jobs</a:t>
            </a:r>
          </a:p>
        </p:txBody>
      </p:sp>
      <p:graphicFrame>
        <p:nvGraphicFramePr>
          <p:cNvPr id="7" name="Object 7"/>
          <p:cNvGraphicFramePr>
            <a:graphicFrameLocks noGrp="1" noChangeAspect="1"/>
          </p:cNvGraphicFramePr>
          <p:nvPr>
            <p:ph type="chart" idx="1"/>
            <p:extLst>
              <p:ext uri="{D42A27DB-BD31-4B8C-83A1-F6EECF244321}">
                <p14:modId xmlns:p14="http://schemas.microsoft.com/office/powerpoint/2010/main" val="270214271"/>
              </p:ext>
            </p:extLst>
          </p:nvPr>
        </p:nvGraphicFramePr>
        <p:xfrm>
          <a:off x="828675" y="1649413"/>
          <a:ext cx="10363200" cy="4079875"/>
        </p:xfrm>
        <a:graphic>
          <a:graphicData uri="http://schemas.openxmlformats.org/drawingml/2006/chart">
            <c:chart xmlns:c="http://schemas.openxmlformats.org/drawingml/2006/chart" xmlns:r="http://schemas.openxmlformats.org/officeDocument/2006/relationships" r:id="rId3"/>
          </a:graphicData>
        </a:graphic>
      </p:graphicFrame>
      <p:sp>
        <p:nvSpPr>
          <p:cNvPr id="27654" name="Text Box 4"/>
          <p:cNvSpPr txBox="1">
            <a:spLocks noChangeArrowheads="1"/>
          </p:cNvSpPr>
          <p:nvPr/>
        </p:nvSpPr>
        <p:spPr bwMode="auto">
          <a:xfrm>
            <a:off x="936171" y="1277957"/>
            <a:ext cx="4297621"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a:t>Employment </a:t>
            </a:r>
            <a:r>
              <a:rPr lang="en-US" sz="1400" b="1" dirty="0" smtClean="0"/>
              <a:t>change</a:t>
            </a:r>
            <a:r>
              <a:rPr lang="en-US" sz="1400" b="1" dirty="0"/>
              <a:t>, projected 2016-26 (in thousands)</a:t>
            </a:r>
          </a:p>
        </p:txBody>
      </p:sp>
      <p:sp>
        <p:nvSpPr>
          <p:cNvPr id="11" name="Text Box 4"/>
          <p:cNvSpPr txBox="1">
            <a:spLocks noChangeArrowheads="1"/>
          </p:cNvSpPr>
          <p:nvPr/>
        </p:nvSpPr>
        <p:spPr bwMode="auto">
          <a:xfrm>
            <a:off x="7686044" y="5807700"/>
            <a:ext cx="2566496" cy="369332"/>
          </a:xfrm>
          <a:prstGeom prst="rect">
            <a:avLst/>
          </a:prstGeom>
          <a:noFill/>
          <a:ln w="9525">
            <a:noFill/>
            <a:miter lim="800000"/>
            <a:headEnd/>
            <a:tailEnd/>
          </a:ln>
        </p:spPr>
        <p:txBody>
          <a:bodyPr wrap="square">
            <a:spAutoFit/>
          </a:bodyPr>
          <a:lstStyle/>
          <a:p>
            <a:pPr algn="r" eaLnBrk="0" hangingPunct="0">
              <a:spcBef>
                <a:spcPct val="50000"/>
              </a:spcBef>
              <a:buClr>
                <a:srgbClr val="FF0000"/>
              </a:buClr>
            </a:pPr>
            <a:r>
              <a:rPr lang="en-US" b="1" i="1" dirty="0">
                <a:solidFill>
                  <a:srgbClr val="C00000"/>
                </a:solidFill>
                <a:effectLst>
                  <a:glow rad="139700">
                    <a:schemeClr val="accent2">
                      <a:satMod val="175000"/>
                      <a:alpha val="40000"/>
                    </a:schemeClr>
                  </a:glow>
                </a:effectLst>
              </a:rPr>
              <a:t>(Continued on next slide)</a:t>
            </a:r>
          </a:p>
        </p:txBody>
      </p:sp>
    </p:spTree>
    <p:extLst>
      <p:ext uri="{BB962C8B-B14F-4D97-AF65-F5344CB8AC3E}">
        <p14:creationId xmlns:p14="http://schemas.microsoft.com/office/powerpoint/2010/main" val="337186870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nchor="ctr" anchorCtr="0">
            <a:normAutofit/>
          </a:bodyPr>
          <a:lstStyle/>
          <a:p>
            <a:pPr eaLnBrk="1" hangingPunct="1"/>
            <a:r>
              <a:rPr lang="en-US" sz="3200" dirty="0" smtClean="0"/>
              <a:t>Production Occupations Have Largest Declines</a:t>
            </a:r>
          </a:p>
        </p:txBody>
      </p:sp>
      <p:sp>
        <p:nvSpPr>
          <p:cNvPr id="27654" name="Text Box 4"/>
          <p:cNvSpPr txBox="1">
            <a:spLocks noChangeArrowheads="1"/>
          </p:cNvSpPr>
          <p:nvPr/>
        </p:nvSpPr>
        <p:spPr bwMode="auto">
          <a:xfrm>
            <a:off x="348343" y="1550864"/>
            <a:ext cx="4943507"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a:t>Employment </a:t>
            </a:r>
            <a:r>
              <a:rPr lang="en-US" sz="1400" b="1" dirty="0" smtClean="0"/>
              <a:t>change</a:t>
            </a:r>
            <a:r>
              <a:rPr lang="en-US" sz="1400" b="1" dirty="0"/>
              <a:t>, projected 2016-26 (in thousands)</a:t>
            </a:r>
          </a:p>
        </p:txBody>
      </p:sp>
      <p:sp>
        <p:nvSpPr>
          <p:cNvPr id="8" name="Text Box 4"/>
          <p:cNvSpPr txBox="1">
            <a:spLocks noChangeArrowheads="1"/>
          </p:cNvSpPr>
          <p:nvPr/>
        </p:nvSpPr>
        <p:spPr bwMode="auto">
          <a:xfrm>
            <a:off x="10347065" y="973296"/>
            <a:ext cx="1518237" cy="369332"/>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b="1" i="1" dirty="0" smtClean="0">
                <a:solidFill>
                  <a:srgbClr val="C00000"/>
                </a:solidFill>
                <a:effectLst>
                  <a:glow rad="139700">
                    <a:schemeClr val="accent2">
                      <a:satMod val="175000"/>
                      <a:alpha val="40000"/>
                    </a:schemeClr>
                  </a:glow>
                </a:effectLst>
              </a:rPr>
              <a:t>(</a:t>
            </a:r>
            <a:r>
              <a:rPr lang="en-US" b="1" i="1" dirty="0">
                <a:solidFill>
                  <a:srgbClr val="C00000"/>
                </a:solidFill>
                <a:effectLst>
                  <a:glow rad="139700">
                    <a:schemeClr val="accent2">
                      <a:satMod val="175000"/>
                      <a:alpha val="40000"/>
                    </a:schemeClr>
                  </a:glow>
                </a:effectLst>
              </a:rPr>
              <a:t>Continued</a:t>
            </a:r>
            <a:r>
              <a:rPr lang="en-US" b="1" i="1" dirty="0" smtClean="0">
                <a:solidFill>
                  <a:srgbClr val="C00000"/>
                </a:solidFill>
                <a:effectLst>
                  <a:glow rad="139700">
                    <a:schemeClr val="accent2">
                      <a:satMod val="175000"/>
                      <a:alpha val="40000"/>
                    </a:schemeClr>
                  </a:glow>
                </a:effectLst>
              </a:rPr>
              <a:t>)</a:t>
            </a:r>
            <a:endParaRPr lang="en-US" b="1" i="1" dirty="0">
              <a:solidFill>
                <a:srgbClr val="C00000"/>
              </a:solidFill>
              <a:effectLst>
                <a:glow rad="139700">
                  <a:schemeClr val="accent2">
                    <a:satMod val="175000"/>
                    <a:alpha val="40000"/>
                  </a:schemeClr>
                </a:glow>
              </a:effectLst>
            </a:endParaRPr>
          </a:p>
        </p:txBody>
      </p:sp>
      <p:graphicFrame>
        <p:nvGraphicFramePr>
          <p:cNvPr id="7" name="Chart 6"/>
          <p:cNvGraphicFramePr>
            <a:graphicFrameLocks/>
          </p:cNvGraphicFramePr>
          <p:nvPr>
            <p:extLst>
              <p:ext uri="{D42A27DB-BD31-4B8C-83A1-F6EECF244321}">
                <p14:modId xmlns:p14="http://schemas.microsoft.com/office/powerpoint/2010/main" val="2182485408"/>
              </p:ext>
            </p:extLst>
          </p:nvPr>
        </p:nvGraphicFramePr>
        <p:xfrm>
          <a:off x="1023583" y="2057399"/>
          <a:ext cx="9430602" cy="37292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2309516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495300" y="562021"/>
            <a:ext cx="11201400" cy="8046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b="1" kern="1200">
                <a:solidFill>
                  <a:srgbClr val="192168"/>
                </a:solidFill>
                <a:latin typeface="Calibri" panose="020F0502020204030204" pitchFamily="34" charset="0"/>
                <a:ea typeface="+mj-ea"/>
                <a:cs typeface="Calibri" panose="020F0502020204030204" pitchFamily="34" charset="0"/>
              </a:defRPr>
            </a:lvl1pPr>
            <a:lvl2pPr algn="ctr" rtl="0" eaLnBrk="0" fontAlgn="base" hangingPunct="0">
              <a:spcBef>
                <a:spcPct val="0"/>
              </a:spcBef>
              <a:spcAft>
                <a:spcPct val="0"/>
              </a:spcAft>
              <a:defRPr sz="4400" b="1">
                <a:solidFill>
                  <a:srgbClr val="192168"/>
                </a:solidFill>
                <a:latin typeface="Tahoma" pitchFamily="34" charset="0"/>
                <a:cs typeface="Tahoma" pitchFamily="34" charset="0"/>
              </a:defRPr>
            </a:lvl2pPr>
            <a:lvl3pPr algn="ctr" rtl="0" eaLnBrk="0" fontAlgn="base" hangingPunct="0">
              <a:spcBef>
                <a:spcPct val="0"/>
              </a:spcBef>
              <a:spcAft>
                <a:spcPct val="0"/>
              </a:spcAft>
              <a:defRPr sz="4400" b="1">
                <a:solidFill>
                  <a:srgbClr val="192168"/>
                </a:solidFill>
                <a:latin typeface="Tahoma" pitchFamily="34" charset="0"/>
                <a:cs typeface="Tahoma" pitchFamily="34" charset="0"/>
              </a:defRPr>
            </a:lvl3pPr>
            <a:lvl4pPr algn="ctr" rtl="0" eaLnBrk="0" fontAlgn="base" hangingPunct="0">
              <a:spcBef>
                <a:spcPct val="0"/>
              </a:spcBef>
              <a:spcAft>
                <a:spcPct val="0"/>
              </a:spcAft>
              <a:defRPr sz="4400" b="1">
                <a:solidFill>
                  <a:srgbClr val="192168"/>
                </a:solidFill>
                <a:latin typeface="Tahoma" pitchFamily="34" charset="0"/>
                <a:cs typeface="Tahoma" pitchFamily="34" charset="0"/>
              </a:defRPr>
            </a:lvl4pPr>
            <a:lvl5pPr algn="ctr" rtl="0" eaLnBrk="0" fontAlgn="base" hangingPunct="0">
              <a:spcBef>
                <a:spcPct val="0"/>
              </a:spcBef>
              <a:spcAft>
                <a:spcPct val="0"/>
              </a:spcAft>
              <a:defRPr sz="4400" b="1">
                <a:solidFill>
                  <a:srgbClr val="192168"/>
                </a:solidFill>
                <a:latin typeface="Tahoma" pitchFamily="34" charset="0"/>
                <a:cs typeface="Tahoma" pitchFamily="34" charset="0"/>
              </a:defRPr>
            </a:lvl5pPr>
            <a:lvl6pPr marL="457200" algn="ctr" rtl="0" fontAlgn="base">
              <a:spcBef>
                <a:spcPct val="0"/>
              </a:spcBef>
              <a:spcAft>
                <a:spcPct val="0"/>
              </a:spcAft>
              <a:defRPr sz="4400" b="1">
                <a:solidFill>
                  <a:schemeClr val="bg1"/>
                </a:solidFill>
                <a:latin typeface="Tahoma" pitchFamily="34" charset="0"/>
                <a:cs typeface="Tahoma" pitchFamily="34" charset="0"/>
              </a:defRPr>
            </a:lvl6pPr>
            <a:lvl7pPr marL="914400" algn="ctr" rtl="0" fontAlgn="base">
              <a:spcBef>
                <a:spcPct val="0"/>
              </a:spcBef>
              <a:spcAft>
                <a:spcPct val="0"/>
              </a:spcAft>
              <a:defRPr sz="4400" b="1">
                <a:solidFill>
                  <a:schemeClr val="bg1"/>
                </a:solidFill>
                <a:latin typeface="Tahoma" pitchFamily="34" charset="0"/>
                <a:cs typeface="Tahoma" pitchFamily="34" charset="0"/>
              </a:defRPr>
            </a:lvl7pPr>
            <a:lvl8pPr marL="1371600" algn="ctr" rtl="0" fontAlgn="base">
              <a:spcBef>
                <a:spcPct val="0"/>
              </a:spcBef>
              <a:spcAft>
                <a:spcPct val="0"/>
              </a:spcAft>
              <a:defRPr sz="4400" b="1">
                <a:solidFill>
                  <a:schemeClr val="bg1"/>
                </a:solidFill>
                <a:latin typeface="Tahoma" pitchFamily="34" charset="0"/>
                <a:cs typeface="Tahoma" pitchFamily="34" charset="0"/>
              </a:defRPr>
            </a:lvl8pPr>
            <a:lvl9pPr marL="1828800" algn="ctr" rtl="0" fontAlgn="base">
              <a:spcBef>
                <a:spcPct val="0"/>
              </a:spcBef>
              <a:spcAft>
                <a:spcPct val="0"/>
              </a:spcAft>
              <a:defRPr sz="4400" b="1">
                <a:solidFill>
                  <a:schemeClr val="bg1"/>
                </a:solidFill>
                <a:latin typeface="Tahoma" pitchFamily="34" charset="0"/>
                <a:cs typeface="Tahoma" pitchFamily="34" charset="0"/>
              </a:defRPr>
            </a:lvl9pPr>
          </a:lstStyle>
          <a:p>
            <a:r>
              <a:rPr lang="en-US" dirty="0" smtClean="0"/>
              <a:t>Total Annual Occupational Openings for all Occupations</a:t>
            </a:r>
            <a:endParaRPr lang="en-US" dirty="0"/>
          </a:p>
        </p:txBody>
      </p:sp>
      <p:sp>
        <p:nvSpPr>
          <p:cNvPr id="7" name="Text Box 4"/>
          <p:cNvSpPr txBox="1">
            <a:spLocks noChangeArrowheads="1"/>
          </p:cNvSpPr>
          <p:nvPr/>
        </p:nvSpPr>
        <p:spPr bwMode="auto">
          <a:xfrm>
            <a:off x="3064674" y="3194389"/>
            <a:ext cx="5937812"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b="1" dirty="0" smtClean="0">
                <a:solidFill>
                  <a:srgbClr val="002060"/>
                </a:solidFill>
              </a:rPr>
              <a:t>Thousands of occupational openings, 2016-26 annual average</a:t>
            </a:r>
            <a:endParaRPr lang="en-US" sz="1600" b="1" dirty="0">
              <a:solidFill>
                <a:srgbClr val="002060"/>
              </a:solidFill>
            </a:endParaRPr>
          </a:p>
        </p:txBody>
      </p:sp>
      <p:graphicFrame>
        <p:nvGraphicFramePr>
          <p:cNvPr id="18" name="Chart 17"/>
          <p:cNvGraphicFramePr/>
          <p:nvPr>
            <p:extLst>
              <p:ext uri="{D42A27DB-BD31-4B8C-83A1-F6EECF244321}">
                <p14:modId xmlns:p14="http://schemas.microsoft.com/office/powerpoint/2010/main" val="1964932223"/>
              </p:ext>
            </p:extLst>
          </p:nvPr>
        </p:nvGraphicFramePr>
        <p:xfrm>
          <a:off x="-317500" y="3445855"/>
          <a:ext cx="12179300" cy="1354745"/>
        </p:xfrm>
        <a:graphic>
          <a:graphicData uri="http://schemas.openxmlformats.org/drawingml/2006/chart">
            <c:chart xmlns:c="http://schemas.openxmlformats.org/drawingml/2006/chart" xmlns:r="http://schemas.openxmlformats.org/officeDocument/2006/relationships" r:id="rId3"/>
          </a:graphicData>
        </a:graphic>
      </p:graphicFrame>
      <p:sp>
        <p:nvSpPr>
          <p:cNvPr id="2" name="Right Brace 1"/>
          <p:cNvSpPr/>
          <p:nvPr/>
        </p:nvSpPr>
        <p:spPr>
          <a:xfrm rot="5400000">
            <a:off x="7003048" y="996465"/>
            <a:ext cx="173454" cy="7334250"/>
          </a:xfrm>
          <a:prstGeom prst="rightBrac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 Box 4"/>
          <p:cNvSpPr txBox="1">
            <a:spLocks noChangeArrowheads="1"/>
          </p:cNvSpPr>
          <p:nvPr/>
        </p:nvSpPr>
        <p:spPr bwMode="auto">
          <a:xfrm>
            <a:off x="6602812" y="4800600"/>
            <a:ext cx="973926" cy="338554"/>
          </a:xfrm>
          <a:prstGeom prst="rect">
            <a:avLst/>
          </a:prstGeom>
          <a:noFill/>
          <a:ln w="9525">
            <a:noFill/>
            <a:miter lim="800000"/>
            <a:headEnd/>
            <a:tailEnd/>
          </a:ln>
        </p:spPr>
        <p:txBody>
          <a:bodyPr wrap="square">
            <a:spAutoFit/>
          </a:bodyPr>
          <a:lstStyle/>
          <a:p>
            <a:pPr algn="ctr" eaLnBrk="0" hangingPunct="0">
              <a:spcBef>
                <a:spcPct val="50000"/>
              </a:spcBef>
              <a:buClr>
                <a:srgbClr val="FF0000"/>
              </a:buClr>
            </a:pPr>
            <a:r>
              <a:rPr lang="en-US" sz="1600" b="1" dirty="0" smtClean="0">
                <a:solidFill>
                  <a:srgbClr val="002060"/>
                </a:solidFill>
              </a:rPr>
              <a:t>203.6</a:t>
            </a:r>
            <a:endParaRPr lang="en-US" sz="1600" b="1" dirty="0">
              <a:solidFill>
                <a:srgbClr val="002060"/>
              </a:solidFill>
            </a:endParaRPr>
          </a:p>
        </p:txBody>
      </p:sp>
      <p:sp>
        <p:nvSpPr>
          <p:cNvPr id="8" name="Text Box 4"/>
          <p:cNvSpPr txBox="1">
            <a:spLocks noChangeArrowheads="1"/>
          </p:cNvSpPr>
          <p:nvPr/>
        </p:nvSpPr>
        <p:spPr bwMode="auto">
          <a:xfrm>
            <a:off x="3422650" y="3899755"/>
            <a:ext cx="3805464"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dirty="0" smtClean="0">
                <a:solidFill>
                  <a:srgbClr val="002060"/>
                </a:solidFill>
              </a:rPr>
              <a:t>Occupational transfers </a:t>
            </a:r>
            <a:endParaRPr lang="en-US" sz="1600" dirty="0">
              <a:solidFill>
                <a:srgbClr val="002060"/>
              </a:solidFill>
            </a:endParaRPr>
          </a:p>
        </p:txBody>
      </p:sp>
      <p:sp>
        <p:nvSpPr>
          <p:cNvPr id="9" name="Text Box 4"/>
          <p:cNvSpPr txBox="1">
            <a:spLocks noChangeArrowheads="1"/>
          </p:cNvSpPr>
          <p:nvPr/>
        </p:nvSpPr>
        <p:spPr bwMode="auto">
          <a:xfrm>
            <a:off x="6647395" y="3924896"/>
            <a:ext cx="3805464"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dirty="0" smtClean="0">
                <a:solidFill>
                  <a:srgbClr val="002060"/>
                </a:solidFill>
              </a:rPr>
              <a:t>Labor force exits</a:t>
            </a:r>
            <a:endParaRPr lang="en-US" sz="1600" dirty="0">
              <a:solidFill>
                <a:srgbClr val="002060"/>
              </a:solidFill>
            </a:endParaRPr>
          </a:p>
        </p:txBody>
      </p:sp>
      <p:sp>
        <p:nvSpPr>
          <p:cNvPr id="10" name="Text Box 4"/>
          <p:cNvSpPr txBox="1">
            <a:spLocks noChangeArrowheads="1"/>
          </p:cNvSpPr>
          <p:nvPr/>
        </p:nvSpPr>
        <p:spPr bwMode="auto">
          <a:xfrm>
            <a:off x="9653068" y="3899755"/>
            <a:ext cx="1764090" cy="338554"/>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600" dirty="0" smtClean="0">
                <a:solidFill>
                  <a:srgbClr val="002060"/>
                </a:solidFill>
              </a:rPr>
              <a:t>Growth</a:t>
            </a:r>
            <a:endParaRPr lang="en-US" sz="1600" dirty="0">
              <a:solidFill>
                <a:srgbClr val="002060"/>
              </a:solidFill>
            </a:endParaRPr>
          </a:p>
        </p:txBody>
      </p:sp>
    </p:spTree>
    <p:extLst>
      <p:ext uri="{BB962C8B-B14F-4D97-AF65-F5344CB8AC3E}">
        <p14:creationId xmlns:p14="http://schemas.microsoft.com/office/powerpoint/2010/main" val="21306061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302942"/>
            <a:ext cx="7924800" cy="814039"/>
          </a:xfrm>
        </p:spPr>
        <p:txBody>
          <a:bodyPr/>
          <a:lstStyle/>
          <a:p>
            <a:r>
              <a:rPr lang="en-US" sz="3600" dirty="0" smtClean="0"/>
              <a:t>Education and Training Classification</a:t>
            </a:r>
            <a:endParaRPr lang="en-US" sz="3600" dirty="0"/>
          </a:p>
        </p:txBody>
      </p:sp>
      <p:sp>
        <p:nvSpPr>
          <p:cNvPr id="5" name="TextBox 4"/>
          <p:cNvSpPr txBox="1"/>
          <p:nvPr/>
        </p:nvSpPr>
        <p:spPr>
          <a:xfrm>
            <a:off x="2286000" y="1600200"/>
            <a:ext cx="7772400" cy="4800600"/>
          </a:xfrm>
          <a:prstGeom prst="rect">
            <a:avLst/>
          </a:prstGeom>
        </p:spPr>
        <p:txBody>
          <a:bodyPr vert="horz" wrap="none" lIns="91440" tIns="45720" rIns="91440" bIns="45720" rtlCol="0" anchor="ctr">
            <a:normAutofit/>
          </a:bodyPr>
          <a:lstStyle/>
          <a:p>
            <a:pPr algn="ctr">
              <a:spcBef>
                <a:spcPct val="0"/>
              </a:spcBef>
            </a:pPr>
            <a:endParaRPr lang="en-US" sz="3600" dirty="0">
              <a:solidFill>
                <a:schemeClr val="bg1"/>
              </a:solidFill>
              <a:latin typeface="Tahoma" pitchFamily="34" charset="0"/>
              <a:ea typeface="+mj-ea"/>
              <a:cs typeface="Tahoma" pitchFamily="34" charset="0"/>
            </a:endParaRPr>
          </a:p>
        </p:txBody>
      </p:sp>
      <p:sp>
        <p:nvSpPr>
          <p:cNvPr id="6" name="Content Placeholder 2"/>
          <p:cNvSpPr txBox="1">
            <a:spLocks/>
          </p:cNvSpPr>
          <p:nvPr/>
        </p:nvSpPr>
        <p:spPr bwMode="auto">
          <a:xfrm>
            <a:off x="2286000" y="1447800"/>
            <a:ext cx="8229600" cy="49787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dirty="0"/>
          </a:p>
        </p:txBody>
      </p:sp>
      <p:sp>
        <p:nvSpPr>
          <p:cNvPr id="7" name="Content Placeholder 2"/>
          <p:cNvSpPr txBox="1">
            <a:spLocks/>
          </p:cNvSpPr>
          <p:nvPr/>
        </p:nvSpPr>
        <p:spPr bwMode="auto">
          <a:xfrm>
            <a:off x="2286000" y="1600200"/>
            <a:ext cx="7924800" cy="35628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fontAlgn="base">
              <a:spcBef>
                <a:spcPts val="1600"/>
              </a:spcBef>
              <a:spcAft>
                <a:spcPct val="0"/>
              </a:spcAft>
              <a:buClr>
                <a:srgbClr val="CE1126"/>
              </a:buClr>
              <a:buSzPct val="80000"/>
              <a:buFont typeface="Wingdings" pitchFamily="2" charset="2"/>
              <a:buChar char=""/>
              <a:defRPr/>
            </a:pPr>
            <a:r>
              <a:rPr lang="en-US" sz="2400" dirty="0">
                <a:solidFill>
                  <a:srgbClr val="192168"/>
                </a:solidFill>
                <a:latin typeface="Tahoma" pitchFamily="34" charset="0"/>
                <a:cs typeface="Tahoma" pitchFamily="34" charset="0"/>
              </a:rPr>
              <a:t>Consists of three categories of information for each occupation:</a:t>
            </a:r>
            <a:endParaRPr lang="en-US" sz="2400" dirty="0">
              <a:solidFill>
                <a:srgbClr val="002060"/>
              </a:solidFill>
              <a:latin typeface="Tahoma" pitchFamily="34" charset="0"/>
              <a:cs typeface="Tahoma" pitchFamily="34" charset="0"/>
            </a:endParaRPr>
          </a:p>
          <a:p>
            <a:pPr marL="742950" lvl="1" indent="-285750">
              <a:spcBef>
                <a:spcPts val="2400"/>
              </a:spcBef>
              <a:buClr>
                <a:srgbClr val="CE1126"/>
              </a:buClr>
              <a:buFont typeface="Wingdings 3" pitchFamily="18" charset="2"/>
              <a:buChar char=""/>
            </a:pPr>
            <a:r>
              <a:rPr lang="en-US" sz="2000" dirty="0">
                <a:solidFill>
                  <a:srgbClr val="002060"/>
                </a:solidFill>
                <a:latin typeface="Tahoma" pitchFamily="34" charset="0"/>
                <a:cs typeface="Tahoma" pitchFamily="34" charset="0"/>
              </a:rPr>
              <a:t>Typical education needed for entry</a:t>
            </a:r>
          </a:p>
          <a:p>
            <a:pPr marL="742950" lvl="1" indent="-285750">
              <a:spcBef>
                <a:spcPts val="2400"/>
              </a:spcBef>
              <a:buClr>
                <a:srgbClr val="CE1126"/>
              </a:buClr>
              <a:buFont typeface="Wingdings 3" pitchFamily="18" charset="2"/>
              <a:buChar char=""/>
            </a:pPr>
            <a:r>
              <a:rPr lang="en-US" sz="2000" dirty="0">
                <a:solidFill>
                  <a:srgbClr val="002060"/>
                </a:solidFill>
                <a:latin typeface="Tahoma" pitchFamily="34" charset="0"/>
                <a:cs typeface="Tahoma" pitchFamily="34" charset="0"/>
              </a:rPr>
              <a:t>Work experience in a related occupation</a:t>
            </a:r>
          </a:p>
          <a:p>
            <a:pPr marL="742950" lvl="1" indent="-285750">
              <a:spcBef>
                <a:spcPts val="2400"/>
              </a:spcBef>
              <a:buClr>
                <a:srgbClr val="CE1126"/>
              </a:buClr>
              <a:buFont typeface="Wingdings 3" pitchFamily="18" charset="2"/>
              <a:buChar char=""/>
            </a:pPr>
            <a:r>
              <a:rPr lang="en-US" sz="2000" dirty="0">
                <a:solidFill>
                  <a:srgbClr val="002060"/>
                </a:solidFill>
                <a:latin typeface="Tahoma" pitchFamily="34" charset="0"/>
                <a:cs typeface="Tahoma" pitchFamily="34" charset="0"/>
              </a:rPr>
              <a:t>Typical on-the-job training needed to attain competency in the occupation</a:t>
            </a:r>
            <a:endParaRPr lang="en-US" sz="2000" dirty="0">
              <a:solidFill>
                <a:srgbClr val="192168"/>
              </a:solidFill>
              <a:latin typeface="Tahoma" pitchFamily="34" charset="0"/>
              <a:cs typeface="Tahoma" pitchFamily="34" charset="0"/>
            </a:endParaRPr>
          </a:p>
        </p:txBody>
      </p:sp>
    </p:spTree>
    <p:extLst>
      <p:ext uri="{BB962C8B-B14F-4D97-AF65-F5344CB8AC3E}">
        <p14:creationId xmlns:p14="http://schemas.microsoft.com/office/powerpoint/2010/main" val="351985252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traight Connector 9"/>
          <p:cNvSpPr/>
          <p:nvPr/>
        </p:nvSpPr>
        <p:spPr>
          <a:xfrm rot="16200000">
            <a:off x="4471281" y="3893355"/>
            <a:ext cx="4075626" cy="33797"/>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graphicFrame>
        <p:nvGraphicFramePr>
          <p:cNvPr id="9" name="Object 5"/>
          <p:cNvGraphicFramePr>
            <a:graphicFrameLocks noGrp="1" noChangeAspect="1"/>
          </p:cNvGraphicFramePr>
          <p:nvPr>
            <p:ph type="chart" idx="1"/>
            <p:extLst>
              <p:ext uri="{D42A27DB-BD31-4B8C-83A1-F6EECF244321}">
                <p14:modId xmlns:p14="http://schemas.microsoft.com/office/powerpoint/2010/main" val="573651112"/>
              </p:ext>
            </p:extLst>
          </p:nvPr>
        </p:nvGraphicFramePr>
        <p:xfrm>
          <a:off x="1880135" y="1872442"/>
          <a:ext cx="8690810" cy="4026889"/>
        </p:xfrm>
        <a:graphic>
          <a:graphicData uri="http://schemas.openxmlformats.org/drawingml/2006/chart">
            <c:chart xmlns:c="http://schemas.openxmlformats.org/drawingml/2006/chart" xmlns:r="http://schemas.openxmlformats.org/officeDocument/2006/relationships" r:id="rId3"/>
          </a:graphicData>
        </a:graphic>
      </p:graphicFrame>
      <p:sp>
        <p:nvSpPr>
          <p:cNvPr id="35845" name="Rectangle 2"/>
          <p:cNvSpPr>
            <a:spLocks noGrp="1" noChangeArrowheads="1"/>
          </p:cNvSpPr>
          <p:nvPr>
            <p:ph type="title"/>
          </p:nvPr>
        </p:nvSpPr>
        <p:spPr>
          <a:xfrm>
            <a:off x="2716603" y="113532"/>
            <a:ext cx="7017874" cy="1000125"/>
          </a:xfrm>
        </p:spPr>
        <p:txBody>
          <a:bodyPr anchor="ctr"/>
          <a:lstStyle/>
          <a:p>
            <a:pPr eaLnBrk="1" hangingPunct="1"/>
            <a:r>
              <a:rPr lang="en-US" sz="2400" dirty="0"/>
              <a:t>Occupations that Need More Education for Entry are Projected to Grow Faster*</a:t>
            </a:r>
          </a:p>
        </p:txBody>
      </p:sp>
      <p:sp>
        <p:nvSpPr>
          <p:cNvPr id="35847" name="Text Box 4"/>
          <p:cNvSpPr txBox="1">
            <a:spLocks noChangeArrowheads="1"/>
          </p:cNvSpPr>
          <p:nvPr/>
        </p:nvSpPr>
        <p:spPr bwMode="auto">
          <a:xfrm>
            <a:off x="1880135" y="1410777"/>
            <a:ext cx="4564832" cy="523220"/>
          </a:xfrm>
          <a:prstGeom prst="rect">
            <a:avLst/>
          </a:prstGeom>
          <a:noFill/>
          <a:ln w="9525">
            <a:noFill/>
            <a:miter lim="800000"/>
            <a:headEnd/>
            <a:tailEnd/>
          </a:ln>
        </p:spPr>
        <p:txBody>
          <a:bodyPr wrap="square">
            <a:spAutoFit/>
          </a:bodyPr>
          <a:lstStyle/>
          <a:p>
            <a:pPr eaLnBrk="0" fontAlgn="base" hangingPunct="0">
              <a:spcBef>
                <a:spcPct val="50000"/>
              </a:spcBef>
              <a:spcAft>
                <a:spcPct val="0"/>
              </a:spcAft>
              <a:buClr>
                <a:srgbClr val="FF0000"/>
              </a:buClr>
            </a:pPr>
            <a:r>
              <a:rPr lang="en-US" sz="1400" b="1" dirty="0">
                <a:solidFill>
                  <a:srgbClr val="002060"/>
                </a:solidFill>
              </a:rPr>
              <a:t>Projected </a:t>
            </a:r>
            <a:r>
              <a:rPr lang="en-US" sz="1400" b="1" dirty="0" smtClean="0">
                <a:solidFill>
                  <a:srgbClr val="002060"/>
                </a:solidFill>
              </a:rPr>
              <a:t>2016-26 </a:t>
            </a:r>
            <a:r>
              <a:rPr lang="en-US" sz="1400" b="1" dirty="0">
                <a:solidFill>
                  <a:srgbClr val="002060"/>
                </a:solidFill>
              </a:rPr>
              <a:t>growth rate in occupational employment by typical </a:t>
            </a:r>
            <a:r>
              <a:rPr lang="en-US" sz="1400" b="1" dirty="0" smtClean="0">
                <a:solidFill>
                  <a:srgbClr val="002060"/>
                </a:solidFill>
              </a:rPr>
              <a:t>2016 </a:t>
            </a:r>
            <a:r>
              <a:rPr lang="en-US" sz="1400" b="1" dirty="0">
                <a:solidFill>
                  <a:srgbClr val="002060"/>
                </a:solidFill>
              </a:rPr>
              <a:t>entry-level education</a:t>
            </a:r>
          </a:p>
        </p:txBody>
      </p:sp>
      <p:sp>
        <p:nvSpPr>
          <p:cNvPr id="11" name="TextBox 1"/>
          <p:cNvSpPr txBox="1"/>
          <p:nvPr/>
        </p:nvSpPr>
        <p:spPr>
          <a:xfrm>
            <a:off x="6744390" y="4815049"/>
            <a:ext cx="2881838" cy="458273"/>
          </a:xfrm>
          <a:prstGeom prst="rect">
            <a:avLst/>
          </a:prstGeom>
          <a:noFill/>
          <a:ln>
            <a:noFill/>
          </a:ln>
          <a:scene3d>
            <a:camera prst="orthographicFront"/>
            <a:lightRig rig="threePt" dir="t"/>
          </a:scene3d>
          <a:sp3d prstMaterial="matte">
            <a:bevelT/>
          </a:sp3d>
        </p:spPr>
        <p:txBody>
          <a:bodyPr vert="horz" wrap="square" lIns="91440" tIns="45720" rIns="91440" bIns="4572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ct val="0"/>
              </a:spcBef>
            </a:pPr>
            <a:r>
              <a:rPr lang="en-US" sz="1400" dirty="0">
                <a:solidFill>
                  <a:srgbClr val="002060"/>
                </a:solidFill>
                <a:cs typeface="Tahoma" pitchFamily="34" charset="0"/>
              </a:rPr>
              <a:t>Average, all occupations = </a:t>
            </a:r>
            <a:r>
              <a:rPr lang="en-US" sz="1400" b="1" dirty="0" smtClean="0">
                <a:solidFill>
                  <a:srgbClr val="002060"/>
                </a:solidFill>
                <a:cs typeface="Tahoma" pitchFamily="34" charset="0"/>
              </a:rPr>
              <a:t>7.4%</a:t>
            </a:r>
            <a:endParaRPr lang="en-US" sz="1400" b="1" dirty="0">
              <a:solidFill>
                <a:srgbClr val="002060"/>
              </a:solidFill>
              <a:cs typeface="Tahoma" pitchFamily="34" charset="0"/>
            </a:endParaRPr>
          </a:p>
        </p:txBody>
      </p:sp>
      <p:sp>
        <p:nvSpPr>
          <p:cNvPr id="3" name="TextBox 2"/>
          <p:cNvSpPr txBox="1"/>
          <p:nvPr/>
        </p:nvSpPr>
        <p:spPr>
          <a:xfrm>
            <a:off x="8663488" y="3272706"/>
            <a:ext cx="2899861" cy="1226359"/>
          </a:xfrm>
          <a:prstGeom prst="rect">
            <a:avLst/>
          </a:prstGeom>
        </p:spPr>
        <p:txBody>
          <a:bodyPr vert="horz" wrap="square" lIns="91440" tIns="45720" rIns="91440" bIns="45720" rtlCol="0" anchor="ctr">
            <a:noAutofit/>
          </a:bodyPr>
          <a:lstStyle/>
          <a:p>
            <a:pPr algn="ctr">
              <a:spcBef>
                <a:spcPct val="0"/>
              </a:spcBef>
            </a:pPr>
            <a:r>
              <a:rPr lang="en-US" sz="1200" dirty="0">
                <a:ea typeface="+mj-ea"/>
                <a:cs typeface="Tahoma" pitchFamily="34" charset="0"/>
              </a:rPr>
              <a:t>*The occupational growth rates shown in this chart include projected growth in all jobs from </a:t>
            </a:r>
            <a:r>
              <a:rPr lang="en-US" sz="1200" dirty="0" smtClean="0">
                <a:ea typeface="+mj-ea"/>
                <a:cs typeface="Tahoma" pitchFamily="34" charset="0"/>
              </a:rPr>
              <a:t>2016-2026, </a:t>
            </a:r>
            <a:r>
              <a:rPr lang="en-US" sz="1200" dirty="0">
                <a:ea typeface="+mj-ea"/>
                <a:cs typeface="Tahoma" pitchFamily="34" charset="0"/>
              </a:rPr>
              <a:t>not just entry level jobs.  Entry level education reflects </a:t>
            </a:r>
            <a:r>
              <a:rPr lang="en-US" sz="1200" dirty="0" smtClean="0">
                <a:ea typeface="+mj-ea"/>
                <a:cs typeface="Tahoma" pitchFamily="34" charset="0"/>
              </a:rPr>
              <a:t>2016 </a:t>
            </a:r>
            <a:r>
              <a:rPr lang="en-US" sz="1200" dirty="0">
                <a:ea typeface="+mj-ea"/>
                <a:cs typeface="Tahoma" pitchFamily="34" charset="0"/>
              </a:rPr>
              <a:t>requirements – BLS does not project education requirements</a:t>
            </a:r>
          </a:p>
        </p:txBody>
      </p:sp>
      <p:cxnSp>
        <p:nvCxnSpPr>
          <p:cNvPr id="4" name="Straight Arrow Connector 3"/>
          <p:cNvCxnSpPr/>
          <p:nvPr/>
        </p:nvCxnSpPr>
        <p:spPr>
          <a:xfrm flipH="1" flipV="1">
            <a:off x="6574971" y="4815049"/>
            <a:ext cx="387806" cy="229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88720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 Box 4"/>
          <p:cNvSpPr txBox="1">
            <a:spLocks noChangeArrowheads="1"/>
          </p:cNvSpPr>
          <p:nvPr/>
        </p:nvSpPr>
        <p:spPr bwMode="auto">
          <a:xfrm>
            <a:off x="1234739" y="1471494"/>
            <a:ext cx="3029952"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a:t>Thousands of jobs, projected </a:t>
            </a:r>
            <a:r>
              <a:rPr lang="en-US" sz="1400" b="1" dirty="0" smtClean="0"/>
              <a:t>2016-26</a:t>
            </a:r>
            <a:endParaRPr lang="en-US" sz="1400" b="1" dirty="0"/>
          </a:p>
        </p:txBody>
      </p:sp>
      <p:sp>
        <p:nvSpPr>
          <p:cNvPr id="32775" name="Text Box 6"/>
          <p:cNvSpPr txBox="1">
            <a:spLocks noChangeArrowheads="1"/>
          </p:cNvSpPr>
          <p:nvPr/>
        </p:nvSpPr>
        <p:spPr bwMode="auto">
          <a:xfrm>
            <a:off x="9448800" y="2209800"/>
            <a:ext cx="685800" cy="304800"/>
          </a:xfrm>
          <a:prstGeom prst="rect">
            <a:avLst/>
          </a:prstGeom>
          <a:noFill/>
          <a:ln w="9525">
            <a:noFill/>
            <a:miter lim="800000"/>
            <a:headEnd/>
            <a:tailEnd/>
          </a:ln>
        </p:spPr>
        <p:txBody>
          <a:bodyPr>
            <a:spAutoFit/>
          </a:bodyPr>
          <a:lstStyle/>
          <a:p>
            <a:pPr algn="ctr" eaLnBrk="0" hangingPunct="0">
              <a:spcBef>
                <a:spcPct val="50000"/>
              </a:spcBef>
              <a:buClr>
                <a:srgbClr val="FF0000"/>
              </a:buClr>
            </a:pPr>
            <a:endParaRPr lang="en-US" sz="1400" dirty="0">
              <a:solidFill>
                <a:schemeClr val="bg1"/>
              </a:solidFill>
              <a:latin typeface="Times New Roman" pitchFamily="18" charset="0"/>
            </a:endParaRPr>
          </a:p>
        </p:txBody>
      </p:sp>
      <p:sp>
        <p:nvSpPr>
          <p:cNvPr id="32776" name="Text Box 7"/>
          <p:cNvSpPr txBox="1">
            <a:spLocks noChangeArrowheads="1"/>
          </p:cNvSpPr>
          <p:nvPr/>
        </p:nvSpPr>
        <p:spPr bwMode="auto">
          <a:xfrm>
            <a:off x="9448800" y="2209800"/>
            <a:ext cx="609600" cy="304800"/>
          </a:xfrm>
          <a:prstGeom prst="rect">
            <a:avLst/>
          </a:prstGeom>
          <a:noFill/>
          <a:ln w="9525">
            <a:noFill/>
            <a:miter lim="800000"/>
            <a:headEnd/>
            <a:tailEnd/>
          </a:ln>
        </p:spPr>
        <p:txBody>
          <a:bodyPr>
            <a:spAutoFit/>
          </a:bodyPr>
          <a:lstStyle/>
          <a:p>
            <a:pPr algn="ctr" eaLnBrk="0" hangingPunct="0">
              <a:spcBef>
                <a:spcPct val="50000"/>
              </a:spcBef>
              <a:buClr>
                <a:srgbClr val="FF0000"/>
              </a:buClr>
            </a:pPr>
            <a:endParaRPr lang="en-US" sz="1400" dirty="0">
              <a:solidFill>
                <a:schemeClr val="bg1"/>
              </a:solidFill>
              <a:latin typeface="Times New Roman" pitchFamily="18" charset="0"/>
            </a:endParaRPr>
          </a:p>
        </p:txBody>
      </p:sp>
      <p:sp>
        <p:nvSpPr>
          <p:cNvPr id="32772" name="Rectangle 2"/>
          <p:cNvSpPr>
            <a:spLocks noGrp="1" noChangeArrowheads="1"/>
          </p:cNvSpPr>
          <p:nvPr>
            <p:ph type="title"/>
          </p:nvPr>
        </p:nvSpPr>
        <p:spPr/>
        <p:txBody>
          <a:bodyPr anchor="ctr" anchorCtr="0"/>
          <a:lstStyle/>
          <a:p>
            <a:pPr eaLnBrk="1" hangingPunct="1"/>
            <a:r>
              <a:rPr lang="en-US" sz="2800" dirty="0"/>
              <a:t>High School Diploma Occupations with the Largest Job Growth</a:t>
            </a:r>
          </a:p>
        </p:txBody>
      </p:sp>
      <p:graphicFrame>
        <p:nvGraphicFramePr>
          <p:cNvPr id="9" name="Table Placeholder 8"/>
          <p:cNvGraphicFramePr>
            <a:graphicFrameLocks noGrp="1"/>
          </p:cNvGraphicFramePr>
          <p:nvPr>
            <p:ph type="tbl" sz="quarter" idx="11"/>
            <p:extLst>
              <p:ext uri="{D42A27DB-BD31-4B8C-83A1-F6EECF244321}">
                <p14:modId xmlns:p14="http://schemas.microsoft.com/office/powerpoint/2010/main" val="1406675332"/>
              </p:ext>
            </p:extLst>
          </p:nvPr>
        </p:nvGraphicFramePr>
        <p:xfrm>
          <a:off x="1235075" y="1422400"/>
          <a:ext cx="9550219" cy="4862530"/>
        </p:xfrm>
        <a:graphic>
          <a:graphicData uri="http://schemas.openxmlformats.org/drawingml/2006/table">
            <a:tbl>
              <a:tblPr firstRow="1" bandRow="1">
                <a:tableStyleId>{3B4B98B0-60AC-42C2-AFA5-B58CD77FA1E5}</a:tableStyleId>
              </a:tblPr>
              <a:tblGrid>
                <a:gridCol w="9550219"/>
              </a:tblGrid>
              <a:tr h="465023">
                <a:tc>
                  <a:txBody>
                    <a:bodyPr/>
                    <a:lstStyle/>
                    <a:p>
                      <a:pPr algn="r"/>
                      <a:r>
                        <a:rPr lang="en-US" sz="1400" b="1" dirty="0" smtClean="0"/>
                        <a:t>Median </a:t>
                      </a:r>
                      <a:r>
                        <a:rPr lang="en-US" sz="1400" b="1" baseline="0" dirty="0" smtClean="0"/>
                        <a:t>annual </a:t>
                      </a:r>
                    </a:p>
                    <a:p>
                      <a:pPr algn="r"/>
                      <a:r>
                        <a:rPr lang="en-US" sz="1400" b="1" baseline="0" dirty="0" smtClean="0"/>
                        <a:t>wages, May 2016</a:t>
                      </a:r>
                      <a:endParaRPr lang="en-US" sz="1400" b="1" dirty="0"/>
                    </a:p>
                  </a:txBody>
                  <a:tcPr marL="107108" marR="10710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4437">
                <a:tc>
                  <a:txBody>
                    <a:bodyPr/>
                    <a:lstStyle/>
                    <a:p>
                      <a:pPr algn="r"/>
                      <a:r>
                        <a:rPr lang="en-US" sz="1400" b="0" dirty="0" smtClean="0"/>
                        <a:t>$21,920</a:t>
                      </a:r>
                      <a:endParaRPr lang="en-US" sz="1400" b="0" dirty="0"/>
                    </a:p>
                  </a:txBody>
                  <a:tcPr marL="107108" marR="107108"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r h="434437">
                <a:tc>
                  <a:txBody>
                    <a:bodyPr/>
                    <a:lstStyle/>
                    <a:p>
                      <a:pPr algn="r"/>
                      <a:r>
                        <a:rPr lang="en-US" sz="1400" b="0" dirty="0" smtClean="0"/>
                        <a:t>$22,600</a:t>
                      </a:r>
                      <a:endParaRPr lang="en-US" sz="1400" b="0" dirty="0"/>
                    </a:p>
                  </a:txBody>
                  <a:tcPr marL="107108" marR="107108"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dirty="0" smtClean="0"/>
                        <a:t>$32,300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$33,730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dirty="0" smtClean="0"/>
                        <a:t>$36,940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$23,840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b="0" dirty="0" smtClean="0"/>
                        <a:t>$27,920</a:t>
                      </a:r>
                      <a:endParaRPr lang="en-US" sz="1400" b="0" dirty="0"/>
                    </a:p>
                  </a:txBody>
                  <a:tcPr marL="107108" marR="107108"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$52,490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dirty="0" smtClean="0"/>
                        <a:t>$31,480</a:t>
                      </a:r>
                      <a:endParaRPr lang="en-US" sz="1400" dirty="0"/>
                    </a:p>
                  </a:txBody>
                  <a:tcPr marL="107108" marR="107108"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$43,600</a:t>
                      </a:r>
                    </a:p>
                  </a:txBody>
                  <a:tcPr marL="107108" marR="107108" anchor="ctr">
                    <a:lnL>
                      <a:noFill/>
                    </a:lnL>
                    <a:lnR>
                      <a:noFill/>
                    </a:lnR>
                    <a:lnT>
                      <a:noFill/>
                    </a:lnT>
                    <a:lnB w="12700" cmpd="sng">
                      <a:noFill/>
                    </a:lnB>
                    <a:lnTlToBr w="12700" cmpd="sng">
                      <a:noFill/>
                      <a:prstDash val="solid"/>
                    </a:lnTlToBr>
                    <a:lnBlToTr w="12700" cmpd="sng">
                      <a:noFill/>
                      <a:prstDash val="solid"/>
                    </a:lnBlToTr>
                  </a:tcPr>
                </a:tc>
              </a:tr>
            </a:tbl>
          </a:graphicData>
        </a:graphic>
      </p:graphicFrame>
      <p:graphicFrame>
        <p:nvGraphicFramePr>
          <p:cNvPr id="10" name="Chart Placeholder 9"/>
          <p:cNvGraphicFramePr>
            <a:graphicFrameLocks noGrp="1"/>
          </p:cNvGraphicFramePr>
          <p:nvPr>
            <p:ph type="chart" idx="1"/>
            <p:extLst>
              <p:ext uri="{D42A27DB-BD31-4B8C-83A1-F6EECF244321}">
                <p14:modId xmlns:p14="http://schemas.microsoft.com/office/powerpoint/2010/main" val="3303700139"/>
              </p:ext>
            </p:extLst>
          </p:nvPr>
        </p:nvGraphicFramePr>
        <p:xfrm>
          <a:off x="1047750" y="1779271"/>
          <a:ext cx="8705850" cy="47129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1921096"/>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 Box 4"/>
          <p:cNvSpPr txBox="1">
            <a:spLocks noChangeArrowheads="1"/>
          </p:cNvSpPr>
          <p:nvPr/>
        </p:nvSpPr>
        <p:spPr bwMode="auto">
          <a:xfrm>
            <a:off x="1234739" y="1451586"/>
            <a:ext cx="3412458" cy="307777"/>
          </a:xfrm>
          <a:prstGeom prst="rect">
            <a:avLst/>
          </a:prstGeom>
          <a:noFill/>
          <a:ln w="9525">
            <a:noFill/>
            <a:miter lim="800000"/>
            <a:headEnd/>
            <a:tailEnd/>
          </a:ln>
        </p:spPr>
        <p:txBody>
          <a:bodyPr wrap="square">
            <a:spAutoFit/>
          </a:bodyPr>
          <a:lstStyle/>
          <a:p>
            <a:pPr eaLnBrk="0" hangingPunct="0">
              <a:spcBef>
                <a:spcPct val="50000"/>
              </a:spcBef>
              <a:buClr>
                <a:srgbClr val="FF0000"/>
              </a:buClr>
            </a:pPr>
            <a:r>
              <a:rPr lang="en-US" sz="1400" b="1" dirty="0"/>
              <a:t>Thousands of jobs, projected </a:t>
            </a:r>
            <a:r>
              <a:rPr lang="en-US" sz="1400" b="1" dirty="0" smtClean="0"/>
              <a:t>2016-26</a:t>
            </a:r>
            <a:endParaRPr lang="en-US" sz="1400" b="1" dirty="0"/>
          </a:p>
        </p:txBody>
      </p:sp>
      <p:sp>
        <p:nvSpPr>
          <p:cNvPr id="32775" name="Text Box 6"/>
          <p:cNvSpPr txBox="1">
            <a:spLocks noChangeArrowheads="1"/>
          </p:cNvSpPr>
          <p:nvPr/>
        </p:nvSpPr>
        <p:spPr bwMode="auto">
          <a:xfrm>
            <a:off x="9448800" y="2209800"/>
            <a:ext cx="685800" cy="304800"/>
          </a:xfrm>
          <a:prstGeom prst="rect">
            <a:avLst/>
          </a:prstGeom>
          <a:noFill/>
          <a:ln w="9525">
            <a:noFill/>
            <a:miter lim="800000"/>
            <a:headEnd/>
            <a:tailEnd/>
          </a:ln>
        </p:spPr>
        <p:txBody>
          <a:bodyPr>
            <a:spAutoFit/>
          </a:bodyPr>
          <a:lstStyle/>
          <a:p>
            <a:pPr algn="ctr" eaLnBrk="0" hangingPunct="0">
              <a:spcBef>
                <a:spcPct val="50000"/>
              </a:spcBef>
              <a:buClr>
                <a:srgbClr val="FF0000"/>
              </a:buClr>
            </a:pPr>
            <a:endParaRPr lang="en-US" sz="1400" dirty="0">
              <a:solidFill>
                <a:schemeClr val="bg1"/>
              </a:solidFill>
              <a:latin typeface="Times New Roman" pitchFamily="18" charset="0"/>
            </a:endParaRPr>
          </a:p>
        </p:txBody>
      </p:sp>
      <p:sp>
        <p:nvSpPr>
          <p:cNvPr id="32776" name="Text Box 7"/>
          <p:cNvSpPr txBox="1">
            <a:spLocks noChangeArrowheads="1"/>
          </p:cNvSpPr>
          <p:nvPr/>
        </p:nvSpPr>
        <p:spPr bwMode="auto">
          <a:xfrm>
            <a:off x="9448800" y="2209800"/>
            <a:ext cx="609600" cy="304800"/>
          </a:xfrm>
          <a:prstGeom prst="rect">
            <a:avLst/>
          </a:prstGeom>
          <a:noFill/>
          <a:ln w="9525">
            <a:noFill/>
            <a:miter lim="800000"/>
            <a:headEnd/>
            <a:tailEnd/>
          </a:ln>
        </p:spPr>
        <p:txBody>
          <a:bodyPr>
            <a:spAutoFit/>
          </a:bodyPr>
          <a:lstStyle/>
          <a:p>
            <a:pPr algn="ctr" eaLnBrk="0" hangingPunct="0">
              <a:spcBef>
                <a:spcPct val="50000"/>
              </a:spcBef>
              <a:buClr>
                <a:srgbClr val="FF0000"/>
              </a:buClr>
            </a:pPr>
            <a:endParaRPr lang="en-US" sz="1400" dirty="0">
              <a:solidFill>
                <a:schemeClr val="bg1"/>
              </a:solidFill>
              <a:latin typeface="Times New Roman" pitchFamily="18" charset="0"/>
            </a:endParaRPr>
          </a:p>
        </p:txBody>
      </p:sp>
      <p:sp>
        <p:nvSpPr>
          <p:cNvPr id="32772" name="Rectangle 2"/>
          <p:cNvSpPr>
            <a:spLocks noGrp="1" noChangeArrowheads="1"/>
          </p:cNvSpPr>
          <p:nvPr>
            <p:ph type="title"/>
          </p:nvPr>
        </p:nvSpPr>
        <p:spPr/>
        <p:txBody>
          <a:bodyPr anchor="ctr" anchorCtr="0"/>
          <a:lstStyle/>
          <a:p>
            <a:pPr eaLnBrk="1" hangingPunct="1"/>
            <a:r>
              <a:rPr lang="en-US" sz="2800" dirty="0"/>
              <a:t>No Formal Educational Credential Occupations with the Largest Job Growth</a:t>
            </a:r>
          </a:p>
        </p:txBody>
      </p:sp>
      <p:graphicFrame>
        <p:nvGraphicFramePr>
          <p:cNvPr id="10" name="Table Placeholder 9"/>
          <p:cNvGraphicFramePr>
            <a:graphicFrameLocks noGrp="1"/>
          </p:cNvGraphicFramePr>
          <p:nvPr>
            <p:ph type="tbl" sz="quarter" idx="11"/>
            <p:extLst>
              <p:ext uri="{D42A27DB-BD31-4B8C-83A1-F6EECF244321}">
                <p14:modId xmlns:p14="http://schemas.microsoft.com/office/powerpoint/2010/main" val="3447479638"/>
              </p:ext>
            </p:extLst>
          </p:nvPr>
        </p:nvGraphicFramePr>
        <p:xfrm>
          <a:off x="1235075" y="1422400"/>
          <a:ext cx="9550995" cy="4862530"/>
        </p:xfrm>
        <a:graphic>
          <a:graphicData uri="http://schemas.openxmlformats.org/drawingml/2006/table">
            <a:tbl>
              <a:tblPr firstRow="1" bandRow="1">
                <a:tableStyleId>{3B4B98B0-60AC-42C2-AFA5-B58CD77FA1E5}</a:tableStyleId>
              </a:tblPr>
              <a:tblGrid>
                <a:gridCol w="9550995"/>
              </a:tblGrid>
              <a:tr h="465023">
                <a:tc>
                  <a:txBody>
                    <a:bodyPr/>
                    <a:lstStyle/>
                    <a:p>
                      <a:pPr algn="r"/>
                      <a:r>
                        <a:rPr lang="en-US" sz="1400" b="1" dirty="0" smtClean="0"/>
                        <a:t>Median </a:t>
                      </a:r>
                      <a:r>
                        <a:rPr lang="en-US" sz="1400" b="1" baseline="0" dirty="0" smtClean="0"/>
                        <a:t>annual </a:t>
                      </a:r>
                    </a:p>
                    <a:p>
                      <a:pPr algn="r"/>
                      <a:r>
                        <a:rPr lang="en-US" sz="1400" b="1" baseline="0" dirty="0" smtClean="0"/>
                        <a:t>wages, May 2016</a:t>
                      </a:r>
                      <a:endParaRPr lang="en-US" sz="1400" b="1" dirty="0"/>
                    </a:p>
                  </a:txBody>
                  <a:tcPr marL="109970" marR="10997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34437">
                <a:tc>
                  <a:txBody>
                    <a:bodyPr/>
                    <a:lstStyle/>
                    <a:p>
                      <a:pPr algn="r"/>
                      <a:r>
                        <a:rPr lang="en-US" sz="1400" b="0" dirty="0" smtClean="0"/>
                        <a:t>$19,440</a:t>
                      </a:r>
                      <a:endParaRPr lang="en-US" sz="1400" b="0" dirty="0"/>
                    </a:p>
                  </a:txBody>
                  <a:tcPr marL="109970" marR="10997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r h="434437">
                <a:tc>
                  <a:txBody>
                    <a:bodyPr/>
                    <a:lstStyle/>
                    <a:p>
                      <a:pPr algn="r"/>
                      <a:r>
                        <a:rPr lang="en-US" sz="1400" b="0" dirty="0" smtClean="0"/>
                        <a:t>$24,190</a:t>
                      </a:r>
                      <a:endParaRPr lang="en-US" sz="1400" b="0" dirty="0"/>
                    </a:p>
                  </a:txBody>
                  <a:tcPr marL="109970" marR="109970"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b="0" dirty="0" smtClean="0"/>
                        <a:t>$25,980</a:t>
                      </a:r>
                      <a:endParaRPr lang="en-US" sz="1400" b="0" dirty="0"/>
                    </a:p>
                  </a:txBody>
                  <a:tcPr marL="109970" marR="109970"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$19,990</a:t>
                      </a:r>
                      <a:endParaRPr lang="en-US" sz="1400" dirty="0"/>
                    </a:p>
                  </a:txBody>
                  <a:tcPr marL="109970" marR="109970"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dirty="0" smtClean="0"/>
                        <a:t>$33,430</a:t>
                      </a:r>
                      <a:endParaRPr lang="en-US" sz="1400" dirty="0"/>
                    </a:p>
                  </a:txBody>
                  <a:tcPr marL="109970" marR="109970"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$24,140</a:t>
                      </a:r>
                      <a:endParaRPr lang="en-US" sz="1400" dirty="0"/>
                    </a:p>
                  </a:txBody>
                  <a:tcPr marL="109970" marR="109970"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dirty="0" smtClean="0"/>
                        <a:t>$26,320</a:t>
                      </a:r>
                      <a:endParaRPr lang="en-US" sz="1400" dirty="0"/>
                    </a:p>
                  </a:txBody>
                  <a:tcPr marL="109970" marR="109970"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$22,680</a:t>
                      </a:r>
                      <a:endParaRPr lang="en-US" sz="1400" dirty="0"/>
                    </a:p>
                  </a:txBody>
                  <a:tcPr marL="109970" marR="109970" anchor="ctr">
                    <a:lnL>
                      <a:noFill/>
                    </a:lnL>
                    <a:lnR>
                      <a:noFill/>
                    </a:lnR>
                    <a:lnT>
                      <a:noFill/>
                    </a:lnT>
                    <a:lnB>
                      <a:noFill/>
                    </a:lnB>
                    <a:lnTlToBr w="12700" cmpd="sng">
                      <a:noFill/>
                      <a:prstDash val="solid"/>
                    </a:lnTlToBr>
                    <a:lnBlToTr w="12700" cmpd="sng">
                      <a:noFill/>
                      <a:prstDash val="solid"/>
                    </a:lnBlToTr>
                  </a:tcPr>
                </a:tc>
              </a:tr>
              <a:tr h="434437">
                <a:tc>
                  <a:txBody>
                    <a:bodyPr/>
                    <a:lstStyle/>
                    <a:p>
                      <a:pPr algn="r"/>
                      <a:r>
                        <a:rPr lang="en-US" sz="1400" b="0" dirty="0" smtClean="0"/>
                        <a:t>$21,820</a:t>
                      </a:r>
                      <a:endParaRPr lang="en-US" sz="1400" b="0" dirty="0"/>
                    </a:p>
                  </a:txBody>
                  <a:tcPr marL="109970" marR="109970" anchor="ctr">
                    <a:lnL>
                      <a:noFill/>
                    </a:lnL>
                    <a:lnR>
                      <a:noFill/>
                    </a:lnR>
                    <a:lnT>
                      <a:noFill/>
                    </a:lnT>
                    <a:lnB>
                      <a:noFill/>
                    </a:lnB>
                    <a:lnTlToBr w="12700" cmpd="sng">
                      <a:noFill/>
                      <a:prstDash val="solid"/>
                    </a:lnTlToBr>
                    <a:lnBlToTr w="12700" cmpd="sng">
                      <a:noFill/>
                      <a:prstDash val="solid"/>
                    </a:lnBlToTr>
                    <a:noFill/>
                  </a:tcPr>
                </a:tc>
              </a:tr>
              <a:tr h="434437">
                <a:tc>
                  <a:txBody>
                    <a:bodyPr/>
                    <a:lstStyle/>
                    <a:p>
                      <a:pPr algn="r"/>
                      <a:r>
                        <a:rPr lang="en-US" sz="1400" dirty="0" smtClean="0"/>
                        <a:t>$21,440</a:t>
                      </a:r>
                    </a:p>
                  </a:txBody>
                  <a:tcPr marL="109970" marR="109970" anchor="ctr">
                    <a:lnL>
                      <a:noFill/>
                    </a:lnL>
                    <a:lnR>
                      <a:noFill/>
                    </a:lnR>
                    <a:lnT>
                      <a:noFill/>
                    </a:lnT>
                    <a:lnB w="12700" cmpd="sng">
                      <a:noFill/>
                    </a:lnB>
                    <a:lnTlToBr w="12700" cmpd="sng">
                      <a:noFill/>
                      <a:prstDash val="solid"/>
                    </a:lnTlToBr>
                    <a:lnBlToTr w="12700" cmpd="sng">
                      <a:noFill/>
                      <a:prstDash val="solid"/>
                    </a:lnBlToTr>
                  </a:tcPr>
                </a:tc>
              </a:tr>
            </a:tbl>
          </a:graphicData>
        </a:graphic>
      </p:graphicFrame>
      <p:graphicFrame>
        <p:nvGraphicFramePr>
          <p:cNvPr id="21" name="Object 3"/>
          <p:cNvGraphicFramePr>
            <a:graphicFrameLocks noGrp="1" noChangeAspect="1"/>
          </p:cNvGraphicFramePr>
          <p:nvPr>
            <p:ph type="chart" idx="1"/>
            <p:extLst>
              <p:ext uri="{D42A27DB-BD31-4B8C-83A1-F6EECF244321}">
                <p14:modId xmlns:p14="http://schemas.microsoft.com/office/powerpoint/2010/main" val="448895851"/>
              </p:ext>
            </p:extLst>
          </p:nvPr>
        </p:nvGraphicFramePr>
        <p:xfrm>
          <a:off x="2320608" y="1794510"/>
          <a:ext cx="8705850" cy="48196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73958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a:xfrm>
            <a:off x="2288931" y="49751"/>
            <a:ext cx="7921869" cy="1477108"/>
          </a:xfrm>
        </p:spPr>
        <p:txBody>
          <a:bodyPr anchor="ctr" anchorCtr="0"/>
          <a:lstStyle/>
          <a:p>
            <a:pPr eaLnBrk="1" hangingPunct="1"/>
            <a:r>
              <a:rPr lang="en-US" dirty="0" smtClean="0"/>
              <a:t>Employment Outlook: 2016-26</a:t>
            </a:r>
          </a:p>
        </p:txBody>
      </p:sp>
      <p:sp>
        <p:nvSpPr>
          <p:cNvPr id="49156" name="Rectangle 3"/>
          <p:cNvSpPr>
            <a:spLocks noGrp="1" noChangeArrowheads="1"/>
          </p:cNvSpPr>
          <p:nvPr>
            <p:ph idx="1"/>
          </p:nvPr>
        </p:nvSpPr>
        <p:spPr>
          <a:xfrm>
            <a:off x="2288932" y="2473498"/>
            <a:ext cx="7661529" cy="1427356"/>
          </a:xfrm>
        </p:spPr>
        <p:txBody>
          <a:bodyPr anchor="ctr"/>
          <a:lstStyle/>
          <a:p>
            <a:pPr algn="ctr" eaLnBrk="1" hangingPunct="1">
              <a:buFont typeface="Wingdings" pitchFamily="2" charset="2"/>
              <a:buNone/>
            </a:pPr>
            <a:r>
              <a:rPr lang="en-US" sz="3600" dirty="0"/>
              <a:t>Resources for Additional Information</a:t>
            </a:r>
          </a:p>
          <a:p>
            <a:pPr eaLnBrk="1" hangingPunct="1"/>
            <a:endParaRPr lang="en-US" sz="2800" dirty="0" smtClean="0"/>
          </a:p>
        </p:txBody>
      </p:sp>
    </p:spTree>
    <p:extLst>
      <p:ext uri="{BB962C8B-B14F-4D97-AF65-F5344CB8AC3E}">
        <p14:creationId xmlns:p14="http://schemas.microsoft.com/office/powerpoint/2010/main" val="60387711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growth continues</a:t>
            </a:r>
            <a:endParaRPr lang="en-US" dirty="0"/>
          </a:p>
        </p:txBody>
      </p:sp>
      <p:pic>
        <p:nvPicPr>
          <p:cNvPr id="4" name="Picture 3"/>
          <p:cNvPicPr>
            <a:picLocks noChangeAspect="1"/>
          </p:cNvPicPr>
          <p:nvPr/>
        </p:nvPicPr>
        <p:blipFill>
          <a:blip r:embed="rId3"/>
          <a:stretch>
            <a:fillRect/>
          </a:stretch>
        </p:blipFill>
        <p:spPr>
          <a:xfrm>
            <a:off x="1766846" y="1261872"/>
            <a:ext cx="7331028" cy="5127353"/>
          </a:xfrm>
          <a:prstGeom prst="rect">
            <a:avLst/>
          </a:prstGeom>
        </p:spPr>
      </p:pic>
    </p:spTree>
    <p:extLst>
      <p:ext uri="{BB962C8B-B14F-4D97-AF65-F5344CB8AC3E}">
        <p14:creationId xmlns:p14="http://schemas.microsoft.com/office/powerpoint/2010/main" val="29976210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nchor="ctr" anchorCtr="0"/>
          <a:lstStyle/>
          <a:p>
            <a:pPr eaLnBrk="1" hangingPunct="1"/>
            <a:r>
              <a:rPr lang="en-US" dirty="0" smtClean="0"/>
              <a:t>Occupational Outlook Handbook</a:t>
            </a:r>
          </a:p>
        </p:txBody>
      </p:sp>
      <p:sp>
        <p:nvSpPr>
          <p:cNvPr id="7" name="TextBox 6"/>
          <p:cNvSpPr txBox="1"/>
          <p:nvPr/>
        </p:nvSpPr>
        <p:spPr>
          <a:xfrm>
            <a:off x="2281990" y="1648327"/>
            <a:ext cx="7988969" cy="433137"/>
          </a:xfrm>
          <a:prstGeom prst="rect">
            <a:avLst/>
          </a:prstGeom>
        </p:spPr>
        <p:txBody>
          <a:bodyPr vert="horz" wrap="square" lIns="91440" tIns="45720" rIns="91440" bIns="45720" rtlCol="0" anchor="ctr">
            <a:normAutofit fontScale="77500" lnSpcReduction="20000"/>
          </a:bodyPr>
          <a:lstStyle/>
          <a:p>
            <a:pPr algn="ctr">
              <a:spcBef>
                <a:spcPct val="0"/>
              </a:spcBef>
            </a:pPr>
            <a:endParaRPr lang="en-US" sz="3600" dirty="0">
              <a:solidFill>
                <a:schemeClr val="bg1"/>
              </a:solidFill>
              <a:latin typeface="Tahoma" pitchFamily="34" charset="0"/>
              <a:ea typeface="+mj-ea"/>
              <a:cs typeface="Tahoma" pitchFamily="34" charset="0"/>
            </a:endParaRPr>
          </a:p>
        </p:txBody>
      </p:sp>
      <p:sp>
        <p:nvSpPr>
          <p:cNvPr id="8" name="TextBox 7"/>
          <p:cNvSpPr txBox="1"/>
          <p:nvPr/>
        </p:nvSpPr>
        <p:spPr>
          <a:xfrm>
            <a:off x="5470358" y="1913021"/>
            <a:ext cx="914400" cy="914400"/>
          </a:xfrm>
          <a:prstGeom prst="rect">
            <a:avLst/>
          </a:prstGeom>
        </p:spPr>
        <p:txBody>
          <a:bodyPr vert="horz" wrap="none" lIns="91440" tIns="45720" rIns="91440" bIns="45720" rtlCol="0" anchor="ctr">
            <a:normAutofit/>
          </a:bodyPr>
          <a:lstStyle/>
          <a:p>
            <a:pPr algn="ctr">
              <a:spcBef>
                <a:spcPct val="0"/>
              </a:spcBef>
            </a:pPr>
            <a:endParaRPr lang="en-US" sz="3600" dirty="0">
              <a:solidFill>
                <a:schemeClr val="bg1"/>
              </a:solidFill>
              <a:latin typeface="Tahoma" pitchFamily="34" charset="0"/>
              <a:ea typeface="+mj-ea"/>
              <a:cs typeface="Tahoma" pitchFamily="34" charset="0"/>
            </a:endParaRPr>
          </a:p>
        </p:txBody>
      </p:sp>
      <p:sp>
        <p:nvSpPr>
          <p:cNvPr id="9" name="TextBox 8"/>
          <p:cNvSpPr txBox="1"/>
          <p:nvPr/>
        </p:nvSpPr>
        <p:spPr>
          <a:xfrm>
            <a:off x="4517928" y="1068913"/>
            <a:ext cx="3517092" cy="588093"/>
          </a:xfrm>
          <a:prstGeom prst="rect">
            <a:avLst/>
          </a:prstGeom>
        </p:spPr>
        <p:txBody>
          <a:bodyPr vert="horz" wrap="square" lIns="91440" tIns="45720" rIns="91440" bIns="45720" rtlCol="0" anchor="ctr">
            <a:normAutofit/>
          </a:bodyPr>
          <a:lstStyle/>
          <a:p>
            <a:pPr>
              <a:spcBef>
                <a:spcPct val="0"/>
              </a:spcBef>
            </a:pPr>
            <a:r>
              <a:rPr lang="en-US" sz="2600" u="sng" dirty="0">
                <a:latin typeface="Tahoma" pitchFamily="34" charset="0"/>
                <a:ea typeface="+mj-ea"/>
                <a:cs typeface="Tahoma" pitchFamily="34" charset="0"/>
              </a:rPr>
              <a:t>www.bls.gov/ooh</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8825" y="1563159"/>
            <a:ext cx="5902227" cy="4572000"/>
          </a:xfrm>
          <a:prstGeom prst="rect">
            <a:avLst/>
          </a:prstGeom>
        </p:spPr>
      </p:pic>
    </p:spTree>
    <p:extLst>
      <p:ext uri="{BB962C8B-B14F-4D97-AF65-F5344CB8AC3E}">
        <p14:creationId xmlns:p14="http://schemas.microsoft.com/office/powerpoint/2010/main" val="1132087771"/>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nchor="ctr" anchorCtr="0"/>
          <a:lstStyle/>
          <a:p>
            <a:pPr eaLnBrk="1" hangingPunct="1"/>
            <a:r>
              <a:rPr lang="en-US" dirty="0" smtClean="0"/>
              <a:t>Employment Projections Program</a:t>
            </a:r>
          </a:p>
        </p:txBody>
      </p:sp>
      <p:sp>
        <p:nvSpPr>
          <p:cNvPr id="7" name="TextBox 6"/>
          <p:cNvSpPr txBox="1"/>
          <p:nvPr/>
        </p:nvSpPr>
        <p:spPr>
          <a:xfrm>
            <a:off x="2281990" y="1648327"/>
            <a:ext cx="7988969" cy="433137"/>
          </a:xfrm>
          <a:prstGeom prst="rect">
            <a:avLst/>
          </a:prstGeom>
        </p:spPr>
        <p:txBody>
          <a:bodyPr vert="horz" wrap="square" lIns="91440" tIns="45720" rIns="91440" bIns="45720" rtlCol="0" anchor="ctr">
            <a:normAutofit fontScale="77500" lnSpcReduction="20000"/>
          </a:bodyPr>
          <a:lstStyle/>
          <a:p>
            <a:pPr algn="ctr">
              <a:spcBef>
                <a:spcPct val="0"/>
              </a:spcBef>
            </a:pPr>
            <a:endParaRPr lang="en-US" sz="3600" dirty="0">
              <a:solidFill>
                <a:schemeClr val="bg1"/>
              </a:solidFill>
              <a:latin typeface="Tahoma" pitchFamily="34" charset="0"/>
              <a:ea typeface="+mj-ea"/>
              <a:cs typeface="Tahoma" pitchFamily="34" charset="0"/>
            </a:endParaRPr>
          </a:p>
        </p:txBody>
      </p:sp>
      <p:sp>
        <p:nvSpPr>
          <p:cNvPr id="8" name="TextBox 7"/>
          <p:cNvSpPr txBox="1"/>
          <p:nvPr/>
        </p:nvSpPr>
        <p:spPr>
          <a:xfrm>
            <a:off x="5470358" y="1913021"/>
            <a:ext cx="914400" cy="914400"/>
          </a:xfrm>
          <a:prstGeom prst="rect">
            <a:avLst/>
          </a:prstGeom>
        </p:spPr>
        <p:txBody>
          <a:bodyPr vert="horz" wrap="none" lIns="91440" tIns="45720" rIns="91440" bIns="45720" rtlCol="0" anchor="ctr">
            <a:normAutofit/>
          </a:bodyPr>
          <a:lstStyle/>
          <a:p>
            <a:pPr algn="ctr">
              <a:spcBef>
                <a:spcPct val="0"/>
              </a:spcBef>
            </a:pPr>
            <a:endParaRPr lang="en-US" sz="3600" dirty="0">
              <a:solidFill>
                <a:schemeClr val="bg1"/>
              </a:solidFill>
              <a:latin typeface="Tahoma" pitchFamily="34" charset="0"/>
              <a:ea typeface="+mj-ea"/>
              <a:cs typeface="Tahoma" pitchFamily="34" charset="0"/>
            </a:endParaRPr>
          </a:p>
        </p:txBody>
      </p:sp>
      <p:sp>
        <p:nvSpPr>
          <p:cNvPr id="9" name="TextBox 8"/>
          <p:cNvSpPr txBox="1"/>
          <p:nvPr/>
        </p:nvSpPr>
        <p:spPr>
          <a:xfrm>
            <a:off x="2027486" y="1130969"/>
            <a:ext cx="7964905" cy="517358"/>
          </a:xfrm>
          <a:prstGeom prst="rect">
            <a:avLst/>
          </a:prstGeom>
        </p:spPr>
        <p:txBody>
          <a:bodyPr vert="horz" wrap="square" lIns="91440" tIns="45720" rIns="91440" bIns="45720" rtlCol="0" anchor="ctr">
            <a:normAutofit/>
          </a:bodyPr>
          <a:lstStyle/>
          <a:p>
            <a:pPr algn="ctr">
              <a:spcBef>
                <a:spcPct val="0"/>
              </a:spcBef>
            </a:pPr>
            <a:r>
              <a:rPr lang="en-US" sz="2600" u="sng" dirty="0">
                <a:latin typeface="Tahoma" pitchFamily="34" charset="0"/>
                <a:ea typeface="+mj-ea"/>
                <a:cs typeface="Tahoma" pitchFamily="34" charset="0"/>
              </a:rPr>
              <a:t>www.bls.gov/emp</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0518" y="1648327"/>
            <a:ext cx="5958840" cy="4721398"/>
          </a:xfrm>
          <a:prstGeom prst="rect">
            <a:avLst/>
          </a:prstGeom>
        </p:spPr>
      </p:pic>
    </p:spTree>
    <p:extLst>
      <p:ext uri="{BB962C8B-B14F-4D97-AF65-F5344CB8AC3E}">
        <p14:creationId xmlns:p14="http://schemas.microsoft.com/office/powerpoint/2010/main" val="283019677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7346" y="424070"/>
            <a:ext cx="7938655" cy="972270"/>
          </a:xfrm>
        </p:spPr>
        <p:txBody>
          <a:bodyPr/>
          <a:lstStyle/>
          <a:p>
            <a:r>
              <a:rPr lang="en-US" dirty="0" smtClean="0"/>
              <a:t>State and Local Area Projections</a:t>
            </a:r>
            <a:endParaRPr lang="en-US" dirty="0"/>
          </a:p>
        </p:txBody>
      </p:sp>
      <p:sp>
        <p:nvSpPr>
          <p:cNvPr id="5" name="Content Placeholder 2"/>
          <p:cNvSpPr txBox="1">
            <a:spLocks/>
          </p:cNvSpPr>
          <p:nvPr/>
        </p:nvSpPr>
        <p:spPr>
          <a:xfrm>
            <a:off x="1341481" y="1472540"/>
            <a:ext cx="9799984" cy="4775861"/>
          </a:xfrm>
          <a:prstGeom prst="rect">
            <a:avLst/>
          </a:prstGeom>
        </p:spPr>
        <p:txBody>
          <a:bodyPr/>
          <a:lstStyle/>
          <a:p>
            <a:pPr marL="342900" indent="-342900">
              <a:spcBef>
                <a:spcPts val="2400"/>
              </a:spcBef>
              <a:buClr>
                <a:srgbClr val="CE1126"/>
              </a:buClr>
              <a:buSzPct val="80000"/>
              <a:buFont typeface="Wingdings" pitchFamily="2" charset="2"/>
              <a:buChar char=""/>
            </a:pPr>
            <a:r>
              <a:rPr lang="en-US" sz="2800" dirty="0">
                <a:solidFill>
                  <a:srgbClr val="192168"/>
                </a:solidFill>
                <a:latin typeface="Tahoma" pitchFamily="34" charset="0"/>
                <a:cs typeface="Tahoma" pitchFamily="34" charset="0"/>
              </a:rPr>
              <a:t>BLS prepares projections only for the nation as a whole</a:t>
            </a:r>
          </a:p>
          <a:p>
            <a:pPr marL="342900" indent="-342900">
              <a:spcBef>
                <a:spcPts val="2400"/>
              </a:spcBef>
              <a:buClr>
                <a:srgbClr val="CE1126"/>
              </a:buClr>
              <a:buSzPct val="80000"/>
              <a:buFont typeface="Wingdings" pitchFamily="2" charset="2"/>
              <a:buChar char=""/>
            </a:pPr>
            <a:r>
              <a:rPr lang="en-US" sz="2800" dirty="0">
                <a:solidFill>
                  <a:srgbClr val="192168"/>
                </a:solidFill>
                <a:latin typeface="Tahoma" pitchFamily="34" charset="0"/>
                <a:cs typeface="Tahoma" pitchFamily="34" charset="0"/>
              </a:rPr>
              <a:t>Projections of industry and occupational employment are prepared by each state, using input from the BLS national projections</a:t>
            </a:r>
          </a:p>
          <a:p>
            <a:pPr marL="342900" indent="-342900">
              <a:spcBef>
                <a:spcPts val="2400"/>
              </a:spcBef>
              <a:buClr>
                <a:srgbClr val="CE1126"/>
              </a:buClr>
              <a:buSzPct val="80000"/>
              <a:buFont typeface="Wingdings" pitchFamily="2" charset="2"/>
              <a:buChar char=""/>
            </a:pPr>
            <a:r>
              <a:rPr lang="en-US" sz="2800" dirty="0">
                <a:solidFill>
                  <a:srgbClr val="192168"/>
                </a:solidFill>
                <a:latin typeface="Tahoma" pitchFamily="34" charset="0"/>
                <a:cs typeface="Tahoma" pitchFamily="34" charset="0"/>
              </a:rPr>
              <a:t>State projections data, and links to each state’s projections site, are available</a:t>
            </a:r>
            <a:endParaRPr lang="en-US" sz="2400" dirty="0">
              <a:solidFill>
                <a:srgbClr val="192168"/>
              </a:solidFill>
              <a:latin typeface="Tahoma" pitchFamily="34" charset="0"/>
              <a:cs typeface="Tahoma" pitchFamily="34" charset="0"/>
            </a:endParaRPr>
          </a:p>
          <a:p>
            <a:pPr marL="742950" lvl="1" indent="-285750">
              <a:spcBef>
                <a:spcPts val="2400"/>
              </a:spcBef>
              <a:buClr>
                <a:srgbClr val="CE1126"/>
              </a:buClr>
              <a:buFont typeface="Wingdings 3" pitchFamily="18" charset="2"/>
              <a:buChar char=""/>
            </a:pPr>
            <a:r>
              <a:rPr lang="en-US" sz="2200" dirty="0">
                <a:solidFill>
                  <a:schemeClr val="tx2">
                    <a:lumMod val="75000"/>
                    <a:lumOff val="25000"/>
                  </a:schemeClr>
                </a:solidFill>
                <a:latin typeface="Tahoma" pitchFamily="34" charset="0"/>
                <a:cs typeface="Tahoma" pitchFamily="34" charset="0"/>
              </a:rPr>
              <a:t>http://www.projectionscentral.com/</a:t>
            </a:r>
          </a:p>
        </p:txBody>
      </p:sp>
    </p:spTree>
    <p:extLst>
      <p:ext uri="{BB962C8B-B14F-4D97-AF65-F5344CB8AC3E}">
        <p14:creationId xmlns:p14="http://schemas.microsoft.com/office/powerpoint/2010/main" val="7587097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495300" y="1828800"/>
            <a:ext cx="11201400" cy="3345084"/>
          </a:xfrm>
          <a:prstGeom prst="rect">
            <a:avLst/>
          </a:prstGeom>
        </p:spPr>
        <p:txBody>
          <a:bodyPr/>
          <a:lstStyle>
            <a:lvl1pPr marL="0" indent="0" algn="ctr" defTabSz="914400" rtl="0" eaLnBrk="1" latinLnBrk="0" hangingPunct="1">
              <a:lnSpc>
                <a:spcPts val="3400"/>
              </a:lnSpc>
              <a:spcBef>
                <a:spcPts val="600"/>
              </a:spcBef>
              <a:buFont typeface="Arial" panose="020B0604020202020204" pitchFamily="34" charset="0"/>
              <a:buNone/>
              <a:defRPr sz="32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1"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1"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ts val="3300"/>
              </a:lnSpc>
            </a:pPr>
            <a:r>
              <a:rPr lang="en-US" sz="3600" dirty="0"/>
              <a:t>Jacqueline Michael-Midkiff	</a:t>
            </a:r>
          </a:p>
          <a:p>
            <a:pPr>
              <a:lnSpc>
                <a:spcPts val="3300"/>
              </a:lnSpc>
            </a:pPr>
            <a:r>
              <a:rPr lang="en-US" sz="3600" b="0" dirty="0"/>
              <a:t>Regional Economist</a:t>
            </a:r>
          </a:p>
          <a:p>
            <a:pPr>
              <a:lnSpc>
                <a:spcPts val="3300"/>
              </a:lnSpc>
            </a:pPr>
            <a:r>
              <a:rPr lang="en-US" sz="3600" b="0" dirty="0"/>
              <a:t>Mountain-Plains Economic Analysis and Information</a:t>
            </a:r>
          </a:p>
          <a:p>
            <a:pPr>
              <a:lnSpc>
                <a:spcPts val="3700"/>
              </a:lnSpc>
            </a:pPr>
            <a:r>
              <a:rPr lang="en-US" sz="3600" b="0" dirty="0" smtClean="0"/>
              <a:t>www.bls.gov/regions</a:t>
            </a:r>
            <a:endParaRPr lang="en-US" sz="3600" b="0" dirty="0"/>
          </a:p>
          <a:p>
            <a:pPr>
              <a:lnSpc>
                <a:spcPts val="3700"/>
              </a:lnSpc>
            </a:pPr>
            <a:r>
              <a:rPr lang="en-US" sz="3600" b="0" dirty="0" smtClean="0"/>
              <a:t>816-285-7001</a:t>
            </a:r>
            <a:endParaRPr lang="en-US" sz="3600" b="0" dirty="0"/>
          </a:p>
          <a:p>
            <a:pPr>
              <a:lnSpc>
                <a:spcPts val="3700"/>
              </a:lnSpc>
            </a:pPr>
            <a:r>
              <a:rPr lang="en-US" sz="3600" b="0" dirty="0" smtClean="0"/>
              <a:t>Midkiff.jacqueline@bls.gov</a:t>
            </a:r>
            <a:endParaRPr lang="en-US" sz="3600" b="0" dirty="0"/>
          </a:p>
        </p:txBody>
      </p:sp>
    </p:spTree>
    <p:extLst>
      <p:ext uri="{BB962C8B-B14F-4D97-AF65-F5344CB8AC3E}">
        <p14:creationId xmlns:p14="http://schemas.microsoft.com/office/powerpoint/2010/main" val="1535218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90094" y="1077435"/>
            <a:ext cx="7531698" cy="5458461"/>
          </a:xfrm>
          <a:prstGeom prst="rect">
            <a:avLst/>
          </a:prstGeom>
        </p:spPr>
      </p:pic>
      <p:sp>
        <p:nvSpPr>
          <p:cNvPr id="8" name="Title 1"/>
          <p:cNvSpPr>
            <a:spLocks noGrp="1"/>
          </p:cNvSpPr>
          <p:nvPr>
            <p:ph type="title"/>
          </p:nvPr>
        </p:nvSpPr>
        <p:spPr>
          <a:xfrm>
            <a:off x="495300" y="457200"/>
            <a:ext cx="11201400" cy="804672"/>
          </a:xfrm>
        </p:spPr>
        <p:txBody>
          <a:bodyPr/>
          <a:lstStyle/>
          <a:p>
            <a:r>
              <a:rPr lang="en-US" dirty="0" smtClean="0"/>
              <a:t>Inflation and earnings</a:t>
            </a:r>
            <a:endParaRPr lang="en-US" dirty="0"/>
          </a:p>
        </p:txBody>
      </p:sp>
    </p:spTree>
    <p:extLst>
      <p:ext uri="{BB962C8B-B14F-4D97-AF65-F5344CB8AC3E}">
        <p14:creationId xmlns:p14="http://schemas.microsoft.com/office/powerpoint/2010/main" val="1510343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90094" y="1555583"/>
            <a:ext cx="6871942" cy="4980314"/>
          </a:xfrm>
          <a:prstGeom prst="rect">
            <a:avLst/>
          </a:prstGeom>
        </p:spPr>
      </p:pic>
      <p:sp>
        <p:nvSpPr>
          <p:cNvPr id="8" name="Title 1"/>
          <p:cNvSpPr>
            <a:spLocks noGrp="1"/>
          </p:cNvSpPr>
          <p:nvPr>
            <p:ph type="title"/>
          </p:nvPr>
        </p:nvSpPr>
        <p:spPr>
          <a:xfrm>
            <a:off x="437427" y="98385"/>
            <a:ext cx="11201400" cy="804672"/>
          </a:xfrm>
        </p:spPr>
        <p:txBody>
          <a:bodyPr/>
          <a:lstStyle/>
          <a:p>
            <a:r>
              <a:rPr lang="en-US" dirty="0" smtClean="0"/>
              <a:t>Construction average hourly earnings rise faster than average</a:t>
            </a:r>
            <a:endParaRPr lang="en-US" dirty="0"/>
          </a:p>
        </p:txBody>
      </p:sp>
    </p:spTree>
    <p:extLst>
      <p:ext uri="{BB962C8B-B14F-4D97-AF65-F5344CB8AC3E}">
        <p14:creationId xmlns:p14="http://schemas.microsoft.com/office/powerpoint/2010/main" val="2039359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90093" y="1220040"/>
            <a:ext cx="7334930" cy="5315857"/>
          </a:xfrm>
          <a:prstGeom prst="rect">
            <a:avLst/>
          </a:prstGeom>
        </p:spPr>
      </p:pic>
      <p:sp>
        <p:nvSpPr>
          <p:cNvPr id="8" name="Title 1"/>
          <p:cNvSpPr>
            <a:spLocks noGrp="1"/>
          </p:cNvSpPr>
          <p:nvPr>
            <p:ph type="title"/>
          </p:nvPr>
        </p:nvSpPr>
        <p:spPr>
          <a:xfrm>
            <a:off x="495300" y="457200"/>
            <a:ext cx="11201400" cy="804672"/>
          </a:xfrm>
        </p:spPr>
        <p:txBody>
          <a:bodyPr/>
          <a:lstStyle/>
          <a:p>
            <a:r>
              <a:rPr lang="en-US" dirty="0" smtClean="0"/>
              <a:t>Construction growth continues</a:t>
            </a:r>
            <a:endParaRPr lang="en-US" dirty="0"/>
          </a:p>
        </p:txBody>
      </p:sp>
    </p:spTree>
    <p:extLst>
      <p:ext uri="{BB962C8B-B14F-4D97-AF65-F5344CB8AC3E}">
        <p14:creationId xmlns:p14="http://schemas.microsoft.com/office/powerpoint/2010/main" val="2107871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 employment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5103219"/>
              </p:ext>
            </p:extLst>
          </p:nvPr>
        </p:nvGraphicFramePr>
        <p:xfrm>
          <a:off x="659756" y="1551009"/>
          <a:ext cx="10613985" cy="3333507"/>
        </p:xfrm>
        <a:graphic>
          <a:graphicData uri="http://schemas.openxmlformats.org/drawingml/2006/table">
            <a:tbl>
              <a:tblPr/>
              <a:tblGrid>
                <a:gridCol w="5717895"/>
                <a:gridCol w="2592729"/>
                <a:gridCol w="2303361"/>
              </a:tblGrid>
              <a:tr h="582874">
                <a:tc>
                  <a:txBody>
                    <a:bodyPr/>
                    <a:lstStyle/>
                    <a:p>
                      <a:pPr algn="l" fontAlgn="ctr"/>
                      <a:r>
                        <a:rPr lang="en-US" sz="1800" baseline="0" dirty="0" smtClean="0">
                          <a:solidFill>
                            <a:srgbClr val="333333"/>
                          </a:solidFill>
                          <a:effectLst/>
                          <a:latin typeface="Tahoma" panose="020B0604030504040204" pitchFamily="34" charset="0"/>
                        </a:rPr>
                        <a:t>Industry</a:t>
                      </a:r>
                      <a:endParaRPr lang="en-US" sz="1800" baseline="0" dirty="0">
                        <a:solidFill>
                          <a:srgbClr val="333333"/>
                        </a:solidFill>
                        <a:effectLst/>
                        <a:latin typeface="Tahoma" panose="020B0604030504040204" pitchFamily="34" charset="0"/>
                      </a:endParaRP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EEEE"/>
                    </a:solidFill>
                  </a:tcPr>
                </a:tc>
                <a:tc>
                  <a:txBody>
                    <a:bodyPr/>
                    <a:lstStyle/>
                    <a:p>
                      <a:pPr algn="r"/>
                      <a:r>
                        <a:rPr lang="en-US" sz="1800" baseline="0" dirty="0" smtClean="0">
                          <a:effectLst/>
                        </a:rPr>
                        <a:t>August 2018 employment (seasonally adjusted)</a:t>
                      </a:r>
                      <a:endParaRPr lang="en-US" sz="1800" baseline="0" dirty="0">
                        <a:effectLst/>
                      </a:endParaRP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c>
                  <a:txBody>
                    <a:bodyPr/>
                    <a:lstStyle/>
                    <a:p>
                      <a:pPr algn="r"/>
                      <a:r>
                        <a:rPr lang="en-US" sz="1800" baseline="0" dirty="0" smtClean="0">
                          <a:effectLst/>
                        </a:rPr>
                        <a:t>One month net change</a:t>
                      </a:r>
                      <a:endParaRPr lang="en-US" sz="1800" baseline="0" dirty="0">
                        <a:effectLst/>
                      </a:endParaRP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r>
              <a:tr h="307347">
                <a:tc>
                  <a:txBody>
                    <a:bodyPr/>
                    <a:lstStyle/>
                    <a:p>
                      <a:pPr algn="l" fontAlgn="ctr"/>
                      <a:r>
                        <a:rPr lang="en-US" sz="1800" baseline="0">
                          <a:solidFill>
                            <a:srgbClr val="333333"/>
                          </a:solidFill>
                          <a:effectLst/>
                          <a:latin typeface="Tahoma" panose="020B0604030504040204" pitchFamily="34" charset="0"/>
                        </a:rPr>
                        <a:t>Construction</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EEEE"/>
                    </a:solidFill>
                  </a:tcPr>
                </a:tc>
                <a:tc>
                  <a:txBody>
                    <a:bodyPr/>
                    <a:lstStyle/>
                    <a:p>
                      <a:pPr algn="r"/>
                      <a:r>
                        <a:rPr lang="en-US" sz="1800" baseline="0" dirty="0">
                          <a:effectLst/>
                        </a:rPr>
                        <a:t>7,259</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c>
                  <a:txBody>
                    <a:bodyPr/>
                    <a:lstStyle/>
                    <a:p>
                      <a:pPr algn="r"/>
                      <a:r>
                        <a:rPr lang="en-US" sz="1800" baseline="0" dirty="0">
                          <a:effectLst/>
                        </a:rPr>
                        <a:t>23</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r>
              <a:tr h="396203">
                <a:tc>
                  <a:txBody>
                    <a:bodyPr/>
                    <a:lstStyle/>
                    <a:p>
                      <a:pPr algn="l" fontAlgn="ctr"/>
                      <a:r>
                        <a:rPr lang="en-US" sz="1800" baseline="0" dirty="0" smtClean="0">
                          <a:solidFill>
                            <a:srgbClr val="333333"/>
                          </a:solidFill>
                          <a:effectLst/>
                          <a:latin typeface="Tahoma" panose="020B0604030504040204" pitchFamily="34" charset="0"/>
                        </a:rPr>
                        <a:t>   Construction </a:t>
                      </a:r>
                      <a:r>
                        <a:rPr lang="en-US" sz="1800" baseline="0" dirty="0">
                          <a:solidFill>
                            <a:srgbClr val="333333"/>
                          </a:solidFill>
                          <a:effectLst/>
                          <a:latin typeface="Tahoma" panose="020B0604030504040204" pitchFamily="34" charset="0"/>
                        </a:rPr>
                        <a:t>of buildings</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DBEAFF"/>
                    </a:solidFill>
                  </a:tcPr>
                </a:tc>
                <a:tc>
                  <a:txBody>
                    <a:bodyPr/>
                    <a:lstStyle/>
                    <a:p>
                      <a:pPr algn="r"/>
                      <a:r>
                        <a:rPr lang="en-US" sz="1800" baseline="0">
                          <a:effectLst/>
                        </a:rPr>
                        <a:t>1,616.3</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c>
                  <a:txBody>
                    <a:bodyPr/>
                    <a:lstStyle/>
                    <a:p>
                      <a:pPr algn="r"/>
                      <a:r>
                        <a:rPr lang="en-US" sz="1800" baseline="0">
                          <a:effectLst/>
                        </a:rPr>
                        <a:t>7.4</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r>
              <a:tr h="334030">
                <a:tc>
                  <a:txBody>
                    <a:bodyPr/>
                    <a:lstStyle/>
                    <a:p>
                      <a:pPr algn="l" fontAlgn="ctr"/>
                      <a:r>
                        <a:rPr lang="en-US" sz="1800" baseline="0" dirty="0" smtClean="0">
                          <a:solidFill>
                            <a:srgbClr val="333333"/>
                          </a:solidFill>
                          <a:effectLst/>
                          <a:latin typeface="Tahoma" panose="020B0604030504040204" pitchFamily="34" charset="0"/>
                        </a:rPr>
                        <a:t>      Residential </a:t>
                      </a:r>
                      <a:r>
                        <a:rPr lang="en-US" sz="1800" baseline="0" dirty="0">
                          <a:solidFill>
                            <a:srgbClr val="333333"/>
                          </a:solidFill>
                          <a:effectLst/>
                          <a:latin typeface="Tahoma" panose="020B0604030504040204" pitchFamily="34" charset="0"/>
                        </a:rPr>
                        <a:t>building</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EEEE"/>
                    </a:solidFill>
                  </a:tcPr>
                </a:tc>
                <a:tc>
                  <a:txBody>
                    <a:bodyPr/>
                    <a:lstStyle/>
                    <a:p>
                      <a:pPr algn="r"/>
                      <a:r>
                        <a:rPr lang="en-US" sz="1800" baseline="0">
                          <a:effectLst/>
                        </a:rPr>
                        <a:t>801.7</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c>
                  <a:txBody>
                    <a:bodyPr/>
                    <a:lstStyle/>
                    <a:p>
                      <a:pPr algn="r"/>
                      <a:r>
                        <a:rPr lang="en-US" sz="1800" baseline="0" dirty="0">
                          <a:effectLst/>
                        </a:rPr>
                        <a:t>4.2</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r>
              <a:tr h="324091">
                <a:tc>
                  <a:txBody>
                    <a:bodyPr/>
                    <a:lstStyle/>
                    <a:p>
                      <a:pPr algn="l" fontAlgn="ctr"/>
                      <a:r>
                        <a:rPr lang="en-US" sz="1800" baseline="0" dirty="0" smtClean="0">
                          <a:solidFill>
                            <a:srgbClr val="333333"/>
                          </a:solidFill>
                          <a:effectLst/>
                          <a:latin typeface="Tahoma" panose="020B0604030504040204" pitchFamily="34" charset="0"/>
                        </a:rPr>
                        <a:t>      Nonresidential </a:t>
                      </a:r>
                      <a:r>
                        <a:rPr lang="en-US" sz="1800" baseline="0" dirty="0">
                          <a:solidFill>
                            <a:srgbClr val="333333"/>
                          </a:solidFill>
                          <a:effectLst/>
                          <a:latin typeface="Tahoma" panose="020B0604030504040204" pitchFamily="34" charset="0"/>
                        </a:rPr>
                        <a:t>building</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DBEAFF"/>
                    </a:solidFill>
                  </a:tcPr>
                </a:tc>
                <a:tc>
                  <a:txBody>
                    <a:bodyPr/>
                    <a:lstStyle/>
                    <a:p>
                      <a:pPr algn="r"/>
                      <a:r>
                        <a:rPr lang="en-US" sz="1800" baseline="0">
                          <a:effectLst/>
                        </a:rPr>
                        <a:t>814.6</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c>
                  <a:txBody>
                    <a:bodyPr/>
                    <a:lstStyle/>
                    <a:p>
                      <a:pPr algn="r"/>
                      <a:r>
                        <a:rPr lang="en-US" sz="1800" baseline="0">
                          <a:effectLst/>
                        </a:rPr>
                        <a:t>3.2</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r>
              <a:tr h="347241">
                <a:tc>
                  <a:txBody>
                    <a:bodyPr/>
                    <a:lstStyle/>
                    <a:p>
                      <a:pPr algn="l" fontAlgn="ctr"/>
                      <a:r>
                        <a:rPr lang="en-US" sz="1800" baseline="0" dirty="0" smtClean="0">
                          <a:solidFill>
                            <a:srgbClr val="333333"/>
                          </a:solidFill>
                          <a:effectLst/>
                          <a:latin typeface="Tahoma" panose="020B0604030504040204" pitchFamily="34" charset="0"/>
                        </a:rPr>
                        <a:t>   Heavy </a:t>
                      </a:r>
                      <a:r>
                        <a:rPr lang="en-US" sz="1800" baseline="0" dirty="0">
                          <a:solidFill>
                            <a:srgbClr val="333333"/>
                          </a:solidFill>
                          <a:effectLst/>
                          <a:latin typeface="Tahoma" panose="020B0604030504040204" pitchFamily="34" charset="0"/>
                        </a:rPr>
                        <a:t>and civil engineering construction</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EEEE"/>
                    </a:solidFill>
                  </a:tcPr>
                </a:tc>
                <a:tc>
                  <a:txBody>
                    <a:bodyPr/>
                    <a:lstStyle/>
                    <a:p>
                      <a:pPr algn="r"/>
                      <a:r>
                        <a:rPr lang="en-US" sz="1800" baseline="0">
                          <a:effectLst/>
                        </a:rPr>
                        <a:t>1,016.3</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c>
                  <a:txBody>
                    <a:bodyPr/>
                    <a:lstStyle/>
                    <a:p>
                      <a:pPr algn="r"/>
                      <a:r>
                        <a:rPr lang="en-US" sz="1800" baseline="0">
                          <a:effectLst/>
                        </a:rPr>
                        <a:t>-0.2</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r>
              <a:tr h="347240">
                <a:tc>
                  <a:txBody>
                    <a:bodyPr/>
                    <a:lstStyle/>
                    <a:p>
                      <a:pPr algn="l" fontAlgn="ctr"/>
                      <a:r>
                        <a:rPr lang="en-US" sz="1800" baseline="0" dirty="0" smtClean="0">
                          <a:solidFill>
                            <a:srgbClr val="333333"/>
                          </a:solidFill>
                          <a:effectLst/>
                          <a:latin typeface="Tahoma" panose="020B0604030504040204" pitchFamily="34" charset="0"/>
                        </a:rPr>
                        <a:t>   Specialty </a:t>
                      </a:r>
                      <a:r>
                        <a:rPr lang="en-US" sz="1800" baseline="0" dirty="0">
                          <a:solidFill>
                            <a:srgbClr val="333333"/>
                          </a:solidFill>
                          <a:effectLst/>
                          <a:latin typeface="Tahoma" panose="020B0604030504040204" pitchFamily="34" charset="0"/>
                        </a:rPr>
                        <a:t>trade contractors</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DBEAFF"/>
                    </a:solidFill>
                  </a:tcPr>
                </a:tc>
                <a:tc>
                  <a:txBody>
                    <a:bodyPr/>
                    <a:lstStyle/>
                    <a:p>
                      <a:pPr algn="r"/>
                      <a:r>
                        <a:rPr lang="en-US" sz="1800" baseline="0">
                          <a:effectLst/>
                        </a:rPr>
                        <a:t>4,626.1</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c>
                  <a:txBody>
                    <a:bodyPr/>
                    <a:lstStyle/>
                    <a:p>
                      <a:pPr algn="r"/>
                      <a:r>
                        <a:rPr lang="en-US" sz="1800" baseline="0">
                          <a:effectLst/>
                        </a:rPr>
                        <a:t>15.3</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r>
              <a:tr h="358815">
                <a:tc>
                  <a:txBody>
                    <a:bodyPr/>
                    <a:lstStyle/>
                    <a:p>
                      <a:pPr algn="l" fontAlgn="ctr"/>
                      <a:r>
                        <a:rPr lang="en-US" sz="1800" baseline="0" dirty="0" smtClean="0">
                          <a:solidFill>
                            <a:srgbClr val="333333"/>
                          </a:solidFill>
                          <a:effectLst/>
                          <a:latin typeface="Tahoma" panose="020B0604030504040204" pitchFamily="34" charset="0"/>
                        </a:rPr>
                        <a:t>      Residential </a:t>
                      </a:r>
                      <a:r>
                        <a:rPr lang="en-US" sz="1800" baseline="0" dirty="0">
                          <a:solidFill>
                            <a:srgbClr val="333333"/>
                          </a:solidFill>
                          <a:effectLst/>
                          <a:latin typeface="Tahoma" panose="020B0604030504040204" pitchFamily="34" charset="0"/>
                        </a:rPr>
                        <a:t>specialty trade contractors</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EEEE"/>
                    </a:solidFill>
                  </a:tcPr>
                </a:tc>
                <a:tc>
                  <a:txBody>
                    <a:bodyPr/>
                    <a:lstStyle/>
                    <a:p>
                      <a:pPr algn="r"/>
                      <a:r>
                        <a:rPr lang="en-US" sz="1800" baseline="0">
                          <a:effectLst/>
                        </a:rPr>
                        <a:t>2,032.4</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c>
                  <a:txBody>
                    <a:bodyPr/>
                    <a:lstStyle/>
                    <a:p>
                      <a:pPr algn="r"/>
                      <a:r>
                        <a:rPr lang="en-US" sz="1800" baseline="0">
                          <a:effectLst/>
                        </a:rPr>
                        <a:t>8.7</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FFFFFF"/>
                    </a:solidFill>
                  </a:tcPr>
                </a:tc>
              </a:tr>
              <a:tr h="335666">
                <a:tc>
                  <a:txBody>
                    <a:bodyPr/>
                    <a:lstStyle/>
                    <a:p>
                      <a:pPr algn="l" fontAlgn="ctr"/>
                      <a:r>
                        <a:rPr lang="en-US" sz="1800" baseline="0" dirty="0" smtClean="0">
                          <a:solidFill>
                            <a:srgbClr val="333333"/>
                          </a:solidFill>
                          <a:effectLst/>
                          <a:latin typeface="Tahoma" panose="020B0604030504040204" pitchFamily="34" charset="0"/>
                        </a:rPr>
                        <a:t>      Nonresidential </a:t>
                      </a:r>
                      <a:r>
                        <a:rPr lang="en-US" sz="1800" baseline="0" dirty="0">
                          <a:solidFill>
                            <a:srgbClr val="333333"/>
                          </a:solidFill>
                          <a:effectLst/>
                          <a:latin typeface="Tahoma" panose="020B0604030504040204" pitchFamily="34" charset="0"/>
                        </a:rPr>
                        <a:t>specialty trade contractors</a:t>
                      </a:r>
                    </a:p>
                  </a:txBody>
                  <a:tcPr marL="12113" marR="12113" marT="6056" marB="12113"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DBEAFF"/>
                    </a:solidFill>
                  </a:tcPr>
                </a:tc>
                <a:tc>
                  <a:txBody>
                    <a:bodyPr/>
                    <a:lstStyle/>
                    <a:p>
                      <a:pPr algn="r"/>
                      <a:r>
                        <a:rPr lang="en-US" sz="1800" baseline="0" dirty="0">
                          <a:effectLst/>
                        </a:rPr>
                        <a:t>2,593.7</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c>
                  <a:txBody>
                    <a:bodyPr/>
                    <a:lstStyle/>
                    <a:p>
                      <a:pPr algn="r"/>
                      <a:r>
                        <a:rPr lang="en-US" sz="1800" baseline="0" dirty="0">
                          <a:effectLst/>
                        </a:rPr>
                        <a:t>6.6</a:t>
                      </a:r>
                    </a:p>
                  </a:txBody>
                  <a:tcPr marL="6056" marR="6056" marT="0" marB="6056" anchor="ctr">
                    <a:lnL w="7620" cap="flat" cmpd="sng" algn="ctr">
                      <a:solidFill>
                        <a:srgbClr val="AAAAAA"/>
                      </a:solidFill>
                      <a:prstDash val="solid"/>
                      <a:round/>
                      <a:headEnd type="none" w="med" len="med"/>
                      <a:tailEnd type="none" w="med" len="med"/>
                    </a:lnL>
                    <a:lnR w="7620" cap="flat" cmpd="sng" algn="ctr">
                      <a:solidFill>
                        <a:srgbClr val="AAAAAA"/>
                      </a:solidFill>
                      <a:prstDash val="solid"/>
                      <a:round/>
                      <a:headEnd type="none" w="med" len="med"/>
                      <a:tailEnd type="none" w="med" len="med"/>
                    </a:lnR>
                    <a:lnT w="7620" cap="flat" cmpd="sng" algn="ctr">
                      <a:solidFill>
                        <a:srgbClr val="AAAAAA"/>
                      </a:solidFill>
                      <a:prstDash val="solid"/>
                      <a:round/>
                      <a:headEnd type="none" w="med" len="med"/>
                      <a:tailEnd type="none" w="med" len="med"/>
                    </a:lnT>
                    <a:lnB w="7620" cap="flat" cmpd="sng" algn="ctr">
                      <a:solidFill>
                        <a:srgbClr val="AAAAAA"/>
                      </a:solidFill>
                      <a:prstDash val="solid"/>
                      <a:round/>
                      <a:headEnd type="none" w="med" len="med"/>
                      <a:tailEnd type="none" w="med" len="med"/>
                    </a:lnB>
                    <a:solidFill>
                      <a:srgbClr val="EEF4FF"/>
                    </a:solidFill>
                  </a:tcPr>
                </a:tc>
              </a:tr>
            </a:tbl>
          </a:graphicData>
        </a:graphic>
      </p:graphicFrame>
    </p:spTree>
    <p:extLst>
      <p:ext uri="{BB962C8B-B14F-4D97-AF65-F5344CB8AC3E}">
        <p14:creationId xmlns:p14="http://schemas.microsoft.com/office/powerpoint/2010/main" val="1503425342"/>
      </p:ext>
    </p:extLst>
  </p:cSld>
  <p:clrMapOvr>
    <a:masterClrMapping/>
  </p:clrMapOvr>
</p:sld>
</file>

<file path=ppt/theme/theme1.xml><?xml version="1.0" encoding="utf-8"?>
<a:theme xmlns:a="http://schemas.openxmlformats.org/drawingml/2006/main" name="Custom Design">
  <a:themeElements>
    <a:clrScheme name="Custom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4-2024 Projections Presentation Wide Screen" id="{F031266E-E06F-4660-988B-9E84CAE9A8E1}" vid="{7A6E9491-C6D4-4226-A888-5FF879D0FD03}"/>
    </a:ext>
  </a:extLst>
</a:theme>
</file>

<file path=ppt/theme/theme2.xml><?xml version="1.0" encoding="utf-8"?>
<a:theme xmlns:a="http://schemas.openxmlformats.org/drawingml/2006/main" name="BLS Trendline Content Slide">
  <a:themeElements>
    <a:clrScheme name="Custom 1">
      <a:dk1>
        <a:srgbClr val="002060"/>
      </a:dk1>
      <a:lt1>
        <a:sysClr val="window" lastClr="FFFFFF"/>
      </a:lt1>
      <a:dk2>
        <a:srgbClr val="002060"/>
      </a:dk2>
      <a:lt2>
        <a:srgbClr val="FFFFFF"/>
      </a:lt2>
      <a:accent1>
        <a:srgbClr val="3E3F67"/>
      </a:accent1>
      <a:accent2>
        <a:srgbClr val="FFC000"/>
      </a:accent2>
      <a:accent3>
        <a:srgbClr val="C00000"/>
      </a:accent3>
      <a:accent4>
        <a:srgbClr val="00B0F0"/>
      </a:accent4>
      <a:accent5>
        <a:srgbClr val="92D050"/>
      </a:accent5>
      <a:accent6>
        <a:srgbClr val="244448"/>
      </a:accent6>
      <a:hlink>
        <a:srgbClr val="00B0F0"/>
      </a:hlink>
      <a:folHlink>
        <a:srgbClr val="00B0F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marL="0" marR="0" indent="0" algn="ctr" defTabSz="914400" rtl="0" eaLnBrk="1" fontAlgn="auto" latinLnBrk="0" hangingPunct="1">
          <a:lnSpc>
            <a:spcPct val="100000"/>
          </a:lnSpc>
          <a:spcBef>
            <a:spcPct val="0"/>
          </a:spcBef>
          <a:spcAft>
            <a:spcPts val="0"/>
          </a:spcAft>
          <a:buClrTx/>
          <a:buSzTx/>
          <a:buFontTx/>
          <a:buNone/>
          <a:tabLst/>
          <a:defRPr kumimoji="0" sz="3600" b="0" i="0" u="none" strike="noStrike" kern="1200" cap="none" spc="0" normalizeH="0" baseline="0" noProof="0" dirty="0" smtClean="0">
            <a:ln>
              <a:noFill/>
            </a:ln>
            <a:solidFill>
              <a:schemeClr val="bg1"/>
            </a:solidFill>
            <a:effectLst/>
            <a:uLnTx/>
            <a:uFillTx/>
            <a:latin typeface="Tahoma" pitchFamily="34" charset="0"/>
            <a:ea typeface="+mj-ea"/>
            <a:cs typeface="Tahoma" pitchFamily="34" charset="0"/>
          </a:defRPr>
        </a:defPPr>
      </a:lstStyle>
    </a:txDef>
  </a:objectDefaults>
  <a:extraClrSchemeLst/>
  <a:extLst>
    <a:ext uri="{05A4C25C-085E-4340-85A3-A5531E510DB2}">
      <thm15:themeFamily xmlns:thm15="http://schemas.microsoft.com/office/thememl/2012/main" name="2014-2024 Projections Presentation Wide Screen" id="{F031266E-E06F-4660-988B-9E84CAE9A8E1}" vid="{2F480FDA-F90A-4DA5-A942-AD910277B7B4}"/>
    </a:ext>
  </a:extLst>
</a:theme>
</file>

<file path=ppt/theme/theme3.xml><?xml version="1.0" encoding="utf-8"?>
<a:theme xmlns:a="http://schemas.openxmlformats.org/drawingml/2006/main" name="Contact Information">
  <a:themeElements>
    <a:clrScheme name="Custom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4-2024 Projections Presentation Wide Screen" id="{F031266E-E06F-4660-988B-9E84CAE9A8E1}" vid="{24CEAA32-FCF8-4E61-9087-2670C17B5F7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rogram xmlns="feb751e8-90ea-487d-961c-35931f6f3f81">EP</Program>
    <Type_x0020_of_x0020_Audience xmlns="feb751e8-90ea-487d-961c-35931f6f3f81">Job seekers</Type_x0020_of_x0020_Audience>
    <Notes0 xmlns="feb751e8-90ea-487d-961c-35931f6f3f8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E4B30534AFC64F9D34560D02AD20E0" ma:contentTypeVersion="3" ma:contentTypeDescription="Create a new document." ma:contentTypeScope="" ma:versionID="6a825688c4b84a5a16e52261953eb118">
  <xsd:schema xmlns:xsd="http://www.w3.org/2001/XMLSchema" xmlns:xs="http://www.w3.org/2001/XMLSchema" xmlns:p="http://schemas.microsoft.com/office/2006/metadata/properties" xmlns:ns2="feb751e8-90ea-487d-961c-35931f6f3f81" targetNamespace="http://schemas.microsoft.com/office/2006/metadata/properties" ma:root="true" ma:fieldsID="1b978a81446bec996dfaaaff6c6ee648" ns2:_="">
    <xsd:import namespace="feb751e8-90ea-487d-961c-35931f6f3f81"/>
    <xsd:element name="properties">
      <xsd:complexType>
        <xsd:sequence>
          <xsd:element name="documentManagement">
            <xsd:complexType>
              <xsd:all>
                <xsd:element ref="ns2:Program"/>
                <xsd:element ref="ns2:Type_x0020_of_x0020_Audience"/>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b751e8-90ea-487d-961c-35931f6f3f81" elementFormDefault="qualified">
    <xsd:import namespace="http://schemas.microsoft.com/office/2006/documentManagement/types"/>
    <xsd:import namespace="http://schemas.microsoft.com/office/infopath/2007/PartnerControls"/>
    <xsd:element name="Program" ma:index="8" ma:displayName="Program" ma:format="Dropdown" ma:internalName="Program">
      <xsd:simpleType>
        <xsd:restriction base="dms:Choice">
          <xsd:enumeration value="BED"/>
          <xsd:enumeration value="CE"/>
          <xsd:enumeration value="CES"/>
          <xsd:enumeration value="CFOI"/>
          <xsd:enumeration value="CPI"/>
          <xsd:enumeration value="CPS"/>
          <xsd:enumeration value="ECEC"/>
          <xsd:enumeration value="ECI"/>
          <xsd:enumeration value="EP"/>
          <xsd:enumeration value="IPP"/>
          <xsd:enumeration value="JOLTS"/>
          <xsd:enumeration value="LAUS"/>
          <xsd:enumeration value="MLS"/>
          <xsd:enumeration value="NCS"/>
          <xsd:enumeration value="OES"/>
          <xsd:enumeration value="ORS"/>
          <xsd:enumeration value="PPI"/>
          <xsd:enumeration value="QCEW"/>
          <xsd:enumeration value="SOII"/>
          <xsd:enumeration value="Other"/>
          <xsd:enumeration value="Multi"/>
        </xsd:restriction>
      </xsd:simpleType>
    </xsd:element>
    <xsd:element name="Type_x0020_of_x0020_Audience" ma:index="9" ma:displayName="Type of audience" ma:format="Dropdown" ma:internalName="Type_x0020_of_x0020_Audience">
      <xsd:simpleType>
        <xsd:union memberTypes="dms:Text">
          <xsd:simpleType>
            <xsd:restriction base="dms:Choice">
              <xsd:enumeration value="HR group"/>
              <xsd:enumeration value="Purchaser group"/>
              <xsd:enumeration value="NABE chapter"/>
              <xsd:enumeration value="Rehab. group"/>
              <xsd:enumeration value="Safety and health group"/>
              <xsd:enumeration value="Journalism school"/>
              <xsd:enumeration value="Job seekers"/>
              <xsd:enumeration value="WIB affiliate"/>
              <xsd:enumeration value="Other"/>
            </xsd:restriction>
          </xsd:simpleType>
        </xsd:union>
      </xsd:simpleType>
    </xsd:element>
    <xsd:element name="Notes0" ma:index="10" nillable="true" ma:displayName="Notes" ma:internalName="Notes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7A7B0C-0821-433A-8EA6-FE22DFCAEA69}">
  <ds:schemaRefs>
    <ds:schemaRef ds:uri="http://purl.org/dc/terms/"/>
    <ds:schemaRef ds:uri="http://schemas.microsoft.com/office/2006/metadata/properties"/>
    <ds:schemaRef ds:uri="http://www.w3.org/XML/1998/namespace"/>
    <ds:schemaRef ds:uri="http://purl.org/dc/elements/1.1/"/>
    <ds:schemaRef ds:uri="http://schemas.microsoft.com/office/2006/documentManagement/types"/>
    <ds:schemaRef ds:uri="feb751e8-90ea-487d-961c-35931f6f3f81"/>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25D57739-CFE2-489B-80E7-1402192F2647}">
  <ds:schemaRefs>
    <ds:schemaRef ds:uri="http://schemas.microsoft.com/sharepoint/v3/contenttype/forms"/>
  </ds:schemaRefs>
</ds:datastoreItem>
</file>

<file path=customXml/itemProps3.xml><?xml version="1.0" encoding="utf-8"?>
<ds:datastoreItem xmlns:ds="http://schemas.openxmlformats.org/officeDocument/2006/customXml" ds:itemID="{07C7DFFB-5681-4C67-88B9-F1E59C68B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b751e8-90ea-487d-961c-35931f6f3f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2014-2024 Projections Presentation Wide Screen</Template>
  <TotalTime>5949</TotalTime>
  <Words>4571</Words>
  <Application>Microsoft Office PowerPoint</Application>
  <PresentationFormat>Widescreen</PresentationFormat>
  <Paragraphs>551</Paragraphs>
  <Slides>53</Slides>
  <Notes>46</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53</vt:i4>
      </vt:variant>
    </vt:vector>
  </HeadingPairs>
  <TitlesOfParts>
    <vt:vector size="64" baseType="lpstr">
      <vt:lpstr>Arial</vt:lpstr>
      <vt:lpstr>Calibri</vt:lpstr>
      <vt:lpstr>Calibri Light</vt:lpstr>
      <vt:lpstr>Century Gothic</vt:lpstr>
      <vt:lpstr>Tahoma</vt:lpstr>
      <vt:lpstr>Times New Roman</vt:lpstr>
      <vt:lpstr>Wingdings</vt:lpstr>
      <vt:lpstr>Wingdings 3</vt:lpstr>
      <vt:lpstr>Custom Design</vt:lpstr>
      <vt:lpstr>BLS Trendline Content Slide</vt:lpstr>
      <vt:lpstr>Contact Information</vt:lpstr>
      <vt:lpstr>There’s a Stat for That</vt:lpstr>
      <vt:lpstr>BLS Values in Action</vt:lpstr>
      <vt:lpstr>Overview</vt:lpstr>
      <vt:lpstr>Since Last Year…</vt:lpstr>
      <vt:lpstr>Job growth continues</vt:lpstr>
      <vt:lpstr>Inflation and earnings</vt:lpstr>
      <vt:lpstr>Construction average hourly earnings rise faster than average</vt:lpstr>
      <vt:lpstr>Construction growth continues</vt:lpstr>
      <vt:lpstr>Construction employment</vt:lpstr>
      <vt:lpstr>PowerPoint Presentation</vt:lpstr>
      <vt:lpstr>PowerPoint Presentation</vt:lpstr>
      <vt:lpstr>Colorado</vt:lpstr>
      <vt:lpstr>Utah</vt:lpstr>
      <vt:lpstr>Wyoming</vt:lpstr>
      <vt:lpstr>New Mexico</vt:lpstr>
      <vt:lpstr>Employment Projections Background</vt:lpstr>
      <vt:lpstr>Employment Projections Process</vt:lpstr>
      <vt:lpstr>Moderate Growth in Population and Labor Force</vt:lpstr>
      <vt:lpstr>The Labor Force is Aging</vt:lpstr>
      <vt:lpstr>Labor Force Participation Continues to Decline</vt:lpstr>
      <vt:lpstr>Hispanics Make Up a Growing Share of the Labor Force</vt:lpstr>
      <vt:lpstr> Moderate Growth for Real Gross Domestic Product</vt:lpstr>
      <vt:lpstr>Real GDP Growth Below Historical Levels</vt:lpstr>
      <vt:lpstr>Full Employment Assumes Only Frictional Unemployment</vt:lpstr>
      <vt:lpstr>Inflation Near Rates of Latest Decades</vt:lpstr>
      <vt:lpstr>Moderate Productivity Growth</vt:lpstr>
      <vt:lpstr>Housing Starts Return to Historical Levels</vt:lpstr>
      <vt:lpstr>Employment Outlook: 2016-26</vt:lpstr>
      <vt:lpstr>Almost All Industries Have Projected Real Output Growth</vt:lpstr>
      <vt:lpstr>Total Nonagricultural Wage and Salary Employment</vt:lpstr>
      <vt:lpstr>Service-Providing Industries Have Most Employment</vt:lpstr>
      <vt:lpstr>Health Care and Social Assistance is the Fastest Growing Industry</vt:lpstr>
      <vt:lpstr>Construction Remains Below Pre-Recession Levels</vt:lpstr>
      <vt:lpstr>Manufacturing Continues Decline</vt:lpstr>
      <vt:lpstr>Health Care and Social Assistance  Continues to Increase</vt:lpstr>
      <vt:lpstr>Employment Outlook: 2016-26</vt:lpstr>
      <vt:lpstr>Numeric Change vs. Percent Change</vt:lpstr>
      <vt:lpstr>Office and Administrative Support is the Largest Occupational Group</vt:lpstr>
      <vt:lpstr>Farming, Fishing, and Forestry is the Smallest Occupational Group</vt:lpstr>
      <vt:lpstr>Healthcare Occupational Groups are Projected to Grow Fastest</vt:lpstr>
      <vt:lpstr>Production and Farming, Fishing, and Forestry Occupational Groups are Projected to Decline</vt:lpstr>
      <vt:lpstr>Healthcare Practitioners Add the Most Jobs</vt:lpstr>
      <vt:lpstr>Production Occupations Have Largest Declines</vt:lpstr>
      <vt:lpstr>PowerPoint Presentation</vt:lpstr>
      <vt:lpstr>Education and Training Classification</vt:lpstr>
      <vt:lpstr>Occupations that Need More Education for Entry are Projected to Grow Faster*</vt:lpstr>
      <vt:lpstr>High School Diploma Occupations with the Largest Job Growth</vt:lpstr>
      <vt:lpstr>No Formal Educational Credential Occupations with the Largest Job Growth</vt:lpstr>
      <vt:lpstr>Employment Outlook: 2016-26</vt:lpstr>
      <vt:lpstr>Occupational Outlook Handbook</vt:lpstr>
      <vt:lpstr>Employment Projections Program</vt:lpstr>
      <vt:lpstr>State and Local Area Projections</vt:lpstr>
      <vt:lpstr>PowerPoint Presentation</vt:lpstr>
    </vt:vector>
  </TitlesOfParts>
  <Company>Department of Labor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Employment Projections: 2016-26</dc:title>
  <dc:creator>Martin, Sean - BLS</dc:creator>
  <cp:lastModifiedBy>Midkiff, Jacqueline - BLS</cp:lastModifiedBy>
  <cp:revision>495</cp:revision>
  <cp:lastPrinted>2017-10-18T21:13:26Z</cp:lastPrinted>
  <dcterms:created xsi:type="dcterms:W3CDTF">2016-04-27T22:17:30Z</dcterms:created>
  <dcterms:modified xsi:type="dcterms:W3CDTF">2018-09-21T15:21:39Z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0x01010067E4B30534AFC64F9D34560D02AD20E0</vt:lpwstr>
  </property>
</Properties>
</file>