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Default Extension="xlsx" ContentType="application/vnd.openxmlformats-officedocument.spreadsheetml.sheet"/>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6" r:id="rId2"/>
  </p:sldMasterIdLst>
  <p:notesMasterIdLst>
    <p:notesMasterId r:id="rId25"/>
  </p:notesMasterIdLst>
  <p:sldIdLst>
    <p:sldId id="413" r:id="rId3"/>
    <p:sldId id="258" r:id="rId4"/>
    <p:sldId id="411" r:id="rId5"/>
    <p:sldId id="412" r:id="rId6"/>
    <p:sldId id="259" r:id="rId7"/>
    <p:sldId id="260" r:id="rId8"/>
    <p:sldId id="281" r:id="rId9"/>
    <p:sldId id="282" r:id="rId10"/>
    <p:sldId id="262" r:id="rId11"/>
    <p:sldId id="268" r:id="rId12"/>
    <p:sldId id="284" r:id="rId13"/>
    <p:sldId id="287" r:id="rId14"/>
    <p:sldId id="285" r:id="rId15"/>
    <p:sldId id="286" r:id="rId16"/>
    <p:sldId id="289" r:id="rId17"/>
    <p:sldId id="266" r:id="rId18"/>
    <p:sldId id="257" r:id="rId19"/>
    <p:sldId id="288" r:id="rId20"/>
    <p:sldId id="280" r:id="rId21"/>
    <p:sldId id="263" r:id="rId22"/>
    <p:sldId id="273" r:id="rId23"/>
    <p:sldId id="414"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guide id="3" orient="horz" pos="2691">
          <p15:clr>
            <a:srgbClr val="A4A3A4"/>
          </p15:clr>
        </p15:guide>
        <p15:guide id="4" orient="horz" pos="4152">
          <p15:clr>
            <a:srgbClr val="A4A3A4"/>
          </p15:clr>
        </p15:guide>
        <p15:guide id="5" orient="horz" pos="790">
          <p15:clr>
            <a:srgbClr val="A4A3A4"/>
          </p15:clr>
        </p15:guide>
        <p15:guide id="6" orient="horz" pos="1371">
          <p15:clr>
            <a:srgbClr val="A4A3A4"/>
          </p15:clr>
        </p15:guide>
        <p15:guide id="7" orient="horz" pos="2233">
          <p15:clr>
            <a:srgbClr val="A4A3A4"/>
          </p15:clr>
        </p15:guide>
        <p15:guide id="8" pos="380">
          <p15:clr>
            <a:srgbClr val="A4A3A4"/>
          </p15:clr>
        </p15:guide>
        <p15:guide id="9" pos="868">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68478D"/>
    <a:srgbClr val="4D4E53"/>
    <a:srgbClr val="8C8D8E"/>
    <a:srgbClr val="00C19F"/>
    <a:srgbClr val="00AECB"/>
    <a:srgbClr val="464E7E"/>
    <a:srgbClr val="03C3D8"/>
    <a:srgbClr val="0091D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9" autoAdjust="0"/>
    <p:restoredTop sz="67132" autoAdjust="0"/>
  </p:normalViewPr>
  <p:slideViewPr>
    <p:cSldViewPr snapToGrid="0">
      <p:cViewPr varScale="1">
        <p:scale>
          <a:sx n="48" d="100"/>
          <a:sy n="48" d="100"/>
        </p:scale>
        <p:origin x="-2016" y="-90"/>
      </p:cViewPr>
      <p:guideLst>
        <p:guide orient="horz" pos="2160"/>
        <p:guide orient="horz" pos="2691"/>
        <p:guide orient="horz" pos="4152"/>
        <p:guide orient="horz" pos="790"/>
        <p:guide orient="horz" pos="1371"/>
        <p:guide orient="horz" pos="2233"/>
        <p:guide pos="2880"/>
        <p:guide pos="380"/>
        <p:guide pos="868"/>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2" d="100"/>
          <a:sy n="82" d="100"/>
        </p:scale>
        <p:origin x="2525" y="48"/>
      </p:cViewPr>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chart1.xml><?xml version="1.0" encoding="utf-8"?>
<c:chartSpace xmlns:c="http://schemas.openxmlformats.org/drawingml/2006/chart" xmlns:a="http://schemas.openxmlformats.org/drawingml/2006/main" xmlns:r="http://schemas.openxmlformats.org/officeDocument/2006/relationships">
  <c:lang val="en-US"/>
  <c:chart>
    <c:autoTitleDeleted val="1"/>
    <c:plotArea>
      <c:layout>
        <c:manualLayout>
          <c:layoutTarget val="inner"/>
          <c:xMode val="edge"/>
          <c:yMode val="edge"/>
          <c:x val="0"/>
          <c:y val="0.13693632457603011"/>
          <c:w val="0.75382238881095176"/>
          <c:h val="0.59707978238234205"/>
        </c:manualLayout>
      </c:layout>
      <c:doughnutChart>
        <c:varyColors val="1"/>
        <c:ser>
          <c:idx val="0"/>
          <c:order val="0"/>
          <c:tx>
            <c:strRef>
              <c:f>Sheet1!$B$1</c:f>
              <c:strCache>
                <c:ptCount val="1"/>
                <c:pt idx="0">
                  <c:v>Assets Under Management1</c:v>
                </c:pt>
              </c:strCache>
            </c:strRef>
          </c:tx>
          <c:spPr>
            <a:solidFill>
              <a:srgbClr val="00AECB"/>
            </a:solidFill>
            <a:ln w="38100">
              <a:noFill/>
            </a:ln>
          </c:spPr>
          <c:dPt>
            <c:idx val="1"/>
            <c:spPr>
              <a:solidFill>
                <a:srgbClr val="E4EFF9"/>
              </a:solidFill>
              <a:ln w="38100">
                <a:noFill/>
              </a:ln>
            </c:spPr>
            <c:extLst xmlns:c16r2="http://schemas.microsoft.com/office/drawing/2015/06/chart">
              <c:ext xmlns:c16="http://schemas.microsoft.com/office/drawing/2014/chart" uri="{C3380CC4-5D6E-409C-BE32-E72D297353CC}">
                <c16:uniqueId val="{00000002-2717-4F86-AFD1-A916669FFE8E}"/>
              </c:ext>
            </c:extLst>
          </c:dPt>
          <c:cat>
            <c:strRef>
              <c:f>Sheet1!$A$2:$A$3</c:f>
              <c:strCache>
                <c:ptCount val="2"/>
                <c:pt idx="0">
                  <c:v>Retirement Operations</c:v>
                </c:pt>
                <c:pt idx="1">
                  <c:v>Other</c:v>
                </c:pt>
              </c:strCache>
            </c:strRef>
          </c:cat>
          <c:val>
            <c:numRef>
              <c:f>Sheet1!$B$2:$B$3</c:f>
              <c:numCache>
                <c:formatCode>General</c:formatCode>
                <c:ptCount val="2"/>
                <c:pt idx="0">
                  <c:v>94</c:v>
                </c:pt>
                <c:pt idx="1">
                  <c:v>6</c:v>
                </c:pt>
              </c:numCache>
            </c:numRef>
          </c:val>
          <c:extLst xmlns:c16r2="http://schemas.microsoft.com/office/drawing/2015/06/chart">
            <c:ext xmlns:c16="http://schemas.microsoft.com/office/drawing/2014/chart" uri="{C3380CC4-5D6E-409C-BE32-E72D297353CC}">
              <c16:uniqueId val="{00000003-2717-4F86-AFD1-A916669FFE8E}"/>
            </c:ext>
          </c:extLst>
        </c:ser>
        <c:firstSliceAng val="0"/>
        <c:holeSize val="75"/>
      </c:doughnutChart>
    </c:plotArea>
    <c:plotVisOnly val="1"/>
    <c:dispBlanksAs val="zero"/>
  </c:chart>
  <c:txPr>
    <a:bodyPr/>
    <a:lstStyle/>
    <a:p>
      <a:pPr>
        <a:defRPr sz="1800"/>
      </a:pPr>
      <a:endParaRPr lang="en-US"/>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DB01C4F-4446-4B23-9068-D42728F615A3}" type="datetimeFigureOut">
              <a:rPr lang="en-US" smtClean="0"/>
              <a:pPr/>
              <a:t>9/20/2018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B0D18F-31F8-4261-8D0D-5532A2305EF6}" type="slidenum">
              <a:rPr lang="en-US" smtClean="0"/>
              <a:pPr/>
              <a:t>‹#›</a:t>
            </a:fld>
            <a:endParaRPr lang="en-US"/>
          </a:p>
        </p:txBody>
      </p:sp>
    </p:spTree>
    <p:extLst>
      <p:ext uri="{BB962C8B-B14F-4D97-AF65-F5344CB8AC3E}">
        <p14:creationId xmlns="" xmlns:p14="http://schemas.microsoft.com/office/powerpoint/2010/main" val="35355071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hvsfinancial.com/PublicFiles/2016_RHCC_Data_Report.pdf"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plansponsor.com/Older-Workers-Unable-to-Retire-Cost-Employers-Fifty-Thousand-Dollars-a-Year/"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www.healthpocket.com/healthcare-research/infostat/2017-obamacare-premiums-deductibles"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Hello and welcome.</a:t>
            </a:r>
          </a:p>
          <a:p>
            <a:endParaRPr lang="en-US" sz="1000" dirty="0"/>
          </a:p>
          <a:p>
            <a:r>
              <a:rPr lang="en-US" sz="1000" dirty="0"/>
              <a:t>Thank you for coming. Today, we’re here to talk your aging workforce</a:t>
            </a:r>
            <a:r>
              <a:rPr lang="en-US" sz="1000" baseline="0" dirty="0"/>
              <a:t> and its impact on your bottom line. And, as part of this discussion, we’ll give you four ideas to help keep your costs down.</a:t>
            </a:r>
            <a:endParaRPr lang="en-US" sz="1000" dirty="0"/>
          </a:p>
          <a:p>
            <a:endParaRPr lang="en-US" sz="1100" dirty="0"/>
          </a:p>
        </p:txBody>
      </p:sp>
      <p:sp>
        <p:nvSpPr>
          <p:cNvPr id="4" name="Slide Number Placeholder 3"/>
          <p:cNvSpPr>
            <a:spLocks noGrp="1"/>
          </p:cNvSpPr>
          <p:nvPr>
            <p:ph type="sldNum" sz="quarter" idx="10"/>
          </p:nvPr>
        </p:nvSpPr>
        <p:spPr/>
        <p:txBody>
          <a:bodyPr/>
          <a:lstStyle/>
          <a:p>
            <a:fld id="{E24C2B2C-38E7-6645-8EC2-7A497A515162}" type="slidenum">
              <a:rPr lang="en-US" smtClean="0"/>
              <a:pPr/>
              <a:t>2</a:t>
            </a:fld>
            <a:endParaRPr lang="en-US" dirty="0"/>
          </a:p>
        </p:txBody>
      </p:sp>
    </p:spTree>
    <p:extLst>
      <p:ext uri="{BB962C8B-B14F-4D97-AF65-F5344CB8AC3E}">
        <p14:creationId xmlns="" xmlns:p14="http://schemas.microsoft.com/office/powerpoint/2010/main" val="17999993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000" b="1" kern="1200" dirty="0">
                <a:solidFill>
                  <a:schemeClr val="tx1"/>
                </a:solidFill>
                <a:effectLst/>
                <a:latin typeface="+mn-lt"/>
                <a:ea typeface="+mn-ea"/>
                <a:cs typeface="+mn-cs"/>
              </a:rPr>
              <a:t>Create a retirement culture</a:t>
            </a:r>
            <a:endParaRPr lang="en-US" sz="1000" kern="1200" dirty="0">
              <a:solidFill>
                <a:schemeClr val="tx1"/>
              </a:solidFill>
              <a:effectLst/>
              <a:latin typeface="+mn-lt"/>
              <a:ea typeface="+mn-ea"/>
              <a:cs typeface="+mn-cs"/>
            </a:endParaRPr>
          </a:p>
          <a:p>
            <a:r>
              <a:rPr lang="en-US" sz="1000" kern="1200" dirty="0">
                <a:solidFill>
                  <a:schemeClr val="tx1"/>
                </a:solidFill>
                <a:effectLst/>
                <a:latin typeface="+mn-lt"/>
                <a:ea typeface="+mn-ea"/>
                <a:cs typeface="+mn-cs"/>
              </a:rPr>
              <a:t>Education efforts can help employees understand the importance of saving and the benefits of the workplace plan. Your retirement plan advisor and/or</a:t>
            </a:r>
            <a:r>
              <a:rPr lang="en-US" sz="1000" kern="1200" baseline="0" dirty="0">
                <a:solidFill>
                  <a:schemeClr val="tx1"/>
                </a:solidFill>
                <a:effectLst/>
                <a:latin typeface="+mn-lt"/>
                <a:ea typeface="+mn-ea"/>
                <a:cs typeface="+mn-cs"/>
              </a:rPr>
              <a:t> </a:t>
            </a:r>
            <a:r>
              <a:rPr lang="en-US" sz="1000" kern="1200" dirty="0">
                <a:solidFill>
                  <a:schemeClr val="tx1"/>
                </a:solidFill>
                <a:effectLst/>
                <a:latin typeface="+mn-lt"/>
                <a:ea typeface="+mn-ea"/>
                <a:cs typeface="+mn-cs"/>
              </a:rPr>
              <a:t>plan service provider can often help illustrate</a:t>
            </a:r>
            <a:r>
              <a:rPr lang="en-US" sz="1000" kern="1200" baseline="0" dirty="0">
                <a:solidFill>
                  <a:schemeClr val="tx1"/>
                </a:solidFill>
                <a:effectLst/>
                <a:latin typeface="+mn-lt"/>
                <a:ea typeface="+mn-ea"/>
                <a:cs typeface="+mn-cs"/>
              </a:rPr>
              <a:t> to</a:t>
            </a:r>
            <a:r>
              <a:rPr lang="en-US" sz="1000" kern="1200" dirty="0">
                <a:solidFill>
                  <a:schemeClr val="tx1"/>
                </a:solidFill>
                <a:effectLst/>
                <a:latin typeface="+mn-lt"/>
                <a:ea typeface="+mn-ea"/>
                <a:cs typeface="+mn-cs"/>
              </a:rPr>
              <a:t> them where they stand today and how they may make progress to help reach the life they want in retirement. </a:t>
            </a:r>
          </a:p>
          <a:p>
            <a:r>
              <a:rPr lang="en-US" sz="1000" kern="1200" dirty="0">
                <a:solidFill>
                  <a:schemeClr val="tx1"/>
                </a:solidFill>
                <a:effectLst/>
                <a:latin typeface="+mn-lt"/>
                <a:ea typeface="+mn-ea"/>
                <a:cs typeface="+mn-cs"/>
              </a:rPr>
              <a:t> </a:t>
            </a:r>
          </a:p>
          <a:p>
            <a:r>
              <a:rPr lang="en-US" sz="1000" kern="1200" dirty="0">
                <a:solidFill>
                  <a:schemeClr val="tx1"/>
                </a:solidFill>
                <a:effectLst/>
                <a:latin typeface="+mn-lt"/>
                <a:ea typeface="+mn-ea"/>
                <a:cs typeface="+mn-cs"/>
              </a:rPr>
              <a:t>Employees are more likely to save for retirement and leave the workforce on time if they have a general sense for what they need to save. Retirement should be a positive and possible goal.</a:t>
            </a:r>
          </a:p>
          <a:p>
            <a:endParaRPr lang="en-US" sz="1000" kern="1200" dirty="0">
              <a:solidFill>
                <a:schemeClr val="tx1"/>
              </a:solidFill>
              <a:effectLst/>
              <a:latin typeface="+mn-lt"/>
              <a:ea typeface="+mn-ea"/>
              <a:cs typeface="+mn-cs"/>
            </a:endParaRPr>
          </a:p>
          <a:p>
            <a:endParaRPr lang="en-US" sz="1000" dirty="0"/>
          </a:p>
        </p:txBody>
      </p:sp>
      <p:sp>
        <p:nvSpPr>
          <p:cNvPr id="4" name="Slide Number Placeholder 3"/>
          <p:cNvSpPr>
            <a:spLocks noGrp="1"/>
          </p:cNvSpPr>
          <p:nvPr>
            <p:ph type="sldNum" sz="quarter" idx="10"/>
          </p:nvPr>
        </p:nvSpPr>
        <p:spPr/>
        <p:txBody>
          <a:bodyPr/>
          <a:lstStyle/>
          <a:p>
            <a:fld id="{AFB0D18F-31F8-4261-8D0D-5532A2305EF6}" type="slidenum">
              <a:rPr lang="en-US" smtClean="0"/>
              <a:pPr/>
              <a:t>12</a:t>
            </a:fld>
            <a:endParaRPr lang="en-US"/>
          </a:p>
        </p:txBody>
      </p:sp>
    </p:spTree>
    <p:extLst>
      <p:ext uri="{BB962C8B-B14F-4D97-AF65-F5344CB8AC3E}">
        <p14:creationId xmlns="" xmlns:p14="http://schemas.microsoft.com/office/powerpoint/2010/main" val="23858317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000" b="1" kern="1200" dirty="0">
                <a:solidFill>
                  <a:schemeClr val="tx1"/>
                </a:solidFill>
                <a:effectLst/>
                <a:latin typeface="+mn-lt"/>
                <a:ea typeface="+mn-ea"/>
                <a:cs typeface="+mn-cs"/>
              </a:rPr>
              <a:t>Stop early retirement programs </a:t>
            </a:r>
            <a:endParaRPr lang="en-US" sz="1000" kern="1200" dirty="0">
              <a:solidFill>
                <a:schemeClr val="tx1"/>
              </a:solidFill>
              <a:effectLst/>
              <a:latin typeface="+mn-lt"/>
              <a:ea typeface="+mn-ea"/>
              <a:cs typeface="+mn-cs"/>
            </a:endParaRPr>
          </a:p>
          <a:p>
            <a:r>
              <a:rPr lang="en-US" sz="1000" kern="1200" dirty="0">
                <a:solidFill>
                  <a:schemeClr val="tx1"/>
                </a:solidFill>
                <a:effectLst/>
                <a:latin typeface="+mn-lt"/>
                <a:ea typeface="+mn-ea"/>
                <a:cs typeface="+mn-cs"/>
              </a:rPr>
              <a:t>Early retirement programs can be difficult to run and manage. But implementing best practice plan design features can have a big impact on how early your employees can retire, often reducing or eliminating the need for this type of offering.</a:t>
            </a:r>
          </a:p>
          <a:p>
            <a:r>
              <a:rPr lang="en-US" sz="1000" kern="1200" dirty="0">
                <a:solidFill>
                  <a:schemeClr val="tx1"/>
                </a:solidFill>
                <a:effectLst/>
                <a:latin typeface="+mn-lt"/>
                <a:ea typeface="+mn-ea"/>
                <a:cs typeface="+mn-cs"/>
              </a:rPr>
              <a:t> </a:t>
            </a:r>
          </a:p>
          <a:p>
            <a:r>
              <a:rPr lang="en-US" sz="1000" kern="1200" dirty="0">
                <a:solidFill>
                  <a:schemeClr val="tx1"/>
                </a:solidFill>
                <a:effectLst/>
                <a:latin typeface="+mn-lt"/>
                <a:ea typeface="+mn-ea"/>
                <a:cs typeface="+mn-cs"/>
              </a:rPr>
              <a:t>Work with you plan’s advisor to model how increased participation and deferrals can help. Automated plan features may help your employees and your plan. </a:t>
            </a:r>
          </a:p>
        </p:txBody>
      </p:sp>
      <p:sp>
        <p:nvSpPr>
          <p:cNvPr id="4" name="Slide Number Placeholder 3"/>
          <p:cNvSpPr>
            <a:spLocks noGrp="1"/>
          </p:cNvSpPr>
          <p:nvPr>
            <p:ph type="sldNum" sz="quarter" idx="10"/>
          </p:nvPr>
        </p:nvSpPr>
        <p:spPr/>
        <p:txBody>
          <a:bodyPr/>
          <a:lstStyle/>
          <a:p>
            <a:fld id="{AFB0D18F-31F8-4261-8D0D-5532A2305EF6}" type="slidenum">
              <a:rPr lang="en-US" smtClean="0"/>
              <a:pPr/>
              <a:t>13</a:t>
            </a:fld>
            <a:endParaRPr lang="en-US"/>
          </a:p>
        </p:txBody>
      </p:sp>
    </p:spTree>
    <p:extLst>
      <p:ext uri="{BB962C8B-B14F-4D97-AF65-F5344CB8AC3E}">
        <p14:creationId xmlns="" xmlns:p14="http://schemas.microsoft.com/office/powerpoint/2010/main" val="36260617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98580" y="4241803"/>
            <a:ext cx="6158204" cy="4799560"/>
          </a:xfrm>
        </p:spPr>
        <p:txBody>
          <a:bodyPr/>
          <a:lstStyle/>
          <a:p>
            <a:r>
              <a:rPr lang="en-US" sz="1000" b="1" kern="1200" dirty="0">
                <a:solidFill>
                  <a:schemeClr val="tx1"/>
                </a:solidFill>
                <a:effectLst/>
                <a:latin typeface="+mn-lt"/>
                <a:ea typeface="+mn-ea"/>
                <a:cs typeface="+mn-cs"/>
              </a:rPr>
              <a:t>Redesign your retirement plan to help increase participation and deferrals:</a:t>
            </a:r>
            <a:endParaRPr lang="en-US" sz="10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US"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Immediate eligibility and vesting</a:t>
            </a:r>
          </a:p>
          <a:p>
            <a:pPr marL="628650" lvl="1" indent="-171450">
              <a:buFont typeface="Arial" panose="020B0604020202020204" pitchFamily="34" charset="0"/>
              <a:buChar char="•"/>
            </a:pPr>
            <a:r>
              <a:rPr lang="en-US" sz="1000" kern="1200" dirty="0">
                <a:solidFill>
                  <a:schemeClr val="tx1"/>
                </a:solidFill>
                <a:effectLst/>
                <a:latin typeface="+mn-lt"/>
                <a:ea typeface="+mn-ea"/>
                <a:cs typeface="+mn-cs"/>
              </a:rPr>
              <a:t>Immediate eligibility can help your business stay competitive</a:t>
            </a:r>
          </a:p>
          <a:p>
            <a:pPr marL="628650" lvl="1" indent="-171450">
              <a:buFont typeface="Arial" panose="020B0604020202020204" pitchFamily="34" charset="0"/>
              <a:buChar char="•"/>
            </a:pPr>
            <a:r>
              <a:rPr lang="en-US" sz="1000" kern="1200" dirty="0">
                <a:solidFill>
                  <a:schemeClr val="tx1"/>
                </a:solidFill>
                <a:effectLst/>
                <a:latin typeface="+mn-lt"/>
                <a:ea typeface="+mn-ea"/>
                <a:cs typeface="+mn-cs"/>
              </a:rPr>
              <a:t>Delayed vesting often helps keep plan costs in-check, but also delays getting participants retirement ready</a:t>
            </a:r>
          </a:p>
          <a:p>
            <a:pPr marL="628650" lvl="1" indent="-171450">
              <a:buFont typeface="Arial" panose="020B0604020202020204" pitchFamily="34" charset="0"/>
              <a:buChar char="•"/>
            </a:pPr>
            <a:endParaRPr lang="en-US"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Automatic enrollment deferral rate of at least 6%</a:t>
            </a:r>
          </a:p>
          <a:p>
            <a:pPr marL="628650" lvl="1" indent="-171450">
              <a:buFont typeface="Arial" panose="020B0604020202020204" pitchFamily="34" charset="0"/>
              <a:buChar char="•"/>
            </a:pPr>
            <a:r>
              <a:rPr lang="en-US" sz="1000" kern="1200" dirty="0">
                <a:solidFill>
                  <a:schemeClr val="tx1"/>
                </a:solidFill>
                <a:effectLst/>
                <a:latin typeface="+mn-lt"/>
                <a:ea typeface="+mn-ea"/>
                <a:cs typeface="+mn-cs"/>
              </a:rPr>
              <a:t>Labor costs are generally contained faster when current employees are enrolled automatically</a:t>
            </a:r>
            <a:r>
              <a:rPr lang="en-US" sz="1000" kern="1200" baseline="0" dirty="0">
                <a:solidFill>
                  <a:schemeClr val="tx1"/>
                </a:solidFill>
                <a:effectLst/>
                <a:latin typeface="+mn-lt"/>
                <a:ea typeface="+mn-ea"/>
                <a:cs typeface="+mn-cs"/>
              </a:rPr>
              <a:t> (</a:t>
            </a:r>
            <a:r>
              <a:rPr lang="en-US" sz="1000" b="1" i="1" kern="1200" dirty="0">
                <a:solidFill>
                  <a:schemeClr val="tx1"/>
                </a:solidFill>
                <a:effectLst/>
                <a:latin typeface="+mn-lt"/>
                <a:ea typeface="+mn-ea"/>
                <a:cs typeface="+mn-cs"/>
              </a:rPr>
              <a:t>Source:</a:t>
            </a:r>
            <a:r>
              <a:rPr lang="en-US" sz="1000" kern="1200" dirty="0">
                <a:solidFill>
                  <a:schemeClr val="tx1"/>
                </a:solidFill>
                <a:effectLst/>
                <a:latin typeface="+mn-lt"/>
                <a:ea typeface="+mn-ea"/>
                <a:cs typeface="+mn-cs"/>
              </a:rPr>
              <a:t> </a:t>
            </a:r>
            <a:r>
              <a:rPr lang="en-US" sz="1000" i="1" kern="1200" dirty="0">
                <a:solidFill>
                  <a:schemeClr val="tx1"/>
                </a:solidFill>
                <a:effectLst/>
                <a:latin typeface="+mn-lt"/>
                <a:ea typeface="+mn-ea"/>
                <a:cs typeface="+mn-cs"/>
              </a:rPr>
              <a:t>Financial Benefits for the Business: Mitigate the Adverse Effects of Workforce Aging on Company Financials, June 2017)</a:t>
            </a:r>
            <a:endParaRPr lang="en-US" sz="1000" i="0" kern="1200" dirty="0">
              <a:solidFill>
                <a:schemeClr val="tx1"/>
              </a:solidFill>
              <a:effectLst/>
              <a:latin typeface="+mn-lt"/>
              <a:ea typeface="+mn-ea"/>
              <a:cs typeface="+mn-cs"/>
            </a:endParaRPr>
          </a:p>
          <a:p>
            <a:pPr marL="628650" lvl="1" indent="-171450">
              <a:buFont typeface="Arial" panose="020B0604020202020204" pitchFamily="34" charset="0"/>
              <a:buChar char="•"/>
            </a:pPr>
            <a:endParaRPr lang="en-US" sz="1000" i="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Automatic annual deferral escalation to push deferrals consistently over 10%</a:t>
            </a:r>
          </a:p>
          <a:p>
            <a:pPr marL="628650" lvl="1" indent="-171450">
              <a:buFont typeface="Arial" panose="020B0604020202020204" pitchFamily="34" charset="0"/>
              <a:buChar char="•"/>
            </a:pPr>
            <a:r>
              <a:rPr lang="en-US" sz="1000" kern="1200" dirty="0">
                <a:solidFill>
                  <a:schemeClr val="tx1"/>
                </a:solidFill>
                <a:effectLst/>
                <a:latin typeface="+mn-lt"/>
                <a:ea typeface="+mn-ea"/>
                <a:cs typeface="+mn-cs"/>
              </a:rPr>
              <a:t>Businesses are better positioned to contain labor cost when auto deferral increases bring contribution rates 10%+ (</a:t>
            </a:r>
            <a:r>
              <a:rPr lang="en-US" sz="1000" b="1" i="1" kern="1200" dirty="0">
                <a:solidFill>
                  <a:schemeClr val="tx1"/>
                </a:solidFill>
                <a:effectLst/>
                <a:latin typeface="+mn-lt"/>
                <a:ea typeface="+mn-ea"/>
                <a:cs typeface="+mn-cs"/>
              </a:rPr>
              <a:t>Source:</a:t>
            </a:r>
            <a:r>
              <a:rPr lang="en-US" sz="1000" kern="1200" dirty="0">
                <a:solidFill>
                  <a:schemeClr val="tx1"/>
                </a:solidFill>
                <a:effectLst/>
                <a:latin typeface="+mn-lt"/>
                <a:ea typeface="+mn-ea"/>
                <a:cs typeface="+mn-cs"/>
              </a:rPr>
              <a:t> </a:t>
            </a:r>
            <a:r>
              <a:rPr lang="en-US" sz="1000" i="1" kern="1200" dirty="0">
                <a:solidFill>
                  <a:schemeClr val="tx1"/>
                </a:solidFill>
                <a:effectLst/>
                <a:latin typeface="+mn-lt"/>
                <a:ea typeface="+mn-ea"/>
                <a:cs typeface="+mn-cs"/>
              </a:rPr>
              <a:t>Financial Benefits for the Business: Mitigate the Adverse Effects of Workforce Aging on Company Financials, June 2017)</a:t>
            </a:r>
            <a:endParaRPr lang="en-US" sz="10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US"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Annual sweep to automatically re-enroll any nonparticipants and give</a:t>
            </a:r>
            <a:r>
              <a:rPr lang="en-US" sz="1000" kern="1200" baseline="0" dirty="0">
                <a:solidFill>
                  <a:schemeClr val="tx1"/>
                </a:solidFill>
                <a:effectLst/>
                <a:latin typeface="+mn-lt"/>
                <a:ea typeface="+mn-ea"/>
                <a:cs typeface="+mn-cs"/>
              </a:rPr>
              <a:t> your tenured employees the same chance at retirement savings success as your new hires</a:t>
            </a:r>
            <a:endParaRPr lang="en-US" sz="10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US"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An employer</a:t>
            </a:r>
            <a:r>
              <a:rPr lang="en-US" sz="1000" kern="1200" baseline="0" dirty="0">
                <a:solidFill>
                  <a:schemeClr val="tx1"/>
                </a:solidFill>
                <a:effectLst/>
                <a:latin typeface="+mn-lt"/>
                <a:ea typeface="+mn-ea"/>
                <a:cs typeface="+mn-cs"/>
              </a:rPr>
              <a:t> match contribution</a:t>
            </a:r>
          </a:p>
          <a:p>
            <a:pPr marL="628650" lvl="1" indent="-171450">
              <a:buFont typeface="Arial" panose="020B0604020202020204" pitchFamily="34" charset="0"/>
              <a:buChar char="•"/>
            </a:pPr>
            <a:r>
              <a:rPr lang="en-US" sz="1000" kern="1200" dirty="0">
                <a:solidFill>
                  <a:schemeClr val="tx1"/>
                </a:solidFill>
                <a:effectLst/>
                <a:latin typeface="+mn-lt"/>
                <a:ea typeface="+mn-ea"/>
                <a:cs typeface="+mn-cs"/>
              </a:rPr>
              <a:t>Higher plan participation – deferring at a higher contribution rate – means more employees can be ready to retire, lowering labor costs</a:t>
            </a:r>
            <a:r>
              <a:rPr lang="en-US" sz="1000" kern="1200" baseline="0" dirty="0">
                <a:solidFill>
                  <a:schemeClr val="tx1"/>
                </a:solidFill>
                <a:effectLst/>
                <a:latin typeface="+mn-lt"/>
                <a:ea typeface="+mn-ea"/>
                <a:cs typeface="+mn-cs"/>
              </a:rPr>
              <a:t> (</a:t>
            </a:r>
            <a:r>
              <a:rPr lang="en-US" sz="1000" b="1" i="1" kern="1200" dirty="0">
                <a:solidFill>
                  <a:schemeClr val="tx1"/>
                </a:solidFill>
                <a:effectLst/>
                <a:latin typeface="+mn-lt"/>
                <a:ea typeface="+mn-ea"/>
                <a:cs typeface="+mn-cs"/>
              </a:rPr>
              <a:t>Source:</a:t>
            </a:r>
            <a:r>
              <a:rPr lang="en-US" sz="1000" kern="1200" dirty="0">
                <a:solidFill>
                  <a:schemeClr val="tx1"/>
                </a:solidFill>
                <a:effectLst/>
                <a:latin typeface="+mn-lt"/>
                <a:ea typeface="+mn-ea"/>
                <a:cs typeface="+mn-cs"/>
              </a:rPr>
              <a:t> </a:t>
            </a:r>
            <a:r>
              <a:rPr lang="en-US" sz="1000" i="1" kern="1200" dirty="0">
                <a:solidFill>
                  <a:schemeClr val="tx1"/>
                </a:solidFill>
                <a:effectLst/>
                <a:latin typeface="+mn-lt"/>
                <a:ea typeface="+mn-ea"/>
                <a:cs typeface="+mn-cs"/>
              </a:rPr>
              <a:t>Financial Benefits for the Business: Mitigate the Adverse Effects of Workforce Aging on Company Financials, June 2017)</a:t>
            </a:r>
            <a:endParaRPr lang="en-US" sz="1000" kern="1200" dirty="0">
              <a:solidFill>
                <a:schemeClr val="tx1"/>
              </a:solidFill>
              <a:effectLst/>
              <a:latin typeface="+mn-lt"/>
              <a:ea typeface="+mn-ea"/>
              <a:cs typeface="+mn-cs"/>
            </a:endParaRPr>
          </a:p>
          <a:p>
            <a:pPr marL="0" lvl="0" indent="0">
              <a:buFont typeface="Arial" panose="020B0604020202020204" pitchFamily="34" charset="0"/>
              <a:buNone/>
            </a:pPr>
            <a:endParaRPr lang="en-US" sz="10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00" kern="1200" dirty="0">
                <a:solidFill>
                  <a:schemeClr val="tx1"/>
                </a:solidFill>
                <a:effectLst/>
                <a:latin typeface="+mn-lt"/>
                <a:ea typeface="+mn-ea"/>
                <a:cs typeface="+mn-cs"/>
              </a:rPr>
              <a:t>If you need help modeling</a:t>
            </a:r>
            <a:r>
              <a:rPr lang="en-US" sz="1000" kern="1200" baseline="0" dirty="0">
                <a:solidFill>
                  <a:schemeClr val="tx1"/>
                </a:solidFill>
                <a:effectLst/>
                <a:latin typeface="+mn-lt"/>
                <a:ea typeface="+mn-ea"/>
                <a:cs typeface="+mn-cs"/>
              </a:rPr>
              <a:t> your retirement readiness, contact your advisor or servicer provider. They likely have tools that can help you analyze outcomes and, even, model changes. Principal even offers a first in the industry plan design modeling tool on its website for clients to use that includes costs estimates.</a:t>
            </a:r>
            <a:endParaRPr lang="en-US" sz="1000" kern="1200" dirty="0">
              <a:solidFill>
                <a:schemeClr val="tx1"/>
              </a:solidFill>
              <a:effectLst/>
              <a:latin typeface="+mn-lt"/>
              <a:ea typeface="+mn-ea"/>
              <a:cs typeface="+mn-cs"/>
            </a:endParaRPr>
          </a:p>
          <a:p>
            <a:pPr marL="0" lvl="0" indent="0">
              <a:buFont typeface="Arial" panose="020B0604020202020204" pitchFamily="34" charset="0"/>
              <a:buNone/>
            </a:pPr>
            <a:endParaRPr lang="en-US" sz="10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24C2B2C-38E7-6645-8EC2-7A497A515162}" type="slidenum">
              <a:rPr lang="en-US" smtClean="0"/>
              <a:pPr/>
              <a:t>14</a:t>
            </a:fld>
            <a:endParaRPr lang="en-US" dirty="0"/>
          </a:p>
        </p:txBody>
      </p:sp>
    </p:spTree>
    <p:extLst>
      <p:ext uri="{BB962C8B-B14F-4D97-AF65-F5344CB8AC3E}">
        <p14:creationId xmlns="" xmlns:p14="http://schemas.microsoft.com/office/powerpoint/2010/main" val="25080677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a:solidFill>
                  <a:schemeClr val="tx1"/>
                </a:solidFill>
                <a:effectLst/>
                <a:latin typeface="+mn-lt"/>
                <a:ea typeface="+mn-ea"/>
                <a:cs typeface="+mn-cs"/>
              </a:rPr>
              <a:t>And, among employers who work with an outstanding* advisor, more than four in five have rolled out progressive plan design such as automatic enrollment to new </a:t>
            </a:r>
            <a:r>
              <a:rPr lang="en-US" sz="1000" i="1" kern="1200" dirty="0">
                <a:solidFill>
                  <a:schemeClr val="tx1"/>
                </a:solidFill>
                <a:effectLst/>
                <a:latin typeface="+mn-lt"/>
                <a:ea typeface="+mn-ea"/>
                <a:cs typeface="+mn-cs"/>
              </a:rPr>
              <a:t>and </a:t>
            </a:r>
            <a:r>
              <a:rPr lang="en-US" sz="1000" kern="1200" dirty="0">
                <a:solidFill>
                  <a:schemeClr val="tx1"/>
                </a:solidFill>
                <a:effectLst/>
                <a:latin typeface="+mn-lt"/>
                <a:ea typeface="+mn-ea"/>
                <a:cs typeface="+mn-cs"/>
              </a:rPr>
              <a:t>existing employees. And, almost 65% escalate employees to contribute 10% of pay. </a:t>
            </a:r>
          </a:p>
          <a:p>
            <a:r>
              <a:rPr lang="en-US" sz="1000" kern="1200" dirty="0">
                <a:solidFill>
                  <a:schemeClr val="tx1"/>
                </a:solidFill>
                <a:effectLst/>
                <a:latin typeface="+mn-lt"/>
                <a:ea typeface="+mn-ea"/>
                <a:cs typeface="+mn-cs"/>
              </a:rPr>
              <a:t> </a:t>
            </a:r>
          </a:p>
          <a:p>
            <a:r>
              <a:rPr lang="en-US" sz="1000" kern="1200" dirty="0">
                <a:solidFill>
                  <a:schemeClr val="tx1"/>
                </a:solidFill>
                <a:effectLst/>
                <a:latin typeface="+mn-lt"/>
                <a:ea typeface="+mn-ea"/>
                <a:cs typeface="+mn-cs"/>
              </a:rPr>
              <a:t>As a result, </a:t>
            </a:r>
            <a:r>
              <a:rPr lang="en-US" sz="1000" b="1" kern="1200" dirty="0">
                <a:solidFill>
                  <a:schemeClr val="tx1"/>
                </a:solidFill>
                <a:effectLst/>
                <a:latin typeface="+mn-lt"/>
                <a:ea typeface="+mn-ea"/>
                <a:cs typeface="+mn-cs"/>
              </a:rPr>
              <a:t>more than 35% have seen average employee contribution rates increase 4% to 6% between 2015 and 2017.</a:t>
            </a:r>
            <a:endParaRPr lang="en-US" sz="1000" kern="1200" dirty="0">
              <a:solidFill>
                <a:schemeClr val="tx1"/>
              </a:solidFill>
              <a:effectLst/>
              <a:latin typeface="+mn-lt"/>
              <a:ea typeface="+mn-ea"/>
              <a:cs typeface="+mn-cs"/>
            </a:endParaRPr>
          </a:p>
          <a:p>
            <a:endParaRPr lang="en-US" sz="1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dirty="0"/>
              <a:t>(</a:t>
            </a:r>
            <a:r>
              <a:rPr lang="en-US" sz="1000" b="1" i="1" dirty="0"/>
              <a:t>Source:</a:t>
            </a:r>
            <a:r>
              <a:rPr lang="en-US" sz="1000" b="1" i="1" baseline="0" dirty="0"/>
              <a:t> </a:t>
            </a:r>
            <a:r>
              <a:rPr lang="en-US" sz="1000" dirty="0"/>
              <a:t>FINANCIAL BENEFITS FOR THE BUSINESS: How Outstanding Retirement Plan Advisors Help CFOs, a fundamental research study is sponsored by John Hancock Investments, MassMutual Financial Group, MFS Investment Management, Principal, and Transamerica Retirement Solutions for the benefit of the Retirement Advisor Council©, EACH Enterprise LLC, 2017.)</a:t>
            </a:r>
          </a:p>
          <a:p>
            <a:endParaRPr lang="en-US" sz="1000" dirty="0"/>
          </a:p>
          <a:p>
            <a:r>
              <a:rPr lang="en-US" sz="1000" dirty="0"/>
              <a:t>* </a:t>
            </a:r>
            <a:r>
              <a:rPr lang="en-US" sz="1000" kern="1200" dirty="0">
                <a:solidFill>
                  <a:schemeClr val="tx1"/>
                </a:solidFill>
                <a:effectLst/>
                <a:latin typeface="+mn-lt"/>
                <a:ea typeface="+mn-ea"/>
                <a:cs typeface="+mn-cs"/>
              </a:rPr>
              <a:t>Advisor has to perform at least one of nine essential tasks, and client has to rate the advisor as “outstanding”.  </a:t>
            </a:r>
            <a:endParaRPr lang="en-US" sz="1000" dirty="0"/>
          </a:p>
        </p:txBody>
      </p:sp>
      <p:sp>
        <p:nvSpPr>
          <p:cNvPr id="4" name="Slide Number Placeholder 3"/>
          <p:cNvSpPr>
            <a:spLocks noGrp="1"/>
          </p:cNvSpPr>
          <p:nvPr>
            <p:ph type="sldNum" sz="quarter" idx="10"/>
          </p:nvPr>
        </p:nvSpPr>
        <p:spPr/>
        <p:txBody>
          <a:bodyPr/>
          <a:lstStyle/>
          <a:p>
            <a:fld id="{AFB0D18F-31F8-4261-8D0D-5532A2305EF6}" type="slidenum">
              <a:rPr lang="en-US" smtClean="0"/>
              <a:pPr/>
              <a:t>15</a:t>
            </a:fld>
            <a:endParaRPr lang="en-US"/>
          </a:p>
        </p:txBody>
      </p:sp>
    </p:spTree>
    <p:extLst>
      <p:ext uri="{BB962C8B-B14F-4D97-AF65-F5344CB8AC3E}">
        <p14:creationId xmlns="" xmlns:p14="http://schemas.microsoft.com/office/powerpoint/2010/main" val="23291476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a:solidFill>
                  <a:schemeClr val="tx1"/>
                </a:solidFill>
                <a:effectLst/>
                <a:latin typeface="+mn-lt"/>
                <a:ea typeface="+mn-ea"/>
                <a:cs typeface="+mn-cs"/>
              </a:rPr>
              <a:t>You don’t have to tackle this issue on your own. Your retirement plan advisor can help. A recent study by the Retirement Advisor Council shows that advisors can help drive real-world results. The study looked at the experiences of more than 400 plan sponsors from private-sector organizations with at least 100 employees.</a:t>
            </a:r>
          </a:p>
          <a:p>
            <a:r>
              <a:rPr lang="en-US" sz="1000" kern="1200" dirty="0">
                <a:solidFill>
                  <a:schemeClr val="tx1"/>
                </a:solidFill>
                <a:effectLst/>
                <a:latin typeface="+mn-lt"/>
                <a:ea typeface="+mn-ea"/>
                <a:cs typeface="+mn-cs"/>
              </a:rPr>
              <a:t> </a:t>
            </a:r>
          </a:p>
          <a:p>
            <a:r>
              <a:rPr lang="en-US" sz="1000" kern="1200" dirty="0">
                <a:solidFill>
                  <a:schemeClr val="tx1"/>
                </a:solidFill>
                <a:effectLst/>
                <a:latin typeface="+mn-lt"/>
                <a:ea typeface="+mn-ea"/>
                <a:cs typeface="+mn-cs"/>
              </a:rPr>
              <a:t>The results reveal working with an experienced retirement plan advisor can help organizations:</a:t>
            </a: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Curb workforce aging and associated liabilities </a:t>
            </a: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Allocate benefits dollars to mitigate adverse employee self-selection (i.e., having employs ‘opt in’ versus ‘automatically’ enrolling them in a retirement plan)</a:t>
            </a: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Implement plan designs that ease more employees into successful retirement </a:t>
            </a:r>
          </a:p>
          <a:p>
            <a:endParaRPr lang="en-US" sz="1000" kern="1200" dirty="0">
              <a:solidFill>
                <a:schemeClr val="tx1"/>
              </a:solidFill>
              <a:effectLst/>
              <a:latin typeface="+mn-lt"/>
              <a:ea typeface="+mn-ea"/>
              <a:cs typeface="+mn-cs"/>
            </a:endParaRPr>
          </a:p>
          <a:p>
            <a:r>
              <a:rPr lang="en-US" sz="1000" kern="1200" dirty="0">
                <a:solidFill>
                  <a:schemeClr val="tx1"/>
                </a:solidFill>
                <a:effectLst/>
                <a:latin typeface="+mn-lt"/>
                <a:ea typeface="+mn-ea"/>
                <a:cs typeface="+mn-cs"/>
              </a:rPr>
              <a:t>Employers who work with advisors take positive steps to improve retirement readiness. Strategies include retirement plan design changes, as well as implementing high deductible health plans and health savings accounts. </a:t>
            </a:r>
          </a:p>
          <a:p>
            <a:endParaRPr lang="en-US" sz="10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kern="1200" dirty="0">
                <a:solidFill>
                  <a:schemeClr val="tx1"/>
                </a:solidFill>
                <a:effectLst/>
                <a:latin typeface="+mn-lt"/>
                <a:ea typeface="+mn-ea"/>
                <a:cs typeface="+mn-cs"/>
              </a:rPr>
              <a:t>By contrast, employers who don’t work with an outstanding advisor are more likely resort to early retirement programs — instead of reforming benefits popular among job applicants and senior employees.</a:t>
            </a:r>
          </a:p>
          <a:p>
            <a:endParaRPr lang="en-US" sz="10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dirty="0"/>
              <a:t>(</a:t>
            </a:r>
            <a:r>
              <a:rPr lang="en-US" sz="1000" b="1" i="1" dirty="0"/>
              <a:t>Source:</a:t>
            </a:r>
            <a:r>
              <a:rPr lang="en-US" sz="1000" b="1" i="1" baseline="0" dirty="0"/>
              <a:t> </a:t>
            </a:r>
            <a:r>
              <a:rPr lang="en-US" sz="1000" dirty="0"/>
              <a:t>FINANCIAL BENEFITS FOR THE BUSINESS: How Outstanding Retirement Plan Advisors Help CFOs, a fundamental research study is sponsored by John Hancock Investments, MassMutual Financial Group, MFS Investment Management, Principal, and Transamerica Retirement Solutions for the benefit of the Retirement Advisor Council©, EACH Enterprise LLC, 2017.)</a:t>
            </a:r>
          </a:p>
          <a:p>
            <a:endParaRPr lang="en-US" dirty="0"/>
          </a:p>
        </p:txBody>
      </p:sp>
      <p:sp>
        <p:nvSpPr>
          <p:cNvPr id="4" name="Slide Number Placeholder 3"/>
          <p:cNvSpPr>
            <a:spLocks noGrp="1"/>
          </p:cNvSpPr>
          <p:nvPr>
            <p:ph type="sldNum" sz="quarter" idx="10"/>
          </p:nvPr>
        </p:nvSpPr>
        <p:spPr/>
        <p:txBody>
          <a:bodyPr/>
          <a:lstStyle/>
          <a:p>
            <a:fld id="{AFB0D18F-31F8-4261-8D0D-5532A2305EF6}" type="slidenum">
              <a:rPr lang="en-US" smtClean="0"/>
              <a:pPr/>
              <a:t>16</a:t>
            </a:fld>
            <a:endParaRPr lang="en-US"/>
          </a:p>
        </p:txBody>
      </p:sp>
    </p:spTree>
    <p:extLst>
      <p:ext uri="{BB962C8B-B14F-4D97-AF65-F5344CB8AC3E}">
        <p14:creationId xmlns="" xmlns:p14="http://schemas.microsoft.com/office/powerpoint/2010/main" val="34812778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95600" y="525463"/>
            <a:ext cx="3505200" cy="2628900"/>
          </a:xfrm>
        </p:spPr>
      </p:sp>
      <p:sp>
        <p:nvSpPr>
          <p:cNvPr id="3" name="Notes Placeholder 2"/>
          <p:cNvSpPr>
            <a:spLocks noGrp="1"/>
          </p:cNvSpPr>
          <p:nvPr>
            <p:ph type="body" idx="1"/>
          </p:nvPr>
        </p:nvSpPr>
        <p:spPr>
          <a:xfrm>
            <a:off x="929642" y="3329941"/>
            <a:ext cx="7540413" cy="315468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Advisors like you have a lot on your plate.</a:t>
            </a:r>
            <a:r>
              <a:rPr lang="en-US" sz="800" baseline="0" dirty="0"/>
              <a:t> Here are some of the top things specialist advisors say are most important when selecting a service provider. It’s clear things like investments, fees, and services for you, your clients and their participants are top of mind.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aseline="30000" dirty="0"/>
              <a:t>1</a:t>
            </a:r>
            <a:r>
              <a:rPr lang="en-US" sz="800" baseline="0" dirty="0"/>
              <a:t> Importance of provider selection criteria for types of products, Brightwork Partners, LLC, 2016.</a:t>
            </a:r>
          </a:p>
        </p:txBody>
      </p:sp>
      <p:sp>
        <p:nvSpPr>
          <p:cNvPr id="4" name="Slide Number Placeholder 3"/>
          <p:cNvSpPr>
            <a:spLocks noGrp="1"/>
          </p:cNvSpPr>
          <p:nvPr>
            <p:ph type="sldNum" sz="quarter" idx="10"/>
          </p:nvPr>
        </p:nvSpPr>
        <p:spPr/>
        <p:txBody>
          <a:bodyPr/>
          <a:lstStyle/>
          <a:p>
            <a:fld id="{98F45EBA-63CE-3141-BDAF-D88984F08B55}" type="slidenum">
              <a:rPr lang="en-US" smtClean="0">
                <a:solidFill>
                  <a:prstClr val="black"/>
                </a:solidFill>
              </a:rPr>
              <a:pPr/>
              <a:t>17</a:t>
            </a:fld>
            <a:endParaRPr lang="en-US" dirty="0">
              <a:solidFill>
                <a:prstClr val="black"/>
              </a:solidFill>
            </a:endParaRPr>
          </a:p>
        </p:txBody>
      </p:sp>
    </p:spTree>
    <p:extLst>
      <p:ext uri="{BB962C8B-B14F-4D97-AF65-F5344CB8AC3E}">
        <p14:creationId xmlns="" xmlns:p14="http://schemas.microsoft.com/office/powerpoint/2010/main" val="15766560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98500" y="4269793"/>
            <a:ext cx="5588000" cy="4658560"/>
          </a:xfrm>
        </p:spPr>
        <p:txBody>
          <a:bodyPr/>
          <a:lstStyle/>
          <a:p>
            <a:pPr lvl="0"/>
            <a:r>
              <a:rPr lang="en-US" sz="1000" kern="1200" dirty="0">
                <a:solidFill>
                  <a:schemeClr val="tx1"/>
                </a:solidFill>
                <a:effectLst/>
                <a:latin typeface="+mn-lt"/>
                <a:ea typeface="+mn-ea"/>
                <a:cs typeface="+mn-cs"/>
              </a:rPr>
              <a:t>Where to start (How you can begin to contain labor cost and remedy the adverse effects of workforce aging):</a:t>
            </a:r>
          </a:p>
          <a:p>
            <a:pPr marL="171450" lvl="0" indent="-171450">
              <a:buFont typeface="Arial" panose="020B0604020202020204" pitchFamily="34" charset="0"/>
              <a:buChar char="•"/>
            </a:pPr>
            <a:endParaRPr lang="en-US"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Request a workforce by age band NOW and in five years</a:t>
            </a:r>
          </a:p>
          <a:p>
            <a:pPr marL="628650" lvl="1" indent="-171450">
              <a:buFont typeface="Arial" panose="020B0604020202020204" pitchFamily="34" charset="0"/>
              <a:buChar char="•"/>
            </a:pPr>
            <a:r>
              <a:rPr lang="en-US" sz="1000" kern="1200" dirty="0">
                <a:solidFill>
                  <a:schemeClr val="tx1"/>
                </a:solidFill>
                <a:effectLst/>
                <a:latin typeface="+mn-lt"/>
                <a:ea typeface="+mn-ea"/>
                <a:cs typeface="+mn-cs"/>
              </a:rPr>
              <a:t>Your</a:t>
            </a:r>
            <a:r>
              <a:rPr lang="en-US" sz="1000" kern="1200" baseline="0" dirty="0">
                <a:solidFill>
                  <a:schemeClr val="tx1"/>
                </a:solidFill>
                <a:effectLst/>
                <a:latin typeface="+mn-lt"/>
                <a:ea typeface="+mn-ea"/>
                <a:cs typeface="+mn-cs"/>
              </a:rPr>
              <a:t> retirement plan </a:t>
            </a:r>
            <a:r>
              <a:rPr lang="en-US" sz="1000" kern="1200" dirty="0">
                <a:solidFill>
                  <a:schemeClr val="tx1"/>
                </a:solidFill>
                <a:effectLst/>
                <a:latin typeface="+mn-lt"/>
                <a:ea typeface="+mn-ea"/>
                <a:cs typeface="+mn-cs"/>
              </a:rPr>
              <a:t>advisor can do</a:t>
            </a:r>
            <a:r>
              <a:rPr lang="en-US" sz="1000" kern="1200" baseline="0" dirty="0">
                <a:solidFill>
                  <a:schemeClr val="tx1"/>
                </a:solidFill>
                <a:effectLst/>
                <a:latin typeface="+mn-lt"/>
                <a:ea typeface="+mn-ea"/>
                <a:cs typeface="+mn-cs"/>
              </a:rPr>
              <a:t> this for  you</a:t>
            </a:r>
          </a:p>
          <a:p>
            <a:pPr marL="171450" lvl="0" indent="-171450">
              <a:buFont typeface="Arial" panose="020B0604020202020204" pitchFamily="34" charset="0"/>
              <a:buChar char="•"/>
            </a:pPr>
            <a:endParaRPr lang="en-US" sz="1000" kern="1200" baseline="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Model the impact of workforce aging</a:t>
            </a:r>
          </a:p>
          <a:p>
            <a:pPr marL="628650" lvl="1" indent="-171450">
              <a:buFont typeface="Arial" panose="020B0604020202020204" pitchFamily="34" charset="0"/>
              <a:buChar char="•"/>
            </a:pPr>
            <a:r>
              <a:rPr lang="en-US" sz="1000" kern="1200" dirty="0">
                <a:solidFill>
                  <a:schemeClr val="tx1"/>
                </a:solidFill>
                <a:effectLst/>
                <a:latin typeface="+mn-lt"/>
                <a:ea typeface="+mn-ea"/>
                <a:cs typeface="+mn-cs"/>
              </a:rPr>
              <a:t>Then,</a:t>
            </a:r>
            <a:r>
              <a:rPr lang="en-US" sz="1000" kern="1200" baseline="0" dirty="0">
                <a:solidFill>
                  <a:schemeClr val="tx1"/>
                </a:solidFill>
                <a:effectLst/>
                <a:latin typeface="+mn-lt"/>
                <a:ea typeface="+mn-ea"/>
                <a:cs typeface="+mn-cs"/>
              </a:rPr>
              <a:t> work with your retirement plan advisor to </a:t>
            </a:r>
            <a:r>
              <a:rPr lang="en-US" sz="1000" kern="1200" dirty="0">
                <a:solidFill>
                  <a:schemeClr val="tx1"/>
                </a:solidFill>
                <a:effectLst/>
                <a:latin typeface="+mn-lt"/>
                <a:ea typeface="+mn-ea"/>
                <a:cs typeface="+mn-cs"/>
              </a:rPr>
              <a:t>model the</a:t>
            </a:r>
            <a:r>
              <a:rPr lang="en-US" sz="1000" kern="1200" baseline="0" dirty="0">
                <a:solidFill>
                  <a:schemeClr val="tx1"/>
                </a:solidFill>
                <a:effectLst/>
                <a:latin typeface="+mn-lt"/>
                <a:ea typeface="+mn-ea"/>
                <a:cs typeface="+mn-cs"/>
              </a:rPr>
              <a:t> </a:t>
            </a:r>
            <a:r>
              <a:rPr lang="en-US" sz="1000" kern="1200" dirty="0">
                <a:solidFill>
                  <a:schemeClr val="tx1"/>
                </a:solidFill>
                <a:effectLst/>
                <a:latin typeface="+mn-lt"/>
                <a:ea typeface="+mn-ea"/>
                <a:cs typeface="+mn-cs"/>
              </a:rPr>
              <a:t>impact on your financial results NOW and in five years</a:t>
            </a:r>
          </a:p>
          <a:p>
            <a:pPr marL="1085850" lvl="2" indent="-171450">
              <a:buFont typeface="Arial" panose="020B0604020202020204" pitchFamily="34" charset="0"/>
              <a:buChar char="•"/>
            </a:pPr>
            <a:r>
              <a:rPr lang="en-US" sz="1000" kern="1200" dirty="0">
                <a:solidFill>
                  <a:schemeClr val="tx1"/>
                </a:solidFill>
                <a:effectLst/>
                <a:latin typeface="+mn-lt"/>
                <a:ea typeface="+mn-ea"/>
                <a:cs typeface="+mn-cs"/>
              </a:rPr>
              <a:t>Keep in mind liabilities associated with retirement delays and poor retirement readiness</a:t>
            </a:r>
          </a:p>
          <a:p>
            <a:pPr marL="171450" lvl="0" indent="-171450">
              <a:buFont typeface="Arial" panose="020B0604020202020204" pitchFamily="34" charset="0"/>
              <a:buChar char="•"/>
            </a:pPr>
            <a:endParaRPr lang="en-US"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Take a more active role in plan decisions</a:t>
            </a:r>
          </a:p>
          <a:p>
            <a:pPr marL="628650" lvl="1" indent="-171450">
              <a:buFont typeface="Arial" panose="020B0604020202020204" pitchFamily="34" charset="0"/>
              <a:buChar char="•"/>
            </a:pPr>
            <a:r>
              <a:rPr lang="en-US" sz="1000" kern="1200" dirty="0">
                <a:solidFill>
                  <a:schemeClr val="tx1"/>
                </a:solidFill>
                <a:effectLst/>
                <a:latin typeface="+mn-lt"/>
                <a:ea typeface="+mn-ea"/>
                <a:cs typeface="+mn-cs"/>
              </a:rPr>
              <a:t>Review modeling data</a:t>
            </a:r>
          </a:p>
          <a:p>
            <a:pPr marL="628650" lvl="1" indent="-171450">
              <a:buFont typeface="Arial" panose="020B0604020202020204" pitchFamily="34" charset="0"/>
              <a:buChar char="•"/>
            </a:pPr>
            <a:r>
              <a:rPr lang="en-US" sz="1000" kern="1200" dirty="0">
                <a:solidFill>
                  <a:schemeClr val="tx1"/>
                </a:solidFill>
                <a:effectLst/>
                <a:latin typeface="+mn-lt"/>
                <a:ea typeface="+mn-ea"/>
                <a:cs typeface="+mn-cs"/>
              </a:rPr>
              <a:t>Consider changing benefits budget allocation</a:t>
            </a:r>
          </a:p>
          <a:p>
            <a:pPr marL="628650" lvl="1" indent="-171450">
              <a:buFont typeface="Arial" panose="020B0604020202020204" pitchFamily="34" charset="0"/>
              <a:buChar char="•"/>
            </a:pPr>
            <a:r>
              <a:rPr lang="en-US" sz="1000" kern="1200" dirty="0">
                <a:solidFill>
                  <a:schemeClr val="tx1"/>
                </a:solidFill>
                <a:effectLst/>
                <a:latin typeface="+mn-lt"/>
                <a:ea typeface="+mn-ea"/>
                <a:cs typeface="+mn-cs"/>
              </a:rPr>
              <a:t>Consider</a:t>
            </a:r>
            <a:r>
              <a:rPr lang="en-US" sz="1000" kern="1200" baseline="0" dirty="0">
                <a:solidFill>
                  <a:schemeClr val="tx1"/>
                </a:solidFill>
                <a:effectLst/>
                <a:latin typeface="+mn-lt"/>
                <a:ea typeface="+mn-ea"/>
                <a:cs typeface="+mn-cs"/>
              </a:rPr>
              <a:t> c</a:t>
            </a:r>
            <a:r>
              <a:rPr lang="en-US" sz="1000" kern="1200" dirty="0">
                <a:solidFill>
                  <a:schemeClr val="tx1"/>
                </a:solidFill>
                <a:effectLst/>
                <a:latin typeface="+mn-lt"/>
                <a:ea typeface="+mn-ea"/>
                <a:cs typeface="+mn-cs"/>
              </a:rPr>
              <a:t>urbing activities that do not “add value”</a:t>
            </a:r>
          </a:p>
          <a:p>
            <a:pPr marL="171450" lvl="0" indent="-171450">
              <a:buFont typeface="Arial" panose="020B0604020202020204" pitchFamily="34" charset="0"/>
              <a:buChar char="•"/>
            </a:pPr>
            <a:endParaRPr lang="en-US"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Be financially responsible – measure</a:t>
            </a:r>
          </a:p>
          <a:p>
            <a:pPr marL="628650" lvl="1" indent="-171450">
              <a:buFont typeface="Arial" panose="020B0604020202020204" pitchFamily="34" charset="0"/>
              <a:buChar char="•"/>
            </a:pPr>
            <a:r>
              <a:rPr lang="en-US" sz="1000" kern="1200" dirty="0">
                <a:solidFill>
                  <a:schemeClr val="tx1"/>
                </a:solidFill>
                <a:effectLst/>
                <a:latin typeface="+mn-lt"/>
                <a:ea typeface="+mn-ea"/>
                <a:cs typeface="+mn-cs"/>
              </a:rPr>
              <a:t>Monitor retirement readiness and the financial wellness of your employees</a:t>
            </a:r>
          </a:p>
          <a:p>
            <a:pPr marL="171450" lvl="0" indent="-171450">
              <a:buFont typeface="Arial" panose="020B0604020202020204" pitchFamily="34" charset="0"/>
              <a:buChar char="•"/>
            </a:pPr>
            <a:endParaRPr lang="en-US"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Contain labor costs as much as possible</a:t>
            </a:r>
          </a:p>
          <a:p>
            <a:pPr marL="628650" lvl="1" indent="-171450">
              <a:buFont typeface="Arial" panose="020B0604020202020204" pitchFamily="34" charset="0"/>
              <a:buChar char="•"/>
            </a:pPr>
            <a:r>
              <a:rPr lang="en-US" sz="1000" kern="1200" dirty="0">
                <a:solidFill>
                  <a:schemeClr val="tx1"/>
                </a:solidFill>
                <a:effectLst/>
                <a:latin typeface="+mn-lt"/>
                <a:ea typeface="+mn-ea"/>
                <a:cs typeface="+mn-cs"/>
              </a:rPr>
              <a:t>Reduce need for early retirement programs</a:t>
            </a:r>
          </a:p>
          <a:p>
            <a:pPr marL="628650" lvl="1" indent="-171450">
              <a:buFont typeface="Arial" panose="020B0604020202020204" pitchFamily="34" charset="0"/>
              <a:buChar char="•"/>
            </a:pPr>
            <a:r>
              <a:rPr lang="en-US" sz="1000" kern="1200" dirty="0">
                <a:solidFill>
                  <a:schemeClr val="tx1"/>
                </a:solidFill>
                <a:effectLst/>
                <a:latin typeface="+mn-lt"/>
                <a:ea typeface="+mn-ea"/>
                <a:cs typeface="+mn-cs"/>
              </a:rPr>
              <a:t>Support plan features that set employees on track to early retirement</a:t>
            </a:r>
          </a:p>
          <a:p>
            <a:pPr marL="628650" lvl="1" indent="-171450">
              <a:buFont typeface="Arial" panose="020B0604020202020204" pitchFamily="34" charset="0"/>
              <a:buChar char="•"/>
            </a:pPr>
            <a:r>
              <a:rPr lang="en-US" sz="1000" kern="1200" dirty="0">
                <a:solidFill>
                  <a:schemeClr val="tx1"/>
                </a:solidFill>
                <a:effectLst/>
                <a:latin typeface="+mn-lt"/>
                <a:ea typeface="+mn-ea"/>
                <a:cs typeface="+mn-cs"/>
              </a:rPr>
              <a:t>Cut subsidies of programs that do not make business sense</a:t>
            </a:r>
          </a:p>
          <a:p>
            <a:endParaRPr lang="en-US" sz="1000" baseline="0" dirty="0">
              <a:latin typeface="+mn-lt"/>
            </a:endParaRPr>
          </a:p>
          <a:p>
            <a:r>
              <a:rPr lang="en-US" sz="1000" b="1" kern="1200" dirty="0">
                <a:solidFill>
                  <a:schemeClr val="tx1"/>
                </a:solidFill>
                <a:effectLst/>
                <a:latin typeface="+mn-lt"/>
                <a:ea typeface="+mn-ea"/>
                <a:cs typeface="+mn-cs"/>
              </a:rPr>
              <a:t>The bottom line . . . </a:t>
            </a:r>
            <a:endParaRPr lang="en-US" sz="1000" kern="1200" dirty="0">
              <a:solidFill>
                <a:schemeClr val="tx1"/>
              </a:solidFill>
              <a:effectLst/>
              <a:latin typeface="+mn-lt"/>
              <a:ea typeface="+mn-ea"/>
              <a:cs typeface="+mn-cs"/>
            </a:endParaRPr>
          </a:p>
          <a:p>
            <a:r>
              <a:rPr lang="en-US" sz="1000" kern="1200" dirty="0">
                <a:solidFill>
                  <a:schemeClr val="tx1"/>
                </a:solidFill>
                <a:effectLst/>
                <a:latin typeface="+mn-lt"/>
                <a:ea typeface="+mn-ea"/>
                <a:cs typeface="+mn-cs"/>
              </a:rPr>
              <a:t>Most employees want to retire on time. </a:t>
            </a:r>
          </a:p>
          <a:p>
            <a:r>
              <a:rPr lang="en-US" sz="1000" kern="1200" dirty="0">
                <a:solidFill>
                  <a:schemeClr val="tx1"/>
                </a:solidFill>
                <a:effectLst/>
                <a:latin typeface="+mn-lt"/>
                <a:ea typeface="+mn-ea"/>
                <a:cs typeface="+mn-cs"/>
              </a:rPr>
              <a:t> </a:t>
            </a:r>
          </a:p>
          <a:p>
            <a:r>
              <a:rPr lang="en-US" sz="1000" kern="1200" dirty="0">
                <a:solidFill>
                  <a:schemeClr val="tx1"/>
                </a:solidFill>
                <a:effectLst/>
                <a:latin typeface="+mn-lt"/>
                <a:ea typeface="+mn-ea"/>
                <a:cs typeface="+mn-cs"/>
              </a:rPr>
              <a:t>And it’s clearly in your best interest to help them get there. By taking four key steps, you can help reduce costs by moving your aging workforce off your payroll and into their golden years.  </a:t>
            </a:r>
          </a:p>
          <a:p>
            <a:endParaRPr lang="en-US" sz="1100" baseline="0" dirty="0"/>
          </a:p>
        </p:txBody>
      </p:sp>
      <p:sp>
        <p:nvSpPr>
          <p:cNvPr id="4" name="Slide Number Placeholder 3"/>
          <p:cNvSpPr>
            <a:spLocks noGrp="1"/>
          </p:cNvSpPr>
          <p:nvPr>
            <p:ph type="sldNum" sz="quarter" idx="10"/>
          </p:nvPr>
        </p:nvSpPr>
        <p:spPr/>
        <p:txBody>
          <a:bodyPr/>
          <a:lstStyle/>
          <a:p>
            <a:fld id="{E24C2B2C-38E7-6645-8EC2-7A497A515162}" type="slidenum">
              <a:rPr lang="en-US" smtClean="0"/>
              <a:pPr/>
              <a:t>18</a:t>
            </a:fld>
            <a:endParaRPr lang="en-US" dirty="0"/>
          </a:p>
        </p:txBody>
      </p:sp>
    </p:spTree>
    <p:extLst>
      <p:ext uri="{BB962C8B-B14F-4D97-AF65-F5344CB8AC3E}">
        <p14:creationId xmlns="" xmlns:p14="http://schemas.microsoft.com/office/powerpoint/2010/main" val="3446279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Now with the time we have left, let’s open it up for questions.</a:t>
            </a:r>
            <a:endParaRPr lang="en-US" baseline="0" dirty="0"/>
          </a:p>
          <a:p>
            <a:endParaRPr lang="en-US" dirty="0"/>
          </a:p>
        </p:txBody>
      </p:sp>
      <p:sp>
        <p:nvSpPr>
          <p:cNvPr id="4" name="Slide Number Placeholder 3"/>
          <p:cNvSpPr>
            <a:spLocks noGrp="1"/>
          </p:cNvSpPr>
          <p:nvPr>
            <p:ph type="sldNum" sz="quarter" idx="10"/>
          </p:nvPr>
        </p:nvSpPr>
        <p:spPr/>
        <p:txBody>
          <a:bodyPr/>
          <a:lstStyle/>
          <a:p>
            <a:fld id="{E24C2B2C-38E7-6645-8EC2-7A497A515162}" type="slidenum">
              <a:rPr lang="en-US" smtClean="0">
                <a:solidFill>
                  <a:prstClr val="black"/>
                </a:solidFill>
                <a:latin typeface="Calibri"/>
              </a:rPr>
              <a:pPr/>
              <a:t>19</a:t>
            </a:fld>
            <a:endParaRPr lang="en-US" dirty="0">
              <a:solidFill>
                <a:prstClr val="black"/>
              </a:solidFill>
              <a:latin typeface="Calibri"/>
            </a:endParaRPr>
          </a:p>
        </p:txBody>
      </p:sp>
    </p:spTree>
    <p:extLst>
      <p:ext uri="{BB962C8B-B14F-4D97-AF65-F5344CB8AC3E}">
        <p14:creationId xmlns="" xmlns:p14="http://schemas.microsoft.com/office/powerpoint/2010/main" val="12797035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sz="900" b="1" dirty="0"/>
          </a:p>
        </p:txBody>
      </p:sp>
      <p:sp>
        <p:nvSpPr>
          <p:cNvPr id="4" name="Slide Number Placeholder 3"/>
          <p:cNvSpPr>
            <a:spLocks noGrp="1"/>
          </p:cNvSpPr>
          <p:nvPr>
            <p:ph type="sldNum" sz="quarter" idx="5"/>
          </p:nvPr>
        </p:nvSpPr>
        <p:spPr/>
        <p:txBody>
          <a:bodyPr/>
          <a:lstStyle>
            <a:lvl1pPr>
              <a:defRPr sz="2400">
                <a:solidFill>
                  <a:schemeClr val="tx1"/>
                </a:solidFill>
                <a:latin typeface="Times New Roman" pitchFamily="18" charset="0"/>
                <a:ea typeface="MS PGothic" pitchFamily="34" charset="-128"/>
              </a:defRPr>
            </a:lvl1pPr>
            <a:lvl2pPr marL="742950" indent="-285750">
              <a:defRPr sz="2400">
                <a:solidFill>
                  <a:schemeClr val="tx1"/>
                </a:solidFill>
                <a:latin typeface="Times New Roman" pitchFamily="18" charset="0"/>
                <a:ea typeface="MS PGothic" pitchFamily="34" charset="-128"/>
              </a:defRPr>
            </a:lvl2pPr>
            <a:lvl3pPr marL="1143000" indent="-228600">
              <a:defRPr sz="2400">
                <a:solidFill>
                  <a:schemeClr val="tx1"/>
                </a:solidFill>
                <a:latin typeface="Times New Roman" pitchFamily="18" charset="0"/>
                <a:ea typeface="MS PGothic" pitchFamily="34" charset="-128"/>
              </a:defRPr>
            </a:lvl3pPr>
            <a:lvl4pPr marL="1600200" indent="-228600">
              <a:defRPr sz="2400">
                <a:solidFill>
                  <a:schemeClr val="tx1"/>
                </a:solidFill>
                <a:latin typeface="Times New Roman" pitchFamily="18" charset="0"/>
                <a:ea typeface="MS PGothic" pitchFamily="34" charset="-128"/>
              </a:defRPr>
            </a:lvl4pPr>
            <a:lvl5pPr marL="2057400" indent="-22860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a:defRPr/>
            </a:pPr>
            <a:fld id="{66D2F36A-8CF2-4594-B81B-92B5D0A49B41}" type="slidenum">
              <a:rPr lang="en-US" altLang="en-US" sz="1200" smtClean="0">
                <a:solidFill>
                  <a:srgbClr val="000000"/>
                </a:solidFill>
              </a:rPr>
              <a:pPr>
                <a:defRPr/>
              </a:pPr>
              <a:t>20</a:t>
            </a:fld>
            <a:endParaRPr lang="en-US" altLang="en-US" sz="1200">
              <a:solidFill>
                <a:srgbClr val="000000"/>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3102" y="4409758"/>
            <a:ext cx="5638801" cy="4042093"/>
          </a:xfrm>
        </p:spPr>
        <p:txBody>
          <a:bodyPr/>
          <a:lstStyle/>
          <a:p>
            <a:endParaRPr lang="en-US" altLang="en-US" baseline="0" dirty="0"/>
          </a:p>
        </p:txBody>
      </p:sp>
      <p:sp>
        <p:nvSpPr>
          <p:cNvPr id="4" name="Slide Number Placeholder 3"/>
          <p:cNvSpPr>
            <a:spLocks noGrp="1"/>
          </p:cNvSpPr>
          <p:nvPr>
            <p:ph type="sldNum" sz="quarter" idx="10"/>
          </p:nvPr>
        </p:nvSpPr>
        <p:spPr/>
        <p:txBody>
          <a:bodyPr/>
          <a:lstStyle/>
          <a:p>
            <a:fld id="{BEE81FD6-B41F-4862-A3DD-6560510C9CE4}" type="slidenum">
              <a:rPr lang="en-US" smtClean="0">
                <a:solidFill>
                  <a:prstClr val="black"/>
                </a:solidFill>
              </a:rPr>
              <a:pPr/>
              <a:t>21</a:t>
            </a:fld>
            <a:endParaRPr lang="en-US" dirty="0">
              <a:solidFill>
                <a:prstClr val="black"/>
              </a:solidFill>
            </a:endParaRPr>
          </a:p>
        </p:txBody>
      </p:sp>
    </p:spTree>
    <p:extLst>
      <p:ext uri="{BB962C8B-B14F-4D97-AF65-F5344CB8AC3E}">
        <p14:creationId xmlns="" xmlns:p14="http://schemas.microsoft.com/office/powerpoint/2010/main" val="27104665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Like you, retirement is the heart of our business. I</a:t>
            </a:r>
            <a:r>
              <a:rPr lang="en-US" baseline="0" dirty="0"/>
              <a:t>n fact, over 96% of our assets under management come from our retirement operations. We serve over 5 million retirement plan participants and have over 3,600 employees dedicated to retirement plan services.</a:t>
            </a:r>
            <a:endParaRPr lang="en-US" dirty="0"/>
          </a:p>
        </p:txBody>
      </p:sp>
      <p:sp>
        <p:nvSpPr>
          <p:cNvPr id="4" name="Slide Number Placeholder 3"/>
          <p:cNvSpPr>
            <a:spLocks noGrp="1"/>
          </p:cNvSpPr>
          <p:nvPr>
            <p:ph type="sldNum" sz="quarter" idx="10"/>
          </p:nvPr>
        </p:nvSpPr>
        <p:spPr/>
        <p:txBody>
          <a:bodyPr/>
          <a:lstStyle/>
          <a:p>
            <a:fld id="{D6553B2B-C6D7-48FE-8F98-FB5ABE514F60}" type="slidenum">
              <a:rPr lang="en-US" smtClean="0">
                <a:solidFill>
                  <a:prstClr val="black"/>
                </a:solidFill>
              </a:rPr>
              <a:pPr/>
              <a:t>3</a:t>
            </a:fld>
            <a:endParaRPr lang="en-US" dirty="0">
              <a:solidFill>
                <a:prstClr val="black"/>
              </a:solidFill>
            </a:endParaRPr>
          </a:p>
        </p:txBody>
      </p:sp>
    </p:spTree>
    <p:extLst>
      <p:ext uri="{BB962C8B-B14F-4D97-AF65-F5344CB8AC3E}">
        <p14:creationId xmlns="" xmlns:p14="http://schemas.microsoft.com/office/powerpoint/2010/main" val="19353120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588459"/>
          </a:xfrm>
        </p:spPr>
        <p:txBody>
          <a:bodyPr/>
          <a:lstStyle/>
          <a:p>
            <a:r>
              <a:rPr lang="en-US" sz="1000" kern="1200" dirty="0">
                <a:solidFill>
                  <a:schemeClr val="tx1"/>
                </a:solidFill>
                <a:effectLst/>
                <a:latin typeface="+mn-lt"/>
                <a:ea typeface="+mn-ea"/>
                <a:cs typeface="+mn-cs"/>
              </a:rPr>
              <a:t>Here’s what</a:t>
            </a:r>
            <a:r>
              <a:rPr lang="en-US" sz="1000" kern="1200" baseline="0" dirty="0">
                <a:solidFill>
                  <a:schemeClr val="tx1"/>
                </a:solidFill>
                <a:effectLst/>
                <a:latin typeface="+mn-lt"/>
                <a:ea typeface="+mn-ea"/>
                <a:cs typeface="+mn-cs"/>
              </a:rPr>
              <a:t> we’ll cover today…</a:t>
            </a:r>
          </a:p>
          <a:p>
            <a:endParaRPr lang="en-US" sz="1000" kern="1200" baseline="0" dirty="0">
              <a:solidFill>
                <a:schemeClr val="tx1"/>
              </a:solidFill>
              <a:effectLst/>
              <a:latin typeface="+mn-lt"/>
              <a:ea typeface="+mn-ea"/>
              <a:cs typeface="+mn-cs"/>
            </a:endParaRPr>
          </a:p>
          <a:p>
            <a:pPr marL="171450" indent="-171450">
              <a:buFont typeface="Arial" panose="020B0604020202020204" pitchFamily="34" charset="0"/>
              <a:buChar char="•"/>
            </a:pPr>
            <a:r>
              <a:rPr lang="en-US" sz="1000" kern="1200" dirty="0">
                <a:solidFill>
                  <a:schemeClr val="tx1"/>
                </a:solidFill>
                <a:effectLst/>
                <a:latin typeface="+mn-lt"/>
                <a:ea typeface="+mn-ea"/>
                <a:cs typeface="+mn-cs"/>
              </a:rPr>
              <a:t>The challenge</a:t>
            </a:r>
          </a:p>
          <a:p>
            <a:pPr marL="628650" lvl="1" indent="-171450">
              <a:buFont typeface="Arial" panose="020B0604020202020204" pitchFamily="34" charset="0"/>
              <a:buChar char="•"/>
            </a:pPr>
            <a:r>
              <a:rPr lang="en-US" sz="1000" kern="1200" dirty="0">
                <a:solidFill>
                  <a:schemeClr val="tx1"/>
                </a:solidFill>
                <a:effectLst/>
                <a:latin typeface="+mn-lt"/>
                <a:ea typeface="+mn-ea"/>
                <a:cs typeface="+mn-cs"/>
              </a:rPr>
              <a:t>The</a:t>
            </a:r>
            <a:r>
              <a:rPr lang="en-US" sz="1000" kern="1200" baseline="0" dirty="0">
                <a:solidFill>
                  <a:schemeClr val="tx1"/>
                </a:solidFill>
                <a:effectLst/>
                <a:latin typeface="+mn-lt"/>
                <a:ea typeface="+mn-ea"/>
                <a:cs typeface="+mn-cs"/>
              </a:rPr>
              <a:t> challenging facing many of you today … t</a:t>
            </a:r>
            <a:r>
              <a:rPr lang="en-US" sz="1000" kern="1200" dirty="0">
                <a:solidFill>
                  <a:schemeClr val="tx1"/>
                </a:solidFill>
                <a:effectLst/>
                <a:latin typeface="+mn-lt"/>
                <a:ea typeface="+mn-ea"/>
                <a:cs typeface="+mn-cs"/>
              </a:rPr>
              <a:t>he labor cost impact</a:t>
            </a:r>
            <a:r>
              <a:rPr lang="en-US" sz="1000" kern="1200" baseline="0" dirty="0">
                <a:solidFill>
                  <a:schemeClr val="tx1"/>
                </a:solidFill>
                <a:effectLst/>
                <a:latin typeface="+mn-lt"/>
                <a:ea typeface="+mn-ea"/>
                <a:cs typeface="+mn-cs"/>
              </a:rPr>
              <a:t> of workforce aging</a:t>
            </a:r>
            <a:endParaRPr lang="en-US" sz="10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US"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kern="1200" dirty="0">
                <a:solidFill>
                  <a:schemeClr val="tx1"/>
                </a:solidFill>
                <a:effectLst/>
                <a:latin typeface="+mn-lt"/>
                <a:ea typeface="+mn-ea"/>
                <a:cs typeface="+mn-cs"/>
              </a:rPr>
              <a:t>Signs you</a:t>
            </a:r>
            <a:r>
              <a:rPr lang="en-US" sz="1000" kern="1200" baseline="0" dirty="0">
                <a:solidFill>
                  <a:schemeClr val="tx1"/>
                </a:solidFill>
                <a:effectLst/>
                <a:latin typeface="+mn-lt"/>
                <a:ea typeface="+mn-ea"/>
                <a:cs typeface="+mn-cs"/>
              </a:rPr>
              <a:t> may have an aging workforce</a:t>
            </a:r>
            <a:endParaRPr lang="en-US" sz="1000" kern="1200" dirty="0">
              <a:solidFill>
                <a:schemeClr val="tx1"/>
              </a:solidFill>
              <a:effectLst/>
              <a:latin typeface="+mn-lt"/>
              <a:ea typeface="+mn-ea"/>
              <a:cs typeface="+mn-cs"/>
            </a:endParaRPr>
          </a:p>
          <a:p>
            <a:pPr defTabSz="457147">
              <a:defRPr/>
            </a:pPr>
            <a:endParaRPr lang="en-US" sz="1000" dirty="0"/>
          </a:p>
          <a:p>
            <a:pPr marL="171450" indent="-171450" defTabSz="457147">
              <a:buFont typeface="Arial" panose="020B0604020202020204" pitchFamily="34" charset="0"/>
              <a:buChar char="•"/>
              <a:defRPr/>
            </a:pPr>
            <a:r>
              <a:rPr lang="en-US" sz="1000" dirty="0"/>
              <a:t>Best practices</a:t>
            </a:r>
            <a:r>
              <a:rPr lang="en-US" sz="1000" baseline="0" dirty="0"/>
              <a:t> to curb the financial impact of workforce aging</a:t>
            </a:r>
          </a:p>
          <a:p>
            <a:pPr marL="171450" indent="-171450" defTabSz="457147">
              <a:buFont typeface="Arial" panose="020B0604020202020204" pitchFamily="34" charset="0"/>
              <a:buChar char="•"/>
              <a:defRPr/>
            </a:pPr>
            <a:endParaRPr lang="en-US" sz="1000" baseline="0" dirty="0"/>
          </a:p>
          <a:p>
            <a:pPr marL="171450" indent="-171450" defTabSz="457147">
              <a:buFont typeface="Arial" panose="020B0604020202020204" pitchFamily="34" charset="0"/>
              <a:buChar char="•"/>
              <a:defRPr/>
            </a:pPr>
            <a:r>
              <a:rPr lang="en-US" sz="1000" baseline="0" dirty="0"/>
              <a:t>How to get started</a:t>
            </a:r>
            <a:endParaRPr lang="en-US" sz="1000" dirty="0"/>
          </a:p>
        </p:txBody>
      </p:sp>
      <p:sp>
        <p:nvSpPr>
          <p:cNvPr id="4" name="Slide Number Placeholder 3"/>
          <p:cNvSpPr>
            <a:spLocks noGrp="1"/>
          </p:cNvSpPr>
          <p:nvPr>
            <p:ph type="sldNum" sz="quarter" idx="10"/>
          </p:nvPr>
        </p:nvSpPr>
        <p:spPr/>
        <p:txBody>
          <a:bodyPr/>
          <a:lstStyle/>
          <a:p>
            <a:fld id="{E24C2B2C-38E7-6645-8EC2-7A497A515162}" type="slidenum">
              <a:rPr lang="en-US" smtClean="0"/>
              <a:pPr/>
              <a:t>5</a:t>
            </a:fld>
            <a:endParaRPr lang="en-US" dirty="0"/>
          </a:p>
        </p:txBody>
      </p:sp>
    </p:spTree>
    <p:extLst>
      <p:ext uri="{BB962C8B-B14F-4D97-AF65-F5344CB8AC3E}">
        <p14:creationId xmlns="" xmlns:p14="http://schemas.microsoft.com/office/powerpoint/2010/main" val="2819057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a:solidFill>
                  <a:schemeClr val="tx1"/>
                </a:solidFill>
                <a:effectLst/>
                <a:latin typeface="+mj-lt"/>
                <a:ea typeface="+mn-ea"/>
                <a:cs typeface="+mn-cs"/>
              </a:rPr>
              <a:t>If you’re like most employers, your workforce is growing older with many nearing or even beyond retirement age. But the numbers don’t always add up for those hoping to leave their paychecks behind. </a:t>
            </a:r>
          </a:p>
          <a:p>
            <a:r>
              <a:rPr lang="en-US" sz="1000" kern="1200" dirty="0">
                <a:solidFill>
                  <a:schemeClr val="tx1"/>
                </a:solidFill>
                <a:effectLst/>
                <a:latin typeface="+mj-lt"/>
                <a:ea typeface="+mn-ea"/>
                <a:cs typeface="+mn-cs"/>
              </a:rPr>
              <a:t> </a:t>
            </a:r>
          </a:p>
          <a:p>
            <a:r>
              <a:rPr lang="en-US" sz="1000" kern="1200" dirty="0">
                <a:solidFill>
                  <a:schemeClr val="tx1"/>
                </a:solidFill>
                <a:effectLst/>
                <a:latin typeface="+mj-lt"/>
                <a:ea typeface="+mn-ea"/>
                <a:cs typeface="+mn-cs"/>
              </a:rPr>
              <a:t>For those the closest to retirement (ages 55-64), retirement savings on average amounts to about $148,000, according to a Government Accountability Office (GAO) study. That’s pretty dismal, especially when you consider the cost of health care alone for a healthy 65-year-old couple could be upwards of $377,000 (based on life expectancy). (</a:t>
            </a:r>
            <a:r>
              <a:rPr lang="en-US" sz="1000" b="1" i="1" u="none" kern="1200" dirty="0">
                <a:solidFill>
                  <a:schemeClr val="tx1"/>
                </a:solidFill>
                <a:effectLst/>
                <a:latin typeface="+mj-lt"/>
                <a:ea typeface="+mn-ea"/>
                <a:cs typeface="+mn-cs"/>
              </a:rPr>
              <a:t>Source:</a:t>
            </a:r>
            <a:r>
              <a:rPr lang="en-US" sz="1000" b="1" i="1" u="none" kern="1200" baseline="0" dirty="0">
                <a:solidFill>
                  <a:schemeClr val="tx1"/>
                </a:solidFill>
                <a:effectLst/>
                <a:latin typeface="+mj-lt"/>
                <a:ea typeface="+mn-ea"/>
                <a:cs typeface="+mn-cs"/>
              </a:rPr>
              <a:t> </a:t>
            </a:r>
            <a:r>
              <a:rPr lang="en-US" sz="1000" u="sng" kern="1200" dirty="0">
                <a:solidFill>
                  <a:schemeClr val="tx1"/>
                </a:solidFill>
                <a:effectLst/>
                <a:latin typeface="+mj-lt"/>
                <a:ea typeface="+mn-ea"/>
                <a:cs typeface="+mn-cs"/>
                <a:hlinkClick r:id="rId3"/>
              </a:rPr>
              <a:t>2016 Retirement Health Care Costs Data Report</a:t>
            </a:r>
            <a:r>
              <a:rPr lang="en-US" sz="1000" kern="1200" dirty="0">
                <a:solidFill>
                  <a:schemeClr val="tx1"/>
                </a:solidFill>
                <a:effectLst/>
                <a:latin typeface="+mj-lt"/>
                <a:ea typeface="+mn-ea"/>
                <a:cs typeface="+mn-cs"/>
              </a:rPr>
              <a:t>, </a:t>
            </a:r>
            <a:r>
              <a:rPr lang="en-US" sz="1000" kern="1200" dirty="0" err="1">
                <a:solidFill>
                  <a:schemeClr val="tx1"/>
                </a:solidFill>
                <a:effectLst/>
                <a:latin typeface="+mj-lt"/>
                <a:ea typeface="+mn-ea"/>
                <a:cs typeface="+mn-cs"/>
              </a:rPr>
              <a:t>HealthView</a:t>
            </a:r>
            <a:r>
              <a:rPr lang="en-US" sz="1000" kern="1200" dirty="0">
                <a:solidFill>
                  <a:schemeClr val="tx1"/>
                </a:solidFill>
                <a:effectLst/>
                <a:latin typeface="+mj-lt"/>
                <a:ea typeface="+mn-ea"/>
                <a:cs typeface="+mn-cs"/>
              </a:rPr>
              <a:t> Services.)</a:t>
            </a:r>
          </a:p>
        </p:txBody>
      </p:sp>
      <p:sp>
        <p:nvSpPr>
          <p:cNvPr id="4" name="Slide Number Placeholder 3"/>
          <p:cNvSpPr>
            <a:spLocks noGrp="1"/>
          </p:cNvSpPr>
          <p:nvPr>
            <p:ph type="sldNum" sz="quarter" idx="10"/>
          </p:nvPr>
        </p:nvSpPr>
        <p:spPr/>
        <p:txBody>
          <a:bodyPr/>
          <a:lstStyle/>
          <a:p>
            <a:fld id="{E24C2B2C-38E7-6645-8EC2-7A497A515162}" type="slidenum">
              <a:rPr lang="en-US" smtClean="0"/>
              <a:pPr/>
              <a:t>6</a:t>
            </a:fld>
            <a:endParaRPr lang="en-US" dirty="0"/>
          </a:p>
        </p:txBody>
      </p:sp>
    </p:spTree>
    <p:extLst>
      <p:ext uri="{BB962C8B-B14F-4D97-AF65-F5344CB8AC3E}">
        <p14:creationId xmlns="" xmlns:p14="http://schemas.microsoft.com/office/powerpoint/2010/main" val="874286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a:solidFill>
                  <a:schemeClr val="tx1"/>
                </a:solidFill>
                <a:effectLst/>
                <a:latin typeface="+mn-lt"/>
                <a:ea typeface="+mn-ea"/>
                <a:cs typeface="+mn-cs"/>
              </a:rPr>
              <a:t>What’s the result? More and more employees are staying in the workforce — long after they thought they’d retire. Nearly six in 10 employees say they’ll need to retire later in life due to their current retirement savings situation. (</a:t>
            </a:r>
            <a:r>
              <a:rPr lang="en-US" sz="1000" b="1" i="1" kern="1200" dirty="0">
                <a:solidFill>
                  <a:schemeClr val="tx1"/>
                </a:solidFill>
                <a:effectLst/>
                <a:latin typeface="+mn-lt"/>
                <a:ea typeface="+mn-ea"/>
                <a:cs typeface="+mn-cs"/>
              </a:rPr>
              <a:t>Source: </a:t>
            </a:r>
            <a:r>
              <a:rPr lang="en-US" sz="1000" kern="1200" dirty="0">
                <a:solidFill>
                  <a:schemeClr val="tx1"/>
                </a:solidFill>
                <a:effectLst/>
                <a:latin typeface="+mn-lt"/>
                <a:ea typeface="+mn-ea"/>
                <a:cs typeface="+mn-cs"/>
              </a:rPr>
              <a:t>Employee Benefit Research Institute (EBRI), March 21, 2017.)</a:t>
            </a:r>
          </a:p>
          <a:p>
            <a:endParaRPr lang="en-US" sz="1000" kern="1200" dirty="0">
              <a:solidFill>
                <a:schemeClr val="tx1"/>
              </a:solidFill>
              <a:effectLst/>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kern="1200" dirty="0">
                <a:solidFill>
                  <a:schemeClr val="tx1"/>
                </a:solidFill>
                <a:effectLst/>
                <a:latin typeface="+mn-lt"/>
                <a:ea typeface="+mn-ea"/>
                <a:cs typeface="+mn-cs"/>
              </a:rPr>
              <a:t>And when employees don’t have enough set aside to leave their current job, it can leave a big impact on the your</a:t>
            </a:r>
            <a:r>
              <a:rPr lang="en-US" sz="1000" kern="1200" baseline="0" dirty="0">
                <a:solidFill>
                  <a:schemeClr val="tx1"/>
                </a:solidFill>
                <a:effectLst/>
                <a:latin typeface="+mn-lt"/>
                <a:ea typeface="+mn-ea"/>
                <a:cs typeface="+mn-cs"/>
              </a:rPr>
              <a:t> </a:t>
            </a:r>
            <a:r>
              <a:rPr lang="en-US" sz="1000" kern="1200" dirty="0">
                <a:solidFill>
                  <a:schemeClr val="tx1"/>
                </a:solidFill>
                <a:effectLst/>
                <a:latin typeface="+mn-lt"/>
                <a:ea typeface="+mn-ea"/>
                <a:cs typeface="+mn-cs"/>
              </a:rPr>
              <a:t>bottom line. Let’s take a closer</a:t>
            </a:r>
            <a:r>
              <a:rPr lang="en-US" sz="1000" kern="1200" baseline="0" dirty="0">
                <a:solidFill>
                  <a:schemeClr val="tx1"/>
                </a:solidFill>
                <a:effectLst/>
                <a:latin typeface="+mn-lt"/>
                <a:ea typeface="+mn-ea"/>
                <a:cs typeface="+mn-cs"/>
              </a:rPr>
              <a:t> look…</a:t>
            </a:r>
            <a:endParaRPr lang="en-US" sz="1000" kern="1200" dirty="0">
              <a:solidFill>
                <a:schemeClr val="tx1"/>
              </a:solidFill>
              <a:effectLst/>
              <a:latin typeface="+mn-lt"/>
              <a:ea typeface="+mn-ea"/>
              <a:cs typeface="+mn-cs"/>
            </a:endParaRPr>
          </a:p>
          <a:p>
            <a:endParaRPr lang="en-US" sz="1000" kern="1200" dirty="0">
              <a:solidFill>
                <a:schemeClr val="tx1"/>
              </a:solidFill>
              <a:effectLst/>
              <a:latin typeface="+mj-lt"/>
              <a:ea typeface="+mn-ea"/>
              <a:cs typeface="+mn-cs"/>
            </a:endParaRPr>
          </a:p>
        </p:txBody>
      </p:sp>
      <p:sp>
        <p:nvSpPr>
          <p:cNvPr id="4" name="Slide Number Placeholder 3"/>
          <p:cNvSpPr>
            <a:spLocks noGrp="1"/>
          </p:cNvSpPr>
          <p:nvPr>
            <p:ph type="sldNum" sz="quarter" idx="10"/>
          </p:nvPr>
        </p:nvSpPr>
        <p:spPr/>
        <p:txBody>
          <a:bodyPr/>
          <a:lstStyle/>
          <a:p>
            <a:fld id="{E24C2B2C-38E7-6645-8EC2-7A497A515162}" type="slidenum">
              <a:rPr lang="en-US" smtClean="0"/>
              <a:pPr/>
              <a:t>7</a:t>
            </a:fld>
            <a:endParaRPr lang="en-US" dirty="0"/>
          </a:p>
        </p:txBody>
      </p:sp>
    </p:spTree>
    <p:extLst>
      <p:ext uri="{BB962C8B-B14F-4D97-AF65-F5344CB8AC3E}">
        <p14:creationId xmlns="" xmlns:p14="http://schemas.microsoft.com/office/powerpoint/2010/main" val="39057288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a:solidFill>
                  <a:schemeClr val="tx1"/>
                </a:solidFill>
                <a:effectLst/>
                <a:latin typeface="+mn-lt"/>
                <a:ea typeface="+mn-ea"/>
                <a:cs typeface="+mn-cs"/>
              </a:rPr>
              <a:t>Here’s the potential</a:t>
            </a:r>
            <a:r>
              <a:rPr lang="en-US" sz="1000" kern="1200" baseline="0" dirty="0">
                <a:solidFill>
                  <a:schemeClr val="tx1"/>
                </a:solidFill>
                <a:effectLst/>
                <a:latin typeface="+mn-lt"/>
                <a:ea typeface="+mn-ea"/>
                <a:cs typeface="+mn-cs"/>
              </a:rPr>
              <a:t> impact to your organization…</a:t>
            </a:r>
            <a:endParaRPr lang="en-US" sz="1000" kern="1200" dirty="0">
              <a:solidFill>
                <a:schemeClr val="tx1"/>
              </a:solidFill>
              <a:effectLst/>
              <a:latin typeface="+mn-lt"/>
              <a:ea typeface="+mn-ea"/>
              <a:cs typeface="+mn-cs"/>
            </a:endParaRPr>
          </a:p>
          <a:p>
            <a:endParaRPr lang="en-US" sz="10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1" kern="1200" dirty="0">
                <a:solidFill>
                  <a:schemeClr val="tx1"/>
                </a:solidFill>
                <a:effectLst/>
                <a:latin typeface="+mn-lt"/>
                <a:ea typeface="+mn-ea"/>
                <a:cs typeface="+mn-cs"/>
              </a:rPr>
              <a:t>Greater payroll costs. </a:t>
            </a:r>
            <a:r>
              <a:rPr lang="en-US" sz="1000" kern="1200" dirty="0">
                <a:solidFill>
                  <a:schemeClr val="tx1"/>
                </a:solidFill>
                <a:effectLst/>
                <a:latin typeface="+mn-lt"/>
                <a:ea typeface="+mn-ea"/>
                <a:cs typeface="+mn-cs"/>
              </a:rPr>
              <a:t>Each employee who can’t retire costs an extra $50,000 per year, on average — the difference between the salary of an older worker and a younger worker. Across an entire workforce the cost increase averages 1% - 1.5% per year. (</a:t>
            </a:r>
            <a:r>
              <a:rPr lang="en-US" sz="1000" b="1" i="1" kern="1200" dirty="0">
                <a:solidFill>
                  <a:schemeClr val="tx1"/>
                </a:solidFill>
                <a:effectLst/>
                <a:latin typeface="+mn-lt"/>
                <a:ea typeface="+mn-ea"/>
                <a:cs typeface="+mn-cs"/>
              </a:rPr>
              <a:t>Source: </a:t>
            </a:r>
            <a:r>
              <a:rPr lang="en-US" sz="1000" u="sng" kern="1200" dirty="0">
                <a:solidFill>
                  <a:schemeClr val="tx1"/>
                </a:solidFill>
                <a:effectLst/>
                <a:latin typeface="+mn-lt"/>
                <a:ea typeface="+mn-ea"/>
                <a:cs typeface="+mn-cs"/>
                <a:hlinkClick r:id="rId3"/>
              </a:rPr>
              <a:t>“Older Workers Unable to Retire Cost Employers $50,000 a Year,”</a:t>
            </a:r>
            <a:r>
              <a:rPr lang="en-US" sz="1000" kern="1200" dirty="0">
                <a:solidFill>
                  <a:schemeClr val="tx1"/>
                </a:solidFill>
                <a:effectLst/>
                <a:latin typeface="+mn-lt"/>
                <a:ea typeface="+mn-ea"/>
                <a:cs typeface="+mn-cs"/>
              </a:rPr>
              <a:t> PLANSPONSOR, April 11, 2017)</a:t>
            </a:r>
          </a:p>
          <a:p>
            <a:pPr lvl="0"/>
            <a:endParaRPr lang="en-US" sz="10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00" b="1" kern="1200" dirty="0">
                <a:solidFill>
                  <a:schemeClr val="tx1"/>
                </a:solidFill>
                <a:effectLst/>
                <a:latin typeface="+mn-lt"/>
                <a:ea typeface="+mn-ea"/>
                <a:cs typeface="+mn-cs"/>
              </a:rPr>
              <a:t>Higher insurance premiums. </a:t>
            </a:r>
            <a:r>
              <a:rPr lang="en-US" sz="1000" kern="1200" dirty="0">
                <a:solidFill>
                  <a:schemeClr val="tx1"/>
                </a:solidFill>
                <a:effectLst/>
                <a:latin typeface="+mn-lt"/>
                <a:ea typeface="+mn-ea"/>
                <a:cs typeface="+mn-cs"/>
              </a:rPr>
              <a:t>As employees age, insurance premiums can skyrocket. The average 2017 monthly premium for health care coverage under a silver tier Affordable Care Act plan is $871.01 for a 60-year old. Double what it would be for someone half that age. (</a:t>
            </a:r>
            <a:r>
              <a:rPr lang="en-US" sz="1000" b="1" i="1" kern="1200" dirty="0">
                <a:solidFill>
                  <a:schemeClr val="tx1"/>
                </a:solidFill>
                <a:effectLst/>
                <a:latin typeface="+mn-lt"/>
                <a:ea typeface="+mn-ea"/>
                <a:cs typeface="+mn-cs"/>
              </a:rPr>
              <a:t>Source: </a:t>
            </a:r>
            <a:r>
              <a:rPr lang="en-US" sz="1000" u="sng" kern="1200" dirty="0">
                <a:solidFill>
                  <a:schemeClr val="tx1"/>
                </a:solidFill>
                <a:effectLst/>
                <a:latin typeface="+mn-lt"/>
                <a:ea typeface="+mn-ea"/>
                <a:cs typeface="+mn-cs"/>
                <a:hlinkClick r:id="rId4"/>
              </a:rPr>
              <a:t>“Aging Consumers without Subsidies Hit Hardest by 2017 Obamacare Premium &amp; Deductible Spikes,”</a:t>
            </a:r>
            <a:r>
              <a:rPr lang="en-US" sz="1000" kern="1200" dirty="0">
                <a:solidFill>
                  <a:schemeClr val="tx1"/>
                </a:solidFill>
                <a:effectLst/>
                <a:latin typeface="+mn-lt"/>
                <a:ea typeface="+mn-ea"/>
                <a:cs typeface="+mn-cs"/>
              </a:rPr>
              <a:t> </a:t>
            </a:r>
            <a:r>
              <a:rPr lang="en-US" sz="1000" kern="1200" dirty="0" err="1">
                <a:solidFill>
                  <a:schemeClr val="tx1"/>
                </a:solidFill>
                <a:effectLst/>
                <a:latin typeface="+mn-lt"/>
                <a:ea typeface="+mn-ea"/>
                <a:cs typeface="+mn-cs"/>
              </a:rPr>
              <a:t>HealthPocket</a:t>
            </a:r>
            <a:r>
              <a:rPr lang="en-US" sz="1000" kern="1200" dirty="0">
                <a:solidFill>
                  <a:schemeClr val="tx1"/>
                </a:solidFill>
                <a:effectLst/>
                <a:latin typeface="+mn-lt"/>
                <a:ea typeface="+mn-ea"/>
                <a:cs typeface="+mn-cs"/>
              </a:rPr>
              <a:t> </a:t>
            </a:r>
            <a:r>
              <a:rPr lang="en-US" sz="1000" kern="1200" dirty="0" err="1">
                <a:solidFill>
                  <a:schemeClr val="tx1"/>
                </a:solidFill>
                <a:effectLst/>
                <a:latin typeface="+mn-lt"/>
                <a:ea typeface="+mn-ea"/>
                <a:cs typeface="+mn-cs"/>
              </a:rPr>
              <a:t>InfoStat</a:t>
            </a:r>
            <a:r>
              <a:rPr lang="en-US" sz="1000" kern="1200" dirty="0">
                <a:solidFill>
                  <a:schemeClr val="tx1"/>
                </a:solidFill>
                <a:effectLst/>
                <a:latin typeface="+mn-lt"/>
                <a:ea typeface="+mn-ea"/>
                <a:cs typeface="+mn-cs"/>
              </a:rPr>
              <a:t>, Oct. 26, 2016)</a:t>
            </a:r>
          </a:p>
          <a:p>
            <a:pPr marL="171450" lvl="0" indent="-171450">
              <a:buFont typeface="Arial" panose="020B0604020202020204" pitchFamily="34" charset="0"/>
              <a:buChar char="•"/>
            </a:pPr>
            <a:endParaRPr lang="en-US"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b="1" kern="1200" dirty="0">
                <a:solidFill>
                  <a:schemeClr val="tx1"/>
                </a:solidFill>
                <a:effectLst/>
                <a:latin typeface="+mn-lt"/>
                <a:ea typeface="+mn-ea"/>
                <a:cs typeface="+mn-cs"/>
              </a:rPr>
              <a:t>Bigger soft costs.</a:t>
            </a:r>
            <a:r>
              <a:rPr lang="en-US" sz="1000" kern="1200" dirty="0">
                <a:solidFill>
                  <a:schemeClr val="tx1"/>
                </a:solidFill>
                <a:effectLst/>
                <a:latin typeface="+mn-lt"/>
                <a:ea typeface="+mn-ea"/>
                <a:cs typeface="+mn-cs"/>
              </a:rPr>
              <a:t> Delayed retirements can also lead to reduced productivity as workers age. And when older workers don’t retire, it limits advancement opportunities for up-and-coming workers</a:t>
            </a:r>
            <a:r>
              <a:rPr lang="en-US" sz="1000" kern="1200" baseline="0" dirty="0">
                <a:solidFill>
                  <a:schemeClr val="tx1"/>
                </a:solidFill>
                <a:effectLst/>
                <a:latin typeface="+mn-lt"/>
                <a:ea typeface="+mn-ea"/>
                <a:cs typeface="+mn-cs"/>
              </a:rPr>
              <a:t>. (</a:t>
            </a:r>
            <a:r>
              <a:rPr lang="en-US" sz="1000" b="1" i="1" kern="1200" baseline="0" dirty="0">
                <a:solidFill>
                  <a:schemeClr val="tx1"/>
                </a:solidFill>
                <a:effectLst/>
                <a:latin typeface="+mn-lt"/>
                <a:ea typeface="+mn-ea"/>
                <a:cs typeface="+mn-cs"/>
              </a:rPr>
              <a:t>Source: </a:t>
            </a:r>
            <a:r>
              <a:rPr lang="en-US" sz="1000" u="sng" kern="1200" dirty="0">
                <a:solidFill>
                  <a:schemeClr val="tx1"/>
                </a:solidFill>
                <a:effectLst/>
                <a:latin typeface="+mn-lt"/>
                <a:ea typeface="+mn-ea"/>
                <a:cs typeface="+mn-cs"/>
                <a:hlinkClick r:id="rId3"/>
              </a:rPr>
              <a:t>“Older Workers Unable to Retire Cost Employers $50,000 a Year,”</a:t>
            </a:r>
            <a:r>
              <a:rPr lang="en-US" sz="1000" kern="1200" dirty="0">
                <a:solidFill>
                  <a:schemeClr val="tx1"/>
                </a:solidFill>
                <a:effectLst/>
                <a:latin typeface="+mn-lt"/>
                <a:ea typeface="+mn-ea"/>
                <a:cs typeface="+mn-cs"/>
              </a:rPr>
              <a:t> PLANSPONSOR, April 11, 2017)</a:t>
            </a:r>
          </a:p>
          <a:p>
            <a:endParaRPr lang="en-US" sz="1000" kern="1200" dirty="0">
              <a:solidFill>
                <a:schemeClr val="tx1"/>
              </a:solidFill>
              <a:effectLst/>
              <a:latin typeface="+mn-lt"/>
              <a:ea typeface="+mn-ea"/>
              <a:cs typeface="+mn-cs"/>
            </a:endParaRPr>
          </a:p>
          <a:p>
            <a:endParaRPr lang="en-US" sz="1000" kern="1200" dirty="0">
              <a:solidFill>
                <a:schemeClr val="tx1"/>
              </a:solidFill>
              <a:effectLst/>
              <a:latin typeface="+mj-lt"/>
              <a:ea typeface="+mn-ea"/>
              <a:cs typeface="+mn-cs"/>
            </a:endParaRPr>
          </a:p>
        </p:txBody>
      </p:sp>
      <p:sp>
        <p:nvSpPr>
          <p:cNvPr id="4" name="Slide Number Placeholder 3"/>
          <p:cNvSpPr>
            <a:spLocks noGrp="1"/>
          </p:cNvSpPr>
          <p:nvPr>
            <p:ph type="sldNum" sz="quarter" idx="10"/>
          </p:nvPr>
        </p:nvSpPr>
        <p:spPr/>
        <p:txBody>
          <a:bodyPr/>
          <a:lstStyle/>
          <a:p>
            <a:fld id="{E24C2B2C-38E7-6645-8EC2-7A497A515162}" type="slidenum">
              <a:rPr lang="en-US" smtClean="0"/>
              <a:pPr/>
              <a:t>8</a:t>
            </a:fld>
            <a:endParaRPr lang="en-US" dirty="0"/>
          </a:p>
        </p:txBody>
      </p:sp>
    </p:spTree>
    <p:extLst>
      <p:ext uri="{BB962C8B-B14F-4D97-AF65-F5344CB8AC3E}">
        <p14:creationId xmlns="" xmlns:p14="http://schemas.microsoft.com/office/powerpoint/2010/main" val="36616843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a:solidFill>
                  <a:schemeClr val="tx1"/>
                </a:solidFill>
                <a:effectLst/>
                <a:latin typeface="+mn-lt"/>
                <a:ea typeface="+mn-ea"/>
                <a:cs typeface="+mn-cs"/>
              </a:rPr>
              <a:t>If some of this sounds familiar, an aging workforce may be taking a toll on your business. Look for these leading indicators that may suggest a future negative financial impact on your business:</a:t>
            </a:r>
          </a:p>
          <a:p>
            <a:endParaRPr lang="en-US" sz="10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000" b="1" kern="1200" dirty="0">
                <a:solidFill>
                  <a:schemeClr val="tx1"/>
                </a:solidFill>
                <a:effectLst/>
                <a:latin typeface="+mn-lt"/>
                <a:ea typeface="+mn-ea"/>
                <a:cs typeface="+mn-cs"/>
              </a:rPr>
              <a:t>Increasing health care, workers’ compensation and other labor costs</a:t>
            </a:r>
          </a:p>
          <a:p>
            <a:pPr marL="171450" lvl="0" indent="-171450">
              <a:buFont typeface="Arial" panose="020B0604020202020204" pitchFamily="34" charset="0"/>
              <a:buChar char="•"/>
            </a:pPr>
            <a:r>
              <a:rPr lang="en-US" sz="1000" b="1" kern="1200" dirty="0">
                <a:solidFill>
                  <a:schemeClr val="tx1"/>
                </a:solidFill>
                <a:effectLst/>
                <a:latin typeface="+mn-lt"/>
                <a:ea typeface="+mn-ea"/>
                <a:cs typeface="+mn-cs"/>
              </a:rPr>
              <a:t>Low retirement plan participation </a:t>
            </a:r>
            <a:r>
              <a:rPr lang="en-US" sz="1000" kern="1200" dirty="0">
                <a:solidFill>
                  <a:schemeClr val="tx1"/>
                </a:solidFill>
                <a:effectLst/>
                <a:latin typeface="+mn-lt"/>
                <a:ea typeface="+mn-ea"/>
                <a:cs typeface="+mn-cs"/>
              </a:rPr>
              <a:t>— this can lead to delayed retirement years (or even decades) down the road</a:t>
            </a:r>
          </a:p>
          <a:p>
            <a:pPr marL="171450" lvl="0" indent="-171450">
              <a:buFont typeface="Arial" panose="020B0604020202020204" pitchFamily="34" charset="0"/>
              <a:buChar char="•"/>
            </a:pPr>
            <a:r>
              <a:rPr lang="en-US" sz="1000" b="1" kern="1200" dirty="0">
                <a:solidFill>
                  <a:schemeClr val="tx1"/>
                </a:solidFill>
                <a:effectLst/>
                <a:latin typeface="+mn-lt"/>
                <a:ea typeface="+mn-ea"/>
                <a:cs typeface="+mn-cs"/>
              </a:rPr>
              <a:t>Use of early retirement programs </a:t>
            </a:r>
            <a:r>
              <a:rPr lang="en-US" sz="1000" kern="1200" dirty="0">
                <a:solidFill>
                  <a:schemeClr val="tx1"/>
                </a:solidFill>
                <a:effectLst/>
                <a:latin typeface="+mn-lt"/>
                <a:ea typeface="+mn-ea"/>
                <a:cs typeface="+mn-cs"/>
              </a:rPr>
              <a:t>— these aren’t needed when retirement plan participation is at the right level</a:t>
            </a:r>
          </a:p>
          <a:p>
            <a:pPr marL="171450" lvl="0" indent="-171450">
              <a:buFont typeface="Arial" panose="020B0604020202020204" pitchFamily="34" charset="0"/>
              <a:buChar char="•"/>
            </a:pPr>
            <a:endParaRPr lang="en-US" sz="1000" kern="1200" dirty="0">
              <a:solidFill>
                <a:schemeClr val="tx1"/>
              </a:solidFill>
              <a:effectLst/>
              <a:latin typeface="+mn-lt"/>
              <a:ea typeface="+mn-ea"/>
              <a:cs typeface="+mn-cs"/>
            </a:endParaRPr>
          </a:p>
          <a:p>
            <a:pPr marL="0" lvl="0" indent="0">
              <a:buFont typeface="Arial" panose="020B0604020202020204" pitchFamily="34" charset="0"/>
              <a:buNone/>
            </a:pPr>
            <a:r>
              <a:rPr lang="en-US" sz="1000" kern="1200" dirty="0">
                <a:solidFill>
                  <a:schemeClr val="tx1"/>
                </a:solidFill>
                <a:effectLst/>
                <a:latin typeface="+mn-lt"/>
                <a:ea typeface="+mn-ea"/>
                <a:cs typeface="+mn-cs"/>
              </a:rPr>
              <a:t>So, how can you combat</a:t>
            </a:r>
            <a:r>
              <a:rPr lang="en-US" sz="1000" kern="1200" baseline="0" dirty="0">
                <a:solidFill>
                  <a:schemeClr val="tx1"/>
                </a:solidFill>
                <a:effectLst/>
                <a:latin typeface="+mn-lt"/>
                <a:ea typeface="+mn-ea"/>
                <a:cs typeface="+mn-cs"/>
              </a:rPr>
              <a:t> workforce aging? Let’s dive into some best practices now…</a:t>
            </a:r>
            <a:endParaRPr lang="en-US" sz="10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24C2B2C-38E7-6645-8EC2-7A497A515162}" type="slidenum">
              <a:rPr lang="en-US" smtClean="0"/>
              <a:pPr/>
              <a:t>9</a:t>
            </a:fld>
            <a:endParaRPr lang="en-US" dirty="0"/>
          </a:p>
        </p:txBody>
      </p:sp>
    </p:spTree>
    <p:extLst>
      <p:ext uri="{BB962C8B-B14F-4D97-AF65-F5344CB8AC3E}">
        <p14:creationId xmlns="" xmlns:p14="http://schemas.microsoft.com/office/powerpoint/2010/main" val="21104228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kern="1200" dirty="0">
                <a:solidFill>
                  <a:schemeClr val="tx1"/>
                </a:solidFill>
                <a:effectLst/>
                <a:latin typeface="+mn-lt"/>
                <a:ea typeface="+mn-ea"/>
                <a:cs typeface="+mn-cs"/>
              </a:rPr>
              <a:t>When it comes to getting a better handle on your aging workforce, consider these best</a:t>
            </a:r>
            <a:r>
              <a:rPr lang="en-US" sz="1000" kern="1200" baseline="0" dirty="0">
                <a:solidFill>
                  <a:schemeClr val="tx1"/>
                </a:solidFill>
                <a:effectLst/>
                <a:latin typeface="+mn-lt"/>
                <a:ea typeface="+mn-ea"/>
                <a:cs typeface="+mn-cs"/>
              </a:rPr>
              <a:t> practices to help </a:t>
            </a:r>
            <a:r>
              <a:rPr lang="en-US" sz="1000" kern="1200" dirty="0">
                <a:solidFill>
                  <a:schemeClr val="tx1"/>
                </a:solidFill>
                <a:effectLst/>
                <a:latin typeface="+mn-lt"/>
                <a:ea typeface="+mn-ea"/>
                <a:cs typeface="+mn-cs"/>
              </a:rPr>
              <a:t>lower costs. </a:t>
            </a:r>
          </a:p>
          <a:p>
            <a:endParaRPr lang="en-US" sz="1000" dirty="0">
              <a:latin typeface="+mn-lt"/>
            </a:endParaRPr>
          </a:p>
          <a:p>
            <a:pPr lvl="0"/>
            <a:r>
              <a:rPr lang="en-US" sz="1000" b="1" kern="1200" dirty="0">
                <a:solidFill>
                  <a:schemeClr val="tx1"/>
                </a:solidFill>
                <a:effectLst/>
                <a:latin typeface="+mn-lt"/>
                <a:ea typeface="+mn-ea"/>
                <a:cs typeface="+mn-cs"/>
              </a:rPr>
              <a:t>Know your workforce </a:t>
            </a:r>
            <a:endParaRPr lang="en-US" sz="1000" kern="1200" dirty="0">
              <a:solidFill>
                <a:schemeClr val="tx1"/>
              </a:solidFill>
              <a:effectLst/>
              <a:latin typeface="+mn-lt"/>
              <a:ea typeface="+mn-ea"/>
              <a:cs typeface="+mn-cs"/>
            </a:endParaRPr>
          </a:p>
          <a:p>
            <a:r>
              <a:rPr lang="en-US" sz="1000" kern="1200" dirty="0">
                <a:solidFill>
                  <a:schemeClr val="tx1"/>
                </a:solidFill>
                <a:effectLst/>
                <a:latin typeface="+mn-lt"/>
                <a:ea typeface="+mn-ea"/>
                <a:cs typeface="+mn-cs"/>
              </a:rPr>
              <a:t>Start by taking a closer look at your employee population. Get a count of all your employees broken out by age band. This gives you a sense for the current state today. </a:t>
            </a:r>
          </a:p>
          <a:p>
            <a:r>
              <a:rPr lang="en-US" sz="1000" kern="1200" dirty="0">
                <a:solidFill>
                  <a:schemeClr val="tx1"/>
                </a:solidFill>
                <a:effectLst/>
                <a:latin typeface="+mn-lt"/>
                <a:ea typeface="+mn-ea"/>
                <a:cs typeface="+mn-cs"/>
              </a:rPr>
              <a:t> </a:t>
            </a:r>
          </a:p>
          <a:p>
            <a:r>
              <a:rPr lang="en-US" sz="1000" kern="1200" dirty="0">
                <a:solidFill>
                  <a:schemeClr val="tx1"/>
                </a:solidFill>
                <a:effectLst/>
                <a:latin typeface="+mn-lt"/>
                <a:ea typeface="+mn-ea"/>
                <a:cs typeface="+mn-cs"/>
              </a:rPr>
              <a:t>Then,</a:t>
            </a:r>
            <a:r>
              <a:rPr lang="en-US" sz="1000" kern="1200" baseline="0" dirty="0">
                <a:solidFill>
                  <a:schemeClr val="tx1"/>
                </a:solidFill>
                <a:effectLst/>
                <a:latin typeface="+mn-lt"/>
                <a:ea typeface="+mn-ea"/>
                <a:cs typeface="+mn-cs"/>
              </a:rPr>
              <a:t> work with </a:t>
            </a:r>
            <a:r>
              <a:rPr lang="en-US" sz="1000" kern="1200" dirty="0">
                <a:solidFill>
                  <a:schemeClr val="tx1"/>
                </a:solidFill>
                <a:effectLst/>
                <a:latin typeface="+mn-lt"/>
                <a:ea typeface="+mn-ea"/>
                <a:cs typeface="+mn-cs"/>
              </a:rPr>
              <a:t>your retirement plan advisor to model the consequences of workforce aging and the financial impact five years from. Now you know what you may be up against. </a:t>
            </a:r>
          </a:p>
          <a:p>
            <a:r>
              <a:rPr lang="en-US" sz="1000" kern="1200" dirty="0">
                <a:solidFill>
                  <a:schemeClr val="tx1"/>
                </a:solidFill>
                <a:effectLst/>
                <a:latin typeface="+mn-lt"/>
                <a:ea typeface="+mn-ea"/>
                <a:cs typeface="+mn-cs"/>
              </a:rPr>
              <a:t> </a:t>
            </a:r>
          </a:p>
          <a:p>
            <a:r>
              <a:rPr lang="en-US" sz="1000" kern="1200" dirty="0">
                <a:solidFill>
                  <a:schemeClr val="tx1"/>
                </a:solidFill>
                <a:effectLst/>
                <a:latin typeface="+mn-lt"/>
                <a:ea typeface="+mn-ea"/>
                <a:cs typeface="+mn-cs"/>
              </a:rPr>
              <a:t>Don’t forget to remodel annually. And continue to focus on the liabilities on a regular basis. </a:t>
            </a:r>
          </a:p>
          <a:p>
            <a:endParaRPr lang="en-US" sz="1000" dirty="0"/>
          </a:p>
        </p:txBody>
      </p:sp>
      <p:sp>
        <p:nvSpPr>
          <p:cNvPr id="4" name="Slide Number Placeholder 3"/>
          <p:cNvSpPr>
            <a:spLocks noGrp="1"/>
          </p:cNvSpPr>
          <p:nvPr>
            <p:ph type="sldNum" sz="quarter" idx="10"/>
          </p:nvPr>
        </p:nvSpPr>
        <p:spPr/>
        <p:txBody>
          <a:bodyPr/>
          <a:lstStyle/>
          <a:p>
            <a:fld id="{AFB0D18F-31F8-4261-8D0D-5532A2305EF6}" type="slidenum">
              <a:rPr lang="en-US" smtClean="0"/>
              <a:pPr/>
              <a:t>10</a:t>
            </a:fld>
            <a:endParaRPr lang="en-US"/>
          </a:p>
        </p:txBody>
      </p:sp>
    </p:spTree>
    <p:extLst>
      <p:ext uri="{BB962C8B-B14F-4D97-AF65-F5344CB8AC3E}">
        <p14:creationId xmlns="" xmlns:p14="http://schemas.microsoft.com/office/powerpoint/2010/main" val="29001983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000" b="1" kern="1200" dirty="0">
                <a:solidFill>
                  <a:schemeClr val="tx1"/>
                </a:solidFill>
                <a:effectLst/>
                <a:latin typeface="+mj-lt"/>
                <a:ea typeface="+mn-ea"/>
                <a:cs typeface="+mn-cs"/>
              </a:rPr>
              <a:t>Shift the focus</a:t>
            </a:r>
            <a:endParaRPr lang="en-US" sz="1000" kern="1200" dirty="0">
              <a:solidFill>
                <a:schemeClr val="tx1"/>
              </a:solidFill>
              <a:effectLst/>
              <a:latin typeface="+mj-lt"/>
              <a:ea typeface="+mn-ea"/>
              <a:cs typeface="+mn-cs"/>
            </a:endParaRPr>
          </a:p>
          <a:p>
            <a:r>
              <a:rPr lang="en-US" sz="1000" kern="1200" dirty="0">
                <a:solidFill>
                  <a:schemeClr val="tx1"/>
                </a:solidFill>
                <a:effectLst/>
                <a:latin typeface="+mj-lt"/>
                <a:ea typeface="+mn-ea"/>
                <a:cs typeface="+mn-cs"/>
              </a:rPr>
              <a:t>Rebalancing your health/retirement benefits allocation may help you attract and retain employees without excessive medical claims who are ready to retire earlier.</a:t>
            </a:r>
          </a:p>
          <a:p>
            <a:r>
              <a:rPr lang="en-US" sz="1000" kern="1200" dirty="0">
                <a:solidFill>
                  <a:schemeClr val="tx1"/>
                </a:solidFill>
                <a:effectLst/>
                <a:latin typeface="+mj-lt"/>
                <a:ea typeface="+mn-ea"/>
                <a:cs typeface="+mn-cs"/>
              </a:rPr>
              <a:t> </a:t>
            </a:r>
          </a:p>
          <a:p>
            <a:r>
              <a:rPr lang="en-US" sz="1000" kern="1200" dirty="0">
                <a:solidFill>
                  <a:schemeClr val="tx1"/>
                </a:solidFill>
                <a:effectLst/>
                <a:latin typeface="+mj-lt"/>
                <a:ea typeface="+mn-ea"/>
                <a:cs typeface="+mn-cs"/>
              </a:rPr>
              <a:t>Lowering the share of employee benefits dollars allocated to healthcare lets your organization offer a retirement program that stands out in the segment of the labor pool with the most in-demand skillset. As a result, employer and employee self-interests are generally better aligned.</a:t>
            </a:r>
          </a:p>
          <a:p>
            <a:endParaRPr lang="en-US" sz="10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kern="1200" dirty="0">
                <a:solidFill>
                  <a:schemeClr val="tx1"/>
                </a:solidFill>
                <a:effectLst/>
                <a:latin typeface="+mn-lt"/>
                <a:ea typeface="+mn-ea"/>
                <a:cs typeface="+mn-cs"/>
              </a:rPr>
              <a:t>One way to off-set the shift is by adding a health savings accounts. This makes employees more engaged in their health and health care. Why? Employees gain a better understanding of the costs associated with their health care and, generally, change their behaviors accordingly (i.e., change their diets, exercise more, etc.).</a:t>
            </a:r>
          </a:p>
          <a:p>
            <a:endParaRPr lang="en-US" sz="1000" dirty="0"/>
          </a:p>
        </p:txBody>
      </p:sp>
      <p:sp>
        <p:nvSpPr>
          <p:cNvPr id="4" name="Slide Number Placeholder 3"/>
          <p:cNvSpPr>
            <a:spLocks noGrp="1"/>
          </p:cNvSpPr>
          <p:nvPr>
            <p:ph type="sldNum" sz="quarter" idx="10"/>
          </p:nvPr>
        </p:nvSpPr>
        <p:spPr/>
        <p:txBody>
          <a:bodyPr/>
          <a:lstStyle/>
          <a:p>
            <a:fld id="{AFB0D18F-31F8-4261-8D0D-5532A2305EF6}" type="slidenum">
              <a:rPr lang="en-US" smtClean="0"/>
              <a:pPr/>
              <a:t>11</a:t>
            </a:fld>
            <a:endParaRPr lang="en-US"/>
          </a:p>
        </p:txBody>
      </p:sp>
    </p:spTree>
    <p:extLst>
      <p:ext uri="{BB962C8B-B14F-4D97-AF65-F5344CB8AC3E}">
        <p14:creationId xmlns="" xmlns:p14="http://schemas.microsoft.com/office/powerpoint/2010/main" val="13694692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EEBC764-1DBF-4C5D-B88D-61E5AB9BBA06}" type="datetimeFigureOut">
              <a:rPr lang="en-US" smtClean="0"/>
              <a:pPr/>
              <a:t>9/20/2018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C4B468-51F1-414F-AA6F-05215631DCA3}" type="slidenum">
              <a:rPr lang="en-US" smtClean="0"/>
              <a:pPr/>
              <a:t>‹#›</a:t>
            </a:fld>
            <a:endParaRPr lang="en-US"/>
          </a:p>
        </p:txBody>
      </p:sp>
    </p:spTree>
    <p:extLst>
      <p:ext uri="{BB962C8B-B14F-4D97-AF65-F5344CB8AC3E}">
        <p14:creationId xmlns="" xmlns:p14="http://schemas.microsoft.com/office/powerpoint/2010/main" val="35675902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EEBC764-1DBF-4C5D-B88D-61E5AB9BBA06}" type="datetimeFigureOut">
              <a:rPr lang="en-US" smtClean="0"/>
              <a:pPr/>
              <a:t>9/20/2018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C4B468-51F1-414F-AA6F-05215631DCA3}" type="slidenum">
              <a:rPr lang="en-US" smtClean="0"/>
              <a:pPr/>
              <a:t>‹#›</a:t>
            </a:fld>
            <a:endParaRPr lang="en-US"/>
          </a:p>
        </p:txBody>
      </p:sp>
    </p:spTree>
    <p:extLst>
      <p:ext uri="{BB962C8B-B14F-4D97-AF65-F5344CB8AC3E}">
        <p14:creationId xmlns="" xmlns:p14="http://schemas.microsoft.com/office/powerpoint/2010/main" val="22754984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EEBC764-1DBF-4C5D-B88D-61E5AB9BBA06}" type="datetimeFigureOut">
              <a:rPr lang="en-US" smtClean="0"/>
              <a:pPr/>
              <a:t>9/20/2018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C4B468-51F1-414F-AA6F-05215631DCA3}" type="slidenum">
              <a:rPr lang="en-US" smtClean="0"/>
              <a:pPr/>
              <a:t>‹#›</a:t>
            </a:fld>
            <a:endParaRPr lang="en-US"/>
          </a:p>
        </p:txBody>
      </p:sp>
    </p:spTree>
    <p:extLst>
      <p:ext uri="{BB962C8B-B14F-4D97-AF65-F5344CB8AC3E}">
        <p14:creationId xmlns="" xmlns:p14="http://schemas.microsoft.com/office/powerpoint/2010/main" val="20030366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6" name="Rectangle 5"/>
          <p:cNvSpPr/>
          <p:nvPr userDrawn="1"/>
        </p:nvSpPr>
        <p:spPr>
          <a:xfrm>
            <a:off x="0" y="0"/>
            <a:ext cx="9144000" cy="6858000"/>
          </a:xfrm>
          <a:prstGeom prst="rect">
            <a:avLst/>
          </a:prstGeom>
          <a:solidFill>
            <a:srgbClr val="0091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itle 1"/>
          <p:cNvSpPr>
            <a:spLocks noGrp="1"/>
          </p:cNvSpPr>
          <p:nvPr>
            <p:ph type="ctrTitle" hasCustomPrompt="1"/>
          </p:nvPr>
        </p:nvSpPr>
        <p:spPr>
          <a:xfrm>
            <a:off x="719053" y="1517184"/>
            <a:ext cx="5238266" cy="1416157"/>
          </a:xfrm>
        </p:spPr>
        <p:txBody>
          <a:bodyPr anchor="t">
            <a:noAutofit/>
          </a:bodyPr>
          <a:lstStyle>
            <a:lvl1pPr algn="l">
              <a:lnSpc>
                <a:spcPct val="80000"/>
              </a:lnSpc>
              <a:defRPr sz="5400" b="0" i="0">
                <a:solidFill>
                  <a:srgbClr val="FFFFFF"/>
                </a:solidFill>
                <a:latin typeface="FS Elliot Pro"/>
                <a:cs typeface="FS Elliot Pro"/>
              </a:defRPr>
            </a:lvl1pPr>
          </a:lstStyle>
          <a:p>
            <a:r>
              <a:rPr lang="en-US" dirty="0"/>
              <a:t>Title that is only two lines long</a:t>
            </a:r>
          </a:p>
        </p:txBody>
      </p:sp>
      <p:sp>
        <p:nvSpPr>
          <p:cNvPr id="15" name="Subtitle 2"/>
          <p:cNvSpPr>
            <a:spLocks noGrp="1"/>
          </p:cNvSpPr>
          <p:nvPr>
            <p:ph type="subTitle" idx="1" hasCustomPrompt="1"/>
          </p:nvPr>
        </p:nvSpPr>
        <p:spPr>
          <a:xfrm>
            <a:off x="783037" y="3992443"/>
            <a:ext cx="4158766" cy="452967"/>
          </a:xfrm>
          <a:prstGeom prst="rect">
            <a:avLst/>
          </a:prstGeom>
        </p:spPr>
        <p:txBody>
          <a:bodyPr>
            <a:normAutofit/>
          </a:bodyPr>
          <a:lstStyle>
            <a:lvl1pPr marL="0" indent="0" algn="l">
              <a:lnSpc>
                <a:spcPct val="80000"/>
              </a:lnSpc>
              <a:buNone/>
              <a:defRPr sz="2600" b="0" i="0">
                <a:solidFill>
                  <a:srgbClr val="FFFFFF"/>
                </a:solidFill>
                <a:latin typeface="FS Elliot Pro"/>
                <a:cs typeface="FS Elliot Pro"/>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Presenter’s name</a:t>
            </a:r>
          </a:p>
        </p:txBody>
      </p:sp>
      <p:sp>
        <p:nvSpPr>
          <p:cNvPr id="16" name="Text Placeholder 10"/>
          <p:cNvSpPr>
            <a:spLocks noGrp="1"/>
          </p:cNvSpPr>
          <p:nvPr>
            <p:ph type="body" sz="quarter" idx="10" hasCustomPrompt="1"/>
          </p:nvPr>
        </p:nvSpPr>
        <p:spPr>
          <a:xfrm>
            <a:off x="782553" y="4485244"/>
            <a:ext cx="4159250" cy="298832"/>
          </a:xfrm>
          <a:prstGeom prst="rect">
            <a:avLst/>
          </a:prstGeom>
        </p:spPr>
        <p:txBody>
          <a:bodyPr>
            <a:normAutofit/>
          </a:bodyPr>
          <a:lstStyle>
            <a:lvl1pPr marL="0" indent="0">
              <a:lnSpc>
                <a:spcPct val="50000"/>
              </a:lnSpc>
              <a:buNone/>
              <a:defRPr sz="1800" baseline="0">
                <a:solidFill>
                  <a:srgbClr val="FFFFFF"/>
                </a:solidFill>
              </a:defRPr>
            </a:lvl1pPr>
          </a:lstStyle>
          <a:p>
            <a:pPr lvl="0"/>
            <a:r>
              <a:rPr lang="en-US" dirty="0"/>
              <a:t>The presenter’s title goes on this line.</a:t>
            </a:r>
          </a:p>
        </p:txBody>
      </p:sp>
      <p:sp>
        <p:nvSpPr>
          <p:cNvPr id="17" name="Text Placeholder 8"/>
          <p:cNvSpPr>
            <a:spLocks noGrp="1"/>
          </p:cNvSpPr>
          <p:nvPr>
            <p:ph type="body" sz="quarter" idx="11" hasCustomPrompt="1"/>
          </p:nvPr>
        </p:nvSpPr>
        <p:spPr>
          <a:xfrm>
            <a:off x="763132" y="2933341"/>
            <a:ext cx="6869567" cy="711200"/>
          </a:xfrm>
        </p:spPr>
        <p:txBody>
          <a:bodyPr>
            <a:noAutofit/>
          </a:bodyPr>
          <a:lstStyle>
            <a:lvl1pPr marL="0" indent="0" algn="l">
              <a:buNone/>
              <a:defRPr sz="2600" b="0" i="0" baseline="0">
                <a:solidFill>
                  <a:srgbClr val="FFFFFF"/>
                </a:solidFill>
                <a:latin typeface="FS Elliot Pro"/>
                <a:cs typeface="FS Elliot Pro"/>
              </a:defRPr>
            </a:lvl1pPr>
            <a:lvl2pPr marL="457200" indent="0">
              <a:buNone/>
              <a:defRPr>
                <a:solidFill>
                  <a:srgbClr val="FFFFFF"/>
                </a:solidFill>
              </a:defRPr>
            </a:lvl2pPr>
            <a:lvl3pPr marL="914400" indent="0">
              <a:buNone/>
              <a:defRPr>
                <a:solidFill>
                  <a:srgbClr val="FFFFFF"/>
                </a:solidFill>
              </a:defRPr>
            </a:lvl3pPr>
            <a:lvl4pPr marL="1371600" indent="0">
              <a:buNone/>
              <a:defRPr>
                <a:solidFill>
                  <a:srgbClr val="FFFFFF"/>
                </a:solidFill>
              </a:defRPr>
            </a:lvl4pPr>
            <a:lvl5pPr marL="1828800" indent="0">
              <a:buNone/>
              <a:defRPr>
                <a:solidFill>
                  <a:srgbClr val="FFFFFF"/>
                </a:solidFill>
              </a:defRPr>
            </a:lvl5pPr>
          </a:lstStyle>
          <a:p>
            <a:pPr lvl="0"/>
            <a:r>
              <a:rPr lang="en-US" dirty="0"/>
              <a:t>Sub-title, should only be one line.</a:t>
            </a:r>
          </a:p>
        </p:txBody>
      </p:sp>
      <p:sp>
        <p:nvSpPr>
          <p:cNvPr id="13" name="Rectangle 12"/>
          <p:cNvSpPr/>
          <p:nvPr userDrawn="1"/>
        </p:nvSpPr>
        <p:spPr>
          <a:xfrm>
            <a:off x="8543640" y="1948233"/>
            <a:ext cx="600361" cy="2938448"/>
          </a:xfrm>
          <a:custGeom>
            <a:avLst/>
            <a:gdLst/>
            <a:ahLst/>
            <a:cxnLst/>
            <a:rect l="l" t="t" r="r" b="b"/>
            <a:pathLst>
              <a:path w="600361" h="2938448">
                <a:moveTo>
                  <a:pt x="600361" y="0"/>
                </a:moveTo>
                <a:lnTo>
                  <a:pt x="600361" y="2938448"/>
                </a:lnTo>
                <a:lnTo>
                  <a:pt x="479829" y="2805829"/>
                </a:lnTo>
                <a:cubicBezTo>
                  <a:pt x="180070" y="2442605"/>
                  <a:pt x="0" y="1976943"/>
                  <a:pt x="0" y="1469224"/>
                </a:cubicBezTo>
                <a:cubicBezTo>
                  <a:pt x="0" y="961505"/>
                  <a:pt x="180070" y="495843"/>
                  <a:pt x="479829" y="132619"/>
                </a:cubicBezTo>
                <a:close/>
              </a:path>
            </a:pathLst>
          </a:custGeom>
          <a:solidFill>
            <a:srgbClr val="00C1D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 xmlns:p14="http://schemas.microsoft.com/office/powerpoint/2010/main" val="3685444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ntent + Intro">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781534" y="3305043"/>
            <a:ext cx="7727466" cy="1856581"/>
          </a:xfrm>
          <a:prstGeom prst="rect">
            <a:avLst/>
          </a:prstGeom>
        </p:spPr>
        <p:txBody>
          <a:bodyPr>
            <a:normAutofit/>
          </a:bodyPr>
          <a:lstStyle>
            <a:lvl1pPr marL="192024" indent="-192024">
              <a:buClr>
                <a:schemeClr val="tx1"/>
              </a:buClr>
              <a:defRPr sz="2000" baseline="0">
                <a:solidFill>
                  <a:srgbClr val="4D4E53"/>
                </a:solidFill>
              </a:defRPr>
            </a:lvl1pPr>
          </a:lstStyle>
          <a:p>
            <a:pPr lvl="0"/>
            <a:r>
              <a:rPr lang="en-US" dirty="0"/>
              <a:t>These are bullet points. Try to use no more than 3 bullet points.</a:t>
            </a:r>
          </a:p>
          <a:p>
            <a:pPr lvl="0"/>
            <a:r>
              <a:rPr lang="en-US" dirty="0"/>
              <a:t>The bullets are always round and gray.</a:t>
            </a:r>
          </a:p>
          <a:p>
            <a:pPr lvl="0"/>
            <a:r>
              <a:rPr lang="en-US" dirty="0"/>
              <a:t>The text is always gray, FS Elliot font.</a:t>
            </a:r>
          </a:p>
        </p:txBody>
      </p:sp>
      <p:sp>
        <p:nvSpPr>
          <p:cNvPr id="9" name="Text Placeholder 12"/>
          <p:cNvSpPr>
            <a:spLocks noGrp="1"/>
          </p:cNvSpPr>
          <p:nvPr>
            <p:ph type="body" sz="quarter" idx="11" hasCustomPrompt="1"/>
          </p:nvPr>
        </p:nvSpPr>
        <p:spPr>
          <a:xfrm>
            <a:off x="781534" y="645917"/>
            <a:ext cx="4120666" cy="530673"/>
          </a:xfrm>
          <a:prstGeom prst="rect">
            <a:avLst/>
          </a:prstGeom>
        </p:spPr>
        <p:txBody>
          <a:bodyPr>
            <a:normAutofit/>
          </a:bodyPr>
          <a:lstStyle>
            <a:lvl1pPr marL="0" indent="0">
              <a:buNone/>
              <a:defRPr sz="1800" baseline="0">
                <a:solidFill>
                  <a:schemeClr val="accent5"/>
                </a:solidFill>
              </a:defRPr>
            </a:lvl1pPr>
          </a:lstStyle>
          <a:p>
            <a:pPr lvl="0"/>
            <a:r>
              <a:rPr lang="en-US" dirty="0"/>
              <a:t>Section name goes here</a:t>
            </a:r>
          </a:p>
        </p:txBody>
      </p:sp>
      <p:sp>
        <p:nvSpPr>
          <p:cNvPr id="11" name="Title 1"/>
          <p:cNvSpPr>
            <a:spLocks noGrp="1"/>
          </p:cNvSpPr>
          <p:nvPr>
            <p:ph type="title" hasCustomPrompt="1"/>
          </p:nvPr>
        </p:nvSpPr>
        <p:spPr>
          <a:xfrm>
            <a:off x="781534" y="1431558"/>
            <a:ext cx="6470650" cy="663449"/>
          </a:xfrm>
        </p:spPr>
        <p:txBody>
          <a:bodyPr anchor="t">
            <a:normAutofit/>
          </a:bodyPr>
          <a:lstStyle>
            <a:lvl1pPr algn="l">
              <a:lnSpc>
                <a:spcPct val="80000"/>
              </a:lnSpc>
              <a:defRPr sz="3600" b="0" i="0">
                <a:solidFill>
                  <a:schemeClr val="bg2"/>
                </a:solidFill>
                <a:latin typeface="FS Elliot Pro"/>
                <a:cs typeface="FS Elliot Pro"/>
              </a:defRPr>
            </a:lvl1pPr>
          </a:lstStyle>
          <a:p>
            <a:r>
              <a:rPr lang="en-US" dirty="0"/>
              <a:t>Slide title goes here</a:t>
            </a:r>
          </a:p>
        </p:txBody>
      </p:sp>
      <p:sp>
        <p:nvSpPr>
          <p:cNvPr id="5" name="Text Placeholder 4"/>
          <p:cNvSpPr>
            <a:spLocks noGrp="1"/>
          </p:cNvSpPr>
          <p:nvPr>
            <p:ph type="body" sz="quarter" idx="12"/>
          </p:nvPr>
        </p:nvSpPr>
        <p:spPr>
          <a:xfrm>
            <a:off x="781050" y="2075147"/>
            <a:ext cx="7423150" cy="1026584"/>
          </a:xfrm>
        </p:spPr>
        <p:txBody>
          <a:bodyPr>
            <a:noAutofit/>
          </a:bodyPr>
          <a:lstStyle>
            <a:lvl1pPr marL="0" indent="0">
              <a:buNone/>
              <a:defRPr sz="2000">
                <a:solidFill>
                  <a:srgbClr val="13294B"/>
                </a:solidFill>
              </a:defRPr>
            </a:lvl1pPr>
          </a:lstStyle>
          <a:p>
            <a:pPr lvl="0"/>
            <a:r>
              <a:rPr lang="en-US" dirty="0"/>
              <a:t>Text can go here, if you need it. Definitions, body copy, that sort of thing. Text can go here, if you need it. Definitions, body copy, that sort of thing. It’s always Midnight Blue</a:t>
            </a:r>
          </a:p>
        </p:txBody>
      </p:sp>
      <p:sp>
        <p:nvSpPr>
          <p:cNvPr id="10" name="Footer Placeholder 4"/>
          <p:cNvSpPr>
            <a:spLocks noGrp="1"/>
          </p:cNvSpPr>
          <p:nvPr>
            <p:ph type="ftr" sz="quarter" idx="3"/>
          </p:nvPr>
        </p:nvSpPr>
        <p:spPr>
          <a:xfrm>
            <a:off x="781534" y="6465767"/>
            <a:ext cx="2895600" cy="273844"/>
          </a:xfrm>
          <a:prstGeom prst="rect">
            <a:avLst/>
          </a:prstGeom>
        </p:spPr>
        <p:txBody>
          <a:bodyPr vert="horz" lIns="91440" tIns="45720" rIns="91440" bIns="45720" rtlCol="0" anchor="ctr"/>
          <a:lstStyle>
            <a:lvl1pPr algn="l">
              <a:defRPr sz="1100">
                <a:solidFill>
                  <a:srgbClr val="4D4E53"/>
                </a:solidFill>
                <a:latin typeface="FS Elliot Pro"/>
                <a:cs typeface="FS Elliot Pro"/>
              </a:defRPr>
            </a:lvl1pPr>
          </a:lstStyle>
          <a:p>
            <a:r>
              <a:rPr lang="en-US" dirty="0"/>
              <a:t>For financial professional use only.</a:t>
            </a:r>
          </a:p>
        </p:txBody>
      </p:sp>
      <p:sp>
        <p:nvSpPr>
          <p:cNvPr id="12" name="Slide Number Placeholder 5"/>
          <p:cNvSpPr>
            <a:spLocks noGrp="1"/>
          </p:cNvSpPr>
          <p:nvPr>
            <p:ph type="sldNum" sz="quarter" idx="4"/>
          </p:nvPr>
        </p:nvSpPr>
        <p:spPr>
          <a:xfrm>
            <a:off x="152400" y="6465767"/>
            <a:ext cx="381000" cy="273844"/>
          </a:xfrm>
          <a:prstGeom prst="rect">
            <a:avLst/>
          </a:prstGeom>
        </p:spPr>
        <p:txBody>
          <a:bodyPr vert="horz" lIns="91440" tIns="45720" rIns="91440" bIns="45720" rtlCol="0" anchor="ctr"/>
          <a:lstStyle>
            <a:lvl1pPr algn="l">
              <a:defRPr sz="1100">
                <a:solidFill>
                  <a:srgbClr val="4D4E53"/>
                </a:solidFill>
                <a:latin typeface="FS Elliot Pro"/>
                <a:cs typeface="FS Elliot Pro"/>
              </a:defRPr>
            </a:lvl1pPr>
          </a:lstStyle>
          <a:p>
            <a:fld id="{61445BA3-2CB5-7C4E-ABD2-87FA1F6BEAE1}" type="slidenum">
              <a:rPr lang="en-US" smtClean="0"/>
              <a:pPr/>
              <a:t>‹#›</a:t>
            </a:fld>
            <a:endParaRPr lang="en-US" dirty="0"/>
          </a:p>
        </p:txBody>
      </p:sp>
    </p:spTree>
    <p:extLst>
      <p:ext uri="{BB962C8B-B14F-4D97-AF65-F5344CB8AC3E}">
        <p14:creationId xmlns="" xmlns:p14="http://schemas.microsoft.com/office/powerpoint/2010/main" val="20406425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781534" y="2029302"/>
            <a:ext cx="7702066" cy="2508831"/>
          </a:xfrm>
          <a:prstGeom prst="rect">
            <a:avLst/>
          </a:prstGeom>
        </p:spPr>
        <p:txBody>
          <a:bodyPr>
            <a:normAutofit/>
          </a:bodyPr>
          <a:lstStyle>
            <a:lvl1pPr marL="192024" indent="-192024">
              <a:buClr>
                <a:schemeClr val="tx1"/>
              </a:buClr>
              <a:defRPr sz="2000" baseline="0">
                <a:solidFill>
                  <a:srgbClr val="4D4E53"/>
                </a:solidFill>
              </a:defRPr>
            </a:lvl1pPr>
          </a:lstStyle>
          <a:p>
            <a:pPr lvl="0"/>
            <a:r>
              <a:rPr lang="en-US" dirty="0"/>
              <a:t>These are bullet points. Try to use no more than 5 bullet points.</a:t>
            </a:r>
          </a:p>
          <a:p>
            <a:pPr lvl="0"/>
            <a:r>
              <a:rPr lang="en-US" dirty="0"/>
              <a:t>The bullets are always round.</a:t>
            </a:r>
          </a:p>
          <a:p>
            <a:pPr lvl="0"/>
            <a:r>
              <a:rPr lang="en-US" dirty="0"/>
              <a:t>The text is always grey, FS Elliot Pro font.</a:t>
            </a:r>
          </a:p>
          <a:p>
            <a:pPr lvl="0"/>
            <a:r>
              <a:rPr lang="en-US" dirty="0"/>
              <a:t>The bullets are always round.</a:t>
            </a:r>
          </a:p>
          <a:p>
            <a:pPr lvl="0"/>
            <a:r>
              <a:rPr lang="en-US" dirty="0"/>
              <a:t>The text is always gray, FS Elliot Pro font.</a:t>
            </a:r>
          </a:p>
          <a:p>
            <a:pPr lvl="0"/>
            <a:endParaRPr lang="en-US" dirty="0"/>
          </a:p>
        </p:txBody>
      </p:sp>
      <p:sp>
        <p:nvSpPr>
          <p:cNvPr id="9" name="Text Placeholder 12"/>
          <p:cNvSpPr>
            <a:spLocks noGrp="1"/>
          </p:cNvSpPr>
          <p:nvPr>
            <p:ph type="body" sz="quarter" idx="11" hasCustomPrompt="1"/>
          </p:nvPr>
        </p:nvSpPr>
        <p:spPr>
          <a:xfrm>
            <a:off x="781534" y="645917"/>
            <a:ext cx="4120666" cy="530673"/>
          </a:xfrm>
          <a:prstGeom prst="rect">
            <a:avLst/>
          </a:prstGeom>
        </p:spPr>
        <p:txBody>
          <a:bodyPr>
            <a:normAutofit/>
          </a:bodyPr>
          <a:lstStyle>
            <a:lvl1pPr marL="0" indent="0">
              <a:buNone/>
              <a:defRPr sz="1800" baseline="0">
                <a:solidFill>
                  <a:srgbClr val="13294B"/>
                </a:solidFill>
              </a:defRPr>
            </a:lvl1pPr>
          </a:lstStyle>
          <a:p>
            <a:pPr lvl="0"/>
            <a:r>
              <a:rPr lang="en-US" dirty="0"/>
              <a:t>Section name goes here</a:t>
            </a:r>
          </a:p>
        </p:txBody>
      </p:sp>
      <p:sp>
        <p:nvSpPr>
          <p:cNvPr id="6" name="Footer Placeholder 4"/>
          <p:cNvSpPr>
            <a:spLocks noGrp="1"/>
          </p:cNvSpPr>
          <p:nvPr>
            <p:ph type="ftr" sz="quarter" idx="3"/>
          </p:nvPr>
        </p:nvSpPr>
        <p:spPr>
          <a:xfrm>
            <a:off x="781534" y="6465767"/>
            <a:ext cx="2895600" cy="273844"/>
          </a:xfrm>
          <a:prstGeom prst="rect">
            <a:avLst/>
          </a:prstGeom>
        </p:spPr>
        <p:txBody>
          <a:bodyPr vert="horz" lIns="91440" tIns="45720" rIns="91440" bIns="45720" rtlCol="0" anchor="ctr"/>
          <a:lstStyle>
            <a:lvl1pPr algn="l">
              <a:defRPr sz="1100">
                <a:solidFill>
                  <a:srgbClr val="4D4E53"/>
                </a:solidFill>
                <a:latin typeface="FS Elliot Pro"/>
                <a:cs typeface="FS Elliot Pro"/>
              </a:defRPr>
            </a:lvl1pPr>
          </a:lstStyle>
          <a:p>
            <a:r>
              <a:rPr lang="en-US" dirty="0"/>
              <a:t>For financial professional use only.</a:t>
            </a:r>
          </a:p>
        </p:txBody>
      </p:sp>
      <p:sp>
        <p:nvSpPr>
          <p:cNvPr id="10" name="Slide Number Placeholder 5"/>
          <p:cNvSpPr>
            <a:spLocks noGrp="1"/>
          </p:cNvSpPr>
          <p:nvPr>
            <p:ph type="sldNum" sz="quarter" idx="4"/>
          </p:nvPr>
        </p:nvSpPr>
        <p:spPr>
          <a:xfrm>
            <a:off x="152400" y="6465767"/>
            <a:ext cx="381000" cy="273844"/>
          </a:xfrm>
          <a:prstGeom prst="rect">
            <a:avLst/>
          </a:prstGeom>
        </p:spPr>
        <p:txBody>
          <a:bodyPr vert="horz" lIns="91440" tIns="45720" rIns="91440" bIns="45720" rtlCol="0" anchor="ctr"/>
          <a:lstStyle>
            <a:lvl1pPr algn="l">
              <a:defRPr sz="1100">
                <a:solidFill>
                  <a:srgbClr val="4D4E53"/>
                </a:solidFill>
                <a:latin typeface="FS Elliot Pro"/>
                <a:cs typeface="FS Elliot Pro"/>
              </a:defRPr>
            </a:lvl1pPr>
          </a:lstStyle>
          <a:p>
            <a:fld id="{61445BA3-2CB5-7C4E-ABD2-87FA1F6BEAE1}" type="slidenum">
              <a:rPr lang="en-US" smtClean="0"/>
              <a:pPr/>
              <a:t>‹#›</a:t>
            </a:fld>
            <a:endParaRPr lang="en-US" dirty="0"/>
          </a:p>
        </p:txBody>
      </p:sp>
      <p:sp>
        <p:nvSpPr>
          <p:cNvPr id="11" name="Title 1"/>
          <p:cNvSpPr>
            <a:spLocks noGrp="1"/>
          </p:cNvSpPr>
          <p:nvPr>
            <p:ph type="title" hasCustomPrompt="1"/>
          </p:nvPr>
        </p:nvSpPr>
        <p:spPr>
          <a:xfrm>
            <a:off x="781534" y="1431558"/>
            <a:ext cx="6470650" cy="663449"/>
          </a:xfrm>
        </p:spPr>
        <p:txBody>
          <a:bodyPr anchor="t">
            <a:normAutofit/>
          </a:bodyPr>
          <a:lstStyle>
            <a:lvl1pPr algn="l">
              <a:lnSpc>
                <a:spcPct val="80000"/>
              </a:lnSpc>
              <a:defRPr sz="3600" b="0" i="0">
                <a:solidFill>
                  <a:schemeClr val="bg2"/>
                </a:solidFill>
                <a:latin typeface="FS Elliot Pro"/>
                <a:cs typeface="FS Elliot Pro"/>
              </a:defRPr>
            </a:lvl1pPr>
          </a:lstStyle>
          <a:p>
            <a:r>
              <a:rPr lang="en-US" dirty="0"/>
              <a:t>Slide title goes here</a:t>
            </a:r>
          </a:p>
        </p:txBody>
      </p:sp>
    </p:spTree>
    <p:extLst>
      <p:ext uri="{BB962C8B-B14F-4D97-AF65-F5344CB8AC3E}">
        <p14:creationId xmlns="" xmlns:p14="http://schemas.microsoft.com/office/powerpoint/2010/main" val="18115204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Ending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solidFill>
            <a:srgbClr val="0091DA"/>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p>
        </p:txBody>
      </p:sp>
      <p:sp>
        <p:nvSpPr>
          <p:cNvPr id="4" name="Rectangle 12"/>
          <p:cNvSpPr/>
          <p:nvPr userDrawn="1"/>
        </p:nvSpPr>
        <p:spPr>
          <a:xfrm>
            <a:off x="8543925" y="1947863"/>
            <a:ext cx="600075" cy="2938462"/>
          </a:xfrm>
          <a:custGeom>
            <a:avLst/>
            <a:gdLst/>
            <a:ahLst/>
            <a:cxnLst/>
            <a:rect l="l" t="t" r="r" b="b"/>
            <a:pathLst>
              <a:path w="600361" h="2938448">
                <a:moveTo>
                  <a:pt x="600361" y="0"/>
                </a:moveTo>
                <a:lnTo>
                  <a:pt x="600361" y="2938448"/>
                </a:lnTo>
                <a:lnTo>
                  <a:pt x="479829" y="2805829"/>
                </a:lnTo>
                <a:cubicBezTo>
                  <a:pt x="180070" y="2442605"/>
                  <a:pt x="0" y="1976943"/>
                  <a:pt x="0" y="1469224"/>
                </a:cubicBezTo>
                <a:cubicBezTo>
                  <a:pt x="0" y="961505"/>
                  <a:pt x="180070" y="495843"/>
                  <a:pt x="479829" y="132619"/>
                </a:cubicBezTo>
                <a:close/>
              </a:path>
            </a:pathLst>
          </a:custGeom>
          <a:solidFill>
            <a:srgbClr val="00C1D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solidFill>
                <a:srgbClr val="00C1D5"/>
              </a:solidFill>
            </a:endParaRPr>
          </a:p>
        </p:txBody>
      </p:sp>
      <p:sp>
        <p:nvSpPr>
          <p:cNvPr id="10" name="Title 1"/>
          <p:cNvSpPr>
            <a:spLocks noGrp="1"/>
          </p:cNvSpPr>
          <p:nvPr>
            <p:ph type="ctrTitle"/>
          </p:nvPr>
        </p:nvSpPr>
        <p:spPr>
          <a:xfrm>
            <a:off x="727108" y="2023713"/>
            <a:ext cx="5238266" cy="1865709"/>
          </a:xfrm>
        </p:spPr>
        <p:txBody>
          <a:bodyPr anchor="t">
            <a:noAutofit/>
          </a:bodyPr>
          <a:lstStyle>
            <a:lvl1pPr algn="l">
              <a:lnSpc>
                <a:spcPct val="80000"/>
              </a:lnSpc>
              <a:defRPr sz="5400" b="0" i="0" baseline="0">
                <a:solidFill>
                  <a:srgbClr val="FFFFFF"/>
                </a:solidFill>
                <a:latin typeface="FS Elliot Pro"/>
                <a:cs typeface="FS Elliot Pro"/>
              </a:defRPr>
            </a:lvl1pPr>
          </a:lstStyle>
          <a:p>
            <a:r>
              <a:rPr lang="en-US"/>
              <a:t>Click to edit Master title style</a:t>
            </a:r>
            <a:endParaRPr lang="en-US" dirty="0"/>
          </a:p>
        </p:txBody>
      </p:sp>
    </p:spTree>
    <p:extLst>
      <p:ext uri="{BB962C8B-B14F-4D97-AF65-F5344CB8AC3E}">
        <p14:creationId xmlns="" xmlns:p14="http://schemas.microsoft.com/office/powerpoint/2010/main" val="41899931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Rectangle 5"/>
          <p:cNvSpPr/>
          <p:nvPr userDrawn="1"/>
        </p:nvSpPr>
        <p:spPr>
          <a:xfrm>
            <a:off x="0" y="0"/>
            <a:ext cx="9144000" cy="6858000"/>
          </a:xfrm>
          <a:prstGeom prst="rect">
            <a:avLst/>
          </a:prstGeom>
          <a:solidFill>
            <a:srgbClr val="0091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prstClr val="white"/>
              </a:solidFill>
              <a:latin typeface="FS Elliot Pro"/>
            </a:endParaRPr>
          </a:p>
        </p:txBody>
      </p:sp>
      <p:sp>
        <p:nvSpPr>
          <p:cNvPr id="14" name="Title 1"/>
          <p:cNvSpPr>
            <a:spLocks noGrp="1"/>
          </p:cNvSpPr>
          <p:nvPr>
            <p:ph type="ctrTitle" hasCustomPrompt="1"/>
          </p:nvPr>
        </p:nvSpPr>
        <p:spPr>
          <a:xfrm>
            <a:off x="719053" y="1517184"/>
            <a:ext cx="5238266" cy="1416157"/>
          </a:xfrm>
        </p:spPr>
        <p:txBody>
          <a:bodyPr anchor="t">
            <a:noAutofit/>
          </a:bodyPr>
          <a:lstStyle>
            <a:lvl1pPr algn="l">
              <a:lnSpc>
                <a:spcPct val="80000"/>
              </a:lnSpc>
              <a:defRPr sz="5400" b="0" i="0">
                <a:solidFill>
                  <a:srgbClr val="FFFFFF"/>
                </a:solidFill>
                <a:latin typeface="FS Elliot Pro"/>
                <a:cs typeface="FS Elliot Pro"/>
              </a:defRPr>
            </a:lvl1pPr>
          </a:lstStyle>
          <a:p>
            <a:r>
              <a:rPr lang="en-US" dirty="0"/>
              <a:t>Title that is only two lines long</a:t>
            </a:r>
          </a:p>
        </p:txBody>
      </p:sp>
      <p:sp>
        <p:nvSpPr>
          <p:cNvPr id="15" name="Subtitle 2"/>
          <p:cNvSpPr>
            <a:spLocks noGrp="1"/>
          </p:cNvSpPr>
          <p:nvPr>
            <p:ph type="subTitle" idx="1" hasCustomPrompt="1"/>
          </p:nvPr>
        </p:nvSpPr>
        <p:spPr>
          <a:xfrm>
            <a:off x="783037" y="3992443"/>
            <a:ext cx="4158766" cy="452967"/>
          </a:xfrm>
          <a:prstGeom prst="rect">
            <a:avLst/>
          </a:prstGeom>
        </p:spPr>
        <p:txBody>
          <a:bodyPr>
            <a:normAutofit/>
          </a:bodyPr>
          <a:lstStyle>
            <a:lvl1pPr marL="0" indent="0" algn="l">
              <a:lnSpc>
                <a:spcPct val="80000"/>
              </a:lnSpc>
              <a:buNone/>
              <a:defRPr sz="2600" b="0" i="0">
                <a:solidFill>
                  <a:srgbClr val="FFFFFF"/>
                </a:solidFill>
                <a:latin typeface="FS Elliot Pro"/>
                <a:cs typeface="FS Elliot Pro"/>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Presenter’s name</a:t>
            </a:r>
          </a:p>
        </p:txBody>
      </p:sp>
      <p:sp>
        <p:nvSpPr>
          <p:cNvPr id="16" name="Text Placeholder 10"/>
          <p:cNvSpPr>
            <a:spLocks noGrp="1"/>
          </p:cNvSpPr>
          <p:nvPr>
            <p:ph type="body" sz="quarter" idx="10" hasCustomPrompt="1"/>
          </p:nvPr>
        </p:nvSpPr>
        <p:spPr>
          <a:xfrm>
            <a:off x="782553" y="4485244"/>
            <a:ext cx="4159250" cy="298832"/>
          </a:xfrm>
          <a:prstGeom prst="rect">
            <a:avLst/>
          </a:prstGeom>
        </p:spPr>
        <p:txBody>
          <a:bodyPr>
            <a:normAutofit/>
          </a:bodyPr>
          <a:lstStyle>
            <a:lvl1pPr marL="0" indent="0">
              <a:lnSpc>
                <a:spcPct val="50000"/>
              </a:lnSpc>
              <a:buNone/>
              <a:defRPr sz="1800" baseline="0">
                <a:solidFill>
                  <a:srgbClr val="FFFFFF"/>
                </a:solidFill>
              </a:defRPr>
            </a:lvl1pPr>
          </a:lstStyle>
          <a:p>
            <a:pPr lvl="0"/>
            <a:r>
              <a:rPr lang="en-US" dirty="0"/>
              <a:t>The presenter’s title goes on this line.</a:t>
            </a:r>
          </a:p>
        </p:txBody>
      </p:sp>
      <p:sp>
        <p:nvSpPr>
          <p:cNvPr id="17" name="Text Placeholder 8"/>
          <p:cNvSpPr>
            <a:spLocks noGrp="1"/>
          </p:cNvSpPr>
          <p:nvPr>
            <p:ph type="body" sz="quarter" idx="11" hasCustomPrompt="1"/>
          </p:nvPr>
        </p:nvSpPr>
        <p:spPr>
          <a:xfrm>
            <a:off x="763132" y="2933341"/>
            <a:ext cx="6869567" cy="711200"/>
          </a:xfrm>
        </p:spPr>
        <p:txBody>
          <a:bodyPr>
            <a:noAutofit/>
          </a:bodyPr>
          <a:lstStyle>
            <a:lvl1pPr marL="0" indent="0" algn="l">
              <a:buNone/>
              <a:defRPr sz="2600" b="0" i="0" baseline="0">
                <a:solidFill>
                  <a:srgbClr val="FFFFFF"/>
                </a:solidFill>
                <a:latin typeface="FS Elliot Pro"/>
                <a:cs typeface="FS Elliot Pro"/>
              </a:defRPr>
            </a:lvl1pPr>
            <a:lvl2pPr marL="457200" indent="0">
              <a:buNone/>
              <a:defRPr>
                <a:solidFill>
                  <a:srgbClr val="FFFFFF"/>
                </a:solidFill>
              </a:defRPr>
            </a:lvl2pPr>
            <a:lvl3pPr marL="914400" indent="0">
              <a:buNone/>
              <a:defRPr>
                <a:solidFill>
                  <a:srgbClr val="FFFFFF"/>
                </a:solidFill>
              </a:defRPr>
            </a:lvl3pPr>
            <a:lvl4pPr marL="1371600" indent="0">
              <a:buNone/>
              <a:defRPr>
                <a:solidFill>
                  <a:srgbClr val="FFFFFF"/>
                </a:solidFill>
              </a:defRPr>
            </a:lvl4pPr>
            <a:lvl5pPr marL="1828800" indent="0">
              <a:buNone/>
              <a:defRPr>
                <a:solidFill>
                  <a:srgbClr val="FFFFFF"/>
                </a:solidFill>
              </a:defRPr>
            </a:lvl5pPr>
          </a:lstStyle>
          <a:p>
            <a:pPr lvl="0"/>
            <a:r>
              <a:rPr lang="en-US" dirty="0"/>
              <a:t>Sub-title, should only be one line.</a:t>
            </a:r>
          </a:p>
        </p:txBody>
      </p:sp>
      <p:sp>
        <p:nvSpPr>
          <p:cNvPr id="13" name="Rectangle 12"/>
          <p:cNvSpPr/>
          <p:nvPr userDrawn="1"/>
        </p:nvSpPr>
        <p:spPr>
          <a:xfrm>
            <a:off x="8543640" y="1948233"/>
            <a:ext cx="600361" cy="2938448"/>
          </a:xfrm>
          <a:custGeom>
            <a:avLst/>
            <a:gdLst/>
            <a:ahLst/>
            <a:cxnLst/>
            <a:rect l="l" t="t" r="r" b="b"/>
            <a:pathLst>
              <a:path w="600361" h="2938448">
                <a:moveTo>
                  <a:pt x="600361" y="0"/>
                </a:moveTo>
                <a:lnTo>
                  <a:pt x="600361" y="2938448"/>
                </a:lnTo>
                <a:lnTo>
                  <a:pt x="479829" y="2805829"/>
                </a:lnTo>
                <a:cubicBezTo>
                  <a:pt x="180070" y="2442605"/>
                  <a:pt x="0" y="1976943"/>
                  <a:pt x="0" y="1469224"/>
                </a:cubicBezTo>
                <a:cubicBezTo>
                  <a:pt x="0" y="961505"/>
                  <a:pt x="180070" y="495843"/>
                  <a:pt x="479829" y="132619"/>
                </a:cubicBezTo>
                <a:close/>
              </a:path>
            </a:pathLst>
          </a:custGeom>
          <a:solidFill>
            <a:srgbClr val="00C1D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prstClr val="white"/>
              </a:solidFill>
              <a:latin typeface="FS Elliot Pro"/>
            </a:endParaRPr>
          </a:p>
        </p:txBody>
      </p:sp>
    </p:spTree>
    <p:extLst>
      <p:ext uri="{BB962C8B-B14F-4D97-AF65-F5344CB8AC3E}">
        <p14:creationId xmlns="" xmlns:p14="http://schemas.microsoft.com/office/powerpoint/2010/main" val="41977894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 Intro">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781534" y="3305043"/>
            <a:ext cx="7727466" cy="1856581"/>
          </a:xfrm>
          <a:prstGeom prst="rect">
            <a:avLst/>
          </a:prstGeom>
        </p:spPr>
        <p:txBody>
          <a:bodyPr>
            <a:normAutofit/>
          </a:bodyPr>
          <a:lstStyle>
            <a:lvl1pPr marL="192024" indent="-192024">
              <a:buClr>
                <a:schemeClr val="tx1"/>
              </a:buClr>
              <a:defRPr sz="2000" baseline="0">
                <a:solidFill>
                  <a:srgbClr val="4D4E53"/>
                </a:solidFill>
              </a:defRPr>
            </a:lvl1pPr>
          </a:lstStyle>
          <a:p>
            <a:pPr lvl="0"/>
            <a:r>
              <a:rPr lang="en-US" dirty="0"/>
              <a:t>These are bullet points. Try to use no more than 3 bullet points.</a:t>
            </a:r>
          </a:p>
          <a:p>
            <a:pPr lvl="0"/>
            <a:r>
              <a:rPr lang="en-US" dirty="0"/>
              <a:t>The bullets are always round and gray.</a:t>
            </a:r>
          </a:p>
          <a:p>
            <a:pPr lvl="0"/>
            <a:r>
              <a:rPr lang="en-US" dirty="0"/>
              <a:t>The text is always gray, FS Elliot font.</a:t>
            </a:r>
          </a:p>
        </p:txBody>
      </p:sp>
      <p:sp>
        <p:nvSpPr>
          <p:cNvPr id="9" name="Text Placeholder 12"/>
          <p:cNvSpPr>
            <a:spLocks noGrp="1"/>
          </p:cNvSpPr>
          <p:nvPr>
            <p:ph type="body" sz="quarter" idx="11" hasCustomPrompt="1"/>
          </p:nvPr>
        </p:nvSpPr>
        <p:spPr>
          <a:xfrm>
            <a:off x="781534" y="645917"/>
            <a:ext cx="4120666" cy="530673"/>
          </a:xfrm>
          <a:prstGeom prst="rect">
            <a:avLst/>
          </a:prstGeom>
        </p:spPr>
        <p:txBody>
          <a:bodyPr>
            <a:normAutofit/>
          </a:bodyPr>
          <a:lstStyle>
            <a:lvl1pPr marL="0" indent="0">
              <a:buNone/>
              <a:defRPr sz="1800" baseline="0">
                <a:solidFill>
                  <a:schemeClr val="accent5"/>
                </a:solidFill>
              </a:defRPr>
            </a:lvl1pPr>
          </a:lstStyle>
          <a:p>
            <a:pPr lvl="0"/>
            <a:r>
              <a:rPr lang="en-US" dirty="0"/>
              <a:t>Section name goes here</a:t>
            </a:r>
          </a:p>
        </p:txBody>
      </p:sp>
      <p:sp>
        <p:nvSpPr>
          <p:cNvPr id="11" name="Title 1"/>
          <p:cNvSpPr>
            <a:spLocks noGrp="1"/>
          </p:cNvSpPr>
          <p:nvPr>
            <p:ph type="title" hasCustomPrompt="1"/>
          </p:nvPr>
        </p:nvSpPr>
        <p:spPr>
          <a:xfrm>
            <a:off x="781534" y="1431558"/>
            <a:ext cx="6470650" cy="663449"/>
          </a:xfrm>
        </p:spPr>
        <p:txBody>
          <a:bodyPr anchor="t">
            <a:normAutofit/>
          </a:bodyPr>
          <a:lstStyle>
            <a:lvl1pPr algn="l">
              <a:lnSpc>
                <a:spcPct val="80000"/>
              </a:lnSpc>
              <a:defRPr sz="3600" b="0" i="0">
                <a:solidFill>
                  <a:schemeClr val="bg2"/>
                </a:solidFill>
                <a:latin typeface="FS Elliot Pro"/>
                <a:cs typeface="FS Elliot Pro"/>
              </a:defRPr>
            </a:lvl1pPr>
          </a:lstStyle>
          <a:p>
            <a:r>
              <a:rPr lang="en-US" dirty="0"/>
              <a:t>Slide title goes here</a:t>
            </a:r>
          </a:p>
        </p:txBody>
      </p:sp>
      <p:sp>
        <p:nvSpPr>
          <p:cNvPr id="5" name="Text Placeholder 4"/>
          <p:cNvSpPr>
            <a:spLocks noGrp="1"/>
          </p:cNvSpPr>
          <p:nvPr>
            <p:ph type="body" sz="quarter" idx="12"/>
          </p:nvPr>
        </p:nvSpPr>
        <p:spPr>
          <a:xfrm>
            <a:off x="781050" y="2075147"/>
            <a:ext cx="7423150" cy="1026584"/>
          </a:xfrm>
        </p:spPr>
        <p:txBody>
          <a:bodyPr>
            <a:noAutofit/>
          </a:bodyPr>
          <a:lstStyle>
            <a:lvl1pPr marL="0" indent="0">
              <a:buNone/>
              <a:defRPr sz="2000">
                <a:solidFill>
                  <a:srgbClr val="13294B"/>
                </a:solidFill>
              </a:defRPr>
            </a:lvl1pPr>
          </a:lstStyle>
          <a:p>
            <a:pPr lvl="0"/>
            <a:r>
              <a:rPr lang="en-US" dirty="0"/>
              <a:t>Text can go here, if you need it. Definitions, body copy, that sort of thing. Text can go here, if you need it. Definitions, body copy, that sort of thing. It’s always Midnight Blue</a:t>
            </a:r>
          </a:p>
        </p:txBody>
      </p:sp>
      <p:sp>
        <p:nvSpPr>
          <p:cNvPr id="10" name="Footer Placeholder 4"/>
          <p:cNvSpPr>
            <a:spLocks noGrp="1"/>
          </p:cNvSpPr>
          <p:nvPr>
            <p:ph type="ftr" sz="quarter" idx="3"/>
          </p:nvPr>
        </p:nvSpPr>
        <p:spPr>
          <a:xfrm>
            <a:off x="781534" y="6465767"/>
            <a:ext cx="2895600" cy="273844"/>
          </a:xfrm>
          <a:prstGeom prst="rect">
            <a:avLst/>
          </a:prstGeom>
        </p:spPr>
        <p:txBody>
          <a:bodyPr vert="horz" lIns="91440" tIns="45720" rIns="91440" bIns="45720" rtlCol="0" anchor="ctr"/>
          <a:lstStyle>
            <a:lvl1pPr algn="l">
              <a:defRPr sz="1100">
                <a:solidFill>
                  <a:srgbClr val="4D4E53"/>
                </a:solidFill>
                <a:latin typeface="FS Elliot Pro"/>
                <a:cs typeface="FS Elliot Pro"/>
              </a:defRPr>
            </a:lvl1pPr>
          </a:lstStyle>
          <a:p>
            <a:pPr defTabSz="457200"/>
            <a:r>
              <a:rPr lang="en-US" dirty="0"/>
              <a:t>For financial professional use only.</a:t>
            </a:r>
          </a:p>
        </p:txBody>
      </p:sp>
      <p:sp>
        <p:nvSpPr>
          <p:cNvPr id="12" name="Slide Number Placeholder 5"/>
          <p:cNvSpPr>
            <a:spLocks noGrp="1"/>
          </p:cNvSpPr>
          <p:nvPr>
            <p:ph type="sldNum" sz="quarter" idx="4"/>
          </p:nvPr>
        </p:nvSpPr>
        <p:spPr>
          <a:xfrm>
            <a:off x="152400" y="6465767"/>
            <a:ext cx="381000" cy="273844"/>
          </a:xfrm>
          <a:prstGeom prst="rect">
            <a:avLst/>
          </a:prstGeom>
        </p:spPr>
        <p:txBody>
          <a:bodyPr vert="horz" lIns="91440" tIns="45720" rIns="91440" bIns="45720" rtlCol="0" anchor="ctr"/>
          <a:lstStyle>
            <a:lvl1pPr algn="l">
              <a:defRPr sz="1100">
                <a:solidFill>
                  <a:srgbClr val="4D4E53"/>
                </a:solidFill>
                <a:latin typeface="FS Elliot Pro"/>
                <a:cs typeface="FS Elliot Pro"/>
              </a:defRPr>
            </a:lvl1pPr>
          </a:lstStyle>
          <a:p>
            <a:pPr defTabSz="457200"/>
            <a:fld id="{61445BA3-2CB5-7C4E-ABD2-87FA1F6BEAE1}" type="slidenum">
              <a:rPr lang="en-US" smtClean="0"/>
              <a:pPr defTabSz="457200"/>
              <a:t>‹#›</a:t>
            </a:fld>
            <a:endParaRPr lang="en-US" dirty="0"/>
          </a:p>
        </p:txBody>
      </p:sp>
    </p:spTree>
    <p:extLst>
      <p:ext uri="{BB962C8B-B14F-4D97-AF65-F5344CB8AC3E}">
        <p14:creationId xmlns="" xmlns:p14="http://schemas.microsoft.com/office/powerpoint/2010/main" val="26476364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781534" y="2029302"/>
            <a:ext cx="7702066" cy="2508831"/>
          </a:xfrm>
          <a:prstGeom prst="rect">
            <a:avLst/>
          </a:prstGeom>
        </p:spPr>
        <p:txBody>
          <a:bodyPr>
            <a:normAutofit/>
          </a:bodyPr>
          <a:lstStyle>
            <a:lvl1pPr marL="192024" indent="-192024">
              <a:buClr>
                <a:schemeClr val="tx1"/>
              </a:buClr>
              <a:defRPr sz="2000" baseline="0">
                <a:solidFill>
                  <a:srgbClr val="4D4E53"/>
                </a:solidFill>
              </a:defRPr>
            </a:lvl1pPr>
          </a:lstStyle>
          <a:p>
            <a:pPr lvl="0"/>
            <a:r>
              <a:rPr lang="en-US" dirty="0"/>
              <a:t>These are bullet points. Try to use no more than 5 bullet points.</a:t>
            </a:r>
          </a:p>
          <a:p>
            <a:pPr lvl="0"/>
            <a:r>
              <a:rPr lang="en-US" dirty="0"/>
              <a:t>The bullets are always round.</a:t>
            </a:r>
          </a:p>
          <a:p>
            <a:pPr lvl="0"/>
            <a:r>
              <a:rPr lang="en-US" dirty="0"/>
              <a:t>The text is always grey, FS Elliot Pro font.</a:t>
            </a:r>
          </a:p>
          <a:p>
            <a:pPr lvl="0"/>
            <a:r>
              <a:rPr lang="en-US" dirty="0"/>
              <a:t>The bullets are always round.</a:t>
            </a:r>
          </a:p>
          <a:p>
            <a:pPr lvl="0"/>
            <a:r>
              <a:rPr lang="en-US" dirty="0"/>
              <a:t>The text is always gray, FS Elliot Pro font.</a:t>
            </a:r>
          </a:p>
          <a:p>
            <a:pPr lvl="0"/>
            <a:endParaRPr lang="en-US" dirty="0"/>
          </a:p>
        </p:txBody>
      </p:sp>
      <p:sp>
        <p:nvSpPr>
          <p:cNvPr id="9" name="Text Placeholder 12"/>
          <p:cNvSpPr>
            <a:spLocks noGrp="1"/>
          </p:cNvSpPr>
          <p:nvPr>
            <p:ph type="body" sz="quarter" idx="11" hasCustomPrompt="1"/>
          </p:nvPr>
        </p:nvSpPr>
        <p:spPr>
          <a:xfrm>
            <a:off x="781534" y="645917"/>
            <a:ext cx="4120666" cy="530673"/>
          </a:xfrm>
          <a:prstGeom prst="rect">
            <a:avLst/>
          </a:prstGeom>
        </p:spPr>
        <p:txBody>
          <a:bodyPr>
            <a:normAutofit/>
          </a:bodyPr>
          <a:lstStyle>
            <a:lvl1pPr marL="0" indent="0">
              <a:buNone/>
              <a:defRPr sz="1800" baseline="0">
                <a:solidFill>
                  <a:srgbClr val="13294B"/>
                </a:solidFill>
              </a:defRPr>
            </a:lvl1pPr>
          </a:lstStyle>
          <a:p>
            <a:pPr lvl="0"/>
            <a:r>
              <a:rPr lang="en-US" dirty="0"/>
              <a:t>Section name goes here</a:t>
            </a:r>
          </a:p>
        </p:txBody>
      </p:sp>
      <p:sp>
        <p:nvSpPr>
          <p:cNvPr id="6" name="Footer Placeholder 4"/>
          <p:cNvSpPr>
            <a:spLocks noGrp="1"/>
          </p:cNvSpPr>
          <p:nvPr>
            <p:ph type="ftr" sz="quarter" idx="3"/>
          </p:nvPr>
        </p:nvSpPr>
        <p:spPr>
          <a:xfrm>
            <a:off x="781534" y="6465767"/>
            <a:ext cx="2895600" cy="273844"/>
          </a:xfrm>
          <a:prstGeom prst="rect">
            <a:avLst/>
          </a:prstGeom>
        </p:spPr>
        <p:txBody>
          <a:bodyPr vert="horz" lIns="91440" tIns="45720" rIns="91440" bIns="45720" rtlCol="0" anchor="ctr"/>
          <a:lstStyle>
            <a:lvl1pPr algn="l">
              <a:defRPr sz="1100">
                <a:solidFill>
                  <a:srgbClr val="4D4E53"/>
                </a:solidFill>
                <a:latin typeface="FS Elliot Pro"/>
                <a:cs typeface="FS Elliot Pro"/>
              </a:defRPr>
            </a:lvl1pPr>
          </a:lstStyle>
          <a:p>
            <a:pPr defTabSz="457200"/>
            <a:r>
              <a:rPr lang="en-US" dirty="0"/>
              <a:t>For financial professional use only.</a:t>
            </a:r>
          </a:p>
        </p:txBody>
      </p:sp>
      <p:sp>
        <p:nvSpPr>
          <p:cNvPr id="10" name="Slide Number Placeholder 5"/>
          <p:cNvSpPr>
            <a:spLocks noGrp="1"/>
          </p:cNvSpPr>
          <p:nvPr>
            <p:ph type="sldNum" sz="quarter" idx="4"/>
          </p:nvPr>
        </p:nvSpPr>
        <p:spPr>
          <a:xfrm>
            <a:off x="152400" y="6465767"/>
            <a:ext cx="381000" cy="273844"/>
          </a:xfrm>
          <a:prstGeom prst="rect">
            <a:avLst/>
          </a:prstGeom>
        </p:spPr>
        <p:txBody>
          <a:bodyPr vert="horz" lIns="91440" tIns="45720" rIns="91440" bIns="45720" rtlCol="0" anchor="ctr"/>
          <a:lstStyle>
            <a:lvl1pPr algn="l">
              <a:defRPr sz="1100">
                <a:solidFill>
                  <a:srgbClr val="4D4E53"/>
                </a:solidFill>
                <a:latin typeface="FS Elliot Pro"/>
                <a:cs typeface="FS Elliot Pro"/>
              </a:defRPr>
            </a:lvl1pPr>
          </a:lstStyle>
          <a:p>
            <a:pPr defTabSz="457200"/>
            <a:fld id="{61445BA3-2CB5-7C4E-ABD2-87FA1F6BEAE1}" type="slidenum">
              <a:rPr lang="en-US" smtClean="0"/>
              <a:pPr defTabSz="457200"/>
              <a:t>‹#›</a:t>
            </a:fld>
            <a:endParaRPr lang="en-US" dirty="0"/>
          </a:p>
        </p:txBody>
      </p:sp>
      <p:sp>
        <p:nvSpPr>
          <p:cNvPr id="11" name="Title 1"/>
          <p:cNvSpPr>
            <a:spLocks noGrp="1"/>
          </p:cNvSpPr>
          <p:nvPr>
            <p:ph type="title" hasCustomPrompt="1"/>
          </p:nvPr>
        </p:nvSpPr>
        <p:spPr>
          <a:xfrm>
            <a:off x="781534" y="1431558"/>
            <a:ext cx="6470650" cy="663449"/>
          </a:xfrm>
        </p:spPr>
        <p:txBody>
          <a:bodyPr anchor="t">
            <a:normAutofit/>
          </a:bodyPr>
          <a:lstStyle>
            <a:lvl1pPr algn="l">
              <a:lnSpc>
                <a:spcPct val="80000"/>
              </a:lnSpc>
              <a:defRPr sz="3600" b="0" i="0">
                <a:solidFill>
                  <a:schemeClr val="bg2"/>
                </a:solidFill>
                <a:latin typeface="FS Elliot Pro"/>
                <a:cs typeface="FS Elliot Pro"/>
              </a:defRPr>
            </a:lvl1pPr>
          </a:lstStyle>
          <a:p>
            <a:r>
              <a:rPr lang="en-US" dirty="0"/>
              <a:t>Slide title goes here</a:t>
            </a:r>
          </a:p>
        </p:txBody>
      </p:sp>
    </p:spTree>
    <p:extLst>
      <p:ext uri="{BB962C8B-B14F-4D97-AF65-F5344CB8AC3E}">
        <p14:creationId xmlns="" xmlns:p14="http://schemas.microsoft.com/office/powerpoint/2010/main" val="21933412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Two Columns">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781535" y="2545782"/>
            <a:ext cx="3474339" cy="2767957"/>
          </a:xfrm>
          <a:prstGeom prst="rect">
            <a:avLst/>
          </a:prstGeom>
        </p:spPr>
        <p:txBody>
          <a:bodyPr>
            <a:normAutofit/>
          </a:bodyPr>
          <a:lstStyle>
            <a:lvl1pPr marL="0" indent="0">
              <a:buClr>
                <a:srgbClr val="EA5424"/>
              </a:buClr>
              <a:buNone/>
              <a:defRPr sz="2000" baseline="0">
                <a:solidFill>
                  <a:srgbClr val="4D4E53"/>
                </a:solidFill>
              </a:defRPr>
            </a:lvl1pPr>
          </a:lstStyle>
          <a:p>
            <a:pPr lvl="0"/>
            <a:r>
              <a:rPr lang="en-US" dirty="0"/>
              <a:t>This area is for paragraph content. It could be used as a way to display two different thoughts. This area is for paragraph content. It could be used as an intro for the bullets.</a:t>
            </a:r>
          </a:p>
        </p:txBody>
      </p:sp>
      <p:sp>
        <p:nvSpPr>
          <p:cNvPr id="9" name="Content Placeholder 2"/>
          <p:cNvSpPr>
            <a:spLocks noGrp="1"/>
          </p:cNvSpPr>
          <p:nvPr>
            <p:ph idx="12" hasCustomPrompt="1"/>
          </p:nvPr>
        </p:nvSpPr>
        <p:spPr>
          <a:xfrm>
            <a:off x="4721885" y="2545782"/>
            <a:ext cx="3474339" cy="2767957"/>
          </a:xfrm>
          <a:prstGeom prst="rect">
            <a:avLst/>
          </a:prstGeom>
        </p:spPr>
        <p:txBody>
          <a:bodyPr>
            <a:normAutofit/>
          </a:bodyPr>
          <a:lstStyle>
            <a:lvl1pPr marL="0" indent="0">
              <a:buClr>
                <a:srgbClr val="EA5424"/>
              </a:buClr>
              <a:buNone/>
              <a:defRPr sz="2000" baseline="0">
                <a:solidFill>
                  <a:srgbClr val="4D4E53"/>
                </a:solidFill>
              </a:defRPr>
            </a:lvl1pPr>
          </a:lstStyle>
          <a:p>
            <a:pPr lvl="0"/>
            <a:r>
              <a:rPr lang="en-US" dirty="0"/>
              <a:t>This area is for paragraph content. It could be used as a way to display two different thoughts. This area is for paragraph content. It could be used as an intro for the bullets.</a:t>
            </a:r>
          </a:p>
        </p:txBody>
      </p:sp>
      <p:sp>
        <p:nvSpPr>
          <p:cNvPr id="5" name="Text Placeholder 4"/>
          <p:cNvSpPr>
            <a:spLocks noGrp="1"/>
          </p:cNvSpPr>
          <p:nvPr>
            <p:ph type="body" sz="quarter" idx="13" hasCustomPrompt="1"/>
          </p:nvPr>
        </p:nvSpPr>
        <p:spPr>
          <a:xfrm>
            <a:off x="781050" y="2136355"/>
            <a:ext cx="3475038" cy="400024"/>
          </a:xfrm>
        </p:spPr>
        <p:txBody>
          <a:bodyPr>
            <a:noAutofit/>
          </a:bodyPr>
          <a:lstStyle>
            <a:lvl1pPr marL="0" indent="0">
              <a:lnSpc>
                <a:spcPct val="80000"/>
              </a:lnSpc>
              <a:buNone/>
              <a:defRPr sz="2600" b="1" i="0">
                <a:solidFill>
                  <a:srgbClr val="0091DA"/>
                </a:solidFill>
                <a:latin typeface="FS Elliot Pro"/>
                <a:cs typeface="FS Elliot Pro"/>
              </a:defRPr>
            </a:lvl1pPr>
          </a:lstStyle>
          <a:p>
            <a:pPr lvl="0"/>
            <a:r>
              <a:rPr lang="en-US" dirty="0"/>
              <a:t>Title here</a:t>
            </a:r>
          </a:p>
        </p:txBody>
      </p:sp>
      <p:sp>
        <p:nvSpPr>
          <p:cNvPr id="10" name="Text Placeholder 4"/>
          <p:cNvSpPr>
            <a:spLocks noGrp="1"/>
          </p:cNvSpPr>
          <p:nvPr>
            <p:ph type="body" sz="quarter" idx="14" hasCustomPrompt="1"/>
          </p:nvPr>
        </p:nvSpPr>
        <p:spPr>
          <a:xfrm>
            <a:off x="4721884" y="2136355"/>
            <a:ext cx="3475038" cy="400024"/>
          </a:xfrm>
        </p:spPr>
        <p:txBody>
          <a:bodyPr>
            <a:noAutofit/>
          </a:bodyPr>
          <a:lstStyle>
            <a:lvl1pPr marL="0" indent="0">
              <a:lnSpc>
                <a:spcPct val="80000"/>
              </a:lnSpc>
              <a:buNone/>
              <a:defRPr sz="2600" b="1" i="0">
                <a:solidFill>
                  <a:srgbClr val="0091DA"/>
                </a:solidFill>
                <a:latin typeface="FS Elliot Pro"/>
                <a:cs typeface="FS Elliot Pro"/>
              </a:defRPr>
            </a:lvl1pPr>
          </a:lstStyle>
          <a:p>
            <a:pPr lvl="0"/>
            <a:r>
              <a:rPr lang="en-US" dirty="0"/>
              <a:t>Title here</a:t>
            </a:r>
          </a:p>
        </p:txBody>
      </p:sp>
      <p:sp>
        <p:nvSpPr>
          <p:cNvPr id="13" name="Text Placeholder 12"/>
          <p:cNvSpPr>
            <a:spLocks noGrp="1"/>
          </p:cNvSpPr>
          <p:nvPr>
            <p:ph type="body" sz="quarter" idx="11" hasCustomPrompt="1"/>
          </p:nvPr>
        </p:nvSpPr>
        <p:spPr>
          <a:xfrm>
            <a:off x="781534" y="645917"/>
            <a:ext cx="4120666" cy="530673"/>
          </a:xfrm>
          <a:prstGeom prst="rect">
            <a:avLst/>
          </a:prstGeom>
        </p:spPr>
        <p:txBody>
          <a:bodyPr>
            <a:normAutofit/>
          </a:bodyPr>
          <a:lstStyle>
            <a:lvl1pPr marL="0" indent="0">
              <a:buNone/>
              <a:defRPr sz="1800" baseline="0">
                <a:solidFill>
                  <a:schemeClr val="accent5"/>
                </a:solidFill>
              </a:defRPr>
            </a:lvl1pPr>
          </a:lstStyle>
          <a:p>
            <a:pPr lvl="0"/>
            <a:r>
              <a:rPr lang="en-US" dirty="0"/>
              <a:t>Section name goes here</a:t>
            </a:r>
          </a:p>
        </p:txBody>
      </p:sp>
      <p:sp>
        <p:nvSpPr>
          <p:cNvPr id="12" name="Footer Placeholder 4"/>
          <p:cNvSpPr>
            <a:spLocks noGrp="1"/>
          </p:cNvSpPr>
          <p:nvPr>
            <p:ph type="ftr" sz="quarter" idx="3"/>
          </p:nvPr>
        </p:nvSpPr>
        <p:spPr>
          <a:xfrm>
            <a:off x="781534" y="6465767"/>
            <a:ext cx="2895600" cy="273844"/>
          </a:xfrm>
          <a:prstGeom prst="rect">
            <a:avLst/>
          </a:prstGeom>
        </p:spPr>
        <p:txBody>
          <a:bodyPr vert="horz" lIns="91440" tIns="45720" rIns="91440" bIns="45720" rtlCol="0" anchor="ctr"/>
          <a:lstStyle>
            <a:lvl1pPr algn="l">
              <a:defRPr sz="1100">
                <a:solidFill>
                  <a:srgbClr val="4D4E53"/>
                </a:solidFill>
                <a:latin typeface="FS Elliot Pro"/>
                <a:cs typeface="FS Elliot Pro"/>
              </a:defRPr>
            </a:lvl1pPr>
          </a:lstStyle>
          <a:p>
            <a:pPr defTabSz="457200"/>
            <a:r>
              <a:rPr lang="en-US" dirty="0"/>
              <a:t>For financial professional use only.</a:t>
            </a:r>
          </a:p>
        </p:txBody>
      </p:sp>
      <p:sp>
        <p:nvSpPr>
          <p:cNvPr id="15" name="Slide Number Placeholder 5"/>
          <p:cNvSpPr>
            <a:spLocks noGrp="1"/>
          </p:cNvSpPr>
          <p:nvPr>
            <p:ph type="sldNum" sz="quarter" idx="4"/>
          </p:nvPr>
        </p:nvSpPr>
        <p:spPr>
          <a:xfrm>
            <a:off x="152400" y="6465767"/>
            <a:ext cx="381000" cy="273844"/>
          </a:xfrm>
          <a:prstGeom prst="rect">
            <a:avLst/>
          </a:prstGeom>
        </p:spPr>
        <p:txBody>
          <a:bodyPr vert="horz" lIns="91440" tIns="45720" rIns="91440" bIns="45720" rtlCol="0" anchor="ctr"/>
          <a:lstStyle>
            <a:lvl1pPr algn="l">
              <a:defRPr sz="1100">
                <a:solidFill>
                  <a:srgbClr val="4D4E53"/>
                </a:solidFill>
                <a:latin typeface="FS Elliot Pro"/>
                <a:cs typeface="FS Elliot Pro"/>
              </a:defRPr>
            </a:lvl1pPr>
          </a:lstStyle>
          <a:p>
            <a:pPr defTabSz="457200"/>
            <a:fld id="{61445BA3-2CB5-7C4E-ABD2-87FA1F6BEAE1}" type="slidenum">
              <a:rPr lang="en-US" smtClean="0"/>
              <a:pPr defTabSz="457200"/>
              <a:t>‹#›</a:t>
            </a:fld>
            <a:endParaRPr lang="en-US" dirty="0"/>
          </a:p>
        </p:txBody>
      </p:sp>
      <p:sp>
        <p:nvSpPr>
          <p:cNvPr id="16" name="Title 1"/>
          <p:cNvSpPr>
            <a:spLocks noGrp="1"/>
          </p:cNvSpPr>
          <p:nvPr>
            <p:ph type="title" hasCustomPrompt="1"/>
          </p:nvPr>
        </p:nvSpPr>
        <p:spPr>
          <a:xfrm>
            <a:off x="781534" y="1431558"/>
            <a:ext cx="6470650" cy="663449"/>
          </a:xfrm>
        </p:spPr>
        <p:txBody>
          <a:bodyPr anchor="t">
            <a:normAutofit/>
          </a:bodyPr>
          <a:lstStyle>
            <a:lvl1pPr algn="l">
              <a:lnSpc>
                <a:spcPct val="80000"/>
              </a:lnSpc>
              <a:defRPr sz="3400" b="0" i="0">
                <a:solidFill>
                  <a:schemeClr val="bg2"/>
                </a:solidFill>
                <a:latin typeface="FS Elliot Pro"/>
                <a:cs typeface="FS Elliot Pro"/>
              </a:defRPr>
            </a:lvl1pPr>
          </a:lstStyle>
          <a:p>
            <a:r>
              <a:rPr lang="en-US" dirty="0"/>
              <a:t>Slide title goes here</a:t>
            </a:r>
          </a:p>
        </p:txBody>
      </p:sp>
    </p:spTree>
    <p:extLst>
      <p:ext uri="{BB962C8B-B14F-4D97-AF65-F5344CB8AC3E}">
        <p14:creationId xmlns="" xmlns:p14="http://schemas.microsoft.com/office/powerpoint/2010/main" val="2346569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EEBC764-1DBF-4C5D-B88D-61E5AB9BBA06}" type="datetimeFigureOut">
              <a:rPr lang="en-US" smtClean="0"/>
              <a:pPr/>
              <a:t>9/20/2018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C4B468-51F1-414F-AA6F-05215631DCA3}" type="slidenum">
              <a:rPr lang="en-US" smtClean="0"/>
              <a:pPr/>
              <a:t>‹#›</a:t>
            </a:fld>
            <a:endParaRPr lang="en-US"/>
          </a:p>
        </p:txBody>
      </p:sp>
    </p:spTree>
    <p:extLst>
      <p:ext uri="{BB962C8B-B14F-4D97-AF65-F5344CB8AC3E}">
        <p14:creationId xmlns="" xmlns:p14="http://schemas.microsoft.com/office/powerpoint/2010/main" val="9534233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781534" y="6465767"/>
            <a:ext cx="2895600" cy="273844"/>
          </a:xfrm>
          <a:prstGeom prst="rect">
            <a:avLst/>
          </a:prstGeom>
        </p:spPr>
        <p:txBody>
          <a:bodyPr vert="horz" lIns="91440" tIns="45720" rIns="91440" bIns="45720" rtlCol="0" anchor="ctr"/>
          <a:lstStyle>
            <a:lvl1pPr algn="l">
              <a:defRPr sz="1100">
                <a:solidFill>
                  <a:srgbClr val="4D4E53"/>
                </a:solidFill>
                <a:latin typeface="FS Elliot Pro"/>
                <a:cs typeface="FS Elliot Pro"/>
              </a:defRPr>
            </a:lvl1pPr>
          </a:lstStyle>
          <a:p>
            <a:pPr defTabSz="457200"/>
            <a:r>
              <a:rPr lang="en-US" dirty="0"/>
              <a:t>For financial professional use only.</a:t>
            </a:r>
          </a:p>
        </p:txBody>
      </p:sp>
      <p:sp>
        <p:nvSpPr>
          <p:cNvPr id="6" name="Slide Number Placeholder 5"/>
          <p:cNvSpPr>
            <a:spLocks noGrp="1"/>
          </p:cNvSpPr>
          <p:nvPr>
            <p:ph type="sldNum" sz="quarter" idx="4"/>
          </p:nvPr>
        </p:nvSpPr>
        <p:spPr>
          <a:xfrm>
            <a:off x="152400" y="6465767"/>
            <a:ext cx="381000" cy="273844"/>
          </a:xfrm>
          <a:prstGeom prst="rect">
            <a:avLst/>
          </a:prstGeom>
        </p:spPr>
        <p:txBody>
          <a:bodyPr vert="horz" lIns="91440" tIns="45720" rIns="91440" bIns="45720" rtlCol="0" anchor="ctr"/>
          <a:lstStyle>
            <a:lvl1pPr algn="l">
              <a:defRPr sz="1100">
                <a:solidFill>
                  <a:srgbClr val="4D4E53"/>
                </a:solidFill>
                <a:latin typeface="FS Elliot Pro"/>
                <a:cs typeface="FS Elliot Pro"/>
              </a:defRPr>
            </a:lvl1pPr>
          </a:lstStyle>
          <a:p>
            <a:pPr defTabSz="457200"/>
            <a:fld id="{61445BA3-2CB5-7C4E-ABD2-87FA1F6BEAE1}" type="slidenum">
              <a:rPr lang="en-US" smtClean="0"/>
              <a:pPr defTabSz="457200"/>
              <a:t>‹#›</a:t>
            </a:fld>
            <a:endParaRPr lang="en-US" dirty="0"/>
          </a:p>
        </p:txBody>
      </p:sp>
      <p:sp>
        <p:nvSpPr>
          <p:cNvPr id="8" name="Title 1"/>
          <p:cNvSpPr>
            <a:spLocks noGrp="1"/>
          </p:cNvSpPr>
          <p:nvPr>
            <p:ph type="title" hasCustomPrompt="1"/>
          </p:nvPr>
        </p:nvSpPr>
        <p:spPr>
          <a:xfrm>
            <a:off x="781534" y="1431558"/>
            <a:ext cx="6470650" cy="663449"/>
          </a:xfrm>
        </p:spPr>
        <p:txBody>
          <a:bodyPr anchor="t">
            <a:normAutofit/>
          </a:bodyPr>
          <a:lstStyle>
            <a:lvl1pPr algn="l">
              <a:lnSpc>
                <a:spcPct val="80000"/>
              </a:lnSpc>
              <a:defRPr sz="3400" b="0" i="0">
                <a:solidFill>
                  <a:schemeClr val="bg2"/>
                </a:solidFill>
                <a:latin typeface="FS Elliot Pro"/>
                <a:cs typeface="FS Elliot Pro"/>
              </a:defRPr>
            </a:lvl1pPr>
          </a:lstStyle>
          <a:p>
            <a:r>
              <a:rPr lang="en-US" dirty="0"/>
              <a:t>Slide title goes here</a:t>
            </a:r>
          </a:p>
        </p:txBody>
      </p:sp>
    </p:spTree>
    <p:extLst>
      <p:ext uri="{BB962C8B-B14F-4D97-AF65-F5344CB8AC3E}">
        <p14:creationId xmlns="" xmlns:p14="http://schemas.microsoft.com/office/powerpoint/2010/main" val="31218972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tatement Slide Whit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781534" y="1539179"/>
            <a:ext cx="7003566" cy="3985837"/>
          </a:xfrm>
          <a:prstGeom prst="rect">
            <a:avLst/>
          </a:prstGeom>
        </p:spPr>
        <p:txBody>
          <a:bodyPr>
            <a:normAutofit/>
          </a:bodyPr>
          <a:lstStyle>
            <a:lvl1pPr marL="0" indent="0">
              <a:buClr>
                <a:srgbClr val="EA5424"/>
              </a:buClr>
              <a:buNone/>
              <a:defRPr sz="2600" b="0" baseline="0">
                <a:solidFill>
                  <a:srgbClr val="0091DA"/>
                </a:solidFill>
              </a:defRPr>
            </a:lvl1pPr>
          </a:lstStyle>
          <a:p>
            <a:pPr lvl="0"/>
            <a:r>
              <a:rPr lang="en-US" dirty="0"/>
              <a:t>When you have a statement you need to make, you can use this blue for paragraph content. Use this master slide sparingly. No one likes to read a lot of content on a slide.</a:t>
            </a:r>
          </a:p>
          <a:p>
            <a:pPr lvl="0"/>
            <a:endParaRPr lang="en-US" dirty="0"/>
          </a:p>
          <a:p>
            <a:pPr lvl="0"/>
            <a:r>
              <a:rPr lang="en-US" dirty="0"/>
              <a:t>This should be used only when you really need people to see the statement. Examples of when to use this is for quotes, short statements, and mottos.</a:t>
            </a:r>
          </a:p>
        </p:txBody>
      </p:sp>
      <p:sp>
        <p:nvSpPr>
          <p:cNvPr id="5" name="Text Placeholder 12"/>
          <p:cNvSpPr>
            <a:spLocks noGrp="1"/>
          </p:cNvSpPr>
          <p:nvPr>
            <p:ph type="body" sz="quarter" idx="11" hasCustomPrompt="1"/>
          </p:nvPr>
        </p:nvSpPr>
        <p:spPr>
          <a:xfrm>
            <a:off x="781534" y="645917"/>
            <a:ext cx="4120666" cy="530673"/>
          </a:xfrm>
          <a:prstGeom prst="rect">
            <a:avLst/>
          </a:prstGeom>
        </p:spPr>
        <p:txBody>
          <a:bodyPr>
            <a:normAutofit/>
          </a:bodyPr>
          <a:lstStyle>
            <a:lvl1pPr marL="0" indent="0">
              <a:buNone/>
              <a:defRPr sz="1800" baseline="0">
                <a:solidFill>
                  <a:schemeClr val="accent5"/>
                </a:solidFill>
              </a:defRPr>
            </a:lvl1pPr>
          </a:lstStyle>
          <a:p>
            <a:pPr lvl="0"/>
            <a:r>
              <a:rPr lang="en-US" dirty="0"/>
              <a:t>Section name goes here (optional)</a:t>
            </a:r>
          </a:p>
        </p:txBody>
      </p:sp>
      <p:sp>
        <p:nvSpPr>
          <p:cNvPr id="7" name="Footer Placeholder 4"/>
          <p:cNvSpPr>
            <a:spLocks noGrp="1"/>
          </p:cNvSpPr>
          <p:nvPr>
            <p:ph type="ftr" sz="quarter" idx="3"/>
          </p:nvPr>
        </p:nvSpPr>
        <p:spPr>
          <a:xfrm>
            <a:off x="781534" y="6465767"/>
            <a:ext cx="2895600" cy="273844"/>
          </a:xfrm>
          <a:prstGeom prst="rect">
            <a:avLst/>
          </a:prstGeom>
        </p:spPr>
        <p:txBody>
          <a:bodyPr vert="horz" lIns="91440" tIns="45720" rIns="91440" bIns="45720" rtlCol="0" anchor="ctr"/>
          <a:lstStyle>
            <a:lvl1pPr algn="l">
              <a:defRPr sz="1100">
                <a:solidFill>
                  <a:srgbClr val="4D4E53"/>
                </a:solidFill>
                <a:latin typeface="FS Elliot Pro"/>
                <a:cs typeface="FS Elliot Pro"/>
              </a:defRPr>
            </a:lvl1pPr>
          </a:lstStyle>
          <a:p>
            <a:pPr defTabSz="457200"/>
            <a:r>
              <a:rPr lang="en-US" dirty="0"/>
              <a:t>For financial professional use only.</a:t>
            </a:r>
          </a:p>
        </p:txBody>
      </p:sp>
      <p:sp>
        <p:nvSpPr>
          <p:cNvPr id="8" name="Slide Number Placeholder 5"/>
          <p:cNvSpPr>
            <a:spLocks noGrp="1"/>
          </p:cNvSpPr>
          <p:nvPr>
            <p:ph type="sldNum" sz="quarter" idx="4"/>
          </p:nvPr>
        </p:nvSpPr>
        <p:spPr>
          <a:xfrm>
            <a:off x="152400" y="6465767"/>
            <a:ext cx="381000" cy="273844"/>
          </a:xfrm>
          <a:prstGeom prst="rect">
            <a:avLst/>
          </a:prstGeom>
        </p:spPr>
        <p:txBody>
          <a:bodyPr vert="horz" lIns="91440" tIns="45720" rIns="91440" bIns="45720" rtlCol="0" anchor="ctr"/>
          <a:lstStyle>
            <a:lvl1pPr algn="l">
              <a:defRPr sz="1100">
                <a:solidFill>
                  <a:srgbClr val="4D4E53"/>
                </a:solidFill>
                <a:latin typeface="FS Elliot Pro"/>
                <a:cs typeface="FS Elliot Pro"/>
              </a:defRPr>
            </a:lvl1pPr>
          </a:lstStyle>
          <a:p>
            <a:pPr defTabSz="457200"/>
            <a:fld id="{61445BA3-2CB5-7C4E-ABD2-87FA1F6BEAE1}" type="slidenum">
              <a:rPr lang="en-US" smtClean="0"/>
              <a:pPr defTabSz="457200"/>
              <a:t>‹#›</a:t>
            </a:fld>
            <a:endParaRPr lang="en-US" dirty="0"/>
          </a:p>
        </p:txBody>
      </p:sp>
    </p:spTree>
    <p:extLst>
      <p:ext uri="{BB962C8B-B14F-4D97-AF65-F5344CB8AC3E}">
        <p14:creationId xmlns="" xmlns:p14="http://schemas.microsoft.com/office/powerpoint/2010/main" val="7331941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Statement Slide Cyan">
    <p:spTree>
      <p:nvGrpSpPr>
        <p:cNvPr id="1" name=""/>
        <p:cNvGrpSpPr/>
        <p:nvPr/>
      </p:nvGrpSpPr>
      <p:grpSpPr>
        <a:xfrm>
          <a:off x="0" y="0"/>
          <a:ext cx="0" cy="0"/>
          <a:chOff x="0" y="0"/>
          <a:chExt cx="0" cy="0"/>
        </a:xfrm>
      </p:grpSpPr>
      <p:sp>
        <p:nvSpPr>
          <p:cNvPr id="10" name="Rectangle 9"/>
          <p:cNvSpPr/>
          <p:nvPr userDrawn="1"/>
        </p:nvSpPr>
        <p:spPr>
          <a:xfrm>
            <a:off x="0" y="0"/>
            <a:ext cx="9144000" cy="6858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prstClr val="white"/>
              </a:solidFill>
              <a:latin typeface="FS Elliot Pro"/>
            </a:endParaRPr>
          </a:p>
        </p:txBody>
      </p:sp>
      <p:sp>
        <p:nvSpPr>
          <p:cNvPr id="2" name="Title 1"/>
          <p:cNvSpPr>
            <a:spLocks noGrp="1"/>
          </p:cNvSpPr>
          <p:nvPr>
            <p:ph type="title" hasCustomPrompt="1"/>
          </p:nvPr>
        </p:nvSpPr>
        <p:spPr>
          <a:xfrm>
            <a:off x="631914" y="1281917"/>
            <a:ext cx="6276886" cy="3047337"/>
          </a:xfrm>
        </p:spPr>
        <p:txBody>
          <a:bodyPr anchor="t">
            <a:normAutofit/>
          </a:bodyPr>
          <a:lstStyle>
            <a:lvl1pPr algn="l">
              <a:lnSpc>
                <a:spcPct val="100000"/>
              </a:lnSpc>
              <a:defRPr sz="2600" b="0" baseline="0">
                <a:solidFill>
                  <a:srgbClr val="464E7E"/>
                </a:solidFill>
                <a:latin typeface="FS Elliot Pro"/>
                <a:cs typeface="FS Elliot Pro"/>
              </a:defRPr>
            </a:lvl1pPr>
          </a:lstStyle>
          <a:p>
            <a:r>
              <a:rPr lang="en-US" dirty="0">
                <a:solidFill>
                  <a:srgbClr val="4B4687"/>
                </a:solidFill>
              </a:rPr>
              <a:t>For short statements and paragraphs.                Use this master slide sparingly.                             No more than 6 lines of copy, please. See slide 6 for an alternate version.</a:t>
            </a:r>
            <a:br>
              <a:rPr lang="en-US" dirty="0">
                <a:solidFill>
                  <a:srgbClr val="4B4687"/>
                </a:solidFill>
              </a:rPr>
            </a:br>
            <a:r>
              <a:rPr lang="en-US" dirty="0">
                <a:solidFill>
                  <a:srgbClr val="4B4687"/>
                </a:solidFill>
              </a:rPr>
              <a:t/>
            </a:r>
            <a:br>
              <a:rPr lang="en-US" dirty="0">
                <a:solidFill>
                  <a:srgbClr val="4B4687"/>
                </a:solidFill>
              </a:rPr>
            </a:br>
            <a:r>
              <a:rPr lang="en-US" dirty="0">
                <a:solidFill>
                  <a:srgbClr val="4B4687"/>
                </a:solidFill>
              </a:rPr>
              <a:t>Examples of when to use this slide: quotes, short statements, and mottos.</a:t>
            </a:r>
            <a:endParaRPr lang="en-US" dirty="0"/>
          </a:p>
        </p:txBody>
      </p:sp>
      <p:sp>
        <p:nvSpPr>
          <p:cNvPr id="6" name="Rectangle 12"/>
          <p:cNvSpPr/>
          <p:nvPr userDrawn="1"/>
        </p:nvSpPr>
        <p:spPr>
          <a:xfrm>
            <a:off x="8543640" y="1948233"/>
            <a:ext cx="600361" cy="2938448"/>
          </a:xfrm>
          <a:custGeom>
            <a:avLst/>
            <a:gdLst/>
            <a:ahLst/>
            <a:cxnLst/>
            <a:rect l="l" t="t" r="r" b="b"/>
            <a:pathLst>
              <a:path w="600361" h="2938448">
                <a:moveTo>
                  <a:pt x="600361" y="0"/>
                </a:moveTo>
                <a:lnTo>
                  <a:pt x="600361" y="2938448"/>
                </a:lnTo>
                <a:lnTo>
                  <a:pt x="479829" y="2805829"/>
                </a:lnTo>
                <a:cubicBezTo>
                  <a:pt x="180070" y="2442605"/>
                  <a:pt x="0" y="1976943"/>
                  <a:pt x="0" y="1469224"/>
                </a:cubicBezTo>
                <a:cubicBezTo>
                  <a:pt x="0" y="961505"/>
                  <a:pt x="180070" y="495843"/>
                  <a:pt x="479829" y="132619"/>
                </a:cubicBezTo>
                <a:close/>
              </a:path>
            </a:pathLst>
          </a:custGeom>
          <a:solidFill>
            <a:srgbClr val="464E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prstClr val="white"/>
              </a:solidFill>
              <a:latin typeface="FS Elliot Pro"/>
            </a:endParaRPr>
          </a:p>
        </p:txBody>
      </p:sp>
    </p:spTree>
    <p:extLst>
      <p:ext uri="{BB962C8B-B14F-4D97-AF65-F5344CB8AC3E}">
        <p14:creationId xmlns="" xmlns:p14="http://schemas.microsoft.com/office/powerpoint/2010/main" val="40542826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Slide Blue">
    <p:spTree>
      <p:nvGrpSpPr>
        <p:cNvPr id="1" name=""/>
        <p:cNvGrpSpPr/>
        <p:nvPr/>
      </p:nvGrpSpPr>
      <p:grpSpPr>
        <a:xfrm>
          <a:off x="0" y="0"/>
          <a:ext cx="0" cy="0"/>
          <a:chOff x="0" y="0"/>
          <a:chExt cx="0" cy="0"/>
        </a:xfrm>
      </p:grpSpPr>
      <p:sp>
        <p:nvSpPr>
          <p:cNvPr id="13" name="Rectangle 12"/>
          <p:cNvSpPr/>
          <p:nvPr userDrawn="1"/>
        </p:nvSpPr>
        <p:spPr>
          <a:xfrm>
            <a:off x="0" y="0"/>
            <a:ext cx="9144000" cy="6858000"/>
          </a:xfrm>
          <a:prstGeom prst="rect">
            <a:avLst/>
          </a:prstGeom>
          <a:solidFill>
            <a:srgbClr val="0091D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prstClr val="white"/>
              </a:solidFill>
              <a:latin typeface="FS Elliot Pro"/>
            </a:endParaRPr>
          </a:p>
        </p:txBody>
      </p:sp>
      <p:sp>
        <p:nvSpPr>
          <p:cNvPr id="10" name="Title 1"/>
          <p:cNvSpPr>
            <a:spLocks noGrp="1"/>
          </p:cNvSpPr>
          <p:nvPr>
            <p:ph type="ctrTitle" hasCustomPrompt="1"/>
          </p:nvPr>
        </p:nvSpPr>
        <p:spPr>
          <a:xfrm>
            <a:off x="781534" y="1687267"/>
            <a:ext cx="5238266" cy="1321674"/>
          </a:xfrm>
        </p:spPr>
        <p:txBody>
          <a:bodyPr anchor="t">
            <a:noAutofit/>
          </a:bodyPr>
          <a:lstStyle>
            <a:lvl1pPr algn="l">
              <a:lnSpc>
                <a:spcPct val="80000"/>
              </a:lnSpc>
              <a:defRPr sz="4400" b="0" i="0" baseline="0">
                <a:solidFill>
                  <a:srgbClr val="FFFFFF"/>
                </a:solidFill>
                <a:latin typeface="FS Elliot Pro"/>
                <a:cs typeface="FS Elliot Pro"/>
              </a:defRPr>
            </a:lvl1pPr>
          </a:lstStyle>
          <a:p>
            <a:r>
              <a:rPr lang="en-US" dirty="0"/>
              <a:t>Section title slide with two lines</a:t>
            </a:r>
          </a:p>
        </p:txBody>
      </p:sp>
      <p:sp>
        <p:nvSpPr>
          <p:cNvPr id="5" name="Text Placeholder 12"/>
          <p:cNvSpPr>
            <a:spLocks noGrp="1"/>
          </p:cNvSpPr>
          <p:nvPr>
            <p:ph type="body" sz="quarter" idx="12" hasCustomPrompt="1"/>
          </p:nvPr>
        </p:nvSpPr>
        <p:spPr>
          <a:xfrm>
            <a:off x="781534" y="645917"/>
            <a:ext cx="4120666" cy="530673"/>
          </a:xfrm>
          <a:prstGeom prst="rect">
            <a:avLst/>
          </a:prstGeom>
        </p:spPr>
        <p:txBody>
          <a:bodyPr>
            <a:normAutofit/>
          </a:bodyPr>
          <a:lstStyle>
            <a:lvl1pPr marL="0" indent="0">
              <a:buNone/>
              <a:defRPr sz="1800" baseline="0">
                <a:solidFill>
                  <a:schemeClr val="bg1"/>
                </a:solidFill>
              </a:defRPr>
            </a:lvl1pPr>
          </a:lstStyle>
          <a:p>
            <a:pPr lvl="0"/>
            <a:r>
              <a:rPr lang="en-US" dirty="0"/>
              <a:t>Section name goes here (optional)</a:t>
            </a:r>
          </a:p>
        </p:txBody>
      </p:sp>
      <p:sp>
        <p:nvSpPr>
          <p:cNvPr id="6" name="Rectangle 12"/>
          <p:cNvSpPr/>
          <p:nvPr userDrawn="1"/>
        </p:nvSpPr>
        <p:spPr>
          <a:xfrm>
            <a:off x="8543640" y="1948233"/>
            <a:ext cx="600361" cy="2938448"/>
          </a:xfrm>
          <a:custGeom>
            <a:avLst/>
            <a:gdLst/>
            <a:ahLst/>
            <a:cxnLst/>
            <a:rect l="l" t="t" r="r" b="b"/>
            <a:pathLst>
              <a:path w="600361" h="2938448">
                <a:moveTo>
                  <a:pt x="600361" y="0"/>
                </a:moveTo>
                <a:lnTo>
                  <a:pt x="600361" y="2938448"/>
                </a:lnTo>
                <a:lnTo>
                  <a:pt x="479829" y="2805829"/>
                </a:lnTo>
                <a:cubicBezTo>
                  <a:pt x="180070" y="2442605"/>
                  <a:pt x="0" y="1976943"/>
                  <a:pt x="0" y="1469224"/>
                </a:cubicBezTo>
                <a:cubicBezTo>
                  <a:pt x="0" y="961505"/>
                  <a:pt x="180070" y="495843"/>
                  <a:pt x="479829" y="132619"/>
                </a:cubicBezTo>
                <a:close/>
              </a:path>
            </a:pathLst>
          </a:custGeom>
          <a:solidFill>
            <a:srgbClr val="00C1D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prstClr val="white"/>
              </a:solidFill>
              <a:latin typeface="FS Elliot Pro"/>
            </a:endParaRPr>
          </a:p>
        </p:txBody>
      </p:sp>
      <p:sp>
        <p:nvSpPr>
          <p:cNvPr id="7" name="Text Placeholder 3"/>
          <p:cNvSpPr>
            <a:spLocks noGrp="1"/>
          </p:cNvSpPr>
          <p:nvPr>
            <p:ph type="body" sz="quarter" idx="13"/>
          </p:nvPr>
        </p:nvSpPr>
        <p:spPr>
          <a:xfrm>
            <a:off x="781050" y="3008940"/>
            <a:ext cx="6407150" cy="1575760"/>
          </a:xfrm>
        </p:spPr>
        <p:txBody>
          <a:bodyPr>
            <a:normAutofit/>
          </a:bodyPr>
          <a:lstStyle>
            <a:lvl1pPr marL="0" indent="0">
              <a:buNone/>
              <a:defRPr sz="2600">
                <a:solidFill>
                  <a:schemeClr val="bg1"/>
                </a:solidFill>
              </a:defRPr>
            </a:lvl1pPr>
          </a:lstStyle>
          <a:p>
            <a:r>
              <a:rPr lang="en-US" dirty="0"/>
              <a:t>Sub-title here. Keep to one line please.</a:t>
            </a:r>
          </a:p>
        </p:txBody>
      </p:sp>
    </p:spTree>
    <p:extLst>
      <p:ext uri="{BB962C8B-B14F-4D97-AF65-F5344CB8AC3E}">
        <p14:creationId xmlns="" xmlns:p14="http://schemas.microsoft.com/office/powerpoint/2010/main" val="40544827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tatement Slide Midnight">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prstClr val="white"/>
              </a:solidFill>
              <a:latin typeface="FS Elliot Pro"/>
            </a:endParaRPr>
          </a:p>
        </p:txBody>
      </p:sp>
      <p:sp>
        <p:nvSpPr>
          <p:cNvPr id="10" name="Title 1"/>
          <p:cNvSpPr>
            <a:spLocks noGrp="1"/>
          </p:cNvSpPr>
          <p:nvPr>
            <p:ph type="ctrTitle" hasCustomPrompt="1"/>
          </p:nvPr>
        </p:nvSpPr>
        <p:spPr>
          <a:xfrm>
            <a:off x="781534" y="1687267"/>
            <a:ext cx="5238266" cy="1187552"/>
          </a:xfrm>
        </p:spPr>
        <p:txBody>
          <a:bodyPr anchor="t">
            <a:noAutofit/>
          </a:bodyPr>
          <a:lstStyle>
            <a:lvl1pPr algn="l">
              <a:lnSpc>
                <a:spcPct val="80000"/>
              </a:lnSpc>
              <a:defRPr sz="4400" b="0" i="0" baseline="0">
                <a:solidFill>
                  <a:srgbClr val="FFFFFF"/>
                </a:solidFill>
                <a:latin typeface="FS Elliot Pro"/>
                <a:cs typeface="FS Elliot Pro"/>
              </a:defRPr>
            </a:lvl1pPr>
          </a:lstStyle>
          <a:p>
            <a:r>
              <a:rPr lang="en-US" dirty="0"/>
              <a:t>Section title slide with two lines</a:t>
            </a:r>
          </a:p>
        </p:txBody>
      </p:sp>
      <p:sp>
        <p:nvSpPr>
          <p:cNvPr id="3" name="Text Placeholder 2"/>
          <p:cNvSpPr>
            <a:spLocks noGrp="1"/>
          </p:cNvSpPr>
          <p:nvPr>
            <p:ph type="body" sz="quarter" idx="12" hasCustomPrompt="1"/>
          </p:nvPr>
        </p:nvSpPr>
        <p:spPr>
          <a:xfrm>
            <a:off x="781050" y="3008940"/>
            <a:ext cx="6534150" cy="1296360"/>
          </a:xfrm>
        </p:spPr>
        <p:txBody>
          <a:bodyPr>
            <a:normAutofit/>
          </a:bodyPr>
          <a:lstStyle>
            <a:lvl1pPr marL="0" indent="0">
              <a:buNone/>
              <a:defRPr sz="2600" b="0" i="0">
                <a:solidFill>
                  <a:schemeClr val="bg1"/>
                </a:solidFill>
                <a:latin typeface="FS Elliot Pro"/>
                <a:cs typeface="FS Elliot Pro"/>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Subtitle here. Keep to one line please.</a:t>
            </a:r>
          </a:p>
        </p:txBody>
      </p:sp>
      <p:sp>
        <p:nvSpPr>
          <p:cNvPr id="8" name="Text Placeholder 12"/>
          <p:cNvSpPr>
            <a:spLocks noGrp="1"/>
          </p:cNvSpPr>
          <p:nvPr>
            <p:ph type="body" sz="quarter" idx="13" hasCustomPrompt="1"/>
          </p:nvPr>
        </p:nvSpPr>
        <p:spPr>
          <a:xfrm>
            <a:off x="781534" y="645917"/>
            <a:ext cx="4120666" cy="530673"/>
          </a:xfrm>
          <a:prstGeom prst="rect">
            <a:avLst/>
          </a:prstGeom>
        </p:spPr>
        <p:txBody>
          <a:bodyPr>
            <a:normAutofit/>
          </a:bodyPr>
          <a:lstStyle>
            <a:lvl1pPr marL="0" indent="0">
              <a:buNone/>
              <a:defRPr sz="1800" baseline="0">
                <a:solidFill>
                  <a:srgbClr val="FFFFFF"/>
                </a:solidFill>
              </a:defRPr>
            </a:lvl1pPr>
          </a:lstStyle>
          <a:p>
            <a:pPr lvl="0"/>
            <a:r>
              <a:rPr lang="en-US" dirty="0"/>
              <a:t>Section name goes here (optional)</a:t>
            </a:r>
          </a:p>
        </p:txBody>
      </p:sp>
      <p:sp>
        <p:nvSpPr>
          <p:cNvPr id="9" name="Rectangle 12"/>
          <p:cNvSpPr/>
          <p:nvPr userDrawn="1"/>
        </p:nvSpPr>
        <p:spPr>
          <a:xfrm>
            <a:off x="8543640" y="1948233"/>
            <a:ext cx="600361" cy="2938448"/>
          </a:xfrm>
          <a:custGeom>
            <a:avLst/>
            <a:gdLst/>
            <a:ahLst/>
            <a:cxnLst/>
            <a:rect l="l" t="t" r="r" b="b"/>
            <a:pathLst>
              <a:path w="600361" h="2938448">
                <a:moveTo>
                  <a:pt x="600361" y="0"/>
                </a:moveTo>
                <a:lnTo>
                  <a:pt x="600361" y="2938448"/>
                </a:lnTo>
                <a:lnTo>
                  <a:pt x="479829" y="2805829"/>
                </a:lnTo>
                <a:cubicBezTo>
                  <a:pt x="180070" y="2442605"/>
                  <a:pt x="0" y="1976943"/>
                  <a:pt x="0" y="1469224"/>
                </a:cubicBezTo>
                <a:cubicBezTo>
                  <a:pt x="0" y="961505"/>
                  <a:pt x="180070" y="495843"/>
                  <a:pt x="479829" y="132619"/>
                </a:cubicBezTo>
                <a:close/>
              </a:path>
            </a:pathLst>
          </a:custGeom>
          <a:solidFill>
            <a:srgbClr val="00C1D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FS Elliot Pro"/>
            </a:endParaRPr>
          </a:p>
        </p:txBody>
      </p:sp>
    </p:spTree>
    <p:extLst>
      <p:ext uri="{BB962C8B-B14F-4D97-AF65-F5344CB8AC3E}">
        <p14:creationId xmlns="" xmlns:p14="http://schemas.microsoft.com/office/powerpoint/2010/main" val="24048359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Light Text">
    <p:spTree>
      <p:nvGrpSpPr>
        <p:cNvPr id="1" name=""/>
        <p:cNvGrpSpPr/>
        <p:nvPr/>
      </p:nvGrpSpPr>
      <p:grpSpPr>
        <a:xfrm>
          <a:off x="0" y="0"/>
          <a:ext cx="0" cy="0"/>
          <a:chOff x="0" y="0"/>
          <a:chExt cx="0" cy="0"/>
        </a:xfrm>
      </p:grpSpPr>
      <p:sp>
        <p:nvSpPr>
          <p:cNvPr id="4" name="Rectangle 3"/>
          <p:cNvSpPr/>
          <p:nvPr userDrawn="1"/>
        </p:nvSpPr>
        <p:spPr>
          <a:xfrm>
            <a:off x="0" y="0"/>
            <a:ext cx="9144000" cy="6858000"/>
          </a:xfrm>
          <a:prstGeom prst="rect">
            <a:avLst/>
          </a:prstGeom>
          <a:solidFill>
            <a:srgbClr val="464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prstClr val="white"/>
              </a:solidFill>
              <a:latin typeface="FS Elliot Pro"/>
            </a:endParaRPr>
          </a:p>
        </p:txBody>
      </p:sp>
      <p:sp>
        <p:nvSpPr>
          <p:cNvPr id="3" name="Picture Placeholder 2"/>
          <p:cNvSpPr>
            <a:spLocks noGrp="1"/>
          </p:cNvSpPr>
          <p:nvPr>
            <p:ph type="pic" sz="quarter" idx="10"/>
          </p:nvPr>
        </p:nvSpPr>
        <p:spPr>
          <a:xfrm>
            <a:off x="-9071" y="0"/>
            <a:ext cx="9144000" cy="6858000"/>
          </a:xfrm>
          <a:prstGeom prst="rect">
            <a:avLst/>
          </a:prstGeom>
        </p:spPr>
        <p:txBody>
          <a:bodyPr vert="horz"/>
          <a:lstStyle>
            <a:lvl1pPr marL="0" indent="0">
              <a:buNone/>
              <a:defRPr sz="1200">
                <a:solidFill>
                  <a:srgbClr val="7F7F7F"/>
                </a:solidFill>
              </a:defRPr>
            </a:lvl1pPr>
          </a:lstStyle>
          <a:p>
            <a:endParaRPr lang="en-US" dirty="0"/>
          </a:p>
        </p:txBody>
      </p:sp>
      <p:sp>
        <p:nvSpPr>
          <p:cNvPr id="14" name="Text Placeholder 10"/>
          <p:cNvSpPr>
            <a:spLocks noGrp="1"/>
          </p:cNvSpPr>
          <p:nvPr>
            <p:ph type="body" sz="quarter" idx="11" hasCustomPrompt="1"/>
          </p:nvPr>
        </p:nvSpPr>
        <p:spPr>
          <a:xfrm>
            <a:off x="618974" y="1293139"/>
            <a:ext cx="3903866" cy="1577769"/>
          </a:xfrm>
          <a:prstGeom prst="rect">
            <a:avLst/>
          </a:prstGeom>
        </p:spPr>
        <p:txBody>
          <a:bodyPr vert="horz">
            <a:normAutofit/>
          </a:bodyPr>
          <a:lstStyle>
            <a:lvl1pPr marL="0" indent="0">
              <a:buNone/>
              <a:defRPr sz="2800" b="0" i="0" baseline="0">
                <a:solidFill>
                  <a:schemeClr val="bg1"/>
                </a:solidFill>
                <a:latin typeface="FS Elliot Pro"/>
                <a:cs typeface="FS Elliot Pro"/>
              </a:defRPr>
            </a:lvl1pPr>
          </a:lstStyle>
          <a:p>
            <a:pPr lvl="0"/>
            <a:r>
              <a:rPr lang="en-US" dirty="0"/>
              <a:t>Use for images with dark backgrounds</a:t>
            </a:r>
          </a:p>
        </p:txBody>
      </p:sp>
    </p:spTree>
    <p:extLst>
      <p:ext uri="{BB962C8B-B14F-4D97-AF65-F5344CB8AC3E}">
        <p14:creationId xmlns="" xmlns:p14="http://schemas.microsoft.com/office/powerpoint/2010/main" val="15144431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Dark Tex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9144000" cy="6858000"/>
          </a:xfrm>
          <a:prstGeom prst="rect">
            <a:avLst/>
          </a:prstGeom>
        </p:spPr>
        <p:txBody>
          <a:bodyPr vert="horz"/>
          <a:lstStyle>
            <a:lvl1pPr marL="0" indent="0">
              <a:buNone/>
              <a:defRPr sz="1200">
                <a:solidFill>
                  <a:srgbClr val="7F7F7F"/>
                </a:solidFill>
              </a:defRPr>
            </a:lvl1pPr>
          </a:lstStyle>
          <a:p>
            <a:endParaRPr lang="en-US" dirty="0"/>
          </a:p>
        </p:txBody>
      </p:sp>
      <p:sp>
        <p:nvSpPr>
          <p:cNvPr id="14" name="Text Placeholder 10"/>
          <p:cNvSpPr>
            <a:spLocks noGrp="1"/>
          </p:cNvSpPr>
          <p:nvPr>
            <p:ph type="body" sz="quarter" idx="11" hasCustomPrompt="1"/>
          </p:nvPr>
        </p:nvSpPr>
        <p:spPr>
          <a:xfrm>
            <a:off x="618974" y="1293139"/>
            <a:ext cx="3903866" cy="1577769"/>
          </a:xfrm>
          <a:prstGeom prst="rect">
            <a:avLst/>
          </a:prstGeom>
        </p:spPr>
        <p:txBody>
          <a:bodyPr vert="horz">
            <a:normAutofit/>
          </a:bodyPr>
          <a:lstStyle>
            <a:lvl1pPr marL="0" indent="0">
              <a:buNone/>
              <a:defRPr sz="2800" b="0" i="0" baseline="0">
                <a:solidFill>
                  <a:srgbClr val="13294B"/>
                </a:solidFill>
                <a:latin typeface="FS Elliot Pro"/>
                <a:cs typeface="FS Elliot Pro"/>
              </a:defRPr>
            </a:lvl1pPr>
          </a:lstStyle>
          <a:p>
            <a:pPr lvl="0"/>
            <a:r>
              <a:rPr lang="en-US" dirty="0"/>
              <a:t>Use for images with light backgrounds</a:t>
            </a:r>
          </a:p>
        </p:txBody>
      </p:sp>
    </p:spTree>
    <p:extLst>
      <p:ext uri="{BB962C8B-B14F-4D97-AF65-F5344CB8AC3E}">
        <p14:creationId xmlns="" xmlns:p14="http://schemas.microsoft.com/office/powerpoint/2010/main" val="22466859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 Circles">
    <p:spTree>
      <p:nvGrpSpPr>
        <p:cNvPr id="1" name=""/>
        <p:cNvGrpSpPr/>
        <p:nvPr/>
      </p:nvGrpSpPr>
      <p:grpSpPr>
        <a:xfrm>
          <a:off x="0" y="0"/>
          <a:ext cx="0" cy="0"/>
          <a:chOff x="0" y="0"/>
          <a:chExt cx="0" cy="0"/>
        </a:xfrm>
      </p:grpSpPr>
      <p:sp>
        <p:nvSpPr>
          <p:cNvPr id="13" name="Footer Placeholder 4"/>
          <p:cNvSpPr>
            <a:spLocks noGrp="1"/>
          </p:cNvSpPr>
          <p:nvPr>
            <p:ph type="ftr" sz="quarter" idx="3"/>
          </p:nvPr>
        </p:nvSpPr>
        <p:spPr>
          <a:xfrm>
            <a:off x="781534" y="6465767"/>
            <a:ext cx="2895600" cy="273844"/>
          </a:xfrm>
          <a:prstGeom prst="rect">
            <a:avLst/>
          </a:prstGeom>
        </p:spPr>
        <p:txBody>
          <a:bodyPr vert="horz" lIns="91440" tIns="45720" rIns="91440" bIns="45720" rtlCol="0" anchor="ctr"/>
          <a:lstStyle>
            <a:lvl1pPr algn="l">
              <a:defRPr sz="1100">
                <a:solidFill>
                  <a:srgbClr val="4D4E53"/>
                </a:solidFill>
                <a:latin typeface="FS Elliot Pro"/>
                <a:cs typeface="FS Elliot Pro"/>
              </a:defRPr>
            </a:lvl1pPr>
          </a:lstStyle>
          <a:p>
            <a:pPr defTabSz="457200"/>
            <a:r>
              <a:rPr lang="en-US" dirty="0"/>
              <a:t>For financial professional use only.</a:t>
            </a:r>
          </a:p>
        </p:txBody>
      </p:sp>
      <p:sp>
        <p:nvSpPr>
          <p:cNvPr id="15" name="Slide Number Placeholder 5"/>
          <p:cNvSpPr>
            <a:spLocks noGrp="1"/>
          </p:cNvSpPr>
          <p:nvPr>
            <p:ph type="sldNum" sz="quarter" idx="4"/>
          </p:nvPr>
        </p:nvSpPr>
        <p:spPr>
          <a:xfrm>
            <a:off x="152400" y="6465767"/>
            <a:ext cx="381000" cy="273844"/>
          </a:xfrm>
          <a:prstGeom prst="rect">
            <a:avLst/>
          </a:prstGeom>
        </p:spPr>
        <p:txBody>
          <a:bodyPr vert="horz" lIns="91440" tIns="45720" rIns="91440" bIns="45720" rtlCol="0" anchor="ctr"/>
          <a:lstStyle>
            <a:lvl1pPr algn="l">
              <a:defRPr sz="1100">
                <a:solidFill>
                  <a:srgbClr val="4D4E53"/>
                </a:solidFill>
                <a:latin typeface="FS Elliot Pro"/>
                <a:cs typeface="FS Elliot Pro"/>
              </a:defRPr>
            </a:lvl1pPr>
          </a:lstStyle>
          <a:p>
            <a:pPr defTabSz="457200"/>
            <a:fld id="{61445BA3-2CB5-7C4E-ABD2-87FA1F6BEAE1}" type="slidenum">
              <a:rPr lang="en-US" smtClean="0"/>
              <a:pPr defTabSz="457200"/>
              <a:t>‹#›</a:t>
            </a:fld>
            <a:endParaRPr lang="en-US" dirty="0"/>
          </a:p>
        </p:txBody>
      </p:sp>
      <p:sp>
        <p:nvSpPr>
          <p:cNvPr id="16" name="Title 1"/>
          <p:cNvSpPr>
            <a:spLocks noGrp="1"/>
          </p:cNvSpPr>
          <p:nvPr>
            <p:ph type="title" hasCustomPrompt="1"/>
          </p:nvPr>
        </p:nvSpPr>
        <p:spPr>
          <a:xfrm>
            <a:off x="781534" y="1431558"/>
            <a:ext cx="6470650" cy="663449"/>
          </a:xfrm>
        </p:spPr>
        <p:txBody>
          <a:bodyPr anchor="t">
            <a:normAutofit/>
          </a:bodyPr>
          <a:lstStyle>
            <a:lvl1pPr algn="l">
              <a:lnSpc>
                <a:spcPct val="80000"/>
              </a:lnSpc>
              <a:defRPr sz="3600" b="0" i="0">
                <a:solidFill>
                  <a:schemeClr val="bg2"/>
                </a:solidFill>
                <a:latin typeface="FS Elliot Pro"/>
                <a:cs typeface="FS Elliot Pro"/>
              </a:defRPr>
            </a:lvl1pPr>
          </a:lstStyle>
          <a:p>
            <a:r>
              <a:rPr lang="en-US" dirty="0"/>
              <a:t>Slide title goes here</a:t>
            </a:r>
          </a:p>
        </p:txBody>
      </p:sp>
    </p:spTree>
    <p:extLst>
      <p:ext uri="{BB962C8B-B14F-4D97-AF65-F5344CB8AC3E}">
        <p14:creationId xmlns="" xmlns:p14="http://schemas.microsoft.com/office/powerpoint/2010/main" val="25264347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 Circles">
    <p:spTree>
      <p:nvGrpSpPr>
        <p:cNvPr id="1" name=""/>
        <p:cNvGrpSpPr/>
        <p:nvPr/>
      </p:nvGrpSpPr>
      <p:grpSpPr>
        <a:xfrm>
          <a:off x="0" y="0"/>
          <a:ext cx="0" cy="0"/>
          <a:chOff x="0" y="0"/>
          <a:chExt cx="0" cy="0"/>
        </a:xfrm>
      </p:grpSpPr>
      <p:sp>
        <p:nvSpPr>
          <p:cNvPr id="14" name="Footer Placeholder 4"/>
          <p:cNvSpPr>
            <a:spLocks noGrp="1"/>
          </p:cNvSpPr>
          <p:nvPr>
            <p:ph type="ftr" sz="quarter" idx="3"/>
          </p:nvPr>
        </p:nvSpPr>
        <p:spPr>
          <a:xfrm>
            <a:off x="781534" y="6465767"/>
            <a:ext cx="2895600" cy="273844"/>
          </a:xfrm>
          <a:prstGeom prst="rect">
            <a:avLst/>
          </a:prstGeom>
        </p:spPr>
        <p:txBody>
          <a:bodyPr vert="horz" lIns="91440" tIns="45720" rIns="91440" bIns="45720" rtlCol="0" anchor="ctr"/>
          <a:lstStyle>
            <a:lvl1pPr algn="l">
              <a:defRPr sz="1100">
                <a:solidFill>
                  <a:srgbClr val="4D4E53"/>
                </a:solidFill>
                <a:latin typeface="FS Elliot Pro"/>
                <a:cs typeface="FS Elliot Pro"/>
              </a:defRPr>
            </a:lvl1pPr>
          </a:lstStyle>
          <a:p>
            <a:pPr defTabSz="457200"/>
            <a:r>
              <a:rPr lang="en-US" dirty="0"/>
              <a:t>For financial professional use only.</a:t>
            </a:r>
          </a:p>
        </p:txBody>
      </p:sp>
      <p:sp>
        <p:nvSpPr>
          <p:cNvPr id="15" name="Slide Number Placeholder 5"/>
          <p:cNvSpPr>
            <a:spLocks noGrp="1"/>
          </p:cNvSpPr>
          <p:nvPr>
            <p:ph type="sldNum" sz="quarter" idx="4"/>
          </p:nvPr>
        </p:nvSpPr>
        <p:spPr>
          <a:xfrm>
            <a:off x="152400" y="6465767"/>
            <a:ext cx="381000" cy="273844"/>
          </a:xfrm>
          <a:prstGeom prst="rect">
            <a:avLst/>
          </a:prstGeom>
        </p:spPr>
        <p:txBody>
          <a:bodyPr vert="horz" lIns="91440" tIns="45720" rIns="91440" bIns="45720" rtlCol="0" anchor="ctr"/>
          <a:lstStyle>
            <a:lvl1pPr algn="l">
              <a:defRPr sz="1100">
                <a:solidFill>
                  <a:srgbClr val="4D4E53"/>
                </a:solidFill>
                <a:latin typeface="FS Elliot Pro"/>
                <a:cs typeface="FS Elliot Pro"/>
              </a:defRPr>
            </a:lvl1pPr>
          </a:lstStyle>
          <a:p>
            <a:pPr defTabSz="457200"/>
            <a:fld id="{61445BA3-2CB5-7C4E-ABD2-87FA1F6BEAE1}" type="slidenum">
              <a:rPr lang="en-US" smtClean="0"/>
              <a:pPr defTabSz="457200"/>
              <a:t>‹#›</a:t>
            </a:fld>
            <a:endParaRPr lang="en-US" dirty="0"/>
          </a:p>
        </p:txBody>
      </p:sp>
      <p:sp>
        <p:nvSpPr>
          <p:cNvPr id="16" name="Title 1"/>
          <p:cNvSpPr>
            <a:spLocks noGrp="1"/>
          </p:cNvSpPr>
          <p:nvPr>
            <p:ph type="title" hasCustomPrompt="1"/>
          </p:nvPr>
        </p:nvSpPr>
        <p:spPr>
          <a:xfrm>
            <a:off x="781534" y="1431558"/>
            <a:ext cx="6470650" cy="663449"/>
          </a:xfrm>
        </p:spPr>
        <p:txBody>
          <a:bodyPr anchor="t">
            <a:normAutofit/>
          </a:bodyPr>
          <a:lstStyle>
            <a:lvl1pPr algn="l">
              <a:lnSpc>
                <a:spcPct val="80000"/>
              </a:lnSpc>
              <a:defRPr sz="3600" b="0" i="0">
                <a:solidFill>
                  <a:schemeClr val="bg2"/>
                </a:solidFill>
                <a:latin typeface="FS Elliot Pro"/>
                <a:cs typeface="FS Elliot Pro"/>
              </a:defRPr>
            </a:lvl1pPr>
          </a:lstStyle>
          <a:p>
            <a:r>
              <a:rPr lang="en-US" dirty="0"/>
              <a:t>Slide title goes here</a:t>
            </a:r>
          </a:p>
        </p:txBody>
      </p:sp>
    </p:spTree>
    <p:extLst>
      <p:ext uri="{BB962C8B-B14F-4D97-AF65-F5344CB8AC3E}">
        <p14:creationId xmlns="" xmlns:p14="http://schemas.microsoft.com/office/powerpoint/2010/main" val="127913523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con Template">
    <p:spTree>
      <p:nvGrpSpPr>
        <p:cNvPr id="1" name=""/>
        <p:cNvGrpSpPr/>
        <p:nvPr/>
      </p:nvGrpSpPr>
      <p:grpSpPr>
        <a:xfrm>
          <a:off x="0" y="0"/>
          <a:ext cx="0" cy="0"/>
          <a:chOff x="0" y="0"/>
          <a:chExt cx="0" cy="0"/>
        </a:xfrm>
      </p:grpSpPr>
      <p:sp>
        <p:nvSpPr>
          <p:cNvPr id="11" name="Picture Placeholder 15"/>
          <p:cNvSpPr>
            <a:spLocks noGrp="1"/>
          </p:cNvSpPr>
          <p:nvPr>
            <p:ph type="pic" sz="quarter" idx="12"/>
          </p:nvPr>
        </p:nvSpPr>
        <p:spPr>
          <a:xfrm>
            <a:off x="1155700" y="2648315"/>
            <a:ext cx="1320800" cy="1320800"/>
          </a:xfrm>
          <a:prstGeom prst="rect">
            <a:avLst/>
          </a:prstGeom>
        </p:spPr>
        <p:txBody>
          <a:bodyPr vert="horz"/>
          <a:lstStyle>
            <a:lvl1pPr marL="0" indent="0">
              <a:buNone/>
              <a:defRPr sz="1200">
                <a:solidFill>
                  <a:schemeClr val="bg1">
                    <a:lumMod val="50000"/>
                  </a:schemeClr>
                </a:solidFill>
              </a:defRPr>
            </a:lvl1pPr>
          </a:lstStyle>
          <a:p>
            <a:endParaRPr lang="en-US" dirty="0"/>
          </a:p>
        </p:txBody>
      </p:sp>
      <p:sp>
        <p:nvSpPr>
          <p:cNvPr id="12" name="Picture Placeholder 15"/>
          <p:cNvSpPr>
            <a:spLocks noGrp="1"/>
          </p:cNvSpPr>
          <p:nvPr>
            <p:ph type="pic" sz="quarter" idx="13"/>
          </p:nvPr>
        </p:nvSpPr>
        <p:spPr>
          <a:xfrm>
            <a:off x="3822700" y="2648315"/>
            <a:ext cx="1320800" cy="1320800"/>
          </a:xfrm>
          <a:prstGeom prst="rect">
            <a:avLst/>
          </a:prstGeom>
        </p:spPr>
        <p:txBody>
          <a:bodyPr vert="horz"/>
          <a:lstStyle>
            <a:lvl1pPr marL="0" indent="0">
              <a:buNone/>
              <a:defRPr sz="1200">
                <a:solidFill>
                  <a:schemeClr val="bg1">
                    <a:lumMod val="50000"/>
                  </a:schemeClr>
                </a:solidFill>
              </a:defRPr>
            </a:lvl1pPr>
          </a:lstStyle>
          <a:p>
            <a:endParaRPr lang="en-US" dirty="0"/>
          </a:p>
        </p:txBody>
      </p:sp>
      <p:sp>
        <p:nvSpPr>
          <p:cNvPr id="13" name="Picture Placeholder 15"/>
          <p:cNvSpPr>
            <a:spLocks noGrp="1"/>
          </p:cNvSpPr>
          <p:nvPr>
            <p:ph type="pic" sz="quarter" idx="14"/>
          </p:nvPr>
        </p:nvSpPr>
        <p:spPr>
          <a:xfrm>
            <a:off x="6565900" y="2648315"/>
            <a:ext cx="1320800" cy="1320800"/>
          </a:xfrm>
          <a:prstGeom prst="rect">
            <a:avLst/>
          </a:prstGeom>
        </p:spPr>
        <p:txBody>
          <a:bodyPr vert="horz"/>
          <a:lstStyle>
            <a:lvl1pPr marL="0" indent="0">
              <a:buNone/>
              <a:defRPr sz="1200">
                <a:solidFill>
                  <a:schemeClr val="bg1">
                    <a:lumMod val="50000"/>
                  </a:schemeClr>
                </a:solidFill>
              </a:defRPr>
            </a:lvl1pPr>
          </a:lstStyle>
          <a:p>
            <a:endParaRPr lang="en-US" dirty="0"/>
          </a:p>
        </p:txBody>
      </p:sp>
      <p:sp>
        <p:nvSpPr>
          <p:cNvPr id="14" name="Text Placeholder 24"/>
          <p:cNvSpPr>
            <a:spLocks noGrp="1"/>
          </p:cNvSpPr>
          <p:nvPr>
            <p:ph type="body" sz="quarter" idx="16" hasCustomPrompt="1"/>
          </p:nvPr>
        </p:nvSpPr>
        <p:spPr>
          <a:xfrm>
            <a:off x="755650" y="4032615"/>
            <a:ext cx="2076449" cy="508000"/>
          </a:xfrm>
          <a:prstGeom prst="rect">
            <a:avLst/>
          </a:prstGeom>
        </p:spPr>
        <p:txBody>
          <a:bodyPr vert="horz"/>
          <a:lstStyle>
            <a:lvl1pPr marL="0" indent="0" algn="ctr">
              <a:buNone/>
              <a:defRPr sz="2400" b="1">
                <a:solidFill>
                  <a:srgbClr val="0091DA"/>
                </a:solidFill>
              </a:defRPr>
            </a:lvl1pPr>
          </a:lstStyle>
          <a:p>
            <a:pPr lvl="0"/>
            <a:r>
              <a:rPr lang="en-US" dirty="0"/>
              <a:t>Title here</a:t>
            </a:r>
          </a:p>
        </p:txBody>
      </p:sp>
      <p:sp>
        <p:nvSpPr>
          <p:cNvPr id="15" name="Text Placeholder 24"/>
          <p:cNvSpPr>
            <a:spLocks noGrp="1"/>
          </p:cNvSpPr>
          <p:nvPr>
            <p:ph type="body" sz="quarter" idx="17" hasCustomPrompt="1"/>
          </p:nvPr>
        </p:nvSpPr>
        <p:spPr>
          <a:xfrm>
            <a:off x="3460750" y="4032615"/>
            <a:ext cx="2076449" cy="508000"/>
          </a:xfrm>
          <a:prstGeom prst="rect">
            <a:avLst/>
          </a:prstGeom>
        </p:spPr>
        <p:txBody>
          <a:bodyPr vert="horz"/>
          <a:lstStyle>
            <a:lvl1pPr marL="0" indent="0" algn="ctr">
              <a:buNone/>
              <a:defRPr sz="2400" b="1">
                <a:solidFill>
                  <a:schemeClr val="bg2"/>
                </a:solidFill>
              </a:defRPr>
            </a:lvl1pPr>
          </a:lstStyle>
          <a:p>
            <a:pPr lvl="0"/>
            <a:r>
              <a:rPr lang="en-US" dirty="0"/>
              <a:t>Title here</a:t>
            </a:r>
          </a:p>
        </p:txBody>
      </p:sp>
      <p:sp>
        <p:nvSpPr>
          <p:cNvPr id="17" name="Text Placeholder 24"/>
          <p:cNvSpPr>
            <a:spLocks noGrp="1"/>
          </p:cNvSpPr>
          <p:nvPr>
            <p:ph type="body" sz="quarter" idx="18" hasCustomPrompt="1"/>
          </p:nvPr>
        </p:nvSpPr>
        <p:spPr>
          <a:xfrm>
            <a:off x="6207609" y="4032615"/>
            <a:ext cx="2076449" cy="508000"/>
          </a:xfrm>
          <a:prstGeom prst="rect">
            <a:avLst/>
          </a:prstGeom>
        </p:spPr>
        <p:txBody>
          <a:bodyPr vert="horz"/>
          <a:lstStyle>
            <a:lvl1pPr marL="0" indent="0" algn="ctr">
              <a:buNone/>
              <a:defRPr sz="2400" b="1">
                <a:solidFill>
                  <a:schemeClr val="bg2"/>
                </a:solidFill>
              </a:defRPr>
            </a:lvl1pPr>
          </a:lstStyle>
          <a:p>
            <a:pPr lvl="0"/>
            <a:r>
              <a:rPr lang="en-US" dirty="0"/>
              <a:t>Title here</a:t>
            </a:r>
          </a:p>
        </p:txBody>
      </p:sp>
      <p:sp>
        <p:nvSpPr>
          <p:cNvPr id="10" name="Footer Placeholder 4"/>
          <p:cNvSpPr>
            <a:spLocks noGrp="1"/>
          </p:cNvSpPr>
          <p:nvPr>
            <p:ph type="ftr" sz="quarter" idx="3"/>
          </p:nvPr>
        </p:nvSpPr>
        <p:spPr>
          <a:xfrm>
            <a:off x="781534" y="6465767"/>
            <a:ext cx="2895600" cy="273844"/>
          </a:xfrm>
          <a:prstGeom prst="rect">
            <a:avLst/>
          </a:prstGeom>
        </p:spPr>
        <p:txBody>
          <a:bodyPr vert="horz" lIns="91440" tIns="45720" rIns="91440" bIns="45720" rtlCol="0" anchor="ctr"/>
          <a:lstStyle>
            <a:lvl1pPr algn="l">
              <a:defRPr sz="1100">
                <a:solidFill>
                  <a:srgbClr val="4D4E53"/>
                </a:solidFill>
                <a:latin typeface="FS Elliot Pro"/>
                <a:cs typeface="FS Elliot Pro"/>
              </a:defRPr>
            </a:lvl1pPr>
          </a:lstStyle>
          <a:p>
            <a:pPr defTabSz="457200"/>
            <a:r>
              <a:rPr lang="en-US" dirty="0"/>
              <a:t>For financial professional use only.</a:t>
            </a:r>
          </a:p>
        </p:txBody>
      </p:sp>
      <p:sp>
        <p:nvSpPr>
          <p:cNvPr id="18" name="Slide Number Placeholder 5"/>
          <p:cNvSpPr>
            <a:spLocks noGrp="1"/>
          </p:cNvSpPr>
          <p:nvPr>
            <p:ph type="sldNum" sz="quarter" idx="4"/>
          </p:nvPr>
        </p:nvSpPr>
        <p:spPr>
          <a:xfrm>
            <a:off x="152400" y="6465767"/>
            <a:ext cx="381000" cy="273844"/>
          </a:xfrm>
          <a:prstGeom prst="rect">
            <a:avLst/>
          </a:prstGeom>
        </p:spPr>
        <p:txBody>
          <a:bodyPr vert="horz" lIns="91440" tIns="45720" rIns="91440" bIns="45720" rtlCol="0" anchor="ctr"/>
          <a:lstStyle>
            <a:lvl1pPr algn="l">
              <a:defRPr sz="1100">
                <a:solidFill>
                  <a:srgbClr val="4D4E53"/>
                </a:solidFill>
                <a:latin typeface="FS Elliot Pro"/>
                <a:cs typeface="FS Elliot Pro"/>
              </a:defRPr>
            </a:lvl1pPr>
          </a:lstStyle>
          <a:p>
            <a:pPr defTabSz="457200"/>
            <a:fld id="{61445BA3-2CB5-7C4E-ABD2-87FA1F6BEAE1}" type="slidenum">
              <a:rPr lang="en-US" smtClean="0"/>
              <a:pPr defTabSz="457200"/>
              <a:t>‹#›</a:t>
            </a:fld>
            <a:endParaRPr lang="en-US" dirty="0"/>
          </a:p>
        </p:txBody>
      </p:sp>
      <p:sp>
        <p:nvSpPr>
          <p:cNvPr id="19" name="Title 1"/>
          <p:cNvSpPr>
            <a:spLocks noGrp="1"/>
          </p:cNvSpPr>
          <p:nvPr>
            <p:ph type="title" hasCustomPrompt="1"/>
          </p:nvPr>
        </p:nvSpPr>
        <p:spPr>
          <a:xfrm>
            <a:off x="781534" y="1431558"/>
            <a:ext cx="6470650" cy="663449"/>
          </a:xfrm>
        </p:spPr>
        <p:txBody>
          <a:bodyPr anchor="t">
            <a:normAutofit/>
          </a:bodyPr>
          <a:lstStyle>
            <a:lvl1pPr algn="l">
              <a:lnSpc>
                <a:spcPct val="80000"/>
              </a:lnSpc>
              <a:defRPr sz="3600" b="0" i="0">
                <a:solidFill>
                  <a:schemeClr val="bg2"/>
                </a:solidFill>
                <a:latin typeface="FS Elliot Pro"/>
                <a:cs typeface="FS Elliot Pro"/>
              </a:defRPr>
            </a:lvl1pPr>
          </a:lstStyle>
          <a:p>
            <a:r>
              <a:rPr lang="en-US" dirty="0"/>
              <a:t>Slide title goes here</a:t>
            </a:r>
          </a:p>
        </p:txBody>
      </p:sp>
    </p:spTree>
    <p:extLst>
      <p:ext uri="{BB962C8B-B14F-4D97-AF65-F5344CB8AC3E}">
        <p14:creationId xmlns="" xmlns:p14="http://schemas.microsoft.com/office/powerpoint/2010/main" val="3125270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EEBC764-1DBF-4C5D-B88D-61E5AB9BBA06}" type="datetimeFigureOut">
              <a:rPr lang="en-US" smtClean="0"/>
              <a:pPr/>
              <a:t>9/20/2018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C4B468-51F1-414F-AA6F-05215631DCA3}" type="slidenum">
              <a:rPr lang="en-US" smtClean="0"/>
              <a:pPr/>
              <a:t>‹#›</a:t>
            </a:fld>
            <a:endParaRPr lang="en-US"/>
          </a:p>
        </p:txBody>
      </p:sp>
    </p:spTree>
    <p:extLst>
      <p:ext uri="{BB962C8B-B14F-4D97-AF65-F5344CB8AC3E}">
        <p14:creationId xmlns="" xmlns:p14="http://schemas.microsoft.com/office/powerpoint/2010/main" val="23516065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hart &amp; Graph Template with Text">
    <p:spTree>
      <p:nvGrpSpPr>
        <p:cNvPr id="1" name=""/>
        <p:cNvGrpSpPr/>
        <p:nvPr/>
      </p:nvGrpSpPr>
      <p:grpSpPr>
        <a:xfrm>
          <a:off x="0" y="0"/>
          <a:ext cx="0" cy="0"/>
          <a:chOff x="0" y="0"/>
          <a:chExt cx="0" cy="0"/>
        </a:xfrm>
      </p:grpSpPr>
      <p:sp>
        <p:nvSpPr>
          <p:cNvPr id="3" name="Content Placeholder 2"/>
          <p:cNvSpPr>
            <a:spLocks noGrp="1"/>
          </p:cNvSpPr>
          <p:nvPr>
            <p:ph idx="1"/>
          </p:nvPr>
        </p:nvSpPr>
        <p:spPr>
          <a:xfrm>
            <a:off x="2791111" y="1694135"/>
            <a:ext cx="5524500" cy="3626432"/>
          </a:xfrm>
          <a:prstGeom prst="rect">
            <a:avLst/>
          </a:prstGeom>
        </p:spPr>
        <p:txBody>
          <a:bodyPr>
            <a:normAutofit/>
          </a:bodyPr>
          <a:lstStyle>
            <a:lvl1pPr marL="0" indent="0">
              <a:buClr>
                <a:srgbClr val="EA5424"/>
              </a:buClr>
              <a:buNone/>
              <a:defRPr sz="1600" baseline="0">
                <a:solidFill>
                  <a:schemeClr val="bg1">
                    <a:lumMod val="50000"/>
                  </a:schemeClr>
                </a:solidFill>
              </a:defRPr>
            </a:lvl1pPr>
          </a:lstStyle>
          <a:p>
            <a:pPr lvl="0"/>
            <a:endParaRPr lang="en-US" dirty="0"/>
          </a:p>
        </p:txBody>
      </p:sp>
      <p:sp>
        <p:nvSpPr>
          <p:cNvPr id="5" name="Text Placeholder 4"/>
          <p:cNvSpPr>
            <a:spLocks noGrp="1"/>
          </p:cNvSpPr>
          <p:nvPr>
            <p:ph type="body" sz="quarter" idx="12" hasCustomPrompt="1"/>
          </p:nvPr>
        </p:nvSpPr>
        <p:spPr>
          <a:xfrm>
            <a:off x="611301" y="1694134"/>
            <a:ext cx="1747480" cy="592667"/>
          </a:xfrm>
          <a:prstGeom prst="rect">
            <a:avLst/>
          </a:prstGeom>
        </p:spPr>
        <p:txBody>
          <a:bodyPr vert="horz"/>
          <a:lstStyle>
            <a:lvl1pPr marL="0" indent="0">
              <a:buNone/>
              <a:defRPr sz="2000" b="1">
                <a:solidFill>
                  <a:srgbClr val="13294B"/>
                </a:solidFill>
              </a:defRPr>
            </a:lvl1pPr>
          </a:lstStyle>
          <a:p>
            <a:pPr lvl="0"/>
            <a:r>
              <a:rPr lang="en-US" dirty="0"/>
              <a:t>Chart title</a:t>
            </a:r>
          </a:p>
        </p:txBody>
      </p:sp>
      <p:sp>
        <p:nvSpPr>
          <p:cNvPr id="9" name="Text Placeholder 8"/>
          <p:cNvSpPr>
            <a:spLocks noGrp="1"/>
          </p:cNvSpPr>
          <p:nvPr>
            <p:ph type="body" sz="quarter" idx="13" hasCustomPrompt="1"/>
          </p:nvPr>
        </p:nvSpPr>
        <p:spPr>
          <a:xfrm>
            <a:off x="611301" y="2164075"/>
            <a:ext cx="1860550" cy="1845733"/>
          </a:xfrm>
          <a:prstGeom prst="rect">
            <a:avLst/>
          </a:prstGeom>
        </p:spPr>
        <p:txBody>
          <a:bodyPr vert="horz"/>
          <a:lstStyle>
            <a:lvl1pPr marL="0" indent="0">
              <a:buNone/>
              <a:defRPr sz="1400">
                <a:solidFill>
                  <a:srgbClr val="4D4E53"/>
                </a:solidFill>
              </a:defRPr>
            </a:lvl1pPr>
          </a:lstStyle>
          <a:p>
            <a:pPr lvl="0"/>
            <a:r>
              <a:rPr lang="en-US" dirty="0"/>
              <a:t>Descriptive text goes here and it’s always this color. Descriptive text goes here and it’s always this color.</a:t>
            </a:r>
          </a:p>
        </p:txBody>
      </p:sp>
      <p:sp>
        <p:nvSpPr>
          <p:cNvPr id="7" name="Footer Placeholder 4"/>
          <p:cNvSpPr>
            <a:spLocks noGrp="1"/>
          </p:cNvSpPr>
          <p:nvPr>
            <p:ph type="ftr" sz="quarter" idx="3"/>
          </p:nvPr>
        </p:nvSpPr>
        <p:spPr>
          <a:xfrm>
            <a:off x="781534" y="6465767"/>
            <a:ext cx="2895600" cy="273844"/>
          </a:xfrm>
          <a:prstGeom prst="rect">
            <a:avLst/>
          </a:prstGeom>
        </p:spPr>
        <p:txBody>
          <a:bodyPr vert="horz" lIns="91440" tIns="45720" rIns="91440" bIns="45720" rtlCol="0" anchor="ctr"/>
          <a:lstStyle>
            <a:lvl1pPr algn="l">
              <a:defRPr sz="1100">
                <a:solidFill>
                  <a:srgbClr val="4D4E53"/>
                </a:solidFill>
                <a:latin typeface="FS Elliot Pro"/>
                <a:cs typeface="FS Elliot Pro"/>
              </a:defRPr>
            </a:lvl1pPr>
          </a:lstStyle>
          <a:p>
            <a:pPr defTabSz="457200"/>
            <a:r>
              <a:rPr lang="en-US" dirty="0"/>
              <a:t>For financial professional use only.</a:t>
            </a:r>
          </a:p>
        </p:txBody>
      </p:sp>
      <p:sp>
        <p:nvSpPr>
          <p:cNvPr id="10" name="Slide Number Placeholder 5"/>
          <p:cNvSpPr>
            <a:spLocks noGrp="1"/>
          </p:cNvSpPr>
          <p:nvPr>
            <p:ph type="sldNum" sz="quarter" idx="4"/>
          </p:nvPr>
        </p:nvSpPr>
        <p:spPr>
          <a:xfrm>
            <a:off x="152400" y="6465767"/>
            <a:ext cx="381000" cy="273844"/>
          </a:xfrm>
          <a:prstGeom prst="rect">
            <a:avLst/>
          </a:prstGeom>
        </p:spPr>
        <p:txBody>
          <a:bodyPr vert="horz" lIns="91440" tIns="45720" rIns="91440" bIns="45720" rtlCol="0" anchor="ctr"/>
          <a:lstStyle>
            <a:lvl1pPr algn="l">
              <a:defRPr sz="1100">
                <a:solidFill>
                  <a:srgbClr val="4D4E53"/>
                </a:solidFill>
                <a:latin typeface="FS Elliot Pro"/>
                <a:cs typeface="FS Elliot Pro"/>
              </a:defRPr>
            </a:lvl1pPr>
          </a:lstStyle>
          <a:p>
            <a:pPr defTabSz="457200"/>
            <a:fld id="{61445BA3-2CB5-7C4E-ABD2-87FA1F6BEAE1}" type="slidenum">
              <a:rPr lang="en-US" smtClean="0"/>
              <a:pPr defTabSz="457200"/>
              <a:t>‹#›</a:t>
            </a:fld>
            <a:endParaRPr lang="en-US" dirty="0"/>
          </a:p>
        </p:txBody>
      </p:sp>
      <p:sp>
        <p:nvSpPr>
          <p:cNvPr id="14" name="Title 1"/>
          <p:cNvSpPr>
            <a:spLocks noGrp="1"/>
          </p:cNvSpPr>
          <p:nvPr>
            <p:ph type="title" hasCustomPrompt="1"/>
          </p:nvPr>
        </p:nvSpPr>
        <p:spPr>
          <a:xfrm>
            <a:off x="591034" y="891567"/>
            <a:ext cx="6470650" cy="663449"/>
          </a:xfrm>
        </p:spPr>
        <p:txBody>
          <a:bodyPr anchor="t">
            <a:normAutofit/>
          </a:bodyPr>
          <a:lstStyle>
            <a:lvl1pPr algn="l">
              <a:lnSpc>
                <a:spcPct val="80000"/>
              </a:lnSpc>
              <a:defRPr sz="3600" b="0" i="0">
                <a:solidFill>
                  <a:schemeClr val="bg2"/>
                </a:solidFill>
                <a:latin typeface="FS Elliot Pro"/>
                <a:cs typeface="FS Elliot Pro"/>
              </a:defRPr>
            </a:lvl1pPr>
          </a:lstStyle>
          <a:p>
            <a:r>
              <a:rPr lang="en-US" dirty="0"/>
              <a:t>Slide title goes here</a:t>
            </a:r>
          </a:p>
        </p:txBody>
      </p:sp>
    </p:spTree>
    <p:extLst>
      <p:ext uri="{BB962C8B-B14F-4D97-AF65-F5344CB8AC3E}">
        <p14:creationId xmlns="" xmlns:p14="http://schemas.microsoft.com/office/powerpoint/2010/main" val="307052974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hart &amp; Graph Template">
    <p:spTree>
      <p:nvGrpSpPr>
        <p:cNvPr id="1" name=""/>
        <p:cNvGrpSpPr/>
        <p:nvPr/>
      </p:nvGrpSpPr>
      <p:grpSpPr>
        <a:xfrm>
          <a:off x="0" y="0"/>
          <a:ext cx="0" cy="0"/>
          <a:chOff x="0" y="0"/>
          <a:chExt cx="0" cy="0"/>
        </a:xfrm>
      </p:grpSpPr>
      <p:sp>
        <p:nvSpPr>
          <p:cNvPr id="3" name="Content Placeholder 2"/>
          <p:cNvSpPr>
            <a:spLocks noGrp="1"/>
          </p:cNvSpPr>
          <p:nvPr>
            <p:ph idx="1"/>
          </p:nvPr>
        </p:nvSpPr>
        <p:spPr>
          <a:xfrm>
            <a:off x="601577" y="1694135"/>
            <a:ext cx="7943593" cy="3626432"/>
          </a:xfrm>
          <a:prstGeom prst="rect">
            <a:avLst/>
          </a:prstGeom>
        </p:spPr>
        <p:txBody>
          <a:bodyPr>
            <a:normAutofit/>
          </a:bodyPr>
          <a:lstStyle>
            <a:lvl1pPr marL="0" indent="0">
              <a:buClr>
                <a:srgbClr val="EA5424"/>
              </a:buClr>
              <a:buNone/>
              <a:defRPr sz="1600" baseline="0">
                <a:solidFill>
                  <a:schemeClr val="bg1">
                    <a:lumMod val="50000"/>
                  </a:schemeClr>
                </a:solidFill>
              </a:defRPr>
            </a:lvl1pPr>
          </a:lstStyle>
          <a:p>
            <a:pPr lvl="0"/>
            <a:endParaRPr lang="en-US" dirty="0"/>
          </a:p>
        </p:txBody>
      </p:sp>
      <p:sp>
        <p:nvSpPr>
          <p:cNvPr id="5" name="Footer Placeholder 4"/>
          <p:cNvSpPr>
            <a:spLocks noGrp="1"/>
          </p:cNvSpPr>
          <p:nvPr>
            <p:ph type="ftr" sz="quarter" idx="3"/>
          </p:nvPr>
        </p:nvSpPr>
        <p:spPr>
          <a:xfrm>
            <a:off x="781534" y="6465767"/>
            <a:ext cx="2895600" cy="273844"/>
          </a:xfrm>
          <a:prstGeom prst="rect">
            <a:avLst/>
          </a:prstGeom>
        </p:spPr>
        <p:txBody>
          <a:bodyPr vert="horz" lIns="91440" tIns="45720" rIns="91440" bIns="45720" rtlCol="0" anchor="ctr"/>
          <a:lstStyle>
            <a:lvl1pPr algn="l">
              <a:defRPr sz="1100">
                <a:solidFill>
                  <a:srgbClr val="4D4E53"/>
                </a:solidFill>
                <a:latin typeface="FS Elliot Pro"/>
                <a:cs typeface="FS Elliot Pro"/>
              </a:defRPr>
            </a:lvl1pPr>
          </a:lstStyle>
          <a:p>
            <a:pPr defTabSz="457200"/>
            <a:r>
              <a:rPr lang="en-US" dirty="0"/>
              <a:t>For financial professional use only.</a:t>
            </a:r>
          </a:p>
        </p:txBody>
      </p:sp>
      <p:sp>
        <p:nvSpPr>
          <p:cNvPr id="7" name="Slide Number Placeholder 5"/>
          <p:cNvSpPr>
            <a:spLocks noGrp="1"/>
          </p:cNvSpPr>
          <p:nvPr>
            <p:ph type="sldNum" sz="quarter" idx="4"/>
          </p:nvPr>
        </p:nvSpPr>
        <p:spPr>
          <a:xfrm>
            <a:off x="152400" y="6465767"/>
            <a:ext cx="381000" cy="273844"/>
          </a:xfrm>
          <a:prstGeom prst="rect">
            <a:avLst/>
          </a:prstGeom>
        </p:spPr>
        <p:txBody>
          <a:bodyPr vert="horz" lIns="91440" tIns="45720" rIns="91440" bIns="45720" rtlCol="0" anchor="ctr"/>
          <a:lstStyle>
            <a:lvl1pPr algn="l">
              <a:defRPr sz="1100">
                <a:solidFill>
                  <a:srgbClr val="4D4E53"/>
                </a:solidFill>
                <a:latin typeface="FS Elliot Pro"/>
                <a:cs typeface="FS Elliot Pro"/>
              </a:defRPr>
            </a:lvl1pPr>
          </a:lstStyle>
          <a:p>
            <a:pPr defTabSz="457200"/>
            <a:fld id="{61445BA3-2CB5-7C4E-ABD2-87FA1F6BEAE1}" type="slidenum">
              <a:rPr lang="en-US" smtClean="0"/>
              <a:pPr defTabSz="457200"/>
              <a:t>‹#›</a:t>
            </a:fld>
            <a:endParaRPr lang="en-US" dirty="0"/>
          </a:p>
        </p:txBody>
      </p:sp>
      <p:sp>
        <p:nvSpPr>
          <p:cNvPr id="8" name="Title 1"/>
          <p:cNvSpPr>
            <a:spLocks noGrp="1"/>
          </p:cNvSpPr>
          <p:nvPr>
            <p:ph type="title" hasCustomPrompt="1"/>
          </p:nvPr>
        </p:nvSpPr>
        <p:spPr>
          <a:xfrm>
            <a:off x="591034" y="891567"/>
            <a:ext cx="6470650" cy="663449"/>
          </a:xfrm>
        </p:spPr>
        <p:txBody>
          <a:bodyPr anchor="t">
            <a:normAutofit/>
          </a:bodyPr>
          <a:lstStyle>
            <a:lvl1pPr algn="l">
              <a:lnSpc>
                <a:spcPct val="80000"/>
              </a:lnSpc>
              <a:defRPr sz="3600" b="0" i="0">
                <a:solidFill>
                  <a:schemeClr val="bg2"/>
                </a:solidFill>
                <a:latin typeface="FS Elliot Pro"/>
                <a:cs typeface="FS Elliot Pro"/>
              </a:defRPr>
            </a:lvl1pPr>
          </a:lstStyle>
          <a:p>
            <a:r>
              <a:rPr lang="en-US" dirty="0"/>
              <a:t>Slide title goes here</a:t>
            </a:r>
          </a:p>
        </p:txBody>
      </p:sp>
    </p:spTree>
    <p:extLst>
      <p:ext uri="{BB962C8B-B14F-4D97-AF65-F5344CB8AC3E}">
        <p14:creationId xmlns="" xmlns:p14="http://schemas.microsoft.com/office/powerpoint/2010/main" val="39738706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nding Slide">
    <p:spTree>
      <p:nvGrpSpPr>
        <p:cNvPr id="1" name=""/>
        <p:cNvGrpSpPr/>
        <p:nvPr/>
      </p:nvGrpSpPr>
      <p:grpSpPr>
        <a:xfrm>
          <a:off x="0" y="0"/>
          <a:ext cx="0" cy="0"/>
          <a:chOff x="0" y="0"/>
          <a:chExt cx="0" cy="0"/>
        </a:xfrm>
      </p:grpSpPr>
      <p:sp>
        <p:nvSpPr>
          <p:cNvPr id="13" name="Rectangle 12"/>
          <p:cNvSpPr/>
          <p:nvPr userDrawn="1"/>
        </p:nvSpPr>
        <p:spPr>
          <a:xfrm>
            <a:off x="0" y="0"/>
            <a:ext cx="9144000" cy="6858000"/>
          </a:xfrm>
          <a:prstGeom prst="rect">
            <a:avLst/>
          </a:prstGeom>
          <a:solidFill>
            <a:srgbClr val="0091D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prstClr val="white"/>
              </a:solidFill>
              <a:latin typeface="FS Elliot Pro"/>
            </a:endParaRPr>
          </a:p>
        </p:txBody>
      </p:sp>
      <p:sp>
        <p:nvSpPr>
          <p:cNvPr id="10" name="Title 1"/>
          <p:cNvSpPr>
            <a:spLocks noGrp="1"/>
          </p:cNvSpPr>
          <p:nvPr>
            <p:ph type="ctrTitle" hasCustomPrompt="1"/>
          </p:nvPr>
        </p:nvSpPr>
        <p:spPr>
          <a:xfrm>
            <a:off x="727108" y="2023713"/>
            <a:ext cx="5238266" cy="1865709"/>
          </a:xfrm>
        </p:spPr>
        <p:txBody>
          <a:bodyPr anchor="t">
            <a:noAutofit/>
          </a:bodyPr>
          <a:lstStyle>
            <a:lvl1pPr algn="l">
              <a:lnSpc>
                <a:spcPct val="80000"/>
              </a:lnSpc>
              <a:defRPr sz="5400" b="0" i="0" baseline="0">
                <a:solidFill>
                  <a:srgbClr val="FFFFFF"/>
                </a:solidFill>
                <a:latin typeface="FS Elliot Pro"/>
                <a:cs typeface="FS Elliot Pro"/>
              </a:defRPr>
            </a:lvl1pPr>
          </a:lstStyle>
          <a:p>
            <a:r>
              <a:rPr lang="en-US" dirty="0"/>
              <a:t>End slide</a:t>
            </a:r>
          </a:p>
        </p:txBody>
      </p:sp>
      <p:sp>
        <p:nvSpPr>
          <p:cNvPr id="6" name="Rectangle 12"/>
          <p:cNvSpPr/>
          <p:nvPr userDrawn="1"/>
        </p:nvSpPr>
        <p:spPr>
          <a:xfrm>
            <a:off x="8543640" y="1948233"/>
            <a:ext cx="600361" cy="2938448"/>
          </a:xfrm>
          <a:custGeom>
            <a:avLst/>
            <a:gdLst/>
            <a:ahLst/>
            <a:cxnLst/>
            <a:rect l="l" t="t" r="r" b="b"/>
            <a:pathLst>
              <a:path w="600361" h="2938448">
                <a:moveTo>
                  <a:pt x="600361" y="0"/>
                </a:moveTo>
                <a:lnTo>
                  <a:pt x="600361" y="2938448"/>
                </a:lnTo>
                <a:lnTo>
                  <a:pt x="479829" y="2805829"/>
                </a:lnTo>
                <a:cubicBezTo>
                  <a:pt x="180070" y="2442605"/>
                  <a:pt x="0" y="1976943"/>
                  <a:pt x="0" y="1469224"/>
                </a:cubicBezTo>
                <a:cubicBezTo>
                  <a:pt x="0" y="961505"/>
                  <a:pt x="180070" y="495843"/>
                  <a:pt x="479829" y="132619"/>
                </a:cubicBezTo>
                <a:close/>
              </a:path>
            </a:pathLst>
          </a:custGeom>
          <a:solidFill>
            <a:srgbClr val="00C1D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00C1D5"/>
              </a:solidFill>
              <a:latin typeface="FS Elliot Pro"/>
            </a:endParaRPr>
          </a:p>
        </p:txBody>
      </p:sp>
    </p:spTree>
    <p:extLst>
      <p:ext uri="{BB962C8B-B14F-4D97-AF65-F5344CB8AC3E}">
        <p14:creationId xmlns="" xmlns:p14="http://schemas.microsoft.com/office/powerpoint/2010/main" val="18732352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3 Circles">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5932302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EEBC764-1DBF-4C5D-B88D-61E5AB9BBA06}" type="datetimeFigureOut">
              <a:rPr lang="en-US" smtClean="0"/>
              <a:pPr/>
              <a:t>9/20/2018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DC4B468-51F1-414F-AA6F-05215631DCA3}" type="slidenum">
              <a:rPr lang="en-US" smtClean="0"/>
              <a:pPr/>
              <a:t>‹#›</a:t>
            </a:fld>
            <a:endParaRPr lang="en-US"/>
          </a:p>
        </p:txBody>
      </p:sp>
    </p:spTree>
    <p:extLst>
      <p:ext uri="{BB962C8B-B14F-4D97-AF65-F5344CB8AC3E}">
        <p14:creationId xmlns="" xmlns:p14="http://schemas.microsoft.com/office/powerpoint/2010/main" val="3590658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EEBC764-1DBF-4C5D-B88D-61E5AB9BBA06}" type="datetimeFigureOut">
              <a:rPr lang="en-US" smtClean="0"/>
              <a:pPr/>
              <a:t>9/20/2018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DC4B468-51F1-414F-AA6F-05215631DCA3}" type="slidenum">
              <a:rPr lang="en-US" smtClean="0"/>
              <a:pPr/>
              <a:t>‹#›</a:t>
            </a:fld>
            <a:endParaRPr lang="en-US"/>
          </a:p>
        </p:txBody>
      </p:sp>
    </p:spTree>
    <p:extLst>
      <p:ext uri="{BB962C8B-B14F-4D97-AF65-F5344CB8AC3E}">
        <p14:creationId xmlns="" xmlns:p14="http://schemas.microsoft.com/office/powerpoint/2010/main" val="33903645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EEBC764-1DBF-4C5D-B88D-61E5AB9BBA06}" type="datetimeFigureOut">
              <a:rPr lang="en-US" smtClean="0"/>
              <a:pPr/>
              <a:t>9/20/2018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DC4B468-51F1-414F-AA6F-05215631DCA3}" type="slidenum">
              <a:rPr lang="en-US" smtClean="0"/>
              <a:pPr/>
              <a:t>‹#›</a:t>
            </a:fld>
            <a:endParaRPr lang="en-US"/>
          </a:p>
        </p:txBody>
      </p:sp>
    </p:spTree>
    <p:extLst>
      <p:ext uri="{BB962C8B-B14F-4D97-AF65-F5344CB8AC3E}">
        <p14:creationId xmlns="" xmlns:p14="http://schemas.microsoft.com/office/powerpoint/2010/main" val="7004926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EBC764-1DBF-4C5D-B88D-61E5AB9BBA06}" type="datetimeFigureOut">
              <a:rPr lang="en-US" smtClean="0"/>
              <a:pPr/>
              <a:t>9/20/2018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DC4B468-51F1-414F-AA6F-05215631DCA3}" type="slidenum">
              <a:rPr lang="en-US" smtClean="0"/>
              <a:pPr/>
              <a:t>‹#›</a:t>
            </a:fld>
            <a:endParaRPr lang="en-US"/>
          </a:p>
        </p:txBody>
      </p:sp>
    </p:spTree>
    <p:extLst>
      <p:ext uri="{BB962C8B-B14F-4D97-AF65-F5344CB8AC3E}">
        <p14:creationId xmlns="" xmlns:p14="http://schemas.microsoft.com/office/powerpoint/2010/main" val="41251790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EEBC764-1DBF-4C5D-B88D-61E5AB9BBA06}" type="datetimeFigureOut">
              <a:rPr lang="en-US" smtClean="0"/>
              <a:pPr/>
              <a:t>9/20/2018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DC4B468-51F1-414F-AA6F-05215631DCA3}" type="slidenum">
              <a:rPr lang="en-US" smtClean="0"/>
              <a:pPr/>
              <a:t>‹#›</a:t>
            </a:fld>
            <a:endParaRPr lang="en-US"/>
          </a:p>
        </p:txBody>
      </p:sp>
    </p:spTree>
    <p:extLst>
      <p:ext uri="{BB962C8B-B14F-4D97-AF65-F5344CB8AC3E}">
        <p14:creationId xmlns="" xmlns:p14="http://schemas.microsoft.com/office/powerpoint/2010/main" val="4269149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EEBC764-1DBF-4C5D-B88D-61E5AB9BBA06}" type="datetimeFigureOut">
              <a:rPr lang="en-US" smtClean="0"/>
              <a:pPr/>
              <a:t>9/20/2018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DC4B468-51F1-414F-AA6F-05215631DCA3}" type="slidenum">
              <a:rPr lang="en-US" smtClean="0"/>
              <a:pPr/>
              <a:t>‹#›</a:t>
            </a:fld>
            <a:endParaRPr lang="en-US"/>
          </a:p>
        </p:txBody>
      </p:sp>
    </p:spTree>
    <p:extLst>
      <p:ext uri="{BB962C8B-B14F-4D97-AF65-F5344CB8AC3E}">
        <p14:creationId xmlns="" xmlns:p14="http://schemas.microsoft.com/office/powerpoint/2010/main" val="37387866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slideLayout" Target="../slideLayouts/slideLayout3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19" Type="http://schemas.openxmlformats.org/officeDocument/2006/relationships/theme" Target="../theme/theme2.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EBC764-1DBF-4C5D-B88D-61E5AB9BBA06}" type="datetimeFigureOut">
              <a:rPr lang="en-US" smtClean="0"/>
              <a:pPr/>
              <a:t>9/20/2018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C4B468-51F1-414F-AA6F-05215631DCA3}" type="slidenum">
              <a:rPr lang="en-US" smtClean="0"/>
              <a:pPr/>
              <a:t>‹#›</a:t>
            </a:fld>
            <a:endParaRPr lang="en-US"/>
          </a:p>
        </p:txBody>
      </p:sp>
    </p:spTree>
    <p:extLst>
      <p:ext uri="{BB962C8B-B14F-4D97-AF65-F5344CB8AC3E}">
        <p14:creationId xmlns="" xmlns:p14="http://schemas.microsoft.com/office/powerpoint/2010/main" val="40340616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81534" y="1265374"/>
            <a:ext cx="7575066" cy="617913"/>
          </a:xfrm>
          <a:prstGeom prst="rect">
            <a:avLst/>
          </a:prstGeom>
        </p:spPr>
        <p:txBody>
          <a:bodyPr vert="horz" lIns="91440" tIns="45720" rIns="91440" bIns="45720" rtlCol="0" anchor="t">
            <a:normAutofit/>
          </a:bodyPr>
          <a:lstStyle/>
          <a:p>
            <a:r>
              <a:rPr lang="en-US" dirty="0"/>
              <a:t>Slide title goes here.</a:t>
            </a:r>
          </a:p>
        </p:txBody>
      </p:sp>
      <p:sp>
        <p:nvSpPr>
          <p:cNvPr id="3" name="Text Placeholder 2"/>
          <p:cNvSpPr>
            <a:spLocks noGrp="1"/>
          </p:cNvSpPr>
          <p:nvPr>
            <p:ph type="body" idx="1"/>
          </p:nvPr>
        </p:nvSpPr>
        <p:spPr>
          <a:xfrm>
            <a:off x="781534" y="2010305"/>
            <a:ext cx="7575066" cy="411532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Tree>
    <p:extLst>
      <p:ext uri="{BB962C8B-B14F-4D97-AF65-F5344CB8AC3E}">
        <p14:creationId xmlns="" xmlns:p14="http://schemas.microsoft.com/office/powerpoint/2010/main" val="1386762027"/>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Lst>
  <p:hf hdr="0" dt="0"/>
  <p:txStyles>
    <p:titleStyle>
      <a:lvl1pPr algn="l" defTabSz="457200" rtl="0" eaLnBrk="1" latinLnBrk="0" hangingPunct="1">
        <a:lnSpc>
          <a:spcPct val="80000"/>
        </a:lnSpc>
        <a:spcBef>
          <a:spcPct val="0"/>
        </a:spcBef>
        <a:buNone/>
        <a:defRPr sz="3600" b="0" i="0" kern="1200" baseline="0">
          <a:solidFill>
            <a:schemeClr val="bg2"/>
          </a:solidFill>
          <a:latin typeface="FS Elliot Pro"/>
          <a:ea typeface="+mj-ea"/>
          <a:cs typeface="FS Elliot Pro"/>
        </a:defRPr>
      </a:lvl1pPr>
    </p:titleStyle>
    <p:bodyStyle>
      <a:lvl1pPr marL="342900" indent="-342900" algn="l" defTabSz="457200" rtl="0" eaLnBrk="1" latinLnBrk="0" hangingPunct="1">
        <a:spcBef>
          <a:spcPct val="20000"/>
        </a:spcBef>
        <a:buFont typeface="Arial"/>
        <a:buChar char="•"/>
        <a:defRPr sz="2200" kern="1200">
          <a:solidFill>
            <a:srgbClr val="4D4E53"/>
          </a:solidFill>
          <a:latin typeface="FS Elliot Pro"/>
          <a:ea typeface="+mn-ea"/>
          <a:cs typeface="FS Elliot Pro"/>
        </a:defRPr>
      </a:lvl1pPr>
      <a:lvl2pPr marL="742950" indent="-285750" algn="l" defTabSz="457200" rtl="0" eaLnBrk="1" latinLnBrk="0" hangingPunct="1">
        <a:spcBef>
          <a:spcPct val="20000"/>
        </a:spcBef>
        <a:buFont typeface="Arial"/>
        <a:buChar char="–"/>
        <a:defRPr sz="1800" kern="1200">
          <a:solidFill>
            <a:srgbClr val="4D4E53"/>
          </a:solidFill>
          <a:latin typeface="FS Elliot Pro"/>
          <a:ea typeface="+mn-ea"/>
          <a:cs typeface="FS Elliot Pro"/>
        </a:defRPr>
      </a:lvl2pPr>
      <a:lvl3pPr marL="1143000" indent="-228600" algn="l" defTabSz="457200" rtl="0" eaLnBrk="1" latinLnBrk="0" hangingPunct="1">
        <a:spcBef>
          <a:spcPct val="20000"/>
        </a:spcBef>
        <a:buFont typeface="Arial"/>
        <a:buChar char="•"/>
        <a:defRPr sz="2400" kern="1200">
          <a:solidFill>
            <a:srgbClr val="7F7F7F"/>
          </a:solidFill>
          <a:latin typeface="FS Elliot Pro"/>
          <a:ea typeface="+mn-ea"/>
          <a:cs typeface="FS Elliot Pro"/>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4.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9.xml"/><Relationship Id="rId1" Type="http://schemas.openxmlformats.org/officeDocument/2006/relationships/slideLayout" Target="../slideLayouts/slideLayout14.xml"/><Relationship Id="rId5" Type="http://schemas.openxmlformats.org/officeDocument/2006/relationships/image" Target="../media/image10.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4.xml"/><Relationship Id="rId5" Type="http://schemas.openxmlformats.org/officeDocument/2006/relationships/image" Target="../media/image11.png"/><Relationship Id="rId4" Type="http://schemas.openxmlformats.org/officeDocument/2006/relationships/image" Target="../media/image9.emf"/></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4.xml"/><Relationship Id="rId5" Type="http://schemas.openxmlformats.org/officeDocument/2006/relationships/image" Target="../media/image12.png"/><Relationship Id="rId4" Type="http://schemas.openxmlformats.org/officeDocument/2006/relationships/image" Target="../media/image9.emf"/></Relationships>
</file>

<file path=ppt/slides/_rels/slide14.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6.png"/><Relationship Id="rId7" Type="http://schemas.openxmlformats.org/officeDocument/2006/relationships/image" Target="../media/image16.emf"/><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15.emf"/><Relationship Id="rId5" Type="http://schemas.openxmlformats.org/officeDocument/2006/relationships/image" Target="../media/image14.emf"/><Relationship Id="rId4" Type="http://schemas.openxmlformats.org/officeDocument/2006/relationships/image" Target="../media/image13.emf"/></Relationships>
</file>

<file path=ppt/slides/_rels/slide1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chart" Target="../charts/char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7.xml"/><Relationship Id="rId1" Type="http://schemas.openxmlformats.org/officeDocument/2006/relationships/video" Target="https://www.youtube.com/embed/vJG698U2Mvo"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hyperlink" Target="http://www.hvsfinancial.com/PublicFiles/2016_RHCC_Data_Report.pdf" TargetMode="External"/><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hyperlink" Target="http://www.plansponsor.com/Older-Workers-Unable-to-Retire-Cost-Employers-Fifty-Thousand-Dollars-a-Year/" TargetMode="External"/><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hyperlink" Target="https://www.healthpocket.com/healthcare-research/infostat/2017-obamacare-premiums-deductibles"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5CB6F86B-2627-4D94-96B8-477995654B23}"/>
              </a:ext>
            </a:extLst>
          </p:cNvPr>
          <p:cNvSpPr txBox="1">
            <a:spLocks/>
          </p:cNvSpPr>
          <p:nvPr/>
        </p:nvSpPr>
        <p:spPr>
          <a:xfrm>
            <a:off x="950113" y="939318"/>
            <a:ext cx="7254548" cy="1055738"/>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accent6">
                    <a:lumMod val="75000"/>
                  </a:schemeClr>
                </a:solidFill>
                <a:effectLst/>
                <a:uLnTx/>
                <a:uFillTx/>
                <a:latin typeface="Arial Rounded MT Bold" panose="020F0704030504030204" pitchFamily="34" charset="0"/>
                <a:ea typeface="+mj-ea"/>
                <a:cs typeface="+mj-cs"/>
              </a:rPr>
              <a:t>CFMA Rocky Mountain</a:t>
            </a:r>
            <a:endParaRPr kumimoji="0" lang="en-US" sz="4400" b="0" i="0" u="none" strike="noStrike" kern="1200" cap="none" spc="0" normalizeH="0" baseline="0" noProof="0" dirty="0">
              <a:ln>
                <a:noFill/>
              </a:ln>
              <a:solidFill>
                <a:schemeClr val="accent6">
                  <a:lumMod val="75000"/>
                </a:schemeClr>
              </a:solidFill>
              <a:effectLst/>
              <a:uLnTx/>
              <a:uFillTx/>
              <a:latin typeface="Arial Rounded MT Bold" panose="020F0704030504030204" pitchFamily="34" charset="0"/>
              <a:ea typeface="+mj-ea"/>
              <a:cs typeface="+mj-cs"/>
            </a:endParaRPr>
          </a:p>
        </p:txBody>
      </p:sp>
      <p:sp>
        <p:nvSpPr>
          <p:cNvPr id="7" name="Subtitle 2">
            <a:extLst>
              <a:ext uri="{FF2B5EF4-FFF2-40B4-BE49-F238E27FC236}">
                <a16:creationId xmlns:a16="http://schemas.microsoft.com/office/drawing/2014/main" xmlns="" id="{E4F1E042-BC39-4E3C-BF08-F43813BE7E84}"/>
              </a:ext>
            </a:extLst>
          </p:cNvPr>
          <p:cNvSpPr txBox="1">
            <a:spLocks/>
          </p:cNvSpPr>
          <p:nvPr/>
        </p:nvSpPr>
        <p:spPr>
          <a:xfrm>
            <a:off x="5973911" y="4952172"/>
            <a:ext cx="2843137" cy="1057123"/>
          </a:xfrm>
          <a:prstGeom prst="rect">
            <a:avLst/>
          </a:prstGeom>
        </p:spPr>
        <p:txBody>
          <a:bodyPr>
            <a:normAutofit fontScale="47500" lnSpcReduction="20000"/>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Wi-Fi Network Login</a:t>
            </a: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Network Name: </a:t>
            </a:r>
            <a:r>
              <a:rPr kumimoji="0" lang="en-US" sz="3200" b="0" i="0" u="none" strike="noStrike" kern="1200" cap="none" spc="0" normalizeH="0" baseline="0" noProof="0" dirty="0" err="1" smtClean="0">
                <a:ln>
                  <a:noFill/>
                </a:ln>
                <a:solidFill>
                  <a:schemeClr val="tx1"/>
                </a:solidFill>
                <a:effectLst/>
                <a:uLnTx/>
                <a:uFillTx/>
                <a:latin typeface="+mn-lt"/>
                <a:ea typeface="+mn-ea"/>
                <a:cs typeface="+mn-cs"/>
              </a:rPr>
              <a:t>Ritz_Carlton</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 Conference</a:t>
            </a: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Password: B2WSoftware</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8" name="TextBox 7">
            <a:extLst>
              <a:ext uri="{FF2B5EF4-FFF2-40B4-BE49-F238E27FC236}">
                <a16:creationId xmlns:a16="http://schemas.microsoft.com/office/drawing/2014/main" xmlns="" id="{F670EE50-500C-463F-9CAF-2FDC753D7822}"/>
              </a:ext>
            </a:extLst>
          </p:cNvPr>
          <p:cNvSpPr txBox="1"/>
          <p:nvPr/>
        </p:nvSpPr>
        <p:spPr>
          <a:xfrm>
            <a:off x="2994984" y="2080161"/>
            <a:ext cx="3306459" cy="369332"/>
          </a:xfrm>
          <a:prstGeom prst="rect">
            <a:avLst/>
          </a:prstGeom>
          <a:noFill/>
        </p:spPr>
        <p:txBody>
          <a:bodyPr wrap="square" rtlCol="0">
            <a:spAutoFit/>
          </a:bodyPr>
          <a:lstStyle/>
          <a:p>
            <a:pPr algn="ctr"/>
            <a:r>
              <a:rPr lang="en-US" dirty="0">
                <a:solidFill>
                  <a:schemeClr val="accent6">
                    <a:lumMod val="75000"/>
                  </a:schemeClr>
                </a:solidFill>
              </a:rPr>
              <a:t>Principle Sponsors</a:t>
            </a:r>
          </a:p>
        </p:txBody>
      </p:sp>
      <p:pic>
        <p:nvPicPr>
          <p:cNvPr id="9" name="Picture 8">
            <a:extLst>
              <a:ext uri="{FF2B5EF4-FFF2-40B4-BE49-F238E27FC236}">
                <a16:creationId xmlns:a16="http://schemas.microsoft.com/office/drawing/2014/main" xmlns="" id="{23C54068-86AB-4463-8140-4F9D02790724}"/>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626852" y="3759017"/>
            <a:ext cx="1909358" cy="1221989"/>
          </a:xfrm>
          <a:prstGeom prst="rect">
            <a:avLst/>
          </a:prstGeom>
        </p:spPr>
      </p:pic>
      <p:pic>
        <p:nvPicPr>
          <p:cNvPr id="10" name="Picture 9" descr="A picture containing clipart&#10;&#10;Description generated with very high confidence">
            <a:extLst>
              <a:ext uri="{FF2B5EF4-FFF2-40B4-BE49-F238E27FC236}">
                <a16:creationId xmlns:a16="http://schemas.microsoft.com/office/drawing/2014/main" xmlns="" id="{8D95B9C2-6378-4F0E-BF09-A029AA31B3B9}"/>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233818" y="2373920"/>
            <a:ext cx="4482237" cy="1407703"/>
          </a:xfrm>
          <a:prstGeom prst="rect">
            <a:avLst/>
          </a:prstGeom>
        </p:spPr>
      </p:pic>
      <p:sp>
        <p:nvSpPr>
          <p:cNvPr id="11" name="TextBox 10">
            <a:extLst>
              <a:ext uri="{FF2B5EF4-FFF2-40B4-BE49-F238E27FC236}">
                <a16:creationId xmlns:a16="http://schemas.microsoft.com/office/drawing/2014/main" xmlns="" id="{2C0C429D-DF59-4B7D-A3DC-A50568BE8EE6}"/>
              </a:ext>
            </a:extLst>
          </p:cNvPr>
          <p:cNvSpPr txBox="1"/>
          <p:nvPr/>
        </p:nvSpPr>
        <p:spPr>
          <a:xfrm>
            <a:off x="1238992" y="5423263"/>
            <a:ext cx="1763444" cy="369332"/>
          </a:xfrm>
          <a:prstGeom prst="rect">
            <a:avLst/>
          </a:prstGeom>
          <a:noFill/>
        </p:spPr>
        <p:txBody>
          <a:bodyPr wrap="square" rtlCol="0">
            <a:spAutoFit/>
          </a:bodyPr>
          <a:lstStyle/>
          <a:p>
            <a:r>
              <a:rPr lang="en-US" dirty="0"/>
              <a:t>#CFMARM2018</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317750" y="3376339"/>
            <a:ext cx="6064250" cy="523220"/>
          </a:xfrm>
          <a:prstGeom prst="rect">
            <a:avLst/>
          </a:prstGeom>
          <a:noFill/>
        </p:spPr>
        <p:txBody>
          <a:bodyPr wrap="square" rtlCol="0">
            <a:spAutoFit/>
          </a:bodyPr>
          <a:lstStyle/>
          <a:p>
            <a:r>
              <a:rPr lang="en-US" sz="2800" b="1" dirty="0">
                <a:solidFill>
                  <a:srgbClr val="4D4E53"/>
                </a:solidFill>
                <a:latin typeface="FS Elliot Pro"/>
                <a:cs typeface="FS Elliot Pro"/>
              </a:rPr>
              <a:t>1) Know your workforce</a:t>
            </a:r>
          </a:p>
        </p:txBody>
      </p:sp>
      <p:sp>
        <p:nvSpPr>
          <p:cNvPr id="14" name="Title 3"/>
          <p:cNvSpPr txBox="1">
            <a:spLocks/>
          </p:cNvSpPr>
          <p:nvPr/>
        </p:nvSpPr>
        <p:spPr>
          <a:xfrm>
            <a:off x="461994" y="718090"/>
            <a:ext cx="7702066" cy="1460688"/>
          </a:xfrm>
          <a:prstGeom prst="rect">
            <a:avLst/>
          </a:prstGeom>
        </p:spPr>
        <p:txBody>
          <a:bodyPr vert="horz" lIns="91440" tIns="45720" rIns="91440" bIns="45720" rtlCol="0" anchor="t">
            <a:noAutofit/>
          </a:bodyPr>
          <a:lstStyle>
            <a:lvl1pPr algn="l" defTabSz="914400" rtl="0" eaLnBrk="1" latinLnBrk="0" hangingPunct="1">
              <a:lnSpc>
                <a:spcPct val="80000"/>
              </a:lnSpc>
              <a:spcBef>
                <a:spcPct val="0"/>
              </a:spcBef>
              <a:buNone/>
              <a:defRPr sz="3600" b="0" i="0" kern="1200">
                <a:solidFill>
                  <a:schemeClr val="bg2"/>
                </a:solidFill>
                <a:latin typeface="FS Elliot Pro"/>
                <a:ea typeface="+mj-ea"/>
                <a:cs typeface="FS Elliot Pro"/>
              </a:defRPr>
            </a:lvl1pPr>
          </a:lstStyle>
          <a:p>
            <a:r>
              <a:rPr lang="en-US" sz="4800" dirty="0">
                <a:solidFill>
                  <a:srgbClr val="0091DA"/>
                </a:solidFill>
                <a:latin typeface="FS Elliot Pro Light"/>
                <a:cs typeface="FS Elliot Pro Light"/>
              </a:rPr>
              <a:t>Best practices ... </a:t>
            </a:r>
            <a:br>
              <a:rPr lang="en-US" sz="4800" dirty="0">
                <a:solidFill>
                  <a:srgbClr val="0091DA"/>
                </a:solidFill>
                <a:latin typeface="FS Elliot Pro Light"/>
                <a:cs typeface="FS Elliot Pro Light"/>
              </a:rPr>
            </a:br>
            <a:r>
              <a:rPr lang="en-US" sz="4800" dirty="0">
                <a:solidFill>
                  <a:srgbClr val="0091DA"/>
                </a:solidFill>
                <a:latin typeface="FS Elliot Pro Light"/>
                <a:cs typeface="FS Elliot Pro Light"/>
              </a:rPr>
              <a:t>to keep costs down</a:t>
            </a:r>
          </a:p>
        </p:txBody>
      </p:sp>
      <p:sp>
        <p:nvSpPr>
          <p:cNvPr id="9" name="Oval 8"/>
          <p:cNvSpPr/>
          <p:nvPr/>
        </p:nvSpPr>
        <p:spPr>
          <a:xfrm>
            <a:off x="603250" y="2927933"/>
            <a:ext cx="1536744" cy="1536744"/>
          </a:xfrm>
          <a:prstGeom prst="ellipse">
            <a:avLst/>
          </a:prstGeom>
          <a:solidFill>
            <a:srgbClr val="0091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91DA"/>
              </a:solidFill>
            </a:endParaRPr>
          </a:p>
        </p:txBody>
      </p:sp>
      <p:sp>
        <p:nvSpPr>
          <p:cNvPr id="12" name="Slide Number Placeholder 4"/>
          <p:cNvSpPr>
            <a:spLocks noGrp="1"/>
          </p:cNvSpPr>
          <p:nvPr>
            <p:ph type="sldNum" sz="quarter" idx="4294967295"/>
          </p:nvPr>
        </p:nvSpPr>
        <p:spPr>
          <a:xfrm>
            <a:off x="83000" y="6388263"/>
            <a:ext cx="381000" cy="273844"/>
          </a:xfrm>
          <a:prstGeom prst="rect">
            <a:avLst/>
          </a:prstGeom>
        </p:spPr>
        <p:txBody>
          <a:bodyPr/>
          <a:lstStyle/>
          <a:p>
            <a:fld id="{61445BA3-2CB5-7C4E-ABD2-87FA1F6BEAE1}" type="slidenum">
              <a:rPr lang="en-US" smtClean="0"/>
              <a:pPr/>
              <a:t>10</a:t>
            </a:fld>
            <a:endParaRPr lang="en-US" dirty="0"/>
          </a:p>
        </p:txBody>
      </p:sp>
      <p:sp>
        <p:nvSpPr>
          <p:cNvPr id="13" name="Title 3"/>
          <p:cNvSpPr txBox="1">
            <a:spLocks/>
          </p:cNvSpPr>
          <p:nvPr/>
        </p:nvSpPr>
        <p:spPr>
          <a:xfrm>
            <a:off x="478501" y="6393023"/>
            <a:ext cx="3629566" cy="293534"/>
          </a:xfrm>
          <a:prstGeom prst="rect">
            <a:avLst/>
          </a:prstGeom>
        </p:spPr>
        <p:txBody>
          <a:bodyPr vert="horz" lIns="121920" tIns="60960" rIns="121920" bIns="60960" rtlCol="0" anchor="t">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100000"/>
              </a:lnSpc>
            </a:pPr>
            <a:r>
              <a:rPr lang="en-US" sz="1100" dirty="0">
                <a:solidFill>
                  <a:srgbClr val="4D4E53"/>
                </a:solidFill>
              </a:rPr>
              <a:t>For illustrative purposes only.</a:t>
            </a:r>
          </a:p>
        </p:txBody>
      </p:sp>
      <p:pic>
        <p:nvPicPr>
          <p:cNvPr id="15" name="Picture 14" descr="principal registered rgb.png"/>
          <p:cNvPicPr>
            <a:picLocks noChangeAspect="1"/>
          </p:cNvPicPr>
          <p:nvPr/>
        </p:nvPicPr>
        <p:blipFill rotWithShape="1">
          <a:blip r:embed="rId3" cstate="print">
            <a:extLst>
              <a:ext uri="{28A0092B-C50C-407E-A947-70E740481C1C}">
                <a14:useLocalDpi xmlns="" xmlns:a14="http://schemas.microsoft.com/office/drawing/2010/main" val="0"/>
              </a:ext>
            </a:extLst>
          </a:blip>
          <a:srcRect l="1917" r="2239"/>
          <a:stretch/>
        </p:blipFill>
        <p:spPr>
          <a:xfrm>
            <a:off x="7279748" y="6285018"/>
            <a:ext cx="1596936" cy="480692"/>
          </a:xfrm>
          <a:prstGeom prst="rect">
            <a:avLst/>
          </a:prstGeom>
        </p:spPr>
      </p:pic>
      <p:pic>
        <p:nvPicPr>
          <p:cNvPr id="11" name="Picture 10" descr="PQ12342A icons.png"/>
          <p:cNvPicPr>
            <a:picLocks noChangeAspect="1"/>
          </p:cNvPicPr>
          <p:nvPr/>
        </p:nvPicPr>
        <p:blipFill rotWithShape="1">
          <a:blip r:embed="rId4" cstate="print">
            <a:extLst>
              <a:ext uri="{28A0092B-C50C-407E-A947-70E740481C1C}">
                <a14:useLocalDpi xmlns="" xmlns:a14="http://schemas.microsoft.com/office/drawing/2010/main" val="0"/>
              </a:ext>
            </a:extLst>
          </a:blip>
          <a:srcRect l="9843" t="2633" r="12284" b="72928"/>
          <a:stretch/>
        </p:blipFill>
        <p:spPr>
          <a:xfrm>
            <a:off x="968616" y="3244488"/>
            <a:ext cx="823104" cy="879230"/>
          </a:xfrm>
          <a:prstGeom prst="rect">
            <a:avLst/>
          </a:prstGeom>
        </p:spPr>
      </p:pic>
    </p:spTree>
    <p:extLst>
      <p:ext uri="{BB962C8B-B14F-4D97-AF65-F5344CB8AC3E}">
        <p14:creationId xmlns="" xmlns:p14="http://schemas.microsoft.com/office/powerpoint/2010/main" val="2740043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print"/>
          <a:stretch>
            <a:fillRect/>
          </a:stretch>
        </p:blipFill>
        <p:spPr>
          <a:xfrm>
            <a:off x="1303905" y="3630706"/>
            <a:ext cx="664308" cy="508000"/>
          </a:xfrm>
          <a:prstGeom prst="rect">
            <a:avLst/>
          </a:prstGeom>
        </p:spPr>
      </p:pic>
      <p:sp>
        <p:nvSpPr>
          <p:cNvPr id="11" name="Slide Number Placeholder 4"/>
          <p:cNvSpPr>
            <a:spLocks noGrp="1"/>
          </p:cNvSpPr>
          <p:nvPr>
            <p:ph type="sldNum" sz="quarter" idx="4294967295"/>
          </p:nvPr>
        </p:nvSpPr>
        <p:spPr>
          <a:xfrm>
            <a:off x="83000" y="6388263"/>
            <a:ext cx="381000" cy="273844"/>
          </a:xfrm>
          <a:prstGeom prst="rect">
            <a:avLst/>
          </a:prstGeom>
        </p:spPr>
        <p:txBody>
          <a:bodyPr/>
          <a:lstStyle/>
          <a:p>
            <a:fld id="{61445BA3-2CB5-7C4E-ABD2-87FA1F6BEAE1}" type="slidenum">
              <a:rPr lang="en-US" smtClean="0"/>
              <a:pPr/>
              <a:t>11</a:t>
            </a:fld>
            <a:endParaRPr lang="en-US" dirty="0"/>
          </a:p>
        </p:txBody>
      </p:sp>
      <p:sp>
        <p:nvSpPr>
          <p:cNvPr id="12" name="Title 3"/>
          <p:cNvSpPr txBox="1">
            <a:spLocks/>
          </p:cNvSpPr>
          <p:nvPr/>
        </p:nvSpPr>
        <p:spPr>
          <a:xfrm>
            <a:off x="478501" y="6393023"/>
            <a:ext cx="3629566" cy="293534"/>
          </a:xfrm>
          <a:prstGeom prst="rect">
            <a:avLst/>
          </a:prstGeom>
        </p:spPr>
        <p:txBody>
          <a:bodyPr vert="horz" lIns="121920" tIns="60960" rIns="121920" bIns="60960" rtlCol="0" anchor="t">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100000"/>
              </a:lnSpc>
            </a:pPr>
            <a:r>
              <a:rPr lang="en-US" sz="1100" dirty="0">
                <a:solidFill>
                  <a:srgbClr val="4D4E53"/>
                </a:solidFill>
              </a:rPr>
              <a:t>For illustrative purposes only.</a:t>
            </a:r>
          </a:p>
        </p:txBody>
      </p:sp>
      <p:pic>
        <p:nvPicPr>
          <p:cNvPr id="13" name="Picture 12" descr="principal registered rgb.png"/>
          <p:cNvPicPr>
            <a:picLocks noChangeAspect="1"/>
          </p:cNvPicPr>
          <p:nvPr/>
        </p:nvPicPr>
        <p:blipFill rotWithShape="1">
          <a:blip r:embed="rId4" cstate="print">
            <a:extLst>
              <a:ext uri="{28A0092B-C50C-407E-A947-70E740481C1C}">
                <a14:useLocalDpi xmlns="" xmlns:a14="http://schemas.microsoft.com/office/drawing/2010/main" val="0"/>
              </a:ext>
            </a:extLst>
          </a:blip>
          <a:srcRect l="1917" r="2239"/>
          <a:stretch/>
        </p:blipFill>
        <p:spPr>
          <a:xfrm>
            <a:off x="7279748" y="6285018"/>
            <a:ext cx="1596936" cy="480692"/>
          </a:xfrm>
          <a:prstGeom prst="rect">
            <a:avLst/>
          </a:prstGeom>
        </p:spPr>
      </p:pic>
      <p:sp>
        <p:nvSpPr>
          <p:cNvPr id="15" name="Title 3"/>
          <p:cNvSpPr txBox="1">
            <a:spLocks/>
          </p:cNvSpPr>
          <p:nvPr/>
        </p:nvSpPr>
        <p:spPr>
          <a:xfrm>
            <a:off x="461994" y="718090"/>
            <a:ext cx="7702066" cy="1460688"/>
          </a:xfrm>
          <a:prstGeom prst="rect">
            <a:avLst/>
          </a:prstGeom>
        </p:spPr>
        <p:txBody>
          <a:bodyPr vert="horz" lIns="91440" tIns="45720" rIns="91440" bIns="45720" rtlCol="0" anchor="t">
            <a:noAutofit/>
          </a:bodyPr>
          <a:lstStyle>
            <a:lvl1pPr algn="l" defTabSz="914400" rtl="0" eaLnBrk="1" latinLnBrk="0" hangingPunct="1">
              <a:lnSpc>
                <a:spcPct val="80000"/>
              </a:lnSpc>
              <a:spcBef>
                <a:spcPct val="0"/>
              </a:spcBef>
              <a:buNone/>
              <a:defRPr sz="3600" b="0" i="0" kern="1200">
                <a:solidFill>
                  <a:schemeClr val="bg2"/>
                </a:solidFill>
                <a:latin typeface="FS Elliot Pro"/>
                <a:ea typeface="+mj-ea"/>
                <a:cs typeface="FS Elliot Pro"/>
              </a:defRPr>
            </a:lvl1pPr>
          </a:lstStyle>
          <a:p>
            <a:r>
              <a:rPr lang="en-US" sz="4800" dirty="0">
                <a:solidFill>
                  <a:srgbClr val="0091DA"/>
                </a:solidFill>
                <a:latin typeface="FS Elliot Pro Light"/>
                <a:cs typeface="FS Elliot Pro Light"/>
              </a:rPr>
              <a:t>Best practices ... </a:t>
            </a:r>
            <a:br>
              <a:rPr lang="en-US" sz="4800" dirty="0">
                <a:solidFill>
                  <a:srgbClr val="0091DA"/>
                </a:solidFill>
                <a:latin typeface="FS Elliot Pro Light"/>
                <a:cs typeface="FS Elliot Pro Light"/>
              </a:rPr>
            </a:br>
            <a:r>
              <a:rPr lang="en-US" sz="4800" dirty="0">
                <a:solidFill>
                  <a:srgbClr val="0091DA"/>
                </a:solidFill>
                <a:latin typeface="FS Elliot Pro Light"/>
                <a:cs typeface="FS Elliot Pro Light"/>
              </a:rPr>
              <a:t>to keep costs down</a:t>
            </a:r>
          </a:p>
        </p:txBody>
      </p:sp>
      <p:sp>
        <p:nvSpPr>
          <p:cNvPr id="14" name="TextBox 13"/>
          <p:cNvSpPr txBox="1"/>
          <p:nvPr/>
        </p:nvSpPr>
        <p:spPr>
          <a:xfrm>
            <a:off x="2317750" y="3376339"/>
            <a:ext cx="6064250" cy="523220"/>
          </a:xfrm>
          <a:prstGeom prst="rect">
            <a:avLst/>
          </a:prstGeom>
          <a:noFill/>
        </p:spPr>
        <p:txBody>
          <a:bodyPr wrap="square" rtlCol="0">
            <a:spAutoFit/>
          </a:bodyPr>
          <a:lstStyle/>
          <a:p>
            <a:r>
              <a:rPr lang="en-US" sz="2800" b="1" dirty="0">
                <a:solidFill>
                  <a:srgbClr val="4D4E53"/>
                </a:solidFill>
                <a:latin typeface="FS Elliot Pro"/>
                <a:cs typeface="FS Elliot Pro"/>
              </a:rPr>
              <a:t>2) Shift the focus</a:t>
            </a:r>
          </a:p>
        </p:txBody>
      </p:sp>
      <p:sp>
        <p:nvSpPr>
          <p:cNvPr id="16" name="Oval 15"/>
          <p:cNvSpPr/>
          <p:nvPr/>
        </p:nvSpPr>
        <p:spPr>
          <a:xfrm>
            <a:off x="603250" y="2927933"/>
            <a:ext cx="1536744" cy="1536744"/>
          </a:xfrm>
          <a:prstGeom prst="ellipse">
            <a:avLst/>
          </a:prstGeom>
          <a:solidFill>
            <a:srgbClr val="0091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91DA"/>
              </a:solidFill>
            </a:endParaRPr>
          </a:p>
        </p:txBody>
      </p:sp>
      <p:pic>
        <p:nvPicPr>
          <p:cNvPr id="18" name="Picture 17" descr="PQ12342A icons.png"/>
          <p:cNvPicPr>
            <a:picLocks noChangeAspect="1"/>
          </p:cNvPicPr>
          <p:nvPr/>
        </p:nvPicPr>
        <p:blipFill rotWithShape="1">
          <a:blip r:embed="rId5" cstate="print">
            <a:extLst>
              <a:ext uri="{28A0092B-C50C-407E-A947-70E740481C1C}">
                <a14:useLocalDpi xmlns="" xmlns:a14="http://schemas.microsoft.com/office/drawing/2010/main" val="0"/>
              </a:ext>
            </a:extLst>
          </a:blip>
          <a:srcRect l="5170" t="25433" r="12284" b="50128"/>
          <a:stretch/>
        </p:blipFill>
        <p:spPr>
          <a:xfrm>
            <a:off x="838200" y="3119746"/>
            <a:ext cx="1077592" cy="1085908"/>
          </a:xfrm>
          <a:prstGeom prst="rect">
            <a:avLst/>
          </a:prstGeom>
        </p:spPr>
      </p:pic>
    </p:spTree>
    <p:extLst>
      <p:ext uri="{BB962C8B-B14F-4D97-AF65-F5344CB8AC3E}">
        <p14:creationId xmlns="" xmlns:p14="http://schemas.microsoft.com/office/powerpoint/2010/main" val="39566292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4"/>
          <p:cNvSpPr>
            <a:spLocks noGrp="1"/>
          </p:cNvSpPr>
          <p:nvPr>
            <p:ph type="sldNum" sz="quarter" idx="4294967295"/>
          </p:nvPr>
        </p:nvSpPr>
        <p:spPr>
          <a:xfrm>
            <a:off x="83000" y="6388263"/>
            <a:ext cx="381000" cy="273844"/>
          </a:xfrm>
          <a:prstGeom prst="rect">
            <a:avLst/>
          </a:prstGeom>
        </p:spPr>
        <p:txBody>
          <a:bodyPr/>
          <a:lstStyle/>
          <a:p>
            <a:fld id="{61445BA3-2CB5-7C4E-ABD2-87FA1F6BEAE1}" type="slidenum">
              <a:rPr lang="en-US" smtClean="0"/>
              <a:pPr/>
              <a:t>12</a:t>
            </a:fld>
            <a:endParaRPr lang="en-US" dirty="0"/>
          </a:p>
        </p:txBody>
      </p:sp>
      <p:sp>
        <p:nvSpPr>
          <p:cNvPr id="12" name="Title 3"/>
          <p:cNvSpPr txBox="1">
            <a:spLocks/>
          </p:cNvSpPr>
          <p:nvPr/>
        </p:nvSpPr>
        <p:spPr>
          <a:xfrm>
            <a:off x="478501" y="6393023"/>
            <a:ext cx="3629566" cy="293534"/>
          </a:xfrm>
          <a:prstGeom prst="rect">
            <a:avLst/>
          </a:prstGeom>
        </p:spPr>
        <p:txBody>
          <a:bodyPr vert="horz" lIns="121920" tIns="60960" rIns="121920" bIns="60960" rtlCol="0" anchor="t">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100000"/>
              </a:lnSpc>
            </a:pPr>
            <a:r>
              <a:rPr lang="en-US" sz="1100" dirty="0">
                <a:solidFill>
                  <a:srgbClr val="4D4E53"/>
                </a:solidFill>
              </a:rPr>
              <a:t>For illustrative purposes only.</a:t>
            </a:r>
          </a:p>
        </p:txBody>
      </p:sp>
      <p:pic>
        <p:nvPicPr>
          <p:cNvPr id="13" name="Picture 12" descr="principal registered rgb.png"/>
          <p:cNvPicPr>
            <a:picLocks noChangeAspect="1"/>
          </p:cNvPicPr>
          <p:nvPr/>
        </p:nvPicPr>
        <p:blipFill rotWithShape="1">
          <a:blip r:embed="rId3" cstate="print">
            <a:extLst>
              <a:ext uri="{28A0092B-C50C-407E-A947-70E740481C1C}">
                <a14:useLocalDpi xmlns="" xmlns:a14="http://schemas.microsoft.com/office/drawing/2010/main" val="0"/>
              </a:ext>
            </a:extLst>
          </a:blip>
          <a:srcRect l="1917" r="2239"/>
          <a:stretch/>
        </p:blipFill>
        <p:spPr>
          <a:xfrm>
            <a:off x="7279748" y="6285018"/>
            <a:ext cx="1596936" cy="480692"/>
          </a:xfrm>
          <a:prstGeom prst="rect">
            <a:avLst/>
          </a:prstGeom>
        </p:spPr>
      </p:pic>
      <p:pic>
        <p:nvPicPr>
          <p:cNvPr id="15" name="Picture 14"/>
          <p:cNvPicPr>
            <a:picLocks noChangeAspect="1"/>
          </p:cNvPicPr>
          <p:nvPr/>
        </p:nvPicPr>
        <p:blipFill>
          <a:blip r:embed="rId4" cstate="print"/>
          <a:stretch>
            <a:fillRect/>
          </a:stretch>
        </p:blipFill>
        <p:spPr>
          <a:xfrm>
            <a:off x="1303905" y="3630706"/>
            <a:ext cx="664308" cy="508000"/>
          </a:xfrm>
          <a:prstGeom prst="rect">
            <a:avLst/>
          </a:prstGeom>
        </p:spPr>
      </p:pic>
      <p:sp>
        <p:nvSpPr>
          <p:cNvPr id="17" name="Oval 16"/>
          <p:cNvSpPr/>
          <p:nvPr/>
        </p:nvSpPr>
        <p:spPr>
          <a:xfrm>
            <a:off x="603250" y="2927933"/>
            <a:ext cx="1536744" cy="1536744"/>
          </a:xfrm>
          <a:prstGeom prst="ellipse">
            <a:avLst/>
          </a:prstGeom>
          <a:solidFill>
            <a:srgbClr val="0091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91DA"/>
              </a:solidFill>
            </a:endParaRPr>
          </a:p>
        </p:txBody>
      </p:sp>
      <p:sp>
        <p:nvSpPr>
          <p:cNvPr id="19" name="Title 3"/>
          <p:cNvSpPr txBox="1">
            <a:spLocks/>
          </p:cNvSpPr>
          <p:nvPr/>
        </p:nvSpPr>
        <p:spPr>
          <a:xfrm>
            <a:off x="461994" y="718090"/>
            <a:ext cx="7702066" cy="1460688"/>
          </a:xfrm>
          <a:prstGeom prst="rect">
            <a:avLst/>
          </a:prstGeom>
        </p:spPr>
        <p:txBody>
          <a:bodyPr vert="horz" lIns="91440" tIns="45720" rIns="91440" bIns="45720" rtlCol="0" anchor="t">
            <a:noAutofit/>
          </a:bodyPr>
          <a:lstStyle>
            <a:lvl1pPr algn="l" defTabSz="914400" rtl="0" eaLnBrk="1" latinLnBrk="0" hangingPunct="1">
              <a:lnSpc>
                <a:spcPct val="80000"/>
              </a:lnSpc>
              <a:spcBef>
                <a:spcPct val="0"/>
              </a:spcBef>
              <a:buNone/>
              <a:defRPr sz="3600" b="0" i="0" kern="1200">
                <a:solidFill>
                  <a:schemeClr val="bg2"/>
                </a:solidFill>
                <a:latin typeface="FS Elliot Pro"/>
                <a:ea typeface="+mj-ea"/>
                <a:cs typeface="FS Elliot Pro"/>
              </a:defRPr>
            </a:lvl1pPr>
          </a:lstStyle>
          <a:p>
            <a:r>
              <a:rPr lang="en-US" sz="4800" dirty="0">
                <a:solidFill>
                  <a:srgbClr val="0091DA"/>
                </a:solidFill>
                <a:latin typeface="FS Elliot Pro Light"/>
                <a:cs typeface="FS Elliot Pro Light"/>
              </a:rPr>
              <a:t>Best practices ... </a:t>
            </a:r>
            <a:br>
              <a:rPr lang="en-US" sz="4800" dirty="0">
                <a:solidFill>
                  <a:srgbClr val="0091DA"/>
                </a:solidFill>
                <a:latin typeface="FS Elliot Pro Light"/>
                <a:cs typeface="FS Elliot Pro Light"/>
              </a:rPr>
            </a:br>
            <a:r>
              <a:rPr lang="en-US" sz="4800" dirty="0">
                <a:solidFill>
                  <a:srgbClr val="0091DA"/>
                </a:solidFill>
                <a:latin typeface="FS Elliot Pro Light"/>
                <a:cs typeface="FS Elliot Pro Light"/>
              </a:rPr>
              <a:t>to keep costs down</a:t>
            </a:r>
          </a:p>
        </p:txBody>
      </p:sp>
      <p:sp>
        <p:nvSpPr>
          <p:cNvPr id="20" name="TextBox 19"/>
          <p:cNvSpPr txBox="1"/>
          <p:nvPr/>
        </p:nvSpPr>
        <p:spPr>
          <a:xfrm>
            <a:off x="2317750" y="3376339"/>
            <a:ext cx="6064250" cy="523220"/>
          </a:xfrm>
          <a:prstGeom prst="rect">
            <a:avLst/>
          </a:prstGeom>
          <a:noFill/>
        </p:spPr>
        <p:txBody>
          <a:bodyPr wrap="square" rtlCol="0">
            <a:spAutoFit/>
          </a:bodyPr>
          <a:lstStyle/>
          <a:p>
            <a:pPr marL="520700" indent="-520700"/>
            <a:r>
              <a:rPr lang="en-US" sz="2800" b="1" dirty="0">
                <a:solidFill>
                  <a:srgbClr val="4D4E53"/>
                </a:solidFill>
                <a:latin typeface="FS Elliot Pro"/>
                <a:cs typeface="FS Elliot Pro"/>
              </a:rPr>
              <a:t>3) Create a retirement culture</a:t>
            </a:r>
          </a:p>
        </p:txBody>
      </p:sp>
      <p:pic>
        <p:nvPicPr>
          <p:cNvPr id="2" name="Picture 1" descr="PQ12342A icons.png"/>
          <p:cNvPicPr>
            <a:picLocks noChangeAspect="1"/>
          </p:cNvPicPr>
          <p:nvPr/>
        </p:nvPicPr>
        <p:blipFill rotWithShape="1">
          <a:blip r:embed="rId5" cstate="print">
            <a:extLst>
              <a:ext uri="{28A0092B-C50C-407E-A947-70E740481C1C}">
                <a14:useLocalDpi xmlns="" xmlns:a14="http://schemas.microsoft.com/office/drawing/2010/main" val="0"/>
              </a:ext>
            </a:extLst>
          </a:blip>
          <a:srcRect t="72930" r="351" b="2631"/>
          <a:stretch/>
        </p:blipFill>
        <p:spPr>
          <a:xfrm>
            <a:off x="849809" y="3252553"/>
            <a:ext cx="1085232" cy="905908"/>
          </a:xfrm>
          <a:prstGeom prst="rect">
            <a:avLst/>
          </a:prstGeom>
        </p:spPr>
      </p:pic>
    </p:spTree>
    <p:extLst>
      <p:ext uri="{BB962C8B-B14F-4D97-AF65-F5344CB8AC3E}">
        <p14:creationId xmlns="" xmlns:p14="http://schemas.microsoft.com/office/powerpoint/2010/main" val="3012496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4"/>
          <p:cNvSpPr>
            <a:spLocks noGrp="1"/>
          </p:cNvSpPr>
          <p:nvPr>
            <p:ph type="sldNum" sz="quarter" idx="4294967295"/>
          </p:nvPr>
        </p:nvSpPr>
        <p:spPr>
          <a:xfrm>
            <a:off x="83000" y="6388263"/>
            <a:ext cx="381000" cy="273844"/>
          </a:xfrm>
          <a:prstGeom prst="rect">
            <a:avLst/>
          </a:prstGeom>
        </p:spPr>
        <p:txBody>
          <a:bodyPr/>
          <a:lstStyle/>
          <a:p>
            <a:fld id="{61445BA3-2CB5-7C4E-ABD2-87FA1F6BEAE1}" type="slidenum">
              <a:rPr lang="en-US" smtClean="0"/>
              <a:pPr/>
              <a:t>13</a:t>
            </a:fld>
            <a:endParaRPr lang="en-US" dirty="0"/>
          </a:p>
        </p:txBody>
      </p:sp>
      <p:sp>
        <p:nvSpPr>
          <p:cNvPr id="12" name="Title 3"/>
          <p:cNvSpPr txBox="1">
            <a:spLocks/>
          </p:cNvSpPr>
          <p:nvPr/>
        </p:nvSpPr>
        <p:spPr>
          <a:xfrm>
            <a:off x="478501" y="6393023"/>
            <a:ext cx="3629566" cy="293534"/>
          </a:xfrm>
          <a:prstGeom prst="rect">
            <a:avLst/>
          </a:prstGeom>
        </p:spPr>
        <p:txBody>
          <a:bodyPr vert="horz" lIns="121920" tIns="60960" rIns="121920" bIns="60960" rtlCol="0" anchor="t">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100000"/>
              </a:lnSpc>
            </a:pPr>
            <a:r>
              <a:rPr lang="en-US" sz="1100" dirty="0">
                <a:solidFill>
                  <a:srgbClr val="4D4E53"/>
                </a:solidFill>
              </a:rPr>
              <a:t>For illustrative purposes only.</a:t>
            </a:r>
          </a:p>
        </p:txBody>
      </p:sp>
      <p:pic>
        <p:nvPicPr>
          <p:cNvPr id="13" name="Picture 12" descr="principal registered rgb.png"/>
          <p:cNvPicPr>
            <a:picLocks noChangeAspect="1"/>
          </p:cNvPicPr>
          <p:nvPr/>
        </p:nvPicPr>
        <p:blipFill rotWithShape="1">
          <a:blip r:embed="rId3" cstate="print">
            <a:extLst>
              <a:ext uri="{28A0092B-C50C-407E-A947-70E740481C1C}">
                <a14:useLocalDpi xmlns="" xmlns:a14="http://schemas.microsoft.com/office/drawing/2010/main" val="0"/>
              </a:ext>
            </a:extLst>
          </a:blip>
          <a:srcRect l="1917" r="2239"/>
          <a:stretch/>
        </p:blipFill>
        <p:spPr>
          <a:xfrm>
            <a:off x="7279748" y="6285018"/>
            <a:ext cx="1596936" cy="480692"/>
          </a:xfrm>
          <a:prstGeom prst="rect">
            <a:avLst/>
          </a:prstGeom>
        </p:spPr>
      </p:pic>
      <p:sp>
        <p:nvSpPr>
          <p:cNvPr id="15" name="Title 3"/>
          <p:cNvSpPr txBox="1">
            <a:spLocks/>
          </p:cNvSpPr>
          <p:nvPr/>
        </p:nvSpPr>
        <p:spPr>
          <a:xfrm>
            <a:off x="461994" y="718090"/>
            <a:ext cx="7702066" cy="1460688"/>
          </a:xfrm>
          <a:prstGeom prst="rect">
            <a:avLst/>
          </a:prstGeom>
        </p:spPr>
        <p:txBody>
          <a:bodyPr vert="horz" lIns="91440" tIns="45720" rIns="91440" bIns="45720" rtlCol="0" anchor="t">
            <a:noAutofit/>
          </a:bodyPr>
          <a:lstStyle>
            <a:lvl1pPr algn="l" defTabSz="914400" rtl="0" eaLnBrk="1" latinLnBrk="0" hangingPunct="1">
              <a:lnSpc>
                <a:spcPct val="80000"/>
              </a:lnSpc>
              <a:spcBef>
                <a:spcPct val="0"/>
              </a:spcBef>
              <a:buNone/>
              <a:defRPr sz="3600" b="0" i="0" kern="1200">
                <a:solidFill>
                  <a:schemeClr val="bg2"/>
                </a:solidFill>
                <a:latin typeface="FS Elliot Pro"/>
                <a:ea typeface="+mj-ea"/>
                <a:cs typeface="FS Elliot Pro"/>
              </a:defRPr>
            </a:lvl1pPr>
          </a:lstStyle>
          <a:p>
            <a:r>
              <a:rPr lang="en-US" sz="4800" dirty="0">
                <a:solidFill>
                  <a:srgbClr val="0091DA"/>
                </a:solidFill>
                <a:latin typeface="FS Elliot Pro Light"/>
                <a:cs typeface="FS Elliot Pro Light"/>
              </a:rPr>
              <a:t>Best practices ... </a:t>
            </a:r>
            <a:br>
              <a:rPr lang="en-US" sz="4800" dirty="0">
                <a:solidFill>
                  <a:srgbClr val="0091DA"/>
                </a:solidFill>
                <a:latin typeface="FS Elliot Pro Light"/>
                <a:cs typeface="FS Elliot Pro Light"/>
              </a:rPr>
            </a:br>
            <a:r>
              <a:rPr lang="en-US" sz="4800" dirty="0">
                <a:solidFill>
                  <a:srgbClr val="0091DA"/>
                </a:solidFill>
                <a:latin typeface="FS Elliot Pro Light"/>
                <a:cs typeface="FS Elliot Pro Light"/>
              </a:rPr>
              <a:t>to keep costs down</a:t>
            </a:r>
          </a:p>
        </p:txBody>
      </p:sp>
      <p:pic>
        <p:nvPicPr>
          <p:cNvPr id="14" name="Picture 13"/>
          <p:cNvPicPr>
            <a:picLocks noChangeAspect="1"/>
          </p:cNvPicPr>
          <p:nvPr/>
        </p:nvPicPr>
        <p:blipFill>
          <a:blip r:embed="rId4" cstate="print"/>
          <a:stretch>
            <a:fillRect/>
          </a:stretch>
        </p:blipFill>
        <p:spPr>
          <a:xfrm>
            <a:off x="1303905" y="3630706"/>
            <a:ext cx="664308" cy="508000"/>
          </a:xfrm>
          <a:prstGeom prst="rect">
            <a:avLst/>
          </a:prstGeom>
        </p:spPr>
      </p:pic>
      <p:sp>
        <p:nvSpPr>
          <p:cNvPr id="17" name="Oval 16"/>
          <p:cNvSpPr/>
          <p:nvPr/>
        </p:nvSpPr>
        <p:spPr>
          <a:xfrm>
            <a:off x="603250" y="2927933"/>
            <a:ext cx="1536744" cy="1536744"/>
          </a:xfrm>
          <a:prstGeom prst="ellipse">
            <a:avLst/>
          </a:prstGeom>
          <a:solidFill>
            <a:srgbClr val="0091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91DA"/>
              </a:solidFill>
            </a:endParaRPr>
          </a:p>
        </p:txBody>
      </p:sp>
      <p:sp>
        <p:nvSpPr>
          <p:cNvPr id="19" name="TextBox 18"/>
          <p:cNvSpPr txBox="1"/>
          <p:nvPr/>
        </p:nvSpPr>
        <p:spPr>
          <a:xfrm>
            <a:off x="2317750" y="3376339"/>
            <a:ext cx="6064250" cy="523220"/>
          </a:xfrm>
          <a:prstGeom prst="rect">
            <a:avLst/>
          </a:prstGeom>
          <a:noFill/>
        </p:spPr>
        <p:txBody>
          <a:bodyPr wrap="square" rtlCol="0">
            <a:spAutoFit/>
          </a:bodyPr>
          <a:lstStyle/>
          <a:p>
            <a:pPr marL="520700" indent="-520700"/>
            <a:r>
              <a:rPr lang="en-US" sz="2800" b="1" dirty="0">
                <a:solidFill>
                  <a:srgbClr val="4D4E53"/>
                </a:solidFill>
                <a:latin typeface="FS Elliot Pro"/>
                <a:cs typeface="FS Elliot Pro"/>
              </a:rPr>
              <a:t>4) Stop early retirement programs</a:t>
            </a:r>
          </a:p>
        </p:txBody>
      </p:sp>
      <p:pic>
        <p:nvPicPr>
          <p:cNvPr id="16" name="Picture 15" descr="PQ12342A icons.png"/>
          <p:cNvPicPr>
            <a:picLocks noChangeAspect="1"/>
          </p:cNvPicPr>
          <p:nvPr/>
        </p:nvPicPr>
        <p:blipFill rotWithShape="1">
          <a:blip r:embed="rId5" cstate="print">
            <a:extLst>
              <a:ext uri="{28A0092B-C50C-407E-A947-70E740481C1C}">
                <a14:useLocalDpi xmlns="" xmlns:a14="http://schemas.microsoft.com/office/drawing/2010/main" val="0"/>
              </a:ext>
            </a:extLst>
          </a:blip>
          <a:srcRect l="5170" t="48529" r="12284" b="27032"/>
          <a:stretch/>
        </p:blipFill>
        <p:spPr>
          <a:xfrm>
            <a:off x="905512" y="3185825"/>
            <a:ext cx="942968" cy="950244"/>
          </a:xfrm>
          <a:prstGeom prst="rect">
            <a:avLst/>
          </a:prstGeom>
        </p:spPr>
      </p:pic>
    </p:spTree>
    <p:extLst>
      <p:ext uri="{BB962C8B-B14F-4D97-AF65-F5344CB8AC3E}">
        <p14:creationId xmlns="" xmlns:p14="http://schemas.microsoft.com/office/powerpoint/2010/main" val="7999002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99150" y="2087134"/>
            <a:ext cx="5901650" cy="707886"/>
          </a:xfrm>
          <a:prstGeom prst="rect">
            <a:avLst/>
          </a:prstGeom>
        </p:spPr>
        <p:txBody>
          <a:bodyPr wrap="square">
            <a:spAutoFit/>
          </a:bodyPr>
          <a:lstStyle/>
          <a:p>
            <a:r>
              <a:rPr lang="en-US" sz="2000" dirty="0">
                <a:solidFill>
                  <a:srgbClr val="4D4E53"/>
                </a:solidFill>
                <a:latin typeface="FS Elliot Pro"/>
                <a:cs typeface="FS Elliot Pro"/>
              </a:rPr>
              <a:t>Work with your advisor to see how plan design can help increase participation and deferrals:</a:t>
            </a:r>
          </a:p>
        </p:txBody>
      </p:sp>
      <p:sp>
        <p:nvSpPr>
          <p:cNvPr id="44" name="Slide Number Placeholder 4"/>
          <p:cNvSpPr>
            <a:spLocks noGrp="1"/>
          </p:cNvSpPr>
          <p:nvPr>
            <p:ph type="sldNum" sz="quarter" idx="4294967295"/>
          </p:nvPr>
        </p:nvSpPr>
        <p:spPr>
          <a:xfrm>
            <a:off x="83000" y="6388263"/>
            <a:ext cx="381000" cy="273844"/>
          </a:xfrm>
          <a:prstGeom prst="rect">
            <a:avLst/>
          </a:prstGeom>
        </p:spPr>
        <p:txBody>
          <a:bodyPr/>
          <a:lstStyle/>
          <a:p>
            <a:fld id="{61445BA3-2CB5-7C4E-ABD2-87FA1F6BEAE1}" type="slidenum">
              <a:rPr lang="en-US" smtClean="0"/>
              <a:pPr/>
              <a:t>14</a:t>
            </a:fld>
            <a:endParaRPr lang="en-US" dirty="0"/>
          </a:p>
        </p:txBody>
      </p:sp>
      <p:sp>
        <p:nvSpPr>
          <p:cNvPr id="45" name="Title 3"/>
          <p:cNvSpPr txBox="1">
            <a:spLocks/>
          </p:cNvSpPr>
          <p:nvPr/>
        </p:nvSpPr>
        <p:spPr>
          <a:xfrm>
            <a:off x="478501" y="6393023"/>
            <a:ext cx="3629566" cy="293534"/>
          </a:xfrm>
          <a:prstGeom prst="rect">
            <a:avLst/>
          </a:prstGeom>
        </p:spPr>
        <p:txBody>
          <a:bodyPr vert="horz" lIns="121920" tIns="60960" rIns="121920" bIns="60960" rtlCol="0" anchor="t">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100000"/>
              </a:lnSpc>
            </a:pPr>
            <a:r>
              <a:rPr lang="en-US" sz="1100" dirty="0">
                <a:solidFill>
                  <a:srgbClr val="4D4E53"/>
                </a:solidFill>
              </a:rPr>
              <a:t>For illustrative purposes only.</a:t>
            </a:r>
          </a:p>
        </p:txBody>
      </p:sp>
      <p:pic>
        <p:nvPicPr>
          <p:cNvPr id="46" name="Picture 45" descr="principal registered rgb.png"/>
          <p:cNvPicPr>
            <a:picLocks noChangeAspect="1"/>
          </p:cNvPicPr>
          <p:nvPr/>
        </p:nvPicPr>
        <p:blipFill rotWithShape="1">
          <a:blip r:embed="rId3" cstate="print">
            <a:extLst>
              <a:ext uri="{28A0092B-C50C-407E-A947-70E740481C1C}">
                <a14:useLocalDpi xmlns="" xmlns:a14="http://schemas.microsoft.com/office/drawing/2010/main" val="0"/>
              </a:ext>
            </a:extLst>
          </a:blip>
          <a:srcRect l="1917" r="2239"/>
          <a:stretch/>
        </p:blipFill>
        <p:spPr>
          <a:xfrm>
            <a:off x="7279748" y="6285018"/>
            <a:ext cx="1596936" cy="480692"/>
          </a:xfrm>
          <a:prstGeom prst="rect">
            <a:avLst/>
          </a:prstGeom>
        </p:spPr>
      </p:pic>
      <p:sp>
        <p:nvSpPr>
          <p:cNvPr id="47" name="Title 3"/>
          <p:cNvSpPr txBox="1">
            <a:spLocks/>
          </p:cNvSpPr>
          <p:nvPr/>
        </p:nvSpPr>
        <p:spPr>
          <a:xfrm>
            <a:off x="461994" y="718090"/>
            <a:ext cx="7702066" cy="1460688"/>
          </a:xfrm>
          <a:prstGeom prst="rect">
            <a:avLst/>
          </a:prstGeom>
        </p:spPr>
        <p:txBody>
          <a:bodyPr vert="horz" lIns="91440" tIns="45720" rIns="91440" bIns="45720" rtlCol="0" anchor="t">
            <a:noAutofit/>
          </a:bodyPr>
          <a:lstStyle>
            <a:lvl1pPr algn="l" defTabSz="914400" rtl="0" eaLnBrk="1" latinLnBrk="0" hangingPunct="1">
              <a:lnSpc>
                <a:spcPct val="80000"/>
              </a:lnSpc>
              <a:spcBef>
                <a:spcPct val="0"/>
              </a:spcBef>
              <a:buNone/>
              <a:defRPr sz="3600" b="0" i="0" kern="1200">
                <a:solidFill>
                  <a:schemeClr val="bg2"/>
                </a:solidFill>
                <a:latin typeface="FS Elliot Pro"/>
                <a:ea typeface="+mj-ea"/>
                <a:cs typeface="FS Elliot Pro"/>
              </a:defRPr>
            </a:lvl1pPr>
          </a:lstStyle>
          <a:p>
            <a:r>
              <a:rPr lang="en-US" sz="4800" dirty="0">
                <a:solidFill>
                  <a:srgbClr val="0091DA"/>
                </a:solidFill>
                <a:latin typeface="FS Elliot Pro Light"/>
                <a:cs typeface="FS Elliot Pro Light"/>
              </a:rPr>
              <a:t>Best practices ... </a:t>
            </a:r>
            <a:br>
              <a:rPr lang="en-US" sz="4800" dirty="0">
                <a:solidFill>
                  <a:srgbClr val="0091DA"/>
                </a:solidFill>
                <a:latin typeface="FS Elliot Pro Light"/>
                <a:cs typeface="FS Elliot Pro Light"/>
              </a:rPr>
            </a:br>
            <a:r>
              <a:rPr lang="en-US" sz="4800" dirty="0">
                <a:solidFill>
                  <a:srgbClr val="0091DA"/>
                </a:solidFill>
                <a:latin typeface="FS Elliot Pro Light"/>
                <a:cs typeface="FS Elliot Pro Light"/>
              </a:rPr>
              <a:t>to keep costs down</a:t>
            </a:r>
          </a:p>
        </p:txBody>
      </p:sp>
      <p:grpSp>
        <p:nvGrpSpPr>
          <p:cNvPr id="10" name="Group 9"/>
          <p:cNvGrpSpPr/>
          <p:nvPr/>
        </p:nvGrpSpPr>
        <p:grpSpPr>
          <a:xfrm>
            <a:off x="603250" y="2909489"/>
            <a:ext cx="4440455" cy="499570"/>
            <a:chOff x="603250" y="3027071"/>
            <a:chExt cx="4440455" cy="499570"/>
          </a:xfrm>
        </p:grpSpPr>
        <p:sp>
          <p:nvSpPr>
            <p:cNvPr id="9" name="Content Placeholder 2"/>
            <p:cNvSpPr txBox="1">
              <a:spLocks/>
            </p:cNvSpPr>
            <p:nvPr/>
          </p:nvSpPr>
          <p:spPr>
            <a:xfrm>
              <a:off x="1169753" y="3027071"/>
              <a:ext cx="3873952" cy="499570"/>
            </a:xfrm>
            <a:prstGeom prst="rect">
              <a:avLst/>
            </a:prstGeom>
          </p:spPr>
          <p:txBody>
            <a:bodyPr vert="horz" lIns="0" tIns="0" rIns="0" bIns="0" rtlCol="0" anchor="ctr" anchorCtr="0">
              <a:noAutofit/>
            </a:bodyPr>
            <a:lstStyle>
              <a:lvl1pPr marL="192024" indent="-192024" algn="l" defTabSz="457200" rtl="0" eaLnBrk="1" latinLnBrk="0" hangingPunct="1">
                <a:spcBef>
                  <a:spcPct val="20000"/>
                </a:spcBef>
                <a:buClr>
                  <a:schemeClr val="tx1"/>
                </a:buClr>
                <a:buFont typeface="Arial"/>
                <a:buChar char="•"/>
                <a:defRPr sz="2000" kern="1200" baseline="0">
                  <a:solidFill>
                    <a:srgbClr val="4D4E53"/>
                  </a:solidFill>
                  <a:latin typeface="FS Elliot Pro"/>
                  <a:ea typeface="+mn-ea"/>
                  <a:cs typeface="FS Elliot Pro"/>
                </a:defRPr>
              </a:lvl1pPr>
              <a:lvl2pPr marL="742950" indent="-285750" algn="l" defTabSz="457200" rtl="0" eaLnBrk="1" latinLnBrk="0" hangingPunct="1">
                <a:spcBef>
                  <a:spcPct val="20000"/>
                </a:spcBef>
                <a:buFont typeface="Arial"/>
                <a:buChar char="–"/>
                <a:defRPr sz="1800" kern="1200">
                  <a:solidFill>
                    <a:srgbClr val="4D4E53"/>
                  </a:solidFill>
                  <a:latin typeface="FS Elliot Pro"/>
                  <a:ea typeface="+mn-ea"/>
                  <a:cs typeface="FS Elliot Pro"/>
                </a:defRPr>
              </a:lvl2pPr>
              <a:lvl3pPr marL="1143000" indent="-228600" algn="l" defTabSz="457200" rtl="0" eaLnBrk="1" latinLnBrk="0" hangingPunct="1">
                <a:spcBef>
                  <a:spcPct val="20000"/>
                </a:spcBef>
                <a:buFont typeface="Arial"/>
                <a:buChar char="•"/>
                <a:defRPr sz="2400" kern="1200">
                  <a:solidFill>
                    <a:srgbClr val="7F7F7F"/>
                  </a:solidFill>
                  <a:latin typeface="FS Elliot Pro"/>
                  <a:ea typeface="+mn-ea"/>
                  <a:cs typeface="FS Elliot Pro"/>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spcBef>
                  <a:spcPts val="0"/>
                </a:spcBef>
                <a:spcAft>
                  <a:spcPts val="1800"/>
                </a:spcAft>
                <a:buNone/>
              </a:pPr>
              <a:r>
                <a:rPr lang="en-US" sz="1600" dirty="0"/>
                <a:t>Immediate eligibility and vesting</a:t>
              </a:r>
            </a:p>
          </p:txBody>
        </p:sp>
        <p:sp>
          <p:nvSpPr>
            <p:cNvPr id="33" name="Oval 32"/>
            <p:cNvSpPr/>
            <p:nvPr/>
          </p:nvSpPr>
          <p:spPr>
            <a:xfrm>
              <a:off x="603250" y="3083906"/>
              <a:ext cx="375310" cy="374962"/>
            </a:xfrm>
            <a:prstGeom prst="ellipse">
              <a:avLst/>
            </a:prstGeom>
            <a:solidFill>
              <a:srgbClr val="FF92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16649"/>
              <a:endParaRPr lang="en-US" sz="1600" dirty="0">
                <a:solidFill>
                  <a:prstClr val="white"/>
                </a:solidFill>
              </a:endParaRPr>
            </a:p>
          </p:txBody>
        </p:sp>
        <p:pic>
          <p:nvPicPr>
            <p:cNvPr id="2" name="Picture 1"/>
            <p:cNvPicPr>
              <a:picLocks noChangeAspect="1"/>
            </p:cNvPicPr>
            <p:nvPr/>
          </p:nvPicPr>
          <p:blipFill>
            <a:blip r:embed="rId4" cstate="print"/>
            <a:stretch>
              <a:fillRect/>
            </a:stretch>
          </p:blipFill>
          <p:spPr>
            <a:xfrm>
              <a:off x="680333" y="3173059"/>
              <a:ext cx="233382" cy="197718"/>
            </a:xfrm>
            <a:prstGeom prst="rect">
              <a:avLst/>
            </a:prstGeom>
          </p:spPr>
        </p:pic>
      </p:grpSp>
      <p:grpSp>
        <p:nvGrpSpPr>
          <p:cNvPr id="12" name="Group 11"/>
          <p:cNvGrpSpPr/>
          <p:nvPr/>
        </p:nvGrpSpPr>
        <p:grpSpPr>
          <a:xfrm>
            <a:off x="603250" y="4170313"/>
            <a:ext cx="4568375" cy="463024"/>
            <a:chOff x="603250" y="4287895"/>
            <a:chExt cx="4568375" cy="463024"/>
          </a:xfrm>
        </p:grpSpPr>
        <p:sp>
          <p:nvSpPr>
            <p:cNvPr id="32" name="Content Placeholder 2"/>
            <p:cNvSpPr txBox="1">
              <a:spLocks/>
            </p:cNvSpPr>
            <p:nvPr/>
          </p:nvSpPr>
          <p:spPr>
            <a:xfrm>
              <a:off x="1169555" y="4287895"/>
              <a:ext cx="4002070" cy="463024"/>
            </a:xfrm>
            <a:prstGeom prst="rect">
              <a:avLst/>
            </a:prstGeom>
          </p:spPr>
          <p:txBody>
            <a:bodyPr vert="horz" lIns="0" tIns="0" rIns="0" bIns="0" rtlCol="0" anchor="ctr" anchorCtr="0">
              <a:noAutofit/>
            </a:bodyPr>
            <a:lstStyle>
              <a:lvl1pPr marL="192024" indent="-192024" algn="l" defTabSz="457200" rtl="0" eaLnBrk="1" latinLnBrk="0" hangingPunct="1">
                <a:spcBef>
                  <a:spcPct val="20000"/>
                </a:spcBef>
                <a:buClr>
                  <a:schemeClr val="tx1"/>
                </a:buClr>
                <a:buFont typeface="Arial"/>
                <a:buChar char="•"/>
                <a:defRPr sz="2000" kern="1200" baseline="0">
                  <a:solidFill>
                    <a:srgbClr val="4D4E53"/>
                  </a:solidFill>
                  <a:latin typeface="FS Elliot Pro"/>
                  <a:ea typeface="+mn-ea"/>
                  <a:cs typeface="FS Elliot Pro"/>
                </a:defRPr>
              </a:lvl1pPr>
              <a:lvl2pPr marL="742950" indent="-285750" algn="l" defTabSz="457200" rtl="0" eaLnBrk="1" latinLnBrk="0" hangingPunct="1">
                <a:spcBef>
                  <a:spcPct val="20000"/>
                </a:spcBef>
                <a:buFont typeface="Arial"/>
                <a:buChar char="–"/>
                <a:defRPr sz="1800" kern="1200">
                  <a:solidFill>
                    <a:srgbClr val="4D4E53"/>
                  </a:solidFill>
                  <a:latin typeface="FS Elliot Pro"/>
                  <a:ea typeface="+mn-ea"/>
                  <a:cs typeface="FS Elliot Pro"/>
                </a:defRPr>
              </a:lvl2pPr>
              <a:lvl3pPr marL="1143000" indent="-228600" algn="l" defTabSz="457200" rtl="0" eaLnBrk="1" latinLnBrk="0" hangingPunct="1">
                <a:spcBef>
                  <a:spcPct val="20000"/>
                </a:spcBef>
                <a:buFont typeface="Arial"/>
                <a:buChar char="•"/>
                <a:defRPr sz="2400" kern="1200">
                  <a:solidFill>
                    <a:srgbClr val="7F7F7F"/>
                  </a:solidFill>
                  <a:latin typeface="FS Elliot Pro"/>
                  <a:ea typeface="+mn-ea"/>
                  <a:cs typeface="FS Elliot Pro"/>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spcBef>
                  <a:spcPts val="0"/>
                </a:spcBef>
                <a:spcAft>
                  <a:spcPts val="1800"/>
                </a:spcAft>
                <a:buNone/>
              </a:pPr>
              <a:r>
                <a:rPr lang="en-US" sz="1600" dirty="0"/>
                <a:t>Automatic annual deferral escalation</a:t>
              </a:r>
            </a:p>
          </p:txBody>
        </p:sp>
        <p:sp>
          <p:nvSpPr>
            <p:cNvPr id="51" name="Oval 50"/>
            <p:cNvSpPr/>
            <p:nvPr/>
          </p:nvSpPr>
          <p:spPr>
            <a:xfrm>
              <a:off x="603250" y="4326456"/>
              <a:ext cx="375310" cy="374962"/>
            </a:xfrm>
            <a:prstGeom prst="ellipse">
              <a:avLst/>
            </a:prstGeom>
            <a:solidFill>
              <a:srgbClr val="FF92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16649"/>
              <a:endParaRPr lang="en-US" sz="1600" dirty="0">
                <a:solidFill>
                  <a:prstClr val="white"/>
                </a:solidFill>
              </a:endParaRPr>
            </a:p>
          </p:txBody>
        </p:sp>
        <p:pic>
          <p:nvPicPr>
            <p:cNvPr id="3" name="Picture 2"/>
            <p:cNvPicPr>
              <a:picLocks noChangeAspect="1"/>
            </p:cNvPicPr>
            <p:nvPr/>
          </p:nvPicPr>
          <p:blipFill>
            <a:blip r:embed="rId5" cstate="print"/>
            <a:stretch>
              <a:fillRect/>
            </a:stretch>
          </p:blipFill>
          <p:spPr>
            <a:xfrm>
              <a:off x="691654" y="4405263"/>
              <a:ext cx="194650" cy="209448"/>
            </a:xfrm>
            <a:prstGeom prst="rect">
              <a:avLst/>
            </a:prstGeom>
          </p:spPr>
        </p:pic>
      </p:grpSp>
      <p:grpSp>
        <p:nvGrpSpPr>
          <p:cNvPr id="13" name="Group 12"/>
          <p:cNvGrpSpPr/>
          <p:nvPr/>
        </p:nvGrpSpPr>
        <p:grpSpPr>
          <a:xfrm>
            <a:off x="603250" y="4814839"/>
            <a:ext cx="6395805" cy="458045"/>
            <a:chOff x="603250" y="4932421"/>
            <a:chExt cx="6395805" cy="458045"/>
          </a:xfrm>
        </p:grpSpPr>
        <p:sp>
          <p:nvSpPr>
            <p:cNvPr id="37" name="Rectangle 36"/>
            <p:cNvSpPr/>
            <p:nvPr/>
          </p:nvSpPr>
          <p:spPr>
            <a:xfrm>
              <a:off x="1171077" y="4932421"/>
              <a:ext cx="5827978" cy="458045"/>
            </a:xfrm>
            <a:prstGeom prst="rect">
              <a:avLst/>
            </a:prstGeom>
          </p:spPr>
          <p:txBody>
            <a:bodyPr wrap="square" lIns="0" tIns="0" rIns="0" bIns="0" anchor="ctr" anchorCtr="0">
              <a:noAutofit/>
            </a:bodyPr>
            <a:lstStyle/>
            <a:p>
              <a:pPr marL="0" lvl="1" indent="0">
                <a:spcBef>
                  <a:spcPts val="0"/>
                </a:spcBef>
                <a:spcAft>
                  <a:spcPts val="1800"/>
                </a:spcAft>
                <a:buNone/>
              </a:pPr>
              <a:r>
                <a:rPr lang="en-US" sz="1600" dirty="0">
                  <a:solidFill>
                    <a:srgbClr val="4D4E53"/>
                  </a:solidFill>
                  <a:latin typeface="FS Elliot Pro"/>
                  <a:cs typeface="FS Elliot Pro"/>
                </a:rPr>
                <a:t>Annual sweep to automatically re-enroll any nonparticipants</a:t>
              </a:r>
            </a:p>
          </p:txBody>
        </p:sp>
        <p:sp>
          <p:nvSpPr>
            <p:cNvPr id="52" name="Oval 51"/>
            <p:cNvSpPr/>
            <p:nvPr/>
          </p:nvSpPr>
          <p:spPr>
            <a:xfrm>
              <a:off x="603250" y="4975141"/>
              <a:ext cx="375310" cy="374962"/>
            </a:xfrm>
            <a:prstGeom prst="ellipse">
              <a:avLst/>
            </a:prstGeom>
            <a:solidFill>
              <a:srgbClr val="FF92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16649"/>
              <a:endParaRPr lang="en-US" sz="1600" dirty="0">
                <a:solidFill>
                  <a:prstClr val="white"/>
                </a:solidFill>
              </a:endParaRPr>
            </a:p>
          </p:txBody>
        </p:sp>
        <p:pic>
          <p:nvPicPr>
            <p:cNvPr id="4" name="Picture 3"/>
            <p:cNvPicPr>
              <a:picLocks noChangeAspect="1"/>
            </p:cNvPicPr>
            <p:nvPr/>
          </p:nvPicPr>
          <p:blipFill>
            <a:blip r:embed="rId6" cstate="print"/>
            <a:stretch>
              <a:fillRect/>
            </a:stretch>
          </p:blipFill>
          <p:spPr>
            <a:xfrm>
              <a:off x="686359" y="5062021"/>
              <a:ext cx="209081" cy="209081"/>
            </a:xfrm>
            <a:prstGeom prst="rect">
              <a:avLst/>
            </a:prstGeom>
          </p:spPr>
        </p:pic>
      </p:grpSp>
      <p:grpSp>
        <p:nvGrpSpPr>
          <p:cNvPr id="11" name="Group 10"/>
          <p:cNvGrpSpPr/>
          <p:nvPr/>
        </p:nvGrpSpPr>
        <p:grpSpPr>
          <a:xfrm>
            <a:off x="603250" y="3544743"/>
            <a:ext cx="5298786" cy="467318"/>
            <a:chOff x="603250" y="3662325"/>
            <a:chExt cx="5298786" cy="467318"/>
          </a:xfrm>
        </p:grpSpPr>
        <p:sp>
          <p:nvSpPr>
            <p:cNvPr id="22" name="Rectangle 21"/>
            <p:cNvSpPr/>
            <p:nvPr/>
          </p:nvSpPr>
          <p:spPr>
            <a:xfrm>
              <a:off x="1169556" y="3662325"/>
              <a:ext cx="4732480" cy="467318"/>
            </a:xfrm>
            <a:prstGeom prst="rect">
              <a:avLst/>
            </a:prstGeom>
          </p:spPr>
          <p:txBody>
            <a:bodyPr wrap="square" lIns="0" tIns="0" rIns="0" bIns="0" anchor="ctr" anchorCtr="0">
              <a:noAutofit/>
            </a:bodyPr>
            <a:lstStyle/>
            <a:p>
              <a:pPr marL="0" lvl="1" indent="0">
                <a:spcBef>
                  <a:spcPts val="0"/>
                </a:spcBef>
                <a:spcAft>
                  <a:spcPts val="1800"/>
                </a:spcAft>
                <a:buNone/>
              </a:pPr>
              <a:r>
                <a:rPr lang="en-US" sz="1600" dirty="0">
                  <a:solidFill>
                    <a:srgbClr val="4D4E53"/>
                  </a:solidFill>
                  <a:latin typeface="FS Elliot Pro"/>
                  <a:cs typeface="FS Elliot Pro"/>
                </a:rPr>
                <a:t>Automatic enrollment deferral rate of at least 6%</a:t>
              </a:r>
            </a:p>
          </p:txBody>
        </p:sp>
        <p:sp>
          <p:nvSpPr>
            <p:cNvPr id="50" name="Oval 49"/>
            <p:cNvSpPr/>
            <p:nvPr/>
          </p:nvSpPr>
          <p:spPr>
            <a:xfrm>
              <a:off x="603250" y="3705181"/>
              <a:ext cx="375310" cy="374962"/>
            </a:xfrm>
            <a:prstGeom prst="ellipse">
              <a:avLst/>
            </a:prstGeom>
            <a:solidFill>
              <a:srgbClr val="FF92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16649"/>
              <a:endParaRPr lang="en-US" sz="1600" dirty="0">
                <a:solidFill>
                  <a:prstClr val="white"/>
                </a:solidFill>
              </a:endParaRPr>
            </a:p>
          </p:txBody>
        </p:sp>
        <p:pic>
          <p:nvPicPr>
            <p:cNvPr id="5" name="Picture 4"/>
            <p:cNvPicPr>
              <a:picLocks noChangeAspect="1"/>
            </p:cNvPicPr>
            <p:nvPr/>
          </p:nvPicPr>
          <p:blipFill>
            <a:blip r:embed="rId7" cstate="print"/>
            <a:stretch>
              <a:fillRect/>
            </a:stretch>
          </p:blipFill>
          <p:spPr>
            <a:xfrm>
              <a:off x="685807" y="3811919"/>
              <a:ext cx="214955" cy="162409"/>
            </a:xfrm>
            <a:prstGeom prst="rect">
              <a:avLst/>
            </a:prstGeom>
          </p:spPr>
        </p:pic>
      </p:grpSp>
      <p:grpSp>
        <p:nvGrpSpPr>
          <p:cNvPr id="14" name="Group 13"/>
          <p:cNvGrpSpPr/>
          <p:nvPr/>
        </p:nvGrpSpPr>
        <p:grpSpPr>
          <a:xfrm>
            <a:off x="603250" y="5459923"/>
            <a:ext cx="7611044" cy="452510"/>
            <a:chOff x="603250" y="5577505"/>
            <a:chExt cx="7611044" cy="452510"/>
          </a:xfrm>
        </p:grpSpPr>
        <p:sp>
          <p:nvSpPr>
            <p:cNvPr id="42" name="Content Placeholder 2"/>
            <p:cNvSpPr txBox="1">
              <a:spLocks/>
            </p:cNvSpPr>
            <p:nvPr/>
          </p:nvSpPr>
          <p:spPr>
            <a:xfrm>
              <a:off x="1173271" y="5577505"/>
              <a:ext cx="7041023" cy="452510"/>
            </a:xfrm>
            <a:prstGeom prst="rect">
              <a:avLst/>
            </a:prstGeom>
          </p:spPr>
          <p:txBody>
            <a:bodyPr vert="horz" lIns="0" tIns="0" rIns="0" bIns="0" rtlCol="0" anchor="ctr" anchorCtr="0">
              <a:noAutofit/>
            </a:bodyPr>
            <a:lstStyle>
              <a:lvl1pPr marL="192024" indent="-192024" algn="l" defTabSz="457200" rtl="0" eaLnBrk="1" latinLnBrk="0" hangingPunct="1">
                <a:spcBef>
                  <a:spcPct val="20000"/>
                </a:spcBef>
                <a:buClr>
                  <a:schemeClr val="tx1"/>
                </a:buClr>
                <a:buFont typeface="Arial"/>
                <a:buChar char="•"/>
                <a:defRPr sz="2000" kern="1200" baseline="0">
                  <a:solidFill>
                    <a:srgbClr val="4D4E53"/>
                  </a:solidFill>
                  <a:latin typeface="FS Elliot Pro"/>
                  <a:ea typeface="+mn-ea"/>
                  <a:cs typeface="FS Elliot Pro"/>
                </a:defRPr>
              </a:lvl1pPr>
              <a:lvl2pPr marL="742950" indent="-285750" algn="l" defTabSz="457200" rtl="0" eaLnBrk="1" latinLnBrk="0" hangingPunct="1">
                <a:spcBef>
                  <a:spcPct val="20000"/>
                </a:spcBef>
                <a:buFont typeface="Arial"/>
                <a:buChar char="–"/>
                <a:defRPr sz="1800" kern="1200">
                  <a:solidFill>
                    <a:srgbClr val="4D4E53"/>
                  </a:solidFill>
                  <a:latin typeface="FS Elliot Pro"/>
                  <a:ea typeface="+mn-ea"/>
                  <a:cs typeface="FS Elliot Pro"/>
                </a:defRPr>
              </a:lvl2pPr>
              <a:lvl3pPr marL="1143000" indent="-228600" algn="l" defTabSz="457200" rtl="0" eaLnBrk="1" latinLnBrk="0" hangingPunct="1">
                <a:spcBef>
                  <a:spcPct val="20000"/>
                </a:spcBef>
                <a:buFont typeface="Arial"/>
                <a:buChar char="•"/>
                <a:defRPr sz="2400" kern="1200">
                  <a:solidFill>
                    <a:srgbClr val="7F7F7F"/>
                  </a:solidFill>
                  <a:latin typeface="FS Elliot Pro"/>
                  <a:ea typeface="+mn-ea"/>
                  <a:cs typeface="FS Elliot Pro"/>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spcBef>
                  <a:spcPts val="0"/>
                </a:spcBef>
                <a:spcAft>
                  <a:spcPts val="1800"/>
                </a:spcAft>
                <a:buNone/>
              </a:pPr>
              <a:r>
                <a:rPr lang="en-US" sz="1600" dirty="0"/>
                <a:t>Add employer match contribution (if you aren’t doing already)</a:t>
              </a:r>
            </a:p>
          </p:txBody>
        </p:sp>
        <p:sp>
          <p:nvSpPr>
            <p:cNvPr id="53" name="Oval 52"/>
            <p:cNvSpPr/>
            <p:nvPr/>
          </p:nvSpPr>
          <p:spPr>
            <a:xfrm>
              <a:off x="603250" y="5614690"/>
              <a:ext cx="375310" cy="374962"/>
            </a:xfrm>
            <a:prstGeom prst="ellipse">
              <a:avLst/>
            </a:prstGeom>
            <a:solidFill>
              <a:srgbClr val="FF92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16649"/>
              <a:endParaRPr lang="en-US" sz="1600" dirty="0">
                <a:solidFill>
                  <a:prstClr val="white"/>
                </a:solidFill>
              </a:endParaRPr>
            </a:p>
          </p:txBody>
        </p:sp>
        <p:pic>
          <p:nvPicPr>
            <p:cNvPr id="8" name="Picture 7"/>
            <p:cNvPicPr>
              <a:picLocks noChangeAspect="1"/>
            </p:cNvPicPr>
            <p:nvPr/>
          </p:nvPicPr>
          <p:blipFill>
            <a:blip r:embed="rId8" cstate="print"/>
            <a:stretch>
              <a:fillRect/>
            </a:stretch>
          </p:blipFill>
          <p:spPr>
            <a:xfrm>
              <a:off x="683023" y="5718303"/>
              <a:ext cx="230692" cy="174667"/>
            </a:xfrm>
            <a:prstGeom prst="rect">
              <a:avLst/>
            </a:prstGeom>
          </p:spPr>
        </p:pic>
      </p:grpSp>
    </p:spTree>
    <p:extLst>
      <p:ext uri="{BB962C8B-B14F-4D97-AF65-F5344CB8AC3E}">
        <p14:creationId xmlns="" xmlns:p14="http://schemas.microsoft.com/office/powerpoint/2010/main" val="166573791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stretch>
            <a:fillRect/>
          </a:stretch>
        </p:blipFill>
        <p:spPr>
          <a:xfrm>
            <a:off x="1303905" y="3513124"/>
            <a:ext cx="664308" cy="508000"/>
          </a:xfrm>
          <a:prstGeom prst="rect">
            <a:avLst/>
          </a:prstGeom>
        </p:spPr>
      </p:pic>
      <p:sp>
        <p:nvSpPr>
          <p:cNvPr id="3" name="TextBox 2"/>
          <p:cNvSpPr txBox="1"/>
          <p:nvPr/>
        </p:nvSpPr>
        <p:spPr>
          <a:xfrm>
            <a:off x="515898" y="5227448"/>
            <a:ext cx="6218180" cy="938719"/>
          </a:xfrm>
          <a:prstGeom prst="rect">
            <a:avLst/>
          </a:prstGeom>
          <a:noFill/>
        </p:spPr>
        <p:txBody>
          <a:bodyPr wrap="square" rtlCol="0">
            <a:spAutoFit/>
          </a:bodyPr>
          <a:lstStyle/>
          <a:p>
            <a:r>
              <a:rPr lang="en-US" sz="1100" dirty="0">
                <a:solidFill>
                  <a:srgbClr val="4D4E53"/>
                </a:solidFill>
                <a:latin typeface="FS Elliot Pro"/>
                <a:cs typeface="FS Elliot Pro"/>
              </a:rPr>
              <a:t>FINANCIAL BENEFITS FOR THE BUSINESS: How Outstanding Retirement Plan Advisors Help CFOs, a fundamental research study is sponsored by John Hancock Investments, MassMutual Financial Group, MFS Investment Management, Principal, and Transamerica Retirement Solutions for the benefit of the Retirement Advisor Council©, EACH Enterprise LLC, 2017.</a:t>
            </a:r>
          </a:p>
          <a:p>
            <a:endParaRPr lang="en-US" sz="1100" dirty="0">
              <a:solidFill>
                <a:srgbClr val="4D4E53"/>
              </a:solidFill>
              <a:latin typeface="FS Elliot Pro"/>
              <a:cs typeface="FS Elliot Pro"/>
            </a:endParaRPr>
          </a:p>
        </p:txBody>
      </p:sp>
      <p:sp>
        <p:nvSpPr>
          <p:cNvPr id="10" name="Slide Number Placeholder 4"/>
          <p:cNvSpPr>
            <a:spLocks noGrp="1"/>
          </p:cNvSpPr>
          <p:nvPr>
            <p:ph type="sldNum" sz="quarter" idx="4294967295"/>
          </p:nvPr>
        </p:nvSpPr>
        <p:spPr>
          <a:xfrm>
            <a:off x="83000" y="6388263"/>
            <a:ext cx="381000" cy="273844"/>
          </a:xfrm>
          <a:prstGeom prst="rect">
            <a:avLst/>
          </a:prstGeom>
        </p:spPr>
        <p:txBody>
          <a:bodyPr/>
          <a:lstStyle/>
          <a:p>
            <a:fld id="{61445BA3-2CB5-7C4E-ABD2-87FA1F6BEAE1}" type="slidenum">
              <a:rPr lang="en-US" smtClean="0"/>
              <a:pPr/>
              <a:t>15</a:t>
            </a:fld>
            <a:endParaRPr lang="en-US" dirty="0"/>
          </a:p>
        </p:txBody>
      </p:sp>
      <p:sp>
        <p:nvSpPr>
          <p:cNvPr id="11" name="Title 3"/>
          <p:cNvSpPr txBox="1">
            <a:spLocks/>
          </p:cNvSpPr>
          <p:nvPr/>
        </p:nvSpPr>
        <p:spPr>
          <a:xfrm>
            <a:off x="478501" y="6393023"/>
            <a:ext cx="3629566" cy="293534"/>
          </a:xfrm>
          <a:prstGeom prst="rect">
            <a:avLst/>
          </a:prstGeom>
        </p:spPr>
        <p:txBody>
          <a:bodyPr vert="horz" lIns="121920" tIns="60960" rIns="121920" bIns="60960" rtlCol="0" anchor="t">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100000"/>
              </a:lnSpc>
            </a:pPr>
            <a:r>
              <a:rPr lang="en-US" sz="1100" dirty="0">
                <a:solidFill>
                  <a:srgbClr val="4D4E53"/>
                </a:solidFill>
              </a:rPr>
              <a:t>For illustrative purposes only.</a:t>
            </a:r>
          </a:p>
        </p:txBody>
      </p:sp>
      <p:pic>
        <p:nvPicPr>
          <p:cNvPr id="14" name="Picture 13" descr="principal registered rgb.png"/>
          <p:cNvPicPr>
            <a:picLocks noChangeAspect="1"/>
          </p:cNvPicPr>
          <p:nvPr/>
        </p:nvPicPr>
        <p:blipFill rotWithShape="1">
          <a:blip r:embed="rId4" cstate="print">
            <a:extLst>
              <a:ext uri="{28A0092B-C50C-407E-A947-70E740481C1C}">
                <a14:useLocalDpi xmlns="" xmlns:a14="http://schemas.microsoft.com/office/drawing/2010/main" val="0"/>
              </a:ext>
            </a:extLst>
          </a:blip>
          <a:srcRect l="1917" r="2239"/>
          <a:stretch/>
        </p:blipFill>
        <p:spPr>
          <a:xfrm>
            <a:off x="7279748" y="6285018"/>
            <a:ext cx="1596936" cy="480692"/>
          </a:xfrm>
          <a:prstGeom prst="rect">
            <a:avLst/>
          </a:prstGeom>
        </p:spPr>
      </p:pic>
      <p:sp>
        <p:nvSpPr>
          <p:cNvPr id="15" name="Title 3"/>
          <p:cNvSpPr txBox="1">
            <a:spLocks/>
          </p:cNvSpPr>
          <p:nvPr/>
        </p:nvSpPr>
        <p:spPr>
          <a:xfrm>
            <a:off x="461994" y="718090"/>
            <a:ext cx="7702066" cy="1460688"/>
          </a:xfrm>
          <a:prstGeom prst="rect">
            <a:avLst/>
          </a:prstGeom>
        </p:spPr>
        <p:txBody>
          <a:bodyPr vert="horz" lIns="91440" tIns="45720" rIns="91440" bIns="45720" rtlCol="0" anchor="t">
            <a:noAutofit/>
          </a:bodyPr>
          <a:lstStyle>
            <a:lvl1pPr algn="l" defTabSz="914400" rtl="0" eaLnBrk="1" latinLnBrk="0" hangingPunct="1">
              <a:lnSpc>
                <a:spcPct val="80000"/>
              </a:lnSpc>
              <a:spcBef>
                <a:spcPct val="0"/>
              </a:spcBef>
              <a:buNone/>
              <a:defRPr sz="3600" b="0" i="0" kern="1200">
                <a:solidFill>
                  <a:schemeClr val="bg2"/>
                </a:solidFill>
                <a:latin typeface="FS Elliot Pro"/>
                <a:ea typeface="+mj-ea"/>
                <a:cs typeface="FS Elliot Pro"/>
              </a:defRPr>
            </a:lvl1pPr>
          </a:lstStyle>
          <a:p>
            <a:r>
              <a:rPr lang="en-US" sz="4800" dirty="0">
                <a:solidFill>
                  <a:srgbClr val="0091DA"/>
                </a:solidFill>
                <a:latin typeface="FS Elliot Pro Light"/>
                <a:cs typeface="FS Elliot Pro Light"/>
              </a:rPr>
              <a:t>Best practices ... </a:t>
            </a:r>
            <a:br>
              <a:rPr lang="en-US" sz="4800" dirty="0">
                <a:solidFill>
                  <a:srgbClr val="0091DA"/>
                </a:solidFill>
                <a:latin typeface="FS Elliot Pro Light"/>
                <a:cs typeface="FS Elliot Pro Light"/>
              </a:rPr>
            </a:br>
            <a:r>
              <a:rPr lang="en-US" sz="4800" dirty="0">
                <a:solidFill>
                  <a:srgbClr val="0091DA"/>
                </a:solidFill>
                <a:latin typeface="FS Elliot Pro Light"/>
                <a:cs typeface="FS Elliot Pro Light"/>
              </a:rPr>
              <a:t>to keep costs down</a:t>
            </a:r>
          </a:p>
        </p:txBody>
      </p:sp>
      <p:pic>
        <p:nvPicPr>
          <p:cNvPr id="16" name="Picture 15"/>
          <p:cNvPicPr>
            <a:picLocks noChangeAspect="1"/>
          </p:cNvPicPr>
          <p:nvPr/>
        </p:nvPicPr>
        <p:blipFill>
          <a:blip r:embed="rId3" cstate="print"/>
          <a:stretch>
            <a:fillRect/>
          </a:stretch>
        </p:blipFill>
        <p:spPr>
          <a:xfrm>
            <a:off x="2676001" y="3649206"/>
            <a:ext cx="664308" cy="508000"/>
          </a:xfrm>
          <a:prstGeom prst="rect">
            <a:avLst/>
          </a:prstGeom>
        </p:spPr>
      </p:pic>
      <p:sp>
        <p:nvSpPr>
          <p:cNvPr id="17" name="Title 3"/>
          <p:cNvSpPr txBox="1">
            <a:spLocks/>
          </p:cNvSpPr>
          <p:nvPr/>
        </p:nvSpPr>
        <p:spPr>
          <a:xfrm>
            <a:off x="156137" y="2756285"/>
            <a:ext cx="2335966" cy="571946"/>
          </a:xfrm>
          <a:prstGeom prst="rect">
            <a:avLst/>
          </a:prstGeom>
        </p:spPr>
        <p:txBody>
          <a:bodyPr vert="horz" lIns="0" tIns="0" rIns="0" bIns="0" rtlCol="0" anchor="ctr">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gn="r">
              <a:lnSpc>
                <a:spcPct val="90000"/>
              </a:lnSpc>
            </a:pPr>
            <a:r>
              <a:rPr lang="en-US" sz="1000" b="1" dirty="0">
                <a:solidFill>
                  <a:srgbClr val="4D4E53"/>
                </a:solidFill>
              </a:rPr>
              <a:t>Yes, to 10% of pay</a:t>
            </a:r>
          </a:p>
        </p:txBody>
      </p:sp>
      <p:sp>
        <p:nvSpPr>
          <p:cNvPr id="18" name="Title 3"/>
          <p:cNvSpPr txBox="1">
            <a:spLocks/>
          </p:cNvSpPr>
          <p:nvPr/>
        </p:nvSpPr>
        <p:spPr>
          <a:xfrm>
            <a:off x="7485065" y="2804861"/>
            <a:ext cx="561975" cy="293534"/>
          </a:xfrm>
          <a:prstGeom prst="rect">
            <a:avLst/>
          </a:prstGeom>
        </p:spPr>
        <p:txBody>
          <a:bodyPr vert="horz" lIns="0" tIns="0" rIns="0" bIns="0" rtlCol="0" anchor="ctr">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90000"/>
              </a:lnSpc>
            </a:pPr>
            <a:r>
              <a:rPr lang="en-US" sz="1200" b="1" dirty="0">
                <a:solidFill>
                  <a:srgbClr val="4D4E53"/>
                </a:solidFill>
              </a:rPr>
              <a:t>64.3%</a:t>
            </a:r>
          </a:p>
        </p:txBody>
      </p:sp>
      <p:sp>
        <p:nvSpPr>
          <p:cNvPr id="19" name="Title 3"/>
          <p:cNvSpPr txBox="1">
            <a:spLocks/>
          </p:cNvSpPr>
          <p:nvPr/>
        </p:nvSpPr>
        <p:spPr>
          <a:xfrm>
            <a:off x="6833643" y="2977609"/>
            <a:ext cx="561975" cy="293534"/>
          </a:xfrm>
          <a:prstGeom prst="rect">
            <a:avLst/>
          </a:prstGeom>
        </p:spPr>
        <p:txBody>
          <a:bodyPr vert="horz" lIns="0" tIns="0" rIns="0" bIns="0" rtlCol="0" anchor="ctr">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90000"/>
              </a:lnSpc>
            </a:pPr>
            <a:r>
              <a:rPr lang="en-US" sz="1200" b="1" dirty="0">
                <a:solidFill>
                  <a:srgbClr val="4D4E53"/>
                </a:solidFill>
              </a:rPr>
              <a:t>55.1%</a:t>
            </a:r>
          </a:p>
        </p:txBody>
      </p:sp>
      <p:sp>
        <p:nvSpPr>
          <p:cNvPr id="20" name="Title 3"/>
          <p:cNvSpPr txBox="1">
            <a:spLocks/>
          </p:cNvSpPr>
          <p:nvPr/>
        </p:nvSpPr>
        <p:spPr>
          <a:xfrm>
            <a:off x="3107581" y="4972732"/>
            <a:ext cx="3742903" cy="325422"/>
          </a:xfrm>
          <a:prstGeom prst="rect">
            <a:avLst/>
          </a:prstGeom>
        </p:spPr>
        <p:txBody>
          <a:bodyPr vert="horz" lIns="0" tIns="0" rIns="0" bIns="0" rtlCol="0" anchor="t">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90000"/>
              </a:lnSpc>
              <a:spcAft>
                <a:spcPts val="600"/>
              </a:spcAft>
            </a:pPr>
            <a:r>
              <a:rPr lang="en-US" sz="1100" dirty="0">
                <a:solidFill>
                  <a:srgbClr val="4D4E53"/>
                </a:solidFill>
              </a:rPr>
              <a:t>Outstanding advisor clients            Other plan sponsors</a:t>
            </a:r>
          </a:p>
        </p:txBody>
      </p:sp>
      <p:sp>
        <p:nvSpPr>
          <p:cNvPr id="21" name="Oval 20"/>
          <p:cNvSpPr/>
          <p:nvPr/>
        </p:nvSpPr>
        <p:spPr>
          <a:xfrm>
            <a:off x="2906736" y="4979048"/>
            <a:ext cx="134524" cy="134399"/>
          </a:xfrm>
          <a:prstGeom prst="ellipse">
            <a:avLst/>
          </a:prstGeom>
          <a:solidFill>
            <a:srgbClr val="0091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16649"/>
            <a:endParaRPr lang="en-US" sz="1600" dirty="0">
              <a:solidFill>
                <a:prstClr val="white"/>
              </a:solidFill>
            </a:endParaRPr>
          </a:p>
        </p:txBody>
      </p:sp>
      <p:sp>
        <p:nvSpPr>
          <p:cNvPr id="22" name="Oval 21"/>
          <p:cNvSpPr/>
          <p:nvPr/>
        </p:nvSpPr>
        <p:spPr>
          <a:xfrm>
            <a:off x="5053743" y="4981519"/>
            <a:ext cx="134524" cy="134399"/>
          </a:xfrm>
          <a:prstGeom prst="ellipse">
            <a:avLst/>
          </a:prstGeom>
          <a:solidFill>
            <a:srgbClr val="464E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16649"/>
            <a:endParaRPr lang="en-US" sz="1600" dirty="0">
              <a:solidFill>
                <a:prstClr val="white"/>
              </a:solidFill>
            </a:endParaRPr>
          </a:p>
        </p:txBody>
      </p:sp>
      <p:cxnSp>
        <p:nvCxnSpPr>
          <p:cNvPr id="23" name="Straight Connector 22"/>
          <p:cNvCxnSpPr/>
          <p:nvPr/>
        </p:nvCxnSpPr>
        <p:spPr>
          <a:xfrm>
            <a:off x="2739819" y="2810222"/>
            <a:ext cx="0" cy="2175276"/>
          </a:xfrm>
          <a:prstGeom prst="line">
            <a:avLst/>
          </a:prstGeom>
          <a:ln w="19050" cmpd="sng">
            <a:solidFill>
              <a:srgbClr val="4D4E53"/>
            </a:solidFill>
          </a:ln>
          <a:effectLst/>
        </p:spPr>
        <p:style>
          <a:lnRef idx="2">
            <a:schemeClr val="accent1"/>
          </a:lnRef>
          <a:fillRef idx="0">
            <a:schemeClr val="accent1"/>
          </a:fillRef>
          <a:effectRef idx="1">
            <a:schemeClr val="accent1"/>
          </a:effectRef>
          <a:fontRef idx="minor">
            <a:schemeClr val="tx1"/>
          </a:fontRef>
        </p:style>
      </p:cxnSp>
      <p:sp>
        <p:nvSpPr>
          <p:cNvPr id="24" name="Title 3"/>
          <p:cNvSpPr txBox="1">
            <a:spLocks/>
          </p:cNvSpPr>
          <p:nvPr/>
        </p:nvSpPr>
        <p:spPr>
          <a:xfrm>
            <a:off x="603248" y="2105285"/>
            <a:ext cx="7901480" cy="788674"/>
          </a:xfrm>
          <a:prstGeom prst="rect">
            <a:avLst/>
          </a:prstGeom>
        </p:spPr>
        <p:txBody>
          <a:bodyPr vert="horz" lIns="0" tIns="0" rIns="0" bIns="0" rtlCol="0" anchor="t">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110000"/>
              </a:lnSpc>
              <a:spcAft>
                <a:spcPts val="600"/>
              </a:spcAft>
            </a:pPr>
            <a:r>
              <a:rPr lang="en-US" sz="1600" dirty="0">
                <a:solidFill>
                  <a:srgbClr val="4D4E53"/>
                </a:solidFill>
              </a:rPr>
              <a:t>Work with your retirement plan advisor</a:t>
            </a:r>
          </a:p>
          <a:p>
            <a:pPr lvl="0" defTabSz="914400">
              <a:lnSpc>
                <a:spcPct val="110000"/>
              </a:lnSpc>
              <a:spcBef>
                <a:spcPts val="0"/>
              </a:spcBef>
              <a:spcAft>
                <a:spcPts val="600"/>
              </a:spcAft>
            </a:pPr>
            <a:r>
              <a:rPr lang="en-US" sz="1400" b="1" dirty="0">
                <a:solidFill>
                  <a:srgbClr val="0091DA"/>
                </a:solidFill>
                <a:ea typeface="+mn-ea"/>
              </a:rPr>
              <a:t>Percent of plans using automatic deferral increases</a:t>
            </a:r>
          </a:p>
          <a:p>
            <a:pPr>
              <a:lnSpc>
                <a:spcPct val="110000"/>
              </a:lnSpc>
              <a:spcAft>
                <a:spcPts val="600"/>
              </a:spcAft>
            </a:pPr>
            <a:endParaRPr lang="en-US" sz="1600" dirty="0">
              <a:solidFill>
                <a:srgbClr val="4D4E53"/>
              </a:solidFill>
            </a:endParaRPr>
          </a:p>
        </p:txBody>
      </p:sp>
      <p:sp>
        <p:nvSpPr>
          <p:cNvPr id="25" name="Title 3"/>
          <p:cNvSpPr txBox="1">
            <a:spLocks/>
          </p:cNvSpPr>
          <p:nvPr/>
        </p:nvSpPr>
        <p:spPr>
          <a:xfrm>
            <a:off x="156137" y="3382064"/>
            <a:ext cx="2335966" cy="322462"/>
          </a:xfrm>
          <a:prstGeom prst="rect">
            <a:avLst/>
          </a:prstGeom>
        </p:spPr>
        <p:txBody>
          <a:bodyPr vert="horz" lIns="0" tIns="0" rIns="0" bIns="0" rtlCol="0" anchor="ctr">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gn="r">
              <a:lnSpc>
                <a:spcPct val="90000"/>
              </a:lnSpc>
            </a:pPr>
            <a:r>
              <a:rPr lang="en-US" sz="1000" b="1" dirty="0">
                <a:solidFill>
                  <a:srgbClr val="4D4E53"/>
                </a:solidFill>
              </a:rPr>
              <a:t>Yes, but to less than 10% of pay</a:t>
            </a:r>
          </a:p>
        </p:txBody>
      </p:sp>
      <p:sp>
        <p:nvSpPr>
          <p:cNvPr id="26" name="Title 3"/>
          <p:cNvSpPr txBox="1">
            <a:spLocks/>
          </p:cNvSpPr>
          <p:nvPr/>
        </p:nvSpPr>
        <p:spPr>
          <a:xfrm>
            <a:off x="156137" y="3838631"/>
            <a:ext cx="2335966" cy="458544"/>
          </a:xfrm>
          <a:prstGeom prst="rect">
            <a:avLst/>
          </a:prstGeom>
        </p:spPr>
        <p:txBody>
          <a:bodyPr vert="horz" lIns="0" tIns="0" rIns="0" bIns="0" rtlCol="0" anchor="ctr">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gn="r">
              <a:lnSpc>
                <a:spcPct val="90000"/>
              </a:lnSpc>
            </a:pPr>
            <a:r>
              <a:rPr lang="en-US" sz="1000" b="1" dirty="0">
                <a:solidFill>
                  <a:srgbClr val="4D4E53"/>
                </a:solidFill>
              </a:rPr>
              <a:t>No</a:t>
            </a:r>
          </a:p>
        </p:txBody>
      </p:sp>
      <p:sp>
        <p:nvSpPr>
          <p:cNvPr id="27" name="Title 3"/>
          <p:cNvSpPr txBox="1">
            <a:spLocks/>
          </p:cNvSpPr>
          <p:nvPr/>
        </p:nvSpPr>
        <p:spPr>
          <a:xfrm>
            <a:off x="156137" y="4376172"/>
            <a:ext cx="2335966" cy="458544"/>
          </a:xfrm>
          <a:prstGeom prst="rect">
            <a:avLst/>
          </a:prstGeom>
        </p:spPr>
        <p:txBody>
          <a:bodyPr vert="horz" lIns="0" tIns="0" rIns="0" bIns="0" rtlCol="0" anchor="ctr">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gn="r">
              <a:lnSpc>
                <a:spcPct val="90000"/>
              </a:lnSpc>
            </a:pPr>
            <a:r>
              <a:rPr lang="en-US" sz="1000" b="1" dirty="0">
                <a:solidFill>
                  <a:srgbClr val="4D4E53"/>
                </a:solidFill>
              </a:rPr>
              <a:t>Don’t know/Not sure</a:t>
            </a:r>
          </a:p>
        </p:txBody>
      </p:sp>
      <p:sp>
        <p:nvSpPr>
          <p:cNvPr id="29" name="Title 3"/>
          <p:cNvSpPr txBox="1">
            <a:spLocks/>
          </p:cNvSpPr>
          <p:nvPr/>
        </p:nvSpPr>
        <p:spPr>
          <a:xfrm>
            <a:off x="5109408" y="3323486"/>
            <a:ext cx="561975" cy="293534"/>
          </a:xfrm>
          <a:prstGeom prst="rect">
            <a:avLst/>
          </a:prstGeom>
        </p:spPr>
        <p:txBody>
          <a:bodyPr vert="horz" lIns="0" tIns="0" rIns="0" bIns="0" rtlCol="0" anchor="ctr">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90000"/>
              </a:lnSpc>
            </a:pPr>
            <a:r>
              <a:rPr lang="en-US" sz="1200" b="1" dirty="0">
                <a:solidFill>
                  <a:srgbClr val="4D4E53"/>
                </a:solidFill>
              </a:rPr>
              <a:t>31.3%</a:t>
            </a:r>
          </a:p>
        </p:txBody>
      </p:sp>
      <p:sp>
        <p:nvSpPr>
          <p:cNvPr id="30" name="Title 3"/>
          <p:cNvSpPr txBox="1">
            <a:spLocks/>
          </p:cNvSpPr>
          <p:nvPr/>
        </p:nvSpPr>
        <p:spPr>
          <a:xfrm>
            <a:off x="5106723" y="3490988"/>
            <a:ext cx="561975" cy="293534"/>
          </a:xfrm>
          <a:prstGeom prst="rect">
            <a:avLst/>
          </a:prstGeom>
        </p:spPr>
        <p:txBody>
          <a:bodyPr vert="horz" lIns="0" tIns="0" rIns="0" bIns="0" rtlCol="0" anchor="ctr">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90000"/>
              </a:lnSpc>
            </a:pPr>
            <a:r>
              <a:rPr lang="en-US" sz="1200" b="1" dirty="0">
                <a:solidFill>
                  <a:srgbClr val="4D4E53"/>
                </a:solidFill>
              </a:rPr>
              <a:t>31.1%</a:t>
            </a:r>
          </a:p>
        </p:txBody>
      </p:sp>
      <p:sp>
        <p:nvSpPr>
          <p:cNvPr id="31" name="Title 3"/>
          <p:cNvSpPr txBox="1">
            <a:spLocks/>
          </p:cNvSpPr>
          <p:nvPr/>
        </p:nvSpPr>
        <p:spPr>
          <a:xfrm>
            <a:off x="3100276" y="3825070"/>
            <a:ext cx="561975" cy="293534"/>
          </a:xfrm>
          <a:prstGeom prst="rect">
            <a:avLst/>
          </a:prstGeom>
        </p:spPr>
        <p:txBody>
          <a:bodyPr vert="horz" lIns="0" tIns="0" rIns="0" bIns="0" rtlCol="0" anchor="ctr">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90000"/>
              </a:lnSpc>
            </a:pPr>
            <a:r>
              <a:rPr lang="en-US" sz="1200" b="1" dirty="0">
                <a:solidFill>
                  <a:srgbClr val="4D4E53"/>
                </a:solidFill>
              </a:rPr>
              <a:t>3.8%</a:t>
            </a:r>
          </a:p>
        </p:txBody>
      </p:sp>
      <p:sp>
        <p:nvSpPr>
          <p:cNvPr id="32" name="Title 3"/>
          <p:cNvSpPr txBox="1">
            <a:spLocks/>
          </p:cNvSpPr>
          <p:nvPr/>
        </p:nvSpPr>
        <p:spPr>
          <a:xfrm>
            <a:off x="3608927" y="4006954"/>
            <a:ext cx="561975" cy="293534"/>
          </a:xfrm>
          <a:prstGeom prst="rect">
            <a:avLst/>
          </a:prstGeom>
        </p:spPr>
        <p:txBody>
          <a:bodyPr vert="horz" lIns="0" tIns="0" rIns="0" bIns="0" rtlCol="0" anchor="ctr">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90000"/>
              </a:lnSpc>
            </a:pPr>
            <a:r>
              <a:rPr lang="en-US" sz="1200" b="1" dirty="0">
                <a:solidFill>
                  <a:srgbClr val="4D4E53"/>
                </a:solidFill>
              </a:rPr>
              <a:t>10.8%</a:t>
            </a:r>
          </a:p>
        </p:txBody>
      </p:sp>
      <p:sp>
        <p:nvSpPr>
          <p:cNvPr id="33" name="Rectangle 32"/>
          <p:cNvSpPr/>
          <p:nvPr/>
        </p:nvSpPr>
        <p:spPr>
          <a:xfrm>
            <a:off x="2744240" y="2868218"/>
            <a:ext cx="4675123" cy="174653"/>
          </a:xfrm>
          <a:prstGeom prst="rect">
            <a:avLst/>
          </a:prstGeom>
          <a:solidFill>
            <a:srgbClr val="0091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p:cNvSpPr/>
          <p:nvPr/>
        </p:nvSpPr>
        <p:spPr>
          <a:xfrm>
            <a:off x="2750670" y="3040177"/>
            <a:ext cx="4006210" cy="174653"/>
          </a:xfrm>
          <a:prstGeom prst="rect">
            <a:avLst/>
          </a:prstGeom>
          <a:solidFill>
            <a:srgbClr val="464E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p:cNvSpPr/>
          <p:nvPr/>
        </p:nvSpPr>
        <p:spPr>
          <a:xfrm>
            <a:off x="2744240" y="3372461"/>
            <a:ext cx="2275760" cy="174653"/>
          </a:xfrm>
          <a:prstGeom prst="rect">
            <a:avLst/>
          </a:prstGeom>
          <a:solidFill>
            <a:srgbClr val="0091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ectangle 35"/>
          <p:cNvSpPr/>
          <p:nvPr/>
        </p:nvSpPr>
        <p:spPr>
          <a:xfrm>
            <a:off x="2750670" y="3544420"/>
            <a:ext cx="2261218" cy="174653"/>
          </a:xfrm>
          <a:prstGeom prst="rect">
            <a:avLst/>
          </a:prstGeom>
          <a:solidFill>
            <a:srgbClr val="464E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p:cNvSpPr/>
          <p:nvPr/>
        </p:nvSpPr>
        <p:spPr>
          <a:xfrm>
            <a:off x="2744240" y="3897563"/>
            <a:ext cx="276290" cy="174653"/>
          </a:xfrm>
          <a:prstGeom prst="rect">
            <a:avLst/>
          </a:prstGeom>
          <a:solidFill>
            <a:srgbClr val="0091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37"/>
          <p:cNvSpPr/>
          <p:nvPr/>
        </p:nvSpPr>
        <p:spPr>
          <a:xfrm>
            <a:off x="2750670" y="4069522"/>
            <a:ext cx="785246" cy="174653"/>
          </a:xfrm>
          <a:prstGeom prst="rect">
            <a:avLst/>
          </a:prstGeom>
          <a:solidFill>
            <a:srgbClr val="464E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p:cNvSpPr/>
          <p:nvPr/>
        </p:nvSpPr>
        <p:spPr>
          <a:xfrm>
            <a:off x="2744240" y="4420042"/>
            <a:ext cx="36354" cy="174653"/>
          </a:xfrm>
          <a:prstGeom prst="rect">
            <a:avLst/>
          </a:prstGeom>
          <a:solidFill>
            <a:srgbClr val="0091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p:cNvSpPr/>
          <p:nvPr/>
        </p:nvSpPr>
        <p:spPr>
          <a:xfrm>
            <a:off x="2750670" y="4592001"/>
            <a:ext cx="218124" cy="174653"/>
          </a:xfrm>
          <a:prstGeom prst="rect">
            <a:avLst/>
          </a:prstGeom>
          <a:solidFill>
            <a:srgbClr val="464E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Title 3"/>
          <p:cNvSpPr txBox="1">
            <a:spLocks/>
          </p:cNvSpPr>
          <p:nvPr/>
        </p:nvSpPr>
        <p:spPr>
          <a:xfrm>
            <a:off x="2867108" y="4342808"/>
            <a:ext cx="561975" cy="293534"/>
          </a:xfrm>
          <a:prstGeom prst="rect">
            <a:avLst/>
          </a:prstGeom>
        </p:spPr>
        <p:txBody>
          <a:bodyPr vert="horz" lIns="0" tIns="0" rIns="0" bIns="0" rtlCol="0" anchor="ctr">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90000"/>
              </a:lnSpc>
            </a:pPr>
            <a:r>
              <a:rPr lang="en-US" sz="1200" b="1" dirty="0">
                <a:solidFill>
                  <a:srgbClr val="4D4E53"/>
                </a:solidFill>
              </a:rPr>
              <a:t>0.5%</a:t>
            </a:r>
          </a:p>
        </p:txBody>
      </p:sp>
      <p:sp>
        <p:nvSpPr>
          <p:cNvPr id="44" name="Title 3"/>
          <p:cNvSpPr txBox="1">
            <a:spLocks/>
          </p:cNvSpPr>
          <p:nvPr/>
        </p:nvSpPr>
        <p:spPr>
          <a:xfrm>
            <a:off x="3056303" y="4529434"/>
            <a:ext cx="561975" cy="293534"/>
          </a:xfrm>
          <a:prstGeom prst="rect">
            <a:avLst/>
          </a:prstGeom>
        </p:spPr>
        <p:txBody>
          <a:bodyPr vert="horz" lIns="0" tIns="0" rIns="0" bIns="0" rtlCol="0" anchor="ctr">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90000"/>
              </a:lnSpc>
            </a:pPr>
            <a:r>
              <a:rPr lang="en-US" sz="1200" b="1" dirty="0">
                <a:solidFill>
                  <a:srgbClr val="4D4E53"/>
                </a:solidFill>
              </a:rPr>
              <a:t>3.0%</a:t>
            </a:r>
          </a:p>
        </p:txBody>
      </p:sp>
    </p:spTree>
    <p:extLst>
      <p:ext uri="{BB962C8B-B14F-4D97-AF65-F5344CB8AC3E}">
        <p14:creationId xmlns="" xmlns:p14="http://schemas.microsoft.com/office/powerpoint/2010/main" val="2762555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1000"/>
                                        <p:tgtEl>
                                          <p:spTgt spid="3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wipe(left)">
                                      <p:cBhvr>
                                        <p:cTn id="10" dur="1000"/>
                                        <p:tgtEl>
                                          <p:spTgt spid="34"/>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1000"/>
                                        <p:tgtEl>
                                          <p:spTgt spid="35"/>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left)">
                                      <p:cBhvr>
                                        <p:cTn id="24" dur="1000"/>
                                        <p:tgtEl>
                                          <p:spTgt spid="36"/>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left)">
                                      <p:cBhvr>
                                        <p:cTn id="35" dur="500"/>
                                        <p:tgtEl>
                                          <p:spTgt spid="3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left)">
                                      <p:cBhvr>
                                        <p:cTn id="38" dur="500"/>
                                        <p:tgtEl>
                                          <p:spTgt spid="38"/>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500"/>
                                        <p:tgtEl>
                                          <p:spTgt spid="32"/>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left)">
                                      <p:cBhvr>
                                        <p:cTn id="49" dur="500"/>
                                        <p:tgtEl>
                                          <p:spTgt spid="39"/>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left)">
                                      <p:cBhvr>
                                        <p:cTn id="52" dur="500"/>
                                        <p:tgtEl>
                                          <p:spTgt spid="40"/>
                                        </p:tgtEl>
                                      </p:cBhvr>
                                    </p:animEffect>
                                  </p:childTnLst>
                                </p:cTn>
                              </p:par>
                            </p:childTnLst>
                          </p:cTn>
                        </p:par>
                        <p:par>
                          <p:cTn id="53" fill="hold">
                            <p:stCondLst>
                              <p:cond delay="4500"/>
                            </p:stCondLst>
                            <p:childTnLst>
                              <p:par>
                                <p:cTn id="54" presetID="10" presetClass="entr" presetSubtype="0"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fade">
                                      <p:cBhvr>
                                        <p:cTn id="56" dur="500"/>
                                        <p:tgtEl>
                                          <p:spTgt spid="4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9" grpId="0"/>
      <p:bldP spid="30" grpId="0"/>
      <p:bldP spid="31" grpId="0"/>
      <p:bldP spid="32" grpId="0"/>
      <p:bldP spid="33" grpId="0" animBg="1"/>
      <p:bldP spid="34" grpId="0" animBg="1"/>
      <p:bldP spid="35" grpId="0" animBg="1"/>
      <p:bldP spid="36" grpId="0" animBg="1"/>
      <p:bldP spid="37" grpId="0" animBg="1"/>
      <p:bldP spid="38" grpId="0" animBg="1"/>
      <p:bldP spid="39" grpId="0" animBg="1"/>
      <p:bldP spid="40" grpId="0" animBg="1"/>
      <p:bldP spid="43" grpId="0"/>
      <p:bldP spid="4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stretch>
            <a:fillRect/>
          </a:stretch>
        </p:blipFill>
        <p:spPr>
          <a:xfrm>
            <a:off x="2676001" y="3757389"/>
            <a:ext cx="664308" cy="508000"/>
          </a:xfrm>
          <a:prstGeom prst="rect">
            <a:avLst/>
          </a:prstGeom>
        </p:spPr>
      </p:pic>
      <p:sp>
        <p:nvSpPr>
          <p:cNvPr id="3" name="TextBox 2"/>
          <p:cNvSpPr txBox="1"/>
          <p:nvPr/>
        </p:nvSpPr>
        <p:spPr>
          <a:xfrm>
            <a:off x="515897" y="5223029"/>
            <a:ext cx="6759417" cy="938719"/>
          </a:xfrm>
          <a:prstGeom prst="rect">
            <a:avLst/>
          </a:prstGeom>
          <a:noFill/>
        </p:spPr>
        <p:txBody>
          <a:bodyPr wrap="square" rtlCol="0">
            <a:spAutoFit/>
          </a:bodyPr>
          <a:lstStyle/>
          <a:p>
            <a:r>
              <a:rPr lang="en-US" sz="1100" dirty="0">
                <a:solidFill>
                  <a:srgbClr val="4D4E53"/>
                </a:solidFill>
                <a:latin typeface="FS Elliot Pro"/>
                <a:cs typeface="FS Elliot Pro"/>
              </a:rPr>
              <a:t>FINANCIAL BENEFITS FOR THE BUSINESS: How Outstanding Retirement Plan Advisors Help CFOs, a fundamental research study is sponsored by John Hancock Investments, MassMutual Financial Group, MFS Investment Management, Principal, and Transamerica Retirement Solutions for the benefit of the Retirement Advisor Council©, EACH Enterprise LLC, 2017.</a:t>
            </a:r>
          </a:p>
          <a:p>
            <a:endParaRPr lang="en-US" sz="1100" dirty="0">
              <a:solidFill>
                <a:srgbClr val="4D4E53"/>
              </a:solidFill>
              <a:latin typeface="FS Elliot Pro"/>
              <a:cs typeface="FS Elliot Pro"/>
            </a:endParaRPr>
          </a:p>
        </p:txBody>
      </p:sp>
      <p:sp>
        <p:nvSpPr>
          <p:cNvPr id="11" name="Slide Number Placeholder 4"/>
          <p:cNvSpPr>
            <a:spLocks noGrp="1"/>
          </p:cNvSpPr>
          <p:nvPr>
            <p:ph type="sldNum" sz="quarter" idx="4294967295"/>
          </p:nvPr>
        </p:nvSpPr>
        <p:spPr>
          <a:xfrm>
            <a:off x="83000" y="6388263"/>
            <a:ext cx="381000" cy="273844"/>
          </a:xfrm>
          <a:prstGeom prst="rect">
            <a:avLst/>
          </a:prstGeom>
        </p:spPr>
        <p:txBody>
          <a:bodyPr/>
          <a:lstStyle/>
          <a:p>
            <a:fld id="{61445BA3-2CB5-7C4E-ABD2-87FA1F6BEAE1}" type="slidenum">
              <a:rPr lang="en-US" smtClean="0"/>
              <a:pPr/>
              <a:t>16</a:t>
            </a:fld>
            <a:endParaRPr lang="en-US" dirty="0"/>
          </a:p>
        </p:txBody>
      </p:sp>
      <p:sp>
        <p:nvSpPr>
          <p:cNvPr id="12" name="Title 3"/>
          <p:cNvSpPr txBox="1">
            <a:spLocks/>
          </p:cNvSpPr>
          <p:nvPr/>
        </p:nvSpPr>
        <p:spPr>
          <a:xfrm>
            <a:off x="478501" y="6393023"/>
            <a:ext cx="3629566" cy="293534"/>
          </a:xfrm>
          <a:prstGeom prst="rect">
            <a:avLst/>
          </a:prstGeom>
        </p:spPr>
        <p:txBody>
          <a:bodyPr vert="horz" lIns="121920" tIns="60960" rIns="121920" bIns="60960" rtlCol="0" anchor="t">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100000"/>
              </a:lnSpc>
            </a:pPr>
            <a:r>
              <a:rPr lang="en-US" sz="1100" dirty="0">
                <a:solidFill>
                  <a:srgbClr val="4D4E53"/>
                </a:solidFill>
              </a:rPr>
              <a:t>For illustrative purposes only.</a:t>
            </a:r>
          </a:p>
        </p:txBody>
      </p:sp>
      <p:pic>
        <p:nvPicPr>
          <p:cNvPr id="13" name="Picture 12" descr="principal registered rgb.png"/>
          <p:cNvPicPr>
            <a:picLocks noChangeAspect="1"/>
          </p:cNvPicPr>
          <p:nvPr/>
        </p:nvPicPr>
        <p:blipFill rotWithShape="1">
          <a:blip r:embed="rId4" cstate="print">
            <a:extLst>
              <a:ext uri="{28A0092B-C50C-407E-A947-70E740481C1C}">
                <a14:useLocalDpi xmlns="" xmlns:a14="http://schemas.microsoft.com/office/drawing/2010/main" val="0"/>
              </a:ext>
            </a:extLst>
          </a:blip>
          <a:srcRect l="1917" r="2239"/>
          <a:stretch/>
        </p:blipFill>
        <p:spPr>
          <a:xfrm>
            <a:off x="7279748" y="6285018"/>
            <a:ext cx="1596936" cy="480692"/>
          </a:xfrm>
          <a:prstGeom prst="rect">
            <a:avLst/>
          </a:prstGeom>
        </p:spPr>
      </p:pic>
      <p:sp>
        <p:nvSpPr>
          <p:cNvPr id="14" name="Title 3"/>
          <p:cNvSpPr txBox="1">
            <a:spLocks/>
          </p:cNvSpPr>
          <p:nvPr/>
        </p:nvSpPr>
        <p:spPr>
          <a:xfrm>
            <a:off x="461994" y="718090"/>
            <a:ext cx="7702066" cy="1460688"/>
          </a:xfrm>
          <a:prstGeom prst="rect">
            <a:avLst/>
          </a:prstGeom>
        </p:spPr>
        <p:txBody>
          <a:bodyPr vert="horz" lIns="91440" tIns="45720" rIns="91440" bIns="45720" rtlCol="0" anchor="t">
            <a:noAutofit/>
          </a:bodyPr>
          <a:lstStyle>
            <a:lvl1pPr algn="l" defTabSz="914400" rtl="0" eaLnBrk="1" latinLnBrk="0" hangingPunct="1">
              <a:lnSpc>
                <a:spcPct val="80000"/>
              </a:lnSpc>
              <a:spcBef>
                <a:spcPct val="0"/>
              </a:spcBef>
              <a:buNone/>
              <a:defRPr sz="3600" b="0" i="0" kern="1200">
                <a:solidFill>
                  <a:schemeClr val="bg2"/>
                </a:solidFill>
                <a:latin typeface="FS Elliot Pro"/>
                <a:ea typeface="+mj-ea"/>
                <a:cs typeface="FS Elliot Pro"/>
              </a:defRPr>
            </a:lvl1pPr>
          </a:lstStyle>
          <a:p>
            <a:r>
              <a:rPr lang="en-US" sz="4800" dirty="0">
                <a:solidFill>
                  <a:srgbClr val="0091DA"/>
                </a:solidFill>
                <a:latin typeface="FS Elliot Pro Light"/>
                <a:cs typeface="FS Elliot Pro Light"/>
              </a:rPr>
              <a:t>Best practices ... </a:t>
            </a:r>
            <a:br>
              <a:rPr lang="en-US" sz="4800" dirty="0">
                <a:solidFill>
                  <a:srgbClr val="0091DA"/>
                </a:solidFill>
                <a:latin typeface="FS Elliot Pro Light"/>
                <a:cs typeface="FS Elliot Pro Light"/>
              </a:rPr>
            </a:br>
            <a:r>
              <a:rPr lang="en-US" sz="4800" dirty="0">
                <a:solidFill>
                  <a:srgbClr val="0091DA"/>
                </a:solidFill>
                <a:latin typeface="FS Elliot Pro Light"/>
                <a:cs typeface="FS Elliot Pro Light"/>
              </a:rPr>
              <a:t>to keep costs down</a:t>
            </a:r>
          </a:p>
        </p:txBody>
      </p:sp>
      <p:sp>
        <p:nvSpPr>
          <p:cNvPr id="15" name="Title 3"/>
          <p:cNvSpPr txBox="1">
            <a:spLocks/>
          </p:cNvSpPr>
          <p:nvPr/>
        </p:nvSpPr>
        <p:spPr>
          <a:xfrm>
            <a:off x="521623" y="2864468"/>
            <a:ext cx="2335966" cy="571946"/>
          </a:xfrm>
          <a:prstGeom prst="rect">
            <a:avLst/>
          </a:prstGeom>
        </p:spPr>
        <p:txBody>
          <a:bodyPr vert="horz" lIns="0" tIns="0" rIns="0" bIns="0" rtlCol="0" anchor="ctr">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gn="r">
              <a:lnSpc>
                <a:spcPct val="90000"/>
              </a:lnSpc>
            </a:pPr>
            <a:r>
              <a:rPr lang="en-US" sz="1000" b="1" dirty="0">
                <a:solidFill>
                  <a:srgbClr val="4D4E53"/>
                </a:solidFill>
              </a:rPr>
              <a:t>Intensify participant education efforts regarding retirement readiness</a:t>
            </a:r>
          </a:p>
        </p:txBody>
      </p:sp>
      <p:sp>
        <p:nvSpPr>
          <p:cNvPr id="26" name="Title 3"/>
          <p:cNvSpPr txBox="1">
            <a:spLocks/>
          </p:cNvSpPr>
          <p:nvPr/>
        </p:nvSpPr>
        <p:spPr>
          <a:xfrm>
            <a:off x="7046482" y="2913044"/>
            <a:ext cx="561975" cy="293534"/>
          </a:xfrm>
          <a:prstGeom prst="rect">
            <a:avLst/>
          </a:prstGeom>
        </p:spPr>
        <p:txBody>
          <a:bodyPr vert="horz" lIns="0" tIns="0" rIns="0" bIns="0" rtlCol="0" anchor="ctr">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90000"/>
              </a:lnSpc>
            </a:pPr>
            <a:r>
              <a:rPr lang="en-US" sz="1200" b="1" dirty="0">
                <a:solidFill>
                  <a:srgbClr val="4D4E53"/>
                </a:solidFill>
              </a:rPr>
              <a:t>36.0%</a:t>
            </a:r>
          </a:p>
        </p:txBody>
      </p:sp>
      <p:sp>
        <p:nvSpPr>
          <p:cNvPr id="27" name="Title 3"/>
          <p:cNvSpPr txBox="1">
            <a:spLocks/>
          </p:cNvSpPr>
          <p:nvPr/>
        </p:nvSpPr>
        <p:spPr>
          <a:xfrm>
            <a:off x="6331102" y="3085792"/>
            <a:ext cx="561975" cy="293534"/>
          </a:xfrm>
          <a:prstGeom prst="rect">
            <a:avLst/>
          </a:prstGeom>
        </p:spPr>
        <p:txBody>
          <a:bodyPr vert="horz" lIns="0" tIns="0" rIns="0" bIns="0" rtlCol="0" anchor="ctr">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90000"/>
              </a:lnSpc>
            </a:pPr>
            <a:r>
              <a:rPr lang="en-US" sz="1200" b="1" dirty="0">
                <a:solidFill>
                  <a:srgbClr val="4D4E53"/>
                </a:solidFill>
              </a:rPr>
              <a:t>29.3%</a:t>
            </a:r>
          </a:p>
        </p:txBody>
      </p:sp>
      <p:sp>
        <p:nvSpPr>
          <p:cNvPr id="32" name="Title 3"/>
          <p:cNvSpPr txBox="1">
            <a:spLocks/>
          </p:cNvSpPr>
          <p:nvPr/>
        </p:nvSpPr>
        <p:spPr>
          <a:xfrm>
            <a:off x="3482204" y="4935272"/>
            <a:ext cx="3742903" cy="325422"/>
          </a:xfrm>
          <a:prstGeom prst="rect">
            <a:avLst/>
          </a:prstGeom>
        </p:spPr>
        <p:txBody>
          <a:bodyPr vert="horz" lIns="0" tIns="0" rIns="0" bIns="0" rtlCol="0" anchor="t">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90000"/>
              </a:lnSpc>
              <a:spcAft>
                <a:spcPts val="600"/>
              </a:spcAft>
            </a:pPr>
            <a:r>
              <a:rPr lang="en-US" sz="1100" dirty="0">
                <a:solidFill>
                  <a:srgbClr val="4D4E53"/>
                </a:solidFill>
              </a:rPr>
              <a:t>Outstanding advisor clients            Other plan sponsors</a:t>
            </a:r>
          </a:p>
        </p:txBody>
      </p:sp>
      <p:sp>
        <p:nvSpPr>
          <p:cNvPr id="34" name="Oval 33"/>
          <p:cNvSpPr/>
          <p:nvPr/>
        </p:nvSpPr>
        <p:spPr>
          <a:xfrm>
            <a:off x="3281359" y="4941588"/>
            <a:ext cx="134524" cy="134399"/>
          </a:xfrm>
          <a:prstGeom prst="ellipse">
            <a:avLst/>
          </a:prstGeom>
          <a:solidFill>
            <a:srgbClr val="0091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16649"/>
            <a:endParaRPr lang="en-US" sz="1600" dirty="0">
              <a:solidFill>
                <a:prstClr val="white"/>
              </a:solidFill>
            </a:endParaRPr>
          </a:p>
        </p:txBody>
      </p:sp>
      <p:sp>
        <p:nvSpPr>
          <p:cNvPr id="35" name="Oval 34"/>
          <p:cNvSpPr/>
          <p:nvPr/>
        </p:nvSpPr>
        <p:spPr>
          <a:xfrm>
            <a:off x="5428366" y="4944059"/>
            <a:ext cx="134524" cy="134399"/>
          </a:xfrm>
          <a:prstGeom prst="ellipse">
            <a:avLst/>
          </a:prstGeom>
          <a:solidFill>
            <a:srgbClr val="464E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16649"/>
            <a:endParaRPr lang="en-US" sz="1600" dirty="0">
              <a:solidFill>
                <a:prstClr val="white"/>
              </a:solidFill>
            </a:endParaRPr>
          </a:p>
        </p:txBody>
      </p:sp>
      <p:sp>
        <p:nvSpPr>
          <p:cNvPr id="38" name="Title 3"/>
          <p:cNvSpPr txBox="1">
            <a:spLocks/>
          </p:cNvSpPr>
          <p:nvPr/>
        </p:nvSpPr>
        <p:spPr>
          <a:xfrm>
            <a:off x="603248" y="2105285"/>
            <a:ext cx="7901480" cy="788674"/>
          </a:xfrm>
          <a:prstGeom prst="rect">
            <a:avLst/>
          </a:prstGeom>
        </p:spPr>
        <p:txBody>
          <a:bodyPr vert="horz" lIns="0" tIns="0" rIns="0" bIns="0" rtlCol="0" anchor="t">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110000"/>
              </a:lnSpc>
              <a:spcAft>
                <a:spcPts val="600"/>
              </a:spcAft>
            </a:pPr>
            <a:r>
              <a:rPr lang="en-US" sz="1600" dirty="0">
                <a:solidFill>
                  <a:srgbClr val="4D4E53"/>
                </a:solidFill>
              </a:rPr>
              <a:t>Work with your retirement plan advisor</a:t>
            </a:r>
          </a:p>
          <a:p>
            <a:pPr lvl="0" defTabSz="914400">
              <a:lnSpc>
                <a:spcPct val="110000"/>
              </a:lnSpc>
              <a:spcBef>
                <a:spcPts val="0"/>
              </a:spcBef>
              <a:spcAft>
                <a:spcPts val="600"/>
              </a:spcAft>
            </a:pPr>
            <a:r>
              <a:rPr lang="en-US" sz="1400" b="1" dirty="0">
                <a:solidFill>
                  <a:srgbClr val="0091DA"/>
                </a:solidFill>
                <a:ea typeface="+mn-ea"/>
              </a:rPr>
              <a:t>Percent of plan sponsors who have taken steps to address the issue of workforce aging</a:t>
            </a:r>
          </a:p>
          <a:p>
            <a:pPr>
              <a:lnSpc>
                <a:spcPct val="110000"/>
              </a:lnSpc>
              <a:spcAft>
                <a:spcPts val="600"/>
              </a:spcAft>
            </a:pPr>
            <a:endParaRPr lang="en-US" sz="1600" dirty="0">
              <a:solidFill>
                <a:srgbClr val="4D4E53"/>
              </a:solidFill>
            </a:endParaRPr>
          </a:p>
        </p:txBody>
      </p:sp>
      <p:sp>
        <p:nvSpPr>
          <p:cNvPr id="39" name="Title 3"/>
          <p:cNvSpPr txBox="1">
            <a:spLocks/>
          </p:cNvSpPr>
          <p:nvPr/>
        </p:nvSpPr>
        <p:spPr>
          <a:xfrm>
            <a:off x="521623" y="3459025"/>
            <a:ext cx="2335966" cy="322462"/>
          </a:xfrm>
          <a:prstGeom prst="rect">
            <a:avLst/>
          </a:prstGeom>
        </p:spPr>
        <p:txBody>
          <a:bodyPr vert="horz" lIns="0" tIns="0" rIns="0" bIns="0" rtlCol="0" anchor="ctr">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gn="r">
              <a:lnSpc>
                <a:spcPct val="90000"/>
              </a:lnSpc>
            </a:pPr>
            <a:r>
              <a:rPr lang="en-US" sz="1000" b="1" dirty="0">
                <a:solidFill>
                  <a:srgbClr val="4D4E53"/>
                </a:solidFill>
              </a:rPr>
              <a:t>Implement Health Savings Accounts</a:t>
            </a:r>
          </a:p>
        </p:txBody>
      </p:sp>
      <p:sp>
        <p:nvSpPr>
          <p:cNvPr id="40" name="Title 3"/>
          <p:cNvSpPr txBox="1">
            <a:spLocks/>
          </p:cNvSpPr>
          <p:nvPr/>
        </p:nvSpPr>
        <p:spPr>
          <a:xfrm>
            <a:off x="521623" y="3879127"/>
            <a:ext cx="2335966" cy="458544"/>
          </a:xfrm>
          <a:prstGeom prst="rect">
            <a:avLst/>
          </a:prstGeom>
        </p:spPr>
        <p:txBody>
          <a:bodyPr vert="horz" lIns="0" tIns="0" rIns="0" bIns="0" rtlCol="0" anchor="ctr">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gn="r">
              <a:lnSpc>
                <a:spcPct val="90000"/>
              </a:lnSpc>
            </a:pPr>
            <a:r>
              <a:rPr lang="en-US" sz="1000" b="1" dirty="0">
                <a:solidFill>
                  <a:srgbClr val="4D4E53"/>
                </a:solidFill>
              </a:rPr>
              <a:t>Alter the retirement plan to improve retirement readiness scores</a:t>
            </a:r>
          </a:p>
        </p:txBody>
      </p:sp>
      <p:sp>
        <p:nvSpPr>
          <p:cNvPr id="42" name="Title 3"/>
          <p:cNvSpPr txBox="1">
            <a:spLocks/>
          </p:cNvSpPr>
          <p:nvPr/>
        </p:nvSpPr>
        <p:spPr>
          <a:xfrm>
            <a:off x="521623" y="4391168"/>
            <a:ext cx="2335966" cy="458544"/>
          </a:xfrm>
          <a:prstGeom prst="rect">
            <a:avLst/>
          </a:prstGeom>
        </p:spPr>
        <p:txBody>
          <a:bodyPr vert="horz" lIns="0" tIns="0" rIns="0" bIns="0" rtlCol="0" anchor="ctr">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gn="r">
              <a:lnSpc>
                <a:spcPct val="90000"/>
              </a:lnSpc>
            </a:pPr>
            <a:r>
              <a:rPr lang="en-US" sz="1000" b="1" dirty="0">
                <a:solidFill>
                  <a:srgbClr val="4D4E53"/>
                </a:solidFill>
              </a:rPr>
              <a:t>Cut healthcare benefits</a:t>
            </a:r>
          </a:p>
        </p:txBody>
      </p:sp>
      <p:sp>
        <p:nvSpPr>
          <p:cNvPr id="45" name="Title 3"/>
          <p:cNvSpPr txBox="1">
            <a:spLocks/>
          </p:cNvSpPr>
          <p:nvPr/>
        </p:nvSpPr>
        <p:spPr>
          <a:xfrm>
            <a:off x="6763232" y="3376929"/>
            <a:ext cx="561975" cy="293534"/>
          </a:xfrm>
          <a:prstGeom prst="rect">
            <a:avLst/>
          </a:prstGeom>
        </p:spPr>
        <p:txBody>
          <a:bodyPr vert="horz" lIns="0" tIns="0" rIns="0" bIns="0" rtlCol="0" anchor="ctr">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90000"/>
              </a:lnSpc>
            </a:pPr>
            <a:r>
              <a:rPr lang="en-US" sz="1200" b="1" dirty="0">
                <a:solidFill>
                  <a:srgbClr val="4D4E53"/>
                </a:solidFill>
              </a:rPr>
              <a:t>33.5%</a:t>
            </a:r>
          </a:p>
        </p:txBody>
      </p:sp>
      <p:sp>
        <p:nvSpPr>
          <p:cNvPr id="46" name="Title 3"/>
          <p:cNvSpPr txBox="1">
            <a:spLocks/>
          </p:cNvSpPr>
          <p:nvPr/>
        </p:nvSpPr>
        <p:spPr>
          <a:xfrm>
            <a:off x="6120947" y="3567949"/>
            <a:ext cx="561975" cy="293534"/>
          </a:xfrm>
          <a:prstGeom prst="rect">
            <a:avLst/>
          </a:prstGeom>
        </p:spPr>
        <p:txBody>
          <a:bodyPr vert="horz" lIns="0" tIns="0" rIns="0" bIns="0" rtlCol="0" anchor="ctr">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90000"/>
              </a:lnSpc>
            </a:pPr>
            <a:r>
              <a:rPr lang="en-US" sz="1200" b="1" dirty="0">
                <a:solidFill>
                  <a:srgbClr val="4D4E53"/>
                </a:solidFill>
              </a:rPr>
              <a:t>27.3%</a:t>
            </a:r>
          </a:p>
        </p:txBody>
      </p:sp>
      <p:sp>
        <p:nvSpPr>
          <p:cNvPr id="49" name="Title 3"/>
          <p:cNvSpPr txBox="1">
            <a:spLocks/>
          </p:cNvSpPr>
          <p:nvPr/>
        </p:nvSpPr>
        <p:spPr>
          <a:xfrm>
            <a:off x="6507392" y="3865566"/>
            <a:ext cx="561975" cy="293534"/>
          </a:xfrm>
          <a:prstGeom prst="rect">
            <a:avLst/>
          </a:prstGeom>
        </p:spPr>
        <p:txBody>
          <a:bodyPr vert="horz" lIns="0" tIns="0" rIns="0" bIns="0" rtlCol="0" anchor="ctr">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90000"/>
              </a:lnSpc>
            </a:pPr>
            <a:r>
              <a:rPr lang="en-US" sz="1200" b="1" dirty="0">
                <a:solidFill>
                  <a:srgbClr val="4D4E53"/>
                </a:solidFill>
              </a:rPr>
              <a:t>31.0%</a:t>
            </a:r>
          </a:p>
        </p:txBody>
      </p:sp>
      <p:sp>
        <p:nvSpPr>
          <p:cNvPr id="50" name="Title 3"/>
          <p:cNvSpPr txBox="1">
            <a:spLocks/>
          </p:cNvSpPr>
          <p:nvPr/>
        </p:nvSpPr>
        <p:spPr>
          <a:xfrm>
            <a:off x="6066125" y="4047450"/>
            <a:ext cx="561975" cy="293534"/>
          </a:xfrm>
          <a:prstGeom prst="rect">
            <a:avLst/>
          </a:prstGeom>
        </p:spPr>
        <p:txBody>
          <a:bodyPr vert="horz" lIns="0" tIns="0" rIns="0" bIns="0" rtlCol="0" anchor="ctr">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90000"/>
              </a:lnSpc>
            </a:pPr>
            <a:r>
              <a:rPr lang="en-US" sz="1200" b="1" dirty="0">
                <a:solidFill>
                  <a:srgbClr val="4D4E53"/>
                </a:solidFill>
              </a:rPr>
              <a:t>26.8%</a:t>
            </a:r>
          </a:p>
        </p:txBody>
      </p:sp>
      <p:sp>
        <p:nvSpPr>
          <p:cNvPr id="18" name="Rectangle 17"/>
          <p:cNvSpPr/>
          <p:nvPr/>
        </p:nvSpPr>
        <p:spPr>
          <a:xfrm>
            <a:off x="3109726" y="2976401"/>
            <a:ext cx="3834506" cy="174653"/>
          </a:xfrm>
          <a:prstGeom prst="rect">
            <a:avLst/>
          </a:prstGeom>
          <a:solidFill>
            <a:srgbClr val="0091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3117812" y="3148360"/>
            <a:ext cx="3120862" cy="174653"/>
          </a:xfrm>
          <a:prstGeom prst="rect">
            <a:avLst/>
          </a:prstGeom>
          <a:solidFill>
            <a:srgbClr val="464E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ectangle 42"/>
          <p:cNvSpPr/>
          <p:nvPr/>
        </p:nvSpPr>
        <p:spPr>
          <a:xfrm>
            <a:off x="3109726" y="3449422"/>
            <a:ext cx="3568221" cy="174653"/>
          </a:xfrm>
          <a:prstGeom prst="rect">
            <a:avLst/>
          </a:prstGeom>
          <a:solidFill>
            <a:srgbClr val="0091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ectangle 43"/>
          <p:cNvSpPr/>
          <p:nvPr/>
        </p:nvSpPr>
        <p:spPr>
          <a:xfrm>
            <a:off x="3117812" y="3621381"/>
            <a:ext cx="2907834" cy="174653"/>
          </a:xfrm>
          <a:prstGeom prst="rect">
            <a:avLst/>
          </a:prstGeom>
          <a:solidFill>
            <a:srgbClr val="464E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Rectangle 46"/>
          <p:cNvSpPr/>
          <p:nvPr/>
        </p:nvSpPr>
        <p:spPr>
          <a:xfrm>
            <a:off x="3109726" y="3928923"/>
            <a:ext cx="3301936" cy="174653"/>
          </a:xfrm>
          <a:prstGeom prst="rect">
            <a:avLst/>
          </a:prstGeom>
          <a:solidFill>
            <a:srgbClr val="0091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p:cNvSpPr/>
          <p:nvPr/>
        </p:nvSpPr>
        <p:spPr>
          <a:xfrm>
            <a:off x="3117812" y="4100882"/>
            <a:ext cx="2854577" cy="174653"/>
          </a:xfrm>
          <a:prstGeom prst="rect">
            <a:avLst/>
          </a:prstGeom>
          <a:solidFill>
            <a:srgbClr val="464E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Rectangle 52"/>
          <p:cNvSpPr/>
          <p:nvPr/>
        </p:nvSpPr>
        <p:spPr>
          <a:xfrm>
            <a:off x="3109726" y="4429889"/>
            <a:ext cx="2833274" cy="174653"/>
          </a:xfrm>
          <a:prstGeom prst="rect">
            <a:avLst/>
          </a:prstGeom>
          <a:solidFill>
            <a:srgbClr val="0091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Rectangle 53"/>
          <p:cNvSpPr/>
          <p:nvPr/>
        </p:nvSpPr>
        <p:spPr>
          <a:xfrm>
            <a:off x="3117812" y="4601848"/>
            <a:ext cx="2204841" cy="174653"/>
          </a:xfrm>
          <a:prstGeom prst="rect">
            <a:avLst/>
          </a:prstGeom>
          <a:solidFill>
            <a:srgbClr val="464E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Title 3"/>
          <p:cNvSpPr txBox="1">
            <a:spLocks/>
          </p:cNvSpPr>
          <p:nvPr/>
        </p:nvSpPr>
        <p:spPr>
          <a:xfrm>
            <a:off x="6034391" y="4366533"/>
            <a:ext cx="561975" cy="293534"/>
          </a:xfrm>
          <a:prstGeom prst="rect">
            <a:avLst/>
          </a:prstGeom>
        </p:spPr>
        <p:txBody>
          <a:bodyPr vert="horz" lIns="0" tIns="0" rIns="0" bIns="0" rtlCol="0" anchor="ctr">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90000"/>
              </a:lnSpc>
            </a:pPr>
            <a:r>
              <a:rPr lang="en-US" sz="1200" b="1" dirty="0">
                <a:solidFill>
                  <a:srgbClr val="4D4E53"/>
                </a:solidFill>
              </a:rPr>
              <a:t>26.6%</a:t>
            </a:r>
          </a:p>
        </p:txBody>
      </p:sp>
      <p:sp>
        <p:nvSpPr>
          <p:cNvPr id="58" name="Title 3"/>
          <p:cNvSpPr txBox="1">
            <a:spLocks/>
          </p:cNvSpPr>
          <p:nvPr/>
        </p:nvSpPr>
        <p:spPr>
          <a:xfrm>
            <a:off x="5417894" y="4548417"/>
            <a:ext cx="561975" cy="293534"/>
          </a:xfrm>
          <a:prstGeom prst="rect">
            <a:avLst/>
          </a:prstGeom>
        </p:spPr>
        <p:txBody>
          <a:bodyPr vert="horz" lIns="0" tIns="0" rIns="0" bIns="0" rtlCol="0" anchor="ctr">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90000"/>
              </a:lnSpc>
            </a:pPr>
            <a:r>
              <a:rPr lang="en-US" sz="1200" b="1" dirty="0">
                <a:solidFill>
                  <a:srgbClr val="4D4E53"/>
                </a:solidFill>
              </a:rPr>
              <a:t>20.7%</a:t>
            </a:r>
          </a:p>
        </p:txBody>
      </p:sp>
      <p:cxnSp>
        <p:nvCxnSpPr>
          <p:cNvPr id="36" name="Straight Connector 35"/>
          <p:cNvCxnSpPr/>
          <p:nvPr/>
        </p:nvCxnSpPr>
        <p:spPr>
          <a:xfrm>
            <a:off x="3111386" y="2801988"/>
            <a:ext cx="4718" cy="2277577"/>
          </a:xfrm>
          <a:prstGeom prst="line">
            <a:avLst/>
          </a:prstGeom>
          <a:ln w="19050" cmpd="sng">
            <a:solidFill>
              <a:srgbClr val="4D4E53"/>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2778418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000"/>
                                        <p:tgtEl>
                                          <p:spTgt spid="1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left)">
                                      <p:cBhvr>
                                        <p:cTn id="10" dur="1000"/>
                                        <p:tgtEl>
                                          <p:spTgt spid="19"/>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500"/>
                                        <p:tgtEl>
                                          <p:spTgt spid="2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wipe(left)">
                                      <p:cBhvr>
                                        <p:cTn id="21" dur="1000"/>
                                        <p:tgtEl>
                                          <p:spTgt spid="43"/>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1000"/>
                                        <p:tgtEl>
                                          <p:spTgt spid="4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left)">
                                      <p:cBhvr>
                                        <p:cTn id="35" dur="1000"/>
                                        <p:tgtEl>
                                          <p:spTgt spid="4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wipe(left)">
                                      <p:cBhvr>
                                        <p:cTn id="38" dur="1000"/>
                                        <p:tgtEl>
                                          <p:spTgt spid="48"/>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500"/>
                                        <p:tgtEl>
                                          <p:spTgt spid="4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wipe(left)">
                                      <p:cBhvr>
                                        <p:cTn id="49" dur="1000"/>
                                        <p:tgtEl>
                                          <p:spTgt spid="5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wipe(left)">
                                      <p:cBhvr>
                                        <p:cTn id="52" dur="1000"/>
                                        <p:tgtEl>
                                          <p:spTgt spid="54"/>
                                        </p:tgtEl>
                                      </p:cBhvr>
                                    </p:animEffect>
                                  </p:childTnLst>
                                </p:cTn>
                              </p:par>
                            </p:childTnLst>
                          </p:cTn>
                        </p:par>
                        <p:par>
                          <p:cTn id="53" fill="hold">
                            <p:stCondLst>
                              <p:cond delay="5500"/>
                            </p:stCondLst>
                            <p:childTnLst>
                              <p:par>
                                <p:cTn id="54" presetID="10" presetClass="entr" presetSubtype="0"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fade">
                                      <p:cBhvr>
                                        <p:cTn id="56" dur="500"/>
                                        <p:tgtEl>
                                          <p:spTgt spid="5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45" grpId="0"/>
      <p:bldP spid="46" grpId="0"/>
      <p:bldP spid="49" grpId="0"/>
      <p:bldP spid="50" grpId="0"/>
      <p:bldP spid="18" grpId="0" animBg="1"/>
      <p:bldP spid="19" grpId="0" animBg="1"/>
      <p:bldP spid="43" grpId="0" animBg="1"/>
      <p:bldP spid="44" grpId="0" animBg="1"/>
      <p:bldP spid="47" grpId="0" animBg="1"/>
      <p:bldP spid="48" grpId="0" animBg="1"/>
      <p:bldP spid="53" grpId="0" animBg="1"/>
      <p:bldP spid="54" grpId="0" animBg="1"/>
      <p:bldP spid="57" grpId="0"/>
      <p:bldP spid="5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Slide Number Placeholder 4"/>
          <p:cNvSpPr txBox="1">
            <a:spLocks/>
          </p:cNvSpPr>
          <p:nvPr/>
        </p:nvSpPr>
        <p:spPr>
          <a:xfrm>
            <a:off x="1257300" y="5727889"/>
            <a:ext cx="285750" cy="25954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675" dirty="0">
              <a:solidFill>
                <a:srgbClr val="4D4E53"/>
              </a:solidFill>
              <a:latin typeface="FS Elliot Pro" panose="02000503040000020004" pitchFamily="50" charset="0"/>
            </a:endParaRPr>
          </a:p>
        </p:txBody>
      </p:sp>
      <p:sp>
        <p:nvSpPr>
          <p:cNvPr id="22" name="Title 5"/>
          <p:cNvSpPr txBox="1">
            <a:spLocks/>
          </p:cNvSpPr>
          <p:nvPr/>
        </p:nvSpPr>
        <p:spPr>
          <a:xfrm>
            <a:off x="1797638" y="1676986"/>
            <a:ext cx="5345457" cy="497587"/>
          </a:xfrm>
          <a:prstGeom prst="rect">
            <a:avLst/>
          </a:prstGeom>
        </p:spPr>
        <p:txBody>
          <a:bodyPr/>
          <a:lstStyle>
            <a:lvl1pPr algn="l" defTabSz="457200" rtl="0" eaLnBrk="1" latinLnBrk="0" hangingPunct="1">
              <a:lnSpc>
                <a:spcPct val="80000"/>
              </a:lnSpc>
              <a:spcBef>
                <a:spcPct val="0"/>
              </a:spcBef>
              <a:buNone/>
              <a:defRPr sz="3600" b="0" i="0" kern="1200" baseline="0">
                <a:solidFill>
                  <a:schemeClr val="bg2"/>
                </a:solidFill>
                <a:latin typeface="FS Elliot Pro"/>
                <a:ea typeface="+mj-ea"/>
                <a:cs typeface="FS Elliot Pro"/>
              </a:defRPr>
            </a:lvl1pPr>
          </a:lstStyle>
          <a:p>
            <a:pPr>
              <a:lnSpc>
                <a:spcPct val="90000"/>
              </a:lnSpc>
            </a:pPr>
            <a:r>
              <a:rPr lang="en-US" sz="2925" b="1" baseline="30000" dirty="0">
                <a:solidFill>
                  <a:srgbClr val="0076CF"/>
                </a:solidFill>
                <a:latin typeface="FS Elliot Pro Light"/>
                <a:cs typeface="FS Elliot Pro Light"/>
              </a:rPr>
              <a:t>5 Hallmarks of a Successful Retirement Plan</a:t>
            </a:r>
          </a:p>
        </p:txBody>
      </p:sp>
      <p:pic>
        <p:nvPicPr>
          <p:cNvPr id="16" name="Picture 15" descr="Principal_sm_rgb_151.png"/>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813155" y="5587203"/>
            <a:ext cx="1037844" cy="292608"/>
          </a:xfrm>
          <a:prstGeom prst="rect">
            <a:avLst/>
          </a:prstGeom>
        </p:spPr>
      </p:pic>
      <p:sp>
        <p:nvSpPr>
          <p:cNvPr id="7" name="TextBox 6"/>
          <p:cNvSpPr txBox="1"/>
          <p:nvPr/>
        </p:nvSpPr>
        <p:spPr>
          <a:xfrm>
            <a:off x="2114551" y="2992693"/>
            <a:ext cx="4565558" cy="300082"/>
          </a:xfrm>
          <a:prstGeom prst="rect">
            <a:avLst/>
          </a:prstGeom>
          <a:noFill/>
        </p:spPr>
        <p:txBody>
          <a:bodyPr wrap="square" rtlCol="0">
            <a:spAutoFit/>
          </a:bodyPr>
          <a:lstStyle/>
          <a:p>
            <a:pPr defTabSz="612487"/>
            <a:r>
              <a:rPr lang="en-US" sz="1350" dirty="0">
                <a:solidFill>
                  <a:srgbClr val="4D4E53"/>
                </a:solidFill>
                <a:latin typeface="FS Elliot Pro"/>
                <a:cs typeface="FS Elliot Pro"/>
              </a:rPr>
              <a:t>Fees</a:t>
            </a:r>
          </a:p>
        </p:txBody>
      </p:sp>
      <p:sp>
        <p:nvSpPr>
          <p:cNvPr id="8" name="TextBox 7"/>
          <p:cNvSpPr txBox="1"/>
          <p:nvPr/>
        </p:nvSpPr>
        <p:spPr>
          <a:xfrm>
            <a:off x="2114551" y="2528899"/>
            <a:ext cx="4411745" cy="300082"/>
          </a:xfrm>
          <a:prstGeom prst="rect">
            <a:avLst/>
          </a:prstGeom>
          <a:noFill/>
        </p:spPr>
        <p:txBody>
          <a:bodyPr wrap="square" rtlCol="0">
            <a:spAutoFit/>
          </a:bodyPr>
          <a:lstStyle/>
          <a:p>
            <a:pPr defTabSz="612487"/>
            <a:r>
              <a:rPr lang="en-US" sz="1350" dirty="0">
                <a:solidFill>
                  <a:srgbClr val="4D4E53"/>
                </a:solidFill>
                <a:latin typeface="FS Elliot Pro"/>
                <a:cs typeface="FS Elliot Pro"/>
              </a:rPr>
              <a:t>Funds</a:t>
            </a:r>
          </a:p>
        </p:txBody>
      </p:sp>
      <p:sp>
        <p:nvSpPr>
          <p:cNvPr id="9" name="TextBox 8"/>
          <p:cNvSpPr txBox="1"/>
          <p:nvPr/>
        </p:nvSpPr>
        <p:spPr>
          <a:xfrm>
            <a:off x="2100543" y="3544264"/>
            <a:ext cx="4295605" cy="300082"/>
          </a:xfrm>
          <a:prstGeom prst="rect">
            <a:avLst/>
          </a:prstGeom>
          <a:noFill/>
        </p:spPr>
        <p:txBody>
          <a:bodyPr wrap="square" rtlCol="0">
            <a:spAutoFit/>
          </a:bodyPr>
          <a:lstStyle/>
          <a:p>
            <a:pPr defTabSz="612487"/>
            <a:r>
              <a:rPr lang="en-US" sz="1350" dirty="0">
                <a:solidFill>
                  <a:srgbClr val="4D4E53"/>
                </a:solidFill>
                <a:latin typeface="FS Elliot Pro"/>
                <a:cs typeface="FS Elliot Pro"/>
              </a:rPr>
              <a:t>Fiduciary Protection</a:t>
            </a:r>
          </a:p>
        </p:txBody>
      </p:sp>
      <p:sp>
        <p:nvSpPr>
          <p:cNvPr id="10" name="Oval 9"/>
          <p:cNvSpPr/>
          <p:nvPr/>
        </p:nvSpPr>
        <p:spPr>
          <a:xfrm>
            <a:off x="1672808" y="2501652"/>
            <a:ext cx="335454" cy="335144"/>
          </a:xfrm>
          <a:prstGeom prst="ellipse">
            <a:avLst/>
          </a:prstGeom>
          <a:solidFill>
            <a:srgbClr val="FF92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12487"/>
            <a:endParaRPr lang="en-US" sz="1200" dirty="0">
              <a:solidFill>
                <a:prstClr val="white"/>
              </a:solidFill>
            </a:endParaRPr>
          </a:p>
        </p:txBody>
      </p:sp>
      <p:sp>
        <p:nvSpPr>
          <p:cNvPr id="11" name="TextBox 10"/>
          <p:cNvSpPr txBox="1"/>
          <p:nvPr/>
        </p:nvSpPr>
        <p:spPr>
          <a:xfrm>
            <a:off x="2101750" y="4517969"/>
            <a:ext cx="2641700" cy="507831"/>
          </a:xfrm>
          <a:prstGeom prst="rect">
            <a:avLst/>
          </a:prstGeom>
          <a:noFill/>
        </p:spPr>
        <p:txBody>
          <a:bodyPr wrap="square" rtlCol="0">
            <a:spAutoFit/>
          </a:bodyPr>
          <a:lstStyle/>
          <a:p>
            <a:pPr defTabSz="612487"/>
            <a:r>
              <a:rPr lang="en-US" sz="1350" dirty="0">
                <a:solidFill>
                  <a:srgbClr val="4D4E53"/>
                </a:solidFill>
                <a:latin typeface="FS Elliot Pro"/>
                <a:cs typeface="FS Elliot Pro"/>
              </a:rPr>
              <a:t>Plan Sponsor  and Participant Experience</a:t>
            </a:r>
          </a:p>
        </p:txBody>
      </p:sp>
      <p:sp>
        <p:nvSpPr>
          <p:cNvPr id="12" name="TextBox 11"/>
          <p:cNvSpPr txBox="1"/>
          <p:nvPr/>
        </p:nvSpPr>
        <p:spPr>
          <a:xfrm>
            <a:off x="2100542" y="4046152"/>
            <a:ext cx="3916986" cy="300082"/>
          </a:xfrm>
          <a:prstGeom prst="rect">
            <a:avLst/>
          </a:prstGeom>
          <a:noFill/>
        </p:spPr>
        <p:txBody>
          <a:bodyPr wrap="square" rtlCol="0">
            <a:spAutoFit/>
          </a:bodyPr>
          <a:lstStyle/>
          <a:p>
            <a:pPr defTabSz="612487"/>
            <a:r>
              <a:rPr lang="en-US" sz="1350" dirty="0">
                <a:solidFill>
                  <a:srgbClr val="4D4E53"/>
                </a:solidFill>
                <a:latin typeface="FS Elliot Pro"/>
                <a:cs typeface="FS Elliot Pro"/>
              </a:rPr>
              <a:t>Plan Design</a:t>
            </a:r>
          </a:p>
        </p:txBody>
      </p:sp>
      <p:sp>
        <p:nvSpPr>
          <p:cNvPr id="13" name="Oval 12"/>
          <p:cNvSpPr/>
          <p:nvPr/>
        </p:nvSpPr>
        <p:spPr>
          <a:xfrm>
            <a:off x="1672808" y="3010456"/>
            <a:ext cx="335454" cy="335144"/>
          </a:xfrm>
          <a:prstGeom prst="ellipse">
            <a:avLst/>
          </a:prstGeom>
          <a:solidFill>
            <a:srgbClr val="FF92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12487"/>
            <a:endParaRPr lang="en-US" sz="1200" dirty="0">
              <a:solidFill>
                <a:prstClr val="white"/>
              </a:solidFill>
            </a:endParaRPr>
          </a:p>
        </p:txBody>
      </p:sp>
      <p:sp>
        <p:nvSpPr>
          <p:cNvPr id="14" name="Oval 13"/>
          <p:cNvSpPr/>
          <p:nvPr/>
        </p:nvSpPr>
        <p:spPr>
          <a:xfrm>
            <a:off x="1672808" y="3513343"/>
            <a:ext cx="335454" cy="335144"/>
          </a:xfrm>
          <a:prstGeom prst="ellipse">
            <a:avLst/>
          </a:prstGeom>
          <a:solidFill>
            <a:srgbClr val="FF92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12487"/>
            <a:endParaRPr lang="en-US" sz="1200" dirty="0">
              <a:solidFill>
                <a:prstClr val="white"/>
              </a:solidFill>
            </a:endParaRPr>
          </a:p>
        </p:txBody>
      </p:sp>
      <p:sp>
        <p:nvSpPr>
          <p:cNvPr id="15" name="Oval 14"/>
          <p:cNvSpPr/>
          <p:nvPr/>
        </p:nvSpPr>
        <p:spPr>
          <a:xfrm>
            <a:off x="1672808" y="4022146"/>
            <a:ext cx="335454" cy="335144"/>
          </a:xfrm>
          <a:prstGeom prst="ellipse">
            <a:avLst/>
          </a:prstGeom>
          <a:solidFill>
            <a:srgbClr val="FF92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12487"/>
            <a:endParaRPr lang="en-US" sz="1200" dirty="0">
              <a:solidFill>
                <a:prstClr val="white"/>
              </a:solidFill>
            </a:endParaRPr>
          </a:p>
        </p:txBody>
      </p:sp>
      <p:sp>
        <p:nvSpPr>
          <p:cNvPr id="17" name="Oval 16"/>
          <p:cNvSpPr/>
          <p:nvPr/>
        </p:nvSpPr>
        <p:spPr>
          <a:xfrm>
            <a:off x="1672808" y="4497342"/>
            <a:ext cx="335454" cy="335144"/>
          </a:xfrm>
          <a:prstGeom prst="ellipse">
            <a:avLst/>
          </a:prstGeom>
          <a:solidFill>
            <a:srgbClr val="FF92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12487"/>
            <a:endParaRPr lang="en-US" sz="1200" dirty="0">
              <a:solidFill>
                <a:prstClr val="white"/>
              </a:solidFill>
            </a:endParaRPr>
          </a:p>
        </p:txBody>
      </p:sp>
      <p:sp>
        <p:nvSpPr>
          <p:cNvPr id="18" name="Text Placeholder 4"/>
          <p:cNvSpPr txBox="1">
            <a:spLocks/>
          </p:cNvSpPr>
          <p:nvPr/>
        </p:nvSpPr>
        <p:spPr>
          <a:xfrm>
            <a:off x="1666703" y="2471993"/>
            <a:ext cx="337847" cy="365210"/>
          </a:xfrm>
          <a:prstGeom prst="rect">
            <a:avLst/>
          </a:prstGeom>
        </p:spPr>
        <p:txBody>
          <a:bodyPr vert="horz" lIns="68580" tIns="34290" rIns="68580" bIns="34290" rtlCol="0" anchor="ctr">
            <a:noAutofit/>
          </a:bodyPr>
          <a:lstStyle>
            <a:lvl1pPr marL="0" indent="0" algn="l" defTabSz="457200" rtl="0" eaLnBrk="1" latinLnBrk="0" hangingPunct="1">
              <a:spcBef>
                <a:spcPct val="20000"/>
              </a:spcBef>
              <a:buFont typeface="Arial"/>
              <a:buNone/>
              <a:defRPr sz="2000" kern="1200">
                <a:solidFill>
                  <a:srgbClr val="13294B"/>
                </a:solidFill>
                <a:latin typeface="FS Elliot Pro"/>
                <a:ea typeface="+mn-ea"/>
                <a:cs typeface="FS Elliot Pro"/>
              </a:defRPr>
            </a:lvl1pPr>
            <a:lvl2pPr marL="742950" indent="-285750" algn="l" defTabSz="457200" rtl="0" eaLnBrk="1" latinLnBrk="0" hangingPunct="1">
              <a:spcBef>
                <a:spcPct val="20000"/>
              </a:spcBef>
              <a:buFont typeface="Arial"/>
              <a:buChar char="–"/>
              <a:defRPr sz="1800" kern="1200">
                <a:solidFill>
                  <a:srgbClr val="4D4E53"/>
                </a:solidFill>
                <a:latin typeface="FS Elliot Pro"/>
                <a:ea typeface="+mn-ea"/>
                <a:cs typeface="FS Elliot Pro"/>
              </a:defRPr>
            </a:lvl2pPr>
            <a:lvl3pPr marL="1143000" indent="-228600" algn="l" defTabSz="457200" rtl="0" eaLnBrk="1" latinLnBrk="0" hangingPunct="1">
              <a:spcBef>
                <a:spcPct val="20000"/>
              </a:spcBef>
              <a:buFont typeface="Arial"/>
              <a:buChar char="•"/>
              <a:defRPr sz="2400" kern="1200">
                <a:solidFill>
                  <a:srgbClr val="7F7F7F"/>
                </a:solidFill>
                <a:latin typeface="FS Elliot Pro"/>
                <a:ea typeface="+mn-ea"/>
                <a:cs typeface="FS Elliot Pro"/>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350" b="1" dirty="0">
                <a:solidFill>
                  <a:prstClr val="white"/>
                </a:solidFill>
              </a:rPr>
              <a:t>1</a:t>
            </a:r>
          </a:p>
        </p:txBody>
      </p:sp>
      <p:sp>
        <p:nvSpPr>
          <p:cNvPr id="19" name="Text Placeholder 4"/>
          <p:cNvSpPr txBox="1">
            <a:spLocks/>
          </p:cNvSpPr>
          <p:nvPr/>
        </p:nvSpPr>
        <p:spPr>
          <a:xfrm>
            <a:off x="1672809" y="2983180"/>
            <a:ext cx="337847" cy="365210"/>
          </a:xfrm>
          <a:prstGeom prst="rect">
            <a:avLst/>
          </a:prstGeom>
        </p:spPr>
        <p:txBody>
          <a:bodyPr vert="horz" lIns="68580" tIns="34290" rIns="68580" bIns="34290" rtlCol="0" anchor="ctr">
            <a:noAutofit/>
          </a:bodyPr>
          <a:lstStyle>
            <a:lvl1pPr marL="0" indent="0" algn="l" defTabSz="457200" rtl="0" eaLnBrk="1" latinLnBrk="0" hangingPunct="1">
              <a:spcBef>
                <a:spcPct val="20000"/>
              </a:spcBef>
              <a:buFont typeface="Arial"/>
              <a:buNone/>
              <a:defRPr sz="2000" kern="1200">
                <a:solidFill>
                  <a:srgbClr val="13294B"/>
                </a:solidFill>
                <a:latin typeface="FS Elliot Pro"/>
                <a:ea typeface="+mn-ea"/>
                <a:cs typeface="FS Elliot Pro"/>
              </a:defRPr>
            </a:lvl1pPr>
            <a:lvl2pPr marL="742950" indent="-285750" algn="l" defTabSz="457200" rtl="0" eaLnBrk="1" latinLnBrk="0" hangingPunct="1">
              <a:spcBef>
                <a:spcPct val="20000"/>
              </a:spcBef>
              <a:buFont typeface="Arial"/>
              <a:buChar char="–"/>
              <a:defRPr sz="1800" kern="1200">
                <a:solidFill>
                  <a:srgbClr val="4D4E53"/>
                </a:solidFill>
                <a:latin typeface="FS Elliot Pro"/>
                <a:ea typeface="+mn-ea"/>
                <a:cs typeface="FS Elliot Pro"/>
              </a:defRPr>
            </a:lvl2pPr>
            <a:lvl3pPr marL="1143000" indent="-228600" algn="l" defTabSz="457200" rtl="0" eaLnBrk="1" latinLnBrk="0" hangingPunct="1">
              <a:spcBef>
                <a:spcPct val="20000"/>
              </a:spcBef>
              <a:buFont typeface="Arial"/>
              <a:buChar char="•"/>
              <a:defRPr sz="2400" kern="1200">
                <a:solidFill>
                  <a:srgbClr val="7F7F7F"/>
                </a:solidFill>
                <a:latin typeface="FS Elliot Pro"/>
                <a:ea typeface="+mn-ea"/>
                <a:cs typeface="FS Elliot Pro"/>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350" b="1" dirty="0">
                <a:solidFill>
                  <a:prstClr val="white"/>
                </a:solidFill>
              </a:rPr>
              <a:t>2</a:t>
            </a:r>
          </a:p>
        </p:txBody>
      </p:sp>
      <p:sp>
        <p:nvSpPr>
          <p:cNvPr id="20" name="Text Placeholder 4"/>
          <p:cNvSpPr txBox="1">
            <a:spLocks/>
          </p:cNvSpPr>
          <p:nvPr/>
        </p:nvSpPr>
        <p:spPr>
          <a:xfrm>
            <a:off x="1672809" y="3477763"/>
            <a:ext cx="337847" cy="365210"/>
          </a:xfrm>
          <a:prstGeom prst="rect">
            <a:avLst/>
          </a:prstGeom>
        </p:spPr>
        <p:txBody>
          <a:bodyPr vert="horz" lIns="68580" tIns="34290" rIns="68580" bIns="34290" rtlCol="0" anchor="ctr">
            <a:noAutofit/>
          </a:bodyPr>
          <a:lstStyle>
            <a:lvl1pPr marL="0" indent="0" algn="l" defTabSz="457200" rtl="0" eaLnBrk="1" latinLnBrk="0" hangingPunct="1">
              <a:spcBef>
                <a:spcPct val="20000"/>
              </a:spcBef>
              <a:buFont typeface="Arial"/>
              <a:buNone/>
              <a:defRPr sz="2000" kern="1200">
                <a:solidFill>
                  <a:srgbClr val="13294B"/>
                </a:solidFill>
                <a:latin typeface="FS Elliot Pro"/>
                <a:ea typeface="+mn-ea"/>
                <a:cs typeface="FS Elliot Pro"/>
              </a:defRPr>
            </a:lvl1pPr>
            <a:lvl2pPr marL="742950" indent="-285750" algn="l" defTabSz="457200" rtl="0" eaLnBrk="1" latinLnBrk="0" hangingPunct="1">
              <a:spcBef>
                <a:spcPct val="20000"/>
              </a:spcBef>
              <a:buFont typeface="Arial"/>
              <a:buChar char="–"/>
              <a:defRPr sz="1800" kern="1200">
                <a:solidFill>
                  <a:srgbClr val="4D4E53"/>
                </a:solidFill>
                <a:latin typeface="FS Elliot Pro"/>
                <a:ea typeface="+mn-ea"/>
                <a:cs typeface="FS Elliot Pro"/>
              </a:defRPr>
            </a:lvl2pPr>
            <a:lvl3pPr marL="1143000" indent="-228600" algn="l" defTabSz="457200" rtl="0" eaLnBrk="1" latinLnBrk="0" hangingPunct="1">
              <a:spcBef>
                <a:spcPct val="20000"/>
              </a:spcBef>
              <a:buFont typeface="Arial"/>
              <a:buChar char="•"/>
              <a:defRPr sz="2400" kern="1200">
                <a:solidFill>
                  <a:srgbClr val="7F7F7F"/>
                </a:solidFill>
                <a:latin typeface="FS Elliot Pro"/>
                <a:ea typeface="+mn-ea"/>
                <a:cs typeface="FS Elliot Pro"/>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350" b="1" dirty="0">
                <a:solidFill>
                  <a:prstClr val="white"/>
                </a:solidFill>
              </a:rPr>
              <a:t>3</a:t>
            </a:r>
          </a:p>
        </p:txBody>
      </p:sp>
      <p:sp>
        <p:nvSpPr>
          <p:cNvPr id="21" name="Text Placeholder 4"/>
          <p:cNvSpPr txBox="1">
            <a:spLocks/>
          </p:cNvSpPr>
          <p:nvPr/>
        </p:nvSpPr>
        <p:spPr>
          <a:xfrm>
            <a:off x="1660597" y="3988950"/>
            <a:ext cx="337847" cy="365210"/>
          </a:xfrm>
          <a:prstGeom prst="rect">
            <a:avLst/>
          </a:prstGeom>
        </p:spPr>
        <p:txBody>
          <a:bodyPr vert="horz" lIns="68580" tIns="34290" rIns="68580" bIns="34290" rtlCol="0" anchor="ctr">
            <a:noAutofit/>
          </a:bodyPr>
          <a:lstStyle>
            <a:lvl1pPr marL="0" indent="0" algn="l" defTabSz="457200" rtl="0" eaLnBrk="1" latinLnBrk="0" hangingPunct="1">
              <a:spcBef>
                <a:spcPct val="20000"/>
              </a:spcBef>
              <a:buFont typeface="Arial"/>
              <a:buNone/>
              <a:defRPr sz="2000" kern="1200">
                <a:solidFill>
                  <a:srgbClr val="13294B"/>
                </a:solidFill>
                <a:latin typeface="FS Elliot Pro"/>
                <a:ea typeface="+mn-ea"/>
                <a:cs typeface="FS Elliot Pro"/>
              </a:defRPr>
            </a:lvl1pPr>
            <a:lvl2pPr marL="742950" indent="-285750" algn="l" defTabSz="457200" rtl="0" eaLnBrk="1" latinLnBrk="0" hangingPunct="1">
              <a:spcBef>
                <a:spcPct val="20000"/>
              </a:spcBef>
              <a:buFont typeface="Arial"/>
              <a:buChar char="–"/>
              <a:defRPr sz="1800" kern="1200">
                <a:solidFill>
                  <a:srgbClr val="4D4E53"/>
                </a:solidFill>
                <a:latin typeface="FS Elliot Pro"/>
                <a:ea typeface="+mn-ea"/>
                <a:cs typeface="FS Elliot Pro"/>
              </a:defRPr>
            </a:lvl2pPr>
            <a:lvl3pPr marL="1143000" indent="-228600" algn="l" defTabSz="457200" rtl="0" eaLnBrk="1" latinLnBrk="0" hangingPunct="1">
              <a:spcBef>
                <a:spcPct val="20000"/>
              </a:spcBef>
              <a:buFont typeface="Arial"/>
              <a:buChar char="•"/>
              <a:defRPr sz="2400" kern="1200">
                <a:solidFill>
                  <a:srgbClr val="7F7F7F"/>
                </a:solidFill>
                <a:latin typeface="FS Elliot Pro"/>
                <a:ea typeface="+mn-ea"/>
                <a:cs typeface="FS Elliot Pro"/>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350" b="1" dirty="0">
                <a:solidFill>
                  <a:prstClr val="white"/>
                </a:solidFill>
              </a:rPr>
              <a:t>4</a:t>
            </a:r>
          </a:p>
        </p:txBody>
      </p:sp>
      <p:sp>
        <p:nvSpPr>
          <p:cNvPr id="23" name="Text Placeholder 4"/>
          <p:cNvSpPr txBox="1">
            <a:spLocks/>
          </p:cNvSpPr>
          <p:nvPr/>
        </p:nvSpPr>
        <p:spPr>
          <a:xfrm>
            <a:off x="1666703" y="4464422"/>
            <a:ext cx="337847" cy="365210"/>
          </a:xfrm>
          <a:prstGeom prst="rect">
            <a:avLst/>
          </a:prstGeom>
        </p:spPr>
        <p:txBody>
          <a:bodyPr vert="horz" lIns="68580" tIns="34290" rIns="68580" bIns="34290" rtlCol="0" anchor="ctr">
            <a:noAutofit/>
          </a:bodyPr>
          <a:lstStyle>
            <a:lvl1pPr marL="0" indent="0" algn="l" defTabSz="457200" rtl="0" eaLnBrk="1" latinLnBrk="0" hangingPunct="1">
              <a:spcBef>
                <a:spcPct val="20000"/>
              </a:spcBef>
              <a:buFont typeface="Arial"/>
              <a:buNone/>
              <a:defRPr sz="2000" kern="1200">
                <a:solidFill>
                  <a:srgbClr val="13294B"/>
                </a:solidFill>
                <a:latin typeface="FS Elliot Pro"/>
                <a:ea typeface="+mn-ea"/>
                <a:cs typeface="FS Elliot Pro"/>
              </a:defRPr>
            </a:lvl1pPr>
            <a:lvl2pPr marL="742950" indent="-285750" algn="l" defTabSz="457200" rtl="0" eaLnBrk="1" latinLnBrk="0" hangingPunct="1">
              <a:spcBef>
                <a:spcPct val="20000"/>
              </a:spcBef>
              <a:buFont typeface="Arial"/>
              <a:buChar char="–"/>
              <a:defRPr sz="1800" kern="1200">
                <a:solidFill>
                  <a:srgbClr val="4D4E53"/>
                </a:solidFill>
                <a:latin typeface="FS Elliot Pro"/>
                <a:ea typeface="+mn-ea"/>
                <a:cs typeface="FS Elliot Pro"/>
              </a:defRPr>
            </a:lvl2pPr>
            <a:lvl3pPr marL="1143000" indent="-228600" algn="l" defTabSz="457200" rtl="0" eaLnBrk="1" latinLnBrk="0" hangingPunct="1">
              <a:spcBef>
                <a:spcPct val="20000"/>
              </a:spcBef>
              <a:buFont typeface="Arial"/>
              <a:buChar char="•"/>
              <a:defRPr sz="2400" kern="1200">
                <a:solidFill>
                  <a:srgbClr val="7F7F7F"/>
                </a:solidFill>
                <a:latin typeface="FS Elliot Pro"/>
                <a:ea typeface="+mn-ea"/>
                <a:cs typeface="FS Elliot Pro"/>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350" b="1" dirty="0">
                <a:solidFill>
                  <a:prstClr val="white"/>
                </a:solidFill>
              </a:rPr>
              <a:t>5</a:t>
            </a:r>
          </a:p>
        </p:txBody>
      </p:sp>
    </p:spTree>
    <p:extLst>
      <p:ext uri="{BB962C8B-B14F-4D97-AF65-F5344CB8AC3E}">
        <p14:creationId xmlns="" xmlns:p14="http://schemas.microsoft.com/office/powerpoint/2010/main" val="996829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1000"/>
                                        <p:tgtEl>
                                          <p:spTgt spid="1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1000"/>
                                        <p:tgtEl>
                                          <p:spTgt spid="1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animBg="1"/>
      <p:bldP spid="11" grpId="0"/>
      <p:bldP spid="12" grpId="0"/>
      <p:bldP spid="13" grpId="0" animBg="1"/>
      <p:bldP spid="14" grpId="0" animBg="1"/>
      <p:bldP spid="15" grpId="0" animBg="1"/>
      <p:bldP spid="17" grpId="0" animBg="1"/>
      <p:bldP spid="18" grpId="0"/>
      <p:bldP spid="19" grpId="0"/>
      <p:bldP spid="20" grpId="0"/>
      <p:bldP spid="21"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3"/>
          <p:cNvSpPr txBox="1">
            <a:spLocks/>
          </p:cNvSpPr>
          <p:nvPr/>
        </p:nvSpPr>
        <p:spPr>
          <a:xfrm>
            <a:off x="455051" y="725265"/>
            <a:ext cx="7702066" cy="663449"/>
          </a:xfrm>
          <a:prstGeom prst="rect">
            <a:avLst/>
          </a:prstGeom>
        </p:spPr>
        <p:txBody>
          <a:bodyPr vert="horz" lIns="91440" tIns="45720" rIns="91440" bIns="45720" rtlCol="0" anchor="t">
            <a:noAutofit/>
          </a:bodyPr>
          <a:lstStyle>
            <a:lvl1pPr algn="l" defTabSz="914400" rtl="0" eaLnBrk="1" latinLnBrk="0" hangingPunct="1">
              <a:lnSpc>
                <a:spcPct val="80000"/>
              </a:lnSpc>
              <a:spcBef>
                <a:spcPct val="0"/>
              </a:spcBef>
              <a:buNone/>
              <a:defRPr sz="3600" b="0" i="0" kern="1200">
                <a:solidFill>
                  <a:schemeClr val="bg2"/>
                </a:solidFill>
                <a:latin typeface="FS Elliot Pro"/>
                <a:ea typeface="+mj-ea"/>
                <a:cs typeface="FS Elliot Pro"/>
              </a:defRPr>
            </a:lvl1pPr>
          </a:lstStyle>
          <a:p>
            <a:r>
              <a:rPr lang="en-US" sz="4800" dirty="0">
                <a:solidFill>
                  <a:srgbClr val="0091DA"/>
                </a:solidFill>
                <a:latin typeface="FS Elliot Pro Light"/>
                <a:cs typeface="FS Elliot Pro Light"/>
              </a:rPr>
              <a:t>How to get started</a:t>
            </a:r>
          </a:p>
        </p:txBody>
      </p:sp>
      <p:sp>
        <p:nvSpPr>
          <p:cNvPr id="32" name="Slide Number Placeholder 4"/>
          <p:cNvSpPr>
            <a:spLocks noGrp="1"/>
          </p:cNvSpPr>
          <p:nvPr>
            <p:ph type="sldNum" sz="quarter" idx="4294967295"/>
          </p:nvPr>
        </p:nvSpPr>
        <p:spPr>
          <a:xfrm>
            <a:off x="83000" y="6388263"/>
            <a:ext cx="381000" cy="273844"/>
          </a:xfrm>
          <a:prstGeom prst="rect">
            <a:avLst/>
          </a:prstGeom>
        </p:spPr>
        <p:txBody>
          <a:bodyPr/>
          <a:lstStyle/>
          <a:p>
            <a:fld id="{61445BA3-2CB5-7C4E-ABD2-87FA1F6BEAE1}" type="slidenum">
              <a:rPr lang="en-US" smtClean="0"/>
              <a:pPr/>
              <a:t>18</a:t>
            </a:fld>
            <a:endParaRPr lang="en-US" dirty="0"/>
          </a:p>
        </p:txBody>
      </p:sp>
      <p:sp>
        <p:nvSpPr>
          <p:cNvPr id="33" name="Title 3"/>
          <p:cNvSpPr txBox="1">
            <a:spLocks/>
          </p:cNvSpPr>
          <p:nvPr/>
        </p:nvSpPr>
        <p:spPr>
          <a:xfrm>
            <a:off x="478501" y="6393023"/>
            <a:ext cx="3629566" cy="293534"/>
          </a:xfrm>
          <a:prstGeom prst="rect">
            <a:avLst/>
          </a:prstGeom>
        </p:spPr>
        <p:txBody>
          <a:bodyPr vert="horz" lIns="121920" tIns="60960" rIns="121920" bIns="60960" rtlCol="0" anchor="t">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100000"/>
              </a:lnSpc>
            </a:pPr>
            <a:r>
              <a:rPr lang="en-US" sz="1100" dirty="0">
                <a:solidFill>
                  <a:srgbClr val="4D4E53"/>
                </a:solidFill>
              </a:rPr>
              <a:t>For illustrative purposes only.</a:t>
            </a:r>
          </a:p>
        </p:txBody>
      </p:sp>
      <p:pic>
        <p:nvPicPr>
          <p:cNvPr id="44" name="Picture 43" descr="principal registered rgb.png"/>
          <p:cNvPicPr>
            <a:picLocks noChangeAspect="1"/>
          </p:cNvPicPr>
          <p:nvPr/>
        </p:nvPicPr>
        <p:blipFill rotWithShape="1">
          <a:blip r:embed="rId3" cstate="print">
            <a:extLst>
              <a:ext uri="{28A0092B-C50C-407E-A947-70E740481C1C}">
                <a14:useLocalDpi xmlns="" xmlns:a14="http://schemas.microsoft.com/office/drawing/2010/main" val="0"/>
              </a:ext>
            </a:extLst>
          </a:blip>
          <a:srcRect l="1917" r="2239"/>
          <a:stretch/>
        </p:blipFill>
        <p:spPr>
          <a:xfrm>
            <a:off x="7279748" y="6285018"/>
            <a:ext cx="1596936" cy="480692"/>
          </a:xfrm>
          <a:prstGeom prst="rect">
            <a:avLst/>
          </a:prstGeom>
        </p:spPr>
      </p:pic>
      <p:cxnSp>
        <p:nvCxnSpPr>
          <p:cNvPr id="63" name="Straight Connector 62"/>
          <p:cNvCxnSpPr/>
          <p:nvPr/>
        </p:nvCxnSpPr>
        <p:spPr>
          <a:xfrm>
            <a:off x="1172166" y="2598373"/>
            <a:ext cx="5112878" cy="0"/>
          </a:xfrm>
          <a:prstGeom prst="line">
            <a:avLst/>
          </a:prstGeom>
          <a:ln w="22225" cap="rnd">
            <a:solidFill>
              <a:srgbClr val="8C8D8E"/>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a:off x="1174544" y="3429673"/>
            <a:ext cx="5112878" cy="0"/>
          </a:xfrm>
          <a:prstGeom prst="line">
            <a:avLst/>
          </a:prstGeom>
          <a:ln w="22225" cap="rnd">
            <a:solidFill>
              <a:srgbClr val="8C8D8E"/>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a:off x="1172166" y="4226294"/>
            <a:ext cx="5112878" cy="0"/>
          </a:xfrm>
          <a:prstGeom prst="line">
            <a:avLst/>
          </a:prstGeom>
          <a:ln w="22225" cap="rnd">
            <a:solidFill>
              <a:srgbClr val="8C8D8E"/>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76" name="Straight Connector 75"/>
          <p:cNvCxnSpPr/>
          <p:nvPr/>
        </p:nvCxnSpPr>
        <p:spPr>
          <a:xfrm>
            <a:off x="1172166" y="5026394"/>
            <a:ext cx="5112878" cy="0"/>
          </a:xfrm>
          <a:prstGeom prst="line">
            <a:avLst/>
          </a:prstGeom>
          <a:ln w="22225" cap="rnd">
            <a:solidFill>
              <a:srgbClr val="8C8D8E"/>
            </a:solidFill>
            <a:prstDash val="sysDot"/>
          </a:ln>
          <a:effectLst/>
        </p:spPr>
        <p:style>
          <a:lnRef idx="2">
            <a:schemeClr val="accent1"/>
          </a:lnRef>
          <a:fillRef idx="0">
            <a:schemeClr val="accent1"/>
          </a:fillRef>
          <a:effectRef idx="1">
            <a:schemeClr val="accent1"/>
          </a:effectRef>
          <a:fontRef idx="minor">
            <a:schemeClr val="tx1"/>
          </a:fontRef>
        </p:style>
      </p:cxnSp>
      <p:grpSp>
        <p:nvGrpSpPr>
          <p:cNvPr id="4" name="Group 3"/>
          <p:cNvGrpSpPr/>
          <p:nvPr/>
        </p:nvGrpSpPr>
        <p:grpSpPr>
          <a:xfrm>
            <a:off x="603250" y="1981498"/>
            <a:ext cx="7219992" cy="413091"/>
            <a:chOff x="603250" y="1981498"/>
            <a:chExt cx="7219992" cy="413091"/>
          </a:xfrm>
        </p:grpSpPr>
        <p:sp>
          <p:nvSpPr>
            <p:cNvPr id="48" name="TextBox 47"/>
            <p:cNvSpPr txBox="1"/>
            <p:nvPr/>
          </p:nvSpPr>
          <p:spPr>
            <a:xfrm>
              <a:off x="1083786" y="1981498"/>
              <a:ext cx="6739456" cy="400110"/>
            </a:xfrm>
            <a:prstGeom prst="rect">
              <a:avLst/>
            </a:prstGeom>
            <a:noFill/>
          </p:spPr>
          <p:txBody>
            <a:bodyPr wrap="square" rtlCol="0">
              <a:spAutoFit/>
            </a:bodyPr>
            <a:lstStyle/>
            <a:p>
              <a:pPr defTabSz="816649"/>
              <a:r>
                <a:rPr lang="en-US" sz="2000" dirty="0">
                  <a:solidFill>
                    <a:srgbClr val="4D4E53"/>
                  </a:solidFill>
                  <a:latin typeface="FS Elliot Pro"/>
                  <a:cs typeface="FS Elliot Pro"/>
                </a:rPr>
                <a:t>Request a workforce by age band NOW and in five years</a:t>
              </a:r>
            </a:p>
          </p:txBody>
        </p:sp>
        <p:sp>
          <p:nvSpPr>
            <p:cNvPr id="50" name="Oval 49"/>
            <p:cNvSpPr/>
            <p:nvPr/>
          </p:nvSpPr>
          <p:spPr>
            <a:xfrm>
              <a:off x="603250" y="2019627"/>
              <a:ext cx="375310" cy="374962"/>
            </a:xfrm>
            <a:prstGeom prst="ellipse">
              <a:avLst/>
            </a:prstGeom>
            <a:solidFill>
              <a:srgbClr val="FF92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16649"/>
              <a:endParaRPr lang="en-US" sz="1600" dirty="0">
                <a:solidFill>
                  <a:prstClr val="white"/>
                </a:solidFill>
              </a:endParaRPr>
            </a:p>
          </p:txBody>
        </p:sp>
        <p:sp>
          <p:nvSpPr>
            <p:cNvPr id="3" name="TextBox 2"/>
            <p:cNvSpPr txBox="1"/>
            <p:nvPr/>
          </p:nvSpPr>
          <p:spPr>
            <a:xfrm>
              <a:off x="631615" y="2023950"/>
              <a:ext cx="317625" cy="369332"/>
            </a:xfrm>
            <a:prstGeom prst="rect">
              <a:avLst/>
            </a:prstGeom>
            <a:noFill/>
          </p:spPr>
          <p:txBody>
            <a:bodyPr wrap="none" rtlCol="0">
              <a:spAutoFit/>
            </a:bodyPr>
            <a:lstStyle/>
            <a:p>
              <a:r>
                <a:rPr lang="en-US" b="1" dirty="0">
                  <a:solidFill>
                    <a:schemeClr val="bg1"/>
                  </a:solidFill>
                  <a:latin typeface="FS Elliot Pro"/>
                  <a:cs typeface="FS Elliot Pro"/>
                </a:rPr>
                <a:t>1</a:t>
              </a:r>
            </a:p>
          </p:txBody>
        </p:sp>
      </p:grpSp>
      <p:grpSp>
        <p:nvGrpSpPr>
          <p:cNvPr id="6" name="Group 5"/>
          <p:cNvGrpSpPr/>
          <p:nvPr/>
        </p:nvGrpSpPr>
        <p:grpSpPr>
          <a:xfrm>
            <a:off x="603250" y="2792352"/>
            <a:ext cx="6447543" cy="400110"/>
            <a:chOff x="603250" y="2792352"/>
            <a:chExt cx="6447543" cy="400110"/>
          </a:xfrm>
        </p:grpSpPr>
        <p:sp>
          <p:nvSpPr>
            <p:cNvPr id="77" name="Oval 76"/>
            <p:cNvSpPr/>
            <p:nvPr/>
          </p:nvSpPr>
          <p:spPr>
            <a:xfrm>
              <a:off x="603250" y="2800682"/>
              <a:ext cx="375310" cy="374962"/>
            </a:xfrm>
            <a:prstGeom prst="ellipse">
              <a:avLst/>
            </a:prstGeom>
            <a:solidFill>
              <a:srgbClr val="FF92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16649"/>
              <a:endParaRPr lang="en-US" sz="1600" dirty="0">
                <a:solidFill>
                  <a:prstClr val="white"/>
                </a:solidFill>
              </a:endParaRPr>
            </a:p>
          </p:txBody>
        </p:sp>
        <p:grpSp>
          <p:nvGrpSpPr>
            <p:cNvPr id="5" name="Group 4"/>
            <p:cNvGrpSpPr/>
            <p:nvPr/>
          </p:nvGrpSpPr>
          <p:grpSpPr>
            <a:xfrm>
              <a:off x="642955" y="2792352"/>
              <a:ext cx="6407838" cy="400110"/>
              <a:chOff x="642955" y="2792352"/>
              <a:chExt cx="6407838" cy="400110"/>
            </a:xfrm>
          </p:grpSpPr>
          <p:sp>
            <p:nvSpPr>
              <p:cNvPr id="53" name="TextBox 52"/>
              <p:cNvSpPr txBox="1"/>
              <p:nvPr/>
            </p:nvSpPr>
            <p:spPr>
              <a:xfrm>
                <a:off x="1083785" y="2792352"/>
                <a:ext cx="5967008" cy="400110"/>
              </a:xfrm>
              <a:prstGeom prst="rect">
                <a:avLst/>
              </a:prstGeom>
              <a:noFill/>
            </p:spPr>
            <p:txBody>
              <a:bodyPr wrap="square" rtlCol="0">
                <a:spAutoFit/>
              </a:bodyPr>
              <a:lstStyle/>
              <a:p>
                <a:pPr defTabSz="816649"/>
                <a:r>
                  <a:rPr lang="en-US" sz="2000" dirty="0">
                    <a:solidFill>
                      <a:srgbClr val="4D4E53"/>
                    </a:solidFill>
                    <a:latin typeface="FS Elliot Pro"/>
                    <a:cs typeface="FS Elliot Pro"/>
                  </a:rPr>
                  <a:t>Model the impact of workforce aging</a:t>
                </a:r>
              </a:p>
            </p:txBody>
          </p:sp>
          <p:sp>
            <p:nvSpPr>
              <p:cNvPr id="78" name="TextBox 77"/>
              <p:cNvSpPr txBox="1"/>
              <p:nvPr/>
            </p:nvSpPr>
            <p:spPr>
              <a:xfrm>
                <a:off x="642955" y="2793665"/>
                <a:ext cx="317625" cy="369332"/>
              </a:xfrm>
              <a:prstGeom prst="rect">
                <a:avLst/>
              </a:prstGeom>
              <a:noFill/>
            </p:spPr>
            <p:txBody>
              <a:bodyPr wrap="none" rtlCol="0">
                <a:spAutoFit/>
              </a:bodyPr>
              <a:lstStyle/>
              <a:p>
                <a:r>
                  <a:rPr lang="en-US" b="1" dirty="0">
                    <a:solidFill>
                      <a:schemeClr val="bg1"/>
                    </a:solidFill>
                    <a:latin typeface="FS Elliot Pro"/>
                    <a:cs typeface="FS Elliot Pro"/>
                  </a:rPr>
                  <a:t>2</a:t>
                </a:r>
              </a:p>
            </p:txBody>
          </p:sp>
        </p:grpSp>
      </p:grpSp>
      <p:grpSp>
        <p:nvGrpSpPr>
          <p:cNvPr id="7" name="Group 6"/>
          <p:cNvGrpSpPr/>
          <p:nvPr/>
        </p:nvGrpSpPr>
        <p:grpSpPr>
          <a:xfrm>
            <a:off x="603250" y="3601887"/>
            <a:ext cx="7673236" cy="401116"/>
            <a:chOff x="603250" y="3601887"/>
            <a:chExt cx="7673236" cy="401116"/>
          </a:xfrm>
        </p:grpSpPr>
        <p:sp>
          <p:nvSpPr>
            <p:cNvPr id="59" name="TextBox 58"/>
            <p:cNvSpPr txBox="1"/>
            <p:nvPr/>
          </p:nvSpPr>
          <p:spPr>
            <a:xfrm>
              <a:off x="1062126" y="3602893"/>
              <a:ext cx="7214360" cy="400110"/>
            </a:xfrm>
            <a:prstGeom prst="rect">
              <a:avLst/>
            </a:prstGeom>
            <a:noFill/>
          </p:spPr>
          <p:txBody>
            <a:bodyPr wrap="square" rtlCol="0">
              <a:spAutoFit/>
            </a:bodyPr>
            <a:lstStyle/>
            <a:p>
              <a:r>
                <a:rPr lang="en-US" sz="2000" dirty="0">
                  <a:solidFill>
                    <a:srgbClr val="4D4E53"/>
                  </a:solidFill>
                  <a:latin typeface="FS Elliot Pro"/>
                  <a:cs typeface="FS Elliot Pro"/>
                </a:rPr>
                <a:t>Take a more active role in plan decisions</a:t>
              </a:r>
            </a:p>
          </p:txBody>
        </p:sp>
        <p:sp>
          <p:nvSpPr>
            <p:cNvPr id="79" name="Oval 78"/>
            <p:cNvSpPr/>
            <p:nvPr/>
          </p:nvSpPr>
          <p:spPr>
            <a:xfrm>
              <a:off x="603250" y="3608904"/>
              <a:ext cx="375310" cy="374962"/>
            </a:xfrm>
            <a:prstGeom prst="ellipse">
              <a:avLst/>
            </a:prstGeom>
            <a:solidFill>
              <a:srgbClr val="FF92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16649"/>
              <a:endParaRPr lang="en-US" sz="1600" dirty="0">
                <a:solidFill>
                  <a:prstClr val="white"/>
                </a:solidFill>
              </a:endParaRPr>
            </a:p>
          </p:txBody>
        </p:sp>
        <p:sp>
          <p:nvSpPr>
            <p:cNvPr id="80" name="TextBox 79"/>
            <p:cNvSpPr txBox="1"/>
            <p:nvPr/>
          </p:nvSpPr>
          <p:spPr>
            <a:xfrm>
              <a:off x="642955" y="3601887"/>
              <a:ext cx="317625" cy="369332"/>
            </a:xfrm>
            <a:prstGeom prst="rect">
              <a:avLst/>
            </a:prstGeom>
            <a:noFill/>
          </p:spPr>
          <p:txBody>
            <a:bodyPr wrap="none" rtlCol="0">
              <a:spAutoFit/>
            </a:bodyPr>
            <a:lstStyle/>
            <a:p>
              <a:r>
                <a:rPr lang="en-US" b="1" dirty="0">
                  <a:solidFill>
                    <a:schemeClr val="bg1"/>
                  </a:solidFill>
                  <a:latin typeface="FS Elliot Pro"/>
                  <a:cs typeface="FS Elliot Pro"/>
                </a:rPr>
                <a:t>3</a:t>
              </a:r>
            </a:p>
          </p:txBody>
        </p:sp>
      </p:grpSp>
      <p:grpSp>
        <p:nvGrpSpPr>
          <p:cNvPr id="8" name="Group 7"/>
          <p:cNvGrpSpPr/>
          <p:nvPr/>
        </p:nvGrpSpPr>
        <p:grpSpPr>
          <a:xfrm>
            <a:off x="603250" y="4404508"/>
            <a:ext cx="7673232" cy="400110"/>
            <a:chOff x="603250" y="4404508"/>
            <a:chExt cx="7673232" cy="400110"/>
          </a:xfrm>
        </p:grpSpPr>
        <p:sp>
          <p:nvSpPr>
            <p:cNvPr id="67" name="TextBox 66"/>
            <p:cNvSpPr txBox="1"/>
            <p:nvPr/>
          </p:nvSpPr>
          <p:spPr>
            <a:xfrm>
              <a:off x="1062122" y="4404508"/>
              <a:ext cx="7214360" cy="400110"/>
            </a:xfrm>
            <a:prstGeom prst="rect">
              <a:avLst/>
            </a:prstGeom>
            <a:noFill/>
          </p:spPr>
          <p:txBody>
            <a:bodyPr wrap="square" rtlCol="0">
              <a:spAutoFit/>
            </a:bodyPr>
            <a:lstStyle/>
            <a:p>
              <a:pPr defTabSz="816649"/>
              <a:r>
                <a:rPr lang="en-US" sz="2000" dirty="0">
                  <a:solidFill>
                    <a:srgbClr val="4D4E53"/>
                  </a:solidFill>
                  <a:latin typeface="FS Elliot Pro"/>
                  <a:cs typeface="FS Elliot Pro"/>
                </a:rPr>
                <a:t>Be financially responsible - measure</a:t>
              </a:r>
            </a:p>
          </p:txBody>
        </p:sp>
        <p:sp>
          <p:nvSpPr>
            <p:cNvPr id="81" name="Oval 80"/>
            <p:cNvSpPr/>
            <p:nvPr/>
          </p:nvSpPr>
          <p:spPr>
            <a:xfrm>
              <a:off x="603250" y="4417126"/>
              <a:ext cx="375310" cy="374962"/>
            </a:xfrm>
            <a:prstGeom prst="ellipse">
              <a:avLst/>
            </a:prstGeom>
            <a:solidFill>
              <a:srgbClr val="FF92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16649"/>
              <a:endParaRPr lang="en-US" sz="1600" dirty="0">
                <a:solidFill>
                  <a:prstClr val="white"/>
                </a:solidFill>
              </a:endParaRPr>
            </a:p>
          </p:txBody>
        </p:sp>
        <p:sp>
          <p:nvSpPr>
            <p:cNvPr id="82" name="TextBox 81"/>
            <p:cNvSpPr txBox="1"/>
            <p:nvPr/>
          </p:nvSpPr>
          <p:spPr>
            <a:xfrm>
              <a:off x="642955" y="4410109"/>
              <a:ext cx="325730" cy="369332"/>
            </a:xfrm>
            <a:prstGeom prst="rect">
              <a:avLst/>
            </a:prstGeom>
            <a:noFill/>
          </p:spPr>
          <p:txBody>
            <a:bodyPr wrap="none" rtlCol="0">
              <a:spAutoFit/>
            </a:bodyPr>
            <a:lstStyle/>
            <a:p>
              <a:r>
                <a:rPr lang="en-US" b="1" dirty="0">
                  <a:solidFill>
                    <a:schemeClr val="bg1"/>
                  </a:solidFill>
                  <a:latin typeface="FS Elliot Pro"/>
                  <a:cs typeface="FS Elliot Pro"/>
                </a:rPr>
                <a:t>4</a:t>
              </a:r>
            </a:p>
          </p:txBody>
        </p:sp>
      </p:grpSp>
      <p:grpSp>
        <p:nvGrpSpPr>
          <p:cNvPr id="13" name="Group 12"/>
          <p:cNvGrpSpPr/>
          <p:nvPr/>
        </p:nvGrpSpPr>
        <p:grpSpPr>
          <a:xfrm>
            <a:off x="603250" y="5217308"/>
            <a:ext cx="7673232" cy="400110"/>
            <a:chOff x="603250" y="5217308"/>
            <a:chExt cx="7673232" cy="400110"/>
          </a:xfrm>
        </p:grpSpPr>
        <p:sp>
          <p:nvSpPr>
            <p:cNvPr id="72" name="TextBox 71"/>
            <p:cNvSpPr txBox="1"/>
            <p:nvPr/>
          </p:nvSpPr>
          <p:spPr>
            <a:xfrm>
              <a:off x="1062122" y="5217308"/>
              <a:ext cx="7214360" cy="400110"/>
            </a:xfrm>
            <a:prstGeom prst="rect">
              <a:avLst/>
            </a:prstGeom>
            <a:noFill/>
          </p:spPr>
          <p:txBody>
            <a:bodyPr wrap="square" rtlCol="0">
              <a:spAutoFit/>
            </a:bodyPr>
            <a:lstStyle/>
            <a:p>
              <a:pPr defTabSz="816649"/>
              <a:r>
                <a:rPr lang="en-US" sz="2000" dirty="0">
                  <a:solidFill>
                    <a:srgbClr val="4D4E53"/>
                  </a:solidFill>
                  <a:latin typeface="FS Elliot Pro"/>
                  <a:cs typeface="FS Elliot Pro"/>
                </a:rPr>
                <a:t>Contain labor costs</a:t>
              </a:r>
            </a:p>
          </p:txBody>
        </p:sp>
        <p:sp>
          <p:nvSpPr>
            <p:cNvPr id="83" name="Oval 82"/>
            <p:cNvSpPr/>
            <p:nvPr/>
          </p:nvSpPr>
          <p:spPr>
            <a:xfrm>
              <a:off x="603250" y="5238932"/>
              <a:ext cx="375310" cy="374962"/>
            </a:xfrm>
            <a:prstGeom prst="ellipse">
              <a:avLst/>
            </a:prstGeom>
            <a:solidFill>
              <a:srgbClr val="FF92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16649"/>
              <a:endParaRPr lang="en-US" sz="1600" dirty="0">
                <a:solidFill>
                  <a:prstClr val="white"/>
                </a:solidFill>
              </a:endParaRPr>
            </a:p>
          </p:txBody>
        </p:sp>
        <p:sp>
          <p:nvSpPr>
            <p:cNvPr id="84" name="TextBox 83"/>
            <p:cNvSpPr txBox="1"/>
            <p:nvPr/>
          </p:nvSpPr>
          <p:spPr>
            <a:xfrm>
              <a:off x="642955" y="5231915"/>
              <a:ext cx="317625" cy="369332"/>
            </a:xfrm>
            <a:prstGeom prst="rect">
              <a:avLst/>
            </a:prstGeom>
            <a:noFill/>
          </p:spPr>
          <p:txBody>
            <a:bodyPr wrap="none" rtlCol="0">
              <a:spAutoFit/>
            </a:bodyPr>
            <a:lstStyle/>
            <a:p>
              <a:r>
                <a:rPr lang="en-US" b="1" dirty="0">
                  <a:solidFill>
                    <a:schemeClr val="bg1"/>
                  </a:solidFill>
                  <a:latin typeface="FS Elliot Pro"/>
                  <a:cs typeface="FS Elliot Pro"/>
                </a:rPr>
                <a:t>5</a:t>
              </a:r>
            </a:p>
          </p:txBody>
        </p:sp>
      </p:grpSp>
    </p:spTree>
    <p:extLst>
      <p:ext uri="{BB962C8B-B14F-4D97-AF65-F5344CB8AC3E}">
        <p14:creationId xmlns="" xmlns:p14="http://schemas.microsoft.com/office/powerpoint/2010/main" val="6490319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45671" y="2663757"/>
            <a:ext cx="5238266" cy="1187552"/>
          </a:xfrm>
        </p:spPr>
        <p:txBody>
          <a:bodyPr/>
          <a:lstStyle/>
          <a:p>
            <a:r>
              <a:rPr lang="en-US" sz="6000" dirty="0"/>
              <a:t>Questions?</a:t>
            </a:r>
          </a:p>
        </p:txBody>
      </p:sp>
      <p:sp>
        <p:nvSpPr>
          <p:cNvPr id="4" name="Slide Number Placeholder 4"/>
          <p:cNvSpPr txBox="1">
            <a:spLocks/>
          </p:cNvSpPr>
          <p:nvPr/>
        </p:nvSpPr>
        <p:spPr>
          <a:xfrm>
            <a:off x="152400" y="6383459"/>
            <a:ext cx="381000" cy="273844"/>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445BA3-2CB5-7C4E-ABD2-87FA1F6BEAE1}" type="slidenum">
              <a:rPr lang="en-US" smtClean="0">
                <a:solidFill>
                  <a:srgbClr val="FFFFFF"/>
                </a:solidFill>
              </a:rPr>
              <a:pPr/>
              <a:t>19</a:t>
            </a:fld>
            <a:endParaRPr lang="en-US" dirty="0">
              <a:solidFill>
                <a:srgbClr val="FFFFFF"/>
              </a:solidFill>
            </a:endParaRPr>
          </a:p>
        </p:txBody>
      </p:sp>
    </p:spTree>
    <p:extLst>
      <p:ext uri="{BB962C8B-B14F-4D97-AF65-F5344CB8AC3E}">
        <p14:creationId xmlns="" xmlns:p14="http://schemas.microsoft.com/office/powerpoint/2010/main" val="219844715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68550" y="1990231"/>
            <a:ext cx="8109271" cy="1667369"/>
          </a:xfrm>
        </p:spPr>
        <p:txBody>
          <a:bodyPr lIns="0" tIns="0" rIns="0" bIns="0">
            <a:noAutofit/>
          </a:bodyPr>
          <a:lstStyle/>
          <a:p>
            <a:pPr>
              <a:lnSpc>
                <a:spcPct val="100000"/>
              </a:lnSpc>
              <a:spcAft>
                <a:spcPts val="1200"/>
              </a:spcAft>
            </a:pPr>
            <a:r>
              <a:rPr lang="en-US" sz="4500" spc="-50" dirty="0"/>
              <a:t>Is your aging workforce impacting your bottom line?</a:t>
            </a:r>
            <a:endParaRPr lang="en-US" sz="4500" b="1" spc="-50" dirty="0"/>
          </a:p>
        </p:txBody>
      </p:sp>
      <p:sp>
        <p:nvSpPr>
          <p:cNvPr id="3" name="Subtitle 2"/>
          <p:cNvSpPr>
            <a:spLocks noGrp="1"/>
          </p:cNvSpPr>
          <p:nvPr>
            <p:ph type="subTitle" idx="1"/>
          </p:nvPr>
        </p:nvSpPr>
        <p:spPr>
          <a:xfrm>
            <a:off x="587858" y="4876800"/>
            <a:ext cx="4158766" cy="660343"/>
          </a:xfrm>
        </p:spPr>
        <p:txBody>
          <a:bodyPr lIns="0" tIns="0" rIns="0" bIns="0">
            <a:noAutofit/>
          </a:bodyPr>
          <a:lstStyle/>
          <a:p>
            <a:r>
              <a:rPr lang="en-US" sz="1800" b="1" dirty="0"/>
              <a:t>Noel </a:t>
            </a:r>
            <a:r>
              <a:rPr lang="en-US" sz="1800" b="1" dirty="0" err="1"/>
              <a:t>Wickwar</a:t>
            </a:r>
            <a:r>
              <a:rPr lang="en-US" sz="1800" b="1" dirty="0"/>
              <a:t> – Morgan Stanley</a:t>
            </a:r>
          </a:p>
          <a:p>
            <a:endParaRPr lang="en-US" sz="1800" b="1" dirty="0"/>
          </a:p>
          <a:p>
            <a:r>
              <a:rPr lang="en-US" sz="1800" b="1" dirty="0"/>
              <a:t>Marc Schmeeckle - Principal</a:t>
            </a:r>
          </a:p>
          <a:p>
            <a:r>
              <a:rPr lang="en-US" sz="1800" dirty="0"/>
              <a:t> </a:t>
            </a:r>
          </a:p>
          <a:p>
            <a:endParaRPr lang="en-US" sz="1800" b="1" dirty="0"/>
          </a:p>
        </p:txBody>
      </p:sp>
      <p:sp>
        <p:nvSpPr>
          <p:cNvPr id="4" name="Rectangle 3"/>
          <p:cNvSpPr/>
          <p:nvPr/>
        </p:nvSpPr>
        <p:spPr>
          <a:xfrm>
            <a:off x="606404" y="3812630"/>
            <a:ext cx="6082877" cy="492443"/>
          </a:xfrm>
          <a:prstGeom prst="rect">
            <a:avLst/>
          </a:prstGeom>
        </p:spPr>
        <p:txBody>
          <a:bodyPr wrap="square" lIns="0" tIns="0" rIns="0" bIns="0">
            <a:noAutofit/>
          </a:bodyPr>
          <a:lstStyle/>
          <a:p>
            <a:r>
              <a:rPr lang="en-US" sz="2400" b="1" dirty="0">
                <a:solidFill>
                  <a:schemeClr val="bg1"/>
                </a:solidFill>
                <a:latin typeface="FS Elliot Pro"/>
                <a:cs typeface="FS Elliot Pro"/>
              </a:rPr>
              <a:t>4 ways to help keep your costs down</a:t>
            </a:r>
          </a:p>
        </p:txBody>
      </p:sp>
      <p:sp>
        <p:nvSpPr>
          <p:cNvPr id="6" name="Slide Number Placeholder 4"/>
          <p:cNvSpPr txBox="1">
            <a:spLocks/>
          </p:cNvSpPr>
          <p:nvPr/>
        </p:nvSpPr>
        <p:spPr>
          <a:xfrm>
            <a:off x="83000" y="6388263"/>
            <a:ext cx="381000" cy="273844"/>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445BA3-2CB5-7C4E-ABD2-87FA1F6BEAE1}" type="slidenum">
              <a:rPr lang="en-US" smtClean="0">
                <a:solidFill>
                  <a:schemeClr val="bg1"/>
                </a:solidFill>
              </a:rPr>
              <a:pPr/>
              <a:t>2</a:t>
            </a:fld>
            <a:endParaRPr lang="en-US" dirty="0">
              <a:solidFill>
                <a:schemeClr val="bg1"/>
              </a:solidFill>
            </a:endParaRPr>
          </a:p>
        </p:txBody>
      </p:sp>
    </p:spTree>
    <p:extLst>
      <p:ext uri="{BB962C8B-B14F-4D97-AF65-F5344CB8AC3E}">
        <p14:creationId xmlns="" xmlns:p14="http://schemas.microsoft.com/office/powerpoint/2010/main" val="4577942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a:spLocks noGrp="1"/>
          </p:cNvSpPr>
          <p:nvPr>
            <p:ph type="ctrTitle"/>
          </p:nvPr>
        </p:nvSpPr>
        <p:spPr>
          <a:xfrm>
            <a:off x="760852" y="2656145"/>
            <a:ext cx="5238266" cy="1865709"/>
          </a:xfrm>
        </p:spPr>
        <p:txBody>
          <a:bodyPr/>
          <a:lstStyle/>
          <a:p>
            <a:r>
              <a:rPr lang="en-US" sz="6000" dirty="0"/>
              <a:t>Thank you</a:t>
            </a:r>
          </a:p>
        </p:txBody>
      </p:sp>
      <p:sp>
        <p:nvSpPr>
          <p:cNvPr id="4" name="Slide Number Placeholder 4"/>
          <p:cNvSpPr txBox="1">
            <a:spLocks/>
          </p:cNvSpPr>
          <p:nvPr/>
        </p:nvSpPr>
        <p:spPr>
          <a:xfrm>
            <a:off x="152400" y="6383458"/>
            <a:ext cx="381000" cy="273844"/>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1445BA3-2CB5-7C4E-ABD2-87FA1F6BEAE1}" type="slidenum">
              <a:rPr lang="en-US" smtClean="0">
                <a:solidFill>
                  <a:srgbClr val="FFFFFF"/>
                </a:solidFill>
              </a:rPr>
              <a:pPr/>
              <a:t>20</a:t>
            </a:fld>
            <a:endParaRPr lang="en-US" dirty="0">
              <a:solidFill>
                <a:srgbClr val="FFFFFF"/>
              </a:solidFill>
            </a:endParaRPr>
          </a:p>
        </p:txBody>
      </p:sp>
    </p:spTree>
    <p:extLst>
      <p:ext uri="{BB962C8B-B14F-4D97-AF65-F5344CB8AC3E}">
        <p14:creationId xmlns="" xmlns:p14="http://schemas.microsoft.com/office/powerpoint/2010/main" val="29872890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64424" y="724319"/>
            <a:ext cx="6667496" cy="707886"/>
          </a:xfrm>
          <a:prstGeom prst="rect">
            <a:avLst/>
          </a:prstGeom>
        </p:spPr>
        <p:txBody>
          <a:bodyPr wrap="square">
            <a:spAutoFit/>
          </a:bodyPr>
          <a:lstStyle/>
          <a:p>
            <a:pPr>
              <a:lnSpc>
                <a:spcPct val="80000"/>
              </a:lnSpc>
            </a:pPr>
            <a:r>
              <a:rPr lang="en-US" sz="4800" spc="-100" dirty="0">
                <a:solidFill>
                  <a:srgbClr val="0091DA"/>
                </a:solidFill>
                <a:latin typeface="FS Elliot Pro Light"/>
                <a:ea typeface="Arial" charset="0"/>
                <a:cs typeface="FS Elliot Pro Light"/>
              </a:rPr>
              <a:t>Important information</a:t>
            </a:r>
          </a:p>
        </p:txBody>
      </p:sp>
      <p:sp>
        <p:nvSpPr>
          <p:cNvPr id="7" name="Rectangle 6"/>
          <p:cNvSpPr/>
          <p:nvPr/>
        </p:nvSpPr>
        <p:spPr>
          <a:xfrm>
            <a:off x="603250" y="1990625"/>
            <a:ext cx="7626350" cy="2492990"/>
          </a:xfrm>
          <a:prstGeom prst="rect">
            <a:avLst/>
          </a:prstGeom>
        </p:spPr>
        <p:txBody>
          <a:bodyPr wrap="square" lIns="0" tIns="0" rIns="0" bIns="0">
            <a:noAutofit/>
          </a:bodyPr>
          <a:lstStyle/>
          <a:p>
            <a:r>
              <a:rPr lang="en-US" sz="1200" dirty="0">
                <a:solidFill>
                  <a:srgbClr val="4D4E53"/>
                </a:solidFill>
                <a:latin typeface="FS Elliot Pro"/>
                <a:cs typeface="FS Elliot Pro"/>
              </a:rPr>
              <a:t>Principal</a:t>
            </a:r>
            <a:r>
              <a:rPr lang="en-US" sz="1200" baseline="30000" dirty="0">
                <a:solidFill>
                  <a:srgbClr val="4D4E53"/>
                </a:solidFill>
                <a:latin typeface="FS Elliot Pro"/>
                <a:cs typeface="FS Elliot Pro"/>
              </a:rPr>
              <a:t>®</a:t>
            </a:r>
            <a:r>
              <a:rPr lang="en-US" sz="1200" dirty="0">
                <a:solidFill>
                  <a:srgbClr val="4D4E53"/>
                </a:solidFill>
                <a:latin typeface="FS Elliot Pro"/>
                <a:cs typeface="FS Elliot Pro"/>
              </a:rPr>
              <a:t> and Principal Financial Group are trademarks and service marks of Principal Financial Services, Inc., a member of the Principal Financial Group.</a:t>
            </a:r>
          </a:p>
          <a:p>
            <a:endParaRPr lang="en-US" sz="1200" dirty="0">
              <a:solidFill>
                <a:srgbClr val="4D4E53"/>
              </a:solidFill>
              <a:latin typeface="FS Elliot Pro"/>
              <a:cs typeface="FS Elliot Pro"/>
            </a:endParaRPr>
          </a:p>
          <a:p>
            <a:r>
              <a:rPr lang="en-US" sz="1200" dirty="0">
                <a:solidFill>
                  <a:srgbClr val="4D4E53"/>
                </a:solidFill>
                <a:latin typeface="FS Elliot Pro"/>
                <a:cs typeface="FS Elliot Pro"/>
              </a:rPr>
              <a:t>The subject matter in this communication is educational and provided with the understanding that Principal</a:t>
            </a:r>
            <a:r>
              <a:rPr lang="en-US" sz="1200" baseline="30000" dirty="0">
                <a:solidFill>
                  <a:srgbClr val="4D4E53"/>
                </a:solidFill>
                <a:latin typeface="FS Elliot Pro"/>
                <a:cs typeface="FS Elliot Pro"/>
              </a:rPr>
              <a:t>®  </a:t>
            </a:r>
            <a:r>
              <a:rPr lang="en-US" sz="1200" dirty="0">
                <a:solidFill>
                  <a:srgbClr val="4D4E53"/>
                </a:solidFill>
                <a:latin typeface="FS Elliot Pro"/>
                <a:cs typeface="FS Elliot Pro"/>
              </a:rPr>
              <a:t>is not rendering legal, accounting or tax advice. You should consult with appropriate counsel or other advisors on all matters pertaining to legal, tax, or accounting obligations and requirements.</a:t>
            </a:r>
          </a:p>
          <a:p>
            <a:endParaRPr lang="en-US" sz="1200" dirty="0">
              <a:solidFill>
                <a:srgbClr val="4D4E53"/>
              </a:solidFill>
              <a:latin typeface="FS Elliot Pro"/>
              <a:cs typeface="FS Elliot Pro"/>
            </a:endParaRPr>
          </a:p>
          <a:p>
            <a:r>
              <a:rPr lang="en-US" sz="1200" dirty="0">
                <a:solidFill>
                  <a:srgbClr val="4D4E53"/>
                </a:solidFill>
                <a:latin typeface="FS Elliot Pro"/>
                <a:cs typeface="FS Elliot Pro"/>
              </a:rPr>
              <a:t>Insurance products and plan administrative services provided through Principal Life Insurance Co. Principal Funds, Inc. is distributed by Principal Funds Distributor, Inc. Securities offered through Principal Securities, Inc., 800-547-7754, Member SIPC and/or independent broker/dealers. Principal Life, Principal Funds Distributor, Inc. and Principal Securities are members of the Principal Financial Group®, Des Moines, Iowa 50392. </a:t>
            </a:r>
          </a:p>
          <a:p>
            <a:endParaRPr lang="en-US" sz="1200" dirty="0">
              <a:solidFill>
                <a:srgbClr val="4D4E53"/>
              </a:solidFill>
              <a:latin typeface="FS Elliot Pro"/>
              <a:cs typeface="FS Elliot Pro"/>
            </a:endParaRPr>
          </a:p>
          <a:p>
            <a:r>
              <a:rPr lang="en-US" sz="1200" dirty="0">
                <a:solidFill>
                  <a:srgbClr val="4D4E53"/>
                </a:solidFill>
                <a:latin typeface="FS Elliot Pro"/>
                <a:cs typeface="FS Elliot Pro"/>
              </a:rPr>
              <a:t>© 2017 Principal Financial Services, Inc. </a:t>
            </a:r>
          </a:p>
          <a:p>
            <a:endParaRPr lang="en-US" sz="1200" dirty="0">
              <a:solidFill>
                <a:srgbClr val="4D4E53"/>
              </a:solidFill>
              <a:latin typeface="FS Elliot Pro"/>
              <a:cs typeface="FS Elliot Pro"/>
            </a:endParaRPr>
          </a:p>
          <a:p>
            <a:r>
              <a:rPr lang="en-US" sz="1200" dirty="0">
                <a:solidFill>
                  <a:srgbClr val="4D4E53"/>
                </a:solidFill>
                <a:latin typeface="FS Elliot Pro"/>
                <a:cs typeface="FS Elliot Pro"/>
              </a:rPr>
              <a:t>PQ12342A-02 | t17061908r7 | 09/2017</a:t>
            </a:r>
          </a:p>
        </p:txBody>
      </p:sp>
      <p:sp>
        <p:nvSpPr>
          <p:cNvPr id="11" name="Slide Number Placeholder 4"/>
          <p:cNvSpPr>
            <a:spLocks noGrp="1"/>
          </p:cNvSpPr>
          <p:nvPr>
            <p:ph type="sldNum" sz="quarter" idx="4294967295"/>
          </p:nvPr>
        </p:nvSpPr>
        <p:spPr>
          <a:xfrm>
            <a:off x="83000" y="6388263"/>
            <a:ext cx="381000" cy="273844"/>
          </a:xfrm>
          <a:prstGeom prst="rect">
            <a:avLst/>
          </a:prstGeom>
        </p:spPr>
        <p:txBody>
          <a:bodyPr/>
          <a:lstStyle/>
          <a:p>
            <a:fld id="{61445BA3-2CB5-7C4E-ABD2-87FA1F6BEAE1}" type="slidenum">
              <a:rPr lang="en-US" smtClean="0"/>
              <a:pPr/>
              <a:t>21</a:t>
            </a:fld>
            <a:endParaRPr lang="en-US" dirty="0"/>
          </a:p>
        </p:txBody>
      </p:sp>
      <p:pic>
        <p:nvPicPr>
          <p:cNvPr id="13" name="Picture 12" descr="principal registered rgb.png"/>
          <p:cNvPicPr>
            <a:picLocks noChangeAspect="1"/>
          </p:cNvPicPr>
          <p:nvPr/>
        </p:nvPicPr>
        <p:blipFill rotWithShape="1">
          <a:blip r:embed="rId3" cstate="print">
            <a:extLst>
              <a:ext uri="{28A0092B-C50C-407E-A947-70E740481C1C}">
                <a14:useLocalDpi xmlns="" xmlns:a14="http://schemas.microsoft.com/office/drawing/2010/main" val="0"/>
              </a:ext>
            </a:extLst>
          </a:blip>
          <a:srcRect l="1917" r="2239"/>
          <a:stretch/>
        </p:blipFill>
        <p:spPr>
          <a:xfrm>
            <a:off x="7279748" y="6285018"/>
            <a:ext cx="1596936" cy="480692"/>
          </a:xfrm>
          <a:prstGeom prst="rect">
            <a:avLst/>
          </a:prstGeom>
        </p:spPr>
      </p:pic>
    </p:spTree>
    <p:extLst>
      <p:ext uri="{BB962C8B-B14F-4D97-AF65-F5344CB8AC3E}">
        <p14:creationId xmlns="" xmlns:p14="http://schemas.microsoft.com/office/powerpoint/2010/main" val="26627065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CPE </a:t>
            </a:r>
            <a:r>
              <a:rPr lang="en-US" smtClean="0"/>
              <a:t>Code Word – “math”</a:t>
            </a: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
          <p:cNvSpPr txBox="1">
            <a:spLocks/>
          </p:cNvSpPr>
          <p:nvPr/>
        </p:nvSpPr>
        <p:spPr>
          <a:xfrm>
            <a:off x="1547778" y="5738218"/>
            <a:ext cx="3481422" cy="205383"/>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675" dirty="0">
                <a:solidFill>
                  <a:srgbClr val="4D4E53"/>
                </a:solidFill>
                <a:latin typeface="FS Elliot Pro"/>
                <a:cs typeface="FS Elliot Pro"/>
              </a:rPr>
              <a:t>For financial professional/institutional use only.</a:t>
            </a:r>
          </a:p>
        </p:txBody>
      </p:sp>
      <p:sp>
        <p:nvSpPr>
          <p:cNvPr id="13" name="Slide Number Placeholder 4"/>
          <p:cNvSpPr txBox="1">
            <a:spLocks/>
          </p:cNvSpPr>
          <p:nvPr/>
        </p:nvSpPr>
        <p:spPr>
          <a:xfrm>
            <a:off x="1257300" y="5727888"/>
            <a:ext cx="285750" cy="25954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821F26-EA18-46D2-AB31-A2C49FC9C563}" type="slidenum">
              <a:rPr lang="en-US" sz="675">
                <a:solidFill>
                  <a:srgbClr val="4D4E53"/>
                </a:solidFill>
                <a:latin typeface="FS Elliot Pro" panose="02000503040000020004" pitchFamily="50" charset="0"/>
              </a:rPr>
              <a:pPr/>
              <a:t>3</a:t>
            </a:fld>
            <a:endParaRPr lang="en-US" sz="675" dirty="0">
              <a:solidFill>
                <a:srgbClr val="4D4E53"/>
              </a:solidFill>
              <a:latin typeface="FS Elliot Pro" panose="02000503040000020004" pitchFamily="50" charset="0"/>
            </a:endParaRPr>
          </a:p>
        </p:txBody>
      </p:sp>
      <p:pic>
        <p:nvPicPr>
          <p:cNvPr id="14" name="Picture 13" descr="Principal_sm_rgb_151.png"/>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813155" y="5587203"/>
            <a:ext cx="1037844" cy="292608"/>
          </a:xfrm>
          <a:prstGeom prst="rect">
            <a:avLst/>
          </a:prstGeom>
        </p:spPr>
      </p:pic>
      <p:grpSp>
        <p:nvGrpSpPr>
          <p:cNvPr id="3" name="Group 2"/>
          <p:cNvGrpSpPr/>
          <p:nvPr/>
        </p:nvGrpSpPr>
        <p:grpSpPr>
          <a:xfrm>
            <a:off x="4580427" y="1869912"/>
            <a:ext cx="2892518" cy="3266736"/>
            <a:chOff x="4583236" y="1350216"/>
            <a:chExt cx="3856690" cy="4355648"/>
          </a:xfrm>
        </p:grpSpPr>
        <p:sp>
          <p:nvSpPr>
            <p:cNvPr id="16" name="Rounded Rectangle 15"/>
            <p:cNvSpPr/>
            <p:nvPr/>
          </p:nvSpPr>
          <p:spPr>
            <a:xfrm>
              <a:off x="4583236" y="4779216"/>
              <a:ext cx="3657600" cy="926648"/>
            </a:xfrm>
            <a:prstGeom prst="roundRect">
              <a:avLst/>
            </a:prstGeom>
            <a:solidFill>
              <a:srgbClr val="464E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tabLst>
                  <a:tab pos="2038350" algn="l"/>
                </a:tabLst>
              </a:pPr>
              <a:r>
                <a:rPr lang="en-US" altLang="zh-CN" sz="1350" dirty="0">
                  <a:solidFill>
                    <a:schemeClr val="bg1"/>
                  </a:solidFill>
                  <a:ea typeface="宋体" charset="-122"/>
                  <a:cs typeface="Arial" charset="0"/>
                </a:rPr>
                <a:t>of assets under management from </a:t>
              </a:r>
              <a:r>
                <a:rPr lang="en-US" altLang="zh-CN" sz="1350" b="1" dirty="0">
                  <a:solidFill>
                    <a:schemeClr val="bg1"/>
                  </a:solidFill>
                  <a:ea typeface="宋体" charset="-122"/>
                  <a:cs typeface="Arial" charset="0"/>
                </a:rPr>
                <a:t>retirement operations</a:t>
              </a:r>
              <a:r>
                <a:rPr lang="en-US" altLang="zh-CN" sz="1350" baseline="30000" dirty="0">
                  <a:solidFill>
                    <a:schemeClr val="bg1"/>
                  </a:solidFill>
                  <a:ea typeface="宋体" charset="-122"/>
                  <a:cs typeface="Arial" charset="0"/>
                </a:rPr>
                <a:t>1</a:t>
              </a:r>
            </a:p>
          </p:txBody>
        </p:sp>
        <p:graphicFrame>
          <p:nvGraphicFramePr>
            <p:cNvPr id="18" name="Chart 17"/>
            <p:cNvGraphicFramePr/>
            <p:nvPr>
              <p:extLst/>
            </p:nvPr>
          </p:nvGraphicFramePr>
          <p:xfrm>
            <a:off x="5087126" y="1350216"/>
            <a:ext cx="3352800" cy="4232961"/>
          </p:xfrm>
          <a:graphic>
            <a:graphicData uri="http://schemas.openxmlformats.org/drawingml/2006/chart">
              <c:chart xmlns:c="http://schemas.openxmlformats.org/drawingml/2006/chart" xmlns:r="http://schemas.openxmlformats.org/officeDocument/2006/relationships" r:id="rId4"/>
            </a:graphicData>
          </a:graphic>
        </p:graphicFrame>
        <p:sp>
          <p:nvSpPr>
            <p:cNvPr id="19" name="Rectangle 18"/>
            <p:cNvSpPr/>
            <p:nvPr/>
          </p:nvSpPr>
          <p:spPr>
            <a:xfrm>
              <a:off x="5391927" y="2627344"/>
              <a:ext cx="1905000" cy="1095343"/>
            </a:xfrm>
            <a:prstGeom prst="rect">
              <a:avLst/>
            </a:prstGeom>
          </p:spPr>
          <p:txBody>
            <a:bodyPr wrap="square">
              <a:spAutoFit/>
            </a:bodyPr>
            <a:lstStyle/>
            <a:p>
              <a:pPr algn="ctr"/>
              <a:r>
                <a:rPr lang="en-US" altLang="zh-CN" sz="1500" dirty="0">
                  <a:solidFill>
                    <a:srgbClr val="0076CF"/>
                  </a:solidFill>
                  <a:ea typeface="宋体" charset="-122"/>
                  <a:cs typeface="Arial" charset="0"/>
                </a:rPr>
                <a:t>Over  </a:t>
              </a:r>
              <a:endParaRPr lang="en-US" altLang="zh-CN" sz="1500" b="1" dirty="0">
                <a:solidFill>
                  <a:srgbClr val="0076CF"/>
                </a:solidFill>
                <a:latin typeface="+mj-lt"/>
                <a:ea typeface="宋体" charset="-122"/>
                <a:cs typeface="Arial" charset="0"/>
              </a:endParaRPr>
            </a:p>
            <a:p>
              <a:pPr algn="ctr">
                <a:lnSpc>
                  <a:spcPts val="3750"/>
                </a:lnSpc>
              </a:pPr>
              <a:r>
                <a:rPr lang="en-US" altLang="zh-CN" sz="3750" b="1" dirty="0">
                  <a:solidFill>
                    <a:srgbClr val="0076CF"/>
                  </a:solidFill>
                  <a:latin typeface="FS Elliot Pro"/>
                  <a:ea typeface="宋体" charset="-122"/>
                  <a:cs typeface="FS Elliot Pro"/>
                </a:rPr>
                <a:t>96% </a:t>
              </a:r>
              <a:endParaRPr lang="en-US" sz="3750" b="1" dirty="0">
                <a:solidFill>
                  <a:srgbClr val="0076CF"/>
                </a:solidFill>
                <a:latin typeface="FS Elliot Pro"/>
                <a:cs typeface="FS Elliot Pro"/>
              </a:endParaRPr>
            </a:p>
          </p:txBody>
        </p:sp>
        <p:sp>
          <p:nvSpPr>
            <p:cNvPr id="22" name="Isosceles Triangle 21"/>
            <p:cNvSpPr/>
            <p:nvPr/>
          </p:nvSpPr>
          <p:spPr>
            <a:xfrm>
              <a:off x="6077726" y="4550616"/>
              <a:ext cx="516219" cy="381000"/>
            </a:xfrm>
            <a:prstGeom prst="triangle">
              <a:avLst/>
            </a:prstGeom>
            <a:solidFill>
              <a:srgbClr val="464E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tabLst>
                  <a:tab pos="2038350" algn="l"/>
                </a:tabLst>
              </a:pPr>
              <a:endParaRPr lang="en-US" sz="1350" dirty="0">
                <a:solidFill>
                  <a:schemeClr val="bg1"/>
                </a:solidFill>
                <a:ea typeface="宋体" charset="-122"/>
                <a:cs typeface="Arial" charset="0"/>
              </a:endParaRPr>
            </a:p>
          </p:txBody>
        </p:sp>
      </p:grpSp>
      <p:sp>
        <p:nvSpPr>
          <p:cNvPr id="30" name="TextBox 29"/>
          <p:cNvSpPr txBox="1"/>
          <p:nvPr/>
        </p:nvSpPr>
        <p:spPr>
          <a:xfrm>
            <a:off x="1543050" y="5473367"/>
            <a:ext cx="5211876" cy="196208"/>
          </a:xfrm>
          <a:prstGeom prst="rect">
            <a:avLst/>
          </a:prstGeom>
          <a:noFill/>
        </p:spPr>
        <p:txBody>
          <a:bodyPr wrap="square" rtlCol="0">
            <a:spAutoFit/>
          </a:bodyPr>
          <a:lstStyle/>
          <a:p>
            <a:r>
              <a:rPr lang="en-US" sz="675" baseline="30000" dirty="0">
                <a:solidFill>
                  <a:srgbClr val="4D4E53"/>
                </a:solidFill>
              </a:rPr>
              <a:t>1 </a:t>
            </a:r>
            <a:r>
              <a:rPr lang="en-US" sz="675" dirty="0">
                <a:solidFill>
                  <a:srgbClr val="4D4E53"/>
                </a:solidFill>
              </a:rPr>
              <a:t>As of June 30, 2016.</a:t>
            </a:r>
          </a:p>
        </p:txBody>
      </p:sp>
      <p:sp>
        <p:nvSpPr>
          <p:cNvPr id="20" name="Title 5"/>
          <p:cNvSpPr txBox="1">
            <a:spLocks/>
          </p:cNvSpPr>
          <p:nvPr/>
        </p:nvSpPr>
        <p:spPr>
          <a:xfrm>
            <a:off x="1569694" y="1482037"/>
            <a:ext cx="4202457" cy="497587"/>
          </a:xfrm>
          <a:prstGeom prst="rect">
            <a:avLst/>
          </a:prstGeom>
        </p:spPr>
        <p:txBody>
          <a:bodyPr/>
          <a:lstStyle>
            <a:lvl1pPr algn="l" defTabSz="457200" rtl="0" eaLnBrk="1" latinLnBrk="0" hangingPunct="1">
              <a:lnSpc>
                <a:spcPct val="80000"/>
              </a:lnSpc>
              <a:spcBef>
                <a:spcPct val="0"/>
              </a:spcBef>
              <a:buNone/>
              <a:defRPr sz="3600" b="0" i="0" kern="1200" baseline="0">
                <a:solidFill>
                  <a:schemeClr val="bg2"/>
                </a:solidFill>
                <a:latin typeface="FS Elliot Pro"/>
                <a:ea typeface="+mj-ea"/>
                <a:cs typeface="FS Elliot Pro"/>
              </a:defRPr>
            </a:lvl1pPr>
          </a:lstStyle>
          <a:p>
            <a:pPr>
              <a:lnSpc>
                <a:spcPct val="90000"/>
              </a:lnSpc>
            </a:pPr>
            <a:r>
              <a:rPr lang="en-US" sz="2850" dirty="0">
                <a:solidFill>
                  <a:srgbClr val="0076CF"/>
                </a:solidFill>
                <a:latin typeface="FS Elliot Pro Light"/>
                <a:cs typeface="FS Elliot Pro Light"/>
              </a:rPr>
              <a:t>Retirement is the heart </a:t>
            </a:r>
          </a:p>
          <a:p>
            <a:pPr>
              <a:lnSpc>
                <a:spcPct val="90000"/>
              </a:lnSpc>
            </a:pPr>
            <a:r>
              <a:rPr lang="en-US" sz="2850" dirty="0">
                <a:solidFill>
                  <a:srgbClr val="0076CF"/>
                </a:solidFill>
                <a:latin typeface="FS Elliot Pro Light"/>
                <a:cs typeface="FS Elliot Pro Light"/>
              </a:rPr>
              <a:t>of our business</a:t>
            </a:r>
          </a:p>
        </p:txBody>
      </p:sp>
      <p:grpSp>
        <p:nvGrpSpPr>
          <p:cNvPr id="2" name="Group 1"/>
          <p:cNvGrpSpPr/>
          <p:nvPr/>
        </p:nvGrpSpPr>
        <p:grpSpPr>
          <a:xfrm>
            <a:off x="1143000" y="2686052"/>
            <a:ext cx="3196280" cy="1881623"/>
            <a:chOff x="0" y="2438400"/>
            <a:chExt cx="4261706" cy="2508831"/>
          </a:xfrm>
        </p:grpSpPr>
        <p:sp>
          <p:nvSpPr>
            <p:cNvPr id="17" name="Content Placeholder 4"/>
            <p:cNvSpPr txBox="1">
              <a:spLocks/>
            </p:cNvSpPr>
            <p:nvPr/>
          </p:nvSpPr>
          <p:spPr>
            <a:xfrm>
              <a:off x="591326" y="2438400"/>
              <a:ext cx="3670380" cy="2508831"/>
            </a:xfrm>
            <a:prstGeom prst="rect">
              <a:avLst/>
            </a:prstGeom>
          </p:spPr>
          <p:txBody>
            <a:bodyPr/>
            <a:lstStyle>
              <a:lvl1pPr marL="342900" indent="-342900" algn="l" defTabSz="457200" rtl="0" eaLnBrk="1" latinLnBrk="0" hangingPunct="1">
                <a:spcBef>
                  <a:spcPct val="20000"/>
                </a:spcBef>
                <a:buFont typeface="Arial"/>
                <a:buChar char="•"/>
                <a:defRPr sz="2200" kern="1200">
                  <a:solidFill>
                    <a:srgbClr val="4D4E53"/>
                  </a:solidFill>
                  <a:latin typeface="FS Elliot Pro"/>
                  <a:ea typeface="+mn-ea"/>
                  <a:cs typeface="FS Elliot Pro"/>
                </a:defRPr>
              </a:lvl1pPr>
              <a:lvl2pPr marL="742950" indent="-285750" algn="l" defTabSz="457200" rtl="0" eaLnBrk="1" latinLnBrk="0" hangingPunct="1">
                <a:spcBef>
                  <a:spcPct val="20000"/>
                </a:spcBef>
                <a:buFont typeface="Arial"/>
                <a:buChar char="–"/>
                <a:defRPr sz="1800" kern="1200">
                  <a:solidFill>
                    <a:srgbClr val="4D4E53"/>
                  </a:solidFill>
                  <a:latin typeface="FS Elliot Pro"/>
                  <a:ea typeface="+mn-ea"/>
                  <a:cs typeface="FS Elliot Pro"/>
                </a:defRPr>
              </a:lvl2pPr>
              <a:lvl3pPr marL="1143000" indent="-228600" algn="l" defTabSz="457200" rtl="0" eaLnBrk="1" latinLnBrk="0" hangingPunct="1">
                <a:spcBef>
                  <a:spcPct val="20000"/>
                </a:spcBef>
                <a:buFont typeface="Arial"/>
                <a:buChar char="•"/>
                <a:defRPr sz="2400" kern="1200">
                  <a:solidFill>
                    <a:srgbClr val="7F7F7F"/>
                  </a:solidFill>
                  <a:latin typeface="FS Elliot Pro"/>
                  <a:ea typeface="+mn-ea"/>
                  <a:cs typeface="FS Elliot Pro"/>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350" b="1" dirty="0">
                  <a:solidFill>
                    <a:srgbClr val="0076CF"/>
                  </a:solidFill>
                </a:rPr>
                <a:t>5 million+ </a:t>
              </a:r>
              <a:r>
                <a:rPr lang="en-US" sz="1350" dirty="0">
                  <a:latin typeface="+mj-lt"/>
                </a:rPr>
                <a:t/>
              </a:r>
              <a:br>
                <a:rPr lang="en-US" sz="1350" dirty="0">
                  <a:latin typeface="+mj-lt"/>
                </a:rPr>
              </a:br>
              <a:r>
                <a:rPr lang="en-US" sz="1350" dirty="0">
                  <a:latin typeface="+mj-lt"/>
                </a:rPr>
                <a:t>retirement plan </a:t>
              </a:r>
              <a:br>
                <a:rPr lang="en-US" sz="1350" dirty="0">
                  <a:latin typeface="+mj-lt"/>
                </a:rPr>
              </a:br>
              <a:r>
                <a:rPr lang="en-US" sz="1350" dirty="0">
                  <a:latin typeface="+mj-lt"/>
                </a:rPr>
                <a:t>participants served</a:t>
              </a:r>
              <a:r>
                <a:rPr lang="en-US" sz="1350" baseline="30000" dirty="0">
                  <a:latin typeface="+mj-lt"/>
                </a:rPr>
                <a:t>1</a:t>
              </a:r>
            </a:p>
            <a:p>
              <a:pPr marL="0" indent="0">
                <a:spcBef>
                  <a:spcPts val="0"/>
                </a:spcBef>
                <a:buNone/>
              </a:pPr>
              <a:endParaRPr lang="en-US" sz="1350" baseline="30000" dirty="0">
                <a:latin typeface="+mj-lt"/>
              </a:endParaRPr>
            </a:p>
            <a:p>
              <a:pPr marL="0" indent="0">
                <a:spcBef>
                  <a:spcPts val="0"/>
                </a:spcBef>
                <a:buNone/>
              </a:pPr>
              <a:endParaRPr lang="en-US" sz="1350" baseline="30000" dirty="0">
                <a:latin typeface="+mj-lt"/>
              </a:endParaRPr>
            </a:p>
            <a:p>
              <a:pPr marL="0" indent="0">
                <a:spcBef>
                  <a:spcPts val="0"/>
                </a:spcBef>
                <a:buNone/>
              </a:pPr>
              <a:r>
                <a:rPr lang="en-US" sz="1350" b="1" dirty="0">
                  <a:solidFill>
                    <a:srgbClr val="0076CF"/>
                  </a:solidFill>
                </a:rPr>
                <a:t>Over 3,600 employees </a:t>
              </a:r>
              <a:r>
                <a:rPr lang="en-US" sz="1350" dirty="0">
                  <a:latin typeface="+mj-lt"/>
                </a:rPr>
                <a:t>dedicated to retirement plan services</a:t>
              </a:r>
              <a:r>
                <a:rPr lang="en-US" sz="1350" baseline="30000" dirty="0">
                  <a:latin typeface="+mj-lt"/>
                </a:rPr>
                <a:t>1</a:t>
              </a:r>
            </a:p>
          </p:txBody>
        </p:sp>
        <p:cxnSp>
          <p:nvCxnSpPr>
            <p:cNvPr id="21" name="Straight Connector 20"/>
            <p:cNvCxnSpPr/>
            <p:nvPr/>
          </p:nvCxnSpPr>
          <p:spPr>
            <a:xfrm>
              <a:off x="0" y="3505200"/>
              <a:ext cx="4191000" cy="0"/>
            </a:xfrm>
            <a:prstGeom prst="line">
              <a:avLst/>
            </a:prstGeom>
            <a:ln w="22225" cap="rnd">
              <a:solidFill>
                <a:srgbClr val="8C8D8E"/>
              </a:solidFill>
              <a:prstDash val="sysDot"/>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 xmlns:p14="http://schemas.microsoft.com/office/powerpoint/2010/main" val="204027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a:hlinkClick r:id="" action="ppaction://media"/>
            <a:extLst>
              <a:ext uri="{FF2B5EF4-FFF2-40B4-BE49-F238E27FC236}">
                <a16:creationId xmlns="" xmlns:a16="http://schemas.microsoft.com/office/drawing/2014/main" id="{33D04137-FBD3-4A4F-AE4C-75600041C02F}"/>
              </a:ext>
            </a:extLst>
          </p:cNvPr>
          <p:cNvPicPr>
            <a:picLocks noRot="1" noChangeAspect="1"/>
          </p:cNvPicPr>
          <p:nvPr>
            <a:videoFile r:link="rId1"/>
          </p:nvPr>
        </p:nvPicPr>
        <p:blipFill>
          <a:blip r:embed="rId3" cstate="print"/>
          <a:stretch>
            <a:fillRect/>
          </a:stretch>
        </p:blipFill>
        <p:spPr>
          <a:xfrm>
            <a:off x="2286000" y="2143125"/>
            <a:ext cx="4572000" cy="2571750"/>
          </a:xfrm>
          <a:prstGeom prst="rect">
            <a:avLst/>
          </a:prstGeom>
        </p:spPr>
      </p:pic>
    </p:spTree>
    <p:extLst>
      <p:ext uri="{BB962C8B-B14F-4D97-AF65-F5344CB8AC3E}">
        <p14:creationId xmlns="" xmlns:p14="http://schemas.microsoft.com/office/powerpoint/2010/main" val="35581625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603250" y="1981498"/>
            <a:ext cx="7219992" cy="413091"/>
            <a:chOff x="603250" y="1981498"/>
            <a:chExt cx="7219992" cy="413091"/>
          </a:xfrm>
        </p:grpSpPr>
        <p:sp>
          <p:nvSpPr>
            <p:cNvPr id="13" name="TextBox 12"/>
            <p:cNvSpPr txBox="1"/>
            <p:nvPr/>
          </p:nvSpPr>
          <p:spPr>
            <a:xfrm>
              <a:off x="1083786" y="1981498"/>
              <a:ext cx="6739456" cy="400110"/>
            </a:xfrm>
            <a:prstGeom prst="rect">
              <a:avLst/>
            </a:prstGeom>
            <a:noFill/>
          </p:spPr>
          <p:txBody>
            <a:bodyPr wrap="square" rtlCol="0">
              <a:spAutoFit/>
            </a:bodyPr>
            <a:lstStyle/>
            <a:p>
              <a:pPr defTabSz="816649"/>
              <a:r>
                <a:rPr lang="en-US" sz="2000" dirty="0">
                  <a:solidFill>
                    <a:srgbClr val="4D4E53"/>
                  </a:solidFill>
                  <a:latin typeface="FS Elliot Pro"/>
                  <a:cs typeface="FS Elliot Pro"/>
                </a:rPr>
                <a:t>The challenge</a:t>
              </a:r>
            </a:p>
          </p:txBody>
        </p:sp>
        <p:grpSp>
          <p:nvGrpSpPr>
            <p:cNvPr id="22" name="Group 21"/>
            <p:cNvGrpSpPr/>
            <p:nvPr/>
          </p:nvGrpSpPr>
          <p:grpSpPr>
            <a:xfrm>
              <a:off x="603250" y="2019627"/>
              <a:ext cx="375310" cy="374962"/>
              <a:chOff x="856205" y="2580988"/>
              <a:chExt cx="483068" cy="482620"/>
            </a:xfrm>
          </p:grpSpPr>
          <p:sp>
            <p:nvSpPr>
              <p:cNvPr id="23" name="Oval 22"/>
              <p:cNvSpPr/>
              <p:nvPr/>
            </p:nvSpPr>
            <p:spPr>
              <a:xfrm>
                <a:off x="856205" y="2580988"/>
                <a:ext cx="483068" cy="482620"/>
              </a:xfrm>
              <a:prstGeom prst="ellipse">
                <a:avLst/>
              </a:prstGeom>
              <a:solidFill>
                <a:srgbClr val="FF92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16649"/>
                <a:endParaRPr lang="en-US" sz="1600" dirty="0">
                  <a:solidFill>
                    <a:prstClr val="white"/>
                  </a:solidFill>
                </a:endParaRPr>
              </a:p>
            </p:txBody>
          </p:sp>
          <p:pic>
            <p:nvPicPr>
              <p:cNvPr id="24" name="Picture 23" descr="grey arrow.png"/>
              <p:cNvPicPr>
                <a:picLocks noChangeAspect="1"/>
              </p:cNvPicPr>
              <p:nvPr/>
            </p:nvPicPr>
            <p:blipFill>
              <a:blip r:embed="rId3" cstate="print">
                <a:biLevel thresh="25000"/>
                <a:extLst>
                  <a:ext uri="{28A0092B-C50C-407E-A947-70E740481C1C}">
                    <a14:useLocalDpi xmlns="" xmlns:a14="http://schemas.microsoft.com/office/drawing/2010/main" val="0"/>
                  </a:ext>
                </a:extLst>
              </a:blip>
              <a:stretch>
                <a:fillRect/>
              </a:stretch>
            </p:blipFill>
            <p:spPr>
              <a:xfrm rot="16200000">
                <a:off x="1006840" y="2750059"/>
                <a:ext cx="228754" cy="141456"/>
              </a:xfrm>
              <a:prstGeom prst="rect">
                <a:avLst/>
              </a:prstGeom>
            </p:spPr>
          </p:pic>
        </p:grpSp>
      </p:grpSp>
      <p:grpSp>
        <p:nvGrpSpPr>
          <p:cNvPr id="4" name="Group 3"/>
          <p:cNvGrpSpPr/>
          <p:nvPr/>
        </p:nvGrpSpPr>
        <p:grpSpPr>
          <a:xfrm>
            <a:off x="603250" y="2792352"/>
            <a:ext cx="6447543" cy="406468"/>
            <a:chOff x="603250" y="2792352"/>
            <a:chExt cx="6447543" cy="406468"/>
          </a:xfrm>
        </p:grpSpPr>
        <p:sp>
          <p:nvSpPr>
            <p:cNvPr id="19" name="TextBox 18"/>
            <p:cNvSpPr txBox="1"/>
            <p:nvPr/>
          </p:nvSpPr>
          <p:spPr>
            <a:xfrm>
              <a:off x="1083785" y="2792352"/>
              <a:ext cx="5967008" cy="400110"/>
            </a:xfrm>
            <a:prstGeom prst="rect">
              <a:avLst/>
            </a:prstGeom>
            <a:noFill/>
          </p:spPr>
          <p:txBody>
            <a:bodyPr wrap="square" rtlCol="0">
              <a:spAutoFit/>
            </a:bodyPr>
            <a:lstStyle/>
            <a:p>
              <a:pPr defTabSz="816649"/>
              <a:r>
                <a:rPr lang="en-US" sz="2000" dirty="0">
                  <a:solidFill>
                    <a:srgbClr val="4D4E53"/>
                  </a:solidFill>
                  <a:latin typeface="FS Elliot Pro"/>
                  <a:cs typeface="FS Elliot Pro"/>
                </a:rPr>
                <a:t>Signs that you may have an aging workforce</a:t>
              </a:r>
            </a:p>
          </p:txBody>
        </p:sp>
        <p:grpSp>
          <p:nvGrpSpPr>
            <p:cNvPr id="28" name="Group 27"/>
            <p:cNvGrpSpPr/>
            <p:nvPr/>
          </p:nvGrpSpPr>
          <p:grpSpPr>
            <a:xfrm>
              <a:off x="603250" y="2823858"/>
              <a:ext cx="375310" cy="374962"/>
              <a:chOff x="856205" y="2580988"/>
              <a:chExt cx="483068" cy="482620"/>
            </a:xfrm>
          </p:grpSpPr>
          <p:sp>
            <p:nvSpPr>
              <p:cNvPr id="29" name="Oval 28"/>
              <p:cNvSpPr/>
              <p:nvPr/>
            </p:nvSpPr>
            <p:spPr>
              <a:xfrm>
                <a:off x="856205" y="2580988"/>
                <a:ext cx="483068" cy="482620"/>
              </a:xfrm>
              <a:prstGeom prst="ellipse">
                <a:avLst/>
              </a:prstGeom>
              <a:solidFill>
                <a:srgbClr val="FF92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16649"/>
                <a:endParaRPr lang="en-US" sz="1600" dirty="0">
                  <a:solidFill>
                    <a:prstClr val="white"/>
                  </a:solidFill>
                </a:endParaRPr>
              </a:p>
            </p:txBody>
          </p:sp>
          <p:pic>
            <p:nvPicPr>
              <p:cNvPr id="30" name="Picture 29" descr="grey arrow.png"/>
              <p:cNvPicPr>
                <a:picLocks noChangeAspect="1"/>
              </p:cNvPicPr>
              <p:nvPr/>
            </p:nvPicPr>
            <p:blipFill>
              <a:blip r:embed="rId3" cstate="print">
                <a:biLevel thresh="25000"/>
                <a:extLst>
                  <a:ext uri="{28A0092B-C50C-407E-A947-70E740481C1C}">
                    <a14:useLocalDpi xmlns="" xmlns:a14="http://schemas.microsoft.com/office/drawing/2010/main" val="0"/>
                  </a:ext>
                </a:extLst>
              </a:blip>
              <a:stretch>
                <a:fillRect/>
              </a:stretch>
            </p:blipFill>
            <p:spPr>
              <a:xfrm rot="16200000">
                <a:off x="1006840" y="2750059"/>
                <a:ext cx="228754" cy="141456"/>
              </a:xfrm>
              <a:prstGeom prst="rect">
                <a:avLst/>
              </a:prstGeom>
            </p:spPr>
          </p:pic>
        </p:grpSp>
      </p:grpSp>
      <p:grpSp>
        <p:nvGrpSpPr>
          <p:cNvPr id="5" name="Group 4"/>
          <p:cNvGrpSpPr/>
          <p:nvPr/>
        </p:nvGrpSpPr>
        <p:grpSpPr>
          <a:xfrm>
            <a:off x="603250" y="3602893"/>
            <a:ext cx="7673236" cy="408245"/>
            <a:chOff x="603250" y="3602893"/>
            <a:chExt cx="7673236" cy="408245"/>
          </a:xfrm>
        </p:grpSpPr>
        <p:grpSp>
          <p:nvGrpSpPr>
            <p:cNvPr id="14" name="Group 13"/>
            <p:cNvGrpSpPr/>
            <p:nvPr/>
          </p:nvGrpSpPr>
          <p:grpSpPr>
            <a:xfrm>
              <a:off x="603250" y="3636176"/>
              <a:ext cx="375310" cy="374962"/>
              <a:chOff x="856205" y="2580988"/>
              <a:chExt cx="483068" cy="482620"/>
            </a:xfrm>
          </p:grpSpPr>
          <p:sp>
            <p:nvSpPr>
              <p:cNvPr id="15" name="Oval 14"/>
              <p:cNvSpPr/>
              <p:nvPr/>
            </p:nvSpPr>
            <p:spPr>
              <a:xfrm>
                <a:off x="856205" y="2580988"/>
                <a:ext cx="483068" cy="482620"/>
              </a:xfrm>
              <a:prstGeom prst="ellipse">
                <a:avLst/>
              </a:prstGeom>
              <a:solidFill>
                <a:srgbClr val="FF92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16649"/>
                <a:endParaRPr lang="en-US" sz="1600" dirty="0">
                  <a:solidFill>
                    <a:prstClr val="white"/>
                  </a:solidFill>
                </a:endParaRPr>
              </a:p>
            </p:txBody>
          </p:sp>
          <p:pic>
            <p:nvPicPr>
              <p:cNvPr id="16" name="Picture 15" descr="grey arrow.png"/>
              <p:cNvPicPr>
                <a:picLocks noChangeAspect="1"/>
              </p:cNvPicPr>
              <p:nvPr/>
            </p:nvPicPr>
            <p:blipFill>
              <a:blip r:embed="rId3" cstate="print">
                <a:biLevel thresh="25000"/>
                <a:extLst>
                  <a:ext uri="{28A0092B-C50C-407E-A947-70E740481C1C}">
                    <a14:useLocalDpi xmlns="" xmlns:a14="http://schemas.microsoft.com/office/drawing/2010/main" val="0"/>
                  </a:ext>
                </a:extLst>
              </a:blip>
              <a:stretch>
                <a:fillRect/>
              </a:stretch>
            </p:blipFill>
            <p:spPr>
              <a:xfrm rot="16200000">
                <a:off x="1006840" y="2750059"/>
                <a:ext cx="228754" cy="141456"/>
              </a:xfrm>
              <a:prstGeom prst="rect">
                <a:avLst/>
              </a:prstGeom>
            </p:spPr>
          </p:pic>
        </p:grpSp>
        <p:sp>
          <p:nvSpPr>
            <p:cNvPr id="18" name="TextBox 17"/>
            <p:cNvSpPr txBox="1"/>
            <p:nvPr/>
          </p:nvSpPr>
          <p:spPr>
            <a:xfrm>
              <a:off x="1062126" y="3602893"/>
              <a:ext cx="7214360" cy="400110"/>
            </a:xfrm>
            <a:prstGeom prst="rect">
              <a:avLst/>
            </a:prstGeom>
            <a:noFill/>
          </p:spPr>
          <p:txBody>
            <a:bodyPr wrap="square" rtlCol="0">
              <a:spAutoFit/>
            </a:bodyPr>
            <a:lstStyle/>
            <a:p>
              <a:pPr defTabSz="816649"/>
              <a:r>
                <a:rPr lang="en-US" sz="2000" dirty="0">
                  <a:solidFill>
                    <a:srgbClr val="4D4E53"/>
                  </a:solidFill>
                  <a:latin typeface="FS Elliot Pro"/>
                  <a:cs typeface="FS Elliot Pro"/>
                </a:rPr>
                <a:t>Best practices</a:t>
              </a:r>
            </a:p>
          </p:txBody>
        </p:sp>
      </p:grpSp>
      <p:sp>
        <p:nvSpPr>
          <p:cNvPr id="73" name="Title 3"/>
          <p:cNvSpPr txBox="1">
            <a:spLocks/>
          </p:cNvSpPr>
          <p:nvPr/>
        </p:nvSpPr>
        <p:spPr>
          <a:xfrm>
            <a:off x="495443" y="721526"/>
            <a:ext cx="7196606" cy="663449"/>
          </a:xfrm>
          <a:prstGeom prst="rect">
            <a:avLst/>
          </a:prstGeom>
        </p:spPr>
        <p:txBody>
          <a:bodyPr vert="horz" lIns="91440" tIns="45720" rIns="91440" bIns="45720" rtlCol="0" anchor="t">
            <a:noAutofit/>
          </a:bodyPr>
          <a:lstStyle>
            <a:lvl1pPr algn="l" defTabSz="457200" rtl="0" eaLnBrk="1" latinLnBrk="0" hangingPunct="1">
              <a:lnSpc>
                <a:spcPct val="80000"/>
              </a:lnSpc>
              <a:spcBef>
                <a:spcPct val="0"/>
              </a:spcBef>
              <a:buNone/>
              <a:defRPr sz="3600" b="0" i="0" kern="1200" baseline="0">
                <a:solidFill>
                  <a:schemeClr val="bg2"/>
                </a:solidFill>
                <a:latin typeface="FS Elliot Pro"/>
                <a:ea typeface="+mj-ea"/>
                <a:cs typeface="FS Elliot Pro"/>
              </a:defRPr>
            </a:lvl1pPr>
          </a:lstStyle>
          <a:p>
            <a:r>
              <a:rPr lang="en-US" sz="4800" dirty="0">
                <a:solidFill>
                  <a:srgbClr val="0091DA"/>
                </a:solidFill>
                <a:latin typeface="FS Elliot Pro Light"/>
                <a:cs typeface="FS Elliot Pro Light"/>
              </a:rPr>
              <a:t>We’ll cover</a:t>
            </a:r>
          </a:p>
        </p:txBody>
      </p:sp>
      <p:grpSp>
        <p:nvGrpSpPr>
          <p:cNvPr id="2" name="Group 1"/>
          <p:cNvGrpSpPr/>
          <p:nvPr/>
        </p:nvGrpSpPr>
        <p:grpSpPr>
          <a:xfrm>
            <a:off x="1172166" y="2598373"/>
            <a:ext cx="5115256" cy="1627921"/>
            <a:chOff x="1172165" y="2826675"/>
            <a:chExt cx="6622473" cy="1627921"/>
          </a:xfrm>
        </p:grpSpPr>
        <p:cxnSp>
          <p:nvCxnSpPr>
            <p:cNvPr id="32" name="Straight Connector 31"/>
            <p:cNvCxnSpPr/>
            <p:nvPr/>
          </p:nvCxnSpPr>
          <p:spPr>
            <a:xfrm>
              <a:off x="1172165" y="2826675"/>
              <a:ext cx="6619394" cy="0"/>
            </a:xfrm>
            <a:prstGeom prst="line">
              <a:avLst/>
            </a:prstGeom>
            <a:ln w="22225" cap="rnd">
              <a:solidFill>
                <a:srgbClr val="8C8D8E"/>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1175244" y="3657975"/>
              <a:ext cx="6619394" cy="0"/>
            </a:xfrm>
            <a:prstGeom prst="line">
              <a:avLst/>
            </a:prstGeom>
            <a:ln w="22225" cap="rnd">
              <a:solidFill>
                <a:srgbClr val="8C8D8E"/>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1172165" y="4454596"/>
              <a:ext cx="6619394" cy="0"/>
            </a:xfrm>
            <a:prstGeom prst="line">
              <a:avLst/>
            </a:prstGeom>
            <a:ln w="22225" cap="rnd">
              <a:solidFill>
                <a:srgbClr val="8C8D8E"/>
              </a:solidFill>
              <a:prstDash val="sysDot"/>
            </a:ln>
            <a:effectLst/>
          </p:spPr>
          <p:style>
            <a:lnRef idx="2">
              <a:schemeClr val="accent1"/>
            </a:lnRef>
            <a:fillRef idx="0">
              <a:schemeClr val="accent1"/>
            </a:fillRef>
            <a:effectRef idx="1">
              <a:schemeClr val="accent1"/>
            </a:effectRef>
            <a:fontRef idx="minor">
              <a:schemeClr val="tx1"/>
            </a:fontRef>
          </p:style>
        </p:cxnSp>
      </p:grpSp>
      <p:grpSp>
        <p:nvGrpSpPr>
          <p:cNvPr id="6" name="Group 5"/>
          <p:cNvGrpSpPr/>
          <p:nvPr/>
        </p:nvGrpSpPr>
        <p:grpSpPr>
          <a:xfrm>
            <a:off x="611972" y="4404508"/>
            <a:ext cx="7664510" cy="400110"/>
            <a:chOff x="611972" y="4404508"/>
            <a:chExt cx="7664510" cy="400110"/>
          </a:xfrm>
        </p:grpSpPr>
        <p:sp>
          <p:nvSpPr>
            <p:cNvPr id="21" name="TextBox 20"/>
            <p:cNvSpPr txBox="1"/>
            <p:nvPr/>
          </p:nvSpPr>
          <p:spPr>
            <a:xfrm>
              <a:off x="1062122" y="4404508"/>
              <a:ext cx="7214360" cy="400110"/>
            </a:xfrm>
            <a:prstGeom prst="rect">
              <a:avLst/>
            </a:prstGeom>
            <a:noFill/>
          </p:spPr>
          <p:txBody>
            <a:bodyPr wrap="square" rtlCol="0">
              <a:spAutoFit/>
            </a:bodyPr>
            <a:lstStyle/>
            <a:p>
              <a:pPr defTabSz="816649"/>
              <a:r>
                <a:rPr lang="en-US" sz="2000" dirty="0">
                  <a:solidFill>
                    <a:srgbClr val="4D4E53"/>
                  </a:solidFill>
                  <a:latin typeface="FS Elliot Pro"/>
                  <a:cs typeface="FS Elliot Pro"/>
                </a:rPr>
                <a:t>How to get started</a:t>
              </a:r>
            </a:p>
          </p:txBody>
        </p:sp>
        <p:grpSp>
          <p:nvGrpSpPr>
            <p:cNvPr id="26" name="Group 25"/>
            <p:cNvGrpSpPr/>
            <p:nvPr/>
          </p:nvGrpSpPr>
          <p:grpSpPr>
            <a:xfrm>
              <a:off x="611972" y="4424404"/>
              <a:ext cx="375310" cy="374962"/>
              <a:chOff x="856205" y="2580988"/>
              <a:chExt cx="483068" cy="482620"/>
            </a:xfrm>
          </p:grpSpPr>
          <p:sp>
            <p:nvSpPr>
              <p:cNvPr id="27" name="Oval 26"/>
              <p:cNvSpPr/>
              <p:nvPr/>
            </p:nvSpPr>
            <p:spPr>
              <a:xfrm>
                <a:off x="856205" y="2580988"/>
                <a:ext cx="483068" cy="482620"/>
              </a:xfrm>
              <a:prstGeom prst="ellipse">
                <a:avLst/>
              </a:prstGeom>
              <a:solidFill>
                <a:srgbClr val="FF92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816649"/>
                <a:endParaRPr lang="en-US" sz="1600" dirty="0">
                  <a:solidFill>
                    <a:prstClr val="white"/>
                  </a:solidFill>
                </a:endParaRPr>
              </a:p>
            </p:txBody>
          </p:sp>
          <p:pic>
            <p:nvPicPr>
              <p:cNvPr id="31" name="Picture 30" descr="grey arrow.png"/>
              <p:cNvPicPr>
                <a:picLocks noChangeAspect="1"/>
              </p:cNvPicPr>
              <p:nvPr/>
            </p:nvPicPr>
            <p:blipFill>
              <a:blip r:embed="rId3" cstate="print">
                <a:biLevel thresh="25000"/>
                <a:extLst>
                  <a:ext uri="{28A0092B-C50C-407E-A947-70E740481C1C}">
                    <a14:useLocalDpi xmlns="" xmlns:a14="http://schemas.microsoft.com/office/drawing/2010/main" val="0"/>
                  </a:ext>
                </a:extLst>
              </a:blip>
              <a:stretch>
                <a:fillRect/>
              </a:stretch>
            </p:blipFill>
            <p:spPr>
              <a:xfrm rot="16200000">
                <a:off x="1006840" y="2750059"/>
                <a:ext cx="228754" cy="141456"/>
              </a:xfrm>
              <a:prstGeom prst="rect">
                <a:avLst/>
              </a:prstGeom>
            </p:spPr>
          </p:pic>
        </p:grpSp>
      </p:grpSp>
      <p:sp>
        <p:nvSpPr>
          <p:cNvPr id="33" name="Slide Number Placeholder 4"/>
          <p:cNvSpPr>
            <a:spLocks noGrp="1"/>
          </p:cNvSpPr>
          <p:nvPr>
            <p:ph type="sldNum" sz="quarter" idx="4294967295"/>
          </p:nvPr>
        </p:nvSpPr>
        <p:spPr>
          <a:xfrm>
            <a:off x="83000" y="6388263"/>
            <a:ext cx="381000" cy="273844"/>
          </a:xfrm>
          <a:prstGeom prst="rect">
            <a:avLst/>
          </a:prstGeom>
        </p:spPr>
        <p:txBody>
          <a:bodyPr/>
          <a:lstStyle/>
          <a:p>
            <a:fld id="{61445BA3-2CB5-7C4E-ABD2-87FA1F6BEAE1}" type="slidenum">
              <a:rPr lang="en-US" smtClean="0"/>
              <a:pPr/>
              <a:t>5</a:t>
            </a:fld>
            <a:endParaRPr lang="en-US" dirty="0"/>
          </a:p>
        </p:txBody>
      </p:sp>
      <p:sp>
        <p:nvSpPr>
          <p:cNvPr id="34" name="Title 3"/>
          <p:cNvSpPr txBox="1">
            <a:spLocks/>
          </p:cNvSpPr>
          <p:nvPr/>
        </p:nvSpPr>
        <p:spPr>
          <a:xfrm>
            <a:off x="478501" y="6393023"/>
            <a:ext cx="3629566" cy="293534"/>
          </a:xfrm>
          <a:prstGeom prst="rect">
            <a:avLst/>
          </a:prstGeom>
        </p:spPr>
        <p:txBody>
          <a:bodyPr vert="horz" lIns="121920" tIns="60960" rIns="121920" bIns="60960" rtlCol="0" anchor="t">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100000"/>
              </a:lnSpc>
            </a:pPr>
            <a:r>
              <a:rPr lang="en-US" sz="1100" dirty="0">
                <a:solidFill>
                  <a:srgbClr val="4D4E53"/>
                </a:solidFill>
              </a:rPr>
              <a:t>For illustrative purposes only.</a:t>
            </a:r>
          </a:p>
        </p:txBody>
      </p:sp>
      <p:pic>
        <p:nvPicPr>
          <p:cNvPr id="35" name="Picture 34" descr="principal registered rgb.png"/>
          <p:cNvPicPr>
            <a:picLocks noChangeAspect="1"/>
          </p:cNvPicPr>
          <p:nvPr/>
        </p:nvPicPr>
        <p:blipFill rotWithShape="1">
          <a:blip r:embed="rId4" cstate="print">
            <a:extLst>
              <a:ext uri="{28A0092B-C50C-407E-A947-70E740481C1C}">
                <a14:useLocalDpi xmlns="" xmlns:a14="http://schemas.microsoft.com/office/drawing/2010/main" val="0"/>
              </a:ext>
            </a:extLst>
          </a:blip>
          <a:srcRect l="1917" r="2239"/>
          <a:stretch/>
        </p:blipFill>
        <p:spPr>
          <a:xfrm>
            <a:off x="7279748" y="6285018"/>
            <a:ext cx="1596936" cy="480692"/>
          </a:xfrm>
          <a:prstGeom prst="rect">
            <a:avLst/>
          </a:prstGeom>
        </p:spPr>
      </p:pic>
    </p:spTree>
    <p:extLst>
      <p:ext uri="{BB962C8B-B14F-4D97-AF65-F5344CB8AC3E}">
        <p14:creationId xmlns="" xmlns:p14="http://schemas.microsoft.com/office/powerpoint/2010/main" val="349721439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nvSpPr>
        <p:spPr>
          <a:xfrm>
            <a:off x="4605087" y="4026522"/>
            <a:ext cx="3237021" cy="1426031"/>
          </a:xfrm>
          <a:prstGeom prst="rect">
            <a:avLst/>
          </a:prstGeom>
        </p:spPr>
        <p:txBody>
          <a:bodyPr wrap="square">
            <a:spAutoFit/>
          </a:bodyPr>
          <a:lstStyle/>
          <a:p>
            <a:pPr marL="0" lvl="1">
              <a:lnSpc>
                <a:spcPts val="2560"/>
              </a:lnSpc>
              <a:spcAft>
                <a:spcPts val="1800"/>
              </a:spcAft>
            </a:pPr>
            <a:r>
              <a:rPr lang="en-US" dirty="0">
                <a:solidFill>
                  <a:srgbClr val="4D4E53"/>
                </a:solidFill>
                <a:latin typeface="FS Elliot Pro"/>
                <a:cs typeface="FS Elliot Pro"/>
              </a:rPr>
              <a:t>Healthcare costs, alone, for </a:t>
            </a:r>
            <a:br>
              <a:rPr lang="en-US" dirty="0">
                <a:solidFill>
                  <a:srgbClr val="4D4E53"/>
                </a:solidFill>
                <a:latin typeface="FS Elliot Pro"/>
                <a:cs typeface="FS Elliot Pro"/>
              </a:rPr>
            </a:br>
            <a:r>
              <a:rPr lang="en-US" dirty="0">
                <a:solidFill>
                  <a:srgbClr val="4D4E53"/>
                </a:solidFill>
                <a:latin typeface="FS Elliot Pro"/>
                <a:cs typeface="FS Elliot Pro"/>
              </a:rPr>
              <a:t>a healthy 65-year-old couple might reach </a:t>
            </a:r>
            <a:r>
              <a:rPr lang="en-US" b="1" dirty="0">
                <a:solidFill>
                  <a:srgbClr val="464E7E"/>
                </a:solidFill>
                <a:latin typeface="FS Elliot Pro"/>
                <a:cs typeface="FS Elliot Pro"/>
              </a:rPr>
              <a:t>$377,000 </a:t>
            </a:r>
            <a:r>
              <a:rPr lang="en-US" dirty="0">
                <a:solidFill>
                  <a:srgbClr val="4D4E53"/>
                </a:solidFill>
                <a:latin typeface="FS Elliot Pro"/>
                <a:cs typeface="FS Elliot Pro"/>
              </a:rPr>
              <a:t>(based on life expectancy)</a:t>
            </a:r>
          </a:p>
        </p:txBody>
      </p:sp>
      <p:sp>
        <p:nvSpPr>
          <p:cNvPr id="50" name="Rectangle 49"/>
          <p:cNvSpPr/>
          <p:nvPr/>
        </p:nvSpPr>
        <p:spPr>
          <a:xfrm>
            <a:off x="512583" y="4025900"/>
            <a:ext cx="3516421" cy="1068669"/>
          </a:xfrm>
          <a:prstGeom prst="rect">
            <a:avLst/>
          </a:prstGeom>
        </p:spPr>
        <p:txBody>
          <a:bodyPr wrap="square">
            <a:spAutoFit/>
          </a:bodyPr>
          <a:lstStyle/>
          <a:p>
            <a:pPr marL="0" lvl="1">
              <a:lnSpc>
                <a:spcPts val="2560"/>
              </a:lnSpc>
              <a:spcAft>
                <a:spcPts val="1800"/>
              </a:spcAft>
            </a:pPr>
            <a:r>
              <a:rPr lang="en-US" dirty="0">
                <a:solidFill>
                  <a:srgbClr val="4D4E53"/>
                </a:solidFill>
                <a:latin typeface="FS Elliot Pro"/>
                <a:cs typeface="FS Elliot Pro"/>
              </a:rPr>
              <a:t>Retirement savings, on average, amounts to about </a:t>
            </a:r>
            <a:r>
              <a:rPr lang="en-US" b="1" dirty="0">
                <a:solidFill>
                  <a:srgbClr val="464E7E"/>
                </a:solidFill>
                <a:latin typeface="FS Elliot Pro"/>
                <a:cs typeface="FS Elliot Pro"/>
              </a:rPr>
              <a:t>$148,000 </a:t>
            </a:r>
            <a:r>
              <a:rPr lang="en-US" dirty="0">
                <a:solidFill>
                  <a:srgbClr val="4D4E53"/>
                </a:solidFill>
                <a:latin typeface="FS Elliot Pro"/>
                <a:cs typeface="FS Elliot Pro"/>
              </a:rPr>
              <a:t>for adults aged 55-64 years old</a:t>
            </a:r>
          </a:p>
        </p:txBody>
      </p:sp>
      <p:sp>
        <p:nvSpPr>
          <p:cNvPr id="23" name="Title 3"/>
          <p:cNvSpPr txBox="1">
            <a:spLocks/>
          </p:cNvSpPr>
          <p:nvPr/>
        </p:nvSpPr>
        <p:spPr>
          <a:xfrm>
            <a:off x="501040" y="657943"/>
            <a:ext cx="7348661" cy="1374066"/>
          </a:xfrm>
          <a:prstGeom prst="rect">
            <a:avLst/>
          </a:prstGeom>
        </p:spPr>
        <p:txBody>
          <a:bodyPr vert="horz" lIns="91440" tIns="45720" rIns="91440" bIns="45720" rtlCol="0" anchor="t">
            <a:noAutofit/>
          </a:bodyPr>
          <a:lstStyle>
            <a:lvl1pPr algn="l" defTabSz="914400" rtl="0" eaLnBrk="1" latinLnBrk="0" hangingPunct="1">
              <a:lnSpc>
                <a:spcPct val="80000"/>
              </a:lnSpc>
              <a:spcBef>
                <a:spcPct val="0"/>
              </a:spcBef>
              <a:buNone/>
              <a:defRPr sz="3600" b="0" i="0" kern="1200">
                <a:solidFill>
                  <a:schemeClr val="bg2"/>
                </a:solidFill>
                <a:latin typeface="FS Elliot Pro"/>
                <a:ea typeface="+mj-ea"/>
                <a:cs typeface="FS Elliot Pro"/>
              </a:defRPr>
            </a:lvl1pPr>
          </a:lstStyle>
          <a:p>
            <a:pPr>
              <a:lnSpc>
                <a:spcPct val="90000"/>
              </a:lnSpc>
            </a:pPr>
            <a:r>
              <a:rPr lang="en-US" sz="4800" spc="-50" dirty="0">
                <a:solidFill>
                  <a:srgbClr val="0091DA"/>
                </a:solidFill>
                <a:latin typeface="FS Elliot Pro Light"/>
                <a:cs typeface="FS Elliot Pro Light"/>
              </a:rPr>
              <a:t>The challenge</a:t>
            </a:r>
            <a:r>
              <a:rPr lang="is-IS" sz="4800" spc="-50" dirty="0">
                <a:solidFill>
                  <a:srgbClr val="0091DA"/>
                </a:solidFill>
                <a:latin typeface="FS Elliot Pro Light"/>
                <a:cs typeface="FS Elliot Pro Light"/>
              </a:rPr>
              <a:t>…</a:t>
            </a:r>
            <a:endParaRPr lang="en-US" sz="4800" spc="-50" dirty="0">
              <a:solidFill>
                <a:srgbClr val="0091DA"/>
              </a:solidFill>
              <a:latin typeface="FS Elliot Pro Light"/>
              <a:cs typeface="FS Elliot Pro Light"/>
            </a:endParaRPr>
          </a:p>
        </p:txBody>
      </p:sp>
      <p:sp>
        <p:nvSpPr>
          <p:cNvPr id="22" name="TextBox 21"/>
          <p:cNvSpPr txBox="1"/>
          <p:nvPr/>
        </p:nvSpPr>
        <p:spPr>
          <a:xfrm>
            <a:off x="511535" y="5739553"/>
            <a:ext cx="6390929" cy="276999"/>
          </a:xfrm>
          <a:prstGeom prst="rect">
            <a:avLst/>
          </a:prstGeom>
          <a:noFill/>
        </p:spPr>
        <p:txBody>
          <a:bodyPr wrap="square" rtlCol="0">
            <a:spAutoFit/>
          </a:bodyPr>
          <a:lstStyle/>
          <a:p>
            <a:r>
              <a:rPr lang="en-US" sz="1200" u="sng" dirty="0">
                <a:latin typeface="FS Elliot Pro"/>
                <a:cs typeface="FS Elliot Pro"/>
                <a:hlinkClick r:id="rId3"/>
              </a:rPr>
              <a:t>2016 Retirement Health Care Costs Data Report</a:t>
            </a:r>
            <a:r>
              <a:rPr lang="en-US" sz="1200" dirty="0">
                <a:latin typeface="FS Elliot Pro"/>
                <a:cs typeface="FS Elliot Pro"/>
              </a:rPr>
              <a:t>, </a:t>
            </a:r>
            <a:r>
              <a:rPr lang="en-US" sz="1200" dirty="0" err="1">
                <a:latin typeface="FS Elliot Pro"/>
                <a:cs typeface="FS Elliot Pro"/>
              </a:rPr>
              <a:t>HealthView</a:t>
            </a:r>
            <a:r>
              <a:rPr lang="en-US" sz="1200" dirty="0">
                <a:latin typeface="FS Elliot Pro"/>
                <a:cs typeface="FS Elliot Pro"/>
              </a:rPr>
              <a:t> Services</a:t>
            </a:r>
          </a:p>
        </p:txBody>
      </p:sp>
      <p:sp>
        <p:nvSpPr>
          <p:cNvPr id="14" name="Slide Number Placeholder 4"/>
          <p:cNvSpPr>
            <a:spLocks noGrp="1"/>
          </p:cNvSpPr>
          <p:nvPr>
            <p:ph type="sldNum" sz="quarter" idx="4294967295"/>
          </p:nvPr>
        </p:nvSpPr>
        <p:spPr>
          <a:xfrm>
            <a:off x="83000" y="6388263"/>
            <a:ext cx="381000" cy="273844"/>
          </a:xfrm>
          <a:prstGeom prst="rect">
            <a:avLst/>
          </a:prstGeom>
        </p:spPr>
        <p:txBody>
          <a:bodyPr/>
          <a:lstStyle/>
          <a:p>
            <a:fld id="{61445BA3-2CB5-7C4E-ABD2-87FA1F6BEAE1}" type="slidenum">
              <a:rPr lang="en-US" smtClean="0"/>
              <a:pPr/>
              <a:t>6</a:t>
            </a:fld>
            <a:endParaRPr lang="en-US" dirty="0"/>
          </a:p>
        </p:txBody>
      </p:sp>
      <p:sp>
        <p:nvSpPr>
          <p:cNvPr id="15" name="Title 3"/>
          <p:cNvSpPr txBox="1">
            <a:spLocks/>
          </p:cNvSpPr>
          <p:nvPr/>
        </p:nvSpPr>
        <p:spPr>
          <a:xfrm>
            <a:off x="478501" y="6393023"/>
            <a:ext cx="3629566" cy="293534"/>
          </a:xfrm>
          <a:prstGeom prst="rect">
            <a:avLst/>
          </a:prstGeom>
        </p:spPr>
        <p:txBody>
          <a:bodyPr vert="horz" lIns="121920" tIns="60960" rIns="121920" bIns="60960" rtlCol="0" anchor="t">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100000"/>
              </a:lnSpc>
            </a:pPr>
            <a:r>
              <a:rPr lang="en-US" sz="1100" dirty="0">
                <a:solidFill>
                  <a:srgbClr val="4D4E53"/>
                </a:solidFill>
              </a:rPr>
              <a:t>For illustrative purposes only.</a:t>
            </a:r>
          </a:p>
        </p:txBody>
      </p:sp>
      <p:pic>
        <p:nvPicPr>
          <p:cNvPr id="16" name="Picture 15" descr="principal registered rgb.png"/>
          <p:cNvPicPr>
            <a:picLocks noChangeAspect="1"/>
          </p:cNvPicPr>
          <p:nvPr/>
        </p:nvPicPr>
        <p:blipFill rotWithShape="1">
          <a:blip r:embed="rId4" cstate="print">
            <a:extLst>
              <a:ext uri="{28A0092B-C50C-407E-A947-70E740481C1C}">
                <a14:useLocalDpi xmlns="" xmlns:a14="http://schemas.microsoft.com/office/drawing/2010/main" val="0"/>
              </a:ext>
            </a:extLst>
          </a:blip>
          <a:srcRect l="1917" r="2239"/>
          <a:stretch/>
        </p:blipFill>
        <p:spPr>
          <a:xfrm>
            <a:off x="7279748" y="6285018"/>
            <a:ext cx="1596936" cy="480692"/>
          </a:xfrm>
          <a:prstGeom prst="rect">
            <a:avLst/>
          </a:prstGeom>
        </p:spPr>
      </p:pic>
      <p:sp>
        <p:nvSpPr>
          <p:cNvPr id="3" name="Rectangle 2"/>
          <p:cNvSpPr/>
          <p:nvPr/>
        </p:nvSpPr>
        <p:spPr>
          <a:xfrm>
            <a:off x="1608137" y="3179110"/>
            <a:ext cx="1215241" cy="765002"/>
          </a:xfrm>
          <a:prstGeom prst="rect">
            <a:avLst/>
          </a:prstGeom>
          <a:solidFill>
            <a:srgbClr val="0091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5491427" y="2006600"/>
            <a:ext cx="1215726" cy="1948688"/>
          </a:xfrm>
          <a:prstGeom prst="rect">
            <a:avLst/>
          </a:prstGeom>
          <a:solidFill>
            <a:srgbClr val="0091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1628704" y="2743200"/>
            <a:ext cx="1176552" cy="369332"/>
          </a:xfrm>
          <a:prstGeom prst="rect">
            <a:avLst/>
          </a:prstGeom>
          <a:noFill/>
        </p:spPr>
        <p:txBody>
          <a:bodyPr wrap="none" rtlCol="0">
            <a:spAutoFit/>
          </a:bodyPr>
          <a:lstStyle/>
          <a:p>
            <a:pPr algn="ctr"/>
            <a:r>
              <a:rPr lang="en-US" b="1" dirty="0">
                <a:solidFill>
                  <a:srgbClr val="464E7E"/>
                </a:solidFill>
                <a:latin typeface="FS Elliot Pro"/>
                <a:cs typeface="FS Elliot Pro"/>
              </a:rPr>
              <a:t>$148,000 </a:t>
            </a:r>
            <a:endParaRPr lang="en-US" dirty="0"/>
          </a:p>
        </p:txBody>
      </p:sp>
      <p:sp>
        <p:nvSpPr>
          <p:cNvPr id="5" name="Rectangle 4"/>
          <p:cNvSpPr/>
          <p:nvPr/>
        </p:nvSpPr>
        <p:spPr>
          <a:xfrm>
            <a:off x="5552032" y="1567934"/>
            <a:ext cx="1176552" cy="369332"/>
          </a:xfrm>
          <a:prstGeom prst="rect">
            <a:avLst/>
          </a:prstGeom>
        </p:spPr>
        <p:txBody>
          <a:bodyPr wrap="none">
            <a:spAutoFit/>
          </a:bodyPr>
          <a:lstStyle/>
          <a:p>
            <a:r>
              <a:rPr lang="en-US" b="1" dirty="0">
                <a:solidFill>
                  <a:srgbClr val="464E7E"/>
                </a:solidFill>
                <a:latin typeface="FS Elliot Pro"/>
                <a:cs typeface="FS Elliot Pro"/>
              </a:rPr>
              <a:t>$377,000</a:t>
            </a:r>
            <a:endParaRPr lang="en-US" dirty="0"/>
          </a:p>
        </p:txBody>
      </p:sp>
      <p:cxnSp>
        <p:nvCxnSpPr>
          <p:cNvPr id="18" name="Straight Connector 17"/>
          <p:cNvCxnSpPr/>
          <p:nvPr/>
        </p:nvCxnSpPr>
        <p:spPr>
          <a:xfrm>
            <a:off x="603250" y="3950559"/>
            <a:ext cx="7373479" cy="0"/>
          </a:xfrm>
          <a:prstGeom prst="line">
            <a:avLst/>
          </a:prstGeom>
          <a:ln w="22225" cap="rnd">
            <a:solidFill>
              <a:srgbClr val="8C8D8E"/>
            </a:solidFill>
            <a:prstDash val="soli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21037065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 grpId="0" animBg="1"/>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4153188" y="2551960"/>
            <a:ext cx="4331503" cy="1981055"/>
          </a:xfrm>
          <a:prstGeom prst="rect">
            <a:avLst/>
          </a:prstGeom>
        </p:spPr>
        <p:txBody>
          <a:bodyPr wrap="square" anchor="ctr">
            <a:spAutoFit/>
          </a:bodyPr>
          <a:lstStyle/>
          <a:p>
            <a:pPr marL="0" lvl="1">
              <a:lnSpc>
                <a:spcPct val="110000"/>
              </a:lnSpc>
              <a:spcAft>
                <a:spcPts val="1800"/>
              </a:spcAft>
            </a:pPr>
            <a:r>
              <a:rPr lang="en-US" sz="2800" dirty="0">
                <a:solidFill>
                  <a:srgbClr val="4D4E53"/>
                </a:solidFill>
                <a:latin typeface="FS Elliot Pro"/>
                <a:cs typeface="FS Elliot Pro"/>
              </a:rPr>
              <a:t>of employees say they’ll need to retire later in </a:t>
            </a:r>
            <a:br>
              <a:rPr lang="en-US" sz="2800" dirty="0">
                <a:solidFill>
                  <a:srgbClr val="4D4E53"/>
                </a:solidFill>
                <a:latin typeface="FS Elliot Pro"/>
                <a:cs typeface="FS Elliot Pro"/>
              </a:rPr>
            </a:br>
            <a:r>
              <a:rPr lang="en-US" sz="2800" dirty="0">
                <a:solidFill>
                  <a:srgbClr val="4D4E53"/>
                </a:solidFill>
                <a:latin typeface="FS Elliot Pro"/>
                <a:cs typeface="FS Elliot Pro"/>
              </a:rPr>
              <a:t>life due to their current retirement savings </a:t>
            </a:r>
          </a:p>
        </p:txBody>
      </p:sp>
      <p:sp>
        <p:nvSpPr>
          <p:cNvPr id="23" name="Title 3"/>
          <p:cNvSpPr txBox="1">
            <a:spLocks/>
          </p:cNvSpPr>
          <p:nvPr/>
        </p:nvSpPr>
        <p:spPr>
          <a:xfrm>
            <a:off x="515307" y="657943"/>
            <a:ext cx="7348661" cy="1374066"/>
          </a:xfrm>
          <a:prstGeom prst="rect">
            <a:avLst/>
          </a:prstGeom>
        </p:spPr>
        <p:txBody>
          <a:bodyPr vert="horz" lIns="91440" tIns="45720" rIns="91440" bIns="45720" rtlCol="0" anchor="t">
            <a:noAutofit/>
          </a:bodyPr>
          <a:lstStyle>
            <a:lvl1pPr algn="l" defTabSz="914400" rtl="0" eaLnBrk="1" latinLnBrk="0" hangingPunct="1">
              <a:lnSpc>
                <a:spcPct val="80000"/>
              </a:lnSpc>
              <a:spcBef>
                <a:spcPct val="0"/>
              </a:spcBef>
              <a:buNone/>
              <a:defRPr sz="3600" b="0" i="0" kern="1200">
                <a:solidFill>
                  <a:schemeClr val="bg2"/>
                </a:solidFill>
                <a:latin typeface="FS Elliot Pro"/>
                <a:ea typeface="+mj-ea"/>
                <a:cs typeface="FS Elliot Pro"/>
              </a:defRPr>
            </a:lvl1pPr>
          </a:lstStyle>
          <a:p>
            <a:pPr>
              <a:lnSpc>
                <a:spcPct val="90000"/>
              </a:lnSpc>
            </a:pPr>
            <a:r>
              <a:rPr lang="en-US" sz="4800" spc="-50" dirty="0">
                <a:solidFill>
                  <a:srgbClr val="0091DA"/>
                </a:solidFill>
                <a:latin typeface="FS Elliot Pro Light"/>
                <a:cs typeface="FS Elliot Pro Light"/>
              </a:rPr>
              <a:t>The result</a:t>
            </a:r>
            <a:r>
              <a:rPr lang="is-IS" sz="4800" spc="-50" dirty="0">
                <a:solidFill>
                  <a:srgbClr val="0091DA"/>
                </a:solidFill>
                <a:latin typeface="FS Elliot Pro Light"/>
                <a:cs typeface="FS Elliot Pro Light"/>
              </a:rPr>
              <a:t>…</a:t>
            </a:r>
            <a:endParaRPr lang="en-US" sz="4800" spc="-50" dirty="0">
              <a:solidFill>
                <a:srgbClr val="0091DA"/>
              </a:solidFill>
              <a:latin typeface="FS Elliot Pro Light"/>
              <a:cs typeface="FS Elliot Pro Light"/>
            </a:endParaRPr>
          </a:p>
        </p:txBody>
      </p:sp>
      <p:sp>
        <p:nvSpPr>
          <p:cNvPr id="3" name="TextBox 2"/>
          <p:cNvSpPr txBox="1"/>
          <p:nvPr/>
        </p:nvSpPr>
        <p:spPr>
          <a:xfrm>
            <a:off x="524768" y="5709854"/>
            <a:ext cx="6007100" cy="276999"/>
          </a:xfrm>
          <a:prstGeom prst="rect">
            <a:avLst/>
          </a:prstGeom>
          <a:noFill/>
        </p:spPr>
        <p:txBody>
          <a:bodyPr wrap="square" rtlCol="0">
            <a:spAutoFit/>
          </a:bodyPr>
          <a:lstStyle/>
          <a:p>
            <a:r>
              <a:rPr lang="en-US" sz="1200" dirty="0">
                <a:solidFill>
                  <a:srgbClr val="4D4E53"/>
                </a:solidFill>
                <a:latin typeface="FS Elliot Pro"/>
                <a:cs typeface="FS Elliot Pro"/>
              </a:rPr>
              <a:t>Employee Benefit Research Institute (EBRI), March 21, 2017.</a:t>
            </a:r>
          </a:p>
        </p:txBody>
      </p:sp>
      <p:sp>
        <p:nvSpPr>
          <p:cNvPr id="11" name="Slide Number Placeholder 4"/>
          <p:cNvSpPr>
            <a:spLocks noGrp="1"/>
          </p:cNvSpPr>
          <p:nvPr>
            <p:ph type="sldNum" sz="quarter" idx="4294967295"/>
          </p:nvPr>
        </p:nvSpPr>
        <p:spPr>
          <a:xfrm>
            <a:off x="83000" y="6388263"/>
            <a:ext cx="381000" cy="273844"/>
          </a:xfrm>
          <a:prstGeom prst="rect">
            <a:avLst/>
          </a:prstGeom>
        </p:spPr>
        <p:txBody>
          <a:bodyPr/>
          <a:lstStyle/>
          <a:p>
            <a:fld id="{61445BA3-2CB5-7C4E-ABD2-87FA1F6BEAE1}" type="slidenum">
              <a:rPr lang="en-US" smtClean="0"/>
              <a:pPr/>
              <a:t>7</a:t>
            </a:fld>
            <a:endParaRPr lang="en-US" dirty="0"/>
          </a:p>
        </p:txBody>
      </p:sp>
      <p:sp>
        <p:nvSpPr>
          <p:cNvPr id="12" name="Title 3"/>
          <p:cNvSpPr txBox="1">
            <a:spLocks/>
          </p:cNvSpPr>
          <p:nvPr/>
        </p:nvSpPr>
        <p:spPr>
          <a:xfrm>
            <a:off x="478501" y="6393023"/>
            <a:ext cx="3629566" cy="293534"/>
          </a:xfrm>
          <a:prstGeom prst="rect">
            <a:avLst/>
          </a:prstGeom>
        </p:spPr>
        <p:txBody>
          <a:bodyPr vert="horz" lIns="121920" tIns="60960" rIns="121920" bIns="60960" rtlCol="0" anchor="t">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100000"/>
              </a:lnSpc>
            </a:pPr>
            <a:r>
              <a:rPr lang="en-US" sz="1100" dirty="0">
                <a:solidFill>
                  <a:srgbClr val="4D4E53"/>
                </a:solidFill>
              </a:rPr>
              <a:t>For illustrative purposes only.</a:t>
            </a:r>
          </a:p>
        </p:txBody>
      </p:sp>
      <p:pic>
        <p:nvPicPr>
          <p:cNvPr id="14" name="Picture 13" descr="principal registered rgb.png"/>
          <p:cNvPicPr>
            <a:picLocks noChangeAspect="1"/>
          </p:cNvPicPr>
          <p:nvPr/>
        </p:nvPicPr>
        <p:blipFill rotWithShape="1">
          <a:blip r:embed="rId3" cstate="print">
            <a:extLst>
              <a:ext uri="{28A0092B-C50C-407E-A947-70E740481C1C}">
                <a14:useLocalDpi xmlns="" xmlns:a14="http://schemas.microsoft.com/office/drawing/2010/main" val="0"/>
              </a:ext>
            </a:extLst>
          </a:blip>
          <a:srcRect l="1917" r="2239"/>
          <a:stretch/>
        </p:blipFill>
        <p:spPr>
          <a:xfrm>
            <a:off x="7279748" y="6285018"/>
            <a:ext cx="1596936" cy="480692"/>
          </a:xfrm>
          <a:prstGeom prst="rect">
            <a:avLst/>
          </a:prstGeom>
        </p:spPr>
      </p:pic>
      <p:grpSp>
        <p:nvGrpSpPr>
          <p:cNvPr id="2" name="Group 1"/>
          <p:cNvGrpSpPr/>
          <p:nvPr/>
        </p:nvGrpSpPr>
        <p:grpSpPr>
          <a:xfrm>
            <a:off x="603249" y="1900285"/>
            <a:ext cx="3300131" cy="3300238"/>
            <a:chOff x="603249" y="1900285"/>
            <a:chExt cx="3300131" cy="3300238"/>
          </a:xfrm>
        </p:grpSpPr>
        <p:sp>
          <p:nvSpPr>
            <p:cNvPr id="17" name="Oval 16"/>
            <p:cNvSpPr/>
            <p:nvPr/>
          </p:nvSpPr>
          <p:spPr bwMode="auto">
            <a:xfrm>
              <a:off x="603249" y="1900392"/>
              <a:ext cx="3300131" cy="3300131"/>
            </a:xfrm>
            <a:prstGeom prst="ellipse">
              <a:avLst/>
            </a:prstGeom>
            <a:solidFill>
              <a:srgbClr val="8C8D8E">
                <a:alpha val="26000"/>
              </a:srgbClr>
            </a:solidFill>
            <a:ln w="12700" cap="rnd"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a:ln>
                  <a:noFill/>
                </a:ln>
                <a:solidFill>
                  <a:srgbClr val="003A6D"/>
                </a:solidFill>
                <a:effectLst>
                  <a:outerShdw blurRad="38100" dist="38100" dir="2700000" algn="tl">
                    <a:srgbClr val="000000">
                      <a:alpha val="43137"/>
                    </a:srgbClr>
                  </a:outerShdw>
                </a:effectLst>
                <a:latin typeface="Arial" charset="0"/>
                <a:cs typeface="Times New Roman" pitchFamily="18" charset="0"/>
              </a:endParaRPr>
            </a:p>
          </p:txBody>
        </p:sp>
        <p:sp>
          <p:nvSpPr>
            <p:cNvPr id="18" name="Pie 17"/>
            <p:cNvSpPr>
              <a:spLocks noChangeAspect="1"/>
            </p:cNvSpPr>
            <p:nvPr/>
          </p:nvSpPr>
          <p:spPr bwMode="auto">
            <a:xfrm rot="10800000">
              <a:off x="604350" y="1900285"/>
              <a:ext cx="3294549" cy="3287448"/>
            </a:xfrm>
            <a:prstGeom prst="pie">
              <a:avLst>
                <a:gd name="adj1" fmla="val 5413462"/>
                <a:gd name="adj2" fmla="val 18486559"/>
              </a:avLst>
            </a:prstGeom>
            <a:solidFill>
              <a:srgbClr val="0091D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4D4E53"/>
                </a:solidFill>
              </a:endParaRPr>
            </a:p>
          </p:txBody>
        </p:sp>
      </p:grpSp>
      <p:sp>
        <p:nvSpPr>
          <p:cNvPr id="20" name="Oval 19"/>
          <p:cNvSpPr>
            <a:spLocks noChangeAspect="1"/>
          </p:cNvSpPr>
          <p:nvPr/>
        </p:nvSpPr>
        <p:spPr bwMode="auto">
          <a:xfrm>
            <a:off x="956308" y="2251157"/>
            <a:ext cx="2594877" cy="2594874"/>
          </a:xfrm>
          <a:prstGeom prst="ellipse">
            <a:avLst/>
          </a:prstGeom>
          <a:solidFill>
            <a:schemeClr val="bg1"/>
          </a:solidFill>
          <a:ln w="12700" cap="rnd"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a:ln>
                <a:noFill/>
              </a:ln>
              <a:solidFill>
                <a:schemeClr val="bg1"/>
              </a:solidFill>
              <a:effectLst>
                <a:outerShdw blurRad="38100" dist="38100" dir="2700000" algn="tl">
                  <a:srgbClr val="000000">
                    <a:alpha val="43137"/>
                  </a:srgbClr>
                </a:outerShdw>
              </a:effectLst>
              <a:latin typeface="Arial" charset="0"/>
              <a:cs typeface="Times New Roman" pitchFamily="18" charset="0"/>
            </a:endParaRPr>
          </a:p>
        </p:txBody>
      </p:sp>
      <p:sp>
        <p:nvSpPr>
          <p:cNvPr id="21" name="Rectangle 20"/>
          <p:cNvSpPr/>
          <p:nvPr/>
        </p:nvSpPr>
        <p:spPr>
          <a:xfrm>
            <a:off x="1310648" y="2822407"/>
            <a:ext cx="1878051" cy="1437317"/>
          </a:xfrm>
          <a:prstGeom prst="rect">
            <a:avLst/>
          </a:prstGeom>
        </p:spPr>
        <p:txBody>
          <a:bodyPr wrap="square" anchor="ctr">
            <a:spAutoFit/>
          </a:bodyPr>
          <a:lstStyle/>
          <a:p>
            <a:pPr algn="ctr">
              <a:lnSpc>
                <a:spcPct val="90000"/>
              </a:lnSpc>
            </a:pPr>
            <a:r>
              <a:rPr lang="en-US" altLang="zh-CN" sz="3600" dirty="0">
                <a:solidFill>
                  <a:srgbClr val="4D4E53"/>
                </a:solidFill>
                <a:latin typeface="FS Elliot Pro"/>
                <a:ea typeface="宋体" charset="-122"/>
                <a:cs typeface="FS Elliot Pro"/>
              </a:rPr>
              <a:t>Nearly</a:t>
            </a:r>
            <a:endParaRPr lang="en-US" altLang="zh-CN" sz="3600" b="1" dirty="0">
              <a:solidFill>
                <a:srgbClr val="4D4E53"/>
              </a:solidFill>
              <a:latin typeface="FS Elliot Pro"/>
              <a:ea typeface="宋体" charset="-122"/>
              <a:cs typeface="FS Elliot Pro"/>
            </a:endParaRPr>
          </a:p>
          <a:p>
            <a:pPr algn="ctr">
              <a:lnSpc>
                <a:spcPct val="90000"/>
              </a:lnSpc>
            </a:pPr>
            <a:r>
              <a:rPr lang="en-US" altLang="zh-CN" sz="6000" dirty="0">
                <a:solidFill>
                  <a:srgbClr val="0091DA"/>
                </a:solidFill>
                <a:latin typeface="FS Elliot Pro"/>
                <a:ea typeface="宋体" charset="-122"/>
                <a:cs typeface="FS Elliot Pro"/>
              </a:rPr>
              <a:t>60% </a:t>
            </a:r>
            <a:endParaRPr lang="en-US" sz="6000" dirty="0">
              <a:solidFill>
                <a:srgbClr val="0091DA"/>
              </a:solidFill>
              <a:latin typeface="FS Elliot Pro"/>
              <a:cs typeface="FS Elliot Pro"/>
            </a:endParaRPr>
          </a:p>
        </p:txBody>
      </p:sp>
    </p:spTree>
    <p:extLst>
      <p:ext uri="{BB962C8B-B14F-4D97-AF65-F5344CB8AC3E}">
        <p14:creationId xmlns="" xmlns:p14="http://schemas.microsoft.com/office/powerpoint/2010/main" val="277148005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635000" y="2032000"/>
            <a:ext cx="2413000" cy="2413000"/>
          </a:xfrm>
          <a:prstGeom prst="ellipse">
            <a:avLst/>
          </a:prstGeom>
          <a:solidFill>
            <a:srgbClr val="0091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val 12"/>
          <p:cNvSpPr/>
          <p:nvPr/>
        </p:nvSpPr>
        <p:spPr>
          <a:xfrm>
            <a:off x="3365500" y="2032000"/>
            <a:ext cx="2413000" cy="2413000"/>
          </a:xfrm>
          <a:prstGeom prst="ellipse">
            <a:avLst/>
          </a:prstGeom>
          <a:solidFill>
            <a:srgbClr val="03C3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Oval 14"/>
          <p:cNvSpPr/>
          <p:nvPr/>
        </p:nvSpPr>
        <p:spPr>
          <a:xfrm>
            <a:off x="6108700" y="2032000"/>
            <a:ext cx="2413000" cy="2413000"/>
          </a:xfrm>
          <a:prstGeom prst="ellipse">
            <a:avLst/>
          </a:prstGeom>
          <a:solidFill>
            <a:srgbClr val="464E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Title 3"/>
          <p:cNvSpPr txBox="1">
            <a:spLocks/>
          </p:cNvSpPr>
          <p:nvPr/>
        </p:nvSpPr>
        <p:spPr>
          <a:xfrm>
            <a:off x="501039" y="650809"/>
            <a:ext cx="7348661" cy="1374066"/>
          </a:xfrm>
          <a:prstGeom prst="rect">
            <a:avLst/>
          </a:prstGeom>
        </p:spPr>
        <p:txBody>
          <a:bodyPr vert="horz" lIns="91440" tIns="45720" rIns="91440" bIns="45720" rtlCol="0" anchor="t">
            <a:noAutofit/>
          </a:bodyPr>
          <a:lstStyle>
            <a:lvl1pPr algn="l" defTabSz="914400" rtl="0" eaLnBrk="1" latinLnBrk="0" hangingPunct="1">
              <a:lnSpc>
                <a:spcPct val="80000"/>
              </a:lnSpc>
              <a:spcBef>
                <a:spcPct val="0"/>
              </a:spcBef>
              <a:buNone/>
              <a:defRPr sz="3600" b="0" i="0" kern="1200">
                <a:solidFill>
                  <a:schemeClr val="bg2"/>
                </a:solidFill>
                <a:latin typeface="FS Elliot Pro"/>
                <a:ea typeface="+mj-ea"/>
                <a:cs typeface="FS Elliot Pro"/>
              </a:defRPr>
            </a:lvl1pPr>
          </a:lstStyle>
          <a:p>
            <a:pPr>
              <a:lnSpc>
                <a:spcPct val="90000"/>
              </a:lnSpc>
            </a:pPr>
            <a:r>
              <a:rPr lang="en-US" sz="4800" spc="-50" dirty="0">
                <a:solidFill>
                  <a:srgbClr val="0091DA"/>
                </a:solidFill>
                <a:latin typeface="FS Elliot Pro Light"/>
                <a:cs typeface="FS Elliot Pro Light"/>
              </a:rPr>
              <a:t>The potential impact</a:t>
            </a:r>
            <a:r>
              <a:rPr lang="is-IS" sz="4800" spc="-50" dirty="0">
                <a:solidFill>
                  <a:srgbClr val="0091DA"/>
                </a:solidFill>
                <a:latin typeface="FS Elliot Pro Light"/>
                <a:cs typeface="FS Elliot Pro Light"/>
              </a:rPr>
              <a:t>…</a:t>
            </a:r>
            <a:endParaRPr lang="en-US" sz="4800" spc="-50" dirty="0">
              <a:solidFill>
                <a:srgbClr val="0091DA"/>
              </a:solidFill>
              <a:latin typeface="FS Elliot Pro Light"/>
              <a:cs typeface="FS Elliot Pro Light"/>
            </a:endParaRPr>
          </a:p>
        </p:txBody>
      </p:sp>
      <p:sp>
        <p:nvSpPr>
          <p:cNvPr id="2" name="TextBox 1"/>
          <p:cNvSpPr txBox="1"/>
          <p:nvPr/>
        </p:nvSpPr>
        <p:spPr>
          <a:xfrm>
            <a:off x="524765" y="4963230"/>
            <a:ext cx="5520435" cy="1015663"/>
          </a:xfrm>
          <a:prstGeom prst="rect">
            <a:avLst/>
          </a:prstGeom>
          <a:noFill/>
        </p:spPr>
        <p:txBody>
          <a:bodyPr wrap="square" rtlCol="0">
            <a:spAutoFit/>
          </a:bodyPr>
          <a:lstStyle/>
          <a:p>
            <a:pPr marL="63500" indent="-63500"/>
            <a:r>
              <a:rPr lang="en-US" sz="1200" baseline="30000" dirty="0">
                <a:solidFill>
                  <a:srgbClr val="4D4E53"/>
                </a:solidFill>
                <a:latin typeface="FS Elliot Pro"/>
                <a:cs typeface="FS Elliot Pro"/>
              </a:rPr>
              <a:t>1</a:t>
            </a:r>
            <a:r>
              <a:rPr lang="en-US" sz="1200" u="sng" dirty="0">
                <a:solidFill>
                  <a:srgbClr val="4D4E53"/>
                </a:solidFill>
                <a:latin typeface="FS Elliot Pro"/>
                <a:cs typeface="FS Elliot Pro"/>
                <a:hlinkClick r:id="rId3"/>
              </a:rPr>
              <a:t> “Older Workers Unable to Retire Cost Employers $50,000 a Year,”</a:t>
            </a:r>
            <a:r>
              <a:rPr lang="en-US" sz="1200" dirty="0">
                <a:solidFill>
                  <a:srgbClr val="4D4E53"/>
                </a:solidFill>
                <a:latin typeface="FS Elliot Pro"/>
                <a:cs typeface="FS Elliot Pro"/>
              </a:rPr>
              <a:t> PLANSPONSOR, April 11, 2017</a:t>
            </a:r>
          </a:p>
          <a:p>
            <a:pPr marL="63500" indent="-63500"/>
            <a:r>
              <a:rPr lang="en-US" sz="1200" dirty="0">
                <a:solidFill>
                  <a:srgbClr val="4D4E53"/>
                </a:solidFill>
                <a:latin typeface="FS Elliot Pro"/>
                <a:cs typeface="FS Elliot Pro"/>
              </a:rPr>
              <a:t> </a:t>
            </a:r>
            <a:r>
              <a:rPr lang="en-US" sz="1200" u="sng" dirty="0">
                <a:solidFill>
                  <a:srgbClr val="4D4E53"/>
                </a:solidFill>
                <a:latin typeface="FS Elliot Pro"/>
                <a:cs typeface="FS Elliot Pro"/>
                <a:hlinkClick r:id="rId4"/>
              </a:rPr>
              <a:t>“Aging Consumers without Subsidies Hit Hardest by 2017 Obamacare Premium &amp; Deductible Spikes,”</a:t>
            </a:r>
            <a:r>
              <a:rPr lang="en-US" sz="1200" dirty="0">
                <a:solidFill>
                  <a:srgbClr val="4D4E53"/>
                </a:solidFill>
                <a:latin typeface="FS Elliot Pro"/>
                <a:cs typeface="FS Elliot Pro"/>
              </a:rPr>
              <a:t> </a:t>
            </a:r>
            <a:r>
              <a:rPr lang="en-US" sz="1200" dirty="0" err="1">
                <a:solidFill>
                  <a:srgbClr val="4D4E53"/>
                </a:solidFill>
                <a:latin typeface="FS Elliot Pro"/>
                <a:cs typeface="FS Elliot Pro"/>
              </a:rPr>
              <a:t>HealthPocket</a:t>
            </a:r>
            <a:r>
              <a:rPr lang="en-US" sz="1200" dirty="0">
                <a:solidFill>
                  <a:srgbClr val="4D4E53"/>
                </a:solidFill>
                <a:latin typeface="FS Elliot Pro"/>
                <a:cs typeface="FS Elliot Pro"/>
              </a:rPr>
              <a:t> </a:t>
            </a:r>
            <a:r>
              <a:rPr lang="en-US" sz="1200" dirty="0" err="1">
                <a:solidFill>
                  <a:srgbClr val="4D4E53"/>
                </a:solidFill>
                <a:latin typeface="FS Elliot Pro"/>
                <a:cs typeface="FS Elliot Pro"/>
              </a:rPr>
              <a:t>InfoStat</a:t>
            </a:r>
            <a:r>
              <a:rPr lang="en-US" sz="1200" dirty="0">
                <a:solidFill>
                  <a:srgbClr val="4D4E53"/>
                </a:solidFill>
                <a:latin typeface="FS Elliot Pro"/>
                <a:cs typeface="FS Elliot Pro"/>
              </a:rPr>
              <a:t>, Oct. 26, 2016</a:t>
            </a:r>
          </a:p>
        </p:txBody>
      </p:sp>
      <p:sp>
        <p:nvSpPr>
          <p:cNvPr id="11" name="Slide Number Placeholder 4"/>
          <p:cNvSpPr>
            <a:spLocks noGrp="1"/>
          </p:cNvSpPr>
          <p:nvPr>
            <p:ph type="sldNum" sz="quarter" idx="4294967295"/>
          </p:nvPr>
        </p:nvSpPr>
        <p:spPr>
          <a:xfrm>
            <a:off x="83000" y="6388263"/>
            <a:ext cx="381000" cy="273844"/>
          </a:xfrm>
          <a:prstGeom prst="rect">
            <a:avLst/>
          </a:prstGeom>
        </p:spPr>
        <p:txBody>
          <a:bodyPr/>
          <a:lstStyle/>
          <a:p>
            <a:fld id="{61445BA3-2CB5-7C4E-ABD2-87FA1F6BEAE1}" type="slidenum">
              <a:rPr lang="en-US" smtClean="0"/>
              <a:pPr/>
              <a:t>8</a:t>
            </a:fld>
            <a:endParaRPr lang="en-US" dirty="0"/>
          </a:p>
        </p:txBody>
      </p:sp>
      <p:sp>
        <p:nvSpPr>
          <p:cNvPr id="12" name="Title 3"/>
          <p:cNvSpPr txBox="1">
            <a:spLocks/>
          </p:cNvSpPr>
          <p:nvPr/>
        </p:nvSpPr>
        <p:spPr>
          <a:xfrm>
            <a:off x="478501" y="6393023"/>
            <a:ext cx="3629566" cy="293534"/>
          </a:xfrm>
          <a:prstGeom prst="rect">
            <a:avLst/>
          </a:prstGeom>
        </p:spPr>
        <p:txBody>
          <a:bodyPr vert="horz" lIns="121920" tIns="60960" rIns="121920" bIns="60960" rtlCol="0" anchor="t">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100000"/>
              </a:lnSpc>
            </a:pPr>
            <a:r>
              <a:rPr lang="en-US" sz="1100" dirty="0">
                <a:solidFill>
                  <a:srgbClr val="4D4E53"/>
                </a:solidFill>
              </a:rPr>
              <a:t>For illustrative purposes only.</a:t>
            </a:r>
          </a:p>
        </p:txBody>
      </p:sp>
      <p:pic>
        <p:nvPicPr>
          <p:cNvPr id="14" name="Picture 13" descr="principal registered rgb.png"/>
          <p:cNvPicPr>
            <a:picLocks noChangeAspect="1"/>
          </p:cNvPicPr>
          <p:nvPr/>
        </p:nvPicPr>
        <p:blipFill rotWithShape="1">
          <a:blip r:embed="rId5" cstate="print">
            <a:extLst>
              <a:ext uri="{28A0092B-C50C-407E-A947-70E740481C1C}">
                <a14:useLocalDpi xmlns="" xmlns:a14="http://schemas.microsoft.com/office/drawing/2010/main" val="0"/>
              </a:ext>
            </a:extLst>
          </a:blip>
          <a:srcRect l="1917" r="2239"/>
          <a:stretch/>
        </p:blipFill>
        <p:spPr>
          <a:xfrm>
            <a:off x="7279748" y="6285018"/>
            <a:ext cx="1596936" cy="480692"/>
          </a:xfrm>
          <a:prstGeom prst="rect">
            <a:avLst/>
          </a:prstGeom>
        </p:spPr>
      </p:pic>
      <p:sp>
        <p:nvSpPr>
          <p:cNvPr id="4" name="TextBox 3"/>
          <p:cNvSpPr txBox="1"/>
          <p:nvPr/>
        </p:nvSpPr>
        <p:spPr>
          <a:xfrm>
            <a:off x="1231901" y="2717800"/>
            <a:ext cx="1346200" cy="1095685"/>
          </a:xfrm>
          <a:prstGeom prst="rect">
            <a:avLst/>
          </a:prstGeom>
          <a:noFill/>
        </p:spPr>
        <p:txBody>
          <a:bodyPr wrap="square" rtlCol="0">
            <a:spAutoFit/>
          </a:bodyPr>
          <a:lstStyle/>
          <a:p>
            <a:pPr marL="0" lvl="1">
              <a:lnSpc>
                <a:spcPct val="90000"/>
              </a:lnSpc>
              <a:spcAft>
                <a:spcPts val="1800"/>
              </a:spcAft>
            </a:pPr>
            <a:r>
              <a:rPr lang="en-US" sz="2400" b="1" dirty="0">
                <a:solidFill>
                  <a:schemeClr val="bg1"/>
                </a:solidFill>
                <a:latin typeface="FS Elliot Pro"/>
                <a:cs typeface="FS Elliot Pro"/>
              </a:rPr>
              <a:t>Greater payroll costs</a:t>
            </a:r>
            <a:r>
              <a:rPr lang="en-US" sz="2400" b="1" baseline="30000" dirty="0">
                <a:solidFill>
                  <a:schemeClr val="bg1"/>
                </a:solidFill>
                <a:latin typeface="FS Elliot Pro"/>
                <a:cs typeface="FS Elliot Pro"/>
              </a:rPr>
              <a:t>1</a:t>
            </a:r>
          </a:p>
        </p:txBody>
      </p:sp>
      <p:sp>
        <p:nvSpPr>
          <p:cNvPr id="16" name="TextBox 15"/>
          <p:cNvSpPr txBox="1"/>
          <p:nvPr/>
        </p:nvSpPr>
        <p:spPr>
          <a:xfrm>
            <a:off x="3746500" y="2705100"/>
            <a:ext cx="1866900" cy="1095685"/>
          </a:xfrm>
          <a:prstGeom prst="rect">
            <a:avLst/>
          </a:prstGeom>
          <a:noFill/>
        </p:spPr>
        <p:txBody>
          <a:bodyPr wrap="square" rtlCol="0">
            <a:spAutoFit/>
          </a:bodyPr>
          <a:lstStyle/>
          <a:p>
            <a:pPr marL="0" lvl="1">
              <a:lnSpc>
                <a:spcPct val="90000"/>
              </a:lnSpc>
              <a:spcAft>
                <a:spcPts val="1800"/>
              </a:spcAft>
            </a:pPr>
            <a:r>
              <a:rPr lang="en-US" sz="2400" b="1" dirty="0">
                <a:solidFill>
                  <a:schemeClr val="bg1"/>
                </a:solidFill>
                <a:latin typeface="FS Elliot Pro"/>
                <a:cs typeface="FS Elliot Pro"/>
              </a:rPr>
              <a:t>Higher insurance premiums</a:t>
            </a:r>
            <a:r>
              <a:rPr lang="en-US" sz="2400" b="1" baseline="30000" dirty="0">
                <a:solidFill>
                  <a:schemeClr val="bg1"/>
                </a:solidFill>
                <a:latin typeface="FS Elliot Pro"/>
                <a:cs typeface="FS Elliot Pro"/>
              </a:rPr>
              <a:t>2</a:t>
            </a:r>
          </a:p>
        </p:txBody>
      </p:sp>
      <p:sp>
        <p:nvSpPr>
          <p:cNvPr id="17" name="TextBox 16"/>
          <p:cNvSpPr txBox="1"/>
          <p:nvPr/>
        </p:nvSpPr>
        <p:spPr>
          <a:xfrm>
            <a:off x="6464300" y="2882900"/>
            <a:ext cx="2184400" cy="763286"/>
          </a:xfrm>
          <a:prstGeom prst="rect">
            <a:avLst/>
          </a:prstGeom>
          <a:noFill/>
        </p:spPr>
        <p:txBody>
          <a:bodyPr wrap="square" rtlCol="0">
            <a:spAutoFit/>
          </a:bodyPr>
          <a:lstStyle/>
          <a:p>
            <a:pPr marL="0" lvl="1">
              <a:lnSpc>
                <a:spcPct val="90000"/>
              </a:lnSpc>
              <a:spcAft>
                <a:spcPts val="1800"/>
              </a:spcAft>
            </a:pPr>
            <a:r>
              <a:rPr lang="en-US" sz="2400" b="1" dirty="0">
                <a:solidFill>
                  <a:schemeClr val="bg1"/>
                </a:solidFill>
                <a:latin typeface="FS Elliot Pro"/>
                <a:cs typeface="FS Elliot Pro"/>
              </a:rPr>
              <a:t>Bigger </a:t>
            </a:r>
            <a:br>
              <a:rPr lang="en-US" sz="2400" b="1" dirty="0">
                <a:solidFill>
                  <a:schemeClr val="bg1"/>
                </a:solidFill>
                <a:latin typeface="FS Elliot Pro"/>
                <a:cs typeface="FS Elliot Pro"/>
              </a:rPr>
            </a:br>
            <a:r>
              <a:rPr lang="en-US" sz="2400" b="1" dirty="0">
                <a:solidFill>
                  <a:schemeClr val="bg1"/>
                </a:solidFill>
                <a:latin typeface="FS Elliot Pro"/>
                <a:cs typeface="FS Elliot Pro"/>
              </a:rPr>
              <a:t>soft costs</a:t>
            </a:r>
            <a:r>
              <a:rPr lang="en-US" sz="2400" b="1" baseline="30000" dirty="0">
                <a:solidFill>
                  <a:schemeClr val="bg1"/>
                </a:solidFill>
                <a:latin typeface="FS Elliot Pro"/>
                <a:cs typeface="FS Elliot Pro"/>
              </a:rPr>
              <a:t>1</a:t>
            </a:r>
          </a:p>
        </p:txBody>
      </p:sp>
      <p:sp>
        <p:nvSpPr>
          <p:cNvPr id="18" name="Title 3"/>
          <p:cNvSpPr txBox="1">
            <a:spLocks/>
          </p:cNvSpPr>
          <p:nvPr/>
        </p:nvSpPr>
        <p:spPr>
          <a:xfrm>
            <a:off x="491201" y="5541207"/>
            <a:ext cx="410499" cy="312577"/>
          </a:xfrm>
          <a:prstGeom prst="rect">
            <a:avLst/>
          </a:prstGeom>
        </p:spPr>
        <p:txBody>
          <a:bodyPr vert="horz" lIns="121920" tIns="60960" rIns="121920" bIns="60960" rtlCol="0" anchor="t">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100000"/>
              </a:lnSpc>
            </a:pPr>
            <a:r>
              <a:rPr lang="en-US" sz="1100" baseline="30000" dirty="0">
                <a:solidFill>
                  <a:srgbClr val="4D4E53"/>
                </a:solidFill>
              </a:rPr>
              <a:t>2</a:t>
            </a:r>
          </a:p>
        </p:txBody>
      </p:sp>
    </p:spTree>
    <p:extLst>
      <p:ext uri="{BB962C8B-B14F-4D97-AF65-F5344CB8AC3E}">
        <p14:creationId xmlns="" xmlns:p14="http://schemas.microsoft.com/office/powerpoint/2010/main" val="221927281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3"/>
          <p:cNvSpPr txBox="1">
            <a:spLocks/>
          </p:cNvSpPr>
          <p:nvPr/>
        </p:nvSpPr>
        <p:spPr>
          <a:xfrm>
            <a:off x="504919" y="660400"/>
            <a:ext cx="7702066" cy="663449"/>
          </a:xfrm>
          <a:prstGeom prst="rect">
            <a:avLst/>
          </a:prstGeom>
        </p:spPr>
        <p:txBody>
          <a:bodyPr vert="horz" lIns="91440" tIns="45720" rIns="91440" bIns="45720" rtlCol="0" anchor="t">
            <a:noAutofit/>
          </a:bodyPr>
          <a:lstStyle>
            <a:lvl1pPr algn="l" defTabSz="914400" rtl="0" eaLnBrk="1" latinLnBrk="0" hangingPunct="1">
              <a:lnSpc>
                <a:spcPct val="80000"/>
              </a:lnSpc>
              <a:spcBef>
                <a:spcPct val="0"/>
              </a:spcBef>
              <a:buNone/>
              <a:defRPr sz="3600" b="0" i="0" kern="1200">
                <a:solidFill>
                  <a:schemeClr val="bg2"/>
                </a:solidFill>
                <a:latin typeface="FS Elliot Pro"/>
                <a:ea typeface="+mj-ea"/>
                <a:cs typeface="FS Elliot Pro"/>
              </a:defRPr>
            </a:lvl1pPr>
          </a:lstStyle>
          <a:p>
            <a:pPr>
              <a:lnSpc>
                <a:spcPct val="90000"/>
              </a:lnSpc>
            </a:pPr>
            <a:r>
              <a:rPr lang="en-US" sz="4800" dirty="0">
                <a:solidFill>
                  <a:srgbClr val="0091DA"/>
                </a:solidFill>
                <a:latin typeface="FS Elliot Pro Light"/>
                <a:cs typeface="FS Elliot Pro Light"/>
              </a:rPr>
              <a:t>Signs you may have </a:t>
            </a:r>
            <a:br>
              <a:rPr lang="en-US" sz="4800" dirty="0">
                <a:solidFill>
                  <a:srgbClr val="0091DA"/>
                </a:solidFill>
                <a:latin typeface="FS Elliot Pro Light"/>
                <a:cs typeface="FS Elliot Pro Light"/>
              </a:rPr>
            </a:br>
            <a:r>
              <a:rPr lang="en-US" sz="4800" dirty="0">
                <a:solidFill>
                  <a:srgbClr val="0091DA"/>
                </a:solidFill>
                <a:latin typeface="FS Elliot Pro Light"/>
                <a:cs typeface="FS Elliot Pro Light"/>
              </a:rPr>
              <a:t>an aging workforce</a:t>
            </a:r>
          </a:p>
        </p:txBody>
      </p:sp>
      <p:grpSp>
        <p:nvGrpSpPr>
          <p:cNvPr id="3" name="Group 2"/>
          <p:cNvGrpSpPr/>
          <p:nvPr/>
        </p:nvGrpSpPr>
        <p:grpSpPr>
          <a:xfrm>
            <a:off x="603250" y="2736796"/>
            <a:ext cx="1944371" cy="1944371"/>
            <a:chOff x="866698" y="3094482"/>
            <a:chExt cx="1536744" cy="1536744"/>
          </a:xfrm>
        </p:grpSpPr>
        <p:sp>
          <p:nvSpPr>
            <p:cNvPr id="16" name="Oval 15"/>
            <p:cNvSpPr/>
            <p:nvPr/>
          </p:nvSpPr>
          <p:spPr>
            <a:xfrm>
              <a:off x="866698" y="3094482"/>
              <a:ext cx="1536744" cy="1536744"/>
            </a:xfrm>
            <a:prstGeom prst="ellipse">
              <a:avLst/>
            </a:prstGeom>
            <a:solidFill>
              <a:srgbClr val="0091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91DA"/>
                </a:solidFill>
              </a:endParaRPr>
            </a:p>
          </p:txBody>
        </p:sp>
        <p:pic>
          <p:nvPicPr>
            <p:cNvPr id="18" name="Picture 17" descr="Fee Policy Statement.png"/>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162805" y="3377469"/>
              <a:ext cx="973402" cy="928106"/>
            </a:xfrm>
            <a:prstGeom prst="rect">
              <a:avLst/>
            </a:prstGeom>
          </p:spPr>
        </p:pic>
      </p:grpSp>
      <p:sp>
        <p:nvSpPr>
          <p:cNvPr id="20" name="Content Placeholder 2"/>
          <p:cNvSpPr txBox="1">
            <a:spLocks/>
          </p:cNvSpPr>
          <p:nvPr/>
        </p:nvSpPr>
        <p:spPr>
          <a:xfrm>
            <a:off x="2996288" y="2974656"/>
            <a:ext cx="4922837" cy="1976659"/>
          </a:xfrm>
          <a:prstGeom prst="rect">
            <a:avLst/>
          </a:prstGeom>
        </p:spPr>
        <p:txBody>
          <a:bodyPr lIns="0" tIns="0" rIns="0" bIns="0">
            <a:noAutofit/>
          </a:bodyPr>
          <a:lstStyle>
            <a:lvl1pPr marL="342900" indent="-342900" algn="l" defTabSz="457200" rtl="0" eaLnBrk="1" latinLnBrk="0" hangingPunct="1">
              <a:spcBef>
                <a:spcPct val="20000"/>
              </a:spcBef>
              <a:buFont typeface="Arial"/>
              <a:buChar char="•"/>
              <a:defRPr sz="2200" kern="1200">
                <a:solidFill>
                  <a:srgbClr val="4D4E53"/>
                </a:solidFill>
                <a:latin typeface="FS Elliot Pro"/>
                <a:ea typeface="+mn-ea"/>
                <a:cs typeface="FS Elliot Pro"/>
              </a:defRPr>
            </a:lvl1pPr>
            <a:lvl2pPr marL="742950" indent="-285750" algn="l" defTabSz="457200" rtl="0" eaLnBrk="1" latinLnBrk="0" hangingPunct="1">
              <a:spcBef>
                <a:spcPct val="20000"/>
              </a:spcBef>
              <a:buFont typeface="Arial"/>
              <a:buChar char="–"/>
              <a:defRPr sz="1800" kern="1200">
                <a:solidFill>
                  <a:srgbClr val="4D4E53"/>
                </a:solidFill>
                <a:latin typeface="FS Elliot Pro"/>
                <a:ea typeface="+mn-ea"/>
                <a:cs typeface="FS Elliot Pro"/>
              </a:defRPr>
            </a:lvl2pPr>
            <a:lvl3pPr marL="1143000" indent="-228600" algn="l" defTabSz="457200" rtl="0" eaLnBrk="1" latinLnBrk="0" hangingPunct="1">
              <a:spcBef>
                <a:spcPct val="20000"/>
              </a:spcBef>
              <a:buFont typeface="Arial"/>
              <a:buChar char="•"/>
              <a:defRPr sz="2400" kern="1200">
                <a:solidFill>
                  <a:srgbClr val="7F7F7F"/>
                </a:solidFill>
                <a:latin typeface="FS Elliot Pro"/>
                <a:ea typeface="+mn-ea"/>
                <a:cs typeface="FS Elliot Pro"/>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33363" indent="-233363">
              <a:spcBef>
                <a:spcPts val="0"/>
              </a:spcBef>
              <a:spcAft>
                <a:spcPts val="1000"/>
              </a:spcAft>
              <a:buClr>
                <a:srgbClr val="4D4E53"/>
              </a:buClr>
            </a:pPr>
            <a:r>
              <a:rPr lang="en-US" sz="2000" dirty="0"/>
              <a:t>Increasing healthcare, worker’s compensation and other labor costs</a:t>
            </a:r>
          </a:p>
          <a:p>
            <a:pPr marL="233363" indent="-233363">
              <a:spcBef>
                <a:spcPts val="0"/>
              </a:spcBef>
              <a:spcAft>
                <a:spcPts val="1000"/>
              </a:spcAft>
              <a:buClr>
                <a:srgbClr val="4D4E53"/>
              </a:buClr>
            </a:pPr>
            <a:r>
              <a:rPr lang="en-US" sz="2000" dirty="0"/>
              <a:t>Low retirement plan participation</a:t>
            </a:r>
          </a:p>
          <a:p>
            <a:pPr marL="233363" indent="-233363">
              <a:spcBef>
                <a:spcPts val="0"/>
              </a:spcBef>
              <a:spcAft>
                <a:spcPts val="1000"/>
              </a:spcAft>
              <a:buClr>
                <a:srgbClr val="4D4E53"/>
              </a:buClr>
            </a:pPr>
            <a:r>
              <a:rPr lang="en-US" sz="2000" dirty="0"/>
              <a:t>Use of early retirement programs</a:t>
            </a:r>
          </a:p>
        </p:txBody>
      </p:sp>
      <p:sp>
        <p:nvSpPr>
          <p:cNvPr id="8" name="Slide Number Placeholder 4"/>
          <p:cNvSpPr>
            <a:spLocks noGrp="1"/>
          </p:cNvSpPr>
          <p:nvPr>
            <p:ph type="sldNum" sz="quarter" idx="4294967295"/>
          </p:nvPr>
        </p:nvSpPr>
        <p:spPr>
          <a:xfrm>
            <a:off x="83000" y="6388263"/>
            <a:ext cx="381000" cy="273844"/>
          </a:xfrm>
          <a:prstGeom prst="rect">
            <a:avLst/>
          </a:prstGeom>
        </p:spPr>
        <p:txBody>
          <a:bodyPr/>
          <a:lstStyle/>
          <a:p>
            <a:fld id="{61445BA3-2CB5-7C4E-ABD2-87FA1F6BEAE1}" type="slidenum">
              <a:rPr lang="en-US" smtClean="0"/>
              <a:pPr/>
              <a:t>9</a:t>
            </a:fld>
            <a:endParaRPr lang="en-US" dirty="0"/>
          </a:p>
        </p:txBody>
      </p:sp>
      <p:sp>
        <p:nvSpPr>
          <p:cNvPr id="10" name="Title 3"/>
          <p:cNvSpPr txBox="1">
            <a:spLocks/>
          </p:cNvSpPr>
          <p:nvPr/>
        </p:nvSpPr>
        <p:spPr>
          <a:xfrm>
            <a:off x="478501" y="6393023"/>
            <a:ext cx="3629566" cy="293534"/>
          </a:xfrm>
          <a:prstGeom prst="rect">
            <a:avLst/>
          </a:prstGeom>
        </p:spPr>
        <p:txBody>
          <a:bodyPr vert="horz" lIns="121920" tIns="60960" rIns="121920" bIns="60960" rtlCol="0" anchor="t">
            <a:noAutofit/>
          </a:bodyPr>
          <a:lstStyle>
            <a:lvl1pPr algn="l" defTabSz="457200" rtl="0" eaLnBrk="1" latinLnBrk="0" hangingPunct="1">
              <a:lnSpc>
                <a:spcPct val="80000"/>
              </a:lnSpc>
              <a:spcBef>
                <a:spcPct val="0"/>
              </a:spcBef>
              <a:buNone/>
              <a:defRPr sz="5400" b="0" i="0" kern="1200" baseline="0">
                <a:solidFill>
                  <a:srgbClr val="FFFFFF"/>
                </a:solidFill>
                <a:latin typeface="FS Elliot Pro"/>
                <a:ea typeface="+mj-ea"/>
                <a:cs typeface="FS Elliot Pro"/>
              </a:defRPr>
            </a:lvl1pPr>
          </a:lstStyle>
          <a:p>
            <a:pPr>
              <a:lnSpc>
                <a:spcPct val="100000"/>
              </a:lnSpc>
            </a:pPr>
            <a:r>
              <a:rPr lang="en-US" sz="1100" dirty="0">
                <a:solidFill>
                  <a:srgbClr val="4D4E53"/>
                </a:solidFill>
              </a:rPr>
              <a:t>For illustrative purposes only.</a:t>
            </a:r>
          </a:p>
        </p:txBody>
      </p:sp>
      <p:pic>
        <p:nvPicPr>
          <p:cNvPr id="11" name="Picture 10" descr="principal registered rgb.png"/>
          <p:cNvPicPr>
            <a:picLocks noChangeAspect="1"/>
          </p:cNvPicPr>
          <p:nvPr/>
        </p:nvPicPr>
        <p:blipFill rotWithShape="1">
          <a:blip r:embed="rId4" cstate="print">
            <a:extLst>
              <a:ext uri="{28A0092B-C50C-407E-A947-70E740481C1C}">
                <a14:useLocalDpi xmlns="" xmlns:a14="http://schemas.microsoft.com/office/drawing/2010/main" val="0"/>
              </a:ext>
            </a:extLst>
          </a:blip>
          <a:srcRect l="1917" r="2239"/>
          <a:stretch/>
        </p:blipFill>
        <p:spPr>
          <a:xfrm>
            <a:off x="7279748" y="6285018"/>
            <a:ext cx="1596936" cy="480692"/>
          </a:xfrm>
          <a:prstGeom prst="rect">
            <a:avLst/>
          </a:prstGeom>
        </p:spPr>
      </p:pic>
    </p:spTree>
    <p:extLst>
      <p:ext uri="{BB962C8B-B14F-4D97-AF65-F5344CB8AC3E}">
        <p14:creationId xmlns="" xmlns:p14="http://schemas.microsoft.com/office/powerpoint/2010/main" val="393965125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Principal">
      <a:dk1>
        <a:srgbClr val="8C8D8E"/>
      </a:dk1>
      <a:lt1>
        <a:sysClr val="window" lastClr="FFFFFF"/>
      </a:lt1>
      <a:dk2>
        <a:srgbClr val="464E7E"/>
      </a:dk2>
      <a:lt2>
        <a:srgbClr val="0091DA"/>
      </a:lt2>
      <a:accent1>
        <a:srgbClr val="00C4D9"/>
      </a:accent1>
      <a:accent2>
        <a:srgbClr val="00C19F"/>
      </a:accent2>
      <a:accent3>
        <a:srgbClr val="F2AF32"/>
      </a:accent3>
      <a:accent4>
        <a:srgbClr val="FF9231"/>
      </a:accent4>
      <a:accent5>
        <a:srgbClr val="162B48"/>
      </a:accent5>
      <a:accent6>
        <a:srgbClr val="0076CF"/>
      </a:accent6>
      <a:hlink>
        <a:srgbClr val="00C4D9"/>
      </a:hlink>
      <a:folHlink>
        <a:srgbClr val="162B48"/>
      </a:folHlink>
    </a:clrScheme>
    <a:fontScheme name="Principal">
      <a:majorFont>
        <a:latin typeface="FS Elliot Pro"/>
        <a:ea typeface=""/>
        <a:cs typeface=""/>
      </a:majorFont>
      <a:minorFont>
        <a:latin typeface="FS Elliot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4982</TotalTime>
  <Words>2289</Words>
  <Application>Microsoft Office PowerPoint</Application>
  <PresentationFormat>On-screen Show (4:3)</PresentationFormat>
  <Paragraphs>307</Paragraphs>
  <Slides>22</Slides>
  <Notes>19</Notes>
  <HiddenSlides>0</HiddenSlides>
  <MMClips>1</MMClips>
  <ScaleCrop>false</ScaleCrop>
  <HeadingPairs>
    <vt:vector size="4" baseType="variant">
      <vt:variant>
        <vt:lpstr>Theme</vt:lpstr>
      </vt:variant>
      <vt:variant>
        <vt:i4>2</vt:i4>
      </vt:variant>
      <vt:variant>
        <vt:lpstr>Slide Titles</vt:lpstr>
      </vt:variant>
      <vt:variant>
        <vt:i4>22</vt:i4>
      </vt:variant>
    </vt:vector>
  </HeadingPairs>
  <TitlesOfParts>
    <vt:vector size="24" baseType="lpstr">
      <vt:lpstr>Office Theme</vt:lpstr>
      <vt:lpstr>1_Office Theme</vt:lpstr>
      <vt:lpstr>Slide 1</vt:lpstr>
      <vt:lpstr>Is your aging workforce impacting your bottom line?</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Questions?</vt:lpstr>
      <vt:lpstr>Thank you</vt:lpstr>
      <vt:lpstr>Slide 21</vt:lpstr>
      <vt:lpstr>CPE Code Word – “math”</vt:lpstr>
    </vt:vector>
  </TitlesOfParts>
  <Company>Principal Financial Group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Principal® is not responsible for the use of or changes to this resource. Please consult your legal and compliance areas to confirm that your use of this resource is appropriate, that it contains the appropriate disclosures for your business, that it has been approved by any necessary third parties (e.g., FINRA or other regulators) and is appropriate for the intended use and audience.</dc:title>
  <dc:creator>Ferchen, Jon</dc:creator>
  <cp:lastModifiedBy>Jeremiah Wolcott</cp:lastModifiedBy>
  <cp:revision>233</cp:revision>
  <dcterms:created xsi:type="dcterms:W3CDTF">2017-05-15T18:41:58Z</dcterms:created>
  <dcterms:modified xsi:type="dcterms:W3CDTF">2018-09-20T06:20:45Z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1a85edf-1344-4c6a-a94e-0a9833d749f3_Enabled">
    <vt:lpwstr>True</vt:lpwstr>
  </property>
  <property fmtid="{D5CDD505-2E9C-101B-9397-08002B2CF9AE}" pid="3" name="MSIP_Label_f1a85edf-1344-4c6a-a94e-0a9833d749f3_SiteId">
    <vt:lpwstr>3bea478c-1684-4a8c-8e85-045ec54ba430</vt:lpwstr>
  </property>
  <property fmtid="{D5CDD505-2E9C-101B-9397-08002B2CF9AE}" pid="4" name="MSIP_Label_f1a85edf-1344-4c6a-a94e-0a9833d749f3_Owner">
    <vt:lpwstr>Chamberlain.Jamie@principal.com</vt:lpwstr>
  </property>
  <property fmtid="{D5CDD505-2E9C-101B-9397-08002B2CF9AE}" pid="5" name="MSIP_Label_f1a85edf-1344-4c6a-a94e-0a9833d749f3_SetDate">
    <vt:lpwstr>2018-07-31T13:17:41.0491506Z</vt:lpwstr>
  </property>
  <property fmtid="{D5CDD505-2E9C-101B-9397-08002B2CF9AE}" pid="6" name="MSIP_Label_f1a85edf-1344-4c6a-a94e-0a9833d749f3_Name">
    <vt:lpwstr>Internal Use</vt:lpwstr>
  </property>
  <property fmtid="{D5CDD505-2E9C-101B-9397-08002B2CF9AE}" pid="7" name="MSIP_Label_f1a85edf-1344-4c6a-a94e-0a9833d749f3_Application">
    <vt:lpwstr>Microsoft Azure Information Protection</vt:lpwstr>
  </property>
  <property fmtid="{D5CDD505-2E9C-101B-9397-08002B2CF9AE}" pid="8" name="MSIP_Label_f1a85edf-1344-4c6a-a94e-0a9833d749f3_Extended_MSFT_Method">
    <vt:lpwstr>Manual</vt:lpwstr>
  </property>
  <property fmtid="{D5CDD505-2E9C-101B-9397-08002B2CF9AE}" pid="9" name="Sensitivity">
    <vt:lpwstr>Internal Use</vt:lpwstr>
  </property>
</Properties>
</file>