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56" r:id="rId2"/>
    <p:sldId id="261" r:id="rId3"/>
    <p:sldId id="262" r:id="rId4"/>
    <p:sldId id="263" r:id="rId5"/>
    <p:sldId id="264" r:id="rId6"/>
    <p:sldId id="265" r:id="rId7"/>
    <p:sldId id="266" r:id="rId8"/>
    <p:sldId id="267" r:id="rId9"/>
    <p:sldId id="268" r:id="rId10"/>
    <p:sldId id="269" r:id="rId11"/>
    <p:sldId id="270" r:id="rId12"/>
    <p:sldId id="271" r:id="rId13"/>
    <p:sldId id="272" r:id="rId14"/>
    <p:sldId id="273" r:id="rId15"/>
    <p:sldId id="275" r:id="rId16"/>
    <p:sldId id="274" r:id="rId17"/>
    <p:sldId id="276" r:id="rId18"/>
    <p:sldId id="277" r:id="rId19"/>
    <p:sldId id="278" r:id="rId20"/>
    <p:sldId id="280" r:id="rId21"/>
    <p:sldId id="281" r:id="rId22"/>
    <p:sldId id="282" r:id="rId23"/>
    <p:sldId id="283"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82" autoAdjust="0"/>
    <p:restoredTop sz="94660"/>
  </p:normalViewPr>
  <p:slideViewPr>
    <p:cSldViewPr snapToGrid="0">
      <p:cViewPr varScale="1">
        <p:scale>
          <a:sx n="73" d="100"/>
          <a:sy n="73" d="100"/>
        </p:scale>
        <p:origin x="-462"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nica DiLorenzo" userId="8ad5b685-1475-4a7f-85d9-d0f7d9c38435" providerId="ADAL" clId="{53E4D09F-9D72-4602-A931-B12381FBD0A6}"/>
    <pc:docChg chg="custSel modSld">
      <pc:chgData name="Monica DiLorenzo" userId="8ad5b685-1475-4a7f-85d9-d0f7d9c38435" providerId="ADAL" clId="{53E4D09F-9D72-4602-A931-B12381FBD0A6}" dt="2018-09-06T18:38:35.020" v="39" actId="20577"/>
      <pc:docMkLst>
        <pc:docMk/>
      </pc:docMkLst>
      <pc:sldChg chg="modSp">
        <pc:chgData name="Monica DiLorenzo" userId="8ad5b685-1475-4a7f-85d9-d0f7d9c38435" providerId="ADAL" clId="{53E4D09F-9D72-4602-A931-B12381FBD0A6}" dt="2018-09-06T18:38:35.020" v="39" actId="20577"/>
        <pc:sldMkLst>
          <pc:docMk/>
          <pc:sldMk cId="1578728113" sldId="256"/>
        </pc:sldMkLst>
        <pc:spChg chg="mod">
          <ac:chgData name="Monica DiLorenzo" userId="8ad5b685-1475-4a7f-85d9-d0f7d9c38435" providerId="ADAL" clId="{53E4D09F-9D72-4602-A931-B12381FBD0A6}" dt="2018-09-06T16:43:18.684" v="35" actId="20577"/>
          <ac:spMkLst>
            <pc:docMk/>
            <pc:sldMk cId="1578728113" sldId="256"/>
            <ac:spMk id="3" creationId="{E4F1E042-BC39-4E3C-BF08-F43813BE7E84}"/>
          </ac:spMkLst>
        </pc:spChg>
        <pc:spChg chg="mod">
          <ac:chgData name="Monica DiLorenzo" userId="8ad5b685-1475-4a7f-85d9-d0f7d9c38435" providerId="ADAL" clId="{53E4D09F-9D72-4602-A931-B12381FBD0A6}" dt="2018-09-06T18:38:35.020" v="39" actId="20577"/>
          <ac:spMkLst>
            <pc:docMk/>
            <pc:sldMk cId="1578728113" sldId="256"/>
            <ac:spMk id="9" creationId="{2C0C429D-DF59-4B7D-A3DC-A50568BE8EE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F2BD66-6C5E-4CC1-BCCE-7AEE58EFBA16}" type="datetimeFigureOut">
              <a:rPr lang="en-US" smtClean="0"/>
              <a:pPr/>
              <a:t>9/20/2018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1C208A-A2CD-4460-A395-ADF7FE58E82F}" type="slidenum">
              <a:rPr lang="en-US" smtClean="0"/>
              <a:pPr/>
              <a:t>‹#›</a:t>
            </a:fld>
            <a:endParaRPr lang="en-US"/>
          </a:p>
        </p:txBody>
      </p:sp>
    </p:spTree>
    <p:extLst>
      <p:ext uri="{BB962C8B-B14F-4D97-AF65-F5344CB8AC3E}">
        <p14:creationId xmlns:p14="http://schemas.microsoft.com/office/powerpoint/2010/main" xmlns="" val="37261157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Insert a map of your country.</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pPr/>
              <a:t>3</a:t>
            </a:fld>
            <a:endParaRPr lang="en-US"/>
          </a:p>
        </p:txBody>
      </p:sp>
    </p:spTree>
    <p:extLst>
      <p:ext uri="{BB962C8B-B14F-4D97-AF65-F5344CB8AC3E}">
        <p14:creationId xmlns:p14="http://schemas.microsoft.com/office/powerpoint/2010/main" xmlns="" val="2339105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Insert a picture of one of the geographic features of your country.</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pPr/>
              <a:t>4</a:t>
            </a:fld>
            <a:endParaRPr lang="en-US"/>
          </a:p>
        </p:txBody>
      </p:sp>
    </p:spTree>
    <p:extLst>
      <p:ext uri="{BB962C8B-B14F-4D97-AF65-F5344CB8AC3E}">
        <p14:creationId xmlns:p14="http://schemas.microsoft.com/office/powerpoint/2010/main" xmlns="" val="5252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Insert a picture of one of the geographic features of your country.</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pPr/>
              <a:t>5</a:t>
            </a:fld>
            <a:endParaRPr lang="en-US"/>
          </a:p>
        </p:txBody>
      </p:sp>
    </p:spTree>
    <p:extLst>
      <p:ext uri="{BB962C8B-B14F-4D97-AF65-F5344CB8AC3E}">
        <p14:creationId xmlns:p14="http://schemas.microsoft.com/office/powerpoint/2010/main" xmlns="" val="2270022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dirty="0"/>
              <a:t>Insert a picture illustrating a season in your country.</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pPr/>
              <a:t>6</a:t>
            </a:fld>
            <a:endParaRPr lang="en-US"/>
          </a:p>
        </p:txBody>
      </p:sp>
    </p:spTree>
    <p:extLst>
      <p:ext uri="{BB962C8B-B14F-4D97-AF65-F5344CB8AC3E}">
        <p14:creationId xmlns:p14="http://schemas.microsoft.com/office/powerpoint/2010/main" xmlns="" val="29903799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dirty="0"/>
              <a:t>Insert a picture of an animal and or plant found in your country.</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pPr/>
              <a:t>16</a:t>
            </a:fld>
            <a:endParaRPr lang="en-US"/>
          </a:p>
        </p:txBody>
      </p:sp>
    </p:spTree>
    <p:extLst>
      <p:ext uri="{BB962C8B-B14F-4D97-AF65-F5344CB8AC3E}">
        <p14:creationId xmlns:p14="http://schemas.microsoft.com/office/powerpoint/2010/main" xmlns="" val="35993615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A181B6-B371-4031-9CBE-ED0985B01CB6}" type="slidenum">
              <a:rPr lang="en-US"/>
              <a:pPr/>
              <a:t>19</a:t>
            </a:fld>
            <a:endParaRPr lang="en-US"/>
          </a:p>
        </p:txBody>
      </p:sp>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p:txBody>
          <a:bodyPr/>
          <a:lstStyle/>
          <a:p>
            <a:r>
              <a:rPr lang="en-US"/>
              <a:t>Add key points in the history of your country to the timeline.</a:t>
            </a:r>
          </a:p>
        </p:txBody>
      </p:sp>
    </p:spTree>
    <p:extLst>
      <p:ext uri="{BB962C8B-B14F-4D97-AF65-F5344CB8AC3E}">
        <p14:creationId xmlns:p14="http://schemas.microsoft.com/office/powerpoint/2010/main" xmlns="" val="10925839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dirty="0"/>
              <a:t>Insert a picture illustrating a custom or tradition here.</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pPr/>
              <a:t>20</a:t>
            </a:fld>
            <a:endParaRPr lang="en-US"/>
          </a:p>
        </p:txBody>
      </p:sp>
    </p:spTree>
    <p:extLst>
      <p:ext uri="{BB962C8B-B14F-4D97-AF65-F5344CB8AC3E}">
        <p14:creationId xmlns:p14="http://schemas.microsoft.com/office/powerpoint/2010/main" xmlns="" val="12592830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dirty="0"/>
              <a:t>Insert a picture of the head leader of your country.</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pPr/>
              <a:t>21</a:t>
            </a:fld>
            <a:endParaRPr lang="en-US"/>
          </a:p>
        </p:txBody>
      </p:sp>
    </p:spTree>
    <p:extLst>
      <p:ext uri="{BB962C8B-B14F-4D97-AF65-F5344CB8AC3E}">
        <p14:creationId xmlns:p14="http://schemas.microsoft.com/office/powerpoint/2010/main" xmlns="" val="35245025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dirty="0"/>
              <a:t>Insert a picture that illustrates some part of your country’s economy.</a:t>
            </a:r>
          </a:p>
        </p:txBody>
      </p:sp>
      <p:sp>
        <p:nvSpPr>
          <p:cNvPr id="4" name="Slide Number Placeholder 3"/>
          <p:cNvSpPr>
            <a:spLocks noGrp="1"/>
          </p:cNvSpPr>
          <p:nvPr>
            <p:ph type="sldNum" sz="quarter" idx="10"/>
          </p:nvPr>
        </p:nvSpPr>
        <p:spPr/>
        <p:txBody>
          <a:bodyPr/>
          <a:lstStyle/>
          <a:p>
            <a:fld id="{69C971FF-EF28-4195-A575-329446EFAA55}" type="slidenum">
              <a:rPr lang="en-US" smtClean="0"/>
              <a:pPr/>
              <a:t>22</a:t>
            </a:fld>
            <a:endParaRPr lang="en-US"/>
          </a:p>
        </p:txBody>
      </p:sp>
    </p:spTree>
    <p:extLst>
      <p:ext uri="{BB962C8B-B14F-4D97-AF65-F5344CB8AC3E}">
        <p14:creationId xmlns:p14="http://schemas.microsoft.com/office/powerpoint/2010/main" xmlns="" val="841909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1690420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1766307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xmlns="" val="40072737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4240736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xmlns="" val="5025154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1914135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25040510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798175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1160326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3659713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E94F1ED-49AD-4B07-B789-B633D4DE2A1E}" type="datetimeFigureOut">
              <a:rPr lang="en-US" smtClean="0"/>
              <a:pPr/>
              <a:t>9/20/2018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1974753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E94F1ED-49AD-4B07-B789-B633D4DE2A1E}" type="datetimeFigureOut">
              <a:rPr lang="en-US" smtClean="0"/>
              <a:pPr/>
              <a:t>9/20/2018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1129612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E94F1ED-49AD-4B07-B789-B633D4DE2A1E}" type="datetimeFigureOut">
              <a:rPr lang="en-US" smtClean="0"/>
              <a:pPr/>
              <a:t>9/20/2018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40752306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94F1ED-49AD-4B07-B789-B633D4DE2A1E}" type="datetimeFigureOut">
              <a:rPr lang="en-US" smtClean="0"/>
              <a:pPr/>
              <a:t>9/20/2018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721777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E94F1ED-49AD-4B07-B789-B633D4DE2A1E}" type="datetimeFigureOut">
              <a:rPr lang="en-US" smtClean="0"/>
              <a:pPr/>
              <a:t>9/20/2018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2148756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E94F1ED-49AD-4B07-B789-B633D4DE2A1E}" type="datetimeFigureOut">
              <a:rPr lang="en-US" smtClean="0"/>
              <a:pPr/>
              <a:t>9/20/2018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3706918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E94F1ED-49AD-4B07-B789-B633D4DE2A1E}" type="datetimeFigureOut">
              <a:rPr lang="en-US" smtClean="0"/>
              <a:pPr/>
              <a:t>9/20/2018</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278713631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image" Target="../media/image21.tif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tiff"/><Relationship Id="rId7" Type="http://schemas.openxmlformats.org/officeDocument/2006/relationships/image" Target="../media/image8.tiff"/><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tiff"/><Relationship Id="rId4" Type="http://schemas.openxmlformats.org/officeDocument/2006/relationships/image" Target="../media/image5.tiff"/></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CB6F86B-2627-4D94-96B8-477995654B23}"/>
              </a:ext>
            </a:extLst>
          </p:cNvPr>
          <p:cNvSpPr>
            <a:spLocks noGrp="1"/>
          </p:cNvSpPr>
          <p:nvPr>
            <p:ph type="ctrTitle"/>
          </p:nvPr>
        </p:nvSpPr>
        <p:spPr>
          <a:xfrm>
            <a:off x="1507067" y="390677"/>
            <a:ext cx="7766936" cy="1096899"/>
          </a:xfrm>
        </p:spPr>
        <p:txBody>
          <a:bodyPr/>
          <a:lstStyle/>
          <a:p>
            <a:pPr algn="ctr"/>
            <a:r>
              <a:rPr lang="en-US" dirty="0">
                <a:solidFill>
                  <a:schemeClr val="accent6">
                    <a:lumMod val="75000"/>
                  </a:schemeClr>
                </a:solidFill>
                <a:latin typeface="Arial Rounded MT Bold" panose="020F0704030504030204" pitchFamily="34" charset="0"/>
              </a:rPr>
              <a:t>CFMA Rocky Mountain</a:t>
            </a:r>
          </a:p>
        </p:txBody>
      </p:sp>
      <p:sp>
        <p:nvSpPr>
          <p:cNvPr id="3" name="Subtitle 2">
            <a:extLst>
              <a:ext uri="{FF2B5EF4-FFF2-40B4-BE49-F238E27FC236}">
                <a16:creationId xmlns="" xmlns:a16="http://schemas.microsoft.com/office/drawing/2014/main" id="{E4F1E042-BC39-4E3C-BF08-F43813BE7E84}"/>
              </a:ext>
            </a:extLst>
          </p:cNvPr>
          <p:cNvSpPr>
            <a:spLocks noGrp="1"/>
          </p:cNvSpPr>
          <p:nvPr>
            <p:ph type="subTitle" idx="1"/>
          </p:nvPr>
        </p:nvSpPr>
        <p:spPr>
          <a:xfrm>
            <a:off x="7594893" y="5683691"/>
            <a:ext cx="3790938" cy="1096899"/>
          </a:xfrm>
        </p:spPr>
        <p:txBody>
          <a:bodyPr>
            <a:normAutofit fontScale="85000" lnSpcReduction="10000"/>
          </a:bodyPr>
          <a:lstStyle/>
          <a:p>
            <a:pPr algn="ctr"/>
            <a:r>
              <a:rPr lang="en-US" dirty="0">
                <a:solidFill>
                  <a:schemeClr val="tx1"/>
                </a:solidFill>
              </a:rPr>
              <a:t>Wi-Fi Network Login</a:t>
            </a:r>
          </a:p>
          <a:p>
            <a:pPr algn="l"/>
            <a:r>
              <a:rPr lang="en-US" dirty="0">
                <a:solidFill>
                  <a:schemeClr val="tx1"/>
                </a:solidFill>
              </a:rPr>
              <a:t>Network Name: </a:t>
            </a:r>
            <a:r>
              <a:rPr lang="en-US" dirty="0" err="1">
                <a:solidFill>
                  <a:schemeClr val="tx1"/>
                </a:solidFill>
              </a:rPr>
              <a:t>Ritz_Carlton</a:t>
            </a:r>
            <a:r>
              <a:rPr lang="en-US" dirty="0">
                <a:solidFill>
                  <a:schemeClr val="tx1"/>
                </a:solidFill>
              </a:rPr>
              <a:t> Conference</a:t>
            </a:r>
          </a:p>
          <a:p>
            <a:pPr algn="l"/>
            <a:r>
              <a:rPr lang="en-US" dirty="0">
                <a:solidFill>
                  <a:schemeClr val="tx1"/>
                </a:solidFill>
              </a:rPr>
              <a:t>Password: B2WSoftware</a:t>
            </a:r>
          </a:p>
          <a:p>
            <a:pPr algn="l"/>
            <a:endParaRPr lang="en-US" dirty="0">
              <a:solidFill>
                <a:schemeClr val="tx1"/>
              </a:solidFill>
            </a:endParaRPr>
          </a:p>
        </p:txBody>
      </p:sp>
      <p:sp>
        <p:nvSpPr>
          <p:cNvPr id="4" name="TextBox 3">
            <a:extLst>
              <a:ext uri="{FF2B5EF4-FFF2-40B4-BE49-F238E27FC236}">
                <a16:creationId xmlns="" xmlns:a16="http://schemas.microsoft.com/office/drawing/2014/main" id="{F670EE50-500C-463F-9CAF-2FDC753D7822}"/>
              </a:ext>
            </a:extLst>
          </p:cNvPr>
          <p:cNvSpPr txBox="1"/>
          <p:nvPr/>
        </p:nvSpPr>
        <p:spPr>
          <a:xfrm>
            <a:off x="3186177" y="1872343"/>
            <a:ext cx="4408715" cy="369332"/>
          </a:xfrm>
          <a:prstGeom prst="rect">
            <a:avLst/>
          </a:prstGeom>
          <a:noFill/>
        </p:spPr>
        <p:txBody>
          <a:bodyPr wrap="square" rtlCol="0">
            <a:spAutoFit/>
          </a:bodyPr>
          <a:lstStyle/>
          <a:p>
            <a:pPr algn="ctr"/>
            <a:r>
              <a:rPr lang="en-US" dirty="0">
                <a:solidFill>
                  <a:schemeClr val="accent6">
                    <a:lumMod val="75000"/>
                  </a:schemeClr>
                </a:solidFill>
              </a:rPr>
              <a:t>Principle Sponsors</a:t>
            </a:r>
          </a:p>
        </p:txBody>
      </p:sp>
      <p:pic>
        <p:nvPicPr>
          <p:cNvPr id="6" name="Picture 5">
            <a:extLst>
              <a:ext uri="{FF2B5EF4-FFF2-40B4-BE49-F238E27FC236}">
                <a16:creationId xmlns="" xmlns:a16="http://schemas.microsoft.com/office/drawing/2014/main" id="{23C54068-86AB-4463-8140-4F9D02790724}"/>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399934" y="4415723"/>
            <a:ext cx="1981200" cy="1267968"/>
          </a:xfrm>
          <a:prstGeom prst="rect">
            <a:avLst/>
          </a:prstGeom>
        </p:spPr>
      </p:pic>
      <p:pic>
        <p:nvPicPr>
          <p:cNvPr id="8" name="Picture 7" descr="A picture containing clipart&#10;&#10;Description generated with very high confidence">
            <a:extLst>
              <a:ext uri="{FF2B5EF4-FFF2-40B4-BE49-F238E27FC236}">
                <a16:creationId xmlns="" xmlns:a16="http://schemas.microsoft.com/office/drawing/2014/main" id="{8D95B9C2-6378-4F0E-BF09-A029AA31B3B9}"/>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65090" y="2598364"/>
            <a:ext cx="4650888" cy="1460670"/>
          </a:xfrm>
          <a:prstGeom prst="rect">
            <a:avLst/>
          </a:prstGeom>
        </p:spPr>
      </p:pic>
      <p:sp>
        <p:nvSpPr>
          <p:cNvPr id="9" name="TextBox 8">
            <a:extLst>
              <a:ext uri="{FF2B5EF4-FFF2-40B4-BE49-F238E27FC236}">
                <a16:creationId xmlns="" xmlns:a16="http://schemas.microsoft.com/office/drawing/2014/main" id="{2C0C429D-DF59-4B7D-A3DC-A50568BE8EE6}"/>
              </a:ext>
            </a:extLst>
          </p:cNvPr>
          <p:cNvSpPr txBox="1"/>
          <p:nvPr/>
        </p:nvSpPr>
        <p:spPr>
          <a:xfrm>
            <a:off x="283029" y="6063343"/>
            <a:ext cx="2351314" cy="369332"/>
          </a:xfrm>
          <a:prstGeom prst="rect">
            <a:avLst/>
          </a:prstGeom>
          <a:noFill/>
        </p:spPr>
        <p:txBody>
          <a:bodyPr wrap="square" rtlCol="0">
            <a:spAutoFit/>
          </a:bodyPr>
          <a:lstStyle/>
          <a:p>
            <a:r>
              <a:rPr lang="en-US"/>
              <a:t>#CFMARM2018</a:t>
            </a:r>
            <a:endParaRPr lang="en-US" dirty="0"/>
          </a:p>
        </p:txBody>
      </p:sp>
    </p:spTree>
    <p:extLst>
      <p:ext uri="{BB962C8B-B14F-4D97-AF65-F5344CB8AC3E}">
        <p14:creationId xmlns:p14="http://schemas.microsoft.com/office/powerpoint/2010/main" xmlns="" val="15787281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363406" y="317106"/>
            <a:ext cx="7144489" cy="72027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l" defTabSz="914400"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a:lstStyle>
          <a:p>
            <a:pPr algn="ctr" eaLnBrk="0" hangingPunct="0"/>
            <a:r>
              <a:rPr lang="en-US" sz="5400" b="1" dirty="0">
                <a:solidFill>
                  <a:schemeClr val="accent6">
                    <a:lumMod val="75000"/>
                  </a:schemeClr>
                </a:solidFill>
                <a:latin typeface="Tahoma" pitchFamily="84" charset="0"/>
                <a:ea typeface="ＭＳ Ｐゴシック" pitchFamily="84" charset="-128"/>
                <a:cs typeface="ＭＳ Ｐゴシック" pitchFamily="84" charset="-128"/>
              </a:rPr>
              <a:t>Current Threats</a:t>
            </a:r>
          </a:p>
        </p:txBody>
      </p:sp>
      <p:sp>
        <p:nvSpPr>
          <p:cNvPr id="3" name="Rectangle 2"/>
          <p:cNvSpPr/>
          <p:nvPr/>
        </p:nvSpPr>
        <p:spPr>
          <a:xfrm>
            <a:off x="2597602" y="1542559"/>
            <a:ext cx="6459632" cy="1338828"/>
          </a:xfrm>
          <a:prstGeom prst="rect">
            <a:avLst/>
          </a:prstGeom>
        </p:spPr>
        <p:txBody>
          <a:bodyPr wrap="square">
            <a:spAutoFit/>
          </a:bodyPr>
          <a:lstStyle/>
          <a:p>
            <a:pPr marL="27439">
              <a:defRPr/>
            </a:pPr>
            <a:endParaRPr lang="en-US" sz="1350" dirty="0">
              <a:latin typeface="Arial" panose="020B0604020202020204" pitchFamily="34" charset="0"/>
              <a:cs typeface="Arial" panose="020B0604020202020204" pitchFamily="34" charset="0"/>
            </a:endParaRPr>
          </a:p>
          <a:p>
            <a:pPr marL="27439">
              <a:defRPr/>
            </a:pPr>
            <a:endParaRPr lang="en-US" sz="1350" dirty="0">
              <a:latin typeface="Arial" panose="020B0604020202020204" pitchFamily="34" charset="0"/>
              <a:cs typeface="Arial" panose="020B0604020202020204" pitchFamily="34" charset="0"/>
            </a:endParaRPr>
          </a:p>
          <a:p>
            <a:pPr marL="27439">
              <a:defRPr/>
            </a:pPr>
            <a:endParaRPr lang="en-US" sz="1350" b="1" dirty="0"/>
          </a:p>
          <a:p>
            <a:pPr marL="27439">
              <a:defRPr/>
            </a:pPr>
            <a:endParaRPr lang="en-US" sz="1350" b="1" dirty="0"/>
          </a:p>
          <a:p>
            <a:pPr marL="315552" indent="-288113">
              <a:buFont typeface="Wingdings 2"/>
              <a:buChar char=""/>
              <a:defRPr/>
            </a:pPr>
            <a:endParaRPr lang="en-US" sz="1350" dirty="0">
              <a:latin typeface="Arial" panose="020B0604020202020204" pitchFamily="34" charset="0"/>
              <a:cs typeface="Arial" panose="020B0604020202020204" pitchFamily="34" charset="0"/>
            </a:endParaRPr>
          </a:p>
          <a:p>
            <a:pPr marL="27439">
              <a:defRPr/>
            </a:pPr>
            <a:endParaRPr lang="en-US" sz="1350" dirty="0">
              <a:latin typeface="Arial" panose="020B0604020202020204" pitchFamily="34" charset="0"/>
              <a:cs typeface="Arial" panose="020B0604020202020204" pitchFamily="34" charset="0"/>
            </a:endParaRPr>
          </a:p>
        </p:txBody>
      </p:sp>
      <p:pic>
        <p:nvPicPr>
          <p:cNvPr id="5" name="Picture 2"/>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68888" y="1123236"/>
            <a:ext cx="9580401" cy="52150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56907015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557634" y="189068"/>
            <a:ext cx="7222878" cy="72027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l" defTabSz="914400"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a:lstStyle>
          <a:p>
            <a:pPr algn="ctr" eaLnBrk="0" hangingPunct="0"/>
            <a:r>
              <a:rPr lang="en-US" sz="5400" b="1" dirty="0">
                <a:solidFill>
                  <a:schemeClr val="accent6">
                    <a:lumMod val="75000"/>
                  </a:schemeClr>
                </a:solidFill>
                <a:latin typeface="Tahoma" pitchFamily="84" charset="0"/>
                <a:ea typeface="ＭＳ Ｐゴシック" pitchFamily="84" charset="-128"/>
                <a:cs typeface="ＭＳ Ｐゴシック" pitchFamily="84" charset="-128"/>
              </a:rPr>
              <a:t>Current Threats</a:t>
            </a:r>
          </a:p>
        </p:txBody>
      </p:sp>
      <p:sp>
        <p:nvSpPr>
          <p:cNvPr id="3" name="Rectangle 2"/>
          <p:cNvSpPr/>
          <p:nvPr/>
        </p:nvSpPr>
        <p:spPr>
          <a:xfrm>
            <a:off x="2597602" y="1542559"/>
            <a:ext cx="6459632" cy="1338828"/>
          </a:xfrm>
          <a:prstGeom prst="rect">
            <a:avLst/>
          </a:prstGeom>
        </p:spPr>
        <p:txBody>
          <a:bodyPr wrap="square">
            <a:spAutoFit/>
          </a:bodyPr>
          <a:lstStyle/>
          <a:p>
            <a:pPr marL="27439">
              <a:defRPr/>
            </a:pPr>
            <a:endParaRPr lang="en-US" sz="1350" dirty="0">
              <a:latin typeface="Arial" panose="020B0604020202020204" pitchFamily="34" charset="0"/>
              <a:cs typeface="Arial" panose="020B0604020202020204" pitchFamily="34" charset="0"/>
            </a:endParaRPr>
          </a:p>
          <a:p>
            <a:pPr marL="27439">
              <a:defRPr/>
            </a:pPr>
            <a:endParaRPr lang="en-US" sz="1350" dirty="0">
              <a:latin typeface="Arial" panose="020B0604020202020204" pitchFamily="34" charset="0"/>
              <a:cs typeface="Arial" panose="020B0604020202020204" pitchFamily="34" charset="0"/>
            </a:endParaRPr>
          </a:p>
          <a:p>
            <a:pPr marL="27439">
              <a:defRPr/>
            </a:pPr>
            <a:endParaRPr lang="en-US" sz="1350" b="1" dirty="0"/>
          </a:p>
          <a:p>
            <a:pPr marL="27439">
              <a:defRPr/>
            </a:pPr>
            <a:endParaRPr lang="en-US" sz="1350" b="1" dirty="0"/>
          </a:p>
          <a:p>
            <a:pPr marL="315552" indent="-288113">
              <a:buFont typeface="Wingdings 2"/>
              <a:buChar char=""/>
              <a:defRPr/>
            </a:pPr>
            <a:endParaRPr lang="en-US" sz="1350" dirty="0">
              <a:latin typeface="Arial" panose="020B0604020202020204" pitchFamily="34" charset="0"/>
              <a:cs typeface="Arial" panose="020B0604020202020204" pitchFamily="34" charset="0"/>
            </a:endParaRPr>
          </a:p>
          <a:p>
            <a:pPr marL="27439">
              <a:defRPr/>
            </a:pPr>
            <a:endParaRPr lang="en-US" sz="1350" dirty="0">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2" cstate="print"/>
          <a:stretch>
            <a:fillRect/>
          </a:stretch>
        </p:blipFill>
        <p:spPr>
          <a:xfrm>
            <a:off x="216023" y="1668422"/>
            <a:ext cx="9512966" cy="3409053"/>
          </a:xfrm>
          <a:prstGeom prst="rect">
            <a:avLst/>
          </a:prstGeom>
        </p:spPr>
      </p:pic>
    </p:spTree>
    <p:extLst>
      <p:ext uri="{BB962C8B-B14F-4D97-AF65-F5344CB8AC3E}">
        <p14:creationId xmlns:p14="http://schemas.microsoft.com/office/powerpoint/2010/main" xmlns="" val="425572047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539201" y="183164"/>
            <a:ext cx="7178836" cy="72027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l" defTabSz="914400"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a:lstStyle>
          <a:p>
            <a:pPr algn="ctr" eaLnBrk="0" hangingPunct="0"/>
            <a:r>
              <a:rPr lang="en-US" sz="5400" b="1" dirty="0">
                <a:solidFill>
                  <a:schemeClr val="accent6">
                    <a:lumMod val="75000"/>
                  </a:schemeClr>
                </a:solidFill>
                <a:latin typeface="Tahoma" pitchFamily="84" charset="0"/>
                <a:ea typeface="ＭＳ Ｐゴシック" pitchFamily="84" charset="-128"/>
                <a:cs typeface="ＭＳ Ｐゴシック" pitchFamily="84" charset="-128"/>
              </a:rPr>
              <a:t>Current Threats</a:t>
            </a:r>
          </a:p>
        </p:txBody>
      </p:sp>
      <p:sp>
        <p:nvSpPr>
          <p:cNvPr id="3" name="Rectangle 2"/>
          <p:cNvSpPr/>
          <p:nvPr/>
        </p:nvSpPr>
        <p:spPr>
          <a:xfrm>
            <a:off x="2597602" y="1542559"/>
            <a:ext cx="6459632" cy="1338828"/>
          </a:xfrm>
          <a:prstGeom prst="rect">
            <a:avLst/>
          </a:prstGeom>
        </p:spPr>
        <p:txBody>
          <a:bodyPr wrap="square">
            <a:spAutoFit/>
          </a:bodyPr>
          <a:lstStyle/>
          <a:p>
            <a:pPr marL="27439">
              <a:defRPr/>
            </a:pPr>
            <a:endParaRPr lang="en-US" sz="1350" dirty="0">
              <a:latin typeface="Arial" panose="020B0604020202020204" pitchFamily="34" charset="0"/>
              <a:cs typeface="Arial" panose="020B0604020202020204" pitchFamily="34" charset="0"/>
            </a:endParaRPr>
          </a:p>
          <a:p>
            <a:pPr marL="27439">
              <a:defRPr/>
            </a:pPr>
            <a:endParaRPr lang="en-US" sz="1350" dirty="0">
              <a:latin typeface="Arial" panose="020B0604020202020204" pitchFamily="34" charset="0"/>
              <a:cs typeface="Arial" panose="020B0604020202020204" pitchFamily="34" charset="0"/>
            </a:endParaRPr>
          </a:p>
          <a:p>
            <a:pPr marL="27439">
              <a:defRPr/>
            </a:pPr>
            <a:endParaRPr lang="en-US" sz="1350" b="1" dirty="0"/>
          </a:p>
          <a:p>
            <a:pPr marL="27439">
              <a:defRPr/>
            </a:pPr>
            <a:endParaRPr lang="en-US" sz="1350" b="1" dirty="0"/>
          </a:p>
          <a:p>
            <a:pPr marL="315552" indent="-288113">
              <a:buFont typeface="Wingdings 2"/>
              <a:buChar char=""/>
              <a:defRPr/>
            </a:pPr>
            <a:endParaRPr lang="en-US" sz="1350" dirty="0">
              <a:latin typeface="Arial" panose="020B0604020202020204" pitchFamily="34" charset="0"/>
              <a:cs typeface="Arial" panose="020B0604020202020204" pitchFamily="34" charset="0"/>
            </a:endParaRPr>
          </a:p>
          <a:p>
            <a:pPr marL="27439">
              <a:defRPr/>
            </a:pPr>
            <a:endParaRPr lang="en-US" sz="1350" dirty="0">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68521" y="1088887"/>
            <a:ext cx="8711787" cy="5361100"/>
          </a:xfrm>
          <a:prstGeom prst="rect">
            <a:avLst/>
          </a:prstGeom>
        </p:spPr>
      </p:pic>
    </p:spTree>
    <p:extLst>
      <p:ext uri="{BB962C8B-B14F-4D97-AF65-F5344CB8AC3E}">
        <p14:creationId xmlns:p14="http://schemas.microsoft.com/office/powerpoint/2010/main" xmlns="" val="390729091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979303" y="198060"/>
            <a:ext cx="8077931" cy="72027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l" defTabSz="914400"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a:lstStyle>
          <a:p>
            <a:pPr algn="ctr" eaLnBrk="0" hangingPunct="0"/>
            <a:r>
              <a:rPr lang="en-US" sz="5400" b="1" dirty="0">
                <a:solidFill>
                  <a:schemeClr val="accent6">
                    <a:lumMod val="75000"/>
                  </a:schemeClr>
                </a:solidFill>
                <a:latin typeface="Tahoma" pitchFamily="84" charset="0"/>
                <a:ea typeface="ＭＳ Ｐゴシック" pitchFamily="84" charset="-128"/>
                <a:cs typeface="ＭＳ Ｐゴシック" pitchFamily="84" charset="-128"/>
              </a:rPr>
              <a:t>Current Threats</a:t>
            </a:r>
          </a:p>
        </p:txBody>
      </p:sp>
      <p:sp>
        <p:nvSpPr>
          <p:cNvPr id="3" name="Rectangle 2"/>
          <p:cNvSpPr/>
          <p:nvPr/>
        </p:nvSpPr>
        <p:spPr>
          <a:xfrm>
            <a:off x="2597602" y="1542559"/>
            <a:ext cx="6459632" cy="1338828"/>
          </a:xfrm>
          <a:prstGeom prst="rect">
            <a:avLst/>
          </a:prstGeom>
        </p:spPr>
        <p:txBody>
          <a:bodyPr wrap="square">
            <a:spAutoFit/>
          </a:bodyPr>
          <a:lstStyle/>
          <a:p>
            <a:pPr marL="27439">
              <a:defRPr/>
            </a:pPr>
            <a:endParaRPr lang="en-US" sz="1350" dirty="0">
              <a:latin typeface="Arial" panose="020B0604020202020204" pitchFamily="34" charset="0"/>
              <a:cs typeface="Arial" panose="020B0604020202020204" pitchFamily="34" charset="0"/>
            </a:endParaRPr>
          </a:p>
          <a:p>
            <a:pPr marL="27439">
              <a:defRPr/>
            </a:pPr>
            <a:endParaRPr lang="en-US" sz="1350" dirty="0">
              <a:latin typeface="Arial" panose="020B0604020202020204" pitchFamily="34" charset="0"/>
              <a:cs typeface="Arial" panose="020B0604020202020204" pitchFamily="34" charset="0"/>
            </a:endParaRPr>
          </a:p>
          <a:p>
            <a:pPr marL="27439">
              <a:defRPr/>
            </a:pPr>
            <a:endParaRPr lang="en-US" sz="1350" b="1" dirty="0"/>
          </a:p>
          <a:p>
            <a:pPr marL="27439">
              <a:defRPr/>
            </a:pPr>
            <a:endParaRPr lang="en-US" sz="1350" b="1" dirty="0"/>
          </a:p>
          <a:p>
            <a:pPr marL="315552" indent="-288113">
              <a:buFont typeface="Wingdings 2"/>
              <a:buChar char=""/>
              <a:defRPr/>
            </a:pPr>
            <a:endParaRPr lang="en-US" sz="1350" dirty="0">
              <a:latin typeface="Arial" panose="020B0604020202020204" pitchFamily="34" charset="0"/>
              <a:cs typeface="Arial" panose="020B0604020202020204" pitchFamily="34" charset="0"/>
            </a:endParaRPr>
          </a:p>
          <a:p>
            <a:pPr marL="27439">
              <a:defRPr/>
            </a:pPr>
            <a:endParaRPr lang="en-US" sz="1350" dirty="0">
              <a:latin typeface="Arial" panose="020B0604020202020204" pitchFamily="34" charset="0"/>
              <a:cs typeface="Arial" panose="020B0604020202020204" pitchFamily="34" charset="0"/>
            </a:endParaRPr>
          </a:p>
        </p:txBody>
      </p:sp>
      <p:sp>
        <p:nvSpPr>
          <p:cNvPr id="4" name="Rectangle 3"/>
          <p:cNvSpPr/>
          <p:nvPr/>
        </p:nvSpPr>
        <p:spPr>
          <a:xfrm>
            <a:off x="4191000" y="1394222"/>
            <a:ext cx="4250434" cy="461665"/>
          </a:xfrm>
          <a:prstGeom prst="rect">
            <a:avLst/>
          </a:prstGeom>
        </p:spPr>
        <p:txBody>
          <a:bodyPr wrap="square">
            <a:spAutoFit/>
          </a:bodyPr>
          <a:lstStyle/>
          <a:p>
            <a:r>
              <a:rPr lang="en-US" sz="2400" u="sng" dirty="0">
                <a:solidFill>
                  <a:schemeClr val="bg1"/>
                </a:solidFill>
                <a:latin typeface="Arial" panose="020B0604020202020204" pitchFamily="34" charset="0"/>
                <a:cs typeface="Arial" panose="020B0604020202020204" pitchFamily="34" charset="0"/>
              </a:rPr>
              <a:t>“Free” </a:t>
            </a:r>
            <a:r>
              <a:rPr lang="en-US" sz="2400" dirty="0">
                <a:solidFill>
                  <a:schemeClr val="bg1"/>
                </a:solidFill>
                <a:latin typeface="Arial" panose="020B0604020202020204" pitchFamily="34" charset="0"/>
                <a:cs typeface="Arial" panose="020B0604020202020204" pitchFamily="34" charset="0"/>
              </a:rPr>
              <a:t>is a Dangerous Word</a:t>
            </a:r>
          </a:p>
        </p:txBody>
      </p:sp>
      <p:sp>
        <p:nvSpPr>
          <p:cNvPr id="7" name="Content Placeholder 1"/>
          <p:cNvSpPr txBox="1">
            <a:spLocks/>
          </p:cNvSpPr>
          <p:nvPr/>
        </p:nvSpPr>
        <p:spPr>
          <a:xfrm>
            <a:off x="533364" y="1948220"/>
            <a:ext cx="7545765" cy="3019021"/>
          </a:xfrm>
          <a:prstGeom prst="rect">
            <a:avLst/>
          </a:prstGeom>
        </p:spPr>
        <p:txBody>
          <a:bodyPr/>
          <a:lstStyle>
            <a:lvl1pPr marL="274320" indent="-228600" algn="l" defTabSz="914400" rtl="0" eaLnBrk="1" latinLnBrk="0" hangingPunct="1">
              <a:lnSpc>
                <a:spcPct val="90000"/>
              </a:lnSpc>
              <a:spcBef>
                <a:spcPts val="1800"/>
              </a:spcBef>
              <a:buClr>
                <a:schemeClr val="accent1">
                  <a:lumMod val="50000"/>
                </a:schemeClr>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8pPr>
            <a:lvl9pPr marL="1874520" indent="0" algn="l" defTabSz="914400" rtl="0" eaLnBrk="1" latinLnBrk="0" hangingPunct="1">
              <a:spcBef>
                <a:spcPts val="600"/>
              </a:spcBef>
              <a:buClr>
                <a:schemeClr val="accent1">
                  <a:lumMod val="50000"/>
                </a:schemeClr>
              </a:buClr>
              <a:buSzPct val="80000"/>
              <a:buFont typeface="Arial" pitchFamily="34" charset="0"/>
              <a:buNone/>
              <a:defRPr sz="1600" kern="1200" baseline="0">
                <a:solidFill>
                  <a:schemeClr val="tx1"/>
                </a:solidFill>
                <a:latin typeface="+mn-lt"/>
                <a:ea typeface="+mn-ea"/>
                <a:cs typeface="+mn-cs"/>
              </a:defRPr>
            </a:lvl9pPr>
          </a:lstStyle>
          <a:p>
            <a:pPr marL="258196" indent="-257244">
              <a:buClrTx/>
              <a:buSzPct val="100000"/>
              <a:buFont typeface="Wingdings 2" panose="05020102010507070707" pitchFamily="18" charset="2"/>
              <a:buChar char=""/>
              <a:defRPr/>
            </a:pPr>
            <a:r>
              <a:rPr lang="en-US" altLang="en-US" sz="2000" dirty="0">
                <a:solidFill>
                  <a:schemeClr val="accent6">
                    <a:lumMod val="75000"/>
                  </a:schemeClr>
                </a:solidFill>
                <a:latin typeface="Arial" panose="020B0604020202020204" pitchFamily="34" charset="0"/>
                <a:cs typeface="Arial" panose="020B0604020202020204" pitchFamily="34" charset="0"/>
              </a:rPr>
              <a:t>Remember, offers for free gaming, coupons, $$ or gift cards in exchange for participating in a survey – are all highly risky.</a:t>
            </a:r>
          </a:p>
          <a:p>
            <a:pPr marL="258196" indent="-257244">
              <a:buClrTx/>
              <a:buSzPct val="100000"/>
              <a:buFont typeface="Wingdings 2" panose="05020102010507070707" pitchFamily="18" charset="2"/>
              <a:buChar char=""/>
              <a:defRPr/>
            </a:pPr>
            <a:r>
              <a:rPr lang="en-US" altLang="en-US" sz="2000" dirty="0">
                <a:solidFill>
                  <a:schemeClr val="accent6">
                    <a:lumMod val="75000"/>
                  </a:schemeClr>
                </a:solidFill>
                <a:latin typeface="Arial" panose="020B0604020202020204" pitchFamily="34" charset="0"/>
                <a:cs typeface="Arial" panose="020B0604020202020204" pitchFamily="34" charset="0"/>
              </a:rPr>
              <a:t>Emails offering a free iPad if you enter a drawing, etc. </a:t>
            </a:r>
          </a:p>
          <a:p>
            <a:pPr marL="258196" indent="-257244">
              <a:buClrTx/>
              <a:buSzPct val="100000"/>
              <a:buFont typeface="Wingdings 2" panose="05020102010507070707" pitchFamily="18" charset="2"/>
              <a:buChar char=""/>
              <a:defRPr/>
            </a:pPr>
            <a:r>
              <a:rPr lang="en-US" altLang="en-US" sz="2000" dirty="0">
                <a:solidFill>
                  <a:schemeClr val="accent6">
                    <a:lumMod val="75000"/>
                  </a:schemeClr>
                </a:solidFill>
                <a:latin typeface="Arial" panose="020B0604020202020204" pitchFamily="34" charset="0"/>
                <a:cs typeface="Arial" panose="020B0604020202020204" pitchFamily="34" charset="0"/>
              </a:rPr>
              <a:t>Be aware of Social Media risks</a:t>
            </a:r>
          </a:p>
          <a:p>
            <a:pPr marL="953" indent="0">
              <a:buNone/>
              <a:defRPr/>
            </a:pPr>
            <a:endParaRPr lang="en-US" altLang="en-US" sz="1800" dirty="0">
              <a:latin typeface="Arial" panose="020B0604020202020204" pitchFamily="34" charset="0"/>
              <a:cs typeface="Arial" panose="020B0604020202020204" pitchFamily="34" charset="0"/>
            </a:endParaRPr>
          </a:p>
          <a:p>
            <a:pPr>
              <a:defRPr/>
            </a:pPr>
            <a:endParaRPr lang="en-US" altLang="en-US" sz="1800" dirty="0"/>
          </a:p>
        </p:txBody>
      </p:sp>
      <p:pic>
        <p:nvPicPr>
          <p:cNvPr id="8" name="Picture 7"/>
          <p:cNvPicPr>
            <a:picLocks noChangeAspect="1"/>
          </p:cNvPicPr>
          <p:nvPr/>
        </p:nvPicPr>
        <p:blipFill>
          <a:blip r:embed="rId2" cstate="print"/>
          <a:stretch>
            <a:fillRect/>
          </a:stretch>
        </p:blipFill>
        <p:spPr>
          <a:xfrm>
            <a:off x="7253254" y="2654936"/>
            <a:ext cx="2512665" cy="1256333"/>
          </a:xfrm>
          <a:prstGeom prst="rect">
            <a:avLst/>
          </a:prstGeom>
        </p:spPr>
      </p:pic>
      <p:pic>
        <p:nvPicPr>
          <p:cNvPr id="9" name="Picture 8"/>
          <p:cNvPicPr>
            <a:picLocks noChangeAspect="1"/>
          </p:cNvPicPr>
          <p:nvPr/>
        </p:nvPicPr>
        <p:blipFill>
          <a:blip r:embed="rId3" cstate="print"/>
          <a:stretch>
            <a:fillRect/>
          </a:stretch>
        </p:blipFill>
        <p:spPr>
          <a:xfrm>
            <a:off x="2386366" y="4043325"/>
            <a:ext cx="4357439" cy="1329577"/>
          </a:xfrm>
          <a:prstGeom prst="rect">
            <a:avLst/>
          </a:prstGeom>
        </p:spPr>
      </p:pic>
      <p:sp>
        <p:nvSpPr>
          <p:cNvPr id="5" name="Rectangle 4"/>
          <p:cNvSpPr/>
          <p:nvPr/>
        </p:nvSpPr>
        <p:spPr>
          <a:xfrm>
            <a:off x="2770485" y="1103966"/>
            <a:ext cx="4940263" cy="553998"/>
          </a:xfrm>
          <a:prstGeom prst="rect">
            <a:avLst/>
          </a:prstGeom>
        </p:spPr>
        <p:txBody>
          <a:bodyPr wrap="none">
            <a:spAutoFit/>
          </a:bodyPr>
          <a:lstStyle/>
          <a:p>
            <a:r>
              <a:rPr lang="en-US" sz="3000" u="sng" dirty="0">
                <a:solidFill>
                  <a:schemeClr val="accent6">
                    <a:lumMod val="75000"/>
                  </a:schemeClr>
                </a:solidFill>
                <a:latin typeface="Arial" panose="020B0604020202020204" pitchFamily="34" charset="0"/>
                <a:cs typeface="Arial" panose="020B0604020202020204" pitchFamily="34" charset="0"/>
              </a:rPr>
              <a:t>“Free” </a:t>
            </a:r>
            <a:r>
              <a:rPr lang="en-US" sz="3000" dirty="0">
                <a:solidFill>
                  <a:schemeClr val="accent6">
                    <a:lumMod val="75000"/>
                  </a:schemeClr>
                </a:solidFill>
                <a:latin typeface="Arial" panose="020B0604020202020204" pitchFamily="34" charset="0"/>
                <a:cs typeface="Arial" panose="020B0604020202020204" pitchFamily="34" charset="0"/>
              </a:rPr>
              <a:t>is a Dangerous Word</a:t>
            </a:r>
          </a:p>
        </p:txBody>
      </p:sp>
    </p:spTree>
    <p:extLst>
      <p:ext uri="{BB962C8B-B14F-4D97-AF65-F5344CB8AC3E}">
        <p14:creationId xmlns:p14="http://schemas.microsoft.com/office/powerpoint/2010/main" xmlns="" val="336190139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32860" y="203516"/>
            <a:ext cx="11983751" cy="72027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l" defTabSz="914400"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a:lstStyle>
          <a:p>
            <a:pPr algn="ctr" eaLnBrk="0" hangingPunct="0"/>
            <a:r>
              <a:rPr lang="en-US" sz="5000" b="1" dirty="0">
                <a:solidFill>
                  <a:schemeClr val="accent6">
                    <a:lumMod val="75000"/>
                  </a:schemeClr>
                </a:solidFill>
                <a:latin typeface="Tahoma" pitchFamily="84" charset="0"/>
                <a:ea typeface="ＭＳ Ｐゴシック" pitchFamily="84" charset="-128"/>
                <a:cs typeface="ＭＳ Ｐゴシック" pitchFamily="84" charset="-128"/>
              </a:rPr>
              <a:t>Importance of Cybersecurity</a:t>
            </a:r>
          </a:p>
        </p:txBody>
      </p:sp>
      <p:sp>
        <p:nvSpPr>
          <p:cNvPr id="3" name="Rectangle 2"/>
          <p:cNvSpPr/>
          <p:nvPr/>
        </p:nvSpPr>
        <p:spPr>
          <a:xfrm>
            <a:off x="685071" y="1336116"/>
            <a:ext cx="8657712" cy="4401205"/>
          </a:xfrm>
          <a:prstGeom prst="rect">
            <a:avLst/>
          </a:prstGeom>
        </p:spPr>
        <p:txBody>
          <a:bodyPr wrap="square">
            <a:spAutoFit/>
          </a:bodyPr>
          <a:lstStyle/>
          <a:p>
            <a:pPr marL="315552" indent="-288113">
              <a:buFont typeface="Wingdings 2"/>
              <a:buChar char=""/>
              <a:defRPr/>
            </a:pPr>
            <a:r>
              <a:rPr lang="en-US" sz="2000" dirty="0">
                <a:solidFill>
                  <a:schemeClr val="accent6">
                    <a:lumMod val="75000"/>
                  </a:schemeClr>
                </a:solidFill>
                <a:latin typeface="Arial" panose="020B0604020202020204" pitchFamily="34" charset="0"/>
                <a:cs typeface="Arial" panose="020B0604020202020204" pitchFamily="34" charset="0"/>
              </a:rPr>
              <a:t>The internet allows an attacker to work from anywhere on the planet.</a:t>
            </a:r>
          </a:p>
          <a:p>
            <a:pPr marL="315552" indent="-288113">
              <a:buFont typeface="Wingdings 2"/>
              <a:buChar char=""/>
              <a:defRPr/>
            </a:pPr>
            <a:endParaRPr lang="en-US" sz="2000" dirty="0">
              <a:solidFill>
                <a:schemeClr val="accent6">
                  <a:lumMod val="75000"/>
                </a:schemeClr>
              </a:solidFill>
              <a:latin typeface="Arial" panose="020B0604020202020204" pitchFamily="34" charset="0"/>
              <a:cs typeface="Arial" panose="020B0604020202020204" pitchFamily="34" charset="0"/>
            </a:endParaRPr>
          </a:p>
          <a:p>
            <a:pPr marL="315552" indent="-288113">
              <a:buFont typeface="Wingdings 2"/>
              <a:buChar char=""/>
              <a:defRPr/>
            </a:pPr>
            <a:r>
              <a:rPr lang="en-US" sz="2000" dirty="0">
                <a:solidFill>
                  <a:schemeClr val="accent6">
                    <a:lumMod val="75000"/>
                  </a:schemeClr>
                </a:solidFill>
                <a:latin typeface="Arial" panose="020B0604020202020204" pitchFamily="34" charset="0"/>
                <a:cs typeface="Arial" panose="020B0604020202020204" pitchFamily="34" charset="0"/>
              </a:rPr>
              <a:t>Risks caused by poor security knowledge and practice:</a:t>
            </a:r>
          </a:p>
          <a:p>
            <a:pPr marL="541926" lvl="1" indent="-205795">
              <a:buFont typeface="Wingdings 2"/>
              <a:buChar char=""/>
              <a:defRPr/>
            </a:pPr>
            <a:r>
              <a:rPr lang="en-US" sz="2000" dirty="0">
                <a:solidFill>
                  <a:schemeClr val="accent6">
                    <a:lumMod val="75000"/>
                  </a:schemeClr>
                </a:solidFill>
                <a:latin typeface="Arial" panose="020B0604020202020204" pitchFamily="34" charset="0"/>
                <a:cs typeface="Arial" panose="020B0604020202020204" pitchFamily="34" charset="0"/>
              </a:rPr>
              <a:t>Identity Theft</a:t>
            </a:r>
          </a:p>
          <a:p>
            <a:pPr marL="541926" lvl="1" indent="-205795">
              <a:buFont typeface="Wingdings 2"/>
              <a:buChar char=""/>
              <a:defRPr/>
            </a:pPr>
            <a:r>
              <a:rPr lang="en-US" sz="2000" dirty="0">
                <a:solidFill>
                  <a:schemeClr val="accent6">
                    <a:lumMod val="75000"/>
                  </a:schemeClr>
                </a:solidFill>
                <a:latin typeface="Arial" panose="020B0604020202020204" pitchFamily="34" charset="0"/>
                <a:cs typeface="Arial" panose="020B0604020202020204" pitchFamily="34" charset="0"/>
              </a:rPr>
              <a:t>Monetary Theft</a:t>
            </a:r>
          </a:p>
          <a:p>
            <a:pPr marL="541926" lvl="1" indent="-205795">
              <a:buFont typeface="Wingdings 2"/>
              <a:buChar char=""/>
              <a:defRPr/>
            </a:pPr>
            <a:r>
              <a:rPr lang="en-US" sz="2000" dirty="0">
                <a:solidFill>
                  <a:schemeClr val="accent6">
                    <a:lumMod val="75000"/>
                  </a:schemeClr>
                </a:solidFill>
                <a:latin typeface="Arial" panose="020B0604020202020204" pitchFamily="34" charset="0"/>
                <a:cs typeface="Arial" panose="020B0604020202020204" pitchFamily="34" charset="0"/>
              </a:rPr>
              <a:t>Legal Ramifications (for yourself and your organization)</a:t>
            </a:r>
          </a:p>
          <a:p>
            <a:pPr marL="541926" lvl="1" indent="-205795">
              <a:buFont typeface="Wingdings 2"/>
              <a:buChar char=""/>
              <a:defRPr/>
            </a:pPr>
            <a:r>
              <a:rPr lang="en-US" sz="2000" dirty="0">
                <a:solidFill>
                  <a:schemeClr val="accent6">
                    <a:lumMod val="75000"/>
                  </a:schemeClr>
                </a:solidFill>
                <a:latin typeface="Arial" panose="020B0604020202020204" pitchFamily="34" charset="0"/>
                <a:cs typeface="Arial" panose="020B0604020202020204" pitchFamily="34" charset="0"/>
              </a:rPr>
              <a:t>Sanctions or termination if policies are not followed</a:t>
            </a:r>
          </a:p>
          <a:p>
            <a:pPr marL="315552" indent="-288113">
              <a:buFont typeface="Wingdings 2"/>
              <a:buChar char=""/>
              <a:defRPr/>
            </a:pPr>
            <a:endParaRPr lang="en-US" sz="2000" dirty="0">
              <a:solidFill>
                <a:schemeClr val="accent6">
                  <a:lumMod val="75000"/>
                </a:schemeClr>
              </a:solidFill>
              <a:latin typeface="Arial" panose="020B0604020202020204" pitchFamily="34" charset="0"/>
              <a:cs typeface="Arial" panose="020B0604020202020204" pitchFamily="34" charset="0"/>
            </a:endParaRPr>
          </a:p>
          <a:p>
            <a:pPr marL="315552" indent="-288113">
              <a:buFont typeface="Wingdings 2"/>
              <a:buChar char=""/>
              <a:defRPr/>
            </a:pPr>
            <a:r>
              <a:rPr lang="en-US" sz="2000" dirty="0">
                <a:solidFill>
                  <a:schemeClr val="accent6">
                    <a:lumMod val="75000"/>
                  </a:schemeClr>
                </a:solidFill>
                <a:latin typeface="Arial" panose="020B0604020202020204" pitchFamily="34" charset="0"/>
                <a:cs typeface="Arial" panose="020B0604020202020204" pitchFamily="34" charset="0"/>
              </a:rPr>
              <a:t>According to the SANS Institute, the top vectors for vulnerabilities available to a cyber criminal are:</a:t>
            </a:r>
          </a:p>
          <a:p>
            <a:pPr marL="541926" lvl="1" indent="-205795">
              <a:buFont typeface="Wingdings 2"/>
              <a:buChar char=""/>
              <a:defRPr/>
            </a:pPr>
            <a:r>
              <a:rPr lang="en-US" sz="2000" dirty="0">
                <a:solidFill>
                  <a:schemeClr val="accent6">
                    <a:lumMod val="75000"/>
                  </a:schemeClr>
                </a:solidFill>
                <a:latin typeface="Arial" panose="020B0604020202020204" pitchFamily="34" charset="0"/>
                <a:cs typeface="Arial" panose="020B0604020202020204" pitchFamily="34" charset="0"/>
              </a:rPr>
              <a:t>Web Browser</a:t>
            </a:r>
          </a:p>
          <a:p>
            <a:pPr marL="541926" lvl="1" indent="-205795">
              <a:buFont typeface="Wingdings 2"/>
              <a:buChar char=""/>
              <a:defRPr/>
            </a:pPr>
            <a:r>
              <a:rPr lang="en-US" sz="2000" dirty="0">
                <a:solidFill>
                  <a:schemeClr val="accent6">
                    <a:lumMod val="75000"/>
                  </a:schemeClr>
                </a:solidFill>
                <a:latin typeface="Arial" panose="020B0604020202020204" pitchFamily="34" charset="0"/>
                <a:cs typeface="Arial" panose="020B0604020202020204" pitchFamily="34" charset="0"/>
              </a:rPr>
              <a:t>IM Clients</a:t>
            </a:r>
          </a:p>
          <a:p>
            <a:pPr marL="541926" lvl="1" indent="-205795">
              <a:buFont typeface="Wingdings 2"/>
              <a:buChar char=""/>
              <a:defRPr/>
            </a:pPr>
            <a:r>
              <a:rPr lang="en-US" sz="2000" dirty="0">
                <a:solidFill>
                  <a:schemeClr val="accent6">
                    <a:lumMod val="75000"/>
                  </a:schemeClr>
                </a:solidFill>
                <a:latin typeface="Arial" panose="020B0604020202020204" pitchFamily="34" charset="0"/>
                <a:cs typeface="Arial" panose="020B0604020202020204" pitchFamily="34" charset="0"/>
              </a:rPr>
              <a:t>Web Applications</a:t>
            </a:r>
          </a:p>
          <a:p>
            <a:pPr marL="541926" lvl="1" indent="-205795">
              <a:buFont typeface="Wingdings 2"/>
              <a:buChar char=""/>
              <a:defRPr/>
            </a:pPr>
            <a:r>
              <a:rPr lang="en-US" sz="2000" dirty="0">
                <a:solidFill>
                  <a:schemeClr val="accent6">
                    <a:lumMod val="75000"/>
                  </a:schemeClr>
                </a:solidFill>
                <a:latin typeface="Arial" panose="020B0604020202020204" pitchFamily="34" charset="0"/>
                <a:cs typeface="Arial" panose="020B0604020202020204" pitchFamily="34" charset="0"/>
              </a:rPr>
              <a:t>Excessive User Rights</a:t>
            </a:r>
          </a:p>
        </p:txBody>
      </p:sp>
    </p:spTree>
    <p:extLst>
      <p:ext uri="{BB962C8B-B14F-4D97-AF65-F5344CB8AC3E}">
        <p14:creationId xmlns:p14="http://schemas.microsoft.com/office/powerpoint/2010/main" xmlns="" val="56424569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9757" y="186477"/>
            <a:ext cx="11591865" cy="72027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l" defTabSz="914400"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a:lstStyle>
          <a:p>
            <a:pPr algn="ctr" eaLnBrk="0" hangingPunct="0"/>
            <a:r>
              <a:rPr lang="en-US" sz="5000" b="1" dirty="0">
                <a:solidFill>
                  <a:schemeClr val="accent6">
                    <a:lumMod val="75000"/>
                  </a:schemeClr>
                </a:solidFill>
                <a:latin typeface="Tahoma" pitchFamily="84" charset="0"/>
                <a:ea typeface="ＭＳ Ｐゴシック" pitchFamily="84" charset="-128"/>
                <a:cs typeface="ＭＳ Ｐゴシック" pitchFamily="84" charset="-128"/>
              </a:rPr>
              <a:t>Importance of Cybersecurity</a:t>
            </a:r>
          </a:p>
        </p:txBody>
      </p:sp>
      <p:sp>
        <p:nvSpPr>
          <p:cNvPr id="4" name="Rectangle 3"/>
          <p:cNvSpPr/>
          <p:nvPr/>
        </p:nvSpPr>
        <p:spPr>
          <a:xfrm>
            <a:off x="1783838" y="1099395"/>
            <a:ext cx="7638053" cy="553998"/>
          </a:xfrm>
          <a:prstGeom prst="rect">
            <a:avLst/>
          </a:prstGeom>
        </p:spPr>
        <p:txBody>
          <a:bodyPr wrap="none">
            <a:spAutoFit/>
          </a:bodyPr>
          <a:lstStyle/>
          <a:p>
            <a:r>
              <a:rPr lang="en-US" sz="3000" dirty="0">
                <a:solidFill>
                  <a:schemeClr val="accent6">
                    <a:lumMod val="75000"/>
                  </a:schemeClr>
                </a:solidFill>
                <a:latin typeface="Arial" panose="020B0604020202020204" pitchFamily="34" charset="0"/>
                <a:cs typeface="Arial" panose="020B0604020202020204" pitchFamily="34" charset="0"/>
              </a:rPr>
              <a:t>How Users Can Help Protect Your Business</a:t>
            </a:r>
          </a:p>
        </p:txBody>
      </p:sp>
      <p:sp>
        <p:nvSpPr>
          <p:cNvPr id="5" name="Content Placeholder 1"/>
          <p:cNvSpPr txBox="1">
            <a:spLocks/>
          </p:cNvSpPr>
          <p:nvPr/>
        </p:nvSpPr>
        <p:spPr>
          <a:xfrm>
            <a:off x="380358" y="1968390"/>
            <a:ext cx="9115771" cy="3019020"/>
          </a:xfrm>
          <a:prstGeom prst="rect">
            <a:avLst/>
          </a:prstGeom>
        </p:spPr>
        <p:txBody>
          <a:bodyPr rtlCol="0">
            <a:noAutofit/>
          </a:bodyPr>
          <a:lstStyle>
            <a:lvl1pPr marL="274320" indent="-228600" algn="l" defTabSz="914400" rtl="0" eaLnBrk="1" latinLnBrk="0" hangingPunct="1">
              <a:lnSpc>
                <a:spcPct val="90000"/>
              </a:lnSpc>
              <a:spcBef>
                <a:spcPts val="1800"/>
              </a:spcBef>
              <a:buClr>
                <a:schemeClr val="accent1">
                  <a:lumMod val="50000"/>
                </a:schemeClr>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8pPr>
            <a:lvl9pPr marL="1874520" indent="0" algn="l" defTabSz="914400" rtl="0" eaLnBrk="1" latinLnBrk="0" hangingPunct="1">
              <a:spcBef>
                <a:spcPts val="600"/>
              </a:spcBef>
              <a:buClr>
                <a:schemeClr val="accent1">
                  <a:lumMod val="50000"/>
                </a:schemeClr>
              </a:buClr>
              <a:buSzPct val="80000"/>
              <a:buFont typeface="Arial" pitchFamily="34" charset="0"/>
              <a:buNone/>
              <a:defRPr sz="1600" kern="1200" baseline="0">
                <a:solidFill>
                  <a:schemeClr val="tx1"/>
                </a:solidFill>
                <a:latin typeface="+mn-lt"/>
                <a:ea typeface="+mn-ea"/>
                <a:cs typeface="+mn-cs"/>
              </a:defRPr>
            </a:lvl9pPr>
          </a:lstStyle>
          <a:p>
            <a:pPr marL="264389" indent="-264389">
              <a:spcBef>
                <a:spcPts val="0"/>
              </a:spcBef>
              <a:buClrTx/>
              <a:buSzPct val="100000"/>
              <a:buFont typeface="Wingdings 2" panose="05020102010507070707" pitchFamily="18" charset="2"/>
              <a:buChar char=""/>
              <a:defRPr/>
            </a:pPr>
            <a:r>
              <a:rPr lang="en-US" sz="2000" dirty="0">
                <a:solidFill>
                  <a:schemeClr val="accent6">
                    <a:lumMod val="75000"/>
                  </a:schemeClr>
                </a:solidFill>
                <a:latin typeface="Arial" panose="020B0604020202020204" pitchFamily="34" charset="0"/>
                <a:cs typeface="Arial" panose="020B0604020202020204" pitchFamily="34" charset="0"/>
              </a:rPr>
              <a:t>Limit web browsing to business related sites.</a:t>
            </a:r>
            <a:br>
              <a:rPr lang="en-US" sz="2000" dirty="0">
                <a:solidFill>
                  <a:schemeClr val="accent6">
                    <a:lumMod val="75000"/>
                  </a:schemeClr>
                </a:solidFill>
                <a:latin typeface="Arial" panose="020B0604020202020204" pitchFamily="34" charset="0"/>
                <a:cs typeface="Arial" panose="020B0604020202020204" pitchFamily="34" charset="0"/>
              </a:rPr>
            </a:br>
            <a:endParaRPr lang="en-US" sz="2000" dirty="0">
              <a:solidFill>
                <a:schemeClr val="accent6">
                  <a:lumMod val="75000"/>
                </a:schemeClr>
              </a:solidFill>
              <a:latin typeface="Arial" panose="020B0604020202020204" pitchFamily="34" charset="0"/>
              <a:cs typeface="Arial" panose="020B0604020202020204" pitchFamily="34" charset="0"/>
            </a:endParaRPr>
          </a:p>
          <a:p>
            <a:pPr marL="264389" indent="-264389">
              <a:spcBef>
                <a:spcPts val="0"/>
              </a:spcBef>
              <a:buClrTx/>
              <a:buSzPct val="100000"/>
              <a:buFont typeface="Wingdings 2" panose="05020102010507070707" pitchFamily="18" charset="2"/>
              <a:buChar char=""/>
              <a:defRPr/>
            </a:pPr>
            <a:r>
              <a:rPr lang="en-US" sz="2000" dirty="0">
                <a:solidFill>
                  <a:schemeClr val="accent6">
                    <a:lumMod val="75000"/>
                  </a:schemeClr>
                </a:solidFill>
                <a:latin typeface="Arial" panose="020B0604020202020204" pitchFamily="34" charset="0"/>
                <a:cs typeface="Arial" panose="020B0604020202020204" pitchFamily="34" charset="0"/>
              </a:rPr>
              <a:t>Quickly report that your business may be compromised.</a:t>
            </a:r>
            <a:br>
              <a:rPr lang="en-US" sz="2000" dirty="0">
                <a:solidFill>
                  <a:schemeClr val="accent6">
                    <a:lumMod val="75000"/>
                  </a:schemeClr>
                </a:solidFill>
                <a:latin typeface="Arial" panose="020B0604020202020204" pitchFamily="34" charset="0"/>
                <a:cs typeface="Arial" panose="020B0604020202020204" pitchFamily="34" charset="0"/>
              </a:rPr>
            </a:br>
            <a:endParaRPr lang="en-US" sz="2000" dirty="0">
              <a:solidFill>
                <a:schemeClr val="accent6">
                  <a:lumMod val="75000"/>
                </a:schemeClr>
              </a:solidFill>
              <a:latin typeface="Arial" panose="020B0604020202020204" pitchFamily="34" charset="0"/>
              <a:cs typeface="Arial" panose="020B0604020202020204" pitchFamily="34" charset="0"/>
            </a:endParaRPr>
          </a:p>
          <a:p>
            <a:pPr marL="264389" indent="-264389">
              <a:spcBef>
                <a:spcPts val="0"/>
              </a:spcBef>
              <a:buClrTx/>
              <a:buSzPct val="100000"/>
              <a:buFont typeface="Wingdings 2" panose="05020102010507070707" pitchFamily="18" charset="2"/>
              <a:buChar char=""/>
              <a:defRPr/>
            </a:pPr>
            <a:r>
              <a:rPr lang="en-US" sz="2000" dirty="0">
                <a:solidFill>
                  <a:schemeClr val="accent6">
                    <a:lumMod val="75000"/>
                  </a:schemeClr>
                </a:solidFill>
                <a:latin typeface="Arial" panose="020B0604020202020204" pitchFamily="34" charset="0"/>
                <a:cs typeface="Arial" panose="020B0604020202020204" pitchFamily="34" charset="0"/>
              </a:rPr>
              <a:t>Immediately disconnect your computer from the network.</a:t>
            </a:r>
            <a:br>
              <a:rPr lang="en-US" sz="2000" dirty="0">
                <a:solidFill>
                  <a:schemeClr val="accent6">
                    <a:lumMod val="75000"/>
                  </a:schemeClr>
                </a:solidFill>
                <a:latin typeface="Arial" panose="020B0604020202020204" pitchFamily="34" charset="0"/>
                <a:cs typeface="Arial" panose="020B0604020202020204" pitchFamily="34" charset="0"/>
              </a:rPr>
            </a:br>
            <a:endParaRPr lang="en-US" sz="2000" dirty="0">
              <a:solidFill>
                <a:schemeClr val="accent6">
                  <a:lumMod val="75000"/>
                </a:schemeClr>
              </a:solidFill>
              <a:latin typeface="Arial" panose="020B0604020202020204" pitchFamily="34" charset="0"/>
              <a:cs typeface="Arial" panose="020B0604020202020204" pitchFamily="34" charset="0"/>
            </a:endParaRPr>
          </a:p>
          <a:p>
            <a:pPr marL="264389" indent="-264389">
              <a:spcBef>
                <a:spcPts val="0"/>
              </a:spcBef>
              <a:buClrTx/>
              <a:buSzPct val="100000"/>
              <a:buFont typeface="Wingdings 2" panose="05020102010507070707" pitchFamily="18" charset="2"/>
              <a:buChar char=""/>
              <a:defRPr/>
            </a:pPr>
            <a:r>
              <a:rPr lang="en-US" sz="2000" dirty="0">
                <a:solidFill>
                  <a:schemeClr val="accent6">
                    <a:lumMod val="75000"/>
                  </a:schemeClr>
                </a:solidFill>
                <a:latin typeface="Arial" panose="020B0604020202020204" pitchFamily="34" charset="0"/>
                <a:cs typeface="Arial" panose="020B0604020202020204" pitchFamily="34" charset="0"/>
              </a:rPr>
              <a:t>Do </a:t>
            </a:r>
            <a:r>
              <a:rPr lang="en-US" sz="2000" b="1" dirty="0">
                <a:solidFill>
                  <a:schemeClr val="accent6">
                    <a:lumMod val="75000"/>
                  </a:schemeClr>
                </a:solidFill>
                <a:latin typeface="Arial" panose="020B0604020202020204" pitchFamily="34" charset="0"/>
                <a:cs typeface="Arial" panose="020B0604020202020204" pitchFamily="34" charset="0"/>
              </a:rPr>
              <a:t>NOT</a:t>
            </a:r>
            <a:r>
              <a:rPr lang="en-US" sz="2000" dirty="0">
                <a:solidFill>
                  <a:schemeClr val="accent6">
                    <a:lumMod val="75000"/>
                  </a:schemeClr>
                </a:solidFill>
                <a:latin typeface="Arial" panose="020B0604020202020204" pitchFamily="34" charset="0"/>
                <a:cs typeface="Arial" panose="020B0604020202020204" pitchFamily="34" charset="0"/>
              </a:rPr>
              <a:t> click on any links or messages about malware.  Shut your computer off as soon as possible – which will disconnect it from the internet. </a:t>
            </a:r>
            <a:br>
              <a:rPr lang="en-US" sz="2000" dirty="0">
                <a:solidFill>
                  <a:schemeClr val="accent6">
                    <a:lumMod val="75000"/>
                  </a:schemeClr>
                </a:solidFill>
                <a:latin typeface="Arial" panose="020B0604020202020204" pitchFamily="34" charset="0"/>
                <a:cs typeface="Arial" panose="020B0604020202020204" pitchFamily="34" charset="0"/>
              </a:rPr>
            </a:br>
            <a:r>
              <a:rPr lang="en-US" sz="2000" dirty="0">
                <a:solidFill>
                  <a:schemeClr val="accent6">
                    <a:lumMod val="75000"/>
                  </a:schemeClr>
                </a:solidFill>
                <a:latin typeface="Arial" panose="020B0604020202020204" pitchFamily="34" charset="0"/>
                <a:cs typeface="Arial" panose="020B0604020202020204" pitchFamily="34" charset="0"/>
              </a:rPr>
              <a:t> </a:t>
            </a:r>
          </a:p>
          <a:p>
            <a:pPr marL="264389" indent="-264389">
              <a:spcBef>
                <a:spcPts val="0"/>
              </a:spcBef>
              <a:buClrTx/>
              <a:buSzPct val="100000"/>
              <a:buFont typeface="Wingdings 2" panose="05020102010507070707" pitchFamily="18" charset="2"/>
              <a:buChar char=""/>
              <a:defRPr/>
            </a:pPr>
            <a:r>
              <a:rPr lang="en-US" sz="2000" dirty="0">
                <a:solidFill>
                  <a:schemeClr val="accent6">
                    <a:lumMod val="75000"/>
                  </a:schemeClr>
                </a:solidFill>
                <a:latin typeface="Arial" panose="020B0604020202020204" pitchFamily="34" charset="0"/>
                <a:cs typeface="Arial" panose="020B0604020202020204" pitchFamily="34" charset="0"/>
              </a:rPr>
              <a:t>Do not even close popups – clicking ”close” can further embed the virus.</a:t>
            </a:r>
            <a:br>
              <a:rPr lang="en-US" sz="2000" dirty="0">
                <a:solidFill>
                  <a:schemeClr val="accent6">
                    <a:lumMod val="75000"/>
                  </a:schemeClr>
                </a:solidFill>
                <a:latin typeface="Arial" panose="020B0604020202020204" pitchFamily="34" charset="0"/>
                <a:cs typeface="Arial" panose="020B0604020202020204" pitchFamily="34" charset="0"/>
              </a:rPr>
            </a:br>
            <a:endParaRPr lang="en-US" sz="2000" dirty="0">
              <a:solidFill>
                <a:schemeClr val="accent6">
                  <a:lumMod val="75000"/>
                </a:schemeClr>
              </a:solidFill>
              <a:latin typeface="Arial" panose="020B0604020202020204" pitchFamily="34" charset="0"/>
              <a:cs typeface="Arial" panose="020B0604020202020204" pitchFamily="34" charset="0"/>
            </a:endParaRPr>
          </a:p>
          <a:p>
            <a:pPr marL="264389" indent="-264389">
              <a:spcBef>
                <a:spcPts val="0"/>
              </a:spcBef>
              <a:buClrTx/>
              <a:buSzPct val="100000"/>
              <a:buFont typeface="Wingdings 2" panose="05020102010507070707" pitchFamily="18" charset="2"/>
              <a:buChar char=""/>
              <a:defRPr/>
            </a:pPr>
            <a:r>
              <a:rPr lang="en-US" sz="2000" dirty="0">
                <a:solidFill>
                  <a:schemeClr val="accent6">
                    <a:lumMod val="75000"/>
                  </a:schemeClr>
                </a:solidFill>
                <a:latin typeface="Arial" panose="020B0604020202020204" pitchFamily="34" charset="0"/>
                <a:cs typeface="Arial" panose="020B0604020202020204" pitchFamily="34" charset="0"/>
              </a:rPr>
              <a:t>Notify internal IT and/or Office Manager, as soon as possible – don’t worry that someone will find out, we need to know because time is of the essence.</a:t>
            </a:r>
            <a:br>
              <a:rPr lang="en-US" sz="2000" dirty="0">
                <a:solidFill>
                  <a:schemeClr val="accent6">
                    <a:lumMod val="75000"/>
                  </a:schemeClr>
                </a:solidFill>
                <a:latin typeface="Arial" panose="020B0604020202020204" pitchFamily="34" charset="0"/>
                <a:cs typeface="Arial" panose="020B0604020202020204" pitchFamily="34" charset="0"/>
              </a:rPr>
            </a:br>
            <a:endParaRPr lang="en-US" sz="2000" dirty="0">
              <a:solidFill>
                <a:schemeClr val="accent6">
                  <a:lumMod val="75000"/>
                </a:schemeClr>
              </a:solidFill>
              <a:latin typeface="Arial" panose="020B0604020202020204" pitchFamily="34" charset="0"/>
              <a:cs typeface="Arial" panose="020B0604020202020204" pitchFamily="34" charset="0"/>
            </a:endParaRPr>
          </a:p>
          <a:p>
            <a:pPr marL="264389" indent="-264389">
              <a:spcBef>
                <a:spcPts val="0"/>
              </a:spcBef>
              <a:buClrTx/>
              <a:buSzPct val="100000"/>
              <a:buFont typeface="Wingdings 2" panose="05020102010507070707" pitchFamily="18" charset="2"/>
              <a:buChar char=""/>
              <a:defRPr/>
            </a:pPr>
            <a:endParaRPr lang="en-US" sz="2000" dirty="0">
              <a:solidFill>
                <a:schemeClr val="accent6">
                  <a:lumMod val="75000"/>
                </a:schemeClr>
              </a:solidFill>
              <a:latin typeface="Arial" panose="020B0604020202020204" pitchFamily="34" charset="0"/>
              <a:cs typeface="Arial" panose="020B0604020202020204" pitchFamily="34" charset="0"/>
            </a:endParaRPr>
          </a:p>
          <a:p>
            <a:pPr marL="264389" indent="-264389">
              <a:spcBef>
                <a:spcPts val="0"/>
              </a:spcBef>
              <a:buClrTx/>
              <a:buSzPct val="100000"/>
              <a:buFont typeface="Wingdings 2" panose="05020102010507070707" pitchFamily="18" charset="2"/>
              <a:buChar char=""/>
              <a:defRPr/>
            </a:pPr>
            <a:r>
              <a:rPr lang="en-US" sz="2000" b="1" dirty="0">
                <a:solidFill>
                  <a:schemeClr val="accent6">
                    <a:lumMod val="75000"/>
                  </a:schemeClr>
                </a:solidFill>
                <a:latin typeface="Arial" panose="020B0604020202020204" pitchFamily="34" charset="0"/>
                <a:cs typeface="Arial" panose="020B0604020202020204" pitchFamily="34" charset="0"/>
              </a:rPr>
              <a:t>Cybersecurity Ventures projects $1 Trillion will be spent globally on Cyber protection by 2021</a:t>
            </a:r>
          </a:p>
          <a:p>
            <a:pPr>
              <a:spcBef>
                <a:spcPts val="0"/>
              </a:spcBef>
              <a:buFont typeface="Wingdings" charset="2"/>
              <a:buChar char="§"/>
              <a:defRPr/>
            </a:pPr>
            <a:endParaRPr lang="en-US" sz="2000" dirty="0">
              <a:solidFill>
                <a:schemeClr val="accent6">
                  <a:lumMod val="75000"/>
                </a:schemeClr>
              </a:solidFill>
            </a:endParaRPr>
          </a:p>
          <a:p>
            <a:pPr marL="34299" indent="0">
              <a:spcBef>
                <a:spcPts val="0"/>
              </a:spcBef>
              <a:buNone/>
              <a:defRPr/>
            </a:pPr>
            <a:endParaRPr lang="en-US" sz="2000" dirty="0">
              <a:solidFill>
                <a:schemeClr val="accent6">
                  <a:lumMod val="75000"/>
                </a:schemeClr>
              </a:solidFill>
            </a:endParaRPr>
          </a:p>
        </p:txBody>
      </p:sp>
    </p:spTree>
    <p:extLst>
      <p:ext uri="{BB962C8B-B14F-4D97-AF65-F5344CB8AC3E}">
        <p14:creationId xmlns:p14="http://schemas.microsoft.com/office/powerpoint/2010/main" xmlns="" val="219311606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24880" y="260479"/>
            <a:ext cx="10686459" cy="720278"/>
          </a:xfrm>
          <a:noFill/>
          <a:ln w="9525">
            <a:noFill/>
            <a:miter lim="800000"/>
            <a:headEnd/>
            <a:tailEnd/>
          </a:ln>
        </p:spPr>
        <p:txBody>
          <a:bodyPr vert="horz" wrap="square" lIns="0" tIns="0" rIns="0" bIns="0" numCol="1" rtlCol="0" anchor="ctr" anchorCtr="0" compatLnSpc="1">
            <a:prstTxWarp prst="textNoShape">
              <a:avLst/>
            </a:prstTxWarp>
            <a:noAutofit/>
          </a:bodyPr>
          <a:lstStyle/>
          <a:p>
            <a:pPr algn="ctr" eaLnBrk="0" hangingPunct="0"/>
            <a:r>
              <a:rPr lang="en-US" sz="5000" b="1" dirty="0">
                <a:solidFill>
                  <a:schemeClr val="accent6">
                    <a:lumMod val="75000"/>
                  </a:schemeClr>
                </a:solidFill>
                <a:latin typeface="Tahoma" pitchFamily="84" charset="0"/>
                <a:ea typeface="ＭＳ Ｐゴシック" pitchFamily="84" charset="-128"/>
                <a:cs typeface="ＭＳ Ｐゴシック" pitchFamily="84" charset="-128"/>
              </a:rPr>
              <a:t>THE REALITY ABOUT YOUR DATA</a:t>
            </a:r>
          </a:p>
        </p:txBody>
      </p:sp>
      <p:sp>
        <p:nvSpPr>
          <p:cNvPr id="8" name="Rectangle 7"/>
          <p:cNvSpPr/>
          <p:nvPr/>
        </p:nvSpPr>
        <p:spPr>
          <a:xfrm>
            <a:off x="2152364" y="1551493"/>
            <a:ext cx="4570809" cy="1249060"/>
          </a:xfrm>
          <a:prstGeom prst="rect">
            <a:avLst/>
          </a:prstGeom>
        </p:spPr>
        <p:txBody>
          <a:bodyPr>
            <a:spAutoFit/>
          </a:bodyPr>
          <a:lstStyle/>
          <a:p>
            <a:pPr marL="315552" indent="-288113">
              <a:buFont typeface="Wingdings 2"/>
              <a:buChar char=""/>
              <a:defRPr/>
            </a:pP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You don’t have to be to be a major corporation to be a target. </a:t>
            </a:r>
          </a:p>
          <a:p>
            <a:pPr defTabSz="583085">
              <a:spcBef>
                <a:spcPts val="225"/>
              </a:spcBef>
              <a:defRPr sz="2720"/>
            </a:pPr>
            <a:r>
              <a:rPr lang="en-US" sz="2000" b="1" i="1"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	All</a:t>
            </a: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 information is valuable.</a:t>
            </a:r>
          </a:p>
          <a:p>
            <a:pPr marL="315552" indent="-288113">
              <a:buFont typeface="Wingdings 2"/>
              <a:buChar char=""/>
              <a:defRPr/>
            </a:pPr>
            <a:endParaRPr lang="en-US" sz="1350" dirty="0">
              <a:solidFill>
                <a:schemeClr val="accent6">
                  <a:lumMod val="75000"/>
                </a:schemeClr>
              </a:solidFill>
            </a:endParaRPr>
          </a:p>
        </p:txBody>
      </p:sp>
      <p:sp>
        <p:nvSpPr>
          <p:cNvPr id="9" name="Rectangle 8"/>
          <p:cNvSpPr/>
          <p:nvPr/>
        </p:nvSpPr>
        <p:spPr>
          <a:xfrm>
            <a:off x="2152363" y="2759752"/>
            <a:ext cx="4570809" cy="1223412"/>
          </a:xfrm>
          <a:prstGeom prst="rect">
            <a:avLst/>
          </a:prstGeom>
        </p:spPr>
        <p:txBody>
          <a:bodyPr>
            <a:spAutoFit/>
          </a:bodyPr>
          <a:lstStyle/>
          <a:p>
            <a:pPr marL="315552" indent="-288113">
              <a:buFont typeface="Wingdings 2"/>
              <a:buChar char=""/>
              <a:defRPr/>
            </a:pP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An identity is worth $10-20 on the Dark Net, but the liability stemming from its loss could be $158 or more.</a:t>
            </a:r>
          </a:p>
          <a:p>
            <a:pPr marL="315552" indent="-288113">
              <a:buFont typeface="Wingdings 2"/>
              <a:buChar char=""/>
              <a:defRPr/>
            </a:pPr>
            <a:endParaRPr lang="en-US" sz="1350" dirty="0">
              <a:solidFill>
                <a:schemeClr val="accent6">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11" name="Rectangle 10"/>
          <p:cNvSpPr/>
          <p:nvPr/>
        </p:nvSpPr>
        <p:spPr>
          <a:xfrm>
            <a:off x="2111415" y="3942026"/>
            <a:ext cx="4570809" cy="1015663"/>
          </a:xfrm>
          <a:prstGeom prst="rect">
            <a:avLst/>
          </a:prstGeom>
        </p:spPr>
        <p:txBody>
          <a:bodyPr>
            <a:spAutoFit/>
          </a:bodyPr>
          <a:lstStyle/>
          <a:p>
            <a:pPr marL="315552" indent="-288113">
              <a:buFont typeface="Wingdings 2"/>
              <a:buChar char=""/>
              <a:defRPr/>
            </a:pP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For a database with 50,000 customers, do the math:</a:t>
            </a:r>
            <a:b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b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$158 x 50,000 = $7.9 Million !!</a:t>
            </a:r>
          </a:p>
        </p:txBody>
      </p:sp>
      <p:sp>
        <p:nvSpPr>
          <p:cNvPr id="12" name="Rectangle 11"/>
          <p:cNvSpPr/>
          <p:nvPr/>
        </p:nvSpPr>
        <p:spPr>
          <a:xfrm>
            <a:off x="2152362" y="5165438"/>
            <a:ext cx="4570809" cy="1015663"/>
          </a:xfrm>
          <a:prstGeom prst="rect">
            <a:avLst/>
          </a:prstGeom>
        </p:spPr>
        <p:txBody>
          <a:bodyPr>
            <a:spAutoFit/>
          </a:bodyPr>
          <a:lstStyle/>
          <a:p>
            <a:pPr marL="315552" indent="-288113">
              <a:buFont typeface="Wingdings 2"/>
              <a:buChar char=""/>
              <a:defRPr/>
            </a:pP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Also, attackers could use your system as a launching pad for spam and malware.</a:t>
            </a:r>
          </a:p>
        </p:txBody>
      </p:sp>
    </p:spTree>
    <p:extLst>
      <p:ext uri="{BB962C8B-B14F-4D97-AF65-F5344CB8AC3E}">
        <p14:creationId xmlns:p14="http://schemas.microsoft.com/office/powerpoint/2010/main" xmlns="" val="88682462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76064" y="97972"/>
            <a:ext cx="10115195" cy="1312356"/>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l" defTabSz="914400"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a:lstStyle>
          <a:p>
            <a:pPr algn="ctr" eaLnBrk="0" hangingPunct="0"/>
            <a:r>
              <a:rPr lang="en-US" sz="5400" b="1" dirty="0">
                <a:solidFill>
                  <a:schemeClr val="accent6">
                    <a:lumMod val="75000"/>
                  </a:schemeClr>
                </a:solidFill>
                <a:latin typeface="Tahoma" pitchFamily="84" charset="0"/>
                <a:ea typeface="ＭＳ Ｐゴシック" pitchFamily="84" charset="-128"/>
                <a:cs typeface="ＭＳ Ｐゴシック" pitchFamily="84" charset="-128"/>
              </a:rPr>
              <a:t>Use Strong Passwords</a:t>
            </a:r>
          </a:p>
        </p:txBody>
      </p:sp>
      <p:sp>
        <p:nvSpPr>
          <p:cNvPr id="3" name="Text Placeholder 6"/>
          <p:cNvSpPr txBox="1">
            <a:spLocks/>
          </p:cNvSpPr>
          <p:nvPr>
            <p:custDataLst>
              <p:tags r:id="rId1"/>
            </p:custDataLst>
          </p:nvPr>
        </p:nvSpPr>
        <p:spPr>
          <a:xfrm>
            <a:off x="744017" y="1461443"/>
            <a:ext cx="9618408" cy="479946"/>
          </a:xfrm>
          <a:prstGeom prst="rect">
            <a:avLst/>
          </a:prstGeom>
        </p:spPr>
        <p:txBody>
          <a:bodyPr/>
          <a:lstStyle>
            <a:lvl1pPr marL="274320" indent="-228600" algn="l" defTabSz="914400" rtl="0" eaLnBrk="1" latinLnBrk="0" hangingPunct="1">
              <a:lnSpc>
                <a:spcPct val="90000"/>
              </a:lnSpc>
              <a:spcBef>
                <a:spcPts val="1800"/>
              </a:spcBef>
              <a:buClr>
                <a:schemeClr val="accent1">
                  <a:lumMod val="50000"/>
                </a:schemeClr>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8pPr>
            <a:lvl9pPr marL="1874520" indent="0" algn="l" defTabSz="914400" rtl="0" eaLnBrk="1" latinLnBrk="0" hangingPunct="1">
              <a:spcBef>
                <a:spcPts val="600"/>
              </a:spcBef>
              <a:buClr>
                <a:schemeClr val="accent1">
                  <a:lumMod val="50000"/>
                </a:schemeClr>
              </a:buClr>
              <a:buSzPct val="80000"/>
              <a:buFont typeface="Arial" pitchFamily="34" charset="0"/>
              <a:buNone/>
              <a:defRPr sz="1600" kern="1200" baseline="0">
                <a:solidFill>
                  <a:schemeClr val="tx1"/>
                </a:solidFill>
                <a:latin typeface="+mn-lt"/>
                <a:ea typeface="+mn-ea"/>
                <a:cs typeface="+mn-cs"/>
              </a:defRPr>
            </a:lvl9pPr>
          </a:lstStyle>
          <a:p>
            <a:pPr marL="34299" indent="0">
              <a:buNone/>
            </a:pPr>
            <a:r>
              <a:rPr lang="en-US" sz="3000" dirty="0">
                <a:solidFill>
                  <a:schemeClr val="accent6">
                    <a:lumMod val="75000"/>
                  </a:schemeClr>
                </a:solidFill>
                <a:latin typeface="Arial" panose="020B0604020202020204" pitchFamily="34" charset="0"/>
                <a:cs typeface="Arial" panose="020B0604020202020204" pitchFamily="34" charset="0"/>
              </a:rPr>
              <a:t>Make passwords easy to remember but hard to guess</a:t>
            </a:r>
          </a:p>
        </p:txBody>
      </p:sp>
      <p:sp>
        <p:nvSpPr>
          <p:cNvPr id="4" name="Rectangle 3"/>
          <p:cNvSpPr/>
          <p:nvPr/>
        </p:nvSpPr>
        <p:spPr>
          <a:xfrm>
            <a:off x="288007" y="2310556"/>
            <a:ext cx="9509136" cy="4647426"/>
          </a:xfrm>
          <a:prstGeom prst="rect">
            <a:avLst/>
          </a:prstGeom>
        </p:spPr>
        <p:txBody>
          <a:bodyPr wrap="square">
            <a:spAutoFit/>
          </a:bodyPr>
          <a:lstStyle/>
          <a:p>
            <a:pPr marL="27439">
              <a:defRPr/>
            </a:pPr>
            <a:r>
              <a:rPr lang="en-US" sz="2000" b="1" dirty="0">
                <a:solidFill>
                  <a:schemeClr val="accent6">
                    <a:lumMod val="75000"/>
                  </a:schemeClr>
                </a:solidFill>
                <a:latin typeface="Arial" panose="020B0604020202020204" pitchFamily="34" charset="0"/>
                <a:cs typeface="Arial" panose="020B0604020202020204" pitchFamily="34" charset="0"/>
              </a:rPr>
              <a:t>      NIST standards:</a:t>
            </a:r>
          </a:p>
          <a:p>
            <a:pPr marL="315552" indent="-288113">
              <a:buFont typeface="Wingdings 2"/>
              <a:buChar char=""/>
              <a:defRPr/>
            </a:pPr>
            <a:r>
              <a:rPr lang="en-US" sz="2000" dirty="0">
                <a:solidFill>
                  <a:schemeClr val="accent6">
                    <a:lumMod val="75000"/>
                  </a:schemeClr>
                </a:solidFill>
                <a:latin typeface="Arial" panose="020B0604020202020204" pitchFamily="34" charset="0"/>
                <a:cs typeface="Arial" panose="020B0604020202020204" pitchFamily="34" charset="0"/>
              </a:rPr>
              <a:t>Be at a minimum of 8 characters in length (That’s not a maximum)</a:t>
            </a:r>
          </a:p>
          <a:p>
            <a:r>
              <a:rPr lang="en-US" sz="2000" dirty="0">
                <a:solidFill>
                  <a:schemeClr val="accent6">
                    <a:lumMod val="75000"/>
                  </a:schemeClr>
                </a:solidFill>
                <a:latin typeface="Arial" panose="020B0604020202020204" pitchFamily="34" charset="0"/>
                <a:cs typeface="Arial" panose="020B0604020202020204" pitchFamily="34" charset="0"/>
              </a:rPr>
              <a:t>       Should contain characters from at least three of the following four types of </a:t>
            </a:r>
            <a:r>
              <a:rPr lang="en-US" sz="2000" dirty="0" smtClean="0">
                <a:solidFill>
                  <a:schemeClr val="accent6">
                    <a:lumMod val="75000"/>
                  </a:schemeClr>
                </a:solidFill>
                <a:latin typeface="Arial" panose="020B0604020202020204" pitchFamily="34" charset="0"/>
                <a:cs typeface="Arial" panose="020B0604020202020204" pitchFamily="34" charset="0"/>
              </a:rPr>
              <a:t>    characters</a:t>
            </a:r>
            <a:r>
              <a:rPr lang="en-US" sz="2000" dirty="0">
                <a:solidFill>
                  <a:schemeClr val="accent6">
                    <a:lumMod val="75000"/>
                  </a:schemeClr>
                </a:solidFill>
                <a:latin typeface="Arial" panose="020B0604020202020204" pitchFamily="34" charset="0"/>
                <a:cs typeface="Arial" panose="020B0604020202020204" pitchFamily="34" charset="0"/>
              </a:rPr>
              <a:t>: </a:t>
            </a:r>
          </a:p>
          <a:p>
            <a:pPr lvl="1"/>
            <a:r>
              <a:rPr lang="en-US" sz="2000" dirty="0">
                <a:solidFill>
                  <a:schemeClr val="accent6">
                    <a:lumMod val="75000"/>
                  </a:schemeClr>
                </a:solidFill>
                <a:latin typeface="Arial" panose="020B0604020202020204" pitchFamily="34" charset="0"/>
                <a:cs typeface="Arial" panose="020B0604020202020204" pitchFamily="34" charset="0"/>
              </a:rPr>
              <a:t>English upper case (A-Z)</a:t>
            </a:r>
          </a:p>
          <a:p>
            <a:pPr lvl="1"/>
            <a:r>
              <a:rPr lang="en-US" sz="2000" dirty="0">
                <a:solidFill>
                  <a:schemeClr val="accent6">
                    <a:lumMod val="75000"/>
                  </a:schemeClr>
                </a:solidFill>
                <a:latin typeface="Arial" panose="020B0604020202020204" pitchFamily="34" charset="0"/>
                <a:cs typeface="Arial" panose="020B0604020202020204" pitchFamily="34" charset="0"/>
              </a:rPr>
              <a:t>English lower case (a-z)</a:t>
            </a:r>
          </a:p>
          <a:p>
            <a:pPr lvl="1"/>
            <a:r>
              <a:rPr lang="en-US" sz="2000" dirty="0">
                <a:solidFill>
                  <a:schemeClr val="accent6">
                    <a:lumMod val="75000"/>
                  </a:schemeClr>
                </a:solidFill>
                <a:latin typeface="Arial" panose="020B0604020202020204" pitchFamily="34" charset="0"/>
                <a:cs typeface="Arial" panose="020B0604020202020204" pitchFamily="34" charset="0"/>
              </a:rPr>
              <a:t>Numbers (0-9)</a:t>
            </a:r>
          </a:p>
          <a:p>
            <a:pPr lvl="1"/>
            <a:r>
              <a:rPr lang="en-US" sz="2000" dirty="0">
                <a:solidFill>
                  <a:schemeClr val="accent6">
                    <a:lumMod val="75000"/>
                  </a:schemeClr>
                </a:solidFill>
                <a:latin typeface="Arial" panose="020B0604020202020204" pitchFamily="34" charset="0"/>
                <a:cs typeface="Arial" panose="020B0604020202020204" pitchFamily="34" charset="0"/>
              </a:rPr>
              <a:t>Non-alphanumeric special characters ($, !, %, ^, …)</a:t>
            </a:r>
            <a:br>
              <a:rPr lang="en-US" sz="2000" dirty="0">
                <a:solidFill>
                  <a:schemeClr val="accent6">
                    <a:lumMod val="75000"/>
                  </a:schemeClr>
                </a:solidFill>
                <a:latin typeface="Arial" panose="020B0604020202020204" pitchFamily="34" charset="0"/>
                <a:cs typeface="Arial" panose="020B0604020202020204" pitchFamily="34" charset="0"/>
              </a:rPr>
            </a:br>
            <a:endParaRPr lang="en-US" sz="2000" dirty="0">
              <a:solidFill>
                <a:schemeClr val="accent6">
                  <a:lumMod val="75000"/>
                </a:schemeClr>
              </a:solidFill>
              <a:latin typeface="Arial" panose="020B0604020202020204" pitchFamily="34" charset="0"/>
              <a:cs typeface="Arial" panose="020B0604020202020204" pitchFamily="34" charset="0"/>
            </a:endParaRPr>
          </a:p>
          <a:p>
            <a:pPr marL="315552" indent="-288113">
              <a:buFont typeface="Wingdings 2"/>
              <a:buChar char=""/>
              <a:defRPr/>
            </a:pPr>
            <a:r>
              <a:rPr lang="en-US" sz="2000" dirty="0">
                <a:solidFill>
                  <a:schemeClr val="accent6">
                    <a:lumMod val="75000"/>
                  </a:schemeClr>
                </a:solidFill>
                <a:latin typeface="Arial" panose="020B0604020202020204" pitchFamily="34" charset="0"/>
                <a:cs typeface="Arial" panose="020B0604020202020204" pitchFamily="34" charset="0"/>
              </a:rPr>
              <a:t>Should not contain the user’s name or part of the user’s name. </a:t>
            </a:r>
            <a:br>
              <a:rPr lang="en-US" sz="2000" dirty="0">
                <a:solidFill>
                  <a:schemeClr val="accent6">
                    <a:lumMod val="75000"/>
                  </a:schemeClr>
                </a:solidFill>
                <a:latin typeface="Arial" panose="020B0604020202020204" pitchFamily="34" charset="0"/>
                <a:cs typeface="Arial" panose="020B0604020202020204" pitchFamily="34" charset="0"/>
              </a:rPr>
            </a:br>
            <a:endParaRPr lang="en-US" sz="2000" dirty="0">
              <a:solidFill>
                <a:schemeClr val="accent6">
                  <a:lumMod val="75000"/>
                </a:schemeClr>
              </a:solidFill>
              <a:latin typeface="Arial" panose="020B0604020202020204" pitchFamily="34" charset="0"/>
              <a:cs typeface="Arial" panose="020B0604020202020204" pitchFamily="34" charset="0"/>
            </a:endParaRPr>
          </a:p>
          <a:p>
            <a:pPr marL="315552" indent="-288113">
              <a:buFont typeface="Wingdings 2"/>
              <a:buChar char=""/>
              <a:defRPr/>
            </a:pPr>
            <a:r>
              <a:rPr lang="en-US" sz="2000" dirty="0">
                <a:solidFill>
                  <a:schemeClr val="accent6">
                    <a:lumMod val="75000"/>
                  </a:schemeClr>
                </a:solidFill>
                <a:latin typeface="Arial" panose="020B0604020202020204" pitchFamily="34" charset="0"/>
                <a:cs typeface="Arial" panose="020B0604020202020204" pitchFamily="34" charset="0"/>
              </a:rPr>
              <a:t>Should not contain easily accessible or guessable personal information about the user or user’s family, such as birthdays, children’s names, addresses, etc.</a:t>
            </a:r>
          </a:p>
          <a:p>
            <a:pPr marL="27439">
              <a:defRPr/>
            </a:pPr>
            <a:r>
              <a:rPr lang="en-US" sz="1200" dirty="0">
                <a:solidFill>
                  <a:schemeClr val="accent6">
                    <a:lumMod val="75000"/>
                  </a:schemeClr>
                </a:solidFill>
              </a:rPr>
              <a:t> </a:t>
            </a:r>
          </a:p>
          <a:p>
            <a:pPr marL="315552" indent="-288113">
              <a:buFont typeface="Wingdings 2"/>
              <a:buChar char=""/>
              <a:defRPr/>
            </a:pPr>
            <a:endParaRPr lang="en-US" sz="1200" b="1" dirty="0">
              <a:solidFill>
                <a:schemeClr val="accent6">
                  <a:lumMod val="75000"/>
                </a:schemeClr>
              </a:solidFill>
            </a:endParaRPr>
          </a:p>
          <a:p>
            <a:pPr marL="315552" indent="-288113">
              <a:buFont typeface="Wingdings 2"/>
              <a:buChar char=""/>
              <a:defRPr/>
            </a:pPr>
            <a:endParaRPr lang="en-US" sz="1200" dirty="0">
              <a:solidFill>
                <a:schemeClr val="accent6">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xmlns="" val="365722364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429053" y="422189"/>
            <a:ext cx="7777422" cy="72027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l" defTabSz="914400"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a:lstStyle>
          <a:p>
            <a:pPr algn="ctr" eaLnBrk="0" hangingPunct="0"/>
            <a:r>
              <a:rPr lang="en-US" sz="5000" b="1" dirty="0">
                <a:solidFill>
                  <a:schemeClr val="accent6">
                    <a:lumMod val="75000"/>
                  </a:schemeClr>
                </a:solidFill>
                <a:latin typeface="Tahoma" pitchFamily="84" charset="0"/>
                <a:ea typeface="ＭＳ Ｐゴシック" pitchFamily="84" charset="-128"/>
                <a:cs typeface="ＭＳ Ｐゴシック" pitchFamily="84" charset="-128"/>
              </a:rPr>
              <a:t>Backup your data !!</a:t>
            </a:r>
          </a:p>
        </p:txBody>
      </p:sp>
      <p:sp>
        <p:nvSpPr>
          <p:cNvPr id="4" name="Content Placeholder 2"/>
          <p:cNvSpPr txBox="1">
            <a:spLocks/>
          </p:cNvSpPr>
          <p:nvPr>
            <p:custDataLst>
              <p:tags r:id="rId1"/>
            </p:custDataLst>
          </p:nvPr>
        </p:nvSpPr>
        <p:spPr>
          <a:xfrm>
            <a:off x="1988726" y="1642441"/>
            <a:ext cx="7441847" cy="4023012"/>
          </a:xfrm>
          <a:prstGeom prst="rect">
            <a:avLst/>
          </a:prstGeom>
        </p:spPr>
        <p:txBody>
          <a:bodyPr>
            <a:normAutofit/>
          </a:bodyPr>
          <a:lstStyle>
            <a:lvl1pPr marL="274320" indent="-228600" algn="l" defTabSz="914400" rtl="0" eaLnBrk="1" latinLnBrk="0" hangingPunct="1">
              <a:lnSpc>
                <a:spcPct val="90000"/>
              </a:lnSpc>
              <a:spcBef>
                <a:spcPts val="1800"/>
              </a:spcBef>
              <a:buClr>
                <a:schemeClr val="accent1">
                  <a:lumMod val="50000"/>
                </a:schemeClr>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8pPr>
            <a:lvl9pPr marL="1874520" indent="0" algn="l" defTabSz="914400" rtl="0" eaLnBrk="1" latinLnBrk="0" hangingPunct="1">
              <a:spcBef>
                <a:spcPts val="600"/>
              </a:spcBef>
              <a:buClr>
                <a:schemeClr val="accent1">
                  <a:lumMod val="50000"/>
                </a:schemeClr>
              </a:buClr>
              <a:buSzPct val="80000"/>
              <a:buFont typeface="Arial" pitchFamily="34" charset="0"/>
              <a:buNone/>
              <a:defRPr sz="1600" kern="1200" baseline="0">
                <a:solidFill>
                  <a:schemeClr val="tx1"/>
                </a:solidFill>
                <a:latin typeface="+mn-lt"/>
                <a:ea typeface="+mn-ea"/>
                <a:cs typeface="+mn-cs"/>
              </a:defRPr>
            </a:lvl9pPr>
          </a:lstStyle>
          <a:p>
            <a:pPr marL="315552" indent="-288113">
              <a:buClrTx/>
              <a:buFont typeface="Wingdings 2"/>
              <a:buChar char=""/>
              <a:defRPr/>
            </a:pPr>
            <a:r>
              <a:rPr lang="en-US" sz="2000" dirty="0">
                <a:solidFill>
                  <a:schemeClr val="accent6">
                    <a:lumMod val="75000"/>
                  </a:schemeClr>
                </a:solidFill>
                <a:latin typeface="Arial" panose="020B0604020202020204" pitchFamily="34" charset="0"/>
                <a:cs typeface="Arial" panose="020B0604020202020204" pitchFamily="34" charset="0"/>
              </a:rPr>
              <a:t>No security measure is 100% reliable.</a:t>
            </a:r>
          </a:p>
          <a:p>
            <a:pPr marL="315552" indent="-288113">
              <a:buClrTx/>
              <a:buFont typeface="Wingdings 2"/>
              <a:buChar char=""/>
              <a:defRPr/>
            </a:pPr>
            <a:r>
              <a:rPr lang="en-US" sz="2000" dirty="0">
                <a:solidFill>
                  <a:schemeClr val="accent6">
                    <a:lumMod val="75000"/>
                  </a:schemeClr>
                </a:solidFill>
                <a:latin typeface="Arial" panose="020B0604020202020204" pitchFamily="34" charset="0"/>
                <a:cs typeface="Arial" panose="020B0604020202020204" pitchFamily="34" charset="0"/>
              </a:rPr>
              <a:t>Even the best hardware fails.</a:t>
            </a:r>
          </a:p>
          <a:p>
            <a:pPr marL="315552" indent="-288113">
              <a:buClrTx/>
              <a:buFont typeface="Wingdings 2"/>
              <a:buChar char=""/>
              <a:defRPr/>
            </a:pPr>
            <a:r>
              <a:rPr lang="en-US" sz="2000" dirty="0">
                <a:solidFill>
                  <a:schemeClr val="accent6">
                    <a:lumMod val="75000"/>
                  </a:schemeClr>
                </a:solidFill>
                <a:latin typeface="Arial" panose="020B0604020202020204" pitchFamily="34" charset="0"/>
                <a:cs typeface="Arial" panose="020B0604020202020204" pitchFamily="34" charset="0"/>
              </a:rPr>
              <a:t>What information is important to you?</a:t>
            </a:r>
          </a:p>
          <a:p>
            <a:pPr marL="315552" indent="-288113">
              <a:buClrTx/>
              <a:buFont typeface="Wingdings 2"/>
              <a:buChar char=""/>
              <a:defRPr/>
            </a:pPr>
            <a:r>
              <a:rPr lang="en-US" sz="2000" dirty="0">
                <a:solidFill>
                  <a:schemeClr val="accent6">
                    <a:lumMod val="75000"/>
                  </a:schemeClr>
                </a:solidFill>
                <a:latin typeface="Arial" panose="020B0604020202020204" pitchFamily="34" charset="0"/>
                <a:cs typeface="Arial" panose="020B0604020202020204" pitchFamily="34" charset="0"/>
              </a:rPr>
              <a:t>Is your backup:</a:t>
            </a:r>
          </a:p>
          <a:p>
            <a:pPr marL="942036" lvl="2" indent="-256053">
              <a:lnSpc>
                <a:spcPct val="150000"/>
              </a:lnSpc>
              <a:spcBef>
                <a:spcPts val="525"/>
              </a:spcBef>
              <a:buNone/>
              <a:tabLst>
                <a:tab pos="683601" algn="l"/>
                <a:tab pos="1369584" algn="l"/>
                <a:tab pos="2055567" algn="l"/>
                <a:tab pos="2741550" algn="l"/>
                <a:tab pos="3427533" algn="l"/>
                <a:tab pos="4113515" algn="l"/>
                <a:tab pos="4799498" algn="l"/>
                <a:tab pos="5485481" algn="l"/>
                <a:tab pos="6171464" algn="l"/>
                <a:tab pos="6857447" algn="l"/>
                <a:tab pos="7543430" algn="l"/>
              </a:tabLst>
              <a:defRPr/>
            </a:pPr>
            <a:r>
              <a:rPr lang="en-US" sz="2000" b="1" dirty="0">
                <a:solidFill>
                  <a:schemeClr val="accent6">
                    <a:lumMod val="75000"/>
                  </a:schemeClr>
                </a:solidFill>
                <a:latin typeface="Arial" panose="020B0604020202020204" pitchFamily="34" charset="0"/>
                <a:cs typeface="Arial" panose="020B0604020202020204" pitchFamily="34" charset="0"/>
              </a:rPr>
              <a:t>Recent ?</a:t>
            </a:r>
          </a:p>
          <a:p>
            <a:pPr marL="942036" lvl="2" indent="-256053">
              <a:spcBef>
                <a:spcPts val="525"/>
              </a:spcBef>
              <a:buNone/>
              <a:tabLst>
                <a:tab pos="683601" algn="l"/>
                <a:tab pos="1369584" algn="l"/>
                <a:tab pos="2055567" algn="l"/>
                <a:tab pos="2741550" algn="l"/>
                <a:tab pos="3427533" algn="l"/>
                <a:tab pos="4113515" algn="l"/>
                <a:tab pos="4799498" algn="l"/>
                <a:tab pos="5485481" algn="l"/>
                <a:tab pos="6171464" algn="l"/>
                <a:tab pos="6857447" algn="l"/>
                <a:tab pos="7543430" algn="l"/>
              </a:tabLst>
              <a:defRPr/>
            </a:pPr>
            <a:r>
              <a:rPr lang="en-US" sz="2000" b="1" dirty="0">
                <a:solidFill>
                  <a:schemeClr val="accent6">
                    <a:lumMod val="75000"/>
                  </a:schemeClr>
                </a:solidFill>
                <a:latin typeface="Arial" panose="020B0604020202020204" pitchFamily="34" charset="0"/>
                <a:cs typeface="Arial" panose="020B0604020202020204" pitchFamily="34" charset="0"/>
              </a:rPr>
              <a:t>Off-site &amp; Secure?</a:t>
            </a:r>
          </a:p>
          <a:p>
            <a:pPr marL="942036" lvl="2" indent="-256053">
              <a:spcBef>
                <a:spcPts val="525"/>
              </a:spcBef>
              <a:buNone/>
              <a:tabLst>
                <a:tab pos="683601" algn="l"/>
                <a:tab pos="1369584" algn="l"/>
                <a:tab pos="2055567" algn="l"/>
                <a:tab pos="2741550" algn="l"/>
                <a:tab pos="3427533" algn="l"/>
                <a:tab pos="4113515" algn="l"/>
                <a:tab pos="4799498" algn="l"/>
                <a:tab pos="5485481" algn="l"/>
                <a:tab pos="6171464" algn="l"/>
                <a:tab pos="6857447" algn="l"/>
                <a:tab pos="7543430" algn="l"/>
              </a:tabLst>
              <a:defRPr/>
            </a:pPr>
            <a:r>
              <a:rPr lang="en-US" sz="2000" b="1" dirty="0">
                <a:solidFill>
                  <a:schemeClr val="accent6">
                    <a:lumMod val="75000"/>
                  </a:schemeClr>
                </a:solidFill>
                <a:latin typeface="Arial" panose="020B0604020202020204" pitchFamily="34" charset="0"/>
                <a:cs typeface="Arial" panose="020B0604020202020204" pitchFamily="34" charset="0"/>
              </a:rPr>
              <a:t>Process Documented?</a:t>
            </a:r>
          </a:p>
          <a:p>
            <a:pPr marL="942036" lvl="2" indent="-256053">
              <a:spcBef>
                <a:spcPts val="525"/>
              </a:spcBef>
              <a:buNone/>
              <a:tabLst>
                <a:tab pos="683601" algn="l"/>
                <a:tab pos="1369584" algn="l"/>
                <a:tab pos="2055567" algn="l"/>
                <a:tab pos="2741550" algn="l"/>
                <a:tab pos="3427533" algn="l"/>
                <a:tab pos="4113515" algn="l"/>
                <a:tab pos="4799498" algn="l"/>
                <a:tab pos="5485481" algn="l"/>
                <a:tab pos="6171464" algn="l"/>
                <a:tab pos="6857447" algn="l"/>
                <a:tab pos="7543430" algn="l"/>
              </a:tabLst>
              <a:defRPr/>
            </a:pPr>
            <a:r>
              <a:rPr lang="en-US" sz="2000" b="1" dirty="0">
                <a:solidFill>
                  <a:schemeClr val="accent6">
                    <a:lumMod val="75000"/>
                  </a:schemeClr>
                </a:solidFill>
                <a:latin typeface="Arial" panose="020B0604020202020204" pitchFamily="34" charset="0"/>
                <a:cs typeface="Arial" panose="020B0604020202020204" pitchFamily="34" charset="0"/>
              </a:rPr>
              <a:t>Encrypted?</a:t>
            </a:r>
          </a:p>
          <a:p>
            <a:pPr marL="942036" lvl="2" indent="-256053">
              <a:spcBef>
                <a:spcPts val="525"/>
              </a:spcBef>
              <a:buNone/>
              <a:tabLst>
                <a:tab pos="683601" algn="l"/>
                <a:tab pos="1369584" algn="l"/>
                <a:tab pos="2055567" algn="l"/>
                <a:tab pos="2741550" algn="l"/>
                <a:tab pos="3427533" algn="l"/>
                <a:tab pos="4113515" algn="l"/>
                <a:tab pos="4799498" algn="l"/>
                <a:tab pos="5485481" algn="l"/>
                <a:tab pos="6171464" algn="l"/>
                <a:tab pos="6857447" algn="l"/>
                <a:tab pos="7543430" algn="l"/>
              </a:tabLst>
              <a:defRPr/>
            </a:pPr>
            <a:r>
              <a:rPr lang="en-US" sz="2000" b="1" dirty="0">
                <a:solidFill>
                  <a:schemeClr val="accent6">
                    <a:lumMod val="75000"/>
                  </a:schemeClr>
                </a:solidFill>
                <a:latin typeface="Arial" panose="020B0604020202020204" pitchFamily="34" charset="0"/>
                <a:cs typeface="Arial" panose="020B0604020202020204" pitchFamily="34" charset="0"/>
              </a:rPr>
              <a:t>Tested?</a:t>
            </a:r>
          </a:p>
          <a:p>
            <a:pPr marL="0" indent="0">
              <a:buNone/>
              <a:defRPr/>
            </a:pPr>
            <a:endParaRPr lang="en-US" sz="1800" dirty="0"/>
          </a:p>
        </p:txBody>
      </p:sp>
      <p:pic>
        <p:nvPicPr>
          <p:cNvPr id="5" name="Picture 4"/>
          <p:cNvPicPr>
            <a:picLocks noChangeAspect="1"/>
          </p:cNvPicPr>
          <p:nvPr/>
        </p:nvPicPr>
        <p:blipFill>
          <a:blip r:embed="rId4" cstate="print"/>
          <a:stretch>
            <a:fillRect/>
          </a:stretch>
        </p:blipFill>
        <p:spPr>
          <a:xfrm>
            <a:off x="6229944" y="3741276"/>
            <a:ext cx="1705419" cy="1705419"/>
          </a:xfrm>
          <a:prstGeom prst="rect">
            <a:avLst/>
          </a:prstGeom>
        </p:spPr>
      </p:pic>
      <p:sp>
        <p:nvSpPr>
          <p:cNvPr id="6" name="Lock"/>
          <p:cNvSpPr>
            <a:spLocks noEditPoints="1" noChangeArrowheads="1"/>
          </p:cNvSpPr>
          <p:nvPr>
            <p:custDataLst>
              <p:tags r:id="rId2"/>
            </p:custDataLst>
          </p:nvPr>
        </p:nvSpPr>
        <p:spPr bwMode="auto">
          <a:xfrm>
            <a:off x="685909" y="2063648"/>
            <a:ext cx="743144" cy="914638"/>
          </a:xfrm>
          <a:custGeom>
            <a:avLst/>
            <a:gdLst>
              <a:gd name="T0" fmla="*/ 2147483647 w 21600"/>
              <a:gd name="T1" fmla="*/ 0 h 21600"/>
              <a:gd name="T2" fmla="*/ 2147483647 w 21600"/>
              <a:gd name="T3" fmla="*/ 2147483647 h 21600"/>
              <a:gd name="T4" fmla="*/ 2147483647 w 21600"/>
              <a:gd name="T5" fmla="*/ 2147483647 h 21600"/>
              <a:gd name="T6" fmla="*/ 0 w 21600"/>
              <a:gd name="T7" fmla="*/ 2147483647 h 21600"/>
              <a:gd name="T8" fmla="*/ 0 60000 65536"/>
              <a:gd name="T9" fmla="*/ 0 60000 65536"/>
              <a:gd name="T10" fmla="*/ 0 60000 65536"/>
              <a:gd name="T11" fmla="*/ 0 60000 65536"/>
              <a:gd name="T12" fmla="*/ 744 w 21600"/>
              <a:gd name="T13" fmla="*/ 9904 h 21600"/>
              <a:gd name="T14" fmla="*/ 21134 w 21600"/>
              <a:gd name="T15" fmla="*/ 15335 h 21600"/>
            </a:gdLst>
            <a:ahLst/>
            <a:cxnLst>
              <a:cxn ang="T8">
                <a:pos x="T0" y="T1"/>
              </a:cxn>
              <a:cxn ang="T9">
                <a:pos x="T2" y="T3"/>
              </a:cxn>
              <a:cxn ang="T10">
                <a:pos x="T4" y="T5"/>
              </a:cxn>
              <a:cxn ang="T11">
                <a:pos x="T6" y="T7"/>
              </a:cxn>
            </a:cxnLst>
            <a:rect l="T12" t="T13" r="T14" b="T15"/>
            <a:pathLst>
              <a:path w="21600" h="21600" extrusionOk="0">
                <a:moveTo>
                  <a:pt x="93" y="9606"/>
                </a:moveTo>
                <a:lnTo>
                  <a:pt x="2048" y="9606"/>
                </a:lnTo>
                <a:lnTo>
                  <a:pt x="2048" y="4713"/>
                </a:lnTo>
                <a:lnTo>
                  <a:pt x="2420" y="3818"/>
                </a:lnTo>
                <a:lnTo>
                  <a:pt x="2979" y="3028"/>
                </a:lnTo>
                <a:lnTo>
                  <a:pt x="3537" y="2446"/>
                </a:lnTo>
                <a:lnTo>
                  <a:pt x="3956" y="1998"/>
                </a:lnTo>
                <a:lnTo>
                  <a:pt x="4492" y="1581"/>
                </a:lnTo>
                <a:lnTo>
                  <a:pt x="5143" y="1238"/>
                </a:lnTo>
                <a:lnTo>
                  <a:pt x="5912" y="880"/>
                </a:lnTo>
                <a:lnTo>
                  <a:pt x="6587" y="641"/>
                </a:lnTo>
                <a:lnTo>
                  <a:pt x="7518" y="372"/>
                </a:lnTo>
                <a:lnTo>
                  <a:pt x="8425" y="208"/>
                </a:lnTo>
                <a:lnTo>
                  <a:pt x="9496" y="59"/>
                </a:lnTo>
                <a:lnTo>
                  <a:pt x="10637" y="14"/>
                </a:lnTo>
                <a:lnTo>
                  <a:pt x="11614" y="59"/>
                </a:lnTo>
                <a:lnTo>
                  <a:pt x="12382" y="119"/>
                </a:lnTo>
                <a:lnTo>
                  <a:pt x="13034" y="253"/>
                </a:lnTo>
                <a:lnTo>
                  <a:pt x="13779" y="417"/>
                </a:lnTo>
                <a:lnTo>
                  <a:pt x="14500" y="611"/>
                </a:lnTo>
                <a:lnTo>
                  <a:pt x="14733" y="686"/>
                </a:lnTo>
                <a:lnTo>
                  <a:pt x="14989" y="790"/>
                </a:lnTo>
                <a:lnTo>
                  <a:pt x="15175" y="865"/>
                </a:lnTo>
                <a:lnTo>
                  <a:pt x="15385" y="954"/>
                </a:lnTo>
                <a:lnTo>
                  <a:pt x="15431" y="969"/>
                </a:lnTo>
                <a:lnTo>
                  <a:pt x="15594" y="1059"/>
                </a:lnTo>
                <a:lnTo>
                  <a:pt x="15757" y="1148"/>
                </a:lnTo>
                <a:lnTo>
                  <a:pt x="15920" y="1267"/>
                </a:lnTo>
                <a:lnTo>
                  <a:pt x="16106" y="1372"/>
                </a:lnTo>
                <a:lnTo>
                  <a:pt x="16665" y="1730"/>
                </a:lnTo>
                <a:lnTo>
                  <a:pt x="17014" y="1998"/>
                </a:lnTo>
                <a:lnTo>
                  <a:pt x="17480" y="2356"/>
                </a:lnTo>
                <a:lnTo>
                  <a:pt x="17852" y="2804"/>
                </a:lnTo>
                <a:lnTo>
                  <a:pt x="18178" y="3192"/>
                </a:lnTo>
                <a:lnTo>
                  <a:pt x="18527" y="3639"/>
                </a:lnTo>
                <a:lnTo>
                  <a:pt x="18806" y="4132"/>
                </a:lnTo>
                <a:lnTo>
                  <a:pt x="19086" y="4713"/>
                </a:lnTo>
                <a:lnTo>
                  <a:pt x="19272" y="5191"/>
                </a:lnTo>
                <a:lnTo>
                  <a:pt x="19295" y="9606"/>
                </a:lnTo>
                <a:lnTo>
                  <a:pt x="21600" y="9606"/>
                </a:lnTo>
                <a:lnTo>
                  <a:pt x="21600" y="16289"/>
                </a:lnTo>
                <a:lnTo>
                  <a:pt x="21413" y="17184"/>
                </a:lnTo>
                <a:lnTo>
                  <a:pt x="21041" y="17900"/>
                </a:lnTo>
                <a:lnTo>
                  <a:pt x="20668" y="18377"/>
                </a:lnTo>
                <a:lnTo>
                  <a:pt x="20343" y="18855"/>
                </a:lnTo>
                <a:lnTo>
                  <a:pt x="19924" y="19332"/>
                </a:lnTo>
                <a:lnTo>
                  <a:pt x="19388" y="19809"/>
                </a:lnTo>
                <a:lnTo>
                  <a:pt x="18806" y="20242"/>
                </a:lnTo>
                <a:lnTo>
                  <a:pt x="18062" y="20585"/>
                </a:lnTo>
                <a:lnTo>
                  <a:pt x="17270" y="20883"/>
                </a:lnTo>
                <a:lnTo>
                  <a:pt x="16525" y="21182"/>
                </a:lnTo>
                <a:lnTo>
                  <a:pt x="15548" y="21420"/>
                </a:lnTo>
                <a:lnTo>
                  <a:pt x="14803" y="21540"/>
                </a:lnTo>
                <a:lnTo>
                  <a:pt x="13662" y="21674"/>
                </a:lnTo>
                <a:lnTo>
                  <a:pt x="8379" y="21659"/>
                </a:lnTo>
                <a:lnTo>
                  <a:pt x="7168" y="21540"/>
                </a:lnTo>
                <a:lnTo>
                  <a:pt x="6098" y="21331"/>
                </a:lnTo>
                <a:lnTo>
                  <a:pt x="5050" y="21092"/>
                </a:lnTo>
                <a:lnTo>
                  <a:pt x="4003" y="20764"/>
                </a:lnTo>
                <a:lnTo>
                  <a:pt x="3258" y="20391"/>
                </a:lnTo>
                <a:lnTo>
                  <a:pt x="2769" y="20123"/>
                </a:lnTo>
                <a:lnTo>
                  <a:pt x="2281" y="19720"/>
                </a:lnTo>
                <a:lnTo>
                  <a:pt x="1862" y="19407"/>
                </a:lnTo>
                <a:lnTo>
                  <a:pt x="1489" y="19079"/>
                </a:lnTo>
                <a:lnTo>
                  <a:pt x="1070" y="18676"/>
                </a:lnTo>
                <a:lnTo>
                  <a:pt x="744" y="18258"/>
                </a:lnTo>
                <a:lnTo>
                  <a:pt x="325" y="17661"/>
                </a:lnTo>
                <a:lnTo>
                  <a:pt x="162" y="17035"/>
                </a:lnTo>
                <a:lnTo>
                  <a:pt x="93" y="16468"/>
                </a:lnTo>
                <a:lnTo>
                  <a:pt x="93" y="9606"/>
                </a:lnTo>
                <a:close/>
                <a:moveTo>
                  <a:pt x="6098" y="9591"/>
                </a:moveTo>
                <a:lnTo>
                  <a:pt x="6098" y="5220"/>
                </a:lnTo>
                <a:lnTo>
                  <a:pt x="6191" y="4907"/>
                </a:lnTo>
                <a:lnTo>
                  <a:pt x="6307" y="4639"/>
                </a:lnTo>
                <a:lnTo>
                  <a:pt x="6517" y="4370"/>
                </a:lnTo>
                <a:lnTo>
                  <a:pt x="6680" y="4087"/>
                </a:lnTo>
                <a:lnTo>
                  <a:pt x="6889" y="3878"/>
                </a:lnTo>
                <a:lnTo>
                  <a:pt x="7308" y="3520"/>
                </a:lnTo>
                <a:lnTo>
                  <a:pt x="7843" y="3281"/>
                </a:lnTo>
                <a:lnTo>
                  <a:pt x="8402" y="3013"/>
                </a:lnTo>
                <a:lnTo>
                  <a:pt x="9031" y="2834"/>
                </a:lnTo>
                <a:lnTo>
                  <a:pt x="9659" y="2700"/>
                </a:lnTo>
                <a:lnTo>
                  <a:pt x="10497" y="2625"/>
                </a:lnTo>
                <a:lnTo>
                  <a:pt x="11125" y="2655"/>
                </a:lnTo>
                <a:lnTo>
                  <a:pt x="11987" y="2789"/>
                </a:lnTo>
                <a:lnTo>
                  <a:pt x="12522" y="2893"/>
                </a:lnTo>
                <a:lnTo>
                  <a:pt x="13011" y="3028"/>
                </a:lnTo>
                <a:lnTo>
                  <a:pt x="13290" y="3192"/>
                </a:lnTo>
                <a:lnTo>
                  <a:pt x="13709" y="3371"/>
                </a:lnTo>
                <a:lnTo>
                  <a:pt x="13872" y="3505"/>
                </a:lnTo>
                <a:lnTo>
                  <a:pt x="14058" y="3639"/>
                </a:lnTo>
                <a:lnTo>
                  <a:pt x="14291" y="3788"/>
                </a:lnTo>
                <a:lnTo>
                  <a:pt x="14431" y="3953"/>
                </a:lnTo>
                <a:lnTo>
                  <a:pt x="14617" y="4102"/>
                </a:lnTo>
                <a:lnTo>
                  <a:pt x="14826" y="4311"/>
                </a:lnTo>
                <a:lnTo>
                  <a:pt x="14919" y="4534"/>
                </a:lnTo>
                <a:lnTo>
                  <a:pt x="15036" y="4773"/>
                </a:lnTo>
                <a:lnTo>
                  <a:pt x="15175" y="5027"/>
                </a:lnTo>
                <a:lnTo>
                  <a:pt x="15245" y="5220"/>
                </a:lnTo>
                <a:lnTo>
                  <a:pt x="15245" y="9591"/>
                </a:lnTo>
                <a:lnTo>
                  <a:pt x="6098" y="9591"/>
                </a:lnTo>
                <a:close/>
              </a:path>
              <a:path w="21600" h="21600" extrusionOk="0">
                <a:moveTo>
                  <a:pt x="93" y="9606"/>
                </a:moveTo>
                <a:lnTo>
                  <a:pt x="21600" y="9606"/>
                </a:lnTo>
                <a:close/>
              </a:path>
              <a:path w="21600" h="21600" extrusionOk="0">
                <a:moveTo>
                  <a:pt x="11684" y="17109"/>
                </a:moveTo>
                <a:lnTo>
                  <a:pt x="12266" y="19317"/>
                </a:lnTo>
                <a:lnTo>
                  <a:pt x="9659" y="19317"/>
                </a:lnTo>
                <a:lnTo>
                  <a:pt x="10287" y="17124"/>
                </a:lnTo>
                <a:lnTo>
                  <a:pt x="10008" y="16975"/>
                </a:lnTo>
                <a:lnTo>
                  <a:pt x="9799" y="16722"/>
                </a:lnTo>
                <a:lnTo>
                  <a:pt x="9752" y="16408"/>
                </a:lnTo>
                <a:lnTo>
                  <a:pt x="9822" y="16170"/>
                </a:lnTo>
                <a:lnTo>
                  <a:pt x="10008" y="16006"/>
                </a:lnTo>
                <a:lnTo>
                  <a:pt x="10148" y="15871"/>
                </a:lnTo>
                <a:lnTo>
                  <a:pt x="10381" y="15782"/>
                </a:lnTo>
                <a:lnTo>
                  <a:pt x="10660" y="15692"/>
                </a:lnTo>
                <a:lnTo>
                  <a:pt x="11009" y="15677"/>
                </a:lnTo>
                <a:lnTo>
                  <a:pt x="11288" y="15722"/>
                </a:lnTo>
                <a:lnTo>
                  <a:pt x="11614" y="15782"/>
                </a:lnTo>
                <a:lnTo>
                  <a:pt x="11893" y="15946"/>
                </a:lnTo>
                <a:lnTo>
                  <a:pt x="12033" y="16080"/>
                </a:lnTo>
                <a:lnTo>
                  <a:pt x="12173" y="16229"/>
                </a:lnTo>
                <a:lnTo>
                  <a:pt x="12196" y="16408"/>
                </a:lnTo>
                <a:lnTo>
                  <a:pt x="12103" y="16722"/>
                </a:lnTo>
                <a:lnTo>
                  <a:pt x="11987" y="16856"/>
                </a:lnTo>
                <a:lnTo>
                  <a:pt x="11847" y="16975"/>
                </a:lnTo>
                <a:lnTo>
                  <a:pt x="11684" y="17109"/>
                </a:lnTo>
              </a:path>
            </a:pathLst>
          </a:custGeom>
          <a:solidFill>
            <a:srgbClr val="C0C0C0"/>
          </a:solidFill>
          <a:ln w="38100">
            <a:solidFill>
              <a:srgbClr val="000000"/>
            </a:solidFill>
            <a:miter lim="800000"/>
            <a:headEnd/>
            <a:tailEnd/>
          </a:ln>
        </p:spPr>
        <p:txBody>
          <a:bodyPr/>
          <a:lstStyle/>
          <a:p>
            <a:endParaRPr lang="en-US" sz="1350"/>
          </a:p>
        </p:txBody>
      </p:sp>
    </p:spTree>
    <p:extLst>
      <p:ext uri="{BB962C8B-B14F-4D97-AF65-F5344CB8AC3E}">
        <p14:creationId xmlns:p14="http://schemas.microsoft.com/office/powerpoint/2010/main" xmlns="" val="249950363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0" y="311426"/>
            <a:ext cx="10460224" cy="720278"/>
          </a:xfrm>
          <a:noFill/>
          <a:ln w="9525">
            <a:noFill/>
            <a:miter lim="800000"/>
            <a:headEnd/>
            <a:tailEnd/>
          </a:ln>
        </p:spPr>
        <p:txBody>
          <a:bodyPr vert="horz" wrap="square" lIns="0" tIns="0" rIns="0" bIns="0" numCol="1" rtlCol="0" anchor="ctr" anchorCtr="0" compatLnSpc="1">
            <a:prstTxWarp prst="textNoShape">
              <a:avLst/>
            </a:prstTxWarp>
            <a:noAutofit/>
          </a:bodyPr>
          <a:lstStyle/>
          <a:p>
            <a:pPr algn="ctr" eaLnBrk="0" hangingPunct="0"/>
            <a:r>
              <a:rPr lang="en-US" sz="5000" b="1" dirty="0" smtClean="0">
                <a:solidFill>
                  <a:schemeClr val="accent6">
                    <a:lumMod val="75000"/>
                  </a:schemeClr>
                </a:solidFill>
                <a:latin typeface="Tahoma" pitchFamily="84" charset="0"/>
                <a:ea typeface="ＭＳ Ｐゴシック" pitchFamily="84" charset="-128"/>
                <a:cs typeface="ＭＳ Ｐゴシック" pitchFamily="84" charset="-128"/>
              </a:rPr>
              <a:t>A LEADERSHIP DISCUSSION</a:t>
            </a:r>
            <a:endParaRPr lang="en-US" sz="5000" b="1" dirty="0">
              <a:solidFill>
                <a:schemeClr val="accent6">
                  <a:lumMod val="75000"/>
                </a:schemeClr>
              </a:solidFill>
              <a:latin typeface="Tahoma" pitchFamily="84" charset="0"/>
              <a:ea typeface="ＭＳ Ｐゴシック" pitchFamily="84" charset="-128"/>
              <a:cs typeface="ＭＳ Ｐゴシック" pitchFamily="84" charset="-128"/>
            </a:endParaRPr>
          </a:p>
        </p:txBody>
      </p:sp>
      <p:pic>
        <p:nvPicPr>
          <p:cNvPr id="8" name="Content Placeholder 5"/>
          <p:cNvPicPr>
            <a:picLocks noGrp="1" noChangeAspect="1"/>
          </p:cNvPicPr>
          <p:nvPr>
            <p:ph idx="1"/>
          </p:nvPr>
        </p:nvPicPr>
        <p:blipFill rotWithShape="1">
          <a:blip r:embed="rId3" cstate="print">
            <a:extLst>
              <a:ext uri="{28A0092B-C50C-407E-A947-70E740481C1C}">
                <a14:useLocalDpi xmlns:a14="http://schemas.microsoft.com/office/drawing/2010/main" xmlns="" val="0"/>
              </a:ext>
            </a:extLst>
          </a:blip>
          <a:srcRect l="1915" r="5145" b="3"/>
          <a:stretch/>
        </p:blipFill>
        <p:spPr>
          <a:xfrm>
            <a:off x="4592544" y="2076671"/>
            <a:ext cx="3065109" cy="2236948"/>
          </a:xfrm>
          <a:prstGeom prst="rect">
            <a:avLst/>
          </a:prstGeom>
        </p:spPr>
      </p:pic>
      <p:sp>
        <p:nvSpPr>
          <p:cNvPr id="4" name="Rectangle 3"/>
          <p:cNvSpPr/>
          <p:nvPr/>
        </p:nvSpPr>
        <p:spPr>
          <a:xfrm>
            <a:off x="1334395" y="2379537"/>
            <a:ext cx="2590621" cy="1631216"/>
          </a:xfrm>
          <a:prstGeom prst="rect">
            <a:avLst/>
          </a:prstGeom>
        </p:spPr>
        <p:txBody>
          <a:bodyPr wrap="square">
            <a:spAutoFit/>
          </a:bodyPr>
          <a:lstStyle/>
          <a:p>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You must have management support from the top down</a:t>
            </a:r>
          </a:p>
          <a:p>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to give your framework “teeth”</a:t>
            </a:r>
          </a:p>
        </p:txBody>
      </p:sp>
    </p:spTree>
    <p:extLst>
      <p:ext uri="{BB962C8B-B14F-4D97-AF65-F5344CB8AC3E}">
        <p14:creationId xmlns:p14="http://schemas.microsoft.com/office/powerpoint/2010/main" xmlns="" val="303843402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463824" y="1420376"/>
            <a:ext cx="5277338" cy="1028968"/>
          </a:xfrm>
        </p:spPr>
        <p:txBody>
          <a:bodyPr>
            <a:noAutofit/>
          </a:bodyPr>
          <a:lstStyle/>
          <a:p>
            <a:r>
              <a:rPr lang="en-US" b="1" dirty="0">
                <a:solidFill>
                  <a:schemeClr val="accent6">
                    <a:lumMod val="75000"/>
                  </a:schemeClr>
                </a:solidFill>
                <a:latin typeface="Tahoma" pitchFamily="84" charset="0"/>
                <a:ea typeface="Arial" pitchFamily="84" charset="-52"/>
                <a:cs typeface="Arial" pitchFamily="84" charset="-52"/>
              </a:rPr>
              <a:t>Cybersecurity</a:t>
            </a:r>
            <a:endParaRPr lang="en-US" dirty="0">
              <a:solidFill>
                <a:schemeClr val="accent6">
                  <a:lumMod val="75000"/>
                </a:schemeClr>
              </a:solidFill>
            </a:endParaRPr>
          </a:p>
        </p:txBody>
      </p:sp>
      <p:sp>
        <p:nvSpPr>
          <p:cNvPr id="5" name="Subtitle 4"/>
          <p:cNvSpPr>
            <a:spLocks noGrp="1"/>
          </p:cNvSpPr>
          <p:nvPr>
            <p:ph type="subTitle" idx="1"/>
          </p:nvPr>
        </p:nvSpPr>
        <p:spPr>
          <a:xfrm>
            <a:off x="2335426" y="4377964"/>
            <a:ext cx="4979774" cy="400154"/>
          </a:xfrm>
        </p:spPr>
        <p:txBody>
          <a:bodyPr>
            <a:noAutofit/>
          </a:bodyPr>
          <a:lstStyle/>
          <a:p>
            <a:r>
              <a:rPr lang="en-US" dirty="0" smtClean="0">
                <a:solidFill>
                  <a:schemeClr val="accent6">
                    <a:lumMod val="75000"/>
                  </a:schemeClr>
                </a:solidFill>
              </a:rPr>
              <a:t>Get Focused | Get Inspired | Get Going</a:t>
            </a:r>
            <a:endParaRPr lang="en-US" dirty="0">
              <a:solidFill>
                <a:schemeClr val="accent6">
                  <a:lumMod val="75000"/>
                </a:schemeClr>
              </a:solidFill>
            </a:endParaRPr>
          </a:p>
        </p:txBody>
      </p:sp>
      <p:sp>
        <p:nvSpPr>
          <p:cNvPr id="2" name="TextBox 1"/>
          <p:cNvSpPr txBox="1"/>
          <p:nvPr/>
        </p:nvSpPr>
        <p:spPr>
          <a:xfrm>
            <a:off x="1427296" y="3064721"/>
            <a:ext cx="7774425" cy="507960"/>
          </a:xfrm>
          <a:prstGeom prst="rect">
            <a:avLst/>
          </a:prstGeom>
          <a:noFill/>
          <a:ln>
            <a:solidFill>
              <a:schemeClr val="bg2"/>
            </a:solidFill>
          </a:ln>
        </p:spPr>
        <p:txBody>
          <a:bodyPr wrap="square" rtlCol="0">
            <a:spAutoFit/>
          </a:bodyPr>
          <a:lstStyle/>
          <a:p>
            <a:pPr>
              <a:lnSpc>
                <a:spcPct val="90000"/>
              </a:lnSpc>
            </a:pPr>
            <a:r>
              <a:rPr lang="en-US" sz="3001" b="1" dirty="0">
                <a:solidFill>
                  <a:schemeClr val="accent6">
                    <a:lumMod val="75000"/>
                  </a:schemeClr>
                </a:solidFill>
                <a:latin typeface="Tahoma" panose="020B0604030504040204" pitchFamily="34" charset="0"/>
                <a:ea typeface="Tahoma" panose="020B0604030504040204" pitchFamily="34" charset="0"/>
                <a:cs typeface="Tahoma" panose="020B0604030504040204" pitchFamily="34" charset="0"/>
              </a:rPr>
              <a:t>Best Defenses for New Security Threats</a:t>
            </a:r>
          </a:p>
        </p:txBody>
      </p:sp>
    </p:spTree>
    <p:extLst>
      <p:ext uri="{BB962C8B-B14F-4D97-AF65-F5344CB8AC3E}">
        <p14:creationId xmlns:p14="http://schemas.microsoft.com/office/powerpoint/2010/main" xmlns="" val="23688358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939484" y="352407"/>
            <a:ext cx="8181798" cy="720278"/>
          </a:xfrm>
          <a:noFill/>
          <a:ln w="9525">
            <a:noFill/>
            <a:miter lim="800000"/>
            <a:headEnd/>
            <a:tailEnd/>
          </a:ln>
        </p:spPr>
        <p:txBody>
          <a:bodyPr vert="horz" wrap="square" lIns="0" tIns="0" rIns="0" bIns="0" numCol="1" rtlCol="0" anchor="ctr" anchorCtr="0" compatLnSpc="1">
            <a:prstTxWarp prst="textNoShape">
              <a:avLst/>
            </a:prstTxWarp>
            <a:noAutofit/>
          </a:bodyPr>
          <a:lstStyle/>
          <a:p>
            <a:pPr algn="ctr" eaLnBrk="0" hangingPunct="0"/>
            <a:r>
              <a:rPr lang="en-US" sz="5000" b="1" dirty="0">
                <a:solidFill>
                  <a:schemeClr val="accent6">
                    <a:lumMod val="75000"/>
                  </a:schemeClr>
                </a:solidFill>
                <a:latin typeface="Tahoma" pitchFamily="84" charset="0"/>
                <a:ea typeface="ＭＳ Ｐゴシック" pitchFamily="84" charset="-128"/>
                <a:cs typeface="ＭＳ Ｐゴシック" pitchFamily="84" charset="-128"/>
              </a:rPr>
              <a:t>SECURITY FRAMEWORK</a:t>
            </a:r>
          </a:p>
        </p:txBody>
      </p:sp>
      <p:sp>
        <p:nvSpPr>
          <p:cNvPr id="8" name="Rectangle 7"/>
          <p:cNvSpPr/>
          <p:nvPr/>
        </p:nvSpPr>
        <p:spPr>
          <a:xfrm>
            <a:off x="1139932" y="1866530"/>
            <a:ext cx="4570809" cy="1223412"/>
          </a:xfrm>
          <a:prstGeom prst="rect">
            <a:avLst/>
          </a:prstGeom>
        </p:spPr>
        <p:txBody>
          <a:bodyPr>
            <a:spAutoFit/>
          </a:bodyPr>
          <a:lstStyle/>
          <a:p>
            <a:pPr marL="315552" indent="-288113">
              <a:buFont typeface="Wingdings 2"/>
              <a:buChar char=""/>
              <a:defRPr/>
            </a:pP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Security doesn’t come from a single </a:t>
            </a:r>
            <a:r>
              <a:rPr lang="en-US" sz="2000" b="1" u="sng"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product</a:t>
            </a: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 such as a firewall or antivirus software</a:t>
            </a:r>
            <a:r>
              <a:rPr lang="en-US" sz="2000" dirty="0">
                <a:solidFill>
                  <a:schemeClr val="bg1"/>
                </a:solidFill>
                <a:latin typeface="Arial" panose="020B0604020202020204" pitchFamily="34" charset="0"/>
                <a:ea typeface="Tahoma" panose="020B0604030504040204" pitchFamily="34" charset="0"/>
                <a:cs typeface="Arial" panose="020B0604020202020204" pitchFamily="34" charset="0"/>
              </a:rPr>
              <a:t>.</a:t>
            </a:r>
          </a:p>
          <a:p>
            <a:pPr marL="315552" indent="-288113">
              <a:buFont typeface="Wingdings 2"/>
              <a:buChar char=""/>
              <a:defRPr/>
            </a:pPr>
            <a:endParaRPr lang="en-US" sz="1350" dirty="0"/>
          </a:p>
        </p:txBody>
      </p:sp>
      <p:sp>
        <p:nvSpPr>
          <p:cNvPr id="9" name="Rectangle 8"/>
          <p:cNvSpPr/>
          <p:nvPr/>
        </p:nvSpPr>
        <p:spPr>
          <a:xfrm>
            <a:off x="1139932" y="3411962"/>
            <a:ext cx="4570809" cy="1123384"/>
          </a:xfrm>
          <a:prstGeom prst="rect">
            <a:avLst/>
          </a:prstGeom>
        </p:spPr>
        <p:txBody>
          <a:bodyPr>
            <a:spAutoFit/>
          </a:bodyPr>
          <a:lstStyle/>
          <a:p>
            <a:pPr marL="315552" indent="-288113">
              <a:buFont typeface="Wingdings 2"/>
              <a:buChar char=""/>
              <a:defRPr/>
            </a:pP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You need a comprehensive </a:t>
            </a:r>
            <a:r>
              <a:rPr lang="en-US" sz="2000" b="1" u="sng"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framework</a:t>
            </a: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 that encompasses </a:t>
            </a: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sym typeface="Wingdings"/>
              </a:rPr>
              <a:t></a:t>
            </a:r>
          </a:p>
          <a:p>
            <a:pPr marL="315552" indent="-288113">
              <a:buFont typeface="Wingdings 2"/>
              <a:buChar char=""/>
              <a:defRPr/>
            </a:pPr>
            <a:endParaRPr lang="en-US" sz="1350" dirty="0">
              <a:latin typeface="Tahoma" panose="020B0604030504040204" pitchFamily="34" charset="0"/>
              <a:ea typeface="Tahoma" panose="020B0604030504040204" pitchFamily="34" charset="0"/>
              <a:cs typeface="Tahoma" panose="020B0604030504040204" pitchFamily="34" charset="0"/>
            </a:endParaRPr>
          </a:p>
          <a:p>
            <a:pPr marL="315552" indent="-288113">
              <a:buFont typeface="Wingdings 2"/>
              <a:buChar char=""/>
              <a:defRPr/>
            </a:pPr>
            <a:endParaRPr lang="en-US" sz="1350" dirty="0"/>
          </a:p>
        </p:txBody>
      </p:sp>
      <p:sp>
        <p:nvSpPr>
          <p:cNvPr id="10" name="Rectangle 9"/>
          <p:cNvSpPr/>
          <p:nvPr/>
        </p:nvSpPr>
        <p:spPr>
          <a:xfrm>
            <a:off x="1139931" y="4727275"/>
            <a:ext cx="4570809" cy="1638910"/>
          </a:xfrm>
          <a:prstGeom prst="rect">
            <a:avLst/>
          </a:prstGeom>
        </p:spPr>
        <p:txBody>
          <a:bodyPr>
            <a:spAutoFit/>
          </a:bodyPr>
          <a:lstStyle/>
          <a:p>
            <a:pPr marL="315552" indent="-288113">
              <a:buFont typeface="Wingdings 2"/>
              <a:buChar char=""/>
              <a:defRPr/>
            </a:pP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Don’t take a scattershot approach; engage a firm that can provide a holistic view.</a:t>
            </a:r>
          </a:p>
          <a:p>
            <a:pPr marL="315552" indent="-288113">
              <a:buFont typeface="Wingdings 2"/>
              <a:buChar char=""/>
              <a:defRPr/>
            </a:pPr>
            <a:endParaRPr lang="en-US" sz="1350" dirty="0">
              <a:latin typeface="Tahoma" panose="020B0604030504040204" pitchFamily="34" charset="0"/>
              <a:ea typeface="Tahoma" panose="020B0604030504040204" pitchFamily="34" charset="0"/>
              <a:cs typeface="Tahoma" panose="020B0604030504040204" pitchFamily="34" charset="0"/>
              <a:sym typeface="Wingdings"/>
            </a:endParaRPr>
          </a:p>
          <a:p>
            <a:pPr marL="315552" indent="-288113">
              <a:buFont typeface="Wingdings 2"/>
              <a:buChar char=""/>
              <a:defRPr/>
            </a:pPr>
            <a:endParaRPr lang="en-US" sz="1350" dirty="0">
              <a:latin typeface="Tahoma" panose="020B0604030504040204" pitchFamily="34" charset="0"/>
              <a:ea typeface="Tahoma" panose="020B0604030504040204" pitchFamily="34" charset="0"/>
              <a:cs typeface="Tahoma" panose="020B0604030504040204" pitchFamily="34" charset="0"/>
            </a:endParaRPr>
          </a:p>
          <a:p>
            <a:pPr marL="315552" indent="-288113">
              <a:buFont typeface="Wingdings 2"/>
              <a:buChar char=""/>
              <a:defRPr/>
            </a:pPr>
            <a:endParaRPr lang="en-US" sz="1350" dirty="0"/>
          </a:p>
        </p:txBody>
      </p:sp>
      <p:pic>
        <p:nvPicPr>
          <p:cNvPr id="12" name="Picture 1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230328" y="2087629"/>
            <a:ext cx="3429893" cy="3208379"/>
          </a:xfrm>
          <a:prstGeom prst="rect">
            <a:avLst/>
          </a:prstGeom>
        </p:spPr>
      </p:pic>
    </p:spTree>
    <p:extLst>
      <p:ext uri="{BB962C8B-B14F-4D97-AF65-F5344CB8AC3E}">
        <p14:creationId xmlns:p14="http://schemas.microsoft.com/office/powerpoint/2010/main" xmlns="" val="157381992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128867" y="265118"/>
            <a:ext cx="6180954" cy="720278"/>
          </a:xfrm>
          <a:noFill/>
          <a:ln w="9525">
            <a:noFill/>
            <a:miter lim="800000"/>
            <a:headEnd/>
            <a:tailEnd/>
          </a:ln>
        </p:spPr>
        <p:txBody>
          <a:bodyPr vert="horz" wrap="square" lIns="0" tIns="0" rIns="0" bIns="0" numCol="1" rtlCol="0" anchor="ctr" anchorCtr="0" compatLnSpc="1">
            <a:prstTxWarp prst="textNoShape">
              <a:avLst/>
            </a:prstTxWarp>
            <a:noAutofit/>
          </a:bodyPr>
          <a:lstStyle/>
          <a:p>
            <a:pPr algn="ctr" eaLnBrk="0" hangingPunct="0"/>
            <a:r>
              <a:rPr lang="en-US" sz="5000" b="1" dirty="0" err="1">
                <a:solidFill>
                  <a:schemeClr val="accent6">
                    <a:lumMod val="75000"/>
                  </a:schemeClr>
                </a:solidFill>
                <a:latin typeface="Tahoma" pitchFamily="84" charset="0"/>
                <a:ea typeface="ＭＳ Ｐゴシック" pitchFamily="84" charset="-128"/>
                <a:cs typeface="ＭＳ Ｐゴシック" pitchFamily="84" charset="-128"/>
              </a:rPr>
              <a:t>IoT</a:t>
            </a:r>
            <a:r>
              <a:rPr lang="en-US" sz="5000" b="1" dirty="0">
                <a:solidFill>
                  <a:schemeClr val="accent6">
                    <a:lumMod val="75000"/>
                  </a:schemeClr>
                </a:solidFill>
                <a:latin typeface="Tahoma" pitchFamily="84" charset="0"/>
                <a:ea typeface="ＭＳ Ｐゴシック" pitchFamily="84" charset="-128"/>
                <a:cs typeface="ＭＳ Ｐゴシック" pitchFamily="84" charset="-128"/>
              </a:rPr>
              <a:t> LANDSCAPE</a:t>
            </a:r>
          </a:p>
        </p:txBody>
      </p:sp>
      <p:sp>
        <p:nvSpPr>
          <p:cNvPr id="8" name="Rectangle 7"/>
          <p:cNvSpPr/>
          <p:nvPr/>
        </p:nvSpPr>
        <p:spPr>
          <a:xfrm>
            <a:off x="1000009" y="1486301"/>
            <a:ext cx="4570809" cy="707886"/>
          </a:xfrm>
          <a:prstGeom prst="rect">
            <a:avLst/>
          </a:prstGeom>
        </p:spPr>
        <p:txBody>
          <a:bodyPr>
            <a:spAutoFit/>
          </a:bodyPr>
          <a:lstStyle/>
          <a:p>
            <a:pPr marL="315552" indent="-288113">
              <a:buFont typeface="Wingdings 2"/>
              <a:buChar char=""/>
              <a:defRPr/>
            </a:pP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Today 2018 it’s a $14.6 billion dollar market</a:t>
            </a:r>
            <a:r>
              <a:rPr lang="en-US" sz="2000" dirty="0">
                <a:solidFill>
                  <a:schemeClr val="accent6">
                    <a:lumMod val="75000"/>
                  </a:schemeClr>
                </a:solidFill>
                <a:latin typeface="Tahoma" panose="020B0604030504040204" pitchFamily="34" charset="0"/>
                <a:ea typeface="Tahoma" panose="020B0604030504040204" pitchFamily="34" charset="0"/>
                <a:cs typeface="Tahoma" panose="020B0604030504040204" pitchFamily="34" charset="0"/>
              </a:rPr>
              <a:t>.</a:t>
            </a:r>
            <a:endParaRPr lang="en-US" sz="2000" dirty="0">
              <a:solidFill>
                <a:schemeClr val="accent6">
                  <a:lumMod val="75000"/>
                </a:schemeClr>
              </a:solidFill>
            </a:endParaRPr>
          </a:p>
        </p:txBody>
      </p:sp>
      <p:sp>
        <p:nvSpPr>
          <p:cNvPr id="9" name="Rectangle 8"/>
          <p:cNvSpPr/>
          <p:nvPr/>
        </p:nvSpPr>
        <p:spPr>
          <a:xfrm>
            <a:off x="1000009" y="2531638"/>
            <a:ext cx="4570809" cy="400110"/>
          </a:xfrm>
          <a:prstGeom prst="rect">
            <a:avLst/>
          </a:prstGeom>
        </p:spPr>
        <p:txBody>
          <a:bodyPr>
            <a:spAutoFit/>
          </a:bodyPr>
          <a:lstStyle/>
          <a:p>
            <a:pPr marL="315552" indent="-288113">
              <a:buFont typeface="Wingdings 2"/>
              <a:buChar char=""/>
              <a:defRPr/>
            </a:pP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Projected 2020 to be $25 billion</a:t>
            </a:r>
            <a:r>
              <a:rPr lang="en-US" sz="2000" dirty="0">
                <a:latin typeface="Tahoma" panose="020B0604030504040204" pitchFamily="34" charset="0"/>
                <a:ea typeface="Tahoma" panose="020B0604030504040204" pitchFamily="34" charset="0"/>
                <a:cs typeface="Tahoma" panose="020B0604030504040204" pitchFamily="34" charset="0"/>
              </a:rPr>
              <a:t>.</a:t>
            </a:r>
            <a:endParaRPr lang="en-US" sz="2000" dirty="0"/>
          </a:p>
        </p:txBody>
      </p:sp>
      <p:sp>
        <p:nvSpPr>
          <p:cNvPr id="10" name="Rectangle 9"/>
          <p:cNvSpPr/>
          <p:nvPr/>
        </p:nvSpPr>
        <p:spPr>
          <a:xfrm>
            <a:off x="1000008" y="3269199"/>
            <a:ext cx="6178883" cy="1323439"/>
          </a:xfrm>
          <a:prstGeom prst="rect">
            <a:avLst/>
          </a:prstGeom>
        </p:spPr>
        <p:txBody>
          <a:bodyPr wrap="square">
            <a:spAutoFit/>
          </a:bodyPr>
          <a:lstStyle/>
          <a:p>
            <a:pPr marL="315552" indent="-288113">
              <a:buFont typeface="Wingdings 2"/>
              <a:buChar char=""/>
              <a:defRPr/>
            </a:pP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That is why it’s important to get standards in place ASAP rather than waiting and having what I call</a:t>
            </a:r>
          </a:p>
          <a:p>
            <a:pPr marL="27439">
              <a:defRPr/>
            </a:pP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 </a:t>
            </a:r>
            <a:r>
              <a:rPr lang="en-US" sz="2000" b="1"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a:t>
            </a:r>
            <a:r>
              <a:rPr lang="en-US" sz="2000" b="1" dirty="0" err="1">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IoT</a:t>
            </a:r>
            <a:r>
              <a:rPr lang="en-US" sz="2000" b="1"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 Internet of Threats)</a:t>
            </a: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 lurking around every corner..</a:t>
            </a:r>
            <a:endParaRPr lang="en-US" sz="2000" dirty="0">
              <a:solidFill>
                <a:schemeClr val="accent6">
                  <a:lumMod val="75000"/>
                </a:schemeClr>
              </a:solidFill>
              <a:latin typeface="Arial" panose="020B0604020202020204" pitchFamily="34" charset="0"/>
              <a:cs typeface="Arial" panose="020B0604020202020204" pitchFamily="34" charset="0"/>
            </a:endParaRPr>
          </a:p>
        </p:txBody>
      </p:sp>
      <p:sp>
        <p:nvSpPr>
          <p:cNvPr id="11" name="Rectangle 10"/>
          <p:cNvSpPr/>
          <p:nvPr/>
        </p:nvSpPr>
        <p:spPr>
          <a:xfrm>
            <a:off x="1000008" y="5012711"/>
            <a:ext cx="5167931" cy="1223412"/>
          </a:xfrm>
          <a:prstGeom prst="rect">
            <a:avLst/>
          </a:prstGeom>
        </p:spPr>
        <p:txBody>
          <a:bodyPr wrap="square">
            <a:spAutoFit/>
          </a:bodyPr>
          <a:lstStyle/>
          <a:p>
            <a:pPr marL="315552" indent="-288113">
              <a:buFont typeface="Wingdings 2"/>
              <a:buChar char=""/>
              <a:defRPr/>
            </a:pP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166,000 </a:t>
            </a:r>
            <a:r>
              <a:rPr lang="en-US" sz="2000" dirty="0" err="1">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Mirai</a:t>
            </a: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 botnets attack DNS servers (Twitter, </a:t>
            </a:r>
            <a:r>
              <a:rPr lang="en-US" sz="2000" dirty="0" err="1">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GetHub</a:t>
            </a: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 </a:t>
            </a:r>
            <a:r>
              <a:rPr lang="en-US" sz="2000" dirty="0" err="1">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Reddit</a:t>
            </a: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 PayPal, Amazon, </a:t>
            </a:r>
            <a:r>
              <a:rPr lang="en-US" sz="2000" dirty="0" err="1">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AirBnb</a:t>
            </a: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 Netflix, Box, Pinterest)</a:t>
            </a:r>
          </a:p>
          <a:p>
            <a:pPr marL="315552" indent="-288113">
              <a:buFont typeface="Wingdings 2"/>
              <a:buChar char=""/>
              <a:defRPr/>
            </a:pPr>
            <a:endParaRPr lang="en-US" sz="1350" dirty="0"/>
          </a:p>
        </p:txBody>
      </p:sp>
      <p:pic>
        <p:nvPicPr>
          <p:cNvPr id="12" name="Picture 1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178891" y="2410628"/>
            <a:ext cx="3994145" cy="2845829"/>
          </a:xfrm>
          <a:prstGeom prst="rect">
            <a:avLst/>
          </a:prstGeom>
        </p:spPr>
      </p:pic>
    </p:spTree>
    <p:extLst>
      <p:ext uri="{BB962C8B-B14F-4D97-AF65-F5344CB8AC3E}">
        <p14:creationId xmlns:p14="http://schemas.microsoft.com/office/powerpoint/2010/main" xmlns="" val="24848759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2144774" y="263623"/>
            <a:ext cx="6180954" cy="720278"/>
          </a:xfrm>
          <a:noFill/>
          <a:ln w="9525">
            <a:noFill/>
            <a:miter lim="800000"/>
            <a:headEnd/>
            <a:tailEnd/>
          </a:ln>
        </p:spPr>
        <p:txBody>
          <a:bodyPr vert="horz" wrap="square" lIns="0" tIns="0" rIns="0" bIns="0" numCol="1" rtlCol="0" anchor="ctr" anchorCtr="0" compatLnSpc="1">
            <a:prstTxWarp prst="textNoShape">
              <a:avLst/>
            </a:prstTxWarp>
            <a:noAutofit/>
          </a:bodyPr>
          <a:lstStyle/>
          <a:p>
            <a:pPr algn="ctr" eaLnBrk="0" hangingPunct="0"/>
            <a:r>
              <a:rPr lang="en-US" sz="5000" b="1" dirty="0">
                <a:solidFill>
                  <a:schemeClr val="accent6">
                    <a:lumMod val="75000"/>
                  </a:schemeClr>
                </a:solidFill>
                <a:latin typeface="Tahoma" pitchFamily="84" charset="0"/>
                <a:ea typeface="ＭＳ Ｐゴシック" pitchFamily="84" charset="-128"/>
                <a:cs typeface="ＭＳ Ｐゴシック" pitchFamily="84" charset="-128"/>
              </a:rPr>
              <a:t>FINAL THOUGHTS</a:t>
            </a:r>
          </a:p>
        </p:txBody>
      </p:sp>
      <p:sp>
        <p:nvSpPr>
          <p:cNvPr id="7" name="Rectangle 6"/>
          <p:cNvSpPr/>
          <p:nvPr/>
        </p:nvSpPr>
        <p:spPr>
          <a:xfrm>
            <a:off x="1053497" y="1620461"/>
            <a:ext cx="8124580" cy="5332229"/>
          </a:xfrm>
          <a:prstGeom prst="rect">
            <a:avLst/>
          </a:prstGeom>
        </p:spPr>
        <p:txBody>
          <a:bodyPr wrap="square">
            <a:spAutoFit/>
          </a:bodyPr>
          <a:lstStyle/>
          <a:p>
            <a:pPr marL="315552" indent="-288113">
              <a:buFont typeface="Wingdings 2"/>
              <a:buChar char=""/>
              <a:defRPr/>
            </a:pP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Cybersecurity is an Executive Decision not an IT Decision.</a:t>
            </a:r>
            <a:b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br>
            <a:endPar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endParaRPr>
          </a:p>
          <a:p>
            <a:pPr marL="315552" indent="-288113">
              <a:buFont typeface="Wingdings 2"/>
              <a:buChar char=""/>
              <a:defRPr/>
            </a:pP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Separation of Duties (IT/Cybersecurity).</a:t>
            </a:r>
            <a:b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br>
            <a:endPar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endParaRPr>
          </a:p>
          <a:p>
            <a:pPr marL="315552" indent="-288113">
              <a:buFont typeface="Wingdings 2"/>
              <a:buChar char=""/>
              <a:defRPr/>
            </a:pPr>
            <a:r>
              <a:rPr lang="en-US" sz="2000" b="1" i="1"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You can’t AUDIT Yourself.</a:t>
            </a:r>
            <a:br>
              <a:rPr lang="en-US" sz="2000" b="1" i="1"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br>
            <a:endParaRPr lang="en-US" sz="2000" b="1" i="1"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endParaRPr>
          </a:p>
          <a:p>
            <a:pPr marL="315552" indent="-288113">
              <a:buFont typeface="Wingdings 2"/>
              <a:buChar char=""/>
              <a:defRPr/>
            </a:pP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Assessment- </a:t>
            </a:r>
            <a:r>
              <a:rPr lang="en-US" sz="2000" b="1" i="1"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“You don’t know what you don’t know.”</a:t>
            </a:r>
          </a:p>
          <a:p>
            <a:pPr marL="27439">
              <a:defRPr/>
            </a:pPr>
            <a:endParaRPr lang="en-US" sz="2000" b="1" i="1"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endParaRPr>
          </a:p>
          <a:p>
            <a:pPr marL="315552" indent="-288113">
              <a:buFont typeface="Wingdings 2"/>
              <a:buChar char=""/>
              <a:defRPr/>
            </a:pP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24/7 Monitoring</a:t>
            </a:r>
          </a:p>
          <a:p>
            <a:pPr marL="27439">
              <a:defRPr/>
            </a:pPr>
            <a:endPar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endParaRPr>
          </a:p>
          <a:p>
            <a:pPr marL="315552" indent="-288113">
              <a:buFont typeface="Wingdings 2"/>
              <a:buChar char=""/>
              <a:defRPr/>
            </a:pP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Governance/Policies &amp; Procedures</a:t>
            </a:r>
          </a:p>
          <a:p>
            <a:pPr marL="27439">
              <a:defRPr/>
            </a:pPr>
            <a:endPar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endParaRPr>
          </a:p>
          <a:p>
            <a:pPr marL="315552" indent="-288113">
              <a:buFont typeface="Wingdings 2"/>
              <a:buChar char=""/>
              <a:defRPr/>
            </a:pP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Training/Education</a:t>
            </a:r>
          </a:p>
          <a:p>
            <a:pPr marL="27439">
              <a:defRPr/>
            </a:pPr>
            <a:endPar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endParaRPr>
          </a:p>
          <a:p>
            <a:pPr marL="315552" indent="-288113">
              <a:buFont typeface="Wingdings 2"/>
              <a:buChar char=""/>
              <a:defRPr/>
            </a:pPr>
            <a:r>
              <a:rPr lang="en-US" sz="2000" b="1" i="1"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YOU</a:t>
            </a: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 are </a:t>
            </a:r>
            <a:r>
              <a:rPr lang="en-US" sz="2000" b="1" i="1"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RESPONSIBLE</a:t>
            </a: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 for your </a:t>
            </a:r>
            <a:r>
              <a:rPr lang="en-US" sz="2000" b="1" i="1"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DATA</a:t>
            </a:r>
          </a:p>
          <a:p>
            <a:pPr marL="315552" indent="-288113">
              <a:buFont typeface="Wingdings 2"/>
              <a:buChar char=""/>
              <a:defRPr/>
            </a:pPr>
            <a:endParaRPr lang="en-US" sz="1350" dirty="0">
              <a:latin typeface="Tahoma" panose="020B0604030504040204" pitchFamily="34" charset="0"/>
              <a:ea typeface="Tahoma" panose="020B0604030504040204" pitchFamily="34" charset="0"/>
              <a:cs typeface="Tahoma" panose="020B0604030504040204" pitchFamily="34" charset="0"/>
            </a:endParaRPr>
          </a:p>
          <a:p>
            <a:pPr marL="315552" indent="-288113">
              <a:buFont typeface="Wingdings 2"/>
              <a:buChar char=""/>
              <a:defRPr/>
            </a:pPr>
            <a:endParaRPr lang="en-US" sz="1350" dirty="0">
              <a:latin typeface="Tahoma" panose="020B0604030504040204" pitchFamily="34" charset="0"/>
              <a:ea typeface="Tahoma" panose="020B0604030504040204" pitchFamily="34" charset="0"/>
              <a:cs typeface="Tahoma" panose="020B0604030504040204" pitchFamily="34" charset="0"/>
            </a:endParaRPr>
          </a:p>
          <a:p>
            <a:pPr marL="315552" indent="-288113">
              <a:buFont typeface="Wingdings 2"/>
              <a:buChar char=""/>
              <a:defRPr/>
            </a:pPr>
            <a:endParaRPr lang="en-US" sz="1350" dirty="0"/>
          </a:p>
        </p:txBody>
      </p:sp>
    </p:spTree>
    <p:extLst>
      <p:ext uri="{BB962C8B-B14F-4D97-AF65-F5344CB8AC3E}">
        <p14:creationId xmlns:p14="http://schemas.microsoft.com/office/powerpoint/2010/main" xmlns="" val="95508768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CPE Code Word – “element”</a:t>
            </a:r>
            <a:endParaRPr lang="en-US" dirty="0"/>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338470" y="294387"/>
            <a:ext cx="7652183" cy="720278"/>
          </a:xfrm>
          <a:noFill/>
          <a:ln w="9525">
            <a:noFill/>
            <a:miter lim="800000"/>
            <a:headEnd/>
            <a:tailEnd/>
          </a:ln>
        </p:spPr>
        <p:txBody>
          <a:bodyPr vert="horz" wrap="square" lIns="0" tIns="0" rIns="0" bIns="0" numCol="1" rtlCol="0" anchor="ctr" anchorCtr="0" compatLnSpc="1">
            <a:prstTxWarp prst="textNoShape">
              <a:avLst/>
            </a:prstTxWarp>
            <a:noAutofit/>
          </a:bodyPr>
          <a:lstStyle/>
          <a:p>
            <a:pPr algn="ctr" eaLnBrk="0" hangingPunct="0"/>
            <a:r>
              <a:rPr lang="en-US" sz="5400" b="1" dirty="0">
                <a:solidFill>
                  <a:schemeClr val="accent6">
                    <a:lumMod val="75000"/>
                  </a:schemeClr>
                </a:solidFill>
                <a:latin typeface="Tahoma" pitchFamily="84" charset="0"/>
                <a:ea typeface="ＭＳ Ｐゴシック" pitchFamily="84" charset="-128"/>
                <a:cs typeface="ＭＳ Ｐゴシック" pitchFamily="84" charset="-128"/>
              </a:rPr>
              <a:t>MEET THE </a:t>
            </a:r>
            <a:r>
              <a:rPr lang="en-US" sz="5400" b="1" dirty="0" smtClean="0">
                <a:solidFill>
                  <a:schemeClr val="accent6">
                    <a:lumMod val="75000"/>
                  </a:schemeClr>
                </a:solidFill>
                <a:latin typeface="Tahoma" pitchFamily="84" charset="0"/>
                <a:ea typeface="ＭＳ Ｐゴシック" pitchFamily="84" charset="-128"/>
                <a:cs typeface="ＭＳ Ｐゴシック" pitchFamily="84" charset="-128"/>
              </a:rPr>
              <a:t>EXPERT</a:t>
            </a:r>
            <a:endParaRPr lang="en-US" sz="5400" b="1" dirty="0">
              <a:solidFill>
                <a:schemeClr val="accent6">
                  <a:lumMod val="75000"/>
                </a:schemeClr>
              </a:solidFill>
              <a:latin typeface="Tahoma" pitchFamily="84" charset="0"/>
              <a:ea typeface="ＭＳ Ｐゴシック" pitchFamily="84" charset="-128"/>
              <a:cs typeface="ＭＳ Ｐゴシック" pitchFamily="84" charset="-128"/>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3347" y="1981848"/>
            <a:ext cx="1600022" cy="1814378"/>
          </a:xfrm>
          <a:prstGeom prst="rect">
            <a:avLst/>
          </a:prstGeom>
        </p:spPr>
      </p:pic>
      <p:sp>
        <p:nvSpPr>
          <p:cNvPr id="12" name="Content Placeholder 9"/>
          <p:cNvSpPr txBox="1">
            <a:spLocks/>
          </p:cNvSpPr>
          <p:nvPr/>
        </p:nvSpPr>
        <p:spPr>
          <a:xfrm>
            <a:off x="1832882" y="1981848"/>
            <a:ext cx="8021056" cy="3351503"/>
          </a:xfrm>
          <a:prstGeom prst="rect">
            <a:avLst/>
          </a:prstGeom>
        </p:spPr>
        <p:txBody>
          <a:bodyPr vert="horz" lIns="68598" tIns="34299" rIns="68598" bIns="34299" rtlCol="0">
            <a:normAutofit fontScale="70000" lnSpcReduction="20000"/>
          </a:bodyPr>
          <a:lstStyle>
            <a:lvl1pPr marL="274320" indent="-228600" algn="l" defTabSz="914400" rtl="0" eaLnBrk="1" latinLnBrk="0" hangingPunct="1">
              <a:lnSpc>
                <a:spcPct val="90000"/>
              </a:lnSpc>
              <a:spcBef>
                <a:spcPts val="1800"/>
              </a:spcBef>
              <a:buClr>
                <a:schemeClr val="accent1">
                  <a:lumMod val="50000"/>
                </a:schemeClr>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Clr>
                <a:schemeClr val="accent1">
                  <a:lumMod val="50000"/>
                </a:schemeClr>
              </a:buClr>
              <a:buSzPct val="80000"/>
              <a:buFont typeface="Arial" pitchFamily="34" charset="0"/>
              <a:buChar char="•"/>
              <a:defRPr sz="1600" kern="1200" baseline="0">
                <a:solidFill>
                  <a:schemeClr val="tx1"/>
                </a:solidFill>
                <a:latin typeface="+mn-lt"/>
                <a:ea typeface="+mn-ea"/>
                <a:cs typeface="+mn-cs"/>
              </a:defRPr>
            </a:lvl7pPr>
            <a:lvl8pPr marL="1874520" indent="-228600" algn="l" defTabSz="914400" rtl="0" eaLnBrk="1" latinLnBrk="0" hangingPunct="1">
              <a:spcBef>
                <a:spcPts val="600"/>
              </a:spcBef>
              <a:buClr>
                <a:schemeClr val="accent1">
                  <a:lumMod val="50000"/>
                </a:schemeClr>
              </a:buClr>
              <a:buSzPct val="80000"/>
              <a:buFont typeface="Arial" pitchFamily="34" charset="0"/>
              <a:buChar char="•"/>
              <a:defRPr sz="1600" kern="1200" baseline="0">
                <a:solidFill>
                  <a:schemeClr val="tx1"/>
                </a:solidFill>
                <a:latin typeface="+mn-lt"/>
                <a:ea typeface="+mn-ea"/>
                <a:cs typeface="+mn-cs"/>
              </a:defRPr>
            </a:lvl8pPr>
            <a:lvl9pPr marL="1874520" indent="0" algn="l" defTabSz="914400" rtl="0" eaLnBrk="1" latinLnBrk="0" hangingPunct="1">
              <a:spcBef>
                <a:spcPts val="600"/>
              </a:spcBef>
              <a:buClr>
                <a:schemeClr val="accent1">
                  <a:lumMod val="50000"/>
                </a:schemeClr>
              </a:buClr>
              <a:buSzPct val="80000"/>
              <a:buFont typeface="Arial" pitchFamily="34" charset="0"/>
              <a:buNone/>
              <a:defRPr sz="1600" kern="1200" baseline="0">
                <a:solidFill>
                  <a:schemeClr val="tx1"/>
                </a:solidFill>
                <a:latin typeface="+mn-lt"/>
                <a:ea typeface="+mn-ea"/>
                <a:cs typeface="+mn-cs"/>
              </a:defRPr>
            </a:lvl9pPr>
          </a:lstStyle>
          <a:p>
            <a:pPr marL="0" indent="0">
              <a:buNone/>
            </a:pPr>
            <a:r>
              <a:rPr lang="en-US" sz="2900" dirty="0">
                <a:solidFill>
                  <a:schemeClr val="accent6">
                    <a:lumMod val="75000"/>
                  </a:schemeClr>
                </a:solidFill>
                <a:latin typeface="Arial" panose="020B0604020202020204" pitchFamily="34" charset="0"/>
                <a:cs typeface="Arial" panose="020B0604020202020204" pitchFamily="34" charset="0"/>
              </a:rPr>
              <a:t>Michael W. Reese – CIO, DSA Technologies </a:t>
            </a:r>
            <a:br>
              <a:rPr lang="en-US" sz="2900" dirty="0">
                <a:solidFill>
                  <a:schemeClr val="accent6">
                    <a:lumMod val="75000"/>
                  </a:schemeClr>
                </a:solidFill>
                <a:latin typeface="Arial" panose="020B0604020202020204" pitchFamily="34" charset="0"/>
                <a:cs typeface="Arial" panose="020B0604020202020204" pitchFamily="34" charset="0"/>
              </a:rPr>
            </a:br>
            <a:r>
              <a:rPr lang="en-US" sz="2900" dirty="0">
                <a:solidFill>
                  <a:schemeClr val="accent6">
                    <a:lumMod val="75000"/>
                  </a:schemeClr>
                </a:solidFill>
                <a:latin typeface="Arial" panose="020B0604020202020204" pitchFamily="34" charset="0"/>
                <a:cs typeface="Arial" panose="020B0604020202020204" pitchFamily="34" charset="0"/>
              </a:rPr>
              <a:t/>
            </a:r>
            <a:br>
              <a:rPr lang="en-US" sz="2900" dirty="0">
                <a:solidFill>
                  <a:schemeClr val="accent6">
                    <a:lumMod val="75000"/>
                  </a:schemeClr>
                </a:solidFill>
                <a:latin typeface="Arial" panose="020B0604020202020204" pitchFamily="34" charset="0"/>
                <a:cs typeface="Arial" panose="020B0604020202020204" pitchFamily="34" charset="0"/>
              </a:rPr>
            </a:br>
            <a:r>
              <a:rPr lang="en-US" sz="2900" dirty="0">
                <a:solidFill>
                  <a:schemeClr val="accent6">
                    <a:lumMod val="75000"/>
                  </a:schemeClr>
                </a:solidFill>
                <a:latin typeface="Arial" panose="020B0604020202020204" pitchFamily="34" charset="0"/>
                <a:cs typeface="Arial" panose="020B0604020202020204" pitchFamily="34" charset="0"/>
              </a:rPr>
              <a:t>Mr. Reese, a Cyber Security Specialist, licensed as a Computer Forensics Investigator, Certified Information Systems Security Professional, Hacking Forensic Investigator, and Certified Fire and Explosion Investigator.  Mr. Reese has over 23 years’ experience in Information Technology serving in senior executive positions encompassing operations management, project management, business development as well as service and product management functions.  Mr. Reese has assisted both the DOJ and FBI and has worked with High Tech Crime Units in several matters. Prior to Mr. Reese’s IT career, Mr. Reese spent 11 years in Law Enforcement as a Deputy Sheriff with San Diego County and Riverside County Sheriff Department.</a:t>
            </a:r>
          </a:p>
          <a:p>
            <a:endParaRPr lang="en-US" sz="1800" dirty="0"/>
          </a:p>
          <a:p>
            <a:endParaRPr lang="en-US" sz="1800" dirty="0"/>
          </a:p>
        </p:txBody>
      </p:sp>
    </p:spTree>
    <p:extLst>
      <p:ext uri="{BB962C8B-B14F-4D97-AF65-F5344CB8AC3E}">
        <p14:creationId xmlns:p14="http://schemas.microsoft.com/office/powerpoint/2010/main" xmlns="" val="286866263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455653" y="214874"/>
            <a:ext cx="7103358" cy="720278"/>
          </a:xfrm>
          <a:noFill/>
          <a:ln w="9525">
            <a:noFill/>
            <a:miter lim="800000"/>
            <a:headEnd/>
            <a:tailEnd/>
          </a:ln>
        </p:spPr>
        <p:txBody>
          <a:bodyPr vert="horz" wrap="square" lIns="0" tIns="0" rIns="0" bIns="0" numCol="1" rtlCol="0" anchor="ctr" anchorCtr="0" compatLnSpc="1">
            <a:prstTxWarp prst="textNoShape">
              <a:avLst/>
            </a:prstTxWarp>
            <a:noAutofit/>
          </a:bodyPr>
          <a:lstStyle/>
          <a:p>
            <a:pPr algn="ctr" eaLnBrk="0" hangingPunct="0"/>
            <a:r>
              <a:rPr lang="en-US" sz="5400" b="1" dirty="0">
                <a:solidFill>
                  <a:schemeClr val="accent6">
                    <a:lumMod val="75000"/>
                  </a:schemeClr>
                </a:solidFill>
                <a:latin typeface="Tahoma" pitchFamily="84" charset="0"/>
                <a:ea typeface="ＭＳ Ｐゴシック" pitchFamily="84" charset="-128"/>
                <a:cs typeface="ＭＳ Ｐゴシック" pitchFamily="84" charset="-128"/>
              </a:rPr>
              <a:t>Hacking in the News</a:t>
            </a:r>
          </a:p>
        </p:txBody>
      </p:sp>
      <p:pic>
        <p:nvPicPr>
          <p:cNvPr id="11" name="Picture 10"/>
          <p:cNvPicPr>
            <a:picLocks noChangeAspect="1"/>
          </p:cNvPicPr>
          <p:nvPr/>
        </p:nvPicPr>
        <p:blipFill>
          <a:blip r:embed="rId3" cstate="print"/>
          <a:stretch>
            <a:fillRect/>
          </a:stretch>
        </p:blipFill>
        <p:spPr>
          <a:xfrm>
            <a:off x="6426702" y="3191288"/>
            <a:ext cx="3217590" cy="986941"/>
          </a:xfrm>
          <a:prstGeom prst="rect">
            <a:avLst/>
          </a:prstGeom>
          <a:ln>
            <a:noFill/>
          </a:ln>
          <a:effectLst>
            <a:outerShdw blurRad="292100" dist="139700" dir="2700000" algn="tl" rotWithShape="0">
              <a:srgbClr val="333333">
                <a:alpha val="65000"/>
              </a:srgbClr>
            </a:outerShdw>
          </a:effectLst>
        </p:spPr>
      </p:pic>
      <p:pic>
        <p:nvPicPr>
          <p:cNvPr id="12" name="Picture 11"/>
          <p:cNvPicPr>
            <a:picLocks noChangeAspect="1"/>
          </p:cNvPicPr>
          <p:nvPr/>
        </p:nvPicPr>
        <p:blipFill>
          <a:blip r:embed="rId4" cstate="print"/>
          <a:stretch>
            <a:fillRect/>
          </a:stretch>
        </p:blipFill>
        <p:spPr>
          <a:xfrm>
            <a:off x="4964061" y="1673224"/>
            <a:ext cx="3957169" cy="1219807"/>
          </a:xfrm>
          <a:prstGeom prst="rect">
            <a:avLst/>
          </a:prstGeom>
          <a:ln>
            <a:noFill/>
          </a:ln>
          <a:effectLst>
            <a:outerShdw blurRad="292100" dist="139700" dir="2700000" algn="tl" rotWithShape="0">
              <a:srgbClr val="333333">
                <a:alpha val="65000"/>
              </a:srgbClr>
            </a:outerShdw>
          </a:effectLst>
        </p:spPr>
      </p:pic>
      <p:pic>
        <p:nvPicPr>
          <p:cNvPr id="13" name="Picture 12"/>
          <p:cNvPicPr>
            <a:picLocks noChangeAspect="1"/>
          </p:cNvPicPr>
          <p:nvPr/>
        </p:nvPicPr>
        <p:blipFill>
          <a:blip r:embed="rId5" cstate="print"/>
          <a:stretch>
            <a:fillRect/>
          </a:stretch>
        </p:blipFill>
        <p:spPr>
          <a:xfrm>
            <a:off x="5456186" y="4630527"/>
            <a:ext cx="3355700" cy="1487216"/>
          </a:xfrm>
          <a:prstGeom prst="rect">
            <a:avLst/>
          </a:prstGeom>
          <a:ln>
            <a:noFill/>
          </a:ln>
          <a:effectLst>
            <a:outerShdw blurRad="292100" dist="139700" dir="2700000" algn="tl" rotWithShape="0">
              <a:srgbClr val="333333">
                <a:alpha val="65000"/>
              </a:srgbClr>
            </a:outerShdw>
          </a:effectLst>
        </p:spPr>
      </p:pic>
      <p:pic>
        <p:nvPicPr>
          <p:cNvPr id="14" name="Picture 13"/>
          <p:cNvPicPr>
            <a:picLocks noChangeAspect="1"/>
          </p:cNvPicPr>
          <p:nvPr/>
        </p:nvPicPr>
        <p:blipFill>
          <a:blip r:embed="rId6" cstate="print"/>
          <a:stretch>
            <a:fillRect/>
          </a:stretch>
        </p:blipFill>
        <p:spPr>
          <a:xfrm>
            <a:off x="447872" y="3116175"/>
            <a:ext cx="4673601" cy="516972"/>
          </a:xfrm>
          <a:prstGeom prst="rect">
            <a:avLst/>
          </a:prstGeom>
          <a:ln>
            <a:noFill/>
          </a:ln>
          <a:effectLst>
            <a:outerShdw blurRad="292100" dist="139700" dir="2700000" algn="tl" rotWithShape="0">
              <a:srgbClr val="333333">
                <a:alpha val="65000"/>
              </a:srgbClr>
            </a:outerShdw>
          </a:effectLst>
        </p:spPr>
      </p:pic>
      <p:pic>
        <p:nvPicPr>
          <p:cNvPr id="15" name="Picture 14"/>
          <p:cNvPicPr>
            <a:picLocks noChangeAspect="1"/>
          </p:cNvPicPr>
          <p:nvPr/>
        </p:nvPicPr>
        <p:blipFill>
          <a:blip r:embed="rId7" cstate="print"/>
          <a:stretch>
            <a:fillRect/>
          </a:stretch>
        </p:blipFill>
        <p:spPr>
          <a:xfrm>
            <a:off x="1150810" y="1897648"/>
            <a:ext cx="3267726" cy="879772"/>
          </a:xfrm>
          <a:prstGeom prst="rect">
            <a:avLst/>
          </a:prstGeom>
          <a:ln>
            <a:noFill/>
          </a:ln>
          <a:effectLst>
            <a:outerShdw blurRad="292100" dist="139700" dir="2700000" algn="tl" rotWithShape="0">
              <a:srgbClr val="333333">
                <a:alpha val="65000"/>
              </a:srgbClr>
            </a:outerShdw>
          </a:effectLst>
        </p:spPr>
      </p:pic>
      <p:pic>
        <p:nvPicPr>
          <p:cNvPr id="16" name="Picture 15"/>
          <p:cNvPicPr>
            <a:picLocks noChangeAspect="1"/>
          </p:cNvPicPr>
          <p:nvPr/>
        </p:nvPicPr>
        <p:blipFill>
          <a:blip r:embed="rId8" cstate="print"/>
          <a:stretch>
            <a:fillRect/>
          </a:stretch>
        </p:blipFill>
        <p:spPr>
          <a:xfrm>
            <a:off x="447872" y="3971902"/>
            <a:ext cx="4195319" cy="165536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421846592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121489" y="220554"/>
            <a:ext cx="7551111" cy="720278"/>
          </a:xfrm>
          <a:noFill/>
          <a:ln w="9525">
            <a:noFill/>
            <a:miter lim="800000"/>
            <a:headEnd/>
            <a:tailEnd/>
          </a:ln>
        </p:spPr>
        <p:txBody>
          <a:bodyPr vert="horz" wrap="square" lIns="0" tIns="0" rIns="0" bIns="0" numCol="1" rtlCol="0" anchor="ctr" anchorCtr="0" compatLnSpc="1">
            <a:prstTxWarp prst="textNoShape">
              <a:avLst/>
            </a:prstTxWarp>
            <a:noAutofit/>
          </a:bodyPr>
          <a:lstStyle/>
          <a:p>
            <a:pPr algn="ctr" eaLnBrk="0" hangingPunct="0"/>
            <a:r>
              <a:rPr lang="en-US" sz="5400" b="1" dirty="0">
                <a:solidFill>
                  <a:schemeClr val="accent6">
                    <a:lumMod val="75000"/>
                  </a:schemeClr>
                </a:solidFill>
                <a:latin typeface="Tahoma" pitchFamily="84" charset="0"/>
                <a:ea typeface="ＭＳ Ｐゴシック" pitchFamily="84" charset="-128"/>
                <a:cs typeface="ＭＳ Ｐゴシック" pitchFamily="84" charset="-128"/>
              </a:rPr>
              <a:t>ARE YOU EXPOSED?</a:t>
            </a:r>
          </a:p>
        </p:txBody>
      </p:sp>
      <p:sp>
        <p:nvSpPr>
          <p:cNvPr id="8" name="Rectangle 7"/>
          <p:cNvSpPr/>
          <p:nvPr/>
        </p:nvSpPr>
        <p:spPr>
          <a:xfrm>
            <a:off x="558486" y="1083999"/>
            <a:ext cx="7744948" cy="4201150"/>
          </a:xfrm>
          <a:prstGeom prst="rect">
            <a:avLst/>
          </a:prstGeom>
        </p:spPr>
        <p:txBody>
          <a:bodyPr wrap="square">
            <a:spAutoFit/>
          </a:bodyPr>
          <a:lstStyle/>
          <a:p>
            <a:pPr marL="27439">
              <a:defRPr/>
            </a:pPr>
            <a:endParaRPr lang="en-US" sz="2000" dirty="0">
              <a:solidFill>
                <a:schemeClr val="accent6">
                  <a:lumMod val="75000"/>
                </a:schemeClr>
              </a:solidFill>
            </a:endParaRPr>
          </a:p>
          <a:p>
            <a:pPr marL="315552" indent="-288113">
              <a:buFont typeface="Wingdings 2"/>
              <a:buChar char=""/>
              <a:defRPr/>
            </a:pP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Cybercrime is a growing concern for any organization large or small, and organization leaders are advised to learn cybercrime management best practices in several areas, including advanced persistent threats, threat intelligence, phishing and unified threat management to prevent your company from making tomorrow’s front page.</a:t>
            </a:r>
            <a:b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br>
            <a:r>
              <a:rPr lang="en-US" sz="2000" dirty="0">
                <a:solidFill>
                  <a:schemeClr val="accent6">
                    <a:lumMod val="75000"/>
                  </a:schemeClr>
                </a:solidFill>
                <a:latin typeface="Tahoma" panose="020B0604030504040204" pitchFamily="34" charset="0"/>
                <a:ea typeface="Tahoma" panose="020B0604030504040204" pitchFamily="34" charset="0"/>
                <a:cs typeface="Tahoma" panose="020B0604030504040204" pitchFamily="34" charset="0"/>
              </a:rPr>
              <a:t/>
            </a:r>
            <a:br>
              <a:rPr lang="en-US" sz="2000" dirty="0">
                <a:solidFill>
                  <a:schemeClr val="accent6">
                    <a:lumMod val="75000"/>
                  </a:schemeClr>
                </a:solidFill>
                <a:latin typeface="Tahoma" panose="020B0604030504040204" pitchFamily="34" charset="0"/>
                <a:ea typeface="Tahoma" panose="020B0604030504040204" pitchFamily="34" charset="0"/>
                <a:cs typeface="Tahoma" panose="020B0604030504040204" pitchFamily="34" charset="0"/>
              </a:rPr>
            </a:br>
            <a:endParaRPr lang="en-US" sz="2000" dirty="0">
              <a:solidFill>
                <a:schemeClr val="accent6">
                  <a:lumMod val="75000"/>
                </a:schemeClr>
              </a:solidFill>
              <a:latin typeface="Tahoma" panose="020B0604030504040204" pitchFamily="34" charset="0"/>
              <a:ea typeface="Tahoma" panose="020B0604030504040204" pitchFamily="34" charset="0"/>
              <a:cs typeface="Tahoma" panose="020B0604030504040204" pitchFamily="34" charset="0"/>
            </a:endParaRPr>
          </a:p>
          <a:p>
            <a:pPr marL="315552" indent="-288113">
              <a:buFont typeface="Wingdings 2"/>
              <a:buChar char=""/>
              <a:defRPr/>
            </a:pP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In today’s world, </a:t>
            </a:r>
            <a:r>
              <a:rPr lang="en-US" sz="2000" b="1"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it is not a matter of “if” I’m breached but “when”</a:t>
            </a:r>
            <a:r>
              <a:rPr lang="en-US" sz="2000" dirty="0">
                <a:solidFill>
                  <a:schemeClr val="accent6">
                    <a:lumMod val="75000"/>
                  </a:schemeClr>
                </a:solidFill>
                <a:latin typeface="Arial" panose="020B0604020202020204" pitchFamily="34" charset="0"/>
                <a:ea typeface="Tahoma" panose="020B0604030504040204" pitchFamily="34" charset="0"/>
                <a:cs typeface="Arial" panose="020B0604020202020204" pitchFamily="34" charset="0"/>
              </a:rPr>
              <a:t> and how soon will I know it. Cybersecurity is not something just left to your IT department.</a:t>
            </a:r>
          </a:p>
          <a:p>
            <a:pPr marL="315552" indent="-288113">
              <a:buFont typeface="Wingdings 2"/>
              <a:buChar char=""/>
              <a:defRPr/>
            </a:pPr>
            <a:endParaRPr lang="en-US" sz="1350" dirty="0"/>
          </a:p>
          <a:p>
            <a:endParaRPr lang="en-US" sz="1350" dirty="0">
              <a:latin typeface="Tahoma" panose="020B0604030504040204" pitchFamily="34" charset="0"/>
              <a:ea typeface="Tahoma" panose="020B0604030504040204" pitchFamily="34" charset="0"/>
              <a:cs typeface="Tahoma" panose="020B0604030504040204" pitchFamily="34" charset="0"/>
            </a:endParaRPr>
          </a:p>
        </p:txBody>
      </p:sp>
      <p:pic>
        <p:nvPicPr>
          <p:cNvPr id="9"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479368" y="4583369"/>
            <a:ext cx="2453531" cy="18401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xmlns="" val="39156613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288292" y="392379"/>
            <a:ext cx="7359231" cy="720278"/>
          </a:xfrm>
          <a:noFill/>
          <a:ln w="9525">
            <a:noFill/>
            <a:miter lim="800000"/>
            <a:headEnd/>
            <a:tailEnd/>
          </a:ln>
        </p:spPr>
        <p:txBody>
          <a:bodyPr vert="horz" wrap="square" lIns="0" tIns="0" rIns="0" bIns="0" numCol="1" rtlCol="0" anchor="ctr" anchorCtr="0" compatLnSpc="1">
            <a:prstTxWarp prst="textNoShape">
              <a:avLst/>
            </a:prstTxWarp>
            <a:noAutofit/>
          </a:bodyPr>
          <a:lstStyle/>
          <a:p>
            <a:pPr algn="ctr" eaLnBrk="0" hangingPunct="0"/>
            <a:r>
              <a:rPr lang="en-US" sz="5400" b="1" dirty="0">
                <a:solidFill>
                  <a:schemeClr val="accent6">
                    <a:lumMod val="75000"/>
                  </a:schemeClr>
                </a:solidFill>
                <a:latin typeface="Tahoma" pitchFamily="84" charset="0"/>
                <a:ea typeface="ＭＳ Ｐゴシック" pitchFamily="84" charset="-128"/>
                <a:cs typeface="ＭＳ Ｐゴシック" pitchFamily="84" charset="-128"/>
              </a:rPr>
              <a:t>CURRENT THREATS</a:t>
            </a:r>
          </a:p>
        </p:txBody>
      </p:sp>
      <p:pic>
        <p:nvPicPr>
          <p:cNvPr id="8" name="Picture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918677" y="2300478"/>
            <a:ext cx="1409524" cy="1057143"/>
          </a:xfrm>
          <a:prstGeom prst="rect">
            <a:avLst/>
          </a:prstGeom>
          <a:ln>
            <a:noFill/>
          </a:ln>
          <a:effectLst>
            <a:outerShdw blurRad="292100" dist="139700" dir="2700000" algn="tl" rotWithShape="0">
              <a:srgbClr val="333333">
                <a:alpha val="65000"/>
              </a:srgbClr>
            </a:outerShdw>
          </a:effectLst>
        </p:spPr>
      </p:pic>
      <p:graphicFrame>
        <p:nvGraphicFramePr>
          <p:cNvPr id="9" name="Table 8"/>
          <p:cNvGraphicFramePr>
            <a:graphicFrameLocks noGrp="1"/>
          </p:cNvGraphicFramePr>
          <p:nvPr>
            <p:extLst>
              <p:ext uri="{D42A27DB-BD31-4B8C-83A1-F6EECF244321}">
                <p14:modId xmlns:p14="http://schemas.microsoft.com/office/powerpoint/2010/main" xmlns="" val="2245464242"/>
              </p:ext>
            </p:extLst>
          </p:nvPr>
        </p:nvGraphicFramePr>
        <p:xfrm>
          <a:off x="781888" y="1927080"/>
          <a:ext cx="2046504" cy="373398"/>
        </p:xfrm>
        <a:graphic>
          <a:graphicData uri="http://schemas.openxmlformats.org/drawingml/2006/table">
            <a:tbl>
              <a:tblPr firstRow="1" bandRow="1">
                <a:tableStyleId>{2D5ABB26-0587-4C30-8999-92F81FD0307C}</a:tableStyleId>
              </a:tblPr>
              <a:tblGrid>
                <a:gridCol w="2046504">
                  <a:extLst>
                    <a:ext uri="{9D8B030D-6E8A-4147-A177-3AD203B41FA5}">
                      <a16:colId xmlns="" xmlns:a16="http://schemas.microsoft.com/office/drawing/2014/main" val="812084730"/>
                    </a:ext>
                  </a:extLst>
                </a:gridCol>
              </a:tblGrid>
              <a:tr h="278202">
                <a:tc>
                  <a:txBody>
                    <a:bodyPr/>
                    <a:lstStyle/>
                    <a:p>
                      <a:r>
                        <a:rPr lang="en-US" sz="2000" b="1" dirty="0" smtClean="0">
                          <a:solidFill>
                            <a:schemeClr val="accent6">
                              <a:lumMod val="75000"/>
                            </a:schemeClr>
                          </a:solidFill>
                        </a:rPr>
                        <a:t>Identity Theft</a:t>
                      </a:r>
                      <a:endParaRPr lang="en-US" sz="2000" b="1" dirty="0">
                        <a:solidFill>
                          <a:schemeClr val="accent6">
                            <a:lumMod val="75000"/>
                          </a:schemeClr>
                        </a:solidFill>
                      </a:endParaRPr>
                    </a:p>
                  </a:txBody>
                  <a:tcPr marL="68598" marR="68598" marT="34299" marB="34299"/>
                </a:tc>
                <a:extLst>
                  <a:ext uri="{0D108BD9-81ED-4DB2-BD59-A6C34878D82A}">
                    <a16:rowId xmlns="" xmlns:a16="http://schemas.microsoft.com/office/drawing/2014/main" val="3737056063"/>
                  </a:ext>
                </a:extLst>
              </a:tr>
            </a:tbl>
          </a:graphicData>
        </a:graphic>
      </p:graphicFrame>
      <p:pic>
        <p:nvPicPr>
          <p:cNvPr id="10" name="Picture 9"/>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012044" y="2823934"/>
            <a:ext cx="1789995" cy="1013453"/>
          </a:xfrm>
          <a:prstGeom prst="rect">
            <a:avLst/>
          </a:prstGeom>
          <a:ln>
            <a:noFill/>
          </a:ln>
          <a:effectLst>
            <a:outerShdw blurRad="292100" dist="139700" dir="2700000" algn="tl" rotWithShape="0">
              <a:srgbClr val="333333">
                <a:alpha val="65000"/>
              </a:srgbClr>
            </a:outerShdw>
          </a:effectLst>
        </p:spPr>
      </p:pic>
      <p:graphicFrame>
        <p:nvGraphicFramePr>
          <p:cNvPr id="11" name="Table 10"/>
          <p:cNvGraphicFramePr>
            <a:graphicFrameLocks noGrp="1"/>
          </p:cNvGraphicFramePr>
          <p:nvPr>
            <p:extLst>
              <p:ext uri="{D42A27DB-BD31-4B8C-83A1-F6EECF244321}">
                <p14:modId xmlns:p14="http://schemas.microsoft.com/office/powerpoint/2010/main" xmlns="" val="287022282"/>
              </p:ext>
            </p:extLst>
          </p:nvPr>
        </p:nvGraphicFramePr>
        <p:xfrm>
          <a:off x="3757113" y="2145736"/>
          <a:ext cx="2629707" cy="678198"/>
        </p:xfrm>
        <a:graphic>
          <a:graphicData uri="http://schemas.openxmlformats.org/drawingml/2006/table">
            <a:tbl>
              <a:tblPr firstRow="1" bandRow="1">
                <a:tableStyleId>{2D5ABB26-0587-4C30-8999-92F81FD0307C}</a:tableStyleId>
              </a:tblPr>
              <a:tblGrid>
                <a:gridCol w="2629707">
                  <a:extLst>
                    <a:ext uri="{9D8B030D-6E8A-4147-A177-3AD203B41FA5}">
                      <a16:colId xmlns="" xmlns:a16="http://schemas.microsoft.com/office/drawing/2014/main" val="812084730"/>
                    </a:ext>
                  </a:extLst>
                </a:gridCol>
              </a:tblGrid>
              <a:tr h="480185">
                <a:tc>
                  <a:txBody>
                    <a:bodyPr/>
                    <a:lstStyle/>
                    <a:p>
                      <a:pPr algn="ctr"/>
                      <a:r>
                        <a:rPr lang="en-US" sz="2000" b="1" dirty="0" smtClean="0">
                          <a:solidFill>
                            <a:schemeClr val="accent6">
                              <a:lumMod val="75000"/>
                            </a:schemeClr>
                          </a:solidFill>
                        </a:rPr>
                        <a:t>Intellectual Property Theft</a:t>
                      </a:r>
                      <a:endParaRPr lang="en-US" sz="2000" b="1" dirty="0">
                        <a:solidFill>
                          <a:schemeClr val="accent6">
                            <a:lumMod val="75000"/>
                          </a:schemeClr>
                        </a:solidFill>
                      </a:endParaRPr>
                    </a:p>
                  </a:txBody>
                  <a:tcPr marL="68598" marR="68598" marT="34299" marB="34299"/>
                </a:tc>
                <a:extLst>
                  <a:ext uri="{0D108BD9-81ED-4DB2-BD59-A6C34878D82A}">
                    <a16:rowId xmlns="" xmlns:a16="http://schemas.microsoft.com/office/drawing/2014/main" val="3737056063"/>
                  </a:ext>
                </a:extLst>
              </a:tr>
            </a:tbl>
          </a:graphicData>
        </a:graphic>
      </p:graphicFrame>
      <p:pic>
        <p:nvPicPr>
          <p:cNvPr id="12" name="Picture 11"/>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485882" y="2469541"/>
            <a:ext cx="1751488" cy="875744"/>
          </a:xfrm>
          <a:prstGeom prst="rect">
            <a:avLst/>
          </a:prstGeom>
          <a:ln>
            <a:noFill/>
          </a:ln>
          <a:effectLst>
            <a:outerShdw blurRad="292100" dist="139700" dir="2700000" algn="tl" rotWithShape="0">
              <a:srgbClr val="333333">
                <a:alpha val="65000"/>
              </a:srgbClr>
            </a:outerShdw>
          </a:effectLst>
        </p:spPr>
      </p:pic>
      <p:graphicFrame>
        <p:nvGraphicFramePr>
          <p:cNvPr id="13" name="Table 12"/>
          <p:cNvGraphicFramePr>
            <a:graphicFrameLocks noGrp="1"/>
          </p:cNvGraphicFramePr>
          <p:nvPr>
            <p:extLst>
              <p:ext uri="{D42A27DB-BD31-4B8C-83A1-F6EECF244321}">
                <p14:modId xmlns:p14="http://schemas.microsoft.com/office/powerpoint/2010/main" xmlns="" val="3790907913"/>
              </p:ext>
            </p:extLst>
          </p:nvPr>
        </p:nvGraphicFramePr>
        <p:xfrm>
          <a:off x="7118896" y="1774680"/>
          <a:ext cx="2570335" cy="678198"/>
        </p:xfrm>
        <a:graphic>
          <a:graphicData uri="http://schemas.openxmlformats.org/drawingml/2006/table">
            <a:tbl>
              <a:tblPr firstRow="1" bandRow="1">
                <a:tableStyleId>{2D5ABB26-0587-4C30-8999-92F81FD0307C}</a:tableStyleId>
              </a:tblPr>
              <a:tblGrid>
                <a:gridCol w="2570335">
                  <a:extLst>
                    <a:ext uri="{9D8B030D-6E8A-4147-A177-3AD203B41FA5}">
                      <a16:colId xmlns="" xmlns:a16="http://schemas.microsoft.com/office/drawing/2014/main" val="812084730"/>
                    </a:ext>
                  </a:extLst>
                </a:gridCol>
              </a:tblGrid>
              <a:tr h="480185">
                <a:tc>
                  <a:txBody>
                    <a:bodyPr/>
                    <a:lstStyle/>
                    <a:p>
                      <a:pPr algn="ctr"/>
                      <a:r>
                        <a:rPr lang="en-US" sz="2000" b="1" dirty="0" smtClean="0">
                          <a:solidFill>
                            <a:schemeClr val="accent6">
                              <a:lumMod val="75000"/>
                            </a:schemeClr>
                          </a:solidFill>
                        </a:rPr>
                        <a:t>Phishing/Social</a:t>
                      </a:r>
                      <a:r>
                        <a:rPr lang="en-US" sz="2000" b="1" baseline="0" dirty="0" smtClean="0">
                          <a:solidFill>
                            <a:schemeClr val="accent6">
                              <a:lumMod val="75000"/>
                            </a:schemeClr>
                          </a:solidFill>
                        </a:rPr>
                        <a:t> Engineering</a:t>
                      </a:r>
                      <a:endParaRPr lang="en-US" sz="2000" b="1" dirty="0">
                        <a:solidFill>
                          <a:schemeClr val="accent6">
                            <a:lumMod val="75000"/>
                          </a:schemeClr>
                        </a:solidFill>
                      </a:endParaRPr>
                    </a:p>
                  </a:txBody>
                  <a:tcPr marL="68598" marR="68598" marT="34299" marB="34299"/>
                </a:tc>
                <a:extLst>
                  <a:ext uri="{0D108BD9-81ED-4DB2-BD59-A6C34878D82A}">
                    <a16:rowId xmlns="" xmlns:a16="http://schemas.microsoft.com/office/drawing/2014/main" val="3737056063"/>
                  </a:ext>
                </a:extLst>
              </a:tr>
            </a:tbl>
          </a:graphicData>
        </a:graphic>
      </p:graphicFrame>
      <p:pic>
        <p:nvPicPr>
          <p:cNvPr id="14" name="Picture 13"/>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825102" y="4768058"/>
            <a:ext cx="1643600" cy="1089472"/>
          </a:xfrm>
          <a:prstGeom prst="rect">
            <a:avLst/>
          </a:prstGeom>
          <a:ln>
            <a:noFill/>
          </a:ln>
          <a:effectLst>
            <a:outerShdw blurRad="292100" dist="139700" dir="2700000" algn="tl" rotWithShape="0">
              <a:srgbClr val="333333">
                <a:alpha val="65000"/>
              </a:srgbClr>
            </a:outerShdw>
          </a:effectLst>
        </p:spPr>
      </p:pic>
      <p:pic>
        <p:nvPicPr>
          <p:cNvPr id="15" name="Picture 14"/>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4012044" y="5114707"/>
            <a:ext cx="1911728" cy="1077030"/>
          </a:xfrm>
          <a:prstGeom prst="rect">
            <a:avLst/>
          </a:prstGeom>
          <a:ln>
            <a:noFill/>
          </a:ln>
          <a:effectLst>
            <a:outerShdw blurRad="292100" dist="139700" dir="2700000" algn="tl" rotWithShape="0">
              <a:srgbClr val="333333">
                <a:alpha val="65000"/>
              </a:srgbClr>
            </a:outerShdw>
          </a:effectLst>
        </p:spPr>
      </p:pic>
      <p:pic>
        <p:nvPicPr>
          <p:cNvPr id="16" name="Picture 15"/>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7775515" y="4568432"/>
            <a:ext cx="1516319" cy="1077030"/>
          </a:xfrm>
          <a:prstGeom prst="rect">
            <a:avLst/>
          </a:prstGeom>
          <a:ln>
            <a:noFill/>
          </a:ln>
          <a:effectLst>
            <a:outerShdw blurRad="292100" dist="139700" dir="2700000" algn="tl" rotWithShape="0">
              <a:srgbClr val="333333">
                <a:alpha val="65000"/>
              </a:srgbClr>
            </a:outerShdw>
          </a:effectLst>
        </p:spPr>
      </p:pic>
      <p:graphicFrame>
        <p:nvGraphicFramePr>
          <p:cNvPr id="17" name="Table 16"/>
          <p:cNvGraphicFramePr>
            <a:graphicFrameLocks noGrp="1"/>
          </p:cNvGraphicFramePr>
          <p:nvPr>
            <p:extLst>
              <p:ext uri="{D42A27DB-BD31-4B8C-83A1-F6EECF244321}">
                <p14:modId xmlns:p14="http://schemas.microsoft.com/office/powerpoint/2010/main" xmlns="" val="3090951735"/>
              </p:ext>
            </p:extLst>
          </p:nvPr>
        </p:nvGraphicFramePr>
        <p:xfrm>
          <a:off x="342455" y="4344803"/>
          <a:ext cx="2561967" cy="373398"/>
        </p:xfrm>
        <a:graphic>
          <a:graphicData uri="http://schemas.openxmlformats.org/drawingml/2006/table">
            <a:tbl>
              <a:tblPr firstRow="1" bandRow="1">
                <a:tableStyleId>{2D5ABB26-0587-4C30-8999-92F81FD0307C}</a:tableStyleId>
              </a:tblPr>
              <a:tblGrid>
                <a:gridCol w="2561967">
                  <a:extLst>
                    <a:ext uri="{9D8B030D-6E8A-4147-A177-3AD203B41FA5}">
                      <a16:colId xmlns="" xmlns:a16="http://schemas.microsoft.com/office/drawing/2014/main" val="812084730"/>
                    </a:ext>
                  </a:extLst>
                </a:gridCol>
              </a:tblGrid>
              <a:tr h="278202">
                <a:tc>
                  <a:txBody>
                    <a:bodyPr/>
                    <a:lstStyle/>
                    <a:p>
                      <a:pPr algn="ctr"/>
                      <a:r>
                        <a:rPr lang="en-US" sz="2000" b="1" dirty="0" smtClean="0">
                          <a:solidFill>
                            <a:schemeClr val="accent6">
                              <a:lumMod val="75000"/>
                            </a:schemeClr>
                          </a:solidFill>
                        </a:rPr>
                        <a:t>Financial Fraud</a:t>
                      </a:r>
                      <a:endParaRPr lang="en-US" sz="2000" b="1" dirty="0">
                        <a:solidFill>
                          <a:schemeClr val="accent6">
                            <a:lumMod val="75000"/>
                          </a:schemeClr>
                        </a:solidFill>
                      </a:endParaRPr>
                    </a:p>
                  </a:txBody>
                  <a:tcPr marL="68598" marR="68598" marT="34299" marB="34299"/>
                </a:tc>
                <a:extLst>
                  <a:ext uri="{0D108BD9-81ED-4DB2-BD59-A6C34878D82A}">
                    <a16:rowId xmlns="" xmlns:a16="http://schemas.microsoft.com/office/drawing/2014/main" val="3737056063"/>
                  </a:ext>
                </a:extLst>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xmlns="" val="2415662739"/>
              </p:ext>
            </p:extLst>
          </p:nvPr>
        </p:nvGraphicFramePr>
        <p:xfrm>
          <a:off x="3738678" y="4379102"/>
          <a:ext cx="2458460" cy="678198"/>
        </p:xfrm>
        <a:graphic>
          <a:graphicData uri="http://schemas.openxmlformats.org/drawingml/2006/table">
            <a:tbl>
              <a:tblPr firstRow="1" bandRow="1">
                <a:tableStyleId>{2D5ABB26-0587-4C30-8999-92F81FD0307C}</a:tableStyleId>
              </a:tblPr>
              <a:tblGrid>
                <a:gridCol w="2458460">
                  <a:extLst>
                    <a:ext uri="{9D8B030D-6E8A-4147-A177-3AD203B41FA5}">
                      <a16:colId xmlns="" xmlns:a16="http://schemas.microsoft.com/office/drawing/2014/main" val="812084730"/>
                    </a:ext>
                  </a:extLst>
                </a:gridCol>
              </a:tblGrid>
              <a:tr h="480185">
                <a:tc>
                  <a:txBody>
                    <a:bodyPr/>
                    <a:lstStyle/>
                    <a:p>
                      <a:pPr algn="ctr"/>
                      <a:r>
                        <a:rPr lang="en-US" sz="2000" b="1" dirty="0" smtClean="0">
                          <a:solidFill>
                            <a:schemeClr val="accent6">
                              <a:lumMod val="75000"/>
                            </a:schemeClr>
                          </a:solidFill>
                        </a:rPr>
                        <a:t>Attacks on Critical Infrastructure</a:t>
                      </a:r>
                      <a:endParaRPr lang="en-US" sz="2000" b="1" dirty="0">
                        <a:solidFill>
                          <a:schemeClr val="accent6">
                            <a:lumMod val="75000"/>
                          </a:schemeClr>
                        </a:solidFill>
                      </a:endParaRPr>
                    </a:p>
                  </a:txBody>
                  <a:tcPr marL="68598" marR="68598" marT="34299" marB="34299"/>
                </a:tc>
                <a:extLst>
                  <a:ext uri="{0D108BD9-81ED-4DB2-BD59-A6C34878D82A}">
                    <a16:rowId xmlns="" xmlns:a16="http://schemas.microsoft.com/office/drawing/2014/main" val="3737056063"/>
                  </a:ext>
                </a:extLst>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xmlns="" val="945160919"/>
              </p:ext>
            </p:extLst>
          </p:nvPr>
        </p:nvGraphicFramePr>
        <p:xfrm>
          <a:off x="7604820" y="4158104"/>
          <a:ext cx="1857708" cy="373398"/>
        </p:xfrm>
        <a:graphic>
          <a:graphicData uri="http://schemas.openxmlformats.org/drawingml/2006/table">
            <a:tbl>
              <a:tblPr firstRow="1" bandRow="1">
                <a:tableStyleId>{2D5ABB26-0587-4C30-8999-92F81FD0307C}</a:tableStyleId>
              </a:tblPr>
              <a:tblGrid>
                <a:gridCol w="1857708">
                  <a:extLst>
                    <a:ext uri="{9D8B030D-6E8A-4147-A177-3AD203B41FA5}">
                      <a16:colId xmlns="" xmlns:a16="http://schemas.microsoft.com/office/drawing/2014/main" val="812084730"/>
                    </a:ext>
                  </a:extLst>
                </a:gridCol>
              </a:tblGrid>
              <a:tr h="274391">
                <a:tc>
                  <a:txBody>
                    <a:bodyPr/>
                    <a:lstStyle/>
                    <a:p>
                      <a:pPr algn="ctr"/>
                      <a:r>
                        <a:rPr lang="en-US" sz="2000" b="1" dirty="0" smtClean="0">
                          <a:solidFill>
                            <a:schemeClr val="accent6">
                              <a:lumMod val="75000"/>
                            </a:schemeClr>
                          </a:solidFill>
                        </a:rPr>
                        <a:t>Ransomware</a:t>
                      </a:r>
                      <a:endParaRPr lang="en-US" sz="2000" b="1" dirty="0">
                        <a:solidFill>
                          <a:schemeClr val="accent6">
                            <a:lumMod val="75000"/>
                          </a:schemeClr>
                        </a:solidFill>
                      </a:endParaRPr>
                    </a:p>
                  </a:txBody>
                  <a:tcPr marL="68598" marR="68598" marT="34299" marB="34299"/>
                </a:tc>
                <a:extLst>
                  <a:ext uri="{0D108BD9-81ED-4DB2-BD59-A6C34878D82A}">
                    <a16:rowId xmlns="" xmlns:a16="http://schemas.microsoft.com/office/drawing/2014/main" val="3737056063"/>
                  </a:ext>
                </a:extLst>
              </a:tr>
            </a:tbl>
          </a:graphicData>
        </a:graphic>
      </p:graphicFrame>
    </p:spTree>
    <p:extLst>
      <p:ext uri="{BB962C8B-B14F-4D97-AF65-F5344CB8AC3E}">
        <p14:creationId xmlns:p14="http://schemas.microsoft.com/office/powerpoint/2010/main" xmlns="" val="243814918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548724" y="237592"/>
            <a:ext cx="7345378" cy="72027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l" defTabSz="914400"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a:lstStyle>
          <a:p>
            <a:pPr algn="ctr" eaLnBrk="0" hangingPunct="0"/>
            <a:r>
              <a:rPr lang="en-US" sz="5400" b="1" dirty="0">
                <a:solidFill>
                  <a:schemeClr val="accent6">
                    <a:lumMod val="75000"/>
                  </a:schemeClr>
                </a:solidFill>
                <a:latin typeface="Tahoma" pitchFamily="84" charset="0"/>
                <a:ea typeface="ＭＳ Ｐゴシック" pitchFamily="84" charset="-128"/>
                <a:cs typeface="ＭＳ Ｐゴシック" pitchFamily="84" charset="-128"/>
              </a:rPr>
              <a:t>Current Threats</a:t>
            </a:r>
          </a:p>
        </p:txBody>
      </p:sp>
      <p:sp>
        <p:nvSpPr>
          <p:cNvPr id="3" name="Rectangle 2"/>
          <p:cNvSpPr/>
          <p:nvPr/>
        </p:nvSpPr>
        <p:spPr>
          <a:xfrm>
            <a:off x="382910" y="1235473"/>
            <a:ext cx="9677006" cy="6678751"/>
          </a:xfrm>
          <a:prstGeom prst="rect">
            <a:avLst/>
          </a:prstGeom>
        </p:spPr>
        <p:txBody>
          <a:bodyPr wrap="square">
            <a:spAutoFit/>
          </a:bodyPr>
          <a:lstStyle/>
          <a:p>
            <a:pPr marL="315552" indent="-288113">
              <a:buFont typeface="Wingdings 2"/>
              <a:buChar char=""/>
              <a:defRPr/>
            </a:pPr>
            <a:r>
              <a:rPr lang="en-US" sz="2000" b="1" dirty="0">
                <a:solidFill>
                  <a:schemeClr val="accent6">
                    <a:lumMod val="75000"/>
                  </a:schemeClr>
                </a:solidFill>
                <a:latin typeface="Arial" panose="020B0604020202020204" pitchFamily="34" charset="0"/>
                <a:cs typeface="Arial" panose="020B0604020202020204" pitchFamily="34" charset="0"/>
              </a:rPr>
              <a:t>Identity Theft: </a:t>
            </a:r>
            <a:r>
              <a:rPr lang="en-US" sz="2000" dirty="0">
                <a:solidFill>
                  <a:schemeClr val="accent6">
                    <a:lumMod val="75000"/>
                  </a:schemeClr>
                </a:solidFill>
                <a:latin typeface="Arial" panose="020B0604020202020204" pitchFamily="34" charset="0"/>
                <a:cs typeface="Arial" panose="020B0604020202020204" pitchFamily="34" charset="0"/>
              </a:rPr>
              <a:t>Also known as </a:t>
            </a:r>
            <a:r>
              <a:rPr lang="en-US" sz="2000" i="1" dirty="0">
                <a:solidFill>
                  <a:schemeClr val="accent6">
                    <a:lumMod val="75000"/>
                  </a:schemeClr>
                </a:solidFill>
                <a:latin typeface="Arial" panose="020B0604020202020204" pitchFamily="34" charset="0"/>
                <a:cs typeface="Arial" panose="020B0604020202020204" pitchFamily="34" charset="0"/>
              </a:rPr>
              <a:t>identity</a:t>
            </a:r>
            <a:r>
              <a:rPr lang="en-US" sz="2000" dirty="0">
                <a:solidFill>
                  <a:schemeClr val="accent6">
                    <a:lumMod val="75000"/>
                  </a:schemeClr>
                </a:solidFill>
                <a:latin typeface="Arial" panose="020B0604020202020204" pitchFamily="34" charset="0"/>
                <a:cs typeface="Arial" panose="020B0604020202020204" pitchFamily="34" charset="0"/>
              </a:rPr>
              <a:t> fraud, is a crime in which an imposter obtains key pieces of personally identifiable information, such as Social Security or driver's license numbers, in order to impersonate someone else.</a:t>
            </a:r>
          </a:p>
          <a:p>
            <a:pPr marL="27439">
              <a:defRPr/>
            </a:pPr>
            <a:endParaRPr lang="en-US" sz="2000" dirty="0">
              <a:solidFill>
                <a:schemeClr val="accent6">
                  <a:lumMod val="75000"/>
                </a:schemeClr>
              </a:solidFill>
              <a:latin typeface="Arial" panose="020B0604020202020204" pitchFamily="34" charset="0"/>
              <a:cs typeface="Arial" panose="020B0604020202020204" pitchFamily="34" charset="0"/>
            </a:endParaRPr>
          </a:p>
          <a:p>
            <a:pPr marL="315552" indent="-288113">
              <a:buFont typeface="Wingdings 2"/>
              <a:buChar char=""/>
              <a:defRPr/>
            </a:pPr>
            <a:r>
              <a:rPr lang="en-US" sz="2000" b="1" dirty="0">
                <a:solidFill>
                  <a:schemeClr val="accent6">
                    <a:lumMod val="75000"/>
                  </a:schemeClr>
                </a:solidFill>
                <a:latin typeface="Arial" panose="020B0604020202020204" pitchFamily="34" charset="0"/>
                <a:cs typeface="Arial" panose="020B0604020202020204" pitchFamily="34" charset="0"/>
              </a:rPr>
              <a:t>Financial Fraud: </a:t>
            </a:r>
            <a:r>
              <a:rPr lang="en-US" sz="2000" dirty="0">
                <a:solidFill>
                  <a:schemeClr val="accent6">
                    <a:lumMod val="75000"/>
                  </a:schemeClr>
                </a:solidFill>
                <a:latin typeface="Arial" panose="020B0604020202020204" pitchFamily="34" charset="0"/>
                <a:cs typeface="Arial" panose="020B0604020202020204" pitchFamily="34" charset="0"/>
              </a:rPr>
              <a:t>An intentional act of deception involving </a:t>
            </a:r>
            <a:r>
              <a:rPr lang="en-US" sz="2000" i="1" dirty="0">
                <a:solidFill>
                  <a:schemeClr val="accent6">
                    <a:lumMod val="75000"/>
                  </a:schemeClr>
                </a:solidFill>
                <a:latin typeface="Arial" panose="020B0604020202020204" pitchFamily="34" charset="0"/>
                <a:cs typeface="Arial" panose="020B0604020202020204" pitchFamily="34" charset="0"/>
              </a:rPr>
              <a:t>financial</a:t>
            </a:r>
            <a:r>
              <a:rPr lang="en-US" sz="2000" dirty="0">
                <a:solidFill>
                  <a:schemeClr val="accent6">
                    <a:lumMod val="75000"/>
                  </a:schemeClr>
                </a:solidFill>
                <a:latin typeface="Arial" panose="020B0604020202020204" pitchFamily="34" charset="0"/>
                <a:cs typeface="Arial" panose="020B0604020202020204" pitchFamily="34" charset="0"/>
              </a:rPr>
              <a:t> transactions for purpose of personal gain. </a:t>
            </a:r>
            <a:r>
              <a:rPr lang="en-US" sz="2000" i="1" dirty="0">
                <a:solidFill>
                  <a:schemeClr val="accent6">
                    <a:lumMod val="75000"/>
                  </a:schemeClr>
                </a:solidFill>
                <a:latin typeface="Arial" panose="020B0604020202020204" pitchFamily="34" charset="0"/>
                <a:cs typeface="Arial" panose="020B0604020202020204" pitchFamily="34" charset="0"/>
              </a:rPr>
              <a:t>Fraud</a:t>
            </a:r>
            <a:r>
              <a:rPr lang="en-US" sz="2000" dirty="0">
                <a:solidFill>
                  <a:schemeClr val="accent6">
                    <a:lumMod val="75000"/>
                  </a:schemeClr>
                </a:solidFill>
                <a:latin typeface="Arial" panose="020B0604020202020204" pitchFamily="34" charset="0"/>
                <a:cs typeface="Arial" panose="020B0604020202020204" pitchFamily="34" charset="0"/>
              </a:rPr>
              <a:t> is a crime, and is also a civil law violation.</a:t>
            </a:r>
          </a:p>
          <a:p>
            <a:pPr marL="27439">
              <a:defRPr/>
            </a:pPr>
            <a:endParaRPr lang="en-US" sz="2000" dirty="0">
              <a:solidFill>
                <a:schemeClr val="accent6">
                  <a:lumMod val="75000"/>
                </a:schemeClr>
              </a:solidFill>
              <a:latin typeface="Arial" panose="020B0604020202020204" pitchFamily="34" charset="0"/>
              <a:cs typeface="Arial" panose="020B0604020202020204" pitchFamily="34" charset="0"/>
            </a:endParaRPr>
          </a:p>
          <a:p>
            <a:pPr marL="315552" indent="-288113">
              <a:buFont typeface="Wingdings 2"/>
              <a:buChar char=""/>
              <a:defRPr/>
            </a:pPr>
            <a:r>
              <a:rPr lang="en-US" sz="2000" b="1" dirty="0">
                <a:solidFill>
                  <a:schemeClr val="accent6">
                    <a:lumMod val="75000"/>
                  </a:schemeClr>
                </a:solidFill>
                <a:latin typeface="Arial" panose="020B0604020202020204" pitchFamily="34" charset="0"/>
                <a:cs typeface="Arial" panose="020B0604020202020204" pitchFamily="34" charset="0"/>
              </a:rPr>
              <a:t>Intellectual Property Theft: </a:t>
            </a:r>
            <a:r>
              <a:rPr lang="en-US" sz="2000" dirty="0">
                <a:solidFill>
                  <a:schemeClr val="accent6">
                    <a:lumMod val="75000"/>
                  </a:schemeClr>
                </a:solidFill>
                <a:latin typeface="Arial" panose="020B0604020202020204" pitchFamily="34" charset="0"/>
                <a:cs typeface="Arial" panose="020B0604020202020204" pitchFamily="34" charset="0"/>
              </a:rPr>
              <a:t>Robbing people or companies of their ideas, inventions, and creative expressions—known as “</a:t>
            </a:r>
            <a:r>
              <a:rPr lang="en-US" sz="2000" b="1" dirty="0">
                <a:solidFill>
                  <a:schemeClr val="accent6">
                    <a:lumMod val="75000"/>
                  </a:schemeClr>
                </a:solidFill>
                <a:latin typeface="Arial" panose="020B0604020202020204" pitchFamily="34" charset="0"/>
                <a:cs typeface="Arial" panose="020B0604020202020204" pitchFamily="34" charset="0"/>
              </a:rPr>
              <a:t>intellectual property</a:t>
            </a:r>
            <a:r>
              <a:rPr lang="en-US" sz="2000" dirty="0">
                <a:solidFill>
                  <a:schemeClr val="accent6">
                    <a:lumMod val="75000"/>
                  </a:schemeClr>
                </a:solidFill>
                <a:latin typeface="Arial" panose="020B0604020202020204" pitchFamily="34" charset="0"/>
                <a:cs typeface="Arial" panose="020B0604020202020204" pitchFamily="34" charset="0"/>
              </a:rPr>
              <a:t>”—which can include everything from trade secrets and proprietary products and parts to movies, music, and software</a:t>
            </a:r>
            <a:r>
              <a:rPr lang="en-US" sz="2000" dirty="0">
                <a:solidFill>
                  <a:schemeClr val="accent6">
                    <a:lumMod val="75000"/>
                  </a:schemeClr>
                </a:solidFill>
              </a:rPr>
              <a:t>.</a:t>
            </a:r>
          </a:p>
          <a:p>
            <a:pPr marL="315552" indent="-288113">
              <a:buFont typeface="Wingdings 2"/>
              <a:buChar char=""/>
              <a:defRPr/>
            </a:pPr>
            <a:endParaRPr lang="en-US" sz="2000" dirty="0">
              <a:solidFill>
                <a:schemeClr val="accent6">
                  <a:lumMod val="75000"/>
                </a:schemeClr>
              </a:solidFill>
            </a:endParaRPr>
          </a:p>
          <a:p>
            <a:pPr marL="315552" indent="-288113">
              <a:buFont typeface="Wingdings 2"/>
              <a:buChar char=""/>
              <a:defRPr/>
            </a:pPr>
            <a:r>
              <a:rPr lang="en-US" sz="2000" b="1" dirty="0">
                <a:solidFill>
                  <a:schemeClr val="accent6">
                    <a:lumMod val="75000"/>
                  </a:schemeClr>
                </a:solidFill>
                <a:latin typeface="Arial" panose="020B0604020202020204" pitchFamily="34" charset="0"/>
                <a:cs typeface="Arial" panose="020B0604020202020204" pitchFamily="34" charset="0"/>
              </a:rPr>
              <a:t>Attacks on Critical Infrastructure: </a:t>
            </a:r>
            <a:r>
              <a:rPr lang="en-US" sz="2000" dirty="0">
                <a:solidFill>
                  <a:schemeClr val="accent6">
                    <a:lumMod val="75000"/>
                  </a:schemeClr>
                </a:solidFill>
                <a:latin typeface="Arial" panose="020B0604020202020204" pitchFamily="34" charset="0"/>
                <a:cs typeface="Arial" panose="020B0604020202020204" pitchFamily="34" charset="0"/>
              </a:rPr>
              <a:t>Cyberattacks on critical U.S. infrastructure, including aviation, nuclear power plants, power grids, transportation sectors and emergency services. SCADA (Supervisory control and data acquisition), Nation State Warfare.</a:t>
            </a:r>
            <a:r>
              <a:rPr lang="en-US" sz="1350" dirty="0"/>
              <a:t/>
            </a:r>
            <a:br>
              <a:rPr lang="en-US" sz="1350" dirty="0"/>
            </a:br>
            <a:endParaRPr lang="en-US" sz="1350" dirty="0">
              <a:latin typeface="Arial" panose="020B0604020202020204" pitchFamily="34" charset="0"/>
              <a:cs typeface="Arial" panose="020B0604020202020204" pitchFamily="34" charset="0"/>
            </a:endParaRPr>
          </a:p>
          <a:p>
            <a:pPr marL="27439">
              <a:defRPr/>
            </a:pPr>
            <a:r>
              <a:rPr lang="en-US" sz="1350" dirty="0">
                <a:latin typeface="Arial" panose="020B0604020202020204" pitchFamily="34" charset="0"/>
                <a:cs typeface="Arial" panose="020B0604020202020204" pitchFamily="34" charset="0"/>
              </a:rPr>
              <a:t/>
            </a:r>
            <a:br>
              <a:rPr lang="en-US" sz="1350" dirty="0">
                <a:latin typeface="Arial" panose="020B0604020202020204" pitchFamily="34" charset="0"/>
                <a:cs typeface="Arial" panose="020B0604020202020204" pitchFamily="34" charset="0"/>
              </a:rPr>
            </a:br>
            <a:r>
              <a:rPr lang="en-US" sz="1350" dirty="0">
                <a:latin typeface="Arial" panose="020B0604020202020204" pitchFamily="34" charset="0"/>
                <a:cs typeface="Arial" panose="020B0604020202020204" pitchFamily="34" charset="0"/>
              </a:rPr>
              <a:t/>
            </a:r>
            <a:br>
              <a:rPr lang="en-US" sz="1350" dirty="0">
                <a:latin typeface="Arial" panose="020B0604020202020204" pitchFamily="34" charset="0"/>
                <a:cs typeface="Arial" panose="020B0604020202020204" pitchFamily="34" charset="0"/>
              </a:rPr>
            </a:br>
            <a:endParaRPr lang="en-US" sz="1350" dirty="0">
              <a:latin typeface="Arial" panose="020B0604020202020204" pitchFamily="34" charset="0"/>
              <a:cs typeface="Arial" panose="020B0604020202020204" pitchFamily="34" charset="0"/>
            </a:endParaRPr>
          </a:p>
          <a:p>
            <a:pPr marL="27439">
              <a:defRPr/>
            </a:pPr>
            <a:endParaRPr lang="en-US" sz="1350" b="1" dirty="0"/>
          </a:p>
          <a:p>
            <a:pPr marL="27439">
              <a:defRPr/>
            </a:pPr>
            <a:endParaRPr lang="en-US" sz="1350" b="1" dirty="0"/>
          </a:p>
          <a:p>
            <a:pPr marL="315552" indent="-288113">
              <a:buFont typeface="Wingdings 2"/>
              <a:buChar char=""/>
              <a:defRPr/>
            </a:pPr>
            <a:endParaRPr lang="en-US" sz="1350" dirty="0">
              <a:latin typeface="Arial" panose="020B0604020202020204" pitchFamily="34" charset="0"/>
              <a:cs typeface="Arial" panose="020B0604020202020204" pitchFamily="34" charset="0"/>
            </a:endParaRPr>
          </a:p>
          <a:p>
            <a:pPr marL="27439">
              <a:defRPr/>
            </a:pPr>
            <a:endParaRPr lang="en-US" sz="13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88912664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541596" y="248952"/>
            <a:ext cx="7165081" cy="72027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l" defTabSz="914400"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a:lstStyle>
          <a:p>
            <a:pPr algn="ctr" eaLnBrk="0" hangingPunct="0"/>
            <a:r>
              <a:rPr lang="en-US" sz="5400" b="1" dirty="0">
                <a:solidFill>
                  <a:schemeClr val="accent6">
                    <a:lumMod val="75000"/>
                  </a:schemeClr>
                </a:solidFill>
                <a:latin typeface="Tahoma" pitchFamily="84" charset="0"/>
                <a:ea typeface="ＭＳ Ｐゴシック" pitchFamily="84" charset="-128"/>
                <a:cs typeface="ＭＳ Ｐゴシック" pitchFamily="84" charset="-128"/>
              </a:rPr>
              <a:t>Current Threats</a:t>
            </a:r>
          </a:p>
        </p:txBody>
      </p:sp>
      <p:sp>
        <p:nvSpPr>
          <p:cNvPr id="3" name="Rectangle 2"/>
          <p:cNvSpPr/>
          <p:nvPr/>
        </p:nvSpPr>
        <p:spPr>
          <a:xfrm>
            <a:off x="564529" y="1076841"/>
            <a:ext cx="9119213" cy="6363280"/>
          </a:xfrm>
          <a:prstGeom prst="rect">
            <a:avLst/>
          </a:prstGeom>
        </p:spPr>
        <p:txBody>
          <a:bodyPr wrap="square">
            <a:spAutoFit/>
          </a:bodyPr>
          <a:lstStyle/>
          <a:p>
            <a:pPr marL="27439">
              <a:defRPr/>
            </a:pPr>
            <a:endParaRPr lang="en-US" sz="1350" dirty="0">
              <a:latin typeface="Arial" panose="020B0604020202020204" pitchFamily="34" charset="0"/>
              <a:cs typeface="Arial" panose="020B0604020202020204" pitchFamily="34" charset="0"/>
            </a:endParaRPr>
          </a:p>
          <a:p>
            <a:pPr marL="27439">
              <a:defRPr/>
            </a:pPr>
            <a:endParaRPr lang="en-US" sz="2000" dirty="0">
              <a:solidFill>
                <a:schemeClr val="accent6">
                  <a:lumMod val="75000"/>
                </a:schemeClr>
              </a:solidFill>
              <a:latin typeface="Arial" panose="020B0604020202020204" pitchFamily="34" charset="0"/>
              <a:cs typeface="Arial" panose="020B0604020202020204" pitchFamily="34" charset="0"/>
            </a:endParaRPr>
          </a:p>
          <a:p>
            <a:pPr marL="315552" indent="-288113">
              <a:buFont typeface="Wingdings 2"/>
              <a:buChar char=""/>
              <a:defRPr/>
            </a:pPr>
            <a:r>
              <a:rPr lang="en-US" sz="2000" b="1" dirty="0">
                <a:solidFill>
                  <a:schemeClr val="accent6">
                    <a:lumMod val="75000"/>
                  </a:schemeClr>
                </a:solidFill>
                <a:latin typeface="Arial" panose="020B0604020202020204" pitchFamily="34" charset="0"/>
                <a:cs typeface="Arial" panose="020B0604020202020204" pitchFamily="34" charset="0"/>
              </a:rPr>
              <a:t>Phishing/Social Engineering:</a:t>
            </a:r>
          </a:p>
          <a:p>
            <a:pPr marL="541926" lvl="1" indent="-205795">
              <a:buFont typeface="Wingdings 2"/>
              <a:buChar char=""/>
              <a:defRPr/>
            </a:pPr>
            <a:r>
              <a:rPr lang="en-US" sz="2000" dirty="0">
                <a:solidFill>
                  <a:schemeClr val="accent6">
                    <a:lumMod val="75000"/>
                  </a:schemeClr>
                </a:solidFill>
                <a:latin typeface="Arial" panose="020B0604020202020204" pitchFamily="34" charset="0"/>
                <a:cs typeface="Arial" panose="020B0604020202020204" pitchFamily="34" charset="0"/>
              </a:rPr>
              <a:t>Deceptive Phishing: Refers to any attack by which fraudsters impersonate a legitimate company and attempt to steal people’s personal information.</a:t>
            </a:r>
          </a:p>
          <a:p>
            <a:pPr marL="541926" lvl="1" indent="-205795">
              <a:buFont typeface="Wingdings 2"/>
              <a:buChar char=""/>
              <a:defRPr/>
            </a:pPr>
            <a:r>
              <a:rPr lang="en-US" sz="2000" dirty="0">
                <a:solidFill>
                  <a:schemeClr val="accent6">
                    <a:lumMod val="75000"/>
                  </a:schemeClr>
                </a:solidFill>
                <a:latin typeface="Arial" panose="020B0604020202020204" pitchFamily="34" charset="0"/>
                <a:cs typeface="Arial" panose="020B0604020202020204" pitchFamily="34" charset="0"/>
              </a:rPr>
              <a:t>Spear Phishing: Criminals customize their attack emails with the target’s name, position, company, work phone number and other information in an attempt to trick the recipient into believing that they have a connection with the sender.</a:t>
            </a:r>
          </a:p>
          <a:p>
            <a:pPr marL="541926" lvl="1" indent="-205795">
              <a:buFont typeface="Wingdings 2"/>
              <a:buChar char=""/>
              <a:defRPr/>
            </a:pPr>
            <a:r>
              <a:rPr lang="en-US" sz="2000" dirty="0">
                <a:solidFill>
                  <a:schemeClr val="accent6">
                    <a:lumMod val="75000"/>
                  </a:schemeClr>
                </a:solidFill>
                <a:latin typeface="Arial" panose="020B0604020202020204" pitchFamily="34" charset="0"/>
                <a:cs typeface="Arial" panose="020B0604020202020204" pitchFamily="34" charset="0"/>
              </a:rPr>
              <a:t>CEO Fraud: That’s the logic behind a “whaling” attack, where criminals attempt to harpoon an executive and steal their login credentials.</a:t>
            </a:r>
            <a:br>
              <a:rPr lang="en-US" sz="2000" dirty="0">
                <a:solidFill>
                  <a:schemeClr val="accent6">
                    <a:lumMod val="75000"/>
                  </a:schemeClr>
                </a:solidFill>
                <a:latin typeface="Arial" panose="020B0604020202020204" pitchFamily="34" charset="0"/>
                <a:cs typeface="Arial" panose="020B0604020202020204" pitchFamily="34" charset="0"/>
              </a:rPr>
            </a:br>
            <a:endParaRPr lang="en-US" sz="2000" dirty="0">
              <a:solidFill>
                <a:schemeClr val="accent6">
                  <a:lumMod val="75000"/>
                </a:schemeClr>
              </a:solidFill>
              <a:latin typeface="Arial" panose="020B0604020202020204" pitchFamily="34" charset="0"/>
              <a:cs typeface="Arial" panose="020B0604020202020204" pitchFamily="34" charset="0"/>
            </a:endParaRPr>
          </a:p>
          <a:p>
            <a:pPr marL="315552" indent="-288113">
              <a:buFont typeface="Wingdings 2"/>
              <a:buChar char=""/>
              <a:defRPr/>
            </a:pPr>
            <a:r>
              <a:rPr lang="en-US" sz="2000" b="1" dirty="0">
                <a:solidFill>
                  <a:schemeClr val="accent6">
                    <a:lumMod val="75000"/>
                  </a:schemeClr>
                </a:solidFill>
                <a:latin typeface="Arial" panose="020B0604020202020204" pitchFamily="34" charset="0"/>
                <a:cs typeface="Arial" panose="020B0604020202020204" pitchFamily="34" charset="0"/>
              </a:rPr>
              <a:t>Ransomware: </a:t>
            </a:r>
            <a:r>
              <a:rPr lang="en-US" sz="2000" dirty="0">
                <a:solidFill>
                  <a:schemeClr val="accent6">
                    <a:lumMod val="75000"/>
                  </a:schemeClr>
                </a:solidFill>
                <a:latin typeface="Arial" panose="020B0604020202020204" pitchFamily="34" charset="0"/>
                <a:cs typeface="Arial" panose="020B0604020202020204" pitchFamily="34" charset="0"/>
              </a:rPr>
              <a:t>Malicious software that threatens to publish the victim's data or perpetually block access to it unless a ransom is paid.</a:t>
            </a:r>
            <a:endParaRPr lang="en-US" sz="2000" b="1" dirty="0">
              <a:solidFill>
                <a:schemeClr val="accent6">
                  <a:lumMod val="75000"/>
                </a:schemeClr>
              </a:solidFill>
              <a:latin typeface="Arial" panose="020B0604020202020204" pitchFamily="34" charset="0"/>
              <a:cs typeface="Arial" panose="020B0604020202020204" pitchFamily="34" charset="0"/>
            </a:endParaRPr>
          </a:p>
          <a:p>
            <a:pPr marL="541926" lvl="1" indent="-205795">
              <a:buFont typeface="Wingdings 2"/>
              <a:buChar char=""/>
              <a:defRPr/>
            </a:pPr>
            <a:r>
              <a:rPr lang="en-US" sz="2000" dirty="0" err="1">
                <a:solidFill>
                  <a:schemeClr val="accent6">
                    <a:lumMod val="75000"/>
                  </a:schemeClr>
                </a:solidFill>
                <a:latin typeface="Arial" panose="020B0604020202020204" pitchFamily="34" charset="0"/>
                <a:cs typeface="Arial" panose="020B0604020202020204" pitchFamily="34" charset="0"/>
              </a:rPr>
              <a:t>Emotet</a:t>
            </a:r>
            <a:endParaRPr lang="en-US" sz="2000" dirty="0">
              <a:solidFill>
                <a:schemeClr val="accent6">
                  <a:lumMod val="75000"/>
                </a:schemeClr>
              </a:solidFill>
              <a:latin typeface="Arial" panose="020B0604020202020204" pitchFamily="34" charset="0"/>
              <a:cs typeface="Arial" panose="020B0604020202020204" pitchFamily="34" charset="0"/>
            </a:endParaRPr>
          </a:p>
          <a:p>
            <a:pPr marL="541926" lvl="1" indent="-205795">
              <a:buFont typeface="Wingdings 2"/>
              <a:buChar char=""/>
              <a:defRPr/>
            </a:pPr>
            <a:r>
              <a:rPr lang="en-US" sz="2000" dirty="0" err="1">
                <a:solidFill>
                  <a:schemeClr val="accent6">
                    <a:lumMod val="75000"/>
                  </a:schemeClr>
                </a:solidFill>
                <a:latin typeface="Arial" panose="020B0604020202020204" pitchFamily="34" charset="0"/>
                <a:cs typeface="Arial" panose="020B0604020202020204" pitchFamily="34" charset="0"/>
              </a:rPr>
              <a:t>Cerber</a:t>
            </a:r>
            <a:r>
              <a:rPr lang="en-US" sz="2000" dirty="0">
                <a:solidFill>
                  <a:schemeClr val="accent6">
                    <a:lumMod val="75000"/>
                  </a:schemeClr>
                </a:solidFill>
                <a:latin typeface="Arial" panose="020B0604020202020204" pitchFamily="34" charset="0"/>
                <a:cs typeface="Arial" panose="020B0604020202020204" pitchFamily="34" charset="0"/>
              </a:rPr>
              <a:t> </a:t>
            </a:r>
          </a:p>
          <a:p>
            <a:pPr marL="541926" lvl="1" indent="-205795">
              <a:buFont typeface="Wingdings 2"/>
              <a:buChar char=""/>
              <a:defRPr/>
            </a:pPr>
            <a:r>
              <a:rPr lang="en-US" sz="2000" dirty="0" err="1">
                <a:solidFill>
                  <a:schemeClr val="accent6">
                    <a:lumMod val="75000"/>
                  </a:schemeClr>
                </a:solidFill>
                <a:latin typeface="Arial" panose="020B0604020202020204" pitchFamily="34" charset="0"/>
                <a:cs typeface="Arial" panose="020B0604020202020204" pitchFamily="34" charset="0"/>
              </a:rPr>
              <a:t>Locky</a:t>
            </a:r>
            <a:endParaRPr lang="en-US" sz="2000" dirty="0">
              <a:solidFill>
                <a:schemeClr val="accent6">
                  <a:lumMod val="75000"/>
                </a:schemeClr>
              </a:solidFill>
              <a:latin typeface="Arial" panose="020B0604020202020204" pitchFamily="34" charset="0"/>
              <a:cs typeface="Arial" panose="020B0604020202020204" pitchFamily="34" charset="0"/>
            </a:endParaRPr>
          </a:p>
          <a:p>
            <a:pPr marL="541926" lvl="1" indent="-205795">
              <a:buFont typeface="Wingdings 2"/>
              <a:buChar char=""/>
              <a:defRPr/>
            </a:pPr>
            <a:r>
              <a:rPr lang="en-US" sz="2000" dirty="0" err="1">
                <a:solidFill>
                  <a:schemeClr val="accent6">
                    <a:lumMod val="75000"/>
                  </a:schemeClr>
                </a:solidFill>
                <a:latin typeface="Arial" panose="020B0604020202020204" pitchFamily="34" charset="0"/>
                <a:cs typeface="Arial" panose="020B0604020202020204" pitchFamily="34" charset="0"/>
              </a:rPr>
              <a:t>CryptoLocker</a:t>
            </a:r>
            <a:endParaRPr lang="en-US" sz="2000" dirty="0">
              <a:solidFill>
                <a:schemeClr val="accent6">
                  <a:lumMod val="75000"/>
                </a:schemeClr>
              </a:solidFill>
              <a:latin typeface="Arial" panose="020B0604020202020204" pitchFamily="34" charset="0"/>
              <a:cs typeface="Arial" panose="020B0604020202020204" pitchFamily="34" charset="0"/>
            </a:endParaRPr>
          </a:p>
          <a:p>
            <a:pPr marL="315552" indent="-288113">
              <a:buFont typeface="Wingdings 2"/>
              <a:buChar char=""/>
              <a:defRPr/>
            </a:pPr>
            <a:endParaRPr lang="en-US" sz="1350" b="1" dirty="0"/>
          </a:p>
          <a:p>
            <a:pPr marL="27439">
              <a:defRPr/>
            </a:pPr>
            <a:endParaRPr lang="en-US" sz="1350" b="1" dirty="0"/>
          </a:p>
          <a:p>
            <a:pPr marL="315552" indent="-288113">
              <a:buFont typeface="Wingdings 2"/>
              <a:buChar char=""/>
              <a:defRPr/>
            </a:pPr>
            <a:endParaRPr lang="en-US" sz="1350" dirty="0">
              <a:latin typeface="Arial" panose="020B0604020202020204" pitchFamily="34" charset="0"/>
              <a:cs typeface="Arial" panose="020B0604020202020204" pitchFamily="34" charset="0"/>
            </a:endParaRPr>
          </a:p>
          <a:p>
            <a:pPr marL="27439">
              <a:defRPr/>
            </a:pPr>
            <a:endParaRPr lang="en-US" sz="13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12110066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685135" y="346703"/>
            <a:ext cx="7470224" cy="72027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l" defTabSz="914400"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a:lstStyle>
          <a:p>
            <a:pPr algn="ctr" eaLnBrk="0" hangingPunct="0"/>
            <a:r>
              <a:rPr lang="en-US" sz="5400" b="1" dirty="0">
                <a:solidFill>
                  <a:schemeClr val="accent6">
                    <a:lumMod val="75000"/>
                  </a:schemeClr>
                </a:solidFill>
                <a:latin typeface="Tahoma" pitchFamily="84" charset="0"/>
                <a:ea typeface="ＭＳ Ｐゴシック" pitchFamily="84" charset="-128"/>
                <a:cs typeface="ＭＳ Ｐゴシック" pitchFamily="84" charset="-128"/>
              </a:rPr>
              <a:t>Current Threats</a:t>
            </a:r>
          </a:p>
        </p:txBody>
      </p:sp>
      <p:sp>
        <p:nvSpPr>
          <p:cNvPr id="3" name="Rectangle 2"/>
          <p:cNvSpPr/>
          <p:nvPr/>
        </p:nvSpPr>
        <p:spPr>
          <a:xfrm>
            <a:off x="2597602" y="1542559"/>
            <a:ext cx="6459632" cy="1338828"/>
          </a:xfrm>
          <a:prstGeom prst="rect">
            <a:avLst/>
          </a:prstGeom>
        </p:spPr>
        <p:txBody>
          <a:bodyPr wrap="square">
            <a:spAutoFit/>
          </a:bodyPr>
          <a:lstStyle/>
          <a:p>
            <a:pPr marL="27439">
              <a:defRPr/>
            </a:pPr>
            <a:endParaRPr lang="en-US" sz="1350" dirty="0">
              <a:latin typeface="Arial" panose="020B0604020202020204" pitchFamily="34" charset="0"/>
              <a:cs typeface="Arial" panose="020B0604020202020204" pitchFamily="34" charset="0"/>
            </a:endParaRPr>
          </a:p>
          <a:p>
            <a:pPr marL="27439">
              <a:defRPr/>
            </a:pPr>
            <a:endParaRPr lang="en-US" sz="1350" dirty="0">
              <a:latin typeface="Arial" panose="020B0604020202020204" pitchFamily="34" charset="0"/>
              <a:cs typeface="Arial" panose="020B0604020202020204" pitchFamily="34" charset="0"/>
            </a:endParaRPr>
          </a:p>
          <a:p>
            <a:pPr marL="27439">
              <a:defRPr/>
            </a:pPr>
            <a:endParaRPr lang="en-US" sz="1350" b="1" dirty="0"/>
          </a:p>
          <a:p>
            <a:pPr marL="27439">
              <a:defRPr/>
            </a:pPr>
            <a:endParaRPr lang="en-US" sz="1350" b="1" dirty="0"/>
          </a:p>
          <a:p>
            <a:pPr marL="315552" indent="-288113">
              <a:buFont typeface="Wingdings 2"/>
              <a:buChar char=""/>
              <a:defRPr/>
            </a:pPr>
            <a:endParaRPr lang="en-US" sz="1350" dirty="0">
              <a:latin typeface="Arial" panose="020B0604020202020204" pitchFamily="34" charset="0"/>
              <a:cs typeface="Arial" panose="020B0604020202020204" pitchFamily="34" charset="0"/>
            </a:endParaRPr>
          </a:p>
          <a:p>
            <a:pPr marL="27439">
              <a:defRPr/>
            </a:pPr>
            <a:endParaRPr lang="en-US" sz="1350" dirty="0">
              <a:latin typeface="Arial" panose="020B0604020202020204" pitchFamily="34" charset="0"/>
              <a:cs typeface="Arial" panose="020B0604020202020204" pitchFamily="34" charset="0"/>
            </a:endParaRPr>
          </a:p>
        </p:txBody>
      </p:sp>
      <p:pic>
        <p:nvPicPr>
          <p:cNvPr id="4" name="Content Placeholder 2"/>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a:xfrm>
            <a:off x="466363" y="1693925"/>
            <a:ext cx="9063120" cy="4002616"/>
          </a:xfrm>
          <a:prstGeom prst="rect">
            <a:avLst/>
          </a:prstGeom>
        </p:spPr>
      </p:pic>
    </p:spTree>
    <p:extLst>
      <p:ext uri="{BB962C8B-B14F-4D97-AF65-F5344CB8AC3E}">
        <p14:creationId xmlns:p14="http://schemas.microsoft.com/office/powerpoint/2010/main" xmlns="" val="213777402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9&quot;/&gt;&lt;/TableIndex&gt;&lt;/ShapeTextInfo&gt;"/>
  <p:tag name="HTML_SHAPEINFO" val="&lt;ThreeDShapeInfo&gt;&lt;uuid val=&quot;{67756639-BFDA-4D9D-8A2F-BE113BF2271F}&quot;/&gt;&lt;isInvalidForFieldText val=&quot;0&quot;/&gt;&lt;Image&gt;&lt;filename val=&quot;C:\Users\geoffrey.dyer\AppData\Local\Temp\CP106481329151140Session\CPTrustFolder106481329151156\PPTImport106481329945187\data\asimages\{67756639-BFDA-4D9D-8A2F-BE113BF2271F}_23.png&quot;/&gt;&lt;left val=&quot;85&quot;/&gt;&lt;top val=&quot;160&quot;/&gt;&lt;width val=&quot;823&quot;/&gt;&lt;height val=&quot;82&quot;/&gt;&lt;hasText val=&quot;1&quot;/&gt;&lt;/Image&gt;&lt;/ThreeDShape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38&quot;/&gt;&lt;lineCharCount val=&quot;30&quot;/&gt;&lt;lineCharCount val=&quot;38&quot;/&gt;&lt;lineCharCount val=&quot;16&quot;/&gt;&lt;lineCharCount val=&quot;8&quot;/&gt;&lt;lineCharCount val=&quot;19&quot;/&gt;&lt;lineCharCount val=&quot;20&quot;/&gt;&lt;lineCharCount val=&quot;11&quot;/&gt;&lt;lineCharCount val=&quot;8&quot;/&gt;&lt;/TableIndex&gt;&lt;/ShapeTextInfo&gt;"/>
  <p:tag name="HTML_SHAPEINFO" val="&lt;ThreeDShapeInfo&gt;&lt;uuid val=&quot;{B391F893-5DFE-4952-BB96-778EAA90C9A7}&quot;/&gt;&lt;isInvalidForFieldText val=&quot;0&quot;/&gt;&lt;Image&gt;&lt;filename val=&quot;C:\Users\geoffrey.dyer\AppData\Local\Temp\CP106481329151140Session\CPTrustFolder106481329151156\PPTImport106481329945187\data\asimages\{B391F893-5DFE-4952-BB96-778EAA90C9A7}_29.png&quot;/&gt;&lt;left val=&quot;163&quot;/&gt;&lt;top val=&quot;144&quot;/&gt;&lt;width val=&quot;756&quot;/&gt;&lt;height val=&quot;432&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HTML_AUTOSHAPE_INFO" val="&lt;ThreeDShapeInfo&gt;&lt;uuid val=&quot;{CE1A3C8E-8233-4597-BB90-135BC7FDCD22}&quot;/&gt;&lt;isInvalidForFieldText val=&quot;1&quot;/&gt;&lt;Image&gt;&lt;filename val=&quot;C:\Users\geoffrey.dyer\Documents\My Adobe Presentations\Security Awareness Primer\data\asimages\{CE1A3C8E-8233-4597-BB90-135BC7FDCD22}_29_S.png&quot;/&gt;&lt;left val=&quot;83&quot;/&gt;&lt;top val=&quot;279&quot;/&gt;&lt;width val=&quot;102&quot;/&gt;&lt;height val=&quot;100&quot;/&gt;&lt;hasText val=&quot;0&quot;/&gt;&lt;/Image&gt;&lt;Image&gt;&lt;filename val=&quot;C:\Users\geoffrey.dyer\Documents\My Adobe Presentations\Security Awareness Primer\data\asimages\{CE1A3C8E-8233-4597-BB90-135BC7FDCD22}_29_T.png&quot;/&gt;&lt;left val=&quot;95&quot;/&gt;&lt;top val=&quot;281&quot;/&gt;&lt;width val=&quot;78&quot;/&gt;&lt;height val=&quot;97&quot;/&gt;&lt;hasText val=&quot;1&quot;/&gt;&lt;/Image&gt;&lt;/ThreeDShapeInfo&gt;"/>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Facet">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11126</TotalTime>
  <Words>980</Words>
  <Application>Microsoft Office PowerPoint</Application>
  <PresentationFormat>Custom</PresentationFormat>
  <Paragraphs>177</Paragraphs>
  <Slides>23</Slides>
  <Notes>9</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Facet</vt:lpstr>
      <vt:lpstr>CFMA Rocky Mountain</vt:lpstr>
      <vt:lpstr>Cybersecurity</vt:lpstr>
      <vt:lpstr>MEET THE EXPERT</vt:lpstr>
      <vt:lpstr>Hacking in the News</vt:lpstr>
      <vt:lpstr>ARE YOU EXPOSED?</vt:lpstr>
      <vt:lpstr>CURRENT THREATS</vt:lpstr>
      <vt:lpstr>Slide 7</vt:lpstr>
      <vt:lpstr>Slide 8</vt:lpstr>
      <vt:lpstr>Slide 9</vt:lpstr>
      <vt:lpstr>Slide 10</vt:lpstr>
      <vt:lpstr>Slide 11</vt:lpstr>
      <vt:lpstr>Slide 12</vt:lpstr>
      <vt:lpstr>Slide 13</vt:lpstr>
      <vt:lpstr>Slide 14</vt:lpstr>
      <vt:lpstr>Slide 15</vt:lpstr>
      <vt:lpstr>THE REALITY ABOUT YOUR DATA</vt:lpstr>
      <vt:lpstr>Slide 17</vt:lpstr>
      <vt:lpstr>Slide 18</vt:lpstr>
      <vt:lpstr>A LEADERSHIP DISCUSSION</vt:lpstr>
      <vt:lpstr>SECURITY FRAMEWORK</vt:lpstr>
      <vt:lpstr>IoT LANDSCAPE</vt:lpstr>
      <vt:lpstr>FINAL THOUGHTS</vt:lpstr>
      <vt:lpstr>CPE Code Word – “element”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CFMA Rocky Mountain</dc:title>
  <dc:creator>Monica DiLorenzo</dc:creator>
  <cp:lastModifiedBy>Jeremiah Wolcott</cp:lastModifiedBy>
  <cp:revision>30</cp:revision>
  <dcterms:created xsi:type="dcterms:W3CDTF">2018-08-30T16:47:21Z</dcterms:created>
  <dcterms:modified xsi:type="dcterms:W3CDTF">2018-09-20T06:25:27Z</dcterms:modified>
</cp:coreProperties>
</file>