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4" r:id="rId1"/>
  </p:sldMasterIdLst>
  <p:notesMasterIdLst>
    <p:notesMasterId r:id="rId27"/>
  </p:notesMasterIdLst>
  <p:handoutMasterIdLst>
    <p:handoutMasterId r:id="rId28"/>
  </p:handoutMasterIdLst>
  <p:sldIdLst>
    <p:sldId id="279" r:id="rId2"/>
    <p:sldId id="256" r:id="rId3"/>
    <p:sldId id="257" r:id="rId4"/>
    <p:sldId id="258" r:id="rId5"/>
    <p:sldId id="260" r:id="rId6"/>
    <p:sldId id="261" r:id="rId7"/>
    <p:sldId id="262" r:id="rId8"/>
    <p:sldId id="259"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Lst>
  <p:sldSz cx="12192000" cy="6858000"/>
  <p:notesSz cx="9144000" cy="6858000"/>
  <p:defaultText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2D4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Objects="1">
      <p:cViewPr varScale="1">
        <p:scale>
          <a:sx n="73" d="100"/>
          <a:sy n="73" d="100"/>
        </p:scale>
        <p:origin x="-600" y="-102"/>
      </p:cViewPr>
      <p:guideLst>
        <p:guide orient="horz" pos="2160"/>
        <p:guide pos="3840"/>
      </p:guideLst>
    </p:cSldViewPr>
  </p:slideViewPr>
  <p:notesTextViewPr>
    <p:cViewPr>
      <p:scale>
        <a:sx n="1" d="1"/>
        <a:sy n="1" d="1"/>
      </p:scale>
      <p:origin x="0" y="0"/>
    </p:cViewPr>
  </p:notesTextViewPr>
  <p:notesViewPr>
    <p:cSldViewPr snapToObjects="1">
      <p:cViewPr varScale="1">
        <p:scale>
          <a:sx n="82" d="100"/>
          <a:sy n="82" d="100"/>
        </p:scale>
        <p:origin x="-2448" y="-96"/>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685800" y="228600"/>
            <a:ext cx="7848600" cy="342900"/>
          </a:xfrm>
          <a:prstGeom prst="rect">
            <a:avLst/>
          </a:prstGeom>
        </p:spPr>
        <p:txBody>
          <a:bodyPr vert="horz" lIns="91440" tIns="45720" rIns="91440" bIns="45720" rtlCol="0"/>
          <a:lstStyle>
            <a:lvl1pPr algn="l">
              <a:defRPr sz="1200"/>
            </a:lvl1pPr>
          </a:lstStyle>
          <a:p>
            <a:endParaRPr lang="en-US" dirty="0"/>
          </a:p>
        </p:txBody>
      </p:sp>
      <p:sp>
        <p:nvSpPr>
          <p:cNvPr id="7" name="Slide Number Placeholder 6"/>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D2034F61-45B5-4354-8D00-977368EC5EEF}" type="slidenum">
              <a:rPr lang="en-US" smtClean="0"/>
              <a:pPr/>
              <a:t>‹#›</a:t>
            </a:fld>
            <a:endParaRPr lang="en-US"/>
          </a:p>
        </p:txBody>
      </p:sp>
    </p:spTree>
    <p:extLst>
      <p:ext uri="{BB962C8B-B14F-4D97-AF65-F5344CB8AC3E}">
        <p14:creationId xmlns="" xmlns:p14="http://schemas.microsoft.com/office/powerpoint/2010/main" val="2115734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A26DD17-6C98-46E4-BE80-ABD9B422A89F}" type="datetimeFigureOut">
              <a:rPr lang="en-US" smtClean="0"/>
              <a:pPr/>
              <a:t>9/20/2018</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E11F0F2B-2446-4FD7-BC58-D59EF884508B}" type="slidenum">
              <a:rPr lang="en-US" smtClean="0"/>
              <a:pPr/>
              <a:t>‹#›</a:t>
            </a:fld>
            <a:endParaRPr lang="en-US"/>
          </a:p>
        </p:txBody>
      </p:sp>
    </p:spTree>
    <p:extLst>
      <p:ext uri="{BB962C8B-B14F-4D97-AF65-F5344CB8AC3E}">
        <p14:creationId xmlns="" xmlns:p14="http://schemas.microsoft.com/office/powerpoint/2010/main" val="4115207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06400" y="718484"/>
            <a:ext cx="12192000" cy="424516"/>
          </a:xfrm>
          <a:noFill/>
        </p:spPr>
        <p:txBody>
          <a:bodyPr anchor="ctr">
            <a:noAutofit/>
          </a:bodyPr>
          <a:lstStyle>
            <a:lvl1pPr algn="l">
              <a:defRPr sz="2200" b="1" cap="none" baseline="0">
                <a:solidFill>
                  <a:srgbClr val="7E2D40"/>
                </a:solidFill>
                <a:latin typeface="+mj-lt"/>
              </a:defRPr>
            </a:lvl1pPr>
          </a:lstStyle>
          <a:p>
            <a:r>
              <a:rPr lang="en-US" dirty="0" smtClean="0"/>
              <a:t>Presentation Title, Arial Bold 22pt</a:t>
            </a:r>
            <a:endParaRPr lang="en-US" dirty="0"/>
          </a:p>
        </p:txBody>
      </p:sp>
      <p:sp>
        <p:nvSpPr>
          <p:cNvPr id="10" name="Text Placeholder 9"/>
          <p:cNvSpPr>
            <a:spLocks noGrp="1"/>
          </p:cNvSpPr>
          <p:nvPr>
            <p:ph type="body" sz="quarter" idx="10" hasCustomPrompt="1"/>
          </p:nvPr>
        </p:nvSpPr>
        <p:spPr>
          <a:xfrm>
            <a:off x="406400" y="1066800"/>
            <a:ext cx="11277600" cy="228600"/>
          </a:xfrm>
        </p:spPr>
        <p:txBody>
          <a:bodyPr/>
          <a:lstStyle>
            <a:lvl1pPr marL="0" indent="0">
              <a:buFontTx/>
              <a:buNone/>
              <a:defRPr sz="2800"/>
            </a:lvl1pPr>
          </a:lstStyle>
          <a:p>
            <a:r>
              <a:rPr lang="en-US" sz="1800" b="0" dirty="0" smtClean="0">
                <a:solidFill>
                  <a:schemeClr val="bg1">
                    <a:lumMod val="50000"/>
                  </a:schemeClr>
                </a:solidFill>
              </a:rPr>
              <a:t>Subtitle, Arial 18pt</a:t>
            </a:r>
            <a:endParaRPr lang="en-US" sz="1800" b="0" dirty="0">
              <a:solidFill>
                <a:schemeClr val="bg1">
                  <a:lumMod val="50000"/>
                </a:schemeClr>
              </a:solidFill>
            </a:endParaRPr>
          </a:p>
        </p:txBody>
      </p:sp>
      <p:pic>
        <p:nvPicPr>
          <p:cNvPr id="6" name="Picture 5"/>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tretch>
            <a:fillRect/>
          </a:stretch>
        </p:blipFill>
        <p:spPr bwMode="auto">
          <a:xfrm>
            <a:off x="0" y="1874933"/>
            <a:ext cx="12192000" cy="3587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7"/>
          <p:cNvPicPr>
            <a:picLocks noChangeAspect="1"/>
          </p:cNvPicPr>
          <p:nvPr userDrawn="1"/>
        </p:nvPicPr>
        <p:blipFill rotWithShape="1">
          <a:blip r:embed="rId3" cstate="print">
            <a:extLst>
              <a:ext uri="{28A0092B-C50C-407E-A947-70E740481C1C}">
                <a14:useLocalDpi xmlns="" xmlns:a14="http://schemas.microsoft.com/office/drawing/2010/main" val="0"/>
              </a:ext>
            </a:extLst>
          </a:blip>
          <a:srcRect l="11111" t="40277" r="12500" b="40279"/>
          <a:stretch/>
        </p:blipFill>
        <p:spPr>
          <a:xfrm>
            <a:off x="10168128" y="6181344"/>
            <a:ext cx="1752600" cy="446116"/>
          </a:xfrm>
          <a:prstGeom prst="rect">
            <a:avLst/>
          </a:prstGeom>
        </p:spPr>
      </p:pic>
      <p:pic>
        <p:nvPicPr>
          <p:cNvPr id="9" name="Picture 8"/>
          <p:cNvPicPr>
            <a:picLocks noChangeAspect="1"/>
          </p:cNvPicPr>
          <p:nvPr userDrawn="1"/>
        </p:nvPicPr>
        <p:blipFill>
          <a:blip r:embed="rId4" cstate="print">
            <a:extLst>
              <a:ext uri="{28A0092B-C50C-407E-A947-70E740481C1C}">
                <a14:useLocalDpi xmlns="" xmlns:a14="http://schemas.microsoft.com/office/drawing/2010/main" val="0"/>
              </a:ext>
            </a:extLst>
          </a:blip>
          <a:stretch>
            <a:fillRect/>
          </a:stretch>
        </p:blipFill>
        <p:spPr>
          <a:xfrm>
            <a:off x="8933688" y="6172200"/>
            <a:ext cx="1214490" cy="460792"/>
          </a:xfrm>
          <a:prstGeom prst="rect">
            <a:avLst/>
          </a:prstGeom>
        </p:spPr>
      </p:pic>
    </p:spTree>
    <p:extLst>
      <p:ext uri="{BB962C8B-B14F-4D97-AF65-F5344CB8AC3E}">
        <p14:creationId xmlns="" xmlns:p14="http://schemas.microsoft.com/office/powerpoint/2010/main" val="4234176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2800" cap="none">
                <a:solidFill>
                  <a:srgbClr val="7E2D40"/>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p:txBody>
          <a:bodyPr vert="horz" lIns="91418" tIns="45709" rIns="91418" bIns="45709" rtlCol="0">
            <a:noAutofit/>
          </a:bodyPr>
          <a:lstStyle>
            <a:lvl1pPr marL="342900" marR="0" indent="-342900" algn="l" defTabSz="914186" rtl="0" eaLnBrk="1" fontAlgn="auto" latinLnBrk="0" hangingPunct="1">
              <a:lnSpc>
                <a:spcPct val="95000"/>
              </a:lnSpc>
              <a:spcBef>
                <a:spcPts val="600"/>
              </a:spcBef>
              <a:spcAft>
                <a:spcPts val="600"/>
              </a:spcAft>
              <a:buClrTx/>
              <a:buSzTx/>
              <a:buFont typeface="Arial" panose="020B0604020202020204" pitchFamily="34" charset="0"/>
              <a:buChar char="•"/>
              <a:tabLst/>
              <a:defRPr lang="en-US" sz="2500"/>
            </a:lvl1pPr>
            <a:lvl2pPr>
              <a:defRPr lang="en-US" sz="2000" smtClean="0"/>
            </a:lvl2pPr>
            <a:lvl3pPr>
              <a:defRPr lang="en-US" sz="2000" smtClean="0">
                <a:solidFill>
                  <a:schemeClr val="bg1">
                    <a:lumMod val="50000"/>
                  </a:schemeClr>
                </a:solidFill>
              </a:defRPr>
            </a:lvl3pPr>
            <a:lvl4pPr>
              <a:defRPr lang="en-US" sz="2000" smtClean="0">
                <a:solidFill>
                  <a:schemeClr val="bg1">
                    <a:lumMod val="50000"/>
                  </a:schemeClr>
                </a:solidFill>
              </a:defRPr>
            </a:lvl4pPr>
            <a:lvl5pPr>
              <a:defRPr lang="en-US" sz="2000" dirty="0">
                <a:solidFill>
                  <a:schemeClr val="bg1">
                    <a:lumMod val="50000"/>
                  </a:schemeClr>
                </a:solidFill>
              </a:defRPr>
            </a:lvl5pPr>
          </a:lstStyle>
          <a:p>
            <a:pPr marL="342900" marR="0" lvl="0" indent="-342900" algn="l" defTabSz="914186" rtl="0" eaLnBrk="1" fontAlgn="auto" latinLnBrk="0" hangingPunct="1">
              <a:lnSpc>
                <a:spcPct val="95000"/>
              </a:lnSpc>
              <a:spcBef>
                <a:spcPts val="600"/>
              </a:spcBef>
              <a:spcAft>
                <a:spcPts val="600"/>
              </a:spcAft>
              <a:buClrTx/>
              <a:buSzTx/>
              <a:buFont typeface="Arial" panose="020B0604020202020204" pitchFamily="34" charset="0"/>
              <a:buChar char="•"/>
              <a:tabLst/>
              <a:defRPr/>
            </a:pPr>
            <a:r>
              <a:rPr lang="en-US" dirty="0" smtClean="0"/>
              <a:t>Text - First Level Round Bullet, Arial 20 - 25pt</a:t>
            </a:r>
          </a:p>
          <a:p>
            <a:pPr lvl="1"/>
            <a:r>
              <a:rPr lang="en-US" dirty="0" smtClean="0"/>
              <a:t>Second Level Round Bullet, Arial Bold 18 - 21pt</a:t>
            </a:r>
            <a:endParaRPr lang="en-US" dirty="0"/>
          </a:p>
        </p:txBody>
      </p:sp>
      <p:sp>
        <p:nvSpPr>
          <p:cNvPr id="6" name="Slide Number Placeholder 5"/>
          <p:cNvSpPr>
            <a:spLocks noGrp="1"/>
          </p:cNvSpPr>
          <p:nvPr>
            <p:ph type="sldNum" sz="quarter" idx="4"/>
          </p:nvPr>
        </p:nvSpPr>
        <p:spPr>
          <a:xfrm>
            <a:off x="11039433" y="677184"/>
            <a:ext cx="868219" cy="365125"/>
          </a:xfrm>
          <a:prstGeom prst="rect">
            <a:avLst/>
          </a:prstGeom>
        </p:spPr>
        <p:txBody>
          <a:bodyPr vert="horz" lIns="91418" tIns="45709" rIns="91418" bIns="45709" rtlCol="0" anchor="ctr"/>
          <a:lstStyle>
            <a:lvl1pPr algn="r">
              <a:defRPr sz="1400" b="0" i="0">
                <a:solidFill>
                  <a:srgbClr val="7E2D40"/>
                </a:solidFill>
                <a:latin typeface="+mj-lt"/>
              </a:defRPr>
            </a:lvl1pPr>
          </a:lstStyle>
          <a:p>
            <a:r>
              <a:rPr lang="en-US" dirty="0" smtClean="0"/>
              <a:t>| </a:t>
            </a:r>
            <a:fld id="{97E61E6C-1DC5-49A9-862C-7DCB0D98080F}" type="slidenum">
              <a:rPr lang="en-US" smtClean="0"/>
              <a:pPr/>
              <a:t>‹#›</a:t>
            </a:fld>
            <a:r>
              <a:rPr lang="en-US" dirty="0" smtClean="0"/>
              <a:t> |</a:t>
            </a:r>
            <a:endParaRPr lang="en-US" dirty="0"/>
          </a:p>
        </p:txBody>
      </p:sp>
    </p:spTree>
    <p:extLst>
      <p:ext uri="{BB962C8B-B14F-4D97-AF65-F5344CB8AC3E}">
        <p14:creationId xmlns="" xmlns:p14="http://schemas.microsoft.com/office/powerpoint/2010/main" val="398399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6401" y="3044826"/>
            <a:ext cx="9347200" cy="1362075"/>
          </a:xfrm>
        </p:spPr>
        <p:txBody>
          <a:bodyPr anchor="b"/>
          <a:lstStyle>
            <a:lvl1pPr algn="l">
              <a:defRPr sz="2500" b="1" cap="none"/>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406401" y="4402139"/>
            <a:ext cx="9347200" cy="1500187"/>
          </a:xfrm>
        </p:spPr>
        <p:txBody>
          <a:bodyPr anchor="t"/>
          <a:lstStyle>
            <a:lvl1pPr marL="0" indent="0">
              <a:buNone/>
              <a:defRPr sz="2000" b="1" i="0">
                <a:solidFill>
                  <a:schemeClr val="bg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8" name="Picture 7"/>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0092267" y="6185423"/>
            <a:ext cx="1828805" cy="685802"/>
          </a:xfrm>
          <a:prstGeom prst="rect">
            <a:avLst/>
          </a:prstGeom>
        </p:spPr>
      </p:pic>
      <p:pic>
        <p:nvPicPr>
          <p:cNvPr id="4" name="Picture 3"/>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609600" y="6096000"/>
            <a:ext cx="1371600" cy="310342"/>
          </a:xfrm>
          <a:prstGeom prst="rect">
            <a:avLst/>
          </a:prstGeom>
        </p:spPr>
      </p:pic>
    </p:spTree>
    <p:extLst>
      <p:ext uri="{BB962C8B-B14F-4D97-AF65-F5344CB8AC3E}">
        <p14:creationId xmlns="" xmlns:p14="http://schemas.microsoft.com/office/powerpoint/2010/main" val="873267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Content Placeholder 2"/>
          <p:cNvSpPr>
            <a:spLocks noGrp="1"/>
          </p:cNvSpPr>
          <p:nvPr>
            <p:ph sz="half" idx="1"/>
          </p:nvPr>
        </p:nvSpPr>
        <p:spPr>
          <a:xfrm>
            <a:off x="304800" y="1210237"/>
            <a:ext cx="5689600" cy="4915928"/>
          </a:xfrm>
        </p:spPr>
        <p:txBody>
          <a:bodyPr vert="horz" lIns="91418" tIns="45709" rIns="91418" bIns="45709" rtlCol="0">
            <a:noAutofit/>
          </a:bodyPr>
          <a:lstStyle>
            <a:lvl1pPr>
              <a:defRPr lang="en-US" sz="2500" smtClean="0">
                <a:solidFill>
                  <a:schemeClr val="bg1">
                    <a:lumMod val="50000"/>
                  </a:schemeClr>
                </a:solidFill>
              </a:defRPr>
            </a:lvl1pPr>
            <a:lvl2pPr marL="741363" indent="-260350">
              <a:defRPr lang="en-US" sz="2000" smtClean="0">
                <a:solidFill>
                  <a:schemeClr val="bg1">
                    <a:lumMod val="50000"/>
                  </a:schemeClr>
                </a:solidFill>
              </a:defRPr>
            </a:lvl2pPr>
            <a:lvl3pPr marL="1030288" indent="-207963">
              <a:defRPr lang="en-US" sz="2000" smtClean="0">
                <a:solidFill>
                  <a:schemeClr val="bg1">
                    <a:lumMod val="50000"/>
                  </a:schemeClr>
                </a:solidFill>
              </a:defRPr>
            </a:lvl3pPr>
            <a:lvl4pPr marL="1377950" indent="-231775">
              <a:defRPr lang="en-US" sz="2000" smtClean="0">
                <a:solidFill>
                  <a:schemeClr val="bg1">
                    <a:lumMod val="50000"/>
                  </a:schemeClr>
                </a:solidFill>
              </a:defRPr>
            </a:lvl4pPr>
            <a:lvl5pPr marL="1655763" indent="-231775">
              <a:defRPr lang="en-US" sz="2000" dirty="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97600" y="1210237"/>
            <a:ext cx="5689600" cy="4915928"/>
          </a:xfrm>
        </p:spPr>
        <p:txBody>
          <a:bodyPr vert="horz" lIns="91418" tIns="45709" rIns="91418" bIns="45709" rtlCol="0">
            <a:noAutofit/>
          </a:bodyPr>
          <a:lstStyle>
            <a:lvl1pPr>
              <a:defRPr lang="en-US" sz="2500" smtClean="0">
                <a:solidFill>
                  <a:schemeClr val="bg1">
                    <a:lumMod val="50000"/>
                  </a:schemeClr>
                </a:solidFill>
              </a:defRPr>
            </a:lvl1pPr>
            <a:lvl2pPr marL="741363" indent="-260350">
              <a:defRPr lang="en-US" sz="2000" smtClean="0">
                <a:solidFill>
                  <a:schemeClr val="bg1">
                    <a:lumMod val="50000"/>
                  </a:schemeClr>
                </a:solidFill>
              </a:defRPr>
            </a:lvl2pPr>
            <a:lvl3pPr marL="1030288" indent="-207963">
              <a:defRPr lang="en-US" sz="2000" smtClean="0">
                <a:solidFill>
                  <a:schemeClr val="bg1">
                    <a:lumMod val="50000"/>
                  </a:schemeClr>
                </a:solidFill>
              </a:defRPr>
            </a:lvl3pPr>
            <a:lvl4pPr marL="1377950" indent="-231775">
              <a:defRPr lang="en-US" sz="2000" smtClean="0">
                <a:solidFill>
                  <a:schemeClr val="bg1">
                    <a:lumMod val="50000"/>
                  </a:schemeClr>
                </a:solidFill>
              </a:defRPr>
            </a:lvl4pPr>
            <a:lvl5pPr marL="1655763" indent="-231775">
              <a:defRPr lang="en-US" sz="2000" dirty="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11323781" y="1"/>
            <a:ext cx="868219" cy="365125"/>
          </a:xfrm>
          <a:prstGeom prst="rect">
            <a:avLst/>
          </a:prstGeom>
        </p:spPr>
        <p:txBody>
          <a:bodyPr vert="horz" lIns="91418" tIns="45709" rIns="91418" bIns="45709" rtlCol="0" anchor="ctr"/>
          <a:lstStyle>
            <a:lvl1pPr algn="r">
              <a:defRPr sz="1400" b="0" i="0">
                <a:solidFill>
                  <a:schemeClr val="accent2"/>
                </a:solidFill>
              </a:defRPr>
            </a:lvl1pPr>
          </a:lstStyle>
          <a:p>
            <a:r>
              <a:rPr lang="en-US" smtClean="0"/>
              <a:t>| </a:t>
            </a:r>
            <a:fld id="{97E61E6C-1DC5-49A9-862C-7DCB0D98080F}" type="slidenum">
              <a:rPr lang="en-US" smtClean="0"/>
              <a:pPr/>
              <a:t>‹#›</a:t>
            </a:fld>
            <a:r>
              <a:rPr lang="en-US" smtClean="0"/>
              <a:t> |</a:t>
            </a:r>
            <a:endParaRPr lang="en-US" dirty="0"/>
          </a:p>
        </p:txBody>
      </p:sp>
    </p:spTree>
    <p:extLst>
      <p:ext uri="{BB962C8B-B14F-4D97-AF65-F5344CB8AC3E}">
        <p14:creationId xmlns="" xmlns:p14="http://schemas.microsoft.com/office/powerpoint/2010/main" val="2242199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en-US" smtClean="0"/>
              <a:t>Click to edit Master title style</a:t>
            </a:r>
            <a:endParaRPr lang="en-US" dirty="0"/>
          </a:p>
        </p:txBody>
      </p:sp>
      <p:sp>
        <p:nvSpPr>
          <p:cNvPr id="3" name="Text Placeholder 2"/>
          <p:cNvSpPr>
            <a:spLocks noGrp="1"/>
          </p:cNvSpPr>
          <p:nvPr>
            <p:ph type="body" idx="1"/>
          </p:nvPr>
        </p:nvSpPr>
        <p:spPr>
          <a:xfrm>
            <a:off x="304801" y="1210236"/>
            <a:ext cx="5691719" cy="847164"/>
          </a:xfrm>
        </p:spPr>
        <p:txBody>
          <a:bodyPr anchor="b">
            <a:noAutofit/>
          </a:bodyPr>
          <a:lstStyle>
            <a:lvl1pPr marL="0" indent="0">
              <a:buNone/>
              <a:defRPr sz="2500" b="0"/>
            </a:lvl1pPr>
            <a:lvl2pPr marL="457092" indent="0">
              <a:buNone/>
              <a:defRPr sz="2000" b="1"/>
            </a:lvl2pPr>
            <a:lvl3pPr marL="914186" indent="0">
              <a:buNone/>
              <a:defRPr sz="1800" b="1"/>
            </a:lvl3pPr>
            <a:lvl4pPr marL="1371279" indent="0">
              <a:buNone/>
              <a:defRPr sz="1600" b="1"/>
            </a:lvl4pPr>
            <a:lvl5pPr marL="1828373" indent="0">
              <a:buNone/>
              <a:defRPr sz="1600" b="1"/>
            </a:lvl5pPr>
            <a:lvl6pPr marL="2285466" indent="0">
              <a:buNone/>
              <a:defRPr sz="1600" b="1"/>
            </a:lvl6pPr>
            <a:lvl7pPr marL="2742558" indent="0">
              <a:buNone/>
              <a:defRPr sz="1600" b="1"/>
            </a:lvl7pPr>
            <a:lvl8pPr marL="3199652" indent="0">
              <a:buNone/>
              <a:defRPr sz="1600" b="1"/>
            </a:lvl8pPr>
            <a:lvl9pPr marL="365674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04801" y="2057400"/>
            <a:ext cx="5691719" cy="4161866"/>
          </a:xfrm>
        </p:spPr>
        <p:txBody>
          <a:bodyPr vert="horz" lIns="91418" tIns="45709" rIns="91418" bIns="45709" rtlCol="0">
            <a:noAutofit/>
          </a:bodyPr>
          <a:lstStyle>
            <a:lvl1pPr>
              <a:defRPr lang="en-US" sz="2000" dirty="0" smtClean="0">
                <a:solidFill>
                  <a:schemeClr val="bg1">
                    <a:lumMod val="50000"/>
                  </a:schemeClr>
                </a:solidFill>
              </a:defRPr>
            </a:lvl1pPr>
            <a:lvl2pPr>
              <a:defRPr lang="en-US" sz="2000" dirty="0" smtClean="0">
                <a:solidFill>
                  <a:schemeClr val="bg1">
                    <a:lumMod val="50000"/>
                  </a:schemeClr>
                </a:solidFill>
              </a:defRPr>
            </a:lvl2pPr>
            <a:lvl3pPr>
              <a:defRPr lang="en-US" sz="2000" dirty="0" smtClean="0">
                <a:solidFill>
                  <a:schemeClr val="bg1">
                    <a:lumMod val="50000"/>
                  </a:schemeClr>
                </a:solidFill>
              </a:defRPr>
            </a:lvl3pPr>
            <a:lvl4pPr>
              <a:defRPr lang="en-US" sz="2000" dirty="0" smtClean="0">
                <a:solidFill>
                  <a:schemeClr val="bg1">
                    <a:lumMod val="50000"/>
                  </a:schemeClr>
                </a:solidFill>
              </a:defRPr>
            </a:lvl4pPr>
            <a:lvl5pPr>
              <a:defRPr lang="en-US" sz="2000" dirty="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93370" y="1210236"/>
            <a:ext cx="5693831" cy="847164"/>
          </a:xfrm>
        </p:spPr>
        <p:txBody>
          <a:bodyPr anchor="b">
            <a:noAutofit/>
          </a:bodyPr>
          <a:lstStyle>
            <a:lvl1pPr marL="0" indent="0">
              <a:buNone/>
              <a:defRPr sz="2500" b="0"/>
            </a:lvl1pPr>
            <a:lvl2pPr marL="457092" indent="0">
              <a:buNone/>
              <a:defRPr sz="2000" b="1"/>
            </a:lvl2pPr>
            <a:lvl3pPr marL="914186" indent="0">
              <a:buNone/>
              <a:defRPr sz="1800" b="1"/>
            </a:lvl3pPr>
            <a:lvl4pPr marL="1371279" indent="0">
              <a:buNone/>
              <a:defRPr sz="1600" b="1"/>
            </a:lvl4pPr>
            <a:lvl5pPr marL="1828373" indent="0">
              <a:buNone/>
              <a:defRPr sz="1600" b="1"/>
            </a:lvl5pPr>
            <a:lvl6pPr marL="2285466" indent="0">
              <a:buNone/>
              <a:defRPr sz="1600" b="1"/>
            </a:lvl6pPr>
            <a:lvl7pPr marL="2742558" indent="0">
              <a:buNone/>
              <a:defRPr sz="1600" b="1"/>
            </a:lvl7pPr>
            <a:lvl8pPr marL="3199652" indent="0">
              <a:buNone/>
              <a:defRPr sz="1600" b="1"/>
            </a:lvl8pPr>
            <a:lvl9pPr marL="365674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057400"/>
            <a:ext cx="5693831" cy="4161866"/>
          </a:xfrm>
        </p:spPr>
        <p:txBody>
          <a:bodyPr vert="horz" lIns="91418" tIns="45709" rIns="91418" bIns="45709" rtlCol="0">
            <a:noAutofit/>
          </a:bodyPr>
          <a:lstStyle>
            <a:lvl1pPr>
              <a:defRPr lang="en-US" sz="2000" smtClean="0">
                <a:solidFill>
                  <a:schemeClr val="bg1">
                    <a:lumMod val="50000"/>
                  </a:schemeClr>
                </a:solidFill>
              </a:defRPr>
            </a:lvl1pPr>
            <a:lvl2pPr>
              <a:defRPr lang="en-US" sz="2000" smtClean="0">
                <a:solidFill>
                  <a:schemeClr val="bg1">
                    <a:lumMod val="50000"/>
                  </a:schemeClr>
                </a:solidFill>
              </a:defRPr>
            </a:lvl2pPr>
            <a:lvl3pPr>
              <a:defRPr lang="en-US" sz="2000" smtClean="0">
                <a:solidFill>
                  <a:schemeClr val="bg1">
                    <a:lumMod val="50000"/>
                  </a:schemeClr>
                </a:solidFill>
              </a:defRPr>
            </a:lvl3pPr>
            <a:lvl4pPr>
              <a:defRPr lang="en-US" sz="2000" smtClean="0">
                <a:solidFill>
                  <a:schemeClr val="bg1">
                    <a:lumMod val="50000"/>
                  </a:schemeClr>
                </a:solidFill>
              </a:defRPr>
            </a:lvl4pPr>
            <a:lvl5pPr>
              <a:defRPr lang="en-US"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0"/>
          </p:nvPr>
        </p:nvSpPr>
        <p:spPr>
          <a:xfrm>
            <a:off x="11120581" y="625476"/>
            <a:ext cx="868219" cy="365125"/>
          </a:xfrm>
          <a:prstGeom prst="rect">
            <a:avLst/>
          </a:prstGeom>
        </p:spPr>
        <p:txBody>
          <a:bodyPr vert="horz" lIns="91418" tIns="45709" rIns="91418" bIns="45709" rtlCol="0" anchor="ctr"/>
          <a:lstStyle>
            <a:lvl1pPr algn="r">
              <a:defRPr sz="1400" b="0" i="0">
                <a:solidFill>
                  <a:srgbClr val="7E2D40"/>
                </a:solidFill>
              </a:defRPr>
            </a:lvl1pPr>
          </a:lstStyle>
          <a:p>
            <a:r>
              <a:rPr lang="en-US" dirty="0" smtClean="0"/>
              <a:t>| </a:t>
            </a:r>
            <a:fld id="{97E61E6C-1DC5-49A9-862C-7DCB0D98080F}" type="slidenum">
              <a:rPr lang="en-US" smtClean="0"/>
              <a:pPr/>
              <a:t>‹#›</a:t>
            </a:fld>
            <a:r>
              <a:rPr lang="en-US" dirty="0" smtClean="0"/>
              <a:t> |</a:t>
            </a:r>
            <a:endParaRPr lang="en-US" dirty="0"/>
          </a:p>
        </p:txBody>
      </p:sp>
    </p:spTree>
    <p:extLst>
      <p:ext uri="{BB962C8B-B14F-4D97-AF65-F5344CB8AC3E}">
        <p14:creationId xmlns="" xmlns:p14="http://schemas.microsoft.com/office/powerpoint/2010/main" val="3189932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4" name="Slide Number Placeholder 5"/>
          <p:cNvSpPr>
            <a:spLocks noGrp="1"/>
          </p:cNvSpPr>
          <p:nvPr>
            <p:ph type="sldNum" sz="quarter" idx="4"/>
          </p:nvPr>
        </p:nvSpPr>
        <p:spPr>
          <a:xfrm>
            <a:off x="11120581" y="701675"/>
            <a:ext cx="868219" cy="365125"/>
          </a:xfrm>
          <a:prstGeom prst="rect">
            <a:avLst/>
          </a:prstGeom>
        </p:spPr>
        <p:txBody>
          <a:bodyPr vert="horz" lIns="91418" tIns="45709" rIns="91418" bIns="45709" rtlCol="0" anchor="ctr"/>
          <a:lstStyle>
            <a:lvl1pPr algn="r">
              <a:defRPr sz="1400" b="0" i="0">
                <a:solidFill>
                  <a:srgbClr val="7E2D40"/>
                </a:solidFill>
              </a:defRPr>
            </a:lvl1pPr>
          </a:lstStyle>
          <a:p>
            <a:r>
              <a:rPr lang="en-US" dirty="0" smtClean="0"/>
              <a:t>| </a:t>
            </a:r>
            <a:fld id="{97E61E6C-1DC5-49A9-862C-7DCB0D98080F}" type="slidenum">
              <a:rPr lang="en-US" smtClean="0"/>
              <a:pPr/>
              <a:t>‹#›</a:t>
            </a:fld>
            <a:r>
              <a:rPr lang="en-US" dirty="0" smtClean="0"/>
              <a:t> |</a:t>
            </a:r>
            <a:endParaRPr lang="en-US" dirty="0"/>
          </a:p>
        </p:txBody>
      </p:sp>
    </p:spTree>
    <p:extLst>
      <p:ext uri="{BB962C8B-B14F-4D97-AF65-F5344CB8AC3E}">
        <p14:creationId xmlns="" xmlns:p14="http://schemas.microsoft.com/office/powerpoint/2010/main" val="2495799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5392"/>
            <a:ext cx="11582400" cy="1078428"/>
          </a:xfrm>
          <a:prstGeom prst="rect">
            <a:avLst/>
          </a:prstGeom>
        </p:spPr>
        <p:txBody>
          <a:bodyPr vert="horz" lIns="91418" tIns="45709" rIns="91418" bIns="45709"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77091" y="1210235"/>
            <a:ext cx="11637819" cy="4975412"/>
          </a:xfrm>
          <a:prstGeom prst="rect">
            <a:avLst/>
          </a:prstGeom>
        </p:spPr>
        <p:txBody>
          <a:bodyPr vert="horz" lIns="91418" tIns="45709" rIns="91418" bIns="45709" rtlCol="0">
            <a:noAutofit/>
          </a:bodyPr>
          <a:lstStyle/>
          <a:p>
            <a:pPr marL="342900" marR="0" lvl="0" indent="-342900" algn="l" defTabSz="914186" rtl="0" eaLnBrk="1" fontAlgn="auto" latinLnBrk="0" hangingPunct="1">
              <a:lnSpc>
                <a:spcPct val="95000"/>
              </a:lnSpc>
              <a:spcBef>
                <a:spcPts val="600"/>
              </a:spcBef>
              <a:spcAft>
                <a:spcPts val="600"/>
              </a:spcAft>
              <a:buClrTx/>
              <a:buSzTx/>
              <a:buFont typeface="Arial" panose="020B0604020202020204" pitchFamily="34" charset="0"/>
              <a:buChar char="•"/>
              <a:tabLst/>
              <a:defRPr/>
            </a:pPr>
            <a:r>
              <a:rPr lang="en-US" dirty="0" smtClean="0"/>
              <a:t>Text - First Level Round Bullet, Arial 20 - 25pt</a:t>
            </a:r>
          </a:p>
          <a:p>
            <a:pPr lvl="1"/>
            <a:r>
              <a:rPr lang="en-US" dirty="0" smtClean="0"/>
              <a:t>Second Level Round Bullet, Arial Bold 18 - 21pt</a:t>
            </a:r>
            <a:endParaRPr lang="en-US" dirty="0"/>
          </a:p>
        </p:txBody>
      </p:sp>
      <p:sp>
        <p:nvSpPr>
          <p:cNvPr id="6" name="Slide Number Placeholder 5"/>
          <p:cNvSpPr>
            <a:spLocks noGrp="1"/>
          </p:cNvSpPr>
          <p:nvPr>
            <p:ph type="sldNum" sz="quarter" idx="4"/>
          </p:nvPr>
        </p:nvSpPr>
        <p:spPr>
          <a:xfrm>
            <a:off x="10871201" y="685801"/>
            <a:ext cx="868219" cy="365125"/>
          </a:xfrm>
          <a:prstGeom prst="rect">
            <a:avLst/>
          </a:prstGeom>
        </p:spPr>
        <p:txBody>
          <a:bodyPr vert="horz" lIns="91418" tIns="45709" rIns="91418" bIns="45709" rtlCol="0" anchor="ctr"/>
          <a:lstStyle>
            <a:lvl1pPr algn="r">
              <a:defRPr sz="1000" b="0" i="0">
                <a:solidFill>
                  <a:srgbClr val="7E2D40"/>
                </a:solidFill>
                <a:latin typeface="+mj-lt"/>
              </a:defRPr>
            </a:lvl1pPr>
          </a:lstStyle>
          <a:p>
            <a:r>
              <a:rPr lang="en-US" dirty="0" smtClean="0"/>
              <a:t>| </a:t>
            </a:r>
            <a:fld id="{97E61E6C-1DC5-49A9-862C-7DCB0D98080F}" type="slidenum">
              <a:rPr lang="en-US" smtClean="0"/>
              <a:pPr/>
              <a:t>‹#›</a:t>
            </a:fld>
            <a:r>
              <a:rPr lang="en-US" dirty="0" smtClean="0"/>
              <a:t> |</a:t>
            </a:r>
            <a:endParaRPr lang="en-US" dirty="0"/>
          </a:p>
        </p:txBody>
      </p:sp>
      <p:pic>
        <p:nvPicPr>
          <p:cNvPr id="11" name="Picture 10"/>
          <p:cNvPicPr>
            <a:picLocks noChangeAspect="1"/>
          </p:cNvPicPr>
          <p:nvPr/>
        </p:nvPicPr>
        <p:blipFill rotWithShape="1">
          <a:blip r:embed="rId8" cstate="print">
            <a:extLst>
              <a:ext uri="{28A0092B-C50C-407E-A947-70E740481C1C}">
                <a14:useLocalDpi xmlns="" xmlns:a14="http://schemas.microsoft.com/office/drawing/2010/main" val="0"/>
              </a:ext>
            </a:extLst>
          </a:blip>
          <a:srcRect l="6031" t="19444" r="5995" b="37096"/>
          <a:stretch/>
        </p:blipFill>
        <p:spPr>
          <a:xfrm>
            <a:off x="10621819" y="6361806"/>
            <a:ext cx="1032071" cy="185569"/>
          </a:xfrm>
          <a:prstGeom prst="rect">
            <a:avLst/>
          </a:prstGeom>
        </p:spPr>
      </p:pic>
      <p:pic>
        <p:nvPicPr>
          <p:cNvPr id="5" name="Picture 4"/>
          <p:cNvPicPr>
            <a:picLocks noChangeAspect="1"/>
          </p:cNvPicPr>
          <p:nvPr userDrawn="1"/>
        </p:nvPicPr>
        <p:blipFill rotWithShape="1">
          <a:blip r:embed="rId9" cstate="print">
            <a:extLst>
              <a:ext uri="{28A0092B-C50C-407E-A947-70E740481C1C}">
                <a14:useLocalDpi xmlns="" xmlns:a14="http://schemas.microsoft.com/office/drawing/2010/main" val="0"/>
              </a:ext>
            </a:extLst>
          </a:blip>
          <a:srcRect l="11111" t="40277" r="12500" b="40279"/>
          <a:stretch/>
        </p:blipFill>
        <p:spPr>
          <a:xfrm>
            <a:off x="10168472" y="6183284"/>
            <a:ext cx="1752600" cy="446116"/>
          </a:xfrm>
          <a:prstGeom prst="rect">
            <a:avLst/>
          </a:prstGeom>
        </p:spPr>
      </p:pic>
      <p:pic>
        <p:nvPicPr>
          <p:cNvPr id="7" name="Picture 6"/>
          <p:cNvPicPr>
            <a:picLocks noChangeAspect="1"/>
          </p:cNvPicPr>
          <p:nvPr userDrawn="1"/>
        </p:nvPicPr>
        <p:blipFill>
          <a:blip r:embed="rId10" cstate="print">
            <a:extLst>
              <a:ext uri="{28A0092B-C50C-407E-A947-70E740481C1C}">
                <a14:useLocalDpi xmlns="" xmlns:a14="http://schemas.microsoft.com/office/drawing/2010/main" val="0"/>
              </a:ext>
            </a:extLst>
          </a:blip>
          <a:stretch>
            <a:fillRect/>
          </a:stretch>
        </p:blipFill>
        <p:spPr>
          <a:xfrm>
            <a:off x="8931595" y="6167232"/>
            <a:ext cx="1214490" cy="460792"/>
          </a:xfrm>
          <a:prstGeom prst="rect">
            <a:avLst/>
          </a:prstGeom>
        </p:spPr>
      </p:pic>
    </p:spTree>
    <p:extLst>
      <p:ext uri="{BB962C8B-B14F-4D97-AF65-F5344CB8AC3E}">
        <p14:creationId xmlns="" xmlns:p14="http://schemas.microsoft.com/office/powerpoint/2010/main" val="137635304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Lst>
  <p:hf hdr="0" ftr="0" dt="0"/>
  <p:txStyles>
    <p:titleStyle>
      <a:lvl1pPr algn="l" defTabSz="914186" rtl="0" eaLnBrk="1" latinLnBrk="0" hangingPunct="1">
        <a:spcBef>
          <a:spcPct val="0"/>
        </a:spcBef>
        <a:buNone/>
        <a:defRPr sz="2500" b="1" kern="1200" cap="none" baseline="0">
          <a:solidFill>
            <a:srgbClr val="7E2D40"/>
          </a:solidFill>
          <a:latin typeface="+mj-lt"/>
          <a:ea typeface="+mj-ea"/>
          <a:cs typeface="+mj-cs"/>
        </a:defRPr>
      </a:lvl1pPr>
    </p:titleStyle>
    <p:bodyStyle>
      <a:lvl1pPr marL="0" marR="0" indent="0" algn="l" defTabSz="914186" rtl="0" eaLnBrk="1" fontAlgn="auto" latinLnBrk="0" hangingPunct="1">
        <a:lnSpc>
          <a:spcPct val="95000"/>
        </a:lnSpc>
        <a:spcBef>
          <a:spcPts val="600"/>
        </a:spcBef>
        <a:spcAft>
          <a:spcPts val="600"/>
        </a:spcAft>
        <a:buClrTx/>
        <a:buSzTx/>
        <a:buFont typeface="Arial" panose="020B0604020202020204" pitchFamily="34" charset="0"/>
        <a:buNone/>
        <a:tabLst/>
        <a:defRPr sz="2500" kern="1200">
          <a:solidFill>
            <a:schemeClr val="bg1">
              <a:lumMod val="50000"/>
            </a:schemeClr>
          </a:solidFill>
          <a:latin typeface="+mn-lt"/>
          <a:ea typeface="+mn-ea"/>
          <a:cs typeface="+mn-cs"/>
        </a:defRPr>
      </a:lvl1pPr>
      <a:lvl2pPr marL="823912" indent="-342900" algn="l" defTabSz="914186" rtl="0" eaLnBrk="1" latinLnBrk="0" hangingPunct="1">
        <a:lnSpc>
          <a:spcPct val="95000"/>
        </a:lnSpc>
        <a:spcBef>
          <a:spcPts val="600"/>
        </a:spcBef>
        <a:buFont typeface="Arial" panose="020B0604020202020204" pitchFamily="34" charset="0"/>
        <a:buChar char="•"/>
        <a:defRPr sz="2000" kern="1200" baseline="0">
          <a:solidFill>
            <a:schemeClr val="bg1">
              <a:lumMod val="50000"/>
            </a:schemeClr>
          </a:solidFill>
          <a:latin typeface="+mn-lt"/>
          <a:ea typeface="+mn-ea"/>
          <a:cs typeface="+mn-cs"/>
        </a:defRPr>
      </a:lvl2pPr>
      <a:lvl3pPr marL="1377950" indent="-439738" algn="l" defTabSz="914186" rtl="0" eaLnBrk="1" latinLnBrk="0" hangingPunct="1">
        <a:lnSpc>
          <a:spcPct val="95000"/>
        </a:lnSpc>
        <a:spcBef>
          <a:spcPts val="600"/>
        </a:spcBef>
        <a:buFont typeface="Arial" pitchFamily="34" charset="0"/>
        <a:buChar char="•"/>
        <a:defRPr sz="2000" kern="1200">
          <a:solidFill>
            <a:schemeClr val="tx1"/>
          </a:solidFill>
          <a:latin typeface="+mn-lt"/>
          <a:ea typeface="+mn-ea"/>
          <a:cs typeface="+mn-cs"/>
        </a:defRPr>
      </a:lvl3pPr>
      <a:lvl4pPr marL="1828800" indent="-431800" algn="l" defTabSz="914186" rtl="0" eaLnBrk="1" latinLnBrk="0" hangingPunct="1">
        <a:lnSpc>
          <a:spcPct val="95000"/>
        </a:lnSpc>
        <a:spcBef>
          <a:spcPts val="600"/>
        </a:spcBef>
        <a:buFont typeface="Arial" pitchFamily="34" charset="0"/>
        <a:buChar char="▫"/>
        <a:defRPr sz="2000" kern="1200">
          <a:solidFill>
            <a:schemeClr val="tx1"/>
          </a:solidFill>
          <a:latin typeface="+mn-lt"/>
          <a:ea typeface="+mn-ea"/>
          <a:cs typeface="+mn-cs"/>
        </a:defRPr>
      </a:lvl4pPr>
      <a:lvl5pPr marL="2292350" indent="-495300" algn="l" defTabSz="914186" rtl="0" eaLnBrk="1" latinLnBrk="0" hangingPunct="1">
        <a:lnSpc>
          <a:spcPct val="95000"/>
        </a:lnSpc>
        <a:spcBef>
          <a:spcPts val="600"/>
        </a:spcBef>
        <a:buFont typeface="Arial" pitchFamily="34" charset="0"/>
        <a:buChar char="◦"/>
        <a:defRPr sz="2000" kern="1200">
          <a:solidFill>
            <a:schemeClr val="tx1"/>
          </a:solidFill>
          <a:latin typeface="+mn-lt"/>
          <a:ea typeface="+mn-ea"/>
          <a:cs typeface="+mn-cs"/>
        </a:defRPr>
      </a:lvl5pPr>
      <a:lvl6pPr marL="251401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106"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8"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9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0</a:t>
            </a:fld>
            <a:r>
              <a:rPr lang="en-US" smtClean="0"/>
              <a:t> |</a:t>
            </a:r>
            <a:endParaRPr lang="en-US" dirty="0"/>
          </a:p>
        </p:txBody>
      </p:sp>
      <p:sp>
        <p:nvSpPr>
          <p:cNvPr id="5" name="Title 1">
            <a:extLst>
              <a:ext uri="{FF2B5EF4-FFF2-40B4-BE49-F238E27FC236}">
                <a16:creationId xmlns="" xmlns:a16="http://schemas.microsoft.com/office/drawing/2014/main" id="{5CB6F86B-2627-4D94-96B8-477995654B23}"/>
              </a:ext>
            </a:extLst>
          </p:cNvPr>
          <p:cNvSpPr txBox="1">
            <a:spLocks/>
          </p:cNvSpPr>
          <p:nvPr/>
        </p:nvSpPr>
        <p:spPr>
          <a:xfrm>
            <a:off x="1507067" y="390677"/>
            <a:ext cx="7766936" cy="1096899"/>
          </a:xfrm>
          <a:prstGeom prst="rect">
            <a:avLst/>
          </a:prstGeom>
        </p:spPr>
        <p:txBody>
          <a:bodyPr vert="horz" lIns="91418" tIns="45709" rIns="91418" bIns="45709" rtlCol="0" anchor="b">
            <a:noAutofit/>
          </a:bodyPr>
          <a:lstStyle/>
          <a:p>
            <a:pPr marL="0" marR="0" lvl="0" indent="0" algn="ctr" defTabSz="914186"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accent6">
                    <a:lumMod val="75000"/>
                  </a:schemeClr>
                </a:solidFill>
                <a:effectLst/>
                <a:uLnTx/>
                <a:uFillTx/>
                <a:latin typeface="Arial Rounded MT Bold" panose="020F0704030504030204" pitchFamily="34" charset="0"/>
                <a:ea typeface="+mj-ea"/>
                <a:cs typeface="+mj-cs"/>
              </a:rPr>
              <a:t>CFMA Rocky Mountain</a:t>
            </a:r>
            <a:endParaRPr kumimoji="0" lang="en-US" sz="4000" b="1" i="0" u="none" strike="noStrike" kern="1200" cap="none" spc="0" normalizeH="0" baseline="0" noProof="0" dirty="0">
              <a:ln>
                <a:noFill/>
              </a:ln>
              <a:solidFill>
                <a:schemeClr val="accent6">
                  <a:lumMod val="75000"/>
                </a:schemeClr>
              </a:solidFill>
              <a:effectLst/>
              <a:uLnTx/>
              <a:uFillTx/>
              <a:latin typeface="Arial Rounded MT Bold" panose="020F0704030504030204" pitchFamily="34" charset="0"/>
              <a:ea typeface="+mj-ea"/>
              <a:cs typeface="+mj-cs"/>
            </a:endParaRPr>
          </a:p>
        </p:txBody>
      </p:sp>
      <p:sp>
        <p:nvSpPr>
          <p:cNvPr id="6" name="Subtitle 2">
            <a:extLst>
              <a:ext uri="{FF2B5EF4-FFF2-40B4-BE49-F238E27FC236}">
                <a16:creationId xmlns="" xmlns:a16="http://schemas.microsoft.com/office/drawing/2014/main" id="{E4F1E042-BC39-4E3C-BF08-F43813BE7E84}"/>
              </a:ext>
            </a:extLst>
          </p:cNvPr>
          <p:cNvSpPr txBox="1">
            <a:spLocks/>
          </p:cNvSpPr>
          <p:nvPr/>
        </p:nvSpPr>
        <p:spPr>
          <a:xfrm>
            <a:off x="7594893" y="5683691"/>
            <a:ext cx="3790938" cy="1096899"/>
          </a:xfrm>
          <a:prstGeom prst="rect">
            <a:avLst/>
          </a:prstGeom>
        </p:spPr>
        <p:txBody>
          <a:bodyPr vert="horz" lIns="91418" tIns="45709" rIns="91418" bIns="45709" rtlCol="0">
            <a:normAutofit fontScale="55000" lnSpcReduction="20000"/>
          </a:bodyPr>
          <a:lstStyle/>
          <a:p>
            <a:pPr marL="342900" marR="0" lvl="0" indent="-342900" defTabSz="914186" rtl="0" eaLnBrk="1" fontAlgn="auto" latinLnBrk="0" hangingPunct="1">
              <a:lnSpc>
                <a:spcPct val="95000"/>
              </a:lnSpc>
              <a:spcBef>
                <a:spcPts val="600"/>
              </a:spcBef>
              <a:spcAft>
                <a:spcPts val="600"/>
              </a:spcAft>
              <a:buClrTx/>
              <a:buSzTx/>
              <a:buFont typeface="Arial" panose="020B0604020202020204" pitchFamily="34" charset="0"/>
              <a:buChar char="•"/>
              <a:tabLst/>
              <a:defRPr/>
            </a:pPr>
            <a:r>
              <a:rPr kumimoji="0" lang="en-US" sz="2500" b="0" i="0" u="none" strike="noStrike" kern="1200" cap="none" spc="0" normalizeH="0" baseline="0" noProof="0" dirty="0" smtClean="0">
                <a:ln>
                  <a:noFill/>
                </a:ln>
                <a:solidFill>
                  <a:schemeClr val="tx1"/>
                </a:solidFill>
                <a:effectLst/>
                <a:uLnTx/>
                <a:uFillTx/>
                <a:latin typeface="+mn-lt"/>
                <a:ea typeface="+mn-ea"/>
                <a:cs typeface="+mn-cs"/>
              </a:rPr>
              <a:t>Wi-Fi Network Login</a:t>
            </a:r>
          </a:p>
          <a:p>
            <a:pPr marL="342900" marR="0" lvl="0" indent="-342900" defTabSz="914186" rtl="0" eaLnBrk="1" fontAlgn="auto" latinLnBrk="0" hangingPunct="1">
              <a:lnSpc>
                <a:spcPct val="95000"/>
              </a:lnSpc>
              <a:spcBef>
                <a:spcPts val="600"/>
              </a:spcBef>
              <a:spcAft>
                <a:spcPts val="600"/>
              </a:spcAft>
              <a:buClrTx/>
              <a:buSzTx/>
              <a:buFont typeface="Arial" panose="020B0604020202020204" pitchFamily="34" charset="0"/>
              <a:buChar char="•"/>
              <a:tabLst/>
              <a:defRPr/>
            </a:pPr>
            <a:r>
              <a:rPr kumimoji="0" lang="en-US" sz="2500" b="0" i="0" u="none" strike="noStrike" kern="1200" cap="none" spc="0" normalizeH="0" baseline="0" noProof="0" dirty="0" smtClean="0">
                <a:ln>
                  <a:noFill/>
                </a:ln>
                <a:solidFill>
                  <a:schemeClr val="tx1"/>
                </a:solidFill>
                <a:effectLst/>
                <a:uLnTx/>
                <a:uFillTx/>
                <a:latin typeface="+mn-lt"/>
                <a:ea typeface="+mn-ea"/>
                <a:cs typeface="+mn-cs"/>
              </a:rPr>
              <a:t>Network Name: </a:t>
            </a:r>
            <a:r>
              <a:rPr kumimoji="0" lang="en-US" sz="2500" b="0" i="0" u="none" strike="noStrike" kern="1200" cap="none" spc="0" normalizeH="0" baseline="0" noProof="0" dirty="0" err="1" smtClean="0">
                <a:ln>
                  <a:noFill/>
                </a:ln>
                <a:solidFill>
                  <a:schemeClr val="tx1"/>
                </a:solidFill>
                <a:effectLst/>
                <a:uLnTx/>
                <a:uFillTx/>
                <a:latin typeface="+mn-lt"/>
                <a:ea typeface="+mn-ea"/>
                <a:cs typeface="+mn-cs"/>
              </a:rPr>
              <a:t>Ritz_Carlton</a:t>
            </a:r>
            <a:r>
              <a:rPr kumimoji="0" lang="en-US" sz="2500" b="0" i="0" u="none" strike="noStrike" kern="1200" cap="none" spc="0" normalizeH="0" baseline="0" noProof="0" dirty="0" smtClean="0">
                <a:ln>
                  <a:noFill/>
                </a:ln>
                <a:solidFill>
                  <a:schemeClr val="tx1"/>
                </a:solidFill>
                <a:effectLst/>
                <a:uLnTx/>
                <a:uFillTx/>
                <a:latin typeface="+mn-lt"/>
                <a:ea typeface="+mn-ea"/>
                <a:cs typeface="+mn-cs"/>
              </a:rPr>
              <a:t> Conference</a:t>
            </a:r>
          </a:p>
          <a:p>
            <a:pPr marL="342900" marR="0" lvl="0" indent="-342900" defTabSz="914186" rtl="0" eaLnBrk="1" fontAlgn="auto" latinLnBrk="0" hangingPunct="1">
              <a:lnSpc>
                <a:spcPct val="95000"/>
              </a:lnSpc>
              <a:spcBef>
                <a:spcPts val="600"/>
              </a:spcBef>
              <a:spcAft>
                <a:spcPts val="600"/>
              </a:spcAft>
              <a:buClrTx/>
              <a:buSzTx/>
              <a:buFont typeface="Arial" panose="020B0604020202020204" pitchFamily="34" charset="0"/>
              <a:buChar char="•"/>
              <a:tabLst/>
              <a:defRPr/>
            </a:pPr>
            <a:r>
              <a:rPr kumimoji="0" lang="en-US" sz="2500" b="0" i="0" u="none" strike="noStrike" kern="1200" cap="none" spc="0" normalizeH="0" baseline="0" noProof="0" dirty="0" smtClean="0">
                <a:ln>
                  <a:noFill/>
                </a:ln>
                <a:solidFill>
                  <a:schemeClr val="tx1"/>
                </a:solidFill>
                <a:effectLst/>
                <a:uLnTx/>
                <a:uFillTx/>
                <a:latin typeface="+mn-lt"/>
                <a:ea typeface="+mn-ea"/>
                <a:cs typeface="+mn-cs"/>
              </a:rPr>
              <a:t>Password: B2WSoftware</a:t>
            </a:r>
          </a:p>
          <a:p>
            <a:pPr marL="342900" marR="0" lvl="0" indent="-342900" algn="l" defTabSz="914186" rtl="0" eaLnBrk="1" fontAlgn="auto" latinLnBrk="0" hangingPunct="1">
              <a:lnSpc>
                <a:spcPct val="95000"/>
              </a:lnSpc>
              <a:spcBef>
                <a:spcPts val="600"/>
              </a:spcBef>
              <a:spcAft>
                <a:spcPts val="600"/>
              </a:spcAft>
              <a:buClrTx/>
              <a:buSzTx/>
              <a:buFont typeface="Arial" panose="020B0604020202020204" pitchFamily="34" charset="0"/>
              <a:buChar char="•"/>
              <a:tabLst/>
              <a:defRPr/>
            </a:pPr>
            <a:endParaRPr kumimoji="0" lang="en-U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a:extLst>
              <a:ext uri="{FF2B5EF4-FFF2-40B4-BE49-F238E27FC236}">
                <a16:creationId xmlns="" xmlns:a16="http://schemas.microsoft.com/office/drawing/2014/main" id="{F670EE50-500C-463F-9CAF-2FDC753D7822}"/>
              </a:ext>
            </a:extLst>
          </p:cNvPr>
          <p:cNvSpPr txBox="1"/>
          <p:nvPr/>
        </p:nvSpPr>
        <p:spPr>
          <a:xfrm>
            <a:off x="3186177" y="1872343"/>
            <a:ext cx="4408715" cy="369332"/>
          </a:xfrm>
          <a:prstGeom prst="rect">
            <a:avLst/>
          </a:prstGeom>
          <a:noFill/>
        </p:spPr>
        <p:txBody>
          <a:bodyPr wrap="square" rtlCol="0">
            <a:spAutoFit/>
          </a:bodyPr>
          <a:lstStyle/>
          <a:p>
            <a:pPr algn="ctr"/>
            <a:r>
              <a:rPr lang="en-US" dirty="0">
                <a:solidFill>
                  <a:schemeClr val="accent6">
                    <a:lumMod val="75000"/>
                  </a:schemeClr>
                </a:solidFill>
              </a:rPr>
              <a:t>Principle Sponsors</a:t>
            </a:r>
          </a:p>
        </p:txBody>
      </p:sp>
      <p:pic>
        <p:nvPicPr>
          <p:cNvPr id="8" name="Picture 7">
            <a:extLst>
              <a:ext uri="{FF2B5EF4-FFF2-40B4-BE49-F238E27FC236}">
                <a16:creationId xmlns="" xmlns:a16="http://schemas.microsoft.com/office/drawing/2014/main" id="{23C54068-86AB-4463-8140-4F9D02790724}"/>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399934" y="4415723"/>
            <a:ext cx="1981200" cy="1267968"/>
          </a:xfrm>
          <a:prstGeom prst="rect">
            <a:avLst/>
          </a:prstGeom>
        </p:spPr>
      </p:pic>
      <p:pic>
        <p:nvPicPr>
          <p:cNvPr id="9" name="Picture 8" descr="A picture containing clipart&#10;&#10;Description generated with very high confidence">
            <a:extLst>
              <a:ext uri="{FF2B5EF4-FFF2-40B4-BE49-F238E27FC236}">
                <a16:creationId xmlns="" xmlns:a16="http://schemas.microsoft.com/office/drawing/2014/main" id="{8D95B9C2-6378-4F0E-BF09-A029AA31B3B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65090" y="2598364"/>
            <a:ext cx="4650888" cy="1460670"/>
          </a:xfrm>
          <a:prstGeom prst="rect">
            <a:avLst/>
          </a:prstGeom>
        </p:spPr>
      </p:pic>
      <p:sp>
        <p:nvSpPr>
          <p:cNvPr id="10" name="TextBox 9">
            <a:extLst>
              <a:ext uri="{FF2B5EF4-FFF2-40B4-BE49-F238E27FC236}">
                <a16:creationId xmlns="" xmlns:a16="http://schemas.microsoft.com/office/drawing/2014/main" id="{2C0C429D-DF59-4B7D-A3DC-A50568BE8EE6}"/>
              </a:ext>
            </a:extLst>
          </p:cNvPr>
          <p:cNvSpPr txBox="1"/>
          <p:nvPr/>
        </p:nvSpPr>
        <p:spPr>
          <a:xfrm>
            <a:off x="283029" y="6063343"/>
            <a:ext cx="2351314" cy="369332"/>
          </a:xfrm>
          <a:prstGeom prst="rect">
            <a:avLst/>
          </a:prstGeom>
          <a:noFill/>
        </p:spPr>
        <p:txBody>
          <a:bodyPr wrap="square" rtlCol="0">
            <a:spAutoFit/>
          </a:bodyPr>
          <a:lstStyle/>
          <a:p>
            <a:r>
              <a:rPr lang="en-US"/>
              <a:t>#CFMARM2018</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Stock</a:t>
            </a:r>
            <a:endParaRPr lang="en-US" dirty="0"/>
          </a:p>
        </p:txBody>
      </p:sp>
      <p:sp>
        <p:nvSpPr>
          <p:cNvPr id="3" name="Content Placeholder 2"/>
          <p:cNvSpPr>
            <a:spLocks noGrp="1"/>
          </p:cNvSpPr>
          <p:nvPr>
            <p:ph idx="1"/>
          </p:nvPr>
        </p:nvSpPr>
        <p:spPr>
          <a:xfrm>
            <a:off x="277091" y="1210235"/>
            <a:ext cx="11533909" cy="4975412"/>
          </a:xfrm>
        </p:spPr>
        <p:txBody>
          <a:bodyPr/>
          <a:lstStyle/>
          <a:p>
            <a:pPr>
              <a:lnSpc>
                <a:spcPct val="100000"/>
              </a:lnSpc>
              <a:spcBef>
                <a:spcPts val="400"/>
              </a:spcBef>
              <a:spcAft>
                <a:spcPts val="400"/>
              </a:spcAft>
            </a:pPr>
            <a:r>
              <a:rPr lang="en-US" sz="2200" dirty="0"/>
              <a:t>Restricted stock is an award of actual shares of company stock that is subject to forfeiture pursuant to a predetermined vesting schedule.</a:t>
            </a:r>
          </a:p>
          <a:p>
            <a:pPr>
              <a:lnSpc>
                <a:spcPct val="100000"/>
              </a:lnSpc>
              <a:spcBef>
                <a:spcPts val="400"/>
              </a:spcBef>
              <a:spcAft>
                <a:spcPts val="400"/>
              </a:spcAft>
            </a:pPr>
            <a:r>
              <a:rPr lang="en-US" sz="2200" dirty="0"/>
              <a:t>Vesting can be time based on employment (e.g., three year) or performance based (e.g., upon EBITDA target). </a:t>
            </a:r>
          </a:p>
          <a:p>
            <a:pPr>
              <a:lnSpc>
                <a:spcPct val="100000"/>
              </a:lnSpc>
              <a:spcBef>
                <a:spcPts val="400"/>
              </a:spcBef>
              <a:spcAft>
                <a:spcPts val="400"/>
              </a:spcAft>
            </a:pPr>
            <a:r>
              <a:rPr lang="en-US" sz="2200" dirty="0"/>
              <a:t>Because the award consists of actual shares, restricted stock is entitled to voting and dividend rights vis-à-vis the class of stock subject to the award as well as any information rights of a shareholder (especially in a private company). </a:t>
            </a:r>
          </a:p>
          <a:p>
            <a:pPr>
              <a:lnSpc>
                <a:spcPct val="100000"/>
              </a:lnSpc>
              <a:spcBef>
                <a:spcPts val="400"/>
              </a:spcBef>
              <a:spcAft>
                <a:spcPts val="400"/>
              </a:spcAft>
            </a:pPr>
            <a:r>
              <a:rPr lang="en-US" sz="2200" dirty="0"/>
              <a:t>Restricted stock awards are generally taxed as ordinary income on the date they vest and are taxed as capital gains when ultimately sold. </a:t>
            </a:r>
          </a:p>
          <a:p>
            <a:pPr>
              <a:lnSpc>
                <a:spcPct val="100000"/>
              </a:lnSpc>
              <a:spcBef>
                <a:spcPts val="400"/>
              </a:spcBef>
              <a:spcAft>
                <a:spcPts val="400"/>
              </a:spcAft>
            </a:pPr>
            <a:r>
              <a:rPr lang="en-US" sz="2200" dirty="0"/>
              <a:t>Exception is so-called Section 83(b) election.</a:t>
            </a:r>
          </a:p>
          <a:p>
            <a:pPr>
              <a:lnSpc>
                <a:spcPct val="100000"/>
              </a:lnSpc>
              <a:spcBef>
                <a:spcPts val="400"/>
              </a:spcBef>
              <a:spcAft>
                <a:spcPts val="400"/>
              </a:spcAft>
            </a:pPr>
            <a:endParaRPr lang="en-US" sz="22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9</a:t>
            </a:fld>
            <a:r>
              <a:rPr lang="en-US" smtClean="0"/>
              <a:t> |</a:t>
            </a:r>
            <a:endParaRPr lang="en-US" dirty="0"/>
          </a:p>
        </p:txBody>
      </p:sp>
    </p:spTree>
    <p:extLst>
      <p:ext uri="{BB962C8B-B14F-4D97-AF65-F5344CB8AC3E}">
        <p14:creationId xmlns="" xmlns:p14="http://schemas.microsoft.com/office/powerpoint/2010/main" val="661842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Stock</a:t>
            </a:r>
            <a:endParaRPr lang="en-US" dirty="0"/>
          </a:p>
        </p:txBody>
      </p:sp>
      <p:sp>
        <p:nvSpPr>
          <p:cNvPr id="3" name="Content Placeholder 2"/>
          <p:cNvSpPr>
            <a:spLocks noGrp="1"/>
          </p:cNvSpPr>
          <p:nvPr>
            <p:ph idx="1"/>
          </p:nvPr>
        </p:nvSpPr>
        <p:spPr>
          <a:xfrm>
            <a:off x="277091" y="1210235"/>
            <a:ext cx="11533909" cy="4975412"/>
          </a:xfrm>
        </p:spPr>
        <p:txBody>
          <a:bodyPr/>
          <a:lstStyle/>
          <a:p>
            <a:pPr marL="0" indent="0">
              <a:lnSpc>
                <a:spcPct val="100000"/>
              </a:lnSpc>
              <a:spcBef>
                <a:spcPts val="400"/>
              </a:spcBef>
              <a:spcAft>
                <a:spcPts val="400"/>
              </a:spcAft>
              <a:buNone/>
            </a:pPr>
            <a:r>
              <a:rPr lang="en-US" sz="2200" b="1" dirty="0"/>
              <a:t>Section 83(b) Election</a:t>
            </a:r>
            <a:endParaRPr lang="en-US" sz="2200" dirty="0"/>
          </a:p>
          <a:p>
            <a:pPr>
              <a:lnSpc>
                <a:spcPct val="100000"/>
              </a:lnSpc>
              <a:spcBef>
                <a:spcPts val="400"/>
              </a:spcBef>
              <a:spcAft>
                <a:spcPts val="400"/>
              </a:spcAft>
            </a:pPr>
            <a:r>
              <a:rPr lang="en-US" sz="2200" dirty="0"/>
              <a:t>Restricted stock awards are eligible for 83(b) election where the participant recognizes ordinary income of the stock value as of the grant date (as opposed to income recognition at vesting — presumably a lower basis if the company appreciates during the vesting period). </a:t>
            </a:r>
          </a:p>
          <a:p>
            <a:pPr>
              <a:lnSpc>
                <a:spcPct val="100000"/>
              </a:lnSpc>
              <a:spcBef>
                <a:spcPts val="400"/>
              </a:spcBef>
              <a:spcAft>
                <a:spcPts val="400"/>
              </a:spcAft>
            </a:pPr>
            <a:r>
              <a:rPr lang="en-US" sz="2200" dirty="0"/>
              <a:t>However, (</a:t>
            </a:r>
            <a:r>
              <a:rPr lang="en-US" sz="2200" dirty="0" err="1"/>
              <a:t>i</a:t>
            </a:r>
            <a:r>
              <a:rPr lang="en-US" sz="2200" dirty="0"/>
              <a:t>) 83(b) must be made within 30 days of grant and (ii) if the shares are later forfeited (e.g., termination before vesting), no tax deduction is allowable for the loss in respect of the forfeited shares. </a:t>
            </a:r>
          </a:p>
          <a:p>
            <a:pPr>
              <a:lnSpc>
                <a:spcPct val="100000"/>
              </a:lnSpc>
              <a:spcBef>
                <a:spcPts val="400"/>
              </a:spcBef>
              <a:spcAft>
                <a:spcPts val="400"/>
              </a:spcAft>
            </a:pPr>
            <a:r>
              <a:rPr lang="en-US" sz="2200" dirty="0"/>
              <a:t>Risks to the employee on 83(b) election are (</a:t>
            </a:r>
            <a:r>
              <a:rPr lang="en-US" sz="2200" dirty="0" err="1"/>
              <a:t>i</a:t>
            </a:r>
            <a:r>
              <a:rPr lang="en-US" sz="2200" dirty="0"/>
              <a:t>) stock depreciation and (ii) forfeiture of shares pre-vesting. </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10</a:t>
            </a:fld>
            <a:r>
              <a:rPr lang="en-US" smtClean="0"/>
              <a:t> |</a:t>
            </a:r>
            <a:endParaRPr lang="en-US" dirty="0"/>
          </a:p>
        </p:txBody>
      </p:sp>
    </p:spTree>
    <p:extLst>
      <p:ext uri="{BB962C8B-B14F-4D97-AF65-F5344CB8AC3E}">
        <p14:creationId xmlns="" xmlns:p14="http://schemas.microsoft.com/office/powerpoint/2010/main" val="36563159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Stock</a:t>
            </a:r>
            <a:endParaRPr lang="en-US"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11</a:t>
            </a:fld>
            <a:r>
              <a:rPr lang="en-US" smtClean="0"/>
              <a:t> |</a:t>
            </a:r>
            <a:endParaRPr lang="en-US" dirty="0"/>
          </a:p>
        </p:txBody>
      </p:sp>
      <p:graphicFrame>
        <p:nvGraphicFramePr>
          <p:cNvPr id="6" name="Content Placeholder 4"/>
          <p:cNvGraphicFramePr>
            <a:graphicFrameLocks/>
          </p:cNvGraphicFramePr>
          <p:nvPr>
            <p:extLst>
              <p:ext uri="{D42A27DB-BD31-4B8C-83A1-F6EECF244321}">
                <p14:modId xmlns="" xmlns:p14="http://schemas.microsoft.com/office/powerpoint/2010/main" val="3411657418"/>
              </p:ext>
            </p:extLst>
          </p:nvPr>
        </p:nvGraphicFramePr>
        <p:xfrm>
          <a:off x="2118360" y="1284587"/>
          <a:ext cx="7955280" cy="4074954"/>
        </p:xfrm>
        <a:graphic>
          <a:graphicData uri="http://schemas.openxmlformats.org/drawingml/2006/table">
            <a:tbl>
              <a:tblPr/>
              <a:tblGrid>
                <a:gridCol w="2743200">
                  <a:extLst>
                    <a:ext uri="{9D8B030D-6E8A-4147-A177-3AD203B41FA5}">
                      <a16:colId xmlns="" xmlns:a16="http://schemas.microsoft.com/office/drawing/2014/main" val="20000"/>
                    </a:ext>
                  </a:extLst>
                </a:gridCol>
                <a:gridCol w="182880">
                  <a:extLst>
                    <a:ext uri="{9D8B030D-6E8A-4147-A177-3AD203B41FA5}">
                      <a16:colId xmlns="" xmlns:a16="http://schemas.microsoft.com/office/drawing/2014/main" val="1611689378"/>
                    </a:ext>
                  </a:extLst>
                </a:gridCol>
                <a:gridCol w="5029200">
                  <a:extLst>
                    <a:ext uri="{9D8B030D-6E8A-4147-A177-3AD203B41FA5}">
                      <a16:colId xmlns="" xmlns:a16="http://schemas.microsoft.com/office/drawing/2014/main" val="20002"/>
                    </a:ext>
                  </a:extLst>
                </a:gridCol>
              </a:tblGrid>
              <a:tr h="262307">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nchor="b">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nchor="b">
                    <a:lnL>
                      <a:noFill/>
                    </a:lnL>
                    <a:lnR>
                      <a:noFill/>
                    </a:lnR>
                    <a:lnT>
                      <a:noFill/>
                    </a:lnT>
                    <a:lnB>
                      <a:noFill/>
                    </a:lnB>
                  </a:tcPr>
                </a:tc>
                <a:tc>
                  <a:txBody>
                    <a:bodyPr/>
                    <a:lstStyle/>
                    <a:p>
                      <a:pPr algn="l" fontAlgn="b"/>
                      <a:r>
                        <a:rPr lang="en-US" sz="1800" b="1" i="0" u="none" strike="noStrike" dirty="0" smtClean="0">
                          <a:solidFill>
                            <a:schemeClr val="accent2"/>
                          </a:solidFill>
                          <a:latin typeface="Arial" panose="020B0604020202020204" pitchFamily="34" charset="0"/>
                          <a:cs typeface="Arial" panose="020B0604020202020204" pitchFamily="34" charset="0"/>
                        </a:rPr>
                        <a:t>Restricted</a:t>
                      </a:r>
                      <a:r>
                        <a:rPr lang="en-US" sz="1800" b="1" i="0" u="none" strike="noStrike" baseline="0" dirty="0" smtClean="0">
                          <a:solidFill>
                            <a:schemeClr val="accent2"/>
                          </a:solidFill>
                          <a:latin typeface="Arial" panose="020B0604020202020204" pitchFamily="34" charset="0"/>
                          <a:cs typeface="Arial" panose="020B0604020202020204" pitchFamily="34" charset="0"/>
                        </a:rPr>
                        <a:t> Stock</a:t>
                      </a:r>
                      <a:endParaRPr lang="en-US" sz="1800" b="1" i="0" u="none" strike="noStrike" dirty="0">
                        <a:solidFill>
                          <a:schemeClr val="accent2"/>
                        </a:solidFill>
                        <a:latin typeface="Arial" panose="020B0604020202020204" pitchFamily="34" charset="0"/>
                        <a:cs typeface="Arial" panose="020B0604020202020204" pitchFamily="34" charset="0"/>
                      </a:endParaRPr>
                    </a:p>
                  </a:txBody>
                  <a:tcPr marL="7038" marR="7038" marT="7038" marB="0" anchor="b">
                    <a:lnL>
                      <a:noFill/>
                    </a:lnL>
                    <a:lnR>
                      <a:noFill/>
                    </a:lnR>
                    <a:lnT>
                      <a:noFill/>
                    </a:lnT>
                    <a:lnB>
                      <a:noFill/>
                    </a:lnB>
                  </a:tcPr>
                </a:tc>
                <a:extLst>
                  <a:ext uri="{0D108BD9-81ED-4DB2-BD59-A6C34878D82A}">
                    <a16:rowId xmlns="" xmlns:a16="http://schemas.microsoft.com/office/drawing/2014/main" val="10000"/>
                  </a:ext>
                </a:extLst>
              </a:tr>
              <a:tr h="61568">
                <a:tc>
                  <a:txBody>
                    <a:bodyPr/>
                    <a:lstStyle/>
                    <a:p>
                      <a:pPr algn="l"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baseline="0" dirty="0" smtClean="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498488540"/>
                  </a:ext>
                </a:extLst>
              </a:tr>
              <a:tr h="355600">
                <a:tc>
                  <a:txBody>
                    <a:bodyPr/>
                    <a:lstStyle/>
                    <a:p>
                      <a:pPr algn="r" fontAlgn="b"/>
                      <a:r>
                        <a:rPr lang="en-US" sz="1800" b="1" i="0" u="none" strike="noStrike" dirty="0">
                          <a:solidFill>
                            <a:schemeClr val="tx1"/>
                          </a:solidFill>
                          <a:latin typeface="Arial" panose="020B0604020202020204" pitchFamily="34" charset="0"/>
                          <a:cs typeface="Arial" panose="020B0604020202020204" pitchFamily="34" charset="0"/>
                        </a:rPr>
                        <a:t>Income Tax Treatment</a:t>
                      </a:r>
                    </a:p>
                  </a:txBody>
                  <a:tcPr marL="7038" marR="7038" marT="7038" marB="0">
                    <a:lnL>
                      <a:noFill/>
                    </a:lnL>
                    <a:lnR>
                      <a:noFill/>
                    </a:lnR>
                    <a:lnT>
                      <a:noFill/>
                    </a:lnT>
                    <a:lnB>
                      <a:noFill/>
                    </a:lnB>
                  </a:tcPr>
                </a:tc>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smtClean="0">
                          <a:solidFill>
                            <a:schemeClr val="tx1"/>
                          </a:solidFill>
                          <a:latin typeface="Arial" panose="020B0604020202020204" pitchFamily="34" charset="0"/>
                          <a:cs typeface="Arial" panose="020B0604020202020204" pitchFamily="34" charset="0"/>
                        </a:rPr>
                        <a:t>Ordinary income</a:t>
                      </a:r>
                      <a:br>
                        <a:rPr lang="en-US" sz="1800" b="1" i="0" u="none" strike="noStrike" dirty="0" smtClean="0">
                          <a:solidFill>
                            <a:schemeClr val="tx1"/>
                          </a:solidFill>
                          <a:latin typeface="Arial" panose="020B0604020202020204" pitchFamily="34" charset="0"/>
                          <a:cs typeface="Arial" panose="020B0604020202020204" pitchFamily="34" charset="0"/>
                        </a:rPr>
                      </a:br>
                      <a:r>
                        <a:rPr lang="en-US" sz="1800" b="1" i="0" u="none" strike="noStrike" baseline="0" dirty="0" smtClean="0">
                          <a:solidFill>
                            <a:schemeClr val="tx1"/>
                          </a:solidFill>
                          <a:latin typeface="Arial" panose="020B0604020202020204" pitchFamily="34" charset="0"/>
                          <a:cs typeface="Arial" panose="020B0604020202020204" pitchFamily="34" charset="0"/>
                        </a:rPr>
                        <a:t>*at grant (yes 83(b) election)</a:t>
                      </a:r>
                    </a:p>
                    <a:p>
                      <a:pPr algn="l" fontAlgn="b"/>
                      <a:r>
                        <a:rPr lang="en-US" sz="1800" b="1" i="0" u="none" strike="noStrike" baseline="0" dirty="0" smtClean="0">
                          <a:solidFill>
                            <a:schemeClr val="tx1"/>
                          </a:solidFill>
                          <a:latin typeface="Arial" panose="020B0604020202020204" pitchFamily="34" charset="0"/>
                          <a:cs typeface="Arial" panose="020B0604020202020204" pitchFamily="34" charset="0"/>
                        </a:rPr>
                        <a:t>**at vesting (no 83(b) election)</a:t>
                      </a:r>
                    </a:p>
                    <a:p>
                      <a:pPr algn="l" fontAlgn="b"/>
                      <a:endParaRPr lang="en-US" sz="1800" b="1" i="0" u="none" strike="noStrike" baseline="0" dirty="0" smtClean="0">
                        <a:solidFill>
                          <a:schemeClr val="tx1"/>
                        </a:solidFill>
                        <a:latin typeface="Arial" panose="020B0604020202020204" pitchFamily="34" charset="0"/>
                        <a:cs typeface="Arial" panose="020B0604020202020204" pitchFamily="34" charset="0"/>
                      </a:endParaRPr>
                    </a:p>
                    <a:p>
                      <a:pPr algn="l" fontAlgn="b"/>
                      <a:r>
                        <a:rPr lang="en-US" sz="1800" b="1" i="0" u="none" strike="noStrike" baseline="0" dirty="0" smtClean="0">
                          <a:solidFill>
                            <a:schemeClr val="tx1"/>
                          </a:solidFill>
                          <a:latin typeface="Arial" panose="020B0604020202020204" pitchFamily="34" charset="0"/>
                          <a:cs typeface="Arial" panose="020B0604020202020204" pitchFamily="34" charset="0"/>
                        </a:rPr>
                        <a:t>Capital gains on subsequent disposition</a:t>
                      </a:r>
                    </a:p>
                  </a:txBody>
                  <a:tcPr marL="7038" marR="7038" marT="7038" marB="0">
                    <a:lnL>
                      <a:noFill/>
                    </a:lnL>
                    <a:lnR>
                      <a:noFill/>
                    </a:lnR>
                    <a:lnT>
                      <a:noFill/>
                    </a:lnT>
                    <a:lnB>
                      <a:noFill/>
                    </a:lnB>
                  </a:tcPr>
                </a:tc>
                <a:extLst>
                  <a:ext uri="{0D108BD9-81ED-4DB2-BD59-A6C34878D82A}">
                    <a16:rowId xmlns="" xmlns:a16="http://schemas.microsoft.com/office/drawing/2014/main" val="10001"/>
                  </a:ext>
                </a:extLst>
              </a:tr>
              <a:tr h="355600">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baseline="0" dirty="0" smtClean="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2"/>
                  </a:ext>
                </a:extLst>
              </a:tr>
              <a:tr h="355600">
                <a:tc>
                  <a:txBody>
                    <a:bodyPr/>
                    <a:lstStyle/>
                    <a:p>
                      <a:pPr algn="r" fontAlgn="b"/>
                      <a:r>
                        <a:rPr lang="en-US" sz="1800" b="1" i="0" u="none" strike="noStrike" dirty="0" smtClean="0">
                          <a:solidFill>
                            <a:schemeClr val="tx1"/>
                          </a:solidFill>
                          <a:latin typeface="Arial" panose="020B0604020202020204" pitchFamily="34" charset="0"/>
                          <a:cs typeface="Arial" panose="020B0604020202020204" pitchFamily="34" charset="0"/>
                        </a:rPr>
                        <a:t>Employment</a:t>
                      </a:r>
                      <a:r>
                        <a:rPr lang="en-US" sz="1800" b="1" i="0" u="none" strike="noStrike" baseline="0" dirty="0" smtClean="0">
                          <a:solidFill>
                            <a:schemeClr val="tx1"/>
                          </a:solidFill>
                          <a:latin typeface="Arial" panose="020B0604020202020204" pitchFamily="34" charset="0"/>
                          <a:cs typeface="Arial" panose="020B0604020202020204" pitchFamily="34" charset="0"/>
                        </a:rPr>
                        <a:t> Taxes</a:t>
                      </a:r>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smtClean="0">
                          <a:solidFill>
                            <a:schemeClr val="tx1"/>
                          </a:solidFill>
                          <a:latin typeface="Arial" panose="020B0604020202020204" pitchFamily="34" charset="0"/>
                          <a:cs typeface="Arial" panose="020B0604020202020204" pitchFamily="34" charset="0"/>
                        </a:rPr>
                        <a:t>Follow income tax</a:t>
                      </a:r>
                      <a:r>
                        <a:rPr lang="en-US" sz="1800" b="1" i="0" u="none" strike="noStrike" baseline="0" dirty="0" smtClean="0">
                          <a:solidFill>
                            <a:schemeClr val="tx1"/>
                          </a:solidFill>
                          <a:latin typeface="Arial" panose="020B0604020202020204" pitchFamily="34" charset="0"/>
                          <a:cs typeface="Arial" panose="020B0604020202020204" pitchFamily="34" charset="0"/>
                        </a:rPr>
                        <a:t> rules</a:t>
                      </a:r>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3"/>
                  </a:ext>
                </a:extLst>
              </a:tr>
              <a:tr h="355600">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4"/>
                  </a:ext>
                </a:extLst>
              </a:tr>
              <a:tr h="355600">
                <a:tc>
                  <a:txBody>
                    <a:bodyPr/>
                    <a:lstStyle/>
                    <a:p>
                      <a:pPr algn="r" fontAlgn="b"/>
                      <a:r>
                        <a:rPr lang="en-US" sz="1800" b="1" i="0" u="none" strike="noStrike" dirty="0">
                          <a:solidFill>
                            <a:schemeClr val="tx1"/>
                          </a:solidFill>
                          <a:latin typeface="Arial" panose="020B0604020202020204" pitchFamily="34" charset="0"/>
                          <a:cs typeface="Arial" panose="020B0604020202020204" pitchFamily="34" charset="0"/>
                        </a:rPr>
                        <a:t>Alternative Minimum Tax</a:t>
                      </a:r>
                    </a:p>
                  </a:txBody>
                  <a:tcPr marL="7038" marR="7038" marT="7038" marB="0">
                    <a:lnL>
                      <a:noFill/>
                    </a:lnL>
                    <a:lnR>
                      <a:noFill/>
                    </a:lnR>
                    <a:lnT>
                      <a:noFill/>
                    </a:lnT>
                    <a:lnB>
                      <a:noFill/>
                    </a:lnB>
                  </a:tcPr>
                </a:tc>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a:solidFill>
                            <a:schemeClr val="tx1"/>
                          </a:solidFill>
                          <a:latin typeface="Arial" panose="020B0604020202020204" pitchFamily="34" charset="0"/>
                          <a:cs typeface="Arial" panose="020B0604020202020204" pitchFamily="34" charset="0"/>
                        </a:rPr>
                        <a:t>Not an issue</a:t>
                      </a:r>
                    </a:p>
                  </a:txBody>
                  <a:tcPr marL="7038" marR="7038" marT="7038" marB="0">
                    <a:lnL>
                      <a:noFill/>
                    </a:lnL>
                    <a:lnR>
                      <a:noFill/>
                    </a:lnR>
                    <a:lnT>
                      <a:noFill/>
                    </a:lnT>
                    <a:lnB>
                      <a:noFill/>
                    </a:lnB>
                  </a:tcPr>
                </a:tc>
                <a:extLst>
                  <a:ext uri="{0D108BD9-81ED-4DB2-BD59-A6C34878D82A}">
                    <a16:rowId xmlns="" xmlns:a16="http://schemas.microsoft.com/office/drawing/2014/main" val="10005"/>
                  </a:ext>
                </a:extLst>
              </a:tr>
              <a:tr h="355600">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6"/>
                  </a:ext>
                </a:extLst>
              </a:tr>
              <a:tr h="355600">
                <a:tc>
                  <a:txBody>
                    <a:bodyPr/>
                    <a:lstStyle/>
                    <a:p>
                      <a:pPr algn="r" fontAlgn="b"/>
                      <a:r>
                        <a:rPr lang="en-US" sz="1800" b="1" i="0" u="none" strike="noStrike" dirty="0" smtClean="0">
                          <a:solidFill>
                            <a:schemeClr val="tx1"/>
                          </a:solidFill>
                          <a:latin typeface="Arial" panose="020B0604020202020204" pitchFamily="34" charset="0"/>
                          <a:cs typeface="Arial" panose="020B0604020202020204" pitchFamily="34" charset="0"/>
                        </a:rPr>
                        <a:t>Company Taxation</a:t>
                      </a:r>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smtClean="0">
                          <a:solidFill>
                            <a:schemeClr val="tx1"/>
                          </a:solidFill>
                          <a:latin typeface="Arial" panose="020B0604020202020204" pitchFamily="34" charset="0"/>
                          <a:cs typeface="Arial" panose="020B0604020202020204" pitchFamily="34" charset="0"/>
                        </a:rPr>
                        <a:t>Deduction (at recognition</a:t>
                      </a:r>
                      <a:r>
                        <a:rPr lang="en-US" sz="1800" b="1" i="0" u="none" strike="noStrike" baseline="0" dirty="0" smtClean="0">
                          <a:solidFill>
                            <a:schemeClr val="tx1"/>
                          </a:solidFill>
                          <a:latin typeface="Arial" panose="020B0604020202020204" pitchFamily="34" charset="0"/>
                          <a:cs typeface="Arial" panose="020B0604020202020204" pitchFamily="34" charset="0"/>
                        </a:rPr>
                        <a:t> of ordinary income)</a:t>
                      </a:r>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7"/>
                  </a:ext>
                </a:extLst>
              </a:tr>
            </a:tbl>
          </a:graphicData>
        </a:graphic>
      </p:graphicFrame>
    </p:spTree>
    <p:extLst>
      <p:ext uri="{BB962C8B-B14F-4D97-AF65-F5344CB8AC3E}">
        <p14:creationId xmlns="" xmlns:p14="http://schemas.microsoft.com/office/powerpoint/2010/main" val="22520941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Stock Units (RSUs)</a:t>
            </a:r>
            <a:endParaRPr lang="en-US" dirty="0"/>
          </a:p>
        </p:txBody>
      </p:sp>
      <p:sp>
        <p:nvSpPr>
          <p:cNvPr id="3" name="Content Placeholder 2"/>
          <p:cNvSpPr>
            <a:spLocks noGrp="1"/>
          </p:cNvSpPr>
          <p:nvPr>
            <p:ph idx="1"/>
          </p:nvPr>
        </p:nvSpPr>
        <p:spPr>
          <a:xfrm>
            <a:off x="277091" y="1210235"/>
            <a:ext cx="11533909" cy="4975412"/>
          </a:xfrm>
        </p:spPr>
        <p:txBody>
          <a:bodyPr/>
          <a:lstStyle/>
          <a:p>
            <a:pPr>
              <a:lnSpc>
                <a:spcPct val="100000"/>
              </a:lnSpc>
              <a:spcBef>
                <a:spcPts val="400"/>
              </a:spcBef>
              <a:spcAft>
                <a:spcPts val="400"/>
              </a:spcAft>
            </a:pPr>
            <a:r>
              <a:rPr lang="en-US" sz="2200" dirty="0"/>
              <a:t>RSUs have traditionally been a popular equity-based award vehicle for public companies. </a:t>
            </a:r>
          </a:p>
          <a:p>
            <a:pPr>
              <a:lnSpc>
                <a:spcPct val="100000"/>
              </a:lnSpc>
              <a:spcBef>
                <a:spcPts val="400"/>
              </a:spcBef>
              <a:spcAft>
                <a:spcPts val="400"/>
              </a:spcAft>
            </a:pPr>
            <a:r>
              <a:rPr lang="en-US" sz="2200" dirty="0"/>
              <a:t>Private companies tend to avoid them because they do not provide as much upside on share appreciation compared to stock options or stock appreciation rights. </a:t>
            </a:r>
          </a:p>
          <a:p>
            <a:pPr>
              <a:lnSpc>
                <a:spcPct val="100000"/>
              </a:lnSpc>
              <a:spcBef>
                <a:spcPts val="400"/>
              </a:spcBef>
              <a:spcAft>
                <a:spcPts val="400"/>
              </a:spcAft>
            </a:pPr>
            <a:r>
              <a:rPr lang="en-US" sz="2200" dirty="0"/>
              <a:t>However, for companies that have current high valuations (based on most recent share offerings) for which stock options and stock appreciation rights would have difficulty creating incentive (since the realization of such valuation could take time), RSUs can be an effective substitute. </a:t>
            </a:r>
          </a:p>
          <a:p>
            <a:pPr>
              <a:lnSpc>
                <a:spcPct val="100000"/>
              </a:lnSpc>
              <a:spcBef>
                <a:spcPts val="400"/>
              </a:spcBef>
              <a:spcAft>
                <a:spcPts val="400"/>
              </a:spcAft>
            </a:pPr>
            <a:r>
              <a:rPr lang="en-US" sz="2200" dirty="0" smtClean="0"/>
              <a:t>For this reason, high valuation start-ups, such as Airbnb, Square, Facebook and Twitter, have utilized RSUs during their private company phase. </a:t>
            </a:r>
            <a:endParaRPr lang="en-US" sz="22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12</a:t>
            </a:fld>
            <a:r>
              <a:rPr lang="en-US" smtClean="0"/>
              <a:t> |</a:t>
            </a:r>
            <a:endParaRPr lang="en-US" dirty="0"/>
          </a:p>
        </p:txBody>
      </p:sp>
    </p:spTree>
    <p:extLst>
      <p:ext uri="{BB962C8B-B14F-4D97-AF65-F5344CB8AC3E}">
        <p14:creationId xmlns="" xmlns:p14="http://schemas.microsoft.com/office/powerpoint/2010/main" val="2092824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Stock Units (RSUs)</a:t>
            </a:r>
            <a:endParaRPr lang="en-US" dirty="0"/>
          </a:p>
        </p:txBody>
      </p:sp>
      <p:sp>
        <p:nvSpPr>
          <p:cNvPr id="3" name="Content Placeholder 2"/>
          <p:cNvSpPr>
            <a:spLocks noGrp="1"/>
          </p:cNvSpPr>
          <p:nvPr>
            <p:ph idx="1"/>
          </p:nvPr>
        </p:nvSpPr>
        <p:spPr>
          <a:xfrm>
            <a:off x="277091" y="1210235"/>
            <a:ext cx="11533909" cy="4975412"/>
          </a:xfrm>
        </p:spPr>
        <p:txBody>
          <a:bodyPr/>
          <a:lstStyle/>
          <a:p>
            <a:pPr>
              <a:lnSpc>
                <a:spcPct val="100000"/>
              </a:lnSpc>
              <a:spcBef>
                <a:spcPts val="400"/>
              </a:spcBef>
              <a:spcAft>
                <a:spcPts val="400"/>
              </a:spcAft>
            </a:pPr>
            <a:r>
              <a:rPr lang="en-US" sz="2200" dirty="0"/>
              <a:t>RSUs represent the right to receive a share of stock </a:t>
            </a:r>
            <a:r>
              <a:rPr lang="en-US" sz="2200" i="1" dirty="0"/>
              <a:t>or</a:t>
            </a:r>
            <a:r>
              <a:rPr lang="en-US" sz="2200" dirty="0"/>
              <a:t> cash value thereof upon satisfaction of vesting conditions. </a:t>
            </a:r>
          </a:p>
          <a:p>
            <a:pPr marL="457200" lvl="1">
              <a:lnSpc>
                <a:spcPct val="100000"/>
              </a:lnSpc>
              <a:spcBef>
                <a:spcPts val="400"/>
              </a:spcBef>
              <a:spcAft>
                <a:spcPts val="400"/>
              </a:spcAft>
              <a:buFont typeface="Courier New" panose="02070309020205020404" pitchFamily="49" charset="0"/>
              <a:buChar char="o"/>
            </a:pPr>
            <a:r>
              <a:rPr lang="en-US" sz="2200" dirty="0"/>
              <a:t>Receipt of stock or cash at either company or employee discretion and baked into the RSU plan or agreement. </a:t>
            </a:r>
          </a:p>
          <a:p>
            <a:pPr>
              <a:lnSpc>
                <a:spcPct val="100000"/>
              </a:lnSpc>
              <a:spcBef>
                <a:spcPts val="400"/>
              </a:spcBef>
              <a:spcAft>
                <a:spcPts val="400"/>
              </a:spcAft>
            </a:pPr>
            <a:r>
              <a:rPr lang="en-US" sz="2200" dirty="0"/>
              <a:t>It is not the receipt of actual stock, unlike restricted stock; therefore, the participant does not have dividend or voting rights. </a:t>
            </a:r>
          </a:p>
          <a:p>
            <a:pPr>
              <a:lnSpc>
                <a:spcPct val="100000"/>
              </a:lnSpc>
              <a:spcBef>
                <a:spcPts val="400"/>
              </a:spcBef>
              <a:spcAft>
                <a:spcPts val="400"/>
              </a:spcAft>
            </a:pPr>
            <a:r>
              <a:rPr lang="en-US" sz="2200" dirty="0"/>
              <a:t>However, RSUs may accrue dividend equivalents, which become payable upon vesting. </a:t>
            </a:r>
          </a:p>
          <a:p>
            <a:pPr>
              <a:lnSpc>
                <a:spcPct val="100000"/>
              </a:lnSpc>
              <a:spcBef>
                <a:spcPts val="400"/>
              </a:spcBef>
              <a:spcAft>
                <a:spcPts val="400"/>
              </a:spcAft>
            </a:pPr>
            <a:r>
              <a:rPr lang="en-US" sz="2200" dirty="0"/>
              <a:t>Vesting does not have to trigger distribution of such award and can be a fixed date but the election must comply with IRC § 409A.</a:t>
            </a:r>
          </a:p>
          <a:p>
            <a:pPr marL="457200" lvl="1">
              <a:lnSpc>
                <a:spcPct val="100000"/>
              </a:lnSpc>
              <a:spcBef>
                <a:spcPts val="400"/>
              </a:spcBef>
              <a:spcAft>
                <a:spcPts val="400"/>
              </a:spcAft>
              <a:buFont typeface="Courier New" panose="02070309020205020404" pitchFamily="49" charset="0"/>
              <a:buChar char="o"/>
            </a:pPr>
            <a:r>
              <a:rPr lang="en-US" sz="2200" dirty="0"/>
              <a:t>This further deferral can be an effective strategy to delay recognition of income even after the participant has vested in his or her award.</a:t>
            </a:r>
          </a:p>
          <a:p>
            <a:pPr>
              <a:lnSpc>
                <a:spcPct val="100000"/>
              </a:lnSpc>
              <a:spcBef>
                <a:spcPts val="400"/>
              </a:spcBef>
              <a:spcAft>
                <a:spcPts val="400"/>
              </a:spcAft>
            </a:pPr>
            <a:endParaRPr lang="en-US" sz="22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13</a:t>
            </a:fld>
            <a:r>
              <a:rPr lang="en-US" smtClean="0"/>
              <a:t> |</a:t>
            </a:r>
            <a:endParaRPr lang="en-US" dirty="0"/>
          </a:p>
        </p:txBody>
      </p:sp>
    </p:spTree>
    <p:extLst>
      <p:ext uri="{BB962C8B-B14F-4D97-AF65-F5344CB8AC3E}">
        <p14:creationId xmlns="" xmlns:p14="http://schemas.microsoft.com/office/powerpoint/2010/main" val="17026886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Stock Units (RSUs)</a:t>
            </a:r>
            <a:endParaRPr lang="en-US"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14</a:t>
            </a:fld>
            <a:r>
              <a:rPr lang="en-US" smtClean="0"/>
              <a:t> |</a:t>
            </a:r>
            <a:endParaRPr lang="en-US" dirty="0"/>
          </a:p>
        </p:txBody>
      </p:sp>
      <p:graphicFrame>
        <p:nvGraphicFramePr>
          <p:cNvPr id="6" name="Content Placeholder 4"/>
          <p:cNvGraphicFramePr>
            <a:graphicFrameLocks/>
          </p:cNvGraphicFramePr>
          <p:nvPr>
            <p:extLst>
              <p:ext uri="{D42A27DB-BD31-4B8C-83A1-F6EECF244321}">
                <p14:modId xmlns="" xmlns:p14="http://schemas.microsoft.com/office/powerpoint/2010/main" val="4113531941"/>
              </p:ext>
            </p:extLst>
          </p:nvPr>
        </p:nvGraphicFramePr>
        <p:xfrm>
          <a:off x="2118360" y="1130349"/>
          <a:ext cx="7955280" cy="3867838"/>
        </p:xfrm>
        <a:graphic>
          <a:graphicData uri="http://schemas.openxmlformats.org/drawingml/2006/table">
            <a:tbl>
              <a:tblPr/>
              <a:tblGrid>
                <a:gridCol w="2743200">
                  <a:extLst>
                    <a:ext uri="{9D8B030D-6E8A-4147-A177-3AD203B41FA5}">
                      <a16:colId xmlns="" xmlns:a16="http://schemas.microsoft.com/office/drawing/2014/main" val="20000"/>
                    </a:ext>
                  </a:extLst>
                </a:gridCol>
                <a:gridCol w="182880">
                  <a:extLst>
                    <a:ext uri="{9D8B030D-6E8A-4147-A177-3AD203B41FA5}">
                      <a16:colId xmlns="" xmlns:a16="http://schemas.microsoft.com/office/drawing/2014/main" val="20001"/>
                    </a:ext>
                  </a:extLst>
                </a:gridCol>
                <a:gridCol w="5029200">
                  <a:extLst>
                    <a:ext uri="{9D8B030D-6E8A-4147-A177-3AD203B41FA5}">
                      <a16:colId xmlns="" xmlns:a16="http://schemas.microsoft.com/office/drawing/2014/main" val="20002"/>
                    </a:ext>
                  </a:extLst>
                </a:gridCol>
              </a:tblGrid>
              <a:tr h="355600">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nchor="b">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nchor="b">
                    <a:lnL>
                      <a:noFill/>
                    </a:lnL>
                    <a:lnR>
                      <a:noFill/>
                    </a:lnR>
                    <a:lnT>
                      <a:noFill/>
                    </a:lnT>
                    <a:lnB>
                      <a:noFill/>
                    </a:lnB>
                  </a:tcPr>
                </a:tc>
                <a:tc>
                  <a:txBody>
                    <a:bodyPr/>
                    <a:lstStyle/>
                    <a:p>
                      <a:pPr algn="l" fontAlgn="b"/>
                      <a:r>
                        <a:rPr lang="en-US" sz="1800" b="1" i="0" u="none" strike="noStrike" dirty="0">
                          <a:solidFill>
                            <a:schemeClr val="accent2"/>
                          </a:solidFill>
                          <a:latin typeface="Arial" panose="020B0604020202020204" pitchFamily="34" charset="0"/>
                          <a:cs typeface="Arial" panose="020B0604020202020204" pitchFamily="34" charset="0"/>
                        </a:rPr>
                        <a:t>RSU</a:t>
                      </a:r>
                    </a:p>
                  </a:txBody>
                  <a:tcPr marL="7038" marR="7038" marT="7038" marB="0" anchor="b">
                    <a:lnL>
                      <a:noFill/>
                    </a:lnL>
                    <a:lnR>
                      <a:noFill/>
                    </a:lnR>
                    <a:lnT>
                      <a:noFill/>
                    </a:lnT>
                    <a:lnB>
                      <a:noFill/>
                    </a:lnB>
                  </a:tcPr>
                </a:tc>
                <a:extLst>
                  <a:ext uri="{0D108BD9-81ED-4DB2-BD59-A6C34878D82A}">
                    <a16:rowId xmlns="" xmlns:a16="http://schemas.microsoft.com/office/drawing/2014/main" val="10000"/>
                  </a:ext>
                </a:extLst>
              </a:tr>
              <a:tr h="355600">
                <a:tc>
                  <a:txBody>
                    <a:bodyPr/>
                    <a:lstStyle/>
                    <a:p>
                      <a:pPr algn="r" fontAlgn="b"/>
                      <a:r>
                        <a:rPr lang="en-US" sz="1800" b="1" i="0" u="none" strike="noStrike" dirty="0">
                          <a:solidFill>
                            <a:schemeClr val="tx1"/>
                          </a:solidFill>
                          <a:latin typeface="Arial" panose="020B0604020202020204" pitchFamily="34" charset="0"/>
                          <a:cs typeface="Arial" panose="020B0604020202020204" pitchFamily="34" charset="0"/>
                        </a:rPr>
                        <a:t>Income Tax Treatment</a:t>
                      </a:r>
                    </a:p>
                  </a:txBody>
                  <a:tcPr marL="7038" marR="7038" marT="7038" marB="0">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smtClean="0">
                          <a:solidFill>
                            <a:schemeClr val="tx1"/>
                          </a:solidFill>
                          <a:latin typeface="Arial" panose="020B0604020202020204" pitchFamily="34" charset="0"/>
                          <a:cs typeface="Arial" panose="020B0604020202020204" pitchFamily="34" charset="0"/>
                        </a:rPr>
                        <a:t>Ordinary</a:t>
                      </a:r>
                      <a:r>
                        <a:rPr lang="en-US" sz="1800" b="1" i="0" u="none" strike="noStrike" baseline="0" dirty="0" smtClean="0">
                          <a:solidFill>
                            <a:schemeClr val="tx1"/>
                          </a:solidFill>
                          <a:latin typeface="Arial" panose="020B0604020202020204" pitchFamily="34" charset="0"/>
                          <a:cs typeface="Arial" panose="020B0604020202020204" pitchFamily="34" charset="0"/>
                        </a:rPr>
                        <a:t> at receipt of distribution (may be later than vesting if deferred)</a:t>
                      </a:r>
                    </a:p>
                    <a:p>
                      <a:pPr algn="l" fontAlgn="b"/>
                      <a:endParaRPr lang="en-US" sz="1800" b="1" i="0" u="none" strike="noStrike" baseline="0" dirty="0" smtClean="0">
                        <a:solidFill>
                          <a:schemeClr val="tx1"/>
                        </a:solidFill>
                        <a:latin typeface="Arial" panose="020B0604020202020204" pitchFamily="34" charset="0"/>
                        <a:cs typeface="Arial" panose="020B0604020202020204" pitchFamily="34" charset="0"/>
                      </a:endParaRPr>
                    </a:p>
                    <a:p>
                      <a:pPr marL="0" marR="0" indent="0" algn="l" defTabSz="914400" rtl="0" eaLnBrk="1" fontAlgn="b" latinLnBrk="0" hangingPunct="1">
                        <a:lnSpc>
                          <a:spcPct val="100000"/>
                        </a:lnSpc>
                        <a:spcBef>
                          <a:spcPts val="0"/>
                        </a:spcBef>
                        <a:spcAft>
                          <a:spcPts val="0"/>
                        </a:spcAft>
                        <a:buClrTx/>
                        <a:buSzTx/>
                        <a:buFontTx/>
                        <a:buNone/>
                        <a:tabLst/>
                        <a:defRPr/>
                      </a:pPr>
                      <a:r>
                        <a:rPr lang="en-US" sz="1800" b="1" i="0" u="none" strike="noStrike" baseline="0" dirty="0" smtClean="0">
                          <a:solidFill>
                            <a:schemeClr val="tx1"/>
                          </a:solidFill>
                          <a:latin typeface="Arial" panose="020B0604020202020204" pitchFamily="34" charset="0"/>
                          <a:cs typeface="Arial" panose="020B0604020202020204" pitchFamily="34" charset="0"/>
                        </a:rPr>
                        <a:t>Capital gains on subsequent disposition</a:t>
                      </a:r>
                      <a:r>
                        <a:rPr lang="en-US" sz="1800" b="1" i="0" u="none" strike="noStrike" baseline="0" dirty="0">
                          <a:solidFill>
                            <a:schemeClr val="tx1"/>
                          </a:solidFill>
                          <a:latin typeface="Arial" panose="020B0604020202020204" pitchFamily="34" charset="0"/>
                          <a:cs typeface="Arial" panose="020B0604020202020204" pitchFamily="34" charset="0"/>
                        </a:rPr>
                        <a:t> </a:t>
                      </a:r>
                      <a:r>
                        <a:rPr lang="en-US" sz="1800" b="1" i="0" u="none" strike="noStrike" baseline="0" dirty="0" smtClean="0">
                          <a:solidFill>
                            <a:schemeClr val="tx1"/>
                          </a:solidFill>
                          <a:latin typeface="Arial" panose="020B0604020202020204" pitchFamily="34" charset="0"/>
                          <a:cs typeface="Arial" panose="020B0604020202020204" pitchFamily="34" charset="0"/>
                        </a:rPr>
                        <a:t>(if settled in stock)</a:t>
                      </a:r>
                    </a:p>
                  </a:txBody>
                  <a:tcPr marL="7038" marR="7038" marT="7038" marB="0">
                    <a:lnL>
                      <a:noFill/>
                    </a:lnL>
                    <a:lnR>
                      <a:noFill/>
                    </a:lnR>
                    <a:lnT>
                      <a:noFill/>
                    </a:lnT>
                    <a:lnB>
                      <a:noFill/>
                    </a:lnB>
                  </a:tcPr>
                </a:tc>
                <a:extLst>
                  <a:ext uri="{0D108BD9-81ED-4DB2-BD59-A6C34878D82A}">
                    <a16:rowId xmlns="" xmlns:a16="http://schemas.microsoft.com/office/drawing/2014/main" val="10001"/>
                  </a:ext>
                </a:extLst>
              </a:tr>
              <a:tr h="355600">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2"/>
                  </a:ext>
                </a:extLst>
              </a:tr>
              <a:tr h="355600">
                <a:tc>
                  <a:txBody>
                    <a:bodyPr/>
                    <a:lstStyle/>
                    <a:p>
                      <a:pPr algn="r" fontAlgn="b"/>
                      <a:r>
                        <a:rPr lang="en-US" sz="1800" b="1" i="0" u="none" strike="noStrike" dirty="0" smtClean="0">
                          <a:solidFill>
                            <a:schemeClr val="tx1"/>
                          </a:solidFill>
                          <a:latin typeface="Arial" panose="020B0604020202020204" pitchFamily="34" charset="0"/>
                          <a:cs typeface="Arial" panose="020B0604020202020204" pitchFamily="34" charset="0"/>
                        </a:rPr>
                        <a:t>Employment</a:t>
                      </a:r>
                      <a:r>
                        <a:rPr lang="en-US" sz="1800" b="1" i="0" u="none" strike="noStrike" baseline="0" dirty="0" smtClean="0">
                          <a:solidFill>
                            <a:schemeClr val="tx1"/>
                          </a:solidFill>
                          <a:latin typeface="Arial" panose="020B0604020202020204" pitchFamily="34" charset="0"/>
                          <a:cs typeface="Arial" panose="020B0604020202020204" pitchFamily="34" charset="0"/>
                        </a:rPr>
                        <a:t> Taxes</a:t>
                      </a:r>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smtClean="0">
                          <a:solidFill>
                            <a:schemeClr val="tx1"/>
                          </a:solidFill>
                          <a:latin typeface="Arial" panose="020B0604020202020204" pitchFamily="34" charset="0"/>
                          <a:cs typeface="Arial" panose="020B0604020202020204" pitchFamily="34" charset="0"/>
                        </a:rPr>
                        <a:t>At vesting</a:t>
                      </a:r>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3"/>
                  </a:ext>
                </a:extLst>
              </a:tr>
              <a:tr h="355600">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4"/>
                  </a:ext>
                </a:extLst>
              </a:tr>
              <a:tr h="355600">
                <a:tc>
                  <a:txBody>
                    <a:bodyPr/>
                    <a:lstStyle/>
                    <a:p>
                      <a:pPr algn="r" fontAlgn="b"/>
                      <a:r>
                        <a:rPr lang="en-US" sz="1800" b="1" i="0" u="none" strike="noStrike" dirty="0">
                          <a:solidFill>
                            <a:schemeClr val="tx1"/>
                          </a:solidFill>
                          <a:latin typeface="Arial" panose="020B0604020202020204" pitchFamily="34" charset="0"/>
                          <a:cs typeface="Arial" panose="020B0604020202020204" pitchFamily="34" charset="0"/>
                        </a:rPr>
                        <a:t>Alternative Minimum Tax</a:t>
                      </a:r>
                    </a:p>
                  </a:txBody>
                  <a:tcPr marL="7038" marR="7038" marT="7038" marB="0">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a:solidFill>
                            <a:schemeClr val="tx1"/>
                          </a:solidFill>
                          <a:latin typeface="Arial" panose="020B0604020202020204" pitchFamily="34" charset="0"/>
                          <a:cs typeface="Arial" panose="020B0604020202020204" pitchFamily="34" charset="0"/>
                        </a:rPr>
                        <a:t>Not an issue</a:t>
                      </a:r>
                    </a:p>
                  </a:txBody>
                  <a:tcPr marL="7038" marR="7038" marT="7038" marB="0">
                    <a:lnL>
                      <a:noFill/>
                    </a:lnL>
                    <a:lnR>
                      <a:noFill/>
                    </a:lnR>
                    <a:lnT>
                      <a:noFill/>
                    </a:lnT>
                    <a:lnB>
                      <a:noFill/>
                    </a:lnB>
                  </a:tcPr>
                </a:tc>
                <a:extLst>
                  <a:ext uri="{0D108BD9-81ED-4DB2-BD59-A6C34878D82A}">
                    <a16:rowId xmlns="" xmlns:a16="http://schemas.microsoft.com/office/drawing/2014/main" val="10005"/>
                  </a:ext>
                </a:extLst>
              </a:tr>
              <a:tr h="355600">
                <a:tc>
                  <a:txBody>
                    <a:bodyPr/>
                    <a:lstStyle/>
                    <a:p>
                      <a:pPr algn="r"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6"/>
                  </a:ext>
                </a:extLst>
              </a:tr>
              <a:tr h="355600">
                <a:tc>
                  <a:txBody>
                    <a:bodyPr/>
                    <a:lstStyle/>
                    <a:p>
                      <a:pPr algn="r" fontAlgn="b"/>
                      <a:r>
                        <a:rPr lang="en-US" sz="1800" b="1" i="0" u="none" strike="noStrike" dirty="0">
                          <a:solidFill>
                            <a:schemeClr val="tx1"/>
                          </a:solidFill>
                          <a:latin typeface="Arial" panose="020B0604020202020204" pitchFamily="34" charset="0"/>
                          <a:cs typeface="Arial" panose="020B0604020202020204" pitchFamily="34" charset="0"/>
                        </a:rPr>
                        <a:t>Company</a:t>
                      </a:r>
                    </a:p>
                  </a:txBody>
                  <a:tcPr marL="7038" marR="7038" marT="7038" marB="0">
                    <a:lnL>
                      <a:noFill/>
                    </a:lnL>
                    <a:lnR>
                      <a:noFill/>
                    </a:lnR>
                    <a:lnT>
                      <a:noFill/>
                    </a:lnT>
                    <a:lnB>
                      <a:noFill/>
                    </a:lnB>
                  </a:tcPr>
                </a:tc>
                <a:tc>
                  <a:txBody>
                    <a:bodyPr/>
                    <a:lstStyle/>
                    <a:p>
                      <a:pPr algn="l" fontAlgn="b"/>
                      <a:endParaRPr lang="en-US" sz="1800" b="0"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tc>
                  <a:txBody>
                    <a:bodyPr/>
                    <a:lstStyle/>
                    <a:p>
                      <a:pPr algn="l" fontAlgn="b"/>
                      <a:r>
                        <a:rPr lang="en-US" sz="1800" b="1" i="0" u="none" strike="noStrike" dirty="0" smtClean="0">
                          <a:solidFill>
                            <a:schemeClr val="tx1"/>
                          </a:solidFill>
                          <a:latin typeface="Arial" panose="020B0604020202020204" pitchFamily="34" charset="0"/>
                          <a:cs typeface="Arial" panose="020B0604020202020204" pitchFamily="34" charset="0"/>
                        </a:rPr>
                        <a:t>Deduction at distribution</a:t>
                      </a:r>
                      <a:endParaRPr lang="en-US" sz="1800" b="1" i="0" u="none" strike="noStrike" dirty="0">
                        <a:solidFill>
                          <a:schemeClr val="tx1"/>
                        </a:solidFill>
                        <a:latin typeface="Arial" panose="020B0604020202020204" pitchFamily="34" charset="0"/>
                        <a:cs typeface="Arial" panose="020B0604020202020204" pitchFamily="34" charset="0"/>
                      </a:endParaRPr>
                    </a:p>
                  </a:txBody>
                  <a:tcPr marL="7038" marR="7038" marT="7038" marB="0">
                    <a:lnL>
                      <a:noFill/>
                    </a:lnL>
                    <a:lnR>
                      <a:noFill/>
                    </a:lnR>
                    <a:lnT>
                      <a:noFill/>
                    </a:lnT>
                    <a:lnB>
                      <a:noFill/>
                    </a:lnB>
                  </a:tcPr>
                </a:tc>
                <a:extLst>
                  <a:ext uri="{0D108BD9-81ED-4DB2-BD59-A6C34878D82A}">
                    <a16:rowId xmlns="" xmlns:a16="http://schemas.microsoft.com/office/drawing/2014/main" val="10007"/>
                  </a:ext>
                </a:extLst>
              </a:tr>
            </a:tbl>
          </a:graphicData>
        </a:graphic>
      </p:graphicFrame>
    </p:spTree>
    <p:extLst>
      <p:ext uri="{BB962C8B-B14F-4D97-AF65-F5344CB8AC3E}">
        <p14:creationId xmlns="" xmlns:p14="http://schemas.microsoft.com/office/powerpoint/2010/main" val="11262850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Phantom Stock</a:t>
            </a:r>
            <a:endParaRPr lang="en-US" dirty="0"/>
          </a:p>
        </p:txBody>
      </p:sp>
      <p:sp>
        <p:nvSpPr>
          <p:cNvPr id="3" name="Content Placeholder 2"/>
          <p:cNvSpPr>
            <a:spLocks noGrp="1"/>
          </p:cNvSpPr>
          <p:nvPr>
            <p:ph idx="1"/>
          </p:nvPr>
        </p:nvSpPr>
        <p:spPr>
          <a:xfrm>
            <a:off x="277091" y="1210235"/>
            <a:ext cx="11533909" cy="4975412"/>
          </a:xfrm>
        </p:spPr>
        <p:txBody>
          <a:bodyPr/>
          <a:lstStyle/>
          <a:p>
            <a:pPr>
              <a:lnSpc>
                <a:spcPct val="100000"/>
              </a:lnSpc>
              <a:spcBef>
                <a:spcPts val="400"/>
              </a:spcBef>
              <a:spcAft>
                <a:spcPts val="400"/>
              </a:spcAft>
            </a:pPr>
            <a:r>
              <a:rPr lang="en-US" sz="2200" dirty="0"/>
              <a:t>If a company wishes to incentivize employees using its company stock value but does not wish to issue actual shares of stock, then phantom stock can be an effective incentive award. </a:t>
            </a:r>
          </a:p>
          <a:p>
            <a:pPr marL="457200" lvl="1">
              <a:lnSpc>
                <a:spcPct val="100000"/>
              </a:lnSpc>
              <a:spcBef>
                <a:spcPts val="400"/>
              </a:spcBef>
              <a:spcAft>
                <a:spcPts val="400"/>
              </a:spcAft>
              <a:buFont typeface="Courier New" panose="02070309020205020404" pitchFamily="49" charset="0"/>
              <a:buChar char="o"/>
            </a:pPr>
            <a:r>
              <a:rPr lang="en-US" sz="2200" dirty="0"/>
              <a:t>Does not want to dilute current shareholders, shift partial control to an employee, or provide voting rights or dividend rights to an employee shareholder).</a:t>
            </a:r>
          </a:p>
          <a:p>
            <a:pPr>
              <a:lnSpc>
                <a:spcPct val="100000"/>
              </a:lnSpc>
              <a:spcBef>
                <a:spcPts val="400"/>
              </a:spcBef>
              <a:spcAft>
                <a:spcPts val="400"/>
              </a:spcAft>
            </a:pPr>
            <a:r>
              <a:rPr lang="en-US" sz="2200" dirty="0"/>
              <a:t>Generally more popular with privately held companies and especially family-owned companies that do not want additional shareholders. </a:t>
            </a:r>
          </a:p>
          <a:p>
            <a:pPr>
              <a:lnSpc>
                <a:spcPct val="100000"/>
              </a:lnSpc>
              <a:spcBef>
                <a:spcPts val="400"/>
              </a:spcBef>
              <a:spcAft>
                <a:spcPts val="400"/>
              </a:spcAft>
            </a:pPr>
            <a:r>
              <a:rPr lang="en-US" sz="2200" dirty="0"/>
              <a:t>Companies that grant phantom stock will need to budget for cash expenses with respect to distributions for such awards. </a:t>
            </a:r>
          </a:p>
          <a:p>
            <a:pPr>
              <a:lnSpc>
                <a:spcPct val="100000"/>
              </a:lnSpc>
              <a:spcBef>
                <a:spcPts val="400"/>
              </a:spcBef>
              <a:spcAft>
                <a:spcPts val="400"/>
              </a:spcAft>
            </a:pPr>
            <a:r>
              <a:rPr lang="en-US" sz="2200" dirty="0"/>
              <a:t>The cash payments require the company to be sensitive that payouts can disrupt cash flow and, therefore, need to plan carefully (either through reserving capital and/or restricting the distribution events to times when cash flow is adequate).</a:t>
            </a:r>
          </a:p>
          <a:p>
            <a:pPr marL="0" indent="0" algn="ctr">
              <a:lnSpc>
                <a:spcPct val="100000"/>
              </a:lnSpc>
              <a:spcBef>
                <a:spcPts val="400"/>
              </a:spcBef>
              <a:spcAft>
                <a:spcPts val="400"/>
              </a:spcAft>
              <a:buNone/>
            </a:pPr>
            <a:r>
              <a:rPr lang="en-US" sz="2200" b="1" u="sng" dirty="0"/>
              <a:t>LOW RISK/STEADY EDDIE REWARD</a:t>
            </a:r>
          </a:p>
          <a:p>
            <a:pPr>
              <a:lnSpc>
                <a:spcPct val="100000"/>
              </a:lnSpc>
              <a:spcBef>
                <a:spcPts val="400"/>
              </a:spcBef>
              <a:spcAft>
                <a:spcPts val="400"/>
              </a:spcAft>
            </a:pPr>
            <a:endParaRPr lang="en-US" sz="22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15</a:t>
            </a:fld>
            <a:r>
              <a:rPr lang="en-US" smtClean="0"/>
              <a:t> |</a:t>
            </a:r>
            <a:endParaRPr lang="en-US" dirty="0"/>
          </a:p>
        </p:txBody>
      </p:sp>
    </p:spTree>
    <p:extLst>
      <p:ext uri="{BB962C8B-B14F-4D97-AF65-F5344CB8AC3E}">
        <p14:creationId xmlns="" xmlns:p14="http://schemas.microsoft.com/office/powerpoint/2010/main" val="2967511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Phantom Stock</a:t>
            </a:r>
            <a:endParaRPr lang="en-US" dirty="0"/>
          </a:p>
        </p:txBody>
      </p:sp>
      <p:sp>
        <p:nvSpPr>
          <p:cNvPr id="3" name="Content Placeholder 2"/>
          <p:cNvSpPr>
            <a:spLocks noGrp="1"/>
          </p:cNvSpPr>
          <p:nvPr>
            <p:ph idx="1"/>
          </p:nvPr>
        </p:nvSpPr>
        <p:spPr>
          <a:xfrm>
            <a:off x="277091" y="1210235"/>
            <a:ext cx="11533909" cy="4975412"/>
          </a:xfrm>
        </p:spPr>
        <p:txBody>
          <a:bodyPr/>
          <a:lstStyle/>
          <a:p>
            <a:pPr>
              <a:lnSpc>
                <a:spcPct val="100000"/>
              </a:lnSpc>
              <a:spcBef>
                <a:spcPts val="400"/>
              </a:spcBef>
              <a:spcAft>
                <a:spcPts val="400"/>
              </a:spcAft>
            </a:pPr>
            <a:r>
              <a:rPr lang="en-US" sz="2200" dirty="0"/>
              <a:t>Phantom stock is a </a:t>
            </a:r>
            <a:r>
              <a:rPr lang="en-US" sz="2200" b="1" dirty="0"/>
              <a:t>notional</a:t>
            </a:r>
            <a:r>
              <a:rPr lang="en-US" sz="2200" dirty="0"/>
              <a:t> share of stock that is typically subject to vesting and distributed either at vesting or at a predetermined distribution date, such as fixed date, change in control, and/or termination of employment (subject to IRC § 409A requirements). Distribution dates can be at the control of the company. </a:t>
            </a:r>
          </a:p>
          <a:p>
            <a:pPr marL="457200" lvl="1">
              <a:lnSpc>
                <a:spcPct val="100000"/>
              </a:lnSpc>
              <a:spcBef>
                <a:spcPts val="400"/>
              </a:spcBef>
              <a:spcAft>
                <a:spcPts val="400"/>
              </a:spcAft>
              <a:buFont typeface="Courier New" panose="02070309020205020404" pitchFamily="49" charset="0"/>
              <a:buChar char="o"/>
            </a:pPr>
            <a:r>
              <a:rPr lang="en-US" sz="2200" dirty="0"/>
              <a:t>If distribution is later than vesting date, then such distribution election and timing must conform to IRC § 409A requirements. </a:t>
            </a:r>
          </a:p>
          <a:p>
            <a:pPr>
              <a:lnSpc>
                <a:spcPct val="100000"/>
              </a:lnSpc>
              <a:spcBef>
                <a:spcPts val="400"/>
              </a:spcBef>
              <a:spcAft>
                <a:spcPts val="400"/>
              </a:spcAft>
            </a:pPr>
            <a:r>
              <a:rPr lang="en-US" sz="2200" dirty="0"/>
              <a:t>Phantom stock is subject to ordinary income tax at distribution and FICA at vesting. The company receives compensation deduction at distribution. </a:t>
            </a:r>
          </a:p>
          <a:p>
            <a:pPr>
              <a:lnSpc>
                <a:spcPct val="100000"/>
              </a:lnSpc>
              <a:spcBef>
                <a:spcPts val="400"/>
              </a:spcBef>
              <a:spcAft>
                <a:spcPts val="400"/>
              </a:spcAft>
            </a:pPr>
            <a:r>
              <a:rPr lang="en-US" sz="2200" dirty="0"/>
              <a:t>Since there is no distribution of actual stock, there are no capital gains involved. An 83(b) election is not available for phantom stock. </a:t>
            </a:r>
          </a:p>
          <a:p>
            <a:pPr>
              <a:lnSpc>
                <a:spcPct val="100000"/>
              </a:lnSpc>
              <a:spcBef>
                <a:spcPts val="400"/>
              </a:spcBef>
              <a:spcAft>
                <a:spcPts val="400"/>
              </a:spcAft>
            </a:pPr>
            <a:r>
              <a:rPr lang="en-US" sz="2200" dirty="0"/>
              <a:t>It is an award that is taxable as ordinary income, so the participant will not enjoy any tax efficiencies based on capital gains treatment, but the company will receive the compensation deduction. </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16</a:t>
            </a:fld>
            <a:r>
              <a:rPr lang="en-US" smtClean="0"/>
              <a:t> |</a:t>
            </a:r>
            <a:endParaRPr lang="en-US" dirty="0"/>
          </a:p>
        </p:txBody>
      </p:sp>
    </p:spTree>
    <p:extLst>
      <p:ext uri="{BB962C8B-B14F-4D97-AF65-F5344CB8AC3E}">
        <p14:creationId xmlns="" xmlns:p14="http://schemas.microsoft.com/office/powerpoint/2010/main" val="3320434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 Appreciation Rights (SARs)</a:t>
            </a:r>
            <a:endParaRPr lang="en-US" dirty="0"/>
          </a:p>
        </p:txBody>
      </p:sp>
      <p:sp>
        <p:nvSpPr>
          <p:cNvPr id="3" name="Content Placeholder 2"/>
          <p:cNvSpPr>
            <a:spLocks noGrp="1"/>
          </p:cNvSpPr>
          <p:nvPr>
            <p:ph idx="1"/>
          </p:nvPr>
        </p:nvSpPr>
        <p:spPr>
          <a:xfrm>
            <a:off x="277091" y="1210235"/>
            <a:ext cx="7800109" cy="4975412"/>
          </a:xfrm>
        </p:spPr>
        <p:txBody>
          <a:bodyPr/>
          <a:lstStyle/>
          <a:p>
            <a:pPr>
              <a:lnSpc>
                <a:spcPct val="100000"/>
              </a:lnSpc>
            </a:pPr>
            <a:r>
              <a:rPr lang="en-US" sz="2200" dirty="0"/>
              <a:t>If a company wants to incentivize employees using the appreciation in company stock value but does not wish to issue actual shares of stock pursuant to stock options, then SARs can be utilized.</a:t>
            </a:r>
          </a:p>
          <a:p>
            <a:pPr>
              <a:lnSpc>
                <a:spcPct val="100000"/>
              </a:lnSpc>
            </a:pPr>
            <a:r>
              <a:rPr lang="en-US" sz="2200" dirty="0"/>
              <a:t>Popular among private companies. </a:t>
            </a:r>
          </a:p>
          <a:p>
            <a:pPr>
              <a:lnSpc>
                <a:spcPct val="100000"/>
              </a:lnSpc>
            </a:pPr>
            <a:r>
              <a:rPr lang="en-US" sz="2200" dirty="0"/>
              <a:t>Companies that grant SARs need to budget for cash expenses with respect to distribution triggers for such awards. </a:t>
            </a:r>
          </a:p>
          <a:p>
            <a:pPr>
              <a:lnSpc>
                <a:spcPct val="100000"/>
              </a:lnSpc>
            </a:pPr>
            <a:r>
              <a:rPr lang="en-US" sz="2200" dirty="0"/>
              <a:t>The nature of the cash payments requires the company to be sensitive that payouts can disrupt cash flow and, therefore, need to plan carefully (either through reserving capital and/or restricting the timing of exercise).</a:t>
            </a:r>
          </a:p>
          <a:p>
            <a:pPr marL="0" indent="0" algn="ctr">
              <a:lnSpc>
                <a:spcPct val="100000"/>
              </a:lnSpc>
              <a:buNone/>
            </a:pPr>
            <a:r>
              <a:rPr lang="en-US" sz="2200" b="1" u="sng" dirty="0"/>
              <a:t>MEDIUM RISK/HIGH REWARD</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17</a:t>
            </a:fld>
            <a:r>
              <a:rPr lang="en-US" smtClean="0"/>
              <a:t> |</a:t>
            </a:r>
            <a:endParaRPr lang="en-US"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282354" y="1714101"/>
            <a:ext cx="3466334" cy="2311092"/>
          </a:xfrm>
          <a:prstGeom prst="rect">
            <a:avLst/>
          </a:prstGeom>
        </p:spPr>
      </p:pic>
    </p:spTree>
    <p:extLst>
      <p:ext uri="{BB962C8B-B14F-4D97-AF65-F5344CB8AC3E}">
        <p14:creationId xmlns="" xmlns:p14="http://schemas.microsoft.com/office/powerpoint/2010/main" val="809702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 Appreciation Rights (SARs)</a:t>
            </a:r>
            <a:endParaRPr lang="en-US" dirty="0"/>
          </a:p>
        </p:txBody>
      </p:sp>
      <p:sp>
        <p:nvSpPr>
          <p:cNvPr id="3" name="Content Placeholder 2"/>
          <p:cNvSpPr>
            <a:spLocks noGrp="1"/>
          </p:cNvSpPr>
          <p:nvPr>
            <p:ph idx="1"/>
          </p:nvPr>
        </p:nvSpPr>
        <p:spPr>
          <a:xfrm>
            <a:off x="277091" y="1210235"/>
            <a:ext cx="11610109" cy="4975412"/>
          </a:xfrm>
        </p:spPr>
        <p:txBody>
          <a:bodyPr/>
          <a:lstStyle/>
          <a:p>
            <a:pPr>
              <a:lnSpc>
                <a:spcPct val="100000"/>
              </a:lnSpc>
            </a:pPr>
            <a:r>
              <a:rPr lang="en-US" sz="2200" dirty="0"/>
              <a:t>SARs are </a:t>
            </a:r>
            <a:r>
              <a:rPr lang="en-US" sz="2200" b="1" dirty="0"/>
              <a:t>notional</a:t>
            </a:r>
            <a:r>
              <a:rPr lang="en-US" sz="2200" dirty="0"/>
              <a:t> stock options that are payable in cash in an amount equal to the difference between the stock’s fair value at distribution and exercise price at grant (just like options, the exercise price must be at FMV). </a:t>
            </a:r>
          </a:p>
          <a:p>
            <a:pPr>
              <a:lnSpc>
                <a:spcPct val="100000"/>
              </a:lnSpc>
            </a:pPr>
            <a:r>
              <a:rPr lang="en-US" sz="2200" dirty="0"/>
              <a:t>Exercise price must be at FMV at the time of grant or SAR is subject to IRC § 409A.</a:t>
            </a:r>
          </a:p>
          <a:p>
            <a:pPr marL="457200" lvl="1">
              <a:lnSpc>
                <a:spcPct val="100000"/>
              </a:lnSpc>
              <a:buFont typeface="Courier New" panose="02070309020205020404" pitchFamily="49" charset="0"/>
              <a:buChar char="o"/>
            </a:pPr>
            <a:r>
              <a:rPr lang="en-US" sz="2200" dirty="0"/>
              <a:t>If SAR is subject to IRC § 409A, then the participant cannot control option exercise dates — must be predetermined at grant. </a:t>
            </a:r>
          </a:p>
          <a:p>
            <a:pPr>
              <a:lnSpc>
                <a:spcPct val="100000"/>
              </a:lnSpc>
            </a:pPr>
            <a:r>
              <a:rPr lang="en-US" sz="2200" dirty="0"/>
              <a:t>Distributions are made upon exercise at the election of the employee following the satisfaction of vesting requirements (although the company can place restrictions on the timing of exercise).</a:t>
            </a:r>
          </a:p>
          <a:p>
            <a:pPr>
              <a:lnSpc>
                <a:spcPct val="100000"/>
              </a:lnSpc>
            </a:pPr>
            <a:r>
              <a:rPr lang="en-US" sz="2200" dirty="0"/>
              <a:t>SARs are taxed at ordinary income and FICA on the spread between exercise price and FMV at the time of exercise with corresponding company deduction. </a:t>
            </a:r>
          </a:p>
          <a:p>
            <a:pPr>
              <a:lnSpc>
                <a:spcPct val="100000"/>
              </a:lnSpc>
            </a:pPr>
            <a:r>
              <a:rPr lang="en-US" sz="2200" dirty="0"/>
              <a:t>Since no company shares are transferred, there are no capital gains considerations.</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18</a:t>
            </a:fld>
            <a:r>
              <a:rPr lang="en-US" smtClean="0"/>
              <a:t> |</a:t>
            </a:r>
            <a:endParaRPr lang="en-US" dirty="0"/>
          </a:p>
        </p:txBody>
      </p:sp>
    </p:spTree>
    <p:extLst>
      <p:ext uri="{BB962C8B-B14F-4D97-AF65-F5344CB8AC3E}">
        <p14:creationId xmlns="" xmlns:p14="http://schemas.microsoft.com/office/powerpoint/2010/main" val="1730288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2400" dirty="0" smtClean="0"/>
              <a:t>Fundamentals of Executive </a:t>
            </a:r>
            <a:r>
              <a:rPr lang="en-US" sz="2400" dirty="0"/>
              <a:t>Compensation</a:t>
            </a:r>
          </a:p>
        </p:txBody>
      </p:sp>
      <p:sp>
        <p:nvSpPr>
          <p:cNvPr id="5" name="Text Placeholder 9"/>
          <p:cNvSpPr>
            <a:spLocks noGrp="1"/>
          </p:cNvSpPr>
          <p:nvPr>
            <p:ph type="body" sz="quarter" idx="10"/>
          </p:nvPr>
        </p:nvSpPr>
        <p:spPr>
          <a:xfrm>
            <a:off x="406400" y="1066800"/>
            <a:ext cx="11277600" cy="228600"/>
          </a:xfrm>
        </p:spPr>
        <p:txBody>
          <a:bodyPr/>
          <a:lstStyle>
            <a:lvl1pPr marL="0" indent="0">
              <a:buFontTx/>
              <a:buNone/>
              <a:defRPr sz="2800"/>
            </a:lvl1pPr>
          </a:lstStyle>
          <a:p>
            <a:r>
              <a:rPr lang="en-US" sz="1800" b="0" smtClean="0">
                <a:solidFill>
                  <a:schemeClr val="bg1">
                    <a:lumMod val="50000"/>
                  </a:schemeClr>
                </a:solidFill>
              </a:rPr>
              <a:t>September 21, </a:t>
            </a:r>
            <a:r>
              <a:rPr lang="en-US" sz="1800" b="0" dirty="0" smtClean="0">
                <a:solidFill>
                  <a:schemeClr val="bg1">
                    <a:lumMod val="50000"/>
                  </a:schemeClr>
                </a:solidFill>
              </a:rPr>
              <a:t>2018</a:t>
            </a:r>
            <a:endParaRPr lang="en-US" sz="1800" b="0" dirty="0">
              <a:solidFill>
                <a:schemeClr val="bg1">
                  <a:lumMod val="50000"/>
                </a:schemeClr>
              </a:solidFill>
            </a:endParaRPr>
          </a:p>
        </p:txBody>
      </p:sp>
    </p:spTree>
    <p:extLst>
      <p:ext uri="{BB962C8B-B14F-4D97-AF65-F5344CB8AC3E}">
        <p14:creationId xmlns="" xmlns:p14="http://schemas.microsoft.com/office/powerpoint/2010/main" val="2169021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Profits Interests</a:t>
            </a:r>
            <a:endParaRPr lang="en-US" dirty="0"/>
          </a:p>
        </p:txBody>
      </p:sp>
      <p:sp>
        <p:nvSpPr>
          <p:cNvPr id="3" name="Content Placeholder 2"/>
          <p:cNvSpPr>
            <a:spLocks noGrp="1"/>
          </p:cNvSpPr>
          <p:nvPr>
            <p:ph idx="1"/>
          </p:nvPr>
        </p:nvSpPr>
        <p:spPr>
          <a:xfrm>
            <a:off x="277091" y="1210235"/>
            <a:ext cx="7800109" cy="2675965"/>
          </a:xfrm>
        </p:spPr>
        <p:txBody>
          <a:bodyPr/>
          <a:lstStyle/>
          <a:p>
            <a:pPr>
              <a:lnSpc>
                <a:spcPct val="100000"/>
              </a:lnSpc>
              <a:spcBef>
                <a:spcPts val="400"/>
              </a:spcBef>
              <a:spcAft>
                <a:spcPts val="400"/>
              </a:spcAft>
            </a:pPr>
            <a:r>
              <a:rPr lang="en-US" sz="2100" dirty="0"/>
              <a:t>In order for partnerships and LLCs, which are taxed as partnerships, to retain and incentivize key employees, a profits interest is a popular form of incentive compensation. </a:t>
            </a:r>
          </a:p>
          <a:p>
            <a:pPr>
              <a:lnSpc>
                <a:spcPct val="100000"/>
              </a:lnSpc>
              <a:spcBef>
                <a:spcPts val="400"/>
              </a:spcBef>
              <a:spcAft>
                <a:spcPts val="400"/>
              </a:spcAft>
            </a:pPr>
            <a:r>
              <a:rPr lang="en-US" sz="2100" dirty="0"/>
              <a:t>There is tax efficiency to profits interests as all appreciation is taxed at capital gains (i.e., no ordinary income assessed). </a:t>
            </a:r>
            <a:endParaRPr lang="en-US" sz="2100" dirty="0" smtClean="0"/>
          </a:p>
          <a:p>
            <a:pPr>
              <a:lnSpc>
                <a:spcPct val="100000"/>
              </a:lnSpc>
              <a:spcBef>
                <a:spcPts val="400"/>
              </a:spcBef>
              <a:spcAft>
                <a:spcPts val="400"/>
              </a:spcAft>
            </a:pPr>
            <a:r>
              <a:rPr lang="en-US" sz="2100" dirty="0"/>
              <a:t>Profits interests are typically held until the partnership is sold, thus the real value in a profits interest is upon a sale event. </a:t>
            </a:r>
          </a:p>
          <a:p>
            <a:pPr>
              <a:lnSpc>
                <a:spcPct val="100000"/>
              </a:lnSpc>
              <a:spcBef>
                <a:spcPts val="400"/>
              </a:spcBef>
              <a:spcAft>
                <a:spcPts val="400"/>
              </a:spcAft>
            </a:pPr>
            <a:endParaRPr lang="en-US" sz="2100" dirty="0"/>
          </a:p>
          <a:p>
            <a:pPr>
              <a:spcBef>
                <a:spcPts val="400"/>
              </a:spcBef>
              <a:spcAft>
                <a:spcPts val="400"/>
              </a:spcAft>
            </a:pPr>
            <a:endParaRPr lang="en-US" sz="2100" dirty="0">
              <a:latin typeface="Arial" panose="020B0604020202020204" pitchFamily="34" charset="0"/>
              <a:cs typeface="Arial" panose="020B0604020202020204" pitchFamily="34" charset="0"/>
            </a:endParaRPr>
          </a:p>
          <a:p>
            <a:pPr>
              <a:lnSpc>
                <a:spcPct val="100000"/>
              </a:lnSpc>
              <a:spcBef>
                <a:spcPts val="400"/>
              </a:spcBef>
              <a:spcAft>
                <a:spcPts val="400"/>
              </a:spcAft>
            </a:pPr>
            <a:endParaRPr lang="en-US" sz="21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19</a:t>
            </a:fld>
            <a:r>
              <a:rPr lang="en-US" smtClean="0"/>
              <a:t> |</a:t>
            </a:r>
            <a:endParaRPr lang="en-US" dirty="0"/>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433871" y="1210235"/>
            <a:ext cx="3415229" cy="2276819"/>
          </a:xfrm>
          <a:prstGeom prst="rect">
            <a:avLst/>
          </a:prstGeom>
        </p:spPr>
      </p:pic>
      <p:sp>
        <p:nvSpPr>
          <p:cNvPr id="5" name="TextBox 4"/>
          <p:cNvSpPr txBox="1"/>
          <p:nvPr/>
        </p:nvSpPr>
        <p:spPr>
          <a:xfrm>
            <a:off x="263768" y="3757248"/>
            <a:ext cx="11544300" cy="3088025"/>
          </a:xfrm>
          <a:prstGeom prst="rect">
            <a:avLst/>
          </a:prstGeom>
          <a:noFill/>
        </p:spPr>
        <p:txBody>
          <a:bodyPr wrap="square" rtlCol="0">
            <a:spAutoFit/>
          </a:bodyPr>
          <a:lstStyle/>
          <a:p>
            <a:pPr marL="342900" indent="-342900">
              <a:lnSpc>
                <a:spcPct val="100000"/>
              </a:lnSpc>
              <a:spcBef>
                <a:spcPts val="400"/>
              </a:spcBef>
              <a:spcAft>
                <a:spcPts val="400"/>
              </a:spcAft>
              <a:buFont typeface="Arial" panose="020B0604020202020204" pitchFamily="34" charset="0"/>
              <a:buChar char="•"/>
            </a:pPr>
            <a:r>
              <a:rPr lang="en-US" sz="2100" dirty="0" smtClean="0">
                <a:solidFill>
                  <a:schemeClr val="bg1">
                    <a:lumMod val="50000"/>
                  </a:schemeClr>
                </a:solidFill>
              </a:rPr>
              <a:t>If </a:t>
            </a:r>
            <a:r>
              <a:rPr lang="en-US" sz="2100" dirty="0">
                <a:solidFill>
                  <a:schemeClr val="bg1">
                    <a:lumMod val="50000"/>
                  </a:schemeClr>
                </a:solidFill>
              </a:rPr>
              <a:t>the contemplation is to sell the partnership within a fixed period of time (such as a private equity portfolio company), then profits interests are certainly an appropriate equity award vehicle. </a:t>
            </a:r>
            <a:endParaRPr lang="en-US" sz="2100" dirty="0" smtClean="0">
              <a:solidFill>
                <a:schemeClr val="bg1">
                  <a:lumMod val="50000"/>
                </a:schemeClr>
              </a:solidFill>
            </a:endParaRPr>
          </a:p>
          <a:p>
            <a:pPr marL="342900" indent="-342900">
              <a:lnSpc>
                <a:spcPct val="100000"/>
              </a:lnSpc>
              <a:spcBef>
                <a:spcPts val="400"/>
              </a:spcBef>
              <a:spcAft>
                <a:spcPts val="400"/>
              </a:spcAft>
              <a:buFont typeface="Arial" panose="020B0604020202020204" pitchFamily="34" charset="0"/>
              <a:buChar char="•"/>
            </a:pPr>
            <a:r>
              <a:rPr lang="en-US" sz="2100" dirty="0" smtClean="0">
                <a:solidFill>
                  <a:schemeClr val="bg1">
                    <a:lumMod val="50000"/>
                  </a:schemeClr>
                </a:solidFill>
              </a:rPr>
              <a:t>Otherwise</a:t>
            </a:r>
            <a:r>
              <a:rPr lang="en-US" sz="2100" dirty="0">
                <a:solidFill>
                  <a:schemeClr val="bg1">
                    <a:lumMod val="50000"/>
                  </a:schemeClr>
                </a:solidFill>
              </a:rPr>
              <a:t>, if there is no such sale contemplation, employees can lose faith in an award for which there is no clear path to liquidity. </a:t>
            </a:r>
            <a:endParaRPr lang="en-US" sz="2100" dirty="0" smtClean="0">
              <a:solidFill>
                <a:schemeClr val="bg1">
                  <a:lumMod val="50000"/>
                </a:schemeClr>
              </a:solidFill>
            </a:endParaRPr>
          </a:p>
          <a:p>
            <a:pPr marL="342900" indent="-342900">
              <a:lnSpc>
                <a:spcPct val="100000"/>
              </a:lnSpc>
              <a:spcBef>
                <a:spcPts val="400"/>
              </a:spcBef>
              <a:spcAft>
                <a:spcPts val="400"/>
              </a:spcAft>
              <a:buFont typeface="Arial" panose="020B0604020202020204" pitchFamily="34" charset="0"/>
              <a:buChar char="•"/>
            </a:pPr>
            <a:r>
              <a:rPr lang="en-US" sz="2100" dirty="0" smtClean="0">
                <a:solidFill>
                  <a:schemeClr val="bg1">
                    <a:lumMod val="50000"/>
                  </a:schemeClr>
                </a:solidFill>
              </a:rPr>
              <a:t>Subject </a:t>
            </a:r>
            <a:r>
              <a:rPr lang="en-US" sz="2100" dirty="0">
                <a:solidFill>
                  <a:schemeClr val="bg1">
                    <a:lumMod val="50000"/>
                  </a:schemeClr>
                </a:solidFill>
              </a:rPr>
              <a:t>to certain regulatory and reporting requirements. </a:t>
            </a:r>
          </a:p>
          <a:p>
            <a:pPr algn="ctr">
              <a:spcBef>
                <a:spcPts val="400"/>
              </a:spcBef>
              <a:spcAft>
                <a:spcPts val="400"/>
              </a:spcAft>
            </a:pPr>
            <a:r>
              <a:rPr lang="en-US" sz="2100" b="1" u="sng" dirty="0">
                <a:latin typeface="Arial" panose="020B0604020202020204" pitchFamily="34" charset="0"/>
                <a:cs typeface="Arial" panose="020B0604020202020204" pitchFamily="34" charset="0"/>
              </a:rPr>
              <a:t>CHANGE IN CONTROL — LIQUIDITY AWARD</a:t>
            </a:r>
          </a:p>
          <a:p>
            <a:pPr>
              <a:spcBef>
                <a:spcPts val="400"/>
              </a:spcBef>
              <a:spcAft>
                <a:spcPts val="400"/>
              </a:spcAft>
            </a:pPr>
            <a:endParaRPr lang="en-US" sz="2100" dirty="0"/>
          </a:p>
        </p:txBody>
      </p:sp>
    </p:spTree>
    <p:extLst>
      <p:ext uri="{BB962C8B-B14F-4D97-AF65-F5344CB8AC3E}">
        <p14:creationId xmlns="" xmlns:p14="http://schemas.microsoft.com/office/powerpoint/2010/main" val="26585455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Profits Interests</a:t>
            </a:r>
            <a:endParaRPr lang="en-US" dirty="0"/>
          </a:p>
        </p:txBody>
      </p:sp>
      <p:sp>
        <p:nvSpPr>
          <p:cNvPr id="3" name="Content Placeholder 2"/>
          <p:cNvSpPr>
            <a:spLocks noGrp="1"/>
          </p:cNvSpPr>
          <p:nvPr>
            <p:ph idx="1"/>
          </p:nvPr>
        </p:nvSpPr>
        <p:spPr>
          <a:xfrm>
            <a:off x="277091" y="1210235"/>
            <a:ext cx="11610109" cy="2675965"/>
          </a:xfrm>
        </p:spPr>
        <p:txBody>
          <a:bodyPr/>
          <a:lstStyle/>
          <a:p>
            <a:pPr>
              <a:lnSpc>
                <a:spcPct val="100000"/>
              </a:lnSpc>
              <a:spcBef>
                <a:spcPts val="400"/>
              </a:spcBef>
              <a:spcAft>
                <a:spcPts val="400"/>
              </a:spcAft>
            </a:pPr>
            <a:r>
              <a:rPr lang="en-US" sz="1900" dirty="0"/>
              <a:t>A profits interest is a partnership or LLC interest in which the participant has a share in the future profits and appreciation in the value of the LLC following the date of grant, much akin to an option (assuming a FMV exercise price). </a:t>
            </a:r>
          </a:p>
          <a:p>
            <a:pPr>
              <a:lnSpc>
                <a:spcPct val="100000"/>
              </a:lnSpc>
              <a:spcBef>
                <a:spcPts val="400"/>
              </a:spcBef>
              <a:spcAft>
                <a:spcPts val="400"/>
              </a:spcAft>
            </a:pPr>
            <a:r>
              <a:rPr lang="en-US" sz="1900" dirty="0"/>
              <a:t>The assumption is that the value of the profits interest is $0 upon complete liquidation of the LLC at the grant date.</a:t>
            </a:r>
          </a:p>
          <a:p>
            <a:pPr>
              <a:lnSpc>
                <a:spcPct val="100000"/>
              </a:lnSpc>
              <a:spcBef>
                <a:spcPts val="400"/>
              </a:spcBef>
              <a:spcAft>
                <a:spcPts val="400"/>
              </a:spcAft>
            </a:pPr>
            <a:r>
              <a:rPr lang="en-US" sz="1900" dirty="0"/>
              <a:t>Consequently, the common practice is to make an 83(b) election at the date of grant, and, since the value of the award is $0, no income tax is recognized. </a:t>
            </a:r>
          </a:p>
          <a:p>
            <a:pPr marL="457200" lvl="1">
              <a:lnSpc>
                <a:spcPct val="100000"/>
              </a:lnSpc>
              <a:spcBef>
                <a:spcPts val="400"/>
              </a:spcBef>
              <a:spcAft>
                <a:spcPts val="400"/>
              </a:spcAft>
              <a:buFont typeface="Courier New" panose="02070309020205020404" pitchFamily="49" charset="0"/>
              <a:buChar char="o"/>
            </a:pPr>
            <a:r>
              <a:rPr lang="en-US" sz="1900" dirty="0"/>
              <a:t>There is a safe harbor where no income tax is recognized. </a:t>
            </a:r>
          </a:p>
          <a:p>
            <a:pPr>
              <a:lnSpc>
                <a:spcPct val="100000"/>
              </a:lnSpc>
              <a:spcBef>
                <a:spcPts val="400"/>
              </a:spcBef>
              <a:spcAft>
                <a:spcPts val="400"/>
              </a:spcAft>
            </a:pPr>
            <a:r>
              <a:rPr lang="en-US" sz="1900" dirty="0"/>
              <a:t>The redemption or sale of profits interests generally results in capital gains treatment. </a:t>
            </a:r>
          </a:p>
          <a:p>
            <a:pPr>
              <a:lnSpc>
                <a:spcPct val="100000"/>
              </a:lnSpc>
              <a:spcBef>
                <a:spcPts val="400"/>
              </a:spcBef>
              <a:spcAft>
                <a:spcPts val="400"/>
              </a:spcAft>
            </a:pPr>
            <a:r>
              <a:rPr lang="en-US" sz="1900" dirty="0"/>
              <a:t>Participants are entitled (but not required) to share in any annual or other periodic distributions from the company (which may be tiered based on participant date of hire/rank).</a:t>
            </a:r>
          </a:p>
          <a:p>
            <a:pPr>
              <a:lnSpc>
                <a:spcPct val="100000"/>
              </a:lnSpc>
              <a:spcBef>
                <a:spcPts val="400"/>
              </a:spcBef>
              <a:spcAft>
                <a:spcPts val="400"/>
              </a:spcAft>
            </a:pPr>
            <a:r>
              <a:rPr lang="en-US" sz="1900" dirty="0"/>
              <a:t>Participants are treated as equity owners in the LLC under the LLC agreement. The participant should receive a K-1 and pay taxes on income that is passed through from the LLC. </a:t>
            </a:r>
          </a:p>
          <a:p>
            <a:pPr marL="457200" lvl="1">
              <a:lnSpc>
                <a:spcPct val="100000"/>
              </a:lnSpc>
              <a:spcBef>
                <a:spcPts val="400"/>
              </a:spcBef>
              <a:spcAft>
                <a:spcPts val="400"/>
              </a:spcAft>
              <a:buFont typeface="Courier New" panose="02070309020205020404" pitchFamily="49" charset="0"/>
              <a:buChar char="o"/>
            </a:pPr>
            <a:r>
              <a:rPr lang="en-US" sz="1900" dirty="0"/>
              <a:t>The LLC typically reserves cash distributions to the participants to pay such taxes. </a:t>
            </a:r>
          </a:p>
          <a:p>
            <a:pPr>
              <a:lnSpc>
                <a:spcPct val="100000"/>
              </a:lnSpc>
              <a:spcBef>
                <a:spcPts val="400"/>
              </a:spcBef>
              <a:spcAft>
                <a:spcPts val="400"/>
              </a:spcAft>
            </a:pPr>
            <a:endParaRPr lang="en-US" sz="19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20</a:t>
            </a:fld>
            <a:r>
              <a:rPr lang="en-US" smtClean="0"/>
              <a:t> |</a:t>
            </a:r>
            <a:endParaRPr lang="en-US" dirty="0"/>
          </a:p>
        </p:txBody>
      </p:sp>
    </p:spTree>
    <p:extLst>
      <p:ext uri="{BB962C8B-B14F-4D97-AF65-F5344CB8AC3E}">
        <p14:creationId xmlns="" xmlns:p14="http://schemas.microsoft.com/office/powerpoint/2010/main" val="25418947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Deferred Compensation Plans (IRC § 409A)</a:t>
            </a:r>
          </a:p>
        </p:txBody>
      </p:sp>
      <p:sp>
        <p:nvSpPr>
          <p:cNvPr id="3" name="Content Placeholder 2"/>
          <p:cNvSpPr>
            <a:spLocks noGrp="1"/>
          </p:cNvSpPr>
          <p:nvPr>
            <p:ph idx="1"/>
          </p:nvPr>
        </p:nvSpPr>
        <p:spPr>
          <a:xfrm>
            <a:off x="277091" y="1210235"/>
            <a:ext cx="11610109" cy="2675965"/>
          </a:xfrm>
        </p:spPr>
        <p:txBody>
          <a:bodyPr/>
          <a:lstStyle/>
          <a:p>
            <a:pPr>
              <a:lnSpc>
                <a:spcPct val="100000"/>
              </a:lnSpc>
              <a:spcBef>
                <a:spcPts val="400"/>
              </a:spcBef>
              <a:spcAft>
                <a:spcPts val="400"/>
              </a:spcAft>
            </a:pPr>
            <a:r>
              <a:rPr lang="en-US" sz="2100" dirty="0"/>
              <a:t>Deferred compensation plans allow employees to defer salary, bonus, or other compensation in one year but receive it (along with any income tax recognition) in a later year. </a:t>
            </a:r>
          </a:p>
          <a:p>
            <a:pPr marL="457200" lvl="1">
              <a:lnSpc>
                <a:spcPct val="100000"/>
              </a:lnSpc>
              <a:spcBef>
                <a:spcPts val="400"/>
              </a:spcBef>
              <a:spcAft>
                <a:spcPts val="400"/>
              </a:spcAft>
              <a:buFont typeface="Courier New" panose="02070309020205020404" pitchFamily="49" charset="0"/>
              <a:buChar char="o"/>
            </a:pPr>
            <a:r>
              <a:rPr lang="en-US" sz="2100" dirty="0"/>
              <a:t>By doing this, employees can reduce income tax payable on current income and pay income tax in a future year when they presumably will be in a lower tax bracket.</a:t>
            </a:r>
          </a:p>
          <a:p>
            <a:pPr marL="457200" lvl="1">
              <a:lnSpc>
                <a:spcPct val="100000"/>
              </a:lnSpc>
              <a:spcBef>
                <a:spcPts val="400"/>
              </a:spcBef>
              <a:spcAft>
                <a:spcPts val="400"/>
              </a:spcAft>
              <a:buFont typeface="Courier New" panose="02070309020205020404" pitchFamily="49" charset="0"/>
              <a:buChar char="o"/>
            </a:pPr>
            <a:r>
              <a:rPr lang="en-US" sz="2100" dirty="0"/>
              <a:t>In addition, earnings on the deferred compensation can grow tax free (i.e., no capital gains), and income tax is not assessed until distribution. </a:t>
            </a:r>
          </a:p>
          <a:p>
            <a:pPr>
              <a:lnSpc>
                <a:spcPct val="100000"/>
              </a:lnSpc>
              <a:spcBef>
                <a:spcPts val="400"/>
              </a:spcBef>
              <a:spcAft>
                <a:spcPts val="400"/>
              </a:spcAft>
            </a:pPr>
            <a:r>
              <a:rPr lang="en-US" sz="2100" dirty="0"/>
              <a:t>Employees often like to use deferred compensation plans to supplement retirement income (since qualified retirement plans such as 401(k)s have strict contribution limits) or one-time large capital expenses (such as tuition or home purchase). </a:t>
            </a:r>
          </a:p>
          <a:p>
            <a:pPr>
              <a:lnSpc>
                <a:spcPct val="100000"/>
              </a:lnSpc>
              <a:spcBef>
                <a:spcPts val="400"/>
              </a:spcBef>
              <a:spcAft>
                <a:spcPts val="400"/>
              </a:spcAft>
            </a:pPr>
            <a:r>
              <a:rPr lang="en-US" sz="2100" dirty="0"/>
              <a:t>The deferred amounts can be invested in notional investments, such as mutual funds, fixed income, or even company stock and funded through a separate rabbi trust, although such trust does not provide any protection from bankruptcy. </a:t>
            </a:r>
          </a:p>
          <a:p>
            <a:pPr marL="0" indent="0" algn="ctr">
              <a:lnSpc>
                <a:spcPct val="100000"/>
              </a:lnSpc>
              <a:spcBef>
                <a:spcPts val="400"/>
              </a:spcBef>
              <a:spcAft>
                <a:spcPts val="400"/>
              </a:spcAft>
              <a:buNone/>
            </a:pPr>
            <a:r>
              <a:rPr lang="en-US" sz="2100" b="1" u="sng" dirty="0"/>
              <a:t>LOW RISK, OTHER THAN BANKRUPTCY </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21</a:t>
            </a:fld>
            <a:r>
              <a:rPr lang="en-US" smtClean="0"/>
              <a:t> |</a:t>
            </a:r>
            <a:endParaRPr lang="en-US" dirty="0"/>
          </a:p>
        </p:txBody>
      </p:sp>
    </p:spTree>
    <p:extLst>
      <p:ext uri="{BB962C8B-B14F-4D97-AF65-F5344CB8AC3E}">
        <p14:creationId xmlns="" xmlns:p14="http://schemas.microsoft.com/office/powerpoint/2010/main" val="10786202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Deferred Compensation Plans (IRC § 409A)</a:t>
            </a:r>
          </a:p>
        </p:txBody>
      </p:sp>
      <p:sp>
        <p:nvSpPr>
          <p:cNvPr id="3" name="Content Placeholder 2"/>
          <p:cNvSpPr>
            <a:spLocks noGrp="1"/>
          </p:cNvSpPr>
          <p:nvPr>
            <p:ph idx="1"/>
          </p:nvPr>
        </p:nvSpPr>
        <p:spPr>
          <a:xfrm>
            <a:off x="277091" y="1210235"/>
            <a:ext cx="11610109" cy="2675965"/>
          </a:xfrm>
        </p:spPr>
        <p:txBody>
          <a:bodyPr/>
          <a:lstStyle/>
          <a:p>
            <a:pPr marL="0" indent="0">
              <a:lnSpc>
                <a:spcPct val="100000"/>
              </a:lnSpc>
              <a:spcBef>
                <a:spcPts val="400"/>
              </a:spcBef>
              <a:spcAft>
                <a:spcPts val="400"/>
              </a:spcAft>
              <a:buNone/>
            </a:pPr>
            <a:r>
              <a:rPr lang="en-US" sz="2000" b="1" dirty="0"/>
              <a:t>Regulatory/Tax Considerations</a:t>
            </a:r>
            <a:endParaRPr lang="en-US" sz="2000" dirty="0"/>
          </a:p>
          <a:p>
            <a:pPr>
              <a:lnSpc>
                <a:spcPct val="100000"/>
              </a:lnSpc>
              <a:spcBef>
                <a:spcPts val="400"/>
              </a:spcBef>
              <a:spcAft>
                <a:spcPts val="400"/>
              </a:spcAft>
            </a:pPr>
            <a:r>
              <a:rPr lang="en-US" sz="2000" dirty="0"/>
              <a:t>Deferred compensation plans are typically subject to two statutory requirements. In order to circumvent strict ERISA requirements, these plans are typically designed as “top hat” plans (e.g., covering the top 15% of all company employees). In addition, these plans must adhere to IRC § 409A. </a:t>
            </a:r>
          </a:p>
          <a:p>
            <a:pPr marL="457200" lvl="1">
              <a:lnSpc>
                <a:spcPct val="100000"/>
              </a:lnSpc>
              <a:spcBef>
                <a:spcPts val="400"/>
              </a:spcBef>
              <a:spcAft>
                <a:spcPts val="400"/>
              </a:spcAft>
              <a:buFont typeface="Courier New" panose="02070309020205020404" pitchFamily="49" charset="0"/>
              <a:buChar char="o"/>
            </a:pPr>
            <a:r>
              <a:rPr lang="en-US" dirty="0"/>
              <a:t>IRC § 409A codified constructive receipt and created specific rules around (</a:t>
            </a:r>
            <a:r>
              <a:rPr lang="en-US" dirty="0" err="1"/>
              <a:t>i</a:t>
            </a:r>
            <a:r>
              <a:rPr lang="en-US" dirty="0"/>
              <a:t>) timing of election to defer compensation and (ii) around payout of deferred compensation.</a:t>
            </a:r>
          </a:p>
          <a:p>
            <a:pPr marL="457200" lvl="1">
              <a:lnSpc>
                <a:spcPct val="100000"/>
              </a:lnSpc>
              <a:spcBef>
                <a:spcPts val="400"/>
              </a:spcBef>
              <a:spcAft>
                <a:spcPts val="400"/>
              </a:spcAft>
              <a:buFont typeface="Courier New" panose="02070309020205020404" pitchFamily="49" charset="0"/>
              <a:buChar char="o"/>
            </a:pPr>
            <a:r>
              <a:rPr lang="en-US" dirty="0"/>
              <a:t>Typically must elect to defer in the year prior to the year in which the compensation is earned. </a:t>
            </a:r>
          </a:p>
          <a:p>
            <a:pPr marL="457200" lvl="1">
              <a:lnSpc>
                <a:spcPct val="100000"/>
              </a:lnSpc>
              <a:spcBef>
                <a:spcPts val="400"/>
              </a:spcBef>
              <a:spcAft>
                <a:spcPts val="400"/>
              </a:spcAft>
              <a:buFont typeface="Courier New" panose="02070309020205020404" pitchFamily="49" charset="0"/>
              <a:buChar char="o"/>
            </a:pPr>
            <a:r>
              <a:rPr lang="en-US" dirty="0"/>
              <a:t>Distribution events limited to those enumerated under IRC § 409A (separation from service, death, disability, fixed date, change in control, and hardship). </a:t>
            </a:r>
          </a:p>
          <a:p>
            <a:pPr>
              <a:lnSpc>
                <a:spcPct val="100000"/>
              </a:lnSpc>
              <a:spcBef>
                <a:spcPts val="400"/>
              </a:spcBef>
              <a:spcAft>
                <a:spcPts val="400"/>
              </a:spcAft>
            </a:pPr>
            <a:r>
              <a:rPr lang="en-US" sz="2000" dirty="0"/>
              <a:t>Participants are assessed FICA at deferral and recognize ordinary income at distribution. </a:t>
            </a:r>
          </a:p>
          <a:p>
            <a:pPr>
              <a:lnSpc>
                <a:spcPct val="100000"/>
              </a:lnSpc>
              <a:spcBef>
                <a:spcPts val="400"/>
              </a:spcBef>
              <a:spcAft>
                <a:spcPts val="400"/>
              </a:spcAft>
            </a:pPr>
            <a:r>
              <a:rPr lang="en-US" sz="2000" dirty="0"/>
              <a:t>If the company is located in a high tax jurisdiction, the plan typically offers a 10-year installment option in order to take advantage of the source tax rules (i.e., if distributions are 10+ years, then subject to state tax where the participant resides at receipt, not the state tax at work). </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22</a:t>
            </a:fld>
            <a:r>
              <a:rPr lang="en-US" smtClean="0"/>
              <a:t> |</a:t>
            </a:r>
            <a:endParaRPr lang="en-US" dirty="0"/>
          </a:p>
        </p:txBody>
      </p:sp>
    </p:spTree>
    <p:extLst>
      <p:ext uri="{BB962C8B-B14F-4D97-AF65-F5344CB8AC3E}">
        <p14:creationId xmlns="" xmlns:p14="http://schemas.microsoft.com/office/powerpoint/2010/main" val="712345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Change in Control and Severance (§ 280G)</a:t>
            </a:r>
          </a:p>
        </p:txBody>
      </p:sp>
      <p:sp>
        <p:nvSpPr>
          <p:cNvPr id="3" name="Content Placeholder 2"/>
          <p:cNvSpPr>
            <a:spLocks noGrp="1"/>
          </p:cNvSpPr>
          <p:nvPr>
            <p:ph idx="1"/>
          </p:nvPr>
        </p:nvSpPr>
        <p:spPr>
          <a:xfrm>
            <a:off x="277091" y="1210235"/>
            <a:ext cx="11610109" cy="2675965"/>
          </a:xfrm>
        </p:spPr>
        <p:txBody>
          <a:bodyPr/>
          <a:lstStyle/>
          <a:p>
            <a:pPr>
              <a:lnSpc>
                <a:spcPct val="100000"/>
              </a:lnSpc>
            </a:pPr>
            <a:r>
              <a:rPr lang="en-US" sz="2200" dirty="0"/>
              <a:t>Some companies offer benefits to employees upon a change in control (single trigger) or employment termination following a change in control (double trigger). Benefits may include cash severance, additional benefits, continuing benefits coverage (e.g., health insurance), outplacement services and/or vesting acceleration of stock awards. </a:t>
            </a:r>
          </a:p>
          <a:p>
            <a:pPr>
              <a:lnSpc>
                <a:spcPct val="100000"/>
              </a:lnSpc>
            </a:pPr>
            <a:r>
              <a:rPr lang="en-US" sz="2200" dirty="0"/>
              <a:t>The critical IRC provision governing CIC and severance is § 280G (and 4999). </a:t>
            </a:r>
          </a:p>
          <a:p>
            <a:pPr>
              <a:lnSpc>
                <a:spcPct val="100000"/>
              </a:lnSpc>
            </a:pPr>
            <a:r>
              <a:rPr lang="en-US" sz="2200" dirty="0"/>
              <a:t>If the value of payments/benefits that are </a:t>
            </a:r>
            <a:r>
              <a:rPr lang="en-US" sz="2200" b="1" dirty="0"/>
              <a:t>contingent</a:t>
            </a:r>
            <a:r>
              <a:rPr lang="en-US" sz="2200" dirty="0"/>
              <a:t> upon a change in control exceeds 3x the average W-2 compensation for the preceding five years (“base amount”), then the ramifications are that such value in excess of 1x the base amount is (</a:t>
            </a:r>
            <a:r>
              <a:rPr lang="en-US" sz="2200" dirty="0" err="1"/>
              <a:t>i</a:t>
            </a:r>
            <a:r>
              <a:rPr lang="en-US" sz="2200" dirty="0"/>
              <a:t>) subject to 20% excise tax on the employee and (ii) loss of compensation deduction on the employer. </a:t>
            </a:r>
          </a:p>
          <a:p>
            <a:pPr>
              <a:lnSpc>
                <a:spcPct val="100000"/>
              </a:lnSpc>
            </a:pPr>
            <a:r>
              <a:rPr lang="en-US" sz="2200" dirty="0"/>
              <a:t>Definition of what’s contingent is tricky — defer to experts. </a:t>
            </a:r>
          </a:p>
          <a:p>
            <a:pPr>
              <a:lnSpc>
                <a:spcPct val="100000"/>
              </a:lnSpc>
            </a:pPr>
            <a:r>
              <a:rPr lang="en-US" sz="2200" dirty="0"/>
              <a:t>Shareholders of a private company may approve payments/benefits so they are not considered parachute payments (such approval must come prior to closing of the transaction). Public companies may not utilize this exception. </a:t>
            </a:r>
          </a:p>
          <a:p>
            <a:pPr>
              <a:lnSpc>
                <a:spcPct val="100000"/>
              </a:lnSpc>
            </a:pPr>
            <a:endParaRPr lang="en-US" sz="22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23</a:t>
            </a:fld>
            <a:r>
              <a:rPr lang="en-US" smtClean="0"/>
              <a:t> |</a:t>
            </a:r>
            <a:endParaRPr lang="en-US" dirty="0"/>
          </a:p>
        </p:txBody>
      </p:sp>
    </p:spTree>
    <p:extLst>
      <p:ext uri="{BB962C8B-B14F-4D97-AF65-F5344CB8AC3E}">
        <p14:creationId xmlns="" xmlns:p14="http://schemas.microsoft.com/office/powerpoint/2010/main" val="38581852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sz="4400" dirty="0" smtClean="0"/>
          </a:p>
          <a:p>
            <a:endParaRPr lang="en-US" sz="4400" dirty="0" smtClean="0"/>
          </a:p>
          <a:p>
            <a:r>
              <a:rPr lang="en-US" sz="4400" dirty="0" smtClean="0"/>
              <a:t>CPE Code Word – “rose”</a:t>
            </a:r>
            <a:endParaRPr lang="en-US" sz="44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24</a:t>
            </a:fld>
            <a:r>
              <a:rPr lang="en-US"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Be Covered</a:t>
            </a:r>
            <a:endParaRPr lang="en-US" dirty="0"/>
          </a:p>
        </p:txBody>
      </p:sp>
      <p:sp>
        <p:nvSpPr>
          <p:cNvPr id="3" name="Content Placeholder 2"/>
          <p:cNvSpPr>
            <a:spLocks noGrp="1"/>
          </p:cNvSpPr>
          <p:nvPr>
            <p:ph idx="1"/>
          </p:nvPr>
        </p:nvSpPr>
        <p:spPr/>
        <p:txBody>
          <a:bodyPr/>
          <a:lstStyle/>
          <a:p>
            <a:pPr>
              <a:lnSpc>
                <a:spcPct val="100000"/>
              </a:lnSpc>
            </a:pPr>
            <a:r>
              <a:rPr lang="en-US" sz="2400" dirty="0"/>
              <a:t>Non-Qualified Stock Options (NSO)</a:t>
            </a:r>
          </a:p>
          <a:p>
            <a:pPr>
              <a:lnSpc>
                <a:spcPct val="100000"/>
              </a:lnSpc>
            </a:pPr>
            <a:r>
              <a:rPr lang="en-US" sz="2400" dirty="0"/>
              <a:t>Incentive Stock Options (ISO)</a:t>
            </a:r>
          </a:p>
          <a:p>
            <a:pPr>
              <a:lnSpc>
                <a:spcPct val="100000"/>
              </a:lnSpc>
            </a:pPr>
            <a:r>
              <a:rPr lang="en-US" sz="2400" dirty="0"/>
              <a:t>Restricted Stock</a:t>
            </a:r>
          </a:p>
          <a:p>
            <a:pPr>
              <a:lnSpc>
                <a:spcPct val="100000"/>
              </a:lnSpc>
            </a:pPr>
            <a:r>
              <a:rPr lang="en-US" sz="2400" dirty="0"/>
              <a:t>Restricted Stock Units (RSU)</a:t>
            </a:r>
          </a:p>
          <a:p>
            <a:pPr>
              <a:lnSpc>
                <a:spcPct val="100000"/>
              </a:lnSpc>
            </a:pPr>
            <a:r>
              <a:rPr lang="en-US" sz="2400" dirty="0"/>
              <a:t>Phantom Stock</a:t>
            </a:r>
          </a:p>
          <a:p>
            <a:pPr>
              <a:lnSpc>
                <a:spcPct val="100000"/>
              </a:lnSpc>
            </a:pPr>
            <a:r>
              <a:rPr lang="en-US" sz="2400" dirty="0"/>
              <a:t>Stock Appreciation Rights (SAR)</a:t>
            </a:r>
          </a:p>
          <a:p>
            <a:pPr>
              <a:lnSpc>
                <a:spcPct val="100000"/>
              </a:lnSpc>
            </a:pPr>
            <a:r>
              <a:rPr lang="en-US" sz="2400" dirty="0"/>
              <a:t>Profits Interests</a:t>
            </a:r>
          </a:p>
          <a:p>
            <a:pPr>
              <a:lnSpc>
                <a:spcPct val="100000"/>
              </a:lnSpc>
            </a:pPr>
            <a:r>
              <a:rPr lang="en-US" sz="2400" dirty="0"/>
              <a:t>Deferred Compensation Plans (including IRC § 409A)</a:t>
            </a:r>
          </a:p>
          <a:p>
            <a:pPr>
              <a:lnSpc>
                <a:spcPct val="100000"/>
              </a:lnSpc>
            </a:pPr>
            <a:r>
              <a:rPr lang="en-US" sz="2400" dirty="0"/>
              <a:t>Change in Control and Severance (including § 280G)</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2</a:t>
            </a:fld>
            <a:r>
              <a:rPr lang="en-US" smtClean="0"/>
              <a:t> |</a:t>
            </a:r>
            <a:endParaRPr lang="en-US" dirty="0"/>
          </a:p>
        </p:txBody>
      </p:sp>
      <p:sp>
        <p:nvSpPr>
          <p:cNvPr id="5" name="TextBox 4"/>
          <p:cNvSpPr txBox="1"/>
          <p:nvPr/>
        </p:nvSpPr>
        <p:spPr>
          <a:xfrm>
            <a:off x="7239000" y="1021621"/>
            <a:ext cx="3581400" cy="3647152"/>
          </a:xfrm>
          <a:prstGeom prst="rect">
            <a:avLst/>
          </a:prstGeom>
          <a:noFill/>
          <a:ln w="38100">
            <a:solidFill>
              <a:schemeClr val="accent2"/>
            </a:solidFill>
          </a:ln>
        </p:spPr>
        <p:txBody>
          <a:bodyPr wrap="square" rtlCol="0">
            <a:spAutoFit/>
          </a:bodyPr>
          <a:lstStyle/>
          <a:p>
            <a:pPr>
              <a:lnSpc>
                <a:spcPct val="100000"/>
              </a:lnSpc>
              <a:spcBef>
                <a:spcPts val="600"/>
              </a:spcBef>
            </a:pPr>
            <a:r>
              <a:rPr lang="en-US" sz="2400" dirty="0">
                <a:latin typeface="Arial" panose="020B0604020202020204" pitchFamily="34" charset="0"/>
                <a:cs typeface="Arial" panose="020B0604020202020204" pitchFamily="34" charset="0"/>
              </a:rPr>
              <a:t>Themes:</a:t>
            </a:r>
          </a:p>
          <a:p>
            <a:pPr marL="342900" indent="-342900">
              <a:spcBef>
                <a:spcPts val="600"/>
              </a:spcBef>
              <a:buFont typeface="Arial" panose="020B0604020202020204" pitchFamily="34" charset="0"/>
              <a:buChar char="•"/>
            </a:pPr>
            <a:r>
              <a:rPr lang="en-US" sz="2400" u="sng" dirty="0">
                <a:latin typeface="Arial" panose="020B0604020202020204" pitchFamily="34" charset="0"/>
                <a:cs typeface="Arial" panose="020B0604020202020204" pitchFamily="34" charset="0"/>
              </a:rPr>
              <a:t>Behavior</a:t>
            </a:r>
            <a:r>
              <a:rPr lang="en-US" sz="2400" dirty="0">
                <a:latin typeface="Arial" panose="020B0604020202020204" pitchFamily="34" charset="0"/>
                <a:cs typeface="Arial" panose="020B0604020202020204" pitchFamily="34" charset="0"/>
              </a:rPr>
              <a:t>: Risk-on vs. risk-off, short-term vs. long-term</a:t>
            </a:r>
          </a:p>
          <a:p>
            <a:pPr marL="342900" indent="-342900">
              <a:spcBef>
                <a:spcPts val="600"/>
              </a:spcBef>
              <a:buFont typeface="Arial" panose="020B0604020202020204" pitchFamily="34" charset="0"/>
              <a:buChar char="•"/>
            </a:pPr>
            <a:r>
              <a:rPr lang="en-US" sz="2400" u="sng" dirty="0">
                <a:latin typeface="Arial" panose="020B0604020202020204" pitchFamily="34" charset="0"/>
                <a:cs typeface="Arial" panose="020B0604020202020204" pitchFamily="34" charset="0"/>
              </a:rPr>
              <a:t>Currency</a:t>
            </a:r>
            <a:r>
              <a:rPr lang="en-US" sz="2400" dirty="0">
                <a:latin typeface="Arial" panose="020B0604020202020204" pitchFamily="34" charset="0"/>
                <a:cs typeface="Arial" panose="020B0604020202020204" pitchFamily="34" charset="0"/>
              </a:rPr>
              <a:t>: Stock or cash</a:t>
            </a:r>
          </a:p>
          <a:p>
            <a:pPr marL="342900" indent="-342900">
              <a:spcBef>
                <a:spcPts val="600"/>
              </a:spcBef>
              <a:buFont typeface="Arial" panose="020B0604020202020204" pitchFamily="34" charset="0"/>
              <a:buChar char="•"/>
            </a:pPr>
            <a:r>
              <a:rPr lang="en-US" sz="2400" u="sng" dirty="0">
                <a:latin typeface="Arial" panose="020B0604020202020204" pitchFamily="34" charset="0"/>
                <a:cs typeface="Arial" panose="020B0604020202020204" pitchFamily="34" charset="0"/>
              </a:rPr>
              <a:t>Tax treatment</a:t>
            </a:r>
            <a:r>
              <a:rPr lang="en-US" sz="2400" dirty="0">
                <a:latin typeface="Arial" panose="020B0604020202020204" pitchFamily="34" charset="0"/>
                <a:cs typeface="Arial" panose="020B0604020202020204" pitchFamily="34" charset="0"/>
              </a:rPr>
              <a:t>: Ordinary income vs. capital </a:t>
            </a:r>
            <a:r>
              <a:rPr lang="en-US" sz="2400" dirty="0" smtClean="0">
                <a:latin typeface="Arial" panose="020B0604020202020204" pitchFamily="34" charset="0"/>
                <a:cs typeface="Arial" panose="020B0604020202020204" pitchFamily="34" charset="0"/>
              </a:rPr>
              <a:t>gains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558835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 Options</a:t>
            </a:r>
            <a:endParaRPr lang="en-US" dirty="0"/>
          </a:p>
        </p:txBody>
      </p:sp>
      <p:sp>
        <p:nvSpPr>
          <p:cNvPr id="3" name="Content Placeholder 2"/>
          <p:cNvSpPr>
            <a:spLocks noGrp="1"/>
          </p:cNvSpPr>
          <p:nvPr>
            <p:ph idx="1"/>
          </p:nvPr>
        </p:nvSpPr>
        <p:spPr>
          <a:xfrm>
            <a:off x="277091" y="1210235"/>
            <a:ext cx="7876309" cy="4975412"/>
          </a:xfrm>
        </p:spPr>
        <p:txBody>
          <a:bodyPr/>
          <a:lstStyle/>
          <a:p>
            <a:pPr>
              <a:lnSpc>
                <a:spcPct val="100000"/>
              </a:lnSpc>
              <a:spcBef>
                <a:spcPts val="400"/>
              </a:spcBef>
              <a:spcAft>
                <a:spcPts val="400"/>
              </a:spcAft>
            </a:pPr>
            <a:r>
              <a:rPr lang="en-US" sz="2200" dirty="0"/>
              <a:t>Stock options were the most popular equity award during the 1990s tech boom. </a:t>
            </a:r>
          </a:p>
          <a:p>
            <a:pPr>
              <a:lnSpc>
                <a:spcPct val="100000"/>
              </a:lnSpc>
              <a:spcBef>
                <a:spcPts val="400"/>
              </a:spcBef>
              <a:spcAft>
                <a:spcPts val="400"/>
              </a:spcAft>
            </a:pPr>
            <a:r>
              <a:rPr lang="en-US" sz="2200" dirty="0"/>
              <a:t>Since then, usage has been tempered by the requirement to expense them under accounting rules and a reduction in risk appetite for employee incentives. </a:t>
            </a:r>
          </a:p>
          <a:p>
            <a:pPr>
              <a:lnSpc>
                <a:spcPct val="100000"/>
              </a:lnSpc>
              <a:spcBef>
                <a:spcPts val="400"/>
              </a:spcBef>
              <a:spcAft>
                <a:spcPts val="400"/>
              </a:spcAft>
            </a:pPr>
            <a:r>
              <a:rPr lang="en-US" sz="2200" dirty="0"/>
              <a:t>Most popular among start-ups and technology companies</a:t>
            </a:r>
          </a:p>
          <a:p>
            <a:pPr marL="457200" lvl="1">
              <a:lnSpc>
                <a:spcPct val="100000"/>
              </a:lnSpc>
              <a:spcBef>
                <a:spcPts val="400"/>
              </a:spcBef>
              <a:spcAft>
                <a:spcPts val="400"/>
              </a:spcAft>
              <a:buFont typeface="Courier New" panose="02070309020205020404" pitchFamily="49" charset="0"/>
              <a:buChar char="o"/>
            </a:pPr>
            <a:r>
              <a:rPr lang="en-US" sz="2200" dirty="0"/>
              <a:t>No cash commitment</a:t>
            </a:r>
          </a:p>
          <a:p>
            <a:pPr marL="457200" lvl="1">
              <a:lnSpc>
                <a:spcPct val="100000"/>
              </a:lnSpc>
              <a:spcBef>
                <a:spcPts val="400"/>
              </a:spcBef>
              <a:spcAft>
                <a:spcPts val="400"/>
              </a:spcAft>
              <a:buFont typeface="Courier New" panose="02070309020205020404" pitchFamily="49" charset="0"/>
              <a:buChar char="o"/>
            </a:pPr>
            <a:r>
              <a:rPr lang="en-US" sz="2200" dirty="0"/>
              <a:t>No realization of awards (unless the company has increased in value)</a:t>
            </a:r>
          </a:p>
          <a:p>
            <a:pPr marL="0" indent="0" algn="ctr">
              <a:lnSpc>
                <a:spcPct val="100000"/>
              </a:lnSpc>
              <a:spcBef>
                <a:spcPts val="400"/>
              </a:spcBef>
              <a:spcAft>
                <a:spcPts val="400"/>
              </a:spcAft>
              <a:buNone/>
            </a:pPr>
            <a:r>
              <a:rPr lang="en-US" sz="2200" b="1" u="sng" dirty="0"/>
              <a:t>HIGH RISK/HIGH REWARD</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3</a:t>
            </a:fld>
            <a:r>
              <a:rPr lang="en-US" smtClean="0"/>
              <a:t> |</a:t>
            </a:r>
            <a:endParaRPr lang="en-US"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153400" y="1447800"/>
            <a:ext cx="3590925" cy="3590925"/>
          </a:xfrm>
          <a:prstGeom prst="rect">
            <a:avLst/>
          </a:prstGeom>
        </p:spPr>
      </p:pic>
    </p:spTree>
    <p:extLst>
      <p:ext uri="{BB962C8B-B14F-4D97-AF65-F5344CB8AC3E}">
        <p14:creationId xmlns="" xmlns:p14="http://schemas.microsoft.com/office/powerpoint/2010/main" val="2175989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 Options</a:t>
            </a:r>
            <a:endParaRPr lang="en-US" dirty="0"/>
          </a:p>
        </p:txBody>
      </p:sp>
      <p:sp>
        <p:nvSpPr>
          <p:cNvPr id="3" name="Content Placeholder 2"/>
          <p:cNvSpPr>
            <a:spLocks noGrp="1"/>
          </p:cNvSpPr>
          <p:nvPr>
            <p:ph idx="1"/>
          </p:nvPr>
        </p:nvSpPr>
        <p:spPr>
          <a:xfrm>
            <a:off x="277091" y="1210235"/>
            <a:ext cx="11457709" cy="4975412"/>
          </a:xfrm>
        </p:spPr>
        <p:txBody>
          <a:bodyPr/>
          <a:lstStyle/>
          <a:p>
            <a:pPr marL="0" indent="0">
              <a:lnSpc>
                <a:spcPct val="100000"/>
              </a:lnSpc>
              <a:spcBef>
                <a:spcPts val="400"/>
              </a:spcBef>
              <a:spcAft>
                <a:spcPts val="400"/>
              </a:spcAft>
              <a:buNone/>
            </a:pPr>
            <a:r>
              <a:rPr lang="en-US" sz="2200" b="1" dirty="0"/>
              <a:t>Definition</a:t>
            </a:r>
          </a:p>
          <a:p>
            <a:pPr>
              <a:lnSpc>
                <a:spcPct val="100000"/>
              </a:lnSpc>
              <a:spcBef>
                <a:spcPts val="400"/>
              </a:spcBef>
              <a:spcAft>
                <a:spcPts val="400"/>
              </a:spcAft>
            </a:pPr>
            <a:r>
              <a:rPr lang="en-US" sz="2200" dirty="0"/>
              <a:t>A stock option is a right (not obligation) to purchase:</a:t>
            </a:r>
          </a:p>
          <a:p>
            <a:pPr marL="457200">
              <a:lnSpc>
                <a:spcPct val="100000"/>
              </a:lnSpc>
              <a:spcBef>
                <a:spcPts val="400"/>
              </a:spcBef>
              <a:spcAft>
                <a:spcPts val="400"/>
              </a:spcAft>
              <a:buFont typeface="Courier New" panose="02070309020205020404" pitchFamily="49" charset="0"/>
              <a:buChar char="o"/>
            </a:pPr>
            <a:r>
              <a:rPr lang="en-US" sz="2200" dirty="0"/>
              <a:t>a fixed number of company shares (</a:t>
            </a:r>
            <a:r>
              <a:rPr lang="en-US" sz="2200" b="1" dirty="0"/>
              <a:t>option shares</a:t>
            </a:r>
            <a:r>
              <a:rPr lang="en-US" sz="2200" dirty="0"/>
              <a:t>) </a:t>
            </a:r>
          </a:p>
          <a:p>
            <a:pPr marL="457200">
              <a:lnSpc>
                <a:spcPct val="100000"/>
              </a:lnSpc>
              <a:spcBef>
                <a:spcPts val="400"/>
              </a:spcBef>
              <a:spcAft>
                <a:spcPts val="400"/>
              </a:spcAft>
              <a:buFont typeface="Courier New" panose="02070309020205020404" pitchFamily="49" charset="0"/>
              <a:buChar char="o"/>
            </a:pPr>
            <a:r>
              <a:rPr lang="en-US" sz="2200" dirty="0"/>
              <a:t>at a fixed price (</a:t>
            </a:r>
            <a:r>
              <a:rPr lang="en-US" sz="2200" b="1" dirty="0"/>
              <a:t>exercise price</a:t>
            </a:r>
            <a:r>
              <a:rPr lang="en-US" sz="2200" dirty="0"/>
              <a:t>)</a:t>
            </a:r>
          </a:p>
          <a:p>
            <a:pPr marL="457200">
              <a:lnSpc>
                <a:spcPct val="100000"/>
              </a:lnSpc>
              <a:spcBef>
                <a:spcPts val="400"/>
              </a:spcBef>
              <a:spcAft>
                <a:spcPts val="400"/>
              </a:spcAft>
              <a:buFont typeface="Courier New" panose="02070309020205020404" pitchFamily="49" charset="0"/>
              <a:buChar char="o"/>
            </a:pPr>
            <a:r>
              <a:rPr lang="en-US" sz="2200" dirty="0"/>
              <a:t>within a fixed period of time (</a:t>
            </a:r>
            <a:r>
              <a:rPr lang="en-US" sz="2200" b="1" dirty="0"/>
              <a:t>exercise period</a:t>
            </a:r>
            <a:r>
              <a:rPr lang="en-US" sz="2200" dirty="0"/>
              <a:t>) </a:t>
            </a:r>
          </a:p>
          <a:p>
            <a:pPr marL="457200">
              <a:lnSpc>
                <a:spcPct val="100000"/>
              </a:lnSpc>
              <a:spcBef>
                <a:spcPts val="400"/>
              </a:spcBef>
              <a:spcAft>
                <a:spcPts val="400"/>
              </a:spcAft>
              <a:buFont typeface="Courier New" panose="02070309020205020404" pitchFamily="49" charset="0"/>
              <a:buChar char="o"/>
            </a:pPr>
            <a:r>
              <a:rPr lang="en-US" sz="2200" dirty="0"/>
              <a:t>typically following the satisfaction of certain time-based or performance-based conditions (</a:t>
            </a:r>
            <a:r>
              <a:rPr lang="en-US" sz="2200" b="1" dirty="0"/>
              <a:t>vesting</a:t>
            </a:r>
            <a:r>
              <a:rPr lang="en-US" sz="2200" dirty="0"/>
              <a:t>). </a:t>
            </a:r>
          </a:p>
          <a:p>
            <a:pPr>
              <a:lnSpc>
                <a:spcPct val="100000"/>
              </a:lnSpc>
              <a:spcBef>
                <a:spcPts val="400"/>
              </a:spcBef>
              <a:spcAft>
                <a:spcPts val="400"/>
              </a:spcAft>
            </a:pPr>
            <a:r>
              <a:rPr lang="en-US" sz="2200" dirty="0"/>
              <a:t>Participants generally have control over:</a:t>
            </a:r>
          </a:p>
          <a:p>
            <a:pPr marL="457200" lvl="1">
              <a:lnSpc>
                <a:spcPct val="100000"/>
              </a:lnSpc>
              <a:spcBef>
                <a:spcPts val="400"/>
              </a:spcBef>
              <a:spcAft>
                <a:spcPts val="400"/>
              </a:spcAft>
              <a:buFont typeface="Courier New" panose="02070309020205020404" pitchFamily="49" charset="0"/>
              <a:buChar char="o"/>
            </a:pPr>
            <a:r>
              <a:rPr lang="en-US" sz="2200" dirty="0"/>
              <a:t>The timing of exercise (although the company can place restrictions on the timing of exercise).</a:t>
            </a:r>
          </a:p>
          <a:p>
            <a:pPr marL="457200" lvl="1">
              <a:lnSpc>
                <a:spcPct val="100000"/>
              </a:lnSpc>
              <a:spcBef>
                <a:spcPts val="400"/>
              </a:spcBef>
              <a:spcAft>
                <a:spcPts val="400"/>
              </a:spcAft>
              <a:buFont typeface="Courier New" panose="02070309020205020404" pitchFamily="49" charset="0"/>
              <a:buChar char="o"/>
            </a:pPr>
            <a:r>
              <a:rPr lang="en-US" sz="2200" dirty="0"/>
              <a:t>Subsequent disposition of such shares, thus maximizing the ability for the employee to boost his or her profit.</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4</a:t>
            </a:fld>
            <a:r>
              <a:rPr lang="en-US" smtClean="0"/>
              <a:t> |</a:t>
            </a:r>
            <a:endParaRPr lang="en-US" dirty="0"/>
          </a:p>
        </p:txBody>
      </p:sp>
    </p:spTree>
    <p:extLst>
      <p:ext uri="{BB962C8B-B14F-4D97-AF65-F5344CB8AC3E}">
        <p14:creationId xmlns="" xmlns:p14="http://schemas.microsoft.com/office/powerpoint/2010/main" val="2879288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 Options</a:t>
            </a:r>
            <a:endParaRPr lang="en-US" dirty="0"/>
          </a:p>
        </p:txBody>
      </p:sp>
      <p:sp>
        <p:nvSpPr>
          <p:cNvPr id="3" name="Content Placeholder 2"/>
          <p:cNvSpPr>
            <a:spLocks noGrp="1"/>
          </p:cNvSpPr>
          <p:nvPr>
            <p:ph idx="1"/>
          </p:nvPr>
        </p:nvSpPr>
        <p:spPr>
          <a:xfrm>
            <a:off x="277091" y="1210235"/>
            <a:ext cx="7266709" cy="4975412"/>
          </a:xfrm>
        </p:spPr>
        <p:txBody>
          <a:bodyPr/>
          <a:lstStyle/>
          <a:p>
            <a:pPr marL="0" indent="0">
              <a:lnSpc>
                <a:spcPct val="100000"/>
              </a:lnSpc>
              <a:spcBef>
                <a:spcPts val="400"/>
              </a:spcBef>
              <a:spcAft>
                <a:spcPts val="400"/>
              </a:spcAft>
              <a:buNone/>
            </a:pPr>
            <a:r>
              <a:rPr lang="en-US" sz="2200" b="1" dirty="0"/>
              <a:t>Risks</a:t>
            </a:r>
            <a:endParaRPr lang="en-US" sz="2200" dirty="0"/>
          </a:p>
          <a:p>
            <a:pPr>
              <a:lnSpc>
                <a:spcPct val="100000"/>
              </a:lnSpc>
              <a:spcBef>
                <a:spcPts val="400"/>
              </a:spcBef>
              <a:spcAft>
                <a:spcPts val="400"/>
              </a:spcAft>
            </a:pPr>
            <a:r>
              <a:rPr lang="en-US" sz="2200" dirty="0"/>
              <a:t>With potential high return comes high risk. </a:t>
            </a:r>
          </a:p>
          <a:p>
            <a:pPr marL="457200" lvl="1">
              <a:lnSpc>
                <a:spcPct val="100000"/>
              </a:lnSpc>
              <a:spcBef>
                <a:spcPts val="400"/>
              </a:spcBef>
              <a:spcAft>
                <a:spcPts val="400"/>
              </a:spcAft>
              <a:buFont typeface="Courier New" panose="02070309020205020404" pitchFamily="49" charset="0"/>
              <a:buChar char="o"/>
            </a:pPr>
            <a:r>
              <a:rPr lang="en-US" sz="2200" dirty="0"/>
              <a:t>Options generally have no value if the share price does not exceed the exercise price.</a:t>
            </a:r>
          </a:p>
          <a:p>
            <a:pPr marL="457200" lvl="1">
              <a:lnSpc>
                <a:spcPct val="100000"/>
              </a:lnSpc>
              <a:spcBef>
                <a:spcPts val="400"/>
              </a:spcBef>
              <a:spcAft>
                <a:spcPts val="400"/>
              </a:spcAft>
              <a:buFont typeface="Courier New" panose="02070309020205020404" pitchFamily="49" charset="0"/>
              <a:buChar char="o"/>
            </a:pPr>
            <a:r>
              <a:rPr lang="en-US" sz="2200" dirty="0"/>
              <a:t>The timing of exercise is critical since the ordinary income tax liability can significantly erode the award value.</a:t>
            </a:r>
          </a:p>
          <a:p>
            <a:pPr>
              <a:lnSpc>
                <a:spcPct val="100000"/>
              </a:lnSpc>
              <a:spcBef>
                <a:spcPts val="400"/>
              </a:spcBef>
              <a:spcAft>
                <a:spcPts val="400"/>
              </a:spcAft>
            </a:pPr>
            <a:r>
              <a:rPr lang="en-US" sz="2200" dirty="0"/>
              <a:t>Exercise price must be at fair market value at the time of grant or the option is subject to IRC § 409A.</a:t>
            </a:r>
          </a:p>
          <a:p>
            <a:pPr marL="457200" lvl="1">
              <a:lnSpc>
                <a:spcPct val="100000"/>
              </a:lnSpc>
              <a:spcBef>
                <a:spcPts val="400"/>
              </a:spcBef>
              <a:spcAft>
                <a:spcPts val="400"/>
              </a:spcAft>
              <a:buFont typeface="Courier New" panose="02070309020205020404" pitchFamily="49" charset="0"/>
              <a:buChar char="o"/>
            </a:pPr>
            <a:r>
              <a:rPr lang="en-US" sz="2200" dirty="0"/>
              <a:t>Participant cannot control option exercise dates — must be predetermined at grant. </a:t>
            </a:r>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5</a:t>
            </a:fld>
            <a:r>
              <a:rPr lang="en-US" smtClean="0"/>
              <a:t> |</a:t>
            </a:r>
            <a:endParaRPr lang="en-US"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620000" y="1752600"/>
            <a:ext cx="3007605" cy="3007605"/>
          </a:xfrm>
          <a:prstGeom prst="rect">
            <a:avLst/>
          </a:prstGeom>
        </p:spPr>
      </p:pic>
    </p:spTree>
    <p:extLst>
      <p:ext uri="{BB962C8B-B14F-4D97-AF65-F5344CB8AC3E}">
        <p14:creationId xmlns="" xmlns:p14="http://schemas.microsoft.com/office/powerpoint/2010/main" val="3366972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 Options</a:t>
            </a:r>
            <a:endParaRPr lang="en-US" dirty="0"/>
          </a:p>
        </p:txBody>
      </p:sp>
      <p:sp>
        <p:nvSpPr>
          <p:cNvPr id="3" name="Content Placeholder 2"/>
          <p:cNvSpPr>
            <a:spLocks noGrp="1"/>
          </p:cNvSpPr>
          <p:nvPr>
            <p:ph idx="1"/>
          </p:nvPr>
        </p:nvSpPr>
        <p:spPr>
          <a:xfrm>
            <a:off x="277091" y="1210235"/>
            <a:ext cx="11457709" cy="4975412"/>
          </a:xfrm>
        </p:spPr>
        <p:txBody>
          <a:bodyPr/>
          <a:lstStyle/>
          <a:p>
            <a:pPr marL="0" indent="0">
              <a:lnSpc>
                <a:spcPct val="100000"/>
              </a:lnSpc>
              <a:spcBef>
                <a:spcPts val="400"/>
              </a:spcBef>
              <a:spcAft>
                <a:spcPts val="400"/>
              </a:spcAft>
              <a:buNone/>
            </a:pPr>
            <a:r>
              <a:rPr lang="en-US" sz="2200" b="1" dirty="0"/>
              <a:t>Key Components</a:t>
            </a:r>
          </a:p>
          <a:p>
            <a:pPr>
              <a:lnSpc>
                <a:spcPct val="100000"/>
              </a:lnSpc>
              <a:spcBef>
                <a:spcPts val="400"/>
              </a:spcBef>
              <a:spcAft>
                <a:spcPts val="400"/>
              </a:spcAft>
            </a:pPr>
            <a:r>
              <a:rPr lang="en-US" sz="2200" u="sng" dirty="0"/>
              <a:t>Option shares</a:t>
            </a:r>
            <a:r>
              <a:rPr lang="en-US" sz="2200" dirty="0"/>
              <a:t>: To be determined by the company — typically taken from an option “pool” of a percentage of company capitalization (e.g., 10%). </a:t>
            </a:r>
          </a:p>
          <a:p>
            <a:pPr>
              <a:lnSpc>
                <a:spcPct val="100000"/>
              </a:lnSpc>
              <a:spcBef>
                <a:spcPts val="400"/>
              </a:spcBef>
              <a:spcAft>
                <a:spcPts val="400"/>
              </a:spcAft>
            </a:pPr>
            <a:r>
              <a:rPr lang="en-US" sz="2200" u="sng" dirty="0"/>
              <a:t>Exercise price</a:t>
            </a:r>
            <a:r>
              <a:rPr lang="en-US" sz="2200" dirty="0"/>
              <a:t>: Under IRC § 409A rules, the exercise price must be at fair market value at the date of grant (or else the option is subject to IRC § 409A) and must reflect the most liquid stock of the company (e.g., typically common shares). </a:t>
            </a:r>
          </a:p>
          <a:p>
            <a:pPr>
              <a:lnSpc>
                <a:spcPct val="100000"/>
              </a:lnSpc>
              <a:spcBef>
                <a:spcPts val="400"/>
              </a:spcBef>
              <a:spcAft>
                <a:spcPts val="400"/>
              </a:spcAft>
            </a:pPr>
            <a:r>
              <a:rPr lang="en-US" sz="2200" u="sng" dirty="0"/>
              <a:t>Exercise period</a:t>
            </a:r>
            <a:r>
              <a:rPr lang="en-US" sz="2200" dirty="0"/>
              <a:t>: Typically 10 years, but the company has the opportunity, at grant date, to lengthen or shorten the time period. </a:t>
            </a:r>
          </a:p>
          <a:p>
            <a:pPr>
              <a:lnSpc>
                <a:spcPct val="100000"/>
              </a:lnSpc>
              <a:spcBef>
                <a:spcPts val="400"/>
              </a:spcBef>
              <a:spcAft>
                <a:spcPts val="400"/>
              </a:spcAft>
            </a:pPr>
            <a:r>
              <a:rPr lang="en-US" sz="2200" u="sng" dirty="0"/>
              <a:t>Vesting</a:t>
            </a:r>
            <a:r>
              <a:rPr lang="en-US" sz="2200" dirty="0"/>
              <a:t>: Either time based on employment (e.g., three- or five-year vest) or performance based (e.g., upon company EBITDA at or above $10,000,000). Cliff (100% vested at one specific time) vs. graded (partial vesting each year). </a:t>
            </a:r>
          </a:p>
          <a:p>
            <a:pPr>
              <a:lnSpc>
                <a:spcPct val="100000"/>
              </a:lnSpc>
              <a:spcBef>
                <a:spcPts val="400"/>
              </a:spcBef>
              <a:spcAft>
                <a:spcPts val="400"/>
              </a:spcAft>
            </a:pPr>
            <a:endParaRPr lang="en-US" sz="22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6</a:t>
            </a:fld>
            <a:r>
              <a:rPr lang="en-US" smtClean="0"/>
              <a:t> |</a:t>
            </a:r>
            <a:endParaRPr lang="en-US" dirty="0"/>
          </a:p>
        </p:txBody>
      </p:sp>
    </p:spTree>
    <p:extLst>
      <p:ext uri="{BB962C8B-B14F-4D97-AF65-F5344CB8AC3E}">
        <p14:creationId xmlns="" xmlns:p14="http://schemas.microsoft.com/office/powerpoint/2010/main" val="2171456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Differences between NSO and ISO</a:t>
            </a:r>
          </a:p>
        </p:txBody>
      </p:sp>
      <p:sp>
        <p:nvSpPr>
          <p:cNvPr id="3" name="Content Placeholder 2"/>
          <p:cNvSpPr>
            <a:spLocks noGrp="1"/>
          </p:cNvSpPr>
          <p:nvPr>
            <p:ph idx="1"/>
          </p:nvPr>
        </p:nvSpPr>
        <p:spPr>
          <a:xfrm>
            <a:off x="277091" y="4953000"/>
            <a:ext cx="11637819" cy="1232646"/>
          </a:xfrm>
        </p:spPr>
        <p:txBody>
          <a:bodyPr/>
          <a:lstStyle/>
          <a:p>
            <a:pPr marL="0" indent="0">
              <a:buNone/>
            </a:pPr>
            <a:r>
              <a:rPr lang="en-US" sz="2000" dirty="0">
                <a:latin typeface="Arial" panose="020B0604020202020204" pitchFamily="34" charset="0"/>
                <a:cs typeface="Arial" panose="020B0604020202020204" pitchFamily="34" charset="0"/>
              </a:rPr>
              <a:t>*ISOs have specific requirements in order to qualify as such: shares must be held for at least two years following the grant date and at least one year following exercise date, and exercise price must be at FMV. Failure to adhere to these requirements will result in a disqualifying disposition, whereupon the ISO will be categorized as an NSO. </a:t>
            </a:r>
          </a:p>
        </p:txBody>
      </p:sp>
      <p:sp>
        <p:nvSpPr>
          <p:cNvPr id="29" name="Slide Number Placeholder 28"/>
          <p:cNvSpPr>
            <a:spLocks noGrp="1"/>
          </p:cNvSpPr>
          <p:nvPr>
            <p:ph type="sldNum" sz="quarter" idx="4"/>
          </p:nvPr>
        </p:nvSpPr>
        <p:spPr/>
        <p:txBody>
          <a:bodyPr/>
          <a:lstStyle/>
          <a:p>
            <a:r>
              <a:rPr lang="en-US" smtClean="0"/>
              <a:t>| </a:t>
            </a:r>
            <a:fld id="{97E61E6C-1DC5-49A9-862C-7DCB0D98080F}" type="slidenum">
              <a:rPr lang="en-US" smtClean="0"/>
              <a:pPr/>
              <a:t>7</a:t>
            </a:fld>
            <a:r>
              <a:rPr lang="en-US" smtClean="0"/>
              <a:t> |</a:t>
            </a:r>
            <a:endParaRPr lang="en-US" dirty="0"/>
          </a:p>
        </p:txBody>
      </p:sp>
      <p:graphicFrame>
        <p:nvGraphicFramePr>
          <p:cNvPr id="6" name="Content Placeholder 7"/>
          <p:cNvGraphicFramePr>
            <a:graphicFrameLocks/>
          </p:cNvGraphicFramePr>
          <p:nvPr>
            <p:extLst>
              <p:ext uri="{D42A27DB-BD31-4B8C-83A1-F6EECF244321}">
                <p14:modId xmlns="" xmlns:p14="http://schemas.microsoft.com/office/powerpoint/2010/main" val="521943512"/>
              </p:ext>
            </p:extLst>
          </p:nvPr>
        </p:nvGraphicFramePr>
        <p:xfrm>
          <a:off x="2151957" y="1083820"/>
          <a:ext cx="7888086" cy="3700772"/>
        </p:xfrm>
        <a:graphic>
          <a:graphicData uri="http://schemas.openxmlformats.org/drawingml/2006/table">
            <a:tbl>
              <a:tblPr/>
              <a:tblGrid>
                <a:gridCol w="2723471">
                  <a:extLst>
                    <a:ext uri="{9D8B030D-6E8A-4147-A177-3AD203B41FA5}">
                      <a16:colId xmlns="" xmlns:a16="http://schemas.microsoft.com/office/drawing/2014/main" val="20000"/>
                    </a:ext>
                  </a:extLst>
                </a:gridCol>
                <a:gridCol w="2848951">
                  <a:extLst>
                    <a:ext uri="{9D8B030D-6E8A-4147-A177-3AD203B41FA5}">
                      <a16:colId xmlns="" xmlns:a16="http://schemas.microsoft.com/office/drawing/2014/main" val="20002"/>
                    </a:ext>
                  </a:extLst>
                </a:gridCol>
                <a:gridCol w="2315664">
                  <a:extLst>
                    <a:ext uri="{9D8B030D-6E8A-4147-A177-3AD203B41FA5}">
                      <a16:colId xmlns="" xmlns:a16="http://schemas.microsoft.com/office/drawing/2014/main" val="20003"/>
                    </a:ext>
                  </a:extLst>
                </a:gridCol>
              </a:tblGrid>
              <a:tr h="368367">
                <a:tc>
                  <a:txBody>
                    <a:bodyPr/>
                    <a:lstStyle/>
                    <a:p>
                      <a:pPr algn="l" fontAlgn="b"/>
                      <a:endParaRPr lang="en-US" sz="1600" b="0" i="0" u="none" strike="noStrike" dirty="0">
                        <a:solidFill>
                          <a:schemeClr val="tx1"/>
                        </a:solidFill>
                        <a:latin typeface="Arial" panose="020B0604020202020204" pitchFamily="34" charset="0"/>
                        <a:cs typeface="Arial" panose="020B0604020202020204" pitchFamily="34" charset="0"/>
                      </a:endParaRPr>
                    </a:p>
                  </a:txBody>
                  <a:tcPr marL="8476" marR="8476" marT="8186" marB="0" anchor="b">
                    <a:lnL>
                      <a:noFill/>
                    </a:lnL>
                    <a:lnR>
                      <a:noFill/>
                    </a:lnR>
                    <a:lnT>
                      <a:noFill/>
                    </a:lnT>
                    <a:lnB>
                      <a:noFill/>
                    </a:lnB>
                  </a:tcPr>
                </a:tc>
                <a:tc>
                  <a:txBody>
                    <a:bodyPr/>
                    <a:lstStyle/>
                    <a:p>
                      <a:pPr algn="ctr" fontAlgn="b"/>
                      <a:r>
                        <a:rPr lang="en-US" sz="1600" b="1" i="0" u="none" strike="noStrike" dirty="0">
                          <a:solidFill>
                            <a:schemeClr val="accent2"/>
                          </a:solidFill>
                          <a:latin typeface="Arial" panose="020B0604020202020204" pitchFamily="34" charset="0"/>
                          <a:cs typeface="Arial" panose="020B0604020202020204" pitchFamily="34" charset="0"/>
                        </a:rPr>
                        <a:t>NSO</a:t>
                      </a:r>
                    </a:p>
                  </a:txBody>
                  <a:tcPr marL="8476" marR="8476" marT="8186" marB="0" anchor="b">
                    <a:lnL>
                      <a:noFill/>
                    </a:lnL>
                    <a:lnR>
                      <a:noFill/>
                    </a:lnR>
                    <a:lnT>
                      <a:noFill/>
                    </a:lnT>
                    <a:lnB>
                      <a:noFill/>
                    </a:lnB>
                  </a:tcPr>
                </a:tc>
                <a:tc>
                  <a:txBody>
                    <a:bodyPr/>
                    <a:lstStyle/>
                    <a:p>
                      <a:pPr algn="ctr" fontAlgn="b"/>
                      <a:r>
                        <a:rPr lang="en-US" sz="1600" b="1" i="0" u="none" strike="noStrike" dirty="0" smtClean="0">
                          <a:solidFill>
                            <a:schemeClr val="accent2"/>
                          </a:solidFill>
                          <a:latin typeface="Arial" panose="020B0604020202020204" pitchFamily="34" charset="0"/>
                          <a:cs typeface="Arial" panose="020B0604020202020204" pitchFamily="34" charset="0"/>
                        </a:rPr>
                        <a:t>ISO*</a:t>
                      </a:r>
                      <a:endParaRPr lang="en-US" sz="1600" b="1" i="0" u="none" strike="noStrike" dirty="0">
                        <a:solidFill>
                          <a:schemeClr val="accent2"/>
                        </a:solidFill>
                        <a:latin typeface="Arial" panose="020B0604020202020204" pitchFamily="34" charset="0"/>
                        <a:cs typeface="Arial" panose="020B0604020202020204" pitchFamily="34" charset="0"/>
                      </a:endParaRPr>
                    </a:p>
                  </a:txBody>
                  <a:tcPr marL="8476" marR="8476" marT="8186" marB="0" anchor="b">
                    <a:lnL>
                      <a:noFill/>
                    </a:lnL>
                    <a:lnR>
                      <a:noFill/>
                    </a:lnR>
                    <a:lnT>
                      <a:noFill/>
                    </a:lnT>
                    <a:lnB>
                      <a:noFill/>
                    </a:lnB>
                  </a:tcPr>
                </a:tc>
                <a:extLst>
                  <a:ext uri="{0D108BD9-81ED-4DB2-BD59-A6C34878D82A}">
                    <a16:rowId xmlns="" xmlns:a16="http://schemas.microsoft.com/office/drawing/2014/main" val="10000"/>
                  </a:ext>
                </a:extLst>
              </a:tr>
              <a:tr h="199272">
                <a:tc>
                  <a:txBody>
                    <a:bodyPr/>
                    <a:lstStyle/>
                    <a:p>
                      <a:pPr algn="l" fontAlgn="b"/>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extLst>
                  <a:ext uri="{0D108BD9-81ED-4DB2-BD59-A6C34878D82A}">
                    <a16:rowId xmlns="" xmlns:a16="http://schemas.microsoft.com/office/drawing/2014/main" val="2313920228"/>
                  </a:ext>
                </a:extLst>
              </a:tr>
              <a:tr h="368367">
                <a:tc>
                  <a:txBody>
                    <a:bodyPr/>
                    <a:lstStyle/>
                    <a:p>
                      <a:pPr algn="l" fontAlgn="b"/>
                      <a:r>
                        <a:rPr lang="en-US" sz="1600" b="1" i="0" u="none" strike="noStrike" dirty="0" smtClean="0">
                          <a:solidFill>
                            <a:schemeClr val="tx1"/>
                          </a:solidFill>
                          <a:latin typeface="Arial" panose="020B0604020202020204" pitchFamily="34" charset="0"/>
                          <a:cs typeface="Arial" panose="020B0604020202020204" pitchFamily="34" charset="0"/>
                        </a:rPr>
                        <a:t>Income Tax Treatment</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Ordinary</a:t>
                      </a:r>
                      <a:r>
                        <a:rPr lang="en-US" sz="1600" b="1" i="0" u="none" strike="noStrike" baseline="0" dirty="0" smtClean="0">
                          <a:solidFill>
                            <a:schemeClr val="tx1"/>
                          </a:solidFill>
                          <a:latin typeface="Arial" panose="020B0604020202020204" pitchFamily="34" charset="0"/>
                          <a:cs typeface="Arial" panose="020B0604020202020204" pitchFamily="34" charset="0"/>
                        </a:rPr>
                        <a:t> (exercise)</a:t>
                      </a:r>
                    </a:p>
                    <a:p>
                      <a:pPr algn="ctr" fontAlgn="b"/>
                      <a:r>
                        <a:rPr lang="en-US" sz="1600" b="1" i="0" u="none" strike="noStrike" baseline="0" dirty="0" smtClean="0">
                          <a:solidFill>
                            <a:schemeClr val="tx1"/>
                          </a:solidFill>
                          <a:latin typeface="Arial" panose="020B0604020202020204" pitchFamily="34" charset="0"/>
                          <a:cs typeface="Arial" panose="020B0604020202020204" pitchFamily="34" charset="0"/>
                        </a:rPr>
                        <a:t>Capital gain on subsequent disposition</a:t>
                      </a:r>
                    </a:p>
                    <a:p>
                      <a:pPr algn="ctr" fontAlgn="b"/>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a:solidFill>
                            <a:schemeClr val="tx1"/>
                          </a:solidFill>
                          <a:latin typeface="Arial" panose="020B0604020202020204" pitchFamily="34" charset="0"/>
                          <a:cs typeface="Arial" panose="020B0604020202020204" pitchFamily="34" charset="0"/>
                        </a:rPr>
                        <a:t>Capital </a:t>
                      </a:r>
                      <a:r>
                        <a:rPr lang="en-US" sz="1600" b="1" i="0" u="none" strike="noStrike" dirty="0" smtClean="0">
                          <a:solidFill>
                            <a:schemeClr val="tx1"/>
                          </a:solidFill>
                          <a:latin typeface="Arial" panose="020B0604020202020204" pitchFamily="34" charset="0"/>
                          <a:cs typeface="Arial" panose="020B0604020202020204" pitchFamily="34" charset="0"/>
                        </a:rPr>
                        <a:t>gain (stock sale)</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extLst>
                  <a:ext uri="{0D108BD9-81ED-4DB2-BD59-A6C34878D82A}">
                    <a16:rowId xmlns="" xmlns:a16="http://schemas.microsoft.com/office/drawing/2014/main" val="10001"/>
                  </a:ext>
                </a:extLst>
              </a:tr>
              <a:tr h="368367">
                <a:tc>
                  <a:txBody>
                    <a:bodyPr/>
                    <a:lstStyle/>
                    <a:p>
                      <a:pPr algn="l" fontAlgn="b"/>
                      <a:r>
                        <a:rPr lang="en-US" sz="1600" b="1" i="0" u="none" strike="noStrike" dirty="0" smtClean="0">
                          <a:solidFill>
                            <a:schemeClr val="tx1"/>
                          </a:solidFill>
                          <a:latin typeface="Arial" panose="020B0604020202020204" pitchFamily="34" charset="0"/>
                          <a:cs typeface="Arial" panose="020B0604020202020204" pitchFamily="34" charset="0"/>
                        </a:rPr>
                        <a:t>FICA</a:t>
                      </a:r>
                      <a:r>
                        <a:rPr lang="en-US" sz="1600" b="1" i="0" u="none" strike="noStrike" baseline="0" dirty="0" smtClean="0">
                          <a:solidFill>
                            <a:schemeClr val="tx1"/>
                          </a:solidFill>
                          <a:latin typeface="Arial" panose="020B0604020202020204" pitchFamily="34" charset="0"/>
                          <a:cs typeface="Arial" panose="020B0604020202020204" pitchFamily="34" charset="0"/>
                        </a:rPr>
                        <a:t> </a:t>
                      </a:r>
                      <a:r>
                        <a:rPr lang="en-US" sz="1600" b="1" i="0" u="none" strike="noStrike" dirty="0" smtClean="0">
                          <a:solidFill>
                            <a:schemeClr val="tx1"/>
                          </a:solidFill>
                          <a:latin typeface="Arial" panose="020B0604020202020204" pitchFamily="34" charset="0"/>
                          <a:cs typeface="Arial" panose="020B0604020202020204" pitchFamily="34" charset="0"/>
                        </a:rPr>
                        <a:t>Taxes</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Yes (exercise)</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None</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extLst>
                  <a:ext uri="{0D108BD9-81ED-4DB2-BD59-A6C34878D82A}">
                    <a16:rowId xmlns="" xmlns:a16="http://schemas.microsoft.com/office/drawing/2014/main" val="10002"/>
                  </a:ext>
                </a:extLst>
              </a:tr>
              <a:tr h="368367">
                <a:tc>
                  <a:txBody>
                    <a:bodyPr/>
                    <a:lstStyle/>
                    <a:p>
                      <a:pPr algn="l" fontAlgn="b"/>
                      <a:r>
                        <a:rPr lang="en-US" sz="1600" b="1" i="0" u="none" strike="noStrike" dirty="0">
                          <a:solidFill>
                            <a:schemeClr val="tx1"/>
                          </a:solidFill>
                          <a:latin typeface="Arial" panose="020B0604020202020204" pitchFamily="34" charset="0"/>
                          <a:cs typeface="Arial" panose="020B0604020202020204" pitchFamily="34" charset="0"/>
                        </a:rPr>
                        <a:t>Alternative Minimum Tax</a:t>
                      </a:r>
                    </a:p>
                  </a:txBody>
                  <a:tcPr marL="8476" marR="8476" marT="8186" marB="0">
                    <a:lnL>
                      <a:noFill/>
                    </a:lnL>
                    <a:lnR>
                      <a:noFill/>
                    </a:lnR>
                    <a:lnT>
                      <a:noFill/>
                    </a:lnT>
                    <a:lnB>
                      <a:noFill/>
                    </a:lnB>
                  </a:tcPr>
                </a:tc>
                <a:tc>
                  <a:txBody>
                    <a:bodyPr/>
                    <a:lstStyle/>
                    <a:p>
                      <a:pPr algn="ctr" fontAlgn="b"/>
                      <a:r>
                        <a:rPr lang="en-US" sz="1600" b="1" i="0" u="none" strike="noStrike" dirty="0">
                          <a:solidFill>
                            <a:schemeClr val="tx1"/>
                          </a:solidFill>
                          <a:latin typeface="Arial" panose="020B0604020202020204" pitchFamily="34" charset="0"/>
                          <a:cs typeface="Arial" panose="020B0604020202020204" pitchFamily="34" charset="0"/>
                        </a:rPr>
                        <a:t>Not an issue</a:t>
                      </a:r>
                    </a:p>
                  </a:txBody>
                  <a:tcPr marL="8476" marR="8476" marT="8186" marB="0">
                    <a:lnL>
                      <a:noFill/>
                    </a:lnL>
                    <a:lnR>
                      <a:noFill/>
                    </a:lnR>
                    <a:lnT>
                      <a:noFill/>
                    </a:lnT>
                    <a:lnB>
                      <a:noFill/>
                    </a:lnB>
                  </a:tcPr>
                </a:tc>
                <a:tc>
                  <a:txBody>
                    <a:bodyPr/>
                    <a:lstStyle/>
                    <a:p>
                      <a:pPr algn="ctr" fontAlgn="b"/>
                      <a:r>
                        <a:rPr lang="en-US" sz="1600" b="1" i="0" u="none" strike="noStrike" dirty="0">
                          <a:solidFill>
                            <a:schemeClr val="tx1"/>
                          </a:solidFill>
                          <a:latin typeface="Arial" panose="020B0604020202020204" pitchFamily="34" charset="0"/>
                          <a:cs typeface="Arial" panose="020B0604020202020204" pitchFamily="34" charset="0"/>
                        </a:rPr>
                        <a:t>An issue</a:t>
                      </a:r>
                    </a:p>
                  </a:txBody>
                  <a:tcPr marL="8476" marR="8476" marT="8186" marB="0">
                    <a:lnL>
                      <a:noFill/>
                    </a:lnL>
                    <a:lnR>
                      <a:noFill/>
                    </a:lnR>
                    <a:lnT>
                      <a:noFill/>
                    </a:lnT>
                    <a:lnB>
                      <a:noFill/>
                    </a:lnB>
                  </a:tcPr>
                </a:tc>
                <a:extLst>
                  <a:ext uri="{0D108BD9-81ED-4DB2-BD59-A6C34878D82A}">
                    <a16:rowId xmlns="" xmlns:a16="http://schemas.microsoft.com/office/drawing/2014/main" val="10003"/>
                  </a:ext>
                </a:extLst>
              </a:tr>
              <a:tr h="368367">
                <a:tc>
                  <a:txBody>
                    <a:bodyPr/>
                    <a:lstStyle/>
                    <a:p>
                      <a:pPr algn="l" fontAlgn="b"/>
                      <a:r>
                        <a:rPr lang="en-US" sz="1600" b="1" i="0" u="none" strike="noStrike" dirty="0" smtClean="0">
                          <a:solidFill>
                            <a:schemeClr val="tx1"/>
                          </a:solidFill>
                          <a:latin typeface="Arial" panose="020B0604020202020204" pitchFamily="34" charset="0"/>
                          <a:cs typeface="Arial" panose="020B0604020202020204" pitchFamily="34" charset="0"/>
                        </a:rPr>
                        <a:t>Company Tax</a:t>
                      </a:r>
                      <a:r>
                        <a:rPr lang="en-US" sz="1600" b="1" i="0" u="none" strike="noStrike" baseline="0" dirty="0" smtClean="0">
                          <a:solidFill>
                            <a:schemeClr val="tx1"/>
                          </a:solidFill>
                          <a:latin typeface="Arial" panose="020B0604020202020204" pitchFamily="34" charset="0"/>
                          <a:cs typeface="Arial" panose="020B0604020202020204" pitchFamily="34" charset="0"/>
                        </a:rPr>
                        <a:t> Consideration</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Deduction (exercise)</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a:solidFill>
                            <a:schemeClr val="tx1"/>
                          </a:solidFill>
                          <a:latin typeface="Arial" panose="020B0604020202020204" pitchFamily="34" charset="0"/>
                          <a:cs typeface="Arial" panose="020B0604020202020204" pitchFamily="34" charset="0"/>
                        </a:rPr>
                        <a:t>Not a deduction</a:t>
                      </a:r>
                    </a:p>
                  </a:txBody>
                  <a:tcPr marL="8476" marR="8476" marT="8186" marB="0">
                    <a:lnL>
                      <a:noFill/>
                    </a:lnL>
                    <a:lnR>
                      <a:noFill/>
                    </a:lnR>
                    <a:lnT>
                      <a:noFill/>
                    </a:lnT>
                    <a:lnB>
                      <a:noFill/>
                    </a:lnB>
                  </a:tcPr>
                </a:tc>
                <a:extLst>
                  <a:ext uri="{0D108BD9-81ED-4DB2-BD59-A6C34878D82A}">
                    <a16:rowId xmlns="" xmlns:a16="http://schemas.microsoft.com/office/drawing/2014/main" val="10004"/>
                  </a:ext>
                </a:extLst>
              </a:tr>
              <a:tr h="368367">
                <a:tc>
                  <a:txBody>
                    <a:bodyPr/>
                    <a:lstStyle/>
                    <a:p>
                      <a:pPr algn="l" fontAlgn="b"/>
                      <a:r>
                        <a:rPr lang="en-US" sz="1600" b="1" i="0" u="none" strike="noStrike" dirty="0" smtClean="0">
                          <a:solidFill>
                            <a:schemeClr val="tx1"/>
                          </a:solidFill>
                          <a:latin typeface="Arial" panose="020B0604020202020204" pitchFamily="34" charset="0"/>
                          <a:cs typeface="Arial" panose="020B0604020202020204" pitchFamily="34" charset="0"/>
                        </a:rPr>
                        <a:t>Subject to </a:t>
                      </a:r>
                      <a:r>
                        <a:rPr lang="en-US" sz="1600" b="1" dirty="0" smtClean="0">
                          <a:solidFill>
                            <a:schemeClr val="bg1">
                              <a:lumMod val="50000"/>
                            </a:schemeClr>
                          </a:solidFill>
                          <a:latin typeface="Arial" panose="020B0604020202020204" pitchFamily="34" charset="0"/>
                          <a:cs typeface="Arial" panose="020B0604020202020204" pitchFamily="34" charset="0"/>
                        </a:rPr>
                        <a:t>IRC § </a:t>
                      </a:r>
                      <a:r>
                        <a:rPr lang="en-US" sz="1600" b="1" i="0" u="none" strike="noStrike" dirty="0" smtClean="0">
                          <a:solidFill>
                            <a:schemeClr val="tx1"/>
                          </a:solidFill>
                          <a:latin typeface="Arial" panose="020B0604020202020204" pitchFamily="34" charset="0"/>
                          <a:cs typeface="Arial" panose="020B0604020202020204" pitchFamily="34" charset="0"/>
                        </a:rPr>
                        <a:t>409A</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Yes (if not FMV price)</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No (must be FMV price)</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extLst>
                  <a:ext uri="{0D108BD9-81ED-4DB2-BD59-A6C34878D82A}">
                    <a16:rowId xmlns="" xmlns:a16="http://schemas.microsoft.com/office/drawing/2014/main" val="10005"/>
                  </a:ext>
                </a:extLst>
              </a:tr>
              <a:tr h="368367">
                <a:tc>
                  <a:txBody>
                    <a:bodyPr/>
                    <a:lstStyle/>
                    <a:p>
                      <a:pPr algn="l" fontAlgn="b"/>
                      <a:r>
                        <a:rPr lang="en-US" sz="1600" b="1" i="0" u="none" strike="noStrike" dirty="0" smtClean="0">
                          <a:solidFill>
                            <a:schemeClr val="tx1"/>
                          </a:solidFill>
                          <a:latin typeface="Arial" panose="020B0604020202020204" pitchFamily="34" charset="0"/>
                          <a:cs typeface="Arial" panose="020B0604020202020204" pitchFamily="34" charset="0"/>
                        </a:rPr>
                        <a:t>Qualifying</a:t>
                      </a:r>
                      <a:r>
                        <a:rPr lang="en-US" sz="1600" b="1" i="0" u="none" strike="noStrike" baseline="0" dirty="0" smtClean="0">
                          <a:solidFill>
                            <a:schemeClr val="tx1"/>
                          </a:solidFill>
                          <a:latin typeface="Arial" panose="020B0604020202020204" pitchFamily="34" charset="0"/>
                          <a:cs typeface="Arial" panose="020B0604020202020204" pitchFamily="34" charset="0"/>
                        </a:rPr>
                        <a:t> Recipients</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Employees,</a:t>
                      </a:r>
                      <a:r>
                        <a:rPr lang="en-US" sz="1600" b="1" i="0" u="none" strike="noStrike" baseline="0" dirty="0" smtClean="0">
                          <a:solidFill>
                            <a:schemeClr val="tx1"/>
                          </a:solidFill>
                          <a:latin typeface="Arial" panose="020B0604020202020204" pitchFamily="34" charset="0"/>
                          <a:cs typeface="Arial" panose="020B0604020202020204" pitchFamily="34" charset="0"/>
                        </a:rPr>
                        <a:t> directors, and other service providers</a:t>
                      </a:r>
                      <a:endParaRPr lang="en-US" sz="1600" b="1" i="0" u="none" strike="noStrike" dirty="0">
                        <a:solidFill>
                          <a:schemeClr val="tx1"/>
                        </a:solidFill>
                        <a:latin typeface="Arial" panose="020B0604020202020204" pitchFamily="34" charset="0"/>
                        <a:cs typeface="Arial" panose="020B0604020202020204" pitchFamily="34" charset="0"/>
                      </a:endParaRPr>
                    </a:p>
                  </a:txBody>
                  <a:tcPr marL="8476" marR="8476" marT="8186" marB="0">
                    <a:lnL>
                      <a:noFill/>
                    </a:lnL>
                    <a:lnR>
                      <a:noFill/>
                    </a:lnR>
                    <a:lnT>
                      <a:noFill/>
                    </a:lnT>
                    <a:lnB>
                      <a:noFill/>
                    </a:lnB>
                  </a:tcPr>
                </a:tc>
                <a:tc>
                  <a:txBody>
                    <a:bodyPr/>
                    <a:lstStyle/>
                    <a:p>
                      <a:pPr algn="ctr" fontAlgn="b"/>
                      <a:r>
                        <a:rPr lang="en-US" sz="1600" b="1" i="0" u="none" strike="noStrike" dirty="0" smtClean="0">
                          <a:solidFill>
                            <a:schemeClr val="tx1"/>
                          </a:solidFill>
                          <a:latin typeface="Arial" panose="020B0604020202020204" pitchFamily="34" charset="0"/>
                          <a:cs typeface="Arial" panose="020B0604020202020204" pitchFamily="34" charset="0"/>
                        </a:rPr>
                        <a:t>Employees only</a:t>
                      </a:r>
                    </a:p>
                  </a:txBody>
                  <a:tcPr marL="8476" marR="8476" marT="8186" marB="0">
                    <a:lnL>
                      <a:noFill/>
                    </a:lnL>
                    <a:lnR>
                      <a:noFill/>
                    </a:lnR>
                    <a:lnT>
                      <a:noFill/>
                    </a:lnT>
                    <a:lnB>
                      <a:noFill/>
                    </a:lnB>
                  </a:tcPr>
                </a:tc>
                <a:extLst>
                  <a:ext uri="{0D108BD9-81ED-4DB2-BD59-A6C34878D82A}">
                    <a16:rowId xmlns="" xmlns:a16="http://schemas.microsoft.com/office/drawing/2014/main" val="10006"/>
                  </a:ext>
                </a:extLst>
              </a:tr>
            </a:tbl>
          </a:graphicData>
        </a:graphic>
      </p:graphicFrame>
    </p:spTree>
    <p:extLst>
      <p:ext uri="{BB962C8B-B14F-4D97-AF65-F5344CB8AC3E}">
        <p14:creationId xmlns="" xmlns:p14="http://schemas.microsoft.com/office/powerpoint/2010/main" val="456177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Stock</a:t>
            </a:r>
            <a:endParaRPr lang="en-US" dirty="0"/>
          </a:p>
        </p:txBody>
      </p:sp>
      <p:sp>
        <p:nvSpPr>
          <p:cNvPr id="3" name="Content Placeholder 2"/>
          <p:cNvSpPr>
            <a:spLocks noGrp="1"/>
          </p:cNvSpPr>
          <p:nvPr>
            <p:ph idx="1"/>
          </p:nvPr>
        </p:nvSpPr>
        <p:spPr>
          <a:xfrm>
            <a:off x="277091" y="1210235"/>
            <a:ext cx="7038109" cy="4975412"/>
          </a:xfrm>
        </p:spPr>
        <p:txBody>
          <a:bodyPr/>
          <a:lstStyle/>
          <a:p>
            <a:pPr>
              <a:lnSpc>
                <a:spcPct val="100000"/>
              </a:lnSpc>
              <a:spcBef>
                <a:spcPts val="400"/>
              </a:spcBef>
              <a:spcAft>
                <a:spcPts val="400"/>
              </a:spcAft>
            </a:pPr>
            <a:r>
              <a:rPr lang="en-US" sz="2200" dirty="0"/>
              <a:t>Most popular award for public companies. </a:t>
            </a:r>
          </a:p>
          <a:p>
            <a:pPr>
              <a:lnSpc>
                <a:spcPct val="100000"/>
              </a:lnSpc>
              <a:spcBef>
                <a:spcPts val="400"/>
              </a:spcBef>
              <a:spcAft>
                <a:spcPts val="400"/>
              </a:spcAft>
            </a:pPr>
            <a:r>
              <a:rPr lang="en-US" sz="2200" dirty="0"/>
              <a:t>Not as popular with private companies because of shareholder rights. </a:t>
            </a:r>
          </a:p>
          <a:p>
            <a:pPr>
              <a:lnSpc>
                <a:spcPct val="100000"/>
              </a:lnSpc>
              <a:spcBef>
                <a:spcPts val="400"/>
              </a:spcBef>
              <a:spcAft>
                <a:spcPts val="400"/>
              </a:spcAft>
            </a:pPr>
            <a:r>
              <a:rPr lang="en-US" sz="2200" dirty="0"/>
              <a:t>Has gained in popularity as appetite for options has faded. </a:t>
            </a:r>
          </a:p>
          <a:p>
            <a:pPr>
              <a:lnSpc>
                <a:spcPct val="100000"/>
              </a:lnSpc>
              <a:spcBef>
                <a:spcPts val="400"/>
              </a:spcBef>
              <a:spcAft>
                <a:spcPts val="400"/>
              </a:spcAft>
            </a:pPr>
            <a:r>
              <a:rPr lang="en-US" sz="2200" dirty="0"/>
              <a:t>More prevalent with steady, lower-beta type companies (e.g., manufacturing, construction, and healthcare). </a:t>
            </a:r>
          </a:p>
          <a:p>
            <a:pPr marL="0" indent="0" algn="ctr">
              <a:lnSpc>
                <a:spcPct val="100000"/>
              </a:lnSpc>
              <a:spcBef>
                <a:spcPts val="400"/>
              </a:spcBef>
              <a:spcAft>
                <a:spcPts val="400"/>
              </a:spcAft>
              <a:buNone/>
            </a:pPr>
            <a:r>
              <a:rPr lang="en-US" sz="2200" b="1" u="sng" dirty="0"/>
              <a:t>LOW RISK/STEADY EDDIE REWARD</a:t>
            </a:r>
          </a:p>
          <a:p>
            <a:pPr>
              <a:lnSpc>
                <a:spcPct val="100000"/>
              </a:lnSpc>
              <a:spcBef>
                <a:spcPts val="400"/>
              </a:spcBef>
              <a:spcAft>
                <a:spcPts val="400"/>
              </a:spcAft>
            </a:pPr>
            <a:endParaRPr lang="en-US" sz="2200" dirty="0"/>
          </a:p>
        </p:txBody>
      </p:sp>
      <p:sp>
        <p:nvSpPr>
          <p:cNvPr id="4" name="Slide Number Placeholder 3"/>
          <p:cNvSpPr>
            <a:spLocks noGrp="1"/>
          </p:cNvSpPr>
          <p:nvPr>
            <p:ph type="sldNum" sz="quarter" idx="4"/>
          </p:nvPr>
        </p:nvSpPr>
        <p:spPr/>
        <p:txBody>
          <a:bodyPr/>
          <a:lstStyle/>
          <a:p>
            <a:r>
              <a:rPr lang="en-US" smtClean="0"/>
              <a:t>| </a:t>
            </a:r>
            <a:fld id="{97E61E6C-1DC5-49A9-862C-7DCB0D98080F}" type="slidenum">
              <a:rPr lang="en-US" smtClean="0"/>
              <a:pPr/>
              <a:t>8</a:t>
            </a:fld>
            <a:r>
              <a:rPr lang="en-US" smtClean="0"/>
              <a:t> |</a:t>
            </a:r>
            <a:endParaRPr lang="en-US"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848600" y="1600200"/>
            <a:ext cx="3378970" cy="2254390"/>
          </a:xfrm>
          <a:prstGeom prst="rect">
            <a:avLst/>
          </a:prstGeom>
        </p:spPr>
      </p:pic>
    </p:spTree>
    <p:extLst>
      <p:ext uri="{BB962C8B-B14F-4D97-AF65-F5344CB8AC3E}">
        <p14:creationId xmlns="" xmlns:p14="http://schemas.microsoft.com/office/powerpoint/2010/main" val="3546620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EKSH PowerPoint Template for 4x3 On-Screen Presentations">
  <a:themeElements>
    <a:clrScheme name="EKSH Color Palette">
      <a:dk1>
        <a:srgbClr val="7F7F7F"/>
      </a:dk1>
      <a:lt1>
        <a:srgbClr val="FFFFFF"/>
      </a:lt1>
      <a:dk2>
        <a:srgbClr val="789D4A"/>
      </a:dk2>
      <a:lt2>
        <a:srgbClr val="7E2D40"/>
      </a:lt2>
      <a:accent1>
        <a:srgbClr val="003C71"/>
      </a:accent1>
      <a:accent2>
        <a:srgbClr val="7FA9AE"/>
      </a:accent2>
      <a:accent3>
        <a:srgbClr val="7BAFD4"/>
      </a:accent3>
      <a:accent4>
        <a:srgbClr val="B07C83"/>
      </a:accent4>
      <a:accent5>
        <a:srgbClr val="F4C86D"/>
      </a:accent5>
      <a:accent6>
        <a:srgbClr val="A9C47F"/>
      </a:accent6>
      <a:hlink>
        <a:srgbClr val="BDD6E6"/>
      </a:hlink>
      <a:folHlink>
        <a:srgbClr val="FFFFF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EKSH PowerPoint Template for 4x3 On-Screen Presentations</Template>
  <TotalTime>248</TotalTime>
  <Words>2914</Words>
  <Application>Microsoft Office PowerPoint</Application>
  <PresentationFormat>Custom</PresentationFormat>
  <Paragraphs>221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EKSH PowerPoint Template for 4x3 On-Screen Presentations</vt:lpstr>
      <vt:lpstr>Slide 0</vt:lpstr>
      <vt:lpstr>Fundamentals of Executive Compensation</vt:lpstr>
      <vt:lpstr>Topics to Be Covered</vt:lpstr>
      <vt:lpstr>Stock Options</vt:lpstr>
      <vt:lpstr>Stock Options</vt:lpstr>
      <vt:lpstr>Stock Options</vt:lpstr>
      <vt:lpstr>Stock Options</vt:lpstr>
      <vt:lpstr>Differences between NSO and ISO</vt:lpstr>
      <vt:lpstr>Restricted Stock</vt:lpstr>
      <vt:lpstr>Restricted Stock</vt:lpstr>
      <vt:lpstr>Restricted Stock</vt:lpstr>
      <vt:lpstr>Restricted Stock</vt:lpstr>
      <vt:lpstr>Restricted Stock Units (RSUs)</vt:lpstr>
      <vt:lpstr>Restricted Stock Units (RSUs)</vt:lpstr>
      <vt:lpstr>Restricted Stock Units (RSUs)</vt:lpstr>
      <vt:lpstr>Phantom Stock</vt:lpstr>
      <vt:lpstr>Phantom Stock</vt:lpstr>
      <vt:lpstr>Stock Appreciation Rights (SARs)</vt:lpstr>
      <vt:lpstr>Stock Appreciation Rights (SARs)</vt:lpstr>
      <vt:lpstr>Profits Interests</vt:lpstr>
      <vt:lpstr>Profits Interests</vt:lpstr>
      <vt:lpstr>Deferred Compensation Plans (IRC § 409A)</vt:lpstr>
      <vt:lpstr>Deferred Compensation Plans (IRC § 409A)</vt:lpstr>
      <vt:lpstr>Change in Control and Severance (§ 280G)</vt:lpstr>
      <vt:lpstr>Slide 24</vt:lpstr>
    </vt:vector>
  </TitlesOfParts>
  <Company>EKSH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Hughes</dc:creator>
  <cp:lastModifiedBy>Jeremiah Wolcott</cp:lastModifiedBy>
  <cp:revision>36</cp:revision>
  <dcterms:created xsi:type="dcterms:W3CDTF">2014-05-22T19:17:25Z</dcterms:created>
  <dcterms:modified xsi:type="dcterms:W3CDTF">2018-09-20T06:28:44Z</dcterms:modified>
</cp:coreProperties>
</file>