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89" r:id="rId5"/>
  </p:sldMasterIdLst>
  <p:notesMasterIdLst>
    <p:notesMasterId r:id="rId32"/>
  </p:notesMasterIdLst>
  <p:handoutMasterIdLst>
    <p:handoutMasterId r:id="rId33"/>
  </p:handoutMasterIdLst>
  <p:sldIdLst>
    <p:sldId id="285" r:id="rId6"/>
    <p:sldId id="257" r:id="rId7"/>
    <p:sldId id="1204" r:id="rId8"/>
    <p:sldId id="1229" r:id="rId9"/>
    <p:sldId id="1230" r:id="rId10"/>
    <p:sldId id="1231" r:id="rId11"/>
    <p:sldId id="1122" r:id="rId12"/>
    <p:sldId id="1221" r:id="rId13"/>
    <p:sldId id="1246" r:id="rId14"/>
    <p:sldId id="1247" r:id="rId15"/>
    <p:sldId id="1243" r:id="rId16"/>
    <p:sldId id="1244" r:id="rId17"/>
    <p:sldId id="1248" r:id="rId18"/>
    <p:sldId id="1249" r:id="rId19"/>
    <p:sldId id="1257" r:id="rId20"/>
    <p:sldId id="1258" r:id="rId21"/>
    <p:sldId id="1238" r:id="rId22"/>
    <p:sldId id="1219" r:id="rId23"/>
    <p:sldId id="1211" r:id="rId24"/>
    <p:sldId id="1220" r:id="rId25"/>
    <p:sldId id="1212" r:id="rId26"/>
    <p:sldId id="1234" r:id="rId27"/>
    <p:sldId id="1239" r:id="rId28"/>
    <p:sldId id="1263" r:id="rId29"/>
    <p:sldId id="264" r:id="rId30"/>
    <p:sldId id="263"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6"/>
    <a:srgbClr val="8D632F"/>
    <a:srgbClr val="008061"/>
    <a:srgbClr val="FFFFFF"/>
    <a:srgbClr val="FFF6E7"/>
    <a:srgbClr val="8D6347"/>
    <a:srgbClr val="9D0000"/>
    <a:srgbClr val="855939"/>
    <a:srgbClr val="6037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C11E8-844A-48CA-A885-65989FA1559D}" v="7" dt="2020-09-28T22:24:36.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496" autoAdjust="0"/>
  </p:normalViewPr>
  <p:slideViewPr>
    <p:cSldViewPr snapToGrid="0">
      <p:cViewPr varScale="1">
        <p:scale>
          <a:sx n="89" d="100"/>
          <a:sy n="89" d="100"/>
        </p:scale>
        <p:origin x="1374" y="90"/>
      </p:cViewPr>
      <p:guideLst/>
    </p:cSldViewPr>
  </p:slideViewPr>
  <p:notesTextViewPr>
    <p:cViewPr>
      <p:scale>
        <a:sx n="3" d="2"/>
        <a:sy n="3" d="2"/>
      </p:scale>
      <p:origin x="0" y="0"/>
    </p:cViewPr>
  </p:notesTextViewPr>
  <p:sorterViewPr>
    <p:cViewPr>
      <p:scale>
        <a:sx n="100" d="100"/>
        <a:sy n="100" d="100"/>
      </p:scale>
      <p:origin x="0" y="-6125"/>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35C87-2E62-4093-9A27-E98FC63FAB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A5AAF69-BA68-4C49-8B47-9FD6ED6C5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9A152F-86C0-448B-A54E-0E2D8D8754BB}" type="datetimeFigureOut">
              <a:rPr lang="en-US" smtClean="0"/>
              <a:t>9/28/2020</a:t>
            </a:fld>
            <a:endParaRPr lang="en-US" dirty="0"/>
          </a:p>
        </p:txBody>
      </p:sp>
      <p:sp>
        <p:nvSpPr>
          <p:cNvPr id="4" name="Footer Placeholder 3">
            <a:extLst>
              <a:ext uri="{FF2B5EF4-FFF2-40B4-BE49-F238E27FC236}">
                <a16:creationId xmlns:a16="http://schemas.microsoft.com/office/drawing/2014/main" id="{37C6C3CB-CCFF-4F2E-B237-337C69FBB6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F750B0-2FB2-4047-BE00-43B13750AB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1E503E-9C9E-4EC6-B8AF-91FC09DF0C7B}" type="slidenum">
              <a:rPr lang="en-US" smtClean="0"/>
              <a:t>‹#›</a:t>
            </a:fld>
            <a:endParaRPr lang="en-US" dirty="0"/>
          </a:p>
        </p:txBody>
      </p:sp>
    </p:spTree>
    <p:extLst>
      <p:ext uri="{BB962C8B-B14F-4D97-AF65-F5344CB8AC3E}">
        <p14:creationId xmlns:p14="http://schemas.microsoft.com/office/powerpoint/2010/main" val="147928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0077E-5661-4679-A0C9-7CAF4697BC9A}" type="datetimeFigureOut">
              <a:rPr lang="en-US" noProof="0" smtClean="0"/>
              <a:t>9/28/2020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9743-683C-4279-9E83-23C937C99CF6}" type="slidenum">
              <a:rPr lang="en-US" noProof="0" smtClean="0"/>
              <a:t>‹#›</a:t>
            </a:fld>
            <a:endParaRPr lang="en-US" noProof="0" dirty="0"/>
          </a:p>
        </p:txBody>
      </p:sp>
    </p:spTree>
    <p:extLst>
      <p:ext uri="{BB962C8B-B14F-4D97-AF65-F5344CB8AC3E}">
        <p14:creationId xmlns:p14="http://schemas.microsoft.com/office/powerpoint/2010/main" val="281931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E59743-683C-4279-9E83-23C937C99CF6}" type="slidenum">
              <a:rPr lang="en-US" smtClean="0"/>
              <a:t>1</a:t>
            </a:fld>
            <a:endParaRPr lang="en-US"/>
          </a:p>
        </p:txBody>
      </p:sp>
    </p:spTree>
    <p:extLst>
      <p:ext uri="{BB962C8B-B14F-4D97-AF65-F5344CB8AC3E}">
        <p14:creationId xmlns:p14="http://schemas.microsoft.com/office/powerpoint/2010/main" val="23861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you have a line of credit that can help you fund down times and if so how much do you have available on it?  If it is already maxed out and you only have 20 days of cash in the bank, then you have a problem right now.</a:t>
            </a:r>
          </a:p>
          <a:p>
            <a:endParaRPr lang="en-US"/>
          </a:p>
          <a:p>
            <a:r>
              <a:rPr lang="en-US"/>
              <a:t>Many of the banks are really tightening up credit right now.  It is more important than ever to be working with a bank that understands construction and the cycles we go through in this industry.</a:t>
            </a:r>
          </a:p>
          <a:p>
            <a:endParaRPr lang="en-US"/>
          </a:p>
        </p:txBody>
      </p:sp>
      <p:sp>
        <p:nvSpPr>
          <p:cNvPr id="4" name="Slide Number Placeholder 3"/>
          <p:cNvSpPr>
            <a:spLocks noGrp="1"/>
          </p:cNvSpPr>
          <p:nvPr>
            <p:ph type="sldNum" sz="quarter" idx="5"/>
          </p:nvPr>
        </p:nvSpPr>
        <p:spPr/>
        <p:txBody>
          <a:bodyPr/>
          <a:lstStyle/>
          <a:p>
            <a:pPr defTabSz="965008">
              <a:defRPr/>
            </a:pPr>
            <a:fld id="{7D6313DA-C7B8-4DB4-B169-0146D0718794}" type="slidenum">
              <a:rPr lang="en-US">
                <a:solidFill>
                  <a:prstClr val="black"/>
                </a:solidFill>
                <a:latin typeface="Calibri" panose="020F0502020204030204"/>
              </a:rPr>
              <a:pPr defTabSz="96500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9368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a:t>Backlog KPI’s!</a:t>
            </a:r>
          </a:p>
          <a:p>
            <a:endParaRPr lang="en-US" sz="1000"/>
          </a:p>
          <a:p>
            <a:r>
              <a:rPr lang="en-US" sz="1000"/>
              <a:t>All contractors should be watching their backlog to make sure it is growing to drive revenue growth or if it is falling, then making the appropriate cost cutting measures now to align to the new levels of work.</a:t>
            </a:r>
          </a:p>
          <a:p>
            <a:endParaRPr lang="en-US" sz="1000"/>
          </a:p>
          <a:p>
            <a:r>
              <a:rPr lang="en-US" sz="1000"/>
              <a:t>Backlog comes from the WIP report.  We are going to show you later, but you now need to look at backlog in a new way.  You could have work on the books, meaning valid contracts, but if that work is halted or chance of collection is low, then you have now reduced your backlog significantly and cost cutting measures will have to be taken.  You have to look at each job and assess your likelihood of the job continuing or not and adjust accordingly.  It is time to re-assess the credit worthiness of every customer you are working for.</a:t>
            </a:r>
          </a:p>
          <a:p>
            <a:endParaRPr lang="en-US" sz="1000"/>
          </a:p>
          <a:p>
            <a:r>
              <a:rPr lang="en-US" sz="1000"/>
              <a:t>How much gross profit do you have in the remaining backlog.  Have you adjusted your estimated cost to complete for the effects of </a:t>
            </a:r>
            <a:r>
              <a:rPr lang="en-US" sz="1000" err="1"/>
              <a:t>Covid</a:t>
            </a:r>
            <a:r>
              <a:rPr lang="en-US" sz="1000"/>
              <a:t>? Is it enough to cover overhead expenses like G&amp;A.  Even in good times, your backlog could be going up while your backlog gross profit could be going down.  This is a good KPI to be watching to assess your overhead.  Typically the backlog GP should exceed 50% of your G&amp;A expenses if you want to turn a profit.</a:t>
            </a:r>
            <a:endParaRPr lang="en-CA" sz="1000"/>
          </a:p>
        </p:txBody>
      </p:sp>
      <p:sp>
        <p:nvSpPr>
          <p:cNvPr id="4" name="Slide Number Placeholder 3"/>
          <p:cNvSpPr>
            <a:spLocks noGrp="1"/>
          </p:cNvSpPr>
          <p:nvPr>
            <p:ph type="sldNum" sz="quarter" idx="5"/>
          </p:nvPr>
        </p:nvSpPr>
        <p:spPr/>
        <p:txBody>
          <a:bodyPr/>
          <a:lstStyle/>
          <a:p>
            <a:pPr defTabSz="965008">
              <a:defRPr/>
            </a:pPr>
            <a:fld id="{7D6313DA-C7B8-4DB4-B169-0146D0718794}" type="slidenum">
              <a:rPr lang="en-US">
                <a:solidFill>
                  <a:prstClr val="black"/>
                </a:solidFill>
                <a:latin typeface="Calibri" panose="020F0502020204030204"/>
              </a:rPr>
              <a:pPr defTabSz="965008">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5972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thing I learned long ago in construction accounting.  </a:t>
            </a:r>
            <a:r>
              <a:rPr lang="en-US" b="1"/>
              <a:t>Underbillings are bad and overbillings are good</a:t>
            </a:r>
            <a:r>
              <a:rPr lang="en-US"/>
              <a:t>.  This is as basic in construction accounting as debits equal credits or assets equals liabilities plus equity.  You have to drill this in your head.</a:t>
            </a:r>
          </a:p>
          <a:p>
            <a:endParaRPr lang="en-US"/>
          </a:p>
          <a:p>
            <a:r>
              <a:rPr lang="en-CA"/>
              <a:t>Contractors will always have jobs with </a:t>
            </a:r>
            <a:r>
              <a:rPr lang="en-CA" err="1"/>
              <a:t>underbillings</a:t>
            </a:r>
            <a:r>
              <a:rPr lang="en-CA"/>
              <a:t> which just means you have recognized more earned revenue on the job than you have billed the customer for.  But that should be the exception, not the norm.  And each job with </a:t>
            </a:r>
            <a:r>
              <a:rPr lang="en-CA" err="1"/>
              <a:t>underbillings</a:t>
            </a:r>
            <a:r>
              <a:rPr lang="en-CA"/>
              <a:t> should be scrutinized.</a:t>
            </a:r>
          </a:p>
          <a:p>
            <a:endParaRPr lang="en-CA"/>
          </a:p>
          <a:p>
            <a:r>
              <a:rPr lang="en-CA"/>
              <a:t>If you get too high of a % of </a:t>
            </a:r>
            <a:r>
              <a:rPr lang="en-CA" err="1"/>
              <a:t>underbillings</a:t>
            </a:r>
            <a:r>
              <a:rPr lang="en-CA"/>
              <a:t> in relation to your equity, the sureties and banks are going question your real profitability and how well you are running your company.</a:t>
            </a:r>
          </a:p>
          <a:p>
            <a:endParaRPr lang="en-CA"/>
          </a:p>
          <a:p>
            <a:r>
              <a:rPr lang="en-CA" b="1"/>
              <a:t>Cash to over billings</a:t>
            </a:r>
            <a:r>
              <a:rPr lang="en-CA"/>
              <a:t>.  It should always exceed a ratio of 1.  If you think about it, if you have overbilled, unless it is still sitting in receivables, you have not incurred the cost yet and you will therefore need this cash in the future to fund your job.  While we normally think of overbillings as good.  If you are taking that cash and using it for other non-operational items like buying equipment, you could have a problem funding operations in the future.</a:t>
            </a:r>
            <a:endParaRPr lang="en-US"/>
          </a:p>
        </p:txBody>
      </p:sp>
      <p:sp>
        <p:nvSpPr>
          <p:cNvPr id="4" name="Slide Number Placeholder 3"/>
          <p:cNvSpPr>
            <a:spLocks noGrp="1"/>
          </p:cNvSpPr>
          <p:nvPr>
            <p:ph type="sldNum" sz="quarter" idx="5"/>
          </p:nvPr>
        </p:nvSpPr>
        <p:spPr/>
        <p:txBody>
          <a:bodyPr/>
          <a:lstStyle/>
          <a:p>
            <a:pPr defTabSz="965008">
              <a:defRPr/>
            </a:pPr>
            <a:fld id="{7D6313DA-C7B8-4DB4-B169-0146D0718794}" type="slidenum">
              <a:rPr lang="en-US">
                <a:solidFill>
                  <a:prstClr val="black"/>
                </a:solidFill>
                <a:latin typeface="Calibri" panose="020F0502020204030204"/>
              </a:rPr>
              <a:pPr defTabSz="965008">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96171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1353"/>
            <a:r>
              <a:rPr lang="en-US" b="1"/>
              <a:t>Cash flow from contracts – </a:t>
            </a:r>
            <a:r>
              <a:rPr lang="en-US" b="0"/>
              <a:t>This </a:t>
            </a:r>
            <a:r>
              <a:rPr lang="en-CA">
                <a:solidFill>
                  <a:srgbClr val="000000"/>
                </a:solidFill>
                <a:latin typeface="Arial"/>
                <a:cs typeface="Arial"/>
              </a:rPr>
              <a:t>represents the amount of gross profit which has been collected.  This is calculated by deducting job receivables and </a:t>
            </a:r>
            <a:r>
              <a:rPr lang="en-CA" err="1">
                <a:solidFill>
                  <a:srgbClr val="000000"/>
                </a:solidFill>
                <a:latin typeface="Arial"/>
                <a:cs typeface="Arial"/>
              </a:rPr>
              <a:t>underbillings</a:t>
            </a:r>
            <a:r>
              <a:rPr lang="en-CA">
                <a:solidFill>
                  <a:srgbClr val="000000"/>
                </a:solidFill>
                <a:latin typeface="Arial"/>
                <a:cs typeface="Arial"/>
              </a:rPr>
              <a:t> from gross profit and adding payables and overbillings.</a:t>
            </a:r>
          </a:p>
          <a:p>
            <a:pPr defTabSz="991353"/>
            <a:endParaRPr lang="en-CA">
              <a:solidFill>
                <a:srgbClr val="000000"/>
              </a:solidFill>
              <a:latin typeface="Arial"/>
              <a:cs typeface="Arial"/>
            </a:endParaRPr>
          </a:p>
          <a:p>
            <a:pPr defTabSz="991353"/>
            <a:r>
              <a:rPr lang="en-CA">
                <a:solidFill>
                  <a:srgbClr val="000000"/>
                </a:solidFill>
                <a:latin typeface="Arial"/>
                <a:cs typeface="Arial"/>
              </a:rPr>
              <a:t>This ratio makes sure you are collecting on the profits your company has generated.  You could be making a lot of profit on the income statement and paying your bills, but still have a large amount of cash sitting in AR.  If you are not collecting then you need to know why.  It could indicate a credit problem with the customer or it could represent an overbilling issue by the PM who may be overstating the work completed on the job that will show up as margin fade later.</a:t>
            </a:r>
          </a:p>
          <a:p>
            <a:endParaRPr lang="en-CA" b="1"/>
          </a:p>
        </p:txBody>
      </p:sp>
      <p:sp>
        <p:nvSpPr>
          <p:cNvPr id="4" name="Slide Number Placeholder 3"/>
          <p:cNvSpPr>
            <a:spLocks noGrp="1"/>
          </p:cNvSpPr>
          <p:nvPr>
            <p:ph type="sldNum" sz="quarter" idx="5"/>
          </p:nvPr>
        </p:nvSpPr>
        <p:spPr/>
        <p:txBody>
          <a:bodyPr/>
          <a:lstStyle/>
          <a:p>
            <a:pPr defTabSz="965008">
              <a:defRPr/>
            </a:pPr>
            <a:fld id="{7D6313DA-C7B8-4DB4-B169-0146D0718794}" type="slidenum">
              <a:rPr lang="en-US">
                <a:solidFill>
                  <a:prstClr val="black"/>
                </a:solidFill>
                <a:latin typeface="Calibri" panose="020F0502020204030204"/>
              </a:rPr>
              <a:pPr defTabSz="96500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4838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sz="1000"/>
            </a:pPr>
            <a:r>
              <a:rPr lang="en-CA" b="1">
                <a:solidFill>
                  <a:srgbClr val="000000"/>
                </a:solidFill>
                <a:latin typeface="Arial"/>
                <a:cs typeface="Arial"/>
              </a:rPr>
              <a:t>The Net of current receivables and payables KPI </a:t>
            </a:r>
            <a:r>
              <a:rPr lang="en-CA">
                <a:solidFill>
                  <a:srgbClr val="000000"/>
                </a:solidFill>
                <a:latin typeface="Arial"/>
                <a:cs typeface="Arial"/>
              </a:rPr>
              <a:t>is an indicator of how a contractor is managing their cash flow.  An unusually low number could indicate that a contractor has experienced or about to experience cash flow problems.</a:t>
            </a:r>
          </a:p>
          <a:p>
            <a:pPr algn="l" rtl="0">
              <a:defRPr sz="1000"/>
            </a:pPr>
            <a:endParaRPr lang="en-CA" b="1">
              <a:solidFill>
                <a:srgbClr val="000000"/>
              </a:solidFill>
              <a:latin typeface="Arial"/>
              <a:cs typeface="Arial"/>
            </a:endParaRPr>
          </a:p>
          <a:p>
            <a:pPr algn="l" rtl="0">
              <a:defRPr sz="1000"/>
            </a:pPr>
            <a:r>
              <a:rPr lang="en-CA" b="1">
                <a:solidFill>
                  <a:srgbClr val="000000"/>
                </a:solidFill>
                <a:latin typeface="Arial"/>
                <a:cs typeface="Arial"/>
              </a:rPr>
              <a:t>Retainages </a:t>
            </a:r>
            <a:r>
              <a:rPr lang="en-CA">
                <a:solidFill>
                  <a:srgbClr val="000000"/>
                </a:solidFill>
                <a:latin typeface="Arial"/>
                <a:cs typeface="Arial"/>
              </a:rPr>
              <a:t>are typically receivables or payables upon completion of a contract.  Because retainages are receivable or payable within the contractor’s operating cycle, the amounts are generally considered current assets and liabilities even if due after one year. Retainage for both receivables and payables should be tracked separately on the balance sheet so they can be excluded for cash analysis and aging purposes.  Most construction ERP’s handle this well.</a:t>
            </a:r>
          </a:p>
          <a:p>
            <a:pPr algn="l" rtl="0">
              <a:defRPr sz="1000"/>
            </a:pPr>
            <a:endParaRPr lang="en-CA">
              <a:solidFill>
                <a:srgbClr val="000000"/>
              </a:solidFill>
              <a:latin typeface="Arial"/>
              <a:cs typeface="Arial"/>
            </a:endParaRPr>
          </a:p>
          <a:p>
            <a:pPr algn="l" rtl="0">
              <a:defRPr sz="1000"/>
            </a:pPr>
            <a:r>
              <a:rPr lang="en-CA">
                <a:solidFill>
                  <a:srgbClr val="000000"/>
                </a:solidFill>
                <a:latin typeface="Arial"/>
                <a:cs typeface="Arial"/>
              </a:rPr>
              <a:t>And of course Contractors should also be looking at the standard liquidity ratios</a:t>
            </a:r>
          </a:p>
          <a:p>
            <a:pPr marL="185879" indent="-185879">
              <a:buFont typeface="Arial" panose="020B0604020202020204" pitchFamily="34" charset="0"/>
              <a:buChar char="•"/>
              <a:defRPr sz="1000"/>
            </a:pPr>
            <a:r>
              <a:rPr lang="en-CA">
                <a:solidFill>
                  <a:srgbClr val="000000"/>
                </a:solidFill>
                <a:latin typeface="Arial"/>
                <a:cs typeface="Arial"/>
              </a:rPr>
              <a:t>Current Ratio</a:t>
            </a:r>
          </a:p>
          <a:p>
            <a:pPr marL="185879" indent="-185879">
              <a:buFont typeface="Arial" panose="020B0604020202020204" pitchFamily="34" charset="0"/>
              <a:buChar char="•"/>
              <a:defRPr sz="1000"/>
            </a:pPr>
            <a:r>
              <a:rPr lang="en-CA">
                <a:solidFill>
                  <a:srgbClr val="000000"/>
                </a:solidFill>
                <a:latin typeface="Arial"/>
                <a:cs typeface="Arial"/>
              </a:rPr>
              <a:t>Quick ratio</a:t>
            </a:r>
          </a:p>
          <a:p>
            <a:pPr marL="185879" indent="-185879">
              <a:buFont typeface="Arial" panose="020B0604020202020204" pitchFamily="34" charset="0"/>
              <a:buChar char="•"/>
              <a:defRPr sz="1000"/>
            </a:pPr>
            <a:r>
              <a:rPr lang="en-CA">
                <a:solidFill>
                  <a:srgbClr val="000000"/>
                </a:solidFill>
                <a:latin typeface="Arial"/>
                <a:cs typeface="Arial"/>
              </a:rPr>
              <a:t>High Liquidity ratio.  Right now the high liquidity ratio is the most important and it should exceed a ratio of 1</a:t>
            </a:r>
          </a:p>
          <a:p>
            <a:pPr>
              <a:defRPr sz="1000"/>
            </a:pPr>
            <a:endParaRPr lang="en-CA" b="1">
              <a:solidFill>
                <a:srgbClr val="000000"/>
              </a:solidFill>
              <a:latin typeface="Arial"/>
              <a:cs typeface="Arial"/>
            </a:endParaRPr>
          </a:p>
          <a:p>
            <a:pPr>
              <a:defRPr sz="1000"/>
            </a:pPr>
            <a:r>
              <a:rPr lang="en-CA" b="0">
                <a:solidFill>
                  <a:srgbClr val="000000"/>
                </a:solidFill>
                <a:latin typeface="Arial"/>
                <a:cs typeface="Arial"/>
              </a:rPr>
              <a:t>The high liquidity ratio is assets that can liquidated within 30 days vs. payables due on demand or within 30 days.  </a:t>
            </a:r>
          </a:p>
          <a:p>
            <a:endParaRPr lang="en-CA"/>
          </a:p>
        </p:txBody>
      </p:sp>
      <p:sp>
        <p:nvSpPr>
          <p:cNvPr id="4" name="Slide Number Placeholder 3"/>
          <p:cNvSpPr>
            <a:spLocks noGrp="1"/>
          </p:cNvSpPr>
          <p:nvPr>
            <p:ph type="sldNum" sz="quarter" idx="5"/>
          </p:nvPr>
        </p:nvSpPr>
        <p:spPr/>
        <p:txBody>
          <a:bodyPr/>
          <a:lstStyle/>
          <a:p>
            <a:pPr defTabSz="965008">
              <a:defRPr/>
            </a:pPr>
            <a:fld id="{7D6313DA-C7B8-4DB4-B169-0146D0718794}" type="slidenum">
              <a:rPr lang="en-US">
                <a:solidFill>
                  <a:prstClr val="black"/>
                </a:solidFill>
                <a:latin typeface="Calibri" panose="020F0502020204030204"/>
              </a:rPr>
              <a:pPr defTabSz="96500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5934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you have a KPI showing cash flow by Job or PM?  It is not only important to know if the job is profitable, but you need know how the PM’s are doing managing cash across all their jobs.  This dashboard gives a quick summary of how each PM is doing on a weekly basis.  From the dashboard, you want to be able to drill down to a report for more detail.</a:t>
            </a:r>
            <a:endParaRPr lang="en-CA"/>
          </a:p>
        </p:txBody>
      </p:sp>
      <p:sp>
        <p:nvSpPr>
          <p:cNvPr id="4" name="Slide Number Placeholder 3"/>
          <p:cNvSpPr>
            <a:spLocks noGrp="1"/>
          </p:cNvSpPr>
          <p:nvPr>
            <p:ph type="sldNum" sz="quarter" idx="5"/>
          </p:nvPr>
        </p:nvSpPr>
        <p:spPr/>
        <p:txBody>
          <a:bodyPr/>
          <a:lstStyle/>
          <a:p>
            <a:fld id="{7D6313DA-C7B8-4DB4-B169-0146D0718794}" type="slidenum">
              <a:rPr lang="en-US" smtClean="0"/>
              <a:t>15</a:t>
            </a:fld>
            <a:endParaRPr lang="en-US"/>
          </a:p>
        </p:txBody>
      </p:sp>
    </p:spTree>
    <p:extLst>
      <p:ext uri="{BB962C8B-B14F-4D97-AF65-F5344CB8AC3E}">
        <p14:creationId xmlns:p14="http://schemas.microsoft.com/office/powerpoint/2010/main" val="165950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report, you can now see how the PM’s are doing against their forecast on a weekly basis and by job.  You can quickly see which PM’s are good at forecasting cash and how much cash each job is using on a weekly basis.</a:t>
            </a:r>
            <a:endParaRPr lang="en-CA"/>
          </a:p>
        </p:txBody>
      </p:sp>
      <p:sp>
        <p:nvSpPr>
          <p:cNvPr id="4" name="Slide Number Placeholder 3"/>
          <p:cNvSpPr>
            <a:spLocks noGrp="1"/>
          </p:cNvSpPr>
          <p:nvPr>
            <p:ph type="sldNum" sz="quarter" idx="5"/>
          </p:nvPr>
        </p:nvSpPr>
        <p:spPr/>
        <p:txBody>
          <a:bodyPr/>
          <a:lstStyle/>
          <a:p>
            <a:fld id="{7D6313DA-C7B8-4DB4-B169-0146D0718794}" type="slidenum">
              <a:rPr lang="en-US" smtClean="0"/>
              <a:t>16</a:t>
            </a:fld>
            <a:endParaRPr lang="en-US"/>
          </a:p>
        </p:txBody>
      </p:sp>
    </p:spTree>
    <p:extLst>
      <p:ext uri="{BB962C8B-B14F-4D97-AF65-F5344CB8AC3E}">
        <p14:creationId xmlns:p14="http://schemas.microsoft.com/office/powerpoint/2010/main" val="69237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CPM (Corporate Performance Management) solutions allow you to have all of these KPI’s on one dashboard with the ability to act on that data from the dashboard.  That is the main difference from a CPM solution and a BI solution.  You can not only drill into the detail behind the KPI, but you take it and do what if scenarios off it.</a:t>
            </a:r>
            <a:endParaRPr lang="en-CA"/>
          </a:p>
        </p:txBody>
      </p:sp>
      <p:sp>
        <p:nvSpPr>
          <p:cNvPr id="4" name="Slide Number Placeholder 3"/>
          <p:cNvSpPr>
            <a:spLocks noGrp="1"/>
          </p:cNvSpPr>
          <p:nvPr>
            <p:ph type="sldNum" sz="quarter" idx="5"/>
          </p:nvPr>
        </p:nvSpPr>
        <p:spPr/>
        <p:txBody>
          <a:bodyPr/>
          <a:lstStyle/>
          <a:p>
            <a:fld id="{7D6313DA-C7B8-4DB4-B169-0146D0718794}" type="slidenum">
              <a:rPr lang="en-US" smtClean="0"/>
              <a:t>17</a:t>
            </a:fld>
            <a:endParaRPr lang="en-US"/>
          </a:p>
        </p:txBody>
      </p:sp>
    </p:spTree>
    <p:extLst>
      <p:ext uri="{BB962C8B-B14F-4D97-AF65-F5344CB8AC3E}">
        <p14:creationId xmlns:p14="http://schemas.microsoft.com/office/powerpoint/2010/main" val="334975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just covered a lot of KPI’s specific to cash, but you should also be looking at other metrics that will eventually impact cash like</a:t>
            </a:r>
          </a:p>
          <a:p>
            <a:pPr marL="180939" indent="-180939">
              <a:buFont typeface="Arial" panose="020B0604020202020204" pitchFamily="34" charset="0"/>
              <a:buChar char="•"/>
            </a:pPr>
            <a:r>
              <a:rPr lang="en-US"/>
              <a:t>Job Margin by job</a:t>
            </a:r>
          </a:p>
          <a:p>
            <a:pPr marL="180939" indent="-180939">
              <a:buFont typeface="Arial" panose="020B0604020202020204" pitchFamily="34" charset="0"/>
              <a:buChar char="•"/>
            </a:pPr>
            <a:r>
              <a:rPr lang="en-US"/>
              <a:t>Avg labor rate to help you forecast cost reduction measures</a:t>
            </a:r>
          </a:p>
          <a:p>
            <a:pPr marL="180939" indent="-180939">
              <a:buFont typeface="Arial" panose="020B0604020202020204" pitchFamily="34" charset="0"/>
              <a:buChar char="•"/>
            </a:pPr>
            <a:r>
              <a:rPr lang="en-US"/>
              <a:t>Margin fade for the current month that let’s you quickly spot issues with jobs that are having profit fade.</a:t>
            </a:r>
          </a:p>
          <a:p>
            <a:pPr marL="180939" indent="-180939">
              <a:buFont typeface="Arial" panose="020B0604020202020204" pitchFamily="34" charset="0"/>
              <a:buChar char="•"/>
            </a:pPr>
            <a:r>
              <a:rPr lang="en-US"/>
              <a:t>Margin by customer to help determine the customers you make the most profit or least profit on.</a:t>
            </a:r>
          </a:p>
          <a:p>
            <a:pPr marL="180939" indent="-180939">
              <a:buFont typeface="Arial" panose="020B0604020202020204" pitchFamily="34" charset="0"/>
              <a:buChar char="•"/>
            </a:pPr>
            <a:r>
              <a:rPr lang="en-US"/>
              <a:t>Billings by project manager to know who is keeping their billings up to date and who isn’t.</a:t>
            </a:r>
          </a:p>
          <a:p>
            <a:pPr marL="180939" indent="-180939">
              <a:buFont typeface="Arial" panose="020B0604020202020204" pitchFamily="34" charset="0"/>
              <a:buChar char="•"/>
            </a:pPr>
            <a:r>
              <a:rPr lang="en-US"/>
              <a:t>12 month trailing gross margin to show trends in profitability by month.</a:t>
            </a:r>
          </a:p>
          <a:p>
            <a:pPr marL="180939" indent="-180939">
              <a:buFont typeface="Arial" panose="020B0604020202020204" pitchFamily="34" charset="0"/>
              <a:buChar char="•"/>
            </a:pPr>
            <a:endParaRPr lang="en-US"/>
          </a:p>
          <a:p>
            <a:pPr marL="180939" indent="-180939">
              <a:buFont typeface="Arial" panose="020B0604020202020204" pitchFamily="34" charset="0"/>
              <a:buChar char="•"/>
            </a:pPr>
            <a:r>
              <a:rPr lang="en-US"/>
              <a:t>Now let’s talk some about the WIP or Work in Progress Report!</a:t>
            </a:r>
            <a:endParaRPr lang="en-CA"/>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681781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contractors have a WIP report as I said earlier.  The problem is they typically look at it one way.  You need to be able to slice and dice the WIP in multiple ways to really spot trends that impact cash flow.</a:t>
            </a:r>
          </a:p>
          <a:p>
            <a:endParaRPr lang="en-US"/>
          </a:p>
          <a:p>
            <a:r>
              <a:rPr lang="en-US"/>
              <a:t>So maybe you have a standard WIP report in job number order like the top one that gives you your typical information but includes fade by job for the current month.</a:t>
            </a:r>
          </a:p>
          <a:p>
            <a:endParaRPr lang="en-US"/>
          </a:p>
          <a:p>
            <a:r>
              <a:rPr lang="en-US"/>
              <a:t>But what about one by customer, that shows backlog and profitability by customers and maybe includes aging data as well.  We did not show that in this example but we typically put that on our customers WIP’s reports by customer.</a:t>
            </a:r>
          </a:p>
          <a:p>
            <a:endParaRPr lang="en-US"/>
          </a:p>
          <a:p>
            <a:r>
              <a:rPr lang="en-US"/>
              <a:t>WIP by PM to show how profitable jobs are by PM.  Are over (under) billing by PM to spot issues with billing</a:t>
            </a:r>
          </a:p>
          <a:p>
            <a:endParaRPr lang="en-US"/>
          </a:p>
          <a:p>
            <a:r>
              <a:rPr lang="en-US"/>
              <a:t>The point is you need to be able to analyze your WIP in a lot of different ways.  Type of work, to show what work you make the most money on.  Estimator – To show what estimators do the best job estimating.</a:t>
            </a:r>
          </a:p>
          <a:p>
            <a:endParaRPr lang="en-US"/>
          </a:p>
          <a:p>
            <a:r>
              <a:rPr lang="en-US"/>
              <a:t>What about state or city right now with shutdowns?</a:t>
            </a:r>
            <a:endParaRPr lang="en-CA"/>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40555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a:t>
            </a:fld>
            <a:endParaRPr lang="en-US" noProof="0" dirty="0"/>
          </a:p>
        </p:txBody>
      </p:sp>
    </p:spTree>
    <p:extLst>
      <p:ext uri="{BB962C8B-B14F-4D97-AF65-F5344CB8AC3E}">
        <p14:creationId xmlns:p14="http://schemas.microsoft.com/office/powerpoint/2010/main" val="405702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ENR is one of the main publications in construction.  Here is a list of states that were shutdown for construction due to COVID-19 back in March.   With states and cities shutting down, you had to be able run your WIP by city and state to see what work is still really active.  It is no longer about what you have contracts for.  It is about where can you really work!</a:t>
            </a:r>
          </a:p>
          <a:p>
            <a:endParaRPr lang="en-US"/>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67821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few things to consider around over and under billings and why it is so important to manage this through your WIP review.</a:t>
            </a:r>
          </a:p>
          <a:p>
            <a:endParaRPr lang="en-US"/>
          </a:p>
          <a:p>
            <a:pPr marL="180939" indent="-180939">
              <a:buFont typeface="Arial" panose="020B0604020202020204" pitchFamily="34" charset="0"/>
              <a:buChar char="•"/>
            </a:pPr>
            <a:r>
              <a:rPr lang="en-US"/>
              <a:t>Over billings tend to consistently turn into profit.  </a:t>
            </a:r>
            <a:r>
              <a:rPr lang="en-US" err="1"/>
              <a:t>Underbillings</a:t>
            </a:r>
            <a:r>
              <a:rPr lang="en-US"/>
              <a:t> tend to turn into fade.</a:t>
            </a:r>
          </a:p>
          <a:p>
            <a:pPr marL="180939" indent="-180939">
              <a:buFont typeface="Arial" panose="020B0604020202020204" pitchFamily="34" charset="0"/>
              <a:buChar char="•"/>
            </a:pPr>
            <a:r>
              <a:rPr lang="en-US"/>
              <a:t>Timely billings lead to timely collections.  Slow billings lead to slow collections which lead to bad debt</a:t>
            </a:r>
          </a:p>
          <a:p>
            <a:pPr marL="180939" indent="-180939">
              <a:buFont typeface="Arial" panose="020B0604020202020204" pitchFamily="34" charset="0"/>
              <a:buChar char="•"/>
            </a:pPr>
            <a:r>
              <a:rPr lang="en-US"/>
              <a:t>PM’s should be taught to be conservative in their estimate.  Being aggressive leads to profit fade which is frowned on by the sureties and banks</a:t>
            </a:r>
          </a:p>
          <a:p>
            <a:pPr marL="180939" indent="-180939">
              <a:buFont typeface="Arial" panose="020B0604020202020204" pitchFamily="34" charset="0"/>
              <a:buChar char="•"/>
            </a:pPr>
            <a:r>
              <a:rPr lang="en-US"/>
              <a:t>You should always have a high ratio of Net over billings to under billings</a:t>
            </a:r>
          </a:p>
          <a:p>
            <a:pPr marL="180939" indent="-180939">
              <a:buFont typeface="Arial" panose="020B0604020202020204" pitchFamily="34" charset="0"/>
              <a:buChar char="•"/>
            </a:pPr>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defTabSz="965008">
              <a:defRPr/>
            </a:pPr>
            <a:fld id="{7D6313DA-C7B8-4DB4-B169-0146D0718794}" type="slidenum">
              <a:rPr lang="en-US">
                <a:solidFill>
                  <a:prstClr val="black"/>
                </a:solidFill>
                <a:latin typeface="Calibri" panose="020F0502020204030204"/>
              </a:rPr>
              <a:pPr defTabSz="965008">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201519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In order to forecast accurately in times of uncertainty, contractors need to be doing cross company planning.</a:t>
            </a:r>
          </a:p>
          <a:p>
            <a:endParaRPr lang="en-US" sz="1000"/>
          </a:p>
          <a:p>
            <a:r>
              <a:rPr lang="en-US" sz="1000"/>
              <a:t>This basically means finance needs to be working with estimators and operations to get a complete picture of where the company stands.</a:t>
            </a:r>
          </a:p>
          <a:p>
            <a:endParaRPr lang="en-US" sz="1000"/>
          </a:p>
          <a:p>
            <a:r>
              <a:rPr lang="en-US" sz="1000"/>
              <a:t>Contractors need to be proactive rather than reactive.  This means you need to setup systems now to be agile and aligned rather than static and siloed.</a:t>
            </a:r>
          </a:p>
          <a:p>
            <a:endParaRPr lang="en-US" sz="1000"/>
          </a:p>
          <a:p>
            <a:r>
              <a:rPr lang="en-CA" sz="1000"/>
              <a:t>Cross Company Planning allows for a higher frequency of preparation (e.g., daily or weekly) which benefits the company with better management decisions leading to greater profits.</a:t>
            </a:r>
          </a:p>
          <a:p>
            <a:endParaRPr lang="en-CA" sz="1000"/>
          </a:p>
          <a:p>
            <a:r>
              <a:rPr lang="en-CA" sz="1000"/>
              <a:t>In order to forecast cash properly, you need input from multiple people within your company.  It is important we remove the silos of data within our companies to be able to accurately forecast cash in the future.  When I was a CFO I met weekly with our head of estimating and VP of operations and went over job cost vs. budget reports to spot jobs that were not performing well.  This helped us get ahead of problems before they got to be big.</a:t>
            </a:r>
          </a:p>
          <a:p>
            <a:endParaRPr lang="en-CA" sz="1000"/>
          </a:p>
          <a:p>
            <a:r>
              <a:rPr lang="en-CA" sz="1000"/>
              <a:t>I unfortunately did the cash projections on my own using avg payment times for receivables and payables.  I had trouble being very accurate because what I didn’t know what issues were happening on the job.  If a customer was unhappy with something on the job and going to hold up payment until it was fixed, I didn’t know until they were past due.  The PM’s typically knew much quicker than this.</a:t>
            </a:r>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101254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a weekly cash flow forecast that could be used by a project manager.  It is pulling in accounts receivable and payable information by job and PM and showing the PM the amount outstanding in AR and AP for each job.  They can then help accounting forecast when the billings will be collected and give input on when the payables need to be paid.</a:t>
            </a:r>
          </a:p>
          <a:p>
            <a:endParaRPr lang="en-US"/>
          </a:p>
          <a:p>
            <a:r>
              <a:rPr lang="en-US"/>
              <a:t>This information would then flow into a master cash forecast that would include other cash items like labor, overhead and note payments.</a:t>
            </a:r>
          </a:p>
          <a:p>
            <a:endParaRPr lang="en-US"/>
          </a:p>
          <a:p>
            <a:r>
              <a:rPr lang="en-US"/>
              <a:t>If you are not doing it already, please consider getting the PM’s more involved in your cash forecast.  It will make them more aware that cash is important and probably lead to faster billings and better collections.</a:t>
            </a:r>
            <a:endParaRPr lang="en-CA"/>
          </a:p>
          <a:p>
            <a:endParaRPr lang="en-CA"/>
          </a:p>
        </p:txBody>
      </p:sp>
      <p:sp>
        <p:nvSpPr>
          <p:cNvPr id="4" name="Slide Number Placeholder 3"/>
          <p:cNvSpPr>
            <a:spLocks noGrp="1"/>
          </p:cNvSpPr>
          <p:nvPr>
            <p:ph type="sldNum" sz="quarter" idx="5"/>
          </p:nvPr>
        </p:nvSpPr>
        <p:spPr/>
        <p:txBody>
          <a:bodyPr/>
          <a:lstStyle/>
          <a:p>
            <a:fld id="{7D6313DA-C7B8-4DB4-B169-0146D0718794}" type="slidenum">
              <a:rPr lang="en-US" smtClean="0"/>
              <a:t>23</a:t>
            </a:fld>
            <a:endParaRPr lang="en-US"/>
          </a:p>
        </p:txBody>
      </p:sp>
    </p:spTree>
    <p:extLst>
      <p:ext uri="{BB962C8B-B14F-4D97-AF65-F5344CB8AC3E}">
        <p14:creationId xmlns:p14="http://schemas.microsoft.com/office/powerpoint/2010/main" val="233039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increase or decrease in AR and AP would then flow into the overall cash forecast.  The overall cash forecast would then take into account other cash items like payroll, note payments, lease payments, overhead expenses, line of credit advances or payments, etc.</a:t>
            </a:r>
          </a:p>
          <a:p>
            <a:endParaRPr lang="en-US"/>
          </a:p>
          <a:p>
            <a:r>
              <a:rPr lang="en-US"/>
              <a:t>With a CPM solution you have this data flow in with actuals from the ERP and then forecast into the future using historical data and adjusting it based on factors, like what if I cut my overhead my 10%, how much will that impact my cash position.  What if I cut my payroll cost by 10%, how would that impact me, etc.</a:t>
            </a:r>
            <a:endParaRPr lang="en-CA"/>
          </a:p>
        </p:txBody>
      </p:sp>
      <p:sp>
        <p:nvSpPr>
          <p:cNvPr id="4" name="Slide Number Placeholder 3"/>
          <p:cNvSpPr>
            <a:spLocks noGrp="1"/>
          </p:cNvSpPr>
          <p:nvPr>
            <p:ph type="sldNum" sz="quarter" idx="5"/>
          </p:nvPr>
        </p:nvSpPr>
        <p:spPr/>
        <p:txBody>
          <a:bodyPr/>
          <a:lstStyle/>
          <a:p>
            <a:fld id="{7D6313DA-C7B8-4DB4-B169-0146D0718794}" type="slidenum">
              <a:rPr lang="en-US" smtClean="0"/>
              <a:t>24</a:t>
            </a:fld>
            <a:endParaRPr lang="en-US"/>
          </a:p>
        </p:txBody>
      </p:sp>
    </p:spTree>
    <p:extLst>
      <p:ext uri="{BB962C8B-B14F-4D97-AF65-F5344CB8AC3E}">
        <p14:creationId xmlns:p14="http://schemas.microsoft.com/office/powerpoint/2010/main" val="3417529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D6313DA-C7B8-4DB4-B169-0146D0718794}" type="slidenum">
              <a:rPr lang="en-US" smtClean="0"/>
              <a:t>25</a:t>
            </a:fld>
            <a:endParaRPr lang="en-US"/>
          </a:p>
        </p:txBody>
      </p:sp>
    </p:spTree>
    <p:extLst>
      <p:ext uri="{BB962C8B-B14F-4D97-AF65-F5344CB8AC3E}">
        <p14:creationId xmlns:p14="http://schemas.microsoft.com/office/powerpoint/2010/main" val="29044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26</a:t>
            </a:fld>
            <a:endParaRPr lang="en-US" noProof="0" dirty="0"/>
          </a:p>
        </p:txBody>
      </p:sp>
    </p:spTree>
    <p:extLst>
      <p:ext uri="{BB962C8B-B14F-4D97-AF65-F5344CB8AC3E}">
        <p14:creationId xmlns:p14="http://schemas.microsoft.com/office/powerpoint/2010/main" val="88008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D6313DA-C7B8-4DB4-B169-0146D0718794}" type="slidenum">
              <a:rPr lang="en-US" smtClean="0"/>
              <a:t>3</a:t>
            </a:fld>
            <a:endParaRPr lang="en-US"/>
          </a:p>
        </p:txBody>
      </p:sp>
    </p:spTree>
    <p:extLst>
      <p:ext uri="{BB962C8B-B14F-4D97-AF65-F5344CB8AC3E}">
        <p14:creationId xmlns:p14="http://schemas.microsoft.com/office/powerpoint/2010/main" val="164515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for today</a:t>
            </a:r>
          </a:p>
          <a:p>
            <a:endParaRPr lang="en-US" dirty="0"/>
          </a:p>
          <a:p>
            <a:r>
              <a:rPr lang="en-US" dirty="0"/>
              <a:t>We are going to be talking about challenges in construction</a:t>
            </a:r>
          </a:p>
          <a:p>
            <a:r>
              <a:rPr lang="en-US" dirty="0"/>
              <a:t>Key KPI’s for Cash in Construction</a:t>
            </a:r>
          </a:p>
          <a:p>
            <a:r>
              <a:rPr lang="en-US" dirty="0"/>
              <a:t>How to Manage Your WIP Report for Better Cash Management</a:t>
            </a:r>
          </a:p>
          <a:p>
            <a:r>
              <a:rPr lang="en-US" dirty="0"/>
              <a:t>Using Cross Company Planning for Better Cash Forecasting</a:t>
            </a:r>
          </a:p>
          <a:p>
            <a:r>
              <a:rPr lang="en-US" dirty="0"/>
              <a:t>Show an example of how a contractor can forecast cash</a:t>
            </a:r>
          </a:p>
          <a:p>
            <a:endParaRPr lang="en-US" dirty="0"/>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7D6313DA-C7B8-4DB4-B169-0146D07187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06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Covid</a:t>
            </a:r>
            <a:r>
              <a:rPr lang="en-US"/>
              <a:t> 19 has impacted all aspects of our jobs and our personal lives.  We will probably not know exactly how much for years to come, but there are some things we can do now to pivot our response and be proactive in helping our businesses manage through this pandemic.</a:t>
            </a:r>
            <a:endParaRPr lang="en-CA"/>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25436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For the last 10 years construction has been a fast growing, but risky industry to be in.  Contractors have always had to deal with tight margins, project delivery delays, labor shortages and now we have COVID-19.  Contractors had issues with managing cash flow even before COVID-19 hit us, but now it is getting even worse.</a:t>
            </a:r>
          </a:p>
          <a:p>
            <a:endParaRPr lang="en-US" sz="1000"/>
          </a:p>
          <a:p>
            <a:r>
              <a:rPr lang="en-US" sz="1000"/>
              <a:t>Contractors are really scrambling to build an accurate statement of cash flows and forecast cash into the future.  But they are finding many barriers to accurate cash flow forecasting.  They can’t look at cash management the way they always have.  They have to adopt a multidimensional approach to forecasting to gain a comprehensive view and insights.</a:t>
            </a:r>
          </a:p>
          <a:p>
            <a:endParaRPr lang="en-US" sz="1000"/>
          </a:p>
          <a:p>
            <a:r>
              <a:rPr lang="en-US" sz="1000"/>
              <a:t>Contractors need to be monitoring key KPI’s like margin fade, job borrow and days of cash on hand and they need to be doing this daily, not just monthly or quarterly or annually.</a:t>
            </a:r>
          </a:p>
          <a:p>
            <a:endParaRPr lang="en-US" sz="1000"/>
          </a:p>
          <a:p>
            <a:r>
              <a:rPr lang="en-US" sz="1000"/>
              <a:t>Every contractor has a WIP report and they need to be watching it closely for under billings to see which jobs are using cash.  The WIP report needs to be flexible and viewable over time to allow deeper analysis.</a:t>
            </a:r>
          </a:p>
          <a:p>
            <a:endParaRPr lang="en-US" sz="1000"/>
          </a:p>
          <a:p>
            <a:r>
              <a:rPr lang="en-US" sz="1000"/>
              <a:t>The challenge is having access to this data in a fast and easy way to make quick decisions.  Many contractors are having to pull the data from multiple systems and that is complicated and time consuming.</a:t>
            </a:r>
          </a:p>
          <a:p>
            <a:endParaRPr lang="en-US" sz="1000"/>
          </a:p>
          <a:p>
            <a:endParaRPr lang="en-US"/>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69796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many environments look like this.  Data resides in multiple systems.  The accounting system holds the majority of the data especially around cost and billings.  The project management and scheduling solutions have the cost to complete and timeframes required.  The CRM solutions have the pipeline of jobs coming up to bid.  The estimating solutions have the jobs currently being bid but not yet awarded.  To accurately forecast, contractors have to pull data from all of these systems and then coordinate with multiple individuals within their company to get this information.  They then have to deal with combining it into a large spreadsheet with lots of formulas that can easily get corrupted or deal with version control and emailing back and forth.</a:t>
            </a:r>
          </a:p>
          <a:p>
            <a:endParaRPr lang="en-US"/>
          </a:p>
          <a:p>
            <a:r>
              <a:rPr lang="en-US"/>
              <a:t>It’s inefficient, cumbersome and error prone.</a:t>
            </a:r>
          </a:p>
          <a:p>
            <a:endParaRPr lang="en-US"/>
          </a:p>
          <a:p>
            <a:r>
              <a:rPr lang="en-US"/>
              <a:t>Maybe some of the contractors on this webinar have experienced similar issues.  When you are trying to quickly forecast cash you don’t have time to deal with these types of problems.</a:t>
            </a:r>
            <a:endParaRPr lang="en-CA"/>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80997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CFMA (Construction Financial Management Association) puts out a benchmarking tool every year that allows contractors to benchmark or compare themselves to other contractors to see how they stack up.</a:t>
            </a:r>
          </a:p>
          <a:p>
            <a:endParaRPr lang="en-US"/>
          </a:p>
          <a:p>
            <a:r>
              <a:rPr lang="en-US"/>
              <a:t>I pulled their results a few weeks ago to see what the average days of cash a contractor had on hand.  I was a little surprised to see how close the days of cash on hand were across all sizes of contractors.  It ranged from 18.5 days to 21.3 days with the smallest contractors having the most days.  The average contractor in the United States only has 20 days of cash on hand.</a:t>
            </a:r>
          </a:p>
          <a:p>
            <a:endParaRPr lang="en-US"/>
          </a:p>
          <a:p>
            <a:r>
              <a:rPr lang="en-US"/>
              <a:t>And this survey was done before the impact of Covid-19!</a:t>
            </a:r>
          </a:p>
          <a:p>
            <a:endParaRPr lang="en-US"/>
          </a:p>
        </p:txBody>
      </p:sp>
      <p:sp>
        <p:nvSpPr>
          <p:cNvPr id="4" name="Slide Number Placeholder 3"/>
          <p:cNvSpPr>
            <a:spLocks noGrp="1"/>
          </p:cNvSpPr>
          <p:nvPr>
            <p:ph type="sldNum" sz="quarter" idx="5"/>
          </p:nvPr>
        </p:nvSpPr>
        <p:spPr/>
        <p:txBody>
          <a:bodyPr/>
          <a:lstStyle/>
          <a:p>
            <a:pPr defTabSz="939363">
              <a:defRPr/>
            </a:pPr>
            <a:fld id="{7D6313DA-C7B8-4DB4-B169-0146D0718794}" type="slidenum">
              <a:rPr lang="en-US">
                <a:solidFill>
                  <a:prstClr val="black"/>
                </a:solidFill>
                <a:latin typeface="Calibri" panose="020F0502020204030204"/>
              </a:rPr>
              <a:pPr defTabSz="939363">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6142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I want to go over a few KPI’s (key performance indicators) that I used when I was a CFO for a contractor and in public accounting, working with contractors.  These are KPI’s that are more focused on cash and liquidity and should be monitored regularly to spot trends and make sure your company is staying financially healthy.</a:t>
            </a:r>
          </a:p>
          <a:p>
            <a:endParaRPr lang="en-US" sz="1000"/>
          </a:p>
          <a:p>
            <a:r>
              <a:rPr lang="en-US" sz="1000" b="1"/>
              <a:t>Days of cash KPI</a:t>
            </a:r>
            <a:r>
              <a:rPr lang="en-US" sz="1000"/>
              <a:t>.  This is the number of days in revenue you have available in cash.  A contractor under normal circumstances should have at least 20 days of cash on hand.  In today’s difficult circumstances, they need to have more and need to look at drawing down on their line of credit and typical cash saving strategies like better collections, delaying payments to vendors and faster billing to help drive up their cash balances up before it is too late.  </a:t>
            </a:r>
          </a:p>
          <a:p>
            <a:endParaRPr lang="en-US" sz="1000"/>
          </a:p>
          <a:p>
            <a:r>
              <a:rPr lang="en-US" sz="1000" b="1"/>
              <a:t>Cash as a percent of Equity and revenue KPI</a:t>
            </a:r>
            <a:r>
              <a:rPr lang="en-US" sz="1000"/>
              <a:t>.  This is how much of your equity you have tied up in cash to fund your daily operations and how much cash you have to drive your revenue.  If you always keep the same amount in cash, but revenue (and related cost) are rising, then you need to be putting aside more cash to fund operations.  It takes more cash to run a $30M construction operation than it does to run a $10M construction business especially if you are self performing and having to make weekly payroll.  It is common sense but some contractors don’t stop to think about this.</a:t>
            </a:r>
            <a:endParaRPr lang="en-CA" sz="1000"/>
          </a:p>
        </p:txBody>
      </p:sp>
      <p:sp>
        <p:nvSpPr>
          <p:cNvPr id="4" name="Slide Number Placeholder 3"/>
          <p:cNvSpPr>
            <a:spLocks noGrp="1"/>
          </p:cNvSpPr>
          <p:nvPr>
            <p:ph type="sldNum" sz="quarter" idx="5"/>
          </p:nvPr>
        </p:nvSpPr>
        <p:spPr/>
        <p:txBody>
          <a:bodyPr/>
          <a:lstStyle/>
          <a:p>
            <a:pPr defTabSz="965008">
              <a:defRPr/>
            </a:pPr>
            <a:fld id="{7D6313DA-C7B8-4DB4-B169-0146D0718794}" type="slidenum">
              <a:rPr lang="en-US">
                <a:solidFill>
                  <a:prstClr val="black"/>
                </a:solidFill>
                <a:latin typeface="Calibri" panose="020F0502020204030204"/>
              </a:rPr>
              <a:pPr defTabSz="965008">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47174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svg"/><Relationship Id="rId7"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8" name="Picture 7" descr="A body of water with a mountain in the background&#10;&#10;Description automatically generated">
            <a:extLst>
              <a:ext uri="{FF2B5EF4-FFF2-40B4-BE49-F238E27FC236}">
                <a16:creationId xmlns:a16="http://schemas.microsoft.com/office/drawing/2014/main" id="{80EB31D2-3466-4C84-8994-95941221EA8D}"/>
              </a:ext>
            </a:extLst>
          </p:cNvPr>
          <p:cNvPicPr>
            <a:picLocks noChangeAspect="1"/>
          </p:cNvPicPr>
          <p:nvPr userDrawn="1"/>
        </p:nvPicPr>
        <p:blipFill>
          <a:blip r:embed="rId2"/>
          <a:stretch>
            <a:fillRect/>
          </a:stretch>
        </p:blipFill>
        <p:spPr>
          <a:xfrm>
            <a:off x="5181600" y="0"/>
            <a:ext cx="7010400" cy="6858000"/>
          </a:xfrm>
          <a:prstGeom prst="rect">
            <a:avLst/>
          </a:prstGeom>
        </p:spPr>
      </p:pic>
      <p:sp>
        <p:nvSpPr>
          <p:cNvPr id="7" name="Rectangle 6" descr="Brush stroke mask">
            <a:extLst>
              <a:ext uri="{FF2B5EF4-FFF2-40B4-BE49-F238E27FC236}">
                <a16:creationId xmlns:a16="http://schemas.microsoft.com/office/drawing/2014/main" id="{09350598-7231-484F-ABFF-7D42DB8424F0}"/>
              </a:ext>
            </a:extLst>
          </p:cNvPr>
          <p:cNvSpPr/>
          <p:nvPr userDrawn="1"/>
        </p:nvSpPr>
        <p:spPr>
          <a:xfrm>
            <a:off x="0" y="0"/>
            <a:ext cx="12192000" cy="6858000"/>
          </a:xfrm>
          <a:prstGeom prst="rect">
            <a:avLst/>
          </a:prstGeom>
          <a:blipFill>
            <a:blip r:embed="rId3"/>
            <a:stretch>
              <a:fillRect l="-56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FFFFFF"/>
              </a:solidFill>
            </a:endParaRPr>
          </a:p>
        </p:txBody>
      </p:sp>
      <p:sp>
        <p:nvSpPr>
          <p:cNvPr id="2" name="Title 1">
            <a:extLst>
              <a:ext uri="{FF2B5EF4-FFF2-40B4-BE49-F238E27FC236}">
                <a16:creationId xmlns:a16="http://schemas.microsoft.com/office/drawing/2014/main" id="{6CCBC4D2-04A1-4388-B041-D25EA3246FEE}"/>
              </a:ext>
            </a:extLst>
          </p:cNvPr>
          <p:cNvSpPr>
            <a:spLocks noGrp="1"/>
          </p:cNvSpPr>
          <p:nvPr>
            <p:ph type="ctrTitle" hasCustomPrompt="1"/>
          </p:nvPr>
        </p:nvSpPr>
        <p:spPr>
          <a:xfrm>
            <a:off x="803275" y="651872"/>
            <a:ext cx="6238970" cy="1967770"/>
          </a:xfrm>
        </p:spPr>
        <p:txBody>
          <a:bodyPr anchor="b">
            <a:normAutofit/>
          </a:bodyPr>
          <a:lstStyle>
            <a:lvl1pPr algn="l">
              <a:lnSpc>
                <a:spcPct val="85000"/>
              </a:lnSpc>
              <a:defRPr sz="5500">
                <a:solidFill>
                  <a:srgbClr val="003976"/>
                </a:solidFill>
              </a:defRPr>
            </a:lvl1pPr>
          </a:lstStyle>
          <a:p>
            <a:r>
              <a:rPr lang="en-US" noProof="0" dirty="0"/>
              <a:t>2020 CFMA Conference</a:t>
            </a:r>
          </a:p>
        </p:txBody>
      </p:sp>
      <p:sp>
        <p:nvSpPr>
          <p:cNvPr id="3" name="Subtitle 2">
            <a:extLst>
              <a:ext uri="{FF2B5EF4-FFF2-40B4-BE49-F238E27FC236}">
                <a16:creationId xmlns:a16="http://schemas.microsoft.com/office/drawing/2014/main" id="{7822EDEE-795E-4F38-9546-83FC7F925318}"/>
              </a:ext>
            </a:extLst>
          </p:cNvPr>
          <p:cNvSpPr>
            <a:spLocks noGrp="1"/>
          </p:cNvSpPr>
          <p:nvPr>
            <p:ph type="subTitle" idx="1" hasCustomPrompt="1"/>
          </p:nvPr>
        </p:nvSpPr>
        <p:spPr>
          <a:xfrm>
            <a:off x="816923" y="5646875"/>
            <a:ext cx="6870809" cy="505934"/>
          </a:xfrm>
        </p:spPr>
        <p:txBody>
          <a:bodyPr>
            <a:noAutofit/>
          </a:bodyPr>
          <a:lstStyle>
            <a:lvl1pPr marL="0" indent="0" algn="l">
              <a:buNone/>
              <a:defRPr sz="32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wifi</a:t>
            </a:r>
            <a:r>
              <a:rPr lang="en-US" noProof="0" dirty="0"/>
              <a:t> password: </a:t>
            </a:r>
            <a:r>
              <a:rPr lang="en-US" noProof="0" dirty="0" err="1"/>
              <a:t>BRAYNTaxIncentives</a:t>
            </a:r>
            <a:endParaRPr lang="en-US" noProof="0" dirty="0"/>
          </a:p>
        </p:txBody>
      </p:sp>
      <p:cxnSp>
        <p:nvCxnSpPr>
          <p:cNvPr id="12" name="Straight Connector 11">
            <a:extLst>
              <a:ext uri="{FF2B5EF4-FFF2-40B4-BE49-F238E27FC236}">
                <a16:creationId xmlns:a16="http://schemas.microsoft.com/office/drawing/2014/main" id="{F70EFB6A-EF00-4DD9-9184-AFC328D0236C}"/>
              </a:ext>
            </a:extLst>
          </p:cNvPr>
          <p:cNvCxnSpPr>
            <a:cxnSpLocks/>
          </p:cNvCxnSpPr>
          <p:nvPr userDrawn="1"/>
        </p:nvCxnSpPr>
        <p:spPr>
          <a:xfrm>
            <a:off x="824025" y="5453416"/>
            <a:ext cx="6218220" cy="0"/>
          </a:xfrm>
          <a:prstGeom prst="line">
            <a:avLst/>
          </a:prstGeom>
          <a:ln w="25400">
            <a:solidFill>
              <a:srgbClr val="8D632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92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9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 Circ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00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21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26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locks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61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1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3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24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8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6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ogo ">
    <p:spTree>
      <p:nvGrpSpPr>
        <p:cNvPr id="1" name=""/>
        <p:cNvGrpSpPr/>
        <p:nvPr/>
      </p:nvGrpSpPr>
      <p:grpSpPr>
        <a:xfrm>
          <a:off x="0" y="0"/>
          <a:ext cx="0" cy="0"/>
          <a:chOff x="0" y="0"/>
          <a:chExt cx="0" cy="0"/>
        </a:xfrm>
      </p:grpSpPr>
      <p:pic>
        <p:nvPicPr>
          <p:cNvPr id="13" name="Picture 12" descr="A body of water with a mountain in the background&#10;&#10;Description automatically generated">
            <a:extLst>
              <a:ext uri="{FF2B5EF4-FFF2-40B4-BE49-F238E27FC236}">
                <a16:creationId xmlns:a16="http://schemas.microsoft.com/office/drawing/2014/main" id="{C29D2258-1B95-4162-A17C-D00BCD0208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descr="Brush stroke spot">
            <a:extLst>
              <a:ext uri="{FF2B5EF4-FFF2-40B4-BE49-F238E27FC236}">
                <a16:creationId xmlns:a16="http://schemas.microsoft.com/office/drawing/2014/main" id="{7C197BE4-2E4C-4177-8440-BB95B0A4C7FB}"/>
              </a:ext>
            </a:extLst>
          </p:cNvPr>
          <p:cNvSpPr/>
          <p:nvPr userDrawn="1"/>
        </p:nvSpPr>
        <p:spPr>
          <a:xfrm>
            <a:off x="3270126" y="0"/>
            <a:ext cx="6611112"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C90D35E8-D43B-49F9-9465-A7A8F698FC8A}"/>
              </a:ext>
            </a:extLst>
          </p:cNvPr>
          <p:cNvCxnSpPr/>
          <p:nvPr userDrawn="1"/>
        </p:nvCxnSpPr>
        <p:spPr>
          <a:xfrm>
            <a:off x="4989576" y="4457209"/>
            <a:ext cx="2212848"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2" name="Subtitle 2">
            <a:extLst>
              <a:ext uri="{FF2B5EF4-FFF2-40B4-BE49-F238E27FC236}">
                <a16:creationId xmlns:a16="http://schemas.microsoft.com/office/drawing/2014/main" id="{C863CA31-4E68-4CD7-9214-51D7BBC1FA1F}"/>
              </a:ext>
            </a:extLst>
          </p:cNvPr>
          <p:cNvSpPr>
            <a:spLocks noGrp="1"/>
          </p:cNvSpPr>
          <p:nvPr>
            <p:ph type="subTitle" idx="15" hasCustomPrompt="1"/>
          </p:nvPr>
        </p:nvSpPr>
        <p:spPr>
          <a:xfrm>
            <a:off x="3529264" y="4494894"/>
            <a:ext cx="5133473"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Speaker</a:t>
            </a:r>
          </a:p>
        </p:txBody>
      </p:sp>
      <p:sp>
        <p:nvSpPr>
          <p:cNvPr id="14" name="Title 1">
            <a:extLst>
              <a:ext uri="{FF2B5EF4-FFF2-40B4-BE49-F238E27FC236}">
                <a16:creationId xmlns:a16="http://schemas.microsoft.com/office/drawing/2014/main" id="{CCAEEA74-ABCB-45B1-A352-71E9CCD670DE}"/>
              </a:ext>
            </a:extLst>
          </p:cNvPr>
          <p:cNvSpPr>
            <a:spLocks noGrp="1"/>
          </p:cNvSpPr>
          <p:nvPr>
            <p:ph type="ctrTitle" hasCustomPrompt="1"/>
          </p:nvPr>
        </p:nvSpPr>
        <p:spPr>
          <a:xfrm>
            <a:off x="3709792" y="3306697"/>
            <a:ext cx="4772417" cy="1102291"/>
          </a:xfrm>
        </p:spPr>
        <p:txBody>
          <a:bodyPr anchor="b" anchorCtr="0">
            <a:normAutofit/>
          </a:bodyPr>
          <a:lstStyle>
            <a:lvl1pPr algn="ctr">
              <a:defRPr sz="3600">
                <a:solidFill>
                  <a:srgbClr val="003976"/>
                </a:solidFill>
              </a:defRPr>
            </a:lvl1pPr>
          </a:lstStyle>
          <a:p>
            <a:r>
              <a:rPr lang="en-US" noProof="0" dirty="0"/>
              <a:t>Session Title</a:t>
            </a:r>
          </a:p>
        </p:txBody>
      </p:sp>
    </p:spTree>
    <p:extLst>
      <p:ext uri="{BB962C8B-B14F-4D97-AF65-F5344CB8AC3E}">
        <p14:creationId xmlns:p14="http://schemas.microsoft.com/office/powerpoint/2010/main" val="185559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52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mage, and 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6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608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92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297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text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66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386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944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1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2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303A5BDC-BF92-4A20-9C94-02EF8D0D0E7E}"/>
              </a:ext>
            </a:extLst>
          </p:cNvPr>
          <p:cNvPicPr>
            <a:picLocks noChangeAspect="1"/>
          </p:cNvPicPr>
          <p:nvPr userDrawn="1"/>
        </p:nvPicPr>
        <p:blipFill>
          <a:blip r:embed="rId2"/>
          <a:stretch>
            <a:fillRect/>
          </a:stretch>
        </p:blipFill>
        <p:spPr>
          <a:xfrm>
            <a:off x="803275" y="5648323"/>
            <a:ext cx="1958432" cy="660402"/>
          </a:xfrm>
          <a:prstGeom prst="rect">
            <a:avLst/>
          </a:prstGeom>
        </p:spPr>
      </p:pic>
      <p:sp>
        <p:nvSpPr>
          <p:cNvPr id="4" name="Subtitle 2">
            <a:extLst>
              <a:ext uri="{FF2B5EF4-FFF2-40B4-BE49-F238E27FC236}">
                <a16:creationId xmlns:a16="http://schemas.microsoft.com/office/drawing/2014/main" id="{11CD7222-ED11-4A0C-8BE2-CB3B681BE72A}"/>
              </a:ext>
            </a:extLst>
          </p:cNvPr>
          <p:cNvSpPr txBox="1">
            <a:spLocks/>
          </p:cNvSpPr>
          <p:nvPr userDrawn="1"/>
        </p:nvSpPr>
        <p:spPr>
          <a:xfrm>
            <a:off x="753397" y="6352066"/>
            <a:ext cx="5610356" cy="5059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i="0" kern="1200">
                <a:solidFill>
                  <a:srgbClr val="00806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806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806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806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806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err="1"/>
              <a:t>wifi</a:t>
            </a:r>
            <a:r>
              <a:rPr lang="en-US" sz="2400" dirty="0"/>
              <a:t> password: </a:t>
            </a:r>
            <a:r>
              <a:rPr lang="en-US" sz="2400" dirty="0" err="1"/>
              <a:t>BRAYNTaxIncentives</a:t>
            </a:r>
            <a:endParaRPr lang="en-US" sz="2400" dirty="0"/>
          </a:p>
        </p:txBody>
      </p:sp>
    </p:spTree>
    <p:extLst>
      <p:ext uri="{BB962C8B-B14F-4D97-AF65-F5344CB8AC3E}">
        <p14:creationId xmlns:p14="http://schemas.microsoft.com/office/powerpoint/2010/main" val="4025478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51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12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91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0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750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081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521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White Single Content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CAD3C9C-89BF-4EFC-BCC9-2613AFA54A88}"/>
              </a:ext>
            </a:extLst>
          </p:cNvPr>
          <p:cNvPicPr>
            <a:picLocks noChangeAspect="1"/>
          </p:cNvPicPr>
          <p:nvPr userDrawn="1"/>
        </p:nvPicPr>
        <p:blipFill rotWithShape="1">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51903" r="57334"/>
          <a:stretch/>
        </p:blipFill>
        <p:spPr>
          <a:xfrm>
            <a:off x="10840064" y="-1"/>
            <a:ext cx="1351935" cy="1683837"/>
          </a:xfrm>
          <a:prstGeom prst="rect">
            <a:avLst/>
          </a:prstGeom>
        </p:spPr>
      </p:pic>
      <p:pic>
        <p:nvPicPr>
          <p:cNvPr id="10" name="Graphic 9">
            <a:extLst>
              <a:ext uri="{FF2B5EF4-FFF2-40B4-BE49-F238E27FC236}">
                <a16:creationId xmlns:a16="http://schemas.microsoft.com/office/drawing/2014/main" id="{235D7699-9DE3-45E1-B541-F94BE0DC48ED}"/>
              </a:ext>
            </a:extLst>
          </p:cNvPr>
          <p:cNvPicPr>
            <a:picLocks noChangeAspect="1"/>
          </p:cNvPicPr>
          <p:nvPr userDrawn="1"/>
        </p:nvPicPr>
        <p:blipFill rotWithShape="1">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327" t="-5111" r="1183" b="89672"/>
          <a:stretch/>
        </p:blipFill>
        <p:spPr>
          <a:xfrm>
            <a:off x="-1" y="5034988"/>
            <a:ext cx="5930529" cy="1823012"/>
          </a:xfrm>
          <a:prstGeom prst="rect">
            <a:avLst/>
          </a:prstGeom>
        </p:spPr>
      </p:pic>
      <p:sp>
        <p:nvSpPr>
          <p:cNvPr id="12" name="Content Placeholder 2">
            <a:extLst>
              <a:ext uri="{FF2B5EF4-FFF2-40B4-BE49-F238E27FC236}">
                <a16:creationId xmlns:a16="http://schemas.microsoft.com/office/drawing/2014/main" id="{0B7F4FCA-F47E-4FD5-A9D8-68DF1328ABB5}"/>
              </a:ext>
            </a:extLst>
          </p:cNvPr>
          <p:cNvSpPr>
            <a:spLocks noGrp="1"/>
          </p:cNvSpPr>
          <p:nvPr>
            <p:ph idx="1"/>
          </p:nvPr>
        </p:nvSpPr>
        <p:spPr>
          <a:xfrm>
            <a:off x="838200" y="1817494"/>
            <a:ext cx="10515600" cy="1733808"/>
          </a:xfrm>
          <a:prstGeom prst="rect">
            <a:avLst/>
          </a:prstGeom>
        </p:spPr>
        <p:txBody>
          <a:bodyPr>
            <a:spAutoFit/>
          </a:bodyPr>
          <a:lstStyle>
            <a:lvl1pPr marL="228600" indent="-228600">
              <a:lnSpc>
                <a:spcPct val="100000"/>
              </a:lnSpc>
              <a:buClr>
                <a:srgbClr val="EE353F"/>
              </a:buClr>
              <a:buFont typeface="Arial" panose="020B0604020202020204" pitchFamily="34" charset="0"/>
              <a:buChar char="•"/>
              <a:defRPr sz="1800"/>
            </a:lvl1pPr>
            <a:lvl2pPr marL="685800" indent="-228600">
              <a:lnSpc>
                <a:spcPct val="100000"/>
              </a:lnSpc>
              <a:buClr>
                <a:srgbClr val="EE353F"/>
              </a:buClr>
              <a:buFont typeface="Arial" panose="020B0604020202020204" pitchFamily="34" charset="0"/>
              <a:buChar char="•"/>
              <a:defRPr sz="1800"/>
            </a:lvl2pPr>
            <a:lvl3pPr marL="1143000" indent="-228600">
              <a:lnSpc>
                <a:spcPct val="100000"/>
              </a:lnSpc>
              <a:buClr>
                <a:srgbClr val="EE353F"/>
              </a:buClr>
              <a:buFont typeface="Arial" panose="020B0604020202020204" pitchFamily="34" charset="0"/>
              <a:buChar char="•"/>
              <a:defRPr sz="1800"/>
            </a:lvl3pPr>
            <a:lvl4pPr marL="1600200" indent="-228600">
              <a:lnSpc>
                <a:spcPct val="100000"/>
              </a:lnSpc>
              <a:buClr>
                <a:srgbClr val="EE353F"/>
              </a:buClr>
              <a:buFont typeface="Arial" panose="020B0604020202020204" pitchFamily="34" charset="0"/>
              <a:buChar char="•"/>
              <a:defRPr sz="1800"/>
            </a:lvl4pPr>
            <a:lvl5pPr marL="2057400" indent="-228600">
              <a:lnSpc>
                <a:spcPct val="100000"/>
              </a:lnSpc>
              <a:buClr>
                <a:srgbClr val="EE353F"/>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030A646D-23DE-47E4-9DFF-F59BCEB81598}"/>
              </a:ext>
            </a:extLst>
          </p:cNvPr>
          <p:cNvSpPr>
            <a:spLocks noGrp="1"/>
          </p:cNvSpPr>
          <p:nvPr>
            <p:ph type="title"/>
          </p:nvPr>
        </p:nvSpPr>
        <p:spPr>
          <a:xfrm>
            <a:off x="838200" y="708279"/>
            <a:ext cx="10515600" cy="646331"/>
          </a:xfrm>
          <a:prstGeom prst="rect">
            <a:avLst/>
          </a:prstGeom>
        </p:spPr>
        <p:txBody>
          <a:bodyPr anchor="t" anchorCtr="0">
            <a:spAutoFit/>
          </a:bodyPr>
          <a:lstStyle>
            <a:lvl1pPr algn="l">
              <a:defRPr sz="4000" b="0">
                <a:latin typeface="+mj-lt"/>
              </a:defRPr>
            </a:lvl1pPr>
          </a:lstStyle>
          <a:p>
            <a:r>
              <a:rPr lang="en-US"/>
              <a:t>Click to edit Master title style</a:t>
            </a:r>
          </a:p>
        </p:txBody>
      </p:sp>
      <p:pic>
        <p:nvPicPr>
          <p:cNvPr id="2" name="Picture 1" descr="A picture containing drawing, clock, sign&#10;&#10;Description automatically generated">
            <a:extLst>
              <a:ext uri="{FF2B5EF4-FFF2-40B4-BE49-F238E27FC236}">
                <a16:creationId xmlns:a16="http://schemas.microsoft.com/office/drawing/2014/main" id="{F1DE5FDB-914D-4313-BC43-83FBB86A88BC}"/>
              </a:ext>
            </a:extLst>
          </p:cNvPr>
          <p:cNvPicPr>
            <a:picLocks noChangeAspect="1"/>
          </p:cNvPicPr>
          <p:nvPr userDrawn="1"/>
        </p:nvPicPr>
        <p:blipFill>
          <a:blip r:embed="rId6"/>
          <a:stretch>
            <a:fillRect/>
          </a:stretch>
        </p:blipFill>
        <p:spPr>
          <a:xfrm>
            <a:off x="10364841" y="6455877"/>
            <a:ext cx="1713552" cy="402123"/>
          </a:xfrm>
          <a:prstGeom prst="rect">
            <a:avLst/>
          </a:prstGeom>
        </p:spPr>
      </p:pic>
    </p:spTree>
    <p:extLst>
      <p:ext uri="{BB962C8B-B14F-4D97-AF65-F5344CB8AC3E}">
        <p14:creationId xmlns:p14="http://schemas.microsoft.com/office/powerpoint/2010/main" val="263658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Brea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5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with poin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1024320" y="1871831"/>
            <a:ext cx="9660804" cy="3310665"/>
          </a:xfrm>
          <a:prstGeom prst="rect">
            <a:avLst/>
          </a:prstGeom>
        </p:spPr>
        <p:txBody>
          <a:bodyPr>
            <a:normAutofit/>
          </a:bodyPr>
          <a:lstStyle>
            <a:lvl1pPr marL="285750" indent="-285750">
              <a:buClr>
                <a:srgbClr val="FF0000"/>
              </a:buClr>
              <a:buSzPct val="150000"/>
              <a:buFont typeface="Arial" panose="020B0604020202020204" pitchFamily="34" charset="0"/>
              <a:buChar char="•"/>
              <a:defRPr sz="1800" b="0" i="0">
                <a:solidFill>
                  <a:schemeClr val="tx1"/>
                </a:solidFill>
                <a:latin typeface="Nunito"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One</a:t>
            </a:r>
          </a:p>
          <a:p>
            <a:r>
              <a:rPr lang="en-US" dirty="0"/>
              <a:t>Point Two</a:t>
            </a:r>
          </a:p>
          <a:p>
            <a:r>
              <a:rPr lang="en-US" dirty="0"/>
              <a:t>Point Three</a:t>
            </a:r>
          </a:p>
          <a:p>
            <a:endParaRPr lang="en-US" dirty="0"/>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1024320" y="461115"/>
            <a:ext cx="8354397" cy="914400"/>
          </a:xfrm>
          <a:prstGeom prst="rect">
            <a:avLst/>
          </a:prstGeom>
        </p:spPr>
        <p:txBody>
          <a:bodyPr>
            <a:normAutofit/>
          </a:bodyPr>
          <a:lstStyle>
            <a:lvl1pPr marL="0" indent="0" algn="l">
              <a:buFontTx/>
              <a:buNone/>
              <a:defRPr sz="4400" b="1" i="0">
                <a:latin typeface="Poppins" pitchFamily="2" charset="77"/>
                <a:cs typeface="Poppins" pitchFamily="2" charset="77"/>
              </a:defRPr>
            </a:lvl1pPr>
          </a:lstStyle>
          <a:p>
            <a:r>
              <a:rPr lang="en-US" dirty="0"/>
              <a:t>Sample Title</a:t>
            </a:r>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 clock, sign&#10;&#10;Description automatically generated">
            <a:extLst>
              <a:ext uri="{FF2B5EF4-FFF2-40B4-BE49-F238E27FC236}">
                <a16:creationId xmlns:a16="http://schemas.microsoft.com/office/drawing/2014/main" id="{7F152777-687D-415B-8FD3-14949D700EF5}"/>
              </a:ext>
            </a:extLst>
          </p:cNvPr>
          <p:cNvPicPr>
            <a:picLocks noChangeAspect="1"/>
          </p:cNvPicPr>
          <p:nvPr userDrawn="1"/>
        </p:nvPicPr>
        <p:blipFill>
          <a:blip r:embed="rId2"/>
          <a:stretch>
            <a:fillRect/>
          </a:stretch>
        </p:blipFill>
        <p:spPr>
          <a:xfrm>
            <a:off x="10366461" y="6370532"/>
            <a:ext cx="1742902" cy="409011"/>
          </a:xfrm>
          <a:prstGeom prst="rect">
            <a:avLst/>
          </a:prstGeom>
        </p:spPr>
      </p:pic>
    </p:spTree>
    <p:extLst>
      <p:ext uri="{BB962C8B-B14F-4D97-AF65-F5344CB8AC3E}">
        <p14:creationId xmlns:p14="http://schemas.microsoft.com/office/powerpoint/2010/main" val="371205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and Image">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DEFF4D05-E958-4AB3-85C6-CEBC78E87B37}"/>
              </a:ext>
            </a:extLst>
          </p:cNvPr>
          <p:cNvPicPr>
            <a:picLocks noChangeAspect="1"/>
          </p:cNvPicPr>
          <p:nvPr userDrawn="1"/>
        </p:nvPicPr>
        <p:blipFill>
          <a:blip r:embed="rId2"/>
          <a:stretch>
            <a:fillRect/>
          </a:stretch>
        </p:blipFill>
        <p:spPr>
          <a:xfrm>
            <a:off x="803275" y="5668343"/>
            <a:ext cx="1958432" cy="660402"/>
          </a:xfrm>
          <a:prstGeom prst="rect">
            <a:avLst/>
          </a:prstGeom>
        </p:spPr>
      </p:pic>
    </p:spTree>
    <p:extLst>
      <p:ext uri="{BB962C8B-B14F-4D97-AF65-F5344CB8AC3E}">
        <p14:creationId xmlns:p14="http://schemas.microsoft.com/office/powerpoint/2010/main" val="4051821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White Sing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2897-2305-4DD3-BA92-A995C3A668BE}"/>
              </a:ext>
            </a:extLst>
          </p:cNvPr>
          <p:cNvSpPr>
            <a:spLocks noGrp="1"/>
          </p:cNvSpPr>
          <p:nvPr>
            <p:ph type="title"/>
          </p:nvPr>
        </p:nvSpPr>
        <p:spPr>
          <a:xfrm>
            <a:off x="838200" y="194876"/>
            <a:ext cx="10515600" cy="777398"/>
          </a:xfrm>
          <a:prstGeom prst="rect">
            <a:avLst/>
          </a:prstGeom>
        </p:spPr>
        <p:txBody>
          <a:bodyPr anchor="ctr" anchorCtr="0">
            <a:normAutofit/>
          </a:bodyPr>
          <a:lstStyle>
            <a:lvl1pPr algn="l">
              <a:defRPr sz="4000" b="1"/>
            </a:lvl1pPr>
          </a:lstStyle>
          <a:p>
            <a:r>
              <a:rPr lang="en-US"/>
              <a:t>Click to edit Master title style</a:t>
            </a:r>
          </a:p>
        </p:txBody>
      </p:sp>
      <p:sp>
        <p:nvSpPr>
          <p:cNvPr id="3" name="Content Placeholder 2">
            <a:extLst>
              <a:ext uri="{FF2B5EF4-FFF2-40B4-BE49-F238E27FC236}">
                <a16:creationId xmlns:a16="http://schemas.microsoft.com/office/drawing/2014/main" id="{4EF5E745-2E2C-4FDA-B185-8412F511EDD1}"/>
              </a:ext>
            </a:extLst>
          </p:cNvPr>
          <p:cNvSpPr>
            <a:spLocks noGrp="1"/>
          </p:cNvSpPr>
          <p:nvPr>
            <p:ph idx="1"/>
          </p:nvPr>
        </p:nvSpPr>
        <p:spPr>
          <a:xfrm>
            <a:off x="838200" y="1165083"/>
            <a:ext cx="10515600" cy="5244029"/>
          </a:xfrm>
          <a:prstGeom prst="rect">
            <a:avLst/>
          </a:prstGeom>
        </p:spPr>
        <p:txBody>
          <a:bodyPr/>
          <a:lstStyle>
            <a:lvl1pPr marL="228600" indent="-228600">
              <a:lnSpc>
                <a:spcPct val="100000"/>
              </a:lnSpc>
              <a:buClr>
                <a:srgbClr val="EE353F"/>
              </a:buClr>
              <a:buFont typeface="Arial" panose="020B0604020202020204" pitchFamily="34" charset="0"/>
              <a:buChar char="•"/>
              <a:defRPr sz="1800"/>
            </a:lvl1pPr>
            <a:lvl2pPr marL="685800" indent="-228600">
              <a:lnSpc>
                <a:spcPct val="100000"/>
              </a:lnSpc>
              <a:buClr>
                <a:srgbClr val="EE353F"/>
              </a:buClr>
              <a:buFont typeface="Arial" panose="020B0604020202020204" pitchFamily="34" charset="0"/>
              <a:buChar char="•"/>
              <a:defRPr sz="1800"/>
            </a:lvl2pPr>
            <a:lvl3pPr marL="1143000" indent="-228600">
              <a:lnSpc>
                <a:spcPct val="100000"/>
              </a:lnSpc>
              <a:buClr>
                <a:srgbClr val="EE353F"/>
              </a:buClr>
              <a:buFont typeface="Arial" panose="020B0604020202020204" pitchFamily="34" charset="0"/>
              <a:buChar char="•"/>
              <a:defRPr sz="1800"/>
            </a:lvl3pPr>
            <a:lvl4pPr marL="1600200" indent="-228600">
              <a:lnSpc>
                <a:spcPct val="100000"/>
              </a:lnSpc>
              <a:buClr>
                <a:srgbClr val="EE353F"/>
              </a:buClr>
              <a:buFont typeface="Arial" panose="020B0604020202020204" pitchFamily="34" charset="0"/>
              <a:buChar char="•"/>
              <a:defRPr sz="1800"/>
            </a:lvl4pPr>
            <a:lvl5pPr marL="2057400" indent="-228600">
              <a:lnSpc>
                <a:spcPct val="100000"/>
              </a:lnSpc>
              <a:buClr>
                <a:srgbClr val="EE353F"/>
              </a:buClr>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13C337CD-BADC-4209-8849-4C5105587DD7}"/>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r="52796" b="84653"/>
          <a:stretch/>
        </p:blipFill>
        <p:spPr>
          <a:xfrm rot="5400000">
            <a:off x="-1288700" y="4124496"/>
            <a:ext cx="4022205" cy="1444806"/>
          </a:xfrm>
          <a:prstGeom prst="rect">
            <a:avLst/>
          </a:prstGeom>
        </p:spPr>
      </p:pic>
      <p:pic>
        <p:nvPicPr>
          <p:cNvPr id="9" name="Graphic 8">
            <a:extLst>
              <a:ext uri="{FF2B5EF4-FFF2-40B4-BE49-F238E27FC236}">
                <a16:creationId xmlns:a16="http://schemas.microsoft.com/office/drawing/2014/main" id="{77E5DFEE-4579-4EE9-A3A8-575FDE066DC4}"/>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1614" y="290075"/>
            <a:ext cx="1583936" cy="1750018"/>
          </a:xfrm>
          <a:prstGeom prst="rect">
            <a:avLst/>
          </a:prstGeom>
        </p:spPr>
      </p:pic>
      <p:pic>
        <p:nvPicPr>
          <p:cNvPr id="10" name="Graphic 9">
            <a:extLst>
              <a:ext uri="{FF2B5EF4-FFF2-40B4-BE49-F238E27FC236}">
                <a16:creationId xmlns:a16="http://schemas.microsoft.com/office/drawing/2014/main" id="{9A75A37A-B93C-4A17-B3FF-A2F977146129}"/>
              </a:ext>
            </a:extLst>
          </p:cNvPr>
          <p:cNvPicPr>
            <a:picLocks noChangeAspect="1"/>
          </p:cNvPicPr>
          <p:nvPr userDrawn="1"/>
        </p:nvPicPr>
        <p:blipFill rotWithShape="1">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l="35144" t="94862"/>
          <a:stretch/>
        </p:blipFill>
        <p:spPr>
          <a:xfrm rot="10800000">
            <a:off x="2152032" y="6311900"/>
            <a:ext cx="6238571" cy="546100"/>
          </a:xfrm>
          <a:prstGeom prst="rect">
            <a:avLst/>
          </a:prstGeom>
        </p:spPr>
      </p:pic>
      <p:pic>
        <p:nvPicPr>
          <p:cNvPr id="4" name="Picture 3" descr="A picture containing drawing, clock, sign&#10;&#10;Description automatically generated">
            <a:extLst>
              <a:ext uri="{FF2B5EF4-FFF2-40B4-BE49-F238E27FC236}">
                <a16:creationId xmlns:a16="http://schemas.microsoft.com/office/drawing/2014/main" id="{4C91640D-19A9-43FD-82A5-19614AE2C5F4}"/>
              </a:ext>
            </a:extLst>
          </p:cNvPr>
          <p:cNvPicPr>
            <a:picLocks noChangeAspect="1"/>
          </p:cNvPicPr>
          <p:nvPr userDrawn="1"/>
        </p:nvPicPr>
        <p:blipFill>
          <a:blip r:embed="rId8"/>
          <a:stretch>
            <a:fillRect/>
          </a:stretch>
        </p:blipFill>
        <p:spPr>
          <a:xfrm>
            <a:off x="10039968" y="6409112"/>
            <a:ext cx="1796680" cy="421631"/>
          </a:xfrm>
          <a:prstGeom prst="rect">
            <a:avLst/>
          </a:prstGeom>
        </p:spPr>
      </p:pic>
    </p:spTree>
    <p:extLst>
      <p:ext uri="{BB962C8B-B14F-4D97-AF65-F5344CB8AC3E}">
        <p14:creationId xmlns:p14="http://schemas.microsoft.com/office/powerpoint/2010/main" val="504240977"/>
      </p:ext>
    </p:extLst>
  </p:cSld>
  <p:clrMapOvr>
    <a:masterClrMapping/>
  </p:clrMapOvr>
  <mc:AlternateContent xmlns:mc="http://schemas.openxmlformats.org/markup-compatibility/2006" xmlns:p14="http://schemas.microsoft.com/office/powerpoint/2010/main">
    <mc:Choice Requires="p14">
      <p:transition spd="slow" p14:dur="1500" advClick="0">
        <p14:glitter pattern="hexagon"/>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BA8F32-F3B8-4EB6-9939-E2BBB7F4F006}"/>
              </a:ext>
            </a:extLst>
          </p:cNvPr>
          <p:cNvSpPr>
            <a:spLocks noGrp="1"/>
          </p:cNvSpPr>
          <p:nvPr>
            <p:ph type="title" hasCustomPrompt="1"/>
          </p:nvPr>
        </p:nvSpPr>
        <p:spPr>
          <a:xfrm>
            <a:off x="1777416" y="1230186"/>
            <a:ext cx="9428294" cy="646331"/>
          </a:xfrm>
          <a:prstGeom prst="rect">
            <a:avLst/>
          </a:prstGeom>
        </p:spPr>
        <p:txBody>
          <a:bodyPr>
            <a:spAutoFit/>
          </a:bodyPr>
          <a:lstStyle>
            <a:lvl1pPr>
              <a:defRPr sz="4000">
                <a:solidFill>
                  <a:schemeClr val="bg1"/>
                </a:solidFill>
                <a:latin typeface="+mn-lt"/>
              </a:defRPr>
            </a:lvl1pPr>
          </a:lstStyle>
          <a:p>
            <a:r>
              <a:rPr lang="en-US"/>
              <a:t>Contents</a:t>
            </a:r>
          </a:p>
        </p:txBody>
      </p:sp>
      <p:sp>
        <p:nvSpPr>
          <p:cNvPr id="4" name="Text Placeholder 7">
            <a:extLst>
              <a:ext uri="{FF2B5EF4-FFF2-40B4-BE49-F238E27FC236}">
                <a16:creationId xmlns:a16="http://schemas.microsoft.com/office/drawing/2014/main" id="{36D281FF-B59F-4A00-A9A0-578C33972867}"/>
              </a:ext>
            </a:extLst>
          </p:cNvPr>
          <p:cNvSpPr>
            <a:spLocks noGrp="1"/>
          </p:cNvSpPr>
          <p:nvPr>
            <p:ph type="body" sz="quarter" idx="10" hasCustomPrompt="1"/>
          </p:nvPr>
        </p:nvSpPr>
        <p:spPr>
          <a:xfrm>
            <a:off x="1777416" y="2538651"/>
            <a:ext cx="611772" cy="545383"/>
          </a:xfrm>
          <a:prstGeom prst="rect">
            <a:avLst/>
          </a:prstGeom>
        </p:spPr>
        <p:txBody>
          <a:bodyPr/>
          <a:lstStyle>
            <a:lvl1pPr marL="0" indent="0" algn="ctr">
              <a:buFontTx/>
              <a:buNone/>
              <a:defRPr sz="2400">
                <a:solidFill>
                  <a:schemeClr val="bg1"/>
                </a:solidFill>
                <a:latin typeface="+mj-lt"/>
              </a:defRPr>
            </a:lvl1pPr>
            <a:lvl2pPr>
              <a:defRPr sz="2400">
                <a:solidFill>
                  <a:schemeClr val="bg1"/>
                </a:solidFill>
                <a:latin typeface="Montserrat SemiBold" panose="00000700000000000000" pitchFamily="2" charset="0"/>
              </a:defRPr>
            </a:lvl2pPr>
            <a:lvl3pPr>
              <a:defRPr sz="2400">
                <a:solidFill>
                  <a:schemeClr val="bg1"/>
                </a:solidFill>
                <a:latin typeface="Montserrat SemiBold" panose="00000700000000000000" pitchFamily="2" charset="0"/>
              </a:defRPr>
            </a:lvl3pPr>
            <a:lvl4pPr>
              <a:defRPr sz="2400">
                <a:solidFill>
                  <a:schemeClr val="bg1"/>
                </a:solidFill>
                <a:latin typeface="Montserrat SemiBold" panose="00000700000000000000" pitchFamily="2" charset="0"/>
              </a:defRPr>
            </a:lvl4pPr>
            <a:lvl5pPr>
              <a:defRPr sz="2400">
                <a:solidFill>
                  <a:schemeClr val="bg1"/>
                </a:solidFill>
                <a:latin typeface="Montserrat SemiBold" panose="00000700000000000000" pitchFamily="2" charset="0"/>
              </a:defRPr>
            </a:lvl5pPr>
          </a:lstStyle>
          <a:p>
            <a:pPr lvl="0"/>
            <a:r>
              <a:rPr lang="en-US"/>
              <a:t>01</a:t>
            </a:r>
          </a:p>
        </p:txBody>
      </p:sp>
      <p:sp>
        <p:nvSpPr>
          <p:cNvPr id="5" name="Text Placeholder 7">
            <a:extLst>
              <a:ext uri="{FF2B5EF4-FFF2-40B4-BE49-F238E27FC236}">
                <a16:creationId xmlns:a16="http://schemas.microsoft.com/office/drawing/2014/main" id="{3774669F-BB7B-4291-A4D8-0558EBE9F230}"/>
              </a:ext>
            </a:extLst>
          </p:cNvPr>
          <p:cNvSpPr>
            <a:spLocks noGrp="1"/>
          </p:cNvSpPr>
          <p:nvPr>
            <p:ph type="body" sz="quarter" idx="11" hasCustomPrompt="1"/>
          </p:nvPr>
        </p:nvSpPr>
        <p:spPr>
          <a:xfrm>
            <a:off x="1777416" y="3252862"/>
            <a:ext cx="611772" cy="545383"/>
          </a:xfrm>
          <a:prstGeom prst="rect">
            <a:avLst/>
          </a:prstGeom>
        </p:spPr>
        <p:txBody>
          <a:bodyPr/>
          <a:lstStyle>
            <a:lvl1pPr marL="0" indent="0" algn="ctr">
              <a:buFontTx/>
              <a:buNone/>
              <a:defRPr sz="2400">
                <a:solidFill>
                  <a:schemeClr val="bg1"/>
                </a:solidFill>
                <a:latin typeface="+mj-lt"/>
              </a:defRPr>
            </a:lvl1pPr>
            <a:lvl2pPr>
              <a:defRPr sz="2400">
                <a:solidFill>
                  <a:schemeClr val="bg1"/>
                </a:solidFill>
                <a:latin typeface="Montserrat SemiBold" panose="00000700000000000000" pitchFamily="2" charset="0"/>
              </a:defRPr>
            </a:lvl2pPr>
            <a:lvl3pPr>
              <a:defRPr sz="2400">
                <a:solidFill>
                  <a:schemeClr val="bg1"/>
                </a:solidFill>
                <a:latin typeface="Montserrat SemiBold" panose="00000700000000000000" pitchFamily="2" charset="0"/>
              </a:defRPr>
            </a:lvl3pPr>
            <a:lvl4pPr>
              <a:defRPr sz="2400">
                <a:solidFill>
                  <a:schemeClr val="bg1"/>
                </a:solidFill>
                <a:latin typeface="Montserrat SemiBold" panose="00000700000000000000" pitchFamily="2" charset="0"/>
              </a:defRPr>
            </a:lvl4pPr>
            <a:lvl5pPr>
              <a:defRPr sz="2400">
                <a:solidFill>
                  <a:schemeClr val="bg1"/>
                </a:solidFill>
                <a:latin typeface="Montserrat SemiBold" panose="00000700000000000000" pitchFamily="2" charset="0"/>
              </a:defRPr>
            </a:lvl5pPr>
          </a:lstStyle>
          <a:p>
            <a:pPr lvl="0"/>
            <a:r>
              <a:rPr lang="en-US"/>
              <a:t>02</a:t>
            </a:r>
          </a:p>
        </p:txBody>
      </p:sp>
      <p:sp>
        <p:nvSpPr>
          <p:cNvPr id="6" name="Text Placeholder 7">
            <a:extLst>
              <a:ext uri="{FF2B5EF4-FFF2-40B4-BE49-F238E27FC236}">
                <a16:creationId xmlns:a16="http://schemas.microsoft.com/office/drawing/2014/main" id="{70C881D1-60E6-493D-B8E4-6116AEB60AA8}"/>
              </a:ext>
            </a:extLst>
          </p:cNvPr>
          <p:cNvSpPr>
            <a:spLocks noGrp="1"/>
          </p:cNvSpPr>
          <p:nvPr>
            <p:ph type="body" sz="quarter" idx="12" hasCustomPrompt="1"/>
          </p:nvPr>
        </p:nvSpPr>
        <p:spPr>
          <a:xfrm>
            <a:off x="1777416" y="4010449"/>
            <a:ext cx="611772" cy="545383"/>
          </a:xfrm>
          <a:prstGeom prst="rect">
            <a:avLst/>
          </a:prstGeom>
        </p:spPr>
        <p:txBody>
          <a:bodyPr/>
          <a:lstStyle>
            <a:lvl1pPr marL="0" indent="0" algn="ctr">
              <a:buFontTx/>
              <a:buNone/>
              <a:defRPr sz="2400">
                <a:solidFill>
                  <a:schemeClr val="bg1"/>
                </a:solidFill>
                <a:latin typeface="+mj-lt"/>
              </a:defRPr>
            </a:lvl1pPr>
            <a:lvl2pPr>
              <a:defRPr sz="2400">
                <a:solidFill>
                  <a:schemeClr val="bg1"/>
                </a:solidFill>
                <a:latin typeface="Montserrat SemiBold" panose="00000700000000000000" pitchFamily="2" charset="0"/>
              </a:defRPr>
            </a:lvl2pPr>
            <a:lvl3pPr>
              <a:defRPr sz="2400">
                <a:solidFill>
                  <a:schemeClr val="bg1"/>
                </a:solidFill>
                <a:latin typeface="Montserrat SemiBold" panose="00000700000000000000" pitchFamily="2" charset="0"/>
              </a:defRPr>
            </a:lvl3pPr>
            <a:lvl4pPr>
              <a:defRPr sz="2400">
                <a:solidFill>
                  <a:schemeClr val="bg1"/>
                </a:solidFill>
                <a:latin typeface="Montserrat SemiBold" panose="00000700000000000000" pitchFamily="2" charset="0"/>
              </a:defRPr>
            </a:lvl4pPr>
            <a:lvl5pPr>
              <a:defRPr sz="2400">
                <a:solidFill>
                  <a:schemeClr val="bg1"/>
                </a:solidFill>
                <a:latin typeface="Montserrat SemiBold" panose="00000700000000000000" pitchFamily="2" charset="0"/>
              </a:defRPr>
            </a:lvl5pPr>
          </a:lstStyle>
          <a:p>
            <a:pPr lvl="0"/>
            <a:r>
              <a:rPr lang="en-US"/>
              <a:t>03</a:t>
            </a:r>
          </a:p>
        </p:txBody>
      </p:sp>
      <p:sp>
        <p:nvSpPr>
          <p:cNvPr id="8" name="Text Placeholder 7">
            <a:extLst>
              <a:ext uri="{FF2B5EF4-FFF2-40B4-BE49-F238E27FC236}">
                <a16:creationId xmlns:a16="http://schemas.microsoft.com/office/drawing/2014/main" id="{05ECFF2E-72A8-436F-96D8-C95B91CF39B5}"/>
              </a:ext>
            </a:extLst>
          </p:cNvPr>
          <p:cNvSpPr>
            <a:spLocks noGrp="1"/>
          </p:cNvSpPr>
          <p:nvPr>
            <p:ph type="body" sz="quarter" idx="13" hasCustomPrompt="1"/>
          </p:nvPr>
        </p:nvSpPr>
        <p:spPr>
          <a:xfrm>
            <a:off x="1777416" y="4736915"/>
            <a:ext cx="611772" cy="545383"/>
          </a:xfrm>
          <a:prstGeom prst="rect">
            <a:avLst/>
          </a:prstGeom>
        </p:spPr>
        <p:txBody>
          <a:bodyPr/>
          <a:lstStyle>
            <a:lvl1pPr marL="0" indent="0" algn="ctr">
              <a:buFontTx/>
              <a:buNone/>
              <a:defRPr sz="2400">
                <a:solidFill>
                  <a:schemeClr val="bg1"/>
                </a:solidFill>
                <a:latin typeface="+mj-lt"/>
              </a:defRPr>
            </a:lvl1pPr>
            <a:lvl2pPr>
              <a:defRPr sz="2400">
                <a:solidFill>
                  <a:schemeClr val="bg1"/>
                </a:solidFill>
                <a:latin typeface="Montserrat SemiBold" panose="00000700000000000000" pitchFamily="2" charset="0"/>
              </a:defRPr>
            </a:lvl2pPr>
            <a:lvl3pPr>
              <a:defRPr sz="2400">
                <a:solidFill>
                  <a:schemeClr val="bg1"/>
                </a:solidFill>
                <a:latin typeface="Montserrat SemiBold" panose="00000700000000000000" pitchFamily="2" charset="0"/>
              </a:defRPr>
            </a:lvl3pPr>
            <a:lvl4pPr>
              <a:defRPr sz="2400">
                <a:solidFill>
                  <a:schemeClr val="bg1"/>
                </a:solidFill>
                <a:latin typeface="Montserrat SemiBold" panose="00000700000000000000" pitchFamily="2" charset="0"/>
              </a:defRPr>
            </a:lvl4pPr>
            <a:lvl5pPr>
              <a:defRPr sz="2400">
                <a:solidFill>
                  <a:schemeClr val="bg1"/>
                </a:solidFill>
                <a:latin typeface="Montserrat SemiBold" panose="00000700000000000000" pitchFamily="2" charset="0"/>
              </a:defRPr>
            </a:lvl5pPr>
          </a:lstStyle>
          <a:p>
            <a:pPr lvl="0"/>
            <a:r>
              <a:rPr lang="en-US"/>
              <a:t>04</a:t>
            </a:r>
          </a:p>
        </p:txBody>
      </p:sp>
      <p:sp>
        <p:nvSpPr>
          <p:cNvPr id="9" name="Text Placeholder 12">
            <a:extLst>
              <a:ext uri="{FF2B5EF4-FFF2-40B4-BE49-F238E27FC236}">
                <a16:creationId xmlns:a16="http://schemas.microsoft.com/office/drawing/2014/main" id="{97A9EDF7-7E9E-4ED9-8775-4238B9476795}"/>
              </a:ext>
            </a:extLst>
          </p:cNvPr>
          <p:cNvSpPr>
            <a:spLocks noGrp="1"/>
          </p:cNvSpPr>
          <p:nvPr>
            <p:ph type="body" sz="quarter" idx="14" hasCustomPrompt="1"/>
          </p:nvPr>
        </p:nvSpPr>
        <p:spPr>
          <a:xfrm>
            <a:off x="2819399" y="2538651"/>
            <a:ext cx="8386311" cy="546100"/>
          </a:xfrm>
          <a:prstGeom prst="rect">
            <a:avLst/>
          </a:prstGeom>
        </p:spPr>
        <p:txBody>
          <a:bodyPr>
            <a:normAutofit/>
          </a:bodyPr>
          <a:lstStyle>
            <a:lvl1pPr marL="0" indent="0">
              <a:buFontTx/>
              <a:buNone/>
              <a:defRPr sz="2400">
                <a:solidFill>
                  <a:schemeClr val="bg1"/>
                </a:solidFill>
                <a:latin typeface="+mn-lt"/>
              </a:defRPr>
            </a:lvl1pPr>
            <a:lvl2pPr marL="457200" indent="0">
              <a:buFontTx/>
              <a:buNone/>
              <a:defRPr sz="2400">
                <a:solidFill>
                  <a:schemeClr val="bg1"/>
                </a:solidFill>
                <a:latin typeface="Montserrat Light" panose="00000400000000000000" pitchFamily="2" charset="0"/>
              </a:defRPr>
            </a:lvl2pPr>
            <a:lvl3pPr marL="914400" indent="0">
              <a:buFontTx/>
              <a:buNone/>
              <a:defRPr sz="2400">
                <a:solidFill>
                  <a:schemeClr val="bg1"/>
                </a:solidFill>
                <a:latin typeface="Montserrat Light" panose="00000400000000000000" pitchFamily="2" charset="0"/>
              </a:defRPr>
            </a:lvl3pPr>
            <a:lvl4pPr marL="1371600" indent="0">
              <a:buFontTx/>
              <a:buNone/>
              <a:defRPr sz="2400">
                <a:solidFill>
                  <a:schemeClr val="bg1"/>
                </a:solidFill>
                <a:latin typeface="Montserrat Light" panose="00000400000000000000" pitchFamily="2" charset="0"/>
              </a:defRPr>
            </a:lvl4pPr>
            <a:lvl5pPr marL="1828800" indent="0">
              <a:buFontTx/>
              <a:buNone/>
              <a:defRPr sz="2400">
                <a:solidFill>
                  <a:schemeClr val="bg1"/>
                </a:solidFill>
                <a:latin typeface="Montserrat Light" panose="00000400000000000000" pitchFamily="2" charset="0"/>
              </a:defRPr>
            </a:lvl5pPr>
          </a:lstStyle>
          <a:p>
            <a:pPr lvl="0">
              <a:defRPr/>
            </a:pPr>
            <a:r>
              <a:rPr lang="en-US" sz="2400">
                <a:solidFill>
                  <a:schemeClr val="bg1"/>
                </a:solidFill>
                <a:latin typeface="Montserrat Light" panose="00000400000000000000" pitchFamily="2" charset="0"/>
              </a:rPr>
              <a:t>Lorem ipsum dolor sit </a:t>
            </a:r>
            <a:r>
              <a:rPr lang="en-US" sz="2400" err="1">
                <a:solidFill>
                  <a:schemeClr val="bg1"/>
                </a:solidFill>
                <a:latin typeface="Montserrat Light" panose="00000400000000000000" pitchFamily="2" charset="0"/>
              </a:rPr>
              <a:t>amet</a:t>
            </a:r>
            <a:r>
              <a:rPr lang="en-US" sz="2400">
                <a:solidFill>
                  <a:schemeClr val="bg1"/>
                </a:solidFill>
                <a:latin typeface="Montserrat Light" panose="00000400000000000000" pitchFamily="2" charset="0"/>
              </a:rPr>
              <a:t>, </a:t>
            </a:r>
            <a:r>
              <a:rPr lang="en-US" sz="2400" err="1">
                <a:solidFill>
                  <a:schemeClr val="bg1"/>
                </a:solidFill>
                <a:latin typeface="Montserrat Light" panose="00000400000000000000" pitchFamily="2" charset="0"/>
              </a:rPr>
              <a:t>luctus</a:t>
            </a:r>
            <a:r>
              <a:rPr lang="en-US" sz="2400">
                <a:solidFill>
                  <a:schemeClr val="bg1"/>
                </a:solidFill>
                <a:latin typeface="Montserrat Light" panose="00000400000000000000" pitchFamily="2" charset="0"/>
              </a:rPr>
              <a:t> nu </a:t>
            </a:r>
            <a:r>
              <a:rPr lang="en-US" sz="2400" err="1">
                <a:solidFill>
                  <a:schemeClr val="bg1"/>
                </a:solidFill>
                <a:latin typeface="Montserrat Light" panose="00000400000000000000" pitchFamily="2" charset="0"/>
              </a:rPr>
              <a:t>adipiscing</a:t>
            </a:r>
            <a:r>
              <a:rPr lang="en-US" sz="2400">
                <a:solidFill>
                  <a:schemeClr val="bg1"/>
                </a:solidFill>
                <a:latin typeface="Montserrat Light" panose="00000400000000000000" pitchFamily="2" charset="0"/>
              </a:rPr>
              <a:t>. </a:t>
            </a:r>
          </a:p>
        </p:txBody>
      </p:sp>
      <p:sp>
        <p:nvSpPr>
          <p:cNvPr id="10" name="Text Placeholder 12">
            <a:extLst>
              <a:ext uri="{FF2B5EF4-FFF2-40B4-BE49-F238E27FC236}">
                <a16:creationId xmlns:a16="http://schemas.microsoft.com/office/drawing/2014/main" id="{D3B4A955-3746-44BE-839E-D57F13693AA8}"/>
              </a:ext>
            </a:extLst>
          </p:cNvPr>
          <p:cNvSpPr>
            <a:spLocks noGrp="1"/>
          </p:cNvSpPr>
          <p:nvPr>
            <p:ph type="body" sz="quarter" idx="15" hasCustomPrompt="1"/>
          </p:nvPr>
        </p:nvSpPr>
        <p:spPr>
          <a:xfrm>
            <a:off x="2819399" y="3256646"/>
            <a:ext cx="8386311" cy="546100"/>
          </a:xfrm>
          <a:prstGeom prst="rect">
            <a:avLst/>
          </a:prstGeom>
        </p:spPr>
        <p:txBody>
          <a:bodyPr>
            <a:normAutofit/>
          </a:bodyPr>
          <a:lstStyle>
            <a:lvl1pPr marL="0" indent="0">
              <a:buFontTx/>
              <a:buNone/>
              <a:defRPr sz="2400">
                <a:solidFill>
                  <a:schemeClr val="bg1"/>
                </a:solidFill>
                <a:latin typeface="+mn-lt"/>
              </a:defRPr>
            </a:lvl1pPr>
            <a:lvl2pPr marL="457200" indent="0">
              <a:buFontTx/>
              <a:buNone/>
              <a:defRPr sz="2400">
                <a:solidFill>
                  <a:schemeClr val="bg1"/>
                </a:solidFill>
                <a:latin typeface="Montserrat Light" panose="00000400000000000000" pitchFamily="2" charset="0"/>
              </a:defRPr>
            </a:lvl2pPr>
            <a:lvl3pPr marL="914400" indent="0">
              <a:buFontTx/>
              <a:buNone/>
              <a:defRPr sz="2400">
                <a:solidFill>
                  <a:schemeClr val="bg1"/>
                </a:solidFill>
                <a:latin typeface="Montserrat Light" panose="00000400000000000000" pitchFamily="2" charset="0"/>
              </a:defRPr>
            </a:lvl3pPr>
            <a:lvl4pPr marL="1371600" indent="0">
              <a:buFontTx/>
              <a:buNone/>
              <a:defRPr sz="2400">
                <a:solidFill>
                  <a:schemeClr val="bg1"/>
                </a:solidFill>
                <a:latin typeface="Montserrat Light" panose="00000400000000000000" pitchFamily="2" charset="0"/>
              </a:defRPr>
            </a:lvl4pPr>
            <a:lvl5pPr marL="1828800" indent="0">
              <a:buFontTx/>
              <a:buNone/>
              <a:defRPr sz="2400">
                <a:solidFill>
                  <a:schemeClr val="bg1"/>
                </a:solidFill>
                <a:latin typeface="Montserrat Light" panose="00000400000000000000" pitchFamily="2" charset="0"/>
              </a:defRPr>
            </a:lvl5pPr>
          </a:lstStyle>
          <a:p>
            <a:pPr lvl="0">
              <a:defRPr/>
            </a:pPr>
            <a:r>
              <a:rPr lang="en-US" sz="2400">
                <a:solidFill>
                  <a:schemeClr val="bg1"/>
                </a:solidFill>
                <a:latin typeface="Montserrat Light" panose="00000400000000000000" pitchFamily="2" charset="0"/>
              </a:rPr>
              <a:t>Lorem ipsum dolor sit </a:t>
            </a:r>
            <a:r>
              <a:rPr lang="en-US" sz="2400" err="1">
                <a:solidFill>
                  <a:schemeClr val="bg1"/>
                </a:solidFill>
                <a:latin typeface="Montserrat Light" panose="00000400000000000000" pitchFamily="2" charset="0"/>
              </a:rPr>
              <a:t>amet</a:t>
            </a:r>
            <a:r>
              <a:rPr lang="en-US" sz="2400">
                <a:solidFill>
                  <a:schemeClr val="bg1"/>
                </a:solidFill>
                <a:latin typeface="Montserrat Light" panose="00000400000000000000" pitchFamily="2" charset="0"/>
              </a:rPr>
              <a:t>, </a:t>
            </a:r>
            <a:r>
              <a:rPr lang="en-US" sz="2400" err="1">
                <a:solidFill>
                  <a:schemeClr val="bg1"/>
                </a:solidFill>
                <a:latin typeface="Montserrat Light" panose="00000400000000000000" pitchFamily="2" charset="0"/>
              </a:rPr>
              <a:t>luctus</a:t>
            </a:r>
            <a:r>
              <a:rPr lang="en-US" sz="2400">
                <a:solidFill>
                  <a:schemeClr val="bg1"/>
                </a:solidFill>
                <a:latin typeface="Montserrat Light" panose="00000400000000000000" pitchFamily="2" charset="0"/>
              </a:rPr>
              <a:t> nu </a:t>
            </a:r>
            <a:r>
              <a:rPr lang="en-US" sz="2400" err="1">
                <a:solidFill>
                  <a:schemeClr val="bg1"/>
                </a:solidFill>
                <a:latin typeface="Montserrat Light" panose="00000400000000000000" pitchFamily="2" charset="0"/>
              </a:rPr>
              <a:t>adipiscing</a:t>
            </a:r>
            <a:r>
              <a:rPr lang="en-US" sz="2400">
                <a:solidFill>
                  <a:schemeClr val="bg1"/>
                </a:solidFill>
                <a:latin typeface="Montserrat Light" panose="00000400000000000000" pitchFamily="2" charset="0"/>
              </a:rPr>
              <a:t>. </a:t>
            </a:r>
          </a:p>
        </p:txBody>
      </p:sp>
      <p:sp>
        <p:nvSpPr>
          <p:cNvPr id="11" name="Text Placeholder 12">
            <a:extLst>
              <a:ext uri="{FF2B5EF4-FFF2-40B4-BE49-F238E27FC236}">
                <a16:creationId xmlns:a16="http://schemas.microsoft.com/office/drawing/2014/main" id="{78BD6592-6E3D-4F3E-8427-A3B58204F515}"/>
              </a:ext>
            </a:extLst>
          </p:cNvPr>
          <p:cNvSpPr>
            <a:spLocks noGrp="1"/>
          </p:cNvSpPr>
          <p:nvPr>
            <p:ph type="body" sz="quarter" idx="16" hasCustomPrompt="1"/>
          </p:nvPr>
        </p:nvSpPr>
        <p:spPr>
          <a:xfrm>
            <a:off x="2819399" y="3997299"/>
            <a:ext cx="8386311" cy="546100"/>
          </a:xfrm>
          <a:prstGeom prst="rect">
            <a:avLst/>
          </a:prstGeom>
        </p:spPr>
        <p:txBody>
          <a:bodyPr>
            <a:normAutofit/>
          </a:bodyPr>
          <a:lstStyle>
            <a:lvl1pPr marL="0" indent="0">
              <a:buFontTx/>
              <a:buNone/>
              <a:defRPr sz="2400">
                <a:solidFill>
                  <a:schemeClr val="bg1"/>
                </a:solidFill>
                <a:latin typeface="+mn-lt"/>
              </a:defRPr>
            </a:lvl1pPr>
            <a:lvl2pPr marL="457200" indent="0">
              <a:buFontTx/>
              <a:buNone/>
              <a:defRPr sz="2400">
                <a:solidFill>
                  <a:schemeClr val="bg1"/>
                </a:solidFill>
                <a:latin typeface="Montserrat Light" panose="00000400000000000000" pitchFamily="2" charset="0"/>
              </a:defRPr>
            </a:lvl2pPr>
            <a:lvl3pPr marL="914400" indent="0">
              <a:buFontTx/>
              <a:buNone/>
              <a:defRPr sz="2400">
                <a:solidFill>
                  <a:schemeClr val="bg1"/>
                </a:solidFill>
                <a:latin typeface="Montserrat Light" panose="00000400000000000000" pitchFamily="2" charset="0"/>
              </a:defRPr>
            </a:lvl3pPr>
            <a:lvl4pPr marL="1371600" indent="0">
              <a:buFontTx/>
              <a:buNone/>
              <a:defRPr sz="2400">
                <a:solidFill>
                  <a:schemeClr val="bg1"/>
                </a:solidFill>
                <a:latin typeface="Montserrat Light" panose="00000400000000000000" pitchFamily="2" charset="0"/>
              </a:defRPr>
            </a:lvl4pPr>
            <a:lvl5pPr marL="1828800" indent="0">
              <a:buFontTx/>
              <a:buNone/>
              <a:defRPr sz="2400">
                <a:solidFill>
                  <a:schemeClr val="bg1"/>
                </a:solidFill>
                <a:latin typeface="Montserrat Light" panose="00000400000000000000" pitchFamily="2" charset="0"/>
              </a:defRPr>
            </a:lvl5pPr>
          </a:lstStyle>
          <a:p>
            <a:pPr lvl="0">
              <a:defRPr/>
            </a:pPr>
            <a:r>
              <a:rPr lang="en-US" sz="2400">
                <a:solidFill>
                  <a:schemeClr val="bg1"/>
                </a:solidFill>
                <a:latin typeface="Montserrat Light" panose="00000400000000000000" pitchFamily="2" charset="0"/>
              </a:rPr>
              <a:t>Lorem ipsum dolor sit </a:t>
            </a:r>
            <a:r>
              <a:rPr lang="en-US" sz="2400" err="1">
                <a:solidFill>
                  <a:schemeClr val="bg1"/>
                </a:solidFill>
                <a:latin typeface="Montserrat Light" panose="00000400000000000000" pitchFamily="2" charset="0"/>
              </a:rPr>
              <a:t>amet</a:t>
            </a:r>
            <a:r>
              <a:rPr lang="en-US" sz="2400">
                <a:solidFill>
                  <a:schemeClr val="bg1"/>
                </a:solidFill>
                <a:latin typeface="Montserrat Light" panose="00000400000000000000" pitchFamily="2" charset="0"/>
              </a:rPr>
              <a:t>, </a:t>
            </a:r>
            <a:r>
              <a:rPr lang="en-US" sz="2400" err="1">
                <a:solidFill>
                  <a:schemeClr val="bg1"/>
                </a:solidFill>
                <a:latin typeface="Montserrat Light" panose="00000400000000000000" pitchFamily="2" charset="0"/>
              </a:rPr>
              <a:t>luctus</a:t>
            </a:r>
            <a:r>
              <a:rPr lang="en-US" sz="2400">
                <a:solidFill>
                  <a:schemeClr val="bg1"/>
                </a:solidFill>
                <a:latin typeface="Montserrat Light" panose="00000400000000000000" pitchFamily="2" charset="0"/>
              </a:rPr>
              <a:t> nu </a:t>
            </a:r>
            <a:r>
              <a:rPr lang="en-US" sz="2400" err="1">
                <a:solidFill>
                  <a:schemeClr val="bg1"/>
                </a:solidFill>
                <a:latin typeface="Montserrat Light" panose="00000400000000000000" pitchFamily="2" charset="0"/>
              </a:rPr>
              <a:t>adipiscing</a:t>
            </a:r>
            <a:r>
              <a:rPr lang="en-US" sz="2400">
                <a:solidFill>
                  <a:schemeClr val="bg1"/>
                </a:solidFill>
                <a:latin typeface="Montserrat Light" panose="00000400000000000000" pitchFamily="2" charset="0"/>
              </a:rPr>
              <a:t>. </a:t>
            </a:r>
          </a:p>
        </p:txBody>
      </p:sp>
      <p:sp>
        <p:nvSpPr>
          <p:cNvPr id="12" name="Text Placeholder 12">
            <a:extLst>
              <a:ext uri="{FF2B5EF4-FFF2-40B4-BE49-F238E27FC236}">
                <a16:creationId xmlns:a16="http://schemas.microsoft.com/office/drawing/2014/main" id="{0F890C90-F1C0-4A16-9A4A-AC8E0FFC8989}"/>
              </a:ext>
            </a:extLst>
          </p:cNvPr>
          <p:cNvSpPr>
            <a:spLocks noGrp="1"/>
          </p:cNvSpPr>
          <p:nvPr>
            <p:ph type="body" sz="quarter" idx="17" hasCustomPrompt="1"/>
          </p:nvPr>
        </p:nvSpPr>
        <p:spPr>
          <a:xfrm>
            <a:off x="2819399" y="4720030"/>
            <a:ext cx="8386311" cy="546100"/>
          </a:xfrm>
          <a:prstGeom prst="rect">
            <a:avLst/>
          </a:prstGeom>
        </p:spPr>
        <p:txBody>
          <a:bodyPr>
            <a:normAutofit/>
          </a:bodyPr>
          <a:lstStyle>
            <a:lvl1pPr marL="0" indent="0">
              <a:buFontTx/>
              <a:buNone/>
              <a:defRPr sz="2400">
                <a:solidFill>
                  <a:schemeClr val="bg1"/>
                </a:solidFill>
                <a:latin typeface="+mn-lt"/>
              </a:defRPr>
            </a:lvl1pPr>
            <a:lvl2pPr marL="457200" indent="0">
              <a:buFontTx/>
              <a:buNone/>
              <a:defRPr sz="2400">
                <a:solidFill>
                  <a:schemeClr val="bg1"/>
                </a:solidFill>
                <a:latin typeface="Montserrat Light" panose="00000400000000000000" pitchFamily="2" charset="0"/>
              </a:defRPr>
            </a:lvl2pPr>
            <a:lvl3pPr marL="914400" indent="0">
              <a:buFontTx/>
              <a:buNone/>
              <a:defRPr sz="2400">
                <a:solidFill>
                  <a:schemeClr val="bg1"/>
                </a:solidFill>
                <a:latin typeface="Montserrat Light" panose="00000400000000000000" pitchFamily="2" charset="0"/>
              </a:defRPr>
            </a:lvl3pPr>
            <a:lvl4pPr marL="1371600" indent="0">
              <a:buFontTx/>
              <a:buNone/>
              <a:defRPr sz="2400">
                <a:solidFill>
                  <a:schemeClr val="bg1"/>
                </a:solidFill>
                <a:latin typeface="Montserrat Light" panose="00000400000000000000" pitchFamily="2" charset="0"/>
              </a:defRPr>
            </a:lvl4pPr>
            <a:lvl5pPr marL="1828800" indent="0">
              <a:buFontTx/>
              <a:buNone/>
              <a:defRPr sz="2400">
                <a:solidFill>
                  <a:schemeClr val="bg1"/>
                </a:solidFill>
                <a:latin typeface="Montserrat Light" panose="00000400000000000000" pitchFamily="2" charset="0"/>
              </a:defRPr>
            </a:lvl5pPr>
          </a:lstStyle>
          <a:p>
            <a:pPr lvl="0">
              <a:defRPr/>
            </a:pPr>
            <a:r>
              <a:rPr lang="en-US" sz="2400">
                <a:solidFill>
                  <a:schemeClr val="bg1"/>
                </a:solidFill>
                <a:latin typeface="Montserrat Light" panose="00000400000000000000" pitchFamily="2" charset="0"/>
              </a:rPr>
              <a:t>Lorem ipsum dolor sit </a:t>
            </a:r>
            <a:r>
              <a:rPr lang="en-US" sz="2400" err="1">
                <a:solidFill>
                  <a:schemeClr val="bg1"/>
                </a:solidFill>
                <a:latin typeface="Montserrat Light" panose="00000400000000000000" pitchFamily="2" charset="0"/>
              </a:rPr>
              <a:t>amet</a:t>
            </a:r>
            <a:r>
              <a:rPr lang="en-US" sz="2400">
                <a:solidFill>
                  <a:schemeClr val="bg1"/>
                </a:solidFill>
                <a:latin typeface="Montserrat Light" panose="00000400000000000000" pitchFamily="2" charset="0"/>
              </a:rPr>
              <a:t>, </a:t>
            </a:r>
            <a:r>
              <a:rPr lang="en-US" sz="2400" err="1">
                <a:solidFill>
                  <a:schemeClr val="bg1"/>
                </a:solidFill>
                <a:latin typeface="Montserrat Light" panose="00000400000000000000" pitchFamily="2" charset="0"/>
              </a:rPr>
              <a:t>luctus</a:t>
            </a:r>
            <a:r>
              <a:rPr lang="en-US" sz="2400">
                <a:solidFill>
                  <a:schemeClr val="bg1"/>
                </a:solidFill>
                <a:latin typeface="Montserrat Light" panose="00000400000000000000" pitchFamily="2" charset="0"/>
              </a:rPr>
              <a:t> nu </a:t>
            </a:r>
            <a:r>
              <a:rPr lang="en-US" sz="2400" err="1">
                <a:solidFill>
                  <a:schemeClr val="bg1"/>
                </a:solidFill>
                <a:latin typeface="Montserrat Light" panose="00000400000000000000" pitchFamily="2" charset="0"/>
              </a:rPr>
              <a:t>adipiscing</a:t>
            </a:r>
            <a:r>
              <a:rPr lang="en-US" sz="2400">
                <a:solidFill>
                  <a:schemeClr val="bg1"/>
                </a:solidFill>
                <a:latin typeface="Montserrat Light" panose="00000400000000000000" pitchFamily="2" charset="0"/>
              </a:rPr>
              <a:t>. </a:t>
            </a:r>
          </a:p>
        </p:txBody>
      </p:sp>
      <p:grpSp>
        <p:nvGrpSpPr>
          <p:cNvPr id="2" name="Graphic 6">
            <a:extLst>
              <a:ext uri="{FF2B5EF4-FFF2-40B4-BE49-F238E27FC236}">
                <a16:creationId xmlns:a16="http://schemas.microsoft.com/office/drawing/2014/main" id="{8ABD8E09-191D-4849-B5A4-4B88661E3217}"/>
              </a:ext>
            </a:extLst>
          </p:cNvPr>
          <p:cNvGrpSpPr/>
          <p:nvPr/>
        </p:nvGrpSpPr>
        <p:grpSpPr>
          <a:xfrm>
            <a:off x="10252866" y="6231163"/>
            <a:ext cx="1663964" cy="390313"/>
            <a:chOff x="10252866" y="6231163"/>
            <a:chExt cx="1663964" cy="390313"/>
          </a:xfrm>
          <a:solidFill>
            <a:srgbClr val="FFFFFF"/>
          </a:solidFill>
        </p:grpSpPr>
        <p:sp>
          <p:nvSpPr>
            <p:cNvPr id="13" name="Freeform: Shape 12">
              <a:extLst>
                <a:ext uri="{FF2B5EF4-FFF2-40B4-BE49-F238E27FC236}">
                  <a16:creationId xmlns:a16="http://schemas.microsoft.com/office/drawing/2014/main" id="{0ADA88B2-6790-4240-BEB9-59C217B664AC}"/>
                </a:ext>
              </a:extLst>
            </p:cNvPr>
            <p:cNvSpPr/>
            <p:nvPr/>
          </p:nvSpPr>
          <p:spPr>
            <a:xfrm>
              <a:off x="10704528" y="6266875"/>
              <a:ext cx="1212301" cy="354601"/>
            </a:xfrm>
            <a:custGeom>
              <a:avLst/>
              <a:gdLst>
                <a:gd name="connsiteX0" fmla="*/ 165410 w 1212301"/>
                <a:gd name="connsiteY0" fmla="*/ 154841 h 354601"/>
                <a:gd name="connsiteX1" fmla="*/ 98823 w 1212301"/>
                <a:gd name="connsiteY1" fmla="*/ 175627 h 354601"/>
                <a:gd name="connsiteX2" fmla="*/ 46681 w 1212301"/>
                <a:gd name="connsiteY2" fmla="*/ 175627 h 354601"/>
                <a:gd name="connsiteX3" fmla="*/ 46681 w 1212301"/>
                <a:gd name="connsiteY3" fmla="*/ 270575 h 354601"/>
                <a:gd name="connsiteX4" fmla="*/ 0 w 1212301"/>
                <a:gd name="connsiteY4" fmla="*/ 270575 h 354601"/>
                <a:gd name="connsiteX5" fmla="*/ 0 w 1212301"/>
                <a:gd name="connsiteY5" fmla="*/ 1585 h 354601"/>
                <a:gd name="connsiteX6" fmla="*/ 98823 w 1212301"/>
                <a:gd name="connsiteY6" fmla="*/ 1585 h 354601"/>
                <a:gd name="connsiteX7" fmla="*/ 191657 w 1212301"/>
                <a:gd name="connsiteY7" fmla="*/ 86845 h 354601"/>
                <a:gd name="connsiteX8" fmla="*/ 165410 w 1212301"/>
                <a:gd name="connsiteY8" fmla="*/ 154841 h 354601"/>
                <a:gd name="connsiteX9" fmla="*/ 101466 w 1212301"/>
                <a:gd name="connsiteY9" fmla="*/ 43687 h 354601"/>
                <a:gd name="connsiteX10" fmla="*/ 46681 w 1212301"/>
                <a:gd name="connsiteY10" fmla="*/ 43687 h 354601"/>
                <a:gd name="connsiteX11" fmla="*/ 46681 w 1212301"/>
                <a:gd name="connsiteY11" fmla="*/ 133702 h 354601"/>
                <a:gd name="connsiteX12" fmla="*/ 101466 w 1212301"/>
                <a:gd name="connsiteY12" fmla="*/ 133702 h 354601"/>
                <a:gd name="connsiteX13" fmla="*/ 145504 w 1212301"/>
                <a:gd name="connsiteY13" fmla="*/ 87021 h 354601"/>
                <a:gd name="connsiteX14" fmla="*/ 101466 w 1212301"/>
                <a:gd name="connsiteY14" fmla="*/ 43687 h 354601"/>
                <a:gd name="connsiteX15" fmla="*/ 305806 w 1212301"/>
                <a:gd name="connsiteY15" fmla="*/ 126304 h 354601"/>
                <a:gd name="connsiteX16" fmla="*/ 263881 w 1212301"/>
                <a:gd name="connsiteY16" fmla="*/ 138987 h 354601"/>
                <a:gd name="connsiteX17" fmla="*/ 254192 w 1212301"/>
                <a:gd name="connsiteY17" fmla="*/ 178446 h 354601"/>
                <a:gd name="connsiteX18" fmla="*/ 254192 w 1212301"/>
                <a:gd name="connsiteY18" fmla="*/ 270575 h 354601"/>
                <a:gd name="connsiteX19" fmla="*/ 212620 w 1212301"/>
                <a:gd name="connsiteY19" fmla="*/ 270575 h 354601"/>
                <a:gd name="connsiteX20" fmla="*/ 212620 w 1212301"/>
                <a:gd name="connsiteY20" fmla="*/ 89839 h 354601"/>
                <a:gd name="connsiteX21" fmla="*/ 251726 w 1212301"/>
                <a:gd name="connsiteY21" fmla="*/ 89839 h 354601"/>
                <a:gd name="connsiteX22" fmla="*/ 251726 w 1212301"/>
                <a:gd name="connsiteY22" fmla="*/ 110626 h 354601"/>
                <a:gd name="connsiteX23" fmla="*/ 272513 w 1212301"/>
                <a:gd name="connsiteY23" fmla="*/ 92834 h 354601"/>
                <a:gd name="connsiteX24" fmla="*/ 305982 w 1212301"/>
                <a:gd name="connsiteY24" fmla="*/ 87373 h 354601"/>
                <a:gd name="connsiteX25" fmla="*/ 305982 w 1212301"/>
                <a:gd name="connsiteY25" fmla="*/ 126304 h 354601"/>
                <a:gd name="connsiteX26" fmla="*/ 473506 w 1212301"/>
                <a:gd name="connsiteY26" fmla="*/ 246794 h 354601"/>
                <a:gd name="connsiteX27" fmla="*/ 403044 w 1212301"/>
                <a:gd name="connsiteY27" fmla="*/ 275155 h 354601"/>
                <a:gd name="connsiteX28" fmla="*/ 334343 w 1212301"/>
                <a:gd name="connsiteY28" fmla="*/ 245033 h 354601"/>
                <a:gd name="connsiteX29" fmla="*/ 309329 w 1212301"/>
                <a:gd name="connsiteY29" fmla="*/ 179327 h 354601"/>
                <a:gd name="connsiteX30" fmla="*/ 330115 w 1212301"/>
                <a:gd name="connsiteY30" fmla="*/ 119081 h 354601"/>
                <a:gd name="connsiteX31" fmla="*/ 403044 w 1212301"/>
                <a:gd name="connsiteY31" fmla="*/ 84379 h 354601"/>
                <a:gd name="connsiteX32" fmla="*/ 479847 w 1212301"/>
                <a:gd name="connsiteY32" fmla="*/ 121724 h 354601"/>
                <a:gd name="connsiteX33" fmla="*/ 498872 w 1212301"/>
                <a:gd name="connsiteY33" fmla="*/ 179503 h 354601"/>
                <a:gd name="connsiteX34" fmla="*/ 473506 w 1212301"/>
                <a:gd name="connsiteY34" fmla="*/ 246794 h 354601"/>
                <a:gd name="connsiteX35" fmla="*/ 366580 w 1212301"/>
                <a:gd name="connsiteY35" fmla="*/ 218786 h 354601"/>
                <a:gd name="connsiteX36" fmla="*/ 403044 w 1212301"/>
                <a:gd name="connsiteY36" fmla="*/ 233583 h 354601"/>
                <a:gd name="connsiteX37" fmla="*/ 441269 w 1212301"/>
                <a:gd name="connsiteY37" fmla="*/ 218257 h 354601"/>
                <a:gd name="connsiteX38" fmla="*/ 455186 w 1212301"/>
                <a:gd name="connsiteY38" fmla="*/ 179151 h 354601"/>
                <a:gd name="connsiteX39" fmla="*/ 440389 w 1212301"/>
                <a:gd name="connsiteY39" fmla="*/ 140044 h 354601"/>
                <a:gd name="connsiteX40" fmla="*/ 403044 w 1212301"/>
                <a:gd name="connsiteY40" fmla="*/ 125599 h 354601"/>
                <a:gd name="connsiteX41" fmla="*/ 366932 w 1212301"/>
                <a:gd name="connsiteY41" fmla="*/ 140396 h 354601"/>
                <a:gd name="connsiteX42" fmla="*/ 352487 w 1212301"/>
                <a:gd name="connsiteY42" fmla="*/ 178974 h 354601"/>
                <a:gd name="connsiteX43" fmla="*/ 366580 w 1212301"/>
                <a:gd name="connsiteY43" fmla="*/ 218786 h 354601"/>
                <a:gd name="connsiteX44" fmla="*/ 559117 w 1212301"/>
                <a:gd name="connsiteY44" fmla="*/ 354602 h 354601"/>
                <a:gd name="connsiteX45" fmla="*/ 517545 w 1212301"/>
                <a:gd name="connsiteY45" fmla="*/ 354602 h 354601"/>
                <a:gd name="connsiteX46" fmla="*/ 517545 w 1212301"/>
                <a:gd name="connsiteY46" fmla="*/ 89839 h 354601"/>
                <a:gd name="connsiteX47" fmla="*/ 559117 w 1212301"/>
                <a:gd name="connsiteY47" fmla="*/ 89839 h 354601"/>
                <a:gd name="connsiteX48" fmla="*/ 559117 w 1212301"/>
                <a:gd name="connsiteY48" fmla="*/ 104637 h 354601"/>
                <a:gd name="connsiteX49" fmla="*/ 615135 w 1212301"/>
                <a:gd name="connsiteY49" fmla="*/ 85083 h 354601"/>
                <a:gd name="connsiteX50" fmla="*/ 682602 w 1212301"/>
                <a:gd name="connsiteY50" fmla="*/ 113973 h 354601"/>
                <a:gd name="connsiteX51" fmla="*/ 708497 w 1212301"/>
                <a:gd name="connsiteY51" fmla="*/ 180207 h 354601"/>
                <a:gd name="connsiteX52" fmla="*/ 672385 w 1212301"/>
                <a:gd name="connsiteY52" fmla="*/ 256131 h 354601"/>
                <a:gd name="connsiteX53" fmla="*/ 615487 w 1212301"/>
                <a:gd name="connsiteY53" fmla="*/ 275155 h 354601"/>
                <a:gd name="connsiteX54" fmla="*/ 584484 w 1212301"/>
                <a:gd name="connsiteY54" fmla="*/ 270575 h 354601"/>
                <a:gd name="connsiteX55" fmla="*/ 559117 w 1212301"/>
                <a:gd name="connsiteY55" fmla="*/ 256131 h 354601"/>
                <a:gd name="connsiteX56" fmla="*/ 559117 w 1212301"/>
                <a:gd name="connsiteY56" fmla="*/ 354602 h 354601"/>
                <a:gd name="connsiteX57" fmla="*/ 575676 w 1212301"/>
                <a:gd name="connsiteY57" fmla="*/ 217905 h 354601"/>
                <a:gd name="connsiteX58" fmla="*/ 612669 w 1212301"/>
                <a:gd name="connsiteY58" fmla="*/ 233583 h 354601"/>
                <a:gd name="connsiteX59" fmla="*/ 649661 w 1212301"/>
                <a:gd name="connsiteY59" fmla="*/ 217905 h 354601"/>
                <a:gd name="connsiteX60" fmla="*/ 665339 w 1212301"/>
                <a:gd name="connsiteY60" fmla="*/ 180207 h 354601"/>
                <a:gd name="connsiteX61" fmla="*/ 649661 w 1212301"/>
                <a:gd name="connsiteY61" fmla="*/ 141982 h 354601"/>
                <a:gd name="connsiteX62" fmla="*/ 610555 w 1212301"/>
                <a:gd name="connsiteY62" fmla="*/ 126656 h 354601"/>
                <a:gd name="connsiteX63" fmla="*/ 575324 w 1212301"/>
                <a:gd name="connsiteY63" fmla="*/ 141982 h 354601"/>
                <a:gd name="connsiteX64" fmla="*/ 560879 w 1212301"/>
                <a:gd name="connsiteY64" fmla="*/ 179327 h 354601"/>
                <a:gd name="connsiteX65" fmla="*/ 575676 w 1212301"/>
                <a:gd name="connsiteY65" fmla="*/ 217905 h 354601"/>
                <a:gd name="connsiteX66" fmla="*/ 900154 w 1212301"/>
                <a:gd name="connsiteY66" fmla="*/ 270575 h 354601"/>
                <a:gd name="connsiteX67" fmla="*/ 858582 w 1212301"/>
                <a:gd name="connsiteY67" fmla="*/ 270575 h 354601"/>
                <a:gd name="connsiteX68" fmla="*/ 858582 w 1212301"/>
                <a:gd name="connsiteY68" fmla="*/ 188311 h 354601"/>
                <a:gd name="connsiteX69" fmla="*/ 813662 w 1212301"/>
                <a:gd name="connsiteY69" fmla="*/ 127185 h 354601"/>
                <a:gd name="connsiteX70" fmla="*/ 768214 w 1212301"/>
                <a:gd name="connsiteY70" fmla="*/ 188311 h 354601"/>
                <a:gd name="connsiteX71" fmla="*/ 768214 w 1212301"/>
                <a:gd name="connsiteY71" fmla="*/ 270575 h 354601"/>
                <a:gd name="connsiteX72" fmla="*/ 726641 w 1212301"/>
                <a:gd name="connsiteY72" fmla="*/ 270575 h 354601"/>
                <a:gd name="connsiteX73" fmla="*/ 726641 w 1212301"/>
                <a:gd name="connsiteY73" fmla="*/ 0 h 354601"/>
                <a:gd name="connsiteX74" fmla="*/ 768566 w 1212301"/>
                <a:gd name="connsiteY74" fmla="*/ 0 h 354601"/>
                <a:gd name="connsiteX75" fmla="*/ 768566 w 1212301"/>
                <a:gd name="connsiteY75" fmla="*/ 110274 h 354601"/>
                <a:gd name="connsiteX76" fmla="*/ 789705 w 1212301"/>
                <a:gd name="connsiteY76" fmla="*/ 93715 h 354601"/>
                <a:gd name="connsiteX77" fmla="*/ 822822 w 1212301"/>
                <a:gd name="connsiteY77" fmla="*/ 85259 h 354601"/>
                <a:gd name="connsiteX78" fmla="*/ 881834 w 1212301"/>
                <a:gd name="connsiteY78" fmla="*/ 106927 h 354601"/>
                <a:gd name="connsiteX79" fmla="*/ 900154 w 1212301"/>
                <a:gd name="connsiteY79" fmla="*/ 166820 h 354601"/>
                <a:gd name="connsiteX80" fmla="*/ 900154 w 1212301"/>
                <a:gd name="connsiteY80" fmla="*/ 270575 h 354601"/>
                <a:gd name="connsiteX81" fmla="*/ 945955 w 1212301"/>
                <a:gd name="connsiteY81" fmla="*/ 60950 h 354601"/>
                <a:gd name="connsiteX82" fmla="*/ 920588 w 1212301"/>
                <a:gd name="connsiteY82" fmla="*/ 35583 h 354601"/>
                <a:gd name="connsiteX83" fmla="*/ 945955 w 1212301"/>
                <a:gd name="connsiteY83" fmla="*/ 10041 h 354601"/>
                <a:gd name="connsiteX84" fmla="*/ 971321 w 1212301"/>
                <a:gd name="connsiteY84" fmla="*/ 35407 h 354601"/>
                <a:gd name="connsiteX85" fmla="*/ 945955 w 1212301"/>
                <a:gd name="connsiteY85" fmla="*/ 60950 h 354601"/>
                <a:gd name="connsiteX86" fmla="*/ 967270 w 1212301"/>
                <a:gd name="connsiteY86" fmla="*/ 270575 h 354601"/>
                <a:gd name="connsiteX87" fmla="*/ 925697 w 1212301"/>
                <a:gd name="connsiteY87" fmla="*/ 270575 h 354601"/>
                <a:gd name="connsiteX88" fmla="*/ 925697 w 1212301"/>
                <a:gd name="connsiteY88" fmla="*/ 89839 h 354601"/>
                <a:gd name="connsiteX89" fmla="*/ 967270 w 1212301"/>
                <a:gd name="connsiteY89" fmla="*/ 89839 h 354601"/>
                <a:gd name="connsiteX90" fmla="*/ 967270 w 1212301"/>
                <a:gd name="connsiteY90" fmla="*/ 270575 h 354601"/>
                <a:gd name="connsiteX91" fmla="*/ 1168792 w 1212301"/>
                <a:gd name="connsiteY91" fmla="*/ 270575 h 354601"/>
                <a:gd name="connsiteX92" fmla="*/ 1120877 w 1212301"/>
                <a:gd name="connsiteY92" fmla="*/ 270575 h 354601"/>
                <a:gd name="connsiteX93" fmla="*/ 1076838 w 1212301"/>
                <a:gd name="connsiteY93" fmla="*/ 207335 h 354601"/>
                <a:gd name="connsiteX94" fmla="*/ 1032799 w 1212301"/>
                <a:gd name="connsiteY94" fmla="*/ 270575 h 354601"/>
                <a:gd name="connsiteX95" fmla="*/ 985237 w 1212301"/>
                <a:gd name="connsiteY95" fmla="*/ 270575 h 354601"/>
                <a:gd name="connsiteX96" fmla="*/ 1053938 w 1212301"/>
                <a:gd name="connsiteY96" fmla="*/ 175099 h 354601"/>
                <a:gd name="connsiteX97" fmla="*/ 992460 w 1212301"/>
                <a:gd name="connsiteY97" fmla="*/ 89839 h 354601"/>
                <a:gd name="connsiteX98" fmla="*/ 1040022 w 1212301"/>
                <a:gd name="connsiteY98" fmla="*/ 89839 h 354601"/>
                <a:gd name="connsiteX99" fmla="*/ 1077014 w 1212301"/>
                <a:gd name="connsiteY99" fmla="*/ 142510 h 354601"/>
                <a:gd name="connsiteX100" fmla="*/ 1114007 w 1212301"/>
                <a:gd name="connsiteY100" fmla="*/ 89839 h 354601"/>
                <a:gd name="connsiteX101" fmla="*/ 1161921 w 1212301"/>
                <a:gd name="connsiteY101" fmla="*/ 89839 h 354601"/>
                <a:gd name="connsiteX102" fmla="*/ 1100443 w 1212301"/>
                <a:gd name="connsiteY102" fmla="*/ 175099 h 354601"/>
                <a:gd name="connsiteX103" fmla="*/ 1168792 w 1212301"/>
                <a:gd name="connsiteY103" fmla="*/ 270575 h 354601"/>
                <a:gd name="connsiteX104" fmla="*/ 1189049 w 1212301"/>
                <a:gd name="connsiteY104" fmla="*/ 89839 h 354601"/>
                <a:gd name="connsiteX105" fmla="*/ 1165268 w 1212301"/>
                <a:gd name="connsiteY105" fmla="*/ 66587 h 354601"/>
                <a:gd name="connsiteX106" fmla="*/ 1189049 w 1212301"/>
                <a:gd name="connsiteY106" fmla="*/ 43334 h 354601"/>
                <a:gd name="connsiteX107" fmla="*/ 1212302 w 1212301"/>
                <a:gd name="connsiteY107" fmla="*/ 66587 h 354601"/>
                <a:gd name="connsiteX108" fmla="*/ 1189049 w 1212301"/>
                <a:gd name="connsiteY108" fmla="*/ 89839 h 354601"/>
                <a:gd name="connsiteX109" fmla="*/ 1189049 w 1212301"/>
                <a:gd name="connsiteY109" fmla="*/ 47034 h 354601"/>
                <a:gd name="connsiteX110" fmla="*/ 1169496 w 1212301"/>
                <a:gd name="connsiteY110" fmla="*/ 66587 h 354601"/>
                <a:gd name="connsiteX111" fmla="*/ 1189049 w 1212301"/>
                <a:gd name="connsiteY111" fmla="*/ 86493 h 354601"/>
                <a:gd name="connsiteX112" fmla="*/ 1208074 w 1212301"/>
                <a:gd name="connsiteY112" fmla="*/ 66587 h 354601"/>
                <a:gd name="connsiteX113" fmla="*/ 1189049 w 1212301"/>
                <a:gd name="connsiteY113" fmla="*/ 47034 h 354601"/>
                <a:gd name="connsiteX114" fmla="*/ 1200500 w 1212301"/>
                <a:gd name="connsiteY114" fmla="*/ 79270 h 354601"/>
                <a:gd name="connsiteX115" fmla="*/ 1194510 w 1212301"/>
                <a:gd name="connsiteY115" fmla="*/ 79270 h 354601"/>
                <a:gd name="connsiteX116" fmla="*/ 1189402 w 1212301"/>
                <a:gd name="connsiteY116" fmla="*/ 68172 h 354601"/>
                <a:gd name="connsiteX117" fmla="*/ 1184822 w 1212301"/>
                <a:gd name="connsiteY117" fmla="*/ 68172 h 354601"/>
                <a:gd name="connsiteX118" fmla="*/ 1184822 w 1212301"/>
                <a:gd name="connsiteY118" fmla="*/ 79270 h 354601"/>
                <a:gd name="connsiteX119" fmla="*/ 1179713 w 1212301"/>
                <a:gd name="connsiteY119" fmla="*/ 79270 h 354601"/>
                <a:gd name="connsiteX120" fmla="*/ 1179713 w 1212301"/>
                <a:gd name="connsiteY120" fmla="*/ 53023 h 354601"/>
                <a:gd name="connsiteX121" fmla="*/ 1189402 w 1212301"/>
                <a:gd name="connsiteY121" fmla="*/ 53023 h 354601"/>
                <a:gd name="connsiteX122" fmla="*/ 1199971 w 1212301"/>
                <a:gd name="connsiteY122" fmla="*/ 60598 h 354601"/>
                <a:gd name="connsiteX123" fmla="*/ 1194510 w 1212301"/>
                <a:gd name="connsiteY123" fmla="*/ 67820 h 354601"/>
                <a:gd name="connsiteX124" fmla="*/ 1200500 w 1212301"/>
                <a:gd name="connsiteY124" fmla="*/ 79270 h 354601"/>
                <a:gd name="connsiteX125" fmla="*/ 1188345 w 1212301"/>
                <a:gd name="connsiteY125" fmla="*/ 57251 h 354601"/>
                <a:gd name="connsiteX126" fmla="*/ 1184822 w 1212301"/>
                <a:gd name="connsiteY126" fmla="*/ 57251 h 354601"/>
                <a:gd name="connsiteX127" fmla="*/ 1184822 w 1212301"/>
                <a:gd name="connsiteY127" fmla="*/ 65354 h 354601"/>
                <a:gd name="connsiteX128" fmla="*/ 1188169 w 1212301"/>
                <a:gd name="connsiteY128" fmla="*/ 65354 h 354601"/>
                <a:gd name="connsiteX129" fmla="*/ 1195039 w 1212301"/>
                <a:gd name="connsiteY129" fmla="*/ 61478 h 354601"/>
                <a:gd name="connsiteX130" fmla="*/ 1188345 w 1212301"/>
                <a:gd name="connsiteY130" fmla="*/ 57251 h 35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212301" h="354601">
                  <a:moveTo>
                    <a:pt x="165410" y="154841"/>
                  </a:moveTo>
                  <a:cubicBezTo>
                    <a:pt x="149732" y="168053"/>
                    <a:pt x="125951" y="175627"/>
                    <a:pt x="98823" y="175627"/>
                  </a:cubicBezTo>
                  <a:lnTo>
                    <a:pt x="46681" y="175627"/>
                  </a:lnTo>
                  <a:lnTo>
                    <a:pt x="46681" y="270575"/>
                  </a:lnTo>
                  <a:lnTo>
                    <a:pt x="0" y="270575"/>
                  </a:lnTo>
                  <a:lnTo>
                    <a:pt x="0" y="1585"/>
                  </a:lnTo>
                  <a:lnTo>
                    <a:pt x="98823" y="1585"/>
                  </a:lnTo>
                  <a:cubicBezTo>
                    <a:pt x="173513" y="1585"/>
                    <a:pt x="191657" y="45624"/>
                    <a:pt x="191657" y="86845"/>
                  </a:cubicBezTo>
                  <a:cubicBezTo>
                    <a:pt x="191833" y="115734"/>
                    <a:pt x="179855" y="142510"/>
                    <a:pt x="165410" y="154841"/>
                  </a:cubicBezTo>
                  <a:close/>
                  <a:moveTo>
                    <a:pt x="101466" y="43687"/>
                  </a:moveTo>
                  <a:lnTo>
                    <a:pt x="46681" y="43687"/>
                  </a:lnTo>
                  <a:lnTo>
                    <a:pt x="46681" y="133702"/>
                  </a:lnTo>
                  <a:lnTo>
                    <a:pt x="101466" y="133702"/>
                  </a:lnTo>
                  <a:cubicBezTo>
                    <a:pt x="115910" y="133702"/>
                    <a:pt x="145504" y="125599"/>
                    <a:pt x="145504" y="87021"/>
                  </a:cubicBezTo>
                  <a:cubicBezTo>
                    <a:pt x="145504" y="64473"/>
                    <a:pt x="131060" y="43687"/>
                    <a:pt x="101466" y="43687"/>
                  </a:cubicBezTo>
                  <a:close/>
                  <a:moveTo>
                    <a:pt x="305806" y="126304"/>
                  </a:moveTo>
                  <a:cubicBezTo>
                    <a:pt x="283258" y="126304"/>
                    <a:pt x="270222" y="131765"/>
                    <a:pt x="263881" y="138987"/>
                  </a:cubicBezTo>
                  <a:cubicBezTo>
                    <a:pt x="257539" y="146209"/>
                    <a:pt x="254192" y="159773"/>
                    <a:pt x="254192" y="178446"/>
                  </a:cubicBezTo>
                  <a:lnTo>
                    <a:pt x="254192" y="270575"/>
                  </a:lnTo>
                  <a:lnTo>
                    <a:pt x="212620" y="270575"/>
                  </a:lnTo>
                  <a:lnTo>
                    <a:pt x="212620" y="89839"/>
                  </a:lnTo>
                  <a:lnTo>
                    <a:pt x="251726" y="89839"/>
                  </a:lnTo>
                  <a:lnTo>
                    <a:pt x="251726" y="110626"/>
                  </a:lnTo>
                  <a:cubicBezTo>
                    <a:pt x="258068" y="102523"/>
                    <a:pt x="264938" y="96710"/>
                    <a:pt x="272513" y="92834"/>
                  </a:cubicBezTo>
                  <a:cubicBezTo>
                    <a:pt x="280087" y="88959"/>
                    <a:pt x="295765" y="86845"/>
                    <a:pt x="305982" y="87373"/>
                  </a:cubicBezTo>
                  <a:lnTo>
                    <a:pt x="305982" y="126304"/>
                  </a:lnTo>
                  <a:close/>
                  <a:moveTo>
                    <a:pt x="473506" y="246794"/>
                  </a:moveTo>
                  <a:cubicBezTo>
                    <a:pt x="455714" y="266348"/>
                    <a:pt x="428586" y="275155"/>
                    <a:pt x="403044" y="275155"/>
                  </a:cubicBezTo>
                  <a:cubicBezTo>
                    <a:pt x="371688" y="275155"/>
                    <a:pt x="350902" y="261591"/>
                    <a:pt x="334343" y="245033"/>
                  </a:cubicBezTo>
                  <a:cubicBezTo>
                    <a:pt x="325888" y="236577"/>
                    <a:pt x="309329" y="212444"/>
                    <a:pt x="309329" y="179327"/>
                  </a:cubicBezTo>
                  <a:cubicBezTo>
                    <a:pt x="309329" y="156426"/>
                    <a:pt x="319546" y="133878"/>
                    <a:pt x="330115" y="119081"/>
                  </a:cubicBezTo>
                  <a:cubicBezTo>
                    <a:pt x="340685" y="104284"/>
                    <a:pt x="368693" y="84379"/>
                    <a:pt x="403044" y="84379"/>
                  </a:cubicBezTo>
                  <a:cubicBezTo>
                    <a:pt x="446730" y="84379"/>
                    <a:pt x="470511" y="109393"/>
                    <a:pt x="479847" y="121724"/>
                  </a:cubicBezTo>
                  <a:cubicBezTo>
                    <a:pt x="490945" y="136521"/>
                    <a:pt x="498872" y="159069"/>
                    <a:pt x="498872" y="179503"/>
                  </a:cubicBezTo>
                  <a:cubicBezTo>
                    <a:pt x="498872" y="200113"/>
                    <a:pt x="494292" y="224246"/>
                    <a:pt x="473506" y="246794"/>
                  </a:cubicBezTo>
                  <a:close/>
                  <a:moveTo>
                    <a:pt x="366580" y="218786"/>
                  </a:moveTo>
                  <a:cubicBezTo>
                    <a:pt x="375916" y="228474"/>
                    <a:pt x="387366" y="233583"/>
                    <a:pt x="403044" y="233583"/>
                  </a:cubicBezTo>
                  <a:cubicBezTo>
                    <a:pt x="418722" y="233583"/>
                    <a:pt x="431933" y="228474"/>
                    <a:pt x="441269" y="218257"/>
                  </a:cubicBezTo>
                  <a:cubicBezTo>
                    <a:pt x="450606" y="208040"/>
                    <a:pt x="455186" y="196238"/>
                    <a:pt x="455186" y="179151"/>
                  </a:cubicBezTo>
                  <a:cubicBezTo>
                    <a:pt x="455186" y="163825"/>
                    <a:pt x="450077" y="149909"/>
                    <a:pt x="440389" y="140044"/>
                  </a:cubicBezTo>
                  <a:cubicBezTo>
                    <a:pt x="430700" y="130355"/>
                    <a:pt x="417841" y="125599"/>
                    <a:pt x="403044" y="125599"/>
                  </a:cubicBezTo>
                  <a:cubicBezTo>
                    <a:pt x="387718" y="125599"/>
                    <a:pt x="376268" y="130708"/>
                    <a:pt x="366932" y="140396"/>
                  </a:cubicBezTo>
                  <a:cubicBezTo>
                    <a:pt x="357596" y="150085"/>
                    <a:pt x="352487" y="163296"/>
                    <a:pt x="352487" y="178974"/>
                  </a:cubicBezTo>
                  <a:cubicBezTo>
                    <a:pt x="352487" y="196414"/>
                    <a:pt x="357243" y="209097"/>
                    <a:pt x="366580" y="218786"/>
                  </a:cubicBezTo>
                  <a:close/>
                  <a:moveTo>
                    <a:pt x="559117" y="354602"/>
                  </a:moveTo>
                  <a:lnTo>
                    <a:pt x="517545" y="354602"/>
                  </a:lnTo>
                  <a:lnTo>
                    <a:pt x="517545" y="89839"/>
                  </a:lnTo>
                  <a:lnTo>
                    <a:pt x="559117" y="89839"/>
                  </a:lnTo>
                  <a:lnTo>
                    <a:pt x="559117" y="104637"/>
                  </a:lnTo>
                  <a:cubicBezTo>
                    <a:pt x="577438" y="89311"/>
                    <a:pt x="597696" y="85083"/>
                    <a:pt x="615135" y="85083"/>
                  </a:cubicBezTo>
                  <a:cubicBezTo>
                    <a:pt x="654946" y="85083"/>
                    <a:pt x="675380" y="106222"/>
                    <a:pt x="682602" y="113973"/>
                  </a:cubicBezTo>
                  <a:cubicBezTo>
                    <a:pt x="695814" y="127185"/>
                    <a:pt x="708497" y="150437"/>
                    <a:pt x="708497" y="180207"/>
                  </a:cubicBezTo>
                  <a:cubicBezTo>
                    <a:pt x="708497" y="221780"/>
                    <a:pt x="682602" y="247147"/>
                    <a:pt x="672385" y="256131"/>
                  </a:cubicBezTo>
                  <a:cubicBezTo>
                    <a:pt x="663930" y="263705"/>
                    <a:pt x="643144" y="275155"/>
                    <a:pt x="615487" y="275155"/>
                  </a:cubicBezTo>
                  <a:cubicBezTo>
                    <a:pt x="604037" y="275155"/>
                    <a:pt x="593820" y="273394"/>
                    <a:pt x="584484" y="270575"/>
                  </a:cubicBezTo>
                  <a:cubicBezTo>
                    <a:pt x="575148" y="267581"/>
                    <a:pt x="567044" y="262472"/>
                    <a:pt x="559117" y="256131"/>
                  </a:cubicBezTo>
                  <a:lnTo>
                    <a:pt x="559117" y="354602"/>
                  </a:lnTo>
                  <a:close/>
                  <a:moveTo>
                    <a:pt x="575676" y="217905"/>
                  </a:moveTo>
                  <a:cubicBezTo>
                    <a:pt x="585365" y="228122"/>
                    <a:pt x="597696" y="233583"/>
                    <a:pt x="612669" y="233583"/>
                  </a:cubicBezTo>
                  <a:cubicBezTo>
                    <a:pt x="627113" y="233583"/>
                    <a:pt x="639444" y="228474"/>
                    <a:pt x="649661" y="217905"/>
                  </a:cubicBezTo>
                  <a:cubicBezTo>
                    <a:pt x="659878" y="207335"/>
                    <a:pt x="665339" y="195005"/>
                    <a:pt x="665339" y="180207"/>
                  </a:cubicBezTo>
                  <a:cubicBezTo>
                    <a:pt x="665339" y="164882"/>
                    <a:pt x="659878" y="152199"/>
                    <a:pt x="649661" y="141982"/>
                  </a:cubicBezTo>
                  <a:cubicBezTo>
                    <a:pt x="639444" y="131765"/>
                    <a:pt x="626409" y="126656"/>
                    <a:pt x="610555" y="126656"/>
                  </a:cubicBezTo>
                  <a:cubicBezTo>
                    <a:pt x="596639" y="126656"/>
                    <a:pt x="585188" y="131765"/>
                    <a:pt x="575324" y="141982"/>
                  </a:cubicBezTo>
                  <a:cubicBezTo>
                    <a:pt x="565635" y="152199"/>
                    <a:pt x="560879" y="164530"/>
                    <a:pt x="560879" y="179327"/>
                  </a:cubicBezTo>
                  <a:cubicBezTo>
                    <a:pt x="560879" y="194652"/>
                    <a:pt x="565459" y="207864"/>
                    <a:pt x="575676" y="217905"/>
                  </a:cubicBezTo>
                  <a:close/>
                  <a:moveTo>
                    <a:pt x="900154" y="270575"/>
                  </a:moveTo>
                  <a:lnTo>
                    <a:pt x="858582" y="270575"/>
                  </a:lnTo>
                  <a:lnTo>
                    <a:pt x="858582" y="188311"/>
                  </a:lnTo>
                  <a:cubicBezTo>
                    <a:pt x="858582" y="153608"/>
                    <a:pt x="853473" y="127185"/>
                    <a:pt x="813662" y="127185"/>
                  </a:cubicBezTo>
                  <a:cubicBezTo>
                    <a:pt x="780193" y="127185"/>
                    <a:pt x="768214" y="151318"/>
                    <a:pt x="768214" y="188311"/>
                  </a:cubicBezTo>
                  <a:lnTo>
                    <a:pt x="768214" y="270575"/>
                  </a:lnTo>
                  <a:lnTo>
                    <a:pt x="726641" y="270575"/>
                  </a:lnTo>
                  <a:lnTo>
                    <a:pt x="726641" y="0"/>
                  </a:lnTo>
                  <a:lnTo>
                    <a:pt x="768566" y="0"/>
                  </a:lnTo>
                  <a:lnTo>
                    <a:pt x="768566" y="110274"/>
                  </a:lnTo>
                  <a:cubicBezTo>
                    <a:pt x="774556" y="103051"/>
                    <a:pt x="781778" y="97590"/>
                    <a:pt x="789705" y="93715"/>
                  </a:cubicBezTo>
                  <a:cubicBezTo>
                    <a:pt x="797632" y="89839"/>
                    <a:pt x="812605" y="85259"/>
                    <a:pt x="822822" y="85259"/>
                  </a:cubicBezTo>
                  <a:cubicBezTo>
                    <a:pt x="845370" y="85259"/>
                    <a:pt x="869856" y="92834"/>
                    <a:pt x="881834" y="106927"/>
                  </a:cubicBezTo>
                  <a:cubicBezTo>
                    <a:pt x="893813" y="121019"/>
                    <a:pt x="900154" y="140925"/>
                    <a:pt x="900154" y="166820"/>
                  </a:cubicBezTo>
                  <a:lnTo>
                    <a:pt x="900154" y="270575"/>
                  </a:lnTo>
                  <a:close/>
                  <a:moveTo>
                    <a:pt x="945955" y="60950"/>
                  </a:moveTo>
                  <a:cubicBezTo>
                    <a:pt x="932039" y="60950"/>
                    <a:pt x="920588" y="49500"/>
                    <a:pt x="920588" y="35583"/>
                  </a:cubicBezTo>
                  <a:cubicBezTo>
                    <a:pt x="920588" y="21667"/>
                    <a:pt x="932039" y="10041"/>
                    <a:pt x="945955" y="10041"/>
                  </a:cubicBezTo>
                  <a:cubicBezTo>
                    <a:pt x="959871" y="10041"/>
                    <a:pt x="971321" y="21491"/>
                    <a:pt x="971321" y="35407"/>
                  </a:cubicBezTo>
                  <a:cubicBezTo>
                    <a:pt x="971321" y="49324"/>
                    <a:pt x="960047" y="60950"/>
                    <a:pt x="945955" y="60950"/>
                  </a:cubicBezTo>
                  <a:close/>
                  <a:moveTo>
                    <a:pt x="967270" y="270575"/>
                  </a:moveTo>
                  <a:lnTo>
                    <a:pt x="925697" y="270575"/>
                  </a:lnTo>
                  <a:lnTo>
                    <a:pt x="925697" y="89839"/>
                  </a:lnTo>
                  <a:lnTo>
                    <a:pt x="967270" y="89839"/>
                  </a:lnTo>
                  <a:lnTo>
                    <a:pt x="967270" y="270575"/>
                  </a:lnTo>
                  <a:close/>
                  <a:moveTo>
                    <a:pt x="1168792" y="270575"/>
                  </a:moveTo>
                  <a:lnTo>
                    <a:pt x="1120877" y="270575"/>
                  </a:lnTo>
                  <a:lnTo>
                    <a:pt x="1076838" y="207335"/>
                  </a:lnTo>
                  <a:lnTo>
                    <a:pt x="1032799" y="270575"/>
                  </a:lnTo>
                  <a:lnTo>
                    <a:pt x="985237" y="270575"/>
                  </a:lnTo>
                  <a:lnTo>
                    <a:pt x="1053938" y="175099"/>
                  </a:lnTo>
                  <a:lnTo>
                    <a:pt x="992460" y="89839"/>
                  </a:lnTo>
                  <a:lnTo>
                    <a:pt x="1040022" y="89839"/>
                  </a:lnTo>
                  <a:lnTo>
                    <a:pt x="1077014" y="142510"/>
                  </a:lnTo>
                  <a:lnTo>
                    <a:pt x="1114007" y="89839"/>
                  </a:lnTo>
                  <a:lnTo>
                    <a:pt x="1161921" y="89839"/>
                  </a:lnTo>
                  <a:lnTo>
                    <a:pt x="1100443" y="175099"/>
                  </a:lnTo>
                  <a:lnTo>
                    <a:pt x="1168792" y="270575"/>
                  </a:lnTo>
                  <a:close/>
                  <a:moveTo>
                    <a:pt x="1189049" y="89839"/>
                  </a:moveTo>
                  <a:cubicBezTo>
                    <a:pt x="1176366" y="89839"/>
                    <a:pt x="1165268" y="79270"/>
                    <a:pt x="1165268" y="66587"/>
                  </a:cubicBezTo>
                  <a:cubicBezTo>
                    <a:pt x="1165268" y="53904"/>
                    <a:pt x="1176366" y="43334"/>
                    <a:pt x="1189049" y="43334"/>
                  </a:cubicBezTo>
                  <a:cubicBezTo>
                    <a:pt x="1201733" y="43334"/>
                    <a:pt x="1212302" y="53904"/>
                    <a:pt x="1212302" y="66587"/>
                  </a:cubicBezTo>
                  <a:cubicBezTo>
                    <a:pt x="1212302" y="79270"/>
                    <a:pt x="1201909" y="89839"/>
                    <a:pt x="1189049" y="89839"/>
                  </a:cubicBezTo>
                  <a:close/>
                  <a:moveTo>
                    <a:pt x="1189049" y="47034"/>
                  </a:moveTo>
                  <a:cubicBezTo>
                    <a:pt x="1177952" y="47034"/>
                    <a:pt x="1169496" y="56018"/>
                    <a:pt x="1169496" y="66587"/>
                  </a:cubicBezTo>
                  <a:cubicBezTo>
                    <a:pt x="1169496" y="77156"/>
                    <a:pt x="1177952" y="86493"/>
                    <a:pt x="1189049" y="86493"/>
                  </a:cubicBezTo>
                  <a:cubicBezTo>
                    <a:pt x="1199619" y="86493"/>
                    <a:pt x="1208074" y="77156"/>
                    <a:pt x="1208074" y="66587"/>
                  </a:cubicBezTo>
                  <a:cubicBezTo>
                    <a:pt x="1208074" y="56018"/>
                    <a:pt x="1199795" y="47034"/>
                    <a:pt x="1189049" y="47034"/>
                  </a:cubicBezTo>
                  <a:close/>
                  <a:moveTo>
                    <a:pt x="1200500" y="79270"/>
                  </a:moveTo>
                  <a:lnTo>
                    <a:pt x="1194510" y="79270"/>
                  </a:lnTo>
                  <a:lnTo>
                    <a:pt x="1189402" y="68172"/>
                  </a:lnTo>
                  <a:lnTo>
                    <a:pt x="1184822" y="68172"/>
                  </a:lnTo>
                  <a:lnTo>
                    <a:pt x="1184822" y="79270"/>
                  </a:lnTo>
                  <a:lnTo>
                    <a:pt x="1179713" y="79270"/>
                  </a:lnTo>
                  <a:lnTo>
                    <a:pt x="1179713" y="53023"/>
                  </a:lnTo>
                  <a:lnTo>
                    <a:pt x="1189402" y="53023"/>
                  </a:lnTo>
                  <a:cubicBezTo>
                    <a:pt x="1194863" y="53023"/>
                    <a:pt x="1199971" y="55137"/>
                    <a:pt x="1199971" y="60598"/>
                  </a:cubicBezTo>
                  <a:cubicBezTo>
                    <a:pt x="1199971" y="64825"/>
                    <a:pt x="1197505" y="66939"/>
                    <a:pt x="1194510" y="67820"/>
                  </a:cubicBezTo>
                  <a:lnTo>
                    <a:pt x="1200500" y="79270"/>
                  </a:lnTo>
                  <a:close/>
                  <a:moveTo>
                    <a:pt x="1188345" y="57251"/>
                  </a:moveTo>
                  <a:lnTo>
                    <a:pt x="1184822" y="57251"/>
                  </a:lnTo>
                  <a:lnTo>
                    <a:pt x="1184822" y="65354"/>
                  </a:lnTo>
                  <a:lnTo>
                    <a:pt x="1188169" y="65354"/>
                  </a:lnTo>
                  <a:cubicBezTo>
                    <a:pt x="1192044" y="65354"/>
                    <a:pt x="1195039" y="65002"/>
                    <a:pt x="1195039" y="61478"/>
                  </a:cubicBezTo>
                  <a:cubicBezTo>
                    <a:pt x="1195039" y="57603"/>
                    <a:pt x="1190811" y="57251"/>
                    <a:pt x="1188345" y="57251"/>
                  </a:cubicBezTo>
                  <a:close/>
                </a:path>
              </a:pathLst>
            </a:custGeom>
            <a:solidFill>
              <a:schemeClr val="bg1"/>
            </a:solidFill>
            <a:ln w="175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082FAE-7C2B-45A9-A809-D31E92A01FC5}"/>
                </a:ext>
              </a:extLst>
            </p:cNvPr>
            <p:cNvSpPr/>
            <p:nvPr/>
          </p:nvSpPr>
          <p:spPr>
            <a:xfrm>
              <a:off x="10252866" y="6231163"/>
              <a:ext cx="357430" cy="389270"/>
            </a:xfrm>
            <a:custGeom>
              <a:avLst/>
              <a:gdLst>
                <a:gd name="connsiteX0" fmla="*/ 286076 w 357430"/>
                <a:gd name="connsiteY0" fmla="*/ 110050 h 389270"/>
                <a:gd name="connsiteX1" fmla="*/ 273746 w 357430"/>
                <a:gd name="connsiteY1" fmla="*/ 95957 h 389270"/>
                <a:gd name="connsiteX2" fmla="*/ 166291 w 357430"/>
                <a:gd name="connsiteY2" fmla="*/ 33950 h 389270"/>
                <a:gd name="connsiteX3" fmla="*/ 162063 w 357430"/>
                <a:gd name="connsiteY3" fmla="*/ 31484 h 389270"/>
                <a:gd name="connsiteX4" fmla="*/ 130884 w 357430"/>
                <a:gd name="connsiteY4" fmla="*/ 20563 h 389270"/>
                <a:gd name="connsiteX5" fmla="*/ 104284 w 357430"/>
                <a:gd name="connsiteY5" fmla="*/ 29018 h 389270"/>
                <a:gd name="connsiteX6" fmla="*/ 30475 w 357430"/>
                <a:gd name="connsiteY6" fmla="*/ 71648 h 389270"/>
                <a:gd name="connsiteX7" fmla="*/ 23076 w 357430"/>
                <a:gd name="connsiteY7" fmla="*/ 76756 h 389270"/>
                <a:gd name="connsiteX8" fmla="*/ 16559 w 357430"/>
                <a:gd name="connsiteY8" fmla="*/ 82922 h 389270"/>
                <a:gd name="connsiteX9" fmla="*/ 0 w 357430"/>
                <a:gd name="connsiteY9" fmla="*/ 125375 h 389270"/>
                <a:gd name="connsiteX10" fmla="*/ 0 w 357430"/>
                <a:gd name="connsiteY10" fmla="*/ 251151 h 389270"/>
                <a:gd name="connsiteX11" fmla="*/ 29946 w 357430"/>
                <a:gd name="connsiteY11" fmla="*/ 301179 h 389270"/>
                <a:gd name="connsiteX12" fmla="*/ 33998 w 357430"/>
                <a:gd name="connsiteY12" fmla="*/ 303469 h 389270"/>
                <a:gd name="connsiteX13" fmla="*/ 33998 w 357430"/>
                <a:gd name="connsiteY13" fmla="*/ 160606 h 389270"/>
                <a:gd name="connsiteX14" fmla="*/ 38402 w 357430"/>
                <a:gd name="connsiteY14" fmla="*/ 136121 h 389270"/>
                <a:gd name="connsiteX15" fmla="*/ 45624 w 357430"/>
                <a:gd name="connsiteY15" fmla="*/ 128546 h 389270"/>
                <a:gd name="connsiteX16" fmla="*/ 78037 w 357430"/>
                <a:gd name="connsiteY16" fmla="*/ 132069 h 389270"/>
                <a:gd name="connsiteX17" fmla="*/ 148675 w 357430"/>
                <a:gd name="connsiteY17" fmla="*/ 172761 h 389270"/>
                <a:gd name="connsiteX18" fmla="*/ 168757 w 357430"/>
                <a:gd name="connsiteY18" fmla="*/ 178927 h 389270"/>
                <a:gd name="connsiteX19" fmla="*/ 193947 w 357430"/>
                <a:gd name="connsiteY19" fmla="*/ 170119 h 389270"/>
                <a:gd name="connsiteX20" fmla="*/ 197646 w 357430"/>
                <a:gd name="connsiteY20" fmla="*/ 168005 h 389270"/>
                <a:gd name="connsiteX21" fmla="*/ 273217 w 357430"/>
                <a:gd name="connsiteY21" fmla="*/ 124318 h 389270"/>
                <a:gd name="connsiteX22" fmla="*/ 286076 w 357430"/>
                <a:gd name="connsiteY22" fmla="*/ 110050 h 389270"/>
                <a:gd name="connsiteX23" fmla="*/ 62887 w 357430"/>
                <a:gd name="connsiteY23" fmla="*/ 92434 h 389270"/>
                <a:gd name="connsiteX24" fmla="*/ 122076 w 357430"/>
                <a:gd name="connsiteY24" fmla="*/ 58260 h 389270"/>
                <a:gd name="connsiteX25" fmla="*/ 131236 w 357430"/>
                <a:gd name="connsiteY25" fmla="*/ 55441 h 389270"/>
                <a:gd name="connsiteX26" fmla="*/ 139691 w 357430"/>
                <a:gd name="connsiteY26" fmla="*/ 58084 h 389270"/>
                <a:gd name="connsiteX27" fmla="*/ 229707 w 357430"/>
                <a:gd name="connsiteY27" fmla="*/ 110050 h 389270"/>
                <a:gd name="connsiteX28" fmla="*/ 186549 w 357430"/>
                <a:gd name="connsiteY28" fmla="*/ 134888 h 389270"/>
                <a:gd name="connsiteX29" fmla="*/ 169814 w 357430"/>
                <a:gd name="connsiteY29" fmla="*/ 140877 h 389270"/>
                <a:gd name="connsiteX30" fmla="*/ 151318 w 357430"/>
                <a:gd name="connsiteY30" fmla="*/ 135064 h 389270"/>
                <a:gd name="connsiteX31" fmla="*/ 87373 w 357430"/>
                <a:gd name="connsiteY31" fmla="*/ 98071 h 389270"/>
                <a:gd name="connsiteX32" fmla="*/ 62887 w 357430"/>
                <a:gd name="connsiteY32" fmla="*/ 92434 h 389270"/>
                <a:gd name="connsiteX33" fmla="*/ 196413 w 357430"/>
                <a:gd name="connsiteY33" fmla="*/ 326721 h 389270"/>
                <a:gd name="connsiteX34" fmla="*/ 214734 w 357430"/>
                <a:gd name="connsiteY34" fmla="*/ 323198 h 389270"/>
                <a:gd name="connsiteX35" fmla="*/ 322188 w 357430"/>
                <a:gd name="connsiteY35" fmla="*/ 261191 h 389270"/>
                <a:gd name="connsiteX36" fmla="*/ 326416 w 357430"/>
                <a:gd name="connsiteY36" fmla="*/ 258901 h 389270"/>
                <a:gd name="connsiteX37" fmla="*/ 351430 w 357430"/>
                <a:gd name="connsiteY37" fmla="*/ 237234 h 389270"/>
                <a:gd name="connsiteX38" fmla="*/ 357419 w 357430"/>
                <a:gd name="connsiteY38" fmla="*/ 209930 h 389270"/>
                <a:gd name="connsiteX39" fmla="*/ 357419 w 357430"/>
                <a:gd name="connsiteY39" fmla="*/ 124671 h 389270"/>
                <a:gd name="connsiteX40" fmla="*/ 356715 w 357430"/>
                <a:gd name="connsiteY40" fmla="*/ 115687 h 389270"/>
                <a:gd name="connsiteX41" fmla="*/ 354601 w 357430"/>
                <a:gd name="connsiteY41" fmla="*/ 106879 h 389270"/>
                <a:gd name="connsiteX42" fmla="*/ 326064 w 357430"/>
                <a:gd name="connsiteY42" fmla="*/ 71472 h 389270"/>
                <a:gd name="connsiteX43" fmla="*/ 217376 w 357430"/>
                <a:gd name="connsiteY43" fmla="*/ 8584 h 389270"/>
                <a:gd name="connsiteX44" fmla="*/ 159068 w 357430"/>
                <a:gd name="connsiteY44" fmla="*/ 9465 h 389270"/>
                <a:gd name="connsiteX45" fmla="*/ 155017 w 357430"/>
                <a:gd name="connsiteY45" fmla="*/ 11755 h 389270"/>
                <a:gd name="connsiteX46" fmla="*/ 278678 w 357430"/>
                <a:gd name="connsiteY46" fmla="*/ 83098 h 389270"/>
                <a:gd name="connsiteX47" fmla="*/ 297703 w 357430"/>
                <a:gd name="connsiteY47" fmla="*/ 99128 h 389270"/>
                <a:gd name="connsiteX48" fmla="*/ 300697 w 357430"/>
                <a:gd name="connsiteY48" fmla="*/ 109169 h 389270"/>
                <a:gd name="connsiteX49" fmla="*/ 281496 w 357430"/>
                <a:gd name="connsiteY49" fmla="*/ 135416 h 389270"/>
                <a:gd name="connsiteX50" fmla="*/ 210858 w 357430"/>
                <a:gd name="connsiteY50" fmla="*/ 176108 h 389270"/>
                <a:gd name="connsiteX51" fmla="*/ 195356 w 357430"/>
                <a:gd name="connsiteY51" fmla="*/ 190377 h 389270"/>
                <a:gd name="connsiteX52" fmla="*/ 190424 w 357430"/>
                <a:gd name="connsiteY52" fmla="*/ 216624 h 389270"/>
                <a:gd name="connsiteX53" fmla="*/ 190424 w 357430"/>
                <a:gd name="connsiteY53" fmla="*/ 220852 h 389270"/>
                <a:gd name="connsiteX54" fmla="*/ 190424 w 357430"/>
                <a:gd name="connsiteY54" fmla="*/ 308225 h 389270"/>
                <a:gd name="connsiteX55" fmla="*/ 196413 w 357430"/>
                <a:gd name="connsiteY55" fmla="*/ 326721 h 389270"/>
                <a:gd name="connsiteX56" fmla="*/ 323421 w 357430"/>
                <a:gd name="connsiteY56" fmla="*/ 142286 h 389270"/>
                <a:gd name="connsiteX57" fmla="*/ 323421 w 357430"/>
                <a:gd name="connsiteY57" fmla="*/ 210635 h 389270"/>
                <a:gd name="connsiteX58" fmla="*/ 321308 w 357430"/>
                <a:gd name="connsiteY58" fmla="*/ 219971 h 389270"/>
                <a:gd name="connsiteX59" fmla="*/ 314790 w 357430"/>
                <a:gd name="connsiteY59" fmla="*/ 226136 h 389270"/>
                <a:gd name="connsiteX60" fmla="*/ 224774 w 357430"/>
                <a:gd name="connsiteY60" fmla="*/ 278102 h 389270"/>
                <a:gd name="connsiteX61" fmla="*/ 224774 w 357430"/>
                <a:gd name="connsiteY61" fmla="*/ 228426 h 389270"/>
                <a:gd name="connsiteX62" fmla="*/ 227945 w 357430"/>
                <a:gd name="connsiteY62" fmla="*/ 210987 h 389270"/>
                <a:gd name="connsiteX63" fmla="*/ 242390 w 357430"/>
                <a:gd name="connsiteY63" fmla="*/ 197775 h 389270"/>
                <a:gd name="connsiteX64" fmla="*/ 306334 w 357430"/>
                <a:gd name="connsiteY64" fmla="*/ 160959 h 389270"/>
                <a:gd name="connsiteX65" fmla="*/ 323421 w 357430"/>
                <a:gd name="connsiteY65" fmla="*/ 142286 h 389270"/>
                <a:gd name="connsiteX66" fmla="*/ 53727 w 357430"/>
                <a:gd name="connsiteY66" fmla="*/ 140877 h 389270"/>
                <a:gd name="connsiteX67" fmla="*/ 47738 w 357430"/>
                <a:gd name="connsiteY67" fmla="*/ 158493 h 389270"/>
                <a:gd name="connsiteX68" fmla="*/ 47738 w 357430"/>
                <a:gd name="connsiteY68" fmla="*/ 282506 h 389270"/>
                <a:gd name="connsiteX69" fmla="*/ 47738 w 357430"/>
                <a:gd name="connsiteY69" fmla="*/ 287439 h 389270"/>
                <a:gd name="connsiteX70" fmla="*/ 53904 w 357430"/>
                <a:gd name="connsiteY70" fmla="*/ 319851 h 389270"/>
                <a:gd name="connsiteX71" fmla="*/ 74514 w 357430"/>
                <a:gd name="connsiteY71" fmla="*/ 338700 h 389270"/>
                <a:gd name="connsiteX72" fmla="*/ 148323 w 357430"/>
                <a:gd name="connsiteY72" fmla="*/ 381330 h 389270"/>
                <a:gd name="connsiteX73" fmla="*/ 156426 w 357430"/>
                <a:gd name="connsiteY73" fmla="*/ 385205 h 389270"/>
                <a:gd name="connsiteX74" fmla="*/ 165058 w 357430"/>
                <a:gd name="connsiteY74" fmla="*/ 387847 h 389270"/>
                <a:gd name="connsiteX75" fmla="*/ 209977 w 357430"/>
                <a:gd name="connsiteY75" fmla="*/ 380801 h 389270"/>
                <a:gd name="connsiteX76" fmla="*/ 318841 w 357430"/>
                <a:gd name="connsiteY76" fmla="*/ 317914 h 389270"/>
                <a:gd name="connsiteX77" fmla="*/ 347202 w 357430"/>
                <a:gd name="connsiteY77" fmla="*/ 267005 h 389270"/>
                <a:gd name="connsiteX78" fmla="*/ 347202 w 357430"/>
                <a:gd name="connsiteY78" fmla="*/ 262425 h 389270"/>
                <a:gd name="connsiteX79" fmla="*/ 223541 w 357430"/>
                <a:gd name="connsiteY79" fmla="*/ 333768 h 389270"/>
                <a:gd name="connsiteX80" fmla="*/ 200113 w 357430"/>
                <a:gd name="connsiteY80" fmla="*/ 342223 h 389270"/>
                <a:gd name="connsiteX81" fmla="*/ 190072 w 357430"/>
                <a:gd name="connsiteY81" fmla="*/ 339757 h 389270"/>
                <a:gd name="connsiteX82" fmla="*/ 176860 w 357430"/>
                <a:gd name="connsiteY82" fmla="*/ 309987 h 389270"/>
                <a:gd name="connsiteX83" fmla="*/ 176860 w 357430"/>
                <a:gd name="connsiteY83" fmla="*/ 228426 h 389270"/>
                <a:gd name="connsiteX84" fmla="*/ 172104 w 357430"/>
                <a:gd name="connsiteY84" fmla="*/ 207816 h 389270"/>
                <a:gd name="connsiteX85" fmla="*/ 151846 w 357430"/>
                <a:gd name="connsiteY85" fmla="*/ 190377 h 389270"/>
                <a:gd name="connsiteX86" fmla="*/ 148147 w 357430"/>
                <a:gd name="connsiteY86" fmla="*/ 188263 h 389270"/>
                <a:gd name="connsiteX87" fmla="*/ 72576 w 357430"/>
                <a:gd name="connsiteY87" fmla="*/ 144929 h 389270"/>
                <a:gd name="connsiteX88" fmla="*/ 53727 w 357430"/>
                <a:gd name="connsiteY88" fmla="*/ 140877 h 389270"/>
                <a:gd name="connsiteX89" fmla="*/ 149908 w 357430"/>
                <a:gd name="connsiteY89" fmla="*/ 343104 h 389270"/>
                <a:gd name="connsiteX90" fmla="*/ 90720 w 357430"/>
                <a:gd name="connsiteY90" fmla="*/ 308930 h 389270"/>
                <a:gd name="connsiteX91" fmla="*/ 83850 w 357430"/>
                <a:gd name="connsiteY91" fmla="*/ 302412 h 389270"/>
                <a:gd name="connsiteX92" fmla="*/ 81912 w 357430"/>
                <a:gd name="connsiteY92" fmla="*/ 293780 h 389270"/>
                <a:gd name="connsiteX93" fmla="*/ 81912 w 357430"/>
                <a:gd name="connsiteY93" fmla="*/ 189672 h 389270"/>
                <a:gd name="connsiteX94" fmla="*/ 124894 w 357430"/>
                <a:gd name="connsiteY94" fmla="*/ 214686 h 389270"/>
                <a:gd name="connsiteX95" fmla="*/ 138458 w 357430"/>
                <a:gd name="connsiteY95" fmla="*/ 226136 h 389270"/>
                <a:gd name="connsiteX96" fmla="*/ 142686 w 357430"/>
                <a:gd name="connsiteY96" fmla="*/ 245161 h 389270"/>
                <a:gd name="connsiteX97" fmla="*/ 142686 w 357430"/>
                <a:gd name="connsiteY97" fmla="*/ 318971 h 389270"/>
                <a:gd name="connsiteX98" fmla="*/ 149908 w 357430"/>
                <a:gd name="connsiteY98" fmla="*/ 343104 h 38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57430" h="389270">
                  <a:moveTo>
                    <a:pt x="286076" y="110050"/>
                  </a:moveTo>
                  <a:cubicBezTo>
                    <a:pt x="286076" y="104413"/>
                    <a:pt x="281496" y="100185"/>
                    <a:pt x="273746" y="95957"/>
                  </a:cubicBezTo>
                  <a:lnTo>
                    <a:pt x="166291" y="33950"/>
                  </a:lnTo>
                  <a:cubicBezTo>
                    <a:pt x="164882" y="33246"/>
                    <a:pt x="163472" y="32365"/>
                    <a:pt x="162063" y="31484"/>
                  </a:cubicBezTo>
                  <a:cubicBezTo>
                    <a:pt x="153784" y="26376"/>
                    <a:pt x="143567" y="20563"/>
                    <a:pt x="130884" y="20563"/>
                  </a:cubicBezTo>
                  <a:cubicBezTo>
                    <a:pt x="122428" y="20563"/>
                    <a:pt x="114853" y="22676"/>
                    <a:pt x="104284" y="29018"/>
                  </a:cubicBezTo>
                  <a:lnTo>
                    <a:pt x="30475" y="71648"/>
                  </a:lnTo>
                  <a:cubicBezTo>
                    <a:pt x="27833" y="73057"/>
                    <a:pt x="25366" y="74819"/>
                    <a:pt x="23076" y="76756"/>
                  </a:cubicBezTo>
                  <a:cubicBezTo>
                    <a:pt x="20786" y="78694"/>
                    <a:pt x="18496" y="80632"/>
                    <a:pt x="16559" y="82922"/>
                  </a:cubicBezTo>
                  <a:cubicBezTo>
                    <a:pt x="5989" y="94372"/>
                    <a:pt x="0" y="109874"/>
                    <a:pt x="0" y="125375"/>
                  </a:cubicBezTo>
                  <a:lnTo>
                    <a:pt x="0" y="251151"/>
                  </a:lnTo>
                  <a:cubicBezTo>
                    <a:pt x="0" y="279688"/>
                    <a:pt x="13740" y="291843"/>
                    <a:pt x="29946" y="301179"/>
                  </a:cubicBezTo>
                  <a:lnTo>
                    <a:pt x="33998" y="303469"/>
                  </a:lnTo>
                  <a:lnTo>
                    <a:pt x="33998" y="160606"/>
                  </a:lnTo>
                  <a:cubicBezTo>
                    <a:pt x="33998" y="150213"/>
                    <a:pt x="34879" y="142110"/>
                    <a:pt x="38402" y="136121"/>
                  </a:cubicBezTo>
                  <a:cubicBezTo>
                    <a:pt x="40163" y="132950"/>
                    <a:pt x="42630" y="130308"/>
                    <a:pt x="45624" y="128546"/>
                  </a:cubicBezTo>
                  <a:cubicBezTo>
                    <a:pt x="51437" y="124847"/>
                    <a:pt x="61654" y="122557"/>
                    <a:pt x="78037" y="132069"/>
                  </a:cubicBezTo>
                  <a:lnTo>
                    <a:pt x="148675" y="172761"/>
                  </a:lnTo>
                  <a:cubicBezTo>
                    <a:pt x="156250" y="177165"/>
                    <a:pt x="162415" y="178927"/>
                    <a:pt x="168757" y="178927"/>
                  </a:cubicBezTo>
                  <a:cubicBezTo>
                    <a:pt x="178445" y="178927"/>
                    <a:pt x="186725" y="174523"/>
                    <a:pt x="193947" y="170119"/>
                  </a:cubicBezTo>
                  <a:cubicBezTo>
                    <a:pt x="195180" y="169414"/>
                    <a:pt x="196413" y="168710"/>
                    <a:pt x="197646" y="168005"/>
                  </a:cubicBezTo>
                  <a:lnTo>
                    <a:pt x="273217" y="124318"/>
                  </a:lnTo>
                  <a:cubicBezTo>
                    <a:pt x="282906" y="119210"/>
                    <a:pt x="286076" y="114982"/>
                    <a:pt x="286076" y="110050"/>
                  </a:cubicBezTo>
                  <a:close/>
                  <a:moveTo>
                    <a:pt x="62887" y="92434"/>
                  </a:moveTo>
                  <a:lnTo>
                    <a:pt x="122076" y="58260"/>
                  </a:lnTo>
                  <a:cubicBezTo>
                    <a:pt x="125599" y="56146"/>
                    <a:pt x="128417" y="55441"/>
                    <a:pt x="131236" y="55441"/>
                  </a:cubicBezTo>
                  <a:cubicBezTo>
                    <a:pt x="134759" y="55441"/>
                    <a:pt x="137401" y="56674"/>
                    <a:pt x="139691" y="58084"/>
                  </a:cubicBezTo>
                  <a:lnTo>
                    <a:pt x="229707" y="110050"/>
                  </a:lnTo>
                  <a:lnTo>
                    <a:pt x="186549" y="134888"/>
                  </a:lnTo>
                  <a:cubicBezTo>
                    <a:pt x="181969" y="137530"/>
                    <a:pt x="176860" y="140877"/>
                    <a:pt x="169814" y="140877"/>
                  </a:cubicBezTo>
                  <a:cubicBezTo>
                    <a:pt x="164705" y="140877"/>
                    <a:pt x="158716" y="139292"/>
                    <a:pt x="151318" y="135064"/>
                  </a:cubicBezTo>
                  <a:lnTo>
                    <a:pt x="87373" y="98071"/>
                  </a:lnTo>
                  <a:cubicBezTo>
                    <a:pt x="82441" y="95253"/>
                    <a:pt x="73457" y="90673"/>
                    <a:pt x="62887" y="92434"/>
                  </a:cubicBezTo>
                  <a:close/>
                  <a:moveTo>
                    <a:pt x="196413" y="326721"/>
                  </a:moveTo>
                  <a:cubicBezTo>
                    <a:pt x="201346" y="329540"/>
                    <a:pt x="207335" y="327602"/>
                    <a:pt x="214734" y="323198"/>
                  </a:cubicBezTo>
                  <a:lnTo>
                    <a:pt x="322188" y="261191"/>
                  </a:lnTo>
                  <a:cubicBezTo>
                    <a:pt x="323598" y="260487"/>
                    <a:pt x="325007" y="259606"/>
                    <a:pt x="326416" y="258901"/>
                  </a:cubicBezTo>
                  <a:cubicBezTo>
                    <a:pt x="334872" y="254145"/>
                    <a:pt x="345089" y="248332"/>
                    <a:pt x="351430" y="237234"/>
                  </a:cubicBezTo>
                  <a:cubicBezTo>
                    <a:pt x="355658" y="229836"/>
                    <a:pt x="357596" y="222261"/>
                    <a:pt x="357419" y="209930"/>
                  </a:cubicBezTo>
                  <a:lnTo>
                    <a:pt x="357419" y="124671"/>
                  </a:lnTo>
                  <a:cubicBezTo>
                    <a:pt x="357419" y="121676"/>
                    <a:pt x="357243" y="118681"/>
                    <a:pt x="356715" y="115687"/>
                  </a:cubicBezTo>
                  <a:cubicBezTo>
                    <a:pt x="356186" y="112692"/>
                    <a:pt x="355482" y="109874"/>
                    <a:pt x="354601" y="106879"/>
                  </a:cubicBezTo>
                  <a:cubicBezTo>
                    <a:pt x="350021" y="92082"/>
                    <a:pt x="339452" y="79222"/>
                    <a:pt x="326064" y="71472"/>
                  </a:cubicBezTo>
                  <a:lnTo>
                    <a:pt x="217376" y="8584"/>
                  </a:lnTo>
                  <a:cubicBezTo>
                    <a:pt x="192538" y="-5685"/>
                    <a:pt x="175451" y="128"/>
                    <a:pt x="159068" y="9465"/>
                  </a:cubicBezTo>
                  <a:lnTo>
                    <a:pt x="155017" y="11755"/>
                  </a:lnTo>
                  <a:lnTo>
                    <a:pt x="278678" y="83098"/>
                  </a:lnTo>
                  <a:cubicBezTo>
                    <a:pt x="287662" y="88383"/>
                    <a:pt x="294356" y="93139"/>
                    <a:pt x="297703" y="99128"/>
                  </a:cubicBezTo>
                  <a:cubicBezTo>
                    <a:pt x="299464" y="102299"/>
                    <a:pt x="300521" y="105646"/>
                    <a:pt x="300697" y="109169"/>
                  </a:cubicBezTo>
                  <a:cubicBezTo>
                    <a:pt x="300874" y="116039"/>
                    <a:pt x="297879" y="126080"/>
                    <a:pt x="281496" y="135416"/>
                  </a:cubicBezTo>
                  <a:lnTo>
                    <a:pt x="210858" y="176108"/>
                  </a:lnTo>
                  <a:cubicBezTo>
                    <a:pt x="203283" y="180512"/>
                    <a:pt x="198527" y="184916"/>
                    <a:pt x="195356" y="190377"/>
                  </a:cubicBezTo>
                  <a:cubicBezTo>
                    <a:pt x="190600" y="198656"/>
                    <a:pt x="190248" y="208168"/>
                    <a:pt x="190424" y="216624"/>
                  </a:cubicBezTo>
                  <a:cubicBezTo>
                    <a:pt x="190424" y="218033"/>
                    <a:pt x="190424" y="219442"/>
                    <a:pt x="190424" y="220852"/>
                  </a:cubicBezTo>
                  <a:lnTo>
                    <a:pt x="190424" y="308225"/>
                  </a:lnTo>
                  <a:cubicBezTo>
                    <a:pt x="190248" y="319499"/>
                    <a:pt x="192186" y="324255"/>
                    <a:pt x="196413" y="326721"/>
                  </a:cubicBezTo>
                  <a:close/>
                  <a:moveTo>
                    <a:pt x="323421" y="142286"/>
                  </a:moveTo>
                  <a:lnTo>
                    <a:pt x="323421" y="210635"/>
                  </a:lnTo>
                  <a:cubicBezTo>
                    <a:pt x="323421" y="214686"/>
                    <a:pt x="322717" y="217505"/>
                    <a:pt x="321308" y="219971"/>
                  </a:cubicBezTo>
                  <a:cubicBezTo>
                    <a:pt x="319546" y="222966"/>
                    <a:pt x="317080" y="224727"/>
                    <a:pt x="314790" y="226136"/>
                  </a:cubicBezTo>
                  <a:lnTo>
                    <a:pt x="224774" y="278102"/>
                  </a:lnTo>
                  <a:lnTo>
                    <a:pt x="224774" y="228426"/>
                  </a:lnTo>
                  <a:cubicBezTo>
                    <a:pt x="224774" y="223142"/>
                    <a:pt x="224422" y="217152"/>
                    <a:pt x="227945" y="210987"/>
                  </a:cubicBezTo>
                  <a:cubicBezTo>
                    <a:pt x="230411" y="206583"/>
                    <a:pt x="234815" y="202179"/>
                    <a:pt x="242390" y="197775"/>
                  </a:cubicBezTo>
                  <a:lnTo>
                    <a:pt x="306334" y="160959"/>
                  </a:lnTo>
                  <a:cubicBezTo>
                    <a:pt x="311267" y="157964"/>
                    <a:pt x="319722" y="152327"/>
                    <a:pt x="323421" y="142286"/>
                  </a:cubicBezTo>
                  <a:close/>
                  <a:moveTo>
                    <a:pt x="53727" y="140877"/>
                  </a:moveTo>
                  <a:cubicBezTo>
                    <a:pt x="48795" y="143695"/>
                    <a:pt x="47562" y="149861"/>
                    <a:pt x="47738" y="158493"/>
                  </a:cubicBezTo>
                  <a:lnTo>
                    <a:pt x="47738" y="282506"/>
                  </a:lnTo>
                  <a:cubicBezTo>
                    <a:pt x="47738" y="284092"/>
                    <a:pt x="47738" y="285677"/>
                    <a:pt x="47738" y="287439"/>
                  </a:cubicBezTo>
                  <a:cubicBezTo>
                    <a:pt x="47562" y="297127"/>
                    <a:pt x="47562" y="308930"/>
                    <a:pt x="53904" y="319851"/>
                  </a:cubicBezTo>
                  <a:cubicBezTo>
                    <a:pt x="58131" y="327250"/>
                    <a:pt x="63768" y="332535"/>
                    <a:pt x="74514" y="338700"/>
                  </a:cubicBezTo>
                  <a:lnTo>
                    <a:pt x="148323" y="381330"/>
                  </a:lnTo>
                  <a:cubicBezTo>
                    <a:pt x="150965" y="382739"/>
                    <a:pt x="153608" y="384148"/>
                    <a:pt x="156426" y="385205"/>
                  </a:cubicBezTo>
                  <a:cubicBezTo>
                    <a:pt x="159245" y="386262"/>
                    <a:pt x="162063" y="387143"/>
                    <a:pt x="165058" y="387847"/>
                  </a:cubicBezTo>
                  <a:cubicBezTo>
                    <a:pt x="180207" y="391194"/>
                    <a:pt x="196589" y="388552"/>
                    <a:pt x="209977" y="380801"/>
                  </a:cubicBezTo>
                  <a:lnTo>
                    <a:pt x="318841" y="317914"/>
                  </a:lnTo>
                  <a:cubicBezTo>
                    <a:pt x="343503" y="303645"/>
                    <a:pt x="347202" y="285677"/>
                    <a:pt x="347202" y="267005"/>
                  </a:cubicBezTo>
                  <a:lnTo>
                    <a:pt x="347202" y="262425"/>
                  </a:lnTo>
                  <a:lnTo>
                    <a:pt x="223541" y="333768"/>
                  </a:lnTo>
                  <a:cubicBezTo>
                    <a:pt x="214557" y="339052"/>
                    <a:pt x="207159" y="342223"/>
                    <a:pt x="200113" y="342223"/>
                  </a:cubicBezTo>
                  <a:cubicBezTo>
                    <a:pt x="196413" y="342223"/>
                    <a:pt x="193066" y="341342"/>
                    <a:pt x="190072" y="339757"/>
                  </a:cubicBezTo>
                  <a:cubicBezTo>
                    <a:pt x="184082" y="336586"/>
                    <a:pt x="176860" y="328835"/>
                    <a:pt x="176860" y="309987"/>
                  </a:cubicBezTo>
                  <a:lnTo>
                    <a:pt x="176860" y="228426"/>
                  </a:lnTo>
                  <a:cubicBezTo>
                    <a:pt x="176860" y="219619"/>
                    <a:pt x="175275" y="213277"/>
                    <a:pt x="172104" y="207816"/>
                  </a:cubicBezTo>
                  <a:cubicBezTo>
                    <a:pt x="167348" y="199537"/>
                    <a:pt x="159245" y="194604"/>
                    <a:pt x="151846" y="190377"/>
                  </a:cubicBezTo>
                  <a:cubicBezTo>
                    <a:pt x="150613" y="189672"/>
                    <a:pt x="149380" y="188968"/>
                    <a:pt x="148147" y="188263"/>
                  </a:cubicBezTo>
                  <a:lnTo>
                    <a:pt x="72576" y="144929"/>
                  </a:lnTo>
                  <a:cubicBezTo>
                    <a:pt x="63240" y="139115"/>
                    <a:pt x="57955" y="138411"/>
                    <a:pt x="53727" y="140877"/>
                  </a:cubicBezTo>
                  <a:close/>
                  <a:moveTo>
                    <a:pt x="149908" y="343104"/>
                  </a:moveTo>
                  <a:lnTo>
                    <a:pt x="90720" y="308930"/>
                  </a:lnTo>
                  <a:cubicBezTo>
                    <a:pt x="87197" y="306992"/>
                    <a:pt x="85083" y="304878"/>
                    <a:pt x="83850" y="302412"/>
                  </a:cubicBezTo>
                  <a:cubicBezTo>
                    <a:pt x="82088" y="299417"/>
                    <a:pt x="81912" y="296423"/>
                    <a:pt x="81912" y="293780"/>
                  </a:cubicBezTo>
                  <a:lnTo>
                    <a:pt x="81912" y="189672"/>
                  </a:lnTo>
                  <a:lnTo>
                    <a:pt x="124894" y="214686"/>
                  </a:lnTo>
                  <a:cubicBezTo>
                    <a:pt x="129474" y="217329"/>
                    <a:pt x="134935" y="219971"/>
                    <a:pt x="138458" y="226136"/>
                  </a:cubicBezTo>
                  <a:cubicBezTo>
                    <a:pt x="140924" y="230540"/>
                    <a:pt x="142686" y="236530"/>
                    <a:pt x="142686" y="245161"/>
                  </a:cubicBezTo>
                  <a:lnTo>
                    <a:pt x="142686" y="318971"/>
                  </a:lnTo>
                  <a:cubicBezTo>
                    <a:pt x="142510" y="324608"/>
                    <a:pt x="143214" y="334825"/>
                    <a:pt x="149908" y="343104"/>
                  </a:cubicBezTo>
                  <a:close/>
                </a:path>
              </a:pathLst>
            </a:custGeom>
            <a:solidFill>
              <a:schemeClr val="bg1"/>
            </a:solidFill>
            <a:ln w="1754" cap="flat">
              <a:noFill/>
              <a:prstDash val="solid"/>
              <a:miter/>
            </a:ln>
          </p:spPr>
          <p:txBody>
            <a:bodyPr rtlCol="0" anchor="ctr"/>
            <a:lstStyle/>
            <a:p>
              <a:endParaRPr lang="en-US"/>
            </a:p>
          </p:txBody>
        </p:sp>
      </p:grpSp>
    </p:spTree>
    <p:extLst>
      <p:ext uri="{BB962C8B-B14F-4D97-AF65-F5344CB8AC3E}">
        <p14:creationId xmlns:p14="http://schemas.microsoft.com/office/powerpoint/2010/main" val="489447765"/>
      </p:ext>
    </p:extLst>
  </p:cSld>
  <p:clrMapOvr>
    <a:masterClrMapping/>
  </p:clrMapOvr>
  <mc:AlternateContent xmlns:mc="http://schemas.openxmlformats.org/markup-compatibility/2006" xmlns:p14="http://schemas.microsoft.com/office/powerpoint/2010/main">
    <mc:Choice Requires="p14">
      <p:transition spd="slow" p14:dur="1500" advClick="0">
        <p14:glitter pattern="hexagon"/>
      </p:transition>
    </mc:Choice>
    <mc:Fallback xmlns="">
      <p:transition spd="slow" advClick="0">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OC Sing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2842-0612-4AD9-9D54-4D3C59BA73F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C28CAF8-8009-4456-95A5-C1C2DD82F9EE}"/>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127" b="44842"/>
          <a:stretch/>
        </p:blipFill>
        <p:spPr>
          <a:xfrm>
            <a:off x="4174029" y="155062"/>
            <a:ext cx="8017971" cy="6702938"/>
          </a:xfrm>
          <a:prstGeom prst="rect">
            <a:avLst/>
          </a:prstGeom>
        </p:spPr>
      </p:pic>
      <p:sp>
        <p:nvSpPr>
          <p:cNvPr id="2" name="Title 1">
            <a:extLst>
              <a:ext uri="{FF2B5EF4-FFF2-40B4-BE49-F238E27FC236}">
                <a16:creationId xmlns:a16="http://schemas.microsoft.com/office/drawing/2014/main" id="{45F10C3D-3D39-456A-94F7-8586CB61A87C}"/>
              </a:ext>
            </a:extLst>
          </p:cNvPr>
          <p:cNvSpPr>
            <a:spLocks noGrp="1"/>
          </p:cNvSpPr>
          <p:nvPr>
            <p:ph type="title"/>
          </p:nvPr>
        </p:nvSpPr>
        <p:spPr>
          <a:xfrm>
            <a:off x="838200" y="704741"/>
            <a:ext cx="10515600" cy="646331"/>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4000" kern="1200">
                <a:solidFill>
                  <a:schemeClr val="bg1"/>
                </a:solidFill>
                <a:latin typeface="+mn-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D7D53C9B-12C0-42D6-BC8D-7852327A90D1}"/>
              </a:ext>
            </a:extLst>
          </p:cNvPr>
          <p:cNvSpPr>
            <a:spLocks noGrp="1"/>
          </p:cNvSpPr>
          <p:nvPr>
            <p:ph type="body" idx="1"/>
          </p:nvPr>
        </p:nvSpPr>
        <p:spPr>
          <a:xfrm>
            <a:off x="838200" y="1825625"/>
            <a:ext cx="10515600" cy="1595309"/>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rgbClr val="EE353F"/>
              </a:buClr>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EE353F"/>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EE353F"/>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EE353F"/>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EE353F"/>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aphic 8">
            <a:extLst>
              <a:ext uri="{FF2B5EF4-FFF2-40B4-BE49-F238E27FC236}">
                <a16:creationId xmlns:a16="http://schemas.microsoft.com/office/drawing/2014/main" id="{54463C1D-DB0E-4B11-BEF9-0BC14293C551}"/>
              </a:ext>
            </a:extLst>
          </p:cNvPr>
          <p:cNvGrpSpPr/>
          <p:nvPr/>
        </p:nvGrpSpPr>
        <p:grpSpPr>
          <a:xfrm>
            <a:off x="10252866" y="6231163"/>
            <a:ext cx="1663964" cy="390313"/>
            <a:chOff x="10252866" y="6231163"/>
            <a:chExt cx="1663964" cy="390313"/>
          </a:xfrm>
          <a:solidFill>
            <a:srgbClr val="EF3A42"/>
          </a:solidFill>
        </p:grpSpPr>
        <p:sp>
          <p:nvSpPr>
            <p:cNvPr id="5" name="Freeform: Shape 4">
              <a:extLst>
                <a:ext uri="{FF2B5EF4-FFF2-40B4-BE49-F238E27FC236}">
                  <a16:creationId xmlns:a16="http://schemas.microsoft.com/office/drawing/2014/main" id="{31494749-DDDF-4BF3-9E69-D77E2D64AA19}"/>
                </a:ext>
              </a:extLst>
            </p:cNvPr>
            <p:cNvSpPr/>
            <p:nvPr/>
          </p:nvSpPr>
          <p:spPr>
            <a:xfrm>
              <a:off x="10704528" y="6266875"/>
              <a:ext cx="1212301" cy="354601"/>
            </a:xfrm>
            <a:custGeom>
              <a:avLst/>
              <a:gdLst>
                <a:gd name="connsiteX0" fmla="*/ 165410 w 1212301"/>
                <a:gd name="connsiteY0" fmla="*/ 154841 h 354601"/>
                <a:gd name="connsiteX1" fmla="*/ 98823 w 1212301"/>
                <a:gd name="connsiteY1" fmla="*/ 175627 h 354601"/>
                <a:gd name="connsiteX2" fmla="*/ 46681 w 1212301"/>
                <a:gd name="connsiteY2" fmla="*/ 175627 h 354601"/>
                <a:gd name="connsiteX3" fmla="*/ 46681 w 1212301"/>
                <a:gd name="connsiteY3" fmla="*/ 270575 h 354601"/>
                <a:gd name="connsiteX4" fmla="*/ 0 w 1212301"/>
                <a:gd name="connsiteY4" fmla="*/ 270575 h 354601"/>
                <a:gd name="connsiteX5" fmla="*/ 0 w 1212301"/>
                <a:gd name="connsiteY5" fmla="*/ 1585 h 354601"/>
                <a:gd name="connsiteX6" fmla="*/ 98823 w 1212301"/>
                <a:gd name="connsiteY6" fmla="*/ 1585 h 354601"/>
                <a:gd name="connsiteX7" fmla="*/ 191657 w 1212301"/>
                <a:gd name="connsiteY7" fmla="*/ 86845 h 354601"/>
                <a:gd name="connsiteX8" fmla="*/ 165410 w 1212301"/>
                <a:gd name="connsiteY8" fmla="*/ 154841 h 354601"/>
                <a:gd name="connsiteX9" fmla="*/ 101466 w 1212301"/>
                <a:gd name="connsiteY9" fmla="*/ 43687 h 354601"/>
                <a:gd name="connsiteX10" fmla="*/ 46681 w 1212301"/>
                <a:gd name="connsiteY10" fmla="*/ 43687 h 354601"/>
                <a:gd name="connsiteX11" fmla="*/ 46681 w 1212301"/>
                <a:gd name="connsiteY11" fmla="*/ 133702 h 354601"/>
                <a:gd name="connsiteX12" fmla="*/ 101466 w 1212301"/>
                <a:gd name="connsiteY12" fmla="*/ 133702 h 354601"/>
                <a:gd name="connsiteX13" fmla="*/ 145504 w 1212301"/>
                <a:gd name="connsiteY13" fmla="*/ 87021 h 354601"/>
                <a:gd name="connsiteX14" fmla="*/ 101466 w 1212301"/>
                <a:gd name="connsiteY14" fmla="*/ 43687 h 354601"/>
                <a:gd name="connsiteX15" fmla="*/ 305806 w 1212301"/>
                <a:gd name="connsiteY15" fmla="*/ 126304 h 354601"/>
                <a:gd name="connsiteX16" fmla="*/ 263881 w 1212301"/>
                <a:gd name="connsiteY16" fmla="*/ 138987 h 354601"/>
                <a:gd name="connsiteX17" fmla="*/ 254192 w 1212301"/>
                <a:gd name="connsiteY17" fmla="*/ 178446 h 354601"/>
                <a:gd name="connsiteX18" fmla="*/ 254192 w 1212301"/>
                <a:gd name="connsiteY18" fmla="*/ 270575 h 354601"/>
                <a:gd name="connsiteX19" fmla="*/ 212620 w 1212301"/>
                <a:gd name="connsiteY19" fmla="*/ 270575 h 354601"/>
                <a:gd name="connsiteX20" fmla="*/ 212620 w 1212301"/>
                <a:gd name="connsiteY20" fmla="*/ 89839 h 354601"/>
                <a:gd name="connsiteX21" fmla="*/ 251726 w 1212301"/>
                <a:gd name="connsiteY21" fmla="*/ 89839 h 354601"/>
                <a:gd name="connsiteX22" fmla="*/ 251726 w 1212301"/>
                <a:gd name="connsiteY22" fmla="*/ 110626 h 354601"/>
                <a:gd name="connsiteX23" fmla="*/ 272513 w 1212301"/>
                <a:gd name="connsiteY23" fmla="*/ 92834 h 354601"/>
                <a:gd name="connsiteX24" fmla="*/ 305982 w 1212301"/>
                <a:gd name="connsiteY24" fmla="*/ 87373 h 354601"/>
                <a:gd name="connsiteX25" fmla="*/ 305982 w 1212301"/>
                <a:gd name="connsiteY25" fmla="*/ 126304 h 354601"/>
                <a:gd name="connsiteX26" fmla="*/ 473506 w 1212301"/>
                <a:gd name="connsiteY26" fmla="*/ 246794 h 354601"/>
                <a:gd name="connsiteX27" fmla="*/ 403044 w 1212301"/>
                <a:gd name="connsiteY27" fmla="*/ 275155 h 354601"/>
                <a:gd name="connsiteX28" fmla="*/ 334343 w 1212301"/>
                <a:gd name="connsiteY28" fmla="*/ 245033 h 354601"/>
                <a:gd name="connsiteX29" fmla="*/ 309329 w 1212301"/>
                <a:gd name="connsiteY29" fmla="*/ 179327 h 354601"/>
                <a:gd name="connsiteX30" fmla="*/ 330115 w 1212301"/>
                <a:gd name="connsiteY30" fmla="*/ 119081 h 354601"/>
                <a:gd name="connsiteX31" fmla="*/ 403044 w 1212301"/>
                <a:gd name="connsiteY31" fmla="*/ 84379 h 354601"/>
                <a:gd name="connsiteX32" fmla="*/ 479847 w 1212301"/>
                <a:gd name="connsiteY32" fmla="*/ 121724 h 354601"/>
                <a:gd name="connsiteX33" fmla="*/ 498872 w 1212301"/>
                <a:gd name="connsiteY33" fmla="*/ 179503 h 354601"/>
                <a:gd name="connsiteX34" fmla="*/ 473506 w 1212301"/>
                <a:gd name="connsiteY34" fmla="*/ 246794 h 354601"/>
                <a:gd name="connsiteX35" fmla="*/ 366580 w 1212301"/>
                <a:gd name="connsiteY35" fmla="*/ 218786 h 354601"/>
                <a:gd name="connsiteX36" fmla="*/ 403044 w 1212301"/>
                <a:gd name="connsiteY36" fmla="*/ 233583 h 354601"/>
                <a:gd name="connsiteX37" fmla="*/ 441269 w 1212301"/>
                <a:gd name="connsiteY37" fmla="*/ 218257 h 354601"/>
                <a:gd name="connsiteX38" fmla="*/ 455186 w 1212301"/>
                <a:gd name="connsiteY38" fmla="*/ 179151 h 354601"/>
                <a:gd name="connsiteX39" fmla="*/ 440389 w 1212301"/>
                <a:gd name="connsiteY39" fmla="*/ 140044 h 354601"/>
                <a:gd name="connsiteX40" fmla="*/ 403044 w 1212301"/>
                <a:gd name="connsiteY40" fmla="*/ 125599 h 354601"/>
                <a:gd name="connsiteX41" fmla="*/ 366932 w 1212301"/>
                <a:gd name="connsiteY41" fmla="*/ 140396 h 354601"/>
                <a:gd name="connsiteX42" fmla="*/ 352487 w 1212301"/>
                <a:gd name="connsiteY42" fmla="*/ 178974 h 354601"/>
                <a:gd name="connsiteX43" fmla="*/ 366580 w 1212301"/>
                <a:gd name="connsiteY43" fmla="*/ 218786 h 354601"/>
                <a:gd name="connsiteX44" fmla="*/ 559117 w 1212301"/>
                <a:gd name="connsiteY44" fmla="*/ 354602 h 354601"/>
                <a:gd name="connsiteX45" fmla="*/ 517545 w 1212301"/>
                <a:gd name="connsiteY45" fmla="*/ 354602 h 354601"/>
                <a:gd name="connsiteX46" fmla="*/ 517545 w 1212301"/>
                <a:gd name="connsiteY46" fmla="*/ 89839 h 354601"/>
                <a:gd name="connsiteX47" fmla="*/ 559117 w 1212301"/>
                <a:gd name="connsiteY47" fmla="*/ 89839 h 354601"/>
                <a:gd name="connsiteX48" fmla="*/ 559117 w 1212301"/>
                <a:gd name="connsiteY48" fmla="*/ 104637 h 354601"/>
                <a:gd name="connsiteX49" fmla="*/ 615135 w 1212301"/>
                <a:gd name="connsiteY49" fmla="*/ 85083 h 354601"/>
                <a:gd name="connsiteX50" fmla="*/ 682602 w 1212301"/>
                <a:gd name="connsiteY50" fmla="*/ 113973 h 354601"/>
                <a:gd name="connsiteX51" fmla="*/ 708497 w 1212301"/>
                <a:gd name="connsiteY51" fmla="*/ 180207 h 354601"/>
                <a:gd name="connsiteX52" fmla="*/ 672385 w 1212301"/>
                <a:gd name="connsiteY52" fmla="*/ 256131 h 354601"/>
                <a:gd name="connsiteX53" fmla="*/ 615487 w 1212301"/>
                <a:gd name="connsiteY53" fmla="*/ 275155 h 354601"/>
                <a:gd name="connsiteX54" fmla="*/ 584484 w 1212301"/>
                <a:gd name="connsiteY54" fmla="*/ 270575 h 354601"/>
                <a:gd name="connsiteX55" fmla="*/ 559117 w 1212301"/>
                <a:gd name="connsiteY55" fmla="*/ 256131 h 354601"/>
                <a:gd name="connsiteX56" fmla="*/ 559117 w 1212301"/>
                <a:gd name="connsiteY56" fmla="*/ 354602 h 354601"/>
                <a:gd name="connsiteX57" fmla="*/ 575676 w 1212301"/>
                <a:gd name="connsiteY57" fmla="*/ 217905 h 354601"/>
                <a:gd name="connsiteX58" fmla="*/ 612669 w 1212301"/>
                <a:gd name="connsiteY58" fmla="*/ 233583 h 354601"/>
                <a:gd name="connsiteX59" fmla="*/ 649661 w 1212301"/>
                <a:gd name="connsiteY59" fmla="*/ 217905 h 354601"/>
                <a:gd name="connsiteX60" fmla="*/ 665339 w 1212301"/>
                <a:gd name="connsiteY60" fmla="*/ 180207 h 354601"/>
                <a:gd name="connsiteX61" fmla="*/ 649661 w 1212301"/>
                <a:gd name="connsiteY61" fmla="*/ 141982 h 354601"/>
                <a:gd name="connsiteX62" fmla="*/ 610555 w 1212301"/>
                <a:gd name="connsiteY62" fmla="*/ 126656 h 354601"/>
                <a:gd name="connsiteX63" fmla="*/ 575324 w 1212301"/>
                <a:gd name="connsiteY63" fmla="*/ 141982 h 354601"/>
                <a:gd name="connsiteX64" fmla="*/ 560879 w 1212301"/>
                <a:gd name="connsiteY64" fmla="*/ 179327 h 354601"/>
                <a:gd name="connsiteX65" fmla="*/ 575676 w 1212301"/>
                <a:gd name="connsiteY65" fmla="*/ 217905 h 354601"/>
                <a:gd name="connsiteX66" fmla="*/ 900154 w 1212301"/>
                <a:gd name="connsiteY66" fmla="*/ 270575 h 354601"/>
                <a:gd name="connsiteX67" fmla="*/ 858582 w 1212301"/>
                <a:gd name="connsiteY67" fmla="*/ 270575 h 354601"/>
                <a:gd name="connsiteX68" fmla="*/ 858582 w 1212301"/>
                <a:gd name="connsiteY68" fmla="*/ 188311 h 354601"/>
                <a:gd name="connsiteX69" fmla="*/ 813662 w 1212301"/>
                <a:gd name="connsiteY69" fmla="*/ 127185 h 354601"/>
                <a:gd name="connsiteX70" fmla="*/ 768214 w 1212301"/>
                <a:gd name="connsiteY70" fmla="*/ 188311 h 354601"/>
                <a:gd name="connsiteX71" fmla="*/ 768214 w 1212301"/>
                <a:gd name="connsiteY71" fmla="*/ 270575 h 354601"/>
                <a:gd name="connsiteX72" fmla="*/ 726641 w 1212301"/>
                <a:gd name="connsiteY72" fmla="*/ 270575 h 354601"/>
                <a:gd name="connsiteX73" fmla="*/ 726641 w 1212301"/>
                <a:gd name="connsiteY73" fmla="*/ 0 h 354601"/>
                <a:gd name="connsiteX74" fmla="*/ 768566 w 1212301"/>
                <a:gd name="connsiteY74" fmla="*/ 0 h 354601"/>
                <a:gd name="connsiteX75" fmla="*/ 768566 w 1212301"/>
                <a:gd name="connsiteY75" fmla="*/ 110274 h 354601"/>
                <a:gd name="connsiteX76" fmla="*/ 789705 w 1212301"/>
                <a:gd name="connsiteY76" fmla="*/ 93715 h 354601"/>
                <a:gd name="connsiteX77" fmla="*/ 822822 w 1212301"/>
                <a:gd name="connsiteY77" fmla="*/ 85259 h 354601"/>
                <a:gd name="connsiteX78" fmla="*/ 881834 w 1212301"/>
                <a:gd name="connsiteY78" fmla="*/ 106927 h 354601"/>
                <a:gd name="connsiteX79" fmla="*/ 900154 w 1212301"/>
                <a:gd name="connsiteY79" fmla="*/ 166820 h 354601"/>
                <a:gd name="connsiteX80" fmla="*/ 900154 w 1212301"/>
                <a:gd name="connsiteY80" fmla="*/ 270575 h 354601"/>
                <a:gd name="connsiteX81" fmla="*/ 945955 w 1212301"/>
                <a:gd name="connsiteY81" fmla="*/ 60950 h 354601"/>
                <a:gd name="connsiteX82" fmla="*/ 920588 w 1212301"/>
                <a:gd name="connsiteY82" fmla="*/ 35583 h 354601"/>
                <a:gd name="connsiteX83" fmla="*/ 945955 w 1212301"/>
                <a:gd name="connsiteY83" fmla="*/ 10041 h 354601"/>
                <a:gd name="connsiteX84" fmla="*/ 971321 w 1212301"/>
                <a:gd name="connsiteY84" fmla="*/ 35407 h 354601"/>
                <a:gd name="connsiteX85" fmla="*/ 945955 w 1212301"/>
                <a:gd name="connsiteY85" fmla="*/ 60950 h 354601"/>
                <a:gd name="connsiteX86" fmla="*/ 967270 w 1212301"/>
                <a:gd name="connsiteY86" fmla="*/ 270575 h 354601"/>
                <a:gd name="connsiteX87" fmla="*/ 925697 w 1212301"/>
                <a:gd name="connsiteY87" fmla="*/ 270575 h 354601"/>
                <a:gd name="connsiteX88" fmla="*/ 925697 w 1212301"/>
                <a:gd name="connsiteY88" fmla="*/ 89839 h 354601"/>
                <a:gd name="connsiteX89" fmla="*/ 967270 w 1212301"/>
                <a:gd name="connsiteY89" fmla="*/ 89839 h 354601"/>
                <a:gd name="connsiteX90" fmla="*/ 967270 w 1212301"/>
                <a:gd name="connsiteY90" fmla="*/ 270575 h 354601"/>
                <a:gd name="connsiteX91" fmla="*/ 1168792 w 1212301"/>
                <a:gd name="connsiteY91" fmla="*/ 270575 h 354601"/>
                <a:gd name="connsiteX92" fmla="*/ 1120877 w 1212301"/>
                <a:gd name="connsiteY92" fmla="*/ 270575 h 354601"/>
                <a:gd name="connsiteX93" fmla="*/ 1076838 w 1212301"/>
                <a:gd name="connsiteY93" fmla="*/ 207335 h 354601"/>
                <a:gd name="connsiteX94" fmla="*/ 1032799 w 1212301"/>
                <a:gd name="connsiteY94" fmla="*/ 270575 h 354601"/>
                <a:gd name="connsiteX95" fmla="*/ 985237 w 1212301"/>
                <a:gd name="connsiteY95" fmla="*/ 270575 h 354601"/>
                <a:gd name="connsiteX96" fmla="*/ 1053938 w 1212301"/>
                <a:gd name="connsiteY96" fmla="*/ 175099 h 354601"/>
                <a:gd name="connsiteX97" fmla="*/ 992460 w 1212301"/>
                <a:gd name="connsiteY97" fmla="*/ 89839 h 354601"/>
                <a:gd name="connsiteX98" fmla="*/ 1040022 w 1212301"/>
                <a:gd name="connsiteY98" fmla="*/ 89839 h 354601"/>
                <a:gd name="connsiteX99" fmla="*/ 1077014 w 1212301"/>
                <a:gd name="connsiteY99" fmla="*/ 142510 h 354601"/>
                <a:gd name="connsiteX100" fmla="*/ 1114007 w 1212301"/>
                <a:gd name="connsiteY100" fmla="*/ 89839 h 354601"/>
                <a:gd name="connsiteX101" fmla="*/ 1161921 w 1212301"/>
                <a:gd name="connsiteY101" fmla="*/ 89839 h 354601"/>
                <a:gd name="connsiteX102" fmla="*/ 1100443 w 1212301"/>
                <a:gd name="connsiteY102" fmla="*/ 175099 h 354601"/>
                <a:gd name="connsiteX103" fmla="*/ 1168792 w 1212301"/>
                <a:gd name="connsiteY103" fmla="*/ 270575 h 354601"/>
                <a:gd name="connsiteX104" fmla="*/ 1189049 w 1212301"/>
                <a:gd name="connsiteY104" fmla="*/ 89839 h 354601"/>
                <a:gd name="connsiteX105" fmla="*/ 1165268 w 1212301"/>
                <a:gd name="connsiteY105" fmla="*/ 66587 h 354601"/>
                <a:gd name="connsiteX106" fmla="*/ 1189049 w 1212301"/>
                <a:gd name="connsiteY106" fmla="*/ 43334 h 354601"/>
                <a:gd name="connsiteX107" fmla="*/ 1212302 w 1212301"/>
                <a:gd name="connsiteY107" fmla="*/ 66587 h 354601"/>
                <a:gd name="connsiteX108" fmla="*/ 1189049 w 1212301"/>
                <a:gd name="connsiteY108" fmla="*/ 89839 h 354601"/>
                <a:gd name="connsiteX109" fmla="*/ 1189049 w 1212301"/>
                <a:gd name="connsiteY109" fmla="*/ 47034 h 354601"/>
                <a:gd name="connsiteX110" fmla="*/ 1169496 w 1212301"/>
                <a:gd name="connsiteY110" fmla="*/ 66587 h 354601"/>
                <a:gd name="connsiteX111" fmla="*/ 1189049 w 1212301"/>
                <a:gd name="connsiteY111" fmla="*/ 86493 h 354601"/>
                <a:gd name="connsiteX112" fmla="*/ 1208074 w 1212301"/>
                <a:gd name="connsiteY112" fmla="*/ 66587 h 354601"/>
                <a:gd name="connsiteX113" fmla="*/ 1189049 w 1212301"/>
                <a:gd name="connsiteY113" fmla="*/ 47034 h 354601"/>
                <a:gd name="connsiteX114" fmla="*/ 1200500 w 1212301"/>
                <a:gd name="connsiteY114" fmla="*/ 79270 h 354601"/>
                <a:gd name="connsiteX115" fmla="*/ 1194510 w 1212301"/>
                <a:gd name="connsiteY115" fmla="*/ 79270 h 354601"/>
                <a:gd name="connsiteX116" fmla="*/ 1189402 w 1212301"/>
                <a:gd name="connsiteY116" fmla="*/ 68172 h 354601"/>
                <a:gd name="connsiteX117" fmla="*/ 1184822 w 1212301"/>
                <a:gd name="connsiteY117" fmla="*/ 68172 h 354601"/>
                <a:gd name="connsiteX118" fmla="*/ 1184822 w 1212301"/>
                <a:gd name="connsiteY118" fmla="*/ 79270 h 354601"/>
                <a:gd name="connsiteX119" fmla="*/ 1179713 w 1212301"/>
                <a:gd name="connsiteY119" fmla="*/ 79270 h 354601"/>
                <a:gd name="connsiteX120" fmla="*/ 1179713 w 1212301"/>
                <a:gd name="connsiteY120" fmla="*/ 53023 h 354601"/>
                <a:gd name="connsiteX121" fmla="*/ 1189402 w 1212301"/>
                <a:gd name="connsiteY121" fmla="*/ 53023 h 354601"/>
                <a:gd name="connsiteX122" fmla="*/ 1199971 w 1212301"/>
                <a:gd name="connsiteY122" fmla="*/ 60598 h 354601"/>
                <a:gd name="connsiteX123" fmla="*/ 1194510 w 1212301"/>
                <a:gd name="connsiteY123" fmla="*/ 67820 h 354601"/>
                <a:gd name="connsiteX124" fmla="*/ 1200500 w 1212301"/>
                <a:gd name="connsiteY124" fmla="*/ 79270 h 354601"/>
                <a:gd name="connsiteX125" fmla="*/ 1188345 w 1212301"/>
                <a:gd name="connsiteY125" fmla="*/ 57251 h 354601"/>
                <a:gd name="connsiteX126" fmla="*/ 1184822 w 1212301"/>
                <a:gd name="connsiteY126" fmla="*/ 57251 h 354601"/>
                <a:gd name="connsiteX127" fmla="*/ 1184822 w 1212301"/>
                <a:gd name="connsiteY127" fmla="*/ 65354 h 354601"/>
                <a:gd name="connsiteX128" fmla="*/ 1188169 w 1212301"/>
                <a:gd name="connsiteY128" fmla="*/ 65354 h 354601"/>
                <a:gd name="connsiteX129" fmla="*/ 1195039 w 1212301"/>
                <a:gd name="connsiteY129" fmla="*/ 61478 h 354601"/>
                <a:gd name="connsiteX130" fmla="*/ 1188345 w 1212301"/>
                <a:gd name="connsiteY130" fmla="*/ 57251 h 35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212301" h="354601">
                  <a:moveTo>
                    <a:pt x="165410" y="154841"/>
                  </a:moveTo>
                  <a:cubicBezTo>
                    <a:pt x="149732" y="168053"/>
                    <a:pt x="125951" y="175627"/>
                    <a:pt x="98823" y="175627"/>
                  </a:cubicBezTo>
                  <a:lnTo>
                    <a:pt x="46681" y="175627"/>
                  </a:lnTo>
                  <a:lnTo>
                    <a:pt x="46681" y="270575"/>
                  </a:lnTo>
                  <a:lnTo>
                    <a:pt x="0" y="270575"/>
                  </a:lnTo>
                  <a:lnTo>
                    <a:pt x="0" y="1585"/>
                  </a:lnTo>
                  <a:lnTo>
                    <a:pt x="98823" y="1585"/>
                  </a:lnTo>
                  <a:cubicBezTo>
                    <a:pt x="173513" y="1585"/>
                    <a:pt x="191657" y="45624"/>
                    <a:pt x="191657" y="86845"/>
                  </a:cubicBezTo>
                  <a:cubicBezTo>
                    <a:pt x="191833" y="115734"/>
                    <a:pt x="179855" y="142510"/>
                    <a:pt x="165410" y="154841"/>
                  </a:cubicBezTo>
                  <a:close/>
                  <a:moveTo>
                    <a:pt x="101466" y="43687"/>
                  </a:moveTo>
                  <a:lnTo>
                    <a:pt x="46681" y="43687"/>
                  </a:lnTo>
                  <a:lnTo>
                    <a:pt x="46681" y="133702"/>
                  </a:lnTo>
                  <a:lnTo>
                    <a:pt x="101466" y="133702"/>
                  </a:lnTo>
                  <a:cubicBezTo>
                    <a:pt x="115910" y="133702"/>
                    <a:pt x="145504" y="125599"/>
                    <a:pt x="145504" y="87021"/>
                  </a:cubicBezTo>
                  <a:cubicBezTo>
                    <a:pt x="145504" y="64473"/>
                    <a:pt x="131060" y="43687"/>
                    <a:pt x="101466" y="43687"/>
                  </a:cubicBezTo>
                  <a:close/>
                  <a:moveTo>
                    <a:pt x="305806" y="126304"/>
                  </a:moveTo>
                  <a:cubicBezTo>
                    <a:pt x="283258" y="126304"/>
                    <a:pt x="270222" y="131765"/>
                    <a:pt x="263881" y="138987"/>
                  </a:cubicBezTo>
                  <a:cubicBezTo>
                    <a:pt x="257539" y="146209"/>
                    <a:pt x="254192" y="159773"/>
                    <a:pt x="254192" y="178446"/>
                  </a:cubicBezTo>
                  <a:lnTo>
                    <a:pt x="254192" y="270575"/>
                  </a:lnTo>
                  <a:lnTo>
                    <a:pt x="212620" y="270575"/>
                  </a:lnTo>
                  <a:lnTo>
                    <a:pt x="212620" y="89839"/>
                  </a:lnTo>
                  <a:lnTo>
                    <a:pt x="251726" y="89839"/>
                  </a:lnTo>
                  <a:lnTo>
                    <a:pt x="251726" y="110626"/>
                  </a:lnTo>
                  <a:cubicBezTo>
                    <a:pt x="258068" y="102523"/>
                    <a:pt x="264938" y="96710"/>
                    <a:pt x="272513" y="92834"/>
                  </a:cubicBezTo>
                  <a:cubicBezTo>
                    <a:pt x="280087" y="88959"/>
                    <a:pt x="295765" y="86845"/>
                    <a:pt x="305982" y="87373"/>
                  </a:cubicBezTo>
                  <a:lnTo>
                    <a:pt x="305982" y="126304"/>
                  </a:lnTo>
                  <a:close/>
                  <a:moveTo>
                    <a:pt x="473506" y="246794"/>
                  </a:moveTo>
                  <a:cubicBezTo>
                    <a:pt x="455714" y="266348"/>
                    <a:pt x="428586" y="275155"/>
                    <a:pt x="403044" y="275155"/>
                  </a:cubicBezTo>
                  <a:cubicBezTo>
                    <a:pt x="371688" y="275155"/>
                    <a:pt x="350902" y="261591"/>
                    <a:pt x="334343" y="245033"/>
                  </a:cubicBezTo>
                  <a:cubicBezTo>
                    <a:pt x="325888" y="236577"/>
                    <a:pt x="309329" y="212444"/>
                    <a:pt x="309329" y="179327"/>
                  </a:cubicBezTo>
                  <a:cubicBezTo>
                    <a:pt x="309329" y="156426"/>
                    <a:pt x="319546" y="133878"/>
                    <a:pt x="330115" y="119081"/>
                  </a:cubicBezTo>
                  <a:cubicBezTo>
                    <a:pt x="340685" y="104284"/>
                    <a:pt x="368693" y="84379"/>
                    <a:pt x="403044" y="84379"/>
                  </a:cubicBezTo>
                  <a:cubicBezTo>
                    <a:pt x="446730" y="84379"/>
                    <a:pt x="470511" y="109393"/>
                    <a:pt x="479847" y="121724"/>
                  </a:cubicBezTo>
                  <a:cubicBezTo>
                    <a:pt x="490945" y="136521"/>
                    <a:pt x="498872" y="159069"/>
                    <a:pt x="498872" y="179503"/>
                  </a:cubicBezTo>
                  <a:cubicBezTo>
                    <a:pt x="498872" y="200113"/>
                    <a:pt x="494292" y="224246"/>
                    <a:pt x="473506" y="246794"/>
                  </a:cubicBezTo>
                  <a:close/>
                  <a:moveTo>
                    <a:pt x="366580" y="218786"/>
                  </a:moveTo>
                  <a:cubicBezTo>
                    <a:pt x="375916" y="228474"/>
                    <a:pt x="387366" y="233583"/>
                    <a:pt x="403044" y="233583"/>
                  </a:cubicBezTo>
                  <a:cubicBezTo>
                    <a:pt x="418722" y="233583"/>
                    <a:pt x="431933" y="228474"/>
                    <a:pt x="441269" y="218257"/>
                  </a:cubicBezTo>
                  <a:cubicBezTo>
                    <a:pt x="450606" y="208040"/>
                    <a:pt x="455186" y="196238"/>
                    <a:pt x="455186" y="179151"/>
                  </a:cubicBezTo>
                  <a:cubicBezTo>
                    <a:pt x="455186" y="163825"/>
                    <a:pt x="450077" y="149909"/>
                    <a:pt x="440389" y="140044"/>
                  </a:cubicBezTo>
                  <a:cubicBezTo>
                    <a:pt x="430700" y="130355"/>
                    <a:pt x="417841" y="125599"/>
                    <a:pt x="403044" y="125599"/>
                  </a:cubicBezTo>
                  <a:cubicBezTo>
                    <a:pt x="387718" y="125599"/>
                    <a:pt x="376268" y="130708"/>
                    <a:pt x="366932" y="140396"/>
                  </a:cubicBezTo>
                  <a:cubicBezTo>
                    <a:pt x="357596" y="150085"/>
                    <a:pt x="352487" y="163296"/>
                    <a:pt x="352487" y="178974"/>
                  </a:cubicBezTo>
                  <a:cubicBezTo>
                    <a:pt x="352487" y="196414"/>
                    <a:pt x="357243" y="209097"/>
                    <a:pt x="366580" y="218786"/>
                  </a:cubicBezTo>
                  <a:close/>
                  <a:moveTo>
                    <a:pt x="559117" y="354602"/>
                  </a:moveTo>
                  <a:lnTo>
                    <a:pt x="517545" y="354602"/>
                  </a:lnTo>
                  <a:lnTo>
                    <a:pt x="517545" y="89839"/>
                  </a:lnTo>
                  <a:lnTo>
                    <a:pt x="559117" y="89839"/>
                  </a:lnTo>
                  <a:lnTo>
                    <a:pt x="559117" y="104637"/>
                  </a:lnTo>
                  <a:cubicBezTo>
                    <a:pt x="577438" y="89311"/>
                    <a:pt x="597696" y="85083"/>
                    <a:pt x="615135" y="85083"/>
                  </a:cubicBezTo>
                  <a:cubicBezTo>
                    <a:pt x="654946" y="85083"/>
                    <a:pt x="675380" y="106222"/>
                    <a:pt x="682602" y="113973"/>
                  </a:cubicBezTo>
                  <a:cubicBezTo>
                    <a:pt x="695814" y="127185"/>
                    <a:pt x="708497" y="150437"/>
                    <a:pt x="708497" y="180207"/>
                  </a:cubicBezTo>
                  <a:cubicBezTo>
                    <a:pt x="708497" y="221780"/>
                    <a:pt x="682602" y="247147"/>
                    <a:pt x="672385" y="256131"/>
                  </a:cubicBezTo>
                  <a:cubicBezTo>
                    <a:pt x="663930" y="263705"/>
                    <a:pt x="643144" y="275155"/>
                    <a:pt x="615487" y="275155"/>
                  </a:cubicBezTo>
                  <a:cubicBezTo>
                    <a:pt x="604037" y="275155"/>
                    <a:pt x="593820" y="273394"/>
                    <a:pt x="584484" y="270575"/>
                  </a:cubicBezTo>
                  <a:cubicBezTo>
                    <a:pt x="575148" y="267581"/>
                    <a:pt x="567044" y="262472"/>
                    <a:pt x="559117" y="256131"/>
                  </a:cubicBezTo>
                  <a:lnTo>
                    <a:pt x="559117" y="354602"/>
                  </a:lnTo>
                  <a:close/>
                  <a:moveTo>
                    <a:pt x="575676" y="217905"/>
                  </a:moveTo>
                  <a:cubicBezTo>
                    <a:pt x="585365" y="228122"/>
                    <a:pt x="597696" y="233583"/>
                    <a:pt x="612669" y="233583"/>
                  </a:cubicBezTo>
                  <a:cubicBezTo>
                    <a:pt x="627113" y="233583"/>
                    <a:pt x="639444" y="228474"/>
                    <a:pt x="649661" y="217905"/>
                  </a:cubicBezTo>
                  <a:cubicBezTo>
                    <a:pt x="659878" y="207335"/>
                    <a:pt x="665339" y="195005"/>
                    <a:pt x="665339" y="180207"/>
                  </a:cubicBezTo>
                  <a:cubicBezTo>
                    <a:pt x="665339" y="164882"/>
                    <a:pt x="659878" y="152199"/>
                    <a:pt x="649661" y="141982"/>
                  </a:cubicBezTo>
                  <a:cubicBezTo>
                    <a:pt x="639444" y="131765"/>
                    <a:pt x="626409" y="126656"/>
                    <a:pt x="610555" y="126656"/>
                  </a:cubicBezTo>
                  <a:cubicBezTo>
                    <a:pt x="596639" y="126656"/>
                    <a:pt x="585188" y="131765"/>
                    <a:pt x="575324" y="141982"/>
                  </a:cubicBezTo>
                  <a:cubicBezTo>
                    <a:pt x="565635" y="152199"/>
                    <a:pt x="560879" y="164530"/>
                    <a:pt x="560879" y="179327"/>
                  </a:cubicBezTo>
                  <a:cubicBezTo>
                    <a:pt x="560879" y="194652"/>
                    <a:pt x="565459" y="207864"/>
                    <a:pt x="575676" y="217905"/>
                  </a:cubicBezTo>
                  <a:close/>
                  <a:moveTo>
                    <a:pt x="900154" y="270575"/>
                  </a:moveTo>
                  <a:lnTo>
                    <a:pt x="858582" y="270575"/>
                  </a:lnTo>
                  <a:lnTo>
                    <a:pt x="858582" y="188311"/>
                  </a:lnTo>
                  <a:cubicBezTo>
                    <a:pt x="858582" y="153608"/>
                    <a:pt x="853473" y="127185"/>
                    <a:pt x="813662" y="127185"/>
                  </a:cubicBezTo>
                  <a:cubicBezTo>
                    <a:pt x="780193" y="127185"/>
                    <a:pt x="768214" y="151318"/>
                    <a:pt x="768214" y="188311"/>
                  </a:cubicBezTo>
                  <a:lnTo>
                    <a:pt x="768214" y="270575"/>
                  </a:lnTo>
                  <a:lnTo>
                    <a:pt x="726641" y="270575"/>
                  </a:lnTo>
                  <a:lnTo>
                    <a:pt x="726641" y="0"/>
                  </a:lnTo>
                  <a:lnTo>
                    <a:pt x="768566" y="0"/>
                  </a:lnTo>
                  <a:lnTo>
                    <a:pt x="768566" y="110274"/>
                  </a:lnTo>
                  <a:cubicBezTo>
                    <a:pt x="774556" y="103051"/>
                    <a:pt x="781778" y="97590"/>
                    <a:pt x="789705" y="93715"/>
                  </a:cubicBezTo>
                  <a:cubicBezTo>
                    <a:pt x="797632" y="89839"/>
                    <a:pt x="812605" y="85259"/>
                    <a:pt x="822822" y="85259"/>
                  </a:cubicBezTo>
                  <a:cubicBezTo>
                    <a:pt x="845370" y="85259"/>
                    <a:pt x="869856" y="92834"/>
                    <a:pt x="881834" y="106927"/>
                  </a:cubicBezTo>
                  <a:cubicBezTo>
                    <a:pt x="893813" y="121019"/>
                    <a:pt x="900154" y="140925"/>
                    <a:pt x="900154" y="166820"/>
                  </a:cubicBezTo>
                  <a:lnTo>
                    <a:pt x="900154" y="270575"/>
                  </a:lnTo>
                  <a:close/>
                  <a:moveTo>
                    <a:pt x="945955" y="60950"/>
                  </a:moveTo>
                  <a:cubicBezTo>
                    <a:pt x="932039" y="60950"/>
                    <a:pt x="920588" y="49500"/>
                    <a:pt x="920588" y="35583"/>
                  </a:cubicBezTo>
                  <a:cubicBezTo>
                    <a:pt x="920588" y="21667"/>
                    <a:pt x="932039" y="10041"/>
                    <a:pt x="945955" y="10041"/>
                  </a:cubicBezTo>
                  <a:cubicBezTo>
                    <a:pt x="959871" y="10041"/>
                    <a:pt x="971321" y="21491"/>
                    <a:pt x="971321" y="35407"/>
                  </a:cubicBezTo>
                  <a:cubicBezTo>
                    <a:pt x="971321" y="49324"/>
                    <a:pt x="960047" y="60950"/>
                    <a:pt x="945955" y="60950"/>
                  </a:cubicBezTo>
                  <a:close/>
                  <a:moveTo>
                    <a:pt x="967270" y="270575"/>
                  </a:moveTo>
                  <a:lnTo>
                    <a:pt x="925697" y="270575"/>
                  </a:lnTo>
                  <a:lnTo>
                    <a:pt x="925697" y="89839"/>
                  </a:lnTo>
                  <a:lnTo>
                    <a:pt x="967270" y="89839"/>
                  </a:lnTo>
                  <a:lnTo>
                    <a:pt x="967270" y="270575"/>
                  </a:lnTo>
                  <a:close/>
                  <a:moveTo>
                    <a:pt x="1168792" y="270575"/>
                  </a:moveTo>
                  <a:lnTo>
                    <a:pt x="1120877" y="270575"/>
                  </a:lnTo>
                  <a:lnTo>
                    <a:pt x="1076838" y="207335"/>
                  </a:lnTo>
                  <a:lnTo>
                    <a:pt x="1032799" y="270575"/>
                  </a:lnTo>
                  <a:lnTo>
                    <a:pt x="985237" y="270575"/>
                  </a:lnTo>
                  <a:lnTo>
                    <a:pt x="1053938" y="175099"/>
                  </a:lnTo>
                  <a:lnTo>
                    <a:pt x="992460" y="89839"/>
                  </a:lnTo>
                  <a:lnTo>
                    <a:pt x="1040022" y="89839"/>
                  </a:lnTo>
                  <a:lnTo>
                    <a:pt x="1077014" y="142510"/>
                  </a:lnTo>
                  <a:lnTo>
                    <a:pt x="1114007" y="89839"/>
                  </a:lnTo>
                  <a:lnTo>
                    <a:pt x="1161921" y="89839"/>
                  </a:lnTo>
                  <a:lnTo>
                    <a:pt x="1100443" y="175099"/>
                  </a:lnTo>
                  <a:lnTo>
                    <a:pt x="1168792" y="270575"/>
                  </a:lnTo>
                  <a:close/>
                  <a:moveTo>
                    <a:pt x="1189049" y="89839"/>
                  </a:moveTo>
                  <a:cubicBezTo>
                    <a:pt x="1176366" y="89839"/>
                    <a:pt x="1165268" y="79270"/>
                    <a:pt x="1165268" y="66587"/>
                  </a:cubicBezTo>
                  <a:cubicBezTo>
                    <a:pt x="1165268" y="53904"/>
                    <a:pt x="1176366" y="43334"/>
                    <a:pt x="1189049" y="43334"/>
                  </a:cubicBezTo>
                  <a:cubicBezTo>
                    <a:pt x="1201733" y="43334"/>
                    <a:pt x="1212302" y="53904"/>
                    <a:pt x="1212302" y="66587"/>
                  </a:cubicBezTo>
                  <a:cubicBezTo>
                    <a:pt x="1212302" y="79270"/>
                    <a:pt x="1201909" y="89839"/>
                    <a:pt x="1189049" y="89839"/>
                  </a:cubicBezTo>
                  <a:close/>
                  <a:moveTo>
                    <a:pt x="1189049" y="47034"/>
                  </a:moveTo>
                  <a:cubicBezTo>
                    <a:pt x="1177952" y="47034"/>
                    <a:pt x="1169496" y="56018"/>
                    <a:pt x="1169496" y="66587"/>
                  </a:cubicBezTo>
                  <a:cubicBezTo>
                    <a:pt x="1169496" y="77156"/>
                    <a:pt x="1177952" y="86493"/>
                    <a:pt x="1189049" y="86493"/>
                  </a:cubicBezTo>
                  <a:cubicBezTo>
                    <a:pt x="1199619" y="86493"/>
                    <a:pt x="1208074" y="77156"/>
                    <a:pt x="1208074" y="66587"/>
                  </a:cubicBezTo>
                  <a:cubicBezTo>
                    <a:pt x="1208074" y="56018"/>
                    <a:pt x="1199795" y="47034"/>
                    <a:pt x="1189049" y="47034"/>
                  </a:cubicBezTo>
                  <a:close/>
                  <a:moveTo>
                    <a:pt x="1200500" y="79270"/>
                  </a:moveTo>
                  <a:lnTo>
                    <a:pt x="1194510" y="79270"/>
                  </a:lnTo>
                  <a:lnTo>
                    <a:pt x="1189402" y="68172"/>
                  </a:lnTo>
                  <a:lnTo>
                    <a:pt x="1184822" y="68172"/>
                  </a:lnTo>
                  <a:lnTo>
                    <a:pt x="1184822" y="79270"/>
                  </a:lnTo>
                  <a:lnTo>
                    <a:pt x="1179713" y="79270"/>
                  </a:lnTo>
                  <a:lnTo>
                    <a:pt x="1179713" y="53023"/>
                  </a:lnTo>
                  <a:lnTo>
                    <a:pt x="1189402" y="53023"/>
                  </a:lnTo>
                  <a:cubicBezTo>
                    <a:pt x="1194863" y="53023"/>
                    <a:pt x="1199971" y="55137"/>
                    <a:pt x="1199971" y="60598"/>
                  </a:cubicBezTo>
                  <a:cubicBezTo>
                    <a:pt x="1199971" y="64825"/>
                    <a:pt x="1197505" y="66939"/>
                    <a:pt x="1194510" y="67820"/>
                  </a:cubicBezTo>
                  <a:lnTo>
                    <a:pt x="1200500" y="79270"/>
                  </a:lnTo>
                  <a:close/>
                  <a:moveTo>
                    <a:pt x="1188345" y="57251"/>
                  </a:moveTo>
                  <a:lnTo>
                    <a:pt x="1184822" y="57251"/>
                  </a:lnTo>
                  <a:lnTo>
                    <a:pt x="1184822" y="65354"/>
                  </a:lnTo>
                  <a:lnTo>
                    <a:pt x="1188169" y="65354"/>
                  </a:lnTo>
                  <a:cubicBezTo>
                    <a:pt x="1192044" y="65354"/>
                    <a:pt x="1195039" y="65002"/>
                    <a:pt x="1195039" y="61478"/>
                  </a:cubicBezTo>
                  <a:cubicBezTo>
                    <a:pt x="1195039" y="57603"/>
                    <a:pt x="1190811" y="57251"/>
                    <a:pt x="1188345" y="57251"/>
                  </a:cubicBezTo>
                  <a:close/>
                </a:path>
              </a:pathLst>
            </a:custGeom>
            <a:solidFill>
              <a:srgbClr val="EF3A42"/>
            </a:solidFill>
            <a:ln w="175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96F08FA-2C66-4EC8-A8AC-2FE3AE8053C1}"/>
                </a:ext>
              </a:extLst>
            </p:cNvPr>
            <p:cNvSpPr/>
            <p:nvPr/>
          </p:nvSpPr>
          <p:spPr>
            <a:xfrm>
              <a:off x="10252866" y="6231163"/>
              <a:ext cx="357430" cy="389270"/>
            </a:xfrm>
            <a:custGeom>
              <a:avLst/>
              <a:gdLst>
                <a:gd name="connsiteX0" fmla="*/ 286076 w 357430"/>
                <a:gd name="connsiteY0" fmla="*/ 110050 h 389270"/>
                <a:gd name="connsiteX1" fmla="*/ 273746 w 357430"/>
                <a:gd name="connsiteY1" fmla="*/ 95957 h 389270"/>
                <a:gd name="connsiteX2" fmla="*/ 166291 w 357430"/>
                <a:gd name="connsiteY2" fmla="*/ 33950 h 389270"/>
                <a:gd name="connsiteX3" fmla="*/ 162063 w 357430"/>
                <a:gd name="connsiteY3" fmla="*/ 31484 h 389270"/>
                <a:gd name="connsiteX4" fmla="*/ 130884 w 357430"/>
                <a:gd name="connsiteY4" fmla="*/ 20563 h 389270"/>
                <a:gd name="connsiteX5" fmla="*/ 104284 w 357430"/>
                <a:gd name="connsiteY5" fmla="*/ 29018 h 389270"/>
                <a:gd name="connsiteX6" fmla="*/ 30475 w 357430"/>
                <a:gd name="connsiteY6" fmla="*/ 71648 h 389270"/>
                <a:gd name="connsiteX7" fmla="*/ 23076 w 357430"/>
                <a:gd name="connsiteY7" fmla="*/ 76756 h 389270"/>
                <a:gd name="connsiteX8" fmla="*/ 16559 w 357430"/>
                <a:gd name="connsiteY8" fmla="*/ 82922 h 389270"/>
                <a:gd name="connsiteX9" fmla="*/ 0 w 357430"/>
                <a:gd name="connsiteY9" fmla="*/ 125375 h 389270"/>
                <a:gd name="connsiteX10" fmla="*/ 0 w 357430"/>
                <a:gd name="connsiteY10" fmla="*/ 251151 h 389270"/>
                <a:gd name="connsiteX11" fmla="*/ 29946 w 357430"/>
                <a:gd name="connsiteY11" fmla="*/ 301179 h 389270"/>
                <a:gd name="connsiteX12" fmla="*/ 33998 w 357430"/>
                <a:gd name="connsiteY12" fmla="*/ 303469 h 389270"/>
                <a:gd name="connsiteX13" fmla="*/ 33998 w 357430"/>
                <a:gd name="connsiteY13" fmla="*/ 160606 h 389270"/>
                <a:gd name="connsiteX14" fmla="*/ 38402 w 357430"/>
                <a:gd name="connsiteY14" fmla="*/ 136121 h 389270"/>
                <a:gd name="connsiteX15" fmla="*/ 45624 w 357430"/>
                <a:gd name="connsiteY15" fmla="*/ 128546 h 389270"/>
                <a:gd name="connsiteX16" fmla="*/ 78037 w 357430"/>
                <a:gd name="connsiteY16" fmla="*/ 132069 h 389270"/>
                <a:gd name="connsiteX17" fmla="*/ 148675 w 357430"/>
                <a:gd name="connsiteY17" fmla="*/ 172761 h 389270"/>
                <a:gd name="connsiteX18" fmla="*/ 168757 w 357430"/>
                <a:gd name="connsiteY18" fmla="*/ 178927 h 389270"/>
                <a:gd name="connsiteX19" fmla="*/ 193947 w 357430"/>
                <a:gd name="connsiteY19" fmla="*/ 170119 h 389270"/>
                <a:gd name="connsiteX20" fmla="*/ 197646 w 357430"/>
                <a:gd name="connsiteY20" fmla="*/ 168005 h 389270"/>
                <a:gd name="connsiteX21" fmla="*/ 273217 w 357430"/>
                <a:gd name="connsiteY21" fmla="*/ 124318 h 389270"/>
                <a:gd name="connsiteX22" fmla="*/ 286076 w 357430"/>
                <a:gd name="connsiteY22" fmla="*/ 110050 h 389270"/>
                <a:gd name="connsiteX23" fmla="*/ 62887 w 357430"/>
                <a:gd name="connsiteY23" fmla="*/ 92434 h 389270"/>
                <a:gd name="connsiteX24" fmla="*/ 122076 w 357430"/>
                <a:gd name="connsiteY24" fmla="*/ 58260 h 389270"/>
                <a:gd name="connsiteX25" fmla="*/ 131236 w 357430"/>
                <a:gd name="connsiteY25" fmla="*/ 55441 h 389270"/>
                <a:gd name="connsiteX26" fmla="*/ 139691 w 357430"/>
                <a:gd name="connsiteY26" fmla="*/ 58084 h 389270"/>
                <a:gd name="connsiteX27" fmla="*/ 229707 w 357430"/>
                <a:gd name="connsiteY27" fmla="*/ 110050 h 389270"/>
                <a:gd name="connsiteX28" fmla="*/ 186549 w 357430"/>
                <a:gd name="connsiteY28" fmla="*/ 134888 h 389270"/>
                <a:gd name="connsiteX29" fmla="*/ 169814 w 357430"/>
                <a:gd name="connsiteY29" fmla="*/ 140877 h 389270"/>
                <a:gd name="connsiteX30" fmla="*/ 151318 w 357430"/>
                <a:gd name="connsiteY30" fmla="*/ 135064 h 389270"/>
                <a:gd name="connsiteX31" fmla="*/ 87373 w 357430"/>
                <a:gd name="connsiteY31" fmla="*/ 98071 h 389270"/>
                <a:gd name="connsiteX32" fmla="*/ 62887 w 357430"/>
                <a:gd name="connsiteY32" fmla="*/ 92434 h 389270"/>
                <a:gd name="connsiteX33" fmla="*/ 196413 w 357430"/>
                <a:gd name="connsiteY33" fmla="*/ 326721 h 389270"/>
                <a:gd name="connsiteX34" fmla="*/ 214734 w 357430"/>
                <a:gd name="connsiteY34" fmla="*/ 323198 h 389270"/>
                <a:gd name="connsiteX35" fmla="*/ 322188 w 357430"/>
                <a:gd name="connsiteY35" fmla="*/ 261191 h 389270"/>
                <a:gd name="connsiteX36" fmla="*/ 326416 w 357430"/>
                <a:gd name="connsiteY36" fmla="*/ 258901 h 389270"/>
                <a:gd name="connsiteX37" fmla="*/ 351430 w 357430"/>
                <a:gd name="connsiteY37" fmla="*/ 237234 h 389270"/>
                <a:gd name="connsiteX38" fmla="*/ 357419 w 357430"/>
                <a:gd name="connsiteY38" fmla="*/ 209930 h 389270"/>
                <a:gd name="connsiteX39" fmla="*/ 357419 w 357430"/>
                <a:gd name="connsiteY39" fmla="*/ 124671 h 389270"/>
                <a:gd name="connsiteX40" fmla="*/ 356715 w 357430"/>
                <a:gd name="connsiteY40" fmla="*/ 115687 h 389270"/>
                <a:gd name="connsiteX41" fmla="*/ 354601 w 357430"/>
                <a:gd name="connsiteY41" fmla="*/ 106879 h 389270"/>
                <a:gd name="connsiteX42" fmla="*/ 326064 w 357430"/>
                <a:gd name="connsiteY42" fmla="*/ 71472 h 389270"/>
                <a:gd name="connsiteX43" fmla="*/ 217376 w 357430"/>
                <a:gd name="connsiteY43" fmla="*/ 8584 h 389270"/>
                <a:gd name="connsiteX44" fmla="*/ 159068 w 357430"/>
                <a:gd name="connsiteY44" fmla="*/ 9465 h 389270"/>
                <a:gd name="connsiteX45" fmla="*/ 155017 w 357430"/>
                <a:gd name="connsiteY45" fmla="*/ 11755 h 389270"/>
                <a:gd name="connsiteX46" fmla="*/ 278678 w 357430"/>
                <a:gd name="connsiteY46" fmla="*/ 83098 h 389270"/>
                <a:gd name="connsiteX47" fmla="*/ 297703 w 357430"/>
                <a:gd name="connsiteY47" fmla="*/ 99128 h 389270"/>
                <a:gd name="connsiteX48" fmla="*/ 300697 w 357430"/>
                <a:gd name="connsiteY48" fmla="*/ 109169 h 389270"/>
                <a:gd name="connsiteX49" fmla="*/ 281496 w 357430"/>
                <a:gd name="connsiteY49" fmla="*/ 135416 h 389270"/>
                <a:gd name="connsiteX50" fmla="*/ 210858 w 357430"/>
                <a:gd name="connsiteY50" fmla="*/ 176108 h 389270"/>
                <a:gd name="connsiteX51" fmla="*/ 195356 w 357430"/>
                <a:gd name="connsiteY51" fmla="*/ 190377 h 389270"/>
                <a:gd name="connsiteX52" fmla="*/ 190424 w 357430"/>
                <a:gd name="connsiteY52" fmla="*/ 216624 h 389270"/>
                <a:gd name="connsiteX53" fmla="*/ 190424 w 357430"/>
                <a:gd name="connsiteY53" fmla="*/ 220852 h 389270"/>
                <a:gd name="connsiteX54" fmla="*/ 190424 w 357430"/>
                <a:gd name="connsiteY54" fmla="*/ 308225 h 389270"/>
                <a:gd name="connsiteX55" fmla="*/ 196413 w 357430"/>
                <a:gd name="connsiteY55" fmla="*/ 326721 h 389270"/>
                <a:gd name="connsiteX56" fmla="*/ 323421 w 357430"/>
                <a:gd name="connsiteY56" fmla="*/ 142286 h 389270"/>
                <a:gd name="connsiteX57" fmla="*/ 323421 w 357430"/>
                <a:gd name="connsiteY57" fmla="*/ 210635 h 389270"/>
                <a:gd name="connsiteX58" fmla="*/ 321308 w 357430"/>
                <a:gd name="connsiteY58" fmla="*/ 219971 h 389270"/>
                <a:gd name="connsiteX59" fmla="*/ 314790 w 357430"/>
                <a:gd name="connsiteY59" fmla="*/ 226136 h 389270"/>
                <a:gd name="connsiteX60" fmla="*/ 224774 w 357430"/>
                <a:gd name="connsiteY60" fmla="*/ 278102 h 389270"/>
                <a:gd name="connsiteX61" fmla="*/ 224774 w 357430"/>
                <a:gd name="connsiteY61" fmla="*/ 228426 h 389270"/>
                <a:gd name="connsiteX62" fmla="*/ 227945 w 357430"/>
                <a:gd name="connsiteY62" fmla="*/ 210987 h 389270"/>
                <a:gd name="connsiteX63" fmla="*/ 242390 w 357430"/>
                <a:gd name="connsiteY63" fmla="*/ 197775 h 389270"/>
                <a:gd name="connsiteX64" fmla="*/ 306334 w 357430"/>
                <a:gd name="connsiteY64" fmla="*/ 160959 h 389270"/>
                <a:gd name="connsiteX65" fmla="*/ 323421 w 357430"/>
                <a:gd name="connsiteY65" fmla="*/ 142286 h 389270"/>
                <a:gd name="connsiteX66" fmla="*/ 53727 w 357430"/>
                <a:gd name="connsiteY66" fmla="*/ 140877 h 389270"/>
                <a:gd name="connsiteX67" fmla="*/ 47738 w 357430"/>
                <a:gd name="connsiteY67" fmla="*/ 158493 h 389270"/>
                <a:gd name="connsiteX68" fmla="*/ 47738 w 357430"/>
                <a:gd name="connsiteY68" fmla="*/ 282506 h 389270"/>
                <a:gd name="connsiteX69" fmla="*/ 47738 w 357430"/>
                <a:gd name="connsiteY69" fmla="*/ 287439 h 389270"/>
                <a:gd name="connsiteX70" fmla="*/ 53904 w 357430"/>
                <a:gd name="connsiteY70" fmla="*/ 319851 h 389270"/>
                <a:gd name="connsiteX71" fmla="*/ 74514 w 357430"/>
                <a:gd name="connsiteY71" fmla="*/ 338700 h 389270"/>
                <a:gd name="connsiteX72" fmla="*/ 148323 w 357430"/>
                <a:gd name="connsiteY72" fmla="*/ 381330 h 389270"/>
                <a:gd name="connsiteX73" fmla="*/ 156426 w 357430"/>
                <a:gd name="connsiteY73" fmla="*/ 385205 h 389270"/>
                <a:gd name="connsiteX74" fmla="*/ 165058 w 357430"/>
                <a:gd name="connsiteY74" fmla="*/ 387847 h 389270"/>
                <a:gd name="connsiteX75" fmla="*/ 209977 w 357430"/>
                <a:gd name="connsiteY75" fmla="*/ 380801 h 389270"/>
                <a:gd name="connsiteX76" fmla="*/ 318841 w 357430"/>
                <a:gd name="connsiteY76" fmla="*/ 317914 h 389270"/>
                <a:gd name="connsiteX77" fmla="*/ 347202 w 357430"/>
                <a:gd name="connsiteY77" fmla="*/ 267005 h 389270"/>
                <a:gd name="connsiteX78" fmla="*/ 347202 w 357430"/>
                <a:gd name="connsiteY78" fmla="*/ 262425 h 389270"/>
                <a:gd name="connsiteX79" fmla="*/ 223541 w 357430"/>
                <a:gd name="connsiteY79" fmla="*/ 333768 h 389270"/>
                <a:gd name="connsiteX80" fmla="*/ 200113 w 357430"/>
                <a:gd name="connsiteY80" fmla="*/ 342223 h 389270"/>
                <a:gd name="connsiteX81" fmla="*/ 190072 w 357430"/>
                <a:gd name="connsiteY81" fmla="*/ 339757 h 389270"/>
                <a:gd name="connsiteX82" fmla="*/ 176860 w 357430"/>
                <a:gd name="connsiteY82" fmla="*/ 309987 h 389270"/>
                <a:gd name="connsiteX83" fmla="*/ 176860 w 357430"/>
                <a:gd name="connsiteY83" fmla="*/ 228426 h 389270"/>
                <a:gd name="connsiteX84" fmla="*/ 172104 w 357430"/>
                <a:gd name="connsiteY84" fmla="*/ 207816 h 389270"/>
                <a:gd name="connsiteX85" fmla="*/ 151846 w 357430"/>
                <a:gd name="connsiteY85" fmla="*/ 190377 h 389270"/>
                <a:gd name="connsiteX86" fmla="*/ 148147 w 357430"/>
                <a:gd name="connsiteY86" fmla="*/ 188263 h 389270"/>
                <a:gd name="connsiteX87" fmla="*/ 72576 w 357430"/>
                <a:gd name="connsiteY87" fmla="*/ 144929 h 389270"/>
                <a:gd name="connsiteX88" fmla="*/ 53727 w 357430"/>
                <a:gd name="connsiteY88" fmla="*/ 140877 h 389270"/>
                <a:gd name="connsiteX89" fmla="*/ 149908 w 357430"/>
                <a:gd name="connsiteY89" fmla="*/ 343104 h 389270"/>
                <a:gd name="connsiteX90" fmla="*/ 90720 w 357430"/>
                <a:gd name="connsiteY90" fmla="*/ 308930 h 389270"/>
                <a:gd name="connsiteX91" fmla="*/ 83850 w 357430"/>
                <a:gd name="connsiteY91" fmla="*/ 302412 h 389270"/>
                <a:gd name="connsiteX92" fmla="*/ 81912 w 357430"/>
                <a:gd name="connsiteY92" fmla="*/ 293780 h 389270"/>
                <a:gd name="connsiteX93" fmla="*/ 81912 w 357430"/>
                <a:gd name="connsiteY93" fmla="*/ 189672 h 389270"/>
                <a:gd name="connsiteX94" fmla="*/ 124894 w 357430"/>
                <a:gd name="connsiteY94" fmla="*/ 214686 h 389270"/>
                <a:gd name="connsiteX95" fmla="*/ 138458 w 357430"/>
                <a:gd name="connsiteY95" fmla="*/ 226136 h 389270"/>
                <a:gd name="connsiteX96" fmla="*/ 142686 w 357430"/>
                <a:gd name="connsiteY96" fmla="*/ 245161 h 389270"/>
                <a:gd name="connsiteX97" fmla="*/ 142686 w 357430"/>
                <a:gd name="connsiteY97" fmla="*/ 318971 h 389270"/>
                <a:gd name="connsiteX98" fmla="*/ 149908 w 357430"/>
                <a:gd name="connsiteY98" fmla="*/ 343104 h 38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57430" h="389270">
                  <a:moveTo>
                    <a:pt x="286076" y="110050"/>
                  </a:moveTo>
                  <a:cubicBezTo>
                    <a:pt x="286076" y="104413"/>
                    <a:pt x="281496" y="100185"/>
                    <a:pt x="273746" y="95957"/>
                  </a:cubicBezTo>
                  <a:lnTo>
                    <a:pt x="166291" y="33950"/>
                  </a:lnTo>
                  <a:cubicBezTo>
                    <a:pt x="164882" y="33246"/>
                    <a:pt x="163472" y="32365"/>
                    <a:pt x="162063" y="31484"/>
                  </a:cubicBezTo>
                  <a:cubicBezTo>
                    <a:pt x="153784" y="26376"/>
                    <a:pt x="143567" y="20563"/>
                    <a:pt x="130884" y="20563"/>
                  </a:cubicBezTo>
                  <a:cubicBezTo>
                    <a:pt x="122428" y="20563"/>
                    <a:pt x="114853" y="22676"/>
                    <a:pt x="104284" y="29018"/>
                  </a:cubicBezTo>
                  <a:lnTo>
                    <a:pt x="30475" y="71648"/>
                  </a:lnTo>
                  <a:cubicBezTo>
                    <a:pt x="27833" y="73057"/>
                    <a:pt x="25366" y="74819"/>
                    <a:pt x="23076" y="76756"/>
                  </a:cubicBezTo>
                  <a:cubicBezTo>
                    <a:pt x="20786" y="78694"/>
                    <a:pt x="18496" y="80632"/>
                    <a:pt x="16559" y="82922"/>
                  </a:cubicBezTo>
                  <a:cubicBezTo>
                    <a:pt x="5989" y="94372"/>
                    <a:pt x="0" y="109874"/>
                    <a:pt x="0" y="125375"/>
                  </a:cubicBezTo>
                  <a:lnTo>
                    <a:pt x="0" y="251151"/>
                  </a:lnTo>
                  <a:cubicBezTo>
                    <a:pt x="0" y="279688"/>
                    <a:pt x="13740" y="291843"/>
                    <a:pt x="29946" y="301179"/>
                  </a:cubicBezTo>
                  <a:lnTo>
                    <a:pt x="33998" y="303469"/>
                  </a:lnTo>
                  <a:lnTo>
                    <a:pt x="33998" y="160606"/>
                  </a:lnTo>
                  <a:cubicBezTo>
                    <a:pt x="33998" y="150213"/>
                    <a:pt x="34879" y="142110"/>
                    <a:pt x="38402" y="136121"/>
                  </a:cubicBezTo>
                  <a:cubicBezTo>
                    <a:pt x="40163" y="132950"/>
                    <a:pt x="42630" y="130308"/>
                    <a:pt x="45624" y="128546"/>
                  </a:cubicBezTo>
                  <a:cubicBezTo>
                    <a:pt x="51437" y="124847"/>
                    <a:pt x="61654" y="122557"/>
                    <a:pt x="78037" y="132069"/>
                  </a:cubicBezTo>
                  <a:lnTo>
                    <a:pt x="148675" y="172761"/>
                  </a:lnTo>
                  <a:cubicBezTo>
                    <a:pt x="156250" y="177165"/>
                    <a:pt x="162415" y="178927"/>
                    <a:pt x="168757" y="178927"/>
                  </a:cubicBezTo>
                  <a:cubicBezTo>
                    <a:pt x="178445" y="178927"/>
                    <a:pt x="186725" y="174523"/>
                    <a:pt x="193947" y="170119"/>
                  </a:cubicBezTo>
                  <a:cubicBezTo>
                    <a:pt x="195180" y="169414"/>
                    <a:pt x="196413" y="168710"/>
                    <a:pt x="197646" y="168005"/>
                  </a:cubicBezTo>
                  <a:lnTo>
                    <a:pt x="273217" y="124318"/>
                  </a:lnTo>
                  <a:cubicBezTo>
                    <a:pt x="282906" y="119210"/>
                    <a:pt x="286076" y="114982"/>
                    <a:pt x="286076" y="110050"/>
                  </a:cubicBezTo>
                  <a:close/>
                  <a:moveTo>
                    <a:pt x="62887" y="92434"/>
                  </a:moveTo>
                  <a:lnTo>
                    <a:pt x="122076" y="58260"/>
                  </a:lnTo>
                  <a:cubicBezTo>
                    <a:pt x="125599" y="56146"/>
                    <a:pt x="128417" y="55441"/>
                    <a:pt x="131236" y="55441"/>
                  </a:cubicBezTo>
                  <a:cubicBezTo>
                    <a:pt x="134759" y="55441"/>
                    <a:pt x="137401" y="56674"/>
                    <a:pt x="139691" y="58084"/>
                  </a:cubicBezTo>
                  <a:lnTo>
                    <a:pt x="229707" y="110050"/>
                  </a:lnTo>
                  <a:lnTo>
                    <a:pt x="186549" y="134888"/>
                  </a:lnTo>
                  <a:cubicBezTo>
                    <a:pt x="181969" y="137530"/>
                    <a:pt x="176860" y="140877"/>
                    <a:pt x="169814" y="140877"/>
                  </a:cubicBezTo>
                  <a:cubicBezTo>
                    <a:pt x="164705" y="140877"/>
                    <a:pt x="158716" y="139292"/>
                    <a:pt x="151318" y="135064"/>
                  </a:cubicBezTo>
                  <a:lnTo>
                    <a:pt x="87373" y="98071"/>
                  </a:lnTo>
                  <a:cubicBezTo>
                    <a:pt x="82441" y="95253"/>
                    <a:pt x="73457" y="90673"/>
                    <a:pt x="62887" y="92434"/>
                  </a:cubicBezTo>
                  <a:close/>
                  <a:moveTo>
                    <a:pt x="196413" y="326721"/>
                  </a:moveTo>
                  <a:cubicBezTo>
                    <a:pt x="201346" y="329540"/>
                    <a:pt x="207335" y="327602"/>
                    <a:pt x="214734" y="323198"/>
                  </a:cubicBezTo>
                  <a:lnTo>
                    <a:pt x="322188" y="261191"/>
                  </a:lnTo>
                  <a:cubicBezTo>
                    <a:pt x="323598" y="260487"/>
                    <a:pt x="325007" y="259606"/>
                    <a:pt x="326416" y="258901"/>
                  </a:cubicBezTo>
                  <a:cubicBezTo>
                    <a:pt x="334872" y="254145"/>
                    <a:pt x="345089" y="248332"/>
                    <a:pt x="351430" y="237234"/>
                  </a:cubicBezTo>
                  <a:cubicBezTo>
                    <a:pt x="355658" y="229836"/>
                    <a:pt x="357596" y="222261"/>
                    <a:pt x="357419" y="209930"/>
                  </a:cubicBezTo>
                  <a:lnTo>
                    <a:pt x="357419" y="124671"/>
                  </a:lnTo>
                  <a:cubicBezTo>
                    <a:pt x="357419" y="121676"/>
                    <a:pt x="357243" y="118681"/>
                    <a:pt x="356715" y="115687"/>
                  </a:cubicBezTo>
                  <a:cubicBezTo>
                    <a:pt x="356186" y="112692"/>
                    <a:pt x="355482" y="109874"/>
                    <a:pt x="354601" y="106879"/>
                  </a:cubicBezTo>
                  <a:cubicBezTo>
                    <a:pt x="350021" y="92082"/>
                    <a:pt x="339452" y="79222"/>
                    <a:pt x="326064" y="71472"/>
                  </a:cubicBezTo>
                  <a:lnTo>
                    <a:pt x="217376" y="8584"/>
                  </a:lnTo>
                  <a:cubicBezTo>
                    <a:pt x="192538" y="-5685"/>
                    <a:pt x="175451" y="128"/>
                    <a:pt x="159068" y="9465"/>
                  </a:cubicBezTo>
                  <a:lnTo>
                    <a:pt x="155017" y="11755"/>
                  </a:lnTo>
                  <a:lnTo>
                    <a:pt x="278678" y="83098"/>
                  </a:lnTo>
                  <a:cubicBezTo>
                    <a:pt x="287662" y="88383"/>
                    <a:pt x="294356" y="93139"/>
                    <a:pt x="297703" y="99128"/>
                  </a:cubicBezTo>
                  <a:cubicBezTo>
                    <a:pt x="299464" y="102299"/>
                    <a:pt x="300521" y="105646"/>
                    <a:pt x="300697" y="109169"/>
                  </a:cubicBezTo>
                  <a:cubicBezTo>
                    <a:pt x="300874" y="116039"/>
                    <a:pt x="297879" y="126080"/>
                    <a:pt x="281496" y="135416"/>
                  </a:cubicBezTo>
                  <a:lnTo>
                    <a:pt x="210858" y="176108"/>
                  </a:lnTo>
                  <a:cubicBezTo>
                    <a:pt x="203283" y="180512"/>
                    <a:pt x="198527" y="184916"/>
                    <a:pt x="195356" y="190377"/>
                  </a:cubicBezTo>
                  <a:cubicBezTo>
                    <a:pt x="190600" y="198656"/>
                    <a:pt x="190248" y="208168"/>
                    <a:pt x="190424" y="216624"/>
                  </a:cubicBezTo>
                  <a:cubicBezTo>
                    <a:pt x="190424" y="218033"/>
                    <a:pt x="190424" y="219442"/>
                    <a:pt x="190424" y="220852"/>
                  </a:cubicBezTo>
                  <a:lnTo>
                    <a:pt x="190424" y="308225"/>
                  </a:lnTo>
                  <a:cubicBezTo>
                    <a:pt x="190248" y="319499"/>
                    <a:pt x="192186" y="324255"/>
                    <a:pt x="196413" y="326721"/>
                  </a:cubicBezTo>
                  <a:close/>
                  <a:moveTo>
                    <a:pt x="323421" y="142286"/>
                  </a:moveTo>
                  <a:lnTo>
                    <a:pt x="323421" y="210635"/>
                  </a:lnTo>
                  <a:cubicBezTo>
                    <a:pt x="323421" y="214686"/>
                    <a:pt x="322717" y="217505"/>
                    <a:pt x="321308" y="219971"/>
                  </a:cubicBezTo>
                  <a:cubicBezTo>
                    <a:pt x="319546" y="222966"/>
                    <a:pt x="317080" y="224727"/>
                    <a:pt x="314790" y="226136"/>
                  </a:cubicBezTo>
                  <a:lnTo>
                    <a:pt x="224774" y="278102"/>
                  </a:lnTo>
                  <a:lnTo>
                    <a:pt x="224774" y="228426"/>
                  </a:lnTo>
                  <a:cubicBezTo>
                    <a:pt x="224774" y="223142"/>
                    <a:pt x="224422" y="217152"/>
                    <a:pt x="227945" y="210987"/>
                  </a:cubicBezTo>
                  <a:cubicBezTo>
                    <a:pt x="230411" y="206583"/>
                    <a:pt x="234815" y="202179"/>
                    <a:pt x="242390" y="197775"/>
                  </a:cubicBezTo>
                  <a:lnTo>
                    <a:pt x="306334" y="160959"/>
                  </a:lnTo>
                  <a:cubicBezTo>
                    <a:pt x="311267" y="157964"/>
                    <a:pt x="319722" y="152327"/>
                    <a:pt x="323421" y="142286"/>
                  </a:cubicBezTo>
                  <a:close/>
                  <a:moveTo>
                    <a:pt x="53727" y="140877"/>
                  </a:moveTo>
                  <a:cubicBezTo>
                    <a:pt x="48795" y="143695"/>
                    <a:pt x="47562" y="149861"/>
                    <a:pt x="47738" y="158493"/>
                  </a:cubicBezTo>
                  <a:lnTo>
                    <a:pt x="47738" y="282506"/>
                  </a:lnTo>
                  <a:cubicBezTo>
                    <a:pt x="47738" y="284092"/>
                    <a:pt x="47738" y="285677"/>
                    <a:pt x="47738" y="287439"/>
                  </a:cubicBezTo>
                  <a:cubicBezTo>
                    <a:pt x="47562" y="297127"/>
                    <a:pt x="47562" y="308930"/>
                    <a:pt x="53904" y="319851"/>
                  </a:cubicBezTo>
                  <a:cubicBezTo>
                    <a:pt x="58131" y="327250"/>
                    <a:pt x="63768" y="332535"/>
                    <a:pt x="74514" y="338700"/>
                  </a:cubicBezTo>
                  <a:lnTo>
                    <a:pt x="148323" y="381330"/>
                  </a:lnTo>
                  <a:cubicBezTo>
                    <a:pt x="150965" y="382739"/>
                    <a:pt x="153608" y="384148"/>
                    <a:pt x="156426" y="385205"/>
                  </a:cubicBezTo>
                  <a:cubicBezTo>
                    <a:pt x="159245" y="386262"/>
                    <a:pt x="162063" y="387143"/>
                    <a:pt x="165058" y="387847"/>
                  </a:cubicBezTo>
                  <a:cubicBezTo>
                    <a:pt x="180207" y="391194"/>
                    <a:pt x="196589" y="388552"/>
                    <a:pt x="209977" y="380801"/>
                  </a:cubicBezTo>
                  <a:lnTo>
                    <a:pt x="318841" y="317914"/>
                  </a:lnTo>
                  <a:cubicBezTo>
                    <a:pt x="343503" y="303645"/>
                    <a:pt x="347202" y="285677"/>
                    <a:pt x="347202" y="267005"/>
                  </a:cubicBezTo>
                  <a:lnTo>
                    <a:pt x="347202" y="262425"/>
                  </a:lnTo>
                  <a:lnTo>
                    <a:pt x="223541" y="333768"/>
                  </a:lnTo>
                  <a:cubicBezTo>
                    <a:pt x="214557" y="339052"/>
                    <a:pt x="207159" y="342223"/>
                    <a:pt x="200113" y="342223"/>
                  </a:cubicBezTo>
                  <a:cubicBezTo>
                    <a:pt x="196413" y="342223"/>
                    <a:pt x="193066" y="341342"/>
                    <a:pt x="190072" y="339757"/>
                  </a:cubicBezTo>
                  <a:cubicBezTo>
                    <a:pt x="184082" y="336586"/>
                    <a:pt x="176860" y="328835"/>
                    <a:pt x="176860" y="309987"/>
                  </a:cubicBezTo>
                  <a:lnTo>
                    <a:pt x="176860" y="228426"/>
                  </a:lnTo>
                  <a:cubicBezTo>
                    <a:pt x="176860" y="219619"/>
                    <a:pt x="175275" y="213277"/>
                    <a:pt x="172104" y="207816"/>
                  </a:cubicBezTo>
                  <a:cubicBezTo>
                    <a:pt x="167348" y="199537"/>
                    <a:pt x="159245" y="194604"/>
                    <a:pt x="151846" y="190377"/>
                  </a:cubicBezTo>
                  <a:cubicBezTo>
                    <a:pt x="150613" y="189672"/>
                    <a:pt x="149380" y="188968"/>
                    <a:pt x="148147" y="188263"/>
                  </a:cubicBezTo>
                  <a:lnTo>
                    <a:pt x="72576" y="144929"/>
                  </a:lnTo>
                  <a:cubicBezTo>
                    <a:pt x="63240" y="139115"/>
                    <a:pt x="57955" y="138411"/>
                    <a:pt x="53727" y="140877"/>
                  </a:cubicBezTo>
                  <a:close/>
                  <a:moveTo>
                    <a:pt x="149908" y="343104"/>
                  </a:moveTo>
                  <a:lnTo>
                    <a:pt x="90720" y="308930"/>
                  </a:lnTo>
                  <a:cubicBezTo>
                    <a:pt x="87197" y="306992"/>
                    <a:pt x="85083" y="304878"/>
                    <a:pt x="83850" y="302412"/>
                  </a:cubicBezTo>
                  <a:cubicBezTo>
                    <a:pt x="82088" y="299417"/>
                    <a:pt x="81912" y="296423"/>
                    <a:pt x="81912" y="293780"/>
                  </a:cubicBezTo>
                  <a:lnTo>
                    <a:pt x="81912" y="189672"/>
                  </a:lnTo>
                  <a:lnTo>
                    <a:pt x="124894" y="214686"/>
                  </a:lnTo>
                  <a:cubicBezTo>
                    <a:pt x="129474" y="217329"/>
                    <a:pt x="134935" y="219971"/>
                    <a:pt x="138458" y="226136"/>
                  </a:cubicBezTo>
                  <a:cubicBezTo>
                    <a:pt x="140924" y="230540"/>
                    <a:pt x="142686" y="236530"/>
                    <a:pt x="142686" y="245161"/>
                  </a:cubicBezTo>
                  <a:lnTo>
                    <a:pt x="142686" y="318971"/>
                  </a:lnTo>
                  <a:cubicBezTo>
                    <a:pt x="142510" y="324608"/>
                    <a:pt x="143214" y="334825"/>
                    <a:pt x="149908" y="343104"/>
                  </a:cubicBezTo>
                  <a:close/>
                </a:path>
              </a:pathLst>
            </a:custGeom>
            <a:solidFill>
              <a:srgbClr val="EF3A42"/>
            </a:solidFill>
            <a:ln w="1754" cap="flat">
              <a:noFill/>
              <a:prstDash val="solid"/>
              <a:miter/>
            </a:ln>
          </p:spPr>
          <p:txBody>
            <a:bodyPr rtlCol="0" anchor="ctr"/>
            <a:lstStyle/>
            <a:p>
              <a:endParaRPr lang="en-US"/>
            </a:p>
          </p:txBody>
        </p:sp>
      </p:grpSp>
    </p:spTree>
    <p:extLst>
      <p:ext uri="{BB962C8B-B14F-4D97-AF65-F5344CB8AC3E}">
        <p14:creationId xmlns:p14="http://schemas.microsoft.com/office/powerpoint/2010/main" val="3190230451"/>
      </p:ext>
    </p:extLst>
  </p:cSld>
  <p:clrMapOvr>
    <a:masterClrMapping/>
  </p:clrMapOvr>
  <mc:AlternateContent xmlns:mc="http://schemas.openxmlformats.org/markup-compatibility/2006" xmlns:p14="http://schemas.microsoft.com/office/powerpoint/2010/main">
    <mc:Choice Requires="p14">
      <p:transition spd="slow" p14:dur="1500" advClick="0">
        <p14:glitter pattern="hexagon"/>
      </p:transition>
    </mc:Choice>
    <mc:Fallback xmlns="">
      <p:transition spd="slow" advClick="0">
        <p:fade/>
      </p:transition>
    </mc:Fallback>
  </mc:AlternateContent>
  <p:extLst>
    <p:ext uri="{DCECCB84-F9BA-43D5-87BE-67443E8EF086}">
      <p15:sldGuideLst xmlns:p15="http://schemas.microsoft.com/office/powerpoint/2012/main">
        <p15:guide id="1" pos="7469">
          <p15:clr>
            <a:srgbClr val="FBAE40"/>
          </p15:clr>
        </p15:guide>
        <p15:guide id="2" pos="574">
          <p15:clr>
            <a:srgbClr val="FBAE40"/>
          </p15:clr>
        </p15:guide>
        <p15:guide id="3" orient="horz" pos="731">
          <p15:clr>
            <a:srgbClr val="FBAE40"/>
          </p15:clr>
        </p15:guide>
        <p15:guide id="4" pos="211">
          <p15:clr>
            <a:srgbClr val="FBAE40"/>
          </p15:clr>
        </p15:guide>
        <p15:guide id="5" orient="horz" pos="11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049A5280-EA12-4329-A19B-467B129247A5}"/>
              </a:ext>
            </a:extLst>
          </p:cNvPr>
          <p:cNvPicPr>
            <a:picLocks noChangeAspect="1"/>
          </p:cNvPicPr>
          <p:nvPr userDrawn="1"/>
        </p:nvPicPr>
        <p:blipFill>
          <a:blip r:embed="rId2"/>
          <a:stretch>
            <a:fillRect/>
          </a:stretch>
        </p:blipFill>
        <p:spPr>
          <a:xfrm>
            <a:off x="805720" y="5648323"/>
            <a:ext cx="1958432" cy="660402"/>
          </a:xfrm>
          <a:prstGeom prst="rect">
            <a:avLst/>
          </a:prstGeom>
        </p:spPr>
      </p:pic>
    </p:spTree>
    <p:extLst>
      <p:ext uri="{BB962C8B-B14F-4D97-AF65-F5344CB8AC3E}">
        <p14:creationId xmlns:p14="http://schemas.microsoft.com/office/powerpoint/2010/main" val="182684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C17FB37C-6EEA-41FA-AE38-C3D5A3095B16}"/>
              </a:ext>
            </a:extLst>
          </p:cNvPr>
          <p:cNvPicPr>
            <a:picLocks noChangeAspect="1"/>
          </p:cNvPicPr>
          <p:nvPr userDrawn="1"/>
        </p:nvPicPr>
        <p:blipFill>
          <a:blip r:embed="rId2"/>
          <a:stretch>
            <a:fillRect/>
          </a:stretch>
        </p:blipFill>
        <p:spPr>
          <a:xfrm>
            <a:off x="890563" y="5601188"/>
            <a:ext cx="1958432" cy="660402"/>
          </a:xfrm>
          <a:prstGeom prst="rect">
            <a:avLst/>
          </a:prstGeom>
        </p:spPr>
      </p:pic>
    </p:spTree>
    <p:extLst>
      <p:ext uri="{BB962C8B-B14F-4D97-AF65-F5344CB8AC3E}">
        <p14:creationId xmlns:p14="http://schemas.microsoft.com/office/powerpoint/2010/main" val="246659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mputer Image">
    <p:spTree>
      <p:nvGrpSpPr>
        <p:cNvPr id="1" name=""/>
        <p:cNvGrpSpPr/>
        <p:nvPr/>
      </p:nvGrpSpPr>
      <p:grpSpPr>
        <a:xfrm>
          <a:off x="0" y="0"/>
          <a:ext cx="0" cy="0"/>
          <a:chOff x="0" y="0"/>
          <a:chExt cx="0" cy="0"/>
        </a:xfrm>
      </p:grpSpPr>
      <p:pic>
        <p:nvPicPr>
          <p:cNvPr id="19" name="Picture 18" descr="A close up of a sign&#10;&#10;Description automatically generated">
            <a:extLst>
              <a:ext uri="{FF2B5EF4-FFF2-40B4-BE49-F238E27FC236}">
                <a16:creationId xmlns:a16="http://schemas.microsoft.com/office/drawing/2014/main" id="{4BA84065-FBFB-40C1-AF17-93C788C00BE0}"/>
              </a:ext>
            </a:extLst>
          </p:cNvPr>
          <p:cNvPicPr>
            <a:picLocks noChangeAspect="1"/>
          </p:cNvPicPr>
          <p:nvPr userDrawn="1"/>
        </p:nvPicPr>
        <p:blipFill>
          <a:blip r:embed="rId2"/>
          <a:stretch>
            <a:fillRect/>
          </a:stretch>
        </p:blipFill>
        <p:spPr>
          <a:xfrm>
            <a:off x="899990" y="5601188"/>
            <a:ext cx="1958432" cy="660402"/>
          </a:xfrm>
          <a:prstGeom prst="rect">
            <a:avLst/>
          </a:prstGeom>
        </p:spPr>
      </p:pic>
    </p:spTree>
    <p:extLst>
      <p:ext uri="{BB962C8B-B14F-4D97-AF65-F5344CB8AC3E}">
        <p14:creationId xmlns:p14="http://schemas.microsoft.com/office/powerpoint/2010/main" val="318746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1" name="Picture 10" descr="A body of water with a mountain in the background&#10;&#10;Description automatically generated">
            <a:extLst>
              <a:ext uri="{FF2B5EF4-FFF2-40B4-BE49-F238E27FC236}">
                <a16:creationId xmlns:a16="http://schemas.microsoft.com/office/drawing/2014/main" id="{8F4E395B-03B3-489C-A3F1-AB5BA48B1650}"/>
              </a:ext>
            </a:extLst>
          </p:cNvPr>
          <p:cNvPicPr>
            <a:picLocks noChangeAspect="1"/>
          </p:cNvPicPr>
          <p:nvPr userDrawn="1"/>
        </p:nvPicPr>
        <p:blipFill>
          <a:blip r:embed="rId2"/>
          <a:stretch>
            <a:fillRect/>
          </a:stretch>
        </p:blipFill>
        <p:spPr>
          <a:xfrm>
            <a:off x="-1" y="-1"/>
            <a:ext cx="12191999" cy="6857999"/>
          </a:xfrm>
          <a:prstGeom prst="rect">
            <a:avLst/>
          </a:prstGeom>
        </p:spPr>
      </p:pic>
      <p:sp>
        <p:nvSpPr>
          <p:cNvPr id="6" name="Rectangle 5" descr="Brush stroke mask">
            <a:extLst>
              <a:ext uri="{FF2B5EF4-FFF2-40B4-BE49-F238E27FC236}">
                <a16:creationId xmlns:a16="http://schemas.microsoft.com/office/drawing/2014/main" id="{711F6639-CBD0-4C8A-8EF9-F2CC36C9EF71}"/>
              </a:ext>
            </a:extLst>
          </p:cNvPr>
          <p:cNvSpPr/>
          <p:nvPr userDrawn="1"/>
        </p:nvSpPr>
        <p:spPr>
          <a:xfrm>
            <a:off x="0" y="0"/>
            <a:ext cx="12192000"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noProof="0" dirty="0"/>
          </a:p>
        </p:txBody>
      </p:sp>
      <p:sp>
        <p:nvSpPr>
          <p:cNvPr id="2" name="Title 1">
            <a:extLst>
              <a:ext uri="{FF2B5EF4-FFF2-40B4-BE49-F238E27FC236}">
                <a16:creationId xmlns:a16="http://schemas.microsoft.com/office/drawing/2014/main" id="{16041A2D-ABDE-480C-AB32-045C19139898}"/>
              </a:ext>
            </a:extLst>
          </p:cNvPr>
          <p:cNvSpPr>
            <a:spLocks noGrp="1"/>
          </p:cNvSpPr>
          <p:nvPr>
            <p:ph type="title" hasCustomPrompt="1"/>
          </p:nvPr>
        </p:nvSpPr>
        <p:spPr>
          <a:xfrm>
            <a:off x="838206" y="4059533"/>
            <a:ext cx="10515600" cy="809566"/>
          </a:xfrm>
        </p:spPr>
        <p:txBody>
          <a:bodyPr/>
          <a:lstStyle>
            <a:lvl1pPr algn="ctr">
              <a:defRPr>
                <a:solidFill>
                  <a:srgbClr val="003976"/>
                </a:solidFill>
              </a:defRPr>
            </a:lvl1pPr>
          </a:lstStyle>
          <a:p>
            <a:r>
              <a:rPr lang="en-US" noProof="0" dirty="0"/>
              <a:t>Session Password</a:t>
            </a:r>
          </a:p>
        </p:txBody>
      </p:sp>
      <p:sp>
        <p:nvSpPr>
          <p:cNvPr id="9" name="Picture Placeholder 2">
            <a:extLst>
              <a:ext uri="{FF2B5EF4-FFF2-40B4-BE49-F238E27FC236}">
                <a16:creationId xmlns:a16="http://schemas.microsoft.com/office/drawing/2014/main" id="{68E6C031-0B7B-4A1F-B78B-87ACBE781CBE}"/>
              </a:ext>
            </a:extLst>
          </p:cNvPr>
          <p:cNvSpPr>
            <a:spLocks noGrp="1"/>
          </p:cNvSpPr>
          <p:nvPr>
            <p:ph type="pic" sz="quarter" idx="56"/>
          </p:nvPr>
        </p:nvSpPr>
        <p:spPr>
          <a:xfrm>
            <a:off x="943519" y="5736021"/>
            <a:ext cx="824400" cy="571500"/>
          </a:xfrm>
        </p:spPr>
        <p:txBody>
          <a:bodyPr anchor="ctr" anchorCtr="0">
            <a:noAutofit/>
          </a:bodyPr>
          <a:lstStyle>
            <a:lvl1pPr marL="0" indent="0" algn="ctr">
              <a:buNone/>
              <a:defRPr sz="400">
                <a:solidFill>
                  <a:schemeClr val="tx2"/>
                </a:solidFill>
              </a:defRPr>
            </a:lvl1pPr>
          </a:lstStyle>
          <a:p>
            <a:r>
              <a:rPr lang="en-US" noProof="0"/>
              <a:t>Click icon to add picture</a:t>
            </a:r>
            <a:endParaRPr lang="en-US" noProof="0" dirty="0"/>
          </a:p>
        </p:txBody>
      </p:sp>
      <p:cxnSp>
        <p:nvCxnSpPr>
          <p:cNvPr id="14" name="Straight Connector 13">
            <a:extLst>
              <a:ext uri="{FF2B5EF4-FFF2-40B4-BE49-F238E27FC236}">
                <a16:creationId xmlns:a16="http://schemas.microsoft.com/office/drawing/2014/main" id="{823827E5-BBC8-407C-8683-18B54D1003FD}"/>
              </a:ext>
            </a:extLst>
          </p:cNvPr>
          <p:cNvCxnSpPr/>
          <p:nvPr userDrawn="1"/>
        </p:nvCxnSpPr>
        <p:spPr>
          <a:xfrm>
            <a:off x="3738000" y="4823455"/>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5" name="Subtitle 2">
            <a:extLst>
              <a:ext uri="{FF2B5EF4-FFF2-40B4-BE49-F238E27FC236}">
                <a16:creationId xmlns:a16="http://schemas.microsoft.com/office/drawing/2014/main" id="{07FA0C7A-BDB4-41ED-8B06-85890DD70D92}"/>
              </a:ext>
            </a:extLst>
          </p:cNvPr>
          <p:cNvSpPr>
            <a:spLocks noGrp="1"/>
          </p:cNvSpPr>
          <p:nvPr>
            <p:ph type="subTitle" idx="15" hasCustomPrompt="1"/>
          </p:nvPr>
        </p:nvSpPr>
        <p:spPr>
          <a:xfrm>
            <a:off x="838200" y="4901618"/>
            <a:ext cx="10515600"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(must record password for CPE credits)</a:t>
            </a:r>
          </a:p>
        </p:txBody>
      </p:sp>
    </p:spTree>
    <p:extLst>
      <p:ext uri="{BB962C8B-B14F-4D97-AF65-F5344CB8AC3E}">
        <p14:creationId xmlns:p14="http://schemas.microsoft.com/office/powerpoint/2010/main" val="22450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433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7.sv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E8E21-DA8C-48C2-84A8-3E52CDB57D58}"/>
              </a:ext>
            </a:extLst>
          </p:cNvPr>
          <p:cNvSpPr>
            <a:spLocks noGrp="1"/>
          </p:cNvSpPr>
          <p:nvPr>
            <p:ph type="title"/>
          </p:nvPr>
        </p:nvSpPr>
        <p:spPr>
          <a:xfrm>
            <a:off x="838206"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7AC391D3-C433-4A10-BCCB-AC8D64640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5407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54" r:id="rId8"/>
    <p:sldLayoutId id="2147483652"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6" r:id="rId25"/>
    <p:sldLayoutId id="2147483675" r:id="rId26"/>
    <p:sldLayoutId id="2147483677" r:id="rId27"/>
    <p:sldLayoutId id="2147483681" r:id="rId28"/>
    <p:sldLayoutId id="2147483680" r:id="rId29"/>
    <p:sldLayoutId id="2147483682" r:id="rId30"/>
    <p:sldLayoutId id="2147483683" r:id="rId31"/>
    <p:sldLayoutId id="2147483684" r:id="rId32"/>
    <p:sldLayoutId id="2147483685" r:id="rId33"/>
    <p:sldLayoutId id="2147483686" r:id="rId34"/>
    <p:sldLayoutId id="2147483687" r:id="rId35"/>
    <p:sldLayoutId id="2147483655" r:id="rId36"/>
    <p:sldLayoutId id="2147483688" r:id="rId37"/>
    <p:sldLayoutId id="2147483692" r:id="rId38"/>
    <p:sldLayoutId id="2147483693" r:id="rId39"/>
    <p:sldLayoutId id="2147483694" r:id="rId40"/>
  </p:sldLayoutIdLst>
  <p:hf hdr="0" ftr="0" dt="0"/>
  <p:txStyles>
    <p:title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pos="7174">
          <p15:clr>
            <a:srgbClr val="F26B43"/>
          </p15:clr>
        </p15:guide>
        <p15:guide id="3" orient="horz" pos="3974">
          <p15:clr>
            <a:srgbClr val="F26B43"/>
          </p15:clr>
        </p15:guide>
        <p15:guide id="4" pos="5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A0C05E-565B-40D8-A2CC-1018B9C094F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E13F2CD2-9153-41C2-A406-F578866C7A91}"/>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r="28127" b="44842"/>
          <a:stretch/>
        </p:blipFill>
        <p:spPr>
          <a:xfrm>
            <a:off x="4174029" y="155062"/>
            <a:ext cx="8017971" cy="6702938"/>
          </a:xfrm>
          <a:prstGeom prst="rect">
            <a:avLst/>
          </a:prstGeom>
        </p:spPr>
      </p:pic>
    </p:spTree>
    <p:extLst>
      <p:ext uri="{BB962C8B-B14F-4D97-AF65-F5344CB8AC3E}">
        <p14:creationId xmlns:p14="http://schemas.microsoft.com/office/powerpoint/2010/main" val="2342221003"/>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500" advClick="0">
        <p14:glitter pattern="hexagon"/>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mailto:construction@prophix.com" TargetMode="External"/><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hyperlink" Target="http://www.linkedin.com/in/eric-newton-cpa-4388554/" TargetMode="External"/><Relationship Id="rId5" Type="http://schemas.openxmlformats.org/officeDocument/2006/relationships/hyperlink" Target="mailto:enewton@prophix.com" TargetMode="External"/><Relationship Id="rId4" Type="http://schemas.openxmlformats.org/officeDocument/2006/relationships/hyperlink" Target="http://www.prophix.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p:txBody>
          <a:bodyPr/>
          <a:lstStyle/>
          <a:p>
            <a:r>
              <a:rPr lang="en-US" dirty="0"/>
              <a:t>2020 CFMA Conference</a:t>
            </a:r>
          </a:p>
        </p:txBody>
      </p:sp>
      <p:sp>
        <p:nvSpPr>
          <p:cNvPr id="8" name="Subtitle 7">
            <a:extLst>
              <a:ext uri="{FF2B5EF4-FFF2-40B4-BE49-F238E27FC236}">
                <a16:creationId xmlns:a16="http://schemas.microsoft.com/office/drawing/2014/main" id="{2A5B7DB3-8E34-4C6E-B316-16FB09600D22}"/>
              </a:ext>
            </a:extLst>
          </p:cNvPr>
          <p:cNvSpPr>
            <a:spLocks noGrp="1"/>
          </p:cNvSpPr>
          <p:nvPr>
            <p:ph type="subTitle" idx="1"/>
          </p:nvPr>
        </p:nvSpPr>
        <p:spPr/>
        <p:txBody>
          <a:bodyPr/>
          <a:lstStyle/>
          <a:p>
            <a:r>
              <a:rPr lang="en-US" dirty="0"/>
              <a:t>WIFI Password: </a:t>
            </a:r>
            <a:r>
              <a:rPr lang="en-US" dirty="0" err="1"/>
              <a:t>BRAYNTaxIncentives</a:t>
            </a:r>
            <a:endParaRPr lang="en-US" dirty="0"/>
          </a:p>
        </p:txBody>
      </p:sp>
    </p:spTree>
    <p:extLst>
      <p:ext uri="{BB962C8B-B14F-4D97-AF65-F5344CB8AC3E}">
        <p14:creationId xmlns:p14="http://schemas.microsoft.com/office/powerpoint/2010/main" val="245749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7751E-92C0-4163-8D4E-1C8E7E505B16}"/>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KPI’s for Cash</a:t>
            </a:r>
          </a:p>
        </p:txBody>
      </p:sp>
      <p:pic>
        <p:nvPicPr>
          <p:cNvPr id="7" name="Picture 6">
            <a:extLst>
              <a:ext uri="{FF2B5EF4-FFF2-40B4-BE49-F238E27FC236}">
                <a16:creationId xmlns:a16="http://schemas.microsoft.com/office/drawing/2014/main" id="{0CFA71D3-BD61-4F05-B29C-127BBBAE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607" y="1645920"/>
            <a:ext cx="7819758" cy="3928516"/>
          </a:xfrm>
          <a:prstGeom prst="rect">
            <a:avLst/>
          </a:prstGeom>
        </p:spPr>
      </p:pic>
    </p:spTree>
    <p:extLst>
      <p:ext uri="{BB962C8B-B14F-4D97-AF65-F5344CB8AC3E}">
        <p14:creationId xmlns:p14="http://schemas.microsoft.com/office/powerpoint/2010/main" val="240142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2E309-A379-4763-9A10-FFEBF6A3BE99}"/>
              </a:ext>
            </a:extLst>
          </p:cNvPr>
          <p:cNvSpPr>
            <a:spLocks noGrp="1"/>
          </p:cNvSpPr>
          <p:nvPr>
            <p:ph type="title"/>
          </p:nvPr>
        </p:nvSpPr>
        <p:spPr>
          <a:xfrm>
            <a:off x="842481" y="355439"/>
            <a:ext cx="10515600" cy="646331"/>
          </a:xfrm>
        </p:spPr>
        <p:txBody>
          <a:bodyPr/>
          <a:lstStyle/>
          <a:p>
            <a:r>
              <a:rPr lang="en-US"/>
              <a:t>KPI’s for Cash</a:t>
            </a:r>
            <a:endParaRPr lang="en-CA"/>
          </a:p>
        </p:txBody>
      </p:sp>
      <p:sp>
        <p:nvSpPr>
          <p:cNvPr id="6" name="Text Box 8">
            <a:extLst>
              <a:ext uri="{FF2B5EF4-FFF2-40B4-BE49-F238E27FC236}">
                <a16:creationId xmlns:a16="http://schemas.microsoft.com/office/drawing/2014/main" id="{B04497C4-8135-41C7-BE5C-F214A119DED4}"/>
              </a:ext>
            </a:extLst>
          </p:cNvPr>
          <p:cNvSpPr txBox="1">
            <a:spLocks noChangeArrowheads="1"/>
          </p:cNvSpPr>
          <p:nvPr/>
        </p:nvSpPr>
        <p:spPr bwMode="auto">
          <a:xfrm>
            <a:off x="6904662" y="5116088"/>
            <a:ext cx="4946151" cy="64633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a:ln>
                  <a:noFill/>
                </a:ln>
                <a:solidFill>
                  <a:srgbClr val="000000"/>
                </a:solidFill>
                <a:effectLst/>
                <a:uLnTx/>
                <a:uFillTx/>
                <a:latin typeface="Arial"/>
                <a:ea typeface="+mn-ea"/>
                <a:cs typeface="Arial"/>
              </a:rPr>
              <a:t>Backlog gross profit </a:t>
            </a:r>
            <a:r>
              <a:rPr kumimoji="0" lang="en-CA" sz="1200" b="0" i="0" u="none" strike="noStrike" kern="1200" cap="none" spc="0" normalizeH="0" baseline="0" noProof="0">
                <a:ln>
                  <a:noFill/>
                </a:ln>
                <a:solidFill>
                  <a:srgbClr val="000000"/>
                </a:solidFill>
                <a:effectLst/>
                <a:uLnTx/>
                <a:uFillTx/>
                <a:latin typeface="Arial"/>
                <a:ea typeface="+mn-ea"/>
                <a:cs typeface="Arial"/>
              </a:rPr>
              <a:t>represents the amount of future gross profit not yet earned on uncompleted contracts.  Generally, backlog gross profit should exceed 50 percent of general and administrative expenses.</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p:txBody>
      </p:sp>
      <p:sp>
        <p:nvSpPr>
          <p:cNvPr id="7" name="Text Box 10">
            <a:extLst>
              <a:ext uri="{FF2B5EF4-FFF2-40B4-BE49-F238E27FC236}">
                <a16:creationId xmlns:a16="http://schemas.microsoft.com/office/drawing/2014/main" id="{8878F649-1A6B-4ACC-A2ED-B2EC621B17AE}"/>
              </a:ext>
            </a:extLst>
          </p:cNvPr>
          <p:cNvSpPr txBox="1">
            <a:spLocks noChangeArrowheads="1"/>
          </p:cNvSpPr>
          <p:nvPr/>
        </p:nvSpPr>
        <p:spPr bwMode="auto">
          <a:xfrm>
            <a:off x="838201" y="5116088"/>
            <a:ext cx="4946151" cy="20859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a:ln>
                  <a:noFill/>
                </a:ln>
                <a:solidFill>
                  <a:srgbClr val="000000"/>
                </a:solidFill>
                <a:effectLst/>
                <a:uLnTx/>
                <a:uFillTx/>
                <a:latin typeface="Arial"/>
                <a:ea typeface="+mn-ea"/>
                <a:cs typeface="Arial"/>
              </a:rPr>
              <a:t>Total backlog</a:t>
            </a:r>
            <a:r>
              <a:rPr kumimoji="0" lang="en-CA" sz="1200" b="0" i="0" u="none" strike="noStrike" kern="1200" cap="none" spc="0" normalizeH="0" baseline="0" noProof="0">
                <a:ln>
                  <a:noFill/>
                </a:ln>
                <a:solidFill>
                  <a:srgbClr val="000000"/>
                </a:solidFill>
                <a:effectLst/>
                <a:uLnTx/>
                <a:uFillTx/>
                <a:latin typeface="Arial"/>
                <a:ea typeface="+mn-ea"/>
                <a:cs typeface="Arial"/>
              </a:rPr>
              <a:t> is the amount of work under contract not yet completed.</a:t>
            </a:r>
            <a:endParaRPr kumimoji="0" lang="en-CA" sz="12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1" i="0" u="none" strike="noStrike" kern="1200" cap="none" spc="0" normalizeH="0" baseline="0" noProof="0">
              <a:ln>
                <a:noFill/>
              </a:ln>
              <a:solidFill>
                <a:srgbClr val="000000"/>
              </a:solidFill>
              <a:effectLst/>
              <a:uLnTx/>
              <a:uFillTx/>
              <a:latin typeface="Arial"/>
              <a:ea typeface="+mn-ea"/>
              <a:cs typeface="Arial"/>
            </a:endParaRPr>
          </a:p>
        </p:txBody>
      </p:sp>
      <p:pic>
        <p:nvPicPr>
          <p:cNvPr id="8" name="Picture 7">
            <a:extLst>
              <a:ext uri="{FF2B5EF4-FFF2-40B4-BE49-F238E27FC236}">
                <a16:creationId xmlns:a16="http://schemas.microsoft.com/office/drawing/2014/main" id="{BF07CA50-503F-48C9-AD1D-E9AD73A04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5" y="1943886"/>
            <a:ext cx="5957525" cy="2970228"/>
          </a:xfrm>
          <a:prstGeom prst="rect">
            <a:avLst/>
          </a:prstGeom>
        </p:spPr>
      </p:pic>
      <p:pic>
        <p:nvPicPr>
          <p:cNvPr id="10" name="Picture 9">
            <a:extLst>
              <a:ext uri="{FF2B5EF4-FFF2-40B4-BE49-F238E27FC236}">
                <a16:creationId xmlns:a16="http://schemas.microsoft.com/office/drawing/2014/main" id="{8FB05448-70F8-46C8-AFC2-AF5DD8D42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943886"/>
            <a:ext cx="5980286" cy="2970228"/>
          </a:xfrm>
          <a:prstGeom prst="rect">
            <a:avLst/>
          </a:prstGeom>
        </p:spPr>
      </p:pic>
    </p:spTree>
    <p:extLst>
      <p:ext uri="{BB962C8B-B14F-4D97-AF65-F5344CB8AC3E}">
        <p14:creationId xmlns:p14="http://schemas.microsoft.com/office/powerpoint/2010/main" val="23873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EAE428-68DD-49CB-912D-0E6B04ACC263}"/>
              </a:ext>
            </a:extLst>
          </p:cNvPr>
          <p:cNvSpPr>
            <a:spLocks noGrp="1"/>
          </p:cNvSpPr>
          <p:nvPr>
            <p:ph type="title"/>
          </p:nvPr>
        </p:nvSpPr>
        <p:spPr/>
        <p:txBody>
          <a:bodyPr/>
          <a:lstStyle/>
          <a:p>
            <a:r>
              <a:rPr lang="en-US"/>
              <a:t>KPI’s for Cash</a:t>
            </a:r>
            <a:endParaRPr lang="en-CA"/>
          </a:p>
        </p:txBody>
      </p:sp>
      <p:sp>
        <p:nvSpPr>
          <p:cNvPr id="5" name="Text Box 8">
            <a:extLst>
              <a:ext uri="{FF2B5EF4-FFF2-40B4-BE49-F238E27FC236}">
                <a16:creationId xmlns:a16="http://schemas.microsoft.com/office/drawing/2014/main" id="{2429C792-10FF-4787-AC44-3ABAC56ECCB1}"/>
              </a:ext>
            </a:extLst>
          </p:cNvPr>
          <p:cNvSpPr txBox="1">
            <a:spLocks noChangeArrowheads="1"/>
          </p:cNvSpPr>
          <p:nvPr/>
        </p:nvSpPr>
        <p:spPr bwMode="auto">
          <a:xfrm>
            <a:off x="573640" y="4735581"/>
            <a:ext cx="4756400" cy="53781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err="1">
                <a:ln>
                  <a:noFill/>
                </a:ln>
                <a:solidFill>
                  <a:srgbClr val="000000"/>
                </a:solidFill>
                <a:effectLst/>
                <a:uLnTx/>
                <a:uFillTx/>
                <a:latin typeface="Arial"/>
                <a:ea typeface="+mn-ea"/>
                <a:cs typeface="Arial"/>
              </a:rPr>
              <a:t>Underbillings</a:t>
            </a:r>
            <a:r>
              <a:rPr kumimoji="0" lang="en-CA" sz="1200" b="1" i="0" u="none" strike="noStrike" kern="1200" cap="none" spc="0" normalizeH="0" baseline="0" noProof="0">
                <a:ln>
                  <a:noFill/>
                </a:ln>
                <a:solidFill>
                  <a:srgbClr val="000000"/>
                </a:solidFill>
                <a:effectLst/>
                <a:uLnTx/>
                <a:uFillTx/>
                <a:latin typeface="Arial"/>
                <a:ea typeface="+mn-ea"/>
                <a:cs typeface="Arial"/>
              </a:rPr>
              <a:t> to equity</a:t>
            </a:r>
            <a:r>
              <a:rPr kumimoji="0" lang="en-CA" sz="1200" b="0" i="0" u="none" strike="noStrike" kern="1200" cap="none" spc="0" normalizeH="0" baseline="0" noProof="0">
                <a:ln>
                  <a:noFill/>
                </a:ln>
                <a:solidFill>
                  <a:srgbClr val="000000"/>
                </a:solidFill>
                <a:effectLst/>
                <a:uLnTx/>
                <a:uFillTx/>
                <a:latin typeface="Arial"/>
                <a:ea typeface="+mn-ea"/>
                <a:cs typeface="Arial"/>
              </a:rPr>
              <a:t> is the percentage of the contractor's net worth which is represented by work which has been performed but not yet billed.  A ratio in excess of 10% is considered unusual by most sureties.</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p:txBody>
      </p:sp>
      <p:sp>
        <p:nvSpPr>
          <p:cNvPr id="6" name="Text Box 9">
            <a:extLst>
              <a:ext uri="{FF2B5EF4-FFF2-40B4-BE49-F238E27FC236}">
                <a16:creationId xmlns:a16="http://schemas.microsoft.com/office/drawing/2014/main" id="{F0375CB2-0C00-4BCD-92E8-72918FFA6B26}"/>
              </a:ext>
            </a:extLst>
          </p:cNvPr>
          <p:cNvSpPr txBox="1">
            <a:spLocks noChangeArrowheads="1"/>
          </p:cNvSpPr>
          <p:nvPr/>
        </p:nvSpPr>
        <p:spPr bwMode="auto">
          <a:xfrm>
            <a:off x="573640" y="5611905"/>
            <a:ext cx="4756400" cy="53781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err="1">
                <a:ln>
                  <a:noFill/>
                </a:ln>
                <a:solidFill>
                  <a:srgbClr val="000000"/>
                </a:solidFill>
                <a:effectLst/>
                <a:uLnTx/>
                <a:uFillTx/>
                <a:latin typeface="Arial"/>
                <a:ea typeface="+mn-ea"/>
                <a:cs typeface="Arial"/>
              </a:rPr>
              <a:t>Underbillings</a:t>
            </a:r>
            <a:r>
              <a:rPr kumimoji="0" lang="en-CA" sz="1200" b="1" i="0" u="none" strike="noStrike" kern="1200" cap="none" spc="0" normalizeH="0" baseline="0" noProof="0">
                <a:ln>
                  <a:noFill/>
                </a:ln>
                <a:solidFill>
                  <a:srgbClr val="000000"/>
                </a:solidFill>
                <a:effectLst/>
                <a:uLnTx/>
                <a:uFillTx/>
                <a:latin typeface="Arial"/>
                <a:ea typeface="+mn-ea"/>
                <a:cs typeface="Arial"/>
              </a:rPr>
              <a:t> to working capital</a:t>
            </a:r>
            <a:r>
              <a:rPr kumimoji="0" lang="en-CA" sz="1200" b="0" i="0" u="none" strike="noStrike" kern="1200" cap="none" spc="0" normalizeH="0" baseline="0" noProof="0">
                <a:ln>
                  <a:noFill/>
                </a:ln>
                <a:solidFill>
                  <a:srgbClr val="000000"/>
                </a:solidFill>
                <a:effectLst/>
                <a:uLnTx/>
                <a:uFillTx/>
                <a:latin typeface="Arial"/>
                <a:ea typeface="+mn-ea"/>
                <a:cs typeface="Arial"/>
              </a:rPr>
              <a:t> represents the portion of the contractor's working capital which is comprised of </a:t>
            </a:r>
            <a:r>
              <a:rPr kumimoji="0" lang="en-CA" sz="1200" b="0" i="0" u="none" strike="noStrike" kern="1200" cap="none" spc="0" normalizeH="0" baseline="0" noProof="0" err="1">
                <a:ln>
                  <a:noFill/>
                </a:ln>
                <a:solidFill>
                  <a:srgbClr val="000000"/>
                </a:solidFill>
                <a:effectLst/>
                <a:uLnTx/>
                <a:uFillTx/>
                <a:latin typeface="Arial"/>
                <a:ea typeface="+mn-ea"/>
                <a:cs typeface="Arial"/>
              </a:rPr>
              <a:t>underbillings</a:t>
            </a:r>
            <a:r>
              <a:rPr kumimoji="0" lang="en-CA" sz="1200" b="0" i="0" u="none" strike="noStrike" kern="1200" cap="none" spc="0" normalizeH="0" baseline="0" noProof="0">
                <a:ln>
                  <a:noFill/>
                </a:ln>
                <a:solidFill>
                  <a:srgbClr val="000000"/>
                </a:solidFill>
                <a:effectLst/>
                <a:uLnTx/>
                <a:uFillTx/>
                <a:latin typeface="Arial"/>
                <a:ea typeface="+mn-ea"/>
                <a:cs typeface="Arial"/>
              </a:rPr>
              <a:t>.  A ratio in excess of 20% is considered unusual by most sureties.</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 Box 10">
            <a:extLst>
              <a:ext uri="{FF2B5EF4-FFF2-40B4-BE49-F238E27FC236}">
                <a16:creationId xmlns:a16="http://schemas.microsoft.com/office/drawing/2014/main" id="{8EB44F7F-86F2-4353-A642-28412EE80463}"/>
              </a:ext>
            </a:extLst>
          </p:cNvPr>
          <p:cNvSpPr txBox="1">
            <a:spLocks noChangeArrowheads="1"/>
          </p:cNvSpPr>
          <p:nvPr/>
        </p:nvSpPr>
        <p:spPr bwMode="auto">
          <a:xfrm>
            <a:off x="6659153" y="4938716"/>
            <a:ext cx="5092557" cy="94209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a:ln>
                  <a:noFill/>
                </a:ln>
                <a:solidFill>
                  <a:srgbClr val="000000"/>
                </a:solidFill>
                <a:effectLst/>
                <a:uLnTx/>
                <a:uFillTx/>
                <a:latin typeface="Arial"/>
                <a:ea typeface="+mn-ea"/>
                <a:cs typeface="Arial"/>
              </a:rPr>
              <a:t>The ratio of cash to overbillings </a:t>
            </a:r>
            <a:r>
              <a:rPr kumimoji="0" lang="en-CA" sz="1200" b="0" i="0" u="none" strike="noStrike" kern="1200" cap="none" spc="0" normalizeH="0" baseline="0" noProof="0">
                <a:ln>
                  <a:noFill/>
                </a:ln>
                <a:solidFill>
                  <a:srgbClr val="000000"/>
                </a:solidFill>
                <a:effectLst/>
                <a:uLnTx/>
                <a:uFillTx/>
                <a:latin typeface="Arial"/>
                <a:ea typeface="+mn-ea"/>
                <a:cs typeface="Arial"/>
              </a:rPr>
              <a:t>represents the amount of cash in the bank as a ratio of billings in excess of costs and estimated earnings on uncompleted contracts.  All overbilled amounts should be represented by cash in the bank.  Therefore, an acceptable ratio of cash to overbillings is generally 1 or higher.</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p:txBody>
      </p:sp>
      <p:pic>
        <p:nvPicPr>
          <p:cNvPr id="7" name="Picture 6">
            <a:extLst>
              <a:ext uri="{FF2B5EF4-FFF2-40B4-BE49-F238E27FC236}">
                <a16:creationId xmlns:a16="http://schemas.microsoft.com/office/drawing/2014/main" id="{0807D216-909F-4AFE-8865-AAA71C96F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03" y="1693117"/>
            <a:ext cx="6061719" cy="3022208"/>
          </a:xfrm>
          <a:prstGeom prst="rect">
            <a:avLst/>
          </a:prstGeom>
        </p:spPr>
      </p:pic>
      <p:pic>
        <p:nvPicPr>
          <p:cNvPr id="11" name="Picture 10">
            <a:extLst>
              <a:ext uri="{FF2B5EF4-FFF2-40B4-BE49-F238E27FC236}">
                <a16:creationId xmlns:a16="http://schemas.microsoft.com/office/drawing/2014/main" id="{5562CA44-A3F4-4E77-A95C-29B12357A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564" y="1693117"/>
            <a:ext cx="5935733" cy="3022208"/>
          </a:xfrm>
          <a:prstGeom prst="rect">
            <a:avLst/>
          </a:prstGeom>
        </p:spPr>
      </p:pic>
    </p:spTree>
    <p:extLst>
      <p:ext uri="{BB962C8B-B14F-4D97-AF65-F5344CB8AC3E}">
        <p14:creationId xmlns:p14="http://schemas.microsoft.com/office/powerpoint/2010/main" val="4343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224CA7-CAC7-4607-95F8-0C625EAF59C9}"/>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KPI’s for Cash</a:t>
            </a:r>
          </a:p>
        </p:txBody>
      </p:sp>
      <p:sp>
        <p:nvSpPr>
          <p:cNvPr id="5" name="Text Box 5">
            <a:extLst>
              <a:ext uri="{FF2B5EF4-FFF2-40B4-BE49-F238E27FC236}">
                <a16:creationId xmlns:a16="http://schemas.microsoft.com/office/drawing/2014/main" id="{CFC28715-C879-4B0A-8C0E-61B1ECE27171}"/>
              </a:ext>
            </a:extLst>
          </p:cNvPr>
          <p:cNvSpPr txBox="1">
            <a:spLocks noChangeArrowheads="1"/>
          </p:cNvSpPr>
          <p:nvPr/>
        </p:nvSpPr>
        <p:spPr bwMode="auto">
          <a:xfrm>
            <a:off x="3586162" y="5725035"/>
            <a:ext cx="5753100" cy="5143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sz="1000"/>
            </a:pPr>
            <a:r>
              <a:rPr kumimoji="0" lang="en-CA" sz="1200" b="1" i="0" u="none" strike="noStrike" kern="1200" cap="none" spc="0" normalizeH="0" baseline="0" noProof="0">
                <a:ln>
                  <a:noFill/>
                </a:ln>
                <a:solidFill>
                  <a:srgbClr val="000000"/>
                </a:solidFill>
                <a:effectLst/>
                <a:uLnTx/>
                <a:uFillTx/>
                <a:latin typeface="Arial"/>
                <a:ea typeface="+mn-ea"/>
                <a:cs typeface="Arial"/>
              </a:rPr>
              <a:t>Cash flow from contracts </a:t>
            </a:r>
            <a:r>
              <a:rPr kumimoji="0" lang="en-CA" sz="1200" b="0" i="0" u="none" strike="noStrike" kern="1200" cap="none" spc="0" normalizeH="0" baseline="0" noProof="0">
                <a:ln>
                  <a:noFill/>
                </a:ln>
                <a:solidFill>
                  <a:srgbClr val="000000"/>
                </a:solidFill>
                <a:effectLst/>
                <a:uLnTx/>
                <a:uFillTx/>
                <a:latin typeface="Arial"/>
                <a:ea typeface="+mn-ea"/>
                <a:cs typeface="Arial"/>
              </a:rPr>
              <a:t>represents the amount of gross profit which has been collected.  This is calculated by deducting job receivables and </a:t>
            </a:r>
            <a:r>
              <a:rPr kumimoji="0" lang="en-CA" sz="1200" b="0" i="0" u="none" strike="noStrike" kern="1200" cap="none" spc="0" normalizeH="0" baseline="0" noProof="0" err="1">
                <a:ln>
                  <a:noFill/>
                </a:ln>
                <a:solidFill>
                  <a:srgbClr val="000000"/>
                </a:solidFill>
                <a:effectLst/>
                <a:uLnTx/>
                <a:uFillTx/>
                <a:latin typeface="Arial"/>
                <a:ea typeface="+mn-ea"/>
                <a:cs typeface="Arial"/>
              </a:rPr>
              <a:t>underbillings</a:t>
            </a:r>
            <a:r>
              <a:rPr kumimoji="0" lang="en-CA" sz="1200" b="0" i="0" u="none" strike="noStrike" kern="1200" cap="none" spc="0" normalizeH="0" baseline="0" noProof="0">
                <a:ln>
                  <a:noFill/>
                </a:ln>
                <a:solidFill>
                  <a:srgbClr val="000000"/>
                </a:solidFill>
                <a:effectLst/>
                <a:uLnTx/>
                <a:uFillTx/>
                <a:latin typeface="Arial"/>
                <a:ea typeface="+mn-ea"/>
                <a:cs typeface="Arial"/>
              </a:rPr>
              <a:t> from gross profit and adding payables and overbillings.</a:t>
            </a:r>
          </a:p>
          <a:p>
            <a:pPr marL="0" marR="0" lvl="0" indent="0" algn="l" defTabSz="914400" rtl="0" eaLnBrk="1" fontAlgn="auto" latinLnBrk="0" hangingPunct="1">
              <a:lnSpc>
                <a:spcPct val="100000"/>
              </a:lnSpc>
              <a:spcBef>
                <a:spcPts val="0"/>
              </a:spcBef>
              <a:spcAft>
                <a:spcPts val="600"/>
              </a:spcAft>
              <a:buClrTx/>
              <a:buSzTx/>
              <a:buFontTx/>
              <a:buNone/>
              <a:tabLst/>
              <a:defRPr sz="1000"/>
            </a:pPr>
            <a:endParaRPr kumimoji="0" lang="en-CA"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F7625FE6-F02D-418D-A99B-175696F89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127" y="1662801"/>
            <a:ext cx="8047533" cy="4062234"/>
          </a:xfrm>
          <a:prstGeom prst="rect">
            <a:avLst/>
          </a:prstGeom>
        </p:spPr>
      </p:pic>
      <p:sp>
        <p:nvSpPr>
          <p:cNvPr id="7" name="Title 2">
            <a:extLst>
              <a:ext uri="{FF2B5EF4-FFF2-40B4-BE49-F238E27FC236}">
                <a16:creationId xmlns:a16="http://schemas.microsoft.com/office/drawing/2014/main" id="{6F369899-AAF3-4755-B15F-DB900772A94F}"/>
              </a:ext>
            </a:extLst>
          </p:cNvPr>
          <p:cNvSpPr txBox="1">
            <a:spLocks/>
          </p:cNvSpPr>
          <p:nvPr/>
        </p:nvSpPr>
        <p:spPr>
          <a:xfrm>
            <a:off x="838200" y="708279"/>
            <a:ext cx="10515600" cy="646331"/>
          </a:xfrm>
          <a:prstGeom prst="rect">
            <a:avLst/>
          </a:prstGeom>
        </p:spPr>
        <p:txBody>
          <a:bodyPr anchor="t" anchorCtr="0">
            <a:sp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r>
              <a:rPr lang="en-US"/>
              <a:t>KPI’s for Cash</a:t>
            </a:r>
            <a:endParaRPr lang="en-CA"/>
          </a:p>
        </p:txBody>
      </p:sp>
    </p:spTree>
    <p:extLst>
      <p:ext uri="{BB962C8B-B14F-4D97-AF65-F5344CB8AC3E}">
        <p14:creationId xmlns:p14="http://schemas.microsoft.com/office/powerpoint/2010/main" val="385354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1308D-3FED-4EED-8462-0A46D6C66DDB}"/>
              </a:ext>
            </a:extLst>
          </p:cNvPr>
          <p:cNvSpPr>
            <a:spLocks noGrp="1"/>
          </p:cNvSpPr>
          <p:nvPr>
            <p:ph type="title"/>
          </p:nvPr>
        </p:nvSpPr>
        <p:spPr>
          <a:xfrm>
            <a:off x="838200" y="384800"/>
            <a:ext cx="10515600" cy="646331"/>
          </a:xfrm>
        </p:spPr>
        <p:txBody>
          <a:bodyPr/>
          <a:lstStyle/>
          <a:p>
            <a:r>
              <a:rPr lang="en-US"/>
              <a:t>KPI’s for Cash</a:t>
            </a:r>
            <a:endParaRPr lang="en-CA"/>
          </a:p>
        </p:txBody>
      </p:sp>
      <p:sp>
        <p:nvSpPr>
          <p:cNvPr id="5" name="Text Box 5">
            <a:extLst>
              <a:ext uri="{FF2B5EF4-FFF2-40B4-BE49-F238E27FC236}">
                <a16:creationId xmlns:a16="http://schemas.microsoft.com/office/drawing/2014/main" id="{02D4266B-BA45-47D0-A33D-F5A153617916}"/>
              </a:ext>
            </a:extLst>
          </p:cNvPr>
          <p:cNvSpPr txBox="1">
            <a:spLocks noChangeArrowheads="1"/>
          </p:cNvSpPr>
          <p:nvPr/>
        </p:nvSpPr>
        <p:spPr bwMode="auto">
          <a:xfrm>
            <a:off x="476250" y="4801561"/>
            <a:ext cx="5753100" cy="8286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000" b="1" i="0" u="none" strike="noStrike" kern="1200" cap="none" spc="0" normalizeH="0" baseline="0" noProof="0">
                <a:ln>
                  <a:noFill/>
                </a:ln>
                <a:solidFill>
                  <a:srgbClr val="000000"/>
                </a:solidFill>
                <a:effectLst/>
                <a:uLnTx/>
                <a:uFillTx/>
                <a:latin typeface="Arial"/>
                <a:ea typeface="+mn-ea"/>
                <a:cs typeface="Arial"/>
              </a:rPr>
              <a:t>The net of current receivables and payables </a:t>
            </a:r>
            <a:r>
              <a:rPr kumimoji="0" lang="en-CA" sz="1000" b="0" i="0" u="none" strike="noStrike" kern="1200" cap="none" spc="0" normalizeH="0" baseline="0" noProof="0">
                <a:ln>
                  <a:noFill/>
                </a:ln>
                <a:solidFill>
                  <a:srgbClr val="000000"/>
                </a:solidFill>
                <a:effectLst/>
                <a:uLnTx/>
                <a:uFillTx/>
                <a:latin typeface="Arial"/>
                <a:ea typeface="+mn-ea"/>
                <a:cs typeface="Arial"/>
              </a:rPr>
              <a:t>is an indicator of how a contractor is managing its cash flow.  An unusually low number could indicate that a contractor has experienced cash flow problems.</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10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000" b="1" i="0" u="none" strike="noStrike" kern="1200" cap="none" spc="0" normalizeH="0" baseline="0" noProof="0">
                <a:ln>
                  <a:noFill/>
                </a:ln>
                <a:solidFill>
                  <a:srgbClr val="000000"/>
                </a:solidFill>
                <a:effectLst/>
                <a:uLnTx/>
                <a:uFillTx/>
                <a:latin typeface="Arial"/>
                <a:ea typeface="+mn-ea"/>
                <a:cs typeface="Arial"/>
              </a:rPr>
              <a:t>Retainages </a:t>
            </a:r>
            <a:r>
              <a:rPr kumimoji="0" lang="en-CA" sz="1000" b="0" i="0" u="none" strike="noStrike" kern="1200" cap="none" spc="0" normalizeH="0" baseline="0" noProof="0">
                <a:ln>
                  <a:noFill/>
                </a:ln>
                <a:solidFill>
                  <a:srgbClr val="000000"/>
                </a:solidFill>
                <a:effectLst/>
                <a:uLnTx/>
                <a:uFillTx/>
                <a:latin typeface="Arial"/>
                <a:ea typeface="+mn-ea"/>
                <a:cs typeface="Arial"/>
              </a:rPr>
              <a:t>are typically receivable or payable upon completion of a contract.  Because retainages are receivable or payable within the contractor’s operating cycle, the amounts are generally considered current assets and liabilities even if due after one year. </a:t>
            </a:r>
            <a:endParaRPr kumimoji="0" lang="en-CA" sz="10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1" i="0" u="none" strike="noStrike" kern="1200" cap="none" spc="0" normalizeH="0" baseline="0" noProof="0">
              <a:ln>
                <a:noFill/>
              </a:ln>
              <a:solidFill>
                <a:srgbClr val="000000"/>
              </a:solidFill>
              <a:effectLst/>
              <a:uLnTx/>
              <a:uFillTx/>
              <a:latin typeface="Arial"/>
              <a:ea typeface="+mn-ea"/>
              <a:cs typeface="Arial"/>
            </a:endParaRPr>
          </a:p>
        </p:txBody>
      </p:sp>
      <p:sp>
        <p:nvSpPr>
          <p:cNvPr id="7" name="Text Box 6">
            <a:extLst>
              <a:ext uri="{FF2B5EF4-FFF2-40B4-BE49-F238E27FC236}">
                <a16:creationId xmlns:a16="http://schemas.microsoft.com/office/drawing/2014/main" id="{AFEDE177-9940-4863-A7ED-AAF1BD58AFF6}"/>
              </a:ext>
            </a:extLst>
          </p:cNvPr>
          <p:cNvSpPr txBox="1">
            <a:spLocks noChangeArrowheads="1"/>
          </p:cNvSpPr>
          <p:nvPr/>
        </p:nvSpPr>
        <p:spPr bwMode="auto">
          <a:xfrm>
            <a:off x="6815244" y="4801561"/>
            <a:ext cx="5366108" cy="12573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000" b="1" i="0" u="none" strike="noStrike" kern="1200" cap="none" spc="0" normalizeH="0" baseline="0" noProof="0">
                <a:ln>
                  <a:noFill/>
                </a:ln>
                <a:solidFill>
                  <a:srgbClr val="000000"/>
                </a:solidFill>
                <a:effectLst/>
                <a:uLnTx/>
                <a:uFillTx/>
                <a:latin typeface="Arial"/>
                <a:ea typeface="+mn-ea"/>
                <a:cs typeface="Arial"/>
              </a:rPr>
              <a:t>The current ratio</a:t>
            </a:r>
            <a:r>
              <a:rPr kumimoji="0" lang="en-CA" sz="1000" b="0" i="0" u="none" strike="noStrike" kern="1200" cap="none" spc="0" normalizeH="0" baseline="0" noProof="0">
                <a:ln>
                  <a:noFill/>
                </a:ln>
                <a:solidFill>
                  <a:srgbClr val="000000"/>
                </a:solidFill>
                <a:effectLst/>
                <a:uLnTx/>
                <a:uFillTx/>
                <a:latin typeface="Arial"/>
                <a:ea typeface="+mn-ea"/>
                <a:cs typeface="Arial"/>
              </a:rPr>
              <a:t> indicates the extent to which current assets are available to satisfy current liabilities.  Usually  stated in terms of absolute values, a minimum current ratio is generally 1.25.                   </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000" b="1" i="0" u="none" strike="noStrike" kern="1200" cap="none" spc="0" normalizeH="0" baseline="0" noProof="0">
                <a:ln>
                  <a:noFill/>
                </a:ln>
                <a:solidFill>
                  <a:srgbClr val="000000"/>
                </a:solidFill>
                <a:effectLst/>
                <a:uLnTx/>
                <a:uFillTx/>
                <a:latin typeface="Arial"/>
                <a:ea typeface="+mn-ea"/>
                <a:cs typeface="Arial"/>
              </a:rPr>
              <a:t>The quick ratio</a:t>
            </a:r>
            <a:r>
              <a:rPr kumimoji="0" lang="en-CA" sz="1000" b="0" i="0" u="none" strike="noStrike" kern="1200" cap="none" spc="0" normalizeH="0" baseline="0" noProof="0">
                <a:ln>
                  <a:noFill/>
                </a:ln>
                <a:solidFill>
                  <a:srgbClr val="000000"/>
                </a:solidFill>
                <a:effectLst/>
                <a:uLnTx/>
                <a:uFillTx/>
                <a:latin typeface="Arial"/>
                <a:ea typeface="+mn-ea"/>
                <a:cs typeface="Arial"/>
              </a:rPr>
              <a:t> indicates the extent to which the more liquid assets are available to satisfy current liabilities.  Usually stated in terms of absolute values, A quick ratio of 1.0 is generally considered a liquid position. </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000" b="1" i="0" u="none" strike="noStrike" kern="1200" cap="none" spc="0" normalizeH="0" baseline="0" noProof="0">
                <a:ln>
                  <a:noFill/>
                </a:ln>
                <a:solidFill>
                  <a:srgbClr val="000000"/>
                </a:solidFill>
                <a:effectLst/>
                <a:uLnTx/>
                <a:uFillTx/>
                <a:latin typeface="Arial"/>
                <a:ea typeface="+mn-ea"/>
                <a:cs typeface="Arial"/>
              </a:rPr>
              <a:t>The high liquidity ratio</a:t>
            </a:r>
            <a:r>
              <a:rPr kumimoji="0" lang="en-CA" sz="1000" b="0" i="0" u="none" strike="noStrike" kern="1200" cap="none" spc="0" normalizeH="0" baseline="0" noProof="0">
                <a:ln>
                  <a:noFill/>
                </a:ln>
                <a:solidFill>
                  <a:srgbClr val="000000"/>
                </a:solidFill>
                <a:effectLst/>
                <a:uLnTx/>
                <a:uFillTx/>
                <a:latin typeface="Arial"/>
                <a:ea typeface="+mn-ea"/>
                <a:cs typeface="Arial"/>
              </a:rPr>
              <a:t> indicates the ratio of assets which could be liquidated within 30 days to the liabilities  which were due on demand or within the next 30 days.</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CA" sz="900" b="0" i="0" u="none" strike="noStrike" kern="1200" cap="none" spc="0" normalizeH="0" baseline="0" noProof="0">
              <a:ln>
                <a:noFill/>
              </a:ln>
              <a:solidFill>
                <a:srgbClr val="000000"/>
              </a:solidFill>
              <a:effectLst/>
              <a:uLnTx/>
              <a:uFillTx/>
              <a:latin typeface="Arial"/>
              <a:ea typeface="+mn-ea"/>
              <a:cs typeface="Arial"/>
            </a:endParaRPr>
          </a:p>
        </p:txBody>
      </p:sp>
      <p:pic>
        <p:nvPicPr>
          <p:cNvPr id="8" name="Picture 7">
            <a:extLst>
              <a:ext uri="{FF2B5EF4-FFF2-40B4-BE49-F238E27FC236}">
                <a16:creationId xmlns:a16="http://schemas.microsoft.com/office/drawing/2014/main" id="{32DB7215-3C92-4AED-BB63-A03CDA88E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76" y="1764145"/>
            <a:ext cx="5905350" cy="2924446"/>
          </a:xfrm>
          <a:prstGeom prst="rect">
            <a:avLst/>
          </a:prstGeom>
        </p:spPr>
      </p:pic>
      <p:pic>
        <p:nvPicPr>
          <p:cNvPr id="4" name="Picture 3">
            <a:extLst>
              <a:ext uri="{FF2B5EF4-FFF2-40B4-BE49-F238E27FC236}">
                <a16:creationId xmlns:a16="http://schemas.microsoft.com/office/drawing/2014/main" id="{A94EFE14-0DA9-462B-8DA2-54EC2A78F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134" y="1764145"/>
            <a:ext cx="5876958" cy="2924446"/>
          </a:xfrm>
          <a:prstGeom prst="rect">
            <a:avLst/>
          </a:prstGeom>
        </p:spPr>
      </p:pic>
    </p:spTree>
    <p:extLst>
      <p:ext uri="{BB962C8B-B14F-4D97-AF65-F5344CB8AC3E}">
        <p14:creationId xmlns:p14="http://schemas.microsoft.com/office/powerpoint/2010/main" val="383047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2DCEE-C914-445B-B093-1A10B80D1131}"/>
              </a:ext>
            </a:extLst>
          </p:cNvPr>
          <p:cNvSpPr>
            <a:spLocks noGrp="1"/>
          </p:cNvSpPr>
          <p:nvPr>
            <p:ph type="title"/>
          </p:nvPr>
        </p:nvSpPr>
        <p:spPr>
          <a:xfrm>
            <a:off x="838200" y="211322"/>
            <a:ext cx="10515600" cy="646331"/>
          </a:xfrm>
        </p:spPr>
        <p:txBody>
          <a:bodyPr/>
          <a:lstStyle/>
          <a:p>
            <a:r>
              <a:rPr lang="en-US"/>
              <a:t>Cash Flow by PM and Job</a:t>
            </a:r>
            <a:endParaRPr lang="en-CA"/>
          </a:p>
        </p:txBody>
      </p:sp>
      <p:pic>
        <p:nvPicPr>
          <p:cNvPr id="1026" name="Picture 2">
            <a:extLst>
              <a:ext uri="{FF2B5EF4-FFF2-40B4-BE49-F238E27FC236}">
                <a16:creationId xmlns:a16="http://schemas.microsoft.com/office/drawing/2014/main" id="{9DD2185A-92E2-486D-8773-2A703E9B1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348" y="1090819"/>
            <a:ext cx="5029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7118A-98B5-4AA7-9A83-09C4F02ED241}"/>
              </a:ext>
            </a:extLst>
          </p:cNvPr>
          <p:cNvSpPr>
            <a:spLocks noGrp="1"/>
          </p:cNvSpPr>
          <p:nvPr>
            <p:ph type="title"/>
          </p:nvPr>
        </p:nvSpPr>
        <p:spPr/>
        <p:txBody>
          <a:bodyPr/>
          <a:lstStyle/>
          <a:p>
            <a:r>
              <a:rPr lang="en-US"/>
              <a:t>With Drill Down to Report for Detail</a:t>
            </a:r>
            <a:endParaRPr lang="en-CA"/>
          </a:p>
        </p:txBody>
      </p:sp>
      <p:pic>
        <p:nvPicPr>
          <p:cNvPr id="2050" name="Picture 2" descr="Image">
            <a:extLst>
              <a:ext uri="{FF2B5EF4-FFF2-40B4-BE49-F238E27FC236}">
                <a16:creationId xmlns:a16="http://schemas.microsoft.com/office/drawing/2014/main" id="{02EE5FF8-BF80-4060-91EF-31B98F333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43" y="1446143"/>
            <a:ext cx="11092904" cy="396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6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6D2906F-704D-47BC-B416-A70C23B5A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049" y="0"/>
            <a:ext cx="6630091" cy="6858000"/>
          </a:xfrm>
          <a:prstGeom prst="rect">
            <a:avLst/>
          </a:prstGeom>
        </p:spPr>
      </p:pic>
      <p:sp>
        <p:nvSpPr>
          <p:cNvPr id="3" name="Title 2">
            <a:extLst>
              <a:ext uri="{FF2B5EF4-FFF2-40B4-BE49-F238E27FC236}">
                <a16:creationId xmlns:a16="http://schemas.microsoft.com/office/drawing/2014/main" id="{6A4557A6-311D-4B9F-A313-C65EA9ED28CE}"/>
              </a:ext>
            </a:extLst>
          </p:cNvPr>
          <p:cNvSpPr>
            <a:spLocks noGrp="1"/>
          </p:cNvSpPr>
          <p:nvPr>
            <p:ph type="title"/>
          </p:nvPr>
        </p:nvSpPr>
        <p:spPr>
          <a:xfrm>
            <a:off x="150607" y="1506071"/>
            <a:ext cx="2979868" cy="2417781"/>
          </a:xfrm>
        </p:spPr>
        <p:txBody>
          <a:bodyPr vert="horz" lIns="91440" tIns="45720" rIns="91440" bIns="45720" rtlCol="0" anchor="b">
            <a:normAutofit fontScale="90000"/>
          </a:bodyPr>
          <a:lstStyle/>
          <a:p>
            <a:pPr algn="ctr"/>
            <a:r>
              <a:rPr lang="en-US" sz="4800" kern="1200" dirty="0">
                <a:latin typeface="+mj-lt"/>
                <a:ea typeface="+mj-ea"/>
                <a:cs typeface="+mj-cs"/>
              </a:rPr>
              <a:t>Cash Dashboard</a:t>
            </a:r>
            <a:br>
              <a:rPr lang="en-US" sz="4800" kern="1200" dirty="0">
                <a:latin typeface="+mj-lt"/>
                <a:ea typeface="+mj-ea"/>
                <a:cs typeface="+mj-cs"/>
              </a:rPr>
            </a:br>
            <a:r>
              <a:rPr lang="en-US" sz="4800" kern="1200" dirty="0">
                <a:latin typeface="+mj-lt"/>
                <a:ea typeface="+mj-ea"/>
                <a:cs typeface="+mj-cs"/>
              </a:rPr>
              <a:t>To Pull It All Together</a:t>
            </a:r>
          </a:p>
        </p:txBody>
      </p:sp>
    </p:spTree>
    <p:extLst>
      <p:ext uri="{BB962C8B-B14F-4D97-AF65-F5344CB8AC3E}">
        <p14:creationId xmlns:p14="http://schemas.microsoft.com/office/powerpoint/2010/main" val="298712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64E3B3-B3AF-44C1-AFCC-C5BF56F16FD6}"/>
              </a:ext>
            </a:extLst>
          </p:cNvPr>
          <p:cNvSpPr>
            <a:spLocks noGrp="1"/>
          </p:cNvSpPr>
          <p:nvPr>
            <p:ph type="title"/>
          </p:nvPr>
        </p:nvSpPr>
        <p:spPr>
          <a:xfrm>
            <a:off x="674237" y="914401"/>
            <a:ext cx="2531542" cy="2926080"/>
          </a:xfrm>
        </p:spPr>
        <p:txBody>
          <a:bodyPr vert="horz" lIns="91440" tIns="45720" rIns="91440" bIns="45720" rtlCol="0" anchor="b">
            <a:normAutofit/>
          </a:bodyPr>
          <a:lstStyle/>
          <a:p>
            <a:pPr algn="ctr"/>
            <a:r>
              <a:rPr lang="en-US" sz="4800" kern="1200" dirty="0">
                <a:latin typeface="+mj-lt"/>
                <a:ea typeface="+mj-ea"/>
                <a:cs typeface="+mj-cs"/>
              </a:rPr>
              <a:t>And Other Metrics</a:t>
            </a:r>
          </a:p>
        </p:txBody>
      </p:sp>
      <p:pic>
        <p:nvPicPr>
          <p:cNvPr id="2050" name="Picture 2" descr="A screenshot of a cell phone&#10;&#10;Description automatically generated">
            <a:extLst>
              <a:ext uri="{FF2B5EF4-FFF2-40B4-BE49-F238E27FC236}">
                <a16:creationId xmlns:a16="http://schemas.microsoft.com/office/drawing/2014/main" id="{8DFA288B-22B1-4F41-A9BB-69AB0DAC8C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31691" y="365265"/>
            <a:ext cx="7834614" cy="581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3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D72B05C2-A021-4B54-83C8-A41222871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43" y="74895"/>
            <a:ext cx="10949329" cy="179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09436EC-0371-4FB4-8EB5-21ED2FFC4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44" y="2149049"/>
            <a:ext cx="10949328" cy="21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a:extLst>
              <a:ext uri="{FF2B5EF4-FFF2-40B4-BE49-F238E27FC236}">
                <a16:creationId xmlns:a16="http://schemas.microsoft.com/office/drawing/2014/main" id="{0CDFDB31-C658-4EFE-93A4-B3A8E52CD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44" y="4579397"/>
            <a:ext cx="10949328" cy="184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514CBBE1-6AD3-4570-A542-C3BFE2B7F868}"/>
              </a:ext>
            </a:extLst>
          </p:cNvPr>
          <p:cNvSpPr txBox="1">
            <a:spLocks/>
          </p:cNvSpPr>
          <p:nvPr/>
        </p:nvSpPr>
        <p:spPr>
          <a:xfrm>
            <a:off x="3544584" y="16226"/>
            <a:ext cx="7880888" cy="64633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ontserrat Light" panose="000004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2170B8"/>
                </a:solidFill>
                <a:effectLst/>
                <a:uLnTx/>
                <a:uFillTx/>
                <a:latin typeface="Montserrat Light" panose="00000400000000000000" pitchFamily="2" charset="0"/>
                <a:ea typeface="+mj-ea"/>
                <a:cs typeface="+mj-cs"/>
              </a:rPr>
              <a:t>Multiple Views of WIP Report</a:t>
            </a:r>
            <a:endParaRPr kumimoji="0" lang="en-CA" sz="4000" b="1" i="0" u="none" strike="noStrike" kern="1200" cap="none" spc="0" normalizeH="0" baseline="0" noProof="0">
              <a:ln>
                <a:noFill/>
              </a:ln>
              <a:solidFill>
                <a:srgbClr val="2170B8"/>
              </a:solidFill>
              <a:effectLst/>
              <a:uLnTx/>
              <a:uFillTx/>
              <a:latin typeface="Montserrat Light" panose="00000400000000000000" pitchFamily="2" charset="0"/>
              <a:ea typeface="+mj-ea"/>
              <a:cs typeface="+mj-cs"/>
            </a:endParaRPr>
          </a:p>
        </p:txBody>
      </p:sp>
    </p:spTree>
    <p:extLst>
      <p:ext uri="{BB962C8B-B14F-4D97-AF65-F5344CB8AC3E}">
        <p14:creationId xmlns:p14="http://schemas.microsoft.com/office/powerpoint/2010/main" val="308496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1F78032-7158-4F74-BDAC-C1E06036B7A3}"/>
              </a:ext>
            </a:extLst>
          </p:cNvPr>
          <p:cNvSpPr>
            <a:spLocks noGrp="1"/>
          </p:cNvSpPr>
          <p:nvPr>
            <p:ph type="sldNum" sz="quarter" idx="4294967295"/>
          </p:nvPr>
        </p:nvSpPr>
        <p:spPr>
          <a:xfrm>
            <a:off x="11042882" y="5976001"/>
            <a:ext cx="366756" cy="365125"/>
          </a:xfrm>
          <a:prstGeom prst="rect">
            <a:avLst/>
          </a:prstGeom>
        </p:spPr>
        <p:txBody>
          <a:bodyPr/>
          <a:lstStyle/>
          <a:p>
            <a:fld id="{F470E458-E7C2-4395-B75D-476A174CEE45}" type="slidenum">
              <a:rPr lang="en-US" smtClean="0"/>
              <a:pPr/>
              <a:t>2</a:t>
            </a:fld>
            <a:endParaRPr lang="en-US" dirty="0"/>
          </a:p>
        </p:txBody>
      </p:sp>
      <p:sp>
        <p:nvSpPr>
          <p:cNvPr id="9" name="Subtitle 8">
            <a:extLst>
              <a:ext uri="{FF2B5EF4-FFF2-40B4-BE49-F238E27FC236}">
                <a16:creationId xmlns:a16="http://schemas.microsoft.com/office/drawing/2014/main" id="{71D8A29A-3F08-4277-8505-BE0FA5C143FE}"/>
              </a:ext>
            </a:extLst>
          </p:cNvPr>
          <p:cNvSpPr>
            <a:spLocks noGrp="1"/>
          </p:cNvSpPr>
          <p:nvPr>
            <p:ph type="subTitle" idx="15"/>
          </p:nvPr>
        </p:nvSpPr>
        <p:spPr/>
        <p:txBody>
          <a:bodyPr/>
          <a:lstStyle/>
          <a:p>
            <a:r>
              <a:rPr lang="en-US" dirty="0"/>
              <a:t>Eric Newton, CPA</a:t>
            </a:r>
          </a:p>
        </p:txBody>
      </p:sp>
      <p:sp>
        <p:nvSpPr>
          <p:cNvPr id="5" name="Title 4">
            <a:extLst>
              <a:ext uri="{FF2B5EF4-FFF2-40B4-BE49-F238E27FC236}">
                <a16:creationId xmlns:a16="http://schemas.microsoft.com/office/drawing/2014/main" id="{A779FCE8-C78E-4723-B68E-77327F9ACD6E}"/>
              </a:ext>
            </a:extLst>
          </p:cNvPr>
          <p:cNvSpPr>
            <a:spLocks noGrp="1"/>
          </p:cNvSpPr>
          <p:nvPr>
            <p:ph type="ctrTitle"/>
          </p:nvPr>
        </p:nvSpPr>
        <p:spPr>
          <a:xfrm>
            <a:off x="3839681" y="2608689"/>
            <a:ext cx="4512637" cy="1640621"/>
          </a:xfrm>
        </p:spPr>
        <p:txBody>
          <a:bodyPr/>
          <a:lstStyle/>
          <a:p>
            <a:r>
              <a:rPr lang="en-US" dirty="0"/>
              <a:t>WIP Your Operating Cash Flows Into Shape</a:t>
            </a:r>
          </a:p>
        </p:txBody>
      </p:sp>
      <p:pic>
        <p:nvPicPr>
          <p:cNvPr id="2" name="Picture 1" descr="A picture containing drawing, clock, sign&#10;&#10;Description automatically generated">
            <a:extLst>
              <a:ext uri="{FF2B5EF4-FFF2-40B4-BE49-F238E27FC236}">
                <a16:creationId xmlns:a16="http://schemas.microsoft.com/office/drawing/2014/main" id="{4255773F-1843-45C9-B931-5FA313E0D996}"/>
              </a:ext>
            </a:extLst>
          </p:cNvPr>
          <p:cNvPicPr>
            <a:picLocks noChangeAspect="1"/>
          </p:cNvPicPr>
          <p:nvPr/>
        </p:nvPicPr>
        <p:blipFill>
          <a:blip r:embed="rId3"/>
          <a:stretch>
            <a:fillRect/>
          </a:stretch>
        </p:blipFill>
        <p:spPr>
          <a:xfrm>
            <a:off x="4362785" y="1672422"/>
            <a:ext cx="3466430" cy="813475"/>
          </a:xfrm>
          <a:prstGeom prst="rect">
            <a:avLst/>
          </a:prstGeom>
        </p:spPr>
      </p:pic>
    </p:spTree>
    <p:extLst>
      <p:ext uri="{BB962C8B-B14F-4D97-AF65-F5344CB8AC3E}">
        <p14:creationId xmlns:p14="http://schemas.microsoft.com/office/powerpoint/2010/main" val="239822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618582-F93C-48E7-AD58-69D101D96EDF}"/>
              </a:ext>
            </a:extLst>
          </p:cNvPr>
          <p:cNvSpPr>
            <a:spLocks noGrp="1"/>
          </p:cNvSpPr>
          <p:nvPr>
            <p:ph type="title"/>
          </p:nvPr>
        </p:nvSpPr>
        <p:spPr>
          <a:xfrm>
            <a:off x="775854" y="258020"/>
            <a:ext cx="10515600" cy="646331"/>
          </a:xfrm>
        </p:spPr>
        <p:txBody>
          <a:bodyPr/>
          <a:lstStyle/>
          <a:p>
            <a:r>
              <a:rPr lang="en-US"/>
              <a:t>How About a WIP by State?</a:t>
            </a:r>
            <a:endParaRPr lang="en-CA"/>
          </a:p>
        </p:txBody>
      </p:sp>
      <p:pic>
        <p:nvPicPr>
          <p:cNvPr id="4" name="Picture 3">
            <a:extLst>
              <a:ext uri="{FF2B5EF4-FFF2-40B4-BE49-F238E27FC236}">
                <a16:creationId xmlns:a16="http://schemas.microsoft.com/office/drawing/2014/main" id="{995419CA-CEC8-4F98-9F6A-B72EEF429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363" y="2856635"/>
            <a:ext cx="2861310" cy="3859851"/>
          </a:xfrm>
          <a:prstGeom prst="rect">
            <a:avLst/>
          </a:prstGeom>
        </p:spPr>
      </p:pic>
      <p:pic>
        <p:nvPicPr>
          <p:cNvPr id="5" name="Picture 4">
            <a:extLst>
              <a:ext uri="{FF2B5EF4-FFF2-40B4-BE49-F238E27FC236}">
                <a16:creationId xmlns:a16="http://schemas.microsoft.com/office/drawing/2014/main" id="{467E263E-C3C3-4046-AAE3-F609A37E9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580" y="2856635"/>
            <a:ext cx="3011172" cy="3859851"/>
          </a:xfrm>
          <a:prstGeom prst="rect">
            <a:avLst/>
          </a:prstGeom>
        </p:spPr>
      </p:pic>
      <p:pic>
        <p:nvPicPr>
          <p:cNvPr id="3074" name="Picture 1">
            <a:extLst>
              <a:ext uri="{FF2B5EF4-FFF2-40B4-BE49-F238E27FC236}">
                <a16:creationId xmlns:a16="http://schemas.microsoft.com/office/drawing/2014/main" id="{73A0D620-616C-4D5F-B318-E033E2691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65" y="803933"/>
            <a:ext cx="9707626" cy="18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29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23F10B-4F53-4752-8AAF-F071BB97DC2B}"/>
              </a:ext>
            </a:extLst>
          </p:cNvPr>
          <p:cNvSpPr>
            <a:spLocks noGrp="1"/>
          </p:cNvSpPr>
          <p:nvPr>
            <p:ph type="title"/>
          </p:nvPr>
        </p:nvSpPr>
        <p:spPr>
          <a:xfrm>
            <a:off x="0" y="1795144"/>
            <a:ext cx="3074670" cy="2547257"/>
          </a:xfrm>
          <a:noFill/>
        </p:spPr>
        <p:txBody>
          <a:bodyPr vert="horz" lIns="91440" tIns="45720" rIns="91440" bIns="45720" rtlCol="0" anchor="ctr">
            <a:normAutofit/>
          </a:bodyPr>
          <a:lstStyle/>
          <a:p>
            <a:pPr algn="ctr"/>
            <a:r>
              <a:rPr lang="en-US" sz="2300" kern="1200" dirty="0">
                <a:latin typeface="+mj-lt"/>
                <a:ea typeface="+mj-ea"/>
                <a:cs typeface="+mj-cs"/>
              </a:rPr>
              <a:t>Best Practices for Over/</a:t>
            </a:r>
            <a:r>
              <a:rPr lang="en-US" sz="2300" kern="1200" dirty="0" err="1">
                <a:latin typeface="+mj-lt"/>
                <a:ea typeface="+mj-ea"/>
                <a:cs typeface="+mj-cs"/>
              </a:rPr>
              <a:t>Underbillings</a:t>
            </a:r>
            <a:endParaRPr lang="en-US" sz="2300" kern="1200" dirty="0">
              <a:latin typeface="+mj-lt"/>
              <a:ea typeface="+mj-ea"/>
              <a:cs typeface="+mj-cs"/>
            </a:endParaRPr>
          </a:p>
        </p:txBody>
      </p:sp>
      <p:pic>
        <p:nvPicPr>
          <p:cNvPr id="7" name="Picture 6" descr="A screenshot of a cell phone&#10;&#10;Description automatically generated">
            <a:extLst>
              <a:ext uri="{FF2B5EF4-FFF2-40B4-BE49-F238E27FC236}">
                <a16:creationId xmlns:a16="http://schemas.microsoft.com/office/drawing/2014/main" id="{AAED0CCD-17E7-4AC1-BF07-B18E0C7D1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971" y="1559121"/>
            <a:ext cx="8599663" cy="4658152"/>
          </a:xfrm>
          <a:prstGeom prst="rect">
            <a:avLst/>
          </a:prstGeom>
        </p:spPr>
      </p:pic>
    </p:spTree>
    <p:extLst>
      <p:ext uri="{BB962C8B-B14F-4D97-AF65-F5344CB8AC3E}">
        <p14:creationId xmlns:p14="http://schemas.microsoft.com/office/powerpoint/2010/main" val="353733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54B16-06B9-4A68-8CE1-94311B5E79A2}"/>
              </a:ext>
            </a:extLst>
          </p:cNvPr>
          <p:cNvSpPr>
            <a:spLocks noGrp="1"/>
          </p:cNvSpPr>
          <p:nvPr>
            <p:ph idx="1"/>
          </p:nvPr>
        </p:nvSpPr>
        <p:spPr>
          <a:xfrm>
            <a:off x="762000" y="2279018"/>
            <a:ext cx="5314543" cy="3375920"/>
          </a:xfrm>
        </p:spPr>
        <p:txBody>
          <a:bodyPr vert="horz" lIns="91440" tIns="45720" rIns="91440" bIns="45720" rtlCol="0" anchor="t">
            <a:normAutofit/>
          </a:bodyPr>
          <a:lstStyle/>
          <a:p>
            <a:pPr>
              <a:lnSpc>
                <a:spcPct val="90000"/>
              </a:lnSpc>
            </a:pPr>
            <a:r>
              <a:rPr lang="en-US" sz="2400" dirty="0">
                <a:latin typeface="+mn-lt"/>
              </a:rPr>
              <a:t>What is It?</a:t>
            </a:r>
          </a:p>
          <a:p>
            <a:pPr>
              <a:lnSpc>
                <a:spcPct val="90000"/>
              </a:lnSpc>
            </a:pPr>
            <a:r>
              <a:rPr lang="en-US" sz="2400" dirty="0">
                <a:latin typeface="+mn-lt"/>
              </a:rPr>
              <a:t>Reactive vs Proactive</a:t>
            </a:r>
          </a:p>
          <a:p>
            <a:pPr>
              <a:lnSpc>
                <a:spcPct val="90000"/>
              </a:lnSpc>
            </a:pPr>
            <a:r>
              <a:rPr lang="en-US" sz="2400" dirty="0">
                <a:latin typeface="+mn-lt"/>
              </a:rPr>
              <a:t>Static &amp; Siloed vs. Agile &amp; Aligned</a:t>
            </a:r>
          </a:p>
          <a:p>
            <a:pPr>
              <a:lnSpc>
                <a:spcPct val="90000"/>
              </a:lnSpc>
            </a:pPr>
            <a:r>
              <a:rPr lang="en-US" sz="2400" dirty="0">
                <a:latin typeface="+mn-lt"/>
              </a:rPr>
              <a:t>Dynamic Timelines and Benefits</a:t>
            </a:r>
          </a:p>
        </p:txBody>
      </p:sp>
      <p:sp>
        <p:nvSpPr>
          <p:cNvPr id="3" name="Title 2">
            <a:extLst>
              <a:ext uri="{FF2B5EF4-FFF2-40B4-BE49-F238E27FC236}">
                <a16:creationId xmlns:a16="http://schemas.microsoft.com/office/drawing/2014/main" id="{3E590E57-82F2-46B9-9FBE-EE0AC6D2EC1E}"/>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a:t>Cross Company Planning</a:t>
            </a:r>
          </a:p>
        </p:txBody>
      </p:sp>
      <p:pic>
        <p:nvPicPr>
          <p:cNvPr id="5" name="Picture 4" descr="A picture containing table, computer, man, boy&#10;&#10;Description automatically generated">
            <a:extLst>
              <a:ext uri="{FF2B5EF4-FFF2-40B4-BE49-F238E27FC236}">
                <a16:creationId xmlns:a16="http://schemas.microsoft.com/office/drawing/2014/main" id="{1B322507-52CF-40E9-B950-97F5D1FCE6E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830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B06FF-8B1F-4606-80EF-B090D24C4554}"/>
              </a:ext>
            </a:extLst>
          </p:cNvPr>
          <p:cNvSpPr>
            <a:spLocks noGrp="1"/>
          </p:cNvSpPr>
          <p:nvPr>
            <p:ph type="title"/>
          </p:nvPr>
        </p:nvSpPr>
        <p:spPr>
          <a:xfrm>
            <a:off x="231915" y="308310"/>
            <a:ext cx="10515600" cy="646331"/>
          </a:xfrm>
        </p:spPr>
        <p:txBody>
          <a:bodyPr/>
          <a:lstStyle/>
          <a:p>
            <a:r>
              <a:rPr lang="en-US"/>
              <a:t>Cash Flow Forecast by Job</a:t>
            </a:r>
            <a:endParaRPr lang="en-CA"/>
          </a:p>
        </p:txBody>
      </p:sp>
      <p:pic>
        <p:nvPicPr>
          <p:cNvPr id="5" name="Picture 4" descr="A screenshot of a cell phone&#10;&#10;Description automatically generated">
            <a:extLst>
              <a:ext uri="{FF2B5EF4-FFF2-40B4-BE49-F238E27FC236}">
                <a16:creationId xmlns:a16="http://schemas.microsoft.com/office/drawing/2014/main" id="{16983D2C-A8EE-45CE-B587-6ECB41394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8657"/>
            <a:ext cx="12192000" cy="5419344"/>
          </a:xfrm>
          <a:prstGeom prst="rect">
            <a:avLst/>
          </a:prstGeom>
        </p:spPr>
      </p:pic>
    </p:spTree>
    <p:extLst>
      <p:ext uri="{BB962C8B-B14F-4D97-AF65-F5344CB8AC3E}">
        <p14:creationId xmlns:p14="http://schemas.microsoft.com/office/powerpoint/2010/main" val="261351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26605-6E34-4765-BBC3-DFB4C5CE3CE0}"/>
              </a:ext>
            </a:extLst>
          </p:cNvPr>
          <p:cNvSpPr>
            <a:spLocks noGrp="1"/>
          </p:cNvSpPr>
          <p:nvPr>
            <p:ph type="title"/>
          </p:nvPr>
        </p:nvSpPr>
        <p:spPr>
          <a:xfrm>
            <a:off x="838200" y="178437"/>
            <a:ext cx="10515600" cy="646331"/>
          </a:xfrm>
        </p:spPr>
        <p:txBody>
          <a:bodyPr/>
          <a:lstStyle/>
          <a:p>
            <a:r>
              <a:rPr lang="en-US"/>
              <a:t>Overall Cash Forecast</a:t>
            </a:r>
            <a:endParaRPr lang="en-CA"/>
          </a:p>
        </p:txBody>
      </p:sp>
      <p:pic>
        <p:nvPicPr>
          <p:cNvPr id="6" name="Picture 5">
            <a:extLst>
              <a:ext uri="{FF2B5EF4-FFF2-40B4-BE49-F238E27FC236}">
                <a16:creationId xmlns:a16="http://schemas.microsoft.com/office/drawing/2014/main" id="{32B06A48-258A-4EB3-B747-8899D2B0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51" y="990198"/>
            <a:ext cx="9800655" cy="5775105"/>
          </a:xfrm>
          <a:prstGeom prst="rect">
            <a:avLst/>
          </a:prstGeom>
        </p:spPr>
      </p:pic>
    </p:spTree>
    <p:extLst>
      <p:ext uri="{BB962C8B-B14F-4D97-AF65-F5344CB8AC3E}">
        <p14:creationId xmlns:p14="http://schemas.microsoft.com/office/powerpoint/2010/main" val="309429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89C92E-9F3A-9346-92F1-1D53CD9CBAFC}"/>
              </a:ext>
            </a:extLst>
          </p:cNvPr>
          <p:cNvSpPr>
            <a:spLocks noGrp="1"/>
          </p:cNvSpPr>
          <p:nvPr>
            <p:ph type="body" sz="quarter" idx="10"/>
          </p:nvPr>
        </p:nvSpPr>
        <p:spPr>
          <a:xfrm>
            <a:off x="665922" y="461115"/>
            <a:ext cx="8712795" cy="914400"/>
          </a:xfrm>
        </p:spPr>
        <p:txBody>
          <a:bodyPr>
            <a:normAutofit/>
          </a:bodyPr>
          <a:lstStyle/>
          <a:p>
            <a:pPr marL="0" indent="0">
              <a:buNone/>
            </a:pPr>
            <a:r>
              <a:rPr lang="en-US" sz="4800" dirty="0"/>
              <a:t>Questions?</a:t>
            </a:r>
          </a:p>
        </p:txBody>
      </p:sp>
      <p:sp>
        <p:nvSpPr>
          <p:cNvPr id="7" name="Content Placeholder 2">
            <a:extLst>
              <a:ext uri="{FF2B5EF4-FFF2-40B4-BE49-F238E27FC236}">
                <a16:creationId xmlns:a16="http://schemas.microsoft.com/office/drawing/2014/main" id="{B4934D73-CA20-1146-9651-73565A2CDD56}"/>
              </a:ext>
            </a:extLst>
          </p:cNvPr>
          <p:cNvSpPr txBox="1">
            <a:spLocks/>
          </p:cNvSpPr>
          <p:nvPr/>
        </p:nvSpPr>
        <p:spPr>
          <a:xfrm>
            <a:off x="838200" y="1751681"/>
            <a:ext cx="10515600" cy="4425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unito"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unito"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unito"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unito"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unit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Nunito" pitchFamily="2" charset="77"/>
                <a:ea typeface="+mn-ea"/>
                <a:cs typeface="+mn-cs"/>
              </a:rPr>
              <a:t>Email Us: </a:t>
            </a:r>
            <a:r>
              <a:rPr kumimoji="0" lang="en-US" sz="2800" b="0" i="0" u="none" strike="noStrike" kern="1200" cap="none" spc="0" normalizeH="0" baseline="0" noProof="0" dirty="0">
                <a:ln>
                  <a:noFill/>
                </a:ln>
                <a:solidFill>
                  <a:prstClr val="black"/>
                </a:solidFill>
                <a:effectLst/>
                <a:uLnTx/>
                <a:uFillTx/>
                <a:latin typeface="Nunito" pitchFamily="2" charset="77"/>
                <a:ea typeface="+mn-ea"/>
                <a:cs typeface="+mn-cs"/>
                <a:hlinkClick r:id="rId3"/>
              </a:rPr>
              <a:t>construction@prophix.com</a:t>
            </a:r>
            <a:endParaRPr kumimoji="0" lang="en-US" sz="2800" b="0" i="0" u="none" strike="noStrike" kern="1200" cap="none" spc="0" normalizeH="0" baseline="0" noProof="0" dirty="0">
              <a:ln>
                <a:noFill/>
              </a:ln>
              <a:solidFill>
                <a:prstClr val="black"/>
              </a:solidFill>
              <a:effectLst/>
              <a:uLnTx/>
              <a:uFillTx/>
              <a:latin typeface="Nunito" pitchFamily="2" charset="77"/>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Char char="•"/>
              <a:tabLst/>
              <a:defRPr/>
            </a:pPr>
            <a:r>
              <a:rPr lang="en-US" dirty="0">
                <a:solidFill>
                  <a:prstClr val="black"/>
                </a:solidFill>
              </a:rPr>
              <a:t>Learn More: </a:t>
            </a:r>
            <a:r>
              <a:rPr lang="en-US" dirty="0">
                <a:solidFill>
                  <a:prstClr val="black"/>
                </a:solidFill>
                <a:hlinkClick r:id="rId4"/>
              </a:rPr>
              <a:t>www.Prophix.com</a:t>
            </a:r>
            <a:endParaRPr lang="en-US" dirty="0">
              <a:solidFill>
                <a:prstClr val="black"/>
              </a:solidFill>
            </a:endParaRPr>
          </a:p>
          <a:p>
            <a:pPr marL="228600" marR="0" lvl="0" indent="-228600" algn="l" defTabSz="914400" rtl="0" eaLnBrk="1" fontAlgn="auto" latinLnBrk="0" hangingPunct="1">
              <a:lnSpc>
                <a:spcPct val="90000"/>
              </a:lnSpc>
              <a:spcBef>
                <a:spcPts val="1000"/>
              </a:spcBef>
              <a:spcAft>
                <a:spcPts val="0"/>
              </a:spcAft>
              <a:buClr>
                <a:srgbClr val="FF0000"/>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Nunito" pitchFamily="2" charset="77"/>
              <a:ea typeface="+mn-ea"/>
              <a:cs typeface="+mn-cs"/>
            </a:endParaRPr>
          </a:p>
          <a:p>
            <a:pPr marL="0" marR="0" lvl="0" indent="0" algn="l" defTabSz="914400" rtl="0" eaLnBrk="1" fontAlgn="auto" latinLnBrk="0" hangingPunct="1">
              <a:lnSpc>
                <a:spcPct val="90000"/>
              </a:lnSpc>
              <a:spcBef>
                <a:spcPts val="1000"/>
              </a:spcBef>
              <a:spcAft>
                <a:spcPts val="0"/>
              </a:spcAft>
              <a:buClr>
                <a:srgbClr val="FF0000"/>
              </a:buClr>
              <a:buSzTx/>
              <a:buNone/>
              <a:tabLst/>
              <a:defRPr/>
            </a:pPr>
            <a:r>
              <a:rPr lang="en-US" sz="1800" dirty="0">
                <a:solidFill>
                  <a:prstClr val="black"/>
                </a:solidFill>
              </a:rPr>
              <a:t>Eric Newton: </a:t>
            </a:r>
            <a:r>
              <a:rPr lang="en-US" sz="1800" dirty="0">
                <a:solidFill>
                  <a:prstClr val="black"/>
                </a:solidFill>
                <a:hlinkClick r:id="rId5"/>
              </a:rPr>
              <a:t>enewton@prophix.com</a:t>
            </a:r>
            <a:r>
              <a:rPr lang="en-US" sz="1800" dirty="0">
                <a:solidFill>
                  <a:prstClr val="black"/>
                </a:solidFill>
              </a:rPr>
              <a:t> </a:t>
            </a:r>
          </a:p>
          <a:p>
            <a:pPr marL="0" marR="0" lvl="0" indent="0" algn="l" defTabSz="914400" rtl="0" eaLnBrk="1" fontAlgn="auto" latinLnBrk="0" hangingPunct="1">
              <a:lnSpc>
                <a:spcPct val="90000"/>
              </a:lnSpc>
              <a:spcBef>
                <a:spcPts val="1000"/>
              </a:spcBef>
              <a:spcAft>
                <a:spcPts val="0"/>
              </a:spcAft>
              <a:buClr>
                <a:srgbClr val="FF0000"/>
              </a:buClr>
              <a:buSzTx/>
              <a:buNone/>
              <a:tabLst/>
              <a:defRPr/>
            </a:pPr>
            <a:r>
              <a:rPr lang="en-US" sz="1800" dirty="0">
                <a:solidFill>
                  <a:prstClr val="black"/>
                </a:solidFill>
              </a:rPr>
              <a:t>LinkedIn: </a:t>
            </a:r>
            <a:r>
              <a:rPr lang="en-US" sz="1800" dirty="0">
                <a:solidFill>
                  <a:prstClr val="black"/>
                </a:solidFill>
                <a:hlinkClick r:id="rId6"/>
              </a:rPr>
              <a:t>www.linkedin.com/in/eric-newton-cpa-4388554/</a:t>
            </a:r>
            <a:r>
              <a:rPr lang="en-US" sz="1800" dirty="0">
                <a:solidFill>
                  <a:prstClr val="black"/>
                </a:solidFill>
              </a:rPr>
              <a:t> </a:t>
            </a:r>
          </a:p>
          <a:p>
            <a:pPr marL="0" marR="0" lvl="0" indent="0" algn="l" defTabSz="914400" rtl="0" eaLnBrk="1" fontAlgn="auto" latinLnBrk="0" hangingPunct="1">
              <a:lnSpc>
                <a:spcPct val="90000"/>
              </a:lnSpc>
              <a:spcBef>
                <a:spcPts val="1000"/>
              </a:spcBef>
              <a:spcAft>
                <a:spcPts val="0"/>
              </a:spcAft>
              <a:buClr>
                <a:srgbClr val="FF0000"/>
              </a:buClr>
              <a:buSzTx/>
              <a:buNone/>
              <a:tabLst/>
              <a:defRPr/>
            </a:pPr>
            <a:endParaRPr lang="en-US" sz="1800" dirty="0">
              <a:solidFill>
                <a:prstClr val="black"/>
              </a:solidFill>
            </a:endParaRPr>
          </a:p>
          <a:p>
            <a:pPr marL="0" marR="0" lvl="0" indent="0" algn="l" defTabSz="914400" rtl="0" eaLnBrk="1" fontAlgn="auto" latinLnBrk="0" hangingPunct="1">
              <a:lnSpc>
                <a:spcPct val="90000"/>
              </a:lnSpc>
              <a:spcBef>
                <a:spcPts val="1000"/>
              </a:spcBef>
              <a:spcAft>
                <a:spcPts val="0"/>
              </a:spcAft>
              <a:buClr>
                <a:srgbClr val="FF0000"/>
              </a:buClr>
              <a:buSzTx/>
              <a:buNone/>
              <a:tabLst/>
              <a:defRPr/>
            </a:pPr>
            <a:endParaRPr lang="en-US" sz="1800" dirty="0">
              <a:solidFill>
                <a:prstClr val="black"/>
              </a:solidFill>
            </a:endParaRPr>
          </a:p>
        </p:txBody>
      </p:sp>
    </p:spTree>
    <p:extLst>
      <p:ext uri="{BB962C8B-B14F-4D97-AF65-F5344CB8AC3E}">
        <p14:creationId xmlns:p14="http://schemas.microsoft.com/office/powerpoint/2010/main" val="2871275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ED7C9-90D1-4335-ACD1-D39A68D72C83}"/>
              </a:ext>
            </a:extLst>
          </p:cNvPr>
          <p:cNvSpPr>
            <a:spLocks noGrp="1"/>
          </p:cNvSpPr>
          <p:nvPr>
            <p:ph type="title"/>
          </p:nvPr>
        </p:nvSpPr>
        <p:spPr/>
        <p:txBody>
          <a:bodyPr/>
          <a:lstStyle/>
          <a:p>
            <a:r>
              <a:rPr lang="en-US" dirty="0"/>
              <a:t>Session Password</a:t>
            </a:r>
          </a:p>
        </p:txBody>
      </p:sp>
      <p:sp>
        <p:nvSpPr>
          <p:cNvPr id="3" name="Slide Number Placeholder 2">
            <a:extLst>
              <a:ext uri="{FF2B5EF4-FFF2-40B4-BE49-F238E27FC236}">
                <a16:creationId xmlns:a16="http://schemas.microsoft.com/office/drawing/2014/main" id="{973D73B8-0159-4360-B763-76EC226632BF}"/>
              </a:ext>
            </a:extLst>
          </p:cNvPr>
          <p:cNvSpPr>
            <a:spLocks noGrp="1"/>
          </p:cNvSpPr>
          <p:nvPr>
            <p:ph type="sldNum" sz="quarter" idx="4294967295"/>
          </p:nvPr>
        </p:nvSpPr>
        <p:spPr>
          <a:xfrm>
            <a:off x="11042882" y="5976001"/>
            <a:ext cx="366756" cy="365125"/>
          </a:xfrm>
          <a:prstGeom prst="rect">
            <a:avLst/>
          </a:prstGeom>
        </p:spPr>
        <p:txBody>
          <a:bodyPr/>
          <a:lstStyle/>
          <a:p>
            <a:r>
              <a:rPr lang="en-US" dirty="0"/>
              <a:t>0</a:t>
            </a:r>
            <a:fld id="{F470E458-E7C2-4395-B75D-476A174CEE45}" type="slidenum">
              <a:rPr lang="en-US" smtClean="0"/>
              <a:t>26</a:t>
            </a:fld>
            <a:endParaRPr lang="en-US" dirty="0"/>
          </a:p>
        </p:txBody>
      </p:sp>
      <p:sp>
        <p:nvSpPr>
          <p:cNvPr id="9" name="Subtitle 8">
            <a:extLst>
              <a:ext uri="{FF2B5EF4-FFF2-40B4-BE49-F238E27FC236}">
                <a16:creationId xmlns:a16="http://schemas.microsoft.com/office/drawing/2014/main" id="{F4871DB2-2AAA-4EB1-9E65-B34595535B48}"/>
              </a:ext>
            </a:extLst>
          </p:cNvPr>
          <p:cNvSpPr>
            <a:spLocks noGrp="1"/>
          </p:cNvSpPr>
          <p:nvPr>
            <p:ph type="subTitle" idx="15"/>
          </p:nvPr>
        </p:nvSpPr>
        <p:spPr/>
        <p:txBody>
          <a:bodyPr/>
          <a:lstStyle/>
          <a:p>
            <a:r>
              <a:rPr lang="en-US" dirty="0"/>
              <a:t>(Must record password for CPE credit)</a:t>
            </a:r>
          </a:p>
        </p:txBody>
      </p:sp>
    </p:spTree>
    <p:extLst>
      <p:ext uri="{BB962C8B-B14F-4D97-AF65-F5344CB8AC3E}">
        <p14:creationId xmlns:p14="http://schemas.microsoft.com/office/powerpoint/2010/main" val="178503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016C-1EDD-4D4E-9202-6BA33EEEB17A}"/>
              </a:ext>
            </a:extLst>
          </p:cNvPr>
          <p:cNvSpPr>
            <a:spLocks noGrp="1"/>
          </p:cNvSpPr>
          <p:nvPr>
            <p:ph type="title"/>
          </p:nvPr>
        </p:nvSpPr>
        <p:spPr>
          <a:xfrm>
            <a:off x="690417" y="193872"/>
            <a:ext cx="10515600" cy="777398"/>
          </a:xfrm>
        </p:spPr>
        <p:txBody>
          <a:bodyPr>
            <a:normAutofit/>
          </a:bodyPr>
          <a:lstStyle/>
          <a:p>
            <a:pPr>
              <a:spcBef>
                <a:spcPts val="0"/>
              </a:spcBef>
            </a:pPr>
            <a:r>
              <a:rPr lang="en-US" sz="3200" b="0" dirty="0">
                <a:latin typeface="+mj-lt"/>
              </a:rPr>
              <a:t>Background</a:t>
            </a:r>
          </a:p>
        </p:txBody>
      </p:sp>
      <p:grpSp>
        <p:nvGrpSpPr>
          <p:cNvPr id="11" name="Group 10">
            <a:extLst>
              <a:ext uri="{FF2B5EF4-FFF2-40B4-BE49-F238E27FC236}">
                <a16:creationId xmlns:a16="http://schemas.microsoft.com/office/drawing/2014/main" id="{4EBAB0D2-DFC9-4735-99BE-0ADC47E1F852}"/>
              </a:ext>
            </a:extLst>
          </p:cNvPr>
          <p:cNvGrpSpPr/>
          <p:nvPr/>
        </p:nvGrpSpPr>
        <p:grpSpPr>
          <a:xfrm>
            <a:off x="824245" y="1549035"/>
            <a:ext cx="10009482" cy="2037166"/>
            <a:chOff x="393550" y="120108"/>
            <a:chExt cx="10009482" cy="2037166"/>
          </a:xfrm>
        </p:grpSpPr>
        <p:grpSp>
          <p:nvGrpSpPr>
            <p:cNvPr id="12" name="Group 11">
              <a:extLst>
                <a:ext uri="{FF2B5EF4-FFF2-40B4-BE49-F238E27FC236}">
                  <a16:creationId xmlns:a16="http://schemas.microsoft.com/office/drawing/2014/main" id="{4374AF6E-25CF-4750-AC7A-BBABEF50DFD3}"/>
                </a:ext>
              </a:extLst>
            </p:cNvPr>
            <p:cNvGrpSpPr/>
            <p:nvPr/>
          </p:nvGrpSpPr>
          <p:grpSpPr>
            <a:xfrm>
              <a:off x="393550" y="511475"/>
              <a:ext cx="10009482" cy="1645799"/>
              <a:chOff x="-829301" y="346556"/>
              <a:chExt cx="10009482" cy="1645799"/>
            </a:xfrm>
          </p:grpSpPr>
          <p:sp>
            <p:nvSpPr>
              <p:cNvPr id="14" name="TextBox 13">
                <a:extLst>
                  <a:ext uri="{FF2B5EF4-FFF2-40B4-BE49-F238E27FC236}">
                    <a16:creationId xmlns:a16="http://schemas.microsoft.com/office/drawing/2014/main" id="{11C1BE25-162A-4E24-B003-900A24F39FED}"/>
                  </a:ext>
                </a:extLst>
              </p:cNvPr>
              <p:cNvSpPr txBox="1"/>
              <p:nvPr/>
            </p:nvSpPr>
            <p:spPr>
              <a:xfrm>
                <a:off x="-829301" y="346556"/>
                <a:ext cx="1936749" cy="338554"/>
              </a:xfrm>
              <a:prstGeom prst="rect">
                <a:avLst/>
              </a:prstGeom>
              <a:ln w="19050">
                <a:solidFill>
                  <a:srgbClr val="23C0DD"/>
                </a:solidFill>
              </a:ln>
            </p:spPr>
            <p:style>
              <a:lnRef idx="1">
                <a:schemeClr val="accent1"/>
              </a:lnRef>
              <a:fillRef idx="0">
                <a:schemeClr val="accent1"/>
              </a:fillRef>
              <a:effectRef idx="0">
                <a:schemeClr val="accent1"/>
              </a:effectRef>
              <a:fontRef idx="minor">
                <a:schemeClr val="tx1"/>
              </a:fontRef>
            </p:style>
            <p:txBody>
              <a:bodyPr wrap="none" rtlCol="0">
                <a:spAutoFit/>
              </a:bodyPr>
              <a:lstStyle>
                <a:defPPr>
                  <a:defRPr lang="en-US"/>
                </a:defPPr>
                <a:lvl1pPr>
                  <a:defRPr sz="16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Montserrat Light"/>
                    <a:ea typeface="+mn-ea"/>
                    <a:cs typeface="+mn-cs"/>
                  </a:rPr>
                  <a:t>Eric Newton, CPA</a:t>
                </a:r>
              </a:p>
            </p:txBody>
          </p:sp>
          <p:cxnSp>
            <p:nvCxnSpPr>
              <p:cNvPr id="15" name="Straight Connector 14">
                <a:extLst>
                  <a:ext uri="{FF2B5EF4-FFF2-40B4-BE49-F238E27FC236}">
                    <a16:creationId xmlns:a16="http://schemas.microsoft.com/office/drawing/2014/main" id="{E6080537-7CD5-4565-9FC3-09C2A8FC6310}"/>
                  </a:ext>
                </a:extLst>
              </p:cNvPr>
              <p:cNvCxnSpPr>
                <a:cxnSpLocks/>
                <a:stCxn id="14" idx="3"/>
                <a:endCxn id="13" idx="1"/>
              </p:cNvCxnSpPr>
              <p:nvPr/>
            </p:nvCxnSpPr>
            <p:spPr>
              <a:xfrm>
                <a:off x="1107448" y="515833"/>
                <a:ext cx="6379091" cy="23828"/>
              </a:xfrm>
              <a:prstGeom prst="line">
                <a:avLst/>
              </a:prstGeom>
              <a:ln w="19050">
                <a:solidFill>
                  <a:srgbClr val="23C0DD"/>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E5645794-22AE-4A24-B72B-A8C0FEE01A76}"/>
                  </a:ext>
                </a:extLst>
              </p:cNvPr>
              <p:cNvSpPr txBox="1">
                <a:spLocks/>
              </p:cNvSpPr>
              <p:nvPr/>
            </p:nvSpPr>
            <p:spPr>
              <a:xfrm>
                <a:off x="823174" y="932626"/>
                <a:ext cx="8357007" cy="1059729"/>
              </a:xfrm>
              <a:prstGeom prst="rect">
                <a:avLst/>
              </a:prstGeom>
            </p:spPr>
            <p:txBody>
              <a:bodyPr/>
              <a:lstStyle>
                <a:lvl1pPr marL="228600" indent="-228600" algn="l" defTabSz="914400" rtl="0" eaLnBrk="1" latinLnBrk="0" hangingPunct="1">
                  <a:lnSpc>
                    <a:spcPct val="100000"/>
                  </a:lnSpc>
                  <a:spcBef>
                    <a:spcPts val="1000"/>
                  </a:spcBef>
                  <a:buClr>
                    <a:srgbClr val="EE353F"/>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EE353F"/>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EE353F"/>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EE353F"/>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EE353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EE353F"/>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ontserrat Light"/>
                    <a:ea typeface="+mn-ea"/>
                    <a:cs typeface="+mn-cs"/>
                  </a:rPr>
                  <a:t>Director of Construction</a:t>
                </a:r>
              </a:p>
              <a:p>
                <a:pPr marL="228600" marR="0" lvl="0" indent="-228600" algn="l" defTabSz="914400" rtl="0" eaLnBrk="1" fontAlgn="auto" latinLnBrk="0" hangingPunct="1">
                  <a:lnSpc>
                    <a:spcPct val="100000"/>
                  </a:lnSpc>
                  <a:spcBef>
                    <a:spcPts val="1000"/>
                  </a:spcBef>
                  <a:spcAft>
                    <a:spcPts val="0"/>
                  </a:spcAft>
                  <a:buClr>
                    <a:srgbClr val="EE353F"/>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ontserrat Light"/>
                    <a:ea typeface="+mn-ea"/>
                    <a:cs typeface="+mn-cs"/>
                  </a:rPr>
                  <a:t>36 Years Industry Experience </a:t>
                </a:r>
              </a:p>
              <a:p>
                <a:pPr lvl="1">
                  <a:spcBef>
                    <a:spcPts val="1000"/>
                  </a:spcBef>
                  <a:defRPr/>
                </a:pPr>
                <a:r>
                  <a:rPr lang="en-US" dirty="0">
                    <a:solidFill>
                      <a:prstClr val="black"/>
                    </a:solidFill>
                    <a:latin typeface="Montserrat Light"/>
                  </a:rPr>
                  <a:t>6 Years in Public Accounting Auditing Contractors</a:t>
                </a:r>
              </a:p>
              <a:p>
                <a:pPr lvl="1">
                  <a:spcBef>
                    <a:spcPts val="1000"/>
                  </a:spcBef>
                  <a:defRPr/>
                </a:pPr>
                <a:r>
                  <a:rPr lang="en-US" dirty="0">
                    <a:solidFill>
                      <a:prstClr val="black"/>
                    </a:solidFill>
                    <a:latin typeface="Montserrat Light"/>
                  </a:rPr>
                  <a:t>10 Years as a </a:t>
                </a:r>
                <a:r>
                  <a:rPr kumimoji="0" lang="en-US" b="0" i="0" u="none" strike="noStrike" kern="1200" cap="none" spc="0" normalizeH="0" baseline="0" noProof="0" dirty="0">
                    <a:ln>
                      <a:noFill/>
                    </a:ln>
                    <a:solidFill>
                      <a:prstClr val="black"/>
                    </a:solidFill>
                    <a:effectLst/>
                    <a:uLnTx/>
                    <a:uFillTx/>
                    <a:latin typeface="Montserrat Light"/>
                    <a:ea typeface="+mn-ea"/>
                    <a:cs typeface="+mn-cs"/>
                  </a:rPr>
                  <a:t>CFO for a contractor, </a:t>
                </a:r>
              </a:p>
              <a:p>
                <a:pPr lvl="1">
                  <a:spcBef>
                    <a:spcPts val="1000"/>
                  </a:spcBef>
                  <a:defRPr/>
                </a:pPr>
                <a:r>
                  <a:rPr lang="en-US" dirty="0">
                    <a:solidFill>
                      <a:prstClr val="black"/>
                    </a:solidFill>
                    <a:latin typeface="Montserrat Light"/>
                  </a:rPr>
                  <a:t>20 Years </a:t>
                </a:r>
                <a:r>
                  <a:rPr kumimoji="0" lang="en-US" b="0" i="0" u="none" strike="noStrike" kern="1200" cap="none" spc="0" normalizeH="0" baseline="0" noProof="0" dirty="0">
                    <a:ln>
                      <a:noFill/>
                    </a:ln>
                    <a:solidFill>
                      <a:prstClr val="black"/>
                    </a:solidFill>
                    <a:effectLst/>
                    <a:uLnTx/>
                    <a:uFillTx/>
                    <a:latin typeface="Montserrat Light"/>
                    <a:ea typeface="+mn-ea"/>
                    <a:cs typeface="+mn-cs"/>
                  </a:rPr>
                  <a:t>SVP at Technology Companies (Comdata, Dexter and Chaney, Viewpoint)</a:t>
                </a:r>
              </a:p>
            </p:txBody>
          </p:sp>
        </p:grpSp>
        <p:pic>
          <p:nvPicPr>
            <p:cNvPr id="13" name="Picture 2" descr="{:name}">
              <a:extLst>
                <a:ext uri="{FF2B5EF4-FFF2-40B4-BE49-F238E27FC236}">
                  <a16:creationId xmlns:a16="http://schemas.microsoft.com/office/drawing/2014/main" id="{2EDE59C5-F6ED-4730-A293-A779AC55D7B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709390" y="120108"/>
              <a:ext cx="1168944" cy="1168944"/>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5339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567CE-0DEA-4777-B5AF-6834921F4E41}"/>
              </a:ext>
            </a:extLst>
          </p:cNvPr>
          <p:cNvSpPr>
            <a:spLocks noGrp="1"/>
          </p:cNvSpPr>
          <p:nvPr>
            <p:ph type="title"/>
          </p:nvPr>
        </p:nvSpPr>
        <p:spPr/>
        <p:txBody>
          <a:bodyPr/>
          <a:lstStyle/>
          <a:p>
            <a:r>
              <a:rPr lang="en-US" dirty="0"/>
              <a:t>Agenda</a:t>
            </a:r>
          </a:p>
        </p:txBody>
      </p:sp>
      <p:sp>
        <p:nvSpPr>
          <p:cNvPr id="34" name="Text Placeholder 5">
            <a:extLst>
              <a:ext uri="{FF2B5EF4-FFF2-40B4-BE49-F238E27FC236}">
                <a16:creationId xmlns:a16="http://schemas.microsoft.com/office/drawing/2014/main" id="{0CF37096-399F-4DA0-B516-0382C51482ED}"/>
              </a:ext>
            </a:extLst>
          </p:cNvPr>
          <p:cNvSpPr>
            <a:spLocks noGrp="1"/>
          </p:cNvSpPr>
          <p:nvPr>
            <p:ph type="body" sz="quarter" idx="10"/>
          </p:nvPr>
        </p:nvSpPr>
        <p:spPr>
          <a:xfrm>
            <a:off x="1777416" y="2137514"/>
            <a:ext cx="611772" cy="545383"/>
          </a:xfrm>
        </p:spPr>
        <p:txBody>
          <a:bodyPr/>
          <a:lstStyle/>
          <a:p>
            <a:r>
              <a:rPr lang="en-US"/>
              <a:t>01</a:t>
            </a:r>
          </a:p>
        </p:txBody>
      </p:sp>
      <p:sp>
        <p:nvSpPr>
          <p:cNvPr id="35" name="Text Placeholder 6">
            <a:extLst>
              <a:ext uri="{FF2B5EF4-FFF2-40B4-BE49-F238E27FC236}">
                <a16:creationId xmlns:a16="http://schemas.microsoft.com/office/drawing/2014/main" id="{43346F20-CC38-4FA7-B527-C020C4B4A09F}"/>
              </a:ext>
            </a:extLst>
          </p:cNvPr>
          <p:cNvSpPr>
            <a:spLocks noGrp="1"/>
          </p:cNvSpPr>
          <p:nvPr>
            <p:ph type="body" sz="quarter" idx="11"/>
          </p:nvPr>
        </p:nvSpPr>
        <p:spPr>
          <a:xfrm>
            <a:off x="1777416" y="2851725"/>
            <a:ext cx="611772" cy="545383"/>
          </a:xfrm>
        </p:spPr>
        <p:txBody>
          <a:bodyPr/>
          <a:lstStyle/>
          <a:p>
            <a:r>
              <a:rPr lang="en-US"/>
              <a:t>02</a:t>
            </a:r>
          </a:p>
        </p:txBody>
      </p:sp>
      <p:sp>
        <p:nvSpPr>
          <p:cNvPr id="36" name="Text Placeholder 7">
            <a:extLst>
              <a:ext uri="{FF2B5EF4-FFF2-40B4-BE49-F238E27FC236}">
                <a16:creationId xmlns:a16="http://schemas.microsoft.com/office/drawing/2014/main" id="{F9CE4E6B-9896-4D94-ADDF-49C385F8108D}"/>
              </a:ext>
            </a:extLst>
          </p:cNvPr>
          <p:cNvSpPr>
            <a:spLocks noGrp="1"/>
          </p:cNvSpPr>
          <p:nvPr>
            <p:ph type="body" sz="quarter" idx="12"/>
          </p:nvPr>
        </p:nvSpPr>
        <p:spPr>
          <a:xfrm>
            <a:off x="1777416" y="3609312"/>
            <a:ext cx="611772" cy="545383"/>
          </a:xfrm>
        </p:spPr>
        <p:txBody>
          <a:bodyPr/>
          <a:lstStyle/>
          <a:p>
            <a:r>
              <a:rPr lang="en-US"/>
              <a:t>03</a:t>
            </a:r>
          </a:p>
        </p:txBody>
      </p:sp>
      <p:sp>
        <p:nvSpPr>
          <p:cNvPr id="37" name="Text Placeholder 9">
            <a:extLst>
              <a:ext uri="{FF2B5EF4-FFF2-40B4-BE49-F238E27FC236}">
                <a16:creationId xmlns:a16="http://schemas.microsoft.com/office/drawing/2014/main" id="{5E0E5C26-882E-4D46-A936-B4D43929DAD9}"/>
              </a:ext>
            </a:extLst>
          </p:cNvPr>
          <p:cNvSpPr txBox="1">
            <a:spLocks/>
          </p:cNvSpPr>
          <p:nvPr/>
        </p:nvSpPr>
        <p:spPr>
          <a:xfrm>
            <a:off x="2542308" y="2137514"/>
            <a:ext cx="4384965" cy="546100"/>
          </a:xfrm>
          <a:prstGeom prst="rect">
            <a:avLst/>
          </a:prstGeom>
        </p:spPr>
        <p:txBody>
          <a:bodyPr>
            <a:normAutofit/>
          </a:bodyPr>
          <a:lstStyle>
            <a:lvl1pPr marL="0" indent="0" algn="l"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Light"/>
                <a:ea typeface="+mn-ea"/>
                <a:cs typeface="+mn-cs"/>
              </a:rPr>
              <a:t>Introductions</a:t>
            </a:r>
          </a:p>
        </p:txBody>
      </p:sp>
      <p:sp>
        <p:nvSpPr>
          <p:cNvPr id="38" name="Text Placeholder 10">
            <a:extLst>
              <a:ext uri="{FF2B5EF4-FFF2-40B4-BE49-F238E27FC236}">
                <a16:creationId xmlns:a16="http://schemas.microsoft.com/office/drawing/2014/main" id="{F2605548-4AA7-4507-B0F5-D5905623E350}"/>
              </a:ext>
            </a:extLst>
          </p:cNvPr>
          <p:cNvSpPr txBox="1">
            <a:spLocks/>
          </p:cNvSpPr>
          <p:nvPr/>
        </p:nvSpPr>
        <p:spPr>
          <a:xfrm>
            <a:off x="2542308" y="2855509"/>
            <a:ext cx="4970753" cy="546100"/>
          </a:xfrm>
          <a:prstGeom prst="rect">
            <a:avLst/>
          </a:prstGeom>
        </p:spPr>
        <p:txBody>
          <a:bodyPr>
            <a:noAutofit/>
          </a:bodyPr>
          <a:lstStyle>
            <a:lvl1pPr marL="0" indent="0" algn="l"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Montserrat Light"/>
                <a:ea typeface="+mn-ea"/>
                <a:cs typeface="+mn-cs"/>
              </a:rPr>
              <a:t>The Cliff We Faced</a:t>
            </a:r>
          </a:p>
        </p:txBody>
      </p:sp>
      <p:sp>
        <p:nvSpPr>
          <p:cNvPr id="39" name="Text Placeholder 7">
            <a:extLst>
              <a:ext uri="{FF2B5EF4-FFF2-40B4-BE49-F238E27FC236}">
                <a16:creationId xmlns:a16="http://schemas.microsoft.com/office/drawing/2014/main" id="{661FACBE-2070-4057-AB49-B3F538C3CCD9}"/>
              </a:ext>
            </a:extLst>
          </p:cNvPr>
          <p:cNvSpPr txBox="1">
            <a:spLocks/>
          </p:cNvSpPr>
          <p:nvPr/>
        </p:nvSpPr>
        <p:spPr>
          <a:xfrm>
            <a:off x="1814360" y="4282371"/>
            <a:ext cx="611772" cy="545383"/>
          </a:xfrm>
          <a:prstGeom prst="rect">
            <a:avLst/>
          </a:prstGeom>
        </p:spPr>
        <p:txBody>
          <a:bodyPr/>
          <a:lstStyle>
            <a:lvl1pPr marL="0" indent="0" algn="ctr" defTabSz="914400" rtl="0" eaLnBrk="1" latinLnBrk="0" hangingPunct="1">
              <a:lnSpc>
                <a:spcPct val="90000"/>
              </a:lnSpc>
              <a:spcBef>
                <a:spcPts val="1000"/>
              </a:spcBef>
              <a:buFontTx/>
              <a:buNone/>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Montserrat SemiBold"/>
                <a:ea typeface="+mn-ea"/>
                <a:cs typeface="+mn-cs"/>
              </a:rPr>
              <a:t>04</a:t>
            </a:r>
          </a:p>
        </p:txBody>
      </p:sp>
      <p:sp>
        <p:nvSpPr>
          <p:cNvPr id="40" name="Text Placeholder 11">
            <a:extLst>
              <a:ext uri="{FF2B5EF4-FFF2-40B4-BE49-F238E27FC236}">
                <a16:creationId xmlns:a16="http://schemas.microsoft.com/office/drawing/2014/main" id="{563E24E9-25AB-4CF8-817B-ABF0FEAEB250}"/>
              </a:ext>
            </a:extLst>
          </p:cNvPr>
          <p:cNvSpPr txBox="1">
            <a:spLocks/>
          </p:cNvSpPr>
          <p:nvPr/>
        </p:nvSpPr>
        <p:spPr>
          <a:xfrm>
            <a:off x="2542307" y="4981484"/>
            <a:ext cx="8896700" cy="546100"/>
          </a:xfrm>
          <a:prstGeom prst="rect">
            <a:avLst/>
          </a:prstGeom>
        </p:spPr>
        <p:txBody>
          <a:bodyPr anchor="t">
            <a:noAutofit/>
          </a:bodyPr>
          <a:lstStyle>
            <a:lvl1pPr marL="0" indent="0" algn="l"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Montserrat Light"/>
                <a:ea typeface="+mn-ea"/>
                <a:cs typeface="+mn-cs"/>
              </a:rPr>
              <a:t>Forecasting Cash Flow Example</a:t>
            </a:r>
          </a:p>
        </p:txBody>
      </p:sp>
      <p:sp>
        <p:nvSpPr>
          <p:cNvPr id="41" name="Text Placeholder 7">
            <a:extLst>
              <a:ext uri="{FF2B5EF4-FFF2-40B4-BE49-F238E27FC236}">
                <a16:creationId xmlns:a16="http://schemas.microsoft.com/office/drawing/2014/main" id="{27CF78FD-BFF7-42FA-851C-91D25BADD884}"/>
              </a:ext>
            </a:extLst>
          </p:cNvPr>
          <p:cNvSpPr txBox="1">
            <a:spLocks/>
          </p:cNvSpPr>
          <p:nvPr/>
        </p:nvSpPr>
        <p:spPr>
          <a:xfrm>
            <a:off x="1814360" y="4922790"/>
            <a:ext cx="611772" cy="545383"/>
          </a:xfrm>
          <a:prstGeom prst="rect">
            <a:avLst/>
          </a:prstGeom>
        </p:spPr>
        <p:txBody>
          <a:bodyPr/>
          <a:lstStyle>
            <a:lvl1pPr marL="0" indent="0" algn="ctr" defTabSz="914400" rtl="0" eaLnBrk="1" latinLnBrk="0" hangingPunct="1">
              <a:lnSpc>
                <a:spcPct val="90000"/>
              </a:lnSpc>
              <a:spcBef>
                <a:spcPts val="1000"/>
              </a:spcBef>
              <a:buFontTx/>
              <a:buNone/>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SemiBold" panose="000007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Montserrat SemiBold"/>
                <a:ea typeface="+mn-ea"/>
                <a:cs typeface="+mn-cs"/>
              </a:rPr>
              <a:t>05</a:t>
            </a:r>
          </a:p>
        </p:txBody>
      </p:sp>
      <p:sp>
        <p:nvSpPr>
          <p:cNvPr id="42" name="Text Placeholder 11">
            <a:extLst>
              <a:ext uri="{FF2B5EF4-FFF2-40B4-BE49-F238E27FC236}">
                <a16:creationId xmlns:a16="http://schemas.microsoft.com/office/drawing/2014/main" id="{CADB7150-FBFA-495C-894E-9DE3A679C8A4}"/>
              </a:ext>
            </a:extLst>
          </p:cNvPr>
          <p:cNvSpPr txBox="1">
            <a:spLocks/>
          </p:cNvSpPr>
          <p:nvPr/>
        </p:nvSpPr>
        <p:spPr>
          <a:xfrm>
            <a:off x="2542307" y="4336815"/>
            <a:ext cx="6022690" cy="546100"/>
          </a:xfrm>
          <a:prstGeom prst="rect">
            <a:avLst/>
          </a:prstGeom>
        </p:spPr>
        <p:txBody>
          <a:bodyPr>
            <a:normAutofit/>
          </a:bodyPr>
          <a:lstStyle>
            <a:lvl1pPr marL="0" indent="0" algn="l"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Montserrat Light"/>
                <a:ea typeface="+mn-ea"/>
                <a:cs typeface="+mn-cs"/>
              </a:rPr>
              <a:t>How to Manage Your WIP for Cash</a:t>
            </a:r>
          </a:p>
        </p:txBody>
      </p:sp>
      <p:sp>
        <p:nvSpPr>
          <p:cNvPr id="43" name="Text Placeholder 11">
            <a:extLst>
              <a:ext uri="{FF2B5EF4-FFF2-40B4-BE49-F238E27FC236}">
                <a16:creationId xmlns:a16="http://schemas.microsoft.com/office/drawing/2014/main" id="{A61666A2-F180-4510-830C-32981088CC07}"/>
              </a:ext>
            </a:extLst>
          </p:cNvPr>
          <p:cNvSpPr txBox="1">
            <a:spLocks/>
          </p:cNvSpPr>
          <p:nvPr/>
        </p:nvSpPr>
        <p:spPr>
          <a:xfrm>
            <a:off x="2542307" y="3589480"/>
            <a:ext cx="6022690" cy="546100"/>
          </a:xfrm>
          <a:prstGeom prst="rect">
            <a:avLst/>
          </a:prstGeom>
        </p:spPr>
        <p:txBody>
          <a:bodyPr>
            <a:normAutofit/>
          </a:bodyPr>
          <a:lstStyle>
            <a:lvl1pPr marL="0" indent="0" algn="l"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Montserrat Light"/>
                <a:ea typeface="+mn-ea"/>
                <a:cs typeface="+mn-cs"/>
              </a:rPr>
              <a:t>Key KPI’s for Cash in Construction</a:t>
            </a:r>
          </a:p>
        </p:txBody>
      </p:sp>
    </p:spTree>
    <p:extLst>
      <p:ext uri="{BB962C8B-B14F-4D97-AF65-F5344CB8AC3E}">
        <p14:creationId xmlns:p14="http://schemas.microsoft.com/office/powerpoint/2010/main" val="1230498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02B22-84D1-4A3C-8EDD-7D04EFFC152C}"/>
              </a:ext>
            </a:extLst>
          </p:cNvPr>
          <p:cNvSpPr>
            <a:spLocks noGrp="1"/>
          </p:cNvSpPr>
          <p:nvPr>
            <p:ph idx="1"/>
          </p:nvPr>
        </p:nvSpPr>
        <p:spPr>
          <a:xfrm>
            <a:off x="762000" y="2279018"/>
            <a:ext cx="5314543" cy="3375920"/>
          </a:xfrm>
        </p:spPr>
        <p:txBody>
          <a:bodyPr vert="horz" lIns="91440" tIns="45720" rIns="91440" bIns="45720" rtlCol="0" anchor="t">
            <a:normAutofit/>
          </a:bodyPr>
          <a:lstStyle/>
          <a:p>
            <a:pPr>
              <a:lnSpc>
                <a:spcPct val="90000"/>
              </a:lnSpc>
            </a:pPr>
            <a:r>
              <a:rPr lang="en-US"/>
              <a:t>COVID 19 has impacted all aspects of our jobs and performance</a:t>
            </a:r>
          </a:p>
          <a:p>
            <a:pPr>
              <a:lnSpc>
                <a:spcPct val="90000"/>
              </a:lnSpc>
            </a:pPr>
            <a:r>
              <a:rPr lang="en-US"/>
              <a:t>How do we know exactly where and how much?</a:t>
            </a:r>
          </a:p>
          <a:p>
            <a:pPr>
              <a:lnSpc>
                <a:spcPct val="90000"/>
              </a:lnSpc>
            </a:pPr>
            <a:r>
              <a:rPr lang="en-US"/>
              <a:t>What information do we need to know to pivot our response?</a:t>
            </a:r>
          </a:p>
        </p:txBody>
      </p:sp>
      <p:sp>
        <p:nvSpPr>
          <p:cNvPr id="2" name="Title 1">
            <a:extLst>
              <a:ext uri="{FF2B5EF4-FFF2-40B4-BE49-F238E27FC236}">
                <a16:creationId xmlns:a16="http://schemas.microsoft.com/office/drawing/2014/main" id="{A0AF057C-DC4B-43FE-8705-A60E383AA4D8}"/>
              </a:ext>
            </a:extLst>
          </p:cNvPr>
          <p:cNvSpPr>
            <a:spLocks noGrp="1"/>
          </p:cNvSpPr>
          <p:nvPr>
            <p:ph type="title"/>
          </p:nvPr>
        </p:nvSpPr>
        <p:spPr>
          <a:xfrm>
            <a:off x="762000" y="803325"/>
            <a:ext cx="5820779" cy="1325563"/>
          </a:xfrm>
        </p:spPr>
        <p:txBody>
          <a:bodyPr vert="horz" lIns="91440" tIns="45720" rIns="91440" bIns="45720" rtlCol="0" anchor="ctr">
            <a:normAutofit/>
          </a:bodyPr>
          <a:lstStyle/>
          <a:p>
            <a:r>
              <a:rPr lang="en-US" sz="4400"/>
              <a:t>The Cliff We Faced</a:t>
            </a:r>
          </a:p>
        </p:txBody>
      </p:sp>
      <p:pic>
        <p:nvPicPr>
          <p:cNvPr id="1026" name="Picture 2" descr="The EvoLLLution | Stepping Back from the Cliff: Facing New Realities of Changing Student Demographics ">
            <a:extLst>
              <a:ext uri="{FF2B5EF4-FFF2-40B4-BE49-F238E27FC236}">
                <a16:creationId xmlns:a16="http://schemas.microsoft.com/office/drawing/2014/main" id="{02368E25-3C35-4A4C-BDDD-5C3847546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855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2FC2D1-DA82-4F39-A486-BAFABCA25F93}"/>
              </a:ext>
            </a:extLst>
          </p:cNvPr>
          <p:cNvSpPr>
            <a:spLocks noGrp="1"/>
          </p:cNvSpPr>
          <p:nvPr>
            <p:ph idx="1"/>
          </p:nvPr>
        </p:nvSpPr>
        <p:spPr>
          <a:xfrm>
            <a:off x="838199" y="821949"/>
            <a:ext cx="11235431" cy="5312517"/>
          </a:xfrm>
        </p:spPr>
        <p:txBody>
          <a:bodyPr>
            <a:normAutofit/>
          </a:bodyPr>
          <a:lstStyle/>
          <a:p>
            <a:r>
              <a:rPr lang="en-US"/>
              <a:t>Tight Margins</a:t>
            </a:r>
          </a:p>
          <a:p>
            <a:r>
              <a:rPr lang="en-US"/>
              <a:t>Project Delivery Delays</a:t>
            </a:r>
          </a:p>
          <a:p>
            <a:r>
              <a:rPr lang="en-US"/>
              <a:t>Labor Shortages</a:t>
            </a:r>
          </a:p>
          <a:p>
            <a:r>
              <a:rPr lang="en-US"/>
              <a:t>COVID - 19</a:t>
            </a:r>
          </a:p>
          <a:p>
            <a:r>
              <a:rPr lang="en-US" b="1" i="1" u="sng"/>
              <a:t>Contractors go out of business every day</a:t>
            </a:r>
            <a:r>
              <a:rPr lang="en-US" u="sng"/>
              <a:t> </a:t>
            </a:r>
            <a:r>
              <a:rPr lang="en-US"/>
              <a:t>trying to manage their cash</a:t>
            </a:r>
          </a:p>
          <a:p>
            <a:pPr marL="0" indent="0">
              <a:buNone/>
            </a:pPr>
            <a:endParaRPr lang="en-US"/>
          </a:p>
          <a:p>
            <a:pPr marL="0" indent="0">
              <a:buNone/>
            </a:pPr>
            <a:endParaRPr lang="en-US" sz="2000"/>
          </a:p>
          <a:p>
            <a:r>
              <a:rPr lang="en-US"/>
              <a:t>Build an accurate statement of cash flows and forecast into the future</a:t>
            </a:r>
          </a:p>
          <a:p>
            <a:r>
              <a:rPr lang="en-US"/>
              <a:t>Reduce barriers to accurate cash flow forecasting</a:t>
            </a:r>
          </a:p>
          <a:p>
            <a:r>
              <a:rPr lang="en-US"/>
              <a:t>Adopt multidimensional forecasts for a comprehensive view and insights</a:t>
            </a:r>
          </a:p>
          <a:p>
            <a:r>
              <a:rPr lang="en-US"/>
              <a:t>Monitor KPI’s like margin fade, job borrow, days of cash on hand</a:t>
            </a:r>
          </a:p>
          <a:p>
            <a:r>
              <a:rPr lang="en-US"/>
              <a:t>Analyze the WIP report for under billings and see which jobs use cash of the company</a:t>
            </a:r>
          </a:p>
        </p:txBody>
      </p:sp>
      <p:sp>
        <p:nvSpPr>
          <p:cNvPr id="3" name="Title 2">
            <a:extLst>
              <a:ext uri="{FF2B5EF4-FFF2-40B4-BE49-F238E27FC236}">
                <a16:creationId xmlns:a16="http://schemas.microsoft.com/office/drawing/2014/main" id="{BA23F10B-4F53-4752-8AAF-F071BB97DC2B}"/>
              </a:ext>
            </a:extLst>
          </p:cNvPr>
          <p:cNvSpPr>
            <a:spLocks noGrp="1"/>
          </p:cNvSpPr>
          <p:nvPr>
            <p:ph type="title"/>
          </p:nvPr>
        </p:nvSpPr>
        <p:spPr>
          <a:xfrm>
            <a:off x="838200" y="175618"/>
            <a:ext cx="10515600" cy="646331"/>
          </a:xfrm>
        </p:spPr>
        <p:txBody>
          <a:bodyPr/>
          <a:lstStyle/>
          <a:p>
            <a:r>
              <a:rPr lang="en-US"/>
              <a:t>Fast Growing, but Risky</a:t>
            </a:r>
          </a:p>
        </p:txBody>
      </p:sp>
      <p:sp>
        <p:nvSpPr>
          <p:cNvPr id="4" name="Title 2">
            <a:extLst>
              <a:ext uri="{FF2B5EF4-FFF2-40B4-BE49-F238E27FC236}">
                <a16:creationId xmlns:a16="http://schemas.microsoft.com/office/drawing/2014/main" id="{3267DC34-C300-4F85-87BC-136CF806A02C}"/>
              </a:ext>
            </a:extLst>
          </p:cNvPr>
          <p:cNvSpPr txBox="1">
            <a:spLocks/>
          </p:cNvSpPr>
          <p:nvPr/>
        </p:nvSpPr>
        <p:spPr>
          <a:xfrm>
            <a:off x="945068" y="3105834"/>
            <a:ext cx="10515600" cy="646331"/>
          </a:xfrm>
          <a:prstGeom prst="rect">
            <a:avLst/>
          </a:prstGeom>
        </p:spPr>
        <p:txBody>
          <a:bodyPr anchor="t" anchorCtr="0">
            <a:sp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Montserrat SemiBold"/>
                <a:ea typeface="+mj-ea"/>
                <a:cs typeface="+mj-cs"/>
              </a:rPr>
              <a:t>Everyone is trying to</a:t>
            </a:r>
          </a:p>
        </p:txBody>
      </p:sp>
    </p:spTree>
    <p:extLst>
      <p:ext uri="{BB962C8B-B14F-4D97-AF65-F5344CB8AC3E}">
        <p14:creationId xmlns:p14="http://schemas.microsoft.com/office/powerpoint/2010/main" val="305893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E4F1E-1A49-4E0A-84F3-AF3721458695}"/>
              </a:ext>
            </a:extLst>
          </p:cNvPr>
          <p:cNvSpPr>
            <a:spLocks noGrp="1"/>
          </p:cNvSpPr>
          <p:nvPr>
            <p:ph type="title"/>
          </p:nvPr>
        </p:nvSpPr>
        <p:spPr>
          <a:xfrm>
            <a:off x="819728" y="464760"/>
            <a:ext cx="10515600" cy="535531"/>
          </a:xfrm>
        </p:spPr>
        <p:txBody>
          <a:bodyPr/>
          <a:lstStyle/>
          <a:p>
            <a:r>
              <a:rPr lang="en-US" sz="3200"/>
              <a:t>Today, many environments look like this…</a:t>
            </a:r>
          </a:p>
        </p:txBody>
      </p:sp>
      <p:sp>
        <p:nvSpPr>
          <p:cNvPr id="7" name="Rectangle 6">
            <a:extLst>
              <a:ext uri="{FF2B5EF4-FFF2-40B4-BE49-F238E27FC236}">
                <a16:creationId xmlns:a16="http://schemas.microsoft.com/office/drawing/2014/main" id="{1ECB6E52-D459-4960-8866-7E26A860ACAC}"/>
              </a:ext>
            </a:extLst>
          </p:cNvPr>
          <p:cNvSpPr/>
          <p:nvPr/>
        </p:nvSpPr>
        <p:spPr>
          <a:xfrm>
            <a:off x="1985818" y="5161767"/>
            <a:ext cx="822036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ontserrat Light"/>
                <a:ea typeface="+mn-ea"/>
                <a:cs typeface="+mn-cs"/>
              </a:rPr>
              <a:t>And you have all of this for </a:t>
            </a:r>
            <a:r>
              <a:rPr kumimoji="0" lang="en-US" sz="2000" b="1" i="0" u="none" strike="noStrike" kern="1200" cap="none" spc="0" normalizeH="0" baseline="0" noProof="0">
                <a:ln>
                  <a:noFill/>
                </a:ln>
                <a:solidFill>
                  <a:srgbClr val="EF373E"/>
                </a:solidFill>
                <a:effectLst/>
                <a:uLnTx/>
                <a:uFillTx/>
                <a:latin typeface="Montserrat" panose="00000500000000000000" pitchFamily="50" charset="0"/>
                <a:ea typeface="+mn-ea"/>
                <a:cs typeface="+mn-cs"/>
              </a:rPr>
              <a:t>budgets</a:t>
            </a:r>
            <a:r>
              <a:rPr kumimoji="0" lang="en-US" sz="2000" b="0" i="0" u="none" strike="noStrike" kern="1200" cap="none" spc="0" normalizeH="0" baseline="0" noProof="0">
                <a:ln>
                  <a:noFill/>
                </a:ln>
                <a:solidFill>
                  <a:prstClr val="black"/>
                </a:solidFill>
                <a:effectLst/>
                <a:uLnTx/>
                <a:uFillTx/>
                <a:latin typeface="Montserrat Light"/>
                <a:ea typeface="+mn-ea"/>
                <a:cs typeface="+mn-cs"/>
              </a:rPr>
              <a:t>, </a:t>
            </a:r>
            <a:r>
              <a:rPr kumimoji="0" lang="en-US" sz="2000" b="1" i="0" u="none" strike="noStrike" kern="1200" cap="none" spc="0" normalizeH="0" baseline="0" noProof="0">
                <a:ln>
                  <a:noFill/>
                </a:ln>
                <a:solidFill>
                  <a:srgbClr val="EF373E"/>
                </a:solidFill>
                <a:effectLst/>
                <a:uLnTx/>
                <a:uFillTx/>
                <a:latin typeface="Montserrat" panose="00000500000000000000" pitchFamily="50" charset="0"/>
                <a:ea typeface="+mn-ea"/>
                <a:cs typeface="+mn-cs"/>
              </a:rPr>
              <a:t>actuals</a:t>
            </a:r>
            <a:r>
              <a:rPr kumimoji="0" lang="en-US" sz="2000" b="0" i="0" u="none" strike="noStrike" kern="1200" cap="none" spc="0" normalizeH="0" baseline="0" noProof="0">
                <a:ln>
                  <a:noFill/>
                </a:ln>
                <a:solidFill>
                  <a:prstClr val="black"/>
                </a:solidFill>
                <a:effectLst/>
                <a:uLnTx/>
                <a:uFillTx/>
                <a:latin typeface="Montserrat Light"/>
                <a:ea typeface="+mn-ea"/>
                <a:cs typeface="+mn-cs"/>
              </a:rPr>
              <a:t> </a:t>
            </a:r>
            <a:r>
              <a:rPr kumimoji="0" lang="en-US" sz="2000" b="0" i="1" u="none" strike="noStrike" kern="1200" cap="none" spc="0" normalizeH="0" baseline="0" noProof="0">
                <a:ln>
                  <a:noFill/>
                </a:ln>
                <a:solidFill>
                  <a:prstClr val="black"/>
                </a:solidFill>
                <a:effectLst/>
                <a:uLnTx/>
                <a:uFillTx/>
                <a:latin typeface="Montserrat Light"/>
                <a:ea typeface="+mn-ea"/>
                <a:cs typeface="+mn-cs"/>
              </a:rPr>
              <a:t>and</a:t>
            </a:r>
            <a:r>
              <a:rPr kumimoji="0" lang="en-US" sz="2000" b="0" i="0" u="none" strike="noStrike" kern="1200" cap="none" spc="0" normalizeH="0" baseline="0" noProof="0">
                <a:ln>
                  <a:noFill/>
                </a:ln>
                <a:solidFill>
                  <a:prstClr val="black"/>
                </a:solidFill>
                <a:effectLst/>
                <a:uLnTx/>
                <a:uFillTx/>
                <a:latin typeface="Montserrat Light"/>
                <a:ea typeface="+mn-ea"/>
                <a:cs typeface="+mn-cs"/>
              </a:rPr>
              <a:t> </a:t>
            </a:r>
            <a:r>
              <a:rPr kumimoji="0" lang="en-US" sz="2000" b="1" i="0" u="none" strike="noStrike" kern="1200" cap="none" spc="0" normalizeH="0" baseline="0" noProof="0">
                <a:ln>
                  <a:noFill/>
                </a:ln>
                <a:solidFill>
                  <a:srgbClr val="EF373E"/>
                </a:solidFill>
                <a:effectLst/>
                <a:uLnTx/>
                <a:uFillTx/>
                <a:latin typeface="Montserrat" panose="00000500000000000000" pitchFamily="50" charset="0"/>
                <a:ea typeface="+mn-ea"/>
                <a:cs typeface="+mn-cs"/>
              </a:rPr>
              <a:t>forecasts</a:t>
            </a:r>
            <a:r>
              <a:rPr kumimoji="0" lang="en-US" sz="2000" b="0" i="0" u="none" strike="noStrike" kern="1200" cap="none" spc="0" normalizeH="0" baseline="0" noProof="0">
                <a:ln>
                  <a:noFill/>
                </a:ln>
                <a:solidFill>
                  <a:prstClr val="black"/>
                </a:solidFill>
                <a:effectLst/>
                <a:uLnTx/>
                <a:uFillTx/>
                <a:latin typeface="Montserrat Light"/>
                <a:ea typeface="+mn-ea"/>
                <a:cs typeface="+mn-cs"/>
              </a:rPr>
              <a:t>!!!</a:t>
            </a:r>
          </a:p>
        </p:txBody>
      </p:sp>
      <p:sp>
        <p:nvSpPr>
          <p:cNvPr id="8" name="Rectangle 7">
            <a:extLst>
              <a:ext uri="{FF2B5EF4-FFF2-40B4-BE49-F238E27FC236}">
                <a16:creationId xmlns:a16="http://schemas.microsoft.com/office/drawing/2014/main" id="{8A9223C6-38DA-4C50-8435-C61B22688BE7}"/>
              </a:ext>
            </a:extLst>
          </p:cNvPr>
          <p:cNvSpPr/>
          <p:nvPr/>
        </p:nvSpPr>
        <p:spPr>
          <a:xfrm>
            <a:off x="1399309" y="5492964"/>
            <a:ext cx="939338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a:ln>
                  <a:noFill/>
                </a:ln>
                <a:solidFill>
                  <a:prstClr val="black"/>
                </a:solidFill>
                <a:effectLst/>
                <a:uLnTx/>
                <a:uFillTx/>
                <a:latin typeface="Montserrat Light"/>
                <a:ea typeface="+mn-ea"/>
                <a:cs typeface="+mn-cs"/>
              </a:rPr>
              <a:t>Resulting in overwrites, deletions, lost versions, late nights and </a:t>
            </a:r>
            <a:r>
              <a:rPr kumimoji="0" lang="en-US" sz="2000" b="1" i="0" u="none" strike="noStrike" kern="1200" cap="none" spc="-20" normalizeH="0" baseline="0" noProof="0">
                <a:ln>
                  <a:noFill/>
                </a:ln>
                <a:solidFill>
                  <a:srgbClr val="EF373E"/>
                </a:solidFill>
                <a:effectLst/>
                <a:uLnTx/>
                <a:uFillTx/>
                <a:latin typeface="Montserrat" panose="00000500000000000000" pitchFamily="50" charset="0"/>
                <a:ea typeface="+mn-ea"/>
                <a:cs typeface="+mn-cs"/>
              </a:rPr>
              <a:t>confusion</a:t>
            </a:r>
            <a:r>
              <a:rPr kumimoji="0" lang="en-US" sz="2000" b="0" i="0" u="none" strike="noStrike" kern="1200" cap="none" spc="-20" normalizeH="0" baseline="0" noProof="0">
                <a:ln>
                  <a:noFill/>
                </a:ln>
                <a:solidFill>
                  <a:prstClr val="black"/>
                </a:solidFill>
                <a:effectLst/>
                <a:uLnTx/>
                <a:uFillTx/>
                <a:latin typeface="Montserrat Light"/>
                <a:ea typeface="+mn-ea"/>
                <a:cs typeface="+mn-cs"/>
              </a:rPr>
              <a:t>!</a:t>
            </a:r>
          </a:p>
        </p:txBody>
      </p:sp>
      <p:sp>
        <p:nvSpPr>
          <p:cNvPr id="66" name="Dept B 0">
            <a:extLst>
              <a:ext uri="{FF2B5EF4-FFF2-40B4-BE49-F238E27FC236}">
                <a16:creationId xmlns:a16="http://schemas.microsoft.com/office/drawing/2014/main" id="{31649097-3540-4BF0-8EF2-260D17F886F5}"/>
              </a:ext>
            </a:extLst>
          </p:cNvPr>
          <p:cNvSpPr txBox="1"/>
          <p:nvPr/>
        </p:nvSpPr>
        <p:spPr>
          <a:xfrm>
            <a:off x="7914276" y="1616352"/>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C1DE">
                    <a:alpha val="50000"/>
                  </a:srgbClr>
                </a:solidFill>
                <a:effectLst/>
                <a:uLnTx/>
                <a:uFillTx/>
                <a:latin typeface="Montserrat Light"/>
                <a:ea typeface="+mn-ea"/>
                <a:cs typeface="+mn-cs"/>
              </a:rPr>
              <a:t>0</a:t>
            </a:r>
          </a:p>
        </p:txBody>
      </p:sp>
      <p:sp>
        <p:nvSpPr>
          <p:cNvPr id="67" name="Dept B 1">
            <a:extLst>
              <a:ext uri="{FF2B5EF4-FFF2-40B4-BE49-F238E27FC236}">
                <a16:creationId xmlns:a16="http://schemas.microsoft.com/office/drawing/2014/main" id="{D2436A65-8EE0-4660-8E89-267F25C47C69}"/>
              </a:ext>
            </a:extLst>
          </p:cNvPr>
          <p:cNvSpPr txBox="1"/>
          <p:nvPr/>
        </p:nvSpPr>
        <p:spPr>
          <a:xfrm>
            <a:off x="7914276" y="1627647"/>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C1DE">
                    <a:alpha val="50000"/>
                  </a:srgbClr>
                </a:solidFill>
                <a:effectLst/>
                <a:uLnTx/>
                <a:uFillTx/>
                <a:latin typeface="Montserrat Light"/>
                <a:ea typeface="+mn-ea"/>
                <a:cs typeface="+mn-cs"/>
              </a:rPr>
              <a:t>1</a:t>
            </a:r>
          </a:p>
        </p:txBody>
      </p:sp>
      <p:sp>
        <p:nvSpPr>
          <p:cNvPr id="68" name="Dept B 1">
            <a:extLst>
              <a:ext uri="{FF2B5EF4-FFF2-40B4-BE49-F238E27FC236}">
                <a16:creationId xmlns:a16="http://schemas.microsoft.com/office/drawing/2014/main" id="{459321C8-197D-4E9F-8872-EACB363630F2}"/>
              </a:ext>
            </a:extLst>
          </p:cNvPr>
          <p:cNvSpPr txBox="1"/>
          <p:nvPr/>
        </p:nvSpPr>
        <p:spPr>
          <a:xfrm>
            <a:off x="7914276" y="1627647"/>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C1DE">
                    <a:alpha val="50000"/>
                  </a:srgbClr>
                </a:solidFill>
                <a:effectLst/>
                <a:uLnTx/>
                <a:uFillTx/>
                <a:latin typeface="Montserrat Light"/>
                <a:ea typeface="+mn-ea"/>
                <a:cs typeface="+mn-cs"/>
              </a:rPr>
              <a:t>1</a:t>
            </a:r>
          </a:p>
        </p:txBody>
      </p:sp>
      <p:sp>
        <p:nvSpPr>
          <p:cNvPr id="69" name="Dept B 0">
            <a:extLst>
              <a:ext uri="{FF2B5EF4-FFF2-40B4-BE49-F238E27FC236}">
                <a16:creationId xmlns:a16="http://schemas.microsoft.com/office/drawing/2014/main" id="{97B23149-6911-4158-A413-55FCF15D466E}"/>
              </a:ext>
            </a:extLst>
          </p:cNvPr>
          <p:cNvSpPr txBox="1"/>
          <p:nvPr/>
        </p:nvSpPr>
        <p:spPr>
          <a:xfrm>
            <a:off x="7914276" y="1616352"/>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C1DE">
                    <a:alpha val="50000"/>
                  </a:srgbClr>
                </a:solidFill>
                <a:effectLst/>
                <a:uLnTx/>
                <a:uFillTx/>
                <a:latin typeface="Montserrat Light"/>
                <a:ea typeface="+mn-ea"/>
                <a:cs typeface="+mn-cs"/>
              </a:rPr>
              <a:t>0</a:t>
            </a:r>
          </a:p>
        </p:txBody>
      </p:sp>
      <p:grpSp>
        <p:nvGrpSpPr>
          <p:cNvPr id="47" name="Dept B">
            <a:extLst>
              <a:ext uri="{FF2B5EF4-FFF2-40B4-BE49-F238E27FC236}">
                <a16:creationId xmlns:a16="http://schemas.microsoft.com/office/drawing/2014/main" id="{A5446810-0433-4A2D-A10F-736015FBEDA7}"/>
              </a:ext>
            </a:extLst>
          </p:cNvPr>
          <p:cNvGrpSpPr/>
          <p:nvPr/>
        </p:nvGrpSpPr>
        <p:grpSpPr>
          <a:xfrm>
            <a:off x="7409408" y="1160463"/>
            <a:ext cx="1337120" cy="1311888"/>
            <a:chOff x="7409408" y="1532264"/>
            <a:chExt cx="1337120" cy="1311888"/>
          </a:xfrm>
        </p:grpSpPr>
        <p:sp>
          <p:nvSpPr>
            <p:cNvPr id="20" name="Graphic 8">
              <a:extLst>
                <a:ext uri="{FF2B5EF4-FFF2-40B4-BE49-F238E27FC236}">
                  <a16:creationId xmlns:a16="http://schemas.microsoft.com/office/drawing/2014/main" id="{78492C36-1B1F-4BD6-ACD4-11ADA1F65D3F}"/>
                </a:ext>
              </a:extLst>
            </p:cNvPr>
            <p:cNvSpPr/>
            <p:nvPr/>
          </p:nvSpPr>
          <p:spPr>
            <a:xfrm flipH="1">
              <a:off x="7483920" y="1532264"/>
              <a:ext cx="1188096" cy="13118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bg1"/>
            </a:solidFill>
            <a:ln w="19050" cap="flat">
              <a:solidFill>
                <a:schemeClr val="accent5"/>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28" name="Rectangle 27">
              <a:extLst>
                <a:ext uri="{FF2B5EF4-FFF2-40B4-BE49-F238E27FC236}">
                  <a16:creationId xmlns:a16="http://schemas.microsoft.com/office/drawing/2014/main" id="{F7A9F139-2A71-4895-9FA5-F6CB167B1340}"/>
                </a:ext>
              </a:extLst>
            </p:cNvPr>
            <p:cNvSpPr/>
            <p:nvPr/>
          </p:nvSpPr>
          <p:spPr>
            <a:xfrm>
              <a:off x="7409408" y="2034320"/>
              <a:ext cx="133712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Light"/>
                  <a:ea typeface="+mn-ea"/>
                  <a:cs typeface="+mn-cs"/>
                </a:rPr>
                <a:t>Accounting</a:t>
              </a:r>
            </a:p>
          </p:txBody>
        </p:sp>
      </p:grpSp>
      <p:sp>
        <p:nvSpPr>
          <p:cNvPr id="62" name="Dept A 0">
            <a:extLst>
              <a:ext uri="{FF2B5EF4-FFF2-40B4-BE49-F238E27FC236}">
                <a16:creationId xmlns:a16="http://schemas.microsoft.com/office/drawing/2014/main" id="{79F72F2F-0670-4556-B8CE-E75A9CF21474}"/>
              </a:ext>
            </a:extLst>
          </p:cNvPr>
          <p:cNvSpPr txBox="1"/>
          <p:nvPr/>
        </p:nvSpPr>
        <p:spPr>
          <a:xfrm>
            <a:off x="9201150" y="2851598"/>
            <a:ext cx="3433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31983">
                    <a:alpha val="50000"/>
                  </a:srgbClr>
                </a:solidFill>
                <a:effectLst/>
                <a:uLnTx/>
                <a:uFillTx/>
                <a:latin typeface="Montserrat Light"/>
                <a:ea typeface="+mn-ea"/>
                <a:cs typeface="+mn-cs"/>
              </a:rPr>
              <a:t>0</a:t>
            </a:r>
          </a:p>
        </p:txBody>
      </p:sp>
      <p:sp>
        <p:nvSpPr>
          <p:cNvPr id="63" name="Dept A 1">
            <a:extLst>
              <a:ext uri="{FF2B5EF4-FFF2-40B4-BE49-F238E27FC236}">
                <a16:creationId xmlns:a16="http://schemas.microsoft.com/office/drawing/2014/main" id="{CFD8823E-F831-4C79-BCCB-2C000175576F}"/>
              </a:ext>
            </a:extLst>
          </p:cNvPr>
          <p:cNvSpPr txBox="1"/>
          <p:nvPr/>
        </p:nvSpPr>
        <p:spPr>
          <a:xfrm>
            <a:off x="9201150" y="2851598"/>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31983">
                    <a:alpha val="50000"/>
                  </a:srgbClr>
                </a:solidFill>
                <a:effectLst/>
                <a:uLnTx/>
                <a:uFillTx/>
                <a:latin typeface="Montserrat Light"/>
                <a:ea typeface="+mn-ea"/>
                <a:cs typeface="+mn-cs"/>
              </a:rPr>
              <a:t>1</a:t>
            </a:r>
          </a:p>
        </p:txBody>
      </p:sp>
      <p:sp>
        <p:nvSpPr>
          <p:cNvPr id="64" name="Dept A 0">
            <a:extLst>
              <a:ext uri="{FF2B5EF4-FFF2-40B4-BE49-F238E27FC236}">
                <a16:creationId xmlns:a16="http://schemas.microsoft.com/office/drawing/2014/main" id="{3EE35537-A45D-4C35-A594-20F37AF780DA}"/>
              </a:ext>
            </a:extLst>
          </p:cNvPr>
          <p:cNvSpPr txBox="1"/>
          <p:nvPr/>
        </p:nvSpPr>
        <p:spPr>
          <a:xfrm>
            <a:off x="9201150" y="2851598"/>
            <a:ext cx="3433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31983">
                    <a:alpha val="50000"/>
                  </a:srgbClr>
                </a:solidFill>
                <a:effectLst/>
                <a:uLnTx/>
                <a:uFillTx/>
                <a:latin typeface="Montserrat Light"/>
                <a:ea typeface="+mn-ea"/>
                <a:cs typeface="+mn-cs"/>
              </a:rPr>
              <a:t>0</a:t>
            </a:r>
          </a:p>
        </p:txBody>
      </p:sp>
      <p:sp>
        <p:nvSpPr>
          <p:cNvPr id="65" name="Dept A 1">
            <a:extLst>
              <a:ext uri="{FF2B5EF4-FFF2-40B4-BE49-F238E27FC236}">
                <a16:creationId xmlns:a16="http://schemas.microsoft.com/office/drawing/2014/main" id="{920B9680-88CF-4AAE-A6C2-43D06462AFE4}"/>
              </a:ext>
            </a:extLst>
          </p:cNvPr>
          <p:cNvSpPr txBox="1"/>
          <p:nvPr/>
        </p:nvSpPr>
        <p:spPr>
          <a:xfrm>
            <a:off x="9201150" y="2851598"/>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31983">
                    <a:alpha val="50000"/>
                  </a:srgbClr>
                </a:solidFill>
                <a:effectLst/>
                <a:uLnTx/>
                <a:uFillTx/>
                <a:latin typeface="Montserrat Light"/>
                <a:ea typeface="+mn-ea"/>
                <a:cs typeface="+mn-cs"/>
              </a:rPr>
              <a:t>1</a:t>
            </a:r>
          </a:p>
        </p:txBody>
      </p:sp>
      <p:grpSp>
        <p:nvGrpSpPr>
          <p:cNvPr id="48" name="Dept A">
            <a:extLst>
              <a:ext uri="{FF2B5EF4-FFF2-40B4-BE49-F238E27FC236}">
                <a16:creationId xmlns:a16="http://schemas.microsoft.com/office/drawing/2014/main" id="{BFB42EEC-F065-4F1C-9E12-D5D0A72AC3DC}"/>
              </a:ext>
            </a:extLst>
          </p:cNvPr>
          <p:cNvGrpSpPr/>
          <p:nvPr/>
        </p:nvGrpSpPr>
        <p:grpSpPr>
          <a:xfrm>
            <a:off x="8701534" y="2405879"/>
            <a:ext cx="1337120" cy="1311888"/>
            <a:chOff x="8701534" y="2777680"/>
            <a:chExt cx="1337120" cy="1311888"/>
          </a:xfrm>
        </p:grpSpPr>
        <p:sp>
          <p:nvSpPr>
            <p:cNvPr id="22" name="Graphic 8">
              <a:extLst>
                <a:ext uri="{FF2B5EF4-FFF2-40B4-BE49-F238E27FC236}">
                  <a16:creationId xmlns:a16="http://schemas.microsoft.com/office/drawing/2014/main" id="{6EB395E6-77E1-492C-B0A4-2266502BFC34}"/>
                </a:ext>
              </a:extLst>
            </p:cNvPr>
            <p:cNvSpPr/>
            <p:nvPr/>
          </p:nvSpPr>
          <p:spPr>
            <a:xfrm flipH="1">
              <a:off x="8776046" y="2777680"/>
              <a:ext cx="1188096" cy="13118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bg1"/>
            </a:solidFill>
            <a:ln w="19050" cap="flat">
              <a:solidFill>
                <a:schemeClr val="accent6"/>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29" name="Rectangle 28">
              <a:extLst>
                <a:ext uri="{FF2B5EF4-FFF2-40B4-BE49-F238E27FC236}">
                  <a16:creationId xmlns:a16="http://schemas.microsoft.com/office/drawing/2014/main" id="{54E313E6-628C-48B5-9785-B1B9C2E7F2E3}"/>
                </a:ext>
              </a:extLst>
            </p:cNvPr>
            <p:cNvSpPr/>
            <p:nvPr/>
          </p:nvSpPr>
          <p:spPr>
            <a:xfrm>
              <a:off x="8701534" y="3279736"/>
              <a:ext cx="133712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Light"/>
                  <a:ea typeface="+mn-ea"/>
                  <a:cs typeface="+mn-cs"/>
                </a:rPr>
                <a:t>PM</a:t>
              </a:r>
            </a:p>
          </p:txBody>
        </p:sp>
      </p:grpSp>
      <p:sp>
        <p:nvSpPr>
          <p:cNvPr id="75" name="Dept C 0">
            <a:extLst>
              <a:ext uri="{FF2B5EF4-FFF2-40B4-BE49-F238E27FC236}">
                <a16:creationId xmlns:a16="http://schemas.microsoft.com/office/drawing/2014/main" id="{000E6FFF-935A-4729-BF22-658C7ABD1AAB}"/>
              </a:ext>
            </a:extLst>
          </p:cNvPr>
          <p:cNvSpPr txBox="1"/>
          <p:nvPr/>
        </p:nvSpPr>
        <p:spPr>
          <a:xfrm>
            <a:off x="7914276"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4713">
                    <a:alpha val="50000"/>
                  </a:srgbClr>
                </a:solidFill>
                <a:effectLst/>
                <a:uLnTx/>
                <a:uFillTx/>
                <a:latin typeface="Montserrat Light"/>
                <a:ea typeface="+mn-ea"/>
                <a:cs typeface="+mn-cs"/>
              </a:rPr>
              <a:t>0</a:t>
            </a:r>
          </a:p>
        </p:txBody>
      </p:sp>
      <p:sp>
        <p:nvSpPr>
          <p:cNvPr id="76" name="Dept C 0">
            <a:extLst>
              <a:ext uri="{FF2B5EF4-FFF2-40B4-BE49-F238E27FC236}">
                <a16:creationId xmlns:a16="http://schemas.microsoft.com/office/drawing/2014/main" id="{2E6280FE-A650-434E-9116-0578E8649463}"/>
              </a:ext>
            </a:extLst>
          </p:cNvPr>
          <p:cNvSpPr txBox="1"/>
          <p:nvPr/>
        </p:nvSpPr>
        <p:spPr>
          <a:xfrm>
            <a:off x="7914276"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4713">
                    <a:alpha val="50000"/>
                  </a:srgbClr>
                </a:solidFill>
                <a:effectLst/>
                <a:uLnTx/>
                <a:uFillTx/>
                <a:latin typeface="Montserrat Light"/>
                <a:ea typeface="+mn-ea"/>
                <a:cs typeface="+mn-cs"/>
              </a:rPr>
              <a:t>0</a:t>
            </a:r>
          </a:p>
        </p:txBody>
      </p:sp>
      <p:sp>
        <p:nvSpPr>
          <p:cNvPr id="77" name="Dept C 1">
            <a:extLst>
              <a:ext uri="{FF2B5EF4-FFF2-40B4-BE49-F238E27FC236}">
                <a16:creationId xmlns:a16="http://schemas.microsoft.com/office/drawing/2014/main" id="{27408BFD-172B-4A32-A3DA-E622DB511C6F}"/>
              </a:ext>
            </a:extLst>
          </p:cNvPr>
          <p:cNvSpPr txBox="1"/>
          <p:nvPr/>
        </p:nvSpPr>
        <p:spPr>
          <a:xfrm>
            <a:off x="7914276"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4713">
                    <a:alpha val="50000"/>
                  </a:srgbClr>
                </a:solidFill>
                <a:effectLst/>
                <a:uLnTx/>
                <a:uFillTx/>
                <a:latin typeface="Montserrat Light"/>
                <a:ea typeface="+mn-ea"/>
                <a:cs typeface="+mn-cs"/>
              </a:rPr>
              <a:t>1</a:t>
            </a:r>
          </a:p>
        </p:txBody>
      </p:sp>
      <p:sp>
        <p:nvSpPr>
          <p:cNvPr id="78" name="Dept C 1">
            <a:extLst>
              <a:ext uri="{FF2B5EF4-FFF2-40B4-BE49-F238E27FC236}">
                <a16:creationId xmlns:a16="http://schemas.microsoft.com/office/drawing/2014/main" id="{05EB0E47-0992-4483-95F7-A81266E1A62D}"/>
              </a:ext>
            </a:extLst>
          </p:cNvPr>
          <p:cNvSpPr txBox="1"/>
          <p:nvPr/>
        </p:nvSpPr>
        <p:spPr>
          <a:xfrm>
            <a:off x="7914276"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4713">
                    <a:alpha val="50000"/>
                  </a:srgbClr>
                </a:solidFill>
                <a:effectLst/>
                <a:uLnTx/>
                <a:uFillTx/>
                <a:latin typeface="Montserrat Light"/>
                <a:ea typeface="+mn-ea"/>
                <a:cs typeface="+mn-cs"/>
              </a:rPr>
              <a:t>1</a:t>
            </a:r>
          </a:p>
        </p:txBody>
      </p:sp>
      <p:grpSp>
        <p:nvGrpSpPr>
          <p:cNvPr id="49" name="Dept C">
            <a:extLst>
              <a:ext uri="{FF2B5EF4-FFF2-40B4-BE49-F238E27FC236}">
                <a16:creationId xmlns:a16="http://schemas.microsoft.com/office/drawing/2014/main" id="{68852973-F07C-47D7-896E-F374ADD04F61}"/>
              </a:ext>
            </a:extLst>
          </p:cNvPr>
          <p:cNvGrpSpPr/>
          <p:nvPr/>
        </p:nvGrpSpPr>
        <p:grpSpPr>
          <a:xfrm>
            <a:off x="7409408" y="3651295"/>
            <a:ext cx="1337120" cy="1311888"/>
            <a:chOff x="7409408" y="4023096"/>
            <a:chExt cx="1337120" cy="1311888"/>
          </a:xfrm>
        </p:grpSpPr>
        <p:sp>
          <p:nvSpPr>
            <p:cNvPr id="21" name="Graphic 8">
              <a:extLst>
                <a:ext uri="{FF2B5EF4-FFF2-40B4-BE49-F238E27FC236}">
                  <a16:creationId xmlns:a16="http://schemas.microsoft.com/office/drawing/2014/main" id="{2ED36EC3-3F1F-492D-938B-651174CCBAD0}"/>
                </a:ext>
              </a:extLst>
            </p:cNvPr>
            <p:cNvSpPr/>
            <p:nvPr/>
          </p:nvSpPr>
          <p:spPr>
            <a:xfrm flipH="1">
              <a:off x="7483920" y="4023096"/>
              <a:ext cx="1188096" cy="13118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bg1"/>
            </a:solidFill>
            <a:ln w="19050" cap="flat">
              <a:solidFill>
                <a:schemeClr val="accent2"/>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30" name="Rectangle 29">
              <a:extLst>
                <a:ext uri="{FF2B5EF4-FFF2-40B4-BE49-F238E27FC236}">
                  <a16:creationId xmlns:a16="http://schemas.microsoft.com/office/drawing/2014/main" id="{36818548-7EF2-45F4-9944-4BFAECC88E94}"/>
                </a:ext>
              </a:extLst>
            </p:cNvPr>
            <p:cNvSpPr/>
            <p:nvPr/>
          </p:nvSpPr>
          <p:spPr>
            <a:xfrm>
              <a:off x="7409408" y="4525152"/>
              <a:ext cx="133712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Light"/>
                  <a:ea typeface="+mn-ea"/>
                  <a:cs typeface="+mn-cs"/>
                </a:rPr>
                <a:t>Owner</a:t>
              </a:r>
            </a:p>
          </p:txBody>
        </p:sp>
      </p:grpSp>
      <p:sp>
        <p:nvSpPr>
          <p:cNvPr id="38" name="General Ledger 0">
            <a:extLst>
              <a:ext uri="{FF2B5EF4-FFF2-40B4-BE49-F238E27FC236}">
                <a16:creationId xmlns:a16="http://schemas.microsoft.com/office/drawing/2014/main" id="{3FDB7C48-87F7-4CC4-88F3-8A8A4FD33F8A}"/>
              </a:ext>
            </a:extLst>
          </p:cNvPr>
          <p:cNvSpPr txBox="1"/>
          <p:nvPr/>
        </p:nvSpPr>
        <p:spPr>
          <a:xfrm>
            <a:off x="3942351" y="1616352"/>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F373E">
                    <a:alpha val="50000"/>
                  </a:srgbClr>
                </a:solidFill>
                <a:effectLst/>
                <a:uLnTx/>
                <a:uFillTx/>
                <a:latin typeface="Montserrat Light"/>
                <a:ea typeface="+mn-ea"/>
                <a:cs typeface="+mn-cs"/>
              </a:rPr>
              <a:t>0</a:t>
            </a:r>
          </a:p>
        </p:txBody>
      </p:sp>
      <p:sp>
        <p:nvSpPr>
          <p:cNvPr id="31" name="General Ledger 1">
            <a:extLst>
              <a:ext uri="{FF2B5EF4-FFF2-40B4-BE49-F238E27FC236}">
                <a16:creationId xmlns:a16="http://schemas.microsoft.com/office/drawing/2014/main" id="{A52FAC60-AB33-43EB-8B97-9EDA3451C855}"/>
              </a:ext>
            </a:extLst>
          </p:cNvPr>
          <p:cNvSpPr txBox="1"/>
          <p:nvPr/>
        </p:nvSpPr>
        <p:spPr>
          <a:xfrm>
            <a:off x="3942351" y="1627647"/>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F373E">
                    <a:alpha val="50000"/>
                  </a:srgbClr>
                </a:solidFill>
                <a:effectLst/>
                <a:uLnTx/>
                <a:uFillTx/>
                <a:latin typeface="Montserrat Light"/>
                <a:ea typeface="+mn-ea"/>
                <a:cs typeface="+mn-cs"/>
              </a:rPr>
              <a:t>1</a:t>
            </a:r>
          </a:p>
        </p:txBody>
      </p:sp>
      <p:sp>
        <p:nvSpPr>
          <p:cNvPr id="52" name="General Ledger 1">
            <a:extLst>
              <a:ext uri="{FF2B5EF4-FFF2-40B4-BE49-F238E27FC236}">
                <a16:creationId xmlns:a16="http://schemas.microsoft.com/office/drawing/2014/main" id="{56963446-5A28-448D-8C18-C1667410D9CD}"/>
              </a:ext>
            </a:extLst>
          </p:cNvPr>
          <p:cNvSpPr txBox="1"/>
          <p:nvPr/>
        </p:nvSpPr>
        <p:spPr>
          <a:xfrm>
            <a:off x="3942351" y="1627647"/>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F373E">
                    <a:alpha val="50000"/>
                  </a:srgbClr>
                </a:solidFill>
                <a:effectLst/>
                <a:uLnTx/>
                <a:uFillTx/>
                <a:latin typeface="Montserrat Light"/>
                <a:ea typeface="+mn-ea"/>
                <a:cs typeface="+mn-cs"/>
              </a:rPr>
              <a:t>1</a:t>
            </a:r>
          </a:p>
        </p:txBody>
      </p:sp>
      <p:sp>
        <p:nvSpPr>
          <p:cNvPr id="51" name="General Ledger 0">
            <a:extLst>
              <a:ext uri="{FF2B5EF4-FFF2-40B4-BE49-F238E27FC236}">
                <a16:creationId xmlns:a16="http://schemas.microsoft.com/office/drawing/2014/main" id="{6DC0E87B-F2DA-4BCA-8573-7376B80F54DC}"/>
              </a:ext>
            </a:extLst>
          </p:cNvPr>
          <p:cNvSpPr txBox="1"/>
          <p:nvPr/>
        </p:nvSpPr>
        <p:spPr>
          <a:xfrm>
            <a:off x="3942351" y="1616352"/>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F373E">
                    <a:alpha val="50000"/>
                  </a:srgbClr>
                </a:solidFill>
                <a:effectLst/>
                <a:uLnTx/>
                <a:uFillTx/>
                <a:latin typeface="Montserrat Light"/>
                <a:ea typeface="+mn-ea"/>
                <a:cs typeface="+mn-cs"/>
              </a:rPr>
              <a:t>0</a:t>
            </a:r>
          </a:p>
        </p:txBody>
      </p:sp>
      <p:grpSp>
        <p:nvGrpSpPr>
          <p:cNvPr id="32" name="General Ledger">
            <a:extLst>
              <a:ext uri="{FF2B5EF4-FFF2-40B4-BE49-F238E27FC236}">
                <a16:creationId xmlns:a16="http://schemas.microsoft.com/office/drawing/2014/main" id="{7C32F273-EE8D-48C7-8792-7F079C17B5CF}"/>
              </a:ext>
            </a:extLst>
          </p:cNvPr>
          <p:cNvGrpSpPr/>
          <p:nvPr/>
        </p:nvGrpSpPr>
        <p:grpSpPr>
          <a:xfrm>
            <a:off x="3445473" y="1160463"/>
            <a:ext cx="1337120" cy="1311888"/>
            <a:chOff x="3445473" y="1532264"/>
            <a:chExt cx="1337120" cy="1311888"/>
          </a:xfrm>
        </p:grpSpPr>
        <p:sp>
          <p:nvSpPr>
            <p:cNvPr id="17" name="Graphic 8">
              <a:extLst>
                <a:ext uri="{FF2B5EF4-FFF2-40B4-BE49-F238E27FC236}">
                  <a16:creationId xmlns:a16="http://schemas.microsoft.com/office/drawing/2014/main" id="{1BF5A80F-587C-4CC2-953B-7C5946F1CFB4}"/>
                </a:ext>
              </a:extLst>
            </p:cNvPr>
            <p:cNvSpPr/>
            <p:nvPr/>
          </p:nvSpPr>
          <p:spPr>
            <a:xfrm>
              <a:off x="3519985" y="1532264"/>
              <a:ext cx="1188096" cy="13118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bg1"/>
            </a:solidFill>
            <a:ln w="19050" cap="flat">
              <a:solidFill>
                <a:schemeClr val="accent1"/>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25" name="Rectangle 24">
              <a:extLst>
                <a:ext uri="{FF2B5EF4-FFF2-40B4-BE49-F238E27FC236}">
                  <a16:creationId xmlns:a16="http://schemas.microsoft.com/office/drawing/2014/main" id="{085FDD43-24F2-4E84-A861-D7134BCF08D3}"/>
                </a:ext>
              </a:extLst>
            </p:cNvPr>
            <p:cNvSpPr/>
            <p:nvPr/>
          </p:nvSpPr>
          <p:spPr>
            <a:xfrm>
              <a:off x="3445473" y="1926598"/>
              <a:ext cx="133712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Light"/>
                  <a:ea typeface="+mn-ea"/>
                  <a:cs typeface="+mn-cs"/>
                </a:rPr>
                <a:t>Accounting</a:t>
              </a:r>
              <a:br>
                <a:rPr kumimoji="0" lang="en-US" sz="1400" b="0" i="0" u="none" strike="noStrike" kern="1200" cap="none" spc="0" normalizeH="0" baseline="0" noProof="0">
                  <a:ln>
                    <a:noFill/>
                  </a:ln>
                  <a:solidFill>
                    <a:prstClr val="black"/>
                  </a:solidFill>
                  <a:effectLst/>
                  <a:uLnTx/>
                  <a:uFillTx/>
                  <a:latin typeface="Montserrat Light"/>
                  <a:ea typeface="+mn-ea"/>
                  <a:cs typeface="+mn-cs"/>
                </a:rPr>
              </a:br>
              <a:r>
                <a:rPr kumimoji="0" lang="en-US" sz="1400" b="0" i="0" u="none" strike="noStrike" kern="1200" cap="none" spc="0" normalizeH="0" baseline="0" noProof="0">
                  <a:ln>
                    <a:noFill/>
                  </a:ln>
                  <a:solidFill>
                    <a:prstClr val="black"/>
                  </a:solidFill>
                  <a:effectLst/>
                  <a:uLnTx/>
                  <a:uFillTx/>
                  <a:latin typeface="Montserrat Light"/>
                  <a:ea typeface="+mn-ea"/>
                  <a:cs typeface="+mn-cs"/>
                </a:rPr>
                <a:t>System</a:t>
              </a:r>
            </a:p>
          </p:txBody>
        </p:sp>
      </p:grpSp>
      <p:sp>
        <p:nvSpPr>
          <p:cNvPr id="39" name="Payroll Expense 0">
            <a:extLst>
              <a:ext uri="{FF2B5EF4-FFF2-40B4-BE49-F238E27FC236}">
                <a16:creationId xmlns:a16="http://schemas.microsoft.com/office/drawing/2014/main" id="{49611E1E-4D05-4A89-9ABB-B0D6C245543D}"/>
              </a:ext>
            </a:extLst>
          </p:cNvPr>
          <p:cNvSpPr txBox="1"/>
          <p:nvPr/>
        </p:nvSpPr>
        <p:spPr>
          <a:xfrm>
            <a:off x="2650225" y="2851598"/>
            <a:ext cx="3433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B049">
                    <a:alpha val="50000"/>
                  </a:srgbClr>
                </a:solidFill>
                <a:effectLst/>
                <a:uLnTx/>
                <a:uFillTx/>
                <a:latin typeface="Montserrat Light"/>
                <a:ea typeface="+mn-ea"/>
                <a:cs typeface="+mn-cs"/>
              </a:rPr>
              <a:t>0</a:t>
            </a:r>
          </a:p>
        </p:txBody>
      </p:sp>
      <p:sp>
        <p:nvSpPr>
          <p:cNvPr id="33" name="Payroll Expense 1">
            <a:extLst>
              <a:ext uri="{FF2B5EF4-FFF2-40B4-BE49-F238E27FC236}">
                <a16:creationId xmlns:a16="http://schemas.microsoft.com/office/drawing/2014/main" id="{B35410B5-222A-4964-A376-11DCF9A5B0D3}"/>
              </a:ext>
            </a:extLst>
          </p:cNvPr>
          <p:cNvSpPr txBox="1"/>
          <p:nvPr/>
        </p:nvSpPr>
        <p:spPr>
          <a:xfrm>
            <a:off x="2650225" y="2851598"/>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B049">
                    <a:alpha val="50000"/>
                  </a:srgbClr>
                </a:solidFill>
                <a:effectLst/>
                <a:uLnTx/>
                <a:uFillTx/>
                <a:latin typeface="Montserrat Light"/>
                <a:ea typeface="+mn-ea"/>
                <a:cs typeface="+mn-cs"/>
              </a:rPr>
              <a:t>1</a:t>
            </a:r>
          </a:p>
        </p:txBody>
      </p:sp>
      <p:sp>
        <p:nvSpPr>
          <p:cNvPr id="53" name="Payroll Expense 0">
            <a:extLst>
              <a:ext uri="{FF2B5EF4-FFF2-40B4-BE49-F238E27FC236}">
                <a16:creationId xmlns:a16="http://schemas.microsoft.com/office/drawing/2014/main" id="{8F152B06-44CF-49E8-9DCB-992F0CE9D51F}"/>
              </a:ext>
            </a:extLst>
          </p:cNvPr>
          <p:cNvSpPr txBox="1"/>
          <p:nvPr/>
        </p:nvSpPr>
        <p:spPr>
          <a:xfrm>
            <a:off x="2650225" y="2851598"/>
            <a:ext cx="3433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B049">
                    <a:alpha val="50000"/>
                  </a:srgbClr>
                </a:solidFill>
                <a:effectLst/>
                <a:uLnTx/>
                <a:uFillTx/>
                <a:latin typeface="Montserrat Light"/>
                <a:ea typeface="+mn-ea"/>
                <a:cs typeface="+mn-cs"/>
              </a:rPr>
              <a:t>0</a:t>
            </a:r>
          </a:p>
        </p:txBody>
      </p:sp>
      <p:sp>
        <p:nvSpPr>
          <p:cNvPr id="54" name="Payroll Expense 1">
            <a:extLst>
              <a:ext uri="{FF2B5EF4-FFF2-40B4-BE49-F238E27FC236}">
                <a16:creationId xmlns:a16="http://schemas.microsoft.com/office/drawing/2014/main" id="{E480AE17-D188-48BE-8B85-28814AF46F5B}"/>
              </a:ext>
            </a:extLst>
          </p:cNvPr>
          <p:cNvSpPr txBox="1"/>
          <p:nvPr/>
        </p:nvSpPr>
        <p:spPr>
          <a:xfrm>
            <a:off x="2650225" y="2851598"/>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B049">
                    <a:alpha val="50000"/>
                  </a:srgbClr>
                </a:solidFill>
                <a:effectLst/>
                <a:uLnTx/>
                <a:uFillTx/>
                <a:latin typeface="Montserrat Light"/>
                <a:ea typeface="+mn-ea"/>
                <a:cs typeface="+mn-cs"/>
              </a:rPr>
              <a:t>1</a:t>
            </a:r>
          </a:p>
        </p:txBody>
      </p:sp>
      <p:grpSp>
        <p:nvGrpSpPr>
          <p:cNvPr id="46" name="Payroll Expense">
            <a:extLst>
              <a:ext uri="{FF2B5EF4-FFF2-40B4-BE49-F238E27FC236}">
                <a16:creationId xmlns:a16="http://schemas.microsoft.com/office/drawing/2014/main" id="{B7B27BB8-0245-433B-92BC-866A22AA6827}"/>
              </a:ext>
            </a:extLst>
          </p:cNvPr>
          <p:cNvGrpSpPr/>
          <p:nvPr/>
        </p:nvGrpSpPr>
        <p:grpSpPr>
          <a:xfrm>
            <a:off x="2153347" y="2405879"/>
            <a:ext cx="1337120" cy="1311888"/>
            <a:chOff x="2153347" y="2777680"/>
            <a:chExt cx="1337120" cy="1311888"/>
          </a:xfrm>
        </p:grpSpPr>
        <p:sp>
          <p:nvSpPr>
            <p:cNvPr id="19" name="Graphic 8">
              <a:extLst>
                <a:ext uri="{FF2B5EF4-FFF2-40B4-BE49-F238E27FC236}">
                  <a16:creationId xmlns:a16="http://schemas.microsoft.com/office/drawing/2014/main" id="{42E3B15F-F032-4A4F-BCF3-46AED7AFB1F6}"/>
                </a:ext>
              </a:extLst>
            </p:cNvPr>
            <p:cNvSpPr/>
            <p:nvPr/>
          </p:nvSpPr>
          <p:spPr>
            <a:xfrm>
              <a:off x="2227859" y="2777680"/>
              <a:ext cx="1188096" cy="13118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bg1"/>
            </a:solidFill>
            <a:ln w="19050" cap="flat">
              <a:solidFill>
                <a:schemeClr val="accent3"/>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26" name="Rectangle 25">
              <a:extLst>
                <a:ext uri="{FF2B5EF4-FFF2-40B4-BE49-F238E27FC236}">
                  <a16:creationId xmlns:a16="http://schemas.microsoft.com/office/drawing/2014/main" id="{1E9C0245-302C-4DEA-8219-57FD59166710}"/>
                </a:ext>
              </a:extLst>
            </p:cNvPr>
            <p:cNvSpPr/>
            <p:nvPr/>
          </p:nvSpPr>
          <p:spPr>
            <a:xfrm>
              <a:off x="2153347" y="3202792"/>
              <a:ext cx="133712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Light"/>
                  <a:ea typeface="+mn-ea"/>
                  <a:cs typeface="+mn-cs"/>
                </a:rPr>
                <a:t>Project</a:t>
              </a:r>
              <a:br>
                <a:rPr kumimoji="0" lang="en-US" sz="1200" b="0" i="0" u="none" strike="noStrike" kern="1200" cap="none" spc="0" normalizeH="0" baseline="0" noProof="0">
                  <a:ln>
                    <a:noFill/>
                  </a:ln>
                  <a:solidFill>
                    <a:prstClr val="black"/>
                  </a:solidFill>
                  <a:effectLst/>
                  <a:uLnTx/>
                  <a:uFillTx/>
                  <a:latin typeface="Montserrat Light"/>
                  <a:ea typeface="+mn-ea"/>
                  <a:cs typeface="+mn-cs"/>
                </a:rPr>
              </a:br>
              <a:r>
                <a:rPr kumimoji="0" lang="en-US" sz="1200" b="0" i="0" u="none" strike="noStrike" kern="1200" cap="none" spc="0" normalizeH="0" baseline="0" noProof="0">
                  <a:ln>
                    <a:noFill/>
                  </a:ln>
                  <a:solidFill>
                    <a:prstClr val="black"/>
                  </a:solidFill>
                  <a:effectLst/>
                  <a:uLnTx/>
                  <a:uFillTx/>
                  <a:latin typeface="Montserrat Light"/>
                  <a:ea typeface="+mn-ea"/>
                  <a:cs typeface="+mn-cs"/>
                </a:rPr>
                <a:t>Management</a:t>
              </a:r>
            </a:p>
          </p:txBody>
        </p:sp>
      </p:grpSp>
      <p:sp>
        <p:nvSpPr>
          <p:cNvPr id="40" name="CRM Revenue 0">
            <a:extLst>
              <a:ext uri="{FF2B5EF4-FFF2-40B4-BE49-F238E27FC236}">
                <a16:creationId xmlns:a16="http://schemas.microsoft.com/office/drawing/2014/main" id="{D35735E0-53D7-48E6-8F42-451B07923FBE}"/>
              </a:ext>
            </a:extLst>
          </p:cNvPr>
          <p:cNvSpPr txBox="1"/>
          <p:nvPr/>
        </p:nvSpPr>
        <p:spPr>
          <a:xfrm>
            <a:off x="3942351"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4DADE">
                    <a:alpha val="50000"/>
                  </a:srgbClr>
                </a:solidFill>
                <a:effectLst/>
                <a:uLnTx/>
                <a:uFillTx/>
                <a:latin typeface="Montserrat Light"/>
                <a:ea typeface="+mn-ea"/>
                <a:cs typeface="+mn-cs"/>
              </a:rPr>
              <a:t>0</a:t>
            </a:r>
          </a:p>
        </p:txBody>
      </p:sp>
      <p:sp>
        <p:nvSpPr>
          <p:cNvPr id="56" name="CRM Revenue 0">
            <a:extLst>
              <a:ext uri="{FF2B5EF4-FFF2-40B4-BE49-F238E27FC236}">
                <a16:creationId xmlns:a16="http://schemas.microsoft.com/office/drawing/2014/main" id="{1B03BB80-64DF-4F99-9C13-643CC140E2CF}"/>
              </a:ext>
            </a:extLst>
          </p:cNvPr>
          <p:cNvSpPr txBox="1"/>
          <p:nvPr/>
        </p:nvSpPr>
        <p:spPr>
          <a:xfrm>
            <a:off x="3942351"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4DADE">
                    <a:alpha val="50000"/>
                  </a:srgbClr>
                </a:solidFill>
                <a:effectLst/>
                <a:uLnTx/>
                <a:uFillTx/>
                <a:latin typeface="Montserrat Light"/>
                <a:ea typeface="+mn-ea"/>
                <a:cs typeface="+mn-cs"/>
              </a:rPr>
              <a:t>0</a:t>
            </a:r>
          </a:p>
        </p:txBody>
      </p:sp>
      <p:sp>
        <p:nvSpPr>
          <p:cNvPr id="34" name="CRM Revenue 1">
            <a:extLst>
              <a:ext uri="{FF2B5EF4-FFF2-40B4-BE49-F238E27FC236}">
                <a16:creationId xmlns:a16="http://schemas.microsoft.com/office/drawing/2014/main" id="{0AE5819B-3F31-43EE-9935-363F5B99B9B4}"/>
              </a:ext>
            </a:extLst>
          </p:cNvPr>
          <p:cNvSpPr txBox="1"/>
          <p:nvPr/>
        </p:nvSpPr>
        <p:spPr>
          <a:xfrm>
            <a:off x="3942351"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4DADE">
                    <a:alpha val="50000"/>
                  </a:srgbClr>
                </a:solidFill>
                <a:effectLst/>
                <a:uLnTx/>
                <a:uFillTx/>
                <a:latin typeface="Montserrat Light"/>
                <a:ea typeface="+mn-ea"/>
                <a:cs typeface="+mn-cs"/>
              </a:rPr>
              <a:t>1</a:t>
            </a:r>
          </a:p>
        </p:txBody>
      </p:sp>
      <p:sp>
        <p:nvSpPr>
          <p:cNvPr id="57" name="CRM Revenue 1">
            <a:extLst>
              <a:ext uri="{FF2B5EF4-FFF2-40B4-BE49-F238E27FC236}">
                <a16:creationId xmlns:a16="http://schemas.microsoft.com/office/drawing/2014/main" id="{620951F8-1EA5-4583-9D5E-A2A8DA69A15E}"/>
              </a:ext>
            </a:extLst>
          </p:cNvPr>
          <p:cNvSpPr txBox="1"/>
          <p:nvPr/>
        </p:nvSpPr>
        <p:spPr>
          <a:xfrm>
            <a:off x="3942351" y="4106115"/>
            <a:ext cx="34336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4DADE">
                    <a:alpha val="50000"/>
                  </a:srgbClr>
                </a:solidFill>
                <a:effectLst/>
                <a:uLnTx/>
                <a:uFillTx/>
                <a:latin typeface="Montserrat Light"/>
                <a:ea typeface="+mn-ea"/>
                <a:cs typeface="+mn-cs"/>
              </a:rPr>
              <a:t>1</a:t>
            </a:r>
          </a:p>
        </p:txBody>
      </p:sp>
      <p:grpSp>
        <p:nvGrpSpPr>
          <p:cNvPr id="50" name="CRM Revenue">
            <a:extLst>
              <a:ext uri="{FF2B5EF4-FFF2-40B4-BE49-F238E27FC236}">
                <a16:creationId xmlns:a16="http://schemas.microsoft.com/office/drawing/2014/main" id="{47C01348-7952-4F5E-8940-D27AD33710A0}"/>
              </a:ext>
            </a:extLst>
          </p:cNvPr>
          <p:cNvGrpSpPr/>
          <p:nvPr/>
        </p:nvGrpSpPr>
        <p:grpSpPr>
          <a:xfrm>
            <a:off x="3445473" y="3651295"/>
            <a:ext cx="1337120" cy="1311888"/>
            <a:chOff x="3445473" y="4023096"/>
            <a:chExt cx="1337120" cy="1311888"/>
          </a:xfrm>
        </p:grpSpPr>
        <p:sp>
          <p:nvSpPr>
            <p:cNvPr id="18" name="Graphic 8">
              <a:extLst>
                <a:ext uri="{FF2B5EF4-FFF2-40B4-BE49-F238E27FC236}">
                  <a16:creationId xmlns:a16="http://schemas.microsoft.com/office/drawing/2014/main" id="{D327FA1B-1B24-4F28-9115-91028E9BF0B4}"/>
                </a:ext>
              </a:extLst>
            </p:cNvPr>
            <p:cNvSpPr/>
            <p:nvPr/>
          </p:nvSpPr>
          <p:spPr>
            <a:xfrm>
              <a:off x="3519985" y="4023096"/>
              <a:ext cx="1188096" cy="13118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bg1"/>
            </a:solidFill>
            <a:ln w="19050" cap="flat">
              <a:solidFill>
                <a:schemeClr val="accent4"/>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27" name="Rectangle 26">
              <a:extLst>
                <a:ext uri="{FF2B5EF4-FFF2-40B4-BE49-F238E27FC236}">
                  <a16:creationId xmlns:a16="http://schemas.microsoft.com/office/drawing/2014/main" id="{9A9F4A7D-70DA-447D-BDBF-6DEDC5A82080}"/>
                </a:ext>
              </a:extLst>
            </p:cNvPr>
            <p:cNvSpPr/>
            <p:nvPr/>
          </p:nvSpPr>
          <p:spPr>
            <a:xfrm>
              <a:off x="3445473" y="4525152"/>
              <a:ext cx="133712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Light"/>
                  <a:ea typeface="+mn-ea"/>
                  <a:cs typeface="+mn-cs"/>
                </a:rPr>
                <a:t>CRM</a:t>
              </a:r>
            </a:p>
          </p:txBody>
        </p:sp>
      </p:grpSp>
      <p:grpSp>
        <p:nvGrpSpPr>
          <p:cNvPr id="71" name="V1">
            <a:extLst>
              <a:ext uri="{FF2B5EF4-FFF2-40B4-BE49-F238E27FC236}">
                <a16:creationId xmlns:a16="http://schemas.microsoft.com/office/drawing/2014/main" id="{FB10B151-1333-4AAD-A7F3-AA2F568711F7}"/>
              </a:ext>
            </a:extLst>
          </p:cNvPr>
          <p:cNvGrpSpPr/>
          <p:nvPr/>
        </p:nvGrpSpPr>
        <p:grpSpPr>
          <a:xfrm>
            <a:off x="6736285" y="2763763"/>
            <a:ext cx="428718" cy="473388"/>
            <a:chOff x="6736285" y="3135564"/>
            <a:chExt cx="428718" cy="473388"/>
          </a:xfrm>
        </p:grpSpPr>
        <p:sp>
          <p:nvSpPr>
            <p:cNvPr id="44" name="Version number Hexagon">
              <a:extLst>
                <a:ext uri="{FF2B5EF4-FFF2-40B4-BE49-F238E27FC236}">
                  <a16:creationId xmlns:a16="http://schemas.microsoft.com/office/drawing/2014/main" id="{DBF858E8-25AF-4945-962B-5E16AD17E22F}"/>
                </a:ext>
              </a:extLst>
            </p:cNvPr>
            <p:cNvSpPr/>
            <p:nvPr/>
          </p:nvSpPr>
          <p:spPr>
            <a:xfrm>
              <a:off x="6736285" y="3135564"/>
              <a:ext cx="428718" cy="4733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tx1">
                <a:lumMod val="95000"/>
                <a:lumOff val="5000"/>
              </a:schemeClr>
            </a:solidFill>
            <a:ln w="7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45" name="V1 Copy">
              <a:extLst>
                <a:ext uri="{FF2B5EF4-FFF2-40B4-BE49-F238E27FC236}">
                  <a16:creationId xmlns:a16="http://schemas.microsoft.com/office/drawing/2014/main" id="{6C5A2701-4A0E-4BAF-AD43-D6534EB55A32}"/>
                </a:ext>
              </a:extLst>
            </p:cNvPr>
            <p:cNvSpPr txBox="1"/>
            <p:nvPr/>
          </p:nvSpPr>
          <p:spPr>
            <a:xfrm>
              <a:off x="6755719" y="3233759"/>
              <a:ext cx="38985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ontserrat SemiBold"/>
                  <a:ea typeface="+mn-ea"/>
                  <a:cs typeface="+mn-cs"/>
                </a:rPr>
                <a:t>V1</a:t>
              </a:r>
            </a:p>
          </p:txBody>
        </p:sp>
      </p:grpSp>
      <p:grpSp>
        <p:nvGrpSpPr>
          <p:cNvPr id="72" name="V2">
            <a:extLst>
              <a:ext uri="{FF2B5EF4-FFF2-40B4-BE49-F238E27FC236}">
                <a16:creationId xmlns:a16="http://schemas.microsoft.com/office/drawing/2014/main" id="{3D61B9F4-DE6F-49A4-A6B1-2589566089D2}"/>
              </a:ext>
            </a:extLst>
          </p:cNvPr>
          <p:cNvGrpSpPr/>
          <p:nvPr/>
        </p:nvGrpSpPr>
        <p:grpSpPr>
          <a:xfrm>
            <a:off x="6736285" y="2763763"/>
            <a:ext cx="428718" cy="473388"/>
            <a:chOff x="6736285" y="3135564"/>
            <a:chExt cx="428718" cy="473388"/>
          </a:xfrm>
        </p:grpSpPr>
        <p:sp>
          <p:nvSpPr>
            <p:cNvPr id="73" name="Version number Hexagon">
              <a:extLst>
                <a:ext uri="{FF2B5EF4-FFF2-40B4-BE49-F238E27FC236}">
                  <a16:creationId xmlns:a16="http://schemas.microsoft.com/office/drawing/2014/main" id="{3D523866-55B7-4670-AD83-DB57F3BC928C}"/>
                </a:ext>
              </a:extLst>
            </p:cNvPr>
            <p:cNvSpPr/>
            <p:nvPr/>
          </p:nvSpPr>
          <p:spPr>
            <a:xfrm>
              <a:off x="6736285" y="3135564"/>
              <a:ext cx="428718" cy="4733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tx1">
                <a:lumMod val="95000"/>
                <a:lumOff val="5000"/>
              </a:schemeClr>
            </a:solidFill>
            <a:ln w="7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74" name="V1 Copy">
              <a:extLst>
                <a:ext uri="{FF2B5EF4-FFF2-40B4-BE49-F238E27FC236}">
                  <a16:creationId xmlns:a16="http://schemas.microsoft.com/office/drawing/2014/main" id="{81B35053-B694-471C-BB5E-815FAC91657A}"/>
                </a:ext>
              </a:extLst>
            </p:cNvPr>
            <p:cNvSpPr txBox="1"/>
            <p:nvPr/>
          </p:nvSpPr>
          <p:spPr>
            <a:xfrm>
              <a:off x="6755719" y="3233759"/>
              <a:ext cx="38985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ontserrat SemiBold"/>
                  <a:ea typeface="+mn-ea"/>
                  <a:cs typeface="+mn-cs"/>
                </a:rPr>
                <a:t>V2</a:t>
              </a:r>
            </a:p>
          </p:txBody>
        </p:sp>
      </p:grpSp>
      <p:grpSp>
        <p:nvGrpSpPr>
          <p:cNvPr id="79" name="V3">
            <a:extLst>
              <a:ext uri="{FF2B5EF4-FFF2-40B4-BE49-F238E27FC236}">
                <a16:creationId xmlns:a16="http://schemas.microsoft.com/office/drawing/2014/main" id="{6436D325-72A5-4096-A0C2-D3570E030F41}"/>
              </a:ext>
            </a:extLst>
          </p:cNvPr>
          <p:cNvGrpSpPr/>
          <p:nvPr/>
        </p:nvGrpSpPr>
        <p:grpSpPr>
          <a:xfrm>
            <a:off x="6736285" y="2763763"/>
            <a:ext cx="428718" cy="473388"/>
            <a:chOff x="6736285" y="3135564"/>
            <a:chExt cx="428718" cy="473388"/>
          </a:xfrm>
        </p:grpSpPr>
        <p:sp>
          <p:nvSpPr>
            <p:cNvPr id="80" name="Version number Hexagon">
              <a:extLst>
                <a:ext uri="{FF2B5EF4-FFF2-40B4-BE49-F238E27FC236}">
                  <a16:creationId xmlns:a16="http://schemas.microsoft.com/office/drawing/2014/main" id="{E20E0F25-33B5-4CC2-8D9A-0513EB25CC9B}"/>
                </a:ext>
              </a:extLst>
            </p:cNvPr>
            <p:cNvSpPr/>
            <p:nvPr/>
          </p:nvSpPr>
          <p:spPr>
            <a:xfrm>
              <a:off x="6736285" y="3135564"/>
              <a:ext cx="428718" cy="473388"/>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tx1">
                <a:lumMod val="95000"/>
                <a:lumOff val="5000"/>
              </a:schemeClr>
            </a:solidFill>
            <a:ln w="7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81" name="V1 Copy">
              <a:extLst>
                <a:ext uri="{FF2B5EF4-FFF2-40B4-BE49-F238E27FC236}">
                  <a16:creationId xmlns:a16="http://schemas.microsoft.com/office/drawing/2014/main" id="{F05922D0-A45C-49CB-BC10-0B84854670CF}"/>
                </a:ext>
              </a:extLst>
            </p:cNvPr>
            <p:cNvSpPr txBox="1"/>
            <p:nvPr/>
          </p:nvSpPr>
          <p:spPr>
            <a:xfrm>
              <a:off x="6755719" y="3233759"/>
              <a:ext cx="38985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ontserrat SemiBold"/>
                  <a:ea typeface="+mn-ea"/>
                  <a:cs typeface="+mn-cs"/>
                </a:rPr>
                <a:t>V3</a:t>
              </a:r>
            </a:p>
          </p:txBody>
        </p:sp>
      </p:grpSp>
      <p:sp>
        <p:nvSpPr>
          <p:cNvPr id="10" name="Massive Spreadsheets Hexagon">
            <a:extLst>
              <a:ext uri="{FF2B5EF4-FFF2-40B4-BE49-F238E27FC236}">
                <a16:creationId xmlns:a16="http://schemas.microsoft.com/office/drawing/2014/main" id="{EE2894A9-5D1B-4FB1-8657-D460402A6F76}"/>
              </a:ext>
            </a:extLst>
          </p:cNvPr>
          <p:cNvSpPr/>
          <p:nvPr/>
        </p:nvSpPr>
        <p:spPr>
          <a:xfrm>
            <a:off x="5400083" y="2288772"/>
            <a:ext cx="1391834" cy="1536854"/>
          </a:xfrm>
          <a:custGeom>
            <a:avLst/>
            <a:gdLst>
              <a:gd name="connsiteX0" fmla="*/ 191691 w 383382"/>
              <a:gd name="connsiteY0" fmla="*/ 0 h 423328"/>
              <a:gd name="connsiteX1" fmla="*/ 220999 w 383382"/>
              <a:gd name="connsiteY1" fmla="*/ 7587 h 423328"/>
              <a:gd name="connsiteX2" fmla="*/ 354372 w 383382"/>
              <a:gd name="connsiteY2" fmla="*/ 84725 h 423328"/>
              <a:gd name="connsiteX3" fmla="*/ 383383 w 383382"/>
              <a:gd name="connsiteY3" fmla="*/ 137613 h 423328"/>
              <a:gd name="connsiteX4" fmla="*/ 383383 w 383382"/>
              <a:gd name="connsiteY4" fmla="*/ 285715 h 423328"/>
              <a:gd name="connsiteX5" fmla="*/ 357199 w 383382"/>
              <a:gd name="connsiteY5" fmla="*/ 336669 h 423328"/>
              <a:gd name="connsiteX6" fmla="*/ 221520 w 383382"/>
              <a:gd name="connsiteY6" fmla="*/ 416113 h 423328"/>
              <a:gd name="connsiteX7" fmla="*/ 191691 w 383382"/>
              <a:gd name="connsiteY7" fmla="*/ 423328 h 423328"/>
              <a:gd name="connsiteX8" fmla="*/ 161863 w 383382"/>
              <a:gd name="connsiteY8" fmla="*/ 416113 h 423328"/>
              <a:gd name="connsiteX9" fmla="*/ 26184 w 383382"/>
              <a:gd name="connsiteY9" fmla="*/ 336669 h 423328"/>
              <a:gd name="connsiteX10" fmla="*/ 0 w 383382"/>
              <a:gd name="connsiteY10" fmla="*/ 285715 h 423328"/>
              <a:gd name="connsiteX11" fmla="*/ 0 w 383382"/>
              <a:gd name="connsiteY11" fmla="*/ 137613 h 423328"/>
              <a:gd name="connsiteX12" fmla="*/ 29010 w 383382"/>
              <a:gd name="connsiteY12" fmla="*/ 84725 h 423328"/>
              <a:gd name="connsiteX13" fmla="*/ 162383 w 383382"/>
              <a:gd name="connsiteY13" fmla="*/ 7587 h 423328"/>
              <a:gd name="connsiteX14" fmla="*/ 191691 w 383382"/>
              <a:gd name="connsiteY14" fmla="*/ 0 h 4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382" h="423328">
                <a:moveTo>
                  <a:pt x="191691" y="0"/>
                </a:moveTo>
                <a:cubicBezTo>
                  <a:pt x="202552" y="0"/>
                  <a:pt x="212147" y="2752"/>
                  <a:pt x="220999" y="7587"/>
                </a:cubicBezTo>
                <a:lnTo>
                  <a:pt x="354372" y="84725"/>
                </a:lnTo>
                <a:cubicBezTo>
                  <a:pt x="371778" y="95883"/>
                  <a:pt x="383383" y="115372"/>
                  <a:pt x="383383" y="137613"/>
                </a:cubicBezTo>
                <a:lnTo>
                  <a:pt x="383383" y="285715"/>
                </a:lnTo>
                <a:cubicBezTo>
                  <a:pt x="383383" y="306692"/>
                  <a:pt x="373043" y="325288"/>
                  <a:pt x="357199" y="336669"/>
                </a:cubicBezTo>
                <a:lnTo>
                  <a:pt x="221520" y="416113"/>
                </a:lnTo>
                <a:cubicBezTo>
                  <a:pt x="212817" y="420725"/>
                  <a:pt x="202254" y="423328"/>
                  <a:pt x="191691" y="423328"/>
                </a:cubicBezTo>
                <a:cubicBezTo>
                  <a:pt x="181129" y="423328"/>
                  <a:pt x="170566" y="420725"/>
                  <a:pt x="161863" y="416113"/>
                </a:cubicBezTo>
                <a:lnTo>
                  <a:pt x="26184" y="336669"/>
                </a:lnTo>
                <a:cubicBezTo>
                  <a:pt x="10340" y="325288"/>
                  <a:pt x="0" y="306692"/>
                  <a:pt x="0" y="285715"/>
                </a:cubicBezTo>
                <a:lnTo>
                  <a:pt x="0" y="137613"/>
                </a:lnTo>
                <a:cubicBezTo>
                  <a:pt x="0" y="115372"/>
                  <a:pt x="11530" y="95883"/>
                  <a:pt x="29010" y="84725"/>
                </a:cubicBezTo>
                <a:lnTo>
                  <a:pt x="162383" y="7587"/>
                </a:lnTo>
                <a:cubicBezTo>
                  <a:pt x="171235" y="2752"/>
                  <a:pt x="180831" y="0"/>
                  <a:pt x="191691" y="0"/>
                </a:cubicBezTo>
                <a:close/>
              </a:path>
            </a:pathLst>
          </a:custGeom>
          <a:solidFill>
            <a:schemeClr val="accent1"/>
          </a:solidFill>
          <a:ln w="7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grpSp>
        <p:nvGrpSpPr>
          <p:cNvPr id="13" name="Excel Logo">
            <a:extLst>
              <a:ext uri="{FF2B5EF4-FFF2-40B4-BE49-F238E27FC236}">
                <a16:creationId xmlns:a16="http://schemas.microsoft.com/office/drawing/2014/main" id="{FE8940D7-6174-43E4-896A-783FE3D8D60B}"/>
              </a:ext>
            </a:extLst>
          </p:cNvPr>
          <p:cNvGrpSpPr/>
          <p:nvPr/>
        </p:nvGrpSpPr>
        <p:grpSpPr>
          <a:xfrm>
            <a:off x="5816626" y="2472351"/>
            <a:ext cx="404326" cy="404326"/>
            <a:chOff x="5181600" y="2514600"/>
            <a:chExt cx="1828800" cy="1828800"/>
          </a:xfrm>
          <a:solidFill>
            <a:schemeClr val="bg1"/>
          </a:solidFill>
        </p:grpSpPr>
        <p:sp>
          <p:nvSpPr>
            <p:cNvPr id="14" name="Freeform: Shape 13">
              <a:extLst>
                <a:ext uri="{FF2B5EF4-FFF2-40B4-BE49-F238E27FC236}">
                  <a16:creationId xmlns:a16="http://schemas.microsoft.com/office/drawing/2014/main" id="{AE53E641-52EB-4014-A41F-462470ED579F}"/>
                </a:ext>
              </a:extLst>
            </p:cNvPr>
            <p:cNvSpPr/>
            <p:nvPr/>
          </p:nvSpPr>
          <p:spPr>
            <a:xfrm>
              <a:off x="6165532" y="2765405"/>
              <a:ext cx="802004" cy="1321117"/>
            </a:xfrm>
            <a:custGeom>
              <a:avLst/>
              <a:gdLst>
                <a:gd name="connsiteX0" fmla="*/ 9525 w 802004"/>
                <a:gd name="connsiteY0" fmla="*/ 1000125 h 1321117"/>
                <a:gd name="connsiteX1" fmla="*/ 288608 w 802004"/>
                <a:gd name="connsiteY1" fmla="*/ 1000125 h 1321117"/>
                <a:gd name="connsiteX2" fmla="*/ 288608 w 802004"/>
                <a:gd name="connsiteY2" fmla="*/ 1143000 h 1321117"/>
                <a:gd name="connsiteX3" fmla="*/ 9525 w 802004"/>
                <a:gd name="connsiteY3" fmla="*/ 1143000 h 1321117"/>
                <a:gd name="connsiteX4" fmla="*/ 9525 w 802004"/>
                <a:gd name="connsiteY4" fmla="*/ 1000125 h 1321117"/>
                <a:gd name="connsiteX5" fmla="*/ 344805 w 802004"/>
                <a:gd name="connsiteY5" fmla="*/ 1000125 h 1321117"/>
                <a:gd name="connsiteX6" fmla="*/ 623888 w 802004"/>
                <a:gd name="connsiteY6" fmla="*/ 1000125 h 1321117"/>
                <a:gd name="connsiteX7" fmla="*/ 623888 w 802004"/>
                <a:gd name="connsiteY7" fmla="*/ 1143000 h 1321117"/>
                <a:gd name="connsiteX8" fmla="*/ 344805 w 802004"/>
                <a:gd name="connsiteY8" fmla="*/ 1143000 h 1321117"/>
                <a:gd name="connsiteX9" fmla="*/ 344805 w 802004"/>
                <a:gd name="connsiteY9" fmla="*/ 1000125 h 1321117"/>
                <a:gd name="connsiteX10" fmla="*/ 9525 w 802004"/>
                <a:gd name="connsiteY10" fmla="*/ 792480 h 1321117"/>
                <a:gd name="connsiteX11" fmla="*/ 288608 w 802004"/>
                <a:gd name="connsiteY11" fmla="*/ 792480 h 1321117"/>
                <a:gd name="connsiteX12" fmla="*/ 288608 w 802004"/>
                <a:gd name="connsiteY12" fmla="*/ 942023 h 1321117"/>
                <a:gd name="connsiteX13" fmla="*/ 9525 w 802004"/>
                <a:gd name="connsiteY13" fmla="*/ 942023 h 1321117"/>
                <a:gd name="connsiteX14" fmla="*/ 9525 w 802004"/>
                <a:gd name="connsiteY14" fmla="*/ 792480 h 1321117"/>
                <a:gd name="connsiteX15" fmla="*/ 344805 w 802004"/>
                <a:gd name="connsiteY15" fmla="*/ 792480 h 1321117"/>
                <a:gd name="connsiteX16" fmla="*/ 623888 w 802004"/>
                <a:gd name="connsiteY16" fmla="*/ 792480 h 1321117"/>
                <a:gd name="connsiteX17" fmla="*/ 623888 w 802004"/>
                <a:gd name="connsiteY17" fmla="*/ 942023 h 1321117"/>
                <a:gd name="connsiteX18" fmla="*/ 344805 w 802004"/>
                <a:gd name="connsiteY18" fmla="*/ 942023 h 1321117"/>
                <a:gd name="connsiteX19" fmla="*/ 344805 w 802004"/>
                <a:gd name="connsiteY19" fmla="*/ 792480 h 1321117"/>
                <a:gd name="connsiteX20" fmla="*/ 9525 w 802004"/>
                <a:gd name="connsiteY20" fmla="*/ 584835 h 1321117"/>
                <a:gd name="connsiteX21" fmla="*/ 288608 w 802004"/>
                <a:gd name="connsiteY21" fmla="*/ 584835 h 1321117"/>
                <a:gd name="connsiteX22" fmla="*/ 288608 w 802004"/>
                <a:gd name="connsiteY22" fmla="*/ 734378 h 1321117"/>
                <a:gd name="connsiteX23" fmla="*/ 9525 w 802004"/>
                <a:gd name="connsiteY23" fmla="*/ 734378 h 1321117"/>
                <a:gd name="connsiteX24" fmla="*/ 9525 w 802004"/>
                <a:gd name="connsiteY24" fmla="*/ 584835 h 1321117"/>
                <a:gd name="connsiteX25" fmla="*/ 344805 w 802004"/>
                <a:gd name="connsiteY25" fmla="*/ 584835 h 1321117"/>
                <a:gd name="connsiteX26" fmla="*/ 623888 w 802004"/>
                <a:gd name="connsiteY26" fmla="*/ 584835 h 1321117"/>
                <a:gd name="connsiteX27" fmla="*/ 623888 w 802004"/>
                <a:gd name="connsiteY27" fmla="*/ 734378 h 1321117"/>
                <a:gd name="connsiteX28" fmla="*/ 344805 w 802004"/>
                <a:gd name="connsiteY28" fmla="*/ 734378 h 1321117"/>
                <a:gd name="connsiteX29" fmla="*/ 344805 w 802004"/>
                <a:gd name="connsiteY29" fmla="*/ 584835 h 1321117"/>
                <a:gd name="connsiteX30" fmla="*/ 9525 w 802004"/>
                <a:gd name="connsiteY30" fmla="*/ 378143 h 1321117"/>
                <a:gd name="connsiteX31" fmla="*/ 288608 w 802004"/>
                <a:gd name="connsiteY31" fmla="*/ 378143 h 1321117"/>
                <a:gd name="connsiteX32" fmla="*/ 288608 w 802004"/>
                <a:gd name="connsiteY32" fmla="*/ 527685 h 1321117"/>
                <a:gd name="connsiteX33" fmla="*/ 9525 w 802004"/>
                <a:gd name="connsiteY33" fmla="*/ 527685 h 1321117"/>
                <a:gd name="connsiteX34" fmla="*/ 9525 w 802004"/>
                <a:gd name="connsiteY34" fmla="*/ 378143 h 1321117"/>
                <a:gd name="connsiteX35" fmla="*/ 344805 w 802004"/>
                <a:gd name="connsiteY35" fmla="*/ 378143 h 1321117"/>
                <a:gd name="connsiteX36" fmla="*/ 623888 w 802004"/>
                <a:gd name="connsiteY36" fmla="*/ 378143 h 1321117"/>
                <a:gd name="connsiteX37" fmla="*/ 623888 w 802004"/>
                <a:gd name="connsiteY37" fmla="*/ 527685 h 1321117"/>
                <a:gd name="connsiteX38" fmla="*/ 344805 w 802004"/>
                <a:gd name="connsiteY38" fmla="*/ 527685 h 1321117"/>
                <a:gd name="connsiteX39" fmla="*/ 344805 w 802004"/>
                <a:gd name="connsiteY39" fmla="*/ 378143 h 1321117"/>
                <a:gd name="connsiteX40" fmla="*/ 9525 w 802004"/>
                <a:gd name="connsiteY40" fmla="*/ 170498 h 1321117"/>
                <a:gd name="connsiteX41" fmla="*/ 288608 w 802004"/>
                <a:gd name="connsiteY41" fmla="*/ 170498 h 1321117"/>
                <a:gd name="connsiteX42" fmla="*/ 288608 w 802004"/>
                <a:gd name="connsiteY42" fmla="*/ 320993 h 1321117"/>
                <a:gd name="connsiteX43" fmla="*/ 9525 w 802004"/>
                <a:gd name="connsiteY43" fmla="*/ 320993 h 1321117"/>
                <a:gd name="connsiteX44" fmla="*/ 9525 w 802004"/>
                <a:gd name="connsiteY44" fmla="*/ 170498 h 1321117"/>
                <a:gd name="connsiteX45" fmla="*/ 344805 w 802004"/>
                <a:gd name="connsiteY45" fmla="*/ 170498 h 1321117"/>
                <a:gd name="connsiteX46" fmla="*/ 623888 w 802004"/>
                <a:gd name="connsiteY46" fmla="*/ 170498 h 1321117"/>
                <a:gd name="connsiteX47" fmla="*/ 623888 w 802004"/>
                <a:gd name="connsiteY47" fmla="*/ 320993 h 1321117"/>
                <a:gd name="connsiteX48" fmla="*/ 344805 w 802004"/>
                <a:gd name="connsiteY48" fmla="*/ 320993 h 1321117"/>
                <a:gd name="connsiteX49" fmla="*/ 344805 w 802004"/>
                <a:gd name="connsiteY49" fmla="*/ 170498 h 1321117"/>
                <a:gd name="connsiteX50" fmla="*/ 0 w 802004"/>
                <a:gd name="connsiteY50" fmla="*/ 0 h 1321117"/>
                <a:gd name="connsiteX51" fmla="*/ 0 w 802004"/>
                <a:gd name="connsiteY51" fmla="*/ 57150 h 1321117"/>
                <a:gd name="connsiteX52" fmla="*/ 745808 w 802004"/>
                <a:gd name="connsiteY52" fmla="*/ 57150 h 1321117"/>
                <a:gd name="connsiteX53" fmla="*/ 745808 w 802004"/>
                <a:gd name="connsiteY53" fmla="*/ 1263968 h 1321117"/>
                <a:gd name="connsiteX54" fmla="*/ 0 w 802004"/>
                <a:gd name="connsiteY54" fmla="*/ 1263968 h 1321117"/>
                <a:gd name="connsiteX55" fmla="*/ 0 w 802004"/>
                <a:gd name="connsiteY55" fmla="*/ 1321118 h 1321117"/>
                <a:gd name="connsiteX56" fmla="*/ 740093 w 802004"/>
                <a:gd name="connsiteY56" fmla="*/ 1321118 h 1321117"/>
                <a:gd name="connsiteX57" fmla="*/ 802005 w 802004"/>
                <a:gd name="connsiteY57" fmla="*/ 1259205 h 1321117"/>
                <a:gd name="connsiteX58" fmla="*/ 802005 w 802004"/>
                <a:gd name="connsiteY58" fmla="*/ 61913 h 1321117"/>
                <a:gd name="connsiteX59" fmla="*/ 740093 w 802004"/>
                <a:gd name="connsiteY59" fmla="*/ 0 h 1321117"/>
                <a:gd name="connsiteX60" fmla="*/ 0 w 802004"/>
                <a:gd name="connsiteY60" fmla="*/ 0 h 13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02004" h="1321117">
                  <a:moveTo>
                    <a:pt x="9525" y="1000125"/>
                  </a:moveTo>
                  <a:lnTo>
                    <a:pt x="288608" y="1000125"/>
                  </a:lnTo>
                  <a:lnTo>
                    <a:pt x="288608" y="1143000"/>
                  </a:lnTo>
                  <a:lnTo>
                    <a:pt x="9525" y="1143000"/>
                  </a:lnTo>
                  <a:lnTo>
                    <a:pt x="9525" y="1000125"/>
                  </a:lnTo>
                  <a:close/>
                  <a:moveTo>
                    <a:pt x="344805" y="1000125"/>
                  </a:moveTo>
                  <a:lnTo>
                    <a:pt x="623888" y="1000125"/>
                  </a:lnTo>
                  <a:lnTo>
                    <a:pt x="623888" y="1143000"/>
                  </a:lnTo>
                  <a:lnTo>
                    <a:pt x="344805" y="1143000"/>
                  </a:lnTo>
                  <a:lnTo>
                    <a:pt x="344805" y="1000125"/>
                  </a:lnTo>
                  <a:close/>
                  <a:moveTo>
                    <a:pt x="9525" y="792480"/>
                  </a:moveTo>
                  <a:lnTo>
                    <a:pt x="288608" y="792480"/>
                  </a:lnTo>
                  <a:lnTo>
                    <a:pt x="288608" y="942023"/>
                  </a:lnTo>
                  <a:lnTo>
                    <a:pt x="9525" y="942023"/>
                  </a:lnTo>
                  <a:lnTo>
                    <a:pt x="9525" y="792480"/>
                  </a:lnTo>
                  <a:close/>
                  <a:moveTo>
                    <a:pt x="344805" y="792480"/>
                  </a:moveTo>
                  <a:lnTo>
                    <a:pt x="623888" y="792480"/>
                  </a:lnTo>
                  <a:lnTo>
                    <a:pt x="623888" y="942023"/>
                  </a:lnTo>
                  <a:lnTo>
                    <a:pt x="344805" y="942023"/>
                  </a:lnTo>
                  <a:lnTo>
                    <a:pt x="344805" y="792480"/>
                  </a:lnTo>
                  <a:close/>
                  <a:moveTo>
                    <a:pt x="9525" y="584835"/>
                  </a:moveTo>
                  <a:lnTo>
                    <a:pt x="288608" y="584835"/>
                  </a:lnTo>
                  <a:lnTo>
                    <a:pt x="288608" y="734378"/>
                  </a:lnTo>
                  <a:lnTo>
                    <a:pt x="9525" y="734378"/>
                  </a:lnTo>
                  <a:lnTo>
                    <a:pt x="9525" y="584835"/>
                  </a:lnTo>
                  <a:close/>
                  <a:moveTo>
                    <a:pt x="344805" y="584835"/>
                  </a:moveTo>
                  <a:lnTo>
                    <a:pt x="623888" y="584835"/>
                  </a:lnTo>
                  <a:lnTo>
                    <a:pt x="623888" y="734378"/>
                  </a:lnTo>
                  <a:lnTo>
                    <a:pt x="344805" y="734378"/>
                  </a:lnTo>
                  <a:lnTo>
                    <a:pt x="344805" y="584835"/>
                  </a:lnTo>
                  <a:close/>
                  <a:moveTo>
                    <a:pt x="9525" y="378143"/>
                  </a:moveTo>
                  <a:lnTo>
                    <a:pt x="288608" y="378143"/>
                  </a:lnTo>
                  <a:lnTo>
                    <a:pt x="288608" y="527685"/>
                  </a:lnTo>
                  <a:lnTo>
                    <a:pt x="9525" y="527685"/>
                  </a:lnTo>
                  <a:lnTo>
                    <a:pt x="9525" y="378143"/>
                  </a:lnTo>
                  <a:close/>
                  <a:moveTo>
                    <a:pt x="344805" y="378143"/>
                  </a:moveTo>
                  <a:lnTo>
                    <a:pt x="623888" y="378143"/>
                  </a:lnTo>
                  <a:lnTo>
                    <a:pt x="623888" y="527685"/>
                  </a:lnTo>
                  <a:lnTo>
                    <a:pt x="344805" y="527685"/>
                  </a:lnTo>
                  <a:lnTo>
                    <a:pt x="344805" y="378143"/>
                  </a:lnTo>
                  <a:close/>
                  <a:moveTo>
                    <a:pt x="9525" y="170498"/>
                  </a:moveTo>
                  <a:lnTo>
                    <a:pt x="288608" y="170498"/>
                  </a:lnTo>
                  <a:lnTo>
                    <a:pt x="288608" y="320993"/>
                  </a:lnTo>
                  <a:lnTo>
                    <a:pt x="9525" y="320993"/>
                  </a:lnTo>
                  <a:lnTo>
                    <a:pt x="9525" y="170498"/>
                  </a:lnTo>
                  <a:close/>
                  <a:moveTo>
                    <a:pt x="344805" y="170498"/>
                  </a:moveTo>
                  <a:lnTo>
                    <a:pt x="623888" y="170498"/>
                  </a:lnTo>
                  <a:lnTo>
                    <a:pt x="623888" y="320993"/>
                  </a:lnTo>
                  <a:lnTo>
                    <a:pt x="344805" y="320993"/>
                  </a:lnTo>
                  <a:lnTo>
                    <a:pt x="344805" y="170498"/>
                  </a:lnTo>
                  <a:close/>
                  <a:moveTo>
                    <a:pt x="0" y="0"/>
                  </a:moveTo>
                  <a:lnTo>
                    <a:pt x="0" y="57150"/>
                  </a:lnTo>
                  <a:lnTo>
                    <a:pt x="745808" y="57150"/>
                  </a:lnTo>
                  <a:lnTo>
                    <a:pt x="745808" y="1263968"/>
                  </a:lnTo>
                  <a:lnTo>
                    <a:pt x="0" y="1263968"/>
                  </a:lnTo>
                  <a:lnTo>
                    <a:pt x="0" y="1321118"/>
                  </a:lnTo>
                  <a:lnTo>
                    <a:pt x="740093" y="1321118"/>
                  </a:lnTo>
                  <a:cubicBezTo>
                    <a:pt x="774383" y="1321118"/>
                    <a:pt x="802005" y="1293495"/>
                    <a:pt x="802005" y="1259205"/>
                  </a:cubicBezTo>
                  <a:lnTo>
                    <a:pt x="802005" y="61913"/>
                  </a:lnTo>
                  <a:cubicBezTo>
                    <a:pt x="802005" y="27623"/>
                    <a:pt x="774383" y="0"/>
                    <a:pt x="740093" y="0"/>
                  </a:cubicBez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sp>
          <p:nvSpPr>
            <p:cNvPr id="15" name="Freeform: Shape 14">
              <a:extLst>
                <a:ext uri="{FF2B5EF4-FFF2-40B4-BE49-F238E27FC236}">
                  <a16:creationId xmlns:a16="http://schemas.microsoft.com/office/drawing/2014/main" id="{68D29FA3-809F-4034-BFA5-D184D73AD9F2}"/>
                </a:ext>
              </a:extLst>
            </p:cNvPr>
            <p:cNvSpPr/>
            <p:nvPr/>
          </p:nvSpPr>
          <p:spPr>
            <a:xfrm>
              <a:off x="5224462" y="2601277"/>
              <a:ext cx="993457" cy="1649730"/>
            </a:xfrm>
            <a:custGeom>
              <a:avLst/>
              <a:gdLst>
                <a:gd name="connsiteX0" fmla="*/ 993458 w 993457"/>
                <a:gd name="connsiteY0" fmla="*/ 0 h 1649730"/>
                <a:gd name="connsiteX1" fmla="*/ 0 w 993457"/>
                <a:gd name="connsiteY1" fmla="*/ 176213 h 1649730"/>
                <a:gd name="connsiteX2" fmla="*/ 0 w 993457"/>
                <a:gd name="connsiteY2" fmla="*/ 1470660 h 1649730"/>
                <a:gd name="connsiteX3" fmla="*/ 993458 w 993457"/>
                <a:gd name="connsiteY3" fmla="*/ 1649730 h 1649730"/>
                <a:gd name="connsiteX4" fmla="*/ 993458 w 993457"/>
                <a:gd name="connsiteY4" fmla="*/ 0 h 1649730"/>
                <a:gd name="connsiteX5" fmla="*/ 676275 w 993457"/>
                <a:gd name="connsiteY5" fmla="*/ 532448 h 1649730"/>
                <a:gd name="connsiteX6" fmla="*/ 533400 w 993457"/>
                <a:gd name="connsiteY6" fmla="*/ 824865 h 1649730"/>
                <a:gd name="connsiteX7" fmla="*/ 679133 w 993457"/>
                <a:gd name="connsiteY7" fmla="*/ 1119188 h 1649730"/>
                <a:gd name="connsiteX8" fmla="*/ 547688 w 993457"/>
                <a:gd name="connsiteY8" fmla="*/ 1111568 h 1649730"/>
                <a:gd name="connsiteX9" fmla="*/ 461010 w 993457"/>
                <a:gd name="connsiteY9" fmla="*/ 896302 h 1649730"/>
                <a:gd name="connsiteX10" fmla="*/ 376238 w 993457"/>
                <a:gd name="connsiteY10" fmla="*/ 1102043 h 1649730"/>
                <a:gd name="connsiteX11" fmla="*/ 260033 w 993457"/>
                <a:gd name="connsiteY11" fmla="*/ 1095375 h 1649730"/>
                <a:gd name="connsiteX12" fmla="*/ 396240 w 993457"/>
                <a:gd name="connsiteY12" fmla="*/ 824865 h 1649730"/>
                <a:gd name="connsiteX13" fmla="*/ 265748 w 993457"/>
                <a:gd name="connsiteY13" fmla="*/ 551498 h 1649730"/>
                <a:gd name="connsiteX14" fmla="*/ 391478 w 993457"/>
                <a:gd name="connsiteY14" fmla="*/ 545783 h 1649730"/>
                <a:gd name="connsiteX15" fmla="*/ 464820 w 993457"/>
                <a:gd name="connsiteY15" fmla="*/ 744855 h 1649730"/>
                <a:gd name="connsiteX16" fmla="*/ 553403 w 993457"/>
                <a:gd name="connsiteY16" fmla="*/ 538163 h 1649730"/>
                <a:gd name="connsiteX17" fmla="*/ 676275 w 993457"/>
                <a:gd name="connsiteY17" fmla="*/ 532448 h 164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3457" h="1649730">
                  <a:moveTo>
                    <a:pt x="993458" y="0"/>
                  </a:moveTo>
                  <a:lnTo>
                    <a:pt x="0" y="176213"/>
                  </a:lnTo>
                  <a:lnTo>
                    <a:pt x="0" y="1470660"/>
                  </a:lnTo>
                  <a:lnTo>
                    <a:pt x="993458" y="1649730"/>
                  </a:lnTo>
                  <a:lnTo>
                    <a:pt x="993458" y="0"/>
                  </a:lnTo>
                  <a:close/>
                  <a:moveTo>
                    <a:pt x="676275" y="532448"/>
                  </a:moveTo>
                  <a:lnTo>
                    <a:pt x="533400" y="824865"/>
                  </a:lnTo>
                  <a:lnTo>
                    <a:pt x="679133" y="1119188"/>
                  </a:lnTo>
                  <a:lnTo>
                    <a:pt x="547688" y="1111568"/>
                  </a:lnTo>
                  <a:lnTo>
                    <a:pt x="461010" y="896302"/>
                  </a:lnTo>
                  <a:lnTo>
                    <a:pt x="376238" y="1102043"/>
                  </a:lnTo>
                  <a:lnTo>
                    <a:pt x="260033" y="1095375"/>
                  </a:lnTo>
                  <a:lnTo>
                    <a:pt x="396240" y="824865"/>
                  </a:lnTo>
                  <a:lnTo>
                    <a:pt x="265748" y="551498"/>
                  </a:lnTo>
                  <a:lnTo>
                    <a:pt x="391478" y="545783"/>
                  </a:lnTo>
                  <a:lnTo>
                    <a:pt x="464820" y="744855"/>
                  </a:lnTo>
                  <a:lnTo>
                    <a:pt x="553403" y="538163"/>
                  </a:lnTo>
                  <a:lnTo>
                    <a:pt x="676275" y="5324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ea typeface="+mn-ea"/>
                <a:cs typeface="+mn-cs"/>
              </a:endParaRPr>
            </a:p>
          </p:txBody>
        </p:sp>
      </p:grpSp>
      <p:sp>
        <p:nvSpPr>
          <p:cNvPr id="16" name="Massive Spreadsheets copy">
            <a:extLst>
              <a:ext uri="{FF2B5EF4-FFF2-40B4-BE49-F238E27FC236}">
                <a16:creationId xmlns:a16="http://schemas.microsoft.com/office/drawing/2014/main" id="{C3E96574-EC39-4D69-B9AA-ADF7FD15945A}"/>
              </a:ext>
            </a:extLst>
          </p:cNvPr>
          <p:cNvSpPr/>
          <p:nvPr/>
        </p:nvSpPr>
        <p:spPr>
          <a:xfrm>
            <a:off x="5054082" y="2888877"/>
            <a:ext cx="208383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ontserrat Light"/>
                <a:ea typeface="+mn-ea"/>
                <a:cs typeface="+mn-cs"/>
              </a:rPr>
              <a:t>Massive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ontserrat Light"/>
                <a:ea typeface="+mn-ea"/>
                <a:cs typeface="+mn-cs"/>
              </a:rPr>
              <a:t>Spreadsheets</a:t>
            </a:r>
          </a:p>
        </p:txBody>
      </p:sp>
    </p:spTree>
    <p:extLst>
      <p:ext uri="{BB962C8B-B14F-4D97-AF65-F5344CB8AC3E}">
        <p14:creationId xmlns:p14="http://schemas.microsoft.com/office/powerpoint/2010/main" val="31153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42" presetClass="path" presetSubtype="0" repeatCount="indefinite" fill="hold" grpId="1" nodeType="withEffect">
                                  <p:stCondLst>
                                    <p:cond delay="500"/>
                                  </p:stCondLst>
                                  <p:childTnLst>
                                    <p:animMotion origin="layout" path="M 2.08333E-7 4.81481E-6 L 0.16393 0.17939 " pathEditMode="relative" rAng="0" ptsTypes="AA">
                                      <p:cBhvr>
                                        <p:cTn id="21" dur="1000" fill="hold"/>
                                        <p:tgtEl>
                                          <p:spTgt spid="31"/>
                                        </p:tgtEl>
                                        <p:attrNameLst>
                                          <p:attrName>ppt_x</p:attrName>
                                          <p:attrName>ppt_y</p:attrName>
                                        </p:attrNameLst>
                                      </p:cBhvr>
                                      <p:rCtr x="8190" y="8958"/>
                                    </p:animMotion>
                                  </p:childTnLst>
                                </p:cTn>
                              </p:par>
                              <p:par>
                                <p:cTn id="22" presetID="10" presetClass="entr" presetSubtype="0" fill="hold" grpId="0" nodeType="withEffect">
                                  <p:stCondLst>
                                    <p:cond delay="50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42" presetClass="path" presetSubtype="0" repeatCount="indefinite" fill="hold" grpId="1" nodeType="withEffect">
                                  <p:stCondLst>
                                    <p:cond delay="750"/>
                                  </p:stCondLst>
                                  <p:childTnLst>
                                    <p:animMotion origin="layout" path="M 2.08333E-7 -4.81481E-6 L 0.16133 0.1794 " pathEditMode="relative" rAng="0" ptsTypes="AA">
                                      <p:cBhvr>
                                        <p:cTn id="26" dur="1000" fill="hold"/>
                                        <p:tgtEl>
                                          <p:spTgt spid="38"/>
                                        </p:tgtEl>
                                        <p:attrNameLst>
                                          <p:attrName>ppt_x</p:attrName>
                                          <p:attrName>ppt_y</p:attrName>
                                        </p:attrNameLst>
                                      </p:cBhvr>
                                      <p:rCtr x="8060" y="8958"/>
                                    </p:animMotion>
                                  </p:childTnLst>
                                </p:cTn>
                              </p:par>
                              <p:par>
                                <p:cTn id="27" presetID="10" presetClass="entr" presetSubtype="0" fill="hold" grpId="0" nodeType="withEffect">
                                  <p:stCondLst>
                                    <p:cond delay="75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42" presetClass="path" presetSubtype="0" repeatCount="indefinite" fill="hold" grpId="1" nodeType="withEffect">
                                  <p:stCondLst>
                                    <p:cond delay="1000"/>
                                  </p:stCondLst>
                                  <p:childTnLst>
                                    <p:animMotion origin="layout" path="M 2.08333E-7 -4.81481E-6 L 0.16133 0.1794 " pathEditMode="relative" rAng="0" ptsTypes="AA">
                                      <p:cBhvr>
                                        <p:cTn id="31" dur="1000" fill="hold"/>
                                        <p:tgtEl>
                                          <p:spTgt spid="51"/>
                                        </p:tgtEl>
                                        <p:attrNameLst>
                                          <p:attrName>ppt_x</p:attrName>
                                          <p:attrName>ppt_y</p:attrName>
                                        </p:attrNameLst>
                                      </p:cBhvr>
                                      <p:rCtr x="8060" y="8958"/>
                                    </p:animMotion>
                                  </p:childTnLst>
                                </p:cTn>
                              </p:par>
                              <p:par>
                                <p:cTn id="32" presetID="10" presetClass="entr" presetSubtype="0" fill="hold" grpId="0" nodeType="withEffect">
                                  <p:stCondLst>
                                    <p:cond delay="75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42" presetClass="path" presetSubtype="0" repeatCount="indefinite" fill="hold" grpId="1" nodeType="withEffect">
                                  <p:stCondLst>
                                    <p:cond delay="1250"/>
                                  </p:stCondLst>
                                  <p:childTnLst>
                                    <p:animMotion origin="layout" path="M 2.08333E-7 4.81481E-6 L 0.16393 0.17939 " pathEditMode="relative" rAng="0" ptsTypes="AA">
                                      <p:cBhvr>
                                        <p:cTn id="36" dur="1000" fill="hold"/>
                                        <p:tgtEl>
                                          <p:spTgt spid="52"/>
                                        </p:tgtEl>
                                        <p:attrNameLst>
                                          <p:attrName>ppt_x</p:attrName>
                                          <p:attrName>ppt_y</p:attrName>
                                        </p:attrNameLst>
                                      </p:cBhvr>
                                      <p:rCtr x="8190" y="8958"/>
                                    </p:animMotion>
                                  </p:childTnLst>
                                </p:cTn>
                              </p:par>
                            </p:childTnLst>
                          </p:cTn>
                        </p:par>
                        <p:par>
                          <p:cTn id="37" fill="hold">
                            <p:stCondLst>
                              <p:cond delay="2250"/>
                            </p:stCondLst>
                            <p:childTnLst>
                              <p:par>
                                <p:cTn id="38" presetID="10" presetClass="entr" presetSubtype="0"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9" presetClass="emph" presetSubtype="0" fill="hold" grpId="0" nodeType="withEffect">
                                  <p:stCondLst>
                                    <p:cond delay="0"/>
                                  </p:stCondLst>
                                  <p:childTnLst>
                                    <p:animClr clrSpc="rgb" dir="cw">
                                      <p:cBhvr override="childStyle">
                                        <p:cTn id="42" dur="500" fill="hold"/>
                                        <p:tgtEl>
                                          <p:spTgt spid="10"/>
                                        </p:tgtEl>
                                        <p:attrNameLst>
                                          <p:attrName>style.color</p:attrName>
                                        </p:attrNameLst>
                                      </p:cBhvr>
                                      <p:to>
                                        <a:srgbClr val="40B049"/>
                                      </p:to>
                                    </p:animClr>
                                    <p:animClr clrSpc="rgb" dir="cw">
                                      <p:cBhvr>
                                        <p:cTn id="43" dur="500" fill="hold"/>
                                        <p:tgtEl>
                                          <p:spTgt spid="10"/>
                                        </p:tgtEl>
                                        <p:attrNameLst>
                                          <p:attrName>fillcolor</p:attrName>
                                        </p:attrNameLst>
                                      </p:cBhvr>
                                      <p:to>
                                        <a:srgbClr val="40B049"/>
                                      </p:to>
                                    </p:animClr>
                                    <p:set>
                                      <p:cBhvr>
                                        <p:cTn id="44" dur="500" fill="hold"/>
                                        <p:tgtEl>
                                          <p:spTgt spid="10"/>
                                        </p:tgtEl>
                                        <p:attrNameLst>
                                          <p:attrName>fill.type</p:attrName>
                                        </p:attrNameLst>
                                      </p:cBhvr>
                                      <p:to>
                                        <p:strVal val="solid"/>
                                      </p:to>
                                    </p:set>
                                    <p:set>
                                      <p:cBhvr>
                                        <p:cTn id="45" dur="500" fill="hold"/>
                                        <p:tgtEl>
                                          <p:spTgt spid="10"/>
                                        </p:tgtEl>
                                        <p:attrNameLst>
                                          <p:attrName>fill.on</p:attrName>
                                        </p:attrNameLst>
                                      </p:cBhvr>
                                      <p:to>
                                        <p:strVal val="true"/>
                                      </p:to>
                                    </p:se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63" presetClass="path" presetSubtype="0" repeatCount="indefinite" fill="hold" grpId="1" nodeType="withEffect">
                                  <p:stCondLst>
                                    <p:cond delay="0"/>
                                  </p:stCondLst>
                                  <p:childTnLst>
                                    <p:animMotion origin="layout" path="M -2.08333E-7 2.59259E-6 L 0.25 2.59259E-6 " pathEditMode="relative" rAng="0" ptsTypes="AA">
                                      <p:cBhvr>
                                        <p:cTn id="50" dur="1000" fill="hold"/>
                                        <p:tgtEl>
                                          <p:spTgt spid="33"/>
                                        </p:tgtEl>
                                        <p:attrNameLst>
                                          <p:attrName>ppt_x</p:attrName>
                                          <p:attrName>ppt_y</p:attrName>
                                        </p:attrNameLst>
                                      </p:cBhvr>
                                      <p:rCtr x="12500" y="0"/>
                                    </p:animMotion>
                                  </p:childTnLst>
                                </p:cTn>
                              </p:par>
                              <p:par>
                                <p:cTn id="51" presetID="10" presetClass="entr" presetSubtype="0" fill="hold" grpId="0" nodeType="withEffect">
                                  <p:stCondLst>
                                    <p:cond delay="25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63" presetClass="path" presetSubtype="0" repeatCount="indefinite" fill="hold" grpId="1" nodeType="withEffect">
                                  <p:stCondLst>
                                    <p:cond delay="250"/>
                                  </p:stCondLst>
                                  <p:childTnLst>
                                    <p:animMotion origin="layout" path="M -2.08333E-7 2.59259E-6 L 0.25 2.59259E-6 " pathEditMode="relative" rAng="0" ptsTypes="AA">
                                      <p:cBhvr>
                                        <p:cTn id="55" dur="1000" fill="hold"/>
                                        <p:tgtEl>
                                          <p:spTgt spid="39"/>
                                        </p:tgtEl>
                                        <p:attrNameLst>
                                          <p:attrName>ppt_x</p:attrName>
                                          <p:attrName>ppt_y</p:attrName>
                                        </p:attrNameLst>
                                      </p:cBhvr>
                                      <p:rCtr x="12500" y="0"/>
                                    </p:animMotion>
                                  </p:childTnLst>
                                </p:cTn>
                              </p:par>
                              <p:par>
                                <p:cTn id="56" presetID="10" presetClass="entr" presetSubtype="0" fill="hold" grpId="0" nodeType="withEffect">
                                  <p:stCondLst>
                                    <p:cond delay="5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63" presetClass="path" presetSubtype="0" repeatCount="indefinite" fill="hold" grpId="1" nodeType="withEffect">
                                  <p:stCondLst>
                                    <p:cond delay="500"/>
                                  </p:stCondLst>
                                  <p:childTnLst>
                                    <p:animMotion origin="layout" path="M -2.08333E-7 2.59259E-6 L 0.25 2.59259E-6 " pathEditMode="relative" rAng="0" ptsTypes="AA">
                                      <p:cBhvr>
                                        <p:cTn id="60" dur="1000" fill="hold"/>
                                        <p:tgtEl>
                                          <p:spTgt spid="53"/>
                                        </p:tgtEl>
                                        <p:attrNameLst>
                                          <p:attrName>ppt_x</p:attrName>
                                          <p:attrName>ppt_y</p:attrName>
                                        </p:attrNameLst>
                                      </p:cBhvr>
                                      <p:rCtr x="12500" y="0"/>
                                    </p:animMotion>
                                  </p:childTnLst>
                                </p:cTn>
                              </p:par>
                              <p:par>
                                <p:cTn id="61" presetID="10" presetClass="entr" presetSubtype="0" fill="hold" grpId="0" nodeType="withEffect">
                                  <p:stCondLst>
                                    <p:cond delay="75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63" presetClass="path" presetSubtype="0" repeatCount="indefinite" fill="hold" grpId="1" nodeType="withEffect">
                                  <p:stCondLst>
                                    <p:cond delay="750"/>
                                  </p:stCondLst>
                                  <p:childTnLst>
                                    <p:animMotion origin="layout" path="M -2.08333E-7 2.59259E-6 L 0.25 2.59259E-6 " pathEditMode="relative" rAng="0" ptsTypes="AA">
                                      <p:cBhvr>
                                        <p:cTn id="65" dur="1000" fill="hold"/>
                                        <p:tgtEl>
                                          <p:spTgt spid="54"/>
                                        </p:tgtEl>
                                        <p:attrNameLst>
                                          <p:attrName>ppt_x</p:attrName>
                                          <p:attrName>ppt_y</p:attrName>
                                        </p:attrNameLst>
                                      </p:cBhvr>
                                      <p:rCtr x="12500" y="0"/>
                                    </p:animMotion>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9" presetClass="emph" presetSubtype="0" fill="hold" grpId="1" nodeType="withEffect">
                                  <p:stCondLst>
                                    <p:cond delay="0"/>
                                  </p:stCondLst>
                                  <p:childTnLst>
                                    <p:animClr clrSpc="rgb" dir="cw">
                                      <p:cBhvr override="childStyle">
                                        <p:cTn id="71" dur="500" fill="hold"/>
                                        <p:tgtEl>
                                          <p:spTgt spid="10"/>
                                        </p:tgtEl>
                                        <p:attrNameLst>
                                          <p:attrName>style.color</p:attrName>
                                        </p:attrNameLst>
                                      </p:cBhvr>
                                      <p:to>
                                        <a:srgbClr val="84DADE"/>
                                      </p:to>
                                    </p:animClr>
                                    <p:animClr clrSpc="rgb" dir="cw">
                                      <p:cBhvr>
                                        <p:cTn id="72" dur="500" fill="hold"/>
                                        <p:tgtEl>
                                          <p:spTgt spid="10"/>
                                        </p:tgtEl>
                                        <p:attrNameLst>
                                          <p:attrName>fillcolor</p:attrName>
                                        </p:attrNameLst>
                                      </p:cBhvr>
                                      <p:to>
                                        <a:srgbClr val="84DADE"/>
                                      </p:to>
                                    </p:animClr>
                                    <p:set>
                                      <p:cBhvr>
                                        <p:cTn id="73" dur="500" fill="hold"/>
                                        <p:tgtEl>
                                          <p:spTgt spid="10"/>
                                        </p:tgtEl>
                                        <p:attrNameLst>
                                          <p:attrName>fill.type</p:attrName>
                                        </p:attrNameLst>
                                      </p:cBhvr>
                                      <p:to>
                                        <p:strVal val="solid"/>
                                      </p:to>
                                    </p:set>
                                    <p:set>
                                      <p:cBhvr>
                                        <p:cTn id="74" dur="500" fill="hold"/>
                                        <p:tgtEl>
                                          <p:spTgt spid="10"/>
                                        </p:tgtEl>
                                        <p:attrNameLst>
                                          <p:attrName>fill.on</p:attrName>
                                        </p:attrNameLst>
                                      </p:cBhvr>
                                      <p:to>
                                        <p:strVal val="true"/>
                                      </p:to>
                                    </p:set>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42" presetClass="path" presetSubtype="0" repeatCount="indefinite" fill="hold" grpId="1" nodeType="withEffect">
                                  <p:stCondLst>
                                    <p:cond delay="0"/>
                                  </p:stCondLst>
                                  <p:childTnLst>
                                    <p:animMotion origin="layout" path="M 2.08333E-7 7.40741E-7 L 0.16263 -0.17986 " pathEditMode="relative" rAng="0" ptsTypes="AA">
                                      <p:cBhvr>
                                        <p:cTn id="79" dur="1000" fill="hold"/>
                                        <p:tgtEl>
                                          <p:spTgt spid="34"/>
                                        </p:tgtEl>
                                        <p:attrNameLst>
                                          <p:attrName>ppt_x</p:attrName>
                                          <p:attrName>ppt_y</p:attrName>
                                        </p:attrNameLst>
                                      </p:cBhvr>
                                      <p:rCtr x="8125" y="-9005"/>
                                    </p:animMotion>
                                  </p:childTnLst>
                                </p:cTn>
                              </p:par>
                              <p:par>
                                <p:cTn id="80" presetID="10" presetClass="entr" presetSubtype="0" fill="hold" grpId="0" nodeType="withEffect">
                                  <p:stCondLst>
                                    <p:cond delay="25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42" presetClass="path" presetSubtype="0" repeatCount="indefinite" fill="hold" grpId="1" nodeType="withEffect">
                                  <p:stCondLst>
                                    <p:cond delay="250"/>
                                  </p:stCondLst>
                                  <p:childTnLst>
                                    <p:animMotion origin="layout" path="M 2.08333E-7 7.40741E-7 L 0.1582 -0.175 " pathEditMode="relative" rAng="0" ptsTypes="AA">
                                      <p:cBhvr>
                                        <p:cTn id="84" dur="1000" fill="hold"/>
                                        <p:tgtEl>
                                          <p:spTgt spid="40"/>
                                        </p:tgtEl>
                                        <p:attrNameLst>
                                          <p:attrName>ppt_x</p:attrName>
                                          <p:attrName>ppt_y</p:attrName>
                                        </p:attrNameLst>
                                      </p:cBhvr>
                                      <p:rCtr x="7904" y="-8750"/>
                                    </p:animMotion>
                                  </p:childTnLst>
                                </p:cTn>
                              </p:par>
                              <p:par>
                                <p:cTn id="85" presetID="10" presetClass="entr" presetSubtype="0" fill="hold" grpId="0" nodeType="withEffect">
                                  <p:stCondLst>
                                    <p:cond delay="50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42" presetClass="path" presetSubtype="0" repeatCount="indefinite" fill="hold" grpId="1" nodeType="withEffect">
                                  <p:stCondLst>
                                    <p:cond delay="500"/>
                                  </p:stCondLst>
                                  <p:childTnLst>
                                    <p:animMotion origin="layout" path="M 2.08333E-7 7.40741E-7 L 0.1582 -0.175 " pathEditMode="relative" rAng="0" ptsTypes="AA">
                                      <p:cBhvr>
                                        <p:cTn id="89" dur="1000" fill="hold"/>
                                        <p:tgtEl>
                                          <p:spTgt spid="56"/>
                                        </p:tgtEl>
                                        <p:attrNameLst>
                                          <p:attrName>ppt_x</p:attrName>
                                          <p:attrName>ppt_y</p:attrName>
                                        </p:attrNameLst>
                                      </p:cBhvr>
                                      <p:rCtr x="7904" y="-8750"/>
                                    </p:animMotion>
                                  </p:childTnLst>
                                </p:cTn>
                              </p:par>
                              <p:par>
                                <p:cTn id="90" presetID="10" presetClass="entr" presetSubtype="0" fill="hold" grpId="0" nodeType="withEffect">
                                  <p:stCondLst>
                                    <p:cond delay="75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par>
                                <p:cTn id="93" presetID="42" presetClass="path" presetSubtype="0" repeatCount="indefinite" fill="hold" grpId="1" nodeType="withEffect">
                                  <p:stCondLst>
                                    <p:cond delay="750"/>
                                  </p:stCondLst>
                                  <p:childTnLst>
                                    <p:animMotion origin="layout" path="M 2.08333E-7 7.40741E-7 L 0.16263 -0.17986 " pathEditMode="relative" rAng="0" ptsTypes="AA">
                                      <p:cBhvr>
                                        <p:cTn id="94" dur="1000" fill="hold"/>
                                        <p:tgtEl>
                                          <p:spTgt spid="57"/>
                                        </p:tgtEl>
                                        <p:attrNameLst>
                                          <p:attrName>ppt_x</p:attrName>
                                          <p:attrName>ppt_y</p:attrName>
                                        </p:attrNameLst>
                                      </p:cBhvr>
                                      <p:rCtr x="8125" y="-9005"/>
                                    </p:animMotion>
                                  </p:childTnLst>
                                </p:cTn>
                              </p:par>
                            </p:childTnLst>
                          </p:cTn>
                        </p:par>
                        <p:par>
                          <p:cTn id="95" fill="hold">
                            <p:stCondLst>
                              <p:cond delay="5750"/>
                            </p:stCondLst>
                            <p:childTnLst>
                              <p:par>
                                <p:cTn id="96" presetID="10" presetClass="entr" presetSubtype="0" fill="hold" nodeType="after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19" presetClass="emph" presetSubtype="0" fill="hold" grpId="3" nodeType="withEffect">
                                  <p:stCondLst>
                                    <p:cond delay="0"/>
                                  </p:stCondLst>
                                  <p:childTnLst>
                                    <p:animClr clrSpc="rgb" dir="cw">
                                      <p:cBhvr override="childStyle">
                                        <p:cTn id="100" dur="500" fill="hold"/>
                                        <p:tgtEl>
                                          <p:spTgt spid="10"/>
                                        </p:tgtEl>
                                        <p:attrNameLst>
                                          <p:attrName>style.color</p:attrName>
                                        </p:attrNameLst>
                                      </p:cBhvr>
                                      <p:to>
                                        <a:srgbClr val="696059"/>
                                      </p:to>
                                    </p:animClr>
                                    <p:animClr clrSpc="rgb" dir="cw">
                                      <p:cBhvr>
                                        <p:cTn id="101" dur="500" fill="hold"/>
                                        <p:tgtEl>
                                          <p:spTgt spid="10"/>
                                        </p:tgtEl>
                                        <p:attrNameLst>
                                          <p:attrName>fillcolor</p:attrName>
                                        </p:attrNameLst>
                                      </p:cBhvr>
                                      <p:to>
                                        <a:srgbClr val="696059"/>
                                      </p:to>
                                    </p:animClr>
                                    <p:set>
                                      <p:cBhvr>
                                        <p:cTn id="102" dur="500" fill="hold"/>
                                        <p:tgtEl>
                                          <p:spTgt spid="10"/>
                                        </p:tgtEl>
                                        <p:attrNameLst>
                                          <p:attrName>fill.type</p:attrName>
                                        </p:attrNameLst>
                                      </p:cBhvr>
                                      <p:to>
                                        <p:strVal val="solid"/>
                                      </p:to>
                                    </p:set>
                                    <p:set>
                                      <p:cBhvr>
                                        <p:cTn id="103" dur="500" fill="hold"/>
                                        <p:tgtEl>
                                          <p:spTgt spid="10"/>
                                        </p:tgtEl>
                                        <p:attrNameLst>
                                          <p:attrName>fill.on</p:attrName>
                                        </p:attrNameLst>
                                      </p:cBhvr>
                                      <p:to>
                                        <p:strVal val="true"/>
                                      </p:to>
                                    </p:set>
                                  </p:childTnLst>
                                </p:cTn>
                              </p:par>
                              <p:par>
                                <p:cTn id="104" presetID="10" presetClass="entr" presetSubtype="0" fill="hold"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childTnLst>
                          </p:cTn>
                        </p:par>
                        <p:par>
                          <p:cTn id="107" fill="hold">
                            <p:stCondLst>
                              <p:cond delay="6250"/>
                            </p:stCondLst>
                            <p:childTnLst>
                              <p:par>
                                <p:cTn id="108" presetID="10" presetClass="entr" presetSubtype="0" fill="hold" nodeType="after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par>
                                <p:cTn id="111" presetID="10" presetClass="entr" presetSubtype="0" fill="hold"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childTnLst>
                          </p:cTn>
                        </p:par>
                        <p:par>
                          <p:cTn id="114" fill="hold">
                            <p:stCondLst>
                              <p:cond delay="6750"/>
                            </p:stCondLst>
                            <p:childTnLst>
                              <p:par>
                                <p:cTn id="115" presetID="10" presetClass="entr" presetSubtype="0" fill="hold" nodeType="after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par>
                                <p:cTn id="118" presetID="10" presetClass="entr" presetSubtype="0" fill="hold" nodeType="with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fade">
                                      <p:cBhvr>
                                        <p:cTn id="120" dur="500"/>
                                        <p:tgtEl>
                                          <p:spTgt spid="79"/>
                                        </p:tgtEl>
                                      </p:cBhvr>
                                    </p:animEffect>
                                  </p:childTnLst>
                                </p:cTn>
                              </p:par>
                            </p:childTnLst>
                          </p:cTn>
                        </p:par>
                        <p:par>
                          <p:cTn id="121" fill="hold">
                            <p:stCondLst>
                              <p:cond delay="7250"/>
                            </p:stCondLst>
                            <p:childTnLst>
                              <p:par>
                                <p:cTn id="122" presetID="10" presetClass="entr" presetSubtype="0"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fade">
                                      <p:cBhvr>
                                        <p:cTn id="124" dur="500"/>
                                        <p:tgtEl>
                                          <p:spTgt spid="63"/>
                                        </p:tgtEl>
                                      </p:cBhvr>
                                    </p:animEffect>
                                  </p:childTnLst>
                                </p:cTn>
                              </p:par>
                              <p:par>
                                <p:cTn id="125" presetID="35" presetClass="path" presetSubtype="0" repeatCount="indefinite" accel="50000" decel="50000" fill="hold" grpId="1" nodeType="withEffect">
                                  <p:stCondLst>
                                    <p:cond delay="0"/>
                                  </p:stCondLst>
                                  <p:childTnLst>
                                    <p:animMotion origin="layout" path="M 1.11022E-16 2.59259E-6 L -0.25 2.59259E-6 " pathEditMode="relative" rAng="0" ptsTypes="AA">
                                      <p:cBhvr>
                                        <p:cTn id="126" dur="1000" fill="hold"/>
                                        <p:tgtEl>
                                          <p:spTgt spid="63"/>
                                        </p:tgtEl>
                                        <p:attrNameLst>
                                          <p:attrName>ppt_x</p:attrName>
                                          <p:attrName>ppt_y</p:attrName>
                                        </p:attrNameLst>
                                      </p:cBhvr>
                                      <p:rCtr x="-12500" y="0"/>
                                    </p:animMotion>
                                  </p:childTnLst>
                                </p:cTn>
                              </p:par>
                              <p:par>
                                <p:cTn id="127" presetID="10" presetClass="entr" presetSubtype="0" fill="hold" grpId="0" nodeType="withEffect">
                                  <p:stCondLst>
                                    <p:cond delay="25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35" presetClass="path" presetSubtype="0" repeatCount="indefinite" accel="50000" decel="50000" fill="hold" grpId="1" nodeType="withEffect">
                                  <p:stCondLst>
                                    <p:cond delay="250"/>
                                  </p:stCondLst>
                                  <p:childTnLst>
                                    <p:animMotion origin="layout" path="M 1.11022E-16 2.59259E-6 L -0.25 2.59259E-6 " pathEditMode="relative" rAng="0" ptsTypes="AA">
                                      <p:cBhvr>
                                        <p:cTn id="131" dur="1000" fill="hold"/>
                                        <p:tgtEl>
                                          <p:spTgt spid="62"/>
                                        </p:tgtEl>
                                        <p:attrNameLst>
                                          <p:attrName>ppt_x</p:attrName>
                                          <p:attrName>ppt_y</p:attrName>
                                        </p:attrNameLst>
                                      </p:cBhvr>
                                      <p:rCtr x="-12500" y="0"/>
                                    </p:animMotion>
                                  </p:childTnLst>
                                </p:cTn>
                              </p:par>
                              <p:par>
                                <p:cTn id="132" presetID="10" presetClass="entr" presetSubtype="0" fill="hold" grpId="0" nodeType="withEffect">
                                  <p:stCondLst>
                                    <p:cond delay="50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500"/>
                                        <p:tgtEl>
                                          <p:spTgt spid="64"/>
                                        </p:tgtEl>
                                      </p:cBhvr>
                                    </p:animEffect>
                                  </p:childTnLst>
                                </p:cTn>
                              </p:par>
                              <p:par>
                                <p:cTn id="135" presetID="35" presetClass="path" presetSubtype="0" repeatCount="indefinite" accel="50000" decel="50000" fill="hold" grpId="1" nodeType="withEffect">
                                  <p:stCondLst>
                                    <p:cond delay="500"/>
                                  </p:stCondLst>
                                  <p:childTnLst>
                                    <p:animMotion origin="layout" path="M 1.11022E-16 2.59259E-6 L -0.25 2.59259E-6 " pathEditMode="relative" rAng="0" ptsTypes="AA">
                                      <p:cBhvr>
                                        <p:cTn id="136" dur="1000" fill="hold"/>
                                        <p:tgtEl>
                                          <p:spTgt spid="64"/>
                                        </p:tgtEl>
                                        <p:attrNameLst>
                                          <p:attrName>ppt_x</p:attrName>
                                          <p:attrName>ppt_y</p:attrName>
                                        </p:attrNameLst>
                                      </p:cBhvr>
                                      <p:rCtr x="-12500" y="0"/>
                                    </p:animMotion>
                                  </p:childTnLst>
                                </p:cTn>
                              </p:par>
                              <p:par>
                                <p:cTn id="137" presetID="10" presetClass="entr" presetSubtype="0" fill="hold" grpId="0" nodeType="withEffect">
                                  <p:stCondLst>
                                    <p:cond delay="750"/>
                                  </p:stCondLst>
                                  <p:childTnLst>
                                    <p:set>
                                      <p:cBhvr>
                                        <p:cTn id="138" dur="1" fill="hold">
                                          <p:stCondLst>
                                            <p:cond delay="0"/>
                                          </p:stCondLst>
                                        </p:cTn>
                                        <p:tgtEl>
                                          <p:spTgt spid="65"/>
                                        </p:tgtEl>
                                        <p:attrNameLst>
                                          <p:attrName>style.visibility</p:attrName>
                                        </p:attrNameLst>
                                      </p:cBhvr>
                                      <p:to>
                                        <p:strVal val="visible"/>
                                      </p:to>
                                    </p:set>
                                    <p:animEffect transition="in" filter="fade">
                                      <p:cBhvr>
                                        <p:cTn id="139" dur="500"/>
                                        <p:tgtEl>
                                          <p:spTgt spid="65"/>
                                        </p:tgtEl>
                                      </p:cBhvr>
                                    </p:animEffect>
                                  </p:childTnLst>
                                </p:cTn>
                              </p:par>
                              <p:par>
                                <p:cTn id="140" presetID="35" presetClass="path" presetSubtype="0" repeatCount="indefinite" accel="50000" decel="50000" fill="hold" grpId="1" nodeType="withEffect">
                                  <p:stCondLst>
                                    <p:cond delay="750"/>
                                  </p:stCondLst>
                                  <p:childTnLst>
                                    <p:animMotion origin="layout" path="M 1.11022E-16 2.59259E-6 L -0.25 2.59259E-6 " pathEditMode="relative" rAng="0" ptsTypes="AA">
                                      <p:cBhvr>
                                        <p:cTn id="141" dur="1000" fill="hold"/>
                                        <p:tgtEl>
                                          <p:spTgt spid="65"/>
                                        </p:tgtEl>
                                        <p:attrNameLst>
                                          <p:attrName>ppt_x</p:attrName>
                                          <p:attrName>ppt_y</p:attrName>
                                        </p:attrNameLst>
                                      </p:cBhvr>
                                      <p:rCtr x="-12500" y="0"/>
                                    </p:animMotion>
                                  </p:childTnLst>
                                </p:cTn>
                              </p:par>
                              <p:par>
                                <p:cTn id="142" presetID="10" presetClass="entr" presetSubtype="0" fill="hold" grpId="0" nodeType="with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500"/>
                                        <p:tgtEl>
                                          <p:spTgt spid="67"/>
                                        </p:tgtEl>
                                      </p:cBhvr>
                                    </p:animEffect>
                                  </p:childTnLst>
                                </p:cTn>
                              </p:par>
                              <p:par>
                                <p:cTn id="145" presetID="42" presetClass="path" presetSubtype="0" repeatCount="indefinite" fill="hold" grpId="1" nodeType="withEffect">
                                  <p:stCondLst>
                                    <p:cond delay="0"/>
                                  </p:stCondLst>
                                  <p:childTnLst>
                                    <p:animMotion origin="layout" path="M -1.04167E-6 4.81481E-6 L -0.16146 0.18171 " pathEditMode="relative" rAng="0" ptsTypes="AA">
                                      <p:cBhvr>
                                        <p:cTn id="146" dur="750" fill="hold"/>
                                        <p:tgtEl>
                                          <p:spTgt spid="67"/>
                                        </p:tgtEl>
                                        <p:attrNameLst>
                                          <p:attrName>ppt_x</p:attrName>
                                          <p:attrName>ppt_y</p:attrName>
                                        </p:attrNameLst>
                                      </p:cBhvr>
                                      <p:rCtr x="-8073" y="9074"/>
                                    </p:animMotion>
                                  </p:childTnLst>
                                </p:cTn>
                              </p:par>
                              <p:par>
                                <p:cTn id="147" presetID="10" presetClass="entr" presetSubtype="0" fill="hold" grpId="0" nodeType="withEffect">
                                  <p:stCondLst>
                                    <p:cond delay="25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500"/>
                                        <p:tgtEl>
                                          <p:spTgt spid="66"/>
                                        </p:tgtEl>
                                      </p:cBhvr>
                                    </p:animEffect>
                                  </p:childTnLst>
                                </p:cTn>
                              </p:par>
                              <p:par>
                                <p:cTn id="150" presetID="42" presetClass="path" presetSubtype="0" repeatCount="indefinite" fill="hold" grpId="1" nodeType="withEffect">
                                  <p:stCondLst>
                                    <p:cond delay="250"/>
                                  </p:stCondLst>
                                  <p:childTnLst>
                                    <p:animMotion origin="layout" path="M -1.04167E-6 -4.81481E-6 L -0.16146 0.18334 " pathEditMode="relative" rAng="0" ptsTypes="AA">
                                      <p:cBhvr>
                                        <p:cTn id="151" dur="750" fill="hold"/>
                                        <p:tgtEl>
                                          <p:spTgt spid="66"/>
                                        </p:tgtEl>
                                        <p:attrNameLst>
                                          <p:attrName>ppt_x</p:attrName>
                                          <p:attrName>ppt_y</p:attrName>
                                        </p:attrNameLst>
                                      </p:cBhvr>
                                      <p:rCtr x="-8073" y="9167"/>
                                    </p:animMotion>
                                  </p:childTnLst>
                                </p:cTn>
                              </p:par>
                              <p:par>
                                <p:cTn id="152" presetID="10" presetClass="entr" presetSubtype="0" fill="hold" grpId="0" nodeType="withEffect">
                                  <p:stCondLst>
                                    <p:cond delay="500"/>
                                  </p:stCondLst>
                                  <p:childTnLst>
                                    <p:set>
                                      <p:cBhvr>
                                        <p:cTn id="153" dur="1" fill="hold">
                                          <p:stCondLst>
                                            <p:cond delay="0"/>
                                          </p:stCondLst>
                                        </p:cTn>
                                        <p:tgtEl>
                                          <p:spTgt spid="69"/>
                                        </p:tgtEl>
                                        <p:attrNameLst>
                                          <p:attrName>style.visibility</p:attrName>
                                        </p:attrNameLst>
                                      </p:cBhvr>
                                      <p:to>
                                        <p:strVal val="visible"/>
                                      </p:to>
                                    </p:set>
                                    <p:animEffect transition="in" filter="fade">
                                      <p:cBhvr>
                                        <p:cTn id="154" dur="500"/>
                                        <p:tgtEl>
                                          <p:spTgt spid="69"/>
                                        </p:tgtEl>
                                      </p:cBhvr>
                                    </p:animEffect>
                                  </p:childTnLst>
                                </p:cTn>
                              </p:par>
                              <p:par>
                                <p:cTn id="155" presetID="42" presetClass="path" presetSubtype="0" repeatCount="indefinite" fill="hold" grpId="1" nodeType="withEffect">
                                  <p:stCondLst>
                                    <p:cond delay="500"/>
                                  </p:stCondLst>
                                  <p:childTnLst>
                                    <p:animMotion origin="layout" path="M -1.04167E-6 -4.81481E-6 L -0.16315 0.18102 " pathEditMode="relative" rAng="0" ptsTypes="AA">
                                      <p:cBhvr>
                                        <p:cTn id="156" dur="750" fill="hold"/>
                                        <p:tgtEl>
                                          <p:spTgt spid="69"/>
                                        </p:tgtEl>
                                        <p:attrNameLst>
                                          <p:attrName>ppt_x</p:attrName>
                                          <p:attrName>ppt_y</p:attrName>
                                        </p:attrNameLst>
                                      </p:cBhvr>
                                      <p:rCtr x="-8164" y="9051"/>
                                    </p:animMotion>
                                  </p:childTnLst>
                                </p:cTn>
                              </p:par>
                              <p:par>
                                <p:cTn id="157" presetID="10" presetClass="entr" presetSubtype="0" fill="hold" grpId="0" nodeType="withEffect">
                                  <p:stCondLst>
                                    <p:cond delay="750"/>
                                  </p:stCondLst>
                                  <p:childTnLst>
                                    <p:set>
                                      <p:cBhvr>
                                        <p:cTn id="158" dur="1" fill="hold">
                                          <p:stCondLst>
                                            <p:cond delay="0"/>
                                          </p:stCondLst>
                                        </p:cTn>
                                        <p:tgtEl>
                                          <p:spTgt spid="68"/>
                                        </p:tgtEl>
                                        <p:attrNameLst>
                                          <p:attrName>style.visibility</p:attrName>
                                        </p:attrNameLst>
                                      </p:cBhvr>
                                      <p:to>
                                        <p:strVal val="visible"/>
                                      </p:to>
                                    </p:set>
                                    <p:animEffect transition="in" filter="fade">
                                      <p:cBhvr>
                                        <p:cTn id="159" dur="500"/>
                                        <p:tgtEl>
                                          <p:spTgt spid="68"/>
                                        </p:tgtEl>
                                      </p:cBhvr>
                                    </p:animEffect>
                                  </p:childTnLst>
                                </p:cTn>
                              </p:par>
                              <p:par>
                                <p:cTn id="160" presetID="42" presetClass="path" presetSubtype="0" repeatCount="indefinite" fill="hold" grpId="1" nodeType="withEffect">
                                  <p:stCondLst>
                                    <p:cond delay="750"/>
                                  </p:stCondLst>
                                  <p:childTnLst>
                                    <p:animMotion origin="layout" path="M -1.04167E-6 4.81481E-6 L -0.16146 0.18171 " pathEditMode="relative" rAng="0" ptsTypes="AA">
                                      <p:cBhvr>
                                        <p:cTn id="161" dur="750" fill="hold"/>
                                        <p:tgtEl>
                                          <p:spTgt spid="68"/>
                                        </p:tgtEl>
                                        <p:attrNameLst>
                                          <p:attrName>ppt_x</p:attrName>
                                          <p:attrName>ppt_y</p:attrName>
                                        </p:attrNameLst>
                                      </p:cBhvr>
                                      <p:rCtr x="-8073" y="9074"/>
                                    </p:animMotion>
                                  </p:childTnLst>
                                </p:cTn>
                              </p:par>
                              <p:par>
                                <p:cTn id="162" presetID="10" presetClass="entr" presetSubtype="0" fill="hold" grpId="0"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500"/>
                                        <p:tgtEl>
                                          <p:spTgt spid="77"/>
                                        </p:tgtEl>
                                      </p:cBhvr>
                                    </p:animEffect>
                                  </p:childTnLst>
                                </p:cTn>
                              </p:par>
                              <p:par>
                                <p:cTn id="165" presetID="42" presetClass="path" presetSubtype="0" repeatCount="indefinite" fill="hold" grpId="1" nodeType="withEffect">
                                  <p:stCondLst>
                                    <p:cond delay="0"/>
                                  </p:stCondLst>
                                  <p:childTnLst>
                                    <p:animMotion origin="layout" path="M -1.04167E-6 7.40741E-7 L -0.16315 -0.18218 " pathEditMode="relative" rAng="0" ptsTypes="AA">
                                      <p:cBhvr>
                                        <p:cTn id="166" dur="1000" fill="hold"/>
                                        <p:tgtEl>
                                          <p:spTgt spid="77"/>
                                        </p:tgtEl>
                                        <p:attrNameLst>
                                          <p:attrName>ppt_x</p:attrName>
                                          <p:attrName>ppt_y</p:attrName>
                                        </p:attrNameLst>
                                      </p:cBhvr>
                                      <p:rCtr x="-8164" y="-9120"/>
                                    </p:animMotion>
                                  </p:childTnLst>
                                </p:cTn>
                              </p:par>
                              <p:par>
                                <p:cTn id="167" presetID="10" presetClass="entr" presetSubtype="0" fill="hold" grpId="0" nodeType="withEffect">
                                  <p:stCondLst>
                                    <p:cond delay="250"/>
                                  </p:stCondLst>
                                  <p:childTnLst>
                                    <p:set>
                                      <p:cBhvr>
                                        <p:cTn id="168" dur="1" fill="hold">
                                          <p:stCondLst>
                                            <p:cond delay="0"/>
                                          </p:stCondLst>
                                        </p:cTn>
                                        <p:tgtEl>
                                          <p:spTgt spid="75"/>
                                        </p:tgtEl>
                                        <p:attrNameLst>
                                          <p:attrName>style.visibility</p:attrName>
                                        </p:attrNameLst>
                                      </p:cBhvr>
                                      <p:to>
                                        <p:strVal val="visible"/>
                                      </p:to>
                                    </p:set>
                                    <p:animEffect transition="in" filter="fade">
                                      <p:cBhvr>
                                        <p:cTn id="169" dur="500"/>
                                        <p:tgtEl>
                                          <p:spTgt spid="75"/>
                                        </p:tgtEl>
                                      </p:cBhvr>
                                    </p:animEffect>
                                  </p:childTnLst>
                                </p:cTn>
                              </p:par>
                              <p:par>
                                <p:cTn id="170" presetID="42" presetClass="path" presetSubtype="0" repeatCount="indefinite" fill="hold" grpId="1" nodeType="withEffect">
                                  <p:stCondLst>
                                    <p:cond delay="250"/>
                                  </p:stCondLst>
                                  <p:childTnLst>
                                    <p:animMotion origin="layout" path="M -1.04167E-6 7.40741E-7 L -0.16315 -0.1838 " pathEditMode="relative" rAng="0" ptsTypes="AA">
                                      <p:cBhvr>
                                        <p:cTn id="171" dur="1000" fill="hold"/>
                                        <p:tgtEl>
                                          <p:spTgt spid="75"/>
                                        </p:tgtEl>
                                        <p:attrNameLst>
                                          <p:attrName>ppt_x</p:attrName>
                                          <p:attrName>ppt_y</p:attrName>
                                        </p:attrNameLst>
                                      </p:cBhvr>
                                      <p:rCtr x="-8164" y="-9190"/>
                                    </p:animMotion>
                                  </p:childTnLst>
                                </p:cTn>
                              </p:par>
                              <p:par>
                                <p:cTn id="172" presetID="10" presetClass="entr" presetSubtype="0" fill="hold" grpId="0" nodeType="withEffect">
                                  <p:stCondLst>
                                    <p:cond delay="500"/>
                                  </p:stCondLst>
                                  <p:childTnLst>
                                    <p:set>
                                      <p:cBhvr>
                                        <p:cTn id="173" dur="1" fill="hold">
                                          <p:stCondLst>
                                            <p:cond delay="0"/>
                                          </p:stCondLst>
                                        </p:cTn>
                                        <p:tgtEl>
                                          <p:spTgt spid="76"/>
                                        </p:tgtEl>
                                        <p:attrNameLst>
                                          <p:attrName>style.visibility</p:attrName>
                                        </p:attrNameLst>
                                      </p:cBhvr>
                                      <p:to>
                                        <p:strVal val="visible"/>
                                      </p:to>
                                    </p:set>
                                    <p:animEffect transition="in" filter="fade">
                                      <p:cBhvr>
                                        <p:cTn id="174" dur="500"/>
                                        <p:tgtEl>
                                          <p:spTgt spid="76"/>
                                        </p:tgtEl>
                                      </p:cBhvr>
                                    </p:animEffect>
                                  </p:childTnLst>
                                </p:cTn>
                              </p:par>
                              <p:par>
                                <p:cTn id="175" presetID="42" presetClass="path" presetSubtype="0" repeatCount="indefinite" fill="hold" grpId="1" nodeType="withEffect">
                                  <p:stCondLst>
                                    <p:cond delay="500"/>
                                  </p:stCondLst>
                                  <p:childTnLst>
                                    <p:animMotion origin="layout" path="M -1.04167E-6 7.40741E-7 L -0.16315 -0.17986 " pathEditMode="relative" rAng="0" ptsTypes="AA">
                                      <p:cBhvr>
                                        <p:cTn id="176" dur="1000" fill="hold"/>
                                        <p:tgtEl>
                                          <p:spTgt spid="76"/>
                                        </p:tgtEl>
                                        <p:attrNameLst>
                                          <p:attrName>ppt_x</p:attrName>
                                          <p:attrName>ppt_y</p:attrName>
                                        </p:attrNameLst>
                                      </p:cBhvr>
                                      <p:rCtr x="-8164" y="-9005"/>
                                    </p:animMotion>
                                  </p:childTnLst>
                                </p:cTn>
                              </p:par>
                              <p:par>
                                <p:cTn id="177" presetID="10" presetClass="entr" presetSubtype="0" fill="hold" grpId="0" nodeType="withEffect">
                                  <p:stCondLst>
                                    <p:cond delay="750"/>
                                  </p:stCondLst>
                                  <p:childTnLst>
                                    <p:set>
                                      <p:cBhvr>
                                        <p:cTn id="178" dur="1" fill="hold">
                                          <p:stCondLst>
                                            <p:cond delay="0"/>
                                          </p:stCondLst>
                                        </p:cTn>
                                        <p:tgtEl>
                                          <p:spTgt spid="78"/>
                                        </p:tgtEl>
                                        <p:attrNameLst>
                                          <p:attrName>style.visibility</p:attrName>
                                        </p:attrNameLst>
                                      </p:cBhvr>
                                      <p:to>
                                        <p:strVal val="visible"/>
                                      </p:to>
                                    </p:set>
                                    <p:animEffect transition="in" filter="fade">
                                      <p:cBhvr>
                                        <p:cTn id="179" dur="500"/>
                                        <p:tgtEl>
                                          <p:spTgt spid="78"/>
                                        </p:tgtEl>
                                      </p:cBhvr>
                                    </p:animEffect>
                                  </p:childTnLst>
                                </p:cTn>
                              </p:par>
                              <p:par>
                                <p:cTn id="180" presetID="42" presetClass="path" presetSubtype="0" repeatCount="indefinite" fill="hold" grpId="1" nodeType="withEffect">
                                  <p:stCondLst>
                                    <p:cond delay="750"/>
                                  </p:stCondLst>
                                  <p:childTnLst>
                                    <p:animMotion origin="layout" path="M -1.04167E-6 7.40741E-7 L -0.16315 -0.17986 " pathEditMode="relative" rAng="0" ptsTypes="AA">
                                      <p:cBhvr>
                                        <p:cTn id="181" dur="1000" fill="hold"/>
                                        <p:tgtEl>
                                          <p:spTgt spid="78"/>
                                        </p:tgtEl>
                                        <p:attrNameLst>
                                          <p:attrName>ppt_x</p:attrName>
                                          <p:attrName>ppt_y</p:attrName>
                                        </p:attrNameLst>
                                      </p:cBhvr>
                                      <p:rCtr x="-8164" y="-9005"/>
                                    </p:animMotion>
                                  </p:childTnLst>
                                </p:cTn>
                              </p:par>
                            </p:childTnLst>
                          </p:cTn>
                        </p:par>
                        <p:par>
                          <p:cTn id="182" fill="hold">
                            <p:stCondLst>
                              <p:cond delay="9000"/>
                            </p:stCondLst>
                            <p:childTnLst>
                              <p:par>
                                <p:cTn id="183" presetID="10" presetClass="entr" presetSubtype="0" fill="hold" grpId="0" nodeType="afterEffect">
                                  <p:stCondLst>
                                    <p:cond delay="0"/>
                                  </p:stCondLst>
                                  <p:childTnLst>
                                    <p:set>
                                      <p:cBhvr>
                                        <p:cTn id="184" dur="1" fill="hold">
                                          <p:stCondLst>
                                            <p:cond delay="0"/>
                                          </p:stCondLst>
                                        </p:cTn>
                                        <p:tgtEl>
                                          <p:spTgt spid="7"/>
                                        </p:tgtEl>
                                        <p:attrNameLst>
                                          <p:attrName>style.visibility</p:attrName>
                                        </p:attrNameLst>
                                      </p:cBhvr>
                                      <p:to>
                                        <p:strVal val="visible"/>
                                      </p:to>
                                    </p:set>
                                    <p:animEffect transition="in" filter="fade">
                                      <p:cBhvr>
                                        <p:cTn id="185" dur="500"/>
                                        <p:tgtEl>
                                          <p:spTgt spid="7"/>
                                        </p:tgtEl>
                                      </p:cBhvr>
                                    </p:animEffect>
                                  </p:childTnLst>
                                </p:cTn>
                              </p:par>
                            </p:childTnLst>
                          </p:cTn>
                        </p:par>
                        <p:par>
                          <p:cTn id="186" fill="hold">
                            <p:stCondLst>
                              <p:cond delay="9500"/>
                            </p:stCondLst>
                            <p:childTnLst>
                              <p:par>
                                <p:cTn id="187" presetID="10" presetClass="entr" presetSubtype="0" fill="hold" grpId="0" nodeType="afterEffect">
                                  <p:stCondLst>
                                    <p:cond delay="0"/>
                                  </p:stCondLst>
                                  <p:childTnLst>
                                    <p:set>
                                      <p:cBhvr>
                                        <p:cTn id="188" dur="1" fill="hold">
                                          <p:stCondLst>
                                            <p:cond delay="0"/>
                                          </p:stCondLst>
                                        </p:cTn>
                                        <p:tgtEl>
                                          <p:spTgt spid="8"/>
                                        </p:tgtEl>
                                        <p:attrNameLst>
                                          <p:attrName>style.visibility</p:attrName>
                                        </p:attrNameLst>
                                      </p:cBhvr>
                                      <p:to>
                                        <p:strVal val="visible"/>
                                      </p:to>
                                    </p:set>
                                    <p:animEffect transition="in" filter="fade">
                                      <p:cBhvr>
                                        <p:cTn id="18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6" grpId="0"/>
      <p:bldP spid="66" grpId="1"/>
      <p:bldP spid="67" grpId="0"/>
      <p:bldP spid="67" grpId="1"/>
      <p:bldP spid="68" grpId="0"/>
      <p:bldP spid="68" grpId="1"/>
      <p:bldP spid="69" grpId="0"/>
      <p:bldP spid="69" grpId="1"/>
      <p:bldP spid="62" grpId="0"/>
      <p:bldP spid="62" grpId="1"/>
      <p:bldP spid="63" grpId="0"/>
      <p:bldP spid="63" grpId="1"/>
      <p:bldP spid="64" grpId="0"/>
      <p:bldP spid="64" grpId="1"/>
      <p:bldP spid="65" grpId="0"/>
      <p:bldP spid="65" grpId="1"/>
      <p:bldP spid="75" grpId="0"/>
      <p:bldP spid="75" grpId="1"/>
      <p:bldP spid="76" grpId="0"/>
      <p:bldP spid="76" grpId="1"/>
      <p:bldP spid="77" grpId="0"/>
      <p:bldP spid="77" grpId="1"/>
      <p:bldP spid="78" grpId="0"/>
      <p:bldP spid="78" grpId="1"/>
      <p:bldP spid="38" grpId="0"/>
      <p:bldP spid="38" grpId="1"/>
      <p:bldP spid="31" grpId="0"/>
      <p:bldP spid="31" grpId="1"/>
      <p:bldP spid="52" grpId="0"/>
      <p:bldP spid="52" grpId="1"/>
      <p:bldP spid="51" grpId="0"/>
      <p:bldP spid="51" grpId="1"/>
      <p:bldP spid="39" grpId="0"/>
      <p:bldP spid="39" grpId="1"/>
      <p:bldP spid="33" grpId="0"/>
      <p:bldP spid="33" grpId="1"/>
      <p:bldP spid="53" grpId="0"/>
      <p:bldP spid="53" grpId="1"/>
      <p:bldP spid="54" grpId="0"/>
      <p:bldP spid="54" grpId="1"/>
      <p:bldP spid="40" grpId="0"/>
      <p:bldP spid="40" grpId="1"/>
      <p:bldP spid="56" grpId="0"/>
      <p:bldP spid="56" grpId="1"/>
      <p:bldP spid="34" grpId="0"/>
      <p:bldP spid="34" grpId="1"/>
      <p:bldP spid="57" grpId="0"/>
      <p:bldP spid="57" grpId="1"/>
      <p:bldP spid="10" grpId="0" animBg="1"/>
      <p:bldP spid="10" grpId="1" animBg="1"/>
      <p:bldP spid="10" grpId="2" animBg="1"/>
      <p:bldP spid="10" grpId="3"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0CD62-1F74-41C6-8A62-2EC71246549B}"/>
              </a:ext>
            </a:extLst>
          </p:cNvPr>
          <p:cNvSpPr>
            <a:spLocks noGrp="1"/>
          </p:cNvSpPr>
          <p:nvPr>
            <p:ph type="title"/>
          </p:nvPr>
        </p:nvSpPr>
        <p:spPr>
          <a:xfrm>
            <a:off x="962890" y="261671"/>
            <a:ext cx="10515600" cy="646331"/>
          </a:xfrm>
        </p:spPr>
        <p:txBody>
          <a:bodyPr/>
          <a:lstStyle/>
          <a:p>
            <a:r>
              <a:rPr lang="en-US"/>
              <a:t>CFMA </a:t>
            </a:r>
            <a:r>
              <a:rPr lang="en-US" err="1"/>
              <a:t>Benchmarker</a:t>
            </a:r>
            <a:r>
              <a:rPr lang="en-US"/>
              <a:t> Results for 2019</a:t>
            </a:r>
            <a:endParaRPr lang="en-CA"/>
          </a:p>
        </p:txBody>
      </p:sp>
      <p:pic>
        <p:nvPicPr>
          <p:cNvPr id="9" name="Picture 8">
            <a:extLst>
              <a:ext uri="{FF2B5EF4-FFF2-40B4-BE49-F238E27FC236}">
                <a16:creationId xmlns:a16="http://schemas.microsoft.com/office/drawing/2014/main" id="{CF3D4456-F79E-462D-945A-B738A2DCA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212" y="908002"/>
            <a:ext cx="7315576" cy="5327924"/>
          </a:xfrm>
          <a:prstGeom prst="rect">
            <a:avLst/>
          </a:prstGeom>
        </p:spPr>
      </p:pic>
      <p:cxnSp>
        <p:nvCxnSpPr>
          <p:cNvPr id="10" name="Straight Arrow Connector 9">
            <a:extLst>
              <a:ext uri="{FF2B5EF4-FFF2-40B4-BE49-F238E27FC236}">
                <a16:creationId xmlns:a16="http://schemas.microsoft.com/office/drawing/2014/main" id="{3D3F84E7-6487-4376-B94F-C62A6C4379DE}"/>
              </a:ext>
            </a:extLst>
          </p:cNvPr>
          <p:cNvCxnSpPr/>
          <p:nvPr/>
        </p:nvCxnSpPr>
        <p:spPr>
          <a:xfrm>
            <a:off x="623455" y="2840182"/>
            <a:ext cx="1814757"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26378D-F489-4B02-B296-7F3ECA9D9F0E}"/>
              </a:ext>
            </a:extLst>
          </p:cNvPr>
          <p:cNvSpPr txBox="1"/>
          <p:nvPr/>
        </p:nvSpPr>
        <p:spPr>
          <a:xfrm>
            <a:off x="459069" y="3295035"/>
            <a:ext cx="1814756" cy="1477328"/>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70B8"/>
                </a:solidFill>
                <a:effectLst/>
                <a:uLnTx/>
                <a:uFillTx/>
                <a:latin typeface="Montserrat Light"/>
                <a:ea typeface="+mn-ea"/>
                <a:cs typeface="+mn-cs"/>
              </a:rPr>
              <a:t>The Average Contractor only has 20 days of cash on hand!</a:t>
            </a:r>
            <a:endParaRPr kumimoji="0" lang="en-CA" sz="1800" b="1" i="0" u="none" strike="noStrike" kern="1200" cap="none" spc="0" normalizeH="0" baseline="0" noProof="0">
              <a:ln>
                <a:noFill/>
              </a:ln>
              <a:solidFill>
                <a:srgbClr val="2170B8"/>
              </a:solidFill>
              <a:effectLst/>
              <a:uLnTx/>
              <a:uFillTx/>
              <a:latin typeface="Montserrat Light"/>
              <a:ea typeface="+mn-ea"/>
              <a:cs typeface="+mn-cs"/>
            </a:endParaRPr>
          </a:p>
        </p:txBody>
      </p:sp>
    </p:spTree>
    <p:extLst>
      <p:ext uri="{BB962C8B-B14F-4D97-AF65-F5344CB8AC3E}">
        <p14:creationId xmlns:p14="http://schemas.microsoft.com/office/powerpoint/2010/main" val="60226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0CD62-1F74-41C6-8A62-2EC71246549B}"/>
              </a:ext>
            </a:extLst>
          </p:cNvPr>
          <p:cNvSpPr>
            <a:spLocks noGrp="1"/>
          </p:cNvSpPr>
          <p:nvPr>
            <p:ph type="title"/>
          </p:nvPr>
        </p:nvSpPr>
        <p:spPr/>
        <p:txBody>
          <a:bodyPr/>
          <a:lstStyle/>
          <a:p>
            <a:r>
              <a:rPr lang="en-US"/>
              <a:t>KPI’s for Cash</a:t>
            </a:r>
            <a:endParaRPr lang="en-CA"/>
          </a:p>
        </p:txBody>
      </p:sp>
      <p:sp>
        <p:nvSpPr>
          <p:cNvPr id="6" name="Text Box 17">
            <a:extLst>
              <a:ext uri="{FF2B5EF4-FFF2-40B4-BE49-F238E27FC236}">
                <a16:creationId xmlns:a16="http://schemas.microsoft.com/office/drawing/2014/main" id="{57198F57-29C1-448C-990E-361143650B41}"/>
              </a:ext>
            </a:extLst>
          </p:cNvPr>
          <p:cNvSpPr txBox="1">
            <a:spLocks noChangeArrowheads="1"/>
          </p:cNvSpPr>
          <p:nvPr/>
        </p:nvSpPr>
        <p:spPr bwMode="auto">
          <a:xfrm>
            <a:off x="1246938" y="5105628"/>
            <a:ext cx="3764438" cy="64633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a:ln>
                  <a:noFill/>
                </a:ln>
                <a:solidFill>
                  <a:srgbClr val="000000"/>
                </a:solidFill>
                <a:effectLst/>
                <a:uLnTx/>
                <a:uFillTx/>
                <a:latin typeface="Arial"/>
                <a:ea typeface="+mn-ea"/>
                <a:cs typeface="Arial"/>
              </a:rPr>
              <a:t>The days of cash ratio</a:t>
            </a:r>
            <a:r>
              <a:rPr kumimoji="0" lang="en-CA" sz="1200" b="0" i="0" u="none" strike="noStrike" kern="1200" cap="none" spc="0" normalizeH="0" baseline="0" noProof="0">
                <a:ln>
                  <a:noFill/>
                </a:ln>
                <a:solidFill>
                  <a:srgbClr val="000000"/>
                </a:solidFill>
                <a:effectLst/>
                <a:uLnTx/>
                <a:uFillTx/>
                <a:latin typeface="Arial"/>
                <a:ea typeface="+mn-ea"/>
                <a:cs typeface="Arial"/>
              </a:rPr>
              <a:t> indicates the number of days of revenue in the cash balance.  Generally, a ratio of 20 days or more is considered adequate.</a:t>
            </a:r>
          </a:p>
        </p:txBody>
      </p:sp>
      <p:sp>
        <p:nvSpPr>
          <p:cNvPr id="7" name="Text Box 18">
            <a:extLst>
              <a:ext uri="{FF2B5EF4-FFF2-40B4-BE49-F238E27FC236}">
                <a16:creationId xmlns:a16="http://schemas.microsoft.com/office/drawing/2014/main" id="{916D688C-22F0-4D7E-A7B3-6CACE5C3670A}"/>
              </a:ext>
            </a:extLst>
          </p:cNvPr>
          <p:cNvSpPr txBox="1">
            <a:spLocks noChangeArrowheads="1"/>
          </p:cNvSpPr>
          <p:nvPr/>
        </p:nvSpPr>
        <p:spPr bwMode="auto">
          <a:xfrm>
            <a:off x="5938462" y="4890994"/>
            <a:ext cx="5826125" cy="3492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a:ln>
                  <a:noFill/>
                </a:ln>
                <a:solidFill>
                  <a:srgbClr val="000000"/>
                </a:solidFill>
                <a:effectLst/>
                <a:uLnTx/>
                <a:uFillTx/>
                <a:latin typeface="Arial"/>
                <a:ea typeface="+mn-ea"/>
                <a:cs typeface="Arial"/>
              </a:rPr>
              <a:t>Cash as a percentage of equity</a:t>
            </a:r>
            <a:r>
              <a:rPr kumimoji="0" lang="en-CA" sz="1200" b="0" i="0" u="none" strike="noStrike" kern="1200" cap="none" spc="0" normalizeH="0" baseline="0" noProof="0">
                <a:ln>
                  <a:noFill/>
                </a:ln>
                <a:solidFill>
                  <a:srgbClr val="000000"/>
                </a:solidFill>
                <a:effectLst/>
                <a:uLnTx/>
                <a:uFillTx/>
                <a:latin typeface="Arial"/>
                <a:ea typeface="+mn-ea"/>
                <a:cs typeface="Arial"/>
              </a:rPr>
              <a:t> indicates the percentage of equity in the cash balance.  Generally, a percentage of 10% or more is considered adequate.</a:t>
            </a:r>
          </a:p>
        </p:txBody>
      </p:sp>
      <p:sp>
        <p:nvSpPr>
          <p:cNvPr id="8" name="Text Box 19">
            <a:extLst>
              <a:ext uri="{FF2B5EF4-FFF2-40B4-BE49-F238E27FC236}">
                <a16:creationId xmlns:a16="http://schemas.microsoft.com/office/drawing/2014/main" id="{C6AA1411-FCA9-4867-BB51-FF5387B67AB1}"/>
              </a:ext>
            </a:extLst>
          </p:cNvPr>
          <p:cNvSpPr txBox="1">
            <a:spLocks noChangeArrowheads="1"/>
          </p:cNvSpPr>
          <p:nvPr/>
        </p:nvSpPr>
        <p:spPr bwMode="auto">
          <a:xfrm>
            <a:off x="5938461" y="5527944"/>
            <a:ext cx="5826125" cy="3429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CA" sz="1200" b="1" i="0" u="none" strike="noStrike" kern="1200" cap="none" spc="0" normalizeH="0" baseline="0" noProof="0">
                <a:ln>
                  <a:noFill/>
                </a:ln>
                <a:solidFill>
                  <a:srgbClr val="000000"/>
                </a:solidFill>
                <a:effectLst/>
                <a:uLnTx/>
                <a:uFillTx/>
                <a:latin typeface="Arial"/>
                <a:ea typeface="+mn-ea"/>
                <a:cs typeface="Arial"/>
              </a:rPr>
              <a:t>Cash as a percentage of revenue</a:t>
            </a:r>
            <a:r>
              <a:rPr kumimoji="0" lang="en-CA" sz="1200" b="0" i="0" u="none" strike="noStrike" kern="1200" cap="none" spc="0" normalizeH="0" baseline="0" noProof="0">
                <a:ln>
                  <a:noFill/>
                </a:ln>
                <a:solidFill>
                  <a:srgbClr val="000000"/>
                </a:solidFill>
                <a:effectLst/>
                <a:uLnTx/>
                <a:uFillTx/>
                <a:latin typeface="Arial"/>
                <a:ea typeface="+mn-ea"/>
                <a:cs typeface="Arial"/>
              </a:rPr>
              <a:t> indicates the percentage of revenue in the cash balance.  Generally, a percentage of 5% or more is considered adequate.</a:t>
            </a:r>
          </a:p>
        </p:txBody>
      </p:sp>
      <p:pic>
        <p:nvPicPr>
          <p:cNvPr id="15" name="Picture 14">
            <a:extLst>
              <a:ext uri="{FF2B5EF4-FFF2-40B4-BE49-F238E27FC236}">
                <a16:creationId xmlns:a16="http://schemas.microsoft.com/office/drawing/2014/main" id="{CE8A8189-600D-486C-9A18-CEE73814C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949" y="1617756"/>
            <a:ext cx="6137148" cy="3053948"/>
          </a:xfrm>
          <a:prstGeom prst="rect">
            <a:avLst/>
          </a:prstGeom>
        </p:spPr>
      </p:pic>
      <p:pic>
        <p:nvPicPr>
          <p:cNvPr id="17" name="Picture 16">
            <a:extLst>
              <a:ext uri="{FF2B5EF4-FFF2-40B4-BE49-F238E27FC236}">
                <a16:creationId xmlns:a16="http://schemas.microsoft.com/office/drawing/2014/main" id="{5A2CA8AA-4D1B-4057-AFC9-1E03D15A3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38" y="1617755"/>
            <a:ext cx="5357612" cy="3053947"/>
          </a:xfrm>
          <a:prstGeom prst="rect">
            <a:avLst/>
          </a:prstGeom>
        </p:spPr>
      </p:pic>
    </p:spTree>
    <p:extLst>
      <p:ext uri="{BB962C8B-B14F-4D97-AF65-F5344CB8AC3E}">
        <p14:creationId xmlns:p14="http://schemas.microsoft.com/office/powerpoint/2010/main" val="18110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8">
      <a:dk1>
        <a:srgbClr val="9D0000"/>
      </a:dk1>
      <a:lt1>
        <a:srgbClr val="FCEDD4"/>
      </a:lt1>
      <a:dk2>
        <a:srgbClr val="8D6347"/>
      </a:dk2>
      <a:lt2>
        <a:srgbClr val="FFF0D7"/>
      </a:lt2>
      <a:accent1>
        <a:srgbClr val="8D6347"/>
      </a:accent1>
      <a:accent2>
        <a:srgbClr val="FF0000"/>
      </a:accent2>
      <a:accent3>
        <a:srgbClr val="00AEEF"/>
      </a:accent3>
      <a:accent4>
        <a:srgbClr val="577423"/>
      </a:accent4>
      <a:accent5>
        <a:srgbClr val="36748D"/>
      </a:accent5>
      <a:accent6>
        <a:srgbClr val="60370F"/>
      </a:accent6>
      <a:hlink>
        <a:srgbClr val="9C0000"/>
      </a:hlink>
      <a:folHlink>
        <a:srgbClr val="9C0000"/>
      </a:folHlink>
    </a:clrScheme>
    <a:fontScheme name="Custom 5">
      <a:majorFont>
        <a:latin typeface="Adobe Garamond Pro"/>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6E7"/>
        </a:solidFill>
        <a:ln>
          <a:solidFill>
            <a:srgbClr val="8D6347"/>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6_Restaurant pitch deck_AAS_v5" id="{8177B436-B2DB-4F15-B992-5A4452FF1273}" vid="{ACBB9CD5-D3C7-4B74-9E01-7D9949625FE4}"/>
    </a:ext>
  </a:extLst>
</a:theme>
</file>

<file path=ppt/theme/theme2.xml><?xml version="1.0" encoding="utf-8"?>
<a:theme xmlns:a="http://schemas.openxmlformats.org/drawingml/2006/main" name="TOC Slide Master">
  <a:themeElements>
    <a:clrScheme name="Prophix">
      <a:dk1>
        <a:sysClr val="windowText" lastClr="000000"/>
      </a:dk1>
      <a:lt1>
        <a:sysClr val="window" lastClr="FFFFFF"/>
      </a:lt1>
      <a:dk2>
        <a:srgbClr val="696059"/>
      </a:dk2>
      <a:lt2>
        <a:srgbClr val="FFFFFF"/>
      </a:lt2>
      <a:accent1>
        <a:srgbClr val="EF373E"/>
      </a:accent1>
      <a:accent2>
        <a:srgbClr val="FF4713"/>
      </a:accent2>
      <a:accent3>
        <a:srgbClr val="40B049"/>
      </a:accent3>
      <a:accent4>
        <a:srgbClr val="84DADE"/>
      </a:accent4>
      <a:accent5>
        <a:srgbClr val="00C1DE"/>
      </a:accent5>
      <a:accent6>
        <a:srgbClr val="B31983"/>
      </a:accent6>
      <a:hlink>
        <a:srgbClr val="696059"/>
      </a:hlink>
      <a:folHlink>
        <a:srgbClr val="696059"/>
      </a:folHlink>
    </a:clrScheme>
    <a:fontScheme name="Prophix">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FF4BD-2C4F-4AE3-AE8E-A711B32C767C}">
  <ds:schemaRefs>
    <ds:schemaRef ds:uri="http://schemas.microsoft.com/sharepoint/v3/contenttype/forms"/>
  </ds:schemaRefs>
</ds:datastoreItem>
</file>

<file path=customXml/itemProps2.xml><?xml version="1.0" encoding="utf-8"?>
<ds:datastoreItem xmlns:ds="http://schemas.openxmlformats.org/officeDocument/2006/customXml" ds:itemID="{20D81ADB-A44A-4FB2-B0CC-58F0879A8535}">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722B8795-896F-4831-ACEF-3917CDD27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3917</Words>
  <Application>Microsoft Office PowerPoint</Application>
  <PresentationFormat>Widescreen</PresentationFormat>
  <Paragraphs>267</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Adobe Garamond Pro</vt:lpstr>
      <vt:lpstr>Arial</vt:lpstr>
      <vt:lpstr>Calibri</vt:lpstr>
      <vt:lpstr>Montserrat</vt:lpstr>
      <vt:lpstr>Montserrat Light</vt:lpstr>
      <vt:lpstr>Montserrat SemiBold</vt:lpstr>
      <vt:lpstr>Nunito</vt:lpstr>
      <vt:lpstr>Poppins</vt:lpstr>
      <vt:lpstr>Segoe UI</vt:lpstr>
      <vt:lpstr>Office Theme</vt:lpstr>
      <vt:lpstr>TOC Slide Master</vt:lpstr>
      <vt:lpstr>2020 CFMA Conference</vt:lpstr>
      <vt:lpstr>WIP Your Operating Cash Flows Into Shape</vt:lpstr>
      <vt:lpstr>Background</vt:lpstr>
      <vt:lpstr>Agenda</vt:lpstr>
      <vt:lpstr>The Cliff We Faced</vt:lpstr>
      <vt:lpstr>Fast Growing, but Risky</vt:lpstr>
      <vt:lpstr>Today, many environments look like this…</vt:lpstr>
      <vt:lpstr>CFMA Benchmarker Results for 2019</vt:lpstr>
      <vt:lpstr>KPI’s for Cash</vt:lpstr>
      <vt:lpstr>KPI’s for Cash</vt:lpstr>
      <vt:lpstr>KPI’s for Cash</vt:lpstr>
      <vt:lpstr>KPI’s for Cash</vt:lpstr>
      <vt:lpstr>KPI’s for Cash</vt:lpstr>
      <vt:lpstr>KPI’s for Cash</vt:lpstr>
      <vt:lpstr>Cash Flow by PM and Job</vt:lpstr>
      <vt:lpstr>With Drill Down to Report for Detail</vt:lpstr>
      <vt:lpstr>Cash Dashboard To Pull It All Together</vt:lpstr>
      <vt:lpstr>And Other Metrics</vt:lpstr>
      <vt:lpstr>PowerPoint Presentation</vt:lpstr>
      <vt:lpstr>How About a WIP by State?</vt:lpstr>
      <vt:lpstr>Best Practices for Over/Underbillings</vt:lpstr>
      <vt:lpstr>Cross Company Planning</vt:lpstr>
      <vt:lpstr>Cash Flow Forecast by Job</vt:lpstr>
      <vt:lpstr>Overall Cash Forecast</vt:lpstr>
      <vt:lpstr>PowerPoint Presentation</vt:lpstr>
      <vt:lpstr>Session Password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2020-09-18T02:47:16Z</dcterms:created>
  <dcterms:modified xsi:type="dcterms:W3CDTF">2020-09-28T22:31:55Z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