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14.jpg" ContentType="image/jpg"/>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5"/>
  </p:notesMasterIdLst>
  <p:handoutMasterIdLst>
    <p:handoutMasterId r:id="rId36"/>
  </p:handoutMasterIdLst>
  <p:sldIdLst>
    <p:sldId id="285" r:id="rId5"/>
    <p:sldId id="257" r:id="rId6"/>
    <p:sldId id="369" r:id="rId7"/>
    <p:sldId id="981" r:id="rId8"/>
    <p:sldId id="874" r:id="rId9"/>
    <p:sldId id="939" r:id="rId10"/>
    <p:sldId id="1003" r:id="rId11"/>
    <p:sldId id="1004" r:id="rId12"/>
    <p:sldId id="1005" r:id="rId13"/>
    <p:sldId id="1006" r:id="rId14"/>
    <p:sldId id="268" r:id="rId15"/>
    <p:sldId id="276" r:id="rId16"/>
    <p:sldId id="947" r:id="rId17"/>
    <p:sldId id="281" r:id="rId18"/>
    <p:sldId id="948" r:id="rId19"/>
    <p:sldId id="989" r:id="rId20"/>
    <p:sldId id="990" r:id="rId21"/>
    <p:sldId id="991" r:id="rId22"/>
    <p:sldId id="992" r:id="rId23"/>
    <p:sldId id="994" r:id="rId24"/>
    <p:sldId id="1001" r:id="rId25"/>
    <p:sldId id="988" r:id="rId26"/>
    <p:sldId id="962" r:id="rId27"/>
    <p:sldId id="998" r:id="rId28"/>
    <p:sldId id="999" r:id="rId29"/>
    <p:sldId id="996" r:id="rId30"/>
    <p:sldId id="997" r:id="rId31"/>
    <p:sldId id="1000" r:id="rId32"/>
    <p:sldId id="1002" r:id="rId33"/>
    <p:sldId id="263" r:id="rId3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5939"/>
    <a:srgbClr val="60370F"/>
    <a:srgbClr val="8D632F"/>
    <a:srgbClr val="008061"/>
    <a:srgbClr val="003976"/>
    <a:srgbClr val="FFFFFF"/>
    <a:srgbClr val="FFF6E7"/>
    <a:srgbClr val="8D6347"/>
    <a:srgbClr val="9D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7" d="100"/>
          <a:sy n="87" d="100"/>
        </p:scale>
        <p:origin x="51" y="180"/>
      </p:cViewPr>
      <p:guideLst/>
    </p:cSldViewPr>
  </p:slideViewPr>
  <p:notesTextViewPr>
    <p:cViewPr>
      <p:scale>
        <a:sx n="3" d="2"/>
        <a:sy n="3" d="2"/>
      </p:scale>
      <p:origin x="0" y="0"/>
    </p:cViewPr>
  </p:notesTextViewPr>
  <p:sorterViewPr>
    <p:cViewPr>
      <p:scale>
        <a:sx n="100" d="100"/>
        <a:sy n="100" d="100"/>
      </p:scale>
      <p:origin x="0" y="-6125"/>
    </p:cViewPr>
  </p:sorterViewPr>
  <p:notesViewPr>
    <p:cSldViewPr snapToGrid="0" showGuides="1">
      <p:cViewPr>
        <p:scale>
          <a:sx n="50" d="100"/>
          <a:sy n="50" d="100"/>
        </p:scale>
        <p:origin x="2640" y="3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578484123594297"/>
          <c:y val="9.5832521501385576E-2"/>
          <c:w val="0.62256948187610273"/>
          <c:h val="0.82098750580772073"/>
        </c:manualLayout>
      </c:layout>
      <c:barChart>
        <c:barDir val="bar"/>
        <c:grouping val="clustered"/>
        <c:varyColors val="0"/>
        <c:ser>
          <c:idx val="0"/>
          <c:order val="0"/>
          <c:tx>
            <c:strRef>
              <c:f>Sheet1!$B$1</c:f>
              <c:strCache>
                <c:ptCount val="1"/>
                <c:pt idx="0">
                  <c:v>% of employees interested in additional benefit</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Lato Heavy" panose="020F0502020204030203" pitchFamily="34" charset="0"/>
                    <a:ea typeface="Lato Heavy" panose="020F0502020204030203" pitchFamily="34" charset="0"/>
                    <a:cs typeface="Lato Heavy" panose="020F050202020403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Financial Planning </c:v>
                </c:pt>
                <c:pt idx="1">
                  <c:v>Budgeting </c:v>
                </c:pt>
                <c:pt idx="2">
                  <c:v>Debt Management</c:v>
                </c:pt>
                <c:pt idx="3">
                  <c:v>Retirement </c:v>
                </c:pt>
              </c:strCache>
            </c:strRef>
          </c:cat>
          <c:val>
            <c:numRef>
              <c:f>Sheet1!$B$2:$B$5</c:f>
              <c:numCache>
                <c:formatCode>0%</c:formatCode>
                <c:ptCount val="4"/>
                <c:pt idx="0">
                  <c:v>0.67</c:v>
                </c:pt>
                <c:pt idx="1">
                  <c:v>0.74</c:v>
                </c:pt>
                <c:pt idx="2">
                  <c:v>0.4</c:v>
                </c:pt>
                <c:pt idx="3">
                  <c:v>0.72</c:v>
                </c:pt>
              </c:numCache>
            </c:numRef>
          </c:val>
          <c:extLst>
            <c:ext xmlns:c16="http://schemas.microsoft.com/office/drawing/2014/chart" uri="{C3380CC4-5D6E-409C-BE32-E72D297353CC}">
              <c16:uniqueId val="{00000004-824C-433A-8473-CE8AD8319815}"/>
            </c:ext>
          </c:extLst>
        </c:ser>
        <c:dLbls>
          <c:showLegendKey val="0"/>
          <c:showVal val="0"/>
          <c:showCatName val="0"/>
          <c:showSerName val="0"/>
          <c:showPercent val="0"/>
          <c:showBubbleSize val="0"/>
        </c:dLbls>
        <c:gapWidth val="102"/>
        <c:axId val="436462480"/>
        <c:axId val="436466088"/>
      </c:barChart>
      <c:barChart>
        <c:barDir val="bar"/>
        <c:grouping val="clustered"/>
        <c:varyColors val="0"/>
        <c:ser>
          <c:idx val="1"/>
          <c:order val="1"/>
          <c:tx>
            <c:strRef>
              <c:f>Sheet1!$C$1</c:f>
              <c:strCache>
                <c:ptCount val="1"/>
                <c:pt idx="0">
                  <c:v>% of employers offering financial education today</c:v>
                </c:pt>
              </c:strCache>
            </c:strRef>
          </c:tx>
          <c:spPr>
            <a:solidFill>
              <a:schemeClr val="tx2"/>
            </a:solidFill>
            <a:ln>
              <a:noFill/>
            </a:ln>
            <a:effectLst/>
          </c:spPr>
          <c:invertIfNegative val="0"/>
          <c:dLbls>
            <c:dLbl>
              <c:idx val="0"/>
              <c:layout>
                <c:manualLayout>
                  <c:x val="-9.2428714581312077E-2"/>
                  <c:y val="-1.506626820859050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24C-433A-8473-CE8AD8319815}"/>
                </c:ext>
              </c:extLst>
            </c:dLbl>
            <c:dLbl>
              <c:idx val="1"/>
              <c:layout>
                <c:manualLayout>
                  <c:x val="-9.5317111911978072E-2"/>
                  <c:y val="-2.05451485300997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24C-433A-8473-CE8AD8319815}"/>
                </c:ext>
              </c:extLst>
            </c:dLbl>
            <c:dLbl>
              <c:idx val="2"/>
              <c:layout>
                <c:manualLayout>
                  <c:x val="-9.8205509242644026E-2"/>
                  <c:y val="4.10902970601995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24C-433A-8473-CE8AD8319815}"/>
                </c:ext>
              </c:extLst>
            </c:dLbl>
            <c:dLbl>
              <c:idx val="3"/>
              <c:layout>
                <c:manualLayout>
                  <c:x val="-9.2428714581312021E-2"/>
                  <c:y val="-3.766567052147625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24C-433A-8473-CE8AD831981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Lato Heavy" panose="020F0502020204030203" pitchFamily="34" charset="0"/>
                    <a:ea typeface="Lato Heavy" panose="020F0502020204030203" pitchFamily="34" charset="0"/>
                    <a:cs typeface="Lato Heavy" panose="020F050202020403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Financial Planning </c:v>
                </c:pt>
                <c:pt idx="1">
                  <c:v>Budgeting </c:v>
                </c:pt>
                <c:pt idx="2">
                  <c:v>Debt Management</c:v>
                </c:pt>
                <c:pt idx="3">
                  <c:v>Retirement </c:v>
                </c:pt>
              </c:strCache>
            </c:strRef>
          </c:cat>
          <c:val>
            <c:numRef>
              <c:f>Sheet1!$C$2:$C$5</c:f>
              <c:numCache>
                <c:formatCode>0%</c:formatCode>
                <c:ptCount val="4"/>
                <c:pt idx="0">
                  <c:v>0.25</c:v>
                </c:pt>
                <c:pt idx="1">
                  <c:v>0.25</c:v>
                </c:pt>
                <c:pt idx="2">
                  <c:v>0.24</c:v>
                </c:pt>
                <c:pt idx="3">
                  <c:v>0.67</c:v>
                </c:pt>
              </c:numCache>
            </c:numRef>
          </c:val>
          <c:extLst>
            <c:ext xmlns:c16="http://schemas.microsoft.com/office/drawing/2014/chart" uri="{C3380CC4-5D6E-409C-BE32-E72D297353CC}">
              <c16:uniqueId val="{00000009-824C-433A-8473-CE8AD8319815}"/>
            </c:ext>
          </c:extLst>
        </c:ser>
        <c:dLbls>
          <c:showLegendKey val="0"/>
          <c:showVal val="0"/>
          <c:showCatName val="0"/>
          <c:showSerName val="0"/>
          <c:showPercent val="0"/>
          <c:showBubbleSize val="0"/>
        </c:dLbls>
        <c:gapWidth val="212"/>
        <c:axId val="579732136"/>
        <c:axId val="579727872"/>
      </c:barChart>
      <c:catAx>
        <c:axId val="4364624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Lato" panose="020F0502020204030203" pitchFamily="34" charset="0"/>
                <a:ea typeface="+mn-ea"/>
                <a:cs typeface="+mn-cs"/>
              </a:defRPr>
            </a:pPr>
            <a:endParaRPr lang="en-US"/>
          </a:p>
        </c:txPr>
        <c:crossAx val="436466088"/>
        <c:crosses val="autoZero"/>
        <c:auto val="1"/>
        <c:lblAlgn val="ctr"/>
        <c:lblOffset val="100"/>
        <c:noMultiLvlLbl val="0"/>
      </c:catAx>
      <c:valAx>
        <c:axId val="4364660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6462480"/>
        <c:crosses val="autoZero"/>
        <c:crossBetween val="between"/>
      </c:valAx>
      <c:valAx>
        <c:axId val="579727872"/>
        <c:scaling>
          <c:orientation val="minMax"/>
        </c:scaling>
        <c:delete val="1"/>
        <c:axPos val="t"/>
        <c:numFmt formatCode="0%" sourceLinked="1"/>
        <c:majorTickMark val="out"/>
        <c:minorTickMark val="none"/>
        <c:tickLblPos val="nextTo"/>
        <c:crossAx val="579732136"/>
        <c:crosses val="max"/>
        <c:crossBetween val="between"/>
      </c:valAx>
      <c:catAx>
        <c:axId val="579732136"/>
        <c:scaling>
          <c:orientation val="minMax"/>
        </c:scaling>
        <c:delete val="1"/>
        <c:axPos val="l"/>
        <c:numFmt formatCode="General" sourceLinked="1"/>
        <c:majorTickMark val="out"/>
        <c:minorTickMark val="none"/>
        <c:tickLblPos val="nextTo"/>
        <c:crossAx val="57972787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65FFB9-4143-4E2E-BE1B-A9D0A8134DDF}" type="doc">
      <dgm:prSet loTypeId="urn:microsoft.com/office/officeart/2005/8/layout/radial5" loCatId="relationship" qsTypeId="urn:microsoft.com/office/officeart/2005/8/quickstyle/simple1#2" qsCatId="simple" csTypeId="urn:microsoft.com/office/officeart/2005/8/colors/accent1_2#2" csCatId="accent1" phldr="1"/>
      <dgm:spPr/>
      <dgm:t>
        <a:bodyPr/>
        <a:lstStyle/>
        <a:p>
          <a:endParaRPr lang="en-US"/>
        </a:p>
      </dgm:t>
    </dgm:pt>
    <dgm:pt modelId="{51CE6857-8EF4-4ABC-9A92-55E066C07B9A}">
      <dgm:prSet phldrT="[Text]" custT="1"/>
      <dgm:spPr>
        <a:xfrm>
          <a:off x="2422630" y="1853902"/>
          <a:ext cx="1664544" cy="1584403"/>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1600" b="1" dirty="0">
              <a:solidFill>
                <a:sysClr val="window" lastClr="FFFFFF"/>
              </a:solidFill>
              <a:latin typeface="Century Gothic" pitchFamily="34" charset="0"/>
              <a:ea typeface="+mn-ea"/>
              <a:cs typeface="+mn-cs"/>
            </a:rPr>
            <a:t>Fiduciary Advocate</a:t>
          </a:r>
        </a:p>
      </dgm:t>
    </dgm:pt>
    <dgm:pt modelId="{652F6C5F-B427-46D9-8D94-DD97C49CE236}" type="parTrans" cxnId="{BE8A9199-3BE6-4DF9-B155-72801342435C}">
      <dgm:prSet/>
      <dgm:spPr/>
      <dgm:t>
        <a:bodyPr/>
        <a:lstStyle/>
        <a:p>
          <a:endParaRPr lang="en-US"/>
        </a:p>
      </dgm:t>
    </dgm:pt>
    <dgm:pt modelId="{AC9F70F7-835F-4496-B72C-018832B8C39C}" type="sibTrans" cxnId="{BE8A9199-3BE6-4DF9-B155-72801342435C}">
      <dgm:prSet/>
      <dgm:spPr/>
      <dgm:t>
        <a:bodyPr/>
        <a:lstStyle/>
        <a:p>
          <a:endParaRPr lang="en-US"/>
        </a:p>
      </dgm:t>
    </dgm:pt>
    <dgm:pt modelId="{590884B9-3DCA-4A7D-996E-8B6D591698B1}">
      <dgm:prSet phldrT="[Text]" custT="1"/>
      <dgm:spPr>
        <a:xfrm>
          <a:off x="2447101" y="-76378"/>
          <a:ext cx="1579083" cy="1671032"/>
        </a:xfrm>
        <a:prstGeom prst="ellipse">
          <a:avLst/>
        </a:prstGeom>
        <a:noFill/>
        <a:ln w="25400" cap="flat" cmpd="sng" algn="ctr">
          <a:noFill/>
          <a:prstDash val="solid"/>
        </a:ln>
        <a:effectLst/>
      </dgm:spPr>
      <dgm:t>
        <a:bodyPr/>
        <a:lstStyle/>
        <a:p>
          <a:pPr>
            <a:buNone/>
          </a:pPr>
          <a:r>
            <a:rPr lang="en-US" sz="1800" dirty="0">
              <a:solidFill>
                <a:sysClr val="windowText" lastClr="000000">
                  <a:lumMod val="65000"/>
                  <a:lumOff val="35000"/>
                </a:sysClr>
              </a:solidFill>
              <a:latin typeface="Lato" panose="020F0502020204030203" pitchFamily="34" charset="0"/>
              <a:ea typeface="Lato" panose="020F0502020204030203" pitchFamily="34" charset="0"/>
              <a:cs typeface="Lato" panose="020F0502020204030203" pitchFamily="34" charset="0"/>
            </a:rPr>
            <a:t>Impacts from Managing  Cash Flow</a:t>
          </a:r>
        </a:p>
        <a:p>
          <a:pPr>
            <a:buNone/>
          </a:pPr>
          <a:endParaRPr lang="en-US" sz="1500" dirty="0">
            <a:solidFill>
              <a:sysClr val="windowText" lastClr="000000">
                <a:lumMod val="65000"/>
                <a:lumOff val="35000"/>
              </a:sysClr>
            </a:solidFill>
            <a:latin typeface="Lato" panose="020F0502020204030203" pitchFamily="34" charset="0"/>
            <a:ea typeface="Lato" panose="020F0502020204030203" pitchFamily="34" charset="0"/>
            <a:cs typeface="Lato" panose="020F0502020204030203" pitchFamily="34" charset="0"/>
          </a:endParaRPr>
        </a:p>
      </dgm:t>
    </dgm:pt>
    <dgm:pt modelId="{1039A5B4-2640-47B5-9B99-7E62499392B6}" type="parTrans" cxnId="{48030464-F136-4AAC-B08C-DE4989AB6A9F}">
      <dgm:prSet/>
      <dgm:spPr>
        <a:xfrm rot="16166735">
          <a:off x="2980359" y="1222032"/>
          <a:ext cx="531321" cy="410876"/>
        </a:xfrm>
        <a:prstGeom prst="rightArrow">
          <a:avLst>
            <a:gd name="adj1" fmla="val 60000"/>
            <a:gd name="adj2" fmla="val 50000"/>
          </a:avLst>
        </a:prstGeom>
        <a:solidFill>
          <a:srgbClr val="4F81BD"/>
        </a:solidFill>
        <a:ln>
          <a:noFill/>
        </a:ln>
        <a:effectLst/>
      </dgm:spPr>
      <dgm:t>
        <a:bodyPr/>
        <a:lstStyle/>
        <a:p>
          <a:pPr>
            <a:buNone/>
          </a:pPr>
          <a:endParaRPr lang="en-US">
            <a:solidFill>
              <a:srgbClr val="4F81BD"/>
            </a:solidFill>
            <a:latin typeface="Calibri"/>
            <a:ea typeface="+mn-ea"/>
            <a:cs typeface="+mn-cs"/>
          </a:endParaRPr>
        </a:p>
      </dgm:t>
    </dgm:pt>
    <dgm:pt modelId="{464BF8AF-16A3-42BB-B362-59C1F560595F}" type="sibTrans" cxnId="{48030464-F136-4AAC-B08C-DE4989AB6A9F}">
      <dgm:prSet/>
      <dgm:spPr/>
      <dgm:t>
        <a:bodyPr/>
        <a:lstStyle/>
        <a:p>
          <a:endParaRPr lang="en-US"/>
        </a:p>
      </dgm:t>
    </dgm:pt>
    <dgm:pt modelId="{EFD20433-23F3-4A1C-A89B-FA309BB09277}">
      <dgm:prSet phldrT="[Text]" custT="1"/>
      <dgm:spPr>
        <a:xfrm>
          <a:off x="2276208" y="3858962"/>
          <a:ext cx="1905001" cy="1348215"/>
        </a:xfrm>
        <a:prstGeom prst="ellipse">
          <a:avLst/>
        </a:prstGeom>
        <a:noFill/>
        <a:ln w="25400" cap="flat" cmpd="sng" algn="ctr">
          <a:noFill/>
          <a:prstDash val="solid"/>
        </a:ln>
        <a:effectLst/>
      </dgm:spPr>
      <dgm:t>
        <a:bodyPr/>
        <a:lstStyle/>
        <a:p>
          <a:pPr>
            <a:buNone/>
          </a:pPr>
          <a:endParaRPr lang="en-US" sz="1500" dirty="0">
            <a:solidFill>
              <a:sysClr val="windowText" lastClr="000000">
                <a:lumMod val="65000"/>
                <a:lumOff val="35000"/>
              </a:sysClr>
            </a:solidFill>
            <a:latin typeface="Lato" panose="020F0502020204030203" pitchFamily="34" charset="0"/>
            <a:ea typeface="Lato" panose="020F0502020204030203" pitchFamily="34" charset="0"/>
            <a:cs typeface="Lato" panose="020F0502020204030203" pitchFamily="34" charset="0"/>
          </a:endParaRPr>
        </a:p>
        <a:p>
          <a:pPr>
            <a:buNone/>
          </a:pPr>
          <a:r>
            <a:rPr lang="en-US" sz="1800" dirty="0">
              <a:solidFill>
                <a:sysClr val="windowText" lastClr="000000">
                  <a:lumMod val="65000"/>
                  <a:lumOff val="35000"/>
                </a:sysClr>
              </a:solidFill>
              <a:latin typeface="Lato" panose="020F0502020204030203" pitchFamily="34" charset="0"/>
              <a:ea typeface="Lato" panose="020F0502020204030203" pitchFamily="34" charset="0"/>
              <a:cs typeface="Lato" panose="020F0502020204030203" pitchFamily="34" charset="0"/>
            </a:rPr>
            <a:t>Employee Financial Anxiety and Vulnerability</a:t>
          </a:r>
        </a:p>
      </dgm:t>
    </dgm:pt>
    <dgm:pt modelId="{A5881224-1CB5-4A4C-B184-C6B2D911AB27}" type="parTrans" cxnId="{BE2A3340-0928-4290-AE67-7FB89C6ED3F8}">
      <dgm:prSet/>
      <dgm:spPr>
        <a:xfrm rot="5447719">
          <a:off x="2857455" y="3635139"/>
          <a:ext cx="767237" cy="438590"/>
        </a:xfrm>
        <a:prstGeom prst="rightArrow">
          <a:avLst>
            <a:gd name="adj1" fmla="val 60000"/>
            <a:gd name="adj2" fmla="val 50000"/>
          </a:avLst>
        </a:prstGeom>
        <a:solidFill>
          <a:srgbClr val="4F81BD"/>
        </a:solidFill>
        <a:ln>
          <a:noFill/>
        </a:ln>
        <a:effectLst/>
      </dgm:spPr>
      <dgm:t>
        <a:bodyPr/>
        <a:lstStyle/>
        <a:p>
          <a:pPr>
            <a:buNone/>
          </a:pPr>
          <a:endParaRPr lang="en-US">
            <a:solidFill>
              <a:sysClr val="window" lastClr="FFFFFF"/>
            </a:solidFill>
            <a:latin typeface="Calibri"/>
            <a:ea typeface="+mn-ea"/>
            <a:cs typeface="+mn-cs"/>
          </a:endParaRPr>
        </a:p>
      </dgm:t>
    </dgm:pt>
    <dgm:pt modelId="{A50D1787-13B6-4DBF-82D3-B7A692D5421C}" type="sibTrans" cxnId="{BE2A3340-0928-4290-AE67-7FB89C6ED3F8}">
      <dgm:prSet/>
      <dgm:spPr/>
      <dgm:t>
        <a:bodyPr/>
        <a:lstStyle/>
        <a:p>
          <a:endParaRPr lang="en-US"/>
        </a:p>
      </dgm:t>
    </dgm:pt>
    <dgm:pt modelId="{D41E6A8E-BB70-450C-B7F5-72379C7F2FFA}">
      <dgm:prSet phldrT="[Text]" custT="1"/>
      <dgm:spPr>
        <a:xfrm>
          <a:off x="129302" y="2756669"/>
          <a:ext cx="1579083" cy="1348215"/>
        </a:xfrm>
        <a:prstGeom prst="ellipse">
          <a:avLst/>
        </a:prstGeom>
        <a:noFill/>
        <a:ln w="25400" cap="flat" cmpd="sng" algn="ctr">
          <a:noFill/>
          <a:prstDash val="solid"/>
        </a:ln>
        <a:effectLst/>
      </dgm:spPr>
      <dgm:t>
        <a:bodyPr/>
        <a:lstStyle/>
        <a:p>
          <a:pPr>
            <a:buNone/>
          </a:pPr>
          <a:r>
            <a:rPr lang="en-US" sz="1800" dirty="0">
              <a:solidFill>
                <a:sysClr val="windowText" lastClr="000000">
                  <a:lumMod val="65000"/>
                  <a:lumOff val="35000"/>
                </a:sysClr>
              </a:solidFill>
              <a:latin typeface="Lato" panose="020F0502020204030203" pitchFamily="34" charset="0"/>
              <a:ea typeface="Lato" panose="020F0502020204030203" pitchFamily="34" charset="0"/>
              <a:cs typeface="Lato" panose="020F0502020204030203" pitchFamily="34" charset="0"/>
            </a:rPr>
            <a:t>Investment Exposures</a:t>
          </a:r>
        </a:p>
      </dgm:t>
    </dgm:pt>
    <dgm:pt modelId="{F7F85676-E254-498D-8492-EA18911CC357}" type="parTrans" cxnId="{DA5E8DC4-B891-46FB-9ACF-A0E11891EDCD}">
      <dgm:prSet/>
      <dgm:spPr>
        <a:xfrm rot="9685980">
          <a:off x="1464183" y="2859023"/>
          <a:ext cx="1016495" cy="458393"/>
        </a:xfrm>
        <a:prstGeom prst="rightArrow">
          <a:avLst>
            <a:gd name="adj1" fmla="val 60000"/>
            <a:gd name="adj2" fmla="val 50000"/>
          </a:avLst>
        </a:prstGeom>
        <a:solidFill>
          <a:srgbClr val="4F81BD"/>
        </a:solidFill>
        <a:ln>
          <a:noFill/>
        </a:ln>
        <a:effectLst/>
      </dgm:spPr>
      <dgm:t>
        <a:bodyPr/>
        <a:lstStyle/>
        <a:p>
          <a:pPr>
            <a:buNone/>
          </a:pPr>
          <a:endParaRPr lang="en-US">
            <a:solidFill>
              <a:sysClr val="window" lastClr="FFFFFF"/>
            </a:solidFill>
            <a:latin typeface="Calibri"/>
            <a:ea typeface="+mn-ea"/>
            <a:cs typeface="+mn-cs"/>
          </a:endParaRPr>
        </a:p>
      </dgm:t>
    </dgm:pt>
    <dgm:pt modelId="{8AEB28DF-EBB5-4263-92DB-A562CBA7C64E}" type="sibTrans" cxnId="{DA5E8DC4-B891-46FB-9ACF-A0E11891EDCD}">
      <dgm:prSet/>
      <dgm:spPr/>
      <dgm:t>
        <a:bodyPr/>
        <a:lstStyle/>
        <a:p>
          <a:endParaRPr lang="en-US"/>
        </a:p>
      </dgm:t>
    </dgm:pt>
    <dgm:pt modelId="{43296C90-CD8F-45B8-AA3B-8E4AF3EF0D70}">
      <dgm:prSet phldrT="[Text]" custT="1"/>
      <dgm:spPr>
        <a:xfrm>
          <a:off x="168806" y="1120090"/>
          <a:ext cx="1579083" cy="1348215"/>
        </a:xfrm>
        <a:prstGeom prst="ellipse">
          <a:avLst/>
        </a:prstGeom>
        <a:noFill/>
        <a:ln w="25400" cap="flat" cmpd="sng" algn="ctr">
          <a:noFill/>
          <a:prstDash val="solid"/>
        </a:ln>
        <a:effectLst/>
      </dgm:spPr>
      <dgm:t>
        <a:bodyPr/>
        <a:lstStyle/>
        <a:p>
          <a:pPr>
            <a:buNone/>
          </a:pPr>
          <a:r>
            <a:rPr lang="en-US" sz="1800" dirty="0">
              <a:solidFill>
                <a:sysClr val="windowText" lastClr="000000">
                  <a:lumMod val="65000"/>
                  <a:lumOff val="35000"/>
                </a:sysClr>
              </a:solidFill>
              <a:latin typeface="Lato" panose="020F0502020204030203" pitchFamily="34" charset="0"/>
              <a:ea typeface="Lato" panose="020F0502020204030203" pitchFamily="34" charset="0"/>
              <a:cs typeface="Lato" panose="020F0502020204030203" pitchFamily="34" charset="0"/>
            </a:rPr>
            <a:t>Provider Blind Spots</a:t>
          </a:r>
        </a:p>
      </dgm:t>
    </dgm:pt>
    <dgm:pt modelId="{3E3E3BF2-4A66-4CBC-A9EE-7F56AED62C6D}" type="parTrans" cxnId="{CA3CEA94-AAAD-4B20-938E-F45F27EE0BE0}">
      <dgm:prSet/>
      <dgm:spPr>
        <a:xfrm rot="12021138">
          <a:off x="1488334" y="1835967"/>
          <a:ext cx="1003139" cy="458393"/>
        </a:xfrm>
        <a:prstGeom prst="rightArrow">
          <a:avLst>
            <a:gd name="adj1" fmla="val 60000"/>
            <a:gd name="adj2" fmla="val 50000"/>
          </a:avLst>
        </a:prstGeom>
        <a:solidFill>
          <a:srgbClr val="4F81BD"/>
        </a:solidFill>
        <a:ln>
          <a:noFill/>
        </a:ln>
        <a:effectLst/>
      </dgm:spPr>
      <dgm:t>
        <a:bodyPr/>
        <a:lstStyle/>
        <a:p>
          <a:pPr>
            <a:buNone/>
          </a:pPr>
          <a:endParaRPr lang="en-US">
            <a:solidFill>
              <a:sysClr val="window" lastClr="FFFFFF"/>
            </a:solidFill>
            <a:latin typeface="Calibri"/>
            <a:ea typeface="+mn-ea"/>
            <a:cs typeface="+mn-cs"/>
          </a:endParaRPr>
        </a:p>
      </dgm:t>
    </dgm:pt>
    <dgm:pt modelId="{C81D69D9-641A-4183-B599-800F61F13FE9}" type="sibTrans" cxnId="{CA3CEA94-AAAD-4B20-938E-F45F27EE0BE0}">
      <dgm:prSet/>
      <dgm:spPr/>
      <dgm:t>
        <a:bodyPr/>
        <a:lstStyle/>
        <a:p>
          <a:endParaRPr lang="en-US"/>
        </a:p>
      </dgm:t>
    </dgm:pt>
    <dgm:pt modelId="{7A570888-1A13-4ECE-B86D-DD210EBD6F7A}">
      <dgm:prSet phldrT="[Text]" custT="1"/>
      <dgm:spPr>
        <a:xfrm>
          <a:off x="4679282" y="2665672"/>
          <a:ext cx="1818270" cy="1473248"/>
        </a:xfrm>
        <a:prstGeom prst="ellipse">
          <a:avLst/>
        </a:prstGeom>
        <a:noFill/>
        <a:ln w="25400" cap="flat" cmpd="sng" algn="ctr">
          <a:noFill/>
          <a:prstDash val="solid"/>
        </a:ln>
        <a:effectLst/>
      </dgm:spPr>
      <dgm:t>
        <a:bodyPr/>
        <a:lstStyle/>
        <a:p>
          <a:pPr>
            <a:buNone/>
          </a:pPr>
          <a:r>
            <a:rPr lang="en-US" sz="1800" dirty="0">
              <a:solidFill>
                <a:sysClr val="windowText" lastClr="000000">
                  <a:lumMod val="65000"/>
                  <a:lumOff val="35000"/>
                </a:sysClr>
              </a:solidFill>
              <a:latin typeface="Lato" panose="020F0502020204030203" pitchFamily="34" charset="0"/>
              <a:ea typeface="Lato" panose="020F0502020204030203" pitchFamily="34" charset="0"/>
              <a:cs typeface="Lato" panose="020F0502020204030203" pitchFamily="34" charset="0"/>
            </a:rPr>
            <a:t>Unprotected Data</a:t>
          </a:r>
        </a:p>
      </dgm:t>
    </dgm:pt>
    <dgm:pt modelId="{23B10377-A03D-45FD-9362-EFE9A4B573C4}" type="parTrans" cxnId="{53FF73D2-E441-48AA-939A-1C8E6B0FFAA2}">
      <dgm:prSet/>
      <dgm:spPr>
        <a:xfrm rot="1077318">
          <a:off x="4096066" y="2874770"/>
          <a:ext cx="711731" cy="458393"/>
        </a:xfrm>
        <a:prstGeom prst="rightArrow">
          <a:avLst>
            <a:gd name="adj1" fmla="val 60000"/>
            <a:gd name="adj2" fmla="val 50000"/>
          </a:avLst>
        </a:prstGeom>
        <a:solidFill>
          <a:srgbClr val="4F81BD"/>
        </a:solidFill>
        <a:ln>
          <a:noFill/>
        </a:ln>
        <a:effectLst/>
      </dgm:spPr>
      <dgm:t>
        <a:bodyPr/>
        <a:lstStyle/>
        <a:p>
          <a:pPr>
            <a:buNone/>
          </a:pPr>
          <a:endParaRPr lang="en-US">
            <a:solidFill>
              <a:sysClr val="window" lastClr="FFFFFF"/>
            </a:solidFill>
            <a:latin typeface="Calibri"/>
            <a:ea typeface="+mn-ea"/>
            <a:cs typeface="+mn-cs"/>
          </a:endParaRPr>
        </a:p>
      </dgm:t>
    </dgm:pt>
    <dgm:pt modelId="{792EA25E-8290-4FC5-8121-692851B77CA4}" type="sibTrans" cxnId="{53FF73D2-E441-48AA-939A-1C8E6B0FFAA2}">
      <dgm:prSet/>
      <dgm:spPr/>
      <dgm:t>
        <a:bodyPr/>
        <a:lstStyle/>
        <a:p>
          <a:endParaRPr lang="en-US"/>
        </a:p>
      </dgm:t>
    </dgm:pt>
    <dgm:pt modelId="{3978941A-E615-4284-BDDD-6587D644C277}">
      <dgm:prSet phldrT="[Text]" custT="1"/>
      <dgm:spPr>
        <a:xfrm>
          <a:off x="4685723" y="1120092"/>
          <a:ext cx="1579083" cy="1348215"/>
        </a:xfrm>
        <a:prstGeom prst="ellipse">
          <a:avLst/>
        </a:prstGeom>
        <a:noFill/>
        <a:ln w="25400" cap="flat" cmpd="sng" algn="ctr">
          <a:noFill/>
          <a:prstDash val="solid"/>
        </a:ln>
        <a:effectLst/>
      </dgm:spPr>
      <dgm:t>
        <a:bodyPr/>
        <a:lstStyle/>
        <a:p>
          <a:pPr>
            <a:buNone/>
          </a:pPr>
          <a:r>
            <a:rPr lang="en-US" sz="1800" dirty="0">
              <a:solidFill>
                <a:sysClr val="windowText" lastClr="000000">
                  <a:lumMod val="65000"/>
                  <a:lumOff val="35000"/>
                </a:sysClr>
              </a:solidFill>
              <a:latin typeface="Lato" panose="020F0502020204030203" pitchFamily="34" charset="0"/>
              <a:ea typeface="Lato" panose="020F0502020204030203" pitchFamily="34" charset="0"/>
              <a:cs typeface="Lato" panose="020F0502020204030203" pitchFamily="34" charset="0"/>
            </a:rPr>
            <a:t>Increased Regulatory Complexity</a:t>
          </a:r>
        </a:p>
      </dgm:t>
    </dgm:pt>
    <dgm:pt modelId="{CEC41FAC-C8E5-4F5B-A0C9-EC1007E5FC63}" type="sibTrans" cxnId="{C68DAD2A-0787-4C13-BFC3-2DCCB5A3D468}">
      <dgm:prSet/>
      <dgm:spPr/>
      <dgm:t>
        <a:bodyPr/>
        <a:lstStyle/>
        <a:p>
          <a:endParaRPr lang="en-US"/>
        </a:p>
      </dgm:t>
    </dgm:pt>
    <dgm:pt modelId="{8F0E44B7-97A0-4151-B610-1673CFC298A4}" type="parTrans" cxnId="{C68DAD2A-0787-4C13-BFC3-2DCCB5A3D468}">
      <dgm:prSet/>
      <dgm:spPr>
        <a:xfrm rot="20340558">
          <a:off x="4023675" y="1835314"/>
          <a:ext cx="888798" cy="458393"/>
        </a:xfrm>
        <a:prstGeom prst="rightArrow">
          <a:avLst>
            <a:gd name="adj1" fmla="val 60000"/>
            <a:gd name="adj2" fmla="val 50000"/>
          </a:avLst>
        </a:prstGeom>
        <a:solidFill>
          <a:srgbClr val="4F81BD"/>
        </a:solidFill>
        <a:ln>
          <a:noFill/>
        </a:ln>
        <a:effectLst/>
      </dgm:spPr>
      <dgm:t>
        <a:bodyPr/>
        <a:lstStyle/>
        <a:p>
          <a:pPr>
            <a:buNone/>
          </a:pPr>
          <a:endParaRPr lang="en-US">
            <a:solidFill>
              <a:sysClr val="window" lastClr="FFFFFF"/>
            </a:solidFill>
            <a:latin typeface="Calibri"/>
            <a:ea typeface="+mn-ea"/>
            <a:cs typeface="+mn-cs"/>
          </a:endParaRPr>
        </a:p>
      </dgm:t>
    </dgm:pt>
    <dgm:pt modelId="{E1450D89-FD1E-4A58-A215-ED019B98048B}" type="pres">
      <dgm:prSet presAssocID="{4865FFB9-4143-4E2E-BE1B-A9D0A8134DDF}" presName="Name0" presStyleCnt="0">
        <dgm:presLayoutVars>
          <dgm:chMax val="1"/>
          <dgm:dir/>
          <dgm:animLvl val="ctr"/>
          <dgm:resizeHandles val="exact"/>
        </dgm:presLayoutVars>
      </dgm:prSet>
      <dgm:spPr/>
    </dgm:pt>
    <dgm:pt modelId="{26976FE6-3942-465F-89C1-3AB619729A6C}" type="pres">
      <dgm:prSet presAssocID="{51CE6857-8EF4-4ABC-9A92-55E066C07B9A}" presName="centerShape" presStyleLbl="node0" presStyleIdx="0" presStyleCnt="1" custScaleX="132316" custScaleY="128928"/>
      <dgm:spPr/>
    </dgm:pt>
    <dgm:pt modelId="{3989FF73-1E82-4E4C-ACC5-5B08F0A9E8F2}" type="pres">
      <dgm:prSet presAssocID="{1039A5B4-2640-47B5-9B99-7E62499392B6}" presName="parTrans" presStyleLbl="sibTrans2D1" presStyleIdx="0" presStyleCnt="6" custScaleX="999869" custScaleY="89634" custLinFactNeighborY="-62807"/>
      <dgm:spPr/>
    </dgm:pt>
    <dgm:pt modelId="{9FE4C594-999E-4EB9-A61C-CF0C58D9268A}" type="pres">
      <dgm:prSet presAssocID="{1039A5B4-2640-47B5-9B99-7E62499392B6}" presName="connectorText" presStyleLbl="sibTrans2D1" presStyleIdx="0" presStyleCnt="6"/>
      <dgm:spPr/>
    </dgm:pt>
    <dgm:pt modelId="{A719E9C7-9B56-45D6-B347-677CBF0A591F}" type="pres">
      <dgm:prSet presAssocID="{590884B9-3DCA-4A7D-996E-8B6D591698B1}" presName="node" presStyleLbl="node1" presStyleIdx="0" presStyleCnt="6" custScaleX="147863" custScaleY="123944" custRadScaleRad="92230" custRadScaleInc="-2003">
        <dgm:presLayoutVars>
          <dgm:bulletEnabled val="1"/>
        </dgm:presLayoutVars>
      </dgm:prSet>
      <dgm:spPr/>
    </dgm:pt>
    <dgm:pt modelId="{FE1D7606-E516-49AE-8041-D662C3E0EF6A}" type="pres">
      <dgm:prSet presAssocID="{8F0E44B7-97A0-4151-B610-1673CFC298A4}" presName="parTrans" presStyleLbl="sibTrans2D1" presStyleIdx="1" presStyleCnt="6" custAng="21067890" custScaleX="205393" custLinFactNeighborX="21295" custLinFactNeighborY="-32702"/>
      <dgm:spPr/>
    </dgm:pt>
    <dgm:pt modelId="{A34433DF-B0FD-445F-A5AE-B4285314B26F}" type="pres">
      <dgm:prSet presAssocID="{8F0E44B7-97A0-4151-B610-1673CFC298A4}" presName="connectorText" presStyleLbl="sibTrans2D1" presStyleIdx="1" presStyleCnt="6"/>
      <dgm:spPr/>
    </dgm:pt>
    <dgm:pt modelId="{8822364C-D65D-4F44-AB3A-27189C70206B}" type="pres">
      <dgm:prSet presAssocID="{3978941A-E615-4284-BDDD-6587D644C277}" presName="node" presStyleLbl="node1" presStyleIdx="1" presStyleCnt="6" custScaleX="117124" custRadScaleRad="126032" custRadScaleInc="30031">
        <dgm:presLayoutVars>
          <dgm:bulletEnabled val="1"/>
        </dgm:presLayoutVars>
      </dgm:prSet>
      <dgm:spPr/>
    </dgm:pt>
    <dgm:pt modelId="{D9077A09-3F53-423A-8C4F-9BF501E63AEB}" type="pres">
      <dgm:prSet presAssocID="{23B10377-A03D-45FD-9362-EFE9A4B573C4}" presName="parTrans" presStyleLbl="sibTrans2D1" presStyleIdx="2" presStyleCnt="6" custScaleX="213369" custLinFactNeighborX="37965" custLinFactNeighborY="24199"/>
      <dgm:spPr/>
    </dgm:pt>
    <dgm:pt modelId="{8C7C717B-1020-48F4-A1F9-A5C2A299A3C6}" type="pres">
      <dgm:prSet presAssocID="{23B10377-A03D-45FD-9362-EFE9A4B573C4}" presName="connectorText" presStyleLbl="sibTrans2D1" presStyleIdx="2" presStyleCnt="6"/>
      <dgm:spPr/>
    </dgm:pt>
    <dgm:pt modelId="{6F743641-5D4C-4550-BED8-9B93CF36F7FD}" type="pres">
      <dgm:prSet presAssocID="{7A570888-1A13-4ECE-B86D-DD210EBD6F7A}" presName="node" presStyleLbl="node1" presStyleIdx="2" presStyleCnt="6" custScaleX="134865" custScaleY="109274" custRadScaleRad="129996" custRadScaleInc="-40149">
        <dgm:presLayoutVars>
          <dgm:bulletEnabled val="1"/>
        </dgm:presLayoutVars>
      </dgm:prSet>
      <dgm:spPr/>
    </dgm:pt>
    <dgm:pt modelId="{72FCBB28-1DAA-4768-BDE1-D9C99DE815CE}" type="pres">
      <dgm:prSet presAssocID="{A5881224-1CB5-4A4C-B184-C6B2D911AB27}" presName="parTrans" presStyleLbl="sibTrans2D1" presStyleIdx="3" presStyleCnt="6" custScaleX="415038" custScaleY="95680" custLinFactNeighborX="6110" custLinFactNeighborY="29733"/>
      <dgm:spPr/>
    </dgm:pt>
    <dgm:pt modelId="{B3EBDA88-8E26-46D9-9D48-8A9C3E117650}" type="pres">
      <dgm:prSet presAssocID="{A5881224-1CB5-4A4C-B184-C6B2D911AB27}" presName="connectorText" presStyleLbl="sibTrans2D1" presStyleIdx="3" presStyleCnt="6"/>
      <dgm:spPr/>
    </dgm:pt>
    <dgm:pt modelId="{49778449-4598-4D73-B826-827CE4E097B5}" type="pres">
      <dgm:prSet presAssocID="{EFD20433-23F3-4A1C-A89B-FA309BB09277}" presName="node" presStyleLbl="node1" presStyleIdx="3" presStyleCnt="6" custScaleX="141298" custRadScaleRad="96291" custRadScaleInc="2753">
        <dgm:presLayoutVars>
          <dgm:bulletEnabled val="1"/>
        </dgm:presLayoutVars>
      </dgm:prSet>
      <dgm:spPr/>
    </dgm:pt>
    <dgm:pt modelId="{D736DE7C-E838-41DD-83B3-0099ACB43ED2}" type="pres">
      <dgm:prSet presAssocID="{F7F85676-E254-498D-8492-EA18911CC357}" presName="parTrans" presStyleLbl="sibTrans2D1" presStyleIdx="4" presStyleCnt="6" custScaleX="201610" custLinFactNeighborX="-22264" custLinFactNeighborY="9921"/>
      <dgm:spPr/>
    </dgm:pt>
    <dgm:pt modelId="{FF5A742D-FDA8-422E-854D-C430116AF5A9}" type="pres">
      <dgm:prSet presAssocID="{F7F85676-E254-498D-8492-EA18911CC357}" presName="connectorText" presStyleLbl="sibTrans2D1" presStyleIdx="4" presStyleCnt="6"/>
      <dgm:spPr/>
    </dgm:pt>
    <dgm:pt modelId="{13182C6B-A84C-41D7-8B01-142243C3AA78}" type="pres">
      <dgm:prSet presAssocID="{D41E6A8E-BB70-450C-B7F5-72379C7F2FFA}" presName="node" presStyleLbl="node1" presStyleIdx="4" presStyleCnt="6" custScaleX="117124" custRadScaleRad="130597" custRadScaleInc="38110">
        <dgm:presLayoutVars>
          <dgm:bulletEnabled val="1"/>
        </dgm:presLayoutVars>
      </dgm:prSet>
      <dgm:spPr/>
    </dgm:pt>
    <dgm:pt modelId="{39C05A3B-8B2A-4EB4-910B-308705789A6C}" type="pres">
      <dgm:prSet presAssocID="{3E3E3BF2-4A66-4CBC-A9EE-7F56AED62C6D}" presName="parTrans" presStyleLbl="sibTrans2D1" presStyleIdx="5" presStyleCnt="6" custAng="366432" custScaleX="203868" custLinFactNeighborX="-22867" custLinFactNeighborY="-32702"/>
      <dgm:spPr/>
    </dgm:pt>
    <dgm:pt modelId="{2EC8B409-8D9F-471D-9CEA-BFE4A4338199}" type="pres">
      <dgm:prSet presAssocID="{3E3E3BF2-4A66-4CBC-A9EE-7F56AED62C6D}" presName="connectorText" presStyleLbl="sibTrans2D1" presStyleIdx="5" presStyleCnt="6"/>
      <dgm:spPr/>
    </dgm:pt>
    <dgm:pt modelId="{F3C4B91A-8D2C-4588-9E34-E5F05DC05607}" type="pres">
      <dgm:prSet presAssocID="{43296C90-CD8F-45B8-AA3B-8E4AF3EF0D70}" presName="node" presStyleLbl="node1" presStyleIdx="5" presStyleCnt="6" custScaleX="117124" custRadScaleRad="129810" custRadScaleInc="-32159">
        <dgm:presLayoutVars>
          <dgm:bulletEnabled val="1"/>
        </dgm:presLayoutVars>
      </dgm:prSet>
      <dgm:spPr/>
    </dgm:pt>
  </dgm:ptLst>
  <dgm:cxnLst>
    <dgm:cxn modelId="{36E6A41C-3A8A-444F-A358-A506FA082C2E}" type="presOf" srcId="{3978941A-E615-4284-BDDD-6587D644C277}" destId="{8822364C-D65D-4F44-AB3A-27189C70206B}" srcOrd="0" destOrd="0" presId="urn:microsoft.com/office/officeart/2005/8/layout/radial5"/>
    <dgm:cxn modelId="{B7B83D22-B22F-43CA-83F5-79CAE5D3AB51}" type="presOf" srcId="{23B10377-A03D-45FD-9362-EFE9A4B573C4}" destId="{D9077A09-3F53-423A-8C4F-9BF501E63AEB}" srcOrd="0" destOrd="0" presId="urn:microsoft.com/office/officeart/2005/8/layout/radial5"/>
    <dgm:cxn modelId="{6E4B9B24-78ED-42A3-A228-9FEB4661899D}" type="presOf" srcId="{3E3E3BF2-4A66-4CBC-A9EE-7F56AED62C6D}" destId="{39C05A3B-8B2A-4EB4-910B-308705789A6C}" srcOrd="0" destOrd="0" presId="urn:microsoft.com/office/officeart/2005/8/layout/radial5"/>
    <dgm:cxn modelId="{C68DAD2A-0787-4C13-BFC3-2DCCB5A3D468}" srcId="{51CE6857-8EF4-4ABC-9A92-55E066C07B9A}" destId="{3978941A-E615-4284-BDDD-6587D644C277}" srcOrd="1" destOrd="0" parTransId="{8F0E44B7-97A0-4151-B610-1673CFC298A4}" sibTransId="{CEC41FAC-C8E5-4F5B-A0C9-EC1007E5FC63}"/>
    <dgm:cxn modelId="{8B4AA437-2747-40E2-B025-AA713B4524F6}" type="presOf" srcId="{1039A5B4-2640-47B5-9B99-7E62499392B6}" destId="{9FE4C594-999E-4EB9-A61C-CF0C58D9268A}" srcOrd="1" destOrd="0" presId="urn:microsoft.com/office/officeart/2005/8/layout/radial5"/>
    <dgm:cxn modelId="{BE2A3340-0928-4290-AE67-7FB89C6ED3F8}" srcId="{51CE6857-8EF4-4ABC-9A92-55E066C07B9A}" destId="{EFD20433-23F3-4A1C-A89B-FA309BB09277}" srcOrd="3" destOrd="0" parTransId="{A5881224-1CB5-4A4C-B184-C6B2D911AB27}" sibTransId="{A50D1787-13B6-4DBF-82D3-B7A692D5421C}"/>
    <dgm:cxn modelId="{B7509C43-55E8-4D75-AACC-9A2393DB1DC6}" type="presOf" srcId="{8F0E44B7-97A0-4151-B610-1673CFC298A4}" destId="{A34433DF-B0FD-445F-A5AE-B4285314B26F}" srcOrd="1" destOrd="0" presId="urn:microsoft.com/office/officeart/2005/8/layout/radial5"/>
    <dgm:cxn modelId="{48030464-F136-4AAC-B08C-DE4989AB6A9F}" srcId="{51CE6857-8EF4-4ABC-9A92-55E066C07B9A}" destId="{590884B9-3DCA-4A7D-996E-8B6D591698B1}" srcOrd="0" destOrd="0" parTransId="{1039A5B4-2640-47B5-9B99-7E62499392B6}" sibTransId="{464BF8AF-16A3-42BB-B362-59C1F560595F}"/>
    <dgm:cxn modelId="{C3B9C065-33BB-4C21-9A62-1E25EF5A6737}" type="presOf" srcId="{D41E6A8E-BB70-450C-B7F5-72379C7F2FFA}" destId="{13182C6B-A84C-41D7-8B01-142243C3AA78}" srcOrd="0" destOrd="0" presId="urn:microsoft.com/office/officeart/2005/8/layout/radial5"/>
    <dgm:cxn modelId="{506A0567-9C55-48B5-9F17-DBB3FAC86A14}" type="presOf" srcId="{8F0E44B7-97A0-4151-B610-1673CFC298A4}" destId="{FE1D7606-E516-49AE-8041-D662C3E0EF6A}" srcOrd="0" destOrd="0" presId="urn:microsoft.com/office/officeart/2005/8/layout/radial5"/>
    <dgm:cxn modelId="{2609CC6A-BC94-47AA-BD6F-70C0E3A65AC3}" type="presOf" srcId="{A5881224-1CB5-4A4C-B184-C6B2D911AB27}" destId="{72FCBB28-1DAA-4768-BDE1-D9C99DE815CE}" srcOrd="0" destOrd="0" presId="urn:microsoft.com/office/officeart/2005/8/layout/radial5"/>
    <dgm:cxn modelId="{69081A6D-46F3-4F8E-9E6B-9DEBBA169691}" type="presOf" srcId="{A5881224-1CB5-4A4C-B184-C6B2D911AB27}" destId="{B3EBDA88-8E26-46D9-9D48-8A9C3E117650}" srcOrd="1" destOrd="0" presId="urn:microsoft.com/office/officeart/2005/8/layout/radial5"/>
    <dgm:cxn modelId="{16B0FC4D-B993-4662-8A35-22DABE44D978}" type="presOf" srcId="{EFD20433-23F3-4A1C-A89B-FA309BB09277}" destId="{49778449-4598-4D73-B826-827CE4E097B5}" srcOrd="0" destOrd="0" presId="urn:microsoft.com/office/officeart/2005/8/layout/radial5"/>
    <dgm:cxn modelId="{81BB284E-9C07-4DE9-BDB7-A0EFA904BB7F}" type="presOf" srcId="{F7F85676-E254-498D-8492-EA18911CC357}" destId="{D736DE7C-E838-41DD-83B3-0099ACB43ED2}" srcOrd="0" destOrd="0" presId="urn:microsoft.com/office/officeart/2005/8/layout/radial5"/>
    <dgm:cxn modelId="{6CDC454E-ECDB-43E1-8BA3-E239F89EC25C}" type="presOf" srcId="{23B10377-A03D-45FD-9362-EFE9A4B573C4}" destId="{8C7C717B-1020-48F4-A1F9-A5C2A299A3C6}" srcOrd="1" destOrd="0" presId="urn:microsoft.com/office/officeart/2005/8/layout/radial5"/>
    <dgm:cxn modelId="{1A28F54F-6E88-454E-92C2-AD48813AA80B}" type="presOf" srcId="{43296C90-CD8F-45B8-AA3B-8E4AF3EF0D70}" destId="{F3C4B91A-8D2C-4588-9E34-E5F05DC05607}" srcOrd="0" destOrd="0" presId="urn:microsoft.com/office/officeart/2005/8/layout/radial5"/>
    <dgm:cxn modelId="{B2A88379-DCAF-4911-B186-B11A17D5EA68}" type="presOf" srcId="{F7F85676-E254-498D-8492-EA18911CC357}" destId="{FF5A742D-FDA8-422E-854D-C430116AF5A9}" srcOrd="1" destOrd="0" presId="urn:microsoft.com/office/officeart/2005/8/layout/radial5"/>
    <dgm:cxn modelId="{38A2A88B-5345-4D1F-A9F4-5F0C62A03909}" type="presOf" srcId="{4865FFB9-4143-4E2E-BE1B-A9D0A8134DDF}" destId="{E1450D89-FD1E-4A58-A215-ED019B98048B}" srcOrd="0" destOrd="0" presId="urn:microsoft.com/office/officeart/2005/8/layout/radial5"/>
    <dgm:cxn modelId="{CA3CEA94-AAAD-4B20-938E-F45F27EE0BE0}" srcId="{51CE6857-8EF4-4ABC-9A92-55E066C07B9A}" destId="{43296C90-CD8F-45B8-AA3B-8E4AF3EF0D70}" srcOrd="5" destOrd="0" parTransId="{3E3E3BF2-4A66-4CBC-A9EE-7F56AED62C6D}" sibTransId="{C81D69D9-641A-4183-B599-800F61F13FE9}"/>
    <dgm:cxn modelId="{BE8A9199-3BE6-4DF9-B155-72801342435C}" srcId="{4865FFB9-4143-4E2E-BE1B-A9D0A8134DDF}" destId="{51CE6857-8EF4-4ABC-9A92-55E066C07B9A}" srcOrd="0" destOrd="0" parTransId="{652F6C5F-B427-46D9-8D94-DD97C49CE236}" sibTransId="{AC9F70F7-835F-4496-B72C-018832B8C39C}"/>
    <dgm:cxn modelId="{9F0CAC9F-5E36-4846-AADE-83901E37D1C3}" type="presOf" srcId="{3E3E3BF2-4A66-4CBC-A9EE-7F56AED62C6D}" destId="{2EC8B409-8D9F-471D-9CEA-BFE4A4338199}" srcOrd="1" destOrd="0" presId="urn:microsoft.com/office/officeart/2005/8/layout/radial5"/>
    <dgm:cxn modelId="{950927AF-D629-4638-A4C4-A130710F059C}" type="presOf" srcId="{51CE6857-8EF4-4ABC-9A92-55E066C07B9A}" destId="{26976FE6-3942-465F-89C1-3AB619729A6C}" srcOrd="0" destOrd="0" presId="urn:microsoft.com/office/officeart/2005/8/layout/radial5"/>
    <dgm:cxn modelId="{2C2D42B3-9FA5-461B-B2B5-C5327E3A74D1}" type="presOf" srcId="{1039A5B4-2640-47B5-9B99-7E62499392B6}" destId="{3989FF73-1E82-4E4C-ACC5-5B08F0A9E8F2}" srcOrd="0" destOrd="0" presId="urn:microsoft.com/office/officeart/2005/8/layout/radial5"/>
    <dgm:cxn modelId="{DA5E8DC4-B891-46FB-9ACF-A0E11891EDCD}" srcId="{51CE6857-8EF4-4ABC-9A92-55E066C07B9A}" destId="{D41E6A8E-BB70-450C-B7F5-72379C7F2FFA}" srcOrd="4" destOrd="0" parTransId="{F7F85676-E254-498D-8492-EA18911CC357}" sibTransId="{8AEB28DF-EBB5-4263-92DB-A562CBA7C64E}"/>
    <dgm:cxn modelId="{54AEA6CC-4AB7-4AD8-B39F-DB6968962DB2}" type="presOf" srcId="{590884B9-3DCA-4A7D-996E-8B6D591698B1}" destId="{A719E9C7-9B56-45D6-B347-677CBF0A591F}" srcOrd="0" destOrd="0" presId="urn:microsoft.com/office/officeart/2005/8/layout/radial5"/>
    <dgm:cxn modelId="{53FF73D2-E441-48AA-939A-1C8E6B0FFAA2}" srcId="{51CE6857-8EF4-4ABC-9A92-55E066C07B9A}" destId="{7A570888-1A13-4ECE-B86D-DD210EBD6F7A}" srcOrd="2" destOrd="0" parTransId="{23B10377-A03D-45FD-9362-EFE9A4B573C4}" sibTransId="{792EA25E-8290-4FC5-8121-692851B77CA4}"/>
    <dgm:cxn modelId="{D8A53FF8-260D-4D19-AC0D-CA1835C4902E}" type="presOf" srcId="{7A570888-1A13-4ECE-B86D-DD210EBD6F7A}" destId="{6F743641-5D4C-4550-BED8-9B93CF36F7FD}" srcOrd="0" destOrd="0" presId="urn:microsoft.com/office/officeart/2005/8/layout/radial5"/>
    <dgm:cxn modelId="{B7EEF258-1195-4D37-AFE2-EB3DC7D11AD5}" type="presParOf" srcId="{E1450D89-FD1E-4A58-A215-ED019B98048B}" destId="{26976FE6-3942-465F-89C1-3AB619729A6C}" srcOrd="0" destOrd="0" presId="urn:microsoft.com/office/officeart/2005/8/layout/radial5"/>
    <dgm:cxn modelId="{53FBC3B3-88E7-4786-8EFD-B7BB3E5180DB}" type="presParOf" srcId="{E1450D89-FD1E-4A58-A215-ED019B98048B}" destId="{3989FF73-1E82-4E4C-ACC5-5B08F0A9E8F2}" srcOrd="1" destOrd="0" presId="urn:microsoft.com/office/officeart/2005/8/layout/radial5"/>
    <dgm:cxn modelId="{0F53209E-1BE8-4352-B94B-2C8D719BC818}" type="presParOf" srcId="{3989FF73-1E82-4E4C-ACC5-5B08F0A9E8F2}" destId="{9FE4C594-999E-4EB9-A61C-CF0C58D9268A}" srcOrd="0" destOrd="0" presId="urn:microsoft.com/office/officeart/2005/8/layout/radial5"/>
    <dgm:cxn modelId="{4C8E3821-D3C1-4160-B482-4302D6FE0556}" type="presParOf" srcId="{E1450D89-FD1E-4A58-A215-ED019B98048B}" destId="{A719E9C7-9B56-45D6-B347-677CBF0A591F}" srcOrd="2" destOrd="0" presId="urn:microsoft.com/office/officeart/2005/8/layout/radial5"/>
    <dgm:cxn modelId="{B97282FC-25E7-485F-92C9-C64FB6E76EAB}" type="presParOf" srcId="{E1450D89-FD1E-4A58-A215-ED019B98048B}" destId="{FE1D7606-E516-49AE-8041-D662C3E0EF6A}" srcOrd="3" destOrd="0" presId="urn:microsoft.com/office/officeart/2005/8/layout/radial5"/>
    <dgm:cxn modelId="{2BAD485D-1201-48BB-974C-0BD6E0021125}" type="presParOf" srcId="{FE1D7606-E516-49AE-8041-D662C3E0EF6A}" destId="{A34433DF-B0FD-445F-A5AE-B4285314B26F}" srcOrd="0" destOrd="0" presId="urn:microsoft.com/office/officeart/2005/8/layout/radial5"/>
    <dgm:cxn modelId="{D20175B9-354B-470F-A28E-B3FAF821BA47}" type="presParOf" srcId="{E1450D89-FD1E-4A58-A215-ED019B98048B}" destId="{8822364C-D65D-4F44-AB3A-27189C70206B}" srcOrd="4" destOrd="0" presId="urn:microsoft.com/office/officeart/2005/8/layout/radial5"/>
    <dgm:cxn modelId="{66AE3E27-8BEA-404E-B3D3-E1C1990F3DEC}" type="presParOf" srcId="{E1450D89-FD1E-4A58-A215-ED019B98048B}" destId="{D9077A09-3F53-423A-8C4F-9BF501E63AEB}" srcOrd="5" destOrd="0" presId="urn:microsoft.com/office/officeart/2005/8/layout/radial5"/>
    <dgm:cxn modelId="{F5E035A7-27E7-4CC0-A1EA-8DC63C0A08D1}" type="presParOf" srcId="{D9077A09-3F53-423A-8C4F-9BF501E63AEB}" destId="{8C7C717B-1020-48F4-A1F9-A5C2A299A3C6}" srcOrd="0" destOrd="0" presId="urn:microsoft.com/office/officeart/2005/8/layout/radial5"/>
    <dgm:cxn modelId="{D6E9857F-907D-4ED9-B6C1-E0CD5759CBF3}" type="presParOf" srcId="{E1450D89-FD1E-4A58-A215-ED019B98048B}" destId="{6F743641-5D4C-4550-BED8-9B93CF36F7FD}" srcOrd="6" destOrd="0" presId="urn:microsoft.com/office/officeart/2005/8/layout/radial5"/>
    <dgm:cxn modelId="{206E9F75-7D7C-4E53-9183-A1DC07BAE307}" type="presParOf" srcId="{E1450D89-FD1E-4A58-A215-ED019B98048B}" destId="{72FCBB28-1DAA-4768-BDE1-D9C99DE815CE}" srcOrd="7" destOrd="0" presId="urn:microsoft.com/office/officeart/2005/8/layout/radial5"/>
    <dgm:cxn modelId="{7D00A341-E97C-462C-88ED-381E53D1B4C0}" type="presParOf" srcId="{72FCBB28-1DAA-4768-BDE1-D9C99DE815CE}" destId="{B3EBDA88-8E26-46D9-9D48-8A9C3E117650}" srcOrd="0" destOrd="0" presId="urn:microsoft.com/office/officeart/2005/8/layout/radial5"/>
    <dgm:cxn modelId="{549B99B1-ED8C-4B07-A3B1-6A575F292D65}" type="presParOf" srcId="{E1450D89-FD1E-4A58-A215-ED019B98048B}" destId="{49778449-4598-4D73-B826-827CE4E097B5}" srcOrd="8" destOrd="0" presId="urn:microsoft.com/office/officeart/2005/8/layout/radial5"/>
    <dgm:cxn modelId="{452E008E-F8C0-4970-9077-7DEEB90CEC7C}" type="presParOf" srcId="{E1450D89-FD1E-4A58-A215-ED019B98048B}" destId="{D736DE7C-E838-41DD-83B3-0099ACB43ED2}" srcOrd="9" destOrd="0" presId="urn:microsoft.com/office/officeart/2005/8/layout/radial5"/>
    <dgm:cxn modelId="{2E615ED4-BDD7-4F5C-95FE-8C10A1188A23}" type="presParOf" srcId="{D736DE7C-E838-41DD-83B3-0099ACB43ED2}" destId="{FF5A742D-FDA8-422E-854D-C430116AF5A9}" srcOrd="0" destOrd="0" presId="urn:microsoft.com/office/officeart/2005/8/layout/radial5"/>
    <dgm:cxn modelId="{ADA9F6EF-5C04-4CA1-9BC9-D6119EBE0608}" type="presParOf" srcId="{E1450D89-FD1E-4A58-A215-ED019B98048B}" destId="{13182C6B-A84C-41D7-8B01-142243C3AA78}" srcOrd="10" destOrd="0" presId="urn:microsoft.com/office/officeart/2005/8/layout/radial5"/>
    <dgm:cxn modelId="{9889DA73-8296-4754-8003-6BD8B31B8348}" type="presParOf" srcId="{E1450D89-FD1E-4A58-A215-ED019B98048B}" destId="{39C05A3B-8B2A-4EB4-910B-308705789A6C}" srcOrd="11" destOrd="0" presId="urn:microsoft.com/office/officeart/2005/8/layout/radial5"/>
    <dgm:cxn modelId="{629F7AB6-860B-4888-8291-0A1F293CEDF1}" type="presParOf" srcId="{39C05A3B-8B2A-4EB4-910B-308705789A6C}" destId="{2EC8B409-8D9F-471D-9CEA-BFE4A4338199}" srcOrd="0" destOrd="0" presId="urn:microsoft.com/office/officeart/2005/8/layout/radial5"/>
    <dgm:cxn modelId="{8B0D1607-F5F9-479D-B113-F5B1E62F0651}" type="presParOf" srcId="{E1450D89-FD1E-4A58-A215-ED019B98048B}" destId="{F3C4B91A-8D2C-4588-9E34-E5F05DC05607}"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76FE6-3942-465F-89C1-3AB619729A6C}">
      <dsp:nvSpPr>
        <dsp:cNvPr id="0" name=""/>
        <dsp:cNvSpPr/>
      </dsp:nvSpPr>
      <dsp:spPr>
        <a:xfrm>
          <a:off x="2839369" y="2007296"/>
          <a:ext cx="1765863" cy="172064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 lastClr="FFFFFF"/>
              </a:solidFill>
              <a:latin typeface="Century Gothic" pitchFamily="34" charset="0"/>
              <a:ea typeface="+mn-ea"/>
              <a:cs typeface="+mn-cs"/>
            </a:rPr>
            <a:t>Fiduciary Advocate</a:t>
          </a:r>
        </a:p>
      </dsp:txBody>
      <dsp:txXfrm>
        <a:off x="3097974" y="2259279"/>
        <a:ext cx="1248653" cy="1216681"/>
      </dsp:txXfrm>
    </dsp:sp>
    <dsp:sp modelId="{3989FF73-1E82-4E4C-ACC5-5B08F0A9E8F2}">
      <dsp:nvSpPr>
        <dsp:cNvPr id="0" name=""/>
        <dsp:cNvSpPr/>
      </dsp:nvSpPr>
      <dsp:spPr>
        <a:xfrm rot="16163946">
          <a:off x="3389763" y="1413687"/>
          <a:ext cx="645789" cy="445199"/>
        </a:xfrm>
        <a:prstGeom prst="rightArrow">
          <a:avLst>
            <a:gd name="adj1" fmla="val 60000"/>
            <a:gd name="adj2" fmla="val 50000"/>
          </a:avLst>
        </a:prstGeom>
        <a:solidFill>
          <a:srgbClr val="4F81B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solidFill>
              <a:srgbClr val="4F81BD"/>
            </a:solidFill>
            <a:latin typeface="Calibri"/>
            <a:ea typeface="+mn-ea"/>
            <a:cs typeface="+mn-cs"/>
          </a:endParaRPr>
        </a:p>
      </dsp:txBody>
      <dsp:txXfrm rot="10800000">
        <a:off x="3457243" y="1569503"/>
        <a:ext cx="512229" cy="267119"/>
      </dsp:txXfrm>
    </dsp:sp>
    <dsp:sp modelId="{A719E9C7-9B56-45D6-B347-677CBF0A591F}">
      <dsp:nvSpPr>
        <dsp:cNvPr id="0" name=""/>
        <dsp:cNvSpPr/>
      </dsp:nvSpPr>
      <dsp:spPr>
        <a:xfrm>
          <a:off x="2622483" y="74894"/>
          <a:ext cx="2160044" cy="1810625"/>
        </a:xfrm>
        <a:prstGeom prst="ellipse">
          <a:avLst/>
        </a:prstGeom>
        <a:no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Text" lastClr="000000">
                  <a:lumMod val="65000"/>
                  <a:lumOff val="35000"/>
                </a:sysClr>
              </a:solidFill>
              <a:latin typeface="Lato" panose="020F0502020204030203" pitchFamily="34" charset="0"/>
              <a:ea typeface="Lato" panose="020F0502020204030203" pitchFamily="34" charset="0"/>
              <a:cs typeface="Lato" panose="020F0502020204030203" pitchFamily="34" charset="0"/>
            </a:rPr>
            <a:t>Impacts from Managing  Cash Flow</a:t>
          </a:r>
        </a:p>
        <a:p>
          <a:pPr marL="0" lvl="0" indent="0" algn="ctr" defTabSz="800100">
            <a:lnSpc>
              <a:spcPct val="90000"/>
            </a:lnSpc>
            <a:spcBef>
              <a:spcPct val="0"/>
            </a:spcBef>
            <a:spcAft>
              <a:spcPct val="35000"/>
            </a:spcAft>
            <a:buNone/>
          </a:pPr>
          <a:endParaRPr lang="en-US" sz="1500" kern="1200" dirty="0">
            <a:solidFill>
              <a:sysClr val="windowText" lastClr="000000">
                <a:lumMod val="65000"/>
                <a:lumOff val="35000"/>
              </a:sysClr>
            </a:solidFill>
            <a:latin typeface="Lato" panose="020F0502020204030203" pitchFamily="34" charset="0"/>
            <a:ea typeface="Lato" panose="020F0502020204030203" pitchFamily="34" charset="0"/>
            <a:cs typeface="Lato" panose="020F0502020204030203" pitchFamily="34" charset="0"/>
          </a:endParaRPr>
        </a:p>
      </dsp:txBody>
      <dsp:txXfrm>
        <a:off x="2938814" y="340054"/>
        <a:ext cx="1527382" cy="1280305"/>
      </dsp:txXfrm>
    </dsp:sp>
    <dsp:sp modelId="{FE1D7606-E516-49AE-8041-D662C3E0EF6A}">
      <dsp:nvSpPr>
        <dsp:cNvPr id="0" name=""/>
        <dsp:cNvSpPr/>
      </dsp:nvSpPr>
      <dsp:spPr>
        <a:xfrm rot="19808448">
          <a:off x="4562307" y="1991614"/>
          <a:ext cx="940059" cy="496686"/>
        </a:xfrm>
        <a:prstGeom prst="rightArrow">
          <a:avLst>
            <a:gd name="adj1" fmla="val 60000"/>
            <a:gd name="adj2" fmla="val 50000"/>
          </a:avLst>
        </a:prstGeom>
        <a:solidFill>
          <a:srgbClr val="4F81B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solidFill>
              <a:sysClr val="window" lastClr="FFFFFF"/>
            </a:solidFill>
            <a:latin typeface="Calibri"/>
            <a:ea typeface="+mn-ea"/>
            <a:cs typeface="+mn-cs"/>
          </a:endParaRPr>
        </a:p>
      </dsp:txBody>
      <dsp:txXfrm>
        <a:off x="4572197" y="2128044"/>
        <a:ext cx="791053" cy="298012"/>
      </dsp:txXfrm>
    </dsp:sp>
    <dsp:sp modelId="{8822364C-D65D-4F44-AB3A-27189C70206B}">
      <dsp:nvSpPr>
        <dsp:cNvPr id="0" name=""/>
        <dsp:cNvSpPr/>
      </dsp:nvSpPr>
      <dsp:spPr>
        <a:xfrm>
          <a:off x="5274923" y="1213257"/>
          <a:ext cx="1710996" cy="1460841"/>
        </a:xfrm>
        <a:prstGeom prst="ellipse">
          <a:avLst/>
        </a:prstGeom>
        <a:no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Text" lastClr="000000">
                  <a:lumMod val="65000"/>
                  <a:lumOff val="35000"/>
                </a:sysClr>
              </a:solidFill>
              <a:latin typeface="Lato" panose="020F0502020204030203" pitchFamily="34" charset="0"/>
              <a:ea typeface="Lato" panose="020F0502020204030203" pitchFamily="34" charset="0"/>
              <a:cs typeface="Lato" panose="020F0502020204030203" pitchFamily="34" charset="0"/>
            </a:rPr>
            <a:t>Increased Regulatory Complexity</a:t>
          </a:r>
        </a:p>
      </dsp:txBody>
      <dsp:txXfrm>
        <a:off x="5525493" y="1427192"/>
        <a:ext cx="1209856" cy="1032971"/>
      </dsp:txXfrm>
    </dsp:sp>
    <dsp:sp modelId="{D9077A09-3F53-423A-8C4F-9BF501E63AEB}">
      <dsp:nvSpPr>
        <dsp:cNvPr id="0" name=""/>
        <dsp:cNvSpPr/>
      </dsp:nvSpPr>
      <dsp:spPr>
        <a:xfrm rot="1077318">
          <a:off x="4639619" y="3133307"/>
          <a:ext cx="925307" cy="496686"/>
        </a:xfrm>
        <a:prstGeom prst="rightArrow">
          <a:avLst>
            <a:gd name="adj1" fmla="val 60000"/>
            <a:gd name="adj2" fmla="val 50000"/>
          </a:avLst>
        </a:prstGeom>
        <a:solidFill>
          <a:srgbClr val="4F81B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solidFill>
              <a:sysClr val="window" lastClr="FFFFFF"/>
            </a:solidFill>
            <a:latin typeface="Calibri"/>
            <a:ea typeface="+mn-ea"/>
            <a:cs typeface="+mn-cs"/>
          </a:endParaRPr>
        </a:p>
      </dsp:txBody>
      <dsp:txXfrm>
        <a:off x="4643247" y="3209677"/>
        <a:ext cx="776301" cy="298012"/>
      </dsp:txXfrm>
    </dsp:sp>
    <dsp:sp modelId="{6F743641-5D4C-4550-BED8-9B93CF36F7FD}">
      <dsp:nvSpPr>
        <dsp:cNvPr id="0" name=""/>
        <dsp:cNvSpPr/>
      </dsp:nvSpPr>
      <dsp:spPr>
        <a:xfrm>
          <a:off x="5268060" y="2889598"/>
          <a:ext cx="1970163" cy="1596319"/>
        </a:xfrm>
        <a:prstGeom prst="ellipse">
          <a:avLst/>
        </a:prstGeom>
        <a:no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Text" lastClr="000000">
                  <a:lumMod val="65000"/>
                  <a:lumOff val="35000"/>
                </a:sysClr>
              </a:solidFill>
              <a:latin typeface="Lato" panose="020F0502020204030203" pitchFamily="34" charset="0"/>
              <a:ea typeface="Lato" panose="020F0502020204030203" pitchFamily="34" charset="0"/>
              <a:cs typeface="Lato" panose="020F0502020204030203" pitchFamily="34" charset="0"/>
            </a:rPr>
            <a:t>Unprotected Data</a:t>
          </a:r>
        </a:p>
      </dsp:txBody>
      <dsp:txXfrm>
        <a:off x="5556584" y="3123374"/>
        <a:ext cx="1393115" cy="1128767"/>
      </dsp:txXfrm>
    </dsp:sp>
    <dsp:sp modelId="{72FCBB28-1DAA-4768-BDE1-D9C99DE815CE}">
      <dsp:nvSpPr>
        <dsp:cNvPr id="0" name=""/>
        <dsp:cNvSpPr/>
      </dsp:nvSpPr>
      <dsp:spPr>
        <a:xfrm rot="5449554">
          <a:off x="3301778" y="3822127"/>
          <a:ext cx="835533" cy="475229"/>
        </a:xfrm>
        <a:prstGeom prst="rightArrow">
          <a:avLst>
            <a:gd name="adj1" fmla="val 60000"/>
            <a:gd name="adj2" fmla="val 50000"/>
          </a:avLst>
        </a:prstGeom>
        <a:solidFill>
          <a:srgbClr val="4F81B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solidFill>
              <a:sysClr val="window" lastClr="FFFFFF"/>
            </a:solidFill>
            <a:latin typeface="Calibri"/>
            <a:ea typeface="+mn-ea"/>
            <a:cs typeface="+mn-cs"/>
          </a:endParaRPr>
        </a:p>
      </dsp:txBody>
      <dsp:txXfrm rot="10800000">
        <a:off x="3374090" y="3845896"/>
        <a:ext cx="692964" cy="285137"/>
      </dsp:txXfrm>
    </dsp:sp>
    <dsp:sp modelId="{49778449-4598-4D73-B826-827CE4E097B5}">
      <dsp:nvSpPr>
        <dsp:cNvPr id="0" name=""/>
        <dsp:cNvSpPr/>
      </dsp:nvSpPr>
      <dsp:spPr>
        <a:xfrm>
          <a:off x="2661826" y="4107621"/>
          <a:ext cx="2064139" cy="1460841"/>
        </a:xfrm>
        <a:prstGeom prst="ellipse">
          <a:avLst/>
        </a:prstGeom>
        <a:no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dirty="0">
            <a:solidFill>
              <a:sysClr val="windowText" lastClr="000000">
                <a:lumMod val="65000"/>
                <a:lumOff val="35000"/>
              </a:sysClr>
            </a:solidFill>
            <a:latin typeface="Lato" panose="020F0502020204030203" pitchFamily="34" charset="0"/>
            <a:ea typeface="Lato" panose="020F0502020204030203" pitchFamily="34" charset="0"/>
            <a:cs typeface="Lato" panose="020F0502020204030203" pitchFamily="34" charset="0"/>
          </a:endParaRPr>
        </a:p>
        <a:p>
          <a:pPr marL="0" lvl="0" indent="0" algn="ctr" defTabSz="666750">
            <a:lnSpc>
              <a:spcPct val="90000"/>
            </a:lnSpc>
            <a:spcBef>
              <a:spcPct val="0"/>
            </a:spcBef>
            <a:spcAft>
              <a:spcPct val="35000"/>
            </a:spcAft>
            <a:buNone/>
          </a:pPr>
          <a:r>
            <a:rPr lang="en-US" sz="1800" kern="1200" dirty="0">
              <a:solidFill>
                <a:sysClr val="windowText" lastClr="000000">
                  <a:lumMod val="65000"/>
                  <a:lumOff val="35000"/>
                </a:sysClr>
              </a:solidFill>
              <a:latin typeface="Lato" panose="020F0502020204030203" pitchFamily="34" charset="0"/>
              <a:ea typeface="Lato" panose="020F0502020204030203" pitchFamily="34" charset="0"/>
              <a:cs typeface="Lato" panose="020F0502020204030203" pitchFamily="34" charset="0"/>
            </a:rPr>
            <a:t>Employee Financial Anxiety and Vulnerability</a:t>
          </a:r>
        </a:p>
      </dsp:txBody>
      <dsp:txXfrm>
        <a:off x="2964112" y="4321556"/>
        <a:ext cx="1459567" cy="1032971"/>
      </dsp:txXfrm>
    </dsp:sp>
    <dsp:sp modelId="{D736DE7C-E838-41DD-83B3-0099ACB43ED2}">
      <dsp:nvSpPr>
        <dsp:cNvPr id="0" name=""/>
        <dsp:cNvSpPr/>
      </dsp:nvSpPr>
      <dsp:spPr>
        <a:xfrm rot="9685980">
          <a:off x="1828554" y="3096004"/>
          <a:ext cx="1017602" cy="496686"/>
        </a:xfrm>
        <a:prstGeom prst="rightArrow">
          <a:avLst>
            <a:gd name="adj1" fmla="val 60000"/>
            <a:gd name="adj2" fmla="val 50000"/>
          </a:avLst>
        </a:prstGeom>
        <a:solidFill>
          <a:srgbClr val="4F81B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solidFill>
              <a:sysClr val="window" lastClr="FFFFFF"/>
            </a:solidFill>
            <a:latin typeface="Calibri"/>
            <a:ea typeface="+mn-ea"/>
            <a:cs typeface="+mn-cs"/>
          </a:endParaRPr>
        </a:p>
      </dsp:txBody>
      <dsp:txXfrm rot="10800000">
        <a:off x="1973682" y="3171618"/>
        <a:ext cx="868596" cy="298012"/>
      </dsp:txXfrm>
    </dsp:sp>
    <dsp:sp modelId="{13182C6B-A84C-41D7-8B01-142243C3AA78}">
      <dsp:nvSpPr>
        <dsp:cNvPr id="0" name=""/>
        <dsp:cNvSpPr/>
      </dsp:nvSpPr>
      <dsp:spPr>
        <a:xfrm>
          <a:off x="333202" y="2988226"/>
          <a:ext cx="1710996" cy="1460841"/>
        </a:xfrm>
        <a:prstGeom prst="ellipse">
          <a:avLst/>
        </a:prstGeom>
        <a:no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Text" lastClr="000000">
                  <a:lumMod val="65000"/>
                  <a:lumOff val="35000"/>
                </a:sysClr>
              </a:solidFill>
              <a:latin typeface="Lato" panose="020F0502020204030203" pitchFamily="34" charset="0"/>
              <a:ea typeface="Lato" panose="020F0502020204030203" pitchFamily="34" charset="0"/>
              <a:cs typeface="Lato" panose="020F0502020204030203" pitchFamily="34" charset="0"/>
            </a:rPr>
            <a:t>Investment Exposures</a:t>
          </a:r>
        </a:p>
      </dsp:txBody>
      <dsp:txXfrm>
        <a:off x="583772" y="3202161"/>
        <a:ext cx="1209856" cy="1032971"/>
      </dsp:txXfrm>
    </dsp:sp>
    <dsp:sp modelId="{39C05A3B-8B2A-4EB4-910B-308705789A6C}">
      <dsp:nvSpPr>
        <dsp:cNvPr id="0" name=""/>
        <dsp:cNvSpPr/>
      </dsp:nvSpPr>
      <dsp:spPr>
        <a:xfrm rot="12387570">
          <a:off x="1848373" y="1992265"/>
          <a:ext cx="1015254" cy="496686"/>
        </a:xfrm>
        <a:prstGeom prst="rightArrow">
          <a:avLst>
            <a:gd name="adj1" fmla="val 60000"/>
            <a:gd name="adj2" fmla="val 50000"/>
          </a:avLst>
        </a:prstGeom>
        <a:solidFill>
          <a:srgbClr val="4F81B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solidFill>
              <a:sysClr val="window" lastClr="FFFFFF"/>
            </a:solidFill>
            <a:latin typeface="Calibri"/>
            <a:ea typeface="+mn-ea"/>
            <a:cs typeface="+mn-cs"/>
          </a:endParaRPr>
        </a:p>
      </dsp:txBody>
      <dsp:txXfrm rot="10800000">
        <a:off x="1989575" y="2124798"/>
        <a:ext cx="866248" cy="298012"/>
      </dsp:txXfrm>
    </dsp:sp>
    <dsp:sp modelId="{F3C4B91A-8D2C-4588-9E34-E5F05DC05607}">
      <dsp:nvSpPr>
        <dsp:cNvPr id="0" name=""/>
        <dsp:cNvSpPr/>
      </dsp:nvSpPr>
      <dsp:spPr>
        <a:xfrm>
          <a:off x="376046" y="1213255"/>
          <a:ext cx="1710996" cy="1460841"/>
        </a:xfrm>
        <a:prstGeom prst="ellipse">
          <a:avLst/>
        </a:prstGeom>
        <a:no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Text" lastClr="000000">
                  <a:lumMod val="65000"/>
                  <a:lumOff val="35000"/>
                </a:sysClr>
              </a:solidFill>
              <a:latin typeface="Lato" panose="020F0502020204030203" pitchFamily="34" charset="0"/>
              <a:ea typeface="Lato" panose="020F0502020204030203" pitchFamily="34" charset="0"/>
              <a:cs typeface="Lato" panose="020F0502020204030203" pitchFamily="34" charset="0"/>
            </a:rPr>
            <a:t>Provider Blind Spots</a:t>
          </a:r>
        </a:p>
      </dsp:txBody>
      <dsp:txXfrm>
        <a:off x="626616" y="1427190"/>
        <a:ext cx="1209856" cy="103297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635C87-2E62-4093-9A27-E98FC63FAB8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A5AAF69-BA68-4C49-8B47-9FD6ED6C53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9A152F-86C0-448B-A54E-0E2D8D8754BB}" type="datetimeFigureOut">
              <a:rPr lang="en-US" smtClean="0"/>
              <a:t>9/28/2020</a:t>
            </a:fld>
            <a:endParaRPr lang="en-US" dirty="0"/>
          </a:p>
        </p:txBody>
      </p:sp>
      <p:sp>
        <p:nvSpPr>
          <p:cNvPr id="4" name="Footer Placeholder 3">
            <a:extLst>
              <a:ext uri="{FF2B5EF4-FFF2-40B4-BE49-F238E27FC236}">
                <a16:creationId xmlns:a16="http://schemas.microsoft.com/office/drawing/2014/main" id="{37C6C3CB-CCFF-4F2E-B237-337C69FBB6D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EF750B0-2FB2-4047-BE00-43B13750AB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1E503E-9C9E-4EC6-B8AF-91FC09DF0C7B}" type="slidenum">
              <a:rPr lang="en-US" smtClean="0"/>
              <a:t>‹#›</a:t>
            </a:fld>
            <a:endParaRPr lang="en-US" dirty="0"/>
          </a:p>
        </p:txBody>
      </p:sp>
    </p:spTree>
    <p:extLst>
      <p:ext uri="{BB962C8B-B14F-4D97-AF65-F5344CB8AC3E}">
        <p14:creationId xmlns:p14="http://schemas.microsoft.com/office/powerpoint/2010/main" val="14792847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00077E-5661-4679-A0C9-7CAF4697BC9A}" type="datetimeFigureOut">
              <a:rPr lang="en-US" noProof="0" smtClean="0"/>
              <a:t>9/28/2020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E59743-683C-4279-9E83-23C937C99CF6}" type="slidenum">
              <a:rPr lang="en-US" noProof="0" smtClean="0"/>
              <a:t>‹#›</a:t>
            </a:fld>
            <a:endParaRPr lang="en-US" noProof="0" dirty="0"/>
          </a:p>
        </p:txBody>
      </p:sp>
    </p:spTree>
    <p:extLst>
      <p:ext uri="{BB962C8B-B14F-4D97-AF65-F5344CB8AC3E}">
        <p14:creationId xmlns:p14="http://schemas.microsoft.com/office/powerpoint/2010/main" val="2819313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E59743-683C-4279-9E83-23C937C99CF6}" type="slidenum">
              <a:rPr lang="en-US" smtClean="0"/>
              <a:t>1</a:t>
            </a:fld>
            <a:endParaRPr lang="en-US"/>
          </a:p>
        </p:txBody>
      </p:sp>
    </p:spTree>
    <p:extLst>
      <p:ext uri="{BB962C8B-B14F-4D97-AF65-F5344CB8AC3E}">
        <p14:creationId xmlns:p14="http://schemas.microsoft.com/office/powerpoint/2010/main" val="238618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read from slide</a:t>
            </a:r>
          </a:p>
        </p:txBody>
      </p:sp>
      <p:sp>
        <p:nvSpPr>
          <p:cNvPr id="4" name="Slide Number Placeholder 3"/>
          <p:cNvSpPr>
            <a:spLocks noGrp="1"/>
          </p:cNvSpPr>
          <p:nvPr>
            <p:ph type="sldNum" sz="quarter" idx="5"/>
          </p:nvPr>
        </p:nvSpPr>
        <p:spPr/>
        <p:txBody>
          <a:bodyPr/>
          <a:lstStyle/>
          <a:p>
            <a:fld id="{4A5335C9-2B8D-43D9-80C1-F0E8B4002581}" type="slidenum">
              <a:rPr lang="en-US" smtClean="0"/>
              <a:pPr/>
              <a:t>10</a:t>
            </a:fld>
            <a:endParaRPr lang="en-US"/>
          </a:p>
        </p:txBody>
      </p:sp>
    </p:spTree>
    <p:extLst>
      <p:ext uri="{BB962C8B-B14F-4D97-AF65-F5344CB8AC3E}">
        <p14:creationId xmlns:p14="http://schemas.microsoft.com/office/powerpoint/2010/main" val="1033365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that gives you a little history of what’s happened in the last 9-10 months. So what’s in store for us in the future? In July I met with Senator Bennet and Senator Gardner’s staffers to address future concerns as it relates to retirement plans and most importantly providing small employers with retirement plan relief in the next package.</a:t>
            </a:r>
          </a:p>
        </p:txBody>
      </p:sp>
      <p:sp>
        <p:nvSpPr>
          <p:cNvPr id="4" name="Slide Number Placeholder 3"/>
          <p:cNvSpPr>
            <a:spLocks noGrp="1"/>
          </p:cNvSpPr>
          <p:nvPr>
            <p:ph type="sldNum" sz="quarter" idx="5"/>
          </p:nvPr>
        </p:nvSpPr>
        <p:spPr/>
        <p:txBody>
          <a:bodyPr/>
          <a:lstStyle/>
          <a:p>
            <a:fld id="{4A5335C9-2B8D-43D9-80C1-F0E8B4002581}" type="slidenum">
              <a:rPr lang="en-US" smtClean="0"/>
              <a:pPr/>
              <a:t>11</a:t>
            </a:fld>
            <a:endParaRPr lang="en-US"/>
          </a:p>
        </p:txBody>
      </p:sp>
    </p:spTree>
    <p:extLst>
      <p:ext uri="{BB962C8B-B14F-4D97-AF65-F5344CB8AC3E}">
        <p14:creationId xmlns:p14="http://schemas.microsoft.com/office/powerpoint/2010/main" val="3092347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primary message to the Senators we met with includes four main bullet points</a:t>
            </a:r>
          </a:p>
          <a:p>
            <a:r>
              <a:rPr lang="en-US" dirty="0"/>
              <a:t>Prevent termination of retirement plans</a:t>
            </a:r>
          </a:p>
          <a:p>
            <a:r>
              <a:rPr lang="en-US" dirty="0"/>
              <a:t>Concerns around the impact a Financial Transaction Tax would impose on investors</a:t>
            </a:r>
          </a:p>
          <a:p>
            <a:r>
              <a:rPr lang="en-US" dirty="0"/>
              <a:t>Making sure the new electronic disclosure rules give employers a safe harbor</a:t>
            </a:r>
          </a:p>
          <a:p>
            <a:endParaRPr lang="en-US" dirty="0"/>
          </a:p>
        </p:txBody>
      </p:sp>
      <p:sp>
        <p:nvSpPr>
          <p:cNvPr id="4" name="Slide Number Placeholder 3"/>
          <p:cNvSpPr>
            <a:spLocks noGrp="1"/>
          </p:cNvSpPr>
          <p:nvPr>
            <p:ph type="sldNum" sz="quarter" idx="5"/>
          </p:nvPr>
        </p:nvSpPr>
        <p:spPr/>
        <p:txBody>
          <a:bodyPr/>
          <a:lstStyle/>
          <a:p>
            <a:fld id="{4A5335C9-2B8D-43D9-80C1-F0E8B4002581}" type="slidenum">
              <a:rPr lang="en-US" smtClean="0"/>
              <a:pPr/>
              <a:t>12</a:t>
            </a:fld>
            <a:endParaRPr lang="en-US"/>
          </a:p>
        </p:txBody>
      </p:sp>
    </p:spTree>
    <p:extLst>
      <p:ext uri="{BB962C8B-B14F-4D97-AF65-F5344CB8AC3E}">
        <p14:creationId xmlns:p14="http://schemas.microsoft.com/office/powerpoint/2010/main" val="1908993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68580" marR="136525">
              <a:lnSpc>
                <a:spcPts val="1200"/>
              </a:lnSpc>
              <a:spcBef>
                <a:spcPts val="20"/>
              </a:spcBef>
              <a:spcAft>
                <a:spcPts val="0"/>
              </a:spcAft>
            </a:pPr>
            <a:r>
              <a:rPr lang="en-US" sz="1800" spc="5" dirty="0">
                <a:effectLst/>
                <a:latin typeface="Arial" panose="020B0604020202020204" pitchFamily="34" charset="0"/>
                <a:ea typeface="Arial" panose="020B0604020202020204" pitchFamily="34" charset="0"/>
              </a:rPr>
              <a:t>T</a:t>
            </a:r>
            <a:r>
              <a:rPr lang="en-US" sz="1800" dirty="0">
                <a:effectLst/>
                <a:latin typeface="Arial" panose="020B0604020202020204" pitchFamily="34" charset="0"/>
                <a:ea typeface="Arial" panose="020B0604020202020204" pitchFamily="34" charset="0"/>
              </a:rPr>
              <a:t>he</a:t>
            </a:r>
            <a:r>
              <a:rPr lang="en-US" sz="1800" spc="-1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A</a:t>
            </a:r>
            <a:r>
              <a:rPr lang="en-US" sz="1800" spc="10" dirty="0">
                <a:effectLst/>
                <a:latin typeface="Arial" panose="020B0604020202020204" pitchFamily="34" charset="0"/>
                <a:ea typeface="Arial" panose="020B0604020202020204" pitchFamily="34" charset="0"/>
              </a:rPr>
              <a:t>m</a:t>
            </a:r>
            <a:r>
              <a:rPr lang="en-US" sz="1800" dirty="0">
                <a:effectLst/>
                <a:latin typeface="Arial" panose="020B0604020202020204" pitchFamily="34" charset="0"/>
                <a:ea typeface="Arial" panose="020B0604020202020204" pitchFamily="34" charset="0"/>
              </a:rPr>
              <a:t>e</a:t>
            </a:r>
            <a:r>
              <a:rPr lang="en-US" sz="1800" spc="-5" dirty="0">
                <a:effectLst/>
                <a:latin typeface="Arial" panose="020B0604020202020204" pitchFamily="34" charset="0"/>
                <a:ea typeface="Arial" panose="020B0604020202020204" pitchFamily="34" charset="0"/>
              </a:rPr>
              <a:t>ri</a:t>
            </a:r>
            <a:r>
              <a:rPr lang="en-US" sz="1800" dirty="0">
                <a:effectLst/>
                <a:latin typeface="Arial" panose="020B0604020202020204" pitchFamily="34" charset="0"/>
                <a:ea typeface="Arial" panose="020B0604020202020204" pitchFamily="34" charset="0"/>
              </a:rPr>
              <a:t>can</a:t>
            </a:r>
            <a:r>
              <a:rPr lang="en-US" sz="1800" spc="-15"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R</a:t>
            </a:r>
            <a:r>
              <a:rPr lang="en-US" sz="1800" dirty="0">
                <a:effectLst/>
                <a:latin typeface="Arial" panose="020B0604020202020204" pitchFamily="34" charset="0"/>
                <a:ea typeface="Arial" panose="020B0604020202020204" pitchFamily="34" charset="0"/>
              </a:rPr>
              <a:t>e</a:t>
            </a:r>
            <a:r>
              <a:rPr lang="en-US" sz="1800" spc="-5" dirty="0">
                <a:effectLst/>
                <a:latin typeface="Arial" panose="020B0604020202020204" pitchFamily="34" charset="0"/>
                <a:ea typeface="Arial" panose="020B0604020202020204" pitchFamily="34" charset="0"/>
              </a:rPr>
              <a:t>t</a:t>
            </a:r>
            <a:r>
              <a:rPr lang="en-US" sz="1800" spc="5" dirty="0">
                <a:effectLst/>
                <a:latin typeface="Arial" panose="020B0604020202020204" pitchFamily="34" charset="0"/>
                <a:ea typeface="Arial" panose="020B0604020202020204" pitchFamily="34" charset="0"/>
              </a:rPr>
              <a:t>i</a:t>
            </a:r>
            <a:r>
              <a:rPr lang="en-US" sz="1800" spc="-15" dirty="0">
                <a:effectLst/>
                <a:latin typeface="Arial" panose="020B0604020202020204" pitchFamily="34" charset="0"/>
                <a:ea typeface="Arial" panose="020B0604020202020204" pitchFamily="34" charset="0"/>
              </a:rPr>
              <a:t>r</a:t>
            </a:r>
            <a:r>
              <a:rPr lang="en-US" sz="1800" spc="-10" dirty="0">
                <a:effectLst/>
                <a:latin typeface="Arial" panose="020B0604020202020204" pitchFamily="34" charset="0"/>
                <a:ea typeface="Arial" panose="020B0604020202020204" pitchFamily="34" charset="0"/>
              </a:rPr>
              <a:t>e</a:t>
            </a:r>
            <a:r>
              <a:rPr lang="en-US" sz="1800" spc="10" dirty="0">
                <a:effectLst/>
                <a:latin typeface="Arial" panose="020B0604020202020204" pitchFamily="34" charset="0"/>
                <a:ea typeface="Arial" panose="020B0604020202020204" pitchFamily="34" charset="0"/>
              </a:rPr>
              <a:t>m</a:t>
            </a:r>
            <a:r>
              <a:rPr lang="en-US" sz="1800" dirty="0">
                <a:effectLst/>
                <a:latin typeface="Arial" panose="020B0604020202020204" pitchFamily="34" charset="0"/>
                <a:ea typeface="Arial" panose="020B0604020202020204" pitchFamily="34" charset="0"/>
              </a:rPr>
              <a:t>ent</a:t>
            </a:r>
            <a:r>
              <a:rPr lang="en-US" sz="1800" spc="-20"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A</a:t>
            </a:r>
            <a:r>
              <a:rPr lang="en-US" sz="1800" dirty="0">
                <a:effectLst/>
                <a:latin typeface="Arial" panose="020B0604020202020204" pitchFamily="34" charset="0"/>
                <a:ea typeface="Arial" panose="020B0604020202020204" pitchFamily="34" charset="0"/>
              </a:rPr>
              <a:t>ss</a:t>
            </a:r>
            <a:r>
              <a:rPr lang="en-US" sz="1800" spc="-10" dirty="0">
                <a:effectLst/>
                <a:latin typeface="Arial" panose="020B0604020202020204" pitchFamily="34" charset="0"/>
                <a:ea typeface="Arial" panose="020B0604020202020204" pitchFamily="34" charset="0"/>
              </a:rPr>
              <a:t>o</a:t>
            </a:r>
            <a:r>
              <a:rPr lang="en-US" sz="1800" dirty="0">
                <a:effectLst/>
                <a:latin typeface="Arial" panose="020B0604020202020204" pitchFamily="34" charset="0"/>
                <a:ea typeface="Arial" panose="020B0604020202020204" pitchFamily="34" charset="0"/>
              </a:rPr>
              <a:t>c</a:t>
            </a:r>
            <a:r>
              <a:rPr lang="en-US" sz="1800" spc="-5" dirty="0">
                <a:effectLst/>
                <a:latin typeface="Arial" panose="020B0604020202020204" pitchFamily="34" charset="0"/>
                <a:ea typeface="Arial" panose="020B0604020202020204" pitchFamily="34" charset="0"/>
              </a:rPr>
              <a:t>i</a:t>
            </a:r>
            <a:r>
              <a:rPr lang="en-US" sz="1800" dirty="0">
                <a:effectLst/>
                <a:latin typeface="Arial" panose="020B0604020202020204" pitchFamily="34" charset="0"/>
                <a:ea typeface="Arial" panose="020B0604020202020204" pitchFamily="34" charset="0"/>
              </a:rPr>
              <a:t>a</a:t>
            </a:r>
            <a:r>
              <a:rPr lang="en-US" sz="1800" spc="-5" dirty="0">
                <a:effectLst/>
                <a:latin typeface="Arial" panose="020B0604020202020204" pitchFamily="34" charset="0"/>
                <a:ea typeface="Arial" panose="020B0604020202020204" pitchFamily="34" charset="0"/>
              </a:rPr>
              <a:t>t</a:t>
            </a:r>
            <a:r>
              <a:rPr lang="en-US" sz="1800" spc="5" dirty="0">
                <a:effectLst/>
                <a:latin typeface="Arial" panose="020B0604020202020204" pitchFamily="34" charset="0"/>
                <a:ea typeface="Arial" panose="020B0604020202020204" pitchFamily="34" charset="0"/>
              </a:rPr>
              <a:t>i</a:t>
            </a:r>
            <a:r>
              <a:rPr lang="en-US" sz="1800" spc="-10" dirty="0">
                <a:effectLst/>
                <a:latin typeface="Arial" panose="020B0604020202020204" pitchFamily="34" charset="0"/>
                <a:ea typeface="Arial" panose="020B0604020202020204" pitchFamily="34" charset="0"/>
              </a:rPr>
              <a:t>o</a:t>
            </a:r>
            <a:r>
              <a:rPr lang="en-US" sz="1800" dirty="0">
                <a:effectLst/>
                <a:latin typeface="Arial" panose="020B0604020202020204" pitchFamily="34" charset="0"/>
                <a:ea typeface="Arial" panose="020B0604020202020204" pitchFamily="34" charset="0"/>
              </a:rPr>
              <a:t>n s</a:t>
            </a:r>
            <a:r>
              <a:rPr lang="en-US" sz="1800" spc="-5" dirty="0">
                <a:effectLst/>
                <a:latin typeface="Arial" panose="020B0604020202020204" pitchFamily="34" charset="0"/>
                <a:ea typeface="Arial" panose="020B0604020202020204" pitchFamily="34" charset="0"/>
              </a:rPr>
              <a:t>tr</a:t>
            </a:r>
            <a:r>
              <a:rPr lang="en-US" sz="1800" dirty="0">
                <a:effectLst/>
                <a:latin typeface="Arial" panose="020B0604020202020204" pitchFamily="34" charset="0"/>
                <a:ea typeface="Arial" panose="020B0604020202020204" pitchFamily="34" charset="0"/>
              </a:rPr>
              <a:t>on</a:t>
            </a:r>
            <a:r>
              <a:rPr lang="en-US" sz="1800" spc="-10" dirty="0">
                <a:effectLst/>
                <a:latin typeface="Arial" panose="020B0604020202020204" pitchFamily="34" charset="0"/>
                <a:ea typeface="Arial" panose="020B0604020202020204" pitchFamily="34" charset="0"/>
              </a:rPr>
              <a:t>g</a:t>
            </a:r>
            <a:r>
              <a:rPr lang="en-US" sz="1800" spc="5" dirty="0">
                <a:effectLst/>
                <a:latin typeface="Arial" panose="020B0604020202020204" pitchFamily="34" charset="0"/>
                <a:ea typeface="Arial" panose="020B0604020202020204" pitchFamily="34" charset="0"/>
              </a:rPr>
              <a:t>l</a:t>
            </a:r>
            <a:r>
              <a:rPr lang="en-US" sz="1800" dirty="0">
                <a:effectLst/>
                <a:latin typeface="Arial" panose="020B0604020202020204" pitchFamily="34" charset="0"/>
                <a:ea typeface="Arial" panose="020B0604020202020204" pitchFamily="34" charset="0"/>
              </a:rPr>
              <a:t>y su</a:t>
            </a:r>
            <a:r>
              <a:rPr lang="en-US" sz="1800" spc="-10" dirty="0">
                <a:effectLst/>
                <a:latin typeface="Arial" panose="020B0604020202020204" pitchFamily="34" charset="0"/>
                <a:ea typeface="Arial" panose="020B0604020202020204" pitchFamily="34" charset="0"/>
              </a:rPr>
              <a:t>pp</a:t>
            </a:r>
            <a:r>
              <a:rPr lang="en-US" sz="1800" dirty="0">
                <a:effectLst/>
                <a:latin typeface="Arial" panose="020B0604020202020204" pitchFamily="34" charset="0"/>
                <a:ea typeface="Arial" panose="020B0604020202020204" pitchFamily="34" charset="0"/>
              </a:rPr>
              <a:t>o</a:t>
            </a:r>
            <a:r>
              <a:rPr lang="en-US" sz="1800" spc="-5" dirty="0">
                <a:effectLst/>
                <a:latin typeface="Arial" panose="020B0604020202020204" pitchFamily="34" charset="0"/>
                <a:ea typeface="Arial" panose="020B0604020202020204" pitchFamily="34" charset="0"/>
              </a:rPr>
              <a:t>rt</a:t>
            </a:r>
            <a:r>
              <a:rPr lang="en-US" sz="1800" dirty="0">
                <a:effectLst/>
                <a:latin typeface="Arial" panose="020B0604020202020204" pitchFamily="34" charset="0"/>
                <a:ea typeface="Arial" panose="020B0604020202020204" pitchFamily="34" charset="0"/>
              </a:rPr>
              <a:t>s </a:t>
            </a:r>
            <a:r>
              <a:rPr lang="en-US" sz="1800" spc="-5" dirty="0">
                <a:effectLst/>
                <a:latin typeface="Arial" panose="020B0604020202020204" pitchFamily="34" charset="0"/>
                <a:ea typeface="Arial" panose="020B0604020202020204" pitchFamily="34" charset="0"/>
              </a:rPr>
              <a:t>f</a:t>
            </a:r>
            <a:r>
              <a:rPr lang="en-US" sz="1800" dirty="0">
                <a:effectLst/>
                <a:latin typeface="Arial" panose="020B0604020202020204" pitchFamily="34" charset="0"/>
                <a:ea typeface="Arial" panose="020B0604020202020204" pitchFamily="34" charset="0"/>
              </a:rPr>
              <a:t>ede</a:t>
            </a:r>
            <a:r>
              <a:rPr lang="en-US" sz="1800" spc="-5" dirty="0">
                <a:effectLst/>
                <a:latin typeface="Arial" panose="020B0604020202020204" pitchFamily="34" charset="0"/>
                <a:ea typeface="Arial" panose="020B0604020202020204" pitchFamily="34" charset="0"/>
              </a:rPr>
              <a:t>r</a:t>
            </a:r>
            <a:r>
              <a:rPr lang="en-US" sz="1800" dirty="0">
                <a:effectLst/>
                <a:latin typeface="Arial" panose="020B0604020202020204" pitchFamily="34" charset="0"/>
                <a:ea typeface="Arial" panose="020B0604020202020204" pitchFamily="34" charset="0"/>
              </a:rPr>
              <a:t>al </a:t>
            </a:r>
            <a:r>
              <a:rPr lang="en-US" sz="1800" spc="-5" dirty="0">
                <a:effectLst/>
                <a:latin typeface="Arial" panose="020B0604020202020204" pitchFamily="34" charset="0"/>
                <a:ea typeface="Arial" panose="020B0604020202020204" pitchFamily="34" charset="0"/>
              </a:rPr>
              <a:t>l</a:t>
            </a:r>
            <a:r>
              <a:rPr lang="en-US" sz="1800" dirty="0">
                <a:effectLst/>
                <a:latin typeface="Arial" panose="020B0604020202020204" pitchFamily="34" charset="0"/>
                <a:ea typeface="Arial" panose="020B0604020202020204" pitchFamily="34" charset="0"/>
              </a:rPr>
              <a:t>e</a:t>
            </a:r>
            <a:r>
              <a:rPr lang="en-US" sz="1800" spc="-10" dirty="0">
                <a:effectLst/>
                <a:latin typeface="Arial" panose="020B0604020202020204" pitchFamily="34" charset="0"/>
                <a:ea typeface="Arial" panose="020B0604020202020204" pitchFamily="34" charset="0"/>
              </a:rPr>
              <a:t>g</a:t>
            </a:r>
            <a:r>
              <a:rPr lang="en-US" sz="1800" spc="5" dirty="0">
                <a:effectLst/>
                <a:latin typeface="Arial" panose="020B0604020202020204" pitchFamily="34" charset="0"/>
                <a:ea typeface="Arial" panose="020B0604020202020204" pitchFamily="34" charset="0"/>
              </a:rPr>
              <a:t>i</a:t>
            </a:r>
            <a:r>
              <a:rPr lang="en-US" sz="1800" spc="-10" dirty="0">
                <a:effectLst/>
                <a:latin typeface="Arial" panose="020B0604020202020204" pitchFamily="34" charset="0"/>
                <a:ea typeface="Arial" panose="020B0604020202020204" pitchFamily="34" charset="0"/>
              </a:rPr>
              <a:t>s</a:t>
            </a:r>
            <a:r>
              <a:rPr lang="en-US" sz="1800" spc="5" dirty="0">
                <a:effectLst/>
                <a:latin typeface="Arial" panose="020B0604020202020204" pitchFamily="34" charset="0"/>
                <a:ea typeface="Arial" panose="020B0604020202020204" pitchFamily="34" charset="0"/>
              </a:rPr>
              <a:t>l</a:t>
            </a:r>
            <a:r>
              <a:rPr lang="en-US" sz="1800" dirty="0">
                <a:effectLst/>
                <a:latin typeface="Arial" panose="020B0604020202020204" pitchFamily="34" charset="0"/>
                <a:ea typeface="Arial" panose="020B0604020202020204" pitchFamily="34" charset="0"/>
              </a:rPr>
              <a:t>a</a:t>
            </a:r>
            <a:r>
              <a:rPr lang="en-US" sz="1800" spc="-5" dirty="0">
                <a:effectLst/>
                <a:latin typeface="Arial" panose="020B0604020202020204" pitchFamily="34" charset="0"/>
                <a:ea typeface="Arial" panose="020B0604020202020204" pitchFamily="34" charset="0"/>
              </a:rPr>
              <a:t>t</a:t>
            </a:r>
            <a:r>
              <a:rPr lang="en-US" sz="1800" spc="5" dirty="0">
                <a:effectLst/>
                <a:latin typeface="Arial" panose="020B0604020202020204" pitchFamily="34" charset="0"/>
                <a:ea typeface="Arial" panose="020B0604020202020204" pitchFamily="34" charset="0"/>
              </a:rPr>
              <a:t>i</a:t>
            </a:r>
            <a:r>
              <a:rPr lang="en-US" sz="1800" spc="-10" dirty="0">
                <a:effectLst/>
                <a:latin typeface="Arial" panose="020B0604020202020204" pitchFamily="34" charset="0"/>
                <a:ea typeface="Arial" panose="020B0604020202020204" pitchFamily="34" charset="0"/>
              </a:rPr>
              <a:t>o</a:t>
            </a:r>
            <a:r>
              <a:rPr lang="en-US" sz="1800" dirty="0">
                <a:effectLst/>
                <a:latin typeface="Arial" panose="020B0604020202020204" pitchFamily="34" charset="0"/>
                <a:ea typeface="Arial" panose="020B0604020202020204" pitchFamily="34" charset="0"/>
              </a:rPr>
              <a:t>n </a:t>
            </a:r>
            <a:r>
              <a:rPr lang="en-US" sz="1800" spc="-5" dirty="0">
                <a:effectLst/>
                <a:latin typeface="Arial" panose="020B0604020202020204" pitchFamily="34" charset="0"/>
                <a:ea typeface="Arial" panose="020B0604020202020204" pitchFamily="34" charset="0"/>
              </a:rPr>
              <a:t>t</a:t>
            </a:r>
            <a:r>
              <a:rPr lang="en-US" sz="1800" dirty="0">
                <a:effectLst/>
                <a:latin typeface="Arial" panose="020B0604020202020204" pitchFamily="34" charset="0"/>
                <a:ea typeface="Arial" panose="020B0604020202020204" pitchFamily="34" charset="0"/>
              </a:rPr>
              <a:t>o </a:t>
            </a:r>
            <a:r>
              <a:rPr lang="en-US" sz="1800" spc="-10" dirty="0">
                <a:effectLst/>
                <a:latin typeface="Arial" panose="020B0604020202020204" pitchFamily="34" charset="0"/>
                <a:ea typeface="Arial" panose="020B0604020202020204" pitchFamily="34" charset="0"/>
              </a:rPr>
              <a:t>p</a:t>
            </a:r>
            <a:r>
              <a:rPr lang="en-US" sz="1800" spc="-5" dirty="0">
                <a:effectLst/>
                <a:latin typeface="Arial" panose="020B0604020202020204" pitchFamily="34" charset="0"/>
                <a:ea typeface="Arial" panose="020B0604020202020204" pitchFamily="34" charset="0"/>
              </a:rPr>
              <a:t>r</a:t>
            </a:r>
            <a:r>
              <a:rPr lang="en-US" sz="1800" dirty="0">
                <a:effectLst/>
                <a:latin typeface="Arial" panose="020B0604020202020204" pitchFamily="34" charset="0"/>
                <a:ea typeface="Arial" panose="020B0604020202020204" pitchFamily="34" charset="0"/>
              </a:rPr>
              <a:t>ov</a:t>
            </a:r>
            <a:r>
              <a:rPr lang="en-US" sz="1800" spc="5" dirty="0">
                <a:effectLst/>
                <a:latin typeface="Arial" panose="020B0604020202020204" pitchFamily="34" charset="0"/>
                <a:ea typeface="Arial" panose="020B0604020202020204" pitchFamily="34" charset="0"/>
              </a:rPr>
              <a:t>i</a:t>
            </a:r>
            <a:r>
              <a:rPr lang="en-US" sz="1800" spc="-10" dirty="0">
                <a:effectLst/>
                <a:latin typeface="Arial" panose="020B0604020202020204" pitchFamily="34" charset="0"/>
                <a:ea typeface="Arial" panose="020B0604020202020204" pitchFamily="34" charset="0"/>
              </a:rPr>
              <a:t>d</a:t>
            </a:r>
            <a:r>
              <a:rPr lang="en-US" sz="1800" dirty="0">
                <a:effectLst/>
                <a:latin typeface="Arial" panose="020B0604020202020204" pitchFamily="34" charset="0"/>
                <a:ea typeface="Arial" panose="020B0604020202020204" pitchFamily="34" charset="0"/>
              </a:rPr>
              <a:t>e </a:t>
            </a:r>
            <a:r>
              <a:rPr lang="en-US" sz="1800" spc="-5" dirty="0">
                <a:effectLst/>
                <a:latin typeface="Arial" panose="020B0604020202020204" pitchFamily="34" charset="0"/>
                <a:ea typeface="Arial" panose="020B0604020202020204" pitchFamily="34" charset="0"/>
              </a:rPr>
              <a:t>im</a:t>
            </a:r>
            <a:r>
              <a:rPr lang="en-US" sz="1800" spc="10" dirty="0">
                <a:effectLst/>
                <a:latin typeface="Arial" panose="020B0604020202020204" pitchFamily="34" charset="0"/>
                <a:ea typeface="Arial" panose="020B0604020202020204" pitchFamily="34" charset="0"/>
              </a:rPr>
              <a:t>m</a:t>
            </a:r>
            <a:r>
              <a:rPr lang="en-US" sz="1800" spc="-10" dirty="0">
                <a:effectLst/>
                <a:latin typeface="Arial" panose="020B0604020202020204" pitchFamily="34" charset="0"/>
                <a:ea typeface="Arial" panose="020B0604020202020204" pitchFamily="34" charset="0"/>
              </a:rPr>
              <a:t>e</a:t>
            </a:r>
            <a:r>
              <a:rPr lang="en-US" sz="1800" dirty="0">
                <a:effectLst/>
                <a:latin typeface="Arial" panose="020B0604020202020204" pitchFamily="34" charset="0"/>
                <a:ea typeface="Arial" panose="020B0604020202020204" pitchFamily="34" charset="0"/>
              </a:rPr>
              <a:t>d</a:t>
            </a:r>
            <a:r>
              <a:rPr lang="en-US" sz="1800" spc="-5" dirty="0">
                <a:effectLst/>
                <a:latin typeface="Arial" panose="020B0604020202020204" pitchFamily="34" charset="0"/>
                <a:ea typeface="Arial" panose="020B0604020202020204" pitchFamily="34" charset="0"/>
              </a:rPr>
              <a:t>i</a:t>
            </a:r>
            <a:r>
              <a:rPr lang="en-US" sz="1800" dirty="0">
                <a:effectLst/>
                <a:latin typeface="Arial" panose="020B0604020202020204" pitchFamily="34" charset="0"/>
                <a:ea typeface="Arial" panose="020B0604020202020204" pitchFamily="34" charset="0"/>
              </a:rPr>
              <a:t>a</a:t>
            </a:r>
            <a:r>
              <a:rPr lang="en-US" sz="1800" spc="-5" dirty="0">
                <a:effectLst/>
                <a:latin typeface="Arial" panose="020B0604020202020204" pitchFamily="34" charset="0"/>
                <a:ea typeface="Arial" panose="020B0604020202020204" pitchFamily="34" charset="0"/>
              </a:rPr>
              <a:t>t</a:t>
            </a:r>
            <a:r>
              <a:rPr lang="en-US" sz="1800" dirty="0">
                <a:effectLst/>
                <a:latin typeface="Arial" panose="020B0604020202020204" pitchFamily="34" charset="0"/>
                <a:ea typeface="Arial" panose="020B0604020202020204" pitchFamily="34" charset="0"/>
              </a:rPr>
              <a:t>e 401</a:t>
            </a:r>
            <a:r>
              <a:rPr lang="en-US" sz="1800" spc="-5" dirty="0">
                <a:effectLst/>
                <a:latin typeface="Arial" panose="020B0604020202020204" pitchFamily="34" charset="0"/>
                <a:ea typeface="Arial" panose="020B0604020202020204" pitchFamily="34" charset="0"/>
              </a:rPr>
              <a:t>(</a:t>
            </a:r>
            <a:r>
              <a:rPr lang="en-US" sz="1800" dirty="0">
                <a:effectLst/>
                <a:latin typeface="Arial" panose="020B0604020202020204" pitchFamily="34" charset="0"/>
                <a:ea typeface="Arial" panose="020B0604020202020204" pitchFamily="34" charset="0"/>
              </a:rPr>
              <a:t>k)</a:t>
            </a:r>
            <a:r>
              <a:rPr lang="en-US" sz="1800" spc="-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p</a:t>
            </a:r>
            <a:r>
              <a:rPr lang="en-US" sz="1800" spc="5" dirty="0">
                <a:effectLst/>
                <a:latin typeface="Arial" panose="020B0604020202020204" pitchFamily="34" charset="0"/>
                <a:ea typeface="Arial" panose="020B0604020202020204" pitchFamily="34" charset="0"/>
              </a:rPr>
              <a:t>l</a:t>
            </a:r>
            <a:r>
              <a:rPr lang="en-US" sz="1800" dirty="0">
                <a:effectLst/>
                <a:latin typeface="Arial" panose="020B0604020202020204" pitchFamily="34" charset="0"/>
                <a:ea typeface="Arial" panose="020B0604020202020204" pitchFamily="34" charset="0"/>
              </a:rPr>
              <a:t>an </a:t>
            </a:r>
            <a:r>
              <a:rPr lang="en-US" sz="1800" spc="-5" dirty="0">
                <a:effectLst/>
                <a:latin typeface="Arial" panose="020B0604020202020204" pitchFamily="34" charset="0"/>
                <a:ea typeface="Arial" panose="020B0604020202020204" pitchFamily="34" charset="0"/>
              </a:rPr>
              <a:t>f</a:t>
            </a:r>
            <a:r>
              <a:rPr lang="en-US" sz="1800" dirty="0">
                <a:effectLst/>
                <a:latin typeface="Arial" panose="020B0604020202020204" pitchFamily="34" charset="0"/>
                <a:ea typeface="Arial" panose="020B0604020202020204" pitchFamily="34" charset="0"/>
              </a:rPr>
              <a:t>und</a:t>
            </a:r>
            <a:r>
              <a:rPr lang="en-US" sz="1800" spc="-5" dirty="0">
                <a:effectLst/>
                <a:latin typeface="Arial" panose="020B0604020202020204" pitchFamily="34" charset="0"/>
                <a:ea typeface="Arial" panose="020B0604020202020204" pitchFamily="34" charset="0"/>
              </a:rPr>
              <a:t>i</a:t>
            </a:r>
            <a:r>
              <a:rPr lang="en-US" sz="1800" dirty="0">
                <a:effectLst/>
                <a:latin typeface="Arial" panose="020B0604020202020204" pitchFamily="34" charset="0"/>
                <a:ea typeface="Arial" panose="020B0604020202020204" pitchFamily="34" charset="0"/>
              </a:rPr>
              <a:t>ng </a:t>
            </a:r>
            <a:r>
              <a:rPr lang="en-US" sz="1800" spc="-5" dirty="0">
                <a:effectLst/>
                <a:latin typeface="Arial" panose="020B0604020202020204" pitchFamily="34" charset="0"/>
                <a:ea typeface="Arial" panose="020B0604020202020204" pitchFamily="34" charset="0"/>
              </a:rPr>
              <a:t>r</a:t>
            </a:r>
            <a:r>
              <a:rPr lang="en-US" sz="1800" dirty="0">
                <a:effectLst/>
                <a:latin typeface="Arial" panose="020B0604020202020204" pitchFamily="34" charset="0"/>
                <a:ea typeface="Arial" panose="020B0604020202020204" pitchFamily="34" charset="0"/>
              </a:rPr>
              <a:t>e</a:t>
            </a:r>
            <a:r>
              <a:rPr lang="en-US" sz="1800" spc="-5" dirty="0">
                <a:effectLst/>
                <a:latin typeface="Arial" panose="020B0604020202020204" pitchFamily="34" charset="0"/>
                <a:ea typeface="Arial" panose="020B0604020202020204" pitchFamily="34" charset="0"/>
              </a:rPr>
              <a:t>l</a:t>
            </a:r>
            <a:r>
              <a:rPr lang="en-US" sz="1800" spc="5" dirty="0">
                <a:effectLst/>
                <a:latin typeface="Arial" panose="020B0604020202020204" pitchFamily="34" charset="0"/>
                <a:ea typeface="Arial" panose="020B0604020202020204" pitchFamily="34" charset="0"/>
              </a:rPr>
              <a:t>i</a:t>
            </a:r>
            <a:r>
              <a:rPr lang="en-US" sz="1800" dirty="0">
                <a:effectLst/>
                <a:latin typeface="Arial" panose="020B0604020202020204" pitchFamily="34" charset="0"/>
                <a:ea typeface="Arial" panose="020B0604020202020204" pitchFamily="34" charset="0"/>
              </a:rPr>
              <a:t>e</a:t>
            </a:r>
            <a:r>
              <a:rPr lang="en-US" sz="1800" spc="-5" dirty="0">
                <a:effectLst/>
                <a:latin typeface="Arial" panose="020B0604020202020204" pitchFamily="34" charset="0"/>
                <a:ea typeface="Arial" panose="020B0604020202020204" pitchFamily="34" charset="0"/>
              </a:rPr>
              <a:t>f</a:t>
            </a:r>
            <a:r>
              <a:rPr lang="en-US" sz="1800" dirty="0">
                <a:effectLst/>
                <a:latin typeface="Arial" panose="020B0604020202020204" pitchFamily="34" charset="0"/>
                <a:ea typeface="Arial" panose="020B0604020202020204" pitchFamily="34" charset="0"/>
              </a:rPr>
              <a:t>. </a:t>
            </a:r>
            <a:r>
              <a:rPr lang="en-US" sz="1800" spc="2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S</a:t>
            </a:r>
            <a:r>
              <a:rPr lang="en-US" sz="1800" spc="-5" dirty="0">
                <a:effectLst/>
                <a:latin typeface="Arial" panose="020B0604020202020204" pitchFamily="34" charset="0"/>
                <a:ea typeface="Arial" panose="020B0604020202020204" pitchFamily="34" charset="0"/>
              </a:rPr>
              <a:t>m</a:t>
            </a:r>
            <a:r>
              <a:rPr lang="en-US" sz="1800" dirty="0">
                <a:effectLst/>
                <a:latin typeface="Arial" panose="020B0604020202020204" pitchFamily="34" charset="0"/>
                <a:ea typeface="Arial" panose="020B0604020202020204" pitchFamily="34" charset="0"/>
              </a:rPr>
              <a:t>a</a:t>
            </a:r>
            <a:r>
              <a:rPr lang="en-US" sz="1800" spc="-5" dirty="0">
                <a:effectLst/>
                <a:latin typeface="Arial" panose="020B0604020202020204" pitchFamily="34" charset="0"/>
                <a:ea typeface="Arial" panose="020B0604020202020204" pitchFamily="34" charset="0"/>
              </a:rPr>
              <a:t>l</a:t>
            </a:r>
            <a:r>
              <a:rPr lang="en-US" sz="1800" dirty="0">
                <a:effectLst/>
                <a:latin typeface="Arial" panose="020B0604020202020204" pitchFamily="34" charset="0"/>
                <a:ea typeface="Arial" panose="020B0604020202020204" pitchFamily="34" charset="0"/>
              </a:rPr>
              <a:t>l bu</a:t>
            </a:r>
            <a:r>
              <a:rPr lang="en-US" sz="1800" spc="-10" dirty="0">
                <a:effectLst/>
                <a:latin typeface="Arial" panose="020B0604020202020204" pitchFamily="34" charset="0"/>
                <a:ea typeface="Arial" panose="020B0604020202020204" pitchFamily="34" charset="0"/>
              </a:rPr>
              <a:t>s</a:t>
            </a:r>
            <a:r>
              <a:rPr lang="en-US" sz="1800" spc="-5" dirty="0">
                <a:effectLst/>
                <a:latin typeface="Arial" panose="020B0604020202020204" pitchFamily="34" charset="0"/>
                <a:ea typeface="Arial" panose="020B0604020202020204" pitchFamily="34" charset="0"/>
              </a:rPr>
              <a:t>i</a:t>
            </a:r>
            <a:r>
              <a:rPr lang="en-US" sz="1800" dirty="0">
                <a:effectLst/>
                <a:latin typeface="Arial" panose="020B0604020202020204" pitchFamily="34" charset="0"/>
                <a:ea typeface="Arial" panose="020B0604020202020204" pitchFamily="34" charset="0"/>
              </a:rPr>
              <a:t>ness</a:t>
            </a:r>
            <a:r>
              <a:rPr lang="en-US" sz="1800" spc="-10" dirty="0">
                <a:effectLst/>
                <a:latin typeface="Arial" panose="020B0604020202020204" pitchFamily="34" charset="0"/>
                <a:ea typeface="Arial" panose="020B0604020202020204" pitchFamily="34" charset="0"/>
              </a:rPr>
              <a:t>e</a:t>
            </a:r>
            <a:r>
              <a:rPr lang="en-US" sz="1800" dirty="0">
                <a:effectLst/>
                <a:latin typeface="Arial" panose="020B0604020202020204" pitchFamily="34" charset="0"/>
                <a:ea typeface="Arial" panose="020B0604020202020204" pitchFamily="34" charset="0"/>
              </a:rPr>
              <a:t>s </a:t>
            </a:r>
            <a:r>
              <a:rPr lang="en-US" sz="1800" spc="-5" dirty="0">
                <a:effectLst/>
                <a:latin typeface="Arial" panose="020B0604020202020204" pitchFamily="34" charset="0"/>
                <a:ea typeface="Arial" panose="020B0604020202020204" pitchFamily="34" charset="0"/>
              </a:rPr>
              <a:t>f</a:t>
            </a:r>
            <a:r>
              <a:rPr lang="en-US" sz="1800" dirty="0">
                <a:effectLst/>
                <a:latin typeface="Arial" panose="020B0604020202020204" pitchFamily="34" charset="0"/>
                <a:ea typeface="Arial" panose="020B0604020202020204" pitchFamily="34" charset="0"/>
              </a:rPr>
              <a:t>ace </a:t>
            </a:r>
            <a:r>
              <a:rPr lang="en-US" sz="1800" spc="-10" dirty="0">
                <a:effectLst/>
                <a:latin typeface="Arial" panose="020B0604020202020204" pitchFamily="34" charset="0"/>
                <a:ea typeface="Arial" panose="020B0604020202020204" pitchFamily="34" charset="0"/>
              </a:rPr>
              <a:t>s</a:t>
            </a:r>
            <a:r>
              <a:rPr lang="en-US" sz="1800" spc="5" dirty="0">
                <a:effectLst/>
                <a:latin typeface="Arial" panose="020B0604020202020204" pitchFamily="34" charset="0"/>
                <a:ea typeface="Arial" panose="020B0604020202020204" pitchFamily="34" charset="0"/>
              </a:rPr>
              <a:t>i</a:t>
            </a:r>
            <a:r>
              <a:rPr lang="en-US" sz="1800" dirty="0">
                <a:effectLst/>
                <a:latin typeface="Arial" panose="020B0604020202020204" pitchFamily="34" charset="0"/>
                <a:ea typeface="Arial" panose="020B0604020202020204" pitchFamily="34" charset="0"/>
              </a:rPr>
              <a:t>g</a:t>
            </a:r>
            <a:r>
              <a:rPr lang="en-US" sz="1800" spc="-10" dirty="0">
                <a:effectLst/>
                <a:latin typeface="Arial" panose="020B0604020202020204" pitchFamily="34" charset="0"/>
                <a:ea typeface="Arial" panose="020B0604020202020204" pitchFamily="34" charset="0"/>
              </a:rPr>
              <a:t>n</a:t>
            </a:r>
            <a:r>
              <a:rPr lang="en-US" sz="1800" spc="5" dirty="0">
                <a:effectLst/>
                <a:latin typeface="Arial" panose="020B0604020202020204" pitchFamily="34" charset="0"/>
                <a:ea typeface="Arial" panose="020B0604020202020204" pitchFamily="34" charset="0"/>
              </a:rPr>
              <a:t>i</a:t>
            </a:r>
            <a:r>
              <a:rPr lang="en-US" sz="1800" spc="-5" dirty="0">
                <a:effectLst/>
                <a:latin typeface="Arial" panose="020B0604020202020204" pitchFamily="34" charset="0"/>
                <a:ea typeface="Arial" panose="020B0604020202020204" pitchFamily="34" charset="0"/>
              </a:rPr>
              <a:t>f</a:t>
            </a:r>
            <a:r>
              <a:rPr lang="en-US" sz="1800" spc="5" dirty="0">
                <a:effectLst/>
                <a:latin typeface="Arial" panose="020B0604020202020204" pitchFamily="34" charset="0"/>
                <a:ea typeface="Arial" panose="020B0604020202020204" pitchFamily="34" charset="0"/>
              </a:rPr>
              <a:t>i</a:t>
            </a:r>
            <a:r>
              <a:rPr lang="en-US" sz="1800" spc="-10" dirty="0">
                <a:effectLst/>
                <a:latin typeface="Arial" panose="020B0604020202020204" pitchFamily="34" charset="0"/>
                <a:ea typeface="Arial" panose="020B0604020202020204" pitchFamily="34" charset="0"/>
              </a:rPr>
              <a:t>c</a:t>
            </a:r>
            <a:r>
              <a:rPr lang="en-US" sz="1800" dirty="0">
                <a:effectLst/>
                <a:latin typeface="Arial" panose="020B0604020202020204" pitchFamily="34" charset="0"/>
                <a:ea typeface="Arial" panose="020B0604020202020204" pitchFamily="34" charset="0"/>
              </a:rPr>
              <a:t>ant</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a:t>
            </a:r>
            <a:r>
              <a:rPr lang="en-US" sz="1800" spc="-10" dirty="0">
                <a:effectLst/>
                <a:latin typeface="Arial" panose="020B0604020202020204" pitchFamily="34" charset="0"/>
                <a:ea typeface="Arial" panose="020B0604020202020204" pitchFamily="34" charset="0"/>
              </a:rPr>
              <a:t>a</a:t>
            </a:r>
            <a:r>
              <a:rPr lang="en-US" sz="1800" dirty="0">
                <a:effectLst/>
                <a:latin typeface="Arial" panose="020B0604020202020204" pitchFamily="34" charset="0"/>
                <a:ea typeface="Arial" panose="020B0604020202020204" pitchFamily="34" charset="0"/>
              </a:rPr>
              <a:t>sh </a:t>
            </a:r>
            <a:r>
              <a:rPr lang="en-US" sz="1800" spc="-5" dirty="0">
                <a:effectLst/>
                <a:latin typeface="Arial" panose="020B0604020202020204" pitchFamily="34" charset="0"/>
                <a:ea typeface="Arial" panose="020B0604020202020204" pitchFamily="34" charset="0"/>
              </a:rPr>
              <a:t>f</a:t>
            </a:r>
            <a:r>
              <a:rPr lang="en-US" sz="1800" spc="5" dirty="0">
                <a:effectLst/>
                <a:latin typeface="Arial" panose="020B0604020202020204" pitchFamily="34" charset="0"/>
                <a:ea typeface="Arial" panose="020B0604020202020204" pitchFamily="34" charset="0"/>
              </a:rPr>
              <a:t>l</a:t>
            </a:r>
            <a:r>
              <a:rPr lang="en-US" sz="1800" spc="-10" dirty="0">
                <a:effectLst/>
                <a:latin typeface="Arial" panose="020B0604020202020204" pitchFamily="34" charset="0"/>
                <a:ea typeface="Arial" panose="020B0604020202020204" pitchFamily="34" charset="0"/>
              </a:rPr>
              <a:t>o</a:t>
            </a:r>
            <a:r>
              <a:rPr lang="en-US" sz="1800" dirty="0">
                <a:effectLst/>
                <a:latin typeface="Arial" panose="020B0604020202020204" pitchFamily="34" charset="0"/>
                <a:ea typeface="Arial" panose="020B0604020202020204" pitchFamily="34" charset="0"/>
              </a:rPr>
              <a:t>w p</a:t>
            </a:r>
            <a:r>
              <a:rPr lang="en-US" sz="1800" spc="-5" dirty="0">
                <a:effectLst/>
                <a:latin typeface="Arial" panose="020B0604020202020204" pitchFamily="34" charset="0"/>
                <a:ea typeface="Arial" panose="020B0604020202020204" pitchFamily="34" charset="0"/>
              </a:rPr>
              <a:t>r</a:t>
            </a:r>
            <a:r>
              <a:rPr lang="en-US" sz="1800" dirty="0">
                <a:effectLst/>
                <a:latin typeface="Arial" panose="020B0604020202020204" pitchFamily="34" charset="0"/>
                <a:ea typeface="Arial" panose="020B0604020202020204" pitchFamily="34" charset="0"/>
              </a:rPr>
              <a:t>o</a:t>
            </a:r>
            <a:r>
              <a:rPr lang="en-US" sz="1800" spc="-10" dirty="0">
                <a:effectLst/>
                <a:latin typeface="Arial" panose="020B0604020202020204" pitchFamily="34" charset="0"/>
                <a:ea typeface="Arial" panose="020B0604020202020204" pitchFamily="34" charset="0"/>
              </a:rPr>
              <a:t>b</a:t>
            </a:r>
            <a:r>
              <a:rPr lang="en-US" sz="1800" spc="5" dirty="0">
                <a:effectLst/>
                <a:latin typeface="Arial" panose="020B0604020202020204" pitchFamily="34" charset="0"/>
                <a:ea typeface="Arial" panose="020B0604020202020204" pitchFamily="34" charset="0"/>
              </a:rPr>
              <a:t>l</a:t>
            </a:r>
            <a:r>
              <a:rPr lang="en-US" sz="1800" spc="-10" dirty="0">
                <a:effectLst/>
                <a:latin typeface="Arial" panose="020B0604020202020204" pitchFamily="34" charset="0"/>
                <a:ea typeface="Arial" panose="020B0604020202020204" pitchFamily="34" charset="0"/>
              </a:rPr>
              <a:t>e</a:t>
            </a:r>
            <a:r>
              <a:rPr lang="en-US" sz="1800" spc="10" dirty="0">
                <a:effectLst/>
                <a:latin typeface="Arial" panose="020B0604020202020204" pitchFamily="34" charset="0"/>
                <a:ea typeface="Arial" panose="020B0604020202020204" pitchFamily="34" charset="0"/>
              </a:rPr>
              <a:t>m</a:t>
            </a:r>
            <a:r>
              <a:rPr lang="en-US" sz="1800" dirty="0">
                <a:effectLst/>
                <a:latin typeface="Arial" panose="020B0604020202020204" pitchFamily="34" charset="0"/>
                <a:ea typeface="Arial" panose="020B0604020202020204" pitchFamily="34" charset="0"/>
              </a:rPr>
              <a:t>s </a:t>
            </a:r>
            <a:r>
              <a:rPr lang="en-US" sz="1800" spc="-10" dirty="0">
                <a:effectLst/>
                <a:latin typeface="Arial" panose="020B0604020202020204" pitchFamily="34" charset="0"/>
                <a:ea typeface="Arial" panose="020B0604020202020204" pitchFamily="34" charset="0"/>
              </a:rPr>
              <a:t>d</a:t>
            </a:r>
            <a:r>
              <a:rPr lang="en-US" sz="1800" dirty="0">
                <a:effectLst/>
                <a:latin typeface="Arial" panose="020B0604020202020204" pitchFamily="34" charset="0"/>
                <a:ea typeface="Arial" panose="020B0604020202020204" pitchFamily="34" charset="0"/>
              </a:rPr>
              <a:t>ue </a:t>
            </a:r>
            <a:r>
              <a:rPr lang="en-US" sz="1800" spc="-5" dirty="0">
                <a:effectLst/>
                <a:latin typeface="Arial" panose="020B0604020202020204" pitchFamily="34" charset="0"/>
                <a:ea typeface="Arial" panose="020B0604020202020204" pitchFamily="34" charset="0"/>
              </a:rPr>
              <a:t>t</a:t>
            </a:r>
            <a:r>
              <a:rPr lang="en-US" sz="1800" dirty="0">
                <a:effectLst/>
                <a:latin typeface="Arial" panose="020B0604020202020204" pitchFamily="34" charset="0"/>
                <a:ea typeface="Arial" panose="020B0604020202020204" pitchFamily="34" charset="0"/>
              </a:rPr>
              <a:t>o </a:t>
            </a:r>
            <a:r>
              <a:rPr lang="en-US" sz="1800" spc="-5" dirty="0">
                <a:effectLst/>
                <a:latin typeface="Arial" panose="020B0604020202020204" pitchFamily="34" charset="0"/>
                <a:ea typeface="Arial" panose="020B0604020202020204" pitchFamily="34" charset="0"/>
              </a:rPr>
              <a:t>t</a:t>
            </a:r>
            <a:r>
              <a:rPr lang="en-US" sz="1800" spc="-10" dirty="0">
                <a:effectLst/>
                <a:latin typeface="Arial" panose="020B0604020202020204" pitchFamily="34" charset="0"/>
                <a:ea typeface="Arial" panose="020B0604020202020204" pitchFamily="34" charset="0"/>
              </a:rPr>
              <a:t>h</a:t>
            </a:r>
            <a:r>
              <a:rPr lang="en-US" sz="1800" dirty="0">
                <a:effectLst/>
                <a:latin typeface="Arial" panose="020B0604020202020204" pitchFamily="34" charset="0"/>
                <a:ea typeface="Arial" panose="020B0604020202020204" pitchFamily="34" charset="0"/>
              </a:rPr>
              <a:t>e </a:t>
            </a:r>
            <a:r>
              <a:rPr lang="en-US" sz="1800" spc="5" dirty="0">
                <a:effectLst/>
                <a:latin typeface="Arial" panose="020B0604020202020204" pitchFamily="34" charset="0"/>
                <a:ea typeface="Arial" panose="020B0604020202020204" pitchFamily="34" charset="0"/>
              </a:rPr>
              <a:t>C</a:t>
            </a:r>
            <a:r>
              <a:rPr lang="en-US" sz="1800" spc="-5" dirty="0">
                <a:effectLst/>
                <a:latin typeface="Arial" panose="020B0604020202020204" pitchFamily="34" charset="0"/>
                <a:ea typeface="Arial" panose="020B0604020202020204" pitchFamily="34" charset="0"/>
              </a:rPr>
              <a:t>O</a:t>
            </a:r>
            <a:r>
              <a:rPr lang="en-US" sz="1800" spc="5" dirty="0">
                <a:effectLst/>
                <a:latin typeface="Arial" panose="020B0604020202020204" pitchFamily="34" charset="0"/>
                <a:ea typeface="Arial" panose="020B0604020202020204" pitchFamily="34" charset="0"/>
              </a:rPr>
              <a:t>V</a:t>
            </a:r>
            <a:r>
              <a:rPr lang="en-US" sz="1800" spc="-15" dirty="0">
                <a:effectLst/>
                <a:latin typeface="Arial" panose="020B0604020202020204" pitchFamily="34" charset="0"/>
                <a:ea typeface="Arial" panose="020B0604020202020204" pitchFamily="34" charset="0"/>
              </a:rPr>
              <a:t>I</a:t>
            </a:r>
            <a:r>
              <a:rPr lang="en-US" sz="1800" dirty="0">
                <a:effectLst/>
                <a:latin typeface="Arial" panose="020B0604020202020204" pitchFamily="34" charset="0"/>
                <a:ea typeface="Arial" panose="020B0604020202020204" pitchFamily="34" charset="0"/>
              </a:rPr>
              <a:t>D</a:t>
            </a:r>
            <a:r>
              <a:rPr lang="en-US" sz="1800" spc="-5" dirty="0">
                <a:effectLst/>
                <a:latin typeface="Arial" panose="020B0604020202020204" pitchFamily="34" charset="0"/>
                <a:ea typeface="Arial" panose="020B0604020202020204" pitchFamily="34" charset="0"/>
              </a:rPr>
              <a:t>-</a:t>
            </a:r>
            <a:r>
              <a:rPr lang="en-US" sz="1800" dirty="0">
                <a:effectLst/>
                <a:latin typeface="Arial" panose="020B0604020202020204" pitchFamily="34" charset="0"/>
                <a:ea typeface="Arial" panose="020B0604020202020204" pitchFamily="34" charset="0"/>
              </a:rPr>
              <a:t>19 </a:t>
            </a:r>
            <a:r>
              <a:rPr lang="en-US" sz="1800" spc="-10" dirty="0">
                <a:effectLst/>
                <a:latin typeface="Arial" panose="020B0604020202020204" pitchFamily="34" charset="0"/>
                <a:ea typeface="Arial" panose="020B0604020202020204" pitchFamily="34" charset="0"/>
              </a:rPr>
              <a:t>p</a:t>
            </a:r>
            <a:r>
              <a:rPr lang="en-US" sz="1800" dirty="0">
                <a:effectLst/>
                <a:latin typeface="Arial" panose="020B0604020202020204" pitchFamily="34" charset="0"/>
                <a:ea typeface="Arial" panose="020B0604020202020204" pitchFamily="34" charset="0"/>
              </a:rPr>
              <a:t>an</a:t>
            </a:r>
            <a:r>
              <a:rPr lang="en-US" sz="1800" spc="-10" dirty="0">
                <a:effectLst/>
                <a:latin typeface="Arial" panose="020B0604020202020204" pitchFamily="34" charset="0"/>
                <a:ea typeface="Arial" panose="020B0604020202020204" pitchFamily="34" charset="0"/>
              </a:rPr>
              <a:t>de</a:t>
            </a:r>
            <a:r>
              <a:rPr lang="en-US" sz="1800" spc="10" dirty="0">
                <a:effectLst/>
                <a:latin typeface="Arial" panose="020B0604020202020204" pitchFamily="34" charset="0"/>
                <a:ea typeface="Arial" panose="020B0604020202020204" pitchFamily="34" charset="0"/>
              </a:rPr>
              <a:t>m</a:t>
            </a:r>
            <a:r>
              <a:rPr lang="en-US" sz="1800" spc="-5" dirty="0">
                <a:effectLst/>
                <a:latin typeface="Arial" panose="020B0604020202020204" pitchFamily="34" charset="0"/>
                <a:ea typeface="Arial" panose="020B0604020202020204" pitchFamily="34" charset="0"/>
              </a:rPr>
              <a:t>i</a:t>
            </a:r>
            <a:r>
              <a:rPr lang="en-US" sz="1800" dirty="0">
                <a:effectLst/>
                <a:latin typeface="Arial" panose="020B0604020202020204" pitchFamily="34" charset="0"/>
                <a:ea typeface="Arial" panose="020B0604020202020204" pitchFamily="34" charset="0"/>
              </a:rPr>
              <a:t>c a</a:t>
            </a:r>
            <a:r>
              <a:rPr lang="en-US" sz="1800" spc="-10" dirty="0">
                <a:effectLst/>
                <a:latin typeface="Arial" panose="020B0604020202020204" pitchFamily="34" charset="0"/>
                <a:ea typeface="Arial" panose="020B0604020202020204" pitchFamily="34" charset="0"/>
              </a:rPr>
              <a:t>n</a:t>
            </a:r>
            <a:r>
              <a:rPr lang="en-US" sz="1800" dirty="0">
                <a:effectLst/>
                <a:latin typeface="Arial" panose="020B0604020202020204" pitchFamily="34" charset="0"/>
                <a:ea typeface="Arial" panose="020B0604020202020204" pitchFamily="34" charset="0"/>
              </a:rPr>
              <a:t>d a</a:t>
            </a:r>
            <a:r>
              <a:rPr lang="en-US" sz="1800" spc="-5" dirty="0">
                <a:effectLst/>
                <a:latin typeface="Arial" panose="020B0604020202020204" pitchFamily="34" charset="0"/>
                <a:ea typeface="Arial" panose="020B0604020202020204" pitchFamily="34" charset="0"/>
              </a:rPr>
              <a:t>r</a:t>
            </a:r>
            <a:r>
              <a:rPr lang="en-US" sz="1800" dirty="0">
                <a:effectLst/>
                <a:latin typeface="Arial" panose="020B0604020202020204" pitchFamily="34" charset="0"/>
                <a:ea typeface="Arial" panose="020B0604020202020204" pitchFamily="34" charset="0"/>
              </a:rPr>
              <a:t>e</a:t>
            </a:r>
            <a:endParaRPr lang="en-US" sz="1800" dirty="0">
              <a:effectLst/>
              <a:latin typeface="Times New Roman" panose="02020603050405020304" pitchFamily="18" charset="0"/>
              <a:ea typeface="Times New Roman" panose="02020603050405020304" pitchFamily="18" charset="0"/>
            </a:endParaRPr>
          </a:p>
          <a:p>
            <a:pPr marL="68580" marR="95250">
              <a:lnSpc>
                <a:spcPts val="1200"/>
              </a:lnSpc>
              <a:spcBef>
                <a:spcPts val="5"/>
              </a:spcBef>
              <a:spcAft>
                <a:spcPts val="0"/>
              </a:spcAft>
            </a:pPr>
            <a:r>
              <a:rPr lang="en-US" sz="1800" dirty="0">
                <a:effectLst/>
                <a:latin typeface="Arial" panose="020B0604020202020204" pitchFamily="34" charset="0"/>
                <a:ea typeface="Arial" panose="020B0604020202020204" pitchFamily="34" charset="0"/>
              </a:rPr>
              <a:t>con</a:t>
            </a:r>
            <a:r>
              <a:rPr lang="en-US" sz="1800" spc="-10" dirty="0">
                <a:effectLst/>
                <a:latin typeface="Arial" panose="020B0604020202020204" pitchFamily="34" charset="0"/>
                <a:ea typeface="Arial" panose="020B0604020202020204" pitchFamily="34" charset="0"/>
              </a:rPr>
              <a:t>s</a:t>
            </a:r>
            <a:r>
              <a:rPr lang="en-US" sz="1800" spc="5" dirty="0">
                <a:effectLst/>
                <a:latin typeface="Arial" panose="020B0604020202020204" pitchFamily="34" charset="0"/>
                <a:ea typeface="Arial" panose="020B0604020202020204" pitchFamily="34" charset="0"/>
              </a:rPr>
              <a:t>i</a:t>
            </a:r>
            <a:r>
              <a:rPr lang="en-US" sz="1800" dirty="0">
                <a:effectLst/>
                <a:latin typeface="Arial" panose="020B0604020202020204" pitchFamily="34" charset="0"/>
                <a:ea typeface="Arial" panose="020B0604020202020204" pitchFamily="34" charset="0"/>
              </a:rPr>
              <a:t>de</a:t>
            </a:r>
            <a:r>
              <a:rPr lang="en-US" sz="1800" spc="-15" dirty="0">
                <a:effectLst/>
                <a:latin typeface="Arial" panose="020B0604020202020204" pitchFamily="34" charset="0"/>
                <a:ea typeface="Arial" panose="020B0604020202020204" pitchFamily="34" charset="0"/>
              </a:rPr>
              <a:t>r</a:t>
            </a:r>
            <a:r>
              <a:rPr lang="en-US" sz="1800" spc="5" dirty="0">
                <a:effectLst/>
                <a:latin typeface="Arial" panose="020B0604020202020204" pitchFamily="34" charset="0"/>
                <a:ea typeface="Arial" panose="020B0604020202020204" pitchFamily="34" charset="0"/>
              </a:rPr>
              <a:t>i</a:t>
            </a:r>
            <a:r>
              <a:rPr lang="en-US" sz="1800" dirty="0">
                <a:effectLst/>
                <a:latin typeface="Arial" panose="020B0604020202020204" pitchFamily="34" charset="0"/>
                <a:ea typeface="Arial" panose="020B0604020202020204" pitchFamily="34" charset="0"/>
              </a:rPr>
              <a:t>ng </a:t>
            </a:r>
            <a:r>
              <a:rPr lang="en-US" sz="1800" spc="-10" dirty="0">
                <a:effectLst/>
                <a:latin typeface="Arial" panose="020B0604020202020204" pitchFamily="34" charset="0"/>
                <a:ea typeface="Arial" panose="020B0604020202020204" pitchFamily="34" charset="0"/>
              </a:rPr>
              <a:t>4</a:t>
            </a:r>
            <a:r>
              <a:rPr lang="en-US" sz="1800" dirty="0">
                <a:effectLst/>
                <a:latin typeface="Arial" panose="020B0604020202020204" pitchFamily="34" charset="0"/>
                <a:ea typeface="Arial" panose="020B0604020202020204" pitchFamily="34" charset="0"/>
              </a:rPr>
              <a:t>01</a:t>
            </a:r>
            <a:r>
              <a:rPr lang="en-US" sz="1800" spc="-5" dirty="0">
                <a:effectLst/>
                <a:latin typeface="Arial" panose="020B0604020202020204" pitchFamily="34" charset="0"/>
                <a:ea typeface="Arial" panose="020B0604020202020204" pitchFamily="34" charset="0"/>
              </a:rPr>
              <a:t>(</a:t>
            </a:r>
            <a:r>
              <a:rPr lang="en-US" sz="1800" dirty="0">
                <a:effectLst/>
                <a:latin typeface="Arial" panose="020B0604020202020204" pitchFamily="34" charset="0"/>
                <a:ea typeface="Arial" panose="020B0604020202020204" pitchFamily="34" charset="0"/>
              </a:rPr>
              <a:t>k)</a:t>
            </a:r>
            <a:r>
              <a:rPr lang="en-US" sz="1800" spc="-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p</a:t>
            </a:r>
            <a:r>
              <a:rPr lang="en-US" sz="1800" spc="5" dirty="0">
                <a:effectLst/>
                <a:latin typeface="Arial" panose="020B0604020202020204" pitchFamily="34" charset="0"/>
                <a:ea typeface="Arial" panose="020B0604020202020204" pitchFamily="34" charset="0"/>
              </a:rPr>
              <a:t>l</a:t>
            </a:r>
            <a:r>
              <a:rPr lang="en-US" sz="1800" dirty="0">
                <a:effectLst/>
                <a:latin typeface="Arial" panose="020B0604020202020204" pitchFamily="34" charset="0"/>
                <a:ea typeface="Arial" panose="020B0604020202020204" pitchFamily="34" charset="0"/>
              </a:rPr>
              <a:t>an </a:t>
            </a:r>
            <a:r>
              <a:rPr lang="en-US" sz="1800" spc="-5" dirty="0">
                <a:effectLst/>
                <a:latin typeface="Arial" panose="020B0604020202020204" pitchFamily="34" charset="0"/>
                <a:ea typeface="Arial" panose="020B0604020202020204" pitchFamily="34" charset="0"/>
              </a:rPr>
              <a:t>t</a:t>
            </a:r>
            <a:r>
              <a:rPr lang="en-US" sz="1800" spc="-10" dirty="0">
                <a:effectLst/>
                <a:latin typeface="Arial" panose="020B0604020202020204" pitchFamily="34" charset="0"/>
                <a:ea typeface="Arial" panose="020B0604020202020204" pitchFamily="34" charset="0"/>
              </a:rPr>
              <a:t>e</a:t>
            </a:r>
            <a:r>
              <a:rPr lang="en-US" sz="1800" spc="-5" dirty="0">
                <a:effectLst/>
                <a:latin typeface="Arial" panose="020B0604020202020204" pitchFamily="34" charset="0"/>
                <a:ea typeface="Arial" panose="020B0604020202020204" pitchFamily="34" charset="0"/>
              </a:rPr>
              <a:t>rm</a:t>
            </a:r>
            <a:r>
              <a:rPr lang="en-US" sz="1800" spc="5" dirty="0">
                <a:effectLst/>
                <a:latin typeface="Arial" panose="020B0604020202020204" pitchFamily="34" charset="0"/>
                <a:ea typeface="Arial" panose="020B0604020202020204" pitchFamily="34" charset="0"/>
              </a:rPr>
              <a:t>i</a:t>
            </a:r>
            <a:r>
              <a:rPr lang="en-US" sz="1800" dirty="0">
                <a:effectLst/>
                <a:latin typeface="Arial" panose="020B0604020202020204" pitchFamily="34" charset="0"/>
                <a:ea typeface="Arial" panose="020B0604020202020204" pitchFamily="34" charset="0"/>
              </a:rPr>
              <a:t>na</a:t>
            </a:r>
            <a:r>
              <a:rPr lang="en-US" sz="1800" spc="-5" dirty="0">
                <a:effectLst/>
                <a:latin typeface="Arial" panose="020B0604020202020204" pitchFamily="34" charset="0"/>
                <a:ea typeface="Arial" panose="020B0604020202020204" pitchFamily="34" charset="0"/>
              </a:rPr>
              <a:t>ti</a:t>
            </a:r>
            <a:r>
              <a:rPr lang="en-US" sz="1800" dirty="0">
                <a:effectLst/>
                <a:latin typeface="Arial" panose="020B0604020202020204" pitchFamily="34" charset="0"/>
                <a:ea typeface="Arial" panose="020B0604020202020204" pitchFamily="34" charset="0"/>
              </a:rPr>
              <a:t>on </a:t>
            </a:r>
            <a:r>
              <a:rPr lang="en-US" sz="1800" spc="-5" dirty="0">
                <a:effectLst/>
                <a:latin typeface="Arial" panose="020B0604020202020204" pitchFamily="34" charset="0"/>
                <a:ea typeface="Arial" panose="020B0604020202020204" pitchFamily="34" charset="0"/>
              </a:rPr>
              <a:t>t</a:t>
            </a:r>
            <a:r>
              <a:rPr lang="en-US" sz="1800" dirty="0">
                <a:effectLst/>
                <a:latin typeface="Arial" panose="020B0604020202020204" pitchFamily="34" charset="0"/>
                <a:ea typeface="Arial" panose="020B0604020202020204" pitchFamily="34" charset="0"/>
              </a:rPr>
              <a:t>o dec</a:t>
            </a:r>
            <a:r>
              <a:rPr lang="en-US" sz="1800" spc="-15" dirty="0">
                <a:effectLst/>
                <a:latin typeface="Arial" panose="020B0604020202020204" pitchFamily="34" charset="0"/>
                <a:ea typeface="Arial" panose="020B0604020202020204" pitchFamily="34" charset="0"/>
              </a:rPr>
              <a:t>r</a:t>
            </a:r>
            <a:r>
              <a:rPr lang="en-US" sz="1800" dirty="0">
                <a:effectLst/>
                <a:latin typeface="Arial" panose="020B0604020202020204" pitchFamily="34" charset="0"/>
                <a:ea typeface="Arial" panose="020B0604020202020204" pitchFamily="34" charset="0"/>
              </a:rPr>
              <a:t>ea</a:t>
            </a:r>
            <a:r>
              <a:rPr lang="en-US" sz="1800" spc="-10" dirty="0">
                <a:effectLst/>
                <a:latin typeface="Arial" panose="020B0604020202020204" pitchFamily="34" charset="0"/>
                <a:ea typeface="Arial" panose="020B0604020202020204" pitchFamily="34" charset="0"/>
              </a:rPr>
              <a:t>s</a:t>
            </a:r>
            <a:r>
              <a:rPr lang="en-US" sz="1800" dirty="0">
                <a:effectLst/>
                <a:latin typeface="Arial" panose="020B0604020202020204" pitchFamily="34" charset="0"/>
                <a:ea typeface="Arial" panose="020B0604020202020204" pitchFamily="34" charset="0"/>
              </a:rPr>
              <a:t>e pa</a:t>
            </a:r>
            <a:r>
              <a:rPr lang="en-US" sz="1800" spc="-10" dirty="0">
                <a:effectLst/>
                <a:latin typeface="Arial" panose="020B0604020202020204" pitchFamily="34" charset="0"/>
                <a:ea typeface="Arial" panose="020B0604020202020204" pitchFamily="34" charset="0"/>
              </a:rPr>
              <a:t>y</a:t>
            </a:r>
            <a:r>
              <a:rPr lang="en-US" sz="1800" spc="-5" dirty="0">
                <a:effectLst/>
                <a:latin typeface="Arial" panose="020B0604020202020204" pitchFamily="34" charset="0"/>
                <a:ea typeface="Arial" panose="020B0604020202020204" pitchFamily="34" charset="0"/>
              </a:rPr>
              <a:t>r</a:t>
            </a:r>
            <a:r>
              <a:rPr lang="en-US" sz="1800" dirty="0">
                <a:effectLst/>
                <a:latin typeface="Arial" panose="020B0604020202020204" pitchFamily="34" charset="0"/>
                <a:ea typeface="Arial" panose="020B0604020202020204" pitchFamily="34" charset="0"/>
              </a:rPr>
              <a:t>o</a:t>
            </a:r>
            <a:r>
              <a:rPr lang="en-US" sz="1800" spc="5" dirty="0">
                <a:effectLst/>
                <a:latin typeface="Arial" panose="020B0604020202020204" pitchFamily="34" charset="0"/>
                <a:ea typeface="Arial" panose="020B0604020202020204" pitchFamily="34" charset="0"/>
              </a:rPr>
              <a:t>l</a:t>
            </a:r>
            <a:r>
              <a:rPr lang="en-US" sz="1800" dirty="0">
                <a:effectLst/>
                <a:latin typeface="Arial" panose="020B0604020202020204" pitchFamily="34" charset="0"/>
                <a:ea typeface="Arial" panose="020B0604020202020204" pitchFamily="34" charset="0"/>
              </a:rPr>
              <a:t>l </a:t>
            </a:r>
            <a:r>
              <a:rPr lang="en-US" sz="1800" spc="-10" dirty="0">
                <a:effectLst/>
                <a:latin typeface="Arial" panose="020B0604020202020204" pitchFamily="34" charset="0"/>
                <a:ea typeface="Arial" panose="020B0604020202020204" pitchFamily="34" charset="0"/>
              </a:rPr>
              <a:t>c</a:t>
            </a:r>
            <a:r>
              <a:rPr lang="en-US" sz="1800" dirty="0">
                <a:effectLst/>
                <a:latin typeface="Arial" panose="020B0604020202020204" pitchFamily="34" charset="0"/>
                <a:ea typeface="Arial" panose="020B0604020202020204" pitchFamily="34" charset="0"/>
              </a:rPr>
              <a:t>os</a:t>
            </a:r>
            <a:r>
              <a:rPr lang="en-US" sz="1800" spc="-5" dirty="0">
                <a:effectLst/>
                <a:latin typeface="Arial" panose="020B0604020202020204" pitchFamily="34" charset="0"/>
                <a:ea typeface="Arial" panose="020B0604020202020204" pitchFamily="34" charset="0"/>
              </a:rPr>
              <a:t>t</a:t>
            </a:r>
            <a:r>
              <a:rPr lang="en-US" sz="1800" dirty="0">
                <a:effectLst/>
                <a:latin typeface="Arial" panose="020B0604020202020204" pitchFamily="34" charset="0"/>
                <a:ea typeface="Arial" panose="020B0604020202020204" pitchFamily="34" charset="0"/>
              </a:rPr>
              <a:t>s.</a:t>
            </a:r>
            <a:r>
              <a:rPr lang="en-US" sz="1800" spc="27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We p</a:t>
            </a:r>
            <a:r>
              <a:rPr lang="en-US" sz="1800" spc="-5" dirty="0">
                <a:effectLst/>
                <a:latin typeface="Arial" panose="020B0604020202020204" pitchFamily="34" charset="0"/>
                <a:ea typeface="Arial" panose="020B0604020202020204" pitchFamily="34" charset="0"/>
              </a:rPr>
              <a:t>r</a:t>
            </a:r>
            <a:r>
              <a:rPr lang="en-US" sz="1800" dirty="0">
                <a:effectLst/>
                <a:latin typeface="Arial" panose="020B0604020202020204" pitchFamily="34" charset="0"/>
                <a:ea typeface="Arial" panose="020B0604020202020204" pitchFamily="34" charset="0"/>
              </a:rPr>
              <a:t>op</a:t>
            </a:r>
            <a:r>
              <a:rPr lang="en-US" sz="1800" spc="-10" dirty="0">
                <a:effectLst/>
                <a:latin typeface="Arial" panose="020B0604020202020204" pitchFamily="34" charset="0"/>
                <a:ea typeface="Arial" panose="020B0604020202020204" pitchFamily="34" charset="0"/>
              </a:rPr>
              <a:t>o</a:t>
            </a:r>
            <a:r>
              <a:rPr lang="en-US" sz="1800" dirty="0">
                <a:effectLst/>
                <a:latin typeface="Arial" panose="020B0604020202020204" pitchFamily="34" charset="0"/>
                <a:ea typeface="Arial" panose="020B0604020202020204" pitchFamily="34" charset="0"/>
              </a:rPr>
              <a:t>se </a:t>
            </a:r>
            <a:r>
              <a:rPr lang="en-US" sz="1800" spc="-5" dirty="0">
                <a:effectLst/>
                <a:latin typeface="Arial" panose="020B0604020202020204" pitchFamily="34" charset="0"/>
                <a:ea typeface="Arial" panose="020B0604020202020204" pitchFamily="34" charset="0"/>
              </a:rPr>
              <a:t>t</a:t>
            </a:r>
            <a:r>
              <a:rPr lang="en-US" sz="1800" spc="-10" dirty="0">
                <a:effectLst/>
                <a:latin typeface="Arial" panose="020B0604020202020204" pitchFamily="34" charset="0"/>
                <a:ea typeface="Arial" panose="020B0604020202020204" pitchFamily="34" charset="0"/>
              </a:rPr>
              <a:t>h</a:t>
            </a:r>
            <a:r>
              <a:rPr lang="en-US" sz="1800" dirty="0">
                <a:effectLst/>
                <a:latin typeface="Arial" panose="020B0604020202020204" pitchFamily="34" charset="0"/>
                <a:ea typeface="Arial" panose="020B0604020202020204" pitchFamily="34" charset="0"/>
              </a:rPr>
              <a:t>at</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a:t>
            </a:r>
            <a:r>
              <a:rPr lang="en-US" sz="1800" spc="10" dirty="0">
                <a:effectLst/>
                <a:latin typeface="Arial" panose="020B0604020202020204" pitchFamily="34" charset="0"/>
                <a:ea typeface="Arial" panose="020B0604020202020204" pitchFamily="34" charset="0"/>
              </a:rPr>
              <a:t>m</a:t>
            </a:r>
            <a:r>
              <a:rPr lang="en-US" sz="1800" spc="-10" dirty="0">
                <a:effectLst/>
                <a:latin typeface="Arial" panose="020B0604020202020204" pitchFamily="34" charset="0"/>
                <a:ea typeface="Arial" panose="020B0604020202020204" pitchFamily="34" charset="0"/>
              </a:rPr>
              <a:t>p</a:t>
            </a:r>
            <a:r>
              <a:rPr lang="en-US" sz="1800" spc="5" dirty="0">
                <a:effectLst/>
                <a:latin typeface="Arial" panose="020B0604020202020204" pitchFamily="34" charset="0"/>
                <a:ea typeface="Arial" panose="020B0604020202020204" pitchFamily="34" charset="0"/>
              </a:rPr>
              <a:t>l</a:t>
            </a:r>
            <a:r>
              <a:rPr lang="en-US" sz="1800" spc="-10" dirty="0">
                <a:effectLst/>
                <a:latin typeface="Arial" panose="020B0604020202020204" pitchFamily="34" charset="0"/>
                <a:ea typeface="Arial" panose="020B0604020202020204" pitchFamily="34" charset="0"/>
              </a:rPr>
              <a:t>o</a:t>
            </a:r>
            <a:r>
              <a:rPr lang="en-US" sz="1800" dirty="0">
                <a:effectLst/>
                <a:latin typeface="Arial" panose="020B0604020202020204" pitchFamily="34" charset="0"/>
                <a:ea typeface="Arial" panose="020B0604020202020204" pitchFamily="34" charset="0"/>
              </a:rPr>
              <a:t>ye</a:t>
            </a:r>
            <a:r>
              <a:rPr lang="en-US" sz="1800" spc="-5" dirty="0">
                <a:effectLst/>
                <a:latin typeface="Arial" panose="020B0604020202020204" pitchFamily="34" charset="0"/>
                <a:ea typeface="Arial" panose="020B0604020202020204" pitchFamily="34" charset="0"/>
              </a:rPr>
              <a:t>r</a:t>
            </a:r>
            <a:r>
              <a:rPr lang="en-US" sz="1800" dirty="0">
                <a:effectLst/>
                <a:latin typeface="Arial" panose="020B0604020202020204" pitchFamily="34" charset="0"/>
                <a:ea typeface="Arial" panose="020B0604020202020204" pitchFamily="34" charset="0"/>
              </a:rPr>
              <a:t>s </a:t>
            </a:r>
            <a:r>
              <a:rPr lang="en-US" sz="1800" spc="-5" dirty="0">
                <a:effectLst/>
                <a:latin typeface="Arial" panose="020B0604020202020204" pitchFamily="34" charset="0"/>
                <a:ea typeface="Arial" panose="020B0604020202020204" pitchFamily="34" charset="0"/>
              </a:rPr>
              <a:t>t</a:t>
            </a:r>
            <a:r>
              <a:rPr lang="en-US" sz="1800" dirty="0">
                <a:effectLst/>
                <a:latin typeface="Arial" panose="020B0604020202020204" pitchFamily="34" charset="0"/>
                <a:ea typeface="Arial" panose="020B0604020202020204" pitchFamily="34" charset="0"/>
              </a:rPr>
              <a:t>hat</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ha</a:t>
            </a:r>
            <a:r>
              <a:rPr lang="en-US" sz="1800" spc="-10" dirty="0">
                <a:effectLst/>
                <a:latin typeface="Arial" panose="020B0604020202020204" pitchFamily="34" charset="0"/>
                <a:ea typeface="Arial" panose="020B0604020202020204" pitchFamily="34" charset="0"/>
              </a:rPr>
              <a:t>v</a:t>
            </a:r>
            <a:r>
              <a:rPr lang="en-US" sz="1800" dirty="0">
                <a:effectLst/>
                <a:latin typeface="Arial" panose="020B0604020202020204" pitchFamily="34" charset="0"/>
                <a:ea typeface="Arial" panose="020B0604020202020204" pitchFamily="34" charset="0"/>
              </a:rPr>
              <a:t>e s</a:t>
            </a:r>
            <a:r>
              <a:rPr lang="en-US" sz="1800" spc="-10" dirty="0">
                <a:effectLst/>
                <a:latin typeface="Arial" panose="020B0604020202020204" pitchFamily="34" charset="0"/>
                <a:ea typeface="Arial" panose="020B0604020202020204" pitchFamily="34" charset="0"/>
              </a:rPr>
              <a:t>u</a:t>
            </a:r>
            <a:r>
              <a:rPr lang="en-US" sz="1800" spc="-5" dirty="0">
                <a:effectLst/>
                <a:latin typeface="Arial" panose="020B0604020202020204" pitchFamily="34" charset="0"/>
                <a:ea typeface="Arial" panose="020B0604020202020204" pitchFamily="34" charset="0"/>
              </a:rPr>
              <a:t>ff</a:t>
            </a:r>
            <a:r>
              <a:rPr lang="en-US" sz="1800" dirty="0">
                <a:effectLst/>
                <a:latin typeface="Arial" panose="020B0604020202020204" pitchFamily="34" charset="0"/>
                <a:ea typeface="Arial" panose="020B0604020202020204" pitchFamily="34" charset="0"/>
              </a:rPr>
              <a:t>e</a:t>
            </a:r>
            <a:r>
              <a:rPr lang="en-US" sz="1800" spc="-5" dirty="0">
                <a:effectLst/>
                <a:latin typeface="Arial" panose="020B0604020202020204" pitchFamily="34" charset="0"/>
                <a:ea typeface="Arial" panose="020B0604020202020204" pitchFamily="34" charset="0"/>
              </a:rPr>
              <a:t>r</a:t>
            </a:r>
            <a:r>
              <a:rPr lang="en-US" sz="1800" dirty="0">
                <a:effectLst/>
                <a:latin typeface="Arial" panose="020B0604020202020204" pitchFamily="34" charset="0"/>
                <a:ea typeface="Arial" panose="020B0604020202020204" pitchFamily="34" charset="0"/>
              </a:rPr>
              <a:t>ed a bus</a:t>
            </a:r>
            <a:r>
              <a:rPr lang="en-US" sz="1800" spc="-5" dirty="0">
                <a:effectLst/>
                <a:latin typeface="Arial" panose="020B0604020202020204" pitchFamily="34" charset="0"/>
                <a:ea typeface="Arial" panose="020B0604020202020204" pitchFamily="34" charset="0"/>
              </a:rPr>
              <a:t>i</a:t>
            </a:r>
            <a:r>
              <a:rPr lang="en-US" sz="1800" dirty="0">
                <a:effectLst/>
                <a:latin typeface="Arial" panose="020B0604020202020204" pitchFamily="34" charset="0"/>
                <a:ea typeface="Arial" panose="020B0604020202020204" pitchFamily="34" charset="0"/>
              </a:rPr>
              <a:t>ne</a:t>
            </a:r>
            <a:r>
              <a:rPr lang="en-US" sz="1800" spc="-10" dirty="0">
                <a:effectLst/>
                <a:latin typeface="Arial" panose="020B0604020202020204" pitchFamily="34" charset="0"/>
                <a:ea typeface="Arial" panose="020B0604020202020204" pitchFamily="34" charset="0"/>
              </a:rPr>
              <a:t>s</a:t>
            </a:r>
            <a:r>
              <a:rPr lang="en-US" sz="1800" dirty="0">
                <a:effectLst/>
                <a:latin typeface="Arial" panose="020B0604020202020204" pitchFamily="34" charset="0"/>
                <a:ea typeface="Arial" panose="020B0604020202020204" pitchFamily="34" charset="0"/>
              </a:rPr>
              <a:t>s ha</a:t>
            </a:r>
            <a:r>
              <a:rPr lang="en-US" sz="1800" spc="-5" dirty="0">
                <a:effectLst/>
                <a:latin typeface="Arial" panose="020B0604020202020204" pitchFamily="34" charset="0"/>
                <a:ea typeface="Arial" panose="020B0604020202020204" pitchFamily="34" charset="0"/>
              </a:rPr>
              <a:t>r</a:t>
            </a:r>
            <a:r>
              <a:rPr lang="en-US" sz="1800" dirty="0">
                <a:effectLst/>
                <a:latin typeface="Arial" panose="020B0604020202020204" pitchFamily="34" charset="0"/>
                <a:ea typeface="Arial" panose="020B0604020202020204" pitchFamily="34" charset="0"/>
              </a:rPr>
              <a:t>d</a:t>
            </a:r>
            <a:r>
              <a:rPr lang="en-US" sz="1800" spc="-10" dirty="0">
                <a:effectLst/>
                <a:latin typeface="Arial" panose="020B0604020202020204" pitchFamily="34" charset="0"/>
                <a:ea typeface="Arial" panose="020B0604020202020204" pitchFamily="34" charset="0"/>
              </a:rPr>
              <a:t>s</a:t>
            </a:r>
            <a:r>
              <a:rPr lang="en-US" sz="1800" dirty="0">
                <a:effectLst/>
                <a:latin typeface="Arial" panose="020B0604020202020204" pitchFamily="34" charset="0"/>
                <a:ea typeface="Arial" panose="020B0604020202020204" pitchFamily="34" charset="0"/>
              </a:rPr>
              <a:t>h</a:t>
            </a:r>
            <a:r>
              <a:rPr lang="en-US" sz="1800" spc="-5" dirty="0">
                <a:effectLst/>
                <a:latin typeface="Arial" panose="020B0604020202020204" pitchFamily="34" charset="0"/>
                <a:ea typeface="Arial" panose="020B0604020202020204" pitchFamily="34" charset="0"/>
              </a:rPr>
              <a:t>i</a:t>
            </a:r>
            <a:r>
              <a:rPr lang="en-US" sz="1800" dirty="0">
                <a:effectLst/>
                <a:latin typeface="Arial" panose="020B0604020202020204" pitchFamily="34" charset="0"/>
                <a:ea typeface="Arial" panose="020B0604020202020204" pitchFamily="34" charset="0"/>
              </a:rPr>
              <a:t>p get</a:t>
            </a:r>
            <a:r>
              <a:rPr lang="en-US" sz="1800" spc="-10"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r</a:t>
            </a:r>
            <a:r>
              <a:rPr lang="en-US" sz="1800" dirty="0">
                <a:effectLst/>
                <a:latin typeface="Arial" panose="020B0604020202020204" pitchFamily="34" charset="0"/>
                <a:ea typeface="Arial" panose="020B0604020202020204" pitchFamily="34" charset="0"/>
              </a:rPr>
              <a:t>e</a:t>
            </a:r>
            <a:r>
              <a:rPr lang="en-US" sz="1800" spc="5" dirty="0">
                <a:effectLst/>
                <a:latin typeface="Arial" panose="020B0604020202020204" pitchFamily="34" charset="0"/>
                <a:ea typeface="Arial" panose="020B0604020202020204" pitchFamily="34" charset="0"/>
              </a:rPr>
              <a:t>l</a:t>
            </a:r>
            <a:r>
              <a:rPr lang="en-US" sz="1800" spc="-5" dirty="0">
                <a:effectLst/>
                <a:latin typeface="Arial" panose="020B0604020202020204" pitchFamily="34" charset="0"/>
                <a:ea typeface="Arial" panose="020B0604020202020204" pitchFamily="34" charset="0"/>
              </a:rPr>
              <a:t>i</a:t>
            </a:r>
            <a:r>
              <a:rPr lang="en-US" sz="1800" dirty="0">
                <a:effectLst/>
                <a:latin typeface="Arial" panose="020B0604020202020204" pitchFamily="34" charset="0"/>
                <a:ea typeface="Arial" panose="020B0604020202020204" pitchFamily="34" charset="0"/>
              </a:rPr>
              <a:t>ef</a:t>
            </a:r>
            <a:r>
              <a:rPr lang="en-US" sz="1800" spc="-10"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fr</a:t>
            </a:r>
            <a:r>
              <a:rPr lang="en-US" sz="1800" dirty="0">
                <a:effectLst/>
                <a:latin typeface="Arial" panose="020B0604020202020204" pitchFamily="34" charset="0"/>
                <a:ea typeface="Arial" panose="020B0604020202020204" pitchFamily="34" charset="0"/>
              </a:rPr>
              <a:t>om</a:t>
            </a:r>
            <a:r>
              <a:rPr lang="en-US" sz="1800" spc="5"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t</a:t>
            </a:r>
            <a:r>
              <a:rPr lang="en-US" sz="1800" dirty="0">
                <a:effectLst/>
                <a:latin typeface="Arial" panose="020B0604020202020204" pitchFamily="34" charset="0"/>
                <a:ea typeface="Arial" panose="020B0604020202020204" pitchFamily="34" charset="0"/>
              </a:rPr>
              <a:t>h</a:t>
            </a:r>
            <a:r>
              <a:rPr lang="en-US" sz="1800" spc="-10" dirty="0">
                <a:effectLst/>
                <a:latin typeface="Arial" panose="020B0604020202020204" pitchFamily="34" charset="0"/>
                <a:ea typeface="Arial" panose="020B0604020202020204" pitchFamily="34" charset="0"/>
              </a:rPr>
              <a:t>e</a:t>
            </a:r>
            <a:r>
              <a:rPr lang="en-US" sz="1800" spc="5" dirty="0">
                <a:effectLst/>
                <a:latin typeface="Arial" panose="020B0604020202020204" pitchFamily="34" charset="0"/>
                <a:ea typeface="Arial" panose="020B0604020202020204" pitchFamily="34" charset="0"/>
              </a:rPr>
              <a:t>i</a:t>
            </a:r>
            <a:r>
              <a:rPr lang="en-US" sz="1800" dirty="0">
                <a:effectLst/>
                <a:latin typeface="Arial" panose="020B0604020202020204" pitchFamily="34" charset="0"/>
                <a:ea typeface="Arial" panose="020B0604020202020204" pitchFamily="34" charset="0"/>
              </a:rPr>
              <a:t>r</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20</a:t>
            </a:r>
            <a:r>
              <a:rPr lang="en-US" sz="1800" spc="-10" dirty="0">
                <a:effectLst/>
                <a:latin typeface="Arial" panose="020B0604020202020204" pitchFamily="34" charset="0"/>
                <a:ea typeface="Arial" panose="020B0604020202020204" pitchFamily="34" charset="0"/>
              </a:rPr>
              <a:t>2</a:t>
            </a:r>
            <a:r>
              <a:rPr lang="en-US" sz="1800" dirty="0">
                <a:effectLst/>
                <a:latin typeface="Arial" panose="020B0604020202020204" pitchFamily="34" charset="0"/>
                <a:ea typeface="Arial" panose="020B0604020202020204" pitchFamily="34" charset="0"/>
              </a:rPr>
              <a:t>0 p</a:t>
            </a:r>
            <a:r>
              <a:rPr lang="en-US" sz="1800" spc="-5" dirty="0">
                <a:effectLst/>
                <a:latin typeface="Arial" panose="020B0604020202020204" pitchFamily="34" charset="0"/>
                <a:ea typeface="Arial" panose="020B0604020202020204" pitchFamily="34" charset="0"/>
              </a:rPr>
              <a:t>l</a:t>
            </a:r>
            <a:r>
              <a:rPr lang="en-US" sz="1800" dirty="0">
                <a:effectLst/>
                <a:latin typeface="Arial" panose="020B0604020202020204" pitchFamily="34" charset="0"/>
                <a:ea typeface="Arial" panose="020B0604020202020204" pitchFamily="34" charset="0"/>
              </a:rPr>
              <a:t>an</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year</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a:t>
            </a:r>
            <a:r>
              <a:rPr lang="en-US" sz="1800" spc="-10" dirty="0">
                <a:effectLst/>
                <a:latin typeface="Arial" panose="020B0604020202020204" pitchFamily="34" charset="0"/>
                <a:ea typeface="Arial" panose="020B0604020202020204" pitchFamily="34" charset="0"/>
              </a:rPr>
              <a:t>o</a:t>
            </a:r>
            <a:r>
              <a:rPr lang="en-US" sz="1800" spc="10" dirty="0">
                <a:effectLst/>
                <a:latin typeface="Arial" panose="020B0604020202020204" pitchFamily="34" charset="0"/>
                <a:ea typeface="Arial" panose="020B0604020202020204" pitchFamily="34" charset="0"/>
              </a:rPr>
              <a:t>m</a:t>
            </a:r>
            <a:r>
              <a:rPr lang="en-US" sz="1800" spc="-10" dirty="0">
                <a:effectLst/>
                <a:latin typeface="Arial" panose="020B0604020202020204" pitchFamily="34" charset="0"/>
                <a:ea typeface="Arial" panose="020B0604020202020204" pitchFamily="34" charset="0"/>
              </a:rPr>
              <a:t>p</a:t>
            </a:r>
            <a:r>
              <a:rPr lang="en-US" sz="1800" spc="-5" dirty="0">
                <a:effectLst/>
                <a:latin typeface="Arial" panose="020B0604020202020204" pitchFamily="34" charset="0"/>
                <a:ea typeface="Arial" panose="020B0604020202020204" pitchFamily="34" charset="0"/>
              </a:rPr>
              <a:t>l</a:t>
            </a:r>
            <a:r>
              <a:rPr lang="en-US" sz="1800" spc="5" dirty="0">
                <a:effectLst/>
                <a:latin typeface="Arial" panose="020B0604020202020204" pitchFamily="34" charset="0"/>
                <a:ea typeface="Arial" panose="020B0604020202020204" pitchFamily="34" charset="0"/>
              </a:rPr>
              <a:t>i</a:t>
            </a:r>
            <a:r>
              <a:rPr lang="en-US" sz="1800" dirty="0">
                <a:effectLst/>
                <a:latin typeface="Arial" panose="020B0604020202020204" pitchFamily="34" charset="0"/>
                <a:ea typeface="Arial" panose="020B0604020202020204" pitchFamily="34" charset="0"/>
              </a:rPr>
              <a:t>a</a:t>
            </a:r>
            <a:r>
              <a:rPr lang="en-US" sz="1800" spc="-10" dirty="0">
                <a:effectLst/>
                <a:latin typeface="Arial" panose="020B0604020202020204" pitchFamily="34" charset="0"/>
                <a:ea typeface="Arial" panose="020B0604020202020204" pitchFamily="34" charset="0"/>
              </a:rPr>
              <a:t>n</a:t>
            </a:r>
            <a:r>
              <a:rPr lang="en-US" sz="1800" dirty="0">
                <a:effectLst/>
                <a:latin typeface="Arial" panose="020B0604020202020204" pitchFamily="34" charset="0"/>
                <a:ea typeface="Arial" panose="020B0604020202020204" pitchFamily="34" charset="0"/>
              </a:rPr>
              <a:t>ce o</a:t>
            </a:r>
            <a:r>
              <a:rPr lang="en-US" sz="1800" spc="-10" dirty="0">
                <a:effectLst/>
                <a:latin typeface="Arial" panose="020B0604020202020204" pitchFamily="34" charset="0"/>
                <a:ea typeface="Arial" panose="020B0604020202020204" pitchFamily="34" charset="0"/>
              </a:rPr>
              <a:t>b</a:t>
            </a:r>
            <a:r>
              <a:rPr lang="en-US" sz="1800" spc="5" dirty="0">
                <a:effectLst/>
                <a:latin typeface="Arial" panose="020B0604020202020204" pitchFamily="34" charset="0"/>
                <a:ea typeface="Arial" panose="020B0604020202020204" pitchFamily="34" charset="0"/>
              </a:rPr>
              <a:t>l</a:t>
            </a:r>
            <a:r>
              <a:rPr lang="en-US" sz="1800" spc="-5" dirty="0">
                <a:effectLst/>
                <a:latin typeface="Arial" panose="020B0604020202020204" pitchFamily="34" charset="0"/>
                <a:ea typeface="Arial" panose="020B0604020202020204" pitchFamily="34" charset="0"/>
              </a:rPr>
              <a:t>i</a:t>
            </a:r>
            <a:r>
              <a:rPr lang="en-US" sz="1800" dirty="0">
                <a:effectLst/>
                <a:latin typeface="Arial" panose="020B0604020202020204" pitchFamily="34" charset="0"/>
                <a:ea typeface="Arial" panose="020B0604020202020204" pitchFamily="34" charset="0"/>
              </a:rPr>
              <a:t>ga</a:t>
            </a:r>
            <a:r>
              <a:rPr lang="en-US" sz="1800" spc="-5" dirty="0">
                <a:effectLst/>
                <a:latin typeface="Arial" panose="020B0604020202020204" pitchFamily="34" charset="0"/>
                <a:ea typeface="Arial" panose="020B0604020202020204" pitchFamily="34" charset="0"/>
              </a:rPr>
              <a:t>ti</a:t>
            </a:r>
            <a:r>
              <a:rPr lang="en-US" sz="1800" spc="-10" dirty="0">
                <a:effectLst/>
                <a:latin typeface="Arial" panose="020B0604020202020204" pitchFamily="34" charset="0"/>
                <a:ea typeface="Arial" panose="020B0604020202020204" pitchFamily="34" charset="0"/>
              </a:rPr>
              <a:t>o</a:t>
            </a:r>
            <a:r>
              <a:rPr lang="en-US" sz="1800" dirty="0">
                <a:effectLst/>
                <a:latin typeface="Arial" panose="020B0604020202020204" pitchFamily="34" charset="0"/>
                <a:ea typeface="Arial" panose="020B0604020202020204" pitchFamily="34" charset="0"/>
              </a:rPr>
              <a:t>ns</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5" dirty="0">
                <a:effectLst/>
                <a:latin typeface="Arial" panose="020B0604020202020204" pitchFamily="34" charset="0"/>
                <a:ea typeface="Arial" panose="020B0604020202020204" pitchFamily="34" charset="0"/>
              </a:rPr>
              <a:t>ft</a:t>
            </a:r>
            <a:r>
              <a:rPr lang="en-US" sz="1800" dirty="0">
                <a:effectLst/>
                <a:latin typeface="Arial" panose="020B0604020202020204" pitchFamily="34" charset="0"/>
                <a:ea typeface="Arial" panose="020B0604020202020204" pitchFamily="34" charset="0"/>
              </a:rPr>
              <a:t>er</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sa</a:t>
            </a:r>
            <a:r>
              <a:rPr lang="en-US" sz="1800" spc="-5" dirty="0">
                <a:effectLst/>
                <a:latin typeface="Arial" panose="020B0604020202020204" pitchFamily="34" charset="0"/>
                <a:ea typeface="Arial" panose="020B0604020202020204" pitchFamily="34" charset="0"/>
              </a:rPr>
              <a:t>t</a:t>
            </a:r>
            <a:r>
              <a:rPr lang="en-US" sz="1800" spc="5" dirty="0">
                <a:effectLst/>
                <a:latin typeface="Arial" panose="020B0604020202020204" pitchFamily="34" charset="0"/>
                <a:ea typeface="Arial" panose="020B0604020202020204" pitchFamily="34" charset="0"/>
              </a:rPr>
              <a:t>i</a:t>
            </a:r>
            <a:r>
              <a:rPr lang="en-US" sz="1800" dirty="0">
                <a:effectLst/>
                <a:latin typeface="Arial" panose="020B0604020202020204" pitchFamily="34" charset="0"/>
                <a:ea typeface="Arial" panose="020B0604020202020204" pitchFamily="34" charset="0"/>
              </a:rPr>
              <a:t>s</a:t>
            </a:r>
            <a:r>
              <a:rPr lang="en-US" sz="1800" spc="-5" dirty="0">
                <a:effectLst/>
                <a:latin typeface="Arial" panose="020B0604020202020204" pitchFamily="34" charset="0"/>
                <a:ea typeface="Arial" panose="020B0604020202020204" pitchFamily="34" charset="0"/>
              </a:rPr>
              <a:t>f</a:t>
            </a:r>
            <a:r>
              <a:rPr lang="en-US" sz="1800" dirty="0">
                <a:effectLst/>
                <a:latin typeface="Arial" panose="020B0604020202020204" pitchFamily="34" charset="0"/>
                <a:ea typeface="Arial" panose="020B0604020202020204" pitchFamily="34" charset="0"/>
              </a:rPr>
              <a:t>y</a:t>
            </a:r>
            <a:r>
              <a:rPr lang="en-US" sz="1800" spc="-5" dirty="0">
                <a:effectLst/>
                <a:latin typeface="Arial" panose="020B0604020202020204" pitchFamily="34" charset="0"/>
                <a:ea typeface="Arial" panose="020B0604020202020204" pitchFamily="34" charset="0"/>
              </a:rPr>
              <a:t>i</a:t>
            </a:r>
            <a:r>
              <a:rPr lang="en-US" sz="1800" dirty="0">
                <a:effectLst/>
                <a:latin typeface="Arial" panose="020B0604020202020204" pitchFamily="34" charset="0"/>
                <a:ea typeface="Arial" panose="020B0604020202020204" pitchFamily="34" charset="0"/>
              </a:rPr>
              <a:t>ng ce</a:t>
            </a:r>
            <a:r>
              <a:rPr lang="en-US" sz="1800" spc="-5" dirty="0">
                <a:effectLst/>
                <a:latin typeface="Arial" panose="020B0604020202020204" pitchFamily="34" charset="0"/>
                <a:ea typeface="Arial" panose="020B0604020202020204" pitchFamily="34" charset="0"/>
              </a:rPr>
              <a:t>rt</a:t>
            </a:r>
            <a:r>
              <a:rPr lang="en-US" sz="1800" spc="-10" dirty="0">
                <a:effectLst/>
                <a:latin typeface="Arial" panose="020B0604020202020204" pitchFamily="34" charset="0"/>
                <a:ea typeface="Arial" panose="020B0604020202020204" pitchFamily="34" charset="0"/>
              </a:rPr>
              <a:t>a</a:t>
            </a:r>
            <a:r>
              <a:rPr lang="en-US" sz="1800" spc="5" dirty="0">
                <a:effectLst/>
                <a:latin typeface="Arial" panose="020B0604020202020204" pitchFamily="34" charset="0"/>
                <a:ea typeface="Arial" panose="020B0604020202020204" pitchFamily="34" charset="0"/>
              </a:rPr>
              <a:t>i</a:t>
            </a:r>
            <a:r>
              <a:rPr lang="en-US" sz="1800" dirty="0">
                <a:effectLst/>
                <a:latin typeface="Arial" panose="020B0604020202020204" pitchFamily="34" charset="0"/>
                <a:ea typeface="Arial" panose="020B0604020202020204" pitchFamily="34" charset="0"/>
              </a:rPr>
              <a:t>n</a:t>
            </a:r>
            <a:endParaRPr lang="en-US" sz="1800" dirty="0">
              <a:effectLst/>
              <a:latin typeface="Times New Roman" panose="02020603050405020304" pitchFamily="18" charset="0"/>
              <a:ea typeface="Times New Roman" panose="02020603050405020304" pitchFamily="18" charset="0"/>
            </a:endParaRPr>
          </a:p>
          <a:p>
            <a:pPr marL="68580" marR="0">
              <a:lnSpc>
                <a:spcPts val="1100"/>
              </a:lnSpc>
              <a:spcBef>
                <a:spcPts val="0"/>
              </a:spcBef>
              <a:spcAft>
                <a:spcPts val="0"/>
              </a:spcAft>
            </a:pPr>
            <a:r>
              <a:rPr lang="en-US" sz="1800" dirty="0">
                <a:effectLst/>
                <a:latin typeface="Arial" panose="020B0604020202020204" pitchFamily="34" charset="0"/>
                <a:ea typeface="Arial" panose="020B0604020202020204" pitchFamily="34" charset="0"/>
              </a:rPr>
              <a:t>con</a:t>
            </a:r>
            <a:r>
              <a:rPr lang="en-US" sz="1800" spc="-10" dirty="0">
                <a:effectLst/>
                <a:latin typeface="Arial" panose="020B0604020202020204" pitchFamily="34" charset="0"/>
                <a:ea typeface="Arial" panose="020B0604020202020204" pitchFamily="34" charset="0"/>
              </a:rPr>
              <a:t>d</a:t>
            </a:r>
            <a:r>
              <a:rPr lang="en-US" sz="1800" spc="5" dirty="0">
                <a:effectLst/>
                <a:latin typeface="Arial" panose="020B0604020202020204" pitchFamily="34" charset="0"/>
                <a:ea typeface="Arial" panose="020B0604020202020204" pitchFamily="34" charset="0"/>
              </a:rPr>
              <a:t>i</a:t>
            </a:r>
            <a:r>
              <a:rPr lang="en-US" sz="1800" spc="-5" dirty="0">
                <a:effectLst/>
                <a:latin typeface="Arial" panose="020B0604020202020204" pitchFamily="34" charset="0"/>
                <a:ea typeface="Arial" panose="020B0604020202020204" pitchFamily="34" charset="0"/>
              </a:rPr>
              <a:t>t</a:t>
            </a:r>
            <a:r>
              <a:rPr lang="en-US" sz="1800" spc="5" dirty="0">
                <a:effectLst/>
                <a:latin typeface="Arial" panose="020B0604020202020204" pitchFamily="34" charset="0"/>
                <a:ea typeface="Arial" panose="020B0604020202020204" pitchFamily="34" charset="0"/>
              </a:rPr>
              <a:t>i</a:t>
            </a:r>
            <a:r>
              <a:rPr lang="en-US" sz="1800" spc="-10" dirty="0">
                <a:effectLst/>
                <a:latin typeface="Arial" panose="020B0604020202020204" pitchFamily="34" charset="0"/>
                <a:ea typeface="Arial" panose="020B0604020202020204" pitchFamily="34" charset="0"/>
              </a:rPr>
              <a:t>o</a:t>
            </a:r>
            <a:r>
              <a:rPr lang="en-US" sz="1800" dirty="0">
                <a:effectLst/>
                <a:latin typeface="Arial" panose="020B0604020202020204" pitchFamily="34" charset="0"/>
                <a:ea typeface="Arial" panose="020B0604020202020204" pitchFamily="34" charset="0"/>
              </a:rPr>
              <a:t>ns</a:t>
            </a:r>
            <a:r>
              <a:rPr lang="en-US" sz="1800" spc="-5" dirty="0">
                <a:effectLst/>
                <a:latin typeface="Arial" panose="020B0604020202020204" pitchFamily="34" charset="0"/>
                <a:ea typeface="Arial" panose="020B0604020202020204" pitchFamily="34" charset="0"/>
              </a:rPr>
              <a:t> t</a:t>
            </a:r>
            <a:r>
              <a:rPr lang="en-US" sz="1800" dirty="0">
                <a:effectLst/>
                <a:latin typeface="Arial" panose="020B0604020202020204" pitchFamily="34" charset="0"/>
                <a:ea typeface="Arial" panose="020B0604020202020204" pitchFamily="34" charset="0"/>
              </a:rPr>
              <a:t>o p</a:t>
            </a:r>
            <a:r>
              <a:rPr lang="en-US" sz="1800" spc="-5" dirty="0">
                <a:effectLst/>
                <a:latin typeface="Arial" panose="020B0604020202020204" pitchFamily="34" charset="0"/>
                <a:ea typeface="Arial" panose="020B0604020202020204" pitchFamily="34" charset="0"/>
              </a:rPr>
              <a:t>r</a:t>
            </a:r>
            <a:r>
              <a:rPr lang="en-US" sz="1800" dirty="0">
                <a:effectLst/>
                <a:latin typeface="Arial" panose="020B0604020202020204" pitchFamily="34" charset="0"/>
                <a:ea typeface="Arial" panose="020B0604020202020204" pitchFamily="34" charset="0"/>
              </a:rPr>
              <a:t>ev</a:t>
            </a:r>
            <a:r>
              <a:rPr lang="en-US" sz="1800" spc="-10" dirty="0">
                <a:effectLst/>
                <a:latin typeface="Arial" panose="020B0604020202020204" pitchFamily="34" charset="0"/>
                <a:ea typeface="Arial" panose="020B0604020202020204" pitchFamily="34" charset="0"/>
              </a:rPr>
              <a:t>e</a:t>
            </a:r>
            <a:r>
              <a:rPr lang="en-US" sz="1800" dirty="0">
                <a:effectLst/>
                <a:latin typeface="Arial" panose="020B0604020202020204" pitchFamily="34" charset="0"/>
                <a:ea typeface="Arial" panose="020B0604020202020204" pitchFamily="34" charset="0"/>
              </a:rPr>
              <a:t>nt</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abu</a:t>
            </a:r>
            <a:r>
              <a:rPr lang="en-US" sz="1800" spc="-10" dirty="0">
                <a:effectLst/>
                <a:latin typeface="Arial" panose="020B0604020202020204" pitchFamily="34" charset="0"/>
                <a:ea typeface="Arial" panose="020B0604020202020204" pitchFamily="34" charset="0"/>
              </a:rPr>
              <a:t>s</a:t>
            </a:r>
            <a:r>
              <a:rPr lang="en-US" sz="1800" dirty="0">
                <a:effectLst/>
                <a:latin typeface="Arial" panose="020B0604020202020204" pitchFamily="34" charset="0"/>
                <a:ea typeface="Arial" panose="020B0604020202020204" pitchFamily="34" charset="0"/>
              </a:rPr>
              <a:t>e.</a:t>
            </a:r>
            <a:r>
              <a:rPr lang="en-US" sz="1800" spc="280"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F</a:t>
            </a:r>
            <a:r>
              <a:rPr lang="en-US" sz="1800" dirty="0">
                <a:effectLst/>
                <a:latin typeface="Arial" panose="020B0604020202020204" pitchFamily="34" charset="0"/>
                <a:ea typeface="Arial" panose="020B0604020202020204" pitchFamily="34" charset="0"/>
              </a:rPr>
              <a:t>or</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a:t>
            </a:r>
            <a:r>
              <a:rPr lang="en-US" sz="1800" spc="-5" dirty="0">
                <a:effectLst/>
                <a:latin typeface="Arial" panose="020B0604020202020204" pitchFamily="34" charset="0"/>
                <a:ea typeface="Arial" panose="020B0604020202020204" pitchFamily="34" charset="0"/>
              </a:rPr>
              <a:t>m</a:t>
            </a:r>
            <a:r>
              <a:rPr lang="en-US" sz="1800" dirty="0">
                <a:effectLst/>
                <a:latin typeface="Arial" panose="020B0604020202020204" pitchFamily="34" charset="0"/>
                <a:ea typeface="Arial" panose="020B0604020202020204" pitchFamily="34" charset="0"/>
              </a:rPr>
              <a:t>a</a:t>
            </a:r>
            <a:r>
              <a:rPr lang="en-US" sz="1800" spc="-5" dirty="0">
                <a:effectLst/>
                <a:latin typeface="Arial" panose="020B0604020202020204" pitchFamily="34" charset="0"/>
                <a:ea typeface="Arial" panose="020B0604020202020204" pitchFamily="34" charset="0"/>
              </a:rPr>
              <a:t>l</a:t>
            </a:r>
            <a:r>
              <a:rPr lang="en-US" sz="1800" dirty="0">
                <a:effectLst/>
                <a:latin typeface="Arial" panose="020B0604020202020204" pitchFamily="34" charset="0"/>
                <a:ea typeface="Arial" panose="020B0604020202020204" pitchFamily="34" charset="0"/>
              </a:rPr>
              <a:t>l </a:t>
            </a:r>
            <a:r>
              <a:rPr lang="en-US" sz="1800" spc="-10" dirty="0">
                <a:effectLst/>
                <a:latin typeface="Arial" panose="020B0604020202020204" pitchFamily="34" charset="0"/>
                <a:ea typeface="Arial" panose="020B0604020202020204" pitchFamily="34" charset="0"/>
              </a:rPr>
              <a:t>e</a:t>
            </a:r>
            <a:r>
              <a:rPr lang="en-US" sz="1800" spc="10" dirty="0">
                <a:effectLst/>
                <a:latin typeface="Arial" panose="020B0604020202020204" pitchFamily="34" charset="0"/>
                <a:ea typeface="Arial" panose="020B0604020202020204" pitchFamily="34" charset="0"/>
              </a:rPr>
              <a:t>m</a:t>
            </a:r>
            <a:r>
              <a:rPr lang="en-US" sz="1800" spc="-10" dirty="0">
                <a:effectLst/>
                <a:latin typeface="Arial" panose="020B0604020202020204" pitchFamily="34" charset="0"/>
                <a:ea typeface="Arial" panose="020B0604020202020204" pitchFamily="34" charset="0"/>
              </a:rPr>
              <a:t>p</a:t>
            </a:r>
            <a:r>
              <a:rPr lang="en-US" sz="1800" spc="5" dirty="0">
                <a:effectLst/>
                <a:latin typeface="Arial" panose="020B0604020202020204" pitchFamily="34" charset="0"/>
                <a:ea typeface="Arial" panose="020B0604020202020204" pitchFamily="34" charset="0"/>
              </a:rPr>
              <a:t>l</a:t>
            </a:r>
            <a:r>
              <a:rPr lang="en-US" sz="1800" dirty="0">
                <a:effectLst/>
                <a:latin typeface="Arial" panose="020B0604020202020204" pitchFamily="34" charset="0"/>
                <a:ea typeface="Arial" panose="020B0604020202020204" pitchFamily="34" charset="0"/>
              </a:rPr>
              <a:t>o</a:t>
            </a:r>
            <a:r>
              <a:rPr lang="en-US" sz="1800" spc="-10" dirty="0">
                <a:effectLst/>
                <a:latin typeface="Arial" panose="020B0604020202020204" pitchFamily="34" charset="0"/>
                <a:ea typeface="Arial" panose="020B0604020202020204" pitchFamily="34" charset="0"/>
              </a:rPr>
              <a:t>y</a:t>
            </a:r>
            <a:r>
              <a:rPr lang="en-US" sz="1800" dirty="0">
                <a:effectLst/>
                <a:latin typeface="Arial" panose="020B0604020202020204" pitchFamily="34" charset="0"/>
                <a:ea typeface="Arial" panose="020B0604020202020204" pitchFamily="34" charset="0"/>
              </a:rPr>
              <a:t>e</a:t>
            </a:r>
            <a:r>
              <a:rPr lang="en-US" sz="1800" spc="-5" dirty="0">
                <a:effectLst/>
                <a:latin typeface="Arial" panose="020B0604020202020204" pitchFamily="34" charset="0"/>
                <a:ea typeface="Arial" panose="020B0604020202020204" pitchFamily="34" charset="0"/>
              </a:rPr>
              <a:t>r</a:t>
            </a:r>
            <a:r>
              <a:rPr lang="en-US" sz="1800" dirty="0">
                <a:effectLst/>
                <a:latin typeface="Arial" panose="020B0604020202020204" pitchFamily="34" charset="0"/>
                <a:ea typeface="Arial" panose="020B0604020202020204" pitchFamily="34" charset="0"/>
              </a:rPr>
              <a:t>s </a:t>
            </a:r>
            <a:r>
              <a:rPr lang="en-US" sz="1800" spc="-5" dirty="0">
                <a:effectLst/>
                <a:latin typeface="Arial" panose="020B0604020202020204" pitchFamily="34" charset="0"/>
                <a:ea typeface="Arial" panose="020B0604020202020204" pitchFamily="34" charset="0"/>
              </a:rPr>
              <a:t>t</a:t>
            </a:r>
            <a:r>
              <a:rPr lang="en-US" sz="1800" dirty="0">
                <a:effectLst/>
                <a:latin typeface="Arial" panose="020B0604020202020204" pitchFamily="34" charset="0"/>
                <a:ea typeface="Arial" panose="020B0604020202020204" pitchFamily="34" charset="0"/>
              </a:rPr>
              <a:t>hat</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a:t>
            </a:r>
            <a:r>
              <a:rPr lang="en-US" sz="1800" spc="-5" dirty="0">
                <a:effectLst/>
                <a:latin typeface="Arial" panose="020B0604020202020204" pitchFamily="34" charset="0"/>
                <a:ea typeface="Arial" panose="020B0604020202020204" pitchFamily="34" charset="0"/>
              </a:rPr>
              <a:t>t</a:t>
            </a:r>
            <a:r>
              <a:rPr lang="en-US" sz="1800" spc="5" dirty="0">
                <a:effectLst/>
                <a:latin typeface="Arial" panose="020B0604020202020204" pitchFamily="34" charset="0"/>
                <a:ea typeface="Arial" panose="020B0604020202020204" pitchFamily="34" charset="0"/>
              </a:rPr>
              <a:t>il</a:t>
            </a:r>
            <a:r>
              <a:rPr lang="en-US" sz="1800" dirty="0">
                <a:effectLst/>
                <a:latin typeface="Arial" panose="020B0604020202020204" pitchFamily="34" charset="0"/>
                <a:ea typeface="Arial" panose="020B0604020202020204" pitchFamily="34" charset="0"/>
              </a:rPr>
              <a:t>l </a:t>
            </a:r>
            <a:r>
              <a:rPr lang="en-US" sz="1800" spc="-10" dirty="0">
                <a:effectLst/>
                <a:latin typeface="Arial" panose="020B0604020202020204" pitchFamily="34" charset="0"/>
                <a:ea typeface="Arial" panose="020B0604020202020204" pitchFamily="34" charset="0"/>
              </a:rPr>
              <a:t>o</a:t>
            </a:r>
            <a:r>
              <a:rPr lang="en-US" sz="1800" spc="5" dirty="0">
                <a:effectLst/>
                <a:latin typeface="Arial" panose="020B0604020202020204" pitchFamily="34" charset="0"/>
                <a:ea typeface="Arial" panose="020B0604020202020204" pitchFamily="34" charset="0"/>
              </a:rPr>
              <a:t>w</a:t>
            </a:r>
            <a:r>
              <a:rPr lang="en-US" sz="1800" dirty="0">
                <a:effectLst/>
                <a:latin typeface="Arial" panose="020B0604020202020204" pitchFamily="34" charset="0"/>
                <a:ea typeface="Arial" panose="020B0604020202020204" pitchFamily="34" charset="0"/>
              </a:rPr>
              <a:t>e </a:t>
            </a:r>
            <a:r>
              <a:rPr lang="en-US" sz="1800" spc="-10" dirty="0">
                <a:effectLst/>
                <a:latin typeface="Arial" panose="020B0604020202020204" pitchFamily="34" charset="0"/>
                <a:ea typeface="Arial" panose="020B0604020202020204" pitchFamily="34" charset="0"/>
              </a:rPr>
              <a:t>c</a:t>
            </a:r>
            <a:r>
              <a:rPr lang="en-US" sz="1800" dirty="0">
                <a:effectLst/>
                <a:latin typeface="Arial" panose="020B0604020202020204" pitchFamily="34" charset="0"/>
                <a:ea typeface="Arial" panose="020B0604020202020204" pitchFamily="34" charset="0"/>
              </a:rPr>
              <a:t>on</a:t>
            </a:r>
            <a:r>
              <a:rPr lang="en-US" sz="1800" spc="-5" dirty="0">
                <a:effectLst/>
                <a:latin typeface="Arial" panose="020B0604020202020204" pitchFamily="34" charset="0"/>
                <a:ea typeface="Arial" panose="020B0604020202020204" pitchFamily="34" charset="0"/>
              </a:rPr>
              <a:t>tri</a:t>
            </a:r>
            <a:r>
              <a:rPr lang="en-US" sz="1800" dirty="0">
                <a:effectLst/>
                <a:latin typeface="Arial" panose="020B0604020202020204" pitchFamily="34" charset="0"/>
                <a:ea typeface="Arial" panose="020B0604020202020204" pitchFamily="34" charset="0"/>
              </a:rPr>
              <a:t>bu</a:t>
            </a:r>
            <a:r>
              <a:rPr lang="en-US" sz="1800" spc="-5" dirty="0">
                <a:effectLst/>
                <a:latin typeface="Arial" panose="020B0604020202020204" pitchFamily="34" charset="0"/>
                <a:ea typeface="Arial" panose="020B0604020202020204" pitchFamily="34" charset="0"/>
              </a:rPr>
              <a:t>t</a:t>
            </a:r>
            <a:r>
              <a:rPr lang="en-US" sz="1800" spc="5" dirty="0">
                <a:effectLst/>
                <a:latin typeface="Arial" panose="020B0604020202020204" pitchFamily="34" charset="0"/>
                <a:ea typeface="Arial" panose="020B0604020202020204" pitchFamily="34" charset="0"/>
              </a:rPr>
              <a:t>i</a:t>
            </a:r>
            <a:r>
              <a:rPr lang="en-US" sz="1800" spc="-10" dirty="0">
                <a:effectLst/>
                <a:latin typeface="Arial" panose="020B0604020202020204" pitchFamily="34" charset="0"/>
                <a:ea typeface="Arial" panose="020B0604020202020204" pitchFamily="34" charset="0"/>
              </a:rPr>
              <a:t>o</a:t>
            </a:r>
            <a:r>
              <a:rPr lang="en-US" sz="1800" dirty="0">
                <a:effectLst/>
                <a:latin typeface="Arial" panose="020B0604020202020204" pitchFamily="34" charset="0"/>
                <a:ea typeface="Arial" panose="020B0604020202020204" pitchFamily="34" charset="0"/>
              </a:rPr>
              <a:t>ns </a:t>
            </a:r>
            <a:r>
              <a:rPr lang="en-US" sz="1800" spc="-5" dirty="0">
                <a:effectLst/>
                <a:latin typeface="Arial" panose="020B0604020202020204" pitchFamily="34" charset="0"/>
                <a:ea typeface="Arial" panose="020B0604020202020204" pitchFamily="34" charset="0"/>
              </a:rPr>
              <a:t>f</a:t>
            </a:r>
            <a:r>
              <a:rPr lang="en-US" sz="1800" dirty="0">
                <a:effectLst/>
                <a:latin typeface="Arial" panose="020B0604020202020204" pitchFamily="34" charset="0"/>
                <a:ea typeface="Arial" panose="020B0604020202020204" pitchFamily="34" charset="0"/>
              </a:rPr>
              <a:t>or</a:t>
            </a:r>
            <a:r>
              <a:rPr lang="en-US" sz="1800" spc="-5" dirty="0">
                <a:effectLst/>
                <a:latin typeface="Arial" panose="020B0604020202020204" pitchFamily="34" charset="0"/>
                <a:ea typeface="Arial" panose="020B0604020202020204" pitchFamily="34" charset="0"/>
              </a:rPr>
              <a:t> t</a:t>
            </a:r>
            <a:r>
              <a:rPr lang="en-US" sz="1800" dirty="0">
                <a:effectLst/>
                <a:latin typeface="Arial" panose="020B0604020202020204" pitchFamily="34" charset="0"/>
                <a:ea typeface="Arial" panose="020B0604020202020204" pitchFamily="34" charset="0"/>
              </a:rPr>
              <a:t>he 2019 </a:t>
            </a:r>
            <a:r>
              <a:rPr lang="en-US" sz="1800" spc="-10" dirty="0">
                <a:effectLst/>
                <a:latin typeface="Arial" panose="020B0604020202020204" pitchFamily="34" charset="0"/>
                <a:ea typeface="Arial" panose="020B0604020202020204" pitchFamily="34" charset="0"/>
              </a:rPr>
              <a:t>p</a:t>
            </a:r>
            <a:r>
              <a:rPr lang="en-US" sz="1800" spc="5" dirty="0">
                <a:effectLst/>
                <a:latin typeface="Arial" panose="020B0604020202020204" pitchFamily="34" charset="0"/>
                <a:ea typeface="Arial" panose="020B0604020202020204" pitchFamily="34" charset="0"/>
              </a:rPr>
              <a:t>l</a:t>
            </a:r>
            <a:r>
              <a:rPr lang="en-US" sz="1800" dirty="0">
                <a:effectLst/>
                <a:latin typeface="Arial" panose="020B0604020202020204" pitchFamily="34" charset="0"/>
                <a:ea typeface="Arial" panose="020B0604020202020204" pitchFamily="34" charset="0"/>
              </a:rPr>
              <a:t>an </a:t>
            </a:r>
            <a:r>
              <a:rPr lang="en-US" sz="1800" spc="-10" dirty="0">
                <a:effectLst/>
                <a:latin typeface="Arial" panose="020B0604020202020204" pitchFamily="34" charset="0"/>
                <a:ea typeface="Arial" panose="020B0604020202020204" pitchFamily="34" charset="0"/>
              </a:rPr>
              <a:t>y</a:t>
            </a:r>
            <a:r>
              <a:rPr lang="en-US" sz="1800" dirty="0">
                <a:effectLst/>
                <a:latin typeface="Arial" panose="020B0604020202020204" pitchFamily="34" charset="0"/>
                <a:ea typeface="Arial" panose="020B0604020202020204" pitchFamily="34" charset="0"/>
              </a:rPr>
              <a:t>ea</a:t>
            </a:r>
            <a:r>
              <a:rPr lang="en-US" sz="1800" spc="-5" dirty="0">
                <a:effectLst/>
                <a:latin typeface="Arial" panose="020B0604020202020204" pitchFamily="34" charset="0"/>
                <a:ea typeface="Arial" panose="020B0604020202020204" pitchFamily="34" charset="0"/>
              </a:rPr>
              <a:t>r</a:t>
            </a:r>
            <a:r>
              <a:rPr lang="en-US" sz="1800" dirty="0">
                <a:effectLst/>
                <a:latin typeface="Arial" panose="020B0604020202020204" pitchFamily="34" charset="0"/>
                <a:ea typeface="Arial" panose="020B0604020202020204" pitchFamily="34" charset="0"/>
              </a:rPr>
              <a:t>,</a:t>
            </a:r>
            <a:r>
              <a:rPr lang="en-US" sz="1800" spc="-10"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w</a:t>
            </a:r>
            <a:r>
              <a:rPr lang="en-US" sz="1800" dirty="0">
                <a:effectLst/>
                <a:latin typeface="Arial" panose="020B0604020202020204" pitchFamily="34" charset="0"/>
                <a:ea typeface="Arial" panose="020B0604020202020204" pitchFamily="34" charset="0"/>
              </a:rPr>
              <a:t>e</a:t>
            </a:r>
            <a:endParaRPr lang="en-US" sz="1800" dirty="0">
              <a:effectLst/>
              <a:latin typeface="Times New Roman" panose="02020603050405020304" pitchFamily="18" charset="0"/>
              <a:ea typeface="Times New Roman" panose="02020603050405020304" pitchFamily="18" charset="0"/>
            </a:endParaRPr>
          </a:p>
          <a:p>
            <a:pPr marL="68580" marR="308610">
              <a:spcBef>
                <a:spcPts val="5"/>
              </a:spcBef>
              <a:spcAft>
                <a:spcPts val="0"/>
              </a:spcAft>
            </a:pPr>
            <a:r>
              <a:rPr lang="en-US" sz="1800" dirty="0">
                <a:effectLst/>
                <a:latin typeface="Arial" panose="020B0604020202020204" pitchFamily="34" charset="0"/>
                <a:ea typeface="Arial" panose="020B0604020202020204" pitchFamily="34" charset="0"/>
              </a:rPr>
              <a:t>p</a:t>
            </a:r>
            <a:r>
              <a:rPr lang="en-US" sz="1800" spc="-5" dirty="0">
                <a:effectLst/>
                <a:latin typeface="Arial" panose="020B0604020202020204" pitchFamily="34" charset="0"/>
                <a:ea typeface="Arial" panose="020B0604020202020204" pitchFamily="34" charset="0"/>
              </a:rPr>
              <a:t>r</a:t>
            </a:r>
            <a:r>
              <a:rPr lang="en-US" sz="1800" dirty="0">
                <a:effectLst/>
                <a:latin typeface="Arial" panose="020B0604020202020204" pitchFamily="34" charset="0"/>
                <a:ea typeface="Arial" panose="020B0604020202020204" pitchFamily="34" charset="0"/>
              </a:rPr>
              <a:t>opo</a:t>
            </a:r>
            <a:r>
              <a:rPr lang="en-US" sz="1800" spc="-15" dirty="0">
                <a:effectLst/>
                <a:latin typeface="Arial" panose="020B0604020202020204" pitchFamily="34" charset="0"/>
                <a:ea typeface="Arial" panose="020B0604020202020204" pitchFamily="34" charset="0"/>
              </a:rPr>
              <a:t>s</a:t>
            </a:r>
            <a:r>
              <a:rPr lang="en-US" sz="1800" dirty="0">
                <a:effectLst/>
                <a:latin typeface="Arial" panose="020B0604020202020204" pitchFamily="34" charset="0"/>
                <a:ea typeface="Arial" panose="020B0604020202020204" pitchFamily="34" charset="0"/>
              </a:rPr>
              <a:t>e a one</a:t>
            </a:r>
            <a:r>
              <a:rPr lang="en-US" sz="1800" spc="-20" dirty="0">
                <a:effectLst/>
                <a:latin typeface="Arial" panose="020B0604020202020204" pitchFamily="34" charset="0"/>
                <a:ea typeface="Arial" panose="020B0604020202020204" pitchFamily="34" charset="0"/>
              </a:rPr>
              <a:t>-</a:t>
            </a:r>
            <a:r>
              <a:rPr lang="en-US" sz="1800" dirty="0">
                <a:effectLst/>
                <a:latin typeface="Arial" panose="020B0604020202020204" pitchFamily="34" charset="0"/>
                <a:ea typeface="Arial" panose="020B0604020202020204" pitchFamily="34" charset="0"/>
              </a:rPr>
              <a:t>year</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a:t>
            </a:r>
            <a:r>
              <a:rPr lang="en-US" sz="1800" spc="-10" dirty="0">
                <a:effectLst/>
                <a:latin typeface="Arial" panose="020B0604020202020204" pitchFamily="34" charset="0"/>
                <a:ea typeface="Arial" panose="020B0604020202020204" pitchFamily="34" charset="0"/>
              </a:rPr>
              <a:t>e</a:t>
            </a:r>
            <a:r>
              <a:rPr lang="en-US" sz="1800" spc="5" dirty="0">
                <a:effectLst/>
                <a:latin typeface="Arial" panose="020B0604020202020204" pitchFamily="34" charset="0"/>
                <a:ea typeface="Arial" panose="020B0604020202020204" pitchFamily="34" charset="0"/>
              </a:rPr>
              <a:t>l</a:t>
            </a:r>
            <a:r>
              <a:rPr lang="en-US" sz="1800" spc="-10" dirty="0">
                <a:effectLst/>
                <a:latin typeface="Arial" panose="020B0604020202020204" pitchFamily="34" charset="0"/>
                <a:ea typeface="Arial" panose="020B0604020202020204" pitchFamily="34" charset="0"/>
              </a:rPr>
              <a:t>a</a:t>
            </a:r>
            <a:r>
              <a:rPr lang="en-US" sz="1800" dirty="0">
                <a:effectLst/>
                <a:latin typeface="Arial" panose="020B0604020202020204" pitchFamily="34" charset="0"/>
                <a:ea typeface="Arial" panose="020B0604020202020204" pitchFamily="34" charset="0"/>
              </a:rPr>
              <a:t>y </a:t>
            </a:r>
            <a:r>
              <a:rPr lang="en-US" sz="1800" spc="-5" dirty="0">
                <a:effectLst/>
                <a:latin typeface="Arial" panose="020B0604020202020204" pitchFamily="34" charset="0"/>
                <a:ea typeface="Arial" panose="020B0604020202020204" pitchFamily="34" charset="0"/>
              </a:rPr>
              <a:t>f</a:t>
            </a:r>
            <a:r>
              <a:rPr lang="en-US" sz="1800" dirty="0">
                <a:effectLst/>
                <a:latin typeface="Arial" panose="020B0604020202020204" pitchFamily="34" charset="0"/>
                <a:ea typeface="Arial" panose="020B0604020202020204" pitchFamily="34" charset="0"/>
              </a:rPr>
              <a:t>or</a:t>
            </a:r>
            <a:r>
              <a:rPr lang="en-US" sz="1800" spc="-5" dirty="0">
                <a:effectLst/>
                <a:latin typeface="Arial" panose="020B0604020202020204" pitchFamily="34" charset="0"/>
                <a:ea typeface="Arial" panose="020B0604020202020204" pitchFamily="34" charset="0"/>
              </a:rPr>
              <a:t> t</a:t>
            </a:r>
            <a:r>
              <a:rPr lang="en-US" sz="1800" dirty="0">
                <a:effectLst/>
                <a:latin typeface="Arial" panose="020B0604020202020204" pitchFamily="34" charset="0"/>
                <a:ea typeface="Arial" panose="020B0604020202020204" pitchFamily="34" charset="0"/>
              </a:rPr>
              <a:t>hose con</a:t>
            </a:r>
            <a:r>
              <a:rPr lang="en-US" sz="1800" spc="-5" dirty="0">
                <a:effectLst/>
                <a:latin typeface="Arial" panose="020B0604020202020204" pitchFamily="34" charset="0"/>
                <a:ea typeface="Arial" panose="020B0604020202020204" pitchFamily="34" charset="0"/>
              </a:rPr>
              <a:t>tri</a:t>
            </a:r>
            <a:r>
              <a:rPr lang="en-US" sz="1800" dirty="0">
                <a:effectLst/>
                <a:latin typeface="Arial" panose="020B0604020202020204" pitchFamily="34" charset="0"/>
                <a:ea typeface="Arial" panose="020B0604020202020204" pitchFamily="34" charset="0"/>
              </a:rPr>
              <a:t>bu</a:t>
            </a:r>
            <a:r>
              <a:rPr lang="en-US" sz="1800" spc="-5" dirty="0">
                <a:effectLst/>
                <a:latin typeface="Arial" panose="020B0604020202020204" pitchFamily="34" charset="0"/>
                <a:ea typeface="Arial" panose="020B0604020202020204" pitchFamily="34" charset="0"/>
              </a:rPr>
              <a:t>t</a:t>
            </a:r>
            <a:r>
              <a:rPr lang="en-US" sz="1800" spc="5" dirty="0">
                <a:effectLst/>
                <a:latin typeface="Arial" panose="020B0604020202020204" pitchFamily="34" charset="0"/>
                <a:ea typeface="Arial" panose="020B0604020202020204" pitchFamily="34" charset="0"/>
              </a:rPr>
              <a:t>i</a:t>
            </a:r>
            <a:r>
              <a:rPr lang="en-US" sz="1800" spc="-10" dirty="0">
                <a:effectLst/>
                <a:latin typeface="Arial" panose="020B0604020202020204" pitchFamily="34" charset="0"/>
                <a:ea typeface="Arial" panose="020B0604020202020204" pitchFamily="34" charset="0"/>
              </a:rPr>
              <a:t>o</a:t>
            </a:r>
            <a:r>
              <a:rPr lang="en-US" sz="1800" dirty="0">
                <a:effectLst/>
                <a:latin typeface="Arial" panose="020B0604020202020204" pitchFamily="34" charset="0"/>
                <a:ea typeface="Arial" panose="020B0604020202020204" pitchFamily="34" charset="0"/>
              </a:rPr>
              <a:t>ns.</a:t>
            </a:r>
            <a:r>
              <a:rPr lang="en-US" sz="1800" spc="280" dirty="0">
                <a:effectLst/>
                <a:latin typeface="Arial" panose="020B0604020202020204" pitchFamily="34" charset="0"/>
                <a:ea typeface="Arial" panose="020B0604020202020204" pitchFamily="34" charset="0"/>
              </a:rPr>
              <a:t> </a:t>
            </a:r>
            <a:r>
              <a:rPr lang="en-US" sz="1800" spc="-15" dirty="0">
                <a:effectLst/>
                <a:latin typeface="Arial" panose="020B0604020202020204" pitchFamily="34" charset="0"/>
                <a:ea typeface="Arial" panose="020B0604020202020204" pitchFamily="34" charset="0"/>
              </a:rPr>
              <a:t>W</a:t>
            </a:r>
            <a:r>
              <a:rPr lang="en-US" sz="1800" dirty="0">
                <a:effectLst/>
                <a:latin typeface="Arial" panose="020B0604020202020204" pitchFamily="34" charset="0"/>
                <a:ea typeface="Arial" panose="020B0604020202020204" pitchFamily="34" charset="0"/>
              </a:rPr>
              <a:t>e a</a:t>
            </a:r>
            <a:r>
              <a:rPr lang="en-US" sz="1800" spc="5" dirty="0">
                <a:effectLst/>
                <a:latin typeface="Arial" panose="020B0604020202020204" pitchFamily="34" charset="0"/>
                <a:ea typeface="Arial" panose="020B0604020202020204" pitchFamily="34" charset="0"/>
              </a:rPr>
              <a:t>l</a:t>
            </a:r>
            <a:r>
              <a:rPr lang="en-US" sz="1800" dirty="0">
                <a:effectLst/>
                <a:latin typeface="Arial" panose="020B0604020202020204" pitchFamily="34" charset="0"/>
                <a:ea typeface="Arial" panose="020B0604020202020204" pitchFamily="34" charset="0"/>
              </a:rPr>
              <a:t>so</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a:t>
            </a:r>
            <a:r>
              <a:rPr lang="en-US" sz="1800" spc="-5" dirty="0">
                <a:effectLst/>
                <a:latin typeface="Arial" panose="020B0604020202020204" pitchFamily="34" charset="0"/>
                <a:ea typeface="Arial" panose="020B0604020202020204" pitchFamily="34" charset="0"/>
              </a:rPr>
              <a:t>r</a:t>
            </a:r>
            <a:r>
              <a:rPr lang="en-US" sz="1800" dirty="0">
                <a:effectLst/>
                <a:latin typeface="Arial" panose="020B0604020202020204" pitchFamily="34" charset="0"/>
                <a:ea typeface="Arial" panose="020B0604020202020204" pitchFamily="34" charset="0"/>
              </a:rPr>
              <a:t>op</a:t>
            </a:r>
            <a:r>
              <a:rPr lang="en-US" sz="1800" spc="-10" dirty="0">
                <a:effectLst/>
                <a:latin typeface="Arial" panose="020B0604020202020204" pitchFamily="34" charset="0"/>
                <a:ea typeface="Arial" panose="020B0604020202020204" pitchFamily="34" charset="0"/>
              </a:rPr>
              <a:t>o</a:t>
            </a:r>
            <a:r>
              <a:rPr lang="en-US" sz="1800" dirty="0">
                <a:effectLst/>
                <a:latin typeface="Arial" panose="020B0604020202020204" pitchFamily="34" charset="0"/>
                <a:ea typeface="Arial" panose="020B0604020202020204" pitchFamily="34" charset="0"/>
              </a:rPr>
              <a:t>se </a:t>
            </a:r>
            <a:r>
              <a:rPr lang="en-US" sz="1800" spc="-5" dirty="0">
                <a:effectLst/>
                <a:latin typeface="Arial" panose="020B0604020202020204" pitchFamily="34" charset="0"/>
                <a:ea typeface="Arial" panose="020B0604020202020204" pitchFamily="34" charset="0"/>
              </a:rPr>
              <a:t>t</a:t>
            </a:r>
            <a:r>
              <a:rPr lang="en-US" sz="1800" dirty="0">
                <a:effectLst/>
                <a:latin typeface="Arial" panose="020B0604020202020204" pitchFamily="34" charset="0"/>
                <a:ea typeface="Arial" panose="020B0604020202020204" pitchFamily="34" charset="0"/>
              </a:rPr>
              <a:t>hat</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a:t>
            </a:r>
            <a:r>
              <a:rPr lang="en-US" sz="1800" spc="-5" dirty="0">
                <a:effectLst/>
                <a:latin typeface="Arial" panose="020B0604020202020204" pitchFamily="34" charset="0"/>
                <a:ea typeface="Arial" panose="020B0604020202020204" pitchFamily="34" charset="0"/>
              </a:rPr>
              <a:t>l</a:t>
            </a:r>
            <a:r>
              <a:rPr lang="en-US" sz="1800" dirty="0">
                <a:effectLst/>
                <a:latin typeface="Arial" panose="020B0604020202020204" pitchFamily="34" charset="0"/>
                <a:ea typeface="Arial" panose="020B0604020202020204" pitchFamily="34" charset="0"/>
              </a:rPr>
              <a:t>ans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not</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be su</a:t>
            </a:r>
            <a:r>
              <a:rPr lang="en-US" sz="1800" spc="-10" dirty="0">
                <a:effectLst/>
                <a:latin typeface="Arial" panose="020B0604020202020204" pitchFamily="34" charset="0"/>
                <a:ea typeface="Arial" panose="020B0604020202020204" pitchFamily="34" charset="0"/>
              </a:rPr>
              <a:t>b</a:t>
            </a:r>
            <a:r>
              <a:rPr lang="en-US" sz="1800" spc="5" dirty="0">
                <a:effectLst/>
                <a:latin typeface="Arial" panose="020B0604020202020204" pitchFamily="34" charset="0"/>
                <a:ea typeface="Arial" panose="020B0604020202020204" pitchFamily="34" charset="0"/>
              </a:rPr>
              <a:t>j</a:t>
            </a:r>
            <a:r>
              <a:rPr lang="en-US" sz="1800" dirty="0">
                <a:effectLst/>
                <a:latin typeface="Arial" panose="020B0604020202020204" pitchFamily="34" charset="0"/>
                <a:ea typeface="Arial" panose="020B0604020202020204" pitchFamily="34" charset="0"/>
              </a:rPr>
              <a:t>ect</a:t>
            </a:r>
            <a:r>
              <a:rPr lang="en-US" sz="1800" spc="-10"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t</a:t>
            </a:r>
            <a:r>
              <a:rPr lang="en-US" sz="1800" dirty="0">
                <a:effectLst/>
                <a:latin typeface="Arial" panose="020B0604020202020204" pitchFamily="34" charset="0"/>
                <a:ea typeface="Arial" panose="020B0604020202020204" pitchFamily="34" charset="0"/>
              </a:rPr>
              <a:t>o </a:t>
            </a:r>
            <a:r>
              <a:rPr lang="en-US" sz="1800" spc="-5" dirty="0">
                <a:effectLst/>
                <a:latin typeface="Arial" panose="020B0604020202020204" pitchFamily="34" charset="0"/>
                <a:ea typeface="Arial" panose="020B0604020202020204" pitchFamily="34" charset="0"/>
              </a:rPr>
              <a:t>t</a:t>
            </a:r>
            <a:r>
              <a:rPr lang="en-US" sz="1800" dirty="0">
                <a:effectLst/>
                <a:latin typeface="Arial" panose="020B0604020202020204" pitchFamily="34" charset="0"/>
                <a:ea typeface="Arial" panose="020B0604020202020204" pitchFamily="34" charset="0"/>
              </a:rPr>
              <a:t>he pa</a:t>
            </a:r>
            <a:r>
              <a:rPr lang="en-US" sz="1800" spc="-5" dirty="0">
                <a:effectLst/>
                <a:latin typeface="Arial" panose="020B0604020202020204" pitchFamily="34" charset="0"/>
                <a:ea typeface="Arial" panose="020B0604020202020204" pitchFamily="34" charset="0"/>
              </a:rPr>
              <a:t>rti</a:t>
            </a:r>
            <a:r>
              <a:rPr lang="en-US" sz="1800" dirty="0">
                <a:effectLst/>
                <a:latin typeface="Arial" panose="020B0604020202020204" pitchFamily="34" charset="0"/>
                <a:ea typeface="Arial" panose="020B0604020202020204" pitchFamily="34" charset="0"/>
              </a:rPr>
              <a:t>al p</a:t>
            </a:r>
            <a:r>
              <a:rPr lang="en-US" sz="1800" spc="5" dirty="0">
                <a:effectLst/>
                <a:latin typeface="Arial" panose="020B0604020202020204" pitchFamily="34" charset="0"/>
                <a:ea typeface="Arial" panose="020B0604020202020204" pitchFamily="34" charset="0"/>
              </a:rPr>
              <a:t>l</a:t>
            </a:r>
            <a:r>
              <a:rPr lang="en-US" sz="1800" spc="-10" dirty="0">
                <a:effectLst/>
                <a:latin typeface="Arial" panose="020B0604020202020204" pitchFamily="34" charset="0"/>
                <a:ea typeface="Arial" panose="020B0604020202020204" pitchFamily="34" charset="0"/>
              </a:rPr>
              <a:t>a</a:t>
            </a:r>
            <a:r>
              <a:rPr lang="en-US" sz="1800" dirty="0">
                <a:effectLst/>
                <a:latin typeface="Arial" panose="020B0604020202020204" pitchFamily="34" charset="0"/>
                <a:ea typeface="Arial" panose="020B0604020202020204" pitchFamily="34" charset="0"/>
              </a:rPr>
              <a:t>n </a:t>
            </a:r>
            <a:r>
              <a:rPr lang="en-US" sz="1800" spc="-5" dirty="0">
                <a:effectLst/>
                <a:latin typeface="Arial" panose="020B0604020202020204" pitchFamily="34" charset="0"/>
                <a:ea typeface="Arial" panose="020B0604020202020204" pitchFamily="34" charset="0"/>
              </a:rPr>
              <a:t>t</a:t>
            </a:r>
            <a:r>
              <a:rPr lang="en-US" sz="1800" dirty="0">
                <a:effectLst/>
                <a:latin typeface="Arial" panose="020B0604020202020204" pitchFamily="34" charset="0"/>
                <a:ea typeface="Arial" panose="020B0604020202020204" pitchFamily="34" charset="0"/>
              </a:rPr>
              <a:t>e</a:t>
            </a:r>
            <a:r>
              <a:rPr lang="en-US" sz="1800" spc="-5" dirty="0">
                <a:effectLst/>
                <a:latin typeface="Arial" panose="020B0604020202020204" pitchFamily="34" charset="0"/>
                <a:ea typeface="Arial" panose="020B0604020202020204" pitchFamily="34" charset="0"/>
              </a:rPr>
              <a:t>rm</a:t>
            </a:r>
            <a:r>
              <a:rPr lang="en-US" sz="1800" spc="5" dirty="0">
                <a:effectLst/>
                <a:latin typeface="Arial" panose="020B0604020202020204" pitchFamily="34" charset="0"/>
                <a:ea typeface="Arial" panose="020B0604020202020204" pitchFamily="34" charset="0"/>
              </a:rPr>
              <a:t>i</a:t>
            </a:r>
            <a:r>
              <a:rPr lang="en-US" sz="1800" dirty="0">
                <a:effectLst/>
                <a:latin typeface="Arial" panose="020B0604020202020204" pitchFamily="34" charset="0"/>
                <a:ea typeface="Arial" panose="020B0604020202020204" pitchFamily="34" charset="0"/>
              </a:rPr>
              <a:t>na</a:t>
            </a:r>
            <a:r>
              <a:rPr lang="en-US" sz="1800" spc="-20" dirty="0">
                <a:effectLst/>
                <a:latin typeface="Arial" panose="020B0604020202020204" pitchFamily="34" charset="0"/>
                <a:ea typeface="Arial" panose="020B0604020202020204" pitchFamily="34" charset="0"/>
              </a:rPr>
              <a:t>t</a:t>
            </a:r>
            <a:r>
              <a:rPr lang="en-US" sz="1800" spc="5" dirty="0">
                <a:effectLst/>
                <a:latin typeface="Arial" panose="020B0604020202020204" pitchFamily="34" charset="0"/>
                <a:ea typeface="Arial" panose="020B0604020202020204" pitchFamily="34" charset="0"/>
              </a:rPr>
              <a:t>i</a:t>
            </a:r>
            <a:r>
              <a:rPr lang="en-US" sz="1800" dirty="0">
                <a:effectLst/>
                <a:latin typeface="Arial" panose="020B0604020202020204" pitchFamily="34" charset="0"/>
                <a:ea typeface="Arial" panose="020B0604020202020204" pitchFamily="34" charset="0"/>
              </a:rPr>
              <a:t>on</a:t>
            </a:r>
            <a:r>
              <a:rPr lang="en-US" sz="1800" spc="-5" dirty="0">
                <a:effectLst/>
                <a:latin typeface="Arial" panose="020B0604020202020204" pitchFamily="34" charset="0"/>
                <a:ea typeface="Arial" panose="020B0604020202020204" pitchFamily="34" charset="0"/>
              </a:rPr>
              <a:t> r</a:t>
            </a:r>
            <a:r>
              <a:rPr lang="en-US" sz="1800" spc="-10" dirty="0">
                <a:effectLst/>
                <a:latin typeface="Arial" panose="020B0604020202020204" pitchFamily="34" charset="0"/>
                <a:ea typeface="Arial" panose="020B0604020202020204" pitchFamily="34" charset="0"/>
              </a:rPr>
              <a:t>u</a:t>
            </a:r>
            <a:r>
              <a:rPr lang="en-US" sz="1800" spc="5" dirty="0">
                <a:effectLst/>
                <a:latin typeface="Arial" panose="020B0604020202020204" pitchFamily="34" charset="0"/>
                <a:ea typeface="Arial" panose="020B0604020202020204" pitchFamily="34" charset="0"/>
              </a:rPr>
              <a:t>l</a:t>
            </a:r>
            <a:r>
              <a:rPr lang="en-US" sz="1800" dirty="0">
                <a:effectLst/>
                <a:latin typeface="Arial" panose="020B0604020202020204" pitchFamily="34" charset="0"/>
                <a:ea typeface="Arial" panose="020B0604020202020204" pitchFamily="34" charset="0"/>
              </a:rPr>
              <a:t>es</a:t>
            </a:r>
            <a:r>
              <a:rPr lang="en-US" sz="1800" spc="-15"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i</a:t>
            </a:r>
            <a:r>
              <a:rPr lang="en-US" sz="1800" dirty="0">
                <a:effectLst/>
                <a:latin typeface="Arial" panose="020B0604020202020204" pitchFamily="34" charset="0"/>
                <a:ea typeface="Arial" panose="020B0604020202020204" pitchFamily="34" charset="0"/>
              </a:rPr>
              <a:t>f</a:t>
            </a:r>
            <a:r>
              <a:rPr lang="en-US" sz="1800" spc="-10"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t</a:t>
            </a:r>
            <a:r>
              <a:rPr lang="en-US" sz="1800" dirty="0">
                <a:effectLst/>
                <a:latin typeface="Arial" panose="020B0604020202020204" pitchFamily="34" charset="0"/>
                <a:ea typeface="Arial" panose="020B0604020202020204" pitchFamily="34" charset="0"/>
              </a:rPr>
              <a:t>he ac</a:t>
            </a:r>
            <a:r>
              <a:rPr lang="en-US" sz="1800" spc="-5" dirty="0">
                <a:effectLst/>
                <a:latin typeface="Arial" panose="020B0604020202020204" pitchFamily="34" charset="0"/>
                <a:ea typeface="Arial" panose="020B0604020202020204" pitchFamily="34" charset="0"/>
              </a:rPr>
              <a:t>t</a:t>
            </a:r>
            <a:r>
              <a:rPr lang="en-US" sz="1800" spc="5" dirty="0">
                <a:effectLst/>
                <a:latin typeface="Arial" panose="020B0604020202020204" pitchFamily="34" charset="0"/>
                <a:ea typeface="Arial" panose="020B0604020202020204" pitchFamily="34" charset="0"/>
              </a:rPr>
              <a:t>i</a:t>
            </a:r>
            <a:r>
              <a:rPr lang="en-US" sz="1800" dirty="0">
                <a:effectLst/>
                <a:latin typeface="Arial" panose="020B0604020202020204" pitchFamily="34" charset="0"/>
                <a:ea typeface="Arial" panose="020B0604020202020204" pitchFamily="34" charset="0"/>
              </a:rPr>
              <a:t>ve </a:t>
            </a:r>
            <a:r>
              <a:rPr lang="en-US" sz="1800" spc="-10" dirty="0">
                <a:effectLst/>
                <a:latin typeface="Arial" panose="020B0604020202020204" pitchFamily="34" charset="0"/>
                <a:ea typeface="Arial" panose="020B0604020202020204" pitchFamily="34" charset="0"/>
              </a:rPr>
              <a:t>p</a:t>
            </a:r>
            <a:r>
              <a:rPr lang="en-US" sz="1800" dirty="0">
                <a:effectLst/>
                <a:latin typeface="Arial" panose="020B0604020202020204" pitchFamily="34" charset="0"/>
                <a:ea typeface="Arial" panose="020B0604020202020204" pitchFamily="34" charset="0"/>
              </a:rPr>
              <a:t>a</a:t>
            </a:r>
            <a:r>
              <a:rPr lang="en-US" sz="1800" spc="-5" dirty="0">
                <a:effectLst/>
                <a:latin typeface="Arial" panose="020B0604020202020204" pitchFamily="34" charset="0"/>
                <a:ea typeface="Arial" panose="020B0604020202020204" pitchFamily="34" charset="0"/>
              </a:rPr>
              <a:t>rt</a:t>
            </a:r>
            <a:r>
              <a:rPr lang="en-US" sz="1800" spc="5" dirty="0">
                <a:effectLst/>
                <a:latin typeface="Arial" panose="020B0604020202020204" pitchFamily="34" charset="0"/>
                <a:ea typeface="Arial" panose="020B0604020202020204" pitchFamily="34" charset="0"/>
              </a:rPr>
              <a:t>i</a:t>
            </a:r>
            <a:r>
              <a:rPr lang="en-US" sz="1800" spc="-10" dirty="0">
                <a:effectLst/>
                <a:latin typeface="Arial" panose="020B0604020202020204" pitchFamily="34" charset="0"/>
                <a:ea typeface="Arial" panose="020B0604020202020204" pitchFamily="34" charset="0"/>
              </a:rPr>
              <a:t>c</a:t>
            </a:r>
            <a:r>
              <a:rPr lang="en-US" sz="1800" spc="5" dirty="0">
                <a:effectLst/>
                <a:latin typeface="Arial" panose="020B0604020202020204" pitchFamily="34" charset="0"/>
                <a:ea typeface="Arial" panose="020B0604020202020204" pitchFamily="34" charset="0"/>
              </a:rPr>
              <a:t>i</a:t>
            </a:r>
            <a:r>
              <a:rPr lang="en-US" sz="1800" dirty="0">
                <a:effectLst/>
                <a:latin typeface="Arial" panose="020B0604020202020204" pitchFamily="34" charset="0"/>
                <a:ea typeface="Arial" panose="020B0604020202020204" pitchFamily="34" charset="0"/>
              </a:rPr>
              <a:t>p</a:t>
            </a:r>
            <a:r>
              <a:rPr lang="en-US" sz="1800" spc="-10" dirty="0">
                <a:effectLst/>
                <a:latin typeface="Arial" panose="020B0604020202020204" pitchFamily="34" charset="0"/>
                <a:ea typeface="Arial" panose="020B0604020202020204" pitchFamily="34" charset="0"/>
              </a:rPr>
              <a:t>a</a:t>
            </a:r>
            <a:r>
              <a:rPr lang="en-US" sz="1800" dirty="0">
                <a:effectLst/>
                <a:latin typeface="Arial" panose="020B0604020202020204" pitchFamily="34" charset="0"/>
                <a:ea typeface="Arial" panose="020B0604020202020204" pitchFamily="34" charset="0"/>
              </a:rPr>
              <a:t>nt</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count</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as of</a:t>
            </a:r>
            <a:r>
              <a:rPr lang="en-US" sz="1800" spc="-10"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M</a:t>
            </a:r>
            <a:r>
              <a:rPr lang="en-US" sz="1800" dirty="0">
                <a:effectLst/>
                <a:latin typeface="Arial" panose="020B0604020202020204" pitchFamily="34" charset="0"/>
                <a:ea typeface="Arial" panose="020B0604020202020204" pitchFamily="34" charset="0"/>
              </a:rPr>
              <a:t>a</a:t>
            </a:r>
            <a:r>
              <a:rPr lang="en-US" sz="1800" spc="-5" dirty="0">
                <a:effectLst/>
                <a:latin typeface="Arial" panose="020B0604020202020204" pitchFamily="34" charset="0"/>
                <a:ea typeface="Arial" panose="020B0604020202020204" pitchFamily="34" charset="0"/>
              </a:rPr>
              <a:t>r</a:t>
            </a:r>
            <a:r>
              <a:rPr lang="en-US" sz="1800" dirty="0">
                <a:effectLst/>
                <a:latin typeface="Arial" panose="020B0604020202020204" pitchFamily="34" charset="0"/>
                <a:ea typeface="Arial" panose="020B0604020202020204" pitchFamily="34" charset="0"/>
              </a:rPr>
              <a:t>ch 31,</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2</a:t>
            </a:r>
            <a:r>
              <a:rPr lang="en-US" sz="1800" spc="-10" dirty="0">
                <a:effectLst/>
                <a:latin typeface="Arial" panose="020B0604020202020204" pitchFamily="34" charset="0"/>
                <a:ea typeface="Arial" panose="020B0604020202020204" pitchFamily="34" charset="0"/>
              </a:rPr>
              <a:t>0</a:t>
            </a:r>
            <a:r>
              <a:rPr lang="en-US" sz="1800" dirty="0">
                <a:effectLst/>
                <a:latin typeface="Arial" panose="020B0604020202020204" pitchFamily="34" charset="0"/>
                <a:ea typeface="Arial" panose="020B0604020202020204" pitchFamily="34" charset="0"/>
              </a:rPr>
              <a:t>21 </a:t>
            </a:r>
            <a:r>
              <a:rPr lang="en-US" sz="1800" spc="5" dirty="0">
                <a:effectLst/>
                <a:latin typeface="Arial" panose="020B0604020202020204" pitchFamily="34" charset="0"/>
                <a:ea typeface="Arial" panose="020B0604020202020204" pitchFamily="34" charset="0"/>
              </a:rPr>
              <a:t>i</a:t>
            </a:r>
            <a:r>
              <a:rPr lang="en-US" sz="1800" dirty="0">
                <a:effectLst/>
                <a:latin typeface="Arial" panose="020B0604020202020204" pitchFamily="34" charset="0"/>
                <a:ea typeface="Arial" panose="020B0604020202020204" pitchFamily="34" charset="0"/>
              </a:rPr>
              <a:t>s at</a:t>
            </a:r>
            <a:r>
              <a:rPr lang="en-US" sz="1800" spc="-20"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l</a:t>
            </a:r>
            <a:r>
              <a:rPr lang="en-US" sz="1800" dirty="0">
                <a:effectLst/>
                <a:latin typeface="Arial" panose="020B0604020202020204" pitchFamily="34" charset="0"/>
                <a:ea typeface="Arial" panose="020B0604020202020204" pitchFamily="34" charset="0"/>
              </a:rPr>
              <a:t>east</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80%</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10" dirty="0">
                <a:effectLst/>
                <a:latin typeface="Arial" panose="020B0604020202020204" pitchFamily="34" charset="0"/>
                <a:ea typeface="Arial" panose="020B0604020202020204" pitchFamily="34" charset="0"/>
              </a:rPr>
              <a:t> </a:t>
            </a:r>
            <a:r>
              <a:rPr lang="en-US" sz="1800" spc="-5" dirty="0">
                <a:effectLst/>
                <a:latin typeface="Arial" panose="020B0604020202020204" pitchFamily="34" charset="0"/>
                <a:ea typeface="Arial" panose="020B0604020202020204" pitchFamily="34" charset="0"/>
              </a:rPr>
              <a:t>t</a:t>
            </a:r>
            <a:r>
              <a:rPr lang="en-US" sz="1800" dirty="0">
                <a:effectLst/>
                <a:latin typeface="Arial" panose="020B0604020202020204" pitchFamily="34" charset="0"/>
                <a:ea typeface="Arial" panose="020B0604020202020204" pitchFamily="34" charset="0"/>
              </a:rPr>
              <a:t>he ac</a:t>
            </a:r>
            <a:r>
              <a:rPr lang="en-US" sz="1800" spc="-15" dirty="0">
                <a:effectLst/>
                <a:latin typeface="Arial" panose="020B0604020202020204" pitchFamily="34" charset="0"/>
                <a:ea typeface="Arial" panose="020B0604020202020204" pitchFamily="34" charset="0"/>
              </a:rPr>
              <a:t>t</a:t>
            </a:r>
            <a:r>
              <a:rPr lang="en-US" sz="1800" spc="5" dirty="0">
                <a:effectLst/>
                <a:latin typeface="Arial" panose="020B0604020202020204" pitchFamily="34" charset="0"/>
                <a:ea typeface="Arial" panose="020B0604020202020204" pitchFamily="34" charset="0"/>
              </a:rPr>
              <a:t>i</a:t>
            </a:r>
            <a:r>
              <a:rPr lang="en-US" sz="1800" dirty="0">
                <a:effectLst/>
                <a:latin typeface="Arial" panose="020B0604020202020204" pitchFamily="34" charset="0"/>
                <a:ea typeface="Arial" panose="020B0604020202020204" pitchFamily="34" charset="0"/>
              </a:rPr>
              <a:t>ve pa</a:t>
            </a:r>
            <a:r>
              <a:rPr lang="en-US" sz="1800" spc="-5" dirty="0">
                <a:effectLst/>
                <a:latin typeface="Arial" panose="020B0604020202020204" pitchFamily="34" charset="0"/>
                <a:ea typeface="Arial" panose="020B0604020202020204" pitchFamily="34" charset="0"/>
              </a:rPr>
              <a:t>rt</a:t>
            </a:r>
            <a:r>
              <a:rPr lang="en-US" sz="1800" spc="5" dirty="0">
                <a:effectLst/>
                <a:latin typeface="Arial" panose="020B0604020202020204" pitchFamily="34" charset="0"/>
                <a:ea typeface="Arial" panose="020B0604020202020204" pitchFamily="34" charset="0"/>
              </a:rPr>
              <a:t>i</a:t>
            </a:r>
            <a:r>
              <a:rPr lang="en-US" sz="1800" spc="-10" dirty="0">
                <a:effectLst/>
                <a:latin typeface="Arial" panose="020B0604020202020204" pitchFamily="34" charset="0"/>
                <a:ea typeface="Arial" panose="020B0604020202020204" pitchFamily="34" charset="0"/>
              </a:rPr>
              <a:t>c</a:t>
            </a:r>
            <a:r>
              <a:rPr lang="en-US" sz="1800" spc="5" dirty="0">
                <a:effectLst/>
                <a:latin typeface="Arial" panose="020B0604020202020204" pitchFamily="34" charset="0"/>
                <a:ea typeface="Arial" panose="020B0604020202020204" pitchFamily="34" charset="0"/>
              </a:rPr>
              <a:t>i</a:t>
            </a:r>
            <a:r>
              <a:rPr lang="en-US" sz="1800" dirty="0">
                <a:effectLst/>
                <a:latin typeface="Arial" panose="020B0604020202020204" pitchFamily="34" charset="0"/>
                <a:ea typeface="Arial" panose="020B0604020202020204" pitchFamily="34" charset="0"/>
              </a:rPr>
              <a:t>p</a:t>
            </a:r>
            <a:r>
              <a:rPr lang="en-US" sz="1800" spc="-10" dirty="0">
                <a:effectLst/>
                <a:latin typeface="Arial" panose="020B0604020202020204" pitchFamily="34" charset="0"/>
                <a:ea typeface="Arial" panose="020B0604020202020204" pitchFamily="34" charset="0"/>
              </a:rPr>
              <a:t>a</a:t>
            </a:r>
            <a:r>
              <a:rPr lang="en-US" sz="1800" dirty="0">
                <a:effectLst/>
                <a:latin typeface="Arial" panose="020B0604020202020204" pitchFamily="34" charset="0"/>
                <a:ea typeface="Arial" panose="020B0604020202020204" pitchFamily="34" charset="0"/>
              </a:rPr>
              <a:t>nt</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count</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on </a:t>
            </a:r>
            <a:r>
              <a:rPr lang="en-US" sz="1800" spc="-5" dirty="0">
                <a:effectLst/>
                <a:latin typeface="Arial" panose="020B0604020202020204" pitchFamily="34" charset="0"/>
                <a:ea typeface="Arial" panose="020B0604020202020204" pitchFamily="34" charset="0"/>
              </a:rPr>
              <a:t>t</a:t>
            </a:r>
            <a:r>
              <a:rPr lang="en-US" sz="1800" dirty="0">
                <a:effectLst/>
                <a:latin typeface="Arial" panose="020B0604020202020204" pitchFamily="34" charset="0"/>
                <a:ea typeface="Arial" panose="020B0604020202020204" pitchFamily="34" charset="0"/>
              </a:rPr>
              <a:t>he </a:t>
            </a:r>
            <a:r>
              <a:rPr lang="en-US" sz="1800" spc="-10" dirty="0">
                <a:effectLst/>
                <a:latin typeface="Arial" panose="020B0604020202020204" pitchFamily="34" charset="0"/>
                <a:ea typeface="Arial" panose="020B0604020202020204" pitchFamily="34" charset="0"/>
              </a:rPr>
              <a:t>d</a:t>
            </a:r>
            <a:r>
              <a:rPr lang="en-US" sz="1800" dirty="0">
                <a:effectLst/>
                <a:latin typeface="Arial" panose="020B0604020202020204" pitchFamily="34" charset="0"/>
                <a:ea typeface="Arial" panose="020B0604020202020204" pitchFamily="34" charset="0"/>
              </a:rPr>
              <a:t>a</a:t>
            </a:r>
            <a:r>
              <a:rPr lang="en-US" sz="1800" spc="-5" dirty="0">
                <a:effectLst/>
                <a:latin typeface="Arial" panose="020B0604020202020204" pitchFamily="34" charset="0"/>
                <a:ea typeface="Arial" panose="020B0604020202020204" pitchFamily="34" charset="0"/>
              </a:rPr>
              <a:t>t</a:t>
            </a:r>
            <a:r>
              <a:rPr lang="en-US" sz="1800" dirty="0">
                <a:effectLst/>
                <a:latin typeface="Arial" panose="020B0604020202020204" pitchFamily="34" charset="0"/>
                <a:ea typeface="Arial" panose="020B0604020202020204" pitchFamily="34" charset="0"/>
              </a:rPr>
              <a:t>e </a:t>
            </a:r>
            <a:r>
              <a:rPr lang="en-US" sz="1800" spc="-5" dirty="0">
                <a:effectLst/>
                <a:latin typeface="Arial" panose="020B0604020202020204" pitchFamily="34" charset="0"/>
                <a:ea typeface="Arial" panose="020B0604020202020204" pitchFamily="34" charset="0"/>
              </a:rPr>
              <a:t>t</a:t>
            </a:r>
            <a:r>
              <a:rPr lang="en-US" sz="1800" dirty="0">
                <a:effectLst/>
                <a:latin typeface="Arial" panose="020B0604020202020204" pitchFamily="34" charset="0"/>
                <a:ea typeface="Arial" panose="020B0604020202020204" pitchFamily="34" charset="0"/>
              </a:rPr>
              <a:t>he na</a:t>
            </a:r>
            <a:r>
              <a:rPr lang="en-US" sz="1800" spc="-5" dirty="0">
                <a:effectLst/>
                <a:latin typeface="Arial" panose="020B0604020202020204" pitchFamily="34" charset="0"/>
                <a:ea typeface="Arial" panose="020B0604020202020204" pitchFamily="34" charset="0"/>
              </a:rPr>
              <a:t>t</a:t>
            </a:r>
            <a:r>
              <a:rPr lang="en-US" sz="1800" spc="5" dirty="0">
                <a:effectLst/>
                <a:latin typeface="Arial" panose="020B0604020202020204" pitchFamily="34" charset="0"/>
                <a:ea typeface="Arial" panose="020B0604020202020204" pitchFamily="34" charset="0"/>
              </a:rPr>
              <a:t>i</a:t>
            </a:r>
            <a:r>
              <a:rPr lang="en-US" sz="1800" spc="-10" dirty="0">
                <a:effectLst/>
                <a:latin typeface="Arial" panose="020B0604020202020204" pitchFamily="34" charset="0"/>
                <a:ea typeface="Arial" panose="020B0604020202020204" pitchFamily="34" charset="0"/>
              </a:rPr>
              <a:t>o</a:t>
            </a:r>
            <a:r>
              <a:rPr lang="en-US" sz="1800" dirty="0">
                <a:effectLst/>
                <a:latin typeface="Arial" panose="020B0604020202020204" pitchFamily="34" charset="0"/>
                <a:ea typeface="Arial" panose="020B0604020202020204" pitchFamily="34" charset="0"/>
              </a:rPr>
              <a:t>n</a:t>
            </a:r>
            <a:r>
              <a:rPr lang="en-US" sz="1800" spc="-10" dirty="0">
                <a:effectLst/>
                <a:latin typeface="Arial" panose="020B0604020202020204" pitchFamily="34" charset="0"/>
                <a:ea typeface="Arial" panose="020B0604020202020204" pitchFamily="34" charset="0"/>
              </a:rPr>
              <a:t>a</a:t>
            </a:r>
            <a:r>
              <a:rPr lang="en-US" sz="1800" dirty="0">
                <a:effectLst/>
                <a:latin typeface="Arial" panose="020B0604020202020204" pitchFamily="34" charset="0"/>
                <a:ea typeface="Arial" panose="020B0604020202020204" pitchFamily="34" charset="0"/>
              </a:rPr>
              <a:t>l </a:t>
            </a:r>
            <a:r>
              <a:rPr lang="en-US" sz="1800" spc="-10" dirty="0">
                <a:effectLst/>
                <a:latin typeface="Arial" panose="020B0604020202020204" pitchFamily="34" charset="0"/>
                <a:ea typeface="Arial" panose="020B0604020202020204" pitchFamily="34" charset="0"/>
              </a:rPr>
              <a:t>e</a:t>
            </a:r>
            <a:r>
              <a:rPr lang="en-US" sz="1800" spc="10" dirty="0">
                <a:effectLst/>
                <a:latin typeface="Arial" panose="020B0604020202020204" pitchFamily="34" charset="0"/>
                <a:ea typeface="Arial" panose="020B0604020202020204" pitchFamily="34" charset="0"/>
              </a:rPr>
              <a:t>m</a:t>
            </a:r>
            <a:r>
              <a:rPr lang="en-US" sz="1800" dirty="0">
                <a:effectLst/>
                <a:latin typeface="Arial" panose="020B0604020202020204" pitchFamily="34" charset="0"/>
                <a:ea typeface="Arial" panose="020B0604020202020204" pitchFamily="34" charset="0"/>
              </a:rPr>
              <a:t>e</a:t>
            </a:r>
            <a:r>
              <a:rPr lang="en-US" sz="1800" spc="-5" dirty="0">
                <a:effectLst/>
                <a:latin typeface="Arial" panose="020B0604020202020204" pitchFamily="34" charset="0"/>
                <a:ea typeface="Arial" panose="020B0604020202020204" pitchFamily="34" charset="0"/>
              </a:rPr>
              <a:t>r</a:t>
            </a:r>
            <a:r>
              <a:rPr lang="en-US" sz="1800" spc="-10" dirty="0">
                <a:effectLst/>
                <a:latin typeface="Arial" panose="020B0604020202020204" pitchFamily="34" charset="0"/>
                <a:ea typeface="Arial" panose="020B0604020202020204" pitchFamily="34" charset="0"/>
              </a:rPr>
              <a:t>g</a:t>
            </a:r>
            <a:r>
              <a:rPr lang="en-US" sz="1800" dirty="0">
                <a:effectLst/>
                <a:latin typeface="Arial" panose="020B0604020202020204" pitchFamily="34" charset="0"/>
                <a:ea typeface="Arial" panose="020B0604020202020204" pitchFamily="34" charset="0"/>
              </a:rPr>
              <a:t>en</a:t>
            </a:r>
            <a:r>
              <a:rPr lang="en-US" sz="1800" spc="-10" dirty="0">
                <a:effectLst/>
                <a:latin typeface="Arial" panose="020B0604020202020204" pitchFamily="34" charset="0"/>
                <a:ea typeface="Arial" panose="020B0604020202020204" pitchFamily="34" charset="0"/>
              </a:rPr>
              <a:t>c</a:t>
            </a:r>
            <a:r>
              <a:rPr lang="en-US" sz="1800" dirty="0">
                <a:effectLst/>
                <a:latin typeface="Arial" panose="020B0604020202020204" pitchFamily="34" charset="0"/>
                <a:ea typeface="Arial" panose="020B0604020202020204" pitchFamily="34" charset="0"/>
              </a:rPr>
              <a:t>y </a:t>
            </a:r>
            <a:r>
              <a:rPr lang="en-US" sz="1800" spc="5" dirty="0">
                <a:effectLst/>
                <a:latin typeface="Arial" panose="020B0604020202020204" pitchFamily="34" charset="0"/>
                <a:ea typeface="Arial" panose="020B0604020202020204" pitchFamily="34" charset="0"/>
              </a:rPr>
              <a:t>w</a:t>
            </a:r>
            <a:r>
              <a:rPr lang="en-US" sz="1800" dirty="0">
                <a:effectLst/>
                <a:latin typeface="Arial" panose="020B0604020202020204" pitchFamily="34" charset="0"/>
                <a:ea typeface="Arial" panose="020B0604020202020204" pitchFamily="34" charset="0"/>
              </a:rPr>
              <a:t>as </a:t>
            </a:r>
            <a:r>
              <a:rPr lang="en-US" sz="1800" spc="-10" dirty="0">
                <a:effectLst/>
                <a:latin typeface="Arial" panose="020B0604020202020204" pitchFamily="34" charset="0"/>
                <a:ea typeface="Arial" panose="020B0604020202020204" pitchFamily="34" charset="0"/>
              </a:rPr>
              <a:t>d</a:t>
            </a:r>
            <a:r>
              <a:rPr lang="en-US" sz="1800" dirty="0">
                <a:effectLst/>
                <a:latin typeface="Arial" panose="020B0604020202020204" pitchFamily="34" charset="0"/>
                <a:ea typeface="Arial" panose="020B0604020202020204" pitchFamily="34" charset="0"/>
              </a:rPr>
              <a:t>ec</a:t>
            </a:r>
            <a:r>
              <a:rPr lang="en-US" sz="1800" spc="-5" dirty="0">
                <a:effectLst/>
                <a:latin typeface="Arial" panose="020B0604020202020204" pitchFamily="34" charset="0"/>
                <a:ea typeface="Arial" panose="020B0604020202020204" pitchFamily="34" charset="0"/>
              </a:rPr>
              <a:t>l</a:t>
            </a:r>
            <a:r>
              <a:rPr lang="en-US" sz="1800" dirty="0">
                <a:effectLst/>
                <a:latin typeface="Arial" panose="020B0604020202020204" pitchFamily="34" charset="0"/>
                <a:ea typeface="Arial" panose="020B0604020202020204" pitchFamily="34" charset="0"/>
              </a:rPr>
              <a:t>a</a:t>
            </a:r>
            <a:r>
              <a:rPr lang="en-US" sz="1800" spc="-5" dirty="0">
                <a:effectLst/>
                <a:latin typeface="Arial" panose="020B0604020202020204" pitchFamily="34" charset="0"/>
                <a:ea typeface="Arial" panose="020B0604020202020204" pitchFamily="34" charset="0"/>
              </a:rPr>
              <a:t>r</a:t>
            </a:r>
            <a:r>
              <a:rPr lang="en-US" sz="1800" dirty="0">
                <a:effectLst/>
                <a:latin typeface="Arial" panose="020B0604020202020204" pitchFamily="34" charset="0"/>
                <a:ea typeface="Arial" panose="020B0604020202020204" pitchFamily="34" charset="0"/>
              </a:rPr>
              <a:t>ed.</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A5335C9-2B8D-43D9-80C1-F0E8B4002581}" type="slidenum">
              <a:rPr lang="en-US" smtClean="0"/>
              <a:pPr/>
              <a:t>13</a:t>
            </a:fld>
            <a:endParaRPr lang="en-US"/>
          </a:p>
        </p:txBody>
      </p:sp>
    </p:spTree>
    <p:extLst>
      <p:ext uri="{BB962C8B-B14F-4D97-AF65-F5344CB8AC3E}">
        <p14:creationId xmlns:p14="http://schemas.microsoft.com/office/powerpoint/2010/main" val="3655279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Every time your employees get paid and make a contribution to their 401(k) or 403(b) they would be taxed at .10%. This is as much as some advisory firms charge for their ongoing service!</a:t>
            </a:r>
          </a:p>
          <a:p>
            <a:endParaRPr lang="en-US" dirty="0"/>
          </a:p>
          <a:p>
            <a:r>
              <a:rPr lang="en-US" sz="1200" kern="1200" dirty="0">
                <a:solidFill>
                  <a:schemeClr val="tx1"/>
                </a:solidFill>
                <a:effectLst/>
                <a:latin typeface="+mn-lt"/>
                <a:ea typeface="+mn-ea"/>
                <a:cs typeface="+mn-cs"/>
              </a:rPr>
              <a:t>Over eighty million American workers participate in employer-based defined contribution</a:t>
            </a:r>
          </a:p>
          <a:p>
            <a:r>
              <a:rPr lang="en-US" sz="1200" kern="1200" dirty="0">
                <a:solidFill>
                  <a:schemeClr val="tx1"/>
                </a:solidFill>
                <a:effectLst/>
                <a:latin typeface="+mn-lt"/>
                <a:ea typeface="+mn-ea"/>
                <a:cs typeface="+mn-cs"/>
              </a:rPr>
              <a:t>retirement plans, and in the 30 years since 401(k) plans gained acceptance, 401(k) plans have become the most popular defined contribution savings arrangement.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overwhelming majority of participants in 401(k) and similar plans are far from wealthy.  In fact,</a:t>
            </a:r>
          </a:p>
          <a:p>
            <a:r>
              <a:rPr lang="en-US" sz="1200" kern="1200" dirty="0">
                <a:solidFill>
                  <a:schemeClr val="tx1"/>
                </a:solidFill>
                <a:effectLst/>
                <a:latin typeface="+mn-lt"/>
                <a:ea typeface="+mn-ea"/>
                <a:cs typeface="+mn-cs"/>
              </a:rPr>
              <a:t>66% of active participants in 401(k) plans make less than $100,000 per year and 34% percent make less than $50,000.</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Wall Street Tax Act would impose a financial transactions tax (FTT) on the sale of stocks, bonds</a:t>
            </a:r>
          </a:p>
          <a:p>
            <a:r>
              <a:rPr lang="en-US" sz="1200" kern="1200" dirty="0">
                <a:solidFill>
                  <a:schemeClr val="tx1"/>
                </a:solidFill>
                <a:effectLst/>
                <a:latin typeface="+mn-lt"/>
                <a:ea typeface="+mn-ea"/>
                <a:cs typeface="+mn-cs"/>
              </a:rPr>
              <a:t>and derivatives at 0.1 percent (10 basis points).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While the legislation targets “unproductive and speculative” trading, the Wall Street Tax Act’s FTT on the sale of stocks and bonds </a:t>
            </a:r>
            <a:r>
              <a:rPr lang="en-US" sz="1200" b="1" i="1" kern="1200" dirty="0">
                <a:solidFill>
                  <a:schemeClr val="tx1"/>
                </a:solidFill>
                <a:effectLst/>
                <a:latin typeface="+mn-lt"/>
                <a:ea typeface="+mn-ea"/>
                <a:cs typeface="+mn-cs"/>
              </a:rPr>
              <a:t>does not exclude </a:t>
            </a:r>
            <a:r>
              <a:rPr lang="en-US" sz="1200" kern="1200" dirty="0">
                <a:solidFill>
                  <a:schemeClr val="tx1"/>
                </a:solidFill>
                <a:effectLst/>
                <a:latin typeface="+mn-lt"/>
                <a:ea typeface="+mn-ea"/>
                <a:cs typeface="+mn-cs"/>
              </a:rPr>
              <a:t>those held within the trillions of dollars of retirement savings invested in mutual funds and collective investment trusts by pensions and</a:t>
            </a:r>
          </a:p>
          <a:p>
            <a:r>
              <a:rPr lang="en-US" sz="1200" kern="1200" dirty="0">
                <a:solidFill>
                  <a:schemeClr val="tx1"/>
                </a:solidFill>
                <a:effectLst/>
                <a:latin typeface="+mn-lt"/>
                <a:ea typeface="+mn-ea"/>
                <a:cs typeface="+mn-cs"/>
              </a:rPr>
              <a:t>401(k)s. </a:t>
            </a:r>
            <a:r>
              <a:rPr lang="en-US" sz="1200" b="1" i="1" kern="1200" dirty="0">
                <a:solidFill>
                  <a:schemeClr val="tx1"/>
                </a:solidFill>
                <a:effectLst/>
                <a:latin typeface="+mn-lt"/>
                <a:ea typeface="+mn-ea"/>
                <a:cs typeface="+mn-cs"/>
              </a:rPr>
              <a:t>This would mean an across-the-board fee increase on 401(k) plans for regular, hard-</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working Americans, working to achieve a secure retirement.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Investment Company Institute, a trade association of mutual funds, estimates that the tax</a:t>
            </a:r>
          </a:p>
          <a:p>
            <a:r>
              <a:rPr lang="en-US" sz="1200" kern="1200" dirty="0">
                <a:solidFill>
                  <a:schemeClr val="tx1"/>
                </a:solidFill>
                <a:effectLst/>
                <a:latin typeface="+mn-lt"/>
                <a:ea typeface="+mn-ea"/>
                <a:cs typeface="+mn-cs"/>
              </a:rPr>
              <a:t>would have the same effect as raising the average 401(k) plan expense ratio for equity mutual funds by 31%.</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Every week millions of Americans sacrifice to set aside part of their hard-earned pay for retirement, investing those savings to help provide a secure financial future. The financial transaction tax would be imposed on every contribution, transfer of funds and distribution involving a 401(k) plan. Congress should implement policies to improve retirement savings, not punish middle class Americans working to achieve a secure retirement.</a:t>
            </a:r>
          </a:p>
          <a:p>
            <a:endParaRPr lang="en-US" dirty="0"/>
          </a:p>
        </p:txBody>
      </p:sp>
      <p:sp>
        <p:nvSpPr>
          <p:cNvPr id="4" name="Slide Number Placeholder 3"/>
          <p:cNvSpPr>
            <a:spLocks noGrp="1"/>
          </p:cNvSpPr>
          <p:nvPr>
            <p:ph type="sldNum" sz="quarter" idx="5"/>
          </p:nvPr>
        </p:nvSpPr>
        <p:spPr/>
        <p:txBody>
          <a:bodyPr/>
          <a:lstStyle/>
          <a:p>
            <a:fld id="{4A5335C9-2B8D-43D9-80C1-F0E8B4002581}" type="slidenum">
              <a:rPr lang="en-US" smtClean="0"/>
              <a:pPr/>
              <a:t>14</a:t>
            </a:fld>
            <a:endParaRPr lang="en-US"/>
          </a:p>
        </p:txBody>
      </p:sp>
    </p:spTree>
    <p:extLst>
      <p:ext uri="{BB962C8B-B14F-4D97-AF65-F5344CB8AC3E}">
        <p14:creationId xmlns:p14="http://schemas.microsoft.com/office/powerpoint/2010/main" val="3655279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electronic disclosure recently was approved by the DOL there are still some folks in Washington wanting to unwind this new piece of guidance by the DOL. Our message included making sure electronic disclosures be the default method of communication with retirement plan participants </a:t>
            </a:r>
            <a:r>
              <a:rPr lang="en-US"/>
              <a:t>and beneficiaries.</a:t>
            </a:r>
          </a:p>
        </p:txBody>
      </p:sp>
      <p:sp>
        <p:nvSpPr>
          <p:cNvPr id="4" name="Slide Number Placeholder 3"/>
          <p:cNvSpPr>
            <a:spLocks noGrp="1"/>
          </p:cNvSpPr>
          <p:nvPr>
            <p:ph type="sldNum" sz="quarter" idx="5"/>
          </p:nvPr>
        </p:nvSpPr>
        <p:spPr/>
        <p:txBody>
          <a:bodyPr/>
          <a:lstStyle/>
          <a:p>
            <a:fld id="{4A5335C9-2B8D-43D9-80C1-F0E8B4002581}" type="slidenum">
              <a:rPr lang="en-US" smtClean="0"/>
              <a:pPr/>
              <a:t>15</a:t>
            </a:fld>
            <a:endParaRPr lang="en-US"/>
          </a:p>
        </p:txBody>
      </p:sp>
    </p:spTree>
    <p:extLst>
      <p:ext uri="{BB962C8B-B14F-4D97-AF65-F5344CB8AC3E}">
        <p14:creationId xmlns:p14="http://schemas.microsoft.com/office/powerpoint/2010/main" val="3926411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The  recent pandemic crisis was an incredible shock to the business community that inflicted significant economic and organizational pain.  Leadership within business and the non-profit community was confronted with great uncertainty, fear and anxiety as they navigated through the storm.  </a:t>
            </a:r>
          </a:p>
          <a:p>
            <a:endParaRPr lang="en-US" dirty="0"/>
          </a:p>
          <a:p>
            <a:r>
              <a:rPr lang="en-US" dirty="0"/>
              <a:t>As Winston Churchill was once quoted as he worked to form the United Nations after WWII, “Never let a good crisis go to waste”.  So too, those words seem appropriate as leaders reflect on the recent pandemic and how their enterprise has been reshaped, maybe redefined and perhaps even strengthened by that experience.</a:t>
            </a:r>
          </a:p>
          <a:p>
            <a:endParaRPr lang="en-US" dirty="0"/>
          </a:p>
          <a:p>
            <a:r>
              <a:rPr lang="en-US" dirty="0"/>
              <a:t>For those who have survived the crisis, they have been battle tested under extreme conditions and can perhaps now step back and reflect on “how” they were impacted as an organization, “where” they have adapted, “who” they may have relied on for counsel, and “what” lessons were learned and how those might fundamentally change their business going forward.</a:t>
            </a:r>
          </a:p>
          <a:p>
            <a:endParaRPr lang="en-US" dirty="0"/>
          </a:p>
          <a:p>
            <a:r>
              <a:rPr lang="en-US" dirty="0"/>
              <a:t>Although there may be some significant scar tissue -- and still more time needed for healing--there also seems to be a bright side of the experience – for some, it was getting to know colleagues and teammates on a more personal level, time together in the foxhole.  For others, it jolted the organization into taking action that otherwise would have been too risky, as events forced the need to change, and now glad they did and never looking back…  </a:t>
            </a:r>
          </a:p>
          <a:p>
            <a:endParaRPr lang="en-US" dirty="0"/>
          </a:p>
          <a:p>
            <a:r>
              <a:rPr lang="en-US" dirty="0"/>
              <a:t>With those crisis level decisions behind you and the transformation that took place – a new beginning of sorts - what’s critical is that the enterprise operates with laser like focus and tenacity with everyone executing at a high level toward new objectives.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A5335C9-2B8D-43D9-80C1-F0E8B4002581}" type="slidenum">
              <a:rPr lang="en-US" smtClean="0"/>
              <a:pPr/>
              <a:t>16</a:t>
            </a:fld>
            <a:endParaRPr lang="en-US"/>
          </a:p>
        </p:txBody>
      </p:sp>
    </p:spTree>
    <p:extLst>
      <p:ext uri="{BB962C8B-B14F-4D97-AF65-F5344CB8AC3E}">
        <p14:creationId xmlns:p14="http://schemas.microsoft.com/office/powerpoint/2010/main" val="1638568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67239BA9-A898-4E55-A34D-A4D0209799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a:extLst>
              <a:ext uri="{FF2B5EF4-FFF2-40B4-BE49-F238E27FC236}">
                <a16:creationId xmlns:a16="http://schemas.microsoft.com/office/drawing/2014/main" id="{C146F069-47B9-4505-A9FC-2BFA71ADD8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pPr eaLnBrk="1" hangingPunct="1"/>
            <a:r>
              <a:rPr lang="en-US" altLang="en-US" dirty="0"/>
              <a:t>So, why even consider the 401(k) plan at a time like this?  Why should this be an area of priority?</a:t>
            </a:r>
          </a:p>
          <a:p>
            <a:pPr eaLnBrk="1" hangingPunct="1"/>
            <a:endParaRPr lang="en-US" altLang="en-US" dirty="0"/>
          </a:p>
          <a:p>
            <a:pPr eaLnBrk="1" hangingPunct="1"/>
            <a:r>
              <a:rPr lang="en-US" altLang="en-US" dirty="0"/>
              <a:t>The simple answer is that critical decisions and key actions taken to ensure the business survived may have raised </a:t>
            </a:r>
            <a:r>
              <a:rPr lang="en-US" altLang="en-US" b="1" dirty="0"/>
              <a:t>potential exposure </a:t>
            </a:r>
            <a:r>
              <a:rPr lang="en-US" altLang="en-US" dirty="0"/>
              <a:t>in your role as plan sponsor that you’d likely want to minimize before creating larger problems.  On the flip side, there may be some real opportunities under recent legislation as well as from lessons learned, to reshape the plan into a more vital and useful employee tool.</a:t>
            </a:r>
          </a:p>
          <a:p>
            <a:pPr eaLnBrk="1" hangingPunct="1"/>
            <a:endParaRPr lang="en-US" altLang="en-US" dirty="0"/>
          </a:p>
          <a:p>
            <a:pPr eaLnBrk="1" hangingPunct="1"/>
            <a:r>
              <a:rPr lang="en-US" altLang="en-US" dirty="0"/>
              <a:t>As we said a minute ago, it’s critical that the company be laser like focused in executing on your objectives, and not distracted by things that may later blindside you.  We know that by being a little proactive, employers can clean up small deficiencies today in order to prevent and avoid much bigger issues and liability down the road.</a:t>
            </a:r>
          </a:p>
          <a:p>
            <a:pPr eaLnBrk="1" hangingPunct="1"/>
            <a:endParaRPr lang="en-US" altLang="en-US" dirty="0"/>
          </a:p>
          <a:p>
            <a:pPr eaLnBrk="1" hangingPunct="1"/>
            <a:r>
              <a:rPr lang="en-US" altLang="en-US" dirty="0"/>
              <a:t>We’ve identified </a:t>
            </a:r>
            <a:r>
              <a:rPr lang="en-US" altLang="en-US" b="1" dirty="0"/>
              <a:t>6 key areas that employers are vulnerable to potential exposures that we believe should be addressed in the 401(k) Roadmap to Recovery</a:t>
            </a:r>
          </a:p>
          <a:p>
            <a:pPr eaLnBrk="1" hangingPunct="1"/>
            <a:endParaRPr lang="en-US" altLang="en-US" dirty="0"/>
          </a:p>
          <a:p>
            <a:pPr marL="228600" indent="-228600" eaLnBrk="1" hangingPunct="1">
              <a:buAutoNum type="arabicPeriod"/>
            </a:pPr>
            <a:r>
              <a:rPr lang="en-US" altLang="en-US" dirty="0"/>
              <a:t>The impact from key decisions and actions around managing business cash flows – this includes employee layoffs and furloughs that may have been necessary and may require special attention with the plan and certain processes be followed otherwise penalties can be severe.  It would not be surprising given distractions, disruptions and personnel changes that errors were made and need to be cleaned up and corrected.</a:t>
            </a:r>
          </a:p>
          <a:p>
            <a:pPr marL="228600" indent="-228600" eaLnBrk="1" hangingPunct="1">
              <a:buAutoNum type="arabicPeriod"/>
            </a:pPr>
            <a:endParaRPr lang="en-US" altLang="en-US" dirty="0"/>
          </a:p>
          <a:p>
            <a:pPr marL="228600" indent="-228600" eaLnBrk="1" hangingPunct="1">
              <a:buAutoNum type="arabicPeriod"/>
            </a:pPr>
            <a:r>
              <a:rPr lang="en-US" altLang="en-US" dirty="0"/>
              <a:t>Several major pieces of legislation have been signed into law during 2020.  You may not yet be familiar with The Secure Act but it’s a major piece of legislation that has significant implications (mostly positive) for company sponsored retirement plans.  Before we could even unpack that piece of legislation signed in December 2019, the pandemic hit and congress passed the CARES Act which offered plan sponsors to adopt several plan provisions to provide greater flexibility to tap retirement funds with new loan and distribution options.  Adopting those provisions was voluntary, however, compliance has fiduciary implications and given the quick passage of legislation, the regulators continue to work through uncertain guidelines, which invariably leads to greater complexity and need for detailed attention that most employers have limited resources to devote.</a:t>
            </a:r>
          </a:p>
          <a:p>
            <a:pPr marL="228600" indent="-228600" eaLnBrk="1" hangingPunct="1">
              <a:buAutoNum type="arabicPeriod"/>
            </a:pPr>
            <a:endParaRPr lang="en-US" altLang="en-US" dirty="0"/>
          </a:p>
          <a:p>
            <a:pPr marL="228600" indent="-228600" eaLnBrk="1" hangingPunct="1">
              <a:buAutoNum type="arabicPeriod"/>
            </a:pPr>
            <a:r>
              <a:rPr lang="en-US" altLang="en-US" dirty="0"/>
              <a:t>Unprotected data is a huge issue for plan sponsors as Cybersecurity has been a growing threat and the need for careful diligence has only increased when everyone’s attention is distracted and additional access to retirement funds was opened with the CARES Act.  Working remotely just adds to the challenge of unprotected data getting into the wrong hands so added security and policies in this area have risen to the forefront.</a:t>
            </a:r>
          </a:p>
          <a:p>
            <a:pPr marL="228600" indent="-228600" eaLnBrk="1" hangingPunct="1">
              <a:buAutoNum type="arabicPeriod"/>
            </a:pPr>
            <a:endParaRPr lang="en-US" altLang="en-US" dirty="0"/>
          </a:p>
          <a:p>
            <a:pPr marL="228600" indent="-228600" eaLnBrk="1" hangingPunct="1">
              <a:buAutoNum type="arabicPeriod"/>
            </a:pPr>
            <a:r>
              <a:rPr lang="en-US" altLang="en-US" dirty="0"/>
              <a:t>Employee anxiety around finances has skyrocketed.  With pay cuts and furloughs, those with fragile finances have experienced emotional stress that is similar to PTSD.  It’s going to be really difficult for a company to be executing at a high level if their employees are struggling and distracted by financial problems.</a:t>
            </a:r>
          </a:p>
          <a:p>
            <a:pPr marL="228600" indent="-228600" eaLnBrk="1" hangingPunct="1">
              <a:buAutoNum type="arabicPeriod"/>
            </a:pPr>
            <a:endParaRPr lang="en-US" altLang="en-US" dirty="0"/>
          </a:p>
          <a:p>
            <a:pPr marL="228600" indent="-228600" eaLnBrk="1" hangingPunct="1">
              <a:buAutoNum type="arabicPeriod"/>
            </a:pPr>
            <a:r>
              <a:rPr lang="en-US" altLang="en-US" dirty="0"/>
              <a:t>The investment menu can still be a real blind spot for employers as the run up in the markets over the past ten years may have hidden some underlying issues that may create real exposure.  We know that down markets combined with employee layoffs are a red flag for finger pointing and complaints.  Employers need to be more proactive than ever with due diligence the investment menu, ensuring appropriate choices and monitoring fees and performance.</a:t>
            </a:r>
          </a:p>
          <a:p>
            <a:pPr marL="228600" indent="-228600" eaLnBrk="1" hangingPunct="1">
              <a:buAutoNum type="arabicPeriod"/>
            </a:pPr>
            <a:endParaRPr lang="en-US" altLang="en-US" dirty="0"/>
          </a:p>
          <a:p>
            <a:pPr marL="228600" indent="-228600" eaLnBrk="1" hangingPunct="1">
              <a:buAutoNum type="arabicPeriod"/>
            </a:pPr>
            <a:r>
              <a:rPr lang="en-US" altLang="en-US" dirty="0"/>
              <a:t>Lastly, is the risk of Provider Blind Spots.  One of the things that a crisis teaches us is that partners really matter.  This crisis has allowed everyone to take a hard look at their providers and how they performed under a stressful environment.  We don’t know when the next crisis is going to pop up, but this moment is wasted if we haven’t conducted a stress test to be better prepared and not be blind sided by future events.  </a:t>
            </a:r>
          </a:p>
        </p:txBody>
      </p:sp>
    </p:spTree>
    <p:extLst>
      <p:ext uri="{BB962C8B-B14F-4D97-AF65-F5344CB8AC3E}">
        <p14:creationId xmlns:p14="http://schemas.microsoft.com/office/powerpoint/2010/main" val="2766887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t>In an environment of great uncertainty and survival mode, business leaders were forced to make some hard financial decisions surrounding their workforce.  In some cases, this has led to employee furloughs and layoffs.</a:t>
            </a:r>
          </a:p>
          <a:p>
            <a:endParaRPr lang="en-US" dirty="0"/>
          </a:p>
          <a:p>
            <a:r>
              <a:rPr lang="en-US" dirty="0"/>
              <a:t>From a retirement plan perspective, each has implications and that need to be carefully monitored.</a:t>
            </a:r>
          </a:p>
          <a:p>
            <a:endParaRPr lang="en-US" dirty="0"/>
          </a:p>
          <a:p>
            <a:r>
              <a:rPr lang="en-US" dirty="0"/>
              <a:t>If you experienced </a:t>
            </a:r>
            <a:r>
              <a:rPr lang="en-US" b="1" dirty="0"/>
              <a:t>furloughs</a:t>
            </a:r>
            <a:r>
              <a:rPr lang="en-US" dirty="0"/>
              <a:t> with active participants, their contributions running through payroll would have ceased but automatically start up again once work resumed.  For non-</a:t>
            </a:r>
            <a:r>
              <a:rPr lang="en-US" dirty="0" err="1"/>
              <a:t>eligibles</a:t>
            </a:r>
            <a:r>
              <a:rPr lang="en-US" dirty="0"/>
              <a:t>, however, it would be important to track requirements carefully to ensure that they are afforded the benefit when eligible.</a:t>
            </a:r>
          </a:p>
          <a:p>
            <a:endParaRPr lang="en-US" dirty="0"/>
          </a:p>
          <a:p>
            <a:r>
              <a:rPr lang="en-US" dirty="0"/>
              <a:t>Regarding </a:t>
            </a:r>
            <a:r>
              <a:rPr lang="en-US" b="1" dirty="0"/>
              <a:t>terminations</a:t>
            </a:r>
            <a:r>
              <a:rPr lang="en-US" dirty="0"/>
              <a:t>, generally if the company has laid off 20% or more of their work force – subject to facts and circumstances – it’s considered a Partial Termination and those affected employees immediately vest in any employer contributions.  Therefore, if this is questionable, it’s important to take a look at the potential impact to ensure vesting is accurate because if the terminated employee receives less than what they’re entitled, the IRS could disqualify the plan unless the error is corrected.</a:t>
            </a:r>
          </a:p>
          <a:p>
            <a:endParaRPr lang="en-US" dirty="0"/>
          </a:p>
          <a:p>
            <a:r>
              <a:rPr lang="en-US" dirty="0"/>
              <a:t>Some companies needed to reduce or eliminate employer match or profit-sharing dollars in order to protect their finances.  </a:t>
            </a:r>
          </a:p>
          <a:p>
            <a:endParaRPr lang="en-US" dirty="0"/>
          </a:p>
          <a:p>
            <a:r>
              <a:rPr lang="en-US" dirty="0"/>
              <a:t>If the employer match was “discretionary”, then no obligation exists but a standard practice would be to provide notice to the employees that such a match had been suspended until further notice.</a:t>
            </a:r>
          </a:p>
          <a:p>
            <a:endParaRPr lang="en-US" dirty="0"/>
          </a:p>
          <a:p>
            <a:r>
              <a:rPr lang="en-US" dirty="0"/>
              <a:t>However, if the employer contribution was a fixed match amount, the company is obligated to amend the plan and provide a 30-day notice.  Many companies have shifted their plan design in the last few years to a Safe Harbor Match that requires a more diligent process.  </a:t>
            </a:r>
            <a:r>
              <a:rPr lang="en-US" sz="1200" b="0" i="0" u="none" strike="noStrike" kern="1200" baseline="0" dirty="0">
                <a:solidFill>
                  <a:schemeClr val="tx1"/>
                </a:solidFill>
                <a:latin typeface="+mn-lt"/>
                <a:ea typeface="+mn-ea"/>
                <a:cs typeface="+mn-cs"/>
              </a:rPr>
              <a:t>If a reduction or suspension occurs, a supplemental notice must explain 1) the consequences of the suspension or reduction of contributions; 2) how participants may change their deferral elections as a result; and 3) when the amendment takes effect.  Other procedural requirements the employer must follow: 1. Give participants a reasonable opportunity after they receive the supplemental notice and before the reduction or suspension of employer contributions to change their contribution elections; 2. Amend the plan to apply the actual deferral percentage (ADP) and/or actual contribution percentage (ACP) tests for the entire plan year; and 3. Allocate to the plan any contributions that were promised before the amendment took effect.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Lastly, it’s quite possible that the HR department itself has been affected by layoffs or terminations, in particular the administrator of the retirement plan.  Who’s running the plan or payroll for that matter?  If there are changes in personnel, or if those people are picking up more items on their plate, you can imagine the distraction and potential for increased errors.  401(k) plans have many moving parts that without attentive, knowledgeable administrative support, can quickly lead to errors that balloon into major headaches, liability and corrective expense.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Our </a:t>
            </a:r>
            <a:r>
              <a:rPr lang="en-US" sz="1200" b="1" i="0" u="none" strike="noStrike" kern="1200" baseline="0" dirty="0">
                <a:solidFill>
                  <a:schemeClr val="tx1"/>
                </a:solidFill>
                <a:latin typeface="+mn-lt"/>
                <a:ea typeface="+mn-ea"/>
                <a:cs typeface="+mn-cs"/>
              </a:rPr>
              <a:t>401(k) Roadmap to Recovery action plan </a:t>
            </a:r>
            <a:r>
              <a:rPr lang="en-US" sz="1200" b="0" i="0" u="none" strike="noStrike" kern="1200" baseline="0" dirty="0">
                <a:solidFill>
                  <a:schemeClr val="tx1"/>
                </a:solidFill>
                <a:latin typeface="+mn-lt"/>
                <a:ea typeface="+mn-ea"/>
                <a:cs typeface="+mn-cs"/>
              </a:rPr>
              <a:t>calls for plan sponsors to review any furloughs and terminations to ensure eligibility and employer contributions were processed in accordance with the plan document.  In addition, if you suspended any match or profit sharing, it would be wise to review any actions taken to ensure plan procedures, notifications and required </a:t>
            </a:r>
            <a:r>
              <a:rPr lang="en-US" sz="1200" b="0" i="0" u="none" strike="noStrike" kern="1200" baseline="0" dirty="0" err="1">
                <a:solidFill>
                  <a:schemeClr val="tx1"/>
                </a:solidFill>
                <a:latin typeface="+mn-lt"/>
                <a:ea typeface="+mn-ea"/>
                <a:cs typeface="+mn-cs"/>
              </a:rPr>
              <a:t>fundings</a:t>
            </a:r>
            <a:r>
              <a:rPr lang="en-US" sz="1200" b="0" i="0" u="none" strike="noStrike" kern="1200" baseline="0" dirty="0">
                <a:solidFill>
                  <a:schemeClr val="tx1"/>
                </a:solidFill>
                <a:latin typeface="+mn-lt"/>
                <a:ea typeface="+mn-ea"/>
                <a:cs typeface="+mn-cs"/>
              </a:rPr>
              <a:t> were in compliance.</a:t>
            </a:r>
            <a:endParaRPr lang="en-US" dirty="0"/>
          </a:p>
        </p:txBody>
      </p:sp>
      <p:sp>
        <p:nvSpPr>
          <p:cNvPr id="4" name="Slide Number Placeholder 3"/>
          <p:cNvSpPr>
            <a:spLocks noGrp="1"/>
          </p:cNvSpPr>
          <p:nvPr>
            <p:ph type="sldNum" sz="quarter" idx="5"/>
          </p:nvPr>
        </p:nvSpPr>
        <p:spPr/>
        <p:txBody>
          <a:bodyPr/>
          <a:lstStyle/>
          <a:p>
            <a:fld id="{4A5335C9-2B8D-43D9-80C1-F0E8B4002581}" type="slidenum">
              <a:rPr lang="en-US" smtClean="0"/>
              <a:pPr/>
              <a:t>18</a:t>
            </a:fld>
            <a:endParaRPr lang="en-US"/>
          </a:p>
        </p:txBody>
      </p:sp>
    </p:spTree>
    <p:extLst>
      <p:ext uri="{BB962C8B-B14F-4D97-AF65-F5344CB8AC3E}">
        <p14:creationId xmlns:p14="http://schemas.microsoft.com/office/powerpoint/2010/main" val="1573514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Another risk stems from </a:t>
            </a:r>
            <a:r>
              <a:rPr lang="en-US" b="1" dirty="0"/>
              <a:t>the increased regulatory complexity </a:t>
            </a:r>
            <a:r>
              <a:rPr lang="en-US" b="0" dirty="0"/>
              <a:t>resulting from several key pieces of legislation that were signed into law since December 2019 --</a:t>
            </a:r>
            <a:r>
              <a:rPr lang="en-US" dirty="0"/>
              <a:t>that leave employers with several new issues to address.  On the one hand this legislation provides real benefits to plan participants but increases the workload and potential exposure to employers from an operational and fiduciary oversight standpoint.</a:t>
            </a:r>
          </a:p>
          <a:p>
            <a:endParaRPr lang="en-US" dirty="0"/>
          </a:p>
          <a:p>
            <a:r>
              <a:rPr lang="en-US" dirty="0"/>
              <a:t>You may be familiar with the CARES act that provided plan sponsors with tools to offer financial relief to those affected by </a:t>
            </a:r>
            <a:r>
              <a:rPr lang="en-US" dirty="0" err="1"/>
              <a:t>Covid</a:t>
            </a:r>
            <a:r>
              <a:rPr lang="en-US" dirty="0"/>
              <a:t> – increased loan limits, suspend payments and tap savings via a new distribution.  Employers were given the choice on whether to add each feature and nearly 60% did.  For those that did, they have taken on a fiduciary responsibility to be in compliance with some fluid regulatory changes that many are unprepared. </a:t>
            </a:r>
          </a:p>
          <a:p>
            <a:endParaRPr lang="en-US" dirty="0"/>
          </a:p>
          <a:p>
            <a:r>
              <a:rPr lang="en-US" dirty="0"/>
              <a:t>The SECURE Act enhances retirement plans in many ways allowing plan sponsors more tools to help employees distribute their accumulated balances into a source of guaranteed income and more flexibility in when they tap those savings.  It also brings more participants in the fold by mandating that part time employees be given access to the retirement plan.  Many of the provisions have already taken affect, and yet, like the CARES Act the regulations and guidelines remain fluid.  What we do know is that plan sponsors bear a greater burden in tracking employee hours to determine eligibility and that the legislation has raised the punitive fines for areas of non-compliance by a factor of 10.  As an example, nearly 20k employers filed their 5500 late in 2019 and paid a daily fine of $25.  Beginning this year, the fine has increased from $25 per day to $250 per day – a significant reason that employers need to be concerned about their 401(k) responsibilities.</a:t>
            </a:r>
          </a:p>
          <a:p>
            <a:endParaRPr lang="en-US" dirty="0"/>
          </a:p>
          <a:p>
            <a:r>
              <a:rPr lang="en-US" sz="1200" kern="1200" dirty="0">
                <a:solidFill>
                  <a:schemeClr val="tx1"/>
                </a:solidFill>
                <a:effectLst/>
                <a:latin typeface="+mn-lt"/>
                <a:ea typeface="+mn-ea"/>
                <a:cs typeface="+mn-cs"/>
              </a:rPr>
              <a:t>As such it is important that employers remain vigilant in their oversight and proactively attend to any plan governance or operational concerns that could lead to potential exposure.   We are advising plan sponsors that they would be wise to ensure they </a:t>
            </a:r>
            <a:r>
              <a:rPr lang="en-US" sz="1200" b="1" kern="1200" dirty="0">
                <a:solidFill>
                  <a:schemeClr val="tx1"/>
                </a:solidFill>
                <a:effectLst/>
                <a:latin typeface="+mn-lt"/>
                <a:ea typeface="+mn-ea"/>
                <a:cs typeface="+mn-cs"/>
              </a:rPr>
              <a:t>maintain industry best practices, strengthen internal controls, and retain operational integrity</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4A5335C9-2B8D-43D9-80C1-F0E8B4002581}" type="slidenum">
              <a:rPr lang="en-US" smtClean="0"/>
              <a:pPr/>
              <a:t>19</a:t>
            </a:fld>
            <a:endParaRPr lang="en-US"/>
          </a:p>
        </p:txBody>
      </p:sp>
    </p:spTree>
    <p:extLst>
      <p:ext uri="{BB962C8B-B14F-4D97-AF65-F5344CB8AC3E}">
        <p14:creationId xmlns:p14="http://schemas.microsoft.com/office/powerpoint/2010/main" val="130908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2</a:t>
            </a:fld>
            <a:endParaRPr lang="en-US" noProof="0" dirty="0"/>
          </a:p>
        </p:txBody>
      </p:sp>
    </p:spTree>
    <p:extLst>
      <p:ext uri="{BB962C8B-B14F-4D97-AF65-F5344CB8AC3E}">
        <p14:creationId xmlns:p14="http://schemas.microsoft.com/office/powerpoint/2010/main" val="4057021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0" i="0" kern="1200" dirty="0">
                <a:solidFill>
                  <a:schemeClr val="tx1"/>
                </a:solidFill>
                <a:effectLst/>
                <a:latin typeface="+mn-lt"/>
                <a:ea typeface="+mn-ea"/>
                <a:cs typeface="+mn-cs"/>
              </a:rPr>
              <a:t>According to the Javelin 2020 Identity Fraud Study, total identity fraud reached $16.9 billion (USD) in 2019 and criminals are targeting smaller numbers of victims and while inflicting damage that is more complex to prevent or remediate. The type of identity fraud has drastically changed from counterfeiting credit cards to the high-impact identity fraud of account takeover. At a time when consumers are feeling financial stress from the global health and economic crisis, account takeover fraud and scams will increase because criminals become more active during times of economic hardships. During the next twelve months, criminals will strike at the heart of the financial services industry and negatively affect consumers. Areas of concern range from fraudulent account openings (synthetic identities), person to person (P2P), and full takeover of all accounts, not just checking or cards but also investment accounts and other high-dollar balances. The challenge of reducing fraud losses is not always the lack of technology investment. It can also be the failure to focus on increasing consumer adoption of safer methods of safeguarding their information and managing their finances. To counter fraud and ensure data privacy, the conversation needs to change from monitoring activity that is occurring to securing the information before it is stolen. </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For employers whose employees are working from home and especially those handling sensitive employee data, make sure that employees are securing their online devices by instituting a screen lock, encrypting data stored on the devices, avoiding public Wi-Fi and/or using a VPN, and installing anti-malware. Use of secure email, portal or a share file system should be used to transmit PII such as census information, testing data and payroll reports.   Employers should review their cybersecurity protocols and regularly conduct cybersecurity training including how to identify potential breaches.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Employers should review their providers service contracts for cybersecurity protocols.  Some providers have cybersecurity warranties and remedies available for losses resulting from cybercrimes.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Estée Lauder Sued Over Security Breach – A former participant filed a lawsuit against all fiduciaries for violating their fiduciary duties and not adequately protecting the participant’s account against unauthorized withdrawals when $99,000 was withdrawn from their account in three separate unauthorized distributions.</a:t>
            </a:r>
          </a:p>
          <a:p>
            <a:endParaRPr lang="en-US" sz="1200" b="0" i="0" u="none" strike="noStrike" kern="1200" baseline="0" dirty="0">
              <a:solidFill>
                <a:schemeClr val="tx1"/>
              </a:solidFill>
              <a:effectLst/>
              <a:latin typeface="+mn-lt"/>
              <a:ea typeface="+mn-ea"/>
              <a:cs typeface="+mn-cs"/>
            </a:endParaRPr>
          </a:p>
          <a:p>
            <a:r>
              <a:rPr lang="en-US" dirty="0"/>
              <a:t>Our </a:t>
            </a:r>
            <a:r>
              <a:rPr lang="en-US" b="1" dirty="0"/>
              <a:t>401k Roadmap to Recovery </a:t>
            </a:r>
            <a:r>
              <a:rPr lang="en-US" b="0" dirty="0"/>
              <a:t>strongly advises employers to:</a:t>
            </a:r>
          </a:p>
          <a:p>
            <a:endParaRPr lang="en-US" sz="1200" b="0" i="0" u="none" strike="noStrike" kern="1200" baseline="0" dirty="0">
              <a:solidFill>
                <a:schemeClr val="tx1"/>
              </a:solidFill>
              <a:effectLst/>
              <a:latin typeface="+mn-lt"/>
              <a:ea typeface="+mn-ea"/>
              <a:cs typeface="+mn-cs"/>
            </a:endParaRPr>
          </a:p>
          <a:p>
            <a:pPr marL="228600" indent="-228600">
              <a:buAutoNum type="arabicPeriod"/>
            </a:pPr>
            <a:r>
              <a:rPr lang="en-US" sz="1200" b="0" i="0" u="none" strike="noStrike" kern="1200" baseline="0" dirty="0">
                <a:solidFill>
                  <a:schemeClr val="tx1"/>
                </a:solidFill>
                <a:effectLst/>
                <a:latin typeface="+mn-lt"/>
                <a:ea typeface="+mn-ea"/>
                <a:cs typeface="+mn-cs"/>
              </a:rPr>
              <a:t>Ensure your 401(k) internal/external policies and protocols address the current work environment and best practices for data protection</a:t>
            </a:r>
          </a:p>
          <a:p>
            <a:pPr marL="228600" indent="-228600">
              <a:buAutoNum type="arabicPeriod"/>
            </a:pPr>
            <a:r>
              <a:rPr lang="en-US" sz="1200" b="0" i="0" u="none" strike="noStrike" kern="1200" baseline="0" dirty="0">
                <a:solidFill>
                  <a:schemeClr val="tx1"/>
                </a:solidFill>
                <a:effectLst/>
                <a:latin typeface="+mn-lt"/>
                <a:ea typeface="+mn-ea"/>
                <a:cs typeface="+mn-cs"/>
              </a:rPr>
              <a:t>R</a:t>
            </a:r>
            <a:r>
              <a:rPr lang="en-US" sz="1200" b="0" i="0" kern="1200" dirty="0">
                <a:solidFill>
                  <a:schemeClr val="tx1"/>
                </a:solidFill>
                <a:effectLst/>
                <a:latin typeface="+mn-lt"/>
                <a:ea typeface="+mn-ea"/>
                <a:cs typeface="+mn-cs"/>
              </a:rPr>
              <a:t>eview your insurance coverage to determine if there is coverage for losses resulting from cybercrimes.</a:t>
            </a:r>
          </a:p>
          <a:p>
            <a:pPr marL="228600" indent="-228600">
              <a:buAutoNum type="arabicPeriod"/>
            </a:pPr>
            <a:r>
              <a:rPr lang="en-US" sz="1200" b="0" i="0" kern="1200" dirty="0">
                <a:solidFill>
                  <a:schemeClr val="tx1"/>
                </a:solidFill>
                <a:effectLst/>
                <a:latin typeface="+mn-lt"/>
                <a:ea typeface="+mn-ea"/>
                <a:cs typeface="+mn-cs"/>
              </a:rPr>
              <a:t>Encourage plan participants to protect their retirement accounts, including turning on two-factor authentication, using biometrics, signing up for account alerts and keeping their contact information (email address, cell phone, mailing address) up to date.</a:t>
            </a:r>
          </a:p>
          <a:p>
            <a:endParaRPr lang="en-US" dirty="0"/>
          </a:p>
          <a:p>
            <a:br>
              <a:rPr lang="en-US" sz="1200"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4A5335C9-2B8D-43D9-80C1-F0E8B4002581}" type="slidenum">
              <a:rPr lang="en-US" smtClean="0"/>
              <a:pPr/>
              <a:t>20</a:t>
            </a:fld>
            <a:endParaRPr lang="en-US"/>
          </a:p>
        </p:txBody>
      </p:sp>
    </p:spTree>
    <p:extLst>
      <p:ext uri="{BB962C8B-B14F-4D97-AF65-F5344CB8AC3E}">
        <p14:creationId xmlns:p14="http://schemas.microsoft.com/office/powerpoint/2010/main" val="4127193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Prior to the COVID-19 pandemic, a little over 40% of Americans lived paycheck to paycheck and over half spent more than their annual income. (</a:t>
            </a:r>
            <a:r>
              <a:rPr lang="en-US" sz="1200" kern="1200" dirty="0">
                <a:solidFill>
                  <a:schemeClr val="tx1"/>
                </a:solidFill>
                <a:effectLst/>
                <a:latin typeface="+mn-lt"/>
                <a:ea typeface="+mn-ea"/>
                <a:cs typeface="+mn-cs"/>
              </a:rPr>
              <a:t>PwC’s 2019 employee financial wellness survey)  </a:t>
            </a:r>
            <a:r>
              <a:rPr lang="en-US" dirty="0"/>
              <a:t>Employee financial stress in today’s workforce is a well documented problem and according to a recent survey, </a:t>
            </a:r>
            <a:r>
              <a:rPr lang="en-US" b="1" dirty="0"/>
              <a:t>67% are significantly burdened by financial stress (</a:t>
            </a:r>
            <a:r>
              <a:rPr lang="en-US" b="0" dirty="0" err="1"/>
              <a:t>Pwc</a:t>
            </a:r>
            <a:r>
              <a:rPr lang="en-US" b="0" dirty="0"/>
              <a:t> Study) which has only increased during the recent crisis.  Some have shown signs of stress similar to that of PTSD (Post Traumatic Stress Disorder) and we’re seeing evidence that it’s affecting all generations, particularly among millennials.</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while most employers offer education on retirement, only one quarter offer education on budgeting, debt management and financial planning, which as you can see from this slide, employees really want support in these area. </a:t>
            </a:r>
            <a:r>
              <a:rPr lang="en-US" sz="1200" i="0" dirty="0"/>
              <a:t>Financially </a:t>
            </a:r>
            <a:r>
              <a:rPr lang="en-US" sz="1200" b="1" i="0" dirty="0"/>
              <a:t>distressed employees </a:t>
            </a:r>
            <a:r>
              <a:rPr lang="en-US" sz="1200" i="0" dirty="0"/>
              <a:t>have trouble functioning in their jobs, and this is hurting their physical health as well as taking a bite out of the employer’s bottom line by </a:t>
            </a:r>
            <a:r>
              <a:rPr lang="en-US" sz="1200" dirty="0">
                <a:latin typeface="Segoe UI Light" panose="020B0502040204020203" pitchFamily="34" charset="0"/>
              </a:rPr>
              <a:t>absenteeism, turnover costs, or healthcare costs.</a:t>
            </a:r>
            <a:endParaRPr lang="en-US" sz="1200" i="0" dirty="0"/>
          </a:p>
          <a:p>
            <a:endParaRPr lang="en-US" dirty="0"/>
          </a:p>
          <a:p>
            <a:endParaRPr lang="en-US" dirty="0"/>
          </a:p>
        </p:txBody>
      </p:sp>
      <p:sp>
        <p:nvSpPr>
          <p:cNvPr id="4" name="Slide Number Placeholder 3"/>
          <p:cNvSpPr>
            <a:spLocks noGrp="1"/>
          </p:cNvSpPr>
          <p:nvPr>
            <p:ph type="sldNum" sz="quarter" idx="5"/>
          </p:nvPr>
        </p:nvSpPr>
        <p:spPr/>
        <p:txBody>
          <a:bodyPr/>
          <a:lstStyle/>
          <a:p>
            <a:fld id="{4A5335C9-2B8D-43D9-80C1-F0E8B4002581}" type="slidenum">
              <a:rPr lang="en-US" smtClean="0"/>
              <a:pPr/>
              <a:t>21</a:t>
            </a:fld>
            <a:endParaRPr lang="en-US"/>
          </a:p>
        </p:txBody>
      </p:sp>
    </p:spTree>
    <p:extLst>
      <p:ext uri="{BB962C8B-B14F-4D97-AF65-F5344CB8AC3E}">
        <p14:creationId xmlns:p14="http://schemas.microsoft.com/office/powerpoint/2010/main" val="574618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a:solidFill>
                  <a:schemeClr val="tx1"/>
                </a:solidFill>
                <a:effectLst/>
                <a:latin typeface="+mn-lt"/>
                <a:ea typeface="+mn-ea"/>
                <a:cs typeface="+mn-cs"/>
              </a:rPr>
              <a:t>One clear lesson that we can take away from this pandemic and the 2008/2009 meltdown, is that </a:t>
            </a:r>
            <a:r>
              <a:rPr lang="en-US" sz="1200" b="1" kern="1200" dirty="0">
                <a:solidFill>
                  <a:schemeClr val="tx1"/>
                </a:solidFill>
                <a:effectLst/>
                <a:latin typeface="+mn-lt"/>
                <a:ea typeface="+mn-ea"/>
                <a:cs typeface="+mn-cs"/>
              </a:rPr>
              <a:t>too many people do not have an adequate level of emergency savings </a:t>
            </a:r>
            <a:r>
              <a:rPr lang="en-US" sz="1200" kern="1200" dirty="0">
                <a:solidFill>
                  <a:schemeClr val="tx1"/>
                </a:solidFill>
                <a:effectLst/>
                <a:latin typeface="+mn-lt"/>
                <a:ea typeface="+mn-ea"/>
                <a:cs typeface="+mn-cs"/>
              </a:rPr>
              <a:t>to weather a financial storm and are therefore in a fragile position and very vulnerable to and unprepared for economic challenges.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401(k) seems to be considered by many as a financial safety net, that can be turned to when financial difficulties arise.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Unfortunately, we know that liquidating the 401(k) creates serious and unrecoverable long-term consequences to workers future financial security.  This is a huge problem and simply reinforces the need for us within the retirement community to refocus our efforts to encourage and assist employees in making “Emergency Savings” their top priority, over that of saving within the 401(k) itself.</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have this great infrastructure in place through 401(k) plans to help people save a little each payroll period into a long-term savings vehicle – this same architecture can help to address the emergency savings problem.</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a:t>
            </a:r>
            <a:r>
              <a:rPr lang="en-US" b="1" dirty="0"/>
              <a:t>401k Roadmap to Recovery </a:t>
            </a:r>
            <a:r>
              <a:rPr lang="en-US" b="0" dirty="0"/>
              <a:t>makes it our mission:</a:t>
            </a:r>
          </a:p>
          <a:p>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To bring awareness to employers and support their efforts to focus on, develop creative ideas and incentives to build and implement an Emergency Savings program as the number one objective – ahead of retirement savings in order to help move beyond the inevitable short term crisis that so many face that leads to such self-inflicted damage and stress faced by those that do not have an adequate emergency savings.</a:t>
            </a:r>
          </a:p>
          <a:p>
            <a:endParaRPr lang="en-US" dirty="0"/>
          </a:p>
        </p:txBody>
      </p:sp>
      <p:sp>
        <p:nvSpPr>
          <p:cNvPr id="4" name="Slide Number Placeholder 3"/>
          <p:cNvSpPr>
            <a:spLocks noGrp="1"/>
          </p:cNvSpPr>
          <p:nvPr>
            <p:ph type="sldNum" sz="quarter" idx="5"/>
          </p:nvPr>
        </p:nvSpPr>
        <p:spPr/>
        <p:txBody>
          <a:bodyPr/>
          <a:lstStyle/>
          <a:p>
            <a:fld id="{4A5335C9-2B8D-43D9-80C1-F0E8B4002581}" type="slidenum">
              <a:rPr lang="en-US" smtClean="0"/>
              <a:pPr/>
              <a:t>22</a:t>
            </a:fld>
            <a:endParaRPr lang="en-US"/>
          </a:p>
        </p:txBody>
      </p:sp>
    </p:spTree>
    <p:extLst>
      <p:ext uri="{BB962C8B-B14F-4D97-AF65-F5344CB8AC3E}">
        <p14:creationId xmlns:p14="http://schemas.microsoft.com/office/powerpoint/2010/main" val="185284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77500" lnSpcReduction="20000"/>
          </a:bodyPr>
          <a:lstStyle/>
          <a:p>
            <a:r>
              <a:rPr lang="en-US" dirty="0"/>
              <a:t>We know that a comprehensive financial wellness model includes:</a:t>
            </a:r>
          </a:p>
          <a:p>
            <a:endParaRPr lang="en-US" dirty="0"/>
          </a:p>
          <a:p>
            <a:r>
              <a:rPr lang="en-US" b="1" dirty="0"/>
              <a:t>Self Learning</a:t>
            </a:r>
          </a:p>
          <a:p>
            <a:r>
              <a:rPr lang="en-US" dirty="0"/>
              <a:t>Targeted education sent directly to employees. Online articles, webinars, market recaps, interactive education center, videos, and social media updates accessible 24/7 online.</a:t>
            </a:r>
          </a:p>
          <a:p>
            <a:endParaRPr lang="en-US" dirty="0"/>
          </a:p>
          <a:p>
            <a:r>
              <a:rPr lang="en-US" b="1" dirty="0"/>
              <a:t>Personalized Support</a:t>
            </a:r>
          </a:p>
          <a:p>
            <a:r>
              <a:rPr lang="en-US" dirty="0"/>
              <a:t>A team of financial specialists to assist employees with questions and provide holistic coaching support on an individualized basis in the area of budgeting, building emergency savings, debt management, and financial goal setting. </a:t>
            </a:r>
          </a:p>
          <a:p>
            <a:endParaRPr lang="en-US" dirty="0"/>
          </a:p>
          <a:p>
            <a:r>
              <a:rPr lang="en-US" b="1" dirty="0"/>
              <a:t>Tools for Action</a:t>
            </a:r>
          </a:p>
          <a:p>
            <a:r>
              <a:rPr lang="en-US" dirty="0"/>
              <a:t>A digital platform to provide a simple and secure online location where employees can monitor the financial components of their life, allowing them to make more informed investment and lifestyle decisions. </a:t>
            </a:r>
          </a:p>
          <a:p>
            <a:endParaRPr lang="en-US" dirty="0"/>
          </a:p>
          <a:p>
            <a:r>
              <a:rPr lang="en-US" dirty="0"/>
              <a:t>At Pensionmark, we’ve made financial wellness a core component of our plan advisory services.  We know that different employees engage and consume information in different ways.  In addition to a monthly thematic outreach, during the recent market volatility we reached out in a proactive and visible manner through our digital platform to reassure and provide comfort to employees and to provided tips on coping with market volatility.  In addition, our investment team held weekly COVID-19 calls to keep employers and participants alike updated on how the pandemic was affecting the markets and retirement savings, provided information on Coronavirus scams, and several workshops on managing personal finances in times of uncertainty and with debt counselors to create a debt management plan.  </a:t>
            </a:r>
          </a:p>
          <a:p>
            <a:endParaRPr lang="en-US" dirty="0"/>
          </a:p>
          <a:p>
            <a:r>
              <a:rPr lang="en-US" dirty="0"/>
              <a:t>This holistic approach to personal finances really paid off with our call center touching over 5k participants, counseling employees on taking CARES Act withdrawals, repositioning investments, and helping them deal with their emotions of uncertainty.</a:t>
            </a:r>
          </a:p>
          <a:p>
            <a:endParaRPr lang="en-US" dirty="0"/>
          </a:p>
          <a:p>
            <a:r>
              <a:rPr lang="en-US" dirty="0"/>
              <a:t>Our </a:t>
            </a:r>
            <a:r>
              <a:rPr lang="en-US" b="1" dirty="0"/>
              <a:t>401(k) Roadmap to Recovery </a:t>
            </a:r>
            <a:r>
              <a:rPr lang="en-US" dirty="0"/>
              <a:t>calls for employers to implement a comprehensive financial wellness program as an added support mechanism to the 401(k) plan.  This needs to become a standard expectation that employers demand from their 401(k) partners.</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A5335C9-2B8D-43D9-80C1-F0E8B4002581}" type="slidenum">
              <a:rPr lang="en-US" smtClean="0"/>
              <a:pPr/>
              <a:t>23</a:t>
            </a:fld>
            <a:endParaRPr lang="en-US"/>
          </a:p>
        </p:txBody>
      </p:sp>
    </p:spTree>
    <p:extLst>
      <p:ext uri="{BB962C8B-B14F-4D97-AF65-F5344CB8AC3E}">
        <p14:creationId xmlns:p14="http://schemas.microsoft.com/office/powerpoint/2010/main" val="1720530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dirty="0"/>
              <a:t>Investment exposures are a visible risk </a:t>
            </a:r>
            <a:r>
              <a:rPr lang="en-US" dirty="0"/>
              <a:t>that during volatile markets can be easily scrutinized and make employers the target of participant complaints and potential lawsuits. </a:t>
            </a:r>
          </a:p>
          <a:p>
            <a:endParaRPr lang="en-US" dirty="0"/>
          </a:p>
          <a:p>
            <a:r>
              <a:rPr lang="en-US" dirty="0"/>
              <a:t>We’ve found that some employers have not been as diligent during the last 10 years of rising markets.  During current volatile markets, we need to rethink plan investment options.</a:t>
            </a:r>
          </a:p>
          <a:p>
            <a:endParaRPr lang="en-US" dirty="0"/>
          </a:p>
          <a:p>
            <a:r>
              <a:rPr lang="en-US" dirty="0"/>
              <a:t>Review your process and documentation.  Do you have an Investment Policy Statement and does it contain the process for selecting, monitoring and replacing investments offered in the Plan?  When was the last time it was updated?  How often do you review the investments offered in your Plan?  Do you receive quarterly investment reports from your provider or advisor?  Do you document investment changes and decisions in writing (i.e. meeting minutes)?</a:t>
            </a:r>
          </a:p>
          <a:p>
            <a:endParaRPr lang="en-US" dirty="0"/>
          </a:p>
          <a:p>
            <a:r>
              <a:rPr lang="en-US" dirty="0"/>
              <a:t>Ensure you are using the lowest cost share classes.  Are you familiar with the different investment cost structures available to retirement plans?  Have you analyzed these different cost structures to determine what is best for your participants and if so, how often do you revisit it?  The larger your Plan assets grow, you gain buying power and will have access to investments with lower cost structures, so it is important to make this analysis part of your process.</a:t>
            </a:r>
          </a:p>
          <a:p>
            <a:endParaRPr lang="en-US" dirty="0"/>
          </a:p>
          <a:p>
            <a:r>
              <a:rPr lang="en-US" dirty="0"/>
              <a:t>Assess appropriateness of TDF glidepath.  How did you select the TDFs for your Plan?  Are they proprietary to the provider?  Did you look at your participant demographics and savings rates to determine which option was a best fit or did you just look at performance.  The DOL has provided guidance on selecting TDFs which includes looking at more than just performance, so it is important to review the appropriateness of the TDF you offer now and in the future as your demographics, plan design and participant behavior change.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 education on market volatility.  This is very important so employees keep a level head and don’t make decisions that may feel good in the moment but could be very detrimental to their long term retirement goals.  Plus, efforts on the educational front helps mitigate risk to fiduciaries when the market drops and employees start pointing fingers.  </a:t>
            </a:r>
          </a:p>
          <a:p>
            <a:endParaRPr lang="en-US" dirty="0"/>
          </a:p>
          <a:p>
            <a:r>
              <a:rPr lang="en-US" dirty="0"/>
              <a:t>Consider the need for guaranteed income solutions.  The SECURE Act opened the door for employers to allow these products in retirement plans.  Do you have participants who are getting closer to retirement and would benefit from having this type of option available?</a:t>
            </a:r>
          </a:p>
          <a:p>
            <a:endParaRPr lang="en-US" dirty="0"/>
          </a:p>
          <a:p>
            <a:r>
              <a:rPr lang="en-US" dirty="0"/>
              <a:t>The </a:t>
            </a:r>
            <a:r>
              <a:rPr lang="en-US" b="1" dirty="0"/>
              <a:t>401(k) Roadmap to Recovery </a:t>
            </a:r>
            <a:r>
              <a:rPr lang="en-US" dirty="0"/>
              <a:t>requires a thorough </a:t>
            </a:r>
            <a:r>
              <a:rPr lang="en-US" dirty="0" err="1"/>
              <a:t>rexamination</a:t>
            </a:r>
            <a:r>
              <a:rPr lang="en-US" dirty="0"/>
              <a:t> of the investment menu by an objective and prudent investment specialist.</a:t>
            </a:r>
          </a:p>
          <a:p>
            <a:endParaRPr lang="en-US" dirty="0"/>
          </a:p>
        </p:txBody>
      </p:sp>
      <p:sp>
        <p:nvSpPr>
          <p:cNvPr id="4" name="Slide Number Placeholder 3"/>
          <p:cNvSpPr>
            <a:spLocks noGrp="1"/>
          </p:cNvSpPr>
          <p:nvPr>
            <p:ph type="sldNum" sz="quarter" idx="5"/>
          </p:nvPr>
        </p:nvSpPr>
        <p:spPr/>
        <p:txBody>
          <a:bodyPr/>
          <a:lstStyle/>
          <a:p>
            <a:fld id="{4A5335C9-2B8D-43D9-80C1-F0E8B4002581}" type="slidenum">
              <a:rPr lang="en-US" smtClean="0"/>
              <a:pPr/>
              <a:t>24</a:t>
            </a:fld>
            <a:endParaRPr lang="en-US"/>
          </a:p>
        </p:txBody>
      </p:sp>
    </p:spTree>
    <p:extLst>
      <p:ext uri="{BB962C8B-B14F-4D97-AF65-F5344CB8AC3E}">
        <p14:creationId xmlns:p14="http://schemas.microsoft.com/office/powerpoint/2010/main" val="3307050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As with the investment menu, many plan sponsors have held onto provider relationships for long periods of time because they were satisfied and comfortable.  </a:t>
            </a:r>
          </a:p>
          <a:p>
            <a:endParaRPr lang="en-US" dirty="0"/>
          </a:p>
          <a:p>
            <a:r>
              <a:rPr lang="en-US" dirty="0"/>
              <a:t>The problem is that, as a fiduciary steward, an employer’s decision over their providers can be really critical to the success of the program and may have a significant impact on participant outcomes and results.  </a:t>
            </a:r>
          </a:p>
          <a:p>
            <a:endParaRPr lang="en-US" dirty="0"/>
          </a:p>
          <a:p>
            <a:r>
              <a:rPr lang="en-US" dirty="0"/>
              <a:t>A framework for ongoing review of your provider partners is fundamental to good plan governance with lasting consequences.  What the pandemic revealed is that </a:t>
            </a:r>
            <a:r>
              <a:rPr lang="en-US" b="1" dirty="0"/>
              <a:t>inertia often works against making positive changes </a:t>
            </a:r>
            <a:r>
              <a:rPr lang="en-US" dirty="0"/>
              <a:t>but during a crisis mode, everything is on the table to be re-evaluated.  So its perfect timing for employers to </a:t>
            </a:r>
            <a:r>
              <a:rPr lang="en-US" b="0" dirty="0"/>
              <a:t>take a fresh look at your provider partners to ensure that you avoid any blind spots.</a:t>
            </a:r>
          </a:p>
          <a:p>
            <a:endParaRPr lang="en-US" b="0" dirty="0"/>
          </a:p>
          <a:p>
            <a:r>
              <a:rPr lang="en-US" b="0" dirty="0"/>
              <a:t>When one thinks of a stress test, they might envision an individual on a treadmill with monitors attached to their body so that the doctor can measure the health of their heart.  That’s the same concept that we’re advocating with the 401(k) plan.  We know that the health of the plan is directly attributed to the provider relationship and services that support the efforts of an employer. </a:t>
            </a:r>
            <a:endParaRPr lang="en-US" dirty="0"/>
          </a:p>
          <a:p>
            <a:endParaRPr lang="en-US" dirty="0"/>
          </a:p>
          <a:p>
            <a:r>
              <a:rPr lang="en-US" dirty="0"/>
              <a:t>Under </a:t>
            </a:r>
            <a:r>
              <a:rPr lang="en-US" b="1" dirty="0"/>
              <a:t>the 401(k) Roadmap to Recovery </a:t>
            </a:r>
            <a:r>
              <a:rPr lang="en-US" dirty="0"/>
              <a:t>we believe its critical that you stress test your provider relationships and reassess your minimum requirements and develop an awareness of what today’s best practices might look like.  The recent crisis provides a new perspective for employers to rethink what services and support you believe will be most important to your success moving forward.</a:t>
            </a:r>
          </a:p>
        </p:txBody>
      </p:sp>
      <p:sp>
        <p:nvSpPr>
          <p:cNvPr id="4" name="Slide Number Placeholder 3"/>
          <p:cNvSpPr>
            <a:spLocks noGrp="1"/>
          </p:cNvSpPr>
          <p:nvPr>
            <p:ph type="sldNum" sz="quarter" idx="5"/>
          </p:nvPr>
        </p:nvSpPr>
        <p:spPr/>
        <p:txBody>
          <a:bodyPr/>
          <a:lstStyle/>
          <a:p>
            <a:fld id="{4A5335C9-2B8D-43D9-80C1-F0E8B4002581}" type="slidenum">
              <a:rPr lang="en-US" smtClean="0"/>
              <a:pPr/>
              <a:t>25</a:t>
            </a:fld>
            <a:endParaRPr lang="en-US"/>
          </a:p>
        </p:txBody>
      </p:sp>
    </p:spTree>
    <p:extLst>
      <p:ext uri="{BB962C8B-B14F-4D97-AF65-F5344CB8AC3E}">
        <p14:creationId xmlns:p14="http://schemas.microsoft.com/office/powerpoint/2010/main" val="30796894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So what does a </a:t>
            </a:r>
            <a:r>
              <a:rPr lang="en-US" b="1" dirty="0"/>
              <a:t>healthy recordkeeper </a:t>
            </a:r>
            <a:r>
              <a:rPr lang="en-US" dirty="0"/>
              <a:t>look like?</a:t>
            </a:r>
          </a:p>
          <a:p>
            <a:endParaRPr lang="en-US" dirty="0"/>
          </a:p>
          <a:p>
            <a:r>
              <a:rPr lang="en-US" dirty="0"/>
              <a:t>Minimal requirements may include a compliant, streamlined and accurate processing environment.  In addition, employers tend to seek out providers that can offer the complete package – not only recordkeeping but full administrative services that allows the employer to offload the burden of notices, testing and filings.  And no one wants surprises, so plan sponsors want to know that their recordkeeper has policies and procedures in place to retain consistent service levels.  Finally, all the services provided by the provider need to pencil out such that they meet the </a:t>
            </a:r>
            <a:r>
              <a:rPr lang="en-US" b="1" dirty="0"/>
              <a:t>reasonableness test</a:t>
            </a:r>
            <a:r>
              <a:rPr lang="en-US" dirty="0"/>
              <a:t> from a cost perspective.</a:t>
            </a:r>
          </a:p>
          <a:p>
            <a:endParaRPr lang="en-US" dirty="0"/>
          </a:p>
          <a:p>
            <a:r>
              <a:rPr lang="en-US" dirty="0"/>
              <a:t>From a </a:t>
            </a:r>
            <a:r>
              <a:rPr lang="en-US" b="1" dirty="0"/>
              <a:t>Best Practices perspective</a:t>
            </a:r>
            <a:r>
              <a:rPr lang="en-US" dirty="0"/>
              <a:t>, several areas that really stand out for employers pertain to offloading manual processes, reducing human error and services that deliver a better participant experience and offer tools that can drive financial wellness.</a:t>
            </a:r>
          </a:p>
          <a:p>
            <a:endParaRPr lang="en-US" dirty="0"/>
          </a:p>
          <a:p>
            <a:r>
              <a:rPr lang="en-US" dirty="0"/>
              <a:t>We talked earlier about the advantages of integrating payroll so that employers can eliminate manual processes and the errors that inevitably occur, then there is the significant investment to provide personalized digital interfaces that provide participants with transactional and analytical data as well as the trend toward financial wellness and the tools that recordkeepers have developed to educate and engage employees beyond retirement planning.  Cybersecurity risk is very real within the 401(k) plan and the need for protection with recordkeeping partners playing a critical role with technology and protocols to keep your data safe.</a:t>
            </a:r>
          </a:p>
          <a:p>
            <a:endParaRPr lang="en-US" dirty="0"/>
          </a:p>
          <a:p>
            <a:r>
              <a:rPr lang="en-US" dirty="0"/>
              <a:t>In 2020, we can add several other best practices whereby recordkeepers have taken a lead role in proactively unpacking the nuances of 401(k) legislation, helping the advisor and plan sponsor community digest the issues so that employers are in a position to make prudent decisions for their plan.  </a:t>
            </a:r>
          </a:p>
          <a:p>
            <a:endParaRPr lang="en-US" dirty="0"/>
          </a:p>
          <a:p>
            <a:r>
              <a:rPr lang="en-US" dirty="0"/>
              <a:t>The recent crisis taught us is that it’s really critical for recordkeepers have a formalized and tested crisis management plan – their ability to operate in a seamless fashion during a stressful environment.  They need to be able to transact business in a fully remote capacity, while adhering to the same compliance standards and to be available on a 24/7 basis, whereby participants can reach someone live to talk to that could soothe over emotions.  We know of examples where this really made a difference and have other examples where the inability to reach a “live” person added to frustration and raised stress levels.  It’s not just technology, its adding staff, ongoing training and ongoing preparation for the next crisis that makes a difference and why Crisis Management has been added to our list of best practices.</a:t>
            </a:r>
          </a:p>
          <a:p>
            <a:endParaRPr lang="en-US" dirty="0"/>
          </a:p>
        </p:txBody>
      </p:sp>
      <p:sp>
        <p:nvSpPr>
          <p:cNvPr id="4" name="Slide Number Placeholder 3"/>
          <p:cNvSpPr>
            <a:spLocks noGrp="1"/>
          </p:cNvSpPr>
          <p:nvPr>
            <p:ph type="sldNum" sz="quarter" idx="5"/>
          </p:nvPr>
        </p:nvSpPr>
        <p:spPr/>
        <p:txBody>
          <a:bodyPr/>
          <a:lstStyle/>
          <a:p>
            <a:fld id="{4A5335C9-2B8D-43D9-80C1-F0E8B4002581}" type="slidenum">
              <a:rPr lang="en-US" smtClean="0"/>
              <a:pPr/>
              <a:t>26</a:t>
            </a:fld>
            <a:endParaRPr lang="en-US"/>
          </a:p>
        </p:txBody>
      </p:sp>
    </p:spTree>
    <p:extLst>
      <p:ext uri="{BB962C8B-B14F-4D97-AF65-F5344CB8AC3E}">
        <p14:creationId xmlns:p14="http://schemas.microsoft.com/office/powerpoint/2010/main" val="40609083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t>Now let’s take a look at the advisor relationship – in similar fashion, </a:t>
            </a:r>
            <a:r>
              <a:rPr lang="en-US" b="1" dirty="0"/>
              <a:t>what does a healthy advisor partner </a:t>
            </a:r>
            <a:r>
              <a:rPr lang="en-US" dirty="0"/>
              <a:t>look like?</a:t>
            </a:r>
          </a:p>
          <a:p>
            <a:endParaRPr lang="en-US" dirty="0"/>
          </a:p>
          <a:p>
            <a:r>
              <a:rPr lang="en-US" dirty="0"/>
              <a:t>Over the past decade, employer demands on their advisors has grown in substantive ways:</a:t>
            </a:r>
          </a:p>
          <a:p>
            <a:endParaRPr lang="en-US" dirty="0"/>
          </a:p>
          <a:p>
            <a:r>
              <a:rPr lang="en-US" dirty="0"/>
              <a:t>For the majority of employers, “fiduciary status” of the advisor is minimal table stakes as plan sponsors look to offload more areas of potential liability.  And, especially since fee disclosure requirements, demand for </a:t>
            </a:r>
            <a:r>
              <a:rPr lang="en-US" b="1" dirty="0"/>
              <a:t>a transparent and conflict free fee-based service model </a:t>
            </a:r>
            <a:r>
              <a:rPr lang="en-US" dirty="0"/>
              <a:t>has grown in importance.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Functionally, most employers expect their advisor to educate and guide the committee on plan governance and their oversight responsibilities, as well as to take a lead role in the selection and monitoring of the investment menu through a rigorous and objective process.  Finally, many employers lean on their advisor to at a minimum answer participant questions surrounding investment choices and the plan operation.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Over the past decade, Fidelity has conducted an annual survey of Plan Sponsors to determine their evolving needs.  While in years prior, advisor fiduciary services and investments have been a top consideration, however, in 2020 the number one priority of employers was for their advisor to help with the increasingly </a:t>
            </a:r>
            <a:r>
              <a:rPr lang="en-US" sz="1200" b="1" kern="1200" dirty="0">
                <a:solidFill>
                  <a:schemeClr val="tx1"/>
                </a:solidFill>
                <a:effectLst/>
                <a:latin typeface="+mn-lt"/>
                <a:ea typeface="+mn-ea"/>
                <a:cs typeface="+mn-cs"/>
              </a:rPr>
              <a:t>complicated process of managing a retirement plan</a:t>
            </a:r>
            <a:r>
              <a:rPr lang="en-US" sz="1200" kern="1200" dirty="0">
                <a:solidFill>
                  <a:schemeClr val="tx1"/>
                </a:solidFill>
                <a:effectLst/>
                <a:latin typeface="+mn-lt"/>
                <a:ea typeface="+mn-ea"/>
                <a:cs typeface="+mn-cs"/>
              </a:rPr>
              <a:t>.  The same survey emphasized the big shift of employers to focus more on participant outcomes.  (Fidelity 2020 </a:t>
            </a:r>
            <a:r>
              <a:rPr lang="en-US" sz="1200" i="1" kern="1200" dirty="0">
                <a:solidFill>
                  <a:schemeClr val="tx1"/>
                </a:solidFill>
                <a:effectLst/>
                <a:latin typeface="+mn-lt"/>
                <a:ea typeface="+mn-ea"/>
                <a:cs typeface="+mn-cs"/>
              </a:rPr>
              <a:t>Plan Sponsor Attitudes Study)</a:t>
            </a:r>
          </a:p>
          <a:p>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trend and desire by employers to offload the burden and liability of the 401(k) plan wherever possible has led to many seeking advisors who are </a:t>
            </a:r>
            <a:r>
              <a:rPr lang="en-US" sz="1200" b="1" kern="1200" dirty="0">
                <a:solidFill>
                  <a:schemeClr val="tx1"/>
                </a:solidFill>
                <a:effectLst/>
                <a:latin typeface="+mn-lt"/>
                <a:ea typeface="+mn-ea"/>
                <a:cs typeface="+mn-cs"/>
              </a:rPr>
              <a:t>Specialists who can offer a comprehensive service model </a:t>
            </a:r>
            <a:r>
              <a:rPr lang="en-US" sz="1200" kern="1200" dirty="0">
                <a:solidFill>
                  <a:schemeClr val="tx1"/>
                </a:solidFill>
                <a:effectLst/>
                <a:latin typeface="+mn-lt"/>
                <a:ea typeface="+mn-ea"/>
                <a:cs typeface="+mn-cs"/>
              </a:rPr>
              <a:t>that covers all the bases:  plan governance, design, investments, administrative support and participant engagement.  Employers have to a large extent embraced a greater responsibility for the wellbeing of their employees which has translated to the growth of financial wellness programs and the expansion of their advisor relationship, leaning on their unique skillset to provide employees with </a:t>
            </a:r>
            <a:r>
              <a:rPr lang="en-US" sz="1200" b="1" kern="1200" dirty="0">
                <a:solidFill>
                  <a:schemeClr val="tx1"/>
                </a:solidFill>
                <a:effectLst/>
                <a:latin typeface="+mn-lt"/>
                <a:ea typeface="+mn-ea"/>
                <a:cs typeface="+mn-cs"/>
              </a:rPr>
              <a:t>holistic financial coaching </a:t>
            </a:r>
            <a:r>
              <a:rPr lang="en-US" sz="1200" kern="1200" dirty="0">
                <a:solidFill>
                  <a:schemeClr val="tx1"/>
                </a:solidFill>
                <a:effectLst/>
                <a:latin typeface="+mn-lt"/>
                <a:ea typeface="+mn-ea"/>
                <a:cs typeface="+mn-cs"/>
              </a:rPr>
              <a:t>and becoming actively involved in the strategy, structure and execution of financial wellness initiatives.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recent crisis highlighted another best practice for advisors, the need for their own crisis management plan.  For our group, we’ve long believed in the importance of contingency planning and maintaining a formalized process to ensure our ability to serve our clients.  The recent crisis made us reflect, however, on ways that we could do more to serve our clients on a broader level.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learned that employers needed us to proactively intercede with their recordkeeping partners to ensure they remained viable and had the business plan and resources to pivot to a fully remote working environment.  Our clients needed us to be their advocate and be able to lean on these partners to make sure everything continued to operate in a seamless and compliant fashion.  Anticipating problems that can occur is baked into our updated crisis plan.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also quickly realized that we play a broader role in counseling our clients.  A number of our clients are small businesses that faced economic ruin and a desperate need for capital.  Because of the work we do, we are at the intersection of the financial and professional services industries that offers a tremendous network of resources that we tapped to help our clients through several immediate business challenges.  1.  Obtain PPP financing and 2. Help them gain maximum loan forgiveness.  Our crisis management plan has now been revised to include a robust network of professionals as added asset that can be mobilized in an instant to serve our clients in a broader business fashion beyond the 401(k).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A5335C9-2B8D-43D9-80C1-F0E8B4002581}" type="slidenum">
              <a:rPr lang="en-US" smtClean="0"/>
              <a:pPr/>
              <a:t>27</a:t>
            </a:fld>
            <a:endParaRPr lang="en-US"/>
          </a:p>
        </p:txBody>
      </p:sp>
    </p:spTree>
    <p:extLst>
      <p:ext uri="{BB962C8B-B14F-4D97-AF65-F5344CB8AC3E}">
        <p14:creationId xmlns:p14="http://schemas.microsoft.com/office/powerpoint/2010/main" val="21476298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Great retirement plans like great organizations don’t just happen.  They require setting a vision, gaining a unified vision to aspire and getting the various stakeholders to execute on a plan and hold everyone accountable for results.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Unfortunately in its 40-year history, retirement plans continue to fall short of expectations to help workers secure adequate financial security in retirement.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part of the </a:t>
            </a:r>
            <a:r>
              <a:rPr lang="en-US" sz="1200" b="1" kern="1200" dirty="0">
                <a:solidFill>
                  <a:schemeClr val="tx1"/>
                </a:solidFill>
                <a:effectLst/>
                <a:latin typeface="+mn-lt"/>
                <a:ea typeface="+mn-ea"/>
                <a:cs typeface="+mn-cs"/>
              </a:rPr>
              <a:t>401(k) Roadmap to Recovery </a:t>
            </a:r>
            <a:r>
              <a:rPr lang="en-US" sz="1200" kern="1200" dirty="0">
                <a:solidFill>
                  <a:schemeClr val="tx1"/>
                </a:solidFill>
                <a:effectLst/>
                <a:latin typeface="+mn-lt"/>
                <a:ea typeface="+mn-ea"/>
                <a:cs typeface="+mn-cs"/>
              </a:rPr>
              <a:t>– we believe its important that 401(k) plans evolve to meet today’s challenges and have developed PlanSuccess Blueprint for the purpose of defining and measuring those critical attributes that will drive better outcomes for participants while helping employers further minimize their exposure in offering this important benefit.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hope to partner with proactive employers with a similar mindset to strengthen the 401(k) into a more resilient, flexible benefit that can help participants rebuild their financial footing, get on track for a more secure retirement and improve their ability to better weather future financial storms.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A5335C9-2B8D-43D9-80C1-F0E8B4002581}" type="slidenum">
              <a:rPr lang="en-US" smtClean="0"/>
              <a:pPr/>
              <a:t>28</a:t>
            </a:fld>
            <a:endParaRPr lang="en-US"/>
          </a:p>
        </p:txBody>
      </p:sp>
    </p:spTree>
    <p:extLst>
      <p:ext uri="{BB962C8B-B14F-4D97-AF65-F5344CB8AC3E}">
        <p14:creationId xmlns:p14="http://schemas.microsoft.com/office/powerpoint/2010/main" val="3921184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660400" y="479425"/>
            <a:ext cx="5995988" cy="3373438"/>
          </a:xfrm>
          <a:ln/>
        </p:spPr>
      </p:sp>
      <p:sp>
        <p:nvSpPr>
          <p:cNvPr id="27651"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tabLst>
                <a:tab pos="165100" algn="l"/>
              </a:tabLst>
            </a:pPr>
            <a:endParaRPr lang="en-US" altLang="en-US" dirty="0">
              <a:ea typeface="ヒラギノ角ゴ Pro W3"/>
            </a:endParaRPr>
          </a:p>
        </p:txBody>
      </p:sp>
    </p:spTree>
    <p:extLst>
      <p:ext uri="{BB962C8B-B14F-4D97-AF65-F5344CB8AC3E}">
        <p14:creationId xmlns:p14="http://schemas.microsoft.com/office/powerpoint/2010/main" val="2381226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660400" y="479425"/>
            <a:ext cx="5995988" cy="3373438"/>
          </a:xfrm>
          <a:ln/>
        </p:spPr>
      </p:sp>
      <p:sp>
        <p:nvSpPr>
          <p:cNvPr id="27651"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tabLst>
                <a:tab pos="165100" algn="l"/>
              </a:tabLst>
            </a:pPr>
            <a:endParaRPr lang="en-US" altLang="en-US" dirty="0">
              <a:ea typeface="ヒラギノ角ゴ Pro W3"/>
            </a:endParaRPr>
          </a:p>
        </p:txBody>
      </p:sp>
    </p:spTree>
    <p:extLst>
      <p:ext uri="{BB962C8B-B14F-4D97-AF65-F5344CB8AC3E}">
        <p14:creationId xmlns:p14="http://schemas.microsoft.com/office/powerpoint/2010/main" val="37753671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59743-683C-4279-9E83-23C937C99CF6}" type="slidenum">
              <a:rPr lang="en-US" noProof="0" smtClean="0"/>
              <a:t>30</a:t>
            </a:fld>
            <a:endParaRPr lang="en-US" noProof="0" dirty="0"/>
          </a:p>
        </p:txBody>
      </p:sp>
    </p:spTree>
    <p:extLst>
      <p:ext uri="{BB962C8B-B14F-4D97-AF65-F5344CB8AC3E}">
        <p14:creationId xmlns:p14="http://schemas.microsoft.com/office/powerpoint/2010/main" val="880084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A5335C9-2B8D-43D9-80C1-F0E8B4002581}" type="slidenum">
              <a:rPr lang="en-US" smtClean="0"/>
              <a:pPr/>
              <a:t>4</a:t>
            </a:fld>
            <a:endParaRPr lang="en-US"/>
          </a:p>
        </p:txBody>
      </p:sp>
    </p:spTree>
    <p:extLst>
      <p:ext uri="{BB962C8B-B14F-4D97-AF65-F5344CB8AC3E}">
        <p14:creationId xmlns:p14="http://schemas.microsoft.com/office/powerpoint/2010/main" val="3836492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defTabSz="930676">
              <a:defRPr/>
            </a:pPr>
            <a:r>
              <a:rPr lang="en-US" dirty="0"/>
              <a:t>We are a boutique advisory firm with a national footprint serving close to 3,400 plans a specialized skill set and intellectual capital to support the needs of employers of different sizes, employee demographics and various industry challenges.</a:t>
            </a:r>
          </a:p>
          <a:p>
            <a:pPr defTabSz="930676">
              <a:defRPr/>
            </a:pPr>
            <a:endParaRPr lang="en-US" dirty="0"/>
          </a:p>
          <a:p>
            <a:pPr defTabSz="930676">
              <a:defRPr/>
            </a:pPr>
            <a:r>
              <a:rPr lang="en-US" dirty="0"/>
              <a:t>In addition, our scale allows us to obtain competitive pricing with plan providers and leverage technology to provide comprehensive services to our clients and their employees, in a cost-effective way.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A5335C9-2B8D-43D9-80C1-F0E8B4002581}" type="slidenum">
              <a:rPr lang="en-US" smtClean="0"/>
              <a:pPr/>
              <a:t>5</a:t>
            </a:fld>
            <a:endParaRPr lang="en-US"/>
          </a:p>
        </p:txBody>
      </p:sp>
    </p:spTree>
    <p:extLst>
      <p:ext uri="{BB962C8B-B14F-4D97-AF65-F5344CB8AC3E}">
        <p14:creationId xmlns:p14="http://schemas.microsoft.com/office/powerpoint/2010/main" val="750451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NAPA</a:t>
            </a:r>
          </a:p>
          <a:p>
            <a:r>
              <a:rPr lang="en-US" dirty="0"/>
              <a:t>Sister org to American Retirement Association</a:t>
            </a:r>
          </a:p>
          <a:p>
            <a:r>
              <a:rPr lang="en-US" dirty="0"/>
              <a:t>Advocacy group</a:t>
            </a:r>
          </a:p>
          <a:p>
            <a:r>
              <a:rPr lang="en-US" dirty="0"/>
              <a:t>The advisors who attended the Fly In were a very exclusive</a:t>
            </a:r>
            <a:r>
              <a:rPr lang="en-US" baseline="0" dirty="0"/>
              <a:t> group of retirement focused specialists advisors that attended the conference. Typically advisors that have 10 or more plans and $50M or more in assets under management. It was by invite only. </a:t>
            </a:r>
          </a:p>
          <a:p>
            <a:r>
              <a:rPr lang="en-US" baseline="0" dirty="0"/>
              <a:t>Why important to our clients in that we are providing a direct link to policy makers in Washington and can recommend and frame to policy makers what impact different types of legislation may have on our clients and their employees.</a:t>
            </a:r>
            <a:endParaRPr lang="en-US" dirty="0"/>
          </a:p>
          <a:p>
            <a:endParaRPr lang="en-US" dirty="0"/>
          </a:p>
        </p:txBody>
      </p:sp>
      <p:sp>
        <p:nvSpPr>
          <p:cNvPr id="4" name="Slide Number Placeholder 3"/>
          <p:cNvSpPr>
            <a:spLocks noGrp="1"/>
          </p:cNvSpPr>
          <p:nvPr>
            <p:ph type="sldNum" sz="quarter" idx="5"/>
          </p:nvPr>
        </p:nvSpPr>
        <p:spPr/>
        <p:txBody>
          <a:bodyPr/>
          <a:lstStyle/>
          <a:p>
            <a:fld id="{4A5335C9-2B8D-43D9-80C1-F0E8B4002581}" type="slidenum">
              <a:rPr lang="en-US" smtClean="0"/>
              <a:pPr/>
              <a:t>6</a:t>
            </a:fld>
            <a:endParaRPr lang="en-US"/>
          </a:p>
        </p:txBody>
      </p:sp>
    </p:spTree>
    <p:extLst>
      <p:ext uri="{BB962C8B-B14F-4D97-AF65-F5344CB8AC3E}">
        <p14:creationId xmlns:p14="http://schemas.microsoft.com/office/powerpoint/2010/main" val="635494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4A5335C9-2B8D-43D9-80C1-F0E8B4002581}" type="slidenum">
              <a:rPr lang="en-US" smtClean="0"/>
              <a:pPr/>
              <a:t>7</a:t>
            </a:fld>
            <a:endParaRPr lang="en-US"/>
          </a:p>
        </p:txBody>
      </p:sp>
    </p:spTree>
    <p:extLst>
      <p:ext uri="{BB962C8B-B14F-4D97-AF65-F5344CB8AC3E}">
        <p14:creationId xmlns:p14="http://schemas.microsoft.com/office/powerpoint/2010/main" val="1392241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read from slide</a:t>
            </a:r>
          </a:p>
        </p:txBody>
      </p:sp>
      <p:sp>
        <p:nvSpPr>
          <p:cNvPr id="4" name="Slide Number Placeholder 3"/>
          <p:cNvSpPr>
            <a:spLocks noGrp="1"/>
          </p:cNvSpPr>
          <p:nvPr>
            <p:ph type="sldNum" sz="quarter" idx="5"/>
          </p:nvPr>
        </p:nvSpPr>
        <p:spPr/>
        <p:txBody>
          <a:bodyPr/>
          <a:lstStyle/>
          <a:p>
            <a:fld id="{4A5335C9-2B8D-43D9-80C1-F0E8B4002581}" type="slidenum">
              <a:rPr lang="en-US" smtClean="0"/>
              <a:pPr/>
              <a:t>8</a:t>
            </a:fld>
            <a:endParaRPr lang="en-US"/>
          </a:p>
        </p:txBody>
      </p:sp>
    </p:spTree>
    <p:extLst>
      <p:ext uri="{BB962C8B-B14F-4D97-AF65-F5344CB8AC3E}">
        <p14:creationId xmlns:p14="http://schemas.microsoft.com/office/powerpoint/2010/main" val="4169849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read from slide</a:t>
            </a:r>
          </a:p>
        </p:txBody>
      </p:sp>
      <p:sp>
        <p:nvSpPr>
          <p:cNvPr id="4" name="Slide Number Placeholder 3"/>
          <p:cNvSpPr>
            <a:spLocks noGrp="1"/>
          </p:cNvSpPr>
          <p:nvPr>
            <p:ph type="sldNum" sz="quarter" idx="5"/>
          </p:nvPr>
        </p:nvSpPr>
        <p:spPr/>
        <p:txBody>
          <a:bodyPr/>
          <a:lstStyle/>
          <a:p>
            <a:fld id="{4A5335C9-2B8D-43D9-80C1-F0E8B4002581}" type="slidenum">
              <a:rPr lang="en-US" smtClean="0"/>
              <a:pPr/>
              <a:t>9</a:t>
            </a:fld>
            <a:endParaRPr lang="en-US"/>
          </a:p>
        </p:txBody>
      </p:sp>
    </p:spTree>
    <p:extLst>
      <p:ext uri="{BB962C8B-B14F-4D97-AF65-F5344CB8AC3E}">
        <p14:creationId xmlns:p14="http://schemas.microsoft.com/office/powerpoint/2010/main" val="2058336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24.xml"/><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0.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pic>
        <p:nvPicPr>
          <p:cNvPr id="8" name="Picture 7" descr="A body of water with a mountain in the background&#10;&#10;Description automatically generated">
            <a:extLst>
              <a:ext uri="{FF2B5EF4-FFF2-40B4-BE49-F238E27FC236}">
                <a16:creationId xmlns:a16="http://schemas.microsoft.com/office/drawing/2014/main" id="{80EB31D2-3466-4C84-8994-95941221EA8D}"/>
              </a:ext>
            </a:extLst>
          </p:cNvPr>
          <p:cNvPicPr>
            <a:picLocks noChangeAspect="1"/>
          </p:cNvPicPr>
          <p:nvPr userDrawn="1"/>
        </p:nvPicPr>
        <p:blipFill>
          <a:blip r:embed="rId2"/>
          <a:stretch>
            <a:fillRect/>
          </a:stretch>
        </p:blipFill>
        <p:spPr>
          <a:xfrm>
            <a:off x="5181600" y="0"/>
            <a:ext cx="7010400" cy="6858000"/>
          </a:xfrm>
          <a:prstGeom prst="rect">
            <a:avLst/>
          </a:prstGeom>
        </p:spPr>
      </p:pic>
      <p:sp>
        <p:nvSpPr>
          <p:cNvPr id="7" name="Rectangle 6" descr="Brush stroke mask">
            <a:extLst>
              <a:ext uri="{FF2B5EF4-FFF2-40B4-BE49-F238E27FC236}">
                <a16:creationId xmlns:a16="http://schemas.microsoft.com/office/drawing/2014/main" id="{09350598-7231-484F-ABFF-7D42DB8424F0}"/>
              </a:ext>
            </a:extLst>
          </p:cNvPr>
          <p:cNvSpPr/>
          <p:nvPr userDrawn="1"/>
        </p:nvSpPr>
        <p:spPr>
          <a:xfrm>
            <a:off x="0" y="0"/>
            <a:ext cx="12192000" cy="6858000"/>
          </a:xfrm>
          <a:prstGeom prst="rect">
            <a:avLst/>
          </a:prstGeom>
          <a:blipFill>
            <a:blip r:embed="rId3"/>
            <a:stretch>
              <a:fillRect l="-56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rgbClr val="FFFFFF"/>
              </a:solidFill>
            </a:endParaRPr>
          </a:p>
        </p:txBody>
      </p:sp>
      <p:sp>
        <p:nvSpPr>
          <p:cNvPr id="2" name="Title 1">
            <a:extLst>
              <a:ext uri="{FF2B5EF4-FFF2-40B4-BE49-F238E27FC236}">
                <a16:creationId xmlns:a16="http://schemas.microsoft.com/office/drawing/2014/main" id="{6CCBC4D2-04A1-4388-B041-D25EA3246FEE}"/>
              </a:ext>
            </a:extLst>
          </p:cNvPr>
          <p:cNvSpPr>
            <a:spLocks noGrp="1"/>
          </p:cNvSpPr>
          <p:nvPr>
            <p:ph type="ctrTitle" hasCustomPrompt="1"/>
          </p:nvPr>
        </p:nvSpPr>
        <p:spPr>
          <a:xfrm>
            <a:off x="803275" y="651872"/>
            <a:ext cx="6238970" cy="1967770"/>
          </a:xfrm>
        </p:spPr>
        <p:txBody>
          <a:bodyPr anchor="b">
            <a:normAutofit/>
          </a:bodyPr>
          <a:lstStyle>
            <a:lvl1pPr algn="l">
              <a:lnSpc>
                <a:spcPct val="85000"/>
              </a:lnSpc>
              <a:defRPr sz="5500">
                <a:solidFill>
                  <a:srgbClr val="003976"/>
                </a:solidFill>
              </a:defRPr>
            </a:lvl1pPr>
          </a:lstStyle>
          <a:p>
            <a:r>
              <a:rPr lang="en-US" noProof="0" dirty="0"/>
              <a:t>2020 CFMA Conference</a:t>
            </a:r>
          </a:p>
        </p:txBody>
      </p:sp>
      <p:sp>
        <p:nvSpPr>
          <p:cNvPr id="3" name="Subtitle 2">
            <a:extLst>
              <a:ext uri="{FF2B5EF4-FFF2-40B4-BE49-F238E27FC236}">
                <a16:creationId xmlns:a16="http://schemas.microsoft.com/office/drawing/2014/main" id="{7822EDEE-795E-4F38-9546-83FC7F925318}"/>
              </a:ext>
            </a:extLst>
          </p:cNvPr>
          <p:cNvSpPr>
            <a:spLocks noGrp="1"/>
          </p:cNvSpPr>
          <p:nvPr>
            <p:ph type="subTitle" idx="1" hasCustomPrompt="1"/>
          </p:nvPr>
        </p:nvSpPr>
        <p:spPr>
          <a:xfrm>
            <a:off x="816923" y="5646875"/>
            <a:ext cx="6870809" cy="505934"/>
          </a:xfrm>
        </p:spPr>
        <p:txBody>
          <a:bodyPr>
            <a:noAutofit/>
          </a:bodyPr>
          <a:lstStyle>
            <a:lvl1pPr marL="0" indent="0" algn="l">
              <a:buNone/>
              <a:defRPr sz="3200" i="0">
                <a:solidFill>
                  <a:srgbClr val="00806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err="1"/>
              <a:t>wifi</a:t>
            </a:r>
            <a:r>
              <a:rPr lang="en-US" noProof="0" dirty="0"/>
              <a:t> password: </a:t>
            </a:r>
            <a:r>
              <a:rPr lang="en-US" noProof="0" dirty="0" err="1"/>
              <a:t>BRAYNTaxIncentives</a:t>
            </a:r>
            <a:endParaRPr lang="en-US" noProof="0" dirty="0"/>
          </a:p>
        </p:txBody>
      </p:sp>
      <p:cxnSp>
        <p:nvCxnSpPr>
          <p:cNvPr id="12" name="Straight Connector 11">
            <a:extLst>
              <a:ext uri="{FF2B5EF4-FFF2-40B4-BE49-F238E27FC236}">
                <a16:creationId xmlns:a16="http://schemas.microsoft.com/office/drawing/2014/main" id="{F70EFB6A-EF00-4DD9-9184-AFC328D0236C}"/>
              </a:ext>
            </a:extLst>
          </p:cNvPr>
          <p:cNvCxnSpPr>
            <a:cxnSpLocks/>
          </p:cNvCxnSpPr>
          <p:nvPr userDrawn="1"/>
        </p:nvCxnSpPr>
        <p:spPr>
          <a:xfrm>
            <a:off x="824025" y="5453416"/>
            <a:ext cx="6218220" cy="0"/>
          </a:xfrm>
          <a:prstGeom prst="line">
            <a:avLst/>
          </a:prstGeom>
          <a:ln w="25400">
            <a:solidFill>
              <a:srgbClr val="8D632F"/>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98924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2399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 Circl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8001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216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266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Blocks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618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with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7814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626631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6244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187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g team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1673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logo ">
    <p:spTree>
      <p:nvGrpSpPr>
        <p:cNvPr id="1" name=""/>
        <p:cNvGrpSpPr/>
        <p:nvPr/>
      </p:nvGrpSpPr>
      <p:grpSpPr>
        <a:xfrm>
          <a:off x="0" y="0"/>
          <a:ext cx="0" cy="0"/>
          <a:chOff x="0" y="0"/>
          <a:chExt cx="0" cy="0"/>
        </a:xfrm>
      </p:grpSpPr>
      <p:pic>
        <p:nvPicPr>
          <p:cNvPr id="13" name="Picture 12" descr="A body of water with a mountain in the background&#10;&#10;Description automatically generated">
            <a:extLst>
              <a:ext uri="{FF2B5EF4-FFF2-40B4-BE49-F238E27FC236}">
                <a16:creationId xmlns:a16="http://schemas.microsoft.com/office/drawing/2014/main" id="{C29D2258-1B95-4162-A17C-D00BCD02081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Rectangle 7" descr="Brush stroke spot">
            <a:extLst>
              <a:ext uri="{FF2B5EF4-FFF2-40B4-BE49-F238E27FC236}">
                <a16:creationId xmlns:a16="http://schemas.microsoft.com/office/drawing/2014/main" id="{7C197BE4-2E4C-4177-8440-BB95B0A4C7FB}"/>
              </a:ext>
            </a:extLst>
          </p:cNvPr>
          <p:cNvSpPr/>
          <p:nvPr userDrawn="1"/>
        </p:nvSpPr>
        <p:spPr>
          <a:xfrm>
            <a:off x="3270126" y="0"/>
            <a:ext cx="6611112" cy="6858000"/>
          </a:xfrm>
          <a:prstGeom prst="rect">
            <a:avLst/>
          </a:prstGeom>
          <a:blipFill>
            <a:blip r:embed="rId3"/>
            <a:stretch>
              <a:fillRect l="-22" r="-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6308FC7C-F5F3-4D82-ADCB-B64F9FBB21A1}"/>
              </a:ext>
            </a:extLst>
          </p:cNvPr>
          <p:cNvSpPr>
            <a:spLocks noGrp="1"/>
          </p:cNvSpPr>
          <p:nvPr>
            <p:ph type="sldNum" sz="quarter" idx="12"/>
          </p:nvPr>
        </p:nvSpPr>
        <p:spPr/>
        <p:txBody>
          <a:bodyPr/>
          <a:lstStyle/>
          <a:p>
            <a:fld id="{F470E458-E7C2-4395-B75D-476A174CEE45}" type="slidenum">
              <a:rPr lang="en-US" noProof="0" smtClean="0"/>
              <a:t>‹#›</a:t>
            </a:fld>
            <a:endParaRPr lang="en-US" noProof="0" dirty="0"/>
          </a:p>
        </p:txBody>
      </p:sp>
      <p:cxnSp>
        <p:nvCxnSpPr>
          <p:cNvPr id="11" name="Straight Connector 10">
            <a:extLst>
              <a:ext uri="{FF2B5EF4-FFF2-40B4-BE49-F238E27FC236}">
                <a16:creationId xmlns:a16="http://schemas.microsoft.com/office/drawing/2014/main" id="{C90D35E8-D43B-49F9-9465-A7A8F698FC8A}"/>
              </a:ext>
            </a:extLst>
          </p:cNvPr>
          <p:cNvCxnSpPr/>
          <p:nvPr userDrawn="1"/>
        </p:nvCxnSpPr>
        <p:spPr>
          <a:xfrm>
            <a:off x="4989576" y="4457209"/>
            <a:ext cx="2212848" cy="0"/>
          </a:xfrm>
          <a:prstGeom prst="line">
            <a:avLst/>
          </a:prstGeom>
          <a:ln w="12700"/>
        </p:spPr>
        <p:style>
          <a:lnRef idx="3">
            <a:schemeClr val="accent1"/>
          </a:lnRef>
          <a:fillRef idx="0">
            <a:schemeClr val="accent1"/>
          </a:fillRef>
          <a:effectRef idx="2">
            <a:schemeClr val="accent1"/>
          </a:effectRef>
          <a:fontRef idx="minor">
            <a:schemeClr val="tx1"/>
          </a:fontRef>
        </p:style>
      </p:cxnSp>
      <p:sp>
        <p:nvSpPr>
          <p:cNvPr id="12" name="Subtitle 2">
            <a:extLst>
              <a:ext uri="{FF2B5EF4-FFF2-40B4-BE49-F238E27FC236}">
                <a16:creationId xmlns:a16="http://schemas.microsoft.com/office/drawing/2014/main" id="{C863CA31-4E68-4CD7-9214-51D7BBC1FA1F}"/>
              </a:ext>
            </a:extLst>
          </p:cNvPr>
          <p:cNvSpPr>
            <a:spLocks noGrp="1"/>
          </p:cNvSpPr>
          <p:nvPr>
            <p:ph type="subTitle" idx="15" hasCustomPrompt="1"/>
          </p:nvPr>
        </p:nvSpPr>
        <p:spPr>
          <a:xfrm>
            <a:off x="3529264" y="4494894"/>
            <a:ext cx="5133473" cy="526312"/>
          </a:xfrm>
        </p:spPr>
        <p:txBody>
          <a:bodyPr anchor="ctr" anchorCtr="0">
            <a:normAutofit/>
          </a:bodyPr>
          <a:lstStyle>
            <a:lvl1pPr marL="0" indent="0" algn="ctr">
              <a:buNone/>
              <a:defRPr sz="2400" i="0">
                <a:solidFill>
                  <a:srgbClr val="00806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Speaker</a:t>
            </a:r>
          </a:p>
        </p:txBody>
      </p:sp>
      <p:sp>
        <p:nvSpPr>
          <p:cNvPr id="14" name="Title 1">
            <a:extLst>
              <a:ext uri="{FF2B5EF4-FFF2-40B4-BE49-F238E27FC236}">
                <a16:creationId xmlns:a16="http://schemas.microsoft.com/office/drawing/2014/main" id="{CCAEEA74-ABCB-45B1-A352-71E9CCD670DE}"/>
              </a:ext>
            </a:extLst>
          </p:cNvPr>
          <p:cNvSpPr>
            <a:spLocks noGrp="1"/>
          </p:cNvSpPr>
          <p:nvPr>
            <p:ph type="ctrTitle" hasCustomPrompt="1"/>
          </p:nvPr>
        </p:nvSpPr>
        <p:spPr>
          <a:xfrm>
            <a:off x="3709792" y="3306697"/>
            <a:ext cx="4772417" cy="1102291"/>
          </a:xfrm>
        </p:spPr>
        <p:txBody>
          <a:bodyPr anchor="b" anchorCtr="0">
            <a:normAutofit/>
          </a:bodyPr>
          <a:lstStyle>
            <a:lvl1pPr algn="ctr">
              <a:defRPr sz="3600">
                <a:solidFill>
                  <a:srgbClr val="003976"/>
                </a:solidFill>
              </a:defRPr>
            </a:lvl1pPr>
          </a:lstStyle>
          <a:p>
            <a:r>
              <a:rPr lang="en-US" noProof="0" dirty="0"/>
              <a:t>Session Title</a:t>
            </a:r>
          </a:p>
        </p:txBody>
      </p:sp>
    </p:spTree>
    <p:extLst>
      <p:ext uri="{BB962C8B-B14F-4D97-AF65-F5344CB8AC3E}">
        <p14:creationId xmlns:p14="http://schemas.microsoft.com/office/powerpoint/2010/main" val="1855591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e char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523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Image, and Content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9865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1608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Cov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9289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2974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text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90661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ne temp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33868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19443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1169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325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pic>
        <p:nvPicPr>
          <p:cNvPr id="13" name="Picture 12" descr="A close up of a sign&#10;&#10;Description automatically generated">
            <a:extLst>
              <a:ext uri="{FF2B5EF4-FFF2-40B4-BE49-F238E27FC236}">
                <a16:creationId xmlns:a16="http://schemas.microsoft.com/office/drawing/2014/main" id="{303A5BDC-BF92-4A20-9C94-02EF8D0D0E7E}"/>
              </a:ext>
            </a:extLst>
          </p:cNvPr>
          <p:cNvPicPr>
            <a:picLocks noChangeAspect="1"/>
          </p:cNvPicPr>
          <p:nvPr userDrawn="1"/>
        </p:nvPicPr>
        <p:blipFill>
          <a:blip r:embed="rId2"/>
          <a:stretch>
            <a:fillRect/>
          </a:stretch>
        </p:blipFill>
        <p:spPr>
          <a:xfrm>
            <a:off x="803275" y="5648323"/>
            <a:ext cx="1958432" cy="660402"/>
          </a:xfrm>
          <a:prstGeom prst="rect">
            <a:avLst/>
          </a:prstGeom>
        </p:spPr>
      </p:pic>
      <p:sp>
        <p:nvSpPr>
          <p:cNvPr id="4" name="Subtitle 2">
            <a:extLst>
              <a:ext uri="{FF2B5EF4-FFF2-40B4-BE49-F238E27FC236}">
                <a16:creationId xmlns:a16="http://schemas.microsoft.com/office/drawing/2014/main" id="{11CD7222-ED11-4A0C-8BE2-CB3B681BE72A}"/>
              </a:ext>
            </a:extLst>
          </p:cNvPr>
          <p:cNvSpPr txBox="1">
            <a:spLocks/>
          </p:cNvSpPr>
          <p:nvPr userDrawn="1"/>
        </p:nvSpPr>
        <p:spPr>
          <a:xfrm>
            <a:off x="753397" y="6352066"/>
            <a:ext cx="5610356" cy="50593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i="0" kern="1200">
                <a:solidFill>
                  <a:srgbClr val="00806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00806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00806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00806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00806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400" dirty="0" err="1"/>
              <a:t>wifi</a:t>
            </a:r>
            <a:r>
              <a:rPr lang="en-US" sz="2400" dirty="0"/>
              <a:t> password: </a:t>
            </a:r>
            <a:r>
              <a:rPr lang="en-US" sz="2400" dirty="0" err="1"/>
              <a:t>BRAYNTaxIncentives</a:t>
            </a:r>
            <a:endParaRPr lang="en-US" sz="2400" dirty="0"/>
          </a:p>
        </p:txBody>
      </p:sp>
    </p:spTree>
    <p:extLst>
      <p:ext uri="{BB962C8B-B14F-4D97-AF65-F5344CB8AC3E}">
        <p14:creationId xmlns:p14="http://schemas.microsoft.com/office/powerpoint/2010/main" val="40254781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512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51268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11915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2089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093815F-F490-4307-9E87-AAF436C71A68}"/>
              </a:ext>
            </a:extLst>
          </p:cNvPr>
          <p:cNvSpPr>
            <a:spLocks noGrp="1"/>
          </p:cNvSpPr>
          <p:nvPr>
            <p:ph type="sldNum" sz="quarter" idx="12"/>
          </p:nvPr>
        </p:nvSpPr>
        <p:spPr/>
        <p:txBody>
          <a:bodyPr/>
          <a:lstStyle/>
          <a:p>
            <a:fld id="{F470E458-E7C2-4395-B75D-476A174CEE45}" type="slidenum">
              <a:rPr lang="en-US" noProof="0" smtClean="0"/>
              <a:t>‹#›</a:t>
            </a:fld>
            <a:endParaRPr lang="en-US" noProof="0" dirty="0"/>
          </a:p>
        </p:txBody>
      </p:sp>
    </p:spTree>
    <p:extLst>
      <p:ext uri="{BB962C8B-B14F-4D97-AF65-F5344CB8AC3E}">
        <p14:creationId xmlns:p14="http://schemas.microsoft.com/office/powerpoint/2010/main" val="6187504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093815F-F490-4307-9E87-AAF436C71A68}"/>
              </a:ext>
            </a:extLst>
          </p:cNvPr>
          <p:cNvSpPr>
            <a:spLocks noGrp="1"/>
          </p:cNvSpPr>
          <p:nvPr>
            <p:ph type="sldNum" sz="quarter" idx="12"/>
          </p:nvPr>
        </p:nvSpPr>
        <p:spPr/>
        <p:txBody>
          <a:bodyPr/>
          <a:lstStyle/>
          <a:p>
            <a:fld id="{F470E458-E7C2-4395-B75D-476A174CEE45}" type="slidenum">
              <a:rPr lang="en-US" noProof="0" smtClean="0"/>
              <a:t>‹#›</a:t>
            </a:fld>
            <a:endParaRPr lang="en-US" noProof="0" dirty="0"/>
          </a:p>
        </p:txBody>
      </p:sp>
    </p:spTree>
    <p:extLst>
      <p:ext uri="{BB962C8B-B14F-4D97-AF65-F5344CB8AC3E}">
        <p14:creationId xmlns:p14="http://schemas.microsoft.com/office/powerpoint/2010/main" val="9060815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98604B-E739-4608-A505-18C0674AB395}"/>
              </a:ext>
            </a:extLst>
          </p:cNvPr>
          <p:cNvSpPr>
            <a:spLocks noGrp="1"/>
          </p:cNvSpPr>
          <p:nvPr>
            <p:ph type="sldNum" sz="quarter" idx="12"/>
          </p:nvPr>
        </p:nvSpPr>
        <p:spPr/>
        <p:txBody>
          <a:bodyPr/>
          <a:lstStyle/>
          <a:p>
            <a:fld id="{F470E458-E7C2-4395-B75D-476A174CEE45}" type="slidenum">
              <a:rPr lang="en-US" noProof="0" smtClean="0"/>
              <a:t>‹#›</a:t>
            </a:fld>
            <a:endParaRPr lang="en-US" noProof="0" dirty="0"/>
          </a:p>
        </p:txBody>
      </p:sp>
    </p:spTree>
    <p:extLst>
      <p:ext uri="{BB962C8B-B14F-4D97-AF65-F5344CB8AC3E}">
        <p14:creationId xmlns:p14="http://schemas.microsoft.com/office/powerpoint/2010/main" val="22795218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Title Slide">
    <p:bg>
      <p:bgPr>
        <a:gradFill rotWithShape="1">
          <a:gsLst>
            <a:gs pos="100000">
              <a:schemeClr val="tx1"/>
            </a:gs>
            <a:gs pos="100000">
              <a:srgbClr val="003366"/>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93727" y="1927060"/>
            <a:ext cx="7804548" cy="1338413"/>
          </a:xfrm>
          <a:prstGeom prst="rect">
            <a:avLst/>
          </a:prstGeom>
        </p:spPr>
        <p:txBody>
          <a:bodyPr anchor="t" anchorCtr="0"/>
          <a:lstStyle>
            <a:lvl1pPr algn="ctr">
              <a:defRPr sz="3200" b="0" spc="0">
                <a:solidFill>
                  <a:schemeClr val="tx1">
                    <a:lumMod val="65000"/>
                    <a:lumOff val="35000"/>
                  </a:schemeClr>
                </a:solidFill>
                <a:effectLst/>
                <a:latin typeface="Segoe UI Semilight" panose="020B0402040204020203" pitchFamily="34" charset="0"/>
                <a:cs typeface="Segoe UI Semilight" panose="020B0402040204020203" pitchFamily="34" charset="0"/>
              </a:defRPr>
            </a:lvl1pPr>
          </a:lstStyle>
          <a:p>
            <a:r>
              <a:rPr lang="en-US" dirty="0"/>
              <a:t>CLICK TO EDIT MASTER TITLE STYLE</a:t>
            </a:r>
          </a:p>
        </p:txBody>
      </p:sp>
      <p:sp>
        <p:nvSpPr>
          <p:cNvPr id="7" name="Text Placeholder 6"/>
          <p:cNvSpPr>
            <a:spLocks noGrp="1"/>
          </p:cNvSpPr>
          <p:nvPr>
            <p:ph type="body" sz="quarter" idx="10"/>
          </p:nvPr>
        </p:nvSpPr>
        <p:spPr>
          <a:xfrm>
            <a:off x="2362199" y="3523818"/>
            <a:ext cx="7359652" cy="1125538"/>
          </a:xfrm>
        </p:spPr>
        <p:txBody>
          <a:bodyPr>
            <a:normAutofit/>
          </a:bodyPr>
          <a:lstStyle>
            <a:lvl1pPr marL="0" indent="0" algn="ctr">
              <a:buNone/>
              <a:defRPr sz="1771">
                <a:solidFill>
                  <a:schemeClr val="tx1">
                    <a:lumMod val="65000"/>
                    <a:lumOff val="35000"/>
                  </a:schemeClr>
                </a:solidFill>
                <a:latin typeface="Segoe UI Semilight" panose="020B0402040204020203" pitchFamily="34" charset="0"/>
                <a:cs typeface="Segoe UI Semilight" panose="020B0402040204020203" pitchFamily="34" charset="0"/>
              </a:defRPr>
            </a:lvl1pPr>
            <a:lvl2pPr marL="157159" indent="0">
              <a:buNone/>
              <a:defRPr/>
            </a:lvl2pPr>
            <a:lvl3pPr marL="314317" indent="0">
              <a:buNone/>
              <a:defRPr/>
            </a:lvl3pPr>
            <a:lvl4pPr marL="471476" indent="0">
              <a:buNone/>
              <a:defRPr/>
            </a:lvl4pPr>
            <a:lvl5pPr marL="628635" indent="0">
              <a:buNone/>
              <a:defRPr/>
            </a:lvl5pPr>
          </a:lstStyle>
          <a:p>
            <a:pPr lvl="0"/>
            <a:r>
              <a:rPr lang="en-US" dirty="0"/>
              <a:t>Click to edit Master text styles</a:t>
            </a:r>
          </a:p>
        </p:txBody>
      </p:sp>
    </p:spTree>
    <p:extLst>
      <p:ext uri="{BB962C8B-B14F-4D97-AF65-F5344CB8AC3E}">
        <p14:creationId xmlns:p14="http://schemas.microsoft.com/office/powerpoint/2010/main" val="2501728706"/>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New PM LAyout">
    <p:spTree>
      <p:nvGrpSpPr>
        <p:cNvPr id="1" name=""/>
        <p:cNvGrpSpPr/>
        <p:nvPr/>
      </p:nvGrpSpPr>
      <p:grpSpPr>
        <a:xfrm>
          <a:off x="0" y="0"/>
          <a:ext cx="0" cy="0"/>
          <a:chOff x="0" y="0"/>
          <a:chExt cx="0" cy="0"/>
        </a:xfrm>
      </p:grpSpPr>
      <p:sp>
        <p:nvSpPr>
          <p:cNvPr id="2" name="Title 1"/>
          <p:cNvSpPr>
            <a:spLocks noGrp="1"/>
          </p:cNvSpPr>
          <p:nvPr>
            <p:ph type="title"/>
          </p:nvPr>
        </p:nvSpPr>
        <p:spPr>
          <a:xfrm>
            <a:off x="0" y="6"/>
            <a:ext cx="12192000" cy="625868"/>
          </a:xfrm>
          <a:prstGeom prst="rect">
            <a:avLst/>
          </a:prstGeom>
          <a:noFill/>
        </p:spPr>
        <p:txBody>
          <a:bodyPr vert="horz" lIns="0" tIns="45720" rIns="91440" bIns="45720" rtlCol="0" anchor="b" anchorCtr="0">
            <a:noAutofit/>
          </a:bodyPr>
          <a:lstStyle>
            <a:lvl1pPr marL="55472" indent="-55472" algn="ctr">
              <a:tabLst>
                <a:tab pos="0" algn="l"/>
              </a:tabLst>
              <a:defRPr kumimoji="0" lang="en-US" sz="2912" b="0" i="0" u="none" strike="noStrike" cap="none" spc="0" normalizeH="0" baseline="0" dirty="0">
                <a:ln>
                  <a:noFill/>
                </a:ln>
                <a:solidFill>
                  <a:schemeClr val="tx2"/>
                </a:solidFill>
                <a:effectLst/>
                <a:uFillTx/>
                <a:latin typeface="Lato Heavy" panose="020F0502020204030203" pitchFamily="34" charset="0"/>
                <a:ea typeface="Lato Heavy" panose="020F0502020204030203" pitchFamily="34" charset="0"/>
                <a:cs typeface="Lato Heavy" panose="020F0502020204030203" pitchFamily="34" charset="0"/>
                <a:sym typeface="Lato Regular"/>
              </a:defRPr>
            </a:lvl1pPr>
          </a:lstStyle>
          <a:p>
            <a:pPr marL="55472" lvl="0" defTabSz="976309">
              <a:lnSpc>
                <a:spcPct val="90000"/>
              </a:lnSpc>
            </a:pPr>
            <a:r>
              <a:rPr lang="en-US"/>
              <a:t>Click to edit Master title style</a:t>
            </a:r>
          </a:p>
        </p:txBody>
      </p:sp>
      <p:sp>
        <p:nvSpPr>
          <p:cNvPr id="7" name="Content Placeholder 2"/>
          <p:cNvSpPr>
            <a:spLocks noGrp="1"/>
          </p:cNvSpPr>
          <p:nvPr>
            <p:ph idx="1"/>
          </p:nvPr>
        </p:nvSpPr>
        <p:spPr>
          <a:xfrm>
            <a:off x="750620" y="2941544"/>
            <a:ext cx="5323840" cy="3234764"/>
          </a:xfrm>
        </p:spPr>
        <p:txBody>
          <a:bodyPr lIns="0" tIns="0" rIns="0" bIns="0">
            <a:normAutofit/>
          </a:bodyPr>
          <a:lstStyle>
            <a:lvl1pPr marL="0" indent="0">
              <a:lnSpc>
                <a:spcPct val="110000"/>
              </a:lnSpc>
              <a:spcBef>
                <a:spcPts val="0"/>
              </a:spcBef>
              <a:buNone/>
              <a:defRPr sz="1588" b="0" normalizeH="0" baseline="0">
                <a:latin typeface="Lato Light" panose="020F0502020204030203" pitchFamily="34" charset="0"/>
                <a:ea typeface="Lato Light" panose="020F0502020204030203" pitchFamily="34" charset="0"/>
                <a:cs typeface="Lato Light" panose="020F0502020204030203" pitchFamily="34" charset="0"/>
              </a:defRPr>
            </a:lvl1pPr>
            <a:lvl2pPr marL="443777" indent="0">
              <a:lnSpc>
                <a:spcPct val="110000"/>
              </a:lnSpc>
              <a:spcBef>
                <a:spcPts val="0"/>
              </a:spcBef>
              <a:buNone/>
              <a:defRPr sz="1588" b="0" normalizeH="0" baseline="0">
                <a:latin typeface="Lato Light" panose="020F0502020204030203" pitchFamily="34" charset="0"/>
                <a:ea typeface="Lato Light" panose="020F0502020204030203" pitchFamily="34" charset="0"/>
                <a:cs typeface="Lato Light" panose="020F0502020204030203" pitchFamily="34" charset="0"/>
              </a:defRPr>
            </a:lvl2pPr>
            <a:lvl3pPr marL="887553" indent="0">
              <a:lnSpc>
                <a:spcPct val="110000"/>
              </a:lnSpc>
              <a:spcBef>
                <a:spcPts val="0"/>
              </a:spcBef>
              <a:buNone/>
              <a:defRPr sz="1588" b="0" normalizeH="0" baseline="0">
                <a:latin typeface="Lato Light" panose="020F0502020204030203" pitchFamily="34" charset="0"/>
                <a:ea typeface="Lato Light" panose="020F0502020204030203" pitchFamily="34" charset="0"/>
                <a:cs typeface="Lato Light" panose="020F0502020204030203" pitchFamily="34" charset="0"/>
              </a:defRPr>
            </a:lvl3pPr>
            <a:lvl4pPr marL="1331330" indent="0">
              <a:lnSpc>
                <a:spcPct val="110000"/>
              </a:lnSpc>
              <a:spcBef>
                <a:spcPts val="0"/>
              </a:spcBef>
              <a:buNone/>
              <a:defRPr sz="1588" b="0" normalizeH="0" baseline="0">
                <a:latin typeface="Lato Light" panose="020F0502020204030203" pitchFamily="34" charset="0"/>
                <a:ea typeface="Lato Light" panose="020F0502020204030203" pitchFamily="34" charset="0"/>
                <a:cs typeface="Lato Light" panose="020F0502020204030203" pitchFamily="34" charset="0"/>
              </a:defRPr>
            </a:lvl4pPr>
            <a:lvl5pPr marL="1775106" indent="0">
              <a:lnSpc>
                <a:spcPct val="110000"/>
              </a:lnSpc>
              <a:spcBef>
                <a:spcPts val="0"/>
              </a:spcBef>
              <a:buNone/>
              <a:defRPr sz="1588" b="0" normalizeH="0" baseline="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close up of a device&#10;&#10;Description generated with high confidence">
            <a:hlinkClick r:id="rId2" action="ppaction://hlinksldjump"/>
            <a:extLst>
              <a:ext uri="{FF2B5EF4-FFF2-40B4-BE49-F238E27FC236}">
                <a16:creationId xmlns:a16="http://schemas.microsoft.com/office/drawing/2014/main" id="{07B1552C-254D-4656-9F28-22F8F1F3AB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0924" y="6509323"/>
            <a:ext cx="1885099" cy="182880"/>
          </a:xfrm>
          <a:prstGeom prst="rect">
            <a:avLst/>
          </a:prstGeom>
        </p:spPr>
      </p:pic>
      <p:sp>
        <p:nvSpPr>
          <p:cNvPr id="10" name="Content Placeholder 2">
            <a:extLst>
              <a:ext uri="{FF2B5EF4-FFF2-40B4-BE49-F238E27FC236}">
                <a16:creationId xmlns:a16="http://schemas.microsoft.com/office/drawing/2014/main" id="{103D01CA-5EA3-497C-A71D-0730FE70D9C2}"/>
              </a:ext>
            </a:extLst>
          </p:cNvPr>
          <p:cNvSpPr>
            <a:spLocks noGrp="1"/>
          </p:cNvSpPr>
          <p:nvPr>
            <p:ph idx="10"/>
          </p:nvPr>
        </p:nvSpPr>
        <p:spPr>
          <a:xfrm>
            <a:off x="750622" y="1086150"/>
            <a:ext cx="5323839" cy="1552837"/>
          </a:xfrm>
        </p:spPr>
        <p:txBody>
          <a:bodyPr lIns="0" tIns="0" rIns="0" bIns="0" anchor="b" anchorCtr="0">
            <a:noAutofit/>
          </a:bodyPr>
          <a:lstStyle>
            <a:lvl1pPr marL="0" indent="0">
              <a:lnSpc>
                <a:spcPct val="110000"/>
              </a:lnSpc>
              <a:spcBef>
                <a:spcPts val="0"/>
              </a:spcBef>
              <a:spcAft>
                <a:spcPts val="1165"/>
              </a:spcAft>
              <a:buNone/>
              <a:defRPr sz="2471" b="0" spc="0" normalizeH="0" baseline="0">
                <a:solidFill>
                  <a:schemeClr val="tx2"/>
                </a:solidFill>
                <a:latin typeface="Lato" panose="020F0502020204030203" pitchFamily="34" charset="0"/>
                <a:ea typeface="Lato" panose="020F0502020204030203" pitchFamily="34" charset="0"/>
                <a:cs typeface="Lato" panose="020F0502020204030203" pitchFamily="34" charset="0"/>
              </a:defRPr>
            </a:lvl1pPr>
            <a:lvl2pPr marL="443777" indent="0">
              <a:lnSpc>
                <a:spcPct val="110000"/>
              </a:lnSpc>
              <a:spcBef>
                <a:spcPts val="0"/>
              </a:spcBef>
              <a:spcAft>
                <a:spcPts val="1165"/>
              </a:spcAft>
              <a:buNone/>
              <a:defRPr sz="2471" b="0" spc="0" normalizeH="0" baseline="0">
                <a:solidFill>
                  <a:schemeClr val="tx2"/>
                </a:solidFill>
                <a:latin typeface="Lato" panose="020F0502020204030203" pitchFamily="34" charset="0"/>
                <a:ea typeface="Lato" panose="020F0502020204030203" pitchFamily="34" charset="0"/>
                <a:cs typeface="Lato" panose="020F0502020204030203" pitchFamily="34" charset="0"/>
              </a:defRPr>
            </a:lvl2pPr>
            <a:lvl3pPr marL="887553" indent="0">
              <a:lnSpc>
                <a:spcPct val="110000"/>
              </a:lnSpc>
              <a:spcBef>
                <a:spcPts val="0"/>
              </a:spcBef>
              <a:spcAft>
                <a:spcPts val="1165"/>
              </a:spcAft>
              <a:buNone/>
              <a:defRPr sz="2471" b="0" spc="0" normalizeH="0" baseline="0">
                <a:solidFill>
                  <a:schemeClr val="tx2"/>
                </a:solidFill>
                <a:latin typeface="Lato" panose="020F0502020204030203" pitchFamily="34" charset="0"/>
                <a:ea typeface="Lato" panose="020F0502020204030203" pitchFamily="34" charset="0"/>
                <a:cs typeface="Lato" panose="020F0502020204030203" pitchFamily="34" charset="0"/>
              </a:defRPr>
            </a:lvl3pPr>
            <a:lvl4pPr marL="1331330" indent="0">
              <a:lnSpc>
                <a:spcPct val="110000"/>
              </a:lnSpc>
              <a:spcBef>
                <a:spcPts val="0"/>
              </a:spcBef>
              <a:spcAft>
                <a:spcPts val="1165"/>
              </a:spcAft>
              <a:buNone/>
              <a:defRPr sz="2471" b="0" spc="0" normalizeH="0" baseline="0">
                <a:solidFill>
                  <a:schemeClr val="tx2"/>
                </a:solidFill>
                <a:latin typeface="Lato" panose="020F0502020204030203" pitchFamily="34" charset="0"/>
                <a:ea typeface="Lato" panose="020F0502020204030203" pitchFamily="34" charset="0"/>
                <a:cs typeface="Lato" panose="020F0502020204030203" pitchFamily="34" charset="0"/>
              </a:defRPr>
            </a:lvl4pPr>
            <a:lvl5pPr marL="1775106" indent="0">
              <a:lnSpc>
                <a:spcPct val="110000"/>
              </a:lnSpc>
              <a:spcBef>
                <a:spcPts val="0"/>
              </a:spcBef>
              <a:spcAft>
                <a:spcPts val="1165"/>
              </a:spcAft>
              <a:buNone/>
              <a:defRPr sz="2471" b="0" spc="0" normalizeH="0" baseline="0">
                <a:solidFill>
                  <a:schemeClr val="tx2"/>
                </a:solidFill>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FCACDBEC-37E9-479B-9A07-454BF9C2BBC5}"/>
              </a:ext>
            </a:extLst>
          </p:cNvPr>
          <p:cNvCxnSpPr>
            <a:cxnSpLocks/>
          </p:cNvCxnSpPr>
          <p:nvPr userDrawn="1"/>
        </p:nvCxnSpPr>
        <p:spPr>
          <a:xfrm flipV="1">
            <a:off x="696419" y="625868"/>
            <a:ext cx="10861964" cy="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40038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New PM LAyout">
    <p:spTree>
      <p:nvGrpSpPr>
        <p:cNvPr id="1" name=""/>
        <p:cNvGrpSpPr/>
        <p:nvPr/>
      </p:nvGrpSpPr>
      <p:grpSpPr>
        <a:xfrm>
          <a:off x="0" y="0"/>
          <a:ext cx="0" cy="0"/>
          <a:chOff x="0" y="0"/>
          <a:chExt cx="0" cy="0"/>
        </a:xfrm>
      </p:grpSpPr>
      <p:sp>
        <p:nvSpPr>
          <p:cNvPr id="2" name="Title 1"/>
          <p:cNvSpPr>
            <a:spLocks noGrp="1"/>
          </p:cNvSpPr>
          <p:nvPr>
            <p:ph type="title"/>
          </p:nvPr>
        </p:nvSpPr>
        <p:spPr>
          <a:xfrm>
            <a:off x="547606" y="252213"/>
            <a:ext cx="11251769" cy="493948"/>
          </a:xfrm>
          <a:prstGeom prst="rect">
            <a:avLst/>
          </a:prstGeom>
          <a:noFill/>
        </p:spPr>
        <p:txBody>
          <a:bodyPr vert="horz" lIns="91440" tIns="45720" rIns="91440" bIns="45720" rtlCol="0" anchor="ctr">
            <a:noAutofit/>
          </a:bodyPr>
          <a:lstStyle>
            <a:lvl1pPr marL="57150" indent="-57150">
              <a:tabLst>
                <a:tab pos="0" algn="l"/>
              </a:tabLst>
              <a:defRPr lang="en-US" sz="2800" b="0" cap="none" baseline="0">
                <a:solidFill>
                  <a:srgbClr val="1E3C91"/>
                </a:solidFill>
                <a:effectLst/>
                <a:latin typeface="Segoe UI Semilight" panose="020B0402040204020203" pitchFamily="34" charset="0"/>
                <a:ea typeface="Segoe UI" panose="020B0502040204020203" pitchFamily="34" charset="0"/>
                <a:cs typeface="Segoe UI Semilight" panose="020B0402040204020203" pitchFamily="34" charset="0"/>
              </a:defRPr>
            </a:lvl1pPr>
          </a:lstStyle>
          <a:p>
            <a:pPr marL="57150" lvl="0" defTabSz="1005840">
              <a:lnSpc>
                <a:spcPct val="90000"/>
              </a:lnSpc>
            </a:pPr>
            <a:r>
              <a:rPr lang="en-US" dirty="0"/>
              <a:t>Click to edit Master title style</a:t>
            </a:r>
          </a:p>
        </p:txBody>
      </p:sp>
      <p:sp>
        <p:nvSpPr>
          <p:cNvPr id="7" name="Content Placeholder 2"/>
          <p:cNvSpPr>
            <a:spLocks noGrp="1"/>
          </p:cNvSpPr>
          <p:nvPr>
            <p:ph idx="1"/>
          </p:nvPr>
        </p:nvSpPr>
        <p:spPr>
          <a:xfrm>
            <a:off x="816244" y="838201"/>
            <a:ext cx="10786821" cy="5287963"/>
          </a:xfrm>
        </p:spPr>
        <p:txBody>
          <a:bodyPr>
            <a:normAutofit/>
          </a:bodyPr>
          <a:lstStyle>
            <a:lvl1pPr>
              <a:defRPr sz="2000" b="0" normalizeH="0" baseline="0">
                <a:latin typeface="Segoe UI Light" panose="020B0502040204020203" pitchFamily="34" charset="0"/>
                <a:cs typeface="Helvetica" pitchFamily="34" charset="0"/>
              </a:defRPr>
            </a:lvl1pPr>
            <a:lvl2pPr>
              <a:defRPr sz="1800" b="0" normalizeH="0" baseline="0">
                <a:latin typeface="Segoe UI Light" panose="020B0502040204020203" pitchFamily="34" charset="0"/>
                <a:cs typeface="Helvetica" pitchFamily="34" charset="0"/>
              </a:defRPr>
            </a:lvl2pPr>
            <a:lvl3pPr>
              <a:defRPr sz="1600" b="0" normalizeH="0" baseline="0">
                <a:latin typeface="Segoe UI Light" panose="020B0502040204020203" pitchFamily="34" charset="0"/>
                <a:cs typeface="Helvetica" pitchFamily="34" charset="0"/>
              </a:defRPr>
            </a:lvl3pPr>
            <a:lvl4pPr>
              <a:defRPr sz="1400" b="0" normalizeH="0" baseline="0">
                <a:latin typeface="Segoe UI Light" panose="020B0502040204020203" pitchFamily="34" charset="0"/>
                <a:cs typeface="Helvetica" pitchFamily="34" charset="0"/>
              </a:defRPr>
            </a:lvl4pPr>
            <a:lvl5pPr>
              <a:defRPr sz="1400" b="0" normalizeH="0" baseline="0">
                <a:latin typeface="Segoe UI Light" panose="020B0502040204020203" pitchFamily="34" charset="0"/>
                <a:cs typeface="Helvetic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547605" y="6338493"/>
            <a:ext cx="2743200" cy="261610"/>
          </a:xfrm>
          <a:prstGeom prst="rect">
            <a:avLst/>
          </a:prstGeom>
          <a:noFill/>
        </p:spPr>
        <p:txBody>
          <a:bodyPr wrap="square" rtlCol="0">
            <a:spAutoFit/>
          </a:bodyPr>
          <a:lstStyle/>
          <a:p>
            <a:r>
              <a:rPr lang="en-US" sz="1100" dirty="0">
                <a:solidFill>
                  <a:schemeClr val="tx1">
                    <a:lumMod val="65000"/>
                    <a:lumOff val="35000"/>
                  </a:schemeClr>
                </a:solidFill>
                <a:latin typeface="Segoe UI Light" panose="020B0502040204020203" pitchFamily="34" charset="0"/>
              </a:rPr>
              <a:t>Page </a:t>
            </a:r>
            <a:fld id="{21B110B3-23C7-4592-903E-944A0829BEFD}" type="slidenum">
              <a:rPr lang="en-US" sz="1100" smtClean="0">
                <a:solidFill>
                  <a:schemeClr val="tx1">
                    <a:lumMod val="65000"/>
                    <a:lumOff val="35000"/>
                  </a:schemeClr>
                </a:solidFill>
                <a:latin typeface="Segoe UI Light" panose="020B0502040204020203" pitchFamily="34" charset="0"/>
              </a:rPr>
              <a:t>‹#›</a:t>
            </a:fld>
            <a:endParaRPr lang="en-US" sz="1100" dirty="0">
              <a:solidFill>
                <a:schemeClr val="tx1">
                  <a:lumMod val="65000"/>
                  <a:lumOff val="35000"/>
                </a:schemeClr>
              </a:solidFill>
              <a:latin typeface="Segoe UI Light" panose="020B0502040204020203" pitchFamily="34" charset="0"/>
            </a:endParaRPr>
          </a:p>
        </p:txBody>
      </p:sp>
      <p:pic>
        <p:nvPicPr>
          <p:cNvPr id="5" name="Picture 4" descr="A close up of a device&#10;&#10;Description generated with high confidence">
            <a:hlinkClick r:id="rId2" action="ppaction://hlinksldjump"/>
            <a:extLst>
              <a:ext uri="{FF2B5EF4-FFF2-40B4-BE49-F238E27FC236}">
                <a16:creationId xmlns:a16="http://schemas.microsoft.com/office/drawing/2014/main" id="{07B1552C-254D-4656-9F28-22F8F1F3AB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89873" y="6390261"/>
            <a:ext cx="2051200" cy="198994"/>
          </a:xfrm>
          <a:prstGeom prst="rect">
            <a:avLst/>
          </a:prstGeom>
        </p:spPr>
      </p:pic>
      <p:cxnSp>
        <p:nvCxnSpPr>
          <p:cNvPr id="12" name="Straight Connector 11">
            <a:extLst>
              <a:ext uri="{FF2B5EF4-FFF2-40B4-BE49-F238E27FC236}">
                <a16:creationId xmlns:a16="http://schemas.microsoft.com/office/drawing/2014/main" id="{39FFC785-FCA8-432A-97CC-65BE63998BAF}"/>
              </a:ext>
            </a:extLst>
          </p:cNvPr>
          <p:cNvCxnSpPr>
            <a:cxnSpLocks/>
          </p:cNvCxnSpPr>
          <p:nvPr userDrawn="1"/>
        </p:nvCxnSpPr>
        <p:spPr>
          <a:xfrm>
            <a:off x="547607" y="674160"/>
            <a:ext cx="11055459" cy="0"/>
          </a:xfrm>
          <a:prstGeom prst="line">
            <a:avLst/>
          </a:prstGeom>
          <a:ln w="12700">
            <a:solidFill>
              <a:srgbClr val="1E3C9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9DCFC97-9849-47A4-BEFF-680FC0B3FACF}"/>
              </a:ext>
            </a:extLst>
          </p:cNvPr>
          <p:cNvCxnSpPr>
            <a:cxnSpLocks/>
          </p:cNvCxnSpPr>
          <p:nvPr userDrawn="1"/>
        </p:nvCxnSpPr>
        <p:spPr>
          <a:xfrm>
            <a:off x="547605" y="6367014"/>
            <a:ext cx="11055459" cy="0"/>
          </a:xfrm>
          <a:prstGeom prst="line">
            <a:avLst/>
          </a:prstGeom>
          <a:ln w="12700">
            <a:solidFill>
              <a:srgbClr val="1E3C9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0269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Title, and Imag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F0F4E3-5500-460C-AB20-C7CE0A3FBAD0}"/>
              </a:ext>
            </a:extLst>
          </p:cNvPr>
          <p:cNvSpPr>
            <a:spLocks noGrp="1"/>
          </p:cNvSpPr>
          <p:nvPr>
            <p:ph type="sldNum" sz="quarter" idx="12"/>
          </p:nvPr>
        </p:nvSpPr>
        <p:spPr/>
        <p:txBody>
          <a:bodyPr/>
          <a:lstStyle/>
          <a:p>
            <a:fld id="{F470E458-E7C2-4395-B75D-476A174CEE45}" type="slidenum">
              <a:rPr lang="en-US" noProof="0" smtClean="0"/>
              <a:t>‹#›</a:t>
            </a:fld>
            <a:endParaRPr lang="en-US" noProof="0" dirty="0"/>
          </a:p>
        </p:txBody>
      </p:sp>
      <p:sp>
        <p:nvSpPr>
          <p:cNvPr id="10" name="Oval 9">
            <a:extLst>
              <a:ext uri="{FF2B5EF4-FFF2-40B4-BE49-F238E27FC236}">
                <a16:creationId xmlns:a16="http://schemas.microsoft.com/office/drawing/2014/main" id="{1EDFCD21-B871-4944-9E6C-ABFDA63AC6FD}"/>
              </a:ext>
            </a:extLst>
          </p:cNvPr>
          <p:cNvSpPr/>
          <p:nvPr userDrawn="1"/>
        </p:nvSpPr>
        <p:spPr>
          <a:xfrm>
            <a:off x="11066240" y="5998544"/>
            <a:ext cx="320040" cy="320040"/>
          </a:xfrm>
          <a:prstGeom prst="ellipse">
            <a:avLst/>
          </a:prstGeom>
          <a:noFill/>
          <a:ln w="6350">
            <a:solidFill>
              <a:srgbClr val="8D63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1" name="Picture 10" descr="A close up of a sign&#10;&#10;Description automatically generated">
            <a:extLst>
              <a:ext uri="{FF2B5EF4-FFF2-40B4-BE49-F238E27FC236}">
                <a16:creationId xmlns:a16="http://schemas.microsoft.com/office/drawing/2014/main" id="{DEFF4D05-E958-4AB3-85C6-CEBC78E87B37}"/>
              </a:ext>
            </a:extLst>
          </p:cNvPr>
          <p:cNvPicPr>
            <a:picLocks noChangeAspect="1"/>
          </p:cNvPicPr>
          <p:nvPr userDrawn="1"/>
        </p:nvPicPr>
        <p:blipFill>
          <a:blip r:embed="rId2"/>
          <a:stretch>
            <a:fillRect/>
          </a:stretch>
        </p:blipFill>
        <p:spPr>
          <a:xfrm>
            <a:off x="803275" y="5668343"/>
            <a:ext cx="1958432" cy="660402"/>
          </a:xfrm>
          <a:prstGeom prst="rect">
            <a:avLst/>
          </a:prstGeom>
        </p:spPr>
      </p:pic>
    </p:spTree>
    <p:extLst>
      <p:ext uri="{BB962C8B-B14F-4D97-AF65-F5344CB8AC3E}">
        <p14:creationId xmlns:p14="http://schemas.microsoft.com/office/powerpoint/2010/main" val="40518217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2_Title Slide">
    <p:bg>
      <p:bgPr>
        <a:gradFill rotWithShape="1">
          <a:gsLst>
            <a:gs pos="100000">
              <a:schemeClr val="tx1"/>
            </a:gs>
            <a:gs pos="100000">
              <a:srgbClr val="003366"/>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93727" y="1927060"/>
            <a:ext cx="7804548" cy="1338413"/>
          </a:xfrm>
          <a:prstGeom prst="rect">
            <a:avLst/>
          </a:prstGeom>
        </p:spPr>
        <p:txBody>
          <a:bodyPr anchor="t" anchorCtr="0"/>
          <a:lstStyle>
            <a:lvl1pPr algn="ctr">
              <a:defRPr sz="3200" b="0" spc="0">
                <a:solidFill>
                  <a:schemeClr val="tx1">
                    <a:lumMod val="65000"/>
                    <a:lumOff val="35000"/>
                  </a:schemeClr>
                </a:solidFill>
                <a:effectLst/>
                <a:latin typeface="Segoe UI Semilight" panose="020B0402040204020203" pitchFamily="34" charset="0"/>
                <a:cs typeface="Segoe UI Semilight" panose="020B0402040204020203" pitchFamily="34" charset="0"/>
              </a:defRPr>
            </a:lvl1pPr>
          </a:lstStyle>
          <a:p>
            <a:r>
              <a:rPr lang="en-US" dirty="0"/>
              <a:t>CLICK TO EDIT MASTER TITLE STYLE</a:t>
            </a:r>
          </a:p>
        </p:txBody>
      </p:sp>
      <p:sp>
        <p:nvSpPr>
          <p:cNvPr id="7" name="Text Placeholder 6"/>
          <p:cNvSpPr>
            <a:spLocks noGrp="1"/>
          </p:cNvSpPr>
          <p:nvPr>
            <p:ph type="body" sz="quarter" idx="10"/>
          </p:nvPr>
        </p:nvSpPr>
        <p:spPr>
          <a:xfrm>
            <a:off x="2362199" y="3523818"/>
            <a:ext cx="7359652" cy="1125538"/>
          </a:xfrm>
        </p:spPr>
        <p:txBody>
          <a:bodyPr>
            <a:normAutofit/>
          </a:bodyPr>
          <a:lstStyle>
            <a:lvl1pPr marL="0" indent="0" algn="ctr">
              <a:buNone/>
              <a:defRPr sz="1771">
                <a:solidFill>
                  <a:schemeClr val="tx1">
                    <a:lumMod val="65000"/>
                    <a:lumOff val="35000"/>
                  </a:schemeClr>
                </a:solidFill>
                <a:latin typeface="Segoe UI Semilight" panose="020B0402040204020203" pitchFamily="34" charset="0"/>
                <a:cs typeface="Segoe UI Semilight" panose="020B0402040204020203" pitchFamily="34" charset="0"/>
              </a:defRPr>
            </a:lvl1pPr>
            <a:lvl2pPr marL="157159" indent="0">
              <a:buNone/>
              <a:defRPr/>
            </a:lvl2pPr>
            <a:lvl3pPr marL="314317" indent="0">
              <a:buNone/>
              <a:defRPr/>
            </a:lvl3pPr>
            <a:lvl4pPr marL="471476" indent="0">
              <a:buNone/>
              <a:defRPr/>
            </a:lvl4pPr>
            <a:lvl5pPr marL="628635" indent="0">
              <a:buNone/>
              <a:defRPr/>
            </a:lvl5pPr>
          </a:lstStyle>
          <a:p>
            <a:pPr lvl="0"/>
            <a:r>
              <a:rPr lang="en-US" dirty="0"/>
              <a:t>Click to edit Master text styles</a:t>
            </a:r>
          </a:p>
        </p:txBody>
      </p:sp>
    </p:spTree>
    <p:extLst>
      <p:ext uri="{BB962C8B-B14F-4D97-AF65-F5344CB8AC3E}">
        <p14:creationId xmlns:p14="http://schemas.microsoft.com/office/powerpoint/2010/main" val="2607351794"/>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3_Title Slide">
    <p:bg>
      <p:bgPr>
        <a:gradFill rotWithShape="1">
          <a:gsLst>
            <a:gs pos="100000">
              <a:schemeClr val="tx1"/>
            </a:gs>
            <a:gs pos="100000">
              <a:srgbClr val="003366"/>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93727" y="1927060"/>
            <a:ext cx="7804548" cy="1338413"/>
          </a:xfrm>
          <a:prstGeom prst="rect">
            <a:avLst/>
          </a:prstGeom>
        </p:spPr>
        <p:txBody>
          <a:bodyPr anchor="t" anchorCtr="0"/>
          <a:lstStyle>
            <a:lvl1pPr algn="ctr">
              <a:defRPr sz="3200" b="0" spc="0">
                <a:solidFill>
                  <a:schemeClr val="tx1">
                    <a:lumMod val="65000"/>
                    <a:lumOff val="35000"/>
                  </a:schemeClr>
                </a:solidFill>
                <a:effectLst/>
                <a:latin typeface="Segoe UI Semilight" panose="020B0402040204020203" pitchFamily="34" charset="0"/>
                <a:cs typeface="Segoe UI Semilight" panose="020B0402040204020203" pitchFamily="34" charset="0"/>
              </a:defRPr>
            </a:lvl1pPr>
          </a:lstStyle>
          <a:p>
            <a:r>
              <a:rPr lang="en-US" dirty="0"/>
              <a:t>CLICK TO EDIT MASTER TITLE STYLE</a:t>
            </a:r>
          </a:p>
        </p:txBody>
      </p:sp>
      <p:sp>
        <p:nvSpPr>
          <p:cNvPr id="7" name="Text Placeholder 6"/>
          <p:cNvSpPr>
            <a:spLocks noGrp="1"/>
          </p:cNvSpPr>
          <p:nvPr>
            <p:ph type="body" sz="quarter" idx="10"/>
          </p:nvPr>
        </p:nvSpPr>
        <p:spPr>
          <a:xfrm>
            <a:off x="2362199" y="3523818"/>
            <a:ext cx="7359652" cy="1125538"/>
          </a:xfrm>
        </p:spPr>
        <p:txBody>
          <a:bodyPr>
            <a:normAutofit/>
          </a:bodyPr>
          <a:lstStyle>
            <a:lvl1pPr marL="0" indent="0" algn="ctr">
              <a:buNone/>
              <a:defRPr sz="1771">
                <a:solidFill>
                  <a:schemeClr val="tx1">
                    <a:lumMod val="65000"/>
                    <a:lumOff val="35000"/>
                  </a:schemeClr>
                </a:solidFill>
                <a:latin typeface="Segoe UI Semilight" panose="020B0402040204020203" pitchFamily="34" charset="0"/>
                <a:cs typeface="Segoe UI Semilight" panose="020B0402040204020203" pitchFamily="34" charset="0"/>
              </a:defRPr>
            </a:lvl1pPr>
            <a:lvl2pPr marL="157159" indent="0">
              <a:buNone/>
              <a:defRPr/>
            </a:lvl2pPr>
            <a:lvl3pPr marL="314317" indent="0">
              <a:buNone/>
              <a:defRPr/>
            </a:lvl3pPr>
            <a:lvl4pPr marL="471476" indent="0">
              <a:buNone/>
              <a:defRPr/>
            </a:lvl4pPr>
            <a:lvl5pPr marL="628635" indent="0">
              <a:buNone/>
              <a:defRPr/>
            </a:lvl5pPr>
          </a:lstStyle>
          <a:p>
            <a:pPr lvl="0"/>
            <a:r>
              <a:rPr lang="en-US" dirty="0"/>
              <a:t>Click to edit Master text styles</a:t>
            </a:r>
          </a:p>
        </p:txBody>
      </p:sp>
    </p:spTree>
    <p:extLst>
      <p:ext uri="{BB962C8B-B14F-4D97-AF65-F5344CB8AC3E}">
        <p14:creationId xmlns:p14="http://schemas.microsoft.com/office/powerpoint/2010/main" val="4166852906"/>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75F21-FC8C-45C5-BCC7-4F4398FB38A8}"/>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F6471B6-F34D-4755-B8E5-1375A548147E}"/>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09EC1B2-FC11-4D9F-BD47-04EE1C02C190}"/>
              </a:ext>
            </a:extLst>
          </p:cNvPr>
          <p:cNvSpPr>
            <a:spLocks noGrp="1"/>
          </p:cNvSpPr>
          <p:nvPr>
            <p:ph type="dt" sz="half" idx="10"/>
          </p:nvPr>
        </p:nvSpPr>
        <p:spPr/>
        <p:txBody>
          <a:bodyPr/>
          <a:lstStyle/>
          <a:p>
            <a:fld id="{51AC9EC6-46DE-4812-BD44-EA0FDF84F6F4}" type="datetimeFigureOut">
              <a:rPr lang="en-US" smtClean="0"/>
              <a:t>9/28/2020</a:t>
            </a:fld>
            <a:endParaRPr lang="en-US"/>
          </a:p>
        </p:txBody>
      </p:sp>
      <p:sp>
        <p:nvSpPr>
          <p:cNvPr id="5" name="Footer Placeholder 4">
            <a:extLst>
              <a:ext uri="{FF2B5EF4-FFF2-40B4-BE49-F238E27FC236}">
                <a16:creationId xmlns:a16="http://schemas.microsoft.com/office/drawing/2014/main" id="{FD9A81BF-6A72-4802-816B-AACD741811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7B594A-ED15-41D3-A008-8FB6EB2630E5}"/>
              </a:ext>
            </a:extLst>
          </p:cNvPr>
          <p:cNvSpPr>
            <a:spLocks noGrp="1"/>
          </p:cNvSpPr>
          <p:nvPr>
            <p:ph type="sldNum" sz="quarter" idx="12"/>
          </p:nvPr>
        </p:nvSpPr>
        <p:spPr/>
        <p:txBody>
          <a:bodyPr/>
          <a:lstStyle/>
          <a:p>
            <a:fld id="{CBE46EC3-A636-4C1B-A07D-9AA881A7E825}" type="slidenum">
              <a:rPr lang="en-US" smtClean="0"/>
              <a:t>‹#›</a:t>
            </a:fld>
            <a:endParaRPr lang="en-US"/>
          </a:p>
        </p:txBody>
      </p:sp>
    </p:spTree>
    <p:extLst>
      <p:ext uri="{BB962C8B-B14F-4D97-AF65-F5344CB8AC3E}">
        <p14:creationId xmlns:p14="http://schemas.microsoft.com/office/powerpoint/2010/main" val="7470578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5_Title Slide">
    <p:bg>
      <p:bgPr>
        <a:gradFill rotWithShape="1">
          <a:gsLst>
            <a:gs pos="100000">
              <a:schemeClr val="tx1"/>
            </a:gs>
            <a:gs pos="100000">
              <a:srgbClr val="003366"/>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93727" y="1927060"/>
            <a:ext cx="7804548" cy="1338413"/>
          </a:xfrm>
          <a:prstGeom prst="rect">
            <a:avLst/>
          </a:prstGeom>
        </p:spPr>
        <p:txBody>
          <a:bodyPr anchor="t" anchorCtr="0"/>
          <a:lstStyle>
            <a:lvl1pPr algn="ctr">
              <a:defRPr sz="3200" b="0" spc="0">
                <a:solidFill>
                  <a:schemeClr val="tx1">
                    <a:lumMod val="65000"/>
                    <a:lumOff val="35000"/>
                  </a:schemeClr>
                </a:solidFill>
                <a:effectLst/>
                <a:latin typeface="Segoe UI Semilight" panose="020B0402040204020203" pitchFamily="34" charset="0"/>
                <a:cs typeface="Segoe UI Semilight" panose="020B0402040204020203" pitchFamily="34" charset="0"/>
              </a:defRPr>
            </a:lvl1pPr>
          </a:lstStyle>
          <a:p>
            <a:r>
              <a:rPr lang="en-US" dirty="0"/>
              <a:t>CLICK TO EDIT MASTER TITLE STYLE</a:t>
            </a:r>
          </a:p>
        </p:txBody>
      </p:sp>
      <p:sp>
        <p:nvSpPr>
          <p:cNvPr id="7" name="Text Placeholder 6"/>
          <p:cNvSpPr>
            <a:spLocks noGrp="1"/>
          </p:cNvSpPr>
          <p:nvPr>
            <p:ph type="body" sz="quarter" idx="10"/>
          </p:nvPr>
        </p:nvSpPr>
        <p:spPr>
          <a:xfrm>
            <a:off x="2362199" y="3523818"/>
            <a:ext cx="7359652" cy="1125538"/>
          </a:xfrm>
        </p:spPr>
        <p:txBody>
          <a:bodyPr>
            <a:normAutofit/>
          </a:bodyPr>
          <a:lstStyle>
            <a:lvl1pPr marL="0" indent="0" algn="ctr">
              <a:buNone/>
              <a:defRPr sz="1771">
                <a:solidFill>
                  <a:schemeClr val="tx1">
                    <a:lumMod val="65000"/>
                    <a:lumOff val="35000"/>
                  </a:schemeClr>
                </a:solidFill>
                <a:latin typeface="Segoe UI Semilight" panose="020B0402040204020203" pitchFamily="34" charset="0"/>
                <a:cs typeface="Segoe UI Semilight" panose="020B0402040204020203" pitchFamily="34" charset="0"/>
              </a:defRPr>
            </a:lvl1pPr>
            <a:lvl2pPr marL="157159" indent="0">
              <a:buNone/>
              <a:defRPr/>
            </a:lvl2pPr>
            <a:lvl3pPr marL="314317" indent="0">
              <a:buNone/>
              <a:defRPr/>
            </a:lvl3pPr>
            <a:lvl4pPr marL="471476" indent="0">
              <a:buNone/>
              <a:defRPr/>
            </a:lvl4pPr>
            <a:lvl5pPr marL="628635" indent="0">
              <a:buNone/>
              <a:defRPr/>
            </a:lvl5pPr>
          </a:lstStyle>
          <a:p>
            <a:pPr lvl="0"/>
            <a:r>
              <a:rPr lang="en-US" dirty="0"/>
              <a:t>Click to edit Master text styles</a:t>
            </a:r>
          </a:p>
        </p:txBody>
      </p:sp>
    </p:spTree>
    <p:extLst>
      <p:ext uri="{BB962C8B-B14F-4D97-AF65-F5344CB8AC3E}">
        <p14:creationId xmlns:p14="http://schemas.microsoft.com/office/powerpoint/2010/main" val="2237652934"/>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6_Title Slide">
    <p:bg>
      <p:bgPr>
        <a:gradFill rotWithShape="1">
          <a:gsLst>
            <a:gs pos="100000">
              <a:schemeClr val="tx1"/>
            </a:gs>
            <a:gs pos="100000">
              <a:srgbClr val="003366"/>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93727" y="1927060"/>
            <a:ext cx="7804548" cy="1338413"/>
          </a:xfrm>
          <a:prstGeom prst="rect">
            <a:avLst/>
          </a:prstGeom>
        </p:spPr>
        <p:txBody>
          <a:bodyPr anchor="t" anchorCtr="0"/>
          <a:lstStyle>
            <a:lvl1pPr algn="ctr">
              <a:defRPr sz="3200" b="0" spc="0">
                <a:solidFill>
                  <a:schemeClr val="tx1">
                    <a:lumMod val="65000"/>
                    <a:lumOff val="35000"/>
                  </a:schemeClr>
                </a:solidFill>
                <a:effectLst/>
                <a:latin typeface="Segoe UI Semilight" panose="020B0402040204020203" pitchFamily="34" charset="0"/>
                <a:cs typeface="Segoe UI Semilight" panose="020B0402040204020203" pitchFamily="34" charset="0"/>
              </a:defRPr>
            </a:lvl1pPr>
          </a:lstStyle>
          <a:p>
            <a:r>
              <a:rPr lang="en-US" dirty="0"/>
              <a:t>CLICK TO EDIT MASTER TITLE STYLE</a:t>
            </a:r>
          </a:p>
        </p:txBody>
      </p:sp>
      <p:sp>
        <p:nvSpPr>
          <p:cNvPr id="7" name="Text Placeholder 6"/>
          <p:cNvSpPr>
            <a:spLocks noGrp="1"/>
          </p:cNvSpPr>
          <p:nvPr>
            <p:ph type="body" sz="quarter" idx="10"/>
          </p:nvPr>
        </p:nvSpPr>
        <p:spPr>
          <a:xfrm>
            <a:off x="2362199" y="3523818"/>
            <a:ext cx="7359652" cy="1125538"/>
          </a:xfrm>
        </p:spPr>
        <p:txBody>
          <a:bodyPr>
            <a:normAutofit/>
          </a:bodyPr>
          <a:lstStyle>
            <a:lvl1pPr marL="0" indent="0" algn="ctr">
              <a:buNone/>
              <a:defRPr sz="1771">
                <a:solidFill>
                  <a:schemeClr val="tx1">
                    <a:lumMod val="65000"/>
                    <a:lumOff val="35000"/>
                  </a:schemeClr>
                </a:solidFill>
                <a:latin typeface="Segoe UI Semilight" panose="020B0402040204020203" pitchFamily="34" charset="0"/>
                <a:cs typeface="Segoe UI Semilight" panose="020B0402040204020203" pitchFamily="34" charset="0"/>
              </a:defRPr>
            </a:lvl1pPr>
            <a:lvl2pPr marL="157159" indent="0">
              <a:buNone/>
              <a:defRPr/>
            </a:lvl2pPr>
            <a:lvl3pPr marL="314317" indent="0">
              <a:buNone/>
              <a:defRPr/>
            </a:lvl3pPr>
            <a:lvl4pPr marL="471476" indent="0">
              <a:buNone/>
              <a:defRPr/>
            </a:lvl4pPr>
            <a:lvl5pPr marL="628635" indent="0">
              <a:buNone/>
              <a:defRPr/>
            </a:lvl5pPr>
          </a:lstStyle>
          <a:p>
            <a:pPr lvl="0"/>
            <a:r>
              <a:rPr lang="en-US" dirty="0"/>
              <a:t>Click to edit Master text styles</a:t>
            </a:r>
          </a:p>
        </p:txBody>
      </p:sp>
    </p:spTree>
    <p:extLst>
      <p:ext uri="{BB962C8B-B14F-4D97-AF65-F5344CB8AC3E}">
        <p14:creationId xmlns:p14="http://schemas.microsoft.com/office/powerpoint/2010/main" val="2375585084"/>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7_Title Slide">
    <p:bg>
      <p:bgPr>
        <a:gradFill rotWithShape="1">
          <a:gsLst>
            <a:gs pos="100000">
              <a:schemeClr val="tx1"/>
            </a:gs>
            <a:gs pos="100000">
              <a:srgbClr val="003366"/>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93727" y="1927060"/>
            <a:ext cx="7804548" cy="1338413"/>
          </a:xfrm>
          <a:prstGeom prst="rect">
            <a:avLst/>
          </a:prstGeom>
        </p:spPr>
        <p:txBody>
          <a:bodyPr anchor="t" anchorCtr="0"/>
          <a:lstStyle>
            <a:lvl1pPr algn="ctr">
              <a:defRPr sz="3200" b="0" spc="0">
                <a:solidFill>
                  <a:schemeClr val="tx1">
                    <a:lumMod val="65000"/>
                    <a:lumOff val="35000"/>
                  </a:schemeClr>
                </a:solidFill>
                <a:effectLst/>
                <a:latin typeface="Segoe UI Semilight" panose="020B0402040204020203" pitchFamily="34" charset="0"/>
                <a:cs typeface="Segoe UI Semilight" panose="020B0402040204020203" pitchFamily="34" charset="0"/>
              </a:defRPr>
            </a:lvl1pPr>
          </a:lstStyle>
          <a:p>
            <a:r>
              <a:rPr lang="en-US" dirty="0"/>
              <a:t>CLICK TO EDIT MASTER TITLE STYLE</a:t>
            </a:r>
          </a:p>
        </p:txBody>
      </p:sp>
      <p:sp>
        <p:nvSpPr>
          <p:cNvPr id="7" name="Text Placeholder 6"/>
          <p:cNvSpPr>
            <a:spLocks noGrp="1"/>
          </p:cNvSpPr>
          <p:nvPr>
            <p:ph type="body" sz="quarter" idx="10"/>
          </p:nvPr>
        </p:nvSpPr>
        <p:spPr>
          <a:xfrm>
            <a:off x="2362199" y="3523818"/>
            <a:ext cx="7359652" cy="1125538"/>
          </a:xfrm>
        </p:spPr>
        <p:txBody>
          <a:bodyPr>
            <a:normAutofit/>
          </a:bodyPr>
          <a:lstStyle>
            <a:lvl1pPr marL="0" indent="0" algn="ctr">
              <a:buNone/>
              <a:defRPr sz="1771">
                <a:solidFill>
                  <a:schemeClr val="tx1">
                    <a:lumMod val="65000"/>
                    <a:lumOff val="35000"/>
                  </a:schemeClr>
                </a:solidFill>
                <a:latin typeface="Segoe UI Semilight" panose="020B0402040204020203" pitchFamily="34" charset="0"/>
                <a:cs typeface="Segoe UI Semilight" panose="020B0402040204020203" pitchFamily="34" charset="0"/>
              </a:defRPr>
            </a:lvl1pPr>
            <a:lvl2pPr marL="157159" indent="0">
              <a:buNone/>
              <a:defRPr/>
            </a:lvl2pPr>
            <a:lvl3pPr marL="314317" indent="0">
              <a:buNone/>
              <a:defRPr/>
            </a:lvl3pPr>
            <a:lvl4pPr marL="471476" indent="0">
              <a:buNone/>
              <a:defRPr/>
            </a:lvl4pPr>
            <a:lvl5pPr marL="628635" indent="0">
              <a:buNone/>
              <a:defRPr/>
            </a:lvl5pPr>
          </a:lstStyle>
          <a:p>
            <a:pPr lvl="0"/>
            <a:r>
              <a:rPr lang="en-US" dirty="0"/>
              <a:t>Click to edit Master text styles</a:t>
            </a:r>
          </a:p>
        </p:txBody>
      </p:sp>
    </p:spTree>
    <p:extLst>
      <p:ext uri="{BB962C8B-B14F-4D97-AF65-F5344CB8AC3E}">
        <p14:creationId xmlns:p14="http://schemas.microsoft.com/office/powerpoint/2010/main" val="386016271"/>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8_Title Slide">
    <p:bg>
      <p:bgPr>
        <a:gradFill rotWithShape="1">
          <a:gsLst>
            <a:gs pos="100000">
              <a:schemeClr val="tx1"/>
            </a:gs>
            <a:gs pos="100000">
              <a:srgbClr val="003366"/>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93727" y="1927060"/>
            <a:ext cx="7804548" cy="1338413"/>
          </a:xfrm>
          <a:prstGeom prst="rect">
            <a:avLst/>
          </a:prstGeom>
        </p:spPr>
        <p:txBody>
          <a:bodyPr anchor="t" anchorCtr="0"/>
          <a:lstStyle>
            <a:lvl1pPr algn="ctr">
              <a:defRPr sz="3200" b="0" spc="0">
                <a:solidFill>
                  <a:schemeClr val="tx1">
                    <a:lumMod val="65000"/>
                    <a:lumOff val="35000"/>
                  </a:schemeClr>
                </a:solidFill>
                <a:effectLst/>
                <a:latin typeface="Segoe UI Semilight" panose="020B0402040204020203" pitchFamily="34" charset="0"/>
                <a:cs typeface="Segoe UI Semilight" panose="020B0402040204020203" pitchFamily="34" charset="0"/>
              </a:defRPr>
            </a:lvl1pPr>
          </a:lstStyle>
          <a:p>
            <a:r>
              <a:rPr lang="en-US" dirty="0"/>
              <a:t>CLICK TO EDIT MASTER TITLE STYLE</a:t>
            </a:r>
          </a:p>
        </p:txBody>
      </p:sp>
      <p:sp>
        <p:nvSpPr>
          <p:cNvPr id="7" name="Text Placeholder 6"/>
          <p:cNvSpPr>
            <a:spLocks noGrp="1"/>
          </p:cNvSpPr>
          <p:nvPr>
            <p:ph type="body" sz="quarter" idx="10"/>
          </p:nvPr>
        </p:nvSpPr>
        <p:spPr>
          <a:xfrm>
            <a:off x="2362199" y="3523818"/>
            <a:ext cx="7359652" cy="1125538"/>
          </a:xfrm>
        </p:spPr>
        <p:txBody>
          <a:bodyPr>
            <a:normAutofit/>
          </a:bodyPr>
          <a:lstStyle>
            <a:lvl1pPr marL="0" indent="0" algn="ctr">
              <a:buNone/>
              <a:defRPr sz="1771">
                <a:solidFill>
                  <a:schemeClr val="tx1">
                    <a:lumMod val="65000"/>
                    <a:lumOff val="35000"/>
                  </a:schemeClr>
                </a:solidFill>
                <a:latin typeface="Segoe UI Semilight" panose="020B0402040204020203" pitchFamily="34" charset="0"/>
                <a:cs typeface="Segoe UI Semilight" panose="020B0402040204020203" pitchFamily="34" charset="0"/>
              </a:defRPr>
            </a:lvl1pPr>
            <a:lvl2pPr marL="157159" indent="0">
              <a:buNone/>
              <a:defRPr/>
            </a:lvl2pPr>
            <a:lvl3pPr marL="314317" indent="0">
              <a:buNone/>
              <a:defRPr/>
            </a:lvl3pPr>
            <a:lvl4pPr marL="471476" indent="0">
              <a:buNone/>
              <a:defRPr/>
            </a:lvl4pPr>
            <a:lvl5pPr marL="628635" indent="0">
              <a:buNone/>
              <a:defRPr/>
            </a:lvl5pPr>
          </a:lstStyle>
          <a:p>
            <a:pPr lvl="0"/>
            <a:r>
              <a:rPr lang="en-US" dirty="0"/>
              <a:t>Click to edit Master text styles</a:t>
            </a:r>
          </a:p>
        </p:txBody>
      </p:sp>
    </p:spTree>
    <p:extLst>
      <p:ext uri="{BB962C8B-B14F-4D97-AF65-F5344CB8AC3E}">
        <p14:creationId xmlns:p14="http://schemas.microsoft.com/office/powerpoint/2010/main" val="1926068081"/>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9_Title Slide">
    <p:bg>
      <p:bgPr>
        <a:gradFill rotWithShape="1">
          <a:gsLst>
            <a:gs pos="100000">
              <a:schemeClr val="tx1"/>
            </a:gs>
            <a:gs pos="100000">
              <a:srgbClr val="003366"/>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93727" y="1927060"/>
            <a:ext cx="7804548" cy="1338413"/>
          </a:xfrm>
          <a:prstGeom prst="rect">
            <a:avLst/>
          </a:prstGeom>
        </p:spPr>
        <p:txBody>
          <a:bodyPr anchor="t" anchorCtr="0"/>
          <a:lstStyle>
            <a:lvl1pPr algn="ctr">
              <a:defRPr sz="3200" b="0" spc="0">
                <a:solidFill>
                  <a:schemeClr val="tx1">
                    <a:lumMod val="65000"/>
                    <a:lumOff val="35000"/>
                  </a:schemeClr>
                </a:solidFill>
                <a:effectLst/>
                <a:latin typeface="Segoe UI Semilight" panose="020B0402040204020203" pitchFamily="34" charset="0"/>
                <a:cs typeface="Segoe UI Semilight" panose="020B0402040204020203" pitchFamily="34" charset="0"/>
              </a:defRPr>
            </a:lvl1pPr>
          </a:lstStyle>
          <a:p>
            <a:r>
              <a:rPr lang="en-US" dirty="0"/>
              <a:t>CLICK TO EDIT MASTER TITLE STYLE</a:t>
            </a:r>
          </a:p>
        </p:txBody>
      </p:sp>
      <p:sp>
        <p:nvSpPr>
          <p:cNvPr id="7" name="Text Placeholder 6"/>
          <p:cNvSpPr>
            <a:spLocks noGrp="1"/>
          </p:cNvSpPr>
          <p:nvPr>
            <p:ph type="body" sz="quarter" idx="10"/>
          </p:nvPr>
        </p:nvSpPr>
        <p:spPr>
          <a:xfrm>
            <a:off x="2362199" y="3523818"/>
            <a:ext cx="7359652" cy="1125538"/>
          </a:xfrm>
        </p:spPr>
        <p:txBody>
          <a:bodyPr>
            <a:normAutofit/>
          </a:bodyPr>
          <a:lstStyle>
            <a:lvl1pPr marL="0" indent="0" algn="ctr">
              <a:buNone/>
              <a:defRPr sz="1771">
                <a:solidFill>
                  <a:schemeClr val="tx1">
                    <a:lumMod val="65000"/>
                    <a:lumOff val="35000"/>
                  </a:schemeClr>
                </a:solidFill>
                <a:latin typeface="Segoe UI Semilight" panose="020B0402040204020203" pitchFamily="34" charset="0"/>
                <a:cs typeface="Segoe UI Semilight" panose="020B0402040204020203" pitchFamily="34" charset="0"/>
              </a:defRPr>
            </a:lvl1pPr>
            <a:lvl2pPr marL="157159" indent="0">
              <a:buNone/>
              <a:defRPr/>
            </a:lvl2pPr>
            <a:lvl3pPr marL="314317" indent="0">
              <a:buNone/>
              <a:defRPr/>
            </a:lvl3pPr>
            <a:lvl4pPr marL="471476" indent="0">
              <a:buNone/>
              <a:defRPr/>
            </a:lvl4pPr>
            <a:lvl5pPr marL="628635" indent="0">
              <a:buNone/>
              <a:defRPr/>
            </a:lvl5pPr>
          </a:lstStyle>
          <a:p>
            <a:pPr lvl="0"/>
            <a:r>
              <a:rPr lang="en-US" dirty="0"/>
              <a:t>Click to edit Master text styles</a:t>
            </a:r>
          </a:p>
        </p:txBody>
      </p:sp>
    </p:spTree>
    <p:extLst>
      <p:ext uri="{BB962C8B-B14F-4D97-AF65-F5344CB8AC3E}">
        <p14:creationId xmlns:p14="http://schemas.microsoft.com/office/powerpoint/2010/main" val="35315839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4CCF696-3C50-45B5-BF9E-733C5D210A50}"/>
              </a:ext>
            </a:extLst>
          </p:cNvPr>
          <p:cNvSpPr>
            <a:spLocks noGrp="1"/>
          </p:cNvSpPr>
          <p:nvPr>
            <p:ph type="sldNum" sz="quarter" idx="12"/>
          </p:nvPr>
        </p:nvSpPr>
        <p:spPr/>
        <p:txBody>
          <a:bodyPr/>
          <a:lstStyle>
            <a:lvl1pPr>
              <a:defRPr>
                <a:solidFill>
                  <a:srgbClr val="FFFFFF"/>
                </a:solidFill>
              </a:defRPr>
            </a:lvl1pPr>
          </a:lstStyle>
          <a:p>
            <a:fld id="{F470E458-E7C2-4395-B75D-476A174CEE45}" type="slidenum">
              <a:rPr lang="en-US" noProof="0" smtClean="0"/>
              <a:pPr/>
              <a:t>‹#›</a:t>
            </a:fld>
            <a:endParaRPr lang="en-US" noProof="0" dirty="0"/>
          </a:p>
        </p:txBody>
      </p:sp>
      <p:sp>
        <p:nvSpPr>
          <p:cNvPr id="11" name="Oval 10">
            <a:extLst>
              <a:ext uri="{FF2B5EF4-FFF2-40B4-BE49-F238E27FC236}">
                <a16:creationId xmlns:a16="http://schemas.microsoft.com/office/drawing/2014/main" id="{8D0DD7A6-4E62-41D2-9037-F6ADD1C3BF56}"/>
              </a:ext>
            </a:extLst>
          </p:cNvPr>
          <p:cNvSpPr/>
          <p:nvPr userDrawn="1"/>
        </p:nvSpPr>
        <p:spPr>
          <a:xfrm>
            <a:off x="11066240" y="5998544"/>
            <a:ext cx="320040" cy="320040"/>
          </a:xfrm>
          <a:prstGeom prst="ellipse">
            <a:avLst/>
          </a:prstGeom>
          <a:noFill/>
          <a:ln w="63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2" name="Picture 11" descr="A close up of a sign&#10;&#10;Description automatically generated">
            <a:extLst>
              <a:ext uri="{FF2B5EF4-FFF2-40B4-BE49-F238E27FC236}">
                <a16:creationId xmlns:a16="http://schemas.microsoft.com/office/drawing/2014/main" id="{049A5280-EA12-4329-A19B-467B129247A5}"/>
              </a:ext>
            </a:extLst>
          </p:cNvPr>
          <p:cNvPicPr>
            <a:picLocks noChangeAspect="1"/>
          </p:cNvPicPr>
          <p:nvPr userDrawn="1"/>
        </p:nvPicPr>
        <p:blipFill>
          <a:blip r:embed="rId2"/>
          <a:stretch>
            <a:fillRect/>
          </a:stretch>
        </p:blipFill>
        <p:spPr>
          <a:xfrm>
            <a:off x="805720" y="5648323"/>
            <a:ext cx="1958432" cy="660402"/>
          </a:xfrm>
          <a:prstGeom prst="rect">
            <a:avLst/>
          </a:prstGeom>
        </p:spPr>
      </p:pic>
    </p:spTree>
    <p:extLst>
      <p:ext uri="{BB962C8B-B14F-4D97-AF65-F5344CB8AC3E}">
        <p14:creationId xmlns:p14="http://schemas.microsoft.com/office/powerpoint/2010/main" val="1826842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F7FE2BF-F092-4959-8655-90D829347C26}"/>
              </a:ext>
            </a:extLst>
          </p:cNvPr>
          <p:cNvSpPr>
            <a:spLocks noGrp="1"/>
          </p:cNvSpPr>
          <p:nvPr>
            <p:ph type="sldNum" sz="quarter" idx="12"/>
          </p:nvPr>
        </p:nvSpPr>
        <p:spPr/>
        <p:txBody>
          <a:bodyPr/>
          <a:lstStyle/>
          <a:p>
            <a:fld id="{F470E458-E7C2-4395-B75D-476A174CEE45}" type="slidenum">
              <a:rPr lang="en-US" noProof="0" smtClean="0"/>
              <a:t>‹#›</a:t>
            </a:fld>
            <a:endParaRPr lang="en-US" noProof="0" dirty="0"/>
          </a:p>
        </p:txBody>
      </p:sp>
      <p:pic>
        <p:nvPicPr>
          <p:cNvPr id="29" name="Picture 28" descr="A close up of a sign&#10;&#10;Description automatically generated">
            <a:extLst>
              <a:ext uri="{FF2B5EF4-FFF2-40B4-BE49-F238E27FC236}">
                <a16:creationId xmlns:a16="http://schemas.microsoft.com/office/drawing/2014/main" id="{C17FB37C-6EEA-41FA-AE38-C3D5A3095B16}"/>
              </a:ext>
            </a:extLst>
          </p:cNvPr>
          <p:cNvPicPr>
            <a:picLocks noChangeAspect="1"/>
          </p:cNvPicPr>
          <p:nvPr userDrawn="1"/>
        </p:nvPicPr>
        <p:blipFill>
          <a:blip r:embed="rId2"/>
          <a:stretch>
            <a:fillRect/>
          </a:stretch>
        </p:blipFill>
        <p:spPr>
          <a:xfrm>
            <a:off x="890563" y="5601188"/>
            <a:ext cx="1958432" cy="660402"/>
          </a:xfrm>
          <a:prstGeom prst="rect">
            <a:avLst/>
          </a:prstGeom>
        </p:spPr>
      </p:pic>
    </p:spTree>
    <p:extLst>
      <p:ext uri="{BB962C8B-B14F-4D97-AF65-F5344CB8AC3E}">
        <p14:creationId xmlns:p14="http://schemas.microsoft.com/office/powerpoint/2010/main" val="2466596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Computer Image">
    <p:spTree>
      <p:nvGrpSpPr>
        <p:cNvPr id="1" name=""/>
        <p:cNvGrpSpPr/>
        <p:nvPr/>
      </p:nvGrpSpPr>
      <p:grpSpPr>
        <a:xfrm>
          <a:off x="0" y="0"/>
          <a:ext cx="0" cy="0"/>
          <a:chOff x="0" y="0"/>
          <a:chExt cx="0" cy="0"/>
        </a:xfrm>
      </p:grpSpPr>
      <p:pic>
        <p:nvPicPr>
          <p:cNvPr id="19" name="Picture 18" descr="A close up of a sign&#10;&#10;Description automatically generated">
            <a:extLst>
              <a:ext uri="{FF2B5EF4-FFF2-40B4-BE49-F238E27FC236}">
                <a16:creationId xmlns:a16="http://schemas.microsoft.com/office/drawing/2014/main" id="{4BA84065-FBFB-40C1-AF17-93C788C00BE0}"/>
              </a:ext>
            </a:extLst>
          </p:cNvPr>
          <p:cNvPicPr>
            <a:picLocks noChangeAspect="1"/>
          </p:cNvPicPr>
          <p:nvPr userDrawn="1"/>
        </p:nvPicPr>
        <p:blipFill>
          <a:blip r:embed="rId2"/>
          <a:stretch>
            <a:fillRect/>
          </a:stretch>
        </p:blipFill>
        <p:spPr>
          <a:xfrm>
            <a:off x="899990" y="5601188"/>
            <a:ext cx="1958432" cy="660402"/>
          </a:xfrm>
          <a:prstGeom prst="rect">
            <a:avLst/>
          </a:prstGeom>
        </p:spPr>
      </p:pic>
    </p:spTree>
    <p:extLst>
      <p:ext uri="{BB962C8B-B14F-4D97-AF65-F5344CB8AC3E}">
        <p14:creationId xmlns:p14="http://schemas.microsoft.com/office/powerpoint/2010/main" val="3187464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1" name="Picture 10" descr="A body of water with a mountain in the background&#10;&#10;Description automatically generated">
            <a:extLst>
              <a:ext uri="{FF2B5EF4-FFF2-40B4-BE49-F238E27FC236}">
                <a16:creationId xmlns:a16="http://schemas.microsoft.com/office/drawing/2014/main" id="{8F4E395B-03B3-489C-A3F1-AB5BA48B1650}"/>
              </a:ext>
            </a:extLst>
          </p:cNvPr>
          <p:cNvPicPr>
            <a:picLocks noChangeAspect="1"/>
          </p:cNvPicPr>
          <p:nvPr userDrawn="1"/>
        </p:nvPicPr>
        <p:blipFill>
          <a:blip r:embed="rId2"/>
          <a:stretch>
            <a:fillRect/>
          </a:stretch>
        </p:blipFill>
        <p:spPr>
          <a:xfrm>
            <a:off x="-1" y="-1"/>
            <a:ext cx="12191999" cy="6857999"/>
          </a:xfrm>
          <a:prstGeom prst="rect">
            <a:avLst/>
          </a:prstGeom>
        </p:spPr>
      </p:pic>
      <p:sp>
        <p:nvSpPr>
          <p:cNvPr id="6" name="Rectangle 5" descr="Brush stroke mask">
            <a:extLst>
              <a:ext uri="{FF2B5EF4-FFF2-40B4-BE49-F238E27FC236}">
                <a16:creationId xmlns:a16="http://schemas.microsoft.com/office/drawing/2014/main" id="{711F6639-CBD0-4C8A-8EF9-F2CC36C9EF71}"/>
              </a:ext>
            </a:extLst>
          </p:cNvPr>
          <p:cNvSpPr/>
          <p:nvPr userDrawn="1"/>
        </p:nvSpPr>
        <p:spPr>
          <a:xfrm>
            <a:off x="0" y="0"/>
            <a:ext cx="12192000" cy="6858000"/>
          </a:xfrm>
          <a:prstGeom prst="rect">
            <a:avLst/>
          </a:prstGeom>
          <a:blipFill>
            <a:blip r:embed="rId3"/>
            <a:stretch>
              <a:fillRect l="-22" r="-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0" noProof="0" dirty="0"/>
          </a:p>
        </p:txBody>
      </p:sp>
      <p:sp>
        <p:nvSpPr>
          <p:cNvPr id="2" name="Title 1">
            <a:extLst>
              <a:ext uri="{FF2B5EF4-FFF2-40B4-BE49-F238E27FC236}">
                <a16:creationId xmlns:a16="http://schemas.microsoft.com/office/drawing/2014/main" id="{16041A2D-ABDE-480C-AB32-045C19139898}"/>
              </a:ext>
            </a:extLst>
          </p:cNvPr>
          <p:cNvSpPr>
            <a:spLocks noGrp="1"/>
          </p:cNvSpPr>
          <p:nvPr>
            <p:ph type="title" hasCustomPrompt="1"/>
          </p:nvPr>
        </p:nvSpPr>
        <p:spPr>
          <a:xfrm>
            <a:off x="838206" y="4059533"/>
            <a:ext cx="10515600" cy="809566"/>
          </a:xfrm>
        </p:spPr>
        <p:txBody>
          <a:bodyPr/>
          <a:lstStyle>
            <a:lvl1pPr algn="ctr">
              <a:defRPr>
                <a:solidFill>
                  <a:srgbClr val="003976"/>
                </a:solidFill>
              </a:defRPr>
            </a:lvl1pPr>
          </a:lstStyle>
          <a:p>
            <a:r>
              <a:rPr lang="en-US" noProof="0" dirty="0"/>
              <a:t>Session Password</a:t>
            </a:r>
          </a:p>
        </p:txBody>
      </p:sp>
      <p:sp>
        <p:nvSpPr>
          <p:cNvPr id="5" name="Slide Number Placeholder 4">
            <a:extLst>
              <a:ext uri="{FF2B5EF4-FFF2-40B4-BE49-F238E27FC236}">
                <a16:creationId xmlns:a16="http://schemas.microsoft.com/office/drawing/2014/main" id="{75F94F75-329A-4132-BE8F-030145C9711E}"/>
              </a:ext>
            </a:extLst>
          </p:cNvPr>
          <p:cNvSpPr>
            <a:spLocks noGrp="1"/>
          </p:cNvSpPr>
          <p:nvPr>
            <p:ph type="sldNum" sz="quarter" idx="12"/>
          </p:nvPr>
        </p:nvSpPr>
        <p:spPr/>
        <p:txBody>
          <a:bodyPr/>
          <a:lstStyle/>
          <a:p>
            <a:fld id="{F470E458-E7C2-4395-B75D-476A174CEE45}" type="slidenum">
              <a:rPr lang="en-US" noProof="0" smtClean="0"/>
              <a:t>‹#›</a:t>
            </a:fld>
            <a:endParaRPr lang="en-US" noProof="0" dirty="0"/>
          </a:p>
        </p:txBody>
      </p:sp>
      <p:sp>
        <p:nvSpPr>
          <p:cNvPr id="8" name="Oval 7">
            <a:extLst>
              <a:ext uri="{FF2B5EF4-FFF2-40B4-BE49-F238E27FC236}">
                <a16:creationId xmlns:a16="http://schemas.microsoft.com/office/drawing/2014/main" id="{B3648138-4C46-4CBA-BAE1-4631A0564817}"/>
              </a:ext>
            </a:extLst>
          </p:cNvPr>
          <p:cNvSpPr/>
          <p:nvPr userDrawn="1"/>
        </p:nvSpPr>
        <p:spPr>
          <a:xfrm>
            <a:off x="11066240" y="5998544"/>
            <a:ext cx="320040" cy="320040"/>
          </a:xfrm>
          <a:prstGeom prst="ellipse">
            <a:avLst/>
          </a:prstGeom>
          <a:noFill/>
          <a:ln w="6350">
            <a:solidFill>
              <a:srgbClr val="8D63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Picture Placeholder 2">
            <a:extLst>
              <a:ext uri="{FF2B5EF4-FFF2-40B4-BE49-F238E27FC236}">
                <a16:creationId xmlns:a16="http://schemas.microsoft.com/office/drawing/2014/main" id="{68E6C031-0B7B-4A1F-B78B-87ACBE781CBE}"/>
              </a:ext>
            </a:extLst>
          </p:cNvPr>
          <p:cNvSpPr>
            <a:spLocks noGrp="1"/>
          </p:cNvSpPr>
          <p:nvPr>
            <p:ph type="pic" sz="quarter" idx="56"/>
          </p:nvPr>
        </p:nvSpPr>
        <p:spPr>
          <a:xfrm>
            <a:off x="943519" y="5736021"/>
            <a:ext cx="824400" cy="571500"/>
          </a:xfrm>
        </p:spPr>
        <p:txBody>
          <a:bodyPr anchor="ctr" anchorCtr="0">
            <a:noAutofit/>
          </a:bodyPr>
          <a:lstStyle>
            <a:lvl1pPr marL="0" indent="0" algn="ctr">
              <a:buNone/>
              <a:defRPr sz="400">
                <a:solidFill>
                  <a:schemeClr val="tx2"/>
                </a:solidFill>
              </a:defRPr>
            </a:lvl1pPr>
          </a:lstStyle>
          <a:p>
            <a:r>
              <a:rPr lang="en-US" noProof="0"/>
              <a:t>Click icon to add picture</a:t>
            </a:r>
            <a:endParaRPr lang="en-US" noProof="0" dirty="0"/>
          </a:p>
        </p:txBody>
      </p:sp>
      <p:cxnSp>
        <p:nvCxnSpPr>
          <p:cNvPr id="14" name="Straight Connector 13">
            <a:extLst>
              <a:ext uri="{FF2B5EF4-FFF2-40B4-BE49-F238E27FC236}">
                <a16:creationId xmlns:a16="http://schemas.microsoft.com/office/drawing/2014/main" id="{823827E5-BBC8-407C-8683-18B54D1003FD}"/>
              </a:ext>
            </a:extLst>
          </p:cNvPr>
          <p:cNvCxnSpPr/>
          <p:nvPr userDrawn="1"/>
        </p:nvCxnSpPr>
        <p:spPr>
          <a:xfrm>
            <a:off x="3738000" y="4823455"/>
            <a:ext cx="4716000" cy="0"/>
          </a:xfrm>
          <a:prstGeom prst="line">
            <a:avLst/>
          </a:prstGeom>
          <a:ln w="12700"/>
        </p:spPr>
        <p:style>
          <a:lnRef idx="3">
            <a:schemeClr val="accent1"/>
          </a:lnRef>
          <a:fillRef idx="0">
            <a:schemeClr val="accent1"/>
          </a:fillRef>
          <a:effectRef idx="2">
            <a:schemeClr val="accent1"/>
          </a:effectRef>
          <a:fontRef idx="minor">
            <a:schemeClr val="tx1"/>
          </a:fontRef>
        </p:style>
      </p:cxnSp>
      <p:sp>
        <p:nvSpPr>
          <p:cNvPr id="15" name="Subtitle 2">
            <a:extLst>
              <a:ext uri="{FF2B5EF4-FFF2-40B4-BE49-F238E27FC236}">
                <a16:creationId xmlns:a16="http://schemas.microsoft.com/office/drawing/2014/main" id="{07FA0C7A-BDB4-41ED-8B06-85890DD70D92}"/>
              </a:ext>
            </a:extLst>
          </p:cNvPr>
          <p:cNvSpPr>
            <a:spLocks noGrp="1"/>
          </p:cNvSpPr>
          <p:nvPr>
            <p:ph type="subTitle" idx="15" hasCustomPrompt="1"/>
          </p:nvPr>
        </p:nvSpPr>
        <p:spPr>
          <a:xfrm>
            <a:off x="838200" y="4901618"/>
            <a:ext cx="10515600" cy="526312"/>
          </a:xfrm>
        </p:spPr>
        <p:txBody>
          <a:bodyPr anchor="ctr" anchorCtr="0">
            <a:normAutofit/>
          </a:bodyPr>
          <a:lstStyle>
            <a:lvl1pPr marL="0" indent="0" algn="ctr">
              <a:buNone/>
              <a:defRPr sz="2400" i="0">
                <a:solidFill>
                  <a:srgbClr val="00806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(must record password for CPE credits)</a:t>
            </a:r>
          </a:p>
        </p:txBody>
      </p:sp>
    </p:spTree>
    <p:extLst>
      <p:ext uri="{BB962C8B-B14F-4D97-AF65-F5344CB8AC3E}">
        <p14:creationId xmlns:p14="http://schemas.microsoft.com/office/powerpoint/2010/main" val="2245020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8543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EE8E21-DA8C-48C2-84A8-3E52CDB57D58}"/>
              </a:ext>
            </a:extLst>
          </p:cNvPr>
          <p:cNvSpPr>
            <a:spLocks noGrp="1"/>
          </p:cNvSpPr>
          <p:nvPr>
            <p:ph type="title"/>
          </p:nvPr>
        </p:nvSpPr>
        <p:spPr>
          <a:xfrm>
            <a:off x="838206" y="365125"/>
            <a:ext cx="10515600" cy="1325563"/>
          </a:xfrm>
          <a:prstGeom prst="rect">
            <a:avLst/>
          </a:prstGeom>
        </p:spPr>
        <p:txBody>
          <a:bodyPr vert="horz" lIns="91440" tIns="45720" rIns="91440" bIns="45720" rtlCol="0" anchor="ctr">
            <a:normAutofit/>
          </a:bodyPr>
          <a:lstStyle/>
          <a:p>
            <a:r>
              <a:rPr lang="en-US" noProof="0" dirty="0"/>
              <a:t>Click to edit Master title style</a:t>
            </a:r>
          </a:p>
        </p:txBody>
      </p:sp>
      <p:sp>
        <p:nvSpPr>
          <p:cNvPr id="3" name="Text Placeholder 2">
            <a:extLst>
              <a:ext uri="{FF2B5EF4-FFF2-40B4-BE49-F238E27FC236}">
                <a16:creationId xmlns:a16="http://schemas.microsoft.com/office/drawing/2014/main" id="{7AC391D3-C433-4A10-BCCB-AC8D646401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Slide Number Placeholder 5">
            <a:extLst>
              <a:ext uri="{FF2B5EF4-FFF2-40B4-BE49-F238E27FC236}">
                <a16:creationId xmlns:a16="http://schemas.microsoft.com/office/drawing/2014/main" id="{E935D5E2-D6AF-47D7-B943-C9FAB666BA67}"/>
              </a:ext>
            </a:extLst>
          </p:cNvPr>
          <p:cNvSpPr>
            <a:spLocks noGrp="1"/>
          </p:cNvSpPr>
          <p:nvPr>
            <p:ph type="sldNum" sz="quarter" idx="4"/>
          </p:nvPr>
        </p:nvSpPr>
        <p:spPr>
          <a:xfrm>
            <a:off x="11042882" y="5976001"/>
            <a:ext cx="366756" cy="365125"/>
          </a:xfrm>
          <a:prstGeom prst="rect">
            <a:avLst/>
          </a:prstGeom>
        </p:spPr>
        <p:txBody>
          <a:bodyPr vert="horz" lIns="91440" tIns="45720" rIns="91440" bIns="45720" rtlCol="0" anchor="ctr"/>
          <a:lstStyle>
            <a:lvl1pPr algn="ctr">
              <a:defRPr sz="1000">
                <a:solidFill>
                  <a:schemeClr val="tx1"/>
                </a:solidFill>
              </a:defRPr>
            </a:lvl1pPr>
          </a:lstStyle>
          <a:p>
            <a:fld id="{F470E458-E7C2-4395-B75D-476A174CEE45}" type="slidenum">
              <a:rPr lang="en-US" noProof="0" smtClean="0"/>
              <a:pPr/>
              <a:t>‹#›</a:t>
            </a:fld>
            <a:endParaRPr lang="en-US" noProof="0" dirty="0"/>
          </a:p>
        </p:txBody>
      </p:sp>
      <p:sp>
        <p:nvSpPr>
          <p:cNvPr id="7" name="Oval 6">
            <a:extLst>
              <a:ext uri="{FF2B5EF4-FFF2-40B4-BE49-F238E27FC236}">
                <a16:creationId xmlns:a16="http://schemas.microsoft.com/office/drawing/2014/main" id="{AA0AC1CF-7888-4B0B-B751-F9C83F4B7C06}"/>
              </a:ext>
            </a:extLst>
          </p:cNvPr>
          <p:cNvSpPr/>
          <p:nvPr userDrawn="1"/>
        </p:nvSpPr>
        <p:spPr>
          <a:xfrm>
            <a:off x="11066240" y="5998544"/>
            <a:ext cx="320040" cy="320040"/>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654073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6" r:id="rId4"/>
    <p:sldLayoutId id="2147483657" r:id="rId5"/>
    <p:sldLayoutId id="2147483658" r:id="rId6"/>
    <p:sldLayoutId id="2147483659" r:id="rId7"/>
    <p:sldLayoutId id="2147483654" r:id="rId8"/>
    <p:sldLayoutId id="2147483652"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6" r:id="rId25"/>
    <p:sldLayoutId id="2147483675" r:id="rId26"/>
    <p:sldLayoutId id="2147483677" r:id="rId27"/>
    <p:sldLayoutId id="2147483681" r:id="rId28"/>
    <p:sldLayoutId id="2147483680" r:id="rId29"/>
    <p:sldLayoutId id="2147483682" r:id="rId30"/>
    <p:sldLayoutId id="2147483683" r:id="rId31"/>
    <p:sldLayoutId id="2147483684" r:id="rId32"/>
    <p:sldLayoutId id="2147483685" r:id="rId33"/>
    <p:sldLayoutId id="2147483686" r:id="rId34"/>
    <p:sldLayoutId id="2147483687" r:id="rId35"/>
    <p:sldLayoutId id="2147483655" r:id="rId36"/>
    <p:sldLayoutId id="2147483688" r:id="rId37"/>
    <p:sldLayoutId id="2147483689" r:id="rId38"/>
    <p:sldLayoutId id="2147483690" r:id="rId39"/>
    <p:sldLayoutId id="2147483691" r:id="rId40"/>
    <p:sldLayoutId id="2147483692" r:id="rId41"/>
    <p:sldLayoutId id="2147483693" r:id="rId42"/>
    <p:sldLayoutId id="2147483694" r:id="rId43"/>
    <p:sldLayoutId id="2147483695" r:id="rId44"/>
    <p:sldLayoutId id="2147483696" r:id="rId45"/>
    <p:sldLayoutId id="2147483697" r:id="rId46"/>
    <p:sldLayoutId id="2147483698" r:id="rId47"/>
  </p:sldLayoutIdLst>
  <p:hf hdr="0" ftr="0" dt="0"/>
  <p:txStyles>
    <p:titleStyle>
      <a:lvl1pPr algn="l" defTabSz="914400" rtl="0" eaLnBrk="1" latinLnBrk="0" hangingPunct="1">
        <a:lnSpc>
          <a:spcPct val="90000"/>
        </a:lnSpc>
        <a:spcBef>
          <a:spcPct val="0"/>
        </a:spcBef>
        <a:buNone/>
        <a:defRPr sz="3600" b="1" kern="1200">
          <a:solidFill>
            <a:srgbClr val="00397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806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806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4">
          <p15:clr>
            <a:srgbClr val="F26B43"/>
          </p15:clr>
        </p15:guide>
        <p15:guide id="2" pos="7174">
          <p15:clr>
            <a:srgbClr val="F26B43"/>
          </p15:clr>
        </p15:guide>
        <p15:guide id="3" orient="horz" pos="3974">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6.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36.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36.xml"/><Relationship Id="rId5" Type="http://schemas.openxmlformats.org/officeDocument/2006/relationships/image" Target="../media/image11.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36.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6.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40.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4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6.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43.xml"/><Relationship Id="rId5" Type="http://schemas.openxmlformats.org/officeDocument/2006/relationships/image" Target="../media/image11.PNG"/><Relationship Id="rId4" Type="http://schemas.openxmlformats.org/officeDocument/2006/relationships/hyperlink" Target="https://policyoptions.irpp.org/magazines/july-2019/the-critical-shortage-of-cybersecurity-expertise/" TargetMode="Externa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36.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1.jpeg"/><Relationship Id="rId7" Type="http://schemas.microsoft.com/office/2007/relationships/hdphoto" Target="../media/hdphoto1.wdp"/><Relationship Id="rId2" Type="http://schemas.openxmlformats.org/officeDocument/2006/relationships/notesSlide" Target="../notesSlides/notesSlide23.xml"/><Relationship Id="rId1" Type="http://schemas.openxmlformats.org/officeDocument/2006/relationships/slideLayout" Target="../slideLayouts/slideLayout3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45.xml"/><Relationship Id="rId5" Type="http://schemas.openxmlformats.org/officeDocument/2006/relationships/image" Target="../media/image11.PNG"/><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46.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36.xml"/><Relationship Id="rId5" Type="http://schemas.openxmlformats.org/officeDocument/2006/relationships/image" Target="../media/image11.PNG"/><Relationship Id="rId4" Type="http://schemas.microsoft.com/office/2007/relationships/hdphoto" Target="../media/hdphoto3.wdp"/></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4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7.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8.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9.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2A8B4B-D39B-410E-ADD9-09075D81932F}"/>
              </a:ext>
            </a:extLst>
          </p:cNvPr>
          <p:cNvSpPr>
            <a:spLocks noGrp="1"/>
          </p:cNvSpPr>
          <p:nvPr>
            <p:ph type="ctrTitle"/>
          </p:nvPr>
        </p:nvSpPr>
        <p:spPr/>
        <p:txBody>
          <a:bodyPr/>
          <a:lstStyle/>
          <a:p>
            <a:r>
              <a:rPr lang="en-US" dirty="0"/>
              <a:t>2020 CFMA Conference</a:t>
            </a:r>
          </a:p>
        </p:txBody>
      </p:sp>
      <p:sp>
        <p:nvSpPr>
          <p:cNvPr id="8" name="Subtitle 7">
            <a:extLst>
              <a:ext uri="{FF2B5EF4-FFF2-40B4-BE49-F238E27FC236}">
                <a16:creationId xmlns:a16="http://schemas.microsoft.com/office/drawing/2014/main" id="{2A5B7DB3-8E34-4C6E-B316-16FB09600D22}"/>
              </a:ext>
            </a:extLst>
          </p:cNvPr>
          <p:cNvSpPr>
            <a:spLocks noGrp="1"/>
          </p:cNvSpPr>
          <p:nvPr>
            <p:ph type="subTitle" idx="1"/>
          </p:nvPr>
        </p:nvSpPr>
        <p:spPr/>
        <p:txBody>
          <a:bodyPr/>
          <a:lstStyle/>
          <a:p>
            <a:r>
              <a:rPr lang="en-US" dirty="0"/>
              <a:t>WIFI Password: </a:t>
            </a:r>
            <a:r>
              <a:rPr lang="en-US" dirty="0" err="1"/>
              <a:t>BRAYNTaxIncentives</a:t>
            </a:r>
            <a:endParaRPr lang="en-US" dirty="0"/>
          </a:p>
        </p:txBody>
      </p:sp>
    </p:spTree>
    <p:extLst>
      <p:ext uri="{BB962C8B-B14F-4D97-AF65-F5344CB8AC3E}">
        <p14:creationId xmlns:p14="http://schemas.microsoft.com/office/powerpoint/2010/main" val="2457492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F3ED4-826B-4C0F-B68E-DC9B150E65CF}"/>
              </a:ext>
            </a:extLst>
          </p:cNvPr>
          <p:cNvSpPr>
            <a:spLocks noGrp="1"/>
          </p:cNvSpPr>
          <p:nvPr>
            <p:ph type="title"/>
          </p:nvPr>
        </p:nvSpPr>
        <p:spPr/>
        <p:txBody>
          <a:bodyPr/>
          <a:lstStyle/>
          <a:p>
            <a:r>
              <a:rPr lang="en-US" dirty="0"/>
              <a:t>Colorado Secure Savings Act</a:t>
            </a:r>
          </a:p>
        </p:txBody>
      </p:sp>
      <p:sp>
        <p:nvSpPr>
          <p:cNvPr id="3" name="Content Placeholder 2">
            <a:extLst>
              <a:ext uri="{FF2B5EF4-FFF2-40B4-BE49-F238E27FC236}">
                <a16:creationId xmlns:a16="http://schemas.microsoft.com/office/drawing/2014/main" id="{F67570C9-B18A-4B9D-82F6-34B85F551F3B}"/>
              </a:ext>
            </a:extLst>
          </p:cNvPr>
          <p:cNvSpPr>
            <a:spLocks noGrp="1"/>
          </p:cNvSpPr>
          <p:nvPr>
            <p:ph idx="1"/>
          </p:nvPr>
        </p:nvSpPr>
        <p:spPr/>
        <p:txBody>
          <a:bodyPr/>
          <a:lstStyle/>
          <a:p>
            <a:r>
              <a:rPr lang="en-US" b="1" dirty="0">
                <a:solidFill>
                  <a:srgbClr val="855939"/>
                </a:solidFill>
              </a:rPr>
              <a:t>Impacts any employer with 5 or more employees</a:t>
            </a:r>
          </a:p>
          <a:p>
            <a:pPr marL="0" indent="0">
              <a:buNone/>
            </a:pPr>
            <a:endParaRPr lang="en-US" b="1" dirty="0">
              <a:solidFill>
                <a:srgbClr val="855939"/>
              </a:solidFill>
            </a:endParaRPr>
          </a:p>
          <a:p>
            <a:r>
              <a:rPr lang="en-US" b="1" dirty="0">
                <a:solidFill>
                  <a:srgbClr val="855939"/>
                </a:solidFill>
              </a:rPr>
              <a:t>Mandates having a retirement plan in place otherwise you will have to offer the state-run plan</a:t>
            </a:r>
          </a:p>
          <a:p>
            <a:pPr marL="0" indent="0">
              <a:buNone/>
            </a:pPr>
            <a:endParaRPr lang="en-US" b="1" dirty="0">
              <a:solidFill>
                <a:srgbClr val="855939"/>
              </a:solidFill>
            </a:endParaRPr>
          </a:p>
          <a:p>
            <a:r>
              <a:rPr lang="en-US" b="1" dirty="0">
                <a:solidFill>
                  <a:srgbClr val="855939"/>
                </a:solidFill>
              </a:rPr>
              <a:t>Likely will be implemented in 2021</a:t>
            </a:r>
          </a:p>
          <a:p>
            <a:pPr marL="0" indent="0">
              <a:buNone/>
            </a:pPr>
            <a:endParaRPr lang="en-US" b="1" dirty="0">
              <a:solidFill>
                <a:srgbClr val="855939"/>
              </a:solidFill>
            </a:endParaRPr>
          </a:p>
          <a:p>
            <a:r>
              <a:rPr lang="en-US" b="1" dirty="0">
                <a:solidFill>
                  <a:srgbClr val="855939"/>
                </a:solidFill>
              </a:rPr>
              <a:t>The state Treasurer may solicit gifts, grants, donations, or investments not required to be repaid, from public or private sources to cover the costs associated with the administration of the program</a:t>
            </a:r>
          </a:p>
          <a:p>
            <a:pPr marL="0" indent="0">
              <a:buNone/>
            </a:pPr>
            <a:endParaRPr lang="en-US" b="1" dirty="0">
              <a:solidFill>
                <a:srgbClr val="855939"/>
              </a:solidFill>
            </a:endParaRPr>
          </a:p>
          <a:p>
            <a:r>
              <a:rPr lang="en-US" b="1" dirty="0">
                <a:solidFill>
                  <a:srgbClr val="855939"/>
                </a:solidFill>
              </a:rPr>
              <a:t>State Run plan includes</a:t>
            </a:r>
          </a:p>
          <a:p>
            <a:pPr lvl="1"/>
            <a:r>
              <a:rPr lang="en-US" b="1" dirty="0">
                <a:solidFill>
                  <a:srgbClr val="855939"/>
                </a:solidFill>
              </a:rPr>
              <a:t>Automatic enrollment of 5% of employee pay into a payroll deducted IRA</a:t>
            </a:r>
          </a:p>
          <a:p>
            <a:pPr lvl="1"/>
            <a:endParaRPr lang="en-US" dirty="0">
              <a:solidFill>
                <a:srgbClr val="855939"/>
              </a:solidFill>
            </a:endParaRPr>
          </a:p>
          <a:p>
            <a:pPr marL="457200" lvl="1" indent="0">
              <a:buNone/>
            </a:pPr>
            <a:r>
              <a:rPr lang="en-US" sz="1000" dirty="0">
                <a:solidFill>
                  <a:srgbClr val="855939"/>
                </a:solidFill>
              </a:rPr>
              <a:t>Source: Colorado General Assembly HB17-1290 - https://leg.colorado.gov/bills/hb17-1290</a:t>
            </a:r>
          </a:p>
          <a:p>
            <a:pPr marL="457200" lvl="1" indent="0">
              <a:buNone/>
            </a:pPr>
            <a:endParaRPr lang="en-US" dirty="0"/>
          </a:p>
        </p:txBody>
      </p:sp>
      <p:pic>
        <p:nvPicPr>
          <p:cNvPr id="5" name="Picture 4" descr="A close up of a logo&#10;&#10;Description automatically generated">
            <a:extLst>
              <a:ext uri="{FF2B5EF4-FFF2-40B4-BE49-F238E27FC236}">
                <a16:creationId xmlns:a16="http://schemas.microsoft.com/office/drawing/2014/main" id="{473112D5-888B-4125-87BA-91D7FB892128}"/>
              </a:ext>
            </a:extLst>
          </p:cNvPr>
          <p:cNvPicPr>
            <a:picLocks noChangeAspect="1"/>
          </p:cNvPicPr>
          <p:nvPr/>
        </p:nvPicPr>
        <p:blipFill>
          <a:blip r:embed="rId3"/>
          <a:stretch>
            <a:fillRect/>
          </a:stretch>
        </p:blipFill>
        <p:spPr>
          <a:xfrm>
            <a:off x="106282" y="6188095"/>
            <a:ext cx="1707028" cy="579170"/>
          </a:xfrm>
          <a:prstGeom prst="rect">
            <a:avLst/>
          </a:prstGeom>
        </p:spPr>
      </p:pic>
    </p:spTree>
    <p:extLst>
      <p:ext uri="{BB962C8B-B14F-4D97-AF65-F5344CB8AC3E}">
        <p14:creationId xmlns:p14="http://schemas.microsoft.com/office/powerpoint/2010/main" val="2000587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1524000" y="0"/>
            <a:ext cx="9144000" cy="3710940"/>
          </a:xfrm>
          <a:prstGeom prst="rect">
            <a:avLst/>
          </a:prstGeom>
          <a:blipFill>
            <a:blip r:embed="rId3" cstate="print"/>
            <a:stretch>
              <a:fillRect/>
            </a:stretch>
          </a:blipFill>
        </p:spPr>
        <p:txBody>
          <a:bodyPr wrap="square" lIns="0" tIns="0" rIns="0" bIns="0" rtlCol="0">
            <a:noAutofit/>
          </a:bodyPr>
          <a:lstStyle/>
          <a:p>
            <a:endParaRPr/>
          </a:p>
        </p:txBody>
      </p:sp>
      <p:sp>
        <p:nvSpPr>
          <p:cNvPr id="9" name="object 9"/>
          <p:cNvSpPr txBox="1"/>
          <p:nvPr/>
        </p:nvSpPr>
        <p:spPr>
          <a:xfrm>
            <a:off x="4771137" y="3925837"/>
            <a:ext cx="239369" cy="254000"/>
          </a:xfrm>
          <a:prstGeom prst="rect">
            <a:avLst/>
          </a:prstGeom>
        </p:spPr>
        <p:txBody>
          <a:bodyPr wrap="square" lIns="0" tIns="0" rIns="0" bIns="0" rtlCol="0">
            <a:noAutofit/>
          </a:bodyPr>
          <a:lstStyle/>
          <a:p>
            <a:pPr marL="12700">
              <a:lnSpc>
                <a:spcPts val="1810"/>
              </a:lnSpc>
              <a:spcBef>
                <a:spcPts val="90"/>
              </a:spcBef>
            </a:pPr>
            <a:r>
              <a:rPr sz="2700" baseline="-2864" dirty="0">
                <a:solidFill>
                  <a:srgbClr val="171717"/>
                </a:solidFill>
                <a:latin typeface="MS UI Gothic"/>
                <a:cs typeface="MS UI Gothic"/>
              </a:rPr>
              <a:t>✓</a:t>
            </a:r>
            <a:endParaRPr>
              <a:latin typeface="MS UI Gothic"/>
              <a:cs typeface="MS UI Gothic"/>
            </a:endParaRPr>
          </a:p>
        </p:txBody>
      </p:sp>
      <p:sp>
        <p:nvSpPr>
          <p:cNvPr id="8" name="object 8"/>
          <p:cNvSpPr txBox="1"/>
          <p:nvPr/>
        </p:nvSpPr>
        <p:spPr>
          <a:xfrm>
            <a:off x="5114036" y="3940991"/>
            <a:ext cx="4882500" cy="254000"/>
          </a:xfrm>
          <a:prstGeom prst="rect">
            <a:avLst/>
          </a:prstGeom>
        </p:spPr>
        <p:txBody>
          <a:bodyPr wrap="square" lIns="0" tIns="0" rIns="0" bIns="0" rtlCol="0">
            <a:noAutofit/>
          </a:bodyPr>
          <a:lstStyle/>
          <a:p>
            <a:pPr marL="12700">
              <a:lnSpc>
                <a:spcPts val="1920"/>
              </a:lnSpc>
              <a:spcBef>
                <a:spcPts val="96"/>
              </a:spcBef>
            </a:pPr>
            <a:r>
              <a:rPr sz="2700" baseline="3034" dirty="0">
                <a:solidFill>
                  <a:srgbClr val="171717"/>
                </a:solidFill>
                <a:latin typeface="Corbel"/>
                <a:cs typeface="Corbel"/>
              </a:rPr>
              <a:t>Connect</a:t>
            </a:r>
            <a:r>
              <a:rPr sz="2700" spc="9" baseline="3034" dirty="0">
                <a:solidFill>
                  <a:srgbClr val="171717"/>
                </a:solidFill>
                <a:latin typeface="Corbel"/>
                <a:cs typeface="Corbel"/>
              </a:rPr>
              <a:t> </a:t>
            </a:r>
            <a:r>
              <a:rPr sz="2700" baseline="3034" dirty="0">
                <a:solidFill>
                  <a:srgbClr val="171717"/>
                </a:solidFill>
                <a:latin typeface="Corbel"/>
                <a:cs typeface="Corbel"/>
              </a:rPr>
              <a:t>w</a:t>
            </a:r>
            <a:r>
              <a:rPr sz="2700" spc="4" baseline="3034" dirty="0">
                <a:solidFill>
                  <a:srgbClr val="171717"/>
                </a:solidFill>
                <a:latin typeface="Corbel"/>
                <a:cs typeface="Corbel"/>
              </a:rPr>
              <a:t>i</a:t>
            </a:r>
            <a:r>
              <a:rPr sz="2700" baseline="3034" dirty="0">
                <a:solidFill>
                  <a:srgbClr val="171717"/>
                </a:solidFill>
                <a:latin typeface="Corbel"/>
                <a:cs typeface="Corbel"/>
              </a:rPr>
              <a:t>th </a:t>
            </a:r>
            <a:r>
              <a:rPr sz="2700" spc="4" baseline="3034" dirty="0">
                <a:solidFill>
                  <a:srgbClr val="171717"/>
                </a:solidFill>
                <a:latin typeface="Corbel"/>
                <a:cs typeface="Corbel"/>
              </a:rPr>
              <a:t>s</a:t>
            </a:r>
            <a:r>
              <a:rPr sz="2700" baseline="3034" dirty="0">
                <a:solidFill>
                  <a:srgbClr val="171717"/>
                </a:solidFill>
                <a:latin typeface="Corbel"/>
                <a:cs typeface="Corbel"/>
              </a:rPr>
              <a:t>t</a:t>
            </a:r>
            <a:r>
              <a:rPr sz="2700" spc="-4" baseline="3034" dirty="0">
                <a:solidFill>
                  <a:srgbClr val="171717"/>
                </a:solidFill>
                <a:latin typeface="Corbel"/>
                <a:cs typeface="Corbel"/>
              </a:rPr>
              <a:t>a</a:t>
            </a:r>
            <a:r>
              <a:rPr sz="2700" baseline="3034" dirty="0">
                <a:solidFill>
                  <a:srgbClr val="171717"/>
                </a:solidFill>
                <a:latin typeface="Corbel"/>
                <a:cs typeface="Corbel"/>
              </a:rPr>
              <a:t>ff</a:t>
            </a:r>
            <a:r>
              <a:rPr sz="2700" spc="14" baseline="3034" dirty="0">
                <a:solidFill>
                  <a:srgbClr val="171717"/>
                </a:solidFill>
                <a:latin typeface="Corbel"/>
                <a:cs typeface="Corbel"/>
              </a:rPr>
              <a:t> </a:t>
            </a:r>
            <a:r>
              <a:rPr sz="2700" baseline="3034" dirty="0">
                <a:solidFill>
                  <a:srgbClr val="171717"/>
                </a:solidFill>
                <a:latin typeface="Corbel"/>
                <a:cs typeface="Corbel"/>
              </a:rPr>
              <a:t>w</a:t>
            </a:r>
            <a:r>
              <a:rPr sz="2700" spc="4" baseline="3034" dirty="0">
                <a:solidFill>
                  <a:srgbClr val="171717"/>
                </a:solidFill>
                <a:latin typeface="Corbel"/>
                <a:cs typeface="Corbel"/>
              </a:rPr>
              <a:t>h</a:t>
            </a:r>
            <a:r>
              <a:rPr sz="2700" baseline="3034" dirty="0">
                <a:solidFill>
                  <a:srgbClr val="171717"/>
                </a:solidFill>
                <a:latin typeface="Corbel"/>
                <a:cs typeface="Corbel"/>
              </a:rPr>
              <a:t>o</a:t>
            </a:r>
            <a:r>
              <a:rPr sz="2700" spc="9" baseline="3034" dirty="0">
                <a:solidFill>
                  <a:srgbClr val="171717"/>
                </a:solidFill>
                <a:latin typeface="Corbel"/>
                <a:cs typeface="Corbel"/>
              </a:rPr>
              <a:t> </a:t>
            </a:r>
            <a:r>
              <a:rPr sz="2700" baseline="3034" dirty="0">
                <a:solidFill>
                  <a:srgbClr val="171717"/>
                </a:solidFill>
                <a:latin typeface="Corbel"/>
                <a:cs typeface="Corbel"/>
              </a:rPr>
              <a:t>d</a:t>
            </a:r>
            <a:r>
              <a:rPr sz="2700" spc="-9" baseline="3034" dirty="0">
                <a:solidFill>
                  <a:srgbClr val="171717"/>
                </a:solidFill>
                <a:latin typeface="Corbel"/>
                <a:cs typeface="Corbel"/>
              </a:rPr>
              <a:t>e</a:t>
            </a:r>
            <a:r>
              <a:rPr sz="2700" baseline="3034" dirty="0">
                <a:solidFill>
                  <a:srgbClr val="171717"/>
                </a:solidFill>
                <a:latin typeface="Corbel"/>
                <a:cs typeface="Corbel"/>
              </a:rPr>
              <a:t>velop</a:t>
            </a:r>
            <a:r>
              <a:rPr sz="2700" spc="4" baseline="3034" dirty="0">
                <a:solidFill>
                  <a:srgbClr val="171717"/>
                </a:solidFill>
                <a:latin typeface="Corbel"/>
                <a:cs typeface="Corbel"/>
              </a:rPr>
              <a:t> </a:t>
            </a:r>
            <a:r>
              <a:rPr sz="2700" spc="-4" baseline="3034" dirty="0">
                <a:solidFill>
                  <a:srgbClr val="171717"/>
                </a:solidFill>
                <a:latin typeface="Corbel"/>
                <a:cs typeface="Corbel"/>
              </a:rPr>
              <a:t>a</a:t>
            </a:r>
            <a:r>
              <a:rPr sz="2700" baseline="3034" dirty="0">
                <a:solidFill>
                  <a:srgbClr val="171717"/>
                </a:solidFill>
                <a:latin typeface="Corbel"/>
                <a:cs typeface="Corbel"/>
              </a:rPr>
              <a:t>nd</a:t>
            </a:r>
            <a:r>
              <a:rPr sz="2700" spc="4" baseline="3034" dirty="0">
                <a:solidFill>
                  <a:srgbClr val="171717"/>
                </a:solidFill>
                <a:latin typeface="Corbel"/>
                <a:cs typeface="Corbel"/>
              </a:rPr>
              <a:t> </a:t>
            </a:r>
            <a:r>
              <a:rPr sz="2700" baseline="3034" dirty="0">
                <a:solidFill>
                  <a:srgbClr val="171717"/>
                </a:solidFill>
                <a:latin typeface="Corbel"/>
                <a:cs typeface="Corbel"/>
              </a:rPr>
              <a:t>inf</a:t>
            </a:r>
            <a:r>
              <a:rPr sz="2700" spc="4" baseline="3034" dirty="0">
                <a:solidFill>
                  <a:srgbClr val="171717"/>
                </a:solidFill>
                <a:latin typeface="Corbel"/>
                <a:cs typeface="Corbel"/>
              </a:rPr>
              <a:t>l</a:t>
            </a:r>
            <a:r>
              <a:rPr sz="2700" baseline="3034" dirty="0">
                <a:solidFill>
                  <a:srgbClr val="171717"/>
                </a:solidFill>
                <a:latin typeface="Corbel"/>
                <a:cs typeface="Corbel"/>
              </a:rPr>
              <a:t>u</a:t>
            </a:r>
            <a:r>
              <a:rPr sz="2700" spc="4" baseline="3034" dirty="0">
                <a:solidFill>
                  <a:srgbClr val="171717"/>
                </a:solidFill>
                <a:latin typeface="Corbel"/>
                <a:cs typeface="Corbel"/>
              </a:rPr>
              <a:t>e</a:t>
            </a:r>
            <a:r>
              <a:rPr sz="2700" baseline="3034" dirty="0">
                <a:solidFill>
                  <a:srgbClr val="171717"/>
                </a:solidFill>
                <a:latin typeface="Corbel"/>
                <a:cs typeface="Corbel"/>
              </a:rPr>
              <a:t>nce</a:t>
            </a:r>
            <a:r>
              <a:rPr sz="2700" spc="-9" baseline="3034" dirty="0">
                <a:solidFill>
                  <a:srgbClr val="171717"/>
                </a:solidFill>
                <a:latin typeface="Corbel"/>
                <a:cs typeface="Corbel"/>
              </a:rPr>
              <a:t> </a:t>
            </a:r>
            <a:r>
              <a:rPr sz="2700" baseline="3034" dirty="0">
                <a:solidFill>
                  <a:srgbClr val="171717"/>
                </a:solidFill>
                <a:latin typeface="Corbel"/>
                <a:cs typeface="Corbel"/>
              </a:rPr>
              <a:t>law</a:t>
            </a:r>
            <a:r>
              <a:rPr sz="2700" spc="4" baseline="3034" dirty="0">
                <a:solidFill>
                  <a:srgbClr val="171717"/>
                </a:solidFill>
                <a:latin typeface="Corbel"/>
                <a:cs typeface="Corbel"/>
              </a:rPr>
              <a:t>s</a:t>
            </a:r>
            <a:r>
              <a:rPr sz="2700" baseline="3034" dirty="0">
                <a:solidFill>
                  <a:srgbClr val="171717"/>
                </a:solidFill>
                <a:latin typeface="Corbel"/>
                <a:cs typeface="Corbel"/>
              </a:rPr>
              <a:t>.</a:t>
            </a:r>
            <a:endParaRPr>
              <a:latin typeface="Corbel"/>
              <a:cs typeface="Corbel"/>
            </a:endParaRPr>
          </a:p>
        </p:txBody>
      </p:sp>
      <p:sp>
        <p:nvSpPr>
          <p:cNvPr id="7" name="object 7"/>
          <p:cNvSpPr txBox="1"/>
          <p:nvPr/>
        </p:nvSpPr>
        <p:spPr>
          <a:xfrm>
            <a:off x="1986789" y="4335227"/>
            <a:ext cx="2293199" cy="1363726"/>
          </a:xfrm>
          <a:prstGeom prst="rect">
            <a:avLst/>
          </a:prstGeom>
        </p:spPr>
        <p:txBody>
          <a:bodyPr wrap="square" lIns="0" tIns="0" rIns="0" bIns="0" rtlCol="0">
            <a:noAutofit/>
          </a:bodyPr>
          <a:lstStyle/>
          <a:p>
            <a:pPr algn="ctr">
              <a:lnSpc>
                <a:spcPts val="3235"/>
              </a:lnSpc>
              <a:spcBef>
                <a:spcPts val="161"/>
              </a:spcBef>
            </a:pPr>
            <a:r>
              <a:rPr sz="4650" baseline="3523" dirty="0">
                <a:solidFill>
                  <a:srgbClr val="F1B800"/>
                </a:solidFill>
                <a:latin typeface="Corbel"/>
                <a:cs typeface="Corbel"/>
              </a:rPr>
              <a:t>Hill</a:t>
            </a:r>
            <a:r>
              <a:rPr sz="4650" spc="29" baseline="3523" dirty="0">
                <a:solidFill>
                  <a:srgbClr val="F1B800"/>
                </a:solidFill>
                <a:latin typeface="Corbel"/>
                <a:cs typeface="Corbel"/>
              </a:rPr>
              <a:t> </a:t>
            </a:r>
            <a:r>
              <a:rPr sz="4650" baseline="3523" dirty="0">
                <a:solidFill>
                  <a:srgbClr val="F1B800"/>
                </a:solidFill>
                <a:latin typeface="Corbel"/>
                <a:cs typeface="Corbel"/>
              </a:rPr>
              <a:t>Me</a:t>
            </a:r>
            <a:r>
              <a:rPr sz="4650" spc="-9" baseline="3523" dirty="0">
                <a:solidFill>
                  <a:srgbClr val="F1B800"/>
                </a:solidFill>
                <a:latin typeface="Corbel"/>
                <a:cs typeface="Corbel"/>
              </a:rPr>
              <a:t>e</a:t>
            </a:r>
            <a:r>
              <a:rPr sz="4650" baseline="3523" dirty="0">
                <a:solidFill>
                  <a:srgbClr val="F1B800"/>
                </a:solidFill>
                <a:latin typeface="Corbel"/>
                <a:cs typeface="Corbel"/>
              </a:rPr>
              <a:t>tings:</a:t>
            </a:r>
            <a:endParaRPr sz="3100">
              <a:latin typeface="Corbel"/>
              <a:cs typeface="Corbel"/>
            </a:endParaRPr>
          </a:p>
          <a:p>
            <a:pPr marL="151843" marR="179731" algn="ctr">
              <a:lnSpc>
                <a:spcPts val="3720"/>
              </a:lnSpc>
              <a:spcBef>
                <a:spcPts val="24"/>
              </a:spcBef>
            </a:pPr>
            <a:r>
              <a:rPr sz="4650" baseline="1761" dirty="0">
                <a:solidFill>
                  <a:srgbClr val="F1B800"/>
                </a:solidFill>
                <a:latin typeface="Corbel"/>
                <a:cs typeface="Corbel"/>
              </a:rPr>
              <a:t>Importan</a:t>
            </a:r>
            <a:r>
              <a:rPr sz="4650" spc="-9" baseline="1761" dirty="0">
                <a:solidFill>
                  <a:srgbClr val="F1B800"/>
                </a:solidFill>
                <a:latin typeface="Corbel"/>
                <a:cs typeface="Corbel"/>
              </a:rPr>
              <a:t>c</a:t>
            </a:r>
            <a:r>
              <a:rPr sz="4650" baseline="1761" dirty="0">
                <a:solidFill>
                  <a:srgbClr val="F1B800"/>
                </a:solidFill>
                <a:latin typeface="Corbel"/>
                <a:cs typeface="Corbel"/>
              </a:rPr>
              <a:t>e</a:t>
            </a:r>
            <a:endParaRPr sz="3100">
              <a:latin typeface="Corbel"/>
              <a:cs typeface="Corbel"/>
            </a:endParaRPr>
          </a:p>
          <a:p>
            <a:pPr marL="101574" marR="131767" algn="ctr">
              <a:lnSpc>
                <a:spcPts val="3720"/>
              </a:lnSpc>
            </a:pPr>
            <a:r>
              <a:rPr sz="4650" baseline="1761" dirty="0">
                <a:solidFill>
                  <a:srgbClr val="F1B800"/>
                </a:solidFill>
                <a:latin typeface="Corbel"/>
                <a:cs typeface="Corbel"/>
              </a:rPr>
              <a:t>of</a:t>
            </a:r>
            <a:r>
              <a:rPr sz="4650" spc="-146" baseline="1761" dirty="0">
                <a:solidFill>
                  <a:srgbClr val="F1B800"/>
                </a:solidFill>
                <a:latin typeface="Corbel"/>
                <a:cs typeface="Corbel"/>
              </a:rPr>
              <a:t> </a:t>
            </a:r>
            <a:r>
              <a:rPr sz="4650" baseline="1761" dirty="0">
                <a:solidFill>
                  <a:srgbClr val="F1B800"/>
                </a:solidFill>
                <a:latin typeface="Corbel"/>
                <a:cs typeface="Corbel"/>
              </a:rPr>
              <a:t>Advocacy</a:t>
            </a:r>
            <a:endParaRPr sz="3100">
              <a:latin typeface="Corbel"/>
              <a:cs typeface="Corbel"/>
            </a:endParaRPr>
          </a:p>
        </p:txBody>
      </p:sp>
      <p:sp>
        <p:nvSpPr>
          <p:cNvPr id="6" name="object 6"/>
          <p:cNvSpPr txBox="1"/>
          <p:nvPr/>
        </p:nvSpPr>
        <p:spPr>
          <a:xfrm>
            <a:off x="4771137" y="4584205"/>
            <a:ext cx="239369" cy="254000"/>
          </a:xfrm>
          <a:prstGeom prst="rect">
            <a:avLst/>
          </a:prstGeom>
        </p:spPr>
        <p:txBody>
          <a:bodyPr wrap="square" lIns="0" tIns="0" rIns="0" bIns="0" rtlCol="0">
            <a:noAutofit/>
          </a:bodyPr>
          <a:lstStyle/>
          <a:p>
            <a:pPr marL="12700">
              <a:lnSpc>
                <a:spcPts val="1810"/>
              </a:lnSpc>
              <a:spcBef>
                <a:spcPts val="90"/>
              </a:spcBef>
            </a:pPr>
            <a:r>
              <a:rPr sz="2700" baseline="-2864" dirty="0">
                <a:solidFill>
                  <a:srgbClr val="171717"/>
                </a:solidFill>
                <a:latin typeface="MS UI Gothic"/>
                <a:cs typeface="MS UI Gothic"/>
              </a:rPr>
              <a:t>✓</a:t>
            </a:r>
            <a:endParaRPr>
              <a:latin typeface="MS UI Gothic"/>
              <a:cs typeface="MS UI Gothic"/>
            </a:endParaRPr>
          </a:p>
        </p:txBody>
      </p:sp>
      <p:sp>
        <p:nvSpPr>
          <p:cNvPr id="5" name="object 5"/>
          <p:cNvSpPr txBox="1"/>
          <p:nvPr/>
        </p:nvSpPr>
        <p:spPr>
          <a:xfrm>
            <a:off x="5114036" y="4599360"/>
            <a:ext cx="4646546" cy="528319"/>
          </a:xfrm>
          <a:prstGeom prst="rect">
            <a:avLst/>
          </a:prstGeom>
        </p:spPr>
        <p:txBody>
          <a:bodyPr wrap="square" lIns="0" tIns="0" rIns="0" bIns="0" rtlCol="0">
            <a:noAutofit/>
          </a:bodyPr>
          <a:lstStyle/>
          <a:p>
            <a:pPr marL="12700">
              <a:lnSpc>
                <a:spcPts val="1920"/>
              </a:lnSpc>
              <a:spcBef>
                <a:spcPts val="96"/>
              </a:spcBef>
            </a:pPr>
            <a:r>
              <a:rPr sz="2700" baseline="3034" dirty="0">
                <a:solidFill>
                  <a:srgbClr val="171717"/>
                </a:solidFill>
                <a:latin typeface="Corbel"/>
                <a:cs typeface="Corbel"/>
              </a:rPr>
              <a:t>Give th</a:t>
            </a:r>
            <a:r>
              <a:rPr sz="2700" spc="4" baseline="3034" dirty="0">
                <a:solidFill>
                  <a:srgbClr val="171717"/>
                </a:solidFill>
                <a:latin typeface="Corbel"/>
                <a:cs typeface="Corbel"/>
              </a:rPr>
              <a:t>e</a:t>
            </a:r>
            <a:r>
              <a:rPr sz="2700" baseline="3034" dirty="0">
                <a:solidFill>
                  <a:srgbClr val="171717"/>
                </a:solidFill>
                <a:latin typeface="Corbel"/>
                <a:cs typeface="Corbel"/>
              </a:rPr>
              <a:t>m</a:t>
            </a:r>
            <a:r>
              <a:rPr sz="2700" spc="9" baseline="3034" dirty="0">
                <a:solidFill>
                  <a:srgbClr val="171717"/>
                </a:solidFill>
                <a:latin typeface="Corbel"/>
                <a:cs typeface="Corbel"/>
              </a:rPr>
              <a:t> </a:t>
            </a:r>
            <a:r>
              <a:rPr sz="2700" baseline="3034" dirty="0">
                <a:solidFill>
                  <a:srgbClr val="171717"/>
                </a:solidFill>
                <a:latin typeface="Corbel"/>
                <a:cs typeface="Corbel"/>
              </a:rPr>
              <a:t>in</a:t>
            </a:r>
            <a:r>
              <a:rPr sz="2700" spc="4" baseline="3034" dirty="0">
                <a:solidFill>
                  <a:srgbClr val="171717"/>
                </a:solidFill>
                <a:latin typeface="Corbel"/>
                <a:cs typeface="Corbel"/>
              </a:rPr>
              <a:t>s</a:t>
            </a:r>
            <a:r>
              <a:rPr sz="2700" baseline="3034" dirty="0">
                <a:solidFill>
                  <a:srgbClr val="171717"/>
                </a:solidFill>
                <a:latin typeface="Corbel"/>
                <a:cs typeface="Corbel"/>
              </a:rPr>
              <a:t>ide</a:t>
            </a:r>
            <a:r>
              <a:rPr sz="2700" spc="-9" baseline="3034" dirty="0">
                <a:solidFill>
                  <a:srgbClr val="171717"/>
                </a:solidFill>
                <a:latin typeface="Corbel"/>
                <a:cs typeface="Corbel"/>
              </a:rPr>
              <a:t> </a:t>
            </a:r>
            <a:r>
              <a:rPr sz="2700" baseline="3034" dirty="0">
                <a:solidFill>
                  <a:srgbClr val="171717"/>
                </a:solidFill>
                <a:latin typeface="Corbel"/>
                <a:cs typeface="Corbel"/>
              </a:rPr>
              <a:t>p</a:t>
            </a:r>
            <a:r>
              <a:rPr sz="2700" spc="4" baseline="3034" dirty="0">
                <a:solidFill>
                  <a:srgbClr val="171717"/>
                </a:solidFill>
                <a:latin typeface="Corbel"/>
                <a:cs typeface="Corbel"/>
              </a:rPr>
              <a:t>e</a:t>
            </a:r>
            <a:r>
              <a:rPr sz="2700" baseline="3034" dirty="0">
                <a:solidFill>
                  <a:srgbClr val="171717"/>
                </a:solidFill>
                <a:latin typeface="Corbel"/>
                <a:cs typeface="Corbel"/>
              </a:rPr>
              <a:t>rs</a:t>
            </a:r>
            <a:r>
              <a:rPr sz="2700" spc="4" baseline="3034" dirty="0">
                <a:solidFill>
                  <a:srgbClr val="171717"/>
                </a:solidFill>
                <a:latin typeface="Corbel"/>
                <a:cs typeface="Corbel"/>
              </a:rPr>
              <a:t>p</a:t>
            </a:r>
            <a:r>
              <a:rPr sz="2700" baseline="3034" dirty="0">
                <a:solidFill>
                  <a:srgbClr val="171717"/>
                </a:solidFill>
                <a:latin typeface="Corbel"/>
                <a:cs typeface="Corbel"/>
              </a:rPr>
              <a:t>e</a:t>
            </a:r>
            <a:r>
              <a:rPr sz="2700" spc="4" baseline="3034" dirty="0">
                <a:solidFill>
                  <a:srgbClr val="171717"/>
                </a:solidFill>
                <a:latin typeface="Corbel"/>
                <a:cs typeface="Corbel"/>
              </a:rPr>
              <a:t>c</a:t>
            </a:r>
            <a:r>
              <a:rPr sz="2700" baseline="3034" dirty="0">
                <a:solidFill>
                  <a:srgbClr val="171717"/>
                </a:solidFill>
                <a:latin typeface="Corbel"/>
                <a:cs typeface="Corbel"/>
              </a:rPr>
              <a:t>t</a:t>
            </a:r>
            <a:r>
              <a:rPr sz="2700" spc="-9" baseline="3034" dirty="0">
                <a:solidFill>
                  <a:srgbClr val="171717"/>
                </a:solidFill>
                <a:latin typeface="Corbel"/>
                <a:cs typeface="Corbel"/>
              </a:rPr>
              <a:t>i</a:t>
            </a:r>
            <a:r>
              <a:rPr sz="2700" baseline="3034" dirty="0">
                <a:solidFill>
                  <a:srgbClr val="171717"/>
                </a:solidFill>
                <a:latin typeface="Corbel"/>
                <a:cs typeface="Corbel"/>
              </a:rPr>
              <a:t>ve</a:t>
            </a:r>
            <a:r>
              <a:rPr sz="2700" spc="-19" baseline="3034" dirty="0">
                <a:solidFill>
                  <a:srgbClr val="171717"/>
                </a:solidFill>
                <a:latin typeface="Corbel"/>
                <a:cs typeface="Corbel"/>
              </a:rPr>
              <a:t> </a:t>
            </a:r>
            <a:r>
              <a:rPr sz="2700" baseline="3034" dirty="0">
                <a:solidFill>
                  <a:srgbClr val="171717"/>
                </a:solidFill>
                <a:latin typeface="Corbel"/>
                <a:cs typeface="Corbel"/>
              </a:rPr>
              <a:t>of</a:t>
            </a:r>
            <a:r>
              <a:rPr sz="2700" spc="14" baseline="3034" dirty="0">
                <a:solidFill>
                  <a:srgbClr val="171717"/>
                </a:solidFill>
                <a:latin typeface="Corbel"/>
                <a:cs typeface="Corbel"/>
              </a:rPr>
              <a:t> </a:t>
            </a:r>
            <a:r>
              <a:rPr lang="en-US" sz="2700" baseline="3034" dirty="0">
                <a:solidFill>
                  <a:srgbClr val="171717"/>
                </a:solidFill>
                <a:latin typeface="Corbel"/>
                <a:cs typeface="Corbel"/>
              </a:rPr>
              <a:t>the retirement plan</a:t>
            </a:r>
            <a:r>
              <a:rPr sz="2700" baseline="3034" dirty="0">
                <a:solidFill>
                  <a:srgbClr val="171717"/>
                </a:solidFill>
                <a:latin typeface="Corbel"/>
                <a:cs typeface="Corbel"/>
              </a:rPr>
              <a:t> indu</a:t>
            </a:r>
            <a:r>
              <a:rPr sz="2700" spc="4" baseline="3034" dirty="0">
                <a:solidFill>
                  <a:srgbClr val="171717"/>
                </a:solidFill>
                <a:latin typeface="Corbel"/>
                <a:cs typeface="Corbel"/>
              </a:rPr>
              <a:t>s</a:t>
            </a:r>
            <a:r>
              <a:rPr sz="2700" baseline="3034" dirty="0">
                <a:solidFill>
                  <a:srgbClr val="171717"/>
                </a:solidFill>
                <a:latin typeface="Corbel"/>
                <a:cs typeface="Corbel"/>
              </a:rPr>
              <a:t>tr</a:t>
            </a:r>
            <a:r>
              <a:rPr sz="2700" spc="-59" baseline="3034" dirty="0">
                <a:solidFill>
                  <a:srgbClr val="171717"/>
                </a:solidFill>
                <a:latin typeface="Corbel"/>
                <a:cs typeface="Corbel"/>
              </a:rPr>
              <a:t>y</a:t>
            </a:r>
            <a:r>
              <a:rPr sz="2700" baseline="3034" dirty="0">
                <a:solidFill>
                  <a:srgbClr val="171717"/>
                </a:solidFill>
                <a:latin typeface="Corbel"/>
                <a:cs typeface="Corbel"/>
              </a:rPr>
              <a:t>,</a:t>
            </a:r>
            <a:r>
              <a:rPr sz="2700" spc="-4" baseline="3034" dirty="0">
                <a:solidFill>
                  <a:srgbClr val="171717"/>
                </a:solidFill>
                <a:latin typeface="Corbel"/>
                <a:cs typeface="Corbel"/>
              </a:rPr>
              <a:t> a</a:t>
            </a:r>
            <a:r>
              <a:rPr sz="2700" baseline="3034" dirty="0">
                <a:solidFill>
                  <a:srgbClr val="171717"/>
                </a:solidFill>
                <a:latin typeface="Corbel"/>
                <a:cs typeface="Corbel"/>
              </a:rPr>
              <a:t>nd</a:t>
            </a:r>
            <a:endParaRPr dirty="0">
              <a:latin typeface="Corbel"/>
              <a:cs typeface="Corbel"/>
            </a:endParaRPr>
          </a:p>
          <a:p>
            <a:pPr marL="12700" marR="34290">
              <a:lnSpc>
                <a:spcPts val="2160"/>
              </a:lnSpc>
              <a:spcBef>
                <a:spcPts val="12"/>
              </a:spcBef>
            </a:pPr>
            <a:r>
              <a:rPr sz="2700" baseline="1517" dirty="0">
                <a:solidFill>
                  <a:srgbClr val="171717"/>
                </a:solidFill>
                <a:latin typeface="Corbel"/>
                <a:cs typeface="Corbel"/>
              </a:rPr>
              <a:t>s</a:t>
            </a:r>
            <a:r>
              <a:rPr sz="2700" spc="4" baseline="1517" dirty="0">
                <a:solidFill>
                  <a:srgbClr val="171717"/>
                </a:solidFill>
                <a:latin typeface="Corbel"/>
                <a:cs typeface="Corbel"/>
              </a:rPr>
              <a:t>h</a:t>
            </a:r>
            <a:r>
              <a:rPr sz="2700" baseline="1517" dirty="0">
                <a:solidFill>
                  <a:srgbClr val="171717"/>
                </a:solidFill>
                <a:latin typeface="Corbel"/>
                <a:cs typeface="Corbel"/>
              </a:rPr>
              <a:t>ow th</a:t>
            </a:r>
            <a:r>
              <a:rPr sz="2700" spc="4" baseline="1517" dirty="0">
                <a:solidFill>
                  <a:srgbClr val="171717"/>
                </a:solidFill>
                <a:latin typeface="Corbel"/>
                <a:cs typeface="Corbel"/>
              </a:rPr>
              <a:t>e</a:t>
            </a:r>
            <a:r>
              <a:rPr sz="2700" baseline="1517" dirty="0">
                <a:solidFill>
                  <a:srgbClr val="171717"/>
                </a:solidFill>
                <a:latin typeface="Corbel"/>
                <a:cs typeface="Corbel"/>
              </a:rPr>
              <a:t>m</a:t>
            </a:r>
            <a:r>
              <a:rPr sz="2700" spc="9" baseline="1517" dirty="0">
                <a:solidFill>
                  <a:srgbClr val="171717"/>
                </a:solidFill>
                <a:latin typeface="Corbel"/>
                <a:cs typeface="Corbel"/>
              </a:rPr>
              <a:t> </a:t>
            </a:r>
            <a:r>
              <a:rPr sz="2700" baseline="1517" dirty="0">
                <a:solidFill>
                  <a:srgbClr val="171717"/>
                </a:solidFill>
                <a:latin typeface="Corbel"/>
                <a:cs typeface="Corbel"/>
              </a:rPr>
              <a:t>w</a:t>
            </a:r>
            <a:r>
              <a:rPr sz="2700" spc="4" baseline="1517" dirty="0">
                <a:solidFill>
                  <a:srgbClr val="171717"/>
                </a:solidFill>
                <a:latin typeface="Corbel"/>
                <a:cs typeface="Corbel"/>
              </a:rPr>
              <a:t>h</a:t>
            </a:r>
            <a:r>
              <a:rPr sz="2700" baseline="1517" dirty="0">
                <a:solidFill>
                  <a:srgbClr val="171717"/>
                </a:solidFill>
                <a:latin typeface="Corbel"/>
                <a:cs typeface="Corbel"/>
              </a:rPr>
              <a:t>y w</a:t>
            </a:r>
            <a:r>
              <a:rPr sz="2700" spc="4" baseline="1517" dirty="0">
                <a:solidFill>
                  <a:srgbClr val="171717"/>
                </a:solidFill>
                <a:latin typeface="Corbel"/>
                <a:cs typeface="Corbel"/>
              </a:rPr>
              <a:t>h</a:t>
            </a:r>
            <a:r>
              <a:rPr sz="2700" spc="-4" baseline="1517" dirty="0">
                <a:solidFill>
                  <a:srgbClr val="171717"/>
                </a:solidFill>
                <a:latin typeface="Corbel"/>
                <a:cs typeface="Corbel"/>
              </a:rPr>
              <a:t>a</a:t>
            </a:r>
            <a:r>
              <a:rPr sz="2700" baseline="1517" dirty="0">
                <a:solidFill>
                  <a:srgbClr val="171717"/>
                </a:solidFill>
                <a:latin typeface="Corbel"/>
                <a:cs typeface="Corbel"/>
              </a:rPr>
              <a:t>t</a:t>
            </a:r>
            <a:r>
              <a:rPr sz="2700" spc="19" baseline="1517" dirty="0">
                <a:solidFill>
                  <a:srgbClr val="171717"/>
                </a:solidFill>
                <a:latin typeface="Corbel"/>
                <a:cs typeface="Corbel"/>
              </a:rPr>
              <a:t> </a:t>
            </a:r>
            <a:r>
              <a:rPr sz="2700" baseline="1517" dirty="0">
                <a:solidFill>
                  <a:srgbClr val="171717"/>
                </a:solidFill>
                <a:latin typeface="Corbel"/>
                <a:cs typeface="Corbel"/>
              </a:rPr>
              <a:t>we</a:t>
            </a:r>
            <a:r>
              <a:rPr sz="2700" spc="19" baseline="1517" dirty="0">
                <a:solidFill>
                  <a:srgbClr val="171717"/>
                </a:solidFill>
                <a:latin typeface="Corbel"/>
                <a:cs typeface="Corbel"/>
              </a:rPr>
              <a:t> </a:t>
            </a:r>
            <a:r>
              <a:rPr sz="2700" baseline="1517" dirty="0">
                <a:solidFill>
                  <a:srgbClr val="171717"/>
                </a:solidFill>
                <a:latin typeface="Corbel"/>
                <a:cs typeface="Corbel"/>
              </a:rPr>
              <a:t>do </a:t>
            </a:r>
            <a:r>
              <a:rPr sz="2700" spc="-4" baseline="1517" dirty="0">
                <a:solidFill>
                  <a:srgbClr val="171717"/>
                </a:solidFill>
                <a:latin typeface="Corbel"/>
                <a:cs typeface="Corbel"/>
              </a:rPr>
              <a:t>ma</a:t>
            </a:r>
            <a:r>
              <a:rPr sz="2700" baseline="1517" dirty="0">
                <a:solidFill>
                  <a:srgbClr val="171717"/>
                </a:solidFill>
                <a:latin typeface="Corbel"/>
                <a:cs typeface="Corbel"/>
              </a:rPr>
              <a:t>tters.</a:t>
            </a:r>
            <a:endParaRPr dirty="0">
              <a:latin typeface="Corbel"/>
              <a:cs typeface="Corbel"/>
            </a:endParaRPr>
          </a:p>
        </p:txBody>
      </p:sp>
      <p:sp>
        <p:nvSpPr>
          <p:cNvPr id="4" name="object 4"/>
          <p:cNvSpPr txBox="1"/>
          <p:nvPr/>
        </p:nvSpPr>
        <p:spPr>
          <a:xfrm>
            <a:off x="4771137" y="5517147"/>
            <a:ext cx="239369" cy="254000"/>
          </a:xfrm>
          <a:prstGeom prst="rect">
            <a:avLst/>
          </a:prstGeom>
        </p:spPr>
        <p:txBody>
          <a:bodyPr wrap="square" lIns="0" tIns="0" rIns="0" bIns="0" rtlCol="0">
            <a:noAutofit/>
          </a:bodyPr>
          <a:lstStyle/>
          <a:p>
            <a:pPr marL="12700">
              <a:lnSpc>
                <a:spcPts val="1810"/>
              </a:lnSpc>
              <a:spcBef>
                <a:spcPts val="90"/>
              </a:spcBef>
            </a:pPr>
            <a:r>
              <a:rPr sz="2700" baseline="-2864" dirty="0">
                <a:solidFill>
                  <a:srgbClr val="171717"/>
                </a:solidFill>
                <a:latin typeface="MS UI Gothic"/>
                <a:cs typeface="MS UI Gothic"/>
              </a:rPr>
              <a:t>✓</a:t>
            </a:r>
            <a:endParaRPr>
              <a:latin typeface="MS UI Gothic"/>
              <a:cs typeface="MS UI Gothic"/>
            </a:endParaRPr>
          </a:p>
        </p:txBody>
      </p:sp>
      <p:sp>
        <p:nvSpPr>
          <p:cNvPr id="3" name="object 3"/>
          <p:cNvSpPr txBox="1"/>
          <p:nvPr/>
        </p:nvSpPr>
        <p:spPr>
          <a:xfrm>
            <a:off x="5114036" y="5532302"/>
            <a:ext cx="4499690" cy="528319"/>
          </a:xfrm>
          <a:prstGeom prst="rect">
            <a:avLst/>
          </a:prstGeom>
        </p:spPr>
        <p:txBody>
          <a:bodyPr wrap="square" lIns="0" tIns="0" rIns="0" bIns="0" rtlCol="0">
            <a:noAutofit/>
          </a:bodyPr>
          <a:lstStyle/>
          <a:p>
            <a:pPr marL="12700">
              <a:lnSpc>
                <a:spcPts val="1920"/>
              </a:lnSpc>
              <a:spcBef>
                <a:spcPts val="96"/>
              </a:spcBef>
            </a:pPr>
            <a:r>
              <a:rPr sz="2700" spc="-29" baseline="3034" dirty="0">
                <a:solidFill>
                  <a:srgbClr val="171717"/>
                </a:solidFill>
                <a:latin typeface="Corbel"/>
                <a:cs typeface="Corbel"/>
              </a:rPr>
              <a:t>R</a:t>
            </a:r>
            <a:r>
              <a:rPr sz="2700" baseline="3034" dirty="0">
                <a:solidFill>
                  <a:srgbClr val="171717"/>
                </a:solidFill>
                <a:latin typeface="Corbel"/>
                <a:cs typeface="Corbel"/>
              </a:rPr>
              <a:t>em</a:t>
            </a:r>
            <a:r>
              <a:rPr sz="2700" spc="4" baseline="3034" dirty="0">
                <a:solidFill>
                  <a:srgbClr val="171717"/>
                </a:solidFill>
                <a:latin typeface="Corbel"/>
                <a:cs typeface="Corbel"/>
              </a:rPr>
              <a:t>e</a:t>
            </a:r>
            <a:r>
              <a:rPr sz="2700" baseline="3034" dirty="0">
                <a:solidFill>
                  <a:srgbClr val="171717"/>
                </a:solidFill>
                <a:latin typeface="Corbel"/>
                <a:cs typeface="Corbel"/>
              </a:rPr>
              <a:t>m</a:t>
            </a:r>
            <a:r>
              <a:rPr sz="2700" spc="-4" baseline="3034" dirty="0">
                <a:solidFill>
                  <a:srgbClr val="171717"/>
                </a:solidFill>
                <a:latin typeface="Corbel"/>
                <a:cs typeface="Corbel"/>
              </a:rPr>
              <a:t>b</a:t>
            </a:r>
            <a:r>
              <a:rPr sz="2700" baseline="3034" dirty="0">
                <a:solidFill>
                  <a:srgbClr val="171717"/>
                </a:solidFill>
                <a:latin typeface="Corbel"/>
                <a:cs typeface="Corbel"/>
              </a:rPr>
              <a:t>er:</a:t>
            </a:r>
            <a:r>
              <a:rPr sz="2700" spc="4" baseline="3034" dirty="0">
                <a:solidFill>
                  <a:srgbClr val="171717"/>
                </a:solidFill>
                <a:latin typeface="Corbel"/>
                <a:cs typeface="Corbel"/>
              </a:rPr>
              <a:t> </a:t>
            </a:r>
            <a:r>
              <a:rPr sz="2700" baseline="3034" dirty="0">
                <a:solidFill>
                  <a:srgbClr val="171717"/>
                </a:solidFill>
                <a:latin typeface="Corbel"/>
                <a:cs typeface="Corbel"/>
              </a:rPr>
              <a:t>con</a:t>
            </a:r>
            <a:r>
              <a:rPr sz="2700" spc="4" baseline="3034" dirty="0">
                <a:solidFill>
                  <a:srgbClr val="171717"/>
                </a:solidFill>
                <a:latin typeface="Corbel"/>
                <a:cs typeface="Corbel"/>
              </a:rPr>
              <a:t>s</a:t>
            </a:r>
            <a:r>
              <a:rPr sz="2700" baseline="3034" dirty="0">
                <a:solidFill>
                  <a:srgbClr val="171717"/>
                </a:solidFill>
                <a:latin typeface="Corbel"/>
                <a:cs typeface="Corbel"/>
              </a:rPr>
              <a:t>titu</a:t>
            </a:r>
            <a:r>
              <a:rPr sz="2700" spc="9" baseline="3034" dirty="0">
                <a:solidFill>
                  <a:srgbClr val="171717"/>
                </a:solidFill>
                <a:latin typeface="Corbel"/>
                <a:cs typeface="Corbel"/>
              </a:rPr>
              <a:t>e</a:t>
            </a:r>
            <a:r>
              <a:rPr sz="2700" baseline="3034" dirty="0">
                <a:solidFill>
                  <a:srgbClr val="171717"/>
                </a:solidFill>
                <a:latin typeface="Corbel"/>
                <a:cs typeface="Corbel"/>
              </a:rPr>
              <a:t>nts</a:t>
            </a:r>
            <a:r>
              <a:rPr sz="2700" spc="-9" baseline="3034" dirty="0">
                <a:solidFill>
                  <a:srgbClr val="171717"/>
                </a:solidFill>
                <a:latin typeface="Corbel"/>
                <a:cs typeface="Corbel"/>
              </a:rPr>
              <a:t> </a:t>
            </a:r>
            <a:r>
              <a:rPr sz="2700" spc="-4" baseline="3034" dirty="0">
                <a:solidFill>
                  <a:srgbClr val="171717"/>
                </a:solidFill>
                <a:latin typeface="Corbel"/>
                <a:cs typeface="Corbel"/>
              </a:rPr>
              <a:t>a</a:t>
            </a:r>
            <a:r>
              <a:rPr sz="2700" baseline="3034" dirty="0">
                <a:solidFill>
                  <a:srgbClr val="171717"/>
                </a:solidFill>
                <a:latin typeface="Corbel"/>
                <a:cs typeface="Corbel"/>
              </a:rPr>
              <a:t>re</a:t>
            </a:r>
            <a:r>
              <a:rPr sz="2700" spc="9" baseline="3034" dirty="0">
                <a:solidFill>
                  <a:srgbClr val="171717"/>
                </a:solidFill>
                <a:latin typeface="Corbel"/>
                <a:cs typeface="Corbel"/>
              </a:rPr>
              <a:t> </a:t>
            </a:r>
            <a:r>
              <a:rPr sz="2700" baseline="3034" dirty="0">
                <a:solidFill>
                  <a:srgbClr val="171717"/>
                </a:solidFill>
                <a:latin typeface="Corbel"/>
                <a:cs typeface="Corbel"/>
              </a:rPr>
              <a:t>the</a:t>
            </a:r>
            <a:r>
              <a:rPr sz="2700" spc="4" baseline="3034" dirty="0">
                <a:solidFill>
                  <a:srgbClr val="171717"/>
                </a:solidFill>
                <a:latin typeface="Corbel"/>
                <a:cs typeface="Corbel"/>
              </a:rPr>
              <a:t> </a:t>
            </a:r>
            <a:r>
              <a:rPr sz="2700" baseline="3034" dirty="0">
                <a:solidFill>
                  <a:srgbClr val="171717"/>
                </a:solidFill>
                <a:latin typeface="Corbel"/>
                <a:cs typeface="Corbel"/>
              </a:rPr>
              <a:t>most </a:t>
            </a:r>
            <a:r>
              <a:rPr sz="2700" spc="4" baseline="3034" dirty="0">
                <a:solidFill>
                  <a:srgbClr val="171717"/>
                </a:solidFill>
                <a:latin typeface="Corbel"/>
                <a:cs typeface="Corbel"/>
              </a:rPr>
              <a:t>e</a:t>
            </a:r>
            <a:r>
              <a:rPr sz="2700" baseline="3034" dirty="0">
                <a:solidFill>
                  <a:srgbClr val="171717"/>
                </a:solidFill>
                <a:latin typeface="Corbel"/>
                <a:cs typeface="Corbel"/>
              </a:rPr>
              <a:t>f</a:t>
            </a:r>
            <a:r>
              <a:rPr sz="2700" spc="4" baseline="3034" dirty="0">
                <a:solidFill>
                  <a:srgbClr val="171717"/>
                </a:solidFill>
                <a:latin typeface="Corbel"/>
                <a:cs typeface="Corbel"/>
              </a:rPr>
              <a:t>f</a:t>
            </a:r>
            <a:r>
              <a:rPr sz="2700" baseline="3034" dirty="0">
                <a:solidFill>
                  <a:srgbClr val="171717"/>
                </a:solidFill>
                <a:latin typeface="Corbel"/>
                <a:cs typeface="Corbel"/>
              </a:rPr>
              <a:t>e</a:t>
            </a:r>
            <a:r>
              <a:rPr sz="2700" spc="4" baseline="3034" dirty="0">
                <a:solidFill>
                  <a:srgbClr val="171717"/>
                </a:solidFill>
                <a:latin typeface="Corbel"/>
                <a:cs typeface="Corbel"/>
              </a:rPr>
              <a:t>c</a:t>
            </a:r>
            <a:r>
              <a:rPr sz="2700" baseline="3034" dirty="0">
                <a:solidFill>
                  <a:srgbClr val="171717"/>
                </a:solidFill>
                <a:latin typeface="Corbel"/>
                <a:cs typeface="Corbel"/>
              </a:rPr>
              <a:t>tive</a:t>
            </a:r>
            <a:endParaRPr dirty="0">
              <a:latin typeface="Corbel"/>
              <a:cs typeface="Corbel"/>
            </a:endParaRPr>
          </a:p>
          <a:p>
            <a:pPr marL="12700" marR="34290">
              <a:lnSpc>
                <a:spcPts val="2160"/>
              </a:lnSpc>
              <a:spcBef>
                <a:spcPts val="12"/>
              </a:spcBef>
            </a:pPr>
            <a:r>
              <a:rPr sz="2700" spc="-4" baseline="1517" dirty="0">
                <a:solidFill>
                  <a:srgbClr val="171717"/>
                </a:solidFill>
                <a:latin typeface="Corbel"/>
                <a:cs typeface="Corbel"/>
              </a:rPr>
              <a:t>a</a:t>
            </a:r>
            <a:r>
              <a:rPr sz="2700" baseline="1517" dirty="0">
                <a:solidFill>
                  <a:srgbClr val="171717"/>
                </a:solidFill>
                <a:latin typeface="Corbel"/>
                <a:cs typeface="Corbel"/>
              </a:rPr>
              <a:t>d</a:t>
            </a:r>
            <a:r>
              <a:rPr sz="2700" spc="-9" baseline="1517" dirty="0">
                <a:solidFill>
                  <a:srgbClr val="171717"/>
                </a:solidFill>
                <a:latin typeface="Corbel"/>
                <a:cs typeface="Corbel"/>
              </a:rPr>
              <a:t>v</a:t>
            </a:r>
            <a:r>
              <a:rPr sz="2700" baseline="1517" dirty="0">
                <a:solidFill>
                  <a:srgbClr val="171717"/>
                </a:solidFill>
                <a:latin typeface="Corbel"/>
                <a:cs typeface="Corbel"/>
              </a:rPr>
              <a:t>ocates</a:t>
            </a:r>
            <a:r>
              <a:rPr sz="2700" spc="29" baseline="1517" dirty="0">
                <a:solidFill>
                  <a:srgbClr val="171717"/>
                </a:solidFill>
                <a:latin typeface="Corbel"/>
                <a:cs typeface="Corbel"/>
              </a:rPr>
              <a:t> </a:t>
            </a:r>
            <a:r>
              <a:rPr sz="2700" baseline="1517" dirty="0">
                <a:solidFill>
                  <a:srgbClr val="171717"/>
                </a:solidFill>
                <a:latin typeface="Corbel"/>
                <a:cs typeface="Corbel"/>
              </a:rPr>
              <a:t>–</a:t>
            </a:r>
            <a:r>
              <a:rPr sz="2700" spc="-34" baseline="1517" dirty="0">
                <a:solidFill>
                  <a:srgbClr val="171717"/>
                </a:solidFill>
                <a:latin typeface="Corbel"/>
                <a:cs typeface="Corbel"/>
              </a:rPr>
              <a:t>k</a:t>
            </a:r>
            <a:r>
              <a:rPr sz="2700" baseline="1517" dirty="0">
                <a:solidFill>
                  <a:srgbClr val="171717"/>
                </a:solidFill>
                <a:latin typeface="Corbel"/>
                <a:cs typeface="Corbel"/>
              </a:rPr>
              <a:t>e</a:t>
            </a:r>
            <a:r>
              <a:rPr sz="2700" spc="4" baseline="1517" dirty="0">
                <a:solidFill>
                  <a:srgbClr val="171717"/>
                </a:solidFill>
                <a:latin typeface="Corbel"/>
                <a:cs typeface="Corbel"/>
              </a:rPr>
              <a:t>e</a:t>
            </a:r>
            <a:r>
              <a:rPr sz="2700" baseline="1517" dirty="0">
                <a:solidFill>
                  <a:srgbClr val="171717"/>
                </a:solidFill>
                <a:latin typeface="Corbel"/>
                <a:cs typeface="Corbel"/>
              </a:rPr>
              <a:t>p </a:t>
            </a:r>
            <a:r>
              <a:rPr sz="2700" spc="4" baseline="1517" dirty="0">
                <a:solidFill>
                  <a:srgbClr val="171717"/>
                </a:solidFill>
                <a:latin typeface="Corbel"/>
                <a:cs typeface="Corbel"/>
              </a:rPr>
              <a:t>i</a:t>
            </a:r>
            <a:r>
              <a:rPr sz="2700" baseline="1517" dirty="0">
                <a:solidFill>
                  <a:srgbClr val="171717"/>
                </a:solidFill>
                <a:latin typeface="Corbel"/>
                <a:cs typeface="Corbel"/>
              </a:rPr>
              <a:t>t</a:t>
            </a:r>
            <a:r>
              <a:rPr sz="2700" spc="-14" baseline="1517" dirty="0">
                <a:solidFill>
                  <a:srgbClr val="171717"/>
                </a:solidFill>
                <a:latin typeface="Corbel"/>
                <a:cs typeface="Corbel"/>
              </a:rPr>
              <a:t> </a:t>
            </a:r>
            <a:r>
              <a:rPr sz="2700" baseline="1517" dirty="0">
                <a:solidFill>
                  <a:srgbClr val="171717"/>
                </a:solidFill>
                <a:latin typeface="Corbel"/>
                <a:cs typeface="Corbel"/>
              </a:rPr>
              <a:t>lo</a:t>
            </a:r>
            <a:r>
              <a:rPr sz="2700" spc="4" baseline="1517" dirty="0">
                <a:solidFill>
                  <a:srgbClr val="171717"/>
                </a:solidFill>
                <a:latin typeface="Corbel"/>
                <a:cs typeface="Corbel"/>
              </a:rPr>
              <a:t>c</a:t>
            </a:r>
            <a:r>
              <a:rPr sz="2700" spc="-4" baseline="1517" dirty="0">
                <a:solidFill>
                  <a:srgbClr val="171717"/>
                </a:solidFill>
                <a:latin typeface="Corbel"/>
                <a:cs typeface="Corbel"/>
              </a:rPr>
              <a:t>a</a:t>
            </a:r>
            <a:r>
              <a:rPr sz="2700" baseline="1517" dirty="0">
                <a:solidFill>
                  <a:srgbClr val="171717"/>
                </a:solidFill>
                <a:latin typeface="Corbel"/>
                <a:cs typeface="Corbel"/>
              </a:rPr>
              <a:t>l.</a:t>
            </a:r>
            <a:endParaRPr dirty="0">
              <a:latin typeface="Corbel"/>
              <a:cs typeface="Corbel"/>
            </a:endParaRPr>
          </a:p>
        </p:txBody>
      </p:sp>
      <p:sp>
        <p:nvSpPr>
          <p:cNvPr id="2" name="object 2"/>
          <p:cNvSpPr txBox="1"/>
          <p:nvPr/>
        </p:nvSpPr>
        <p:spPr>
          <a:xfrm>
            <a:off x="10005187" y="6476304"/>
            <a:ext cx="165116" cy="151892"/>
          </a:xfrm>
          <a:prstGeom prst="rect">
            <a:avLst/>
          </a:prstGeom>
        </p:spPr>
        <p:txBody>
          <a:bodyPr wrap="square" lIns="0" tIns="0" rIns="0" bIns="0" rtlCol="0">
            <a:noAutofit/>
          </a:bodyPr>
          <a:lstStyle/>
          <a:p>
            <a:pPr marL="12700">
              <a:lnSpc>
                <a:spcPts val="1110"/>
              </a:lnSpc>
              <a:spcBef>
                <a:spcPts val="55"/>
              </a:spcBef>
            </a:pPr>
            <a:r>
              <a:rPr sz="1500" baseline="2730" dirty="0">
                <a:solidFill>
                  <a:srgbClr val="404040"/>
                </a:solidFill>
                <a:latin typeface="Corbel"/>
                <a:cs typeface="Corbel"/>
              </a:rPr>
              <a:t>12</a:t>
            </a:r>
            <a:endParaRPr sz="1000">
              <a:latin typeface="Corbel"/>
              <a:cs typeface="Corbel"/>
            </a:endParaRPr>
          </a:p>
        </p:txBody>
      </p:sp>
      <p:pic>
        <p:nvPicPr>
          <p:cNvPr id="12" name="Picture 11" descr="A close up of a logo&#10;&#10;Description automatically generated">
            <a:extLst>
              <a:ext uri="{FF2B5EF4-FFF2-40B4-BE49-F238E27FC236}">
                <a16:creationId xmlns:a16="http://schemas.microsoft.com/office/drawing/2014/main" id="{AB77A82B-7973-4CD0-AEBB-936488812E96}"/>
              </a:ext>
            </a:extLst>
          </p:cNvPr>
          <p:cNvPicPr>
            <a:picLocks noChangeAspect="1"/>
          </p:cNvPicPr>
          <p:nvPr/>
        </p:nvPicPr>
        <p:blipFill>
          <a:blip r:embed="rId4"/>
          <a:stretch>
            <a:fillRect/>
          </a:stretch>
        </p:blipFill>
        <p:spPr>
          <a:xfrm>
            <a:off x="135465" y="6186719"/>
            <a:ext cx="1707028" cy="57917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p:nvPr/>
        </p:nvSpPr>
        <p:spPr>
          <a:xfrm>
            <a:off x="1524000" y="428997"/>
            <a:ext cx="9144000" cy="6429003"/>
          </a:xfrm>
          <a:prstGeom prst="rect">
            <a:avLst/>
          </a:prstGeom>
          <a:blipFill>
            <a:blip r:embed="rId3" cstate="print"/>
            <a:stretch>
              <a:fillRect/>
            </a:stretch>
          </a:blipFill>
        </p:spPr>
        <p:txBody>
          <a:bodyPr wrap="square" lIns="0" tIns="0" rIns="0" bIns="0" rtlCol="0">
            <a:noAutofit/>
          </a:bodyPr>
          <a:lstStyle/>
          <a:p>
            <a:endParaRPr/>
          </a:p>
        </p:txBody>
      </p:sp>
      <p:sp>
        <p:nvSpPr>
          <p:cNvPr id="15" name="object 15"/>
          <p:cNvSpPr txBox="1"/>
          <p:nvPr/>
        </p:nvSpPr>
        <p:spPr>
          <a:xfrm>
            <a:off x="2402840" y="605276"/>
            <a:ext cx="7465362" cy="1301720"/>
          </a:xfrm>
          <a:prstGeom prst="rect">
            <a:avLst/>
          </a:prstGeom>
        </p:spPr>
        <p:txBody>
          <a:bodyPr wrap="square" lIns="0" tIns="0" rIns="0" bIns="0" rtlCol="0">
            <a:noAutofit/>
          </a:bodyPr>
          <a:lstStyle/>
          <a:p>
            <a:pPr marL="16662">
              <a:lnSpc>
                <a:spcPts val="4555"/>
              </a:lnSpc>
              <a:spcBef>
                <a:spcPts val="227"/>
              </a:spcBef>
            </a:pPr>
            <a:r>
              <a:rPr sz="6600" b="1" baseline="3103" dirty="0">
                <a:solidFill>
                  <a:srgbClr val="F1B800"/>
                </a:solidFill>
                <a:latin typeface="Corbel"/>
                <a:cs typeface="Corbel"/>
              </a:rPr>
              <a:t>Message</a:t>
            </a:r>
            <a:r>
              <a:rPr sz="6600" b="1" spc="-24" baseline="3103" dirty="0">
                <a:solidFill>
                  <a:srgbClr val="F1B800"/>
                </a:solidFill>
                <a:latin typeface="Corbel"/>
                <a:cs typeface="Corbel"/>
              </a:rPr>
              <a:t> </a:t>
            </a:r>
            <a:r>
              <a:rPr sz="6600" b="1" baseline="3103" dirty="0">
                <a:solidFill>
                  <a:srgbClr val="F1B800"/>
                </a:solidFill>
                <a:latin typeface="Corbel"/>
                <a:cs typeface="Corbel"/>
              </a:rPr>
              <a:t>to</a:t>
            </a:r>
            <a:r>
              <a:rPr sz="6600" b="1" spc="-164" baseline="3103" dirty="0">
                <a:solidFill>
                  <a:srgbClr val="F1B800"/>
                </a:solidFill>
                <a:latin typeface="Corbel"/>
                <a:cs typeface="Corbel"/>
              </a:rPr>
              <a:t> </a:t>
            </a:r>
            <a:r>
              <a:rPr sz="6600" b="1" baseline="3103" dirty="0">
                <a:solidFill>
                  <a:srgbClr val="F1B800"/>
                </a:solidFill>
                <a:latin typeface="Corbel"/>
                <a:cs typeface="Corbel"/>
              </a:rPr>
              <a:t>Capitol Hill</a:t>
            </a:r>
            <a:endParaRPr sz="4400" dirty="0">
              <a:latin typeface="Corbel"/>
              <a:cs typeface="Corbel"/>
            </a:endParaRPr>
          </a:p>
          <a:p>
            <a:pPr marL="12700" marR="83896">
              <a:lnSpc>
                <a:spcPct val="101725"/>
              </a:lnSpc>
              <a:spcBef>
                <a:spcPts val="2947"/>
              </a:spcBef>
            </a:pPr>
            <a:r>
              <a:rPr sz="2000" b="1" dirty="0">
                <a:solidFill>
                  <a:srgbClr val="855939"/>
                </a:solidFill>
                <a:latin typeface="Corbel"/>
                <a:cs typeface="Corbel"/>
              </a:rPr>
              <a:t>P</a:t>
            </a:r>
            <a:r>
              <a:rPr lang="en-US" sz="2000" b="1" dirty="0">
                <a:solidFill>
                  <a:srgbClr val="855939"/>
                </a:solidFill>
                <a:latin typeface="Corbel"/>
                <a:cs typeface="Corbel"/>
              </a:rPr>
              <a:t>revent Termination of 401(k) Retirement Plans</a:t>
            </a:r>
            <a:endParaRPr sz="2000" dirty="0">
              <a:solidFill>
                <a:srgbClr val="855939"/>
              </a:solidFill>
              <a:latin typeface="Corbel"/>
              <a:cs typeface="Corbel"/>
            </a:endParaRPr>
          </a:p>
        </p:txBody>
      </p:sp>
      <p:sp>
        <p:nvSpPr>
          <p:cNvPr id="14" name="object 14"/>
          <p:cNvSpPr txBox="1"/>
          <p:nvPr/>
        </p:nvSpPr>
        <p:spPr>
          <a:xfrm>
            <a:off x="2059941" y="1610123"/>
            <a:ext cx="152653" cy="279907"/>
          </a:xfrm>
          <a:prstGeom prst="rect">
            <a:avLst/>
          </a:prstGeom>
        </p:spPr>
        <p:txBody>
          <a:bodyPr wrap="square" lIns="0" tIns="0" rIns="0" bIns="0" rtlCol="0">
            <a:noAutofit/>
          </a:bodyPr>
          <a:lstStyle/>
          <a:p>
            <a:pPr marL="12700">
              <a:lnSpc>
                <a:spcPts val="2150"/>
              </a:lnSpc>
              <a:spcBef>
                <a:spcPts val="107"/>
              </a:spcBef>
            </a:pPr>
            <a:r>
              <a:rPr sz="2000" dirty="0">
                <a:solidFill>
                  <a:srgbClr val="171717"/>
                </a:solidFill>
                <a:latin typeface="Arial"/>
                <a:cs typeface="Arial"/>
              </a:rPr>
              <a:t>•</a:t>
            </a:r>
            <a:endParaRPr sz="2000">
              <a:latin typeface="Arial"/>
              <a:cs typeface="Arial"/>
            </a:endParaRPr>
          </a:p>
        </p:txBody>
      </p:sp>
      <p:sp>
        <p:nvSpPr>
          <p:cNvPr id="13" name="object 13"/>
          <p:cNvSpPr txBox="1"/>
          <p:nvPr/>
        </p:nvSpPr>
        <p:spPr>
          <a:xfrm>
            <a:off x="2059940" y="2402983"/>
            <a:ext cx="152654" cy="279908"/>
          </a:xfrm>
          <a:prstGeom prst="rect">
            <a:avLst/>
          </a:prstGeom>
        </p:spPr>
        <p:txBody>
          <a:bodyPr wrap="square" lIns="0" tIns="0" rIns="0" bIns="0" rtlCol="0">
            <a:noAutofit/>
          </a:bodyPr>
          <a:lstStyle/>
          <a:p>
            <a:pPr marL="12700">
              <a:lnSpc>
                <a:spcPts val="2150"/>
              </a:lnSpc>
              <a:spcBef>
                <a:spcPts val="107"/>
              </a:spcBef>
            </a:pPr>
            <a:r>
              <a:rPr sz="2000" dirty="0">
                <a:solidFill>
                  <a:srgbClr val="171717"/>
                </a:solidFill>
                <a:latin typeface="Arial"/>
                <a:cs typeface="Arial"/>
              </a:rPr>
              <a:t>•</a:t>
            </a:r>
            <a:endParaRPr sz="2000">
              <a:latin typeface="Arial"/>
              <a:cs typeface="Arial"/>
            </a:endParaRPr>
          </a:p>
        </p:txBody>
      </p:sp>
      <p:sp>
        <p:nvSpPr>
          <p:cNvPr id="12" name="object 12"/>
          <p:cNvSpPr txBox="1"/>
          <p:nvPr/>
        </p:nvSpPr>
        <p:spPr>
          <a:xfrm>
            <a:off x="2402841" y="2419949"/>
            <a:ext cx="7528161" cy="523748"/>
          </a:xfrm>
          <a:prstGeom prst="rect">
            <a:avLst/>
          </a:prstGeom>
        </p:spPr>
        <p:txBody>
          <a:bodyPr wrap="square" lIns="0" tIns="0" rIns="0" bIns="0" rtlCol="0">
            <a:noAutofit/>
          </a:bodyPr>
          <a:lstStyle/>
          <a:p>
            <a:pPr marL="12700">
              <a:lnSpc>
                <a:spcPts val="2441"/>
              </a:lnSpc>
              <a:spcBef>
                <a:spcPts val="90"/>
              </a:spcBef>
            </a:pPr>
            <a:r>
              <a:rPr sz="2000" b="1" dirty="0">
                <a:solidFill>
                  <a:srgbClr val="855939"/>
                </a:solidFill>
                <a:latin typeface="Corbel"/>
                <a:cs typeface="Corbel"/>
              </a:rPr>
              <a:t>A F</a:t>
            </a:r>
            <a:r>
              <a:rPr sz="2000" b="1" spc="4" dirty="0">
                <a:solidFill>
                  <a:srgbClr val="855939"/>
                </a:solidFill>
                <a:latin typeface="Corbel"/>
                <a:cs typeface="Corbel"/>
              </a:rPr>
              <a:t>in</a:t>
            </a:r>
            <a:r>
              <a:rPr sz="2000" b="1" dirty="0">
                <a:solidFill>
                  <a:srgbClr val="855939"/>
                </a:solidFill>
                <a:latin typeface="Corbel"/>
                <a:cs typeface="Corbel"/>
              </a:rPr>
              <a:t>a</a:t>
            </a:r>
            <a:r>
              <a:rPr sz="2000" b="1" spc="4" dirty="0">
                <a:solidFill>
                  <a:srgbClr val="855939"/>
                </a:solidFill>
                <a:latin typeface="Corbel"/>
                <a:cs typeface="Corbel"/>
              </a:rPr>
              <a:t>n</a:t>
            </a:r>
            <a:r>
              <a:rPr sz="2000" b="1" dirty="0">
                <a:solidFill>
                  <a:srgbClr val="855939"/>
                </a:solidFill>
                <a:latin typeface="Corbel"/>
                <a:cs typeface="Corbel"/>
              </a:rPr>
              <a:t>c</a:t>
            </a:r>
            <a:r>
              <a:rPr sz="2000" b="1" spc="9" dirty="0">
                <a:solidFill>
                  <a:srgbClr val="855939"/>
                </a:solidFill>
                <a:latin typeface="Corbel"/>
                <a:cs typeface="Corbel"/>
              </a:rPr>
              <a:t>i</a:t>
            </a:r>
            <a:r>
              <a:rPr sz="2000" b="1" dirty="0">
                <a:solidFill>
                  <a:srgbClr val="855939"/>
                </a:solidFill>
                <a:latin typeface="Corbel"/>
                <a:cs typeface="Corbel"/>
              </a:rPr>
              <a:t>al</a:t>
            </a:r>
            <a:r>
              <a:rPr sz="2000" b="1" spc="-179" dirty="0">
                <a:solidFill>
                  <a:srgbClr val="855939"/>
                </a:solidFill>
                <a:latin typeface="Corbel"/>
                <a:cs typeface="Corbel"/>
              </a:rPr>
              <a:t> </a:t>
            </a:r>
            <a:r>
              <a:rPr sz="2000" b="1" spc="-129" dirty="0">
                <a:solidFill>
                  <a:srgbClr val="855939"/>
                </a:solidFill>
                <a:latin typeface="Corbel"/>
                <a:cs typeface="Corbel"/>
              </a:rPr>
              <a:t>T</a:t>
            </a:r>
            <a:r>
              <a:rPr sz="2000" b="1" dirty="0">
                <a:solidFill>
                  <a:srgbClr val="855939"/>
                </a:solidFill>
                <a:latin typeface="Corbel"/>
                <a:cs typeface="Corbel"/>
              </a:rPr>
              <a:t>rans</a:t>
            </a:r>
            <a:r>
              <a:rPr sz="2000" b="1" spc="9" dirty="0">
                <a:solidFill>
                  <a:srgbClr val="855939"/>
                </a:solidFill>
                <a:latin typeface="Corbel"/>
                <a:cs typeface="Corbel"/>
              </a:rPr>
              <a:t>a</a:t>
            </a:r>
            <a:r>
              <a:rPr sz="2000" b="1" dirty="0">
                <a:solidFill>
                  <a:srgbClr val="855939"/>
                </a:solidFill>
                <a:latin typeface="Corbel"/>
                <a:cs typeface="Corbel"/>
              </a:rPr>
              <a:t>ction</a:t>
            </a:r>
            <a:r>
              <a:rPr sz="2000" b="1" spc="-129" dirty="0">
                <a:solidFill>
                  <a:srgbClr val="855939"/>
                </a:solidFill>
                <a:latin typeface="Corbel"/>
                <a:cs typeface="Corbel"/>
              </a:rPr>
              <a:t> </a:t>
            </a:r>
            <a:r>
              <a:rPr sz="2000" b="1" spc="-144" dirty="0">
                <a:solidFill>
                  <a:srgbClr val="855939"/>
                </a:solidFill>
                <a:latin typeface="Corbel"/>
                <a:cs typeface="Corbel"/>
              </a:rPr>
              <a:t>T</a:t>
            </a:r>
            <a:r>
              <a:rPr sz="2000" b="1" dirty="0">
                <a:solidFill>
                  <a:srgbClr val="855939"/>
                </a:solidFill>
                <a:latin typeface="Corbel"/>
                <a:cs typeface="Corbel"/>
              </a:rPr>
              <a:t>ax</a:t>
            </a:r>
            <a:r>
              <a:rPr sz="2000" b="1" spc="-9" dirty="0">
                <a:solidFill>
                  <a:srgbClr val="855939"/>
                </a:solidFill>
                <a:latin typeface="Corbel"/>
                <a:cs typeface="Corbel"/>
              </a:rPr>
              <a:t> </a:t>
            </a:r>
            <a:r>
              <a:rPr sz="2000" b="1" dirty="0">
                <a:solidFill>
                  <a:srgbClr val="855939"/>
                </a:solidFill>
                <a:latin typeface="Corbel"/>
                <a:cs typeface="Corbel"/>
              </a:rPr>
              <a:t>t</a:t>
            </a:r>
            <a:r>
              <a:rPr sz="2000" b="1" spc="-9" dirty="0">
                <a:solidFill>
                  <a:srgbClr val="855939"/>
                </a:solidFill>
                <a:latin typeface="Corbel"/>
                <a:cs typeface="Corbel"/>
              </a:rPr>
              <a:t>h</a:t>
            </a:r>
            <a:r>
              <a:rPr sz="2000" b="1" dirty="0">
                <a:solidFill>
                  <a:srgbClr val="855939"/>
                </a:solidFill>
                <a:latin typeface="Corbel"/>
                <a:cs typeface="Corbel"/>
              </a:rPr>
              <a:t>at </a:t>
            </a:r>
            <a:r>
              <a:rPr sz="2000" b="1" spc="4" dirty="0">
                <a:solidFill>
                  <a:srgbClr val="855939"/>
                </a:solidFill>
                <a:latin typeface="Corbel"/>
                <a:cs typeface="Corbel"/>
              </a:rPr>
              <a:t>d</a:t>
            </a:r>
            <a:r>
              <a:rPr sz="2000" b="1" dirty="0">
                <a:solidFill>
                  <a:srgbClr val="855939"/>
                </a:solidFill>
                <a:latin typeface="Corbel"/>
                <a:cs typeface="Corbel"/>
              </a:rPr>
              <a:t>oes </a:t>
            </a:r>
            <a:r>
              <a:rPr sz="2000" b="1" spc="4" dirty="0">
                <a:solidFill>
                  <a:srgbClr val="855939"/>
                </a:solidFill>
                <a:latin typeface="Corbel"/>
                <a:cs typeface="Corbel"/>
              </a:rPr>
              <a:t>n</a:t>
            </a:r>
            <a:r>
              <a:rPr sz="2000" b="1" dirty="0">
                <a:solidFill>
                  <a:srgbClr val="855939"/>
                </a:solidFill>
                <a:latin typeface="Corbel"/>
                <a:cs typeface="Corbel"/>
              </a:rPr>
              <a:t>ot</a:t>
            </a:r>
            <a:r>
              <a:rPr sz="2000" b="1" spc="9" dirty="0">
                <a:solidFill>
                  <a:srgbClr val="855939"/>
                </a:solidFill>
                <a:latin typeface="Corbel"/>
                <a:cs typeface="Corbel"/>
              </a:rPr>
              <a:t> </a:t>
            </a:r>
            <a:r>
              <a:rPr sz="2000" b="1" spc="4" dirty="0">
                <a:solidFill>
                  <a:srgbClr val="855939"/>
                </a:solidFill>
                <a:latin typeface="Corbel"/>
                <a:cs typeface="Corbel"/>
              </a:rPr>
              <a:t>e</a:t>
            </a:r>
            <a:r>
              <a:rPr sz="2000" b="1" spc="-25" dirty="0">
                <a:solidFill>
                  <a:srgbClr val="855939"/>
                </a:solidFill>
                <a:latin typeface="Corbel"/>
                <a:cs typeface="Corbel"/>
              </a:rPr>
              <a:t>x</a:t>
            </a:r>
            <a:r>
              <a:rPr sz="2000" b="1" dirty="0">
                <a:solidFill>
                  <a:srgbClr val="855939"/>
                </a:solidFill>
                <a:latin typeface="Corbel"/>
                <a:cs typeface="Corbel"/>
              </a:rPr>
              <a:t>clude</a:t>
            </a:r>
            <a:r>
              <a:rPr sz="2000" b="1" spc="-29" dirty="0">
                <a:solidFill>
                  <a:srgbClr val="855939"/>
                </a:solidFill>
                <a:latin typeface="Corbel"/>
                <a:cs typeface="Corbel"/>
              </a:rPr>
              <a:t> </a:t>
            </a:r>
            <a:r>
              <a:rPr sz="2000" b="1" dirty="0">
                <a:solidFill>
                  <a:srgbClr val="855939"/>
                </a:solidFill>
                <a:latin typeface="Corbel"/>
                <a:cs typeface="Corbel"/>
              </a:rPr>
              <a:t>retirem</a:t>
            </a:r>
            <a:r>
              <a:rPr sz="2000" b="1" spc="9" dirty="0">
                <a:solidFill>
                  <a:srgbClr val="855939"/>
                </a:solidFill>
                <a:latin typeface="Corbel"/>
                <a:cs typeface="Corbel"/>
              </a:rPr>
              <a:t>e</a:t>
            </a:r>
            <a:r>
              <a:rPr sz="2000" b="1" spc="4" dirty="0">
                <a:solidFill>
                  <a:srgbClr val="855939"/>
                </a:solidFill>
                <a:latin typeface="Corbel"/>
                <a:cs typeface="Corbel"/>
              </a:rPr>
              <a:t>n</a:t>
            </a:r>
            <a:r>
              <a:rPr sz="2000" b="1" dirty="0">
                <a:solidFill>
                  <a:srgbClr val="855939"/>
                </a:solidFill>
                <a:latin typeface="Corbel"/>
                <a:cs typeface="Corbel"/>
              </a:rPr>
              <a:t>t</a:t>
            </a:r>
            <a:r>
              <a:rPr sz="2000" b="1" spc="-19" dirty="0">
                <a:solidFill>
                  <a:srgbClr val="855939"/>
                </a:solidFill>
                <a:latin typeface="Corbel"/>
                <a:cs typeface="Corbel"/>
              </a:rPr>
              <a:t> </a:t>
            </a:r>
            <a:r>
              <a:rPr sz="2000" b="1" dirty="0">
                <a:solidFill>
                  <a:srgbClr val="855939"/>
                </a:solidFill>
                <a:latin typeface="Corbel"/>
                <a:cs typeface="Corbel"/>
              </a:rPr>
              <a:t>sav</a:t>
            </a:r>
            <a:r>
              <a:rPr sz="2000" b="1" spc="9" dirty="0">
                <a:solidFill>
                  <a:srgbClr val="855939"/>
                </a:solidFill>
                <a:latin typeface="Corbel"/>
                <a:cs typeface="Corbel"/>
              </a:rPr>
              <a:t>i</a:t>
            </a:r>
            <a:r>
              <a:rPr sz="2000" b="1" spc="4" dirty="0">
                <a:solidFill>
                  <a:srgbClr val="855939"/>
                </a:solidFill>
                <a:latin typeface="Corbel"/>
                <a:cs typeface="Corbel"/>
              </a:rPr>
              <a:t>n</a:t>
            </a:r>
            <a:r>
              <a:rPr sz="2000" b="1" dirty="0">
                <a:solidFill>
                  <a:srgbClr val="855939"/>
                </a:solidFill>
                <a:latin typeface="Corbel"/>
                <a:cs typeface="Corbel"/>
              </a:rPr>
              <a:t>gs </a:t>
            </a:r>
            <a:endParaRPr sz="2000" dirty="0">
              <a:solidFill>
                <a:srgbClr val="855939"/>
              </a:solidFill>
              <a:latin typeface="Corbel"/>
              <a:cs typeface="Corbel"/>
            </a:endParaRPr>
          </a:p>
          <a:p>
            <a:pPr marL="12700">
              <a:lnSpc>
                <a:spcPts val="2441"/>
              </a:lnSpc>
            </a:pPr>
            <a:r>
              <a:rPr sz="2000" b="1" dirty="0">
                <a:solidFill>
                  <a:srgbClr val="855939"/>
                </a:solidFill>
                <a:latin typeface="Corbel"/>
                <a:cs typeface="Corbel"/>
              </a:rPr>
              <a:t>me</a:t>
            </a:r>
            <a:r>
              <a:rPr sz="2000" b="1" spc="4" dirty="0">
                <a:solidFill>
                  <a:srgbClr val="855939"/>
                </a:solidFill>
                <a:latin typeface="Corbel"/>
                <a:cs typeface="Corbel"/>
              </a:rPr>
              <a:t>an</a:t>
            </a:r>
            <a:r>
              <a:rPr sz="2000" b="1" dirty="0">
                <a:solidFill>
                  <a:srgbClr val="855939"/>
                </a:solidFill>
                <a:latin typeface="Corbel"/>
                <a:cs typeface="Corbel"/>
              </a:rPr>
              <a:t>s</a:t>
            </a:r>
            <a:r>
              <a:rPr sz="2000" b="1" spc="-25" dirty="0">
                <a:solidFill>
                  <a:srgbClr val="855939"/>
                </a:solidFill>
                <a:latin typeface="Corbel"/>
                <a:cs typeface="Corbel"/>
              </a:rPr>
              <a:t> </a:t>
            </a:r>
            <a:r>
              <a:rPr sz="2000" b="1" dirty="0">
                <a:solidFill>
                  <a:srgbClr val="855939"/>
                </a:solidFill>
                <a:latin typeface="Corbel"/>
                <a:cs typeface="Corbel"/>
              </a:rPr>
              <a:t>high</a:t>
            </a:r>
            <a:r>
              <a:rPr sz="2000" b="1" spc="9" dirty="0">
                <a:solidFill>
                  <a:srgbClr val="855939"/>
                </a:solidFill>
                <a:latin typeface="Corbel"/>
                <a:cs typeface="Corbel"/>
              </a:rPr>
              <a:t>e</a:t>
            </a:r>
            <a:r>
              <a:rPr sz="2000" b="1" dirty="0">
                <a:solidFill>
                  <a:srgbClr val="855939"/>
                </a:solidFill>
                <a:latin typeface="Corbel"/>
                <a:cs typeface="Corbel"/>
              </a:rPr>
              <a:t>r f</a:t>
            </a:r>
            <a:r>
              <a:rPr sz="2000" b="1" spc="9" dirty="0">
                <a:solidFill>
                  <a:srgbClr val="855939"/>
                </a:solidFill>
                <a:latin typeface="Corbel"/>
                <a:cs typeface="Corbel"/>
              </a:rPr>
              <a:t>e</a:t>
            </a:r>
            <a:r>
              <a:rPr sz="2000" b="1" spc="4" dirty="0">
                <a:solidFill>
                  <a:srgbClr val="855939"/>
                </a:solidFill>
                <a:latin typeface="Corbel"/>
                <a:cs typeface="Corbel"/>
              </a:rPr>
              <a:t>e</a:t>
            </a:r>
            <a:r>
              <a:rPr sz="2000" b="1" dirty="0">
                <a:solidFill>
                  <a:srgbClr val="855939"/>
                </a:solidFill>
                <a:latin typeface="Corbel"/>
                <a:cs typeface="Corbel"/>
              </a:rPr>
              <a:t>s, small</a:t>
            </a:r>
            <a:r>
              <a:rPr sz="2000" b="1" spc="4" dirty="0">
                <a:solidFill>
                  <a:srgbClr val="855939"/>
                </a:solidFill>
                <a:latin typeface="Corbel"/>
                <a:cs typeface="Corbel"/>
              </a:rPr>
              <a:t>e</a:t>
            </a:r>
            <a:r>
              <a:rPr sz="2000" b="1" dirty="0">
                <a:solidFill>
                  <a:srgbClr val="855939"/>
                </a:solidFill>
                <a:latin typeface="Corbel"/>
                <a:cs typeface="Corbel"/>
              </a:rPr>
              <a:t>r</a:t>
            </a:r>
            <a:r>
              <a:rPr sz="2000" b="1" spc="-29" dirty="0">
                <a:solidFill>
                  <a:srgbClr val="855939"/>
                </a:solidFill>
                <a:latin typeface="Corbel"/>
                <a:cs typeface="Corbel"/>
              </a:rPr>
              <a:t> </a:t>
            </a:r>
            <a:r>
              <a:rPr sz="2000" b="1" spc="4" dirty="0">
                <a:solidFill>
                  <a:srgbClr val="855939"/>
                </a:solidFill>
                <a:latin typeface="Corbel"/>
                <a:cs typeface="Corbel"/>
              </a:rPr>
              <a:t>ne</a:t>
            </a:r>
            <a:r>
              <a:rPr sz="2000" b="1" dirty="0">
                <a:solidFill>
                  <a:srgbClr val="855939"/>
                </a:solidFill>
                <a:latin typeface="Corbel"/>
                <a:cs typeface="Corbel"/>
              </a:rPr>
              <a:t>st</a:t>
            </a:r>
            <a:r>
              <a:rPr sz="2000" b="1" spc="-4" dirty="0">
                <a:solidFill>
                  <a:srgbClr val="855939"/>
                </a:solidFill>
                <a:latin typeface="Corbel"/>
                <a:cs typeface="Corbel"/>
              </a:rPr>
              <a:t> </a:t>
            </a:r>
            <a:r>
              <a:rPr sz="2000" b="1" spc="4" dirty="0">
                <a:solidFill>
                  <a:srgbClr val="855939"/>
                </a:solidFill>
                <a:latin typeface="Corbel"/>
                <a:cs typeface="Corbel"/>
              </a:rPr>
              <a:t>e</a:t>
            </a:r>
            <a:r>
              <a:rPr sz="2000" b="1" dirty="0">
                <a:solidFill>
                  <a:srgbClr val="855939"/>
                </a:solidFill>
                <a:latin typeface="Corbel"/>
                <a:cs typeface="Corbel"/>
              </a:rPr>
              <a:t>g</a:t>
            </a:r>
            <a:r>
              <a:rPr sz="2000" b="1" spc="4" dirty="0">
                <a:solidFill>
                  <a:srgbClr val="855939"/>
                </a:solidFill>
                <a:latin typeface="Corbel"/>
                <a:cs typeface="Corbel"/>
              </a:rPr>
              <a:t>g</a:t>
            </a:r>
            <a:r>
              <a:rPr sz="2000" b="1" dirty="0">
                <a:solidFill>
                  <a:srgbClr val="855939"/>
                </a:solidFill>
                <a:latin typeface="Corbel"/>
                <a:cs typeface="Corbel"/>
              </a:rPr>
              <a:t>s</a:t>
            </a:r>
            <a:endParaRPr lang="en-US" sz="2000" b="1" dirty="0">
              <a:solidFill>
                <a:srgbClr val="855939"/>
              </a:solidFill>
              <a:latin typeface="Corbel"/>
              <a:cs typeface="Corbel"/>
            </a:endParaRPr>
          </a:p>
          <a:p>
            <a:pPr marL="12700">
              <a:lnSpc>
                <a:spcPts val="2441"/>
              </a:lnSpc>
            </a:pPr>
            <a:endParaRPr lang="en-US" sz="2000" b="1" dirty="0">
              <a:solidFill>
                <a:srgbClr val="171717"/>
              </a:solidFill>
              <a:latin typeface="Corbel"/>
              <a:cs typeface="Corbel"/>
            </a:endParaRPr>
          </a:p>
          <a:p>
            <a:pPr marL="12700">
              <a:lnSpc>
                <a:spcPts val="2441"/>
              </a:lnSpc>
            </a:pPr>
            <a:endParaRPr sz="2000" dirty="0">
              <a:latin typeface="Corbel"/>
              <a:cs typeface="Corbel"/>
            </a:endParaRPr>
          </a:p>
        </p:txBody>
      </p:sp>
      <p:sp>
        <p:nvSpPr>
          <p:cNvPr id="11" name="object 11"/>
          <p:cNvSpPr txBox="1"/>
          <p:nvPr/>
        </p:nvSpPr>
        <p:spPr>
          <a:xfrm>
            <a:off x="2059941" y="3195464"/>
            <a:ext cx="152653" cy="279907"/>
          </a:xfrm>
          <a:prstGeom prst="rect">
            <a:avLst/>
          </a:prstGeom>
        </p:spPr>
        <p:txBody>
          <a:bodyPr wrap="square" lIns="0" tIns="0" rIns="0" bIns="0" rtlCol="0">
            <a:noAutofit/>
          </a:bodyPr>
          <a:lstStyle/>
          <a:p>
            <a:pPr marL="12700">
              <a:lnSpc>
                <a:spcPts val="2150"/>
              </a:lnSpc>
              <a:spcBef>
                <a:spcPts val="107"/>
              </a:spcBef>
            </a:pPr>
            <a:endParaRPr lang="en-US" sz="2000" dirty="0">
              <a:solidFill>
                <a:srgbClr val="171717"/>
              </a:solidFill>
              <a:latin typeface="Arial"/>
              <a:cs typeface="Arial"/>
            </a:endParaRPr>
          </a:p>
          <a:p>
            <a:pPr marL="12700">
              <a:lnSpc>
                <a:spcPts val="2150"/>
              </a:lnSpc>
              <a:spcBef>
                <a:spcPts val="107"/>
              </a:spcBef>
            </a:pPr>
            <a:endParaRPr lang="en-US" sz="2000" dirty="0">
              <a:solidFill>
                <a:srgbClr val="171717"/>
              </a:solidFill>
              <a:latin typeface="Arial"/>
              <a:cs typeface="Arial"/>
            </a:endParaRPr>
          </a:p>
          <a:p>
            <a:pPr marL="12700">
              <a:lnSpc>
                <a:spcPts val="2150"/>
              </a:lnSpc>
              <a:spcBef>
                <a:spcPts val="107"/>
              </a:spcBef>
            </a:pPr>
            <a:r>
              <a:rPr sz="2000" dirty="0">
                <a:solidFill>
                  <a:srgbClr val="171717"/>
                </a:solidFill>
                <a:latin typeface="Arial"/>
                <a:cs typeface="Arial"/>
              </a:rPr>
              <a:t>•</a:t>
            </a:r>
            <a:endParaRPr sz="2000" dirty="0">
              <a:latin typeface="Arial"/>
              <a:cs typeface="Arial"/>
            </a:endParaRPr>
          </a:p>
        </p:txBody>
      </p:sp>
      <p:sp>
        <p:nvSpPr>
          <p:cNvPr id="10" name="object 10"/>
          <p:cNvSpPr txBox="1"/>
          <p:nvPr/>
        </p:nvSpPr>
        <p:spPr>
          <a:xfrm>
            <a:off x="2402840" y="3774350"/>
            <a:ext cx="6922812" cy="279908"/>
          </a:xfrm>
          <a:prstGeom prst="rect">
            <a:avLst/>
          </a:prstGeom>
        </p:spPr>
        <p:txBody>
          <a:bodyPr wrap="square" lIns="0" tIns="0" rIns="0" bIns="0" rtlCol="0">
            <a:noAutofit/>
          </a:bodyPr>
          <a:lstStyle/>
          <a:p>
            <a:pPr marL="12700">
              <a:lnSpc>
                <a:spcPts val="2125"/>
              </a:lnSpc>
              <a:spcBef>
                <a:spcPts val="106"/>
              </a:spcBef>
            </a:pPr>
            <a:r>
              <a:rPr lang="en-US" sz="3000" b="1" baseline="2730" dirty="0">
                <a:solidFill>
                  <a:srgbClr val="855939"/>
                </a:solidFill>
                <a:latin typeface="Corbel"/>
                <a:cs typeface="Corbel"/>
              </a:rPr>
              <a:t>New Electronic Disclosure Safe Harbor</a:t>
            </a:r>
            <a:endParaRPr sz="2000" dirty="0">
              <a:solidFill>
                <a:srgbClr val="855939"/>
              </a:solidFill>
              <a:latin typeface="Corbel"/>
              <a:cs typeface="Corbel"/>
            </a:endParaRPr>
          </a:p>
        </p:txBody>
      </p:sp>
      <p:sp>
        <p:nvSpPr>
          <p:cNvPr id="9" name="object 9"/>
          <p:cNvSpPr txBox="1"/>
          <p:nvPr/>
        </p:nvSpPr>
        <p:spPr>
          <a:xfrm>
            <a:off x="2517445" y="3497128"/>
            <a:ext cx="186791" cy="253999"/>
          </a:xfrm>
          <a:prstGeom prst="rect">
            <a:avLst/>
          </a:prstGeom>
        </p:spPr>
        <p:txBody>
          <a:bodyPr wrap="square" lIns="0" tIns="0" rIns="0" bIns="0" rtlCol="0">
            <a:noAutofit/>
          </a:bodyPr>
          <a:lstStyle/>
          <a:p>
            <a:pPr marL="12700">
              <a:lnSpc>
                <a:spcPts val="1939"/>
              </a:lnSpc>
              <a:spcBef>
                <a:spcPts val="97"/>
              </a:spcBef>
            </a:pPr>
            <a:endParaRPr dirty="0">
              <a:latin typeface="Arial"/>
              <a:cs typeface="Arial"/>
            </a:endParaRPr>
          </a:p>
        </p:txBody>
      </p:sp>
      <p:sp>
        <p:nvSpPr>
          <p:cNvPr id="6" name="object 6"/>
          <p:cNvSpPr txBox="1"/>
          <p:nvPr/>
        </p:nvSpPr>
        <p:spPr>
          <a:xfrm>
            <a:off x="2059941" y="3987943"/>
            <a:ext cx="152653" cy="758698"/>
          </a:xfrm>
          <a:prstGeom prst="rect">
            <a:avLst/>
          </a:prstGeom>
        </p:spPr>
        <p:txBody>
          <a:bodyPr wrap="square" lIns="0" tIns="0" rIns="0" bIns="0" rtlCol="0">
            <a:noAutofit/>
          </a:bodyPr>
          <a:lstStyle/>
          <a:p>
            <a:pPr marL="12700">
              <a:lnSpc>
                <a:spcPts val="2150"/>
              </a:lnSpc>
              <a:spcBef>
                <a:spcPts val="107"/>
              </a:spcBef>
            </a:pPr>
            <a:endParaRPr sz="2000" dirty="0">
              <a:latin typeface="Arial"/>
              <a:cs typeface="Arial"/>
            </a:endParaRPr>
          </a:p>
        </p:txBody>
      </p:sp>
      <p:sp>
        <p:nvSpPr>
          <p:cNvPr id="5" name="object 5"/>
          <p:cNvSpPr txBox="1"/>
          <p:nvPr/>
        </p:nvSpPr>
        <p:spPr>
          <a:xfrm>
            <a:off x="2402840" y="3857997"/>
            <a:ext cx="7656684" cy="523748"/>
          </a:xfrm>
          <a:prstGeom prst="rect">
            <a:avLst/>
          </a:prstGeom>
        </p:spPr>
        <p:txBody>
          <a:bodyPr wrap="square" lIns="0" tIns="0" rIns="0" bIns="0" rtlCol="0">
            <a:noAutofit/>
          </a:bodyPr>
          <a:lstStyle/>
          <a:p>
            <a:pPr marL="12700">
              <a:lnSpc>
                <a:spcPts val="2441"/>
              </a:lnSpc>
              <a:spcBef>
                <a:spcPts val="90"/>
              </a:spcBef>
            </a:pPr>
            <a:endParaRPr sz="2000" dirty="0">
              <a:latin typeface="Corbel"/>
              <a:cs typeface="Corbel"/>
            </a:endParaRPr>
          </a:p>
        </p:txBody>
      </p:sp>
      <p:sp>
        <p:nvSpPr>
          <p:cNvPr id="2" name="object 2"/>
          <p:cNvSpPr txBox="1"/>
          <p:nvPr/>
        </p:nvSpPr>
        <p:spPr>
          <a:xfrm>
            <a:off x="9631807" y="5981842"/>
            <a:ext cx="158644" cy="139699"/>
          </a:xfrm>
          <a:prstGeom prst="rect">
            <a:avLst/>
          </a:prstGeom>
        </p:spPr>
        <p:txBody>
          <a:bodyPr wrap="square" lIns="0" tIns="0" rIns="0" bIns="0" rtlCol="0">
            <a:noAutofit/>
          </a:bodyPr>
          <a:lstStyle/>
          <a:p>
            <a:pPr marL="12700">
              <a:lnSpc>
                <a:spcPts val="1010"/>
              </a:lnSpc>
              <a:spcBef>
                <a:spcPts val="50"/>
              </a:spcBef>
            </a:pPr>
            <a:r>
              <a:rPr sz="1350" spc="-4" baseline="3034" dirty="0">
                <a:solidFill>
                  <a:srgbClr val="888888"/>
                </a:solidFill>
                <a:latin typeface="Corbel"/>
                <a:cs typeface="Corbel"/>
              </a:rPr>
              <a:t>20</a:t>
            </a:r>
            <a:endParaRPr sz="900">
              <a:latin typeface="Corbel"/>
              <a:cs typeface="Corbel"/>
            </a:endParaRPr>
          </a:p>
        </p:txBody>
      </p:sp>
      <p:pic>
        <p:nvPicPr>
          <p:cNvPr id="4" name="Picture 3" descr="A close up of a logo&#10;&#10;Description automatically generated">
            <a:extLst>
              <a:ext uri="{FF2B5EF4-FFF2-40B4-BE49-F238E27FC236}">
                <a16:creationId xmlns:a16="http://schemas.microsoft.com/office/drawing/2014/main" id="{E2E3E1DE-3204-4BDF-B191-29A943F2C44D}"/>
              </a:ext>
            </a:extLst>
          </p:cNvPr>
          <p:cNvPicPr>
            <a:picLocks noChangeAspect="1"/>
          </p:cNvPicPr>
          <p:nvPr/>
        </p:nvPicPr>
        <p:blipFill>
          <a:blip r:embed="rId4"/>
          <a:stretch>
            <a:fillRect/>
          </a:stretch>
        </p:blipFill>
        <p:spPr>
          <a:xfrm>
            <a:off x="106282" y="6188095"/>
            <a:ext cx="1707028" cy="57917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1524000" y="0"/>
            <a:ext cx="9144000" cy="6858000"/>
          </a:xfrm>
          <a:prstGeom prst="rect">
            <a:avLst/>
          </a:prstGeom>
          <a:blipFill>
            <a:blip r:embed="rId3" cstate="print"/>
            <a:stretch>
              <a:fillRect/>
            </a:stretch>
          </a:blipFill>
        </p:spPr>
        <p:txBody>
          <a:bodyPr wrap="square" lIns="0" tIns="0" rIns="0" bIns="0" rtlCol="0">
            <a:noAutofit/>
          </a:bodyPr>
          <a:lstStyle/>
          <a:p>
            <a:endParaRPr/>
          </a:p>
        </p:txBody>
      </p:sp>
      <p:sp>
        <p:nvSpPr>
          <p:cNvPr id="9" name="object 9"/>
          <p:cNvSpPr txBox="1"/>
          <p:nvPr/>
        </p:nvSpPr>
        <p:spPr>
          <a:xfrm>
            <a:off x="2319324" y="1852439"/>
            <a:ext cx="152654" cy="279907"/>
          </a:xfrm>
          <a:prstGeom prst="rect">
            <a:avLst/>
          </a:prstGeom>
        </p:spPr>
        <p:txBody>
          <a:bodyPr wrap="square" lIns="0" tIns="0" rIns="0" bIns="0" rtlCol="0">
            <a:noAutofit/>
          </a:bodyPr>
          <a:lstStyle/>
          <a:p>
            <a:pPr marL="12700">
              <a:lnSpc>
                <a:spcPts val="2150"/>
              </a:lnSpc>
              <a:spcBef>
                <a:spcPts val="107"/>
              </a:spcBef>
            </a:pPr>
            <a:endParaRPr sz="2000" dirty="0">
              <a:latin typeface="Arial"/>
              <a:cs typeface="Arial"/>
            </a:endParaRPr>
          </a:p>
        </p:txBody>
      </p:sp>
      <p:sp>
        <p:nvSpPr>
          <p:cNvPr id="7" name="object 7"/>
          <p:cNvSpPr txBox="1"/>
          <p:nvPr/>
        </p:nvSpPr>
        <p:spPr>
          <a:xfrm>
            <a:off x="2776525" y="2398070"/>
            <a:ext cx="186791" cy="802639"/>
          </a:xfrm>
          <a:prstGeom prst="rect">
            <a:avLst/>
          </a:prstGeom>
        </p:spPr>
        <p:txBody>
          <a:bodyPr wrap="square" lIns="0" tIns="0" rIns="0" bIns="0" rtlCol="0">
            <a:noAutofit/>
          </a:bodyPr>
          <a:lstStyle/>
          <a:p>
            <a:pPr marL="12700">
              <a:lnSpc>
                <a:spcPts val="1939"/>
              </a:lnSpc>
              <a:spcBef>
                <a:spcPts val="97"/>
              </a:spcBef>
            </a:pPr>
            <a:endParaRPr dirty="0">
              <a:latin typeface="Arial"/>
              <a:cs typeface="Arial"/>
            </a:endParaRPr>
          </a:p>
        </p:txBody>
      </p:sp>
      <p:sp>
        <p:nvSpPr>
          <p:cNvPr id="5" name="object 5"/>
          <p:cNvSpPr txBox="1"/>
          <p:nvPr/>
        </p:nvSpPr>
        <p:spPr>
          <a:xfrm>
            <a:off x="2319324" y="3663586"/>
            <a:ext cx="152654" cy="279907"/>
          </a:xfrm>
          <a:prstGeom prst="rect">
            <a:avLst/>
          </a:prstGeom>
        </p:spPr>
        <p:txBody>
          <a:bodyPr wrap="square" lIns="0" tIns="0" rIns="0" bIns="0" rtlCol="0">
            <a:noAutofit/>
          </a:bodyPr>
          <a:lstStyle/>
          <a:p>
            <a:pPr marL="12700">
              <a:lnSpc>
                <a:spcPts val="2150"/>
              </a:lnSpc>
              <a:spcBef>
                <a:spcPts val="107"/>
              </a:spcBef>
            </a:pPr>
            <a:endParaRPr sz="2000" dirty="0">
              <a:latin typeface="Arial"/>
              <a:cs typeface="Arial"/>
            </a:endParaRPr>
          </a:p>
        </p:txBody>
      </p:sp>
      <p:sp>
        <p:nvSpPr>
          <p:cNvPr id="3" name="object 3"/>
          <p:cNvSpPr txBox="1"/>
          <p:nvPr/>
        </p:nvSpPr>
        <p:spPr>
          <a:xfrm>
            <a:off x="2319324" y="4699906"/>
            <a:ext cx="152654" cy="279907"/>
          </a:xfrm>
          <a:prstGeom prst="rect">
            <a:avLst/>
          </a:prstGeom>
        </p:spPr>
        <p:txBody>
          <a:bodyPr wrap="square" lIns="0" tIns="0" rIns="0" bIns="0" rtlCol="0">
            <a:noAutofit/>
          </a:bodyPr>
          <a:lstStyle/>
          <a:p>
            <a:pPr marL="12700">
              <a:lnSpc>
                <a:spcPts val="2150"/>
              </a:lnSpc>
              <a:spcBef>
                <a:spcPts val="107"/>
              </a:spcBef>
            </a:pPr>
            <a:endParaRPr sz="2000" dirty="0">
              <a:latin typeface="Arial"/>
              <a:cs typeface="Arial"/>
            </a:endParaRPr>
          </a:p>
        </p:txBody>
      </p:sp>
      <p:sp>
        <p:nvSpPr>
          <p:cNvPr id="2" name="object 2"/>
          <p:cNvSpPr txBox="1"/>
          <p:nvPr/>
        </p:nvSpPr>
        <p:spPr>
          <a:xfrm>
            <a:off x="9633332" y="5981842"/>
            <a:ext cx="154793" cy="139699"/>
          </a:xfrm>
          <a:prstGeom prst="rect">
            <a:avLst/>
          </a:prstGeom>
        </p:spPr>
        <p:txBody>
          <a:bodyPr wrap="square" lIns="0" tIns="0" rIns="0" bIns="0" rtlCol="0">
            <a:noAutofit/>
          </a:bodyPr>
          <a:lstStyle/>
          <a:p>
            <a:pPr marL="12700">
              <a:lnSpc>
                <a:spcPts val="1010"/>
              </a:lnSpc>
              <a:spcBef>
                <a:spcPts val="50"/>
              </a:spcBef>
            </a:pPr>
            <a:r>
              <a:rPr sz="1350" spc="-4" baseline="3034" dirty="0">
                <a:solidFill>
                  <a:srgbClr val="888888"/>
                </a:solidFill>
                <a:latin typeface="Corbel"/>
                <a:cs typeface="Corbel"/>
              </a:rPr>
              <a:t>25</a:t>
            </a:r>
            <a:endParaRPr sz="900">
              <a:latin typeface="Corbel"/>
              <a:cs typeface="Corbel"/>
            </a:endParaRPr>
          </a:p>
        </p:txBody>
      </p:sp>
      <p:pic>
        <p:nvPicPr>
          <p:cNvPr id="12" name="Picture 11">
            <a:extLst>
              <a:ext uri="{FF2B5EF4-FFF2-40B4-BE49-F238E27FC236}">
                <a16:creationId xmlns:a16="http://schemas.microsoft.com/office/drawing/2014/main" id="{FC0D5785-0EAD-4EE1-9E37-39622EC58752}"/>
              </a:ext>
            </a:extLst>
          </p:cNvPr>
          <p:cNvPicPr/>
          <p:nvPr/>
        </p:nvPicPr>
        <p:blipFill>
          <a:blip r:embed="rId4"/>
          <a:stretch>
            <a:fillRect/>
          </a:stretch>
        </p:blipFill>
        <p:spPr>
          <a:xfrm>
            <a:off x="2009775" y="736460"/>
            <a:ext cx="7623556" cy="4243352"/>
          </a:xfrm>
          <a:prstGeom prst="rect">
            <a:avLst/>
          </a:prstGeom>
        </p:spPr>
      </p:pic>
      <p:pic>
        <p:nvPicPr>
          <p:cNvPr id="6" name="Picture 5" descr="A close up of a logo&#10;&#10;Description automatically generated">
            <a:extLst>
              <a:ext uri="{FF2B5EF4-FFF2-40B4-BE49-F238E27FC236}">
                <a16:creationId xmlns:a16="http://schemas.microsoft.com/office/drawing/2014/main" id="{0480B190-CE01-431E-9EB9-AA0F63695C22}"/>
              </a:ext>
            </a:extLst>
          </p:cNvPr>
          <p:cNvPicPr>
            <a:picLocks noChangeAspect="1"/>
          </p:cNvPicPr>
          <p:nvPr/>
        </p:nvPicPr>
        <p:blipFill>
          <a:blip r:embed="rId5"/>
          <a:stretch>
            <a:fillRect/>
          </a:stretch>
        </p:blipFill>
        <p:spPr>
          <a:xfrm>
            <a:off x="106281" y="6155588"/>
            <a:ext cx="1707028" cy="579170"/>
          </a:xfrm>
          <a:prstGeom prst="rect">
            <a:avLst/>
          </a:prstGeom>
        </p:spPr>
      </p:pic>
    </p:spTree>
    <p:extLst>
      <p:ext uri="{BB962C8B-B14F-4D97-AF65-F5344CB8AC3E}">
        <p14:creationId xmlns:p14="http://schemas.microsoft.com/office/powerpoint/2010/main" val="787991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1524000" y="114300"/>
            <a:ext cx="9144000" cy="6743700"/>
          </a:xfrm>
          <a:prstGeom prst="rect">
            <a:avLst/>
          </a:prstGeom>
          <a:blipFill>
            <a:blip r:embed="rId3" cstate="print"/>
            <a:stretch>
              <a:fillRect/>
            </a:stretch>
          </a:blipFill>
        </p:spPr>
        <p:txBody>
          <a:bodyPr wrap="square" lIns="0" tIns="0" rIns="0" bIns="0" rtlCol="0">
            <a:noAutofit/>
          </a:bodyPr>
          <a:lstStyle/>
          <a:p>
            <a:endParaRPr/>
          </a:p>
        </p:txBody>
      </p:sp>
      <p:sp>
        <p:nvSpPr>
          <p:cNvPr id="10" name="object 10"/>
          <p:cNvSpPr txBox="1"/>
          <p:nvPr/>
        </p:nvSpPr>
        <p:spPr>
          <a:xfrm>
            <a:off x="2994787" y="445055"/>
            <a:ext cx="6013056" cy="532891"/>
          </a:xfrm>
          <a:prstGeom prst="rect">
            <a:avLst/>
          </a:prstGeom>
        </p:spPr>
        <p:txBody>
          <a:bodyPr wrap="square" lIns="0" tIns="0" rIns="0" bIns="0" rtlCol="0">
            <a:noAutofit/>
          </a:bodyPr>
          <a:lstStyle/>
          <a:p>
            <a:pPr marL="12700">
              <a:lnSpc>
                <a:spcPts val="4145"/>
              </a:lnSpc>
              <a:spcBef>
                <a:spcPts val="207"/>
              </a:spcBef>
            </a:pPr>
            <a:r>
              <a:rPr sz="6000" b="1" baseline="3413" dirty="0">
                <a:solidFill>
                  <a:srgbClr val="F1B800"/>
                </a:solidFill>
                <a:latin typeface="Corbel"/>
                <a:cs typeface="Corbel"/>
              </a:rPr>
              <a:t>Financial</a:t>
            </a:r>
            <a:r>
              <a:rPr sz="6000" b="1" spc="-224" baseline="3413" dirty="0">
                <a:solidFill>
                  <a:srgbClr val="F1B800"/>
                </a:solidFill>
                <a:latin typeface="Corbel"/>
                <a:cs typeface="Corbel"/>
              </a:rPr>
              <a:t> </a:t>
            </a:r>
            <a:r>
              <a:rPr sz="6000" b="1" spc="-250" baseline="3413" dirty="0">
                <a:solidFill>
                  <a:srgbClr val="F1B800"/>
                </a:solidFill>
                <a:latin typeface="Corbel"/>
                <a:cs typeface="Corbel"/>
              </a:rPr>
              <a:t>T</a:t>
            </a:r>
            <a:r>
              <a:rPr sz="6000" b="1" baseline="3413" dirty="0">
                <a:solidFill>
                  <a:srgbClr val="F1B800"/>
                </a:solidFill>
                <a:latin typeface="Corbel"/>
                <a:cs typeface="Corbel"/>
              </a:rPr>
              <a:t>r</a:t>
            </a:r>
            <a:r>
              <a:rPr sz="6000" b="1" spc="-9" baseline="3413" dirty="0">
                <a:solidFill>
                  <a:srgbClr val="F1B800"/>
                </a:solidFill>
                <a:latin typeface="Corbel"/>
                <a:cs typeface="Corbel"/>
              </a:rPr>
              <a:t>a</a:t>
            </a:r>
            <a:r>
              <a:rPr sz="6000" b="1" baseline="3413" dirty="0">
                <a:solidFill>
                  <a:srgbClr val="F1B800"/>
                </a:solidFill>
                <a:latin typeface="Corbel"/>
                <a:cs typeface="Corbel"/>
              </a:rPr>
              <a:t>nsaction</a:t>
            </a:r>
            <a:r>
              <a:rPr sz="6000" b="1" spc="-237" baseline="3413" dirty="0">
                <a:solidFill>
                  <a:srgbClr val="F1B800"/>
                </a:solidFill>
                <a:latin typeface="Corbel"/>
                <a:cs typeface="Corbel"/>
              </a:rPr>
              <a:t> </a:t>
            </a:r>
            <a:r>
              <a:rPr sz="6000" b="1" spc="-289" baseline="3413" dirty="0">
                <a:solidFill>
                  <a:srgbClr val="F1B800"/>
                </a:solidFill>
                <a:latin typeface="Corbel"/>
                <a:cs typeface="Corbel"/>
              </a:rPr>
              <a:t>T</a:t>
            </a:r>
            <a:r>
              <a:rPr sz="6000" b="1" baseline="3413" dirty="0">
                <a:solidFill>
                  <a:srgbClr val="F1B800"/>
                </a:solidFill>
                <a:latin typeface="Corbel"/>
                <a:cs typeface="Corbel"/>
              </a:rPr>
              <a:t>a</a:t>
            </a:r>
            <a:r>
              <a:rPr sz="6000" b="1" spc="-59" baseline="3413" dirty="0">
                <a:solidFill>
                  <a:srgbClr val="F1B800"/>
                </a:solidFill>
                <a:latin typeface="Corbel"/>
                <a:cs typeface="Corbel"/>
              </a:rPr>
              <a:t>x</a:t>
            </a:r>
            <a:r>
              <a:rPr sz="6000" b="1" baseline="3413" dirty="0">
                <a:solidFill>
                  <a:srgbClr val="F1B800"/>
                </a:solidFill>
                <a:latin typeface="Corbel"/>
                <a:cs typeface="Corbel"/>
              </a:rPr>
              <a:t>es</a:t>
            </a:r>
            <a:endParaRPr sz="4000">
              <a:latin typeface="Corbel"/>
              <a:cs typeface="Corbel"/>
            </a:endParaRPr>
          </a:p>
        </p:txBody>
      </p:sp>
      <p:sp>
        <p:nvSpPr>
          <p:cNvPr id="9" name="object 9"/>
          <p:cNvSpPr txBox="1"/>
          <p:nvPr/>
        </p:nvSpPr>
        <p:spPr>
          <a:xfrm>
            <a:off x="2319324" y="1852439"/>
            <a:ext cx="152654" cy="279907"/>
          </a:xfrm>
          <a:prstGeom prst="rect">
            <a:avLst/>
          </a:prstGeom>
        </p:spPr>
        <p:txBody>
          <a:bodyPr wrap="square" lIns="0" tIns="0" rIns="0" bIns="0" rtlCol="0">
            <a:noAutofit/>
          </a:bodyPr>
          <a:lstStyle/>
          <a:p>
            <a:pPr marL="12700">
              <a:lnSpc>
                <a:spcPts val="2150"/>
              </a:lnSpc>
              <a:spcBef>
                <a:spcPts val="107"/>
              </a:spcBef>
            </a:pPr>
            <a:r>
              <a:rPr sz="2000" dirty="0">
                <a:solidFill>
                  <a:srgbClr val="171717"/>
                </a:solidFill>
                <a:latin typeface="Arial"/>
                <a:cs typeface="Arial"/>
              </a:rPr>
              <a:t>•</a:t>
            </a:r>
            <a:endParaRPr sz="2000">
              <a:latin typeface="Arial"/>
              <a:cs typeface="Arial"/>
            </a:endParaRPr>
          </a:p>
        </p:txBody>
      </p:sp>
      <p:sp>
        <p:nvSpPr>
          <p:cNvPr id="8" name="object 8"/>
          <p:cNvSpPr txBox="1"/>
          <p:nvPr/>
        </p:nvSpPr>
        <p:spPr>
          <a:xfrm>
            <a:off x="2604297" y="1500058"/>
            <a:ext cx="7551468" cy="523826"/>
          </a:xfrm>
          <a:prstGeom prst="rect">
            <a:avLst/>
          </a:prstGeom>
        </p:spPr>
        <p:txBody>
          <a:bodyPr wrap="square" lIns="0" tIns="0" rIns="0" bIns="0" rtlCol="0">
            <a:noAutofit/>
          </a:bodyPr>
          <a:lstStyle/>
          <a:p>
            <a:pPr marL="12700">
              <a:lnSpc>
                <a:spcPts val="2075"/>
              </a:lnSpc>
              <a:spcBef>
                <a:spcPts val="103"/>
              </a:spcBef>
            </a:pPr>
            <a:r>
              <a:rPr lang="en-US" sz="3000" baseline="1365" dirty="0">
                <a:solidFill>
                  <a:srgbClr val="855939"/>
                </a:solidFill>
                <a:latin typeface="Corbel"/>
                <a:cs typeface="Corbel"/>
              </a:rPr>
              <a:t>Legislation on Capitol Hill, like the Wall Street Tax Act, would impose a financial transaction tax (FTT) of 0.1 percent of 10 basis points on the sale of stocks, bonds, and derivatives</a:t>
            </a:r>
          </a:p>
          <a:p>
            <a:pPr marL="12700">
              <a:lnSpc>
                <a:spcPts val="2075"/>
              </a:lnSpc>
              <a:spcBef>
                <a:spcPts val="103"/>
              </a:spcBef>
            </a:pPr>
            <a:endParaRPr sz="2000" dirty="0">
              <a:latin typeface="Corbel"/>
              <a:cs typeface="Corbel"/>
            </a:endParaRPr>
          </a:p>
        </p:txBody>
      </p:sp>
      <p:sp>
        <p:nvSpPr>
          <p:cNvPr id="7" name="object 7"/>
          <p:cNvSpPr txBox="1"/>
          <p:nvPr/>
        </p:nvSpPr>
        <p:spPr>
          <a:xfrm>
            <a:off x="2776525" y="2398070"/>
            <a:ext cx="186791" cy="802639"/>
          </a:xfrm>
          <a:prstGeom prst="rect">
            <a:avLst/>
          </a:prstGeom>
        </p:spPr>
        <p:txBody>
          <a:bodyPr wrap="square" lIns="0" tIns="0" rIns="0" bIns="0" rtlCol="0">
            <a:noAutofit/>
          </a:bodyPr>
          <a:lstStyle/>
          <a:p>
            <a:pPr marL="12700">
              <a:lnSpc>
                <a:spcPts val="1939"/>
              </a:lnSpc>
              <a:spcBef>
                <a:spcPts val="97"/>
              </a:spcBef>
            </a:pPr>
            <a:endParaRPr dirty="0">
              <a:latin typeface="Arial"/>
              <a:cs typeface="Arial"/>
            </a:endParaRPr>
          </a:p>
          <a:p>
            <a:pPr marL="12700">
              <a:lnSpc>
                <a:spcPct val="95825"/>
              </a:lnSpc>
            </a:pPr>
            <a:endParaRPr dirty="0">
              <a:latin typeface="Arial"/>
              <a:cs typeface="Arial"/>
            </a:endParaRPr>
          </a:p>
          <a:p>
            <a:pPr marL="12700">
              <a:lnSpc>
                <a:spcPct val="95825"/>
              </a:lnSpc>
              <a:spcBef>
                <a:spcPts val="90"/>
              </a:spcBef>
            </a:pPr>
            <a:endParaRPr dirty="0">
              <a:latin typeface="Arial"/>
              <a:cs typeface="Arial"/>
            </a:endParaRPr>
          </a:p>
        </p:txBody>
      </p:sp>
      <p:sp>
        <p:nvSpPr>
          <p:cNvPr id="5" name="object 5"/>
          <p:cNvSpPr txBox="1"/>
          <p:nvPr/>
        </p:nvSpPr>
        <p:spPr>
          <a:xfrm>
            <a:off x="2333725" y="2681764"/>
            <a:ext cx="152654" cy="279907"/>
          </a:xfrm>
          <a:prstGeom prst="rect">
            <a:avLst/>
          </a:prstGeom>
        </p:spPr>
        <p:txBody>
          <a:bodyPr wrap="square" lIns="0" tIns="0" rIns="0" bIns="0" rtlCol="0">
            <a:noAutofit/>
          </a:bodyPr>
          <a:lstStyle/>
          <a:p>
            <a:pPr marL="12700">
              <a:lnSpc>
                <a:spcPts val="2150"/>
              </a:lnSpc>
              <a:spcBef>
                <a:spcPts val="107"/>
              </a:spcBef>
            </a:pPr>
            <a:r>
              <a:rPr sz="2000" dirty="0">
                <a:solidFill>
                  <a:srgbClr val="171717"/>
                </a:solidFill>
                <a:latin typeface="Arial"/>
                <a:cs typeface="Arial"/>
              </a:rPr>
              <a:t>•</a:t>
            </a:r>
            <a:endParaRPr sz="2000" dirty="0">
              <a:latin typeface="Arial"/>
              <a:cs typeface="Arial"/>
            </a:endParaRPr>
          </a:p>
        </p:txBody>
      </p:sp>
      <p:sp>
        <p:nvSpPr>
          <p:cNvPr id="4" name="object 4"/>
          <p:cNvSpPr txBox="1"/>
          <p:nvPr/>
        </p:nvSpPr>
        <p:spPr>
          <a:xfrm>
            <a:off x="2604297" y="2555215"/>
            <a:ext cx="7435614" cy="1560146"/>
          </a:xfrm>
          <a:prstGeom prst="rect">
            <a:avLst/>
          </a:prstGeom>
        </p:spPr>
        <p:txBody>
          <a:bodyPr wrap="square" lIns="0" tIns="0" rIns="0" bIns="0" rtlCol="0">
            <a:noAutofit/>
          </a:bodyPr>
          <a:lstStyle/>
          <a:p>
            <a:pPr marL="12700">
              <a:lnSpc>
                <a:spcPts val="2441"/>
              </a:lnSpc>
              <a:spcBef>
                <a:spcPts val="90"/>
              </a:spcBef>
            </a:pPr>
            <a:r>
              <a:rPr lang="en-US" sz="2000" dirty="0">
                <a:solidFill>
                  <a:srgbClr val="855939"/>
                </a:solidFill>
                <a:latin typeface="Corbel"/>
                <a:cs typeface="Corbel"/>
              </a:rPr>
              <a:t>The Wall Street Tax Act does not exclude the $10.7 trillion of retirement assets from the financial transaction tax.</a:t>
            </a:r>
          </a:p>
          <a:p>
            <a:pPr marL="12700">
              <a:lnSpc>
                <a:spcPts val="2441"/>
              </a:lnSpc>
              <a:spcBef>
                <a:spcPts val="90"/>
              </a:spcBef>
            </a:pPr>
            <a:endParaRPr lang="en-US" sz="2000" dirty="0">
              <a:solidFill>
                <a:srgbClr val="855939"/>
              </a:solidFill>
              <a:latin typeface="Corbel"/>
              <a:cs typeface="Corbel"/>
            </a:endParaRPr>
          </a:p>
          <a:p>
            <a:pPr marL="12700">
              <a:lnSpc>
                <a:spcPts val="2441"/>
              </a:lnSpc>
              <a:spcBef>
                <a:spcPts val="90"/>
              </a:spcBef>
            </a:pPr>
            <a:r>
              <a:rPr lang="en-US" sz="2000" dirty="0">
                <a:solidFill>
                  <a:srgbClr val="855939"/>
                </a:solidFill>
                <a:latin typeface="Corbel"/>
                <a:cs typeface="Corbel"/>
              </a:rPr>
              <a:t>This tax translates into a 31 percent increase in 401(k) fees that would require savers to work 2 ½ years longer to achieve the same level of retirement savings.</a:t>
            </a:r>
          </a:p>
          <a:p>
            <a:pPr marL="12700">
              <a:lnSpc>
                <a:spcPts val="2441"/>
              </a:lnSpc>
              <a:spcBef>
                <a:spcPts val="90"/>
              </a:spcBef>
            </a:pPr>
            <a:endParaRPr lang="en-US" sz="2000" dirty="0">
              <a:solidFill>
                <a:srgbClr val="855939"/>
              </a:solidFill>
              <a:latin typeface="Corbel"/>
              <a:cs typeface="Corbel"/>
            </a:endParaRPr>
          </a:p>
          <a:p>
            <a:pPr marL="12700">
              <a:lnSpc>
                <a:spcPts val="2441"/>
              </a:lnSpc>
              <a:spcBef>
                <a:spcPts val="90"/>
              </a:spcBef>
            </a:pPr>
            <a:r>
              <a:rPr lang="en-US" sz="2000" dirty="0">
                <a:solidFill>
                  <a:srgbClr val="855939"/>
                </a:solidFill>
                <a:latin typeface="Corbel"/>
                <a:cs typeface="Corbel"/>
              </a:rPr>
              <a:t>The American Retirement Association opposes any financial transaction tax that applies to the retirement savings of middle-class Americans.</a:t>
            </a:r>
            <a:endParaRPr sz="2000" dirty="0">
              <a:solidFill>
                <a:srgbClr val="855939"/>
              </a:solidFill>
              <a:latin typeface="Corbel"/>
              <a:cs typeface="Corbel"/>
            </a:endParaRPr>
          </a:p>
        </p:txBody>
      </p:sp>
      <p:sp>
        <p:nvSpPr>
          <p:cNvPr id="3" name="object 3"/>
          <p:cNvSpPr txBox="1"/>
          <p:nvPr/>
        </p:nvSpPr>
        <p:spPr>
          <a:xfrm>
            <a:off x="2333725" y="3558661"/>
            <a:ext cx="152654" cy="279907"/>
          </a:xfrm>
          <a:prstGeom prst="rect">
            <a:avLst/>
          </a:prstGeom>
        </p:spPr>
        <p:txBody>
          <a:bodyPr wrap="square" lIns="0" tIns="0" rIns="0" bIns="0" rtlCol="0">
            <a:noAutofit/>
          </a:bodyPr>
          <a:lstStyle/>
          <a:p>
            <a:pPr marL="12700">
              <a:lnSpc>
                <a:spcPts val="2150"/>
              </a:lnSpc>
              <a:spcBef>
                <a:spcPts val="107"/>
              </a:spcBef>
            </a:pPr>
            <a:r>
              <a:rPr sz="2000" dirty="0">
                <a:solidFill>
                  <a:srgbClr val="171717"/>
                </a:solidFill>
                <a:latin typeface="Arial"/>
                <a:cs typeface="Arial"/>
              </a:rPr>
              <a:t>•</a:t>
            </a:r>
            <a:endParaRPr sz="2000" dirty="0">
              <a:latin typeface="Arial"/>
              <a:cs typeface="Arial"/>
            </a:endParaRPr>
          </a:p>
        </p:txBody>
      </p:sp>
      <p:sp>
        <p:nvSpPr>
          <p:cNvPr id="2" name="object 2"/>
          <p:cNvSpPr txBox="1"/>
          <p:nvPr/>
        </p:nvSpPr>
        <p:spPr>
          <a:xfrm>
            <a:off x="9633332" y="5981842"/>
            <a:ext cx="154793" cy="139699"/>
          </a:xfrm>
          <a:prstGeom prst="rect">
            <a:avLst/>
          </a:prstGeom>
        </p:spPr>
        <p:txBody>
          <a:bodyPr wrap="square" lIns="0" tIns="0" rIns="0" bIns="0" rtlCol="0">
            <a:noAutofit/>
          </a:bodyPr>
          <a:lstStyle/>
          <a:p>
            <a:pPr marL="12700">
              <a:lnSpc>
                <a:spcPts val="1010"/>
              </a:lnSpc>
              <a:spcBef>
                <a:spcPts val="50"/>
              </a:spcBef>
            </a:pPr>
            <a:r>
              <a:rPr sz="1350" spc="-4" baseline="3034" dirty="0">
                <a:solidFill>
                  <a:srgbClr val="888888"/>
                </a:solidFill>
                <a:latin typeface="Corbel"/>
                <a:cs typeface="Corbel"/>
              </a:rPr>
              <a:t>25</a:t>
            </a:r>
            <a:endParaRPr sz="900">
              <a:latin typeface="Corbel"/>
              <a:cs typeface="Corbel"/>
            </a:endParaRPr>
          </a:p>
        </p:txBody>
      </p:sp>
      <p:sp>
        <p:nvSpPr>
          <p:cNvPr id="12" name="object 3">
            <a:extLst>
              <a:ext uri="{FF2B5EF4-FFF2-40B4-BE49-F238E27FC236}">
                <a16:creationId xmlns:a16="http://schemas.microsoft.com/office/drawing/2014/main" id="{04AFBFA8-748A-4B66-A2EA-C52B78A8B5D2}"/>
              </a:ext>
            </a:extLst>
          </p:cNvPr>
          <p:cNvSpPr txBox="1"/>
          <p:nvPr/>
        </p:nvSpPr>
        <p:spPr>
          <a:xfrm>
            <a:off x="2319324" y="4880881"/>
            <a:ext cx="152654" cy="279907"/>
          </a:xfrm>
          <a:prstGeom prst="rect">
            <a:avLst/>
          </a:prstGeom>
        </p:spPr>
        <p:txBody>
          <a:bodyPr wrap="square" lIns="0" tIns="0" rIns="0" bIns="0" rtlCol="0">
            <a:noAutofit/>
          </a:bodyPr>
          <a:lstStyle/>
          <a:p>
            <a:pPr marL="12700">
              <a:lnSpc>
                <a:spcPts val="2150"/>
              </a:lnSpc>
              <a:spcBef>
                <a:spcPts val="107"/>
              </a:spcBef>
            </a:pPr>
            <a:r>
              <a:rPr sz="2000" dirty="0">
                <a:solidFill>
                  <a:srgbClr val="171717"/>
                </a:solidFill>
                <a:latin typeface="Arial"/>
                <a:cs typeface="Arial"/>
              </a:rPr>
              <a:t>•</a:t>
            </a:r>
            <a:endParaRPr sz="2000" dirty="0">
              <a:latin typeface="Arial"/>
              <a:cs typeface="Arial"/>
            </a:endParaRPr>
          </a:p>
        </p:txBody>
      </p:sp>
      <p:pic>
        <p:nvPicPr>
          <p:cNvPr id="13" name="Picture 12" descr="A close up of a logo&#10;&#10;Description automatically generated">
            <a:extLst>
              <a:ext uri="{FF2B5EF4-FFF2-40B4-BE49-F238E27FC236}">
                <a16:creationId xmlns:a16="http://schemas.microsoft.com/office/drawing/2014/main" id="{0F18A82A-C62C-4CBA-8859-5E59159189F2}"/>
              </a:ext>
            </a:extLst>
          </p:cNvPr>
          <p:cNvPicPr>
            <a:picLocks noChangeAspect="1"/>
          </p:cNvPicPr>
          <p:nvPr/>
        </p:nvPicPr>
        <p:blipFill>
          <a:blip r:embed="rId4"/>
          <a:stretch>
            <a:fillRect/>
          </a:stretch>
        </p:blipFill>
        <p:spPr>
          <a:xfrm>
            <a:off x="86826" y="6164530"/>
            <a:ext cx="1707028" cy="57917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6C81DE-5623-46B9-8DD7-FB2739CC50B0}"/>
              </a:ext>
            </a:extLst>
          </p:cNvPr>
          <p:cNvPicPr/>
          <p:nvPr/>
        </p:nvPicPr>
        <p:blipFill>
          <a:blip r:embed="rId3"/>
          <a:stretch>
            <a:fillRect/>
          </a:stretch>
        </p:blipFill>
        <p:spPr>
          <a:xfrm>
            <a:off x="2009775" y="733425"/>
            <a:ext cx="7867650" cy="4067176"/>
          </a:xfrm>
          <a:prstGeom prst="rect">
            <a:avLst/>
          </a:prstGeom>
        </p:spPr>
      </p:pic>
      <p:pic>
        <p:nvPicPr>
          <p:cNvPr id="4" name="Picture 3" descr="A close up of a logo&#10;&#10;Description automatically generated">
            <a:extLst>
              <a:ext uri="{FF2B5EF4-FFF2-40B4-BE49-F238E27FC236}">
                <a16:creationId xmlns:a16="http://schemas.microsoft.com/office/drawing/2014/main" id="{ACA0A206-48EE-4C07-A743-BEF72CEC75C4}"/>
              </a:ext>
            </a:extLst>
          </p:cNvPr>
          <p:cNvPicPr>
            <a:picLocks noChangeAspect="1"/>
          </p:cNvPicPr>
          <p:nvPr/>
        </p:nvPicPr>
        <p:blipFill>
          <a:blip r:embed="rId4"/>
          <a:stretch>
            <a:fillRect/>
          </a:stretch>
        </p:blipFill>
        <p:spPr>
          <a:xfrm>
            <a:off x="106282" y="6184173"/>
            <a:ext cx="1707028" cy="579170"/>
          </a:xfrm>
          <a:prstGeom prst="rect">
            <a:avLst/>
          </a:prstGeom>
        </p:spPr>
      </p:pic>
    </p:spTree>
    <p:extLst>
      <p:ext uri="{BB962C8B-B14F-4D97-AF65-F5344CB8AC3E}">
        <p14:creationId xmlns:p14="http://schemas.microsoft.com/office/powerpoint/2010/main" val="2578249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with a sunset in the background&#10;&#10;Description automatically generated">
            <a:extLst>
              <a:ext uri="{FF2B5EF4-FFF2-40B4-BE49-F238E27FC236}">
                <a16:creationId xmlns:a16="http://schemas.microsoft.com/office/drawing/2014/main" id="{E01D8431-34D1-497E-9EF6-2393A9F9F3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330"/>
          <a:stretch/>
        </p:blipFill>
        <p:spPr>
          <a:xfrm>
            <a:off x="6321168" y="0"/>
            <a:ext cx="4346832" cy="6858000"/>
          </a:xfrm>
          <a:prstGeom prst="rect">
            <a:avLst/>
          </a:prstGeom>
        </p:spPr>
      </p:pic>
      <p:sp>
        <p:nvSpPr>
          <p:cNvPr id="10" name="Title 1">
            <a:extLst>
              <a:ext uri="{FF2B5EF4-FFF2-40B4-BE49-F238E27FC236}">
                <a16:creationId xmlns:a16="http://schemas.microsoft.com/office/drawing/2014/main" id="{EB08837A-80BC-47FF-BE30-30FB9E57F2CA}"/>
              </a:ext>
            </a:extLst>
          </p:cNvPr>
          <p:cNvSpPr txBox="1">
            <a:spLocks/>
          </p:cNvSpPr>
          <p:nvPr/>
        </p:nvSpPr>
        <p:spPr>
          <a:xfrm>
            <a:off x="1677634" y="370397"/>
            <a:ext cx="4572000" cy="625868"/>
          </a:xfrm>
          <a:prstGeom prst="rect">
            <a:avLst/>
          </a:prstGeom>
          <a:noFill/>
        </p:spPr>
        <p:txBody>
          <a:bodyPr vert="horz" lIns="0" tIns="45720" rIns="91440" bIns="45720" rtlCol="0" anchor="b" anchorCtr="0">
            <a:noAutofit/>
          </a:bodyPr>
          <a:lstStyle>
            <a:lvl1pPr marL="55472" marR="0" indent="-55472" algn="ctr" defTabSz="887553" rtl="0" eaLnBrk="1" fontAlgn="auto" latinLnBrk="0" hangingPunct="1">
              <a:lnSpc>
                <a:spcPct val="100000"/>
              </a:lnSpc>
              <a:spcBef>
                <a:spcPct val="0"/>
              </a:spcBef>
              <a:spcAft>
                <a:spcPct val="0"/>
              </a:spcAft>
              <a:buNone/>
              <a:tabLst>
                <a:tab pos="0" algn="l"/>
              </a:tabLst>
              <a:defRPr kumimoji="0" lang="en-US" sz="2912" b="0" i="0" u="none" strike="noStrike" kern="1200" cap="none" spc="0" normalizeH="0" baseline="0" dirty="0">
                <a:ln>
                  <a:noFill/>
                </a:ln>
                <a:solidFill>
                  <a:schemeClr val="tx2"/>
                </a:solidFill>
                <a:effectLst/>
                <a:uFillTx/>
                <a:latin typeface="Lato Heavy" panose="020F0502020204030203" pitchFamily="34" charset="0"/>
                <a:ea typeface="Lato Heavy" panose="020F0502020204030203" pitchFamily="34" charset="0"/>
                <a:cs typeface="Lato Heavy" panose="020F0502020204030203" pitchFamily="34" charset="0"/>
                <a:sym typeface="Lato Regular"/>
              </a:defRPr>
            </a:lvl1pPr>
          </a:lstStyle>
          <a:p>
            <a:pPr>
              <a:defRPr/>
            </a:pPr>
            <a:r>
              <a:rPr lang="en-US" sz="2910" b="1" dirty="0">
                <a:solidFill>
                  <a:srgbClr val="023D6E"/>
                </a:solidFill>
                <a:latin typeface="Lato" panose="020F0502020204030203" pitchFamily="34" charset="0"/>
                <a:ea typeface="Lato" panose="020F0502020204030203" pitchFamily="34" charset="0"/>
                <a:cs typeface="Lato" panose="020F0502020204030203" pitchFamily="34" charset="0"/>
              </a:rPr>
              <a:t>Reflecting on the Crisis</a:t>
            </a:r>
            <a:endParaRPr lang="en-US" b="1" dirty="0">
              <a:solidFill>
                <a:srgbClr val="1F497D"/>
              </a:solidFill>
              <a:latin typeface="Lato" panose="020F0502020204030203" pitchFamily="34" charset="0"/>
              <a:ea typeface="Lato" panose="020F0502020204030203" pitchFamily="34" charset="0"/>
              <a:cs typeface="Lato" panose="020F0502020204030203" pitchFamily="34" charset="0"/>
            </a:endParaRPr>
          </a:p>
        </p:txBody>
      </p:sp>
      <p:sp>
        <p:nvSpPr>
          <p:cNvPr id="12" name="TextBox 11">
            <a:extLst>
              <a:ext uri="{FF2B5EF4-FFF2-40B4-BE49-F238E27FC236}">
                <a16:creationId xmlns:a16="http://schemas.microsoft.com/office/drawing/2014/main" id="{2C1D9CFB-3E45-4565-BD5F-0FE4EE7D02F7}"/>
              </a:ext>
            </a:extLst>
          </p:cNvPr>
          <p:cNvSpPr txBox="1"/>
          <p:nvPr/>
        </p:nvSpPr>
        <p:spPr>
          <a:xfrm>
            <a:off x="2056435" y="1898803"/>
            <a:ext cx="3814398" cy="3754874"/>
          </a:xfrm>
          <a:prstGeom prst="rect">
            <a:avLst/>
          </a:prstGeom>
          <a:noFill/>
        </p:spPr>
        <p:txBody>
          <a:bodyPr wrap="square" rtlCol="0">
            <a:spAutoFit/>
          </a:bodyPr>
          <a:lstStyle/>
          <a:p>
            <a:pPr marL="342900" indent="-342900">
              <a:buFont typeface="Arial" panose="020B0604020202020204" pitchFamily="34" charset="0"/>
              <a:buChar char="•"/>
              <a:defRPr/>
            </a:pPr>
            <a:r>
              <a:rPr lang="en-US" sz="2000" kern="0" dirty="0">
                <a:solidFill>
                  <a:srgbClr val="855939"/>
                </a:solidFill>
                <a:latin typeface="Lato" panose="020F0502020204030203" pitchFamily="34" charset="0"/>
                <a:ea typeface="Lato" panose="020F0502020204030203" pitchFamily="34" charset="0"/>
                <a:cs typeface="Lato" panose="020F0502020204030203" pitchFamily="34" charset="0"/>
              </a:rPr>
              <a:t>How were you impacted?</a:t>
            </a:r>
          </a:p>
          <a:p>
            <a:pPr marL="342900" indent="-342900">
              <a:buFont typeface="Arial" panose="020B0604020202020204" pitchFamily="34" charset="0"/>
              <a:buChar char="•"/>
              <a:defRPr/>
            </a:pPr>
            <a:endParaRPr lang="en-US" sz="2000" kern="0" dirty="0">
              <a:solidFill>
                <a:srgbClr val="855939"/>
              </a:solidFill>
              <a:latin typeface="Lato" panose="020F0502020204030203" pitchFamily="34" charset="0"/>
              <a:ea typeface="Lato" panose="020F0502020204030203" pitchFamily="34" charset="0"/>
              <a:cs typeface="Lato" panose="020F0502020204030203" pitchFamily="34" charset="0"/>
            </a:endParaRPr>
          </a:p>
          <a:p>
            <a:pPr marL="342900" indent="-342900">
              <a:buFont typeface="Arial" panose="020B0604020202020204" pitchFamily="34" charset="0"/>
              <a:buChar char="•"/>
              <a:defRPr/>
            </a:pPr>
            <a:r>
              <a:rPr lang="en-US" sz="2000" kern="0" dirty="0">
                <a:solidFill>
                  <a:srgbClr val="855939"/>
                </a:solidFill>
                <a:latin typeface="Lato" panose="020F0502020204030203" pitchFamily="34" charset="0"/>
                <a:ea typeface="Lato" panose="020F0502020204030203" pitchFamily="34" charset="0"/>
                <a:cs typeface="Lato" panose="020F0502020204030203" pitchFamily="34" charset="0"/>
              </a:rPr>
              <a:t>Where did you adapt?</a:t>
            </a:r>
          </a:p>
          <a:p>
            <a:pPr marL="342900" indent="-342900">
              <a:buFont typeface="Arial" panose="020B0604020202020204" pitchFamily="34" charset="0"/>
              <a:buChar char="•"/>
              <a:defRPr/>
            </a:pPr>
            <a:endParaRPr lang="en-US" sz="2000" kern="0" dirty="0">
              <a:solidFill>
                <a:srgbClr val="855939"/>
              </a:solidFill>
              <a:latin typeface="Lato" panose="020F0502020204030203" pitchFamily="34" charset="0"/>
              <a:ea typeface="Lato" panose="020F0502020204030203" pitchFamily="34" charset="0"/>
              <a:cs typeface="Lato" panose="020F0502020204030203" pitchFamily="34" charset="0"/>
            </a:endParaRPr>
          </a:p>
          <a:p>
            <a:pPr marL="342900" indent="-342900">
              <a:buFont typeface="Arial" panose="020B0604020202020204" pitchFamily="34" charset="0"/>
              <a:buChar char="•"/>
              <a:defRPr/>
            </a:pPr>
            <a:r>
              <a:rPr lang="en-US" sz="2000" kern="0" dirty="0">
                <a:solidFill>
                  <a:srgbClr val="855939"/>
                </a:solidFill>
                <a:latin typeface="Lato" panose="020F0502020204030203" pitchFamily="34" charset="0"/>
                <a:ea typeface="Lato" panose="020F0502020204030203" pitchFamily="34" charset="0"/>
                <a:cs typeface="Lato" panose="020F0502020204030203" pitchFamily="34" charset="0"/>
              </a:rPr>
              <a:t>Who did you rely on for counsel?</a:t>
            </a:r>
          </a:p>
          <a:p>
            <a:pPr marL="342900" indent="-342900">
              <a:buFont typeface="Arial" panose="020B0604020202020204" pitchFamily="34" charset="0"/>
              <a:buChar char="•"/>
              <a:defRPr/>
            </a:pPr>
            <a:endParaRPr lang="en-US" sz="2000" kern="0" dirty="0">
              <a:solidFill>
                <a:srgbClr val="855939"/>
              </a:solidFill>
              <a:latin typeface="Lato" panose="020F0502020204030203" pitchFamily="34" charset="0"/>
              <a:ea typeface="Lato" panose="020F0502020204030203" pitchFamily="34" charset="0"/>
              <a:cs typeface="Lato" panose="020F0502020204030203" pitchFamily="34" charset="0"/>
            </a:endParaRPr>
          </a:p>
          <a:p>
            <a:pPr marL="342900" indent="-342900">
              <a:buFont typeface="Arial" panose="020B0604020202020204" pitchFamily="34" charset="0"/>
              <a:buChar char="•"/>
              <a:defRPr/>
            </a:pPr>
            <a:r>
              <a:rPr lang="en-US" sz="2000" kern="0" dirty="0">
                <a:solidFill>
                  <a:srgbClr val="855939"/>
                </a:solidFill>
                <a:latin typeface="Lato" panose="020F0502020204030203" pitchFamily="34" charset="0"/>
                <a:ea typeface="Lato" panose="020F0502020204030203" pitchFamily="34" charset="0"/>
                <a:cs typeface="Lato" panose="020F0502020204030203" pitchFamily="34" charset="0"/>
              </a:rPr>
              <a:t>What lessons were learned?</a:t>
            </a:r>
          </a:p>
          <a:p>
            <a:pPr marL="342900" indent="-342900">
              <a:buFont typeface="Arial" panose="020B0604020202020204" pitchFamily="34" charset="0"/>
              <a:buChar char="•"/>
              <a:defRPr/>
            </a:pPr>
            <a:endParaRPr lang="en-US" sz="2000" kern="0" dirty="0">
              <a:solidFill>
                <a:srgbClr val="855939"/>
              </a:solidFill>
              <a:latin typeface="Lato" panose="020F0502020204030203" pitchFamily="34" charset="0"/>
              <a:ea typeface="Lato" panose="020F0502020204030203" pitchFamily="34" charset="0"/>
              <a:cs typeface="Lato" panose="020F0502020204030203" pitchFamily="34" charset="0"/>
            </a:endParaRPr>
          </a:p>
          <a:p>
            <a:pPr marL="342900" indent="-342900">
              <a:buFont typeface="Arial" panose="020B0604020202020204" pitchFamily="34" charset="0"/>
              <a:buChar char="•"/>
              <a:defRPr/>
            </a:pPr>
            <a:r>
              <a:rPr lang="en-US" sz="2000" kern="0" dirty="0">
                <a:solidFill>
                  <a:srgbClr val="855939"/>
                </a:solidFill>
                <a:latin typeface="Lato" panose="020F0502020204030203" pitchFamily="34" charset="0"/>
                <a:ea typeface="Lato" panose="020F0502020204030203" pitchFamily="34" charset="0"/>
                <a:cs typeface="Lato" panose="020F0502020204030203" pitchFamily="34" charset="0"/>
              </a:rPr>
              <a:t>What are your key priorities for moving forward?</a:t>
            </a:r>
          </a:p>
          <a:p>
            <a:pPr>
              <a:defRPr/>
            </a:pPr>
            <a:endParaRPr lang="en-US" kern="0" dirty="0">
              <a:solidFill>
                <a:prstClr val="black"/>
              </a:solidFill>
            </a:endParaRPr>
          </a:p>
        </p:txBody>
      </p:sp>
      <p:pic>
        <p:nvPicPr>
          <p:cNvPr id="3" name="Picture 2" descr="A close up of a logo&#10;&#10;Description automatically generated">
            <a:extLst>
              <a:ext uri="{FF2B5EF4-FFF2-40B4-BE49-F238E27FC236}">
                <a16:creationId xmlns:a16="http://schemas.microsoft.com/office/drawing/2014/main" id="{E960697A-95BE-49C5-A5EB-89AA7863EFB7}"/>
              </a:ext>
            </a:extLst>
          </p:cNvPr>
          <p:cNvPicPr>
            <a:picLocks noChangeAspect="1"/>
          </p:cNvPicPr>
          <p:nvPr/>
        </p:nvPicPr>
        <p:blipFill>
          <a:blip r:embed="rId4"/>
          <a:stretch>
            <a:fillRect/>
          </a:stretch>
        </p:blipFill>
        <p:spPr>
          <a:xfrm>
            <a:off x="116009" y="6184173"/>
            <a:ext cx="1707028" cy="579170"/>
          </a:xfrm>
          <a:prstGeom prst="rect">
            <a:avLst/>
          </a:prstGeom>
        </p:spPr>
      </p:pic>
    </p:spTree>
    <p:extLst>
      <p:ext uri="{BB962C8B-B14F-4D97-AF65-F5344CB8AC3E}">
        <p14:creationId xmlns:p14="http://schemas.microsoft.com/office/powerpoint/2010/main" val="3921296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6">
            <a:extLst>
              <a:ext uri="{FF2B5EF4-FFF2-40B4-BE49-F238E27FC236}">
                <a16:creationId xmlns:a16="http://schemas.microsoft.com/office/drawing/2014/main" id="{AAD6F542-8D7E-4B79-B6A4-E8B633B0721A}"/>
              </a:ext>
            </a:extLst>
          </p:cNvPr>
          <p:cNvGrpSpPr>
            <a:grpSpLocks/>
          </p:cNvGrpSpPr>
          <p:nvPr/>
        </p:nvGrpSpPr>
        <p:grpSpPr bwMode="auto">
          <a:xfrm>
            <a:off x="2420262" y="757977"/>
            <a:ext cx="7574186" cy="5560349"/>
            <a:chOff x="990600" y="990264"/>
            <a:chExt cx="6629400" cy="5130800"/>
          </a:xfrm>
        </p:grpSpPr>
        <p:graphicFrame>
          <p:nvGraphicFramePr>
            <p:cNvPr id="20" name="Diagram 19">
              <a:extLst>
                <a:ext uri="{FF2B5EF4-FFF2-40B4-BE49-F238E27FC236}">
                  <a16:creationId xmlns:a16="http://schemas.microsoft.com/office/drawing/2014/main" id="{77DBE11C-19F5-407F-AC5A-198B8FBD6CC7}"/>
                </a:ext>
              </a:extLst>
            </p:cNvPr>
            <p:cNvGraphicFramePr/>
            <p:nvPr/>
          </p:nvGraphicFramePr>
          <p:xfrm>
            <a:off x="990600" y="990264"/>
            <a:ext cx="6629400" cy="513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1" name="Group 11">
              <a:extLst>
                <a:ext uri="{FF2B5EF4-FFF2-40B4-BE49-F238E27FC236}">
                  <a16:creationId xmlns:a16="http://schemas.microsoft.com/office/drawing/2014/main" id="{6A6AD2CA-0E68-4B69-B407-181A34886EDA}"/>
                </a:ext>
              </a:extLst>
            </p:cNvPr>
            <p:cNvGrpSpPr>
              <a:grpSpLocks/>
            </p:cNvGrpSpPr>
            <p:nvPr/>
          </p:nvGrpSpPr>
          <p:grpSpPr bwMode="auto">
            <a:xfrm>
              <a:off x="3402683" y="2818521"/>
              <a:ext cx="1692056" cy="1712066"/>
              <a:chOff x="2582519" y="1906816"/>
              <a:chExt cx="1413657" cy="1430373"/>
            </a:xfrm>
          </p:grpSpPr>
          <p:sp>
            <p:nvSpPr>
              <p:cNvPr id="22" name="Oval 21">
                <a:extLst>
                  <a:ext uri="{FF2B5EF4-FFF2-40B4-BE49-F238E27FC236}">
                    <a16:creationId xmlns:a16="http://schemas.microsoft.com/office/drawing/2014/main" id="{E00BC6D2-B912-49C7-A323-FF8FD2056365}"/>
                  </a:ext>
                </a:extLst>
              </p:cNvPr>
              <p:cNvSpPr/>
              <p:nvPr/>
            </p:nvSpPr>
            <p:spPr>
              <a:xfrm>
                <a:off x="2582519" y="1906816"/>
                <a:ext cx="1413657" cy="1430373"/>
              </a:xfrm>
              <a:prstGeom prst="ellipse">
                <a:avLst/>
              </a:prstGeom>
              <a:solidFill>
                <a:srgbClr val="1A4F84"/>
              </a:solidFill>
              <a:ln w="57150" cap="flat" cmpd="sng" algn="ctr">
                <a:solidFill>
                  <a:sysClr val="window" lastClr="FFFFFF">
                    <a:hueOff val="0"/>
                    <a:satOff val="0"/>
                    <a:lumOff val="0"/>
                    <a:alphaOff val="0"/>
                  </a:sysClr>
                </a:solidFill>
                <a:prstDash val="solid"/>
              </a:ln>
              <a:effectLst/>
            </p:spPr>
          </p:sp>
          <p:sp>
            <p:nvSpPr>
              <p:cNvPr id="23" name="Oval 4">
                <a:extLst>
                  <a:ext uri="{FF2B5EF4-FFF2-40B4-BE49-F238E27FC236}">
                    <a16:creationId xmlns:a16="http://schemas.microsoft.com/office/drawing/2014/main" id="{9DA2D117-703E-457E-AE45-DED31EC76B77}"/>
                  </a:ext>
                </a:extLst>
              </p:cNvPr>
              <p:cNvSpPr/>
              <p:nvPr/>
            </p:nvSpPr>
            <p:spPr>
              <a:xfrm>
                <a:off x="2742247" y="2102406"/>
                <a:ext cx="1094200" cy="1039191"/>
              </a:xfrm>
              <a:prstGeom prst="rect">
                <a:avLst/>
              </a:prstGeom>
              <a:noFill/>
              <a:ln w="57150">
                <a:noFill/>
              </a:ln>
              <a:effectLst/>
            </p:spPr>
            <p:txBody>
              <a:bodyPr lIns="20320" tIns="20320" rIns="20320" bIns="20320" spcCol="1270" anchor="ctr"/>
              <a:lstStyle/>
              <a:p>
                <a:pPr algn="ctr" defTabSz="711200">
                  <a:lnSpc>
                    <a:spcPct val="90000"/>
                  </a:lnSpc>
                  <a:spcAft>
                    <a:spcPct val="35000"/>
                  </a:spcAft>
                  <a:defRPr/>
                </a:pPr>
                <a:r>
                  <a:rPr lang="en-US" sz="1600" b="1" kern="0" dirty="0">
                    <a:solidFill>
                      <a:prstClr val="white"/>
                    </a:solidFill>
                    <a:latin typeface="Lato" panose="020F0502020204030203" pitchFamily="34" charset="0"/>
                    <a:ea typeface="Lato" panose="020F0502020204030203" pitchFamily="34" charset="0"/>
                    <a:cs typeface="Lato" panose="020F0502020204030203" pitchFamily="34" charset="0"/>
                  </a:rPr>
                  <a:t>Retirement Recovery Plan</a:t>
                </a:r>
              </a:p>
            </p:txBody>
          </p:sp>
        </p:grpSp>
      </p:grpSp>
      <p:sp>
        <p:nvSpPr>
          <p:cNvPr id="25" name="TextBox 24">
            <a:extLst>
              <a:ext uri="{FF2B5EF4-FFF2-40B4-BE49-F238E27FC236}">
                <a16:creationId xmlns:a16="http://schemas.microsoft.com/office/drawing/2014/main" id="{715F22FE-F10D-4D58-A03E-D011D29458C5}"/>
              </a:ext>
            </a:extLst>
          </p:cNvPr>
          <p:cNvSpPr txBox="1"/>
          <p:nvPr/>
        </p:nvSpPr>
        <p:spPr>
          <a:xfrm>
            <a:off x="1634832" y="239511"/>
            <a:ext cx="8910965" cy="523220"/>
          </a:xfrm>
          <a:prstGeom prst="rect">
            <a:avLst/>
          </a:prstGeom>
          <a:noFill/>
        </p:spPr>
        <p:txBody>
          <a:bodyPr wrap="square" rtlCol="0">
            <a:spAutoFit/>
          </a:bodyPr>
          <a:lstStyle/>
          <a:p>
            <a:pPr algn="ctr">
              <a:defRPr/>
            </a:pPr>
            <a:r>
              <a:rPr lang="en-US" sz="2800" b="1" kern="0" dirty="0">
                <a:solidFill>
                  <a:srgbClr val="1F497D"/>
                </a:solidFill>
                <a:latin typeface="Lato" panose="020F0502020204030203" pitchFamily="34" charset="0"/>
                <a:ea typeface="Lato" panose="020F0502020204030203" pitchFamily="34" charset="0"/>
                <a:cs typeface="Lato" panose="020F0502020204030203" pitchFamily="34" charset="0"/>
              </a:rPr>
              <a:t>What p</a:t>
            </a:r>
            <a:r>
              <a:rPr lang="en-US" sz="2800" b="1" kern="0" dirty="0" err="1">
                <a:solidFill>
                  <a:srgbClr val="1F497D"/>
                </a:solidFill>
                <a:latin typeface="Lato" panose="020F0502020204030203" pitchFamily="34" charset="0"/>
                <a:ea typeface="Lato" panose="020F0502020204030203" pitchFamily="34" charset="0"/>
                <a:cs typeface="Lato" panose="020F0502020204030203" pitchFamily="34" charset="0"/>
              </a:rPr>
              <a:t>lan</a:t>
            </a:r>
            <a:r>
              <a:rPr lang="en-US" sz="2800" b="1" kern="0" dirty="0">
                <a:solidFill>
                  <a:srgbClr val="1F497D"/>
                </a:solidFill>
                <a:latin typeface="Lato" panose="020F0502020204030203" pitchFamily="34" charset="0"/>
                <a:ea typeface="Lato" panose="020F0502020204030203" pitchFamily="34" charset="0"/>
                <a:cs typeface="Lato" panose="020F0502020204030203" pitchFamily="34" charset="0"/>
              </a:rPr>
              <a:t> risks or exposures need to be addressed?</a:t>
            </a:r>
          </a:p>
        </p:txBody>
      </p:sp>
      <p:pic>
        <p:nvPicPr>
          <p:cNvPr id="3" name="Picture 2" descr="A close up of a logo&#10;&#10;Description automatically generated">
            <a:extLst>
              <a:ext uri="{FF2B5EF4-FFF2-40B4-BE49-F238E27FC236}">
                <a16:creationId xmlns:a16="http://schemas.microsoft.com/office/drawing/2014/main" id="{D8C90EEC-8273-4ECA-B791-42043D7BCE97}"/>
              </a:ext>
            </a:extLst>
          </p:cNvPr>
          <p:cNvPicPr>
            <a:picLocks noChangeAspect="1"/>
          </p:cNvPicPr>
          <p:nvPr/>
        </p:nvPicPr>
        <p:blipFill>
          <a:blip r:embed="rId8"/>
          <a:stretch>
            <a:fillRect/>
          </a:stretch>
        </p:blipFill>
        <p:spPr>
          <a:xfrm>
            <a:off x="86826" y="6203627"/>
            <a:ext cx="1707028" cy="579170"/>
          </a:xfrm>
          <a:prstGeom prst="rect">
            <a:avLst/>
          </a:prstGeom>
        </p:spPr>
      </p:pic>
    </p:spTree>
    <p:extLst>
      <p:ext uri="{BB962C8B-B14F-4D97-AF65-F5344CB8AC3E}">
        <p14:creationId xmlns:p14="http://schemas.microsoft.com/office/powerpoint/2010/main" val="3440669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indoor, table, desk, computer&#10;&#10;Description automatically generated">
            <a:extLst>
              <a:ext uri="{FF2B5EF4-FFF2-40B4-BE49-F238E27FC236}">
                <a16:creationId xmlns:a16="http://schemas.microsoft.com/office/drawing/2014/main" id="{A9056C96-0572-423A-9332-70C5140E3452}"/>
              </a:ext>
            </a:extLst>
          </p:cNvPr>
          <p:cNvPicPr>
            <a:picLocks noChangeAspect="1"/>
          </p:cNvPicPr>
          <p:nvPr/>
        </p:nvPicPr>
        <p:blipFill rotWithShape="1">
          <a:blip r:embed="rId3">
            <a:extLst>
              <a:ext uri="{28A0092B-C50C-407E-A947-70E740481C1C}">
                <a14:useLocalDpi xmlns:a14="http://schemas.microsoft.com/office/drawing/2010/main" val="0"/>
              </a:ext>
            </a:extLst>
          </a:blip>
          <a:srcRect l="27738" r="27782"/>
          <a:stretch/>
        </p:blipFill>
        <p:spPr>
          <a:xfrm>
            <a:off x="6096000" y="0"/>
            <a:ext cx="4572000" cy="6858000"/>
          </a:xfrm>
          <a:prstGeom prst="rect">
            <a:avLst/>
          </a:prstGeom>
        </p:spPr>
      </p:pic>
      <p:sp>
        <p:nvSpPr>
          <p:cNvPr id="14" name="TextBox 13">
            <a:extLst>
              <a:ext uri="{FF2B5EF4-FFF2-40B4-BE49-F238E27FC236}">
                <a16:creationId xmlns:a16="http://schemas.microsoft.com/office/drawing/2014/main" id="{A37E95EF-3301-462F-B5B0-F9F8395D65B9}"/>
              </a:ext>
            </a:extLst>
          </p:cNvPr>
          <p:cNvSpPr txBox="1"/>
          <p:nvPr/>
        </p:nvSpPr>
        <p:spPr>
          <a:xfrm>
            <a:off x="1524000" y="182817"/>
            <a:ext cx="4572000" cy="988604"/>
          </a:xfrm>
          <a:prstGeom prst="rect">
            <a:avLst/>
          </a:prstGeom>
          <a:noFill/>
        </p:spPr>
        <p:txBody>
          <a:bodyPr wrap="square">
            <a:spAutoFit/>
          </a:bodyPr>
          <a:lstStyle/>
          <a:p>
            <a:pPr algn="ctr"/>
            <a:r>
              <a:rPr lang="en-US" sz="2912" b="1" dirty="0">
                <a:solidFill>
                  <a:srgbClr val="1F497D"/>
                </a:solidFill>
                <a:latin typeface="Lato" panose="020F0502020204030203" pitchFamily="34" charset="0"/>
                <a:ea typeface="Lato" panose="020F0502020204030203" pitchFamily="34" charset="0"/>
                <a:cs typeface="Lato" panose="020F0502020204030203" pitchFamily="34" charset="0"/>
                <a:sym typeface="Lato Regular"/>
              </a:rPr>
              <a:t>Impacts from m</a:t>
            </a:r>
            <a:r>
              <a:rPr lang="en-US" sz="2912" b="1" dirty="0" err="1">
                <a:solidFill>
                  <a:srgbClr val="1F497D"/>
                </a:solidFill>
                <a:latin typeface="Lato" panose="020F0502020204030203" pitchFamily="34" charset="0"/>
                <a:ea typeface="Lato" panose="020F0502020204030203" pitchFamily="34" charset="0"/>
                <a:cs typeface="Lato" panose="020F0502020204030203" pitchFamily="34" charset="0"/>
                <a:sym typeface="Lato Regular"/>
              </a:rPr>
              <a:t>anaging</a:t>
            </a:r>
            <a:r>
              <a:rPr lang="en-US" sz="2912" b="1" dirty="0">
                <a:solidFill>
                  <a:srgbClr val="1F497D"/>
                </a:solidFill>
                <a:latin typeface="Lato" panose="020F0502020204030203" pitchFamily="34" charset="0"/>
                <a:ea typeface="Lato" panose="020F0502020204030203" pitchFamily="34" charset="0"/>
                <a:cs typeface="Lato" panose="020F0502020204030203" pitchFamily="34" charset="0"/>
                <a:sym typeface="Lato Regular"/>
              </a:rPr>
              <a:t> business cash flow</a:t>
            </a:r>
            <a:endParaRPr lang="en-US" b="1" dirty="0">
              <a:latin typeface="Lato" panose="020F0502020204030203" pitchFamily="34" charset="0"/>
              <a:ea typeface="Lato" panose="020F0502020204030203" pitchFamily="34" charset="0"/>
              <a:cs typeface="Lato" panose="020F0502020204030203" pitchFamily="34" charset="0"/>
            </a:endParaRPr>
          </a:p>
        </p:txBody>
      </p:sp>
      <p:sp>
        <p:nvSpPr>
          <p:cNvPr id="15" name="TextBox 14">
            <a:extLst>
              <a:ext uri="{FF2B5EF4-FFF2-40B4-BE49-F238E27FC236}">
                <a16:creationId xmlns:a16="http://schemas.microsoft.com/office/drawing/2014/main" id="{1ADA3E10-2261-4790-BE52-2E78869C3AE7}"/>
              </a:ext>
            </a:extLst>
          </p:cNvPr>
          <p:cNvSpPr txBox="1"/>
          <p:nvPr/>
        </p:nvSpPr>
        <p:spPr>
          <a:xfrm>
            <a:off x="1524000" y="1829859"/>
            <a:ext cx="4572000" cy="400110"/>
          </a:xfrm>
          <a:prstGeom prst="rect">
            <a:avLst/>
          </a:prstGeom>
          <a:solidFill>
            <a:srgbClr val="023D6E"/>
          </a:solidFill>
        </p:spPr>
        <p:txBody>
          <a:bodyPr wrap="square" rtlCol="0">
            <a:spAutoFit/>
          </a:bodyPr>
          <a:lstStyle/>
          <a:p>
            <a:pPr algn="ctr"/>
            <a:r>
              <a:rPr lang="en-US" sz="2000" b="1" dirty="0">
                <a:solidFill>
                  <a:schemeClr val="bg1"/>
                </a:solidFill>
                <a:latin typeface="Lato" panose="020F0502020204030203" pitchFamily="34" charset="0"/>
                <a:ea typeface="Lato" panose="020F0502020204030203" pitchFamily="34" charset="0"/>
                <a:cs typeface="Lato" panose="020F0502020204030203" pitchFamily="34" charset="0"/>
              </a:rPr>
              <a:t>Understanding the impacts: </a:t>
            </a:r>
          </a:p>
        </p:txBody>
      </p:sp>
      <p:sp>
        <p:nvSpPr>
          <p:cNvPr id="16" name="TextBox 15">
            <a:extLst>
              <a:ext uri="{FF2B5EF4-FFF2-40B4-BE49-F238E27FC236}">
                <a16:creationId xmlns:a16="http://schemas.microsoft.com/office/drawing/2014/main" id="{B015C118-D920-42DB-A64A-7F5E4ACBD5BD}"/>
              </a:ext>
            </a:extLst>
          </p:cNvPr>
          <p:cNvSpPr txBox="1"/>
          <p:nvPr/>
        </p:nvSpPr>
        <p:spPr>
          <a:xfrm>
            <a:off x="1911754" y="2788442"/>
            <a:ext cx="3796495" cy="3170099"/>
          </a:xfrm>
          <a:prstGeom prst="rect">
            <a:avLst/>
          </a:prstGeom>
          <a:noFill/>
        </p:spPr>
        <p:txBody>
          <a:bodyPr wrap="square" rtlCol="0">
            <a:spAutoFit/>
          </a:bodyPr>
          <a:lstStyle/>
          <a:p>
            <a:pPr marL="342900" indent="-342900">
              <a:spcAft>
                <a:spcPts val="2400"/>
              </a:spcAft>
              <a:buFont typeface="Wingdings" panose="05000000000000000000" pitchFamily="2" charset="2"/>
              <a:buChar char="ü"/>
            </a:pPr>
            <a:r>
              <a:rPr lang="en-US" sz="2000" dirty="0">
                <a:solidFill>
                  <a:srgbClr val="855939"/>
                </a:solidFill>
                <a:latin typeface="Lato" panose="020F0502020204030203" pitchFamily="34" charset="0"/>
                <a:ea typeface="Lato" panose="020F0502020204030203" pitchFamily="34" charset="0"/>
                <a:cs typeface="Lato" panose="020F0502020204030203" pitchFamily="34" charset="0"/>
              </a:rPr>
              <a:t>Employee furloughs and terminations</a:t>
            </a:r>
          </a:p>
          <a:p>
            <a:pPr marL="342900" indent="-342900">
              <a:spcAft>
                <a:spcPts val="2400"/>
              </a:spcAft>
              <a:buFont typeface="Wingdings" panose="05000000000000000000" pitchFamily="2" charset="2"/>
              <a:buChar char="ü"/>
            </a:pPr>
            <a:r>
              <a:rPr lang="en-US" sz="2000" dirty="0">
                <a:solidFill>
                  <a:srgbClr val="855939"/>
                </a:solidFill>
                <a:latin typeface="Lato" panose="020F0502020204030203" pitchFamily="34" charset="0"/>
                <a:ea typeface="Lato" panose="020F0502020204030203" pitchFamily="34" charset="0"/>
                <a:cs typeface="Lato" panose="020F0502020204030203" pitchFamily="34" charset="0"/>
              </a:rPr>
              <a:t>Reducing or eliminating 401(k) employer contributions </a:t>
            </a:r>
          </a:p>
          <a:p>
            <a:pPr marL="342900" indent="-342900">
              <a:spcAft>
                <a:spcPts val="2400"/>
              </a:spcAft>
              <a:buFont typeface="Wingdings" panose="05000000000000000000" pitchFamily="2" charset="2"/>
              <a:buChar char="ü"/>
            </a:pPr>
            <a:r>
              <a:rPr lang="en-US" sz="2000" dirty="0">
                <a:solidFill>
                  <a:srgbClr val="855939"/>
                </a:solidFill>
                <a:latin typeface="Lato" panose="020F0502020204030203" pitchFamily="34" charset="0"/>
                <a:ea typeface="Lato" panose="020F0502020204030203" pitchFamily="34" charset="0"/>
                <a:cs typeface="Lato" panose="020F0502020204030203" pitchFamily="34" charset="0"/>
              </a:rPr>
              <a:t>Changes in HR staff administering the retirement program </a:t>
            </a:r>
          </a:p>
        </p:txBody>
      </p:sp>
      <p:pic>
        <p:nvPicPr>
          <p:cNvPr id="3" name="Picture 2" descr="A close up of a logo&#10;&#10;Description automatically generated">
            <a:extLst>
              <a:ext uri="{FF2B5EF4-FFF2-40B4-BE49-F238E27FC236}">
                <a16:creationId xmlns:a16="http://schemas.microsoft.com/office/drawing/2014/main" id="{5C7CEA11-49F9-4DBF-932B-F91E625F6A48}"/>
              </a:ext>
            </a:extLst>
          </p:cNvPr>
          <p:cNvPicPr>
            <a:picLocks noChangeAspect="1"/>
          </p:cNvPicPr>
          <p:nvPr/>
        </p:nvPicPr>
        <p:blipFill>
          <a:blip r:embed="rId4"/>
          <a:stretch>
            <a:fillRect/>
          </a:stretch>
        </p:blipFill>
        <p:spPr>
          <a:xfrm>
            <a:off x="106282" y="6174445"/>
            <a:ext cx="1707028" cy="579170"/>
          </a:xfrm>
          <a:prstGeom prst="rect">
            <a:avLst/>
          </a:prstGeom>
        </p:spPr>
      </p:pic>
    </p:spTree>
    <p:extLst>
      <p:ext uri="{BB962C8B-B14F-4D97-AF65-F5344CB8AC3E}">
        <p14:creationId xmlns:p14="http://schemas.microsoft.com/office/powerpoint/2010/main" val="2943960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3497E3-5BF2-4691-A100-FEDD4D478A90}"/>
              </a:ext>
            </a:extLst>
          </p:cNvPr>
          <p:cNvSpPr txBox="1"/>
          <p:nvPr/>
        </p:nvSpPr>
        <p:spPr>
          <a:xfrm>
            <a:off x="6096000" y="275414"/>
            <a:ext cx="4572000" cy="988604"/>
          </a:xfrm>
          <a:prstGeom prst="rect">
            <a:avLst/>
          </a:prstGeom>
          <a:noFill/>
        </p:spPr>
        <p:txBody>
          <a:bodyPr wrap="square">
            <a:spAutoFit/>
          </a:bodyPr>
          <a:lstStyle/>
          <a:p>
            <a:pPr algn="ctr"/>
            <a:r>
              <a:rPr lang="en-US" sz="2912" b="1" dirty="0">
                <a:solidFill>
                  <a:srgbClr val="1F497D"/>
                </a:solidFill>
                <a:latin typeface="Lato" panose="020F0502020204030203" pitchFamily="34" charset="0"/>
                <a:ea typeface="Lato" panose="020F0502020204030203" pitchFamily="34" charset="0"/>
                <a:cs typeface="Lato" panose="020F0502020204030203" pitchFamily="34" charset="0"/>
                <a:sym typeface="Lato Regular"/>
              </a:rPr>
              <a:t>Increased Regulatory Complexity</a:t>
            </a:r>
            <a:endParaRPr lang="en-US" b="1" dirty="0">
              <a:latin typeface="Lato" panose="020F0502020204030203" pitchFamily="34" charset="0"/>
              <a:ea typeface="Lato" panose="020F0502020204030203" pitchFamily="34" charset="0"/>
              <a:cs typeface="Lato" panose="020F0502020204030203" pitchFamily="34" charset="0"/>
            </a:endParaRPr>
          </a:p>
        </p:txBody>
      </p:sp>
      <p:sp>
        <p:nvSpPr>
          <p:cNvPr id="9" name="TextBox 8">
            <a:extLst>
              <a:ext uri="{FF2B5EF4-FFF2-40B4-BE49-F238E27FC236}">
                <a16:creationId xmlns:a16="http://schemas.microsoft.com/office/drawing/2014/main" id="{3C3F755A-B834-4023-AAFE-FC350B005E96}"/>
              </a:ext>
            </a:extLst>
          </p:cNvPr>
          <p:cNvSpPr txBox="1"/>
          <p:nvPr/>
        </p:nvSpPr>
        <p:spPr>
          <a:xfrm>
            <a:off x="6096000" y="1922456"/>
            <a:ext cx="4572000" cy="400110"/>
          </a:xfrm>
          <a:prstGeom prst="rect">
            <a:avLst/>
          </a:prstGeom>
          <a:solidFill>
            <a:srgbClr val="023D6E"/>
          </a:solidFill>
        </p:spPr>
        <p:txBody>
          <a:bodyPr wrap="square" rtlCol="0">
            <a:spAutoFit/>
          </a:bodyPr>
          <a:lstStyle/>
          <a:p>
            <a:pPr algn="ctr"/>
            <a:r>
              <a:rPr lang="en-US" sz="2000" b="1" dirty="0">
                <a:solidFill>
                  <a:schemeClr val="bg1"/>
                </a:solidFill>
                <a:latin typeface="Lato" panose="020F0502020204030203" pitchFamily="34" charset="0"/>
                <a:ea typeface="Lato" panose="020F0502020204030203" pitchFamily="34" charset="0"/>
                <a:cs typeface="Lato" panose="020F0502020204030203" pitchFamily="34" charset="0"/>
              </a:rPr>
              <a:t>New burdens to address</a:t>
            </a:r>
          </a:p>
        </p:txBody>
      </p:sp>
      <p:sp>
        <p:nvSpPr>
          <p:cNvPr id="10" name="TextBox 9">
            <a:extLst>
              <a:ext uri="{FF2B5EF4-FFF2-40B4-BE49-F238E27FC236}">
                <a16:creationId xmlns:a16="http://schemas.microsoft.com/office/drawing/2014/main" id="{AB01810C-B110-4F52-A5FA-ABB1B6F931D4}"/>
              </a:ext>
            </a:extLst>
          </p:cNvPr>
          <p:cNvSpPr txBox="1"/>
          <p:nvPr/>
        </p:nvSpPr>
        <p:spPr>
          <a:xfrm>
            <a:off x="6483753" y="3138738"/>
            <a:ext cx="3796495" cy="2000548"/>
          </a:xfrm>
          <a:prstGeom prst="rect">
            <a:avLst/>
          </a:prstGeom>
          <a:noFill/>
        </p:spPr>
        <p:txBody>
          <a:bodyPr wrap="square" rtlCol="0">
            <a:spAutoFit/>
          </a:bodyPr>
          <a:lstStyle/>
          <a:p>
            <a:pPr marL="285750" indent="-285750">
              <a:spcAft>
                <a:spcPts val="2400"/>
              </a:spcAft>
              <a:buFont typeface="Wingdings" panose="05000000000000000000" pitchFamily="2" charset="2"/>
              <a:buChar char="ü"/>
            </a:pPr>
            <a:r>
              <a:rPr lang="en-US" sz="2800" dirty="0">
                <a:latin typeface="Lato" panose="020F0502020204030203" pitchFamily="34" charset="0"/>
                <a:ea typeface="Lato" panose="020F0502020204030203" pitchFamily="34" charset="0"/>
                <a:cs typeface="Lato" panose="020F0502020204030203" pitchFamily="34" charset="0"/>
              </a:rPr>
              <a:t>CARES Act </a:t>
            </a:r>
          </a:p>
          <a:p>
            <a:pPr marL="285750" indent="-285750">
              <a:spcAft>
                <a:spcPts val="2400"/>
              </a:spcAft>
              <a:buFont typeface="Wingdings" panose="05000000000000000000" pitchFamily="2" charset="2"/>
              <a:buChar char="ü"/>
            </a:pPr>
            <a:r>
              <a:rPr lang="en-US" sz="2800" dirty="0">
                <a:latin typeface="Lato" panose="020F0502020204030203" pitchFamily="34" charset="0"/>
                <a:ea typeface="Lato" panose="020F0502020204030203" pitchFamily="34" charset="0"/>
                <a:cs typeface="Lato" panose="020F0502020204030203" pitchFamily="34" charset="0"/>
              </a:rPr>
              <a:t>SECURE Act </a:t>
            </a:r>
          </a:p>
          <a:p>
            <a:pPr marL="285750" indent="-285750">
              <a:spcAft>
                <a:spcPts val="2400"/>
              </a:spcAft>
              <a:buFont typeface="Wingdings" panose="05000000000000000000" pitchFamily="2" charset="2"/>
              <a:buChar char="ü"/>
            </a:pPr>
            <a:r>
              <a:rPr lang="en-US" sz="2800" dirty="0">
                <a:latin typeface="Lato" panose="020F0502020204030203" pitchFamily="34" charset="0"/>
                <a:ea typeface="Lato" panose="020F0502020204030203" pitchFamily="34" charset="0"/>
                <a:cs typeface="Lato" panose="020F0502020204030203" pitchFamily="34" charset="0"/>
              </a:rPr>
              <a:t>Electronic Disclosure </a:t>
            </a:r>
          </a:p>
        </p:txBody>
      </p:sp>
      <p:pic>
        <p:nvPicPr>
          <p:cNvPr id="11" name="Picture 10" descr="A large stone statue in front of a building&#10;&#10;Description automatically generated">
            <a:extLst>
              <a:ext uri="{FF2B5EF4-FFF2-40B4-BE49-F238E27FC236}">
                <a16:creationId xmlns:a16="http://schemas.microsoft.com/office/drawing/2014/main" id="{C0DF56B0-A7BE-4975-90BE-8A7BA16167B5}"/>
              </a:ext>
            </a:extLst>
          </p:cNvPr>
          <p:cNvPicPr>
            <a:picLocks noChangeAspect="1"/>
          </p:cNvPicPr>
          <p:nvPr/>
        </p:nvPicPr>
        <p:blipFill rotWithShape="1">
          <a:blip r:embed="rId3">
            <a:extLst>
              <a:ext uri="{28A0092B-C50C-407E-A947-70E740481C1C}">
                <a14:useLocalDpi xmlns:a14="http://schemas.microsoft.com/office/drawing/2010/main" val="0"/>
              </a:ext>
            </a:extLst>
          </a:blip>
          <a:srcRect l="55457"/>
          <a:stretch/>
        </p:blipFill>
        <p:spPr>
          <a:xfrm>
            <a:off x="1524000" y="0"/>
            <a:ext cx="4572000" cy="6847484"/>
          </a:xfrm>
          <a:prstGeom prst="rect">
            <a:avLst/>
          </a:prstGeom>
        </p:spPr>
      </p:pic>
      <p:pic>
        <p:nvPicPr>
          <p:cNvPr id="3" name="Picture 2" descr="A close up of a logo&#10;&#10;Description automatically generated">
            <a:extLst>
              <a:ext uri="{FF2B5EF4-FFF2-40B4-BE49-F238E27FC236}">
                <a16:creationId xmlns:a16="http://schemas.microsoft.com/office/drawing/2014/main" id="{21CCD863-CF69-4B57-B30C-E7F3551F258C}"/>
              </a:ext>
            </a:extLst>
          </p:cNvPr>
          <p:cNvPicPr>
            <a:picLocks noChangeAspect="1"/>
          </p:cNvPicPr>
          <p:nvPr/>
        </p:nvPicPr>
        <p:blipFill>
          <a:blip r:embed="rId4"/>
          <a:stretch>
            <a:fillRect/>
          </a:stretch>
        </p:blipFill>
        <p:spPr>
          <a:xfrm>
            <a:off x="10280248" y="6003416"/>
            <a:ext cx="1707028" cy="579170"/>
          </a:xfrm>
          <a:prstGeom prst="rect">
            <a:avLst/>
          </a:prstGeom>
        </p:spPr>
      </p:pic>
    </p:spTree>
    <p:extLst>
      <p:ext uri="{BB962C8B-B14F-4D97-AF65-F5344CB8AC3E}">
        <p14:creationId xmlns:p14="http://schemas.microsoft.com/office/powerpoint/2010/main" val="3694025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79FCE8-C78E-4723-B68E-77327F9ACD6E}"/>
              </a:ext>
            </a:extLst>
          </p:cNvPr>
          <p:cNvSpPr>
            <a:spLocks noGrp="1"/>
          </p:cNvSpPr>
          <p:nvPr>
            <p:ph type="ctrTitle"/>
          </p:nvPr>
        </p:nvSpPr>
        <p:spPr>
          <a:xfrm>
            <a:off x="3709792" y="3523376"/>
            <a:ext cx="4772417" cy="860445"/>
          </a:xfrm>
        </p:spPr>
        <p:txBody>
          <a:bodyPr>
            <a:normAutofit fontScale="90000"/>
          </a:bodyPr>
          <a:lstStyle/>
          <a:p>
            <a:r>
              <a:rPr lang="en-US" dirty="0"/>
              <a:t>Update from the Hill</a:t>
            </a:r>
            <a:br>
              <a:rPr lang="en-US" dirty="0"/>
            </a:br>
            <a:r>
              <a:rPr lang="en-US" sz="3600" cap="small" dirty="0">
                <a:ln w="11430"/>
                <a:solidFill>
                  <a:prstClr val="black">
                    <a:lumMod val="75000"/>
                    <a:lumOff val="25000"/>
                  </a:prstClr>
                </a:solidFill>
                <a:latin typeface="Segoe UI Semilight" panose="020B0402040204020203" pitchFamily="34" charset="0"/>
                <a:ea typeface="Microsoft Yi Baiti" pitchFamily="66" charset="0"/>
                <a:cs typeface="Segoe UI Semilight" panose="020B0402040204020203" pitchFamily="34" charset="0"/>
              </a:rPr>
              <a:t>Key Considerations for Employers to Address During A Pandemic </a:t>
            </a:r>
            <a:br>
              <a:rPr lang="en-US" sz="3600" cap="small" dirty="0">
                <a:ln w="11430"/>
                <a:solidFill>
                  <a:prstClr val="black">
                    <a:lumMod val="75000"/>
                    <a:lumOff val="25000"/>
                  </a:prstClr>
                </a:solidFill>
                <a:latin typeface="Segoe UI Semilight" panose="020B0402040204020203" pitchFamily="34" charset="0"/>
                <a:ea typeface="Microsoft Yi Baiti" pitchFamily="66" charset="0"/>
                <a:cs typeface="Segoe UI Semilight" panose="020B0402040204020203" pitchFamily="34" charset="0"/>
              </a:rPr>
            </a:br>
            <a:endParaRPr lang="en-US" dirty="0"/>
          </a:p>
        </p:txBody>
      </p:sp>
      <p:sp>
        <p:nvSpPr>
          <p:cNvPr id="7" name="Slide Number Placeholder 6">
            <a:extLst>
              <a:ext uri="{FF2B5EF4-FFF2-40B4-BE49-F238E27FC236}">
                <a16:creationId xmlns:a16="http://schemas.microsoft.com/office/drawing/2014/main" id="{51F78032-7158-4F74-BDAC-C1E06036B7A3}"/>
              </a:ext>
            </a:extLst>
          </p:cNvPr>
          <p:cNvSpPr>
            <a:spLocks noGrp="1"/>
          </p:cNvSpPr>
          <p:nvPr>
            <p:ph type="sldNum" sz="quarter" idx="12"/>
          </p:nvPr>
        </p:nvSpPr>
        <p:spPr/>
        <p:txBody>
          <a:bodyPr/>
          <a:lstStyle/>
          <a:p>
            <a:fld id="{F470E458-E7C2-4395-B75D-476A174CEE45}" type="slidenum">
              <a:rPr lang="en-US" smtClean="0"/>
              <a:pPr/>
              <a:t>2</a:t>
            </a:fld>
            <a:endParaRPr lang="en-US" dirty="0"/>
          </a:p>
        </p:txBody>
      </p:sp>
      <p:sp>
        <p:nvSpPr>
          <p:cNvPr id="9" name="Subtitle 8">
            <a:extLst>
              <a:ext uri="{FF2B5EF4-FFF2-40B4-BE49-F238E27FC236}">
                <a16:creationId xmlns:a16="http://schemas.microsoft.com/office/drawing/2014/main" id="{71D8A29A-3F08-4277-8505-BE0FA5C143FE}"/>
              </a:ext>
            </a:extLst>
          </p:cNvPr>
          <p:cNvSpPr>
            <a:spLocks noGrp="1"/>
          </p:cNvSpPr>
          <p:nvPr>
            <p:ph type="subTitle" idx="15"/>
          </p:nvPr>
        </p:nvSpPr>
        <p:spPr>
          <a:xfrm>
            <a:off x="3529264" y="4494894"/>
            <a:ext cx="5133473" cy="526312"/>
          </a:xfrm>
        </p:spPr>
        <p:txBody>
          <a:bodyPr/>
          <a:lstStyle/>
          <a:p>
            <a:r>
              <a:rPr lang="en-US" dirty="0"/>
              <a:t>Kristen Deevy</a:t>
            </a:r>
          </a:p>
        </p:txBody>
      </p:sp>
      <p:pic>
        <p:nvPicPr>
          <p:cNvPr id="2" name="Picture 1" descr="A close up of a device&#10;&#10;Description automatically generated">
            <a:extLst>
              <a:ext uri="{FF2B5EF4-FFF2-40B4-BE49-F238E27FC236}">
                <a16:creationId xmlns:a16="http://schemas.microsoft.com/office/drawing/2014/main" id="{CCE7C332-6DBC-4A0B-A9CC-B03CD0DDC7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4162" y="1313757"/>
            <a:ext cx="4743676" cy="613602"/>
          </a:xfrm>
          <a:prstGeom prst="rect">
            <a:avLst/>
          </a:prstGeom>
        </p:spPr>
      </p:pic>
    </p:spTree>
    <p:extLst>
      <p:ext uri="{BB962C8B-B14F-4D97-AF65-F5344CB8AC3E}">
        <p14:creationId xmlns:p14="http://schemas.microsoft.com/office/powerpoint/2010/main" val="2398228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523E899-49B1-40BE-9F1A-51ADE7D5910F}"/>
              </a:ext>
            </a:extLst>
          </p:cNvPr>
          <p:cNvSpPr txBox="1"/>
          <p:nvPr/>
        </p:nvSpPr>
        <p:spPr>
          <a:xfrm>
            <a:off x="6096000" y="275414"/>
            <a:ext cx="4572000" cy="988604"/>
          </a:xfrm>
          <a:prstGeom prst="rect">
            <a:avLst/>
          </a:prstGeom>
          <a:noFill/>
        </p:spPr>
        <p:txBody>
          <a:bodyPr wrap="square">
            <a:spAutoFit/>
          </a:bodyPr>
          <a:lstStyle/>
          <a:p>
            <a:pPr algn="ctr"/>
            <a:r>
              <a:rPr lang="en-US" sz="2912" b="1" dirty="0">
                <a:solidFill>
                  <a:srgbClr val="1F497D"/>
                </a:solidFill>
                <a:latin typeface="Lato" panose="020F0502020204030203" pitchFamily="34" charset="0"/>
                <a:ea typeface="Lato" panose="020F0502020204030203" pitchFamily="34" charset="0"/>
                <a:cs typeface="Lato" panose="020F0502020204030203" pitchFamily="34" charset="0"/>
                <a:sym typeface="Lato Regular"/>
              </a:rPr>
              <a:t>Avoid pitfalls from unprotected data</a:t>
            </a:r>
            <a:endParaRPr lang="en-US" b="1" dirty="0">
              <a:solidFill>
                <a:srgbClr val="4D4D4D"/>
              </a:solidFill>
              <a:latin typeface="Lato" panose="020F0502020204030203" pitchFamily="34" charset="0"/>
              <a:ea typeface="Lato" panose="020F0502020204030203" pitchFamily="34" charset="0"/>
              <a:cs typeface="Lato" panose="020F0502020204030203" pitchFamily="34" charset="0"/>
            </a:endParaRPr>
          </a:p>
        </p:txBody>
      </p:sp>
      <p:sp>
        <p:nvSpPr>
          <p:cNvPr id="15" name="TextBox 14">
            <a:extLst>
              <a:ext uri="{FF2B5EF4-FFF2-40B4-BE49-F238E27FC236}">
                <a16:creationId xmlns:a16="http://schemas.microsoft.com/office/drawing/2014/main" id="{8F248517-54B7-44D1-8C1C-927022D8BD2C}"/>
              </a:ext>
            </a:extLst>
          </p:cNvPr>
          <p:cNvSpPr txBox="1"/>
          <p:nvPr/>
        </p:nvSpPr>
        <p:spPr>
          <a:xfrm>
            <a:off x="6096000" y="1922456"/>
            <a:ext cx="4572000" cy="400110"/>
          </a:xfrm>
          <a:prstGeom prst="rect">
            <a:avLst/>
          </a:prstGeom>
          <a:solidFill>
            <a:srgbClr val="023D6E"/>
          </a:solidFill>
        </p:spPr>
        <p:txBody>
          <a:bodyPr wrap="square" rtlCol="0">
            <a:spAutoFit/>
          </a:bodyPr>
          <a:lstStyle/>
          <a:p>
            <a:pPr algn="ctr"/>
            <a:r>
              <a:rPr lang="en-US" sz="2000" b="1" dirty="0">
                <a:solidFill>
                  <a:srgbClr val="FFFFFF"/>
                </a:solidFill>
                <a:latin typeface="Lato" panose="020F0502020204030203" pitchFamily="34" charset="0"/>
                <a:ea typeface="Lato" panose="020F0502020204030203" pitchFamily="34" charset="0"/>
                <a:cs typeface="Lato" panose="020F0502020204030203" pitchFamily="34" charset="0"/>
              </a:rPr>
              <a:t>Assess your cybersecurity risks</a:t>
            </a:r>
          </a:p>
        </p:txBody>
      </p:sp>
      <p:sp>
        <p:nvSpPr>
          <p:cNvPr id="16" name="TextBox 15">
            <a:extLst>
              <a:ext uri="{FF2B5EF4-FFF2-40B4-BE49-F238E27FC236}">
                <a16:creationId xmlns:a16="http://schemas.microsoft.com/office/drawing/2014/main" id="{6B5C86B6-489D-4352-8B92-700E5787FB50}"/>
              </a:ext>
            </a:extLst>
          </p:cNvPr>
          <p:cNvSpPr txBox="1"/>
          <p:nvPr/>
        </p:nvSpPr>
        <p:spPr>
          <a:xfrm>
            <a:off x="6483753" y="2950386"/>
            <a:ext cx="3999053" cy="3170099"/>
          </a:xfrm>
          <a:prstGeom prst="rect">
            <a:avLst/>
          </a:prstGeom>
          <a:noFill/>
        </p:spPr>
        <p:txBody>
          <a:bodyPr wrap="square" rtlCol="0">
            <a:spAutoFit/>
          </a:bodyPr>
          <a:lstStyle/>
          <a:p>
            <a:pPr marL="285750" indent="-285750">
              <a:spcAft>
                <a:spcPts val="2400"/>
              </a:spcAft>
              <a:buFont typeface="Wingdings" panose="05000000000000000000" pitchFamily="2" charset="2"/>
              <a:buChar char="ü"/>
            </a:pPr>
            <a:r>
              <a:rPr lang="en-US" sz="2000" dirty="0">
                <a:solidFill>
                  <a:srgbClr val="4D4D4D"/>
                </a:solidFill>
                <a:latin typeface="Lato" panose="020F0502020204030203" pitchFamily="34" charset="0"/>
                <a:ea typeface="Lato" panose="020F0502020204030203" pitchFamily="34" charset="0"/>
                <a:cs typeface="Lato" panose="020F0502020204030203" pitchFamily="34" charset="0"/>
              </a:rPr>
              <a:t>Educate employees on handling sensitive data</a:t>
            </a:r>
          </a:p>
          <a:p>
            <a:pPr marL="285750" indent="-285750">
              <a:spcAft>
                <a:spcPts val="2400"/>
              </a:spcAft>
              <a:buFont typeface="Wingdings" panose="05000000000000000000" pitchFamily="2" charset="2"/>
              <a:buChar char="ü"/>
            </a:pPr>
            <a:r>
              <a:rPr lang="en-US" sz="2000" dirty="0">
                <a:solidFill>
                  <a:srgbClr val="4D4D4D"/>
                </a:solidFill>
                <a:latin typeface="Lato" panose="020F0502020204030203" pitchFamily="34" charset="0"/>
                <a:ea typeface="Lato" panose="020F0502020204030203" pitchFamily="34" charset="0"/>
                <a:cs typeface="Lato" panose="020F0502020204030203" pitchFamily="34" charset="0"/>
              </a:rPr>
              <a:t>Review provider cybersecurity protocols</a:t>
            </a:r>
          </a:p>
          <a:p>
            <a:pPr marL="285750" indent="-285750">
              <a:spcAft>
                <a:spcPts val="2400"/>
              </a:spcAft>
              <a:buFont typeface="Wingdings" panose="05000000000000000000" pitchFamily="2" charset="2"/>
              <a:buChar char="ü"/>
            </a:pPr>
            <a:r>
              <a:rPr lang="en-US" sz="2000" dirty="0">
                <a:solidFill>
                  <a:srgbClr val="4D4D4D"/>
                </a:solidFill>
                <a:latin typeface="Lato" panose="020F0502020204030203" pitchFamily="34" charset="0"/>
                <a:ea typeface="Lato" panose="020F0502020204030203" pitchFamily="34" charset="0"/>
                <a:cs typeface="Lato" panose="020F0502020204030203" pitchFamily="34" charset="0"/>
              </a:rPr>
              <a:t>Review insurance coverage</a:t>
            </a:r>
          </a:p>
          <a:p>
            <a:pPr marL="285750" indent="-285750">
              <a:spcAft>
                <a:spcPts val="2400"/>
              </a:spcAft>
              <a:buFont typeface="Wingdings" panose="05000000000000000000" pitchFamily="2" charset="2"/>
              <a:buChar char="ü"/>
            </a:pPr>
            <a:r>
              <a:rPr lang="en-US" sz="2000" dirty="0">
                <a:solidFill>
                  <a:srgbClr val="4D4D4D"/>
                </a:solidFill>
                <a:latin typeface="Lato" panose="020F0502020204030203" pitchFamily="34" charset="0"/>
                <a:ea typeface="Lato" panose="020F0502020204030203" pitchFamily="34" charset="0"/>
                <a:cs typeface="Lato" panose="020F0502020204030203" pitchFamily="34" charset="0"/>
              </a:rPr>
              <a:t>Encourage participants to protect 401(k) accounts</a:t>
            </a:r>
          </a:p>
        </p:txBody>
      </p:sp>
      <p:sp>
        <p:nvSpPr>
          <p:cNvPr id="19" name="TextBox 18">
            <a:extLst>
              <a:ext uri="{FF2B5EF4-FFF2-40B4-BE49-F238E27FC236}">
                <a16:creationId xmlns:a16="http://schemas.microsoft.com/office/drawing/2014/main" id="{25719594-0250-4F91-81D0-354C0844764A}"/>
              </a:ext>
            </a:extLst>
          </p:cNvPr>
          <p:cNvSpPr txBox="1"/>
          <p:nvPr/>
        </p:nvSpPr>
        <p:spPr>
          <a:xfrm>
            <a:off x="6332902" y="6237109"/>
            <a:ext cx="4149904" cy="400110"/>
          </a:xfrm>
          <a:prstGeom prst="rect">
            <a:avLst/>
          </a:prstGeom>
          <a:noFill/>
        </p:spPr>
        <p:txBody>
          <a:bodyPr wrap="square" rtlCol="0">
            <a:spAutoFit/>
          </a:bodyPr>
          <a:lstStyle/>
          <a:p>
            <a:pPr>
              <a:defRPr/>
            </a:pPr>
            <a:r>
              <a:rPr lang="en-US" sz="1000" kern="0" dirty="0">
                <a:solidFill>
                  <a:prstClr val="black"/>
                </a:solidFill>
              </a:rPr>
              <a:t>Source:  Javelin 2020 Identity Fraud Study:  Genesis of the Identity Fraud Crisis</a:t>
            </a:r>
          </a:p>
        </p:txBody>
      </p:sp>
      <p:pic>
        <p:nvPicPr>
          <p:cNvPr id="20" name="Picture 19" descr="A picture containing computer&#10;&#10;Description automatically generated">
            <a:extLst>
              <a:ext uri="{FF2B5EF4-FFF2-40B4-BE49-F238E27FC236}">
                <a16:creationId xmlns:a16="http://schemas.microsoft.com/office/drawing/2014/main" id="{E16851D7-3369-4B37-9693-A8C17733276B}"/>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7353"/>
          <a:stretch/>
        </p:blipFill>
        <p:spPr>
          <a:xfrm>
            <a:off x="1524000" y="0"/>
            <a:ext cx="4572000" cy="6858000"/>
          </a:xfrm>
          <a:prstGeom prst="rect">
            <a:avLst/>
          </a:prstGeom>
        </p:spPr>
      </p:pic>
      <p:pic>
        <p:nvPicPr>
          <p:cNvPr id="3" name="Picture 2" descr="A close up of a logo&#10;&#10;Description automatically generated">
            <a:extLst>
              <a:ext uri="{FF2B5EF4-FFF2-40B4-BE49-F238E27FC236}">
                <a16:creationId xmlns:a16="http://schemas.microsoft.com/office/drawing/2014/main" id="{8F31273F-0A02-4BC0-B80D-A30B5FE1F668}"/>
              </a:ext>
            </a:extLst>
          </p:cNvPr>
          <p:cNvPicPr>
            <a:picLocks noChangeAspect="1"/>
          </p:cNvPicPr>
          <p:nvPr/>
        </p:nvPicPr>
        <p:blipFill>
          <a:blip r:embed="rId5"/>
          <a:stretch>
            <a:fillRect/>
          </a:stretch>
        </p:blipFill>
        <p:spPr>
          <a:xfrm>
            <a:off x="10404984" y="6237109"/>
            <a:ext cx="1707028" cy="579170"/>
          </a:xfrm>
          <a:prstGeom prst="rect">
            <a:avLst/>
          </a:prstGeom>
        </p:spPr>
      </p:pic>
    </p:spTree>
    <p:extLst>
      <p:ext uri="{BB962C8B-B14F-4D97-AF65-F5344CB8AC3E}">
        <p14:creationId xmlns:p14="http://schemas.microsoft.com/office/powerpoint/2010/main" val="2778765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1D80A-36EB-44E2-830A-AAE2003DE242}"/>
              </a:ext>
            </a:extLst>
          </p:cNvPr>
          <p:cNvSpPr>
            <a:spLocks noGrp="1"/>
          </p:cNvSpPr>
          <p:nvPr>
            <p:ph type="title" idx="4294967295"/>
          </p:nvPr>
        </p:nvSpPr>
        <p:spPr>
          <a:xfrm>
            <a:off x="1524000" y="324246"/>
            <a:ext cx="9144000" cy="625475"/>
          </a:xfrm>
          <a:prstGeom prst="rect">
            <a:avLst/>
          </a:prstGeom>
        </p:spPr>
        <p:txBody>
          <a:bodyPr/>
          <a:lst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a:lstStyle>
          <a:p>
            <a:pPr algn="ctr"/>
            <a:r>
              <a:rPr lang="en-US" sz="2912" dirty="0">
                <a:solidFill>
                  <a:srgbClr val="1F497D"/>
                </a:solidFill>
                <a:latin typeface="Lato" panose="020F0502020204030203" pitchFamily="34" charset="0"/>
                <a:ea typeface="Lato" panose="020F0502020204030203" pitchFamily="34" charset="0"/>
                <a:cs typeface="Lato" panose="020F0502020204030203" pitchFamily="34" charset="0"/>
              </a:rPr>
              <a:t>Employee Financial Anxiety and Vulnerability </a:t>
            </a:r>
          </a:p>
        </p:txBody>
      </p:sp>
      <p:graphicFrame>
        <p:nvGraphicFramePr>
          <p:cNvPr id="11" name="Content Placeholder 6">
            <a:extLst>
              <a:ext uri="{FF2B5EF4-FFF2-40B4-BE49-F238E27FC236}">
                <a16:creationId xmlns:a16="http://schemas.microsoft.com/office/drawing/2014/main" id="{40E4F263-626E-441F-80F8-BC941E315941}"/>
              </a:ext>
            </a:extLst>
          </p:cNvPr>
          <p:cNvGraphicFramePr>
            <a:graphicFrameLocks/>
          </p:cNvGraphicFramePr>
          <p:nvPr>
            <p:extLst>
              <p:ext uri="{D42A27DB-BD31-4B8C-83A1-F6EECF244321}">
                <p14:modId xmlns:p14="http://schemas.microsoft.com/office/powerpoint/2010/main" val="38905250"/>
              </p:ext>
            </p:extLst>
          </p:nvPr>
        </p:nvGraphicFramePr>
        <p:xfrm>
          <a:off x="6185684" y="627984"/>
          <a:ext cx="4128726" cy="5070836"/>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0D95E6B2-7C8B-4C6B-B3D1-8E7914E73424}"/>
              </a:ext>
            </a:extLst>
          </p:cNvPr>
          <p:cNvSpPr/>
          <p:nvPr/>
        </p:nvSpPr>
        <p:spPr>
          <a:xfrm>
            <a:off x="7084658" y="5894835"/>
            <a:ext cx="161365" cy="1613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a:lstStyle>
          <a:p>
            <a:pPr algn="ctr"/>
            <a:endParaRPr lang="en-US" sz="1588"/>
          </a:p>
        </p:txBody>
      </p:sp>
      <p:sp>
        <p:nvSpPr>
          <p:cNvPr id="13" name="TextBox 12">
            <a:extLst>
              <a:ext uri="{FF2B5EF4-FFF2-40B4-BE49-F238E27FC236}">
                <a16:creationId xmlns:a16="http://schemas.microsoft.com/office/drawing/2014/main" id="{919312AC-5A4C-4A7A-B851-ACD690B82B19}"/>
              </a:ext>
            </a:extLst>
          </p:cNvPr>
          <p:cNvSpPr txBox="1"/>
          <p:nvPr/>
        </p:nvSpPr>
        <p:spPr>
          <a:xfrm>
            <a:off x="7249916" y="5821278"/>
            <a:ext cx="3418084" cy="662489"/>
          </a:xfrm>
          <a:prstGeom prst="rect">
            <a:avLst/>
          </a:prstGeom>
          <a:noFill/>
        </p:spPr>
        <p:txBody>
          <a:bodyPr wrap="square" rtlCol="0">
            <a:spAutoFit/>
          </a:bodyPr>
          <a:lst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a:lstStyle>
          <a:p>
            <a:r>
              <a:rPr lang="en-US" sz="1235" dirty="0">
                <a:solidFill>
                  <a:schemeClr val="tx2"/>
                </a:solidFill>
                <a:latin typeface="Lato" panose="020F0502020204030203" pitchFamily="34" charset="0"/>
                <a:ea typeface="Lato" panose="020F0502020204030203" pitchFamily="34" charset="0"/>
                <a:cs typeface="Lato" panose="020F0502020204030203" pitchFamily="34" charset="0"/>
              </a:rPr>
              <a:t>% of Employees interested in benefit</a:t>
            </a:r>
          </a:p>
          <a:p>
            <a:endParaRPr lang="en-US" sz="1235" dirty="0">
              <a:solidFill>
                <a:schemeClr val="tx2"/>
              </a:solidFill>
              <a:latin typeface="Lato" panose="020F0502020204030203" pitchFamily="34" charset="0"/>
              <a:ea typeface="Lato" panose="020F0502020204030203" pitchFamily="34" charset="0"/>
              <a:cs typeface="Lato" panose="020F0502020204030203" pitchFamily="34" charset="0"/>
            </a:endParaRPr>
          </a:p>
          <a:p>
            <a:r>
              <a:rPr lang="en-US" sz="1235" dirty="0">
                <a:solidFill>
                  <a:schemeClr val="tx2"/>
                </a:solidFill>
                <a:latin typeface="Lato" panose="020F0502020204030203" pitchFamily="34" charset="0"/>
                <a:ea typeface="Lato" panose="020F0502020204030203" pitchFamily="34" charset="0"/>
                <a:cs typeface="Lato" panose="020F0502020204030203" pitchFamily="34" charset="0"/>
              </a:rPr>
              <a:t>% of Employers offering benefit</a:t>
            </a:r>
          </a:p>
        </p:txBody>
      </p:sp>
      <p:sp>
        <p:nvSpPr>
          <p:cNvPr id="14" name="Rectangle 13">
            <a:extLst>
              <a:ext uri="{FF2B5EF4-FFF2-40B4-BE49-F238E27FC236}">
                <a16:creationId xmlns:a16="http://schemas.microsoft.com/office/drawing/2014/main" id="{B5C88C92-98EF-4FF8-BB84-3C8A0275BB71}"/>
              </a:ext>
            </a:extLst>
          </p:cNvPr>
          <p:cNvSpPr/>
          <p:nvPr/>
        </p:nvSpPr>
        <p:spPr>
          <a:xfrm>
            <a:off x="7084659" y="6266740"/>
            <a:ext cx="161365" cy="16136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a:lstStyle>
          <a:p>
            <a:pPr algn="ctr"/>
            <a:endParaRPr lang="en-US" sz="1588">
              <a:solidFill>
                <a:schemeClr val="tx2"/>
              </a:solidFill>
            </a:endParaRPr>
          </a:p>
        </p:txBody>
      </p:sp>
      <p:sp>
        <p:nvSpPr>
          <p:cNvPr id="15" name="Rectangle 14">
            <a:extLst>
              <a:ext uri="{FF2B5EF4-FFF2-40B4-BE49-F238E27FC236}">
                <a16:creationId xmlns:a16="http://schemas.microsoft.com/office/drawing/2014/main" id="{CADE37C7-6492-4B6F-B302-70C539DB7AEC}"/>
              </a:ext>
            </a:extLst>
          </p:cNvPr>
          <p:cNvSpPr/>
          <p:nvPr/>
        </p:nvSpPr>
        <p:spPr>
          <a:xfrm>
            <a:off x="1877590" y="6301117"/>
            <a:ext cx="5757325" cy="235001"/>
          </a:xfrm>
          <a:prstGeom prst="rect">
            <a:avLst/>
          </a:prstGeom>
        </p:spPr>
        <p:txBody>
          <a:bodyPr wrap="square">
            <a:spAutoFit/>
          </a:bodyPr>
          <a:lst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a:lstStyle>
          <a:p>
            <a:pPr defTabSz="887505">
              <a:defRPr/>
            </a:pPr>
            <a:r>
              <a:rPr lang="en-US" sz="927" dirty="0">
                <a:solidFill>
                  <a:prstClr val="white">
                    <a:lumMod val="50000"/>
                  </a:prstClr>
                </a:solidFill>
                <a:latin typeface="Lato Semibold" panose="020F0502020204030203" pitchFamily="34" charset="0"/>
                <a:ea typeface="Lato Semibold" panose="020F0502020204030203" pitchFamily="34" charset="0"/>
                <a:cs typeface="Lato Semibold" panose="020F0502020204030203" pitchFamily="34" charset="0"/>
              </a:rPr>
              <a:t>Source: MassMutual Workplace Benefits Study 2018. </a:t>
            </a:r>
          </a:p>
        </p:txBody>
      </p:sp>
      <p:sp>
        <p:nvSpPr>
          <p:cNvPr id="18" name="TextBox 17">
            <a:extLst>
              <a:ext uri="{FF2B5EF4-FFF2-40B4-BE49-F238E27FC236}">
                <a16:creationId xmlns:a16="http://schemas.microsoft.com/office/drawing/2014/main" id="{9DC1B18B-6333-4E1B-A600-EEC3C57410A8}"/>
              </a:ext>
            </a:extLst>
          </p:cNvPr>
          <p:cNvSpPr txBox="1"/>
          <p:nvPr/>
        </p:nvSpPr>
        <p:spPr>
          <a:xfrm>
            <a:off x="1877590" y="3602345"/>
            <a:ext cx="3788815" cy="1881669"/>
          </a:xfrm>
          <a:prstGeom prst="rect">
            <a:avLst/>
          </a:prstGeom>
          <a:noFill/>
        </p:spPr>
        <p:txBody>
          <a:bodyPr wrap="square">
            <a:spAutoFit/>
          </a:bodyPr>
          <a:lstStyle/>
          <a:p>
            <a:pPr>
              <a:lnSpc>
                <a:spcPct val="150000"/>
              </a:lnSpc>
            </a:pPr>
            <a:r>
              <a:rPr lang="en-US" sz="2000" dirty="0">
                <a:solidFill>
                  <a:srgbClr val="4D4D4D"/>
                </a:solidFill>
                <a:latin typeface="Lato" panose="020F0502020204030203" pitchFamily="34" charset="0"/>
                <a:ea typeface="Lato" panose="020F0502020204030203" pitchFamily="34" charset="0"/>
                <a:cs typeface="Lato" panose="020F0502020204030203" pitchFamily="34" charset="0"/>
              </a:rPr>
              <a:t>of US workers are significantly burdened by financial stress and it affects their work productivity</a:t>
            </a:r>
          </a:p>
        </p:txBody>
      </p:sp>
      <p:sp>
        <p:nvSpPr>
          <p:cNvPr id="19" name="TextBox 18">
            <a:extLst>
              <a:ext uri="{FF2B5EF4-FFF2-40B4-BE49-F238E27FC236}">
                <a16:creationId xmlns:a16="http://schemas.microsoft.com/office/drawing/2014/main" id="{867C454C-B412-4A3F-8AA3-A95180152F40}"/>
              </a:ext>
            </a:extLst>
          </p:cNvPr>
          <p:cNvSpPr txBox="1"/>
          <p:nvPr/>
        </p:nvSpPr>
        <p:spPr>
          <a:xfrm>
            <a:off x="2133565" y="1629625"/>
            <a:ext cx="3276867" cy="1886286"/>
          </a:xfrm>
          <a:prstGeom prst="rect">
            <a:avLst/>
          </a:prstGeom>
          <a:noFill/>
        </p:spPr>
        <p:txBody>
          <a:bodyPr wrap="square">
            <a:spAutoFit/>
          </a:bodyPr>
          <a:lstStyle/>
          <a:p>
            <a:pPr defTabSz="887553">
              <a:lnSpc>
                <a:spcPct val="110000"/>
              </a:lnSpc>
              <a:defRPr/>
            </a:pPr>
            <a:r>
              <a:rPr lang="en-US" sz="11500" spc="97" dirty="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rPr>
              <a:t>67%</a:t>
            </a:r>
            <a:endParaRPr lang="en-US" sz="5400" spc="97" dirty="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endParaRPr>
          </a:p>
        </p:txBody>
      </p:sp>
      <p:pic>
        <p:nvPicPr>
          <p:cNvPr id="4" name="Picture 3" descr="A close up of a logo&#10;&#10;Description automatically generated">
            <a:extLst>
              <a:ext uri="{FF2B5EF4-FFF2-40B4-BE49-F238E27FC236}">
                <a16:creationId xmlns:a16="http://schemas.microsoft.com/office/drawing/2014/main" id="{DD461422-DF69-496D-B566-BC1B42302283}"/>
              </a:ext>
            </a:extLst>
          </p:cNvPr>
          <p:cNvPicPr>
            <a:picLocks noChangeAspect="1"/>
          </p:cNvPicPr>
          <p:nvPr/>
        </p:nvPicPr>
        <p:blipFill>
          <a:blip r:embed="rId4"/>
          <a:stretch>
            <a:fillRect/>
          </a:stretch>
        </p:blipFill>
        <p:spPr>
          <a:xfrm>
            <a:off x="77099" y="6195659"/>
            <a:ext cx="1707028" cy="579170"/>
          </a:xfrm>
          <a:prstGeom prst="rect">
            <a:avLst/>
          </a:prstGeom>
        </p:spPr>
      </p:pic>
    </p:spTree>
    <p:extLst>
      <p:ext uri="{BB962C8B-B14F-4D97-AF65-F5344CB8AC3E}">
        <p14:creationId xmlns:p14="http://schemas.microsoft.com/office/powerpoint/2010/main" val="3770567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
            <a:extLst>
              <a:ext uri="{FF2B5EF4-FFF2-40B4-BE49-F238E27FC236}">
                <a16:creationId xmlns:a16="http://schemas.microsoft.com/office/drawing/2014/main" id="{063874AC-695B-4BB9-B6BD-1A02F493784B}"/>
              </a:ext>
            </a:extLst>
          </p:cNvPr>
          <p:cNvSpPr txBox="1">
            <a:spLocks/>
          </p:cNvSpPr>
          <p:nvPr/>
        </p:nvSpPr>
        <p:spPr>
          <a:xfrm>
            <a:off x="1524000" y="161953"/>
            <a:ext cx="9144000" cy="625868"/>
          </a:xfrm>
          <a:prstGeom prst="rect">
            <a:avLst/>
          </a:prstGeom>
          <a:noFill/>
        </p:spPr>
        <p:txBody>
          <a:bodyPr vert="horz" lIns="0" tIns="45720" rIns="91440" bIns="45720" rtlCol="0" anchor="b" anchorCtr="0">
            <a:noAutofit/>
          </a:bodyPr>
          <a:lstStyle>
            <a:lvl1pPr marL="55472" marR="0" indent="-55472" algn="ctr" defTabSz="887553" rtl="0" eaLnBrk="1" fontAlgn="auto" latinLnBrk="0" hangingPunct="1">
              <a:lnSpc>
                <a:spcPct val="100000"/>
              </a:lnSpc>
              <a:spcBef>
                <a:spcPct val="0"/>
              </a:spcBef>
              <a:spcAft>
                <a:spcPct val="0"/>
              </a:spcAft>
              <a:buNone/>
              <a:tabLst>
                <a:tab pos="0" algn="l"/>
              </a:tabLst>
              <a:defRPr kumimoji="0" lang="en-US" sz="2912" b="0" i="0" u="none" strike="noStrike" kern="1200" cap="none" spc="0" normalizeH="0" baseline="0" dirty="0">
                <a:ln>
                  <a:noFill/>
                </a:ln>
                <a:solidFill>
                  <a:schemeClr val="tx2"/>
                </a:solidFill>
                <a:effectLst/>
                <a:uFillTx/>
                <a:latin typeface="Lato Heavy" panose="020F0502020204030203" pitchFamily="34" charset="0"/>
                <a:ea typeface="Lato Heavy" panose="020F0502020204030203" pitchFamily="34" charset="0"/>
                <a:cs typeface="Lato Heavy" panose="020F0502020204030203" pitchFamily="34" charset="0"/>
                <a:sym typeface="Lato Regular"/>
              </a:defRPr>
            </a:lvl1pPr>
          </a:lstStyle>
          <a:p>
            <a:pPr>
              <a:defRPr/>
            </a:pPr>
            <a:r>
              <a:rPr lang="en-US" b="1" kern="0" dirty="0">
                <a:solidFill>
                  <a:srgbClr val="1F497D"/>
                </a:solidFill>
                <a:latin typeface="Lato" panose="020F0502020204030203" pitchFamily="34" charset="0"/>
                <a:ea typeface="Lato" panose="020F0502020204030203" pitchFamily="34" charset="0"/>
                <a:cs typeface="Lato" panose="020F0502020204030203" pitchFamily="34" charset="0"/>
              </a:rPr>
              <a:t>Rebuilding Finances Starts with Emergency S</a:t>
            </a:r>
            <a:r>
              <a:rPr lang="en-US" b="1" kern="0" dirty="0" err="1">
                <a:solidFill>
                  <a:srgbClr val="1F497D"/>
                </a:solidFill>
                <a:latin typeface="Lato" panose="020F0502020204030203" pitchFamily="34" charset="0"/>
                <a:ea typeface="Lato" panose="020F0502020204030203" pitchFamily="34" charset="0"/>
                <a:cs typeface="Lato" panose="020F0502020204030203" pitchFamily="34" charset="0"/>
              </a:rPr>
              <a:t>avings</a:t>
            </a:r>
            <a:endParaRPr lang="en-US" b="1" dirty="0">
              <a:solidFill>
                <a:srgbClr val="1F497D"/>
              </a:solidFill>
              <a:latin typeface="Lato" panose="020F0502020204030203" pitchFamily="34" charset="0"/>
              <a:ea typeface="Lato" panose="020F0502020204030203" pitchFamily="34" charset="0"/>
              <a:cs typeface="Lato" panose="020F0502020204030203" pitchFamily="34" charset="0"/>
            </a:endParaRPr>
          </a:p>
        </p:txBody>
      </p:sp>
      <p:sp>
        <p:nvSpPr>
          <p:cNvPr id="37" name="Flowchart: Manual Operation 6">
            <a:extLst>
              <a:ext uri="{FF2B5EF4-FFF2-40B4-BE49-F238E27FC236}">
                <a16:creationId xmlns:a16="http://schemas.microsoft.com/office/drawing/2014/main" id="{BBA229E2-0195-4B2E-ABE2-2C3DB321130B}"/>
              </a:ext>
            </a:extLst>
          </p:cNvPr>
          <p:cNvSpPr/>
          <p:nvPr/>
        </p:nvSpPr>
        <p:spPr>
          <a:xfrm flipV="1">
            <a:off x="2316098" y="5147278"/>
            <a:ext cx="7772238" cy="75688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500"/>
              <a:gd name="connsiteX1" fmla="*/ 10000 w 10000"/>
              <a:gd name="connsiteY1" fmla="*/ 0 h 10500"/>
              <a:gd name="connsiteX2" fmla="*/ 8000 w 10000"/>
              <a:gd name="connsiteY2" fmla="*/ 10000 h 10500"/>
              <a:gd name="connsiteX3" fmla="*/ 555 w 10000"/>
              <a:gd name="connsiteY3" fmla="*/ 10500 h 10500"/>
              <a:gd name="connsiteX4" fmla="*/ 0 w 10000"/>
              <a:gd name="connsiteY4" fmla="*/ 0 h 10500"/>
              <a:gd name="connsiteX0" fmla="*/ 0 w 10000"/>
              <a:gd name="connsiteY0" fmla="*/ 0 h 10250"/>
              <a:gd name="connsiteX1" fmla="*/ 10000 w 10000"/>
              <a:gd name="connsiteY1" fmla="*/ 0 h 10250"/>
              <a:gd name="connsiteX2" fmla="*/ 8000 w 10000"/>
              <a:gd name="connsiteY2" fmla="*/ 10000 h 10250"/>
              <a:gd name="connsiteX3" fmla="*/ 555 w 10000"/>
              <a:gd name="connsiteY3" fmla="*/ 10250 h 10250"/>
              <a:gd name="connsiteX4" fmla="*/ 0 w 10000"/>
              <a:gd name="connsiteY4" fmla="*/ 0 h 10250"/>
              <a:gd name="connsiteX0" fmla="*/ 0 w 10000"/>
              <a:gd name="connsiteY0" fmla="*/ 0 h 10250"/>
              <a:gd name="connsiteX1" fmla="*/ 10000 w 10000"/>
              <a:gd name="connsiteY1" fmla="*/ 0 h 10250"/>
              <a:gd name="connsiteX2" fmla="*/ 9458 w 10000"/>
              <a:gd name="connsiteY2" fmla="*/ 10250 h 10250"/>
              <a:gd name="connsiteX3" fmla="*/ 555 w 10000"/>
              <a:gd name="connsiteY3" fmla="*/ 10250 h 10250"/>
              <a:gd name="connsiteX4" fmla="*/ 0 w 10000"/>
              <a:gd name="connsiteY4" fmla="*/ 0 h 1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250">
                <a:moveTo>
                  <a:pt x="0" y="0"/>
                </a:moveTo>
                <a:lnTo>
                  <a:pt x="10000" y="0"/>
                </a:lnTo>
                <a:cubicBezTo>
                  <a:pt x="9819" y="3417"/>
                  <a:pt x="9639" y="6833"/>
                  <a:pt x="9458" y="10250"/>
                </a:cubicBezTo>
                <a:lnTo>
                  <a:pt x="555" y="10250"/>
                </a:lnTo>
                <a:lnTo>
                  <a:pt x="0" y="0"/>
                </a:lnTo>
                <a:close/>
              </a:path>
            </a:pathLst>
          </a:custGeom>
          <a:solidFill>
            <a:srgbClr val="740000"/>
          </a:solidFill>
          <a:ln w="25400" cap="flat" cmpd="sng" algn="ctr">
            <a:solidFill>
              <a:sysClr val="window" lastClr="FFFFFF"/>
            </a:solidFill>
            <a:prstDash val="solid"/>
          </a:ln>
          <a:effectLst/>
        </p:spPr>
        <p:txBody>
          <a:bodyPr rtlCol="0" anchor="ctr"/>
          <a:lstStyle/>
          <a:p>
            <a:pPr algn="ctr">
              <a:defRPr/>
            </a:pPr>
            <a:endParaRPr lang="en-US" sz="1350" kern="0" baseline="30000" dirty="0">
              <a:solidFill>
                <a:prstClr val="white"/>
              </a:solidFill>
              <a:latin typeface="Calibri"/>
            </a:endParaRPr>
          </a:p>
        </p:txBody>
      </p:sp>
      <p:sp>
        <p:nvSpPr>
          <p:cNvPr id="38" name="Flowchart: Manual Operation 6">
            <a:extLst>
              <a:ext uri="{FF2B5EF4-FFF2-40B4-BE49-F238E27FC236}">
                <a16:creationId xmlns:a16="http://schemas.microsoft.com/office/drawing/2014/main" id="{6586DE9A-135D-4A6B-A94E-309361EB8368}"/>
              </a:ext>
            </a:extLst>
          </p:cNvPr>
          <p:cNvSpPr/>
          <p:nvPr/>
        </p:nvSpPr>
        <p:spPr>
          <a:xfrm flipV="1">
            <a:off x="2944585" y="4146560"/>
            <a:ext cx="6629402" cy="622718"/>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500"/>
              <a:gd name="connsiteX1" fmla="*/ 10000 w 10000"/>
              <a:gd name="connsiteY1" fmla="*/ 0 h 10500"/>
              <a:gd name="connsiteX2" fmla="*/ 8000 w 10000"/>
              <a:gd name="connsiteY2" fmla="*/ 10000 h 10500"/>
              <a:gd name="connsiteX3" fmla="*/ 555 w 10000"/>
              <a:gd name="connsiteY3" fmla="*/ 10500 h 10500"/>
              <a:gd name="connsiteX4" fmla="*/ 0 w 10000"/>
              <a:gd name="connsiteY4" fmla="*/ 0 h 10500"/>
              <a:gd name="connsiteX0" fmla="*/ 0 w 10000"/>
              <a:gd name="connsiteY0" fmla="*/ 0 h 10250"/>
              <a:gd name="connsiteX1" fmla="*/ 10000 w 10000"/>
              <a:gd name="connsiteY1" fmla="*/ 0 h 10250"/>
              <a:gd name="connsiteX2" fmla="*/ 8000 w 10000"/>
              <a:gd name="connsiteY2" fmla="*/ 10000 h 10250"/>
              <a:gd name="connsiteX3" fmla="*/ 555 w 10000"/>
              <a:gd name="connsiteY3" fmla="*/ 10250 h 10250"/>
              <a:gd name="connsiteX4" fmla="*/ 0 w 10000"/>
              <a:gd name="connsiteY4" fmla="*/ 0 h 10250"/>
              <a:gd name="connsiteX0" fmla="*/ 0 w 10000"/>
              <a:gd name="connsiteY0" fmla="*/ 0 h 10250"/>
              <a:gd name="connsiteX1" fmla="*/ 10000 w 10000"/>
              <a:gd name="connsiteY1" fmla="*/ 0 h 10250"/>
              <a:gd name="connsiteX2" fmla="*/ 9458 w 10000"/>
              <a:gd name="connsiteY2" fmla="*/ 10250 h 10250"/>
              <a:gd name="connsiteX3" fmla="*/ 555 w 10000"/>
              <a:gd name="connsiteY3" fmla="*/ 10250 h 10250"/>
              <a:gd name="connsiteX4" fmla="*/ 0 w 10000"/>
              <a:gd name="connsiteY4" fmla="*/ 0 h 1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250">
                <a:moveTo>
                  <a:pt x="0" y="0"/>
                </a:moveTo>
                <a:lnTo>
                  <a:pt x="10000" y="0"/>
                </a:lnTo>
                <a:cubicBezTo>
                  <a:pt x="9819" y="3417"/>
                  <a:pt x="9639" y="6833"/>
                  <a:pt x="9458" y="10250"/>
                </a:cubicBezTo>
                <a:lnTo>
                  <a:pt x="555" y="10250"/>
                </a:lnTo>
                <a:lnTo>
                  <a:pt x="0" y="0"/>
                </a:lnTo>
                <a:close/>
              </a:path>
            </a:pathLst>
          </a:custGeom>
          <a:solidFill>
            <a:srgbClr val="DA6300"/>
          </a:solidFill>
          <a:ln w="25400" cap="flat" cmpd="sng" algn="ctr">
            <a:solidFill>
              <a:sysClr val="window" lastClr="FFFFFF"/>
            </a:solidFill>
            <a:prstDash val="solid"/>
          </a:ln>
          <a:effectLst/>
        </p:spPr>
        <p:txBody>
          <a:bodyPr rtlCol="0" anchor="ctr"/>
          <a:lstStyle/>
          <a:p>
            <a:pPr algn="ctr">
              <a:defRPr/>
            </a:pPr>
            <a:endParaRPr lang="en-US" sz="1350" kern="0" baseline="30000" dirty="0">
              <a:solidFill>
                <a:prstClr val="white"/>
              </a:solidFill>
              <a:latin typeface="Calibri"/>
            </a:endParaRPr>
          </a:p>
        </p:txBody>
      </p:sp>
      <p:sp>
        <p:nvSpPr>
          <p:cNvPr id="39" name="Flowchart: Manual Operation 6">
            <a:extLst>
              <a:ext uri="{FF2B5EF4-FFF2-40B4-BE49-F238E27FC236}">
                <a16:creationId xmlns:a16="http://schemas.microsoft.com/office/drawing/2014/main" id="{63DC86BD-4805-48E7-8916-E67F15A965C5}"/>
              </a:ext>
            </a:extLst>
          </p:cNvPr>
          <p:cNvSpPr/>
          <p:nvPr/>
        </p:nvSpPr>
        <p:spPr>
          <a:xfrm flipV="1">
            <a:off x="3457894" y="3248917"/>
            <a:ext cx="5650728" cy="54047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500"/>
              <a:gd name="connsiteX1" fmla="*/ 10000 w 10000"/>
              <a:gd name="connsiteY1" fmla="*/ 0 h 10500"/>
              <a:gd name="connsiteX2" fmla="*/ 8000 w 10000"/>
              <a:gd name="connsiteY2" fmla="*/ 10000 h 10500"/>
              <a:gd name="connsiteX3" fmla="*/ 555 w 10000"/>
              <a:gd name="connsiteY3" fmla="*/ 10500 h 10500"/>
              <a:gd name="connsiteX4" fmla="*/ 0 w 10000"/>
              <a:gd name="connsiteY4" fmla="*/ 0 h 10500"/>
              <a:gd name="connsiteX0" fmla="*/ 0 w 10000"/>
              <a:gd name="connsiteY0" fmla="*/ 0 h 10250"/>
              <a:gd name="connsiteX1" fmla="*/ 10000 w 10000"/>
              <a:gd name="connsiteY1" fmla="*/ 0 h 10250"/>
              <a:gd name="connsiteX2" fmla="*/ 8000 w 10000"/>
              <a:gd name="connsiteY2" fmla="*/ 10000 h 10250"/>
              <a:gd name="connsiteX3" fmla="*/ 555 w 10000"/>
              <a:gd name="connsiteY3" fmla="*/ 10250 h 10250"/>
              <a:gd name="connsiteX4" fmla="*/ 0 w 10000"/>
              <a:gd name="connsiteY4" fmla="*/ 0 h 10250"/>
              <a:gd name="connsiteX0" fmla="*/ 0 w 10000"/>
              <a:gd name="connsiteY0" fmla="*/ 0 h 10250"/>
              <a:gd name="connsiteX1" fmla="*/ 10000 w 10000"/>
              <a:gd name="connsiteY1" fmla="*/ 0 h 10250"/>
              <a:gd name="connsiteX2" fmla="*/ 9458 w 10000"/>
              <a:gd name="connsiteY2" fmla="*/ 10250 h 10250"/>
              <a:gd name="connsiteX3" fmla="*/ 555 w 10000"/>
              <a:gd name="connsiteY3" fmla="*/ 10250 h 10250"/>
              <a:gd name="connsiteX4" fmla="*/ 0 w 10000"/>
              <a:gd name="connsiteY4" fmla="*/ 0 h 1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250">
                <a:moveTo>
                  <a:pt x="0" y="0"/>
                </a:moveTo>
                <a:lnTo>
                  <a:pt x="10000" y="0"/>
                </a:lnTo>
                <a:cubicBezTo>
                  <a:pt x="9819" y="3417"/>
                  <a:pt x="9639" y="6833"/>
                  <a:pt x="9458" y="10250"/>
                </a:cubicBezTo>
                <a:lnTo>
                  <a:pt x="555" y="10250"/>
                </a:lnTo>
                <a:lnTo>
                  <a:pt x="0" y="0"/>
                </a:lnTo>
                <a:close/>
              </a:path>
            </a:pathLst>
          </a:custGeom>
          <a:solidFill>
            <a:srgbClr val="FFCC00"/>
          </a:solidFill>
          <a:ln w="25400" cap="flat" cmpd="sng" algn="ctr">
            <a:solidFill>
              <a:sysClr val="window" lastClr="FFFFFF"/>
            </a:solidFill>
            <a:prstDash val="solid"/>
          </a:ln>
          <a:effectLst/>
        </p:spPr>
        <p:txBody>
          <a:bodyPr rtlCol="0" anchor="ctr"/>
          <a:lstStyle/>
          <a:p>
            <a:pPr algn="ctr">
              <a:defRPr/>
            </a:pPr>
            <a:endParaRPr lang="en-US" sz="1350" kern="0" baseline="30000" dirty="0">
              <a:solidFill>
                <a:prstClr val="white"/>
              </a:solidFill>
              <a:latin typeface="Calibri"/>
            </a:endParaRPr>
          </a:p>
        </p:txBody>
      </p:sp>
      <p:sp>
        <p:nvSpPr>
          <p:cNvPr id="40" name="Flowchart: Manual Operation 6">
            <a:extLst>
              <a:ext uri="{FF2B5EF4-FFF2-40B4-BE49-F238E27FC236}">
                <a16:creationId xmlns:a16="http://schemas.microsoft.com/office/drawing/2014/main" id="{E96D292A-316B-454A-B6D3-7660CA625727}"/>
              </a:ext>
            </a:extLst>
          </p:cNvPr>
          <p:cNvSpPr/>
          <p:nvPr/>
        </p:nvSpPr>
        <p:spPr>
          <a:xfrm flipV="1">
            <a:off x="3826328" y="2216170"/>
            <a:ext cx="4833258" cy="63861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500"/>
              <a:gd name="connsiteX1" fmla="*/ 10000 w 10000"/>
              <a:gd name="connsiteY1" fmla="*/ 0 h 10500"/>
              <a:gd name="connsiteX2" fmla="*/ 8000 w 10000"/>
              <a:gd name="connsiteY2" fmla="*/ 10000 h 10500"/>
              <a:gd name="connsiteX3" fmla="*/ 555 w 10000"/>
              <a:gd name="connsiteY3" fmla="*/ 10500 h 10500"/>
              <a:gd name="connsiteX4" fmla="*/ 0 w 10000"/>
              <a:gd name="connsiteY4" fmla="*/ 0 h 10500"/>
              <a:gd name="connsiteX0" fmla="*/ 0 w 10000"/>
              <a:gd name="connsiteY0" fmla="*/ 0 h 10250"/>
              <a:gd name="connsiteX1" fmla="*/ 10000 w 10000"/>
              <a:gd name="connsiteY1" fmla="*/ 0 h 10250"/>
              <a:gd name="connsiteX2" fmla="*/ 8000 w 10000"/>
              <a:gd name="connsiteY2" fmla="*/ 10000 h 10250"/>
              <a:gd name="connsiteX3" fmla="*/ 555 w 10000"/>
              <a:gd name="connsiteY3" fmla="*/ 10250 h 10250"/>
              <a:gd name="connsiteX4" fmla="*/ 0 w 10000"/>
              <a:gd name="connsiteY4" fmla="*/ 0 h 10250"/>
              <a:gd name="connsiteX0" fmla="*/ 0 w 10000"/>
              <a:gd name="connsiteY0" fmla="*/ 0 h 10250"/>
              <a:gd name="connsiteX1" fmla="*/ 10000 w 10000"/>
              <a:gd name="connsiteY1" fmla="*/ 0 h 10250"/>
              <a:gd name="connsiteX2" fmla="*/ 9458 w 10000"/>
              <a:gd name="connsiteY2" fmla="*/ 10250 h 10250"/>
              <a:gd name="connsiteX3" fmla="*/ 555 w 10000"/>
              <a:gd name="connsiteY3" fmla="*/ 10250 h 10250"/>
              <a:gd name="connsiteX4" fmla="*/ 0 w 10000"/>
              <a:gd name="connsiteY4" fmla="*/ 0 h 1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250">
                <a:moveTo>
                  <a:pt x="0" y="0"/>
                </a:moveTo>
                <a:lnTo>
                  <a:pt x="10000" y="0"/>
                </a:lnTo>
                <a:cubicBezTo>
                  <a:pt x="9819" y="3417"/>
                  <a:pt x="9639" y="6833"/>
                  <a:pt x="9458" y="10250"/>
                </a:cubicBezTo>
                <a:lnTo>
                  <a:pt x="555" y="10250"/>
                </a:lnTo>
                <a:lnTo>
                  <a:pt x="0" y="0"/>
                </a:lnTo>
                <a:close/>
              </a:path>
            </a:pathLst>
          </a:custGeom>
          <a:solidFill>
            <a:srgbClr val="00D05E"/>
          </a:solidFill>
          <a:ln w="25400" cap="flat" cmpd="sng" algn="ctr">
            <a:solidFill>
              <a:sysClr val="window" lastClr="FFFFFF"/>
            </a:solidFill>
            <a:prstDash val="solid"/>
          </a:ln>
          <a:effectLst/>
        </p:spPr>
        <p:txBody>
          <a:bodyPr rtlCol="0" anchor="ctr"/>
          <a:lstStyle/>
          <a:p>
            <a:pPr algn="ctr">
              <a:defRPr/>
            </a:pPr>
            <a:endParaRPr lang="en-US" sz="1350" kern="0" baseline="30000" dirty="0">
              <a:solidFill>
                <a:prstClr val="white"/>
              </a:solidFill>
              <a:latin typeface="Calibri"/>
            </a:endParaRPr>
          </a:p>
        </p:txBody>
      </p:sp>
      <p:sp>
        <p:nvSpPr>
          <p:cNvPr id="41" name="Flowchart: Manual Operation 6">
            <a:extLst>
              <a:ext uri="{FF2B5EF4-FFF2-40B4-BE49-F238E27FC236}">
                <a16:creationId xmlns:a16="http://schemas.microsoft.com/office/drawing/2014/main" id="{5BDBAB3B-D359-4DF3-975C-4A738D03E0C4}"/>
              </a:ext>
            </a:extLst>
          </p:cNvPr>
          <p:cNvSpPr/>
          <p:nvPr/>
        </p:nvSpPr>
        <p:spPr>
          <a:xfrm flipV="1">
            <a:off x="4259037" y="1244794"/>
            <a:ext cx="4000500" cy="54047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500"/>
              <a:gd name="connsiteX1" fmla="*/ 10000 w 10000"/>
              <a:gd name="connsiteY1" fmla="*/ 0 h 10500"/>
              <a:gd name="connsiteX2" fmla="*/ 8000 w 10000"/>
              <a:gd name="connsiteY2" fmla="*/ 10000 h 10500"/>
              <a:gd name="connsiteX3" fmla="*/ 555 w 10000"/>
              <a:gd name="connsiteY3" fmla="*/ 10500 h 10500"/>
              <a:gd name="connsiteX4" fmla="*/ 0 w 10000"/>
              <a:gd name="connsiteY4" fmla="*/ 0 h 10500"/>
              <a:gd name="connsiteX0" fmla="*/ 0 w 10000"/>
              <a:gd name="connsiteY0" fmla="*/ 0 h 10250"/>
              <a:gd name="connsiteX1" fmla="*/ 10000 w 10000"/>
              <a:gd name="connsiteY1" fmla="*/ 0 h 10250"/>
              <a:gd name="connsiteX2" fmla="*/ 8000 w 10000"/>
              <a:gd name="connsiteY2" fmla="*/ 10000 h 10250"/>
              <a:gd name="connsiteX3" fmla="*/ 555 w 10000"/>
              <a:gd name="connsiteY3" fmla="*/ 10250 h 10250"/>
              <a:gd name="connsiteX4" fmla="*/ 0 w 10000"/>
              <a:gd name="connsiteY4" fmla="*/ 0 h 10250"/>
              <a:gd name="connsiteX0" fmla="*/ 0 w 10000"/>
              <a:gd name="connsiteY0" fmla="*/ 0 h 10250"/>
              <a:gd name="connsiteX1" fmla="*/ 10000 w 10000"/>
              <a:gd name="connsiteY1" fmla="*/ 0 h 10250"/>
              <a:gd name="connsiteX2" fmla="*/ 9458 w 10000"/>
              <a:gd name="connsiteY2" fmla="*/ 10250 h 10250"/>
              <a:gd name="connsiteX3" fmla="*/ 555 w 10000"/>
              <a:gd name="connsiteY3" fmla="*/ 10250 h 10250"/>
              <a:gd name="connsiteX4" fmla="*/ 0 w 10000"/>
              <a:gd name="connsiteY4" fmla="*/ 0 h 1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250">
                <a:moveTo>
                  <a:pt x="0" y="0"/>
                </a:moveTo>
                <a:lnTo>
                  <a:pt x="10000" y="0"/>
                </a:lnTo>
                <a:cubicBezTo>
                  <a:pt x="9819" y="3417"/>
                  <a:pt x="9639" y="6833"/>
                  <a:pt x="9458" y="10250"/>
                </a:cubicBezTo>
                <a:lnTo>
                  <a:pt x="555" y="10250"/>
                </a:lnTo>
                <a:lnTo>
                  <a:pt x="0" y="0"/>
                </a:lnTo>
                <a:close/>
              </a:path>
            </a:pathLst>
          </a:custGeom>
          <a:solidFill>
            <a:srgbClr val="003E1C"/>
          </a:solidFill>
          <a:ln w="25400" cap="flat" cmpd="sng" algn="ctr">
            <a:solidFill>
              <a:sysClr val="window" lastClr="FFFFFF"/>
            </a:solidFill>
            <a:prstDash val="solid"/>
          </a:ln>
          <a:effectLst/>
        </p:spPr>
        <p:txBody>
          <a:bodyPr rtlCol="0" anchor="ctr"/>
          <a:lstStyle/>
          <a:p>
            <a:pPr algn="ctr">
              <a:defRPr/>
            </a:pPr>
            <a:endParaRPr lang="en-US" sz="1350" kern="0" baseline="30000" dirty="0">
              <a:solidFill>
                <a:prstClr val="white"/>
              </a:solidFill>
              <a:latin typeface="Calibri"/>
            </a:endParaRPr>
          </a:p>
        </p:txBody>
      </p:sp>
      <p:sp>
        <p:nvSpPr>
          <p:cNvPr id="42" name="TextBox 41">
            <a:extLst>
              <a:ext uri="{FF2B5EF4-FFF2-40B4-BE49-F238E27FC236}">
                <a16:creationId xmlns:a16="http://schemas.microsoft.com/office/drawing/2014/main" id="{0877EEB0-CECC-4B66-BCB7-1EFA5EDF40ED}"/>
              </a:ext>
            </a:extLst>
          </p:cNvPr>
          <p:cNvSpPr txBox="1"/>
          <p:nvPr/>
        </p:nvSpPr>
        <p:spPr>
          <a:xfrm>
            <a:off x="2811878" y="5352349"/>
            <a:ext cx="6666378" cy="400110"/>
          </a:xfrm>
          <a:prstGeom prst="rect">
            <a:avLst/>
          </a:prstGeom>
          <a:noFill/>
        </p:spPr>
        <p:txBody>
          <a:bodyPr wrap="square" rtlCol="0">
            <a:spAutoFit/>
          </a:bodyPr>
          <a:lstStyle/>
          <a:p>
            <a:pPr algn="ctr">
              <a:defRPr/>
            </a:pPr>
            <a:r>
              <a:rPr lang="en-US" sz="2000" kern="0" dirty="0">
                <a:solidFill>
                  <a:prstClr val="white"/>
                </a:solidFill>
              </a:rPr>
              <a:t>Emergency Savings to cover 3+ Months of Expenses</a:t>
            </a:r>
          </a:p>
        </p:txBody>
      </p:sp>
      <p:sp>
        <p:nvSpPr>
          <p:cNvPr id="43" name="TextBox 42">
            <a:extLst>
              <a:ext uri="{FF2B5EF4-FFF2-40B4-BE49-F238E27FC236}">
                <a16:creationId xmlns:a16="http://schemas.microsoft.com/office/drawing/2014/main" id="{ADFBA5CE-28B2-493A-BF8A-74F717B29263}"/>
              </a:ext>
            </a:extLst>
          </p:cNvPr>
          <p:cNvSpPr txBox="1"/>
          <p:nvPr/>
        </p:nvSpPr>
        <p:spPr>
          <a:xfrm>
            <a:off x="3681930" y="4300239"/>
            <a:ext cx="5348568" cy="369332"/>
          </a:xfrm>
          <a:prstGeom prst="rect">
            <a:avLst/>
          </a:prstGeom>
          <a:noFill/>
        </p:spPr>
        <p:txBody>
          <a:bodyPr wrap="square" rtlCol="0">
            <a:spAutoFit/>
          </a:bodyPr>
          <a:lstStyle/>
          <a:p>
            <a:pPr algn="ctr">
              <a:defRPr/>
            </a:pPr>
            <a:r>
              <a:rPr lang="en-US" kern="0" dirty="0">
                <a:solidFill>
                  <a:prstClr val="white"/>
                </a:solidFill>
              </a:rPr>
              <a:t>Retirement Savings to Get Full  Company Match</a:t>
            </a:r>
          </a:p>
        </p:txBody>
      </p:sp>
      <p:sp>
        <p:nvSpPr>
          <p:cNvPr id="44" name="TextBox 43">
            <a:extLst>
              <a:ext uri="{FF2B5EF4-FFF2-40B4-BE49-F238E27FC236}">
                <a16:creationId xmlns:a16="http://schemas.microsoft.com/office/drawing/2014/main" id="{C9A27BCD-7D7C-4060-AA2C-D37F5E77BF3D}"/>
              </a:ext>
            </a:extLst>
          </p:cNvPr>
          <p:cNvSpPr txBox="1"/>
          <p:nvPr/>
        </p:nvSpPr>
        <p:spPr>
          <a:xfrm>
            <a:off x="4133930" y="3265073"/>
            <a:ext cx="4185397" cy="400110"/>
          </a:xfrm>
          <a:prstGeom prst="rect">
            <a:avLst/>
          </a:prstGeom>
          <a:noFill/>
        </p:spPr>
        <p:txBody>
          <a:bodyPr wrap="square" rtlCol="0">
            <a:spAutoFit/>
          </a:bodyPr>
          <a:lstStyle/>
          <a:p>
            <a:pPr algn="ctr">
              <a:defRPr/>
            </a:pPr>
            <a:r>
              <a:rPr lang="en-US" sz="2000" kern="0" dirty="0">
                <a:solidFill>
                  <a:prstClr val="white"/>
                </a:solidFill>
              </a:rPr>
              <a:t>Debt Management</a:t>
            </a:r>
          </a:p>
        </p:txBody>
      </p:sp>
      <p:sp>
        <p:nvSpPr>
          <p:cNvPr id="45" name="TextBox 44">
            <a:extLst>
              <a:ext uri="{FF2B5EF4-FFF2-40B4-BE49-F238E27FC236}">
                <a16:creationId xmlns:a16="http://schemas.microsoft.com/office/drawing/2014/main" id="{407696BE-A2E2-44EF-903E-5DBE58344F9D}"/>
              </a:ext>
            </a:extLst>
          </p:cNvPr>
          <p:cNvSpPr txBox="1"/>
          <p:nvPr/>
        </p:nvSpPr>
        <p:spPr>
          <a:xfrm>
            <a:off x="3976087" y="2312981"/>
            <a:ext cx="4607219" cy="369332"/>
          </a:xfrm>
          <a:prstGeom prst="rect">
            <a:avLst/>
          </a:prstGeom>
          <a:noFill/>
        </p:spPr>
        <p:txBody>
          <a:bodyPr wrap="square" rtlCol="0">
            <a:spAutoFit/>
          </a:bodyPr>
          <a:lstStyle/>
          <a:p>
            <a:pPr algn="ctr">
              <a:defRPr/>
            </a:pPr>
            <a:r>
              <a:rPr lang="en-US" kern="0" dirty="0">
                <a:solidFill>
                  <a:prstClr val="white"/>
                </a:solidFill>
              </a:rPr>
              <a:t>Retirement Savings to get 100% On-Track</a:t>
            </a:r>
          </a:p>
        </p:txBody>
      </p:sp>
      <p:sp>
        <p:nvSpPr>
          <p:cNvPr id="46" name="TextBox 45">
            <a:extLst>
              <a:ext uri="{FF2B5EF4-FFF2-40B4-BE49-F238E27FC236}">
                <a16:creationId xmlns:a16="http://schemas.microsoft.com/office/drawing/2014/main" id="{6D7C745D-5C9E-4172-8602-76040837B13E}"/>
              </a:ext>
            </a:extLst>
          </p:cNvPr>
          <p:cNvSpPr txBox="1"/>
          <p:nvPr/>
        </p:nvSpPr>
        <p:spPr>
          <a:xfrm>
            <a:off x="4948301" y="1297823"/>
            <a:ext cx="2662789" cy="400110"/>
          </a:xfrm>
          <a:prstGeom prst="rect">
            <a:avLst/>
          </a:prstGeom>
          <a:noFill/>
        </p:spPr>
        <p:txBody>
          <a:bodyPr wrap="square" rtlCol="0">
            <a:spAutoFit/>
          </a:bodyPr>
          <a:lstStyle/>
          <a:p>
            <a:pPr algn="ctr">
              <a:defRPr/>
            </a:pPr>
            <a:r>
              <a:rPr lang="en-US" sz="2000" kern="0" dirty="0">
                <a:solidFill>
                  <a:prstClr val="white"/>
                </a:solidFill>
              </a:rPr>
              <a:t>Other Financial Goals</a:t>
            </a:r>
          </a:p>
        </p:txBody>
      </p:sp>
      <p:cxnSp>
        <p:nvCxnSpPr>
          <p:cNvPr id="47" name="Straight Arrow Connector 46">
            <a:extLst>
              <a:ext uri="{FF2B5EF4-FFF2-40B4-BE49-F238E27FC236}">
                <a16:creationId xmlns:a16="http://schemas.microsoft.com/office/drawing/2014/main" id="{3D66672B-D179-487B-9E46-FB91EF453376}"/>
              </a:ext>
            </a:extLst>
          </p:cNvPr>
          <p:cNvCxnSpPr>
            <a:cxnSpLocks/>
          </p:cNvCxnSpPr>
          <p:nvPr/>
        </p:nvCxnSpPr>
        <p:spPr>
          <a:xfrm flipH="1" flipV="1">
            <a:off x="10263251" y="1365958"/>
            <a:ext cx="37601" cy="4538200"/>
          </a:xfrm>
          <a:prstGeom prst="straightConnector1">
            <a:avLst/>
          </a:prstGeom>
          <a:noFill/>
          <a:ln w="9525" cap="flat" cmpd="sng" algn="ctr">
            <a:solidFill>
              <a:srgbClr val="4F81BD">
                <a:shade val="95000"/>
                <a:satMod val="105000"/>
              </a:srgbClr>
            </a:solidFill>
            <a:prstDash val="solid"/>
            <a:tailEnd type="triangle"/>
          </a:ln>
          <a:effectLst/>
        </p:spPr>
      </p:cxnSp>
      <p:pic>
        <p:nvPicPr>
          <p:cNvPr id="3" name="Picture 2" descr="A close up of a logo&#10;&#10;Description automatically generated">
            <a:extLst>
              <a:ext uri="{FF2B5EF4-FFF2-40B4-BE49-F238E27FC236}">
                <a16:creationId xmlns:a16="http://schemas.microsoft.com/office/drawing/2014/main" id="{12949DFB-8256-40AB-AD67-908B40481079}"/>
              </a:ext>
            </a:extLst>
          </p:cNvPr>
          <p:cNvPicPr>
            <a:picLocks noChangeAspect="1"/>
          </p:cNvPicPr>
          <p:nvPr/>
        </p:nvPicPr>
        <p:blipFill>
          <a:blip r:embed="rId3"/>
          <a:stretch>
            <a:fillRect/>
          </a:stretch>
        </p:blipFill>
        <p:spPr>
          <a:xfrm>
            <a:off x="96554" y="6189835"/>
            <a:ext cx="1707028" cy="579170"/>
          </a:xfrm>
          <a:prstGeom prst="rect">
            <a:avLst/>
          </a:prstGeom>
        </p:spPr>
      </p:pic>
    </p:spTree>
    <p:extLst>
      <p:ext uri="{BB962C8B-B14F-4D97-AF65-F5344CB8AC3E}">
        <p14:creationId xmlns:p14="http://schemas.microsoft.com/office/powerpoint/2010/main" val="1858269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25">
            <a:extLst>
              <a:ext uri="{FF2B5EF4-FFF2-40B4-BE49-F238E27FC236}">
                <a16:creationId xmlns:a16="http://schemas.microsoft.com/office/drawing/2014/main" id="{FF166225-DC00-4CF9-997D-E8B7F320DB61}"/>
              </a:ext>
            </a:extLst>
          </p:cNvPr>
          <p:cNvGraphicFramePr>
            <a:graphicFrameLocks noGrp="1"/>
          </p:cNvGraphicFramePr>
          <p:nvPr>
            <p:extLst>
              <p:ext uri="{D42A27DB-BD31-4B8C-83A1-F6EECF244321}">
                <p14:modId xmlns:p14="http://schemas.microsoft.com/office/powerpoint/2010/main" val="523187368"/>
              </p:ext>
            </p:extLst>
          </p:nvPr>
        </p:nvGraphicFramePr>
        <p:xfrm>
          <a:off x="2011864" y="2876901"/>
          <a:ext cx="8168273" cy="3621039"/>
        </p:xfrm>
        <a:graphic>
          <a:graphicData uri="http://schemas.openxmlformats.org/drawingml/2006/table">
            <a:tbl>
              <a:tblPr firstRow="1" bandRow="1">
                <a:tableStyleId>{5C22544A-7EE6-4342-B048-85BDC9FD1C3A}</a:tableStyleId>
              </a:tblPr>
              <a:tblGrid>
                <a:gridCol w="2618079">
                  <a:extLst>
                    <a:ext uri="{9D8B030D-6E8A-4147-A177-3AD203B41FA5}">
                      <a16:colId xmlns:a16="http://schemas.microsoft.com/office/drawing/2014/main" val="651873374"/>
                    </a:ext>
                  </a:extLst>
                </a:gridCol>
                <a:gridCol w="2676293">
                  <a:extLst>
                    <a:ext uri="{9D8B030D-6E8A-4147-A177-3AD203B41FA5}">
                      <a16:colId xmlns:a16="http://schemas.microsoft.com/office/drawing/2014/main" val="2744516456"/>
                    </a:ext>
                  </a:extLst>
                </a:gridCol>
                <a:gridCol w="2873901">
                  <a:extLst>
                    <a:ext uri="{9D8B030D-6E8A-4147-A177-3AD203B41FA5}">
                      <a16:colId xmlns:a16="http://schemas.microsoft.com/office/drawing/2014/main" val="3374388337"/>
                    </a:ext>
                  </a:extLst>
                </a:gridCol>
              </a:tblGrid>
              <a:tr h="865752">
                <a:tc>
                  <a:txBody>
                    <a:bodyPr/>
                    <a:lstStyle/>
                    <a:p>
                      <a:pPr marL="0" algn="ctr" defTabSz="914400" rtl="0" eaLnBrk="1" latinLnBrk="0" hangingPunct="1"/>
                      <a:r>
                        <a:rPr lang="en-US" sz="2200" b="0" kern="1200" spc="100">
                          <a:solidFill>
                            <a:schemeClr val="tx2"/>
                          </a:solidFill>
                          <a:latin typeface="Lato Semibold" panose="020F0502020204030203" pitchFamily="34" charset="0"/>
                          <a:ea typeface="Lato Semibold" panose="020F0502020204030203" pitchFamily="34" charset="0"/>
                          <a:cs typeface="Lato Semibold" panose="020F0502020204030203" pitchFamily="34" charset="0"/>
                        </a:rPr>
                        <a:t>Self</a:t>
                      </a:r>
                      <a:br>
                        <a:rPr lang="en-US" sz="2200" b="0" kern="1200" spc="100">
                          <a:solidFill>
                            <a:schemeClr val="tx2"/>
                          </a:solidFill>
                          <a:latin typeface="Lato Semibold" panose="020F0502020204030203" pitchFamily="34" charset="0"/>
                          <a:ea typeface="Lato Semibold" panose="020F0502020204030203" pitchFamily="34" charset="0"/>
                          <a:cs typeface="Lato Semibold" panose="020F0502020204030203" pitchFamily="34" charset="0"/>
                        </a:rPr>
                      </a:br>
                      <a:r>
                        <a:rPr lang="en-US" sz="2200" b="0" kern="1200" spc="100">
                          <a:solidFill>
                            <a:schemeClr val="tx2"/>
                          </a:solidFill>
                          <a:latin typeface="Lato Semibold" panose="020F0502020204030203" pitchFamily="34" charset="0"/>
                          <a:ea typeface="Lato Semibold" panose="020F0502020204030203" pitchFamily="34" charset="0"/>
                          <a:cs typeface="Lato Semibold" panose="020F0502020204030203" pitchFamily="34" charset="0"/>
                        </a:rPr>
                        <a:t>Learning</a:t>
                      </a:r>
                    </a:p>
                  </a:txBody>
                  <a:tcPr marL="86141" marR="86141" marT="43070" marB="4307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r>
                        <a:rPr lang="en-US" sz="2200" b="0" kern="1200" spc="100" dirty="0">
                          <a:solidFill>
                            <a:schemeClr val="tx2"/>
                          </a:solidFill>
                          <a:latin typeface="Lato Semibold" panose="020F0502020204030203" pitchFamily="34" charset="0"/>
                          <a:ea typeface="Lato Semibold" panose="020F0502020204030203" pitchFamily="34" charset="0"/>
                          <a:cs typeface="Lato Semibold" panose="020F0502020204030203" pitchFamily="34" charset="0"/>
                        </a:rPr>
                        <a:t>Personalized Support</a:t>
                      </a:r>
                    </a:p>
                  </a:txBody>
                  <a:tcPr marL="86141" marR="86141" marT="43070" marB="4307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0" kern="1200" spc="100">
                          <a:solidFill>
                            <a:schemeClr val="tx2"/>
                          </a:solidFill>
                          <a:latin typeface="Lato Semibold" panose="020F0502020204030203" pitchFamily="34" charset="0"/>
                          <a:ea typeface="Lato Semibold" panose="020F0502020204030203" pitchFamily="34" charset="0"/>
                          <a:cs typeface="Lato Semibold" panose="020F0502020204030203" pitchFamily="34" charset="0"/>
                        </a:rPr>
                        <a:t>Tools for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0" kern="1200" spc="100">
                          <a:solidFill>
                            <a:schemeClr val="tx2"/>
                          </a:solidFill>
                          <a:latin typeface="Lato Semibold" panose="020F0502020204030203" pitchFamily="34" charset="0"/>
                          <a:ea typeface="Lato Semibold" panose="020F0502020204030203" pitchFamily="34" charset="0"/>
                          <a:cs typeface="Lato Semibold" panose="020F0502020204030203" pitchFamily="34" charset="0"/>
                        </a:rPr>
                        <a:t>Action</a:t>
                      </a:r>
                    </a:p>
                  </a:txBody>
                  <a:tcPr marL="86141" marR="86141" marT="43070" marB="4307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53526569"/>
                  </a:ext>
                </a:extLst>
              </a:tr>
              <a:tr h="2561366">
                <a:tc>
                  <a:txBody>
                    <a:bodyPr/>
                    <a:lstStyle/>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600" b="0" kern="1200" spc="100" normalizeH="0" baseline="0" dirty="0">
                          <a:solidFill>
                            <a:srgbClr val="002060"/>
                          </a:solidFill>
                          <a:latin typeface="Lato Light" panose="020F0502020204030203" pitchFamily="34" charset="0"/>
                          <a:ea typeface="Lato Light" panose="020F0502020204030203" pitchFamily="34" charset="0"/>
                          <a:cs typeface="Lato Light" panose="020F0502020204030203" pitchFamily="34" charset="0"/>
                        </a:rPr>
                        <a:t>Online financial education center </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600" b="0" kern="1200" spc="100" normalizeH="0" baseline="0" dirty="0">
                          <a:solidFill>
                            <a:srgbClr val="002060"/>
                          </a:solidFill>
                          <a:latin typeface="Lato Light" panose="020F0502020204030203" pitchFamily="34" charset="0"/>
                          <a:ea typeface="Lato Light" panose="020F0502020204030203" pitchFamily="34" charset="0"/>
                          <a:cs typeface="Lato Light" panose="020F0502020204030203" pitchFamily="34" charset="0"/>
                        </a:rPr>
                        <a:t>Articles </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600" b="0" kern="1200" spc="100" normalizeH="0" baseline="0" dirty="0">
                          <a:solidFill>
                            <a:srgbClr val="002060"/>
                          </a:solidFill>
                          <a:latin typeface="Lato Light" panose="020F0502020204030203" pitchFamily="34" charset="0"/>
                          <a:ea typeface="Lato Light" panose="020F0502020204030203" pitchFamily="34" charset="0"/>
                          <a:cs typeface="Lato Light" panose="020F0502020204030203" pitchFamily="34" charset="0"/>
                        </a:rPr>
                        <a:t>Videos </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600" b="0" kern="1200" spc="100" normalizeH="0" baseline="0" dirty="0">
                          <a:solidFill>
                            <a:srgbClr val="002060"/>
                          </a:solidFill>
                          <a:latin typeface="Lato Light" panose="020F0502020204030203" pitchFamily="34" charset="0"/>
                          <a:ea typeface="Lato Light" panose="020F0502020204030203" pitchFamily="34" charset="0"/>
                          <a:cs typeface="Lato Light" panose="020F0502020204030203" pitchFamily="34" charset="0"/>
                        </a:rPr>
                        <a:t>Market recaps </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600" b="0" kern="1200" spc="100" normalizeH="0" baseline="0" dirty="0">
                          <a:solidFill>
                            <a:srgbClr val="002060"/>
                          </a:solidFill>
                          <a:latin typeface="Lato Light" panose="020F0502020204030203" pitchFamily="34" charset="0"/>
                          <a:ea typeface="Lato Light" panose="020F0502020204030203" pitchFamily="34" charset="0"/>
                          <a:cs typeface="Lato Light" panose="020F0502020204030203" pitchFamily="34" charset="0"/>
                        </a:rPr>
                        <a:t>Financial calculators</a:t>
                      </a:r>
                    </a:p>
                  </a:txBody>
                  <a:tcPr marL="172280" marR="129211" marT="172280" marB="4307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600" b="0" kern="1200" spc="100" normalizeH="0" baseline="0" dirty="0">
                          <a:solidFill>
                            <a:srgbClr val="002060"/>
                          </a:solidFill>
                          <a:latin typeface="Lato Light" panose="020F0502020204030203" pitchFamily="34" charset="0"/>
                          <a:ea typeface="Lato Light" panose="020F0502020204030203" pitchFamily="34" charset="0"/>
                          <a:cs typeface="Lato Light" panose="020F0502020204030203" pitchFamily="34" charset="0"/>
                        </a:rPr>
                        <a:t>Bilingual Financial wellness call center </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600" b="0" kern="1200" spc="100" normalizeH="0" baseline="0" dirty="0">
                          <a:solidFill>
                            <a:srgbClr val="002060"/>
                          </a:solidFill>
                          <a:latin typeface="Lato Light" panose="020F0502020204030203" pitchFamily="34" charset="0"/>
                          <a:ea typeface="Lato Light" panose="020F0502020204030203" pitchFamily="34" charset="0"/>
                          <a:cs typeface="Lato Light" panose="020F0502020204030203" pitchFamily="34" charset="0"/>
                        </a:rPr>
                        <a:t>Live webinars </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600" b="0" kern="1200" spc="100" normalizeH="0" baseline="0" dirty="0">
                          <a:solidFill>
                            <a:srgbClr val="002060"/>
                          </a:solidFill>
                          <a:latin typeface="Lato Light" panose="020F0502020204030203" pitchFamily="34" charset="0"/>
                          <a:ea typeface="Lato Light" panose="020F0502020204030203" pitchFamily="34" charset="0"/>
                          <a:cs typeface="Lato Light" panose="020F0502020204030203" pitchFamily="34" charset="0"/>
                        </a:rPr>
                        <a:t>Employee education meetings </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600" b="0" kern="1200" spc="100" normalizeH="0" baseline="0" dirty="0">
                          <a:solidFill>
                            <a:srgbClr val="002060"/>
                          </a:solidFill>
                          <a:latin typeface="Lato Light" panose="020F0502020204030203" pitchFamily="34" charset="0"/>
                          <a:ea typeface="Lato Light" panose="020F0502020204030203" pitchFamily="34" charset="0"/>
                          <a:cs typeface="Lato Light" panose="020F0502020204030203" pitchFamily="34" charset="0"/>
                        </a:rPr>
                        <a:t>Individual consultations</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600" b="0" kern="1200" spc="100" normalizeH="0" baseline="0" dirty="0">
                          <a:solidFill>
                            <a:srgbClr val="002060"/>
                          </a:solidFill>
                          <a:latin typeface="Lato Light" panose="020F0502020204030203" pitchFamily="34" charset="0"/>
                          <a:ea typeface="Lato Light" panose="020F0502020204030203" pitchFamily="34" charset="0"/>
                          <a:cs typeface="Lato Light" panose="020F0502020204030203" pitchFamily="34" charset="0"/>
                        </a:rPr>
                        <a:t>Group seminars</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lang="en-US" sz="1200" b="0" kern="1200" spc="100" normalizeH="0"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txBody>
                  <a:tcPr marL="172280" marR="129211" marT="172280" marB="4307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1200" b="0" kern="1200" spc="100" normalizeH="0" baseline="0" dirty="0">
                          <a:solidFill>
                            <a:srgbClr val="002060"/>
                          </a:solidFill>
                          <a:latin typeface="Lato Light" panose="020F0502020204030203" pitchFamily="34" charset="0"/>
                          <a:ea typeface="Lato Light" panose="020F0502020204030203" pitchFamily="34" charset="0"/>
                          <a:cs typeface="Lato Light" panose="020F0502020204030203" pitchFamily="34" charset="0"/>
                        </a:rPr>
                        <a:t>Our Personal Financial Portal </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200" b="0" kern="1200" spc="100" normalizeH="0" baseline="0" dirty="0">
                          <a:solidFill>
                            <a:srgbClr val="002060"/>
                          </a:solidFill>
                          <a:latin typeface="Lato Light" panose="020F0502020204030203" pitchFamily="34" charset="0"/>
                          <a:ea typeface="Lato Light" panose="020F0502020204030203" pitchFamily="34" charset="0"/>
                          <a:cs typeface="Lato Light" panose="020F0502020204030203" pitchFamily="34" charset="0"/>
                        </a:rPr>
                        <a:t>Aggregates financial accounts for a full financial picture</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200" b="0" kern="1200" spc="100" normalizeH="0" baseline="0" dirty="0">
                          <a:solidFill>
                            <a:srgbClr val="002060"/>
                          </a:solidFill>
                          <a:latin typeface="Lato Light" panose="020F0502020204030203" pitchFamily="34" charset="0"/>
                          <a:ea typeface="Lato Light" panose="020F0502020204030203" pitchFamily="34" charset="0"/>
                          <a:cs typeface="Lato Light" panose="020F0502020204030203" pitchFamily="34" charset="0"/>
                        </a:rPr>
                        <a:t>Calculates retirement gap analysis </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200" b="0" kern="1200" spc="100" normalizeH="0" baseline="0" dirty="0">
                          <a:solidFill>
                            <a:srgbClr val="002060"/>
                          </a:solidFill>
                          <a:latin typeface="Lato Light" panose="020F0502020204030203" pitchFamily="34" charset="0"/>
                          <a:ea typeface="Lato Light" panose="020F0502020204030203" pitchFamily="34" charset="0"/>
                          <a:cs typeface="Lato Light" panose="020F0502020204030203" pitchFamily="34" charset="0"/>
                        </a:rPr>
                        <a:t>Tracks spending &amp; budgets</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200" b="0" kern="1200" spc="100" normalizeH="0" baseline="0" dirty="0">
                          <a:solidFill>
                            <a:srgbClr val="002060"/>
                          </a:solidFill>
                          <a:latin typeface="Lato Light" panose="020F0502020204030203" pitchFamily="34" charset="0"/>
                          <a:ea typeface="Lato Light" panose="020F0502020204030203" pitchFamily="34" charset="0"/>
                          <a:cs typeface="Lato Light" panose="020F0502020204030203" pitchFamily="34" charset="0"/>
                        </a:rPr>
                        <a:t>Provides solutions to make actionable results</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200" b="0" kern="1200" spc="100" normalizeH="0" baseline="0" dirty="0">
                          <a:solidFill>
                            <a:srgbClr val="002060"/>
                          </a:solidFill>
                          <a:latin typeface="Lato Light" panose="020F0502020204030203" pitchFamily="34" charset="0"/>
                          <a:ea typeface="Lato Light" panose="020F0502020204030203" pitchFamily="34" charset="0"/>
                          <a:cs typeface="Lato Light" panose="020F0502020204030203" pitchFamily="34" charset="0"/>
                        </a:rPr>
                        <a:t>Employs advanced security features and encryption</a:t>
                      </a:r>
                    </a:p>
                  </a:txBody>
                  <a:tcPr marL="172280" marR="129211" marT="172280" marB="4307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137623"/>
                  </a:ext>
                </a:extLst>
              </a:tr>
            </a:tbl>
          </a:graphicData>
        </a:graphic>
      </p:graphicFrame>
      <p:pic>
        <p:nvPicPr>
          <p:cNvPr id="1026" name="Picture 2" descr="https://pensionmark.com/wp-content/uploads/pensionmark-financial-portal.jpg">
            <a:extLst>
              <a:ext uri="{FF2B5EF4-FFF2-40B4-BE49-F238E27FC236}">
                <a16:creationId xmlns:a16="http://schemas.microsoft.com/office/drawing/2014/main" id="{CC96BACC-A728-4A89-B219-B50916C479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1079" y="829538"/>
            <a:ext cx="2727800" cy="19813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screenshot of a cell phone&#10;&#10;Description automatically generated">
            <a:extLst>
              <a:ext uri="{FF2B5EF4-FFF2-40B4-BE49-F238E27FC236}">
                <a16:creationId xmlns:a16="http://schemas.microsoft.com/office/drawing/2014/main" id="{DAF7E11F-7926-4B14-BA0B-E751ED81431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255" b="75983"/>
          <a:stretch/>
        </p:blipFill>
        <p:spPr>
          <a:xfrm>
            <a:off x="2083122" y="905874"/>
            <a:ext cx="1863426" cy="1880559"/>
          </a:xfrm>
          <a:prstGeom prst="rect">
            <a:avLst/>
          </a:prstGeom>
        </p:spPr>
      </p:pic>
      <p:pic>
        <p:nvPicPr>
          <p:cNvPr id="14" name="Picture 2" descr="No alt text provided for this image">
            <a:extLst>
              <a:ext uri="{FF2B5EF4-FFF2-40B4-BE49-F238E27FC236}">
                <a16:creationId xmlns:a16="http://schemas.microsoft.com/office/drawing/2014/main" id="{368D134A-2E8A-4A91-BFEB-F0F5FD1DA78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55231" y="1944915"/>
            <a:ext cx="1794520" cy="8972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erson sitting at a table using a computer&#10;&#10;Description automatically generated">
            <a:extLst>
              <a:ext uri="{FF2B5EF4-FFF2-40B4-BE49-F238E27FC236}">
                <a16:creationId xmlns:a16="http://schemas.microsoft.com/office/drawing/2014/main" id="{85E558FB-D939-4ACF-914B-498B07D04599}"/>
              </a:ext>
            </a:extLst>
          </p:cNvPr>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tretch>
            <a:fillRect/>
          </a:stretch>
        </p:blipFill>
        <p:spPr>
          <a:xfrm>
            <a:off x="4886621" y="1070755"/>
            <a:ext cx="2159866" cy="1442790"/>
          </a:xfrm>
          <a:prstGeom prst="rect">
            <a:avLst/>
          </a:prstGeom>
        </p:spPr>
      </p:pic>
      <p:sp>
        <p:nvSpPr>
          <p:cNvPr id="8" name="Title 1">
            <a:extLst>
              <a:ext uri="{FF2B5EF4-FFF2-40B4-BE49-F238E27FC236}">
                <a16:creationId xmlns:a16="http://schemas.microsoft.com/office/drawing/2014/main" id="{60720D2C-6CF3-49D6-B815-3CD695700BEB}"/>
              </a:ext>
            </a:extLst>
          </p:cNvPr>
          <p:cNvSpPr txBox="1">
            <a:spLocks/>
          </p:cNvSpPr>
          <p:nvPr/>
        </p:nvSpPr>
        <p:spPr>
          <a:xfrm>
            <a:off x="1676400" y="81532"/>
            <a:ext cx="9144000" cy="625868"/>
          </a:xfrm>
          <a:prstGeom prst="rect">
            <a:avLst/>
          </a:prstGeom>
          <a:noFill/>
        </p:spPr>
        <p:txBody>
          <a:bodyPr vert="horz" lIns="0" tIns="45720" rIns="91440" bIns="45720" rtlCol="0" anchor="b" anchorCtr="0">
            <a:noAutofit/>
          </a:bodyPr>
          <a:lstStyle>
            <a:defPPr>
              <a:defRPr lang="en-US"/>
            </a:defPPr>
            <a:lvl1pPr marL="0" marR="0" indent="-55472" algn="l" defTabSz="914186" rtl="0" eaLnBrk="1" fontAlgn="auto" latinLnBrk="0" hangingPunct="1">
              <a:lnSpc>
                <a:spcPct val="100000"/>
              </a:lnSpc>
              <a:spcBef>
                <a:spcPct val="0"/>
              </a:spcBef>
              <a:spcAft>
                <a:spcPct val="0"/>
              </a:spcAft>
              <a:buNone/>
              <a:tabLst>
                <a:tab pos="0" algn="l"/>
              </a:tabLst>
              <a:defRPr kumimoji="0" lang="en-US" sz="1800" b="0" i="0" u="none" strike="noStrike" kern="1200" cap="none" spc="0" normalizeH="0" baseline="0">
                <a:ln>
                  <a:noFill/>
                </a:ln>
                <a:solidFill>
                  <a:schemeClr val="tx1"/>
                </a:solidFill>
                <a:effectLst/>
                <a:uFillTx/>
                <a:latin typeface="+mn-lt"/>
                <a:ea typeface="+mn-ea"/>
                <a:cs typeface="+mn-cs"/>
                <a:sym typeface="Lato Regular"/>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a:lstStyle>
          <a:p>
            <a:pPr algn="ctr">
              <a:defRPr/>
            </a:pPr>
            <a:r>
              <a:rPr lang="en-US" sz="2910" b="1" dirty="0">
                <a:solidFill>
                  <a:srgbClr val="1F497D"/>
                </a:solidFill>
                <a:latin typeface="Lato" panose="020F0502020204030203" pitchFamily="34" charset="0"/>
                <a:ea typeface="Lato" panose="020F0502020204030203" pitchFamily="34" charset="0"/>
                <a:cs typeface="Lato" panose="020F0502020204030203" pitchFamily="34" charset="0"/>
              </a:rPr>
              <a:t>Comprehensive Model for Financial Wellness</a:t>
            </a:r>
          </a:p>
        </p:txBody>
      </p:sp>
      <p:pic>
        <p:nvPicPr>
          <p:cNvPr id="3" name="Picture 2" descr="A close up of a logo&#10;&#10;Description automatically generated">
            <a:extLst>
              <a:ext uri="{FF2B5EF4-FFF2-40B4-BE49-F238E27FC236}">
                <a16:creationId xmlns:a16="http://schemas.microsoft.com/office/drawing/2014/main" id="{E007004F-985A-47FC-840C-27EEF8BEF7CA}"/>
              </a:ext>
            </a:extLst>
          </p:cNvPr>
          <p:cNvPicPr>
            <a:picLocks noChangeAspect="1"/>
          </p:cNvPicPr>
          <p:nvPr/>
        </p:nvPicPr>
        <p:blipFill>
          <a:blip r:embed="rId8"/>
          <a:stretch>
            <a:fillRect/>
          </a:stretch>
        </p:blipFill>
        <p:spPr>
          <a:xfrm>
            <a:off x="64851" y="6192434"/>
            <a:ext cx="1707028" cy="579170"/>
          </a:xfrm>
          <a:prstGeom prst="rect">
            <a:avLst/>
          </a:prstGeom>
        </p:spPr>
      </p:pic>
    </p:spTree>
    <p:extLst>
      <p:ext uri="{BB962C8B-B14F-4D97-AF65-F5344CB8AC3E}">
        <p14:creationId xmlns:p14="http://schemas.microsoft.com/office/powerpoint/2010/main" val="4239978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B7629D3-F7B7-443F-9703-80394FCB1CFC}"/>
              </a:ext>
            </a:extLst>
          </p:cNvPr>
          <p:cNvSpPr txBox="1"/>
          <p:nvPr/>
        </p:nvSpPr>
        <p:spPr>
          <a:xfrm>
            <a:off x="1524000" y="499846"/>
            <a:ext cx="4572000" cy="540469"/>
          </a:xfrm>
          <a:prstGeom prst="rect">
            <a:avLst/>
          </a:prstGeom>
          <a:noFill/>
        </p:spPr>
        <p:txBody>
          <a:bodyPr wrap="square">
            <a:spAutoFit/>
          </a:bodyPr>
          <a:lstStyle/>
          <a:p>
            <a:pPr algn="ctr"/>
            <a:r>
              <a:rPr lang="en-US" sz="2912" b="1" dirty="0">
                <a:solidFill>
                  <a:srgbClr val="1F497D"/>
                </a:solidFill>
                <a:latin typeface="Lato" panose="020F0502020204030203" pitchFamily="34" charset="0"/>
                <a:ea typeface="Lato" panose="020F0502020204030203" pitchFamily="34" charset="0"/>
                <a:cs typeface="Lato" panose="020F0502020204030203" pitchFamily="34" charset="0"/>
                <a:sym typeface="Lato Regular"/>
              </a:rPr>
              <a:t>Investment Exposures</a:t>
            </a:r>
            <a:endParaRPr lang="en-US" b="1" dirty="0">
              <a:solidFill>
                <a:prstClr val="black"/>
              </a:solidFill>
              <a:latin typeface="Lato" panose="020F0502020204030203" pitchFamily="34" charset="0"/>
              <a:ea typeface="Lato" panose="020F0502020204030203" pitchFamily="34" charset="0"/>
              <a:cs typeface="Lato" panose="020F0502020204030203" pitchFamily="34" charset="0"/>
            </a:endParaRPr>
          </a:p>
        </p:txBody>
      </p:sp>
      <p:sp>
        <p:nvSpPr>
          <p:cNvPr id="11" name="TextBox 10">
            <a:extLst>
              <a:ext uri="{FF2B5EF4-FFF2-40B4-BE49-F238E27FC236}">
                <a16:creationId xmlns:a16="http://schemas.microsoft.com/office/drawing/2014/main" id="{4802F3F3-2153-4861-952F-3F0EF88506C9}"/>
              </a:ext>
            </a:extLst>
          </p:cNvPr>
          <p:cNvSpPr txBox="1"/>
          <p:nvPr/>
        </p:nvSpPr>
        <p:spPr>
          <a:xfrm>
            <a:off x="1524000" y="1829859"/>
            <a:ext cx="4572000" cy="400110"/>
          </a:xfrm>
          <a:prstGeom prst="rect">
            <a:avLst/>
          </a:prstGeom>
          <a:solidFill>
            <a:srgbClr val="023D6E"/>
          </a:solidFill>
        </p:spPr>
        <p:txBody>
          <a:bodyPr wrap="square" rtlCol="0">
            <a:spAutoFit/>
          </a:bodyPr>
          <a:lstStyle/>
          <a:p>
            <a:pPr algn="ctr"/>
            <a:r>
              <a:rPr lang="en-US" sz="2000" b="1" dirty="0">
                <a:solidFill>
                  <a:prstClr val="white"/>
                </a:solidFill>
                <a:latin typeface="Lato" panose="020F0502020204030203" pitchFamily="34" charset="0"/>
                <a:ea typeface="Lato" panose="020F0502020204030203" pitchFamily="34" charset="0"/>
                <a:cs typeface="Lato" panose="020F0502020204030203" pitchFamily="34" charset="0"/>
              </a:rPr>
              <a:t>Review plan investments</a:t>
            </a:r>
          </a:p>
        </p:txBody>
      </p:sp>
      <p:sp>
        <p:nvSpPr>
          <p:cNvPr id="12" name="TextBox 11">
            <a:extLst>
              <a:ext uri="{FF2B5EF4-FFF2-40B4-BE49-F238E27FC236}">
                <a16:creationId xmlns:a16="http://schemas.microsoft.com/office/drawing/2014/main" id="{97CEA63E-180C-4052-A672-516377ABBE3A}"/>
              </a:ext>
            </a:extLst>
          </p:cNvPr>
          <p:cNvSpPr txBox="1"/>
          <p:nvPr/>
        </p:nvSpPr>
        <p:spPr>
          <a:xfrm>
            <a:off x="1738134" y="2541726"/>
            <a:ext cx="4230545" cy="4093428"/>
          </a:xfrm>
          <a:prstGeom prst="rect">
            <a:avLst/>
          </a:prstGeom>
          <a:noFill/>
        </p:spPr>
        <p:txBody>
          <a:bodyPr wrap="square" rtlCol="0">
            <a:spAutoFit/>
          </a:bodyPr>
          <a:lstStyle/>
          <a:p>
            <a:pPr marL="342900" indent="-342900">
              <a:spcAft>
                <a:spcPts val="2400"/>
              </a:spcAft>
              <a:buFont typeface="Wingdings" panose="05000000000000000000" pitchFamily="2" charset="2"/>
              <a:buChar char="ü"/>
            </a:pPr>
            <a:r>
              <a:rPr lang="en-US" dirty="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rPr>
              <a:t>Review your process and documentation</a:t>
            </a:r>
          </a:p>
          <a:p>
            <a:pPr marL="342900" indent="-342900">
              <a:spcAft>
                <a:spcPts val="2400"/>
              </a:spcAft>
              <a:buFont typeface="Wingdings" panose="05000000000000000000" pitchFamily="2" charset="2"/>
              <a:buChar char="ü"/>
            </a:pPr>
            <a:r>
              <a:rPr lang="en-US" dirty="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rPr>
              <a:t>Ensure you are using the lowest cost share classes</a:t>
            </a:r>
          </a:p>
          <a:p>
            <a:pPr marL="342900" indent="-342900">
              <a:spcAft>
                <a:spcPts val="2400"/>
              </a:spcAft>
              <a:buFont typeface="Wingdings" panose="05000000000000000000" pitchFamily="2" charset="2"/>
              <a:buChar char="ü"/>
            </a:pPr>
            <a:r>
              <a:rPr lang="en-US" dirty="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rPr>
              <a:t>Assess appropriateness of Target Date Fund glidepath</a:t>
            </a:r>
          </a:p>
          <a:p>
            <a:pPr marL="342900" indent="-342900">
              <a:spcAft>
                <a:spcPts val="2400"/>
              </a:spcAft>
              <a:buFont typeface="Wingdings" panose="05000000000000000000" pitchFamily="2" charset="2"/>
              <a:buChar char="ü"/>
            </a:pPr>
            <a:r>
              <a:rPr lang="en-US" dirty="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rPr>
              <a:t>Provide education on market volatility</a:t>
            </a:r>
          </a:p>
          <a:p>
            <a:pPr marL="342900" indent="-342900">
              <a:spcAft>
                <a:spcPts val="2400"/>
              </a:spcAft>
              <a:buFont typeface="Wingdings" panose="05000000000000000000" pitchFamily="2" charset="2"/>
              <a:buChar char="ü"/>
            </a:pPr>
            <a:r>
              <a:rPr lang="en-US" dirty="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rPr>
              <a:t>Consider guaranteed income solutions</a:t>
            </a:r>
          </a:p>
        </p:txBody>
      </p:sp>
      <p:pic>
        <p:nvPicPr>
          <p:cNvPr id="16" name="Picture 15" descr="A picture containing table, book, sitting&#10;&#10;Description automatically generated">
            <a:extLst>
              <a:ext uri="{FF2B5EF4-FFF2-40B4-BE49-F238E27FC236}">
                <a16:creationId xmlns:a16="http://schemas.microsoft.com/office/drawing/2014/main" id="{C41E2FE8-D4E0-49E0-A987-21E22C7C8D68}"/>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5573" r="50000"/>
          <a:stretch/>
        </p:blipFill>
        <p:spPr>
          <a:xfrm>
            <a:off x="6096001" y="0"/>
            <a:ext cx="4572000" cy="6858000"/>
          </a:xfrm>
          <a:prstGeom prst="rect">
            <a:avLst/>
          </a:prstGeom>
        </p:spPr>
      </p:pic>
      <p:pic>
        <p:nvPicPr>
          <p:cNvPr id="3" name="Picture 2" descr="A close up of a logo&#10;&#10;Description automatically generated">
            <a:extLst>
              <a:ext uri="{FF2B5EF4-FFF2-40B4-BE49-F238E27FC236}">
                <a16:creationId xmlns:a16="http://schemas.microsoft.com/office/drawing/2014/main" id="{BDB55214-2288-4219-B46A-B4C611A6FC43}"/>
              </a:ext>
            </a:extLst>
          </p:cNvPr>
          <p:cNvPicPr>
            <a:picLocks noChangeAspect="1"/>
          </p:cNvPicPr>
          <p:nvPr/>
        </p:nvPicPr>
        <p:blipFill>
          <a:blip r:embed="rId5"/>
          <a:stretch>
            <a:fillRect/>
          </a:stretch>
        </p:blipFill>
        <p:spPr>
          <a:xfrm>
            <a:off x="66774" y="6174445"/>
            <a:ext cx="1707028" cy="579170"/>
          </a:xfrm>
          <a:prstGeom prst="rect">
            <a:avLst/>
          </a:prstGeom>
        </p:spPr>
      </p:pic>
    </p:spTree>
    <p:extLst>
      <p:ext uri="{BB962C8B-B14F-4D97-AF65-F5344CB8AC3E}">
        <p14:creationId xmlns:p14="http://schemas.microsoft.com/office/powerpoint/2010/main" val="528278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A3C7E4A-C8DD-4A75-B50F-90555B79CF5F}"/>
              </a:ext>
            </a:extLst>
          </p:cNvPr>
          <p:cNvSpPr txBox="1"/>
          <p:nvPr/>
        </p:nvSpPr>
        <p:spPr>
          <a:xfrm>
            <a:off x="6781800" y="306033"/>
            <a:ext cx="3402957" cy="988604"/>
          </a:xfrm>
          <a:prstGeom prst="rect">
            <a:avLst/>
          </a:prstGeom>
          <a:noFill/>
        </p:spPr>
        <p:txBody>
          <a:bodyPr wrap="square">
            <a:spAutoFit/>
          </a:bodyPr>
          <a:lstStyle/>
          <a:p>
            <a:pPr algn="ctr"/>
            <a:r>
              <a:rPr lang="en-US" sz="2912" b="1" dirty="0">
                <a:solidFill>
                  <a:srgbClr val="1F497D"/>
                </a:solidFill>
                <a:latin typeface="Lato" panose="020F0502020204030203" pitchFamily="34" charset="0"/>
                <a:ea typeface="Lato" panose="020F0502020204030203" pitchFamily="34" charset="0"/>
                <a:cs typeface="Lato" panose="020F0502020204030203" pitchFamily="34" charset="0"/>
                <a:sym typeface="Lato Regular"/>
              </a:rPr>
              <a:t>Avoid Provider Blind Spots</a:t>
            </a:r>
            <a:endParaRPr lang="en-US" b="1" dirty="0">
              <a:solidFill>
                <a:srgbClr val="4D4D4D"/>
              </a:solidFill>
              <a:latin typeface="Lato" panose="020F0502020204030203" pitchFamily="34" charset="0"/>
              <a:ea typeface="Lato" panose="020F0502020204030203" pitchFamily="34" charset="0"/>
              <a:cs typeface="Lato" panose="020F0502020204030203" pitchFamily="34" charset="0"/>
            </a:endParaRPr>
          </a:p>
        </p:txBody>
      </p:sp>
      <p:sp>
        <p:nvSpPr>
          <p:cNvPr id="10" name="TextBox 9">
            <a:extLst>
              <a:ext uri="{FF2B5EF4-FFF2-40B4-BE49-F238E27FC236}">
                <a16:creationId xmlns:a16="http://schemas.microsoft.com/office/drawing/2014/main" id="{182E3EA5-902B-4D93-BD79-6267DB5BDFF2}"/>
              </a:ext>
            </a:extLst>
          </p:cNvPr>
          <p:cNvSpPr txBox="1"/>
          <p:nvPr/>
        </p:nvSpPr>
        <p:spPr>
          <a:xfrm>
            <a:off x="6096000" y="1922456"/>
            <a:ext cx="4572000" cy="400110"/>
          </a:xfrm>
          <a:prstGeom prst="rect">
            <a:avLst/>
          </a:prstGeom>
          <a:solidFill>
            <a:srgbClr val="023D6E"/>
          </a:solidFill>
        </p:spPr>
        <p:txBody>
          <a:bodyPr wrap="square" rtlCol="0">
            <a:spAutoFit/>
          </a:bodyPr>
          <a:lstStyle/>
          <a:p>
            <a:pPr algn="ctr"/>
            <a:r>
              <a:rPr lang="en-US" sz="2000" b="1" dirty="0">
                <a:solidFill>
                  <a:srgbClr val="FFFFFF"/>
                </a:solidFill>
                <a:latin typeface="Lato" panose="020F0502020204030203" pitchFamily="34" charset="0"/>
                <a:ea typeface="Lato" panose="020F0502020204030203" pitchFamily="34" charset="0"/>
                <a:cs typeface="Lato" panose="020F0502020204030203" pitchFamily="34" charset="0"/>
              </a:rPr>
              <a:t>Stress test relationships</a:t>
            </a:r>
          </a:p>
        </p:txBody>
      </p:sp>
      <p:sp>
        <p:nvSpPr>
          <p:cNvPr id="11" name="TextBox 10">
            <a:extLst>
              <a:ext uri="{FF2B5EF4-FFF2-40B4-BE49-F238E27FC236}">
                <a16:creationId xmlns:a16="http://schemas.microsoft.com/office/drawing/2014/main" id="{75A89285-8C50-4F96-84E6-7732B373E23F}"/>
              </a:ext>
            </a:extLst>
          </p:cNvPr>
          <p:cNvSpPr txBox="1"/>
          <p:nvPr/>
        </p:nvSpPr>
        <p:spPr>
          <a:xfrm>
            <a:off x="6315919" y="2950385"/>
            <a:ext cx="4352081" cy="2677656"/>
          </a:xfrm>
          <a:prstGeom prst="rect">
            <a:avLst/>
          </a:prstGeom>
          <a:noFill/>
        </p:spPr>
        <p:txBody>
          <a:bodyPr wrap="square" rtlCol="0">
            <a:spAutoFit/>
          </a:bodyPr>
          <a:lstStyle/>
          <a:p>
            <a:pPr algn="ctr">
              <a:spcAft>
                <a:spcPts val="2400"/>
              </a:spcAft>
            </a:pPr>
            <a:r>
              <a:rPr lang="en-US" sz="3200" dirty="0">
                <a:solidFill>
                  <a:srgbClr val="4D4D4D"/>
                </a:solidFill>
                <a:latin typeface="Lato" panose="020F0502020204030203" pitchFamily="34" charset="0"/>
                <a:ea typeface="Lato" panose="020F0502020204030203" pitchFamily="34" charset="0"/>
                <a:cs typeface="Lato" panose="020F0502020204030203" pitchFamily="34" charset="0"/>
              </a:rPr>
              <a:t>Minimum Requirements </a:t>
            </a:r>
          </a:p>
          <a:p>
            <a:pPr algn="ctr">
              <a:spcAft>
                <a:spcPts val="2400"/>
              </a:spcAft>
            </a:pPr>
            <a:r>
              <a:rPr lang="en-US" sz="3200" dirty="0">
                <a:solidFill>
                  <a:srgbClr val="4D4D4D"/>
                </a:solidFill>
                <a:latin typeface="Lato" panose="020F0502020204030203" pitchFamily="34" charset="0"/>
                <a:ea typeface="Lato" panose="020F0502020204030203" pitchFamily="34" charset="0"/>
                <a:cs typeface="Lato" panose="020F0502020204030203" pitchFamily="34" charset="0"/>
              </a:rPr>
              <a:t>&amp;</a:t>
            </a:r>
          </a:p>
          <a:p>
            <a:pPr algn="ctr">
              <a:spcAft>
                <a:spcPts val="2400"/>
              </a:spcAft>
            </a:pPr>
            <a:r>
              <a:rPr lang="en-US" sz="3200" dirty="0">
                <a:solidFill>
                  <a:srgbClr val="4D4D4D"/>
                </a:solidFill>
                <a:latin typeface="Lato" panose="020F0502020204030203" pitchFamily="34" charset="0"/>
                <a:ea typeface="Lato" panose="020F0502020204030203" pitchFamily="34" charset="0"/>
                <a:cs typeface="Lato" panose="020F0502020204030203" pitchFamily="34" charset="0"/>
              </a:rPr>
              <a:t>Best Practices</a:t>
            </a:r>
          </a:p>
        </p:txBody>
      </p:sp>
      <p:pic>
        <p:nvPicPr>
          <p:cNvPr id="15" name="Picture 14" descr="A view of a car window&#10;&#10;Description automatically generated">
            <a:extLst>
              <a:ext uri="{FF2B5EF4-FFF2-40B4-BE49-F238E27FC236}">
                <a16:creationId xmlns:a16="http://schemas.microsoft.com/office/drawing/2014/main" id="{35B8466A-349F-4220-A86E-29EF19C096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4572000" cy="6858000"/>
          </a:xfrm>
          <a:prstGeom prst="rect">
            <a:avLst/>
          </a:prstGeom>
        </p:spPr>
      </p:pic>
      <p:pic>
        <p:nvPicPr>
          <p:cNvPr id="3" name="Picture 2" descr="A close up of a logo&#10;&#10;Description automatically generated">
            <a:extLst>
              <a:ext uri="{FF2B5EF4-FFF2-40B4-BE49-F238E27FC236}">
                <a16:creationId xmlns:a16="http://schemas.microsoft.com/office/drawing/2014/main" id="{609D64FF-D107-42F7-A303-9194883735EA}"/>
              </a:ext>
            </a:extLst>
          </p:cNvPr>
          <p:cNvPicPr>
            <a:picLocks noChangeAspect="1"/>
          </p:cNvPicPr>
          <p:nvPr/>
        </p:nvPicPr>
        <p:blipFill>
          <a:blip r:embed="rId4"/>
          <a:stretch>
            <a:fillRect/>
          </a:stretch>
        </p:blipFill>
        <p:spPr>
          <a:xfrm>
            <a:off x="10400413" y="6222569"/>
            <a:ext cx="1707028" cy="579170"/>
          </a:xfrm>
          <a:prstGeom prst="rect">
            <a:avLst/>
          </a:prstGeom>
        </p:spPr>
      </p:pic>
    </p:spTree>
    <p:extLst>
      <p:ext uri="{BB962C8B-B14F-4D97-AF65-F5344CB8AC3E}">
        <p14:creationId xmlns:p14="http://schemas.microsoft.com/office/powerpoint/2010/main" val="3839588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177B72C-92DF-4B9F-AE5D-EB4A415F382F}"/>
              </a:ext>
            </a:extLst>
          </p:cNvPr>
          <p:cNvSpPr txBox="1">
            <a:spLocks/>
          </p:cNvSpPr>
          <p:nvPr/>
        </p:nvSpPr>
        <p:spPr>
          <a:xfrm>
            <a:off x="1524000" y="6"/>
            <a:ext cx="9144000" cy="625868"/>
          </a:xfrm>
          <a:prstGeom prst="rect">
            <a:avLst/>
          </a:prstGeom>
          <a:noFill/>
        </p:spPr>
        <p:txBody>
          <a:bodyPr vert="horz" lIns="0" tIns="45720" rIns="91440" bIns="45720" rtlCol="0" anchor="b" anchorCtr="0">
            <a:noAutofit/>
          </a:bodyPr>
          <a:lstStyle>
            <a:lvl1pPr marL="55472" marR="0" indent="-55472" algn="ctr" defTabSz="887553" rtl="0" eaLnBrk="1" fontAlgn="auto" latinLnBrk="0" hangingPunct="1">
              <a:lnSpc>
                <a:spcPct val="100000"/>
              </a:lnSpc>
              <a:spcBef>
                <a:spcPct val="0"/>
              </a:spcBef>
              <a:spcAft>
                <a:spcPct val="0"/>
              </a:spcAft>
              <a:buNone/>
              <a:tabLst>
                <a:tab pos="0" algn="l"/>
              </a:tabLst>
              <a:defRPr kumimoji="0" lang="en-US" sz="2912" b="0" i="0" u="none" strike="noStrike" kern="1200" cap="none" spc="0" normalizeH="0" baseline="0" dirty="0">
                <a:ln>
                  <a:noFill/>
                </a:ln>
                <a:solidFill>
                  <a:schemeClr val="tx2"/>
                </a:solidFill>
                <a:effectLst/>
                <a:uFillTx/>
                <a:latin typeface="Lato Heavy" panose="020F0502020204030203" pitchFamily="34" charset="0"/>
                <a:ea typeface="Lato Heavy" panose="020F0502020204030203" pitchFamily="34" charset="0"/>
                <a:cs typeface="Lato Heavy" panose="020F0502020204030203" pitchFamily="34" charset="0"/>
                <a:sym typeface="Lato Regular"/>
              </a:defRPr>
            </a:lvl1pPr>
          </a:lstStyle>
          <a:p>
            <a:pPr>
              <a:defRPr/>
            </a:pPr>
            <a:r>
              <a:rPr lang="en-US" b="1" dirty="0">
                <a:solidFill>
                  <a:srgbClr val="1F497D"/>
                </a:solidFill>
                <a:latin typeface="Lato" panose="020F0502020204030203" pitchFamily="34" charset="0"/>
                <a:ea typeface="Lato" panose="020F0502020204030203" pitchFamily="34" charset="0"/>
                <a:cs typeface="Lato" panose="020F0502020204030203" pitchFamily="34" charset="0"/>
              </a:rPr>
              <a:t>Stress Test Recordkeeper</a:t>
            </a:r>
          </a:p>
        </p:txBody>
      </p:sp>
      <p:graphicFrame>
        <p:nvGraphicFramePr>
          <p:cNvPr id="9" name="Table 8">
            <a:extLst>
              <a:ext uri="{FF2B5EF4-FFF2-40B4-BE49-F238E27FC236}">
                <a16:creationId xmlns:a16="http://schemas.microsoft.com/office/drawing/2014/main" id="{D22533AA-3D67-46D9-8073-AD4218A5344E}"/>
              </a:ext>
            </a:extLst>
          </p:cNvPr>
          <p:cNvGraphicFramePr>
            <a:graphicFrameLocks noGrp="1"/>
          </p:cNvGraphicFramePr>
          <p:nvPr>
            <p:extLst>
              <p:ext uri="{D42A27DB-BD31-4B8C-83A1-F6EECF244321}">
                <p14:modId xmlns:p14="http://schemas.microsoft.com/office/powerpoint/2010/main" val="780007528"/>
              </p:ext>
            </p:extLst>
          </p:nvPr>
        </p:nvGraphicFramePr>
        <p:xfrm>
          <a:off x="1929115" y="740779"/>
          <a:ext cx="8333771" cy="5649564"/>
        </p:xfrm>
        <a:graphic>
          <a:graphicData uri="http://schemas.openxmlformats.org/drawingml/2006/table">
            <a:tbl>
              <a:tblPr firstRow="1" bandRow="1"/>
              <a:tblGrid>
                <a:gridCol w="5220182">
                  <a:extLst>
                    <a:ext uri="{9D8B030D-6E8A-4147-A177-3AD203B41FA5}">
                      <a16:colId xmlns:a16="http://schemas.microsoft.com/office/drawing/2014/main" val="1072098782"/>
                    </a:ext>
                  </a:extLst>
                </a:gridCol>
                <a:gridCol w="1434996">
                  <a:extLst>
                    <a:ext uri="{9D8B030D-6E8A-4147-A177-3AD203B41FA5}">
                      <a16:colId xmlns:a16="http://schemas.microsoft.com/office/drawing/2014/main" val="2167765822"/>
                    </a:ext>
                  </a:extLst>
                </a:gridCol>
                <a:gridCol w="1678593">
                  <a:extLst>
                    <a:ext uri="{9D8B030D-6E8A-4147-A177-3AD203B41FA5}">
                      <a16:colId xmlns:a16="http://schemas.microsoft.com/office/drawing/2014/main" val="2256132339"/>
                    </a:ext>
                  </a:extLst>
                </a:gridCol>
              </a:tblGrid>
              <a:tr h="71554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a:solidFill>
                          <a:schemeClr val="tx1">
                            <a:lumMod val="75000"/>
                            <a:lumOff val="25000"/>
                          </a:schemeClr>
                        </a:solidFill>
                        <a:latin typeface="Segoe UI Light" panose="020B0502040204020203" pitchFamily="34" charset="0"/>
                        <a:cs typeface="Segoe UI Light" panose="020B0502040204020203" pitchFamily="34" charset="0"/>
                      </a:endParaRPr>
                    </a:p>
                  </a:txBody>
                  <a:tcPr marL="100584" marR="100584"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a:solidFill>
                            <a:srgbClr val="60370F"/>
                          </a:solidFill>
                          <a:latin typeface="Segoe UI Light" panose="020B0502040204020203" pitchFamily="34" charset="0"/>
                          <a:cs typeface="Segoe UI Light" panose="020B0502040204020203" pitchFamily="34" charset="0"/>
                        </a:rPr>
                        <a:t>Minimum Requirement </a:t>
                      </a:r>
                    </a:p>
                  </a:txBody>
                  <a:tcPr marL="100584" marR="10058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a:solidFill>
                            <a:srgbClr val="60370F"/>
                          </a:solidFill>
                          <a:latin typeface="Segoe UI Light" panose="020B0502040204020203" pitchFamily="34" charset="0"/>
                          <a:cs typeface="Segoe UI Light" panose="020B0502040204020203" pitchFamily="34" charset="0"/>
                        </a:rPr>
                        <a:t>Best Practices</a:t>
                      </a:r>
                    </a:p>
                  </a:txBody>
                  <a:tcPr marL="100584" marR="10058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019211507"/>
                  </a:ext>
                </a:extLst>
              </a:tr>
              <a:tr h="47031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nSpc>
                          <a:spcPct val="110000"/>
                        </a:lnSpc>
                        <a:spcBef>
                          <a:spcPts val="300"/>
                        </a:spcBef>
                        <a:spcAft>
                          <a:spcPts val="300"/>
                        </a:spcAft>
                        <a:buNone/>
                      </a:pPr>
                      <a:r>
                        <a:rPr lang="en-US" sz="1600" dirty="0">
                          <a:solidFill>
                            <a:srgbClr val="60370F"/>
                          </a:solidFill>
                          <a:latin typeface="Lato" panose="020F0502020204030203" pitchFamily="34" charset="0"/>
                          <a:ea typeface="Lato" panose="020F0502020204030203" pitchFamily="34" charset="0"/>
                          <a:cs typeface="Lato" panose="020F0502020204030203" pitchFamily="34" charset="0"/>
                        </a:rPr>
                        <a:t>Retains compliant, streamlined and accurate processing</a:t>
                      </a:r>
                    </a:p>
                  </a:txBody>
                  <a:tcPr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887553" rtl="0" eaLnBrk="1" latinLnBrk="0" hangingPunct="1"/>
                      <a:r>
                        <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sym typeface="Symbol" panose="05050102010706020507" pitchFamily="18" charset="2"/>
                        </a:rPr>
                        <a:t></a:t>
                      </a:r>
                      <a:endPar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800" dirty="0">
                          <a:solidFill>
                            <a:schemeClr val="tx1">
                              <a:lumMod val="65000"/>
                              <a:lumOff val="35000"/>
                            </a:schemeClr>
                          </a:solidFill>
                          <a:latin typeface="Segoe UI Light" panose="020B0502040204020203" pitchFamily="34" charset="0"/>
                          <a:cs typeface="Segoe UI Light" panose="020B0502040204020203" pitchFamily="34" charset="0"/>
                          <a:sym typeface="Symbol" panose="05050102010706020507" pitchFamily="18" charset="2"/>
                        </a:rPr>
                        <a:t></a:t>
                      </a:r>
                      <a:endParaRPr lang="en-US" sz="2800" dirty="0">
                        <a:solidFill>
                          <a:schemeClr val="tx2"/>
                        </a:solidFill>
                        <a:latin typeface="Segoe UI Light" panose="020B0502040204020203" pitchFamily="34" charset="0"/>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243268589"/>
                  </a:ext>
                </a:extLst>
              </a:tr>
              <a:tr h="4944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nSpc>
                          <a:spcPct val="110000"/>
                        </a:lnSpc>
                        <a:spcBef>
                          <a:spcPts val="300"/>
                        </a:spcBef>
                        <a:spcAft>
                          <a:spcPts val="300"/>
                        </a:spcAft>
                        <a:buNone/>
                      </a:pPr>
                      <a:r>
                        <a:rPr lang="en-US" sz="1600" dirty="0">
                          <a:solidFill>
                            <a:srgbClr val="60370F"/>
                          </a:solidFill>
                          <a:latin typeface="Lato" panose="020F0502020204030203" pitchFamily="34" charset="0"/>
                          <a:ea typeface="Lato" panose="020F0502020204030203" pitchFamily="34" charset="0"/>
                          <a:cs typeface="Lato" panose="020F0502020204030203" pitchFamily="34" charset="0"/>
                        </a:rPr>
                        <a:t>Provides full administrative services – notices, testing, 5500 filing, statements</a:t>
                      </a:r>
                    </a:p>
                  </a:txBody>
                  <a:tcPr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887553" rtl="0" eaLnBrk="1" fontAlgn="auto" latinLnBrk="0" hangingPunct="1">
                        <a:lnSpc>
                          <a:spcPct val="100000"/>
                        </a:lnSpc>
                        <a:spcBef>
                          <a:spcPts val="0"/>
                        </a:spcBef>
                        <a:spcAft>
                          <a:spcPts val="0"/>
                        </a:spcAft>
                        <a:buClrTx/>
                        <a:buSzTx/>
                        <a:buFontTx/>
                        <a:buNone/>
                        <a:tabLst/>
                        <a:defRPr/>
                      </a:pPr>
                      <a:r>
                        <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sym typeface="Symbol" panose="05050102010706020507" pitchFamily="18" charset="2"/>
                        </a:rPr>
                        <a:t></a:t>
                      </a:r>
                      <a:endPar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2800" dirty="0">
                          <a:solidFill>
                            <a:schemeClr val="tx1">
                              <a:lumMod val="65000"/>
                              <a:lumOff val="35000"/>
                            </a:schemeClr>
                          </a:solidFill>
                          <a:latin typeface="Segoe UI Light" panose="020B0502040204020203" pitchFamily="34" charset="0"/>
                          <a:cs typeface="Segoe UI Light" panose="020B0502040204020203" pitchFamily="34" charset="0"/>
                          <a:sym typeface="Symbol" panose="05050102010706020507" pitchFamily="18" charset="2"/>
                        </a:rPr>
                        <a:t></a:t>
                      </a:r>
                      <a:endParaRPr lang="en-US" sz="2800" dirty="0">
                        <a:solidFill>
                          <a:schemeClr val="tx2"/>
                        </a:solidFill>
                        <a:latin typeface="Segoe UI Light" panose="020B0502040204020203" pitchFamily="34" charset="0"/>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958143983"/>
                  </a:ext>
                </a:extLst>
              </a:tr>
              <a:tr h="56134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nSpc>
                          <a:spcPct val="110000"/>
                        </a:lnSpc>
                        <a:spcBef>
                          <a:spcPts val="300"/>
                        </a:spcBef>
                        <a:spcAft>
                          <a:spcPts val="300"/>
                        </a:spcAft>
                        <a:buNone/>
                      </a:pPr>
                      <a:r>
                        <a:rPr lang="en-US" sz="1600" dirty="0">
                          <a:solidFill>
                            <a:srgbClr val="60370F"/>
                          </a:solidFill>
                          <a:latin typeface="Lato" panose="020F0502020204030203" pitchFamily="34" charset="0"/>
                          <a:ea typeface="Lato" panose="020F0502020204030203" pitchFamily="34" charset="0"/>
                          <a:cs typeface="Lato" panose="020F0502020204030203" pitchFamily="34" charset="0"/>
                        </a:rPr>
                        <a:t>Consistent support requirements</a:t>
                      </a:r>
                    </a:p>
                  </a:txBody>
                  <a:tcPr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887553" rtl="0" eaLnBrk="1" fontAlgn="auto" latinLnBrk="0" hangingPunct="1">
                        <a:lnSpc>
                          <a:spcPct val="100000"/>
                        </a:lnSpc>
                        <a:spcBef>
                          <a:spcPts val="0"/>
                        </a:spcBef>
                        <a:spcAft>
                          <a:spcPts val="0"/>
                        </a:spcAft>
                        <a:buClrTx/>
                        <a:buSzTx/>
                        <a:buFontTx/>
                        <a:buNone/>
                        <a:tabLst/>
                        <a:defRPr/>
                      </a:pPr>
                      <a:r>
                        <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sym typeface="Symbol" panose="05050102010706020507" pitchFamily="18" charset="2"/>
                        </a:rPr>
                        <a:t></a:t>
                      </a:r>
                      <a:endPar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2800" dirty="0">
                          <a:solidFill>
                            <a:schemeClr val="tx1">
                              <a:lumMod val="65000"/>
                              <a:lumOff val="35000"/>
                            </a:schemeClr>
                          </a:solidFill>
                          <a:latin typeface="Segoe UI Light" panose="020B0502040204020203" pitchFamily="34" charset="0"/>
                          <a:cs typeface="Segoe UI Light" panose="020B0502040204020203" pitchFamily="34" charset="0"/>
                          <a:sym typeface="Symbol" panose="05050102010706020507" pitchFamily="18" charset="2"/>
                        </a:rPr>
                        <a:t></a:t>
                      </a:r>
                      <a:endParaRPr lang="en-US" sz="2800" dirty="0">
                        <a:solidFill>
                          <a:schemeClr val="tx2"/>
                        </a:solidFill>
                        <a:latin typeface="Segoe UI Light" panose="020B0502040204020203" pitchFamily="34" charset="0"/>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15376500"/>
                  </a:ext>
                </a:extLst>
              </a:tr>
              <a:tr h="47031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nSpc>
                          <a:spcPct val="110000"/>
                        </a:lnSpc>
                        <a:spcBef>
                          <a:spcPts val="300"/>
                        </a:spcBef>
                        <a:spcAft>
                          <a:spcPts val="300"/>
                        </a:spcAft>
                        <a:buNone/>
                      </a:pPr>
                      <a:r>
                        <a:rPr lang="en-US" sz="1600" dirty="0">
                          <a:solidFill>
                            <a:srgbClr val="60370F"/>
                          </a:solidFill>
                          <a:latin typeface="Lato" panose="020F0502020204030203" pitchFamily="34" charset="0"/>
                          <a:ea typeface="Lato" panose="020F0502020204030203" pitchFamily="34" charset="0"/>
                          <a:cs typeface="Lato" panose="020F0502020204030203" pitchFamily="34" charset="0"/>
                        </a:rPr>
                        <a:t>Reasonable fees</a:t>
                      </a:r>
                    </a:p>
                  </a:txBody>
                  <a:tcPr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887553" rtl="0" eaLnBrk="1" fontAlgn="auto" latinLnBrk="0" hangingPunct="1">
                        <a:lnSpc>
                          <a:spcPct val="100000"/>
                        </a:lnSpc>
                        <a:spcBef>
                          <a:spcPts val="0"/>
                        </a:spcBef>
                        <a:spcAft>
                          <a:spcPts val="0"/>
                        </a:spcAft>
                        <a:buClrTx/>
                        <a:buSzTx/>
                        <a:buFontTx/>
                        <a:buNone/>
                        <a:tabLst/>
                        <a:defRPr/>
                      </a:pPr>
                      <a:r>
                        <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sym typeface="Symbol" panose="05050102010706020507" pitchFamily="18" charset="2"/>
                        </a:rPr>
                        <a:t></a:t>
                      </a:r>
                      <a:endPar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2800" dirty="0">
                          <a:solidFill>
                            <a:schemeClr val="tx1">
                              <a:lumMod val="65000"/>
                              <a:lumOff val="35000"/>
                            </a:schemeClr>
                          </a:solidFill>
                          <a:latin typeface="Segoe UI Light" panose="020B0502040204020203" pitchFamily="34" charset="0"/>
                          <a:cs typeface="Segoe UI Light" panose="020B0502040204020203" pitchFamily="34" charset="0"/>
                          <a:sym typeface="Symbol" panose="05050102010706020507" pitchFamily="18" charset="2"/>
                        </a:rPr>
                        <a:t></a:t>
                      </a:r>
                      <a:endParaRPr lang="en-US" sz="2800" dirty="0">
                        <a:solidFill>
                          <a:schemeClr val="tx2"/>
                        </a:solidFill>
                        <a:latin typeface="Segoe UI Light" panose="020B0502040204020203" pitchFamily="34" charset="0"/>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901682105"/>
                  </a:ext>
                </a:extLst>
              </a:tr>
              <a:tr h="47031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lnSpc>
                          <a:spcPct val="110000"/>
                        </a:lnSpc>
                        <a:spcBef>
                          <a:spcPts val="300"/>
                        </a:spcBef>
                        <a:spcAft>
                          <a:spcPts val="300"/>
                        </a:spcAft>
                      </a:pPr>
                      <a:r>
                        <a:rPr lang="en-US" sz="1600" dirty="0">
                          <a:solidFill>
                            <a:srgbClr val="60370F"/>
                          </a:solidFill>
                          <a:latin typeface="Lato" panose="020F0502020204030203" pitchFamily="34" charset="0"/>
                          <a:ea typeface="Lato" panose="020F0502020204030203" pitchFamily="34" charset="0"/>
                          <a:cs typeface="Lato" panose="020F0502020204030203" pitchFamily="34" charset="0"/>
                        </a:rPr>
                        <a:t>Full Integration with payroll provider</a:t>
                      </a:r>
                    </a:p>
                  </a:txBody>
                  <a:tcPr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887553" rtl="0" eaLnBrk="1" latinLnBrk="0" hangingPunct="1"/>
                      <a:endPar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800" dirty="0">
                          <a:solidFill>
                            <a:schemeClr val="tx1">
                              <a:lumMod val="65000"/>
                              <a:lumOff val="35000"/>
                            </a:schemeClr>
                          </a:solidFill>
                          <a:latin typeface="Segoe UI Light" panose="020B0502040204020203" pitchFamily="34" charset="0"/>
                          <a:cs typeface="Segoe UI Light" panose="020B0502040204020203" pitchFamily="34" charset="0"/>
                          <a:sym typeface="Symbol" panose="05050102010706020507" pitchFamily="18" charset="2"/>
                        </a:rPr>
                        <a:t></a:t>
                      </a:r>
                      <a:endParaRPr lang="en-US" sz="2800" dirty="0">
                        <a:solidFill>
                          <a:schemeClr val="tx2"/>
                        </a:solidFill>
                        <a:latin typeface="Segoe UI Light" panose="020B0502040204020203" pitchFamily="34" charset="0"/>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609010627"/>
                  </a:ext>
                </a:extLst>
              </a:tr>
              <a:tr h="56507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lnSpc>
                          <a:spcPct val="110000"/>
                        </a:lnSpc>
                        <a:spcBef>
                          <a:spcPts val="300"/>
                        </a:spcBef>
                        <a:spcAft>
                          <a:spcPts val="300"/>
                        </a:spcAft>
                      </a:pPr>
                      <a:r>
                        <a:rPr lang="en-US" sz="1600" dirty="0">
                          <a:solidFill>
                            <a:srgbClr val="60370F"/>
                          </a:solidFill>
                          <a:latin typeface="Lato" panose="020F0502020204030203" pitchFamily="34" charset="0"/>
                          <a:ea typeface="Lato" panose="020F0502020204030203" pitchFamily="34" charset="0"/>
                          <a:cs typeface="Lato" panose="020F0502020204030203" pitchFamily="34" charset="0"/>
                        </a:rPr>
                        <a:t>Personalized digital experience – online, mobile and human touch points</a:t>
                      </a:r>
                    </a:p>
                  </a:txBody>
                  <a:tcPr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887553" rtl="0" eaLnBrk="1" latinLnBrk="0" hangingPunct="1"/>
                      <a:endPar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2800" dirty="0">
                          <a:solidFill>
                            <a:schemeClr val="tx1">
                              <a:lumMod val="65000"/>
                              <a:lumOff val="35000"/>
                            </a:schemeClr>
                          </a:solidFill>
                          <a:latin typeface="Segoe UI Light" panose="020B0502040204020203" pitchFamily="34" charset="0"/>
                          <a:cs typeface="Segoe UI Light" panose="020B0502040204020203" pitchFamily="34" charset="0"/>
                          <a:sym typeface="Symbol" panose="05050102010706020507" pitchFamily="18" charset="2"/>
                        </a:rPr>
                        <a:t></a:t>
                      </a:r>
                      <a:endParaRPr lang="en-US" sz="2800" dirty="0">
                        <a:solidFill>
                          <a:schemeClr val="tx2"/>
                        </a:solidFill>
                        <a:latin typeface="Segoe UI Light" panose="020B0502040204020203" pitchFamily="34" charset="0"/>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147094643"/>
                  </a:ext>
                </a:extLst>
              </a:tr>
              <a:tr h="47031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lnSpc>
                          <a:spcPct val="110000"/>
                        </a:lnSpc>
                        <a:spcBef>
                          <a:spcPts val="300"/>
                        </a:spcBef>
                        <a:spcAft>
                          <a:spcPts val="300"/>
                        </a:spcAft>
                      </a:pPr>
                      <a:r>
                        <a:rPr lang="en-US" sz="1600" dirty="0">
                          <a:solidFill>
                            <a:srgbClr val="60370F"/>
                          </a:solidFill>
                          <a:latin typeface="Lato" panose="020F0502020204030203" pitchFamily="34" charset="0"/>
                          <a:ea typeface="Lato" panose="020F0502020204030203" pitchFamily="34" charset="0"/>
                          <a:cs typeface="Lato" panose="020F0502020204030203" pitchFamily="34" charset="0"/>
                        </a:rPr>
                        <a:t>Robust wellness and retirement tools</a:t>
                      </a:r>
                    </a:p>
                  </a:txBody>
                  <a:tcPr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887553" rtl="0" eaLnBrk="1" latinLnBrk="0" hangingPunct="1"/>
                      <a:endPar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2800" dirty="0">
                          <a:solidFill>
                            <a:schemeClr val="tx1">
                              <a:lumMod val="65000"/>
                              <a:lumOff val="35000"/>
                            </a:schemeClr>
                          </a:solidFill>
                          <a:latin typeface="Segoe UI Light" panose="020B0502040204020203" pitchFamily="34" charset="0"/>
                          <a:cs typeface="Segoe UI Light" panose="020B0502040204020203" pitchFamily="34" charset="0"/>
                          <a:sym typeface="Symbol" panose="05050102010706020507" pitchFamily="18" charset="2"/>
                        </a:rPr>
                        <a:t></a:t>
                      </a:r>
                      <a:endParaRPr lang="en-US" sz="2800" dirty="0">
                        <a:solidFill>
                          <a:schemeClr val="tx2"/>
                        </a:solidFill>
                        <a:latin typeface="Segoe UI Light" panose="020B0502040204020203" pitchFamily="34" charset="0"/>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67144528"/>
                  </a:ext>
                </a:extLst>
              </a:tr>
              <a:tr h="47031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lnSpc>
                          <a:spcPct val="110000"/>
                        </a:lnSpc>
                        <a:spcBef>
                          <a:spcPts val="300"/>
                        </a:spcBef>
                        <a:spcAft>
                          <a:spcPts val="300"/>
                        </a:spcAft>
                      </a:pPr>
                      <a:r>
                        <a:rPr lang="en-US" sz="1600" dirty="0">
                          <a:solidFill>
                            <a:srgbClr val="60370F"/>
                          </a:solidFill>
                          <a:latin typeface="Lato" panose="020F0502020204030203" pitchFamily="34" charset="0"/>
                          <a:ea typeface="Lato" panose="020F0502020204030203" pitchFamily="34" charset="0"/>
                          <a:cs typeface="Lato" panose="020F0502020204030203" pitchFamily="34" charset="0"/>
                        </a:rPr>
                        <a:t>Cybersecurity protection</a:t>
                      </a:r>
                    </a:p>
                  </a:txBody>
                  <a:tcPr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887553" rtl="0" eaLnBrk="1" latinLnBrk="0" hangingPunct="1"/>
                      <a:endPar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2800" dirty="0">
                          <a:solidFill>
                            <a:schemeClr val="tx1">
                              <a:lumMod val="65000"/>
                              <a:lumOff val="35000"/>
                            </a:schemeClr>
                          </a:solidFill>
                          <a:latin typeface="Segoe UI Light" panose="020B0502040204020203" pitchFamily="34" charset="0"/>
                          <a:cs typeface="Segoe UI Light" panose="020B0502040204020203" pitchFamily="34" charset="0"/>
                          <a:sym typeface="Symbol" panose="05050102010706020507" pitchFamily="18" charset="2"/>
                        </a:rPr>
                        <a:t></a:t>
                      </a:r>
                      <a:endParaRPr lang="en-US" sz="2800" dirty="0">
                        <a:solidFill>
                          <a:schemeClr val="tx2"/>
                        </a:solidFill>
                        <a:latin typeface="Segoe UI Light" panose="020B0502040204020203" pitchFamily="34" charset="0"/>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566083714"/>
                  </a:ext>
                </a:extLst>
              </a:tr>
              <a:tr h="47031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lnSpc>
                          <a:spcPct val="110000"/>
                        </a:lnSpc>
                        <a:spcBef>
                          <a:spcPts val="300"/>
                        </a:spcBef>
                        <a:spcAft>
                          <a:spcPts val="300"/>
                        </a:spcAft>
                      </a:pPr>
                      <a:r>
                        <a:rPr lang="en-US" sz="1600" dirty="0">
                          <a:solidFill>
                            <a:srgbClr val="60370F"/>
                          </a:solidFill>
                          <a:latin typeface="Lato" panose="020F0502020204030203" pitchFamily="34" charset="0"/>
                          <a:ea typeface="Lato" panose="020F0502020204030203" pitchFamily="34" charset="0"/>
                          <a:cs typeface="Lato" panose="020F0502020204030203" pitchFamily="34" charset="0"/>
                        </a:rPr>
                        <a:t>Proactive assistance with legislative changes</a:t>
                      </a:r>
                    </a:p>
                  </a:txBody>
                  <a:tcPr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887553" rtl="0" eaLnBrk="1" latinLnBrk="0" hangingPunct="1"/>
                      <a:endPar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2800" dirty="0">
                          <a:solidFill>
                            <a:schemeClr val="tx1">
                              <a:lumMod val="65000"/>
                              <a:lumOff val="35000"/>
                            </a:schemeClr>
                          </a:solidFill>
                          <a:latin typeface="Segoe UI Light" panose="020B0502040204020203" pitchFamily="34" charset="0"/>
                          <a:cs typeface="Segoe UI Light" panose="020B0502040204020203" pitchFamily="34" charset="0"/>
                          <a:sym typeface="Symbol" panose="05050102010706020507" pitchFamily="18" charset="2"/>
                        </a:rPr>
                        <a:t></a:t>
                      </a:r>
                      <a:endParaRPr lang="en-US" sz="2800" dirty="0">
                        <a:solidFill>
                          <a:schemeClr val="tx2"/>
                        </a:solidFill>
                        <a:latin typeface="Segoe UI Light" panose="020B0502040204020203" pitchFamily="34" charset="0"/>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454034514"/>
                  </a:ext>
                </a:extLst>
              </a:tr>
              <a:tr h="47031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lnSpc>
                          <a:spcPct val="110000"/>
                        </a:lnSpc>
                        <a:spcBef>
                          <a:spcPts val="300"/>
                        </a:spcBef>
                        <a:spcAft>
                          <a:spcPts val="300"/>
                        </a:spcAft>
                      </a:pPr>
                      <a:r>
                        <a:rPr lang="en-US" sz="1600" dirty="0">
                          <a:solidFill>
                            <a:srgbClr val="60370F"/>
                          </a:solidFill>
                          <a:latin typeface="Lato" panose="020F0502020204030203" pitchFamily="34" charset="0"/>
                          <a:ea typeface="Lato" panose="020F0502020204030203" pitchFamily="34" charset="0"/>
                          <a:cs typeface="Lato" panose="020F0502020204030203" pitchFamily="34" charset="0"/>
                        </a:rPr>
                        <a:t>Crisis Management Plan – Formalized and Tested</a:t>
                      </a:r>
                    </a:p>
                  </a:txBody>
                  <a:tcPr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887553" rtl="0" eaLnBrk="1" latinLnBrk="0" hangingPunct="1"/>
                      <a:endPar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2800" dirty="0">
                          <a:solidFill>
                            <a:schemeClr val="tx1">
                              <a:lumMod val="65000"/>
                              <a:lumOff val="35000"/>
                            </a:schemeClr>
                          </a:solidFill>
                          <a:latin typeface="Segoe UI Light" panose="020B0502040204020203" pitchFamily="34" charset="0"/>
                          <a:cs typeface="Segoe UI Light" panose="020B0502040204020203" pitchFamily="34" charset="0"/>
                          <a:sym typeface="Symbol" panose="05050102010706020507" pitchFamily="18" charset="2"/>
                        </a:rPr>
                        <a:t></a:t>
                      </a:r>
                      <a:endParaRPr lang="en-US" sz="2800" dirty="0">
                        <a:solidFill>
                          <a:schemeClr val="tx2"/>
                        </a:solidFill>
                        <a:latin typeface="Segoe UI Light" panose="020B0502040204020203" pitchFamily="34" charset="0"/>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03915166"/>
                  </a:ext>
                </a:extLst>
              </a:tr>
            </a:tbl>
          </a:graphicData>
        </a:graphic>
      </p:graphicFrame>
      <p:pic>
        <p:nvPicPr>
          <p:cNvPr id="3" name="Picture 2" descr="A close up of a logo&#10;&#10;Description automatically generated">
            <a:extLst>
              <a:ext uri="{FF2B5EF4-FFF2-40B4-BE49-F238E27FC236}">
                <a16:creationId xmlns:a16="http://schemas.microsoft.com/office/drawing/2014/main" id="{4B2BE059-35E0-431A-906F-489359F49C8B}"/>
              </a:ext>
            </a:extLst>
          </p:cNvPr>
          <p:cNvPicPr>
            <a:picLocks noChangeAspect="1"/>
          </p:cNvPicPr>
          <p:nvPr/>
        </p:nvPicPr>
        <p:blipFill>
          <a:blip r:embed="rId3"/>
          <a:stretch>
            <a:fillRect/>
          </a:stretch>
        </p:blipFill>
        <p:spPr>
          <a:xfrm>
            <a:off x="93437" y="6175578"/>
            <a:ext cx="1707028" cy="579170"/>
          </a:xfrm>
          <a:prstGeom prst="rect">
            <a:avLst/>
          </a:prstGeom>
        </p:spPr>
      </p:pic>
    </p:spTree>
    <p:extLst>
      <p:ext uri="{BB962C8B-B14F-4D97-AF65-F5344CB8AC3E}">
        <p14:creationId xmlns:p14="http://schemas.microsoft.com/office/powerpoint/2010/main" val="3961579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3322CE-7F4F-46C1-83A6-040F885BFCA0}"/>
              </a:ext>
            </a:extLst>
          </p:cNvPr>
          <p:cNvSpPr txBox="1">
            <a:spLocks/>
          </p:cNvSpPr>
          <p:nvPr/>
        </p:nvSpPr>
        <p:spPr>
          <a:xfrm>
            <a:off x="1524000" y="6"/>
            <a:ext cx="9144000" cy="625868"/>
          </a:xfrm>
          <a:prstGeom prst="rect">
            <a:avLst/>
          </a:prstGeom>
          <a:noFill/>
        </p:spPr>
        <p:txBody>
          <a:bodyPr vert="horz" lIns="0" tIns="45720" rIns="91440" bIns="45720" rtlCol="0" anchor="b" anchorCtr="0">
            <a:noAutofit/>
          </a:bodyPr>
          <a:lstStyle>
            <a:lvl1pPr marL="55472" marR="0" indent="-55472" algn="ctr" defTabSz="887553" rtl="0" eaLnBrk="1" fontAlgn="auto" latinLnBrk="0" hangingPunct="1">
              <a:lnSpc>
                <a:spcPct val="100000"/>
              </a:lnSpc>
              <a:spcBef>
                <a:spcPct val="0"/>
              </a:spcBef>
              <a:spcAft>
                <a:spcPct val="0"/>
              </a:spcAft>
              <a:buNone/>
              <a:tabLst>
                <a:tab pos="0" algn="l"/>
              </a:tabLst>
              <a:defRPr kumimoji="0" lang="en-US" sz="2912" b="0" i="0" u="none" strike="noStrike" kern="1200" cap="none" spc="0" normalizeH="0" baseline="0" dirty="0">
                <a:ln>
                  <a:noFill/>
                </a:ln>
                <a:solidFill>
                  <a:schemeClr val="tx2"/>
                </a:solidFill>
                <a:effectLst/>
                <a:uFillTx/>
                <a:latin typeface="Lato Heavy" panose="020F0502020204030203" pitchFamily="34" charset="0"/>
                <a:ea typeface="Lato Heavy" panose="020F0502020204030203" pitchFamily="34" charset="0"/>
                <a:cs typeface="Lato Heavy" panose="020F0502020204030203" pitchFamily="34" charset="0"/>
                <a:sym typeface="Lato Regular"/>
              </a:defRPr>
            </a:lvl1pPr>
          </a:lstStyle>
          <a:p>
            <a:pPr>
              <a:defRPr/>
            </a:pPr>
            <a:r>
              <a:rPr lang="en-US" b="1" dirty="0">
                <a:solidFill>
                  <a:srgbClr val="1F497D"/>
                </a:solidFill>
                <a:latin typeface="Lato" panose="020F0502020204030203" pitchFamily="34" charset="0"/>
                <a:ea typeface="Lato" panose="020F0502020204030203" pitchFamily="34" charset="0"/>
                <a:cs typeface="Lato" panose="020F0502020204030203" pitchFamily="34" charset="0"/>
              </a:rPr>
              <a:t>Stress Test Advisor</a:t>
            </a:r>
          </a:p>
        </p:txBody>
      </p:sp>
      <p:graphicFrame>
        <p:nvGraphicFramePr>
          <p:cNvPr id="5" name="Table 4">
            <a:extLst>
              <a:ext uri="{FF2B5EF4-FFF2-40B4-BE49-F238E27FC236}">
                <a16:creationId xmlns:a16="http://schemas.microsoft.com/office/drawing/2014/main" id="{89AA930A-53CE-46CE-869C-45C29B33548E}"/>
              </a:ext>
            </a:extLst>
          </p:cNvPr>
          <p:cNvGraphicFramePr>
            <a:graphicFrameLocks noGrp="1"/>
          </p:cNvGraphicFramePr>
          <p:nvPr>
            <p:extLst>
              <p:ext uri="{D42A27DB-BD31-4B8C-83A1-F6EECF244321}">
                <p14:modId xmlns:p14="http://schemas.microsoft.com/office/powerpoint/2010/main" val="3250809941"/>
              </p:ext>
            </p:extLst>
          </p:nvPr>
        </p:nvGraphicFramePr>
        <p:xfrm>
          <a:off x="1929115" y="713291"/>
          <a:ext cx="8333771" cy="5431419"/>
        </p:xfrm>
        <a:graphic>
          <a:graphicData uri="http://schemas.openxmlformats.org/drawingml/2006/table">
            <a:tbl>
              <a:tblPr firstRow="1" bandRow="1"/>
              <a:tblGrid>
                <a:gridCol w="5220182">
                  <a:extLst>
                    <a:ext uri="{9D8B030D-6E8A-4147-A177-3AD203B41FA5}">
                      <a16:colId xmlns:a16="http://schemas.microsoft.com/office/drawing/2014/main" val="1072098782"/>
                    </a:ext>
                  </a:extLst>
                </a:gridCol>
                <a:gridCol w="1434996">
                  <a:extLst>
                    <a:ext uri="{9D8B030D-6E8A-4147-A177-3AD203B41FA5}">
                      <a16:colId xmlns:a16="http://schemas.microsoft.com/office/drawing/2014/main" val="2167765822"/>
                    </a:ext>
                  </a:extLst>
                </a:gridCol>
                <a:gridCol w="1678593">
                  <a:extLst>
                    <a:ext uri="{9D8B030D-6E8A-4147-A177-3AD203B41FA5}">
                      <a16:colId xmlns:a16="http://schemas.microsoft.com/office/drawing/2014/main" val="2256132339"/>
                    </a:ext>
                  </a:extLst>
                </a:gridCol>
              </a:tblGrid>
              <a:tr h="83331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a:solidFill>
                          <a:schemeClr val="tx1">
                            <a:lumMod val="75000"/>
                            <a:lumOff val="25000"/>
                          </a:schemeClr>
                        </a:solidFill>
                        <a:latin typeface="Segoe UI Light" panose="020B0502040204020203" pitchFamily="34" charset="0"/>
                        <a:cs typeface="Segoe UI Light" panose="020B0502040204020203" pitchFamily="34" charset="0"/>
                      </a:endParaRPr>
                    </a:p>
                  </a:txBody>
                  <a:tcPr marL="100584" marR="100584"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a:solidFill>
                            <a:srgbClr val="60370F"/>
                          </a:solidFill>
                          <a:latin typeface="Segoe UI Light" panose="020B0502040204020203" pitchFamily="34" charset="0"/>
                          <a:cs typeface="Segoe UI Light" panose="020B0502040204020203" pitchFamily="34" charset="0"/>
                        </a:rPr>
                        <a:t>Minimum Requirement </a:t>
                      </a:r>
                    </a:p>
                  </a:txBody>
                  <a:tcPr marL="100584" marR="10058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a:solidFill>
                            <a:srgbClr val="60370F"/>
                          </a:solidFill>
                          <a:latin typeface="Segoe UI Light" panose="020B0502040204020203" pitchFamily="34" charset="0"/>
                          <a:cs typeface="Segoe UI Light" panose="020B0502040204020203" pitchFamily="34" charset="0"/>
                        </a:rPr>
                        <a:t>Best Practices</a:t>
                      </a:r>
                    </a:p>
                  </a:txBody>
                  <a:tcPr marL="100584" marR="10058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019211507"/>
                  </a:ext>
                </a:extLst>
              </a:tr>
              <a:tr h="54771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nSpc>
                          <a:spcPct val="110000"/>
                        </a:lnSpc>
                        <a:spcBef>
                          <a:spcPts val="300"/>
                        </a:spcBef>
                        <a:spcAft>
                          <a:spcPts val="300"/>
                        </a:spcAft>
                        <a:buNone/>
                      </a:pPr>
                      <a:r>
                        <a:rPr lang="en-US" sz="1600" dirty="0">
                          <a:solidFill>
                            <a:srgbClr val="60370F"/>
                          </a:solidFill>
                          <a:latin typeface="Lato" panose="020F0502020204030203" pitchFamily="34" charset="0"/>
                          <a:ea typeface="Lato" panose="020F0502020204030203" pitchFamily="34" charset="0"/>
                          <a:cs typeface="Lato" panose="020F0502020204030203" pitchFamily="34" charset="0"/>
                        </a:rPr>
                        <a:t>Plan Fiduciary – 3(21) or 3(38) </a:t>
                      </a:r>
                    </a:p>
                  </a:txBody>
                  <a:tcPr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887553" rtl="0" eaLnBrk="1" latinLnBrk="0" hangingPunct="1"/>
                      <a:r>
                        <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sym typeface="Symbol" panose="05050102010706020507" pitchFamily="18" charset="2"/>
                        </a:rPr>
                        <a:t></a:t>
                      </a:r>
                      <a:endPar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800" dirty="0">
                          <a:solidFill>
                            <a:schemeClr val="tx1">
                              <a:lumMod val="65000"/>
                              <a:lumOff val="35000"/>
                            </a:schemeClr>
                          </a:solidFill>
                          <a:latin typeface="Segoe UI Light" panose="020B0502040204020203" pitchFamily="34" charset="0"/>
                          <a:cs typeface="Segoe UI Light" panose="020B0502040204020203" pitchFamily="34" charset="0"/>
                          <a:sym typeface="Symbol" panose="05050102010706020507" pitchFamily="18" charset="2"/>
                        </a:rPr>
                        <a:t></a:t>
                      </a:r>
                      <a:endParaRPr lang="en-US" sz="2800" dirty="0">
                        <a:solidFill>
                          <a:schemeClr val="tx2"/>
                        </a:solidFill>
                        <a:latin typeface="Segoe UI Light" panose="020B0502040204020203" pitchFamily="34" charset="0"/>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243268589"/>
                  </a:ext>
                </a:extLst>
              </a:tr>
              <a:tr h="54771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nSpc>
                          <a:spcPct val="110000"/>
                        </a:lnSpc>
                        <a:spcBef>
                          <a:spcPts val="300"/>
                        </a:spcBef>
                        <a:spcAft>
                          <a:spcPts val="300"/>
                        </a:spcAft>
                        <a:buNone/>
                      </a:pPr>
                      <a:r>
                        <a:rPr lang="en-US" sz="1600" dirty="0">
                          <a:solidFill>
                            <a:srgbClr val="60370F"/>
                          </a:solidFill>
                          <a:latin typeface="Lato" panose="020F0502020204030203" pitchFamily="34" charset="0"/>
                          <a:ea typeface="Lato" panose="020F0502020204030203" pitchFamily="34" charset="0"/>
                          <a:cs typeface="Lato" panose="020F0502020204030203" pitchFamily="34" charset="0"/>
                        </a:rPr>
                        <a:t>Transparent, Fee-based service model</a:t>
                      </a:r>
                    </a:p>
                  </a:txBody>
                  <a:tcPr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887553" rtl="0" eaLnBrk="1" fontAlgn="auto" latinLnBrk="0" hangingPunct="1">
                        <a:lnSpc>
                          <a:spcPct val="100000"/>
                        </a:lnSpc>
                        <a:spcBef>
                          <a:spcPts val="0"/>
                        </a:spcBef>
                        <a:spcAft>
                          <a:spcPts val="0"/>
                        </a:spcAft>
                        <a:buClrTx/>
                        <a:buSzTx/>
                        <a:buFontTx/>
                        <a:buNone/>
                        <a:tabLst/>
                        <a:defRPr/>
                      </a:pPr>
                      <a:r>
                        <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sym typeface="Symbol" panose="05050102010706020507" pitchFamily="18" charset="2"/>
                        </a:rPr>
                        <a:t></a:t>
                      </a:r>
                      <a:endPar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2800" dirty="0">
                          <a:solidFill>
                            <a:schemeClr val="tx1">
                              <a:lumMod val="65000"/>
                              <a:lumOff val="35000"/>
                            </a:schemeClr>
                          </a:solidFill>
                          <a:latin typeface="Segoe UI Light" panose="020B0502040204020203" pitchFamily="34" charset="0"/>
                          <a:cs typeface="Segoe UI Light" panose="020B0502040204020203" pitchFamily="34" charset="0"/>
                          <a:sym typeface="Symbol" panose="05050102010706020507" pitchFamily="18" charset="2"/>
                        </a:rPr>
                        <a:t></a:t>
                      </a:r>
                      <a:endParaRPr lang="en-US" sz="2800" dirty="0">
                        <a:solidFill>
                          <a:schemeClr val="tx2"/>
                        </a:solidFill>
                        <a:latin typeface="Segoe UI Light" panose="020B0502040204020203" pitchFamily="34" charset="0"/>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958143983"/>
                  </a:ext>
                </a:extLst>
              </a:tr>
              <a:tr h="65373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nSpc>
                          <a:spcPct val="110000"/>
                        </a:lnSpc>
                        <a:spcBef>
                          <a:spcPts val="300"/>
                        </a:spcBef>
                        <a:spcAft>
                          <a:spcPts val="300"/>
                        </a:spcAft>
                        <a:buNone/>
                      </a:pPr>
                      <a:r>
                        <a:rPr lang="en-US" sz="1600" dirty="0">
                          <a:solidFill>
                            <a:srgbClr val="60370F"/>
                          </a:solidFill>
                          <a:latin typeface="Lato" panose="020F0502020204030203" pitchFamily="34" charset="0"/>
                          <a:ea typeface="Lato" panose="020F0502020204030203" pitchFamily="34" charset="0"/>
                          <a:cs typeface="Lato" panose="020F0502020204030203" pitchFamily="34" charset="0"/>
                        </a:rPr>
                        <a:t>Educate committee </a:t>
                      </a:r>
                    </a:p>
                  </a:txBody>
                  <a:tcPr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887553" rtl="0" eaLnBrk="1" fontAlgn="auto" latinLnBrk="0" hangingPunct="1">
                        <a:lnSpc>
                          <a:spcPct val="100000"/>
                        </a:lnSpc>
                        <a:spcBef>
                          <a:spcPts val="0"/>
                        </a:spcBef>
                        <a:spcAft>
                          <a:spcPts val="0"/>
                        </a:spcAft>
                        <a:buClrTx/>
                        <a:buSzTx/>
                        <a:buFontTx/>
                        <a:buNone/>
                        <a:tabLst/>
                        <a:defRPr/>
                      </a:pPr>
                      <a:r>
                        <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sym typeface="Symbol" panose="05050102010706020507" pitchFamily="18" charset="2"/>
                        </a:rPr>
                        <a:t></a:t>
                      </a:r>
                      <a:endPar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2800" dirty="0">
                          <a:solidFill>
                            <a:schemeClr val="tx1">
                              <a:lumMod val="65000"/>
                              <a:lumOff val="35000"/>
                            </a:schemeClr>
                          </a:solidFill>
                          <a:latin typeface="Segoe UI Light" panose="020B0502040204020203" pitchFamily="34" charset="0"/>
                          <a:cs typeface="Segoe UI Light" panose="020B0502040204020203" pitchFamily="34" charset="0"/>
                          <a:sym typeface="Symbol" panose="05050102010706020507" pitchFamily="18" charset="2"/>
                        </a:rPr>
                        <a:t></a:t>
                      </a:r>
                      <a:endParaRPr lang="en-US" sz="2800" dirty="0">
                        <a:solidFill>
                          <a:schemeClr val="tx2"/>
                        </a:solidFill>
                        <a:latin typeface="Segoe UI Light" panose="020B0502040204020203" pitchFamily="34" charset="0"/>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15376500"/>
                  </a:ext>
                </a:extLst>
              </a:tr>
              <a:tr h="54771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nSpc>
                          <a:spcPct val="110000"/>
                        </a:lnSpc>
                        <a:spcBef>
                          <a:spcPts val="300"/>
                        </a:spcBef>
                        <a:spcAft>
                          <a:spcPts val="300"/>
                        </a:spcAft>
                        <a:buNone/>
                      </a:pPr>
                      <a:r>
                        <a:rPr lang="en-US" sz="1600" dirty="0">
                          <a:solidFill>
                            <a:srgbClr val="60370F"/>
                          </a:solidFill>
                          <a:latin typeface="Lato" panose="020F0502020204030203" pitchFamily="34" charset="0"/>
                          <a:ea typeface="Lato" panose="020F0502020204030203" pitchFamily="34" charset="0"/>
                          <a:cs typeface="Lato" panose="020F0502020204030203" pitchFamily="34" charset="0"/>
                        </a:rPr>
                        <a:t>Rigorous and objective investment process</a:t>
                      </a:r>
                    </a:p>
                  </a:txBody>
                  <a:tcPr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887553" rtl="0" eaLnBrk="1" fontAlgn="auto" latinLnBrk="0" hangingPunct="1">
                        <a:lnSpc>
                          <a:spcPct val="100000"/>
                        </a:lnSpc>
                        <a:spcBef>
                          <a:spcPts val="0"/>
                        </a:spcBef>
                        <a:spcAft>
                          <a:spcPts val="0"/>
                        </a:spcAft>
                        <a:buClrTx/>
                        <a:buSzTx/>
                        <a:buFontTx/>
                        <a:buNone/>
                        <a:tabLst/>
                        <a:defRPr/>
                      </a:pPr>
                      <a:r>
                        <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sym typeface="Symbol" panose="05050102010706020507" pitchFamily="18" charset="2"/>
                        </a:rPr>
                        <a:t></a:t>
                      </a:r>
                      <a:endPar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2800" dirty="0">
                          <a:solidFill>
                            <a:schemeClr val="tx1">
                              <a:lumMod val="65000"/>
                              <a:lumOff val="35000"/>
                            </a:schemeClr>
                          </a:solidFill>
                          <a:latin typeface="Segoe UI Light" panose="020B0502040204020203" pitchFamily="34" charset="0"/>
                          <a:cs typeface="Segoe UI Light" panose="020B0502040204020203" pitchFamily="34" charset="0"/>
                          <a:sym typeface="Symbol" panose="05050102010706020507" pitchFamily="18" charset="2"/>
                        </a:rPr>
                        <a:t></a:t>
                      </a:r>
                      <a:endParaRPr lang="en-US" sz="2800" dirty="0">
                        <a:solidFill>
                          <a:schemeClr val="tx2"/>
                        </a:solidFill>
                        <a:latin typeface="Segoe UI Light" panose="020B0502040204020203" pitchFamily="34" charset="0"/>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901682105"/>
                  </a:ext>
                </a:extLst>
              </a:tr>
              <a:tr h="54771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lnSpc>
                          <a:spcPct val="110000"/>
                        </a:lnSpc>
                        <a:spcBef>
                          <a:spcPts val="300"/>
                        </a:spcBef>
                        <a:spcAft>
                          <a:spcPts val="300"/>
                        </a:spcAft>
                      </a:pPr>
                      <a:r>
                        <a:rPr lang="en-US" sz="1600" dirty="0">
                          <a:solidFill>
                            <a:srgbClr val="60370F"/>
                          </a:solidFill>
                          <a:latin typeface="Lato" panose="020F0502020204030203" pitchFamily="34" charset="0"/>
                          <a:ea typeface="Lato" panose="020F0502020204030203" pitchFamily="34" charset="0"/>
                          <a:cs typeface="Lato" panose="020F0502020204030203" pitchFamily="34" charset="0"/>
                        </a:rPr>
                        <a:t>Specialist</a:t>
                      </a:r>
                    </a:p>
                  </a:txBody>
                  <a:tcPr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887553" rtl="0" eaLnBrk="1" latinLnBrk="0" hangingPunct="1"/>
                      <a:endPar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800" dirty="0">
                          <a:solidFill>
                            <a:schemeClr val="tx1">
                              <a:lumMod val="65000"/>
                              <a:lumOff val="35000"/>
                            </a:schemeClr>
                          </a:solidFill>
                          <a:latin typeface="Segoe UI Light" panose="020B0502040204020203" pitchFamily="34" charset="0"/>
                          <a:cs typeface="Segoe UI Light" panose="020B0502040204020203" pitchFamily="34" charset="0"/>
                          <a:sym typeface="Symbol" panose="05050102010706020507" pitchFamily="18" charset="2"/>
                        </a:rPr>
                        <a:t></a:t>
                      </a:r>
                      <a:endParaRPr lang="en-US" sz="2800" dirty="0">
                        <a:solidFill>
                          <a:schemeClr val="tx2"/>
                        </a:solidFill>
                        <a:latin typeface="Segoe UI Light" panose="020B0502040204020203" pitchFamily="34" charset="0"/>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609010627"/>
                  </a:ext>
                </a:extLst>
              </a:tr>
              <a:tr h="65807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lnSpc>
                          <a:spcPct val="110000"/>
                        </a:lnSpc>
                        <a:spcBef>
                          <a:spcPts val="300"/>
                        </a:spcBef>
                        <a:spcAft>
                          <a:spcPts val="300"/>
                        </a:spcAft>
                      </a:pPr>
                      <a:r>
                        <a:rPr lang="en-US" sz="1600" dirty="0">
                          <a:solidFill>
                            <a:srgbClr val="60370F"/>
                          </a:solidFill>
                          <a:latin typeface="Lato" panose="020F0502020204030203" pitchFamily="34" charset="0"/>
                          <a:ea typeface="Lato" panose="020F0502020204030203" pitchFamily="34" charset="0"/>
                          <a:cs typeface="Lato" panose="020F0502020204030203" pitchFamily="34" charset="0"/>
                        </a:rPr>
                        <a:t>Comprehensive service model that covers all the bases</a:t>
                      </a:r>
                    </a:p>
                  </a:txBody>
                  <a:tcPr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887553" rtl="0" eaLnBrk="1" latinLnBrk="0" hangingPunct="1"/>
                      <a:endPar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2800" dirty="0">
                          <a:solidFill>
                            <a:schemeClr val="tx1">
                              <a:lumMod val="65000"/>
                              <a:lumOff val="35000"/>
                            </a:schemeClr>
                          </a:solidFill>
                          <a:latin typeface="Segoe UI Light" panose="020B0502040204020203" pitchFamily="34" charset="0"/>
                          <a:cs typeface="Segoe UI Light" panose="020B0502040204020203" pitchFamily="34" charset="0"/>
                          <a:sym typeface="Symbol" panose="05050102010706020507" pitchFamily="18" charset="2"/>
                        </a:rPr>
                        <a:t></a:t>
                      </a:r>
                      <a:endParaRPr lang="en-US" sz="2800" dirty="0">
                        <a:solidFill>
                          <a:schemeClr val="tx2"/>
                        </a:solidFill>
                        <a:latin typeface="Segoe UI Light" panose="020B0502040204020203" pitchFamily="34" charset="0"/>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147094643"/>
                  </a:ext>
                </a:extLst>
              </a:tr>
              <a:tr h="54771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lnSpc>
                          <a:spcPct val="110000"/>
                        </a:lnSpc>
                        <a:spcBef>
                          <a:spcPts val="300"/>
                        </a:spcBef>
                        <a:spcAft>
                          <a:spcPts val="300"/>
                        </a:spcAft>
                      </a:pPr>
                      <a:r>
                        <a:rPr lang="en-US" sz="1600" dirty="0">
                          <a:solidFill>
                            <a:srgbClr val="60370F"/>
                          </a:solidFill>
                          <a:latin typeface="Lato" panose="020F0502020204030203" pitchFamily="34" charset="0"/>
                          <a:ea typeface="Lato" panose="020F0502020204030203" pitchFamily="34" charset="0"/>
                          <a:cs typeface="Lato" panose="020F0502020204030203" pitchFamily="34" charset="0"/>
                        </a:rPr>
                        <a:t>Participant financial coaching and wellness platform</a:t>
                      </a:r>
                    </a:p>
                  </a:txBody>
                  <a:tcPr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887553" rtl="0" eaLnBrk="1" latinLnBrk="0" hangingPunct="1"/>
                      <a:endPar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2800" dirty="0">
                          <a:solidFill>
                            <a:schemeClr val="tx1">
                              <a:lumMod val="65000"/>
                              <a:lumOff val="35000"/>
                            </a:schemeClr>
                          </a:solidFill>
                          <a:latin typeface="Segoe UI Light" panose="020B0502040204020203" pitchFamily="34" charset="0"/>
                          <a:cs typeface="Segoe UI Light" panose="020B0502040204020203" pitchFamily="34" charset="0"/>
                          <a:sym typeface="Symbol" panose="05050102010706020507" pitchFamily="18" charset="2"/>
                        </a:rPr>
                        <a:t></a:t>
                      </a:r>
                      <a:endParaRPr lang="en-US" sz="2800" dirty="0">
                        <a:solidFill>
                          <a:schemeClr val="tx2"/>
                        </a:solidFill>
                        <a:latin typeface="Segoe UI Light" panose="020B0502040204020203" pitchFamily="34" charset="0"/>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67144528"/>
                  </a:ext>
                </a:extLst>
              </a:tr>
              <a:tr h="54771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lnSpc>
                          <a:spcPct val="110000"/>
                        </a:lnSpc>
                        <a:spcBef>
                          <a:spcPts val="300"/>
                        </a:spcBef>
                        <a:spcAft>
                          <a:spcPts val="300"/>
                        </a:spcAft>
                      </a:pPr>
                      <a:r>
                        <a:rPr lang="en-US" sz="1600" dirty="0">
                          <a:solidFill>
                            <a:srgbClr val="60370F"/>
                          </a:solidFill>
                          <a:latin typeface="Lato" panose="020F0502020204030203" pitchFamily="34" charset="0"/>
                          <a:ea typeface="Lato" panose="020F0502020204030203" pitchFamily="34" charset="0"/>
                          <a:cs typeface="Lato" panose="020F0502020204030203" pitchFamily="34" charset="0"/>
                        </a:rPr>
                        <a:t>Crisis Management Plan – Formalized and Tested</a:t>
                      </a:r>
                    </a:p>
                  </a:txBody>
                  <a:tcPr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887553" rtl="0" eaLnBrk="1" latinLnBrk="0" hangingPunct="1"/>
                      <a:endPar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2800" dirty="0">
                          <a:solidFill>
                            <a:schemeClr val="tx1">
                              <a:lumMod val="65000"/>
                              <a:lumOff val="35000"/>
                            </a:schemeClr>
                          </a:solidFill>
                          <a:latin typeface="Segoe UI Light" panose="020B0502040204020203" pitchFamily="34" charset="0"/>
                          <a:cs typeface="Segoe UI Light" panose="020B0502040204020203" pitchFamily="34" charset="0"/>
                          <a:sym typeface="Symbol" panose="05050102010706020507" pitchFamily="18" charset="2"/>
                        </a:rPr>
                        <a:t></a:t>
                      </a:r>
                      <a:endParaRPr lang="en-US" sz="2800" dirty="0">
                        <a:solidFill>
                          <a:schemeClr val="tx2"/>
                        </a:solidFill>
                        <a:latin typeface="Segoe UI Light" panose="020B0502040204020203" pitchFamily="34" charset="0"/>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566083714"/>
                  </a:ext>
                </a:extLst>
              </a:tr>
            </a:tbl>
          </a:graphicData>
        </a:graphic>
      </p:graphicFrame>
      <p:pic>
        <p:nvPicPr>
          <p:cNvPr id="3" name="Picture 2" descr="A close up of a logo&#10;&#10;Description automatically generated">
            <a:extLst>
              <a:ext uri="{FF2B5EF4-FFF2-40B4-BE49-F238E27FC236}">
                <a16:creationId xmlns:a16="http://schemas.microsoft.com/office/drawing/2014/main" id="{3D8BC766-E933-48AB-A52E-F72F229C6C1E}"/>
              </a:ext>
            </a:extLst>
          </p:cNvPr>
          <p:cNvPicPr>
            <a:picLocks noChangeAspect="1"/>
          </p:cNvPicPr>
          <p:nvPr/>
        </p:nvPicPr>
        <p:blipFill>
          <a:blip r:embed="rId3"/>
          <a:stretch>
            <a:fillRect/>
          </a:stretch>
        </p:blipFill>
        <p:spPr>
          <a:xfrm>
            <a:off x="93437" y="6181389"/>
            <a:ext cx="1707028" cy="579170"/>
          </a:xfrm>
          <a:prstGeom prst="rect">
            <a:avLst/>
          </a:prstGeom>
        </p:spPr>
      </p:pic>
    </p:spTree>
    <p:extLst>
      <p:ext uri="{BB962C8B-B14F-4D97-AF65-F5344CB8AC3E}">
        <p14:creationId xmlns:p14="http://schemas.microsoft.com/office/powerpoint/2010/main" val="1528148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5894618-06E7-4CDE-82E3-F92993F4FE14}"/>
              </a:ext>
            </a:extLst>
          </p:cNvPr>
          <p:cNvSpPr txBox="1"/>
          <p:nvPr/>
        </p:nvSpPr>
        <p:spPr>
          <a:xfrm>
            <a:off x="1524001" y="372691"/>
            <a:ext cx="5324353" cy="540469"/>
          </a:xfrm>
          <a:prstGeom prst="rect">
            <a:avLst/>
          </a:prstGeom>
          <a:noFill/>
        </p:spPr>
        <p:txBody>
          <a:bodyPr wrap="square">
            <a:spAutoFit/>
          </a:bodyPr>
          <a:lstStyle/>
          <a:p>
            <a:pPr algn="ctr"/>
            <a:r>
              <a:rPr lang="en-US" sz="2912" b="1" dirty="0">
                <a:solidFill>
                  <a:srgbClr val="1F497D"/>
                </a:solidFill>
                <a:latin typeface="Lato" panose="020F0502020204030203" pitchFamily="34" charset="0"/>
                <a:ea typeface="Lato" panose="020F0502020204030203" pitchFamily="34" charset="0"/>
                <a:cs typeface="Lato" panose="020F0502020204030203" pitchFamily="34" charset="0"/>
                <a:sym typeface="Lato Regular"/>
              </a:rPr>
              <a:t>How We Can Help</a:t>
            </a:r>
            <a:endParaRPr lang="en-US" b="1" dirty="0">
              <a:solidFill>
                <a:prstClr val="black"/>
              </a:solidFill>
              <a:latin typeface="Lato" panose="020F0502020204030203" pitchFamily="34" charset="0"/>
              <a:ea typeface="Lato" panose="020F0502020204030203" pitchFamily="34" charset="0"/>
              <a:cs typeface="Lato" panose="020F0502020204030203" pitchFamily="34" charset="0"/>
            </a:endParaRPr>
          </a:p>
        </p:txBody>
      </p:sp>
      <p:sp>
        <p:nvSpPr>
          <p:cNvPr id="9" name="TextBox 8">
            <a:extLst>
              <a:ext uri="{FF2B5EF4-FFF2-40B4-BE49-F238E27FC236}">
                <a16:creationId xmlns:a16="http://schemas.microsoft.com/office/drawing/2014/main" id="{B54E7051-588B-4C9D-9217-7EE872862305}"/>
              </a:ext>
            </a:extLst>
          </p:cNvPr>
          <p:cNvSpPr txBox="1"/>
          <p:nvPr/>
        </p:nvSpPr>
        <p:spPr>
          <a:xfrm>
            <a:off x="1524000" y="1285849"/>
            <a:ext cx="5324354" cy="707886"/>
          </a:xfrm>
          <a:prstGeom prst="rect">
            <a:avLst/>
          </a:prstGeom>
          <a:solidFill>
            <a:srgbClr val="023D6E"/>
          </a:solidFill>
        </p:spPr>
        <p:txBody>
          <a:bodyPr wrap="square" rtlCol="0">
            <a:spAutoFit/>
          </a:bodyPr>
          <a:lstStyle/>
          <a:p>
            <a:pPr algn="ctr"/>
            <a:r>
              <a:rPr lang="en-US" sz="2000" b="1" dirty="0">
                <a:solidFill>
                  <a:prstClr val="white"/>
                </a:solidFill>
                <a:latin typeface="Lato" panose="020F0502020204030203" pitchFamily="34" charset="0"/>
                <a:ea typeface="Lato" panose="020F0502020204030203" pitchFamily="34" charset="0"/>
                <a:cs typeface="Lato" panose="020F0502020204030203" pitchFamily="34" charset="0"/>
              </a:rPr>
              <a:t>Conduct a diagnostic assessment that provides critical plan insight</a:t>
            </a:r>
          </a:p>
        </p:txBody>
      </p:sp>
      <p:sp>
        <p:nvSpPr>
          <p:cNvPr id="10" name="TextBox 9">
            <a:extLst>
              <a:ext uri="{FF2B5EF4-FFF2-40B4-BE49-F238E27FC236}">
                <a16:creationId xmlns:a16="http://schemas.microsoft.com/office/drawing/2014/main" id="{8719993D-7D2D-4D94-A6B6-FFB8DF15D002}"/>
              </a:ext>
            </a:extLst>
          </p:cNvPr>
          <p:cNvSpPr txBox="1"/>
          <p:nvPr/>
        </p:nvSpPr>
        <p:spPr>
          <a:xfrm>
            <a:off x="1738134" y="2239271"/>
            <a:ext cx="5110221" cy="4370427"/>
          </a:xfrm>
          <a:prstGeom prst="rect">
            <a:avLst/>
          </a:prstGeom>
          <a:noFill/>
        </p:spPr>
        <p:txBody>
          <a:bodyPr wrap="square" rtlCol="0">
            <a:spAutoFit/>
          </a:bodyPr>
          <a:lstStyle/>
          <a:p>
            <a:pPr marL="342900" indent="-342900">
              <a:spcAft>
                <a:spcPts val="2400"/>
              </a:spcAft>
              <a:buFont typeface="Wingdings" panose="05000000000000000000" pitchFamily="2" charset="2"/>
              <a:buChar char="ü"/>
            </a:pPr>
            <a:r>
              <a:rPr lang="en-US" dirty="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rPr>
              <a:t>A comprehensive review of participant outcomes, investment process and plan administration</a:t>
            </a:r>
          </a:p>
          <a:p>
            <a:pPr marL="342900" indent="-342900">
              <a:spcAft>
                <a:spcPts val="2400"/>
              </a:spcAft>
              <a:buFont typeface="Wingdings" panose="05000000000000000000" pitchFamily="2" charset="2"/>
              <a:buChar char="ü"/>
            </a:pPr>
            <a:r>
              <a:rPr lang="en-US" dirty="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rPr>
              <a:t>Helps the committee create a unified vision and roadmap for decision making </a:t>
            </a:r>
          </a:p>
          <a:p>
            <a:pPr marL="342900" indent="-342900">
              <a:spcAft>
                <a:spcPts val="2400"/>
              </a:spcAft>
              <a:buFont typeface="Wingdings" panose="05000000000000000000" pitchFamily="2" charset="2"/>
              <a:buChar char="ü"/>
            </a:pPr>
            <a:r>
              <a:rPr lang="en-US" dirty="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rPr>
              <a:t>Uses analytical insights to drive better retirement outcomes</a:t>
            </a:r>
          </a:p>
          <a:p>
            <a:pPr marL="342900" indent="-342900">
              <a:spcAft>
                <a:spcPts val="2400"/>
              </a:spcAft>
              <a:buFont typeface="Wingdings" panose="05000000000000000000" pitchFamily="2" charset="2"/>
              <a:buChar char="ü"/>
            </a:pPr>
            <a:r>
              <a:rPr lang="en-US" dirty="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rPr>
              <a:t>Identifies potential fiduciary blind spots and exposures</a:t>
            </a:r>
          </a:p>
          <a:p>
            <a:pPr marL="342900" indent="-342900">
              <a:spcAft>
                <a:spcPts val="2400"/>
              </a:spcAft>
              <a:buFont typeface="Wingdings" panose="05000000000000000000" pitchFamily="2" charset="2"/>
              <a:buChar char="ü"/>
            </a:pPr>
            <a:r>
              <a:rPr lang="en-US" dirty="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rPr>
              <a:t>Attain maximum leverage from partner resources</a:t>
            </a:r>
          </a:p>
        </p:txBody>
      </p:sp>
      <p:pic>
        <p:nvPicPr>
          <p:cNvPr id="13" name="Picture 12" descr="A picture containing outdoor, person, grass, person&#10;&#10;Description automatically generated">
            <a:extLst>
              <a:ext uri="{FF2B5EF4-FFF2-40B4-BE49-F238E27FC236}">
                <a16:creationId xmlns:a16="http://schemas.microsoft.com/office/drawing/2014/main" id="{A485125F-1095-4E9D-B9B8-09F37217D181}"/>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rcRect l="13376" t="-40" r="9780" b="40"/>
          <a:stretch/>
        </p:blipFill>
        <p:spPr>
          <a:xfrm>
            <a:off x="6848354" y="0"/>
            <a:ext cx="3819646" cy="6858000"/>
          </a:xfrm>
          <a:prstGeom prst="rect">
            <a:avLst/>
          </a:prstGeom>
        </p:spPr>
      </p:pic>
      <p:sp>
        <p:nvSpPr>
          <p:cNvPr id="11" name="Rectangle 12">
            <a:extLst>
              <a:ext uri="{FF2B5EF4-FFF2-40B4-BE49-F238E27FC236}">
                <a16:creationId xmlns:a16="http://schemas.microsoft.com/office/drawing/2014/main" id="{F580CA63-9C06-4B33-9414-0C337898E2F4}"/>
              </a:ext>
            </a:extLst>
          </p:cNvPr>
          <p:cNvSpPr>
            <a:spLocks noChangeArrowheads="1"/>
          </p:cNvSpPr>
          <p:nvPr/>
        </p:nvSpPr>
        <p:spPr bwMode="auto">
          <a:xfrm>
            <a:off x="7195596" y="2105562"/>
            <a:ext cx="347240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50000"/>
              </a:spcBef>
              <a:buClr>
                <a:schemeClr val="tx2"/>
              </a:buClr>
              <a:buSzPct val="80000"/>
              <a:buFont typeface="Wingdings" panose="05000000000000000000" pitchFamily="2" charset="2"/>
              <a:buChar char="n"/>
              <a:defRPr sz="1600">
                <a:solidFill>
                  <a:srgbClr val="4D4D4D"/>
                </a:solidFill>
                <a:latin typeface="Arial" panose="020B0604020202020204" pitchFamily="34" charset="0"/>
              </a:defRPr>
            </a:lvl1pPr>
            <a:lvl2pPr marL="742950" indent="-285750">
              <a:spcBef>
                <a:spcPct val="25000"/>
              </a:spcBef>
              <a:buClr>
                <a:schemeClr val="accent1"/>
              </a:buClr>
              <a:buSzPct val="80000"/>
              <a:buFont typeface="Wingdings" panose="05000000000000000000" pitchFamily="2" charset="2"/>
              <a:buChar char="l"/>
              <a:defRPr sz="1400">
                <a:solidFill>
                  <a:srgbClr val="4D4D4D"/>
                </a:solidFill>
                <a:latin typeface="Arial" panose="020B0604020202020204" pitchFamily="34" charset="0"/>
              </a:defRPr>
            </a:lvl2pPr>
            <a:lvl3pPr marL="1143000" indent="-228600">
              <a:spcBef>
                <a:spcPct val="25000"/>
              </a:spcBef>
              <a:buClr>
                <a:schemeClr val="accent1"/>
              </a:buClr>
              <a:buSzPct val="80000"/>
              <a:buFont typeface="Arial" panose="020B0604020202020204" pitchFamily="34" charset="0"/>
              <a:buChar char="─"/>
              <a:defRPr sz="1200">
                <a:solidFill>
                  <a:srgbClr val="4D4D4D"/>
                </a:solidFill>
                <a:latin typeface="Arial" panose="020B0604020202020204" pitchFamily="34" charset="0"/>
              </a:defRPr>
            </a:lvl3pPr>
            <a:lvl4pPr marL="1600200" indent="-228600">
              <a:spcBef>
                <a:spcPct val="25000"/>
              </a:spcBef>
              <a:buClr>
                <a:schemeClr val="accent1"/>
              </a:buClr>
              <a:buSzPct val="80000"/>
              <a:buFont typeface="Wingdings" panose="05000000000000000000" pitchFamily="2" charset="2"/>
              <a:buChar char="n"/>
              <a:defRPr sz="1200">
                <a:solidFill>
                  <a:srgbClr val="4D4D4D"/>
                </a:solidFill>
                <a:latin typeface="Arial" panose="020B0604020202020204" pitchFamily="34" charset="0"/>
              </a:defRPr>
            </a:lvl4pPr>
            <a:lvl5pPr marL="2057400" indent="-228600">
              <a:spcBef>
                <a:spcPct val="25000"/>
              </a:spcBef>
              <a:buClr>
                <a:schemeClr val="accent1"/>
              </a:buClr>
              <a:buSzPct val="80000"/>
              <a:buChar char="»"/>
              <a:defRPr sz="1200">
                <a:solidFill>
                  <a:srgbClr val="4D4D4D"/>
                </a:solidFill>
                <a:latin typeface="Arial" panose="020B0604020202020204" pitchFamily="34" charset="0"/>
              </a:defRPr>
            </a:lvl5pPr>
            <a:lvl6pPr marL="2514600" indent="-228600" eaLnBrk="0" fontAlgn="base" hangingPunct="0">
              <a:spcBef>
                <a:spcPct val="25000"/>
              </a:spcBef>
              <a:spcAft>
                <a:spcPct val="0"/>
              </a:spcAft>
              <a:buClr>
                <a:schemeClr val="accent1"/>
              </a:buClr>
              <a:buSzPct val="80000"/>
              <a:buChar char="»"/>
              <a:defRPr sz="1200">
                <a:solidFill>
                  <a:srgbClr val="4D4D4D"/>
                </a:solidFill>
                <a:latin typeface="Arial" panose="020B0604020202020204" pitchFamily="34" charset="0"/>
              </a:defRPr>
            </a:lvl6pPr>
            <a:lvl7pPr marL="2971800" indent="-228600" eaLnBrk="0" fontAlgn="base" hangingPunct="0">
              <a:spcBef>
                <a:spcPct val="25000"/>
              </a:spcBef>
              <a:spcAft>
                <a:spcPct val="0"/>
              </a:spcAft>
              <a:buClr>
                <a:schemeClr val="accent1"/>
              </a:buClr>
              <a:buSzPct val="80000"/>
              <a:buChar char="»"/>
              <a:defRPr sz="1200">
                <a:solidFill>
                  <a:srgbClr val="4D4D4D"/>
                </a:solidFill>
                <a:latin typeface="Arial" panose="020B0604020202020204" pitchFamily="34" charset="0"/>
              </a:defRPr>
            </a:lvl7pPr>
            <a:lvl8pPr marL="3429000" indent="-228600" eaLnBrk="0" fontAlgn="base" hangingPunct="0">
              <a:spcBef>
                <a:spcPct val="25000"/>
              </a:spcBef>
              <a:spcAft>
                <a:spcPct val="0"/>
              </a:spcAft>
              <a:buClr>
                <a:schemeClr val="accent1"/>
              </a:buClr>
              <a:buSzPct val="80000"/>
              <a:buChar char="»"/>
              <a:defRPr sz="1200">
                <a:solidFill>
                  <a:srgbClr val="4D4D4D"/>
                </a:solidFill>
                <a:latin typeface="Arial" panose="020B0604020202020204" pitchFamily="34" charset="0"/>
              </a:defRPr>
            </a:lvl8pPr>
            <a:lvl9pPr marL="3886200" indent="-228600" eaLnBrk="0" fontAlgn="base" hangingPunct="0">
              <a:spcBef>
                <a:spcPct val="25000"/>
              </a:spcBef>
              <a:spcAft>
                <a:spcPct val="0"/>
              </a:spcAft>
              <a:buClr>
                <a:schemeClr val="accent1"/>
              </a:buClr>
              <a:buSzPct val="80000"/>
              <a:buChar char="»"/>
              <a:defRPr sz="1200">
                <a:solidFill>
                  <a:srgbClr val="4D4D4D"/>
                </a:solidFill>
                <a:latin typeface="Arial" panose="020B0604020202020204" pitchFamily="34" charset="0"/>
              </a:defRPr>
            </a:lvl9pPr>
          </a:lstStyle>
          <a:p>
            <a:pPr algn="ctr">
              <a:spcBef>
                <a:spcPct val="0"/>
              </a:spcBef>
              <a:buClrTx/>
              <a:buSzTx/>
              <a:buFontTx/>
              <a:buNone/>
            </a:pPr>
            <a:r>
              <a:rPr lang="en-US" altLang="en-US" sz="2000" i="1" dirty="0">
                <a:solidFill>
                  <a:schemeClr val="bg1"/>
                </a:solidFill>
                <a:latin typeface="Lato" panose="020F0502020204030203" pitchFamily="34" charset="0"/>
                <a:ea typeface="Lato" panose="020F0502020204030203" pitchFamily="34" charset="0"/>
                <a:cs typeface="Lato" panose="020F0502020204030203" pitchFamily="34" charset="0"/>
              </a:rPr>
              <a:t>We can equip employers with more informed decision making to improve overall plan performance</a:t>
            </a:r>
          </a:p>
        </p:txBody>
      </p:sp>
      <p:pic>
        <p:nvPicPr>
          <p:cNvPr id="3" name="Picture 2" descr="A close up of a logo&#10;&#10;Description automatically generated">
            <a:extLst>
              <a:ext uri="{FF2B5EF4-FFF2-40B4-BE49-F238E27FC236}">
                <a16:creationId xmlns:a16="http://schemas.microsoft.com/office/drawing/2014/main" id="{6D27ADF5-AAB3-481F-8580-CB4F64100C5B}"/>
              </a:ext>
            </a:extLst>
          </p:cNvPr>
          <p:cNvPicPr>
            <a:picLocks noChangeAspect="1"/>
          </p:cNvPicPr>
          <p:nvPr/>
        </p:nvPicPr>
        <p:blipFill>
          <a:blip r:embed="rId5"/>
          <a:stretch>
            <a:fillRect/>
          </a:stretch>
        </p:blipFill>
        <p:spPr>
          <a:xfrm>
            <a:off x="93437" y="6193835"/>
            <a:ext cx="1707028" cy="579170"/>
          </a:xfrm>
          <a:prstGeom prst="rect">
            <a:avLst/>
          </a:prstGeom>
        </p:spPr>
      </p:pic>
    </p:spTree>
    <p:extLst>
      <p:ext uri="{BB962C8B-B14F-4D97-AF65-F5344CB8AC3E}">
        <p14:creationId xmlns:p14="http://schemas.microsoft.com/office/powerpoint/2010/main" val="210428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mountain&#10;&#10;Description automatically generated">
            <a:extLst>
              <a:ext uri="{FF2B5EF4-FFF2-40B4-BE49-F238E27FC236}">
                <a16:creationId xmlns:a16="http://schemas.microsoft.com/office/drawing/2014/main" id="{20FA5FB3-E176-45D7-830A-01798D3FF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6145"/>
            <a:ext cx="9144000" cy="6858000"/>
          </a:xfrm>
          <a:prstGeom prst="rect">
            <a:avLst/>
          </a:prstGeom>
        </p:spPr>
      </p:pic>
      <p:sp>
        <p:nvSpPr>
          <p:cNvPr id="9" name="Title 3"/>
          <p:cNvSpPr>
            <a:spLocks noGrp="1"/>
          </p:cNvSpPr>
          <p:nvPr>
            <p:ph type="title"/>
          </p:nvPr>
        </p:nvSpPr>
        <p:spPr>
          <a:xfrm>
            <a:off x="2114605" y="1420628"/>
            <a:ext cx="7638835" cy="987908"/>
          </a:xfrm>
        </p:spPr>
        <p:txBody>
          <a:bodyPr/>
          <a:lstStyle/>
          <a:p>
            <a:pPr algn="l"/>
            <a:r>
              <a:rPr lang="en-US" sz="4800" dirty="0">
                <a:solidFill>
                  <a:srgbClr val="003366"/>
                </a:solidFill>
              </a:rPr>
              <a:t>Questions?</a:t>
            </a:r>
            <a:endParaRPr lang="en-US" sz="3600" dirty="0">
              <a:solidFill>
                <a:schemeClr val="bg1">
                  <a:lumMod val="75000"/>
                  <a:lumOff val="25000"/>
                </a:schemeClr>
              </a:solidFill>
            </a:endParaRPr>
          </a:p>
        </p:txBody>
      </p:sp>
      <p:sp>
        <p:nvSpPr>
          <p:cNvPr id="11" name="Rectangle 10"/>
          <p:cNvSpPr/>
          <p:nvPr/>
        </p:nvSpPr>
        <p:spPr>
          <a:xfrm>
            <a:off x="1524000" y="6506443"/>
            <a:ext cx="9144000" cy="3677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5" name="TextBox 14"/>
          <p:cNvSpPr txBox="1"/>
          <p:nvPr/>
        </p:nvSpPr>
        <p:spPr>
          <a:xfrm>
            <a:off x="1674608" y="6417529"/>
            <a:ext cx="8518831" cy="452046"/>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defTabSz="584200" latinLnBrk="1" hangingPunct="0">
              <a:spcBef>
                <a:spcPct val="0"/>
              </a:spcBef>
              <a:spcAft>
                <a:spcPct val="0"/>
              </a:spcAft>
              <a:defRPr/>
            </a:pPr>
            <a:r>
              <a:rPr lang="en-US" sz="1000" dirty="0">
                <a:solidFill>
                  <a:prstClr val="black">
                    <a:lumMod val="75000"/>
                    <a:lumOff val="25000"/>
                  </a:prstClr>
                </a:solidFill>
                <a:latin typeface="Calibri Light" panose="020F0302020204030204" pitchFamily="34" charset="0"/>
                <a:sym typeface="Helvetica Light"/>
              </a:rPr>
              <a:t>FOR PLAN SPONSOR USE ONLY. Pensionmark® Financial Group, LLC (“Pensionmark”) is an investment adviser registered under the Investment Advisers Act of 1940. Pensionmark is affiliated through common ownership with Pensionmark Securities, LLC (member SIPC). </a:t>
            </a:r>
          </a:p>
        </p:txBody>
      </p:sp>
      <p:pic>
        <p:nvPicPr>
          <p:cNvPr id="6" name="Picture 5" descr="A close up of a device&#10;&#10;Description automatically generated">
            <a:extLst>
              <a:ext uri="{FF2B5EF4-FFF2-40B4-BE49-F238E27FC236}">
                <a16:creationId xmlns:a16="http://schemas.microsoft.com/office/drawing/2014/main" id="{E9889424-9AE2-4318-9ED6-0553F538EC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3209" y="212416"/>
            <a:ext cx="2842657" cy="367702"/>
          </a:xfrm>
          <a:prstGeom prst="rect">
            <a:avLst/>
          </a:prstGeom>
        </p:spPr>
      </p:pic>
    </p:spTree>
    <p:extLst>
      <p:ext uri="{BB962C8B-B14F-4D97-AF65-F5344CB8AC3E}">
        <p14:creationId xmlns:p14="http://schemas.microsoft.com/office/powerpoint/2010/main" val="343654716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mountain&#10;&#10;Description automatically generated">
            <a:extLst>
              <a:ext uri="{FF2B5EF4-FFF2-40B4-BE49-F238E27FC236}">
                <a16:creationId xmlns:a16="http://schemas.microsoft.com/office/drawing/2014/main" id="{20FA5FB3-E176-45D7-830A-01798D3FF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6145"/>
            <a:ext cx="9144000" cy="6858000"/>
          </a:xfrm>
          <a:prstGeom prst="rect">
            <a:avLst/>
          </a:prstGeom>
        </p:spPr>
      </p:pic>
      <p:sp>
        <p:nvSpPr>
          <p:cNvPr id="9" name="Title 3"/>
          <p:cNvSpPr>
            <a:spLocks noGrp="1"/>
          </p:cNvSpPr>
          <p:nvPr>
            <p:ph type="title"/>
          </p:nvPr>
        </p:nvSpPr>
        <p:spPr>
          <a:xfrm>
            <a:off x="1970928" y="990753"/>
            <a:ext cx="7638835" cy="987908"/>
          </a:xfrm>
        </p:spPr>
        <p:txBody>
          <a:bodyPr/>
          <a:lstStyle/>
          <a:p>
            <a:pPr algn="l"/>
            <a:r>
              <a:rPr lang="en-US" sz="4800" dirty="0">
                <a:solidFill>
                  <a:srgbClr val="003366"/>
                </a:solidFill>
              </a:rPr>
              <a:t>Update from the Hill</a:t>
            </a:r>
            <a:endParaRPr lang="en-US" sz="3600" dirty="0">
              <a:solidFill>
                <a:schemeClr val="bg1">
                  <a:lumMod val="75000"/>
                  <a:lumOff val="25000"/>
                </a:schemeClr>
              </a:solidFill>
            </a:endParaRPr>
          </a:p>
        </p:txBody>
      </p:sp>
      <p:sp>
        <p:nvSpPr>
          <p:cNvPr id="10" name="Rectangle 9"/>
          <p:cNvSpPr/>
          <p:nvPr/>
        </p:nvSpPr>
        <p:spPr>
          <a:xfrm>
            <a:off x="1970927" y="1945310"/>
            <a:ext cx="8315108" cy="830997"/>
          </a:xfrm>
          <a:prstGeom prst="rect">
            <a:avLst/>
          </a:prstGeom>
        </p:spPr>
        <p:txBody>
          <a:bodyPr wrap="square">
            <a:spAutoFit/>
          </a:bodyPr>
          <a:lstStyle/>
          <a:p>
            <a:pPr>
              <a:defRPr/>
            </a:pPr>
            <a:r>
              <a:rPr lang="en-US" sz="2400" cap="small" dirty="0">
                <a:ln w="11430"/>
                <a:solidFill>
                  <a:prstClr val="black">
                    <a:lumMod val="75000"/>
                    <a:lumOff val="25000"/>
                  </a:prstClr>
                </a:solidFill>
                <a:latin typeface="Segoe UI Semilight" panose="020B0402040204020203" pitchFamily="34" charset="0"/>
                <a:ea typeface="Microsoft Yi Baiti" pitchFamily="66" charset="0"/>
                <a:cs typeface="Segoe UI Semilight" panose="020B0402040204020203" pitchFamily="34" charset="0"/>
              </a:rPr>
              <a:t>Key Considerations for Employers to Address During A Pandemic </a:t>
            </a:r>
          </a:p>
        </p:txBody>
      </p:sp>
      <p:sp>
        <p:nvSpPr>
          <p:cNvPr id="11" name="Rectangle 10"/>
          <p:cNvSpPr/>
          <p:nvPr/>
        </p:nvSpPr>
        <p:spPr>
          <a:xfrm>
            <a:off x="1524000" y="6506443"/>
            <a:ext cx="9144000" cy="3677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15" name="TextBox 14"/>
          <p:cNvSpPr txBox="1"/>
          <p:nvPr/>
        </p:nvSpPr>
        <p:spPr>
          <a:xfrm>
            <a:off x="1674608" y="6417529"/>
            <a:ext cx="8518831" cy="452046"/>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defTabSz="584200" latinLnBrk="1" hangingPunct="0">
              <a:spcBef>
                <a:spcPct val="0"/>
              </a:spcBef>
              <a:spcAft>
                <a:spcPct val="0"/>
              </a:spcAft>
              <a:defRPr/>
            </a:pPr>
            <a:r>
              <a:rPr lang="en-US" sz="1000" dirty="0">
                <a:solidFill>
                  <a:prstClr val="black">
                    <a:lumMod val="75000"/>
                    <a:lumOff val="25000"/>
                  </a:prstClr>
                </a:solidFill>
                <a:latin typeface="Calibri Light" panose="020F0302020204030204" pitchFamily="34" charset="0"/>
                <a:sym typeface="Helvetica Light"/>
              </a:rPr>
              <a:t>FOR PLAN SPONSOR USE ONLY. Pensionmark® Financial Group, LLC (“Pensionmark”) is an investment adviser registered under the Investment Advisers Act of 1940. Pensionmark is affiliated through common ownership with Pensionmark Securities, LLC (member SIPC). </a:t>
            </a:r>
          </a:p>
        </p:txBody>
      </p:sp>
      <p:pic>
        <p:nvPicPr>
          <p:cNvPr id="6" name="Picture 5" descr="A close up of a device&#10;&#10;Description automatically generated">
            <a:extLst>
              <a:ext uri="{FF2B5EF4-FFF2-40B4-BE49-F238E27FC236}">
                <a16:creationId xmlns:a16="http://schemas.microsoft.com/office/drawing/2014/main" id="{E9889424-9AE2-4318-9ED6-0553F538EC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3209" y="212416"/>
            <a:ext cx="2842657" cy="367702"/>
          </a:xfrm>
          <a:prstGeom prst="rect">
            <a:avLst/>
          </a:prstGeom>
        </p:spPr>
      </p:pic>
    </p:spTree>
    <p:extLst>
      <p:ext uri="{BB962C8B-B14F-4D97-AF65-F5344CB8AC3E}">
        <p14:creationId xmlns:p14="http://schemas.microsoft.com/office/powerpoint/2010/main" val="257584157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3D73B8-0159-4360-B763-76EC226632BF}"/>
              </a:ext>
            </a:extLst>
          </p:cNvPr>
          <p:cNvSpPr>
            <a:spLocks noGrp="1"/>
          </p:cNvSpPr>
          <p:nvPr>
            <p:ph type="sldNum" sz="quarter" idx="12"/>
          </p:nvPr>
        </p:nvSpPr>
        <p:spPr/>
        <p:txBody>
          <a:bodyPr/>
          <a:lstStyle/>
          <a:p>
            <a:r>
              <a:rPr lang="en-US" dirty="0"/>
              <a:t>0</a:t>
            </a:r>
            <a:fld id="{F470E458-E7C2-4395-B75D-476A174CEE45}" type="slidenum">
              <a:rPr lang="en-US" smtClean="0"/>
              <a:t>30</a:t>
            </a:fld>
            <a:endParaRPr lang="en-US" dirty="0"/>
          </a:p>
        </p:txBody>
      </p:sp>
      <p:sp>
        <p:nvSpPr>
          <p:cNvPr id="6" name="Title 5">
            <a:extLst>
              <a:ext uri="{FF2B5EF4-FFF2-40B4-BE49-F238E27FC236}">
                <a16:creationId xmlns:a16="http://schemas.microsoft.com/office/drawing/2014/main" id="{6A2ED7C9-90D1-4335-ACD1-D39A68D72C83}"/>
              </a:ext>
            </a:extLst>
          </p:cNvPr>
          <p:cNvSpPr>
            <a:spLocks noGrp="1"/>
          </p:cNvSpPr>
          <p:nvPr>
            <p:ph type="title"/>
          </p:nvPr>
        </p:nvSpPr>
        <p:spPr/>
        <p:txBody>
          <a:bodyPr/>
          <a:lstStyle/>
          <a:p>
            <a:r>
              <a:rPr lang="en-US" dirty="0"/>
              <a:t>Session Password</a:t>
            </a:r>
          </a:p>
        </p:txBody>
      </p:sp>
      <p:sp>
        <p:nvSpPr>
          <p:cNvPr id="9" name="Subtitle 8">
            <a:extLst>
              <a:ext uri="{FF2B5EF4-FFF2-40B4-BE49-F238E27FC236}">
                <a16:creationId xmlns:a16="http://schemas.microsoft.com/office/drawing/2014/main" id="{F4871DB2-2AAA-4EB1-9E65-B34595535B48}"/>
              </a:ext>
            </a:extLst>
          </p:cNvPr>
          <p:cNvSpPr>
            <a:spLocks noGrp="1"/>
          </p:cNvSpPr>
          <p:nvPr>
            <p:ph type="subTitle" idx="15"/>
          </p:nvPr>
        </p:nvSpPr>
        <p:spPr/>
        <p:txBody>
          <a:bodyPr/>
          <a:lstStyle/>
          <a:p>
            <a:r>
              <a:rPr lang="en-US" dirty="0"/>
              <a:t>(Must record password for CPE credit)</a:t>
            </a:r>
          </a:p>
        </p:txBody>
      </p:sp>
      <p:pic>
        <p:nvPicPr>
          <p:cNvPr id="2" name="Picture 1" descr="A close up of a logo&#10;&#10;Description automatically generated">
            <a:extLst>
              <a:ext uri="{FF2B5EF4-FFF2-40B4-BE49-F238E27FC236}">
                <a16:creationId xmlns:a16="http://schemas.microsoft.com/office/drawing/2014/main" id="{BE2CDC26-0784-46BF-882F-914905033EBE}"/>
              </a:ext>
            </a:extLst>
          </p:cNvPr>
          <p:cNvPicPr>
            <a:picLocks noChangeAspect="1"/>
          </p:cNvPicPr>
          <p:nvPr/>
        </p:nvPicPr>
        <p:blipFill>
          <a:blip r:embed="rId3"/>
          <a:stretch>
            <a:fillRect/>
          </a:stretch>
        </p:blipFill>
        <p:spPr>
          <a:xfrm>
            <a:off x="173394" y="5761956"/>
            <a:ext cx="1707028" cy="579170"/>
          </a:xfrm>
          <a:prstGeom prst="rect">
            <a:avLst/>
          </a:prstGeom>
        </p:spPr>
      </p:pic>
    </p:spTree>
    <p:extLst>
      <p:ext uri="{BB962C8B-B14F-4D97-AF65-F5344CB8AC3E}">
        <p14:creationId xmlns:p14="http://schemas.microsoft.com/office/powerpoint/2010/main" val="1785038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2B7C-EE23-4B59-A17F-6406557A5E9F}"/>
              </a:ext>
            </a:extLst>
          </p:cNvPr>
          <p:cNvSpPr>
            <a:spLocks noGrp="1"/>
          </p:cNvSpPr>
          <p:nvPr>
            <p:ph type="title"/>
          </p:nvPr>
        </p:nvSpPr>
        <p:spPr/>
        <p:txBody>
          <a:bodyPr/>
          <a:lstStyle/>
          <a:p>
            <a:r>
              <a:rPr lang="en-US" b="1" dirty="0">
                <a:latin typeface="Lato" panose="020F0502020204030203" pitchFamily="34" charset="0"/>
                <a:ea typeface="Lato" panose="020F0502020204030203" pitchFamily="34" charset="0"/>
                <a:cs typeface="Lato" panose="020F0502020204030203" pitchFamily="34" charset="0"/>
              </a:rPr>
              <a:t>Meet </a:t>
            </a:r>
            <a:r>
              <a:rPr lang="en-US" b="1">
                <a:latin typeface="Lato" panose="020F0502020204030203" pitchFamily="34" charset="0"/>
                <a:ea typeface="Lato" panose="020F0502020204030203" pitchFamily="34" charset="0"/>
                <a:cs typeface="Lato" panose="020F0502020204030203" pitchFamily="34" charset="0"/>
              </a:rPr>
              <a:t>Your Presenter</a:t>
            </a:r>
            <a:endParaRPr lang="en-US" b="1" dirty="0">
              <a:latin typeface="Lato" panose="020F0502020204030203" pitchFamily="34" charset="0"/>
              <a:ea typeface="Lato" panose="020F0502020204030203" pitchFamily="34" charset="0"/>
              <a:cs typeface="Lato" panose="020F0502020204030203" pitchFamily="34" charset="0"/>
            </a:endParaRPr>
          </a:p>
        </p:txBody>
      </p:sp>
      <p:sp>
        <p:nvSpPr>
          <p:cNvPr id="11" name="Rectangle 10">
            <a:extLst>
              <a:ext uri="{FF2B5EF4-FFF2-40B4-BE49-F238E27FC236}">
                <a16:creationId xmlns:a16="http://schemas.microsoft.com/office/drawing/2014/main" id="{CF103E61-8DF9-416E-83A9-6BEBF4C7C623}"/>
              </a:ext>
            </a:extLst>
          </p:cNvPr>
          <p:cNvSpPr/>
          <p:nvPr/>
        </p:nvSpPr>
        <p:spPr>
          <a:xfrm>
            <a:off x="4190342" y="3778737"/>
            <a:ext cx="3811316" cy="1528111"/>
          </a:xfrm>
          <a:prstGeom prst="rect">
            <a:avLst/>
          </a:prstGeom>
        </p:spPr>
        <p:txBody>
          <a:bodyPr wrap="square">
            <a:spAutoFit/>
          </a:bodyPr>
          <a:lstStyle>
            <a:defPPr>
              <a:defRPr lang="en-US"/>
            </a:defPPr>
            <a:lvl1pPr marL="0" algn="l" defTabSz="912205" rtl="0" eaLnBrk="1" latinLnBrk="0" hangingPunct="1">
              <a:defRPr sz="1796" kern="1200">
                <a:solidFill>
                  <a:schemeClr val="tx1"/>
                </a:solidFill>
                <a:latin typeface="+mn-lt"/>
                <a:ea typeface="+mn-ea"/>
                <a:cs typeface="+mn-cs"/>
              </a:defRPr>
            </a:lvl1pPr>
            <a:lvl2pPr marL="456103" algn="l" defTabSz="912205" rtl="0" eaLnBrk="1" latinLnBrk="0" hangingPunct="1">
              <a:defRPr sz="1796" kern="1200">
                <a:solidFill>
                  <a:schemeClr val="tx1"/>
                </a:solidFill>
                <a:latin typeface="+mn-lt"/>
                <a:ea typeface="+mn-ea"/>
                <a:cs typeface="+mn-cs"/>
              </a:defRPr>
            </a:lvl2pPr>
            <a:lvl3pPr marL="912205" algn="l" defTabSz="912205" rtl="0" eaLnBrk="1" latinLnBrk="0" hangingPunct="1">
              <a:defRPr sz="1796" kern="1200">
                <a:solidFill>
                  <a:schemeClr val="tx1"/>
                </a:solidFill>
                <a:latin typeface="+mn-lt"/>
                <a:ea typeface="+mn-ea"/>
                <a:cs typeface="+mn-cs"/>
              </a:defRPr>
            </a:lvl3pPr>
            <a:lvl4pPr marL="1368308" algn="l" defTabSz="912205" rtl="0" eaLnBrk="1" latinLnBrk="0" hangingPunct="1">
              <a:defRPr sz="1796" kern="1200">
                <a:solidFill>
                  <a:schemeClr val="tx1"/>
                </a:solidFill>
                <a:latin typeface="+mn-lt"/>
                <a:ea typeface="+mn-ea"/>
                <a:cs typeface="+mn-cs"/>
              </a:defRPr>
            </a:lvl4pPr>
            <a:lvl5pPr marL="1824411" algn="l" defTabSz="912205" rtl="0" eaLnBrk="1" latinLnBrk="0" hangingPunct="1">
              <a:defRPr sz="1796" kern="1200">
                <a:solidFill>
                  <a:schemeClr val="tx1"/>
                </a:solidFill>
                <a:latin typeface="+mn-lt"/>
                <a:ea typeface="+mn-ea"/>
                <a:cs typeface="+mn-cs"/>
              </a:defRPr>
            </a:lvl5pPr>
            <a:lvl6pPr marL="2280514" algn="l" defTabSz="912205" rtl="0" eaLnBrk="1" latinLnBrk="0" hangingPunct="1">
              <a:defRPr sz="1796" kern="1200">
                <a:solidFill>
                  <a:schemeClr val="tx1"/>
                </a:solidFill>
                <a:latin typeface="+mn-lt"/>
                <a:ea typeface="+mn-ea"/>
                <a:cs typeface="+mn-cs"/>
              </a:defRPr>
            </a:lvl6pPr>
            <a:lvl7pPr marL="2736616" algn="l" defTabSz="912205" rtl="0" eaLnBrk="1" latinLnBrk="0" hangingPunct="1">
              <a:defRPr sz="1796" kern="1200">
                <a:solidFill>
                  <a:schemeClr val="tx1"/>
                </a:solidFill>
                <a:latin typeface="+mn-lt"/>
                <a:ea typeface="+mn-ea"/>
                <a:cs typeface="+mn-cs"/>
              </a:defRPr>
            </a:lvl7pPr>
            <a:lvl8pPr marL="3192719" algn="l" defTabSz="912205" rtl="0" eaLnBrk="1" latinLnBrk="0" hangingPunct="1">
              <a:defRPr sz="1796" kern="1200">
                <a:solidFill>
                  <a:schemeClr val="tx1"/>
                </a:solidFill>
                <a:latin typeface="+mn-lt"/>
                <a:ea typeface="+mn-ea"/>
                <a:cs typeface="+mn-cs"/>
              </a:defRPr>
            </a:lvl8pPr>
            <a:lvl9pPr marL="3648822" algn="l" defTabSz="912205" rtl="0" eaLnBrk="1" latinLnBrk="0" hangingPunct="1">
              <a:defRPr sz="1796" kern="1200">
                <a:solidFill>
                  <a:schemeClr val="tx1"/>
                </a:solidFill>
                <a:latin typeface="+mn-lt"/>
                <a:ea typeface="+mn-ea"/>
                <a:cs typeface="+mn-cs"/>
              </a:defRPr>
            </a:lvl9pPr>
          </a:lstStyle>
          <a:p>
            <a:pPr algn="ctr" fontAlgn="base"/>
            <a:r>
              <a:rPr lang="en-US" sz="2330" b="1" dirty="0">
                <a:solidFill>
                  <a:schemeClr val="tx2"/>
                </a:solidFill>
                <a:latin typeface="Lato" panose="020F0502020204030203" pitchFamily="34" charset="0"/>
                <a:ea typeface="Lato" panose="020F0502020204030203" pitchFamily="34" charset="0"/>
                <a:cs typeface="Lato" panose="020F0502020204030203" pitchFamily="34" charset="0"/>
              </a:rPr>
              <a:t>Kristen Deevy, C(k)P</a:t>
            </a:r>
          </a:p>
          <a:p>
            <a:pPr algn="ctr" fontAlgn="base"/>
            <a:r>
              <a:rPr lang="en-US" sz="1750" dirty="0">
                <a:solidFill>
                  <a:srgbClr val="002060"/>
                </a:solidFill>
                <a:latin typeface="Lato" panose="020F0502020204030203" pitchFamily="34" charset="0"/>
                <a:ea typeface="Lato" panose="020F0502020204030203" pitchFamily="34" charset="0"/>
                <a:cs typeface="Lato" panose="020F0502020204030203" pitchFamily="34" charset="0"/>
              </a:rPr>
              <a:t>Managing Director, Pensionmark</a:t>
            </a:r>
          </a:p>
          <a:p>
            <a:pPr algn="ctr" fontAlgn="base"/>
            <a:endParaRPr lang="en-US" sz="1750" dirty="0">
              <a:solidFill>
                <a:srgbClr val="002060"/>
              </a:solidFill>
              <a:latin typeface="Lato" panose="020F0502020204030203" pitchFamily="34" charset="0"/>
              <a:ea typeface="Lato" panose="020F0502020204030203" pitchFamily="34" charset="0"/>
              <a:cs typeface="Lato" panose="020F0502020204030203" pitchFamily="34" charset="0"/>
            </a:endParaRPr>
          </a:p>
          <a:p>
            <a:pPr algn="ctr" fontAlgn="base"/>
            <a:r>
              <a:rPr lang="en-US" sz="1750" dirty="0">
                <a:solidFill>
                  <a:srgbClr val="002060"/>
                </a:solidFill>
                <a:latin typeface="Lato" panose="020F0502020204030203" pitchFamily="34" charset="0"/>
                <a:ea typeface="Lato" panose="020F0502020204030203" pitchFamily="34" charset="0"/>
                <a:cs typeface="Lato" panose="020F0502020204030203" pitchFamily="34" charset="0"/>
              </a:rPr>
              <a:t>Kristen.deevy@pensionmark.com</a:t>
            </a:r>
          </a:p>
          <a:p>
            <a:pPr algn="ctr" fontAlgn="base"/>
            <a:r>
              <a:rPr lang="en-US" sz="1750" dirty="0">
                <a:solidFill>
                  <a:srgbClr val="002060"/>
                </a:solidFill>
                <a:latin typeface="Lato" panose="020F0502020204030203" pitchFamily="34" charset="0"/>
                <a:ea typeface="Lato" panose="020F0502020204030203" pitchFamily="34" charset="0"/>
                <a:cs typeface="Lato" panose="020F0502020204030203" pitchFamily="34" charset="0"/>
              </a:rPr>
              <a:t>720-289-3833</a:t>
            </a:r>
            <a:endParaRPr lang="en-US" sz="1541"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pic>
        <p:nvPicPr>
          <p:cNvPr id="4" name="Picture 3" descr="A person smiling for the camera&#10;&#10;Description automatically generated">
            <a:extLst>
              <a:ext uri="{FF2B5EF4-FFF2-40B4-BE49-F238E27FC236}">
                <a16:creationId xmlns:a16="http://schemas.microsoft.com/office/drawing/2014/main" id="{CFDD3550-C087-40B0-B0D6-36B3D2812E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8974" y="1160980"/>
            <a:ext cx="3842685" cy="2545155"/>
          </a:xfrm>
          <a:prstGeom prst="rect">
            <a:avLst/>
          </a:prstGeom>
        </p:spPr>
      </p:pic>
      <p:pic>
        <p:nvPicPr>
          <p:cNvPr id="3" name="Picture 2" descr="A close up of a logo&#10;&#10;Description automatically generated">
            <a:extLst>
              <a:ext uri="{FF2B5EF4-FFF2-40B4-BE49-F238E27FC236}">
                <a16:creationId xmlns:a16="http://schemas.microsoft.com/office/drawing/2014/main" id="{D7EA3691-F720-4C2C-B621-5747E15416BF}"/>
              </a:ext>
            </a:extLst>
          </p:cNvPr>
          <p:cNvPicPr>
            <a:picLocks noChangeAspect="1"/>
          </p:cNvPicPr>
          <p:nvPr/>
        </p:nvPicPr>
        <p:blipFill>
          <a:blip r:embed="rId4"/>
          <a:stretch>
            <a:fillRect/>
          </a:stretch>
        </p:blipFill>
        <p:spPr>
          <a:xfrm>
            <a:off x="106282" y="6188095"/>
            <a:ext cx="1707028" cy="579170"/>
          </a:xfrm>
          <a:prstGeom prst="rect">
            <a:avLst/>
          </a:prstGeom>
        </p:spPr>
      </p:pic>
    </p:spTree>
    <p:extLst>
      <p:ext uri="{BB962C8B-B14F-4D97-AF65-F5344CB8AC3E}">
        <p14:creationId xmlns:p14="http://schemas.microsoft.com/office/powerpoint/2010/main" val="3958192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B4BB3-CA3C-4C48-BD07-C5689486AB90}"/>
              </a:ext>
            </a:extLst>
          </p:cNvPr>
          <p:cNvSpPr>
            <a:spLocks noGrp="1"/>
          </p:cNvSpPr>
          <p:nvPr>
            <p:ph type="title"/>
          </p:nvPr>
        </p:nvSpPr>
        <p:spPr/>
        <p:txBody>
          <a:bodyPr/>
          <a:lstStyle/>
          <a:p>
            <a:r>
              <a:rPr lang="en-US" b="1" dirty="0">
                <a:latin typeface="Lato" panose="020F0502020204030203" pitchFamily="34" charset="0"/>
                <a:ea typeface="Lato" panose="020F0502020204030203" pitchFamily="34" charset="0"/>
                <a:cs typeface="Lato" panose="020F0502020204030203" pitchFamily="34" charset="0"/>
              </a:rPr>
              <a:t>Retirement Plan Specialists</a:t>
            </a:r>
          </a:p>
        </p:txBody>
      </p:sp>
      <p:sp>
        <p:nvSpPr>
          <p:cNvPr id="3" name="Content Placeholder 2">
            <a:extLst>
              <a:ext uri="{FF2B5EF4-FFF2-40B4-BE49-F238E27FC236}">
                <a16:creationId xmlns:a16="http://schemas.microsoft.com/office/drawing/2014/main" id="{92DCA4E2-6100-4A8E-924C-431CD20E4AEB}"/>
              </a:ext>
            </a:extLst>
          </p:cNvPr>
          <p:cNvSpPr>
            <a:spLocks noGrp="1"/>
          </p:cNvSpPr>
          <p:nvPr>
            <p:ph idx="1"/>
          </p:nvPr>
        </p:nvSpPr>
        <p:spPr/>
        <p:txBody>
          <a:bodyPr/>
          <a:lstStyle/>
          <a:p>
            <a:r>
              <a:rPr lang="en-US" dirty="0"/>
              <a:t>With Pensionmark you get the best of both worlds, working with an experienced independent advisor backed by a network of support specialists.</a:t>
            </a:r>
          </a:p>
        </p:txBody>
      </p:sp>
      <p:sp>
        <p:nvSpPr>
          <p:cNvPr id="4" name="Content Placeholder 3">
            <a:extLst>
              <a:ext uri="{FF2B5EF4-FFF2-40B4-BE49-F238E27FC236}">
                <a16:creationId xmlns:a16="http://schemas.microsoft.com/office/drawing/2014/main" id="{6B4EA687-71DE-41A6-B612-DBBFEA3BBA5A}"/>
              </a:ext>
            </a:extLst>
          </p:cNvPr>
          <p:cNvSpPr>
            <a:spLocks noGrp="1"/>
          </p:cNvSpPr>
          <p:nvPr>
            <p:ph idx="10"/>
          </p:nvPr>
        </p:nvSpPr>
        <p:spPr/>
        <p:txBody>
          <a:bodyPr/>
          <a:lstStyle/>
          <a:p>
            <a:r>
              <a:rPr lang="en-US" dirty="0"/>
              <a:t>A boutique experience with the strength and resources of a national firm.</a:t>
            </a:r>
          </a:p>
        </p:txBody>
      </p:sp>
      <p:sp>
        <p:nvSpPr>
          <p:cNvPr id="16" name="Content Placeholder 7">
            <a:extLst>
              <a:ext uri="{FF2B5EF4-FFF2-40B4-BE49-F238E27FC236}">
                <a16:creationId xmlns:a16="http://schemas.microsoft.com/office/drawing/2014/main" id="{624C7321-4222-4BAE-9267-A0B930BEEDEA}"/>
              </a:ext>
            </a:extLst>
          </p:cNvPr>
          <p:cNvSpPr txBox="1">
            <a:spLocks/>
          </p:cNvSpPr>
          <p:nvPr/>
        </p:nvSpPr>
        <p:spPr>
          <a:xfrm>
            <a:off x="4488070" y="3083167"/>
            <a:ext cx="3842900" cy="4828032"/>
          </a:xfrm>
          <a:prstGeom prst="rect">
            <a:avLst/>
          </a:prstGeom>
        </p:spPr>
        <p:txBody>
          <a:bodyPr vert="horz" lIns="88751" tIns="44375" rIns="88751" bIns="44375" rtlCol="0">
            <a:normAutofit/>
          </a:bodyPr>
          <a:lstStyle>
            <a:lvl1pPr marL="342900" indent="-342900" algn="l" defTabSz="914400" rtl="0" eaLnBrk="1" latinLnBrk="0" hangingPunct="1">
              <a:spcBef>
                <a:spcPct val="20000"/>
              </a:spcBef>
              <a:buFont typeface="Arial" pitchFamily="34" charset="0"/>
              <a:buChar char="•"/>
              <a:defRPr sz="2000" b="0" kern="1200" normalizeH="0" baseline="0">
                <a:solidFill>
                  <a:schemeClr val="tx1">
                    <a:lumMod val="65000"/>
                    <a:lumOff val="35000"/>
                  </a:schemeClr>
                </a:solidFill>
                <a:latin typeface="Segoe UI Light" panose="020B0502040204020203" pitchFamily="34" charset="0"/>
                <a:ea typeface="+mn-ea"/>
                <a:cs typeface="Helvetica" pitchFamily="34" charset="0"/>
              </a:defRPr>
            </a:lvl1pPr>
            <a:lvl2pPr marL="742950" indent="-285750" algn="l" defTabSz="914400" rtl="0" eaLnBrk="1" latinLnBrk="0" hangingPunct="1">
              <a:spcBef>
                <a:spcPct val="20000"/>
              </a:spcBef>
              <a:buFont typeface="Arial" pitchFamily="34" charset="0"/>
              <a:buChar char="–"/>
              <a:defRPr sz="1800" b="0" kern="1200" normalizeH="0" baseline="0">
                <a:solidFill>
                  <a:schemeClr val="tx1">
                    <a:lumMod val="65000"/>
                    <a:lumOff val="35000"/>
                  </a:schemeClr>
                </a:solidFill>
                <a:latin typeface="Segoe UI Light" panose="020B0502040204020203" pitchFamily="34" charset="0"/>
                <a:ea typeface="+mn-ea"/>
                <a:cs typeface="Helvetica" pitchFamily="34" charset="0"/>
              </a:defRPr>
            </a:lvl2pPr>
            <a:lvl3pPr marL="1143000" indent="-228600" algn="l" defTabSz="914400" rtl="0" eaLnBrk="1" latinLnBrk="0" hangingPunct="1">
              <a:spcBef>
                <a:spcPct val="20000"/>
              </a:spcBef>
              <a:buFont typeface="Arial" pitchFamily="34" charset="0"/>
              <a:buChar char="•"/>
              <a:defRPr sz="1600" b="0" kern="1200" normalizeH="0" baseline="0">
                <a:solidFill>
                  <a:schemeClr val="tx1">
                    <a:lumMod val="65000"/>
                    <a:lumOff val="35000"/>
                  </a:schemeClr>
                </a:solidFill>
                <a:latin typeface="Segoe UI Light" panose="020B0502040204020203" pitchFamily="34" charset="0"/>
                <a:ea typeface="+mn-ea"/>
                <a:cs typeface="Helvetica" pitchFamily="34" charset="0"/>
              </a:defRPr>
            </a:lvl3pPr>
            <a:lvl4pPr marL="1600200" indent="-228600" algn="l" defTabSz="914400" rtl="0" eaLnBrk="1" latinLnBrk="0" hangingPunct="1">
              <a:spcBef>
                <a:spcPct val="20000"/>
              </a:spcBef>
              <a:buFont typeface="Arial" pitchFamily="34" charset="0"/>
              <a:buChar char="–"/>
              <a:defRPr sz="1400" b="0" kern="1200" normalizeH="0" baseline="0">
                <a:solidFill>
                  <a:schemeClr val="tx1">
                    <a:lumMod val="65000"/>
                    <a:lumOff val="35000"/>
                  </a:schemeClr>
                </a:solidFill>
                <a:latin typeface="Segoe UI Light" panose="020B0502040204020203" pitchFamily="34" charset="0"/>
                <a:ea typeface="+mn-ea"/>
                <a:cs typeface="Helvetica" pitchFamily="34" charset="0"/>
              </a:defRPr>
            </a:lvl4pPr>
            <a:lvl5pPr marL="2057400" indent="-228600" algn="l" defTabSz="914400" rtl="0" eaLnBrk="1" latinLnBrk="0" hangingPunct="1">
              <a:spcBef>
                <a:spcPct val="20000"/>
              </a:spcBef>
              <a:buFont typeface="Arial" pitchFamily="34" charset="0"/>
              <a:buChar char="»"/>
              <a:defRPr sz="1400" b="0" kern="1200" normalizeH="0" baseline="0">
                <a:solidFill>
                  <a:schemeClr val="tx1">
                    <a:lumMod val="65000"/>
                    <a:lumOff val="35000"/>
                  </a:schemeClr>
                </a:solidFill>
                <a:latin typeface="Segoe UI Light" panose="020B0502040204020203"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359" spc="49"/>
          </a:p>
          <a:p>
            <a:pPr marL="0" indent="0">
              <a:buNone/>
            </a:pPr>
            <a:endParaRPr lang="en-US" sz="1359" spc="49"/>
          </a:p>
          <a:p>
            <a:pPr marL="0" indent="0">
              <a:buNone/>
            </a:pPr>
            <a:endParaRPr lang="en-US" sz="1359" spc="49"/>
          </a:p>
        </p:txBody>
      </p:sp>
      <p:sp>
        <p:nvSpPr>
          <p:cNvPr id="22" name="Text Placeholder 32">
            <a:extLst>
              <a:ext uri="{FF2B5EF4-FFF2-40B4-BE49-F238E27FC236}">
                <a16:creationId xmlns:a16="http://schemas.microsoft.com/office/drawing/2014/main" id="{ADD9BA01-3C78-4878-93F7-F208820715B7}"/>
              </a:ext>
            </a:extLst>
          </p:cNvPr>
          <p:cNvSpPr txBox="1">
            <a:spLocks/>
          </p:cNvSpPr>
          <p:nvPr/>
        </p:nvSpPr>
        <p:spPr>
          <a:xfrm>
            <a:off x="7511758" y="3774060"/>
            <a:ext cx="2681637" cy="513346"/>
          </a:xfrm>
          <a:prstGeom prst="rect">
            <a:avLst/>
          </a:prstGeom>
        </p:spPr>
        <p:txBody>
          <a:bodyPr wrap="square">
            <a:spAutoFit/>
          </a:bodyPr>
          <a:lstStyle>
            <a:lvl1pPr marL="0" indent="0" algn="l" defTabSz="914324" rtl="0" eaLnBrk="1" latinLnBrk="0" hangingPunct="1">
              <a:lnSpc>
                <a:spcPct val="160000"/>
              </a:lnSpc>
              <a:spcBef>
                <a:spcPts val="0"/>
              </a:spcBef>
              <a:buFont typeface="Arial" panose="020B0604020202020204" pitchFamily="34" charset="0"/>
              <a:buNone/>
              <a:defRPr kumimoji="1" sz="1067" kern="1200" baseline="0">
                <a:solidFill>
                  <a:schemeClr val="tx2"/>
                </a:solidFill>
                <a:latin typeface="+mn-lt"/>
                <a:ea typeface="+mn-ea"/>
                <a:cs typeface="+mn-cs"/>
              </a:defRPr>
            </a:lvl1pPr>
            <a:lvl2pPr marL="685743" indent="-228581" algn="l" defTabSz="914324"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04" indent="-228581" algn="l" defTabSz="914324"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067"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229"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390"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553"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714"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876"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sz="1765" dirty="0">
                <a:latin typeface="Lato" panose="020F0502020204030203" pitchFamily="34" charset="0"/>
                <a:ea typeface="Lato" panose="020F0502020204030203" pitchFamily="34" charset="0"/>
                <a:cs typeface="Lato" panose="020F0502020204030203" pitchFamily="34" charset="0"/>
              </a:rPr>
              <a:t>Team Members</a:t>
            </a:r>
            <a:br>
              <a:rPr lang="en-US" sz="1765" dirty="0">
                <a:latin typeface="Lato" panose="020F0502020204030203" pitchFamily="34" charset="0"/>
                <a:ea typeface="Lato" panose="020F0502020204030203" pitchFamily="34" charset="0"/>
                <a:cs typeface="Lato" panose="020F0502020204030203" pitchFamily="34" charset="0"/>
              </a:rPr>
            </a:br>
            <a:r>
              <a:rPr lang="en-US" sz="971" dirty="0">
                <a:solidFill>
                  <a:srgbClr val="002060"/>
                </a:solidFill>
                <a:latin typeface="Lato" panose="020F0502020204030203" pitchFamily="34" charset="0"/>
                <a:ea typeface="Lato" panose="020F0502020204030203" pitchFamily="34" charset="0"/>
                <a:cs typeface="Lato" panose="020F0502020204030203" pitchFamily="34" charset="0"/>
              </a:rPr>
              <a:t>As of 6/1/2020</a:t>
            </a:r>
          </a:p>
        </p:txBody>
      </p:sp>
      <p:sp>
        <p:nvSpPr>
          <p:cNvPr id="23" name="Text Placeholder 26">
            <a:extLst>
              <a:ext uri="{FF2B5EF4-FFF2-40B4-BE49-F238E27FC236}">
                <a16:creationId xmlns:a16="http://schemas.microsoft.com/office/drawing/2014/main" id="{CBF1BE12-E7A7-4A56-AA19-30545EAFA7BF}"/>
              </a:ext>
            </a:extLst>
          </p:cNvPr>
          <p:cNvSpPr txBox="1">
            <a:spLocks/>
          </p:cNvSpPr>
          <p:nvPr/>
        </p:nvSpPr>
        <p:spPr>
          <a:xfrm>
            <a:off x="6449073" y="4739903"/>
            <a:ext cx="1048871" cy="1048871"/>
          </a:xfrm>
          <a:prstGeom prst="ellipse">
            <a:avLst/>
          </a:prstGeom>
          <a:solidFill>
            <a:schemeClr val="tx2"/>
          </a:solidFill>
        </p:spPr>
        <p:txBody>
          <a:bodyPr vert="horz" wrap="none" lIns="0" tIns="0" rIns="0" bIns="0" numCol="1" spcCol="540000" rtlCol="0" anchor="ctr" anchorCtr="0">
            <a:normAutofit/>
          </a:bodyPr>
          <a:lstStyle>
            <a:lvl1pPr marL="0" indent="0" algn="just" defTabSz="914324" rtl="0" eaLnBrk="1" latinLnBrk="0" hangingPunct="1">
              <a:lnSpc>
                <a:spcPct val="160000"/>
              </a:lnSpc>
              <a:spcBef>
                <a:spcPts val="0"/>
              </a:spcBef>
              <a:buFontTx/>
              <a:buNone/>
              <a:defRPr kumimoji="1" sz="1067" kern="1200" baseline="0">
                <a:solidFill>
                  <a:schemeClr val="tx2"/>
                </a:solidFill>
                <a:latin typeface="+mn-lt"/>
                <a:ea typeface="+mn-ea"/>
                <a:cs typeface="+mn-cs"/>
              </a:defRPr>
            </a:lvl1pPr>
            <a:lvl2pPr marL="457162" indent="0" algn="l" defTabSz="914324"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2pPr>
            <a:lvl3pPr marL="914324" indent="0" algn="l" defTabSz="914324"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3pPr>
            <a:lvl4pPr marL="1371486" indent="0" algn="l" defTabSz="914324"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4pPr>
            <a:lvl5pPr marL="1828648" indent="0" algn="l" defTabSz="914324"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390"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553"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714"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876"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lnSpc>
                <a:spcPct val="100000"/>
              </a:lnSpc>
            </a:pPr>
            <a:r>
              <a:rPr lang="en-US" sz="2294" dirty="0">
                <a:solidFill>
                  <a:srgbClr val="FFFFFF"/>
                </a:solidFill>
                <a:latin typeface="Lato" panose="020F0502020204030203" pitchFamily="34" charset="0"/>
                <a:ea typeface="Lato" panose="020F0502020204030203" pitchFamily="34" charset="0"/>
                <a:cs typeface="Lato" panose="020F0502020204030203" pitchFamily="34" charset="0"/>
              </a:rPr>
              <a:t>60</a:t>
            </a:r>
          </a:p>
        </p:txBody>
      </p:sp>
      <p:sp>
        <p:nvSpPr>
          <p:cNvPr id="25" name="Text Placeholder 25">
            <a:extLst>
              <a:ext uri="{FF2B5EF4-FFF2-40B4-BE49-F238E27FC236}">
                <a16:creationId xmlns:a16="http://schemas.microsoft.com/office/drawing/2014/main" id="{73FC2CA1-C59E-4C57-8E70-803BCDC79383}"/>
              </a:ext>
            </a:extLst>
          </p:cNvPr>
          <p:cNvSpPr txBox="1">
            <a:spLocks/>
          </p:cNvSpPr>
          <p:nvPr/>
        </p:nvSpPr>
        <p:spPr>
          <a:xfrm>
            <a:off x="7511758" y="5020926"/>
            <a:ext cx="2681637" cy="513346"/>
          </a:xfrm>
          <a:prstGeom prst="rect">
            <a:avLst/>
          </a:prstGeom>
        </p:spPr>
        <p:txBody>
          <a:bodyPr wrap="square">
            <a:spAutoFit/>
          </a:bodyPr>
          <a:lstStyle>
            <a:lvl1pPr marL="0" indent="0" algn="l" defTabSz="914324" rtl="0" eaLnBrk="1" latinLnBrk="0" hangingPunct="1">
              <a:lnSpc>
                <a:spcPct val="160000"/>
              </a:lnSpc>
              <a:spcBef>
                <a:spcPts val="0"/>
              </a:spcBef>
              <a:buFont typeface="Arial" panose="020B0604020202020204" pitchFamily="34" charset="0"/>
              <a:buNone/>
              <a:defRPr kumimoji="1" sz="1067" kern="1200" baseline="0">
                <a:solidFill>
                  <a:schemeClr val="tx2"/>
                </a:solidFill>
                <a:latin typeface="+mn-lt"/>
                <a:ea typeface="+mn-ea"/>
                <a:cs typeface="+mn-cs"/>
              </a:defRPr>
            </a:lvl1pPr>
            <a:lvl2pPr marL="685743" indent="-228581" algn="l" defTabSz="914324"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04" indent="-228581" algn="l" defTabSz="914324"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067"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229"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390"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553"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714"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876"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sz="1765" dirty="0">
                <a:latin typeface="Lato" panose="020F0502020204030203" pitchFamily="34" charset="0"/>
                <a:ea typeface="Lato" panose="020F0502020204030203" pitchFamily="34" charset="0"/>
                <a:cs typeface="Lato" panose="020F0502020204030203" pitchFamily="34" charset="0"/>
              </a:rPr>
              <a:t>Locations</a:t>
            </a:r>
            <a:br>
              <a:rPr lang="en-US" sz="1765" dirty="0">
                <a:latin typeface="Lato" panose="020F0502020204030203" pitchFamily="34" charset="0"/>
                <a:ea typeface="Lato" panose="020F0502020204030203" pitchFamily="34" charset="0"/>
                <a:cs typeface="Lato" panose="020F0502020204030203" pitchFamily="34" charset="0"/>
              </a:rPr>
            </a:br>
            <a:r>
              <a:rPr lang="en-US" sz="971" dirty="0">
                <a:solidFill>
                  <a:srgbClr val="002060"/>
                </a:solidFill>
                <a:latin typeface="Lato" panose="020F0502020204030203" pitchFamily="34" charset="0"/>
                <a:ea typeface="Lato" panose="020F0502020204030203" pitchFamily="34" charset="0"/>
                <a:cs typeface="Lato" panose="020F0502020204030203" pitchFamily="34" charset="0"/>
              </a:rPr>
              <a:t>As of 6/11/2020</a:t>
            </a:r>
          </a:p>
        </p:txBody>
      </p:sp>
      <p:sp>
        <p:nvSpPr>
          <p:cNvPr id="26" name="Text Placeholder 30">
            <a:extLst>
              <a:ext uri="{FF2B5EF4-FFF2-40B4-BE49-F238E27FC236}">
                <a16:creationId xmlns:a16="http://schemas.microsoft.com/office/drawing/2014/main" id="{AAFBE66C-E619-4672-B79F-73BABF1F70C7}"/>
              </a:ext>
            </a:extLst>
          </p:cNvPr>
          <p:cNvSpPr txBox="1">
            <a:spLocks/>
          </p:cNvSpPr>
          <p:nvPr/>
        </p:nvSpPr>
        <p:spPr>
          <a:xfrm>
            <a:off x="6449073" y="3553322"/>
            <a:ext cx="1048871" cy="1048871"/>
          </a:xfrm>
          <a:prstGeom prst="ellipse">
            <a:avLst/>
          </a:prstGeom>
          <a:solidFill>
            <a:schemeClr val="tx2"/>
          </a:solidFill>
        </p:spPr>
        <p:txBody>
          <a:bodyPr wrap="none" lIns="0" tIns="0" rIns="0" bIns="0" anchor="ctr" anchorCtr="0">
            <a:normAutofit/>
          </a:bodyPr>
          <a:lstStyle>
            <a:lvl1pPr marL="0" indent="0" algn="l" defTabSz="914324" rtl="0" eaLnBrk="1" latinLnBrk="0" hangingPunct="1">
              <a:lnSpc>
                <a:spcPct val="160000"/>
              </a:lnSpc>
              <a:spcBef>
                <a:spcPts val="0"/>
              </a:spcBef>
              <a:buFont typeface="Arial" panose="020B0604020202020204" pitchFamily="34" charset="0"/>
              <a:buNone/>
              <a:defRPr kumimoji="1" sz="1067" kern="1200" baseline="0">
                <a:solidFill>
                  <a:schemeClr val="tx2"/>
                </a:solidFill>
                <a:latin typeface="+mn-lt"/>
                <a:ea typeface="+mn-ea"/>
                <a:cs typeface="+mn-cs"/>
              </a:defRPr>
            </a:lvl1pPr>
            <a:lvl2pPr marL="685743" indent="-228581" algn="l" defTabSz="914324"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04" indent="-228581" algn="l" defTabSz="914324"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067"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229"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390"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553"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714"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876"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lnSpc>
                <a:spcPct val="100000"/>
              </a:lnSpc>
            </a:pPr>
            <a:r>
              <a:rPr lang="en-US" sz="2294" dirty="0">
                <a:solidFill>
                  <a:srgbClr val="FFFFFF"/>
                </a:solidFill>
                <a:latin typeface="Lato" panose="020F0502020204030203" pitchFamily="34" charset="0"/>
                <a:ea typeface="Lato" panose="020F0502020204030203" pitchFamily="34" charset="0"/>
                <a:cs typeface="Lato" panose="020F0502020204030203" pitchFamily="34" charset="0"/>
              </a:rPr>
              <a:t>310</a:t>
            </a:r>
          </a:p>
        </p:txBody>
      </p:sp>
      <p:sp>
        <p:nvSpPr>
          <p:cNvPr id="8" name="Rectangle 7">
            <a:extLst>
              <a:ext uri="{FF2B5EF4-FFF2-40B4-BE49-F238E27FC236}">
                <a16:creationId xmlns:a16="http://schemas.microsoft.com/office/drawing/2014/main" id="{4B90E439-630D-45C6-8B13-25B6B8353F95}"/>
              </a:ext>
            </a:extLst>
          </p:cNvPr>
          <p:cNvSpPr/>
          <p:nvPr/>
        </p:nvSpPr>
        <p:spPr>
          <a:xfrm>
            <a:off x="1660848" y="6367641"/>
            <a:ext cx="7028070" cy="499560"/>
          </a:xfrm>
          <a:prstGeom prst="rect">
            <a:avLst/>
          </a:prstGeom>
        </p:spPr>
        <p:txBody>
          <a:bodyPr wrap="square">
            <a:spAutoFit/>
          </a:bodyPr>
          <a:lstStyle/>
          <a:p>
            <a:r>
              <a:rPr lang="en-US" sz="882" dirty="0">
                <a:solidFill>
                  <a:srgbClr val="855939"/>
                </a:solidFill>
                <a:latin typeface="Lato Light" panose="020F0502020204030203" pitchFamily="34" charset="0"/>
                <a:ea typeface="Lato Light" panose="020F0502020204030203" pitchFamily="34" charset="0"/>
                <a:cs typeface="Lato Light" panose="020F0502020204030203" pitchFamily="34" charset="0"/>
              </a:rPr>
              <a:t>As of 12/31/19 the Pensionmark network of advisors and firms collectively provides support to over $48 billion in assets across a variety of channels including investment management and retirement plan consulting services. </a:t>
            </a:r>
            <a:r>
              <a:rPr lang="en-US" sz="882" dirty="0">
                <a:solidFill>
                  <a:srgbClr val="855939"/>
                </a:solidFill>
                <a:latin typeface="Lato Light" panose="020F0502020204030203" pitchFamily="34" charset="0"/>
              </a:rPr>
              <a:t>This includes regulatory assets under management (AUM) of over $19 billion.</a:t>
            </a:r>
          </a:p>
        </p:txBody>
      </p:sp>
      <p:sp>
        <p:nvSpPr>
          <p:cNvPr id="135" name="Text Placeholder 35">
            <a:extLst>
              <a:ext uri="{FF2B5EF4-FFF2-40B4-BE49-F238E27FC236}">
                <a16:creationId xmlns:a16="http://schemas.microsoft.com/office/drawing/2014/main" id="{025D8DB7-138F-4A2C-8F09-C94AFB99B116}"/>
              </a:ext>
            </a:extLst>
          </p:cNvPr>
          <p:cNvSpPr txBox="1">
            <a:spLocks/>
          </p:cNvSpPr>
          <p:nvPr/>
        </p:nvSpPr>
        <p:spPr>
          <a:xfrm>
            <a:off x="7511752" y="1422154"/>
            <a:ext cx="2932129" cy="513346"/>
          </a:xfrm>
          <a:prstGeom prst="rect">
            <a:avLst/>
          </a:prstGeom>
        </p:spPr>
        <p:txBody>
          <a:bodyPr wrap="square">
            <a:spAutoFit/>
          </a:bodyPr>
          <a:lstStyle>
            <a:lvl1pPr marL="0" indent="0" algn="l" defTabSz="914324" rtl="0" eaLnBrk="1" latinLnBrk="0" hangingPunct="1">
              <a:lnSpc>
                <a:spcPct val="160000"/>
              </a:lnSpc>
              <a:spcBef>
                <a:spcPts val="0"/>
              </a:spcBef>
              <a:buFont typeface="Arial" panose="020B0604020202020204" pitchFamily="34" charset="0"/>
              <a:buNone/>
              <a:defRPr kumimoji="1" sz="1067" kern="1200" baseline="0">
                <a:solidFill>
                  <a:schemeClr val="tx2"/>
                </a:solidFill>
                <a:latin typeface="+mn-lt"/>
                <a:ea typeface="+mn-ea"/>
                <a:cs typeface="+mn-cs"/>
              </a:defRPr>
            </a:lvl1pPr>
            <a:lvl2pPr marL="685743" indent="-228581" algn="l" defTabSz="914324"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04" indent="-228581" algn="l" defTabSz="914324"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067"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229"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390"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553"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714"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876"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sz="1765" dirty="0">
                <a:latin typeface="Lato" panose="020F0502020204030203" pitchFamily="34" charset="0"/>
                <a:ea typeface="Lato" panose="020F0502020204030203" pitchFamily="34" charset="0"/>
                <a:cs typeface="Lato" panose="020F0502020204030203" pitchFamily="34" charset="0"/>
              </a:rPr>
              <a:t>Retirement Plan Clients</a:t>
            </a:r>
            <a:br>
              <a:rPr lang="en-US" sz="1456" dirty="0">
                <a:latin typeface="Lato" panose="020F0502020204030203" pitchFamily="34" charset="0"/>
                <a:ea typeface="Lato" panose="020F0502020204030203" pitchFamily="34" charset="0"/>
                <a:cs typeface="Lato" panose="020F0502020204030203" pitchFamily="34" charset="0"/>
              </a:rPr>
            </a:br>
            <a:r>
              <a:rPr lang="en-US" sz="971" dirty="0">
                <a:solidFill>
                  <a:srgbClr val="002060"/>
                </a:solidFill>
                <a:latin typeface="Lato" panose="020F0502020204030203" pitchFamily="34" charset="0"/>
                <a:ea typeface="Lato" panose="020F0502020204030203" pitchFamily="34" charset="0"/>
                <a:cs typeface="Lato" panose="020F0502020204030203" pitchFamily="34" charset="0"/>
              </a:rPr>
              <a:t>As of 6/1/2020</a:t>
            </a:r>
            <a:endParaRPr lang="en-US" sz="1412"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sp>
        <p:nvSpPr>
          <p:cNvPr id="136" name="Text Placeholder 33">
            <a:extLst>
              <a:ext uri="{FF2B5EF4-FFF2-40B4-BE49-F238E27FC236}">
                <a16:creationId xmlns:a16="http://schemas.microsoft.com/office/drawing/2014/main" id="{D0BE1559-C921-49F2-A111-12D0A4E30366}"/>
              </a:ext>
            </a:extLst>
          </p:cNvPr>
          <p:cNvSpPr txBox="1">
            <a:spLocks/>
          </p:cNvSpPr>
          <p:nvPr/>
        </p:nvSpPr>
        <p:spPr>
          <a:xfrm>
            <a:off x="6449073" y="1180158"/>
            <a:ext cx="1048871" cy="1048871"/>
          </a:xfrm>
          <a:prstGeom prst="ellipse">
            <a:avLst/>
          </a:prstGeom>
          <a:solidFill>
            <a:schemeClr val="tx2"/>
          </a:solidFill>
        </p:spPr>
        <p:txBody>
          <a:bodyPr wrap="none" lIns="0" tIns="0" rIns="0" bIns="0" anchor="ctr" anchorCtr="0">
            <a:normAutofit/>
          </a:bodyPr>
          <a:lstStyle>
            <a:lvl1pPr marL="0" indent="0" algn="l" defTabSz="914324" rtl="0" eaLnBrk="1" latinLnBrk="0" hangingPunct="1">
              <a:lnSpc>
                <a:spcPct val="160000"/>
              </a:lnSpc>
              <a:spcBef>
                <a:spcPts val="0"/>
              </a:spcBef>
              <a:buFont typeface="Arial" panose="020B0604020202020204" pitchFamily="34" charset="0"/>
              <a:buNone/>
              <a:defRPr kumimoji="1" sz="1067" kern="1200" baseline="0">
                <a:solidFill>
                  <a:schemeClr val="tx2"/>
                </a:solidFill>
                <a:latin typeface="+mn-lt"/>
                <a:ea typeface="+mn-ea"/>
                <a:cs typeface="+mn-cs"/>
              </a:defRPr>
            </a:lvl1pPr>
            <a:lvl2pPr marL="685743" indent="-228581" algn="l" defTabSz="914324"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04" indent="-228581" algn="l" defTabSz="914324"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067"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229"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390"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553"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714"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876"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lnSpc>
                <a:spcPct val="100000"/>
              </a:lnSpc>
            </a:pPr>
            <a:r>
              <a:rPr lang="en-US" sz="2294" dirty="0">
                <a:solidFill>
                  <a:srgbClr val="FFFFFF"/>
                </a:solidFill>
                <a:latin typeface="Lato" panose="020F0502020204030203" pitchFamily="34" charset="0"/>
                <a:ea typeface="Lato" panose="020F0502020204030203" pitchFamily="34" charset="0"/>
                <a:cs typeface="Lato" panose="020F0502020204030203" pitchFamily="34" charset="0"/>
              </a:rPr>
              <a:t>3,350</a:t>
            </a:r>
          </a:p>
        </p:txBody>
      </p:sp>
      <p:sp>
        <p:nvSpPr>
          <p:cNvPr id="138" name="Text Placeholder 39">
            <a:extLst>
              <a:ext uri="{FF2B5EF4-FFF2-40B4-BE49-F238E27FC236}">
                <a16:creationId xmlns:a16="http://schemas.microsoft.com/office/drawing/2014/main" id="{1496D41C-5D2D-4D3A-94E2-9454C86E4801}"/>
              </a:ext>
            </a:extLst>
          </p:cNvPr>
          <p:cNvSpPr txBox="1">
            <a:spLocks/>
          </p:cNvSpPr>
          <p:nvPr/>
        </p:nvSpPr>
        <p:spPr>
          <a:xfrm>
            <a:off x="6449073" y="2366740"/>
            <a:ext cx="1048871" cy="1048871"/>
          </a:xfrm>
          <a:prstGeom prst="ellipse">
            <a:avLst/>
          </a:prstGeom>
          <a:solidFill>
            <a:schemeClr val="tx2"/>
          </a:solidFill>
        </p:spPr>
        <p:txBody>
          <a:bodyPr wrap="none" lIns="0" tIns="0" rIns="0" bIns="0" anchor="ctr" anchorCtr="0">
            <a:noAutofit/>
          </a:bodyPr>
          <a:lstStyle>
            <a:lvl1pPr marL="0" indent="0" algn="l" defTabSz="914324" rtl="0" eaLnBrk="1" latinLnBrk="0" hangingPunct="1">
              <a:lnSpc>
                <a:spcPct val="160000"/>
              </a:lnSpc>
              <a:spcBef>
                <a:spcPts val="0"/>
              </a:spcBef>
              <a:buFont typeface="Arial" panose="020B0604020202020204" pitchFamily="34" charset="0"/>
              <a:buNone/>
              <a:defRPr kumimoji="1" sz="1067" kern="1200" baseline="0">
                <a:solidFill>
                  <a:schemeClr val="tx2"/>
                </a:solidFill>
                <a:latin typeface="+mn-lt"/>
                <a:ea typeface="+mn-ea"/>
                <a:cs typeface="+mn-cs"/>
              </a:defRPr>
            </a:lvl1pPr>
            <a:lvl2pPr marL="685743" indent="-228581" algn="l" defTabSz="914324"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04" indent="-228581" algn="l" defTabSz="914324"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067"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229"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390"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553"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714"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876"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lnSpc>
                <a:spcPct val="100000"/>
              </a:lnSpc>
            </a:pPr>
            <a:r>
              <a:rPr lang="en-US" sz="2294" dirty="0">
                <a:solidFill>
                  <a:srgbClr val="FFFFFF"/>
                </a:solidFill>
                <a:latin typeface="Lato" panose="020F0502020204030203" pitchFamily="34" charset="0"/>
                <a:ea typeface="Lato" panose="020F0502020204030203" pitchFamily="34" charset="0"/>
                <a:cs typeface="Lato" panose="020F0502020204030203" pitchFamily="34" charset="0"/>
              </a:rPr>
              <a:t>$48B</a:t>
            </a:r>
          </a:p>
        </p:txBody>
      </p:sp>
      <p:sp>
        <p:nvSpPr>
          <p:cNvPr id="140" name="Text Placeholder 41">
            <a:extLst>
              <a:ext uri="{FF2B5EF4-FFF2-40B4-BE49-F238E27FC236}">
                <a16:creationId xmlns:a16="http://schemas.microsoft.com/office/drawing/2014/main" id="{B76FABF4-846A-42A2-86E0-4543D60B8BAC}"/>
              </a:ext>
            </a:extLst>
          </p:cNvPr>
          <p:cNvSpPr txBox="1">
            <a:spLocks/>
          </p:cNvSpPr>
          <p:nvPr/>
        </p:nvSpPr>
        <p:spPr>
          <a:xfrm>
            <a:off x="7511752" y="2566617"/>
            <a:ext cx="2591471" cy="463588"/>
          </a:xfrm>
          <a:prstGeom prst="rect">
            <a:avLst/>
          </a:prstGeom>
        </p:spPr>
        <p:txBody>
          <a:bodyPr wrap="square">
            <a:spAutoFit/>
          </a:bodyPr>
          <a:lstStyle>
            <a:lvl1pPr marL="0" indent="0" algn="l" defTabSz="914324" rtl="0" eaLnBrk="1" latinLnBrk="0" hangingPunct="1">
              <a:lnSpc>
                <a:spcPct val="160000"/>
              </a:lnSpc>
              <a:spcBef>
                <a:spcPts val="0"/>
              </a:spcBef>
              <a:buFont typeface="Arial" panose="020B0604020202020204" pitchFamily="34" charset="0"/>
              <a:buNone/>
              <a:defRPr kumimoji="1" sz="1067" kern="1200" baseline="0">
                <a:solidFill>
                  <a:schemeClr val="tx2"/>
                </a:solidFill>
                <a:latin typeface="+mn-lt"/>
                <a:ea typeface="+mn-ea"/>
                <a:cs typeface="+mn-cs"/>
              </a:defRPr>
            </a:lvl1pPr>
            <a:lvl2pPr marL="685743" indent="-228581" algn="l" defTabSz="914324"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04" indent="-228581" algn="l" defTabSz="914324"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067"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229"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390"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553"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714"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876"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sz="1765" dirty="0">
                <a:latin typeface="Lato" panose="020F0502020204030203" pitchFamily="34" charset="0"/>
                <a:ea typeface="Lato" panose="020F0502020204030203" pitchFamily="34" charset="0"/>
                <a:cs typeface="Lato" panose="020F0502020204030203" pitchFamily="34" charset="0"/>
              </a:rPr>
              <a:t>Assets Supported</a:t>
            </a:r>
            <a:r>
              <a:rPr lang="en-US" sz="1765" baseline="30000" dirty="0">
                <a:latin typeface="Lato" panose="020F0502020204030203" pitchFamily="34" charset="0"/>
                <a:ea typeface="Lato" panose="020F0502020204030203" pitchFamily="34" charset="0"/>
                <a:cs typeface="Lato" panose="020F0502020204030203" pitchFamily="34" charset="0"/>
              </a:rPr>
              <a:t>1</a:t>
            </a:r>
            <a:br>
              <a:rPr lang="en-US" sz="1765" dirty="0">
                <a:latin typeface="Lato" panose="020F0502020204030203" pitchFamily="34" charset="0"/>
                <a:ea typeface="Lato" panose="020F0502020204030203" pitchFamily="34" charset="0"/>
                <a:cs typeface="Lato" panose="020F0502020204030203" pitchFamily="34" charset="0"/>
              </a:rPr>
            </a:br>
            <a:endParaRPr lang="en-US" sz="971" baseline="300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descr="A close up of a logo&#10;&#10;Description automatically generated">
            <a:extLst>
              <a:ext uri="{FF2B5EF4-FFF2-40B4-BE49-F238E27FC236}">
                <a16:creationId xmlns:a16="http://schemas.microsoft.com/office/drawing/2014/main" id="{EEC99D04-8EF1-48B2-A6E2-AF7064B047D3}"/>
              </a:ext>
            </a:extLst>
          </p:cNvPr>
          <p:cNvPicPr>
            <a:picLocks noChangeAspect="1"/>
          </p:cNvPicPr>
          <p:nvPr/>
        </p:nvPicPr>
        <p:blipFill>
          <a:blip r:embed="rId3"/>
          <a:stretch>
            <a:fillRect/>
          </a:stretch>
        </p:blipFill>
        <p:spPr>
          <a:xfrm>
            <a:off x="274062" y="5661372"/>
            <a:ext cx="1707028" cy="579170"/>
          </a:xfrm>
          <a:prstGeom prst="rect">
            <a:avLst/>
          </a:prstGeom>
        </p:spPr>
      </p:pic>
    </p:spTree>
    <p:extLst>
      <p:ext uri="{BB962C8B-B14F-4D97-AF65-F5344CB8AC3E}">
        <p14:creationId xmlns:p14="http://schemas.microsoft.com/office/powerpoint/2010/main" val="3801493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6A279-2303-42B1-93A2-6B3B55EA7575}"/>
              </a:ext>
            </a:extLst>
          </p:cNvPr>
          <p:cNvSpPr>
            <a:spLocks noGrp="1"/>
          </p:cNvSpPr>
          <p:nvPr>
            <p:ph type="title"/>
          </p:nvPr>
        </p:nvSpPr>
        <p:spPr/>
        <p:txBody>
          <a:bodyPr/>
          <a:lstStyle/>
          <a:p>
            <a:r>
              <a:rPr lang="en-US" dirty="0"/>
              <a:t>Who is NAPA</a:t>
            </a:r>
          </a:p>
        </p:txBody>
      </p:sp>
      <p:sp>
        <p:nvSpPr>
          <p:cNvPr id="3" name="Content Placeholder 2">
            <a:extLst>
              <a:ext uri="{FF2B5EF4-FFF2-40B4-BE49-F238E27FC236}">
                <a16:creationId xmlns:a16="http://schemas.microsoft.com/office/drawing/2014/main" id="{C7F8FFA1-8F82-466B-9860-87FD76D6CB14}"/>
              </a:ext>
            </a:extLst>
          </p:cNvPr>
          <p:cNvSpPr>
            <a:spLocks noGrp="1"/>
          </p:cNvSpPr>
          <p:nvPr>
            <p:ph idx="1"/>
          </p:nvPr>
        </p:nvSpPr>
        <p:spPr/>
        <p:txBody>
          <a:bodyPr/>
          <a:lstStyle/>
          <a:p>
            <a:pPr marL="0" indent="0">
              <a:buNone/>
            </a:pPr>
            <a:r>
              <a:rPr lang="en-US" sz="2400" dirty="0">
                <a:solidFill>
                  <a:srgbClr val="003399"/>
                </a:solidFill>
              </a:rPr>
              <a:t>Sister organization of the American Retirement Association</a:t>
            </a:r>
          </a:p>
          <a:p>
            <a:pPr marL="0" indent="0">
              <a:buNone/>
            </a:pPr>
            <a:r>
              <a:rPr lang="en-US" sz="2400" dirty="0">
                <a:solidFill>
                  <a:srgbClr val="003399"/>
                </a:solidFill>
              </a:rPr>
              <a:t>	</a:t>
            </a:r>
          </a:p>
          <a:p>
            <a:pPr marL="0" indent="0">
              <a:buNone/>
            </a:pPr>
            <a:r>
              <a:rPr lang="en-US" sz="2400" dirty="0">
                <a:solidFill>
                  <a:srgbClr val="003399"/>
                </a:solidFill>
              </a:rPr>
              <a:t>Only advocacy group exclusively focused on the issues that matter to retirement plan advisors</a:t>
            </a:r>
          </a:p>
          <a:p>
            <a:pPr marL="0" indent="0">
              <a:buNone/>
            </a:pPr>
            <a:endParaRPr lang="en-US" sz="2400" dirty="0">
              <a:solidFill>
                <a:srgbClr val="003399"/>
              </a:solidFill>
            </a:endParaRPr>
          </a:p>
          <a:p>
            <a:pPr marL="0" indent="0">
              <a:buNone/>
            </a:pPr>
            <a:r>
              <a:rPr lang="en-US" sz="2400" dirty="0">
                <a:solidFill>
                  <a:srgbClr val="003399"/>
                </a:solidFill>
              </a:rPr>
              <a:t>	Advocacy</a:t>
            </a:r>
          </a:p>
          <a:p>
            <a:pPr marL="0" indent="0">
              <a:buNone/>
            </a:pPr>
            <a:r>
              <a:rPr lang="en-US" sz="2400" dirty="0">
                <a:solidFill>
                  <a:srgbClr val="003399"/>
                </a:solidFill>
              </a:rPr>
              <a:t>	</a:t>
            </a:r>
          </a:p>
          <a:p>
            <a:pPr marL="0" indent="0">
              <a:buNone/>
            </a:pPr>
            <a:r>
              <a:rPr lang="en-US" sz="2400" dirty="0">
                <a:solidFill>
                  <a:srgbClr val="003399"/>
                </a:solidFill>
              </a:rPr>
              <a:t>	Business Intelligence</a:t>
            </a:r>
          </a:p>
          <a:p>
            <a:pPr marL="0" indent="0">
              <a:buNone/>
            </a:pPr>
            <a:r>
              <a:rPr lang="en-US" sz="2400" dirty="0">
                <a:solidFill>
                  <a:srgbClr val="003399"/>
                </a:solidFill>
              </a:rPr>
              <a:t>	</a:t>
            </a:r>
          </a:p>
          <a:p>
            <a:pPr marL="0" indent="0">
              <a:buNone/>
            </a:pPr>
            <a:r>
              <a:rPr lang="en-US" sz="2400" dirty="0">
                <a:solidFill>
                  <a:srgbClr val="003399"/>
                </a:solidFill>
              </a:rPr>
              <a:t>	Networking</a:t>
            </a:r>
          </a:p>
          <a:p>
            <a:pPr marL="0" indent="0">
              <a:buNone/>
            </a:pPr>
            <a:endParaRPr lang="en-US" dirty="0"/>
          </a:p>
        </p:txBody>
      </p:sp>
      <p:pic>
        <p:nvPicPr>
          <p:cNvPr id="4" name="Content Placeholder 7">
            <a:extLst>
              <a:ext uri="{FF2B5EF4-FFF2-40B4-BE49-F238E27FC236}">
                <a16:creationId xmlns:a16="http://schemas.microsoft.com/office/drawing/2014/main" id="{BE359958-F9F5-4F80-8D97-A1321D90DE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242860" y="4719782"/>
            <a:ext cx="4136432" cy="9377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logo&#10;&#10;Description automatically generated">
            <a:extLst>
              <a:ext uri="{FF2B5EF4-FFF2-40B4-BE49-F238E27FC236}">
                <a16:creationId xmlns:a16="http://schemas.microsoft.com/office/drawing/2014/main" id="{2AFF55AF-1286-4E82-AEB4-B561FDA060FE}"/>
              </a:ext>
            </a:extLst>
          </p:cNvPr>
          <p:cNvPicPr>
            <a:picLocks noChangeAspect="1"/>
          </p:cNvPicPr>
          <p:nvPr/>
        </p:nvPicPr>
        <p:blipFill>
          <a:blip r:embed="rId4"/>
          <a:stretch>
            <a:fillRect/>
          </a:stretch>
        </p:blipFill>
        <p:spPr>
          <a:xfrm>
            <a:off x="274062" y="5546994"/>
            <a:ext cx="1707028" cy="579170"/>
          </a:xfrm>
          <a:prstGeom prst="rect">
            <a:avLst/>
          </a:prstGeom>
        </p:spPr>
      </p:pic>
    </p:spTree>
    <p:extLst>
      <p:ext uri="{BB962C8B-B14F-4D97-AF65-F5344CB8AC3E}">
        <p14:creationId xmlns:p14="http://schemas.microsoft.com/office/powerpoint/2010/main" val="3651315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39B4D-F2E7-4572-9D69-4D50FD5863A7}"/>
              </a:ext>
            </a:extLst>
          </p:cNvPr>
          <p:cNvSpPr>
            <a:spLocks noGrp="1"/>
          </p:cNvSpPr>
          <p:nvPr>
            <p:ph type="title"/>
          </p:nvPr>
        </p:nvSpPr>
        <p:spPr/>
        <p:txBody>
          <a:bodyPr/>
          <a:lstStyle/>
          <a:p>
            <a:r>
              <a:rPr lang="en-US" dirty="0"/>
              <a:t>New Regulations in the last 9 months</a:t>
            </a:r>
          </a:p>
        </p:txBody>
      </p:sp>
      <p:sp>
        <p:nvSpPr>
          <p:cNvPr id="3" name="Content Placeholder 2">
            <a:extLst>
              <a:ext uri="{FF2B5EF4-FFF2-40B4-BE49-F238E27FC236}">
                <a16:creationId xmlns:a16="http://schemas.microsoft.com/office/drawing/2014/main" id="{9E9B44BA-E18A-4BAD-8C05-6AB2F8E46A43}"/>
              </a:ext>
            </a:extLst>
          </p:cNvPr>
          <p:cNvSpPr>
            <a:spLocks noGrp="1"/>
          </p:cNvSpPr>
          <p:nvPr>
            <p:ph idx="1"/>
          </p:nvPr>
        </p:nvSpPr>
        <p:spPr/>
        <p:txBody>
          <a:bodyPr/>
          <a:lstStyle/>
          <a:p>
            <a:r>
              <a:rPr lang="en-US" dirty="0"/>
              <a:t>Secure Act</a:t>
            </a:r>
          </a:p>
          <a:p>
            <a:pPr lvl="1"/>
            <a:r>
              <a:rPr lang="en-US" dirty="0"/>
              <a:t>Signed by President Trump on December 20, 2019</a:t>
            </a:r>
          </a:p>
          <a:p>
            <a:endParaRPr lang="en-US" dirty="0"/>
          </a:p>
          <a:p>
            <a:endParaRPr lang="en-US" dirty="0"/>
          </a:p>
          <a:p>
            <a:r>
              <a:rPr lang="en-US" dirty="0"/>
              <a:t>CARES Act</a:t>
            </a:r>
          </a:p>
          <a:p>
            <a:pPr lvl="1"/>
            <a:r>
              <a:rPr lang="en-US" dirty="0"/>
              <a:t>Signed by President Trump on March 27, 2020</a:t>
            </a:r>
          </a:p>
          <a:p>
            <a:endParaRPr lang="en-US" dirty="0"/>
          </a:p>
          <a:p>
            <a:endParaRPr lang="en-US" dirty="0"/>
          </a:p>
          <a:p>
            <a:r>
              <a:rPr lang="en-US" dirty="0"/>
              <a:t>Colorado Secure Savings Act</a:t>
            </a:r>
          </a:p>
          <a:p>
            <a:pPr lvl="1"/>
            <a:r>
              <a:rPr lang="en-US" dirty="0"/>
              <a:t>Signed by Governor Polis on July 14, 2020</a:t>
            </a:r>
          </a:p>
        </p:txBody>
      </p:sp>
      <p:pic>
        <p:nvPicPr>
          <p:cNvPr id="5" name="Picture 4" descr="A close up of a logo&#10;&#10;Description automatically generated">
            <a:extLst>
              <a:ext uri="{FF2B5EF4-FFF2-40B4-BE49-F238E27FC236}">
                <a16:creationId xmlns:a16="http://schemas.microsoft.com/office/drawing/2014/main" id="{ACFE93B7-C682-47DA-AF5E-24ADDC983154}"/>
              </a:ext>
            </a:extLst>
          </p:cNvPr>
          <p:cNvPicPr>
            <a:picLocks noChangeAspect="1"/>
          </p:cNvPicPr>
          <p:nvPr/>
        </p:nvPicPr>
        <p:blipFill>
          <a:blip r:embed="rId3"/>
          <a:stretch>
            <a:fillRect/>
          </a:stretch>
        </p:blipFill>
        <p:spPr>
          <a:xfrm>
            <a:off x="190172" y="5546994"/>
            <a:ext cx="1707028" cy="579170"/>
          </a:xfrm>
          <a:prstGeom prst="rect">
            <a:avLst/>
          </a:prstGeom>
        </p:spPr>
      </p:pic>
    </p:spTree>
    <p:extLst>
      <p:ext uri="{BB962C8B-B14F-4D97-AF65-F5344CB8AC3E}">
        <p14:creationId xmlns:p14="http://schemas.microsoft.com/office/powerpoint/2010/main" val="1712430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8013-1280-4A6E-AB66-D77A5DAA7BB5}"/>
              </a:ext>
            </a:extLst>
          </p:cNvPr>
          <p:cNvSpPr>
            <a:spLocks noGrp="1"/>
          </p:cNvSpPr>
          <p:nvPr>
            <p:ph type="title"/>
          </p:nvPr>
        </p:nvSpPr>
        <p:spPr/>
        <p:txBody>
          <a:bodyPr/>
          <a:lstStyle/>
          <a:p>
            <a:r>
              <a:rPr lang="en-US" dirty="0"/>
              <a:t>SECURE Act Highlights</a:t>
            </a:r>
          </a:p>
        </p:txBody>
      </p:sp>
      <p:sp>
        <p:nvSpPr>
          <p:cNvPr id="3" name="Content Placeholder 2">
            <a:extLst>
              <a:ext uri="{FF2B5EF4-FFF2-40B4-BE49-F238E27FC236}">
                <a16:creationId xmlns:a16="http://schemas.microsoft.com/office/drawing/2014/main" id="{DD788A4B-B9E5-4CC9-9DEB-3E7DE136D573}"/>
              </a:ext>
            </a:extLst>
          </p:cNvPr>
          <p:cNvSpPr>
            <a:spLocks noGrp="1"/>
          </p:cNvSpPr>
          <p:nvPr>
            <p:ph idx="1"/>
          </p:nvPr>
        </p:nvSpPr>
        <p:spPr/>
        <p:txBody>
          <a:bodyPr>
            <a:normAutofit lnSpcReduction="10000"/>
          </a:bodyPr>
          <a:lstStyle/>
          <a:p>
            <a:pPr marL="0" indent="0">
              <a:buNone/>
            </a:pPr>
            <a:endParaRPr lang="en-US" dirty="0">
              <a:solidFill>
                <a:srgbClr val="855939"/>
              </a:solidFill>
            </a:endParaRPr>
          </a:p>
          <a:p>
            <a:r>
              <a:rPr lang="en-US" b="1" dirty="0">
                <a:solidFill>
                  <a:srgbClr val="855939"/>
                </a:solidFill>
              </a:rPr>
              <a:t>Modification of Eligibility Rules for Long Term Part-time Employees</a:t>
            </a:r>
          </a:p>
          <a:p>
            <a:pPr lvl="1"/>
            <a:r>
              <a:rPr lang="en-US" b="1" dirty="0">
                <a:solidFill>
                  <a:srgbClr val="855939"/>
                </a:solidFill>
              </a:rPr>
              <a:t>Starts in 2024: if have 3 consecutive years of services with 500 hours you are eligible (take away here – track your hourly employees for eligibility)</a:t>
            </a:r>
          </a:p>
          <a:p>
            <a:endParaRPr lang="en-US" b="1" dirty="0">
              <a:solidFill>
                <a:srgbClr val="855939"/>
              </a:solidFill>
            </a:endParaRPr>
          </a:p>
          <a:p>
            <a:r>
              <a:rPr lang="en-US" b="1" dirty="0">
                <a:solidFill>
                  <a:srgbClr val="855939"/>
                </a:solidFill>
              </a:rPr>
              <a:t>Increased Tax Credit for Small Employer who start a 401(k) Plan</a:t>
            </a:r>
          </a:p>
          <a:p>
            <a:pPr lvl="1"/>
            <a:r>
              <a:rPr lang="en-US" b="1" dirty="0">
                <a:solidFill>
                  <a:srgbClr val="855939"/>
                </a:solidFill>
              </a:rPr>
              <a:t>$500 or the lesser of $250 for each eligible non highly compensated employees of $5000</a:t>
            </a:r>
          </a:p>
          <a:p>
            <a:endParaRPr lang="en-US" b="1" dirty="0">
              <a:solidFill>
                <a:srgbClr val="855939"/>
              </a:solidFill>
            </a:endParaRPr>
          </a:p>
          <a:p>
            <a:r>
              <a:rPr lang="en-US" b="1" dirty="0">
                <a:solidFill>
                  <a:srgbClr val="855939"/>
                </a:solidFill>
              </a:rPr>
              <a:t>Tax Credit for adopting automatic enrollment</a:t>
            </a:r>
          </a:p>
          <a:p>
            <a:pPr lvl="1"/>
            <a:r>
              <a:rPr lang="en-US" b="1" dirty="0">
                <a:solidFill>
                  <a:srgbClr val="855939"/>
                </a:solidFill>
              </a:rPr>
              <a:t>Employers with up to 100 employees would be eligible for a credit of $500/year for up to 3 years</a:t>
            </a:r>
          </a:p>
          <a:p>
            <a:endParaRPr lang="en-US" b="1" dirty="0">
              <a:solidFill>
                <a:srgbClr val="855939"/>
              </a:solidFill>
            </a:endParaRPr>
          </a:p>
          <a:p>
            <a:r>
              <a:rPr lang="en-US" b="1" dirty="0">
                <a:solidFill>
                  <a:srgbClr val="855939"/>
                </a:solidFill>
              </a:rPr>
              <a:t>Modifications to the Required Minimum Distribution (RMD) Rules</a:t>
            </a:r>
          </a:p>
          <a:p>
            <a:pPr lvl="1">
              <a:buFont typeface="Arial" panose="020B0604020202020204" pitchFamily="34" charset="0"/>
              <a:buChar char="•"/>
            </a:pPr>
            <a:r>
              <a:rPr lang="en-US" b="1" dirty="0">
                <a:solidFill>
                  <a:srgbClr val="855939"/>
                </a:solidFill>
              </a:rPr>
              <a:t>Formerly set at age 70 ½ is now increased to age 72</a:t>
            </a:r>
          </a:p>
          <a:p>
            <a:pPr marL="0" indent="0">
              <a:lnSpc>
                <a:spcPct val="200000"/>
              </a:lnSpc>
              <a:spcBef>
                <a:spcPts val="0"/>
              </a:spcBef>
              <a:buNone/>
            </a:pPr>
            <a:r>
              <a:rPr lang="en-US" sz="1000" dirty="0">
                <a:solidFill>
                  <a:srgbClr val="855939"/>
                </a:solidFill>
              </a:rPr>
              <a:t>Source: </a:t>
            </a:r>
            <a:r>
              <a:rPr lang="en-US" sz="1100" dirty="0">
                <a:solidFill>
                  <a:srgbClr val="855939"/>
                </a:solidFill>
                <a:latin typeface="Times New Roman" panose="02020603050405020304" pitchFamily="18" charset="0"/>
                <a:ea typeface="Calibri" panose="020F0502020204030204" pitchFamily="34" charset="0"/>
              </a:rPr>
              <a:t>Voya Financial (February 10, 2020). Highlights of the SECURE Act - what you need to know now.</a:t>
            </a:r>
            <a:endParaRPr lang="en-US" sz="1100" dirty="0">
              <a:solidFill>
                <a:srgbClr val="855939"/>
              </a:solidFill>
              <a:latin typeface="Calibri" panose="020F0502020204030204" pitchFamily="34" charset="0"/>
              <a:ea typeface="Calibri" panose="020F0502020204030204" pitchFamily="34" charset="0"/>
            </a:endParaRPr>
          </a:p>
          <a:p>
            <a:pPr marL="0" indent="0">
              <a:lnSpc>
                <a:spcPct val="200000"/>
              </a:lnSpc>
              <a:spcBef>
                <a:spcPts val="0"/>
              </a:spcBef>
              <a:buNone/>
            </a:pPr>
            <a:r>
              <a:rPr lang="en-US" sz="1100" dirty="0">
                <a:solidFill>
                  <a:srgbClr val="855939"/>
                </a:solidFill>
                <a:latin typeface="Times New Roman" panose="02020603050405020304" pitchFamily="18" charset="0"/>
                <a:ea typeface="Calibri" panose="020F0502020204030204" pitchFamily="34" charset="0"/>
              </a:rPr>
              <a:t>            Retrieved from </a:t>
            </a:r>
            <a:r>
              <a:rPr lang="en-US" sz="1100" i="1" dirty="0">
                <a:solidFill>
                  <a:srgbClr val="855939"/>
                </a:solidFill>
                <a:latin typeface="Times New Roman" panose="02020603050405020304" pitchFamily="18" charset="0"/>
                <a:ea typeface="Calibri" panose="020F0502020204030204" pitchFamily="34" charset="0"/>
              </a:rPr>
              <a:t>voyainsights.voya.com.</a:t>
            </a:r>
            <a:endParaRPr lang="en-US" sz="1100" dirty="0">
              <a:solidFill>
                <a:srgbClr val="855939"/>
              </a:solidFill>
              <a:latin typeface="Calibri" panose="020F0502020204030204" pitchFamily="34" charset="0"/>
              <a:ea typeface="Calibri" panose="020F0502020204030204" pitchFamily="34" charset="0"/>
            </a:endParaRPr>
          </a:p>
          <a:p>
            <a:pPr marL="457200" lvl="1" indent="0">
              <a:buNone/>
            </a:pPr>
            <a:endParaRPr lang="en-US" sz="1000" dirty="0"/>
          </a:p>
        </p:txBody>
      </p:sp>
      <p:pic>
        <p:nvPicPr>
          <p:cNvPr id="5" name="Picture 4" descr="A close up of a logo&#10;&#10;Description automatically generated">
            <a:extLst>
              <a:ext uri="{FF2B5EF4-FFF2-40B4-BE49-F238E27FC236}">
                <a16:creationId xmlns:a16="http://schemas.microsoft.com/office/drawing/2014/main" id="{062441C2-C47B-4AE4-A04D-CB5D39807255}"/>
              </a:ext>
            </a:extLst>
          </p:cNvPr>
          <p:cNvPicPr>
            <a:picLocks noChangeAspect="1"/>
          </p:cNvPicPr>
          <p:nvPr/>
        </p:nvPicPr>
        <p:blipFill>
          <a:blip r:embed="rId3"/>
          <a:stretch>
            <a:fillRect/>
          </a:stretch>
        </p:blipFill>
        <p:spPr>
          <a:xfrm>
            <a:off x="265673" y="6026617"/>
            <a:ext cx="1707028" cy="579170"/>
          </a:xfrm>
          <a:prstGeom prst="rect">
            <a:avLst/>
          </a:prstGeom>
        </p:spPr>
      </p:pic>
    </p:spTree>
    <p:extLst>
      <p:ext uri="{BB962C8B-B14F-4D97-AF65-F5344CB8AC3E}">
        <p14:creationId xmlns:p14="http://schemas.microsoft.com/office/powerpoint/2010/main" val="3089027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086EA-4375-4A08-9248-7515D8E24504}"/>
              </a:ext>
            </a:extLst>
          </p:cNvPr>
          <p:cNvSpPr>
            <a:spLocks noGrp="1"/>
          </p:cNvSpPr>
          <p:nvPr>
            <p:ph type="title"/>
          </p:nvPr>
        </p:nvSpPr>
        <p:spPr/>
        <p:txBody>
          <a:bodyPr/>
          <a:lstStyle/>
          <a:p>
            <a:r>
              <a:rPr lang="en-US" dirty="0"/>
              <a:t>CARES Act Highlights</a:t>
            </a:r>
          </a:p>
        </p:txBody>
      </p:sp>
      <p:sp>
        <p:nvSpPr>
          <p:cNvPr id="3" name="Content Placeholder 2">
            <a:extLst>
              <a:ext uri="{FF2B5EF4-FFF2-40B4-BE49-F238E27FC236}">
                <a16:creationId xmlns:a16="http://schemas.microsoft.com/office/drawing/2014/main" id="{B62A2F75-9014-40A6-92D2-F1715ECC34B0}"/>
              </a:ext>
            </a:extLst>
          </p:cNvPr>
          <p:cNvSpPr>
            <a:spLocks noGrp="1"/>
          </p:cNvSpPr>
          <p:nvPr>
            <p:ph idx="1"/>
          </p:nvPr>
        </p:nvSpPr>
        <p:spPr/>
        <p:txBody>
          <a:bodyPr>
            <a:normAutofit lnSpcReduction="10000"/>
          </a:bodyPr>
          <a:lstStyle/>
          <a:p>
            <a:r>
              <a:rPr lang="en-US" b="1" dirty="0">
                <a:solidFill>
                  <a:srgbClr val="855939"/>
                </a:solidFill>
              </a:rPr>
              <a:t>Elimination of Required Minimum Distributions (RMDs)</a:t>
            </a:r>
          </a:p>
          <a:p>
            <a:pPr marL="0" indent="0">
              <a:buNone/>
            </a:pPr>
            <a:endParaRPr lang="en-US" b="1" dirty="0">
              <a:solidFill>
                <a:srgbClr val="855939"/>
              </a:solidFill>
            </a:endParaRPr>
          </a:p>
          <a:p>
            <a:r>
              <a:rPr lang="en-US" b="1" dirty="0">
                <a:solidFill>
                  <a:srgbClr val="855939"/>
                </a:solidFill>
              </a:rPr>
              <a:t>Coronavirus-related Distributions of up to $100,000 that is exempt from the 10% early withdrawal penalty</a:t>
            </a:r>
          </a:p>
          <a:p>
            <a:pPr marL="0" indent="0">
              <a:buNone/>
            </a:pPr>
            <a:endParaRPr lang="en-US" b="1" dirty="0">
              <a:solidFill>
                <a:srgbClr val="855939"/>
              </a:solidFill>
            </a:endParaRPr>
          </a:p>
          <a:p>
            <a:r>
              <a:rPr lang="en-US" b="1" dirty="0">
                <a:solidFill>
                  <a:srgbClr val="855939"/>
                </a:solidFill>
              </a:rPr>
              <a:t>Increase in the participant loan limit to the less of $100,000 or the vested participant balance</a:t>
            </a:r>
          </a:p>
          <a:p>
            <a:pPr marL="0" indent="0">
              <a:buNone/>
            </a:pPr>
            <a:endParaRPr lang="en-US" b="1" dirty="0">
              <a:solidFill>
                <a:srgbClr val="855939"/>
              </a:solidFill>
            </a:endParaRPr>
          </a:p>
          <a:p>
            <a:r>
              <a:rPr lang="en-US" b="1" dirty="0">
                <a:solidFill>
                  <a:srgbClr val="855939"/>
                </a:solidFill>
              </a:rPr>
              <a:t>1 year extension on the due date of any participant loan currently due between March 27, 2020 and December 31, 2020</a:t>
            </a:r>
          </a:p>
          <a:p>
            <a:endParaRPr lang="en-US" dirty="0">
              <a:solidFill>
                <a:srgbClr val="855939"/>
              </a:solidFill>
            </a:endParaRPr>
          </a:p>
          <a:p>
            <a:endParaRPr lang="en-US" dirty="0">
              <a:solidFill>
                <a:srgbClr val="855939"/>
              </a:solidFill>
            </a:endParaRPr>
          </a:p>
          <a:p>
            <a:endParaRPr lang="en-US" dirty="0">
              <a:solidFill>
                <a:srgbClr val="855939"/>
              </a:solidFill>
            </a:endParaRPr>
          </a:p>
          <a:p>
            <a:endParaRPr lang="en-US" dirty="0">
              <a:solidFill>
                <a:srgbClr val="855939"/>
              </a:solidFill>
            </a:endParaRPr>
          </a:p>
          <a:p>
            <a:pPr marL="0" indent="0">
              <a:lnSpc>
                <a:spcPct val="200000"/>
              </a:lnSpc>
              <a:spcBef>
                <a:spcPts val="0"/>
              </a:spcBef>
              <a:buNone/>
            </a:pPr>
            <a:r>
              <a:rPr lang="en-US" sz="800" dirty="0">
                <a:solidFill>
                  <a:srgbClr val="855939"/>
                </a:solidFill>
              </a:rPr>
              <a:t>Source: </a:t>
            </a:r>
            <a:r>
              <a:rPr lang="en-US" sz="1000" dirty="0">
                <a:solidFill>
                  <a:srgbClr val="855939"/>
                </a:solidFill>
                <a:latin typeface="Times New Roman" panose="02020603050405020304" pitchFamily="18" charset="0"/>
                <a:ea typeface="Calibri" panose="020F0502020204030204" pitchFamily="34" charset="0"/>
              </a:rPr>
              <a:t>Voya Financial (February 10, 2020). Highlights of the SECURE Act - what you need to know now.</a:t>
            </a:r>
            <a:endParaRPr lang="en-US" sz="1000" dirty="0">
              <a:solidFill>
                <a:srgbClr val="855939"/>
              </a:solidFill>
              <a:latin typeface="Calibri" panose="020F0502020204030204" pitchFamily="34" charset="0"/>
              <a:ea typeface="Calibri" panose="020F0502020204030204" pitchFamily="34" charset="0"/>
            </a:endParaRPr>
          </a:p>
          <a:p>
            <a:pPr marL="0" indent="0">
              <a:lnSpc>
                <a:spcPct val="200000"/>
              </a:lnSpc>
              <a:spcBef>
                <a:spcPts val="0"/>
              </a:spcBef>
              <a:buNone/>
            </a:pPr>
            <a:r>
              <a:rPr lang="en-US" sz="1000" dirty="0">
                <a:solidFill>
                  <a:srgbClr val="855939"/>
                </a:solidFill>
                <a:latin typeface="Times New Roman" panose="02020603050405020304" pitchFamily="18" charset="0"/>
                <a:ea typeface="Calibri" panose="020F0502020204030204" pitchFamily="34" charset="0"/>
              </a:rPr>
              <a:t>            Retrieved from </a:t>
            </a:r>
            <a:r>
              <a:rPr lang="en-US" sz="1000" i="1" dirty="0">
                <a:solidFill>
                  <a:srgbClr val="855939"/>
                </a:solidFill>
                <a:latin typeface="Times New Roman" panose="02020603050405020304" pitchFamily="18" charset="0"/>
                <a:ea typeface="Calibri" panose="020F0502020204030204" pitchFamily="34" charset="0"/>
              </a:rPr>
              <a:t>voyainsights.voya.com.</a:t>
            </a:r>
            <a:endParaRPr lang="en-US" sz="1000" dirty="0">
              <a:solidFill>
                <a:srgbClr val="855939"/>
              </a:solidFill>
              <a:latin typeface="Calibri" panose="020F0502020204030204" pitchFamily="34" charset="0"/>
              <a:ea typeface="Calibri" panose="020F0502020204030204" pitchFamily="34" charset="0"/>
            </a:endParaRPr>
          </a:p>
        </p:txBody>
      </p:sp>
      <p:pic>
        <p:nvPicPr>
          <p:cNvPr id="5" name="Picture 4" descr="A close up of a logo&#10;&#10;Description automatically generated">
            <a:extLst>
              <a:ext uri="{FF2B5EF4-FFF2-40B4-BE49-F238E27FC236}">
                <a16:creationId xmlns:a16="http://schemas.microsoft.com/office/drawing/2014/main" id="{BD30395D-695D-454C-A1D0-4309C4F6CC2A}"/>
              </a:ext>
            </a:extLst>
          </p:cNvPr>
          <p:cNvPicPr>
            <a:picLocks noChangeAspect="1"/>
          </p:cNvPicPr>
          <p:nvPr/>
        </p:nvPicPr>
        <p:blipFill>
          <a:blip r:embed="rId3"/>
          <a:stretch>
            <a:fillRect/>
          </a:stretch>
        </p:blipFill>
        <p:spPr>
          <a:xfrm>
            <a:off x="173394" y="6126164"/>
            <a:ext cx="1707028" cy="579170"/>
          </a:xfrm>
          <a:prstGeom prst="rect">
            <a:avLst/>
          </a:prstGeom>
        </p:spPr>
      </p:pic>
    </p:spTree>
    <p:extLst>
      <p:ext uri="{BB962C8B-B14F-4D97-AF65-F5344CB8AC3E}">
        <p14:creationId xmlns:p14="http://schemas.microsoft.com/office/powerpoint/2010/main" val="3633012640"/>
      </p:ext>
    </p:extLst>
  </p:cSld>
  <p:clrMapOvr>
    <a:masterClrMapping/>
  </p:clrMapOvr>
</p:sld>
</file>

<file path=ppt/theme/theme1.xml><?xml version="1.0" encoding="utf-8"?>
<a:theme xmlns:a="http://schemas.openxmlformats.org/drawingml/2006/main" name="Office Theme">
  <a:themeElements>
    <a:clrScheme name="Custom 18">
      <a:dk1>
        <a:srgbClr val="9D0000"/>
      </a:dk1>
      <a:lt1>
        <a:srgbClr val="FCEDD4"/>
      </a:lt1>
      <a:dk2>
        <a:srgbClr val="8D6347"/>
      </a:dk2>
      <a:lt2>
        <a:srgbClr val="FFF0D7"/>
      </a:lt2>
      <a:accent1>
        <a:srgbClr val="8D6347"/>
      </a:accent1>
      <a:accent2>
        <a:srgbClr val="FF0000"/>
      </a:accent2>
      <a:accent3>
        <a:srgbClr val="00AEEF"/>
      </a:accent3>
      <a:accent4>
        <a:srgbClr val="577423"/>
      </a:accent4>
      <a:accent5>
        <a:srgbClr val="36748D"/>
      </a:accent5>
      <a:accent6>
        <a:srgbClr val="60370F"/>
      </a:accent6>
      <a:hlink>
        <a:srgbClr val="9C0000"/>
      </a:hlink>
      <a:folHlink>
        <a:srgbClr val="9C0000"/>
      </a:folHlink>
    </a:clrScheme>
    <a:fontScheme name="Custom 5">
      <a:majorFont>
        <a:latin typeface="Adobe Garamond Pro"/>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6E7"/>
        </a:solidFill>
        <a:ln>
          <a:solidFill>
            <a:srgbClr val="8D6347"/>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46_Restaurant pitch deck_AAS_v5" id="{8177B436-B2DB-4F15-B992-5A4452FF1273}" vid="{ACBB9CD5-D3C7-4B74-9E01-7D9949625F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2B8795-896F-4831-ACEF-3917CDD276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D81ADB-A44A-4FB2-B0CC-58F0879A8535}">
  <ds:schemaRefs>
    <ds:schemaRef ds:uri="http://purl.org/dc/elements/1.1/"/>
    <ds:schemaRef ds:uri="http://schemas.microsoft.com/office/2006/metadata/properties"/>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16c05727-aa75-4e4a-9b5f-8a80a1165891"/>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140FF4BD-2C4F-4AE3-AE8E-A711B32C76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7606</Words>
  <Application>Microsoft Office PowerPoint</Application>
  <PresentationFormat>Widescreen</PresentationFormat>
  <Paragraphs>508</Paragraphs>
  <Slides>30</Slides>
  <Notes>30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30</vt:i4>
      </vt:variant>
    </vt:vector>
  </HeadingPairs>
  <TitlesOfParts>
    <vt:vector size="47" baseType="lpstr">
      <vt:lpstr>MS UI Gothic</vt:lpstr>
      <vt:lpstr>Adobe Garamond Pro</vt:lpstr>
      <vt:lpstr>Arial</vt:lpstr>
      <vt:lpstr>Calibri</vt:lpstr>
      <vt:lpstr>Calibri Light</vt:lpstr>
      <vt:lpstr>Century Gothic</vt:lpstr>
      <vt:lpstr>Corbel</vt:lpstr>
      <vt:lpstr>Lato</vt:lpstr>
      <vt:lpstr>Lato Heavy</vt:lpstr>
      <vt:lpstr>Lato Light</vt:lpstr>
      <vt:lpstr>Lato Semibold</vt:lpstr>
      <vt:lpstr>Segoe UI</vt:lpstr>
      <vt:lpstr>Segoe UI Light</vt:lpstr>
      <vt:lpstr>Segoe UI Semilight</vt:lpstr>
      <vt:lpstr>Times New Roman</vt:lpstr>
      <vt:lpstr>Wingdings</vt:lpstr>
      <vt:lpstr>Office Theme</vt:lpstr>
      <vt:lpstr>2020 CFMA Conference</vt:lpstr>
      <vt:lpstr>Update from the Hill Key Considerations for Employers to Address During A Pandemic  </vt:lpstr>
      <vt:lpstr>Update from the Hill</vt:lpstr>
      <vt:lpstr>Meet Your Presenter</vt:lpstr>
      <vt:lpstr>Retirement Plan Specialists</vt:lpstr>
      <vt:lpstr>Who is NAPA</vt:lpstr>
      <vt:lpstr>New Regulations in the last 9 months</vt:lpstr>
      <vt:lpstr>SECURE Act Highlights</vt:lpstr>
      <vt:lpstr>CARES Act Highlights</vt:lpstr>
      <vt:lpstr>Colorado Secure Savings 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Employee Financial Anxiety and Vulnerability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Session Password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2020-09-18T02:47:16Z</dcterms:created>
  <dcterms:modified xsi:type="dcterms:W3CDTF">2020-09-28T19:42:37Z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