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8"/>
  </p:notesMasterIdLst>
  <p:handoutMasterIdLst>
    <p:handoutMasterId r:id="rId49"/>
  </p:handoutMasterIdLst>
  <p:sldIdLst>
    <p:sldId id="285" r:id="rId5"/>
    <p:sldId id="257" r:id="rId6"/>
    <p:sldId id="258"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263" r:id="rId4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CBE7"/>
    <a:srgbClr val="C9DBC1"/>
    <a:srgbClr val="70AD47"/>
    <a:srgbClr val="000000"/>
    <a:srgbClr val="FFFFFF"/>
    <a:srgbClr val="5B9BD5"/>
    <a:srgbClr val="BCBC04"/>
    <a:srgbClr val="C00000"/>
    <a:srgbClr val="9D0000"/>
    <a:srgbClr val="0039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3" d="2"/>
        <a:sy n="3" d="2"/>
      </p:scale>
      <p:origin x="0" y="0"/>
    </p:cViewPr>
  </p:notesTextViewPr>
  <p:sorterViewPr>
    <p:cViewPr>
      <p:scale>
        <a:sx n="100" d="100"/>
        <a:sy n="100" d="100"/>
      </p:scale>
      <p:origin x="0" y="-6125"/>
    </p:cViewPr>
  </p:sorterViewPr>
  <p:notesViewPr>
    <p:cSldViewPr snapToGrid="0" showGuides="1">
      <p:cViewPr>
        <p:scale>
          <a:sx n="50" d="100"/>
          <a:sy n="50" d="100"/>
        </p:scale>
        <p:origin x="2640" y="3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griffiths\AppData\Local\Microsoft\Windows\Temporary%20Internet%20Files\Content.Outlook\B480I0Q6\Credit%20Model%2012-8-15.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5092453330974"/>
          <c:y val="0.12168861435424021"/>
          <c:w val="0.80000174978127736"/>
          <c:h val="0.72088764946048411"/>
        </c:manualLayout>
      </c:layout>
      <c:barChart>
        <c:barDir val="bar"/>
        <c:grouping val="clustered"/>
        <c:varyColors val="0"/>
        <c:ser>
          <c:idx val="0"/>
          <c:order val="0"/>
          <c:spPr>
            <a:pattFill prst="zigZag">
              <a:fgClr>
                <a:schemeClr val="accent1">
                  <a:lumMod val="50000"/>
                </a:schemeClr>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cap="all" baseline="0">
                    <a:solidFill>
                      <a:sysClr val="windowText" lastClr="000000"/>
                    </a:solidFill>
                    <a:latin typeface="Arial Black" panose="020B0A04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'Summary Sheet'!$G$11</c:f>
              <c:numCache>
                <c:formatCode>General</c:formatCode>
                <c:ptCount val="1"/>
                <c:pt idx="0">
                  <c:v>63</c:v>
                </c:pt>
              </c:numCache>
            </c:numRef>
          </c:val>
        </c:ser>
        <c:dLbls>
          <c:dLblPos val="inEnd"/>
          <c:showLegendKey val="0"/>
          <c:showVal val="1"/>
          <c:showCatName val="0"/>
          <c:showSerName val="0"/>
          <c:showPercent val="0"/>
          <c:showBubbleSize val="0"/>
        </c:dLbls>
        <c:gapWidth val="178"/>
        <c:axId val="546722088"/>
        <c:axId val="546723264"/>
      </c:barChart>
      <c:catAx>
        <c:axId val="546722088"/>
        <c:scaling>
          <c:orientation val="minMax"/>
        </c:scaling>
        <c:delete val="1"/>
        <c:axPos val="l"/>
        <c:numFmt formatCode="General" sourceLinked="1"/>
        <c:majorTickMark val="none"/>
        <c:minorTickMark val="none"/>
        <c:tickLblPos val="nextTo"/>
        <c:crossAx val="546723264"/>
        <c:crossesAt val="0"/>
        <c:auto val="1"/>
        <c:lblAlgn val="ctr"/>
        <c:lblOffset val="100"/>
        <c:noMultiLvlLbl val="0"/>
      </c:catAx>
      <c:valAx>
        <c:axId val="546723264"/>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cap="all" baseline="0">
                <a:solidFill>
                  <a:sysClr val="windowText" lastClr="000000"/>
                </a:solidFill>
                <a:latin typeface="+mn-lt"/>
                <a:ea typeface="+mn-ea"/>
                <a:cs typeface="+mn-cs"/>
              </a:defRPr>
            </a:pPr>
            <a:endParaRPr lang="en-US"/>
          </a:p>
        </c:txPr>
        <c:crossAx val="546722088"/>
        <c:crosses val="autoZero"/>
        <c:crossBetween val="between"/>
        <c:majorUnit val="25"/>
      </c:valAx>
      <c:spPr>
        <a:noFill/>
        <a:ln>
          <a:noFill/>
        </a:ln>
        <a:effectLst>
          <a:softEdge rad="0"/>
        </a:effectLst>
      </c:spPr>
    </c:plotArea>
    <c:plotVisOnly val="1"/>
    <c:dispBlanksAs val="gap"/>
    <c:showDLblsOverMax val="0"/>
  </c:chart>
  <c:spPr>
    <a:solidFill>
      <a:srgbClr val="FFFFFF"/>
    </a:solidFill>
    <a:ln w="9525" cap="flat" cmpd="sng" algn="ctr">
      <a:solidFill>
        <a:schemeClr val="tx1">
          <a:lumMod val="15000"/>
          <a:lumOff val="85000"/>
        </a:schemeClr>
      </a:solidFill>
      <a:round/>
    </a:ln>
    <a:effectLst/>
  </c:spPr>
  <c:txPr>
    <a:bodyPr/>
    <a:lstStyle/>
    <a:p>
      <a:pPr>
        <a:defRPr sz="1100" cap="all" baseline="0">
          <a:solidFill>
            <a:sysClr val="windowText" lastClr="00000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BCBC04"/>
            </a:solidFill>
            <a:ln>
              <a:solidFill>
                <a:schemeClr val="accent3"/>
              </a:solidFill>
            </a:ln>
            <a:effectLst/>
          </c:spPr>
          <c:invertIfNegative val="0"/>
          <c:dPt>
            <c:idx val="2"/>
            <c:invertIfNegative val="0"/>
            <c:bubble3D val="0"/>
            <c:spPr>
              <a:solidFill>
                <a:srgbClr val="BCBC04"/>
              </a:solidFill>
              <a:ln>
                <a:solidFill>
                  <a:schemeClr val="accent3"/>
                </a:solidFill>
              </a:ln>
              <a:effectLst/>
            </c:spPr>
          </c:dPt>
          <c:dLbls>
            <c:dLbl>
              <c:idx val="1"/>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Highest Risk</c:v>
                </c:pt>
                <c:pt idx="1">
                  <c:v>Moderate Risk</c:v>
                </c:pt>
                <c:pt idx="2">
                  <c:v>Lowest Risk</c:v>
                </c:pt>
              </c:strCache>
            </c:strRef>
          </c:cat>
          <c:val>
            <c:numRef>
              <c:f>Sheet1!$B$2:$B$4</c:f>
              <c:numCache>
                <c:formatCode>General</c:formatCode>
                <c:ptCount val="3"/>
                <c:pt idx="0">
                  <c:v>39</c:v>
                </c:pt>
                <c:pt idx="2">
                  <c:v>57</c:v>
                </c:pt>
              </c:numCache>
            </c:numRef>
          </c:val>
        </c:ser>
        <c:ser>
          <c:idx val="1"/>
          <c:order val="1"/>
          <c:tx>
            <c:strRef>
              <c:f>Sheet1!$C$1</c:f>
              <c:strCache>
                <c:ptCount val="1"/>
                <c:pt idx="0">
                  <c:v>Column2</c:v>
                </c:pt>
              </c:strCache>
            </c:strRef>
          </c:tx>
          <c:spPr>
            <a:solidFill>
              <a:srgbClr val="70AD47"/>
            </a:solidFill>
            <a:ln>
              <a:solidFill>
                <a:schemeClr val="accent3"/>
              </a:solidFill>
            </a:ln>
            <a:effectLst/>
          </c:spPr>
          <c:invertIfNegative val="0"/>
          <c:dPt>
            <c:idx val="2"/>
            <c:invertIfNegative val="0"/>
            <c:bubble3D val="0"/>
            <c:spPr>
              <a:solidFill>
                <a:srgbClr val="70AD47"/>
              </a:solidFill>
              <a:ln>
                <a:solidFill>
                  <a:schemeClr val="accent3"/>
                </a:solidFill>
              </a:ln>
              <a:effectLst/>
            </c:spPr>
          </c:dPt>
          <c:dLbls>
            <c:dLbl>
              <c:idx val="1"/>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Highest Risk</c:v>
                </c:pt>
                <c:pt idx="1">
                  <c:v>Moderate Risk</c:v>
                </c:pt>
                <c:pt idx="2">
                  <c:v>Lowest Risk</c:v>
                </c:pt>
              </c:strCache>
            </c:strRef>
          </c:cat>
          <c:val>
            <c:numRef>
              <c:f>Sheet1!$C$2:$C$4</c:f>
              <c:numCache>
                <c:formatCode>General</c:formatCode>
                <c:ptCount val="3"/>
                <c:pt idx="0">
                  <c:v>42</c:v>
                </c:pt>
                <c:pt idx="2">
                  <c:v>57</c:v>
                </c:pt>
              </c:numCache>
            </c:numRef>
          </c:val>
        </c:ser>
        <c:ser>
          <c:idx val="2"/>
          <c:order val="2"/>
          <c:tx>
            <c:strRef>
              <c:f>Sheet1!$D$1</c:f>
              <c:strCache>
                <c:ptCount val="1"/>
                <c:pt idx="0">
                  <c:v>Column3</c:v>
                </c:pt>
              </c:strCache>
            </c:strRef>
          </c:tx>
          <c:spPr>
            <a:solidFill>
              <a:srgbClr val="70AD47"/>
            </a:solidFill>
            <a:ln>
              <a:noFill/>
            </a:ln>
            <a:effectLst/>
          </c:spPr>
          <c:invertIfNegative val="0"/>
          <c:dPt>
            <c:idx val="0"/>
            <c:invertIfNegative val="0"/>
            <c:bubble3D val="0"/>
            <c:spPr>
              <a:solidFill>
                <a:srgbClr val="70AD47"/>
              </a:solidFill>
              <a:ln>
                <a:noFill/>
              </a:ln>
              <a:effectLst/>
            </c:spPr>
          </c:dPt>
          <c:dLbls>
            <c:dLbl>
              <c:idx val="1"/>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47625" cap="rnd">
                <a:solidFill>
                  <a:srgbClr val="7030A0"/>
                </a:solidFill>
                <a:prstDash val="sysDot"/>
              </a:ln>
              <a:effectLst/>
            </c:spPr>
            <c:trendlineType val="linear"/>
            <c:dispRSqr val="0"/>
            <c:dispEq val="0"/>
          </c:trendline>
          <c:cat>
            <c:strRef>
              <c:f>Sheet1!$A$2:$A$4</c:f>
              <c:strCache>
                <c:ptCount val="3"/>
                <c:pt idx="0">
                  <c:v>Highest Risk</c:v>
                </c:pt>
                <c:pt idx="1">
                  <c:v>Moderate Risk</c:v>
                </c:pt>
                <c:pt idx="2">
                  <c:v>Lowest Risk</c:v>
                </c:pt>
              </c:strCache>
            </c:strRef>
          </c:cat>
          <c:val>
            <c:numRef>
              <c:f>Sheet1!$D$2:$D$4</c:f>
              <c:numCache>
                <c:formatCode>General</c:formatCode>
                <c:ptCount val="3"/>
                <c:pt idx="0">
                  <c:v>43</c:v>
                </c:pt>
                <c:pt idx="2">
                  <c:v>59</c:v>
                </c:pt>
              </c:numCache>
            </c:numRef>
          </c:val>
        </c:ser>
        <c:dLbls>
          <c:showLegendKey val="0"/>
          <c:showVal val="0"/>
          <c:showCatName val="0"/>
          <c:showSerName val="0"/>
          <c:showPercent val="0"/>
          <c:showBubbleSize val="0"/>
        </c:dLbls>
        <c:gapWidth val="57"/>
        <c:overlap val="-27"/>
        <c:axId val="911909792"/>
        <c:axId val="911910968"/>
      </c:barChart>
      <c:catAx>
        <c:axId val="911909792"/>
        <c:scaling>
          <c:orientation val="minMax"/>
        </c:scaling>
        <c:delete val="0"/>
        <c:axPos val="b"/>
        <c:numFmt formatCode="General" sourceLinked="1"/>
        <c:majorTickMark val="none"/>
        <c:minorTickMark val="none"/>
        <c:tickLblPos val="nextTo"/>
        <c:spPr>
          <a:noFill/>
          <a:ln w="34925" cap="flat" cmpd="sng" algn="ctr">
            <a:solidFill>
              <a:schemeClr val="accent5"/>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911910968"/>
        <c:crosses val="autoZero"/>
        <c:auto val="1"/>
        <c:lblAlgn val="ctr"/>
        <c:lblOffset val="100"/>
        <c:noMultiLvlLbl val="0"/>
      </c:catAx>
      <c:valAx>
        <c:axId val="911910968"/>
        <c:scaling>
          <c:orientation val="minMax"/>
        </c:scaling>
        <c:delete val="0"/>
        <c:axPos val="l"/>
        <c:title>
          <c:tx>
            <c:rich>
              <a:bodyPr rot="-5400000" spcFirstLastPara="1" vertOverflow="ellipsis" vert="horz" wrap="square" anchor="ctr" anchorCtr="1"/>
              <a:lstStyle/>
              <a:p>
                <a:pPr>
                  <a:defRPr sz="1330" b="0" i="0" u="none" strike="noStrike" kern="1200" baseline="0">
                    <a:solidFill>
                      <a:srgbClr val="000000"/>
                    </a:solidFill>
                    <a:latin typeface="+mn-lt"/>
                    <a:ea typeface="+mn-ea"/>
                    <a:cs typeface="+mn-cs"/>
                  </a:defRPr>
                </a:pPr>
                <a:r>
                  <a:rPr lang="en-US"/>
                  <a:t>C2M Score</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34925">
            <a:solidFill>
              <a:schemeClr val="accent1">
                <a:shade val="50000"/>
              </a:schemeClr>
            </a:solid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911909792"/>
        <c:crosses val="autoZero"/>
        <c:crossBetween val="between"/>
      </c:valAx>
      <c:spPr>
        <a:noFill/>
        <a:ln>
          <a:noFill/>
        </a:ln>
        <a:effectLst/>
      </c:spPr>
    </c:plotArea>
    <c:plotVisOnly val="1"/>
    <c:dispBlanksAs val="gap"/>
    <c:showDLblsOverMax val="0"/>
  </c:chart>
  <c:spPr>
    <a:noFill/>
    <a:ln w="15875">
      <a:solidFill>
        <a:schemeClr val="bg1"/>
      </a:solidFill>
    </a:ln>
    <a:effectLst/>
  </c:spPr>
  <c:txPr>
    <a:bodyPr/>
    <a:lstStyle/>
    <a:p>
      <a:pPr>
        <a:defRPr>
          <a:solidFill>
            <a:srgbClr val="000000"/>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Pre Covid Scores</c:v>
                </c:pt>
              </c:strCache>
            </c:strRef>
          </c:tx>
          <c:spPr>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2700000" scaled="1"/>
              <a:tileRect/>
            </a:gradFill>
            <a:ln>
              <a:solidFill>
                <a:schemeClr val="accent6">
                  <a:lumMod val="40000"/>
                  <a:lumOff val="60000"/>
                </a:schemeClr>
              </a:solidFill>
            </a:ln>
            <a:effectLst>
              <a:softEdge rad="31750"/>
            </a:effectLst>
          </c:spPr>
          <c:cat>
            <c:strRef>
              <c:f>Sheet1!$A$2:$A$7</c:f>
              <c:strCache>
                <c:ptCount val="6"/>
                <c:pt idx="0">
                  <c:v>Framing</c:v>
                </c:pt>
                <c:pt idx="1">
                  <c:v>Demolition</c:v>
                </c:pt>
                <c:pt idx="2">
                  <c:v>Interior</c:v>
                </c:pt>
                <c:pt idx="3">
                  <c:v>Structural Steel</c:v>
                </c:pt>
                <c:pt idx="4">
                  <c:v>Elevator</c:v>
                </c:pt>
                <c:pt idx="5">
                  <c:v>Heavy Highway</c:v>
                </c:pt>
              </c:strCache>
            </c:strRef>
          </c:cat>
          <c:val>
            <c:numRef>
              <c:f>Sheet1!$B$2:$B$7</c:f>
              <c:numCache>
                <c:formatCode>General</c:formatCode>
                <c:ptCount val="6"/>
                <c:pt idx="0">
                  <c:v>39</c:v>
                </c:pt>
                <c:pt idx="1">
                  <c:v>42</c:v>
                </c:pt>
                <c:pt idx="2">
                  <c:v>43</c:v>
                </c:pt>
                <c:pt idx="3">
                  <c:v>57</c:v>
                </c:pt>
                <c:pt idx="4">
                  <c:v>57</c:v>
                </c:pt>
                <c:pt idx="5">
                  <c:v>59</c:v>
                </c:pt>
              </c:numCache>
            </c:numRef>
          </c:val>
        </c:ser>
        <c:ser>
          <c:idx val="1"/>
          <c:order val="1"/>
          <c:tx>
            <c:strRef>
              <c:f>Sheet1!$C$1</c:f>
              <c:strCache>
                <c:ptCount val="1"/>
                <c:pt idx="0">
                  <c:v>Post Covid Scores</c:v>
                </c:pt>
              </c:strCache>
            </c:strRef>
          </c:tx>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t="100000" r="100000"/>
              </a:path>
              <a:tileRect l="-100000" b="-100000"/>
            </a:gradFill>
            <a:ln>
              <a:noFill/>
            </a:ln>
            <a:effectLst>
              <a:softEdge rad="31750"/>
            </a:effectLst>
          </c:spPr>
          <c:cat>
            <c:strRef>
              <c:f>Sheet1!$A$2:$A$7</c:f>
              <c:strCache>
                <c:ptCount val="6"/>
                <c:pt idx="0">
                  <c:v>Framing</c:v>
                </c:pt>
                <c:pt idx="1">
                  <c:v>Demolition</c:v>
                </c:pt>
                <c:pt idx="2">
                  <c:v>Interior</c:v>
                </c:pt>
                <c:pt idx="3">
                  <c:v>Structural Steel</c:v>
                </c:pt>
                <c:pt idx="4">
                  <c:v>Elevator</c:v>
                </c:pt>
                <c:pt idx="5">
                  <c:v>Heavy Highway</c:v>
                </c:pt>
              </c:strCache>
            </c:strRef>
          </c:cat>
          <c:val>
            <c:numRef>
              <c:f>Sheet1!$C$2:$C$7</c:f>
              <c:numCache>
                <c:formatCode>General</c:formatCode>
                <c:ptCount val="6"/>
                <c:pt idx="0">
                  <c:v>29.25</c:v>
                </c:pt>
                <c:pt idx="1">
                  <c:v>31.5</c:v>
                </c:pt>
                <c:pt idx="2">
                  <c:v>32.25</c:v>
                </c:pt>
                <c:pt idx="3">
                  <c:v>42.75</c:v>
                </c:pt>
                <c:pt idx="4">
                  <c:v>42.75</c:v>
                </c:pt>
                <c:pt idx="5">
                  <c:v>44.25</c:v>
                </c:pt>
              </c:numCache>
            </c:numRef>
          </c:val>
        </c:ser>
        <c:dLbls>
          <c:showLegendKey val="0"/>
          <c:showVal val="0"/>
          <c:showCatName val="0"/>
          <c:showSerName val="0"/>
          <c:showPercent val="0"/>
          <c:showBubbleSize val="0"/>
        </c:dLbls>
        <c:axId val="911949072"/>
        <c:axId val="911963184"/>
      </c:areaChart>
      <c:catAx>
        <c:axId val="911949072"/>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1560000" spcFirstLastPara="1" vertOverflow="ellipsis" wrap="square" anchor="ctr" anchorCtr="1"/>
          <a:lstStyle/>
          <a:p>
            <a:pPr>
              <a:defRPr sz="1197" b="0" i="0" u="none" strike="noStrike" kern="1200" baseline="0">
                <a:solidFill>
                  <a:srgbClr val="000000"/>
                </a:solidFill>
                <a:latin typeface="+mn-lt"/>
                <a:ea typeface="+mn-ea"/>
                <a:cs typeface="+mn-cs"/>
              </a:defRPr>
            </a:pPr>
            <a:endParaRPr lang="en-US"/>
          </a:p>
        </c:txPr>
        <c:crossAx val="911963184"/>
        <c:crosses val="autoZero"/>
        <c:auto val="1"/>
        <c:lblAlgn val="ctr"/>
        <c:lblOffset val="100"/>
        <c:noMultiLvlLbl val="0"/>
      </c:catAx>
      <c:valAx>
        <c:axId val="911963184"/>
        <c:scaling>
          <c:orientation val="minMax"/>
          <c:max val="70"/>
        </c:scaling>
        <c:delete val="1"/>
        <c:axPos val="l"/>
        <c:numFmt formatCode="General" sourceLinked="1"/>
        <c:majorTickMark val="out"/>
        <c:minorTickMark val="none"/>
        <c:tickLblPos val="nextTo"/>
        <c:crossAx val="911949072"/>
        <c:crosses val="autoZero"/>
        <c:crossBetween val="midCat"/>
        <c:majorUnit val="35"/>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0.39828</cdr:x>
      <cdr:y>0.49897</cdr:y>
    </cdr:from>
    <cdr:to>
      <cdr:x>0.63091</cdr:x>
      <cdr:y>0.78918</cdr:y>
    </cdr:to>
    <cdr:sp macro="" textlink="">
      <cdr:nvSpPr>
        <cdr:cNvPr id="2" name="TextBox 1"/>
        <cdr:cNvSpPr txBox="1"/>
      </cdr:nvSpPr>
      <cdr:spPr>
        <a:xfrm xmlns:a="http://schemas.openxmlformats.org/drawingml/2006/main">
          <a:off x="3678316" y="1617949"/>
          <a:ext cx="2148396" cy="9410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0.09432</cdr:x>
      <cdr:y>0.11594</cdr:y>
    </cdr:from>
    <cdr:to>
      <cdr:x>0.22532</cdr:x>
      <cdr:y>0.2583</cdr:y>
    </cdr:to>
    <cdr:sp macro="" textlink="">
      <cdr:nvSpPr>
        <cdr:cNvPr id="2" name="TextBox 40"/>
        <cdr:cNvSpPr txBox="1"/>
      </cdr:nvSpPr>
      <cdr:spPr>
        <a:xfrm xmlns:a="http://schemas.openxmlformats.org/drawingml/2006/main">
          <a:off x="1012040" y="426121"/>
          <a:ext cx="1405611" cy="52322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solidFill>
                <a:schemeClr val="accent6">
                  <a:lumMod val="60000"/>
                  <a:lumOff val="40000"/>
                </a:schemeClr>
              </a:solidFill>
            </a:rPr>
            <a:t>Pre-COVID 19 Qualification</a:t>
          </a:r>
          <a:endParaRPr lang="en-US" sz="1400" b="1" dirty="0">
            <a:solidFill>
              <a:schemeClr val="accent6">
                <a:lumMod val="60000"/>
                <a:lumOff val="4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B635C87-2E62-4093-9A27-E98FC63FAB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EA5AAF69-BA68-4C49-8B47-9FD6ED6C53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9A152F-86C0-448B-A54E-0E2D8D8754BB}" type="datetimeFigureOut">
              <a:rPr lang="en-US" smtClean="0"/>
              <a:t>9/29/2020</a:t>
            </a:fld>
            <a:endParaRPr lang="en-US" dirty="0"/>
          </a:p>
        </p:txBody>
      </p:sp>
      <p:sp>
        <p:nvSpPr>
          <p:cNvPr id="4" name="Footer Placeholder 3">
            <a:extLst>
              <a:ext uri="{FF2B5EF4-FFF2-40B4-BE49-F238E27FC236}">
                <a16:creationId xmlns="" xmlns:a16="http://schemas.microsoft.com/office/drawing/2014/main" id="{37C6C3CB-CCFF-4F2E-B237-337C69FBB6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CEF750B0-2FB2-4047-BE00-43B13750AB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1E503E-9C9E-4EC6-B8AF-91FC09DF0C7B}" type="slidenum">
              <a:rPr lang="en-US" smtClean="0"/>
              <a:t>‹#›</a:t>
            </a:fld>
            <a:endParaRPr lang="en-US" dirty="0"/>
          </a:p>
        </p:txBody>
      </p:sp>
    </p:spTree>
    <p:extLst>
      <p:ext uri="{BB962C8B-B14F-4D97-AF65-F5344CB8AC3E}">
        <p14:creationId xmlns:p14="http://schemas.microsoft.com/office/powerpoint/2010/main" val="1479284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0077E-5661-4679-A0C9-7CAF4697BC9A}" type="datetimeFigureOut">
              <a:rPr lang="en-US" noProof="0" smtClean="0"/>
              <a:t>9/29/2020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59743-683C-4279-9E83-23C937C99CF6}" type="slidenum">
              <a:rPr lang="en-US" noProof="0" smtClean="0"/>
              <a:t>‹#›</a:t>
            </a:fld>
            <a:endParaRPr lang="en-US" noProof="0" dirty="0"/>
          </a:p>
        </p:txBody>
      </p:sp>
    </p:spTree>
    <p:extLst>
      <p:ext uri="{BB962C8B-B14F-4D97-AF65-F5344CB8AC3E}">
        <p14:creationId xmlns:p14="http://schemas.microsoft.com/office/powerpoint/2010/main" val="281931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E59743-683C-4279-9E83-23C937C99CF6}" type="slidenum">
              <a:rPr lang="en-US" smtClean="0"/>
              <a:t>1</a:t>
            </a:fld>
            <a:endParaRPr lang="en-US"/>
          </a:p>
        </p:txBody>
      </p:sp>
    </p:spTree>
    <p:extLst>
      <p:ext uri="{BB962C8B-B14F-4D97-AF65-F5344CB8AC3E}">
        <p14:creationId xmlns:p14="http://schemas.microsoft.com/office/powerpoint/2010/main" val="238618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10</a:t>
            </a:fld>
            <a:endParaRPr lang="en-US" noProof="0" dirty="0"/>
          </a:p>
        </p:txBody>
      </p:sp>
    </p:spTree>
    <p:extLst>
      <p:ext uri="{BB962C8B-B14F-4D97-AF65-F5344CB8AC3E}">
        <p14:creationId xmlns:p14="http://schemas.microsoft.com/office/powerpoint/2010/main" val="2160254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11</a:t>
            </a:fld>
            <a:endParaRPr lang="en-US" noProof="0" dirty="0"/>
          </a:p>
        </p:txBody>
      </p:sp>
    </p:spTree>
    <p:extLst>
      <p:ext uri="{BB962C8B-B14F-4D97-AF65-F5344CB8AC3E}">
        <p14:creationId xmlns:p14="http://schemas.microsoft.com/office/powerpoint/2010/main" val="602841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12</a:t>
            </a:fld>
            <a:endParaRPr lang="en-US" noProof="0" dirty="0"/>
          </a:p>
        </p:txBody>
      </p:sp>
    </p:spTree>
    <p:extLst>
      <p:ext uri="{BB962C8B-B14F-4D97-AF65-F5344CB8AC3E}">
        <p14:creationId xmlns:p14="http://schemas.microsoft.com/office/powerpoint/2010/main" val="655752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13</a:t>
            </a:fld>
            <a:endParaRPr lang="en-US" noProof="0" dirty="0"/>
          </a:p>
        </p:txBody>
      </p:sp>
    </p:spTree>
    <p:extLst>
      <p:ext uri="{BB962C8B-B14F-4D97-AF65-F5344CB8AC3E}">
        <p14:creationId xmlns:p14="http://schemas.microsoft.com/office/powerpoint/2010/main" val="3114252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14</a:t>
            </a:fld>
            <a:endParaRPr lang="en-US" noProof="0" dirty="0"/>
          </a:p>
        </p:txBody>
      </p:sp>
    </p:spTree>
    <p:extLst>
      <p:ext uri="{BB962C8B-B14F-4D97-AF65-F5344CB8AC3E}">
        <p14:creationId xmlns:p14="http://schemas.microsoft.com/office/powerpoint/2010/main" val="1464156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15</a:t>
            </a:fld>
            <a:endParaRPr lang="en-US" noProof="0" dirty="0"/>
          </a:p>
        </p:txBody>
      </p:sp>
    </p:spTree>
    <p:extLst>
      <p:ext uri="{BB962C8B-B14F-4D97-AF65-F5344CB8AC3E}">
        <p14:creationId xmlns:p14="http://schemas.microsoft.com/office/powerpoint/2010/main" val="1106524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16</a:t>
            </a:fld>
            <a:endParaRPr lang="en-US" noProof="0" dirty="0"/>
          </a:p>
        </p:txBody>
      </p:sp>
    </p:spTree>
    <p:extLst>
      <p:ext uri="{BB962C8B-B14F-4D97-AF65-F5344CB8AC3E}">
        <p14:creationId xmlns:p14="http://schemas.microsoft.com/office/powerpoint/2010/main" val="2434446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17</a:t>
            </a:fld>
            <a:endParaRPr lang="en-US" noProof="0" dirty="0"/>
          </a:p>
        </p:txBody>
      </p:sp>
    </p:spTree>
    <p:extLst>
      <p:ext uri="{BB962C8B-B14F-4D97-AF65-F5344CB8AC3E}">
        <p14:creationId xmlns:p14="http://schemas.microsoft.com/office/powerpoint/2010/main" val="1040297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18</a:t>
            </a:fld>
            <a:endParaRPr lang="en-US" noProof="0" dirty="0"/>
          </a:p>
        </p:txBody>
      </p:sp>
    </p:spTree>
    <p:extLst>
      <p:ext uri="{BB962C8B-B14F-4D97-AF65-F5344CB8AC3E}">
        <p14:creationId xmlns:p14="http://schemas.microsoft.com/office/powerpoint/2010/main" val="4029789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19</a:t>
            </a:fld>
            <a:endParaRPr lang="en-US" noProof="0" dirty="0"/>
          </a:p>
        </p:txBody>
      </p:sp>
    </p:spTree>
    <p:extLst>
      <p:ext uri="{BB962C8B-B14F-4D97-AF65-F5344CB8AC3E}">
        <p14:creationId xmlns:p14="http://schemas.microsoft.com/office/powerpoint/2010/main" val="4150988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2</a:t>
            </a:fld>
            <a:endParaRPr lang="en-US" noProof="0" dirty="0"/>
          </a:p>
        </p:txBody>
      </p:sp>
    </p:spTree>
    <p:extLst>
      <p:ext uri="{BB962C8B-B14F-4D97-AF65-F5344CB8AC3E}">
        <p14:creationId xmlns:p14="http://schemas.microsoft.com/office/powerpoint/2010/main" val="4057021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20</a:t>
            </a:fld>
            <a:endParaRPr lang="en-US" noProof="0" dirty="0"/>
          </a:p>
        </p:txBody>
      </p:sp>
    </p:spTree>
    <p:extLst>
      <p:ext uri="{BB962C8B-B14F-4D97-AF65-F5344CB8AC3E}">
        <p14:creationId xmlns:p14="http://schemas.microsoft.com/office/powerpoint/2010/main" val="2892317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21</a:t>
            </a:fld>
            <a:endParaRPr lang="en-US" noProof="0" dirty="0"/>
          </a:p>
        </p:txBody>
      </p:sp>
    </p:spTree>
    <p:extLst>
      <p:ext uri="{BB962C8B-B14F-4D97-AF65-F5344CB8AC3E}">
        <p14:creationId xmlns:p14="http://schemas.microsoft.com/office/powerpoint/2010/main" val="211516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22</a:t>
            </a:fld>
            <a:endParaRPr lang="en-US" noProof="0" dirty="0"/>
          </a:p>
        </p:txBody>
      </p:sp>
    </p:spTree>
    <p:extLst>
      <p:ext uri="{BB962C8B-B14F-4D97-AF65-F5344CB8AC3E}">
        <p14:creationId xmlns:p14="http://schemas.microsoft.com/office/powerpoint/2010/main" val="417101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23</a:t>
            </a:fld>
            <a:endParaRPr lang="en-US" noProof="0" dirty="0"/>
          </a:p>
        </p:txBody>
      </p:sp>
    </p:spTree>
    <p:extLst>
      <p:ext uri="{BB962C8B-B14F-4D97-AF65-F5344CB8AC3E}">
        <p14:creationId xmlns:p14="http://schemas.microsoft.com/office/powerpoint/2010/main" val="4236369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24</a:t>
            </a:fld>
            <a:endParaRPr lang="en-US" noProof="0" dirty="0"/>
          </a:p>
        </p:txBody>
      </p:sp>
    </p:spTree>
    <p:extLst>
      <p:ext uri="{BB962C8B-B14F-4D97-AF65-F5344CB8AC3E}">
        <p14:creationId xmlns:p14="http://schemas.microsoft.com/office/powerpoint/2010/main" val="1953752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25</a:t>
            </a:fld>
            <a:endParaRPr lang="en-US" noProof="0" dirty="0"/>
          </a:p>
        </p:txBody>
      </p:sp>
    </p:spTree>
    <p:extLst>
      <p:ext uri="{BB962C8B-B14F-4D97-AF65-F5344CB8AC3E}">
        <p14:creationId xmlns:p14="http://schemas.microsoft.com/office/powerpoint/2010/main" val="3402009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26</a:t>
            </a:fld>
            <a:endParaRPr lang="en-US" noProof="0" dirty="0"/>
          </a:p>
        </p:txBody>
      </p:sp>
    </p:spTree>
    <p:extLst>
      <p:ext uri="{BB962C8B-B14F-4D97-AF65-F5344CB8AC3E}">
        <p14:creationId xmlns:p14="http://schemas.microsoft.com/office/powerpoint/2010/main" val="426601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27</a:t>
            </a:fld>
            <a:endParaRPr lang="en-US" noProof="0" dirty="0"/>
          </a:p>
        </p:txBody>
      </p:sp>
    </p:spTree>
    <p:extLst>
      <p:ext uri="{BB962C8B-B14F-4D97-AF65-F5344CB8AC3E}">
        <p14:creationId xmlns:p14="http://schemas.microsoft.com/office/powerpoint/2010/main" val="1408555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28</a:t>
            </a:fld>
            <a:endParaRPr lang="en-US" noProof="0" dirty="0"/>
          </a:p>
        </p:txBody>
      </p:sp>
    </p:spTree>
    <p:extLst>
      <p:ext uri="{BB962C8B-B14F-4D97-AF65-F5344CB8AC3E}">
        <p14:creationId xmlns:p14="http://schemas.microsoft.com/office/powerpoint/2010/main" val="183705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29</a:t>
            </a:fld>
            <a:endParaRPr lang="en-US" noProof="0" dirty="0"/>
          </a:p>
        </p:txBody>
      </p:sp>
    </p:spTree>
    <p:extLst>
      <p:ext uri="{BB962C8B-B14F-4D97-AF65-F5344CB8AC3E}">
        <p14:creationId xmlns:p14="http://schemas.microsoft.com/office/powerpoint/2010/main" val="146296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3</a:t>
            </a:fld>
            <a:endParaRPr lang="en-US" noProof="0" dirty="0"/>
          </a:p>
        </p:txBody>
      </p:sp>
    </p:spTree>
    <p:extLst>
      <p:ext uri="{BB962C8B-B14F-4D97-AF65-F5344CB8AC3E}">
        <p14:creationId xmlns:p14="http://schemas.microsoft.com/office/powerpoint/2010/main" val="2713042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30</a:t>
            </a:fld>
            <a:endParaRPr lang="en-US" noProof="0" dirty="0"/>
          </a:p>
        </p:txBody>
      </p:sp>
    </p:spTree>
    <p:extLst>
      <p:ext uri="{BB962C8B-B14F-4D97-AF65-F5344CB8AC3E}">
        <p14:creationId xmlns:p14="http://schemas.microsoft.com/office/powerpoint/2010/main" val="921017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31</a:t>
            </a:fld>
            <a:endParaRPr lang="en-US" noProof="0" dirty="0"/>
          </a:p>
        </p:txBody>
      </p:sp>
    </p:spTree>
    <p:extLst>
      <p:ext uri="{BB962C8B-B14F-4D97-AF65-F5344CB8AC3E}">
        <p14:creationId xmlns:p14="http://schemas.microsoft.com/office/powerpoint/2010/main" val="1587478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32</a:t>
            </a:fld>
            <a:endParaRPr lang="en-US" noProof="0" dirty="0"/>
          </a:p>
        </p:txBody>
      </p:sp>
    </p:spTree>
    <p:extLst>
      <p:ext uri="{BB962C8B-B14F-4D97-AF65-F5344CB8AC3E}">
        <p14:creationId xmlns:p14="http://schemas.microsoft.com/office/powerpoint/2010/main" val="3569425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33</a:t>
            </a:fld>
            <a:endParaRPr lang="en-US" noProof="0" dirty="0"/>
          </a:p>
        </p:txBody>
      </p:sp>
    </p:spTree>
    <p:extLst>
      <p:ext uri="{BB962C8B-B14F-4D97-AF65-F5344CB8AC3E}">
        <p14:creationId xmlns:p14="http://schemas.microsoft.com/office/powerpoint/2010/main" val="2166245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34</a:t>
            </a:fld>
            <a:endParaRPr lang="en-US" noProof="0" dirty="0"/>
          </a:p>
        </p:txBody>
      </p:sp>
    </p:spTree>
    <p:extLst>
      <p:ext uri="{BB962C8B-B14F-4D97-AF65-F5344CB8AC3E}">
        <p14:creationId xmlns:p14="http://schemas.microsoft.com/office/powerpoint/2010/main" val="3103906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35</a:t>
            </a:fld>
            <a:endParaRPr lang="en-US" noProof="0" dirty="0"/>
          </a:p>
        </p:txBody>
      </p:sp>
    </p:spTree>
    <p:extLst>
      <p:ext uri="{BB962C8B-B14F-4D97-AF65-F5344CB8AC3E}">
        <p14:creationId xmlns:p14="http://schemas.microsoft.com/office/powerpoint/2010/main" val="3997095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36</a:t>
            </a:fld>
            <a:endParaRPr lang="en-US" noProof="0" dirty="0"/>
          </a:p>
        </p:txBody>
      </p:sp>
    </p:spTree>
    <p:extLst>
      <p:ext uri="{BB962C8B-B14F-4D97-AF65-F5344CB8AC3E}">
        <p14:creationId xmlns:p14="http://schemas.microsoft.com/office/powerpoint/2010/main" val="2849767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37</a:t>
            </a:fld>
            <a:endParaRPr lang="en-US" noProof="0" dirty="0"/>
          </a:p>
        </p:txBody>
      </p:sp>
    </p:spTree>
    <p:extLst>
      <p:ext uri="{BB962C8B-B14F-4D97-AF65-F5344CB8AC3E}">
        <p14:creationId xmlns:p14="http://schemas.microsoft.com/office/powerpoint/2010/main" val="41210631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38</a:t>
            </a:fld>
            <a:endParaRPr lang="en-US" noProof="0" dirty="0"/>
          </a:p>
        </p:txBody>
      </p:sp>
    </p:spTree>
    <p:extLst>
      <p:ext uri="{BB962C8B-B14F-4D97-AF65-F5344CB8AC3E}">
        <p14:creationId xmlns:p14="http://schemas.microsoft.com/office/powerpoint/2010/main" val="2274614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39</a:t>
            </a:fld>
            <a:endParaRPr lang="en-US" noProof="0" dirty="0"/>
          </a:p>
        </p:txBody>
      </p:sp>
    </p:spTree>
    <p:extLst>
      <p:ext uri="{BB962C8B-B14F-4D97-AF65-F5344CB8AC3E}">
        <p14:creationId xmlns:p14="http://schemas.microsoft.com/office/powerpoint/2010/main" val="5574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4</a:t>
            </a:fld>
            <a:endParaRPr lang="en-US" noProof="0" dirty="0"/>
          </a:p>
        </p:txBody>
      </p:sp>
    </p:spTree>
    <p:extLst>
      <p:ext uri="{BB962C8B-B14F-4D97-AF65-F5344CB8AC3E}">
        <p14:creationId xmlns:p14="http://schemas.microsoft.com/office/powerpoint/2010/main" val="1304769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40</a:t>
            </a:fld>
            <a:endParaRPr lang="en-US" noProof="0" dirty="0"/>
          </a:p>
        </p:txBody>
      </p:sp>
    </p:spTree>
    <p:extLst>
      <p:ext uri="{BB962C8B-B14F-4D97-AF65-F5344CB8AC3E}">
        <p14:creationId xmlns:p14="http://schemas.microsoft.com/office/powerpoint/2010/main" val="3530626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41</a:t>
            </a:fld>
            <a:endParaRPr lang="en-US" noProof="0" dirty="0"/>
          </a:p>
        </p:txBody>
      </p:sp>
    </p:spTree>
    <p:extLst>
      <p:ext uri="{BB962C8B-B14F-4D97-AF65-F5344CB8AC3E}">
        <p14:creationId xmlns:p14="http://schemas.microsoft.com/office/powerpoint/2010/main" val="14793488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42</a:t>
            </a:fld>
            <a:endParaRPr lang="en-US" noProof="0" dirty="0"/>
          </a:p>
        </p:txBody>
      </p:sp>
    </p:spTree>
    <p:extLst>
      <p:ext uri="{BB962C8B-B14F-4D97-AF65-F5344CB8AC3E}">
        <p14:creationId xmlns:p14="http://schemas.microsoft.com/office/powerpoint/2010/main" val="39910618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43</a:t>
            </a:fld>
            <a:endParaRPr lang="en-US" noProof="0" dirty="0"/>
          </a:p>
        </p:txBody>
      </p:sp>
    </p:spTree>
    <p:extLst>
      <p:ext uri="{BB962C8B-B14F-4D97-AF65-F5344CB8AC3E}">
        <p14:creationId xmlns:p14="http://schemas.microsoft.com/office/powerpoint/2010/main" val="880084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5</a:t>
            </a:fld>
            <a:endParaRPr lang="en-US" noProof="0" dirty="0"/>
          </a:p>
        </p:txBody>
      </p:sp>
    </p:spTree>
    <p:extLst>
      <p:ext uri="{BB962C8B-B14F-4D97-AF65-F5344CB8AC3E}">
        <p14:creationId xmlns:p14="http://schemas.microsoft.com/office/powerpoint/2010/main" val="1125306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6</a:t>
            </a:fld>
            <a:endParaRPr lang="en-US" noProof="0" dirty="0"/>
          </a:p>
        </p:txBody>
      </p:sp>
    </p:spTree>
    <p:extLst>
      <p:ext uri="{BB962C8B-B14F-4D97-AF65-F5344CB8AC3E}">
        <p14:creationId xmlns:p14="http://schemas.microsoft.com/office/powerpoint/2010/main" val="1895351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7</a:t>
            </a:fld>
            <a:endParaRPr lang="en-US" noProof="0" dirty="0"/>
          </a:p>
        </p:txBody>
      </p:sp>
    </p:spTree>
    <p:extLst>
      <p:ext uri="{BB962C8B-B14F-4D97-AF65-F5344CB8AC3E}">
        <p14:creationId xmlns:p14="http://schemas.microsoft.com/office/powerpoint/2010/main" val="2677487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8</a:t>
            </a:fld>
            <a:endParaRPr lang="en-US" noProof="0" dirty="0"/>
          </a:p>
        </p:txBody>
      </p:sp>
    </p:spTree>
    <p:extLst>
      <p:ext uri="{BB962C8B-B14F-4D97-AF65-F5344CB8AC3E}">
        <p14:creationId xmlns:p14="http://schemas.microsoft.com/office/powerpoint/2010/main" val="76334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9</a:t>
            </a:fld>
            <a:endParaRPr lang="en-US" noProof="0" dirty="0"/>
          </a:p>
        </p:txBody>
      </p:sp>
    </p:spTree>
    <p:extLst>
      <p:ext uri="{BB962C8B-B14F-4D97-AF65-F5344CB8AC3E}">
        <p14:creationId xmlns:p14="http://schemas.microsoft.com/office/powerpoint/2010/main" val="3553494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8" name="Picture 7" descr="A body of water with a mountain in the background&#10;&#10;Description automatically generated">
            <a:extLst>
              <a:ext uri="{FF2B5EF4-FFF2-40B4-BE49-F238E27FC236}">
                <a16:creationId xmlns="" xmlns:a16="http://schemas.microsoft.com/office/drawing/2014/main" id="{80EB31D2-3466-4C84-8994-95941221EA8D}"/>
              </a:ext>
            </a:extLst>
          </p:cNvPr>
          <p:cNvPicPr>
            <a:picLocks noChangeAspect="1"/>
          </p:cNvPicPr>
          <p:nvPr userDrawn="1"/>
        </p:nvPicPr>
        <p:blipFill>
          <a:blip r:embed="rId2"/>
          <a:stretch>
            <a:fillRect/>
          </a:stretch>
        </p:blipFill>
        <p:spPr>
          <a:xfrm>
            <a:off x="5181600" y="0"/>
            <a:ext cx="7010400" cy="6858000"/>
          </a:xfrm>
          <a:prstGeom prst="rect">
            <a:avLst/>
          </a:prstGeom>
        </p:spPr>
      </p:pic>
      <p:sp>
        <p:nvSpPr>
          <p:cNvPr id="7" name="Rectangle 6" descr="Brush stroke mask">
            <a:extLst>
              <a:ext uri="{FF2B5EF4-FFF2-40B4-BE49-F238E27FC236}">
                <a16:creationId xmlns="" xmlns:a16="http://schemas.microsoft.com/office/drawing/2014/main" id="{09350598-7231-484F-ABFF-7D42DB8424F0}"/>
              </a:ext>
            </a:extLst>
          </p:cNvPr>
          <p:cNvSpPr/>
          <p:nvPr userDrawn="1"/>
        </p:nvSpPr>
        <p:spPr>
          <a:xfrm>
            <a:off x="0" y="0"/>
            <a:ext cx="12192000" cy="6858000"/>
          </a:xfrm>
          <a:prstGeom prst="rect">
            <a:avLst/>
          </a:prstGeom>
          <a:blipFill>
            <a:blip r:embed="rId3"/>
            <a:stretch>
              <a:fillRect l="-56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rgbClr val="FFFFFF"/>
              </a:solidFill>
            </a:endParaRPr>
          </a:p>
        </p:txBody>
      </p:sp>
      <p:sp>
        <p:nvSpPr>
          <p:cNvPr id="2" name="Title 1">
            <a:extLst>
              <a:ext uri="{FF2B5EF4-FFF2-40B4-BE49-F238E27FC236}">
                <a16:creationId xmlns="" xmlns:a16="http://schemas.microsoft.com/office/drawing/2014/main" id="{6CCBC4D2-04A1-4388-B041-D25EA3246FEE}"/>
              </a:ext>
            </a:extLst>
          </p:cNvPr>
          <p:cNvSpPr>
            <a:spLocks noGrp="1"/>
          </p:cNvSpPr>
          <p:nvPr>
            <p:ph type="ctrTitle" hasCustomPrompt="1"/>
          </p:nvPr>
        </p:nvSpPr>
        <p:spPr>
          <a:xfrm>
            <a:off x="803275" y="651872"/>
            <a:ext cx="6238970" cy="1967770"/>
          </a:xfrm>
        </p:spPr>
        <p:txBody>
          <a:bodyPr anchor="b">
            <a:normAutofit/>
          </a:bodyPr>
          <a:lstStyle>
            <a:lvl1pPr algn="l">
              <a:lnSpc>
                <a:spcPct val="85000"/>
              </a:lnSpc>
              <a:defRPr sz="5500">
                <a:solidFill>
                  <a:srgbClr val="003976"/>
                </a:solidFill>
              </a:defRPr>
            </a:lvl1pPr>
          </a:lstStyle>
          <a:p>
            <a:r>
              <a:rPr lang="en-US" noProof="0" dirty="0"/>
              <a:t>2020 CFMA Conference</a:t>
            </a:r>
          </a:p>
        </p:txBody>
      </p:sp>
      <p:sp>
        <p:nvSpPr>
          <p:cNvPr id="3" name="Subtitle 2">
            <a:extLst>
              <a:ext uri="{FF2B5EF4-FFF2-40B4-BE49-F238E27FC236}">
                <a16:creationId xmlns="" xmlns:a16="http://schemas.microsoft.com/office/drawing/2014/main" id="{7822EDEE-795E-4F38-9546-83FC7F925318}"/>
              </a:ext>
            </a:extLst>
          </p:cNvPr>
          <p:cNvSpPr>
            <a:spLocks noGrp="1"/>
          </p:cNvSpPr>
          <p:nvPr>
            <p:ph type="subTitle" idx="1" hasCustomPrompt="1"/>
          </p:nvPr>
        </p:nvSpPr>
        <p:spPr>
          <a:xfrm>
            <a:off x="816923" y="5646875"/>
            <a:ext cx="6870809" cy="505934"/>
          </a:xfrm>
        </p:spPr>
        <p:txBody>
          <a:bodyPr>
            <a:noAutofit/>
          </a:bodyPr>
          <a:lstStyle>
            <a:lvl1pPr marL="0" indent="0" algn="l">
              <a:buNone/>
              <a:defRPr sz="3200" i="0">
                <a:solidFill>
                  <a:srgbClr val="00806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err="1"/>
              <a:t>wifi</a:t>
            </a:r>
            <a:r>
              <a:rPr lang="en-US" noProof="0" dirty="0"/>
              <a:t> password: </a:t>
            </a:r>
            <a:r>
              <a:rPr lang="en-US" noProof="0" dirty="0" err="1"/>
              <a:t>BRAYNTaxIncentives</a:t>
            </a:r>
            <a:endParaRPr lang="en-US" noProof="0" dirty="0"/>
          </a:p>
        </p:txBody>
      </p:sp>
      <p:cxnSp>
        <p:nvCxnSpPr>
          <p:cNvPr id="12" name="Straight Connector 11">
            <a:extLst>
              <a:ext uri="{FF2B5EF4-FFF2-40B4-BE49-F238E27FC236}">
                <a16:creationId xmlns="" xmlns:a16="http://schemas.microsoft.com/office/drawing/2014/main" id="{F70EFB6A-EF00-4DD9-9184-AFC328D0236C}"/>
              </a:ext>
            </a:extLst>
          </p:cNvPr>
          <p:cNvCxnSpPr>
            <a:cxnSpLocks/>
          </p:cNvCxnSpPr>
          <p:nvPr userDrawn="1"/>
        </p:nvCxnSpPr>
        <p:spPr>
          <a:xfrm>
            <a:off x="824025" y="5453416"/>
            <a:ext cx="6218220" cy="0"/>
          </a:xfrm>
          <a:prstGeom prst="line">
            <a:avLst/>
          </a:prstGeom>
          <a:ln w="25400">
            <a:solidFill>
              <a:srgbClr val="8D632F"/>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8924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39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 Circl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001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216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266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Blocks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618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814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631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244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187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team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67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logo ">
    <p:spTree>
      <p:nvGrpSpPr>
        <p:cNvPr id="1" name=""/>
        <p:cNvGrpSpPr/>
        <p:nvPr/>
      </p:nvGrpSpPr>
      <p:grpSpPr>
        <a:xfrm>
          <a:off x="0" y="0"/>
          <a:ext cx="0" cy="0"/>
          <a:chOff x="0" y="0"/>
          <a:chExt cx="0" cy="0"/>
        </a:xfrm>
      </p:grpSpPr>
      <p:pic>
        <p:nvPicPr>
          <p:cNvPr id="13" name="Picture 12" descr="A body of water with a mountain in the background&#10;&#10;Description automatically generated">
            <a:extLst>
              <a:ext uri="{FF2B5EF4-FFF2-40B4-BE49-F238E27FC236}">
                <a16:creationId xmlns="" xmlns:a16="http://schemas.microsoft.com/office/drawing/2014/main" id="{C29D2258-1B95-4162-A17C-D00BCD02081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descr="Brush stroke spot">
            <a:extLst>
              <a:ext uri="{FF2B5EF4-FFF2-40B4-BE49-F238E27FC236}">
                <a16:creationId xmlns="" xmlns:a16="http://schemas.microsoft.com/office/drawing/2014/main" id="{7C197BE4-2E4C-4177-8440-BB95B0A4C7FB}"/>
              </a:ext>
            </a:extLst>
          </p:cNvPr>
          <p:cNvSpPr/>
          <p:nvPr userDrawn="1"/>
        </p:nvSpPr>
        <p:spPr>
          <a:xfrm>
            <a:off x="3270126" y="0"/>
            <a:ext cx="6611112" cy="6858000"/>
          </a:xfrm>
          <a:prstGeom prst="rect">
            <a:avLst/>
          </a:prstGeom>
          <a:blipFill>
            <a:blip r:embed="rId3"/>
            <a:stretch>
              <a:fillRect l="-22" r="-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 xmlns:a16="http://schemas.microsoft.com/office/drawing/2014/main" id="{6308FC7C-F5F3-4D82-ADCB-B64F9FBB21A1}"/>
              </a:ext>
            </a:extLst>
          </p:cNvPr>
          <p:cNvSpPr>
            <a:spLocks noGrp="1"/>
          </p:cNvSpPr>
          <p:nvPr>
            <p:ph type="sldNum" sz="quarter" idx="12"/>
          </p:nvPr>
        </p:nvSpPr>
        <p:spPr/>
        <p:txBody>
          <a:bodyPr/>
          <a:lstStyle/>
          <a:p>
            <a:fld id="{F470E458-E7C2-4395-B75D-476A174CEE45}" type="slidenum">
              <a:rPr lang="en-US" noProof="0" smtClean="0"/>
              <a:t>‹#›</a:t>
            </a:fld>
            <a:endParaRPr lang="en-US" noProof="0" dirty="0"/>
          </a:p>
        </p:txBody>
      </p:sp>
      <p:cxnSp>
        <p:nvCxnSpPr>
          <p:cNvPr id="11" name="Straight Connector 10">
            <a:extLst>
              <a:ext uri="{FF2B5EF4-FFF2-40B4-BE49-F238E27FC236}">
                <a16:creationId xmlns="" xmlns:a16="http://schemas.microsoft.com/office/drawing/2014/main" id="{C90D35E8-D43B-49F9-9465-A7A8F698FC8A}"/>
              </a:ext>
            </a:extLst>
          </p:cNvPr>
          <p:cNvCxnSpPr/>
          <p:nvPr userDrawn="1"/>
        </p:nvCxnSpPr>
        <p:spPr>
          <a:xfrm>
            <a:off x="4989576" y="4228608"/>
            <a:ext cx="2212848"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12" name="Subtitle 2">
            <a:extLst>
              <a:ext uri="{FF2B5EF4-FFF2-40B4-BE49-F238E27FC236}">
                <a16:creationId xmlns="" xmlns:a16="http://schemas.microsoft.com/office/drawing/2014/main" id="{C863CA31-4E68-4CD7-9214-51D7BBC1FA1F}"/>
              </a:ext>
            </a:extLst>
          </p:cNvPr>
          <p:cNvSpPr>
            <a:spLocks noGrp="1"/>
          </p:cNvSpPr>
          <p:nvPr>
            <p:ph type="subTitle" idx="15" hasCustomPrompt="1"/>
          </p:nvPr>
        </p:nvSpPr>
        <p:spPr>
          <a:xfrm>
            <a:off x="3529264" y="4494894"/>
            <a:ext cx="5133473" cy="526312"/>
          </a:xfrm>
        </p:spPr>
        <p:txBody>
          <a:bodyPr anchor="ctr" anchorCtr="0">
            <a:normAutofit/>
          </a:bodyPr>
          <a:lstStyle>
            <a:lvl1pPr marL="0" indent="0" algn="ctr">
              <a:buNone/>
              <a:defRPr sz="2400" i="0">
                <a:solidFill>
                  <a:srgbClr val="00806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Speaker</a:t>
            </a:r>
          </a:p>
        </p:txBody>
      </p:sp>
      <p:sp>
        <p:nvSpPr>
          <p:cNvPr id="14" name="Title 1">
            <a:extLst>
              <a:ext uri="{FF2B5EF4-FFF2-40B4-BE49-F238E27FC236}">
                <a16:creationId xmlns="" xmlns:a16="http://schemas.microsoft.com/office/drawing/2014/main" id="{CCAEEA74-ABCB-45B1-A352-71E9CCD670DE}"/>
              </a:ext>
            </a:extLst>
          </p:cNvPr>
          <p:cNvSpPr>
            <a:spLocks noGrp="1"/>
          </p:cNvSpPr>
          <p:nvPr>
            <p:ph type="ctrTitle" hasCustomPrompt="1"/>
          </p:nvPr>
        </p:nvSpPr>
        <p:spPr>
          <a:xfrm>
            <a:off x="3709792" y="3306697"/>
            <a:ext cx="4772417" cy="1102291"/>
          </a:xfrm>
        </p:spPr>
        <p:txBody>
          <a:bodyPr anchor="b" anchorCtr="0">
            <a:normAutofit/>
          </a:bodyPr>
          <a:lstStyle>
            <a:lvl1pPr algn="ctr">
              <a:defRPr sz="3600">
                <a:solidFill>
                  <a:srgbClr val="003976"/>
                </a:solidFill>
              </a:defRPr>
            </a:lvl1pPr>
          </a:lstStyle>
          <a:p>
            <a:r>
              <a:rPr lang="en-US" noProof="0" dirty="0"/>
              <a:t>Session Title</a:t>
            </a:r>
          </a:p>
        </p:txBody>
      </p:sp>
      <p:pic>
        <p:nvPicPr>
          <p:cNvPr id="2" name="Picture 1"/>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95540" y="1692379"/>
            <a:ext cx="4200919" cy="915800"/>
          </a:xfrm>
          <a:prstGeom prst="rect">
            <a:avLst/>
          </a:prstGeom>
        </p:spPr>
      </p:pic>
    </p:spTree>
    <p:extLst>
      <p:ext uri="{BB962C8B-B14F-4D97-AF65-F5344CB8AC3E}">
        <p14:creationId xmlns:p14="http://schemas.microsoft.com/office/powerpoint/2010/main" val="1855591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e char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523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Image, and Conten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865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608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928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297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text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066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ne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386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944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116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25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13" name="Picture 12" descr="A close up of a sign&#10;&#10;Description automatically generated">
            <a:extLst>
              <a:ext uri="{FF2B5EF4-FFF2-40B4-BE49-F238E27FC236}">
                <a16:creationId xmlns="" xmlns:a16="http://schemas.microsoft.com/office/drawing/2014/main" id="{303A5BDC-BF92-4A20-9C94-02EF8D0D0E7E}"/>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803275" y="5648323"/>
            <a:ext cx="1958432" cy="660402"/>
          </a:xfrm>
          <a:prstGeom prst="rect">
            <a:avLst/>
          </a:prstGeom>
        </p:spPr>
      </p:pic>
      <p:sp>
        <p:nvSpPr>
          <p:cNvPr id="4" name="Subtitle 2">
            <a:extLst>
              <a:ext uri="{FF2B5EF4-FFF2-40B4-BE49-F238E27FC236}">
                <a16:creationId xmlns="" xmlns:a16="http://schemas.microsoft.com/office/drawing/2014/main" id="{11CD7222-ED11-4A0C-8BE2-CB3B681BE72A}"/>
              </a:ext>
            </a:extLst>
          </p:cNvPr>
          <p:cNvSpPr txBox="1">
            <a:spLocks/>
          </p:cNvSpPr>
          <p:nvPr userDrawn="1"/>
        </p:nvSpPr>
        <p:spPr>
          <a:xfrm>
            <a:off x="753397" y="6352066"/>
            <a:ext cx="5610356" cy="5059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i="0" kern="1200">
                <a:solidFill>
                  <a:srgbClr val="00806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806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806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806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806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400" dirty="0" err="1"/>
              <a:t>wifi</a:t>
            </a:r>
            <a:r>
              <a:rPr lang="en-US" sz="2400" dirty="0"/>
              <a:t> password: </a:t>
            </a:r>
            <a:r>
              <a:rPr lang="en-US" sz="2400" dirty="0" err="1"/>
              <a:t>BRAYNTaxIncentives</a:t>
            </a:r>
            <a:endParaRPr lang="en-US" sz="2400" dirty="0"/>
          </a:p>
        </p:txBody>
      </p:sp>
    </p:spTree>
    <p:extLst>
      <p:ext uri="{BB962C8B-B14F-4D97-AF65-F5344CB8AC3E}">
        <p14:creationId xmlns:p14="http://schemas.microsoft.com/office/powerpoint/2010/main" val="40254781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51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126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191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208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6">
            <a:extLst>
              <a:ext uri="{FF2B5EF4-FFF2-40B4-BE49-F238E27FC236}">
                <a16:creationId xmlns="" xmlns:a16="http://schemas.microsoft.com/office/drawing/2014/main" id="{C093815F-F490-4307-9E87-AAF436C71A68}"/>
              </a:ext>
            </a:extLst>
          </p:cNvPr>
          <p:cNvSpPr>
            <a:spLocks noGrp="1"/>
          </p:cNvSpPr>
          <p:nvPr>
            <p:ph type="sldNum" sz="quarter" idx="12"/>
          </p:nvPr>
        </p:nvSpPr>
        <p:spPr/>
        <p:txBody>
          <a:bodyPr/>
          <a:lstStyle/>
          <a:p>
            <a:fld id="{F470E458-E7C2-4395-B75D-476A174CEE45}" type="slidenum">
              <a:rPr lang="en-US" noProof="0" smtClean="0"/>
              <a:t>‹#›</a:t>
            </a:fld>
            <a:endParaRPr lang="en-US" noProof="0" dirty="0"/>
          </a:p>
        </p:txBody>
      </p:sp>
    </p:spTree>
    <p:extLst>
      <p:ext uri="{BB962C8B-B14F-4D97-AF65-F5344CB8AC3E}">
        <p14:creationId xmlns:p14="http://schemas.microsoft.com/office/powerpoint/2010/main" val="618750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Slide Number Placeholder 6">
            <a:extLst>
              <a:ext uri="{FF2B5EF4-FFF2-40B4-BE49-F238E27FC236}">
                <a16:creationId xmlns="" xmlns:a16="http://schemas.microsoft.com/office/drawing/2014/main" id="{C093815F-F490-4307-9E87-AAF436C71A68}"/>
              </a:ext>
            </a:extLst>
          </p:cNvPr>
          <p:cNvSpPr>
            <a:spLocks noGrp="1"/>
          </p:cNvSpPr>
          <p:nvPr>
            <p:ph type="sldNum" sz="quarter" idx="12"/>
          </p:nvPr>
        </p:nvSpPr>
        <p:spPr/>
        <p:txBody>
          <a:bodyPr/>
          <a:lstStyle/>
          <a:p>
            <a:fld id="{F470E458-E7C2-4395-B75D-476A174CEE45}" type="slidenum">
              <a:rPr lang="en-US" noProof="0" smtClean="0"/>
              <a:t>‹#›</a:t>
            </a:fld>
            <a:endParaRPr lang="en-US" noProof="0" dirty="0"/>
          </a:p>
        </p:txBody>
      </p:sp>
    </p:spTree>
    <p:extLst>
      <p:ext uri="{BB962C8B-B14F-4D97-AF65-F5344CB8AC3E}">
        <p14:creationId xmlns:p14="http://schemas.microsoft.com/office/powerpoint/2010/main" val="906081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498604B-E739-4608-A505-18C0674AB395}"/>
              </a:ext>
            </a:extLst>
          </p:cNvPr>
          <p:cNvSpPr>
            <a:spLocks noGrp="1"/>
          </p:cNvSpPr>
          <p:nvPr>
            <p:ph type="sldNum" sz="quarter" idx="12"/>
          </p:nvPr>
        </p:nvSpPr>
        <p:spPr/>
        <p:txBody>
          <a:bodyPr/>
          <a:lstStyle/>
          <a:p>
            <a:fld id="{F470E458-E7C2-4395-B75D-476A174CEE45}" type="slidenum">
              <a:rPr lang="en-US" noProof="0" smtClean="0"/>
              <a:t>‹#›</a:t>
            </a:fld>
            <a:endParaRPr lang="en-US" noProof="0" dirty="0"/>
          </a:p>
        </p:txBody>
      </p:sp>
    </p:spTree>
    <p:extLst>
      <p:ext uri="{BB962C8B-B14F-4D97-AF65-F5344CB8AC3E}">
        <p14:creationId xmlns:p14="http://schemas.microsoft.com/office/powerpoint/2010/main" val="2279521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itle, and Image">
    <p:spTree>
      <p:nvGrpSpPr>
        <p:cNvPr id="1" name=""/>
        <p:cNvGrpSpPr/>
        <p:nvPr/>
      </p:nvGrpSpPr>
      <p:grpSpPr>
        <a:xfrm>
          <a:off x="0" y="0"/>
          <a:ext cx="0" cy="0"/>
          <a:chOff x="0" y="0"/>
          <a:chExt cx="0" cy="0"/>
        </a:xfrm>
      </p:grpSpPr>
      <p:sp>
        <p:nvSpPr>
          <p:cNvPr id="7" name="Slide Number Placeholder 6">
            <a:extLst>
              <a:ext uri="{FF2B5EF4-FFF2-40B4-BE49-F238E27FC236}">
                <a16:creationId xmlns="" xmlns:a16="http://schemas.microsoft.com/office/drawing/2014/main" id="{83F0F4E3-5500-460C-AB20-C7CE0A3FBAD0}"/>
              </a:ext>
            </a:extLst>
          </p:cNvPr>
          <p:cNvSpPr>
            <a:spLocks noGrp="1"/>
          </p:cNvSpPr>
          <p:nvPr>
            <p:ph type="sldNum" sz="quarter" idx="12"/>
          </p:nvPr>
        </p:nvSpPr>
        <p:spPr/>
        <p:txBody>
          <a:bodyPr/>
          <a:lstStyle/>
          <a:p>
            <a:fld id="{F470E458-E7C2-4395-B75D-476A174CEE45}" type="slidenum">
              <a:rPr lang="en-US" noProof="0" smtClean="0"/>
              <a:t>‹#›</a:t>
            </a:fld>
            <a:endParaRPr lang="en-US" noProof="0" dirty="0"/>
          </a:p>
        </p:txBody>
      </p:sp>
      <p:sp>
        <p:nvSpPr>
          <p:cNvPr id="10" name="Oval 9">
            <a:extLst>
              <a:ext uri="{FF2B5EF4-FFF2-40B4-BE49-F238E27FC236}">
                <a16:creationId xmlns="" xmlns:a16="http://schemas.microsoft.com/office/drawing/2014/main" id="{1EDFCD21-B871-4944-9E6C-ABFDA63AC6FD}"/>
              </a:ext>
            </a:extLst>
          </p:cNvPr>
          <p:cNvSpPr/>
          <p:nvPr userDrawn="1"/>
        </p:nvSpPr>
        <p:spPr>
          <a:xfrm>
            <a:off x="11066240" y="5998544"/>
            <a:ext cx="320040" cy="320040"/>
          </a:xfrm>
          <a:prstGeom prst="ellipse">
            <a:avLst/>
          </a:prstGeom>
          <a:noFill/>
          <a:ln w="6350">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1" name="Picture 10" descr="A close up of a sign&#10;&#10;Description automatically generated">
            <a:extLst>
              <a:ext uri="{FF2B5EF4-FFF2-40B4-BE49-F238E27FC236}">
                <a16:creationId xmlns="" xmlns:a16="http://schemas.microsoft.com/office/drawing/2014/main" id="{DEFF4D05-E958-4AB3-85C6-CEBC78E87B37}"/>
              </a:ext>
            </a:extLst>
          </p:cNvPr>
          <p:cNvPicPr>
            <a:picLocks noChangeAspect="1"/>
          </p:cNvPicPr>
          <p:nvPr userDrawn="1"/>
        </p:nvPicPr>
        <p:blipFill>
          <a:blip r:embed="rId2"/>
          <a:stretch>
            <a:fillRect/>
          </a:stretch>
        </p:blipFill>
        <p:spPr>
          <a:xfrm>
            <a:off x="803275" y="5668343"/>
            <a:ext cx="1958432" cy="660402"/>
          </a:xfrm>
          <a:prstGeom prst="rect">
            <a:avLst/>
          </a:prstGeom>
        </p:spPr>
      </p:pic>
    </p:spTree>
    <p:extLst>
      <p:ext uri="{BB962C8B-B14F-4D97-AF65-F5344CB8AC3E}">
        <p14:creationId xmlns:p14="http://schemas.microsoft.com/office/powerpoint/2010/main" val="405182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7" name="Slide Number Placeholder 6">
            <a:extLst>
              <a:ext uri="{FF2B5EF4-FFF2-40B4-BE49-F238E27FC236}">
                <a16:creationId xmlns="" xmlns:a16="http://schemas.microsoft.com/office/drawing/2014/main" id="{04CCF696-3C50-45B5-BF9E-733C5D210A50}"/>
              </a:ext>
            </a:extLst>
          </p:cNvPr>
          <p:cNvSpPr>
            <a:spLocks noGrp="1"/>
          </p:cNvSpPr>
          <p:nvPr>
            <p:ph type="sldNum" sz="quarter" idx="12"/>
          </p:nvPr>
        </p:nvSpPr>
        <p:spPr/>
        <p:txBody>
          <a:bodyPr/>
          <a:lstStyle>
            <a:lvl1pPr>
              <a:defRPr>
                <a:solidFill>
                  <a:srgbClr val="FFFFFF"/>
                </a:solidFill>
              </a:defRPr>
            </a:lvl1pPr>
          </a:lstStyle>
          <a:p>
            <a:fld id="{F470E458-E7C2-4395-B75D-476A174CEE45}" type="slidenum">
              <a:rPr lang="en-US" noProof="0" smtClean="0"/>
              <a:pPr/>
              <a:t>‹#›</a:t>
            </a:fld>
            <a:endParaRPr lang="en-US" noProof="0" dirty="0"/>
          </a:p>
        </p:txBody>
      </p:sp>
      <p:sp>
        <p:nvSpPr>
          <p:cNvPr id="11" name="Oval 10">
            <a:extLst>
              <a:ext uri="{FF2B5EF4-FFF2-40B4-BE49-F238E27FC236}">
                <a16:creationId xmlns="" xmlns:a16="http://schemas.microsoft.com/office/drawing/2014/main" id="{8D0DD7A6-4E62-41D2-9037-F6ADD1C3BF56}"/>
              </a:ext>
            </a:extLst>
          </p:cNvPr>
          <p:cNvSpPr/>
          <p:nvPr userDrawn="1"/>
        </p:nvSpPr>
        <p:spPr>
          <a:xfrm>
            <a:off x="11066240" y="5998544"/>
            <a:ext cx="320040" cy="320040"/>
          </a:xfrm>
          <a:prstGeom prst="ellipse">
            <a:avLst/>
          </a:prstGeom>
          <a:no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2" name="Picture 11" descr="A close up of a sign&#10;&#10;Description automatically generated">
            <a:extLst>
              <a:ext uri="{FF2B5EF4-FFF2-40B4-BE49-F238E27FC236}">
                <a16:creationId xmlns="" xmlns:a16="http://schemas.microsoft.com/office/drawing/2014/main" id="{049A5280-EA12-4329-A19B-467B129247A5}"/>
              </a:ext>
            </a:extLst>
          </p:cNvPr>
          <p:cNvPicPr>
            <a:picLocks noChangeAspect="1"/>
          </p:cNvPicPr>
          <p:nvPr userDrawn="1"/>
        </p:nvPicPr>
        <p:blipFill>
          <a:blip r:embed="rId2"/>
          <a:stretch>
            <a:fillRect/>
          </a:stretch>
        </p:blipFill>
        <p:spPr>
          <a:xfrm>
            <a:off x="805720" y="5648323"/>
            <a:ext cx="1958432" cy="660402"/>
          </a:xfrm>
          <a:prstGeom prst="rect">
            <a:avLst/>
          </a:prstGeom>
        </p:spPr>
      </p:pic>
    </p:spTree>
    <p:extLst>
      <p:ext uri="{BB962C8B-B14F-4D97-AF65-F5344CB8AC3E}">
        <p14:creationId xmlns:p14="http://schemas.microsoft.com/office/powerpoint/2010/main" val="182684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AF7FE2BF-F092-4959-8655-90D829347C26}"/>
              </a:ext>
            </a:extLst>
          </p:cNvPr>
          <p:cNvSpPr>
            <a:spLocks noGrp="1"/>
          </p:cNvSpPr>
          <p:nvPr>
            <p:ph type="sldNum" sz="quarter" idx="12"/>
          </p:nvPr>
        </p:nvSpPr>
        <p:spPr/>
        <p:txBody>
          <a:bodyPr/>
          <a:lstStyle/>
          <a:p>
            <a:fld id="{F470E458-E7C2-4395-B75D-476A174CEE45}" type="slidenum">
              <a:rPr lang="en-US" noProof="0" smtClean="0"/>
              <a:t>‹#›</a:t>
            </a:fld>
            <a:endParaRPr lang="en-US" noProof="0" dirty="0"/>
          </a:p>
        </p:txBody>
      </p:sp>
      <p:pic>
        <p:nvPicPr>
          <p:cNvPr id="29" name="Picture 28" descr="A close up of a sign&#10;&#10;Description automatically generated">
            <a:extLst>
              <a:ext uri="{FF2B5EF4-FFF2-40B4-BE49-F238E27FC236}">
                <a16:creationId xmlns="" xmlns:a16="http://schemas.microsoft.com/office/drawing/2014/main" id="{C17FB37C-6EEA-41FA-AE38-C3D5A3095B16}"/>
              </a:ext>
            </a:extLst>
          </p:cNvPr>
          <p:cNvPicPr>
            <a:picLocks noChangeAspect="1"/>
          </p:cNvPicPr>
          <p:nvPr userDrawn="1"/>
        </p:nvPicPr>
        <p:blipFill>
          <a:blip r:embed="rId2"/>
          <a:stretch>
            <a:fillRect/>
          </a:stretch>
        </p:blipFill>
        <p:spPr>
          <a:xfrm>
            <a:off x="890563" y="5601188"/>
            <a:ext cx="1958432" cy="660402"/>
          </a:xfrm>
          <a:prstGeom prst="rect">
            <a:avLst/>
          </a:prstGeom>
        </p:spPr>
      </p:pic>
    </p:spTree>
    <p:extLst>
      <p:ext uri="{BB962C8B-B14F-4D97-AF65-F5344CB8AC3E}">
        <p14:creationId xmlns:p14="http://schemas.microsoft.com/office/powerpoint/2010/main" val="2466596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Computer Image">
    <p:spTree>
      <p:nvGrpSpPr>
        <p:cNvPr id="1" name=""/>
        <p:cNvGrpSpPr/>
        <p:nvPr/>
      </p:nvGrpSpPr>
      <p:grpSpPr>
        <a:xfrm>
          <a:off x="0" y="0"/>
          <a:ext cx="0" cy="0"/>
          <a:chOff x="0" y="0"/>
          <a:chExt cx="0" cy="0"/>
        </a:xfrm>
      </p:grpSpPr>
      <p:pic>
        <p:nvPicPr>
          <p:cNvPr id="19" name="Picture 18" descr="A close up of a sign&#10;&#10;Description automatically generated">
            <a:extLst>
              <a:ext uri="{FF2B5EF4-FFF2-40B4-BE49-F238E27FC236}">
                <a16:creationId xmlns="" xmlns:a16="http://schemas.microsoft.com/office/drawing/2014/main" id="{4BA84065-FBFB-40C1-AF17-93C788C00BE0}"/>
              </a:ext>
            </a:extLst>
          </p:cNvPr>
          <p:cNvPicPr>
            <a:picLocks noChangeAspect="1"/>
          </p:cNvPicPr>
          <p:nvPr userDrawn="1"/>
        </p:nvPicPr>
        <p:blipFill>
          <a:blip r:embed="rId2"/>
          <a:stretch>
            <a:fillRect/>
          </a:stretch>
        </p:blipFill>
        <p:spPr>
          <a:xfrm>
            <a:off x="899990" y="5601188"/>
            <a:ext cx="1958432" cy="660402"/>
          </a:xfrm>
          <a:prstGeom prst="rect">
            <a:avLst/>
          </a:prstGeom>
        </p:spPr>
      </p:pic>
    </p:spTree>
    <p:extLst>
      <p:ext uri="{BB962C8B-B14F-4D97-AF65-F5344CB8AC3E}">
        <p14:creationId xmlns:p14="http://schemas.microsoft.com/office/powerpoint/2010/main" val="318746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1" name="Picture 10" descr="A body of water with a mountain in the background&#10;&#10;Description automatically generated">
            <a:extLst>
              <a:ext uri="{FF2B5EF4-FFF2-40B4-BE49-F238E27FC236}">
                <a16:creationId xmlns="" xmlns:a16="http://schemas.microsoft.com/office/drawing/2014/main" id="{8F4E395B-03B3-489C-A3F1-AB5BA48B1650}"/>
              </a:ext>
            </a:extLst>
          </p:cNvPr>
          <p:cNvPicPr>
            <a:picLocks noChangeAspect="1"/>
          </p:cNvPicPr>
          <p:nvPr userDrawn="1"/>
        </p:nvPicPr>
        <p:blipFill>
          <a:blip r:embed="rId2"/>
          <a:stretch>
            <a:fillRect/>
          </a:stretch>
        </p:blipFill>
        <p:spPr>
          <a:xfrm>
            <a:off x="-1" y="-1"/>
            <a:ext cx="12191999" cy="6857999"/>
          </a:xfrm>
          <a:prstGeom prst="rect">
            <a:avLst/>
          </a:prstGeom>
        </p:spPr>
      </p:pic>
      <p:sp>
        <p:nvSpPr>
          <p:cNvPr id="6" name="Rectangle 5" descr="Brush stroke mask">
            <a:extLst>
              <a:ext uri="{FF2B5EF4-FFF2-40B4-BE49-F238E27FC236}">
                <a16:creationId xmlns="" xmlns:a16="http://schemas.microsoft.com/office/drawing/2014/main" id="{711F6639-CBD0-4C8A-8EF9-F2CC36C9EF71}"/>
              </a:ext>
            </a:extLst>
          </p:cNvPr>
          <p:cNvSpPr/>
          <p:nvPr userDrawn="1"/>
        </p:nvSpPr>
        <p:spPr>
          <a:xfrm>
            <a:off x="0" y="0"/>
            <a:ext cx="12192000" cy="6858000"/>
          </a:xfrm>
          <a:prstGeom prst="rect">
            <a:avLst/>
          </a:prstGeom>
          <a:blipFill>
            <a:blip r:embed="rId3"/>
            <a:stretch>
              <a:fillRect l="-22" r="-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noProof="0" dirty="0"/>
          </a:p>
        </p:txBody>
      </p:sp>
      <p:sp>
        <p:nvSpPr>
          <p:cNvPr id="2" name="Title 1">
            <a:extLst>
              <a:ext uri="{FF2B5EF4-FFF2-40B4-BE49-F238E27FC236}">
                <a16:creationId xmlns="" xmlns:a16="http://schemas.microsoft.com/office/drawing/2014/main" id="{16041A2D-ABDE-480C-AB32-045C19139898}"/>
              </a:ext>
            </a:extLst>
          </p:cNvPr>
          <p:cNvSpPr>
            <a:spLocks noGrp="1"/>
          </p:cNvSpPr>
          <p:nvPr>
            <p:ph type="title" hasCustomPrompt="1"/>
          </p:nvPr>
        </p:nvSpPr>
        <p:spPr>
          <a:xfrm>
            <a:off x="838206" y="4059533"/>
            <a:ext cx="10515600" cy="809566"/>
          </a:xfrm>
        </p:spPr>
        <p:txBody>
          <a:bodyPr/>
          <a:lstStyle>
            <a:lvl1pPr algn="ctr">
              <a:defRPr>
                <a:solidFill>
                  <a:srgbClr val="003976"/>
                </a:solidFill>
              </a:defRPr>
            </a:lvl1pPr>
          </a:lstStyle>
          <a:p>
            <a:r>
              <a:rPr lang="en-US" noProof="0" dirty="0"/>
              <a:t>Session Password</a:t>
            </a:r>
          </a:p>
        </p:txBody>
      </p:sp>
      <p:sp>
        <p:nvSpPr>
          <p:cNvPr id="5" name="Slide Number Placeholder 4">
            <a:extLst>
              <a:ext uri="{FF2B5EF4-FFF2-40B4-BE49-F238E27FC236}">
                <a16:creationId xmlns="" xmlns:a16="http://schemas.microsoft.com/office/drawing/2014/main" id="{75F94F75-329A-4132-BE8F-030145C9711E}"/>
              </a:ext>
            </a:extLst>
          </p:cNvPr>
          <p:cNvSpPr>
            <a:spLocks noGrp="1"/>
          </p:cNvSpPr>
          <p:nvPr>
            <p:ph type="sldNum" sz="quarter" idx="12"/>
          </p:nvPr>
        </p:nvSpPr>
        <p:spPr/>
        <p:txBody>
          <a:bodyPr/>
          <a:lstStyle/>
          <a:p>
            <a:fld id="{F470E458-E7C2-4395-B75D-476A174CEE45}" type="slidenum">
              <a:rPr lang="en-US" noProof="0" smtClean="0"/>
              <a:t>‹#›</a:t>
            </a:fld>
            <a:endParaRPr lang="en-US" noProof="0" dirty="0"/>
          </a:p>
        </p:txBody>
      </p:sp>
      <p:sp>
        <p:nvSpPr>
          <p:cNvPr id="8" name="Oval 7">
            <a:extLst>
              <a:ext uri="{FF2B5EF4-FFF2-40B4-BE49-F238E27FC236}">
                <a16:creationId xmlns="" xmlns:a16="http://schemas.microsoft.com/office/drawing/2014/main" id="{B3648138-4C46-4CBA-BAE1-4631A0564817}"/>
              </a:ext>
            </a:extLst>
          </p:cNvPr>
          <p:cNvSpPr/>
          <p:nvPr userDrawn="1"/>
        </p:nvSpPr>
        <p:spPr>
          <a:xfrm>
            <a:off x="11066240" y="5998544"/>
            <a:ext cx="320040" cy="320040"/>
          </a:xfrm>
          <a:prstGeom prst="ellipse">
            <a:avLst/>
          </a:prstGeom>
          <a:noFill/>
          <a:ln w="6350">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icture Placeholder 2">
            <a:extLst>
              <a:ext uri="{FF2B5EF4-FFF2-40B4-BE49-F238E27FC236}">
                <a16:creationId xmlns="" xmlns:a16="http://schemas.microsoft.com/office/drawing/2014/main" id="{68E6C031-0B7B-4A1F-B78B-87ACBE781CBE}"/>
              </a:ext>
            </a:extLst>
          </p:cNvPr>
          <p:cNvSpPr>
            <a:spLocks noGrp="1"/>
          </p:cNvSpPr>
          <p:nvPr>
            <p:ph type="pic" sz="quarter" idx="56"/>
          </p:nvPr>
        </p:nvSpPr>
        <p:spPr>
          <a:xfrm>
            <a:off x="943519" y="5736021"/>
            <a:ext cx="824400" cy="571500"/>
          </a:xfrm>
        </p:spPr>
        <p:txBody>
          <a:bodyPr anchor="ctr" anchorCtr="0">
            <a:noAutofit/>
          </a:bodyPr>
          <a:lstStyle>
            <a:lvl1pPr marL="0" indent="0" algn="ctr">
              <a:buNone/>
              <a:defRPr sz="400">
                <a:solidFill>
                  <a:schemeClr val="tx2"/>
                </a:solidFill>
              </a:defRPr>
            </a:lvl1pPr>
          </a:lstStyle>
          <a:p>
            <a:r>
              <a:rPr lang="en-US" noProof="0"/>
              <a:t>Click icon to add picture</a:t>
            </a:r>
            <a:endParaRPr lang="en-US" noProof="0" dirty="0"/>
          </a:p>
        </p:txBody>
      </p:sp>
      <p:cxnSp>
        <p:nvCxnSpPr>
          <p:cNvPr id="14" name="Straight Connector 13">
            <a:extLst>
              <a:ext uri="{FF2B5EF4-FFF2-40B4-BE49-F238E27FC236}">
                <a16:creationId xmlns="" xmlns:a16="http://schemas.microsoft.com/office/drawing/2014/main" id="{823827E5-BBC8-407C-8683-18B54D1003FD}"/>
              </a:ext>
            </a:extLst>
          </p:cNvPr>
          <p:cNvCxnSpPr/>
          <p:nvPr userDrawn="1"/>
        </p:nvCxnSpPr>
        <p:spPr>
          <a:xfrm>
            <a:off x="3738000" y="4823455"/>
            <a:ext cx="4716000"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15" name="Subtitle 2">
            <a:extLst>
              <a:ext uri="{FF2B5EF4-FFF2-40B4-BE49-F238E27FC236}">
                <a16:creationId xmlns="" xmlns:a16="http://schemas.microsoft.com/office/drawing/2014/main" id="{07FA0C7A-BDB4-41ED-8B06-85890DD70D92}"/>
              </a:ext>
            </a:extLst>
          </p:cNvPr>
          <p:cNvSpPr>
            <a:spLocks noGrp="1"/>
          </p:cNvSpPr>
          <p:nvPr>
            <p:ph type="subTitle" idx="15" hasCustomPrompt="1"/>
          </p:nvPr>
        </p:nvSpPr>
        <p:spPr>
          <a:xfrm>
            <a:off x="838200" y="4901618"/>
            <a:ext cx="10515600" cy="526312"/>
          </a:xfrm>
        </p:spPr>
        <p:txBody>
          <a:bodyPr anchor="ctr" anchorCtr="0">
            <a:normAutofit/>
          </a:bodyPr>
          <a:lstStyle>
            <a:lvl1pPr marL="0" indent="0" algn="ctr">
              <a:buNone/>
              <a:defRPr sz="2400" i="0">
                <a:solidFill>
                  <a:srgbClr val="00806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(must record password for CPE credits)</a:t>
            </a:r>
          </a:p>
        </p:txBody>
      </p:sp>
    </p:spTree>
    <p:extLst>
      <p:ext uri="{BB962C8B-B14F-4D97-AF65-F5344CB8AC3E}">
        <p14:creationId xmlns:p14="http://schemas.microsoft.com/office/powerpoint/2010/main" val="224502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543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AEE8E21-DA8C-48C2-84A8-3E52CDB57D58}"/>
              </a:ext>
            </a:extLst>
          </p:cNvPr>
          <p:cNvSpPr>
            <a:spLocks noGrp="1"/>
          </p:cNvSpPr>
          <p:nvPr>
            <p:ph type="title"/>
          </p:nvPr>
        </p:nvSpPr>
        <p:spPr>
          <a:xfrm>
            <a:off x="838206" y="365125"/>
            <a:ext cx="10515600" cy="1325563"/>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a:extLst>
              <a:ext uri="{FF2B5EF4-FFF2-40B4-BE49-F238E27FC236}">
                <a16:creationId xmlns="" xmlns:a16="http://schemas.microsoft.com/office/drawing/2014/main" id="{7AC391D3-C433-4A10-BCCB-AC8D646401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a:extLst>
              <a:ext uri="{FF2B5EF4-FFF2-40B4-BE49-F238E27FC236}">
                <a16:creationId xmlns="" xmlns:a16="http://schemas.microsoft.com/office/drawing/2014/main" id="{E935D5E2-D6AF-47D7-B943-C9FAB666BA67}"/>
              </a:ext>
            </a:extLst>
          </p:cNvPr>
          <p:cNvSpPr>
            <a:spLocks noGrp="1"/>
          </p:cNvSpPr>
          <p:nvPr>
            <p:ph type="sldNum" sz="quarter" idx="4"/>
          </p:nvPr>
        </p:nvSpPr>
        <p:spPr>
          <a:xfrm>
            <a:off x="11042882" y="5976001"/>
            <a:ext cx="366756" cy="365125"/>
          </a:xfrm>
          <a:prstGeom prst="rect">
            <a:avLst/>
          </a:prstGeom>
        </p:spPr>
        <p:txBody>
          <a:bodyPr vert="horz" lIns="91440" tIns="45720" rIns="91440" bIns="45720" rtlCol="0" anchor="ctr"/>
          <a:lstStyle>
            <a:lvl1pPr algn="ctr">
              <a:defRPr sz="1000">
                <a:solidFill>
                  <a:schemeClr val="tx1"/>
                </a:solidFill>
              </a:defRPr>
            </a:lvl1pPr>
          </a:lstStyle>
          <a:p>
            <a:fld id="{F470E458-E7C2-4395-B75D-476A174CEE45}" type="slidenum">
              <a:rPr lang="en-US" noProof="0" smtClean="0"/>
              <a:pPr/>
              <a:t>‹#›</a:t>
            </a:fld>
            <a:endParaRPr lang="en-US" noProof="0" dirty="0"/>
          </a:p>
        </p:txBody>
      </p:sp>
      <p:sp>
        <p:nvSpPr>
          <p:cNvPr id="7" name="Oval 6">
            <a:extLst>
              <a:ext uri="{FF2B5EF4-FFF2-40B4-BE49-F238E27FC236}">
                <a16:creationId xmlns="" xmlns:a16="http://schemas.microsoft.com/office/drawing/2014/main" id="{AA0AC1CF-7888-4B0B-B751-F9C83F4B7C06}"/>
              </a:ext>
            </a:extLst>
          </p:cNvPr>
          <p:cNvSpPr/>
          <p:nvPr userDrawn="1"/>
        </p:nvSpPr>
        <p:spPr>
          <a:xfrm>
            <a:off x="11066240" y="5998544"/>
            <a:ext cx="320040" cy="320040"/>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654073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7" r:id="rId5"/>
    <p:sldLayoutId id="2147483658" r:id="rId6"/>
    <p:sldLayoutId id="2147483659" r:id="rId7"/>
    <p:sldLayoutId id="2147483654" r:id="rId8"/>
    <p:sldLayoutId id="2147483652"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6" r:id="rId25"/>
    <p:sldLayoutId id="2147483675" r:id="rId26"/>
    <p:sldLayoutId id="2147483677" r:id="rId27"/>
    <p:sldLayoutId id="2147483681" r:id="rId28"/>
    <p:sldLayoutId id="2147483680" r:id="rId29"/>
    <p:sldLayoutId id="2147483682" r:id="rId30"/>
    <p:sldLayoutId id="2147483683" r:id="rId31"/>
    <p:sldLayoutId id="2147483684" r:id="rId32"/>
    <p:sldLayoutId id="2147483685" r:id="rId33"/>
    <p:sldLayoutId id="2147483686" r:id="rId34"/>
    <p:sldLayoutId id="2147483687" r:id="rId35"/>
    <p:sldLayoutId id="2147483655" r:id="rId36"/>
  </p:sldLayoutIdLst>
  <p:hf hdr="0" ftr="0" dt="0"/>
  <p:txStyles>
    <p:title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80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
          <p15:clr>
            <a:srgbClr val="F26B43"/>
          </p15:clr>
        </p15:guide>
        <p15:guide id="2" pos="7174">
          <p15:clr>
            <a:srgbClr val="F26B43"/>
          </p15:clr>
        </p15:guide>
        <p15:guide id="3" orient="horz" pos="3974">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A42A8B4B-D39B-410E-ADD9-09075D81932F}"/>
              </a:ext>
            </a:extLst>
          </p:cNvPr>
          <p:cNvSpPr>
            <a:spLocks noGrp="1"/>
          </p:cNvSpPr>
          <p:nvPr>
            <p:ph type="ctrTitle"/>
          </p:nvPr>
        </p:nvSpPr>
        <p:spPr/>
        <p:txBody>
          <a:bodyPr/>
          <a:lstStyle/>
          <a:p>
            <a:r>
              <a:rPr lang="en-US" dirty="0"/>
              <a:t>2020 CFMA Conference</a:t>
            </a:r>
          </a:p>
        </p:txBody>
      </p:sp>
      <p:sp>
        <p:nvSpPr>
          <p:cNvPr id="8" name="Subtitle 7">
            <a:extLst>
              <a:ext uri="{FF2B5EF4-FFF2-40B4-BE49-F238E27FC236}">
                <a16:creationId xmlns="" xmlns:a16="http://schemas.microsoft.com/office/drawing/2014/main" id="{2A5B7DB3-8E34-4C6E-B316-16FB09600D22}"/>
              </a:ext>
            </a:extLst>
          </p:cNvPr>
          <p:cNvSpPr>
            <a:spLocks noGrp="1"/>
          </p:cNvSpPr>
          <p:nvPr>
            <p:ph type="subTitle" idx="1"/>
          </p:nvPr>
        </p:nvSpPr>
        <p:spPr/>
        <p:txBody>
          <a:bodyPr/>
          <a:lstStyle/>
          <a:p>
            <a:r>
              <a:rPr lang="en-US" dirty="0"/>
              <a:t>WIFI Password: </a:t>
            </a:r>
            <a:r>
              <a:rPr lang="en-US" dirty="0" err="1"/>
              <a:t>BRAYNTaxIncentives</a:t>
            </a:r>
            <a:endParaRPr lang="en-US" dirty="0"/>
          </a:p>
        </p:txBody>
      </p:sp>
    </p:spTree>
    <p:extLst>
      <p:ext uri="{BB962C8B-B14F-4D97-AF65-F5344CB8AC3E}">
        <p14:creationId xmlns:p14="http://schemas.microsoft.com/office/powerpoint/2010/main" val="245749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10</a:t>
            </a:fld>
            <a:endParaRPr lang="en-US" dirty="0">
              <a:solidFill>
                <a:srgbClr val="FFFFFF"/>
              </a:solidFill>
            </a:endParaRPr>
          </a:p>
        </p:txBody>
      </p:sp>
      <p:grpSp>
        <p:nvGrpSpPr>
          <p:cNvPr id="4" name="Group 3"/>
          <p:cNvGrpSpPr/>
          <p:nvPr/>
        </p:nvGrpSpPr>
        <p:grpSpPr>
          <a:xfrm>
            <a:off x="2323042" y="657335"/>
            <a:ext cx="9065512" cy="5500101"/>
            <a:chOff x="1730374" y="1122998"/>
            <a:chExt cx="9065512" cy="5500101"/>
          </a:xfrm>
        </p:grpSpPr>
        <p:pic>
          <p:nvPicPr>
            <p:cNvPr id="6" name="Picture 5"/>
            <p:cNvPicPr>
              <a:picLocks noChangeAspect="1"/>
            </p:cNvPicPr>
            <p:nvPr/>
          </p:nvPicPr>
          <p:blipFill>
            <a:blip r:embed="rId3"/>
            <a:stretch>
              <a:fillRect/>
            </a:stretch>
          </p:blipFill>
          <p:spPr>
            <a:xfrm>
              <a:off x="1764376" y="1122998"/>
              <a:ext cx="9031510" cy="5500101"/>
            </a:xfrm>
            <a:prstGeom prst="rect">
              <a:avLst/>
            </a:prstGeom>
          </p:spPr>
        </p:pic>
        <p:pic>
          <p:nvPicPr>
            <p:cNvPr id="7" name="Picture 6"/>
            <p:cNvPicPr>
              <a:picLocks noChangeAspect="1"/>
            </p:cNvPicPr>
            <p:nvPr/>
          </p:nvPicPr>
          <p:blipFill>
            <a:blip r:embed="rId4"/>
            <a:stretch>
              <a:fillRect/>
            </a:stretch>
          </p:blipFill>
          <p:spPr>
            <a:xfrm>
              <a:off x="5200217" y="2353107"/>
              <a:ext cx="981075" cy="219075"/>
            </a:xfrm>
            <a:prstGeom prst="rect">
              <a:avLst/>
            </a:prstGeom>
          </p:spPr>
        </p:pic>
        <p:pic>
          <p:nvPicPr>
            <p:cNvPr id="8" name="Picture 7"/>
            <p:cNvPicPr>
              <a:picLocks noChangeAspect="1"/>
            </p:cNvPicPr>
            <p:nvPr/>
          </p:nvPicPr>
          <p:blipFill>
            <a:blip r:embed="rId4"/>
            <a:stretch>
              <a:fillRect/>
            </a:stretch>
          </p:blipFill>
          <p:spPr>
            <a:xfrm>
              <a:off x="7507513" y="2243569"/>
              <a:ext cx="981075" cy="219075"/>
            </a:xfrm>
            <a:prstGeom prst="rect">
              <a:avLst/>
            </a:prstGeom>
          </p:spPr>
        </p:pic>
        <p:pic>
          <p:nvPicPr>
            <p:cNvPr id="9" name="Picture 8"/>
            <p:cNvPicPr>
              <a:picLocks noChangeAspect="1"/>
            </p:cNvPicPr>
            <p:nvPr/>
          </p:nvPicPr>
          <p:blipFill>
            <a:blip r:embed="rId4"/>
            <a:stretch>
              <a:fillRect/>
            </a:stretch>
          </p:blipFill>
          <p:spPr>
            <a:xfrm>
              <a:off x="4914115" y="1990396"/>
              <a:ext cx="406030" cy="256582"/>
            </a:xfrm>
            <a:prstGeom prst="rect">
              <a:avLst/>
            </a:prstGeom>
          </p:spPr>
        </p:pic>
        <p:pic>
          <p:nvPicPr>
            <p:cNvPr id="10" name="Picture 9"/>
            <p:cNvPicPr>
              <a:picLocks noChangeAspect="1"/>
            </p:cNvPicPr>
            <p:nvPr/>
          </p:nvPicPr>
          <p:blipFill>
            <a:blip r:embed="rId5"/>
            <a:stretch>
              <a:fillRect/>
            </a:stretch>
          </p:blipFill>
          <p:spPr>
            <a:xfrm>
              <a:off x="1730374" y="1612620"/>
              <a:ext cx="1819275" cy="390525"/>
            </a:xfrm>
            <a:prstGeom prst="rect">
              <a:avLst/>
            </a:prstGeom>
          </p:spPr>
        </p:pic>
        <p:pic>
          <p:nvPicPr>
            <p:cNvPr id="11" name="Picture 10"/>
            <p:cNvPicPr>
              <a:picLocks noChangeAspect="1"/>
            </p:cNvPicPr>
            <p:nvPr/>
          </p:nvPicPr>
          <p:blipFill>
            <a:blip r:embed="rId4"/>
            <a:stretch>
              <a:fillRect/>
            </a:stretch>
          </p:blipFill>
          <p:spPr>
            <a:xfrm>
              <a:off x="3549649" y="1624781"/>
              <a:ext cx="700233" cy="396532"/>
            </a:xfrm>
            <a:prstGeom prst="rect">
              <a:avLst/>
            </a:prstGeom>
          </p:spPr>
        </p:pic>
        <p:pic>
          <p:nvPicPr>
            <p:cNvPr id="12" name="Picture 11"/>
            <p:cNvPicPr>
              <a:picLocks noChangeAspect="1"/>
            </p:cNvPicPr>
            <p:nvPr/>
          </p:nvPicPr>
          <p:blipFill>
            <a:blip r:embed="rId4"/>
            <a:stretch>
              <a:fillRect/>
            </a:stretch>
          </p:blipFill>
          <p:spPr>
            <a:xfrm>
              <a:off x="2026514" y="2264378"/>
              <a:ext cx="747859" cy="316602"/>
            </a:xfrm>
            <a:prstGeom prst="rect">
              <a:avLst/>
            </a:prstGeom>
          </p:spPr>
        </p:pic>
      </p:grpSp>
      <p:sp>
        <p:nvSpPr>
          <p:cNvPr id="14" name="object 9"/>
          <p:cNvSpPr txBox="1">
            <a:spLocks/>
          </p:cNvSpPr>
          <p:nvPr/>
        </p:nvSpPr>
        <p:spPr>
          <a:xfrm>
            <a:off x="436" y="95562"/>
            <a:ext cx="12191563"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CREDIT MODEL</a:t>
            </a:r>
            <a:endParaRPr lang="en-US" spc="73" dirty="0">
              <a:latin typeface="+mn-lt"/>
              <a:cs typeface="Arial" panose="020B0604020202020204" pitchFamily="34" charset="0"/>
            </a:endParaRPr>
          </a:p>
        </p:txBody>
      </p:sp>
      <p:sp>
        <p:nvSpPr>
          <p:cNvPr id="16" name="Rectangle 15"/>
          <p:cNvSpPr/>
          <p:nvPr/>
        </p:nvSpPr>
        <p:spPr>
          <a:xfrm>
            <a:off x="2438426" y="2164821"/>
            <a:ext cx="2144351" cy="17856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3688491" y="2277537"/>
            <a:ext cx="520213" cy="3571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397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11</a:t>
            </a:fld>
            <a:endParaRPr lang="en-US" dirty="0">
              <a:solidFill>
                <a:srgbClr val="FFFFFF"/>
              </a:solidFill>
            </a:endParaRPr>
          </a:p>
        </p:txBody>
      </p:sp>
      <p:sp>
        <p:nvSpPr>
          <p:cNvPr id="6" name="object 9"/>
          <p:cNvSpPr txBox="1">
            <a:spLocks/>
          </p:cNvSpPr>
          <p:nvPr/>
        </p:nvSpPr>
        <p:spPr>
          <a:xfrm>
            <a:off x="0" y="102540"/>
            <a:ext cx="12191564"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CREDIT SCORE CRITERIA</a:t>
            </a:r>
            <a:endParaRPr lang="en-US" spc="73" dirty="0">
              <a:latin typeface="+mn-lt"/>
              <a:cs typeface="Arial" panose="020B0604020202020204" pitchFamily="34" charset="0"/>
            </a:endParaRPr>
          </a:p>
        </p:txBody>
      </p:sp>
      <p:sp>
        <p:nvSpPr>
          <p:cNvPr id="7" name="Rectangle 6"/>
          <p:cNvSpPr/>
          <p:nvPr/>
        </p:nvSpPr>
        <p:spPr>
          <a:xfrm>
            <a:off x="810045" y="672695"/>
            <a:ext cx="10711639" cy="4493538"/>
          </a:xfrm>
          <a:prstGeom prst="rect">
            <a:avLst/>
          </a:prstGeom>
        </p:spPr>
        <p:txBody>
          <a:bodyPr wrap="square">
            <a:spAutoFit/>
          </a:bodyPr>
          <a:lstStyle/>
          <a:p>
            <a:pPr marL="285750" indent="-285750">
              <a:lnSpc>
                <a:spcPct val="150000"/>
              </a:lnSpc>
              <a:buSzPct val="104000"/>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Financial Reporting: 	</a:t>
            </a:r>
            <a:r>
              <a:rPr lang="en-US" sz="1400" dirty="0" smtClean="0">
                <a:solidFill>
                  <a:srgbClr val="000000"/>
                </a:solidFill>
                <a:latin typeface="Arial" panose="020B0604020202020204" pitchFamily="34" charset="0"/>
                <a:cs typeface="Arial" panose="020B0604020202020204" pitchFamily="34" charset="0"/>
              </a:rPr>
              <a:t>Preparation of financial statements-audit, review or compilation/Timeliness of reporting</a:t>
            </a:r>
            <a:endParaRPr lang="en-US" sz="1400" dirty="0">
              <a:solidFill>
                <a:srgbClr val="000000"/>
              </a:solidFill>
              <a:latin typeface="Arial" panose="020B0604020202020204" pitchFamily="34" charset="0"/>
              <a:cs typeface="Arial" panose="020B0604020202020204" pitchFamily="34" charset="0"/>
            </a:endParaRPr>
          </a:p>
          <a:p>
            <a:pPr marL="285750" indent="-285750">
              <a:lnSpc>
                <a:spcPct val="150000"/>
              </a:lnSpc>
              <a:buSzPct val="104000"/>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Liquidity Test: 		</a:t>
            </a:r>
            <a:r>
              <a:rPr lang="en-US" sz="1400" dirty="0" smtClean="0">
                <a:solidFill>
                  <a:srgbClr val="000000"/>
                </a:solidFill>
                <a:latin typeface="Arial" panose="020B0604020202020204" pitchFamily="34" charset="0"/>
                <a:cs typeface="Arial" panose="020B0604020202020204" pitchFamily="34" charset="0"/>
              </a:rPr>
              <a:t>Working Capital to backlog/ </a:t>
            </a:r>
            <a:r>
              <a:rPr lang="en-US" sz="1400" dirty="0" err="1" smtClean="0">
                <a:solidFill>
                  <a:srgbClr val="000000"/>
                </a:solidFill>
                <a:latin typeface="Arial" panose="020B0604020202020204" pitchFamily="34" charset="0"/>
                <a:cs typeface="Arial" panose="020B0604020202020204" pitchFamily="34" charset="0"/>
              </a:rPr>
              <a:t>Underbillings</a:t>
            </a:r>
            <a:r>
              <a:rPr lang="en-US" sz="1400" dirty="0" smtClean="0">
                <a:solidFill>
                  <a:srgbClr val="000000"/>
                </a:solidFill>
                <a:latin typeface="Arial" panose="020B0604020202020204" pitchFamily="34" charset="0"/>
                <a:cs typeface="Arial" panose="020B0604020202020204" pitchFamily="34" charset="0"/>
              </a:rPr>
              <a:t>/ Accounts receivable (i.e. collection) issues</a:t>
            </a:r>
          </a:p>
          <a:p>
            <a:pPr marL="285750" indent="-285750">
              <a:lnSpc>
                <a:spcPct val="150000"/>
              </a:lnSpc>
              <a:buSzPct val="104000"/>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Equity Test: 		</a:t>
            </a:r>
            <a:r>
              <a:rPr lang="en-US" sz="1400" dirty="0" smtClean="0">
                <a:solidFill>
                  <a:srgbClr val="000000"/>
                </a:solidFill>
                <a:latin typeface="Arial" panose="020B0604020202020204" pitchFamily="34" charset="0"/>
                <a:cs typeface="Arial" panose="020B0604020202020204" pitchFamily="34" charset="0"/>
              </a:rPr>
              <a:t>Net Worth to backlog/Net Worth to overhead</a:t>
            </a:r>
          </a:p>
          <a:p>
            <a:pPr marL="285750" indent="-285750">
              <a:lnSpc>
                <a:spcPct val="150000"/>
              </a:lnSpc>
              <a:buSzPct val="104000"/>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Earnings: 		</a:t>
            </a:r>
            <a:r>
              <a:rPr lang="en-US" sz="1400" dirty="0" smtClean="0">
                <a:solidFill>
                  <a:srgbClr val="000000"/>
                </a:solidFill>
                <a:latin typeface="Arial" panose="020B0604020202020204" pitchFamily="34" charset="0"/>
                <a:cs typeface="Arial" panose="020B0604020202020204" pitchFamily="34" charset="0"/>
              </a:rPr>
              <a:t>Margins on open and closed jobs (based upon WIP)/ Gross profit to overhead</a:t>
            </a:r>
          </a:p>
          <a:p>
            <a:pPr marL="285750" indent="-285750">
              <a:lnSpc>
                <a:spcPct val="150000"/>
              </a:lnSpc>
              <a:buSzPct val="104000"/>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Cash Flows: 		</a:t>
            </a:r>
            <a:r>
              <a:rPr lang="en-US" sz="1400" dirty="0" smtClean="0">
                <a:solidFill>
                  <a:srgbClr val="000000"/>
                </a:solidFill>
                <a:latin typeface="Arial" panose="020B0604020202020204" pitchFamily="34" charset="0"/>
                <a:cs typeface="Arial" panose="020B0604020202020204" pitchFamily="34" charset="0"/>
              </a:rPr>
              <a:t>Review of cash flows in relation to net income</a:t>
            </a:r>
          </a:p>
          <a:p>
            <a:pPr marL="285750" indent="-285750">
              <a:lnSpc>
                <a:spcPct val="150000"/>
              </a:lnSpc>
              <a:buSzPct val="104000"/>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D&amp;B </a:t>
            </a:r>
            <a:r>
              <a:rPr lang="en-US" dirty="0" err="1" smtClean="0">
                <a:solidFill>
                  <a:srgbClr val="000000"/>
                </a:solidFill>
                <a:latin typeface="Arial" panose="020B0604020202020204" pitchFamily="34" charset="0"/>
                <a:cs typeface="Arial" panose="020B0604020202020204" pitchFamily="34" charset="0"/>
              </a:rPr>
              <a:t>Paydex</a:t>
            </a:r>
            <a:r>
              <a:rPr lang="en-US" dirty="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Score: 	</a:t>
            </a:r>
            <a:r>
              <a:rPr lang="en-US" sz="1400" dirty="0" smtClean="0">
                <a:solidFill>
                  <a:srgbClr val="000000"/>
                </a:solidFill>
                <a:latin typeface="Arial" panose="020B0604020202020204" pitchFamily="34" charset="0"/>
                <a:cs typeface="Arial" panose="020B0604020202020204" pitchFamily="34" charset="0"/>
              </a:rPr>
              <a:t>Score in relation to industry median/ Disclosure of liens, suits, and judgements</a:t>
            </a:r>
            <a:endParaRPr lang="en-US" sz="1400" dirty="0">
              <a:solidFill>
                <a:srgbClr val="000000"/>
              </a:solidFill>
              <a:latin typeface="Arial" panose="020B0604020202020204" pitchFamily="34" charset="0"/>
              <a:cs typeface="Arial" panose="020B0604020202020204" pitchFamily="34" charset="0"/>
            </a:endParaRPr>
          </a:p>
          <a:p>
            <a:pPr marL="285750" indent="-285750">
              <a:lnSpc>
                <a:spcPct val="150000"/>
              </a:lnSpc>
              <a:buSzPct val="104000"/>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Bank Line of Credit: 	</a:t>
            </a:r>
            <a:r>
              <a:rPr lang="en-US" sz="1400" dirty="0" smtClean="0">
                <a:solidFill>
                  <a:srgbClr val="000000"/>
                </a:solidFill>
                <a:latin typeface="Arial" panose="020B0604020202020204" pitchFamily="34" charset="0"/>
                <a:cs typeface="Arial" panose="020B0604020202020204" pitchFamily="34" charset="0"/>
              </a:rPr>
              <a:t>Amount of facility versus volume/ Amount borrowed against BLOC versus total</a:t>
            </a:r>
            <a:endParaRPr lang="en-US" sz="1400" dirty="0">
              <a:solidFill>
                <a:srgbClr val="000000"/>
              </a:solidFill>
              <a:latin typeface="Arial" panose="020B0604020202020204" pitchFamily="34" charset="0"/>
              <a:cs typeface="Arial" panose="020B0604020202020204" pitchFamily="34" charset="0"/>
            </a:endParaRPr>
          </a:p>
          <a:p>
            <a:pPr marL="285750" indent="-285750">
              <a:lnSpc>
                <a:spcPct val="150000"/>
              </a:lnSpc>
              <a:buSzPct val="104000"/>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Debt to Equity: 	</a:t>
            </a:r>
            <a:r>
              <a:rPr lang="en-US" sz="1400" dirty="0" smtClean="0">
                <a:solidFill>
                  <a:srgbClr val="000000"/>
                </a:solidFill>
                <a:latin typeface="Arial" panose="020B0604020202020204" pitchFamily="34" charset="0"/>
                <a:cs typeface="Arial" panose="020B0604020202020204" pitchFamily="34" charset="0"/>
              </a:rPr>
              <a:t>Measures whether a subcontractor is too leveraged in relation to industry standards</a:t>
            </a:r>
            <a:endParaRPr lang="en-US" sz="1400" dirty="0">
              <a:solidFill>
                <a:srgbClr val="000000"/>
              </a:solidFill>
              <a:latin typeface="Arial" panose="020B0604020202020204" pitchFamily="34" charset="0"/>
              <a:cs typeface="Arial" panose="020B0604020202020204" pitchFamily="34" charset="0"/>
            </a:endParaRPr>
          </a:p>
          <a:p>
            <a:pPr marL="285750" indent="-285750">
              <a:lnSpc>
                <a:spcPct val="150000"/>
              </a:lnSpc>
              <a:buSzPct val="104000"/>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Work Capacity: 	</a:t>
            </a:r>
            <a:r>
              <a:rPr lang="en-US" sz="1400" dirty="0" smtClean="0">
                <a:solidFill>
                  <a:srgbClr val="000000"/>
                </a:solidFill>
                <a:latin typeface="Arial" panose="020B0604020202020204" pitchFamily="34" charset="0"/>
                <a:cs typeface="Arial" panose="020B0604020202020204" pitchFamily="34" charset="0"/>
              </a:rPr>
              <a:t>Single project limit based upon largest prior job completed/ Recommended work program limit</a:t>
            </a:r>
            <a:endParaRPr lang="en-US" sz="1400" dirty="0">
              <a:solidFill>
                <a:srgbClr val="000000"/>
              </a:solidFill>
              <a:latin typeface="Arial" panose="020B0604020202020204" pitchFamily="34" charset="0"/>
              <a:cs typeface="Arial" panose="020B0604020202020204" pitchFamily="34" charset="0"/>
            </a:endParaRPr>
          </a:p>
          <a:p>
            <a:pPr marL="285750" indent="-285750">
              <a:lnSpc>
                <a:spcPct val="150000"/>
              </a:lnSpc>
              <a:buSzPct val="104000"/>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Org Capacity:	 	</a:t>
            </a:r>
            <a:r>
              <a:rPr lang="en-US" sz="1400" dirty="0" smtClean="0">
                <a:solidFill>
                  <a:srgbClr val="000000"/>
                </a:solidFill>
                <a:latin typeface="Arial" panose="020B0604020202020204" pitchFamily="34" charset="0"/>
                <a:cs typeface="Arial" panose="020B0604020202020204" pitchFamily="34" charset="0"/>
              </a:rPr>
              <a:t>Prior work history/ Years in business</a:t>
            </a:r>
          </a:p>
          <a:p>
            <a:pPr marL="742950" lvl="1" indent="-285750">
              <a:buSzPct val="104000"/>
              <a:buFont typeface="Arial" panose="020B0604020202020204" pitchFamily="34" charset="0"/>
              <a:buChar char="•"/>
            </a:pPr>
            <a:endParaRPr 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4060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12</a:t>
            </a:fld>
            <a:endParaRPr lang="en-US" dirty="0">
              <a:solidFill>
                <a:srgbClr val="FFFFFF"/>
              </a:solidFill>
            </a:endParaRPr>
          </a:p>
        </p:txBody>
      </p:sp>
      <p:sp>
        <p:nvSpPr>
          <p:cNvPr id="6" name="object 9"/>
          <p:cNvSpPr txBox="1">
            <a:spLocks/>
          </p:cNvSpPr>
          <p:nvPr/>
        </p:nvSpPr>
        <p:spPr>
          <a:xfrm>
            <a:off x="436" y="101734"/>
            <a:ext cx="12191127"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FINANCIAL REPORTING</a:t>
            </a:r>
            <a:endParaRPr lang="en-US" spc="73" dirty="0">
              <a:latin typeface="+mn-lt"/>
              <a:cs typeface="Arial" panose="020B0604020202020204" pitchFamily="34" charset="0"/>
            </a:endParaRPr>
          </a:p>
        </p:txBody>
      </p:sp>
      <p:pic>
        <p:nvPicPr>
          <p:cNvPr id="8" name="Picture 7"/>
          <p:cNvPicPr>
            <a:picLocks noChangeAspect="1"/>
          </p:cNvPicPr>
          <p:nvPr/>
        </p:nvPicPr>
        <p:blipFill>
          <a:blip r:embed="rId3"/>
          <a:stretch>
            <a:fillRect/>
          </a:stretch>
        </p:blipFill>
        <p:spPr>
          <a:xfrm>
            <a:off x="1999757" y="665799"/>
            <a:ext cx="9390489" cy="5179703"/>
          </a:xfrm>
          <a:prstGeom prst="rect">
            <a:avLst/>
          </a:prstGeom>
        </p:spPr>
      </p:pic>
    </p:spTree>
    <p:extLst>
      <p:ext uri="{BB962C8B-B14F-4D97-AF65-F5344CB8AC3E}">
        <p14:creationId xmlns:p14="http://schemas.microsoft.com/office/powerpoint/2010/main" val="322201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13</a:t>
            </a:fld>
            <a:endParaRPr lang="en-US" dirty="0">
              <a:solidFill>
                <a:srgbClr val="FFFFFF"/>
              </a:solidFill>
            </a:endParaRPr>
          </a:p>
        </p:txBody>
      </p:sp>
      <p:sp>
        <p:nvSpPr>
          <p:cNvPr id="6" name="object 9"/>
          <p:cNvSpPr txBox="1">
            <a:spLocks/>
          </p:cNvSpPr>
          <p:nvPr/>
        </p:nvSpPr>
        <p:spPr>
          <a:xfrm>
            <a:off x="0" y="101736"/>
            <a:ext cx="12191564"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LIQUIDITY</a:t>
            </a:r>
            <a:endParaRPr lang="en-US" spc="73" dirty="0">
              <a:latin typeface="+mn-lt"/>
              <a:cs typeface="Arial" panose="020B0604020202020204" pitchFamily="34" charset="0"/>
            </a:endParaRPr>
          </a:p>
        </p:txBody>
      </p:sp>
      <p:pic>
        <p:nvPicPr>
          <p:cNvPr id="8" name="Picture 7"/>
          <p:cNvPicPr>
            <a:picLocks noChangeAspect="1"/>
          </p:cNvPicPr>
          <p:nvPr/>
        </p:nvPicPr>
        <p:blipFill>
          <a:blip r:embed="rId3"/>
          <a:stretch>
            <a:fillRect/>
          </a:stretch>
        </p:blipFill>
        <p:spPr>
          <a:xfrm>
            <a:off x="2084935" y="666088"/>
            <a:ext cx="9304787" cy="5170949"/>
          </a:xfrm>
          <a:prstGeom prst="rect">
            <a:avLst/>
          </a:prstGeom>
        </p:spPr>
      </p:pic>
    </p:spTree>
    <p:extLst>
      <p:ext uri="{BB962C8B-B14F-4D97-AF65-F5344CB8AC3E}">
        <p14:creationId xmlns:p14="http://schemas.microsoft.com/office/powerpoint/2010/main" val="3687777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14</a:t>
            </a:fld>
            <a:endParaRPr lang="en-US" dirty="0">
              <a:solidFill>
                <a:srgbClr val="FFFFFF"/>
              </a:solidFill>
            </a:endParaRPr>
          </a:p>
        </p:txBody>
      </p:sp>
      <p:sp>
        <p:nvSpPr>
          <p:cNvPr id="6" name="object 9"/>
          <p:cNvSpPr txBox="1">
            <a:spLocks/>
          </p:cNvSpPr>
          <p:nvPr/>
        </p:nvSpPr>
        <p:spPr>
          <a:xfrm>
            <a:off x="437" y="96125"/>
            <a:ext cx="12191563"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EQUITY</a:t>
            </a:r>
            <a:endParaRPr lang="en-US" spc="73" dirty="0">
              <a:latin typeface="+mn-lt"/>
              <a:cs typeface="Arial" panose="020B0604020202020204" pitchFamily="34" charset="0"/>
            </a:endParaRPr>
          </a:p>
        </p:txBody>
      </p:sp>
      <p:pic>
        <p:nvPicPr>
          <p:cNvPr id="8" name="Picture 7"/>
          <p:cNvPicPr>
            <a:picLocks noChangeAspect="1"/>
          </p:cNvPicPr>
          <p:nvPr/>
        </p:nvPicPr>
        <p:blipFill>
          <a:blip r:embed="rId3"/>
          <a:stretch>
            <a:fillRect/>
          </a:stretch>
        </p:blipFill>
        <p:spPr>
          <a:xfrm>
            <a:off x="2084934" y="670146"/>
            <a:ext cx="9304787" cy="5061229"/>
          </a:xfrm>
          <a:prstGeom prst="rect">
            <a:avLst/>
          </a:prstGeom>
        </p:spPr>
      </p:pic>
    </p:spTree>
    <p:extLst>
      <p:ext uri="{BB962C8B-B14F-4D97-AF65-F5344CB8AC3E}">
        <p14:creationId xmlns:p14="http://schemas.microsoft.com/office/powerpoint/2010/main" val="3783539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15</a:t>
            </a:fld>
            <a:endParaRPr lang="en-US" dirty="0">
              <a:solidFill>
                <a:srgbClr val="FFFFFF"/>
              </a:solidFill>
            </a:endParaRPr>
          </a:p>
        </p:txBody>
      </p:sp>
      <p:sp>
        <p:nvSpPr>
          <p:cNvPr id="6" name="object 9"/>
          <p:cNvSpPr txBox="1">
            <a:spLocks/>
          </p:cNvSpPr>
          <p:nvPr/>
        </p:nvSpPr>
        <p:spPr>
          <a:xfrm>
            <a:off x="436" y="101726"/>
            <a:ext cx="12191563"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EARNINGS</a:t>
            </a:r>
            <a:endParaRPr lang="en-US" spc="73" dirty="0">
              <a:latin typeface="+mn-lt"/>
              <a:cs typeface="Arial" panose="020B0604020202020204" pitchFamily="34" charset="0"/>
            </a:endParaRPr>
          </a:p>
        </p:txBody>
      </p:sp>
      <p:pic>
        <p:nvPicPr>
          <p:cNvPr id="8" name="Picture 7"/>
          <p:cNvPicPr>
            <a:picLocks noChangeAspect="1"/>
          </p:cNvPicPr>
          <p:nvPr/>
        </p:nvPicPr>
        <p:blipFill>
          <a:blip r:embed="rId3"/>
          <a:stretch>
            <a:fillRect/>
          </a:stretch>
        </p:blipFill>
        <p:spPr>
          <a:xfrm>
            <a:off x="2084937" y="670141"/>
            <a:ext cx="9304787" cy="5047934"/>
          </a:xfrm>
          <a:prstGeom prst="rect">
            <a:avLst/>
          </a:prstGeom>
        </p:spPr>
      </p:pic>
    </p:spTree>
    <p:extLst>
      <p:ext uri="{BB962C8B-B14F-4D97-AF65-F5344CB8AC3E}">
        <p14:creationId xmlns:p14="http://schemas.microsoft.com/office/powerpoint/2010/main" val="1330268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16</a:t>
            </a:fld>
            <a:endParaRPr lang="en-US" dirty="0">
              <a:solidFill>
                <a:srgbClr val="FFFFFF"/>
              </a:solidFill>
            </a:endParaRPr>
          </a:p>
        </p:txBody>
      </p:sp>
      <p:sp>
        <p:nvSpPr>
          <p:cNvPr id="6" name="object 9"/>
          <p:cNvSpPr txBox="1">
            <a:spLocks/>
          </p:cNvSpPr>
          <p:nvPr/>
        </p:nvSpPr>
        <p:spPr>
          <a:xfrm>
            <a:off x="0" y="101734"/>
            <a:ext cx="12191564"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CASH FLOW</a:t>
            </a:r>
            <a:endParaRPr lang="en-US" spc="73" dirty="0">
              <a:latin typeface="+mn-lt"/>
              <a:cs typeface="Arial" panose="020B0604020202020204" pitchFamily="34" charset="0"/>
            </a:endParaRPr>
          </a:p>
        </p:txBody>
      </p:sp>
      <p:pic>
        <p:nvPicPr>
          <p:cNvPr id="8" name="Picture 7"/>
          <p:cNvPicPr>
            <a:picLocks noChangeAspect="1"/>
          </p:cNvPicPr>
          <p:nvPr/>
        </p:nvPicPr>
        <p:blipFill>
          <a:blip r:embed="rId3"/>
          <a:stretch>
            <a:fillRect/>
          </a:stretch>
        </p:blipFill>
        <p:spPr>
          <a:xfrm>
            <a:off x="2084935" y="667882"/>
            <a:ext cx="9304787" cy="5007867"/>
          </a:xfrm>
          <a:prstGeom prst="rect">
            <a:avLst/>
          </a:prstGeom>
        </p:spPr>
      </p:pic>
    </p:spTree>
    <p:extLst>
      <p:ext uri="{BB962C8B-B14F-4D97-AF65-F5344CB8AC3E}">
        <p14:creationId xmlns:p14="http://schemas.microsoft.com/office/powerpoint/2010/main" val="1266243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17</a:t>
            </a:fld>
            <a:endParaRPr lang="en-US" dirty="0">
              <a:solidFill>
                <a:srgbClr val="FFFFFF"/>
              </a:solidFill>
            </a:endParaRPr>
          </a:p>
        </p:txBody>
      </p:sp>
      <p:sp>
        <p:nvSpPr>
          <p:cNvPr id="6" name="object 9"/>
          <p:cNvSpPr txBox="1">
            <a:spLocks/>
          </p:cNvSpPr>
          <p:nvPr/>
        </p:nvSpPr>
        <p:spPr>
          <a:xfrm>
            <a:off x="436" y="101732"/>
            <a:ext cx="12191127"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D&amp;B PAYDEX</a:t>
            </a:r>
            <a:endParaRPr lang="en-US" spc="73" dirty="0">
              <a:latin typeface="+mn-lt"/>
              <a:cs typeface="Arial" panose="020B0604020202020204" pitchFamily="34" charset="0"/>
            </a:endParaRPr>
          </a:p>
        </p:txBody>
      </p:sp>
      <p:pic>
        <p:nvPicPr>
          <p:cNvPr id="8" name="Picture 7"/>
          <p:cNvPicPr>
            <a:picLocks noChangeAspect="1"/>
          </p:cNvPicPr>
          <p:nvPr/>
        </p:nvPicPr>
        <p:blipFill>
          <a:blip r:embed="rId3"/>
          <a:stretch>
            <a:fillRect/>
          </a:stretch>
        </p:blipFill>
        <p:spPr>
          <a:xfrm>
            <a:off x="2083937" y="665692"/>
            <a:ext cx="9304788" cy="4942263"/>
          </a:xfrm>
          <a:prstGeom prst="rect">
            <a:avLst/>
          </a:prstGeom>
        </p:spPr>
      </p:pic>
    </p:spTree>
    <p:extLst>
      <p:ext uri="{BB962C8B-B14F-4D97-AF65-F5344CB8AC3E}">
        <p14:creationId xmlns:p14="http://schemas.microsoft.com/office/powerpoint/2010/main" val="510964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18</a:t>
            </a:fld>
            <a:endParaRPr lang="en-US" dirty="0">
              <a:solidFill>
                <a:srgbClr val="FFFFFF"/>
              </a:solidFill>
            </a:endParaRPr>
          </a:p>
        </p:txBody>
      </p:sp>
      <p:sp>
        <p:nvSpPr>
          <p:cNvPr id="6" name="object 9"/>
          <p:cNvSpPr txBox="1">
            <a:spLocks/>
          </p:cNvSpPr>
          <p:nvPr/>
        </p:nvSpPr>
        <p:spPr>
          <a:xfrm>
            <a:off x="436" y="101736"/>
            <a:ext cx="12191563"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BANKLINE CREDIT</a:t>
            </a:r>
            <a:endParaRPr lang="en-US" spc="73" dirty="0">
              <a:latin typeface="+mn-lt"/>
              <a:cs typeface="Arial" panose="020B0604020202020204" pitchFamily="34" charset="0"/>
            </a:endParaRPr>
          </a:p>
        </p:txBody>
      </p:sp>
      <p:pic>
        <p:nvPicPr>
          <p:cNvPr id="8" name="Picture 7"/>
          <p:cNvPicPr>
            <a:picLocks noChangeAspect="1"/>
          </p:cNvPicPr>
          <p:nvPr/>
        </p:nvPicPr>
        <p:blipFill>
          <a:blip r:embed="rId3"/>
          <a:stretch>
            <a:fillRect/>
          </a:stretch>
        </p:blipFill>
        <p:spPr>
          <a:xfrm>
            <a:off x="2157916" y="671977"/>
            <a:ext cx="9230809" cy="4929353"/>
          </a:xfrm>
          <a:prstGeom prst="rect">
            <a:avLst/>
          </a:prstGeom>
        </p:spPr>
      </p:pic>
    </p:spTree>
    <p:extLst>
      <p:ext uri="{BB962C8B-B14F-4D97-AF65-F5344CB8AC3E}">
        <p14:creationId xmlns:p14="http://schemas.microsoft.com/office/powerpoint/2010/main" val="2165417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19</a:t>
            </a:fld>
            <a:endParaRPr lang="en-US" dirty="0">
              <a:solidFill>
                <a:srgbClr val="FFFFFF"/>
              </a:solidFill>
            </a:endParaRPr>
          </a:p>
        </p:txBody>
      </p:sp>
      <p:sp>
        <p:nvSpPr>
          <p:cNvPr id="6" name="object 9"/>
          <p:cNvSpPr txBox="1">
            <a:spLocks/>
          </p:cNvSpPr>
          <p:nvPr/>
        </p:nvSpPr>
        <p:spPr>
          <a:xfrm>
            <a:off x="2" y="101734"/>
            <a:ext cx="12191562"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DEBT TO EQUITY</a:t>
            </a:r>
            <a:endParaRPr lang="en-US" spc="73" dirty="0">
              <a:latin typeface="+mn-lt"/>
              <a:cs typeface="Arial" panose="020B0604020202020204" pitchFamily="34" charset="0"/>
            </a:endParaRPr>
          </a:p>
        </p:txBody>
      </p:sp>
      <p:pic>
        <p:nvPicPr>
          <p:cNvPr id="8" name="Picture 7"/>
          <p:cNvPicPr>
            <a:picLocks noChangeAspect="1"/>
          </p:cNvPicPr>
          <p:nvPr/>
        </p:nvPicPr>
        <p:blipFill>
          <a:blip r:embed="rId3"/>
          <a:stretch>
            <a:fillRect/>
          </a:stretch>
        </p:blipFill>
        <p:spPr>
          <a:xfrm>
            <a:off x="2107446" y="665692"/>
            <a:ext cx="9281279" cy="4937467"/>
          </a:xfrm>
          <a:prstGeom prst="rect">
            <a:avLst/>
          </a:prstGeom>
        </p:spPr>
      </p:pic>
    </p:spTree>
    <p:extLst>
      <p:ext uri="{BB962C8B-B14F-4D97-AF65-F5344CB8AC3E}">
        <p14:creationId xmlns:p14="http://schemas.microsoft.com/office/powerpoint/2010/main" val="4196460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A779FCE8-C78E-4723-B68E-77327F9ACD6E}"/>
              </a:ext>
            </a:extLst>
          </p:cNvPr>
          <p:cNvSpPr>
            <a:spLocks noGrp="1"/>
          </p:cNvSpPr>
          <p:nvPr>
            <p:ph type="ctrTitle"/>
          </p:nvPr>
        </p:nvSpPr>
        <p:spPr>
          <a:xfrm>
            <a:off x="3709792" y="3010593"/>
            <a:ext cx="4772417" cy="1102291"/>
          </a:xfrm>
        </p:spPr>
        <p:txBody>
          <a:bodyPr/>
          <a:lstStyle/>
          <a:p>
            <a:r>
              <a:rPr lang="en-US" dirty="0" smtClean="0"/>
              <a:t>Trade Contractor Prequalification</a:t>
            </a:r>
            <a:endParaRPr lang="en-US" dirty="0"/>
          </a:p>
        </p:txBody>
      </p:sp>
      <p:sp>
        <p:nvSpPr>
          <p:cNvPr id="7" name="Slide Number Placeholder 6">
            <a:extLst>
              <a:ext uri="{FF2B5EF4-FFF2-40B4-BE49-F238E27FC236}">
                <a16:creationId xmlns="" xmlns:a16="http://schemas.microsoft.com/office/drawing/2014/main" id="{51F78032-7158-4F74-BDAC-C1E06036B7A3}"/>
              </a:ext>
            </a:extLst>
          </p:cNvPr>
          <p:cNvSpPr>
            <a:spLocks noGrp="1"/>
          </p:cNvSpPr>
          <p:nvPr>
            <p:ph type="sldNum" sz="quarter" idx="12"/>
          </p:nvPr>
        </p:nvSpPr>
        <p:spPr/>
        <p:txBody>
          <a:bodyPr/>
          <a:lstStyle/>
          <a:p>
            <a:fld id="{F470E458-E7C2-4395-B75D-476A174CEE45}" type="slidenum">
              <a:rPr lang="en-US" smtClean="0"/>
              <a:pPr/>
              <a:t>2</a:t>
            </a:fld>
            <a:endParaRPr lang="en-US" dirty="0"/>
          </a:p>
        </p:txBody>
      </p:sp>
      <p:sp>
        <p:nvSpPr>
          <p:cNvPr id="9" name="Subtitle 8">
            <a:extLst>
              <a:ext uri="{FF2B5EF4-FFF2-40B4-BE49-F238E27FC236}">
                <a16:creationId xmlns="" xmlns:a16="http://schemas.microsoft.com/office/drawing/2014/main" id="{71D8A29A-3F08-4277-8505-BE0FA5C143FE}"/>
              </a:ext>
            </a:extLst>
          </p:cNvPr>
          <p:cNvSpPr>
            <a:spLocks noGrp="1"/>
          </p:cNvSpPr>
          <p:nvPr>
            <p:ph type="subTitle" idx="15"/>
          </p:nvPr>
        </p:nvSpPr>
        <p:spPr>
          <a:xfrm>
            <a:off x="3469998" y="4291688"/>
            <a:ext cx="5133473" cy="500442"/>
          </a:xfrm>
        </p:spPr>
        <p:txBody>
          <a:bodyPr>
            <a:noAutofit/>
          </a:bodyPr>
          <a:lstStyle/>
          <a:p>
            <a:r>
              <a:rPr lang="en-US" dirty="0" smtClean="0"/>
              <a:t>James Bly | </a:t>
            </a:r>
            <a:r>
              <a:rPr lang="en-US" dirty="0" smtClean="0"/>
              <a:t>Bob Kinder | </a:t>
            </a:r>
            <a:r>
              <a:rPr lang="en-US" dirty="0" smtClean="0"/>
              <a:t>AJ Jain</a:t>
            </a:r>
            <a:endParaRPr lang="en-US" dirty="0"/>
          </a:p>
        </p:txBody>
      </p:sp>
    </p:spTree>
    <p:extLst>
      <p:ext uri="{BB962C8B-B14F-4D97-AF65-F5344CB8AC3E}">
        <p14:creationId xmlns:p14="http://schemas.microsoft.com/office/powerpoint/2010/main" val="2398228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20</a:t>
            </a:fld>
            <a:endParaRPr lang="en-US" dirty="0">
              <a:solidFill>
                <a:srgbClr val="FFFFFF"/>
              </a:solidFill>
            </a:endParaRPr>
          </a:p>
        </p:txBody>
      </p:sp>
      <p:sp>
        <p:nvSpPr>
          <p:cNvPr id="6" name="object 9"/>
          <p:cNvSpPr txBox="1">
            <a:spLocks/>
          </p:cNvSpPr>
          <p:nvPr/>
        </p:nvSpPr>
        <p:spPr>
          <a:xfrm>
            <a:off x="0" y="101730"/>
            <a:ext cx="12191564"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WORK CAPACITY</a:t>
            </a:r>
            <a:endParaRPr lang="en-US" spc="73" dirty="0">
              <a:latin typeface="+mn-lt"/>
              <a:cs typeface="Arial" panose="020B0604020202020204" pitchFamily="34" charset="0"/>
            </a:endParaRPr>
          </a:p>
        </p:txBody>
      </p:sp>
      <p:pic>
        <p:nvPicPr>
          <p:cNvPr id="8" name="Picture 7"/>
          <p:cNvPicPr>
            <a:picLocks noChangeAspect="1"/>
          </p:cNvPicPr>
          <p:nvPr/>
        </p:nvPicPr>
        <p:blipFill>
          <a:blip r:embed="rId3"/>
          <a:stretch>
            <a:fillRect/>
          </a:stretch>
        </p:blipFill>
        <p:spPr>
          <a:xfrm>
            <a:off x="1975624" y="671971"/>
            <a:ext cx="9413101" cy="5003228"/>
          </a:xfrm>
          <a:prstGeom prst="rect">
            <a:avLst/>
          </a:prstGeom>
        </p:spPr>
      </p:pic>
    </p:spTree>
    <p:extLst>
      <p:ext uri="{BB962C8B-B14F-4D97-AF65-F5344CB8AC3E}">
        <p14:creationId xmlns:p14="http://schemas.microsoft.com/office/powerpoint/2010/main" val="1286727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21</a:t>
            </a:fld>
            <a:endParaRPr lang="en-US" dirty="0">
              <a:solidFill>
                <a:srgbClr val="FFFFFF"/>
              </a:solidFill>
            </a:endParaRPr>
          </a:p>
        </p:txBody>
      </p:sp>
      <p:sp>
        <p:nvSpPr>
          <p:cNvPr id="6" name="object 9"/>
          <p:cNvSpPr txBox="1">
            <a:spLocks/>
          </p:cNvSpPr>
          <p:nvPr/>
        </p:nvSpPr>
        <p:spPr>
          <a:xfrm>
            <a:off x="0" y="101732"/>
            <a:ext cx="12191564"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ORGANIZATIONAL CAPACITY</a:t>
            </a:r>
            <a:endParaRPr lang="en-US" spc="73" dirty="0">
              <a:latin typeface="+mn-lt"/>
              <a:cs typeface="Arial" panose="020B0604020202020204" pitchFamily="34" charset="0"/>
            </a:endParaRPr>
          </a:p>
        </p:txBody>
      </p:sp>
      <p:pic>
        <p:nvPicPr>
          <p:cNvPr id="8" name="Picture 7"/>
          <p:cNvPicPr>
            <a:picLocks noChangeAspect="1"/>
          </p:cNvPicPr>
          <p:nvPr/>
        </p:nvPicPr>
        <p:blipFill>
          <a:blip r:embed="rId3"/>
          <a:stretch>
            <a:fillRect/>
          </a:stretch>
        </p:blipFill>
        <p:spPr>
          <a:xfrm>
            <a:off x="1975624" y="671973"/>
            <a:ext cx="9413101" cy="4952183"/>
          </a:xfrm>
          <a:prstGeom prst="rect">
            <a:avLst/>
          </a:prstGeom>
        </p:spPr>
      </p:pic>
    </p:spTree>
    <p:extLst>
      <p:ext uri="{BB962C8B-B14F-4D97-AF65-F5344CB8AC3E}">
        <p14:creationId xmlns:p14="http://schemas.microsoft.com/office/powerpoint/2010/main" val="1206979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22</a:t>
            </a:fld>
            <a:endParaRPr lang="en-US" dirty="0">
              <a:solidFill>
                <a:srgbClr val="FFFFFF"/>
              </a:solidFill>
            </a:endParaRPr>
          </a:p>
        </p:txBody>
      </p:sp>
      <p:sp>
        <p:nvSpPr>
          <p:cNvPr id="14" name="object 9"/>
          <p:cNvSpPr txBox="1">
            <a:spLocks/>
          </p:cNvSpPr>
          <p:nvPr/>
        </p:nvSpPr>
        <p:spPr>
          <a:xfrm>
            <a:off x="437" y="101734"/>
            <a:ext cx="12191563"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CREDIT MODEL</a:t>
            </a:r>
            <a:endParaRPr lang="en-US" spc="73" dirty="0">
              <a:latin typeface="+mn-lt"/>
              <a:cs typeface="Arial" panose="020B0604020202020204" pitchFamily="34" charset="0"/>
            </a:endParaRPr>
          </a:p>
        </p:txBody>
      </p:sp>
      <p:grpSp>
        <p:nvGrpSpPr>
          <p:cNvPr id="2" name="Group 1"/>
          <p:cNvGrpSpPr/>
          <p:nvPr/>
        </p:nvGrpSpPr>
        <p:grpSpPr>
          <a:xfrm>
            <a:off x="2306109" y="657326"/>
            <a:ext cx="9065512" cy="5500101"/>
            <a:chOff x="1730374" y="1122998"/>
            <a:chExt cx="9065512" cy="5500101"/>
          </a:xfrm>
        </p:grpSpPr>
        <p:grpSp>
          <p:nvGrpSpPr>
            <p:cNvPr id="4" name="Group 3"/>
            <p:cNvGrpSpPr/>
            <p:nvPr/>
          </p:nvGrpSpPr>
          <p:grpSpPr>
            <a:xfrm>
              <a:off x="1730374" y="1122998"/>
              <a:ext cx="9065512" cy="5500101"/>
              <a:chOff x="1730374" y="1122998"/>
              <a:chExt cx="9065512" cy="5500101"/>
            </a:xfrm>
          </p:grpSpPr>
          <p:pic>
            <p:nvPicPr>
              <p:cNvPr id="6" name="Picture 5"/>
              <p:cNvPicPr>
                <a:picLocks noChangeAspect="1"/>
              </p:cNvPicPr>
              <p:nvPr/>
            </p:nvPicPr>
            <p:blipFill>
              <a:blip r:embed="rId3"/>
              <a:stretch>
                <a:fillRect/>
              </a:stretch>
            </p:blipFill>
            <p:spPr>
              <a:xfrm>
                <a:off x="1764376" y="1122998"/>
                <a:ext cx="9031510" cy="5500101"/>
              </a:xfrm>
              <a:prstGeom prst="rect">
                <a:avLst/>
              </a:prstGeom>
            </p:spPr>
          </p:pic>
          <p:pic>
            <p:nvPicPr>
              <p:cNvPr id="7" name="Picture 6"/>
              <p:cNvPicPr>
                <a:picLocks noChangeAspect="1"/>
              </p:cNvPicPr>
              <p:nvPr/>
            </p:nvPicPr>
            <p:blipFill>
              <a:blip r:embed="rId4"/>
              <a:stretch>
                <a:fillRect/>
              </a:stretch>
            </p:blipFill>
            <p:spPr>
              <a:xfrm>
                <a:off x="5200217" y="2353107"/>
                <a:ext cx="981075" cy="219075"/>
              </a:xfrm>
              <a:prstGeom prst="rect">
                <a:avLst/>
              </a:prstGeom>
            </p:spPr>
          </p:pic>
          <p:pic>
            <p:nvPicPr>
              <p:cNvPr id="8" name="Picture 7"/>
              <p:cNvPicPr>
                <a:picLocks noChangeAspect="1"/>
              </p:cNvPicPr>
              <p:nvPr/>
            </p:nvPicPr>
            <p:blipFill>
              <a:blip r:embed="rId4"/>
              <a:stretch>
                <a:fillRect/>
              </a:stretch>
            </p:blipFill>
            <p:spPr>
              <a:xfrm>
                <a:off x="7507513" y="2243569"/>
                <a:ext cx="981075" cy="219075"/>
              </a:xfrm>
              <a:prstGeom prst="rect">
                <a:avLst/>
              </a:prstGeom>
            </p:spPr>
          </p:pic>
          <p:pic>
            <p:nvPicPr>
              <p:cNvPr id="9" name="Picture 8"/>
              <p:cNvPicPr>
                <a:picLocks noChangeAspect="1"/>
              </p:cNvPicPr>
              <p:nvPr/>
            </p:nvPicPr>
            <p:blipFill>
              <a:blip r:embed="rId4"/>
              <a:stretch>
                <a:fillRect/>
              </a:stretch>
            </p:blipFill>
            <p:spPr>
              <a:xfrm>
                <a:off x="4914115" y="1990396"/>
                <a:ext cx="406030" cy="256582"/>
              </a:xfrm>
              <a:prstGeom prst="rect">
                <a:avLst/>
              </a:prstGeom>
            </p:spPr>
          </p:pic>
          <p:pic>
            <p:nvPicPr>
              <p:cNvPr id="10" name="Picture 9"/>
              <p:cNvPicPr>
                <a:picLocks noChangeAspect="1"/>
              </p:cNvPicPr>
              <p:nvPr/>
            </p:nvPicPr>
            <p:blipFill>
              <a:blip r:embed="rId5"/>
              <a:stretch>
                <a:fillRect/>
              </a:stretch>
            </p:blipFill>
            <p:spPr>
              <a:xfrm>
                <a:off x="1730374" y="1612620"/>
                <a:ext cx="1819275" cy="390525"/>
              </a:xfrm>
              <a:prstGeom prst="rect">
                <a:avLst/>
              </a:prstGeom>
            </p:spPr>
          </p:pic>
          <p:pic>
            <p:nvPicPr>
              <p:cNvPr id="11" name="Picture 10"/>
              <p:cNvPicPr>
                <a:picLocks noChangeAspect="1"/>
              </p:cNvPicPr>
              <p:nvPr/>
            </p:nvPicPr>
            <p:blipFill>
              <a:blip r:embed="rId4"/>
              <a:stretch>
                <a:fillRect/>
              </a:stretch>
            </p:blipFill>
            <p:spPr>
              <a:xfrm>
                <a:off x="3549649" y="1624781"/>
                <a:ext cx="700233" cy="396532"/>
              </a:xfrm>
              <a:prstGeom prst="rect">
                <a:avLst/>
              </a:prstGeom>
            </p:spPr>
          </p:pic>
          <p:pic>
            <p:nvPicPr>
              <p:cNvPr id="12" name="Picture 11"/>
              <p:cNvPicPr>
                <a:picLocks noChangeAspect="1"/>
              </p:cNvPicPr>
              <p:nvPr/>
            </p:nvPicPr>
            <p:blipFill>
              <a:blip r:embed="rId4"/>
              <a:stretch>
                <a:fillRect/>
              </a:stretch>
            </p:blipFill>
            <p:spPr>
              <a:xfrm>
                <a:off x="2026514" y="2264378"/>
                <a:ext cx="747859" cy="316602"/>
              </a:xfrm>
              <a:prstGeom prst="rect">
                <a:avLst/>
              </a:prstGeom>
            </p:spPr>
          </p:pic>
        </p:grpSp>
        <p:sp>
          <p:nvSpPr>
            <p:cNvPr id="16" name="Rectangle 15"/>
            <p:cNvSpPr/>
            <p:nvPr/>
          </p:nvSpPr>
          <p:spPr>
            <a:xfrm>
              <a:off x="4048631" y="2620300"/>
              <a:ext cx="2144351" cy="17856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5543947" y="3233239"/>
              <a:ext cx="520213" cy="3571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2569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23</a:t>
            </a:fld>
            <a:endParaRPr lang="en-US" dirty="0">
              <a:solidFill>
                <a:srgbClr val="FFFFFF"/>
              </a:solidFill>
            </a:endParaRPr>
          </a:p>
        </p:txBody>
      </p:sp>
      <p:sp>
        <p:nvSpPr>
          <p:cNvPr id="17" name="object 9"/>
          <p:cNvSpPr txBox="1">
            <a:spLocks/>
          </p:cNvSpPr>
          <p:nvPr/>
        </p:nvSpPr>
        <p:spPr>
          <a:xfrm>
            <a:off x="437" y="101734"/>
            <a:ext cx="12191563"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CREDIT MODEL</a:t>
            </a:r>
            <a:endParaRPr lang="en-US" spc="73" dirty="0">
              <a:latin typeface="+mn-lt"/>
              <a:cs typeface="Arial" panose="020B0604020202020204" pitchFamily="34" charset="0"/>
            </a:endParaRPr>
          </a:p>
        </p:txBody>
      </p:sp>
      <p:grpSp>
        <p:nvGrpSpPr>
          <p:cNvPr id="2" name="Group 1"/>
          <p:cNvGrpSpPr/>
          <p:nvPr/>
        </p:nvGrpSpPr>
        <p:grpSpPr>
          <a:xfrm>
            <a:off x="2306108" y="657332"/>
            <a:ext cx="9065512" cy="5500101"/>
            <a:chOff x="1730374" y="1122998"/>
            <a:chExt cx="9065512" cy="5500101"/>
          </a:xfrm>
        </p:grpSpPr>
        <p:grpSp>
          <p:nvGrpSpPr>
            <p:cNvPr id="18" name="Group 17"/>
            <p:cNvGrpSpPr/>
            <p:nvPr/>
          </p:nvGrpSpPr>
          <p:grpSpPr>
            <a:xfrm>
              <a:off x="1730374" y="1122998"/>
              <a:ext cx="9065512" cy="5500101"/>
              <a:chOff x="1730374" y="1122998"/>
              <a:chExt cx="9065512" cy="5500101"/>
            </a:xfrm>
          </p:grpSpPr>
          <p:pic>
            <p:nvPicPr>
              <p:cNvPr id="19" name="Picture 18"/>
              <p:cNvPicPr>
                <a:picLocks noChangeAspect="1"/>
              </p:cNvPicPr>
              <p:nvPr/>
            </p:nvPicPr>
            <p:blipFill>
              <a:blip r:embed="rId3"/>
              <a:stretch>
                <a:fillRect/>
              </a:stretch>
            </p:blipFill>
            <p:spPr>
              <a:xfrm>
                <a:off x="1764376" y="1122998"/>
                <a:ext cx="9031510" cy="5500101"/>
              </a:xfrm>
              <a:prstGeom prst="rect">
                <a:avLst/>
              </a:prstGeom>
            </p:spPr>
          </p:pic>
          <p:pic>
            <p:nvPicPr>
              <p:cNvPr id="20" name="Picture 19"/>
              <p:cNvPicPr>
                <a:picLocks noChangeAspect="1"/>
              </p:cNvPicPr>
              <p:nvPr/>
            </p:nvPicPr>
            <p:blipFill>
              <a:blip r:embed="rId4"/>
              <a:stretch>
                <a:fillRect/>
              </a:stretch>
            </p:blipFill>
            <p:spPr>
              <a:xfrm>
                <a:off x="5200217" y="2353107"/>
                <a:ext cx="981075" cy="219075"/>
              </a:xfrm>
              <a:prstGeom prst="rect">
                <a:avLst/>
              </a:prstGeom>
            </p:spPr>
          </p:pic>
          <p:pic>
            <p:nvPicPr>
              <p:cNvPr id="21" name="Picture 20"/>
              <p:cNvPicPr>
                <a:picLocks noChangeAspect="1"/>
              </p:cNvPicPr>
              <p:nvPr/>
            </p:nvPicPr>
            <p:blipFill>
              <a:blip r:embed="rId4"/>
              <a:stretch>
                <a:fillRect/>
              </a:stretch>
            </p:blipFill>
            <p:spPr>
              <a:xfrm>
                <a:off x="7507513" y="2243569"/>
                <a:ext cx="981075" cy="219075"/>
              </a:xfrm>
              <a:prstGeom prst="rect">
                <a:avLst/>
              </a:prstGeom>
            </p:spPr>
          </p:pic>
          <p:pic>
            <p:nvPicPr>
              <p:cNvPr id="22" name="Picture 21"/>
              <p:cNvPicPr>
                <a:picLocks noChangeAspect="1"/>
              </p:cNvPicPr>
              <p:nvPr/>
            </p:nvPicPr>
            <p:blipFill>
              <a:blip r:embed="rId4"/>
              <a:stretch>
                <a:fillRect/>
              </a:stretch>
            </p:blipFill>
            <p:spPr>
              <a:xfrm>
                <a:off x="4914115" y="1990396"/>
                <a:ext cx="406030" cy="256582"/>
              </a:xfrm>
              <a:prstGeom prst="rect">
                <a:avLst/>
              </a:prstGeom>
            </p:spPr>
          </p:pic>
          <p:pic>
            <p:nvPicPr>
              <p:cNvPr id="23" name="Picture 22"/>
              <p:cNvPicPr>
                <a:picLocks noChangeAspect="1"/>
              </p:cNvPicPr>
              <p:nvPr/>
            </p:nvPicPr>
            <p:blipFill>
              <a:blip r:embed="rId5"/>
              <a:stretch>
                <a:fillRect/>
              </a:stretch>
            </p:blipFill>
            <p:spPr>
              <a:xfrm>
                <a:off x="1730374" y="1612620"/>
                <a:ext cx="1819275" cy="390525"/>
              </a:xfrm>
              <a:prstGeom prst="rect">
                <a:avLst/>
              </a:prstGeom>
            </p:spPr>
          </p:pic>
          <p:pic>
            <p:nvPicPr>
              <p:cNvPr id="24" name="Picture 23"/>
              <p:cNvPicPr>
                <a:picLocks noChangeAspect="1"/>
              </p:cNvPicPr>
              <p:nvPr/>
            </p:nvPicPr>
            <p:blipFill>
              <a:blip r:embed="rId4"/>
              <a:stretch>
                <a:fillRect/>
              </a:stretch>
            </p:blipFill>
            <p:spPr>
              <a:xfrm>
                <a:off x="3549649" y="1624781"/>
                <a:ext cx="700233" cy="396532"/>
              </a:xfrm>
              <a:prstGeom prst="rect">
                <a:avLst/>
              </a:prstGeom>
            </p:spPr>
          </p:pic>
          <p:pic>
            <p:nvPicPr>
              <p:cNvPr id="25" name="Picture 24"/>
              <p:cNvPicPr>
                <a:picLocks noChangeAspect="1"/>
              </p:cNvPicPr>
              <p:nvPr/>
            </p:nvPicPr>
            <p:blipFill>
              <a:blip r:embed="rId4"/>
              <a:stretch>
                <a:fillRect/>
              </a:stretch>
            </p:blipFill>
            <p:spPr>
              <a:xfrm>
                <a:off x="2026514" y="2264378"/>
                <a:ext cx="747859" cy="316602"/>
              </a:xfrm>
              <a:prstGeom prst="rect">
                <a:avLst/>
              </a:prstGeom>
            </p:spPr>
          </p:pic>
        </p:grpSp>
        <p:sp>
          <p:nvSpPr>
            <p:cNvPr id="26" name="Rectangle 25"/>
            <p:cNvSpPr/>
            <p:nvPr/>
          </p:nvSpPr>
          <p:spPr>
            <a:xfrm>
              <a:off x="6313848" y="2620300"/>
              <a:ext cx="2144351" cy="17856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5833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24</a:t>
            </a:fld>
            <a:endParaRPr lang="en-US" dirty="0">
              <a:solidFill>
                <a:srgbClr val="FFFFFF"/>
              </a:solidFill>
            </a:endParaRPr>
          </a:p>
        </p:txBody>
      </p:sp>
      <p:grpSp>
        <p:nvGrpSpPr>
          <p:cNvPr id="2" name="Group 1"/>
          <p:cNvGrpSpPr/>
          <p:nvPr/>
        </p:nvGrpSpPr>
        <p:grpSpPr>
          <a:xfrm>
            <a:off x="2314576" y="657332"/>
            <a:ext cx="9065512" cy="5500101"/>
            <a:chOff x="1730374" y="1122998"/>
            <a:chExt cx="9065512" cy="5500101"/>
          </a:xfrm>
        </p:grpSpPr>
        <p:grpSp>
          <p:nvGrpSpPr>
            <p:cNvPr id="4" name="Group 3"/>
            <p:cNvGrpSpPr/>
            <p:nvPr/>
          </p:nvGrpSpPr>
          <p:grpSpPr>
            <a:xfrm>
              <a:off x="1730374" y="1122998"/>
              <a:ext cx="9065512" cy="5500101"/>
              <a:chOff x="1730374" y="1122998"/>
              <a:chExt cx="9065512" cy="5500101"/>
            </a:xfrm>
          </p:grpSpPr>
          <p:pic>
            <p:nvPicPr>
              <p:cNvPr id="6" name="Picture 5"/>
              <p:cNvPicPr>
                <a:picLocks noChangeAspect="1"/>
              </p:cNvPicPr>
              <p:nvPr/>
            </p:nvPicPr>
            <p:blipFill>
              <a:blip r:embed="rId3"/>
              <a:stretch>
                <a:fillRect/>
              </a:stretch>
            </p:blipFill>
            <p:spPr>
              <a:xfrm>
                <a:off x="1764376" y="1122998"/>
                <a:ext cx="9031510" cy="5500101"/>
              </a:xfrm>
              <a:prstGeom prst="rect">
                <a:avLst/>
              </a:prstGeom>
            </p:spPr>
          </p:pic>
          <p:pic>
            <p:nvPicPr>
              <p:cNvPr id="7" name="Picture 6"/>
              <p:cNvPicPr>
                <a:picLocks noChangeAspect="1"/>
              </p:cNvPicPr>
              <p:nvPr/>
            </p:nvPicPr>
            <p:blipFill>
              <a:blip r:embed="rId4"/>
              <a:stretch>
                <a:fillRect/>
              </a:stretch>
            </p:blipFill>
            <p:spPr>
              <a:xfrm>
                <a:off x="5200217" y="2353107"/>
                <a:ext cx="981075" cy="219075"/>
              </a:xfrm>
              <a:prstGeom prst="rect">
                <a:avLst/>
              </a:prstGeom>
            </p:spPr>
          </p:pic>
          <p:pic>
            <p:nvPicPr>
              <p:cNvPr id="8" name="Picture 7"/>
              <p:cNvPicPr>
                <a:picLocks noChangeAspect="1"/>
              </p:cNvPicPr>
              <p:nvPr/>
            </p:nvPicPr>
            <p:blipFill>
              <a:blip r:embed="rId4"/>
              <a:stretch>
                <a:fillRect/>
              </a:stretch>
            </p:blipFill>
            <p:spPr>
              <a:xfrm>
                <a:off x="7507513" y="2243569"/>
                <a:ext cx="981075" cy="219075"/>
              </a:xfrm>
              <a:prstGeom prst="rect">
                <a:avLst/>
              </a:prstGeom>
            </p:spPr>
          </p:pic>
          <p:pic>
            <p:nvPicPr>
              <p:cNvPr id="9" name="Picture 8"/>
              <p:cNvPicPr>
                <a:picLocks noChangeAspect="1"/>
              </p:cNvPicPr>
              <p:nvPr/>
            </p:nvPicPr>
            <p:blipFill>
              <a:blip r:embed="rId4"/>
              <a:stretch>
                <a:fillRect/>
              </a:stretch>
            </p:blipFill>
            <p:spPr>
              <a:xfrm>
                <a:off x="4914115" y="1990396"/>
                <a:ext cx="406030" cy="256582"/>
              </a:xfrm>
              <a:prstGeom prst="rect">
                <a:avLst/>
              </a:prstGeom>
            </p:spPr>
          </p:pic>
          <p:pic>
            <p:nvPicPr>
              <p:cNvPr id="10" name="Picture 9"/>
              <p:cNvPicPr>
                <a:picLocks noChangeAspect="1"/>
              </p:cNvPicPr>
              <p:nvPr/>
            </p:nvPicPr>
            <p:blipFill>
              <a:blip r:embed="rId5"/>
              <a:stretch>
                <a:fillRect/>
              </a:stretch>
            </p:blipFill>
            <p:spPr>
              <a:xfrm>
                <a:off x="1730374" y="1612620"/>
                <a:ext cx="1819275" cy="390525"/>
              </a:xfrm>
              <a:prstGeom prst="rect">
                <a:avLst/>
              </a:prstGeom>
            </p:spPr>
          </p:pic>
          <p:pic>
            <p:nvPicPr>
              <p:cNvPr id="11" name="Picture 10"/>
              <p:cNvPicPr>
                <a:picLocks noChangeAspect="1"/>
              </p:cNvPicPr>
              <p:nvPr/>
            </p:nvPicPr>
            <p:blipFill>
              <a:blip r:embed="rId4"/>
              <a:stretch>
                <a:fillRect/>
              </a:stretch>
            </p:blipFill>
            <p:spPr>
              <a:xfrm>
                <a:off x="3549649" y="1624781"/>
                <a:ext cx="700233" cy="396532"/>
              </a:xfrm>
              <a:prstGeom prst="rect">
                <a:avLst/>
              </a:prstGeom>
            </p:spPr>
          </p:pic>
          <p:pic>
            <p:nvPicPr>
              <p:cNvPr id="12" name="Picture 11"/>
              <p:cNvPicPr>
                <a:picLocks noChangeAspect="1"/>
              </p:cNvPicPr>
              <p:nvPr/>
            </p:nvPicPr>
            <p:blipFill>
              <a:blip r:embed="rId4"/>
              <a:stretch>
                <a:fillRect/>
              </a:stretch>
            </p:blipFill>
            <p:spPr>
              <a:xfrm>
                <a:off x="2026514" y="2264378"/>
                <a:ext cx="747859" cy="316602"/>
              </a:xfrm>
              <a:prstGeom prst="rect">
                <a:avLst/>
              </a:prstGeom>
            </p:spPr>
          </p:pic>
        </p:grpSp>
        <p:sp>
          <p:nvSpPr>
            <p:cNvPr id="16" name="Rectangle 15"/>
            <p:cNvSpPr/>
            <p:nvPr/>
          </p:nvSpPr>
          <p:spPr>
            <a:xfrm>
              <a:off x="8537504" y="2620300"/>
              <a:ext cx="2144351" cy="17856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Arrow Connector 16"/>
          <p:cNvCxnSpPr/>
          <p:nvPr/>
        </p:nvCxnSpPr>
        <p:spPr>
          <a:xfrm flipH="1">
            <a:off x="9609680" y="2743200"/>
            <a:ext cx="613370" cy="3604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bject 9"/>
          <p:cNvSpPr txBox="1">
            <a:spLocks/>
          </p:cNvSpPr>
          <p:nvPr/>
        </p:nvSpPr>
        <p:spPr>
          <a:xfrm>
            <a:off x="437" y="101734"/>
            <a:ext cx="12191563"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CREDIT MODEL</a:t>
            </a:r>
            <a:endParaRPr lang="en-US" spc="73" dirty="0">
              <a:latin typeface="+mn-lt"/>
              <a:cs typeface="Arial" panose="020B0604020202020204" pitchFamily="34" charset="0"/>
            </a:endParaRPr>
          </a:p>
        </p:txBody>
      </p:sp>
    </p:spTree>
    <p:extLst>
      <p:ext uri="{BB962C8B-B14F-4D97-AF65-F5344CB8AC3E}">
        <p14:creationId xmlns:p14="http://schemas.microsoft.com/office/powerpoint/2010/main" val="4022722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25</a:t>
            </a:fld>
            <a:endParaRPr lang="en-US" dirty="0">
              <a:solidFill>
                <a:srgbClr val="FFFFFF"/>
              </a:solidFill>
            </a:endParaRPr>
          </a:p>
        </p:txBody>
      </p:sp>
      <p:sp>
        <p:nvSpPr>
          <p:cNvPr id="6" name="object 9"/>
          <p:cNvSpPr txBox="1">
            <a:spLocks/>
          </p:cNvSpPr>
          <p:nvPr/>
        </p:nvSpPr>
        <p:spPr>
          <a:xfrm>
            <a:off x="437" y="102539"/>
            <a:ext cx="12191563"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SAFETY SCORE CRITERIA</a:t>
            </a:r>
            <a:endParaRPr lang="en-US" spc="73" dirty="0">
              <a:latin typeface="+mn-lt"/>
              <a:cs typeface="Arial" panose="020B0604020202020204" pitchFamily="34" charset="0"/>
            </a:endParaRPr>
          </a:p>
        </p:txBody>
      </p:sp>
      <p:sp>
        <p:nvSpPr>
          <p:cNvPr id="7" name="Rectangle 6"/>
          <p:cNvSpPr/>
          <p:nvPr/>
        </p:nvSpPr>
        <p:spPr>
          <a:xfrm>
            <a:off x="810046" y="672692"/>
            <a:ext cx="10578680" cy="4493538"/>
          </a:xfrm>
          <a:prstGeom prst="rect">
            <a:avLst/>
          </a:prstGeom>
        </p:spPr>
        <p:txBody>
          <a:bodyPr wrap="square">
            <a:spAutoFit/>
          </a:bodyPr>
          <a:lstStyle/>
          <a:p>
            <a:pPr marL="285750" indent="-285750">
              <a:lnSpc>
                <a:spcPct val="150000"/>
              </a:lnSpc>
              <a:buSzPct val="104000"/>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EMR: 		</a:t>
            </a:r>
            <a:r>
              <a:rPr lang="en-US" sz="1400" dirty="0" smtClean="0">
                <a:solidFill>
                  <a:srgbClr val="000000"/>
                </a:solidFill>
                <a:latin typeface="Arial" panose="020B0604020202020204" pitchFamily="34" charset="0"/>
                <a:cs typeface="Arial" panose="020B0604020202020204" pitchFamily="34" charset="0"/>
              </a:rPr>
              <a:t>experience modification rate</a:t>
            </a:r>
            <a:endParaRPr lang="en-US" sz="1400" dirty="0">
              <a:solidFill>
                <a:srgbClr val="000000"/>
              </a:solidFill>
              <a:latin typeface="Arial" panose="020B0604020202020204" pitchFamily="34" charset="0"/>
              <a:cs typeface="Arial" panose="020B0604020202020204" pitchFamily="34" charset="0"/>
            </a:endParaRPr>
          </a:p>
          <a:p>
            <a:pPr marL="285750" indent="-285750">
              <a:lnSpc>
                <a:spcPct val="150000"/>
              </a:lnSpc>
              <a:buSzPct val="104000"/>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BLS: 			</a:t>
            </a:r>
            <a:r>
              <a:rPr lang="en-US" sz="1400" dirty="0" smtClean="0">
                <a:solidFill>
                  <a:srgbClr val="000000"/>
                </a:solidFill>
                <a:latin typeface="Arial" panose="020B0604020202020204" pitchFamily="34" charset="0"/>
                <a:cs typeface="Arial" panose="020B0604020202020204" pitchFamily="34" charset="0"/>
              </a:rPr>
              <a:t>recordable incident rate / fatalities in last 5 </a:t>
            </a:r>
            <a:r>
              <a:rPr lang="en-US" sz="1400" dirty="0" err="1" smtClean="0">
                <a:solidFill>
                  <a:srgbClr val="000000"/>
                </a:solidFill>
                <a:latin typeface="Arial" panose="020B0604020202020204" pitchFamily="34" charset="0"/>
                <a:cs typeface="Arial" panose="020B0604020202020204" pitchFamily="34" charset="0"/>
              </a:rPr>
              <a:t>yrs</a:t>
            </a:r>
            <a:endParaRPr lang="en-US" sz="1400" dirty="0" smtClean="0">
              <a:solidFill>
                <a:srgbClr val="000000"/>
              </a:solidFill>
              <a:latin typeface="Arial" panose="020B0604020202020204" pitchFamily="34" charset="0"/>
              <a:cs typeface="Arial" panose="020B0604020202020204" pitchFamily="34" charset="0"/>
            </a:endParaRPr>
          </a:p>
          <a:p>
            <a:pPr marL="285750" indent="-285750">
              <a:lnSpc>
                <a:spcPct val="150000"/>
              </a:lnSpc>
              <a:buSzPct val="104000"/>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Safety Program: 	</a:t>
            </a:r>
            <a:r>
              <a:rPr lang="en-US" sz="1400" dirty="0" smtClean="0">
                <a:solidFill>
                  <a:srgbClr val="000000"/>
                </a:solidFill>
                <a:latin typeface="Arial" panose="020B0604020202020204" pitchFamily="34" charset="0"/>
                <a:cs typeface="Arial" panose="020B0604020202020204" pitchFamily="34" charset="0"/>
              </a:rPr>
              <a:t>written program / policy signed by senior management</a:t>
            </a:r>
            <a:endParaRPr lang="en-US" sz="1400" dirty="0">
              <a:solidFill>
                <a:srgbClr val="000000"/>
              </a:solidFill>
              <a:latin typeface="Arial" panose="020B0604020202020204" pitchFamily="34" charset="0"/>
              <a:cs typeface="Arial" panose="020B0604020202020204" pitchFamily="34" charset="0"/>
            </a:endParaRPr>
          </a:p>
          <a:p>
            <a:pPr marL="285750" indent="-285750">
              <a:lnSpc>
                <a:spcPct val="150000"/>
              </a:lnSpc>
              <a:buSzPct val="104000"/>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Fall Prevention: 	</a:t>
            </a:r>
            <a:r>
              <a:rPr lang="en-US" sz="1400" dirty="0" smtClean="0">
                <a:solidFill>
                  <a:srgbClr val="000000"/>
                </a:solidFill>
                <a:latin typeface="Arial" panose="020B0604020202020204" pitchFamily="34" charset="0"/>
                <a:cs typeface="Arial" panose="020B0604020202020204" pitchFamily="34" charset="0"/>
              </a:rPr>
              <a:t>working above 6 feet in elevation</a:t>
            </a:r>
          </a:p>
          <a:p>
            <a:pPr marL="285750" indent="-285750">
              <a:lnSpc>
                <a:spcPct val="150000"/>
              </a:lnSpc>
              <a:buSzPct val="104000"/>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Safety Director: 	</a:t>
            </a:r>
            <a:r>
              <a:rPr lang="en-US" sz="1400" dirty="0" smtClean="0">
                <a:solidFill>
                  <a:srgbClr val="000000"/>
                </a:solidFill>
                <a:latin typeface="Arial" panose="020B0604020202020204" pitchFamily="34" charset="0"/>
                <a:cs typeface="Arial" panose="020B0604020202020204" pitchFamily="34" charset="0"/>
              </a:rPr>
              <a:t>OSHA certified / active safety credentials and certificates</a:t>
            </a:r>
          </a:p>
          <a:p>
            <a:pPr marL="285750" indent="-285750">
              <a:lnSpc>
                <a:spcPct val="150000"/>
              </a:lnSpc>
              <a:buSzPct val="104000"/>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Safety Training: 	</a:t>
            </a:r>
            <a:r>
              <a:rPr lang="en-US" sz="1400" dirty="0" smtClean="0">
                <a:solidFill>
                  <a:srgbClr val="000000"/>
                </a:solidFill>
                <a:latin typeface="Arial" panose="020B0604020202020204" pitchFamily="34" charset="0"/>
                <a:cs typeface="Arial" panose="020B0604020202020204" pitchFamily="34" charset="0"/>
              </a:rPr>
              <a:t>senior management / field supervisor / new hire orientation</a:t>
            </a:r>
            <a:endParaRPr lang="en-US" sz="1400" dirty="0">
              <a:solidFill>
                <a:srgbClr val="000000"/>
              </a:solidFill>
              <a:latin typeface="Arial" panose="020B0604020202020204" pitchFamily="34" charset="0"/>
              <a:cs typeface="Arial" panose="020B0604020202020204" pitchFamily="34" charset="0"/>
            </a:endParaRPr>
          </a:p>
          <a:p>
            <a:pPr marL="285750" indent="-285750">
              <a:lnSpc>
                <a:spcPct val="150000"/>
              </a:lnSpc>
              <a:buSzPct val="104000"/>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Accident Investigation: 	</a:t>
            </a:r>
            <a:r>
              <a:rPr lang="en-US" sz="1400" dirty="0" smtClean="0">
                <a:solidFill>
                  <a:srgbClr val="000000"/>
                </a:solidFill>
                <a:latin typeface="Arial" panose="020B0604020202020204" pitchFamily="34" charset="0"/>
                <a:cs typeface="Arial" panose="020B0604020202020204" pitchFamily="34" charset="0"/>
              </a:rPr>
              <a:t>written / root cause analysis / near misses / lessons learned</a:t>
            </a:r>
            <a:endParaRPr lang="en-US" sz="1400" dirty="0">
              <a:solidFill>
                <a:srgbClr val="000000"/>
              </a:solidFill>
              <a:latin typeface="Arial" panose="020B0604020202020204" pitchFamily="34" charset="0"/>
              <a:cs typeface="Arial" panose="020B0604020202020204" pitchFamily="34" charset="0"/>
            </a:endParaRPr>
          </a:p>
          <a:p>
            <a:pPr marL="285750" indent="-285750">
              <a:lnSpc>
                <a:spcPct val="150000"/>
              </a:lnSpc>
              <a:buSzPct val="104000"/>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Drug &amp; Alcohol policy: 	</a:t>
            </a:r>
            <a:r>
              <a:rPr lang="en-US" sz="1400" dirty="0" smtClean="0">
                <a:solidFill>
                  <a:srgbClr val="000000"/>
                </a:solidFill>
                <a:latin typeface="Arial" panose="020B0604020202020204" pitchFamily="34" charset="0"/>
                <a:cs typeface="Arial" panose="020B0604020202020204" pitchFamily="34" charset="0"/>
              </a:rPr>
              <a:t>pre-employment / random / suspicion / post accident</a:t>
            </a:r>
            <a:endParaRPr lang="en-US" sz="1400" dirty="0">
              <a:solidFill>
                <a:srgbClr val="000000"/>
              </a:solidFill>
              <a:latin typeface="Arial" panose="020B0604020202020204" pitchFamily="34" charset="0"/>
              <a:cs typeface="Arial" panose="020B0604020202020204" pitchFamily="34" charset="0"/>
            </a:endParaRPr>
          </a:p>
          <a:p>
            <a:pPr marL="285750" indent="-285750">
              <a:lnSpc>
                <a:spcPct val="150000"/>
              </a:lnSpc>
              <a:buSzPct val="104000"/>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Disciplinary Policy: 	</a:t>
            </a:r>
            <a:r>
              <a:rPr lang="en-US" sz="1400" dirty="0" smtClean="0">
                <a:solidFill>
                  <a:srgbClr val="000000"/>
                </a:solidFill>
                <a:latin typeface="Arial" panose="020B0604020202020204" pitchFamily="34" charset="0"/>
                <a:cs typeface="Arial" panose="020B0604020202020204" pitchFamily="34" charset="0"/>
              </a:rPr>
              <a:t>oral / written /suspension / termination</a:t>
            </a:r>
            <a:endParaRPr lang="en-US" sz="1400" dirty="0">
              <a:solidFill>
                <a:srgbClr val="000000"/>
              </a:solidFill>
              <a:latin typeface="Arial" panose="020B0604020202020204" pitchFamily="34" charset="0"/>
              <a:cs typeface="Arial" panose="020B0604020202020204" pitchFamily="34" charset="0"/>
            </a:endParaRPr>
          </a:p>
          <a:p>
            <a:pPr marL="285750" indent="-285750">
              <a:lnSpc>
                <a:spcPct val="150000"/>
              </a:lnSpc>
              <a:buSzPct val="104000"/>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Safety Metrics: 	</a:t>
            </a:r>
            <a:r>
              <a:rPr lang="en-US" sz="1400" dirty="0" smtClean="0">
                <a:solidFill>
                  <a:srgbClr val="000000"/>
                </a:solidFill>
                <a:latin typeface="Arial" panose="020B0604020202020204" pitchFamily="34" charset="0"/>
                <a:cs typeface="Arial" panose="020B0604020202020204" pitchFamily="34" charset="0"/>
              </a:rPr>
              <a:t>accountability / compensation for senior management or field</a:t>
            </a:r>
          </a:p>
          <a:p>
            <a:pPr lvl="1">
              <a:buSzPct val="104000"/>
            </a:pPr>
            <a:endParaRPr 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2176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26</a:t>
            </a:fld>
            <a:endParaRPr lang="en-US" dirty="0">
              <a:solidFill>
                <a:srgbClr val="FFFFFF"/>
              </a:solidFill>
            </a:endParaRPr>
          </a:p>
        </p:txBody>
      </p:sp>
      <p:sp>
        <p:nvSpPr>
          <p:cNvPr id="20" name="object 9"/>
          <p:cNvSpPr txBox="1">
            <a:spLocks/>
          </p:cNvSpPr>
          <p:nvPr/>
        </p:nvSpPr>
        <p:spPr>
          <a:xfrm>
            <a:off x="0" y="101728"/>
            <a:ext cx="12191564"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PROJECTS TAB</a:t>
            </a:r>
            <a:endParaRPr lang="en-US" spc="73" dirty="0">
              <a:latin typeface="+mn-lt"/>
              <a:cs typeface="Arial" panose="020B0604020202020204" pitchFamily="34" charset="0"/>
            </a:endParaRPr>
          </a:p>
        </p:txBody>
      </p:sp>
      <p:grpSp>
        <p:nvGrpSpPr>
          <p:cNvPr id="2" name="Group 1"/>
          <p:cNvGrpSpPr/>
          <p:nvPr/>
        </p:nvGrpSpPr>
        <p:grpSpPr>
          <a:xfrm>
            <a:off x="3274415" y="663502"/>
            <a:ext cx="8135223" cy="4921307"/>
            <a:chOff x="2237918" y="1122998"/>
            <a:chExt cx="8135223" cy="4921307"/>
          </a:xfrm>
        </p:grpSpPr>
        <p:pic>
          <p:nvPicPr>
            <p:cNvPr id="22" name="Picture 21"/>
            <p:cNvPicPr>
              <a:picLocks noChangeAspect="1"/>
            </p:cNvPicPr>
            <p:nvPr/>
          </p:nvPicPr>
          <p:blipFill>
            <a:blip r:embed="rId3"/>
            <a:stretch>
              <a:fillRect/>
            </a:stretch>
          </p:blipFill>
          <p:spPr>
            <a:xfrm>
              <a:off x="2237918" y="1122998"/>
              <a:ext cx="8135223" cy="4921307"/>
            </a:xfrm>
            <a:prstGeom prst="rect">
              <a:avLst/>
            </a:prstGeom>
          </p:spPr>
        </p:pic>
        <p:sp>
          <p:nvSpPr>
            <p:cNvPr id="23" name="Rectangle 22"/>
            <p:cNvSpPr/>
            <p:nvPr/>
          </p:nvSpPr>
          <p:spPr>
            <a:xfrm>
              <a:off x="2324449" y="5664027"/>
              <a:ext cx="7700999" cy="3333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p:cNvPicPr>
            <a:picLocks noChangeAspect="1"/>
          </p:cNvPicPr>
          <p:nvPr/>
        </p:nvPicPr>
        <p:blipFill>
          <a:blip r:embed="rId4"/>
          <a:stretch>
            <a:fillRect/>
          </a:stretch>
        </p:blipFill>
        <p:spPr>
          <a:xfrm>
            <a:off x="9899072" y="1845983"/>
            <a:ext cx="228600" cy="190500"/>
          </a:xfrm>
          <a:prstGeom prst="rect">
            <a:avLst/>
          </a:prstGeom>
        </p:spPr>
      </p:pic>
      <p:pic>
        <p:nvPicPr>
          <p:cNvPr id="25" name="Picture 24"/>
          <p:cNvPicPr>
            <a:picLocks noChangeAspect="1"/>
          </p:cNvPicPr>
          <p:nvPr/>
        </p:nvPicPr>
        <p:blipFill>
          <a:blip r:embed="rId5"/>
          <a:stretch>
            <a:fillRect/>
          </a:stretch>
        </p:blipFill>
        <p:spPr>
          <a:xfrm>
            <a:off x="8286172" y="1807883"/>
            <a:ext cx="304800" cy="228600"/>
          </a:xfrm>
          <a:prstGeom prst="rect">
            <a:avLst/>
          </a:prstGeom>
        </p:spPr>
      </p:pic>
      <p:pic>
        <p:nvPicPr>
          <p:cNvPr id="26" name="Picture 25"/>
          <p:cNvPicPr>
            <a:picLocks noChangeAspect="1"/>
          </p:cNvPicPr>
          <p:nvPr/>
        </p:nvPicPr>
        <p:blipFill>
          <a:blip r:embed="rId6"/>
          <a:stretch>
            <a:fillRect/>
          </a:stretch>
        </p:blipFill>
        <p:spPr>
          <a:xfrm>
            <a:off x="9817248" y="1813645"/>
            <a:ext cx="121314" cy="202190"/>
          </a:xfrm>
          <a:prstGeom prst="rect">
            <a:avLst/>
          </a:prstGeom>
        </p:spPr>
      </p:pic>
      <p:pic>
        <p:nvPicPr>
          <p:cNvPr id="27" name="Picture 26"/>
          <p:cNvPicPr>
            <a:picLocks noChangeAspect="1"/>
          </p:cNvPicPr>
          <p:nvPr/>
        </p:nvPicPr>
        <p:blipFill>
          <a:blip r:embed="rId5"/>
          <a:stretch>
            <a:fillRect/>
          </a:stretch>
        </p:blipFill>
        <p:spPr>
          <a:xfrm>
            <a:off x="8286172" y="1807883"/>
            <a:ext cx="304800" cy="228600"/>
          </a:xfrm>
          <a:prstGeom prst="rect">
            <a:avLst/>
          </a:prstGeom>
        </p:spPr>
      </p:pic>
      <p:pic>
        <p:nvPicPr>
          <p:cNvPr id="28" name="Picture 27"/>
          <p:cNvPicPr>
            <a:picLocks noChangeAspect="1"/>
          </p:cNvPicPr>
          <p:nvPr/>
        </p:nvPicPr>
        <p:blipFill>
          <a:blip r:embed="rId7"/>
          <a:stretch>
            <a:fillRect/>
          </a:stretch>
        </p:blipFill>
        <p:spPr>
          <a:xfrm>
            <a:off x="9842962" y="1807883"/>
            <a:ext cx="402474" cy="247331"/>
          </a:xfrm>
          <a:prstGeom prst="rect">
            <a:avLst/>
          </a:prstGeom>
        </p:spPr>
      </p:pic>
      <p:pic>
        <p:nvPicPr>
          <p:cNvPr id="29" name="Picture 28"/>
          <p:cNvPicPr>
            <a:picLocks noChangeAspect="1"/>
          </p:cNvPicPr>
          <p:nvPr/>
        </p:nvPicPr>
        <p:blipFill>
          <a:blip r:embed="rId4"/>
          <a:stretch>
            <a:fillRect/>
          </a:stretch>
        </p:blipFill>
        <p:spPr>
          <a:xfrm>
            <a:off x="9933709" y="1847165"/>
            <a:ext cx="227182" cy="189318"/>
          </a:xfrm>
          <a:prstGeom prst="rect">
            <a:avLst/>
          </a:prstGeom>
        </p:spPr>
      </p:pic>
    </p:spTree>
    <p:extLst>
      <p:ext uri="{BB962C8B-B14F-4D97-AF65-F5344CB8AC3E}">
        <p14:creationId xmlns:p14="http://schemas.microsoft.com/office/powerpoint/2010/main" val="843624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27</a:t>
            </a:fld>
            <a:endParaRPr lang="en-US" dirty="0">
              <a:solidFill>
                <a:srgbClr val="FFFFFF"/>
              </a:solidFill>
            </a:endParaRPr>
          </a:p>
        </p:txBody>
      </p:sp>
      <p:grpSp>
        <p:nvGrpSpPr>
          <p:cNvPr id="2" name="Group 1"/>
          <p:cNvGrpSpPr/>
          <p:nvPr/>
        </p:nvGrpSpPr>
        <p:grpSpPr>
          <a:xfrm>
            <a:off x="3236984" y="674264"/>
            <a:ext cx="8135223" cy="4921307"/>
            <a:chOff x="2237918" y="1122998"/>
            <a:chExt cx="8135223" cy="4921307"/>
          </a:xfrm>
        </p:grpSpPr>
        <p:pic>
          <p:nvPicPr>
            <p:cNvPr id="8" name="Picture 7"/>
            <p:cNvPicPr>
              <a:picLocks noChangeAspect="1"/>
            </p:cNvPicPr>
            <p:nvPr/>
          </p:nvPicPr>
          <p:blipFill>
            <a:blip r:embed="rId3"/>
            <a:stretch>
              <a:fillRect/>
            </a:stretch>
          </p:blipFill>
          <p:spPr>
            <a:xfrm>
              <a:off x="2237918" y="1122998"/>
              <a:ext cx="8135223" cy="4921307"/>
            </a:xfrm>
            <a:prstGeom prst="rect">
              <a:avLst/>
            </a:prstGeom>
          </p:spPr>
        </p:pic>
        <p:sp>
          <p:nvSpPr>
            <p:cNvPr id="9" name="Rectangle 8"/>
            <p:cNvSpPr/>
            <p:nvPr/>
          </p:nvSpPr>
          <p:spPr>
            <a:xfrm>
              <a:off x="2357400" y="3810513"/>
              <a:ext cx="7700999" cy="3333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4"/>
          <a:stretch>
            <a:fillRect/>
          </a:stretch>
        </p:blipFill>
        <p:spPr>
          <a:xfrm>
            <a:off x="9899072" y="1845983"/>
            <a:ext cx="228600" cy="190500"/>
          </a:xfrm>
          <a:prstGeom prst="rect">
            <a:avLst/>
          </a:prstGeom>
        </p:spPr>
      </p:pic>
      <p:pic>
        <p:nvPicPr>
          <p:cNvPr id="11" name="Picture 10"/>
          <p:cNvPicPr>
            <a:picLocks noChangeAspect="1"/>
          </p:cNvPicPr>
          <p:nvPr/>
        </p:nvPicPr>
        <p:blipFill>
          <a:blip r:embed="rId5"/>
          <a:stretch>
            <a:fillRect/>
          </a:stretch>
        </p:blipFill>
        <p:spPr>
          <a:xfrm>
            <a:off x="8286172" y="1807883"/>
            <a:ext cx="304800" cy="228600"/>
          </a:xfrm>
          <a:prstGeom prst="rect">
            <a:avLst/>
          </a:prstGeom>
        </p:spPr>
      </p:pic>
      <p:pic>
        <p:nvPicPr>
          <p:cNvPr id="12" name="Picture 11"/>
          <p:cNvPicPr>
            <a:picLocks noChangeAspect="1"/>
          </p:cNvPicPr>
          <p:nvPr/>
        </p:nvPicPr>
        <p:blipFill>
          <a:blip r:embed="rId6"/>
          <a:stretch>
            <a:fillRect/>
          </a:stretch>
        </p:blipFill>
        <p:spPr>
          <a:xfrm>
            <a:off x="9817248" y="1813645"/>
            <a:ext cx="121314" cy="202190"/>
          </a:xfrm>
          <a:prstGeom prst="rect">
            <a:avLst/>
          </a:prstGeom>
        </p:spPr>
      </p:pic>
      <p:pic>
        <p:nvPicPr>
          <p:cNvPr id="13" name="Picture 12"/>
          <p:cNvPicPr>
            <a:picLocks noChangeAspect="1"/>
          </p:cNvPicPr>
          <p:nvPr/>
        </p:nvPicPr>
        <p:blipFill>
          <a:blip r:embed="rId5"/>
          <a:stretch>
            <a:fillRect/>
          </a:stretch>
        </p:blipFill>
        <p:spPr>
          <a:xfrm>
            <a:off x="8286172" y="1807883"/>
            <a:ext cx="304800" cy="228600"/>
          </a:xfrm>
          <a:prstGeom prst="rect">
            <a:avLst/>
          </a:prstGeom>
        </p:spPr>
      </p:pic>
      <p:pic>
        <p:nvPicPr>
          <p:cNvPr id="14" name="Picture 13"/>
          <p:cNvPicPr>
            <a:picLocks noChangeAspect="1"/>
          </p:cNvPicPr>
          <p:nvPr/>
        </p:nvPicPr>
        <p:blipFill>
          <a:blip r:embed="rId7"/>
          <a:stretch>
            <a:fillRect/>
          </a:stretch>
        </p:blipFill>
        <p:spPr>
          <a:xfrm>
            <a:off x="9842962" y="1807883"/>
            <a:ext cx="402474" cy="247331"/>
          </a:xfrm>
          <a:prstGeom prst="rect">
            <a:avLst/>
          </a:prstGeom>
        </p:spPr>
      </p:pic>
      <p:pic>
        <p:nvPicPr>
          <p:cNvPr id="15" name="Picture 14"/>
          <p:cNvPicPr>
            <a:picLocks noChangeAspect="1"/>
          </p:cNvPicPr>
          <p:nvPr/>
        </p:nvPicPr>
        <p:blipFill>
          <a:blip r:embed="rId4"/>
          <a:stretch>
            <a:fillRect/>
          </a:stretch>
        </p:blipFill>
        <p:spPr>
          <a:xfrm>
            <a:off x="9933709" y="1847165"/>
            <a:ext cx="227182" cy="189318"/>
          </a:xfrm>
          <a:prstGeom prst="rect">
            <a:avLst/>
          </a:prstGeom>
        </p:spPr>
      </p:pic>
      <p:sp>
        <p:nvSpPr>
          <p:cNvPr id="16" name="object 9"/>
          <p:cNvSpPr txBox="1">
            <a:spLocks/>
          </p:cNvSpPr>
          <p:nvPr/>
        </p:nvSpPr>
        <p:spPr>
          <a:xfrm>
            <a:off x="437" y="101734"/>
            <a:ext cx="12191563"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PROJECTS TAB</a:t>
            </a:r>
          </a:p>
        </p:txBody>
      </p:sp>
    </p:spTree>
    <p:extLst>
      <p:ext uri="{BB962C8B-B14F-4D97-AF65-F5344CB8AC3E}">
        <p14:creationId xmlns:p14="http://schemas.microsoft.com/office/powerpoint/2010/main" val="4281527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28</a:t>
            </a:fld>
            <a:endParaRPr lang="en-US" dirty="0">
              <a:solidFill>
                <a:srgbClr val="FFFFFF"/>
              </a:solidFill>
            </a:endParaRPr>
          </a:p>
        </p:txBody>
      </p:sp>
      <p:pic>
        <p:nvPicPr>
          <p:cNvPr id="8" name="Picture 7"/>
          <p:cNvPicPr>
            <a:picLocks noChangeAspect="1"/>
          </p:cNvPicPr>
          <p:nvPr/>
        </p:nvPicPr>
        <p:blipFill>
          <a:blip r:embed="rId3"/>
          <a:stretch>
            <a:fillRect/>
          </a:stretch>
        </p:blipFill>
        <p:spPr>
          <a:xfrm>
            <a:off x="2760171" y="666595"/>
            <a:ext cx="8631647" cy="4995860"/>
          </a:xfrm>
          <a:prstGeom prst="rect">
            <a:avLst/>
          </a:prstGeom>
        </p:spPr>
      </p:pic>
      <p:sp>
        <p:nvSpPr>
          <p:cNvPr id="9" name="object 9"/>
          <p:cNvSpPr txBox="1">
            <a:spLocks/>
          </p:cNvSpPr>
          <p:nvPr/>
        </p:nvSpPr>
        <p:spPr>
          <a:xfrm>
            <a:off x="437" y="101734"/>
            <a:ext cx="12191563"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PROJECTS TAB</a:t>
            </a:r>
          </a:p>
        </p:txBody>
      </p:sp>
    </p:spTree>
    <p:extLst>
      <p:ext uri="{BB962C8B-B14F-4D97-AF65-F5344CB8AC3E}">
        <p14:creationId xmlns:p14="http://schemas.microsoft.com/office/powerpoint/2010/main" val="1047812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29</a:t>
            </a:fld>
            <a:endParaRPr lang="en-US" dirty="0">
              <a:solidFill>
                <a:srgbClr val="FFFFFF"/>
              </a:solidFill>
            </a:endParaRPr>
          </a:p>
        </p:txBody>
      </p:sp>
      <p:grpSp>
        <p:nvGrpSpPr>
          <p:cNvPr id="2" name="Group 1"/>
          <p:cNvGrpSpPr/>
          <p:nvPr/>
        </p:nvGrpSpPr>
        <p:grpSpPr>
          <a:xfrm>
            <a:off x="3253502" y="663508"/>
            <a:ext cx="8135223" cy="4921307"/>
            <a:chOff x="2237918" y="1122999"/>
            <a:chExt cx="8135223" cy="4921307"/>
          </a:xfrm>
        </p:grpSpPr>
        <p:pic>
          <p:nvPicPr>
            <p:cNvPr id="8" name="Picture 7"/>
            <p:cNvPicPr>
              <a:picLocks noChangeAspect="1"/>
            </p:cNvPicPr>
            <p:nvPr/>
          </p:nvPicPr>
          <p:blipFill>
            <a:blip r:embed="rId3"/>
            <a:stretch>
              <a:fillRect/>
            </a:stretch>
          </p:blipFill>
          <p:spPr>
            <a:xfrm>
              <a:off x="2237918" y="1122999"/>
              <a:ext cx="8135223" cy="4921307"/>
            </a:xfrm>
            <a:prstGeom prst="rect">
              <a:avLst/>
            </a:prstGeom>
          </p:spPr>
        </p:pic>
        <p:sp>
          <p:nvSpPr>
            <p:cNvPr id="9" name="Rectangle 8"/>
            <p:cNvSpPr/>
            <p:nvPr/>
          </p:nvSpPr>
          <p:spPr>
            <a:xfrm>
              <a:off x="3797963" y="1667840"/>
              <a:ext cx="1696676" cy="10506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4"/>
          <a:stretch>
            <a:fillRect/>
          </a:stretch>
        </p:blipFill>
        <p:spPr>
          <a:xfrm>
            <a:off x="9899072" y="1845983"/>
            <a:ext cx="228600" cy="190500"/>
          </a:xfrm>
          <a:prstGeom prst="rect">
            <a:avLst/>
          </a:prstGeom>
        </p:spPr>
      </p:pic>
      <p:pic>
        <p:nvPicPr>
          <p:cNvPr id="11" name="Picture 10"/>
          <p:cNvPicPr>
            <a:picLocks noChangeAspect="1"/>
          </p:cNvPicPr>
          <p:nvPr/>
        </p:nvPicPr>
        <p:blipFill>
          <a:blip r:embed="rId5"/>
          <a:stretch>
            <a:fillRect/>
          </a:stretch>
        </p:blipFill>
        <p:spPr>
          <a:xfrm>
            <a:off x="8286172" y="1807883"/>
            <a:ext cx="304800" cy="228600"/>
          </a:xfrm>
          <a:prstGeom prst="rect">
            <a:avLst/>
          </a:prstGeom>
        </p:spPr>
      </p:pic>
      <p:pic>
        <p:nvPicPr>
          <p:cNvPr id="12" name="Picture 11"/>
          <p:cNvPicPr>
            <a:picLocks noChangeAspect="1"/>
          </p:cNvPicPr>
          <p:nvPr/>
        </p:nvPicPr>
        <p:blipFill>
          <a:blip r:embed="rId6"/>
          <a:stretch>
            <a:fillRect/>
          </a:stretch>
        </p:blipFill>
        <p:spPr>
          <a:xfrm>
            <a:off x="9817248" y="1813645"/>
            <a:ext cx="121314" cy="202190"/>
          </a:xfrm>
          <a:prstGeom prst="rect">
            <a:avLst/>
          </a:prstGeom>
        </p:spPr>
      </p:pic>
      <p:pic>
        <p:nvPicPr>
          <p:cNvPr id="13" name="Picture 12"/>
          <p:cNvPicPr>
            <a:picLocks noChangeAspect="1"/>
          </p:cNvPicPr>
          <p:nvPr/>
        </p:nvPicPr>
        <p:blipFill>
          <a:blip r:embed="rId5"/>
          <a:stretch>
            <a:fillRect/>
          </a:stretch>
        </p:blipFill>
        <p:spPr>
          <a:xfrm>
            <a:off x="8286172" y="1807883"/>
            <a:ext cx="304800" cy="228600"/>
          </a:xfrm>
          <a:prstGeom prst="rect">
            <a:avLst/>
          </a:prstGeom>
        </p:spPr>
      </p:pic>
      <p:pic>
        <p:nvPicPr>
          <p:cNvPr id="14" name="Picture 13"/>
          <p:cNvPicPr>
            <a:picLocks noChangeAspect="1"/>
          </p:cNvPicPr>
          <p:nvPr/>
        </p:nvPicPr>
        <p:blipFill>
          <a:blip r:embed="rId7"/>
          <a:stretch>
            <a:fillRect/>
          </a:stretch>
        </p:blipFill>
        <p:spPr>
          <a:xfrm>
            <a:off x="9842962" y="1807883"/>
            <a:ext cx="402474" cy="247331"/>
          </a:xfrm>
          <a:prstGeom prst="rect">
            <a:avLst/>
          </a:prstGeom>
        </p:spPr>
      </p:pic>
      <p:pic>
        <p:nvPicPr>
          <p:cNvPr id="15" name="Picture 14"/>
          <p:cNvPicPr>
            <a:picLocks noChangeAspect="1"/>
          </p:cNvPicPr>
          <p:nvPr/>
        </p:nvPicPr>
        <p:blipFill>
          <a:blip r:embed="rId4"/>
          <a:stretch>
            <a:fillRect/>
          </a:stretch>
        </p:blipFill>
        <p:spPr>
          <a:xfrm>
            <a:off x="9933709" y="1847165"/>
            <a:ext cx="227182" cy="189318"/>
          </a:xfrm>
          <a:prstGeom prst="rect">
            <a:avLst/>
          </a:prstGeom>
        </p:spPr>
      </p:pic>
      <p:sp>
        <p:nvSpPr>
          <p:cNvPr id="16" name="object 9"/>
          <p:cNvSpPr txBox="1">
            <a:spLocks/>
          </p:cNvSpPr>
          <p:nvPr/>
        </p:nvSpPr>
        <p:spPr>
          <a:xfrm>
            <a:off x="437" y="101734"/>
            <a:ext cx="12191563"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PROJECTS TAB</a:t>
            </a:r>
          </a:p>
        </p:txBody>
      </p:sp>
    </p:spTree>
    <p:extLst>
      <p:ext uri="{BB962C8B-B14F-4D97-AF65-F5344CB8AC3E}">
        <p14:creationId xmlns:p14="http://schemas.microsoft.com/office/powerpoint/2010/main" val="290097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3</a:t>
            </a:fld>
            <a:endParaRPr lang="en-US" dirty="0">
              <a:solidFill>
                <a:srgbClr val="FFFFFF"/>
              </a:solidFill>
            </a:endParaRPr>
          </a:p>
        </p:txBody>
      </p:sp>
      <p:sp>
        <p:nvSpPr>
          <p:cNvPr id="3" name="object 9"/>
          <p:cNvSpPr txBox="1">
            <a:spLocks/>
          </p:cNvSpPr>
          <p:nvPr/>
        </p:nvSpPr>
        <p:spPr>
          <a:xfrm>
            <a:off x="0" y="101730"/>
            <a:ext cx="12192000"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AGENDA</a:t>
            </a:r>
            <a:endParaRPr lang="en-US" spc="73" dirty="0">
              <a:latin typeface="+mn-lt"/>
              <a:cs typeface="Arial" panose="020B0604020202020204" pitchFamily="34" charset="0"/>
            </a:endParaRPr>
          </a:p>
        </p:txBody>
      </p:sp>
      <p:sp>
        <p:nvSpPr>
          <p:cNvPr id="4" name="Content Placeholder 6"/>
          <p:cNvSpPr txBox="1">
            <a:spLocks/>
          </p:cNvSpPr>
          <p:nvPr/>
        </p:nvSpPr>
        <p:spPr>
          <a:xfrm>
            <a:off x="812799" y="665802"/>
            <a:ext cx="10575926" cy="44244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80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US" sz="2600" dirty="0" smtClean="0">
                <a:solidFill>
                  <a:srgbClr val="000000"/>
                </a:solidFill>
              </a:rPr>
              <a:t>Industry Forecast - Surety and SDI Defaults</a:t>
            </a:r>
          </a:p>
          <a:p>
            <a:pPr marL="342900" indent="-342900">
              <a:buFont typeface="Wingdings" panose="05000000000000000000" pitchFamily="2" charset="2"/>
              <a:buChar char="Ø"/>
            </a:pPr>
            <a:endParaRPr lang="en-US" sz="2600" dirty="0" smtClean="0">
              <a:solidFill>
                <a:srgbClr val="000000"/>
              </a:solidFill>
            </a:endParaRPr>
          </a:p>
          <a:p>
            <a:pPr marL="342900" indent="-342900">
              <a:buFont typeface="Wingdings" panose="05000000000000000000" pitchFamily="2" charset="2"/>
              <a:buChar char="Ø"/>
            </a:pPr>
            <a:r>
              <a:rPr lang="en-US" sz="2600" dirty="0" smtClean="0">
                <a:solidFill>
                  <a:srgbClr val="000000"/>
                </a:solidFill>
              </a:rPr>
              <a:t>Prequalification Tool (C2M) - How it Works and the Benefits</a:t>
            </a:r>
          </a:p>
          <a:p>
            <a:pPr marL="342900" indent="-342900">
              <a:buFont typeface="Wingdings" panose="05000000000000000000" pitchFamily="2" charset="2"/>
              <a:buChar char="Ø"/>
            </a:pPr>
            <a:endParaRPr lang="en-US" sz="2600" dirty="0" smtClean="0">
              <a:solidFill>
                <a:srgbClr val="000000"/>
              </a:solidFill>
            </a:endParaRPr>
          </a:p>
          <a:p>
            <a:pPr marL="342900" indent="-342900">
              <a:buFont typeface="Wingdings" panose="05000000000000000000" pitchFamily="2" charset="2"/>
              <a:buChar char="Ø"/>
            </a:pPr>
            <a:r>
              <a:rPr lang="en-US" sz="2600" dirty="0" smtClean="0">
                <a:solidFill>
                  <a:srgbClr val="000000"/>
                </a:solidFill>
              </a:rPr>
              <a:t>Past Scores vs Future Scores</a:t>
            </a:r>
          </a:p>
          <a:p>
            <a:pPr marL="342900" indent="-342900">
              <a:buFont typeface="Wingdings" panose="05000000000000000000" pitchFamily="2" charset="2"/>
              <a:buChar char="Ø"/>
            </a:pPr>
            <a:endParaRPr lang="en-US" sz="2600" dirty="0" smtClean="0">
              <a:solidFill>
                <a:srgbClr val="000000"/>
              </a:solidFill>
            </a:endParaRPr>
          </a:p>
          <a:p>
            <a:pPr marL="342900" indent="-342900">
              <a:buFont typeface="Wingdings" panose="05000000000000000000" pitchFamily="2" charset="2"/>
              <a:buChar char="Ø"/>
            </a:pPr>
            <a:r>
              <a:rPr lang="en-US" sz="2600" dirty="0" smtClean="0">
                <a:solidFill>
                  <a:srgbClr val="000000"/>
                </a:solidFill>
              </a:rPr>
              <a:t>Additional Measures - </a:t>
            </a:r>
            <a:r>
              <a:rPr lang="en-US" sz="2600" i="1" dirty="0" smtClean="0">
                <a:solidFill>
                  <a:srgbClr val="000000"/>
                </a:solidFill>
              </a:rPr>
              <a:t>90 Day Liquidity Stress Test</a:t>
            </a:r>
            <a:endParaRPr lang="en-US" sz="2600" i="1" dirty="0" smtClean="0">
              <a:solidFill>
                <a:srgbClr val="000000"/>
              </a:solidFill>
            </a:endParaRPr>
          </a:p>
        </p:txBody>
      </p:sp>
    </p:spTree>
    <p:extLst>
      <p:ext uri="{BB962C8B-B14F-4D97-AF65-F5344CB8AC3E}">
        <p14:creationId xmlns:p14="http://schemas.microsoft.com/office/powerpoint/2010/main" val="1303718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30</a:t>
            </a:fld>
            <a:endParaRPr lang="en-US" dirty="0">
              <a:solidFill>
                <a:srgbClr val="FFFFFF"/>
              </a:solidFill>
            </a:endParaRPr>
          </a:p>
        </p:txBody>
      </p:sp>
      <p:pic>
        <p:nvPicPr>
          <p:cNvPr id="8" name="Picture 7"/>
          <p:cNvPicPr>
            <a:picLocks noChangeAspect="1"/>
          </p:cNvPicPr>
          <p:nvPr/>
        </p:nvPicPr>
        <p:blipFill>
          <a:blip r:embed="rId3"/>
          <a:stretch>
            <a:fillRect/>
          </a:stretch>
        </p:blipFill>
        <p:spPr>
          <a:xfrm>
            <a:off x="3180396" y="668655"/>
            <a:ext cx="8205176" cy="5013137"/>
          </a:xfrm>
          <a:prstGeom prst="rect">
            <a:avLst/>
          </a:prstGeom>
        </p:spPr>
      </p:pic>
      <p:sp>
        <p:nvSpPr>
          <p:cNvPr id="9" name="object 9"/>
          <p:cNvSpPr txBox="1">
            <a:spLocks/>
          </p:cNvSpPr>
          <p:nvPr/>
        </p:nvSpPr>
        <p:spPr>
          <a:xfrm>
            <a:off x="437" y="101734"/>
            <a:ext cx="12191563"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PROTFOLIO TAB</a:t>
            </a:r>
          </a:p>
        </p:txBody>
      </p:sp>
    </p:spTree>
    <p:extLst>
      <p:ext uri="{BB962C8B-B14F-4D97-AF65-F5344CB8AC3E}">
        <p14:creationId xmlns:p14="http://schemas.microsoft.com/office/powerpoint/2010/main" val="3616825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31</a:t>
            </a:fld>
            <a:endParaRPr lang="en-US" dirty="0">
              <a:solidFill>
                <a:srgbClr val="FFFFFF"/>
              </a:solidFill>
            </a:endParaRPr>
          </a:p>
        </p:txBody>
      </p:sp>
      <p:pic>
        <p:nvPicPr>
          <p:cNvPr id="7" name="Picture 6"/>
          <p:cNvPicPr>
            <a:picLocks noChangeAspect="1"/>
          </p:cNvPicPr>
          <p:nvPr/>
        </p:nvPicPr>
        <p:blipFill>
          <a:blip r:embed="rId3"/>
          <a:stretch>
            <a:fillRect/>
          </a:stretch>
        </p:blipFill>
        <p:spPr>
          <a:xfrm>
            <a:off x="2134541" y="665692"/>
            <a:ext cx="9249696" cy="5207666"/>
          </a:xfrm>
          <a:prstGeom prst="rect">
            <a:avLst/>
          </a:prstGeom>
        </p:spPr>
      </p:pic>
      <p:sp>
        <p:nvSpPr>
          <p:cNvPr id="9" name="object 9"/>
          <p:cNvSpPr txBox="1">
            <a:spLocks/>
          </p:cNvSpPr>
          <p:nvPr/>
        </p:nvSpPr>
        <p:spPr>
          <a:xfrm>
            <a:off x="437" y="101734"/>
            <a:ext cx="12191563"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STATUS TAB</a:t>
            </a:r>
          </a:p>
        </p:txBody>
      </p:sp>
    </p:spTree>
    <p:extLst>
      <p:ext uri="{BB962C8B-B14F-4D97-AF65-F5344CB8AC3E}">
        <p14:creationId xmlns:p14="http://schemas.microsoft.com/office/powerpoint/2010/main" val="224313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32</a:t>
            </a:fld>
            <a:endParaRPr lang="en-US" dirty="0">
              <a:solidFill>
                <a:srgbClr val="FFFFFF"/>
              </a:solidFill>
            </a:endParaRPr>
          </a:p>
        </p:txBody>
      </p:sp>
      <p:grpSp>
        <p:nvGrpSpPr>
          <p:cNvPr id="2" name="Group 1"/>
          <p:cNvGrpSpPr/>
          <p:nvPr/>
        </p:nvGrpSpPr>
        <p:grpSpPr>
          <a:xfrm>
            <a:off x="1777788" y="657831"/>
            <a:ext cx="9601632" cy="5658817"/>
            <a:chOff x="1295184" y="1081163"/>
            <a:chExt cx="9601632" cy="5658817"/>
          </a:xfrm>
        </p:grpSpPr>
        <p:pic>
          <p:nvPicPr>
            <p:cNvPr id="8" name="Picture 7"/>
            <p:cNvPicPr>
              <a:picLocks noChangeAspect="1"/>
            </p:cNvPicPr>
            <p:nvPr/>
          </p:nvPicPr>
          <p:blipFill>
            <a:blip r:embed="rId3"/>
            <a:stretch>
              <a:fillRect/>
            </a:stretch>
          </p:blipFill>
          <p:spPr>
            <a:xfrm>
              <a:off x="1295184" y="1081163"/>
              <a:ext cx="9601632" cy="5658817"/>
            </a:xfrm>
            <a:prstGeom prst="rect">
              <a:avLst/>
            </a:prstGeom>
          </p:spPr>
        </p:pic>
        <p:pic>
          <p:nvPicPr>
            <p:cNvPr id="9" name="Picture 8"/>
            <p:cNvPicPr>
              <a:picLocks noChangeAspect="1"/>
            </p:cNvPicPr>
            <p:nvPr/>
          </p:nvPicPr>
          <p:blipFill>
            <a:blip r:embed="rId4"/>
            <a:stretch>
              <a:fillRect/>
            </a:stretch>
          </p:blipFill>
          <p:spPr>
            <a:xfrm>
              <a:off x="8699356" y="3052326"/>
              <a:ext cx="1018055" cy="304367"/>
            </a:xfrm>
            <a:prstGeom prst="rect">
              <a:avLst/>
            </a:prstGeom>
          </p:spPr>
        </p:pic>
        <p:pic>
          <p:nvPicPr>
            <p:cNvPr id="10" name="Picture 9"/>
            <p:cNvPicPr>
              <a:picLocks noChangeAspect="1"/>
            </p:cNvPicPr>
            <p:nvPr/>
          </p:nvPicPr>
          <p:blipFill>
            <a:blip r:embed="rId5"/>
            <a:stretch>
              <a:fillRect/>
            </a:stretch>
          </p:blipFill>
          <p:spPr>
            <a:xfrm>
              <a:off x="2386011" y="3052325"/>
              <a:ext cx="978323" cy="304367"/>
            </a:xfrm>
            <a:prstGeom prst="rect">
              <a:avLst/>
            </a:prstGeom>
          </p:spPr>
        </p:pic>
        <p:pic>
          <p:nvPicPr>
            <p:cNvPr id="11" name="Picture 10"/>
            <p:cNvPicPr>
              <a:picLocks noChangeAspect="1"/>
            </p:cNvPicPr>
            <p:nvPr/>
          </p:nvPicPr>
          <p:blipFill>
            <a:blip r:embed="rId6"/>
            <a:stretch>
              <a:fillRect/>
            </a:stretch>
          </p:blipFill>
          <p:spPr>
            <a:xfrm>
              <a:off x="5545280" y="3070800"/>
              <a:ext cx="941064" cy="285893"/>
            </a:xfrm>
            <a:prstGeom prst="rect">
              <a:avLst/>
            </a:prstGeom>
          </p:spPr>
        </p:pic>
        <p:sp>
          <p:nvSpPr>
            <p:cNvPr id="12" name="Rectangle 11"/>
            <p:cNvSpPr/>
            <p:nvPr/>
          </p:nvSpPr>
          <p:spPr>
            <a:xfrm>
              <a:off x="5406666" y="3010807"/>
              <a:ext cx="1359100" cy="387402"/>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754783" y="2454985"/>
              <a:ext cx="2338849" cy="369332"/>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Mechanical A</a:t>
              </a:r>
            </a:p>
          </p:txBody>
        </p:sp>
        <p:sp>
          <p:nvSpPr>
            <p:cNvPr id="14" name="TextBox 13"/>
            <p:cNvSpPr txBox="1"/>
            <p:nvPr/>
          </p:nvSpPr>
          <p:spPr>
            <a:xfrm>
              <a:off x="4930939" y="2451520"/>
              <a:ext cx="2338849" cy="369332"/>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Mechanical B</a:t>
              </a:r>
            </a:p>
          </p:txBody>
        </p:sp>
        <p:sp>
          <p:nvSpPr>
            <p:cNvPr id="15" name="TextBox 14"/>
            <p:cNvSpPr txBox="1"/>
            <p:nvPr/>
          </p:nvSpPr>
          <p:spPr>
            <a:xfrm>
              <a:off x="8017046" y="2382591"/>
              <a:ext cx="2338849" cy="369332"/>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Mechanical C</a:t>
              </a:r>
            </a:p>
          </p:txBody>
        </p:sp>
        <p:sp>
          <p:nvSpPr>
            <p:cNvPr id="16" name="TextBox 15"/>
            <p:cNvSpPr txBox="1"/>
            <p:nvPr/>
          </p:nvSpPr>
          <p:spPr>
            <a:xfrm>
              <a:off x="8077481" y="2451520"/>
              <a:ext cx="2338849" cy="369332"/>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Mechanical C</a:t>
              </a:r>
            </a:p>
          </p:txBody>
        </p:sp>
        <p:cxnSp>
          <p:nvCxnSpPr>
            <p:cNvPr id="17" name="Straight Arrow Connector 16"/>
            <p:cNvCxnSpPr/>
            <p:nvPr/>
          </p:nvCxnSpPr>
          <p:spPr>
            <a:xfrm flipH="1">
              <a:off x="6486344" y="2763982"/>
              <a:ext cx="735338" cy="1292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082904" y="3356692"/>
              <a:ext cx="321704" cy="1487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object 9"/>
          <p:cNvSpPr txBox="1">
            <a:spLocks/>
          </p:cNvSpPr>
          <p:nvPr/>
        </p:nvSpPr>
        <p:spPr>
          <a:xfrm>
            <a:off x="437" y="101734"/>
            <a:ext cx="12191563"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COMPARE TAB</a:t>
            </a:r>
          </a:p>
        </p:txBody>
      </p:sp>
    </p:spTree>
    <p:extLst>
      <p:ext uri="{BB962C8B-B14F-4D97-AF65-F5344CB8AC3E}">
        <p14:creationId xmlns:p14="http://schemas.microsoft.com/office/powerpoint/2010/main" val="3897998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33</a:t>
            </a:fld>
            <a:endParaRPr lang="en-US" dirty="0">
              <a:solidFill>
                <a:srgbClr val="FFFFFF"/>
              </a:solidFill>
            </a:endParaRPr>
          </a:p>
        </p:txBody>
      </p:sp>
      <p:sp>
        <p:nvSpPr>
          <p:cNvPr id="4" name="Content Placeholder 3"/>
          <p:cNvSpPr txBox="1">
            <a:spLocks/>
          </p:cNvSpPr>
          <p:nvPr/>
        </p:nvSpPr>
        <p:spPr>
          <a:xfrm>
            <a:off x="0" y="105834"/>
            <a:ext cx="12192000" cy="5577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80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ct val="0"/>
              </a:spcAft>
              <a:buNone/>
            </a:pPr>
            <a:r>
              <a:rPr lang="en-US" sz="3600" b="1" dirty="0" smtClean="0">
                <a:solidFill>
                  <a:srgbClr val="003976"/>
                </a:solidFill>
                <a:ea typeface="ヒラギノ角ゴ ProN W3" charset="-128"/>
                <a:sym typeface="Impact" pitchFamily="34" charset="0"/>
              </a:rPr>
              <a:t>ALLIANT CONTRACTOR CREDIT MODEL™</a:t>
            </a:r>
            <a:endParaRPr lang="en-US" sz="3600" b="1" dirty="0">
              <a:solidFill>
                <a:srgbClr val="003976"/>
              </a:solidFill>
              <a:ea typeface="ヒラギノ角ゴ ProN W3" charset="-128"/>
              <a:sym typeface="Impact" pitchFamily="34" charset="0"/>
            </a:endParaRPr>
          </a:p>
        </p:txBody>
      </p:sp>
      <p:graphicFrame>
        <p:nvGraphicFramePr>
          <p:cNvPr id="8" name="Chart 7"/>
          <p:cNvGraphicFramePr/>
          <p:nvPr>
            <p:extLst>
              <p:ext uri="{D42A27DB-BD31-4B8C-83A1-F6EECF244321}">
                <p14:modId xmlns:p14="http://schemas.microsoft.com/office/powerpoint/2010/main" val="1458014893"/>
              </p:ext>
            </p:extLst>
          </p:nvPr>
        </p:nvGraphicFramePr>
        <p:xfrm>
          <a:off x="8026401" y="2067982"/>
          <a:ext cx="3454400" cy="145256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2"/>
          <p:cNvSpPr txBox="1"/>
          <p:nvPr/>
        </p:nvSpPr>
        <p:spPr>
          <a:xfrm>
            <a:off x="8539957" y="1566332"/>
            <a:ext cx="654844" cy="495300"/>
          </a:xfrm>
          <a:prstGeom prst="rect">
            <a:avLst/>
          </a:prstGeom>
          <a:solidFill>
            <a:srgbClr val="FF0000"/>
          </a:solidFill>
          <a:ln w="12700"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269"/>
            <a:r>
              <a:rPr lang="en-US" sz="900" dirty="0" smtClean="0">
                <a:solidFill>
                  <a:srgbClr val="4F81BD">
                    <a:lumMod val="50000"/>
                  </a:srgbClr>
                </a:solidFill>
                <a:latin typeface="Arial" panose="020B0604020202020204" pitchFamily="34" charset="0"/>
                <a:cs typeface="Arial" panose="020B0604020202020204" pitchFamily="34" charset="0"/>
                <a:sym typeface="Gill Sans" charset="0"/>
              </a:rPr>
              <a:t>High Risk </a:t>
            </a:r>
            <a:r>
              <a:rPr lang="en-US" sz="900" dirty="0">
                <a:solidFill>
                  <a:srgbClr val="4F81BD">
                    <a:lumMod val="50000"/>
                  </a:srgbClr>
                </a:solidFill>
                <a:latin typeface="Arial" panose="020B0604020202020204" pitchFamily="34" charset="0"/>
                <a:cs typeface="Arial" panose="020B0604020202020204" pitchFamily="34" charset="0"/>
                <a:sym typeface="Gill Sans" charset="0"/>
              </a:rPr>
              <a:t>Group</a:t>
            </a:r>
          </a:p>
        </p:txBody>
      </p:sp>
      <p:sp>
        <p:nvSpPr>
          <p:cNvPr id="10" name="TextBox 3"/>
          <p:cNvSpPr txBox="1"/>
          <p:nvPr/>
        </p:nvSpPr>
        <p:spPr>
          <a:xfrm>
            <a:off x="9194801" y="1566332"/>
            <a:ext cx="703613" cy="495300"/>
          </a:xfrm>
          <a:prstGeom prst="rect">
            <a:avLst/>
          </a:prstGeom>
          <a:solidFill>
            <a:srgbClr val="FFFF00"/>
          </a:solidFill>
          <a:ln w="12700"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269"/>
            <a:r>
              <a:rPr lang="en-US" sz="900" dirty="0">
                <a:solidFill>
                  <a:srgbClr val="4F81BD">
                    <a:lumMod val="50000"/>
                  </a:srgbClr>
                </a:solidFill>
                <a:latin typeface="Arial" panose="020B0604020202020204" pitchFamily="34" charset="0"/>
                <a:cs typeface="Arial" panose="020B0604020202020204" pitchFamily="34" charset="0"/>
                <a:sym typeface="Gill Sans" charset="0"/>
              </a:rPr>
              <a:t>Watch    List</a:t>
            </a:r>
          </a:p>
        </p:txBody>
      </p:sp>
      <p:sp>
        <p:nvSpPr>
          <p:cNvPr id="11" name="TextBox 4"/>
          <p:cNvSpPr txBox="1"/>
          <p:nvPr/>
        </p:nvSpPr>
        <p:spPr>
          <a:xfrm>
            <a:off x="9910288" y="1566332"/>
            <a:ext cx="694707" cy="495300"/>
          </a:xfrm>
          <a:prstGeom prst="rect">
            <a:avLst/>
          </a:prstGeom>
          <a:solidFill>
            <a:schemeClr val="accent6">
              <a:lumMod val="20000"/>
              <a:lumOff val="80000"/>
            </a:schemeClr>
          </a:solidFill>
          <a:ln w="12700"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269"/>
            <a:r>
              <a:rPr lang="en-US" dirty="0" smtClean="0">
                <a:solidFill>
                  <a:srgbClr val="4F81BD">
                    <a:lumMod val="50000"/>
                  </a:srgbClr>
                </a:solidFill>
                <a:latin typeface="Arial" panose="020B0604020202020204" pitchFamily="34" charset="0"/>
                <a:cs typeface="Arial" panose="020B0604020202020204" pitchFamily="34" charset="0"/>
                <a:sym typeface="Gill Sans" charset="0"/>
              </a:rPr>
              <a:t>Better Risk Group</a:t>
            </a:r>
            <a:endParaRPr lang="en-US" dirty="0">
              <a:solidFill>
                <a:srgbClr val="4F81BD">
                  <a:lumMod val="50000"/>
                </a:srgbClr>
              </a:solidFill>
              <a:latin typeface="Arial" panose="020B0604020202020204" pitchFamily="34" charset="0"/>
              <a:cs typeface="Arial" panose="020B0604020202020204" pitchFamily="34" charset="0"/>
              <a:sym typeface="Gill Sans" charset="0"/>
            </a:endParaRPr>
          </a:p>
        </p:txBody>
      </p:sp>
      <p:sp>
        <p:nvSpPr>
          <p:cNvPr id="12" name="TextBox 5"/>
          <p:cNvSpPr txBox="1"/>
          <p:nvPr/>
        </p:nvSpPr>
        <p:spPr>
          <a:xfrm>
            <a:off x="10616870" y="1566332"/>
            <a:ext cx="682831" cy="495300"/>
          </a:xfrm>
          <a:prstGeom prst="rect">
            <a:avLst/>
          </a:prstGeom>
          <a:solidFill>
            <a:srgbClr val="92D050"/>
          </a:solidFill>
          <a:ln w="12700"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269"/>
            <a:r>
              <a:rPr lang="en-US" sz="900" dirty="0">
                <a:solidFill>
                  <a:srgbClr val="4F81BD">
                    <a:lumMod val="50000"/>
                  </a:srgbClr>
                </a:solidFill>
                <a:latin typeface="Arial" panose="020B0604020202020204" pitchFamily="34" charset="0"/>
                <a:cs typeface="Arial" panose="020B0604020202020204" pitchFamily="34" charset="0"/>
                <a:sym typeface="Gill Sans" charset="0"/>
              </a:rPr>
              <a:t>Best in Class</a:t>
            </a:r>
          </a:p>
        </p:txBody>
      </p:sp>
      <p:sp>
        <p:nvSpPr>
          <p:cNvPr id="13" name="TextBox 7"/>
          <p:cNvSpPr txBox="1"/>
          <p:nvPr/>
        </p:nvSpPr>
        <p:spPr>
          <a:xfrm>
            <a:off x="8185945" y="3528482"/>
            <a:ext cx="708024" cy="35083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269"/>
            <a:r>
              <a:rPr lang="en-US" dirty="0">
                <a:solidFill>
                  <a:srgbClr val="FF0000"/>
                </a:solidFill>
                <a:sym typeface="Gill Sans" charset="0"/>
              </a:rPr>
              <a:t>High Risk</a:t>
            </a:r>
          </a:p>
        </p:txBody>
      </p:sp>
      <p:sp>
        <p:nvSpPr>
          <p:cNvPr id="14" name="TextBox 8"/>
          <p:cNvSpPr txBox="1"/>
          <p:nvPr/>
        </p:nvSpPr>
        <p:spPr>
          <a:xfrm>
            <a:off x="11001376" y="3528482"/>
            <a:ext cx="479425"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269"/>
            <a:r>
              <a:rPr lang="en-US" b="1" dirty="0">
                <a:solidFill>
                  <a:srgbClr val="92D050"/>
                </a:solidFill>
                <a:sym typeface="Gill Sans" charset="0"/>
              </a:rPr>
              <a:t>Low Risk</a:t>
            </a:r>
          </a:p>
        </p:txBody>
      </p:sp>
      <p:graphicFrame>
        <p:nvGraphicFramePr>
          <p:cNvPr id="15" name="Table 14"/>
          <p:cNvGraphicFramePr>
            <a:graphicFrameLocks noGrp="1"/>
          </p:cNvGraphicFramePr>
          <p:nvPr>
            <p:extLst>
              <p:ext uri="{D42A27DB-BD31-4B8C-83A1-F6EECF244321}">
                <p14:modId xmlns:p14="http://schemas.microsoft.com/office/powerpoint/2010/main" val="2093580036"/>
              </p:ext>
            </p:extLst>
          </p:nvPr>
        </p:nvGraphicFramePr>
        <p:xfrm>
          <a:off x="2793999" y="651932"/>
          <a:ext cx="5029200" cy="5748606"/>
        </p:xfrm>
        <a:graphic>
          <a:graphicData uri="http://schemas.openxmlformats.org/drawingml/2006/table">
            <a:tbl>
              <a:tblPr/>
              <a:tblGrid>
                <a:gridCol w="1237130"/>
                <a:gridCol w="645459"/>
                <a:gridCol w="3146611"/>
              </a:tblGrid>
              <a:tr h="165777">
                <a:tc>
                  <a:txBody>
                    <a:bodyPr/>
                    <a:lstStyle/>
                    <a:p>
                      <a:pPr algn="r" fontAlgn="b"/>
                      <a:r>
                        <a:rPr lang="en-US" sz="1100" b="1" i="0" u="none" strike="noStrike" dirty="0" smtClean="0">
                          <a:solidFill>
                            <a:srgbClr val="1F4E78"/>
                          </a:solidFill>
                          <a:effectLst/>
                          <a:latin typeface="Arial Narrow" panose="020B0606020202030204" pitchFamily="34" charset="0"/>
                        </a:rPr>
                        <a:t>CREDIT SCORE:</a:t>
                      </a:r>
                      <a:endParaRPr lang="en-US" sz="1100" b="1" i="0" u="none" strike="noStrike" dirty="0">
                        <a:solidFill>
                          <a:srgbClr val="1F4E78"/>
                        </a:solidFill>
                        <a:effectLst/>
                        <a:latin typeface="Arial Narrow" panose="020B0606020202030204" pitchFamily="34" charset="0"/>
                      </a:endParaRPr>
                    </a:p>
                  </a:txBody>
                  <a:tcPr marL="0" marR="0" marT="0" marB="0"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1100" b="1" i="0" u="none" strike="noStrike" dirty="0">
                          <a:solidFill>
                            <a:srgbClr val="1F4E78"/>
                          </a:solidFill>
                          <a:effectLst/>
                          <a:latin typeface="Arial Narrow" panose="020B0606020202030204" pitchFamily="34" charset="0"/>
                        </a:rPr>
                        <a:t>63</a:t>
                      </a:r>
                    </a:p>
                  </a:txBody>
                  <a:tcPr marL="0" marR="0" marT="0" marB="0" anchor="b">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900" b="0" i="0" u="none" strike="noStrike">
                        <a:solidFill>
                          <a:srgbClr val="000000"/>
                        </a:solidFill>
                        <a:effectLst/>
                        <a:latin typeface="Arial Narrow" panose="020B0606020202030204" pitchFamily="34" charset="0"/>
                      </a:endParaRPr>
                    </a:p>
                  </a:txBody>
                  <a:tcPr marL="0" marR="0" marT="0" marB="0">
                    <a:lnL w="6350" cap="flat" cmpd="sng" algn="ctr">
                      <a:solidFill>
                        <a:schemeClr val="tx1"/>
                      </a:solidFill>
                      <a:prstDash val="solid"/>
                      <a:round/>
                      <a:headEnd type="none" w="med" len="med"/>
                      <a:tailEnd type="none" w="med" len="med"/>
                    </a:lnL>
                    <a:lnR>
                      <a:noFill/>
                    </a:lnR>
                    <a:lnT>
                      <a:noFill/>
                    </a:lnT>
                    <a:lnB>
                      <a:noFill/>
                    </a:lnB>
                  </a:tcPr>
                </a:tc>
              </a:tr>
              <a:tr h="134711">
                <a:tc>
                  <a:txBody>
                    <a:bodyPr/>
                    <a:lstStyle/>
                    <a:p>
                      <a:pPr algn="r" fontAlgn="b"/>
                      <a:r>
                        <a:rPr lang="en-US" sz="900" b="1" i="0" u="none" strike="noStrike" dirty="0">
                          <a:solidFill>
                            <a:srgbClr val="1F4E78"/>
                          </a:solidFill>
                          <a:effectLst/>
                          <a:latin typeface="Arial Narrow" panose="020B0606020202030204" pitchFamily="34" charset="0"/>
                        </a:rPr>
                        <a:t>Single Job Capacity:</a:t>
                      </a:r>
                    </a:p>
                  </a:txBody>
                  <a:tcPr marL="0" marR="0" marT="0" marB="0" anchor="b">
                    <a:lnL w="635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r" fontAlgn="b"/>
                      <a:r>
                        <a:rPr lang="en-US" sz="900" b="1" i="0" u="none" strike="noStrike" dirty="0" smtClean="0">
                          <a:solidFill>
                            <a:srgbClr val="1F4E78"/>
                          </a:solidFill>
                          <a:effectLst/>
                          <a:latin typeface="Arial Narrow" panose="020B0606020202030204" pitchFamily="34" charset="0"/>
                        </a:rPr>
                        <a:t>$1,500,000</a:t>
                      </a:r>
                      <a:endParaRPr lang="en-US" sz="900" b="1" i="0" u="none" strike="noStrike" dirty="0">
                        <a:solidFill>
                          <a:srgbClr val="1F4E78"/>
                        </a:solidFill>
                        <a:effectLst/>
                        <a:latin typeface="Arial Narrow" panose="020B0606020202030204" pitchFamily="34" charset="0"/>
                      </a:endParaRPr>
                    </a:p>
                  </a:txBody>
                  <a:tcPr marL="0" marR="0" marT="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l" fontAlgn="b"/>
                      <a:endParaRPr lang="en-US" sz="900" b="0" i="0" u="none" strike="noStrike">
                        <a:solidFill>
                          <a:srgbClr val="000000"/>
                        </a:solidFill>
                        <a:effectLst/>
                        <a:latin typeface="Arial Narrow" panose="020B0606020202030204" pitchFamily="34" charset="0"/>
                      </a:endParaRPr>
                    </a:p>
                  </a:txBody>
                  <a:tcPr marL="0" marR="0" marT="0" marB="0" anchor="b">
                    <a:lnL w="6350" cap="flat" cmpd="sng" algn="ctr">
                      <a:solidFill>
                        <a:schemeClr val="tx1"/>
                      </a:solidFill>
                      <a:prstDash val="solid"/>
                      <a:round/>
                      <a:headEnd type="none" w="med" len="med"/>
                      <a:tailEnd type="none" w="med" len="med"/>
                    </a:lnL>
                    <a:lnR>
                      <a:noFill/>
                    </a:lnR>
                    <a:lnT>
                      <a:noFill/>
                    </a:lnT>
                    <a:lnB>
                      <a:noFill/>
                    </a:lnB>
                  </a:tcPr>
                </a:tc>
              </a:tr>
              <a:tr h="134711">
                <a:tc>
                  <a:txBody>
                    <a:bodyPr/>
                    <a:lstStyle/>
                    <a:p>
                      <a:pPr algn="r" fontAlgn="b"/>
                      <a:r>
                        <a:rPr lang="en-US" sz="900" b="1" i="0" u="none" strike="noStrike">
                          <a:solidFill>
                            <a:srgbClr val="1F4E78"/>
                          </a:solidFill>
                          <a:effectLst/>
                          <a:latin typeface="Arial Narrow" panose="020B0606020202030204" pitchFamily="34" charset="0"/>
                        </a:rPr>
                        <a:t>Aggregate Capacity:</a:t>
                      </a:r>
                    </a:p>
                  </a:txBody>
                  <a:tcPr marL="0" marR="0" marT="0" marB="0" anchor="b">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b="1" i="0" u="none" strike="noStrike" dirty="0" smtClean="0">
                          <a:solidFill>
                            <a:srgbClr val="1F4E78"/>
                          </a:solidFill>
                          <a:effectLst/>
                          <a:latin typeface="Arial Narrow" panose="020B0606020202030204" pitchFamily="34" charset="0"/>
                        </a:rPr>
                        <a:t>$2,250,000</a:t>
                      </a:r>
                      <a:endParaRPr lang="en-US" sz="900" b="1" i="0" u="none" strike="noStrike" dirty="0">
                        <a:solidFill>
                          <a:srgbClr val="1F4E78"/>
                        </a:solidFill>
                        <a:effectLst/>
                        <a:latin typeface="Arial Narrow" panose="020B0606020202030204" pitchFamily="34" charset="0"/>
                      </a:endParaRPr>
                    </a:p>
                  </a:txBody>
                  <a:tcPr marL="0" marR="0" marT="0" marB="0" anchor="b">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900" b="0" i="0" u="none" strike="noStrike">
                        <a:solidFill>
                          <a:srgbClr val="000000"/>
                        </a:solidFill>
                        <a:effectLst/>
                        <a:latin typeface="Arial Narrow" panose="020B0606020202030204" pitchFamily="34" charset="0"/>
                      </a:endParaRPr>
                    </a:p>
                  </a:txBody>
                  <a:tcPr marL="0" marR="0" marT="0" marB="0" anchor="b">
                    <a:lnL w="6350" cap="flat" cmpd="sng" algn="ctr">
                      <a:solidFill>
                        <a:schemeClr val="tx1"/>
                      </a:solidFill>
                      <a:prstDash val="solid"/>
                      <a:round/>
                      <a:headEnd type="none" w="med" len="med"/>
                      <a:tailEnd type="none" w="med" len="med"/>
                    </a:lnL>
                    <a:lnR>
                      <a:noFill/>
                    </a:lnR>
                    <a:lnT>
                      <a:noFill/>
                    </a:lnT>
                    <a:lnB>
                      <a:noFill/>
                    </a:lnB>
                  </a:tcPr>
                </a:tc>
              </a:tr>
              <a:tr h="134711">
                <a:tc>
                  <a:txBody>
                    <a:bodyPr/>
                    <a:lstStyle/>
                    <a:p>
                      <a:pPr algn="r" fontAlgn="b"/>
                      <a:endParaRPr lang="en-US" sz="900" b="1" i="0" u="none" strike="noStrike">
                        <a:solidFill>
                          <a:srgbClr val="1F4E78"/>
                        </a:solidFill>
                        <a:effectLst/>
                        <a:latin typeface="Arial Narrow" panose="020B0606020202030204" pitchFamily="34" charset="0"/>
                      </a:endParaRPr>
                    </a:p>
                  </a:txBody>
                  <a:tcPr marL="0" marR="0" marT="0" marB="0" anchor="b">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endParaRPr lang="en-US" sz="900" b="1" i="0" u="none" strike="noStrike">
                        <a:solidFill>
                          <a:srgbClr val="1F4E78"/>
                        </a:solidFill>
                        <a:effectLst/>
                        <a:latin typeface="Arial Narrow" panose="020B0606020202030204" pitchFamily="34" charset="0"/>
                      </a:endParaRPr>
                    </a:p>
                  </a:txBody>
                  <a:tcPr marL="0" marR="0" marT="0" marB="0" anchor="b">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w="6350" cap="flat" cmpd="sng" algn="ctr">
                      <a:solidFill>
                        <a:schemeClr val="tx1"/>
                      </a:solidFill>
                      <a:prstDash val="solid"/>
                      <a:round/>
                      <a:headEnd type="none" w="med" len="med"/>
                      <a:tailEnd type="none" w="med" len="med"/>
                    </a:lnB>
                  </a:tcPr>
                </a:tc>
              </a:tr>
              <a:tr h="239486">
                <a:tc gridSpan="3">
                  <a:txBody>
                    <a:bodyPr/>
                    <a:lstStyle/>
                    <a:p>
                      <a:pPr algn="ctr" fontAlgn="b"/>
                      <a:r>
                        <a:rPr lang="en-US" sz="1600" b="1" i="0" u="none" strike="noStrike" dirty="0">
                          <a:solidFill>
                            <a:srgbClr val="FFFFFF"/>
                          </a:solidFill>
                          <a:effectLst/>
                          <a:latin typeface="Arial Narrow" panose="020B0606020202030204" pitchFamily="34" charset="0"/>
                        </a:rPr>
                        <a:t>Alliant Construction Credit Model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F4E78"/>
                    </a:solidFill>
                  </a:tcPr>
                </a:tc>
                <a:tc hMerge="1">
                  <a:txBody>
                    <a:bodyPr/>
                    <a:lstStyle/>
                    <a:p>
                      <a:endParaRPr lang="en-US"/>
                    </a:p>
                  </a:txBody>
                  <a:tcPr/>
                </a:tc>
                <a:tc hMerge="1">
                  <a:txBody>
                    <a:bodyPr/>
                    <a:lstStyle/>
                    <a:p>
                      <a:endParaRPr lang="en-US"/>
                    </a:p>
                  </a:txBody>
                  <a:tcPr/>
                </a:tc>
              </a:tr>
              <a:tr h="134711">
                <a:tc>
                  <a:txBody>
                    <a:bodyPr/>
                    <a:lstStyle/>
                    <a:p>
                      <a:pPr algn="ctr" fontAlgn="b"/>
                      <a:r>
                        <a:rPr lang="en-US" sz="900" b="1" i="0" u="none" strike="noStrike">
                          <a:solidFill>
                            <a:srgbClr val="FFFFFF"/>
                          </a:solidFill>
                          <a:effectLst/>
                          <a:latin typeface="Arial Narrow" panose="020B0606020202030204" pitchFamily="34" charset="0"/>
                        </a:rPr>
                        <a:t>Criteria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b"/>
                      <a:r>
                        <a:rPr lang="en-US" sz="900" b="1" i="0" u="none" strike="noStrike">
                          <a:solidFill>
                            <a:srgbClr val="FFFFFF"/>
                          </a:solidFill>
                          <a:effectLst/>
                          <a:latin typeface="Arial Narrow" panose="020B0606020202030204" pitchFamily="34" charset="0"/>
                        </a:rPr>
                        <a:t>Score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b"/>
                      <a:r>
                        <a:rPr lang="en-US" sz="900" b="1" i="0" u="none" strike="noStrike">
                          <a:solidFill>
                            <a:srgbClr val="FFFFFF"/>
                          </a:solidFill>
                          <a:effectLst/>
                          <a:latin typeface="Arial Narrow" panose="020B0606020202030204" pitchFamily="34" charset="0"/>
                        </a:rPr>
                        <a:t>Comments: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r>
              <a:tr h="486279">
                <a:tc>
                  <a:txBody>
                    <a:bodyPr/>
                    <a:lstStyle/>
                    <a:p>
                      <a:pPr algn="l" fontAlgn="ctr"/>
                      <a:r>
                        <a:rPr lang="en-US" sz="800" b="0" i="0" u="none" strike="noStrike" dirty="0">
                          <a:solidFill>
                            <a:srgbClr val="000000"/>
                          </a:solidFill>
                          <a:effectLst/>
                          <a:latin typeface="Arial Narrow" panose="020B0606020202030204" pitchFamily="34" charset="0"/>
                        </a:rPr>
                        <a:t>Financial Reporting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1F4E78"/>
                          </a:solidFill>
                          <a:effectLst/>
                          <a:latin typeface="Arial Narrow" panose="020B0606020202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0" i="0" u="none" strike="noStrike" dirty="0">
                          <a:solidFill>
                            <a:srgbClr val="000000"/>
                          </a:solidFill>
                          <a:effectLst/>
                          <a:latin typeface="Arial Narrow" panose="020B0606020202030204" pitchFamily="34" charset="0"/>
                        </a:rPr>
                        <a:t>The Financial Statements analyzed at June 30, 2015 include the Consolidated Balance Sheet, Income Statement, Statement of Cash Flows, and Job Schedules. The company delivers timely and complete audited financials Annually which puts them at a low risk in this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64709">
                <a:tc>
                  <a:txBody>
                    <a:bodyPr/>
                    <a:lstStyle/>
                    <a:p>
                      <a:pPr algn="l" fontAlgn="ctr"/>
                      <a:r>
                        <a:rPr lang="en-US" sz="800" b="0" i="0" u="none" strike="noStrike">
                          <a:solidFill>
                            <a:srgbClr val="000000"/>
                          </a:solidFill>
                          <a:effectLst/>
                          <a:latin typeface="Arial Narrow" panose="020B0606020202030204" pitchFamily="34" charset="0"/>
                        </a:rPr>
                        <a:t>Liquidity Test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1F4E78"/>
                          </a:solidFill>
                          <a:effectLst/>
                          <a:latin typeface="Arial Narrow" panose="020B0606020202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0" i="0" u="none" strike="noStrike" dirty="0">
                          <a:solidFill>
                            <a:srgbClr val="000000"/>
                          </a:solidFill>
                          <a:effectLst/>
                          <a:latin typeface="Arial Narrow" panose="020B0606020202030204" pitchFamily="34" charset="0"/>
                        </a:rPr>
                        <a:t>Strong Liquidity of 21.2% to </a:t>
                      </a:r>
                      <a:r>
                        <a:rPr lang="en-US" sz="800" b="0" i="0" u="none" strike="noStrike" dirty="0" smtClean="0">
                          <a:solidFill>
                            <a:srgbClr val="000000"/>
                          </a:solidFill>
                          <a:effectLst/>
                          <a:latin typeface="Arial Narrow" panose="020B0606020202030204" pitchFamily="34" charset="0"/>
                        </a:rPr>
                        <a:t>Work </a:t>
                      </a:r>
                      <a:r>
                        <a:rPr lang="en-US" sz="800" b="0" i="0" u="none" strike="noStrike" dirty="0">
                          <a:solidFill>
                            <a:srgbClr val="000000"/>
                          </a:solidFill>
                          <a:effectLst/>
                          <a:latin typeface="Arial Narrow" panose="020B0606020202030204" pitchFamily="34" charset="0"/>
                        </a:rPr>
                        <a:t>Program. A/R to A/P ratio of 5.6x. Both ratios score in the low risk category. A/R Turnover ratio of 71 days is considered medium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53023">
                <a:tc>
                  <a:txBody>
                    <a:bodyPr/>
                    <a:lstStyle/>
                    <a:p>
                      <a:pPr algn="l" fontAlgn="ctr"/>
                      <a:r>
                        <a:rPr lang="en-US" sz="800" b="0" i="0" u="none" strike="noStrike">
                          <a:solidFill>
                            <a:srgbClr val="000000"/>
                          </a:solidFill>
                          <a:effectLst/>
                          <a:latin typeface="Arial Narrow" panose="020B0606020202030204" pitchFamily="34" charset="0"/>
                        </a:rPr>
                        <a:t>Equity Test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1F4E78"/>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0" i="0" u="none" strike="noStrike" dirty="0">
                          <a:solidFill>
                            <a:srgbClr val="000000"/>
                          </a:solidFill>
                          <a:effectLst/>
                          <a:latin typeface="Arial Narrow" panose="020B0606020202030204" pitchFamily="34" charset="0"/>
                        </a:rPr>
                        <a:t>Negative Equity test due to a significant amount of Goodwill on the company's Balance Sheet as a result of the purchase of the company in 2010 </a:t>
                      </a:r>
                      <a:r>
                        <a:rPr lang="en-US" sz="800" b="0" i="0" u="none" strike="noStrike" dirty="0" smtClean="0">
                          <a:solidFill>
                            <a:srgbClr val="000000"/>
                          </a:solidFill>
                          <a:effectLst/>
                          <a:latin typeface="Arial Narrow" panose="020B0606020202030204" pitchFamily="34" charset="0"/>
                        </a:rPr>
                        <a:t>.</a:t>
                      </a:r>
                      <a:endParaRPr lang="en-US" sz="80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53023">
                <a:tc>
                  <a:txBody>
                    <a:bodyPr/>
                    <a:lstStyle/>
                    <a:p>
                      <a:pPr algn="l" fontAlgn="ctr"/>
                      <a:r>
                        <a:rPr lang="en-US" sz="800" b="0" i="0" u="none" strike="noStrike">
                          <a:solidFill>
                            <a:srgbClr val="000000"/>
                          </a:solidFill>
                          <a:effectLst/>
                          <a:latin typeface="Arial Narrow" panose="020B0606020202030204" pitchFamily="34" charset="0"/>
                        </a:rPr>
                        <a:t>Earnings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1F4E78"/>
                          </a:solidFill>
                          <a:effectLst/>
                          <a:latin typeface="Arial Narrow" panose="020B06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0" i="0" u="none" strike="noStrike" dirty="0">
                          <a:solidFill>
                            <a:srgbClr val="000000"/>
                          </a:solidFill>
                          <a:effectLst/>
                          <a:latin typeface="Arial Narrow" panose="020B0606020202030204" pitchFamily="34" charset="0"/>
                        </a:rPr>
                        <a:t>Net Profit margins of 1.7% at 6/30/15 and -13.4% in 2014. Overall Job Profit margins of 17.0%. Gross Profit remaining in </a:t>
                      </a:r>
                      <a:r>
                        <a:rPr lang="en-US" sz="800" b="0" i="0" u="none" strike="noStrike" dirty="0" err="1">
                          <a:solidFill>
                            <a:srgbClr val="000000"/>
                          </a:solidFill>
                          <a:effectLst/>
                          <a:latin typeface="Arial Narrow" panose="020B0606020202030204" pitchFamily="34" charset="0"/>
                        </a:rPr>
                        <a:t>Fye</a:t>
                      </a:r>
                      <a:r>
                        <a:rPr lang="en-US" sz="800" b="0" i="0" u="none" strike="noStrike" dirty="0">
                          <a:solidFill>
                            <a:srgbClr val="000000"/>
                          </a:solidFill>
                          <a:effectLst/>
                          <a:latin typeface="Arial Narrow" panose="020B0606020202030204" pitchFamily="34" charset="0"/>
                        </a:rPr>
                        <a:t> backlog covers 97% of annual overhead.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3139">
                <a:tc>
                  <a:txBody>
                    <a:bodyPr/>
                    <a:lstStyle/>
                    <a:p>
                      <a:pPr algn="l" fontAlgn="ctr"/>
                      <a:r>
                        <a:rPr lang="en-US" sz="800" b="0" i="0" u="none" strike="noStrike">
                          <a:solidFill>
                            <a:srgbClr val="000000"/>
                          </a:solidFill>
                          <a:effectLst/>
                          <a:latin typeface="Arial Narrow" panose="020B0606020202030204" pitchFamily="34" charset="0"/>
                        </a:rPr>
                        <a:t>Cash Flows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1F4E78"/>
                          </a:solidFill>
                          <a:effectLst/>
                          <a:latin typeface="Arial Narrow" panose="020B0606020202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0" i="0" u="none" strike="noStrike" dirty="0">
                          <a:solidFill>
                            <a:srgbClr val="000000"/>
                          </a:solidFill>
                          <a:effectLst/>
                          <a:latin typeface="Arial Narrow" panose="020B0606020202030204" pitchFamily="34" charset="0"/>
                        </a:rPr>
                        <a:t>Cash Flow from Operations was positive for the past 2 years and greater than Net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21570">
                <a:tc>
                  <a:txBody>
                    <a:bodyPr/>
                    <a:lstStyle/>
                    <a:p>
                      <a:pPr algn="l" fontAlgn="ctr"/>
                      <a:r>
                        <a:rPr lang="en-US" sz="800" b="0" i="0" u="none" strike="noStrike">
                          <a:solidFill>
                            <a:srgbClr val="000000"/>
                          </a:solidFill>
                          <a:effectLst/>
                          <a:latin typeface="Arial Narrow" panose="020B0606020202030204" pitchFamily="34" charset="0"/>
                        </a:rPr>
                        <a:t>D&amp;B Paydex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1F4E78"/>
                          </a:solidFill>
                          <a:effectLst/>
                          <a:latin typeface="Arial Narrow" panose="020B06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0" i="0" u="none" strike="noStrike" dirty="0" err="1">
                          <a:solidFill>
                            <a:srgbClr val="000000"/>
                          </a:solidFill>
                          <a:effectLst/>
                          <a:latin typeface="Arial Narrow" panose="020B0606020202030204" pitchFamily="34" charset="0"/>
                        </a:rPr>
                        <a:t>Paydex</a:t>
                      </a:r>
                      <a:r>
                        <a:rPr lang="en-US" sz="800" b="0" i="0" u="none" strike="noStrike" dirty="0">
                          <a:solidFill>
                            <a:srgbClr val="000000"/>
                          </a:solidFill>
                          <a:effectLst/>
                          <a:latin typeface="Arial Narrow" panose="020B0606020202030204" pitchFamily="34" charset="0"/>
                        </a:rPr>
                        <a:t> shows ability to make payments in a timely manner.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64709">
                <a:tc>
                  <a:txBody>
                    <a:bodyPr/>
                    <a:lstStyle/>
                    <a:p>
                      <a:pPr algn="l" fontAlgn="ctr"/>
                      <a:r>
                        <a:rPr lang="en-US" sz="800" b="0" i="0" u="none" strike="noStrike">
                          <a:solidFill>
                            <a:srgbClr val="000000"/>
                          </a:solidFill>
                          <a:effectLst/>
                          <a:latin typeface="Arial Narrow" panose="020B0606020202030204" pitchFamily="34" charset="0"/>
                        </a:rPr>
                        <a:t>Bank Line of Credit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1F4E78"/>
                          </a:solidFill>
                          <a:effectLst/>
                          <a:latin typeface="Arial Narrow" panose="020B0606020202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0" i="0" u="none" strike="noStrike" dirty="0">
                          <a:solidFill>
                            <a:srgbClr val="000000"/>
                          </a:solidFill>
                          <a:effectLst/>
                          <a:latin typeface="Arial Narrow" panose="020B0606020202030204" pitchFamily="34" charset="0"/>
                        </a:rPr>
                        <a:t>The company had no borrowings at the end of 6 months. The overall amount available on the company's line covers 31.6% of its Revenue which is considered low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21570">
                <a:tc>
                  <a:txBody>
                    <a:bodyPr/>
                    <a:lstStyle/>
                    <a:p>
                      <a:pPr algn="l" fontAlgn="ctr"/>
                      <a:r>
                        <a:rPr lang="en-US" sz="800" b="0" i="0" u="none" strike="noStrike">
                          <a:solidFill>
                            <a:srgbClr val="000000"/>
                          </a:solidFill>
                          <a:effectLst/>
                          <a:latin typeface="Arial Narrow" panose="020B0606020202030204" pitchFamily="34" charset="0"/>
                        </a:rPr>
                        <a:t>Debt to Equity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1F4E78"/>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0" i="0" u="none" strike="noStrike" dirty="0">
                          <a:solidFill>
                            <a:srgbClr val="000000"/>
                          </a:solidFill>
                          <a:effectLst/>
                          <a:latin typeface="Arial Narrow" panose="020B0606020202030204" pitchFamily="34" charset="0"/>
                        </a:rPr>
                        <a:t>Debt to Equity ratio of -2.6x.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3139">
                <a:tc>
                  <a:txBody>
                    <a:bodyPr/>
                    <a:lstStyle/>
                    <a:p>
                      <a:pPr algn="l" fontAlgn="ctr"/>
                      <a:r>
                        <a:rPr lang="en-US" sz="800" b="0" i="0" u="none" strike="noStrike">
                          <a:solidFill>
                            <a:srgbClr val="000000"/>
                          </a:solidFill>
                          <a:effectLst/>
                          <a:latin typeface="Arial Narrow" panose="020B0606020202030204" pitchFamily="34" charset="0"/>
                        </a:rPr>
                        <a:t>Work Capacity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1F4E78"/>
                          </a:solidFill>
                          <a:effectLst/>
                          <a:latin typeface="Arial Narrow" panose="020B0606020202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0" i="0" u="none" strike="noStrike" dirty="0">
                          <a:solidFill>
                            <a:srgbClr val="000000"/>
                          </a:solidFill>
                          <a:effectLst/>
                          <a:latin typeface="Arial Narrow" panose="020B0606020202030204" pitchFamily="34" charset="0"/>
                        </a:rPr>
                        <a:t>Company has completed work over $90M, showing the ability to complete work in excess of the $</a:t>
                      </a:r>
                      <a:r>
                        <a:rPr lang="en-US" sz="800" b="0" i="0" u="none" strike="noStrike" dirty="0" smtClean="0">
                          <a:solidFill>
                            <a:srgbClr val="000000"/>
                          </a:solidFill>
                          <a:effectLst/>
                          <a:latin typeface="Arial Narrow" panose="020B0606020202030204" pitchFamily="34" charset="0"/>
                        </a:rPr>
                        <a:t>2.25M </a:t>
                      </a:r>
                      <a:r>
                        <a:rPr lang="en-US" sz="800" b="0" i="0" u="none" strike="noStrike" dirty="0">
                          <a:solidFill>
                            <a:srgbClr val="000000"/>
                          </a:solidFill>
                          <a:effectLst/>
                          <a:latin typeface="Arial Narrow" panose="020B0606020202030204" pitchFamily="34" charset="0"/>
                        </a:rPr>
                        <a:t>capacity.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3139">
                <a:tc>
                  <a:txBody>
                    <a:bodyPr/>
                    <a:lstStyle/>
                    <a:p>
                      <a:pPr algn="l" fontAlgn="ctr"/>
                      <a:r>
                        <a:rPr lang="en-US" sz="800" b="0" i="0" u="none" strike="noStrike">
                          <a:solidFill>
                            <a:srgbClr val="000000"/>
                          </a:solidFill>
                          <a:effectLst/>
                          <a:latin typeface="Arial Narrow" panose="020B0606020202030204" pitchFamily="34" charset="0"/>
                        </a:rPr>
                        <a:t>Organizational Capacity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1F4E78"/>
                          </a:solidFill>
                          <a:effectLst/>
                          <a:latin typeface="Arial Narrow" panose="020B06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0" i="0" u="none" strike="noStrike" dirty="0">
                          <a:solidFill>
                            <a:srgbClr val="000000"/>
                          </a:solidFill>
                          <a:effectLst/>
                          <a:latin typeface="Arial Narrow" panose="020B0606020202030204" pitchFamily="34" charset="0"/>
                        </a:rPr>
                        <a:t>The largest project currently in progress is 34% of the Work Program which rates as a medium risk.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21570">
                <a:tc>
                  <a:txBody>
                    <a:bodyPr/>
                    <a:lstStyle/>
                    <a:p>
                      <a:pPr algn="l" fontAlgn="ctr"/>
                      <a:r>
                        <a:rPr lang="en-US" sz="800" b="0" i="0" u="none" strike="noStrike">
                          <a:solidFill>
                            <a:srgbClr val="000000"/>
                          </a:solidFill>
                          <a:effectLst/>
                          <a:latin typeface="Arial Narrow" panose="020B0606020202030204" pitchFamily="34" charset="0"/>
                        </a:rPr>
                        <a:t>Additional Comments: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4711">
                <a:tc>
                  <a:txBody>
                    <a:bodyPr/>
                    <a:lstStyle/>
                    <a:p>
                      <a:pPr algn="l" fontAlgn="b"/>
                      <a:endParaRPr lang="en-US" sz="900" b="0" i="0" u="none" strike="noStrike" dirty="0">
                        <a:solidFill>
                          <a:srgbClr val="000000"/>
                        </a:solidFill>
                        <a:effectLst/>
                        <a:latin typeface="Arial Narrow" panose="020B0606020202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Arial Narrow" panose="020B0606020202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Arial Narrow" panose="020B0606020202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21570">
                <a:tc>
                  <a:txBody>
                    <a:bodyPr/>
                    <a:lstStyle/>
                    <a:p>
                      <a:pPr algn="l" fontAlgn="ctr"/>
                      <a:r>
                        <a:rPr lang="en-US" sz="800" b="0" i="0" u="none" strike="noStrike">
                          <a:solidFill>
                            <a:srgbClr val="000000"/>
                          </a:solidFill>
                          <a:effectLst/>
                          <a:latin typeface="Arial Narrow" panose="020B0606020202030204" pitchFamily="34" charset="0"/>
                        </a:rPr>
                        <a:t>Financial Benchmark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a:solidFill>
                            <a:srgbClr val="1F4E78"/>
                          </a:solidFill>
                          <a:effectLst/>
                          <a:latin typeface="Arial Narrow" panose="020B060602020203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dirty="0">
                          <a:solidFill>
                            <a:srgbClr val="000000"/>
                          </a:solidFill>
                          <a:effectLst/>
                          <a:latin typeface="Arial Narrow" panose="020B0606020202030204" pitchFamily="34" charset="0"/>
                        </a:rPr>
                        <a:t>Favorable Group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21570">
                <a:tc>
                  <a:txBody>
                    <a:bodyPr/>
                    <a:lstStyle/>
                    <a:p>
                      <a:pPr algn="l" fontAlgn="ctr"/>
                      <a:r>
                        <a:rPr lang="en-US" sz="800" b="0" i="0" u="none" strike="noStrike">
                          <a:solidFill>
                            <a:srgbClr val="000000"/>
                          </a:solidFill>
                          <a:effectLst/>
                          <a:latin typeface="Arial Narrow" panose="020B0606020202030204" pitchFamily="34" charset="0"/>
                        </a:rPr>
                        <a:t>Company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a:solidFill>
                            <a:srgbClr val="1F4E78"/>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dirty="0">
                          <a:solidFill>
                            <a:srgbClr val="000000"/>
                          </a:solidFill>
                          <a:effectLst/>
                          <a:latin typeface="Arial Narrow" panose="020B0606020202030204" pitchFamily="34" charset="0"/>
                        </a:rPr>
                        <a:t>The Company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21570">
                <a:tc>
                  <a:txBody>
                    <a:bodyPr/>
                    <a:lstStyle/>
                    <a:p>
                      <a:pPr algn="l" fontAlgn="ctr"/>
                      <a:r>
                        <a:rPr lang="en-US" sz="800" b="0" i="0" u="none" strike="noStrike">
                          <a:solidFill>
                            <a:srgbClr val="000000"/>
                          </a:solidFill>
                          <a:effectLst/>
                          <a:latin typeface="Arial Narrow" panose="020B0606020202030204" pitchFamily="34" charset="0"/>
                        </a:rPr>
                        <a:t>Z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a:solidFill>
                            <a:srgbClr val="1F4E78"/>
                          </a:solidFill>
                          <a:effectLst/>
                          <a:latin typeface="Arial Narrow" panose="020B0606020202030204" pitchFamily="34" charset="0"/>
                        </a:rPr>
                        <a:t>1.24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0" i="0" u="none" strike="noStrike" dirty="0">
                          <a:solidFill>
                            <a:srgbClr val="000000"/>
                          </a:solidFill>
                          <a:effectLst/>
                          <a:latin typeface="Arial Narrow" panose="020B0606020202030204" pitchFamily="34" charset="0"/>
                        </a:rPr>
                        <a:t>At risk of insolvency - 1.81 &lt; Grey Zones &lt; 2.99 - Financial Security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21570">
                <a:tc>
                  <a:txBody>
                    <a:bodyPr/>
                    <a:lstStyle/>
                    <a:p>
                      <a:pPr algn="l" fontAlgn="ctr"/>
                      <a:r>
                        <a:rPr lang="en-US" sz="800" b="0" i="0" u="none" strike="noStrike">
                          <a:solidFill>
                            <a:srgbClr val="000000"/>
                          </a:solidFill>
                          <a:effectLst/>
                          <a:latin typeface="Arial Narrow" panose="020B0606020202030204" pitchFamily="34" charset="0"/>
                        </a:rPr>
                        <a:t>Surety 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1F4E78"/>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21570">
                <a:tc>
                  <a:txBody>
                    <a:bodyPr/>
                    <a:lstStyle/>
                    <a:p>
                      <a:pPr algn="l" fontAlgn="ctr"/>
                      <a:r>
                        <a:rPr lang="en-US" sz="800" b="0" i="0" u="none" strike="noStrike">
                          <a:solidFill>
                            <a:srgbClr val="000000"/>
                          </a:solidFill>
                          <a:effectLst/>
                          <a:latin typeface="Arial Narrow" panose="020B0606020202030204" pitchFamily="34" charset="0"/>
                        </a:rPr>
                        <a:t>Bank Line of Credit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1F4E78"/>
                          </a:solidFill>
                          <a:effectLst/>
                          <a:latin typeface="Arial Narrow" panose="020B0606020202030204" pitchFamily="34" charset="0"/>
                        </a:rPr>
                        <a:t>$</a:t>
                      </a:r>
                      <a:r>
                        <a:rPr lang="en-US" sz="800" b="0" i="0" u="none" strike="noStrike" dirty="0" smtClean="0">
                          <a:solidFill>
                            <a:srgbClr val="1F4E78"/>
                          </a:solidFill>
                          <a:effectLst/>
                          <a:latin typeface="Arial Narrow" panose="020B0606020202030204" pitchFamily="34" charset="0"/>
                        </a:rPr>
                        <a:t>2,500,000 </a:t>
                      </a:r>
                      <a:endParaRPr lang="en-US" sz="800" b="0" i="0" u="none" strike="noStrike" dirty="0">
                        <a:solidFill>
                          <a:srgbClr val="1F4E78"/>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21570">
                <a:tc>
                  <a:txBody>
                    <a:bodyPr/>
                    <a:lstStyle/>
                    <a:p>
                      <a:pPr algn="l" fontAlgn="ctr"/>
                      <a:r>
                        <a:rPr lang="en-US" sz="800" b="0" i="0" u="none" strike="noStrike">
                          <a:solidFill>
                            <a:srgbClr val="000000"/>
                          </a:solidFill>
                          <a:effectLst/>
                          <a:latin typeface="Arial Narrow" panose="020B0606020202030204" pitchFamily="34" charset="0"/>
                        </a:rPr>
                        <a:t>D&amp;B Litigation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1F4E78"/>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dirty="0">
                          <a:solidFill>
                            <a:srgbClr val="000000"/>
                          </a:solidFill>
                          <a:effectLst/>
                          <a:latin typeface="Arial Narrow" panose="020B0606020202030204" pitchFamily="34" charset="0"/>
                        </a:rPr>
                        <a:t>No Liens, Suits, or Judgments were reported in the D&amp;B report.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4711">
                <a:tc>
                  <a:txBody>
                    <a:bodyPr/>
                    <a:lstStyle/>
                    <a:p>
                      <a:pPr algn="l" fontAlgn="b"/>
                      <a:endParaRPr lang="en-US" sz="900" b="0" i="0" u="none" strike="noStrike" dirty="0">
                        <a:solidFill>
                          <a:srgbClr val="000000"/>
                        </a:solidFill>
                        <a:effectLst/>
                        <a:latin typeface="Arial Narrow" panose="020B0606020202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Narrow" panose="020B0606020202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Narrow" panose="020B0606020202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34711">
                <a:tc>
                  <a:txBody>
                    <a:bodyPr/>
                    <a:lstStyle/>
                    <a:p>
                      <a:pPr algn="l" fontAlgn="b"/>
                      <a:endParaRPr lang="en-US" sz="900" b="0" i="0" u="none" strike="noStrike" dirty="0">
                        <a:solidFill>
                          <a:srgbClr val="000000"/>
                        </a:solidFill>
                        <a:effectLst/>
                        <a:latin typeface="Arial Narrow" panose="020B0606020202030204" pitchFamily="34" charset="0"/>
                      </a:endParaRPr>
                    </a:p>
                  </a:txBody>
                  <a:tcPr marL="0" marR="0" marT="0" marB="0"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900" b="1" i="0" u="none" strike="noStrike">
                          <a:solidFill>
                            <a:srgbClr val="000000"/>
                          </a:solidFill>
                          <a:effectLst/>
                          <a:latin typeface="Arial Narrow" panose="020B0606020202030204" pitchFamily="34" charset="0"/>
                        </a:rPr>
                        <a:t> FYE 2014</a:t>
                      </a:r>
                    </a:p>
                  </a:txBody>
                  <a:tcPr marL="0" marR="0" marT="0" marB="0" anchor="b">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900" b="0" i="0" u="none" strike="noStrike">
                        <a:solidFill>
                          <a:srgbClr val="000000"/>
                        </a:solidFill>
                        <a:effectLst/>
                        <a:latin typeface="Arial Narrow" panose="020B0606020202030204" pitchFamily="34" charset="0"/>
                      </a:endParaRPr>
                    </a:p>
                  </a:txBody>
                  <a:tcPr marL="0" marR="0" marT="0" marB="0" anchor="b">
                    <a:lnL w="6350" cap="flat" cmpd="sng" algn="ctr">
                      <a:solidFill>
                        <a:schemeClr val="tx1"/>
                      </a:solidFill>
                      <a:prstDash val="solid"/>
                      <a:round/>
                      <a:headEnd type="none" w="med" len="med"/>
                      <a:tailEnd type="none" w="med" len="med"/>
                    </a:lnL>
                    <a:lnR>
                      <a:noFill/>
                    </a:lnR>
                    <a:lnT>
                      <a:noFill/>
                    </a:lnT>
                    <a:lnB>
                      <a:noFill/>
                    </a:lnB>
                  </a:tcPr>
                </a:tc>
              </a:tr>
              <a:tr h="134711">
                <a:tc>
                  <a:txBody>
                    <a:bodyPr/>
                    <a:lstStyle/>
                    <a:p>
                      <a:pPr algn="r" fontAlgn="b"/>
                      <a:r>
                        <a:rPr lang="en-US" sz="900" b="0" i="0" u="none" strike="noStrike" dirty="0">
                          <a:solidFill>
                            <a:srgbClr val="000000"/>
                          </a:solidFill>
                          <a:effectLst/>
                          <a:latin typeface="Arial Narrow" panose="020B0606020202030204" pitchFamily="34" charset="0"/>
                        </a:rPr>
                        <a:t>Revenue:</a:t>
                      </a:r>
                    </a:p>
                  </a:txBody>
                  <a:tcPr marL="0" marR="0" marT="0" marB="0" anchor="b">
                    <a:lnL w="635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900" b="0" i="0" u="none" strike="noStrike" dirty="0">
                          <a:solidFill>
                            <a:srgbClr val="000000"/>
                          </a:solidFill>
                          <a:effectLst/>
                          <a:latin typeface="Arial Narrow" panose="020B0606020202030204" pitchFamily="34" charset="0"/>
                        </a:rPr>
                        <a:t>$</a:t>
                      </a:r>
                      <a:r>
                        <a:rPr lang="en-US" sz="900" b="0" i="0" u="none" strike="noStrike" dirty="0" smtClean="0">
                          <a:solidFill>
                            <a:srgbClr val="000000"/>
                          </a:solidFill>
                          <a:effectLst/>
                          <a:latin typeface="Arial Narrow" panose="020B0606020202030204" pitchFamily="34" charset="0"/>
                        </a:rPr>
                        <a:t>7,909,300</a:t>
                      </a:r>
                      <a:endParaRPr lang="en-US" sz="900" b="0" i="0" u="none" strike="noStrike" dirty="0">
                        <a:solidFill>
                          <a:srgbClr val="000000"/>
                        </a:solidFill>
                        <a:effectLst/>
                        <a:latin typeface="Arial Narrow" panose="020B0606020202030204" pitchFamily="34" charset="0"/>
                      </a:endParaRPr>
                    </a:p>
                  </a:txBody>
                  <a:tcPr marL="0" marR="0" marT="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l" fontAlgn="b"/>
                      <a:endParaRPr lang="en-US" sz="900" b="0" i="0" u="none" strike="noStrike">
                        <a:solidFill>
                          <a:srgbClr val="000000"/>
                        </a:solidFill>
                        <a:effectLst/>
                        <a:latin typeface="Arial Narrow" panose="020B0606020202030204" pitchFamily="34" charset="0"/>
                      </a:endParaRPr>
                    </a:p>
                  </a:txBody>
                  <a:tcPr marL="0" marR="0" marT="0" marB="0" anchor="b">
                    <a:lnL w="6350" cap="flat" cmpd="sng" algn="ctr">
                      <a:solidFill>
                        <a:schemeClr val="tx1"/>
                      </a:solidFill>
                      <a:prstDash val="solid"/>
                      <a:round/>
                      <a:headEnd type="none" w="med" len="med"/>
                      <a:tailEnd type="none" w="med" len="med"/>
                    </a:lnL>
                    <a:lnR>
                      <a:noFill/>
                    </a:lnR>
                    <a:lnT>
                      <a:noFill/>
                    </a:lnT>
                    <a:lnB>
                      <a:noFill/>
                    </a:lnB>
                  </a:tcPr>
                </a:tc>
              </a:tr>
              <a:tr h="134711">
                <a:tc>
                  <a:txBody>
                    <a:bodyPr/>
                    <a:lstStyle/>
                    <a:p>
                      <a:pPr algn="r" fontAlgn="b"/>
                      <a:r>
                        <a:rPr lang="en-US" sz="900" b="0" i="0" u="none" strike="noStrike">
                          <a:solidFill>
                            <a:srgbClr val="000000"/>
                          </a:solidFill>
                          <a:effectLst/>
                          <a:latin typeface="Arial Narrow" panose="020B0606020202030204" pitchFamily="34" charset="0"/>
                        </a:rPr>
                        <a:t>Gross Profit:</a:t>
                      </a:r>
                    </a:p>
                  </a:txBody>
                  <a:tcPr marL="0" marR="0" marT="0" marB="0" anchor="b">
                    <a:lnL w="635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900" b="0" i="0" u="none" strike="noStrike" dirty="0">
                          <a:solidFill>
                            <a:srgbClr val="000000"/>
                          </a:solidFill>
                          <a:effectLst/>
                          <a:latin typeface="Arial Narrow" panose="020B0606020202030204" pitchFamily="34" charset="0"/>
                        </a:rPr>
                        <a:t>$</a:t>
                      </a:r>
                      <a:r>
                        <a:rPr lang="en-US" sz="900" b="0" i="0" u="none" strike="noStrike" dirty="0" smtClean="0">
                          <a:solidFill>
                            <a:srgbClr val="000000"/>
                          </a:solidFill>
                          <a:effectLst/>
                          <a:latin typeface="Arial Narrow" panose="020B0606020202030204" pitchFamily="34" charset="0"/>
                        </a:rPr>
                        <a:t>2,143,600</a:t>
                      </a:r>
                      <a:endParaRPr lang="en-US" sz="900" b="0" i="0" u="none" strike="noStrike" dirty="0">
                        <a:solidFill>
                          <a:srgbClr val="000000"/>
                        </a:solidFill>
                        <a:effectLst/>
                        <a:latin typeface="Arial Narrow" panose="020B0606020202030204" pitchFamily="34" charset="0"/>
                      </a:endParaRPr>
                    </a:p>
                  </a:txBody>
                  <a:tcPr marL="0" marR="0" marT="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l" fontAlgn="b"/>
                      <a:endParaRPr lang="en-US" sz="900" b="0" i="0" u="none" strike="noStrike" dirty="0">
                        <a:solidFill>
                          <a:srgbClr val="000000"/>
                        </a:solidFill>
                        <a:effectLst/>
                        <a:latin typeface="Arial Narrow" panose="020B0606020202030204" pitchFamily="34" charset="0"/>
                      </a:endParaRPr>
                    </a:p>
                  </a:txBody>
                  <a:tcPr marL="0" marR="0" marT="0" marB="0" anchor="b">
                    <a:lnL w="6350" cap="flat" cmpd="sng" algn="ctr">
                      <a:solidFill>
                        <a:schemeClr val="tx1"/>
                      </a:solidFill>
                      <a:prstDash val="solid"/>
                      <a:round/>
                      <a:headEnd type="none" w="med" len="med"/>
                      <a:tailEnd type="none" w="med" len="med"/>
                    </a:lnL>
                    <a:lnR>
                      <a:noFill/>
                    </a:lnR>
                    <a:lnT>
                      <a:noFill/>
                    </a:lnT>
                    <a:lnB>
                      <a:noFill/>
                    </a:lnB>
                  </a:tcPr>
                </a:tc>
              </a:tr>
              <a:tr h="134711">
                <a:tc>
                  <a:txBody>
                    <a:bodyPr/>
                    <a:lstStyle/>
                    <a:p>
                      <a:pPr algn="r" fontAlgn="b"/>
                      <a:r>
                        <a:rPr lang="en-US" sz="900" b="0" i="0" u="none" strike="noStrike">
                          <a:solidFill>
                            <a:srgbClr val="000000"/>
                          </a:solidFill>
                          <a:effectLst/>
                          <a:latin typeface="Arial Narrow" panose="020B0606020202030204" pitchFamily="34" charset="0"/>
                        </a:rPr>
                        <a:t>Net Income:</a:t>
                      </a:r>
                    </a:p>
                  </a:txBody>
                  <a:tcPr marL="0" marR="0" marT="0" marB="0" anchor="b">
                    <a:lnL w="635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900" b="0" i="0" u="none" strike="noStrike" dirty="0">
                          <a:solidFill>
                            <a:srgbClr val="000000"/>
                          </a:solidFill>
                          <a:effectLst/>
                          <a:latin typeface="Arial Narrow" panose="020B0606020202030204" pitchFamily="34" charset="0"/>
                        </a:rPr>
                        <a:t>$</a:t>
                      </a:r>
                      <a:r>
                        <a:rPr lang="en-US" sz="900" b="0" i="0" u="none" strike="noStrike" dirty="0" smtClean="0">
                          <a:solidFill>
                            <a:srgbClr val="000000"/>
                          </a:solidFill>
                          <a:effectLst/>
                          <a:latin typeface="Arial Narrow" panose="020B0606020202030204" pitchFamily="34" charset="0"/>
                        </a:rPr>
                        <a:t>131,500</a:t>
                      </a:r>
                      <a:endParaRPr lang="en-US" sz="900" b="0" i="0" u="none" strike="noStrike" dirty="0">
                        <a:solidFill>
                          <a:srgbClr val="000000"/>
                        </a:solidFill>
                        <a:effectLst/>
                        <a:latin typeface="Arial Narrow" panose="020B0606020202030204" pitchFamily="34" charset="0"/>
                      </a:endParaRPr>
                    </a:p>
                  </a:txBody>
                  <a:tcPr marL="0" marR="0" marT="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l" fontAlgn="b"/>
                      <a:endParaRPr lang="en-US" sz="900" b="0" i="0" u="none" strike="noStrike">
                        <a:solidFill>
                          <a:srgbClr val="000000"/>
                        </a:solidFill>
                        <a:effectLst/>
                        <a:latin typeface="Arial Narrow" panose="020B0606020202030204" pitchFamily="34" charset="0"/>
                      </a:endParaRPr>
                    </a:p>
                  </a:txBody>
                  <a:tcPr marL="0" marR="0" marT="0" marB="0" anchor="b">
                    <a:lnL w="6350" cap="flat" cmpd="sng" algn="ctr">
                      <a:solidFill>
                        <a:schemeClr val="tx1"/>
                      </a:solidFill>
                      <a:prstDash val="solid"/>
                      <a:round/>
                      <a:headEnd type="none" w="med" len="med"/>
                      <a:tailEnd type="none" w="med" len="med"/>
                    </a:lnL>
                    <a:lnR>
                      <a:noFill/>
                    </a:lnR>
                    <a:lnT>
                      <a:noFill/>
                    </a:lnT>
                    <a:lnB>
                      <a:noFill/>
                    </a:lnB>
                  </a:tcPr>
                </a:tc>
              </a:tr>
              <a:tr h="134711">
                <a:tc>
                  <a:txBody>
                    <a:bodyPr/>
                    <a:lstStyle/>
                    <a:p>
                      <a:pPr algn="r" fontAlgn="b"/>
                      <a:r>
                        <a:rPr lang="en-US" sz="900" b="0" i="0" u="none" strike="noStrike">
                          <a:solidFill>
                            <a:srgbClr val="000000"/>
                          </a:solidFill>
                          <a:effectLst/>
                          <a:latin typeface="Arial Narrow" panose="020B0606020202030204" pitchFamily="34" charset="0"/>
                        </a:rPr>
                        <a:t>Cash Flow:</a:t>
                      </a:r>
                    </a:p>
                  </a:txBody>
                  <a:tcPr marL="0" marR="0" marT="0" marB="0" anchor="b">
                    <a:lnL w="635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900" b="0" i="0" u="none" strike="noStrike" dirty="0">
                          <a:solidFill>
                            <a:srgbClr val="000000"/>
                          </a:solidFill>
                          <a:effectLst/>
                          <a:latin typeface="Arial Narrow" panose="020B0606020202030204" pitchFamily="34" charset="0"/>
                        </a:rPr>
                        <a:t>$</a:t>
                      </a:r>
                      <a:r>
                        <a:rPr lang="en-US" sz="900" b="0" i="0" u="none" strike="noStrike" dirty="0" smtClean="0">
                          <a:solidFill>
                            <a:srgbClr val="000000"/>
                          </a:solidFill>
                          <a:effectLst/>
                          <a:latin typeface="Arial Narrow" panose="020B0606020202030204" pitchFamily="34" charset="0"/>
                        </a:rPr>
                        <a:t>639,500</a:t>
                      </a:r>
                      <a:endParaRPr lang="en-US" sz="900" b="0" i="0" u="none" strike="noStrike" dirty="0">
                        <a:solidFill>
                          <a:srgbClr val="000000"/>
                        </a:solidFill>
                        <a:effectLst/>
                        <a:latin typeface="Arial Narrow" panose="020B0606020202030204" pitchFamily="34" charset="0"/>
                      </a:endParaRPr>
                    </a:p>
                  </a:txBody>
                  <a:tcPr marL="0" marR="0" marT="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l" fontAlgn="b"/>
                      <a:endParaRPr lang="en-US" sz="900" b="0" i="0" u="none" strike="noStrike">
                        <a:solidFill>
                          <a:srgbClr val="000000"/>
                        </a:solidFill>
                        <a:effectLst/>
                        <a:latin typeface="Arial Narrow" panose="020B0606020202030204" pitchFamily="34" charset="0"/>
                      </a:endParaRPr>
                    </a:p>
                  </a:txBody>
                  <a:tcPr marL="0" marR="0" marT="0" marB="0" anchor="b">
                    <a:lnL w="6350" cap="flat" cmpd="sng" algn="ctr">
                      <a:solidFill>
                        <a:schemeClr val="tx1"/>
                      </a:solidFill>
                      <a:prstDash val="solid"/>
                      <a:round/>
                      <a:headEnd type="none" w="med" len="med"/>
                      <a:tailEnd type="none" w="med" len="med"/>
                    </a:lnL>
                    <a:lnR>
                      <a:noFill/>
                    </a:lnR>
                    <a:lnT>
                      <a:noFill/>
                    </a:lnT>
                    <a:lnB>
                      <a:noFill/>
                    </a:lnB>
                  </a:tcPr>
                </a:tc>
              </a:tr>
              <a:tr h="134711">
                <a:tc>
                  <a:txBody>
                    <a:bodyPr/>
                    <a:lstStyle/>
                    <a:p>
                      <a:pPr algn="r" fontAlgn="b"/>
                      <a:r>
                        <a:rPr lang="en-US" sz="900" b="0" i="0" u="none" strike="noStrike">
                          <a:solidFill>
                            <a:srgbClr val="000000"/>
                          </a:solidFill>
                          <a:effectLst/>
                          <a:latin typeface="Arial Narrow" panose="020B0606020202030204" pitchFamily="34" charset="0"/>
                        </a:rPr>
                        <a:t>Working Capital:</a:t>
                      </a:r>
                    </a:p>
                  </a:txBody>
                  <a:tcPr marL="0" marR="0" marT="0" marB="0" anchor="b">
                    <a:lnL w="635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900" b="0" i="0" u="none" strike="noStrike" dirty="0">
                          <a:solidFill>
                            <a:srgbClr val="000000"/>
                          </a:solidFill>
                          <a:effectLst/>
                          <a:latin typeface="Arial Narrow" panose="020B0606020202030204" pitchFamily="34" charset="0"/>
                        </a:rPr>
                        <a:t>$</a:t>
                      </a:r>
                      <a:r>
                        <a:rPr lang="en-US" sz="900" b="0" i="0" u="none" strike="noStrike" dirty="0" smtClean="0">
                          <a:solidFill>
                            <a:srgbClr val="000000"/>
                          </a:solidFill>
                          <a:effectLst/>
                          <a:latin typeface="Arial Narrow" panose="020B0606020202030204" pitchFamily="34" charset="0"/>
                        </a:rPr>
                        <a:t>2,120,900</a:t>
                      </a:r>
                      <a:endParaRPr lang="en-US" sz="900" b="0" i="0" u="none" strike="noStrike" dirty="0">
                        <a:solidFill>
                          <a:srgbClr val="000000"/>
                        </a:solidFill>
                        <a:effectLst/>
                        <a:latin typeface="Arial Narrow" panose="020B0606020202030204" pitchFamily="34" charset="0"/>
                      </a:endParaRPr>
                    </a:p>
                  </a:txBody>
                  <a:tcPr marL="0" marR="0" marT="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l" fontAlgn="b"/>
                      <a:endParaRPr lang="en-US" sz="900" b="0" i="0" u="none" strike="noStrike">
                        <a:solidFill>
                          <a:srgbClr val="000000"/>
                        </a:solidFill>
                        <a:effectLst/>
                        <a:latin typeface="Arial Narrow" panose="020B0606020202030204" pitchFamily="34" charset="0"/>
                      </a:endParaRPr>
                    </a:p>
                  </a:txBody>
                  <a:tcPr marL="0" marR="0" marT="0" marB="0" anchor="b">
                    <a:lnL w="6350" cap="flat" cmpd="sng" algn="ctr">
                      <a:solidFill>
                        <a:schemeClr val="tx1"/>
                      </a:solidFill>
                      <a:prstDash val="solid"/>
                      <a:round/>
                      <a:headEnd type="none" w="med" len="med"/>
                      <a:tailEnd type="none" w="med" len="med"/>
                    </a:lnL>
                    <a:lnR>
                      <a:noFill/>
                    </a:lnR>
                    <a:lnT>
                      <a:noFill/>
                    </a:lnT>
                    <a:lnB>
                      <a:noFill/>
                    </a:lnB>
                  </a:tcPr>
                </a:tc>
              </a:tr>
              <a:tr h="134711">
                <a:tc>
                  <a:txBody>
                    <a:bodyPr/>
                    <a:lstStyle/>
                    <a:p>
                      <a:pPr algn="r" fontAlgn="b"/>
                      <a:r>
                        <a:rPr lang="en-US" sz="900" b="0" i="0" u="none" strike="noStrike">
                          <a:solidFill>
                            <a:srgbClr val="000000"/>
                          </a:solidFill>
                          <a:effectLst/>
                          <a:latin typeface="Arial Narrow" panose="020B0606020202030204" pitchFamily="34" charset="0"/>
                        </a:rPr>
                        <a:t>Net Worth:</a:t>
                      </a:r>
                    </a:p>
                  </a:txBody>
                  <a:tcPr marL="0" marR="0" marT="0" marB="0" anchor="b">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Arial Narrow" panose="020B0606020202030204" pitchFamily="34" charset="0"/>
                        </a:rPr>
                        <a:t>$</a:t>
                      </a:r>
                      <a:r>
                        <a:rPr lang="en-US" sz="900" b="0" i="0" u="none" strike="noStrike" dirty="0" smtClean="0">
                          <a:solidFill>
                            <a:srgbClr val="000000"/>
                          </a:solidFill>
                          <a:effectLst/>
                          <a:latin typeface="Arial Narrow" panose="020B0606020202030204" pitchFamily="34" charset="0"/>
                        </a:rPr>
                        <a:t>1,488,640</a:t>
                      </a:r>
                      <a:endParaRPr lang="en-US" sz="900" b="0" i="0" u="none" strike="noStrike" dirty="0">
                        <a:solidFill>
                          <a:srgbClr val="000000"/>
                        </a:solidFill>
                        <a:effectLst/>
                        <a:latin typeface="Arial Narrow" panose="020B0606020202030204" pitchFamily="34" charset="0"/>
                      </a:endParaRPr>
                    </a:p>
                  </a:txBody>
                  <a:tcPr marL="0" marR="0" marT="0" marB="0" anchor="b">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900" b="0" i="0" u="none" strike="noStrike" dirty="0">
                        <a:solidFill>
                          <a:srgbClr val="000000"/>
                        </a:solidFill>
                        <a:effectLst/>
                        <a:latin typeface="Arial Narrow" panose="020B0606020202030204" pitchFamily="34" charset="0"/>
                      </a:endParaRPr>
                    </a:p>
                  </a:txBody>
                  <a:tcPr marL="0" marR="0" marT="0" marB="0" anchor="b">
                    <a:lnL w="6350" cap="flat" cmpd="sng" algn="ctr">
                      <a:solidFill>
                        <a:schemeClr val="tx1"/>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1602661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34</a:t>
            </a:fld>
            <a:endParaRPr lang="en-US" dirty="0">
              <a:solidFill>
                <a:srgbClr val="FFFFFF"/>
              </a:solidFill>
            </a:endParaRPr>
          </a:p>
        </p:txBody>
      </p:sp>
      <p:sp>
        <p:nvSpPr>
          <p:cNvPr id="3" name="Title 1"/>
          <p:cNvSpPr txBox="1">
            <a:spLocks/>
          </p:cNvSpPr>
          <p:nvPr/>
        </p:nvSpPr>
        <p:spPr>
          <a:xfrm>
            <a:off x="0" y="102656"/>
            <a:ext cx="12192000" cy="557784"/>
          </a:xfrm>
          <a:prstGeom prst="rect">
            <a:avLst/>
          </a:prstGeom>
        </p:spPr>
        <p:txBody>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algn="ctr"/>
            <a:r>
              <a:rPr lang="en-US" dirty="0" smtClean="0">
                <a:latin typeface="+mn-lt"/>
              </a:rPr>
              <a:t>ALLIANT C</a:t>
            </a:r>
            <a:r>
              <a:rPr lang="en-US" baseline="-10000" dirty="0" smtClean="0">
                <a:latin typeface="+mn-lt"/>
              </a:rPr>
              <a:t>2</a:t>
            </a:r>
            <a:r>
              <a:rPr lang="en-US" dirty="0" smtClean="0">
                <a:latin typeface="+mn-lt"/>
              </a:rPr>
              <a:t>M™</a:t>
            </a:r>
            <a:endParaRPr lang="en-US" dirty="0">
              <a:latin typeface="+mn-lt"/>
            </a:endParaRPr>
          </a:p>
        </p:txBody>
      </p:sp>
      <p:sp>
        <p:nvSpPr>
          <p:cNvPr id="6" name="Rectangle 3"/>
          <p:cNvSpPr>
            <a:spLocks/>
          </p:cNvSpPr>
          <p:nvPr/>
        </p:nvSpPr>
        <p:spPr bwMode="auto">
          <a:xfrm>
            <a:off x="811743" y="664635"/>
            <a:ext cx="10585450" cy="455416"/>
          </a:xfrm>
          <a:prstGeom prst="rect">
            <a:avLst/>
          </a:prstGeom>
          <a:noFill/>
          <a:ln w="12700">
            <a:noFill/>
            <a:miter lim="800000"/>
            <a:headEnd/>
            <a:tailEnd/>
          </a:ln>
        </p:spPr>
        <p:txBody>
          <a:bodyPr lIns="0" tIns="0" rIns="0" bIns="0"/>
          <a:lstStyle/>
          <a:p>
            <a:pPr algn="ctr" fontAlgn="base">
              <a:spcBef>
                <a:spcPts val="1200"/>
              </a:spcBef>
              <a:spcAft>
                <a:spcPct val="0"/>
              </a:spcAft>
            </a:pPr>
            <a:r>
              <a:rPr lang="en-US" sz="1900" dirty="0">
                <a:solidFill>
                  <a:srgbClr val="008061"/>
                </a:solidFill>
                <a:ea typeface="ヒラギノ角ゴ ProN W3" charset="-128"/>
                <a:sym typeface="Century Gothic" pitchFamily="34" charset="0"/>
              </a:rPr>
              <a:t>Alliant Contractor Credit Model™ - Helping the Insured Prequalify its </a:t>
            </a:r>
            <a:r>
              <a:rPr lang="en-US" sz="1900" dirty="0" smtClean="0">
                <a:solidFill>
                  <a:srgbClr val="008061"/>
                </a:solidFill>
                <a:ea typeface="ヒラギノ角ゴ ProN W3" charset="-128"/>
                <a:sym typeface="Century Gothic" pitchFamily="34" charset="0"/>
              </a:rPr>
              <a:t>Subcontractor Insolvency </a:t>
            </a:r>
            <a:r>
              <a:rPr lang="en-US" sz="1900" dirty="0">
                <a:solidFill>
                  <a:srgbClr val="008061"/>
                </a:solidFill>
                <a:ea typeface="ヒラギノ角ゴ ProN W3" charset="-128"/>
                <a:sym typeface="Century Gothic" pitchFamily="34" charset="0"/>
              </a:rPr>
              <a:t>risk. </a:t>
            </a:r>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4462" b="9088"/>
          <a:stretch/>
        </p:blipFill>
        <p:spPr bwMode="auto">
          <a:xfrm>
            <a:off x="6858000" y="1315713"/>
            <a:ext cx="4525926" cy="446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C:\Users\marriaga\Desktop\Quick Images\c2m_color_TM.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896" t="15123" r="26090" b="22783"/>
          <a:stretch/>
        </p:blipFill>
        <p:spPr bwMode="auto">
          <a:xfrm>
            <a:off x="2726267" y="990598"/>
            <a:ext cx="2369288" cy="22837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11743" y="3274353"/>
            <a:ext cx="5919257" cy="193899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solidFill>
                  <a:prstClr val="black"/>
                </a:solidFill>
              </a:rPr>
              <a:t>Subcontractor Financial Benchmarking Tool</a:t>
            </a:r>
          </a:p>
          <a:p>
            <a:pPr marL="285750" indent="-285750">
              <a:spcAft>
                <a:spcPts val="1200"/>
              </a:spcAft>
              <a:buFont typeface="Arial" panose="020B0604020202020204" pitchFamily="34" charset="0"/>
              <a:buChar char="•"/>
            </a:pPr>
            <a:r>
              <a:rPr lang="en-US" dirty="0">
                <a:solidFill>
                  <a:prstClr val="black"/>
                </a:solidFill>
              </a:rPr>
              <a:t>Identifies High Risk Subs</a:t>
            </a:r>
          </a:p>
          <a:p>
            <a:pPr marL="285750" indent="-285750">
              <a:spcAft>
                <a:spcPts val="1200"/>
              </a:spcAft>
              <a:buFont typeface="Arial" panose="020B0604020202020204" pitchFamily="34" charset="0"/>
              <a:buChar char="•"/>
            </a:pPr>
            <a:r>
              <a:rPr lang="en-US" dirty="0">
                <a:solidFill>
                  <a:prstClr val="black"/>
                </a:solidFill>
              </a:rPr>
              <a:t>Score Sheet for Each Sub Sets credit limits</a:t>
            </a:r>
          </a:p>
          <a:p>
            <a:pPr marL="285750" indent="-285750">
              <a:spcAft>
                <a:spcPts val="1200"/>
              </a:spcAft>
              <a:buFont typeface="Arial" panose="020B0604020202020204" pitchFamily="34" charset="0"/>
              <a:buChar char="•"/>
            </a:pPr>
            <a:r>
              <a:rPr lang="en-US" dirty="0">
                <a:solidFill>
                  <a:prstClr val="black"/>
                </a:solidFill>
              </a:rPr>
              <a:t>Alliant’s proprietary model helps clients identify high risk subs to mitigate risk. </a:t>
            </a:r>
          </a:p>
        </p:txBody>
      </p:sp>
    </p:spTree>
    <p:extLst>
      <p:ext uri="{BB962C8B-B14F-4D97-AF65-F5344CB8AC3E}">
        <p14:creationId xmlns:p14="http://schemas.microsoft.com/office/powerpoint/2010/main" val="1639668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35</a:t>
            </a:fld>
            <a:endParaRPr lang="en-US" dirty="0">
              <a:solidFill>
                <a:srgbClr val="FFFFFF"/>
              </a:solidFill>
            </a:endParaRPr>
          </a:p>
        </p:txBody>
      </p:sp>
      <p:sp>
        <p:nvSpPr>
          <p:cNvPr id="10" name="object 55"/>
          <p:cNvSpPr/>
          <p:nvPr/>
        </p:nvSpPr>
        <p:spPr>
          <a:xfrm>
            <a:off x="4763397" y="1513879"/>
            <a:ext cx="345589" cy="679076"/>
          </a:xfrm>
          <a:custGeom>
            <a:avLst/>
            <a:gdLst/>
            <a:ahLst/>
            <a:cxnLst/>
            <a:rect l="l" t="t" r="r" b="b"/>
            <a:pathLst>
              <a:path w="391667" h="769619">
                <a:moveTo>
                  <a:pt x="0" y="0"/>
                </a:moveTo>
                <a:lnTo>
                  <a:pt x="0" y="769619"/>
                </a:lnTo>
                <a:lnTo>
                  <a:pt x="391667" y="769619"/>
                </a:lnTo>
                <a:lnTo>
                  <a:pt x="391667" y="0"/>
                </a:lnTo>
                <a:lnTo>
                  <a:pt x="0" y="0"/>
                </a:lnTo>
                <a:close/>
              </a:path>
            </a:pathLst>
          </a:custGeom>
          <a:solidFill>
            <a:srgbClr val="FF0000"/>
          </a:solidFill>
        </p:spPr>
        <p:txBody>
          <a:bodyPr wrap="square" lIns="0" tIns="0" rIns="0" bIns="0" rtlCol="0">
            <a:noAutofit/>
          </a:bodyPr>
          <a:lstStyle/>
          <a:p>
            <a:endParaRPr sz="1588">
              <a:solidFill>
                <a:srgbClr val="000000"/>
              </a:solidFill>
            </a:endParaRPr>
          </a:p>
        </p:txBody>
      </p:sp>
      <p:sp>
        <p:nvSpPr>
          <p:cNvPr id="11" name="object 56"/>
          <p:cNvSpPr/>
          <p:nvPr/>
        </p:nvSpPr>
        <p:spPr>
          <a:xfrm>
            <a:off x="4763397" y="2191611"/>
            <a:ext cx="345589" cy="775895"/>
          </a:xfrm>
          <a:custGeom>
            <a:avLst/>
            <a:gdLst/>
            <a:ahLst/>
            <a:cxnLst/>
            <a:rect l="l" t="t" r="r" b="b"/>
            <a:pathLst>
              <a:path w="391667" h="879348">
                <a:moveTo>
                  <a:pt x="0" y="0"/>
                </a:moveTo>
                <a:lnTo>
                  <a:pt x="0" y="879348"/>
                </a:lnTo>
                <a:lnTo>
                  <a:pt x="391667" y="879348"/>
                </a:lnTo>
                <a:lnTo>
                  <a:pt x="391667" y="0"/>
                </a:lnTo>
                <a:lnTo>
                  <a:pt x="0" y="0"/>
                </a:lnTo>
                <a:close/>
              </a:path>
            </a:pathLst>
          </a:custGeom>
          <a:solidFill>
            <a:srgbClr val="FFFF00"/>
          </a:solidFill>
        </p:spPr>
        <p:txBody>
          <a:bodyPr wrap="square" lIns="0" tIns="0" rIns="0" bIns="0" rtlCol="0">
            <a:noAutofit/>
          </a:bodyPr>
          <a:lstStyle/>
          <a:p>
            <a:endParaRPr sz="1588">
              <a:solidFill>
                <a:srgbClr val="000000"/>
              </a:solidFill>
            </a:endParaRPr>
          </a:p>
        </p:txBody>
      </p:sp>
      <p:sp>
        <p:nvSpPr>
          <p:cNvPr id="12" name="object 57"/>
          <p:cNvSpPr/>
          <p:nvPr/>
        </p:nvSpPr>
        <p:spPr>
          <a:xfrm>
            <a:off x="4763397" y="2966162"/>
            <a:ext cx="345589" cy="388620"/>
          </a:xfrm>
          <a:custGeom>
            <a:avLst/>
            <a:gdLst/>
            <a:ahLst/>
            <a:cxnLst/>
            <a:rect l="l" t="t" r="r" b="b"/>
            <a:pathLst>
              <a:path w="391667" h="440436">
                <a:moveTo>
                  <a:pt x="0" y="0"/>
                </a:moveTo>
                <a:lnTo>
                  <a:pt x="0" y="440436"/>
                </a:lnTo>
                <a:lnTo>
                  <a:pt x="391667" y="440436"/>
                </a:lnTo>
                <a:lnTo>
                  <a:pt x="391667" y="0"/>
                </a:lnTo>
                <a:lnTo>
                  <a:pt x="0" y="0"/>
                </a:lnTo>
                <a:close/>
              </a:path>
            </a:pathLst>
          </a:custGeom>
          <a:solidFill>
            <a:srgbClr val="E1EED9"/>
          </a:solidFill>
        </p:spPr>
        <p:txBody>
          <a:bodyPr wrap="square" lIns="0" tIns="0" rIns="0" bIns="0" rtlCol="0">
            <a:noAutofit/>
          </a:bodyPr>
          <a:lstStyle/>
          <a:p>
            <a:endParaRPr sz="1588">
              <a:solidFill>
                <a:srgbClr val="000000"/>
              </a:solidFill>
            </a:endParaRPr>
          </a:p>
        </p:txBody>
      </p:sp>
      <p:sp>
        <p:nvSpPr>
          <p:cNvPr id="13" name="object 58"/>
          <p:cNvSpPr/>
          <p:nvPr/>
        </p:nvSpPr>
        <p:spPr>
          <a:xfrm>
            <a:off x="4763397" y="3353437"/>
            <a:ext cx="345589" cy="582257"/>
          </a:xfrm>
          <a:custGeom>
            <a:avLst/>
            <a:gdLst/>
            <a:ahLst/>
            <a:cxnLst/>
            <a:rect l="l" t="t" r="r" b="b"/>
            <a:pathLst>
              <a:path w="391667" h="659891">
                <a:moveTo>
                  <a:pt x="0" y="0"/>
                </a:moveTo>
                <a:lnTo>
                  <a:pt x="0" y="659891"/>
                </a:lnTo>
                <a:lnTo>
                  <a:pt x="391667" y="659891"/>
                </a:lnTo>
                <a:lnTo>
                  <a:pt x="391667" y="0"/>
                </a:lnTo>
                <a:lnTo>
                  <a:pt x="0" y="0"/>
                </a:lnTo>
                <a:close/>
              </a:path>
            </a:pathLst>
          </a:custGeom>
          <a:solidFill>
            <a:srgbClr val="92D050"/>
          </a:solidFill>
        </p:spPr>
        <p:txBody>
          <a:bodyPr wrap="square" lIns="0" tIns="0" rIns="0" bIns="0" rtlCol="0">
            <a:noAutofit/>
          </a:bodyPr>
          <a:lstStyle/>
          <a:p>
            <a:endParaRPr sz="1588">
              <a:solidFill>
                <a:srgbClr val="000000"/>
              </a:solidFill>
            </a:endParaRPr>
          </a:p>
        </p:txBody>
      </p:sp>
      <p:sp>
        <p:nvSpPr>
          <p:cNvPr id="14" name="object 51"/>
          <p:cNvSpPr/>
          <p:nvPr/>
        </p:nvSpPr>
        <p:spPr>
          <a:xfrm>
            <a:off x="2762474" y="4228841"/>
            <a:ext cx="867335" cy="122368"/>
          </a:xfrm>
          <a:custGeom>
            <a:avLst/>
            <a:gdLst/>
            <a:ahLst/>
            <a:cxnLst/>
            <a:rect l="l" t="t" r="r" b="b"/>
            <a:pathLst>
              <a:path w="982980" h="138684">
                <a:moveTo>
                  <a:pt x="0" y="0"/>
                </a:moveTo>
                <a:lnTo>
                  <a:pt x="0" y="138684"/>
                </a:lnTo>
                <a:lnTo>
                  <a:pt x="982980" y="138684"/>
                </a:lnTo>
                <a:lnTo>
                  <a:pt x="982980" y="0"/>
                </a:lnTo>
                <a:lnTo>
                  <a:pt x="0" y="0"/>
                </a:lnTo>
                <a:close/>
              </a:path>
            </a:pathLst>
          </a:custGeom>
          <a:solidFill>
            <a:srgbClr val="FF0000"/>
          </a:solidFill>
        </p:spPr>
        <p:txBody>
          <a:bodyPr wrap="square" lIns="0" tIns="0" rIns="0" bIns="0" rtlCol="0">
            <a:noAutofit/>
          </a:bodyPr>
          <a:lstStyle/>
          <a:p>
            <a:endParaRPr sz="1588">
              <a:solidFill>
                <a:srgbClr val="000000"/>
              </a:solidFill>
            </a:endParaRPr>
          </a:p>
        </p:txBody>
      </p:sp>
      <p:sp>
        <p:nvSpPr>
          <p:cNvPr id="15" name="object 52"/>
          <p:cNvSpPr/>
          <p:nvPr/>
        </p:nvSpPr>
        <p:spPr>
          <a:xfrm>
            <a:off x="2762474" y="4349864"/>
            <a:ext cx="867335" cy="122368"/>
          </a:xfrm>
          <a:custGeom>
            <a:avLst/>
            <a:gdLst/>
            <a:ahLst/>
            <a:cxnLst/>
            <a:rect l="l" t="t" r="r" b="b"/>
            <a:pathLst>
              <a:path w="982980" h="138684">
                <a:moveTo>
                  <a:pt x="0" y="0"/>
                </a:moveTo>
                <a:lnTo>
                  <a:pt x="0" y="138684"/>
                </a:lnTo>
                <a:lnTo>
                  <a:pt x="982980" y="138684"/>
                </a:lnTo>
                <a:lnTo>
                  <a:pt x="982980" y="0"/>
                </a:lnTo>
                <a:lnTo>
                  <a:pt x="0" y="0"/>
                </a:lnTo>
                <a:close/>
              </a:path>
            </a:pathLst>
          </a:custGeom>
          <a:solidFill>
            <a:srgbClr val="FFFF00"/>
          </a:solidFill>
        </p:spPr>
        <p:txBody>
          <a:bodyPr wrap="square" lIns="0" tIns="0" rIns="0" bIns="0" rtlCol="0">
            <a:noAutofit/>
          </a:bodyPr>
          <a:lstStyle/>
          <a:p>
            <a:endParaRPr sz="1588">
              <a:solidFill>
                <a:srgbClr val="000000"/>
              </a:solidFill>
            </a:endParaRPr>
          </a:p>
        </p:txBody>
      </p:sp>
      <p:sp>
        <p:nvSpPr>
          <p:cNvPr id="16" name="object 53"/>
          <p:cNvSpPr/>
          <p:nvPr/>
        </p:nvSpPr>
        <p:spPr>
          <a:xfrm>
            <a:off x="2762474" y="4470888"/>
            <a:ext cx="867335" cy="122368"/>
          </a:xfrm>
          <a:custGeom>
            <a:avLst/>
            <a:gdLst/>
            <a:ahLst/>
            <a:cxnLst/>
            <a:rect l="l" t="t" r="r" b="b"/>
            <a:pathLst>
              <a:path w="982980" h="138684">
                <a:moveTo>
                  <a:pt x="0" y="0"/>
                </a:moveTo>
                <a:lnTo>
                  <a:pt x="0" y="138684"/>
                </a:lnTo>
                <a:lnTo>
                  <a:pt x="982980" y="138684"/>
                </a:lnTo>
                <a:lnTo>
                  <a:pt x="982980" y="0"/>
                </a:lnTo>
                <a:lnTo>
                  <a:pt x="0" y="0"/>
                </a:lnTo>
                <a:close/>
              </a:path>
            </a:pathLst>
          </a:custGeom>
          <a:solidFill>
            <a:srgbClr val="E1EED9"/>
          </a:solidFill>
        </p:spPr>
        <p:txBody>
          <a:bodyPr wrap="square" lIns="0" tIns="0" rIns="0" bIns="0" rtlCol="0">
            <a:noAutofit/>
          </a:bodyPr>
          <a:lstStyle/>
          <a:p>
            <a:endParaRPr sz="1588">
              <a:solidFill>
                <a:srgbClr val="000000"/>
              </a:solidFill>
            </a:endParaRPr>
          </a:p>
        </p:txBody>
      </p:sp>
      <p:sp>
        <p:nvSpPr>
          <p:cNvPr id="17" name="object 54"/>
          <p:cNvSpPr/>
          <p:nvPr/>
        </p:nvSpPr>
        <p:spPr>
          <a:xfrm>
            <a:off x="2762474" y="4591911"/>
            <a:ext cx="867335" cy="122368"/>
          </a:xfrm>
          <a:custGeom>
            <a:avLst/>
            <a:gdLst/>
            <a:ahLst/>
            <a:cxnLst/>
            <a:rect l="l" t="t" r="r" b="b"/>
            <a:pathLst>
              <a:path w="982980" h="138684">
                <a:moveTo>
                  <a:pt x="0" y="0"/>
                </a:moveTo>
                <a:lnTo>
                  <a:pt x="0" y="138684"/>
                </a:lnTo>
                <a:lnTo>
                  <a:pt x="982980" y="138684"/>
                </a:lnTo>
                <a:lnTo>
                  <a:pt x="982980" y="0"/>
                </a:lnTo>
                <a:lnTo>
                  <a:pt x="0" y="0"/>
                </a:lnTo>
                <a:close/>
              </a:path>
            </a:pathLst>
          </a:custGeom>
          <a:solidFill>
            <a:srgbClr val="92D050"/>
          </a:solidFill>
        </p:spPr>
        <p:txBody>
          <a:bodyPr wrap="square" lIns="0" tIns="0" rIns="0" bIns="0" rtlCol="0">
            <a:noAutofit/>
          </a:bodyPr>
          <a:lstStyle/>
          <a:p>
            <a:endParaRPr sz="1588">
              <a:solidFill>
                <a:srgbClr val="000000"/>
              </a:solidFill>
            </a:endParaRPr>
          </a:p>
        </p:txBody>
      </p:sp>
      <p:sp>
        <p:nvSpPr>
          <p:cNvPr id="19" name="object 49"/>
          <p:cNvSpPr txBox="1"/>
          <p:nvPr/>
        </p:nvSpPr>
        <p:spPr>
          <a:xfrm>
            <a:off x="9761248" y="1068026"/>
            <a:ext cx="439105" cy="290009"/>
          </a:xfrm>
          <a:prstGeom prst="rect">
            <a:avLst/>
          </a:prstGeom>
        </p:spPr>
        <p:txBody>
          <a:bodyPr wrap="square" lIns="0" tIns="0" rIns="0" bIns="0" rtlCol="0">
            <a:noAutofit/>
          </a:bodyPr>
          <a:lstStyle/>
          <a:p>
            <a:pPr algn="ctr">
              <a:lnSpc>
                <a:spcPts val="679"/>
              </a:lnSpc>
              <a:spcBef>
                <a:spcPts val="34"/>
              </a:spcBef>
            </a:pPr>
            <a:r>
              <a:rPr sz="574" b="1" dirty="0">
                <a:solidFill>
                  <a:srgbClr val="000000"/>
                </a:solidFill>
                <a:latin typeface="Calibri"/>
                <a:cs typeface="Calibri"/>
              </a:rPr>
              <a:t>Largest</a:t>
            </a:r>
            <a:r>
              <a:rPr sz="574" b="1" spc="17" dirty="0">
                <a:solidFill>
                  <a:srgbClr val="000000"/>
                </a:solidFill>
                <a:latin typeface="Calibri"/>
                <a:cs typeface="Calibri"/>
              </a:rPr>
              <a:t> </a:t>
            </a:r>
            <a:r>
              <a:rPr sz="574" b="1" dirty="0">
                <a:solidFill>
                  <a:srgbClr val="000000"/>
                </a:solidFill>
                <a:latin typeface="Calibri"/>
                <a:cs typeface="Calibri"/>
              </a:rPr>
              <a:t>job</a:t>
            </a:r>
            <a:r>
              <a:rPr sz="574" b="1" spc="7" dirty="0">
                <a:solidFill>
                  <a:srgbClr val="000000"/>
                </a:solidFill>
                <a:latin typeface="Calibri"/>
                <a:cs typeface="Calibri"/>
              </a:rPr>
              <a:t> </a:t>
            </a:r>
            <a:r>
              <a:rPr sz="574" b="1" dirty="0">
                <a:solidFill>
                  <a:srgbClr val="000000"/>
                </a:solidFill>
                <a:latin typeface="Calibri"/>
                <a:cs typeface="Calibri"/>
              </a:rPr>
              <a:t>in</a:t>
            </a:r>
            <a:endParaRPr sz="574">
              <a:solidFill>
                <a:srgbClr val="000000"/>
              </a:solidFill>
              <a:latin typeface="Calibri"/>
              <a:cs typeface="Calibri"/>
            </a:endParaRPr>
          </a:p>
          <a:p>
            <a:pPr marL="38106" marR="5547">
              <a:lnSpc>
                <a:spcPct val="101725"/>
              </a:lnSpc>
              <a:spcBef>
                <a:spcPts val="27"/>
              </a:spcBef>
            </a:pPr>
            <a:r>
              <a:rPr sz="574" b="1" dirty="0">
                <a:solidFill>
                  <a:srgbClr val="000000"/>
                </a:solidFill>
                <a:latin typeface="Calibri"/>
                <a:cs typeface="Calibri"/>
              </a:rPr>
              <a:t>WIP</a:t>
            </a:r>
            <a:r>
              <a:rPr sz="574" b="1" spc="10" dirty="0">
                <a:solidFill>
                  <a:srgbClr val="000000"/>
                </a:solidFill>
                <a:latin typeface="Calibri"/>
                <a:cs typeface="Calibri"/>
              </a:rPr>
              <a:t> </a:t>
            </a:r>
            <a:r>
              <a:rPr sz="574" b="1" dirty="0">
                <a:solidFill>
                  <a:srgbClr val="000000"/>
                </a:solidFill>
                <a:latin typeface="Calibri"/>
                <a:cs typeface="Calibri"/>
              </a:rPr>
              <a:t>/</a:t>
            </a:r>
            <a:r>
              <a:rPr sz="574" b="1" spc="2" dirty="0">
                <a:solidFill>
                  <a:srgbClr val="000000"/>
                </a:solidFill>
                <a:latin typeface="Calibri"/>
                <a:cs typeface="Calibri"/>
              </a:rPr>
              <a:t> </a:t>
            </a:r>
            <a:r>
              <a:rPr sz="574" b="1" dirty="0">
                <a:solidFill>
                  <a:srgbClr val="000000"/>
                </a:solidFill>
                <a:latin typeface="Calibri"/>
                <a:cs typeface="Calibri"/>
              </a:rPr>
              <a:t>Work</a:t>
            </a:r>
            <a:endParaRPr sz="574">
              <a:solidFill>
                <a:srgbClr val="000000"/>
              </a:solidFill>
              <a:latin typeface="Calibri"/>
              <a:cs typeface="Calibri"/>
            </a:endParaRPr>
          </a:p>
          <a:p>
            <a:pPr marL="68422" marR="73741" algn="ctr">
              <a:lnSpc>
                <a:spcPct val="101725"/>
              </a:lnSpc>
              <a:spcBef>
                <a:spcPts val="62"/>
              </a:spcBef>
            </a:pPr>
            <a:r>
              <a:rPr sz="574" b="1" dirty="0">
                <a:solidFill>
                  <a:srgbClr val="000000"/>
                </a:solidFill>
                <a:latin typeface="Calibri"/>
                <a:cs typeface="Calibri"/>
              </a:rPr>
              <a:t>Program</a:t>
            </a:r>
            <a:endParaRPr sz="574">
              <a:solidFill>
                <a:srgbClr val="000000"/>
              </a:solidFill>
              <a:latin typeface="Calibri"/>
              <a:cs typeface="Calibri"/>
            </a:endParaRPr>
          </a:p>
        </p:txBody>
      </p:sp>
      <p:sp>
        <p:nvSpPr>
          <p:cNvPr id="20" name="object 48"/>
          <p:cNvSpPr txBox="1"/>
          <p:nvPr/>
        </p:nvSpPr>
        <p:spPr>
          <a:xfrm>
            <a:off x="3689873" y="1116410"/>
            <a:ext cx="655921" cy="96370"/>
          </a:xfrm>
          <a:prstGeom prst="rect">
            <a:avLst/>
          </a:prstGeom>
        </p:spPr>
        <p:txBody>
          <a:bodyPr wrap="square" lIns="0" tIns="0" rIns="0" bIns="0" rtlCol="0">
            <a:noAutofit/>
          </a:bodyPr>
          <a:lstStyle/>
          <a:p>
            <a:pPr marL="11206">
              <a:lnSpc>
                <a:spcPts val="679"/>
              </a:lnSpc>
              <a:spcBef>
                <a:spcPts val="34"/>
              </a:spcBef>
            </a:pPr>
            <a:r>
              <a:rPr sz="574" b="1" dirty="0">
                <a:solidFill>
                  <a:srgbClr val="000000"/>
                </a:solidFill>
                <a:latin typeface="Calibri"/>
                <a:cs typeface="Calibri"/>
              </a:rPr>
              <a:t>Prequal      </a:t>
            </a:r>
            <a:r>
              <a:rPr sz="574" b="1" spc="94" dirty="0">
                <a:solidFill>
                  <a:srgbClr val="000000"/>
                </a:solidFill>
                <a:latin typeface="Calibri"/>
                <a:cs typeface="Calibri"/>
              </a:rPr>
              <a:t> </a:t>
            </a:r>
            <a:r>
              <a:rPr sz="574" b="1" dirty="0">
                <a:solidFill>
                  <a:srgbClr val="000000"/>
                </a:solidFill>
                <a:latin typeface="Calibri"/>
                <a:cs typeface="Calibri"/>
              </a:rPr>
              <a:t>Financial</a:t>
            </a:r>
            <a:endParaRPr sz="574">
              <a:solidFill>
                <a:srgbClr val="000000"/>
              </a:solidFill>
              <a:latin typeface="Calibri"/>
              <a:cs typeface="Calibri"/>
            </a:endParaRPr>
          </a:p>
        </p:txBody>
      </p:sp>
      <p:sp>
        <p:nvSpPr>
          <p:cNvPr id="21" name="object 47"/>
          <p:cNvSpPr txBox="1"/>
          <p:nvPr/>
        </p:nvSpPr>
        <p:spPr>
          <a:xfrm>
            <a:off x="4831531" y="1116418"/>
            <a:ext cx="208572" cy="193189"/>
          </a:xfrm>
          <a:prstGeom prst="rect">
            <a:avLst/>
          </a:prstGeom>
        </p:spPr>
        <p:txBody>
          <a:bodyPr wrap="square" lIns="0" tIns="0" rIns="0" bIns="0" rtlCol="0">
            <a:noAutofit/>
          </a:bodyPr>
          <a:lstStyle/>
          <a:p>
            <a:pPr marL="11206">
              <a:lnSpc>
                <a:spcPts val="679"/>
              </a:lnSpc>
              <a:spcBef>
                <a:spcPts val="34"/>
              </a:spcBef>
            </a:pPr>
            <a:r>
              <a:rPr sz="574" b="1" dirty="0">
                <a:solidFill>
                  <a:srgbClr val="000000"/>
                </a:solidFill>
                <a:latin typeface="Calibri"/>
                <a:cs typeface="Calibri"/>
              </a:rPr>
              <a:t>Credit</a:t>
            </a:r>
            <a:endParaRPr sz="574">
              <a:solidFill>
                <a:srgbClr val="000000"/>
              </a:solidFill>
              <a:latin typeface="Calibri"/>
              <a:cs typeface="Calibri"/>
            </a:endParaRPr>
          </a:p>
          <a:p>
            <a:pPr marL="20622">
              <a:lnSpc>
                <a:spcPct val="101725"/>
              </a:lnSpc>
              <a:spcBef>
                <a:spcPts val="27"/>
              </a:spcBef>
            </a:pPr>
            <a:r>
              <a:rPr sz="574" b="1" dirty="0">
                <a:solidFill>
                  <a:srgbClr val="000000"/>
                </a:solidFill>
                <a:latin typeface="Calibri"/>
                <a:cs typeface="Calibri"/>
              </a:rPr>
              <a:t>Score</a:t>
            </a:r>
            <a:endParaRPr sz="574">
              <a:solidFill>
                <a:srgbClr val="000000"/>
              </a:solidFill>
              <a:latin typeface="Calibri"/>
              <a:cs typeface="Calibri"/>
            </a:endParaRPr>
          </a:p>
        </p:txBody>
      </p:sp>
      <p:sp>
        <p:nvSpPr>
          <p:cNvPr id="22" name="object 46"/>
          <p:cNvSpPr txBox="1"/>
          <p:nvPr/>
        </p:nvSpPr>
        <p:spPr>
          <a:xfrm>
            <a:off x="6193726" y="1116425"/>
            <a:ext cx="285853" cy="193189"/>
          </a:xfrm>
          <a:prstGeom prst="rect">
            <a:avLst/>
          </a:prstGeom>
        </p:spPr>
        <p:txBody>
          <a:bodyPr wrap="square" lIns="0" tIns="0" rIns="0" bIns="0" rtlCol="0">
            <a:noAutofit/>
          </a:bodyPr>
          <a:lstStyle/>
          <a:p>
            <a:pPr marL="43476">
              <a:lnSpc>
                <a:spcPts val="679"/>
              </a:lnSpc>
              <a:spcBef>
                <a:spcPts val="34"/>
              </a:spcBef>
            </a:pPr>
            <a:r>
              <a:rPr sz="574" b="1" dirty="0">
                <a:solidFill>
                  <a:srgbClr val="000000"/>
                </a:solidFill>
                <a:latin typeface="Calibri"/>
                <a:cs typeface="Calibri"/>
              </a:rPr>
              <a:t>Surety</a:t>
            </a:r>
            <a:endParaRPr sz="574">
              <a:solidFill>
                <a:srgbClr val="000000"/>
              </a:solidFill>
              <a:latin typeface="Calibri"/>
              <a:cs typeface="Calibri"/>
            </a:endParaRPr>
          </a:p>
          <a:p>
            <a:pPr marL="11206">
              <a:lnSpc>
                <a:spcPct val="101725"/>
              </a:lnSpc>
              <a:spcBef>
                <a:spcPts val="27"/>
              </a:spcBef>
            </a:pPr>
            <a:r>
              <a:rPr sz="574" b="1" dirty="0">
                <a:solidFill>
                  <a:srgbClr val="000000"/>
                </a:solidFill>
                <a:latin typeface="Calibri"/>
                <a:cs typeface="Calibri"/>
              </a:rPr>
              <a:t>Program</a:t>
            </a:r>
            <a:endParaRPr sz="574">
              <a:solidFill>
                <a:srgbClr val="000000"/>
              </a:solidFill>
              <a:latin typeface="Calibri"/>
              <a:cs typeface="Calibri"/>
            </a:endParaRPr>
          </a:p>
        </p:txBody>
      </p:sp>
      <p:sp>
        <p:nvSpPr>
          <p:cNvPr id="23" name="object 45"/>
          <p:cNvSpPr txBox="1"/>
          <p:nvPr/>
        </p:nvSpPr>
        <p:spPr>
          <a:xfrm>
            <a:off x="7974115" y="1116431"/>
            <a:ext cx="1683664" cy="96371"/>
          </a:xfrm>
          <a:prstGeom prst="rect">
            <a:avLst/>
          </a:prstGeom>
        </p:spPr>
        <p:txBody>
          <a:bodyPr wrap="square" lIns="0" tIns="0" rIns="0" bIns="0" rtlCol="0">
            <a:noAutofit/>
          </a:bodyPr>
          <a:lstStyle/>
          <a:p>
            <a:pPr marL="11206">
              <a:lnSpc>
                <a:spcPts val="679"/>
              </a:lnSpc>
              <a:spcBef>
                <a:spcPts val="34"/>
              </a:spcBef>
            </a:pPr>
            <a:r>
              <a:rPr sz="574" b="1" dirty="0">
                <a:solidFill>
                  <a:srgbClr val="000000"/>
                </a:solidFill>
                <a:latin typeface="Calibri"/>
                <a:cs typeface="Calibri"/>
              </a:rPr>
              <a:t>Revenue       </a:t>
            </a:r>
            <a:r>
              <a:rPr sz="574" b="1" spc="93" dirty="0">
                <a:solidFill>
                  <a:srgbClr val="000000"/>
                </a:solidFill>
                <a:latin typeface="Calibri"/>
                <a:cs typeface="Calibri"/>
              </a:rPr>
              <a:t> </a:t>
            </a:r>
            <a:r>
              <a:rPr sz="574" b="1" dirty="0">
                <a:solidFill>
                  <a:srgbClr val="000000"/>
                </a:solidFill>
                <a:latin typeface="Calibri"/>
                <a:cs typeface="Calibri"/>
              </a:rPr>
              <a:t>NIBT</a:t>
            </a:r>
            <a:r>
              <a:rPr sz="574" b="1" spc="11" dirty="0">
                <a:solidFill>
                  <a:srgbClr val="000000"/>
                </a:solidFill>
                <a:latin typeface="Calibri"/>
                <a:cs typeface="Calibri"/>
              </a:rPr>
              <a:t> </a:t>
            </a:r>
            <a:r>
              <a:rPr sz="574" b="1" dirty="0">
                <a:solidFill>
                  <a:srgbClr val="000000"/>
                </a:solidFill>
                <a:latin typeface="Calibri"/>
                <a:cs typeface="Calibri"/>
              </a:rPr>
              <a:t>/       </a:t>
            </a:r>
            <a:r>
              <a:rPr sz="574" b="1" spc="87" dirty="0">
                <a:solidFill>
                  <a:srgbClr val="000000"/>
                </a:solidFill>
                <a:latin typeface="Calibri"/>
                <a:cs typeface="Calibri"/>
              </a:rPr>
              <a:t> </a:t>
            </a:r>
            <a:r>
              <a:rPr sz="574" b="1" dirty="0">
                <a:solidFill>
                  <a:srgbClr val="000000"/>
                </a:solidFill>
                <a:latin typeface="Calibri"/>
                <a:cs typeface="Calibri"/>
              </a:rPr>
              <a:t>Liquidity      </a:t>
            </a:r>
            <a:r>
              <a:rPr sz="574" b="1" spc="101" dirty="0">
                <a:solidFill>
                  <a:srgbClr val="000000"/>
                </a:solidFill>
                <a:latin typeface="Calibri"/>
                <a:cs typeface="Calibri"/>
              </a:rPr>
              <a:t> </a:t>
            </a:r>
            <a:r>
              <a:rPr sz="574" b="1" dirty="0">
                <a:solidFill>
                  <a:srgbClr val="000000"/>
                </a:solidFill>
                <a:latin typeface="Calibri"/>
                <a:cs typeface="Calibri"/>
              </a:rPr>
              <a:t>Equity         </a:t>
            </a:r>
            <a:r>
              <a:rPr sz="574" b="1" spc="36" dirty="0">
                <a:solidFill>
                  <a:srgbClr val="000000"/>
                </a:solidFill>
                <a:latin typeface="Calibri"/>
                <a:cs typeface="Calibri"/>
              </a:rPr>
              <a:t> </a:t>
            </a:r>
            <a:r>
              <a:rPr sz="574" b="1" dirty="0">
                <a:solidFill>
                  <a:srgbClr val="000000"/>
                </a:solidFill>
                <a:latin typeface="Calibri"/>
                <a:cs typeface="Calibri"/>
              </a:rPr>
              <a:t>BLOC</a:t>
            </a:r>
            <a:endParaRPr sz="574">
              <a:solidFill>
                <a:srgbClr val="000000"/>
              </a:solidFill>
              <a:latin typeface="Calibri"/>
              <a:cs typeface="Calibri"/>
            </a:endParaRPr>
          </a:p>
        </p:txBody>
      </p:sp>
      <p:sp>
        <p:nvSpPr>
          <p:cNvPr id="24" name="object 44"/>
          <p:cNvSpPr txBox="1"/>
          <p:nvPr/>
        </p:nvSpPr>
        <p:spPr>
          <a:xfrm>
            <a:off x="6809605" y="1160793"/>
            <a:ext cx="569517" cy="96370"/>
          </a:xfrm>
          <a:prstGeom prst="rect">
            <a:avLst/>
          </a:prstGeom>
        </p:spPr>
        <p:txBody>
          <a:bodyPr wrap="square" lIns="0" tIns="0" rIns="0" bIns="0" rtlCol="0">
            <a:noAutofit/>
          </a:bodyPr>
          <a:lstStyle/>
          <a:p>
            <a:pPr marL="11206">
              <a:lnSpc>
                <a:spcPts val="679"/>
              </a:lnSpc>
              <a:spcBef>
                <a:spcPts val="34"/>
              </a:spcBef>
            </a:pPr>
            <a:r>
              <a:rPr sz="574" b="1" dirty="0">
                <a:solidFill>
                  <a:srgbClr val="000000"/>
                </a:solidFill>
                <a:latin typeface="Calibri"/>
                <a:cs typeface="Calibri"/>
              </a:rPr>
              <a:t>Benchmark</a:t>
            </a:r>
            <a:r>
              <a:rPr sz="574" b="1" spc="26" dirty="0">
                <a:solidFill>
                  <a:srgbClr val="000000"/>
                </a:solidFill>
                <a:latin typeface="Calibri"/>
                <a:cs typeface="Calibri"/>
              </a:rPr>
              <a:t> </a:t>
            </a:r>
            <a:r>
              <a:rPr sz="574" b="1" dirty="0">
                <a:solidFill>
                  <a:srgbClr val="000000"/>
                </a:solidFill>
                <a:latin typeface="Calibri"/>
                <a:cs typeface="Calibri"/>
              </a:rPr>
              <a:t>Limits</a:t>
            </a:r>
            <a:endParaRPr sz="574">
              <a:solidFill>
                <a:srgbClr val="000000"/>
              </a:solidFill>
              <a:latin typeface="Calibri"/>
              <a:cs typeface="Calibri"/>
            </a:endParaRPr>
          </a:p>
        </p:txBody>
      </p:sp>
      <p:sp>
        <p:nvSpPr>
          <p:cNvPr id="25" name="object 43"/>
          <p:cNvSpPr txBox="1"/>
          <p:nvPr/>
        </p:nvSpPr>
        <p:spPr>
          <a:xfrm>
            <a:off x="2136738" y="1164817"/>
            <a:ext cx="458219" cy="96370"/>
          </a:xfrm>
          <a:prstGeom prst="rect">
            <a:avLst/>
          </a:prstGeom>
        </p:spPr>
        <p:txBody>
          <a:bodyPr wrap="square" lIns="0" tIns="0" rIns="0" bIns="0" rtlCol="0">
            <a:noAutofit/>
          </a:bodyPr>
          <a:lstStyle/>
          <a:p>
            <a:pPr marL="11206">
              <a:lnSpc>
                <a:spcPts val="679"/>
              </a:lnSpc>
              <a:spcBef>
                <a:spcPts val="34"/>
              </a:spcBef>
            </a:pPr>
            <a:r>
              <a:rPr sz="574" b="1" dirty="0">
                <a:solidFill>
                  <a:srgbClr val="000000"/>
                </a:solidFill>
                <a:latin typeface="Calibri"/>
                <a:cs typeface="Calibri"/>
              </a:rPr>
              <a:t>Subcontractor</a:t>
            </a:r>
            <a:endParaRPr sz="574">
              <a:solidFill>
                <a:srgbClr val="000000"/>
              </a:solidFill>
              <a:latin typeface="Calibri"/>
              <a:cs typeface="Calibri"/>
            </a:endParaRPr>
          </a:p>
        </p:txBody>
      </p:sp>
      <p:sp>
        <p:nvSpPr>
          <p:cNvPr id="26" name="object 42"/>
          <p:cNvSpPr txBox="1"/>
          <p:nvPr/>
        </p:nvSpPr>
        <p:spPr>
          <a:xfrm>
            <a:off x="3096959" y="1164817"/>
            <a:ext cx="198750" cy="96370"/>
          </a:xfrm>
          <a:prstGeom prst="rect">
            <a:avLst/>
          </a:prstGeom>
        </p:spPr>
        <p:txBody>
          <a:bodyPr wrap="square" lIns="0" tIns="0" rIns="0" bIns="0" rtlCol="0">
            <a:noAutofit/>
          </a:bodyPr>
          <a:lstStyle/>
          <a:p>
            <a:pPr marL="11206">
              <a:lnSpc>
                <a:spcPts val="679"/>
              </a:lnSpc>
              <a:spcBef>
                <a:spcPts val="34"/>
              </a:spcBef>
            </a:pPr>
            <a:r>
              <a:rPr sz="574" b="1" dirty="0">
                <a:solidFill>
                  <a:srgbClr val="000000"/>
                </a:solidFill>
                <a:latin typeface="Calibri"/>
                <a:cs typeface="Calibri"/>
              </a:rPr>
              <a:t>Trade</a:t>
            </a:r>
            <a:endParaRPr sz="574" dirty="0">
              <a:solidFill>
                <a:srgbClr val="000000"/>
              </a:solidFill>
              <a:latin typeface="Calibri"/>
              <a:cs typeface="Calibri"/>
            </a:endParaRPr>
          </a:p>
        </p:txBody>
      </p:sp>
      <p:sp>
        <p:nvSpPr>
          <p:cNvPr id="27" name="object 41"/>
          <p:cNvSpPr txBox="1"/>
          <p:nvPr/>
        </p:nvSpPr>
        <p:spPr>
          <a:xfrm>
            <a:off x="4413323" y="1164824"/>
            <a:ext cx="325326" cy="96370"/>
          </a:xfrm>
          <a:prstGeom prst="rect">
            <a:avLst/>
          </a:prstGeom>
        </p:spPr>
        <p:txBody>
          <a:bodyPr wrap="square" lIns="0" tIns="0" rIns="0" bIns="0" rtlCol="0">
            <a:noAutofit/>
          </a:bodyPr>
          <a:lstStyle/>
          <a:p>
            <a:pPr marL="11206">
              <a:lnSpc>
                <a:spcPts val="679"/>
              </a:lnSpc>
              <a:spcBef>
                <a:spcPts val="34"/>
              </a:spcBef>
            </a:pPr>
            <a:r>
              <a:rPr sz="574" b="1" dirty="0">
                <a:solidFill>
                  <a:srgbClr val="000000"/>
                </a:solidFill>
                <a:latin typeface="Calibri"/>
                <a:cs typeface="Calibri"/>
              </a:rPr>
              <a:t>D&amp;B</a:t>
            </a:r>
            <a:r>
              <a:rPr sz="574" b="1" spc="11" dirty="0">
                <a:solidFill>
                  <a:srgbClr val="000000"/>
                </a:solidFill>
                <a:latin typeface="Calibri"/>
                <a:cs typeface="Calibri"/>
              </a:rPr>
              <a:t> </a:t>
            </a:r>
            <a:r>
              <a:rPr sz="574" b="1" dirty="0">
                <a:solidFill>
                  <a:srgbClr val="000000"/>
                </a:solidFill>
                <a:latin typeface="Calibri"/>
                <a:cs typeface="Calibri"/>
              </a:rPr>
              <a:t>Date</a:t>
            </a:r>
            <a:endParaRPr sz="574">
              <a:solidFill>
                <a:srgbClr val="000000"/>
              </a:solidFill>
              <a:latin typeface="Calibri"/>
              <a:cs typeface="Calibri"/>
            </a:endParaRPr>
          </a:p>
        </p:txBody>
      </p:sp>
      <p:sp>
        <p:nvSpPr>
          <p:cNvPr id="28" name="object 40"/>
          <p:cNvSpPr txBox="1"/>
          <p:nvPr/>
        </p:nvSpPr>
        <p:spPr>
          <a:xfrm>
            <a:off x="5158295" y="1164831"/>
            <a:ext cx="880267" cy="96370"/>
          </a:xfrm>
          <a:prstGeom prst="rect">
            <a:avLst/>
          </a:prstGeom>
        </p:spPr>
        <p:txBody>
          <a:bodyPr wrap="square" lIns="0" tIns="0" rIns="0" bIns="0" rtlCol="0">
            <a:noAutofit/>
          </a:bodyPr>
          <a:lstStyle/>
          <a:p>
            <a:pPr marL="11206">
              <a:lnSpc>
                <a:spcPts val="679"/>
              </a:lnSpc>
              <a:spcBef>
                <a:spcPts val="34"/>
              </a:spcBef>
            </a:pPr>
            <a:r>
              <a:rPr sz="574" b="1" dirty="0">
                <a:solidFill>
                  <a:srgbClr val="000000"/>
                </a:solidFill>
                <a:latin typeface="Calibri"/>
                <a:cs typeface="Calibri"/>
              </a:rPr>
              <a:t>Z</a:t>
            </a:r>
            <a:r>
              <a:rPr sz="574" b="1" spc="3" dirty="0">
                <a:solidFill>
                  <a:srgbClr val="000000"/>
                </a:solidFill>
                <a:latin typeface="Calibri"/>
                <a:cs typeface="Calibri"/>
              </a:rPr>
              <a:t> </a:t>
            </a:r>
            <a:r>
              <a:rPr sz="574" b="1" dirty="0">
                <a:solidFill>
                  <a:srgbClr val="000000"/>
                </a:solidFill>
                <a:latin typeface="Calibri"/>
                <a:cs typeface="Calibri"/>
              </a:rPr>
              <a:t>Score       </a:t>
            </a:r>
            <a:r>
              <a:rPr sz="574" b="1" spc="8" dirty="0">
                <a:solidFill>
                  <a:srgbClr val="000000"/>
                </a:solidFill>
                <a:latin typeface="Calibri"/>
                <a:cs typeface="Calibri"/>
              </a:rPr>
              <a:t> </a:t>
            </a:r>
            <a:r>
              <a:rPr sz="574" b="1" dirty="0">
                <a:solidFill>
                  <a:srgbClr val="000000"/>
                </a:solidFill>
                <a:latin typeface="Calibri"/>
                <a:cs typeface="Calibri"/>
              </a:rPr>
              <a:t>Surety</a:t>
            </a:r>
            <a:r>
              <a:rPr sz="574" b="1" spc="19" dirty="0">
                <a:solidFill>
                  <a:srgbClr val="000000"/>
                </a:solidFill>
                <a:latin typeface="Calibri"/>
                <a:cs typeface="Calibri"/>
              </a:rPr>
              <a:t> </a:t>
            </a:r>
            <a:r>
              <a:rPr sz="574" b="1" dirty="0">
                <a:solidFill>
                  <a:srgbClr val="000000"/>
                </a:solidFill>
                <a:latin typeface="Calibri"/>
                <a:cs typeface="Calibri"/>
              </a:rPr>
              <a:t>Company</a:t>
            </a:r>
            <a:endParaRPr sz="574">
              <a:solidFill>
                <a:srgbClr val="000000"/>
              </a:solidFill>
              <a:latin typeface="Calibri"/>
              <a:cs typeface="Calibri"/>
            </a:endParaRPr>
          </a:p>
        </p:txBody>
      </p:sp>
      <p:sp>
        <p:nvSpPr>
          <p:cNvPr id="29" name="object 39"/>
          <p:cNvSpPr txBox="1"/>
          <p:nvPr/>
        </p:nvSpPr>
        <p:spPr>
          <a:xfrm>
            <a:off x="7691726" y="1164839"/>
            <a:ext cx="164768" cy="96370"/>
          </a:xfrm>
          <a:prstGeom prst="rect">
            <a:avLst/>
          </a:prstGeom>
        </p:spPr>
        <p:txBody>
          <a:bodyPr wrap="square" lIns="0" tIns="0" rIns="0" bIns="0" rtlCol="0">
            <a:noAutofit/>
          </a:bodyPr>
          <a:lstStyle/>
          <a:p>
            <a:pPr marL="11206">
              <a:lnSpc>
                <a:spcPts val="679"/>
              </a:lnSpc>
              <a:spcBef>
                <a:spcPts val="34"/>
              </a:spcBef>
            </a:pPr>
            <a:r>
              <a:rPr sz="574" b="1" dirty="0">
                <a:solidFill>
                  <a:srgbClr val="000000"/>
                </a:solidFill>
                <a:latin typeface="Calibri"/>
                <a:cs typeface="Calibri"/>
              </a:rPr>
              <a:t>EMR</a:t>
            </a:r>
            <a:endParaRPr sz="574">
              <a:solidFill>
                <a:srgbClr val="000000"/>
              </a:solidFill>
              <a:latin typeface="Calibri"/>
              <a:cs typeface="Calibri"/>
            </a:endParaRPr>
          </a:p>
        </p:txBody>
      </p:sp>
      <p:sp>
        <p:nvSpPr>
          <p:cNvPr id="30" name="object 38"/>
          <p:cNvSpPr txBox="1"/>
          <p:nvPr/>
        </p:nvSpPr>
        <p:spPr>
          <a:xfrm>
            <a:off x="3728871" y="1213229"/>
            <a:ext cx="182571" cy="96370"/>
          </a:xfrm>
          <a:prstGeom prst="rect">
            <a:avLst/>
          </a:prstGeom>
        </p:spPr>
        <p:txBody>
          <a:bodyPr wrap="square" lIns="0" tIns="0" rIns="0" bIns="0" rtlCol="0">
            <a:noAutofit/>
          </a:bodyPr>
          <a:lstStyle/>
          <a:p>
            <a:pPr marL="11206">
              <a:lnSpc>
                <a:spcPts val="679"/>
              </a:lnSpc>
              <a:spcBef>
                <a:spcPts val="34"/>
              </a:spcBef>
            </a:pPr>
            <a:r>
              <a:rPr sz="574" b="1" dirty="0">
                <a:solidFill>
                  <a:srgbClr val="000000"/>
                </a:solidFill>
                <a:latin typeface="Calibri"/>
                <a:cs typeface="Calibri"/>
              </a:rPr>
              <a:t>Form</a:t>
            </a:r>
            <a:endParaRPr sz="574">
              <a:solidFill>
                <a:srgbClr val="000000"/>
              </a:solidFill>
              <a:latin typeface="Calibri"/>
              <a:cs typeface="Calibri"/>
            </a:endParaRPr>
          </a:p>
        </p:txBody>
      </p:sp>
      <p:sp>
        <p:nvSpPr>
          <p:cNvPr id="31" name="object 37"/>
          <p:cNvSpPr txBox="1"/>
          <p:nvPr/>
        </p:nvSpPr>
        <p:spPr>
          <a:xfrm>
            <a:off x="4026045" y="1213229"/>
            <a:ext cx="345115" cy="96370"/>
          </a:xfrm>
          <a:prstGeom prst="rect">
            <a:avLst/>
          </a:prstGeom>
        </p:spPr>
        <p:txBody>
          <a:bodyPr wrap="square" lIns="0" tIns="0" rIns="0" bIns="0" rtlCol="0">
            <a:noAutofit/>
          </a:bodyPr>
          <a:lstStyle/>
          <a:p>
            <a:pPr marL="11206">
              <a:lnSpc>
                <a:spcPts val="679"/>
              </a:lnSpc>
              <a:spcBef>
                <a:spcPts val="34"/>
              </a:spcBef>
            </a:pPr>
            <a:r>
              <a:rPr sz="574" b="1" dirty="0">
                <a:solidFill>
                  <a:srgbClr val="000000"/>
                </a:solidFill>
                <a:latin typeface="Calibri"/>
                <a:cs typeface="Calibri"/>
              </a:rPr>
              <a:t>Statement</a:t>
            </a:r>
            <a:endParaRPr sz="574">
              <a:solidFill>
                <a:srgbClr val="000000"/>
              </a:solidFill>
              <a:latin typeface="Calibri"/>
              <a:cs typeface="Calibri"/>
            </a:endParaRPr>
          </a:p>
        </p:txBody>
      </p:sp>
      <p:sp>
        <p:nvSpPr>
          <p:cNvPr id="32" name="object 36"/>
          <p:cNvSpPr txBox="1"/>
          <p:nvPr/>
        </p:nvSpPr>
        <p:spPr>
          <a:xfrm>
            <a:off x="7990254" y="1213252"/>
            <a:ext cx="645124" cy="96370"/>
          </a:xfrm>
          <a:prstGeom prst="rect">
            <a:avLst/>
          </a:prstGeom>
        </p:spPr>
        <p:txBody>
          <a:bodyPr wrap="square" lIns="0" tIns="0" rIns="0" bIns="0" rtlCol="0">
            <a:noAutofit/>
          </a:bodyPr>
          <a:lstStyle/>
          <a:p>
            <a:pPr marL="11206">
              <a:lnSpc>
                <a:spcPts val="679"/>
              </a:lnSpc>
              <a:spcBef>
                <a:spcPts val="34"/>
              </a:spcBef>
            </a:pPr>
            <a:r>
              <a:rPr sz="574" b="1" dirty="0">
                <a:solidFill>
                  <a:srgbClr val="000000"/>
                </a:solidFill>
                <a:latin typeface="Calibri"/>
                <a:cs typeface="Calibri"/>
              </a:rPr>
              <a:t>Inc/Dec      </a:t>
            </a:r>
            <a:r>
              <a:rPr sz="574" b="1" spc="40" dirty="0">
                <a:solidFill>
                  <a:srgbClr val="000000"/>
                </a:solidFill>
                <a:latin typeface="Calibri"/>
                <a:cs typeface="Calibri"/>
              </a:rPr>
              <a:t> </a:t>
            </a:r>
            <a:r>
              <a:rPr sz="574" b="1" dirty="0">
                <a:solidFill>
                  <a:srgbClr val="000000"/>
                </a:solidFill>
                <a:latin typeface="Calibri"/>
                <a:cs typeface="Calibri"/>
              </a:rPr>
              <a:t>Revenue</a:t>
            </a:r>
            <a:endParaRPr sz="574">
              <a:solidFill>
                <a:srgbClr val="000000"/>
              </a:solidFill>
              <a:latin typeface="Calibri"/>
              <a:cs typeface="Calibri"/>
            </a:endParaRPr>
          </a:p>
        </p:txBody>
      </p:sp>
      <p:sp>
        <p:nvSpPr>
          <p:cNvPr id="33" name="object 35"/>
          <p:cNvSpPr txBox="1"/>
          <p:nvPr/>
        </p:nvSpPr>
        <p:spPr>
          <a:xfrm>
            <a:off x="8790354" y="1213252"/>
            <a:ext cx="151406" cy="96370"/>
          </a:xfrm>
          <a:prstGeom prst="rect">
            <a:avLst/>
          </a:prstGeom>
        </p:spPr>
        <p:txBody>
          <a:bodyPr wrap="square" lIns="0" tIns="0" rIns="0" bIns="0" rtlCol="0">
            <a:noAutofit/>
          </a:bodyPr>
          <a:lstStyle/>
          <a:p>
            <a:pPr marL="11206">
              <a:lnSpc>
                <a:spcPts val="679"/>
              </a:lnSpc>
              <a:spcBef>
                <a:spcPts val="34"/>
              </a:spcBef>
            </a:pPr>
            <a:r>
              <a:rPr sz="574" b="1" dirty="0">
                <a:solidFill>
                  <a:srgbClr val="000000"/>
                </a:solidFill>
                <a:latin typeface="Calibri"/>
                <a:cs typeface="Calibri"/>
              </a:rPr>
              <a:t>Test</a:t>
            </a:r>
            <a:endParaRPr sz="574">
              <a:solidFill>
                <a:srgbClr val="000000"/>
              </a:solidFill>
              <a:latin typeface="Calibri"/>
              <a:cs typeface="Calibri"/>
            </a:endParaRPr>
          </a:p>
        </p:txBody>
      </p:sp>
      <p:sp>
        <p:nvSpPr>
          <p:cNvPr id="34" name="object 34"/>
          <p:cNvSpPr txBox="1"/>
          <p:nvPr/>
        </p:nvSpPr>
        <p:spPr>
          <a:xfrm>
            <a:off x="9145364" y="1213252"/>
            <a:ext cx="151406" cy="96370"/>
          </a:xfrm>
          <a:prstGeom prst="rect">
            <a:avLst/>
          </a:prstGeom>
        </p:spPr>
        <p:txBody>
          <a:bodyPr wrap="square" lIns="0" tIns="0" rIns="0" bIns="0" rtlCol="0">
            <a:noAutofit/>
          </a:bodyPr>
          <a:lstStyle/>
          <a:p>
            <a:pPr marL="11206">
              <a:lnSpc>
                <a:spcPts val="679"/>
              </a:lnSpc>
              <a:spcBef>
                <a:spcPts val="34"/>
              </a:spcBef>
            </a:pPr>
            <a:r>
              <a:rPr sz="574" b="1" dirty="0">
                <a:solidFill>
                  <a:srgbClr val="000000"/>
                </a:solidFill>
                <a:latin typeface="Calibri"/>
                <a:cs typeface="Calibri"/>
              </a:rPr>
              <a:t>Test</a:t>
            </a:r>
            <a:endParaRPr sz="574">
              <a:solidFill>
                <a:srgbClr val="000000"/>
              </a:solidFill>
              <a:latin typeface="Calibri"/>
              <a:cs typeface="Calibri"/>
            </a:endParaRPr>
          </a:p>
        </p:txBody>
      </p:sp>
      <p:sp>
        <p:nvSpPr>
          <p:cNvPr id="35" name="object 33"/>
          <p:cNvSpPr txBox="1"/>
          <p:nvPr/>
        </p:nvSpPr>
        <p:spPr>
          <a:xfrm>
            <a:off x="9410276" y="1213252"/>
            <a:ext cx="306655" cy="96370"/>
          </a:xfrm>
          <a:prstGeom prst="rect">
            <a:avLst/>
          </a:prstGeom>
        </p:spPr>
        <p:txBody>
          <a:bodyPr wrap="square" lIns="0" tIns="0" rIns="0" bIns="0" rtlCol="0">
            <a:noAutofit/>
          </a:bodyPr>
          <a:lstStyle/>
          <a:p>
            <a:pPr marL="11206">
              <a:lnSpc>
                <a:spcPts val="679"/>
              </a:lnSpc>
              <a:spcBef>
                <a:spcPts val="34"/>
              </a:spcBef>
            </a:pPr>
            <a:r>
              <a:rPr sz="574" b="1" dirty="0">
                <a:solidFill>
                  <a:srgbClr val="000000"/>
                </a:solidFill>
                <a:latin typeface="Calibri"/>
                <a:cs typeface="Calibri"/>
              </a:rPr>
              <a:t>Available</a:t>
            </a:r>
            <a:endParaRPr sz="574">
              <a:solidFill>
                <a:srgbClr val="000000"/>
              </a:solidFill>
              <a:latin typeface="Calibri"/>
              <a:cs typeface="Calibri"/>
            </a:endParaRPr>
          </a:p>
        </p:txBody>
      </p:sp>
      <p:sp>
        <p:nvSpPr>
          <p:cNvPr id="36" name="object 32"/>
          <p:cNvSpPr txBox="1"/>
          <p:nvPr/>
        </p:nvSpPr>
        <p:spPr>
          <a:xfrm>
            <a:off x="1960581" y="1363160"/>
            <a:ext cx="8264114" cy="82924"/>
          </a:xfrm>
          <a:prstGeom prst="rect">
            <a:avLst/>
          </a:prstGeom>
        </p:spPr>
        <p:txBody>
          <a:bodyPr wrap="square" lIns="0" tIns="0" rIns="0" bIns="0" rtlCol="0">
            <a:noAutofit/>
          </a:bodyPr>
          <a:lstStyle/>
          <a:p>
            <a:pPr marL="11206">
              <a:spcBef>
                <a:spcPts val="22"/>
              </a:spcBef>
              <a:tabLst>
                <a:tab pos="8247969" algn="l"/>
              </a:tabLst>
            </a:pPr>
            <a:r>
              <a:rPr sz="441" u="sng" dirty="0">
                <a:solidFill>
                  <a:srgbClr val="000000"/>
                </a:solidFill>
                <a:latin typeface="Times New Roman"/>
                <a:cs typeface="Times New Roman"/>
              </a:rPr>
              <a:t>                                                                                                                                                                                                                                                                                                                                                  </a:t>
            </a:r>
            <a:r>
              <a:rPr sz="441" u="sng" spc="52" dirty="0">
                <a:solidFill>
                  <a:srgbClr val="000000"/>
                </a:solidFill>
                <a:latin typeface="Times New Roman"/>
                <a:cs typeface="Times New Roman"/>
              </a:rPr>
              <a:t> </a:t>
            </a:r>
            <a:r>
              <a:rPr sz="441" u="sng" dirty="0">
                <a:solidFill>
                  <a:srgbClr val="000000"/>
                </a:solidFill>
                <a:latin typeface="Calibri"/>
                <a:cs typeface="Calibri"/>
              </a:rPr>
              <a:t>(Single)</a:t>
            </a:r>
            <a:r>
              <a:rPr sz="441" u="sng" dirty="0">
                <a:solidFill>
                  <a:srgbClr val="000000"/>
                </a:solidFill>
                <a:latin typeface="Times New Roman"/>
                <a:cs typeface="Times New Roman"/>
              </a:rPr>
              <a:t>                   </a:t>
            </a:r>
            <a:r>
              <a:rPr sz="441" u="sng" spc="22" dirty="0">
                <a:solidFill>
                  <a:srgbClr val="000000"/>
                </a:solidFill>
                <a:latin typeface="Times New Roman"/>
                <a:cs typeface="Times New Roman"/>
              </a:rPr>
              <a:t> </a:t>
            </a:r>
            <a:r>
              <a:rPr sz="441" u="sng" dirty="0">
                <a:solidFill>
                  <a:srgbClr val="000000"/>
                </a:solidFill>
                <a:latin typeface="Calibri"/>
                <a:cs typeface="Calibri"/>
              </a:rPr>
              <a:t>(Aggregate)</a:t>
            </a:r>
            <a:r>
              <a:rPr sz="441" u="sng" dirty="0">
                <a:solidFill>
                  <a:srgbClr val="000000"/>
                </a:solidFill>
                <a:latin typeface="Times New Roman"/>
                <a:cs typeface="Times New Roman"/>
              </a:rPr>
              <a:t> 	</a:t>
            </a:r>
            <a:endParaRPr sz="441">
              <a:solidFill>
                <a:srgbClr val="000000"/>
              </a:solidFill>
              <a:latin typeface="Times New Roman"/>
              <a:cs typeface="Times New Roman"/>
            </a:endParaRPr>
          </a:p>
        </p:txBody>
      </p:sp>
      <p:sp>
        <p:nvSpPr>
          <p:cNvPr id="37" name="object 31"/>
          <p:cNvSpPr txBox="1"/>
          <p:nvPr/>
        </p:nvSpPr>
        <p:spPr>
          <a:xfrm>
            <a:off x="1974025" y="1519819"/>
            <a:ext cx="591371" cy="2420022"/>
          </a:xfrm>
          <a:prstGeom prst="rect">
            <a:avLst/>
          </a:prstGeom>
        </p:spPr>
        <p:txBody>
          <a:bodyPr wrap="square" lIns="0" tIns="0" rIns="0" bIns="0" rtlCol="0">
            <a:noAutofit/>
          </a:bodyPr>
          <a:lstStyle/>
          <a:p>
            <a:pPr marL="11209" marR="2131">
              <a:lnSpc>
                <a:spcPts val="679"/>
              </a:lnSpc>
              <a:spcBef>
                <a:spcPts val="34"/>
              </a:spcBef>
            </a:pPr>
            <a:r>
              <a:rPr sz="574" dirty="0">
                <a:solidFill>
                  <a:srgbClr val="000000"/>
                </a:solidFill>
                <a:latin typeface="Calibri"/>
                <a:cs typeface="Calibri"/>
              </a:rPr>
              <a:t>Subcontractor</a:t>
            </a:r>
            <a:r>
              <a:rPr sz="574" spc="33" dirty="0">
                <a:solidFill>
                  <a:srgbClr val="000000"/>
                </a:solidFill>
                <a:latin typeface="Calibri"/>
                <a:cs typeface="Calibri"/>
              </a:rPr>
              <a:t> </a:t>
            </a:r>
            <a:r>
              <a:rPr sz="574" dirty="0">
                <a:solidFill>
                  <a:srgbClr val="000000"/>
                </a:solidFill>
                <a:latin typeface="Calibri"/>
                <a:cs typeface="Calibri"/>
              </a:rPr>
              <a:t>XYZ</a:t>
            </a:r>
            <a:endParaRPr sz="574">
              <a:solidFill>
                <a:srgbClr val="000000"/>
              </a:solidFill>
              <a:latin typeface="Calibri"/>
              <a:cs typeface="Calibri"/>
            </a:endParaRPr>
          </a:p>
          <a:p>
            <a:pPr marL="11206">
              <a:lnSpc>
                <a:spcPts val="700"/>
              </a:lnSpc>
              <a:spcBef>
                <a:spcPts val="27"/>
              </a:spcBef>
            </a:pPr>
            <a:r>
              <a:rPr sz="574" dirty="0">
                <a:solidFill>
                  <a:srgbClr val="000000"/>
                </a:solidFill>
                <a:latin typeface="Calibri"/>
                <a:cs typeface="Calibri"/>
              </a:rPr>
              <a:t>Contractor</a:t>
            </a:r>
            <a:r>
              <a:rPr sz="574" spc="25" dirty="0">
                <a:solidFill>
                  <a:srgbClr val="000000"/>
                </a:solidFill>
                <a:latin typeface="Calibri"/>
                <a:cs typeface="Calibri"/>
              </a:rPr>
              <a:t> </a:t>
            </a:r>
            <a:r>
              <a:rPr sz="574" dirty="0">
                <a:solidFill>
                  <a:srgbClr val="000000"/>
                </a:solidFill>
                <a:latin typeface="Calibri"/>
                <a:cs typeface="Calibri"/>
              </a:rPr>
              <a:t>ABC Subcontractor</a:t>
            </a:r>
            <a:r>
              <a:rPr sz="574" spc="33" dirty="0">
                <a:solidFill>
                  <a:srgbClr val="000000"/>
                </a:solidFill>
                <a:latin typeface="Calibri"/>
                <a:cs typeface="Calibri"/>
              </a:rPr>
              <a:t> </a:t>
            </a:r>
            <a:r>
              <a:rPr sz="574" dirty="0">
                <a:solidFill>
                  <a:srgbClr val="000000"/>
                </a:solidFill>
                <a:latin typeface="Calibri"/>
                <a:cs typeface="Calibri"/>
              </a:rPr>
              <a:t>ABC Subcontractor</a:t>
            </a:r>
            <a:r>
              <a:rPr sz="574" spc="33" dirty="0">
                <a:solidFill>
                  <a:srgbClr val="000000"/>
                </a:solidFill>
                <a:latin typeface="Calibri"/>
                <a:cs typeface="Calibri"/>
              </a:rPr>
              <a:t> </a:t>
            </a:r>
            <a:r>
              <a:rPr sz="574" dirty="0">
                <a:solidFill>
                  <a:srgbClr val="000000"/>
                </a:solidFill>
                <a:latin typeface="Calibri"/>
                <a:cs typeface="Calibri"/>
              </a:rPr>
              <a:t>XYZ Contractor</a:t>
            </a:r>
            <a:r>
              <a:rPr sz="574" spc="25" dirty="0">
                <a:solidFill>
                  <a:srgbClr val="000000"/>
                </a:solidFill>
                <a:latin typeface="Calibri"/>
                <a:cs typeface="Calibri"/>
              </a:rPr>
              <a:t> </a:t>
            </a:r>
            <a:r>
              <a:rPr sz="574" dirty="0">
                <a:solidFill>
                  <a:srgbClr val="000000"/>
                </a:solidFill>
                <a:latin typeface="Calibri"/>
                <a:cs typeface="Calibri"/>
              </a:rPr>
              <a:t>ABC Subcontractor</a:t>
            </a:r>
            <a:r>
              <a:rPr sz="574" spc="33" dirty="0">
                <a:solidFill>
                  <a:srgbClr val="000000"/>
                </a:solidFill>
                <a:latin typeface="Calibri"/>
                <a:cs typeface="Calibri"/>
              </a:rPr>
              <a:t> </a:t>
            </a:r>
            <a:r>
              <a:rPr sz="574" dirty="0">
                <a:solidFill>
                  <a:srgbClr val="000000"/>
                </a:solidFill>
                <a:latin typeface="Calibri"/>
                <a:cs typeface="Calibri"/>
              </a:rPr>
              <a:t>ABC Subcontractor</a:t>
            </a:r>
            <a:r>
              <a:rPr sz="574" spc="33" dirty="0">
                <a:solidFill>
                  <a:srgbClr val="000000"/>
                </a:solidFill>
                <a:latin typeface="Calibri"/>
                <a:cs typeface="Calibri"/>
              </a:rPr>
              <a:t> </a:t>
            </a:r>
            <a:r>
              <a:rPr sz="574" dirty="0">
                <a:solidFill>
                  <a:srgbClr val="000000"/>
                </a:solidFill>
                <a:latin typeface="Calibri"/>
                <a:cs typeface="Calibri"/>
              </a:rPr>
              <a:t>XYZ Subcontractor</a:t>
            </a:r>
            <a:r>
              <a:rPr sz="574" spc="33" dirty="0">
                <a:solidFill>
                  <a:srgbClr val="000000"/>
                </a:solidFill>
                <a:latin typeface="Calibri"/>
                <a:cs typeface="Calibri"/>
              </a:rPr>
              <a:t> </a:t>
            </a:r>
            <a:r>
              <a:rPr sz="574" dirty="0">
                <a:solidFill>
                  <a:srgbClr val="000000"/>
                </a:solidFill>
                <a:latin typeface="Calibri"/>
                <a:cs typeface="Calibri"/>
              </a:rPr>
              <a:t>X Subcontractor</a:t>
            </a:r>
            <a:r>
              <a:rPr sz="574" spc="33" dirty="0">
                <a:solidFill>
                  <a:srgbClr val="000000"/>
                </a:solidFill>
                <a:latin typeface="Calibri"/>
                <a:cs typeface="Calibri"/>
              </a:rPr>
              <a:t> </a:t>
            </a:r>
            <a:r>
              <a:rPr sz="574" dirty="0">
                <a:solidFill>
                  <a:srgbClr val="000000"/>
                </a:solidFill>
                <a:latin typeface="Calibri"/>
                <a:cs typeface="Calibri"/>
              </a:rPr>
              <a:t>XYZ Contractor</a:t>
            </a:r>
            <a:r>
              <a:rPr sz="574" spc="25" dirty="0">
                <a:solidFill>
                  <a:srgbClr val="000000"/>
                </a:solidFill>
                <a:latin typeface="Calibri"/>
                <a:cs typeface="Calibri"/>
              </a:rPr>
              <a:t> </a:t>
            </a:r>
            <a:r>
              <a:rPr sz="574" dirty="0">
                <a:solidFill>
                  <a:srgbClr val="000000"/>
                </a:solidFill>
                <a:latin typeface="Calibri"/>
                <a:cs typeface="Calibri"/>
              </a:rPr>
              <a:t>ABC Subcontractor</a:t>
            </a:r>
            <a:r>
              <a:rPr sz="574" spc="33" dirty="0">
                <a:solidFill>
                  <a:srgbClr val="000000"/>
                </a:solidFill>
                <a:latin typeface="Calibri"/>
                <a:cs typeface="Calibri"/>
              </a:rPr>
              <a:t> </a:t>
            </a:r>
            <a:r>
              <a:rPr sz="574" dirty="0">
                <a:solidFill>
                  <a:srgbClr val="000000"/>
                </a:solidFill>
                <a:latin typeface="Calibri"/>
                <a:cs typeface="Calibri"/>
              </a:rPr>
              <a:t>ABC Subcontractor</a:t>
            </a:r>
            <a:r>
              <a:rPr sz="574" spc="33" dirty="0">
                <a:solidFill>
                  <a:srgbClr val="000000"/>
                </a:solidFill>
                <a:latin typeface="Calibri"/>
                <a:cs typeface="Calibri"/>
              </a:rPr>
              <a:t> </a:t>
            </a:r>
            <a:r>
              <a:rPr sz="574" dirty="0">
                <a:solidFill>
                  <a:srgbClr val="000000"/>
                </a:solidFill>
                <a:latin typeface="Calibri"/>
                <a:cs typeface="Calibri"/>
              </a:rPr>
              <a:t>X Subcontractor</a:t>
            </a:r>
            <a:r>
              <a:rPr sz="574" spc="33" dirty="0">
                <a:solidFill>
                  <a:srgbClr val="000000"/>
                </a:solidFill>
                <a:latin typeface="Calibri"/>
                <a:cs typeface="Calibri"/>
              </a:rPr>
              <a:t> </a:t>
            </a:r>
            <a:r>
              <a:rPr sz="574" dirty="0">
                <a:solidFill>
                  <a:srgbClr val="000000"/>
                </a:solidFill>
                <a:latin typeface="Calibri"/>
                <a:cs typeface="Calibri"/>
              </a:rPr>
              <a:t>XYZ Contractor</a:t>
            </a:r>
            <a:r>
              <a:rPr sz="574" spc="25" dirty="0">
                <a:solidFill>
                  <a:srgbClr val="000000"/>
                </a:solidFill>
                <a:latin typeface="Calibri"/>
                <a:cs typeface="Calibri"/>
              </a:rPr>
              <a:t> </a:t>
            </a:r>
            <a:r>
              <a:rPr sz="574" dirty="0">
                <a:solidFill>
                  <a:srgbClr val="000000"/>
                </a:solidFill>
                <a:latin typeface="Calibri"/>
                <a:cs typeface="Calibri"/>
              </a:rPr>
              <a:t>ABC Subcontractor</a:t>
            </a:r>
            <a:r>
              <a:rPr sz="574" spc="33" dirty="0">
                <a:solidFill>
                  <a:srgbClr val="000000"/>
                </a:solidFill>
                <a:latin typeface="Calibri"/>
                <a:cs typeface="Calibri"/>
              </a:rPr>
              <a:t> </a:t>
            </a:r>
            <a:r>
              <a:rPr sz="574" dirty="0">
                <a:solidFill>
                  <a:srgbClr val="000000"/>
                </a:solidFill>
                <a:latin typeface="Calibri"/>
                <a:cs typeface="Calibri"/>
              </a:rPr>
              <a:t>ABC Subcontractor</a:t>
            </a:r>
            <a:r>
              <a:rPr sz="574" spc="33" dirty="0">
                <a:solidFill>
                  <a:srgbClr val="000000"/>
                </a:solidFill>
                <a:latin typeface="Calibri"/>
                <a:cs typeface="Calibri"/>
              </a:rPr>
              <a:t> </a:t>
            </a:r>
            <a:r>
              <a:rPr sz="574" dirty="0">
                <a:solidFill>
                  <a:srgbClr val="000000"/>
                </a:solidFill>
                <a:latin typeface="Calibri"/>
                <a:cs typeface="Calibri"/>
              </a:rPr>
              <a:t>X Subcontractor</a:t>
            </a:r>
            <a:r>
              <a:rPr sz="574" spc="33" dirty="0">
                <a:solidFill>
                  <a:srgbClr val="000000"/>
                </a:solidFill>
                <a:latin typeface="Calibri"/>
                <a:cs typeface="Calibri"/>
              </a:rPr>
              <a:t> </a:t>
            </a:r>
            <a:r>
              <a:rPr sz="574" dirty="0">
                <a:solidFill>
                  <a:srgbClr val="000000"/>
                </a:solidFill>
                <a:latin typeface="Calibri"/>
                <a:cs typeface="Calibri"/>
              </a:rPr>
              <a:t>X Subcontractor</a:t>
            </a:r>
            <a:r>
              <a:rPr sz="574" spc="33" dirty="0">
                <a:solidFill>
                  <a:srgbClr val="000000"/>
                </a:solidFill>
                <a:latin typeface="Calibri"/>
                <a:cs typeface="Calibri"/>
              </a:rPr>
              <a:t> </a:t>
            </a:r>
            <a:r>
              <a:rPr sz="574" dirty="0">
                <a:solidFill>
                  <a:srgbClr val="000000"/>
                </a:solidFill>
                <a:latin typeface="Calibri"/>
                <a:cs typeface="Calibri"/>
              </a:rPr>
              <a:t>XYZ Contractor</a:t>
            </a:r>
            <a:r>
              <a:rPr sz="574" spc="25" dirty="0">
                <a:solidFill>
                  <a:srgbClr val="000000"/>
                </a:solidFill>
                <a:latin typeface="Calibri"/>
                <a:cs typeface="Calibri"/>
              </a:rPr>
              <a:t> </a:t>
            </a:r>
            <a:r>
              <a:rPr sz="574" dirty="0">
                <a:solidFill>
                  <a:srgbClr val="000000"/>
                </a:solidFill>
                <a:latin typeface="Calibri"/>
                <a:cs typeface="Calibri"/>
              </a:rPr>
              <a:t>ABC Subcontractor</a:t>
            </a:r>
            <a:r>
              <a:rPr sz="574" spc="33" dirty="0">
                <a:solidFill>
                  <a:srgbClr val="000000"/>
                </a:solidFill>
                <a:latin typeface="Calibri"/>
                <a:cs typeface="Calibri"/>
              </a:rPr>
              <a:t> </a:t>
            </a:r>
            <a:r>
              <a:rPr sz="574" dirty="0">
                <a:solidFill>
                  <a:srgbClr val="000000"/>
                </a:solidFill>
                <a:latin typeface="Calibri"/>
                <a:cs typeface="Calibri"/>
              </a:rPr>
              <a:t>ABC Subcontractor</a:t>
            </a:r>
            <a:r>
              <a:rPr sz="574" spc="33" dirty="0">
                <a:solidFill>
                  <a:srgbClr val="000000"/>
                </a:solidFill>
                <a:latin typeface="Calibri"/>
                <a:cs typeface="Calibri"/>
              </a:rPr>
              <a:t> </a:t>
            </a:r>
            <a:r>
              <a:rPr sz="574" dirty="0">
                <a:solidFill>
                  <a:srgbClr val="000000"/>
                </a:solidFill>
                <a:latin typeface="Calibri"/>
                <a:cs typeface="Calibri"/>
              </a:rPr>
              <a:t>X Subcontractor</a:t>
            </a:r>
            <a:r>
              <a:rPr sz="574" spc="33" dirty="0">
                <a:solidFill>
                  <a:srgbClr val="000000"/>
                </a:solidFill>
                <a:latin typeface="Calibri"/>
                <a:cs typeface="Calibri"/>
              </a:rPr>
              <a:t> </a:t>
            </a:r>
            <a:r>
              <a:rPr sz="574" dirty="0">
                <a:solidFill>
                  <a:srgbClr val="000000"/>
                </a:solidFill>
                <a:latin typeface="Calibri"/>
                <a:cs typeface="Calibri"/>
              </a:rPr>
              <a:t>XYZ Contractor</a:t>
            </a:r>
            <a:r>
              <a:rPr sz="574" spc="25" dirty="0">
                <a:solidFill>
                  <a:srgbClr val="000000"/>
                </a:solidFill>
                <a:latin typeface="Calibri"/>
                <a:cs typeface="Calibri"/>
              </a:rPr>
              <a:t> </a:t>
            </a:r>
            <a:r>
              <a:rPr sz="574" dirty="0">
                <a:solidFill>
                  <a:srgbClr val="000000"/>
                </a:solidFill>
                <a:latin typeface="Calibri"/>
                <a:cs typeface="Calibri"/>
              </a:rPr>
              <a:t>ABC Subcontractor</a:t>
            </a:r>
            <a:r>
              <a:rPr sz="574" spc="33" dirty="0">
                <a:solidFill>
                  <a:srgbClr val="000000"/>
                </a:solidFill>
                <a:latin typeface="Calibri"/>
                <a:cs typeface="Calibri"/>
              </a:rPr>
              <a:t> </a:t>
            </a:r>
            <a:r>
              <a:rPr sz="574" dirty="0">
                <a:solidFill>
                  <a:srgbClr val="000000"/>
                </a:solidFill>
                <a:latin typeface="Calibri"/>
                <a:cs typeface="Calibri"/>
              </a:rPr>
              <a:t>ABC Subcontractor</a:t>
            </a:r>
            <a:r>
              <a:rPr sz="574" spc="33" dirty="0">
                <a:solidFill>
                  <a:srgbClr val="000000"/>
                </a:solidFill>
                <a:latin typeface="Calibri"/>
                <a:cs typeface="Calibri"/>
              </a:rPr>
              <a:t> </a:t>
            </a:r>
            <a:r>
              <a:rPr sz="574" dirty="0">
                <a:solidFill>
                  <a:srgbClr val="000000"/>
                </a:solidFill>
                <a:latin typeface="Calibri"/>
                <a:cs typeface="Calibri"/>
              </a:rPr>
              <a:t>X</a:t>
            </a:r>
            <a:endParaRPr sz="574">
              <a:solidFill>
                <a:srgbClr val="000000"/>
              </a:solidFill>
              <a:latin typeface="Calibri"/>
              <a:cs typeface="Calibri"/>
            </a:endParaRPr>
          </a:p>
        </p:txBody>
      </p:sp>
      <p:sp>
        <p:nvSpPr>
          <p:cNvPr id="38" name="object 30"/>
          <p:cNvSpPr txBox="1"/>
          <p:nvPr/>
        </p:nvSpPr>
        <p:spPr>
          <a:xfrm>
            <a:off x="2764715" y="1519819"/>
            <a:ext cx="768284" cy="2420022"/>
          </a:xfrm>
          <a:prstGeom prst="rect">
            <a:avLst/>
          </a:prstGeom>
        </p:spPr>
        <p:txBody>
          <a:bodyPr wrap="square" lIns="0" tIns="0" rIns="0" bIns="0" rtlCol="0">
            <a:noAutofit/>
          </a:bodyPr>
          <a:lstStyle/>
          <a:p>
            <a:pPr marL="11206" marR="2131">
              <a:lnSpc>
                <a:spcPts val="679"/>
              </a:lnSpc>
              <a:spcBef>
                <a:spcPts val="34"/>
              </a:spcBef>
            </a:pPr>
            <a:r>
              <a:rPr sz="574" dirty="0">
                <a:solidFill>
                  <a:srgbClr val="000000"/>
                </a:solidFill>
                <a:latin typeface="Calibri"/>
                <a:cs typeface="Calibri"/>
              </a:rPr>
              <a:t>Roofing</a:t>
            </a:r>
            <a:endParaRPr sz="574">
              <a:solidFill>
                <a:srgbClr val="000000"/>
              </a:solidFill>
              <a:latin typeface="Calibri"/>
              <a:cs typeface="Calibri"/>
            </a:endParaRPr>
          </a:p>
          <a:p>
            <a:pPr marL="11206">
              <a:lnSpc>
                <a:spcPts val="700"/>
              </a:lnSpc>
              <a:spcBef>
                <a:spcPts val="27"/>
              </a:spcBef>
            </a:pPr>
            <a:r>
              <a:rPr sz="574" dirty="0">
                <a:solidFill>
                  <a:srgbClr val="000000"/>
                </a:solidFill>
                <a:latin typeface="Calibri"/>
                <a:cs typeface="Calibri"/>
              </a:rPr>
              <a:t>HVAC/Plumbing/Heating Carpentry/Millwork Roofing</a:t>
            </a:r>
            <a:endParaRPr sz="574">
              <a:solidFill>
                <a:srgbClr val="000000"/>
              </a:solidFill>
              <a:latin typeface="Calibri"/>
              <a:cs typeface="Calibri"/>
            </a:endParaRPr>
          </a:p>
          <a:p>
            <a:pPr marL="11206" marR="150561">
              <a:lnSpc>
                <a:spcPts val="700"/>
              </a:lnSpc>
              <a:spcBef>
                <a:spcPts val="62"/>
              </a:spcBef>
            </a:pPr>
            <a:r>
              <a:rPr sz="574" dirty="0">
                <a:solidFill>
                  <a:srgbClr val="000000"/>
                </a:solidFill>
                <a:latin typeface="Calibri"/>
                <a:cs typeface="Calibri"/>
              </a:rPr>
              <a:t>Specialty Carpentry/Millwork Roofing</a:t>
            </a:r>
            <a:endParaRPr sz="574">
              <a:solidFill>
                <a:srgbClr val="000000"/>
              </a:solidFill>
              <a:latin typeface="Calibri"/>
              <a:cs typeface="Calibri"/>
            </a:endParaRPr>
          </a:p>
          <a:p>
            <a:pPr marL="11206" marR="150561">
              <a:lnSpc>
                <a:spcPts val="700"/>
              </a:lnSpc>
              <a:spcBef>
                <a:spcPts val="62"/>
              </a:spcBef>
            </a:pPr>
            <a:r>
              <a:rPr sz="574" dirty="0">
                <a:solidFill>
                  <a:srgbClr val="000000"/>
                </a:solidFill>
                <a:latin typeface="Calibri"/>
                <a:cs typeface="Calibri"/>
              </a:rPr>
              <a:t>Specialty Carpentry/Millwork Specialty Ornamental</a:t>
            </a:r>
            <a:r>
              <a:rPr sz="574" spc="27" dirty="0">
                <a:solidFill>
                  <a:srgbClr val="000000"/>
                </a:solidFill>
                <a:latin typeface="Calibri"/>
                <a:cs typeface="Calibri"/>
              </a:rPr>
              <a:t> </a:t>
            </a:r>
            <a:r>
              <a:rPr sz="574" dirty="0">
                <a:solidFill>
                  <a:srgbClr val="000000"/>
                </a:solidFill>
                <a:latin typeface="Calibri"/>
                <a:cs typeface="Calibri"/>
              </a:rPr>
              <a:t>Iron Specialty</a:t>
            </a:r>
            <a:endParaRPr sz="574">
              <a:solidFill>
                <a:srgbClr val="000000"/>
              </a:solidFill>
              <a:latin typeface="Calibri"/>
              <a:cs typeface="Calibri"/>
            </a:endParaRPr>
          </a:p>
          <a:p>
            <a:pPr marL="11206" marR="471043">
              <a:lnSpc>
                <a:spcPts val="700"/>
              </a:lnSpc>
              <a:spcBef>
                <a:spcPts val="62"/>
              </a:spcBef>
            </a:pPr>
            <a:r>
              <a:rPr sz="574" dirty="0">
                <a:solidFill>
                  <a:srgbClr val="000000"/>
                </a:solidFill>
                <a:latin typeface="Calibri"/>
                <a:cs typeface="Calibri"/>
              </a:rPr>
              <a:t>Specialty Specialty Electrical Specialty Concrete Drywall Roofing Specialty Specialty Electrical Specialty Concrete Drywall</a:t>
            </a:r>
            <a:endParaRPr sz="574">
              <a:solidFill>
                <a:srgbClr val="000000"/>
              </a:solidFill>
              <a:latin typeface="Calibri"/>
              <a:cs typeface="Calibri"/>
            </a:endParaRPr>
          </a:p>
        </p:txBody>
      </p:sp>
      <p:sp>
        <p:nvSpPr>
          <p:cNvPr id="39" name="object 29"/>
          <p:cNvSpPr txBox="1"/>
          <p:nvPr/>
        </p:nvSpPr>
        <p:spPr>
          <a:xfrm>
            <a:off x="3670889" y="1519819"/>
            <a:ext cx="304644" cy="2420022"/>
          </a:xfrm>
          <a:prstGeom prst="rect">
            <a:avLst/>
          </a:prstGeom>
        </p:spPr>
        <p:txBody>
          <a:bodyPr wrap="square" lIns="0" tIns="0" rIns="0" bIns="0" rtlCol="0">
            <a:noAutofit/>
          </a:bodyPr>
          <a:lstStyle/>
          <a:p>
            <a:pPr marL="11258">
              <a:lnSpc>
                <a:spcPts val="679"/>
              </a:lnSpc>
              <a:spcBef>
                <a:spcPts val="34"/>
              </a:spcBef>
            </a:pPr>
            <a:r>
              <a:rPr sz="574" dirty="0">
                <a:solidFill>
                  <a:srgbClr val="000000"/>
                </a:solidFill>
                <a:latin typeface="Calibri"/>
                <a:cs typeface="Calibri"/>
              </a:rPr>
              <a:t>05/31/15</a:t>
            </a:r>
            <a:endParaRPr sz="574">
              <a:solidFill>
                <a:srgbClr val="000000"/>
              </a:solidFill>
              <a:latin typeface="Calibri"/>
              <a:cs typeface="Calibri"/>
            </a:endParaRPr>
          </a:p>
          <a:p>
            <a:pPr marL="11206">
              <a:lnSpc>
                <a:spcPct val="101725"/>
              </a:lnSpc>
              <a:spcBef>
                <a:spcPts val="27"/>
              </a:spcBef>
            </a:pPr>
            <a:r>
              <a:rPr sz="574" dirty="0">
                <a:solidFill>
                  <a:srgbClr val="000000"/>
                </a:solidFill>
                <a:latin typeface="Calibri"/>
                <a:cs typeface="Calibri"/>
              </a:rPr>
              <a:t>06/01/15</a:t>
            </a:r>
            <a:endParaRPr sz="574">
              <a:solidFill>
                <a:srgbClr val="000000"/>
              </a:solidFill>
              <a:latin typeface="Calibri"/>
              <a:cs typeface="Calibri"/>
            </a:endParaRPr>
          </a:p>
          <a:p>
            <a:pPr marL="11364">
              <a:lnSpc>
                <a:spcPct val="101725"/>
              </a:lnSpc>
              <a:spcBef>
                <a:spcPts val="62"/>
              </a:spcBef>
            </a:pPr>
            <a:r>
              <a:rPr sz="574" dirty="0">
                <a:solidFill>
                  <a:srgbClr val="000000"/>
                </a:solidFill>
                <a:latin typeface="Calibri"/>
                <a:cs typeface="Calibri"/>
              </a:rPr>
              <a:t>06/02/15</a:t>
            </a:r>
            <a:endParaRPr sz="574">
              <a:solidFill>
                <a:srgbClr val="000000"/>
              </a:solidFill>
              <a:latin typeface="Calibri"/>
              <a:cs typeface="Calibri"/>
            </a:endParaRPr>
          </a:p>
          <a:p>
            <a:pPr marL="11258">
              <a:lnSpc>
                <a:spcPct val="101725"/>
              </a:lnSpc>
              <a:spcBef>
                <a:spcPts val="62"/>
              </a:spcBef>
            </a:pPr>
            <a:r>
              <a:rPr sz="574" dirty="0">
                <a:solidFill>
                  <a:srgbClr val="000000"/>
                </a:solidFill>
                <a:latin typeface="Calibri"/>
                <a:cs typeface="Calibri"/>
              </a:rPr>
              <a:t>06/03/15</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06/04/15</a:t>
            </a:r>
            <a:endParaRPr sz="574">
              <a:solidFill>
                <a:srgbClr val="000000"/>
              </a:solidFill>
              <a:latin typeface="Calibri"/>
              <a:cs typeface="Calibri"/>
            </a:endParaRPr>
          </a:p>
          <a:p>
            <a:pPr marL="11364">
              <a:lnSpc>
                <a:spcPct val="101725"/>
              </a:lnSpc>
              <a:spcBef>
                <a:spcPts val="62"/>
              </a:spcBef>
            </a:pPr>
            <a:r>
              <a:rPr sz="574" dirty="0">
                <a:solidFill>
                  <a:srgbClr val="000000"/>
                </a:solidFill>
                <a:latin typeface="Calibri"/>
                <a:cs typeface="Calibri"/>
              </a:rPr>
              <a:t>06/05/15</a:t>
            </a:r>
            <a:endParaRPr sz="574">
              <a:solidFill>
                <a:srgbClr val="000000"/>
              </a:solidFill>
              <a:latin typeface="Calibri"/>
              <a:cs typeface="Calibri"/>
            </a:endParaRPr>
          </a:p>
          <a:p>
            <a:pPr marL="11258">
              <a:lnSpc>
                <a:spcPct val="101725"/>
              </a:lnSpc>
              <a:spcBef>
                <a:spcPts val="62"/>
              </a:spcBef>
            </a:pPr>
            <a:r>
              <a:rPr sz="574" dirty="0">
                <a:solidFill>
                  <a:srgbClr val="000000"/>
                </a:solidFill>
                <a:latin typeface="Calibri"/>
                <a:cs typeface="Calibri"/>
              </a:rPr>
              <a:t>06/06/15</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06/03/15</a:t>
            </a:r>
            <a:endParaRPr sz="574">
              <a:solidFill>
                <a:srgbClr val="000000"/>
              </a:solidFill>
              <a:latin typeface="Calibri"/>
              <a:cs typeface="Calibri"/>
            </a:endParaRPr>
          </a:p>
          <a:p>
            <a:pPr marL="11364">
              <a:lnSpc>
                <a:spcPct val="101725"/>
              </a:lnSpc>
              <a:spcBef>
                <a:spcPts val="62"/>
              </a:spcBef>
            </a:pPr>
            <a:r>
              <a:rPr sz="574" dirty="0">
                <a:solidFill>
                  <a:srgbClr val="000000"/>
                </a:solidFill>
                <a:latin typeface="Calibri"/>
                <a:cs typeface="Calibri"/>
              </a:rPr>
              <a:t>06/04/15</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06/05/15</a:t>
            </a:r>
            <a:endParaRPr sz="574">
              <a:solidFill>
                <a:srgbClr val="000000"/>
              </a:solidFill>
              <a:latin typeface="Calibri"/>
              <a:cs typeface="Calibri"/>
            </a:endParaRPr>
          </a:p>
          <a:p>
            <a:pPr marL="11347">
              <a:lnSpc>
                <a:spcPct val="101725"/>
              </a:lnSpc>
              <a:spcBef>
                <a:spcPts val="62"/>
              </a:spcBef>
            </a:pPr>
            <a:r>
              <a:rPr sz="574" dirty="0">
                <a:solidFill>
                  <a:srgbClr val="000000"/>
                </a:solidFill>
                <a:latin typeface="Calibri"/>
                <a:cs typeface="Calibri"/>
              </a:rPr>
              <a:t>06/06/15</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06/07/15</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06/08/15</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06/09/15</a:t>
            </a:r>
            <a:endParaRPr sz="574">
              <a:solidFill>
                <a:srgbClr val="000000"/>
              </a:solidFill>
              <a:latin typeface="Calibri"/>
              <a:cs typeface="Calibri"/>
            </a:endParaRPr>
          </a:p>
          <a:p>
            <a:pPr marL="11317">
              <a:lnSpc>
                <a:spcPct val="101725"/>
              </a:lnSpc>
              <a:spcBef>
                <a:spcPts val="62"/>
              </a:spcBef>
            </a:pPr>
            <a:r>
              <a:rPr sz="574" dirty="0">
                <a:solidFill>
                  <a:srgbClr val="000000"/>
                </a:solidFill>
                <a:latin typeface="Calibri"/>
                <a:cs typeface="Calibri"/>
              </a:rPr>
              <a:t>06/10/15</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06/11/15</a:t>
            </a:r>
            <a:endParaRPr sz="574">
              <a:solidFill>
                <a:srgbClr val="000000"/>
              </a:solidFill>
              <a:latin typeface="Calibri"/>
              <a:cs typeface="Calibri"/>
            </a:endParaRPr>
          </a:p>
          <a:p>
            <a:pPr marL="11398">
              <a:lnSpc>
                <a:spcPct val="101725"/>
              </a:lnSpc>
              <a:spcBef>
                <a:spcPts val="62"/>
              </a:spcBef>
            </a:pPr>
            <a:r>
              <a:rPr sz="574" dirty="0">
                <a:solidFill>
                  <a:srgbClr val="000000"/>
                </a:solidFill>
                <a:latin typeface="Calibri"/>
                <a:cs typeface="Calibri"/>
              </a:rPr>
              <a:t>06/12/15</a:t>
            </a:r>
            <a:endParaRPr sz="574">
              <a:solidFill>
                <a:srgbClr val="000000"/>
              </a:solidFill>
              <a:latin typeface="Calibri"/>
              <a:cs typeface="Calibri"/>
            </a:endParaRPr>
          </a:p>
          <a:p>
            <a:pPr marL="11339">
              <a:lnSpc>
                <a:spcPct val="101725"/>
              </a:lnSpc>
              <a:spcBef>
                <a:spcPts val="62"/>
              </a:spcBef>
            </a:pPr>
            <a:r>
              <a:rPr sz="574" dirty="0">
                <a:solidFill>
                  <a:srgbClr val="000000"/>
                </a:solidFill>
                <a:latin typeface="Calibri"/>
                <a:cs typeface="Calibri"/>
              </a:rPr>
              <a:t>06/13/15</a:t>
            </a:r>
            <a:endParaRPr sz="574">
              <a:solidFill>
                <a:srgbClr val="000000"/>
              </a:solidFill>
              <a:latin typeface="Calibri"/>
              <a:cs typeface="Calibri"/>
            </a:endParaRPr>
          </a:p>
          <a:p>
            <a:pPr marL="11258">
              <a:lnSpc>
                <a:spcPct val="101725"/>
              </a:lnSpc>
              <a:spcBef>
                <a:spcPts val="62"/>
              </a:spcBef>
            </a:pPr>
            <a:r>
              <a:rPr sz="574" dirty="0">
                <a:solidFill>
                  <a:srgbClr val="000000"/>
                </a:solidFill>
                <a:latin typeface="Calibri"/>
                <a:cs typeface="Calibri"/>
              </a:rPr>
              <a:t>06/14/15</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06/15/15</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06/16/15</a:t>
            </a:r>
            <a:endParaRPr sz="574">
              <a:solidFill>
                <a:srgbClr val="000000"/>
              </a:solidFill>
              <a:latin typeface="Calibri"/>
              <a:cs typeface="Calibri"/>
            </a:endParaRPr>
          </a:p>
          <a:p>
            <a:pPr marL="11317">
              <a:lnSpc>
                <a:spcPct val="101725"/>
              </a:lnSpc>
              <a:spcBef>
                <a:spcPts val="62"/>
              </a:spcBef>
            </a:pPr>
            <a:r>
              <a:rPr sz="574" dirty="0">
                <a:solidFill>
                  <a:srgbClr val="000000"/>
                </a:solidFill>
                <a:latin typeface="Calibri"/>
                <a:cs typeface="Calibri"/>
              </a:rPr>
              <a:t>06/17/15</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06/18/15</a:t>
            </a:r>
            <a:endParaRPr sz="574">
              <a:solidFill>
                <a:srgbClr val="000000"/>
              </a:solidFill>
              <a:latin typeface="Calibri"/>
              <a:cs typeface="Calibri"/>
            </a:endParaRPr>
          </a:p>
          <a:p>
            <a:pPr marL="11398">
              <a:lnSpc>
                <a:spcPct val="101725"/>
              </a:lnSpc>
              <a:spcBef>
                <a:spcPts val="62"/>
              </a:spcBef>
            </a:pPr>
            <a:r>
              <a:rPr sz="574" dirty="0">
                <a:solidFill>
                  <a:srgbClr val="000000"/>
                </a:solidFill>
                <a:latin typeface="Calibri"/>
                <a:cs typeface="Calibri"/>
              </a:rPr>
              <a:t>06/19/15</a:t>
            </a:r>
            <a:endParaRPr sz="574">
              <a:solidFill>
                <a:srgbClr val="000000"/>
              </a:solidFill>
              <a:latin typeface="Calibri"/>
              <a:cs typeface="Calibri"/>
            </a:endParaRPr>
          </a:p>
          <a:p>
            <a:pPr marL="11339">
              <a:lnSpc>
                <a:spcPct val="101725"/>
              </a:lnSpc>
              <a:spcBef>
                <a:spcPts val="62"/>
              </a:spcBef>
            </a:pPr>
            <a:r>
              <a:rPr sz="574" dirty="0">
                <a:solidFill>
                  <a:srgbClr val="000000"/>
                </a:solidFill>
                <a:latin typeface="Calibri"/>
                <a:cs typeface="Calibri"/>
              </a:rPr>
              <a:t>06/20/15</a:t>
            </a:r>
            <a:endParaRPr sz="574">
              <a:solidFill>
                <a:srgbClr val="000000"/>
              </a:solidFill>
              <a:latin typeface="Calibri"/>
              <a:cs typeface="Calibri"/>
            </a:endParaRPr>
          </a:p>
        </p:txBody>
      </p:sp>
      <p:sp>
        <p:nvSpPr>
          <p:cNvPr id="40" name="object 28"/>
          <p:cNvSpPr txBox="1"/>
          <p:nvPr/>
        </p:nvSpPr>
        <p:spPr>
          <a:xfrm>
            <a:off x="4050134" y="1519819"/>
            <a:ext cx="304644" cy="2420022"/>
          </a:xfrm>
          <a:prstGeom prst="rect">
            <a:avLst/>
          </a:prstGeom>
        </p:spPr>
        <p:txBody>
          <a:bodyPr wrap="square" lIns="0" tIns="0" rIns="0" bIns="0" rtlCol="0">
            <a:noAutofit/>
          </a:bodyPr>
          <a:lstStyle/>
          <a:p>
            <a:pPr marL="11258">
              <a:lnSpc>
                <a:spcPts val="679"/>
              </a:lnSpc>
              <a:spcBef>
                <a:spcPts val="34"/>
              </a:spcBef>
            </a:pPr>
            <a:r>
              <a:rPr sz="574" dirty="0">
                <a:solidFill>
                  <a:srgbClr val="000000"/>
                </a:solidFill>
                <a:latin typeface="Calibri"/>
                <a:cs typeface="Calibri"/>
              </a:rPr>
              <a:t>12/31/14</a:t>
            </a:r>
            <a:endParaRPr sz="574">
              <a:solidFill>
                <a:srgbClr val="000000"/>
              </a:solidFill>
              <a:latin typeface="Calibri"/>
              <a:cs typeface="Calibri"/>
            </a:endParaRPr>
          </a:p>
          <a:p>
            <a:pPr marL="11206">
              <a:lnSpc>
                <a:spcPct val="101725"/>
              </a:lnSpc>
              <a:spcBef>
                <a:spcPts val="27"/>
              </a:spcBef>
            </a:pPr>
            <a:r>
              <a:rPr sz="574" dirty="0">
                <a:solidFill>
                  <a:srgbClr val="000000"/>
                </a:solidFill>
                <a:latin typeface="Calibri"/>
                <a:cs typeface="Calibri"/>
              </a:rPr>
              <a:t>12/31/14</a:t>
            </a:r>
            <a:endParaRPr sz="574">
              <a:solidFill>
                <a:srgbClr val="000000"/>
              </a:solidFill>
              <a:latin typeface="Calibri"/>
              <a:cs typeface="Calibri"/>
            </a:endParaRPr>
          </a:p>
          <a:p>
            <a:pPr marL="11364">
              <a:lnSpc>
                <a:spcPct val="101725"/>
              </a:lnSpc>
              <a:spcBef>
                <a:spcPts val="62"/>
              </a:spcBef>
            </a:pPr>
            <a:r>
              <a:rPr sz="574" dirty="0">
                <a:solidFill>
                  <a:srgbClr val="000000"/>
                </a:solidFill>
                <a:latin typeface="Calibri"/>
                <a:cs typeface="Calibri"/>
              </a:rPr>
              <a:t>06/19/15</a:t>
            </a:r>
            <a:endParaRPr sz="574">
              <a:solidFill>
                <a:srgbClr val="000000"/>
              </a:solidFill>
              <a:latin typeface="Calibri"/>
              <a:cs typeface="Calibri"/>
            </a:endParaRPr>
          </a:p>
          <a:p>
            <a:pPr marL="11258">
              <a:lnSpc>
                <a:spcPct val="101725"/>
              </a:lnSpc>
              <a:spcBef>
                <a:spcPts val="62"/>
              </a:spcBef>
            </a:pPr>
            <a:r>
              <a:rPr sz="574" dirty="0">
                <a:solidFill>
                  <a:srgbClr val="000000"/>
                </a:solidFill>
                <a:latin typeface="Calibri"/>
                <a:cs typeface="Calibri"/>
              </a:rPr>
              <a:t>12/31/14</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12/31/14</a:t>
            </a:r>
            <a:endParaRPr sz="574">
              <a:solidFill>
                <a:srgbClr val="000000"/>
              </a:solidFill>
              <a:latin typeface="Calibri"/>
              <a:cs typeface="Calibri"/>
            </a:endParaRPr>
          </a:p>
          <a:p>
            <a:pPr marL="11364">
              <a:lnSpc>
                <a:spcPct val="101725"/>
              </a:lnSpc>
              <a:spcBef>
                <a:spcPts val="62"/>
              </a:spcBef>
            </a:pPr>
            <a:r>
              <a:rPr sz="574" dirty="0">
                <a:solidFill>
                  <a:srgbClr val="000000"/>
                </a:solidFill>
                <a:latin typeface="Calibri"/>
                <a:cs typeface="Calibri"/>
              </a:rPr>
              <a:t>12/31/14</a:t>
            </a:r>
            <a:endParaRPr sz="574">
              <a:solidFill>
                <a:srgbClr val="000000"/>
              </a:solidFill>
              <a:latin typeface="Calibri"/>
              <a:cs typeface="Calibri"/>
            </a:endParaRPr>
          </a:p>
          <a:p>
            <a:pPr marL="11258">
              <a:lnSpc>
                <a:spcPct val="101725"/>
              </a:lnSpc>
              <a:spcBef>
                <a:spcPts val="62"/>
              </a:spcBef>
            </a:pPr>
            <a:r>
              <a:rPr sz="574" dirty="0">
                <a:solidFill>
                  <a:srgbClr val="000000"/>
                </a:solidFill>
                <a:latin typeface="Calibri"/>
                <a:cs typeface="Calibri"/>
              </a:rPr>
              <a:t>12/31/14</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12/31/15</a:t>
            </a:r>
            <a:endParaRPr sz="574">
              <a:solidFill>
                <a:srgbClr val="000000"/>
              </a:solidFill>
              <a:latin typeface="Calibri"/>
              <a:cs typeface="Calibri"/>
            </a:endParaRPr>
          </a:p>
          <a:p>
            <a:pPr marL="11364">
              <a:lnSpc>
                <a:spcPct val="101725"/>
              </a:lnSpc>
              <a:spcBef>
                <a:spcPts val="62"/>
              </a:spcBef>
            </a:pPr>
            <a:r>
              <a:rPr sz="574" dirty="0">
                <a:solidFill>
                  <a:srgbClr val="000000"/>
                </a:solidFill>
                <a:latin typeface="Calibri"/>
                <a:cs typeface="Calibri"/>
              </a:rPr>
              <a:t>12/31/14</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05/31/15</a:t>
            </a:r>
            <a:endParaRPr sz="574">
              <a:solidFill>
                <a:srgbClr val="000000"/>
              </a:solidFill>
              <a:latin typeface="Calibri"/>
              <a:cs typeface="Calibri"/>
            </a:endParaRPr>
          </a:p>
          <a:p>
            <a:pPr marL="11347">
              <a:lnSpc>
                <a:spcPct val="101725"/>
              </a:lnSpc>
              <a:spcBef>
                <a:spcPts val="62"/>
              </a:spcBef>
            </a:pPr>
            <a:r>
              <a:rPr sz="574" dirty="0">
                <a:solidFill>
                  <a:srgbClr val="000000"/>
                </a:solidFill>
                <a:latin typeface="Calibri"/>
                <a:cs typeface="Calibri"/>
              </a:rPr>
              <a:t>12/31/14</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12/31/14</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12/31/14</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05/31/15</a:t>
            </a:r>
            <a:endParaRPr sz="574">
              <a:solidFill>
                <a:srgbClr val="000000"/>
              </a:solidFill>
              <a:latin typeface="Calibri"/>
              <a:cs typeface="Calibri"/>
            </a:endParaRPr>
          </a:p>
          <a:p>
            <a:pPr marL="11317">
              <a:lnSpc>
                <a:spcPct val="101725"/>
              </a:lnSpc>
              <a:spcBef>
                <a:spcPts val="62"/>
              </a:spcBef>
            </a:pPr>
            <a:r>
              <a:rPr sz="574" dirty="0">
                <a:solidFill>
                  <a:srgbClr val="000000"/>
                </a:solidFill>
                <a:latin typeface="Calibri"/>
                <a:cs typeface="Calibri"/>
              </a:rPr>
              <a:t>12/31/14</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12/31/14</a:t>
            </a:r>
            <a:endParaRPr sz="574">
              <a:solidFill>
                <a:srgbClr val="000000"/>
              </a:solidFill>
              <a:latin typeface="Calibri"/>
              <a:cs typeface="Calibri"/>
            </a:endParaRPr>
          </a:p>
          <a:p>
            <a:pPr marL="11398">
              <a:lnSpc>
                <a:spcPct val="101725"/>
              </a:lnSpc>
              <a:spcBef>
                <a:spcPts val="62"/>
              </a:spcBef>
            </a:pPr>
            <a:r>
              <a:rPr sz="574" dirty="0">
                <a:solidFill>
                  <a:srgbClr val="000000"/>
                </a:solidFill>
                <a:latin typeface="Calibri"/>
                <a:cs typeface="Calibri"/>
              </a:rPr>
              <a:t>12/31/14</a:t>
            </a:r>
            <a:endParaRPr sz="574">
              <a:solidFill>
                <a:srgbClr val="000000"/>
              </a:solidFill>
              <a:latin typeface="Calibri"/>
              <a:cs typeface="Calibri"/>
            </a:endParaRPr>
          </a:p>
          <a:p>
            <a:pPr marL="11339">
              <a:lnSpc>
                <a:spcPct val="101725"/>
              </a:lnSpc>
              <a:spcBef>
                <a:spcPts val="62"/>
              </a:spcBef>
            </a:pPr>
            <a:r>
              <a:rPr sz="574" dirty="0">
                <a:solidFill>
                  <a:srgbClr val="000000"/>
                </a:solidFill>
                <a:latin typeface="Calibri"/>
                <a:cs typeface="Calibri"/>
              </a:rPr>
              <a:t>12/31/14</a:t>
            </a:r>
            <a:endParaRPr sz="574">
              <a:solidFill>
                <a:srgbClr val="000000"/>
              </a:solidFill>
              <a:latin typeface="Calibri"/>
              <a:cs typeface="Calibri"/>
            </a:endParaRPr>
          </a:p>
          <a:p>
            <a:pPr marL="11258">
              <a:lnSpc>
                <a:spcPct val="101725"/>
              </a:lnSpc>
              <a:spcBef>
                <a:spcPts val="62"/>
              </a:spcBef>
            </a:pPr>
            <a:r>
              <a:rPr sz="574" dirty="0">
                <a:solidFill>
                  <a:srgbClr val="000000"/>
                </a:solidFill>
                <a:latin typeface="Calibri"/>
                <a:cs typeface="Calibri"/>
              </a:rPr>
              <a:t>12/31/14</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12/31/14</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12/31/14</a:t>
            </a:r>
            <a:endParaRPr sz="574">
              <a:solidFill>
                <a:srgbClr val="000000"/>
              </a:solidFill>
              <a:latin typeface="Calibri"/>
              <a:cs typeface="Calibri"/>
            </a:endParaRPr>
          </a:p>
          <a:p>
            <a:pPr marL="11317">
              <a:lnSpc>
                <a:spcPct val="101725"/>
              </a:lnSpc>
              <a:spcBef>
                <a:spcPts val="62"/>
              </a:spcBef>
            </a:pPr>
            <a:r>
              <a:rPr sz="574" dirty="0">
                <a:solidFill>
                  <a:srgbClr val="000000"/>
                </a:solidFill>
                <a:latin typeface="Calibri"/>
                <a:cs typeface="Calibri"/>
              </a:rPr>
              <a:t>12/31/14</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12/31/14</a:t>
            </a:r>
            <a:endParaRPr sz="574">
              <a:solidFill>
                <a:srgbClr val="000000"/>
              </a:solidFill>
              <a:latin typeface="Calibri"/>
              <a:cs typeface="Calibri"/>
            </a:endParaRPr>
          </a:p>
          <a:p>
            <a:pPr marL="11398">
              <a:lnSpc>
                <a:spcPct val="101725"/>
              </a:lnSpc>
              <a:spcBef>
                <a:spcPts val="62"/>
              </a:spcBef>
            </a:pPr>
            <a:r>
              <a:rPr sz="574" dirty="0">
                <a:solidFill>
                  <a:srgbClr val="000000"/>
                </a:solidFill>
                <a:latin typeface="Calibri"/>
                <a:cs typeface="Calibri"/>
              </a:rPr>
              <a:t>12/31/14</a:t>
            </a:r>
            <a:endParaRPr sz="574">
              <a:solidFill>
                <a:srgbClr val="000000"/>
              </a:solidFill>
              <a:latin typeface="Calibri"/>
              <a:cs typeface="Calibri"/>
            </a:endParaRPr>
          </a:p>
          <a:p>
            <a:pPr marL="11339">
              <a:lnSpc>
                <a:spcPct val="101725"/>
              </a:lnSpc>
              <a:spcBef>
                <a:spcPts val="62"/>
              </a:spcBef>
            </a:pPr>
            <a:r>
              <a:rPr sz="574" dirty="0">
                <a:solidFill>
                  <a:srgbClr val="000000"/>
                </a:solidFill>
                <a:latin typeface="Calibri"/>
                <a:cs typeface="Calibri"/>
              </a:rPr>
              <a:t>12/31/14</a:t>
            </a:r>
            <a:endParaRPr sz="574">
              <a:solidFill>
                <a:srgbClr val="000000"/>
              </a:solidFill>
              <a:latin typeface="Calibri"/>
              <a:cs typeface="Calibri"/>
            </a:endParaRPr>
          </a:p>
        </p:txBody>
      </p:sp>
      <p:sp>
        <p:nvSpPr>
          <p:cNvPr id="41" name="object 27"/>
          <p:cNvSpPr txBox="1"/>
          <p:nvPr/>
        </p:nvSpPr>
        <p:spPr>
          <a:xfrm>
            <a:off x="4426688" y="1519819"/>
            <a:ext cx="304644" cy="2420022"/>
          </a:xfrm>
          <a:prstGeom prst="rect">
            <a:avLst/>
          </a:prstGeom>
        </p:spPr>
        <p:txBody>
          <a:bodyPr wrap="square" lIns="0" tIns="0" rIns="0" bIns="0" rtlCol="0">
            <a:noAutofit/>
          </a:bodyPr>
          <a:lstStyle/>
          <a:p>
            <a:pPr marL="11258">
              <a:lnSpc>
                <a:spcPts val="679"/>
              </a:lnSpc>
              <a:spcBef>
                <a:spcPts val="34"/>
              </a:spcBef>
            </a:pPr>
            <a:r>
              <a:rPr sz="574" dirty="0">
                <a:solidFill>
                  <a:srgbClr val="000000"/>
                </a:solidFill>
                <a:latin typeface="Calibri"/>
                <a:cs typeface="Calibri"/>
              </a:rPr>
              <a:t>07/02/15</a:t>
            </a:r>
            <a:endParaRPr sz="574">
              <a:solidFill>
                <a:srgbClr val="000000"/>
              </a:solidFill>
              <a:latin typeface="Calibri"/>
              <a:cs typeface="Calibri"/>
            </a:endParaRPr>
          </a:p>
          <a:p>
            <a:pPr marL="11206">
              <a:lnSpc>
                <a:spcPct val="101725"/>
              </a:lnSpc>
              <a:spcBef>
                <a:spcPts val="27"/>
              </a:spcBef>
            </a:pPr>
            <a:r>
              <a:rPr sz="574" dirty="0">
                <a:solidFill>
                  <a:srgbClr val="000000"/>
                </a:solidFill>
                <a:latin typeface="Calibri"/>
                <a:cs typeface="Calibri"/>
              </a:rPr>
              <a:t>07/01/15</a:t>
            </a:r>
            <a:endParaRPr sz="574">
              <a:solidFill>
                <a:srgbClr val="000000"/>
              </a:solidFill>
              <a:latin typeface="Calibri"/>
              <a:cs typeface="Calibri"/>
            </a:endParaRPr>
          </a:p>
          <a:p>
            <a:pPr marL="11364">
              <a:lnSpc>
                <a:spcPct val="101725"/>
              </a:lnSpc>
              <a:spcBef>
                <a:spcPts val="62"/>
              </a:spcBef>
            </a:pPr>
            <a:r>
              <a:rPr sz="574" dirty="0">
                <a:solidFill>
                  <a:srgbClr val="000000"/>
                </a:solidFill>
                <a:latin typeface="Calibri"/>
                <a:cs typeface="Calibri"/>
              </a:rPr>
              <a:t>07/01/15</a:t>
            </a:r>
            <a:endParaRPr sz="574">
              <a:solidFill>
                <a:srgbClr val="000000"/>
              </a:solidFill>
              <a:latin typeface="Calibri"/>
              <a:cs typeface="Calibri"/>
            </a:endParaRPr>
          </a:p>
          <a:p>
            <a:pPr marL="11258">
              <a:lnSpc>
                <a:spcPct val="101725"/>
              </a:lnSpc>
              <a:spcBef>
                <a:spcPts val="62"/>
              </a:spcBef>
            </a:pPr>
            <a:r>
              <a:rPr sz="574" dirty="0">
                <a:solidFill>
                  <a:srgbClr val="000000"/>
                </a:solidFill>
                <a:latin typeface="Calibri"/>
                <a:cs typeface="Calibri"/>
              </a:rPr>
              <a:t>07/02/15</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07/03/15</a:t>
            </a:r>
            <a:endParaRPr sz="574">
              <a:solidFill>
                <a:srgbClr val="000000"/>
              </a:solidFill>
              <a:latin typeface="Calibri"/>
              <a:cs typeface="Calibri"/>
            </a:endParaRPr>
          </a:p>
          <a:p>
            <a:pPr marL="11364">
              <a:lnSpc>
                <a:spcPct val="101725"/>
              </a:lnSpc>
              <a:spcBef>
                <a:spcPts val="62"/>
              </a:spcBef>
            </a:pPr>
            <a:r>
              <a:rPr sz="574" dirty="0">
                <a:solidFill>
                  <a:srgbClr val="000000"/>
                </a:solidFill>
                <a:latin typeface="Calibri"/>
                <a:cs typeface="Calibri"/>
              </a:rPr>
              <a:t>07/04/15</a:t>
            </a:r>
            <a:endParaRPr sz="574">
              <a:solidFill>
                <a:srgbClr val="000000"/>
              </a:solidFill>
              <a:latin typeface="Calibri"/>
              <a:cs typeface="Calibri"/>
            </a:endParaRPr>
          </a:p>
          <a:p>
            <a:pPr marL="11258">
              <a:lnSpc>
                <a:spcPct val="101725"/>
              </a:lnSpc>
              <a:spcBef>
                <a:spcPts val="62"/>
              </a:spcBef>
            </a:pPr>
            <a:r>
              <a:rPr sz="574" dirty="0">
                <a:solidFill>
                  <a:srgbClr val="000000"/>
                </a:solidFill>
                <a:latin typeface="Calibri"/>
                <a:cs typeface="Calibri"/>
              </a:rPr>
              <a:t>07/05/15</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07/01/15</a:t>
            </a:r>
            <a:endParaRPr sz="574">
              <a:solidFill>
                <a:srgbClr val="000000"/>
              </a:solidFill>
              <a:latin typeface="Calibri"/>
              <a:cs typeface="Calibri"/>
            </a:endParaRPr>
          </a:p>
          <a:p>
            <a:pPr marL="11364">
              <a:lnSpc>
                <a:spcPct val="101725"/>
              </a:lnSpc>
              <a:spcBef>
                <a:spcPts val="62"/>
              </a:spcBef>
            </a:pPr>
            <a:r>
              <a:rPr sz="574" dirty="0">
                <a:solidFill>
                  <a:srgbClr val="000000"/>
                </a:solidFill>
                <a:latin typeface="Calibri"/>
                <a:cs typeface="Calibri"/>
              </a:rPr>
              <a:t>06/22/15</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06/15/15</a:t>
            </a:r>
            <a:endParaRPr sz="574">
              <a:solidFill>
                <a:srgbClr val="000000"/>
              </a:solidFill>
              <a:latin typeface="Calibri"/>
              <a:cs typeface="Calibri"/>
            </a:endParaRPr>
          </a:p>
          <a:p>
            <a:pPr marL="11347">
              <a:lnSpc>
                <a:spcPct val="101725"/>
              </a:lnSpc>
              <a:spcBef>
                <a:spcPts val="62"/>
              </a:spcBef>
            </a:pPr>
            <a:r>
              <a:rPr sz="574" dirty="0">
                <a:solidFill>
                  <a:srgbClr val="000000"/>
                </a:solidFill>
                <a:latin typeface="Calibri"/>
                <a:cs typeface="Calibri"/>
              </a:rPr>
              <a:t>07/01/15</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07/15/15</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06/22/15</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05/31/15</a:t>
            </a:r>
            <a:endParaRPr sz="574">
              <a:solidFill>
                <a:srgbClr val="000000"/>
              </a:solidFill>
              <a:latin typeface="Calibri"/>
              <a:cs typeface="Calibri"/>
            </a:endParaRPr>
          </a:p>
          <a:p>
            <a:pPr marL="11317">
              <a:lnSpc>
                <a:spcPct val="101725"/>
              </a:lnSpc>
              <a:spcBef>
                <a:spcPts val="62"/>
              </a:spcBef>
            </a:pPr>
            <a:r>
              <a:rPr sz="574" dirty="0">
                <a:solidFill>
                  <a:srgbClr val="000000"/>
                </a:solidFill>
                <a:latin typeface="Calibri"/>
                <a:cs typeface="Calibri"/>
              </a:rPr>
              <a:t>05/30/15</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06/28/15</a:t>
            </a:r>
            <a:endParaRPr sz="574">
              <a:solidFill>
                <a:srgbClr val="000000"/>
              </a:solidFill>
              <a:latin typeface="Calibri"/>
              <a:cs typeface="Calibri"/>
            </a:endParaRPr>
          </a:p>
          <a:p>
            <a:pPr marL="11398">
              <a:lnSpc>
                <a:spcPct val="101725"/>
              </a:lnSpc>
              <a:spcBef>
                <a:spcPts val="62"/>
              </a:spcBef>
            </a:pPr>
            <a:r>
              <a:rPr sz="574" dirty="0">
                <a:solidFill>
                  <a:srgbClr val="000000"/>
                </a:solidFill>
                <a:latin typeface="Calibri"/>
                <a:cs typeface="Calibri"/>
              </a:rPr>
              <a:t>06/19/15</a:t>
            </a:r>
            <a:endParaRPr sz="574">
              <a:solidFill>
                <a:srgbClr val="000000"/>
              </a:solidFill>
              <a:latin typeface="Calibri"/>
              <a:cs typeface="Calibri"/>
            </a:endParaRPr>
          </a:p>
          <a:p>
            <a:pPr marL="11339">
              <a:lnSpc>
                <a:spcPct val="101725"/>
              </a:lnSpc>
              <a:spcBef>
                <a:spcPts val="62"/>
              </a:spcBef>
            </a:pPr>
            <a:r>
              <a:rPr sz="574" dirty="0">
                <a:solidFill>
                  <a:srgbClr val="000000"/>
                </a:solidFill>
                <a:latin typeface="Calibri"/>
                <a:cs typeface="Calibri"/>
              </a:rPr>
              <a:t>06/19/15</a:t>
            </a:r>
            <a:endParaRPr sz="574">
              <a:solidFill>
                <a:srgbClr val="000000"/>
              </a:solidFill>
              <a:latin typeface="Calibri"/>
              <a:cs typeface="Calibri"/>
            </a:endParaRPr>
          </a:p>
          <a:p>
            <a:pPr marL="11258">
              <a:lnSpc>
                <a:spcPct val="101725"/>
              </a:lnSpc>
              <a:spcBef>
                <a:spcPts val="62"/>
              </a:spcBef>
            </a:pPr>
            <a:r>
              <a:rPr sz="574" dirty="0">
                <a:solidFill>
                  <a:srgbClr val="000000"/>
                </a:solidFill>
                <a:latin typeface="Calibri"/>
                <a:cs typeface="Calibri"/>
              </a:rPr>
              <a:t>06/30/15</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06/19/15</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07/04/15</a:t>
            </a:r>
            <a:endParaRPr sz="574">
              <a:solidFill>
                <a:srgbClr val="000000"/>
              </a:solidFill>
              <a:latin typeface="Calibri"/>
              <a:cs typeface="Calibri"/>
            </a:endParaRPr>
          </a:p>
          <a:p>
            <a:pPr marL="11317">
              <a:lnSpc>
                <a:spcPct val="101725"/>
              </a:lnSpc>
              <a:spcBef>
                <a:spcPts val="62"/>
              </a:spcBef>
            </a:pPr>
            <a:r>
              <a:rPr sz="574" dirty="0">
                <a:solidFill>
                  <a:srgbClr val="000000"/>
                </a:solidFill>
                <a:latin typeface="Calibri"/>
                <a:cs typeface="Calibri"/>
              </a:rPr>
              <a:t>06/23/15</a:t>
            </a:r>
            <a:endParaRPr sz="574">
              <a:solidFill>
                <a:srgbClr val="000000"/>
              </a:solidFill>
              <a:latin typeface="Calibri"/>
              <a:cs typeface="Calibri"/>
            </a:endParaRPr>
          </a:p>
          <a:p>
            <a:pPr marL="11302">
              <a:lnSpc>
                <a:spcPct val="101725"/>
              </a:lnSpc>
              <a:spcBef>
                <a:spcPts val="62"/>
              </a:spcBef>
            </a:pPr>
            <a:r>
              <a:rPr sz="574" dirty="0">
                <a:solidFill>
                  <a:srgbClr val="000000"/>
                </a:solidFill>
                <a:latin typeface="Calibri"/>
                <a:cs typeface="Calibri"/>
              </a:rPr>
              <a:t>07/02/15</a:t>
            </a:r>
            <a:endParaRPr sz="574">
              <a:solidFill>
                <a:srgbClr val="000000"/>
              </a:solidFill>
              <a:latin typeface="Calibri"/>
              <a:cs typeface="Calibri"/>
            </a:endParaRPr>
          </a:p>
          <a:p>
            <a:pPr marL="11398">
              <a:lnSpc>
                <a:spcPct val="101725"/>
              </a:lnSpc>
              <a:spcBef>
                <a:spcPts val="62"/>
              </a:spcBef>
            </a:pPr>
            <a:r>
              <a:rPr sz="574" dirty="0">
                <a:solidFill>
                  <a:srgbClr val="000000"/>
                </a:solidFill>
                <a:latin typeface="Calibri"/>
                <a:cs typeface="Calibri"/>
              </a:rPr>
              <a:t>07/05/15</a:t>
            </a:r>
            <a:endParaRPr sz="574">
              <a:solidFill>
                <a:srgbClr val="000000"/>
              </a:solidFill>
              <a:latin typeface="Calibri"/>
              <a:cs typeface="Calibri"/>
            </a:endParaRPr>
          </a:p>
          <a:p>
            <a:pPr marL="11339">
              <a:lnSpc>
                <a:spcPct val="101725"/>
              </a:lnSpc>
              <a:spcBef>
                <a:spcPts val="62"/>
              </a:spcBef>
            </a:pPr>
            <a:r>
              <a:rPr sz="574" dirty="0">
                <a:solidFill>
                  <a:srgbClr val="000000"/>
                </a:solidFill>
                <a:latin typeface="Calibri"/>
                <a:cs typeface="Calibri"/>
              </a:rPr>
              <a:t>07/16/15</a:t>
            </a:r>
            <a:endParaRPr sz="574">
              <a:solidFill>
                <a:srgbClr val="000000"/>
              </a:solidFill>
              <a:latin typeface="Calibri"/>
              <a:cs typeface="Calibri"/>
            </a:endParaRPr>
          </a:p>
        </p:txBody>
      </p:sp>
      <p:sp>
        <p:nvSpPr>
          <p:cNvPr id="42" name="object 26"/>
          <p:cNvSpPr txBox="1"/>
          <p:nvPr/>
        </p:nvSpPr>
        <p:spPr>
          <a:xfrm>
            <a:off x="5187850" y="1519819"/>
            <a:ext cx="191118" cy="2420022"/>
          </a:xfrm>
          <a:prstGeom prst="rect">
            <a:avLst/>
          </a:prstGeom>
        </p:spPr>
        <p:txBody>
          <a:bodyPr wrap="square" lIns="0" tIns="0" rIns="0" bIns="0" rtlCol="0">
            <a:noAutofit/>
          </a:bodyPr>
          <a:lstStyle/>
          <a:p>
            <a:pPr marL="30089">
              <a:lnSpc>
                <a:spcPts val="679"/>
              </a:lnSpc>
              <a:spcBef>
                <a:spcPts val="34"/>
              </a:spcBef>
            </a:pPr>
            <a:r>
              <a:rPr sz="574" dirty="0">
                <a:solidFill>
                  <a:srgbClr val="000000"/>
                </a:solidFill>
                <a:latin typeface="Calibri"/>
                <a:cs typeface="Calibri"/>
              </a:rPr>
              <a:t>9.80</a:t>
            </a:r>
          </a:p>
          <a:p>
            <a:pPr marL="11206">
              <a:lnSpc>
                <a:spcPct val="101725"/>
              </a:lnSpc>
              <a:spcBef>
                <a:spcPts val="27"/>
              </a:spcBef>
            </a:pPr>
            <a:r>
              <a:rPr sz="574" dirty="0">
                <a:solidFill>
                  <a:srgbClr val="000000"/>
                </a:solidFill>
                <a:latin typeface="Calibri"/>
                <a:cs typeface="Calibri"/>
              </a:rPr>
              <a:t>21.30</a:t>
            </a:r>
          </a:p>
          <a:p>
            <a:pPr marL="30196">
              <a:lnSpc>
                <a:spcPct val="101725"/>
              </a:lnSpc>
              <a:spcBef>
                <a:spcPts val="62"/>
              </a:spcBef>
            </a:pPr>
            <a:r>
              <a:rPr sz="574" dirty="0">
                <a:solidFill>
                  <a:srgbClr val="000000"/>
                </a:solidFill>
                <a:latin typeface="Calibri"/>
                <a:cs typeface="Calibri"/>
              </a:rPr>
              <a:t>3.34</a:t>
            </a:r>
          </a:p>
          <a:p>
            <a:pPr marL="30089">
              <a:lnSpc>
                <a:spcPct val="101725"/>
              </a:lnSpc>
              <a:spcBef>
                <a:spcPts val="62"/>
              </a:spcBef>
            </a:pPr>
            <a:r>
              <a:rPr sz="574" dirty="0">
                <a:solidFill>
                  <a:srgbClr val="000000"/>
                </a:solidFill>
                <a:latin typeface="Calibri"/>
                <a:cs typeface="Calibri"/>
              </a:rPr>
              <a:t>5.02</a:t>
            </a:r>
          </a:p>
          <a:p>
            <a:pPr marL="30133">
              <a:lnSpc>
                <a:spcPct val="101725"/>
              </a:lnSpc>
              <a:spcBef>
                <a:spcPts val="62"/>
              </a:spcBef>
            </a:pPr>
            <a:r>
              <a:rPr sz="574" dirty="0">
                <a:solidFill>
                  <a:srgbClr val="000000"/>
                </a:solidFill>
                <a:latin typeface="Calibri"/>
                <a:cs typeface="Calibri"/>
              </a:rPr>
              <a:t>1.79</a:t>
            </a:r>
          </a:p>
          <a:p>
            <a:pPr marL="30055">
              <a:lnSpc>
                <a:spcPct val="101725"/>
              </a:lnSpc>
              <a:spcBef>
                <a:spcPts val="62"/>
              </a:spcBef>
            </a:pPr>
            <a:r>
              <a:rPr sz="574" dirty="0">
                <a:solidFill>
                  <a:srgbClr val="9D0000"/>
                </a:solidFill>
                <a:latin typeface="Calibri"/>
                <a:cs typeface="Calibri"/>
              </a:rPr>
              <a:t>1.44</a:t>
            </a:r>
          </a:p>
          <a:p>
            <a:pPr marL="30059">
              <a:lnSpc>
                <a:spcPct val="101725"/>
              </a:lnSpc>
              <a:spcBef>
                <a:spcPts val="62"/>
              </a:spcBef>
            </a:pPr>
            <a:r>
              <a:rPr sz="574" dirty="0">
                <a:solidFill>
                  <a:srgbClr val="9D0000"/>
                </a:solidFill>
                <a:latin typeface="Calibri"/>
                <a:cs typeface="Calibri"/>
              </a:rPr>
              <a:t>4.67</a:t>
            </a:r>
          </a:p>
          <a:p>
            <a:pPr marL="30133">
              <a:lnSpc>
                <a:spcPct val="101725"/>
              </a:lnSpc>
              <a:spcBef>
                <a:spcPts val="62"/>
              </a:spcBef>
            </a:pPr>
            <a:r>
              <a:rPr sz="574" dirty="0">
                <a:solidFill>
                  <a:srgbClr val="000000"/>
                </a:solidFill>
                <a:latin typeface="Calibri"/>
                <a:cs typeface="Calibri"/>
              </a:rPr>
              <a:t>8.10</a:t>
            </a:r>
          </a:p>
          <a:p>
            <a:pPr marL="30196">
              <a:lnSpc>
                <a:spcPct val="101725"/>
              </a:lnSpc>
              <a:spcBef>
                <a:spcPts val="62"/>
              </a:spcBef>
            </a:pPr>
            <a:r>
              <a:rPr sz="574" dirty="0">
                <a:solidFill>
                  <a:srgbClr val="000000"/>
                </a:solidFill>
                <a:latin typeface="Calibri"/>
                <a:cs typeface="Calibri"/>
              </a:rPr>
              <a:t>3.80</a:t>
            </a:r>
          </a:p>
          <a:p>
            <a:pPr marL="30133">
              <a:lnSpc>
                <a:spcPct val="101725"/>
              </a:lnSpc>
              <a:spcBef>
                <a:spcPts val="62"/>
              </a:spcBef>
            </a:pPr>
            <a:r>
              <a:rPr sz="574" dirty="0">
                <a:solidFill>
                  <a:srgbClr val="000000"/>
                </a:solidFill>
                <a:latin typeface="Calibri"/>
                <a:cs typeface="Calibri"/>
              </a:rPr>
              <a:t>2.10</a:t>
            </a:r>
          </a:p>
          <a:p>
            <a:pPr marL="30177">
              <a:lnSpc>
                <a:spcPct val="101725"/>
              </a:lnSpc>
              <a:spcBef>
                <a:spcPts val="62"/>
              </a:spcBef>
            </a:pPr>
            <a:r>
              <a:rPr sz="574" dirty="0">
                <a:solidFill>
                  <a:srgbClr val="000000"/>
                </a:solidFill>
                <a:latin typeface="Calibri"/>
                <a:cs typeface="Calibri"/>
              </a:rPr>
              <a:t>1.45</a:t>
            </a:r>
          </a:p>
          <a:p>
            <a:pPr marL="30133">
              <a:lnSpc>
                <a:spcPct val="101725"/>
              </a:lnSpc>
              <a:spcBef>
                <a:spcPts val="62"/>
              </a:spcBef>
            </a:pPr>
            <a:r>
              <a:rPr sz="574" dirty="0">
                <a:solidFill>
                  <a:srgbClr val="000000"/>
                </a:solidFill>
                <a:latin typeface="Calibri"/>
                <a:cs typeface="Calibri"/>
              </a:rPr>
              <a:t>3.45</a:t>
            </a:r>
          </a:p>
          <a:p>
            <a:pPr marL="11302">
              <a:lnSpc>
                <a:spcPct val="101725"/>
              </a:lnSpc>
              <a:spcBef>
                <a:spcPts val="62"/>
              </a:spcBef>
            </a:pPr>
            <a:r>
              <a:rPr sz="574" dirty="0">
                <a:solidFill>
                  <a:srgbClr val="000000"/>
                </a:solidFill>
                <a:latin typeface="Calibri"/>
                <a:cs typeface="Calibri"/>
              </a:rPr>
              <a:t>20.64</a:t>
            </a:r>
          </a:p>
          <a:p>
            <a:pPr marL="30133">
              <a:lnSpc>
                <a:spcPct val="101725"/>
              </a:lnSpc>
              <a:spcBef>
                <a:spcPts val="62"/>
              </a:spcBef>
            </a:pPr>
            <a:r>
              <a:rPr sz="574" dirty="0">
                <a:solidFill>
                  <a:srgbClr val="000000"/>
                </a:solidFill>
                <a:latin typeface="Calibri"/>
                <a:cs typeface="Calibri"/>
              </a:rPr>
              <a:t>8.82</a:t>
            </a:r>
          </a:p>
          <a:p>
            <a:pPr marL="30148">
              <a:lnSpc>
                <a:spcPct val="101725"/>
              </a:lnSpc>
              <a:spcBef>
                <a:spcPts val="62"/>
              </a:spcBef>
            </a:pPr>
            <a:r>
              <a:rPr sz="574" dirty="0">
                <a:solidFill>
                  <a:srgbClr val="000000"/>
                </a:solidFill>
                <a:latin typeface="Calibri"/>
                <a:cs typeface="Calibri"/>
              </a:rPr>
              <a:t>4.63</a:t>
            </a:r>
          </a:p>
          <a:p>
            <a:pPr marL="30133">
              <a:lnSpc>
                <a:spcPct val="101725"/>
              </a:lnSpc>
              <a:spcBef>
                <a:spcPts val="62"/>
              </a:spcBef>
            </a:pPr>
            <a:r>
              <a:rPr sz="574" dirty="0">
                <a:solidFill>
                  <a:srgbClr val="000000"/>
                </a:solidFill>
                <a:latin typeface="Calibri"/>
                <a:cs typeface="Calibri"/>
              </a:rPr>
              <a:t>2.97</a:t>
            </a:r>
          </a:p>
          <a:p>
            <a:pPr marL="30229">
              <a:lnSpc>
                <a:spcPct val="101725"/>
              </a:lnSpc>
              <a:spcBef>
                <a:spcPts val="62"/>
              </a:spcBef>
            </a:pPr>
            <a:r>
              <a:rPr sz="574" dirty="0">
                <a:solidFill>
                  <a:srgbClr val="000000"/>
                </a:solidFill>
                <a:latin typeface="Calibri"/>
                <a:cs typeface="Calibri"/>
              </a:rPr>
              <a:t>3.55</a:t>
            </a:r>
          </a:p>
          <a:p>
            <a:pPr marL="30170">
              <a:lnSpc>
                <a:spcPct val="101725"/>
              </a:lnSpc>
              <a:spcBef>
                <a:spcPts val="62"/>
              </a:spcBef>
            </a:pPr>
            <a:r>
              <a:rPr sz="574" dirty="0">
                <a:solidFill>
                  <a:srgbClr val="000000"/>
                </a:solidFill>
                <a:latin typeface="Calibri"/>
                <a:cs typeface="Calibri"/>
              </a:rPr>
              <a:t>7.77</a:t>
            </a:r>
          </a:p>
          <a:p>
            <a:pPr marL="30089">
              <a:lnSpc>
                <a:spcPct val="101725"/>
              </a:lnSpc>
              <a:spcBef>
                <a:spcPts val="62"/>
              </a:spcBef>
            </a:pPr>
            <a:r>
              <a:rPr sz="574" dirty="0">
                <a:solidFill>
                  <a:srgbClr val="000000"/>
                </a:solidFill>
                <a:latin typeface="Calibri"/>
                <a:cs typeface="Calibri"/>
              </a:rPr>
              <a:t>6.17</a:t>
            </a:r>
          </a:p>
          <a:p>
            <a:pPr marL="30133">
              <a:lnSpc>
                <a:spcPct val="101725"/>
              </a:lnSpc>
              <a:spcBef>
                <a:spcPts val="62"/>
              </a:spcBef>
            </a:pPr>
            <a:r>
              <a:rPr sz="574" dirty="0">
                <a:solidFill>
                  <a:srgbClr val="000000"/>
                </a:solidFill>
                <a:latin typeface="Calibri"/>
                <a:cs typeface="Calibri"/>
              </a:rPr>
              <a:t>2.97</a:t>
            </a:r>
          </a:p>
          <a:p>
            <a:pPr marL="30133">
              <a:lnSpc>
                <a:spcPct val="101725"/>
              </a:lnSpc>
              <a:spcBef>
                <a:spcPts val="62"/>
              </a:spcBef>
            </a:pPr>
            <a:r>
              <a:rPr sz="574" dirty="0">
                <a:solidFill>
                  <a:srgbClr val="000000"/>
                </a:solidFill>
                <a:latin typeface="Calibri"/>
                <a:cs typeface="Calibri"/>
              </a:rPr>
              <a:t>3.55</a:t>
            </a:r>
          </a:p>
          <a:p>
            <a:pPr marL="30148">
              <a:lnSpc>
                <a:spcPct val="101725"/>
              </a:lnSpc>
              <a:spcBef>
                <a:spcPts val="62"/>
              </a:spcBef>
            </a:pPr>
            <a:r>
              <a:rPr sz="574" dirty="0">
                <a:solidFill>
                  <a:srgbClr val="000000"/>
                </a:solidFill>
                <a:latin typeface="Calibri"/>
                <a:cs typeface="Calibri"/>
              </a:rPr>
              <a:t>7.77</a:t>
            </a:r>
          </a:p>
          <a:p>
            <a:pPr marL="30133">
              <a:lnSpc>
                <a:spcPct val="101725"/>
              </a:lnSpc>
              <a:spcBef>
                <a:spcPts val="62"/>
              </a:spcBef>
            </a:pPr>
            <a:r>
              <a:rPr sz="574" dirty="0">
                <a:solidFill>
                  <a:srgbClr val="000000"/>
                </a:solidFill>
                <a:latin typeface="Calibri"/>
                <a:cs typeface="Calibri"/>
              </a:rPr>
              <a:t>6.17</a:t>
            </a:r>
          </a:p>
          <a:p>
            <a:pPr marL="30229">
              <a:lnSpc>
                <a:spcPct val="101725"/>
              </a:lnSpc>
              <a:spcBef>
                <a:spcPts val="62"/>
              </a:spcBef>
            </a:pPr>
            <a:r>
              <a:rPr sz="574" dirty="0">
                <a:solidFill>
                  <a:srgbClr val="000000"/>
                </a:solidFill>
                <a:latin typeface="Calibri"/>
                <a:cs typeface="Calibri"/>
              </a:rPr>
              <a:t>8.57</a:t>
            </a:r>
          </a:p>
          <a:p>
            <a:pPr marL="30170">
              <a:lnSpc>
                <a:spcPct val="101725"/>
              </a:lnSpc>
              <a:spcBef>
                <a:spcPts val="62"/>
              </a:spcBef>
            </a:pPr>
            <a:r>
              <a:rPr sz="574" dirty="0">
                <a:solidFill>
                  <a:srgbClr val="000000"/>
                </a:solidFill>
                <a:latin typeface="Calibri"/>
                <a:cs typeface="Calibri"/>
              </a:rPr>
              <a:t>9.95</a:t>
            </a:r>
          </a:p>
        </p:txBody>
      </p:sp>
      <p:sp>
        <p:nvSpPr>
          <p:cNvPr id="43" name="object 25"/>
          <p:cNvSpPr txBox="1"/>
          <p:nvPr/>
        </p:nvSpPr>
        <p:spPr>
          <a:xfrm>
            <a:off x="5635656" y="1519819"/>
            <a:ext cx="290050" cy="2420022"/>
          </a:xfrm>
          <a:prstGeom prst="rect">
            <a:avLst/>
          </a:prstGeom>
        </p:spPr>
        <p:txBody>
          <a:bodyPr wrap="square" lIns="0" tIns="0" rIns="0" bIns="0" rtlCol="0">
            <a:noAutofit/>
          </a:bodyPr>
          <a:lstStyle/>
          <a:p>
            <a:pPr marL="11251" marR="2243" algn="just">
              <a:lnSpc>
                <a:spcPts val="679"/>
              </a:lnSpc>
              <a:spcBef>
                <a:spcPts val="34"/>
              </a:spcBef>
            </a:pPr>
            <a:r>
              <a:rPr sz="574" dirty="0">
                <a:solidFill>
                  <a:srgbClr val="000000"/>
                </a:solidFill>
                <a:latin typeface="Calibri"/>
                <a:cs typeface="Calibri"/>
              </a:rPr>
              <a:t>Surety </a:t>
            </a:r>
            <a:r>
              <a:rPr sz="574" spc="19" dirty="0">
                <a:solidFill>
                  <a:srgbClr val="000000"/>
                </a:solidFill>
                <a:latin typeface="Calibri"/>
                <a:cs typeface="Calibri"/>
              </a:rPr>
              <a:t> </a:t>
            </a:r>
            <a:r>
              <a:rPr sz="574" dirty="0">
                <a:solidFill>
                  <a:srgbClr val="000000"/>
                </a:solidFill>
                <a:latin typeface="Calibri"/>
                <a:cs typeface="Calibri"/>
              </a:rPr>
              <a:t>X</a:t>
            </a:r>
            <a:endParaRPr sz="574">
              <a:solidFill>
                <a:srgbClr val="000000"/>
              </a:solidFill>
              <a:latin typeface="Calibri"/>
              <a:cs typeface="Calibri"/>
            </a:endParaRPr>
          </a:p>
          <a:p>
            <a:pPr marL="11209" indent="-3" algn="just">
              <a:lnSpc>
                <a:spcPts val="700"/>
              </a:lnSpc>
              <a:spcBef>
                <a:spcPts val="27"/>
              </a:spcBef>
            </a:pPr>
            <a:r>
              <a:rPr sz="574" dirty="0">
                <a:solidFill>
                  <a:srgbClr val="000000"/>
                </a:solidFill>
                <a:latin typeface="Calibri"/>
                <a:cs typeface="Calibri"/>
              </a:rPr>
              <a:t>Surety X Surety X Surety X Surety X Surety X Surety X Surety X Surety X Surety X Surety X Surety X Surety X Surety X Surety X Surety X Surety X Surety X Surety X Surety X Surety X Surety X Surety X Surety X Surety </a:t>
            </a:r>
            <a:r>
              <a:rPr sz="574" spc="19" dirty="0">
                <a:solidFill>
                  <a:srgbClr val="000000"/>
                </a:solidFill>
                <a:latin typeface="Calibri"/>
                <a:cs typeface="Calibri"/>
              </a:rPr>
              <a:t> </a:t>
            </a:r>
            <a:r>
              <a:rPr sz="574" dirty="0">
                <a:solidFill>
                  <a:srgbClr val="000000"/>
                </a:solidFill>
                <a:latin typeface="Calibri"/>
                <a:cs typeface="Calibri"/>
              </a:rPr>
              <a:t>X</a:t>
            </a:r>
            <a:endParaRPr sz="574">
              <a:solidFill>
                <a:srgbClr val="000000"/>
              </a:solidFill>
              <a:latin typeface="Calibri"/>
              <a:cs typeface="Calibri"/>
            </a:endParaRPr>
          </a:p>
        </p:txBody>
      </p:sp>
      <p:sp>
        <p:nvSpPr>
          <p:cNvPr id="44" name="object 24"/>
          <p:cNvSpPr txBox="1"/>
          <p:nvPr/>
        </p:nvSpPr>
        <p:spPr>
          <a:xfrm>
            <a:off x="6119757" y="1519819"/>
            <a:ext cx="445385" cy="2420022"/>
          </a:xfrm>
          <a:prstGeom prst="rect">
            <a:avLst/>
          </a:prstGeom>
        </p:spPr>
        <p:txBody>
          <a:bodyPr wrap="square" lIns="0" tIns="0" rIns="0" bIns="0" rtlCol="0">
            <a:noAutofit/>
          </a:bodyPr>
          <a:lstStyle/>
          <a:p>
            <a:pPr marL="39446" marR="5547">
              <a:lnSpc>
                <a:spcPts val="679"/>
              </a:lnSpc>
              <a:spcBef>
                <a:spcPts val="34"/>
              </a:spcBef>
            </a:pPr>
            <a:r>
              <a:rPr sz="574" dirty="0">
                <a:solidFill>
                  <a:srgbClr val="000000"/>
                </a:solidFill>
                <a:latin typeface="Calibri"/>
                <a:cs typeface="Calibri"/>
              </a:rPr>
              <a:t>$2.5M/$5M</a:t>
            </a:r>
            <a:endParaRPr sz="574">
              <a:solidFill>
                <a:srgbClr val="000000"/>
              </a:solidFill>
              <a:latin typeface="Calibri"/>
              <a:cs typeface="Calibri"/>
            </a:endParaRPr>
          </a:p>
          <a:p>
            <a:pPr marL="50933" marR="55979" algn="ctr">
              <a:lnSpc>
                <a:spcPct val="101725"/>
              </a:lnSpc>
              <a:spcBef>
                <a:spcPts val="27"/>
              </a:spcBef>
            </a:pPr>
            <a:r>
              <a:rPr sz="574" dirty="0">
                <a:solidFill>
                  <a:srgbClr val="000000"/>
                </a:solidFill>
                <a:latin typeface="Calibri"/>
                <a:cs typeface="Calibri"/>
              </a:rPr>
              <a:t>$1M/$7M</a:t>
            </a:r>
            <a:endParaRPr sz="574">
              <a:solidFill>
                <a:srgbClr val="000000"/>
              </a:solidFill>
              <a:latin typeface="Calibri"/>
              <a:cs typeface="Calibri"/>
            </a:endParaRPr>
          </a:p>
          <a:p>
            <a:pPr marL="30033" marR="5547">
              <a:lnSpc>
                <a:spcPct val="101725"/>
              </a:lnSpc>
              <a:spcBef>
                <a:spcPts val="62"/>
              </a:spcBef>
            </a:pPr>
            <a:r>
              <a:rPr sz="574" dirty="0">
                <a:solidFill>
                  <a:srgbClr val="000000"/>
                </a:solidFill>
                <a:latin typeface="Calibri"/>
                <a:cs typeface="Calibri"/>
              </a:rPr>
              <a:t>$14M/$40M</a:t>
            </a:r>
            <a:endParaRPr sz="574">
              <a:solidFill>
                <a:srgbClr val="000000"/>
              </a:solidFill>
              <a:latin typeface="Calibri"/>
              <a:cs typeface="Calibri"/>
            </a:endParaRPr>
          </a:p>
          <a:p>
            <a:pPr marL="30033" marR="5547">
              <a:lnSpc>
                <a:spcPct val="101725"/>
              </a:lnSpc>
              <a:spcBef>
                <a:spcPts val="62"/>
              </a:spcBef>
            </a:pPr>
            <a:r>
              <a:rPr sz="574" dirty="0">
                <a:solidFill>
                  <a:srgbClr val="000000"/>
                </a:solidFill>
                <a:latin typeface="Calibri"/>
                <a:cs typeface="Calibri"/>
              </a:rPr>
              <a:t>$10M/$25M</a:t>
            </a:r>
            <a:endParaRPr sz="574">
              <a:solidFill>
                <a:srgbClr val="000000"/>
              </a:solidFill>
              <a:latin typeface="Calibri"/>
              <a:cs typeface="Calibri"/>
            </a:endParaRPr>
          </a:p>
          <a:p>
            <a:pPr marL="39446" marR="5547">
              <a:lnSpc>
                <a:spcPct val="101725"/>
              </a:lnSpc>
              <a:spcBef>
                <a:spcPts val="62"/>
              </a:spcBef>
            </a:pPr>
            <a:r>
              <a:rPr sz="574" dirty="0">
                <a:solidFill>
                  <a:srgbClr val="000000"/>
                </a:solidFill>
                <a:latin typeface="Calibri"/>
                <a:cs typeface="Calibri"/>
              </a:rPr>
              <a:t>$2.5M/$7M</a:t>
            </a:r>
            <a:endParaRPr sz="574">
              <a:solidFill>
                <a:srgbClr val="000000"/>
              </a:solidFill>
              <a:latin typeface="Calibri"/>
              <a:cs typeface="Calibri"/>
            </a:endParaRPr>
          </a:p>
          <a:p>
            <a:pPr marL="50933" marR="55979" algn="ctr">
              <a:lnSpc>
                <a:spcPct val="101725"/>
              </a:lnSpc>
              <a:spcBef>
                <a:spcPts val="62"/>
              </a:spcBef>
            </a:pPr>
            <a:r>
              <a:rPr sz="574" dirty="0">
                <a:solidFill>
                  <a:srgbClr val="000000"/>
                </a:solidFill>
                <a:latin typeface="Calibri"/>
                <a:cs typeface="Calibri"/>
              </a:rPr>
              <a:t>$3M/$6M</a:t>
            </a:r>
            <a:endParaRPr sz="574">
              <a:solidFill>
                <a:srgbClr val="000000"/>
              </a:solidFill>
              <a:latin typeface="Calibri"/>
              <a:cs typeface="Calibri"/>
            </a:endParaRPr>
          </a:p>
          <a:p>
            <a:pPr marL="30033" marR="5547">
              <a:lnSpc>
                <a:spcPct val="101725"/>
              </a:lnSpc>
              <a:spcBef>
                <a:spcPts val="62"/>
              </a:spcBef>
            </a:pPr>
            <a:r>
              <a:rPr sz="574" dirty="0">
                <a:solidFill>
                  <a:srgbClr val="000000"/>
                </a:solidFill>
                <a:latin typeface="Calibri"/>
                <a:cs typeface="Calibri"/>
              </a:rPr>
              <a:t>$10M/$30M</a:t>
            </a:r>
            <a:endParaRPr sz="574">
              <a:solidFill>
                <a:srgbClr val="000000"/>
              </a:solidFill>
              <a:latin typeface="Calibri"/>
              <a:cs typeface="Calibri"/>
            </a:endParaRPr>
          </a:p>
          <a:p>
            <a:pPr marL="20619" marR="5547">
              <a:lnSpc>
                <a:spcPct val="101725"/>
              </a:lnSpc>
              <a:spcBef>
                <a:spcPts val="62"/>
              </a:spcBef>
            </a:pPr>
            <a:r>
              <a:rPr sz="574" dirty="0">
                <a:solidFill>
                  <a:srgbClr val="000000"/>
                </a:solidFill>
                <a:latin typeface="Calibri"/>
                <a:cs typeface="Calibri"/>
              </a:rPr>
              <a:t>$3.5M/$12M</a:t>
            </a:r>
            <a:endParaRPr sz="574">
              <a:solidFill>
                <a:srgbClr val="000000"/>
              </a:solidFill>
              <a:latin typeface="Calibri"/>
              <a:cs typeface="Calibri"/>
            </a:endParaRPr>
          </a:p>
          <a:p>
            <a:pPr marL="50933" marR="55979" algn="ctr">
              <a:lnSpc>
                <a:spcPct val="101725"/>
              </a:lnSpc>
              <a:spcBef>
                <a:spcPts val="62"/>
              </a:spcBef>
            </a:pPr>
            <a:r>
              <a:rPr sz="574" dirty="0">
                <a:solidFill>
                  <a:srgbClr val="000000"/>
                </a:solidFill>
                <a:latin typeface="Calibri"/>
                <a:cs typeface="Calibri"/>
              </a:rPr>
              <a:t>$3M/$6M</a:t>
            </a:r>
            <a:endParaRPr sz="574">
              <a:solidFill>
                <a:srgbClr val="000000"/>
              </a:solidFill>
              <a:latin typeface="Calibri"/>
              <a:cs typeface="Calibri"/>
            </a:endParaRPr>
          </a:p>
          <a:p>
            <a:pPr marL="30033" marR="5547">
              <a:lnSpc>
                <a:spcPct val="101725"/>
              </a:lnSpc>
              <a:spcBef>
                <a:spcPts val="62"/>
              </a:spcBef>
            </a:pPr>
            <a:r>
              <a:rPr sz="574" dirty="0">
                <a:solidFill>
                  <a:srgbClr val="000000"/>
                </a:solidFill>
                <a:latin typeface="Calibri"/>
                <a:cs typeface="Calibri"/>
              </a:rPr>
              <a:t>$20M/$52M</a:t>
            </a:r>
            <a:endParaRPr sz="574">
              <a:solidFill>
                <a:srgbClr val="000000"/>
              </a:solidFill>
              <a:latin typeface="Calibri"/>
              <a:cs typeface="Calibri"/>
            </a:endParaRPr>
          </a:p>
          <a:p>
            <a:pPr marL="50933" marR="55979" algn="ctr">
              <a:lnSpc>
                <a:spcPct val="101725"/>
              </a:lnSpc>
              <a:spcBef>
                <a:spcPts val="62"/>
              </a:spcBef>
            </a:pPr>
            <a:r>
              <a:rPr sz="574" dirty="0">
                <a:solidFill>
                  <a:srgbClr val="000000"/>
                </a:solidFill>
                <a:latin typeface="Calibri"/>
                <a:cs typeface="Calibri"/>
              </a:rPr>
              <a:t>$1M/$3M</a:t>
            </a:r>
            <a:endParaRPr sz="574">
              <a:solidFill>
                <a:srgbClr val="000000"/>
              </a:solidFill>
              <a:latin typeface="Calibri"/>
              <a:cs typeface="Calibri"/>
            </a:endParaRPr>
          </a:p>
          <a:p>
            <a:pPr marL="30033" marR="5547">
              <a:lnSpc>
                <a:spcPct val="101725"/>
              </a:lnSpc>
              <a:spcBef>
                <a:spcPts val="62"/>
              </a:spcBef>
            </a:pPr>
            <a:r>
              <a:rPr sz="574" dirty="0">
                <a:solidFill>
                  <a:srgbClr val="000000"/>
                </a:solidFill>
                <a:latin typeface="Calibri"/>
                <a:cs typeface="Calibri"/>
              </a:rPr>
              <a:t>$12M/$36M</a:t>
            </a:r>
            <a:endParaRPr sz="574">
              <a:solidFill>
                <a:srgbClr val="000000"/>
              </a:solidFill>
              <a:latin typeface="Calibri"/>
              <a:cs typeface="Calibri"/>
            </a:endParaRPr>
          </a:p>
          <a:p>
            <a:pPr marL="48860" marR="5547">
              <a:lnSpc>
                <a:spcPct val="101725"/>
              </a:lnSpc>
              <a:spcBef>
                <a:spcPts val="62"/>
              </a:spcBef>
            </a:pPr>
            <a:r>
              <a:rPr sz="574" dirty="0">
                <a:solidFill>
                  <a:srgbClr val="000000"/>
                </a:solidFill>
                <a:latin typeface="Calibri"/>
                <a:cs typeface="Calibri"/>
              </a:rPr>
              <a:t>$1M/$10M</a:t>
            </a:r>
            <a:endParaRPr sz="574">
              <a:solidFill>
                <a:srgbClr val="000000"/>
              </a:solidFill>
              <a:latin typeface="Calibri"/>
              <a:cs typeface="Calibri"/>
            </a:endParaRPr>
          </a:p>
          <a:p>
            <a:pPr algn="ctr">
              <a:lnSpc>
                <a:spcPct val="101725"/>
              </a:lnSpc>
              <a:spcBef>
                <a:spcPts val="62"/>
              </a:spcBef>
            </a:pPr>
            <a:r>
              <a:rPr sz="574" dirty="0">
                <a:solidFill>
                  <a:srgbClr val="000000"/>
                </a:solidFill>
                <a:latin typeface="Calibri"/>
                <a:cs typeface="Calibri"/>
              </a:rPr>
              <a:t>$23M/$100M</a:t>
            </a:r>
            <a:endParaRPr sz="574">
              <a:solidFill>
                <a:srgbClr val="000000"/>
              </a:solidFill>
              <a:latin typeface="Calibri"/>
              <a:cs typeface="Calibri"/>
            </a:endParaRPr>
          </a:p>
          <a:p>
            <a:pPr algn="ctr">
              <a:lnSpc>
                <a:spcPct val="101725"/>
              </a:lnSpc>
              <a:spcBef>
                <a:spcPts val="62"/>
              </a:spcBef>
            </a:pPr>
            <a:r>
              <a:rPr sz="574" dirty="0">
                <a:solidFill>
                  <a:srgbClr val="000000"/>
                </a:solidFill>
                <a:latin typeface="Calibri"/>
                <a:cs typeface="Calibri"/>
              </a:rPr>
              <a:t>$20M/$200M</a:t>
            </a:r>
            <a:endParaRPr sz="574">
              <a:solidFill>
                <a:srgbClr val="000000"/>
              </a:solidFill>
              <a:latin typeface="Calibri"/>
              <a:cs typeface="Calibri"/>
            </a:endParaRPr>
          </a:p>
          <a:p>
            <a:pPr marL="30033" marR="5547">
              <a:lnSpc>
                <a:spcPct val="101725"/>
              </a:lnSpc>
              <a:spcBef>
                <a:spcPts val="62"/>
              </a:spcBef>
            </a:pPr>
            <a:r>
              <a:rPr sz="574" dirty="0">
                <a:solidFill>
                  <a:srgbClr val="000000"/>
                </a:solidFill>
                <a:latin typeface="Calibri"/>
                <a:cs typeface="Calibri"/>
              </a:rPr>
              <a:t>$12M/$24M</a:t>
            </a:r>
            <a:endParaRPr sz="574">
              <a:solidFill>
                <a:srgbClr val="000000"/>
              </a:solidFill>
              <a:latin typeface="Calibri"/>
              <a:cs typeface="Calibri"/>
            </a:endParaRPr>
          </a:p>
          <a:p>
            <a:pPr algn="ctr">
              <a:lnSpc>
                <a:spcPct val="101725"/>
              </a:lnSpc>
              <a:spcBef>
                <a:spcPts val="62"/>
              </a:spcBef>
            </a:pPr>
            <a:r>
              <a:rPr sz="574" dirty="0">
                <a:solidFill>
                  <a:srgbClr val="000000"/>
                </a:solidFill>
                <a:latin typeface="Calibri"/>
                <a:cs typeface="Calibri"/>
              </a:rPr>
              <a:t>$25M/$100M</a:t>
            </a:r>
            <a:endParaRPr sz="574">
              <a:solidFill>
                <a:srgbClr val="000000"/>
              </a:solidFill>
              <a:latin typeface="Calibri"/>
              <a:cs typeface="Calibri"/>
            </a:endParaRPr>
          </a:p>
          <a:p>
            <a:pPr marL="42135" marR="5547">
              <a:lnSpc>
                <a:spcPct val="101725"/>
              </a:lnSpc>
              <a:spcBef>
                <a:spcPts val="62"/>
              </a:spcBef>
            </a:pPr>
            <a:r>
              <a:rPr sz="574" dirty="0">
                <a:solidFill>
                  <a:srgbClr val="000000"/>
                </a:solidFill>
                <a:latin typeface="Calibri"/>
                <a:cs typeface="Calibri"/>
              </a:rPr>
              <a:t>$575K/$5M</a:t>
            </a:r>
            <a:endParaRPr sz="574">
              <a:solidFill>
                <a:srgbClr val="000000"/>
              </a:solidFill>
              <a:latin typeface="Calibri"/>
              <a:cs typeface="Calibri"/>
            </a:endParaRPr>
          </a:p>
          <a:p>
            <a:pPr marL="50933" marR="55979" algn="ctr">
              <a:lnSpc>
                <a:spcPct val="101725"/>
              </a:lnSpc>
              <a:spcBef>
                <a:spcPts val="62"/>
              </a:spcBef>
            </a:pPr>
            <a:r>
              <a:rPr sz="574" dirty="0">
                <a:solidFill>
                  <a:srgbClr val="000000"/>
                </a:solidFill>
                <a:latin typeface="Calibri"/>
                <a:cs typeface="Calibri"/>
              </a:rPr>
              <a:t>$3M/$8M</a:t>
            </a:r>
            <a:endParaRPr sz="574">
              <a:solidFill>
                <a:srgbClr val="000000"/>
              </a:solidFill>
              <a:latin typeface="Calibri"/>
              <a:cs typeface="Calibri"/>
            </a:endParaRPr>
          </a:p>
          <a:p>
            <a:pPr marL="42135" marR="5547">
              <a:lnSpc>
                <a:spcPct val="101725"/>
              </a:lnSpc>
              <a:spcBef>
                <a:spcPts val="62"/>
              </a:spcBef>
            </a:pPr>
            <a:r>
              <a:rPr sz="574" dirty="0">
                <a:solidFill>
                  <a:srgbClr val="000000"/>
                </a:solidFill>
                <a:latin typeface="Calibri"/>
                <a:cs typeface="Calibri"/>
              </a:rPr>
              <a:t>$400K/$3M</a:t>
            </a:r>
            <a:endParaRPr sz="574">
              <a:solidFill>
                <a:srgbClr val="000000"/>
              </a:solidFill>
              <a:latin typeface="Calibri"/>
              <a:cs typeface="Calibri"/>
            </a:endParaRPr>
          </a:p>
          <a:p>
            <a:pPr marL="39446" marR="5547">
              <a:lnSpc>
                <a:spcPct val="101725"/>
              </a:lnSpc>
              <a:spcBef>
                <a:spcPts val="62"/>
              </a:spcBef>
            </a:pPr>
            <a:r>
              <a:rPr sz="574" dirty="0">
                <a:solidFill>
                  <a:srgbClr val="000000"/>
                </a:solidFill>
                <a:latin typeface="Calibri"/>
                <a:cs typeface="Calibri"/>
              </a:rPr>
              <a:t>$1M/$3.5M</a:t>
            </a:r>
            <a:endParaRPr sz="574">
              <a:solidFill>
                <a:srgbClr val="000000"/>
              </a:solidFill>
              <a:latin typeface="Calibri"/>
              <a:cs typeface="Calibri"/>
            </a:endParaRPr>
          </a:p>
          <a:p>
            <a:pPr marL="50933" marR="55979" algn="ctr">
              <a:lnSpc>
                <a:spcPct val="101725"/>
              </a:lnSpc>
              <a:spcBef>
                <a:spcPts val="62"/>
              </a:spcBef>
            </a:pPr>
            <a:r>
              <a:rPr sz="574" dirty="0">
                <a:solidFill>
                  <a:srgbClr val="000000"/>
                </a:solidFill>
                <a:latin typeface="Calibri"/>
                <a:cs typeface="Calibri"/>
              </a:rPr>
              <a:t>$3M/$8M</a:t>
            </a:r>
            <a:endParaRPr sz="574">
              <a:solidFill>
                <a:srgbClr val="000000"/>
              </a:solidFill>
              <a:latin typeface="Calibri"/>
              <a:cs typeface="Calibri"/>
            </a:endParaRPr>
          </a:p>
          <a:p>
            <a:pPr marL="20619" marR="5547">
              <a:lnSpc>
                <a:spcPct val="101725"/>
              </a:lnSpc>
              <a:spcBef>
                <a:spcPts val="62"/>
              </a:spcBef>
            </a:pPr>
            <a:r>
              <a:rPr sz="574" dirty="0">
                <a:solidFill>
                  <a:srgbClr val="000000"/>
                </a:solidFill>
                <a:latin typeface="Calibri"/>
                <a:cs typeface="Calibri"/>
              </a:rPr>
              <a:t>$2.5M/$10M</a:t>
            </a:r>
            <a:endParaRPr sz="574">
              <a:solidFill>
                <a:srgbClr val="000000"/>
              </a:solidFill>
              <a:latin typeface="Calibri"/>
              <a:cs typeface="Calibri"/>
            </a:endParaRPr>
          </a:p>
          <a:p>
            <a:pPr marL="30033" marR="5547">
              <a:lnSpc>
                <a:spcPct val="101725"/>
              </a:lnSpc>
              <a:spcBef>
                <a:spcPts val="62"/>
              </a:spcBef>
            </a:pPr>
            <a:r>
              <a:rPr sz="574" dirty="0">
                <a:solidFill>
                  <a:srgbClr val="000000"/>
                </a:solidFill>
                <a:latin typeface="Calibri"/>
                <a:cs typeface="Calibri"/>
              </a:rPr>
              <a:t>$10M/$24M</a:t>
            </a:r>
            <a:endParaRPr sz="574">
              <a:solidFill>
                <a:srgbClr val="000000"/>
              </a:solidFill>
              <a:latin typeface="Calibri"/>
              <a:cs typeface="Calibri"/>
            </a:endParaRPr>
          </a:p>
          <a:p>
            <a:pPr marL="50933" marR="55979" algn="ctr">
              <a:lnSpc>
                <a:spcPct val="101725"/>
              </a:lnSpc>
              <a:spcBef>
                <a:spcPts val="62"/>
              </a:spcBef>
            </a:pPr>
            <a:r>
              <a:rPr sz="574" dirty="0">
                <a:solidFill>
                  <a:srgbClr val="000000"/>
                </a:solidFill>
                <a:latin typeface="Calibri"/>
                <a:cs typeface="Calibri"/>
              </a:rPr>
              <a:t>$3M/$8M</a:t>
            </a:r>
            <a:endParaRPr sz="574">
              <a:solidFill>
                <a:srgbClr val="000000"/>
              </a:solidFill>
              <a:latin typeface="Calibri"/>
              <a:cs typeface="Calibri"/>
            </a:endParaRPr>
          </a:p>
        </p:txBody>
      </p:sp>
      <p:sp>
        <p:nvSpPr>
          <p:cNvPr id="45" name="object 23"/>
          <p:cNvSpPr txBox="1"/>
          <p:nvPr/>
        </p:nvSpPr>
        <p:spPr>
          <a:xfrm>
            <a:off x="6620012" y="1519819"/>
            <a:ext cx="396730" cy="2420022"/>
          </a:xfrm>
          <a:prstGeom prst="rect">
            <a:avLst/>
          </a:prstGeom>
        </p:spPr>
        <p:txBody>
          <a:bodyPr wrap="square" lIns="0" tIns="0" rIns="0" bIns="0" rtlCol="0">
            <a:noAutofit/>
          </a:bodyPr>
          <a:lstStyle/>
          <a:p>
            <a:pPr marL="30025">
              <a:lnSpc>
                <a:spcPts val="679"/>
              </a:lnSpc>
              <a:spcBef>
                <a:spcPts val="34"/>
              </a:spcBef>
            </a:pPr>
            <a:r>
              <a:rPr sz="574" dirty="0">
                <a:solidFill>
                  <a:srgbClr val="000000"/>
                </a:solidFill>
                <a:latin typeface="Calibri"/>
                <a:cs typeface="Calibri"/>
              </a:rPr>
              <a:t>$2,250,000</a:t>
            </a:r>
            <a:endParaRPr sz="574">
              <a:solidFill>
                <a:srgbClr val="000000"/>
              </a:solidFill>
              <a:latin typeface="Calibri"/>
              <a:cs typeface="Calibri"/>
            </a:endParaRPr>
          </a:p>
          <a:p>
            <a:pPr marL="30041">
              <a:lnSpc>
                <a:spcPct val="101725"/>
              </a:lnSpc>
              <a:spcBef>
                <a:spcPts val="27"/>
              </a:spcBef>
            </a:pPr>
            <a:r>
              <a:rPr sz="574" dirty="0">
                <a:solidFill>
                  <a:srgbClr val="000000"/>
                </a:solidFill>
                <a:latin typeface="Calibri"/>
                <a:cs typeface="Calibri"/>
              </a:rPr>
              <a:t>$1,802,500</a:t>
            </a:r>
            <a:endParaRPr sz="574">
              <a:solidFill>
                <a:srgbClr val="000000"/>
              </a:solidFill>
              <a:latin typeface="Calibri"/>
              <a:cs typeface="Calibri"/>
            </a:endParaRPr>
          </a:p>
          <a:p>
            <a:pPr marL="30064">
              <a:lnSpc>
                <a:spcPct val="101725"/>
              </a:lnSpc>
              <a:spcBef>
                <a:spcPts val="62"/>
              </a:spcBef>
            </a:pPr>
            <a:r>
              <a:rPr sz="574" dirty="0">
                <a:solidFill>
                  <a:srgbClr val="000000"/>
                </a:solidFill>
                <a:latin typeface="Calibri"/>
                <a:cs typeface="Calibri"/>
              </a:rPr>
              <a:t>$4,000,000</a:t>
            </a:r>
            <a:endParaRPr sz="574">
              <a:solidFill>
                <a:srgbClr val="000000"/>
              </a:solidFill>
              <a:latin typeface="Calibri"/>
              <a:cs typeface="Calibri"/>
            </a:endParaRPr>
          </a:p>
          <a:p>
            <a:pPr marL="30064">
              <a:lnSpc>
                <a:spcPct val="101725"/>
              </a:lnSpc>
              <a:spcBef>
                <a:spcPts val="62"/>
              </a:spcBef>
            </a:pPr>
            <a:r>
              <a:rPr sz="574" dirty="0">
                <a:solidFill>
                  <a:srgbClr val="000000"/>
                </a:solidFill>
                <a:latin typeface="Calibri"/>
                <a:cs typeface="Calibri"/>
              </a:rPr>
              <a:t>$2,250,000</a:t>
            </a:r>
            <a:endParaRPr sz="574">
              <a:solidFill>
                <a:srgbClr val="000000"/>
              </a:solidFill>
              <a:latin typeface="Calibri"/>
              <a:cs typeface="Calibri"/>
            </a:endParaRPr>
          </a:p>
          <a:p>
            <a:pPr marL="30025">
              <a:lnSpc>
                <a:spcPct val="101725"/>
              </a:lnSpc>
              <a:spcBef>
                <a:spcPts val="62"/>
              </a:spcBef>
            </a:pPr>
            <a:r>
              <a:rPr sz="574" dirty="0">
                <a:solidFill>
                  <a:srgbClr val="000000"/>
                </a:solidFill>
                <a:latin typeface="Calibri"/>
                <a:cs typeface="Calibri"/>
              </a:rPr>
              <a:t>$1,802,500</a:t>
            </a:r>
            <a:endParaRPr sz="574">
              <a:solidFill>
                <a:srgbClr val="000000"/>
              </a:solidFill>
              <a:latin typeface="Calibri"/>
              <a:cs typeface="Calibri"/>
            </a:endParaRPr>
          </a:p>
          <a:p>
            <a:pPr marL="30041">
              <a:lnSpc>
                <a:spcPct val="101725"/>
              </a:lnSpc>
              <a:spcBef>
                <a:spcPts val="62"/>
              </a:spcBef>
            </a:pPr>
            <a:r>
              <a:rPr sz="574" dirty="0">
                <a:solidFill>
                  <a:srgbClr val="000000"/>
                </a:solidFill>
                <a:latin typeface="Calibri"/>
                <a:cs typeface="Calibri"/>
              </a:rPr>
              <a:t>$4,000,000</a:t>
            </a:r>
            <a:endParaRPr sz="574">
              <a:solidFill>
                <a:srgbClr val="000000"/>
              </a:solidFill>
              <a:latin typeface="Calibri"/>
              <a:cs typeface="Calibri"/>
            </a:endParaRPr>
          </a:p>
          <a:p>
            <a:pPr marL="30064">
              <a:lnSpc>
                <a:spcPct val="101725"/>
              </a:lnSpc>
              <a:spcBef>
                <a:spcPts val="62"/>
              </a:spcBef>
            </a:pPr>
            <a:r>
              <a:rPr sz="574" dirty="0">
                <a:solidFill>
                  <a:srgbClr val="000000"/>
                </a:solidFill>
                <a:latin typeface="Calibri"/>
                <a:cs typeface="Calibri"/>
              </a:rPr>
              <a:t>$4,434,167</a:t>
            </a:r>
            <a:endParaRPr sz="574">
              <a:solidFill>
                <a:srgbClr val="000000"/>
              </a:solidFill>
              <a:latin typeface="Calibri"/>
              <a:cs typeface="Calibri"/>
            </a:endParaRPr>
          </a:p>
          <a:p>
            <a:pPr marL="11206">
              <a:lnSpc>
                <a:spcPct val="101725"/>
              </a:lnSpc>
              <a:spcBef>
                <a:spcPts val="62"/>
              </a:spcBef>
            </a:pPr>
            <a:r>
              <a:rPr sz="574" dirty="0">
                <a:solidFill>
                  <a:srgbClr val="000000"/>
                </a:solidFill>
                <a:latin typeface="Calibri"/>
                <a:cs typeface="Calibri"/>
              </a:rPr>
              <a:t>$11,566,250</a:t>
            </a:r>
            <a:endParaRPr sz="574">
              <a:solidFill>
                <a:srgbClr val="000000"/>
              </a:solidFill>
              <a:latin typeface="Calibri"/>
              <a:cs typeface="Calibri"/>
            </a:endParaRPr>
          </a:p>
          <a:p>
            <a:pPr marL="30041">
              <a:lnSpc>
                <a:spcPct val="101725"/>
              </a:lnSpc>
              <a:spcBef>
                <a:spcPts val="62"/>
              </a:spcBef>
            </a:pPr>
            <a:r>
              <a:rPr sz="574" dirty="0">
                <a:solidFill>
                  <a:srgbClr val="000000"/>
                </a:solidFill>
                <a:latin typeface="Calibri"/>
                <a:cs typeface="Calibri"/>
              </a:rPr>
              <a:t>$4,625,000</a:t>
            </a:r>
            <a:endParaRPr sz="574">
              <a:solidFill>
                <a:srgbClr val="000000"/>
              </a:solidFill>
              <a:latin typeface="Calibri"/>
              <a:cs typeface="Calibri"/>
            </a:endParaRPr>
          </a:p>
          <a:p>
            <a:pPr marL="58304">
              <a:lnSpc>
                <a:spcPct val="101725"/>
              </a:lnSpc>
              <a:spcBef>
                <a:spcPts val="62"/>
              </a:spcBef>
            </a:pPr>
            <a:r>
              <a:rPr sz="574" dirty="0">
                <a:solidFill>
                  <a:srgbClr val="000000"/>
                </a:solidFill>
                <a:latin typeface="Calibri"/>
                <a:cs typeface="Calibri"/>
              </a:rPr>
              <a:t>$819,593</a:t>
            </a:r>
            <a:endParaRPr sz="574">
              <a:solidFill>
                <a:srgbClr val="000000"/>
              </a:solidFill>
              <a:latin typeface="Calibri"/>
              <a:cs typeface="Calibri"/>
            </a:endParaRPr>
          </a:p>
          <a:p>
            <a:pPr marL="58281">
              <a:lnSpc>
                <a:spcPct val="101725"/>
              </a:lnSpc>
              <a:spcBef>
                <a:spcPts val="62"/>
              </a:spcBef>
            </a:pPr>
            <a:r>
              <a:rPr sz="574" dirty="0">
                <a:solidFill>
                  <a:srgbClr val="000000"/>
                </a:solidFill>
                <a:latin typeface="Calibri"/>
                <a:cs typeface="Calibri"/>
              </a:rPr>
              <a:t>$953,313</a:t>
            </a:r>
            <a:endParaRPr sz="574">
              <a:solidFill>
                <a:srgbClr val="000000"/>
              </a:solidFill>
              <a:latin typeface="Calibri"/>
              <a:cs typeface="Calibri"/>
            </a:endParaRPr>
          </a:p>
          <a:p>
            <a:pPr marL="30064">
              <a:lnSpc>
                <a:spcPct val="101725"/>
              </a:lnSpc>
              <a:spcBef>
                <a:spcPts val="62"/>
              </a:spcBef>
            </a:pPr>
            <a:r>
              <a:rPr sz="574" dirty="0">
                <a:solidFill>
                  <a:srgbClr val="000000"/>
                </a:solidFill>
                <a:latin typeface="Calibri"/>
                <a:cs typeface="Calibri"/>
              </a:rPr>
              <a:t>$3,263,905</a:t>
            </a:r>
            <a:endParaRPr sz="574">
              <a:solidFill>
                <a:srgbClr val="000000"/>
              </a:solidFill>
              <a:latin typeface="Calibri"/>
              <a:cs typeface="Calibri"/>
            </a:endParaRPr>
          </a:p>
          <a:p>
            <a:pPr marL="30053">
              <a:lnSpc>
                <a:spcPct val="101725"/>
              </a:lnSpc>
              <a:spcBef>
                <a:spcPts val="62"/>
              </a:spcBef>
            </a:pPr>
            <a:r>
              <a:rPr sz="574" dirty="0">
                <a:solidFill>
                  <a:srgbClr val="000000"/>
                </a:solidFill>
                <a:latin typeface="Calibri"/>
                <a:cs typeface="Calibri"/>
              </a:rPr>
              <a:t>$4,477,000</a:t>
            </a:r>
            <a:endParaRPr sz="574">
              <a:solidFill>
                <a:srgbClr val="000000"/>
              </a:solidFill>
              <a:latin typeface="Calibri"/>
              <a:cs typeface="Calibri"/>
            </a:endParaRPr>
          </a:p>
          <a:p>
            <a:pPr marL="58322">
              <a:lnSpc>
                <a:spcPct val="101725"/>
              </a:lnSpc>
              <a:spcBef>
                <a:spcPts val="62"/>
              </a:spcBef>
            </a:pPr>
            <a:r>
              <a:rPr sz="574" dirty="0">
                <a:solidFill>
                  <a:srgbClr val="000000"/>
                </a:solidFill>
                <a:latin typeface="Calibri"/>
                <a:cs typeface="Calibri"/>
              </a:rPr>
              <a:t>$853,346</a:t>
            </a:r>
            <a:endParaRPr sz="574">
              <a:solidFill>
                <a:srgbClr val="000000"/>
              </a:solidFill>
              <a:latin typeface="Calibri"/>
              <a:cs typeface="Calibri"/>
            </a:endParaRPr>
          </a:p>
          <a:p>
            <a:pPr marL="11252">
              <a:lnSpc>
                <a:spcPct val="101725"/>
              </a:lnSpc>
              <a:spcBef>
                <a:spcPts val="62"/>
              </a:spcBef>
            </a:pPr>
            <a:r>
              <a:rPr sz="574" dirty="0">
                <a:solidFill>
                  <a:srgbClr val="000000"/>
                </a:solidFill>
                <a:latin typeface="Calibri"/>
                <a:cs typeface="Calibri"/>
              </a:rPr>
              <a:t>$83,500,000</a:t>
            </a:r>
            <a:endParaRPr sz="574">
              <a:solidFill>
                <a:srgbClr val="000000"/>
              </a:solidFill>
              <a:latin typeface="Calibri"/>
              <a:cs typeface="Calibri"/>
            </a:endParaRPr>
          </a:p>
          <a:p>
            <a:pPr marL="11241">
              <a:lnSpc>
                <a:spcPct val="101725"/>
              </a:lnSpc>
              <a:spcBef>
                <a:spcPts val="62"/>
              </a:spcBef>
            </a:pPr>
            <a:r>
              <a:rPr sz="574" dirty="0">
                <a:solidFill>
                  <a:srgbClr val="000000"/>
                </a:solidFill>
                <a:latin typeface="Calibri"/>
                <a:cs typeface="Calibri"/>
              </a:rPr>
              <a:t>$10,250,000</a:t>
            </a:r>
            <a:endParaRPr sz="574">
              <a:solidFill>
                <a:srgbClr val="000000"/>
              </a:solidFill>
              <a:latin typeface="Calibri"/>
              <a:cs typeface="Calibri"/>
            </a:endParaRPr>
          </a:p>
          <a:p>
            <a:pPr marL="11252">
              <a:lnSpc>
                <a:spcPct val="101725"/>
              </a:lnSpc>
              <a:spcBef>
                <a:spcPts val="62"/>
              </a:spcBef>
            </a:pPr>
            <a:r>
              <a:rPr sz="574" dirty="0">
                <a:solidFill>
                  <a:srgbClr val="000000"/>
                </a:solidFill>
                <a:latin typeface="Calibri"/>
                <a:cs typeface="Calibri"/>
              </a:rPr>
              <a:t>$12,500,000</a:t>
            </a:r>
            <a:endParaRPr sz="574">
              <a:solidFill>
                <a:srgbClr val="000000"/>
              </a:solidFill>
              <a:latin typeface="Calibri"/>
              <a:cs typeface="Calibri"/>
            </a:endParaRPr>
          </a:p>
          <a:p>
            <a:pPr marL="30097">
              <a:lnSpc>
                <a:spcPct val="101725"/>
              </a:lnSpc>
              <a:spcBef>
                <a:spcPts val="62"/>
              </a:spcBef>
            </a:pPr>
            <a:r>
              <a:rPr sz="574" dirty="0">
                <a:solidFill>
                  <a:srgbClr val="000000"/>
                </a:solidFill>
                <a:latin typeface="Calibri"/>
                <a:cs typeface="Calibri"/>
              </a:rPr>
              <a:t>$9,250,000</a:t>
            </a:r>
            <a:endParaRPr sz="574">
              <a:solidFill>
                <a:srgbClr val="000000"/>
              </a:solidFill>
              <a:latin typeface="Calibri"/>
              <a:cs typeface="Calibri"/>
            </a:endParaRPr>
          </a:p>
          <a:p>
            <a:pPr marL="30041">
              <a:lnSpc>
                <a:spcPct val="101725"/>
              </a:lnSpc>
              <a:spcBef>
                <a:spcPts val="62"/>
              </a:spcBef>
            </a:pPr>
            <a:r>
              <a:rPr sz="574" dirty="0">
                <a:solidFill>
                  <a:srgbClr val="000000"/>
                </a:solidFill>
                <a:latin typeface="Calibri"/>
                <a:cs typeface="Calibri"/>
              </a:rPr>
              <a:t>$5,087,670</a:t>
            </a:r>
            <a:endParaRPr sz="574">
              <a:solidFill>
                <a:srgbClr val="000000"/>
              </a:solidFill>
              <a:latin typeface="Calibri"/>
              <a:cs typeface="Calibri"/>
            </a:endParaRPr>
          </a:p>
          <a:p>
            <a:pPr marL="30097">
              <a:lnSpc>
                <a:spcPct val="101725"/>
              </a:lnSpc>
              <a:spcBef>
                <a:spcPts val="62"/>
              </a:spcBef>
            </a:pPr>
            <a:r>
              <a:rPr sz="574" dirty="0">
                <a:solidFill>
                  <a:srgbClr val="000000"/>
                </a:solidFill>
                <a:latin typeface="Calibri"/>
                <a:cs typeface="Calibri"/>
              </a:rPr>
              <a:t>$2,750,000</a:t>
            </a:r>
            <a:endParaRPr sz="574">
              <a:solidFill>
                <a:srgbClr val="000000"/>
              </a:solidFill>
              <a:latin typeface="Calibri"/>
              <a:cs typeface="Calibri"/>
            </a:endParaRPr>
          </a:p>
          <a:p>
            <a:pPr marL="30025">
              <a:lnSpc>
                <a:spcPct val="101725"/>
              </a:lnSpc>
              <a:spcBef>
                <a:spcPts val="62"/>
              </a:spcBef>
            </a:pPr>
            <a:r>
              <a:rPr sz="574" dirty="0">
                <a:solidFill>
                  <a:srgbClr val="000000"/>
                </a:solidFill>
                <a:latin typeface="Calibri"/>
                <a:cs typeface="Calibri"/>
              </a:rPr>
              <a:t>$9,250,000</a:t>
            </a:r>
            <a:endParaRPr sz="574">
              <a:solidFill>
                <a:srgbClr val="000000"/>
              </a:solidFill>
              <a:latin typeface="Calibri"/>
              <a:cs typeface="Calibri"/>
            </a:endParaRPr>
          </a:p>
          <a:p>
            <a:pPr marL="30041">
              <a:lnSpc>
                <a:spcPct val="101725"/>
              </a:lnSpc>
              <a:spcBef>
                <a:spcPts val="62"/>
              </a:spcBef>
            </a:pPr>
            <a:r>
              <a:rPr sz="574" dirty="0">
                <a:solidFill>
                  <a:srgbClr val="000000"/>
                </a:solidFill>
                <a:latin typeface="Calibri"/>
                <a:cs typeface="Calibri"/>
              </a:rPr>
              <a:t>$5,087,670</a:t>
            </a:r>
            <a:endParaRPr sz="574">
              <a:solidFill>
                <a:srgbClr val="000000"/>
              </a:solidFill>
              <a:latin typeface="Calibri"/>
              <a:cs typeface="Calibri"/>
            </a:endParaRPr>
          </a:p>
          <a:p>
            <a:pPr marL="30037">
              <a:lnSpc>
                <a:spcPct val="101725"/>
              </a:lnSpc>
              <a:spcBef>
                <a:spcPts val="62"/>
              </a:spcBef>
            </a:pPr>
            <a:r>
              <a:rPr sz="574" dirty="0">
                <a:solidFill>
                  <a:srgbClr val="000000"/>
                </a:solidFill>
                <a:latin typeface="Calibri"/>
                <a:cs typeface="Calibri"/>
              </a:rPr>
              <a:t>$2,750,000</a:t>
            </a:r>
            <a:endParaRPr sz="574">
              <a:solidFill>
                <a:srgbClr val="000000"/>
              </a:solidFill>
              <a:latin typeface="Calibri"/>
              <a:cs typeface="Calibri"/>
            </a:endParaRPr>
          </a:p>
          <a:p>
            <a:pPr marL="30064">
              <a:lnSpc>
                <a:spcPct val="101725"/>
              </a:lnSpc>
              <a:spcBef>
                <a:spcPts val="62"/>
              </a:spcBef>
            </a:pPr>
            <a:r>
              <a:rPr sz="574" dirty="0">
                <a:solidFill>
                  <a:srgbClr val="000000"/>
                </a:solidFill>
                <a:latin typeface="Calibri"/>
                <a:cs typeface="Calibri"/>
              </a:rPr>
              <a:t>$9,250,000</a:t>
            </a:r>
            <a:endParaRPr sz="574">
              <a:solidFill>
                <a:srgbClr val="000000"/>
              </a:solidFill>
              <a:latin typeface="Calibri"/>
              <a:cs typeface="Calibri"/>
            </a:endParaRPr>
          </a:p>
          <a:p>
            <a:pPr marL="30041">
              <a:lnSpc>
                <a:spcPct val="101725"/>
              </a:lnSpc>
              <a:spcBef>
                <a:spcPts val="62"/>
              </a:spcBef>
            </a:pPr>
            <a:r>
              <a:rPr sz="574" dirty="0">
                <a:solidFill>
                  <a:srgbClr val="000000"/>
                </a:solidFill>
                <a:latin typeface="Calibri"/>
                <a:cs typeface="Calibri"/>
              </a:rPr>
              <a:t>$5,087,670</a:t>
            </a:r>
            <a:endParaRPr sz="574">
              <a:solidFill>
                <a:srgbClr val="000000"/>
              </a:solidFill>
              <a:latin typeface="Calibri"/>
              <a:cs typeface="Calibri"/>
            </a:endParaRPr>
          </a:p>
        </p:txBody>
      </p:sp>
      <p:sp>
        <p:nvSpPr>
          <p:cNvPr id="46" name="object 22"/>
          <p:cNvSpPr txBox="1"/>
          <p:nvPr/>
        </p:nvSpPr>
        <p:spPr>
          <a:xfrm>
            <a:off x="7120471" y="1519819"/>
            <a:ext cx="434169" cy="2420021"/>
          </a:xfrm>
          <a:prstGeom prst="rect">
            <a:avLst/>
          </a:prstGeom>
        </p:spPr>
        <p:txBody>
          <a:bodyPr wrap="square" lIns="0" tIns="0" rIns="0" bIns="0" rtlCol="0">
            <a:noAutofit/>
          </a:bodyPr>
          <a:lstStyle/>
          <a:p>
            <a:pPr marL="48795">
              <a:lnSpc>
                <a:spcPts val="679"/>
              </a:lnSpc>
              <a:spcBef>
                <a:spcPts val="34"/>
              </a:spcBef>
            </a:pPr>
            <a:r>
              <a:rPr sz="574" dirty="0">
                <a:solidFill>
                  <a:srgbClr val="000000"/>
                </a:solidFill>
                <a:latin typeface="Calibri"/>
                <a:cs typeface="Calibri"/>
              </a:rPr>
              <a:t>$9,000,000</a:t>
            </a:r>
            <a:endParaRPr sz="574">
              <a:solidFill>
                <a:srgbClr val="000000"/>
              </a:solidFill>
              <a:latin typeface="Calibri"/>
              <a:cs typeface="Calibri"/>
            </a:endParaRPr>
          </a:p>
          <a:p>
            <a:pPr marL="48812">
              <a:lnSpc>
                <a:spcPct val="101725"/>
              </a:lnSpc>
              <a:spcBef>
                <a:spcPts val="27"/>
              </a:spcBef>
            </a:pPr>
            <a:r>
              <a:rPr sz="574" dirty="0">
                <a:solidFill>
                  <a:srgbClr val="000000"/>
                </a:solidFill>
                <a:latin typeface="Calibri"/>
                <a:cs typeface="Calibri"/>
              </a:rPr>
              <a:t>$7,210,000</a:t>
            </a:r>
            <a:endParaRPr sz="574">
              <a:solidFill>
                <a:srgbClr val="000000"/>
              </a:solidFill>
              <a:latin typeface="Calibri"/>
              <a:cs typeface="Calibri"/>
            </a:endParaRPr>
          </a:p>
          <a:p>
            <a:pPr marL="48835">
              <a:lnSpc>
                <a:spcPct val="101725"/>
              </a:lnSpc>
              <a:spcBef>
                <a:spcPts val="62"/>
              </a:spcBef>
            </a:pPr>
            <a:r>
              <a:rPr sz="574" dirty="0">
                <a:solidFill>
                  <a:srgbClr val="000000"/>
                </a:solidFill>
                <a:latin typeface="Calibri"/>
                <a:cs typeface="Calibri"/>
              </a:rPr>
              <a:t>$8,000,000</a:t>
            </a:r>
            <a:endParaRPr sz="574">
              <a:solidFill>
                <a:srgbClr val="000000"/>
              </a:solidFill>
              <a:latin typeface="Calibri"/>
              <a:cs typeface="Calibri"/>
            </a:endParaRPr>
          </a:p>
          <a:p>
            <a:pPr marL="48835">
              <a:lnSpc>
                <a:spcPct val="101725"/>
              </a:lnSpc>
              <a:spcBef>
                <a:spcPts val="62"/>
              </a:spcBef>
            </a:pPr>
            <a:r>
              <a:rPr sz="574" dirty="0">
                <a:solidFill>
                  <a:srgbClr val="000000"/>
                </a:solidFill>
                <a:latin typeface="Calibri"/>
                <a:cs typeface="Calibri"/>
              </a:rPr>
              <a:t>$9,000,000</a:t>
            </a:r>
            <a:endParaRPr sz="574">
              <a:solidFill>
                <a:srgbClr val="000000"/>
              </a:solidFill>
              <a:latin typeface="Calibri"/>
              <a:cs typeface="Calibri"/>
            </a:endParaRPr>
          </a:p>
          <a:p>
            <a:pPr marL="48795">
              <a:lnSpc>
                <a:spcPct val="101725"/>
              </a:lnSpc>
              <a:spcBef>
                <a:spcPts val="62"/>
              </a:spcBef>
            </a:pPr>
            <a:r>
              <a:rPr sz="574" dirty="0">
                <a:solidFill>
                  <a:srgbClr val="000000"/>
                </a:solidFill>
                <a:latin typeface="Calibri"/>
                <a:cs typeface="Calibri"/>
              </a:rPr>
              <a:t>$7,210,000</a:t>
            </a:r>
            <a:endParaRPr sz="574">
              <a:solidFill>
                <a:srgbClr val="000000"/>
              </a:solidFill>
              <a:latin typeface="Calibri"/>
              <a:cs typeface="Calibri"/>
            </a:endParaRPr>
          </a:p>
          <a:p>
            <a:pPr marL="48812">
              <a:lnSpc>
                <a:spcPct val="101725"/>
              </a:lnSpc>
              <a:spcBef>
                <a:spcPts val="62"/>
              </a:spcBef>
            </a:pPr>
            <a:r>
              <a:rPr sz="574" dirty="0">
                <a:solidFill>
                  <a:srgbClr val="000000"/>
                </a:solidFill>
                <a:latin typeface="Calibri"/>
                <a:cs typeface="Calibri"/>
              </a:rPr>
              <a:t>$8,000,000</a:t>
            </a:r>
            <a:endParaRPr sz="574">
              <a:solidFill>
                <a:srgbClr val="000000"/>
              </a:solidFill>
              <a:latin typeface="Calibri"/>
              <a:cs typeface="Calibri"/>
            </a:endParaRPr>
          </a:p>
          <a:p>
            <a:pPr marL="48835">
              <a:lnSpc>
                <a:spcPct val="101725"/>
              </a:lnSpc>
              <a:spcBef>
                <a:spcPts val="62"/>
              </a:spcBef>
            </a:pPr>
            <a:r>
              <a:rPr sz="574" dirty="0">
                <a:solidFill>
                  <a:srgbClr val="000000"/>
                </a:solidFill>
                <a:latin typeface="Calibri"/>
                <a:cs typeface="Calibri"/>
              </a:rPr>
              <a:t>$7,070,000</a:t>
            </a:r>
            <a:endParaRPr sz="574">
              <a:solidFill>
                <a:srgbClr val="000000"/>
              </a:solidFill>
              <a:latin typeface="Calibri"/>
              <a:cs typeface="Calibri"/>
            </a:endParaRPr>
          </a:p>
          <a:p>
            <a:pPr marL="29983">
              <a:lnSpc>
                <a:spcPct val="101725"/>
              </a:lnSpc>
              <a:spcBef>
                <a:spcPts val="62"/>
              </a:spcBef>
            </a:pPr>
            <a:r>
              <a:rPr sz="574" dirty="0">
                <a:solidFill>
                  <a:srgbClr val="000000"/>
                </a:solidFill>
                <a:latin typeface="Calibri"/>
                <a:cs typeface="Calibri"/>
              </a:rPr>
              <a:t>$46,265,000</a:t>
            </a:r>
            <a:endParaRPr sz="574">
              <a:solidFill>
                <a:srgbClr val="000000"/>
              </a:solidFill>
              <a:latin typeface="Calibri"/>
              <a:cs typeface="Calibri"/>
            </a:endParaRPr>
          </a:p>
          <a:p>
            <a:pPr marL="29980">
              <a:lnSpc>
                <a:spcPct val="101725"/>
              </a:lnSpc>
              <a:spcBef>
                <a:spcPts val="62"/>
              </a:spcBef>
            </a:pPr>
            <a:r>
              <a:rPr sz="574" dirty="0">
                <a:solidFill>
                  <a:srgbClr val="000000"/>
                </a:solidFill>
                <a:latin typeface="Calibri"/>
                <a:cs typeface="Calibri"/>
              </a:rPr>
              <a:t>$18,500,000</a:t>
            </a:r>
            <a:endParaRPr sz="574">
              <a:solidFill>
                <a:srgbClr val="000000"/>
              </a:solidFill>
              <a:latin typeface="Calibri"/>
              <a:cs typeface="Calibri"/>
            </a:endParaRPr>
          </a:p>
          <a:p>
            <a:pPr marL="48783">
              <a:lnSpc>
                <a:spcPct val="101725"/>
              </a:lnSpc>
              <a:spcBef>
                <a:spcPts val="62"/>
              </a:spcBef>
            </a:pPr>
            <a:r>
              <a:rPr sz="574" dirty="0">
                <a:solidFill>
                  <a:srgbClr val="000000"/>
                </a:solidFill>
                <a:latin typeface="Calibri"/>
                <a:cs typeface="Calibri"/>
              </a:rPr>
              <a:t>$3,278,371</a:t>
            </a:r>
            <a:endParaRPr sz="574">
              <a:solidFill>
                <a:srgbClr val="000000"/>
              </a:solidFill>
              <a:latin typeface="Calibri"/>
              <a:cs typeface="Calibri"/>
            </a:endParaRPr>
          </a:p>
          <a:p>
            <a:pPr marL="48760">
              <a:lnSpc>
                <a:spcPct val="101725"/>
              </a:lnSpc>
              <a:spcBef>
                <a:spcPts val="62"/>
              </a:spcBef>
            </a:pPr>
            <a:r>
              <a:rPr sz="574" dirty="0">
                <a:solidFill>
                  <a:srgbClr val="000000"/>
                </a:solidFill>
                <a:latin typeface="Calibri"/>
                <a:cs typeface="Calibri"/>
              </a:rPr>
              <a:t>$3,813,253</a:t>
            </a:r>
            <a:endParaRPr sz="574">
              <a:solidFill>
                <a:srgbClr val="000000"/>
              </a:solidFill>
              <a:latin typeface="Calibri"/>
              <a:cs typeface="Calibri"/>
            </a:endParaRPr>
          </a:p>
          <a:p>
            <a:pPr marL="30003">
              <a:lnSpc>
                <a:spcPct val="101725"/>
              </a:lnSpc>
              <a:spcBef>
                <a:spcPts val="62"/>
              </a:spcBef>
            </a:pPr>
            <a:r>
              <a:rPr sz="574" dirty="0">
                <a:solidFill>
                  <a:srgbClr val="000000"/>
                </a:solidFill>
                <a:latin typeface="Calibri"/>
                <a:cs typeface="Calibri"/>
              </a:rPr>
              <a:t>$13,055,621</a:t>
            </a:r>
            <a:endParaRPr sz="574">
              <a:solidFill>
                <a:srgbClr val="000000"/>
              </a:solidFill>
              <a:latin typeface="Calibri"/>
              <a:cs typeface="Calibri"/>
            </a:endParaRPr>
          </a:p>
          <a:p>
            <a:pPr marL="29992">
              <a:lnSpc>
                <a:spcPct val="101725"/>
              </a:lnSpc>
              <a:spcBef>
                <a:spcPts val="62"/>
              </a:spcBef>
            </a:pPr>
            <a:r>
              <a:rPr sz="574" dirty="0">
                <a:solidFill>
                  <a:srgbClr val="000000"/>
                </a:solidFill>
                <a:latin typeface="Calibri"/>
                <a:cs typeface="Calibri"/>
              </a:rPr>
              <a:t>$17,908,000</a:t>
            </a:r>
            <a:endParaRPr sz="574">
              <a:solidFill>
                <a:srgbClr val="000000"/>
              </a:solidFill>
              <a:latin typeface="Calibri"/>
              <a:cs typeface="Calibri"/>
            </a:endParaRPr>
          </a:p>
          <a:p>
            <a:pPr marL="48801">
              <a:lnSpc>
                <a:spcPct val="101725"/>
              </a:lnSpc>
              <a:spcBef>
                <a:spcPts val="62"/>
              </a:spcBef>
            </a:pPr>
            <a:r>
              <a:rPr sz="574" dirty="0">
                <a:solidFill>
                  <a:srgbClr val="000000"/>
                </a:solidFill>
                <a:latin typeface="Calibri"/>
                <a:cs typeface="Calibri"/>
              </a:rPr>
              <a:t>$3,413,382</a:t>
            </a:r>
            <a:endParaRPr sz="574">
              <a:solidFill>
                <a:srgbClr val="000000"/>
              </a:solidFill>
              <a:latin typeface="Calibri"/>
              <a:cs typeface="Calibri"/>
            </a:endParaRPr>
          </a:p>
          <a:p>
            <a:pPr marL="11206">
              <a:lnSpc>
                <a:spcPct val="101725"/>
              </a:lnSpc>
              <a:spcBef>
                <a:spcPts val="62"/>
              </a:spcBef>
            </a:pPr>
            <a:r>
              <a:rPr sz="574" dirty="0">
                <a:solidFill>
                  <a:srgbClr val="000000"/>
                </a:solidFill>
                <a:latin typeface="Calibri"/>
                <a:cs typeface="Calibri"/>
              </a:rPr>
              <a:t>$334,000,000</a:t>
            </a:r>
            <a:endParaRPr sz="574">
              <a:solidFill>
                <a:srgbClr val="000000"/>
              </a:solidFill>
              <a:latin typeface="Calibri"/>
              <a:cs typeface="Calibri"/>
            </a:endParaRPr>
          </a:p>
          <a:p>
            <a:pPr marL="30018">
              <a:lnSpc>
                <a:spcPct val="101725"/>
              </a:lnSpc>
              <a:spcBef>
                <a:spcPts val="62"/>
              </a:spcBef>
            </a:pPr>
            <a:r>
              <a:rPr sz="574" dirty="0">
                <a:solidFill>
                  <a:srgbClr val="000000"/>
                </a:solidFill>
                <a:latin typeface="Calibri"/>
                <a:cs typeface="Calibri"/>
              </a:rPr>
              <a:t>$41,000,000</a:t>
            </a:r>
            <a:endParaRPr sz="574">
              <a:solidFill>
                <a:srgbClr val="000000"/>
              </a:solidFill>
              <a:latin typeface="Calibri"/>
              <a:cs typeface="Calibri"/>
            </a:endParaRPr>
          </a:p>
          <a:p>
            <a:pPr marL="30030">
              <a:lnSpc>
                <a:spcPct val="101725"/>
              </a:lnSpc>
              <a:spcBef>
                <a:spcPts val="62"/>
              </a:spcBef>
            </a:pPr>
            <a:r>
              <a:rPr sz="574" dirty="0">
                <a:solidFill>
                  <a:srgbClr val="000000"/>
                </a:solidFill>
                <a:latin typeface="Calibri"/>
                <a:cs typeface="Calibri"/>
              </a:rPr>
              <a:t>$50,000,000</a:t>
            </a:r>
            <a:endParaRPr sz="574">
              <a:solidFill>
                <a:srgbClr val="000000"/>
              </a:solidFill>
              <a:latin typeface="Calibri"/>
              <a:cs typeface="Calibri"/>
            </a:endParaRPr>
          </a:p>
          <a:p>
            <a:pPr marL="30036">
              <a:lnSpc>
                <a:spcPct val="101725"/>
              </a:lnSpc>
              <a:spcBef>
                <a:spcPts val="62"/>
              </a:spcBef>
            </a:pPr>
            <a:r>
              <a:rPr sz="574" dirty="0">
                <a:solidFill>
                  <a:srgbClr val="000000"/>
                </a:solidFill>
                <a:latin typeface="Calibri"/>
                <a:cs typeface="Calibri"/>
              </a:rPr>
              <a:t>$37,000,000</a:t>
            </a:r>
            <a:endParaRPr sz="574">
              <a:solidFill>
                <a:srgbClr val="000000"/>
              </a:solidFill>
              <a:latin typeface="Calibri"/>
              <a:cs typeface="Calibri"/>
            </a:endParaRPr>
          </a:p>
          <a:p>
            <a:pPr marL="29980">
              <a:lnSpc>
                <a:spcPct val="101725"/>
              </a:lnSpc>
              <a:spcBef>
                <a:spcPts val="62"/>
              </a:spcBef>
            </a:pPr>
            <a:r>
              <a:rPr sz="574" dirty="0">
                <a:solidFill>
                  <a:srgbClr val="000000"/>
                </a:solidFill>
                <a:latin typeface="Calibri"/>
                <a:cs typeface="Calibri"/>
              </a:rPr>
              <a:t>$20,350,680</a:t>
            </a:r>
            <a:endParaRPr sz="574">
              <a:solidFill>
                <a:srgbClr val="000000"/>
              </a:solidFill>
              <a:latin typeface="Calibri"/>
              <a:cs typeface="Calibri"/>
            </a:endParaRPr>
          </a:p>
          <a:p>
            <a:pPr marL="30036">
              <a:lnSpc>
                <a:spcPct val="101725"/>
              </a:lnSpc>
              <a:spcBef>
                <a:spcPts val="62"/>
              </a:spcBef>
            </a:pPr>
            <a:r>
              <a:rPr sz="574" dirty="0">
                <a:solidFill>
                  <a:srgbClr val="000000"/>
                </a:solidFill>
                <a:latin typeface="Calibri"/>
                <a:cs typeface="Calibri"/>
              </a:rPr>
              <a:t>$11,000,000</a:t>
            </a:r>
            <a:endParaRPr sz="574">
              <a:solidFill>
                <a:srgbClr val="000000"/>
              </a:solidFill>
              <a:latin typeface="Calibri"/>
              <a:cs typeface="Calibri"/>
            </a:endParaRPr>
          </a:p>
          <a:p>
            <a:pPr marL="29965">
              <a:lnSpc>
                <a:spcPct val="101725"/>
              </a:lnSpc>
              <a:spcBef>
                <a:spcPts val="62"/>
              </a:spcBef>
            </a:pPr>
            <a:r>
              <a:rPr sz="574" dirty="0">
                <a:solidFill>
                  <a:srgbClr val="000000"/>
                </a:solidFill>
                <a:latin typeface="Calibri"/>
                <a:cs typeface="Calibri"/>
              </a:rPr>
              <a:t>$37,000,000</a:t>
            </a:r>
            <a:endParaRPr sz="574">
              <a:solidFill>
                <a:srgbClr val="000000"/>
              </a:solidFill>
              <a:latin typeface="Calibri"/>
              <a:cs typeface="Calibri"/>
            </a:endParaRPr>
          </a:p>
          <a:p>
            <a:pPr marL="29980">
              <a:lnSpc>
                <a:spcPct val="101725"/>
              </a:lnSpc>
              <a:spcBef>
                <a:spcPts val="62"/>
              </a:spcBef>
            </a:pPr>
            <a:r>
              <a:rPr sz="574" dirty="0">
                <a:solidFill>
                  <a:srgbClr val="000000"/>
                </a:solidFill>
                <a:latin typeface="Calibri"/>
                <a:cs typeface="Calibri"/>
              </a:rPr>
              <a:t>$20,350,680</a:t>
            </a:r>
            <a:endParaRPr sz="574">
              <a:solidFill>
                <a:srgbClr val="000000"/>
              </a:solidFill>
              <a:latin typeface="Calibri"/>
              <a:cs typeface="Calibri"/>
            </a:endParaRPr>
          </a:p>
          <a:p>
            <a:pPr marL="29976">
              <a:lnSpc>
                <a:spcPct val="101725"/>
              </a:lnSpc>
              <a:spcBef>
                <a:spcPts val="62"/>
              </a:spcBef>
            </a:pPr>
            <a:r>
              <a:rPr sz="574" dirty="0">
                <a:solidFill>
                  <a:srgbClr val="000000"/>
                </a:solidFill>
                <a:latin typeface="Calibri"/>
                <a:cs typeface="Calibri"/>
              </a:rPr>
              <a:t>$11,000,000</a:t>
            </a:r>
            <a:endParaRPr sz="574">
              <a:solidFill>
                <a:srgbClr val="000000"/>
              </a:solidFill>
              <a:latin typeface="Calibri"/>
              <a:cs typeface="Calibri"/>
            </a:endParaRPr>
          </a:p>
          <a:p>
            <a:pPr marL="30003">
              <a:lnSpc>
                <a:spcPct val="101725"/>
              </a:lnSpc>
              <a:spcBef>
                <a:spcPts val="62"/>
              </a:spcBef>
            </a:pPr>
            <a:r>
              <a:rPr sz="574" dirty="0">
                <a:solidFill>
                  <a:srgbClr val="000000"/>
                </a:solidFill>
                <a:latin typeface="Calibri"/>
                <a:cs typeface="Calibri"/>
              </a:rPr>
              <a:t>$37,000,000</a:t>
            </a:r>
            <a:endParaRPr sz="574">
              <a:solidFill>
                <a:srgbClr val="000000"/>
              </a:solidFill>
              <a:latin typeface="Calibri"/>
              <a:cs typeface="Calibri"/>
            </a:endParaRPr>
          </a:p>
          <a:p>
            <a:pPr marL="29980">
              <a:lnSpc>
                <a:spcPct val="101725"/>
              </a:lnSpc>
              <a:spcBef>
                <a:spcPts val="62"/>
              </a:spcBef>
            </a:pPr>
            <a:r>
              <a:rPr sz="574" dirty="0">
                <a:solidFill>
                  <a:srgbClr val="000000"/>
                </a:solidFill>
                <a:latin typeface="Calibri"/>
                <a:cs typeface="Calibri"/>
              </a:rPr>
              <a:t>$20,350,680</a:t>
            </a:r>
            <a:endParaRPr sz="574">
              <a:solidFill>
                <a:srgbClr val="000000"/>
              </a:solidFill>
              <a:latin typeface="Calibri"/>
              <a:cs typeface="Calibri"/>
            </a:endParaRPr>
          </a:p>
        </p:txBody>
      </p:sp>
      <p:sp>
        <p:nvSpPr>
          <p:cNvPr id="47" name="object 21"/>
          <p:cNvSpPr txBox="1"/>
          <p:nvPr/>
        </p:nvSpPr>
        <p:spPr>
          <a:xfrm>
            <a:off x="7700111" y="1519819"/>
            <a:ext cx="153660" cy="2420021"/>
          </a:xfrm>
          <a:prstGeom prst="rect">
            <a:avLst/>
          </a:prstGeom>
        </p:spPr>
        <p:txBody>
          <a:bodyPr wrap="square" lIns="0" tIns="0" rIns="0" bIns="0" rtlCol="0">
            <a:noAutofit/>
          </a:bodyPr>
          <a:lstStyle/>
          <a:p>
            <a:pPr marL="11242">
              <a:lnSpc>
                <a:spcPts val="679"/>
              </a:lnSpc>
              <a:spcBef>
                <a:spcPts val="34"/>
              </a:spcBef>
            </a:pPr>
            <a:r>
              <a:rPr sz="574" dirty="0">
                <a:solidFill>
                  <a:srgbClr val="000000"/>
                </a:solidFill>
                <a:latin typeface="Calibri"/>
                <a:cs typeface="Calibri"/>
              </a:rPr>
              <a:t>1.00</a:t>
            </a:r>
            <a:endParaRPr sz="574">
              <a:solidFill>
                <a:srgbClr val="000000"/>
              </a:solidFill>
              <a:latin typeface="Calibri"/>
              <a:cs typeface="Calibri"/>
            </a:endParaRPr>
          </a:p>
          <a:p>
            <a:pPr marL="11258">
              <a:lnSpc>
                <a:spcPct val="101725"/>
              </a:lnSpc>
              <a:spcBef>
                <a:spcPts val="27"/>
              </a:spcBef>
            </a:pPr>
            <a:r>
              <a:rPr sz="574" dirty="0">
                <a:solidFill>
                  <a:srgbClr val="000000"/>
                </a:solidFill>
                <a:latin typeface="Calibri"/>
                <a:cs typeface="Calibri"/>
              </a:rPr>
              <a:t>0.93</a:t>
            </a:r>
            <a:endParaRPr sz="574">
              <a:solidFill>
                <a:srgbClr val="000000"/>
              </a:solidFill>
              <a:latin typeface="Calibri"/>
              <a:cs typeface="Calibri"/>
            </a:endParaRPr>
          </a:p>
          <a:p>
            <a:pPr marL="11281">
              <a:lnSpc>
                <a:spcPct val="101725"/>
              </a:lnSpc>
              <a:spcBef>
                <a:spcPts val="62"/>
              </a:spcBef>
            </a:pPr>
            <a:r>
              <a:rPr sz="574" dirty="0">
                <a:solidFill>
                  <a:srgbClr val="000000"/>
                </a:solidFill>
                <a:latin typeface="Calibri"/>
                <a:cs typeface="Calibri"/>
              </a:rPr>
              <a:t>0.55</a:t>
            </a:r>
            <a:endParaRPr sz="574">
              <a:solidFill>
                <a:srgbClr val="000000"/>
              </a:solidFill>
              <a:latin typeface="Calibri"/>
              <a:cs typeface="Calibri"/>
            </a:endParaRPr>
          </a:p>
          <a:p>
            <a:pPr marL="11281">
              <a:lnSpc>
                <a:spcPct val="101725"/>
              </a:lnSpc>
              <a:spcBef>
                <a:spcPts val="62"/>
              </a:spcBef>
            </a:pPr>
            <a:r>
              <a:rPr sz="574" dirty="0">
                <a:solidFill>
                  <a:srgbClr val="000000"/>
                </a:solidFill>
                <a:latin typeface="Calibri"/>
                <a:cs typeface="Calibri"/>
              </a:rPr>
              <a:t>1.50</a:t>
            </a:r>
            <a:endParaRPr sz="574">
              <a:solidFill>
                <a:srgbClr val="000000"/>
              </a:solidFill>
              <a:latin typeface="Calibri"/>
              <a:cs typeface="Calibri"/>
            </a:endParaRPr>
          </a:p>
          <a:p>
            <a:pPr marL="11242">
              <a:lnSpc>
                <a:spcPct val="101725"/>
              </a:lnSpc>
              <a:spcBef>
                <a:spcPts val="62"/>
              </a:spcBef>
            </a:pPr>
            <a:r>
              <a:rPr sz="574" dirty="0">
                <a:solidFill>
                  <a:srgbClr val="000000"/>
                </a:solidFill>
                <a:latin typeface="Calibri"/>
                <a:cs typeface="Calibri"/>
              </a:rPr>
              <a:t>0.93</a:t>
            </a:r>
            <a:endParaRPr sz="574">
              <a:solidFill>
                <a:srgbClr val="000000"/>
              </a:solidFill>
              <a:latin typeface="Calibri"/>
              <a:cs typeface="Calibri"/>
            </a:endParaRPr>
          </a:p>
          <a:p>
            <a:pPr marL="11258">
              <a:lnSpc>
                <a:spcPct val="101725"/>
              </a:lnSpc>
              <a:spcBef>
                <a:spcPts val="62"/>
              </a:spcBef>
            </a:pPr>
            <a:r>
              <a:rPr sz="574" dirty="0">
                <a:solidFill>
                  <a:srgbClr val="000000"/>
                </a:solidFill>
                <a:latin typeface="Calibri"/>
                <a:cs typeface="Calibri"/>
              </a:rPr>
              <a:t>1.70</a:t>
            </a:r>
            <a:endParaRPr sz="574">
              <a:solidFill>
                <a:srgbClr val="000000"/>
              </a:solidFill>
              <a:latin typeface="Calibri"/>
              <a:cs typeface="Calibri"/>
            </a:endParaRPr>
          </a:p>
          <a:p>
            <a:pPr marL="11281">
              <a:lnSpc>
                <a:spcPct val="101725"/>
              </a:lnSpc>
              <a:spcBef>
                <a:spcPts val="62"/>
              </a:spcBef>
            </a:pPr>
            <a:r>
              <a:rPr sz="574" dirty="0">
                <a:solidFill>
                  <a:srgbClr val="000000"/>
                </a:solidFill>
                <a:latin typeface="Calibri"/>
                <a:cs typeface="Calibri"/>
              </a:rPr>
              <a:t>0.80</a:t>
            </a:r>
            <a:endParaRPr sz="574">
              <a:solidFill>
                <a:srgbClr val="000000"/>
              </a:solidFill>
              <a:latin typeface="Calibri"/>
              <a:cs typeface="Calibri"/>
            </a:endParaRPr>
          </a:p>
          <a:p>
            <a:pPr marL="11268">
              <a:lnSpc>
                <a:spcPct val="101725"/>
              </a:lnSpc>
              <a:spcBef>
                <a:spcPts val="62"/>
              </a:spcBef>
            </a:pPr>
            <a:r>
              <a:rPr sz="574" dirty="0">
                <a:solidFill>
                  <a:srgbClr val="000000"/>
                </a:solidFill>
                <a:latin typeface="Calibri"/>
                <a:cs typeface="Calibri"/>
              </a:rPr>
              <a:t>0.66</a:t>
            </a:r>
            <a:endParaRPr sz="574">
              <a:solidFill>
                <a:srgbClr val="000000"/>
              </a:solidFill>
              <a:latin typeface="Calibri"/>
              <a:cs typeface="Calibri"/>
            </a:endParaRPr>
          </a:p>
          <a:p>
            <a:pPr marL="11266">
              <a:lnSpc>
                <a:spcPct val="101725"/>
              </a:lnSpc>
              <a:spcBef>
                <a:spcPts val="62"/>
              </a:spcBef>
            </a:pPr>
            <a:r>
              <a:rPr sz="574" dirty="0">
                <a:solidFill>
                  <a:srgbClr val="000000"/>
                </a:solidFill>
                <a:latin typeface="Calibri"/>
                <a:cs typeface="Calibri"/>
              </a:rPr>
              <a:t>0.89</a:t>
            </a:r>
            <a:endParaRPr sz="574">
              <a:solidFill>
                <a:srgbClr val="000000"/>
              </a:solidFill>
              <a:latin typeface="Calibri"/>
              <a:cs typeface="Calibri"/>
            </a:endParaRPr>
          </a:p>
          <a:p>
            <a:pPr marL="11229">
              <a:lnSpc>
                <a:spcPct val="101725"/>
              </a:lnSpc>
              <a:spcBef>
                <a:spcPts val="62"/>
              </a:spcBef>
            </a:pPr>
            <a:r>
              <a:rPr sz="574" dirty="0">
                <a:solidFill>
                  <a:srgbClr val="000000"/>
                </a:solidFill>
                <a:latin typeface="Calibri"/>
                <a:cs typeface="Calibri"/>
              </a:rPr>
              <a:t>1.23</a:t>
            </a:r>
            <a:endParaRPr sz="574">
              <a:solidFill>
                <a:srgbClr val="000000"/>
              </a:solidFill>
              <a:latin typeface="Calibri"/>
              <a:cs typeface="Calibri"/>
            </a:endParaRPr>
          </a:p>
          <a:p>
            <a:pPr marL="11206">
              <a:lnSpc>
                <a:spcPct val="101725"/>
              </a:lnSpc>
              <a:spcBef>
                <a:spcPts val="62"/>
              </a:spcBef>
            </a:pPr>
            <a:r>
              <a:rPr sz="574" dirty="0">
                <a:solidFill>
                  <a:srgbClr val="000000"/>
                </a:solidFill>
                <a:latin typeface="Calibri"/>
                <a:cs typeface="Calibri"/>
              </a:rPr>
              <a:t>1.12</a:t>
            </a:r>
            <a:endParaRPr sz="574">
              <a:solidFill>
                <a:srgbClr val="000000"/>
              </a:solidFill>
              <a:latin typeface="Calibri"/>
              <a:cs typeface="Calibri"/>
            </a:endParaRPr>
          </a:p>
          <a:p>
            <a:pPr marL="11288">
              <a:lnSpc>
                <a:spcPct val="101725"/>
              </a:lnSpc>
              <a:spcBef>
                <a:spcPts val="62"/>
              </a:spcBef>
            </a:pPr>
            <a:r>
              <a:rPr sz="574" dirty="0">
                <a:solidFill>
                  <a:srgbClr val="000000"/>
                </a:solidFill>
                <a:latin typeface="Calibri"/>
                <a:cs typeface="Calibri"/>
              </a:rPr>
              <a:t>1.30</a:t>
            </a:r>
            <a:endParaRPr sz="574">
              <a:solidFill>
                <a:srgbClr val="000000"/>
              </a:solidFill>
              <a:latin typeface="Calibri"/>
              <a:cs typeface="Calibri"/>
            </a:endParaRPr>
          </a:p>
          <a:p>
            <a:pPr marL="11277">
              <a:lnSpc>
                <a:spcPct val="101725"/>
              </a:lnSpc>
              <a:spcBef>
                <a:spcPts val="62"/>
              </a:spcBef>
            </a:pPr>
            <a:r>
              <a:rPr sz="574" dirty="0">
                <a:solidFill>
                  <a:srgbClr val="000000"/>
                </a:solidFill>
                <a:latin typeface="Calibri"/>
                <a:cs typeface="Calibri"/>
              </a:rPr>
              <a:t>0.87</a:t>
            </a:r>
            <a:endParaRPr sz="574">
              <a:solidFill>
                <a:srgbClr val="000000"/>
              </a:solidFill>
              <a:latin typeface="Calibri"/>
              <a:cs typeface="Calibri"/>
            </a:endParaRPr>
          </a:p>
          <a:p>
            <a:pPr marL="11248">
              <a:lnSpc>
                <a:spcPct val="101725"/>
              </a:lnSpc>
              <a:spcBef>
                <a:spcPts val="62"/>
              </a:spcBef>
            </a:pPr>
            <a:r>
              <a:rPr sz="574" dirty="0">
                <a:solidFill>
                  <a:srgbClr val="000000"/>
                </a:solidFill>
                <a:latin typeface="Calibri"/>
                <a:cs typeface="Calibri"/>
              </a:rPr>
              <a:t>0.40</a:t>
            </a:r>
            <a:endParaRPr sz="574">
              <a:solidFill>
                <a:srgbClr val="000000"/>
              </a:solidFill>
              <a:latin typeface="Calibri"/>
              <a:cs typeface="Calibri"/>
            </a:endParaRPr>
          </a:p>
          <a:p>
            <a:pPr marL="11329">
              <a:lnSpc>
                <a:spcPct val="101725"/>
              </a:lnSpc>
              <a:spcBef>
                <a:spcPts val="62"/>
              </a:spcBef>
            </a:pPr>
            <a:r>
              <a:rPr sz="574" dirty="0">
                <a:solidFill>
                  <a:srgbClr val="000000"/>
                </a:solidFill>
                <a:latin typeface="Calibri"/>
                <a:cs typeface="Calibri"/>
              </a:rPr>
              <a:t>0.65</a:t>
            </a:r>
            <a:endParaRPr sz="574">
              <a:solidFill>
                <a:srgbClr val="000000"/>
              </a:solidFill>
              <a:latin typeface="Calibri"/>
              <a:cs typeface="Calibri"/>
            </a:endParaRPr>
          </a:p>
          <a:p>
            <a:pPr marL="11303">
              <a:lnSpc>
                <a:spcPct val="101725"/>
              </a:lnSpc>
              <a:spcBef>
                <a:spcPts val="62"/>
              </a:spcBef>
            </a:pPr>
            <a:r>
              <a:rPr sz="574" dirty="0">
                <a:solidFill>
                  <a:srgbClr val="000000"/>
                </a:solidFill>
                <a:latin typeface="Calibri"/>
                <a:cs typeface="Calibri"/>
              </a:rPr>
              <a:t>0.60</a:t>
            </a:r>
            <a:endParaRPr sz="574">
              <a:solidFill>
                <a:srgbClr val="000000"/>
              </a:solidFill>
              <a:latin typeface="Calibri"/>
              <a:cs typeface="Calibri"/>
            </a:endParaRPr>
          </a:p>
          <a:p>
            <a:pPr marL="11314">
              <a:lnSpc>
                <a:spcPct val="101725"/>
              </a:lnSpc>
              <a:spcBef>
                <a:spcPts val="62"/>
              </a:spcBef>
            </a:pPr>
            <a:r>
              <a:rPr sz="574" dirty="0">
                <a:solidFill>
                  <a:srgbClr val="000000"/>
                </a:solidFill>
                <a:latin typeface="Calibri"/>
                <a:cs typeface="Calibri"/>
              </a:rPr>
              <a:t>0.85</a:t>
            </a:r>
            <a:endParaRPr sz="574">
              <a:solidFill>
                <a:srgbClr val="000000"/>
              </a:solidFill>
              <a:latin typeface="Calibri"/>
              <a:cs typeface="Calibri"/>
            </a:endParaRPr>
          </a:p>
          <a:p>
            <a:pPr marL="11320">
              <a:lnSpc>
                <a:spcPct val="101725"/>
              </a:lnSpc>
              <a:spcBef>
                <a:spcPts val="62"/>
              </a:spcBef>
            </a:pPr>
            <a:r>
              <a:rPr sz="574" dirty="0">
                <a:solidFill>
                  <a:srgbClr val="000000"/>
                </a:solidFill>
                <a:latin typeface="Calibri"/>
                <a:cs typeface="Calibri"/>
              </a:rPr>
              <a:t>0.98</a:t>
            </a:r>
            <a:endParaRPr sz="574">
              <a:solidFill>
                <a:srgbClr val="000000"/>
              </a:solidFill>
              <a:latin typeface="Calibri"/>
              <a:cs typeface="Calibri"/>
            </a:endParaRPr>
          </a:p>
          <a:p>
            <a:pPr marL="11266">
              <a:lnSpc>
                <a:spcPct val="101725"/>
              </a:lnSpc>
              <a:spcBef>
                <a:spcPts val="62"/>
              </a:spcBef>
            </a:pPr>
            <a:r>
              <a:rPr sz="574" dirty="0">
                <a:solidFill>
                  <a:srgbClr val="000000"/>
                </a:solidFill>
                <a:latin typeface="Calibri"/>
                <a:cs typeface="Calibri"/>
              </a:rPr>
              <a:t>0.93</a:t>
            </a:r>
            <a:endParaRPr sz="574">
              <a:solidFill>
                <a:srgbClr val="000000"/>
              </a:solidFill>
              <a:latin typeface="Calibri"/>
              <a:cs typeface="Calibri"/>
            </a:endParaRPr>
          </a:p>
          <a:p>
            <a:pPr marL="11320">
              <a:lnSpc>
                <a:spcPct val="101725"/>
              </a:lnSpc>
              <a:spcBef>
                <a:spcPts val="62"/>
              </a:spcBef>
            </a:pPr>
            <a:r>
              <a:rPr sz="574" dirty="0">
                <a:solidFill>
                  <a:srgbClr val="000000"/>
                </a:solidFill>
                <a:latin typeface="Calibri"/>
                <a:cs typeface="Calibri"/>
              </a:rPr>
              <a:t>1.08</a:t>
            </a:r>
            <a:endParaRPr sz="574">
              <a:solidFill>
                <a:srgbClr val="000000"/>
              </a:solidFill>
              <a:latin typeface="Calibri"/>
              <a:cs typeface="Calibri"/>
            </a:endParaRPr>
          </a:p>
          <a:p>
            <a:pPr marL="11249">
              <a:lnSpc>
                <a:spcPct val="101725"/>
              </a:lnSpc>
              <a:spcBef>
                <a:spcPts val="62"/>
              </a:spcBef>
            </a:pPr>
            <a:r>
              <a:rPr sz="574" dirty="0">
                <a:solidFill>
                  <a:srgbClr val="000000"/>
                </a:solidFill>
                <a:latin typeface="Calibri"/>
                <a:cs typeface="Calibri"/>
              </a:rPr>
              <a:t>0.98</a:t>
            </a:r>
            <a:endParaRPr sz="574">
              <a:solidFill>
                <a:srgbClr val="000000"/>
              </a:solidFill>
              <a:latin typeface="Calibri"/>
              <a:cs typeface="Calibri"/>
            </a:endParaRPr>
          </a:p>
          <a:p>
            <a:pPr marL="11266">
              <a:lnSpc>
                <a:spcPct val="101725"/>
              </a:lnSpc>
              <a:spcBef>
                <a:spcPts val="62"/>
              </a:spcBef>
            </a:pPr>
            <a:r>
              <a:rPr sz="574" dirty="0">
                <a:solidFill>
                  <a:srgbClr val="000000"/>
                </a:solidFill>
                <a:latin typeface="Calibri"/>
                <a:cs typeface="Calibri"/>
              </a:rPr>
              <a:t>0.93</a:t>
            </a:r>
            <a:endParaRPr sz="574">
              <a:solidFill>
                <a:srgbClr val="000000"/>
              </a:solidFill>
              <a:latin typeface="Calibri"/>
              <a:cs typeface="Calibri"/>
            </a:endParaRPr>
          </a:p>
          <a:p>
            <a:pPr marL="11260">
              <a:lnSpc>
                <a:spcPct val="101725"/>
              </a:lnSpc>
              <a:spcBef>
                <a:spcPts val="62"/>
              </a:spcBef>
            </a:pPr>
            <a:r>
              <a:rPr sz="574" dirty="0">
                <a:solidFill>
                  <a:srgbClr val="000000"/>
                </a:solidFill>
                <a:latin typeface="Calibri"/>
                <a:cs typeface="Calibri"/>
              </a:rPr>
              <a:t>1.08</a:t>
            </a:r>
            <a:endParaRPr sz="574">
              <a:solidFill>
                <a:srgbClr val="000000"/>
              </a:solidFill>
              <a:latin typeface="Calibri"/>
              <a:cs typeface="Calibri"/>
            </a:endParaRPr>
          </a:p>
          <a:p>
            <a:pPr marL="11288">
              <a:lnSpc>
                <a:spcPct val="101725"/>
              </a:lnSpc>
              <a:spcBef>
                <a:spcPts val="62"/>
              </a:spcBef>
            </a:pPr>
            <a:r>
              <a:rPr sz="574" dirty="0">
                <a:solidFill>
                  <a:srgbClr val="000000"/>
                </a:solidFill>
                <a:latin typeface="Calibri"/>
                <a:cs typeface="Calibri"/>
              </a:rPr>
              <a:t>0.98</a:t>
            </a:r>
            <a:endParaRPr sz="574">
              <a:solidFill>
                <a:srgbClr val="000000"/>
              </a:solidFill>
              <a:latin typeface="Calibri"/>
              <a:cs typeface="Calibri"/>
            </a:endParaRPr>
          </a:p>
          <a:p>
            <a:pPr marL="11266">
              <a:lnSpc>
                <a:spcPct val="101725"/>
              </a:lnSpc>
              <a:spcBef>
                <a:spcPts val="62"/>
              </a:spcBef>
            </a:pPr>
            <a:r>
              <a:rPr sz="574" dirty="0">
                <a:solidFill>
                  <a:srgbClr val="000000"/>
                </a:solidFill>
                <a:latin typeface="Calibri"/>
                <a:cs typeface="Calibri"/>
              </a:rPr>
              <a:t>0.93</a:t>
            </a:r>
            <a:endParaRPr sz="574">
              <a:solidFill>
                <a:srgbClr val="000000"/>
              </a:solidFill>
              <a:latin typeface="Calibri"/>
              <a:cs typeface="Calibri"/>
            </a:endParaRPr>
          </a:p>
        </p:txBody>
      </p:sp>
      <p:sp>
        <p:nvSpPr>
          <p:cNvPr id="48" name="object 20"/>
          <p:cNvSpPr txBox="1"/>
          <p:nvPr/>
        </p:nvSpPr>
        <p:spPr>
          <a:xfrm>
            <a:off x="8001366" y="1519819"/>
            <a:ext cx="243907" cy="2420021"/>
          </a:xfrm>
          <a:prstGeom prst="rect">
            <a:avLst/>
          </a:prstGeom>
        </p:spPr>
        <p:txBody>
          <a:bodyPr wrap="square" lIns="0" tIns="0" rIns="0" bIns="0" rtlCol="0">
            <a:noAutofit/>
          </a:bodyPr>
          <a:lstStyle/>
          <a:p>
            <a:pPr marL="37737">
              <a:lnSpc>
                <a:spcPts val="679"/>
              </a:lnSpc>
              <a:spcBef>
                <a:spcPts val="34"/>
              </a:spcBef>
            </a:pPr>
            <a:r>
              <a:rPr sz="574" dirty="0">
                <a:solidFill>
                  <a:srgbClr val="9D0000"/>
                </a:solidFill>
                <a:latin typeface="Calibri"/>
                <a:cs typeface="Calibri"/>
              </a:rPr>
              <a:t>‐3.0%</a:t>
            </a:r>
          </a:p>
          <a:p>
            <a:pPr marL="11222">
              <a:lnSpc>
                <a:spcPct val="101725"/>
              </a:lnSpc>
              <a:spcBef>
                <a:spcPts val="27"/>
              </a:spcBef>
            </a:pPr>
            <a:r>
              <a:rPr sz="574" dirty="0">
                <a:solidFill>
                  <a:srgbClr val="000000"/>
                </a:solidFill>
                <a:latin typeface="Calibri"/>
                <a:cs typeface="Calibri"/>
              </a:rPr>
              <a:t>282.9%</a:t>
            </a:r>
          </a:p>
          <a:p>
            <a:pPr marL="48899">
              <a:lnSpc>
                <a:spcPct val="101725"/>
              </a:lnSpc>
              <a:spcBef>
                <a:spcPts val="62"/>
              </a:spcBef>
            </a:pPr>
            <a:r>
              <a:rPr sz="574" dirty="0">
                <a:solidFill>
                  <a:srgbClr val="000000"/>
                </a:solidFill>
                <a:latin typeface="Calibri"/>
                <a:cs typeface="Calibri"/>
              </a:rPr>
              <a:t>4.2%</a:t>
            </a:r>
          </a:p>
          <a:p>
            <a:pPr marL="18907">
              <a:lnSpc>
                <a:spcPct val="101725"/>
              </a:lnSpc>
              <a:spcBef>
                <a:spcPts val="62"/>
              </a:spcBef>
            </a:pPr>
            <a:r>
              <a:rPr sz="574" dirty="0">
                <a:solidFill>
                  <a:srgbClr val="9D0000"/>
                </a:solidFill>
                <a:latin typeface="Calibri"/>
                <a:cs typeface="Calibri"/>
              </a:rPr>
              <a:t>‐16.0%</a:t>
            </a:r>
          </a:p>
          <a:p>
            <a:pPr marL="11206">
              <a:lnSpc>
                <a:spcPct val="101725"/>
              </a:lnSpc>
              <a:spcBef>
                <a:spcPts val="62"/>
              </a:spcBef>
            </a:pPr>
            <a:r>
              <a:rPr sz="574" dirty="0">
                <a:solidFill>
                  <a:srgbClr val="000000"/>
                </a:solidFill>
                <a:latin typeface="Calibri"/>
                <a:cs typeface="Calibri"/>
              </a:rPr>
              <a:t>282.9%</a:t>
            </a:r>
          </a:p>
          <a:p>
            <a:pPr marL="48877">
              <a:lnSpc>
                <a:spcPct val="101725"/>
              </a:lnSpc>
              <a:spcBef>
                <a:spcPts val="62"/>
              </a:spcBef>
            </a:pPr>
            <a:r>
              <a:rPr sz="574" dirty="0">
                <a:solidFill>
                  <a:srgbClr val="000000"/>
                </a:solidFill>
                <a:latin typeface="Calibri"/>
                <a:cs typeface="Calibri"/>
              </a:rPr>
              <a:t>4.2%</a:t>
            </a:r>
          </a:p>
          <a:p>
            <a:pPr marL="48899">
              <a:lnSpc>
                <a:spcPct val="101725"/>
              </a:lnSpc>
              <a:spcBef>
                <a:spcPts val="62"/>
              </a:spcBef>
            </a:pPr>
            <a:r>
              <a:rPr sz="574" dirty="0">
                <a:solidFill>
                  <a:srgbClr val="000000"/>
                </a:solidFill>
                <a:latin typeface="Calibri"/>
                <a:cs typeface="Calibri"/>
              </a:rPr>
              <a:t>6.3%</a:t>
            </a:r>
          </a:p>
          <a:p>
            <a:pPr marL="37733">
              <a:lnSpc>
                <a:spcPct val="101725"/>
              </a:lnSpc>
              <a:spcBef>
                <a:spcPts val="62"/>
              </a:spcBef>
            </a:pPr>
            <a:r>
              <a:rPr sz="574" dirty="0">
                <a:solidFill>
                  <a:srgbClr val="9D0000"/>
                </a:solidFill>
                <a:latin typeface="Calibri"/>
                <a:cs typeface="Calibri"/>
              </a:rPr>
              <a:t>‐4.0%</a:t>
            </a:r>
          </a:p>
          <a:p>
            <a:pPr marL="30053">
              <a:lnSpc>
                <a:spcPct val="101725"/>
              </a:lnSpc>
              <a:spcBef>
                <a:spcPts val="62"/>
              </a:spcBef>
            </a:pPr>
            <a:r>
              <a:rPr sz="574" dirty="0">
                <a:solidFill>
                  <a:srgbClr val="000000"/>
                </a:solidFill>
                <a:latin typeface="Calibri"/>
                <a:cs typeface="Calibri"/>
              </a:rPr>
              <a:t>24.6%</a:t>
            </a:r>
          </a:p>
          <a:p>
            <a:pPr marL="48848">
              <a:lnSpc>
                <a:spcPct val="101725"/>
              </a:lnSpc>
              <a:spcBef>
                <a:spcPts val="62"/>
              </a:spcBef>
            </a:pPr>
            <a:r>
              <a:rPr sz="574" dirty="0">
                <a:solidFill>
                  <a:srgbClr val="000000"/>
                </a:solidFill>
                <a:latin typeface="Calibri"/>
                <a:cs typeface="Calibri"/>
              </a:rPr>
              <a:t>3.0%</a:t>
            </a:r>
          </a:p>
          <a:p>
            <a:pPr marL="48825">
              <a:lnSpc>
                <a:spcPct val="101725"/>
              </a:lnSpc>
              <a:spcBef>
                <a:spcPts val="62"/>
              </a:spcBef>
            </a:pPr>
            <a:r>
              <a:rPr sz="574" dirty="0">
                <a:solidFill>
                  <a:srgbClr val="000000"/>
                </a:solidFill>
                <a:latin typeface="Calibri"/>
                <a:cs typeface="Calibri"/>
              </a:rPr>
              <a:t>5.2%</a:t>
            </a:r>
          </a:p>
          <a:p>
            <a:pPr marL="48907">
              <a:lnSpc>
                <a:spcPct val="101725"/>
              </a:lnSpc>
              <a:spcBef>
                <a:spcPts val="62"/>
              </a:spcBef>
            </a:pPr>
            <a:r>
              <a:rPr sz="574" dirty="0">
                <a:solidFill>
                  <a:srgbClr val="000000"/>
                </a:solidFill>
                <a:latin typeface="Calibri"/>
                <a:cs typeface="Calibri"/>
              </a:rPr>
              <a:t>1.1%</a:t>
            </a:r>
          </a:p>
          <a:p>
            <a:pPr marL="48896">
              <a:lnSpc>
                <a:spcPct val="101725"/>
              </a:lnSpc>
              <a:spcBef>
                <a:spcPts val="62"/>
              </a:spcBef>
            </a:pPr>
            <a:r>
              <a:rPr sz="574" dirty="0">
                <a:solidFill>
                  <a:srgbClr val="000000"/>
                </a:solidFill>
                <a:latin typeface="Calibri"/>
                <a:cs typeface="Calibri"/>
              </a:rPr>
              <a:t>0.4%</a:t>
            </a:r>
          </a:p>
          <a:p>
            <a:pPr marL="48866">
              <a:lnSpc>
                <a:spcPct val="101725"/>
              </a:lnSpc>
              <a:spcBef>
                <a:spcPts val="62"/>
              </a:spcBef>
            </a:pPr>
            <a:r>
              <a:rPr sz="574" dirty="0">
                <a:solidFill>
                  <a:srgbClr val="000000"/>
                </a:solidFill>
                <a:latin typeface="Calibri"/>
                <a:cs typeface="Calibri"/>
              </a:rPr>
              <a:t>1.0%</a:t>
            </a:r>
          </a:p>
          <a:p>
            <a:pPr marL="30117">
              <a:lnSpc>
                <a:spcPct val="101725"/>
              </a:lnSpc>
              <a:spcBef>
                <a:spcPts val="62"/>
              </a:spcBef>
            </a:pPr>
            <a:r>
              <a:rPr sz="574" dirty="0">
                <a:solidFill>
                  <a:srgbClr val="000000"/>
                </a:solidFill>
                <a:latin typeface="Calibri"/>
                <a:cs typeface="Calibri"/>
              </a:rPr>
              <a:t>21.3%</a:t>
            </a:r>
          </a:p>
          <a:p>
            <a:pPr marL="18907">
              <a:lnSpc>
                <a:spcPct val="101725"/>
              </a:lnSpc>
              <a:spcBef>
                <a:spcPts val="62"/>
              </a:spcBef>
            </a:pPr>
            <a:r>
              <a:rPr sz="574" dirty="0">
                <a:solidFill>
                  <a:srgbClr val="9D0000"/>
                </a:solidFill>
                <a:latin typeface="Calibri"/>
                <a:cs typeface="Calibri"/>
              </a:rPr>
              <a:t>‐18.2%</a:t>
            </a:r>
          </a:p>
          <a:p>
            <a:pPr marL="18912">
              <a:lnSpc>
                <a:spcPct val="101725"/>
              </a:lnSpc>
              <a:spcBef>
                <a:spcPts val="62"/>
              </a:spcBef>
            </a:pPr>
            <a:r>
              <a:rPr sz="574" dirty="0">
                <a:solidFill>
                  <a:srgbClr val="9D0000"/>
                </a:solidFill>
                <a:latin typeface="Calibri"/>
                <a:cs typeface="Calibri"/>
              </a:rPr>
              <a:t>‐72.5%</a:t>
            </a:r>
          </a:p>
          <a:p>
            <a:pPr marL="48939">
              <a:lnSpc>
                <a:spcPct val="101725"/>
              </a:lnSpc>
              <a:spcBef>
                <a:spcPts val="62"/>
              </a:spcBef>
            </a:pPr>
            <a:r>
              <a:rPr sz="574" dirty="0">
                <a:solidFill>
                  <a:srgbClr val="000000"/>
                </a:solidFill>
                <a:latin typeface="Calibri"/>
                <a:cs typeface="Calibri"/>
              </a:rPr>
              <a:t>2.0%</a:t>
            </a:r>
          </a:p>
          <a:p>
            <a:pPr marL="48884">
              <a:lnSpc>
                <a:spcPct val="101725"/>
              </a:lnSpc>
              <a:spcBef>
                <a:spcPts val="62"/>
              </a:spcBef>
            </a:pPr>
            <a:r>
              <a:rPr sz="574" dirty="0">
                <a:solidFill>
                  <a:srgbClr val="000000"/>
                </a:solidFill>
                <a:latin typeface="Calibri"/>
                <a:cs typeface="Calibri"/>
              </a:rPr>
              <a:t>3.0%</a:t>
            </a:r>
          </a:p>
          <a:p>
            <a:pPr marL="48939">
              <a:lnSpc>
                <a:spcPct val="101725"/>
              </a:lnSpc>
              <a:spcBef>
                <a:spcPts val="62"/>
              </a:spcBef>
            </a:pPr>
            <a:r>
              <a:rPr sz="574" dirty="0">
                <a:solidFill>
                  <a:srgbClr val="000000"/>
                </a:solidFill>
                <a:latin typeface="Calibri"/>
                <a:cs typeface="Calibri"/>
              </a:rPr>
              <a:t>8.1%</a:t>
            </a:r>
          </a:p>
          <a:p>
            <a:pPr marL="48868">
              <a:lnSpc>
                <a:spcPct val="101725"/>
              </a:lnSpc>
              <a:spcBef>
                <a:spcPts val="62"/>
              </a:spcBef>
            </a:pPr>
            <a:r>
              <a:rPr sz="574" dirty="0">
                <a:solidFill>
                  <a:srgbClr val="000000"/>
                </a:solidFill>
                <a:latin typeface="Calibri"/>
                <a:cs typeface="Calibri"/>
              </a:rPr>
              <a:t>6.0%</a:t>
            </a:r>
          </a:p>
          <a:p>
            <a:pPr marL="48884">
              <a:lnSpc>
                <a:spcPct val="101725"/>
              </a:lnSpc>
              <a:spcBef>
                <a:spcPts val="62"/>
              </a:spcBef>
            </a:pPr>
            <a:r>
              <a:rPr sz="574" dirty="0">
                <a:solidFill>
                  <a:srgbClr val="000000"/>
                </a:solidFill>
                <a:latin typeface="Calibri"/>
                <a:cs typeface="Calibri"/>
              </a:rPr>
              <a:t>2.0%</a:t>
            </a:r>
          </a:p>
          <a:p>
            <a:pPr marL="48880">
              <a:lnSpc>
                <a:spcPct val="101725"/>
              </a:lnSpc>
              <a:spcBef>
                <a:spcPts val="62"/>
              </a:spcBef>
            </a:pPr>
            <a:r>
              <a:rPr sz="574" dirty="0">
                <a:solidFill>
                  <a:srgbClr val="000000"/>
                </a:solidFill>
                <a:latin typeface="Calibri"/>
                <a:cs typeface="Calibri"/>
              </a:rPr>
              <a:t>8.1%</a:t>
            </a:r>
          </a:p>
          <a:p>
            <a:pPr marL="48907">
              <a:lnSpc>
                <a:spcPct val="101725"/>
              </a:lnSpc>
              <a:spcBef>
                <a:spcPts val="62"/>
              </a:spcBef>
            </a:pPr>
            <a:r>
              <a:rPr sz="574" dirty="0">
                <a:solidFill>
                  <a:srgbClr val="000000"/>
                </a:solidFill>
                <a:latin typeface="Calibri"/>
                <a:cs typeface="Calibri"/>
              </a:rPr>
              <a:t>1.0%</a:t>
            </a:r>
          </a:p>
          <a:p>
            <a:pPr marL="48884">
              <a:lnSpc>
                <a:spcPct val="101725"/>
              </a:lnSpc>
              <a:spcBef>
                <a:spcPts val="62"/>
              </a:spcBef>
            </a:pPr>
            <a:r>
              <a:rPr sz="574" dirty="0">
                <a:solidFill>
                  <a:srgbClr val="000000"/>
                </a:solidFill>
                <a:latin typeface="Calibri"/>
                <a:cs typeface="Calibri"/>
              </a:rPr>
              <a:t>5.0%</a:t>
            </a:r>
          </a:p>
        </p:txBody>
      </p:sp>
      <p:sp>
        <p:nvSpPr>
          <p:cNvPr id="49" name="object 19"/>
          <p:cNvSpPr txBox="1"/>
          <p:nvPr/>
        </p:nvSpPr>
        <p:spPr>
          <a:xfrm>
            <a:off x="8390966" y="1519819"/>
            <a:ext cx="206822" cy="2420021"/>
          </a:xfrm>
          <a:prstGeom prst="rect">
            <a:avLst/>
          </a:prstGeom>
        </p:spPr>
        <p:txBody>
          <a:bodyPr wrap="square" lIns="0" tIns="0" rIns="0" bIns="0" rtlCol="0">
            <a:noAutofit/>
          </a:bodyPr>
          <a:lstStyle/>
          <a:p>
            <a:pPr marL="11206">
              <a:lnSpc>
                <a:spcPts val="679"/>
              </a:lnSpc>
              <a:spcBef>
                <a:spcPts val="34"/>
              </a:spcBef>
            </a:pPr>
            <a:r>
              <a:rPr sz="574" dirty="0">
                <a:solidFill>
                  <a:srgbClr val="000000"/>
                </a:solidFill>
                <a:latin typeface="Calibri"/>
                <a:cs typeface="Calibri"/>
              </a:rPr>
              <a:t>11.5%</a:t>
            </a:r>
            <a:endParaRPr sz="574">
              <a:solidFill>
                <a:srgbClr val="000000"/>
              </a:solidFill>
              <a:latin typeface="Calibri"/>
              <a:cs typeface="Calibri"/>
            </a:endParaRPr>
          </a:p>
          <a:p>
            <a:pPr marL="30438">
              <a:lnSpc>
                <a:spcPct val="101725"/>
              </a:lnSpc>
              <a:spcBef>
                <a:spcPts val="27"/>
              </a:spcBef>
            </a:pPr>
            <a:r>
              <a:rPr sz="574" dirty="0">
                <a:solidFill>
                  <a:srgbClr val="000000"/>
                </a:solidFill>
                <a:latin typeface="Calibri"/>
                <a:cs typeface="Calibri"/>
              </a:rPr>
              <a:t>8.1%</a:t>
            </a:r>
            <a:endParaRPr sz="574">
              <a:solidFill>
                <a:srgbClr val="000000"/>
              </a:solidFill>
              <a:latin typeface="Calibri"/>
              <a:cs typeface="Calibri"/>
            </a:endParaRPr>
          </a:p>
          <a:p>
            <a:pPr marL="11615">
              <a:lnSpc>
                <a:spcPct val="101725"/>
              </a:lnSpc>
              <a:spcBef>
                <a:spcPts val="62"/>
              </a:spcBef>
            </a:pPr>
            <a:r>
              <a:rPr sz="574" dirty="0">
                <a:solidFill>
                  <a:srgbClr val="000000"/>
                </a:solidFill>
                <a:latin typeface="Calibri"/>
                <a:cs typeface="Calibri"/>
              </a:rPr>
              <a:t>21.1%</a:t>
            </a:r>
            <a:endParaRPr sz="574">
              <a:solidFill>
                <a:srgbClr val="000000"/>
              </a:solidFill>
              <a:latin typeface="Calibri"/>
              <a:cs typeface="Calibri"/>
            </a:endParaRPr>
          </a:p>
          <a:p>
            <a:pPr marL="11208">
              <a:lnSpc>
                <a:spcPct val="101725"/>
              </a:lnSpc>
              <a:spcBef>
                <a:spcPts val="62"/>
              </a:spcBef>
            </a:pPr>
            <a:r>
              <a:rPr sz="574" dirty="0">
                <a:solidFill>
                  <a:srgbClr val="000000"/>
                </a:solidFill>
                <a:latin typeface="Calibri"/>
                <a:cs typeface="Calibri"/>
              </a:rPr>
              <a:t>11.5%</a:t>
            </a:r>
            <a:endParaRPr sz="574">
              <a:solidFill>
                <a:srgbClr val="000000"/>
              </a:solidFill>
              <a:latin typeface="Calibri"/>
              <a:cs typeface="Calibri"/>
            </a:endParaRPr>
          </a:p>
          <a:p>
            <a:pPr marL="30422">
              <a:lnSpc>
                <a:spcPct val="101725"/>
              </a:lnSpc>
              <a:spcBef>
                <a:spcPts val="62"/>
              </a:spcBef>
            </a:pPr>
            <a:r>
              <a:rPr sz="574" dirty="0">
                <a:solidFill>
                  <a:srgbClr val="000000"/>
                </a:solidFill>
                <a:latin typeface="Calibri"/>
                <a:cs typeface="Calibri"/>
              </a:rPr>
              <a:t>8.1%</a:t>
            </a:r>
            <a:endParaRPr sz="574">
              <a:solidFill>
                <a:srgbClr val="000000"/>
              </a:solidFill>
              <a:latin typeface="Calibri"/>
              <a:cs typeface="Calibri"/>
            </a:endParaRPr>
          </a:p>
          <a:p>
            <a:pPr marL="11592">
              <a:lnSpc>
                <a:spcPct val="101725"/>
              </a:lnSpc>
              <a:spcBef>
                <a:spcPts val="62"/>
              </a:spcBef>
            </a:pPr>
            <a:r>
              <a:rPr sz="574" dirty="0">
                <a:solidFill>
                  <a:srgbClr val="000000"/>
                </a:solidFill>
                <a:latin typeface="Calibri"/>
                <a:cs typeface="Calibri"/>
              </a:rPr>
              <a:t>21.1%</a:t>
            </a:r>
            <a:endParaRPr sz="574">
              <a:solidFill>
                <a:srgbClr val="000000"/>
              </a:solidFill>
              <a:latin typeface="Calibri"/>
              <a:cs typeface="Calibri"/>
            </a:endParaRPr>
          </a:p>
          <a:p>
            <a:pPr marL="11615">
              <a:lnSpc>
                <a:spcPct val="101725"/>
              </a:lnSpc>
              <a:spcBef>
                <a:spcPts val="62"/>
              </a:spcBef>
            </a:pPr>
            <a:r>
              <a:rPr sz="574" dirty="0">
                <a:solidFill>
                  <a:srgbClr val="000000"/>
                </a:solidFill>
                <a:latin typeface="Calibri"/>
                <a:cs typeface="Calibri"/>
              </a:rPr>
              <a:t>21.1%</a:t>
            </a:r>
            <a:endParaRPr sz="574">
              <a:solidFill>
                <a:srgbClr val="000000"/>
              </a:solidFill>
              <a:latin typeface="Calibri"/>
              <a:cs typeface="Calibri"/>
            </a:endParaRPr>
          </a:p>
          <a:p>
            <a:pPr marL="30033">
              <a:lnSpc>
                <a:spcPct val="101725"/>
              </a:lnSpc>
              <a:spcBef>
                <a:spcPts val="62"/>
              </a:spcBef>
            </a:pPr>
            <a:r>
              <a:rPr sz="574" dirty="0">
                <a:solidFill>
                  <a:srgbClr val="000000"/>
                </a:solidFill>
                <a:latin typeface="Calibri"/>
                <a:cs typeface="Calibri"/>
              </a:rPr>
              <a:t>6.1%</a:t>
            </a:r>
            <a:endParaRPr sz="574">
              <a:solidFill>
                <a:srgbClr val="000000"/>
              </a:solidFill>
              <a:latin typeface="Calibri"/>
              <a:cs typeface="Calibri"/>
            </a:endParaRPr>
          </a:p>
          <a:p>
            <a:pPr marL="30430">
              <a:lnSpc>
                <a:spcPct val="101725"/>
              </a:lnSpc>
              <a:spcBef>
                <a:spcPts val="62"/>
              </a:spcBef>
            </a:pPr>
            <a:r>
              <a:rPr sz="574" dirty="0">
                <a:solidFill>
                  <a:srgbClr val="000000"/>
                </a:solidFill>
                <a:latin typeface="Calibri"/>
                <a:cs typeface="Calibri"/>
              </a:rPr>
              <a:t>1.2%</a:t>
            </a:r>
            <a:endParaRPr sz="574">
              <a:solidFill>
                <a:srgbClr val="000000"/>
              </a:solidFill>
              <a:latin typeface="Calibri"/>
              <a:cs typeface="Calibri"/>
            </a:endParaRPr>
          </a:p>
          <a:p>
            <a:pPr marL="30386">
              <a:lnSpc>
                <a:spcPct val="101725"/>
              </a:lnSpc>
              <a:spcBef>
                <a:spcPts val="62"/>
              </a:spcBef>
            </a:pPr>
            <a:r>
              <a:rPr sz="574" dirty="0">
                <a:solidFill>
                  <a:srgbClr val="000000"/>
                </a:solidFill>
                <a:latin typeface="Calibri"/>
                <a:cs typeface="Calibri"/>
              </a:rPr>
              <a:t>5.8%</a:t>
            </a:r>
            <a:endParaRPr sz="574">
              <a:solidFill>
                <a:srgbClr val="000000"/>
              </a:solidFill>
              <a:latin typeface="Calibri"/>
              <a:cs typeface="Calibri"/>
            </a:endParaRPr>
          </a:p>
          <a:p>
            <a:pPr marL="30363">
              <a:lnSpc>
                <a:spcPct val="101725"/>
              </a:lnSpc>
              <a:spcBef>
                <a:spcPts val="62"/>
              </a:spcBef>
            </a:pPr>
            <a:r>
              <a:rPr sz="574" dirty="0">
                <a:solidFill>
                  <a:srgbClr val="000000"/>
                </a:solidFill>
                <a:latin typeface="Calibri"/>
                <a:cs typeface="Calibri"/>
              </a:rPr>
              <a:t>0.1%</a:t>
            </a:r>
            <a:endParaRPr sz="574">
              <a:solidFill>
                <a:srgbClr val="000000"/>
              </a:solidFill>
              <a:latin typeface="Calibri"/>
              <a:cs typeface="Calibri"/>
            </a:endParaRPr>
          </a:p>
          <a:p>
            <a:pPr marL="11622">
              <a:lnSpc>
                <a:spcPct val="101725"/>
              </a:lnSpc>
              <a:spcBef>
                <a:spcPts val="62"/>
              </a:spcBef>
            </a:pPr>
            <a:r>
              <a:rPr sz="574" dirty="0">
                <a:solidFill>
                  <a:srgbClr val="000000"/>
                </a:solidFill>
                <a:latin typeface="Calibri"/>
                <a:cs typeface="Calibri"/>
              </a:rPr>
              <a:t>17.5%</a:t>
            </a:r>
            <a:endParaRPr sz="574">
              <a:solidFill>
                <a:srgbClr val="000000"/>
              </a:solidFill>
              <a:latin typeface="Calibri"/>
              <a:cs typeface="Calibri"/>
            </a:endParaRPr>
          </a:p>
          <a:p>
            <a:pPr marL="30434">
              <a:lnSpc>
                <a:spcPct val="101725"/>
              </a:lnSpc>
              <a:spcBef>
                <a:spcPts val="62"/>
              </a:spcBef>
            </a:pPr>
            <a:r>
              <a:rPr sz="574" dirty="0">
                <a:solidFill>
                  <a:srgbClr val="000000"/>
                </a:solidFill>
                <a:latin typeface="Calibri"/>
                <a:cs typeface="Calibri"/>
              </a:rPr>
              <a:t>2.5%</a:t>
            </a:r>
            <a:endParaRPr sz="574">
              <a:solidFill>
                <a:srgbClr val="000000"/>
              </a:solidFill>
              <a:latin typeface="Calibri"/>
              <a:cs typeface="Calibri"/>
            </a:endParaRPr>
          </a:p>
          <a:p>
            <a:pPr marL="11582">
              <a:lnSpc>
                <a:spcPct val="101725"/>
              </a:lnSpc>
              <a:spcBef>
                <a:spcPts val="62"/>
              </a:spcBef>
            </a:pPr>
            <a:r>
              <a:rPr sz="574" dirty="0">
                <a:solidFill>
                  <a:srgbClr val="000000"/>
                </a:solidFill>
                <a:latin typeface="Calibri"/>
                <a:cs typeface="Calibri"/>
              </a:rPr>
              <a:t>29.3%</a:t>
            </a:r>
            <a:endParaRPr sz="574">
              <a:solidFill>
                <a:srgbClr val="000000"/>
              </a:solidFill>
              <a:latin typeface="Calibri"/>
              <a:cs typeface="Calibri"/>
            </a:endParaRPr>
          </a:p>
          <a:p>
            <a:pPr marL="30494">
              <a:lnSpc>
                <a:spcPct val="101725"/>
              </a:lnSpc>
              <a:spcBef>
                <a:spcPts val="62"/>
              </a:spcBef>
            </a:pPr>
            <a:r>
              <a:rPr sz="574" dirty="0">
                <a:solidFill>
                  <a:srgbClr val="000000"/>
                </a:solidFill>
                <a:latin typeface="Calibri"/>
                <a:cs typeface="Calibri"/>
              </a:rPr>
              <a:t>1.3%</a:t>
            </a:r>
            <a:endParaRPr sz="574">
              <a:solidFill>
                <a:srgbClr val="000000"/>
              </a:solidFill>
              <a:latin typeface="Calibri"/>
              <a:cs typeface="Calibri"/>
            </a:endParaRPr>
          </a:p>
          <a:p>
            <a:pPr marL="30032">
              <a:lnSpc>
                <a:spcPct val="101725"/>
              </a:lnSpc>
              <a:spcBef>
                <a:spcPts val="62"/>
              </a:spcBef>
            </a:pPr>
            <a:r>
              <a:rPr sz="574" dirty="0">
                <a:solidFill>
                  <a:srgbClr val="000000"/>
                </a:solidFill>
                <a:latin typeface="Calibri"/>
                <a:cs typeface="Calibri"/>
              </a:rPr>
              <a:t>1.7%</a:t>
            </a:r>
            <a:endParaRPr sz="574">
              <a:solidFill>
                <a:srgbClr val="000000"/>
              </a:solidFill>
              <a:latin typeface="Calibri"/>
              <a:cs typeface="Calibri"/>
            </a:endParaRPr>
          </a:p>
          <a:p>
            <a:pPr marL="30036">
              <a:lnSpc>
                <a:spcPct val="101725"/>
              </a:lnSpc>
              <a:spcBef>
                <a:spcPts val="62"/>
              </a:spcBef>
            </a:pPr>
            <a:r>
              <a:rPr sz="574" dirty="0">
                <a:solidFill>
                  <a:srgbClr val="000000"/>
                </a:solidFill>
                <a:latin typeface="Calibri"/>
                <a:cs typeface="Calibri"/>
              </a:rPr>
              <a:t>5.2%</a:t>
            </a:r>
            <a:endParaRPr sz="574">
              <a:solidFill>
                <a:srgbClr val="000000"/>
              </a:solidFill>
              <a:latin typeface="Calibri"/>
              <a:cs typeface="Calibri"/>
            </a:endParaRPr>
          </a:p>
          <a:p>
            <a:pPr marL="30478">
              <a:lnSpc>
                <a:spcPct val="101725"/>
              </a:lnSpc>
              <a:spcBef>
                <a:spcPts val="62"/>
              </a:spcBef>
            </a:pPr>
            <a:r>
              <a:rPr sz="574" dirty="0">
                <a:solidFill>
                  <a:srgbClr val="000000"/>
                </a:solidFill>
                <a:latin typeface="Calibri"/>
                <a:cs typeface="Calibri"/>
              </a:rPr>
              <a:t>1.9%</a:t>
            </a:r>
            <a:endParaRPr sz="574">
              <a:solidFill>
                <a:srgbClr val="000000"/>
              </a:solidFill>
              <a:latin typeface="Calibri"/>
              <a:cs typeface="Calibri"/>
            </a:endParaRPr>
          </a:p>
          <a:p>
            <a:pPr marL="30423">
              <a:lnSpc>
                <a:spcPct val="101725"/>
              </a:lnSpc>
              <a:spcBef>
                <a:spcPts val="62"/>
              </a:spcBef>
            </a:pPr>
            <a:r>
              <a:rPr sz="574" dirty="0">
                <a:solidFill>
                  <a:srgbClr val="000000"/>
                </a:solidFill>
                <a:latin typeface="Calibri"/>
                <a:cs typeface="Calibri"/>
              </a:rPr>
              <a:t>7.7%</a:t>
            </a:r>
            <a:endParaRPr sz="574">
              <a:solidFill>
                <a:srgbClr val="000000"/>
              </a:solidFill>
              <a:latin typeface="Calibri"/>
              <a:cs typeface="Calibri"/>
            </a:endParaRPr>
          </a:p>
          <a:p>
            <a:pPr marL="30478">
              <a:lnSpc>
                <a:spcPct val="101725"/>
              </a:lnSpc>
              <a:spcBef>
                <a:spcPts val="62"/>
              </a:spcBef>
            </a:pPr>
            <a:r>
              <a:rPr sz="574" dirty="0">
                <a:solidFill>
                  <a:srgbClr val="000000"/>
                </a:solidFill>
                <a:latin typeface="Calibri"/>
                <a:cs typeface="Calibri"/>
              </a:rPr>
              <a:t>8.9%</a:t>
            </a:r>
            <a:endParaRPr sz="574">
              <a:solidFill>
                <a:srgbClr val="000000"/>
              </a:solidFill>
              <a:latin typeface="Calibri"/>
              <a:cs typeface="Calibri"/>
            </a:endParaRPr>
          </a:p>
          <a:p>
            <a:pPr marL="30407">
              <a:lnSpc>
                <a:spcPct val="101725"/>
              </a:lnSpc>
              <a:spcBef>
                <a:spcPts val="62"/>
              </a:spcBef>
            </a:pPr>
            <a:r>
              <a:rPr sz="574" dirty="0">
                <a:solidFill>
                  <a:srgbClr val="000000"/>
                </a:solidFill>
                <a:latin typeface="Calibri"/>
                <a:cs typeface="Calibri"/>
              </a:rPr>
              <a:t>1.9%</a:t>
            </a:r>
            <a:endParaRPr sz="574">
              <a:solidFill>
                <a:srgbClr val="000000"/>
              </a:solidFill>
              <a:latin typeface="Calibri"/>
              <a:cs typeface="Calibri"/>
            </a:endParaRPr>
          </a:p>
          <a:p>
            <a:pPr marL="30423">
              <a:lnSpc>
                <a:spcPct val="101725"/>
              </a:lnSpc>
              <a:spcBef>
                <a:spcPts val="62"/>
              </a:spcBef>
            </a:pPr>
            <a:r>
              <a:rPr sz="574" dirty="0">
                <a:solidFill>
                  <a:srgbClr val="000000"/>
                </a:solidFill>
                <a:latin typeface="Calibri"/>
                <a:cs typeface="Calibri"/>
              </a:rPr>
              <a:t>7.7%</a:t>
            </a:r>
            <a:endParaRPr sz="574">
              <a:solidFill>
                <a:srgbClr val="000000"/>
              </a:solidFill>
              <a:latin typeface="Calibri"/>
              <a:cs typeface="Calibri"/>
            </a:endParaRPr>
          </a:p>
          <a:p>
            <a:pPr marL="30418">
              <a:lnSpc>
                <a:spcPct val="101725"/>
              </a:lnSpc>
              <a:spcBef>
                <a:spcPts val="62"/>
              </a:spcBef>
            </a:pPr>
            <a:r>
              <a:rPr sz="574" dirty="0">
                <a:solidFill>
                  <a:srgbClr val="000000"/>
                </a:solidFill>
                <a:latin typeface="Calibri"/>
                <a:cs typeface="Calibri"/>
              </a:rPr>
              <a:t>8.9%</a:t>
            </a:r>
            <a:endParaRPr sz="574">
              <a:solidFill>
                <a:srgbClr val="000000"/>
              </a:solidFill>
              <a:latin typeface="Calibri"/>
              <a:cs typeface="Calibri"/>
            </a:endParaRPr>
          </a:p>
          <a:p>
            <a:pPr marL="30445">
              <a:lnSpc>
                <a:spcPct val="101725"/>
              </a:lnSpc>
              <a:spcBef>
                <a:spcPts val="62"/>
              </a:spcBef>
            </a:pPr>
            <a:r>
              <a:rPr sz="574" dirty="0">
                <a:solidFill>
                  <a:srgbClr val="000000"/>
                </a:solidFill>
                <a:latin typeface="Calibri"/>
                <a:cs typeface="Calibri"/>
              </a:rPr>
              <a:t>1.9%</a:t>
            </a:r>
            <a:endParaRPr sz="574">
              <a:solidFill>
                <a:srgbClr val="000000"/>
              </a:solidFill>
              <a:latin typeface="Calibri"/>
              <a:cs typeface="Calibri"/>
            </a:endParaRPr>
          </a:p>
          <a:p>
            <a:pPr marL="30423">
              <a:lnSpc>
                <a:spcPct val="101725"/>
              </a:lnSpc>
              <a:spcBef>
                <a:spcPts val="62"/>
              </a:spcBef>
            </a:pPr>
            <a:r>
              <a:rPr sz="574" dirty="0">
                <a:solidFill>
                  <a:srgbClr val="000000"/>
                </a:solidFill>
                <a:latin typeface="Calibri"/>
                <a:cs typeface="Calibri"/>
              </a:rPr>
              <a:t>7.7%</a:t>
            </a:r>
            <a:endParaRPr sz="574">
              <a:solidFill>
                <a:srgbClr val="000000"/>
              </a:solidFill>
              <a:latin typeface="Calibri"/>
              <a:cs typeface="Calibri"/>
            </a:endParaRPr>
          </a:p>
        </p:txBody>
      </p:sp>
      <p:sp>
        <p:nvSpPr>
          <p:cNvPr id="50" name="object 18"/>
          <p:cNvSpPr txBox="1"/>
          <p:nvPr/>
        </p:nvSpPr>
        <p:spPr>
          <a:xfrm>
            <a:off x="8754032" y="1519819"/>
            <a:ext cx="229052" cy="2420021"/>
          </a:xfrm>
          <a:prstGeom prst="rect">
            <a:avLst/>
          </a:prstGeom>
        </p:spPr>
        <p:txBody>
          <a:bodyPr wrap="square" lIns="0" tIns="0" rIns="0" bIns="0" rtlCol="0">
            <a:noAutofit/>
          </a:bodyPr>
          <a:lstStyle/>
          <a:p>
            <a:pPr marL="30036">
              <a:lnSpc>
                <a:spcPts val="679"/>
              </a:lnSpc>
              <a:spcBef>
                <a:spcPts val="34"/>
              </a:spcBef>
            </a:pPr>
            <a:r>
              <a:rPr sz="574" dirty="0">
                <a:solidFill>
                  <a:srgbClr val="9D0000"/>
                </a:solidFill>
                <a:latin typeface="Calibri"/>
                <a:cs typeface="Calibri"/>
              </a:rPr>
              <a:t>‐0.2%</a:t>
            </a:r>
          </a:p>
          <a:p>
            <a:pPr marL="41205">
              <a:lnSpc>
                <a:spcPct val="101725"/>
              </a:lnSpc>
              <a:spcBef>
                <a:spcPts val="27"/>
              </a:spcBef>
            </a:pPr>
            <a:r>
              <a:rPr sz="574" dirty="0">
                <a:solidFill>
                  <a:srgbClr val="000000"/>
                </a:solidFill>
                <a:latin typeface="Calibri"/>
                <a:cs typeface="Calibri"/>
              </a:rPr>
              <a:t>1.4%</a:t>
            </a:r>
          </a:p>
          <a:p>
            <a:pPr marL="30038">
              <a:lnSpc>
                <a:spcPct val="101725"/>
              </a:lnSpc>
              <a:spcBef>
                <a:spcPts val="62"/>
              </a:spcBef>
            </a:pPr>
            <a:r>
              <a:rPr sz="574" dirty="0">
                <a:solidFill>
                  <a:srgbClr val="9D0000"/>
                </a:solidFill>
                <a:latin typeface="Calibri"/>
                <a:cs typeface="Calibri"/>
              </a:rPr>
              <a:t>‐2.4%</a:t>
            </a:r>
          </a:p>
          <a:p>
            <a:pPr marL="30038">
              <a:lnSpc>
                <a:spcPct val="101725"/>
              </a:lnSpc>
              <a:spcBef>
                <a:spcPts val="62"/>
              </a:spcBef>
            </a:pPr>
            <a:r>
              <a:rPr sz="574" dirty="0">
                <a:solidFill>
                  <a:srgbClr val="9D0000"/>
                </a:solidFill>
                <a:latin typeface="Calibri"/>
                <a:cs typeface="Calibri"/>
              </a:rPr>
              <a:t>‐0.2%</a:t>
            </a:r>
          </a:p>
          <a:p>
            <a:pPr marL="41190">
              <a:lnSpc>
                <a:spcPct val="101725"/>
              </a:lnSpc>
              <a:spcBef>
                <a:spcPts val="62"/>
              </a:spcBef>
            </a:pPr>
            <a:r>
              <a:rPr sz="574" dirty="0">
                <a:solidFill>
                  <a:srgbClr val="000000"/>
                </a:solidFill>
                <a:latin typeface="Calibri"/>
                <a:cs typeface="Calibri"/>
              </a:rPr>
              <a:t>1.4%</a:t>
            </a:r>
          </a:p>
          <a:p>
            <a:pPr marL="30037">
              <a:lnSpc>
                <a:spcPct val="101725"/>
              </a:lnSpc>
              <a:spcBef>
                <a:spcPts val="62"/>
              </a:spcBef>
            </a:pPr>
            <a:r>
              <a:rPr sz="574" dirty="0">
                <a:solidFill>
                  <a:srgbClr val="9D0000"/>
                </a:solidFill>
                <a:latin typeface="Calibri"/>
                <a:cs typeface="Calibri"/>
              </a:rPr>
              <a:t>‐3.0%</a:t>
            </a:r>
          </a:p>
          <a:p>
            <a:pPr marL="30038">
              <a:lnSpc>
                <a:spcPct val="101725"/>
              </a:lnSpc>
              <a:spcBef>
                <a:spcPts val="62"/>
              </a:spcBef>
            </a:pPr>
            <a:r>
              <a:rPr sz="574" dirty="0">
                <a:solidFill>
                  <a:srgbClr val="9D0000"/>
                </a:solidFill>
                <a:latin typeface="Calibri"/>
                <a:cs typeface="Calibri"/>
              </a:rPr>
              <a:t>‐2.0%</a:t>
            </a:r>
          </a:p>
          <a:p>
            <a:pPr marL="40801">
              <a:lnSpc>
                <a:spcPct val="101725"/>
              </a:lnSpc>
              <a:spcBef>
                <a:spcPts val="62"/>
              </a:spcBef>
            </a:pPr>
            <a:r>
              <a:rPr sz="574" dirty="0">
                <a:solidFill>
                  <a:srgbClr val="000000"/>
                </a:solidFill>
                <a:latin typeface="Calibri"/>
                <a:cs typeface="Calibri"/>
              </a:rPr>
              <a:t>0.6%</a:t>
            </a:r>
          </a:p>
          <a:p>
            <a:pPr marL="41198">
              <a:lnSpc>
                <a:spcPct val="101725"/>
              </a:lnSpc>
              <a:spcBef>
                <a:spcPts val="62"/>
              </a:spcBef>
            </a:pPr>
            <a:r>
              <a:rPr sz="574" dirty="0">
                <a:solidFill>
                  <a:srgbClr val="000000"/>
                </a:solidFill>
                <a:latin typeface="Calibri"/>
                <a:cs typeface="Calibri"/>
              </a:rPr>
              <a:t>4.3%</a:t>
            </a:r>
          </a:p>
          <a:p>
            <a:pPr marL="30038">
              <a:lnSpc>
                <a:spcPct val="101725"/>
              </a:lnSpc>
              <a:spcBef>
                <a:spcPts val="62"/>
              </a:spcBef>
            </a:pPr>
            <a:r>
              <a:rPr sz="574" dirty="0">
                <a:solidFill>
                  <a:srgbClr val="9D0000"/>
                </a:solidFill>
                <a:latin typeface="Calibri"/>
                <a:cs typeface="Calibri"/>
              </a:rPr>
              <a:t>‐0.2%</a:t>
            </a:r>
          </a:p>
          <a:p>
            <a:pPr marL="11206">
              <a:lnSpc>
                <a:spcPct val="101725"/>
              </a:lnSpc>
              <a:spcBef>
                <a:spcPts val="62"/>
              </a:spcBef>
            </a:pPr>
            <a:r>
              <a:rPr sz="574" dirty="0">
                <a:solidFill>
                  <a:srgbClr val="9D0000"/>
                </a:solidFill>
                <a:latin typeface="Calibri"/>
                <a:cs typeface="Calibri"/>
              </a:rPr>
              <a:t>‐13.9%</a:t>
            </a:r>
          </a:p>
          <a:p>
            <a:pPr marL="41228">
              <a:lnSpc>
                <a:spcPct val="101725"/>
              </a:lnSpc>
              <a:spcBef>
                <a:spcPts val="62"/>
              </a:spcBef>
            </a:pPr>
            <a:r>
              <a:rPr sz="574" dirty="0">
                <a:solidFill>
                  <a:srgbClr val="000000"/>
                </a:solidFill>
                <a:latin typeface="Calibri"/>
                <a:cs typeface="Calibri"/>
              </a:rPr>
              <a:t>3.0%</a:t>
            </a:r>
          </a:p>
          <a:p>
            <a:pPr marL="22371">
              <a:lnSpc>
                <a:spcPct val="101725"/>
              </a:lnSpc>
              <a:spcBef>
                <a:spcPts val="62"/>
              </a:spcBef>
            </a:pPr>
            <a:r>
              <a:rPr sz="574" dirty="0">
                <a:solidFill>
                  <a:srgbClr val="000000"/>
                </a:solidFill>
                <a:latin typeface="Calibri"/>
                <a:cs typeface="Calibri"/>
              </a:rPr>
              <a:t>16.1%</a:t>
            </a:r>
          </a:p>
          <a:p>
            <a:pPr marL="22357">
              <a:lnSpc>
                <a:spcPct val="101725"/>
              </a:lnSpc>
              <a:spcBef>
                <a:spcPts val="62"/>
              </a:spcBef>
            </a:pPr>
            <a:r>
              <a:rPr sz="574" dirty="0">
                <a:solidFill>
                  <a:srgbClr val="000000"/>
                </a:solidFill>
                <a:latin typeface="Calibri"/>
                <a:cs typeface="Calibri"/>
              </a:rPr>
              <a:t>25.6%</a:t>
            </a:r>
          </a:p>
          <a:p>
            <a:pPr marL="22431">
              <a:lnSpc>
                <a:spcPct val="101725"/>
              </a:lnSpc>
              <a:spcBef>
                <a:spcPts val="62"/>
              </a:spcBef>
            </a:pPr>
            <a:r>
              <a:rPr sz="574" dirty="0">
                <a:solidFill>
                  <a:srgbClr val="000000"/>
                </a:solidFill>
                <a:latin typeface="Calibri"/>
                <a:cs typeface="Calibri"/>
              </a:rPr>
              <a:t>13.7%</a:t>
            </a:r>
          </a:p>
          <a:p>
            <a:pPr marL="40800">
              <a:lnSpc>
                <a:spcPct val="101725"/>
              </a:lnSpc>
              <a:spcBef>
                <a:spcPts val="62"/>
              </a:spcBef>
            </a:pPr>
            <a:r>
              <a:rPr sz="574" dirty="0">
                <a:solidFill>
                  <a:srgbClr val="000000"/>
                </a:solidFill>
                <a:latin typeface="Calibri"/>
                <a:cs typeface="Calibri"/>
              </a:rPr>
              <a:t>7.4%</a:t>
            </a:r>
          </a:p>
          <a:p>
            <a:pPr marL="21973">
              <a:lnSpc>
                <a:spcPct val="101725"/>
              </a:lnSpc>
              <a:spcBef>
                <a:spcPts val="62"/>
              </a:spcBef>
            </a:pPr>
            <a:r>
              <a:rPr sz="574" dirty="0">
                <a:solidFill>
                  <a:srgbClr val="000000"/>
                </a:solidFill>
                <a:latin typeface="Calibri"/>
                <a:cs typeface="Calibri"/>
              </a:rPr>
              <a:t>16.5%</a:t>
            </a:r>
          </a:p>
          <a:p>
            <a:pPr marL="22415">
              <a:lnSpc>
                <a:spcPct val="101725"/>
              </a:lnSpc>
              <a:spcBef>
                <a:spcPts val="62"/>
              </a:spcBef>
            </a:pPr>
            <a:r>
              <a:rPr sz="574" dirty="0">
                <a:solidFill>
                  <a:srgbClr val="000000"/>
                </a:solidFill>
                <a:latin typeface="Calibri"/>
                <a:cs typeface="Calibri"/>
              </a:rPr>
              <a:t>15.0%</a:t>
            </a:r>
          </a:p>
          <a:p>
            <a:pPr marL="22360">
              <a:lnSpc>
                <a:spcPct val="101725"/>
              </a:lnSpc>
              <a:spcBef>
                <a:spcPts val="62"/>
              </a:spcBef>
            </a:pPr>
            <a:r>
              <a:rPr sz="574" dirty="0">
                <a:solidFill>
                  <a:srgbClr val="000000"/>
                </a:solidFill>
                <a:latin typeface="Calibri"/>
                <a:cs typeface="Calibri"/>
              </a:rPr>
              <a:t>12.8%</a:t>
            </a:r>
          </a:p>
          <a:p>
            <a:pPr marL="22415">
              <a:lnSpc>
                <a:spcPct val="101725"/>
              </a:lnSpc>
              <a:spcBef>
                <a:spcPts val="62"/>
              </a:spcBef>
            </a:pPr>
            <a:r>
              <a:rPr sz="574" dirty="0">
                <a:solidFill>
                  <a:srgbClr val="000000"/>
                </a:solidFill>
                <a:latin typeface="Calibri"/>
                <a:cs typeface="Calibri"/>
              </a:rPr>
              <a:t>18.8%</a:t>
            </a:r>
          </a:p>
          <a:p>
            <a:pPr marL="22343">
              <a:lnSpc>
                <a:spcPct val="101725"/>
              </a:lnSpc>
              <a:spcBef>
                <a:spcPts val="62"/>
              </a:spcBef>
            </a:pPr>
            <a:r>
              <a:rPr sz="574" dirty="0">
                <a:solidFill>
                  <a:srgbClr val="000000"/>
                </a:solidFill>
                <a:latin typeface="Calibri"/>
                <a:cs typeface="Calibri"/>
              </a:rPr>
              <a:t>15.0%</a:t>
            </a:r>
          </a:p>
          <a:p>
            <a:pPr marL="22360">
              <a:lnSpc>
                <a:spcPct val="101725"/>
              </a:lnSpc>
              <a:spcBef>
                <a:spcPts val="62"/>
              </a:spcBef>
            </a:pPr>
            <a:r>
              <a:rPr sz="574" dirty="0">
                <a:solidFill>
                  <a:srgbClr val="000000"/>
                </a:solidFill>
                <a:latin typeface="Calibri"/>
                <a:cs typeface="Calibri"/>
              </a:rPr>
              <a:t>12.8%</a:t>
            </a:r>
          </a:p>
          <a:p>
            <a:pPr marL="22355">
              <a:lnSpc>
                <a:spcPct val="101725"/>
              </a:lnSpc>
              <a:spcBef>
                <a:spcPts val="62"/>
              </a:spcBef>
            </a:pPr>
            <a:r>
              <a:rPr sz="574" dirty="0">
                <a:solidFill>
                  <a:srgbClr val="000000"/>
                </a:solidFill>
                <a:latin typeface="Calibri"/>
                <a:cs typeface="Calibri"/>
              </a:rPr>
              <a:t>18.8%</a:t>
            </a:r>
          </a:p>
          <a:p>
            <a:pPr marL="22382">
              <a:lnSpc>
                <a:spcPct val="101725"/>
              </a:lnSpc>
              <a:spcBef>
                <a:spcPts val="62"/>
              </a:spcBef>
            </a:pPr>
            <a:r>
              <a:rPr sz="574" dirty="0">
                <a:solidFill>
                  <a:srgbClr val="000000"/>
                </a:solidFill>
                <a:latin typeface="Calibri"/>
                <a:cs typeface="Calibri"/>
              </a:rPr>
              <a:t>15.0%</a:t>
            </a:r>
          </a:p>
          <a:p>
            <a:pPr marL="22360">
              <a:lnSpc>
                <a:spcPct val="101725"/>
              </a:lnSpc>
              <a:spcBef>
                <a:spcPts val="62"/>
              </a:spcBef>
            </a:pPr>
            <a:r>
              <a:rPr sz="574" dirty="0">
                <a:solidFill>
                  <a:srgbClr val="000000"/>
                </a:solidFill>
                <a:latin typeface="Calibri"/>
                <a:cs typeface="Calibri"/>
              </a:rPr>
              <a:t>12.8%</a:t>
            </a:r>
          </a:p>
        </p:txBody>
      </p:sp>
      <p:sp>
        <p:nvSpPr>
          <p:cNvPr id="51" name="object 17"/>
          <p:cNvSpPr txBox="1"/>
          <p:nvPr/>
        </p:nvSpPr>
        <p:spPr>
          <a:xfrm>
            <a:off x="9119815" y="1519819"/>
            <a:ext cx="206864" cy="2420021"/>
          </a:xfrm>
          <a:prstGeom prst="rect">
            <a:avLst/>
          </a:prstGeom>
        </p:spPr>
        <p:txBody>
          <a:bodyPr wrap="square" lIns="0" tIns="0" rIns="0" bIns="0" rtlCol="0">
            <a:noAutofit/>
          </a:bodyPr>
          <a:lstStyle/>
          <a:p>
            <a:pPr marL="30009">
              <a:lnSpc>
                <a:spcPts val="679"/>
              </a:lnSpc>
              <a:spcBef>
                <a:spcPts val="34"/>
              </a:spcBef>
            </a:pPr>
            <a:r>
              <a:rPr sz="574" dirty="0">
                <a:solidFill>
                  <a:srgbClr val="000000"/>
                </a:solidFill>
                <a:latin typeface="Calibri"/>
                <a:cs typeface="Calibri"/>
              </a:rPr>
              <a:t>3.8%</a:t>
            </a:r>
          </a:p>
          <a:p>
            <a:pPr marL="19256">
              <a:lnSpc>
                <a:spcPct val="101725"/>
              </a:lnSpc>
              <a:spcBef>
                <a:spcPts val="27"/>
              </a:spcBef>
            </a:pPr>
            <a:r>
              <a:rPr sz="574" dirty="0">
                <a:solidFill>
                  <a:srgbClr val="9D0000"/>
                </a:solidFill>
                <a:latin typeface="Calibri"/>
                <a:cs typeface="Calibri"/>
              </a:rPr>
              <a:t>‐2.0%</a:t>
            </a:r>
          </a:p>
          <a:p>
            <a:pPr marL="30010">
              <a:lnSpc>
                <a:spcPct val="101725"/>
              </a:lnSpc>
              <a:spcBef>
                <a:spcPts val="62"/>
              </a:spcBef>
            </a:pPr>
            <a:r>
              <a:rPr sz="574" dirty="0">
                <a:solidFill>
                  <a:srgbClr val="000000"/>
                </a:solidFill>
                <a:latin typeface="Calibri"/>
                <a:cs typeface="Calibri"/>
              </a:rPr>
              <a:t>5.3%</a:t>
            </a:r>
          </a:p>
          <a:p>
            <a:pPr marL="30010">
              <a:lnSpc>
                <a:spcPct val="101725"/>
              </a:lnSpc>
              <a:spcBef>
                <a:spcPts val="62"/>
              </a:spcBef>
            </a:pPr>
            <a:r>
              <a:rPr sz="574" dirty="0">
                <a:solidFill>
                  <a:srgbClr val="000000"/>
                </a:solidFill>
                <a:latin typeface="Calibri"/>
                <a:cs typeface="Calibri"/>
              </a:rPr>
              <a:t>3.8%</a:t>
            </a:r>
          </a:p>
          <a:p>
            <a:pPr marL="19255">
              <a:lnSpc>
                <a:spcPct val="101725"/>
              </a:lnSpc>
              <a:spcBef>
                <a:spcPts val="62"/>
              </a:spcBef>
            </a:pPr>
            <a:r>
              <a:rPr sz="574" dirty="0">
                <a:solidFill>
                  <a:srgbClr val="9D0000"/>
                </a:solidFill>
                <a:latin typeface="Calibri"/>
                <a:cs typeface="Calibri"/>
              </a:rPr>
              <a:t>‐2.0%</a:t>
            </a:r>
          </a:p>
          <a:p>
            <a:pPr marL="30010">
              <a:lnSpc>
                <a:spcPct val="101725"/>
              </a:lnSpc>
              <a:spcBef>
                <a:spcPts val="62"/>
              </a:spcBef>
            </a:pPr>
            <a:r>
              <a:rPr sz="574" dirty="0">
                <a:solidFill>
                  <a:srgbClr val="000000"/>
                </a:solidFill>
                <a:latin typeface="Calibri"/>
                <a:cs typeface="Calibri"/>
              </a:rPr>
              <a:t>5.3%</a:t>
            </a:r>
          </a:p>
          <a:p>
            <a:pPr marL="30010">
              <a:lnSpc>
                <a:spcPct val="101725"/>
              </a:lnSpc>
              <a:spcBef>
                <a:spcPts val="62"/>
              </a:spcBef>
            </a:pPr>
            <a:r>
              <a:rPr sz="574" dirty="0">
                <a:solidFill>
                  <a:srgbClr val="000000"/>
                </a:solidFill>
                <a:latin typeface="Calibri"/>
                <a:cs typeface="Calibri"/>
              </a:rPr>
              <a:t>5.3%</a:t>
            </a:r>
          </a:p>
          <a:p>
            <a:pPr marL="30027">
              <a:lnSpc>
                <a:spcPct val="101725"/>
              </a:lnSpc>
              <a:spcBef>
                <a:spcPts val="62"/>
              </a:spcBef>
            </a:pPr>
            <a:r>
              <a:rPr sz="574" dirty="0">
                <a:solidFill>
                  <a:srgbClr val="000000"/>
                </a:solidFill>
                <a:latin typeface="Calibri"/>
                <a:cs typeface="Calibri"/>
              </a:rPr>
              <a:t>8.2%</a:t>
            </a:r>
          </a:p>
          <a:p>
            <a:pPr marL="30424">
              <a:lnSpc>
                <a:spcPct val="101725"/>
              </a:lnSpc>
              <a:spcBef>
                <a:spcPts val="62"/>
              </a:spcBef>
            </a:pPr>
            <a:r>
              <a:rPr sz="574" dirty="0">
                <a:solidFill>
                  <a:srgbClr val="000000"/>
                </a:solidFill>
                <a:latin typeface="Calibri"/>
                <a:cs typeface="Calibri"/>
              </a:rPr>
              <a:t>3.7%</a:t>
            </a:r>
          </a:p>
          <a:p>
            <a:pPr marL="30010">
              <a:lnSpc>
                <a:spcPct val="101725"/>
              </a:lnSpc>
              <a:spcBef>
                <a:spcPts val="62"/>
              </a:spcBef>
            </a:pPr>
            <a:r>
              <a:rPr sz="574" dirty="0">
                <a:solidFill>
                  <a:srgbClr val="000000"/>
                </a:solidFill>
                <a:latin typeface="Calibri"/>
                <a:cs typeface="Calibri"/>
              </a:rPr>
              <a:t>0.6%</a:t>
            </a:r>
          </a:p>
          <a:p>
            <a:pPr marL="30017">
              <a:lnSpc>
                <a:spcPct val="101725"/>
              </a:lnSpc>
              <a:spcBef>
                <a:spcPts val="62"/>
              </a:spcBef>
            </a:pPr>
            <a:r>
              <a:rPr sz="574" dirty="0">
                <a:solidFill>
                  <a:srgbClr val="000000"/>
                </a:solidFill>
                <a:latin typeface="Calibri"/>
                <a:cs typeface="Calibri"/>
              </a:rPr>
              <a:t>4.2%</a:t>
            </a:r>
          </a:p>
          <a:p>
            <a:pPr marL="11624">
              <a:lnSpc>
                <a:spcPct val="101725"/>
              </a:lnSpc>
              <a:spcBef>
                <a:spcPts val="62"/>
              </a:spcBef>
            </a:pPr>
            <a:r>
              <a:rPr sz="574" dirty="0">
                <a:solidFill>
                  <a:srgbClr val="000000"/>
                </a:solidFill>
                <a:latin typeface="Calibri"/>
                <a:cs typeface="Calibri"/>
              </a:rPr>
              <a:t>13.1%</a:t>
            </a:r>
          </a:p>
          <a:p>
            <a:pPr marL="11604">
              <a:lnSpc>
                <a:spcPct val="101725"/>
              </a:lnSpc>
              <a:spcBef>
                <a:spcPts val="62"/>
              </a:spcBef>
            </a:pPr>
            <a:r>
              <a:rPr sz="574" dirty="0">
                <a:solidFill>
                  <a:srgbClr val="000000"/>
                </a:solidFill>
                <a:latin typeface="Calibri"/>
                <a:cs typeface="Calibri"/>
              </a:rPr>
              <a:t>18.5%</a:t>
            </a:r>
          </a:p>
          <a:p>
            <a:pPr marL="11590">
              <a:lnSpc>
                <a:spcPct val="101725"/>
              </a:lnSpc>
              <a:spcBef>
                <a:spcPts val="62"/>
              </a:spcBef>
            </a:pPr>
            <a:r>
              <a:rPr sz="574" dirty="0">
                <a:solidFill>
                  <a:srgbClr val="000000"/>
                </a:solidFill>
                <a:latin typeface="Calibri"/>
                <a:cs typeface="Calibri"/>
              </a:rPr>
              <a:t>24.9%</a:t>
            </a:r>
          </a:p>
          <a:p>
            <a:pPr marL="11664">
              <a:lnSpc>
                <a:spcPct val="101725"/>
              </a:lnSpc>
              <a:spcBef>
                <a:spcPts val="62"/>
              </a:spcBef>
            </a:pPr>
            <a:r>
              <a:rPr sz="574" dirty="0">
                <a:solidFill>
                  <a:srgbClr val="000000"/>
                </a:solidFill>
                <a:latin typeface="Calibri"/>
                <a:cs typeface="Calibri"/>
              </a:rPr>
              <a:t>14.2%</a:t>
            </a:r>
          </a:p>
          <a:p>
            <a:pPr marL="30025">
              <a:lnSpc>
                <a:spcPct val="101725"/>
              </a:lnSpc>
              <a:spcBef>
                <a:spcPts val="62"/>
              </a:spcBef>
            </a:pPr>
            <a:r>
              <a:rPr sz="574" dirty="0">
                <a:solidFill>
                  <a:srgbClr val="000000"/>
                </a:solidFill>
                <a:latin typeface="Calibri"/>
                <a:cs typeface="Calibri"/>
              </a:rPr>
              <a:t>9.1%</a:t>
            </a:r>
          </a:p>
          <a:p>
            <a:pPr marL="11206">
              <a:lnSpc>
                <a:spcPct val="101725"/>
              </a:lnSpc>
              <a:spcBef>
                <a:spcPts val="62"/>
              </a:spcBef>
            </a:pPr>
            <a:r>
              <a:rPr sz="574" dirty="0">
                <a:solidFill>
                  <a:srgbClr val="000000"/>
                </a:solidFill>
                <a:latin typeface="Calibri"/>
                <a:cs typeface="Calibri"/>
              </a:rPr>
              <a:t>18.3%</a:t>
            </a:r>
          </a:p>
          <a:p>
            <a:pPr marL="11649">
              <a:lnSpc>
                <a:spcPct val="101725"/>
              </a:lnSpc>
              <a:spcBef>
                <a:spcPts val="62"/>
              </a:spcBef>
            </a:pPr>
            <a:r>
              <a:rPr sz="574" dirty="0">
                <a:solidFill>
                  <a:srgbClr val="000000"/>
                </a:solidFill>
                <a:latin typeface="Calibri"/>
                <a:cs typeface="Calibri"/>
              </a:rPr>
              <a:t>16.9%</a:t>
            </a:r>
          </a:p>
          <a:p>
            <a:pPr marL="11593">
              <a:lnSpc>
                <a:spcPct val="101725"/>
              </a:lnSpc>
              <a:spcBef>
                <a:spcPts val="62"/>
              </a:spcBef>
            </a:pPr>
            <a:r>
              <a:rPr sz="574" dirty="0">
                <a:solidFill>
                  <a:srgbClr val="000000"/>
                </a:solidFill>
                <a:latin typeface="Calibri"/>
                <a:cs typeface="Calibri"/>
              </a:rPr>
              <a:t>14.8%</a:t>
            </a:r>
          </a:p>
          <a:p>
            <a:pPr marL="11649">
              <a:lnSpc>
                <a:spcPct val="101725"/>
              </a:lnSpc>
              <a:spcBef>
                <a:spcPts val="62"/>
              </a:spcBef>
            </a:pPr>
            <a:r>
              <a:rPr sz="574" dirty="0">
                <a:solidFill>
                  <a:srgbClr val="000000"/>
                </a:solidFill>
                <a:latin typeface="Calibri"/>
                <a:cs typeface="Calibri"/>
              </a:rPr>
              <a:t>22.9%</a:t>
            </a:r>
          </a:p>
          <a:p>
            <a:pPr marL="11577">
              <a:lnSpc>
                <a:spcPct val="101725"/>
              </a:lnSpc>
              <a:spcBef>
                <a:spcPts val="62"/>
              </a:spcBef>
            </a:pPr>
            <a:r>
              <a:rPr sz="574" dirty="0">
                <a:solidFill>
                  <a:srgbClr val="000000"/>
                </a:solidFill>
                <a:latin typeface="Calibri"/>
                <a:cs typeface="Calibri"/>
              </a:rPr>
              <a:t>16.9%</a:t>
            </a:r>
          </a:p>
          <a:p>
            <a:pPr marL="11593">
              <a:lnSpc>
                <a:spcPct val="101725"/>
              </a:lnSpc>
              <a:spcBef>
                <a:spcPts val="62"/>
              </a:spcBef>
            </a:pPr>
            <a:r>
              <a:rPr sz="574" dirty="0">
                <a:solidFill>
                  <a:srgbClr val="000000"/>
                </a:solidFill>
                <a:latin typeface="Calibri"/>
                <a:cs typeface="Calibri"/>
              </a:rPr>
              <a:t>14.8%</a:t>
            </a:r>
          </a:p>
          <a:p>
            <a:pPr marL="11589">
              <a:lnSpc>
                <a:spcPct val="101725"/>
              </a:lnSpc>
              <a:spcBef>
                <a:spcPts val="62"/>
              </a:spcBef>
            </a:pPr>
            <a:r>
              <a:rPr sz="574" dirty="0">
                <a:solidFill>
                  <a:srgbClr val="000000"/>
                </a:solidFill>
                <a:latin typeface="Calibri"/>
                <a:cs typeface="Calibri"/>
              </a:rPr>
              <a:t>22.9%</a:t>
            </a:r>
          </a:p>
          <a:p>
            <a:pPr marL="11616">
              <a:lnSpc>
                <a:spcPct val="101725"/>
              </a:lnSpc>
              <a:spcBef>
                <a:spcPts val="62"/>
              </a:spcBef>
            </a:pPr>
            <a:r>
              <a:rPr sz="574" dirty="0">
                <a:solidFill>
                  <a:srgbClr val="000000"/>
                </a:solidFill>
                <a:latin typeface="Calibri"/>
                <a:cs typeface="Calibri"/>
              </a:rPr>
              <a:t>16.9%</a:t>
            </a:r>
          </a:p>
          <a:p>
            <a:pPr marL="11593">
              <a:lnSpc>
                <a:spcPct val="101725"/>
              </a:lnSpc>
              <a:spcBef>
                <a:spcPts val="62"/>
              </a:spcBef>
            </a:pPr>
            <a:r>
              <a:rPr sz="574" dirty="0">
                <a:solidFill>
                  <a:srgbClr val="000000"/>
                </a:solidFill>
                <a:latin typeface="Calibri"/>
                <a:cs typeface="Calibri"/>
              </a:rPr>
              <a:t>14.8%</a:t>
            </a:r>
          </a:p>
        </p:txBody>
      </p:sp>
      <p:sp>
        <p:nvSpPr>
          <p:cNvPr id="52" name="object 16"/>
          <p:cNvSpPr txBox="1"/>
          <p:nvPr/>
        </p:nvSpPr>
        <p:spPr>
          <a:xfrm>
            <a:off x="9445214" y="1519818"/>
            <a:ext cx="244367" cy="2420022"/>
          </a:xfrm>
          <a:prstGeom prst="rect">
            <a:avLst/>
          </a:prstGeom>
        </p:spPr>
        <p:txBody>
          <a:bodyPr wrap="square" lIns="0" tIns="0" rIns="0" bIns="0" rtlCol="0">
            <a:noAutofit/>
          </a:bodyPr>
          <a:lstStyle/>
          <a:p>
            <a:pPr marL="48858">
              <a:lnSpc>
                <a:spcPts val="679"/>
              </a:lnSpc>
              <a:spcBef>
                <a:spcPts val="34"/>
              </a:spcBef>
            </a:pPr>
            <a:r>
              <a:rPr sz="574" dirty="0">
                <a:solidFill>
                  <a:srgbClr val="000000"/>
                </a:solidFill>
                <a:latin typeface="Calibri"/>
                <a:cs typeface="Calibri"/>
              </a:rPr>
              <a:t>3.0%</a:t>
            </a:r>
            <a:endParaRPr sz="574">
              <a:solidFill>
                <a:srgbClr val="000000"/>
              </a:solidFill>
              <a:latin typeface="Calibri"/>
              <a:cs typeface="Calibri"/>
            </a:endParaRPr>
          </a:p>
          <a:p>
            <a:pPr marL="30036">
              <a:lnSpc>
                <a:spcPct val="101725"/>
              </a:lnSpc>
              <a:spcBef>
                <a:spcPts val="27"/>
              </a:spcBef>
            </a:pPr>
            <a:r>
              <a:rPr sz="574" dirty="0">
                <a:solidFill>
                  <a:srgbClr val="000000"/>
                </a:solidFill>
                <a:latin typeface="Calibri"/>
                <a:cs typeface="Calibri"/>
              </a:rPr>
              <a:t>10.0%</a:t>
            </a:r>
            <a:endParaRPr sz="574">
              <a:solidFill>
                <a:srgbClr val="000000"/>
              </a:solidFill>
              <a:latin typeface="Calibri"/>
              <a:cs typeface="Calibri"/>
            </a:endParaRPr>
          </a:p>
          <a:p>
            <a:pPr marL="48860">
              <a:lnSpc>
                <a:spcPct val="101725"/>
              </a:lnSpc>
              <a:spcBef>
                <a:spcPts val="62"/>
              </a:spcBef>
            </a:pPr>
            <a:r>
              <a:rPr sz="574" dirty="0">
                <a:solidFill>
                  <a:srgbClr val="000000"/>
                </a:solidFill>
                <a:latin typeface="Calibri"/>
                <a:cs typeface="Calibri"/>
              </a:rPr>
              <a:t>5.2%</a:t>
            </a:r>
            <a:endParaRPr sz="574">
              <a:solidFill>
                <a:srgbClr val="000000"/>
              </a:solidFill>
              <a:latin typeface="Calibri"/>
              <a:cs typeface="Calibri"/>
            </a:endParaRPr>
          </a:p>
          <a:p>
            <a:pPr marL="48860">
              <a:lnSpc>
                <a:spcPct val="101725"/>
              </a:lnSpc>
              <a:spcBef>
                <a:spcPts val="62"/>
              </a:spcBef>
            </a:pPr>
            <a:r>
              <a:rPr sz="574" dirty="0">
                <a:solidFill>
                  <a:srgbClr val="000000"/>
                </a:solidFill>
                <a:latin typeface="Calibri"/>
                <a:cs typeface="Calibri"/>
              </a:rPr>
              <a:t>6.4%</a:t>
            </a:r>
            <a:endParaRPr sz="574">
              <a:solidFill>
                <a:srgbClr val="000000"/>
              </a:solidFill>
              <a:latin typeface="Calibri"/>
              <a:cs typeface="Calibri"/>
            </a:endParaRPr>
          </a:p>
          <a:p>
            <a:pPr marL="30035">
              <a:lnSpc>
                <a:spcPct val="101725"/>
              </a:lnSpc>
              <a:spcBef>
                <a:spcPts val="62"/>
              </a:spcBef>
            </a:pPr>
            <a:r>
              <a:rPr sz="574" dirty="0">
                <a:solidFill>
                  <a:srgbClr val="000000"/>
                </a:solidFill>
                <a:latin typeface="Calibri"/>
                <a:cs typeface="Calibri"/>
              </a:rPr>
              <a:t>10.0%</a:t>
            </a:r>
            <a:endParaRPr sz="574">
              <a:solidFill>
                <a:srgbClr val="000000"/>
              </a:solidFill>
              <a:latin typeface="Calibri"/>
              <a:cs typeface="Calibri"/>
            </a:endParaRPr>
          </a:p>
          <a:p>
            <a:pPr marL="30029">
              <a:lnSpc>
                <a:spcPct val="101725"/>
              </a:lnSpc>
              <a:spcBef>
                <a:spcPts val="62"/>
              </a:spcBef>
            </a:pPr>
            <a:r>
              <a:rPr sz="574" dirty="0">
                <a:solidFill>
                  <a:srgbClr val="000000"/>
                </a:solidFill>
                <a:latin typeface="Calibri"/>
                <a:cs typeface="Calibri"/>
              </a:rPr>
              <a:t>35.0%</a:t>
            </a:r>
            <a:endParaRPr sz="574">
              <a:solidFill>
                <a:srgbClr val="000000"/>
              </a:solidFill>
              <a:latin typeface="Calibri"/>
              <a:cs typeface="Calibri"/>
            </a:endParaRPr>
          </a:p>
          <a:p>
            <a:pPr marL="30030">
              <a:lnSpc>
                <a:spcPct val="101725"/>
              </a:lnSpc>
              <a:spcBef>
                <a:spcPts val="62"/>
              </a:spcBef>
            </a:pPr>
            <a:r>
              <a:rPr sz="574" dirty="0">
                <a:solidFill>
                  <a:srgbClr val="000000"/>
                </a:solidFill>
                <a:latin typeface="Calibri"/>
                <a:cs typeface="Calibri"/>
              </a:rPr>
              <a:t>42.0%</a:t>
            </a:r>
            <a:endParaRPr sz="574">
              <a:solidFill>
                <a:srgbClr val="000000"/>
              </a:solidFill>
              <a:latin typeface="Calibri"/>
              <a:cs typeface="Calibri"/>
            </a:endParaRPr>
          </a:p>
          <a:p>
            <a:pPr marL="30047">
              <a:lnSpc>
                <a:spcPct val="101725"/>
              </a:lnSpc>
              <a:spcBef>
                <a:spcPts val="62"/>
              </a:spcBef>
            </a:pPr>
            <a:r>
              <a:rPr sz="574" dirty="0">
                <a:solidFill>
                  <a:srgbClr val="000000"/>
                </a:solidFill>
                <a:latin typeface="Calibri"/>
                <a:cs typeface="Calibri"/>
              </a:rPr>
              <a:t>36.0%</a:t>
            </a:r>
            <a:endParaRPr sz="574">
              <a:solidFill>
                <a:srgbClr val="000000"/>
              </a:solidFill>
              <a:latin typeface="Calibri"/>
              <a:cs typeface="Calibri"/>
            </a:endParaRPr>
          </a:p>
          <a:p>
            <a:pPr marL="30443">
              <a:lnSpc>
                <a:spcPct val="101725"/>
              </a:lnSpc>
              <a:spcBef>
                <a:spcPts val="62"/>
              </a:spcBef>
            </a:pPr>
            <a:r>
              <a:rPr sz="574" dirty="0">
                <a:solidFill>
                  <a:srgbClr val="000000"/>
                </a:solidFill>
                <a:latin typeface="Calibri"/>
                <a:cs typeface="Calibri"/>
              </a:rPr>
              <a:t>10.0%</a:t>
            </a:r>
            <a:endParaRPr sz="574">
              <a:solidFill>
                <a:srgbClr val="000000"/>
              </a:solidFill>
              <a:latin typeface="Calibri"/>
              <a:cs typeface="Calibri"/>
            </a:endParaRPr>
          </a:p>
          <a:p>
            <a:pPr marL="11206">
              <a:lnSpc>
                <a:spcPct val="101725"/>
              </a:lnSpc>
              <a:spcBef>
                <a:spcPts val="62"/>
              </a:spcBef>
            </a:pPr>
            <a:r>
              <a:rPr sz="574" dirty="0">
                <a:solidFill>
                  <a:srgbClr val="000000"/>
                </a:solidFill>
                <a:latin typeface="Calibri"/>
                <a:cs typeface="Calibri"/>
              </a:rPr>
              <a:t>100.0%</a:t>
            </a:r>
            <a:endParaRPr sz="574">
              <a:solidFill>
                <a:srgbClr val="000000"/>
              </a:solidFill>
              <a:latin typeface="Calibri"/>
              <a:cs typeface="Calibri"/>
            </a:endParaRPr>
          </a:p>
          <a:p>
            <a:pPr marL="11213">
              <a:lnSpc>
                <a:spcPct val="101725"/>
              </a:lnSpc>
              <a:spcBef>
                <a:spcPts val="62"/>
              </a:spcBef>
            </a:pPr>
            <a:r>
              <a:rPr sz="574" dirty="0">
                <a:solidFill>
                  <a:srgbClr val="000000"/>
                </a:solidFill>
                <a:latin typeface="Calibri"/>
                <a:cs typeface="Calibri"/>
              </a:rPr>
              <a:t>100.0%</a:t>
            </a:r>
            <a:endParaRPr sz="574">
              <a:solidFill>
                <a:srgbClr val="000000"/>
              </a:solidFill>
              <a:latin typeface="Calibri"/>
              <a:cs typeface="Calibri"/>
            </a:endParaRPr>
          </a:p>
          <a:p>
            <a:pPr marL="11657">
              <a:lnSpc>
                <a:spcPct val="101725"/>
              </a:lnSpc>
              <a:spcBef>
                <a:spcPts val="62"/>
              </a:spcBef>
            </a:pPr>
            <a:r>
              <a:rPr sz="574" dirty="0">
                <a:solidFill>
                  <a:srgbClr val="000000"/>
                </a:solidFill>
                <a:latin typeface="Calibri"/>
                <a:cs typeface="Calibri"/>
              </a:rPr>
              <a:t>100.0%</a:t>
            </a:r>
            <a:endParaRPr sz="574">
              <a:solidFill>
                <a:srgbClr val="000000"/>
              </a:solidFill>
              <a:latin typeface="Calibri"/>
              <a:cs typeface="Calibri"/>
            </a:endParaRPr>
          </a:p>
          <a:p>
            <a:pPr marL="30462">
              <a:lnSpc>
                <a:spcPct val="101725"/>
              </a:lnSpc>
              <a:spcBef>
                <a:spcPts val="62"/>
              </a:spcBef>
            </a:pPr>
            <a:r>
              <a:rPr sz="574" dirty="0">
                <a:solidFill>
                  <a:srgbClr val="000000"/>
                </a:solidFill>
                <a:latin typeface="Calibri"/>
                <a:cs typeface="Calibri"/>
              </a:rPr>
              <a:t>56.0%</a:t>
            </a:r>
            <a:endParaRPr sz="574">
              <a:solidFill>
                <a:srgbClr val="000000"/>
              </a:solidFill>
              <a:latin typeface="Calibri"/>
              <a:cs typeface="Calibri"/>
            </a:endParaRPr>
          </a:p>
          <a:p>
            <a:pPr marL="30448">
              <a:lnSpc>
                <a:spcPct val="101725"/>
              </a:lnSpc>
              <a:spcBef>
                <a:spcPts val="62"/>
              </a:spcBef>
            </a:pPr>
            <a:r>
              <a:rPr sz="574" dirty="0">
                <a:solidFill>
                  <a:srgbClr val="000000"/>
                </a:solidFill>
                <a:latin typeface="Calibri"/>
                <a:cs typeface="Calibri"/>
              </a:rPr>
              <a:t>65.0%</a:t>
            </a:r>
            <a:endParaRPr sz="574">
              <a:solidFill>
                <a:srgbClr val="000000"/>
              </a:solidFill>
              <a:latin typeface="Calibri"/>
              <a:cs typeface="Calibri"/>
            </a:endParaRPr>
          </a:p>
          <a:p>
            <a:pPr marL="30521">
              <a:lnSpc>
                <a:spcPct val="101725"/>
              </a:lnSpc>
              <a:spcBef>
                <a:spcPts val="62"/>
              </a:spcBef>
            </a:pPr>
            <a:r>
              <a:rPr sz="574" dirty="0">
                <a:solidFill>
                  <a:srgbClr val="000000"/>
                </a:solidFill>
                <a:latin typeface="Calibri"/>
                <a:cs typeface="Calibri"/>
              </a:rPr>
              <a:t>71.0%</a:t>
            </a:r>
            <a:endParaRPr sz="574">
              <a:solidFill>
                <a:srgbClr val="000000"/>
              </a:solidFill>
              <a:latin typeface="Calibri"/>
              <a:cs typeface="Calibri"/>
            </a:endParaRPr>
          </a:p>
          <a:p>
            <a:pPr marL="11221">
              <a:lnSpc>
                <a:spcPct val="101725"/>
              </a:lnSpc>
              <a:spcBef>
                <a:spcPts val="62"/>
              </a:spcBef>
            </a:pPr>
            <a:r>
              <a:rPr sz="574" dirty="0">
                <a:solidFill>
                  <a:srgbClr val="000000"/>
                </a:solidFill>
                <a:latin typeface="Calibri"/>
                <a:cs typeface="Calibri"/>
              </a:rPr>
              <a:t>100.0%</a:t>
            </a:r>
            <a:endParaRPr sz="574">
              <a:solidFill>
                <a:srgbClr val="000000"/>
              </a:solidFill>
              <a:latin typeface="Calibri"/>
              <a:cs typeface="Calibri"/>
            </a:endParaRPr>
          </a:p>
          <a:p>
            <a:pPr marL="11240">
              <a:lnSpc>
                <a:spcPct val="101725"/>
              </a:lnSpc>
              <a:spcBef>
                <a:spcPts val="62"/>
              </a:spcBef>
            </a:pPr>
            <a:r>
              <a:rPr sz="574" dirty="0">
                <a:solidFill>
                  <a:srgbClr val="000000"/>
                </a:solidFill>
                <a:latin typeface="Calibri"/>
                <a:cs typeface="Calibri"/>
              </a:rPr>
              <a:t>100.0%</a:t>
            </a:r>
            <a:endParaRPr sz="574">
              <a:solidFill>
                <a:srgbClr val="000000"/>
              </a:solidFill>
              <a:latin typeface="Calibri"/>
              <a:cs typeface="Calibri"/>
            </a:endParaRPr>
          </a:p>
          <a:p>
            <a:pPr marL="11682">
              <a:lnSpc>
                <a:spcPct val="101725"/>
              </a:lnSpc>
              <a:spcBef>
                <a:spcPts val="62"/>
              </a:spcBef>
            </a:pPr>
            <a:r>
              <a:rPr sz="574" dirty="0">
                <a:solidFill>
                  <a:srgbClr val="000000"/>
                </a:solidFill>
                <a:latin typeface="Calibri"/>
                <a:cs typeface="Calibri"/>
              </a:rPr>
              <a:t>100.0%</a:t>
            </a:r>
            <a:endParaRPr sz="574">
              <a:solidFill>
                <a:srgbClr val="000000"/>
              </a:solidFill>
              <a:latin typeface="Calibri"/>
              <a:cs typeface="Calibri"/>
            </a:endParaRPr>
          </a:p>
          <a:p>
            <a:pPr marL="30451">
              <a:lnSpc>
                <a:spcPct val="101725"/>
              </a:lnSpc>
              <a:spcBef>
                <a:spcPts val="62"/>
              </a:spcBef>
            </a:pPr>
            <a:r>
              <a:rPr sz="574" dirty="0">
                <a:solidFill>
                  <a:srgbClr val="000000"/>
                </a:solidFill>
                <a:latin typeface="Calibri"/>
                <a:cs typeface="Calibri"/>
              </a:rPr>
              <a:t>50.0%</a:t>
            </a:r>
            <a:endParaRPr sz="574">
              <a:solidFill>
                <a:srgbClr val="000000"/>
              </a:solidFill>
              <a:latin typeface="Calibri"/>
              <a:cs typeface="Calibri"/>
            </a:endParaRPr>
          </a:p>
          <a:p>
            <a:pPr marL="30505">
              <a:lnSpc>
                <a:spcPct val="101725"/>
              </a:lnSpc>
              <a:spcBef>
                <a:spcPts val="62"/>
              </a:spcBef>
            </a:pPr>
            <a:r>
              <a:rPr sz="574" dirty="0">
                <a:solidFill>
                  <a:srgbClr val="000000"/>
                </a:solidFill>
                <a:latin typeface="Calibri"/>
                <a:cs typeface="Calibri"/>
              </a:rPr>
              <a:t>60.0%</a:t>
            </a:r>
            <a:endParaRPr sz="574">
              <a:solidFill>
                <a:srgbClr val="000000"/>
              </a:solidFill>
              <a:latin typeface="Calibri"/>
              <a:cs typeface="Calibri"/>
            </a:endParaRPr>
          </a:p>
          <a:p>
            <a:pPr marL="11611">
              <a:lnSpc>
                <a:spcPct val="101725"/>
              </a:lnSpc>
              <a:spcBef>
                <a:spcPts val="62"/>
              </a:spcBef>
            </a:pPr>
            <a:r>
              <a:rPr sz="574" dirty="0">
                <a:solidFill>
                  <a:srgbClr val="000000"/>
                </a:solidFill>
                <a:latin typeface="Calibri"/>
                <a:cs typeface="Calibri"/>
              </a:rPr>
              <a:t>100.0%</a:t>
            </a:r>
            <a:endParaRPr sz="574">
              <a:solidFill>
                <a:srgbClr val="000000"/>
              </a:solidFill>
              <a:latin typeface="Calibri"/>
              <a:cs typeface="Calibri"/>
            </a:endParaRPr>
          </a:p>
          <a:p>
            <a:pPr marL="30451">
              <a:lnSpc>
                <a:spcPct val="101725"/>
              </a:lnSpc>
              <a:spcBef>
                <a:spcPts val="62"/>
              </a:spcBef>
            </a:pPr>
            <a:r>
              <a:rPr sz="574" dirty="0">
                <a:solidFill>
                  <a:srgbClr val="000000"/>
                </a:solidFill>
                <a:latin typeface="Calibri"/>
                <a:cs typeface="Calibri"/>
              </a:rPr>
              <a:t>50.0%</a:t>
            </a:r>
            <a:endParaRPr sz="574">
              <a:solidFill>
                <a:srgbClr val="000000"/>
              </a:solidFill>
              <a:latin typeface="Calibri"/>
              <a:cs typeface="Calibri"/>
            </a:endParaRPr>
          </a:p>
          <a:p>
            <a:pPr marL="30445">
              <a:lnSpc>
                <a:spcPct val="101725"/>
              </a:lnSpc>
              <a:spcBef>
                <a:spcPts val="62"/>
              </a:spcBef>
            </a:pPr>
            <a:r>
              <a:rPr sz="574" dirty="0">
                <a:solidFill>
                  <a:srgbClr val="000000"/>
                </a:solidFill>
                <a:latin typeface="Calibri"/>
                <a:cs typeface="Calibri"/>
              </a:rPr>
              <a:t>60.0%</a:t>
            </a:r>
            <a:endParaRPr sz="574">
              <a:solidFill>
                <a:srgbClr val="000000"/>
              </a:solidFill>
              <a:latin typeface="Calibri"/>
              <a:cs typeface="Calibri"/>
            </a:endParaRPr>
          </a:p>
          <a:p>
            <a:pPr marL="11649">
              <a:lnSpc>
                <a:spcPct val="101725"/>
              </a:lnSpc>
              <a:spcBef>
                <a:spcPts val="62"/>
              </a:spcBef>
            </a:pPr>
            <a:r>
              <a:rPr sz="574" dirty="0">
                <a:solidFill>
                  <a:srgbClr val="000000"/>
                </a:solidFill>
                <a:latin typeface="Calibri"/>
                <a:cs typeface="Calibri"/>
              </a:rPr>
              <a:t>100.0%</a:t>
            </a:r>
            <a:endParaRPr sz="574">
              <a:solidFill>
                <a:srgbClr val="000000"/>
              </a:solidFill>
              <a:latin typeface="Calibri"/>
              <a:cs typeface="Calibri"/>
            </a:endParaRPr>
          </a:p>
          <a:p>
            <a:pPr marL="30451">
              <a:lnSpc>
                <a:spcPct val="101725"/>
              </a:lnSpc>
              <a:spcBef>
                <a:spcPts val="62"/>
              </a:spcBef>
            </a:pPr>
            <a:r>
              <a:rPr sz="574" dirty="0">
                <a:solidFill>
                  <a:srgbClr val="000000"/>
                </a:solidFill>
                <a:latin typeface="Calibri"/>
                <a:cs typeface="Calibri"/>
              </a:rPr>
              <a:t>50.0%</a:t>
            </a:r>
            <a:endParaRPr sz="574">
              <a:solidFill>
                <a:srgbClr val="000000"/>
              </a:solidFill>
              <a:latin typeface="Calibri"/>
              <a:cs typeface="Calibri"/>
            </a:endParaRPr>
          </a:p>
        </p:txBody>
      </p:sp>
      <p:sp>
        <p:nvSpPr>
          <p:cNvPr id="53" name="object 15"/>
          <p:cNvSpPr txBox="1"/>
          <p:nvPr/>
        </p:nvSpPr>
        <p:spPr>
          <a:xfrm>
            <a:off x="9859399" y="1519818"/>
            <a:ext cx="243890" cy="2420022"/>
          </a:xfrm>
          <a:prstGeom prst="rect">
            <a:avLst/>
          </a:prstGeom>
        </p:spPr>
        <p:txBody>
          <a:bodyPr wrap="square" lIns="0" tIns="0" rIns="0" bIns="0" rtlCol="0">
            <a:noAutofit/>
          </a:bodyPr>
          <a:lstStyle/>
          <a:p>
            <a:pPr marL="30020">
              <a:lnSpc>
                <a:spcPts val="679"/>
              </a:lnSpc>
              <a:spcBef>
                <a:spcPts val="34"/>
              </a:spcBef>
            </a:pPr>
            <a:r>
              <a:rPr sz="574" dirty="0">
                <a:solidFill>
                  <a:srgbClr val="000000"/>
                </a:solidFill>
                <a:latin typeface="Calibri"/>
                <a:cs typeface="Calibri"/>
              </a:rPr>
              <a:t>51.0%</a:t>
            </a:r>
            <a:endParaRPr sz="574">
              <a:solidFill>
                <a:srgbClr val="000000"/>
              </a:solidFill>
              <a:latin typeface="Calibri"/>
              <a:cs typeface="Calibri"/>
            </a:endParaRPr>
          </a:p>
          <a:p>
            <a:pPr marL="30036">
              <a:lnSpc>
                <a:spcPct val="101725"/>
              </a:lnSpc>
              <a:spcBef>
                <a:spcPts val="27"/>
              </a:spcBef>
            </a:pPr>
            <a:r>
              <a:rPr sz="574" dirty="0">
                <a:solidFill>
                  <a:srgbClr val="000000"/>
                </a:solidFill>
                <a:latin typeface="Calibri"/>
                <a:cs typeface="Calibri"/>
              </a:rPr>
              <a:t>47.0%</a:t>
            </a:r>
            <a:endParaRPr sz="574">
              <a:solidFill>
                <a:srgbClr val="000000"/>
              </a:solidFill>
              <a:latin typeface="Calibri"/>
              <a:cs typeface="Calibri"/>
            </a:endParaRPr>
          </a:p>
          <a:p>
            <a:pPr marL="30022">
              <a:lnSpc>
                <a:spcPct val="101725"/>
              </a:lnSpc>
              <a:spcBef>
                <a:spcPts val="62"/>
              </a:spcBef>
            </a:pPr>
            <a:r>
              <a:rPr sz="574" dirty="0">
                <a:solidFill>
                  <a:srgbClr val="000000"/>
                </a:solidFill>
                <a:latin typeface="Calibri"/>
                <a:cs typeface="Calibri"/>
              </a:rPr>
              <a:t>22.0%</a:t>
            </a:r>
            <a:endParaRPr sz="574">
              <a:solidFill>
                <a:srgbClr val="000000"/>
              </a:solidFill>
              <a:latin typeface="Calibri"/>
              <a:cs typeface="Calibri"/>
            </a:endParaRPr>
          </a:p>
          <a:p>
            <a:pPr marL="30022">
              <a:lnSpc>
                <a:spcPct val="101725"/>
              </a:lnSpc>
              <a:spcBef>
                <a:spcPts val="62"/>
              </a:spcBef>
            </a:pPr>
            <a:r>
              <a:rPr sz="574" dirty="0">
                <a:solidFill>
                  <a:srgbClr val="000000"/>
                </a:solidFill>
                <a:latin typeface="Calibri"/>
                <a:cs typeface="Calibri"/>
              </a:rPr>
              <a:t>51.0%</a:t>
            </a:r>
            <a:endParaRPr sz="574">
              <a:solidFill>
                <a:srgbClr val="000000"/>
              </a:solidFill>
              <a:latin typeface="Calibri"/>
              <a:cs typeface="Calibri"/>
            </a:endParaRPr>
          </a:p>
          <a:p>
            <a:pPr marL="30035">
              <a:lnSpc>
                <a:spcPct val="101725"/>
              </a:lnSpc>
              <a:spcBef>
                <a:spcPts val="62"/>
              </a:spcBef>
            </a:pPr>
            <a:r>
              <a:rPr sz="574" dirty="0">
                <a:solidFill>
                  <a:srgbClr val="000000"/>
                </a:solidFill>
                <a:latin typeface="Calibri"/>
                <a:cs typeface="Calibri"/>
              </a:rPr>
              <a:t>47.0%</a:t>
            </a:r>
            <a:endParaRPr sz="574">
              <a:solidFill>
                <a:srgbClr val="000000"/>
              </a:solidFill>
              <a:latin typeface="Calibri"/>
              <a:cs typeface="Calibri"/>
            </a:endParaRPr>
          </a:p>
          <a:p>
            <a:pPr marL="30029">
              <a:lnSpc>
                <a:spcPct val="101725"/>
              </a:lnSpc>
              <a:spcBef>
                <a:spcPts val="62"/>
              </a:spcBef>
            </a:pPr>
            <a:r>
              <a:rPr sz="574" dirty="0">
                <a:solidFill>
                  <a:srgbClr val="000000"/>
                </a:solidFill>
                <a:latin typeface="Calibri"/>
                <a:cs typeface="Calibri"/>
              </a:rPr>
              <a:t>22.0%</a:t>
            </a:r>
            <a:endParaRPr sz="574">
              <a:solidFill>
                <a:srgbClr val="000000"/>
              </a:solidFill>
              <a:latin typeface="Calibri"/>
              <a:cs typeface="Calibri"/>
            </a:endParaRPr>
          </a:p>
          <a:p>
            <a:pPr marL="11206">
              <a:lnSpc>
                <a:spcPct val="101725"/>
              </a:lnSpc>
              <a:spcBef>
                <a:spcPts val="62"/>
              </a:spcBef>
            </a:pPr>
            <a:r>
              <a:rPr sz="574" dirty="0">
                <a:solidFill>
                  <a:srgbClr val="000000"/>
                </a:solidFill>
                <a:latin typeface="Calibri"/>
                <a:cs typeface="Calibri"/>
              </a:rPr>
              <a:t>122.0%</a:t>
            </a:r>
            <a:endParaRPr sz="574">
              <a:solidFill>
                <a:srgbClr val="000000"/>
              </a:solidFill>
              <a:latin typeface="Calibri"/>
              <a:cs typeface="Calibri"/>
            </a:endParaRPr>
          </a:p>
          <a:p>
            <a:pPr marL="30047">
              <a:lnSpc>
                <a:spcPct val="101725"/>
              </a:lnSpc>
              <a:spcBef>
                <a:spcPts val="62"/>
              </a:spcBef>
            </a:pPr>
            <a:r>
              <a:rPr sz="574" dirty="0">
                <a:solidFill>
                  <a:srgbClr val="000000"/>
                </a:solidFill>
                <a:latin typeface="Calibri"/>
                <a:cs typeface="Calibri"/>
              </a:rPr>
              <a:t>45.0%</a:t>
            </a:r>
            <a:endParaRPr sz="574">
              <a:solidFill>
                <a:srgbClr val="000000"/>
              </a:solidFill>
              <a:latin typeface="Calibri"/>
              <a:cs typeface="Calibri"/>
            </a:endParaRPr>
          </a:p>
          <a:p>
            <a:pPr marL="30443">
              <a:lnSpc>
                <a:spcPct val="101725"/>
              </a:lnSpc>
              <a:spcBef>
                <a:spcPts val="62"/>
              </a:spcBef>
            </a:pPr>
            <a:r>
              <a:rPr sz="574" dirty="0">
                <a:solidFill>
                  <a:srgbClr val="000000"/>
                </a:solidFill>
                <a:latin typeface="Calibri"/>
                <a:cs typeface="Calibri"/>
              </a:rPr>
              <a:t>13.0%</a:t>
            </a:r>
            <a:endParaRPr sz="574">
              <a:solidFill>
                <a:srgbClr val="000000"/>
              </a:solidFill>
              <a:latin typeface="Calibri"/>
              <a:cs typeface="Calibri"/>
            </a:endParaRPr>
          </a:p>
          <a:p>
            <a:pPr marL="30044">
              <a:lnSpc>
                <a:spcPct val="101725"/>
              </a:lnSpc>
              <a:spcBef>
                <a:spcPts val="62"/>
              </a:spcBef>
            </a:pPr>
            <a:r>
              <a:rPr sz="574" dirty="0">
                <a:solidFill>
                  <a:srgbClr val="000000"/>
                </a:solidFill>
                <a:latin typeface="Calibri"/>
                <a:cs typeface="Calibri"/>
              </a:rPr>
              <a:t>13.0%</a:t>
            </a:r>
            <a:endParaRPr sz="574">
              <a:solidFill>
                <a:srgbClr val="000000"/>
              </a:solidFill>
              <a:latin typeface="Calibri"/>
              <a:cs typeface="Calibri"/>
            </a:endParaRPr>
          </a:p>
          <a:p>
            <a:pPr marL="30051">
              <a:lnSpc>
                <a:spcPct val="101725"/>
              </a:lnSpc>
              <a:spcBef>
                <a:spcPts val="62"/>
              </a:spcBef>
            </a:pPr>
            <a:r>
              <a:rPr sz="574" dirty="0">
                <a:solidFill>
                  <a:srgbClr val="000000"/>
                </a:solidFill>
                <a:latin typeface="Calibri"/>
                <a:cs typeface="Calibri"/>
              </a:rPr>
              <a:t>39.0%</a:t>
            </a:r>
            <a:endParaRPr sz="574">
              <a:solidFill>
                <a:srgbClr val="000000"/>
              </a:solidFill>
              <a:latin typeface="Calibri"/>
              <a:cs typeface="Calibri"/>
            </a:endParaRPr>
          </a:p>
          <a:p>
            <a:pPr marL="30496">
              <a:lnSpc>
                <a:spcPct val="101725"/>
              </a:lnSpc>
              <a:spcBef>
                <a:spcPts val="62"/>
              </a:spcBef>
            </a:pPr>
            <a:r>
              <a:rPr sz="574" dirty="0">
                <a:solidFill>
                  <a:srgbClr val="000000"/>
                </a:solidFill>
                <a:latin typeface="Calibri"/>
                <a:cs typeface="Calibri"/>
              </a:rPr>
              <a:t>15.0%</a:t>
            </a:r>
            <a:endParaRPr sz="574">
              <a:solidFill>
                <a:srgbClr val="000000"/>
              </a:solidFill>
              <a:latin typeface="Calibri"/>
              <a:cs typeface="Calibri"/>
            </a:endParaRPr>
          </a:p>
          <a:p>
            <a:pPr marL="49286">
              <a:lnSpc>
                <a:spcPct val="101725"/>
              </a:lnSpc>
              <a:spcBef>
                <a:spcPts val="62"/>
              </a:spcBef>
            </a:pPr>
            <a:r>
              <a:rPr sz="574" dirty="0">
                <a:solidFill>
                  <a:srgbClr val="000000"/>
                </a:solidFill>
                <a:latin typeface="Calibri"/>
                <a:cs typeface="Calibri"/>
              </a:rPr>
              <a:t>2.0%</a:t>
            </a:r>
            <a:endParaRPr sz="574">
              <a:solidFill>
                <a:srgbClr val="000000"/>
              </a:solidFill>
              <a:latin typeface="Calibri"/>
              <a:cs typeface="Calibri"/>
            </a:endParaRPr>
          </a:p>
          <a:p>
            <a:pPr marL="30448">
              <a:lnSpc>
                <a:spcPct val="101725"/>
              </a:lnSpc>
              <a:spcBef>
                <a:spcPts val="62"/>
              </a:spcBef>
            </a:pPr>
            <a:r>
              <a:rPr sz="574" dirty="0">
                <a:solidFill>
                  <a:srgbClr val="000000"/>
                </a:solidFill>
                <a:latin typeface="Calibri"/>
                <a:cs typeface="Calibri"/>
              </a:rPr>
              <a:t>23.0%</a:t>
            </a:r>
            <a:endParaRPr sz="574">
              <a:solidFill>
                <a:srgbClr val="000000"/>
              </a:solidFill>
              <a:latin typeface="Calibri"/>
              <a:cs typeface="Calibri"/>
            </a:endParaRPr>
          </a:p>
          <a:p>
            <a:pPr marL="49346">
              <a:lnSpc>
                <a:spcPct val="101725"/>
              </a:lnSpc>
              <a:spcBef>
                <a:spcPts val="62"/>
              </a:spcBef>
            </a:pPr>
            <a:r>
              <a:rPr sz="574" dirty="0">
                <a:solidFill>
                  <a:srgbClr val="000000"/>
                </a:solidFill>
                <a:latin typeface="Calibri"/>
                <a:cs typeface="Calibri"/>
              </a:rPr>
              <a:t>5.0%</a:t>
            </a:r>
            <a:endParaRPr sz="574">
              <a:solidFill>
                <a:srgbClr val="000000"/>
              </a:solidFill>
              <a:latin typeface="Calibri"/>
              <a:cs typeface="Calibri"/>
            </a:endParaRPr>
          </a:p>
          <a:p>
            <a:pPr marL="30059">
              <a:lnSpc>
                <a:spcPct val="101725"/>
              </a:lnSpc>
              <a:spcBef>
                <a:spcPts val="62"/>
              </a:spcBef>
            </a:pPr>
            <a:r>
              <a:rPr sz="574" dirty="0">
                <a:solidFill>
                  <a:srgbClr val="000000"/>
                </a:solidFill>
                <a:latin typeface="Calibri"/>
                <a:cs typeface="Calibri"/>
              </a:rPr>
              <a:t>47.0%</a:t>
            </a:r>
            <a:endParaRPr sz="574">
              <a:solidFill>
                <a:srgbClr val="000000"/>
              </a:solidFill>
              <a:latin typeface="Calibri"/>
              <a:cs typeface="Calibri"/>
            </a:endParaRPr>
          </a:p>
          <a:p>
            <a:pPr marL="30078">
              <a:lnSpc>
                <a:spcPct val="101725"/>
              </a:lnSpc>
              <a:spcBef>
                <a:spcPts val="62"/>
              </a:spcBef>
            </a:pPr>
            <a:r>
              <a:rPr sz="574" dirty="0">
                <a:solidFill>
                  <a:srgbClr val="000000"/>
                </a:solidFill>
                <a:latin typeface="Calibri"/>
                <a:cs typeface="Calibri"/>
              </a:rPr>
              <a:t>32.0%</a:t>
            </a:r>
            <a:endParaRPr sz="574">
              <a:solidFill>
                <a:srgbClr val="000000"/>
              </a:solidFill>
              <a:latin typeface="Calibri"/>
              <a:cs typeface="Calibri"/>
            </a:endParaRPr>
          </a:p>
          <a:p>
            <a:pPr marL="30520">
              <a:lnSpc>
                <a:spcPct val="101725"/>
              </a:lnSpc>
              <a:spcBef>
                <a:spcPts val="62"/>
              </a:spcBef>
            </a:pPr>
            <a:r>
              <a:rPr sz="574" dirty="0">
                <a:solidFill>
                  <a:srgbClr val="000000"/>
                </a:solidFill>
                <a:latin typeface="Calibri"/>
                <a:cs typeface="Calibri"/>
              </a:rPr>
              <a:t>13.0%</a:t>
            </a:r>
            <a:endParaRPr sz="574">
              <a:solidFill>
                <a:srgbClr val="000000"/>
              </a:solidFill>
              <a:latin typeface="Calibri"/>
              <a:cs typeface="Calibri"/>
            </a:endParaRPr>
          </a:p>
          <a:p>
            <a:pPr marL="49274">
              <a:lnSpc>
                <a:spcPct val="101725"/>
              </a:lnSpc>
              <a:spcBef>
                <a:spcPts val="62"/>
              </a:spcBef>
            </a:pPr>
            <a:r>
              <a:rPr sz="574" dirty="0">
                <a:solidFill>
                  <a:srgbClr val="000000"/>
                </a:solidFill>
                <a:latin typeface="Calibri"/>
                <a:cs typeface="Calibri"/>
              </a:rPr>
              <a:t>7.0%</a:t>
            </a:r>
            <a:endParaRPr sz="574">
              <a:solidFill>
                <a:srgbClr val="000000"/>
              </a:solidFill>
              <a:latin typeface="Calibri"/>
              <a:cs typeface="Calibri"/>
            </a:endParaRPr>
          </a:p>
          <a:p>
            <a:pPr marL="49329">
              <a:lnSpc>
                <a:spcPct val="101725"/>
              </a:lnSpc>
              <a:spcBef>
                <a:spcPts val="62"/>
              </a:spcBef>
            </a:pPr>
            <a:r>
              <a:rPr sz="574" dirty="0">
                <a:solidFill>
                  <a:srgbClr val="000000"/>
                </a:solidFill>
                <a:latin typeface="Calibri"/>
                <a:cs typeface="Calibri"/>
              </a:rPr>
              <a:t>4.0%</a:t>
            </a:r>
            <a:endParaRPr sz="574">
              <a:solidFill>
                <a:srgbClr val="000000"/>
              </a:solidFill>
              <a:latin typeface="Calibri"/>
              <a:cs typeface="Calibri"/>
            </a:endParaRPr>
          </a:p>
          <a:p>
            <a:pPr marL="30449">
              <a:lnSpc>
                <a:spcPct val="101725"/>
              </a:lnSpc>
              <a:spcBef>
                <a:spcPts val="62"/>
              </a:spcBef>
            </a:pPr>
            <a:r>
              <a:rPr sz="574" dirty="0">
                <a:solidFill>
                  <a:srgbClr val="000000"/>
                </a:solidFill>
                <a:latin typeface="Calibri"/>
                <a:cs typeface="Calibri"/>
              </a:rPr>
              <a:t>13.0%</a:t>
            </a:r>
            <a:endParaRPr sz="574">
              <a:solidFill>
                <a:srgbClr val="000000"/>
              </a:solidFill>
              <a:latin typeface="Calibri"/>
              <a:cs typeface="Calibri"/>
            </a:endParaRPr>
          </a:p>
          <a:p>
            <a:pPr marL="49274">
              <a:lnSpc>
                <a:spcPct val="101725"/>
              </a:lnSpc>
              <a:spcBef>
                <a:spcPts val="62"/>
              </a:spcBef>
            </a:pPr>
            <a:r>
              <a:rPr sz="574" dirty="0">
                <a:solidFill>
                  <a:srgbClr val="000000"/>
                </a:solidFill>
                <a:latin typeface="Calibri"/>
                <a:cs typeface="Calibri"/>
              </a:rPr>
              <a:t>7.0%</a:t>
            </a:r>
            <a:endParaRPr sz="574">
              <a:solidFill>
                <a:srgbClr val="000000"/>
              </a:solidFill>
              <a:latin typeface="Calibri"/>
              <a:cs typeface="Calibri"/>
            </a:endParaRPr>
          </a:p>
          <a:p>
            <a:pPr marL="49270">
              <a:lnSpc>
                <a:spcPct val="101725"/>
              </a:lnSpc>
              <a:spcBef>
                <a:spcPts val="62"/>
              </a:spcBef>
            </a:pPr>
            <a:r>
              <a:rPr sz="574" dirty="0">
                <a:solidFill>
                  <a:srgbClr val="000000"/>
                </a:solidFill>
                <a:latin typeface="Calibri"/>
                <a:cs typeface="Calibri"/>
              </a:rPr>
              <a:t>4.0%</a:t>
            </a:r>
            <a:endParaRPr sz="574">
              <a:solidFill>
                <a:srgbClr val="000000"/>
              </a:solidFill>
              <a:latin typeface="Calibri"/>
              <a:cs typeface="Calibri"/>
            </a:endParaRPr>
          </a:p>
          <a:p>
            <a:pPr marL="30488">
              <a:lnSpc>
                <a:spcPct val="101725"/>
              </a:lnSpc>
              <a:spcBef>
                <a:spcPts val="62"/>
              </a:spcBef>
            </a:pPr>
            <a:r>
              <a:rPr sz="574" dirty="0">
                <a:solidFill>
                  <a:srgbClr val="000000"/>
                </a:solidFill>
                <a:latin typeface="Calibri"/>
                <a:cs typeface="Calibri"/>
              </a:rPr>
              <a:t>13.0%</a:t>
            </a:r>
            <a:endParaRPr sz="574">
              <a:solidFill>
                <a:srgbClr val="000000"/>
              </a:solidFill>
              <a:latin typeface="Calibri"/>
              <a:cs typeface="Calibri"/>
            </a:endParaRPr>
          </a:p>
          <a:p>
            <a:pPr marL="49274">
              <a:lnSpc>
                <a:spcPct val="101725"/>
              </a:lnSpc>
              <a:spcBef>
                <a:spcPts val="62"/>
              </a:spcBef>
            </a:pPr>
            <a:r>
              <a:rPr sz="574" dirty="0">
                <a:solidFill>
                  <a:srgbClr val="000000"/>
                </a:solidFill>
                <a:latin typeface="Calibri"/>
                <a:cs typeface="Calibri"/>
              </a:rPr>
              <a:t>7.0%</a:t>
            </a:r>
            <a:endParaRPr sz="574">
              <a:solidFill>
                <a:srgbClr val="000000"/>
              </a:solidFill>
              <a:latin typeface="Calibri"/>
              <a:cs typeface="Calibri"/>
            </a:endParaRPr>
          </a:p>
        </p:txBody>
      </p:sp>
      <p:sp>
        <p:nvSpPr>
          <p:cNvPr id="54" name="object 14"/>
          <p:cNvSpPr txBox="1"/>
          <p:nvPr/>
        </p:nvSpPr>
        <p:spPr>
          <a:xfrm>
            <a:off x="3037691" y="4132918"/>
            <a:ext cx="334120" cy="103094"/>
          </a:xfrm>
          <a:prstGeom prst="rect">
            <a:avLst/>
          </a:prstGeom>
        </p:spPr>
        <p:txBody>
          <a:bodyPr wrap="square" lIns="0" tIns="0" rIns="0" bIns="0" rtlCol="0">
            <a:noAutofit/>
          </a:bodyPr>
          <a:lstStyle/>
          <a:p>
            <a:pPr marL="11206">
              <a:lnSpc>
                <a:spcPts val="732"/>
              </a:lnSpc>
              <a:spcBef>
                <a:spcPts val="36"/>
              </a:spcBef>
            </a:pPr>
            <a:r>
              <a:rPr sz="618" b="1" dirty="0">
                <a:solidFill>
                  <a:srgbClr val="000000"/>
                </a:solidFill>
                <a:latin typeface="Calibri"/>
                <a:cs typeface="Calibri"/>
              </a:rPr>
              <a:t>Risk</a:t>
            </a:r>
            <a:r>
              <a:rPr sz="618" b="1" spc="35" dirty="0">
                <a:solidFill>
                  <a:srgbClr val="000000"/>
                </a:solidFill>
                <a:latin typeface="Calibri"/>
                <a:cs typeface="Calibri"/>
              </a:rPr>
              <a:t> </a:t>
            </a:r>
            <a:r>
              <a:rPr sz="618" b="1" dirty="0">
                <a:solidFill>
                  <a:srgbClr val="000000"/>
                </a:solidFill>
                <a:latin typeface="Calibri"/>
                <a:cs typeface="Calibri"/>
              </a:rPr>
              <a:t>Key:</a:t>
            </a:r>
            <a:endParaRPr sz="618">
              <a:solidFill>
                <a:srgbClr val="000000"/>
              </a:solidFill>
              <a:latin typeface="Calibri"/>
              <a:cs typeface="Calibri"/>
            </a:endParaRPr>
          </a:p>
        </p:txBody>
      </p:sp>
      <p:sp>
        <p:nvSpPr>
          <p:cNvPr id="56" name="object 12"/>
          <p:cNvSpPr txBox="1"/>
          <p:nvPr/>
        </p:nvSpPr>
        <p:spPr>
          <a:xfrm>
            <a:off x="2762474" y="4228841"/>
            <a:ext cx="867335" cy="121696"/>
          </a:xfrm>
          <a:prstGeom prst="rect">
            <a:avLst/>
          </a:prstGeom>
        </p:spPr>
        <p:txBody>
          <a:bodyPr wrap="square" lIns="0" tIns="0" rIns="0" bIns="0" rtlCol="0">
            <a:noAutofit/>
          </a:bodyPr>
          <a:lstStyle/>
          <a:p>
            <a:pPr marL="13448">
              <a:lnSpc>
                <a:spcPct val="101725"/>
              </a:lnSpc>
              <a:spcBef>
                <a:spcPts val="132"/>
              </a:spcBef>
            </a:pPr>
            <a:r>
              <a:rPr sz="574" b="1" dirty="0">
                <a:solidFill>
                  <a:srgbClr val="000000"/>
                </a:solidFill>
                <a:latin typeface="Calibri"/>
                <a:cs typeface="Calibri"/>
              </a:rPr>
              <a:t>High</a:t>
            </a:r>
            <a:r>
              <a:rPr sz="574" b="1" spc="11" dirty="0">
                <a:solidFill>
                  <a:srgbClr val="000000"/>
                </a:solidFill>
                <a:latin typeface="Calibri"/>
                <a:cs typeface="Calibri"/>
              </a:rPr>
              <a:t> </a:t>
            </a:r>
            <a:r>
              <a:rPr sz="574" b="1" dirty="0">
                <a:solidFill>
                  <a:srgbClr val="000000"/>
                </a:solidFill>
                <a:latin typeface="Calibri"/>
                <a:cs typeface="Calibri"/>
              </a:rPr>
              <a:t>Risk</a:t>
            </a:r>
            <a:endParaRPr sz="574">
              <a:solidFill>
                <a:srgbClr val="000000"/>
              </a:solidFill>
              <a:latin typeface="Calibri"/>
              <a:cs typeface="Calibri"/>
            </a:endParaRPr>
          </a:p>
        </p:txBody>
      </p:sp>
      <p:sp>
        <p:nvSpPr>
          <p:cNvPr id="57" name="object 11"/>
          <p:cNvSpPr txBox="1"/>
          <p:nvPr/>
        </p:nvSpPr>
        <p:spPr>
          <a:xfrm>
            <a:off x="2762474" y="4350537"/>
            <a:ext cx="867335" cy="121023"/>
          </a:xfrm>
          <a:prstGeom prst="rect">
            <a:avLst/>
          </a:prstGeom>
        </p:spPr>
        <p:txBody>
          <a:bodyPr wrap="square" lIns="0" tIns="0" rIns="0" bIns="0" rtlCol="0">
            <a:noAutofit/>
          </a:bodyPr>
          <a:lstStyle/>
          <a:p>
            <a:pPr marL="13448">
              <a:lnSpc>
                <a:spcPct val="101725"/>
              </a:lnSpc>
              <a:spcBef>
                <a:spcPts val="124"/>
              </a:spcBef>
            </a:pPr>
            <a:r>
              <a:rPr sz="574" b="1" dirty="0">
                <a:solidFill>
                  <a:srgbClr val="000000"/>
                </a:solidFill>
                <a:latin typeface="Calibri"/>
                <a:cs typeface="Calibri"/>
              </a:rPr>
              <a:t>Watch</a:t>
            </a:r>
            <a:r>
              <a:rPr sz="574" b="1" spc="15" dirty="0">
                <a:solidFill>
                  <a:srgbClr val="000000"/>
                </a:solidFill>
                <a:latin typeface="Calibri"/>
                <a:cs typeface="Calibri"/>
              </a:rPr>
              <a:t> </a:t>
            </a:r>
            <a:r>
              <a:rPr sz="574" b="1" dirty="0">
                <a:solidFill>
                  <a:srgbClr val="000000"/>
                </a:solidFill>
                <a:latin typeface="Calibri"/>
                <a:cs typeface="Calibri"/>
              </a:rPr>
              <a:t>List</a:t>
            </a:r>
            <a:endParaRPr sz="574">
              <a:solidFill>
                <a:srgbClr val="000000"/>
              </a:solidFill>
              <a:latin typeface="Calibri"/>
              <a:cs typeface="Calibri"/>
            </a:endParaRPr>
          </a:p>
        </p:txBody>
      </p:sp>
      <p:sp>
        <p:nvSpPr>
          <p:cNvPr id="58" name="object 10"/>
          <p:cNvSpPr txBox="1"/>
          <p:nvPr/>
        </p:nvSpPr>
        <p:spPr>
          <a:xfrm>
            <a:off x="2762474" y="4471560"/>
            <a:ext cx="867335" cy="121023"/>
          </a:xfrm>
          <a:prstGeom prst="rect">
            <a:avLst/>
          </a:prstGeom>
        </p:spPr>
        <p:txBody>
          <a:bodyPr wrap="square" lIns="0" tIns="0" rIns="0" bIns="0" rtlCol="0">
            <a:noAutofit/>
          </a:bodyPr>
          <a:lstStyle/>
          <a:p>
            <a:pPr marL="13455">
              <a:lnSpc>
                <a:spcPct val="101725"/>
              </a:lnSpc>
              <a:spcBef>
                <a:spcPts val="124"/>
              </a:spcBef>
            </a:pPr>
            <a:r>
              <a:rPr sz="574" b="1" dirty="0">
                <a:solidFill>
                  <a:srgbClr val="000000"/>
                </a:solidFill>
                <a:latin typeface="Calibri"/>
                <a:cs typeface="Calibri"/>
              </a:rPr>
              <a:t>Favorable</a:t>
            </a:r>
            <a:r>
              <a:rPr sz="574" b="1" spc="23" dirty="0">
                <a:solidFill>
                  <a:srgbClr val="000000"/>
                </a:solidFill>
                <a:latin typeface="Calibri"/>
                <a:cs typeface="Calibri"/>
              </a:rPr>
              <a:t> </a:t>
            </a:r>
            <a:r>
              <a:rPr sz="574" b="1" dirty="0">
                <a:solidFill>
                  <a:srgbClr val="000000"/>
                </a:solidFill>
                <a:latin typeface="Calibri"/>
                <a:cs typeface="Calibri"/>
              </a:rPr>
              <a:t>Group</a:t>
            </a:r>
            <a:endParaRPr sz="574">
              <a:solidFill>
                <a:srgbClr val="000000"/>
              </a:solidFill>
              <a:latin typeface="Calibri"/>
              <a:cs typeface="Calibri"/>
            </a:endParaRPr>
          </a:p>
        </p:txBody>
      </p:sp>
      <p:sp>
        <p:nvSpPr>
          <p:cNvPr id="59" name="object 9"/>
          <p:cNvSpPr txBox="1"/>
          <p:nvPr/>
        </p:nvSpPr>
        <p:spPr>
          <a:xfrm>
            <a:off x="2762474" y="4592584"/>
            <a:ext cx="867335" cy="121696"/>
          </a:xfrm>
          <a:prstGeom prst="rect">
            <a:avLst/>
          </a:prstGeom>
        </p:spPr>
        <p:txBody>
          <a:bodyPr wrap="square" lIns="0" tIns="0" rIns="0" bIns="0" rtlCol="0">
            <a:noAutofit/>
          </a:bodyPr>
          <a:lstStyle/>
          <a:p>
            <a:pPr marL="13455">
              <a:lnSpc>
                <a:spcPct val="101725"/>
              </a:lnSpc>
              <a:spcBef>
                <a:spcPts val="124"/>
              </a:spcBef>
            </a:pPr>
            <a:r>
              <a:rPr sz="574" b="1" dirty="0">
                <a:solidFill>
                  <a:srgbClr val="000000"/>
                </a:solidFill>
                <a:latin typeface="Calibri"/>
                <a:cs typeface="Calibri"/>
              </a:rPr>
              <a:t>Best</a:t>
            </a:r>
            <a:r>
              <a:rPr sz="574" b="1" spc="10" dirty="0">
                <a:solidFill>
                  <a:srgbClr val="000000"/>
                </a:solidFill>
                <a:latin typeface="Calibri"/>
                <a:cs typeface="Calibri"/>
              </a:rPr>
              <a:t> </a:t>
            </a:r>
            <a:r>
              <a:rPr sz="574" b="1" dirty="0">
                <a:solidFill>
                  <a:srgbClr val="000000"/>
                </a:solidFill>
                <a:latin typeface="Calibri"/>
                <a:cs typeface="Calibri"/>
              </a:rPr>
              <a:t>in</a:t>
            </a:r>
            <a:r>
              <a:rPr sz="574" b="1" spc="4" dirty="0">
                <a:solidFill>
                  <a:srgbClr val="000000"/>
                </a:solidFill>
                <a:latin typeface="Calibri"/>
                <a:cs typeface="Calibri"/>
              </a:rPr>
              <a:t> </a:t>
            </a:r>
            <a:r>
              <a:rPr sz="574" b="1" dirty="0">
                <a:solidFill>
                  <a:srgbClr val="000000"/>
                </a:solidFill>
                <a:latin typeface="Calibri"/>
                <a:cs typeface="Calibri"/>
              </a:rPr>
              <a:t>Class</a:t>
            </a:r>
            <a:endParaRPr sz="574">
              <a:solidFill>
                <a:srgbClr val="000000"/>
              </a:solidFill>
              <a:latin typeface="Calibri"/>
              <a:cs typeface="Calibri"/>
            </a:endParaRPr>
          </a:p>
        </p:txBody>
      </p:sp>
      <p:sp>
        <p:nvSpPr>
          <p:cNvPr id="60" name="object 8"/>
          <p:cNvSpPr txBox="1"/>
          <p:nvPr/>
        </p:nvSpPr>
        <p:spPr>
          <a:xfrm>
            <a:off x="4763397" y="1513879"/>
            <a:ext cx="345589" cy="678404"/>
          </a:xfrm>
          <a:prstGeom prst="rect">
            <a:avLst/>
          </a:prstGeom>
        </p:spPr>
        <p:txBody>
          <a:bodyPr wrap="square" lIns="0" tIns="0" rIns="0" bIns="0" rtlCol="0">
            <a:noAutofit/>
          </a:bodyPr>
          <a:lstStyle/>
          <a:p>
            <a:pPr marL="121761" marR="115364" algn="ctr">
              <a:lnSpc>
                <a:spcPct val="101725"/>
              </a:lnSpc>
              <a:spcBef>
                <a:spcPts val="26"/>
              </a:spcBef>
            </a:pPr>
            <a:r>
              <a:rPr sz="574" dirty="0">
                <a:solidFill>
                  <a:srgbClr val="000000"/>
                </a:solidFill>
                <a:latin typeface="Calibri"/>
                <a:cs typeface="Calibri"/>
              </a:rPr>
              <a:t>15</a:t>
            </a:r>
            <a:endParaRPr sz="574">
              <a:solidFill>
                <a:srgbClr val="000000"/>
              </a:solidFill>
              <a:latin typeface="Calibri"/>
              <a:cs typeface="Calibri"/>
            </a:endParaRPr>
          </a:p>
          <a:p>
            <a:pPr marL="121709" marR="115416" algn="ctr">
              <a:lnSpc>
                <a:spcPct val="101725"/>
              </a:lnSpc>
              <a:spcBef>
                <a:spcPts val="62"/>
              </a:spcBef>
            </a:pPr>
            <a:r>
              <a:rPr sz="574" dirty="0">
                <a:solidFill>
                  <a:srgbClr val="000000"/>
                </a:solidFill>
                <a:latin typeface="Calibri"/>
                <a:cs typeface="Calibri"/>
              </a:rPr>
              <a:t>16</a:t>
            </a:r>
            <a:endParaRPr sz="574">
              <a:solidFill>
                <a:srgbClr val="000000"/>
              </a:solidFill>
              <a:latin typeface="Calibri"/>
              <a:cs typeface="Calibri"/>
            </a:endParaRPr>
          </a:p>
          <a:p>
            <a:pPr marL="121868" marR="115257" algn="ctr">
              <a:lnSpc>
                <a:spcPct val="101725"/>
              </a:lnSpc>
              <a:spcBef>
                <a:spcPts val="62"/>
              </a:spcBef>
            </a:pPr>
            <a:r>
              <a:rPr sz="574" dirty="0">
                <a:solidFill>
                  <a:srgbClr val="000000"/>
                </a:solidFill>
                <a:latin typeface="Calibri"/>
                <a:cs typeface="Calibri"/>
              </a:rPr>
              <a:t>20</a:t>
            </a:r>
            <a:endParaRPr sz="574">
              <a:solidFill>
                <a:srgbClr val="000000"/>
              </a:solidFill>
              <a:latin typeface="Calibri"/>
              <a:cs typeface="Calibri"/>
            </a:endParaRPr>
          </a:p>
          <a:p>
            <a:pPr marL="121761" marR="115364" algn="ctr">
              <a:lnSpc>
                <a:spcPct val="101725"/>
              </a:lnSpc>
              <a:spcBef>
                <a:spcPts val="62"/>
              </a:spcBef>
            </a:pPr>
            <a:r>
              <a:rPr sz="574" dirty="0">
                <a:solidFill>
                  <a:srgbClr val="000000"/>
                </a:solidFill>
                <a:latin typeface="Calibri"/>
                <a:cs typeface="Calibri"/>
              </a:rPr>
              <a:t>21</a:t>
            </a:r>
            <a:endParaRPr sz="574">
              <a:solidFill>
                <a:srgbClr val="000000"/>
              </a:solidFill>
              <a:latin typeface="Calibri"/>
              <a:cs typeface="Calibri"/>
            </a:endParaRPr>
          </a:p>
          <a:p>
            <a:pPr marL="121806" marR="115320" algn="ctr">
              <a:lnSpc>
                <a:spcPct val="101725"/>
              </a:lnSpc>
              <a:spcBef>
                <a:spcPts val="62"/>
              </a:spcBef>
            </a:pPr>
            <a:r>
              <a:rPr sz="574" dirty="0">
                <a:solidFill>
                  <a:srgbClr val="000000"/>
                </a:solidFill>
                <a:latin typeface="Calibri"/>
                <a:cs typeface="Calibri"/>
              </a:rPr>
              <a:t>22</a:t>
            </a:r>
            <a:endParaRPr sz="574">
              <a:solidFill>
                <a:srgbClr val="000000"/>
              </a:solidFill>
              <a:latin typeface="Calibri"/>
              <a:cs typeface="Calibri"/>
            </a:endParaRPr>
          </a:p>
          <a:p>
            <a:pPr marL="121868" marR="115257" algn="ctr">
              <a:lnSpc>
                <a:spcPct val="101725"/>
              </a:lnSpc>
              <a:spcBef>
                <a:spcPts val="62"/>
              </a:spcBef>
            </a:pPr>
            <a:r>
              <a:rPr sz="574" dirty="0">
                <a:solidFill>
                  <a:srgbClr val="000000"/>
                </a:solidFill>
                <a:latin typeface="Calibri"/>
                <a:cs typeface="Calibri"/>
              </a:rPr>
              <a:t>23</a:t>
            </a:r>
            <a:endParaRPr sz="574">
              <a:solidFill>
                <a:srgbClr val="000000"/>
              </a:solidFill>
              <a:latin typeface="Calibri"/>
              <a:cs typeface="Calibri"/>
            </a:endParaRPr>
          </a:p>
          <a:p>
            <a:pPr marL="121761" marR="115364" algn="ctr">
              <a:lnSpc>
                <a:spcPct val="101725"/>
              </a:lnSpc>
              <a:spcBef>
                <a:spcPts val="62"/>
              </a:spcBef>
            </a:pPr>
            <a:r>
              <a:rPr sz="574" dirty="0">
                <a:solidFill>
                  <a:srgbClr val="000000"/>
                </a:solidFill>
                <a:latin typeface="Calibri"/>
                <a:cs typeface="Calibri"/>
              </a:rPr>
              <a:t>23</a:t>
            </a:r>
            <a:endParaRPr sz="574">
              <a:solidFill>
                <a:srgbClr val="000000"/>
              </a:solidFill>
              <a:latin typeface="Calibri"/>
              <a:cs typeface="Calibri"/>
            </a:endParaRPr>
          </a:p>
        </p:txBody>
      </p:sp>
      <p:sp>
        <p:nvSpPr>
          <p:cNvPr id="61" name="object 7"/>
          <p:cNvSpPr txBox="1"/>
          <p:nvPr/>
        </p:nvSpPr>
        <p:spPr>
          <a:xfrm>
            <a:off x="4763397" y="2192283"/>
            <a:ext cx="345589" cy="774551"/>
          </a:xfrm>
          <a:prstGeom prst="rect">
            <a:avLst/>
          </a:prstGeom>
        </p:spPr>
        <p:txBody>
          <a:bodyPr wrap="square" lIns="0" tIns="0" rIns="0" bIns="0" rtlCol="0">
            <a:noAutofit/>
          </a:bodyPr>
          <a:lstStyle/>
          <a:p>
            <a:pPr marL="121806" marR="115320" algn="ctr">
              <a:lnSpc>
                <a:spcPct val="101725"/>
              </a:lnSpc>
              <a:spcBef>
                <a:spcPts val="18"/>
              </a:spcBef>
            </a:pPr>
            <a:r>
              <a:rPr sz="574" dirty="0">
                <a:solidFill>
                  <a:srgbClr val="000000"/>
                </a:solidFill>
                <a:latin typeface="Calibri"/>
                <a:cs typeface="Calibri"/>
              </a:rPr>
              <a:t>26</a:t>
            </a:r>
            <a:endParaRPr sz="574">
              <a:solidFill>
                <a:srgbClr val="000000"/>
              </a:solidFill>
              <a:latin typeface="Calibri"/>
              <a:cs typeface="Calibri"/>
            </a:endParaRPr>
          </a:p>
          <a:p>
            <a:pPr marL="121868" marR="115257" algn="ctr">
              <a:lnSpc>
                <a:spcPct val="101725"/>
              </a:lnSpc>
              <a:spcBef>
                <a:spcPts val="62"/>
              </a:spcBef>
            </a:pPr>
            <a:r>
              <a:rPr sz="574" dirty="0">
                <a:solidFill>
                  <a:srgbClr val="000000"/>
                </a:solidFill>
                <a:latin typeface="Calibri"/>
                <a:cs typeface="Calibri"/>
              </a:rPr>
              <a:t>27</a:t>
            </a:r>
            <a:endParaRPr sz="574">
              <a:solidFill>
                <a:srgbClr val="000000"/>
              </a:solidFill>
              <a:latin typeface="Calibri"/>
              <a:cs typeface="Calibri"/>
            </a:endParaRPr>
          </a:p>
          <a:p>
            <a:pPr marL="121806" marR="115320" algn="ctr">
              <a:lnSpc>
                <a:spcPct val="101725"/>
              </a:lnSpc>
              <a:spcBef>
                <a:spcPts val="62"/>
              </a:spcBef>
            </a:pPr>
            <a:r>
              <a:rPr sz="574" dirty="0">
                <a:solidFill>
                  <a:srgbClr val="000000"/>
                </a:solidFill>
                <a:latin typeface="Calibri"/>
                <a:cs typeface="Calibri"/>
              </a:rPr>
              <a:t>28</a:t>
            </a:r>
            <a:endParaRPr sz="574">
              <a:solidFill>
                <a:srgbClr val="000000"/>
              </a:solidFill>
              <a:latin typeface="Calibri"/>
              <a:cs typeface="Calibri"/>
            </a:endParaRPr>
          </a:p>
          <a:p>
            <a:pPr marL="121850" marR="115276" algn="ctr">
              <a:lnSpc>
                <a:spcPct val="101725"/>
              </a:lnSpc>
              <a:spcBef>
                <a:spcPts val="62"/>
              </a:spcBef>
            </a:pPr>
            <a:r>
              <a:rPr sz="574" dirty="0">
                <a:solidFill>
                  <a:srgbClr val="000000"/>
                </a:solidFill>
                <a:latin typeface="Calibri"/>
                <a:cs typeface="Calibri"/>
              </a:rPr>
              <a:t>28</a:t>
            </a:r>
            <a:endParaRPr sz="574">
              <a:solidFill>
                <a:srgbClr val="000000"/>
              </a:solidFill>
              <a:latin typeface="Calibri"/>
              <a:cs typeface="Calibri"/>
            </a:endParaRPr>
          </a:p>
          <a:p>
            <a:pPr marL="121806" marR="115320" algn="ctr">
              <a:lnSpc>
                <a:spcPct val="101725"/>
              </a:lnSpc>
              <a:spcBef>
                <a:spcPts val="62"/>
              </a:spcBef>
            </a:pPr>
            <a:r>
              <a:rPr sz="574" dirty="0">
                <a:solidFill>
                  <a:srgbClr val="000000"/>
                </a:solidFill>
                <a:latin typeface="Calibri"/>
                <a:cs typeface="Calibri"/>
              </a:rPr>
              <a:t>31</a:t>
            </a:r>
            <a:endParaRPr sz="574">
              <a:solidFill>
                <a:srgbClr val="000000"/>
              </a:solidFill>
              <a:latin typeface="Calibri"/>
              <a:cs typeface="Calibri"/>
            </a:endParaRPr>
          </a:p>
          <a:p>
            <a:pPr marL="121806" marR="115320" algn="ctr">
              <a:lnSpc>
                <a:spcPct val="101725"/>
              </a:lnSpc>
              <a:spcBef>
                <a:spcPts val="62"/>
              </a:spcBef>
            </a:pPr>
            <a:r>
              <a:rPr sz="574" dirty="0">
                <a:solidFill>
                  <a:srgbClr val="000000"/>
                </a:solidFill>
                <a:latin typeface="Calibri"/>
                <a:cs typeface="Calibri"/>
              </a:rPr>
              <a:t>45</a:t>
            </a:r>
            <a:endParaRPr sz="574">
              <a:solidFill>
                <a:srgbClr val="000000"/>
              </a:solidFill>
              <a:latin typeface="Calibri"/>
              <a:cs typeface="Calibri"/>
            </a:endParaRPr>
          </a:p>
          <a:p>
            <a:pPr marL="121806" marR="115320" algn="ctr">
              <a:lnSpc>
                <a:spcPct val="101725"/>
              </a:lnSpc>
              <a:spcBef>
                <a:spcPts val="62"/>
              </a:spcBef>
            </a:pPr>
            <a:r>
              <a:rPr sz="574" dirty="0">
                <a:solidFill>
                  <a:srgbClr val="000000"/>
                </a:solidFill>
                <a:latin typeface="Calibri"/>
                <a:cs typeface="Calibri"/>
              </a:rPr>
              <a:t>48</a:t>
            </a:r>
            <a:endParaRPr sz="574">
              <a:solidFill>
                <a:srgbClr val="000000"/>
              </a:solidFill>
              <a:latin typeface="Calibri"/>
              <a:cs typeface="Calibri"/>
            </a:endParaRPr>
          </a:p>
          <a:p>
            <a:pPr marL="121821" marR="115305" algn="ctr">
              <a:lnSpc>
                <a:spcPct val="101725"/>
              </a:lnSpc>
              <a:spcBef>
                <a:spcPts val="62"/>
              </a:spcBef>
            </a:pPr>
            <a:r>
              <a:rPr sz="574" dirty="0">
                <a:solidFill>
                  <a:srgbClr val="000000"/>
                </a:solidFill>
                <a:latin typeface="Calibri"/>
                <a:cs typeface="Calibri"/>
              </a:rPr>
              <a:t>49</a:t>
            </a:r>
            <a:endParaRPr sz="574">
              <a:solidFill>
                <a:srgbClr val="000000"/>
              </a:solidFill>
              <a:latin typeface="Calibri"/>
              <a:cs typeface="Calibri"/>
            </a:endParaRPr>
          </a:p>
        </p:txBody>
      </p:sp>
      <p:sp>
        <p:nvSpPr>
          <p:cNvPr id="62" name="object 6"/>
          <p:cNvSpPr txBox="1"/>
          <p:nvPr/>
        </p:nvSpPr>
        <p:spPr>
          <a:xfrm>
            <a:off x="4763397" y="2966834"/>
            <a:ext cx="345589" cy="387275"/>
          </a:xfrm>
          <a:prstGeom prst="rect">
            <a:avLst/>
          </a:prstGeom>
        </p:spPr>
        <p:txBody>
          <a:bodyPr wrap="square" lIns="0" tIns="0" rIns="0" bIns="0" rtlCol="0">
            <a:noAutofit/>
          </a:bodyPr>
          <a:lstStyle/>
          <a:p>
            <a:pPr marL="121806" marR="115320" algn="ctr">
              <a:lnSpc>
                <a:spcPct val="101725"/>
              </a:lnSpc>
              <a:spcBef>
                <a:spcPts val="18"/>
              </a:spcBef>
            </a:pPr>
            <a:r>
              <a:rPr sz="574" dirty="0">
                <a:solidFill>
                  <a:srgbClr val="000000"/>
                </a:solidFill>
                <a:latin typeface="Calibri"/>
                <a:cs typeface="Calibri"/>
              </a:rPr>
              <a:t>51</a:t>
            </a:r>
            <a:endParaRPr sz="574">
              <a:solidFill>
                <a:srgbClr val="000000"/>
              </a:solidFill>
              <a:latin typeface="Calibri"/>
              <a:cs typeface="Calibri"/>
            </a:endParaRPr>
          </a:p>
          <a:p>
            <a:pPr marL="121902" marR="115224" algn="ctr">
              <a:lnSpc>
                <a:spcPct val="101725"/>
              </a:lnSpc>
              <a:spcBef>
                <a:spcPts val="62"/>
              </a:spcBef>
            </a:pPr>
            <a:r>
              <a:rPr sz="574" dirty="0">
                <a:solidFill>
                  <a:srgbClr val="000000"/>
                </a:solidFill>
                <a:latin typeface="Calibri"/>
                <a:cs typeface="Calibri"/>
              </a:rPr>
              <a:t>56</a:t>
            </a:r>
            <a:endParaRPr sz="574">
              <a:solidFill>
                <a:srgbClr val="000000"/>
              </a:solidFill>
              <a:latin typeface="Calibri"/>
              <a:cs typeface="Calibri"/>
            </a:endParaRPr>
          </a:p>
          <a:p>
            <a:pPr marL="121843" marR="115283" algn="ctr">
              <a:lnSpc>
                <a:spcPct val="101725"/>
              </a:lnSpc>
              <a:spcBef>
                <a:spcPts val="62"/>
              </a:spcBef>
            </a:pPr>
            <a:r>
              <a:rPr sz="574" dirty="0">
                <a:solidFill>
                  <a:srgbClr val="000000"/>
                </a:solidFill>
                <a:latin typeface="Calibri"/>
                <a:cs typeface="Calibri"/>
              </a:rPr>
              <a:t>59</a:t>
            </a:r>
            <a:endParaRPr sz="574">
              <a:solidFill>
                <a:srgbClr val="000000"/>
              </a:solidFill>
              <a:latin typeface="Calibri"/>
              <a:cs typeface="Calibri"/>
            </a:endParaRPr>
          </a:p>
          <a:p>
            <a:pPr marL="121761" marR="115364" algn="ctr">
              <a:lnSpc>
                <a:spcPct val="101725"/>
              </a:lnSpc>
              <a:spcBef>
                <a:spcPts val="62"/>
              </a:spcBef>
            </a:pPr>
            <a:r>
              <a:rPr sz="574" dirty="0">
                <a:solidFill>
                  <a:srgbClr val="000000"/>
                </a:solidFill>
                <a:latin typeface="Calibri"/>
                <a:cs typeface="Calibri"/>
              </a:rPr>
              <a:t>63</a:t>
            </a:r>
            <a:endParaRPr sz="574">
              <a:solidFill>
                <a:srgbClr val="000000"/>
              </a:solidFill>
              <a:latin typeface="Calibri"/>
              <a:cs typeface="Calibri"/>
            </a:endParaRPr>
          </a:p>
        </p:txBody>
      </p:sp>
      <p:sp>
        <p:nvSpPr>
          <p:cNvPr id="63" name="object 5"/>
          <p:cNvSpPr txBox="1"/>
          <p:nvPr/>
        </p:nvSpPr>
        <p:spPr>
          <a:xfrm>
            <a:off x="4763397" y="3354110"/>
            <a:ext cx="345589" cy="581584"/>
          </a:xfrm>
          <a:prstGeom prst="rect">
            <a:avLst/>
          </a:prstGeom>
        </p:spPr>
        <p:txBody>
          <a:bodyPr wrap="square" lIns="0" tIns="0" rIns="0" bIns="0" rtlCol="0">
            <a:noAutofit/>
          </a:bodyPr>
          <a:lstStyle/>
          <a:p>
            <a:pPr marL="121806" marR="115320" algn="ctr">
              <a:lnSpc>
                <a:spcPct val="101725"/>
              </a:lnSpc>
              <a:spcBef>
                <a:spcPts val="18"/>
              </a:spcBef>
            </a:pPr>
            <a:r>
              <a:rPr sz="574" dirty="0">
                <a:solidFill>
                  <a:srgbClr val="000000"/>
                </a:solidFill>
                <a:latin typeface="Calibri"/>
                <a:cs typeface="Calibri"/>
              </a:rPr>
              <a:t>78</a:t>
            </a:r>
            <a:endParaRPr sz="574">
              <a:solidFill>
                <a:srgbClr val="000000"/>
              </a:solidFill>
              <a:latin typeface="Calibri"/>
              <a:cs typeface="Calibri"/>
            </a:endParaRPr>
          </a:p>
          <a:p>
            <a:pPr marL="121806" marR="115320" algn="ctr">
              <a:lnSpc>
                <a:spcPct val="101725"/>
              </a:lnSpc>
              <a:spcBef>
                <a:spcPts val="62"/>
              </a:spcBef>
            </a:pPr>
            <a:r>
              <a:rPr sz="574" dirty="0">
                <a:solidFill>
                  <a:srgbClr val="000000"/>
                </a:solidFill>
                <a:latin typeface="Calibri"/>
                <a:cs typeface="Calibri"/>
              </a:rPr>
              <a:t>78</a:t>
            </a:r>
            <a:endParaRPr sz="574">
              <a:solidFill>
                <a:srgbClr val="000000"/>
              </a:solidFill>
              <a:latin typeface="Calibri"/>
              <a:cs typeface="Calibri"/>
            </a:endParaRPr>
          </a:p>
          <a:p>
            <a:pPr marL="121821" marR="115305" algn="ctr">
              <a:lnSpc>
                <a:spcPct val="101725"/>
              </a:lnSpc>
              <a:spcBef>
                <a:spcPts val="62"/>
              </a:spcBef>
            </a:pPr>
            <a:r>
              <a:rPr sz="574" dirty="0">
                <a:solidFill>
                  <a:srgbClr val="000000"/>
                </a:solidFill>
                <a:latin typeface="Calibri"/>
                <a:cs typeface="Calibri"/>
              </a:rPr>
              <a:t>80</a:t>
            </a:r>
            <a:endParaRPr sz="574">
              <a:solidFill>
                <a:srgbClr val="000000"/>
              </a:solidFill>
              <a:latin typeface="Calibri"/>
              <a:cs typeface="Calibri"/>
            </a:endParaRPr>
          </a:p>
          <a:p>
            <a:pPr marL="121806" marR="115320" algn="ctr">
              <a:lnSpc>
                <a:spcPct val="101725"/>
              </a:lnSpc>
              <a:spcBef>
                <a:spcPts val="62"/>
              </a:spcBef>
            </a:pPr>
            <a:r>
              <a:rPr sz="574" dirty="0">
                <a:solidFill>
                  <a:srgbClr val="000000"/>
                </a:solidFill>
                <a:latin typeface="Calibri"/>
                <a:cs typeface="Calibri"/>
              </a:rPr>
              <a:t>82</a:t>
            </a:r>
            <a:endParaRPr sz="574">
              <a:solidFill>
                <a:srgbClr val="000000"/>
              </a:solidFill>
              <a:latin typeface="Calibri"/>
              <a:cs typeface="Calibri"/>
            </a:endParaRPr>
          </a:p>
          <a:p>
            <a:pPr marL="121902" marR="115224" algn="ctr">
              <a:lnSpc>
                <a:spcPct val="101725"/>
              </a:lnSpc>
              <a:spcBef>
                <a:spcPts val="62"/>
              </a:spcBef>
            </a:pPr>
            <a:r>
              <a:rPr sz="574" dirty="0">
                <a:solidFill>
                  <a:srgbClr val="000000"/>
                </a:solidFill>
                <a:latin typeface="Calibri"/>
                <a:cs typeface="Calibri"/>
              </a:rPr>
              <a:t>82</a:t>
            </a:r>
            <a:endParaRPr sz="574">
              <a:solidFill>
                <a:srgbClr val="000000"/>
              </a:solidFill>
              <a:latin typeface="Calibri"/>
              <a:cs typeface="Calibri"/>
            </a:endParaRPr>
          </a:p>
          <a:p>
            <a:pPr marL="121843" marR="115283" algn="ctr">
              <a:lnSpc>
                <a:spcPct val="101725"/>
              </a:lnSpc>
              <a:spcBef>
                <a:spcPts val="62"/>
              </a:spcBef>
            </a:pPr>
            <a:r>
              <a:rPr sz="574" dirty="0">
                <a:solidFill>
                  <a:srgbClr val="000000"/>
                </a:solidFill>
                <a:latin typeface="Calibri"/>
                <a:cs typeface="Calibri"/>
              </a:rPr>
              <a:t>83</a:t>
            </a:r>
            <a:endParaRPr sz="574">
              <a:solidFill>
                <a:srgbClr val="000000"/>
              </a:solidFill>
              <a:latin typeface="Calibri"/>
              <a:cs typeface="Calibri"/>
            </a:endParaRPr>
          </a:p>
        </p:txBody>
      </p:sp>
      <p:sp>
        <p:nvSpPr>
          <p:cNvPr id="64" name="object 4"/>
          <p:cNvSpPr txBox="1"/>
          <p:nvPr/>
        </p:nvSpPr>
        <p:spPr>
          <a:xfrm>
            <a:off x="1971787" y="1296485"/>
            <a:ext cx="4756224" cy="134471"/>
          </a:xfrm>
          <a:prstGeom prst="rect">
            <a:avLst/>
          </a:prstGeom>
        </p:spPr>
        <p:txBody>
          <a:bodyPr wrap="square" lIns="0" tIns="0" rIns="0" bIns="0" rtlCol="0">
            <a:noAutofit/>
          </a:bodyPr>
          <a:lstStyle/>
          <a:p>
            <a:pPr marL="22413">
              <a:lnSpc>
                <a:spcPts val="882"/>
              </a:lnSpc>
            </a:pPr>
            <a:endParaRPr sz="882">
              <a:solidFill>
                <a:srgbClr val="000000"/>
              </a:solidFill>
            </a:endParaRPr>
          </a:p>
        </p:txBody>
      </p:sp>
      <p:sp>
        <p:nvSpPr>
          <p:cNvPr id="65" name="object 3"/>
          <p:cNvSpPr txBox="1"/>
          <p:nvPr/>
        </p:nvSpPr>
        <p:spPr>
          <a:xfrm>
            <a:off x="6910670" y="1296485"/>
            <a:ext cx="283863" cy="134471"/>
          </a:xfrm>
          <a:prstGeom prst="rect">
            <a:avLst/>
          </a:prstGeom>
        </p:spPr>
        <p:txBody>
          <a:bodyPr wrap="square" lIns="0" tIns="0" rIns="0" bIns="0" rtlCol="0">
            <a:noAutofit/>
          </a:bodyPr>
          <a:lstStyle/>
          <a:p>
            <a:pPr marL="22413">
              <a:lnSpc>
                <a:spcPts val="882"/>
              </a:lnSpc>
            </a:pPr>
            <a:endParaRPr sz="882">
              <a:solidFill>
                <a:srgbClr val="000000"/>
              </a:solidFill>
            </a:endParaRPr>
          </a:p>
        </p:txBody>
      </p:sp>
      <p:sp>
        <p:nvSpPr>
          <p:cNvPr id="66" name="object 2"/>
          <p:cNvSpPr txBox="1"/>
          <p:nvPr/>
        </p:nvSpPr>
        <p:spPr>
          <a:xfrm>
            <a:off x="7482260" y="1296485"/>
            <a:ext cx="2731229" cy="134471"/>
          </a:xfrm>
          <a:prstGeom prst="rect">
            <a:avLst/>
          </a:prstGeom>
        </p:spPr>
        <p:txBody>
          <a:bodyPr wrap="square" lIns="0" tIns="0" rIns="0" bIns="0" rtlCol="0">
            <a:noAutofit/>
          </a:bodyPr>
          <a:lstStyle/>
          <a:p>
            <a:pPr marL="22413">
              <a:lnSpc>
                <a:spcPts val="882"/>
              </a:lnSpc>
            </a:pPr>
            <a:endParaRPr sz="882">
              <a:solidFill>
                <a:srgbClr val="000000"/>
              </a:solidFill>
            </a:endParaRPr>
          </a:p>
        </p:txBody>
      </p:sp>
    </p:spTree>
    <p:extLst>
      <p:ext uri="{BB962C8B-B14F-4D97-AF65-F5344CB8AC3E}">
        <p14:creationId xmlns:p14="http://schemas.microsoft.com/office/powerpoint/2010/main" val="3622058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36</a:t>
            </a:fld>
            <a:endParaRPr lang="en-US" dirty="0">
              <a:solidFill>
                <a:srgbClr val="FFFFFF"/>
              </a:solidFill>
            </a:endParaRPr>
          </a:p>
        </p:txBody>
      </p:sp>
      <p:sp>
        <p:nvSpPr>
          <p:cNvPr id="3" name="Slide Number Placeholder 2"/>
          <p:cNvSpPr txBox="1">
            <a:spLocks/>
          </p:cNvSpPr>
          <p:nvPr/>
        </p:nvSpPr>
        <p:spPr>
          <a:xfrm>
            <a:off x="4571013" y="6356351"/>
            <a:ext cx="2844800"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B7F83B-BC5F-2A4A-928D-9D4499AABD55}" type="slidenum">
              <a:rPr lang="en-US" smtClean="0">
                <a:solidFill>
                  <a:prstClr val="black">
                    <a:tint val="75000"/>
                  </a:prstClr>
                </a:solidFill>
              </a:rPr>
              <a:pPr/>
              <a:t>35</a:t>
            </a:fld>
            <a:endParaRPr lang="en-US" dirty="0">
              <a:solidFill>
                <a:prstClr val="black">
                  <a:tint val="75000"/>
                </a:prstClr>
              </a:solidFill>
            </a:endParaRPr>
          </a:p>
        </p:txBody>
      </p:sp>
      <p:graphicFrame>
        <p:nvGraphicFramePr>
          <p:cNvPr id="4" name="Content Placeholder 7"/>
          <p:cNvGraphicFramePr>
            <a:graphicFrameLocks/>
          </p:cNvGraphicFramePr>
          <p:nvPr>
            <p:extLst>
              <p:ext uri="{D42A27DB-BD31-4B8C-83A1-F6EECF244321}">
                <p14:modId xmlns:p14="http://schemas.microsoft.com/office/powerpoint/2010/main" val="3660413034"/>
              </p:ext>
            </p:extLst>
          </p:nvPr>
        </p:nvGraphicFramePr>
        <p:xfrm>
          <a:off x="811743" y="1126067"/>
          <a:ext cx="10585450" cy="4093126"/>
        </p:xfrm>
        <a:graphic>
          <a:graphicData uri="http://schemas.openxmlformats.org/drawingml/2006/table">
            <a:tbl>
              <a:tblPr firstRow="1" firstCol="1" lastRow="1" lastCol="1" bandRow="1" bandCol="1">
                <a:tableStyleId>{5C22544A-7EE6-4342-B048-85BDC9FD1C3A}</a:tableStyleId>
              </a:tblPr>
              <a:tblGrid>
                <a:gridCol w="10585450"/>
              </a:tblGrid>
              <a:tr h="427784">
                <a:tc>
                  <a:txBody>
                    <a:bodyPr/>
                    <a:lstStyle/>
                    <a:p>
                      <a:pPr marL="15875" marR="0">
                        <a:lnSpc>
                          <a:spcPts val="1200"/>
                        </a:lnSpc>
                        <a:spcBef>
                          <a:spcPts val="0"/>
                        </a:spcBef>
                        <a:spcAft>
                          <a:spcPts val="0"/>
                        </a:spcAft>
                      </a:pPr>
                      <a:r>
                        <a:rPr lang="en-US" sz="1100" b="0" dirty="0">
                          <a:solidFill>
                            <a:srgbClr val="000000"/>
                          </a:solidFill>
                          <a:effectLst/>
                        </a:rPr>
                        <a:t>CFO</a:t>
                      </a:r>
                      <a:r>
                        <a:rPr lang="en-US" sz="1100" b="0" spc="-15" dirty="0">
                          <a:solidFill>
                            <a:srgbClr val="000000"/>
                          </a:solidFill>
                          <a:effectLst/>
                        </a:rPr>
                        <a:t> </a:t>
                      </a:r>
                      <a:r>
                        <a:rPr lang="en-US" sz="1100" b="0" dirty="0">
                          <a:solidFill>
                            <a:srgbClr val="000000"/>
                          </a:solidFill>
                          <a:effectLst/>
                        </a:rPr>
                        <a:t>to</a:t>
                      </a:r>
                      <a:r>
                        <a:rPr lang="en-US" sz="1100" b="0" spc="-10" dirty="0">
                          <a:solidFill>
                            <a:srgbClr val="000000"/>
                          </a:solidFill>
                          <a:effectLst/>
                        </a:rPr>
                        <a:t> </a:t>
                      </a:r>
                      <a:r>
                        <a:rPr lang="en-US" sz="1100" b="0" dirty="0">
                          <a:solidFill>
                            <a:srgbClr val="000000"/>
                          </a:solidFill>
                          <a:effectLst/>
                        </a:rPr>
                        <a:t>review</a:t>
                      </a:r>
                      <a:r>
                        <a:rPr lang="en-US" sz="1100" b="0" spc="-30" dirty="0">
                          <a:solidFill>
                            <a:srgbClr val="000000"/>
                          </a:solidFill>
                          <a:effectLst/>
                        </a:rPr>
                        <a:t> </a:t>
                      </a:r>
                      <a:r>
                        <a:rPr lang="en-US" sz="1100" b="0" dirty="0">
                          <a:solidFill>
                            <a:srgbClr val="000000"/>
                          </a:solidFill>
                          <a:effectLst/>
                        </a:rPr>
                        <a:t>monthly</a:t>
                      </a:r>
                      <a:r>
                        <a:rPr lang="en-US" sz="1100" b="0" spc="-35" dirty="0">
                          <a:solidFill>
                            <a:srgbClr val="000000"/>
                          </a:solidFill>
                          <a:effectLst/>
                        </a:rPr>
                        <a:t> </a:t>
                      </a:r>
                      <a:r>
                        <a:rPr lang="en-US" sz="1100" b="0" dirty="0">
                          <a:solidFill>
                            <a:srgbClr val="000000"/>
                          </a:solidFill>
                          <a:effectLst/>
                        </a:rPr>
                        <a:t>reconciliation</a:t>
                      </a:r>
                      <a:r>
                        <a:rPr lang="en-US" sz="1100" b="0" spc="-60" dirty="0">
                          <a:solidFill>
                            <a:srgbClr val="000000"/>
                          </a:solidFill>
                          <a:effectLst/>
                        </a:rPr>
                        <a:t> </a:t>
                      </a:r>
                      <a:r>
                        <a:rPr lang="en-US" sz="1100" b="0" dirty="0">
                          <a:solidFill>
                            <a:srgbClr val="000000"/>
                          </a:solidFill>
                          <a:effectLst/>
                        </a:rPr>
                        <a:t>of</a:t>
                      </a:r>
                      <a:r>
                        <a:rPr lang="en-US" sz="1100" b="0" spc="-10" dirty="0">
                          <a:solidFill>
                            <a:srgbClr val="000000"/>
                          </a:solidFill>
                          <a:effectLst/>
                        </a:rPr>
                        <a:t> </a:t>
                      </a:r>
                      <a:r>
                        <a:rPr lang="en-US" sz="1100" b="0" dirty="0">
                          <a:solidFill>
                            <a:srgbClr val="000000"/>
                          </a:solidFill>
                          <a:effectLst/>
                        </a:rPr>
                        <a:t>the</a:t>
                      </a:r>
                      <a:r>
                        <a:rPr lang="en-US" sz="1100" b="0" spc="-15" dirty="0">
                          <a:solidFill>
                            <a:srgbClr val="000000"/>
                          </a:solidFill>
                          <a:effectLst/>
                        </a:rPr>
                        <a:t> </a:t>
                      </a:r>
                      <a:r>
                        <a:rPr lang="en-US" sz="1100" b="0" dirty="0">
                          <a:solidFill>
                            <a:srgbClr val="000000"/>
                          </a:solidFill>
                          <a:effectLst/>
                        </a:rPr>
                        <a:t>amount</a:t>
                      </a:r>
                      <a:r>
                        <a:rPr lang="en-US" sz="1100" b="0" spc="-35" dirty="0">
                          <a:solidFill>
                            <a:srgbClr val="000000"/>
                          </a:solidFill>
                          <a:effectLst/>
                        </a:rPr>
                        <a:t> </a:t>
                      </a:r>
                      <a:r>
                        <a:rPr lang="en-US" sz="1100" b="0" dirty="0">
                          <a:solidFill>
                            <a:srgbClr val="000000"/>
                          </a:solidFill>
                          <a:effectLst/>
                        </a:rPr>
                        <a:t>of</a:t>
                      </a:r>
                      <a:r>
                        <a:rPr lang="en-US" sz="1100" b="0" spc="-10" dirty="0">
                          <a:solidFill>
                            <a:srgbClr val="000000"/>
                          </a:solidFill>
                          <a:effectLst/>
                        </a:rPr>
                        <a:t> </a:t>
                      </a:r>
                      <a:r>
                        <a:rPr lang="en-US" sz="1100" b="0" dirty="0">
                          <a:solidFill>
                            <a:srgbClr val="000000"/>
                          </a:solidFill>
                          <a:effectLst/>
                        </a:rPr>
                        <a:t>work</a:t>
                      </a:r>
                      <a:r>
                        <a:rPr lang="en-US" sz="1100" b="0" spc="-20" dirty="0">
                          <a:solidFill>
                            <a:srgbClr val="000000"/>
                          </a:solidFill>
                          <a:effectLst/>
                        </a:rPr>
                        <a:t> </a:t>
                      </a:r>
                      <a:r>
                        <a:rPr lang="en-US" sz="1100" b="0" dirty="0">
                          <a:solidFill>
                            <a:srgbClr val="000000"/>
                          </a:solidFill>
                          <a:effectLst/>
                        </a:rPr>
                        <a:t>performed</a:t>
                      </a:r>
                      <a:r>
                        <a:rPr lang="en-US" sz="1100" b="0" spc="-45" dirty="0">
                          <a:solidFill>
                            <a:srgbClr val="000000"/>
                          </a:solidFill>
                          <a:effectLst/>
                        </a:rPr>
                        <a:t> </a:t>
                      </a:r>
                      <a:r>
                        <a:rPr lang="en-US" sz="1100" b="0" dirty="0" smtClean="0">
                          <a:solidFill>
                            <a:srgbClr val="000000"/>
                          </a:solidFill>
                          <a:effectLst/>
                        </a:rPr>
                        <a:t>in relation</a:t>
                      </a:r>
                      <a:r>
                        <a:rPr lang="en-US" sz="1100" b="0" spc="-35" dirty="0" smtClean="0">
                          <a:solidFill>
                            <a:srgbClr val="000000"/>
                          </a:solidFill>
                          <a:effectLst/>
                        </a:rPr>
                        <a:t> </a:t>
                      </a:r>
                      <a:r>
                        <a:rPr lang="en-US" sz="1100" b="0" dirty="0">
                          <a:solidFill>
                            <a:srgbClr val="000000"/>
                          </a:solidFill>
                          <a:effectLst/>
                        </a:rPr>
                        <a:t>to</a:t>
                      </a:r>
                      <a:r>
                        <a:rPr lang="en-US" sz="1100" b="0" spc="-10" dirty="0">
                          <a:solidFill>
                            <a:srgbClr val="000000"/>
                          </a:solidFill>
                          <a:effectLst/>
                        </a:rPr>
                        <a:t> </a:t>
                      </a:r>
                      <a:r>
                        <a:rPr lang="en-US" sz="1100" b="0" dirty="0">
                          <a:solidFill>
                            <a:srgbClr val="000000"/>
                          </a:solidFill>
                          <a:effectLst/>
                        </a:rPr>
                        <a:t>the</a:t>
                      </a:r>
                      <a:r>
                        <a:rPr lang="en-US" sz="1100" b="0" spc="-15" dirty="0">
                          <a:solidFill>
                            <a:srgbClr val="000000"/>
                          </a:solidFill>
                          <a:effectLst/>
                        </a:rPr>
                        <a:t> </a:t>
                      </a:r>
                      <a:r>
                        <a:rPr lang="en-US" sz="1100" b="0" dirty="0">
                          <a:solidFill>
                            <a:srgbClr val="000000"/>
                          </a:solidFill>
                          <a:effectLst/>
                        </a:rPr>
                        <a:t>amount</a:t>
                      </a:r>
                      <a:r>
                        <a:rPr lang="en-US" sz="1100" b="0" spc="-35" dirty="0">
                          <a:solidFill>
                            <a:srgbClr val="000000"/>
                          </a:solidFill>
                          <a:effectLst/>
                        </a:rPr>
                        <a:t> </a:t>
                      </a:r>
                      <a:r>
                        <a:rPr lang="en-US" sz="1100" b="0" dirty="0">
                          <a:solidFill>
                            <a:srgbClr val="000000"/>
                          </a:solidFill>
                          <a:effectLst/>
                        </a:rPr>
                        <a:t>billed.</a:t>
                      </a:r>
                      <a:endParaRPr lang="en-US" sz="1100" b="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3892">
                <a:tc>
                  <a:txBody>
                    <a:bodyPr/>
                    <a:lstStyle/>
                    <a:p>
                      <a:pPr marL="15875" marR="0">
                        <a:lnSpc>
                          <a:spcPts val="1200"/>
                        </a:lnSpc>
                        <a:spcBef>
                          <a:spcPts val="0"/>
                        </a:spcBef>
                        <a:spcAft>
                          <a:spcPts val="0"/>
                        </a:spcAft>
                      </a:pPr>
                      <a:r>
                        <a:rPr lang="en-US" sz="1100" b="0" dirty="0">
                          <a:solidFill>
                            <a:srgbClr val="000000"/>
                          </a:solidFill>
                          <a:effectLst/>
                        </a:rPr>
                        <a:t>Maintain</a:t>
                      </a:r>
                      <a:r>
                        <a:rPr lang="en-US" sz="1100" b="0" spc="-40" dirty="0">
                          <a:solidFill>
                            <a:srgbClr val="000000"/>
                          </a:solidFill>
                          <a:effectLst/>
                        </a:rPr>
                        <a:t> </a:t>
                      </a:r>
                      <a:r>
                        <a:rPr lang="en-US" sz="1100" b="0" dirty="0">
                          <a:solidFill>
                            <a:srgbClr val="000000"/>
                          </a:solidFill>
                          <a:effectLst/>
                        </a:rPr>
                        <a:t>10%</a:t>
                      </a:r>
                      <a:r>
                        <a:rPr lang="en-US" sz="1100" b="0" spc="-20" dirty="0">
                          <a:solidFill>
                            <a:srgbClr val="000000"/>
                          </a:solidFill>
                          <a:effectLst/>
                        </a:rPr>
                        <a:t> </a:t>
                      </a:r>
                      <a:r>
                        <a:rPr lang="en-US" sz="1100" b="0" dirty="0">
                          <a:solidFill>
                            <a:srgbClr val="000000"/>
                          </a:solidFill>
                          <a:effectLst/>
                        </a:rPr>
                        <a:t>(or</a:t>
                      </a:r>
                      <a:r>
                        <a:rPr lang="en-US" sz="1100" b="0" spc="-10" dirty="0">
                          <a:solidFill>
                            <a:srgbClr val="000000"/>
                          </a:solidFill>
                          <a:effectLst/>
                        </a:rPr>
                        <a:t> </a:t>
                      </a:r>
                      <a:r>
                        <a:rPr lang="en-US" sz="1100" b="0" dirty="0">
                          <a:solidFill>
                            <a:srgbClr val="000000"/>
                          </a:solidFill>
                          <a:effectLst/>
                        </a:rPr>
                        <a:t>higher)</a:t>
                      </a:r>
                      <a:r>
                        <a:rPr lang="en-US" sz="1100" b="0" spc="-30" dirty="0">
                          <a:solidFill>
                            <a:srgbClr val="000000"/>
                          </a:solidFill>
                          <a:effectLst/>
                        </a:rPr>
                        <a:t> </a:t>
                      </a:r>
                      <a:r>
                        <a:rPr lang="en-US" sz="1100" b="0" dirty="0">
                          <a:solidFill>
                            <a:srgbClr val="000000"/>
                          </a:solidFill>
                          <a:effectLst/>
                        </a:rPr>
                        <a:t>retainage</a:t>
                      </a:r>
                      <a:r>
                        <a:rPr lang="en-US" sz="1100" b="0" spc="-40" dirty="0">
                          <a:solidFill>
                            <a:srgbClr val="000000"/>
                          </a:solidFill>
                          <a:effectLst/>
                        </a:rPr>
                        <a:t> </a:t>
                      </a:r>
                      <a:r>
                        <a:rPr lang="en-US" sz="1100" b="0" dirty="0">
                          <a:solidFill>
                            <a:srgbClr val="000000"/>
                          </a:solidFill>
                          <a:effectLst/>
                        </a:rPr>
                        <a:t>until</a:t>
                      </a:r>
                      <a:r>
                        <a:rPr lang="en-US" sz="1100" b="0" spc="-20" dirty="0">
                          <a:solidFill>
                            <a:srgbClr val="000000"/>
                          </a:solidFill>
                          <a:effectLst/>
                        </a:rPr>
                        <a:t> </a:t>
                      </a:r>
                      <a:r>
                        <a:rPr lang="en-US" sz="1100" b="0" dirty="0">
                          <a:solidFill>
                            <a:srgbClr val="000000"/>
                          </a:solidFill>
                          <a:effectLst/>
                        </a:rPr>
                        <a:t>project</a:t>
                      </a:r>
                      <a:r>
                        <a:rPr lang="en-US" sz="1100" b="0" spc="-30" dirty="0">
                          <a:solidFill>
                            <a:srgbClr val="000000"/>
                          </a:solidFill>
                          <a:effectLst/>
                        </a:rPr>
                        <a:t> </a:t>
                      </a:r>
                      <a:r>
                        <a:rPr lang="en-US" sz="1100" b="0" dirty="0">
                          <a:solidFill>
                            <a:srgbClr val="000000"/>
                          </a:solidFill>
                          <a:effectLst/>
                        </a:rPr>
                        <a:t>completion</a:t>
                      </a:r>
                      <a:endParaRPr lang="en-US" sz="1100" b="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3892">
                <a:tc>
                  <a:txBody>
                    <a:bodyPr/>
                    <a:lstStyle/>
                    <a:p>
                      <a:pPr marL="15875" marR="0">
                        <a:lnSpc>
                          <a:spcPts val="1200"/>
                        </a:lnSpc>
                        <a:spcBef>
                          <a:spcPts val="0"/>
                        </a:spcBef>
                        <a:spcAft>
                          <a:spcPts val="0"/>
                        </a:spcAft>
                      </a:pPr>
                      <a:r>
                        <a:rPr lang="en-US" sz="1100" b="0" dirty="0">
                          <a:solidFill>
                            <a:srgbClr val="000000"/>
                          </a:solidFill>
                          <a:effectLst/>
                        </a:rPr>
                        <a:t>Implement</a:t>
                      </a:r>
                      <a:r>
                        <a:rPr lang="en-US" sz="1100" b="0" spc="-45" dirty="0">
                          <a:solidFill>
                            <a:srgbClr val="000000"/>
                          </a:solidFill>
                          <a:effectLst/>
                        </a:rPr>
                        <a:t> </a:t>
                      </a:r>
                      <a:r>
                        <a:rPr lang="en-US" sz="1100" b="0" dirty="0">
                          <a:solidFill>
                            <a:srgbClr val="000000"/>
                          </a:solidFill>
                          <a:effectLst/>
                        </a:rPr>
                        <a:t>subcontract‐specific</a:t>
                      </a:r>
                      <a:r>
                        <a:rPr lang="en-US" sz="1100" b="0" spc="-85" dirty="0">
                          <a:solidFill>
                            <a:srgbClr val="000000"/>
                          </a:solidFill>
                          <a:effectLst/>
                        </a:rPr>
                        <a:t> </a:t>
                      </a:r>
                      <a:r>
                        <a:rPr lang="en-US" sz="1100" b="0" dirty="0">
                          <a:solidFill>
                            <a:srgbClr val="000000"/>
                          </a:solidFill>
                          <a:effectLst/>
                        </a:rPr>
                        <a:t>QA/QC</a:t>
                      </a:r>
                      <a:r>
                        <a:rPr lang="en-US" sz="1100" b="0" spc="-30" dirty="0">
                          <a:solidFill>
                            <a:srgbClr val="000000"/>
                          </a:solidFill>
                          <a:effectLst/>
                        </a:rPr>
                        <a:t> </a:t>
                      </a:r>
                      <a:r>
                        <a:rPr lang="en-US" sz="1100" b="0" dirty="0">
                          <a:solidFill>
                            <a:srgbClr val="000000"/>
                          </a:solidFill>
                          <a:effectLst/>
                        </a:rPr>
                        <a:t>Procedures</a:t>
                      </a:r>
                      <a:r>
                        <a:rPr lang="en-US" sz="1100" b="0" spc="-50" dirty="0">
                          <a:solidFill>
                            <a:srgbClr val="000000"/>
                          </a:solidFill>
                          <a:effectLst/>
                        </a:rPr>
                        <a:t> </a:t>
                      </a:r>
                      <a:r>
                        <a:rPr lang="en-US" sz="1100" b="0" dirty="0">
                          <a:solidFill>
                            <a:srgbClr val="000000"/>
                          </a:solidFill>
                          <a:effectLst/>
                        </a:rPr>
                        <a:t>(attach</a:t>
                      </a:r>
                      <a:r>
                        <a:rPr lang="en-US" sz="1100" b="0" spc="-30" dirty="0">
                          <a:solidFill>
                            <a:srgbClr val="000000"/>
                          </a:solidFill>
                          <a:effectLst/>
                        </a:rPr>
                        <a:t> </a:t>
                      </a:r>
                      <a:r>
                        <a:rPr lang="en-US" sz="1100" b="0" dirty="0">
                          <a:solidFill>
                            <a:srgbClr val="000000"/>
                          </a:solidFill>
                          <a:effectLst/>
                        </a:rPr>
                        <a:t>details).</a:t>
                      </a:r>
                      <a:endParaRPr lang="en-US" sz="1100" b="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7784">
                <a:tc>
                  <a:txBody>
                    <a:bodyPr/>
                    <a:lstStyle/>
                    <a:p>
                      <a:pPr marL="16510" marR="0">
                        <a:lnSpc>
                          <a:spcPts val="1200"/>
                        </a:lnSpc>
                        <a:spcBef>
                          <a:spcPts val="0"/>
                        </a:spcBef>
                        <a:spcAft>
                          <a:spcPts val="0"/>
                        </a:spcAft>
                      </a:pPr>
                      <a:r>
                        <a:rPr lang="en-US" sz="1100" b="0" dirty="0">
                          <a:solidFill>
                            <a:srgbClr val="000000"/>
                          </a:solidFill>
                          <a:effectLst/>
                        </a:rPr>
                        <a:t>Affidavits</a:t>
                      </a:r>
                      <a:r>
                        <a:rPr lang="en-US" sz="1100" b="0" spc="-40" dirty="0">
                          <a:solidFill>
                            <a:srgbClr val="000000"/>
                          </a:solidFill>
                          <a:effectLst/>
                        </a:rPr>
                        <a:t> </a:t>
                      </a:r>
                      <a:r>
                        <a:rPr lang="en-US" sz="1100" b="0" dirty="0">
                          <a:solidFill>
                            <a:srgbClr val="000000"/>
                          </a:solidFill>
                          <a:effectLst/>
                        </a:rPr>
                        <a:t>or</a:t>
                      </a:r>
                      <a:r>
                        <a:rPr lang="en-US" sz="1100" b="0" spc="-10" dirty="0">
                          <a:solidFill>
                            <a:srgbClr val="000000"/>
                          </a:solidFill>
                          <a:effectLst/>
                        </a:rPr>
                        <a:t> </a:t>
                      </a:r>
                      <a:r>
                        <a:rPr lang="en-US" sz="1100" b="0" dirty="0">
                          <a:solidFill>
                            <a:srgbClr val="000000"/>
                          </a:solidFill>
                          <a:effectLst/>
                        </a:rPr>
                        <a:t>Lien</a:t>
                      </a:r>
                      <a:r>
                        <a:rPr lang="en-US" sz="1100" b="0" spc="-15" dirty="0">
                          <a:solidFill>
                            <a:srgbClr val="000000"/>
                          </a:solidFill>
                          <a:effectLst/>
                        </a:rPr>
                        <a:t> </a:t>
                      </a:r>
                      <a:r>
                        <a:rPr lang="en-US" sz="1100" b="0" dirty="0">
                          <a:solidFill>
                            <a:srgbClr val="000000"/>
                          </a:solidFill>
                          <a:effectLst/>
                        </a:rPr>
                        <a:t>Releases</a:t>
                      </a:r>
                      <a:r>
                        <a:rPr lang="en-US" sz="1100" b="0" spc="-35" dirty="0">
                          <a:solidFill>
                            <a:srgbClr val="000000"/>
                          </a:solidFill>
                          <a:effectLst/>
                        </a:rPr>
                        <a:t> </a:t>
                      </a:r>
                      <a:r>
                        <a:rPr lang="en-US" sz="1100" b="0" dirty="0">
                          <a:solidFill>
                            <a:srgbClr val="000000"/>
                          </a:solidFill>
                          <a:effectLst/>
                        </a:rPr>
                        <a:t>from</a:t>
                      </a:r>
                      <a:r>
                        <a:rPr lang="en-US" sz="1100" b="0" spc="-20" dirty="0">
                          <a:solidFill>
                            <a:srgbClr val="000000"/>
                          </a:solidFill>
                          <a:effectLst/>
                        </a:rPr>
                        <a:t> </a:t>
                      </a:r>
                      <a:r>
                        <a:rPr lang="en-US" sz="1100" b="0" dirty="0">
                          <a:solidFill>
                            <a:srgbClr val="000000"/>
                          </a:solidFill>
                          <a:effectLst/>
                        </a:rPr>
                        <a:t>the</a:t>
                      </a:r>
                      <a:r>
                        <a:rPr lang="en-US" sz="1100" b="0" spc="-15" dirty="0">
                          <a:solidFill>
                            <a:srgbClr val="000000"/>
                          </a:solidFill>
                          <a:effectLst/>
                        </a:rPr>
                        <a:t> </a:t>
                      </a:r>
                      <a:r>
                        <a:rPr lang="en-US" sz="1100" b="0" dirty="0">
                          <a:solidFill>
                            <a:srgbClr val="000000"/>
                          </a:solidFill>
                          <a:effectLst/>
                        </a:rPr>
                        <a:t>subcontractor/supplier vendors</a:t>
                      </a:r>
                      <a:r>
                        <a:rPr lang="en-US" sz="1100" b="0" spc="-35" dirty="0">
                          <a:solidFill>
                            <a:srgbClr val="000000"/>
                          </a:solidFill>
                          <a:effectLst/>
                        </a:rPr>
                        <a:t> </a:t>
                      </a:r>
                      <a:r>
                        <a:rPr lang="en-US" sz="1100" b="0" dirty="0">
                          <a:solidFill>
                            <a:srgbClr val="000000"/>
                          </a:solidFill>
                          <a:effectLst/>
                        </a:rPr>
                        <a:t>(</a:t>
                      </a:r>
                      <a:r>
                        <a:rPr lang="en-US" sz="1100" b="0" dirty="0" smtClean="0">
                          <a:solidFill>
                            <a:srgbClr val="000000"/>
                          </a:solidFill>
                          <a:effectLst/>
                        </a:rPr>
                        <a:t>cross‐reference</a:t>
                      </a:r>
                      <a:r>
                        <a:rPr lang="en-US" sz="1100" b="0" spc="-40" dirty="0" smtClean="0">
                          <a:solidFill>
                            <a:srgbClr val="000000"/>
                          </a:solidFill>
                          <a:effectLst/>
                        </a:rPr>
                        <a:t> </a:t>
                      </a:r>
                      <a:r>
                        <a:rPr lang="en-US" sz="1100" b="0" dirty="0">
                          <a:solidFill>
                            <a:srgbClr val="000000"/>
                          </a:solidFill>
                          <a:effectLst/>
                        </a:rPr>
                        <a:t>with</a:t>
                      </a:r>
                      <a:r>
                        <a:rPr lang="en-US" sz="1100" b="0" spc="-20" dirty="0">
                          <a:solidFill>
                            <a:srgbClr val="000000"/>
                          </a:solidFill>
                          <a:effectLst/>
                        </a:rPr>
                        <a:t> </a:t>
                      </a:r>
                      <a:r>
                        <a:rPr lang="en-US" sz="1100" b="0" dirty="0">
                          <a:solidFill>
                            <a:srgbClr val="000000"/>
                          </a:solidFill>
                          <a:effectLst/>
                        </a:rPr>
                        <a:t>subcontractor's</a:t>
                      </a:r>
                      <a:r>
                        <a:rPr lang="en-US" sz="1100" b="0" spc="-65" dirty="0">
                          <a:solidFill>
                            <a:srgbClr val="000000"/>
                          </a:solidFill>
                          <a:effectLst/>
                        </a:rPr>
                        <a:t> </a:t>
                      </a:r>
                      <a:r>
                        <a:rPr lang="en-US" sz="1100" b="0" dirty="0">
                          <a:solidFill>
                            <a:srgbClr val="000000"/>
                          </a:solidFill>
                          <a:effectLst/>
                        </a:rPr>
                        <a:t>Subcontractor/Supplier Log).</a:t>
                      </a:r>
                      <a:endParaRPr lang="en-US" sz="1100" b="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3892">
                <a:tc>
                  <a:txBody>
                    <a:bodyPr/>
                    <a:lstStyle/>
                    <a:p>
                      <a:pPr marL="15875" marR="0">
                        <a:lnSpc>
                          <a:spcPts val="1200"/>
                        </a:lnSpc>
                        <a:spcBef>
                          <a:spcPts val="0"/>
                        </a:spcBef>
                        <a:spcAft>
                          <a:spcPts val="0"/>
                        </a:spcAft>
                      </a:pPr>
                      <a:r>
                        <a:rPr lang="en-US" sz="1100" b="0" dirty="0">
                          <a:solidFill>
                            <a:srgbClr val="000000"/>
                          </a:solidFill>
                          <a:effectLst/>
                        </a:rPr>
                        <a:t>CFO</a:t>
                      </a:r>
                      <a:r>
                        <a:rPr lang="en-US" sz="1100" b="0" spc="-15" dirty="0">
                          <a:solidFill>
                            <a:srgbClr val="000000"/>
                          </a:solidFill>
                          <a:effectLst/>
                        </a:rPr>
                        <a:t> </a:t>
                      </a:r>
                      <a:r>
                        <a:rPr lang="en-US" sz="1100" b="0" dirty="0">
                          <a:solidFill>
                            <a:srgbClr val="000000"/>
                          </a:solidFill>
                          <a:effectLst/>
                        </a:rPr>
                        <a:t>approve</a:t>
                      </a:r>
                      <a:r>
                        <a:rPr lang="en-US" sz="1100" b="0" spc="-35" dirty="0">
                          <a:solidFill>
                            <a:srgbClr val="000000"/>
                          </a:solidFill>
                          <a:effectLst/>
                        </a:rPr>
                        <a:t> </a:t>
                      </a:r>
                      <a:r>
                        <a:rPr lang="en-US" sz="1100" b="0" dirty="0">
                          <a:solidFill>
                            <a:srgbClr val="000000"/>
                          </a:solidFill>
                          <a:effectLst/>
                        </a:rPr>
                        <a:t>monthly</a:t>
                      </a:r>
                      <a:r>
                        <a:rPr lang="en-US" sz="1100" b="0" spc="-35" dirty="0">
                          <a:solidFill>
                            <a:srgbClr val="000000"/>
                          </a:solidFill>
                          <a:effectLst/>
                        </a:rPr>
                        <a:t> </a:t>
                      </a:r>
                      <a:r>
                        <a:rPr lang="en-US" sz="1100" b="0" dirty="0">
                          <a:solidFill>
                            <a:srgbClr val="000000"/>
                          </a:solidFill>
                          <a:effectLst/>
                        </a:rPr>
                        <a:t>pay</a:t>
                      </a:r>
                      <a:r>
                        <a:rPr lang="en-US" sz="1100" b="0" spc="-15" dirty="0">
                          <a:solidFill>
                            <a:srgbClr val="000000"/>
                          </a:solidFill>
                          <a:effectLst/>
                        </a:rPr>
                        <a:t> </a:t>
                      </a:r>
                      <a:r>
                        <a:rPr lang="en-US" sz="1100" b="0" dirty="0">
                          <a:solidFill>
                            <a:srgbClr val="000000"/>
                          </a:solidFill>
                          <a:effectLst/>
                        </a:rPr>
                        <a:t>applications.</a:t>
                      </a:r>
                      <a:endParaRPr lang="en-US" sz="1100" b="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7784">
                <a:tc>
                  <a:txBody>
                    <a:bodyPr/>
                    <a:lstStyle/>
                    <a:p>
                      <a:pPr marL="15875" marR="0">
                        <a:lnSpc>
                          <a:spcPts val="1200"/>
                        </a:lnSpc>
                        <a:spcBef>
                          <a:spcPts val="0"/>
                        </a:spcBef>
                        <a:spcAft>
                          <a:spcPts val="0"/>
                        </a:spcAft>
                      </a:pPr>
                      <a:r>
                        <a:rPr lang="en-US" sz="1100" b="0" dirty="0">
                          <a:solidFill>
                            <a:srgbClr val="000000"/>
                          </a:solidFill>
                          <a:effectLst/>
                        </a:rPr>
                        <a:t>Monthly</a:t>
                      </a:r>
                      <a:r>
                        <a:rPr lang="en-US" sz="1100" b="0" spc="-35" dirty="0">
                          <a:solidFill>
                            <a:srgbClr val="000000"/>
                          </a:solidFill>
                          <a:effectLst/>
                        </a:rPr>
                        <a:t> </a:t>
                      </a:r>
                      <a:r>
                        <a:rPr lang="en-US" sz="1100" b="0" dirty="0">
                          <a:solidFill>
                            <a:srgbClr val="000000"/>
                          </a:solidFill>
                          <a:effectLst/>
                        </a:rPr>
                        <a:t>review</a:t>
                      </a:r>
                      <a:r>
                        <a:rPr lang="en-US" sz="1100" b="0" spc="-30" dirty="0">
                          <a:solidFill>
                            <a:srgbClr val="000000"/>
                          </a:solidFill>
                          <a:effectLst/>
                        </a:rPr>
                        <a:t> </a:t>
                      </a:r>
                      <a:r>
                        <a:rPr lang="en-US" sz="1100" b="0" dirty="0">
                          <a:solidFill>
                            <a:srgbClr val="000000"/>
                          </a:solidFill>
                          <a:effectLst/>
                        </a:rPr>
                        <a:t>of</a:t>
                      </a:r>
                      <a:r>
                        <a:rPr lang="en-US" sz="1100" b="0" spc="-10" dirty="0">
                          <a:solidFill>
                            <a:srgbClr val="000000"/>
                          </a:solidFill>
                          <a:effectLst/>
                        </a:rPr>
                        <a:t> </a:t>
                      </a:r>
                      <a:r>
                        <a:rPr lang="en-US" sz="1100" b="0" dirty="0">
                          <a:solidFill>
                            <a:srgbClr val="000000"/>
                          </a:solidFill>
                          <a:effectLst/>
                        </a:rPr>
                        <a:t>subcontractor's</a:t>
                      </a:r>
                      <a:r>
                        <a:rPr lang="en-US" sz="1100" b="0" spc="-65" dirty="0">
                          <a:solidFill>
                            <a:srgbClr val="000000"/>
                          </a:solidFill>
                          <a:effectLst/>
                        </a:rPr>
                        <a:t> </a:t>
                      </a:r>
                      <a:r>
                        <a:rPr lang="en-US" sz="1100" b="0" dirty="0">
                          <a:solidFill>
                            <a:srgbClr val="000000"/>
                          </a:solidFill>
                          <a:effectLst/>
                        </a:rPr>
                        <a:t>overall</a:t>
                      </a:r>
                      <a:r>
                        <a:rPr lang="en-US" sz="1100" b="0" spc="-30" dirty="0">
                          <a:solidFill>
                            <a:srgbClr val="000000"/>
                          </a:solidFill>
                          <a:effectLst/>
                        </a:rPr>
                        <a:t> </a:t>
                      </a:r>
                      <a:r>
                        <a:rPr lang="en-US" sz="1100" b="0" dirty="0">
                          <a:solidFill>
                            <a:srgbClr val="000000"/>
                          </a:solidFill>
                          <a:effectLst/>
                        </a:rPr>
                        <a:t>A/R</a:t>
                      </a:r>
                      <a:r>
                        <a:rPr lang="en-US" sz="1100" b="0" spc="-15" dirty="0">
                          <a:solidFill>
                            <a:srgbClr val="000000"/>
                          </a:solidFill>
                          <a:effectLst/>
                        </a:rPr>
                        <a:t> </a:t>
                      </a:r>
                      <a:r>
                        <a:rPr lang="en-US" sz="1100" b="0" dirty="0">
                          <a:solidFill>
                            <a:srgbClr val="000000"/>
                          </a:solidFill>
                          <a:effectLst/>
                        </a:rPr>
                        <a:t>and</a:t>
                      </a:r>
                      <a:r>
                        <a:rPr lang="en-US" sz="1100" b="0" spc="-15" dirty="0">
                          <a:solidFill>
                            <a:srgbClr val="000000"/>
                          </a:solidFill>
                          <a:effectLst/>
                        </a:rPr>
                        <a:t> </a:t>
                      </a:r>
                      <a:r>
                        <a:rPr lang="en-US" sz="1100" b="0" dirty="0">
                          <a:solidFill>
                            <a:srgbClr val="000000"/>
                          </a:solidFill>
                          <a:effectLst/>
                        </a:rPr>
                        <a:t>A/P</a:t>
                      </a:r>
                      <a:r>
                        <a:rPr lang="en-US" sz="1100" b="0" spc="-15" dirty="0">
                          <a:solidFill>
                            <a:srgbClr val="000000"/>
                          </a:solidFill>
                          <a:effectLst/>
                        </a:rPr>
                        <a:t> </a:t>
                      </a:r>
                      <a:r>
                        <a:rPr lang="en-US" sz="1100" b="0" dirty="0">
                          <a:solidFill>
                            <a:srgbClr val="000000"/>
                          </a:solidFill>
                          <a:effectLst/>
                        </a:rPr>
                        <a:t>summary</a:t>
                      </a:r>
                      <a:r>
                        <a:rPr lang="en-US" sz="1100" b="0" spc="-40" dirty="0">
                          <a:solidFill>
                            <a:srgbClr val="000000"/>
                          </a:solidFill>
                          <a:effectLst/>
                        </a:rPr>
                        <a:t> </a:t>
                      </a:r>
                      <a:r>
                        <a:rPr lang="en-US" sz="1100" b="0" dirty="0" smtClean="0">
                          <a:solidFill>
                            <a:srgbClr val="000000"/>
                          </a:solidFill>
                          <a:effectLst/>
                        </a:rPr>
                        <a:t>aging reports</a:t>
                      </a:r>
                      <a:r>
                        <a:rPr lang="en-US" sz="1100" b="0" dirty="0">
                          <a:solidFill>
                            <a:srgbClr val="000000"/>
                          </a:solidFill>
                          <a:effectLst/>
                        </a:rPr>
                        <a:t>.</a:t>
                      </a:r>
                      <a:endParaRPr lang="en-US" sz="1100" b="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45608">
                <a:tc>
                  <a:txBody>
                    <a:bodyPr/>
                    <a:lstStyle/>
                    <a:p>
                      <a:pPr marL="15875" marR="0">
                        <a:lnSpc>
                          <a:spcPts val="1200"/>
                        </a:lnSpc>
                        <a:spcBef>
                          <a:spcPts val="0"/>
                        </a:spcBef>
                        <a:spcAft>
                          <a:spcPts val="0"/>
                        </a:spcAft>
                      </a:pPr>
                      <a:r>
                        <a:rPr lang="en-US" sz="1100" b="0" dirty="0">
                          <a:solidFill>
                            <a:srgbClr val="000000"/>
                          </a:solidFill>
                          <a:effectLst/>
                        </a:rPr>
                        <a:t>Immediate</a:t>
                      </a:r>
                      <a:r>
                        <a:rPr lang="en-US" sz="1100" b="0" spc="-45" dirty="0">
                          <a:solidFill>
                            <a:srgbClr val="000000"/>
                          </a:solidFill>
                          <a:effectLst/>
                        </a:rPr>
                        <a:t> </a:t>
                      </a:r>
                      <a:r>
                        <a:rPr lang="en-US" sz="1100" b="0" dirty="0">
                          <a:solidFill>
                            <a:srgbClr val="000000"/>
                          </a:solidFill>
                          <a:effectLst/>
                        </a:rPr>
                        <a:t>delivery</a:t>
                      </a:r>
                      <a:r>
                        <a:rPr lang="en-US" sz="1100" b="0" spc="-35" dirty="0">
                          <a:solidFill>
                            <a:srgbClr val="000000"/>
                          </a:solidFill>
                          <a:effectLst/>
                        </a:rPr>
                        <a:t> </a:t>
                      </a:r>
                      <a:r>
                        <a:rPr lang="en-US" sz="1100" b="0" dirty="0">
                          <a:solidFill>
                            <a:srgbClr val="000000"/>
                          </a:solidFill>
                          <a:effectLst/>
                        </a:rPr>
                        <a:t>of</a:t>
                      </a:r>
                      <a:r>
                        <a:rPr lang="en-US" sz="1100" b="0" spc="-10" dirty="0">
                          <a:solidFill>
                            <a:srgbClr val="000000"/>
                          </a:solidFill>
                          <a:effectLst/>
                        </a:rPr>
                        <a:t> </a:t>
                      </a:r>
                      <a:r>
                        <a:rPr lang="en-US" sz="1100" b="0" dirty="0">
                          <a:solidFill>
                            <a:srgbClr val="000000"/>
                          </a:solidFill>
                          <a:effectLst/>
                        </a:rPr>
                        <a:t>materials</a:t>
                      </a:r>
                      <a:r>
                        <a:rPr lang="en-US" sz="1100" b="0" spc="-40" dirty="0">
                          <a:solidFill>
                            <a:srgbClr val="000000"/>
                          </a:solidFill>
                          <a:effectLst/>
                        </a:rPr>
                        <a:t> </a:t>
                      </a:r>
                      <a:r>
                        <a:rPr lang="en-US" sz="1100" b="0" dirty="0">
                          <a:solidFill>
                            <a:srgbClr val="000000"/>
                          </a:solidFill>
                          <a:effectLst/>
                        </a:rPr>
                        <a:t>for</a:t>
                      </a:r>
                      <a:r>
                        <a:rPr lang="en-US" sz="1100" b="0" spc="-10" dirty="0">
                          <a:solidFill>
                            <a:srgbClr val="000000"/>
                          </a:solidFill>
                          <a:effectLst/>
                        </a:rPr>
                        <a:t> </a:t>
                      </a:r>
                      <a:r>
                        <a:rPr lang="en-US" sz="1100" b="0" dirty="0">
                          <a:solidFill>
                            <a:srgbClr val="000000"/>
                          </a:solidFill>
                          <a:effectLst/>
                        </a:rPr>
                        <a:t>storage</a:t>
                      </a:r>
                      <a:r>
                        <a:rPr lang="en-US" sz="1100" b="0" spc="-30" dirty="0">
                          <a:solidFill>
                            <a:srgbClr val="000000"/>
                          </a:solidFill>
                          <a:effectLst/>
                        </a:rPr>
                        <a:t> </a:t>
                      </a:r>
                      <a:r>
                        <a:rPr lang="en-US" sz="1100" b="0" dirty="0">
                          <a:solidFill>
                            <a:srgbClr val="000000"/>
                          </a:solidFill>
                          <a:effectLst/>
                        </a:rPr>
                        <a:t>on</a:t>
                      </a:r>
                      <a:r>
                        <a:rPr lang="en-US" sz="1100" b="0" spc="-10" dirty="0">
                          <a:solidFill>
                            <a:srgbClr val="000000"/>
                          </a:solidFill>
                          <a:effectLst/>
                        </a:rPr>
                        <a:t> </a:t>
                      </a:r>
                      <a:r>
                        <a:rPr lang="en-US" sz="1100" b="0" dirty="0">
                          <a:solidFill>
                            <a:srgbClr val="000000"/>
                          </a:solidFill>
                          <a:effectLst/>
                        </a:rPr>
                        <a:t>site…OR…payment</a:t>
                      </a:r>
                      <a:r>
                        <a:rPr lang="en-US" sz="1100" b="0" spc="-80" dirty="0">
                          <a:solidFill>
                            <a:srgbClr val="000000"/>
                          </a:solidFill>
                          <a:effectLst/>
                        </a:rPr>
                        <a:t> </a:t>
                      </a:r>
                      <a:r>
                        <a:rPr lang="en-US" sz="1100" b="0" dirty="0">
                          <a:solidFill>
                            <a:srgbClr val="000000"/>
                          </a:solidFill>
                          <a:effectLst/>
                        </a:rPr>
                        <a:t>for</a:t>
                      </a:r>
                      <a:r>
                        <a:rPr lang="en-US" sz="1100" b="0" spc="-10" dirty="0">
                          <a:solidFill>
                            <a:srgbClr val="000000"/>
                          </a:solidFill>
                          <a:effectLst/>
                        </a:rPr>
                        <a:t> </a:t>
                      </a:r>
                      <a:r>
                        <a:rPr lang="en-US" sz="1100" b="0" dirty="0" smtClean="0">
                          <a:solidFill>
                            <a:srgbClr val="000000"/>
                          </a:solidFill>
                          <a:effectLst/>
                        </a:rPr>
                        <a:t>stored</a:t>
                      </a:r>
                      <a:r>
                        <a:rPr lang="en-US" sz="1100" b="0" baseline="0" dirty="0" smtClean="0">
                          <a:solidFill>
                            <a:srgbClr val="000000"/>
                          </a:solidFill>
                          <a:effectLst/>
                        </a:rPr>
                        <a:t> m</a:t>
                      </a:r>
                      <a:r>
                        <a:rPr lang="en-US" sz="1100" b="0" dirty="0" smtClean="0">
                          <a:solidFill>
                            <a:srgbClr val="000000"/>
                          </a:solidFill>
                          <a:effectLst/>
                        </a:rPr>
                        <a:t>aterials</a:t>
                      </a:r>
                      <a:r>
                        <a:rPr lang="en-US" sz="1100" b="0" spc="-40" dirty="0" smtClean="0">
                          <a:solidFill>
                            <a:srgbClr val="000000"/>
                          </a:solidFill>
                          <a:effectLst/>
                        </a:rPr>
                        <a:t> </a:t>
                      </a:r>
                      <a:r>
                        <a:rPr lang="en-US" sz="1100" b="0" dirty="0">
                          <a:solidFill>
                            <a:srgbClr val="000000"/>
                          </a:solidFill>
                          <a:effectLst/>
                        </a:rPr>
                        <a:t>conditioned</a:t>
                      </a:r>
                      <a:r>
                        <a:rPr lang="en-US" sz="1100" b="0" spc="-50" dirty="0">
                          <a:solidFill>
                            <a:srgbClr val="000000"/>
                          </a:solidFill>
                          <a:effectLst/>
                        </a:rPr>
                        <a:t> </a:t>
                      </a:r>
                      <a:r>
                        <a:rPr lang="en-US" sz="1100" b="0" dirty="0">
                          <a:solidFill>
                            <a:srgbClr val="000000"/>
                          </a:solidFill>
                          <a:effectLst/>
                        </a:rPr>
                        <a:t>upon</a:t>
                      </a:r>
                      <a:r>
                        <a:rPr lang="en-US" sz="1100" b="0" spc="-20" dirty="0">
                          <a:solidFill>
                            <a:srgbClr val="000000"/>
                          </a:solidFill>
                          <a:effectLst/>
                        </a:rPr>
                        <a:t> </a:t>
                      </a:r>
                      <a:r>
                        <a:rPr lang="en-US" sz="1100" b="0" dirty="0">
                          <a:solidFill>
                            <a:srgbClr val="000000"/>
                          </a:solidFill>
                          <a:effectLst/>
                        </a:rPr>
                        <a:t>materials</a:t>
                      </a:r>
                      <a:r>
                        <a:rPr lang="en-US" sz="1100" b="0" spc="-40" dirty="0">
                          <a:solidFill>
                            <a:srgbClr val="000000"/>
                          </a:solidFill>
                          <a:effectLst/>
                        </a:rPr>
                        <a:t> </a:t>
                      </a:r>
                      <a:r>
                        <a:rPr lang="en-US" sz="1100" b="0" dirty="0">
                          <a:solidFill>
                            <a:srgbClr val="000000"/>
                          </a:solidFill>
                          <a:effectLst/>
                        </a:rPr>
                        <a:t>being</a:t>
                      </a:r>
                      <a:r>
                        <a:rPr lang="en-US" sz="1100" b="0" spc="-25" dirty="0">
                          <a:solidFill>
                            <a:srgbClr val="000000"/>
                          </a:solidFill>
                          <a:effectLst/>
                        </a:rPr>
                        <a:t> </a:t>
                      </a:r>
                      <a:r>
                        <a:rPr lang="en-US" sz="1100" b="0" dirty="0">
                          <a:solidFill>
                            <a:srgbClr val="000000"/>
                          </a:solidFill>
                          <a:effectLst/>
                        </a:rPr>
                        <a:t>tagged,</a:t>
                      </a:r>
                      <a:r>
                        <a:rPr lang="en-US" sz="1100" b="0" spc="-30" dirty="0">
                          <a:solidFill>
                            <a:srgbClr val="000000"/>
                          </a:solidFill>
                          <a:effectLst/>
                        </a:rPr>
                        <a:t> </a:t>
                      </a:r>
                      <a:r>
                        <a:rPr lang="en-US" sz="1100" b="0" dirty="0">
                          <a:solidFill>
                            <a:srgbClr val="000000"/>
                          </a:solidFill>
                          <a:effectLst/>
                        </a:rPr>
                        <a:t>segregated,</a:t>
                      </a:r>
                      <a:r>
                        <a:rPr lang="en-US" sz="1100" b="0" spc="-50" dirty="0">
                          <a:solidFill>
                            <a:srgbClr val="000000"/>
                          </a:solidFill>
                          <a:effectLst/>
                        </a:rPr>
                        <a:t> </a:t>
                      </a:r>
                      <a:r>
                        <a:rPr lang="en-US" sz="1100" b="0" dirty="0">
                          <a:solidFill>
                            <a:srgbClr val="000000"/>
                          </a:solidFill>
                          <a:effectLst/>
                        </a:rPr>
                        <a:t>insured,</a:t>
                      </a:r>
                      <a:r>
                        <a:rPr lang="en-US" sz="1100" b="0" spc="-35" dirty="0">
                          <a:solidFill>
                            <a:srgbClr val="000000"/>
                          </a:solidFill>
                          <a:effectLst/>
                        </a:rPr>
                        <a:t> </a:t>
                      </a:r>
                      <a:r>
                        <a:rPr lang="en-US" sz="1100" b="0" dirty="0">
                          <a:solidFill>
                            <a:srgbClr val="000000"/>
                          </a:solidFill>
                          <a:effectLst/>
                        </a:rPr>
                        <a:t>and receipt</a:t>
                      </a:r>
                      <a:r>
                        <a:rPr lang="en-US" sz="1100" b="0" spc="-30" dirty="0">
                          <a:solidFill>
                            <a:srgbClr val="000000"/>
                          </a:solidFill>
                          <a:effectLst/>
                        </a:rPr>
                        <a:t> </a:t>
                      </a:r>
                      <a:r>
                        <a:rPr lang="en-US" sz="1100" b="0" dirty="0">
                          <a:solidFill>
                            <a:srgbClr val="000000"/>
                          </a:solidFill>
                          <a:effectLst/>
                        </a:rPr>
                        <a:t>of</a:t>
                      </a:r>
                      <a:r>
                        <a:rPr lang="en-US" sz="1100" b="0" spc="-10" dirty="0">
                          <a:solidFill>
                            <a:srgbClr val="000000"/>
                          </a:solidFill>
                          <a:effectLst/>
                        </a:rPr>
                        <a:t> </a:t>
                      </a:r>
                      <a:r>
                        <a:rPr lang="en-US" sz="1100" b="0" dirty="0">
                          <a:solidFill>
                            <a:srgbClr val="000000"/>
                          </a:solidFill>
                          <a:effectLst/>
                        </a:rPr>
                        <a:t>Bill</a:t>
                      </a:r>
                      <a:r>
                        <a:rPr lang="en-US" sz="1100" b="0" spc="-15" dirty="0">
                          <a:solidFill>
                            <a:srgbClr val="000000"/>
                          </a:solidFill>
                          <a:effectLst/>
                        </a:rPr>
                        <a:t> </a:t>
                      </a:r>
                      <a:r>
                        <a:rPr lang="en-US" sz="1100" b="0" dirty="0">
                          <a:solidFill>
                            <a:srgbClr val="000000"/>
                          </a:solidFill>
                          <a:effectLst/>
                        </a:rPr>
                        <a:t>of</a:t>
                      </a:r>
                      <a:r>
                        <a:rPr lang="en-US" sz="1100" b="0" spc="-10" dirty="0">
                          <a:solidFill>
                            <a:srgbClr val="000000"/>
                          </a:solidFill>
                          <a:effectLst/>
                        </a:rPr>
                        <a:t> </a:t>
                      </a:r>
                      <a:r>
                        <a:rPr lang="en-US" sz="1100" b="0" dirty="0">
                          <a:solidFill>
                            <a:srgbClr val="000000"/>
                          </a:solidFill>
                          <a:effectLst/>
                        </a:rPr>
                        <a:t>Sale.</a:t>
                      </a:r>
                      <a:endParaRPr lang="en-US" sz="1100" b="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7784">
                <a:tc>
                  <a:txBody>
                    <a:bodyPr/>
                    <a:lstStyle/>
                    <a:p>
                      <a:pPr marL="15875" marR="0">
                        <a:lnSpc>
                          <a:spcPts val="1200"/>
                        </a:lnSpc>
                        <a:spcBef>
                          <a:spcPts val="0"/>
                        </a:spcBef>
                        <a:spcAft>
                          <a:spcPts val="0"/>
                        </a:spcAft>
                      </a:pPr>
                      <a:r>
                        <a:rPr lang="en-US" sz="1100" b="0" dirty="0">
                          <a:solidFill>
                            <a:srgbClr val="000000"/>
                          </a:solidFill>
                          <a:effectLst/>
                        </a:rPr>
                        <a:t>Joint</a:t>
                      </a:r>
                      <a:r>
                        <a:rPr lang="en-US" sz="1100" b="0" spc="-20" dirty="0">
                          <a:solidFill>
                            <a:srgbClr val="000000"/>
                          </a:solidFill>
                          <a:effectLst/>
                        </a:rPr>
                        <a:t> </a:t>
                      </a:r>
                      <a:r>
                        <a:rPr lang="en-US" sz="1100" b="0" dirty="0">
                          <a:solidFill>
                            <a:srgbClr val="000000"/>
                          </a:solidFill>
                          <a:effectLst/>
                        </a:rPr>
                        <a:t>Checks</a:t>
                      </a:r>
                      <a:r>
                        <a:rPr lang="en-US" sz="1100" b="0" spc="-30" dirty="0">
                          <a:solidFill>
                            <a:srgbClr val="000000"/>
                          </a:solidFill>
                          <a:effectLst/>
                        </a:rPr>
                        <a:t> </a:t>
                      </a:r>
                      <a:r>
                        <a:rPr lang="en-US" sz="1100" b="0" dirty="0">
                          <a:solidFill>
                            <a:srgbClr val="000000"/>
                          </a:solidFill>
                          <a:effectLst/>
                        </a:rPr>
                        <a:t>to</a:t>
                      </a:r>
                      <a:r>
                        <a:rPr lang="en-US" sz="1100" b="0" spc="-10" dirty="0">
                          <a:solidFill>
                            <a:srgbClr val="000000"/>
                          </a:solidFill>
                          <a:effectLst/>
                        </a:rPr>
                        <a:t> </a:t>
                      </a:r>
                      <a:r>
                        <a:rPr lang="en-US" sz="1100" b="0" dirty="0">
                          <a:solidFill>
                            <a:srgbClr val="000000"/>
                          </a:solidFill>
                          <a:effectLst/>
                        </a:rPr>
                        <a:t>all</a:t>
                      </a:r>
                      <a:r>
                        <a:rPr lang="en-US" sz="1100" b="0" spc="-10" dirty="0">
                          <a:solidFill>
                            <a:srgbClr val="000000"/>
                          </a:solidFill>
                          <a:effectLst/>
                        </a:rPr>
                        <a:t> </a:t>
                      </a:r>
                      <a:r>
                        <a:rPr lang="en-US" sz="1100" b="0" dirty="0">
                          <a:solidFill>
                            <a:srgbClr val="000000"/>
                          </a:solidFill>
                          <a:effectLst/>
                        </a:rPr>
                        <a:t>second</a:t>
                      </a:r>
                      <a:r>
                        <a:rPr lang="en-US" sz="1100" b="0" spc="-30" dirty="0">
                          <a:solidFill>
                            <a:srgbClr val="000000"/>
                          </a:solidFill>
                          <a:effectLst/>
                        </a:rPr>
                        <a:t> </a:t>
                      </a:r>
                      <a:r>
                        <a:rPr lang="en-US" sz="1100" b="0" dirty="0">
                          <a:solidFill>
                            <a:srgbClr val="000000"/>
                          </a:solidFill>
                          <a:effectLst/>
                        </a:rPr>
                        <a:t>tier</a:t>
                      </a:r>
                      <a:r>
                        <a:rPr lang="en-US" sz="1100" b="0" spc="-15" dirty="0">
                          <a:solidFill>
                            <a:srgbClr val="000000"/>
                          </a:solidFill>
                          <a:effectLst/>
                        </a:rPr>
                        <a:t> </a:t>
                      </a:r>
                      <a:r>
                        <a:rPr lang="en-US" sz="1100" b="0" dirty="0">
                          <a:solidFill>
                            <a:srgbClr val="000000"/>
                          </a:solidFill>
                          <a:effectLst/>
                        </a:rPr>
                        <a:t>subs,</a:t>
                      </a:r>
                      <a:r>
                        <a:rPr lang="en-US" sz="1100" b="0" spc="-20" dirty="0">
                          <a:solidFill>
                            <a:srgbClr val="000000"/>
                          </a:solidFill>
                          <a:effectLst/>
                        </a:rPr>
                        <a:t> </a:t>
                      </a:r>
                      <a:r>
                        <a:rPr lang="en-US" sz="1100" b="0" dirty="0">
                          <a:solidFill>
                            <a:srgbClr val="000000"/>
                          </a:solidFill>
                          <a:effectLst/>
                        </a:rPr>
                        <a:t>material</a:t>
                      </a:r>
                      <a:r>
                        <a:rPr lang="en-US" sz="1100" b="0" spc="-35" dirty="0">
                          <a:solidFill>
                            <a:srgbClr val="000000"/>
                          </a:solidFill>
                          <a:effectLst/>
                        </a:rPr>
                        <a:t> </a:t>
                      </a:r>
                      <a:r>
                        <a:rPr lang="en-US" sz="1100" b="0" dirty="0">
                          <a:solidFill>
                            <a:srgbClr val="000000"/>
                          </a:solidFill>
                          <a:effectLst/>
                        </a:rPr>
                        <a:t>and</a:t>
                      </a:r>
                      <a:r>
                        <a:rPr lang="en-US" sz="1100" b="0" spc="-15" dirty="0">
                          <a:solidFill>
                            <a:srgbClr val="000000"/>
                          </a:solidFill>
                          <a:effectLst/>
                        </a:rPr>
                        <a:t> </a:t>
                      </a:r>
                      <a:r>
                        <a:rPr lang="en-US" sz="1100" b="0" dirty="0">
                          <a:solidFill>
                            <a:srgbClr val="000000"/>
                          </a:solidFill>
                          <a:effectLst/>
                        </a:rPr>
                        <a:t>equipment</a:t>
                      </a:r>
                      <a:r>
                        <a:rPr lang="en-US" sz="1100" b="0" spc="-45" dirty="0">
                          <a:solidFill>
                            <a:srgbClr val="000000"/>
                          </a:solidFill>
                          <a:effectLst/>
                        </a:rPr>
                        <a:t> </a:t>
                      </a:r>
                      <a:r>
                        <a:rPr lang="en-US" sz="1100" b="0" dirty="0">
                          <a:solidFill>
                            <a:srgbClr val="000000"/>
                          </a:solidFill>
                          <a:effectLst/>
                        </a:rPr>
                        <a:t>suppliers,</a:t>
                      </a:r>
                      <a:r>
                        <a:rPr lang="en-US" sz="1100" b="0" spc="-40" dirty="0">
                          <a:solidFill>
                            <a:srgbClr val="000000"/>
                          </a:solidFill>
                          <a:effectLst/>
                        </a:rPr>
                        <a:t> </a:t>
                      </a:r>
                      <a:r>
                        <a:rPr lang="en-US" sz="1100" b="0" dirty="0">
                          <a:solidFill>
                            <a:srgbClr val="000000"/>
                          </a:solidFill>
                          <a:effectLst/>
                        </a:rPr>
                        <a:t>or</a:t>
                      </a:r>
                      <a:r>
                        <a:rPr lang="en-US" sz="1100" b="0" spc="-10" dirty="0">
                          <a:solidFill>
                            <a:srgbClr val="000000"/>
                          </a:solidFill>
                          <a:effectLst/>
                        </a:rPr>
                        <a:t> </a:t>
                      </a:r>
                      <a:r>
                        <a:rPr lang="en-US" sz="1100" b="0" dirty="0" smtClean="0">
                          <a:solidFill>
                            <a:srgbClr val="000000"/>
                          </a:solidFill>
                          <a:effectLst/>
                        </a:rPr>
                        <a:t>pay those</a:t>
                      </a:r>
                      <a:r>
                        <a:rPr lang="en-US" sz="1100" b="0" spc="-25" dirty="0" smtClean="0">
                          <a:solidFill>
                            <a:srgbClr val="000000"/>
                          </a:solidFill>
                          <a:effectLst/>
                        </a:rPr>
                        <a:t> </a:t>
                      </a:r>
                      <a:r>
                        <a:rPr lang="en-US" sz="1100" b="0" dirty="0">
                          <a:solidFill>
                            <a:srgbClr val="000000"/>
                          </a:solidFill>
                          <a:effectLst/>
                        </a:rPr>
                        <a:t>parties</a:t>
                      </a:r>
                      <a:r>
                        <a:rPr lang="en-US" sz="1100" b="0" spc="-30" dirty="0">
                          <a:solidFill>
                            <a:srgbClr val="000000"/>
                          </a:solidFill>
                          <a:effectLst/>
                        </a:rPr>
                        <a:t> </a:t>
                      </a:r>
                      <a:r>
                        <a:rPr lang="en-US" sz="1100" b="0" dirty="0">
                          <a:solidFill>
                            <a:srgbClr val="000000"/>
                          </a:solidFill>
                          <a:effectLst/>
                        </a:rPr>
                        <a:t>direct.</a:t>
                      </a:r>
                      <a:endParaRPr lang="en-US" sz="1100" b="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7784">
                <a:tc>
                  <a:txBody>
                    <a:bodyPr/>
                    <a:lstStyle/>
                    <a:p>
                      <a:pPr marL="15875" marR="0">
                        <a:lnSpc>
                          <a:spcPts val="1200"/>
                        </a:lnSpc>
                        <a:spcBef>
                          <a:spcPts val="0"/>
                        </a:spcBef>
                        <a:spcAft>
                          <a:spcPts val="0"/>
                        </a:spcAft>
                      </a:pPr>
                      <a:r>
                        <a:rPr lang="en-US" sz="1100" b="0" dirty="0">
                          <a:solidFill>
                            <a:srgbClr val="000000"/>
                          </a:solidFill>
                          <a:effectLst/>
                        </a:rPr>
                        <a:t>Quarterly</a:t>
                      </a:r>
                      <a:r>
                        <a:rPr lang="en-US" sz="1100" b="0" spc="-40" dirty="0">
                          <a:solidFill>
                            <a:srgbClr val="000000"/>
                          </a:solidFill>
                          <a:effectLst/>
                        </a:rPr>
                        <a:t> </a:t>
                      </a:r>
                      <a:r>
                        <a:rPr lang="en-US" sz="1100" b="0" dirty="0">
                          <a:solidFill>
                            <a:srgbClr val="000000"/>
                          </a:solidFill>
                          <a:effectLst/>
                        </a:rPr>
                        <a:t>lending</a:t>
                      </a:r>
                      <a:r>
                        <a:rPr lang="en-US" sz="1100" b="0" spc="-30" dirty="0">
                          <a:solidFill>
                            <a:srgbClr val="000000"/>
                          </a:solidFill>
                          <a:effectLst/>
                        </a:rPr>
                        <a:t> </a:t>
                      </a:r>
                      <a:r>
                        <a:rPr lang="en-US" sz="1100" b="0" dirty="0">
                          <a:solidFill>
                            <a:srgbClr val="000000"/>
                          </a:solidFill>
                          <a:effectLst/>
                        </a:rPr>
                        <a:t>statement</a:t>
                      </a:r>
                      <a:r>
                        <a:rPr lang="en-US" sz="1100" b="0" spc="-45" dirty="0">
                          <a:solidFill>
                            <a:srgbClr val="000000"/>
                          </a:solidFill>
                          <a:effectLst/>
                        </a:rPr>
                        <a:t> </a:t>
                      </a:r>
                      <a:r>
                        <a:rPr lang="en-US" sz="1100" b="0" dirty="0">
                          <a:solidFill>
                            <a:srgbClr val="000000"/>
                          </a:solidFill>
                          <a:effectLst/>
                        </a:rPr>
                        <a:t>(line</a:t>
                      </a:r>
                      <a:r>
                        <a:rPr lang="en-US" sz="1100" b="0" spc="-20" dirty="0">
                          <a:solidFill>
                            <a:srgbClr val="000000"/>
                          </a:solidFill>
                          <a:effectLst/>
                        </a:rPr>
                        <a:t> </a:t>
                      </a:r>
                      <a:r>
                        <a:rPr lang="en-US" sz="1100" b="0" dirty="0">
                          <a:solidFill>
                            <a:srgbClr val="000000"/>
                          </a:solidFill>
                          <a:effectLst/>
                        </a:rPr>
                        <a:t>of</a:t>
                      </a:r>
                      <a:r>
                        <a:rPr lang="en-US" sz="1100" b="0" spc="-10" dirty="0">
                          <a:solidFill>
                            <a:srgbClr val="000000"/>
                          </a:solidFill>
                          <a:effectLst/>
                        </a:rPr>
                        <a:t> </a:t>
                      </a:r>
                      <a:r>
                        <a:rPr lang="en-US" sz="1100" b="0" dirty="0">
                          <a:solidFill>
                            <a:srgbClr val="000000"/>
                          </a:solidFill>
                          <a:effectLst/>
                        </a:rPr>
                        <a:t>credit</a:t>
                      </a:r>
                      <a:r>
                        <a:rPr lang="en-US" sz="1100" b="0" spc="-25" dirty="0">
                          <a:solidFill>
                            <a:srgbClr val="000000"/>
                          </a:solidFill>
                          <a:effectLst/>
                        </a:rPr>
                        <a:t> </a:t>
                      </a:r>
                      <a:r>
                        <a:rPr lang="en-US" sz="1100" b="0" dirty="0">
                          <a:solidFill>
                            <a:srgbClr val="000000"/>
                          </a:solidFill>
                          <a:effectLst/>
                        </a:rPr>
                        <a:t>and</a:t>
                      </a:r>
                      <a:r>
                        <a:rPr lang="en-US" sz="1100" b="0" spc="-15" dirty="0">
                          <a:solidFill>
                            <a:srgbClr val="000000"/>
                          </a:solidFill>
                          <a:effectLst/>
                        </a:rPr>
                        <a:t> </a:t>
                      </a:r>
                      <a:r>
                        <a:rPr lang="en-US" sz="1100" b="0" dirty="0">
                          <a:solidFill>
                            <a:srgbClr val="000000"/>
                          </a:solidFill>
                          <a:effectLst/>
                        </a:rPr>
                        <a:t>amount</a:t>
                      </a:r>
                      <a:r>
                        <a:rPr lang="en-US" sz="1100" b="0" spc="-35" dirty="0">
                          <a:solidFill>
                            <a:srgbClr val="000000"/>
                          </a:solidFill>
                          <a:effectLst/>
                        </a:rPr>
                        <a:t> </a:t>
                      </a:r>
                      <a:r>
                        <a:rPr lang="en-US" sz="1100" b="0" dirty="0">
                          <a:solidFill>
                            <a:srgbClr val="000000"/>
                          </a:solidFill>
                          <a:effectLst/>
                        </a:rPr>
                        <a:t>in</a:t>
                      </a:r>
                      <a:r>
                        <a:rPr lang="en-US" sz="1100" b="0" spc="-10" dirty="0">
                          <a:solidFill>
                            <a:srgbClr val="000000"/>
                          </a:solidFill>
                          <a:effectLst/>
                        </a:rPr>
                        <a:t> </a:t>
                      </a:r>
                      <a:r>
                        <a:rPr lang="en-US" sz="1100" b="0" dirty="0">
                          <a:solidFill>
                            <a:srgbClr val="000000"/>
                          </a:solidFill>
                          <a:effectLst/>
                        </a:rPr>
                        <a:t>use)</a:t>
                      </a:r>
                      <a:r>
                        <a:rPr lang="en-US" sz="1100" b="0" spc="-20" dirty="0">
                          <a:solidFill>
                            <a:srgbClr val="000000"/>
                          </a:solidFill>
                          <a:effectLst/>
                        </a:rPr>
                        <a:t> </a:t>
                      </a:r>
                      <a:r>
                        <a:rPr lang="en-US" sz="1100" b="0" dirty="0">
                          <a:solidFill>
                            <a:srgbClr val="000000"/>
                          </a:solidFill>
                          <a:effectLst/>
                        </a:rPr>
                        <a:t>issued</a:t>
                      </a:r>
                      <a:r>
                        <a:rPr lang="en-US" sz="1100" b="0" spc="-25" dirty="0">
                          <a:solidFill>
                            <a:srgbClr val="000000"/>
                          </a:solidFill>
                          <a:effectLst/>
                        </a:rPr>
                        <a:t> </a:t>
                      </a:r>
                      <a:r>
                        <a:rPr lang="en-US" sz="1100" b="0" dirty="0" smtClean="0">
                          <a:solidFill>
                            <a:srgbClr val="000000"/>
                          </a:solidFill>
                          <a:effectLst/>
                        </a:rPr>
                        <a:t>from an</a:t>
                      </a:r>
                      <a:r>
                        <a:rPr lang="en-US" sz="1100" b="0" spc="-10" dirty="0" smtClean="0">
                          <a:solidFill>
                            <a:srgbClr val="000000"/>
                          </a:solidFill>
                          <a:effectLst/>
                        </a:rPr>
                        <a:t> </a:t>
                      </a:r>
                      <a:r>
                        <a:rPr lang="en-US" sz="1100" b="0" dirty="0">
                          <a:solidFill>
                            <a:srgbClr val="000000"/>
                          </a:solidFill>
                          <a:effectLst/>
                        </a:rPr>
                        <a:t>independent/third‐party institution.</a:t>
                      </a:r>
                      <a:endParaRPr lang="en-US" sz="1100" b="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3892">
                <a:tc>
                  <a:txBody>
                    <a:bodyPr/>
                    <a:lstStyle/>
                    <a:p>
                      <a:pPr marL="15875" marR="0">
                        <a:lnSpc>
                          <a:spcPts val="1200"/>
                        </a:lnSpc>
                        <a:spcBef>
                          <a:spcPts val="0"/>
                        </a:spcBef>
                        <a:spcAft>
                          <a:spcPts val="0"/>
                        </a:spcAft>
                      </a:pPr>
                      <a:r>
                        <a:rPr lang="en-US" sz="1100" b="0" dirty="0">
                          <a:solidFill>
                            <a:srgbClr val="000000"/>
                          </a:solidFill>
                          <a:effectLst/>
                        </a:rPr>
                        <a:t>Review</a:t>
                      </a:r>
                      <a:r>
                        <a:rPr lang="en-US" sz="1100" b="0" spc="-30" dirty="0">
                          <a:solidFill>
                            <a:srgbClr val="000000"/>
                          </a:solidFill>
                          <a:effectLst/>
                        </a:rPr>
                        <a:t> </a:t>
                      </a:r>
                      <a:r>
                        <a:rPr lang="en-US" sz="1100" b="0" dirty="0">
                          <a:solidFill>
                            <a:srgbClr val="000000"/>
                          </a:solidFill>
                          <a:effectLst/>
                        </a:rPr>
                        <a:t>of</a:t>
                      </a:r>
                      <a:r>
                        <a:rPr lang="en-US" sz="1100" b="0" spc="-10" dirty="0">
                          <a:solidFill>
                            <a:srgbClr val="000000"/>
                          </a:solidFill>
                          <a:effectLst/>
                        </a:rPr>
                        <a:t> </a:t>
                      </a:r>
                      <a:r>
                        <a:rPr lang="en-US" sz="1100" b="0" dirty="0">
                          <a:solidFill>
                            <a:srgbClr val="000000"/>
                          </a:solidFill>
                          <a:effectLst/>
                        </a:rPr>
                        <a:t>Financial</a:t>
                      </a:r>
                      <a:r>
                        <a:rPr lang="en-US" sz="1100" b="0" spc="-40" dirty="0">
                          <a:solidFill>
                            <a:srgbClr val="000000"/>
                          </a:solidFill>
                          <a:effectLst/>
                        </a:rPr>
                        <a:t> </a:t>
                      </a:r>
                      <a:r>
                        <a:rPr lang="en-US" sz="1100" b="0" dirty="0">
                          <a:solidFill>
                            <a:srgbClr val="000000"/>
                          </a:solidFill>
                          <a:effectLst/>
                        </a:rPr>
                        <a:t>Statements</a:t>
                      </a:r>
                      <a:r>
                        <a:rPr lang="en-US" sz="1100" b="0" spc="-50" dirty="0">
                          <a:solidFill>
                            <a:srgbClr val="000000"/>
                          </a:solidFill>
                          <a:effectLst/>
                        </a:rPr>
                        <a:t> </a:t>
                      </a:r>
                      <a:r>
                        <a:rPr lang="en-US" sz="1100" b="0" dirty="0">
                          <a:solidFill>
                            <a:srgbClr val="000000"/>
                          </a:solidFill>
                          <a:effectLst/>
                        </a:rPr>
                        <a:t>and</a:t>
                      </a:r>
                      <a:r>
                        <a:rPr lang="en-US" sz="1100" b="0" spc="-15" dirty="0">
                          <a:solidFill>
                            <a:srgbClr val="000000"/>
                          </a:solidFill>
                          <a:effectLst/>
                        </a:rPr>
                        <a:t> </a:t>
                      </a:r>
                      <a:r>
                        <a:rPr lang="en-US" sz="1100" b="0" dirty="0">
                          <a:solidFill>
                            <a:srgbClr val="000000"/>
                          </a:solidFill>
                          <a:effectLst/>
                        </a:rPr>
                        <a:t>WIP</a:t>
                      </a:r>
                      <a:r>
                        <a:rPr lang="en-US" sz="1100" b="0" spc="-15" dirty="0">
                          <a:solidFill>
                            <a:srgbClr val="000000"/>
                          </a:solidFill>
                          <a:effectLst/>
                        </a:rPr>
                        <a:t> </a:t>
                      </a:r>
                      <a:r>
                        <a:rPr lang="en-US" sz="1100" b="0" dirty="0">
                          <a:solidFill>
                            <a:srgbClr val="000000"/>
                          </a:solidFill>
                          <a:effectLst/>
                        </a:rPr>
                        <a:t>Reports.</a:t>
                      </a:r>
                      <a:endParaRPr lang="en-US" sz="1100" b="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3892">
                <a:tc>
                  <a:txBody>
                    <a:bodyPr/>
                    <a:lstStyle/>
                    <a:p>
                      <a:pPr marL="15875" marR="0">
                        <a:lnSpc>
                          <a:spcPts val="1200"/>
                        </a:lnSpc>
                        <a:spcBef>
                          <a:spcPts val="0"/>
                        </a:spcBef>
                        <a:spcAft>
                          <a:spcPts val="0"/>
                        </a:spcAft>
                      </a:pPr>
                      <a:r>
                        <a:rPr lang="en-US" sz="1100" b="0" dirty="0">
                          <a:solidFill>
                            <a:srgbClr val="000000"/>
                          </a:solidFill>
                          <a:effectLst/>
                        </a:rPr>
                        <a:t>Monthly</a:t>
                      </a:r>
                      <a:r>
                        <a:rPr lang="en-US" sz="1100" b="0" spc="-35" dirty="0">
                          <a:solidFill>
                            <a:srgbClr val="000000"/>
                          </a:solidFill>
                          <a:effectLst/>
                        </a:rPr>
                        <a:t> </a:t>
                      </a:r>
                      <a:r>
                        <a:rPr lang="en-US" sz="1100" b="0" dirty="0">
                          <a:solidFill>
                            <a:srgbClr val="000000"/>
                          </a:solidFill>
                          <a:effectLst/>
                        </a:rPr>
                        <a:t>verification</a:t>
                      </a:r>
                      <a:r>
                        <a:rPr lang="en-US" sz="1100" b="0" spc="-50" dirty="0">
                          <a:solidFill>
                            <a:srgbClr val="000000"/>
                          </a:solidFill>
                          <a:effectLst/>
                        </a:rPr>
                        <a:t> </a:t>
                      </a:r>
                      <a:r>
                        <a:rPr lang="en-US" sz="1100" b="0" dirty="0">
                          <a:solidFill>
                            <a:srgbClr val="000000"/>
                          </a:solidFill>
                          <a:effectLst/>
                        </a:rPr>
                        <a:t>that</a:t>
                      </a:r>
                      <a:r>
                        <a:rPr lang="en-US" sz="1100" b="0" spc="-15" dirty="0">
                          <a:solidFill>
                            <a:srgbClr val="000000"/>
                          </a:solidFill>
                          <a:effectLst/>
                        </a:rPr>
                        <a:t> </a:t>
                      </a:r>
                      <a:r>
                        <a:rPr lang="en-US" sz="1100" b="0" dirty="0">
                          <a:solidFill>
                            <a:srgbClr val="000000"/>
                          </a:solidFill>
                          <a:effectLst/>
                        </a:rPr>
                        <a:t>union</a:t>
                      </a:r>
                      <a:r>
                        <a:rPr lang="en-US" sz="1100" b="0" spc="-25" dirty="0">
                          <a:solidFill>
                            <a:srgbClr val="000000"/>
                          </a:solidFill>
                          <a:effectLst/>
                        </a:rPr>
                        <a:t> </a:t>
                      </a:r>
                      <a:r>
                        <a:rPr lang="en-US" sz="1100" b="0" dirty="0">
                          <a:solidFill>
                            <a:srgbClr val="000000"/>
                          </a:solidFill>
                          <a:effectLst/>
                        </a:rPr>
                        <a:t>dues</a:t>
                      </a:r>
                      <a:r>
                        <a:rPr lang="en-US" sz="1100" b="0" spc="-20" dirty="0">
                          <a:solidFill>
                            <a:srgbClr val="000000"/>
                          </a:solidFill>
                          <a:effectLst/>
                        </a:rPr>
                        <a:t> </a:t>
                      </a:r>
                      <a:r>
                        <a:rPr lang="en-US" sz="1100" b="0" dirty="0">
                          <a:solidFill>
                            <a:srgbClr val="000000"/>
                          </a:solidFill>
                          <a:effectLst/>
                        </a:rPr>
                        <a:t>have</a:t>
                      </a:r>
                      <a:r>
                        <a:rPr lang="en-US" sz="1100" b="0" spc="-20" dirty="0">
                          <a:solidFill>
                            <a:srgbClr val="000000"/>
                          </a:solidFill>
                          <a:effectLst/>
                        </a:rPr>
                        <a:t> </a:t>
                      </a:r>
                      <a:r>
                        <a:rPr lang="en-US" sz="1100" b="0" dirty="0">
                          <a:solidFill>
                            <a:srgbClr val="000000"/>
                          </a:solidFill>
                          <a:effectLst/>
                        </a:rPr>
                        <a:t>been</a:t>
                      </a:r>
                      <a:r>
                        <a:rPr lang="en-US" sz="1100" b="0" spc="-20" dirty="0">
                          <a:solidFill>
                            <a:srgbClr val="000000"/>
                          </a:solidFill>
                          <a:effectLst/>
                        </a:rPr>
                        <a:t> </a:t>
                      </a:r>
                      <a:r>
                        <a:rPr lang="en-US" sz="1100" b="0" dirty="0">
                          <a:solidFill>
                            <a:srgbClr val="000000"/>
                          </a:solidFill>
                          <a:effectLst/>
                        </a:rPr>
                        <a:t>paid.</a:t>
                      </a:r>
                      <a:endParaRPr lang="en-US" sz="1100" b="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3892">
                <a:tc>
                  <a:txBody>
                    <a:bodyPr/>
                    <a:lstStyle/>
                    <a:p>
                      <a:pPr marL="15875" marR="0">
                        <a:lnSpc>
                          <a:spcPts val="1200"/>
                        </a:lnSpc>
                        <a:spcBef>
                          <a:spcPts val="0"/>
                        </a:spcBef>
                        <a:spcAft>
                          <a:spcPts val="0"/>
                        </a:spcAft>
                      </a:pPr>
                      <a:r>
                        <a:rPr lang="en-US" sz="1100" b="0" dirty="0">
                          <a:solidFill>
                            <a:srgbClr val="000000"/>
                          </a:solidFill>
                          <a:effectLst/>
                        </a:rPr>
                        <a:t>Require</a:t>
                      </a:r>
                      <a:r>
                        <a:rPr lang="en-US" sz="1100" b="0" spc="-35" dirty="0">
                          <a:solidFill>
                            <a:srgbClr val="000000"/>
                          </a:solidFill>
                          <a:effectLst/>
                        </a:rPr>
                        <a:t> </a:t>
                      </a:r>
                      <a:r>
                        <a:rPr lang="en-US" sz="1100" b="0" dirty="0">
                          <a:solidFill>
                            <a:srgbClr val="000000"/>
                          </a:solidFill>
                          <a:effectLst/>
                        </a:rPr>
                        <a:t>100%</a:t>
                      </a:r>
                      <a:r>
                        <a:rPr lang="en-US" sz="1100" b="0" spc="-25" dirty="0">
                          <a:solidFill>
                            <a:srgbClr val="000000"/>
                          </a:solidFill>
                          <a:effectLst/>
                        </a:rPr>
                        <a:t> </a:t>
                      </a:r>
                      <a:r>
                        <a:rPr lang="en-US" sz="1100" b="0" dirty="0">
                          <a:solidFill>
                            <a:srgbClr val="000000"/>
                          </a:solidFill>
                          <a:effectLst/>
                        </a:rPr>
                        <a:t>Performance</a:t>
                      </a:r>
                      <a:r>
                        <a:rPr lang="en-US" sz="1100" b="0" spc="-55" dirty="0">
                          <a:solidFill>
                            <a:srgbClr val="000000"/>
                          </a:solidFill>
                          <a:effectLst/>
                        </a:rPr>
                        <a:t> </a:t>
                      </a:r>
                      <a:r>
                        <a:rPr lang="en-US" sz="1100" b="0" dirty="0">
                          <a:solidFill>
                            <a:srgbClr val="000000"/>
                          </a:solidFill>
                          <a:effectLst/>
                        </a:rPr>
                        <a:t>and</a:t>
                      </a:r>
                      <a:r>
                        <a:rPr lang="en-US" sz="1100" b="0" spc="-15" dirty="0">
                          <a:solidFill>
                            <a:srgbClr val="000000"/>
                          </a:solidFill>
                          <a:effectLst/>
                        </a:rPr>
                        <a:t> </a:t>
                      </a:r>
                      <a:r>
                        <a:rPr lang="en-US" sz="1100" b="0" dirty="0">
                          <a:solidFill>
                            <a:srgbClr val="000000"/>
                          </a:solidFill>
                          <a:effectLst/>
                        </a:rPr>
                        <a:t>Payment</a:t>
                      </a:r>
                      <a:r>
                        <a:rPr lang="en-US" sz="1100" b="0" spc="-40" dirty="0">
                          <a:solidFill>
                            <a:srgbClr val="000000"/>
                          </a:solidFill>
                          <a:effectLst/>
                        </a:rPr>
                        <a:t> </a:t>
                      </a:r>
                      <a:r>
                        <a:rPr lang="en-US" sz="1100" b="0" dirty="0">
                          <a:solidFill>
                            <a:srgbClr val="000000"/>
                          </a:solidFill>
                          <a:effectLst/>
                        </a:rPr>
                        <a:t>Bonds</a:t>
                      </a:r>
                      <a:r>
                        <a:rPr lang="en-US" sz="1100" b="0" spc="-25" dirty="0">
                          <a:solidFill>
                            <a:srgbClr val="000000"/>
                          </a:solidFill>
                          <a:effectLst/>
                        </a:rPr>
                        <a:t> </a:t>
                      </a:r>
                      <a:r>
                        <a:rPr lang="en-US" sz="1100" b="0" dirty="0">
                          <a:solidFill>
                            <a:srgbClr val="000000"/>
                          </a:solidFill>
                          <a:effectLst/>
                        </a:rPr>
                        <a:t>or</a:t>
                      </a:r>
                      <a:r>
                        <a:rPr lang="en-US" sz="1100" b="0" spc="-10" dirty="0">
                          <a:solidFill>
                            <a:srgbClr val="000000"/>
                          </a:solidFill>
                          <a:effectLst/>
                        </a:rPr>
                        <a:t> </a:t>
                      </a:r>
                      <a:r>
                        <a:rPr lang="en-US" sz="1100" b="0" dirty="0">
                          <a:solidFill>
                            <a:srgbClr val="000000"/>
                          </a:solidFill>
                          <a:effectLst/>
                        </a:rPr>
                        <a:t>Enroll</a:t>
                      </a:r>
                      <a:r>
                        <a:rPr lang="en-US" sz="1100" b="0" spc="-25" dirty="0">
                          <a:solidFill>
                            <a:srgbClr val="000000"/>
                          </a:solidFill>
                          <a:effectLst/>
                        </a:rPr>
                        <a:t> </a:t>
                      </a:r>
                      <a:r>
                        <a:rPr lang="en-US" sz="1100" b="0" dirty="0">
                          <a:solidFill>
                            <a:srgbClr val="000000"/>
                          </a:solidFill>
                          <a:effectLst/>
                        </a:rPr>
                        <a:t>in</a:t>
                      </a:r>
                      <a:r>
                        <a:rPr lang="en-US" sz="1100" b="0" spc="-10" dirty="0">
                          <a:solidFill>
                            <a:srgbClr val="000000"/>
                          </a:solidFill>
                          <a:effectLst/>
                        </a:rPr>
                        <a:t> </a:t>
                      </a:r>
                      <a:r>
                        <a:rPr lang="en-US" sz="1100" b="0" dirty="0">
                          <a:solidFill>
                            <a:srgbClr val="000000"/>
                          </a:solidFill>
                          <a:effectLst/>
                        </a:rPr>
                        <a:t>SDI</a:t>
                      </a:r>
                      <a:r>
                        <a:rPr lang="en-US" sz="1100" b="0" spc="-15" dirty="0">
                          <a:solidFill>
                            <a:srgbClr val="000000"/>
                          </a:solidFill>
                          <a:effectLst/>
                        </a:rPr>
                        <a:t> </a:t>
                      </a:r>
                      <a:r>
                        <a:rPr lang="en-US" sz="1100" b="0" dirty="0">
                          <a:solidFill>
                            <a:srgbClr val="000000"/>
                          </a:solidFill>
                          <a:effectLst/>
                        </a:rPr>
                        <a:t>Program</a:t>
                      </a:r>
                      <a:endParaRPr lang="en-US" sz="1100" b="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5246">
                <a:tc>
                  <a:txBody>
                    <a:bodyPr/>
                    <a:lstStyle/>
                    <a:p>
                      <a:pPr marL="16510" marR="0">
                        <a:lnSpc>
                          <a:spcPts val="1200"/>
                        </a:lnSpc>
                        <a:spcBef>
                          <a:spcPts val="0"/>
                        </a:spcBef>
                        <a:spcAft>
                          <a:spcPts val="0"/>
                        </a:spcAft>
                      </a:pPr>
                      <a:r>
                        <a:rPr lang="en-US" sz="1100" b="0" dirty="0">
                          <a:solidFill>
                            <a:srgbClr val="000000"/>
                          </a:solidFill>
                          <a:effectLst/>
                        </a:rPr>
                        <a:t>Require</a:t>
                      </a:r>
                      <a:r>
                        <a:rPr lang="en-US" sz="1100" b="0" spc="-35" dirty="0">
                          <a:solidFill>
                            <a:srgbClr val="000000"/>
                          </a:solidFill>
                          <a:effectLst/>
                        </a:rPr>
                        <a:t> </a:t>
                      </a:r>
                      <a:r>
                        <a:rPr lang="en-US" sz="1100" b="0" dirty="0">
                          <a:solidFill>
                            <a:srgbClr val="000000"/>
                          </a:solidFill>
                          <a:effectLst/>
                        </a:rPr>
                        <a:t>parental</a:t>
                      </a:r>
                      <a:r>
                        <a:rPr lang="en-US" sz="1100" b="0" spc="-35" dirty="0">
                          <a:solidFill>
                            <a:srgbClr val="000000"/>
                          </a:solidFill>
                          <a:effectLst/>
                        </a:rPr>
                        <a:t> </a:t>
                      </a:r>
                      <a:r>
                        <a:rPr lang="en-US" sz="1100" b="0" dirty="0">
                          <a:solidFill>
                            <a:srgbClr val="000000"/>
                          </a:solidFill>
                          <a:effectLst/>
                        </a:rPr>
                        <a:t>guaranty</a:t>
                      </a:r>
                      <a:r>
                        <a:rPr lang="en-US" sz="1100" b="0" spc="-40" dirty="0">
                          <a:solidFill>
                            <a:srgbClr val="000000"/>
                          </a:solidFill>
                          <a:effectLst/>
                        </a:rPr>
                        <a:t> </a:t>
                      </a:r>
                      <a:r>
                        <a:rPr lang="en-US" sz="1100" b="0" dirty="0">
                          <a:solidFill>
                            <a:srgbClr val="000000"/>
                          </a:solidFill>
                          <a:effectLst/>
                        </a:rPr>
                        <a:t>or</a:t>
                      </a:r>
                      <a:r>
                        <a:rPr lang="en-US" sz="1100" b="0" spc="-10" dirty="0">
                          <a:solidFill>
                            <a:srgbClr val="000000"/>
                          </a:solidFill>
                          <a:effectLst/>
                        </a:rPr>
                        <a:t> </a:t>
                      </a:r>
                      <a:r>
                        <a:rPr lang="en-US" sz="1100" b="0" dirty="0">
                          <a:solidFill>
                            <a:srgbClr val="000000"/>
                          </a:solidFill>
                          <a:effectLst/>
                        </a:rPr>
                        <a:t>guaranty</a:t>
                      </a:r>
                      <a:r>
                        <a:rPr lang="en-US" sz="1100" b="0" spc="-40" dirty="0">
                          <a:solidFill>
                            <a:srgbClr val="000000"/>
                          </a:solidFill>
                          <a:effectLst/>
                        </a:rPr>
                        <a:t> </a:t>
                      </a:r>
                      <a:r>
                        <a:rPr lang="en-US" sz="1100" b="0" dirty="0">
                          <a:solidFill>
                            <a:srgbClr val="000000"/>
                          </a:solidFill>
                          <a:effectLst/>
                        </a:rPr>
                        <a:t>of</a:t>
                      </a:r>
                      <a:r>
                        <a:rPr lang="en-US" sz="1100" b="0" spc="-10" dirty="0">
                          <a:solidFill>
                            <a:srgbClr val="000000"/>
                          </a:solidFill>
                          <a:effectLst/>
                        </a:rPr>
                        <a:t> </a:t>
                      </a:r>
                      <a:r>
                        <a:rPr lang="en-US" sz="1100" b="0" dirty="0">
                          <a:solidFill>
                            <a:srgbClr val="000000"/>
                          </a:solidFill>
                          <a:effectLst/>
                        </a:rPr>
                        <a:t>owner</a:t>
                      </a:r>
                      <a:endParaRPr lang="en-US" sz="1100" b="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object 9"/>
          <p:cNvSpPr txBox="1">
            <a:spLocks/>
          </p:cNvSpPr>
          <p:nvPr/>
        </p:nvSpPr>
        <p:spPr>
          <a:xfrm>
            <a:off x="437" y="101734"/>
            <a:ext cx="12191563"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RISK MITIGATION RECOMMENDATIONS</a:t>
            </a:r>
          </a:p>
        </p:txBody>
      </p:sp>
      <p:sp>
        <p:nvSpPr>
          <p:cNvPr id="7" name="Rectangle 3"/>
          <p:cNvSpPr>
            <a:spLocks/>
          </p:cNvSpPr>
          <p:nvPr/>
        </p:nvSpPr>
        <p:spPr bwMode="auto">
          <a:xfrm>
            <a:off x="811743" y="664635"/>
            <a:ext cx="10585450" cy="455416"/>
          </a:xfrm>
          <a:prstGeom prst="rect">
            <a:avLst/>
          </a:prstGeom>
          <a:noFill/>
          <a:ln w="12700">
            <a:noFill/>
            <a:miter lim="800000"/>
            <a:headEnd/>
            <a:tailEnd/>
          </a:ln>
        </p:spPr>
        <p:txBody>
          <a:bodyPr lIns="0" tIns="0" rIns="0" bIns="0"/>
          <a:lstStyle/>
          <a:p>
            <a:pPr fontAlgn="base">
              <a:spcBef>
                <a:spcPts val="1200"/>
              </a:spcBef>
              <a:spcAft>
                <a:spcPct val="0"/>
              </a:spcAft>
            </a:pPr>
            <a:r>
              <a:rPr lang="en-US" sz="1900" dirty="0" smtClean="0">
                <a:solidFill>
                  <a:srgbClr val="008061"/>
                </a:solidFill>
                <a:ea typeface="ヒラギノ角ゴ ProN W3" charset="-128"/>
                <a:sym typeface="Century Gothic" pitchFamily="34" charset="0"/>
              </a:rPr>
              <a:t>Sample below – based on C2M reports</a:t>
            </a:r>
            <a:endParaRPr lang="en-US" sz="1900" dirty="0">
              <a:solidFill>
                <a:srgbClr val="008061"/>
              </a:solidFill>
              <a:ea typeface="ヒラギノ角ゴ ProN W3" charset="-128"/>
              <a:sym typeface="Century Gothic" pitchFamily="34" charset="0"/>
            </a:endParaRPr>
          </a:p>
        </p:txBody>
      </p:sp>
    </p:spTree>
    <p:extLst>
      <p:ext uri="{BB962C8B-B14F-4D97-AF65-F5344CB8AC3E}">
        <p14:creationId xmlns:p14="http://schemas.microsoft.com/office/powerpoint/2010/main" val="649788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37</a:t>
            </a:fld>
            <a:endParaRPr lang="en-US" dirty="0">
              <a:solidFill>
                <a:srgbClr val="FFFFFF"/>
              </a:solidFill>
            </a:endParaRPr>
          </a:p>
        </p:txBody>
      </p:sp>
      <p:sp>
        <p:nvSpPr>
          <p:cNvPr id="8" name="object 9"/>
          <p:cNvSpPr txBox="1">
            <a:spLocks/>
          </p:cNvSpPr>
          <p:nvPr/>
        </p:nvSpPr>
        <p:spPr>
          <a:xfrm>
            <a:off x="437" y="101734"/>
            <a:ext cx="12191563"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PRE AND POST COVID-19 SCORES</a:t>
            </a:r>
          </a:p>
        </p:txBody>
      </p:sp>
    </p:spTree>
    <p:extLst>
      <p:ext uri="{BB962C8B-B14F-4D97-AF65-F5344CB8AC3E}">
        <p14:creationId xmlns:p14="http://schemas.microsoft.com/office/powerpoint/2010/main" val="817800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38</a:t>
            </a:fld>
            <a:endParaRPr lang="en-US" dirty="0">
              <a:solidFill>
                <a:srgbClr val="FFFFFF"/>
              </a:solidFill>
            </a:endParaRPr>
          </a:p>
        </p:txBody>
      </p:sp>
      <p:graphicFrame>
        <p:nvGraphicFramePr>
          <p:cNvPr id="8" name="Chart 7"/>
          <p:cNvGraphicFramePr/>
          <p:nvPr>
            <p:extLst>
              <p:ext uri="{D42A27DB-BD31-4B8C-83A1-F6EECF244321}">
                <p14:modId xmlns:p14="http://schemas.microsoft.com/office/powerpoint/2010/main" val="1976573868"/>
              </p:ext>
            </p:extLst>
          </p:nvPr>
        </p:nvGraphicFramePr>
        <p:xfrm>
          <a:off x="1523999" y="1098618"/>
          <a:ext cx="9235440" cy="32425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18807466">
            <a:off x="1387126" y="4844426"/>
            <a:ext cx="1703671" cy="276999"/>
          </a:xfrm>
          <a:prstGeom prst="rect">
            <a:avLst/>
          </a:prstGeom>
          <a:noFill/>
        </p:spPr>
        <p:txBody>
          <a:bodyPr wrap="square" rtlCol="0">
            <a:spAutoFit/>
          </a:bodyPr>
          <a:lstStyle/>
          <a:p>
            <a:pPr algn="r"/>
            <a:r>
              <a:rPr lang="en-US" sz="1200" dirty="0" smtClean="0">
                <a:solidFill>
                  <a:srgbClr val="000000"/>
                </a:solidFill>
              </a:rPr>
              <a:t>Framing</a:t>
            </a:r>
            <a:endParaRPr lang="en-US" sz="1200" dirty="0">
              <a:solidFill>
                <a:srgbClr val="000000"/>
              </a:solidFill>
            </a:endParaRPr>
          </a:p>
        </p:txBody>
      </p:sp>
      <p:sp>
        <p:nvSpPr>
          <p:cNvPr id="10" name="TextBox 9"/>
          <p:cNvSpPr txBox="1"/>
          <p:nvPr/>
        </p:nvSpPr>
        <p:spPr>
          <a:xfrm rot="18807466">
            <a:off x="2307942" y="4844426"/>
            <a:ext cx="1703671" cy="276999"/>
          </a:xfrm>
          <a:prstGeom prst="rect">
            <a:avLst/>
          </a:prstGeom>
          <a:noFill/>
        </p:spPr>
        <p:txBody>
          <a:bodyPr wrap="square" rtlCol="0">
            <a:spAutoFit/>
          </a:bodyPr>
          <a:lstStyle/>
          <a:p>
            <a:pPr algn="r"/>
            <a:r>
              <a:rPr lang="en-US" sz="1200" dirty="0" smtClean="0">
                <a:solidFill>
                  <a:srgbClr val="000000"/>
                </a:solidFill>
              </a:rPr>
              <a:t>Demolition</a:t>
            </a:r>
            <a:endParaRPr lang="en-US" sz="1200" dirty="0">
              <a:solidFill>
                <a:srgbClr val="000000"/>
              </a:solidFill>
            </a:endParaRPr>
          </a:p>
        </p:txBody>
      </p:sp>
      <p:sp>
        <p:nvSpPr>
          <p:cNvPr id="11" name="TextBox 10"/>
          <p:cNvSpPr txBox="1"/>
          <p:nvPr/>
        </p:nvSpPr>
        <p:spPr>
          <a:xfrm rot="18807466">
            <a:off x="3233012" y="4847589"/>
            <a:ext cx="1703671" cy="276999"/>
          </a:xfrm>
          <a:prstGeom prst="rect">
            <a:avLst/>
          </a:prstGeom>
          <a:noFill/>
        </p:spPr>
        <p:txBody>
          <a:bodyPr wrap="square" rtlCol="0">
            <a:spAutoFit/>
          </a:bodyPr>
          <a:lstStyle/>
          <a:p>
            <a:pPr algn="r"/>
            <a:r>
              <a:rPr lang="en-US" sz="1200" dirty="0" smtClean="0">
                <a:solidFill>
                  <a:srgbClr val="000000"/>
                </a:solidFill>
              </a:rPr>
              <a:t>Interior</a:t>
            </a:r>
            <a:endParaRPr lang="en-US" sz="1200" dirty="0">
              <a:solidFill>
                <a:srgbClr val="000000"/>
              </a:solidFill>
            </a:endParaRPr>
          </a:p>
        </p:txBody>
      </p:sp>
      <p:sp>
        <p:nvSpPr>
          <p:cNvPr id="12" name="TextBox 11"/>
          <p:cNvSpPr txBox="1"/>
          <p:nvPr/>
        </p:nvSpPr>
        <p:spPr>
          <a:xfrm rot="18807466">
            <a:off x="6939419" y="4916274"/>
            <a:ext cx="1703671" cy="276999"/>
          </a:xfrm>
          <a:prstGeom prst="rect">
            <a:avLst/>
          </a:prstGeom>
          <a:noFill/>
        </p:spPr>
        <p:txBody>
          <a:bodyPr wrap="square" rtlCol="0">
            <a:spAutoFit/>
          </a:bodyPr>
          <a:lstStyle/>
          <a:p>
            <a:pPr algn="r"/>
            <a:r>
              <a:rPr lang="en-US" sz="1200" dirty="0" smtClean="0">
                <a:solidFill>
                  <a:srgbClr val="000000"/>
                </a:solidFill>
              </a:rPr>
              <a:t>Structural Steel</a:t>
            </a:r>
            <a:endParaRPr lang="en-US" sz="1200" dirty="0">
              <a:solidFill>
                <a:srgbClr val="000000"/>
              </a:solidFill>
            </a:endParaRPr>
          </a:p>
        </p:txBody>
      </p:sp>
      <p:sp>
        <p:nvSpPr>
          <p:cNvPr id="13" name="TextBox 12"/>
          <p:cNvSpPr txBox="1"/>
          <p:nvPr/>
        </p:nvSpPr>
        <p:spPr>
          <a:xfrm rot="18807466">
            <a:off x="8042046" y="4916275"/>
            <a:ext cx="1703671" cy="276999"/>
          </a:xfrm>
          <a:prstGeom prst="rect">
            <a:avLst/>
          </a:prstGeom>
          <a:noFill/>
        </p:spPr>
        <p:txBody>
          <a:bodyPr wrap="square" rtlCol="0">
            <a:spAutoFit/>
          </a:bodyPr>
          <a:lstStyle/>
          <a:p>
            <a:pPr algn="r"/>
            <a:r>
              <a:rPr lang="en-US" sz="1200" dirty="0" smtClean="0">
                <a:solidFill>
                  <a:srgbClr val="000000"/>
                </a:solidFill>
              </a:rPr>
              <a:t>Elevator</a:t>
            </a:r>
            <a:endParaRPr lang="en-US" sz="1200" dirty="0">
              <a:solidFill>
                <a:srgbClr val="000000"/>
              </a:solidFill>
            </a:endParaRPr>
          </a:p>
        </p:txBody>
      </p:sp>
      <p:sp>
        <p:nvSpPr>
          <p:cNvPr id="14" name="TextBox 13"/>
          <p:cNvSpPr txBox="1"/>
          <p:nvPr/>
        </p:nvSpPr>
        <p:spPr>
          <a:xfrm rot="18807466">
            <a:off x="8816198" y="4916276"/>
            <a:ext cx="1703671" cy="276999"/>
          </a:xfrm>
          <a:prstGeom prst="rect">
            <a:avLst/>
          </a:prstGeom>
          <a:noFill/>
        </p:spPr>
        <p:txBody>
          <a:bodyPr wrap="square" rtlCol="0">
            <a:spAutoFit/>
          </a:bodyPr>
          <a:lstStyle/>
          <a:p>
            <a:pPr algn="r"/>
            <a:r>
              <a:rPr lang="en-US" sz="1200" dirty="0" smtClean="0">
                <a:solidFill>
                  <a:srgbClr val="000000"/>
                </a:solidFill>
              </a:rPr>
              <a:t>Heavy Highway</a:t>
            </a:r>
            <a:endParaRPr lang="en-US" sz="1200" dirty="0">
              <a:solidFill>
                <a:srgbClr val="000000"/>
              </a:solidFill>
            </a:endParaRPr>
          </a:p>
        </p:txBody>
      </p:sp>
      <p:sp>
        <p:nvSpPr>
          <p:cNvPr id="15" name="Left-Right Arrow 14"/>
          <p:cNvSpPr/>
          <p:nvPr/>
        </p:nvSpPr>
        <p:spPr>
          <a:xfrm>
            <a:off x="5086905" y="2244776"/>
            <a:ext cx="2547891" cy="1417287"/>
          </a:xfrm>
          <a:prstGeom prst="lef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086905" y="2719899"/>
            <a:ext cx="2547891" cy="461665"/>
          </a:xfrm>
          <a:prstGeom prst="rect">
            <a:avLst/>
          </a:prstGeom>
          <a:noFill/>
        </p:spPr>
        <p:txBody>
          <a:bodyPr wrap="square" rtlCol="0">
            <a:spAutoFit/>
          </a:bodyPr>
          <a:lstStyle/>
          <a:p>
            <a:pPr algn="ctr"/>
            <a:r>
              <a:rPr lang="en-US" sz="2400" b="1" dirty="0" smtClean="0">
                <a:solidFill>
                  <a:schemeClr val="bg1"/>
                </a:solidFill>
              </a:rPr>
              <a:t>Other Trades</a:t>
            </a:r>
            <a:endParaRPr lang="en-US" sz="2400" b="1" dirty="0">
              <a:solidFill>
                <a:schemeClr val="bg1"/>
              </a:solidFill>
            </a:endParaRPr>
          </a:p>
        </p:txBody>
      </p:sp>
      <p:sp>
        <p:nvSpPr>
          <p:cNvPr id="17" name="object 9"/>
          <p:cNvSpPr txBox="1">
            <a:spLocks/>
          </p:cNvSpPr>
          <p:nvPr/>
        </p:nvSpPr>
        <p:spPr>
          <a:xfrm>
            <a:off x="437" y="101734"/>
            <a:ext cx="12191563"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AVERAGE C2M SCORES BY TYPE OF SUBCONTRACTOR</a:t>
            </a:r>
          </a:p>
        </p:txBody>
      </p:sp>
    </p:spTree>
    <p:extLst>
      <p:ext uri="{BB962C8B-B14F-4D97-AF65-F5344CB8AC3E}">
        <p14:creationId xmlns:p14="http://schemas.microsoft.com/office/powerpoint/2010/main" val="996434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39</a:t>
            </a:fld>
            <a:endParaRPr lang="en-US" dirty="0">
              <a:solidFill>
                <a:srgbClr val="FFFFFF"/>
              </a:solidFill>
            </a:endParaRPr>
          </a:p>
        </p:txBody>
      </p:sp>
      <p:graphicFrame>
        <p:nvGraphicFramePr>
          <p:cNvPr id="8" name="Chart 7"/>
          <p:cNvGraphicFramePr/>
          <p:nvPr>
            <p:extLst>
              <p:ext uri="{D42A27DB-BD31-4B8C-83A1-F6EECF244321}">
                <p14:modId xmlns:p14="http://schemas.microsoft.com/office/powerpoint/2010/main" val="660096877"/>
              </p:ext>
            </p:extLst>
          </p:nvPr>
        </p:nvGraphicFramePr>
        <p:xfrm>
          <a:off x="630315" y="1251751"/>
          <a:ext cx="10729855" cy="367535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632200" y="1677880"/>
            <a:ext cx="1444681" cy="523220"/>
          </a:xfrm>
          <a:prstGeom prst="rect">
            <a:avLst/>
          </a:prstGeom>
          <a:noFill/>
        </p:spPr>
        <p:txBody>
          <a:bodyPr wrap="square" rtlCol="0">
            <a:spAutoFit/>
          </a:bodyPr>
          <a:lstStyle/>
          <a:p>
            <a:r>
              <a:rPr lang="en-US" sz="1400" b="1" dirty="0" smtClean="0">
                <a:solidFill>
                  <a:srgbClr val="7030A0"/>
                </a:solidFill>
              </a:rPr>
              <a:t>Post-COVID 19 Qualification</a:t>
            </a:r>
            <a:endParaRPr lang="en-US" sz="1400" b="1" dirty="0">
              <a:solidFill>
                <a:srgbClr val="7030A0"/>
              </a:solidFill>
            </a:endParaRPr>
          </a:p>
        </p:txBody>
      </p:sp>
      <p:cxnSp>
        <p:nvCxnSpPr>
          <p:cNvPr id="10" name="Straight Arrow Connector 9"/>
          <p:cNvCxnSpPr/>
          <p:nvPr/>
        </p:nvCxnSpPr>
        <p:spPr>
          <a:xfrm>
            <a:off x="2769833" y="1939490"/>
            <a:ext cx="435006" cy="501869"/>
          </a:xfrm>
          <a:prstGeom prst="straightConnector1">
            <a:avLst/>
          </a:prstGeom>
          <a:ln w="762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905140" y="1947064"/>
            <a:ext cx="847590" cy="778381"/>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005083" y="1376567"/>
            <a:ext cx="13226" cy="2803708"/>
          </a:xfrm>
          <a:prstGeom prst="straightConnector1">
            <a:avLst/>
          </a:prstGeom>
          <a:ln w="38100">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225810" y="1376567"/>
            <a:ext cx="0" cy="28037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173795" y="2383678"/>
            <a:ext cx="1780925" cy="369332"/>
          </a:xfrm>
          <a:prstGeom prst="rect">
            <a:avLst/>
          </a:prstGeom>
          <a:noFill/>
        </p:spPr>
        <p:txBody>
          <a:bodyPr wrap="square" rtlCol="0">
            <a:spAutoFit/>
          </a:bodyPr>
          <a:lstStyle/>
          <a:p>
            <a:pPr algn="r"/>
            <a:r>
              <a:rPr lang="en-US" b="1" dirty="0" smtClean="0">
                <a:solidFill>
                  <a:srgbClr val="000000"/>
                </a:solidFill>
              </a:rPr>
              <a:t>C2M Scores</a:t>
            </a:r>
            <a:endParaRPr lang="en-US" b="1" dirty="0">
              <a:solidFill>
                <a:srgbClr val="000000"/>
              </a:solidFill>
            </a:endParaRPr>
          </a:p>
        </p:txBody>
      </p:sp>
      <p:sp>
        <p:nvSpPr>
          <p:cNvPr id="15" name="object 9"/>
          <p:cNvSpPr txBox="1">
            <a:spLocks/>
          </p:cNvSpPr>
          <p:nvPr/>
        </p:nvSpPr>
        <p:spPr>
          <a:xfrm>
            <a:off x="437" y="101734"/>
            <a:ext cx="12191563"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UPDATE TO PREQUALIFICIATION STANDARDS</a:t>
            </a:r>
          </a:p>
        </p:txBody>
      </p:sp>
    </p:spTree>
    <p:extLst>
      <p:ext uri="{BB962C8B-B14F-4D97-AF65-F5344CB8AC3E}">
        <p14:creationId xmlns:p14="http://schemas.microsoft.com/office/powerpoint/2010/main" val="868408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4</a:t>
            </a:fld>
            <a:endParaRPr lang="en-US" dirty="0">
              <a:solidFill>
                <a:srgbClr val="FFFFFF"/>
              </a:solidFill>
            </a:endParaRPr>
          </a:p>
        </p:txBody>
      </p:sp>
      <p:pic>
        <p:nvPicPr>
          <p:cNvPr id="7" name="Picture 6"/>
          <p:cNvPicPr>
            <a:picLocks noChangeAspect="1"/>
          </p:cNvPicPr>
          <p:nvPr/>
        </p:nvPicPr>
        <p:blipFill>
          <a:blip r:embed="rId3"/>
          <a:stretch>
            <a:fillRect/>
          </a:stretch>
        </p:blipFill>
        <p:spPr>
          <a:xfrm>
            <a:off x="3197731" y="668324"/>
            <a:ext cx="8187638" cy="5090601"/>
          </a:xfrm>
          <a:prstGeom prst="rect">
            <a:avLst/>
          </a:prstGeom>
        </p:spPr>
      </p:pic>
      <p:sp>
        <p:nvSpPr>
          <p:cNvPr id="8" name="Title 1"/>
          <p:cNvSpPr txBox="1">
            <a:spLocks/>
          </p:cNvSpPr>
          <p:nvPr/>
        </p:nvSpPr>
        <p:spPr>
          <a:xfrm>
            <a:off x="3214665" y="5811402"/>
            <a:ext cx="6117924" cy="400971"/>
          </a:xfrm>
          <a:prstGeom prst="rect">
            <a:avLst/>
          </a:prstGeom>
        </p:spPr>
        <p:txBody>
          <a:bodyPr>
            <a:norm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r>
              <a:rPr lang="en-US" sz="1300" b="0" i="1" dirty="0" smtClean="0"/>
              <a:t>*Historical Data provided by The Surety &amp; Fidelity Association of America</a:t>
            </a:r>
            <a:endParaRPr lang="en-US" sz="1300" b="0" i="1" dirty="0"/>
          </a:p>
        </p:txBody>
      </p:sp>
      <p:sp>
        <p:nvSpPr>
          <p:cNvPr id="9" name="object 9"/>
          <p:cNvSpPr txBox="1">
            <a:spLocks/>
          </p:cNvSpPr>
          <p:nvPr/>
        </p:nvSpPr>
        <p:spPr>
          <a:xfrm>
            <a:off x="0" y="101734"/>
            <a:ext cx="12192000"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algn="ctr">
              <a:lnSpc>
                <a:spcPct val="100000"/>
              </a:lnSpc>
              <a:spcBef>
                <a:spcPts val="61"/>
              </a:spcBef>
            </a:pPr>
            <a:r>
              <a:rPr lang="en-US" sz="3600" b="1" dirty="0" smtClean="0">
                <a:solidFill>
                  <a:srgbClr val="003976"/>
                </a:solidFill>
                <a:latin typeface="+mn-lt"/>
                <a:cs typeface="Arial" panose="020B0604020202020204" pitchFamily="34" charset="0"/>
              </a:rPr>
              <a:t>INDUSTRY FORECAST</a:t>
            </a:r>
            <a:endParaRPr lang="en-US" sz="3600" b="1" spc="73" dirty="0">
              <a:solidFill>
                <a:srgbClr val="003976"/>
              </a:solidFill>
              <a:latin typeface="+mn-lt"/>
              <a:cs typeface="Arial" panose="020B0604020202020204" pitchFamily="34" charset="0"/>
            </a:endParaRPr>
          </a:p>
        </p:txBody>
      </p:sp>
      <p:sp>
        <p:nvSpPr>
          <p:cNvPr id="10" name="Oval Callout 9"/>
          <p:cNvSpPr/>
          <p:nvPr/>
        </p:nvSpPr>
        <p:spPr>
          <a:xfrm>
            <a:off x="7891702" y="3861096"/>
            <a:ext cx="1768764" cy="722469"/>
          </a:xfrm>
          <a:prstGeom prst="wedgeEllipseCallout">
            <a:avLst>
              <a:gd name="adj1" fmla="val -50035"/>
              <a:gd name="adj2" fmla="val -187660"/>
            </a:avLst>
          </a:prstGeom>
          <a:solidFill>
            <a:schemeClr val="bg1"/>
          </a:solidFill>
          <a:ln>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9D0000"/>
                </a:solidFill>
              </a:rPr>
              <a:t>Peak of SDI Losses</a:t>
            </a:r>
            <a:endParaRPr lang="en-US" i="1" dirty="0">
              <a:solidFill>
                <a:srgbClr val="9D0000"/>
              </a:solidFill>
            </a:endParaRPr>
          </a:p>
        </p:txBody>
      </p:sp>
    </p:spTree>
    <p:extLst>
      <p:ext uri="{BB962C8B-B14F-4D97-AF65-F5344CB8AC3E}">
        <p14:creationId xmlns:p14="http://schemas.microsoft.com/office/powerpoint/2010/main" val="2439075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40</a:t>
            </a:fld>
            <a:endParaRPr lang="en-US" dirty="0">
              <a:solidFill>
                <a:srgbClr val="FFFFFF"/>
              </a:solidFill>
            </a:endParaRPr>
          </a:p>
        </p:txBody>
      </p:sp>
      <p:sp>
        <p:nvSpPr>
          <p:cNvPr id="7" name="Content Placeholder 1"/>
          <p:cNvSpPr txBox="1">
            <a:spLocks/>
          </p:cNvSpPr>
          <p:nvPr/>
        </p:nvSpPr>
        <p:spPr>
          <a:xfrm>
            <a:off x="811742" y="665564"/>
            <a:ext cx="10576983" cy="5257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80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r>
              <a:rPr lang="en-US" dirty="0" smtClean="0"/>
              <a:t>A 90 day look ahead using balance sheet and backlog cash generation assumptions</a:t>
            </a:r>
          </a:p>
          <a:p>
            <a:endParaRPr lang="en-US" dirty="0" smtClean="0"/>
          </a:p>
          <a:p>
            <a:r>
              <a:rPr lang="en-US" dirty="0" smtClean="0"/>
              <a:t>13 week cash flow analysis for high risk subs </a:t>
            </a:r>
            <a:endParaRPr lang="en-US" dirty="0"/>
          </a:p>
        </p:txBody>
      </p:sp>
      <p:sp>
        <p:nvSpPr>
          <p:cNvPr id="9" name="object 9"/>
          <p:cNvSpPr txBox="1">
            <a:spLocks/>
          </p:cNvSpPr>
          <p:nvPr/>
        </p:nvSpPr>
        <p:spPr>
          <a:xfrm>
            <a:off x="437" y="101734"/>
            <a:ext cx="12191563"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COVID-19 LIQUIDITY STRESS TEST</a:t>
            </a:r>
          </a:p>
        </p:txBody>
      </p:sp>
    </p:spTree>
    <p:extLst>
      <p:ext uri="{BB962C8B-B14F-4D97-AF65-F5344CB8AC3E}">
        <p14:creationId xmlns:p14="http://schemas.microsoft.com/office/powerpoint/2010/main" val="612158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41</a:t>
            </a:fld>
            <a:endParaRPr lang="en-US" dirty="0">
              <a:solidFill>
                <a:srgbClr val="FFFFFF"/>
              </a:solidFill>
            </a:endParaRPr>
          </a:p>
        </p:txBody>
      </p:sp>
      <p:sp>
        <p:nvSpPr>
          <p:cNvPr id="16" name="Freeform 15"/>
          <p:cNvSpPr/>
          <p:nvPr/>
        </p:nvSpPr>
        <p:spPr>
          <a:xfrm>
            <a:off x="467171" y="1585600"/>
            <a:ext cx="672207" cy="672207"/>
          </a:xfrm>
          <a:custGeom>
            <a:avLst/>
            <a:gdLst>
              <a:gd name="connsiteX0" fmla="*/ 0 w 672207"/>
              <a:gd name="connsiteY0" fmla="*/ 336104 h 672207"/>
              <a:gd name="connsiteX1" fmla="*/ 336104 w 672207"/>
              <a:gd name="connsiteY1" fmla="*/ 0 h 672207"/>
              <a:gd name="connsiteX2" fmla="*/ 672208 w 672207"/>
              <a:gd name="connsiteY2" fmla="*/ 336104 h 672207"/>
              <a:gd name="connsiteX3" fmla="*/ 336104 w 672207"/>
              <a:gd name="connsiteY3" fmla="*/ 672208 h 672207"/>
              <a:gd name="connsiteX4" fmla="*/ 0 w 672207"/>
              <a:gd name="connsiteY4" fmla="*/ 336104 h 67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207" h="672207">
                <a:moveTo>
                  <a:pt x="0" y="336104"/>
                </a:moveTo>
                <a:cubicBezTo>
                  <a:pt x="0" y="150479"/>
                  <a:pt x="150479" y="0"/>
                  <a:pt x="336104" y="0"/>
                </a:cubicBezTo>
                <a:cubicBezTo>
                  <a:pt x="521729" y="0"/>
                  <a:pt x="672208" y="150479"/>
                  <a:pt x="672208" y="336104"/>
                </a:cubicBezTo>
                <a:cubicBezTo>
                  <a:pt x="672208" y="521729"/>
                  <a:pt x="521729" y="672208"/>
                  <a:pt x="336104" y="672208"/>
                </a:cubicBezTo>
                <a:cubicBezTo>
                  <a:pt x="150479" y="672208"/>
                  <a:pt x="0" y="521729"/>
                  <a:pt x="0" y="336104"/>
                </a:cubicBezTo>
                <a:close/>
              </a:path>
            </a:pathLst>
          </a:custGeom>
          <a:solidFill>
            <a:srgbClr val="5B9BD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332" tIns="107332" rIns="107332" bIns="107332" numCol="1" spcCol="1270" anchor="ctr" anchorCtr="0">
            <a:noAutofit/>
          </a:bodyPr>
          <a:lstStyle/>
          <a:p>
            <a:pPr lvl="0" algn="ctr" defTabSz="311150">
              <a:lnSpc>
                <a:spcPct val="90000"/>
              </a:lnSpc>
              <a:spcBef>
                <a:spcPct val="0"/>
              </a:spcBef>
              <a:spcAft>
                <a:spcPct val="35000"/>
              </a:spcAft>
            </a:pPr>
            <a:r>
              <a:rPr lang="en-US" sz="700" kern="1200" dirty="0" smtClean="0"/>
              <a:t>Cash &amp; Debt</a:t>
            </a:r>
            <a:endParaRPr lang="en-US" sz="700" kern="1200" dirty="0"/>
          </a:p>
        </p:txBody>
      </p:sp>
      <p:sp>
        <p:nvSpPr>
          <p:cNvPr id="17" name="Freeform 16"/>
          <p:cNvSpPr/>
          <p:nvPr/>
        </p:nvSpPr>
        <p:spPr>
          <a:xfrm>
            <a:off x="1246781" y="1726764"/>
            <a:ext cx="389880" cy="389880"/>
          </a:xfrm>
          <a:custGeom>
            <a:avLst/>
            <a:gdLst>
              <a:gd name="connsiteX0" fmla="*/ 51679 w 389880"/>
              <a:gd name="connsiteY0" fmla="*/ 149090 h 389880"/>
              <a:gd name="connsiteX1" fmla="*/ 149090 w 389880"/>
              <a:gd name="connsiteY1" fmla="*/ 149090 h 389880"/>
              <a:gd name="connsiteX2" fmla="*/ 149090 w 389880"/>
              <a:gd name="connsiteY2" fmla="*/ 51679 h 389880"/>
              <a:gd name="connsiteX3" fmla="*/ 240790 w 389880"/>
              <a:gd name="connsiteY3" fmla="*/ 51679 h 389880"/>
              <a:gd name="connsiteX4" fmla="*/ 240790 w 389880"/>
              <a:gd name="connsiteY4" fmla="*/ 149090 h 389880"/>
              <a:gd name="connsiteX5" fmla="*/ 338201 w 389880"/>
              <a:gd name="connsiteY5" fmla="*/ 149090 h 389880"/>
              <a:gd name="connsiteX6" fmla="*/ 338201 w 389880"/>
              <a:gd name="connsiteY6" fmla="*/ 240790 h 389880"/>
              <a:gd name="connsiteX7" fmla="*/ 240790 w 389880"/>
              <a:gd name="connsiteY7" fmla="*/ 240790 h 389880"/>
              <a:gd name="connsiteX8" fmla="*/ 240790 w 389880"/>
              <a:gd name="connsiteY8" fmla="*/ 338201 h 389880"/>
              <a:gd name="connsiteX9" fmla="*/ 149090 w 389880"/>
              <a:gd name="connsiteY9" fmla="*/ 338201 h 389880"/>
              <a:gd name="connsiteX10" fmla="*/ 149090 w 389880"/>
              <a:gd name="connsiteY10" fmla="*/ 240790 h 389880"/>
              <a:gd name="connsiteX11" fmla="*/ 51679 w 389880"/>
              <a:gd name="connsiteY11" fmla="*/ 240790 h 389880"/>
              <a:gd name="connsiteX12" fmla="*/ 51679 w 389880"/>
              <a:gd name="connsiteY12" fmla="*/ 149090 h 38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880" h="389880">
                <a:moveTo>
                  <a:pt x="51679" y="149090"/>
                </a:moveTo>
                <a:lnTo>
                  <a:pt x="149090" y="149090"/>
                </a:lnTo>
                <a:lnTo>
                  <a:pt x="149090" y="51679"/>
                </a:lnTo>
                <a:lnTo>
                  <a:pt x="240790" y="51679"/>
                </a:lnTo>
                <a:lnTo>
                  <a:pt x="240790" y="149090"/>
                </a:lnTo>
                <a:lnTo>
                  <a:pt x="338201" y="149090"/>
                </a:lnTo>
                <a:lnTo>
                  <a:pt x="338201" y="240790"/>
                </a:lnTo>
                <a:lnTo>
                  <a:pt x="240790" y="240790"/>
                </a:lnTo>
                <a:lnTo>
                  <a:pt x="240790" y="338201"/>
                </a:lnTo>
                <a:lnTo>
                  <a:pt x="149090" y="338201"/>
                </a:lnTo>
                <a:lnTo>
                  <a:pt x="149090" y="240790"/>
                </a:lnTo>
                <a:lnTo>
                  <a:pt x="51679" y="240790"/>
                </a:lnTo>
                <a:lnTo>
                  <a:pt x="51679" y="149090"/>
                </a:lnTo>
                <a:close/>
              </a:path>
            </a:pathLst>
          </a:custGeom>
          <a:solidFill>
            <a:srgbClr val="B5CBE7"/>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1679" tIns="149090" rIns="51679" bIns="149090" numCol="1" spcCol="1270" anchor="ctr" anchorCtr="0">
            <a:noAutofit/>
          </a:bodyPr>
          <a:lstStyle/>
          <a:p>
            <a:pPr lvl="0" algn="ctr" defTabSz="266700">
              <a:lnSpc>
                <a:spcPct val="90000"/>
              </a:lnSpc>
              <a:spcBef>
                <a:spcPct val="0"/>
              </a:spcBef>
              <a:spcAft>
                <a:spcPct val="35000"/>
              </a:spcAft>
            </a:pPr>
            <a:endParaRPr lang="en-US" sz="600" kern="1200"/>
          </a:p>
        </p:txBody>
      </p:sp>
      <p:sp>
        <p:nvSpPr>
          <p:cNvPr id="18" name="Freeform 17"/>
          <p:cNvSpPr/>
          <p:nvPr/>
        </p:nvSpPr>
        <p:spPr>
          <a:xfrm>
            <a:off x="1638426" y="1585600"/>
            <a:ext cx="672207" cy="672207"/>
          </a:xfrm>
          <a:custGeom>
            <a:avLst/>
            <a:gdLst>
              <a:gd name="connsiteX0" fmla="*/ 0 w 672207"/>
              <a:gd name="connsiteY0" fmla="*/ 336104 h 672207"/>
              <a:gd name="connsiteX1" fmla="*/ 336104 w 672207"/>
              <a:gd name="connsiteY1" fmla="*/ 0 h 672207"/>
              <a:gd name="connsiteX2" fmla="*/ 672208 w 672207"/>
              <a:gd name="connsiteY2" fmla="*/ 336104 h 672207"/>
              <a:gd name="connsiteX3" fmla="*/ 336104 w 672207"/>
              <a:gd name="connsiteY3" fmla="*/ 672208 h 672207"/>
              <a:gd name="connsiteX4" fmla="*/ 0 w 672207"/>
              <a:gd name="connsiteY4" fmla="*/ 336104 h 67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207" h="672207">
                <a:moveTo>
                  <a:pt x="0" y="336104"/>
                </a:moveTo>
                <a:cubicBezTo>
                  <a:pt x="0" y="150479"/>
                  <a:pt x="150479" y="0"/>
                  <a:pt x="336104" y="0"/>
                </a:cubicBezTo>
                <a:cubicBezTo>
                  <a:pt x="521729" y="0"/>
                  <a:pt x="672208" y="150479"/>
                  <a:pt x="672208" y="336104"/>
                </a:cubicBezTo>
                <a:cubicBezTo>
                  <a:pt x="672208" y="521729"/>
                  <a:pt x="521729" y="672208"/>
                  <a:pt x="336104" y="672208"/>
                </a:cubicBezTo>
                <a:cubicBezTo>
                  <a:pt x="150479" y="672208"/>
                  <a:pt x="0" y="521729"/>
                  <a:pt x="0" y="336104"/>
                </a:cubicBezTo>
                <a:close/>
              </a:path>
            </a:pathLst>
          </a:custGeom>
          <a:solidFill>
            <a:srgbClr val="5B9BD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332" tIns="107332" rIns="107332" bIns="107332" numCol="1" spcCol="1270" anchor="ctr" anchorCtr="0">
            <a:noAutofit/>
          </a:bodyPr>
          <a:lstStyle/>
          <a:p>
            <a:pPr lvl="0" algn="ctr" defTabSz="311150">
              <a:lnSpc>
                <a:spcPct val="90000"/>
              </a:lnSpc>
              <a:spcBef>
                <a:spcPct val="0"/>
              </a:spcBef>
              <a:spcAft>
                <a:spcPct val="35000"/>
              </a:spcAft>
            </a:pPr>
            <a:r>
              <a:rPr lang="en-US" sz="700" kern="1200" dirty="0" smtClean="0"/>
              <a:t>A/R &amp; A/P</a:t>
            </a:r>
            <a:endParaRPr lang="en-US" sz="700" kern="1200" dirty="0"/>
          </a:p>
        </p:txBody>
      </p:sp>
      <p:sp>
        <p:nvSpPr>
          <p:cNvPr id="19" name="Freeform 18"/>
          <p:cNvSpPr/>
          <p:nvPr/>
        </p:nvSpPr>
        <p:spPr>
          <a:xfrm>
            <a:off x="2418036" y="1726764"/>
            <a:ext cx="389880" cy="389880"/>
          </a:xfrm>
          <a:custGeom>
            <a:avLst/>
            <a:gdLst>
              <a:gd name="connsiteX0" fmla="*/ 51679 w 389880"/>
              <a:gd name="connsiteY0" fmla="*/ 149090 h 389880"/>
              <a:gd name="connsiteX1" fmla="*/ 149090 w 389880"/>
              <a:gd name="connsiteY1" fmla="*/ 149090 h 389880"/>
              <a:gd name="connsiteX2" fmla="*/ 149090 w 389880"/>
              <a:gd name="connsiteY2" fmla="*/ 51679 h 389880"/>
              <a:gd name="connsiteX3" fmla="*/ 240790 w 389880"/>
              <a:gd name="connsiteY3" fmla="*/ 51679 h 389880"/>
              <a:gd name="connsiteX4" fmla="*/ 240790 w 389880"/>
              <a:gd name="connsiteY4" fmla="*/ 149090 h 389880"/>
              <a:gd name="connsiteX5" fmla="*/ 338201 w 389880"/>
              <a:gd name="connsiteY5" fmla="*/ 149090 h 389880"/>
              <a:gd name="connsiteX6" fmla="*/ 338201 w 389880"/>
              <a:gd name="connsiteY6" fmla="*/ 240790 h 389880"/>
              <a:gd name="connsiteX7" fmla="*/ 240790 w 389880"/>
              <a:gd name="connsiteY7" fmla="*/ 240790 h 389880"/>
              <a:gd name="connsiteX8" fmla="*/ 240790 w 389880"/>
              <a:gd name="connsiteY8" fmla="*/ 338201 h 389880"/>
              <a:gd name="connsiteX9" fmla="*/ 149090 w 389880"/>
              <a:gd name="connsiteY9" fmla="*/ 338201 h 389880"/>
              <a:gd name="connsiteX10" fmla="*/ 149090 w 389880"/>
              <a:gd name="connsiteY10" fmla="*/ 240790 h 389880"/>
              <a:gd name="connsiteX11" fmla="*/ 51679 w 389880"/>
              <a:gd name="connsiteY11" fmla="*/ 240790 h 389880"/>
              <a:gd name="connsiteX12" fmla="*/ 51679 w 389880"/>
              <a:gd name="connsiteY12" fmla="*/ 149090 h 38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880" h="389880">
                <a:moveTo>
                  <a:pt x="51679" y="149090"/>
                </a:moveTo>
                <a:lnTo>
                  <a:pt x="149090" y="149090"/>
                </a:lnTo>
                <a:lnTo>
                  <a:pt x="149090" y="51679"/>
                </a:lnTo>
                <a:lnTo>
                  <a:pt x="240790" y="51679"/>
                </a:lnTo>
                <a:lnTo>
                  <a:pt x="240790" y="149090"/>
                </a:lnTo>
                <a:lnTo>
                  <a:pt x="338201" y="149090"/>
                </a:lnTo>
                <a:lnTo>
                  <a:pt x="338201" y="240790"/>
                </a:lnTo>
                <a:lnTo>
                  <a:pt x="240790" y="240790"/>
                </a:lnTo>
                <a:lnTo>
                  <a:pt x="240790" y="338201"/>
                </a:lnTo>
                <a:lnTo>
                  <a:pt x="149090" y="338201"/>
                </a:lnTo>
                <a:lnTo>
                  <a:pt x="149090" y="240790"/>
                </a:lnTo>
                <a:lnTo>
                  <a:pt x="51679" y="240790"/>
                </a:lnTo>
                <a:lnTo>
                  <a:pt x="51679" y="149090"/>
                </a:lnTo>
                <a:close/>
              </a:path>
            </a:pathLst>
          </a:custGeom>
          <a:solidFill>
            <a:srgbClr val="B5CBE7"/>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1679" tIns="149090" rIns="51679" bIns="149090" numCol="1" spcCol="1270" anchor="ctr" anchorCtr="0">
            <a:noAutofit/>
          </a:bodyPr>
          <a:lstStyle/>
          <a:p>
            <a:pPr lvl="0" algn="ctr" defTabSz="266700">
              <a:lnSpc>
                <a:spcPct val="90000"/>
              </a:lnSpc>
              <a:spcBef>
                <a:spcPct val="0"/>
              </a:spcBef>
              <a:spcAft>
                <a:spcPct val="35000"/>
              </a:spcAft>
            </a:pPr>
            <a:endParaRPr lang="en-US" sz="600" kern="1200"/>
          </a:p>
        </p:txBody>
      </p:sp>
      <p:sp>
        <p:nvSpPr>
          <p:cNvPr id="20" name="Freeform 19"/>
          <p:cNvSpPr/>
          <p:nvPr/>
        </p:nvSpPr>
        <p:spPr>
          <a:xfrm>
            <a:off x="2809681" y="1585600"/>
            <a:ext cx="672207" cy="672207"/>
          </a:xfrm>
          <a:custGeom>
            <a:avLst/>
            <a:gdLst>
              <a:gd name="connsiteX0" fmla="*/ 0 w 672207"/>
              <a:gd name="connsiteY0" fmla="*/ 336104 h 672207"/>
              <a:gd name="connsiteX1" fmla="*/ 336104 w 672207"/>
              <a:gd name="connsiteY1" fmla="*/ 0 h 672207"/>
              <a:gd name="connsiteX2" fmla="*/ 672208 w 672207"/>
              <a:gd name="connsiteY2" fmla="*/ 336104 h 672207"/>
              <a:gd name="connsiteX3" fmla="*/ 336104 w 672207"/>
              <a:gd name="connsiteY3" fmla="*/ 672208 h 672207"/>
              <a:gd name="connsiteX4" fmla="*/ 0 w 672207"/>
              <a:gd name="connsiteY4" fmla="*/ 336104 h 67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207" h="672207">
                <a:moveTo>
                  <a:pt x="0" y="336104"/>
                </a:moveTo>
                <a:cubicBezTo>
                  <a:pt x="0" y="150479"/>
                  <a:pt x="150479" y="0"/>
                  <a:pt x="336104" y="0"/>
                </a:cubicBezTo>
                <a:cubicBezTo>
                  <a:pt x="521729" y="0"/>
                  <a:pt x="672208" y="150479"/>
                  <a:pt x="672208" y="336104"/>
                </a:cubicBezTo>
                <a:cubicBezTo>
                  <a:pt x="672208" y="521729"/>
                  <a:pt x="521729" y="672208"/>
                  <a:pt x="336104" y="672208"/>
                </a:cubicBezTo>
                <a:cubicBezTo>
                  <a:pt x="150479" y="672208"/>
                  <a:pt x="0" y="521729"/>
                  <a:pt x="0" y="336104"/>
                </a:cubicBezTo>
                <a:close/>
              </a:path>
            </a:pathLst>
          </a:custGeom>
          <a:solidFill>
            <a:srgbClr val="5B9BD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332" tIns="107332" rIns="107332" bIns="107332" numCol="1" spcCol="1270" anchor="ctr" anchorCtr="0">
            <a:noAutofit/>
          </a:bodyPr>
          <a:lstStyle/>
          <a:p>
            <a:pPr lvl="0" algn="ctr" defTabSz="311150">
              <a:lnSpc>
                <a:spcPct val="90000"/>
              </a:lnSpc>
              <a:spcBef>
                <a:spcPct val="0"/>
              </a:spcBef>
              <a:spcAft>
                <a:spcPct val="35000"/>
              </a:spcAft>
            </a:pPr>
            <a:r>
              <a:rPr lang="en-US" sz="700" kern="1200" dirty="0" smtClean="0"/>
              <a:t>Backlog Billing (Less Comp Cost)</a:t>
            </a:r>
            <a:endParaRPr lang="en-US" sz="700" kern="1200" dirty="0"/>
          </a:p>
        </p:txBody>
      </p:sp>
      <p:sp>
        <p:nvSpPr>
          <p:cNvPr id="21" name="Freeform 20"/>
          <p:cNvSpPr/>
          <p:nvPr/>
        </p:nvSpPr>
        <p:spPr>
          <a:xfrm>
            <a:off x="3589291" y="1726764"/>
            <a:ext cx="389880" cy="389880"/>
          </a:xfrm>
          <a:custGeom>
            <a:avLst/>
            <a:gdLst>
              <a:gd name="connsiteX0" fmla="*/ 51679 w 389880"/>
              <a:gd name="connsiteY0" fmla="*/ 149090 h 389880"/>
              <a:gd name="connsiteX1" fmla="*/ 338201 w 389880"/>
              <a:gd name="connsiteY1" fmla="*/ 149090 h 389880"/>
              <a:gd name="connsiteX2" fmla="*/ 338201 w 389880"/>
              <a:gd name="connsiteY2" fmla="*/ 240790 h 389880"/>
              <a:gd name="connsiteX3" fmla="*/ 51679 w 389880"/>
              <a:gd name="connsiteY3" fmla="*/ 240790 h 389880"/>
              <a:gd name="connsiteX4" fmla="*/ 51679 w 389880"/>
              <a:gd name="connsiteY4" fmla="*/ 149090 h 389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80" h="389880">
                <a:moveTo>
                  <a:pt x="51679" y="149090"/>
                </a:moveTo>
                <a:lnTo>
                  <a:pt x="338201" y="149090"/>
                </a:lnTo>
                <a:lnTo>
                  <a:pt x="338201" y="240790"/>
                </a:lnTo>
                <a:lnTo>
                  <a:pt x="51679" y="240790"/>
                </a:lnTo>
                <a:lnTo>
                  <a:pt x="51679" y="149090"/>
                </a:lnTo>
                <a:close/>
              </a:path>
            </a:pathLst>
          </a:custGeom>
          <a:solidFill>
            <a:srgbClr val="B5CBE7"/>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1679" tIns="149090" rIns="51679" bIns="149090" numCol="1" spcCol="1270" anchor="ctr" anchorCtr="0">
            <a:noAutofit/>
          </a:bodyPr>
          <a:lstStyle/>
          <a:p>
            <a:pPr lvl="0" algn="ctr" defTabSz="266700">
              <a:lnSpc>
                <a:spcPct val="90000"/>
              </a:lnSpc>
              <a:spcBef>
                <a:spcPct val="0"/>
              </a:spcBef>
              <a:spcAft>
                <a:spcPct val="35000"/>
              </a:spcAft>
            </a:pPr>
            <a:endParaRPr lang="en-US" sz="600" kern="1200"/>
          </a:p>
        </p:txBody>
      </p:sp>
      <p:sp>
        <p:nvSpPr>
          <p:cNvPr id="22" name="Freeform 21"/>
          <p:cNvSpPr/>
          <p:nvPr/>
        </p:nvSpPr>
        <p:spPr>
          <a:xfrm>
            <a:off x="3980936" y="1585600"/>
            <a:ext cx="672207" cy="672207"/>
          </a:xfrm>
          <a:custGeom>
            <a:avLst/>
            <a:gdLst>
              <a:gd name="connsiteX0" fmla="*/ 0 w 672207"/>
              <a:gd name="connsiteY0" fmla="*/ 336104 h 672207"/>
              <a:gd name="connsiteX1" fmla="*/ 336104 w 672207"/>
              <a:gd name="connsiteY1" fmla="*/ 0 h 672207"/>
              <a:gd name="connsiteX2" fmla="*/ 672208 w 672207"/>
              <a:gd name="connsiteY2" fmla="*/ 336104 h 672207"/>
              <a:gd name="connsiteX3" fmla="*/ 336104 w 672207"/>
              <a:gd name="connsiteY3" fmla="*/ 672208 h 672207"/>
              <a:gd name="connsiteX4" fmla="*/ 0 w 672207"/>
              <a:gd name="connsiteY4" fmla="*/ 336104 h 67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207" h="672207">
                <a:moveTo>
                  <a:pt x="0" y="336104"/>
                </a:moveTo>
                <a:cubicBezTo>
                  <a:pt x="0" y="150479"/>
                  <a:pt x="150479" y="0"/>
                  <a:pt x="336104" y="0"/>
                </a:cubicBezTo>
                <a:cubicBezTo>
                  <a:pt x="521729" y="0"/>
                  <a:pt x="672208" y="150479"/>
                  <a:pt x="672208" y="336104"/>
                </a:cubicBezTo>
                <a:cubicBezTo>
                  <a:pt x="672208" y="521729"/>
                  <a:pt x="521729" y="672208"/>
                  <a:pt x="336104" y="672208"/>
                </a:cubicBezTo>
                <a:cubicBezTo>
                  <a:pt x="150479" y="672208"/>
                  <a:pt x="0" y="521729"/>
                  <a:pt x="0" y="336104"/>
                </a:cubicBezTo>
                <a:close/>
              </a:path>
            </a:pathLst>
          </a:custGeom>
          <a:solidFill>
            <a:srgbClr val="5B9BD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332" tIns="107332" rIns="107332" bIns="107332" numCol="1" spcCol="1270" anchor="ctr" anchorCtr="0">
            <a:noAutofit/>
          </a:bodyPr>
          <a:lstStyle/>
          <a:p>
            <a:pPr lvl="0" algn="ctr" defTabSz="311150">
              <a:lnSpc>
                <a:spcPct val="90000"/>
              </a:lnSpc>
              <a:spcBef>
                <a:spcPct val="0"/>
              </a:spcBef>
              <a:spcAft>
                <a:spcPct val="35000"/>
              </a:spcAft>
            </a:pPr>
            <a:r>
              <a:rPr lang="en-US" sz="700" kern="1200" dirty="0" smtClean="0"/>
              <a:t>90 Day Overhead</a:t>
            </a:r>
            <a:endParaRPr lang="en-US" sz="700" kern="1200" dirty="0"/>
          </a:p>
        </p:txBody>
      </p:sp>
      <p:sp>
        <p:nvSpPr>
          <p:cNvPr id="23" name="Freeform 22"/>
          <p:cNvSpPr/>
          <p:nvPr/>
        </p:nvSpPr>
        <p:spPr>
          <a:xfrm>
            <a:off x="4760546" y="1726764"/>
            <a:ext cx="389880" cy="389880"/>
          </a:xfrm>
          <a:custGeom>
            <a:avLst/>
            <a:gdLst>
              <a:gd name="connsiteX0" fmla="*/ 51679 w 389880"/>
              <a:gd name="connsiteY0" fmla="*/ 80315 h 389880"/>
              <a:gd name="connsiteX1" fmla="*/ 338201 w 389880"/>
              <a:gd name="connsiteY1" fmla="*/ 80315 h 389880"/>
              <a:gd name="connsiteX2" fmla="*/ 338201 w 389880"/>
              <a:gd name="connsiteY2" fmla="*/ 172015 h 389880"/>
              <a:gd name="connsiteX3" fmla="*/ 51679 w 389880"/>
              <a:gd name="connsiteY3" fmla="*/ 172015 h 389880"/>
              <a:gd name="connsiteX4" fmla="*/ 51679 w 389880"/>
              <a:gd name="connsiteY4" fmla="*/ 80315 h 389880"/>
              <a:gd name="connsiteX5" fmla="*/ 51679 w 389880"/>
              <a:gd name="connsiteY5" fmla="*/ 217865 h 389880"/>
              <a:gd name="connsiteX6" fmla="*/ 338201 w 389880"/>
              <a:gd name="connsiteY6" fmla="*/ 217865 h 389880"/>
              <a:gd name="connsiteX7" fmla="*/ 338201 w 389880"/>
              <a:gd name="connsiteY7" fmla="*/ 309565 h 389880"/>
              <a:gd name="connsiteX8" fmla="*/ 51679 w 389880"/>
              <a:gd name="connsiteY8" fmla="*/ 309565 h 389880"/>
              <a:gd name="connsiteX9" fmla="*/ 51679 w 389880"/>
              <a:gd name="connsiteY9" fmla="*/ 217865 h 38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880" h="389880">
                <a:moveTo>
                  <a:pt x="51679" y="80315"/>
                </a:moveTo>
                <a:lnTo>
                  <a:pt x="338201" y="80315"/>
                </a:lnTo>
                <a:lnTo>
                  <a:pt x="338201" y="172015"/>
                </a:lnTo>
                <a:lnTo>
                  <a:pt x="51679" y="172015"/>
                </a:lnTo>
                <a:lnTo>
                  <a:pt x="51679" y="80315"/>
                </a:lnTo>
                <a:close/>
                <a:moveTo>
                  <a:pt x="51679" y="217865"/>
                </a:moveTo>
                <a:lnTo>
                  <a:pt x="338201" y="217865"/>
                </a:lnTo>
                <a:lnTo>
                  <a:pt x="338201" y="309565"/>
                </a:lnTo>
                <a:lnTo>
                  <a:pt x="51679" y="309565"/>
                </a:lnTo>
                <a:lnTo>
                  <a:pt x="51679" y="217865"/>
                </a:lnTo>
                <a:close/>
              </a:path>
            </a:pathLst>
          </a:custGeom>
          <a:solidFill>
            <a:srgbClr val="B5CBE7"/>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1679" tIns="80315" rIns="51679" bIns="80315" numCol="1" spcCol="1270" anchor="ctr" anchorCtr="0">
            <a:noAutofit/>
          </a:bodyPr>
          <a:lstStyle/>
          <a:p>
            <a:pPr lvl="0" algn="ctr" defTabSz="266700">
              <a:lnSpc>
                <a:spcPct val="90000"/>
              </a:lnSpc>
              <a:spcBef>
                <a:spcPct val="0"/>
              </a:spcBef>
              <a:spcAft>
                <a:spcPct val="35000"/>
              </a:spcAft>
            </a:pPr>
            <a:endParaRPr lang="en-US" sz="600" kern="1200"/>
          </a:p>
        </p:txBody>
      </p:sp>
      <p:sp>
        <p:nvSpPr>
          <p:cNvPr id="24" name="Freeform 23"/>
          <p:cNvSpPr/>
          <p:nvPr/>
        </p:nvSpPr>
        <p:spPr>
          <a:xfrm>
            <a:off x="5205009" y="1585600"/>
            <a:ext cx="672207" cy="672207"/>
          </a:xfrm>
          <a:custGeom>
            <a:avLst/>
            <a:gdLst>
              <a:gd name="connsiteX0" fmla="*/ 0 w 672207"/>
              <a:gd name="connsiteY0" fmla="*/ 336104 h 672207"/>
              <a:gd name="connsiteX1" fmla="*/ 336104 w 672207"/>
              <a:gd name="connsiteY1" fmla="*/ 0 h 672207"/>
              <a:gd name="connsiteX2" fmla="*/ 672208 w 672207"/>
              <a:gd name="connsiteY2" fmla="*/ 336104 h 672207"/>
              <a:gd name="connsiteX3" fmla="*/ 336104 w 672207"/>
              <a:gd name="connsiteY3" fmla="*/ 672208 h 672207"/>
              <a:gd name="connsiteX4" fmla="*/ 0 w 672207"/>
              <a:gd name="connsiteY4" fmla="*/ 336104 h 67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207" h="672207">
                <a:moveTo>
                  <a:pt x="0" y="336104"/>
                </a:moveTo>
                <a:cubicBezTo>
                  <a:pt x="0" y="150479"/>
                  <a:pt x="150479" y="0"/>
                  <a:pt x="336104" y="0"/>
                </a:cubicBezTo>
                <a:cubicBezTo>
                  <a:pt x="521729" y="0"/>
                  <a:pt x="672208" y="150479"/>
                  <a:pt x="672208" y="336104"/>
                </a:cubicBezTo>
                <a:cubicBezTo>
                  <a:pt x="672208" y="521729"/>
                  <a:pt x="521729" y="672208"/>
                  <a:pt x="336104" y="672208"/>
                </a:cubicBezTo>
                <a:cubicBezTo>
                  <a:pt x="150479" y="672208"/>
                  <a:pt x="0" y="521729"/>
                  <a:pt x="0" y="336104"/>
                </a:cubicBezTo>
                <a:close/>
              </a:path>
            </a:pathLst>
          </a:custGeom>
          <a:solidFill>
            <a:srgbClr val="70AD4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332" tIns="107332" rIns="107332" bIns="107332" numCol="1" spcCol="1270" anchor="ctr" anchorCtr="0">
            <a:noAutofit/>
          </a:bodyPr>
          <a:lstStyle/>
          <a:p>
            <a:pPr lvl="0" algn="ctr" defTabSz="311150">
              <a:lnSpc>
                <a:spcPct val="90000"/>
              </a:lnSpc>
              <a:spcBef>
                <a:spcPct val="0"/>
              </a:spcBef>
              <a:spcAft>
                <a:spcPct val="35000"/>
              </a:spcAft>
            </a:pPr>
            <a:r>
              <a:rPr lang="en-US" sz="700" kern="1200" dirty="0" smtClean="0"/>
              <a:t>90 Day Cash Flow</a:t>
            </a:r>
            <a:endParaRPr lang="en-US" sz="700" kern="1200" dirty="0"/>
          </a:p>
        </p:txBody>
      </p:sp>
      <p:sp>
        <p:nvSpPr>
          <p:cNvPr id="26" name="Freeform 25"/>
          <p:cNvSpPr/>
          <p:nvPr/>
        </p:nvSpPr>
        <p:spPr>
          <a:xfrm>
            <a:off x="1631018" y="2645711"/>
            <a:ext cx="675510" cy="675510"/>
          </a:xfrm>
          <a:custGeom>
            <a:avLst/>
            <a:gdLst>
              <a:gd name="connsiteX0" fmla="*/ 0 w 675510"/>
              <a:gd name="connsiteY0" fmla="*/ 337755 h 675510"/>
              <a:gd name="connsiteX1" fmla="*/ 337755 w 675510"/>
              <a:gd name="connsiteY1" fmla="*/ 0 h 675510"/>
              <a:gd name="connsiteX2" fmla="*/ 675510 w 675510"/>
              <a:gd name="connsiteY2" fmla="*/ 337755 h 675510"/>
              <a:gd name="connsiteX3" fmla="*/ 337755 w 675510"/>
              <a:gd name="connsiteY3" fmla="*/ 675510 h 675510"/>
              <a:gd name="connsiteX4" fmla="*/ 0 w 675510"/>
              <a:gd name="connsiteY4" fmla="*/ 337755 h 675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10" h="675510">
                <a:moveTo>
                  <a:pt x="0" y="337755"/>
                </a:moveTo>
                <a:cubicBezTo>
                  <a:pt x="0" y="151218"/>
                  <a:pt x="151218" y="0"/>
                  <a:pt x="337755" y="0"/>
                </a:cubicBezTo>
                <a:cubicBezTo>
                  <a:pt x="524292" y="0"/>
                  <a:pt x="675510" y="151218"/>
                  <a:pt x="675510" y="337755"/>
                </a:cubicBezTo>
                <a:cubicBezTo>
                  <a:pt x="675510" y="524292"/>
                  <a:pt x="524292" y="675510"/>
                  <a:pt x="337755" y="675510"/>
                </a:cubicBezTo>
                <a:cubicBezTo>
                  <a:pt x="151218" y="675510"/>
                  <a:pt x="0" y="524292"/>
                  <a:pt x="0" y="337755"/>
                </a:cubicBezTo>
                <a:close/>
              </a:path>
            </a:pathLst>
          </a:custGeom>
          <a:solidFill>
            <a:srgbClr val="70AD4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816" tIns="107816" rIns="107816" bIns="107816" numCol="1" spcCol="1270" anchor="ctr" anchorCtr="0">
            <a:noAutofit/>
          </a:bodyPr>
          <a:lstStyle/>
          <a:p>
            <a:pPr lvl="0" algn="ctr" defTabSz="311150">
              <a:lnSpc>
                <a:spcPct val="90000"/>
              </a:lnSpc>
              <a:spcBef>
                <a:spcPct val="0"/>
              </a:spcBef>
              <a:spcAft>
                <a:spcPct val="35000"/>
              </a:spcAft>
            </a:pPr>
            <a:r>
              <a:rPr lang="en-US" sz="700" kern="1200" dirty="0" smtClean="0"/>
              <a:t>90 Day Cash Flow</a:t>
            </a:r>
            <a:endParaRPr lang="en-US" sz="700" kern="1200" dirty="0"/>
          </a:p>
        </p:txBody>
      </p:sp>
      <p:sp>
        <p:nvSpPr>
          <p:cNvPr id="27" name="Freeform 26"/>
          <p:cNvSpPr/>
          <p:nvPr/>
        </p:nvSpPr>
        <p:spPr>
          <a:xfrm>
            <a:off x="2361380" y="2787568"/>
            <a:ext cx="391796" cy="391796"/>
          </a:xfrm>
          <a:custGeom>
            <a:avLst/>
            <a:gdLst>
              <a:gd name="connsiteX0" fmla="*/ 51933 w 391796"/>
              <a:gd name="connsiteY0" fmla="*/ 149823 h 391796"/>
              <a:gd name="connsiteX1" fmla="*/ 149823 w 391796"/>
              <a:gd name="connsiteY1" fmla="*/ 149823 h 391796"/>
              <a:gd name="connsiteX2" fmla="*/ 149823 w 391796"/>
              <a:gd name="connsiteY2" fmla="*/ 51933 h 391796"/>
              <a:gd name="connsiteX3" fmla="*/ 241973 w 391796"/>
              <a:gd name="connsiteY3" fmla="*/ 51933 h 391796"/>
              <a:gd name="connsiteX4" fmla="*/ 241973 w 391796"/>
              <a:gd name="connsiteY4" fmla="*/ 149823 h 391796"/>
              <a:gd name="connsiteX5" fmla="*/ 339863 w 391796"/>
              <a:gd name="connsiteY5" fmla="*/ 149823 h 391796"/>
              <a:gd name="connsiteX6" fmla="*/ 339863 w 391796"/>
              <a:gd name="connsiteY6" fmla="*/ 241973 h 391796"/>
              <a:gd name="connsiteX7" fmla="*/ 241973 w 391796"/>
              <a:gd name="connsiteY7" fmla="*/ 241973 h 391796"/>
              <a:gd name="connsiteX8" fmla="*/ 241973 w 391796"/>
              <a:gd name="connsiteY8" fmla="*/ 339863 h 391796"/>
              <a:gd name="connsiteX9" fmla="*/ 149823 w 391796"/>
              <a:gd name="connsiteY9" fmla="*/ 339863 h 391796"/>
              <a:gd name="connsiteX10" fmla="*/ 149823 w 391796"/>
              <a:gd name="connsiteY10" fmla="*/ 241973 h 391796"/>
              <a:gd name="connsiteX11" fmla="*/ 51933 w 391796"/>
              <a:gd name="connsiteY11" fmla="*/ 241973 h 391796"/>
              <a:gd name="connsiteX12" fmla="*/ 51933 w 391796"/>
              <a:gd name="connsiteY12" fmla="*/ 149823 h 39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796" h="391796">
                <a:moveTo>
                  <a:pt x="51933" y="149823"/>
                </a:moveTo>
                <a:lnTo>
                  <a:pt x="149823" y="149823"/>
                </a:lnTo>
                <a:lnTo>
                  <a:pt x="149823" y="51933"/>
                </a:lnTo>
                <a:lnTo>
                  <a:pt x="241973" y="51933"/>
                </a:lnTo>
                <a:lnTo>
                  <a:pt x="241973" y="149823"/>
                </a:lnTo>
                <a:lnTo>
                  <a:pt x="339863" y="149823"/>
                </a:lnTo>
                <a:lnTo>
                  <a:pt x="339863" y="241973"/>
                </a:lnTo>
                <a:lnTo>
                  <a:pt x="241973" y="241973"/>
                </a:lnTo>
                <a:lnTo>
                  <a:pt x="241973" y="339863"/>
                </a:lnTo>
                <a:lnTo>
                  <a:pt x="149823" y="339863"/>
                </a:lnTo>
                <a:lnTo>
                  <a:pt x="149823" y="241973"/>
                </a:lnTo>
                <a:lnTo>
                  <a:pt x="51933" y="241973"/>
                </a:lnTo>
                <a:lnTo>
                  <a:pt x="51933" y="149823"/>
                </a:lnTo>
                <a:close/>
              </a:path>
            </a:pathLst>
          </a:custGeom>
          <a:solidFill>
            <a:srgbClr val="B5CBE7"/>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1933" tIns="149823" rIns="51933" bIns="149823" numCol="1" spcCol="1270" anchor="ctr" anchorCtr="0">
            <a:noAutofit/>
          </a:bodyPr>
          <a:lstStyle/>
          <a:p>
            <a:pPr lvl="0" algn="ctr" defTabSz="266700">
              <a:lnSpc>
                <a:spcPct val="90000"/>
              </a:lnSpc>
              <a:spcBef>
                <a:spcPct val="0"/>
              </a:spcBef>
              <a:spcAft>
                <a:spcPct val="35000"/>
              </a:spcAft>
            </a:pPr>
            <a:endParaRPr lang="en-US" sz="600" kern="1200"/>
          </a:p>
        </p:txBody>
      </p:sp>
      <p:sp>
        <p:nvSpPr>
          <p:cNvPr id="28" name="Freeform 27"/>
          <p:cNvSpPr/>
          <p:nvPr/>
        </p:nvSpPr>
        <p:spPr>
          <a:xfrm>
            <a:off x="2808028" y="2645711"/>
            <a:ext cx="675510" cy="675510"/>
          </a:xfrm>
          <a:custGeom>
            <a:avLst/>
            <a:gdLst>
              <a:gd name="connsiteX0" fmla="*/ 0 w 675510"/>
              <a:gd name="connsiteY0" fmla="*/ 337755 h 675510"/>
              <a:gd name="connsiteX1" fmla="*/ 337755 w 675510"/>
              <a:gd name="connsiteY1" fmla="*/ 0 h 675510"/>
              <a:gd name="connsiteX2" fmla="*/ 675510 w 675510"/>
              <a:gd name="connsiteY2" fmla="*/ 337755 h 675510"/>
              <a:gd name="connsiteX3" fmla="*/ 337755 w 675510"/>
              <a:gd name="connsiteY3" fmla="*/ 675510 h 675510"/>
              <a:gd name="connsiteX4" fmla="*/ 0 w 675510"/>
              <a:gd name="connsiteY4" fmla="*/ 337755 h 675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10" h="675510">
                <a:moveTo>
                  <a:pt x="0" y="337755"/>
                </a:moveTo>
                <a:cubicBezTo>
                  <a:pt x="0" y="151218"/>
                  <a:pt x="151218" y="0"/>
                  <a:pt x="337755" y="0"/>
                </a:cubicBezTo>
                <a:cubicBezTo>
                  <a:pt x="524292" y="0"/>
                  <a:pt x="675510" y="151218"/>
                  <a:pt x="675510" y="337755"/>
                </a:cubicBezTo>
                <a:cubicBezTo>
                  <a:pt x="675510" y="524292"/>
                  <a:pt x="524292" y="675510"/>
                  <a:pt x="337755" y="675510"/>
                </a:cubicBezTo>
                <a:cubicBezTo>
                  <a:pt x="151218" y="675510"/>
                  <a:pt x="0" y="524292"/>
                  <a:pt x="0" y="337755"/>
                </a:cubicBezTo>
                <a:close/>
              </a:path>
            </a:pathLst>
          </a:custGeom>
          <a:solidFill>
            <a:srgbClr val="5B9BD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816" tIns="107816" rIns="107816" bIns="107816" numCol="1" spcCol="1270" anchor="ctr" anchorCtr="0">
            <a:noAutofit/>
          </a:bodyPr>
          <a:lstStyle/>
          <a:p>
            <a:pPr lvl="0" algn="ctr" defTabSz="311150">
              <a:lnSpc>
                <a:spcPct val="90000"/>
              </a:lnSpc>
              <a:spcBef>
                <a:spcPct val="0"/>
              </a:spcBef>
              <a:spcAft>
                <a:spcPct val="35000"/>
              </a:spcAft>
            </a:pPr>
            <a:r>
              <a:rPr lang="en-US" sz="700" kern="1200" dirty="0" smtClean="0"/>
              <a:t>CARES ACT FUND Financing Received</a:t>
            </a:r>
            <a:endParaRPr lang="en-US" sz="700" kern="1200" dirty="0"/>
          </a:p>
        </p:txBody>
      </p:sp>
      <p:sp>
        <p:nvSpPr>
          <p:cNvPr id="29" name="Freeform 28"/>
          <p:cNvSpPr/>
          <p:nvPr/>
        </p:nvSpPr>
        <p:spPr>
          <a:xfrm>
            <a:off x="3538390" y="2787568"/>
            <a:ext cx="391796" cy="391796"/>
          </a:xfrm>
          <a:custGeom>
            <a:avLst/>
            <a:gdLst>
              <a:gd name="connsiteX0" fmla="*/ 51933 w 391796"/>
              <a:gd name="connsiteY0" fmla="*/ 80710 h 391796"/>
              <a:gd name="connsiteX1" fmla="*/ 339863 w 391796"/>
              <a:gd name="connsiteY1" fmla="*/ 80710 h 391796"/>
              <a:gd name="connsiteX2" fmla="*/ 339863 w 391796"/>
              <a:gd name="connsiteY2" fmla="*/ 172860 h 391796"/>
              <a:gd name="connsiteX3" fmla="*/ 51933 w 391796"/>
              <a:gd name="connsiteY3" fmla="*/ 172860 h 391796"/>
              <a:gd name="connsiteX4" fmla="*/ 51933 w 391796"/>
              <a:gd name="connsiteY4" fmla="*/ 80710 h 391796"/>
              <a:gd name="connsiteX5" fmla="*/ 51933 w 391796"/>
              <a:gd name="connsiteY5" fmla="*/ 218936 h 391796"/>
              <a:gd name="connsiteX6" fmla="*/ 339863 w 391796"/>
              <a:gd name="connsiteY6" fmla="*/ 218936 h 391796"/>
              <a:gd name="connsiteX7" fmla="*/ 339863 w 391796"/>
              <a:gd name="connsiteY7" fmla="*/ 311086 h 391796"/>
              <a:gd name="connsiteX8" fmla="*/ 51933 w 391796"/>
              <a:gd name="connsiteY8" fmla="*/ 311086 h 391796"/>
              <a:gd name="connsiteX9" fmla="*/ 51933 w 391796"/>
              <a:gd name="connsiteY9" fmla="*/ 218936 h 39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796" h="391796">
                <a:moveTo>
                  <a:pt x="51933" y="80710"/>
                </a:moveTo>
                <a:lnTo>
                  <a:pt x="339863" y="80710"/>
                </a:lnTo>
                <a:lnTo>
                  <a:pt x="339863" y="172860"/>
                </a:lnTo>
                <a:lnTo>
                  <a:pt x="51933" y="172860"/>
                </a:lnTo>
                <a:lnTo>
                  <a:pt x="51933" y="80710"/>
                </a:lnTo>
                <a:close/>
                <a:moveTo>
                  <a:pt x="51933" y="218936"/>
                </a:moveTo>
                <a:lnTo>
                  <a:pt x="339863" y="218936"/>
                </a:lnTo>
                <a:lnTo>
                  <a:pt x="339863" y="311086"/>
                </a:lnTo>
                <a:lnTo>
                  <a:pt x="51933" y="311086"/>
                </a:lnTo>
                <a:lnTo>
                  <a:pt x="51933" y="218936"/>
                </a:lnTo>
                <a:close/>
              </a:path>
            </a:pathLst>
          </a:custGeom>
          <a:solidFill>
            <a:srgbClr val="B5CBE7"/>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1933" tIns="80710" rIns="51933" bIns="80710" numCol="1" spcCol="1270" anchor="ctr" anchorCtr="0">
            <a:noAutofit/>
          </a:bodyPr>
          <a:lstStyle/>
          <a:p>
            <a:pPr lvl="0" algn="ctr" defTabSz="266700">
              <a:lnSpc>
                <a:spcPct val="90000"/>
              </a:lnSpc>
              <a:spcBef>
                <a:spcPct val="0"/>
              </a:spcBef>
              <a:spcAft>
                <a:spcPct val="35000"/>
              </a:spcAft>
            </a:pPr>
            <a:endParaRPr lang="en-US" sz="600" kern="1200"/>
          </a:p>
        </p:txBody>
      </p:sp>
      <p:sp>
        <p:nvSpPr>
          <p:cNvPr id="30" name="Freeform 29"/>
          <p:cNvSpPr/>
          <p:nvPr/>
        </p:nvSpPr>
        <p:spPr>
          <a:xfrm>
            <a:off x="3985038" y="2645711"/>
            <a:ext cx="675510" cy="675510"/>
          </a:xfrm>
          <a:custGeom>
            <a:avLst/>
            <a:gdLst>
              <a:gd name="connsiteX0" fmla="*/ 0 w 675510"/>
              <a:gd name="connsiteY0" fmla="*/ 337755 h 675510"/>
              <a:gd name="connsiteX1" fmla="*/ 337755 w 675510"/>
              <a:gd name="connsiteY1" fmla="*/ 0 h 675510"/>
              <a:gd name="connsiteX2" fmla="*/ 675510 w 675510"/>
              <a:gd name="connsiteY2" fmla="*/ 337755 h 675510"/>
              <a:gd name="connsiteX3" fmla="*/ 337755 w 675510"/>
              <a:gd name="connsiteY3" fmla="*/ 675510 h 675510"/>
              <a:gd name="connsiteX4" fmla="*/ 0 w 675510"/>
              <a:gd name="connsiteY4" fmla="*/ 337755 h 675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10" h="675510">
                <a:moveTo>
                  <a:pt x="0" y="337755"/>
                </a:moveTo>
                <a:cubicBezTo>
                  <a:pt x="0" y="151218"/>
                  <a:pt x="151218" y="0"/>
                  <a:pt x="337755" y="0"/>
                </a:cubicBezTo>
                <a:cubicBezTo>
                  <a:pt x="524292" y="0"/>
                  <a:pt x="675510" y="151218"/>
                  <a:pt x="675510" y="337755"/>
                </a:cubicBezTo>
                <a:cubicBezTo>
                  <a:pt x="675510" y="524292"/>
                  <a:pt x="524292" y="675510"/>
                  <a:pt x="337755" y="675510"/>
                </a:cubicBezTo>
                <a:cubicBezTo>
                  <a:pt x="151218" y="675510"/>
                  <a:pt x="0" y="524292"/>
                  <a:pt x="0" y="337755"/>
                </a:cubicBezTo>
                <a:close/>
              </a:path>
            </a:pathLst>
          </a:custGeom>
          <a:solidFill>
            <a:srgbClr val="70AD4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816" tIns="107816" rIns="107816" bIns="107816" numCol="1" spcCol="1270" anchor="ctr" anchorCtr="0">
            <a:noAutofit/>
          </a:bodyPr>
          <a:lstStyle/>
          <a:p>
            <a:pPr lvl="0" algn="ctr" defTabSz="311150">
              <a:lnSpc>
                <a:spcPct val="90000"/>
              </a:lnSpc>
              <a:spcBef>
                <a:spcPct val="0"/>
              </a:spcBef>
              <a:spcAft>
                <a:spcPct val="35000"/>
              </a:spcAft>
            </a:pPr>
            <a:r>
              <a:rPr lang="en-US" sz="700" kern="1200" dirty="0" smtClean="0"/>
              <a:t>Enhanced 90 Day Cash Flow</a:t>
            </a:r>
            <a:endParaRPr lang="en-US" sz="700" kern="1200" dirty="0"/>
          </a:p>
        </p:txBody>
      </p:sp>
      <p:sp>
        <p:nvSpPr>
          <p:cNvPr id="32" name="Freeform 31"/>
          <p:cNvSpPr/>
          <p:nvPr/>
        </p:nvSpPr>
        <p:spPr>
          <a:xfrm>
            <a:off x="516896" y="3705990"/>
            <a:ext cx="723323" cy="723323"/>
          </a:xfrm>
          <a:custGeom>
            <a:avLst/>
            <a:gdLst>
              <a:gd name="connsiteX0" fmla="*/ 0 w 723323"/>
              <a:gd name="connsiteY0" fmla="*/ 361662 h 723323"/>
              <a:gd name="connsiteX1" fmla="*/ 361662 w 723323"/>
              <a:gd name="connsiteY1" fmla="*/ 0 h 723323"/>
              <a:gd name="connsiteX2" fmla="*/ 723324 w 723323"/>
              <a:gd name="connsiteY2" fmla="*/ 361662 h 723323"/>
              <a:gd name="connsiteX3" fmla="*/ 361662 w 723323"/>
              <a:gd name="connsiteY3" fmla="*/ 723324 h 723323"/>
              <a:gd name="connsiteX4" fmla="*/ 0 w 723323"/>
              <a:gd name="connsiteY4" fmla="*/ 361662 h 72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323" h="723323">
                <a:moveTo>
                  <a:pt x="0" y="361662"/>
                </a:moveTo>
                <a:cubicBezTo>
                  <a:pt x="0" y="161922"/>
                  <a:pt x="161922" y="0"/>
                  <a:pt x="361662" y="0"/>
                </a:cubicBezTo>
                <a:cubicBezTo>
                  <a:pt x="561402" y="0"/>
                  <a:pt x="723324" y="161922"/>
                  <a:pt x="723324" y="361662"/>
                </a:cubicBezTo>
                <a:cubicBezTo>
                  <a:pt x="723324" y="561402"/>
                  <a:pt x="561402" y="723324"/>
                  <a:pt x="361662" y="723324"/>
                </a:cubicBezTo>
                <a:cubicBezTo>
                  <a:pt x="161922" y="723324"/>
                  <a:pt x="0" y="561402"/>
                  <a:pt x="0" y="361662"/>
                </a:cubicBezTo>
                <a:close/>
              </a:path>
            </a:pathLst>
          </a:custGeom>
          <a:solidFill>
            <a:srgbClr val="70AD4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6088" tIns="116088" rIns="116088" bIns="116088" numCol="1" spcCol="1270" anchor="ctr" anchorCtr="0">
            <a:noAutofit/>
          </a:bodyPr>
          <a:lstStyle/>
          <a:p>
            <a:pPr lvl="0" algn="ctr" defTabSz="355600">
              <a:lnSpc>
                <a:spcPct val="90000"/>
              </a:lnSpc>
              <a:spcBef>
                <a:spcPct val="0"/>
              </a:spcBef>
              <a:spcAft>
                <a:spcPct val="35000"/>
              </a:spcAft>
            </a:pPr>
            <a:r>
              <a:rPr lang="en-US" sz="800" kern="1200" dirty="0" smtClean="0"/>
              <a:t>90 Day Enhanced Cash Flow</a:t>
            </a:r>
            <a:endParaRPr lang="en-US" sz="800" kern="1200" dirty="0"/>
          </a:p>
        </p:txBody>
      </p:sp>
      <p:sp>
        <p:nvSpPr>
          <p:cNvPr id="33" name="Freeform 32"/>
          <p:cNvSpPr/>
          <p:nvPr/>
        </p:nvSpPr>
        <p:spPr>
          <a:xfrm>
            <a:off x="1298953" y="3857888"/>
            <a:ext cx="419527" cy="419527"/>
          </a:xfrm>
          <a:custGeom>
            <a:avLst/>
            <a:gdLst>
              <a:gd name="connsiteX0" fmla="*/ 55608 w 419527"/>
              <a:gd name="connsiteY0" fmla="*/ 160427 h 419527"/>
              <a:gd name="connsiteX1" fmla="*/ 363919 w 419527"/>
              <a:gd name="connsiteY1" fmla="*/ 160427 h 419527"/>
              <a:gd name="connsiteX2" fmla="*/ 363919 w 419527"/>
              <a:gd name="connsiteY2" fmla="*/ 259100 h 419527"/>
              <a:gd name="connsiteX3" fmla="*/ 55608 w 419527"/>
              <a:gd name="connsiteY3" fmla="*/ 259100 h 419527"/>
              <a:gd name="connsiteX4" fmla="*/ 55608 w 419527"/>
              <a:gd name="connsiteY4" fmla="*/ 160427 h 41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527" h="419527">
                <a:moveTo>
                  <a:pt x="55608" y="160427"/>
                </a:moveTo>
                <a:lnTo>
                  <a:pt x="363919" y="160427"/>
                </a:lnTo>
                <a:lnTo>
                  <a:pt x="363919" y="259100"/>
                </a:lnTo>
                <a:lnTo>
                  <a:pt x="55608" y="259100"/>
                </a:lnTo>
                <a:lnTo>
                  <a:pt x="55608" y="160427"/>
                </a:lnTo>
                <a:close/>
              </a:path>
            </a:pathLst>
          </a:custGeom>
          <a:solidFill>
            <a:srgbClr val="B5CBE7"/>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5608" tIns="160427" rIns="55608" bIns="160427" numCol="1" spcCol="1270" anchor="ctr" anchorCtr="0">
            <a:noAutofit/>
          </a:bodyPr>
          <a:lstStyle/>
          <a:p>
            <a:pPr lvl="0" algn="ctr" defTabSz="266700">
              <a:lnSpc>
                <a:spcPct val="90000"/>
              </a:lnSpc>
              <a:spcBef>
                <a:spcPct val="0"/>
              </a:spcBef>
              <a:spcAft>
                <a:spcPct val="35000"/>
              </a:spcAft>
            </a:pPr>
            <a:endParaRPr lang="en-US" sz="600" kern="1200"/>
          </a:p>
        </p:txBody>
      </p:sp>
      <p:sp>
        <p:nvSpPr>
          <p:cNvPr id="34" name="Freeform 33"/>
          <p:cNvSpPr/>
          <p:nvPr/>
        </p:nvSpPr>
        <p:spPr>
          <a:xfrm>
            <a:off x="1777215" y="3705990"/>
            <a:ext cx="723323" cy="723323"/>
          </a:xfrm>
          <a:custGeom>
            <a:avLst/>
            <a:gdLst>
              <a:gd name="connsiteX0" fmla="*/ 0 w 723323"/>
              <a:gd name="connsiteY0" fmla="*/ 361662 h 723323"/>
              <a:gd name="connsiteX1" fmla="*/ 361662 w 723323"/>
              <a:gd name="connsiteY1" fmla="*/ 0 h 723323"/>
              <a:gd name="connsiteX2" fmla="*/ 723324 w 723323"/>
              <a:gd name="connsiteY2" fmla="*/ 361662 h 723323"/>
              <a:gd name="connsiteX3" fmla="*/ 361662 w 723323"/>
              <a:gd name="connsiteY3" fmla="*/ 723324 h 723323"/>
              <a:gd name="connsiteX4" fmla="*/ 0 w 723323"/>
              <a:gd name="connsiteY4" fmla="*/ 361662 h 72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323" h="723323">
                <a:moveTo>
                  <a:pt x="0" y="361662"/>
                </a:moveTo>
                <a:cubicBezTo>
                  <a:pt x="0" y="161922"/>
                  <a:pt x="161922" y="0"/>
                  <a:pt x="361662" y="0"/>
                </a:cubicBezTo>
                <a:cubicBezTo>
                  <a:pt x="561402" y="0"/>
                  <a:pt x="723324" y="161922"/>
                  <a:pt x="723324" y="361662"/>
                </a:cubicBezTo>
                <a:cubicBezTo>
                  <a:pt x="723324" y="561402"/>
                  <a:pt x="561402" y="723324"/>
                  <a:pt x="361662" y="723324"/>
                </a:cubicBezTo>
                <a:cubicBezTo>
                  <a:pt x="161922" y="723324"/>
                  <a:pt x="0" y="561402"/>
                  <a:pt x="0" y="361662"/>
                </a:cubicBezTo>
                <a:close/>
              </a:path>
            </a:pathLst>
          </a:custGeom>
          <a:solidFill>
            <a:srgbClr val="5B9BD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088" tIns="116088" rIns="116088" bIns="116088" numCol="1" spcCol="1270" anchor="ctr" anchorCtr="0">
            <a:noAutofit/>
          </a:bodyPr>
          <a:lstStyle/>
          <a:p>
            <a:pPr lvl="0" algn="ctr" defTabSz="355600">
              <a:lnSpc>
                <a:spcPct val="90000"/>
              </a:lnSpc>
              <a:spcBef>
                <a:spcPct val="0"/>
              </a:spcBef>
              <a:spcAft>
                <a:spcPct val="35000"/>
              </a:spcAft>
            </a:pPr>
            <a:r>
              <a:rPr lang="en-US" sz="800" kern="1200" dirty="0" smtClean="0"/>
              <a:t>Job Cost</a:t>
            </a:r>
            <a:endParaRPr lang="en-US" sz="800" kern="1200" dirty="0"/>
          </a:p>
        </p:txBody>
      </p:sp>
      <p:sp>
        <p:nvSpPr>
          <p:cNvPr id="35" name="Freeform 34"/>
          <p:cNvSpPr/>
          <p:nvPr/>
        </p:nvSpPr>
        <p:spPr>
          <a:xfrm>
            <a:off x="2559272" y="3857888"/>
            <a:ext cx="419527" cy="419527"/>
          </a:xfrm>
          <a:custGeom>
            <a:avLst/>
            <a:gdLst>
              <a:gd name="connsiteX0" fmla="*/ 55608 w 419527"/>
              <a:gd name="connsiteY0" fmla="*/ 160427 h 419527"/>
              <a:gd name="connsiteX1" fmla="*/ 363919 w 419527"/>
              <a:gd name="connsiteY1" fmla="*/ 160427 h 419527"/>
              <a:gd name="connsiteX2" fmla="*/ 363919 w 419527"/>
              <a:gd name="connsiteY2" fmla="*/ 259100 h 419527"/>
              <a:gd name="connsiteX3" fmla="*/ 55608 w 419527"/>
              <a:gd name="connsiteY3" fmla="*/ 259100 h 419527"/>
              <a:gd name="connsiteX4" fmla="*/ 55608 w 419527"/>
              <a:gd name="connsiteY4" fmla="*/ 160427 h 41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527" h="419527">
                <a:moveTo>
                  <a:pt x="55608" y="160427"/>
                </a:moveTo>
                <a:lnTo>
                  <a:pt x="363919" y="160427"/>
                </a:lnTo>
                <a:lnTo>
                  <a:pt x="363919" y="259100"/>
                </a:lnTo>
                <a:lnTo>
                  <a:pt x="55608" y="259100"/>
                </a:lnTo>
                <a:lnTo>
                  <a:pt x="55608" y="160427"/>
                </a:lnTo>
                <a:close/>
              </a:path>
            </a:pathLst>
          </a:custGeom>
          <a:solidFill>
            <a:srgbClr val="B5CBE7"/>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5608" tIns="160427" rIns="55608" bIns="160427" numCol="1" spcCol="1270" anchor="ctr" anchorCtr="0">
            <a:noAutofit/>
          </a:bodyPr>
          <a:lstStyle/>
          <a:p>
            <a:pPr lvl="0" algn="ctr" defTabSz="266700">
              <a:lnSpc>
                <a:spcPct val="90000"/>
              </a:lnSpc>
              <a:spcBef>
                <a:spcPct val="0"/>
              </a:spcBef>
              <a:spcAft>
                <a:spcPct val="35000"/>
              </a:spcAft>
            </a:pPr>
            <a:endParaRPr lang="en-US" sz="600" kern="1200"/>
          </a:p>
        </p:txBody>
      </p:sp>
      <p:sp>
        <p:nvSpPr>
          <p:cNvPr id="36" name="Freeform 35"/>
          <p:cNvSpPr/>
          <p:nvPr/>
        </p:nvSpPr>
        <p:spPr>
          <a:xfrm>
            <a:off x="3037534" y="3705990"/>
            <a:ext cx="723323" cy="723323"/>
          </a:xfrm>
          <a:custGeom>
            <a:avLst/>
            <a:gdLst>
              <a:gd name="connsiteX0" fmla="*/ 0 w 723323"/>
              <a:gd name="connsiteY0" fmla="*/ 361662 h 723323"/>
              <a:gd name="connsiteX1" fmla="*/ 361662 w 723323"/>
              <a:gd name="connsiteY1" fmla="*/ 0 h 723323"/>
              <a:gd name="connsiteX2" fmla="*/ 723324 w 723323"/>
              <a:gd name="connsiteY2" fmla="*/ 361662 h 723323"/>
              <a:gd name="connsiteX3" fmla="*/ 361662 w 723323"/>
              <a:gd name="connsiteY3" fmla="*/ 723324 h 723323"/>
              <a:gd name="connsiteX4" fmla="*/ 0 w 723323"/>
              <a:gd name="connsiteY4" fmla="*/ 361662 h 72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323" h="723323">
                <a:moveTo>
                  <a:pt x="0" y="361662"/>
                </a:moveTo>
                <a:cubicBezTo>
                  <a:pt x="0" y="161922"/>
                  <a:pt x="161922" y="0"/>
                  <a:pt x="361662" y="0"/>
                </a:cubicBezTo>
                <a:cubicBezTo>
                  <a:pt x="561402" y="0"/>
                  <a:pt x="723324" y="161922"/>
                  <a:pt x="723324" y="361662"/>
                </a:cubicBezTo>
                <a:cubicBezTo>
                  <a:pt x="723324" y="561402"/>
                  <a:pt x="561402" y="723324"/>
                  <a:pt x="361662" y="723324"/>
                </a:cubicBezTo>
                <a:cubicBezTo>
                  <a:pt x="161922" y="723324"/>
                  <a:pt x="0" y="561402"/>
                  <a:pt x="0" y="361662"/>
                </a:cubicBezTo>
                <a:close/>
              </a:path>
            </a:pathLst>
          </a:custGeom>
          <a:solidFill>
            <a:srgbClr val="5B9BD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088" tIns="116088" rIns="116088" bIns="116088" numCol="1" spcCol="1270" anchor="ctr" anchorCtr="0">
            <a:noAutofit/>
          </a:bodyPr>
          <a:lstStyle/>
          <a:p>
            <a:pPr lvl="0" algn="ctr" defTabSz="355600">
              <a:lnSpc>
                <a:spcPct val="90000"/>
              </a:lnSpc>
              <a:spcBef>
                <a:spcPct val="0"/>
              </a:spcBef>
              <a:spcAft>
                <a:spcPct val="35000"/>
              </a:spcAft>
            </a:pPr>
            <a:r>
              <a:rPr lang="en-US" sz="800" kern="1200" dirty="0" smtClean="0"/>
              <a:t>Overhead for 60  Days</a:t>
            </a:r>
            <a:endParaRPr lang="en-US" sz="800" kern="1200" dirty="0"/>
          </a:p>
        </p:txBody>
      </p:sp>
      <p:sp>
        <p:nvSpPr>
          <p:cNvPr id="37" name="Freeform 36"/>
          <p:cNvSpPr/>
          <p:nvPr/>
        </p:nvSpPr>
        <p:spPr>
          <a:xfrm>
            <a:off x="3819591" y="3857888"/>
            <a:ext cx="419527" cy="419527"/>
          </a:xfrm>
          <a:custGeom>
            <a:avLst/>
            <a:gdLst>
              <a:gd name="connsiteX0" fmla="*/ 55608 w 419527"/>
              <a:gd name="connsiteY0" fmla="*/ 160427 h 419527"/>
              <a:gd name="connsiteX1" fmla="*/ 160427 w 419527"/>
              <a:gd name="connsiteY1" fmla="*/ 160427 h 419527"/>
              <a:gd name="connsiteX2" fmla="*/ 160427 w 419527"/>
              <a:gd name="connsiteY2" fmla="*/ 55608 h 419527"/>
              <a:gd name="connsiteX3" fmla="*/ 259100 w 419527"/>
              <a:gd name="connsiteY3" fmla="*/ 55608 h 419527"/>
              <a:gd name="connsiteX4" fmla="*/ 259100 w 419527"/>
              <a:gd name="connsiteY4" fmla="*/ 160427 h 419527"/>
              <a:gd name="connsiteX5" fmla="*/ 363919 w 419527"/>
              <a:gd name="connsiteY5" fmla="*/ 160427 h 419527"/>
              <a:gd name="connsiteX6" fmla="*/ 363919 w 419527"/>
              <a:gd name="connsiteY6" fmla="*/ 259100 h 419527"/>
              <a:gd name="connsiteX7" fmla="*/ 259100 w 419527"/>
              <a:gd name="connsiteY7" fmla="*/ 259100 h 419527"/>
              <a:gd name="connsiteX8" fmla="*/ 259100 w 419527"/>
              <a:gd name="connsiteY8" fmla="*/ 363919 h 419527"/>
              <a:gd name="connsiteX9" fmla="*/ 160427 w 419527"/>
              <a:gd name="connsiteY9" fmla="*/ 363919 h 419527"/>
              <a:gd name="connsiteX10" fmla="*/ 160427 w 419527"/>
              <a:gd name="connsiteY10" fmla="*/ 259100 h 419527"/>
              <a:gd name="connsiteX11" fmla="*/ 55608 w 419527"/>
              <a:gd name="connsiteY11" fmla="*/ 259100 h 419527"/>
              <a:gd name="connsiteX12" fmla="*/ 55608 w 419527"/>
              <a:gd name="connsiteY12" fmla="*/ 160427 h 41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527" h="419527">
                <a:moveTo>
                  <a:pt x="55608" y="160427"/>
                </a:moveTo>
                <a:lnTo>
                  <a:pt x="160427" y="160427"/>
                </a:lnTo>
                <a:lnTo>
                  <a:pt x="160427" y="55608"/>
                </a:lnTo>
                <a:lnTo>
                  <a:pt x="259100" y="55608"/>
                </a:lnTo>
                <a:lnTo>
                  <a:pt x="259100" y="160427"/>
                </a:lnTo>
                <a:lnTo>
                  <a:pt x="363919" y="160427"/>
                </a:lnTo>
                <a:lnTo>
                  <a:pt x="363919" y="259100"/>
                </a:lnTo>
                <a:lnTo>
                  <a:pt x="259100" y="259100"/>
                </a:lnTo>
                <a:lnTo>
                  <a:pt x="259100" y="363919"/>
                </a:lnTo>
                <a:lnTo>
                  <a:pt x="160427" y="363919"/>
                </a:lnTo>
                <a:lnTo>
                  <a:pt x="160427" y="259100"/>
                </a:lnTo>
                <a:lnTo>
                  <a:pt x="55608" y="259100"/>
                </a:lnTo>
                <a:lnTo>
                  <a:pt x="55608" y="160427"/>
                </a:lnTo>
                <a:close/>
              </a:path>
            </a:pathLst>
          </a:custGeom>
          <a:solidFill>
            <a:srgbClr val="B5CBE7"/>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5608" tIns="160427" rIns="55608" bIns="160427" numCol="1" spcCol="1270" anchor="ctr" anchorCtr="0">
            <a:noAutofit/>
          </a:bodyPr>
          <a:lstStyle/>
          <a:p>
            <a:pPr lvl="0" algn="ctr" defTabSz="266700">
              <a:lnSpc>
                <a:spcPct val="90000"/>
              </a:lnSpc>
              <a:spcBef>
                <a:spcPct val="0"/>
              </a:spcBef>
              <a:spcAft>
                <a:spcPct val="35000"/>
              </a:spcAft>
            </a:pPr>
            <a:endParaRPr lang="en-US" sz="600" kern="1200"/>
          </a:p>
        </p:txBody>
      </p:sp>
      <p:sp>
        <p:nvSpPr>
          <p:cNvPr id="38" name="Freeform 37"/>
          <p:cNvSpPr/>
          <p:nvPr/>
        </p:nvSpPr>
        <p:spPr>
          <a:xfrm>
            <a:off x="4297852" y="3705990"/>
            <a:ext cx="723323" cy="723323"/>
          </a:xfrm>
          <a:custGeom>
            <a:avLst/>
            <a:gdLst>
              <a:gd name="connsiteX0" fmla="*/ 0 w 723323"/>
              <a:gd name="connsiteY0" fmla="*/ 361662 h 723323"/>
              <a:gd name="connsiteX1" fmla="*/ 361662 w 723323"/>
              <a:gd name="connsiteY1" fmla="*/ 0 h 723323"/>
              <a:gd name="connsiteX2" fmla="*/ 723324 w 723323"/>
              <a:gd name="connsiteY2" fmla="*/ 361662 h 723323"/>
              <a:gd name="connsiteX3" fmla="*/ 361662 w 723323"/>
              <a:gd name="connsiteY3" fmla="*/ 723324 h 723323"/>
              <a:gd name="connsiteX4" fmla="*/ 0 w 723323"/>
              <a:gd name="connsiteY4" fmla="*/ 361662 h 72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323" h="723323">
                <a:moveTo>
                  <a:pt x="0" y="361662"/>
                </a:moveTo>
                <a:cubicBezTo>
                  <a:pt x="0" y="161922"/>
                  <a:pt x="161922" y="0"/>
                  <a:pt x="361662" y="0"/>
                </a:cubicBezTo>
                <a:cubicBezTo>
                  <a:pt x="561402" y="0"/>
                  <a:pt x="723324" y="161922"/>
                  <a:pt x="723324" y="361662"/>
                </a:cubicBezTo>
                <a:cubicBezTo>
                  <a:pt x="723324" y="561402"/>
                  <a:pt x="561402" y="723324"/>
                  <a:pt x="361662" y="723324"/>
                </a:cubicBezTo>
                <a:cubicBezTo>
                  <a:pt x="161922" y="723324"/>
                  <a:pt x="0" y="561402"/>
                  <a:pt x="0" y="361662"/>
                </a:cubicBezTo>
                <a:close/>
              </a:path>
            </a:pathLst>
          </a:custGeom>
          <a:solidFill>
            <a:srgbClr val="5B9BD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088" tIns="116088" rIns="116088" bIns="116088" numCol="1" spcCol="1270" anchor="ctr" anchorCtr="0">
            <a:noAutofit/>
          </a:bodyPr>
          <a:lstStyle/>
          <a:p>
            <a:pPr lvl="0" algn="ctr" defTabSz="355600">
              <a:lnSpc>
                <a:spcPct val="90000"/>
              </a:lnSpc>
              <a:spcBef>
                <a:spcPct val="0"/>
              </a:spcBef>
              <a:spcAft>
                <a:spcPct val="35000"/>
              </a:spcAft>
            </a:pPr>
            <a:r>
              <a:rPr lang="en-US" sz="800" kern="1200" dirty="0" smtClean="0"/>
              <a:t>Prior Period Net A/R &amp; A/P</a:t>
            </a:r>
            <a:endParaRPr lang="en-US" sz="800" kern="1200" dirty="0"/>
          </a:p>
        </p:txBody>
      </p:sp>
      <p:sp>
        <p:nvSpPr>
          <p:cNvPr id="39" name="Freeform 38"/>
          <p:cNvSpPr/>
          <p:nvPr/>
        </p:nvSpPr>
        <p:spPr>
          <a:xfrm>
            <a:off x="5079910" y="3857888"/>
            <a:ext cx="419527" cy="419527"/>
          </a:xfrm>
          <a:custGeom>
            <a:avLst/>
            <a:gdLst>
              <a:gd name="connsiteX0" fmla="*/ 55608 w 419527"/>
              <a:gd name="connsiteY0" fmla="*/ 86423 h 419527"/>
              <a:gd name="connsiteX1" fmla="*/ 363919 w 419527"/>
              <a:gd name="connsiteY1" fmla="*/ 86423 h 419527"/>
              <a:gd name="connsiteX2" fmla="*/ 363919 w 419527"/>
              <a:gd name="connsiteY2" fmla="*/ 185095 h 419527"/>
              <a:gd name="connsiteX3" fmla="*/ 55608 w 419527"/>
              <a:gd name="connsiteY3" fmla="*/ 185095 h 419527"/>
              <a:gd name="connsiteX4" fmla="*/ 55608 w 419527"/>
              <a:gd name="connsiteY4" fmla="*/ 86423 h 419527"/>
              <a:gd name="connsiteX5" fmla="*/ 55608 w 419527"/>
              <a:gd name="connsiteY5" fmla="*/ 234432 h 419527"/>
              <a:gd name="connsiteX6" fmla="*/ 363919 w 419527"/>
              <a:gd name="connsiteY6" fmla="*/ 234432 h 419527"/>
              <a:gd name="connsiteX7" fmla="*/ 363919 w 419527"/>
              <a:gd name="connsiteY7" fmla="*/ 333104 h 419527"/>
              <a:gd name="connsiteX8" fmla="*/ 55608 w 419527"/>
              <a:gd name="connsiteY8" fmla="*/ 333104 h 419527"/>
              <a:gd name="connsiteX9" fmla="*/ 55608 w 419527"/>
              <a:gd name="connsiteY9" fmla="*/ 234432 h 41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527" h="419527">
                <a:moveTo>
                  <a:pt x="55608" y="86423"/>
                </a:moveTo>
                <a:lnTo>
                  <a:pt x="363919" y="86423"/>
                </a:lnTo>
                <a:lnTo>
                  <a:pt x="363919" y="185095"/>
                </a:lnTo>
                <a:lnTo>
                  <a:pt x="55608" y="185095"/>
                </a:lnTo>
                <a:lnTo>
                  <a:pt x="55608" y="86423"/>
                </a:lnTo>
                <a:close/>
                <a:moveTo>
                  <a:pt x="55608" y="234432"/>
                </a:moveTo>
                <a:lnTo>
                  <a:pt x="363919" y="234432"/>
                </a:lnTo>
                <a:lnTo>
                  <a:pt x="363919" y="333104"/>
                </a:lnTo>
                <a:lnTo>
                  <a:pt x="55608" y="333104"/>
                </a:lnTo>
                <a:lnTo>
                  <a:pt x="55608" y="234432"/>
                </a:lnTo>
                <a:close/>
              </a:path>
            </a:pathLst>
          </a:custGeom>
          <a:solidFill>
            <a:srgbClr val="B5CBE7"/>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5608" tIns="86423" rIns="55608" bIns="86423" numCol="1" spcCol="1270" anchor="ctr" anchorCtr="0">
            <a:noAutofit/>
          </a:bodyPr>
          <a:lstStyle/>
          <a:p>
            <a:pPr lvl="0" algn="ctr" defTabSz="266700">
              <a:lnSpc>
                <a:spcPct val="90000"/>
              </a:lnSpc>
              <a:spcBef>
                <a:spcPct val="0"/>
              </a:spcBef>
              <a:spcAft>
                <a:spcPct val="35000"/>
              </a:spcAft>
            </a:pPr>
            <a:endParaRPr lang="en-US" sz="600" kern="1200"/>
          </a:p>
        </p:txBody>
      </p:sp>
      <p:sp>
        <p:nvSpPr>
          <p:cNvPr id="40" name="Freeform 39"/>
          <p:cNvSpPr/>
          <p:nvPr/>
        </p:nvSpPr>
        <p:spPr>
          <a:xfrm>
            <a:off x="5558171" y="3237489"/>
            <a:ext cx="1546132" cy="1660324"/>
          </a:xfrm>
          <a:custGeom>
            <a:avLst/>
            <a:gdLst>
              <a:gd name="connsiteX0" fmla="*/ 0 w 1546132"/>
              <a:gd name="connsiteY0" fmla="*/ 830162 h 1660324"/>
              <a:gd name="connsiteX1" fmla="*/ 773066 w 1546132"/>
              <a:gd name="connsiteY1" fmla="*/ 0 h 1660324"/>
              <a:gd name="connsiteX2" fmla="*/ 1546132 w 1546132"/>
              <a:gd name="connsiteY2" fmla="*/ 830162 h 1660324"/>
              <a:gd name="connsiteX3" fmla="*/ 773066 w 1546132"/>
              <a:gd name="connsiteY3" fmla="*/ 1660324 h 1660324"/>
              <a:gd name="connsiteX4" fmla="*/ 0 w 1546132"/>
              <a:gd name="connsiteY4" fmla="*/ 830162 h 166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132" h="1660324">
                <a:moveTo>
                  <a:pt x="0" y="830162"/>
                </a:moveTo>
                <a:cubicBezTo>
                  <a:pt x="0" y="371676"/>
                  <a:pt x="346113" y="0"/>
                  <a:pt x="773066" y="0"/>
                </a:cubicBezTo>
                <a:cubicBezTo>
                  <a:pt x="1200019" y="0"/>
                  <a:pt x="1546132" y="371676"/>
                  <a:pt x="1546132" y="830162"/>
                </a:cubicBezTo>
                <a:cubicBezTo>
                  <a:pt x="1546132" y="1288648"/>
                  <a:pt x="1200019" y="1660324"/>
                  <a:pt x="773066" y="1660324"/>
                </a:cubicBezTo>
                <a:cubicBezTo>
                  <a:pt x="346113" y="1660324"/>
                  <a:pt x="0" y="1288648"/>
                  <a:pt x="0" y="830162"/>
                </a:cubicBez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746" tIns="263469" rIns="246746" bIns="263469" numCol="1" spcCol="1270" anchor="ctr" anchorCtr="0">
            <a:noAutofit/>
          </a:bodyPr>
          <a:lstStyle/>
          <a:p>
            <a:pPr lvl="0" algn="ctr" defTabSz="711200">
              <a:lnSpc>
                <a:spcPct val="90000"/>
              </a:lnSpc>
              <a:spcBef>
                <a:spcPct val="0"/>
              </a:spcBef>
              <a:spcAft>
                <a:spcPct val="35000"/>
              </a:spcAft>
            </a:pPr>
            <a:r>
              <a:rPr lang="en-US" sz="1600" kern="1200" dirty="0" smtClean="0"/>
              <a:t>Startup</a:t>
            </a:r>
          </a:p>
          <a:p>
            <a:pPr lvl="0" algn="ctr" defTabSz="711200">
              <a:lnSpc>
                <a:spcPct val="90000"/>
              </a:lnSpc>
              <a:spcBef>
                <a:spcPct val="0"/>
              </a:spcBef>
              <a:spcAft>
                <a:spcPct val="35000"/>
              </a:spcAft>
            </a:pPr>
            <a:r>
              <a:rPr lang="en-US" sz="1600" kern="1200" dirty="0" smtClean="0"/>
              <a:t>Cash Shortfall</a:t>
            </a:r>
            <a:endParaRPr lang="en-US" sz="1600" kern="1200" dirty="0"/>
          </a:p>
        </p:txBody>
      </p:sp>
      <p:sp>
        <p:nvSpPr>
          <p:cNvPr id="42" name="Bent-Up Arrow 41"/>
          <p:cNvSpPr/>
          <p:nvPr/>
        </p:nvSpPr>
        <p:spPr>
          <a:xfrm rot="5400000">
            <a:off x="7499133" y="2294754"/>
            <a:ext cx="504895" cy="574806"/>
          </a:xfrm>
          <a:prstGeom prst="bentUpArrow">
            <a:avLst>
              <a:gd name="adj1" fmla="val 32840"/>
              <a:gd name="adj2" fmla="val 25000"/>
              <a:gd name="adj3" fmla="val 35780"/>
            </a:avLst>
          </a:prstGeom>
          <a:solidFill>
            <a:srgbClr val="C9DBC1"/>
          </a:solidFill>
        </p:spPr>
        <p:style>
          <a:lnRef idx="2">
            <a:schemeClr val="lt1">
              <a:hueOff val="0"/>
              <a:satOff val="0"/>
              <a:lumOff val="0"/>
              <a:alphaOff val="0"/>
            </a:schemeClr>
          </a:lnRef>
          <a:fillRef idx="1">
            <a:schemeClr val="accent6">
              <a:tint val="50000"/>
              <a:hueOff val="0"/>
              <a:satOff val="0"/>
              <a:lumOff val="0"/>
              <a:alphaOff val="0"/>
            </a:schemeClr>
          </a:fillRef>
          <a:effectRef idx="0">
            <a:schemeClr val="accent6">
              <a:tint val="50000"/>
              <a:hueOff val="0"/>
              <a:satOff val="0"/>
              <a:lumOff val="0"/>
              <a:alphaOff val="0"/>
            </a:schemeClr>
          </a:effectRef>
          <a:fontRef idx="minor">
            <a:schemeClr val="lt1">
              <a:hueOff val="0"/>
              <a:satOff val="0"/>
              <a:lumOff val="0"/>
              <a:alphaOff val="0"/>
            </a:schemeClr>
          </a:fontRef>
        </p:style>
      </p:sp>
      <p:sp>
        <p:nvSpPr>
          <p:cNvPr id="43" name="Freeform 42"/>
          <p:cNvSpPr/>
          <p:nvPr/>
        </p:nvSpPr>
        <p:spPr>
          <a:xfrm>
            <a:off x="7365366" y="1735066"/>
            <a:ext cx="849947" cy="594935"/>
          </a:xfrm>
          <a:custGeom>
            <a:avLst/>
            <a:gdLst>
              <a:gd name="connsiteX0" fmla="*/ 0 w 849947"/>
              <a:gd name="connsiteY0" fmla="*/ 99176 h 594935"/>
              <a:gd name="connsiteX1" fmla="*/ 99176 w 849947"/>
              <a:gd name="connsiteY1" fmla="*/ 0 h 594935"/>
              <a:gd name="connsiteX2" fmla="*/ 750771 w 849947"/>
              <a:gd name="connsiteY2" fmla="*/ 0 h 594935"/>
              <a:gd name="connsiteX3" fmla="*/ 849947 w 849947"/>
              <a:gd name="connsiteY3" fmla="*/ 99176 h 594935"/>
              <a:gd name="connsiteX4" fmla="*/ 849947 w 849947"/>
              <a:gd name="connsiteY4" fmla="*/ 495759 h 594935"/>
              <a:gd name="connsiteX5" fmla="*/ 750771 w 849947"/>
              <a:gd name="connsiteY5" fmla="*/ 594935 h 594935"/>
              <a:gd name="connsiteX6" fmla="*/ 99176 w 849947"/>
              <a:gd name="connsiteY6" fmla="*/ 594935 h 594935"/>
              <a:gd name="connsiteX7" fmla="*/ 0 w 849947"/>
              <a:gd name="connsiteY7" fmla="*/ 495759 h 594935"/>
              <a:gd name="connsiteX8" fmla="*/ 0 w 849947"/>
              <a:gd name="connsiteY8" fmla="*/ 99176 h 59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947" h="594935">
                <a:moveTo>
                  <a:pt x="0" y="99176"/>
                </a:moveTo>
                <a:cubicBezTo>
                  <a:pt x="0" y="44403"/>
                  <a:pt x="44403" y="0"/>
                  <a:pt x="99176" y="0"/>
                </a:cubicBezTo>
                <a:lnTo>
                  <a:pt x="750771" y="0"/>
                </a:lnTo>
                <a:cubicBezTo>
                  <a:pt x="805544" y="0"/>
                  <a:pt x="849947" y="44403"/>
                  <a:pt x="849947" y="99176"/>
                </a:cubicBezTo>
                <a:lnTo>
                  <a:pt x="849947" y="495759"/>
                </a:lnTo>
                <a:cubicBezTo>
                  <a:pt x="849947" y="550532"/>
                  <a:pt x="805544" y="594935"/>
                  <a:pt x="750771" y="594935"/>
                </a:cubicBezTo>
                <a:lnTo>
                  <a:pt x="99176" y="594935"/>
                </a:lnTo>
                <a:cubicBezTo>
                  <a:pt x="44403" y="594935"/>
                  <a:pt x="0" y="550532"/>
                  <a:pt x="0" y="495759"/>
                </a:cubicBezTo>
                <a:lnTo>
                  <a:pt x="0" y="99176"/>
                </a:lnTo>
                <a:close/>
              </a:path>
            </a:pathLst>
          </a:custGeom>
          <a:solidFill>
            <a:srgbClr val="70AD47"/>
          </a:solidFill>
          <a:ln>
            <a:solidFill>
              <a:srgbClr val="70AD47"/>
            </a:solidFill>
          </a:ln>
        </p:spPr>
        <p:style>
          <a:lnRef idx="2">
            <a:schemeClr val="lt1">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txBody>
          <a:bodyPr spcFirstLastPara="0" vert="horz" wrap="square" lIns="67148" tIns="67148" rIns="67148" bIns="67148" numCol="1" spcCol="1270" anchor="ctr" anchorCtr="0">
            <a:noAutofit/>
          </a:bodyPr>
          <a:lstStyle/>
          <a:p>
            <a:pPr lvl="0" algn="ctr" defTabSz="444500">
              <a:lnSpc>
                <a:spcPct val="90000"/>
              </a:lnSpc>
              <a:spcBef>
                <a:spcPct val="0"/>
              </a:spcBef>
              <a:spcAft>
                <a:spcPct val="35000"/>
              </a:spcAft>
            </a:pPr>
            <a:r>
              <a:rPr lang="en-US" sz="1000" kern="1200" dirty="0" smtClean="0"/>
              <a:t>PPP Loan Applied for?</a:t>
            </a:r>
            <a:endParaRPr lang="en-US" sz="1000" kern="1200" dirty="0"/>
          </a:p>
        </p:txBody>
      </p:sp>
      <p:sp>
        <p:nvSpPr>
          <p:cNvPr id="44" name="Rectangle 43"/>
          <p:cNvSpPr/>
          <p:nvPr/>
        </p:nvSpPr>
        <p:spPr>
          <a:xfrm>
            <a:off x="8215314" y="1791807"/>
            <a:ext cx="618170" cy="4808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5" name="Bent-Up Arrow 44"/>
          <p:cNvSpPr/>
          <p:nvPr/>
        </p:nvSpPr>
        <p:spPr>
          <a:xfrm rot="5400000">
            <a:off x="8203830" y="2963063"/>
            <a:ext cx="504895" cy="574806"/>
          </a:xfrm>
          <a:prstGeom prst="bentUpArrow">
            <a:avLst>
              <a:gd name="adj1" fmla="val 32840"/>
              <a:gd name="adj2" fmla="val 25000"/>
              <a:gd name="adj3" fmla="val 35780"/>
            </a:avLst>
          </a:prstGeom>
          <a:solidFill>
            <a:srgbClr val="C9DBC1"/>
          </a:solidFill>
        </p:spPr>
        <p:style>
          <a:lnRef idx="2">
            <a:schemeClr val="lt1">
              <a:hueOff val="0"/>
              <a:satOff val="0"/>
              <a:lumOff val="0"/>
              <a:alphaOff val="0"/>
            </a:schemeClr>
          </a:lnRef>
          <a:fillRef idx="1">
            <a:schemeClr val="accent6">
              <a:tint val="50000"/>
              <a:hueOff val="-8798"/>
              <a:satOff val="-465"/>
              <a:lumOff val="7879"/>
              <a:alphaOff val="0"/>
            </a:schemeClr>
          </a:fillRef>
          <a:effectRef idx="0">
            <a:schemeClr val="accent6">
              <a:tint val="50000"/>
              <a:hueOff val="-8798"/>
              <a:satOff val="-465"/>
              <a:lumOff val="7879"/>
              <a:alphaOff val="0"/>
            </a:schemeClr>
          </a:effectRef>
          <a:fontRef idx="minor">
            <a:schemeClr val="lt1">
              <a:hueOff val="0"/>
              <a:satOff val="0"/>
              <a:lumOff val="0"/>
              <a:alphaOff val="0"/>
            </a:schemeClr>
          </a:fontRef>
        </p:style>
      </p:sp>
      <p:sp>
        <p:nvSpPr>
          <p:cNvPr id="46" name="Freeform 45"/>
          <p:cNvSpPr/>
          <p:nvPr/>
        </p:nvSpPr>
        <p:spPr>
          <a:xfrm>
            <a:off x="8070063" y="2403376"/>
            <a:ext cx="849947" cy="594935"/>
          </a:xfrm>
          <a:custGeom>
            <a:avLst/>
            <a:gdLst>
              <a:gd name="connsiteX0" fmla="*/ 0 w 849947"/>
              <a:gd name="connsiteY0" fmla="*/ 99176 h 594935"/>
              <a:gd name="connsiteX1" fmla="*/ 99176 w 849947"/>
              <a:gd name="connsiteY1" fmla="*/ 0 h 594935"/>
              <a:gd name="connsiteX2" fmla="*/ 750771 w 849947"/>
              <a:gd name="connsiteY2" fmla="*/ 0 h 594935"/>
              <a:gd name="connsiteX3" fmla="*/ 849947 w 849947"/>
              <a:gd name="connsiteY3" fmla="*/ 99176 h 594935"/>
              <a:gd name="connsiteX4" fmla="*/ 849947 w 849947"/>
              <a:gd name="connsiteY4" fmla="*/ 495759 h 594935"/>
              <a:gd name="connsiteX5" fmla="*/ 750771 w 849947"/>
              <a:gd name="connsiteY5" fmla="*/ 594935 h 594935"/>
              <a:gd name="connsiteX6" fmla="*/ 99176 w 849947"/>
              <a:gd name="connsiteY6" fmla="*/ 594935 h 594935"/>
              <a:gd name="connsiteX7" fmla="*/ 0 w 849947"/>
              <a:gd name="connsiteY7" fmla="*/ 495759 h 594935"/>
              <a:gd name="connsiteX8" fmla="*/ 0 w 849947"/>
              <a:gd name="connsiteY8" fmla="*/ 99176 h 59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947" h="594935">
                <a:moveTo>
                  <a:pt x="0" y="99176"/>
                </a:moveTo>
                <a:cubicBezTo>
                  <a:pt x="0" y="44403"/>
                  <a:pt x="44403" y="0"/>
                  <a:pt x="99176" y="0"/>
                </a:cubicBezTo>
                <a:lnTo>
                  <a:pt x="750771" y="0"/>
                </a:lnTo>
                <a:cubicBezTo>
                  <a:pt x="805544" y="0"/>
                  <a:pt x="849947" y="44403"/>
                  <a:pt x="849947" y="99176"/>
                </a:cubicBezTo>
                <a:lnTo>
                  <a:pt x="849947" y="495759"/>
                </a:lnTo>
                <a:cubicBezTo>
                  <a:pt x="849947" y="550532"/>
                  <a:pt x="805544" y="594935"/>
                  <a:pt x="750771" y="594935"/>
                </a:cubicBezTo>
                <a:lnTo>
                  <a:pt x="99176" y="594935"/>
                </a:lnTo>
                <a:cubicBezTo>
                  <a:pt x="44403" y="594935"/>
                  <a:pt x="0" y="550532"/>
                  <a:pt x="0" y="495759"/>
                </a:cubicBezTo>
                <a:lnTo>
                  <a:pt x="0" y="99176"/>
                </a:lnTo>
                <a:close/>
              </a:path>
            </a:pathLst>
          </a:custGeom>
          <a:solidFill>
            <a:srgbClr val="70AD47"/>
          </a:solidFill>
          <a:ln>
            <a:solidFill>
              <a:srgbClr val="70AD47"/>
            </a:solidFill>
          </a:ln>
        </p:spPr>
        <p:style>
          <a:lnRef idx="2">
            <a:schemeClr val="lt1">
              <a:hueOff val="0"/>
              <a:satOff val="0"/>
              <a:lumOff val="0"/>
              <a:alphaOff val="0"/>
            </a:schemeClr>
          </a:lnRef>
          <a:fillRef idx="1">
            <a:schemeClr val="accent6">
              <a:alpha val="90000"/>
              <a:hueOff val="0"/>
              <a:satOff val="0"/>
              <a:lumOff val="0"/>
              <a:alphaOff val="-13333"/>
            </a:schemeClr>
          </a:fillRef>
          <a:effectRef idx="0">
            <a:schemeClr val="accent6">
              <a:alpha val="90000"/>
              <a:hueOff val="0"/>
              <a:satOff val="0"/>
              <a:lumOff val="0"/>
              <a:alphaOff val="-13333"/>
            </a:schemeClr>
          </a:effectRef>
          <a:fontRef idx="minor">
            <a:schemeClr val="lt1"/>
          </a:fontRef>
        </p:style>
        <p:txBody>
          <a:bodyPr spcFirstLastPara="0" vert="horz" wrap="square" lIns="67148" tIns="67148" rIns="67148" bIns="67148" numCol="1" spcCol="1270" anchor="ctr" anchorCtr="0">
            <a:noAutofit/>
          </a:bodyPr>
          <a:lstStyle/>
          <a:p>
            <a:pPr lvl="0" algn="ctr" defTabSz="444500">
              <a:lnSpc>
                <a:spcPct val="90000"/>
              </a:lnSpc>
              <a:spcBef>
                <a:spcPct val="0"/>
              </a:spcBef>
              <a:spcAft>
                <a:spcPct val="35000"/>
              </a:spcAft>
            </a:pPr>
            <a:r>
              <a:rPr lang="en-US" sz="1000" kern="1200" dirty="0" smtClean="0"/>
              <a:t>Approval?</a:t>
            </a:r>
            <a:endParaRPr lang="en-US" sz="1000" kern="1200" dirty="0"/>
          </a:p>
        </p:txBody>
      </p:sp>
      <p:sp>
        <p:nvSpPr>
          <p:cNvPr id="47" name="Rectangle 46"/>
          <p:cNvSpPr/>
          <p:nvPr/>
        </p:nvSpPr>
        <p:spPr>
          <a:xfrm>
            <a:off x="8920011" y="2460116"/>
            <a:ext cx="618170" cy="4808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8" name="Bent-Up Arrow 47"/>
          <p:cNvSpPr/>
          <p:nvPr/>
        </p:nvSpPr>
        <p:spPr>
          <a:xfrm rot="5400000">
            <a:off x="8908527" y="3631372"/>
            <a:ext cx="504895" cy="574806"/>
          </a:xfrm>
          <a:prstGeom prst="bentUpArrow">
            <a:avLst>
              <a:gd name="adj1" fmla="val 32840"/>
              <a:gd name="adj2" fmla="val 25000"/>
              <a:gd name="adj3" fmla="val 35780"/>
            </a:avLst>
          </a:prstGeom>
          <a:solidFill>
            <a:srgbClr val="C9DBC1"/>
          </a:solidFill>
        </p:spPr>
        <p:style>
          <a:lnRef idx="2">
            <a:schemeClr val="lt1">
              <a:hueOff val="0"/>
              <a:satOff val="0"/>
              <a:lumOff val="0"/>
              <a:alphaOff val="0"/>
            </a:schemeClr>
          </a:lnRef>
          <a:fillRef idx="1">
            <a:schemeClr val="accent6">
              <a:tint val="50000"/>
              <a:hueOff val="-17595"/>
              <a:satOff val="-929"/>
              <a:lumOff val="15759"/>
              <a:alphaOff val="0"/>
            </a:schemeClr>
          </a:fillRef>
          <a:effectRef idx="0">
            <a:schemeClr val="accent6">
              <a:tint val="50000"/>
              <a:hueOff val="-17595"/>
              <a:satOff val="-929"/>
              <a:lumOff val="15759"/>
              <a:alphaOff val="0"/>
            </a:schemeClr>
          </a:effectRef>
          <a:fontRef idx="minor">
            <a:schemeClr val="lt1">
              <a:hueOff val="0"/>
              <a:satOff val="0"/>
              <a:lumOff val="0"/>
              <a:alphaOff val="0"/>
            </a:schemeClr>
          </a:fontRef>
        </p:style>
      </p:sp>
      <p:sp>
        <p:nvSpPr>
          <p:cNvPr id="49" name="Freeform 48"/>
          <p:cNvSpPr/>
          <p:nvPr/>
        </p:nvSpPr>
        <p:spPr>
          <a:xfrm>
            <a:off x="8774760" y="3071685"/>
            <a:ext cx="849947" cy="594935"/>
          </a:xfrm>
          <a:custGeom>
            <a:avLst/>
            <a:gdLst>
              <a:gd name="connsiteX0" fmla="*/ 0 w 849947"/>
              <a:gd name="connsiteY0" fmla="*/ 99176 h 594935"/>
              <a:gd name="connsiteX1" fmla="*/ 99176 w 849947"/>
              <a:gd name="connsiteY1" fmla="*/ 0 h 594935"/>
              <a:gd name="connsiteX2" fmla="*/ 750771 w 849947"/>
              <a:gd name="connsiteY2" fmla="*/ 0 h 594935"/>
              <a:gd name="connsiteX3" fmla="*/ 849947 w 849947"/>
              <a:gd name="connsiteY3" fmla="*/ 99176 h 594935"/>
              <a:gd name="connsiteX4" fmla="*/ 849947 w 849947"/>
              <a:gd name="connsiteY4" fmla="*/ 495759 h 594935"/>
              <a:gd name="connsiteX5" fmla="*/ 750771 w 849947"/>
              <a:gd name="connsiteY5" fmla="*/ 594935 h 594935"/>
              <a:gd name="connsiteX6" fmla="*/ 99176 w 849947"/>
              <a:gd name="connsiteY6" fmla="*/ 594935 h 594935"/>
              <a:gd name="connsiteX7" fmla="*/ 0 w 849947"/>
              <a:gd name="connsiteY7" fmla="*/ 495759 h 594935"/>
              <a:gd name="connsiteX8" fmla="*/ 0 w 849947"/>
              <a:gd name="connsiteY8" fmla="*/ 99176 h 59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947" h="594935">
                <a:moveTo>
                  <a:pt x="0" y="99176"/>
                </a:moveTo>
                <a:cubicBezTo>
                  <a:pt x="0" y="44403"/>
                  <a:pt x="44403" y="0"/>
                  <a:pt x="99176" y="0"/>
                </a:cubicBezTo>
                <a:lnTo>
                  <a:pt x="750771" y="0"/>
                </a:lnTo>
                <a:cubicBezTo>
                  <a:pt x="805544" y="0"/>
                  <a:pt x="849947" y="44403"/>
                  <a:pt x="849947" y="99176"/>
                </a:cubicBezTo>
                <a:lnTo>
                  <a:pt x="849947" y="495759"/>
                </a:lnTo>
                <a:cubicBezTo>
                  <a:pt x="849947" y="550532"/>
                  <a:pt x="805544" y="594935"/>
                  <a:pt x="750771" y="594935"/>
                </a:cubicBezTo>
                <a:lnTo>
                  <a:pt x="99176" y="594935"/>
                </a:lnTo>
                <a:cubicBezTo>
                  <a:pt x="44403" y="594935"/>
                  <a:pt x="0" y="550532"/>
                  <a:pt x="0" y="495759"/>
                </a:cubicBezTo>
                <a:lnTo>
                  <a:pt x="0" y="99176"/>
                </a:lnTo>
                <a:close/>
              </a:path>
            </a:pathLst>
          </a:custGeom>
          <a:solidFill>
            <a:srgbClr val="70AD47"/>
          </a:solidFill>
        </p:spPr>
        <p:style>
          <a:lnRef idx="2">
            <a:schemeClr val="lt1">
              <a:hueOff val="0"/>
              <a:satOff val="0"/>
              <a:lumOff val="0"/>
              <a:alphaOff val="0"/>
            </a:schemeClr>
          </a:lnRef>
          <a:fillRef idx="1">
            <a:schemeClr val="accent6">
              <a:alpha val="90000"/>
              <a:hueOff val="0"/>
              <a:satOff val="0"/>
              <a:lumOff val="0"/>
              <a:alphaOff val="-26667"/>
            </a:schemeClr>
          </a:fillRef>
          <a:effectRef idx="0">
            <a:schemeClr val="accent6">
              <a:alpha val="90000"/>
              <a:hueOff val="0"/>
              <a:satOff val="0"/>
              <a:lumOff val="0"/>
              <a:alphaOff val="-26667"/>
            </a:schemeClr>
          </a:effectRef>
          <a:fontRef idx="minor">
            <a:schemeClr val="lt1"/>
          </a:fontRef>
        </p:style>
        <p:txBody>
          <a:bodyPr spcFirstLastPara="0" vert="horz" wrap="square" lIns="67148" tIns="67148" rIns="67148" bIns="67148" numCol="1" spcCol="1270" anchor="ctr" anchorCtr="0">
            <a:noAutofit/>
          </a:bodyPr>
          <a:lstStyle/>
          <a:p>
            <a:pPr lvl="0" algn="ctr" defTabSz="444500">
              <a:lnSpc>
                <a:spcPct val="90000"/>
              </a:lnSpc>
              <a:spcBef>
                <a:spcPct val="0"/>
              </a:spcBef>
              <a:spcAft>
                <a:spcPct val="35000"/>
              </a:spcAft>
            </a:pPr>
            <a:r>
              <a:rPr lang="en-US" sz="1000" kern="1200" dirty="0" smtClean="0"/>
              <a:t>Funding Received?</a:t>
            </a:r>
            <a:endParaRPr lang="en-US" sz="1000" kern="1200" dirty="0"/>
          </a:p>
        </p:txBody>
      </p:sp>
      <p:sp>
        <p:nvSpPr>
          <p:cNvPr id="50" name="Rectangle 49"/>
          <p:cNvSpPr/>
          <p:nvPr/>
        </p:nvSpPr>
        <p:spPr>
          <a:xfrm>
            <a:off x="9624708" y="3128425"/>
            <a:ext cx="618170" cy="4808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1" name="Freeform 50"/>
          <p:cNvSpPr/>
          <p:nvPr/>
        </p:nvSpPr>
        <p:spPr>
          <a:xfrm>
            <a:off x="9479457" y="3739994"/>
            <a:ext cx="849947" cy="594935"/>
          </a:xfrm>
          <a:custGeom>
            <a:avLst/>
            <a:gdLst>
              <a:gd name="connsiteX0" fmla="*/ 0 w 849947"/>
              <a:gd name="connsiteY0" fmla="*/ 99176 h 594935"/>
              <a:gd name="connsiteX1" fmla="*/ 99176 w 849947"/>
              <a:gd name="connsiteY1" fmla="*/ 0 h 594935"/>
              <a:gd name="connsiteX2" fmla="*/ 750771 w 849947"/>
              <a:gd name="connsiteY2" fmla="*/ 0 h 594935"/>
              <a:gd name="connsiteX3" fmla="*/ 849947 w 849947"/>
              <a:gd name="connsiteY3" fmla="*/ 99176 h 594935"/>
              <a:gd name="connsiteX4" fmla="*/ 849947 w 849947"/>
              <a:gd name="connsiteY4" fmla="*/ 495759 h 594935"/>
              <a:gd name="connsiteX5" fmla="*/ 750771 w 849947"/>
              <a:gd name="connsiteY5" fmla="*/ 594935 h 594935"/>
              <a:gd name="connsiteX6" fmla="*/ 99176 w 849947"/>
              <a:gd name="connsiteY6" fmla="*/ 594935 h 594935"/>
              <a:gd name="connsiteX7" fmla="*/ 0 w 849947"/>
              <a:gd name="connsiteY7" fmla="*/ 495759 h 594935"/>
              <a:gd name="connsiteX8" fmla="*/ 0 w 849947"/>
              <a:gd name="connsiteY8" fmla="*/ 99176 h 59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947" h="594935">
                <a:moveTo>
                  <a:pt x="0" y="99176"/>
                </a:moveTo>
                <a:cubicBezTo>
                  <a:pt x="0" y="44403"/>
                  <a:pt x="44403" y="0"/>
                  <a:pt x="99176" y="0"/>
                </a:cubicBezTo>
                <a:lnTo>
                  <a:pt x="750771" y="0"/>
                </a:lnTo>
                <a:cubicBezTo>
                  <a:pt x="805544" y="0"/>
                  <a:pt x="849947" y="44403"/>
                  <a:pt x="849947" y="99176"/>
                </a:cubicBezTo>
                <a:lnTo>
                  <a:pt x="849947" y="495759"/>
                </a:lnTo>
                <a:cubicBezTo>
                  <a:pt x="849947" y="550532"/>
                  <a:pt x="805544" y="594935"/>
                  <a:pt x="750771" y="594935"/>
                </a:cubicBezTo>
                <a:lnTo>
                  <a:pt x="99176" y="594935"/>
                </a:lnTo>
                <a:cubicBezTo>
                  <a:pt x="44403" y="594935"/>
                  <a:pt x="0" y="550532"/>
                  <a:pt x="0" y="495759"/>
                </a:cubicBezTo>
                <a:lnTo>
                  <a:pt x="0" y="99176"/>
                </a:lnTo>
                <a:close/>
              </a:path>
            </a:pathLst>
          </a:custGeom>
          <a:solidFill>
            <a:srgbClr val="70AD47"/>
          </a:solidFill>
        </p:spPr>
        <p:style>
          <a:lnRef idx="2">
            <a:schemeClr val="lt1">
              <a:hueOff val="0"/>
              <a:satOff val="0"/>
              <a:lumOff val="0"/>
              <a:alphaOff val="0"/>
            </a:schemeClr>
          </a:lnRef>
          <a:fillRef idx="1">
            <a:schemeClr val="accent6">
              <a:alpha val="90000"/>
              <a:hueOff val="0"/>
              <a:satOff val="0"/>
              <a:lumOff val="0"/>
              <a:alphaOff val="-40000"/>
            </a:schemeClr>
          </a:fillRef>
          <a:effectRef idx="0">
            <a:schemeClr val="accent6">
              <a:alpha val="90000"/>
              <a:hueOff val="0"/>
              <a:satOff val="0"/>
              <a:lumOff val="0"/>
              <a:alphaOff val="-40000"/>
            </a:schemeClr>
          </a:effectRef>
          <a:fontRef idx="minor">
            <a:schemeClr val="lt1"/>
          </a:fontRef>
        </p:style>
        <p:txBody>
          <a:bodyPr spcFirstLastPara="0" vert="horz" wrap="square" lIns="67148" tIns="67148" rIns="67148" bIns="67148" numCol="1" spcCol="1270" anchor="ctr" anchorCtr="0">
            <a:noAutofit/>
          </a:bodyPr>
          <a:lstStyle/>
          <a:p>
            <a:pPr lvl="0" algn="ctr" defTabSz="444500">
              <a:lnSpc>
                <a:spcPct val="90000"/>
              </a:lnSpc>
              <a:spcBef>
                <a:spcPct val="0"/>
              </a:spcBef>
              <a:spcAft>
                <a:spcPct val="35000"/>
              </a:spcAft>
            </a:pPr>
            <a:r>
              <a:rPr lang="en-US" sz="1000" kern="1200" dirty="0" smtClean="0"/>
              <a:t>2019 Payroll?</a:t>
            </a:r>
            <a:endParaRPr lang="en-US" sz="1000" kern="1200" dirty="0"/>
          </a:p>
        </p:txBody>
      </p:sp>
      <p:sp>
        <p:nvSpPr>
          <p:cNvPr id="12" name="TextBox 11"/>
          <p:cNvSpPr txBox="1"/>
          <p:nvPr/>
        </p:nvSpPr>
        <p:spPr>
          <a:xfrm>
            <a:off x="7072754" y="1352707"/>
            <a:ext cx="4997786" cy="338554"/>
          </a:xfrm>
          <a:prstGeom prst="rect">
            <a:avLst/>
          </a:prstGeom>
          <a:solidFill>
            <a:srgbClr val="FFFFFF"/>
          </a:solidFill>
          <a:ln w="38100">
            <a:solidFill>
              <a:srgbClr val="70AD47"/>
            </a:solidFill>
          </a:ln>
        </p:spPr>
        <p:txBody>
          <a:bodyPr wrap="square" rtlCol="0">
            <a:spAutoFit/>
          </a:bodyPr>
          <a:lstStyle/>
          <a:p>
            <a:r>
              <a:rPr lang="en-US" sz="1600" b="1" dirty="0" smtClean="0">
                <a:solidFill>
                  <a:srgbClr val="000000"/>
                </a:solidFill>
              </a:rPr>
              <a:t>Understanding CARES ACT Liquidity Enhancement</a:t>
            </a:r>
            <a:endParaRPr lang="en-US" sz="1600" b="1" dirty="0">
              <a:solidFill>
                <a:srgbClr val="000000"/>
              </a:solidFill>
            </a:endParaRPr>
          </a:p>
        </p:txBody>
      </p:sp>
      <p:cxnSp>
        <p:nvCxnSpPr>
          <p:cNvPr id="13" name="Elbow Connector 12"/>
          <p:cNvCxnSpPr/>
          <p:nvPr/>
        </p:nvCxnSpPr>
        <p:spPr>
          <a:xfrm flipV="1">
            <a:off x="4861752" y="1564304"/>
            <a:ext cx="2138638" cy="1398050"/>
          </a:xfrm>
          <a:prstGeom prst="bentConnector3">
            <a:avLst>
              <a:gd name="adj1" fmla="val 63074"/>
            </a:avLst>
          </a:prstGeom>
          <a:ln w="76200">
            <a:solidFill>
              <a:srgbClr val="70AD47"/>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382371" y="3879999"/>
            <a:ext cx="1267762" cy="338554"/>
          </a:xfrm>
          <a:prstGeom prst="rect">
            <a:avLst/>
          </a:prstGeom>
          <a:noFill/>
          <a:ln w="28575">
            <a:solidFill>
              <a:srgbClr val="70AD47"/>
            </a:solidFill>
          </a:ln>
        </p:spPr>
        <p:txBody>
          <a:bodyPr wrap="square" rtlCol="0" anchor="ctr">
            <a:spAutoFit/>
          </a:bodyPr>
          <a:lstStyle/>
          <a:p>
            <a:pPr algn="ctr"/>
            <a:r>
              <a:rPr lang="en-US" sz="800" b="1" dirty="0">
                <a:solidFill>
                  <a:srgbClr val="000000"/>
                </a:solidFill>
              </a:rPr>
              <a:t>(2019 Payroll / 12mo) </a:t>
            </a:r>
            <a:endParaRPr lang="en-US" sz="800" b="1" dirty="0" smtClean="0">
              <a:solidFill>
                <a:srgbClr val="000000"/>
              </a:solidFill>
            </a:endParaRPr>
          </a:p>
          <a:p>
            <a:pPr algn="ctr"/>
            <a:r>
              <a:rPr lang="en-US" sz="800" b="1" dirty="0" smtClean="0">
                <a:solidFill>
                  <a:srgbClr val="000000"/>
                </a:solidFill>
              </a:rPr>
              <a:t>X 2.5</a:t>
            </a:r>
            <a:endParaRPr lang="en-US" sz="800" b="1" dirty="0">
              <a:solidFill>
                <a:srgbClr val="000000"/>
              </a:solidFill>
            </a:endParaRPr>
          </a:p>
        </p:txBody>
      </p:sp>
      <p:sp>
        <p:nvSpPr>
          <p:cNvPr id="15" name="object 9"/>
          <p:cNvSpPr txBox="1">
            <a:spLocks/>
          </p:cNvSpPr>
          <p:nvPr/>
        </p:nvSpPr>
        <p:spPr>
          <a:xfrm>
            <a:off x="437" y="101734"/>
            <a:ext cx="12191563"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90 DAY LIQUIDITY STRESS TEST</a:t>
            </a:r>
          </a:p>
        </p:txBody>
      </p:sp>
    </p:spTree>
    <p:extLst>
      <p:ext uri="{BB962C8B-B14F-4D97-AF65-F5344CB8AC3E}">
        <p14:creationId xmlns:p14="http://schemas.microsoft.com/office/powerpoint/2010/main" val="1564303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42</a:t>
            </a:fld>
            <a:endParaRPr lang="en-US" dirty="0">
              <a:solidFill>
                <a:srgbClr val="FFFFFF"/>
              </a:solidFill>
            </a:endParaRPr>
          </a:p>
        </p:txBody>
      </p:sp>
      <p:sp>
        <p:nvSpPr>
          <p:cNvPr id="8" name="object 9"/>
          <p:cNvSpPr txBox="1">
            <a:spLocks/>
          </p:cNvSpPr>
          <p:nvPr/>
        </p:nvSpPr>
        <p:spPr>
          <a:xfrm>
            <a:off x="437" y="101734"/>
            <a:ext cx="12191563"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QUESTIONS…</a:t>
            </a:r>
          </a:p>
        </p:txBody>
      </p:sp>
    </p:spTree>
    <p:extLst>
      <p:ext uri="{BB962C8B-B14F-4D97-AF65-F5344CB8AC3E}">
        <p14:creationId xmlns:p14="http://schemas.microsoft.com/office/powerpoint/2010/main" val="34712254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973D73B8-0159-4360-B763-76EC226632BF}"/>
              </a:ext>
            </a:extLst>
          </p:cNvPr>
          <p:cNvSpPr>
            <a:spLocks noGrp="1"/>
          </p:cNvSpPr>
          <p:nvPr>
            <p:ph type="sldNum" sz="quarter" idx="12"/>
          </p:nvPr>
        </p:nvSpPr>
        <p:spPr/>
        <p:txBody>
          <a:bodyPr/>
          <a:lstStyle/>
          <a:p>
            <a:r>
              <a:rPr lang="en-US" dirty="0"/>
              <a:t>0</a:t>
            </a:r>
            <a:fld id="{F470E458-E7C2-4395-B75D-476A174CEE45}" type="slidenum">
              <a:rPr lang="en-US" smtClean="0"/>
              <a:t>43</a:t>
            </a:fld>
            <a:endParaRPr lang="en-US" dirty="0"/>
          </a:p>
        </p:txBody>
      </p:sp>
      <p:sp>
        <p:nvSpPr>
          <p:cNvPr id="6" name="Title 5">
            <a:extLst>
              <a:ext uri="{FF2B5EF4-FFF2-40B4-BE49-F238E27FC236}">
                <a16:creationId xmlns="" xmlns:a16="http://schemas.microsoft.com/office/drawing/2014/main" id="{6A2ED7C9-90D1-4335-ACD1-D39A68D72C83}"/>
              </a:ext>
            </a:extLst>
          </p:cNvPr>
          <p:cNvSpPr>
            <a:spLocks noGrp="1"/>
          </p:cNvSpPr>
          <p:nvPr>
            <p:ph type="title"/>
          </p:nvPr>
        </p:nvSpPr>
        <p:spPr/>
        <p:txBody>
          <a:bodyPr/>
          <a:lstStyle/>
          <a:p>
            <a:r>
              <a:rPr lang="en-US" dirty="0"/>
              <a:t>Session Password</a:t>
            </a:r>
          </a:p>
        </p:txBody>
      </p:sp>
      <p:sp>
        <p:nvSpPr>
          <p:cNvPr id="9" name="Subtitle 8">
            <a:extLst>
              <a:ext uri="{FF2B5EF4-FFF2-40B4-BE49-F238E27FC236}">
                <a16:creationId xmlns="" xmlns:a16="http://schemas.microsoft.com/office/drawing/2014/main" id="{F4871DB2-2AAA-4EB1-9E65-B34595535B48}"/>
              </a:ext>
            </a:extLst>
          </p:cNvPr>
          <p:cNvSpPr>
            <a:spLocks noGrp="1"/>
          </p:cNvSpPr>
          <p:nvPr>
            <p:ph type="subTitle" idx="15"/>
          </p:nvPr>
        </p:nvSpPr>
        <p:spPr/>
        <p:txBody>
          <a:bodyPr/>
          <a:lstStyle/>
          <a:p>
            <a:r>
              <a:rPr lang="en-US" dirty="0"/>
              <a:t>(Must record password for CPE credit)</a:t>
            </a:r>
          </a:p>
        </p:txBody>
      </p:sp>
    </p:spTree>
    <p:extLst>
      <p:ext uri="{BB962C8B-B14F-4D97-AF65-F5344CB8AC3E}">
        <p14:creationId xmlns:p14="http://schemas.microsoft.com/office/powerpoint/2010/main" val="1785038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5</a:t>
            </a:fld>
            <a:endParaRPr lang="en-US" dirty="0">
              <a:solidFill>
                <a:srgbClr val="FFFFFF"/>
              </a:solidFill>
            </a:endParaRPr>
          </a:p>
        </p:txBody>
      </p:sp>
      <p:sp>
        <p:nvSpPr>
          <p:cNvPr id="3" name="Content Placeholder 3"/>
          <p:cNvSpPr txBox="1">
            <a:spLocks/>
          </p:cNvSpPr>
          <p:nvPr/>
        </p:nvSpPr>
        <p:spPr>
          <a:xfrm>
            <a:off x="0" y="105835"/>
            <a:ext cx="12192000" cy="5577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80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smtClean="0">
                <a:solidFill>
                  <a:srgbClr val="003976"/>
                </a:solidFill>
                <a:cs typeface="Arial" panose="020B0604020202020204" pitchFamily="34" charset="0"/>
              </a:rPr>
              <a:t>SUBCONTRACTOR INSOLVENCY TRENDS</a:t>
            </a:r>
            <a:endParaRPr lang="en-US" sz="3600" b="1" dirty="0">
              <a:solidFill>
                <a:srgbClr val="003976"/>
              </a:solidFill>
              <a:cs typeface="Arial" panose="020B0604020202020204" pitchFamily="34" charset="0"/>
            </a:endParaRPr>
          </a:p>
        </p:txBody>
      </p:sp>
      <p:sp>
        <p:nvSpPr>
          <p:cNvPr id="4" name="Slide Number Placeholder 2"/>
          <p:cNvSpPr txBox="1">
            <a:spLocks/>
          </p:cNvSpPr>
          <p:nvPr/>
        </p:nvSpPr>
        <p:spPr>
          <a:xfrm>
            <a:off x="4571013" y="6356351"/>
            <a:ext cx="2844800"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B7F83B-BC5F-2A4A-928D-9D4499AABD55}" type="slidenum">
              <a:rPr lang="en-US" smtClean="0">
                <a:solidFill>
                  <a:prstClr val="black">
                    <a:tint val="75000"/>
                  </a:prstClr>
                </a:solidFill>
              </a:rPr>
              <a:pPr/>
              <a:t>4</a:t>
            </a:fld>
            <a:endParaRPr lang="en-US" dirty="0">
              <a:solidFill>
                <a:prstClr val="black">
                  <a:tint val="75000"/>
                </a:prstClr>
              </a:solidFill>
            </a:endParaRPr>
          </a:p>
        </p:txBody>
      </p:sp>
      <p:sp>
        <p:nvSpPr>
          <p:cNvPr id="6" name="Content Placeholder 2"/>
          <p:cNvSpPr txBox="1">
            <a:spLocks/>
          </p:cNvSpPr>
          <p:nvPr/>
        </p:nvSpPr>
        <p:spPr>
          <a:xfrm>
            <a:off x="803275" y="668860"/>
            <a:ext cx="10585450" cy="45974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80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err="1" smtClean="0">
                <a:solidFill>
                  <a:srgbClr val="000000"/>
                </a:solidFill>
              </a:rPr>
              <a:t>PreCOVID</a:t>
            </a:r>
            <a:r>
              <a:rPr lang="en-US" sz="1400" dirty="0" smtClean="0">
                <a:solidFill>
                  <a:srgbClr val="000000"/>
                </a:solidFill>
              </a:rPr>
              <a:t> Subcontractor Insolvency risk was on the rise as the market expanded with larger projects and growth in backlog for trade contractors that were facing labor shortages and an overextension of resources. </a:t>
            </a:r>
          </a:p>
          <a:p>
            <a:pPr marL="0" indent="0">
              <a:buNone/>
            </a:pPr>
            <a:endParaRPr lang="en-US" sz="1400" dirty="0" smtClean="0">
              <a:solidFill>
                <a:srgbClr val="000000"/>
              </a:solidFill>
            </a:endParaRPr>
          </a:p>
          <a:p>
            <a:pPr marL="0" indent="0">
              <a:buNone/>
            </a:pPr>
            <a:r>
              <a:rPr lang="en-US" sz="1400" dirty="0" smtClean="0">
                <a:solidFill>
                  <a:srgbClr val="000000"/>
                </a:solidFill>
              </a:rPr>
              <a:t>COVID benefits to subcontractors – Less labor shortages + PPP funding helped many subcontractors through Q2 and Q3.   Long term impact – COVID expected to lead to weakened financial positions that may cause subs to fail due to inadequate financial resources when challenges arise.  </a:t>
            </a:r>
          </a:p>
          <a:p>
            <a:pPr marL="0" indent="0">
              <a:buNone/>
            </a:pPr>
            <a:endParaRPr lang="en-US" sz="1400" dirty="0" smtClean="0">
              <a:solidFill>
                <a:srgbClr val="000000"/>
              </a:solidFill>
            </a:endParaRPr>
          </a:p>
          <a:p>
            <a:pPr marL="0" indent="0">
              <a:buNone/>
            </a:pPr>
            <a:r>
              <a:rPr lang="en-US" sz="1400" dirty="0" smtClean="0">
                <a:solidFill>
                  <a:srgbClr val="000000"/>
                </a:solidFill>
              </a:rPr>
              <a:t>The number one cause of financial failure for prime or subcontractors is taking on work that exceeds their financial or operational capabilities.  Larger projects lead to greater scheduling, project execution and quality challenges that turn in to delays,  project losses,  defective work and ultimately defaults or insolvency.  </a:t>
            </a:r>
          </a:p>
          <a:p>
            <a:pPr marL="0" indent="0">
              <a:buNone/>
            </a:pPr>
            <a:endParaRPr lang="en-US" sz="1400" dirty="0" smtClean="0">
              <a:solidFill>
                <a:srgbClr val="000000"/>
              </a:solidFill>
            </a:endParaRPr>
          </a:p>
          <a:p>
            <a:pPr marL="0" indent="0">
              <a:buNone/>
            </a:pPr>
            <a:r>
              <a:rPr lang="en-US" sz="1400" dirty="0" smtClean="0">
                <a:solidFill>
                  <a:srgbClr val="000000"/>
                </a:solidFill>
              </a:rPr>
              <a:t>Red flags that point to heightened insolvency risk include delayed or late financial statements,  inability to meet project schedules,  liens or surety bond claims on other projects, changes in ownership, taking on work outside their territory,  projects 1.5X or more than the largest project completed,  working with an unfamiliar developer or architect.</a:t>
            </a:r>
          </a:p>
          <a:p>
            <a:pPr marL="0" indent="0">
              <a:buNone/>
            </a:pPr>
            <a:endParaRPr lang="en-US" sz="1400" dirty="0" smtClean="0">
              <a:solidFill>
                <a:srgbClr val="000000"/>
              </a:solidFill>
            </a:endParaRPr>
          </a:p>
          <a:p>
            <a:pPr marL="0" indent="0">
              <a:buNone/>
            </a:pPr>
            <a:r>
              <a:rPr lang="en-US" sz="1400" dirty="0" smtClean="0">
                <a:solidFill>
                  <a:srgbClr val="000000"/>
                </a:solidFill>
              </a:rPr>
              <a:t>Weak subcontractor risk management processes may lead to the default of CM’s and GC’s if they are undercapitalized for the size of work they undertake.</a:t>
            </a:r>
            <a:endParaRPr lang="en-US" sz="1400" dirty="0">
              <a:solidFill>
                <a:srgbClr val="000000"/>
              </a:solidFill>
            </a:endParaRPr>
          </a:p>
        </p:txBody>
      </p:sp>
    </p:spTree>
    <p:extLst>
      <p:ext uri="{BB962C8B-B14F-4D97-AF65-F5344CB8AC3E}">
        <p14:creationId xmlns:p14="http://schemas.microsoft.com/office/powerpoint/2010/main" val="3376004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6</a:t>
            </a:fld>
            <a:endParaRPr lang="en-US" dirty="0">
              <a:solidFill>
                <a:srgbClr val="FFFFFF"/>
              </a:solidFill>
            </a:endParaRPr>
          </a:p>
        </p:txBody>
      </p:sp>
      <p:sp>
        <p:nvSpPr>
          <p:cNvPr id="3" name="Content Placeholder 3"/>
          <p:cNvSpPr txBox="1">
            <a:spLocks/>
          </p:cNvSpPr>
          <p:nvPr/>
        </p:nvSpPr>
        <p:spPr>
          <a:xfrm>
            <a:off x="0" y="105834"/>
            <a:ext cx="12192000" cy="5577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80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smtClean="0">
                <a:solidFill>
                  <a:srgbClr val="003976"/>
                </a:solidFill>
              </a:rPr>
              <a:t>SUBCONTRACTOR DEFAULT INSURANCE LOSS RATIO</a:t>
            </a:r>
            <a:endParaRPr lang="en-US" sz="3600" b="1" dirty="0">
              <a:solidFill>
                <a:srgbClr val="003976"/>
              </a:solidFill>
            </a:endParaRPr>
          </a:p>
        </p:txBody>
      </p:sp>
      <p:sp>
        <p:nvSpPr>
          <p:cNvPr id="4" name="Slide Number Placeholder 2"/>
          <p:cNvSpPr txBox="1">
            <a:spLocks/>
          </p:cNvSpPr>
          <p:nvPr/>
        </p:nvSpPr>
        <p:spPr>
          <a:xfrm>
            <a:off x="4571013" y="6356351"/>
            <a:ext cx="2844800"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B7F83B-BC5F-2A4A-928D-9D4499AABD55}" type="slidenum">
              <a:rPr lang="en-US" smtClean="0">
                <a:solidFill>
                  <a:prstClr val="black">
                    <a:tint val="75000"/>
                  </a:prstClr>
                </a:solidFill>
              </a:rPr>
              <a:pPr/>
              <a:t>5</a:t>
            </a:fld>
            <a:endParaRPr lang="en-US" dirty="0">
              <a:solidFill>
                <a:prstClr val="black">
                  <a:tint val="75000"/>
                </a:prstClr>
              </a:solidFill>
            </a:endParaRPr>
          </a:p>
        </p:txBody>
      </p:sp>
      <p:sp>
        <p:nvSpPr>
          <p:cNvPr id="6" name="TextBox 5"/>
          <p:cNvSpPr txBox="1"/>
          <p:nvPr/>
        </p:nvSpPr>
        <p:spPr>
          <a:xfrm>
            <a:off x="812802" y="1102206"/>
            <a:ext cx="10575922" cy="3477875"/>
          </a:xfrm>
          <a:prstGeom prst="rect">
            <a:avLst/>
          </a:prstGeom>
          <a:noFill/>
        </p:spPr>
        <p:txBody>
          <a:bodyPr wrap="square" rtlCol="0">
            <a:spAutoFit/>
          </a:bodyPr>
          <a:lstStyle/>
          <a:p>
            <a:pPr marL="747713" indent="-285750">
              <a:spcAft>
                <a:spcPts val="1200"/>
              </a:spcAft>
              <a:buFont typeface="Wingdings" panose="05000000000000000000" pitchFamily="2" charset="2"/>
              <a:buChar char="ü"/>
            </a:pPr>
            <a:r>
              <a:rPr lang="en-US" sz="2000" dirty="0">
                <a:solidFill>
                  <a:srgbClr val="000000"/>
                </a:solidFill>
              </a:rPr>
              <a:t>Losses exceeding 200% of Subcontractor Value = 13.3% of Total (Most losses in this category are for subcontract values of $5M or less).</a:t>
            </a:r>
          </a:p>
          <a:p>
            <a:pPr marL="747713" indent="-285750">
              <a:spcAft>
                <a:spcPts val="1200"/>
              </a:spcAft>
              <a:buFont typeface="Wingdings" panose="05000000000000000000" pitchFamily="2" charset="2"/>
              <a:buChar char="ü"/>
            </a:pPr>
            <a:r>
              <a:rPr lang="en-US" sz="2000" dirty="0">
                <a:solidFill>
                  <a:srgbClr val="000000"/>
                </a:solidFill>
              </a:rPr>
              <a:t>Losses between 100% and 200% of Subcontractor Value = 12.8% of Total (Most losses in this category are for subcontract values of $5M or less).</a:t>
            </a:r>
          </a:p>
          <a:p>
            <a:pPr marL="747713" indent="-285750">
              <a:spcAft>
                <a:spcPts val="1200"/>
              </a:spcAft>
              <a:buFont typeface="Wingdings" panose="05000000000000000000" pitchFamily="2" charset="2"/>
              <a:buChar char="ü"/>
            </a:pPr>
            <a:r>
              <a:rPr lang="en-US" sz="2000" dirty="0">
                <a:solidFill>
                  <a:srgbClr val="000000"/>
                </a:solidFill>
              </a:rPr>
              <a:t>Losses less than 100% of Subcontract Value = 73.9% of Total.</a:t>
            </a:r>
          </a:p>
          <a:p>
            <a:pPr marL="747713" indent="-285750">
              <a:spcAft>
                <a:spcPts val="1200"/>
              </a:spcAft>
              <a:buFont typeface="Wingdings" panose="05000000000000000000" pitchFamily="2" charset="2"/>
              <a:buChar char="ü"/>
            </a:pPr>
            <a:r>
              <a:rPr lang="en-US" sz="2000" dirty="0">
                <a:solidFill>
                  <a:srgbClr val="000000"/>
                </a:solidFill>
              </a:rPr>
              <a:t>Subcontract Values over $10M rarely lead to loss exceeding 100% of Subcontract Value.</a:t>
            </a:r>
          </a:p>
          <a:p>
            <a:pPr marL="747713" indent="-285750">
              <a:spcAft>
                <a:spcPts val="1200"/>
              </a:spcAft>
              <a:buFont typeface="Wingdings" panose="05000000000000000000" pitchFamily="2" charset="2"/>
              <a:buChar char="ü"/>
            </a:pPr>
            <a:r>
              <a:rPr lang="en-US" sz="2000" dirty="0">
                <a:solidFill>
                  <a:srgbClr val="000000"/>
                </a:solidFill>
              </a:rPr>
              <a:t>Surety losses are generally 30% of the Subcontractor Value or less.  SDI’s added coverage and claim process provide added coverage.  </a:t>
            </a:r>
          </a:p>
        </p:txBody>
      </p:sp>
      <p:sp>
        <p:nvSpPr>
          <p:cNvPr id="7" name="Rectangle 6"/>
          <p:cNvSpPr/>
          <p:nvPr/>
        </p:nvSpPr>
        <p:spPr>
          <a:xfrm>
            <a:off x="811741" y="666841"/>
            <a:ext cx="10576983" cy="400110"/>
          </a:xfrm>
          <a:prstGeom prst="rect">
            <a:avLst/>
          </a:prstGeom>
        </p:spPr>
        <p:txBody>
          <a:bodyPr wrap="square">
            <a:spAutoFit/>
          </a:bodyPr>
          <a:lstStyle/>
          <a:p>
            <a:pPr fontAlgn="base">
              <a:spcBef>
                <a:spcPct val="0"/>
              </a:spcBef>
              <a:spcAft>
                <a:spcPct val="0"/>
              </a:spcAft>
            </a:pPr>
            <a:r>
              <a:rPr lang="en-US" sz="2000" dirty="0">
                <a:solidFill>
                  <a:srgbClr val="1F497D">
                    <a:lumMod val="60000"/>
                    <a:lumOff val="40000"/>
                  </a:srgbClr>
                </a:solidFill>
                <a:ea typeface="ヒラギノ角ゴ ProN W3" charset="-128"/>
                <a:sym typeface="Gill Sans" charset="0"/>
              </a:rPr>
              <a:t>SDI Loss History Trends:</a:t>
            </a:r>
          </a:p>
        </p:txBody>
      </p:sp>
    </p:spTree>
    <p:extLst>
      <p:ext uri="{BB962C8B-B14F-4D97-AF65-F5344CB8AC3E}">
        <p14:creationId xmlns:p14="http://schemas.microsoft.com/office/powerpoint/2010/main" val="1783477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7</a:t>
            </a:fld>
            <a:endParaRPr lang="en-US" dirty="0">
              <a:solidFill>
                <a:srgbClr val="FFFFFF"/>
              </a:solidFill>
            </a:endParaRPr>
          </a:p>
        </p:txBody>
      </p:sp>
      <p:sp>
        <p:nvSpPr>
          <p:cNvPr id="3" name="Content Placeholder 3"/>
          <p:cNvSpPr txBox="1">
            <a:spLocks/>
          </p:cNvSpPr>
          <p:nvPr/>
        </p:nvSpPr>
        <p:spPr>
          <a:xfrm>
            <a:off x="0" y="114301"/>
            <a:ext cx="12192000" cy="5577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80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ct val="0"/>
              </a:spcAft>
              <a:buNone/>
            </a:pPr>
            <a:r>
              <a:rPr lang="en-US" sz="3600" b="1" dirty="0" smtClean="0">
                <a:solidFill>
                  <a:srgbClr val="003976"/>
                </a:solidFill>
              </a:rPr>
              <a:t>ALLIANT CONSTRUCTION CREDIT MODEL </a:t>
            </a:r>
            <a:r>
              <a:rPr lang="en-US" sz="3600" b="1" dirty="0" smtClean="0">
                <a:solidFill>
                  <a:srgbClr val="003976"/>
                </a:solidFill>
                <a:ea typeface="ヒラギノ角ゴ ProN W3" charset="-128"/>
                <a:sym typeface="Impact" pitchFamily="34" charset="0"/>
              </a:rPr>
              <a:t>(C2M)™</a:t>
            </a:r>
            <a:endParaRPr lang="en-US" sz="3600" b="1" dirty="0">
              <a:solidFill>
                <a:srgbClr val="003976"/>
              </a:solidFill>
              <a:ea typeface="ヒラギノ角ゴ ProN W3" charset="-128"/>
              <a:sym typeface="Impact" pitchFamily="34" charset="0"/>
            </a:endParaRPr>
          </a:p>
        </p:txBody>
      </p:sp>
      <p:sp>
        <p:nvSpPr>
          <p:cNvPr id="6" name="Rectangle 5"/>
          <p:cNvSpPr/>
          <p:nvPr/>
        </p:nvSpPr>
        <p:spPr>
          <a:xfrm>
            <a:off x="811741" y="666842"/>
            <a:ext cx="10576983" cy="400110"/>
          </a:xfrm>
          <a:prstGeom prst="rect">
            <a:avLst/>
          </a:prstGeom>
        </p:spPr>
        <p:txBody>
          <a:bodyPr wrap="square">
            <a:spAutoFit/>
          </a:bodyPr>
          <a:lstStyle/>
          <a:p>
            <a:pPr fontAlgn="base">
              <a:spcBef>
                <a:spcPct val="0"/>
              </a:spcBef>
              <a:spcAft>
                <a:spcPct val="0"/>
              </a:spcAft>
            </a:pPr>
            <a:r>
              <a:rPr lang="en-US" sz="2000" dirty="0">
                <a:solidFill>
                  <a:srgbClr val="1F497D">
                    <a:lumMod val="60000"/>
                    <a:lumOff val="40000"/>
                  </a:srgbClr>
                </a:solidFill>
                <a:ea typeface="ヒラギノ角ゴ ProN W3" charset="-128"/>
                <a:sym typeface="Gill Sans" charset="0"/>
              </a:rPr>
              <a:t>Creating Novel Ways to Enhance Value</a:t>
            </a:r>
          </a:p>
        </p:txBody>
      </p:sp>
      <p:sp>
        <p:nvSpPr>
          <p:cNvPr id="7" name="Rectangle 6"/>
          <p:cNvSpPr>
            <a:spLocks/>
          </p:cNvSpPr>
          <p:nvPr/>
        </p:nvSpPr>
        <p:spPr bwMode="auto">
          <a:xfrm>
            <a:off x="811741" y="1225362"/>
            <a:ext cx="10576983" cy="4211844"/>
          </a:xfrm>
          <a:prstGeom prst="rect">
            <a:avLst/>
          </a:prstGeom>
          <a:noFill/>
          <a:ln w="25400">
            <a:noFill/>
            <a:miter lim="800000"/>
            <a:headEnd/>
            <a:tailEnd/>
          </a:ln>
        </p:spPr>
        <p:txBody>
          <a:bodyPr lIns="0" tIns="0" rIns="0" bIns="0"/>
          <a:lstStyle/>
          <a:p>
            <a:pPr fontAlgn="base">
              <a:spcAft>
                <a:spcPts val="800"/>
              </a:spcAft>
            </a:pPr>
            <a:r>
              <a:rPr lang="en-US" sz="1600" dirty="0">
                <a:solidFill>
                  <a:prstClr val="black"/>
                </a:solidFill>
                <a:ea typeface="ヒラギノ角ゴ ProN W3" charset="-128"/>
                <a:sym typeface="Century Gothic" pitchFamily="34" charset="0"/>
              </a:rPr>
              <a:t>Alliant Construction Credit Model (C</a:t>
            </a:r>
            <a:r>
              <a:rPr lang="en-US" sz="1600" baseline="-25000" dirty="0">
                <a:solidFill>
                  <a:prstClr val="black"/>
                </a:solidFill>
                <a:ea typeface="ヒラギノ角ゴ ProN W3" charset="-128"/>
                <a:sym typeface="Century Gothic" pitchFamily="34" charset="0"/>
              </a:rPr>
              <a:t>2</a:t>
            </a:r>
            <a:r>
              <a:rPr lang="en-US" sz="1600" dirty="0">
                <a:solidFill>
                  <a:prstClr val="black"/>
                </a:solidFill>
                <a:ea typeface="ヒラギノ角ゴ ProN W3" charset="-128"/>
                <a:sym typeface="Century Gothic" pitchFamily="34" charset="0"/>
              </a:rPr>
              <a:t>M)™ is an innovative  analytical tool to evaluate a subcontractor insolvency risk based upon single and aggregate project capacity limits established by the model.  </a:t>
            </a:r>
          </a:p>
          <a:p>
            <a:pPr fontAlgn="base">
              <a:spcAft>
                <a:spcPts val="800"/>
              </a:spcAft>
            </a:pPr>
            <a:r>
              <a:rPr lang="en-US" sz="1600" b="1" dirty="0">
                <a:solidFill>
                  <a:prstClr val="black"/>
                </a:solidFill>
                <a:ea typeface="ヒラギノ角ゴ ProN W3" charset="-128"/>
                <a:sym typeface="Century Gothic" pitchFamily="34" charset="0"/>
              </a:rPr>
              <a:t>Alliant C</a:t>
            </a:r>
            <a:r>
              <a:rPr lang="en-US" sz="1600" b="1" baseline="-25000" dirty="0">
                <a:solidFill>
                  <a:prstClr val="black"/>
                </a:solidFill>
                <a:ea typeface="ヒラギノ角ゴ ProN W3" charset="-128"/>
                <a:sym typeface="Century Gothic" pitchFamily="34" charset="0"/>
              </a:rPr>
              <a:t>2</a:t>
            </a:r>
            <a:r>
              <a:rPr lang="en-US" sz="1600" b="1" dirty="0">
                <a:solidFill>
                  <a:prstClr val="black"/>
                </a:solidFill>
                <a:ea typeface="ヒラギノ角ゴ ProN W3" charset="-128"/>
                <a:sym typeface="Century Gothic" pitchFamily="34" charset="0"/>
              </a:rPr>
              <a:t>M™ can be used to:</a:t>
            </a:r>
          </a:p>
          <a:p>
            <a:pPr marL="342900" indent="-342900" fontAlgn="base">
              <a:spcAft>
                <a:spcPts val="800"/>
              </a:spcAft>
              <a:buFont typeface="Arial" panose="020B0604020202020204" pitchFamily="34" charset="0"/>
              <a:buChar char="•"/>
            </a:pPr>
            <a:r>
              <a:rPr lang="en-US" sz="1600" dirty="0">
                <a:solidFill>
                  <a:prstClr val="black"/>
                </a:solidFill>
                <a:ea typeface="ヒラギノ角ゴ ProN W3" charset="-128"/>
                <a:sym typeface="Century Gothic" pitchFamily="34" charset="0"/>
              </a:rPr>
              <a:t>Generate considerable cost savings on a project by minimizing default risk</a:t>
            </a:r>
          </a:p>
          <a:p>
            <a:pPr marL="342900" indent="-342900" fontAlgn="base">
              <a:spcAft>
                <a:spcPts val="800"/>
              </a:spcAft>
              <a:buFont typeface="Arial" panose="020B0604020202020204" pitchFamily="34" charset="0"/>
              <a:buChar char="•"/>
            </a:pPr>
            <a:r>
              <a:rPr lang="en-US" sz="1600" dirty="0">
                <a:solidFill>
                  <a:prstClr val="black"/>
                </a:solidFill>
                <a:ea typeface="ヒラギノ角ゴ ProN W3" charset="-128"/>
                <a:sym typeface="Century Gothic" pitchFamily="34" charset="0"/>
              </a:rPr>
              <a:t>Replace traditional surety program with client centric state of the art insolvency analysis. </a:t>
            </a:r>
          </a:p>
          <a:p>
            <a:pPr marL="342900" indent="-342900" fontAlgn="base">
              <a:spcAft>
                <a:spcPts val="800"/>
              </a:spcAft>
              <a:buFont typeface="Arial" panose="020B0604020202020204" pitchFamily="34" charset="0"/>
              <a:buChar char="•"/>
            </a:pPr>
            <a:r>
              <a:rPr lang="en-US" sz="1600" dirty="0">
                <a:solidFill>
                  <a:prstClr val="black"/>
                </a:solidFill>
                <a:ea typeface="ヒラギノ角ゴ ProN W3" charset="-128"/>
                <a:sym typeface="Century Gothic" pitchFamily="34" charset="0"/>
              </a:rPr>
              <a:t>Determine if a particular subcontractor(s) is qualified for certain project(s)</a:t>
            </a:r>
          </a:p>
          <a:p>
            <a:pPr marL="342900" indent="-342900" fontAlgn="base">
              <a:spcAft>
                <a:spcPts val="800"/>
              </a:spcAft>
              <a:buFont typeface="Arial" panose="020B0604020202020204" pitchFamily="34" charset="0"/>
              <a:buChar char="•"/>
            </a:pPr>
            <a:r>
              <a:rPr lang="en-US" sz="1600" dirty="0">
                <a:solidFill>
                  <a:prstClr val="black"/>
                </a:solidFill>
                <a:ea typeface="ヒラギノ角ゴ ProN W3" charset="-128"/>
                <a:sym typeface="Century Gothic" pitchFamily="34" charset="0"/>
              </a:rPr>
              <a:t>Evaluate the need to bond a subcontractor or include an SDI program</a:t>
            </a:r>
          </a:p>
          <a:p>
            <a:pPr marL="342900" indent="-342900" fontAlgn="base">
              <a:spcAft>
                <a:spcPts val="800"/>
              </a:spcAft>
              <a:buFont typeface="Arial" panose="020B0604020202020204" pitchFamily="34" charset="0"/>
              <a:buChar char="•"/>
            </a:pPr>
            <a:r>
              <a:rPr lang="en-US" sz="1600" dirty="0">
                <a:solidFill>
                  <a:prstClr val="black"/>
                </a:solidFill>
                <a:ea typeface="ヒラギノ角ゴ ProN W3" charset="-128"/>
                <a:sym typeface="Century Gothic" pitchFamily="34" charset="0"/>
              </a:rPr>
              <a:t>Decide if it is necessary to employ other risk mitigation tools, such as funds control or joint checks </a:t>
            </a:r>
          </a:p>
          <a:p>
            <a:pPr marL="342900" indent="-342900" fontAlgn="base">
              <a:spcAft>
                <a:spcPts val="800"/>
              </a:spcAft>
              <a:buFont typeface="Arial" panose="020B0604020202020204" pitchFamily="34" charset="0"/>
              <a:buChar char="•"/>
            </a:pPr>
            <a:r>
              <a:rPr lang="en-US" sz="1600" dirty="0">
                <a:solidFill>
                  <a:prstClr val="black"/>
                </a:solidFill>
                <a:ea typeface="ヒラギノ角ゴ ProN W3" charset="-128"/>
                <a:sym typeface="Century Gothic" pitchFamily="34" charset="0"/>
              </a:rPr>
              <a:t>Understand and mitigate subcontractor default risk</a:t>
            </a:r>
          </a:p>
          <a:p>
            <a:pPr marL="342900" indent="-342900" fontAlgn="base">
              <a:spcAft>
                <a:spcPts val="800"/>
              </a:spcAft>
              <a:buFont typeface="Arial" panose="020B0604020202020204" pitchFamily="34" charset="0"/>
              <a:buChar char="•"/>
            </a:pPr>
            <a:r>
              <a:rPr lang="en-US" sz="1600" dirty="0">
                <a:solidFill>
                  <a:prstClr val="black"/>
                </a:solidFill>
                <a:ea typeface="ヒラギノ角ゴ ProN W3" charset="-128"/>
                <a:sym typeface="Century Gothic" pitchFamily="34" charset="0"/>
              </a:rPr>
              <a:t>Avoid the impact of subcontractor failure</a:t>
            </a:r>
          </a:p>
          <a:p>
            <a:pPr fontAlgn="base">
              <a:spcAft>
                <a:spcPts val="800"/>
              </a:spcAft>
            </a:pPr>
            <a:endParaRPr lang="en-US" sz="1600" dirty="0">
              <a:solidFill>
                <a:prstClr val="black"/>
              </a:solidFill>
              <a:ea typeface="ヒラギノ角ゴ ProN W3" charset="-128"/>
              <a:sym typeface="Century Gothic" pitchFamily="34" charset="0"/>
            </a:endParaRPr>
          </a:p>
          <a:p>
            <a:pPr fontAlgn="base">
              <a:spcAft>
                <a:spcPts val="800"/>
              </a:spcAft>
            </a:pPr>
            <a:r>
              <a:rPr lang="en-US" sz="1600" dirty="0">
                <a:solidFill>
                  <a:prstClr val="black"/>
                </a:solidFill>
                <a:ea typeface="ヒラギノ角ゴ ProN W3" charset="-128"/>
                <a:sym typeface="Century Gothic" pitchFamily="34" charset="0"/>
              </a:rPr>
              <a:t>C2M procedures – Risk Mitigation for High Risk subs,  Subs exceeding single project limit or subs with aggregate enrollment more than 50% of Aggregate limit. </a:t>
            </a:r>
          </a:p>
        </p:txBody>
      </p:sp>
    </p:spTree>
    <p:extLst>
      <p:ext uri="{BB962C8B-B14F-4D97-AF65-F5344CB8AC3E}">
        <p14:creationId xmlns:p14="http://schemas.microsoft.com/office/powerpoint/2010/main" val="509970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8</a:t>
            </a:fld>
            <a:endParaRPr lang="en-US" dirty="0">
              <a:solidFill>
                <a:srgbClr val="FFFFFF"/>
              </a:solidFill>
            </a:endParaRPr>
          </a:p>
        </p:txBody>
      </p:sp>
      <p:sp>
        <p:nvSpPr>
          <p:cNvPr id="6" name="object 9"/>
          <p:cNvSpPr txBox="1">
            <a:spLocks/>
          </p:cNvSpPr>
          <p:nvPr/>
        </p:nvSpPr>
        <p:spPr>
          <a:xfrm>
            <a:off x="0" y="95091"/>
            <a:ext cx="12191564"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WHAT IS C2M?</a:t>
            </a:r>
            <a:endParaRPr lang="en-US" spc="73" dirty="0">
              <a:latin typeface="+mn-lt"/>
              <a:cs typeface="Arial" panose="020B0604020202020204" pitchFamily="34" charset="0"/>
            </a:endParaRPr>
          </a:p>
        </p:txBody>
      </p:sp>
      <p:sp>
        <p:nvSpPr>
          <p:cNvPr id="7" name="Content Placeholder 6"/>
          <p:cNvSpPr txBox="1">
            <a:spLocks/>
          </p:cNvSpPr>
          <p:nvPr/>
        </p:nvSpPr>
        <p:spPr>
          <a:xfrm>
            <a:off x="812799" y="667609"/>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80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US" sz="1900" dirty="0" smtClean="0">
                <a:solidFill>
                  <a:prstClr val="black"/>
                </a:solidFill>
              </a:rPr>
              <a:t>Proprietary Contractor Credit Model</a:t>
            </a:r>
          </a:p>
          <a:p>
            <a:pPr marL="800100" lvl="1" indent="-342900">
              <a:buFont typeface="Wingdings" panose="05000000000000000000" pitchFamily="2" charset="2"/>
              <a:buChar char="Ø"/>
            </a:pPr>
            <a:r>
              <a:rPr lang="en-US" sz="1500" dirty="0" smtClean="0">
                <a:solidFill>
                  <a:prstClr val="black"/>
                </a:solidFill>
              </a:rPr>
              <a:t>Evaluate the risk of prime and subcontractor insolvency.</a:t>
            </a:r>
          </a:p>
          <a:p>
            <a:pPr marL="800100" lvl="1" indent="-342900">
              <a:buFont typeface="Wingdings" panose="05000000000000000000" pitchFamily="2" charset="2"/>
              <a:buChar char="Ø"/>
            </a:pPr>
            <a:endParaRPr lang="en-US" sz="1500" dirty="0" smtClean="0">
              <a:solidFill>
                <a:prstClr val="black"/>
              </a:solidFill>
            </a:endParaRPr>
          </a:p>
          <a:p>
            <a:pPr marL="342900" indent="-342900">
              <a:buFont typeface="Wingdings" panose="05000000000000000000" pitchFamily="2" charset="2"/>
              <a:buChar char="Ø"/>
            </a:pPr>
            <a:r>
              <a:rPr lang="en-US" sz="1900" dirty="0" smtClean="0">
                <a:solidFill>
                  <a:prstClr val="black"/>
                </a:solidFill>
              </a:rPr>
              <a:t>Surety Underwriting Algorithm </a:t>
            </a:r>
          </a:p>
          <a:p>
            <a:pPr marL="800100" lvl="1" indent="-342900">
              <a:buFont typeface="Wingdings" panose="05000000000000000000" pitchFamily="2" charset="2"/>
              <a:buChar char="Ø"/>
            </a:pPr>
            <a:r>
              <a:rPr lang="en-US" sz="1500" dirty="0" smtClean="0">
                <a:solidFill>
                  <a:prstClr val="black"/>
                </a:solidFill>
              </a:rPr>
              <a:t>Credit score and recommended Single project and Aggregate backlog limits </a:t>
            </a:r>
          </a:p>
          <a:p>
            <a:pPr marL="800100" lvl="1" indent="-342900">
              <a:buFont typeface="Wingdings" panose="05000000000000000000" pitchFamily="2" charset="2"/>
              <a:buChar char="Ø"/>
            </a:pPr>
            <a:endParaRPr lang="en-US" sz="1500" dirty="0" smtClean="0">
              <a:solidFill>
                <a:prstClr val="black"/>
              </a:solidFill>
            </a:endParaRPr>
          </a:p>
          <a:p>
            <a:pPr marL="342900" indent="-342900">
              <a:buFont typeface="Wingdings" panose="05000000000000000000" pitchFamily="2" charset="2"/>
              <a:buChar char="Ø"/>
            </a:pPr>
            <a:r>
              <a:rPr lang="en-US" sz="1900" dirty="0" smtClean="0">
                <a:solidFill>
                  <a:prstClr val="black"/>
                </a:solidFill>
              </a:rPr>
              <a:t>Evaluate thousands of contractors for the past twenty years.  </a:t>
            </a:r>
          </a:p>
          <a:p>
            <a:pPr marL="800100" lvl="1" indent="-342900">
              <a:buFont typeface="Wingdings" panose="05000000000000000000" pitchFamily="2" charset="2"/>
              <a:buChar char="Ø"/>
            </a:pPr>
            <a:r>
              <a:rPr lang="en-US" sz="1500" dirty="0" smtClean="0">
                <a:solidFill>
                  <a:prstClr val="black"/>
                </a:solidFill>
              </a:rPr>
              <a:t>C2M has helped our clients identify subs as high risk two years or more in advance of their insolvency causing surety or SDI losses exceeding $100M.   </a:t>
            </a:r>
          </a:p>
          <a:p>
            <a:pPr marL="800100" lvl="1" indent="-342900">
              <a:buFont typeface="Wingdings" panose="05000000000000000000" pitchFamily="2" charset="2"/>
              <a:buChar char="Ø"/>
            </a:pPr>
            <a:endParaRPr lang="en-US" sz="1500" dirty="0" smtClean="0">
              <a:solidFill>
                <a:prstClr val="black"/>
              </a:solidFill>
            </a:endParaRPr>
          </a:p>
          <a:p>
            <a:pPr marL="800100" lvl="1" indent="-342900">
              <a:buFont typeface="Wingdings" panose="05000000000000000000" pitchFamily="2" charset="2"/>
              <a:buChar char="Ø"/>
            </a:pPr>
            <a:r>
              <a:rPr lang="en-US" sz="1600" dirty="0" smtClean="0">
                <a:solidFill>
                  <a:prstClr val="black"/>
                </a:solidFill>
              </a:rPr>
              <a:t>SDI CARRIERS RECOGNIZE THAT C2M IS A BEST IN CLASS PREQUALIFICATION SERVICE</a:t>
            </a:r>
            <a:br>
              <a:rPr lang="en-US" sz="1600" dirty="0" smtClean="0">
                <a:solidFill>
                  <a:prstClr val="black"/>
                </a:solidFill>
              </a:rPr>
            </a:br>
            <a:endParaRPr lang="en-US" sz="1600" dirty="0" smtClean="0">
              <a:solidFill>
                <a:prstClr val="black"/>
              </a:solidFill>
            </a:endParaRPr>
          </a:p>
          <a:p>
            <a:endParaRPr lang="en-US" dirty="0"/>
          </a:p>
        </p:txBody>
      </p:sp>
    </p:spTree>
    <p:extLst>
      <p:ext uri="{BB962C8B-B14F-4D97-AF65-F5344CB8AC3E}">
        <p14:creationId xmlns:p14="http://schemas.microsoft.com/office/powerpoint/2010/main" val="4153061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F09C25A8-B8DD-4EB6-91B0-C2BB5DA7F8D1}"/>
              </a:ext>
            </a:extLst>
          </p:cNvPr>
          <p:cNvSpPr>
            <a:spLocks noGrp="1"/>
          </p:cNvSpPr>
          <p:nvPr>
            <p:ph type="sldNum" sz="quarter" idx="4294967295"/>
          </p:nvPr>
        </p:nvSpPr>
        <p:spPr>
          <a:xfrm>
            <a:off x="11042882" y="5976001"/>
            <a:ext cx="366756" cy="365125"/>
          </a:xfrm>
        </p:spPr>
        <p:txBody>
          <a:bodyPr/>
          <a:lstStyle/>
          <a:p>
            <a:r>
              <a:rPr lang="en-US" dirty="0">
                <a:solidFill>
                  <a:srgbClr val="FFFFFF"/>
                </a:solidFill>
              </a:rPr>
              <a:t>0</a:t>
            </a:r>
            <a:fld id="{F470E458-E7C2-4395-B75D-476A174CEE45}" type="slidenum">
              <a:rPr lang="en-US" smtClean="0">
                <a:solidFill>
                  <a:srgbClr val="FFFFFF"/>
                </a:solidFill>
              </a:rPr>
              <a:pPr/>
              <a:t>9</a:t>
            </a:fld>
            <a:endParaRPr lang="en-US" dirty="0">
              <a:solidFill>
                <a:srgbClr val="FFFFFF"/>
              </a:solidFill>
            </a:endParaRPr>
          </a:p>
        </p:txBody>
      </p:sp>
      <p:grpSp>
        <p:nvGrpSpPr>
          <p:cNvPr id="2" name="Group 1"/>
          <p:cNvGrpSpPr/>
          <p:nvPr/>
        </p:nvGrpSpPr>
        <p:grpSpPr>
          <a:xfrm>
            <a:off x="1542" y="736601"/>
            <a:ext cx="12192000" cy="3920065"/>
            <a:chOff x="1542" y="668868"/>
            <a:chExt cx="12192000" cy="3920065"/>
          </a:xfrm>
        </p:grpSpPr>
        <p:pic>
          <p:nvPicPr>
            <p:cNvPr id="7" name="Picture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0555" b="12284"/>
            <a:stretch/>
          </p:blipFill>
          <p:spPr>
            <a:xfrm>
              <a:off x="1542" y="668868"/>
              <a:ext cx="12192000" cy="3920065"/>
            </a:xfrm>
            <a:prstGeom prst="rect">
              <a:avLst/>
            </a:prstGeom>
          </p:spPr>
        </p:pic>
        <p:sp>
          <p:nvSpPr>
            <p:cNvPr id="8" name="TextBox 7"/>
            <p:cNvSpPr txBox="1"/>
            <p:nvPr/>
          </p:nvSpPr>
          <p:spPr>
            <a:xfrm>
              <a:off x="1132758" y="3153825"/>
              <a:ext cx="2017337" cy="1015663"/>
            </a:xfrm>
            <a:prstGeom prst="rect">
              <a:avLst/>
            </a:prstGeom>
            <a:noFill/>
          </p:spPr>
          <p:txBody>
            <a:bodyPr wrap="square" rtlCol="0">
              <a:spAutoFit/>
            </a:bodyPr>
            <a:lstStyle/>
            <a:p>
              <a:pPr algn="ctr"/>
              <a:r>
                <a:rPr lang="en-US" sz="1200" dirty="0" smtClean="0">
                  <a:solidFill>
                    <a:srgbClr val="003976"/>
                  </a:solidFill>
                  <a:latin typeface="Arial" panose="020B0604020202020204" pitchFamily="34" charset="0"/>
                  <a:cs typeface="Arial" panose="020B0604020202020204" pitchFamily="34" charset="0"/>
                </a:rPr>
                <a:t>Subcontractor Portfolio contains data listed and sorted from the client, as well filtered by trade, location and region</a:t>
              </a:r>
              <a:endParaRPr lang="en-US" sz="1200" dirty="0">
                <a:solidFill>
                  <a:srgbClr val="003976"/>
                </a:solidFill>
                <a:latin typeface="Arial" panose="020B0604020202020204" pitchFamily="34" charset="0"/>
                <a:cs typeface="Arial" panose="020B0604020202020204" pitchFamily="34" charset="0"/>
              </a:endParaRPr>
            </a:p>
          </p:txBody>
        </p:sp>
        <p:sp>
          <p:nvSpPr>
            <p:cNvPr id="9" name="TextBox 8"/>
            <p:cNvSpPr txBox="1"/>
            <p:nvPr/>
          </p:nvSpPr>
          <p:spPr>
            <a:xfrm>
              <a:off x="3734557" y="3246159"/>
              <a:ext cx="1938779" cy="830997"/>
            </a:xfrm>
            <a:prstGeom prst="rect">
              <a:avLst/>
            </a:prstGeom>
            <a:noFill/>
          </p:spPr>
          <p:txBody>
            <a:bodyPr wrap="square" rtlCol="0">
              <a:spAutoFit/>
            </a:bodyPr>
            <a:lstStyle/>
            <a:p>
              <a:pPr algn="ctr"/>
              <a:r>
                <a:rPr lang="en-US" sz="1200" dirty="0" smtClean="0">
                  <a:solidFill>
                    <a:srgbClr val="003976"/>
                  </a:solidFill>
                  <a:latin typeface="Arial" panose="020B0604020202020204" pitchFamily="34" charset="0"/>
                  <a:cs typeface="Arial" panose="020B0604020202020204" pitchFamily="34" charset="0"/>
                </a:rPr>
                <a:t>Compare different subcontractor data and see the results side by side</a:t>
              </a:r>
              <a:endParaRPr lang="en-US" sz="1200" dirty="0">
                <a:solidFill>
                  <a:srgbClr val="003976"/>
                </a:solidFill>
                <a:latin typeface="Arial" panose="020B0604020202020204" pitchFamily="34" charset="0"/>
                <a:cs typeface="Arial" panose="020B0604020202020204" pitchFamily="34" charset="0"/>
              </a:endParaRPr>
            </a:p>
          </p:txBody>
        </p:sp>
        <p:sp>
          <p:nvSpPr>
            <p:cNvPr id="10" name="TextBox 9"/>
            <p:cNvSpPr txBox="1"/>
            <p:nvPr/>
          </p:nvSpPr>
          <p:spPr>
            <a:xfrm>
              <a:off x="6526461" y="3246159"/>
              <a:ext cx="2290714" cy="1015663"/>
            </a:xfrm>
            <a:prstGeom prst="rect">
              <a:avLst/>
            </a:prstGeom>
            <a:noFill/>
          </p:spPr>
          <p:txBody>
            <a:bodyPr wrap="square" rtlCol="0">
              <a:spAutoFit/>
            </a:bodyPr>
            <a:lstStyle/>
            <a:p>
              <a:pPr algn="ctr"/>
              <a:r>
                <a:rPr lang="en-US" sz="1200" dirty="0" smtClean="0">
                  <a:solidFill>
                    <a:srgbClr val="003976"/>
                  </a:solidFill>
                  <a:latin typeface="Arial" panose="020B0604020202020204" pitchFamily="34" charset="0"/>
                  <a:cs typeface="Arial" panose="020B0604020202020204" pitchFamily="34" charset="0"/>
                </a:rPr>
                <a:t>Credit Model features an extended view of the data provided for the subcontractors with informative charts, key data, highlighted fields…</a:t>
              </a:r>
              <a:endParaRPr lang="en-US" sz="1200" dirty="0">
                <a:solidFill>
                  <a:srgbClr val="003976"/>
                </a:solidFill>
                <a:latin typeface="Arial" panose="020B0604020202020204" pitchFamily="34" charset="0"/>
                <a:cs typeface="Arial" panose="020B0604020202020204" pitchFamily="34" charset="0"/>
              </a:endParaRPr>
            </a:p>
          </p:txBody>
        </p:sp>
        <p:sp>
          <p:nvSpPr>
            <p:cNvPr id="11" name="TextBox 10"/>
            <p:cNvSpPr txBox="1"/>
            <p:nvPr/>
          </p:nvSpPr>
          <p:spPr>
            <a:xfrm>
              <a:off x="9539111" y="3336555"/>
              <a:ext cx="1932495" cy="830997"/>
            </a:xfrm>
            <a:prstGeom prst="rect">
              <a:avLst/>
            </a:prstGeom>
            <a:noFill/>
          </p:spPr>
          <p:txBody>
            <a:bodyPr wrap="square" rtlCol="0">
              <a:spAutoFit/>
            </a:bodyPr>
            <a:lstStyle/>
            <a:p>
              <a:pPr algn="ctr"/>
              <a:r>
                <a:rPr lang="en-US" sz="1200" dirty="0" smtClean="0">
                  <a:solidFill>
                    <a:srgbClr val="003976"/>
                  </a:solidFill>
                  <a:latin typeface="Arial" panose="020B0604020202020204" pitchFamily="34" charset="0"/>
                  <a:cs typeface="Arial" panose="020B0604020202020204" pitchFamily="34" charset="0"/>
                </a:rPr>
                <a:t>Subcontractor will complete questionnaire and upload necessary documents</a:t>
              </a:r>
              <a:endParaRPr lang="en-US" sz="1200" dirty="0">
                <a:solidFill>
                  <a:srgbClr val="003976"/>
                </a:solidFill>
                <a:latin typeface="Arial" panose="020B0604020202020204" pitchFamily="34" charset="0"/>
                <a:cs typeface="Arial" panose="020B0604020202020204" pitchFamily="34" charset="0"/>
              </a:endParaRPr>
            </a:p>
          </p:txBody>
        </p:sp>
        <p:sp>
          <p:nvSpPr>
            <p:cNvPr id="12" name="TextBox 11"/>
            <p:cNvSpPr txBox="1"/>
            <p:nvPr/>
          </p:nvSpPr>
          <p:spPr>
            <a:xfrm>
              <a:off x="1256680" y="2201720"/>
              <a:ext cx="1769491" cy="369332"/>
            </a:xfrm>
            <a:prstGeom prst="rect">
              <a:avLst/>
            </a:prstGeom>
            <a:noFill/>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Subs Portfolio</a:t>
              </a:r>
              <a:endParaRPr lang="en-US"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3769121" y="2201720"/>
              <a:ext cx="1904215" cy="369332"/>
            </a:xfrm>
            <a:prstGeom prst="rect">
              <a:avLst/>
            </a:prstGeom>
            <a:noFill/>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Compare Mode</a:t>
              </a:r>
              <a:endParaRPr lang="en-US"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6790853" y="2201720"/>
              <a:ext cx="1761929" cy="369332"/>
            </a:xfrm>
            <a:prstGeom prst="rect">
              <a:avLst/>
            </a:prstGeom>
            <a:noFill/>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Credit Model</a:t>
              </a:r>
              <a:endParaRPr lang="en-US" b="1"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9665587" y="2201720"/>
              <a:ext cx="1806019" cy="369332"/>
            </a:xfrm>
            <a:prstGeom prst="rect">
              <a:avLst/>
            </a:prstGeom>
            <a:noFill/>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Sub Interface</a:t>
              </a:r>
              <a:endParaRPr lang="en-US" b="1" dirty="0">
                <a:solidFill>
                  <a:schemeClr val="bg1"/>
                </a:solidFill>
                <a:latin typeface="Arial" panose="020B0604020202020204" pitchFamily="34" charset="0"/>
                <a:cs typeface="Arial" panose="020B0604020202020204" pitchFamily="34" charset="0"/>
              </a:endParaRPr>
            </a:p>
          </p:txBody>
        </p:sp>
      </p:grpSp>
      <p:sp>
        <p:nvSpPr>
          <p:cNvPr id="17" name="object 9"/>
          <p:cNvSpPr txBox="1">
            <a:spLocks/>
          </p:cNvSpPr>
          <p:nvPr/>
        </p:nvSpPr>
        <p:spPr>
          <a:xfrm>
            <a:off x="0" y="95091"/>
            <a:ext cx="12191564"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a:lstStyle>
          <a:p>
            <a:pPr marL="7701" algn="ctr">
              <a:lnSpc>
                <a:spcPct val="100000"/>
              </a:lnSpc>
              <a:spcBef>
                <a:spcPts val="61"/>
              </a:spcBef>
            </a:pPr>
            <a:r>
              <a:rPr lang="en-US" dirty="0" smtClean="0">
                <a:latin typeface="+mn-lt"/>
                <a:cs typeface="Arial" panose="020B0604020202020204" pitchFamily="34" charset="0"/>
              </a:rPr>
              <a:t>C2M</a:t>
            </a:r>
            <a:r>
              <a:rPr lang="en-US" dirty="0">
                <a:latin typeface="+mn-lt"/>
                <a:cs typeface="Arial" panose="020B0604020202020204" pitchFamily="34" charset="0"/>
              </a:rPr>
              <a:t> </a:t>
            </a:r>
            <a:r>
              <a:rPr lang="en-US" dirty="0" smtClean="0">
                <a:latin typeface="+mn-lt"/>
                <a:cs typeface="Arial" panose="020B0604020202020204" pitchFamily="34" charset="0"/>
              </a:rPr>
              <a:t>CLOUD PLATFORM</a:t>
            </a:r>
            <a:endParaRPr lang="en-US" spc="73" dirty="0">
              <a:latin typeface="+mn-lt"/>
              <a:cs typeface="Arial" panose="020B0604020202020204" pitchFamily="34" charset="0"/>
            </a:endParaRPr>
          </a:p>
        </p:txBody>
      </p:sp>
    </p:spTree>
    <p:extLst>
      <p:ext uri="{BB962C8B-B14F-4D97-AF65-F5344CB8AC3E}">
        <p14:creationId xmlns:p14="http://schemas.microsoft.com/office/powerpoint/2010/main" val="2704554529"/>
      </p:ext>
    </p:extLst>
  </p:cSld>
  <p:clrMapOvr>
    <a:masterClrMapping/>
  </p:clrMapOvr>
</p:sld>
</file>

<file path=ppt/theme/theme1.xml><?xml version="1.0" encoding="utf-8"?>
<a:theme xmlns:a="http://schemas.openxmlformats.org/drawingml/2006/main" name="Office Theme">
  <a:themeElements>
    <a:clrScheme name="Custom 18">
      <a:dk1>
        <a:srgbClr val="9D0000"/>
      </a:dk1>
      <a:lt1>
        <a:srgbClr val="FCEDD4"/>
      </a:lt1>
      <a:dk2>
        <a:srgbClr val="8D6347"/>
      </a:dk2>
      <a:lt2>
        <a:srgbClr val="FFF0D7"/>
      </a:lt2>
      <a:accent1>
        <a:srgbClr val="8D6347"/>
      </a:accent1>
      <a:accent2>
        <a:srgbClr val="FF0000"/>
      </a:accent2>
      <a:accent3>
        <a:srgbClr val="00AEEF"/>
      </a:accent3>
      <a:accent4>
        <a:srgbClr val="577423"/>
      </a:accent4>
      <a:accent5>
        <a:srgbClr val="36748D"/>
      </a:accent5>
      <a:accent6>
        <a:srgbClr val="60370F"/>
      </a:accent6>
      <a:hlink>
        <a:srgbClr val="9C0000"/>
      </a:hlink>
      <a:folHlink>
        <a:srgbClr val="9C0000"/>
      </a:folHlink>
    </a:clrScheme>
    <a:fontScheme name="Custom 5">
      <a:majorFont>
        <a:latin typeface="Adobe Garamond Pro"/>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6E7"/>
        </a:solidFill>
        <a:ln>
          <a:solidFill>
            <a:srgbClr val="8D6347"/>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46_Restaurant pitch deck_AAS_v5" id="{8177B436-B2DB-4F15-B992-5A4452FF1273}" vid="{ACBB9CD5-D3C7-4B74-9E01-7D9949625F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0FF4BD-2C4F-4AE3-AE8E-A711B32C767C}">
  <ds:schemaRefs>
    <ds:schemaRef ds:uri="http://schemas.microsoft.com/sharepoint/v3/contenttype/forms"/>
  </ds:schemaRefs>
</ds:datastoreItem>
</file>

<file path=customXml/itemProps2.xml><?xml version="1.0" encoding="utf-8"?>
<ds:datastoreItem xmlns:ds="http://schemas.openxmlformats.org/officeDocument/2006/customXml" ds:itemID="{20D81ADB-A44A-4FB2-B0CC-58F0879A8535}">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722B8795-896F-4831-ACEF-3917CDD276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2522</Words>
  <Application>Microsoft Office PowerPoint</Application>
  <PresentationFormat>Widescreen</PresentationFormat>
  <Paragraphs>757</Paragraphs>
  <Slides>43</Slides>
  <Notes>43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Adobe Garamond Pro</vt:lpstr>
      <vt:lpstr>Arial</vt:lpstr>
      <vt:lpstr>Arial Narrow</vt:lpstr>
      <vt:lpstr>Calibri</vt:lpstr>
      <vt:lpstr>Century Gothic</vt:lpstr>
      <vt:lpstr>Gill Sans</vt:lpstr>
      <vt:lpstr>Impact</vt:lpstr>
      <vt:lpstr>Segoe UI</vt:lpstr>
      <vt:lpstr>Times New Roman</vt:lpstr>
      <vt:lpstr>Wingdings</vt:lpstr>
      <vt:lpstr>ヒラギノ角ゴ ProN W3</vt:lpstr>
      <vt:lpstr>Office Theme</vt:lpstr>
      <vt:lpstr>2020 CFMA Conference</vt:lpstr>
      <vt:lpstr>Trade Contractor Prequalification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Session Password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2020-09-18T02:47:16Z</dcterms:created>
  <dcterms:modified xsi:type="dcterms:W3CDTF">2020-09-29T18:48:23Z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