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8.jpg" ContentType="image/png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257" r:id="rId6"/>
    <p:sldId id="258" r:id="rId7"/>
    <p:sldId id="305" r:id="rId8"/>
    <p:sldId id="302" r:id="rId9"/>
    <p:sldId id="304" r:id="rId10"/>
    <p:sldId id="290" r:id="rId11"/>
    <p:sldId id="306" r:id="rId12"/>
    <p:sldId id="307" r:id="rId13"/>
    <p:sldId id="293" r:id="rId14"/>
    <p:sldId id="308" r:id="rId15"/>
    <p:sldId id="294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6"/>
    <a:srgbClr val="008061"/>
    <a:srgbClr val="9D0000"/>
    <a:srgbClr val="FFFFFF"/>
    <a:srgbClr val="E8E7E9"/>
    <a:srgbClr val="8D632F"/>
    <a:srgbClr val="FFF6E7"/>
    <a:srgbClr val="8D6347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uperrin.com/english/2017/12/20/hr-productivity-employyee-experience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hyperlink" Target="https://medium.com/@pjuturu/predicting-the-stock-market-ok-well-not-exactly-but-it-could-be-possible-9bf912504ee5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www.groundreport.com/notice-participants-prudential-managed-jack-henry-associates-inc-401k-retirement-savings-plan-investigation-possible-wrongdoing/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geobrava.wordpress.com/2015/05/28/digital-transformation-how-to-embrace-the-next-era-for-ict/" TargetMode="External"/><Relationship Id="rId4" Type="http://schemas.openxmlformats.org/officeDocument/2006/relationships/hyperlink" Target="https://flickr.com/photos/moniquewingard/3730157163" TargetMode="External"/><Relationship Id="rId9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uperrin.com/english/2017/12/20/hr-productivity-employyee-experience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hyperlink" Target="https://medium.com/@pjuturu/predicting-the-stock-market-ok-well-not-exactly-but-it-could-be-possible-9bf912504ee5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www.groundreport.com/notice-participants-prudential-managed-jack-henry-associates-inc-401k-retirement-savings-plan-investigation-possible-wrongdoing/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geobrava.wordpress.com/2015/05/28/digital-transformation-how-to-embrace-the-next-era-for-ict/" TargetMode="External"/><Relationship Id="rId4" Type="http://schemas.openxmlformats.org/officeDocument/2006/relationships/hyperlink" Target="https://flickr.com/photos/moniquewingard/3730157163" TargetMode="External"/><Relationship Id="rId9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3824-1373-4C30-B9F9-85F042CC739F}" type="doc">
      <dgm:prSet loTypeId="urn:microsoft.com/office/officeart/2005/8/layout/cycle1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D6D9B1-F087-40B6-BBA3-ADDF924438CE}">
      <dgm:prSet phldrT="[Text]"/>
      <dgm:spPr/>
      <dgm:t>
        <a:bodyPr/>
        <a:lstStyle/>
        <a:p>
          <a:r>
            <a:rPr lang="en-US" b="1" dirty="0"/>
            <a:t>Growth</a:t>
          </a:r>
        </a:p>
      </dgm:t>
    </dgm:pt>
    <dgm:pt modelId="{181067D3-0536-4442-851A-34A6DB3EB72B}" type="parTrans" cxnId="{F63765C2-231B-4315-85FA-12E7210FAC98}">
      <dgm:prSet/>
      <dgm:spPr/>
      <dgm:t>
        <a:bodyPr/>
        <a:lstStyle/>
        <a:p>
          <a:endParaRPr lang="en-US"/>
        </a:p>
      </dgm:t>
    </dgm:pt>
    <dgm:pt modelId="{F07E9BEE-5D46-491C-87CD-8B4B88B5E70F}" type="sibTrans" cxnId="{F63765C2-231B-4315-85FA-12E7210FAC98}">
      <dgm:prSet/>
      <dgm:spPr/>
      <dgm:t>
        <a:bodyPr/>
        <a:lstStyle/>
        <a:p>
          <a:endParaRPr lang="en-US"/>
        </a:p>
      </dgm:t>
    </dgm:pt>
    <dgm:pt modelId="{2289C030-50A8-4A0D-A51E-6961CC82F9F1}">
      <dgm:prSet phldrT="[Text]"/>
      <dgm:spPr/>
      <dgm:t>
        <a:bodyPr/>
        <a:lstStyle/>
        <a:p>
          <a:r>
            <a:rPr lang="en-US" b="1" dirty="0"/>
            <a:t>Market Penetration</a:t>
          </a:r>
        </a:p>
      </dgm:t>
    </dgm:pt>
    <dgm:pt modelId="{E48BB07F-0235-4749-94C2-36B31C66A5C1}" type="parTrans" cxnId="{8392AE26-0FEA-4656-9258-52BD67CC1C1C}">
      <dgm:prSet/>
      <dgm:spPr/>
      <dgm:t>
        <a:bodyPr/>
        <a:lstStyle/>
        <a:p>
          <a:endParaRPr lang="en-US"/>
        </a:p>
      </dgm:t>
    </dgm:pt>
    <dgm:pt modelId="{C76D36C6-AC61-467E-B22C-B8C53AB3CB1A}" type="sibTrans" cxnId="{8392AE26-0FEA-4656-9258-52BD67CC1C1C}">
      <dgm:prSet/>
      <dgm:spPr/>
      <dgm:t>
        <a:bodyPr/>
        <a:lstStyle/>
        <a:p>
          <a:endParaRPr lang="en-US"/>
        </a:p>
      </dgm:t>
    </dgm:pt>
    <dgm:pt modelId="{26EE5C13-F68E-4237-97E0-414F6E254A40}">
      <dgm:prSet phldrT="[Text]"/>
      <dgm:spPr/>
      <dgm:t>
        <a:bodyPr/>
        <a:lstStyle/>
        <a:p>
          <a:r>
            <a:rPr lang="en-US" b="1" dirty="0"/>
            <a:t>Maturity</a:t>
          </a:r>
        </a:p>
      </dgm:t>
    </dgm:pt>
    <dgm:pt modelId="{F6555A87-E3F9-4237-94AF-A51CA3048AAF}" type="parTrans" cxnId="{AD2A3D97-9FE2-4B6E-8CF3-7C6938871435}">
      <dgm:prSet/>
      <dgm:spPr/>
      <dgm:t>
        <a:bodyPr/>
        <a:lstStyle/>
        <a:p>
          <a:endParaRPr lang="en-US"/>
        </a:p>
      </dgm:t>
    </dgm:pt>
    <dgm:pt modelId="{90F2DD04-066A-4B8A-85FB-9354A6F15648}" type="sibTrans" cxnId="{AD2A3D97-9FE2-4B6E-8CF3-7C6938871435}">
      <dgm:prSet/>
      <dgm:spPr/>
      <dgm:t>
        <a:bodyPr/>
        <a:lstStyle/>
        <a:p>
          <a:endParaRPr lang="en-US"/>
        </a:p>
      </dgm:t>
    </dgm:pt>
    <dgm:pt modelId="{8C0A5938-20D6-4982-8C28-FABD1D07F30C}">
      <dgm:prSet phldrT="[Text]"/>
      <dgm:spPr/>
      <dgm:t>
        <a:bodyPr/>
        <a:lstStyle/>
        <a:p>
          <a:r>
            <a:rPr lang="en-US" b="1" dirty="0"/>
            <a:t>Rebirth / Transition</a:t>
          </a:r>
        </a:p>
      </dgm:t>
    </dgm:pt>
    <dgm:pt modelId="{F8608369-01A5-4B2E-A094-6BB1A4F38A28}" type="parTrans" cxnId="{28152DE8-7ECA-4354-8988-9D87C5097845}">
      <dgm:prSet/>
      <dgm:spPr/>
      <dgm:t>
        <a:bodyPr/>
        <a:lstStyle/>
        <a:p>
          <a:endParaRPr lang="en-US"/>
        </a:p>
      </dgm:t>
    </dgm:pt>
    <dgm:pt modelId="{A97CBB50-0245-47F4-8457-759EAB7C85E7}" type="sibTrans" cxnId="{28152DE8-7ECA-4354-8988-9D87C5097845}">
      <dgm:prSet/>
      <dgm:spPr/>
      <dgm:t>
        <a:bodyPr/>
        <a:lstStyle/>
        <a:p>
          <a:endParaRPr lang="en-US"/>
        </a:p>
      </dgm:t>
    </dgm:pt>
    <dgm:pt modelId="{1D5E3392-84B1-400C-8501-71E3A826B2D8}">
      <dgm:prSet phldrT="[Text]"/>
      <dgm:spPr/>
      <dgm:t>
        <a:bodyPr/>
        <a:lstStyle/>
        <a:p>
          <a:r>
            <a:rPr lang="en-US" b="1" dirty="0"/>
            <a:t>Inception</a:t>
          </a:r>
        </a:p>
      </dgm:t>
    </dgm:pt>
    <dgm:pt modelId="{DCE96692-45DE-493E-9391-749F9B3D5E1E}" type="parTrans" cxnId="{CA538891-FB4D-4039-9BBD-E1FFAE7194B3}">
      <dgm:prSet/>
      <dgm:spPr/>
      <dgm:t>
        <a:bodyPr/>
        <a:lstStyle/>
        <a:p>
          <a:endParaRPr lang="en-US"/>
        </a:p>
      </dgm:t>
    </dgm:pt>
    <dgm:pt modelId="{A8CA4F98-B23D-46AC-9787-02074F5F77C7}" type="sibTrans" cxnId="{CA538891-FB4D-4039-9BBD-E1FFAE7194B3}">
      <dgm:prSet/>
      <dgm:spPr/>
      <dgm:t>
        <a:bodyPr/>
        <a:lstStyle/>
        <a:p>
          <a:endParaRPr lang="en-US"/>
        </a:p>
      </dgm:t>
    </dgm:pt>
    <dgm:pt modelId="{E5FF93C2-A80B-445E-83DA-C2DC74B0FDAA}" type="pres">
      <dgm:prSet presAssocID="{CA6A3824-1373-4C30-B9F9-85F042CC739F}" presName="cycle" presStyleCnt="0">
        <dgm:presLayoutVars>
          <dgm:dir/>
          <dgm:resizeHandles val="exact"/>
        </dgm:presLayoutVars>
      </dgm:prSet>
      <dgm:spPr/>
    </dgm:pt>
    <dgm:pt modelId="{1E8F88D7-C4CD-48A8-9937-0169BEEAB916}" type="pres">
      <dgm:prSet presAssocID="{6AD6D9B1-F087-40B6-BBA3-ADDF924438CE}" presName="dummy" presStyleCnt="0"/>
      <dgm:spPr/>
    </dgm:pt>
    <dgm:pt modelId="{BAB348C1-B533-4820-AF65-17AF0BDB6246}" type="pres">
      <dgm:prSet presAssocID="{6AD6D9B1-F087-40B6-BBA3-ADDF924438CE}" presName="node" presStyleLbl="revTx" presStyleIdx="0" presStyleCnt="5">
        <dgm:presLayoutVars>
          <dgm:bulletEnabled val="1"/>
        </dgm:presLayoutVars>
      </dgm:prSet>
      <dgm:spPr/>
    </dgm:pt>
    <dgm:pt modelId="{1D2AEEBB-D380-4BFF-9758-9DDAC0DAA024}" type="pres">
      <dgm:prSet presAssocID="{F07E9BEE-5D46-491C-87CD-8B4B88B5E70F}" presName="sibTrans" presStyleLbl="node1" presStyleIdx="0" presStyleCnt="5"/>
      <dgm:spPr/>
    </dgm:pt>
    <dgm:pt modelId="{3E412D92-976B-4D1C-B509-450B6D8AF91E}" type="pres">
      <dgm:prSet presAssocID="{2289C030-50A8-4A0D-A51E-6961CC82F9F1}" presName="dummy" presStyleCnt="0"/>
      <dgm:spPr/>
    </dgm:pt>
    <dgm:pt modelId="{B891B026-7305-480A-A690-B1C0B5BF678B}" type="pres">
      <dgm:prSet presAssocID="{2289C030-50A8-4A0D-A51E-6961CC82F9F1}" presName="node" presStyleLbl="revTx" presStyleIdx="1" presStyleCnt="5">
        <dgm:presLayoutVars>
          <dgm:bulletEnabled val="1"/>
        </dgm:presLayoutVars>
      </dgm:prSet>
      <dgm:spPr/>
    </dgm:pt>
    <dgm:pt modelId="{AE16A91C-376B-4136-A6C0-F2AB14A2A670}" type="pres">
      <dgm:prSet presAssocID="{C76D36C6-AC61-467E-B22C-B8C53AB3CB1A}" presName="sibTrans" presStyleLbl="node1" presStyleIdx="1" presStyleCnt="5"/>
      <dgm:spPr/>
    </dgm:pt>
    <dgm:pt modelId="{7F7EBC00-C321-488F-9217-64832612DF67}" type="pres">
      <dgm:prSet presAssocID="{26EE5C13-F68E-4237-97E0-414F6E254A40}" presName="dummy" presStyleCnt="0"/>
      <dgm:spPr/>
    </dgm:pt>
    <dgm:pt modelId="{3FC44D8D-2FDA-4252-AC0A-90E64389E336}" type="pres">
      <dgm:prSet presAssocID="{26EE5C13-F68E-4237-97E0-414F6E254A40}" presName="node" presStyleLbl="revTx" presStyleIdx="2" presStyleCnt="5">
        <dgm:presLayoutVars>
          <dgm:bulletEnabled val="1"/>
        </dgm:presLayoutVars>
      </dgm:prSet>
      <dgm:spPr/>
    </dgm:pt>
    <dgm:pt modelId="{CA9BC51F-0D12-45F3-AEF5-8DF2C87468CD}" type="pres">
      <dgm:prSet presAssocID="{90F2DD04-066A-4B8A-85FB-9354A6F15648}" presName="sibTrans" presStyleLbl="node1" presStyleIdx="2" presStyleCnt="5"/>
      <dgm:spPr/>
    </dgm:pt>
    <dgm:pt modelId="{28BC18B7-2521-46A2-A216-154BDBA90BA0}" type="pres">
      <dgm:prSet presAssocID="{8C0A5938-20D6-4982-8C28-FABD1D07F30C}" presName="dummy" presStyleCnt="0"/>
      <dgm:spPr/>
    </dgm:pt>
    <dgm:pt modelId="{A163D53A-9058-43CF-A728-68FFBB8227D7}" type="pres">
      <dgm:prSet presAssocID="{8C0A5938-20D6-4982-8C28-FABD1D07F30C}" presName="node" presStyleLbl="revTx" presStyleIdx="3" presStyleCnt="5">
        <dgm:presLayoutVars>
          <dgm:bulletEnabled val="1"/>
        </dgm:presLayoutVars>
      </dgm:prSet>
      <dgm:spPr/>
    </dgm:pt>
    <dgm:pt modelId="{9C7F0A6D-37EA-4586-B6EF-4E9FC9A6C2D5}" type="pres">
      <dgm:prSet presAssocID="{A97CBB50-0245-47F4-8457-759EAB7C85E7}" presName="sibTrans" presStyleLbl="node1" presStyleIdx="3" presStyleCnt="5"/>
      <dgm:spPr/>
    </dgm:pt>
    <dgm:pt modelId="{8D5E014A-0F33-4F00-BEC7-A6D1F8C12922}" type="pres">
      <dgm:prSet presAssocID="{1D5E3392-84B1-400C-8501-71E3A826B2D8}" presName="dummy" presStyleCnt="0"/>
      <dgm:spPr/>
    </dgm:pt>
    <dgm:pt modelId="{56D3B4F7-9CD5-4E8B-AF51-5E47BC4D767F}" type="pres">
      <dgm:prSet presAssocID="{1D5E3392-84B1-400C-8501-71E3A826B2D8}" presName="node" presStyleLbl="revTx" presStyleIdx="4" presStyleCnt="5">
        <dgm:presLayoutVars>
          <dgm:bulletEnabled val="1"/>
        </dgm:presLayoutVars>
      </dgm:prSet>
      <dgm:spPr/>
    </dgm:pt>
    <dgm:pt modelId="{A0256B8B-10D3-4DED-B66B-44C083384661}" type="pres">
      <dgm:prSet presAssocID="{A8CA4F98-B23D-46AC-9787-02074F5F77C7}" presName="sibTrans" presStyleLbl="node1" presStyleIdx="4" presStyleCnt="5"/>
      <dgm:spPr/>
    </dgm:pt>
  </dgm:ptLst>
  <dgm:cxnLst>
    <dgm:cxn modelId="{44E3D013-D754-4616-9F59-BD7D437B9F06}" type="presOf" srcId="{2289C030-50A8-4A0D-A51E-6961CC82F9F1}" destId="{B891B026-7305-480A-A690-B1C0B5BF678B}" srcOrd="0" destOrd="0" presId="urn:microsoft.com/office/officeart/2005/8/layout/cycle1"/>
    <dgm:cxn modelId="{8392AE26-0FEA-4656-9258-52BD67CC1C1C}" srcId="{CA6A3824-1373-4C30-B9F9-85F042CC739F}" destId="{2289C030-50A8-4A0D-A51E-6961CC82F9F1}" srcOrd="1" destOrd="0" parTransId="{E48BB07F-0235-4749-94C2-36B31C66A5C1}" sibTransId="{C76D36C6-AC61-467E-B22C-B8C53AB3CB1A}"/>
    <dgm:cxn modelId="{2A060E40-094E-46FA-A46B-62302B90B412}" type="presOf" srcId="{C76D36C6-AC61-467E-B22C-B8C53AB3CB1A}" destId="{AE16A91C-376B-4136-A6C0-F2AB14A2A670}" srcOrd="0" destOrd="0" presId="urn:microsoft.com/office/officeart/2005/8/layout/cycle1"/>
    <dgm:cxn modelId="{8CBE9666-838F-4364-BE71-365040D6CF7D}" type="presOf" srcId="{1D5E3392-84B1-400C-8501-71E3A826B2D8}" destId="{56D3B4F7-9CD5-4E8B-AF51-5E47BC4D767F}" srcOrd="0" destOrd="0" presId="urn:microsoft.com/office/officeart/2005/8/layout/cycle1"/>
    <dgm:cxn modelId="{5F1CED48-DD11-4F9B-8D91-59B433BF74F7}" type="presOf" srcId="{6AD6D9B1-F087-40B6-BBA3-ADDF924438CE}" destId="{BAB348C1-B533-4820-AF65-17AF0BDB6246}" srcOrd="0" destOrd="0" presId="urn:microsoft.com/office/officeart/2005/8/layout/cycle1"/>
    <dgm:cxn modelId="{A47FFC6D-D4A5-4053-AFA9-574EC941DC03}" type="presOf" srcId="{A97CBB50-0245-47F4-8457-759EAB7C85E7}" destId="{9C7F0A6D-37EA-4586-B6EF-4E9FC9A6C2D5}" srcOrd="0" destOrd="0" presId="urn:microsoft.com/office/officeart/2005/8/layout/cycle1"/>
    <dgm:cxn modelId="{4D87F36E-6DC0-408A-ACB8-32635E2900C8}" type="presOf" srcId="{8C0A5938-20D6-4982-8C28-FABD1D07F30C}" destId="{A163D53A-9058-43CF-A728-68FFBB8227D7}" srcOrd="0" destOrd="0" presId="urn:microsoft.com/office/officeart/2005/8/layout/cycle1"/>
    <dgm:cxn modelId="{81E1CE53-0F0B-4D14-8F29-69A7DD87F0DF}" type="presOf" srcId="{26EE5C13-F68E-4237-97E0-414F6E254A40}" destId="{3FC44D8D-2FDA-4252-AC0A-90E64389E336}" srcOrd="0" destOrd="0" presId="urn:microsoft.com/office/officeart/2005/8/layout/cycle1"/>
    <dgm:cxn modelId="{49FF3B56-D0E6-4070-9B55-1D7E7EC7C310}" type="presOf" srcId="{F07E9BEE-5D46-491C-87CD-8B4B88B5E70F}" destId="{1D2AEEBB-D380-4BFF-9758-9DDAC0DAA024}" srcOrd="0" destOrd="0" presId="urn:microsoft.com/office/officeart/2005/8/layout/cycle1"/>
    <dgm:cxn modelId="{A397D279-8E48-47CC-9DB3-C37887D48B0A}" type="presOf" srcId="{CA6A3824-1373-4C30-B9F9-85F042CC739F}" destId="{E5FF93C2-A80B-445E-83DA-C2DC74B0FDAA}" srcOrd="0" destOrd="0" presId="urn:microsoft.com/office/officeart/2005/8/layout/cycle1"/>
    <dgm:cxn modelId="{66F55882-C984-40DE-AA6E-71132D276A9F}" type="presOf" srcId="{A8CA4F98-B23D-46AC-9787-02074F5F77C7}" destId="{A0256B8B-10D3-4DED-B66B-44C083384661}" srcOrd="0" destOrd="0" presId="urn:microsoft.com/office/officeart/2005/8/layout/cycle1"/>
    <dgm:cxn modelId="{CA538891-FB4D-4039-9BBD-E1FFAE7194B3}" srcId="{CA6A3824-1373-4C30-B9F9-85F042CC739F}" destId="{1D5E3392-84B1-400C-8501-71E3A826B2D8}" srcOrd="4" destOrd="0" parTransId="{DCE96692-45DE-493E-9391-749F9B3D5E1E}" sibTransId="{A8CA4F98-B23D-46AC-9787-02074F5F77C7}"/>
    <dgm:cxn modelId="{AD2A3D97-9FE2-4B6E-8CF3-7C6938871435}" srcId="{CA6A3824-1373-4C30-B9F9-85F042CC739F}" destId="{26EE5C13-F68E-4237-97E0-414F6E254A40}" srcOrd="2" destOrd="0" parTransId="{F6555A87-E3F9-4237-94AF-A51CA3048AAF}" sibTransId="{90F2DD04-066A-4B8A-85FB-9354A6F15648}"/>
    <dgm:cxn modelId="{F63765C2-231B-4315-85FA-12E7210FAC98}" srcId="{CA6A3824-1373-4C30-B9F9-85F042CC739F}" destId="{6AD6D9B1-F087-40B6-BBA3-ADDF924438CE}" srcOrd="0" destOrd="0" parTransId="{181067D3-0536-4442-851A-34A6DB3EB72B}" sibTransId="{F07E9BEE-5D46-491C-87CD-8B4B88B5E70F}"/>
    <dgm:cxn modelId="{473A69D4-7068-423C-97BC-2F08AB0DD58F}" type="presOf" srcId="{90F2DD04-066A-4B8A-85FB-9354A6F15648}" destId="{CA9BC51F-0D12-45F3-AEF5-8DF2C87468CD}" srcOrd="0" destOrd="0" presId="urn:microsoft.com/office/officeart/2005/8/layout/cycle1"/>
    <dgm:cxn modelId="{28152DE8-7ECA-4354-8988-9D87C5097845}" srcId="{CA6A3824-1373-4C30-B9F9-85F042CC739F}" destId="{8C0A5938-20D6-4982-8C28-FABD1D07F30C}" srcOrd="3" destOrd="0" parTransId="{F8608369-01A5-4B2E-A094-6BB1A4F38A28}" sibTransId="{A97CBB50-0245-47F4-8457-759EAB7C85E7}"/>
    <dgm:cxn modelId="{0B45CC09-BFC6-4CDA-BD9D-51B41CEB59BD}" type="presParOf" srcId="{E5FF93C2-A80B-445E-83DA-C2DC74B0FDAA}" destId="{1E8F88D7-C4CD-48A8-9937-0169BEEAB916}" srcOrd="0" destOrd="0" presId="urn:microsoft.com/office/officeart/2005/8/layout/cycle1"/>
    <dgm:cxn modelId="{FBD93C51-2F63-4248-9E7B-AA8D575BB421}" type="presParOf" srcId="{E5FF93C2-A80B-445E-83DA-C2DC74B0FDAA}" destId="{BAB348C1-B533-4820-AF65-17AF0BDB6246}" srcOrd="1" destOrd="0" presId="urn:microsoft.com/office/officeart/2005/8/layout/cycle1"/>
    <dgm:cxn modelId="{A4784DC6-2697-45D3-9558-A718E680998F}" type="presParOf" srcId="{E5FF93C2-A80B-445E-83DA-C2DC74B0FDAA}" destId="{1D2AEEBB-D380-4BFF-9758-9DDAC0DAA024}" srcOrd="2" destOrd="0" presId="urn:microsoft.com/office/officeart/2005/8/layout/cycle1"/>
    <dgm:cxn modelId="{19958FA3-18B7-4A10-832A-8927920DFEC7}" type="presParOf" srcId="{E5FF93C2-A80B-445E-83DA-C2DC74B0FDAA}" destId="{3E412D92-976B-4D1C-B509-450B6D8AF91E}" srcOrd="3" destOrd="0" presId="urn:microsoft.com/office/officeart/2005/8/layout/cycle1"/>
    <dgm:cxn modelId="{D439E57E-4CE5-4B16-9BAA-D757B723FC6E}" type="presParOf" srcId="{E5FF93C2-A80B-445E-83DA-C2DC74B0FDAA}" destId="{B891B026-7305-480A-A690-B1C0B5BF678B}" srcOrd="4" destOrd="0" presId="urn:microsoft.com/office/officeart/2005/8/layout/cycle1"/>
    <dgm:cxn modelId="{48996FD7-0686-4381-8EE9-64D1D05DCAA6}" type="presParOf" srcId="{E5FF93C2-A80B-445E-83DA-C2DC74B0FDAA}" destId="{AE16A91C-376B-4136-A6C0-F2AB14A2A670}" srcOrd="5" destOrd="0" presId="urn:microsoft.com/office/officeart/2005/8/layout/cycle1"/>
    <dgm:cxn modelId="{311C9B56-7053-4A36-82A1-8878864B79FB}" type="presParOf" srcId="{E5FF93C2-A80B-445E-83DA-C2DC74B0FDAA}" destId="{7F7EBC00-C321-488F-9217-64832612DF67}" srcOrd="6" destOrd="0" presId="urn:microsoft.com/office/officeart/2005/8/layout/cycle1"/>
    <dgm:cxn modelId="{4087CC51-8F5E-4806-B8AE-F2EE01366FA6}" type="presParOf" srcId="{E5FF93C2-A80B-445E-83DA-C2DC74B0FDAA}" destId="{3FC44D8D-2FDA-4252-AC0A-90E64389E336}" srcOrd="7" destOrd="0" presId="urn:microsoft.com/office/officeart/2005/8/layout/cycle1"/>
    <dgm:cxn modelId="{8402E69C-C42B-4D05-A988-6E68444B6B76}" type="presParOf" srcId="{E5FF93C2-A80B-445E-83DA-C2DC74B0FDAA}" destId="{CA9BC51F-0D12-45F3-AEF5-8DF2C87468CD}" srcOrd="8" destOrd="0" presId="urn:microsoft.com/office/officeart/2005/8/layout/cycle1"/>
    <dgm:cxn modelId="{525F5924-D727-4215-8B26-ED149D594888}" type="presParOf" srcId="{E5FF93C2-A80B-445E-83DA-C2DC74B0FDAA}" destId="{28BC18B7-2521-46A2-A216-154BDBA90BA0}" srcOrd="9" destOrd="0" presId="urn:microsoft.com/office/officeart/2005/8/layout/cycle1"/>
    <dgm:cxn modelId="{34640C88-F622-4378-80F7-EA98241665EF}" type="presParOf" srcId="{E5FF93C2-A80B-445E-83DA-C2DC74B0FDAA}" destId="{A163D53A-9058-43CF-A728-68FFBB8227D7}" srcOrd="10" destOrd="0" presId="urn:microsoft.com/office/officeart/2005/8/layout/cycle1"/>
    <dgm:cxn modelId="{CF6CAD71-4B3C-4ECC-B5E2-5AA44C5E3168}" type="presParOf" srcId="{E5FF93C2-A80B-445E-83DA-C2DC74B0FDAA}" destId="{9C7F0A6D-37EA-4586-B6EF-4E9FC9A6C2D5}" srcOrd="11" destOrd="0" presId="urn:microsoft.com/office/officeart/2005/8/layout/cycle1"/>
    <dgm:cxn modelId="{2BD9F8F6-DC65-42F8-A18D-72D3F3C90D0E}" type="presParOf" srcId="{E5FF93C2-A80B-445E-83DA-C2DC74B0FDAA}" destId="{8D5E014A-0F33-4F00-BEC7-A6D1F8C12922}" srcOrd="12" destOrd="0" presId="urn:microsoft.com/office/officeart/2005/8/layout/cycle1"/>
    <dgm:cxn modelId="{2430CCFB-2792-4A27-BC62-D7F2932F2205}" type="presParOf" srcId="{E5FF93C2-A80B-445E-83DA-C2DC74B0FDAA}" destId="{56D3B4F7-9CD5-4E8B-AF51-5E47BC4D767F}" srcOrd="13" destOrd="0" presId="urn:microsoft.com/office/officeart/2005/8/layout/cycle1"/>
    <dgm:cxn modelId="{15C863FA-EEFC-449C-9BB3-179B4121EC1D}" type="presParOf" srcId="{E5FF93C2-A80B-445E-83DA-C2DC74B0FDAA}" destId="{A0256B8B-10D3-4DED-B66B-44C08338466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A8604-617C-44EB-A9EF-8535008B51A3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76115F34-8A4A-4E6A-BA8B-1D8A601F808F}">
      <dgm:prSet phldrT="[Text]" custT="1"/>
      <dgm:spPr/>
      <dgm:t>
        <a:bodyPr/>
        <a:lstStyle/>
        <a:p>
          <a:endParaRPr lang="en-US" sz="1800" dirty="0"/>
        </a:p>
        <a:p>
          <a:r>
            <a:rPr lang="en-US" sz="1800" b="1" dirty="0">
              <a:solidFill>
                <a:srgbClr val="FFFFFF"/>
              </a:solidFill>
            </a:rPr>
            <a:t>Owner</a:t>
          </a:r>
        </a:p>
      </dgm:t>
    </dgm:pt>
    <dgm:pt modelId="{786746CB-D758-4736-83F3-8D486F44D005}" type="parTrans" cxnId="{CC6B6D73-4E15-406B-8B0E-4480BBDBD434}">
      <dgm:prSet/>
      <dgm:spPr/>
      <dgm:t>
        <a:bodyPr/>
        <a:lstStyle/>
        <a:p>
          <a:endParaRPr lang="en-US"/>
        </a:p>
      </dgm:t>
    </dgm:pt>
    <dgm:pt modelId="{50CDF344-340F-42D7-971A-B0241918FF56}" type="sibTrans" cxnId="{CC6B6D73-4E15-406B-8B0E-4480BBDBD434}">
      <dgm:prSet/>
      <dgm:spPr/>
      <dgm:t>
        <a:bodyPr/>
        <a:lstStyle/>
        <a:p>
          <a:endParaRPr lang="en-US"/>
        </a:p>
      </dgm:t>
    </dgm:pt>
    <dgm:pt modelId="{C68B5977-412E-4F52-A409-49909EECE664}">
      <dgm:prSet phldrT="[Text]" custT="1"/>
      <dgm:spPr/>
      <dgm:t>
        <a:bodyPr/>
        <a:lstStyle/>
        <a:p>
          <a:r>
            <a:rPr lang="en-US" sz="1800" b="1" dirty="0">
              <a:solidFill>
                <a:srgbClr val="FFFFFF"/>
              </a:solidFill>
            </a:rPr>
            <a:t>Non-owner key management </a:t>
          </a:r>
        </a:p>
        <a:p>
          <a:r>
            <a:rPr lang="en-US" sz="1400" b="0" dirty="0">
              <a:solidFill>
                <a:srgbClr val="FFFFFF"/>
              </a:solidFill>
            </a:rPr>
            <a:t>President, CEO, COO, CFO, </a:t>
          </a:r>
          <a:r>
            <a:rPr lang="en-US" sz="1400" b="0" dirty="0" err="1">
              <a:solidFill>
                <a:srgbClr val="FFFFFF"/>
              </a:solidFill>
            </a:rPr>
            <a:t>CHRO</a:t>
          </a:r>
          <a:endParaRPr lang="en-US" sz="1400" b="0" dirty="0">
            <a:solidFill>
              <a:srgbClr val="FFFFFF"/>
            </a:solidFill>
          </a:endParaRPr>
        </a:p>
      </dgm:t>
    </dgm:pt>
    <dgm:pt modelId="{97D74167-5B4B-4FDC-BA5B-2ABAA53DF786}" type="parTrans" cxnId="{EE58D2B9-5917-48A5-BA7E-E05FEEFDCC3F}">
      <dgm:prSet/>
      <dgm:spPr/>
      <dgm:t>
        <a:bodyPr/>
        <a:lstStyle/>
        <a:p>
          <a:endParaRPr lang="en-US"/>
        </a:p>
      </dgm:t>
    </dgm:pt>
    <dgm:pt modelId="{474736C2-7E4A-4A70-9E9B-CEB87D9AA28E}" type="sibTrans" cxnId="{EE58D2B9-5917-48A5-BA7E-E05FEEFDCC3F}">
      <dgm:prSet/>
      <dgm:spPr/>
      <dgm:t>
        <a:bodyPr/>
        <a:lstStyle/>
        <a:p>
          <a:endParaRPr lang="en-US"/>
        </a:p>
      </dgm:t>
    </dgm:pt>
    <dgm:pt modelId="{6ED839BE-CFC4-4B5A-B9F3-64FB2F84EAE4}">
      <dgm:prSet phldrT="[Text]" custT="1"/>
      <dgm:spPr/>
      <dgm:t>
        <a:bodyPr/>
        <a:lstStyle/>
        <a:p>
          <a:endParaRPr lang="en-US" sz="2200" dirty="0"/>
        </a:p>
        <a:p>
          <a:r>
            <a:rPr lang="en-US" sz="1800" b="1" dirty="0">
              <a:solidFill>
                <a:srgbClr val="FFFFFF"/>
              </a:solidFill>
            </a:rPr>
            <a:t>Managers/supervisors</a:t>
          </a:r>
        </a:p>
        <a:p>
          <a:r>
            <a:rPr lang="en-US" sz="1400" b="0" dirty="0">
              <a:solidFill>
                <a:srgbClr val="FFFFFF"/>
              </a:solidFill>
            </a:rPr>
            <a:t>Marketing/business development manager, project manager, chief estimator</a:t>
          </a:r>
        </a:p>
        <a:p>
          <a:endParaRPr lang="en-US" sz="2200" dirty="0"/>
        </a:p>
      </dgm:t>
    </dgm:pt>
    <dgm:pt modelId="{F04ED729-2152-4DE0-8EF8-5FDD4F0B4247}" type="parTrans" cxnId="{30C21423-4FC2-4F3D-AA51-FF508FEA00F2}">
      <dgm:prSet/>
      <dgm:spPr/>
      <dgm:t>
        <a:bodyPr/>
        <a:lstStyle/>
        <a:p>
          <a:endParaRPr lang="en-US"/>
        </a:p>
      </dgm:t>
    </dgm:pt>
    <dgm:pt modelId="{2F014972-85F2-4902-A264-E35CF70B07FA}" type="sibTrans" cxnId="{30C21423-4FC2-4F3D-AA51-FF508FEA00F2}">
      <dgm:prSet/>
      <dgm:spPr/>
      <dgm:t>
        <a:bodyPr/>
        <a:lstStyle/>
        <a:p>
          <a:endParaRPr lang="en-US"/>
        </a:p>
      </dgm:t>
    </dgm:pt>
    <dgm:pt modelId="{DBE11CCD-8B32-484E-AE67-354FACE654EB}">
      <dgm:prSet phldrT="[Text]" custT="1"/>
      <dgm:spPr/>
      <dgm:t>
        <a:bodyPr/>
        <a:lstStyle/>
        <a:p>
          <a:r>
            <a:rPr lang="en-US" sz="1800" b="1" dirty="0">
              <a:solidFill>
                <a:srgbClr val="FFFFFF"/>
              </a:solidFill>
            </a:rPr>
            <a:t>Next generation leadership</a:t>
          </a:r>
        </a:p>
      </dgm:t>
    </dgm:pt>
    <dgm:pt modelId="{79F63F64-327A-43BA-90EF-013ECE1DC2E1}" type="parTrans" cxnId="{DC8932F0-9442-4673-A53F-34DD2DEDC1EE}">
      <dgm:prSet/>
      <dgm:spPr/>
      <dgm:t>
        <a:bodyPr/>
        <a:lstStyle/>
        <a:p>
          <a:endParaRPr lang="en-US"/>
        </a:p>
      </dgm:t>
    </dgm:pt>
    <dgm:pt modelId="{5B3E236E-91AF-4623-82FC-D68103BA121A}" type="sibTrans" cxnId="{DC8932F0-9442-4673-A53F-34DD2DEDC1EE}">
      <dgm:prSet/>
      <dgm:spPr/>
      <dgm:t>
        <a:bodyPr/>
        <a:lstStyle/>
        <a:p>
          <a:endParaRPr lang="en-US"/>
        </a:p>
      </dgm:t>
    </dgm:pt>
    <dgm:pt modelId="{3359077B-19CF-4573-8B5E-B7D9B0E96B4A}">
      <dgm:prSet phldrT="[Text]" custT="1"/>
      <dgm:spPr/>
      <dgm:t>
        <a:bodyPr/>
        <a:lstStyle/>
        <a:p>
          <a:r>
            <a:rPr lang="en-US" sz="1800" b="1" dirty="0">
              <a:solidFill>
                <a:srgbClr val="FFFFFF"/>
              </a:solidFill>
            </a:rPr>
            <a:t>General labor</a:t>
          </a:r>
        </a:p>
      </dgm:t>
    </dgm:pt>
    <dgm:pt modelId="{5DF5474F-3A30-4284-9ADE-5279CB12FDBB}" type="parTrans" cxnId="{D4F98881-AB01-49C2-8C43-5C97E0ACC18B}">
      <dgm:prSet/>
      <dgm:spPr/>
      <dgm:t>
        <a:bodyPr/>
        <a:lstStyle/>
        <a:p>
          <a:endParaRPr lang="en-US"/>
        </a:p>
      </dgm:t>
    </dgm:pt>
    <dgm:pt modelId="{31D9FB25-3F8D-4CCC-A0FC-423D77DD7850}" type="sibTrans" cxnId="{D4F98881-AB01-49C2-8C43-5C97E0ACC18B}">
      <dgm:prSet/>
      <dgm:spPr/>
      <dgm:t>
        <a:bodyPr/>
        <a:lstStyle/>
        <a:p>
          <a:endParaRPr lang="en-US"/>
        </a:p>
      </dgm:t>
    </dgm:pt>
    <dgm:pt modelId="{D0BEFF3B-0F23-4206-8F6D-7E3E240EF0AB}" type="pres">
      <dgm:prSet presAssocID="{244A8604-617C-44EB-A9EF-8535008B51A3}" presName="Name0" presStyleCnt="0">
        <dgm:presLayoutVars>
          <dgm:dir/>
          <dgm:animLvl val="lvl"/>
          <dgm:resizeHandles val="exact"/>
        </dgm:presLayoutVars>
      </dgm:prSet>
      <dgm:spPr/>
    </dgm:pt>
    <dgm:pt modelId="{25E829F3-ECF9-4E9E-BB5D-525AB89FDA72}" type="pres">
      <dgm:prSet presAssocID="{76115F34-8A4A-4E6A-BA8B-1D8A601F808F}" presName="Name8" presStyleCnt="0"/>
      <dgm:spPr/>
    </dgm:pt>
    <dgm:pt modelId="{E6010C59-04E5-4DE0-BD93-DAFE65E5BC25}" type="pres">
      <dgm:prSet presAssocID="{76115F34-8A4A-4E6A-BA8B-1D8A601F808F}" presName="level" presStyleLbl="node1" presStyleIdx="0" presStyleCnt="5" custScaleY="101265" custLinFactNeighborY="929">
        <dgm:presLayoutVars>
          <dgm:chMax val="1"/>
          <dgm:bulletEnabled val="1"/>
        </dgm:presLayoutVars>
      </dgm:prSet>
      <dgm:spPr/>
    </dgm:pt>
    <dgm:pt modelId="{ECEEC3BF-A074-492C-842B-A3A03D92D0F7}" type="pres">
      <dgm:prSet presAssocID="{76115F34-8A4A-4E6A-BA8B-1D8A601F80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276234-A584-4B97-9C10-3B960F4712A6}" type="pres">
      <dgm:prSet presAssocID="{C68B5977-412E-4F52-A409-49909EECE664}" presName="Name8" presStyleCnt="0"/>
      <dgm:spPr/>
    </dgm:pt>
    <dgm:pt modelId="{F381D38F-EFE7-4F91-BF98-57C8BAEE385B}" type="pres">
      <dgm:prSet presAssocID="{C68B5977-412E-4F52-A409-49909EECE664}" presName="level" presStyleLbl="node1" presStyleIdx="1" presStyleCnt="5">
        <dgm:presLayoutVars>
          <dgm:chMax val="1"/>
          <dgm:bulletEnabled val="1"/>
        </dgm:presLayoutVars>
      </dgm:prSet>
      <dgm:spPr/>
    </dgm:pt>
    <dgm:pt modelId="{546F87AF-CA38-4F9B-B40F-141DFBE6F87E}" type="pres">
      <dgm:prSet presAssocID="{C68B5977-412E-4F52-A409-49909EECE6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43863A-A262-4C3F-B2EE-64DA6C91B7D8}" type="pres">
      <dgm:prSet presAssocID="{6ED839BE-CFC4-4B5A-B9F3-64FB2F84EAE4}" presName="Name8" presStyleCnt="0"/>
      <dgm:spPr/>
    </dgm:pt>
    <dgm:pt modelId="{A07B3D34-AFAD-49DE-9BBF-4EBFF6A85F90}" type="pres">
      <dgm:prSet presAssocID="{6ED839BE-CFC4-4B5A-B9F3-64FB2F84EAE4}" presName="level" presStyleLbl="node1" presStyleIdx="2" presStyleCnt="5">
        <dgm:presLayoutVars>
          <dgm:chMax val="1"/>
          <dgm:bulletEnabled val="1"/>
        </dgm:presLayoutVars>
      </dgm:prSet>
      <dgm:spPr/>
    </dgm:pt>
    <dgm:pt modelId="{35990C85-6971-4DE5-84AD-67238A541CE6}" type="pres">
      <dgm:prSet presAssocID="{6ED839BE-CFC4-4B5A-B9F3-64FB2F84EA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09381F-CFB7-4B26-BFEC-593FC50CBD41}" type="pres">
      <dgm:prSet presAssocID="{DBE11CCD-8B32-484E-AE67-354FACE654EB}" presName="Name8" presStyleCnt="0"/>
      <dgm:spPr/>
    </dgm:pt>
    <dgm:pt modelId="{9BD3AC05-3B5A-4DFB-A6A4-1E8BC0F238B4}" type="pres">
      <dgm:prSet presAssocID="{DBE11CCD-8B32-484E-AE67-354FACE654EB}" presName="level" presStyleLbl="node1" presStyleIdx="3" presStyleCnt="5">
        <dgm:presLayoutVars>
          <dgm:chMax val="1"/>
          <dgm:bulletEnabled val="1"/>
        </dgm:presLayoutVars>
      </dgm:prSet>
      <dgm:spPr/>
    </dgm:pt>
    <dgm:pt modelId="{6EFDDE0F-0640-454D-B8FC-891181F1DA83}" type="pres">
      <dgm:prSet presAssocID="{DBE11CCD-8B32-484E-AE67-354FACE654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BDBB24-DF01-4F5C-806F-B248371AEEEE}" type="pres">
      <dgm:prSet presAssocID="{3359077B-19CF-4573-8B5E-B7D9B0E96B4A}" presName="Name8" presStyleCnt="0"/>
      <dgm:spPr/>
    </dgm:pt>
    <dgm:pt modelId="{A1F537F1-4918-4580-84F8-6CA3A5865360}" type="pres">
      <dgm:prSet presAssocID="{3359077B-19CF-4573-8B5E-B7D9B0E96B4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22364EA-5F80-4667-84E3-9EDC49B0CDC2}" type="pres">
      <dgm:prSet presAssocID="{3359077B-19CF-4573-8B5E-B7D9B0E96B4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5659921-279C-498D-9AB1-F50F6A3F361E}" type="presOf" srcId="{3359077B-19CF-4573-8B5E-B7D9B0E96B4A}" destId="{822364EA-5F80-4667-84E3-9EDC49B0CDC2}" srcOrd="1" destOrd="0" presId="urn:microsoft.com/office/officeart/2005/8/layout/pyramid1"/>
    <dgm:cxn modelId="{30C21423-4FC2-4F3D-AA51-FF508FEA00F2}" srcId="{244A8604-617C-44EB-A9EF-8535008B51A3}" destId="{6ED839BE-CFC4-4B5A-B9F3-64FB2F84EAE4}" srcOrd="2" destOrd="0" parTransId="{F04ED729-2152-4DE0-8EF8-5FDD4F0B4247}" sibTransId="{2F014972-85F2-4902-A264-E35CF70B07FA}"/>
    <dgm:cxn modelId="{D7313F26-F624-4357-97D1-4AD9B0E22D65}" type="presOf" srcId="{76115F34-8A4A-4E6A-BA8B-1D8A601F808F}" destId="{ECEEC3BF-A074-492C-842B-A3A03D92D0F7}" srcOrd="1" destOrd="0" presId="urn:microsoft.com/office/officeart/2005/8/layout/pyramid1"/>
    <dgm:cxn modelId="{F092993C-3C04-4B5B-9E1D-A303D27BE7DF}" type="presOf" srcId="{3359077B-19CF-4573-8B5E-B7D9B0E96B4A}" destId="{A1F537F1-4918-4580-84F8-6CA3A5865360}" srcOrd="0" destOrd="0" presId="urn:microsoft.com/office/officeart/2005/8/layout/pyramid1"/>
    <dgm:cxn modelId="{F6BA465B-69A8-4BE7-89F1-BD9F3A388ED2}" type="presOf" srcId="{DBE11CCD-8B32-484E-AE67-354FACE654EB}" destId="{9BD3AC05-3B5A-4DFB-A6A4-1E8BC0F238B4}" srcOrd="0" destOrd="0" presId="urn:microsoft.com/office/officeart/2005/8/layout/pyramid1"/>
    <dgm:cxn modelId="{4F58E165-1711-40AA-92A7-0CA1F35B5CD2}" type="presOf" srcId="{C68B5977-412E-4F52-A409-49909EECE664}" destId="{546F87AF-CA38-4F9B-B40F-141DFBE6F87E}" srcOrd="1" destOrd="0" presId="urn:microsoft.com/office/officeart/2005/8/layout/pyramid1"/>
    <dgm:cxn modelId="{D135206C-D6A2-4869-BC49-0499BA66F6C0}" type="presOf" srcId="{76115F34-8A4A-4E6A-BA8B-1D8A601F808F}" destId="{E6010C59-04E5-4DE0-BD93-DAFE65E5BC25}" srcOrd="0" destOrd="0" presId="urn:microsoft.com/office/officeart/2005/8/layout/pyramid1"/>
    <dgm:cxn modelId="{CC6B6D73-4E15-406B-8B0E-4480BBDBD434}" srcId="{244A8604-617C-44EB-A9EF-8535008B51A3}" destId="{76115F34-8A4A-4E6A-BA8B-1D8A601F808F}" srcOrd="0" destOrd="0" parTransId="{786746CB-D758-4736-83F3-8D486F44D005}" sibTransId="{50CDF344-340F-42D7-971A-B0241918FF56}"/>
    <dgm:cxn modelId="{2844C854-178C-4A78-AEDD-0AFA2594363B}" type="presOf" srcId="{C68B5977-412E-4F52-A409-49909EECE664}" destId="{F381D38F-EFE7-4F91-BF98-57C8BAEE385B}" srcOrd="0" destOrd="0" presId="urn:microsoft.com/office/officeart/2005/8/layout/pyramid1"/>
    <dgm:cxn modelId="{DB51907D-D519-4D9E-B6AD-F71D7AE03FB5}" type="presOf" srcId="{6ED839BE-CFC4-4B5A-B9F3-64FB2F84EAE4}" destId="{35990C85-6971-4DE5-84AD-67238A541CE6}" srcOrd="1" destOrd="0" presId="urn:microsoft.com/office/officeart/2005/8/layout/pyramid1"/>
    <dgm:cxn modelId="{D4F98881-AB01-49C2-8C43-5C97E0ACC18B}" srcId="{244A8604-617C-44EB-A9EF-8535008B51A3}" destId="{3359077B-19CF-4573-8B5E-B7D9B0E96B4A}" srcOrd="4" destOrd="0" parTransId="{5DF5474F-3A30-4284-9ADE-5279CB12FDBB}" sibTransId="{31D9FB25-3F8D-4CCC-A0FC-423D77DD7850}"/>
    <dgm:cxn modelId="{073D46B0-97AC-4454-9BF8-570928147B31}" type="presOf" srcId="{6ED839BE-CFC4-4B5A-B9F3-64FB2F84EAE4}" destId="{A07B3D34-AFAD-49DE-9BBF-4EBFF6A85F90}" srcOrd="0" destOrd="0" presId="urn:microsoft.com/office/officeart/2005/8/layout/pyramid1"/>
    <dgm:cxn modelId="{EE58D2B9-5917-48A5-BA7E-E05FEEFDCC3F}" srcId="{244A8604-617C-44EB-A9EF-8535008B51A3}" destId="{C68B5977-412E-4F52-A409-49909EECE664}" srcOrd="1" destOrd="0" parTransId="{97D74167-5B4B-4FDC-BA5B-2ABAA53DF786}" sibTransId="{474736C2-7E4A-4A70-9E9B-CEB87D9AA28E}"/>
    <dgm:cxn modelId="{D4B187C5-E322-4675-B4F3-68A6F70DDFD7}" type="presOf" srcId="{244A8604-617C-44EB-A9EF-8535008B51A3}" destId="{D0BEFF3B-0F23-4206-8F6D-7E3E240EF0AB}" srcOrd="0" destOrd="0" presId="urn:microsoft.com/office/officeart/2005/8/layout/pyramid1"/>
    <dgm:cxn modelId="{A6E4DBD8-C7BA-4E84-9C67-915A8F60BA7F}" type="presOf" srcId="{DBE11CCD-8B32-484E-AE67-354FACE654EB}" destId="{6EFDDE0F-0640-454D-B8FC-891181F1DA83}" srcOrd="1" destOrd="0" presId="urn:microsoft.com/office/officeart/2005/8/layout/pyramid1"/>
    <dgm:cxn modelId="{DC8932F0-9442-4673-A53F-34DD2DEDC1EE}" srcId="{244A8604-617C-44EB-A9EF-8535008B51A3}" destId="{DBE11CCD-8B32-484E-AE67-354FACE654EB}" srcOrd="3" destOrd="0" parTransId="{79F63F64-327A-43BA-90EF-013ECE1DC2E1}" sibTransId="{5B3E236E-91AF-4623-82FC-D68103BA121A}"/>
    <dgm:cxn modelId="{1CABD572-280C-4937-BAC7-5C24FB72AA58}" type="presParOf" srcId="{D0BEFF3B-0F23-4206-8F6D-7E3E240EF0AB}" destId="{25E829F3-ECF9-4E9E-BB5D-525AB89FDA72}" srcOrd="0" destOrd="0" presId="urn:microsoft.com/office/officeart/2005/8/layout/pyramid1"/>
    <dgm:cxn modelId="{225ABF5A-ECE8-479B-8AE0-093B4CD7ACD7}" type="presParOf" srcId="{25E829F3-ECF9-4E9E-BB5D-525AB89FDA72}" destId="{E6010C59-04E5-4DE0-BD93-DAFE65E5BC25}" srcOrd="0" destOrd="0" presId="urn:microsoft.com/office/officeart/2005/8/layout/pyramid1"/>
    <dgm:cxn modelId="{1EBD0F4B-DFBD-40FB-8E86-F57EA2753D15}" type="presParOf" srcId="{25E829F3-ECF9-4E9E-BB5D-525AB89FDA72}" destId="{ECEEC3BF-A074-492C-842B-A3A03D92D0F7}" srcOrd="1" destOrd="0" presId="urn:microsoft.com/office/officeart/2005/8/layout/pyramid1"/>
    <dgm:cxn modelId="{88A22114-66A3-4842-9002-028459A9E9A4}" type="presParOf" srcId="{D0BEFF3B-0F23-4206-8F6D-7E3E240EF0AB}" destId="{A7276234-A584-4B97-9C10-3B960F4712A6}" srcOrd="1" destOrd="0" presId="urn:microsoft.com/office/officeart/2005/8/layout/pyramid1"/>
    <dgm:cxn modelId="{EEC655C2-5AD8-4A27-9166-02621C042C9B}" type="presParOf" srcId="{A7276234-A584-4B97-9C10-3B960F4712A6}" destId="{F381D38F-EFE7-4F91-BF98-57C8BAEE385B}" srcOrd="0" destOrd="0" presId="urn:microsoft.com/office/officeart/2005/8/layout/pyramid1"/>
    <dgm:cxn modelId="{FF167EE2-4670-4C04-968F-9BFFA13BC69E}" type="presParOf" srcId="{A7276234-A584-4B97-9C10-3B960F4712A6}" destId="{546F87AF-CA38-4F9B-B40F-141DFBE6F87E}" srcOrd="1" destOrd="0" presId="urn:microsoft.com/office/officeart/2005/8/layout/pyramid1"/>
    <dgm:cxn modelId="{223E7EEE-52AF-4F96-8B22-EE371796C55B}" type="presParOf" srcId="{D0BEFF3B-0F23-4206-8F6D-7E3E240EF0AB}" destId="{4343863A-A262-4C3F-B2EE-64DA6C91B7D8}" srcOrd="2" destOrd="0" presId="urn:microsoft.com/office/officeart/2005/8/layout/pyramid1"/>
    <dgm:cxn modelId="{F5FD0C38-AB0F-44A9-A0B5-8451D2A961F0}" type="presParOf" srcId="{4343863A-A262-4C3F-B2EE-64DA6C91B7D8}" destId="{A07B3D34-AFAD-49DE-9BBF-4EBFF6A85F90}" srcOrd="0" destOrd="0" presId="urn:microsoft.com/office/officeart/2005/8/layout/pyramid1"/>
    <dgm:cxn modelId="{2D23A85C-6F47-4083-80F9-884AA261E235}" type="presParOf" srcId="{4343863A-A262-4C3F-B2EE-64DA6C91B7D8}" destId="{35990C85-6971-4DE5-84AD-67238A541CE6}" srcOrd="1" destOrd="0" presId="urn:microsoft.com/office/officeart/2005/8/layout/pyramid1"/>
    <dgm:cxn modelId="{31827AAD-34AD-488E-BA53-29C1064CDD4B}" type="presParOf" srcId="{D0BEFF3B-0F23-4206-8F6D-7E3E240EF0AB}" destId="{3B09381F-CFB7-4B26-BFEC-593FC50CBD41}" srcOrd="3" destOrd="0" presId="urn:microsoft.com/office/officeart/2005/8/layout/pyramid1"/>
    <dgm:cxn modelId="{7A5A66CD-BCA9-4EAE-A3DE-5BF79EB263C6}" type="presParOf" srcId="{3B09381F-CFB7-4B26-BFEC-593FC50CBD41}" destId="{9BD3AC05-3B5A-4DFB-A6A4-1E8BC0F238B4}" srcOrd="0" destOrd="0" presId="urn:microsoft.com/office/officeart/2005/8/layout/pyramid1"/>
    <dgm:cxn modelId="{E11B751C-9D11-4153-BE09-70A0CD3F4EDC}" type="presParOf" srcId="{3B09381F-CFB7-4B26-BFEC-593FC50CBD41}" destId="{6EFDDE0F-0640-454D-B8FC-891181F1DA83}" srcOrd="1" destOrd="0" presId="urn:microsoft.com/office/officeart/2005/8/layout/pyramid1"/>
    <dgm:cxn modelId="{B46A1136-B9AD-40BE-B54A-081C83A6AC60}" type="presParOf" srcId="{D0BEFF3B-0F23-4206-8F6D-7E3E240EF0AB}" destId="{1FBDBB24-DF01-4F5C-806F-B248371AEEEE}" srcOrd="4" destOrd="0" presId="urn:microsoft.com/office/officeart/2005/8/layout/pyramid1"/>
    <dgm:cxn modelId="{ECB8F673-BF75-42B5-8DA9-82706D7B6AD7}" type="presParOf" srcId="{1FBDBB24-DF01-4F5C-806F-B248371AEEEE}" destId="{A1F537F1-4918-4580-84F8-6CA3A5865360}" srcOrd="0" destOrd="0" presId="urn:microsoft.com/office/officeart/2005/8/layout/pyramid1"/>
    <dgm:cxn modelId="{316A8CA1-14BB-4007-B512-35AFB4DC58C1}" type="presParOf" srcId="{1FBDBB24-DF01-4F5C-806F-B248371AEEEE}" destId="{822364EA-5F80-4667-84E3-9EDC49B0CD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13C54-4BD2-45C6-90FB-708F04F4F1AA}" type="doc">
      <dgm:prSet loTypeId="urn:microsoft.com/office/officeart/2005/8/layout/pList2" loCatId="picture" qsTypeId="urn:microsoft.com/office/officeart/2005/8/quickstyle/3d3" qsCatId="3D" csTypeId="urn:microsoft.com/office/officeart/2005/8/colors/colorful4" csCatId="colorful" phldr="1"/>
      <dgm:spPr/>
    </dgm:pt>
    <dgm:pt modelId="{F174E1A3-12C4-4B76-BE09-9A71A953CD97}">
      <dgm:prSet phldrT="[Text]" custT="1"/>
      <dgm:spPr/>
      <dgm:t>
        <a:bodyPr/>
        <a:lstStyle/>
        <a:p>
          <a:pPr algn="ctr"/>
          <a:endParaRPr lang="en-US" sz="1500" b="1" dirty="0"/>
        </a:p>
        <a:p>
          <a:pPr algn="ctr"/>
          <a:r>
            <a:rPr lang="en-US" sz="1500" b="1" dirty="0"/>
            <a:t>Equity</a:t>
          </a:r>
        </a:p>
        <a:p>
          <a:pPr algn="l"/>
          <a:r>
            <a:rPr lang="en-US" sz="1200" dirty="0"/>
            <a:t>May include out-right grants, profits interests, restricted grants, options (incentive or </a:t>
          </a:r>
          <a:r>
            <a:rPr lang="en-US" sz="1200" dirty="0" err="1"/>
            <a:t>nonstatutory</a:t>
          </a:r>
          <a:r>
            <a:rPr lang="en-US" sz="1200" dirty="0"/>
            <a:t>), appreciation rights, or seller financed purchase.</a:t>
          </a:r>
        </a:p>
        <a:p>
          <a:pPr algn="l"/>
          <a:endParaRPr lang="en-US" sz="1500" dirty="0"/>
        </a:p>
        <a:p>
          <a:pPr algn="ctr"/>
          <a:endParaRPr lang="en-US" sz="1500" dirty="0"/>
        </a:p>
      </dgm:t>
    </dgm:pt>
    <dgm:pt modelId="{195D7B52-0044-4627-8975-B8394F4B2805}" type="parTrans" cxnId="{D3E07462-DAA6-4001-93F8-CFCEB5764757}">
      <dgm:prSet/>
      <dgm:spPr/>
      <dgm:t>
        <a:bodyPr/>
        <a:lstStyle/>
        <a:p>
          <a:endParaRPr lang="en-US"/>
        </a:p>
      </dgm:t>
    </dgm:pt>
    <dgm:pt modelId="{707CCC10-1DFF-4F92-AADD-209D314D1124}" type="sibTrans" cxnId="{D3E07462-DAA6-4001-93F8-CFCEB5764757}">
      <dgm:prSet/>
      <dgm:spPr/>
      <dgm:t>
        <a:bodyPr/>
        <a:lstStyle/>
        <a:p>
          <a:endParaRPr lang="en-US"/>
        </a:p>
      </dgm:t>
    </dgm:pt>
    <dgm:pt modelId="{69AD6531-FA9E-493D-94DE-9E2658DE90E3}">
      <dgm:prSet phldrT="[Text]" custT="1"/>
      <dgm:spPr/>
      <dgm:t>
        <a:bodyPr/>
        <a:lstStyle/>
        <a:p>
          <a:pPr algn="ctr"/>
          <a:endParaRPr lang="en-US" sz="1400" b="1" dirty="0"/>
        </a:p>
        <a:p>
          <a:pPr algn="ctr"/>
          <a:r>
            <a:rPr lang="en-US" sz="1400" b="1" dirty="0"/>
            <a:t>Phantom equity</a:t>
          </a:r>
        </a:p>
        <a:p>
          <a:pPr algn="l"/>
          <a:r>
            <a:rPr lang="en-US" sz="1200" b="0" dirty="0"/>
            <a:t>Can be structured as a full value interest, or appreciation interests. Designed to mirror outcome of actual equity award.</a:t>
          </a:r>
        </a:p>
      </dgm:t>
    </dgm:pt>
    <dgm:pt modelId="{1B35494C-CA58-49BE-AB29-25325D4615A2}" type="parTrans" cxnId="{4AA658B4-2DB6-40FE-8727-A7E7B969884F}">
      <dgm:prSet/>
      <dgm:spPr/>
      <dgm:t>
        <a:bodyPr/>
        <a:lstStyle/>
        <a:p>
          <a:endParaRPr lang="en-US"/>
        </a:p>
      </dgm:t>
    </dgm:pt>
    <dgm:pt modelId="{1E8F1BE7-2FF5-426C-A85A-CDBF5FE3F448}" type="sibTrans" cxnId="{4AA658B4-2DB6-40FE-8727-A7E7B969884F}">
      <dgm:prSet/>
      <dgm:spPr/>
      <dgm:t>
        <a:bodyPr/>
        <a:lstStyle/>
        <a:p>
          <a:endParaRPr lang="en-US"/>
        </a:p>
      </dgm:t>
    </dgm:pt>
    <dgm:pt modelId="{1D73780A-50C0-4271-8AA8-2427F383DD86}">
      <dgm:prSet phldrT="[Text]" custT="1"/>
      <dgm:spPr/>
      <dgm:t>
        <a:bodyPr/>
        <a:lstStyle/>
        <a:p>
          <a:pPr algn="ctr"/>
          <a:endParaRPr lang="en-US" sz="1400" b="1" dirty="0"/>
        </a:p>
        <a:p>
          <a:pPr algn="ctr"/>
          <a:r>
            <a:rPr lang="en-US" sz="1400" b="1" dirty="0"/>
            <a:t>Deferred compensation</a:t>
          </a:r>
        </a:p>
        <a:p>
          <a:pPr algn="l"/>
          <a:r>
            <a:rPr lang="en-US" sz="1200" b="0" dirty="0"/>
            <a:t>Generally an account balance structure, intended to accumulate a target amount, over a set period of time (e.g., through retirement).</a:t>
          </a:r>
        </a:p>
      </dgm:t>
    </dgm:pt>
    <dgm:pt modelId="{EED237B6-98D3-4E98-A026-9B3F12361446}" type="parTrans" cxnId="{83C6E0C5-0B84-403C-8D2E-D61ED0A4B1CF}">
      <dgm:prSet/>
      <dgm:spPr/>
      <dgm:t>
        <a:bodyPr/>
        <a:lstStyle/>
        <a:p>
          <a:endParaRPr lang="en-US"/>
        </a:p>
      </dgm:t>
    </dgm:pt>
    <dgm:pt modelId="{878C2C46-ED53-4D88-8F38-A74CDC5ABF38}" type="sibTrans" cxnId="{83C6E0C5-0B84-403C-8D2E-D61ED0A4B1CF}">
      <dgm:prSet/>
      <dgm:spPr/>
      <dgm:t>
        <a:bodyPr/>
        <a:lstStyle/>
        <a:p>
          <a:endParaRPr lang="en-US"/>
        </a:p>
      </dgm:t>
    </dgm:pt>
    <dgm:pt modelId="{9B3F8CCD-AC03-4746-984C-1FC2949AD7E2}">
      <dgm:prSet phldrT="[Text]" custT="1"/>
      <dgm:spPr/>
      <dgm:t>
        <a:bodyPr/>
        <a:lstStyle/>
        <a:p>
          <a:pPr algn="ctr"/>
          <a:endParaRPr lang="en-US" sz="1400" b="1" dirty="0"/>
        </a:p>
        <a:p>
          <a:pPr algn="ctr"/>
          <a:r>
            <a:rPr lang="en-US" sz="1400" b="1" dirty="0"/>
            <a:t>Performance Awards</a:t>
          </a:r>
        </a:p>
        <a:p>
          <a:pPr algn="l"/>
          <a:r>
            <a:rPr lang="en-US" sz="1200" b="0" dirty="0"/>
            <a:t>Annual awards based on achieving certain goals (e.g., profit, revenue, personal performance goals). Amounts generally paid out periodically.</a:t>
          </a:r>
        </a:p>
      </dgm:t>
    </dgm:pt>
    <dgm:pt modelId="{271E4EB1-3A6F-4855-A0B3-06836D754494}" type="parTrans" cxnId="{963B8590-C37E-4EEB-806A-1E0D7ADBAAE8}">
      <dgm:prSet/>
      <dgm:spPr/>
      <dgm:t>
        <a:bodyPr/>
        <a:lstStyle/>
        <a:p>
          <a:endParaRPr lang="en-US"/>
        </a:p>
      </dgm:t>
    </dgm:pt>
    <dgm:pt modelId="{240B6369-D1BF-4F51-A9D3-1C2E082D0260}" type="sibTrans" cxnId="{963B8590-C37E-4EEB-806A-1E0D7ADBAAE8}">
      <dgm:prSet/>
      <dgm:spPr/>
      <dgm:t>
        <a:bodyPr/>
        <a:lstStyle/>
        <a:p>
          <a:endParaRPr lang="en-US"/>
        </a:p>
      </dgm:t>
    </dgm:pt>
    <dgm:pt modelId="{100F2572-26A7-41B2-9D5D-B9944A30EAED}">
      <dgm:prSet phldrT="[Text]" custT="1"/>
      <dgm:spPr/>
      <dgm:t>
        <a:bodyPr/>
        <a:lstStyle/>
        <a:p>
          <a:pPr algn="ctr"/>
          <a:endParaRPr lang="en-US" sz="1400" b="1" dirty="0"/>
        </a:p>
        <a:p>
          <a:pPr algn="ctr"/>
          <a:r>
            <a:rPr lang="en-US" sz="1400" b="1" dirty="0"/>
            <a:t>Change in control</a:t>
          </a:r>
        </a:p>
        <a:p>
          <a:pPr algn="l"/>
          <a:r>
            <a:rPr lang="en-US" sz="1200" b="0" dirty="0"/>
            <a:t>Award paid only upon a change in control of the company. Typically, employee must remain employed through the date of the change in control.</a:t>
          </a:r>
        </a:p>
      </dgm:t>
    </dgm:pt>
    <dgm:pt modelId="{96CD4A47-B61C-44B5-A646-D1AC506D7189}" type="parTrans" cxnId="{915FAB54-3DAC-4039-8E64-837DB958C5E7}">
      <dgm:prSet/>
      <dgm:spPr/>
      <dgm:t>
        <a:bodyPr/>
        <a:lstStyle/>
        <a:p>
          <a:endParaRPr lang="en-US"/>
        </a:p>
      </dgm:t>
    </dgm:pt>
    <dgm:pt modelId="{ACF9DA81-9704-4E86-BD86-16998C8554A5}" type="sibTrans" cxnId="{915FAB54-3DAC-4039-8E64-837DB958C5E7}">
      <dgm:prSet/>
      <dgm:spPr/>
      <dgm:t>
        <a:bodyPr/>
        <a:lstStyle/>
        <a:p>
          <a:endParaRPr lang="en-US"/>
        </a:p>
      </dgm:t>
    </dgm:pt>
    <dgm:pt modelId="{1999043B-6124-4D7B-97CF-7DF2DCB9CEB1}" type="pres">
      <dgm:prSet presAssocID="{E4713C54-4BD2-45C6-90FB-708F04F4F1AA}" presName="Name0" presStyleCnt="0">
        <dgm:presLayoutVars>
          <dgm:dir/>
          <dgm:resizeHandles val="exact"/>
        </dgm:presLayoutVars>
      </dgm:prSet>
      <dgm:spPr/>
    </dgm:pt>
    <dgm:pt modelId="{98179DBA-6AC5-4EC0-8184-959D34DD7025}" type="pres">
      <dgm:prSet presAssocID="{E4713C54-4BD2-45C6-90FB-708F04F4F1AA}" presName="bkgdShp" presStyleLbl="alignAccFollowNode1" presStyleIdx="0" presStyleCnt="1" custLinFactNeighborX="-10862" custLinFactNeighborY="-721"/>
      <dgm:spPr/>
    </dgm:pt>
    <dgm:pt modelId="{F7CA51CE-1774-44CE-A635-16462A03C6DD}" type="pres">
      <dgm:prSet presAssocID="{E4713C54-4BD2-45C6-90FB-708F04F4F1AA}" presName="linComp" presStyleCnt="0"/>
      <dgm:spPr/>
    </dgm:pt>
    <dgm:pt modelId="{BA098A47-40A4-47CF-9DB0-780661AB5DAC}" type="pres">
      <dgm:prSet presAssocID="{F174E1A3-12C4-4B76-BE09-9A71A953CD97}" presName="compNode" presStyleCnt="0"/>
      <dgm:spPr/>
    </dgm:pt>
    <dgm:pt modelId="{A30E7AAA-58C9-4696-83CB-763B2EB513A9}" type="pres">
      <dgm:prSet presAssocID="{F174E1A3-12C4-4B76-BE09-9A71A953CD97}" presName="node" presStyleLbl="node1" presStyleIdx="0" presStyleCnt="5">
        <dgm:presLayoutVars>
          <dgm:bulletEnabled val="1"/>
        </dgm:presLayoutVars>
      </dgm:prSet>
      <dgm:spPr/>
    </dgm:pt>
    <dgm:pt modelId="{DDD2C43F-F264-46A9-9857-996E5AAABF0E}" type="pres">
      <dgm:prSet presAssocID="{F174E1A3-12C4-4B76-BE09-9A71A953CD97}" presName="invisiNode" presStyleLbl="node1" presStyleIdx="0" presStyleCnt="5"/>
      <dgm:spPr/>
    </dgm:pt>
    <dgm:pt modelId="{C9505827-282F-47D1-8D88-3CD765A552A5}" type="pres">
      <dgm:prSet presAssocID="{F174E1A3-12C4-4B76-BE09-9A71A953CD9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2000" r="-22000"/>
          </a:stretch>
        </a:blipFill>
      </dgm:spPr>
    </dgm:pt>
    <dgm:pt modelId="{A1CA7C11-2F7E-4FFE-BA2F-3B8A13034C34}" type="pres">
      <dgm:prSet presAssocID="{707CCC10-1DFF-4F92-AADD-209D314D1124}" presName="sibTrans" presStyleLbl="sibTrans2D1" presStyleIdx="0" presStyleCnt="0"/>
      <dgm:spPr/>
    </dgm:pt>
    <dgm:pt modelId="{5A2AC90C-342A-486C-B842-75D83A0B0ED1}" type="pres">
      <dgm:prSet presAssocID="{69AD6531-FA9E-493D-94DE-9E2658DE90E3}" presName="compNode" presStyleCnt="0"/>
      <dgm:spPr/>
    </dgm:pt>
    <dgm:pt modelId="{416D51EA-231A-48C3-B38B-37FADEE56D8E}" type="pres">
      <dgm:prSet presAssocID="{69AD6531-FA9E-493D-94DE-9E2658DE90E3}" presName="node" presStyleLbl="node1" presStyleIdx="1" presStyleCnt="5">
        <dgm:presLayoutVars>
          <dgm:bulletEnabled val="1"/>
        </dgm:presLayoutVars>
      </dgm:prSet>
      <dgm:spPr/>
    </dgm:pt>
    <dgm:pt modelId="{E16CCF7B-112C-454C-8761-D678191AB9B1}" type="pres">
      <dgm:prSet presAssocID="{69AD6531-FA9E-493D-94DE-9E2658DE90E3}" presName="invisiNode" presStyleLbl="node1" presStyleIdx="1" presStyleCnt="5"/>
      <dgm:spPr/>
    </dgm:pt>
    <dgm:pt modelId="{CF94E0D7-CB69-4B8B-9692-DD0EA0DC03E4}" type="pres">
      <dgm:prSet presAssocID="{69AD6531-FA9E-493D-94DE-9E2658DE90E3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76395871-399A-45DA-AF42-2EA863E2FBEE}" type="pres">
      <dgm:prSet presAssocID="{1E8F1BE7-2FF5-426C-A85A-CDBF5FE3F448}" presName="sibTrans" presStyleLbl="sibTrans2D1" presStyleIdx="0" presStyleCnt="0"/>
      <dgm:spPr/>
    </dgm:pt>
    <dgm:pt modelId="{49E038BD-5675-407B-AE18-C7076DFC6B9F}" type="pres">
      <dgm:prSet presAssocID="{1D73780A-50C0-4271-8AA8-2427F383DD86}" presName="compNode" presStyleCnt="0"/>
      <dgm:spPr/>
    </dgm:pt>
    <dgm:pt modelId="{C9AB8323-7CB1-4646-A86A-D4D3A8C2093C}" type="pres">
      <dgm:prSet presAssocID="{1D73780A-50C0-4271-8AA8-2427F383DD86}" presName="node" presStyleLbl="node1" presStyleIdx="2" presStyleCnt="5">
        <dgm:presLayoutVars>
          <dgm:bulletEnabled val="1"/>
        </dgm:presLayoutVars>
      </dgm:prSet>
      <dgm:spPr/>
    </dgm:pt>
    <dgm:pt modelId="{70DE6B22-A67D-43FD-A8D8-873928B3E3AF}" type="pres">
      <dgm:prSet presAssocID="{1D73780A-50C0-4271-8AA8-2427F383DD86}" presName="invisiNode" presStyleLbl="node1" presStyleIdx="2" presStyleCnt="5"/>
      <dgm:spPr/>
    </dgm:pt>
    <dgm:pt modelId="{A0D12545-C0CE-4DD0-ADF4-0CBEDF0A2B6E}" type="pres">
      <dgm:prSet presAssocID="{1D73780A-50C0-4271-8AA8-2427F383DD86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6000" r="-16000"/>
          </a:stretch>
        </a:blipFill>
      </dgm:spPr>
    </dgm:pt>
    <dgm:pt modelId="{AEA4CAC7-5634-4D20-8DA5-07F363BE1B46}" type="pres">
      <dgm:prSet presAssocID="{878C2C46-ED53-4D88-8F38-A74CDC5ABF38}" presName="sibTrans" presStyleLbl="sibTrans2D1" presStyleIdx="0" presStyleCnt="0"/>
      <dgm:spPr/>
    </dgm:pt>
    <dgm:pt modelId="{FBD79AAA-5965-4C53-B2DE-486D9B129E5F}" type="pres">
      <dgm:prSet presAssocID="{9B3F8CCD-AC03-4746-984C-1FC2949AD7E2}" presName="compNode" presStyleCnt="0"/>
      <dgm:spPr/>
    </dgm:pt>
    <dgm:pt modelId="{9BA3B576-5EE1-418C-A803-197672969C20}" type="pres">
      <dgm:prSet presAssocID="{9B3F8CCD-AC03-4746-984C-1FC2949AD7E2}" presName="node" presStyleLbl="node1" presStyleIdx="3" presStyleCnt="5">
        <dgm:presLayoutVars>
          <dgm:bulletEnabled val="1"/>
        </dgm:presLayoutVars>
      </dgm:prSet>
      <dgm:spPr/>
    </dgm:pt>
    <dgm:pt modelId="{0AF798F4-7633-4CC2-82C4-FA70C337E1F3}" type="pres">
      <dgm:prSet presAssocID="{9B3F8CCD-AC03-4746-984C-1FC2949AD7E2}" presName="invisiNode" presStyleLbl="node1" presStyleIdx="3" presStyleCnt="5"/>
      <dgm:spPr/>
    </dgm:pt>
    <dgm:pt modelId="{F2A1B8DB-80DB-4956-A45A-5E4A812B7D65}" type="pres">
      <dgm:prSet presAssocID="{9B3F8CCD-AC03-4746-984C-1FC2949AD7E2}" presName="imagNode" presStyleLbl="fgImgPlace1" presStyleIdx="3" presStyleCnt="5" custLinFactNeighborX="495" custLinFactNeighborY="19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1000" r="-51000"/>
          </a:stretch>
        </a:blipFill>
      </dgm:spPr>
    </dgm:pt>
    <dgm:pt modelId="{D63A3C39-269C-41E4-BA30-DC26AC559AE4}" type="pres">
      <dgm:prSet presAssocID="{240B6369-D1BF-4F51-A9D3-1C2E082D0260}" presName="sibTrans" presStyleLbl="sibTrans2D1" presStyleIdx="0" presStyleCnt="0"/>
      <dgm:spPr/>
    </dgm:pt>
    <dgm:pt modelId="{DB21E207-B0FF-4CD3-9E46-2D5212E69F17}" type="pres">
      <dgm:prSet presAssocID="{100F2572-26A7-41B2-9D5D-B9944A30EAED}" presName="compNode" presStyleCnt="0"/>
      <dgm:spPr/>
    </dgm:pt>
    <dgm:pt modelId="{9A24B814-1BE6-46F8-9D82-F6A7D3B5933E}" type="pres">
      <dgm:prSet presAssocID="{100F2572-26A7-41B2-9D5D-B9944A30EAED}" presName="node" presStyleLbl="node1" presStyleIdx="4" presStyleCnt="5">
        <dgm:presLayoutVars>
          <dgm:bulletEnabled val="1"/>
        </dgm:presLayoutVars>
      </dgm:prSet>
      <dgm:spPr/>
    </dgm:pt>
    <dgm:pt modelId="{2FE7CD03-67AA-4FF4-A805-E2A4300F64BE}" type="pres">
      <dgm:prSet presAssocID="{100F2572-26A7-41B2-9D5D-B9944A30EAED}" presName="invisiNode" presStyleLbl="node1" presStyleIdx="4" presStyleCnt="5"/>
      <dgm:spPr/>
    </dgm:pt>
    <dgm:pt modelId="{599391E0-C7FA-460E-873B-831326D4599A}" type="pres">
      <dgm:prSet presAssocID="{100F2572-26A7-41B2-9D5D-B9944A30EAED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F3CD3B00-3BB5-464F-AB22-9BBB24AA7C90}" type="presOf" srcId="{707CCC10-1DFF-4F92-AADD-209D314D1124}" destId="{A1CA7C11-2F7E-4FFE-BA2F-3B8A13034C34}" srcOrd="0" destOrd="0" presId="urn:microsoft.com/office/officeart/2005/8/layout/pList2"/>
    <dgm:cxn modelId="{8F5C4228-325E-441D-9C2D-E184F2B197B4}" type="presOf" srcId="{9B3F8CCD-AC03-4746-984C-1FC2949AD7E2}" destId="{9BA3B576-5EE1-418C-A803-197672969C20}" srcOrd="0" destOrd="0" presId="urn:microsoft.com/office/officeart/2005/8/layout/pList2"/>
    <dgm:cxn modelId="{D3E07462-DAA6-4001-93F8-CFCEB5764757}" srcId="{E4713C54-4BD2-45C6-90FB-708F04F4F1AA}" destId="{F174E1A3-12C4-4B76-BE09-9A71A953CD97}" srcOrd="0" destOrd="0" parTransId="{195D7B52-0044-4627-8975-B8394F4B2805}" sibTransId="{707CCC10-1DFF-4F92-AADD-209D314D1124}"/>
    <dgm:cxn modelId="{E9B1EE43-E61F-45D1-BD12-340C3BEFB949}" type="presOf" srcId="{F174E1A3-12C4-4B76-BE09-9A71A953CD97}" destId="{A30E7AAA-58C9-4696-83CB-763B2EB513A9}" srcOrd="0" destOrd="0" presId="urn:microsoft.com/office/officeart/2005/8/layout/pList2"/>
    <dgm:cxn modelId="{A212B970-8DF1-480A-A5D0-ED7801491E1A}" type="presOf" srcId="{E4713C54-4BD2-45C6-90FB-708F04F4F1AA}" destId="{1999043B-6124-4D7B-97CF-7DF2DCB9CEB1}" srcOrd="0" destOrd="0" presId="urn:microsoft.com/office/officeart/2005/8/layout/pList2"/>
    <dgm:cxn modelId="{915FAB54-3DAC-4039-8E64-837DB958C5E7}" srcId="{E4713C54-4BD2-45C6-90FB-708F04F4F1AA}" destId="{100F2572-26A7-41B2-9D5D-B9944A30EAED}" srcOrd="4" destOrd="0" parTransId="{96CD4A47-B61C-44B5-A646-D1AC506D7189}" sibTransId="{ACF9DA81-9704-4E86-BD86-16998C8554A5}"/>
    <dgm:cxn modelId="{35FAF879-17D1-4793-9A56-2835EA914C13}" type="presOf" srcId="{878C2C46-ED53-4D88-8F38-A74CDC5ABF38}" destId="{AEA4CAC7-5634-4D20-8DA5-07F363BE1B46}" srcOrd="0" destOrd="0" presId="urn:microsoft.com/office/officeart/2005/8/layout/pList2"/>
    <dgm:cxn modelId="{963B8590-C37E-4EEB-806A-1E0D7ADBAAE8}" srcId="{E4713C54-4BD2-45C6-90FB-708F04F4F1AA}" destId="{9B3F8CCD-AC03-4746-984C-1FC2949AD7E2}" srcOrd="3" destOrd="0" parTransId="{271E4EB1-3A6F-4855-A0B3-06836D754494}" sibTransId="{240B6369-D1BF-4F51-A9D3-1C2E082D0260}"/>
    <dgm:cxn modelId="{400A25B1-C687-4525-9527-E82DD94B9F99}" type="presOf" srcId="{1D73780A-50C0-4271-8AA8-2427F383DD86}" destId="{C9AB8323-7CB1-4646-A86A-D4D3A8C2093C}" srcOrd="0" destOrd="0" presId="urn:microsoft.com/office/officeart/2005/8/layout/pList2"/>
    <dgm:cxn modelId="{4AA658B4-2DB6-40FE-8727-A7E7B969884F}" srcId="{E4713C54-4BD2-45C6-90FB-708F04F4F1AA}" destId="{69AD6531-FA9E-493D-94DE-9E2658DE90E3}" srcOrd="1" destOrd="0" parTransId="{1B35494C-CA58-49BE-AB29-25325D4615A2}" sibTransId="{1E8F1BE7-2FF5-426C-A85A-CDBF5FE3F448}"/>
    <dgm:cxn modelId="{83C6E0C5-0B84-403C-8D2E-D61ED0A4B1CF}" srcId="{E4713C54-4BD2-45C6-90FB-708F04F4F1AA}" destId="{1D73780A-50C0-4271-8AA8-2427F383DD86}" srcOrd="2" destOrd="0" parTransId="{EED237B6-98D3-4E98-A026-9B3F12361446}" sibTransId="{878C2C46-ED53-4D88-8F38-A74CDC5ABF38}"/>
    <dgm:cxn modelId="{9658AAC8-E325-4323-93C8-FE6068CE6F88}" type="presOf" srcId="{240B6369-D1BF-4F51-A9D3-1C2E082D0260}" destId="{D63A3C39-269C-41E4-BA30-DC26AC559AE4}" srcOrd="0" destOrd="0" presId="urn:microsoft.com/office/officeart/2005/8/layout/pList2"/>
    <dgm:cxn modelId="{A5C7C6DF-C10A-439A-B6AC-8B91FD7F1D13}" type="presOf" srcId="{1E8F1BE7-2FF5-426C-A85A-CDBF5FE3F448}" destId="{76395871-399A-45DA-AF42-2EA863E2FBEE}" srcOrd="0" destOrd="0" presId="urn:microsoft.com/office/officeart/2005/8/layout/pList2"/>
    <dgm:cxn modelId="{68A6E6E3-62A8-4BB5-B25C-BC5BDA9C747E}" type="presOf" srcId="{69AD6531-FA9E-493D-94DE-9E2658DE90E3}" destId="{416D51EA-231A-48C3-B38B-37FADEE56D8E}" srcOrd="0" destOrd="0" presId="urn:microsoft.com/office/officeart/2005/8/layout/pList2"/>
    <dgm:cxn modelId="{213E74FE-A714-40EB-93FA-21CF6DC5D689}" type="presOf" srcId="{100F2572-26A7-41B2-9D5D-B9944A30EAED}" destId="{9A24B814-1BE6-46F8-9D82-F6A7D3B5933E}" srcOrd="0" destOrd="0" presId="urn:microsoft.com/office/officeart/2005/8/layout/pList2"/>
    <dgm:cxn modelId="{C94F87EA-4CB2-45BB-B43D-19889D2FF661}" type="presParOf" srcId="{1999043B-6124-4D7B-97CF-7DF2DCB9CEB1}" destId="{98179DBA-6AC5-4EC0-8184-959D34DD7025}" srcOrd="0" destOrd="0" presId="urn:microsoft.com/office/officeart/2005/8/layout/pList2"/>
    <dgm:cxn modelId="{C4F4C3A9-8A17-4219-AE49-F2C38BC7504A}" type="presParOf" srcId="{1999043B-6124-4D7B-97CF-7DF2DCB9CEB1}" destId="{F7CA51CE-1774-44CE-A635-16462A03C6DD}" srcOrd="1" destOrd="0" presId="urn:microsoft.com/office/officeart/2005/8/layout/pList2"/>
    <dgm:cxn modelId="{7623C3DB-9645-445F-B83C-14C9F34D80B8}" type="presParOf" srcId="{F7CA51CE-1774-44CE-A635-16462A03C6DD}" destId="{BA098A47-40A4-47CF-9DB0-780661AB5DAC}" srcOrd="0" destOrd="0" presId="urn:microsoft.com/office/officeart/2005/8/layout/pList2"/>
    <dgm:cxn modelId="{35C6A6B2-9F13-49A3-8448-440533CCF3E4}" type="presParOf" srcId="{BA098A47-40A4-47CF-9DB0-780661AB5DAC}" destId="{A30E7AAA-58C9-4696-83CB-763B2EB513A9}" srcOrd="0" destOrd="0" presId="urn:microsoft.com/office/officeart/2005/8/layout/pList2"/>
    <dgm:cxn modelId="{C84F6FF8-74B1-4FE6-BE0A-1172647BCFE1}" type="presParOf" srcId="{BA098A47-40A4-47CF-9DB0-780661AB5DAC}" destId="{DDD2C43F-F264-46A9-9857-996E5AAABF0E}" srcOrd="1" destOrd="0" presId="urn:microsoft.com/office/officeart/2005/8/layout/pList2"/>
    <dgm:cxn modelId="{290F5B18-0DB2-4F4F-AFBE-22C66D5C3F8E}" type="presParOf" srcId="{BA098A47-40A4-47CF-9DB0-780661AB5DAC}" destId="{C9505827-282F-47D1-8D88-3CD765A552A5}" srcOrd="2" destOrd="0" presId="urn:microsoft.com/office/officeart/2005/8/layout/pList2"/>
    <dgm:cxn modelId="{3CA4B30C-F860-4D04-B75D-DE003390C907}" type="presParOf" srcId="{F7CA51CE-1774-44CE-A635-16462A03C6DD}" destId="{A1CA7C11-2F7E-4FFE-BA2F-3B8A13034C34}" srcOrd="1" destOrd="0" presId="urn:microsoft.com/office/officeart/2005/8/layout/pList2"/>
    <dgm:cxn modelId="{3907E402-08F3-4E64-8AB0-1D905E9862D9}" type="presParOf" srcId="{F7CA51CE-1774-44CE-A635-16462A03C6DD}" destId="{5A2AC90C-342A-486C-B842-75D83A0B0ED1}" srcOrd="2" destOrd="0" presId="urn:microsoft.com/office/officeart/2005/8/layout/pList2"/>
    <dgm:cxn modelId="{EF7D400A-8B83-43FD-A606-12F02598C09E}" type="presParOf" srcId="{5A2AC90C-342A-486C-B842-75D83A0B0ED1}" destId="{416D51EA-231A-48C3-B38B-37FADEE56D8E}" srcOrd="0" destOrd="0" presId="urn:microsoft.com/office/officeart/2005/8/layout/pList2"/>
    <dgm:cxn modelId="{085B52B4-4CCA-41ED-AE71-C550A94242CC}" type="presParOf" srcId="{5A2AC90C-342A-486C-B842-75D83A0B0ED1}" destId="{E16CCF7B-112C-454C-8761-D678191AB9B1}" srcOrd="1" destOrd="0" presId="urn:microsoft.com/office/officeart/2005/8/layout/pList2"/>
    <dgm:cxn modelId="{8ACDAD8E-168E-4CAE-80EA-34EB8A8C5A2E}" type="presParOf" srcId="{5A2AC90C-342A-486C-B842-75D83A0B0ED1}" destId="{CF94E0D7-CB69-4B8B-9692-DD0EA0DC03E4}" srcOrd="2" destOrd="0" presId="urn:microsoft.com/office/officeart/2005/8/layout/pList2"/>
    <dgm:cxn modelId="{1681897F-E7F3-4073-B980-BE9A97852616}" type="presParOf" srcId="{F7CA51CE-1774-44CE-A635-16462A03C6DD}" destId="{76395871-399A-45DA-AF42-2EA863E2FBEE}" srcOrd="3" destOrd="0" presId="urn:microsoft.com/office/officeart/2005/8/layout/pList2"/>
    <dgm:cxn modelId="{6CD01E6A-938E-46E7-A851-2883CB4875BC}" type="presParOf" srcId="{F7CA51CE-1774-44CE-A635-16462A03C6DD}" destId="{49E038BD-5675-407B-AE18-C7076DFC6B9F}" srcOrd="4" destOrd="0" presId="urn:microsoft.com/office/officeart/2005/8/layout/pList2"/>
    <dgm:cxn modelId="{52CF313E-4984-44E2-8399-CAE1FD0BE409}" type="presParOf" srcId="{49E038BD-5675-407B-AE18-C7076DFC6B9F}" destId="{C9AB8323-7CB1-4646-A86A-D4D3A8C2093C}" srcOrd="0" destOrd="0" presId="urn:microsoft.com/office/officeart/2005/8/layout/pList2"/>
    <dgm:cxn modelId="{FEFFD23F-8716-4CED-B619-009FB128FA8B}" type="presParOf" srcId="{49E038BD-5675-407B-AE18-C7076DFC6B9F}" destId="{70DE6B22-A67D-43FD-A8D8-873928B3E3AF}" srcOrd="1" destOrd="0" presId="urn:microsoft.com/office/officeart/2005/8/layout/pList2"/>
    <dgm:cxn modelId="{6B76FD10-7879-4F23-B7C4-2DDFB1BAF8D4}" type="presParOf" srcId="{49E038BD-5675-407B-AE18-C7076DFC6B9F}" destId="{A0D12545-C0CE-4DD0-ADF4-0CBEDF0A2B6E}" srcOrd="2" destOrd="0" presId="urn:microsoft.com/office/officeart/2005/8/layout/pList2"/>
    <dgm:cxn modelId="{DC0B6011-A43C-4201-9A71-DFDEE15E4712}" type="presParOf" srcId="{F7CA51CE-1774-44CE-A635-16462A03C6DD}" destId="{AEA4CAC7-5634-4D20-8DA5-07F363BE1B46}" srcOrd="5" destOrd="0" presId="urn:microsoft.com/office/officeart/2005/8/layout/pList2"/>
    <dgm:cxn modelId="{2FD44EEE-C80E-4399-A3E4-14D9365A1CFA}" type="presParOf" srcId="{F7CA51CE-1774-44CE-A635-16462A03C6DD}" destId="{FBD79AAA-5965-4C53-B2DE-486D9B129E5F}" srcOrd="6" destOrd="0" presId="urn:microsoft.com/office/officeart/2005/8/layout/pList2"/>
    <dgm:cxn modelId="{C9E67478-C733-4D01-865D-04CA01539562}" type="presParOf" srcId="{FBD79AAA-5965-4C53-B2DE-486D9B129E5F}" destId="{9BA3B576-5EE1-418C-A803-197672969C20}" srcOrd="0" destOrd="0" presId="urn:microsoft.com/office/officeart/2005/8/layout/pList2"/>
    <dgm:cxn modelId="{B9290E3B-5F93-4E64-9BB6-AC58BFD820E5}" type="presParOf" srcId="{FBD79AAA-5965-4C53-B2DE-486D9B129E5F}" destId="{0AF798F4-7633-4CC2-82C4-FA70C337E1F3}" srcOrd="1" destOrd="0" presId="urn:microsoft.com/office/officeart/2005/8/layout/pList2"/>
    <dgm:cxn modelId="{0AC99874-E023-4EC3-9AF5-05D58EA7FE41}" type="presParOf" srcId="{FBD79AAA-5965-4C53-B2DE-486D9B129E5F}" destId="{F2A1B8DB-80DB-4956-A45A-5E4A812B7D65}" srcOrd="2" destOrd="0" presId="urn:microsoft.com/office/officeart/2005/8/layout/pList2"/>
    <dgm:cxn modelId="{6BFDEC83-3527-4F69-8E99-87D4A520C59A}" type="presParOf" srcId="{F7CA51CE-1774-44CE-A635-16462A03C6DD}" destId="{D63A3C39-269C-41E4-BA30-DC26AC559AE4}" srcOrd="7" destOrd="0" presId="urn:microsoft.com/office/officeart/2005/8/layout/pList2"/>
    <dgm:cxn modelId="{C153FA53-707F-4DE6-83F7-F5E15CA60951}" type="presParOf" srcId="{F7CA51CE-1774-44CE-A635-16462A03C6DD}" destId="{DB21E207-B0FF-4CD3-9E46-2D5212E69F17}" srcOrd="8" destOrd="0" presId="urn:microsoft.com/office/officeart/2005/8/layout/pList2"/>
    <dgm:cxn modelId="{815233C5-3173-4D6F-90E0-31057F0C223F}" type="presParOf" srcId="{DB21E207-B0FF-4CD3-9E46-2D5212E69F17}" destId="{9A24B814-1BE6-46F8-9D82-F6A7D3B5933E}" srcOrd="0" destOrd="0" presId="urn:microsoft.com/office/officeart/2005/8/layout/pList2"/>
    <dgm:cxn modelId="{4908D7BC-19FA-4971-B199-51ED97E8342B}" type="presParOf" srcId="{DB21E207-B0FF-4CD3-9E46-2D5212E69F17}" destId="{2FE7CD03-67AA-4FF4-A805-E2A4300F64BE}" srcOrd="1" destOrd="0" presId="urn:microsoft.com/office/officeart/2005/8/layout/pList2"/>
    <dgm:cxn modelId="{5531C3A9-18DE-4B9B-B6A9-73D2A3E2C897}" type="presParOf" srcId="{DB21E207-B0FF-4CD3-9E46-2D5212E69F17}" destId="{599391E0-C7FA-460E-873B-831326D459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48C1-B533-4820-AF65-17AF0BDB6246}">
      <dsp:nvSpPr>
        <dsp:cNvPr id="0" name=""/>
        <dsp:cNvSpPr/>
      </dsp:nvSpPr>
      <dsp:spPr>
        <a:xfrm>
          <a:off x="4468439" y="33052"/>
          <a:ext cx="1181918" cy="11819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Growth</a:t>
          </a:r>
        </a:p>
      </dsp:txBody>
      <dsp:txXfrm>
        <a:off x="4468439" y="33052"/>
        <a:ext cx="1181918" cy="1181918"/>
      </dsp:txXfrm>
    </dsp:sp>
    <dsp:sp modelId="{1D2AEEBB-D380-4BFF-9758-9DDAC0DAA024}">
      <dsp:nvSpPr>
        <dsp:cNvPr id="0" name=""/>
        <dsp:cNvSpPr/>
      </dsp:nvSpPr>
      <dsp:spPr>
        <a:xfrm>
          <a:off x="1689023" y="-1033"/>
          <a:ext cx="4430238" cy="4430238"/>
        </a:xfrm>
        <a:prstGeom prst="circularArrow">
          <a:avLst>
            <a:gd name="adj1" fmla="val 5202"/>
            <a:gd name="adj2" fmla="val 336069"/>
            <a:gd name="adj3" fmla="val 21292608"/>
            <a:gd name="adj4" fmla="val 19766794"/>
            <a:gd name="adj5" fmla="val 60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1B026-7305-480A-A690-B1C0B5BF678B}">
      <dsp:nvSpPr>
        <dsp:cNvPr id="0" name=""/>
        <dsp:cNvSpPr/>
      </dsp:nvSpPr>
      <dsp:spPr>
        <a:xfrm>
          <a:off x="5182427" y="2230480"/>
          <a:ext cx="1181918" cy="11819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Market Penetration</a:t>
          </a:r>
        </a:p>
      </dsp:txBody>
      <dsp:txXfrm>
        <a:off x="5182427" y="2230480"/>
        <a:ext cx="1181918" cy="1181918"/>
      </dsp:txXfrm>
    </dsp:sp>
    <dsp:sp modelId="{AE16A91C-376B-4136-A6C0-F2AB14A2A670}">
      <dsp:nvSpPr>
        <dsp:cNvPr id="0" name=""/>
        <dsp:cNvSpPr/>
      </dsp:nvSpPr>
      <dsp:spPr>
        <a:xfrm>
          <a:off x="1689023" y="-1033"/>
          <a:ext cx="4430238" cy="4430238"/>
        </a:xfrm>
        <a:prstGeom prst="circularArrow">
          <a:avLst>
            <a:gd name="adj1" fmla="val 5202"/>
            <a:gd name="adj2" fmla="val 336069"/>
            <a:gd name="adj3" fmla="val 4014041"/>
            <a:gd name="adj4" fmla="val 2254036"/>
            <a:gd name="adj5" fmla="val 6069"/>
          </a:avLst>
        </a:prstGeom>
        <a:solidFill>
          <a:schemeClr val="accent2">
            <a:hueOff val="2944769"/>
            <a:satOff val="0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44D8D-2FDA-4252-AC0A-90E64389E336}">
      <dsp:nvSpPr>
        <dsp:cNvPr id="0" name=""/>
        <dsp:cNvSpPr/>
      </dsp:nvSpPr>
      <dsp:spPr>
        <a:xfrm>
          <a:off x="3313183" y="3588565"/>
          <a:ext cx="1181918" cy="11819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Maturity</a:t>
          </a:r>
        </a:p>
      </dsp:txBody>
      <dsp:txXfrm>
        <a:off x="3313183" y="3588565"/>
        <a:ext cx="1181918" cy="1181918"/>
      </dsp:txXfrm>
    </dsp:sp>
    <dsp:sp modelId="{CA9BC51F-0D12-45F3-AEF5-8DF2C87468CD}">
      <dsp:nvSpPr>
        <dsp:cNvPr id="0" name=""/>
        <dsp:cNvSpPr/>
      </dsp:nvSpPr>
      <dsp:spPr>
        <a:xfrm>
          <a:off x="1689023" y="-1033"/>
          <a:ext cx="4430238" cy="4430238"/>
        </a:xfrm>
        <a:prstGeom prst="circularArrow">
          <a:avLst>
            <a:gd name="adj1" fmla="val 5202"/>
            <a:gd name="adj2" fmla="val 336069"/>
            <a:gd name="adj3" fmla="val 8209896"/>
            <a:gd name="adj4" fmla="val 6449890"/>
            <a:gd name="adj5" fmla="val 6069"/>
          </a:avLst>
        </a:prstGeom>
        <a:solidFill>
          <a:schemeClr val="accent2">
            <a:hueOff val="5889539"/>
            <a:satOff val="0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3D53A-9058-43CF-A728-68FFBB8227D7}">
      <dsp:nvSpPr>
        <dsp:cNvPr id="0" name=""/>
        <dsp:cNvSpPr/>
      </dsp:nvSpPr>
      <dsp:spPr>
        <a:xfrm>
          <a:off x="1443940" y="2230480"/>
          <a:ext cx="1181918" cy="11819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Rebirth / Transition</a:t>
          </a:r>
        </a:p>
      </dsp:txBody>
      <dsp:txXfrm>
        <a:off x="1443940" y="2230480"/>
        <a:ext cx="1181918" cy="1181918"/>
      </dsp:txXfrm>
    </dsp:sp>
    <dsp:sp modelId="{9C7F0A6D-37EA-4586-B6EF-4E9FC9A6C2D5}">
      <dsp:nvSpPr>
        <dsp:cNvPr id="0" name=""/>
        <dsp:cNvSpPr/>
      </dsp:nvSpPr>
      <dsp:spPr>
        <a:xfrm>
          <a:off x="1689023" y="-1033"/>
          <a:ext cx="4430238" cy="4430238"/>
        </a:xfrm>
        <a:prstGeom prst="circularArrow">
          <a:avLst>
            <a:gd name="adj1" fmla="val 5202"/>
            <a:gd name="adj2" fmla="val 336069"/>
            <a:gd name="adj3" fmla="val 12297137"/>
            <a:gd name="adj4" fmla="val 10771323"/>
            <a:gd name="adj5" fmla="val 6069"/>
          </a:avLst>
        </a:prstGeom>
        <a:solidFill>
          <a:schemeClr val="accent2">
            <a:hueOff val="8834308"/>
            <a:satOff val="0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3B4F7-9CD5-4E8B-AF51-5E47BC4D767F}">
      <dsp:nvSpPr>
        <dsp:cNvPr id="0" name=""/>
        <dsp:cNvSpPr/>
      </dsp:nvSpPr>
      <dsp:spPr>
        <a:xfrm>
          <a:off x="2157927" y="33052"/>
          <a:ext cx="1181918" cy="11819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Inception</a:t>
          </a:r>
        </a:p>
      </dsp:txBody>
      <dsp:txXfrm>
        <a:off x="2157927" y="33052"/>
        <a:ext cx="1181918" cy="1181918"/>
      </dsp:txXfrm>
    </dsp:sp>
    <dsp:sp modelId="{A0256B8B-10D3-4DED-B66B-44C083384661}">
      <dsp:nvSpPr>
        <dsp:cNvPr id="0" name=""/>
        <dsp:cNvSpPr/>
      </dsp:nvSpPr>
      <dsp:spPr>
        <a:xfrm>
          <a:off x="1689023" y="-1033"/>
          <a:ext cx="4430238" cy="4430238"/>
        </a:xfrm>
        <a:prstGeom prst="circularArrow">
          <a:avLst>
            <a:gd name="adj1" fmla="val 5202"/>
            <a:gd name="adj2" fmla="val 336069"/>
            <a:gd name="adj3" fmla="val 16865032"/>
            <a:gd name="adj4" fmla="val 15198900"/>
            <a:gd name="adj5" fmla="val 6069"/>
          </a:avLst>
        </a:prstGeom>
        <a:solidFill>
          <a:schemeClr val="accent2">
            <a:hueOff val="11779078"/>
            <a:satOff val="0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10C59-04E5-4DE0-BD93-DAFE65E5BC25}">
      <dsp:nvSpPr>
        <dsp:cNvPr id="0" name=""/>
        <dsp:cNvSpPr/>
      </dsp:nvSpPr>
      <dsp:spPr>
        <a:xfrm>
          <a:off x="3356426" y="10500"/>
          <a:ext cx="1699442" cy="1144559"/>
        </a:xfrm>
        <a:prstGeom prst="trapezoid">
          <a:avLst>
            <a:gd name="adj" fmla="val 7424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</a:rPr>
            <a:t>Owner</a:t>
          </a:r>
        </a:p>
      </dsp:txBody>
      <dsp:txXfrm>
        <a:off x="3356426" y="10500"/>
        <a:ext cx="1699442" cy="1144559"/>
      </dsp:txXfrm>
    </dsp:sp>
    <dsp:sp modelId="{F381D38F-EFE7-4F91-BF98-57C8BAEE385B}">
      <dsp:nvSpPr>
        <dsp:cNvPr id="0" name=""/>
        <dsp:cNvSpPr/>
      </dsp:nvSpPr>
      <dsp:spPr>
        <a:xfrm>
          <a:off x="2517319" y="1144559"/>
          <a:ext cx="3377655" cy="1130262"/>
        </a:xfrm>
        <a:prstGeom prst="trapezoid">
          <a:avLst>
            <a:gd name="adj" fmla="val 74240"/>
          </a:avLst>
        </a:prstGeom>
        <a:solidFill>
          <a:schemeClr val="accent2">
            <a:shade val="80000"/>
            <a:hueOff val="0"/>
            <a:satOff val="0"/>
            <a:lumOff val="8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</a:rPr>
            <a:t>Non-owner key management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rgbClr val="FFFFFF"/>
              </a:solidFill>
            </a:rPr>
            <a:t>President, CEO, COO, CFO, </a:t>
          </a:r>
          <a:r>
            <a:rPr lang="en-US" sz="1400" b="0" kern="1200" dirty="0" err="1">
              <a:solidFill>
                <a:srgbClr val="FFFFFF"/>
              </a:solidFill>
            </a:rPr>
            <a:t>CHRO</a:t>
          </a:r>
          <a:endParaRPr lang="en-US" sz="1400" b="0" kern="1200" dirty="0">
            <a:solidFill>
              <a:srgbClr val="FFFFFF"/>
            </a:solidFill>
          </a:endParaRPr>
        </a:p>
      </dsp:txBody>
      <dsp:txXfrm>
        <a:off x="3108409" y="1144559"/>
        <a:ext cx="2195476" cy="1130262"/>
      </dsp:txXfrm>
    </dsp:sp>
    <dsp:sp modelId="{A07B3D34-AFAD-49DE-9BBF-4EBFF6A85F90}">
      <dsp:nvSpPr>
        <dsp:cNvPr id="0" name=""/>
        <dsp:cNvSpPr/>
      </dsp:nvSpPr>
      <dsp:spPr>
        <a:xfrm>
          <a:off x="1678213" y="2274821"/>
          <a:ext cx="5055868" cy="1130262"/>
        </a:xfrm>
        <a:prstGeom prst="trapezoid">
          <a:avLst>
            <a:gd name="adj" fmla="val 74240"/>
          </a:avLst>
        </a:prstGeom>
        <a:solidFill>
          <a:schemeClr val="accent2">
            <a:shade val="80000"/>
            <a:hueOff val="0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</a:rPr>
            <a:t>Managers/supervisors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rgbClr val="FFFFFF"/>
              </a:solidFill>
            </a:rPr>
            <a:t>Marketing/business development manager, project manager, chief estimator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562990" y="2274821"/>
        <a:ext cx="3286314" cy="1130262"/>
      </dsp:txXfrm>
    </dsp:sp>
    <dsp:sp modelId="{9BD3AC05-3B5A-4DFB-A6A4-1E8BC0F238B4}">
      <dsp:nvSpPr>
        <dsp:cNvPr id="0" name=""/>
        <dsp:cNvSpPr/>
      </dsp:nvSpPr>
      <dsp:spPr>
        <a:xfrm>
          <a:off x="839106" y="3405083"/>
          <a:ext cx="6734081" cy="1130262"/>
        </a:xfrm>
        <a:prstGeom prst="trapezoid">
          <a:avLst>
            <a:gd name="adj" fmla="val 74240"/>
          </a:avLst>
        </a:prstGeom>
        <a:solidFill>
          <a:schemeClr val="accent2">
            <a:shade val="80000"/>
            <a:hueOff val="0"/>
            <a:satOff val="0"/>
            <a:lumOff val="254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</a:rPr>
            <a:t>Next generation leadership</a:t>
          </a:r>
        </a:p>
      </dsp:txBody>
      <dsp:txXfrm>
        <a:off x="2017570" y="3405083"/>
        <a:ext cx="4377153" cy="1130262"/>
      </dsp:txXfrm>
    </dsp:sp>
    <dsp:sp modelId="{A1F537F1-4918-4580-84F8-6CA3A5865360}">
      <dsp:nvSpPr>
        <dsp:cNvPr id="0" name=""/>
        <dsp:cNvSpPr/>
      </dsp:nvSpPr>
      <dsp:spPr>
        <a:xfrm>
          <a:off x="0" y="4535345"/>
          <a:ext cx="8412295" cy="1130262"/>
        </a:xfrm>
        <a:prstGeom prst="trapezoid">
          <a:avLst>
            <a:gd name="adj" fmla="val 74240"/>
          </a:avLst>
        </a:prstGeom>
        <a:solidFill>
          <a:schemeClr val="accent2">
            <a:shade val="80000"/>
            <a:hueOff val="0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</a:rPr>
            <a:t>General labor</a:t>
          </a:r>
        </a:p>
      </dsp:txBody>
      <dsp:txXfrm>
        <a:off x="1472151" y="4535345"/>
        <a:ext cx="5467991" cy="1130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79DBA-6AC5-4EC0-8184-959D34DD7025}">
      <dsp:nvSpPr>
        <dsp:cNvPr id="0" name=""/>
        <dsp:cNvSpPr/>
      </dsp:nvSpPr>
      <dsp:spPr>
        <a:xfrm>
          <a:off x="0" y="0"/>
          <a:ext cx="8717341" cy="25714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05827-282F-47D1-8D88-3CD765A552A5}">
      <dsp:nvSpPr>
        <dsp:cNvPr id="0" name=""/>
        <dsp:cNvSpPr/>
      </dsp:nvSpPr>
      <dsp:spPr>
        <a:xfrm>
          <a:off x="264321" y="342857"/>
          <a:ext cx="1516425" cy="1885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0E7AAA-58C9-4696-83CB-763B2EB513A9}">
      <dsp:nvSpPr>
        <dsp:cNvPr id="0" name=""/>
        <dsp:cNvSpPr/>
      </dsp:nvSpPr>
      <dsp:spPr>
        <a:xfrm rot="10800000">
          <a:off x="264321" y="2571434"/>
          <a:ext cx="1516425" cy="31428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Equity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May include out-right grants, profits interests, restricted grants, options (incentive or </a:t>
          </a:r>
          <a:r>
            <a:rPr lang="en-US" sz="1200" kern="1200" dirty="0" err="1"/>
            <a:t>nonstatutory</a:t>
          </a:r>
          <a:r>
            <a:rPr lang="en-US" sz="1200" kern="1200" dirty="0"/>
            <a:t>), appreciation rights, or seller financed purchase.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310956" y="2571434"/>
        <a:ext cx="1423155" cy="3096229"/>
      </dsp:txXfrm>
    </dsp:sp>
    <dsp:sp modelId="{CF94E0D7-CB69-4B8B-9692-DD0EA0DC03E4}">
      <dsp:nvSpPr>
        <dsp:cNvPr id="0" name=""/>
        <dsp:cNvSpPr/>
      </dsp:nvSpPr>
      <dsp:spPr>
        <a:xfrm>
          <a:off x="1932389" y="342857"/>
          <a:ext cx="1516425" cy="1885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6D51EA-231A-48C3-B38B-37FADEE56D8E}">
      <dsp:nvSpPr>
        <dsp:cNvPr id="0" name=""/>
        <dsp:cNvSpPr/>
      </dsp:nvSpPr>
      <dsp:spPr>
        <a:xfrm rot="10800000">
          <a:off x="1932389" y="2571434"/>
          <a:ext cx="1516425" cy="31428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736393"/>
            <a:satOff val="-2256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Phantom equity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Can be structured as a full value interest, or appreciation interests. Designed to mirror outcome of actual equity award.</a:t>
          </a:r>
        </a:p>
      </dsp:txBody>
      <dsp:txXfrm rot="10800000">
        <a:off x="1979024" y="2571434"/>
        <a:ext cx="1423155" cy="3096229"/>
      </dsp:txXfrm>
    </dsp:sp>
    <dsp:sp modelId="{A0D12545-C0CE-4DD0-ADF4-0CBEDF0A2B6E}">
      <dsp:nvSpPr>
        <dsp:cNvPr id="0" name=""/>
        <dsp:cNvSpPr/>
      </dsp:nvSpPr>
      <dsp:spPr>
        <a:xfrm>
          <a:off x="3600457" y="342857"/>
          <a:ext cx="1516425" cy="1885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AB8323-7CB1-4646-A86A-D4D3A8C2093C}">
      <dsp:nvSpPr>
        <dsp:cNvPr id="0" name=""/>
        <dsp:cNvSpPr/>
      </dsp:nvSpPr>
      <dsp:spPr>
        <a:xfrm rot="10800000">
          <a:off x="3600457" y="2571434"/>
          <a:ext cx="1516425" cy="31428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3472787"/>
            <a:satOff val="-4512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Deferred compensation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Generally an account balance structure, intended to accumulate a target amount, over a set period of time (e.g., through retirement).</a:t>
          </a:r>
        </a:p>
      </dsp:txBody>
      <dsp:txXfrm rot="10800000">
        <a:off x="3647092" y="2571434"/>
        <a:ext cx="1423155" cy="3096229"/>
      </dsp:txXfrm>
    </dsp:sp>
    <dsp:sp modelId="{F2A1B8DB-80DB-4956-A45A-5E4A812B7D65}">
      <dsp:nvSpPr>
        <dsp:cNvPr id="0" name=""/>
        <dsp:cNvSpPr/>
      </dsp:nvSpPr>
      <dsp:spPr>
        <a:xfrm>
          <a:off x="5276032" y="379950"/>
          <a:ext cx="1516425" cy="1885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A3B576-5EE1-418C-A803-197672969C20}">
      <dsp:nvSpPr>
        <dsp:cNvPr id="0" name=""/>
        <dsp:cNvSpPr/>
      </dsp:nvSpPr>
      <dsp:spPr>
        <a:xfrm rot="10800000">
          <a:off x="5268525" y="2571434"/>
          <a:ext cx="1516425" cy="31428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209180"/>
            <a:satOff val="-6768"/>
            <a:lumOff val="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Performance Awards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Annual awards based on achieving certain goals (e.g., profit, revenue, personal performance goals). Amounts generally paid out periodically.</a:t>
          </a:r>
        </a:p>
      </dsp:txBody>
      <dsp:txXfrm rot="10800000">
        <a:off x="5315160" y="2571434"/>
        <a:ext cx="1423155" cy="3096229"/>
      </dsp:txXfrm>
    </dsp:sp>
    <dsp:sp modelId="{599391E0-C7FA-460E-873B-831326D4599A}">
      <dsp:nvSpPr>
        <dsp:cNvPr id="0" name=""/>
        <dsp:cNvSpPr/>
      </dsp:nvSpPr>
      <dsp:spPr>
        <a:xfrm>
          <a:off x="6936594" y="342857"/>
          <a:ext cx="1516425" cy="1885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4B814-1BE6-46F8-9D82-F6A7D3B5933E}">
      <dsp:nvSpPr>
        <dsp:cNvPr id="0" name=""/>
        <dsp:cNvSpPr/>
      </dsp:nvSpPr>
      <dsp:spPr>
        <a:xfrm rot="10800000">
          <a:off x="6936594" y="2571434"/>
          <a:ext cx="1516425" cy="31428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6945574"/>
            <a:satOff val="-9024"/>
            <a:lumOff val="86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Change in control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Award paid only upon a change in control of the company. Typically, employee must remain employed through the date of the change in control.</a:t>
          </a:r>
        </a:p>
      </dsp:txBody>
      <dsp:txXfrm rot="10800000">
        <a:off x="6983229" y="2571434"/>
        <a:ext cx="1423155" cy="309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152F-86C0-448B-A54E-0E2D8D8754BB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503E-9C9E-4EC6-B8AF-91FC09DF0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77E-5661-4679-A0C9-7CAF4697BC9A}" type="datetimeFigureOut">
              <a:rPr lang="en-US" noProof="0" smtClean="0"/>
              <a:t>9/28/2020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9743-683C-4279-9E83-23C937C99CF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539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19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8838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08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0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9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580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114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038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228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0EB31D2-3466-4C84-8994-95941221E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7" name="Rectangle 6" descr="Brush stroke mask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651872"/>
            <a:ext cx="6238970" cy="19677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2020 CFMA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3" y="5646875"/>
            <a:ext cx="6870809" cy="505934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wifi</a:t>
            </a:r>
            <a:r>
              <a:rPr lang="en-US" noProof="0" dirty="0"/>
              <a:t> password: </a:t>
            </a:r>
            <a:r>
              <a:rPr lang="en-US" noProof="0" dirty="0" err="1"/>
              <a:t>BRAYNTaxIncentives</a:t>
            </a:r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24025" y="5453416"/>
            <a:ext cx="6218220" cy="0"/>
          </a:xfrm>
          <a:prstGeom prst="line">
            <a:avLst/>
          </a:prstGeom>
          <a:ln w="25400">
            <a:solidFill>
              <a:srgbClr val="8D63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29D2258-1B95-4162-A17C-D00BCD0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Brush stroke spot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Speaker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anchor="b" anchorCtr="0">
            <a:normAutofit/>
          </a:bodyPr>
          <a:lstStyle>
            <a:lvl1pPr algn="ctr">
              <a:defRPr sz="36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8867E-C2A1-4B9E-8767-EEC2EF081300}"/>
              </a:ext>
            </a:extLst>
          </p:cNvPr>
          <p:cNvSpPr txBox="1"/>
          <p:nvPr userDrawn="1"/>
        </p:nvSpPr>
        <p:spPr>
          <a:xfrm>
            <a:off x="4345047" y="3059909"/>
            <a:ext cx="621894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AD85B5-141A-4031-B021-7EDACC8C70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3" y="1785676"/>
            <a:ext cx="1940311" cy="9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4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03A5BDC-BF92-4A20-9C94-02EF8D0D0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48323"/>
            <a:ext cx="1958432" cy="66040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1CD7222-ED11-4A0C-8BE2-CB3B681BE72A}"/>
              </a:ext>
            </a:extLst>
          </p:cNvPr>
          <p:cNvSpPr txBox="1">
            <a:spLocks/>
          </p:cNvSpPr>
          <p:nvPr userDrawn="1"/>
        </p:nvSpPr>
        <p:spPr>
          <a:xfrm>
            <a:off x="753397" y="6352066"/>
            <a:ext cx="5610356" cy="50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/>
              <a:t>wifi</a:t>
            </a:r>
            <a:r>
              <a:rPr lang="en-US" sz="2400" dirty="0"/>
              <a:t> password: </a:t>
            </a:r>
            <a:r>
              <a:rPr lang="en-US" sz="2400" dirty="0" err="1"/>
              <a:t>BRAYNTaxIncentives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2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9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0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75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08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EFF4D05-E958-4AB3-85C6-CEBC78E87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49A5280-EA12-4329-A19B-467B12924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20" y="564832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17FB37C-6EEA-41FA-AE38-C3D5A30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563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A84065-FBFB-40C1-AF17-93C788C00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0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F4E395B-03B3-489C-A3F1-AB5BA48B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6" name="Rectangle 5" descr="Brush stroke mask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/>
          <a:lstStyle>
            <a:lvl1pPr algn="ctr">
              <a:defRPr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(must record password for CPE credits)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77" r:id="rId27"/>
    <p:sldLayoutId id="2147483681" r:id="rId28"/>
    <p:sldLayoutId id="2147483680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5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9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A8B4B-D39B-410E-ADD9-09075D819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CFMA Conference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A5B7DB3-8E34-4C6E-B316-16FB09600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WIFI Password: </a:t>
            </a:r>
            <a:r>
              <a:rPr lang="en-US" dirty="0" err="1"/>
              <a:t>BRAYNTaxIncentives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787355" y="647566"/>
            <a:ext cx="9244668" cy="422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Examples</a:t>
            </a:r>
          </a:p>
          <a:p>
            <a:endParaRPr lang="en-US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Example 1 …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Deferred compensation, used to purchase equity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Example 2 …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Phantom appreciation right, used to incentivize value creation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Example 3 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 in control plan, used to incentivize retention through 		      	               sale of business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Example 4 …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Owner-financed loan to purchase equity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813732" y="612396"/>
            <a:ext cx="7239699" cy="552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Tax and other considerations</a:t>
            </a:r>
          </a:p>
          <a:p>
            <a:endParaRPr lang="en-US" dirty="0"/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equity, entity-type matters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Corporation constraints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LLC complications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Revenue Code Section 409A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Strict rules to follow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Violation can be very costly, for the executive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 tax timing differs by vehicle and may be accelerated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 preparedness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your key people locked up?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creating risk for buyer?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813732" y="612396"/>
            <a:ext cx="10662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THANK YOU!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0A5865-271C-40DB-B3FB-8E69E02F45FD}"/>
              </a:ext>
            </a:extLst>
          </p:cNvPr>
          <p:cNvSpPr/>
          <p:nvPr/>
        </p:nvSpPr>
        <p:spPr>
          <a:xfrm>
            <a:off x="3672816" y="2349138"/>
            <a:ext cx="1638300" cy="16383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B35EB7-DD20-49BB-B25B-A712CF4ABFF8}"/>
              </a:ext>
            </a:extLst>
          </p:cNvPr>
          <p:cNvSpPr/>
          <p:nvPr/>
        </p:nvSpPr>
        <p:spPr>
          <a:xfrm>
            <a:off x="2823391" y="4125581"/>
            <a:ext cx="3276600" cy="801762"/>
          </a:xfrm>
          <a:custGeom>
            <a:avLst/>
            <a:gdLst>
              <a:gd name="connsiteX0" fmla="*/ 0 w 3276600"/>
              <a:gd name="connsiteY0" fmla="*/ 0 h 801762"/>
              <a:gd name="connsiteX1" fmla="*/ 3276600 w 3276600"/>
              <a:gd name="connsiteY1" fmla="*/ 0 h 801762"/>
              <a:gd name="connsiteX2" fmla="*/ 3276600 w 3276600"/>
              <a:gd name="connsiteY2" fmla="*/ 801762 h 801762"/>
              <a:gd name="connsiteX3" fmla="*/ 0 w 3276600"/>
              <a:gd name="connsiteY3" fmla="*/ 801762 h 801762"/>
              <a:gd name="connsiteX4" fmla="*/ 0 w 3276600"/>
              <a:gd name="connsiteY4" fmla="*/ 0 h 8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801762">
                <a:moveTo>
                  <a:pt x="0" y="0"/>
                </a:moveTo>
                <a:lnTo>
                  <a:pt x="3276600" y="0"/>
                </a:lnTo>
                <a:lnTo>
                  <a:pt x="3276600" y="801762"/>
                </a:lnTo>
                <a:lnTo>
                  <a:pt x="0" y="8017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003976"/>
                </a:solidFill>
              </a:rPr>
              <a:t>Shane Brown, CPA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Partner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970-282-5405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shane.brown@plantemoran.com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83CA9D-081F-41B0-B64D-D3B1B755C0D6}"/>
              </a:ext>
            </a:extLst>
          </p:cNvPr>
          <p:cNvSpPr/>
          <p:nvPr/>
        </p:nvSpPr>
        <p:spPr>
          <a:xfrm>
            <a:off x="6733516" y="2349138"/>
            <a:ext cx="1638300" cy="16383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561E5F-1B98-44C1-B5D8-1E157BEA767D}"/>
              </a:ext>
            </a:extLst>
          </p:cNvPr>
          <p:cNvSpPr/>
          <p:nvPr/>
        </p:nvSpPr>
        <p:spPr>
          <a:xfrm>
            <a:off x="5884091" y="4125581"/>
            <a:ext cx="3276600" cy="801762"/>
          </a:xfrm>
          <a:custGeom>
            <a:avLst/>
            <a:gdLst>
              <a:gd name="connsiteX0" fmla="*/ 0 w 3276600"/>
              <a:gd name="connsiteY0" fmla="*/ 0 h 801762"/>
              <a:gd name="connsiteX1" fmla="*/ 3276600 w 3276600"/>
              <a:gd name="connsiteY1" fmla="*/ 0 h 801762"/>
              <a:gd name="connsiteX2" fmla="*/ 3276600 w 3276600"/>
              <a:gd name="connsiteY2" fmla="*/ 801762 h 801762"/>
              <a:gd name="connsiteX3" fmla="*/ 0 w 3276600"/>
              <a:gd name="connsiteY3" fmla="*/ 801762 h 801762"/>
              <a:gd name="connsiteX4" fmla="*/ 0 w 3276600"/>
              <a:gd name="connsiteY4" fmla="*/ 0 h 8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801762">
                <a:moveTo>
                  <a:pt x="0" y="0"/>
                </a:moveTo>
                <a:lnTo>
                  <a:pt x="3276600" y="0"/>
                </a:lnTo>
                <a:lnTo>
                  <a:pt x="3276600" y="801762"/>
                </a:lnTo>
                <a:lnTo>
                  <a:pt x="0" y="8017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003976"/>
                </a:solidFill>
              </a:rPr>
              <a:t>Michael Krucker, JD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Partner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313-496-8551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</a:t>
            </a:r>
            <a:r>
              <a:rPr lang="en-US" sz="1100" kern="1200" dirty="0">
                <a:solidFill>
                  <a:srgbClr val="003976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ichael.krucker@plantemoran.com</a:t>
            </a:r>
          </a:p>
        </p:txBody>
      </p:sp>
    </p:spTree>
    <p:extLst>
      <p:ext uri="{BB962C8B-B14F-4D97-AF65-F5344CB8AC3E}">
        <p14:creationId xmlns:p14="http://schemas.microsoft.com/office/powerpoint/2010/main" val="294503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2ED7C9-90D1-4335-ACD1-D39A68D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Password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871DB2-2AAA-4EB1-9E65-B34595535B4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(Must record password for CPE credit)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9FCE8-C78E-4723-B68E-77327F9A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792" y="3281530"/>
            <a:ext cx="4772417" cy="11022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Strategic Compensation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1D8A29A-3F08-4277-8505-BE0FA5C143F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529264" y="4494894"/>
            <a:ext cx="5133473" cy="52631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Shane Brown and</a:t>
            </a:r>
          </a:p>
          <a:p>
            <a:r>
              <a:rPr lang="en-US" dirty="0"/>
              <a:t>Michael Krucker</a:t>
            </a:r>
          </a:p>
        </p:txBody>
      </p:sp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813732" y="612396"/>
            <a:ext cx="7239699" cy="480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Session overview</a:t>
            </a:r>
          </a:p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of the strategies included in a successful, sustainability plan or succession plan are the same.  Build a better company without needing you in it!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the above goal, creating proper retention, incentivization and alignment with your key talent that add value to the company are essential.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navigate incentive compensation strategies that will bolster your sustainability and succession plans.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give an overview of key differences between the common strategic incentive compensation tools and advise when each might make the most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813732" y="612396"/>
            <a:ext cx="7239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should you be strategic in compensating your key people?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1560031-C2C8-4B64-841B-4A37DD83D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562188"/>
              </p:ext>
            </p:extLst>
          </p:nvPr>
        </p:nvGraphicFramePr>
        <p:xfrm>
          <a:off x="3802077" y="1744911"/>
          <a:ext cx="7808286" cy="477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03F232-978C-4A45-B728-B6BE2F393814}"/>
              </a:ext>
            </a:extLst>
          </p:cNvPr>
          <p:cNvSpPr txBox="1"/>
          <p:nvPr/>
        </p:nvSpPr>
        <p:spPr>
          <a:xfrm>
            <a:off x="796954" y="2080470"/>
            <a:ext cx="4328719" cy="286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Important no matter where you are in 	your business lifecycle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Recruiting / building the team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Aligning goals – growth, market penetration, value creation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Retaining and growing key talent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Facilitating succession / finance transition</a:t>
            </a:r>
          </a:p>
        </p:txBody>
      </p:sp>
    </p:spTree>
    <p:extLst>
      <p:ext uri="{BB962C8B-B14F-4D97-AF65-F5344CB8AC3E}">
        <p14:creationId xmlns:p14="http://schemas.microsoft.com/office/powerpoint/2010/main" val="178320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F66B5-46E1-4304-919E-016F008A9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117446"/>
            <a:ext cx="10905688" cy="5385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E5407-6104-44AC-A75E-BBDA69E19D90}"/>
              </a:ext>
            </a:extLst>
          </p:cNvPr>
          <p:cNvSpPr txBox="1"/>
          <p:nvPr/>
        </p:nvSpPr>
        <p:spPr>
          <a:xfrm>
            <a:off x="1065402" y="666925"/>
            <a:ext cx="36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are you building?</a:t>
            </a:r>
          </a:p>
        </p:txBody>
      </p:sp>
    </p:spTree>
    <p:extLst>
      <p:ext uri="{BB962C8B-B14F-4D97-AF65-F5344CB8AC3E}">
        <p14:creationId xmlns:p14="http://schemas.microsoft.com/office/powerpoint/2010/main" val="41016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7396C-0B53-4141-AD8D-D134BA24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51" y="1057013"/>
            <a:ext cx="6326922" cy="510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E93BD-131A-417B-84AA-4F883C037D24}"/>
              </a:ext>
            </a:extLst>
          </p:cNvPr>
          <p:cNvSpPr txBox="1"/>
          <p:nvPr/>
        </p:nvSpPr>
        <p:spPr>
          <a:xfrm rot="20858953">
            <a:off x="5924765" y="2143994"/>
            <a:ext cx="362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Sustainability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20376-17F4-4E11-BEBC-C66EE015A578}"/>
              </a:ext>
            </a:extLst>
          </p:cNvPr>
          <p:cNvSpPr txBox="1"/>
          <p:nvPr/>
        </p:nvSpPr>
        <p:spPr>
          <a:xfrm rot="20795791">
            <a:off x="6907286" y="2787276"/>
            <a:ext cx="389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Profitability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64363-EE22-4F93-A05B-A40F5B7216F8}"/>
              </a:ext>
            </a:extLst>
          </p:cNvPr>
          <p:cNvSpPr txBox="1"/>
          <p:nvPr/>
        </p:nvSpPr>
        <p:spPr>
          <a:xfrm rot="20806400">
            <a:off x="5960068" y="4009138"/>
            <a:ext cx="358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Stability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A624D-6E6C-4528-A27C-43951FAD8B28}"/>
              </a:ext>
            </a:extLst>
          </p:cNvPr>
          <p:cNvSpPr txBox="1"/>
          <p:nvPr/>
        </p:nvSpPr>
        <p:spPr>
          <a:xfrm rot="20827768">
            <a:off x="7177034" y="4615171"/>
            <a:ext cx="362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Growth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79BD7-3402-4CB4-91B0-26CF34ACF14F}"/>
              </a:ext>
            </a:extLst>
          </p:cNvPr>
          <p:cNvSpPr txBox="1"/>
          <p:nvPr/>
        </p:nvSpPr>
        <p:spPr>
          <a:xfrm>
            <a:off x="813732" y="612396"/>
            <a:ext cx="72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“strategic” compensation?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31499-7016-4DF0-BD9F-8CA1C99A0A74}"/>
              </a:ext>
            </a:extLst>
          </p:cNvPr>
          <p:cNvSpPr txBox="1"/>
          <p:nvPr/>
        </p:nvSpPr>
        <p:spPr>
          <a:xfrm>
            <a:off x="1057010" y="1359017"/>
            <a:ext cx="3269676" cy="408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Drives the right behaviors, building blocks to sustainability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aligning employee compensation with  with key business objectives related to growth, stability and profitability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Aids in retention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use of vesting, structured payout, forfeiture or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clawback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Facilitates business transition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stock transfer, cash accumulation to finance purchase, building a strong team to be an attractive target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88A74E-728B-407A-AAA5-C20E5CACEE8F}"/>
              </a:ext>
            </a:extLst>
          </p:cNvPr>
          <p:cNvSpPr/>
          <p:nvPr/>
        </p:nvSpPr>
        <p:spPr>
          <a:xfrm>
            <a:off x="813732" y="1468073"/>
            <a:ext cx="243281" cy="195550"/>
          </a:xfrm>
          <a:prstGeom prst="rightArrow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FC64C34-3C1C-4ECF-B3B5-1923A8F08135}"/>
              </a:ext>
            </a:extLst>
          </p:cNvPr>
          <p:cNvSpPr/>
          <p:nvPr/>
        </p:nvSpPr>
        <p:spPr>
          <a:xfrm>
            <a:off x="813729" y="3152437"/>
            <a:ext cx="243281" cy="195550"/>
          </a:xfrm>
          <a:prstGeom prst="rightArrow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96CE57-503B-4853-AE1F-73E4756D542C}"/>
              </a:ext>
            </a:extLst>
          </p:cNvPr>
          <p:cNvSpPr/>
          <p:nvPr/>
        </p:nvSpPr>
        <p:spPr>
          <a:xfrm>
            <a:off x="813729" y="4120497"/>
            <a:ext cx="243281" cy="195550"/>
          </a:xfrm>
          <a:prstGeom prst="rightArrow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822121" y="620785"/>
            <a:ext cx="4949505" cy="332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should be included in an incentive compensation plan?</a:t>
            </a:r>
          </a:p>
          <a:p>
            <a:endParaRPr lang="en-US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non-owner, key management employees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managers/supervisors, next generation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      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labor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43D8A8-9553-4B8A-B262-1BFC7DCD4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184732"/>
              </p:ext>
            </p:extLst>
          </p:nvPr>
        </p:nvGraphicFramePr>
        <p:xfrm>
          <a:off x="3357459" y="310393"/>
          <a:ext cx="8412295" cy="566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00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268609" y="243120"/>
            <a:ext cx="7239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Common</a:t>
            </a:r>
          </a:p>
          <a:p>
            <a:r>
              <a:rPr lang="en-US" sz="3200" b="1" dirty="0"/>
              <a:t>Alternatives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E04E1A-D5AD-4EBE-8386-311D13D54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64385"/>
              </p:ext>
            </p:extLst>
          </p:nvPr>
        </p:nvGraphicFramePr>
        <p:xfrm>
          <a:off x="2914881" y="243120"/>
          <a:ext cx="8717341" cy="571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65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C7EA-DA58-4ACD-9D7C-97BA9267FA72}"/>
              </a:ext>
            </a:extLst>
          </p:cNvPr>
          <p:cNvSpPr txBox="1"/>
          <p:nvPr/>
        </p:nvSpPr>
        <p:spPr>
          <a:xfrm>
            <a:off x="268609" y="243120"/>
            <a:ext cx="7987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Comparison of alternatives </a:t>
            </a:r>
          </a:p>
          <a:p>
            <a:r>
              <a:rPr lang="en-US" sz="3200" b="1" dirty="0"/>
              <a:t>based on common goals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8A1F4E-FDDC-4E77-95F1-EBE474D4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26860"/>
              </p:ext>
            </p:extLst>
          </p:nvPr>
        </p:nvGraphicFramePr>
        <p:xfrm>
          <a:off x="1125417" y="1959381"/>
          <a:ext cx="10032022" cy="2372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4940">
                  <a:extLst>
                    <a:ext uri="{9D8B030D-6E8A-4147-A177-3AD203B41FA5}">
                      <a16:colId xmlns:a16="http://schemas.microsoft.com/office/drawing/2014/main" val="1104713059"/>
                    </a:ext>
                  </a:extLst>
                </a:gridCol>
                <a:gridCol w="1292847">
                  <a:extLst>
                    <a:ext uri="{9D8B030D-6E8A-4147-A177-3AD203B41FA5}">
                      <a16:colId xmlns:a16="http://schemas.microsoft.com/office/drawing/2014/main" val="1059996927"/>
                    </a:ext>
                  </a:extLst>
                </a:gridCol>
                <a:gridCol w="1292847">
                  <a:extLst>
                    <a:ext uri="{9D8B030D-6E8A-4147-A177-3AD203B41FA5}">
                      <a16:colId xmlns:a16="http://schemas.microsoft.com/office/drawing/2014/main" val="208247802"/>
                    </a:ext>
                  </a:extLst>
                </a:gridCol>
                <a:gridCol w="1292847">
                  <a:extLst>
                    <a:ext uri="{9D8B030D-6E8A-4147-A177-3AD203B41FA5}">
                      <a16:colId xmlns:a16="http://schemas.microsoft.com/office/drawing/2014/main" val="1688755534"/>
                    </a:ext>
                  </a:extLst>
                </a:gridCol>
                <a:gridCol w="1292847">
                  <a:extLst>
                    <a:ext uri="{9D8B030D-6E8A-4147-A177-3AD203B41FA5}">
                      <a16:colId xmlns:a16="http://schemas.microsoft.com/office/drawing/2014/main" val="1651539010"/>
                    </a:ext>
                  </a:extLst>
                </a:gridCol>
                <a:gridCol w="1292847">
                  <a:extLst>
                    <a:ext uri="{9D8B030D-6E8A-4147-A177-3AD203B41FA5}">
                      <a16:colId xmlns:a16="http://schemas.microsoft.com/office/drawing/2014/main" val="479875144"/>
                    </a:ext>
                  </a:extLst>
                </a:gridCol>
                <a:gridCol w="1292847">
                  <a:extLst>
                    <a:ext uri="{9D8B030D-6E8A-4147-A177-3AD203B41FA5}">
                      <a16:colId xmlns:a16="http://schemas.microsoft.com/office/drawing/2014/main" val="3248661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Tax timing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Capital gain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Long-term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Align with s/t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1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3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Phantom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5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Deferred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1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Performance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1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Change in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5430"/>
                  </a:ext>
                </a:extLst>
              </a:tr>
            </a:tbl>
          </a:graphicData>
        </a:graphic>
      </p:graphicFrame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B81D762-DE52-4C9E-AE04-35EB2BCDFDAA}"/>
              </a:ext>
            </a:extLst>
          </p:cNvPr>
          <p:cNvSpPr/>
          <p:nvPr/>
        </p:nvSpPr>
        <p:spPr>
          <a:xfrm>
            <a:off x="3768011" y="2847182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63A03C-16A5-4DE5-8A77-F2255B4368F4}"/>
              </a:ext>
            </a:extLst>
          </p:cNvPr>
          <p:cNvSpPr/>
          <p:nvPr/>
        </p:nvSpPr>
        <p:spPr>
          <a:xfrm>
            <a:off x="3768011" y="3245035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30611D3-9CC0-4038-966B-853EDC92E5B1}"/>
              </a:ext>
            </a:extLst>
          </p:cNvPr>
          <p:cNvSpPr/>
          <p:nvPr/>
        </p:nvSpPr>
        <p:spPr>
          <a:xfrm>
            <a:off x="3768011" y="3997023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A0A0C0B6-E9AB-4CEE-A8D0-EB367DFB34FF}"/>
              </a:ext>
            </a:extLst>
          </p:cNvPr>
          <p:cNvSpPr/>
          <p:nvPr/>
        </p:nvSpPr>
        <p:spPr>
          <a:xfrm>
            <a:off x="8956063" y="2910317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A74CE584-189C-4F9D-8895-F83F06A1CFB5}"/>
              </a:ext>
            </a:extLst>
          </p:cNvPr>
          <p:cNvSpPr/>
          <p:nvPr/>
        </p:nvSpPr>
        <p:spPr>
          <a:xfrm>
            <a:off x="5098317" y="2471188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311E8883-F7E4-4F7F-86CE-7BE56DC9EEE0}"/>
              </a:ext>
            </a:extLst>
          </p:cNvPr>
          <p:cNvSpPr/>
          <p:nvPr/>
        </p:nvSpPr>
        <p:spPr>
          <a:xfrm>
            <a:off x="8970826" y="3976267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B3BDAD21-CE64-4399-91EB-05F1AF4FDECD}"/>
              </a:ext>
            </a:extLst>
          </p:cNvPr>
          <p:cNvSpPr/>
          <p:nvPr/>
        </p:nvSpPr>
        <p:spPr>
          <a:xfrm>
            <a:off x="6357215" y="2865135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12CB5425-11CD-4973-A682-1F2CC1CA3582}"/>
              </a:ext>
            </a:extLst>
          </p:cNvPr>
          <p:cNvSpPr/>
          <p:nvPr/>
        </p:nvSpPr>
        <p:spPr>
          <a:xfrm>
            <a:off x="6366859" y="3245035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A3AA976-67DB-45DB-B45C-12E71867A634}"/>
              </a:ext>
            </a:extLst>
          </p:cNvPr>
          <p:cNvSpPr/>
          <p:nvPr/>
        </p:nvSpPr>
        <p:spPr>
          <a:xfrm>
            <a:off x="6366859" y="3997023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9FE2F0C-E038-4ADE-BAD9-607E348ABE78}"/>
              </a:ext>
            </a:extLst>
          </p:cNvPr>
          <p:cNvSpPr/>
          <p:nvPr/>
        </p:nvSpPr>
        <p:spPr>
          <a:xfrm>
            <a:off x="7728335" y="2512464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738D6136-2179-49B6-97CD-F40BC434AB3C}"/>
              </a:ext>
            </a:extLst>
          </p:cNvPr>
          <p:cNvSpPr/>
          <p:nvPr/>
        </p:nvSpPr>
        <p:spPr>
          <a:xfrm>
            <a:off x="7738592" y="2865135"/>
            <a:ext cx="379027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0830ED06-C68E-4BBE-BC61-73A2E9FB498F}"/>
              </a:ext>
            </a:extLst>
          </p:cNvPr>
          <p:cNvSpPr/>
          <p:nvPr/>
        </p:nvSpPr>
        <p:spPr>
          <a:xfrm>
            <a:off x="7718076" y="3254743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6B49A77E-7A47-4F57-8F02-E05EA6D9378E}"/>
              </a:ext>
            </a:extLst>
          </p:cNvPr>
          <p:cNvSpPr/>
          <p:nvPr/>
        </p:nvSpPr>
        <p:spPr>
          <a:xfrm>
            <a:off x="7712911" y="3976267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EC22AFD8-EF76-42A0-A955-F0CC3F7ED7C0}"/>
              </a:ext>
            </a:extLst>
          </p:cNvPr>
          <p:cNvSpPr/>
          <p:nvPr/>
        </p:nvSpPr>
        <p:spPr>
          <a:xfrm>
            <a:off x="8946419" y="2512464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C11A5038-4E6A-431B-A664-18241E8E0C2D}"/>
              </a:ext>
            </a:extLst>
          </p:cNvPr>
          <p:cNvSpPr/>
          <p:nvPr/>
        </p:nvSpPr>
        <p:spPr>
          <a:xfrm>
            <a:off x="3768011" y="3621029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BFD612A4-96D5-4114-8C70-0438A9599453}"/>
              </a:ext>
            </a:extLst>
          </p:cNvPr>
          <p:cNvSpPr/>
          <p:nvPr/>
        </p:nvSpPr>
        <p:spPr>
          <a:xfrm>
            <a:off x="6366858" y="3624935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932C76AC-3996-48CD-AE3A-4AD247B302F6}"/>
              </a:ext>
            </a:extLst>
          </p:cNvPr>
          <p:cNvSpPr/>
          <p:nvPr/>
        </p:nvSpPr>
        <p:spPr>
          <a:xfrm>
            <a:off x="10316878" y="3640758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A753C50F-ADA7-4D5D-BDC9-79A411212A92}"/>
              </a:ext>
            </a:extLst>
          </p:cNvPr>
          <p:cNvSpPr/>
          <p:nvPr/>
        </p:nvSpPr>
        <p:spPr>
          <a:xfrm>
            <a:off x="6346619" y="2489141"/>
            <a:ext cx="399543" cy="334718"/>
          </a:xfrm>
          <a:prstGeom prst="mathMultiply">
            <a:avLst/>
          </a:prstGeom>
          <a:solidFill>
            <a:srgbClr val="0070C0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6_Restaurant pitch deck_AAS_v5" id="{8177B436-B2DB-4F15-B992-5A4452FF1273}" vid="{ACBB9CD5-D3C7-4B74-9E01-7D9949625F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bced007-7c6d-451b-9792-ea9ff879a9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20BF7A1F2DE43AA01EE414C5D96EF" ma:contentTypeVersion="13" ma:contentTypeDescription="Create a new document." ma:contentTypeScope="" ma:versionID="c4a78017cb13d06aea597dc31c1fe8ad">
  <xsd:schema xmlns:xsd="http://www.w3.org/2001/XMLSchema" xmlns:xs="http://www.w3.org/2001/XMLSchema" xmlns:p="http://schemas.microsoft.com/office/2006/metadata/properties" xmlns:ns3="6bced007-7c6d-451b-9792-ea9ff879a965" xmlns:ns4="64784f55-c77a-48ca-84f7-798fb8c3f642" targetNamespace="http://schemas.microsoft.com/office/2006/metadata/properties" ma:root="true" ma:fieldsID="a512cd2a2e059a89c5818df06452a4d8" ns3:_="" ns4:_="">
    <xsd:import namespace="6bced007-7c6d-451b-9792-ea9ff879a965"/>
    <xsd:import namespace="64784f55-c77a-48ca-84f7-798fb8c3f6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ed007-7c6d-451b-9792-ea9ff879a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84f55-c77a-48ca-84f7-798fb8c3f6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81ADB-A44A-4FB2-B0CC-58F0879A8535}">
  <ds:schemaRefs>
    <ds:schemaRef ds:uri="http://purl.org/dc/dcmitype/"/>
    <ds:schemaRef ds:uri="64784f55-c77a-48ca-84f7-798fb8c3f642"/>
    <ds:schemaRef ds:uri="http://purl.org/dc/elements/1.1/"/>
    <ds:schemaRef ds:uri="http://schemas.microsoft.com/office/2006/documentManagement/types"/>
    <ds:schemaRef ds:uri="http://schemas.microsoft.com/office/2006/metadata/properties"/>
    <ds:schemaRef ds:uri="6bced007-7c6d-451b-9792-ea9ff879a96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0FF4BD-2C4F-4AE3-AE8E-A711B32C7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501C2-28C2-4188-8235-AEA05E51E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ced007-7c6d-451b-9792-ea9ff879a965"/>
    <ds:schemaRef ds:uri="64784f55-c77a-48ca-84f7-798fb8c3f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Widescreen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Garamond Pro</vt:lpstr>
      <vt:lpstr>Arial</vt:lpstr>
      <vt:lpstr>Calibri</vt:lpstr>
      <vt:lpstr>Lato Bold</vt:lpstr>
      <vt:lpstr>Segoe UI</vt:lpstr>
      <vt:lpstr>Wingdings</vt:lpstr>
      <vt:lpstr>Office Theme</vt:lpstr>
      <vt:lpstr>2020 CFMA Conference</vt:lpstr>
      <vt:lpstr>Strategic Compensation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Password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2020-09-24T19:29:21Z</dcterms:created>
  <dcterms:modified xsi:type="dcterms:W3CDTF">2020-09-28T15:09:00Z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0x01010079720BF7A1F2DE43AA01EE414C5D96EF</vt:lpwstr>
  </property>
</Properties>
</file>